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315" r:id="rId6"/>
    <p:sldId id="261" r:id="rId7"/>
    <p:sldId id="314" r:id="rId8"/>
    <p:sldId id="316" r:id="rId9"/>
    <p:sldId id="281" r:id="rId10"/>
    <p:sldId id="269" r:id="rId11"/>
    <p:sldId id="288" r:id="rId12"/>
    <p:sldId id="289" r:id="rId13"/>
    <p:sldId id="317" r:id="rId14"/>
    <p:sldId id="318" r:id="rId15"/>
    <p:sldId id="319" r:id="rId16"/>
    <p:sldId id="320" r:id="rId17"/>
    <p:sldId id="293" r:id="rId18"/>
    <p:sldId id="321" r:id="rId19"/>
    <p:sldId id="328" r:id="rId20"/>
    <p:sldId id="322" r:id="rId21"/>
    <p:sldId id="306" r:id="rId22"/>
    <p:sldId id="324" r:id="rId23"/>
    <p:sldId id="305" r:id="rId24"/>
    <p:sldId id="323" r:id="rId25"/>
    <p:sldId id="325" r:id="rId26"/>
    <p:sldId id="312" r:id="rId27"/>
    <p:sldId id="326" r:id="rId28"/>
    <p:sldId id="327" r:id="rId29"/>
    <p:sldId id="280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hiLS4lD6lqcTrnZfS0wrVQ==" hashData="0wMedsnT+lW6M5rTQZaqPy3Mzs7sisK1wj6ITH20yHT5yw4YRbx5jtTXvAkpPXHt+Ok8MC6zSkZEQqWKt1WdoQ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23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3173231"/>
            <a:ext cx="8791575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3</a:t>
            </a:r>
            <a:b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</a:t>
            </a:r>
            <a:b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Symmetric-key Ciphers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71935" y="5593496"/>
            <a:ext cx="37317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Prepared By :	Ms. </a:t>
            </a:r>
            <a:r>
              <a:rPr lang="en-US" dirty="0" err="1" smtClean="0"/>
              <a:t>Vidhi</a:t>
            </a:r>
            <a:r>
              <a:rPr lang="en-US" dirty="0" smtClean="0"/>
              <a:t> Pandya</a:t>
            </a:r>
          </a:p>
          <a:p>
            <a:r>
              <a:rPr lang="en-US" dirty="0" smtClean="0"/>
              <a:t>			Assistant Professor</a:t>
            </a:r>
          </a:p>
          <a:p>
            <a:r>
              <a:rPr lang="en-US" dirty="0"/>
              <a:t>	</a:t>
            </a:r>
            <a:r>
              <a:rPr lang="en-US" dirty="0" smtClean="0"/>
              <a:t>		DEPSTAR</a:t>
            </a:r>
          </a:p>
          <a:p>
            <a:r>
              <a:rPr lang="en-US" dirty="0"/>
              <a:t>	</a:t>
            </a:r>
            <a:r>
              <a:rPr lang="en-US" dirty="0" smtClean="0"/>
              <a:t>		CHARUSAT - </a:t>
            </a:r>
            <a:r>
              <a:rPr lang="en-US" dirty="0" err="1" smtClean="0"/>
              <a:t>Changa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53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Components of Modern block cipher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1412" y="1841863"/>
            <a:ext cx="104061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 block ciphers are normally keyed substitution ciphers in which key allows only partial mapping from the possible inputs to possible outputs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833843" y="3487785"/>
            <a:ext cx="2742611" cy="9274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851157" y="5057569"/>
            <a:ext cx="2524900" cy="9274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- Boxes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733211" y="5057570"/>
            <a:ext cx="2508070" cy="9274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</a:p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Ciphers</a:t>
            </a:r>
          </a:p>
        </p:txBody>
      </p:sp>
      <p:cxnSp>
        <p:nvCxnSpPr>
          <p:cNvPr id="9" name="Straight Connector 8"/>
          <p:cNvCxnSpPr>
            <a:stCxn id="5" idx="2"/>
          </p:cNvCxnSpPr>
          <p:nvPr/>
        </p:nvCxnSpPr>
        <p:spPr>
          <a:xfrm flipH="1">
            <a:off x="6205148" y="4415248"/>
            <a:ext cx="1" cy="38106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317966" y="4781004"/>
            <a:ext cx="5786549" cy="153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3326959" y="4776656"/>
            <a:ext cx="1" cy="38106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9087688" y="4776656"/>
            <a:ext cx="1" cy="38106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4733696" y="5092532"/>
            <a:ext cx="2520550" cy="9274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-Boxes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6209498" y="4811619"/>
            <a:ext cx="1" cy="38106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22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7620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D - Boxes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1412" y="1071148"/>
            <a:ext cx="104061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Diffusion Box – transposes bits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664024" y="2076995"/>
            <a:ext cx="3056123" cy="9274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D -Box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759716" y="3646779"/>
            <a:ext cx="2982686" cy="9601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Straight</a:t>
            </a:r>
          </a:p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-Boxes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733210" y="3646780"/>
            <a:ext cx="2742611" cy="9274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Expansion</a:t>
            </a:r>
          </a:p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- Boxes</a:t>
            </a:r>
          </a:p>
        </p:txBody>
      </p:sp>
      <p:cxnSp>
        <p:nvCxnSpPr>
          <p:cNvPr id="9" name="Straight Connector 8"/>
          <p:cNvCxnSpPr>
            <a:stCxn id="5" idx="2"/>
          </p:cNvCxnSpPr>
          <p:nvPr/>
        </p:nvCxnSpPr>
        <p:spPr>
          <a:xfrm flipH="1">
            <a:off x="6205148" y="3004458"/>
            <a:ext cx="1" cy="38106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317966" y="3370214"/>
            <a:ext cx="5786549" cy="153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3326959" y="3365866"/>
            <a:ext cx="1" cy="38106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9087688" y="3365866"/>
            <a:ext cx="1" cy="38106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/>
              <a:t> …..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855021" y="3679501"/>
            <a:ext cx="2742611" cy="9274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Compression</a:t>
            </a:r>
          </a:p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-Boxes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6200792" y="3365866"/>
            <a:ext cx="1" cy="38106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99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1412" y="1123407"/>
            <a:ext cx="1040615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n inputs and n outputs is a permutation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N! possible mappings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Keyless – mapping is predetermined</a:t>
            </a:r>
          </a:p>
          <a:p>
            <a:pPr>
              <a:lnSpc>
                <a:spcPct val="20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Example of D - Box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/>
              <a:t> …..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306287" y="2834639"/>
            <a:ext cx="10345782" cy="35530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58	50	42	34	26	18	10	02	60	52	44	36	28	20	12	04</a:t>
            </a:r>
          </a:p>
          <a:p>
            <a:pPr algn="ctr">
              <a:spcBef>
                <a:spcPts val="600"/>
              </a:spcBef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62	54	46	38	30	22	14	06	64	56	48	40	32	24	16	08</a:t>
            </a:r>
          </a:p>
          <a:p>
            <a:pPr algn="ctr">
              <a:spcBef>
                <a:spcPts val="600"/>
              </a:spcBef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57	49	41	33	25	17	09	01	59	51	43	35	27	19	11	03</a:t>
            </a:r>
          </a:p>
          <a:p>
            <a:pPr algn="ctr">
              <a:spcBef>
                <a:spcPts val="600"/>
              </a:spcBef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61	53	45	37	29	21	13	05	63	55	47	39	31	23	15	07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41413" y="17620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Straight D - Boxes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3252651" y="3553097"/>
            <a:ext cx="26126" cy="2233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3716589" y="3553092"/>
            <a:ext cx="26126" cy="2233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4158342" y="3553092"/>
            <a:ext cx="26126" cy="2233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6453052" y="3561803"/>
            <a:ext cx="26126" cy="2233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6894424" y="3561803"/>
            <a:ext cx="26126" cy="2233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7373395" y="3561803"/>
            <a:ext cx="26126" cy="2233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7824652" y="3561804"/>
            <a:ext cx="26126" cy="2233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8292149" y="3561804"/>
            <a:ext cx="26126" cy="2233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8717280" y="3561804"/>
            <a:ext cx="26126" cy="2233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9191897" y="3553095"/>
            <a:ext cx="26126" cy="2233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9649097" y="3561804"/>
            <a:ext cx="26126" cy="2233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978435" y="3561802"/>
            <a:ext cx="26126" cy="2233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530738" y="3553094"/>
            <a:ext cx="26126" cy="2233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5079481" y="3561802"/>
            <a:ext cx="26126" cy="2233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619309" y="3553093"/>
            <a:ext cx="26126" cy="2233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2508069" y="4036423"/>
            <a:ext cx="7903028" cy="13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501538" y="4643846"/>
            <a:ext cx="7903028" cy="13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2501538" y="5204458"/>
            <a:ext cx="7903028" cy="13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92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9714" y="1031966"/>
            <a:ext cx="1020209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 8×8 permutation table for a straight D-Box that moves the two middle bits in the input word to the two ends in the output words. Relative positions of other bits should not be changed</a:t>
            </a:r>
          </a:p>
          <a:p>
            <a:pPr algn="ctr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/>
              <a:t> …..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92331" y="1776549"/>
            <a:ext cx="10489475" cy="2481941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72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9714" y="1031966"/>
            <a:ext cx="1020209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 :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 Permutation : [	1	2	3	4	5	6	7	8	]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Middle Bits are 4 &amp; 5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bits are 1 &amp; 8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– Box : [	4	1	2	3	6	7	8	5	]		</a:t>
            </a:r>
          </a:p>
          <a:p>
            <a:pPr algn="ctr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/>
              <a:t> …..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92331" y="1776549"/>
            <a:ext cx="10489475" cy="360534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4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1412" y="1123407"/>
            <a:ext cx="1040615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n inputs and m outputs , where m &lt; n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when we need to permute bits and decrease no of bits for the next stage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Keyless – mapping is predetermined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/>
              <a:t> …..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881051" y="3185510"/>
            <a:ext cx="8948058" cy="320222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lvl="2" algn="ctr">
              <a:spcBef>
                <a:spcPts val="600"/>
              </a:spcBef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		2		3		4		5</a:t>
            </a:r>
          </a:p>
          <a:p>
            <a:pPr marL="514350" indent="-514350" algn="ctr">
              <a:spcBef>
                <a:spcPts val="600"/>
              </a:spcBef>
              <a:buAutoNum type="arabicPlain"/>
            </a:pP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ts val="600"/>
              </a:spcBef>
            </a:pP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ts val="600"/>
              </a:spcBef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1		2		3		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41413" y="17620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Compression D - Boxes</a:t>
            </a:r>
          </a:p>
        </p:txBody>
      </p:sp>
      <p:sp>
        <p:nvSpPr>
          <p:cNvPr id="2" name="Rectangle 1"/>
          <p:cNvSpPr/>
          <p:nvPr/>
        </p:nvSpPr>
        <p:spPr>
          <a:xfrm>
            <a:off x="4049491" y="4561321"/>
            <a:ext cx="5486400" cy="627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963886" y="4140925"/>
            <a:ext cx="0" cy="3942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873932" y="4140925"/>
            <a:ext cx="0" cy="3942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792691" y="4140925"/>
            <a:ext cx="0" cy="3942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7754989" y="4140925"/>
            <a:ext cx="0" cy="3942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8691160" y="4140925"/>
            <a:ext cx="0" cy="3942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752018" y="5053354"/>
            <a:ext cx="0" cy="3942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675127" y="5064446"/>
            <a:ext cx="0" cy="3942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585173" y="5064446"/>
            <a:ext cx="0" cy="3942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963886" y="4561321"/>
            <a:ext cx="788132" cy="6270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6666413" y="4561320"/>
            <a:ext cx="132809" cy="6270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7585173" y="4544316"/>
            <a:ext cx="1084226" cy="6440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00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1412" y="1123407"/>
            <a:ext cx="1040615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n inputs and m outputs , where m &gt; n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– n entries will be repeated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when we need to permute bits and increase no of bits for the next stage 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/>
              <a:t> …..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881051" y="3185510"/>
            <a:ext cx="8948058" cy="320222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lvl="2" algn="ctr">
              <a:spcBef>
                <a:spcPts val="600"/>
              </a:spcBef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		2		3</a:t>
            </a:r>
          </a:p>
          <a:p>
            <a:pPr algn="ctr">
              <a:spcBef>
                <a:spcPts val="600"/>
              </a:spcBef>
            </a:pP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ts val="600"/>
              </a:spcBef>
            </a:pP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ts val="600"/>
              </a:spcBef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1		2		3		4		5		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41413" y="17620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Expansion D - Boxes</a:t>
            </a:r>
          </a:p>
        </p:txBody>
      </p:sp>
      <p:sp>
        <p:nvSpPr>
          <p:cNvPr id="2" name="Rectangle 1"/>
          <p:cNvSpPr/>
          <p:nvPr/>
        </p:nvSpPr>
        <p:spPr>
          <a:xfrm>
            <a:off x="4049491" y="4561321"/>
            <a:ext cx="5486400" cy="627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844618" y="5081830"/>
            <a:ext cx="0" cy="3942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873932" y="4140925"/>
            <a:ext cx="0" cy="3942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792691" y="4140925"/>
            <a:ext cx="0" cy="3942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7754989" y="4140925"/>
            <a:ext cx="0" cy="3942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8518884" y="5055325"/>
            <a:ext cx="0" cy="3942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752018" y="5053354"/>
            <a:ext cx="0" cy="3942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675127" y="5064446"/>
            <a:ext cx="0" cy="3942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585173" y="5064446"/>
            <a:ext cx="0" cy="3942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cxnSpLocks/>
          </p:cNvCxnSpPr>
          <p:nvPr/>
        </p:nvCxnSpPr>
        <p:spPr>
          <a:xfrm>
            <a:off x="5855243" y="4507876"/>
            <a:ext cx="1727284" cy="7426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6666413" y="4561320"/>
            <a:ext cx="132809" cy="6270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cxnSpLocks/>
          </p:cNvCxnSpPr>
          <p:nvPr/>
        </p:nvCxnSpPr>
        <p:spPr>
          <a:xfrm flipH="1">
            <a:off x="4844617" y="4561320"/>
            <a:ext cx="1954605" cy="6270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1F42F5A9-B81B-418F-83AC-37B2F3EA7669}"/>
              </a:ext>
            </a:extLst>
          </p:cNvPr>
          <p:cNvCxnSpPr>
            <a:cxnSpLocks/>
          </p:cNvCxnSpPr>
          <p:nvPr/>
        </p:nvCxnSpPr>
        <p:spPr>
          <a:xfrm>
            <a:off x="7741332" y="4561320"/>
            <a:ext cx="777552" cy="6531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F2789706-C5C0-45DA-86FD-77DDF93DBAF1}"/>
              </a:ext>
            </a:extLst>
          </p:cNvPr>
          <p:cNvCxnSpPr>
            <a:cxnSpLocks/>
          </p:cNvCxnSpPr>
          <p:nvPr/>
        </p:nvCxnSpPr>
        <p:spPr>
          <a:xfrm flipH="1">
            <a:off x="5749372" y="4561319"/>
            <a:ext cx="2005617" cy="6270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04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/>
              <a:t> …..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63040" y="1031966"/>
            <a:ext cx="8921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Invertibility: Only Straight D box is invertible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4217" y="2416629"/>
            <a:ext cx="1017596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Table : 	6		3		4		5		2		1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indices : 		1		2		3		4		5		6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Swap Content : 	1		2		3		4		5		6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6		3		4		5		2		1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 indices : 		6		5		2		3		4		1</a:t>
            </a:r>
          </a:p>
        </p:txBody>
      </p:sp>
    </p:spTree>
    <p:extLst>
      <p:ext uri="{BB962C8B-B14F-4D97-AF65-F5344CB8AC3E}">
        <p14:creationId xmlns:p14="http://schemas.microsoft.com/office/powerpoint/2010/main" val="135632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7620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S - Boxes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1412" y="1071148"/>
            <a:ext cx="1040615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Substitution Box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bit inputs and m bit outputs where m and n are not necessarily the same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keyless or keyed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n = m then and only then S box is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invertible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redefined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/>
              <a:t> …..</a:t>
            </a: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xmlns="" id="{4EEA3870-867E-40FC-B5E1-41686B869A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851616"/>
              </p:ext>
            </p:extLst>
          </p:nvPr>
        </p:nvGraphicFramePr>
        <p:xfrm>
          <a:off x="6562026" y="4507081"/>
          <a:ext cx="4789715" cy="1760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943">
                  <a:extLst>
                    <a:ext uri="{9D8B030D-6E8A-4147-A177-3AD203B41FA5}">
                      <a16:colId xmlns:a16="http://schemas.microsoft.com/office/drawing/2014/main" xmlns="" val="2615041477"/>
                    </a:ext>
                  </a:extLst>
                </a:gridCol>
                <a:gridCol w="957943">
                  <a:extLst>
                    <a:ext uri="{9D8B030D-6E8A-4147-A177-3AD203B41FA5}">
                      <a16:colId xmlns:a16="http://schemas.microsoft.com/office/drawing/2014/main" xmlns="" val="3263724065"/>
                    </a:ext>
                  </a:extLst>
                </a:gridCol>
                <a:gridCol w="957943">
                  <a:extLst>
                    <a:ext uri="{9D8B030D-6E8A-4147-A177-3AD203B41FA5}">
                      <a16:colId xmlns:a16="http://schemas.microsoft.com/office/drawing/2014/main" xmlns="" val="511444757"/>
                    </a:ext>
                  </a:extLst>
                </a:gridCol>
                <a:gridCol w="957943">
                  <a:extLst>
                    <a:ext uri="{9D8B030D-6E8A-4147-A177-3AD203B41FA5}">
                      <a16:colId xmlns:a16="http://schemas.microsoft.com/office/drawing/2014/main" xmlns="" val="2095002918"/>
                    </a:ext>
                  </a:extLst>
                </a:gridCol>
                <a:gridCol w="957943">
                  <a:extLst>
                    <a:ext uri="{9D8B030D-6E8A-4147-A177-3AD203B41FA5}">
                      <a16:colId xmlns:a16="http://schemas.microsoft.com/office/drawing/2014/main" xmlns="" val="3065351853"/>
                    </a:ext>
                  </a:extLst>
                </a:gridCol>
              </a:tblGrid>
              <a:tr h="586853">
                <a:tc>
                  <a:txBody>
                    <a:bodyPr/>
                    <a:lstStyle/>
                    <a:p>
                      <a:pPr algn="ctr"/>
                      <a:endParaRPr lang="en-IN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95177059"/>
                  </a:ext>
                </a:extLst>
              </a:tr>
              <a:tr h="586853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  <a:endParaRPr lang="en-IN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en-IN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22335661"/>
                  </a:ext>
                </a:extLst>
              </a:tr>
              <a:tr h="586853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  <a:endParaRPr lang="en-IN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en-IN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21087002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4F9197A-A0E1-4DA5-8818-9AE26666C65F}"/>
              </a:ext>
            </a:extLst>
          </p:cNvPr>
          <p:cNvSpPr txBox="1"/>
          <p:nvPr/>
        </p:nvSpPr>
        <p:spPr>
          <a:xfrm>
            <a:off x="6562026" y="3930521"/>
            <a:ext cx="4789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 side S Box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787611" y="4263374"/>
            <a:ext cx="4489621" cy="22479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977553" y="4602530"/>
            <a:ext cx="42996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Row – Left most bit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Column – Right 2 bits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Cell - output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48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1412" y="1071148"/>
            <a:ext cx="1040615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Invertible S Box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– 011101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- 100010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/>
              <a:t> …..</a:t>
            </a: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xmlns="" id="{4EEA3870-867E-40FC-B5E1-41686B869A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829726"/>
              </p:ext>
            </p:extLst>
          </p:nvPr>
        </p:nvGraphicFramePr>
        <p:xfrm>
          <a:off x="1306286" y="4408227"/>
          <a:ext cx="4789715" cy="1760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943">
                  <a:extLst>
                    <a:ext uri="{9D8B030D-6E8A-4147-A177-3AD203B41FA5}">
                      <a16:colId xmlns:a16="http://schemas.microsoft.com/office/drawing/2014/main" xmlns="" val="2615041477"/>
                    </a:ext>
                  </a:extLst>
                </a:gridCol>
                <a:gridCol w="957943">
                  <a:extLst>
                    <a:ext uri="{9D8B030D-6E8A-4147-A177-3AD203B41FA5}">
                      <a16:colId xmlns:a16="http://schemas.microsoft.com/office/drawing/2014/main" xmlns="" val="3263724065"/>
                    </a:ext>
                  </a:extLst>
                </a:gridCol>
                <a:gridCol w="957943">
                  <a:extLst>
                    <a:ext uri="{9D8B030D-6E8A-4147-A177-3AD203B41FA5}">
                      <a16:colId xmlns:a16="http://schemas.microsoft.com/office/drawing/2014/main" xmlns="" val="511444757"/>
                    </a:ext>
                  </a:extLst>
                </a:gridCol>
                <a:gridCol w="957943">
                  <a:extLst>
                    <a:ext uri="{9D8B030D-6E8A-4147-A177-3AD203B41FA5}">
                      <a16:colId xmlns:a16="http://schemas.microsoft.com/office/drawing/2014/main" xmlns="" val="2095002918"/>
                    </a:ext>
                  </a:extLst>
                </a:gridCol>
                <a:gridCol w="957943">
                  <a:extLst>
                    <a:ext uri="{9D8B030D-6E8A-4147-A177-3AD203B41FA5}">
                      <a16:colId xmlns:a16="http://schemas.microsoft.com/office/drawing/2014/main" xmlns="" val="3065351853"/>
                    </a:ext>
                  </a:extLst>
                </a:gridCol>
              </a:tblGrid>
              <a:tr h="586853">
                <a:tc>
                  <a:txBody>
                    <a:bodyPr/>
                    <a:lstStyle/>
                    <a:p>
                      <a:pPr algn="ctr"/>
                      <a:endParaRPr lang="en-IN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95177059"/>
                  </a:ext>
                </a:extLst>
              </a:tr>
              <a:tr h="586853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22335661"/>
                  </a:ext>
                </a:extLst>
              </a:tr>
              <a:tr h="586853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21087002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4F9197A-A0E1-4DA5-8818-9AE26666C65F}"/>
              </a:ext>
            </a:extLst>
          </p:cNvPr>
          <p:cNvSpPr txBox="1"/>
          <p:nvPr/>
        </p:nvSpPr>
        <p:spPr>
          <a:xfrm>
            <a:off x="1306286" y="3903260"/>
            <a:ext cx="4789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 side S Box</a:t>
            </a:r>
          </a:p>
        </p:txBody>
      </p:sp>
      <p:graphicFrame>
        <p:nvGraphicFramePr>
          <p:cNvPr id="17" name="Table 7">
            <a:extLst>
              <a:ext uri="{FF2B5EF4-FFF2-40B4-BE49-F238E27FC236}">
                <a16:creationId xmlns:a16="http://schemas.microsoft.com/office/drawing/2014/main" xmlns="" id="{7E21FBA3-2D4F-4084-A0F1-6447BE1705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35115"/>
              </p:ext>
            </p:extLst>
          </p:nvPr>
        </p:nvGraphicFramePr>
        <p:xfrm>
          <a:off x="6508366" y="4396852"/>
          <a:ext cx="4789715" cy="1760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943">
                  <a:extLst>
                    <a:ext uri="{9D8B030D-6E8A-4147-A177-3AD203B41FA5}">
                      <a16:colId xmlns:a16="http://schemas.microsoft.com/office/drawing/2014/main" xmlns="" val="2615041477"/>
                    </a:ext>
                  </a:extLst>
                </a:gridCol>
                <a:gridCol w="957943">
                  <a:extLst>
                    <a:ext uri="{9D8B030D-6E8A-4147-A177-3AD203B41FA5}">
                      <a16:colId xmlns:a16="http://schemas.microsoft.com/office/drawing/2014/main" xmlns="" val="3263724065"/>
                    </a:ext>
                  </a:extLst>
                </a:gridCol>
                <a:gridCol w="957943">
                  <a:extLst>
                    <a:ext uri="{9D8B030D-6E8A-4147-A177-3AD203B41FA5}">
                      <a16:colId xmlns:a16="http://schemas.microsoft.com/office/drawing/2014/main" xmlns="" val="511444757"/>
                    </a:ext>
                  </a:extLst>
                </a:gridCol>
                <a:gridCol w="957943">
                  <a:extLst>
                    <a:ext uri="{9D8B030D-6E8A-4147-A177-3AD203B41FA5}">
                      <a16:colId xmlns:a16="http://schemas.microsoft.com/office/drawing/2014/main" xmlns="" val="2095002918"/>
                    </a:ext>
                  </a:extLst>
                </a:gridCol>
                <a:gridCol w="957943">
                  <a:extLst>
                    <a:ext uri="{9D8B030D-6E8A-4147-A177-3AD203B41FA5}">
                      <a16:colId xmlns:a16="http://schemas.microsoft.com/office/drawing/2014/main" xmlns="" val="3065351853"/>
                    </a:ext>
                  </a:extLst>
                </a:gridCol>
              </a:tblGrid>
              <a:tr h="586853">
                <a:tc>
                  <a:txBody>
                    <a:bodyPr/>
                    <a:lstStyle/>
                    <a:p>
                      <a:pPr algn="ctr"/>
                      <a:endParaRPr lang="en-IN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95177059"/>
                  </a:ext>
                </a:extLst>
              </a:tr>
              <a:tr h="586853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22335661"/>
                  </a:ext>
                </a:extLst>
              </a:tr>
              <a:tr h="586853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2108700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ACC3A9A-021B-4D05-8F02-9036FC59523A}"/>
              </a:ext>
            </a:extLst>
          </p:cNvPr>
          <p:cNvSpPr txBox="1"/>
          <p:nvPr/>
        </p:nvSpPr>
        <p:spPr>
          <a:xfrm>
            <a:off x="6508366" y="3891885"/>
            <a:ext cx="4789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Decryption side S Box</a:t>
            </a:r>
          </a:p>
        </p:txBody>
      </p:sp>
    </p:spTree>
    <p:extLst>
      <p:ext uri="{BB962C8B-B14F-4D97-AF65-F5344CB8AC3E}">
        <p14:creationId xmlns:p14="http://schemas.microsoft.com/office/powerpoint/2010/main" val="298542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9873"/>
            <a:ext cx="9905998" cy="1478570"/>
          </a:xfrm>
        </p:spPr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1412" y="1397722"/>
            <a:ext cx="1040615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 the concept of modern block ciphers and discuss their characteristics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 the components of a modern block cipher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 to the concept of product ciphers and distinguish between the two classes of product ciphers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between the two fundamental kinds of attacks designed for modern block ciphers, namely linear and differential cryptanalysis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 modern stream ciphers and discuss its two broad categories – synchronous and nonsynchronous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648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7620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Product ciphers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1412" y="1071148"/>
            <a:ext cx="104061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complex cipher combining substitution, permutation and other components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759716" y="2636837"/>
            <a:ext cx="2982686" cy="9601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Diffusion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733210" y="2650488"/>
            <a:ext cx="2742611" cy="9274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</a:t>
            </a:r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 flipH="1">
            <a:off x="6205148" y="1980876"/>
            <a:ext cx="1" cy="38106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317966" y="2346626"/>
            <a:ext cx="5786549" cy="153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3326959" y="2355924"/>
            <a:ext cx="1" cy="38106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9087688" y="2369574"/>
            <a:ext cx="1" cy="38106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/>
              <a:t> …..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A9AFDC7-CAFB-458C-BA69-8E2968CBB34B}"/>
              </a:ext>
            </a:extLst>
          </p:cNvPr>
          <p:cNvSpPr/>
          <p:nvPr/>
        </p:nvSpPr>
        <p:spPr>
          <a:xfrm>
            <a:off x="532263" y="3862316"/>
            <a:ext cx="5563737" cy="2916844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I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Hide relationship between the ciphertext and the plaintext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I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Implies that each symbol in the ciphertext is dependent on some or all symbols in the plaintext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9DD709D1-8DB0-49C6-9477-EA6B24382A9A}"/>
              </a:ext>
            </a:extLst>
          </p:cNvPr>
          <p:cNvSpPr/>
          <p:nvPr/>
        </p:nvSpPr>
        <p:spPr>
          <a:xfrm>
            <a:off x="6607805" y="3864588"/>
            <a:ext cx="5222543" cy="2916844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I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Hide relationship between ciphertext and key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I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a single bit in the key is changed, most or all bits in ciphertext will also be changed 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xmlns="" id="{8D21A34E-1568-4C8C-8FAB-FD1E241796B7}"/>
              </a:ext>
            </a:extLst>
          </p:cNvPr>
          <p:cNvSpPr/>
          <p:nvPr/>
        </p:nvSpPr>
        <p:spPr>
          <a:xfrm>
            <a:off x="2975223" y="3597022"/>
            <a:ext cx="351736" cy="2749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xmlns="" id="{1CAE68C3-696B-4247-BB1D-B54670B7EB51}"/>
              </a:ext>
            </a:extLst>
          </p:cNvPr>
          <p:cNvSpPr/>
          <p:nvPr/>
        </p:nvSpPr>
        <p:spPr>
          <a:xfrm>
            <a:off x="8968878" y="3585646"/>
            <a:ext cx="351736" cy="2749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12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41413" y="17620"/>
            <a:ext cx="9905998" cy="1478570"/>
          </a:xfrm>
        </p:spPr>
        <p:txBody>
          <a:bodyPr/>
          <a:lstStyle/>
          <a:p>
            <a:pPr algn="ctr"/>
            <a:r>
              <a:rPr lang="en-US" dirty="0" err="1"/>
              <a:t>feistel</a:t>
            </a:r>
            <a:r>
              <a:rPr lang="en-US" dirty="0"/>
              <a:t> cipher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858971"/>
              </p:ext>
            </p:extLst>
          </p:nvPr>
        </p:nvGraphicFramePr>
        <p:xfrm>
          <a:off x="3151572" y="984194"/>
          <a:ext cx="5885679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5679">
                  <a:extLst>
                    <a:ext uri="{9D8B030D-6E8A-4147-A177-3AD203B41FA5}">
                      <a16:colId xmlns:a16="http://schemas.microsoft.com/office/drawing/2014/main" xmlns="" val="1934963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Plaintext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535297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5773784" y="2170376"/>
            <a:ext cx="1345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⊕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Down Arrow 23"/>
          <p:cNvSpPr/>
          <p:nvPr/>
        </p:nvSpPr>
        <p:spPr>
          <a:xfrm>
            <a:off x="5878285" y="1563314"/>
            <a:ext cx="352697" cy="7488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5865221" y="2713552"/>
            <a:ext cx="352697" cy="7488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 rot="5400000">
            <a:off x="6492237" y="2114066"/>
            <a:ext cx="352697" cy="7488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182458" y="2184412"/>
            <a:ext cx="1345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F(k)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33856"/>
              </p:ext>
            </p:extLst>
          </p:nvPr>
        </p:nvGraphicFramePr>
        <p:xfrm>
          <a:off x="3098729" y="3548104"/>
          <a:ext cx="5885679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5679">
                  <a:extLst>
                    <a:ext uri="{9D8B030D-6E8A-4147-A177-3AD203B41FA5}">
                      <a16:colId xmlns:a16="http://schemas.microsoft.com/office/drawing/2014/main" xmlns="" val="1934963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Ciphertext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5352970"/>
                  </a:ext>
                </a:extLst>
              </a:tr>
            </a:tbl>
          </a:graphicData>
        </a:graphic>
      </p:graphicFrame>
      <p:sp>
        <p:nvSpPr>
          <p:cNvPr id="29" name="Rounded Rectangle 28"/>
          <p:cNvSpPr/>
          <p:nvPr/>
        </p:nvSpPr>
        <p:spPr>
          <a:xfrm>
            <a:off x="1828800" y="4212969"/>
            <a:ext cx="8765177" cy="24621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Proof: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us assume that c2 = c1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 : c1 = p1 </a:t>
            </a:r>
            <a:r>
              <a:rPr lang="en-US" sz="32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⊕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f(k)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Decryption : p2 = c2 </a:t>
            </a:r>
            <a:r>
              <a:rPr lang="en-US" sz="32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⊕ f(k) = c1 ⊕ f(k) = p1 ⊕ f(k) ⊕ f(k) = p1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239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animBg="1"/>
      <p:bldP spid="25" grpId="0" animBg="1"/>
      <p:bldP spid="26" grpId="0" animBg="1"/>
      <p:bldP spid="2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/>
              <a:t> …..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63040" y="1031966"/>
            <a:ext cx="892193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</a:p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P.T and C.T are each 4 bits long and the key is 3 bits long. Assume that the function takes first and third bits of the key, interprets these two bits as decimal number, squares the number and interprets result as 4 bit binary pattern. Show the results of encryption an decryption if original P.T is 0111 and key is 101</a:t>
            </a:r>
          </a:p>
        </p:txBody>
      </p:sp>
    </p:spTree>
    <p:extLst>
      <p:ext uri="{BB962C8B-B14F-4D97-AF65-F5344CB8AC3E}">
        <p14:creationId xmlns:p14="http://schemas.microsoft.com/office/powerpoint/2010/main" val="195199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224935"/>
              </p:ext>
            </p:extLst>
          </p:nvPr>
        </p:nvGraphicFramePr>
        <p:xfrm>
          <a:off x="1313543" y="60477"/>
          <a:ext cx="4630058" cy="377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5029">
                  <a:extLst>
                    <a:ext uri="{9D8B030D-6E8A-4147-A177-3AD203B41FA5}">
                      <a16:colId xmlns:a16="http://schemas.microsoft.com/office/drawing/2014/main" xmlns="" val="3470654633"/>
                    </a:ext>
                  </a:extLst>
                </a:gridCol>
                <a:gridCol w="2315029">
                  <a:extLst>
                    <a:ext uri="{9D8B030D-6E8A-4147-A177-3AD203B41FA5}">
                      <a16:colId xmlns:a16="http://schemas.microsoft.com/office/drawing/2014/main" xmlns="" val="2392310342"/>
                    </a:ext>
                  </a:extLst>
                </a:gridCol>
              </a:tblGrid>
              <a:tr h="37761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5291771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313543" y="561693"/>
                <a:ext cx="4630058" cy="1489166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543" y="561693"/>
                <a:ext cx="4630058" cy="14891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le 6"/>
          <p:cNvSpPr/>
          <p:nvPr/>
        </p:nvSpPr>
        <p:spPr>
          <a:xfrm>
            <a:off x="2792549" y="898062"/>
            <a:ext cx="1672046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F(R1,K1)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854927" y="438091"/>
            <a:ext cx="20320" cy="10086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2"/>
          </p:cNvCxnSpPr>
          <p:nvPr/>
        </p:nvCxnSpPr>
        <p:spPr>
          <a:xfrm>
            <a:off x="3628572" y="1446702"/>
            <a:ext cx="0" cy="16002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2020389" y="1599102"/>
            <a:ext cx="1608183" cy="76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628572" y="745662"/>
            <a:ext cx="13062" cy="1934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3641635" y="745662"/>
            <a:ext cx="1544319" cy="70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214984" y="438091"/>
            <a:ext cx="0" cy="182177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1867989" y="1784854"/>
            <a:ext cx="7258" cy="4750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313543" y="2151005"/>
            <a:ext cx="4630058" cy="101850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i="1" dirty="0">
              <a:latin typeface="Cambria Math" panose="02040503050406030204" pitchFamily="18" charset="0"/>
            </a:endParaRPr>
          </a:p>
          <a:p>
            <a:pPr algn="ctr"/>
            <a:endParaRPr lang="en-US" i="1" dirty="0">
              <a:latin typeface="Cambria Math" panose="02040503050406030204" pitchFamily="18" charset="0"/>
            </a:endParaRPr>
          </a:p>
          <a:p>
            <a:pPr algn="ctr"/>
            <a:endParaRPr lang="en-US" i="1" dirty="0">
              <a:latin typeface="Cambria Math" panose="02040503050406030204" pitchFamily="18" charset="0"/>
            </a:endParaRPr>
          </a:p>
          <a:p>
            <a:pPr algn="ctr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854927" y="2272926"/>
            <a:ext cx="3347068" cy="6400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1867989" y="2272926"/>
            <a:ext cx="3334006" cy="6400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875247" y="2913006"/>
            <a:ext cx="0" cy="3740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214984" y="2913006"/>
            <a:ext cx="0" cy="3740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486279"/>
              </p:ext>
            </p:extLst>
          </p:nvPr>
        </p:nvGraphicFramePr>
        <p:xfrm>
          <a:off x="1320074" y="3294222"/>
          <a:ext cx="4630058" cy="377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5029">
                  <a:extLst>
                    <a:ext uri="{9D8B030D-6E8A-4147-A177-3AD203B41FA5}">
                      <a16:colId xmlns:a16="http://schemas.microsoft.com/office/drawing/2014/main" xmlns="" val="3470654633"/>
                    </a:ext>
                  </a:extLst>
                </a:gridCol>
                <a:gridCol w="2315029">
                  <a:extLst>
                    <a:ext uri="{9D8B030D-6E8A-4147-A177-3AD203B41FA5}">
                      <a16:colId xmlns:a16="http://schemas.microsoft.com/office/drawing/2014/main" xmlns="" val="2392310342"/>
                    </a:ext>
                  </a:extLst>
                </a:gridCol>
              </a:tblGrid>
              <a:tr h="37761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5291771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1322250" y="3770812"/>
                <a:ext cx="4630058" cy="1489166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250" y="3770812"/>
                <a:ext cx="4630058" cy="14891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ounded Rectangle 46"/>
          <p:cNvSpPr/>
          <p:nvPr/>
        </p:nvSpPr>
        <p:spPr>
          <a:xfrm>
            <a:off x="2801256" y="4107181"/>
            <a:ext cx="1672046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F(R2,K2)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863634" y="3647210"/>
            <a:ext cx="20320" cy="10086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7" idx="2"/>
          </p:cNvCxnSpPr>
          <p:nvPr/>
        </p:nvCxnSpPr>
        <p:spPr>
          <a:xfrm>
            <a:off x="3637279" y="4655821"/>
            <a:ext cx="0" cy="16002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2029096" y="4808221"/>
            <a:ext cx="1608183" cy="76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3650342" y="3954781"/>
            <a:ext cx="1544319" cy="70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223691" y="3647210"/>
            <a:ext cx="0" cy="182177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1876696" y="4993973"/>
            <a:ext cx="7258" cy="4750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322250" y="5360124"/>
            <a:ext cx="4630058" cy="101850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i="1" dirty="0">
              <a:latin typeface="Cambria Math" panose="02040503050406030204" pitchFamily="18" charset="0"/>
            </a:endParaRPr>
          </a:p>
          <a:p>
            <a:pPr algn="ctr"/>
            <a:endParaRPr lang="en-US" i="1" dirty="0">
              <a:latin typeface="Cambria Math" panose="02040503050406030204" pitchFamily="18" charset="0"/>
            </a:endParaRPr>
          </a:p>
          <a:p>
            <a:pPr algn="ctr"/>
            <a:endParaRPr lang="en-US" i="1" dirty="0">
              <a:latin typeface="Cambria Math" panose="02040503050406030204" pitchFamily="18" charset="0"/>
            </a:endParaRPr>
          </a:p>
          <a:p>
            <a:pPr algn="ctr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/>
          </a:p>
        </p:txBody>
      </p:sp>
      <p:cxnSp>
        <p:nvCxnSpPr>
          <p:cNvPr id="55" name="Straight Connector 54"/>
          <p:cNvCxnSpPr/>
          <p:nvPr/>
        </p:nvCxnSpPr>
        <p:spPr>
          <a:xfrm>
            <a:off x="1863634" y="5482045"/>
            <a:ext cx="3347068" cy="6400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1876696" y="5482045"/>
            <a:ext cx="3334006" cy="6400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1883954" y="6122125"/>
            <a:ext cx="0" cy="3740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223691" y="6122125"/>
            <a:ext cx="0" cy="3740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368553"/>
              </p:ext>
            </p:extLst>
          </p:nvPr>
        </p:nvGraphicFramePr>
        <p:xfrm>
          <a:off x="1335313" y="6506391"/>
          <a:ext cx="4630058" cy="377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5029">
                  <a:extLst>
                    <a:ext uri="{9D8B030D-6E8A-4147-A177-3AD203B41FA5}">
                      <a16:colId xmlns:a16="http://schemas.microsoft.com/office/drawing/2014/main" xmlns="" val="3470654633"/>
                    </a:ext>
                  </a:extLst>
                </a:gridCol>
                <a:gridCol w="2315029">
                  <a:extLst>
                    <a:ext uri="{9D8B030D-6E8A-4147-A177-3AD203B41FA5}">
                      <a16:colId xmlns:a16="http://schemas.microsoft.com/office/drawing/2014/main" xmlns="" val="2392310342"/>
                    </a:ext>
                  </a:extLst>
                </a:gridCol>
              </a:tblGrid>
              <a:tr h="3776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52917715"/>
                  </a:ext>
                </a:extLst>
              </a:tr>
            </a:tbl>
          </a:graphicData>
        </a:graphic>
      </p:graphicFrame>
      <p:cxnSp>
        <p:nvCxnSpPr>
          <p:cNvPr id="61" name="Straight Arrow Connector 60"/>
          <p:cNvCxnSpPr/>
          <p:nvPr/>
        </p:nvCxnSpPr>
        <p:spPr>
          <a:xfrm>
            <a:off x="3663405" y="3948488"/>
            <a:ext cx="13062" cy="1934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338091"/>
              </p:ext>
            </p:extLst>
          </p:nvPr>
        </p:nvGraphicFramePr>
        <p:xfrm>
          <a:off x="6704159" y="69185"/>
          <a:ext cx="4630058" cy="377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5029">
                  <a:extLst>
                    <a:ext uri="{9D8B030D-6E8A-4147-A177-3AD203B41FA5}">
                      <a16:colId xmlns:a16="http://schemas.microsoft.com/office/drawing/2014/main" xmlns="" val="3470654633"/>
                    </a:ext>
                  </a:extLst>
                </a:gridCol>
                <a:gridCol w="2315029">
                  <a:extLst>
                    <a:ext uri="{9D8B030D-6E8A-4147-A177-3AD203B41FA5}">
                      <a16:colId xmlns:a16="http://schemas.microsoft.com/office/drawing/2014/main" xmlns="" val="2392310342"/>
                    </a:ext>
                  </a:extLst>
                </a:gridCol>
              </a:tblGrid>
              <a:tr h="37761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52917715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546015"/>
              </p:ext>
            </p:extLst>
          </p:nvPr>
        </p:nvGraphicFramePr>
        <p:xfrm>
          <a:off x="6710690" y="3302930"/>
          <a:ext cx="4630058" cy="377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5029">
                  <a:extLst>
                    <a:ext uri="{9D8B030D-6E8A-4147-A177-3AD203B41FA5}">
                      <a16:colId xmlns:a16="http://schemas.microsoft.com/office/drawing/2014/main" xmlns="" val="3470654633"/>
                    </a:ext>
                  </a:extLst>
                </a:gridCol>
                <a:gridCol w="2315029">
                  <a:extLst>
                    <a:ext uri="{9D8B030D-6E8A-4147-A177-3AD203B41FA5}">
                      <a16:colId xmlns:a16="http://schemas.microsoft.com/office/drawing/2014/main" xmlns="" val="2392310342"/>
                    </a:ext>
                  </a:extLst>
                </a:gridCol>
              </a:tblGrid>
              <a:tr h="37761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5291771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>
                <a:off x="6712866" y="3779520"/>
                <a:ext cx="4630058" cy="1489166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US" sz="3200" dirty="0">
                  <a:latin typeface="Times New Roman" panose="02020603050405020304" pitchFamily="18" charset="0"/>
                </a:endParaRPr>
              </a:p>
              <a:p>
                <a:pPr algn="ctr"/>
                <a:endPara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866" y="3779520"/>
                <a:ext cx="4630058" cy="14891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Rounded Rectangle 79"/>
          <p:cNvSpPr/>
          <p:nvPr/>
        </p:nvSpPr>
        <p:spPr>
          <a:xfrm>
            <a:off x="8191872" y="4115889"/>
            <a:ext cx="1672046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F(L4,K2)</a:t>
            </a:r>
          </a:p>
        </p:txBody>
      </p:sp>
      <p:cxnSp>
        <p:nvCxnSpPr>
          <p:cNvPr id="82" name="Straight Connector 81"/>
          <p:cNvCxnSpPr/>
          <p:nvPr/>
        </p:nvCxnSpPr>
        <p:spPr>
          <a:xfrm>
            <a:off x="8897265" y="3959131"/>
            <a:ext cx="0" cy="16002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7470146" y="3943003"/>
            <a:ext cx="1427120" cy="635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 flipV="1">
            <a:off x="9019188" y="4833362"/>
            <a:ext cx="1616890" cy="306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10614307" y="3655918"/>
            <a:ext cx="0" cy="182177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7245543" y="4287183"/>
            <a:ext cx="21769" cy="11905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6712866" y="5368832"/>
            <a:ext cx="4630058" cy="101850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i="1" dirty="0">
              <a:latin typeface="Cambria Math" panose="02040503050406030204" pitchFamily="18" charset="0"/>
            </a:endParaRPr>
          </a:p>
          <a:p>
            <a:pPr algn="ctr"/>
            <a:endParaRPr lang="en-US" i="1" dirty="0">
              <a:latin typeface="Cambria Math" panose="02040503050406030204" pitchFamily="18" charset="0"/>
            </a:endParaRPr>
          </a:p>
          <a:p>
            <a:pPr algn="ctr"/>
            <a:endParaRPr lang="en-US" i="1" dirty="0">
              <a:latin typeface="Cambria Math" panose="02040503050406030204" pitchFamily="18" charset="0"/>
            </a:endParaRPr>
          </a:p>
          <a:p>
            <a:pPr algn="ctr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/>
          </a:p>
        </p:txBody>
      </p:sp>
      <p:cxnSp>
        <p:nvCxnSpPr>
          <p:cNvPr id="88" name="Straight Connector 87"/>
          <p:cNvCxnSpPr/>
          <p:nvPr/>
        </p:nvCxnSpPr>
        <p:spPr>
          <a:xfrm>
            <a:off x="7254250" y="5490753"/>
            <a:ext cx="3347068" cy="6400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7267312" y="5490753"/>
            <a:ext cx="3334006" cy="6400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7262234" y="6130346"/>
            <a:ext cx="8707" cy="3745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92" name="Table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447327"/>
              </p:ext>
            </p:extLst>
          </p:nvPr>
        </p:nvGraphicFramePr>
        <p:xfrm>
          <a:off x="6725929" y="6515099"/>
          <a:ext cx="4630058" cy="377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5029">
                  <a:extLst>
                    <a:ext uri="{9D8B030D-6E8A-4147-A177-3AD203B41FA5}">
                      <a16:colId xmlns:a16="http://schemas.microsoft.com/office/drawing/2014/main" xmlns="" val="3470654633"/>
                    </a:ext>
                  </a:extLst>
                </a:gridCol>
                <a:gridCol w="2315029">
                  <a:extLst>
                    <a:ext uri="{9D8B030D-6E8A-4147-A177-3AD203B41FA5}">
                      <a16:colId xmlns:a16="http://schemas.microsoft.com/office/drawing/2014/main" xmlns="" val="2392310342"/>
                    </a:ext>
                  </a:extLst>
                </a:gridCol>
              </a:tblGrid>
              <a:tr h="3776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52917715"/>
                  </a:ext>
                </a:extLst>
              </a:tr>
            </a:tbl>
          </a:graphicData>
        </a:graphic>
      </p:graphicFrame>
      <p:cxnSp>
        <p:nvCxnSpPr>
          <p:cNvPr id="97" name="Straight Arrow Connector 96"/>
          <p:cNvCxnSpPr/>
          <p:nvPr/>
        </p:nvCxnSpPr>
        <p:spPr>
          <a:xfrm flipV="1">
            <a:off x="10583904" y="6122125"/>
            <a:ext cx="8707" cy="3745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endCxn id="80" idx="2"/>
          </p:cNvCxnSpPr>
          <p:nvPr/>
        </p:nvCxnSpPr>
        <p:spPr>
          <a:xfrm flipV="1">
            <a:off x="9025719" y="4664529"/>
            <a:ext cx="2176" cy="1688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H="1" flipV="1">
            <a:off x="7270941" y="3687683"/>
            <a:ext cx="8721" cy="2654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10614307" y="3698953"/>
            <a:ext cx="5069" cy="3348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ctangle 112"/>
              <p:cNvSpPr/>
              <p:nvPr/>
            </p:nvSpPr>
            <p:spPr>
              <a:xfrm>
                <a:off x="6708510" y="600882"/>
                <a:ext cx="4630058" cy="1489166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US" sz="3200" dirty="0">
                  <a:latin typeface="Times New Roman" panose="02020603050405020304" pitchFamily="18" charset="0"/>
                </a:endParaRPr>
              </a:p>
              <a:p>
                <a:pPr algn="ctr"/>
                <a:endPara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113" name="Rectangle 1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8510" y="600882"/>
                <a:ext cx="4630058" cy="14891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ounded Rectangle 113"/>
          <p:cNvSpPr/>
          <p:nvPr/>
        </p:nvSpPr>
        <p:spPr>
          <a:xfrm>
            <a:off x="8187516" y="937251"/>
            <a:ext cx="1672046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F(L5,K1)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5" name="Straight Connector 114"/>
          <p:cNvCxnSpPr/>
          <p:nvPr/>
        </p:nvCxnSpPr>
        <p:spPr>
          <a:xfrm>
            <a:off x="8892909" y="780493"/>
            <a:ext cx="0" cy="16002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H="1">
            <a:off x="7465790" y="764365"/>
            <a:ext cx="1427120" cy="635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H="1" flipV="1">
            <a:off x="9014832" y="1654724"/>
            <a:ext cx="1616890" cy="306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10609951" y="477280"/>
            <a:ext cx="0" cy="182177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7241187" y="1108545"/>
            <a:ext cx="21769" cy="11905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>
          <a:xfrm>
            <a:off x="6708510" y="2190194"/>
            <a:ext cx="4630058" cy="101850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i="1" dirty="0">
              <a:latin typeface="Cambria Math" panose="02040503050406030204" pitchFamily="18" charset="0"/>
            </a:endParaRPr>
          </a:p>
          <a:p>
            <a:pPr algn="ctr"/>
            <a:endParaRPr lang="en-US" i="1" dirty="0">
              <a:latin typeface="Cambria Math" panose="02040503050406030204" pitchFamily="18" charset="0"/>
            </a:endParaRPr>
          </a:p>
          <a:p>
            <a:pPr algn="ctr"/>
            <a:endParaRPr lang="en-US" i="1" dirty="0">
              <a:latin typeface="Cambria Math" panose="02040503050406030204" pitchFamily="18" charset="0"/>
            </a:endParaRPr>
          </a:p>
          <a:p>
            <a:pPr algn="ctr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/>
          </a:p>
        </p:txBody>
      </p:sp>
      <p:cxnSp>
        <p:nvCxnSpPr>
          <p:cNvPr id="121" name="Straight Connector 120"/>
          <p:cNvCxnSpPr/>
          <p:nvPr/>
        </p:nvCxnSpPr>
        <p:spPr>
          <a:xfrm>
            <a:off x="7249894" y="2312115"/>
            <a:ext cx="3347068" cy="6400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V="1">
            <a:off x="7262956" y="2312115"/>
            <a:ext cx="3334006" cy="6400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V="1">
            <a:off x="7257878" y="2951708"/>
            <a:ext cx="8707" cy="3745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V="1">
            <a:off x="10579548" y="2943487"/>
            <a:ext cx="8707" cy="3745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endCxn id="114" idx="2"/>
          </p:cNvCxnSpPr>
          <p:nvPr/>
        </p:nvCxnSpPr>
        <p:spPr>
          <a:xfrm flipV="1">
            <a:off x="9021363" y="1485891"/>
            <a:ext cx="2176" cy="1688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V="1">
            <a:off x="7275307" y="418080"/>
            <a:ext cx="4355" cy="3564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V="1">
            <a:off x="10601244" y="428349"/>
            <a:ext cx="8707" cy="3745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 rot="16200000">
            <a:off x="-742207" y="1592811"/>
            <a:ext cx="2568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Round 1</a:t>
            </a:r>
          </a:p>
        </p:txBody>
      </p:sp>
      <p:sp>
        <p:nvSpPr>
          <p:cNvPr id="130" name="TextBox 129"/>
          <p:cNvSpPr txBox="1"/>
          <p:nvPr/>
        </p:nvSpPr>
        <p:spPr>
          <a:xfrm rot="16200000">
            <a:off x="-719199" y="5025771"/>
            <a:ext cx="2568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Round 2</a:t>
            </a:r>
          </a:p>
        </p:txBody>
      </p:sp>
    </p:spTree>
    <p:extLst>
      <p:ext uri="{BB962C8B-B14F-4D97-AF65-F5344CB8AC3E}">
        <p14:creationId xmlns:p14="http://schemas.microsoft.com/office/powerpoint/2010/main" val="2334874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46" grpId="0" animBg="1"/>
      <p:bldP spid="47" grpId="0" animBg="1"/>
      <p:bldP spid="79" grpId="0" animBg="1"/>
      <p:bldP spid="80" grpId="0" animBg="1"/>
      <p:bldP spid="113" grpId="0" animBg="1"/>
      <p:bldP spid="1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06286" y="845114"/>
            <a:ext cx="974112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Proof: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 that L4 = L3 and R4 = R3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L5 = 	R4 </a:t>
            </a:r>
            <a:r>
              <a:rPr lang="en-US" sz="32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⊕ F(L4,K2)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	 = 	R3 ⊕ F(L4,K2)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	 = 	L2 ⊕ F(R2,K2) ⊕ F(R2,K2)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	 = 	L2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R5 	= 		L4		=		L3		=		R2		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579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06286" y="845114"/>
            <a:ext cx="974112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Now,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L6 = 	R5 </a:t>
            </a:r>
            <a:r>
              <a:rPr lang="en-US" sz="32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⊕ F(L5,K1)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	 = 	R2 ⊕ F(R1,K1)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	 = 	L1 ⊕ F(R1,K1) ⊕ F(R1,K1)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	 = 	L1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R6 	= 		L5		=		L2		=		R1		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30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88429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modern stream Ciphers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F5FAF44-2932-445E-93CE-A82CA2453149}"/>
              </a:ext>
            </a:extLst>
          </p:cNvPr>
          <p:cNvSpPr txBox="1"/>
          <p:nvPr/>
        </p:nvSpPr>
        <p:spPr>
          <a:xfrm>
            <a:off x="1431235" y="1311965"/>
            <a:ext cx="9905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 and decryption are done r bits at a time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7546D62-56C2-4BAC-925F-B4EB67055524}"/>
              </a:ext>
            </a:extLst>
          </p:cNvPr>
          <p:cNvSpPr/>
          <p:nvPr/>
        </p:nvSpPr>
        <p:spPr>
          <a:xfrm>
            <a:off x="2716696" y="4704521"/>
            <a:ext cx="2226365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91F56AC2-E700-4726-8F7A-B0BBEE3D8087}"/>
              </a:ext>
            </a:extLst>
          </p:cNvPr>
          <p:cNvSpPr/>
          <p:nvPr/>
        </p:nvSpPr>
        <p:spPr>
          <a:xfrm>
            <a:off x="7414592" y="4697895"/>
            <a:ext cx="2226365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Decryption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xmlns="" id="{4BCEDD16-8807-43D6-AB73-CFC24A3D5F22}"/>
              </a:ext>
            </a:extLst>
          </p:cNvPr>
          <p:cNvSpPr/>
          <p:nvPr/>
        </p:nvSpPr>
        <p:spPr>
          <a:xfrm>
            <a:off x="2093843" y="4864388"/>
            <a:ext cx="622853" cy="292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xmlns="" id="{B8BF08E2-75FB-4035-8D3A-CAEAA765B985}"/>
              </a:ext>
            </a:extLst>
          </p:cNvPr>
          <p:cNvSpPr/>
          <p:nvPr/>
        </p:nvSpPr>
        <p:spPr>
          <a:xfrm>
            <a:off x="9634330" y="4864388"/>
            <a:ext cx="622853" cy="292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xmlns="" id="{C704B2C0-CC83-4C94-93A2-3B5E60BAE5AB}"/>
              </a:ext>
            </a:extLst>
          </p:cNvPr>
          <p:cNvSpPr/>
          <p:nvPr/>
        </p:nvSpPr>
        <p:spPr>
          <a:xfrm>
            <a:off x="4943061" y="4864388"/>
            <a:ext cx="2471531" cy="27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xmlns="" id="{DAA07F58-A204-4312-B3F1-6F0F34F5237E}"/>
              </a:ext>
            </a:extLst>
          </p:cNvPr>
          <p:cNvSpPr/>
          <p:nvPr/>
        </p:nvSpPr>
        <p:spPr>
          <a:xfrm>
            <a:off x="8196472" y="1896740"/>
            <a:ext cx="874643" cy="247804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IN" sz="3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IN" sz="3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I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I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xmlns="" id="{E9639B36-76A7-4461-9126-9BC2793F362C}"/>
              </a:ext>
            </a:extLst>
          </p:cNvPr>
          <p:cNvSpPr/>
          <p:nvPr/>
        </p:nvSpPr>
        <p:spPr>
          <a:xfrm rot="5400000">
            <a:off x="3528599" y="4389993"/>
            <a:ext cx="337093" cy="2919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xmlns="" id="{250DE30C-14A7-4726-8F50-4C6566A165DA}"/>
              </a:ext>
            </a:extLst>
          </p:cNvPr>
          <p:cNvSpPr/>
          <p:nvPr/>
        </p:nvSpPr>
        <p:spPr>
          <a:xfrm>
            <a:off x="3266663" y="1890116"/>
            <a:ext cx="874643" cy="247804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IN" sz="3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IN" sz="3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I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I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xmlns="" id="{F2B404B1-9233-423F-BCF2-CA2636708A98}"/>
              </a:ext>
            </a:extLst>
          </p:cNvPr>
          <p:cNvSpPr/>
          <p:nvPr/>
        </p:nvSpPr>
        <p:spPr>
          <a:xfrm rot="5400000">
            <a:off x="8465247" y="4397343"/>
            <a:ext cx="337093" cy="2919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4F626CA-0278-4DEF-B1A9-F9A74F2AE5A4}"/>
              </a:ext>
            </a:extLst>
          </p:cNvPr>
          <p:cNvSpPr txBox="1"/>
          <p:nvPr/>
        </p:nvSpPr>
        <p:spPr>
          <a:xfrm>
            <a:off x="238536" y="4612596"/>
            <a:ext cx="2014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3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. . p</a:t>
            </a:r>
            <a:r>
              <a:rPr lang="en-I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CC6E9F6D-5B90-4AE8-93C0-11AC03AEC764}"/>
              </a:ext>
            </a:extLst>
          </p:cNvPr>
          <p:cNvSpPr txBox="1"/>
          <p:nvPr/>
        </p:nvSpPr>
        <p:spPr>
          <a:xfrm>
            <a:off x="10190919" y="4600184"/>
            <a:ext cx="2014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3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. . p</a:t>
            </a:r>
            <a:r>
              <a:rPr lang="en-I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42D99E0D-9983-41C2-BA68-8BB54B1FB9A4}"/>
              </a:ext>
            </a:extLst>
          </p:cNvPr>
          <p:cNvSpPr txBox="1"/>
          <p:nvPr/>
        </p:nvSpPr>
        <p:spPr>
          <a:xfrm>
            <a:off x="5194854" y="4306958"/>
            <a:ext cx="2014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3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. . c</a:t>
            </a:r>
            <a:r>
              <a:rPr lang="en-I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1932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/>
              <a:t> …..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06286" y="1031966"/>
            <a:ext cx="997131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 : c</a:t>
            </a:r>
            <a:r>
              <a:rPr lang="en-US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E (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36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p</a:t>
            </a:r>
            <a:r>
              <a:rPr lang="en-US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Decryption : p</a:t>
            </a:r>
            <a:r>
              <a:rPr lang="en-US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D (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36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c</a:t>
            </a:r>
            <a:r>
              <a:rPr lang="en-US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 ciphers are faster than block ciphers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implementation of stream cipher is also easier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transmit bits at a constant rate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immune to corruption of bits during transmission</a:t>
            </a:r>
          </a:p>
        </p:txBody>
      </p:sp>
    </p:spTree>
    <p:extLst>
      <p:ext uri="{BB962C8B-B14F-4D97-AF65-F5344CB8AC3E}">
        <p14:creationId xmlns:p14="http://schemas.microsoft.com/office/powerpoint/2010/main" val="42977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/>
              <a:t> …..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06286" y="1031966"/>
            <a:ext cx="99713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Synchronous Stream Cipher</a:t>
            </a:r>
          </a:p>
          <a:p>
            <a:pPr marL="1485900" lvl="2" indent="-571500">
              <a:buFont typeface="Wingdings" panose="05000000000000000000" pitchFamily="2" charset="2"/>
              <a:buChar char="ü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stream is independent of P.T or C.T stream</a:t>
            </a:r>
          </a:p>
          <a:p>
            <a:pPr lvl="2"/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D5A404F-34ED-41AC-B148-ABB12EEB125A}"/>
              </a:ext>
            </a:extLst>
          </p:cNvPr>
          <p:cNvSpPr txBox="1"/>
          <p:nvPr/>
        </p:nvSpPr>
        <p:spPr>
          <a:xfrm>
            <a:off x="1299662" y="2946903"/>
            <a:ext cx="99713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Nonsynchronous Stream Cipher</a:t>
            </a:r>
          </a:p>
          <a:p>
            <a:pPr marL="1485900" lvl="2" indent="-571500">
              <a:buFont typeface="Wingdings" panose="05000000000000000000" pitchFamily="2" charset="2"/>
              <a:buChar char="ü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stream is dependent on previous P.T or C.T stream</a:t>
            </a:r>
          </a:p>
          <a:p>
            <a:pPr lvl="2"/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62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116076"/>
          </a:xfrm>
        </p:spPr>
        <p:txBody>
          <a:bodyPr>
            <a:normAutofit/>
          </a:bodyPr>
          <a:lstStyle/>
          <a:p>
            <a:r>
              <a:rPr lang="en-US" dirty="0"/>
              <a:t>Reference Book: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Cryptography and network security – Behrouz a </a:t>
            </a:r>
            <a:r>
              <a:rPr lang="en-US" dirty="0" err="1"/>
              <a:t>forouzan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 err="1"/>
              <a:t>debdeep</a:t>
            </a:r>
            <a:r>
              <a:rPr lang="en-US" dirty="0"/>
              <a:t> </a:t>
            </a:r>
            <a:r>
              <a:rPr lang="en-US" dirty="0" err="1"/>
              <a:t>mukhopadhyay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40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202650"/>
          </a:xfrm>
        </p:spPr>
        <p:txBody>
          <a:bodyPr/>
          <a:lstStyle/>
          <a:p>
            <a:pPr algn="ctr"/>
            <a:r>
              <a:rPr lang="en-US" dirty="0"/>
              <a:t>Modern block Ciphers</a:t>
            </a:r>
          </a:p>
        </p:txBody>
      </p:sp>
      <p:sp>
        <p:nvSpPr>
          <p:cNvPr id="4" name="Vertical Scroll 3"/>
          <p:cNvSpPr/>
          <p:nvPr/>
        </p:nvSpPr>
        <p:spPr>
          <a:xfrm>
            <a:off x="2299060" y="1345472"/>
            <a:ext cx="1031969" cy="1058094"/>
          </a:xfrm>
          <a:prstGeom prst="vertic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----------------------------</a:t>
            </a:r>
          </a:p>
        </p:txBody>
      </p:sp>
      <p:sp>
        <p:nvSpPr>
          <p:cNvPr id="6" name="Round Diagonal Corner Rectangle 5"/>
          <p:cNvSpPr/>
          <p:nvPr/>
        </p:nvSpPr>
        <p:spPr>
          <a:xfrm>
            <a:off x="992777" y="1227908"/>
            <a:ext cx="4545874" cy="4807131"/>
          </a:xfrm>
          <a:prstGeom prst="round2Diag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777" y="903608"/>
            <a:ext cx="927463" cy="84938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75213" y="1622364"/>
            <a:ext cx="12670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Alice</a:t>
            </a:r>
          </a:p>
        </p:txBody>
      </p:sp>
      <p:sp>
        <p:nvSpPr>
          <p:cNvPr id="18" name="Down Arrow 17"/>
          <p:cNvSpPr/>
          <p:nvPr/>
        </p:nvSpPr>
        <p:spPr>
          <a:xfrm>
            <a:off x="2677885" y="2497472"/>
            <a:ext cx="313509" cy="611486"/>
          </a:xfrm>
          <a:prstGeom prst="down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1802675" y="3174274"/>
            <a:ext cx="2103120" cy="9274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 </a:t>
            </a:r>
          </a:p>
          <a:p>
            <a:pPr algn="ctr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Down Arrow 19"/>
          <p:cNvSpPr/>
          <p:nvPr/>
        </p:nvSpPr>
        <p:spPr>
          <a:xfrm>
            <a:off x="2673529" y="4191288"/>
            <a:ext cx="313509" cy="611486"/>
          </a:xfrm>
          <a:prstGeom prst="down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Vertical Scroll 20"/>
          <p:cNvSpPr/>
          <p:nvPr/>
        </p:nvSpPr>
        <p:spPr>
          <a:xfrm>
            <a:off x="2294704" y="4868094"/>
            <a:ext cx="1031969" cy="1058094"/>
          </a:xfrm>
          <a:prstGeom prst="vertic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----------------------------</a:t>
            </a:r>
          </a:p>
        </p:txBody>
      </p:sp>
      <p:sp>
        <p:nvSpPr>
          <p:cNvPr id="22" name="Vertical Scroll 21"/>
          <p:cNvSpPr/>
          <p:nvPr/>
        </p:nvSpPr>
        <p:spPr>
          <a:xfrm>
            <a:off x="7950933" y="1341116"/>
            <a:ext cx="1031969" cy="1058094"/>
          </a:xfrm>
          <a:prstGeom prst="vertic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----------------------------</a:t>
            </a:r>
          </a:p>
        </p:txBody>
      </p:sp>
      <p:sp>
        <p:nvSpPr>
          <p:cNvPr id="23" name="Round Diagonal Corner Rectangle 22"/>
          <p:cNvSpPr/>
          <p:nvPr/>
        </p:nvSpPr>
        <p:spPr>
          <a:xfrm>
            <a:off x="6644650" y="1223552"/>
            <a:ext cx="4545874" cy="4807131"/>
          </a:xfrm>
          <a:prstGeom prst="round2Diag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650" y="899252"/>
            <a:ext cx="927463" cy="849386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527086" y="1618008"/>
            <a:ext cx="12670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Bob</a:t>
            </a:r>
          </a:p>
        </p:txBody>
      </p:sp>
      <p:sp>
        <p:nvSpPr>
          <p:cNvPr id="26" name="Down Arrow 25"/>
          <p:cNvSpPr/>
          <p:nvPr/>
        </p:nvSpPr>
        <p:spPr>
          <a:xfrm rot="10800000">
            <a:off x="8329758" y="2493116"/>
            <a:ext cx="313509" cy="611486"/>
          </a:xfrm>
          <a:prstGeom prst="down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7454548" y="3169918"/>
            <a:ext cx="2103120" cy="9274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Decryption </a:t>
            </a:r>
          </a:p>
          <a:p>
            <a:pPr algn="ctr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Down Arrow 27"/>
          <p:cNvSpPr/>
          <p:nvPr/>
        </p:nvSpPr>
        <p:spPr>
          <a:xfrm rot="10800000">
            <a:off x="8325402" y="4186932"/>
            <a:ext cx="313509" cy="611486"/>
          </a:xfrm>
          <a:prstGeom prst="down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Vertical Scroll 28"/>
          <p:cNvSpPr/>
          <p:nvPr/>
        </p:nvSpPr>
        <p:spPr>
          <a:xfrm>
            <a:off x="7946577" y="4863738"/>
            <a:ext cx="1031969" cy="1058094"/>
          </a:xfrm>
          <a:prstGeom prst="vertic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----------------------------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973977" y="1330624"/>
            <a:ext cx="20813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N-bit</a:t>
            </a:r>
          </a:p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Plaintext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651982" y="1378519"/>
            <a:ext cx="20813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N-bit</a:t>
            </a:r>
          </a:p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Plaintext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091543" y="4885974"/>
            <a:ext cx="20813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N-bit</a:t>
            </a:r>
          </a:p>
          <a:p>
            <a:pPr algn="ctr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Ciphertext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763020" y="4933869"/>
            <a:ext cx="20813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N-bit</a:t>
            </a:r>
          </a:p>
          <a:p>
            <a:pPr algn="ctr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Ciphertext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7029" y="3765679"/>
            <a:ext cx="356608" cy="494650"/>
          </a:xfrm>
          <a:prstGeom prst="rect">
            <a:avLst/>
          </a:prstGeom>
        </p:spPr>
      </p:pic>
      <p:cxnSp>
        <p:nvCxnSpPr>
          <p:cNvPr id="39" name="Straight Connector 38"/>
          <p:cNvCxnSpPr>
            <a:stCxn id="19" idx="3"/>
          </p:cNvCxnSpPr>
          <p:nvPr/>
        </p:nvCxnSpPr>
        <p:spPr>
          <a:xfrm>
            <a:off x="3905795" y="3638006"/>
            <a:ext cx="3622772" cy="15589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951280" y="3080887"/>
            <a:ext cx="4016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K-bit Key</a:t>
            </a:r>
          </a:p>
        </p:txBody>
      </p:sp>
    </p:spTree>
    <p:extLst>
      <p:ext uri="{BB962C8B-B14F-4D97-AF65-F5344CB8AC3E}">
        <p14:creationId xmlns:p14="http://schemas.microsoft.com/office/powerpoint/2010/main" val="4163195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7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/>
      <p:bldP spid="26" grpId="0" animBg="1"/>
      <p:bldP spid="27" grpId="0" animBg="1"/>
      <p:bldP spid="28" grpId="0" animBg="1"/>
      <p:bldP spid="29" grpId="0" animBg="1"/>
      <p:bldP spid="30" grpId="0"/>
      <p:bldP spid="31" grpId="0"/>
      <p:bldP spid="32" grpId="0"/>
      <p:bldP spid="33" grpId="0"/>
      <p:bldP spid="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1412" y="1031966"/>
            <a:ext cx="1040615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many padding bits must be added to a message of 100 characters if 8bit ASCII is used for encoding and the block cipher accepts blocks of 64 bits?</a:t>
            </a:r>
          </a:p>
          <a:p>
            <a:pPr algn="ctr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/>
              <a:t> …..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79714" y="1776550"/>
            <a:ext cx="10202092" cy="214230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21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1412" y="1031966"/>
            <a:ext cx="1040615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Answer: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/>
              <a:t> …..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79714" y="1776550"/>
            <a:ext cx="10202092" cy="508145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just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 length = 100 characters</a:t>
            </a:r>
          </a:p>
          <a:p>
            <a:pPr algn="just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size = 64 bits</a:t>
            </a:r>
          </a:p>
          <a:p>
            <a:pPr algn="just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Encoded with 8 bit ASCII values</a:t>
            </a:r>
          </a:p>
          <a:p>
            <a:pPr algn="just"/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Encoded message	= (Message + Padding)</a:t>
            </a:r>
          </a:p>
          <a:p>
            <a:pPr algn="just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64		    	= (100*8) + Padding</a:t>
            </a:r>
          </a:p>
          <a:p>
            <a:pPr algn="just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(64 - 800) mod 64	= Padding 	 </a:t>
            </a:r>
          </a:p>
          <a:p>
            <a:pPr algn="just"/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 = 32 bits</a:t>
            </a:r>
          </a:p>
        </p:txBody>
      </p:sp>
    </p:spTree>
    <p:extLst>
      <p:ext uri="{BB962C8B-B14F-4D97-AF65-F5344CB8AC3E}">
        <p14:creationId xmlns:p14="http://schemas.microsoft.com/office/powerpoint/2010/main" val="355630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3057"/>
            <a:ext cx="9905998" cy="1672051"/>
          </a:xfrm>
        </p:spPr>
        <p:txBody>
          <a:bodyPr/>
          <a:lstStyle/>
          <a:p>
            <a:pPr algn="ctr"/>
            <a:r>
              <a:rPr lang="en-US" dirty="0"/>
              <a:t>Substitution or transposition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1412" y="1841863"/>
            <a:ext cx="1040615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Substitution Cipher : a 1-bit or 0-bit in the plaintext can be replaced by either a 0 or a 1</a:t>
            </a:r>
          </a:p>
          <a:p>
            <a:pPr marL="1371600" lvl="2" indent="-457200"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means that P.T &amp; C.T can have different number of 1’s  or 0’s</a:t>
            </a:r>
          </a:p>
          <a:p>
            <a:pPr marL="1371600" lvl="2" indent="-457200"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n-bit possible P.T &amp; C.T is 2</a:t>
            </a:r>
            <a:r>
              <a:rPr 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Transposition Cipher : bits are only reordered</a:t>
            </a:r>
          </a:p>
          <a:p>
            <a:pPr marL="1371600" lvl="2" indent="-457200"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number of 1’s or 0’s in P.T &amp; C.T</a:t>
            </a:r>
          </a:p>
          <a:p>
            <a:pPr marL="1371600" lvl="2" indent="-457200"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n-bit possible P.T &amp; C.T is </a:t>
            </a:r>
          </a:p>
          <a:p>
            <a:pPr lvl="2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(n!) / (no of 1’s !) × (no of 0’s !)</a:t>
            </a:r>
          </a:p>
        </p:txBody>
      </p:sp>
    </p:spTree>
    <p:extLst>
      <p:ext uri="{BB962C8B-B14F-4D97-AF65-F5344CB8AC3E}">
        <p14:creationId xmlns:p14="http://schemas.microsoft.com/office/powerpoint/2010/main" val="19706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1412" y="1031966"/>
            <a:ext cx="104061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:</a:t>
            </a:r>
          </a:p>
          <a:p>
            <a:pPr algn="ctr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/>
              <a:t> …..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79714" y="1776549"/>
            <a:ext cx="10202092" cy="493775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just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Suppose that we have a block cipher where n = 64. If there are 10 1’s in the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ciphertext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how many trial-and-error tests does Eve need to do to recover the plaintext from the intercepted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ciphertext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each of the following cases?</a:t>
            </a:r>
          </a:p>
          <a:p>
            <a:pPr algn="just"/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cipher is designed as a substitution cipher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cipher is designed as a transposition cipher</a:t>
            </a:r>
          </a:p>
        </p:txBody>
      </p:sp>
    </p:spTree>
    <p:extLst>
      <p:ext uri="{BB962C8B-B14F-4D97-AF65-F5344CB8AC3E}">
        <p14:creationId xmlns:p14="http://schemas.microsoft.com/office/powerpoint/2010/main" val="223889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1412" y="1031966"/>
            <a:ext cx="104061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:</a:t>
            </a:r>
          </a:p>
          <a:p>
            <a:pPr algn="ctr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/>
              <a:t> …..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79714" y="1776549"/>
            <a:ext cx="10202092" cy="493775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Substitution Cipher : </a:t>
            </a:r>
          </a:p>
          <a:p>
            <a:pPr algn="just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Don’t know about how many no of 0’s or 1’s are 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P.T so will try all the possible values that is 2</a:t>
            </a:r>
            <a:r>
              <a:rPr lang="en-US" sz="32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Transposition Cipher :</a:t>
            </a:r>
          </a:p>
          <a:p>
            <a:pPr algn="just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Knows that there is exact 10 1’s in the P.T so that will try only those values which contains exactly 10 1’s </a:t>
            </a:r>
          </a:p>
          <a:p>
            <a:pPr algn="just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64!/(10!)(54!)</a:t>
            </a:r>
          </a:p>
        </p:txBody>
      </p:sp>
    </p:spTree>
    <p:extLst>
      <p:ext uri="{BB962C8B-B14F-4D97-AF65-F5344CB8AC3E}">
        <p14:creationId xmlns:p14="http://schemas.microsoft.com/office/powerpoint/2010/main" val="273291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3057"/>
            <a:ext cx="9905998" cy="1672051"/>
          </a:xfrm>
        </p:spPr>
        <p:txBody>
          <a:bodyPr/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dirty="0"/>
              <a:t>block ciphers as permutation groups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09896" y="2143362"/>
            <a:ext cx="3317959" cy="9274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Full-size  Key Ciphers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8396" y="3784929"/>
            <a:ext cx="2495798" cy="9274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Transposition</a:t>
            </a:r>
          </a:p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Cipher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6217918" y="1345470"/>
            <a:ext cx="294" cy="47026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455817" y="1833153"/>
            <a:ext cx="6853649" cy="5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9309466" y="1811382"/>
            <a:ext cx="294" cy="47026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1152204" y="3483425"/>
            <a:ext cx="294" cy="47026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2464522" y="1824440"/>
            <a:ext cx="294" cy="47026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7702737" y="2177141"/>
            <a:ext cx="3317959" cy="9274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Partial-size  Key Ciphers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2464522" y="3013162"/>
            <a:ext cx="294" cy="47026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141413" y="3483425"/>
            <a:ext cx="268600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2688677" y="3813162"/>
            <a:ext cx="2495798" cy="9274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Substitution</a:t>
            </a:r>
          </a:p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Cipher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3815548" y="3485532"/>
            <a:ext cx="294" cy="47026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6844937" y="3812109"/>
            <a:ext cx="2595154" cy="19355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Keyless</a:t>
            </a:r>
          </a:p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Transposition</a:t>
            </a:r>
          </a:p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Cipher</a:t>
            </a:r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8058101" y="3510605"/>
            <a:ext cx="294" cy="47026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9370419" y="3040342"/>
            <a:ext cx="294" cy="47026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047310" y="3510605"/>
            <a:ext cx="268600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9594574" y="3840342"/>
            <a:ext cx="2495798" cy="1907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Keyless</a:t>
            </a:r>
          </a:p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Substitution</a:t>
            </a:r>
          </a:p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Cipher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10721445" y="3512712"/>
            <a:ext cx="294" cy="47026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-52254" y="5016136"/>
            <a:ext cx="2873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N! permutation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1141413" y="4740625"/>
            <a:ext cx="10791" cy="4453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091357" y="5042129"/>
            <a:ext cx="28738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Decoding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Permutation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Encoding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825741" y="4762396"/>
            <a:ext cx="1676" cy="4235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369925" y="6140601"/>
            <a:ext cx="2873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D-Box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8051868" y="5773649"/>
            <a:ext cx="6233" cy="4442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144784" y="6138209"/>
            <a:ext cx="2873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S-Box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0826727" y="5771257"/>
            <a:ext cx="6233" cy="4442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504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1101</Words>
  <Application>Microsoft Office PowerPoint</Application>
  <PresentationFormat>Widescreen</PresentationFormat>
  <Paragraphs>336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Cambria Math</vt:lpstr>
      <vt:lpstr>Times New Roman</vt:lpstr>
      <vt:lpstr>Trebuchet MS</vt:lpstr>
      <vt:lpstr>Tw Cen MT</vt:lpstr>
      <vt:lpstr>Wingdings</vt:lpstr>
      <vt:lpstr>Circuit</vt:lpstr>
      <vt:lpstr>Chapter 3  modern  Symmetric-key Ciphers</vt:lpstr>
      <vt:lpstr>Learning objectives</vt:lpstr>
      <vt:lpstr>Modern block Ciphers</vt:lpstr>
      <vt:lpstr>PowerPoint Presentation</vt:lpstr>
      <vt:lpstr>PowerPoint Presentation</vt:lpstr>
      <vt:lpstr>Substitution or transposition</vt:lpstr>
      <vt:lpstr>PowerPoint Presentation</vt:lpstr>
      <vt:lpstr>PowerPoint Presentation</vt:lpstr>
      <vt:lpstr> block ciphers as permutation groups</vt:lpstr>
      <vt:lpstr>Components of Modern block cipher</vt:lpstr>
      <vt:lpstr>D - Boxes</vt:lpstr>
      <vt:lpstr>Straight D - Boxes</vt:lpstr>
      <vt:lpstr>PowerPoint Presentation</vt:lpstr>
      <vt:lpstr>PowerPoint Presentation</vt:lpstr>
      <vt:lpstr>Compression D - Boxes</vt:lpstr>
      <vt:lpstr>Expansion D - Boxes</vt:lpstr>
      <vt:lpstr>PowerPoint Presentation</vt:lpstr>
      <vt:lpstr>S - Boxes</vt:lpstr>
      <vt:lpstr>PowerPoint Presentation</vt:lpstr>
      <vt:lpstr>Product ciphers</vt:lpstr>
      <vt:lpstr>feistel cipher</vt:lpstr>
      <vt:lpstr>PowerPoint Presentation</vt:lpstr>
      <vt:lpstr>PowerPoint Presentation</vt:lpstr>
      <vt:lpstr>PowerPoint Presentation</vt:lpstr>
      <vt:lpstr>PowerPoint Presentation</vt:lpstr>
      <vt:lpstr>modern stream Ciphers</vt:lpstr>
      <vt:lpstr>PowerPoint Presentation</vt:lpstr>
      <vt:lpstr>PowerPoint Presentation</vt:lpstr>
      <vt:lpstr>Reference Book:  Cryptography and network security – Behrouz a forouzan,  debdeep mukhopadhyay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Introduction</dc:title>
  <dc:creator/>
  <cp:lastModifiedBy/>
  <cp:revision>162</cp:revision>
  <dcterms:created xsi:type="dcterms:W3CDTF">2019-12-03T04:28:02Z</dcterms:created>
  <dcterms:modified xsi:type="dcterms:W3CDTF">2022-02-10T07:38:23Z</dcterms:modified>
</cp:coreProperties>
</file>