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81" r:id="rId7"/>
    <p:sldId id="328" r:id="rId8"/>
    <p:sldId id="319" r:id="rId9"/>
    <p:sldId id="320" r:id="rId10"/>
    <p:sldId id="293" r:id="rId11"/>
    <p:sldId id="333" r:id="rId12"/>
    <p:sldId id="334" r:id="rId13"/>
    <p:sldId id="342" r:id="rId14"/>
    <p:sldId id="321" r:id="rId15"/>
    <p:sldId id="339" r:id="rId16"/>
    <p:sldId id="343" r:id="rId17"/>
    <p:sldId id="340" r:id="rId18"/>
    <p:sldId id="34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g5iRQ9A5NTbTVCCMd525qw==" hashData="FJ4BaRnmxzNM5tPrjap4Y63b3xNDjCggdAn5TRZTJkh6P+TgJE1aAj18EHMaA4OkXFFls5SGgDYeULjWyMcU9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405" y="8229"/>
            <a:ext cx="11195221" cy="4512971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Encryption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(S-DES)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71935" y="5593496"/>
            <a:ext cx="3731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Prepared By :	Ms. </a:t>
            </a:r>
            <a:r>
              <a:rPr lang="en-US" dirty="0" err="1" smtClean="0"/>
              <a:t>Vidhi</a:t>
            </a:r>
            <a:r>
              <a:rPr lang="en-US" dirty="0" smtClean="0"/>
              <a:t> Pandya</a:t>
            </a:r>
          </a:p>
          <a:p>
            <a:r>
              <a:rPr lang="en-US" dirty="0" smtClean="0"/>
              <a:t>			Assistant Professor</a:t>
            </a:r>
          </a:p>
          <a:p>
            <a:r>
              <a:rPr lang="en-US" dirty="0"/>
              <a:t>	</a:t>
            </a:r>
            <a:r>
              <a:rPr lang="en-US" dirty="0" smtClean="0"/>
              <a:t>		DEPSTAR</a:t>
            </a:r>
          </a:p>
          <a:p>
            <a:r>
              <a:rPr lang="en-US" dirty="0"/>
              <a:t>	</a:t>
            </a:r>
            <a:r>
              <a:rPr lang="en-US" dirty="0" smtClean="0"/>
              <a:t>		CHARUSAT - </a:t>
            </a:r>
            <a:r>
              <a:rPr lang="en-US" dirty="0" err="1" smtClean="0"/>
              <a:t>Changa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3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63040" y="621153"/>
            <a:ext cx="892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D – Box :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="" xmlns:a16="http://schemas.microsoft.com/office/drawing/2014/main" id="{E5FFF1C3-301A-4918-B81A-E7D3D7A00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566972"/>
              </p:ext>
            </p:extLst>
          </p:nvPr>
        </p:nvGraphicFramePr>
        <p:xfrm>
          <a:off x="2256971" y="1740083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6610297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774742669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783284289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815292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8086045"/>
                  </a:ext>
                </a:extLst>
              </a:tr>
            </a:tbl>
          </a:graphicData>
        </a:graphic>
      </p:graphicFrame>
      <p:graphicFrame>
        <p:nvGraphicFramePr>
          <p:cNvPr id="8" name="Table 14">
            <a:extLst>
              <a:ext uri="{FF2B5EF4-FFF2-40B4-BE49-F238E27FC236}">
                <a16:creationId xmlns="" xmlns:a16="http://schemas.microsoft.com/office/drawing/2014/main" id="{6D9DFB58-5107-44EC-9669-01E4DBA69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268"/>
              </p:ext>
            </p:extLst>
          </p:nvPr>
        </p:nvGraphicFramePr>
        <p:xfrm>
          <a:off x="397564" y="4045962"/>
          <a:ext cx="1148963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204">
                  <a:extLst>
                    <a:ext uri="{9D8B030D-6E8A-4147-A177-3AD203B41FA5}">
                      <a16:colId xmlns="" xmlns:a16="http://schemas.microsoft.com/office/drawing/2014/main" val="1321077117"/>
                    </a:ext>
                  </a:extLst>
                </a:gridCol>
                <a:gridCol w="1436204">
                  <a:extLst>
                    <a:ext uri="{9D8B030D-6E8A-4147-A177-3AD203B41FA5}">
                      <a16:colId xmlns="" xmlns:a16="http://schemas.microsoft.com/office/drawing/2014/main" val="2772867455"/>
                    </a:ext>
                  </a:extLst>
                </a:gridCol>
                <a:gridCol w="1436204">
                  <a:extLst>
                    <a:ext uri="{9D8B030D-6E8A-4147-A177-3AD203B41FA5}">
                      <a16:colId xmlns="" xmlns:a16="http://schemas.microsoft.com/office/drawing/2014/main" val="1904549040"/>
                    </a:ext>
                  </a:extLst>
                </a:gridCol>
                <a:gridCol w="1436204">
                  <a:extLst>
                    <a:ext uri="{9D8B030D-6E8A-4147-A177-3AD203B41FA5}">
                      <a16:colId xmlns="" xmlns:a16="http://schemas.microsoft.com/office/drawing/2014/main" val="1298912181"/>
                    </a:ext>
                  </a:extLst>
                </a:gridCol>
                <a:gridCol w="1436204">
                  <a:extLst>
                    <a:ext uri="{9D8B030D-6E8A-4147-A177-3AD203B41FA5}">
                      <a16:colId xmlns="" xmlns:a16="http://schemas.microsoft.com/office/drawing/2014/main" val="1138597294"/>
                    </a:ext>
                  </a:extLst>
                </a:gridCol>
                <a:gridCol w="1436204">
                  <a:extLst>
                    <a:ext uri="{9D8B030D-6E8A-4147-A177-3AD203B41FA5}">
                      <a16:colId xmlns="" xmlns:a16="http://schemas.microsoft.com/office/drawing/2014/main" val="3707134805"/>
                    </a:ext>
                  </a:extLst>
                </a:gridCol>
                <a:gridCol w="1436204">
                  <a:extLst>
                    <a:ext uri="{9D8B030D-6E8A-4147-A177-3AD203B41FA5}">
                      <a16:colId xmlns="" xmlns:a16="http://schemas.microsoft.com/office/drawing/2014/main" val="2591179740"/>
                    </a:ext>
                  </a:extLst>
                </a:gridCol>
                <a:gridCol w="1436204">
                  <a:extLst>
                    <a:ext uri="{9D8B030D-6E8A-4147-A177-3AD203B41FA5}">
                      <a16:colId xmlns="" xmlns:a16="http://schemas.microsoft.com/office/drawing/2014/main" val="3563083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594442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FA32F3A7-058F-4242-8B0D-2362C6096252}"/>
              </a:ext>
            </a:extLst>
          </p:cNvPr>
          <p:cNvCxnSpPr/>
          <p:nvPr/>
        </p:nvCxnSpPr>
        <p:spPr>
          <a:xfrm flipH="1">
            <a:off x="2504661" y="2319203"/>
            <a:ext cx="768626" cy="172675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F1AA47F2-1D77-4033-BF3E-FB56B3B29ACA}"/>
              </a:ext>
            </a:extLst>
          </p:cNvPr>
          <p:cNvCxnSpPr>
            <a:cxnSpLocks/>
          </p:cNvCxnSpPr>
          <p:nvPr/>
        </p:nvCxnSpPr>
        <p:spPr>
          <a:xfrm>
            <a:off x="3297424" y="2319203"/>
            <a:ext cx="7874159" cy="172675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CE4FBED8-C89A-40B9-B52C-77DE8E8DCA9F}"/>
              </a:ext>
            </a:extLst>
          </p:cNvPr>
          <p:cNvCxnSpPr>
            <a:cxnSpLocks/>
          </p:cNvCxnSpPr>
          <p:nvPr/>
        </p:nvCxnSpPr>
        <p:spPr>
          <a:xfrm flipH="1">
            <a:off x="4028661" y="2319203"/>
            <a:ext cx="1208029" cy="172675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F74DB846-0888-4C85-887D-F82654F4B1A7}"/>
              </a:ext>
            </a:extLst>
          </p:cNvPr>
          <p:cNvCxnSpPr>
            <a:cxnSpLocks/>
          </p:cNvCxnSpPr>
          <p:nvPr/>
        </p:nvCxnSpPr>
        <p:spPr>
          <a:xfrm>
            <a:off x="5260827" y="2319203"/>
            <a:ext cx="1590547" cy="172675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9E1D30E5-C1B3-4206-948B-D2402755131F}"/>
              </a:ext>
            </a:extLst>
          </p:cNvPr>
          <p:cNvCxnSpPr>
            <a:cxnSpLocks/>
          </p:cNvCxnSpPr>
          <p:nvPr/>
        </p:nvCxnSpPr>
        <p:spPr>
          <a:xfrm flipH="1">
            <a:off x="5380384" y="2294759"/>
            <a:ext cx="1879440" cy="175120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5126F373-ED63-41F1-A3F4-5815AC78F5AD}"/>
              </a:ext>
            </a:extLst>
          </p:cNvPr>
          <p:cNvCxnSpPr>
            <a:cxnSpLocks/>
          </p:cNvCxnSpPr>
          <p:nvPr/>
        </p:nvCxnSpPr>
        <p:spPr>
          <a:xfrm>
            <a:off x="7283961" y="2343647"/>
            <a:ext cx="972143" cy="170231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3C42AD71-DEBC-47E3-8046-67E7ACB92E3F}"/>
              </a:ext>
            </a:extLst>
          </p:cNvPr>
          <p:cNvCxnSpPr>
            <a:cxnSpLocks/>
          </p:cNvCxnSpPr>
          <p:nvPr/>
        </p:nvCxnSpPr>
        <p:spPr>
          <a:xfrm>
            <a:off x="9366921" y="2306980"/>
            <a:ext cx="320418" cy="176342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25F987AB-3A5E-4501-BEFB-D9574BC86DC4}"/>
              </a:ext>
            </a:extLst>
          </p:cNvPr>
          <p:cNvCxnSpPr>
            <a:cxnSpLocks/>
          </p:cNvCxnSpPr>
          <p:nvPr/>
        </p:nvCxnSpPr>
        <p:spPr>
          <a:xfrm flipH="1">
            <a:off x="1078868" y="2343647"/>
            <a:ext cx="8288053" cy="170231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32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4217" y="1263692"/>
            <a:ext cx="101759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Whitener (XOR) 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operation on expanded right section and the round key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are having length of 8 bits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key is used only in this operation</a:t>
            </a:r>
          </a:p>
        </p:txBody>
      </p:sp>
    </p:spTree>
    <p:extLst>
      <p:ext uri="{BB962C8B-B14F-4D97-AF65-F5344CB8AC3E}">
        <p14:creationId xmlns:p14="http://schemas.microsoft.com/office/powerpoint/2010/main" val="360293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4217" y="584250"/>
            <a:ext cx="101759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Boxes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S-boxes do the real mixing (confusion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8 bits into 2 halves – L(4 bit) &amp; R(4 bit)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&amp; 4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 = row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&amp; 3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= col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 = o/p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142E934B-F364-4DD4-8B53-185BDD71F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545541"/>
              </p:ext>
            </p:extLst>
          </p:nvPr>
        </p:nvGraphicFramePr>
        <p:xfrm>
          <a:off x="1753577" y="4003589"/>
          <a:ext cx="4342420" cy="26490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5605">
                  <a:extLst>
                    <a:ext uri="{9D8B030D-6E8A-4147-A177-3AD203B41FA5}">
                      <a16:colId xmlns="" xmlns:a16="http://schemas.microsoft.com/office/drawing/2014/main" val="1604251135"/>
                    </a:ext>
                  </a:extLst>
                </a:gridCol>
                <a:gridCol w="1085605">
                  <a:extLst>
                    <a:ext uri="{9D8B030D-6E8A-4147-A177-3AD203B41FA5}">
                      <a16:colId xmlns="" xmlns:a16="http://schemas.microsoft.com/office/drawing/2014/main" val="2456098704"/>
                    </a:ext>
                  </a:extLst>
                </a:gridCol>
                <a:gridCol w="1085605">
                  <a:extLst>
                    <a:ext uri="{9D8B030D-6E8A-4147-A177-3AD203B41FA5}">
                      <a16:colId xmlns="" xmlns:a16="http://schemas.microsoft.com/office/drawing/2014/main" val="1375407805"/>
                    </a:ext>
                  </a:extLst>
                </a:gridCol>
                <a:gridCol w="1085605">
                  <a:extLst>
                    <a:ext uri="{9D8B030D-6E8A-4147-A177-3AD203B41FA5}">
                      <a16:colId xmlns="" xmlns:a16="http://schemas.microsoft.com/office/drawing/2014/main" val="3285035368"/>
                    </a:ext>
                  </a:extLst>
                </a:gridCol>
              </a:tblGrid>
              <a:tr h="655423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1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3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2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39157768"/>
                  </a:ext>
                </a:extLst>
              </a:tr>
              <a:tr h="664526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3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2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1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62563252"/>
                  </a:ext>
                </a:extLst>
              </a:tr>
              <a:tr h="664526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2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1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3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08694030"/>
                  </a:ext>
                </a:extLst>
              </a:tr>
              <a:tr h="664526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3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1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3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2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8057348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="" xmlns:a16="http://schemas.microsoft.com/office/drawing/2014/main" id="{31A988BC-B042-48A1-A92B-75325A2FE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98439"/>
              </p:ext>
            </p:extLst>
          </p:nvPr>
        </p:nvGraphicFramePr>
        <p:xfrm>
          <a:off x="6319080" y="4003588"/>
          <a:ext cx="4843192" cy="26490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0798">
                  <a:extLst>
                    <a:ext uri="{9D8B030D-6E8A-4147-A177-3AD203B41FA5}">
                      <a16:colId xmlns="" xmlns:a16="http://schemas.microsoft.com/office/drawing/2014/main" val="1604251135"/>
                    </a:ext>
                  </a:extLst>
                </a:gridCol>
                <a:gridCol w="1210798">
                  <a:extLst>
                    <a:ext uri="{9D8B030D-6E8A-4147-A177-3AD203B41FA5}">
                      <a16:colId xmlns="" xmlns:a16="http://schemas.microsoft.com/office/drawing/2014/main" val="2456098704"/>
                    </a:ext>
                  </a:extLst>
                </a:gridCol>
                <a:gridCol w="1210798">
                  <a:extLst>
                    <a:ext uri="{9D8B030D-6E8A-4147-A177-3AD203B41FA5}">
                      <a16:colId xmlns="" xmlns:a16="http://schemas.microsoft.com/office/drawing/2014/main" val="1375407805"/>
                    </a:ext>
                  </a:extLst>
                </a:gridCol>
                <a:gridCol w="1210798">
                  <a:extLst>
                    <a:ext uri="{9D8B030D-6E8A-4147-A177-3AD203B41FA5}">
                      <a16:colId xmlns="" xmlns:a16="http://schemas.microsoft.com/office/drawing/2014/main" val="3285035368"/>
                    </a:ext>
                  </a:extLst>
                </a:gridCol>
              </a:tblGrid>
              <a:tr h="655423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1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2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3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39157768"/>
                  </a:ext>
                </a:extLst>
              </a:tr>
              <a:tr h="664526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2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1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3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62563252"/>
                  </a:ext>
                </a:extLst>
              </a:tr>
              <a:tr h="664526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3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1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08694030"/>
                  </a:ext>
                </a:extLst>
              </a:tr>
              <a:tr h="664526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2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1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3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80573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0000D0B-035F-4AFA-9619-4FDD678C05D3}"/>
              </a:ext>
            </a:extLst>
          </p:cNvPr>
          <p:cNvSpPr txBox="1"/>
          <p:nvPr/>
        </p:nvSpPr>
        <p:spPr>
          <a:xfrm>
            <a:off x="2144452" y="3515599"/>
            <a:ext cx="356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3D21DDF-684E-404B-81DD-509E2C02FF9F}"/>
              </a:ext>
            </a:extLst>
          </p:cNvPr>
          <p:cNvSpPr txBox="1"/>
          <p:nvPr/>
        </p:nvSpPr>
        <p:spPr>
          <a:xfrm>
            <a:off x="6960341" y="3515598"/>
            <a:ext cx="356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427311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4217" y="839628"/>
            <a:ext cx="101759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 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bit permutation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="" xmlns:a16="http://schemas.microsoft.com/office/drawing/2014/main" id="{22DA17BC-50F7-4FD1-9085-8F644C3FC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31524"/>
              </p:ext>
            </p:extLst>
          </p:nvPr>
        </p:nvGraphicFramePr>
        <p:xfrm>
          <a:off x="2256971" y="2959286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6610297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774742669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783284289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815292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8086045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="" xmlns:a16="http://schemas.microsoft.com/office/drawing/2014/main" id="{A09F43FF-88CE-49D9-BEC2-686EB0CF8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148991"/>
              </p:ext>
            </p:extLst>
          </p:nvPr>
        </p:nvGraphicFramePr>
        <p:xfrm>
          <a:off x="2256971" y="5119391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6610297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774742669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783284289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815292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808604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0FA6724F-FC25-49A9-B354-A9C8BEE20B0F}"/>
              </a:ext>
            </a:extLst>
          </p:cNvPr>
          <p:cNvCxnSpPr>
            <a:cxnSpLocks/>
          </p:cNvCxnSpPr>
          <p:nvPr/>
        </p:nvCxnSpPr>
        <p:spPr>
          <a:xfrm>
            <a:off x="3251610" y="3538406"/>
            <a:ext cx="6130929" cy="15809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F17A30D2-9C48-4215-95F0-469B609D131F}"/>
              </a:ext>
            </a:extLst>
          </p:cNvPr>
          <p:cNvCxnSpPr>
            <a:cxnSpLocks/>
          </p:cNvCxnSpPr>
          <p:nvPr/>
        </p:nvCxnSpPr>
        <p:spPr>
          <a:xfrm flipH="1">
            <a:off x="3251610" y="3538406"/>
            <a:ext cx="2089016" cy="15809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DD679A37-7F04-44EC-B321-7AF1BCE06358}"/>
              </a:ext>
            </a:extLst>
          </p:cNvPr>
          <p:cNvCxnSpPr>
            <a:cxnSpLocks/>
          </p:cNvCxnSpPr>
          <p:nvPr/>
        </p:nvCxnSpPr>
        <p:spPr>
          <a:xfrm>
            <a:off x="7361582" y="3538406"/>
            <a:ext cx="0" cy="15809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A03970C5-DE31-4284-ABF1-B48C3BA1D4EB}"/>
              </a:ext>
            </a:extLst>
          </p:cNvPr>
          <p:cNvCxnSpPr>
            <a:cxnSpLocks/>
          </p:cNvCxnSpPr>
          <p:nvPr/>
        </p:nvCxnSpPr>
        <p:spPr>
          <a:xfrm flipH="1">
            <a:off x="5247861" y="3566874"/>
            <a:ext cx="4134678" cy="155251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50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Key generation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2" y="1071148"/>
            <a:ext cx="10406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key generator creates 2 8bit keys out of a 10 bit cipher key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Down Arrow 3">
            <a:extLst>
              <a:ext uri="{FF2B5EF4-FFF2-40B4-BE49-F238E27FC236}">
                <a16:creationId xmlns="" xmlns:a16="http://schemas.microsoft.com/office/drawing/2014/main" id="{F893CFBA-A8F2-45C4-A6E8-07CD6A3ED83B}"/>
              </a:ext>
            </a:extLst>
          </p:cNvPr>
          <p:cNvSpPr/>
          <p:nvPr/>
        </p:nvSpPr>
        <p:spPr>
          <a:xfrm>
            <a:off x="5895833" y="2031849"/>
            <a:ext cx="204520" cy="244944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DB494C2-0F1B-44ED-8D08-16F866EC6D4E}"/>
              </a:ext>
            </a:extLst>
          </p:cNvPr>
          <p:cNvCxnSpPr>
            <a:cxnSpLocks/>
          </p:cNvCxnSpPr>
          <p:nvPr/>
        </p:nvCxnSpPr>
        <p:spPr>
          <a:xfrm>
            <a:off x="6008913" y="2571872"/>
            <a:ext cx="0" cy="2612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E1C1F648-A4AD-4C20-B250-E1B81791EA9A}"/>
              </a:ext>
            </a:extLst>
          </p:cNvPr>
          <p:cNvCxnSpPr/>
          <p:nvPr/>
        </p:nvCxnSpPr>
        <p:spPr>
          <a:xfrm>
            <a:off x="3474720" y="2828776"/>
            <a:ext cx="50292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36E02BAA-8D37-44F6-B6A1-CA796C7521E6}"/>
              </a:ext>
            </a:extLst>
          </p:cNvPr>
          <p:cNvCxnSpPr/>
          <p:nvPr/>
        </p:nvCxnSpPr>
        <p:spPr>
          <a:xfrm>
            <a:off x="3487783" y="2815713"/>
            <a:ext cx="0" cy="29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10342A1A-1136-4682-A81F-6AD68C3D020D}"/>
              </a:ext>
            </a:extLst>
          </p:cNvPr>
          <p:cNvCxnSpPr/>
          <p:nvPr/>
        </p:nvCxnSpPr>
        <p:spPr>
          <a:xfrm>
            <a:off x="8503920" y="2828776"/>
            <a:ext cx="0" cy="29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23AC6B5-77A6-4D24-93CF-07E2CF5816C3}"/>
              </a:ext>
            </a:extLst>
          </p:cNvPr>
          <p:cNvSpPr/>
          <p:nvPr/>
        </p:nvSpPr>
        <p:spPr>
          <a:xfrm>
            <a:off x="2096588" y="3120512"/>
            <a:ext cx="2756263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Left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99DB9C7-5E74-4639-91B0-D8E4B28735EB}"/>
              </a:ext>
            </a:extLst>
          </p:cNvPr>
          <p:cNvSpPr/>
          <p:nvPr/>
        </p:nvSpPr>
        <p:spPr>
          <a:xfrm>
            <a:off x="7125788" y="3120512"/>
            <a:ext cx="2756263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Left</a:t>
            </a:r>
          </a:p>
        </p:txBody>
      </p:sp>
      <p:sp>
        <p:nvSpPr>
          <p:cNvPr id="14" name="Trapezoid 13">
            <a:extLst>
              <a:ext uri="{FF2B5EF4-FFF2-40B4-BE49-F238E27FC236}">
                <a16:creationId xmlns="" xmlns:a16="http://schemas.microsoft.com/office/drawing/2014/main" id="{DDC858ED-A1A6-419D-B8C3-F6A9F94C68B0}"/>
              </a:ext>
            </a:extLst>
          </p:cNvPr>
          <p:cNvSpPr/>
          <p:nvPr/>
        </p:nvSpPr>
        <p:spPr>
          <a:xfrm rot="10800000">
            <a:off x="4232365" y="4004430"/>
            <a:ext cx="3553097" cy="50945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4831CA5-DC0B-4E2C-A8FA-C9DD33342372}"/>
              </a:ext>
            </a:extLst>
          </p:cNvPr>
          <p:cNvSpPr/>
          <p:nvPr/>
        </p:nvSpPr>
        <p:spPr>
          <a:xfrm>
            <a:off x="2109651" y="5045103"/>
            <a:ext cx="2756263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Left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7B9EAED-EE18-441D-92AE-7241E5CC2E53}"/>
              </a:ext>
            </a:extLst>
          </p:cNvPr>
          <p:cNvSpPr/>
          <p:nvPr/>
        </p:nvSpPr>
        <p:spPr>
          <a:xfrm>
            <a:off x="7138851" y="5045103"/>
            <a:ext cx="2756263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Shift Left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="" xmlns:a16="http://schemas.microsoft.com/office/drawing/2014/main" id="{1381CECA-7363-4837-9BB0-2104160F9061}"/>
              </a:ext>
            </a:extLst>
          </p:cNvPr>
          <p:cNvSpPr/>
          <p:nvPr/>
        </p:nvSpPr>
        <p:spPr>
          <a:xfrm rot="10800000">
            <a:off x="4245428" y="5968210"/>
            <a:ext cx="3553097" cy="50945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DFD21E4A-7C42-49D5-B204-A49D86DEE477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3474720" y="3682215"/>
            <a:ext cx="13063" cy="13628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B4070CA5-39A4-4296-AA2B-AC5251E6F52A}"/>
              </a:ext>
            </a:extLst>
          </p:cNvPr>
          <p:cNvCxnSpPr/>
          <p:nvPr/>
        </p:nvCxnSpPr>
        <p:spPr>
          <a:xfrm>
            <a:off x="8523512" y="3664799"/>
            <a:ext cx="13063" cy="13628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641DF32A-68B4-401C-A8EB-73B72A9A0723}"/>
              </a:ext>
            </a:extLst>
          </p:cNvPr>
          <p:cNvCxnSpPr/>
          <p:nvPr/>
        </p:nvCxnSpPr>
        <p:spPr>
          <a:xfrm flipH="1" flipV="1">
            <a:off x="3455127" y="3852034"/>
            <a:ext cx="1874518" cy="108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8207FA8-FB5D-48EF-A34D-AF2711B6D80D}"/>
              </a:ext>
            </a:extLst>
          </p:cNvPr>
          <p:cNvCxnSpPr/>
          <p:nvPr/>
        </p:nvCxnSpPr>
        <p:spPr>
          <a:xfrm flipH="1" flipV="1">
            <a:off x="6658788" y="3865095"/>
            <a:ext cx="1845132" cy="1741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9A4A25AA-1FDE-4ED9-A145-19F1FC2A41FF}"/>
              </a:ext>
            </a:extLst>
          </p:cNvPr>
          <p:cNvCxnSpPr/>
          <p:nvPr/>
        </p:nvCxnSpPr>
        <p:spPr>
          <a:xfrm>
            <a:off x="5329645" y="3858561"/>
            <a:ext cx="0" cy="29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0D86D638-B219-4EF1-B3B8-D22D01FC0066}"/>
              </a:ext>
            </a:extLst>
          </p:cNvPr>
          <p:cNvCxnSpPr/>
          <p:nvPr/>
        </p:nvCxnSpPr>
        <p:spPr>
          <a:xfrm>
            <a:off x="6667497" y="3858561"/>
            <a:ext cx="0" cy="29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E41DCEFB-D2D5-4A81-AEC3-EE630E0E2653}"/>
              </a:ext>
            </a:extLst>
          </p:cNvPr>
          <p:cNvCxnSpPr/>
          <p:nvPr/>
        </p:nvCxnSpPr>
        <p:spPr>
          <a:xfrm flipH="1" flipV="1">
            <a:off x="3500846" y="5806686"/>
            <a:ext cx="1874518" cy="108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4F1DDB7D-8092-43BD-B8FD-01F90FCC2938}"/>
              </a:ext>
            </a:extLst>
          </p:cNvPr>
          <p:cNvCxnSpPr/>
          <p:nvPr/>
        </p:nvCxnSpPr>
        <p:spPr>
          <a:xfrm flipH="1" flipV="1">
            <a:off x="6704507" y="5819747"/>
            <a:ext cx="1845132" cy="1741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F4150DD7-34F6-4D50-8E3A-DD44C58B8F19}"/>
              </a:ext>
            </a:extLst>
          </p:cNvPr>
          <p:cNvCxnSpPr/>
          <p:nvPr/>
        </p:nvCxnSpPr>
        <p:spPr>
          <a:xfrm>
            <a:off x="5375364" y="5813213"/>
            <a:ext cx="0" cy="29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723FA66D-3D66-4ACF-B96C-21424F067AE0}"/>
              </a:ext>
            </a:extLst>
          </p:cNvPr>
          <p:cNvCxnSpPr/>
          <p:nvPr/>
        </p:nvCxnSpPr>
        <p:spPr>
          <a:xfrm>
            <a:off x="6713216" y="5813213"/>
            <a:ext cx="0" cy="29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BA99E05-2CD3-4FAC-BE71-E52082B8538B}"/>
              </a:ext>
            </a:extLst>
          </p:cNvPr>
          <p:cNvCxnSpPr>
            <a:cxnSpLocks/>
          </p:cNvCxnSpPr>
          <p:nvPr/>
        </p:nvCxnSpPr>
        <p:spPr>
          <a:xfrm flipH="1">
            <a:off x="3500846" y="5606806"/>
            <a:ext cx="1" cy="18940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A11157-4C09-44C2-8CEC-288CA37994FD}"/>
              </a:ext>
            </a:extLst>
          </p:cNvPr>
          <p:cNvCxnSpPr>
            <a:cxnSpLocks/>
          </p:cNvCxnSpPr>
          <p:nvPr/>
        </p:nvCxnSpPr>
        <p:spPr>
          <a:xfrm flipH="1">
            <a:off x="8549639" y="5606806"/>
            <a:ext cx="1" cy="230352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2B3D5B59-4996-48CA-9CFE-4C2FF4857321}"/>
              </a:ext>
            </a:extLst>
          </p:cNvPr>
          <p:cNvSpPr txBox="1"/>
          <p:nvPr/>
        </p:nvSpPr>
        <p:spPr>
          <a:xfrm>
            <a:off x="4722221" y="4055715"/>
            <a:ext cx="309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D-Box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77AE19F-846E-45E7-8192-30FEACE4C589}"/>
              </a:ext>
            </a:extLst>
          </p:cNvPr>
          <p:cNvSpPr txBox="1"/>
          <p:nvPr/>
        </p:nvSpPr>
        <p:spPr>
          <a:xfrm>
            <a:off x="4702628" y="5971637"/>
            <a:ext cx="309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D-Box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E2C540D-9C1D-48CA-91F3-2F2D7F4036D0}"/>
              </a:ext>
            </a:extLst>
          </p:cNvPr>
          <p:cNvSpPr txBox="1"/>
          <p:nvPr/>
        </p:nvSpPr>
        <p:spPr>
          <a:xfrm>
            <a:off x="5299459" y="1608625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bits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6FF41FF-A891-48F3-BD2C-B750BB2DCB55}"/>
              </a:ext>
            </a:extLst>
          </p:cNvPr>
          <p:cNvSpPr txBox="1"/>
          <p:nvPr/>
        </p:nvSpPr>
        <p:spPr>
          <a:xfrm>
            <a:off x="8516980" y="2674199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bits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51BA918-5BA6-4C15-84CD-C91D4A50C246}"/>
              </a:ext>
            </a:extLst>
          </p:cNvPr>
          <p:cNvSpPr txBox="1"/>
          <p:nvPr/>
        </p:nvSpPr>
        <p:spPr>
          <a:xfrm>
            <a:off x="2299063" y="2683828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bits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14DB562-36F5-448A-8F2C-B6E189477FF7}"/>
              </a:ext>
            </a:extLst>
          </p:cNvPr>
          <p:cNvSpPr txBox="1"/>
          <p:nvPr/>
        </p:nvSpPr>
        <p:spPr>
          <a:xfrm>
            <a:off x="4767942" y="3396837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bits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F3650C4E-E242-41D8-8A2A-4EDE808303AB}"/>
              </a:ext>
            </a:extLst>
          </p:cNvPr>
          <p:cNvCxnSpPr>
            <a:stCxn id="34" idx="2"/>
          </p:cNvCxnSpPr>
          <p:nvPr/>
        </p:nvCxnSpPr>
        <p:spPr>
          <a:xfrm flipH="1">
            <a:off x="6270169" y="4517380"/>
            <a:ext cx="1" cy="22292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9059EBBC-5AF6-4A59-B0F5-CDFB74DB78AD}"/>
              </a:ext>
            </a:extLst>
          </p:cNvPr>
          <p:cNvCxnSpPr/>
          <p:nvPr/>
        </p:nvCxnSpPr>
        <p:spPr>
          <a:xfrm flipH="1">
            <a:off x="1554480" y="4727245"/>
            <a:ext cx="47091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16AB912B-FCC0-414E-B0BB-D15FB9CFB3C3}"/>
              </a:ext>
            </a:extLst>
          </p:cNvPr>
          <p:cNvSpPr txBox="1"/>
          <p:nvPr/>
        </p:nvSpPr>
        <p:spPr>
          <a:xfrm>
            <a:off x="601967" y="3566321"/>
            <a:ext cx="2090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bits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DF9C6218-6EA8-4C3D-A1FD-AA602A1043B7}"/>
              </a:ext>
            </a:extLst>
          </p:cNvPr>
          <p:cNvSpPr txBox="1"/>
          <p:nvPr/>
        </p:nvSpPr>
        <p:spPr>
          <a:xfrm>
            <a:off x="6234009" y="3359684"/>
            <a:ext cx="125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bits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8C0C70FB-2FA0-47FC-B25A-A71084EA1F4D}"/>
              </a:ext>
            </a:extLst>
          </p:cNvPr>
          <p:cNvCxnSpPr/>
          <p:nvPr/>
        </p:nvCxnSpPr>
        <p:spPr>
          <a:xfrm flipH="1">
            <a:off x="6270169" y="6485367"/>
            <a:ext cx="1" cy="22292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79D5BECF-ED81-4449-B49B-21784BC64C13}"/>
              </a:ext>
            </a:extLst>
          </p:cNvPr>
          <p:cNvSpPr txBox="1"/>
          <p:nvPr/>
        </p:nvSpPr>
        <p:spPr>
          <a:xfrm>
            <a:off x="561022" y="5520655"/>
            <a:ext cx="2090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bits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E287D92-B5EB-4B41-A412-4D4440D65B68}"/>
              </a:ext>
            </a:extLst>
          </p:cNvPr>
          <p:cNvSpPr txBox="1"/>
          <p:nvPr/>
        </p:nvSpPr>
        <p:spPr>
          <a:xfrm>
            <a:off x="2451463" y="4665030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bits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CCAD6D9C-BB53-4EA5-91A4-52D59AF3E921}"/>
              </a:ext>
            </a:extLst>
          </p:cNvPr>
          <p:cNvSpPr txBox="1"/>
          <p:nvPr/>
        </p:nvSpPr>
        <p:spPr>
          <a:xfrm>
            <a:off x="8536860" y="4642143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bits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CC059C58-130D-4BA5-9C45-C9F9640D2EC9}"/>
              </a:ext>
            </a:extLst>
          </p:cNvPr>
          <p:cNvCxnSpPr/>
          <p:nvPr/>
        </p:nvCxnSpPr>
        <p:spPr>
          <a:xfrm flipH="1">
            <a:off x="1570402" y="6694799"/>
            <a:ext cx="47091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C005A605-808C-4779-A97E-00EAEDA34CF0}"/>
              </a:ext>
            </a:extLst>
          </p:cNvPr>
          <p:cNvSpPr/>
          <p:nvPr/>
        </p:nvSpPr>
        <p:spPr>
          <a:xfrm>
            <a:off x="3487783" y="2297869"/>
            <a:ext cx="5016136" cy="298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Permutation</a:t>
            </a:r>
          </a:p>
        </p:txBody>
      </p:sp>
    </p:spTree>
    <p:extLst>
      <p:ext uri="{BB962C8B-B14F-4D97-AF65-F5344CB8AC3E}">
        <p14:creationId xmlns:p14="http://schemas.microsoft.com/office/powerpoint/2010/main" val="240048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Step -1 : Initial Permutation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3" y="1097274"/>
            <a:ext cx="104061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permutation is applied on key using P-10 box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="" xmlns:a16="http://schemas.microsoft.com/office/drawing/2014/main" id="{FE04F245-C9E3-4777-840D-7C9DF8E30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27837"/>
              </p:ext>
            </p:extLst>
          </p:nvPr>
        </p:nvGraphicFramePr>
        <p:xfrm>
          <a:off x="1910686" y="2849879"/>
          <a:ext cx="8379720" cy="20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972">
                  <a:extLst>
                    <a:ext uri="{9D8B030D-6E8A-4147-A177-3AD203B41FA5}">
                      <a16:colId xmlns="" xmlns:a16="http://schemas.microsoft.com/office/drawing/2014/main" val="2590900253"/>
                    </a:ext>
                  </a:extLst>
                </a:gridCol>
                <a:gridCol w="837972">
                  <a:extLst>
                    <a:ext uri="{9D8B030D-6E8A-4147-A177-3AD203B41FA5}">
                      <a16:colId xmlns="" xmlns:a16="http://schemas.microsoft.com/office/drawing/2014/main" val="313216290"/>
                    </a:ext>
                  </a:extLst>
                </a:gridCol>
                <a:gridCol w="837972">
                  <a:extLst>
                    <a:ext uri="{9D8B030D-6E8A-4147-A177-3AD203B41FA5}">
                      <a16:colId xmlns="" xmlns:a16="http://schemas.microsoft.com/office/drawing/2014/main" val="3846322729"/>
                    </a:ext>
                  </a:extLst>
                </a:gridCol>
                <a:gridCol w="837972">
                  <a:extLst>
                    <a:ext uri="{9D8B030D-6E8A-4147-A177-3AD203B41FA5}">
                      <a16:colId xmlns="" xmlns:a16="http://schemas.microsoft.com/office/drawing/2014/main" val="911357712"/>
                    </a:ext>
                  </a:extLst>
                </a:gridCol>
                <a:gridCol w="837972">
                  <a:extLst>
                    <a:ext uri="{9D8B030D-6E8A-4147-A177-3AD203B41FA5}">
                      <a16:colId xmlns="" xmlns:a16="http://schemas.microsoft.com/office/drawing/2014/main" val="3068046375"/>
                    </a:ext>
                  </a:extLst>
                </a:gridCol>
                <a:gridCol w="837972">
                  <a:extLst>
                    <a:ext uri="{9D8B030D-6E8A-4147-A177-3AD203B41FA5}">
                      <a16:colId xmlns="" xmlns:a16="http://schemas.microsoft.com/office/drawing/2014/main" val="2030677064"/>
                    </a:ext>
                  </a:extLst>
                </a:gridCol>
                <a:gridCol w="837972">
                  <a:extLst>
                    <a:ext uri="{9D8B030D-6E8A-4147-A177-3AD203B41FA5}">
                      <a16:colId xmlns="" xmlns:a16="http://schemas.microsoft.com/office/drawing/2014/main" val="3861295600"/>
                    </a:ext>
                  </a:extLst>
                </a:gridCol>
                <a:gridCol w="837972">
                  <a:extLst>
                    <a:ext uri="{9D8B030D-6E8A-4147-A177-3AD203B41FA5}">
                      <a16:colId xmlns="" xmlns:a16="http://schemas.microsoft.com/office/drawing/2014/main" val="2829327276"/>
                    </a:ext>
                  </a:extLst>
                </a:gridCol>
                <a:gridCol w="837972">
                  <a:extLst>
                    <a:ext uri="{9D8B030D-6E8A-4147-A177-3AD203B41FA5}">
                      <a16:colId xmlns="" xmlns:a16="http://schemas.microsoft.com/office/drawing/2014/main" val="322088649"/>
                    </a:ext>
                  </a:extLst>
                </a:gridCol>
                <a:gridCol w="837972">
                  <a:extLst>
                    <a:ext uri="{9D8B030D-6E8A-4147-A177-3AD203B41FA5}">
                      <a16:colId xmlns="" xmlns:a16="http://schemas.microsoft.com/office/drawing/2014/main" val="39883780"/>
                    </a:ext>
                  </a:extLst>
                </a:gridCol>
              </a:tblGrid>
              <a:tr h="1018010">
                <a:tc gridSpan="10"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Permutation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4853757"/>
                  </a:ext>
                </a:extLst>
              </a:tr>
              <a:tr h="101801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9658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828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Step -2 : Shift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3" y="1097274"/>
            <a:ext cx="104061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is divided in to two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5bits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part is shifted left (Circular Shift) - one bit for round 1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shift operation for round 2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both the parts to get 10 bits.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</p:spTree>
    <p:extLst>
      <p:ext uri="{BB962C8B-B14F-4D97-AF65-F5344CB8AC3E}">
        <p14:creationId xmlns:p14="http://schemas.microsoft.com/office/powerpoint/2010/main" val="332365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Step -3 : Compression D - Box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3" y="1097274"/>
            <a:ext cx="10406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10 bits to 8 bits  which are used as a key for a round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="" xmlns:a16="http://schemas.microsoft.com/office/drawing/2014/main" id="{3E35D80E-E72F-4428-92D2-799AA5EC6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72906"/>
              </p:ext>
            </p:extLst>
          </p:nvPr>
        </p:nvGraphicFramePr>
        <p:xfrm>
          <a:off x="397564" y="2804014"/>
          <a:ext cx="1148963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963">
                  <a:extLst>
                    <a:ext uri="{9D8B030D-6E8A-4147-A177-3AD203B41FA5}">
                      <a16:colId xmlns="" xmlns:a16="http://schemas.microsoft.com/office/drawing/2014/main" val="1321077117"/>
                    </a:ext>
                  </a:extLst>
                </a:gridCol>
                <a:gridCol w="1148963">
                  <a:extLst>
                    <a:ext uri="{9D8B030D-6E8A-4147-A177-3AD203B41FA5}">
                      <a16:colId xmlns="" xmlns:a16="http://schemas.microsoft.com/office/drawing/2014/main" val="2772867455"/>
                    </a:ext>
                  </a:extLst>
                </a:gridCol>
                <a:gridCol w="1148963">
                  <a:extLst>
                    <a:ext uri="{9D8B030D-6E8A-4147-A177-3AD203B41FA5}">
                      <a16:colId xmlns="" xmlns:a16="http://schemas.microsoft.com/office/drawing/2014/main" val="1904549040"/>
                    </a:ext>
                  </a:extLst>
                </a:gridCol>
                <a:gridCol w="1148963">
                  <a:extLst>
                    <a:ext uri="{9D8B030D-6E8A-4147-A177-3AD203B41FA5}">
                      <a16:colId xmlns="" xmlns:a16="http://schemas.microsoft.com/office/drawing/2014/main" val="1298912181"/>
                    </a:ext>
                  </a:extLst>
                </a:gridCol>
                <a:gridCol w="1148963">
                  <a:extLst>
                    <a:ext uri="{9D8B030D-6E8A-4147-A177-3AD203B41FA5}">
                      <a16:colId xmlns="" xmlns:a16="http://schemas.microsoft.com/office/drawing/2014/main" val="1138597294"/>
                    </a:ext>
                  </a:extLst>
                </a:gridCol>
                <a:gridCol w="1148963">
                  <a:extLst>
                    <a:ext uri="{9D8B030D-6E8A-4147-A177-3AD203B41FA5}">
                      <a16:colId xmlns="" xmlns:a16="http://schemas.microsoft.com/office/drawing/2014/main" val="3707134805"/>
                    </a:ext>
                  </a:extLst>
                </a:gridCol>
                <a:gridCol w="1148963">
                  <a:extLst>
                    <a:ext uri="{9D8B030D-6E8A-4147-A177-3AD203B41FA5}">
                      <a16:colId xmlns="" xmlns:a16="http://schemas.microsoft.com/office/drawing/2014/main" val="2591179740"/>
                    </a:ext>
                  </a:extLst>
                </a:gridCol>
                <a:gridCol w="1148963">
                  <a:extLst>
                    <a:ext uri="{9D8B030D-6E8A-4147-A177-3AD203B41FA5}">
                      <a16:colId xmlns="" xmlns:a16="http://schemas.microsoft.com/office/drawing/2014/main" val="3563083791"/>
                    </a:ext>
                  </a:extLst>
                </a:gridCol>
                <a:gridCol w="1148963">
                  <a:extLst>
                    <a:ext uri="{9D8B030D-6E8A-4147-A177-3AD203B41FA5}">
                      <a16:colId xmlns="" xmlns:a16="http://schemas.microsoft.com/office/drawing/2014/main" val="2504141439"/>
                    </a:ext>
                  </a:extLst>
                </a:gridCol>
                <a:gridCol w="1148963">
                  <a:extLst>
                    <a:ext uri="{9D8B030D-6E8A-4147-A177-3AD203B41FA5}">
                      <a16:colId xmlns="" xmlns:a16="http://schemas.microsoft.com/office/drawing/2014/main" val="3036957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594442"/>
                  </a:ext>
                </a:extLst>
              </a:tr>
            </a:tbl>
          </a:graphicData>
        </a:graphic>
      </p:graphicFrame>
      <p:graphicFrame>
        <p:nvGraphicFramePr>
          <p:cNvPr id="6" name="Table 14">
            <a:extLst>
              <a:ext uri="{FF2B5EF4-FFF2-40B4-BE49-F238E27FC236}">
                <a16:creationId xmlns="" xmlns:a16="http://schemas.microsoft.com/office/drawing/2014/main" id="{AA485904-DDD5-4EA2-822C-523488398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68952"/>
              </p:ext>
            </p:extLst>
          </p:nvPr>
        </p:nvGraphicFramePr>
        <p:xfrm>
          <a:off x="397564" y="4987658"/>
          <a:ext cx="1148963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204">
                  <a:extLst>
                    <a:ext uri="{9D8B030D-6E8A-4147-A177-3AD203B41FA5}">
                      <a16:colId xmlns="" xmlns:a16="http://schemas.microsoft.com/office/drawing/2014/main" val="1321077117"/>
                    </a:ext>
                  </a:extLst>
                </a:gridCol>
                <a:gridCol w="1436204">
                  <a:extLst>
                    <a:ext uri="{9D8B030D-6E8A-4147-A177-3AD203B41FA5}">
                      <a16:colId xmlns="" xmlns:a16="http://schemas.microsoft.com/office/drawing/2014/main" val="2772867455"/>
                    </a:ext>
                  </a:extLst>
                </a:gridCol>
                <a:gridCol w="1436204">
                  <a:extLst>
                    <a:ext uri="{9D8B030D-6E8A-4147-A177-3AD203B41FA5}">
                      <a16:colId xmlns="" xmlns:a16="http://schemas.microsoft.com/office/drawing/2014/main" val="1904549040"/>
                    </a:ext>
                  </a:extLst>
                </a:gridCol>
                <a:gridCol w="1436204">
                  <a:extLst>
                    <a:ext uri="{9D8B030D-6E8A-4147-A177-3AD203B41FA5}">
                      <a16:colId xmlns="" xmlns:a16="http://schemas.microsoft.com/office/drawing/2014/main" val="1298912181"/>
                    </a:ext>
                  </a:extLst>
                </a:gridCol>
                <a:gridCol w="1436204">
                  <a:extLst>
                    <a:ext uri="{9D8B030D-6E8A-4147-A177-3AD203B41FA5}">
                      <a16:colId xmlns="" xmlns:a16="http://schemas.microsoft.com/office/drawing/2014/main" val="1138597294"/>
                    </a:ext>
                  </a:extLst>
                </a:gridCol>
                <a:gridCol w="1436204">
                  <a:extLst>
                    <a:ext uri="{9D8B030D-6E8A-4147-A177-3AD203B41FA5}">
                      <a16:colId xmlns="" xmlns:a16="http://schemas.microsoft.com/office/drawing/2014/main" val="3707134805"/>
                    </a:ext>
                  </a:extLst>
                </a:gridCol>
                <a:gridCol w="1436204">
                  <a:extLst>
                    <a:ext uri="{9D8B030D-6E8A-4147-A177-3AD203B41FA5}">
                      <a16:colId xmlns="" xmlns:a16="http://schemas.microsoft.com/office/drawing/2014/main" val="2591179740"/>
                    </a:ext>
                  </a:extLst>
                </a:gridCol>
                <a:gridCol w="1436204">
                  <a:extLst>
                    <a:ext uri="{9D8B030D-6E8A-4147-A177-3AD203B41FA5}">
                      <a16:colId xmlns="" xmlns:a16="http://schemas.microsoft.com/office/drawing/2014/main" val="3563083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59444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1E88CA82-5E52-4386-9E51-CD857A93D813}"/>
              </a:ext>
            </a:extLst>
          </p:cNvPr>
          <p:cNvCxnSpPr>
            <a:cxnSpLocks/>
          </p:cNvCxnSpPr>
          <p:nvPr/>
        </p:nvCxnSpPr>
        <p:spPr>
          <a:xfrm flipH="1">
            <a:off x="2565779" y="3383134"/>
            <a:ext cx="698315" cy="160452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3E09B743-1700-4A8C-8770-D95DE829025E}"/>
              </a:ext>
            </a:extLst>
          </p:cNvPr>
          <p:cNvCxnSpPr>
            <a:cxnSpLocks/>
          </p:cNvCxnSpPr>
          <p:nvPr/>
        </p:nvCxnSpPr>
        <p:spPr>
          <a:xfrm>
            <a:off x="4428310" y="3394903"/>
            <a:ext cx="1003999" cy="159275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480C0075-40D5-4C1E-A06C-7E700974DBDF}"/>
              </a:ext>
            </a:extLst>
          </p:cNvPr>
          <p:cNvCxnSpPr>
            <a:cxnSpLocks/>
          </p:cNvCxnSpPr>
          <p:nvPr/>
        </p:nvCxnSpPr>
        <p:spPr>
          <a:xfrm>
            <a:off x="5613581" y="3386680"/>
            <a:ext cx="2697906" cy="15892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A3F18672-DE12-4AA2-9CE0-9E654C5047AC}"/>
              </a:ext>
            </a:extLst>
          </p:cNvPr>
          <p:cNvCxnSpPr>
            <a:cxnSpLocks/>
          </p:cNvCxnSpPr>
          <p:nvPr/>
        </p:nvCxnSpPr>
        <p:spPr>
          <a:xfrm flipH="1">
            <a:off x="1037230" y="3418442"/>
            <a:ext cx="5728897" cy="15809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67AE98F4-877D-454F-A1CA-67003B8255E2}"/>
              </a:ext>
            </a:extLst>
          </p:cNvPr>
          <p:cNvCxnSpPr>
            <a:cxnSpLocks/>
          </p:cNvCxnSpPr>
          <p:nvPr/>
        </p:nvCxnSpPr>
        <p:spPr>
          <a:xfrm flipH="1">
            <a:off x="4007439" y="3374911"/>
            <a:ext cx="3927562" cy="16245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B7E37DE3-DFD1-4C1C-95BB-8E7437E427E2}"/>
              </a:ext>
            </a:extLst>
          </p:cNvPr>
          <p:cNvCxnSpPr>
            <a:cxnSpLocks/>
          </p:cNvCxnSpPr>
          <p:nvPr/>
        </p:nvCxnSpPr>
        <p:spPr>
          <a:xfrm flipH="1">
            <a:off x="6947399" y="3400787"/>
            <a:ext cx="2089016" cy="15809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008789BE-D839-464E-A5F0-90D6A0C58DD8}"/>
              </a:ext>
            </a:extLst>
          </p:cNvPr>
          <p:cNvCxnSpPr>
            <a:cxnSpLocks/>
          </p:cNvCxnSpPr>
          <p:nvPr/>
        </p:nvCxnSpPr>
        <p:spPr>
          <a:xfrm>
            <a:off x="10188961" y="3404334"/>
            <a:ext cx="1025400" cy="159154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6B07F0A7-FABB-45B5-8D52-8EB043C18745}"/>
              </a:ext>
            </a:extLst>
          </p:cNvPr>
          <p:cNvCxnSpPr>
            <a:cxnSpLocks/>
          </p:cNvCxnSpPr>
          <p:nvPr/>
        </p:nvCxnSpPr>
        <p:spPr>
          <a:xfrm flipH="1">
            <a:off x="9736336" y="3400786"/>
            <a:ext cx="1690789" cy="1551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008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D5BEB1-B9DD-4541-81CD-C73484B5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6578DF9-E71F-4CA3-82D1-D937B256BEB4}"/>
              </a:ext>
            </a:extLst>
          </p:cNvPr>
          <p:cNvSpPr txBox="1"/>
          <p:nvPr/>
        </p:nvSpPr>
        <p:spPr>
          <a:xfrm>
            <a:off x="1141413" y="2210937"/>
            <a:ext cx="100361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Permutation is only applicable once at the beginning</a:t>
            </a:r>
          </a:p>
          <a:p>
            <a:pPr algn="just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last round, Swapper operation is not applicable</a:t>
            </a:r>
          </a:p>
        </p:txBody>
      </p:sp>
    </p:spTree>
    <p:extLst>
      <p:ext uri="{BB962C8B-B14F-4D97-AF65-F5344CB8AC3E}">
        <p14:creationId xmlns:p14="http://schemas.microsoft.com/office/powerpoint/2010/main" val="119702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9873"/>
            <a:ext cx="9905998" cy="1478570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2" y="1397722"/>
            <a:ext cx="104061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review a short history of S-DES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define the basic structure of S-DES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describe the details of building elements of S-DES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describe the round key generation process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4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202650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EAB6A89-42C2-4BC1-9B4C-C6ED579853B3}"/>
              </a:ext>
            </a:extLst>
          </p:cNvPr>
          <p:cNvSpPr txBox="1"/>
          <p:nvPr/>
        </p:nvSpPr>
        <p:spPr>
          <a:xfrm>
            <a:off x="1470991" y="1202650"/>
            <a:ext cx="97270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S-DES is smaller version of DES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fewer parameters than DES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made for educational purpose so that understanding DES become simpler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block cipher which takes block of P.T. and converts it into C.T.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symmetric key cipher 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9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F3C40D79-3E67-4C86-BD52-A91B21780D09}"/>
              </a:ext>
            </a:extLst>
          </p:cNvPr>
          <p:cNvSpPr/>
          <p:nvPr/>
        </p:nvSpPr>
        <p:spPr>
          <a:xfrm>
            <a:off x="1948070" y="2372139"/>
            <a:ext cx="2888973" cy="153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S-DES</a:t>
            </a:r>
          </a:p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="" xmlns:a16="http://schemas.microsoft.com/office/drawing/2014/main" id="{39692854-55C4-4963-B4B4-85C016AC7BC3}"/>
              </a:ext>
            </a:extLst>
          </p:cNvPr>
          <p:cNvSpPr/>
          <p:nvPr/>
        </p:nvSpPr>
        <p:spPr>
          <a:xfrm>
            <a:off x="3140765" y="1802296"/>
            <a:ext cx="424070" cy="569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="" xmlns:a16="http://schemas.microsoft.com/office/drawing/2014/main" id="{E2745315-E7CE-40B2-96CF-ADD93568894A}"/>
              </a:ext>
            </a:extLst>
          </p:cNvPr>
          <p:cNvSpPr/>
          <p:nvPr/>
        </p:nvSpPr>
        <p:spPr>
          <a:xfrm>
            <a:off x="3140765" y="3923078"/>
            <a:ext cx="424070" cy="569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8BEF3D2E-8FB4-408A-AAFB-CD80A73D6D9B}"/>
              </a:ext>
            </a:extLst>
          </p:cNvPr>
          <p:cNvSpPr/>
          <p:nvPr/>
        </p:nvSpPr>
        <p:spPr>
          <a:xfrm>
            <a:off x="7653131" y="2372139"/>
            <a:ext cx="2888973" cy="153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S-DES</a:t>
            </a:r>
          </a:p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="" xmlns:a16="http://schemas.microsoft.com/office/drawing/2014/main" id="{47367022-0A67-402A-8A01-075EB0BA5CE2}"/>
              </a:ext>
            </a:extLst>
          </p:cNvPr>
          <p:cNvSpPr/>
          <p:nvPr/>
        </p:nvSpPr>
        <p:spPr>
          <a:xfrm rot="10800000">
            <a:off x="8885582" y="3923078"/>
            <a:ext cx="424070" cy="569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="" xmlns:a16="http://schemas.microsoft.com/office/drawing/2014/main" id="{C850D4F5-4447-4B0C-BEBC-DC04D5758DCD}"/>
              </a:ext>
            </a:extLst>
          </p:cNvPr>
          <p:cNvSpPr/>
          <p:nvPr/>
        </p:nvSpPr>
        <p:spPr>
          <a:xfrm rot="10800000">
            <a:off x="8885582" y="1788609"/>
            <a:ext cx="424070" cy="569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Left-Right 11">
            <a:extLst>
              <a:ext uri="{FF2B5EF4-FFF2-40B4-BE49-F238E27FC236}">
                <a16:creationId xmlns="" xmlns:a16="http://schemas.microsoft.com/office/drawing/2014/main" id="{0434540C-95CF-4630-A571-20F68A8AD23E}"/>
              </a:ext>
            </a:extLst>
          </p:cNvPr>
          <p:cNvSpPr/>
          <p:nvPr/>
        </p:nvSpPr>
        <p:spPr>
          <a:xfrm>
            <a:off x="4837043" y="2955235"/>
            <a:ext cx="2816088" cy="4340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873A416-C85F-4BF5-BE85-CEE4AE41A41D}"/>
              </a:ext>
            </a:extLst>
          </p:cNvPr>
          <p:cNvSpPr txBox="1"/>
          <p:nvPr/>
        </p:nvSpPr>
        <p:spPr>
          <a:xfrm>
            <a:off x="2107096" y="1275042"/>
            <a:ext cx="312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 Plaintext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65B3921-28A4-41DC-A223-F0A15BAD601B}"/>
              </a:ext>
            </a:extLst>
          </p:cNvPr>
          <p:cNvSpPr txBox="1"/>
          <p:nvPr/>
        </p:nvSpPr>
        <p:spPr>
          <a:xfrm>
            <a:off x="7748640" y="1249160"/>
            <a:ext cx="312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 Plaintext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7A7A2D-1A4C-44DD-B868-CF5A8FD3AF7B}"/>
              </a:ext>
            </a:extLst>
          </p:cNvPr>
          <p:cNvSpPr txBox="1"/>
          <p:nvPr/>
        </p:nvSpPr>
        <p:spPr>
          <a:xfrm>
            <a:off x="1791788" y="4484662"/>
            <a:ext cx="312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 Ciphertext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A840394-3DF3-4209-9840-AA95D0AB2320}"/>
              </a:ext>
            </a:extLst>
          </p:cNvPr>
          <p:cNvSpPr txBox="1"/>
          <p:nvPr/>
        </p:nvSpPr>
        <p:spPr>
          <a:xfrm>
            <a:off x="7536605" y="4492487"/>
            <a:ext cx="312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 Ciphertext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6F0FD2C-8EE7-4627-A606-8E785FBE5590}"/>
              </a:ext>
            </a:extLst>
          </p:cNvPr>
          <p:cNvSpPr txBox="1"/>
          <p:nvPr/>
        </p:nvSpPr>
        <p:spPr>
          <a:xfrm>
            <a:off x="5340626" y="2476622"/>
            <a:ext cx="312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10-bit key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B223340-3DFE-4304-A063-93A0F75874A1}"/>
              </a:ext>
            </a:extLst>
          </p:cNvPr>
          <p:cNvSpPr txBox="1"/>
          <p:nvPr/>
        </p:nvSpPr>
        <p:spPr>
          <a:xfrm rot="16200000">
            <a:off x="98256" y="2291787"/>
            <a:ext cx="312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22283DA-5C6B-4072-870F-9C6A382EF5DD}"/>
              </a:ext>
            </a:extLst>
          </p:cNvPr>
          <p:cNvSpPr txBox="1"/>
          <p:nvPr/>
        </p:nvSpPr>
        <p:spPr>
          <a:xfrm rot="5400000">
            <a:off x="9274543" y="3474064"/>
            <a:ext cx="312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</p:txBody>
      </p:sp>
    </p:spTree>
    <p:extLst>
      <p:ext uri="{BB962C8B-B14F-4D97-AF65-F5344CB8AC3E}">
        <p14:creationId xmlns:p14="http://schemas.microsoft.com/office/powerpoint/2010/main" val="272521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D9D3B19-5D4F-42BA-99F7-B5EE8AE5E881}"/>
              </a:ext>
            </a:extLst>
          </p:cNvPr>
          <p:cNvSpPr/>
          <p:nvPr/>
        </p:nvSpPr>
        <p:spPr>
          <a:xfrm>
            <a:off x="1395713" y="677946"/>
            <a:ext cx="8388622" cy="5678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B8B14E8-8AC7-45EC-BAC0-4EE61BA84C24}"/>
              </a:ext>
            </a:extLst>
          </p:cNvPr>
          <p:cNvSpPr txBox="1"/>
          <p:nvPr/>
        </p:nvSpPr>
        <p:spPr>
          <a:xfrm>
            <a:off x="2186609" y="26507"/>
            <a:ext cx="30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 Plaintext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5DBD1BB2-8F88-491D-84D8-0127C4783A91}"/>
              </a:ext>
            </a:extLst>
          </p:cNvPr>
          <p:cNvSpPr/>
          <p:nvPr/>
        </p:nvSpPr>
        <p:spPr>
          <a:xfrm>
            <a:off x="1736037" y="836971"/>
            <a:ext cx="3604591" cy="914400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Permutation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="" xmlns:a16="http://schemas.microsoft.com/office/drawing/2014/main" id="{E53BE9F2-7A36-42CD-B018-483B3E236AC8}"/>
              </a:ext>
            </a:extLst>
          </p:cNvPr>
          <p:cNvSpPr/>
          <p:nvPr/>
        </p:nvSpPr>
        <p:spPr>
          <a:xfrm>
            <a:off x="3472070" y="503582"/>
            <a:ext cx="251791" cy="33338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01C9D775-B19D-405E-B1CD-44B07D117C81}"/>
              </a:ext>
            </a:extLst>
          </p:cNvPr>
          <p:cNvSpPr/>
          <p:nvPr/>
        </p:nvSpPr>
        <p:spPr>
          <a:xfrm>
            <a:off x="1729413" y="2274835"/>
            <a:ext cx="3604591" cy="914400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A5D4BD0F-4F99-477A-95FD-8493BE7A750A}"/>
              </a:ext>
            </a:extLst>
          </p:cNvPr>
          <p:cNvSpPr/>
          <p:nvPr/>
        </p:nvSpPr>
        <p:spPr>
          <a:xfrm>
            <a:off x="1736041" y="3686186"/>
            <a:ext cx="3604591" cy="914400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136876AD-7E4F-48FD-B4D8-BFA58CFD101D}"/>
              </a:ext>
            </a:extLst>
          </p:cNvPr>
          <p:cNvSpPr/>
          <p:nvPr/>
        </p:nvSpPr>
        <p:spPr>
          <a:xfrm>
            <a:off x="1729413" y="5269827"/>
            <a:ext cx="3604591" cy="914400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Permutation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EBB1A48-7EE5-4BA4-B5DB-B3022EDEEB12}"/>
              </a:ext>
            </a:extLst>
          </p:cNvPr>
          <p:cNvSpPr txBox="1"/>
          <p:nvPr/>
        </p:nvSpPr>
        <p:spPr>
          <a:xfrm>
            <a:off x="2060713" y="6312208"/>
            <a:ext cx="30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 Ciphertext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="" xmlns:a16="http://schemas.microsoft.com/office/drawing/2014/main" id="{B34EAF36-A783-48FD-A9EF-80A18596A92D}"/>
              </a:ext>
            </a:extLst>
          </p:cNvPr>
          <p:cNvSpPr/>
          <p:nvPr/>
        </p:nvSpPr>
        <p:spPr>
          <a:xfrm>
            <a:off x="3472069" y="1649306"/>
            <a:ext cx="212953" cy="5847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="" xmlns:a16="http://schemas.microsoft.com/office/drawing/2014/main" id="{ED70055F-4F05-4A5B-AC78-44CBC42392BC}"/>
              </a:ext>
            </a:extLst>
          </p:cNvPr>
          <p:cNvSpPr/>
          <p:nvPr/>
        </p:nvSpPr>
        <p:spPr>
          <a:xfrm>
            <a:off x="3472069" y="3054630"/>
            <a:ext cx="212954" cy="58763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="" xmlns:a16="http://schemas.microsoft.com/office/drawing/2014/main" id="{E1E62814-7FD1-469F-ADAF-6FF7BA0758B3}"/>
              </a:ext>
            </a:extLst>
          </p:cNvPr>
          <p:cNvSpPr/>
          <p:nvPr/>
        </p:nvSpPr>
        <p:spPr>
          <a:xfrm>
            <a:off x="3465441" y="4422061"/>
            <a:ext cx="219582" cy="92026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="" xmlns:a16="http://schemas.microsoft.com/office/drawing/2014/main" id="{20A25DA5-BE32-4483-B081-EDE466B54AAF}"/>
              </a:ext>
            </a:extLst>
          </p:cNvPr>
          <p:cNvSpPr/>
          <p:nvPr/>
        </p:nvSpPr>
        <p:spPr>
          <a:xfrm>
            <a:off x="3472068" y="6120690"/>
            <a:ext cx="251791" cy="33338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522689B0-C731-46BA-BCE1-D4CADC26DADE}"/>
              </a:ext>
            </a:extLst>
          </p:cNvPr>
          <p:cNvSpPr/>
          <p:nvPr/>
        </p:nvSpPr>
        <p:spPr>
          <a:xfrm rot="16200000">
            <a:off x="6937518" y="3043459"/>
            <a:ext cx="3140761" cy="914400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key Generator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="" xmlns:a16="http://schemas.microsoft.com/office/drawing/2014/main" id="{1B684BAA-82D3-4B5D-9F89-D725F636E763}"/>
              </a:ext>
            </a:extLst>
          </p:cNvPr>
          <p:cNvSpPr/>
          <p:nvPr/>
        </p:nvSpPr>
        <p:spPr>
          <a:xfrm rot="5400000">
            <a:off x="6538450" y="1406783"/>
            <a:ext cx="285537" cy="269442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="" xmlns:a16="http://schemas.microsoft.com/office/drawing/2014/main" id="{A5D3E130-9D2C-4148-85A7-F7DD95BB528A}"/>
              </a:ext>
            </a:extLst>
          </p:cNvPr>
          <p:cNvSpPr/>
          <p:nvPr/>
        </p:nvSpPr>
        <p:spPr>
          <a:xfrm rot="5400000">
            <a:off x="6551693" y="2809880"/>
            <a:ext cx="285537" cy="269442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DE46779-0504-496E-9BC3-2720C991B937}"/>
              </a:ext>
            </a:extLst>
          </p:cNvPr>
          <p:cNvSpPr txBox="1"/>
          <p:nvPr/>
        </p:nvSpPr>
        <p:spPr>
          <a:xfrm>
            <a:off x="5890595" y="2167667"/>
            <a:ext cx="30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 K</a:t>
            </a:r>
            <a:r>
              <a:rPr lang="en-I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6CFAE12-6E66-4AFE-9AF4-41E456D14564}"/>
              </a:ext>
            </a:extLst>
          </p:cNvPr>
          <p:cNvSpPr txBox="1"/>
          <p:nvPr/>
        </p:nvSpPr>
        <p:spPr>
          <a:xfrm>
            <a:off x="5791192" y="3539243"/>
            <a:ext cx="30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 K</a:t>
            </a:r>
            <a:r>
              <a:rPr lang="en-I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3D9906B-05CF-4F37-A056-1A3F6BAC6D9F}"/>
              </a:ext>
            </a:extLst>
          </p:cNvPr>
          <p:cNvSpPr txBox="1"/>
          <p:nvPr/>
        </p:nvSpPr>
        <p:spPr>
          <a:xfrm>
            <a:off x="8517840" y="689947"/>
            <a:ext cx="30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S-DES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="" xmlns:a16="http://schemas.microsoft.com/office/drawing/2014/main" id="{4B8EBD71-43FF-4C28-8DE3-980F9E03D202}"/>
              </a:ext>
            </a:extLst>
          </p:cNvPr>
          <p:cNvSpPr/>
          <p:nvPr/>
        </p:nvSpPr>
        <p:spPr>
          <a:xfrm rot="5400000">
            <a:off x="9319982" y="3096377"/>
            <a:ext cx="249156" cy="91440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9B273F8-8845-4F1C-B4CF-3A30153940AE}"/>
              </a:ext>
            </a:extLst>
          </p:cNvPr>
          <p:cNvSpPr txBox="1"/>
          <p:nvPr/>
        </p:nvSpPr>
        <p:spPr>
          <a:xfrm>
            <a:off x="9325283" y="3029824"/>
            <a:ext cx="3074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10-bit</a:t>
            </a:r>
          </a:p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 Key</a:t>
            </a:r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="" xmlns:a16="http://schemas.microsoft.com/office/drawing/2014/main" id="{86537270-68C4-44AC-9180-062E881DB19E}"/>
              </a:ext>
            </a:extLst>
          </p:cNvPr>
          <p:cNvSpPr/>
          <p:nvPr/>
        </p:nvSpPr>
        <p:spPr>
          <a:xfrm>
            <a:off x="1484245" y="1821804"/>
            <a:ext cx="4105779" cy="3333882"/>
          </a:xfrm>
          <a:prstGeom prst="round2Diag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6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251990"/>
            <a:ext cx="9905998" cy="1672051"/>
          </a:xfrm>
        </p:spPr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initial and final permutation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EF0FC79-ADC6-4F29-9B55-8D918F4C0164}"/>
              </a:ext>
            </a:extLst>
          </p:cNvPr>
          <p:cNvSpPr txBox="1"/>
          <p:nvPr/>
        </p:nvSpPr>
        <p:spPr>
          <a:xfrm>
            <a:off x="901148" y="1459819"/>
            <a:ext cx="9422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P-boxes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 input and 8-bit outputs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Permutations are keyless straight permutation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="" xmlns:a16="http://schemas.microsoft.com/office/drawing/2014/main" id="{51A7FE40-2E64-4B4F-9D7B-A9FC81DD0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89136"/>
              </p:ext>
            </p:extLst>
          </p:nvPr>
        </p:nvGraphicFramePr>
        <p:xfrm>
          <a:off x="1141413" y="3429000"/>
          <a:ext cx="597231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539">
                  <a:extLst>
                    <a:ext uri="{9D8B030D-6E8A-4147-A177-3AD203B41FA5}">
                      <a16:colId xmlns="" xmlns:a16="http://schemas.microsoft.com/office/drawing/2014/main" val="2590900253"/>
                    </a:ext>
                  </a:extLst>
                </a:gridCol>
                <a:gridCol w="746539">
                  <a:extLst>
                    <a:ext uri="{9D8B030D-6E8A-4147-A177-3AD203B41FA5}">
                      <a16:colId xmlns="" xmlns:a16="http://schemas.microsoft.com/office/drawing/2014/main" val="313216290"/>
                    </a:ext>
                  </a:extLst>
                </a:gridCol>
                <a:gridCol w="746539">
                  <a:extLst>
                    <a:ext uri="{9D8B030D-6E8A-4147-A177-3AD203B41FA5}">
                      <a16:colId xmlns="" xmlns:a16="http://schemas.microsoft.com/office/drawing/2014/main" val="3846322729"/>
                    </a:ext>
                  </a:extLst>
                </a:gridCol>
                <a:gridCol w="746539">
                  <a:extLst>
                    <a:ext uri="{9D8B030D-6E8A-4147-A177-3AD203B41FA5}">
                      <a16:colId xmlns="" xmlns:a16="http://schemas.microsoft.com/office/drawing/2014/main" val="911357712"/>
                    </a:ext>
                  </a:extLst>
                </a:gridCol>
                <a:gridCol w="746539">
                  <a:extLst>
                    <a:ext uri="{9D8B030D-6E8A-4147-A177-3AD203B41FA5}">
                      <a16:colId xmlns="" xmlns:a16="http://schemas.microsoft.com/office/drawing/2014/main" val="3068046375"/>
                    </a:ext>
                  </a:extLst>
                </a:gridCol>
                <a:gridCol w="746539">
                  <a:extLst>
                    <a:ext uri="{9D8B030D-6E8A-4147-A177-3AD203B41FA5}">
                      <a16:colId xmlns="" xmlns:a16="http://schemas.microsoft.com/office/drawing/2014/main" val="2030677064"/>
                    </a:ext>
                  </a:extLst>
                </a:gridCol>
                <a:gridCol w="746539">
                  <a:extLst>
                    <a:ext uri="{9D8B030D-6E8A-4147-A177-3AD203B41FA5}">
                      <a16:colId xmlns="" xmlns:a16="http://schemas.microsoft.com/office/drawing/2014/main" val="3861295600"/>
                    </a:ext>
                  </a:extLst>
                </a:gridCol>
                <a:gridCol w="746539">
                  <a:extLst>
                    <a:ext uri="{9D8B030D-6E8A-4147-A177-3AD203B41FA5}">
                      <a16:colId xmlns="" xmlns:a16="http://schemas.microsoft.com/office/drawing/2014/main" val="2829327276"/>
                    </a:ext>
                  </a:extLst>
                </a:gridCol>
              </a:tblGrid>
              <a:tr h="527496">
                <a:tc gridSpan="8"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Permutation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4853757"/>
                  </a:ext>
                </a:extLst>
              </a:tr>
              <a:tr h="527496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6582153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="" xmlns:a16="http://schemas.microsoft.com/office/drawing/2014/main" id="{8756B422-E102-4CD3-9B0E-075B32CA8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02266"/>
              </p:ext>
            </p:extLst>
          </p:nvPr>
        </p:nvGraphicFramePr>
        <p:xfrm>
          <a:off x="5208726" y="5224670"/>
          <a:ext cx="597231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539">
                  <a:extLst>
                    <a:ext uri="{9D8B030D-6E8A-4147-A177-3AD203B41FA5}">
                      <a16:colId xmlns="" xmlns:a16="http://schemas.microsoft.com/office/drawing/2014/main" val="2590900253"/>
                    </a:ext>
                  </a:extLst>
                </a:gridCol>
                <a:gridCol w="746539">
                  <a:extLst>
                    <a:ext uri="{9D8B030D-6E8A-4147-A177-3AD203B41FA5}">
                      <a16:colId xmlns="" xmlns:a16="http://schemas.microsoft.com/office/drawing/2014/main" val="313216290"/>
                    </a:ext>
                  </a:extLst>
                </a:gridCol>
                <a:gridCol w="746539">
                  <a:extLst>
                    <a:ext uri="{9D8B030D-6E8A-4147-A177-3AD203B41FA5}">
                      <a16:colId xmlns="" xmlns:a16="http://schemas.microsoft.com/office/drawing/2014/main" val="3846322729"/>
                    </a:ext>
                  </a:extLst>
                </a:gridCol>
                <a:gridCol w="746539">
                  <a:extLst>
                    <a:ext uri="{9D8B030D-6E8A-4147-A177-3AD203B41FA5}">
                      <a16:colId xmlns="" xmlns:a16="http://schemas.microsoft.com/office/drawing/2014/main" val="911357712"/>
                    </a:ext>
                  </a:extLst>
                </a:gridCol>
                <a:gridCol w="746539">
                  <a:extLst>
                    <a:ext uri="{9D8B030D-6E8A-4147-A177-3AD203B41FA5}">
                      <a16:colId xmlns="" xmlns:a16="http://schemas.microsoft.com/office/drawing/2014/main" val="3068046375"/>
                    </a:ext>
                  </a:extLst>
                </a:gridCol>
                <a:gridCol w="746539">
                  <a:extLst>
                    <a:ext uri="{9D8B030D-6E8A-4147-A177-3AD203B41FA5}">
                      <a16:colId xmlns="" xmlns:a16="http://schemas.microsoft.com/office/drawing/2014/main" val="2030677064"/>
                    </a:ext>
                  </a:extLst>
                </a:gridCol>
                <a:gridCol w="746539">
                  <a:extLst>
                    <a:ext uri="{9D8B030D-6E8A-4147-A177-3AD203B41FA5}">
                      <a16:colId xmlns="" xmlns:a16="http://schemas.microsoft.com/office/drawing/2014/main" val="3861295600"/>
                    </a:ext>
                  </a:extLst>
                </a:gridCol>
                <a:gridCol w="746539">
                  <a:extLst>
                    <a:ext uri="{9D8B030D-6E8A-4147-A177-3AD203B41FA5}">
                      <a16:colId xmlns="" xmlns:a16="http://schemas.microsoft.com/office/drawing/2014/main" val="2829327276"/>
                    </a:ext>
                  </a:extLst>
                </a:gridCol>
              </a:tblGrid>
              <a:tr h="527496">
                <a:tc gridSpan="8"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Permutation (IP</a:t>
                      </a:r>
                      <a:r>
                        <a:rPr lang="en-IN" sz="3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4853757"/>
                  </a:ext>
                </a:extLst>
              </a:tr>
              <a:tr h="527496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658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04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9715" y="1031966"/>
            <a:ext cx="99798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each element defines the input port number and the order (index) of the element defines the output port number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2331" y="1776549"/>
            <a:ext cx="10489475" cy="302073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6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…..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FE2B1118-BAF1-4F73-B61A-B2F2E4FDC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98072"/>
              </p:ext>
            </p:extLst>
          </p:nvPr>
        </p:nvGraphicFramePr>
        <p:xfrm>
          <a:off x="4136255" y="1173663"/>
          <a:ext cx="463005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029">
                  <a:extLst>
                    <a:ext uri="{9D8B030D-6E8A-4147-A177-3AD203B41FA5}">
                      <a16:colId xmlns="" xmlns:a16="http://schemas.microsoft.com/office/drawing/2014/main" val="3470654633"/>
                    </a:ext>
                  </a:extLst>
                </a:gridCol>
                <a:gridCol w="2315029">
                  <a:extLst>
                    <a:ext uri="{9D8B030D-6E8A-4147-A177-3AD203B41FA5}">
                      <a16:colId xmlns="" xmlns:a16="http://schemas.microsoft.com/office/drawing/2014/main" val="2392310342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3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3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29177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E50A898E-770A-4BB0-81EA-3FE377DEE229}"/>
                  </a:ext>
                </a:extLst>
              </p:cNvPr>
              <p:cNvSpPr/>
              <p:nvPr/>
            </p:nvSpPr>
            <p:spPr>
              <a:xfrm>
                <a:off x="4109751" y="2006179"/>
                <a:ext cx="4630058" cy="1754470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50A898E-770A-4BB0-81EA-3FE377DEE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751" y="2006179"/>
                <a:ext cx="4630058" cy="17544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6">
            <a:extLst>
              <a:ext uri="{FF2B5EF4-FFF2-40B4-BE49-F238E27FC236}">
                <a16:creationId xmlns="" xmlns:a16="http://schemas.microsoft.com/office/drawing/2014/main" id="{7E4F92EA-B0FA-4C8E-B76A-22D6316D6332}"/>
              </a:ext>
            </a:extLst>
          </p:cNvPr>
          <p:cNvSpPr/>
          <p:nvPr/>
        </p:nvSpPr>
        <p:spPr>
          <a:xfrm>
            <a:off x="5588756" y="2660599"/>
            <a:ext cx="2031238" cy="708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F(R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,K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62DF2845-1710-4312-B34C-7CCC61877CF9}"/>
              </a:ext>
            </a:extLst>
          </p:cNvPr>
          <p:cNvCxnSpPr>
            <a:cxnSpLocks/>
          </p:cNvCxnSpPr>
          <p:nvPr/>
        </p:nvCxnSpPr>
        <p:spPr>
          <a:xfrm flipH="1">
            <a:off x="4698150" y="1750057"/>
            <a:ext cx="13061" cy="1158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2F65E6EF-0E37-4077-8920-63C745024CA4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424781" y="3369259"/>
            <a:ext cx="1795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1FF9BC84-2267-41BB-92DA-AB04FFD57CAE}"/>
              </a:ext>
            </a:extLst>
          </p:cNvPr>
          <p:cNvCxnSpPr>
            <a:cxnSpLocks/>
          </p:cNvCxnSpPr>
          <p:nvPr/>
        </p:nvCxnSpPr>
        <p:spPr>
          <a:xfrm flipH="1">
            <a:off x="4850296" y="3136352"/>
            <a:ext cx="7384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F263B6BE-7D85-4DAB-92BC-D424DA06D801}"/>
              </a:ext>
            </a:extLst>
          </p:cNvPr>
          <p:cNvCxnSpPr>
            <a:cxnSpLocks/>
          </p:cNvCxnSpPr>
          <p:nvPr/>
        </p:nvCxnSpPr>
        <p:spPr>
          <a:xfrm>
            <a:off x="6424780" y="2190148"/>
            <a:ext cx="0" cy="470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6B926D9B-BF57-4026-A837-630B9C629A3A}"/>
              </a:ext>
            </a:extLst>
          </p:cNvPr>
          <p:cNvCxnSpPr/>
          <p:nvPr/>
        </p:nvCxnSpPr>
        <p:spPr>
          <a:xfrm flipH="1">
            <a:off x="6437843" y="2190148"/>
            <a:ext cx="1544319" cy="70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D188AD76-A3F5-4CC2-B498-D901138AF3A7}"/>
              </a:ext>
            </a:extLst>
          </p:cNvPr>
          <p:cNvCxnSpPr>
            <a:cxnSpLocks/>
          </p:cNvCxnSpPr>
          <p:nvPr/>
        </p:nvCxnSpPr>
        <p:spPr>
          <a:xfrm flipH="1">
            <a:off x="7998203" y="1752783"/>
            <a:ext cx="12989" cy="25742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F1E8F918-0DA5-4708-A6F1-CEF092E90026}"/>
              </a:ext>
            </a:extLst>
          </p:cNvPr>
          <p:cNvCxnSpPr>
            <a:cxnSpLocks/>
          </p:cNvCxnSpPr>
          <p:nvPr/>
        </p:nvCxnSpPr>
        <p:spPr>
          <a:xfrm flipH="1">
            <a:off x="4651135" y="3375112"/>
            <a:ext cx="20320" cy="9518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F7CFC613-A673-4C0C-BB8C-D1FB2DB1D3E1}"/>
              </a:ext>
            </a:extLst>
          </p:cNvPr>
          <p:cNvSpPr/>
          <p:nvPr/>
        </p:nvSpPr>
        <p:spPr>
          <a:xfrm>
            <a:off x="4109751" y="3980636"/>
            <a:ext cx="4630058" cy="1242964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7362B43E-E37F-482E-828F-A92B13DC3C5E}"/>
              </a:ext>
            </a:extLst>
          </p:cNvPr>
          <p:cNvCxnSpPr/>
          <p:nvPr/>
        </p:nvCxnSpPr>
        <p:spPr>
          <a:xfrm>
            <a:off x="4651135" y="4327011"/>
            <a:ext cx="3347068" cy="6400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FE0846B6-FE90-4DEA-BCFF-08168C08771A}"/>
              </a:ext>
            </a:extLst>
          </p:cNvPr>
          <p:cNvCxnSpPr/>
          <p:nvPr/>
        </p:nvCxnSpPr>
        <p:spPr>
          <a:xfrm flipV="1">
            <a:off x="4664197" y="4327011"/>
            <a:ext cx="3334006" cy="6400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8BAE61C0-9A68-48F6-95F4-DD1522A7C554}"/>
              </a:ext>
            </a:extLst>
          </p:cNvPr>
          <p:cNvCxnSpPr>
            <a:cxnSpLocks/>
          </p:cNvCxnSpPr>
          <p:nvPr/>
        </p:nvCxnSpPr>
        <p:spPr>
          <a:xfrm>
            <a:off x="4671455" y="4967091"/>
            <a:ext cx="0" cy="633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DF2EDB93-058B-4D37-9433-AF8C951B5588}"/>
              </a:ext>
            </a:extLst>
          </p:cNvPr>
          <p:cNvCxnSpPr>
            <a:cxnSpLocks/>
          </p:cNvCxnSpPr>
          <p:nvPr/>
        </p:nvCxnSpPr>
        <p:spPr>
          <a:xfrm flipH="1">
            <a:off x="7998203" y="4967091"/>
            <a:ext cx="12990" cy="633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="" xmlns:a16="http://schemas.microsoft.com/office/drawing/2014/main" id="{4E9F41A0-C2B9-41C1-B266-237CA8987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691592"/>
              </p:ext>
            </p:extLst>
          </p:nvPr>
        </p:nvGraphicFramePr>
        <p:xfrm>
          <a:off x="4109751" y="5600369"/>
          <a:ext cx="463005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029">
                  <a:extLst>
                    <a:ext uri="{9D8B030D-6E8A-4147-A177-3AD203B41FA5}">
                      <a16:colId xmlns="" xmlns:a16="http://schemas.microsoft.com/office/drawing/2014/main" val="3470654633"/>
                    </a:ext>
                  </a:extLst>
                </a:gridCol>
                <a:gridCol w="2315029">
                  <a:extLst>
                    <a:ext uri="{9D8B030D-6E8A-4147-A177-3AD203B41FA5}">
                      <a16:colId xmlns="" xmlns:a16="http://schemas.microsoft.com/office/drawing/2014/main" val="2392310342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3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3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2917715"/>
                  </a:ext>
                </a:extLst>
              </a:tr>
            </a:tbl>
          </a:graphicData>
        </a:graphic>
      </p:graphicFrame>
      <p:sp>
        <p:nvSpPr>
          <p:cNvPr id="51" name="Rectangle: Diagonal Corners Rounded 50">
            <a:extLst>
              <a:ext uri="{FF2B5EF4-FFF2-40B4-BE49-F238E27FC236}">
                <a16:creationId xmlns="" xmlns:a16="http://schemas.microsoft.com/office/drawing/2014/main" id="{69BCDBE2-B3FB-4762-B907-C2CC51510FDE}"/>
              </a:ext>
            </a:extLst>
          </p:cNvPr>
          <p:cNvSpPr/>
          <p:nvPr/>
        </p:nvSpPr>
        <p:spPr>
          <a:xfrm>
            <a:off x="2729948" y="1890909"/>
            <a:ext cx="7408754" cy="3489474"/>
          </a:xfrm>
          <a:prstGeom prst="round2DiagRect">
            <a:avLst/>
          </a:prstGeom>
          <a:noFill/>
          <a:ln w="5715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C4D4921-19CF-4199-A451-F32FA54D3563}"/>
              </a:ext>
            </a:extLst>
          </p:cNvPr>
          <p:cNvSpPr txBox="1"/>
          <p:nvPr/>
        </p:nvSpPr>
        <p:spPr>
          <a:xfrm rot="16200000">
            <a:off x="3103508" y="2425835"/>
            <a:ext cx="142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E7ED97C-A3CA-4938-BAFE-B1FF43D7C534}"/>
              </a:ext>
            </a:extLst>
          </p:cNvPr>
          <p:cNvSpPr txBox="1"/>
          <p:nvPr/>
        </p:nvSpPr>
        <p:spPr>
          <a:xfrm rot="16200000">
            <a:off x="2938318" y="4246229"/>
            <a:ext cx="1754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Swapper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C6328246-0B06-46D1-9D10-F0D0505A2F0B}"/>
              </a:ext>
            </a:extLst>
          </p:cNvPr>
          <p:cNvCxnSpPr>
            <a:cxnSpLocks/>
          </p:cNvCxnSpPr>
          <p:nvPr/>
        </p:nvCxnSpPr>
        <p:spPr>
          <a:xfrm flipH="1">
            <a:off x="7612932" y="3023709"/>
            <a:ext cx="29092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AD8B871C-16B1-4CB0-B004-8B73A8077D0E}"/>
              </a:ext>
            </a:extLst>
          </p:cNvPr>
          <p:cNvSpPr txBox="1"/>
          <p:nvPr/>
        </p:nvSpPr>
        <p:spPr>
          <a:xfrm>
            <a:off x="10519047" y="2702734"/>
            <a:ext cx="142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06198114-DE41-4CDD-8FBA-BC215FA5C09E}"/>
              </a:ext>
            </a:extLst>
          </p:cNvPr>
          <p:cNvSpPr txBox="1"/>
          <p:nvPr/>
        </p:nvSpPr>
        <p:spPr>
          <a:xfrm rot="16200000">
            <a:off x="1612843" y="3286048"/>
            <a:ext cx="142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DDBA3FE6-82BF-42AE-95ED-23FD6BCA3D08}"/>
              </a:ext>
            </a:extLst>
          </p:cNvPr>
          <p:cNvSpPr txBox="1"/>
          <p:nvPr/>
        </p:nvSpPr>
        <p:spPr>
          <a:xfrm>
            <a:off x="4661295" y="6107087"/>
            <a:ext cx="142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Bits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6226B032-1AAE-4935-9E6D-6B1E2B865707}"/>
              </a:ext>
            </a:extLst>
          </p:cNvPr>
          <p:cNvSpPr txBox="1"/>
          <p:nvPr/>
        </p:nvSpPr>
        <p:spPr>
          <a:xfrm>
            <a:off x="6907950" y="6107087"/>
            <a:ext cx="142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Bits</a:t>
            </a:r>
          </a:p>
        </p:txBody>
      </p:sp>
    </p:spTree>
    <p:extLst>
      <p:ext uri="{BB962C8B-B14F-4D97-AF65-F5344CB8AC3E}">
        <p14:creationId xmlns:p14="http://schemas.microsoft.com/office/powerpoint/2010/main" val="127200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1412" y="1123407"/>
            <a:ext cx="10406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8-bit key to the rightmost 4 bits to produce 4-bit output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81051" y="2213113"/>
            <a:ext cx="8948058" cy="433346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lvl="2" algn="ctr">
              <a:spcBef>
                <a:spcPts val="600"/>
              </a:spcBef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S-Des </a:t>
            </a:r>
            <a:r>
              <a:rPr lang="en-US" dirty="0"/>
              <a:t>function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="" xmlns:a16="http://schemas.microsoft.com/office/drawing/2014/main" id="{690DF89D-2767-4BC3-96D2-8086F0FDADFA}"/>
              </a:ext>
            </a:extLst>
          </p:cNvPr>
          <p:cNvSpPr/>
          <p:nvPr/>
        </p:nvSpPr>
        <p:spPr>
          <a:xfrm>
            <a:off x="3776323" y="2601977"/>
            <a:ext cx="4636178" cy="54333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D - Box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38D6E774-011A-4285-BA6A-81C37542B722}"/>
                  </a:ext>
                </a:extLst>
              </p:cNvPr>
              <p:cNvSpPr/>
              <p:nvPr/>
            </p:nvSpPr>
            <p:spPr>
              <a:xfrm>
                <a:off x="5544212" y="3280196"/>
                <a:ext cx="110039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8D6E774-011A-4285-BA6A-81C37542B7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12" y="3280196"/>
                <a:ext cx="11003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4BCF1DC-C2EE-4C29-B300-45F84750D5FA}"/>
              </a:ext>
            </a:extLst>
          </p:cNvPr>
          <p:cNvSpPr/>
          <p:nvPr/>
        </p:nvSpPr>
        <p:spPr>
          <a:xfrm>
            <a:off x="3776323" y="4164934"/>
            <a:ext cx="4636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F5304B42-067E-4C47-94B4-2F7AC9408B1B}"/>
              </a:ext>
            </a:extLst>
          </p:cNvPr>
          <p:cNvSpPr/>
          <p:nvPr/>
        </p:nvSpPr>
        <p:spPr>
          <a:xfrm>
            <a:off x="5279054" y="4233763"/>
            <a:ext cx="492413" cy="44514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="" xmlns:a16="http://schemas.microsoft.com/office/drawing/2014/main" id="{5BD31D9F-AEDC-43E3-9665-5D9A4550472A}"/>
              </a:ext>
            </a:extLst>
          </p:cNvPr>
          <p:cNvSpPr/>
          <p:nvPr/>
        </p:nvSpPr>
        <p:spPr>
          <a:xfrm>
            <a:off x="7107573" y="4227018"/>
            <a:ext cx="492413" cy="44514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9EF00B23-0AC5-4E04-86AA-7D1EA4EBA7FB}"/>
              </a:ext>
            </a:extLst>
          </p:cNvPr>
          <p:cNvSpPr/>
          <p:nvPr/>
        </p:nvSpPr>
        <p:spPr>
          <a:xfrm>
            <a:off x="3782951" y="5377508"/>
            <a:ext cx="4636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D - Box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="" xmlns:a16="http://schemas.microsoft.com/office/drawing/2014/main" id="{E8A1F2FD-7629-455F-A738-10FD2D6B89BC}"/>
              </a:ext>
            </a:extLst>
          </p:cNvPr>
          <p:cNvSpPr/>
          <p:nvPr/>
        </p:nvSpPr>
        <p:spPr>
          <a:xfrm>
            <a:off x="5963100" y="2093415"/>
            <a:ext cx="284919" cy="521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Down 44">
            <a:extLst>
              <a:ext uri="{FF2B5EF4-FFF2-40B4-BE49-F238E27FC236}">
                <a16:creationId xmlns="" xmlns:a16="http://schemas.microsoft.com/office/drawing/2014/main" id="{E6F6D8DF-B288-46FB-B643-2E33E05114EA}"/>
              </a:ext>
            </a:extLst>
          </p:cNvPr>
          <p:cNvSpPr/>
          <p:nvPr/>
        </p:nvSpPr>
        <p:spPr>
          <a:xfrm>
            <a:off x="5963100" y="3145315"/>
            <a:ext cx="261729" cy="2575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Down 45">
            <a:extLst>
              <a:ext uri="{FF2B5EF4-FFF2-40B4-BE49-F238E27FC236}">
                <a16:creationId xmlns="" xmlns:a16="http://schemas.microsoft.com/office/drawing/2014/main" id="{1A2684F0-7D66-4C63-A3D2-99BF3E363945}"/>
              </a:ext>
            </a:extLst>
          </p:cNvPr>
          <p:cNvSpPr/>
          <p:nvPr/>
        </p:nvSpPr>
        <p:spPr>
          <a:xfrm>
            <a:off x="5970175" y="3786227"/>
            <a:ext cx="261729" cy="3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Down 46">
            <a:extLst>
              <a:ext uri="{FF2B5EF4-FFF2-40B4-BE49-F238E27FC236}">
                <a16:creationId xmlns="" xmlns:a16="http://schemas.microsoft.com/office/drawing/2014/main" id="{9BD4F573-139C-4AAE-9C1E-C82D530980C9}"/>
              </a:ext>
            </a:extLst>
          </p:cNvPr>
          <p:cNvSpPr/>
          <p:nvPr/>
        </p:nvSpPr>
        <p:spPr>
          <a:xfrm>
            <a:off x="5963100" y="4740646"/>
            <a:ext cx="268803" cy="63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Arrow: Down 47">
            <a:extLst>
              <a:ext uri="{FF2B5EF4-FFF2-40B4-BE49-F238E27FC236}">
                <a16:creationId xmlns="" xmlns:a16="http://schemas.microsoft.com/office/drawing/2014/main" id="{32C053B2-153F-4748-A70E-82047D6AC8E7}"/>
              </a:ext>
            </a:extLst>
          </p:cNvPr>
          <p:cNvSpPr/>
          <p:nvPr/>
        </p:nvSpPr>
        <p:spPr>
          <a:xfrm>
            <a:off x="5956026" y="5953220"/>
            <a:ext cx="268803" cy="63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71215B6-F085-46E9-AE38-3F9F17AD8D32}"/>
              </a:ext>
            </a:extLst>
          </p:cNvPr>
          <p:cNvSpPr txBox="1"/>
          <p:nvPr/>
        </p:nvSpPr>
        <p:spPr>
          <a:xfrm>
            <a:off x="6216310" y="2106667"/>
            <a:ext cx="174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bits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1192055-3255-4407-9225-E0403F355234}"/>
              </a:ext>
            </a:extLst>
          </p:cNvPr>
          <p:cNvSpPr txBox="1"/>
          <p:nvPr/>
        </p:nvSpPr>
        <p:spPr>
          <a:xfrm>
            <a:off x="6209686" y="3027695"/>
            <a:ext cx="174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bits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D44049-EA7E-4367-82E0-81A5759A6DD7}"/>
              </a:ext>
            </a:extLst>
          </p:cNvPr>
          <p:cNvSpPr txBox="1"/>
          <p:nvPr/>
        </p:nvSpPr>
        <p:spPr>
          <a:xfrm>
            <a:off x="4885669" y="3305845"/>
            <a:ext cx="174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8F0FEEA-A3E7-4143-AC07-E1E6AEE9A01E}"/>
              </a:ext>
            </a:extLst>
          </p:cNvPr>
          <p:cNvCxnSpPr>
            <a:cxnSpLocks/>
          </p:cNvCxnSpPr>
          <p:nvPr/>
        </p:nvCxnSpPr>
        <p:spPr>
          <a:xfrm flipH="1">
            <a:off x="6304732" y="3599218"/>
            <a:ext cx="2574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86FF179D-EE0F-4017-B61A-B414C0639F66}"/>
              </a:ext>
            </a:extLst>
          </p:cNvPr>
          <p:cNvSpPr txBox="1"/>
          <p:nvPr/>
        </p:nvSpPr>
        <p:spPr>
          <a:xfrm>
            <a:off x="8820974" y="3288729"/>
            <a:ext cx="2024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(8 bits)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CA7AFBE-15A8-404A-9585-0995BD0E906C}"/>
              </a:ext>
            </a:extLst>
          </p:cNvPr>
          <p:cNvSpPr txBox="1"/>
          <p:nvPr/>
        </p:nvSpPr>
        <p:spPr>
          <a:xfrm>
            <a:off x="6216310" y="3654727"/>
            <a:ext cx="174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bits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E4A6B4D6-4076-4FE7-8868-2512AE7F1C75}"/>
              </a:ext>
            </a:extLst>
          </p:cNvPr>
          <p:cNvSpPr txBox="1"/>
          <p:nvPr/>
        </p:nvSpPr>
        <p:spPr>
          <a:xfrm>
            <a:off x="2228616" y="4146647"/>
            <a:ext cx="174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S-Boxes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30F046D0-2614-441B-981C-D1B2EA7406DE}"/>
              </a:ext>
            </a:extLst>
          </p:cNvPr>
          <p:cNvSpPr txBox="1"/>
          <p:nvPr/>
        </p:nvSpPr>
        <p:spPr>
          <a:xfrm>
            <a:off x="6209685" y="4631217"/>
            <a:ext cx="174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bits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8820AC2-818B-4771-AC00-9053B7A7F013}"/>
              </a:ext>
            </a:extLst>
          </p:cNvPr>
          <p:cNvSpPr txBox="1"/>
          <p:nvPr/>
        </p:nvSpPr>
        <p:spPr>
          <a:xfrm>
            <a:off x="6236847" y="5898424"/>
            <a:ext cx="174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bits</a:t>
            </a:r>
          </a:p>
        </p:txBody>
      </p:sp>
    </p:spTree>
    <p:extLst>
      <p:ext uri="{BB962C8B-B14F-4D97-AF65-F5344CB8AC3E}">
        <p14:creationId xmlns:p14="http://schemas.microsoft.com/office/powerpoint/2010/main" val="3842043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5226</TotalTime>
  <Words>591</Words>
  <Application>Microsoft Office PowerPoint</Application>
  <PresentationFormat>Widescreen</PresentationFormat>
  <Paragraphs>253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Cambria Math</vt:lpstr>
      <vt:lpstr>Times New Roman</vt:lpstr>
      <vt:lpstr>Trebuchet MS</vt:lpstr>
      <vt:lpstr>Tw Cen MT</vt:lpstr>
      <vt:lpstr>Wingdings</vt:lpstr>
      <vt:lpstr>Circuit</vt:lpstr>
      <vt:lpstr>Simplified Data Encryption Standard  (S-DES)</vt:lpstr>
      <vt:lpstr>Learning objectives</vt:lpstr>
      <vt:lpstr>Introduction</vt:lpstr>
      <vt:lpstr>PowerPoint Presentation</vt:lpstr>
      <vt:lpstr>PowerPoint Presentation</vt:lpstr>
      <vt:lpstr> initial and final permutation</vt:lpstr>
      <vt:lpstr>PowerPoint Presentation</vt:lpstr>
      <vt:lpstr>Rounds</vt:lpstr>
      <vt:lpstr>S-Des function</vt:lpstr>
      <vt:lpstr>PowerPoint Presentation</vt:lpstr>
      <vt:lpstr>PowerPoint Presentation</vt:lpstr>
      <vt:lpstr>PowerPoint Presentation</vt:lpstr>
      <vt:lpstr>PowerPoint Presentation</vt:lpstr>
      <vt:lpstr>Key generation</vt:lpstr>
      <vt:lpstr>Step -1 : Initial Permutation</vt:lpstr>
      <vt:lpstr>Step -2 : Shift Left</vt:lpstr>
      <vt:lpstr>Step -3 : Compression D - Box</vt:lpstr>
      <vt:lpstr>Note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</dc:title>
  <dc:creator>resources</dc:creator>
  <cp:lastModifiedBy>VIDHIBEN PANDYA</cp:lastModifiedBy>
  <cp:revision>223</cp:revision>
  <dcterms:created xsi:type="dcterms:W3CDTF">2019-12-03T04:28:02Z</dcterms:created>
  <dcterms:modified xsi:type="dcterms:W3CDTF">2022-02-14T07:20:23Z</dcterms:modified>
</cp:coreProperties>
</file>