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81" r:id="rId7"/>
    <p:sldId id="328" r:id="rId8"/>
    <p:sldId id="317" r:id="rId9"/>
    <p:sldId id="329" r:id="rId10"/>
    <p:sldId id="330" r:id="rId11"/>
    <p:sldId id="331" r:id="rId12"/>
    <p:sldId id="319" r:id="rId13"/>
    <p:sldId id="320" r:id="rId14"/>
    <p:sldId id="293" r:id="rId15"/>
    <p:sldId id="332" r:id="rId16"/>
    <p:sldId id="333" r:id="rId17"/>
    <p:sldId id="334" r:id="rId18"/>
    <p:sldId id="335" r:id="rId19"/>
    <p:sldId id="336" r:id="rId20"/>
    <p:sldId id="337" r:id="rId21"/>
    <p:sldId id="321" r:id="rId22"/>
    <p:sldId id="341" r:id="rId23"/>
    <p:sldId id="338" r:id="rId24"/>
    <p:sldId id="339" r:id="rId25"/>
    <p:sldId id="340" r:id="rId26"/>
    <p:sldId id="312" r:id="rId27"/>
    <p:sldId id="326" r:id="rId28"/>
    <p:sldId id="28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YyqBRUbjNSeUvg5WiCxOMA==" hashData="pGNHrnYL34WbEAZ664RIo20zuBY/HcYYGSi6gXMoUpTykzRBG2NW3suH0WI/CRyeFDiIzcYRmQNS6uh/3VrAZQ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2546695"/>
            <a:ext cx="8791575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4</a:t>
            </a:r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(DES)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71935" y="5593496"/>
            <a:ext cx="3731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Prepared By :	Ms. </a:t>
            </a:r>
            <a:r>
              <a:rPr lang="en-US" dirty="0" err="1" smtClean="0"/>
              <a:t>Vidhi</a:t>
            </a:r>
            <a:r>
              <a:rPr lang="en-US" dirty="0" smtClean="0"/>
              <a:t> Pandya</a:t>
            </a:r>
          </a:p>
          <a:p>
            <a:r>
              <a:rPr lang="en-US" dirty="0" smtClean="0"/>
              <a:t>			Assistant Professor</a:t>
            </a:r>
          </a:p>
          <a:p>
            <a:r>
              <a:rPr lang="en-US" dirty="0"/>
              <a:t>	</a:t>
            </a:r>
            <a:r>
              <a:rPr lang="en-US" dirty="0" smtClean="0"/>
              <a:t>		DEPSTAR</a:t>
            </a:r>
          </a:p>
          <a:p>
            <a:r>
              <a:rPr lang="en-US" dirty="0"/>
              <a:t>	</a:t>
            </a:r>
            <a:r>
              <a:rPr lang="en-US" dirty="0" smtClean="0"/>
              <a:t>		CHARUSAT - </a:t>
            </a:r>
            <a:r>
              <a:rPr lang="en-US" dirty="0" err="1" smtClean="0"/>
              <a:t>Changa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53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9714" y="1031966"/>
            <a:ext cx="1020209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 that the initial and final permutations are the inverse of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other by finding the outputs of the final permutation if the input is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0x0000		0080		0000		0002</a:t>
            </a: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92331" y="1776549"/>
            <a:ext cx="10489475" cy="248194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1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2332" y="568135"/>
            <a:ext cx="1109907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 have hexadecimal value : 0x0000		0080		0000		0002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converting it in binary value, we will get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		0000		0000		0000		0000		0000		1000		0000 0000		0000		0000		0000		0000		0000		0000		0010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input has only 2 1’s so we will have only 2 1’s in output.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1’s has occurred on 25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and in final permutation table we have 64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as output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Second 1’s has occurred on 63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so we will get bit 15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92332" y="1099930"/>
            <a:ext cx="11099075" cy="550170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6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286" y="13058"/>
            <a:ext cx="3122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…..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1413" y="1762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Rounds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="" xmlns:a16="http://schemas.microsoft.com/office/drawing/2014/main" id="{FE2B1118-BAF1-4F73-B61A-B2F2E4FDC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598072"/>
              </p:ext>
            </p:extLst>
          </p:nvPr>
        </p:nvGraphicFramePr>
        <p:xfrm>
          <a:off x="4136255" y="1173663"/>
          <a:ext cx="463005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029">
                  <a:extLst>
                    <a:ext uri="{9D8B030D-6E8A-4147-A177-3AD203B41FA5}">
                      <a16:colId xmlns="" xmlns:a16="http://schemas.microsoft.com/office/drawing/2014/main" val="3470654633"/>
                    </a:ext>
                  </a:extLst>
                </a:gridCol>
                <a:gridCol w="2315029">
                  <a:extLst>
                    <a:ext uri="{9D8B030D-6E8A-4147-A177-3AD203B41FA5}">
                      <a16:colId xmlns="" xmlns:a16="http://schemas.microsoft.com/office/drawing/2014/main" val="2392310342"/>
                    </a:ext>
                  </a:extLst>
                </a:gridCol>
              </a:tblGrid>
              <a:tr h="37761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3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3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5291771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="" xmlns:a16="http://schemas.microsoft.com/office/drawing/2014/main" id="{E50A898E-770A-4BB0-81EA-3FE377DEE229}"/>
                  </a:ext>
                </a:extLst>
              </p:cNvPr>
              <p:cNvSpPr/>
              <p:nvPr/>
            </p:nvSpPr>
            <p:spPr>
              <a:xfrm>
                <a:off x="4109751" y="2006179"/>
                <a:ext cx="4630058" cy="1754470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50A898E-770A-4BB0-81EA-3FE377DEE2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751" y="2006179"/>
                <a:ext cx="4630058" cy="17544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 cap="flat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ounded Rectangle 6">
            <a:extLst>
              <a:ext uri="{FF2B5EF4-FFF2-40B4-BE49-F238E27FC236}">
                <a16:creationId xmlns="" xmlns:a16="http://schemas.microsoft.com/office/drawing/2014/main" id="{7E4F92EA-B0FA-4C8E-B76A-22D6316D6332}"/>
              </a:ext>
            </a:extLst>
          </p:cNvPr>
          <p:cNvSpPr/>
          <p:nvPr/>
        </p:nvSpPr>
        <p:spPr>
          <a:xfrm>
            <a:off x="5588756" y="2660599"/>
            <a:ext cx="2031238" cy="708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F(R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,K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62DF2845-1710-4312-B34C-7CCC61877CF9}"/>
              </a:ext>
            </a:extLst>
          </p:cNvPr>
          <p:cNvCxnSpPr>
            <a:cxnSpLocks/>
          </p:cNvCxnSpPr>
          <p:nvPr/>
        </p:nvCxnSpPr>
        <p:spPr>
          <a:xfrm flipH="1">
            <a:off x="4698150" y="1750057"/>
            <a:ext cx="13061" cy="1158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1FF9BC84-2267-41BB-92DA-AB04FFD57CAE}"/>
              </a:ext>
            </a:extLst>
          </p:cNvPr>
          <p:cNvCxnSpPr>
            <a:cxnSpLocks/>
          </p:cNvCxnSpPr>
          <p:nvPr/>
        </p:nvCxnSpPr>
        <p:spPr>
          <a:xfrm flipH="1">
            <a:off x="4850296" y="3136352"/>
            <a:ext cx="7384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F263B6BE-7D85-4DAB-92BC-D424DA06D801}"/>
              </a:ext>
            </a:extLst>
          </p:cNvPr>
          <p:cNvCxnSpPr>
            <a:cxnSpLocks/>
          </p:cNvCxnSpPr>
          <p:nvPr/>
        </p:nvCxnSpPr>
        <p:spPr>
          <a:xfrm>
            <a:off x="6424780" y="2190148"/>
            <a:ext cx="0" cy="470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6B926D9B-BF57-4026-A837-630B9C629A3A}"/>
              </a:ext>
            </a:extLst>
          </p:cNvPr>
          <p:cNvCxnSpPr/>
          <p:nvPr/>
        </p:nvCxnSpPr>
        <p:spPr>
          <a:xfrm flipH="1">
            <a:off x="6437843" y="2190148"/>
            <a:ext cx="1544319" cy="70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D188AD76-A3F5-4CC2-B498-D901138AF3A7}"/>
              </a:ext>
            </a:extLst>
          </p:cNvPr>
          <p:cNvCxnSpPr>
            <a:cxnSpLocks/>
          </p:cNvCxnSpPr>
          <p:nvPr/>
        </p:nvCxnSpPr>
        <p:spPr>
          <a:xfrm flipH="1">
            <a:off x="7998203" y="1752783"/>
            <a:ext cx="12989" cy="25742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F1E8F918-0DA5-4708-A6F1-CEF092E90026}"/>
              </a:ext>
            </a:extLst>
          </p:cNvPr>
          <p:cNvCxnSpPr>
            <a:cxnSpLocks/>
          </p:cNvCxnSpPr>
          <p:nvPr/>
        </p:nvCxnSpPr>
        <p:spPr>
          <a:xfrm flipH="1">
            <a:off x="4651135" y="3375112"/>
            <a:ext cx="20320" cy="9518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F7CFC613-A673-4C0C-BB8C-D1FB2DB1D3E1}"/>
              </a:ext>
            </a:extLst>
          </p:cNvPr>
          <p:cNvSpPr/>
          <p:nvPr/>
        </p:nvSpPr>
        <p:spPr>
          <a:xfrm>
            <a:off x="4109751" y="3980636"/>
            <a:ext cx="4630058" cy="1242964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="" xmlns:a16="http://schemas.microsoft.com/office/drawing/2014/main" id="{7362B43E-E37F-482E-828F-A92B13DC3C5E}"/>
              </a:ext>
            </a:extLst>
          </p:cNvPr>
          <p:cNvCxnSpPr/>
          <p:nvPr/>
        </p:nvCxnSpPr>
        <p:spPr>
          <a:xfrm>
            <a:off x="4651135" y="4327011"/>
            <a:ext cx="3347068" cy="6400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FE0846B6-FE90-4DEA-BCFF-08168C08771A}"/>
              </a:ext>
            </a:extLst>
          </p:cNvPr>
          <p:cNvCxnSpPr/>
          <p:nvPr/>
        </p:nvCxnSpPr>
        <p:spPr>
          <a:xfrm flipV="1">
            <a:off x="4664197" y="4327011"/>
            <a:ext cx="3334006" cy="6400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="" xmlns:a16="http://schemas.microsoft.com/office/drawing/2014/main" id="{8BAE61C0-9A68-48F6-95F4-DD1522A7C554}"/>
              </a:ext>
            </a:extLst>
          </p:cNvPr>
          <p:cNvCxnSpPr>
            <a:cxnSpLocks/>
          </p:cNvCxnSpPr>
          <p:nvPr/>
        </p:nvCxnSpPr>
        <p:spPr>
          <a:xfrm>
            <a:off x="4671455" y="4967091"/>
            <a:ext cx="0" cy="633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DF2EDB93-058B-4D37-9433-AF8C951B5588}"/>
              </a:ext>
            </a:extLst>
          </p:cNvPr>
          <p:cNvCxnSpPr>
            <a:cxnSpLocks/>
          </p:cNvCxnSpPr>
          <p:nvPr/>
        </p:nvCxnSpPr>
        <p:spPr>
          <a:xfrm flipH="1">
            <a:off x="7998203" y="4967091"/>
            <a:ext cx="12990" cy="633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>
            <a:extLst>
              <a:ext uri="{FF2B5EF4-FFF2-40B4-BE49-F238E27FC236}">
                <a16:creationId xmlns="" xmlns:a16="http://schemas.microsoft.com/office/drawing/2014/main" id="{4E9F41A0-C2B9-41C1-B266-237CA8987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691592"/>
              </p:ext>
            </p:extLst>
          </p:nvPr>
        </p:nvGraphicFramePr>
        <p:xfrm>
          <a:off x="4109751" y="5600369"/>
          <a:ext cx="463005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029">
                  <a:extLst>
                    <a:ext uri="{9D8B030D-6E8A-4147-A177-3AD203B41FA5}">
                      <a16:colId xmlns="" xmlns:a16="http://schemas.microsoft.com/office/drawing/2014/main" val="3470654633"/>
                    </a:ext>
                  </a:extLst>
                </a:gridCol>
                <a:gridCol w="2315029">
                  <a:extLst>
                    <a:ext uri="{9D8B030D-6E8A-4147-A177-3AD203B41FA5}">
                      <a16:colId xmlns="" xmlns:a16="http://schemas.microsoft.com/office/drawing/2014/main" val="2392310342"/>
                    </a:ext>
                  </a:extLst>
                </a:gridCol>
              </a:tblGrid>
              <a:tr h="37761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3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3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52917715"/>
                  </a:ext>
                </a:extLst>
              </a:tr>
            </a:tbl>
          </a:graphicData>
        </a:graphic>
      </p:graphicFrame>
      <p:sp>
        <p:nvSpPr>
          <p:cNvPr id="51" name="Rectangle: Diagonal Corners Rounded 50">
            <a:extLst>
              <a:ext uri="{FF2B5EF4-FFF2-40B4-BE49-F238E27FC236}">
                <a16:creationId xmlns="" xmlns:a16="http://schemas.microsoft.com/office/drawing/2014/main" id="{69BCDBE2-B3FB-4762-B907-C2CC51510FDE}"/>
              </a:ext>
            </a:extLst>
          </p:cNvPr>
          <p:cNvSpPr/>
          <p:nvPr/>
        </p:nvSpPr>
        <p:spPr>
          <a:xfrm>
            <a:off x="2729948" y="1890909"/>
            <a:ext cx="7408754" cy="3489474"/>
          </a:xfrm>
          <a:prstGeom prst="round2DiagRect">
            <a:avLst/>
          </a:prstGeom>
          <a:noFill/>
          <a:ln w="5715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6C4D4921-19CF-4199-A451-F32FA54D3563}"/>
              </a:ext>
            </a:extLst>
          </p:cNvPr>
          <p:cNvSpPr txBox="1"/>
          <p:nvPr/>
        </p:nvSpPr>
        <p:spPr>
          <a:xfrm rot="16200000">
            <a:off x="3103508" y="2425835"/>
            <a:ext cx="1424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1E7ED97C-A3CA-4938-BAFE-B1FF43D7C534}"/>
              </a:ext>
            </a:extLst>
          </p:cNvPr>
          <p:cNvSpPr txBox="1"/>
          <p:nvPr/>
        </p:nvSpPr>
        <p:spPr>
          <a:xfrm rot="16200000">
            <a:off x="2938318" y="4246229"/>
            <a:ext cx="1754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Swapper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="" xmlns:a16="http://schemas.microsoft.com/office/drawing/2014/main" id="{C6328246-0B06-46D1-9D10-F0D0505A2F0B}"/>
              </a:ext>
            </a:extLst>
          </p:cNvPr>
          <p:cNvCxnSpPr>
            <a:cxnSpLocks/>
          </p:cNvCxnSpPr>
          <p:nvPr/>
        </p:nvCxnSpPr>
        <p:spPr>
          <a:xfrm flipH="1">
            <a:off x="7612932" y="3023709"/>
            <a:ext cx="29092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AD8B871C-16B1-4CB0-B004-8B73A8077D0E}"/>
              </a:ext>
            </a:extLst>
          </p:cNvPr>
          <p:cNvSpPr txBox="1"/>
          <p:nvPr/>
        </p:nvSpPr>
        <p:spPr>
          <a:xfrm>
            <a:off x="10519047" y="2702734"/>
            <a:ext cx="1424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06198114-DE41-4CDD-8FBA-BC215FA5C09E}"/>
              </a:ext>
            </a:extLst>
          </p:cNvPr>
          <p:cNvSpPr txBox="1"/>
          <p:nvPr/>
        </p:nvSpPr>
        <p:spPr>
          <a:xfrm rot="16200000">
            <a:off x="1612843" y="3286048"/>
            <a:ext cx="1424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DDBA3FE6-82BF-42AE-95ED-23FD6BCA3D08}"/>
              </a:ext>
            </a:extLst>
          </p:cNvPr>
          <p:cNvSpPr txBox="1"/>
          <p:nvPr/>
        </p:nvSpPr>
        <p:spPr>
          <a:xfrm>
            <a:off x="4661295" y="6107087"/>
            <a:ext cx="1424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Bits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6226B032-1AAE-4935-9E6D-6B1E2B865707}"/>
              </a:ext>
            </a:extLst>
          </p:cNvPr>
          <p:cNvSpPr txBox="1"/>
          <p:nvPr/>
        </p:nvSpPr>
        <p:spPr>
          <a:xfrm>
            <a:off x="6907950" y="6107087"/>
            <a:ext cx="1424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Bits</a:t>
            </a:r>
          </a:p>
        </p:txBody>
      </p:sp>
    </p:spTree>
    <p:extLst>
      <p:ext uri="{BB962C8B-B14F-4D97-AF65-F5344CB8AC3E}">
        <p14:creationId xmlns:p14="http://schemas.microsoft.com/office/powerpoint/2010/main" val="127200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38" grpId="0" animBg="1"/>
      <p:bldP spid="51" grpId="0" animBg="1"/>
      <p:bldP spid="54" grpId="0"/>
      <p:bldP spid="55" grpId="0"/>
      <p:bldP spid="59" grpId="0"/>
      <p:bldP spid="60" grpId="0"/>
      <p:bldP spid="61" grpId="0"/>
      <p:bldP spid="6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1412" y="1123407"/>
            <a:ext cx="104061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Applies 48-bit key to the rightmost 32 bits to produce 32-bit output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81051" y="2213113"/>
            <a:ext cx="8948058" cy="433346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lvl="2" algn="ctr">
              <a:spcBef>
                <a:spcPts val="600"/>
              </a:spcBef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30888"/>
          </a:xfrm>
        </p:spPr>
        <p:txBody>
          <a:bodyPr>
            <a:normAutofit/>
          </a:bodyPr>
          <a:lstStyle/>
          <a:p>
            <a:pPr algn="ctr"/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 function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rapezoid 6">
            <a:extLst>
              <a:ext uri="{FF2B5EF4-FFF2-40B4-BE49-F238E27FC236}">
                <a16:creationId xmlns="" xmlns:a16="http://schemas.microsoft.com/office/drawing/2014/main" id="{690DF89D-2767-4BC3-96D2-8086F0FDADFA}"/>
              </a:ext>
            </a:extLst>
          </p:cNvPr>
          <p:cNvSpPr/>
          <p:nvPr/>
        </p:nvSpPr>
        <p:spPr>
          <a:xfrm>
            <a:off x="3776323" y="2601977"/>
            <a:ext cx="4636178" cy="543339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 D - Box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38D6E774-011A-4285-BA6A-81C37542B722}"/>
                  </a:ext>
                </a:extLst>
              </p:cNvPr>
              <p:cNvSpPr/>
              <p:nvPr/>
            </p:nvSpPr>
            <p:spPr>
              <a:xfrm>
                <a:off x="5544212" y="3280196"/>
                <a:ext cx="110039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8D6E774-011A-4285-BA6A-81C37542B7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212" y="3280196"/>
                <a:ext cx="110039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4BCF1DC-C2EE-4C29-B300-45F84750D5FA}"/>
              </a:ext>
            </a:extLst>
          </p:cNvPr>
          <p:cNvSpPr/>
          <p:nvPr/>
        </p:nvSpPr>
        <p:spPr>
          <a:xfrm>
            <a:off x="3776323" y="4164934"/>
            <a:ext cx="4636178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F5304B42-067E-4C47-94B4-2F7AC9408B1B}"/>
              </a:ext>
            </a:extLst>
          </p:cNvPr>
          <p:cNvSpPr/>
          <p:nvPr/>
        </p:nvSpPr>
        <p:spPr>
          <a:xfrm>
            <a:off x="3896140" y="4232874"/>
            <a:ext cx="492413" cy="44514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="" xmlns:a16="http://schemas.microsoft.com/office/drawing/2014/main" id="{5BD31D9F-AEDC-43E3-9665-5D9A4550472A}"/>
              </a:ext>
            </a:extLst>
          </p:cNvPr>
          <p:cNvSpPr/>
          <p:nvPr/>
        </p:nvSpPr>
        <p:spPr>
          <a:xfrm>
            <a:off x="4470148" y="4232872"/>
            <a:ext cx="492413" cy="44514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="" xmlns:a16="http://schemas.microsoft.com/office/drawing/2014/main" id="{16ECAD7F-54D1-4232-B516-E577D9369921}"/>
              </a:ext>
            </a:extLst>
          </p:cNvPr>
          <p:cNvSpPr/>
          <p:nvPr/>
        </p:nvSpPr>
        <p:spPr>
          <a:xfrm>
            <a:off x="5015949" y="4239500"/>
            <a:ext cx="492413" cy="44514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="" xmlns:a16="http://schemas.microsoft.com/office/drawing/2014/main" id="{B9EBE015-A2AF-401B-B564-31E8F5B66E11}"/>
              </a:ext>
            </a:extLst>
          </p:cNvPr>
          <p:cNvSpPr/>
          <p:nvPr/>
        </p:nvSpPr>
        <p:spPr>
          <a:xfrm>
            <a:off x="5589957" y="4239498"/>
            <a:ext cx="492413" cy="44514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="" xmlns:a16="http://schemas.microsoft.com/office/drawing/2014/main" id="{D5E50448-86A7-4C20-BDFC-D0CC6CF8C088}"/>
              </a:ext>
            </a:extLst>
          </p:cNvPr>
          <p:cNvSpPr/>
          <p:nvPr/>
        </p:nvSpPr>
        <p:spPr>
          <a:xfrm>
            <a:off x="6155632" y="4239502"/>
            <a:ext cx="492413" cy="44514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="" xmlns:a16="http://schemas.microsoft.com/office/drawing/2014/main" id="{4F951509-28A1-42B2-A721-02C697B7CE59}"/>
              </a:ext>
            </a:extLst>
          </p:cNvPr>
          <p:cNvSpPr/>
          <p:nvPr/>
        </p:nvSpPr>
        <p:spPr>
          <a:xfrm>
            <a:off x="6716388" y="4239500"/>
            <a:ext cx="492413" cy="44514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="" xmlns:a16="http://schemas.microsoft.com/office/drawing/2014/main" id="{6E488A87-1711-4950-8E30-53D125EE9DB8}"/>
              </a:ext>
            </a:extLst>
          </p:cNvPr>
          <p:cNvSpPr/>
          <p:nvPr/>
        </p:nvSpPr>
        <p:spPr>
          <a:xfrm>
            <a:off x="7275441" y="4246128"/>
            <a:ext cx="492413" cy="44514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="" xmlns:a16="http://schemas.microsoft.com/office/drawing/2014/main" id="{A50FB721-E2C4-4BEB-B165-AD0E10634FDD}"/>
              </a:ext>
            </a:extLst>
          </p:cNvPr>
          <p:cNvSpPr/>
          <p:nvPr/>
        </p:nvSpPr>
        <p:spPr>
          <a:xfrm>
            <a:off x="7836199" y="4246126"/>
            <a:ext cx="492413" cy="44514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9EF00B23-0AC5-4E04-86AA-7D1EA4EBA7FB}"/>
              </a:ext>
            </a:extLst>
          </p:cNvPr>
          <p:cNvSpPr/>
          <p:nvPr/>
        </p:nvSpPr>
        <p:spPr>
          <a:xfrm>
            <a:off x="3782951" y="5377508"/>
            <a:ext cx="4636178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Straight D - Box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="" xmlns:a16="http://schemas.microsoft.com/office/drawing/2014/main" id="{E8A1F2FD-7629-455F-A738-10FD2D6B89BC}"/>
              </a:ext>
            </a:extLst>
          </p:cNvPr>
          <p:cNvSpPr/>
          <p:nvPr/>
        </p:nvSpPr>
        <p:spPr>
          <a:xfrm>
            <a:off x="5963100" y="2093415"/>
            <a:ext cx="284919" cy="5213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Arrow: Down 44">
            <a:extLst>
              <a:ext uri="{FF2B5EF4-FFF2-40B4-BE49-F238E27FC236}">
                <a16:creationId xmlns="" xmlns:a16="http://schemas.microsoft.com/office/drawing/2014/main" id="{E6F6D8DF-B288-46FB-B643-2E33E05114EA}"/>
              </a:ext>
            </a:extLst>
          </p:cNvPr>
          <p:cNvSpPr/>
          <p:nvPr/>
        </p:nvSpPr>
        <p:spPr>
          <a:xfrm>
            <a:off x="5963100" y="3145315"/>
            <a:ext cx="261729" cy="2575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Arrow: Down 45">
            <a:extLst>
              <a:ext uri="{FF2B5EF4-FFF2-40B4-BE49-F238E27FC236}">
                <a16:creationId xmlns="" xmlns:a16="http://schemas.microsoft.com/office/drawing/2014/main" id="{1A2684F0-7D66-4C63-A3D2-99BF3E363945}"/>
              </a:ext>
            </a:extLst>
          </p:cNvPr>
          <p:cNvSpPr/>
          <p:nvPr/>
        </p:nvSpPr>
        <p:spPr>
          <a:xfrm>
            <a:off x="5970175" y="3786227"/>
            <a:ext cx="261729" cy="3787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Arrow: Down 46">
            <a:extLst>
              <a:ext uri="{FF2B5EF4-FFF2-40B4-BE49-F238E27FC236}">
                <a16:creationId xmlns="" xmlns:a16="http://schemas.microsoft.com/office/drawing/2014/main" id="{9BD4F573-139C-4AAE-9C1E-C82D530980C9}"/>
              </a:ext>
            </a:extLst>
          </p:cNvPr>
          <p:cNvSpPr/>
          <p:nvPr/>
        </p:nvSpPr>
        <p:spPr>
          <a:xfrm>
            <a:off x="5963100" y="4740646"/>
            <a:ext cx="268803" cy="63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Arrow: Down 47">
            <a:extLst>
              <a:ext uri="{FF2B5EF4-FFF2-40B4-BE49-F238E27FC236}">
                <a16:creationId xmlns="" xmlns:a16="http://schemas.microsoft.com/office/drawing/2014/main" id="{32C053B2-153F-4748-A70E-82047D6AC8E7}"/>
              </a:ext>
            </a:extLst>
          </p:cNvPr>
          <p:cNvSpPr/>
          <p:nvPr/>
        </p:nvSpPr>
        <p:spPr>
          <a:xfrm>
            <a:off x="5956026" y="5953220"/>
            <a:ext cx="268803" cy="63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71215B6-F085-46E9-AE38-3F9F17AD8D32}"/>
              </a:ext>
            </a:extLst>
          </p:cNvPr>
          <p:cNvSpPr txBox="1"/>
          <p:nvPr/>
        </p:nvSpPr>
        <p:spPr>
          <a:xfrm>
            <a:off x="6216310" y="2106667"/>
            <a:ext cx="1741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bits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F1192055-3255-4407-9225-E0403F355234}"/>
              </a:ext>
            </a:extLst>
          </p:cNvPr>
          <p:cNvSpPr txBox="1"/>
          <p:nvPr/>
        </p:nvSpPr>
        <p:spPr>
          <a:xfrm>
            <a:off x="6209686" y="3027695"/>
            <a:ext cx="1741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 bits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02D44049-EA7E-4367-82E0-81A5759A6DD7}"/>
              </a:ext>
            </a:extLst>
          </p:cNvPr>
          <p:cNvSpPr txBox="1"/>
          <p:nvPr/>
        </p:nvSpPr>
        <p:spPr>
          <a:xfrm>
            <a:off x="4885670" y="3305845"/>
            <a:ext cx="1060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F8F0FEEA-A3E7-4143-AC07-E1E6AEE9A01E}"/>
              </a:ext>
            </a:extLst>
          </p:cNvPr>
          <p:cNvCxnSpPr>
            <a:cxnSpLocks/>
          </p:cNvCxnSpPr>
          <p:nvPr/>
        </p:nvCxnSpPr>
        <p:spPr>
          <a:xfrm flipH="1">
            <a:off x="6304732" y="3599218"/>
            <a:ext cx="25742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86FF179D-EE0F-4017-B61A-B414C0639F66}"/>
              </a:ext>
            </a:extLst>
          </p:cNvPr>
          <p:cNvSpPr txBox="1"/>
          <p:nvPr/>
        </p:nvSpPr>
        <p:spPr>
          <a:xfrm>
            <a:off x="8820974" y="3288729"/>
            <a:ext cx="2024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3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(48 bits)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0CA7AFBE-15A8-404A-9585-0995BD0E906C}"/>
              </a:ext>
            </a:extLst>
          </p:cNvPr>
          <p:cNvSpPr txBox="1"/>
          <p:nvPr/>
        </p:nvSpPr>
        <p:spPr>
          <a:xfrm>
            <a:off x="6216310" y="3654727"/>
            <a:ext cx="1741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 bits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E4A6B4D6-4076-4FE7-8868-2512AE7F1C75}"/>
              </a:ext>
            </a:extLst>
          </p:cNvPr>
          <p:cNvSpPr txBox="1"/>
          <p:nvPr/>
        </p:nvSpPr>
        <p:spPr>
          <a:xfrm>
            <a:off x="2228616" y="4146647"/>
            <a:ext cx="1741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S-Boxes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30F046D0-2614-441B-981C-D1B2EA7406DE}"/>
              </a:ext>
            </a:extLst>
          </p:cNvPr>
          <p:cNvSpPr txBox="1"/>
          <p:nvPr/>
        </p:nvSpPr>
        <p:spPr>
          <a:xfrm>
            <a:off x="6209685" y="4631217"/>
            <a:ext cx="1741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bits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88820AC2-818B-4771-AC00-9053B7A7F013}"/>
              </a:ext>
            </a:extLst>
          </p:cNvPr>
          <p:cNvSpPr txBox="1"/>
          <p:nvPr/>
        </p:nvSpPr>
        <p:spPr>
          <a:xfrm>
            <a:off x="6236847" y="5898424"/>
            <a:ext cx="1741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bits</a:t>
            </a:r>
          </a:p>
        </p:txBody>
      </p:sp>
    </p:spTree>
    <p:extLst>
      <p:ext uri="{BB962C8B-B14F-4D97-AF65-F5344CB8AC3E}">
        <p14:creationId xmlns:p14="http://schemas.microsoft.com/office/powerpoint/2010/main" val="384204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0" grpId="0" animBg="1"/>
      <p:bldP spid="11" grpId="0" animBg="1"/>
      <p:bldP spid="27" grpId="0" animBg="1"/>
      <p:bldP spid="35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12" grpId="0" animBg="1"/>
      <p:bldP spid="45" grpId="0" animBg="1"/>
      <p:bldP spid="46" grpId="0" animBg="1"/>
      <p:bldP spid="47" grpId="0" animBg="1"/>
      <p:bldP spid="48" grpId="0" animBg="1"/>
      <p:bldP spid="13" grpId="0"/>
      <p:bldP spid="49" grpId="0"/>
      <p:bldP spid="50" grpId="0"/>
      <p:bldP spid="51" grpId="0"/>
      <p:bldP spid="52" grpId="0"/>
      <p:bldP spid="53" grpId="0"/>
      <p:bldP spid="54" grpId="0"/>
      <p:bldP spid="5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63040" y="621153"/>
            <a:ext cx="8921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 D – Box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4217" y="1263692"/>
            <a:ext cx="101759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divided into 8 4-bits sections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4-bit section then expanded to 6 bits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 bits 1,2,3,4 are copied to o/p bits 2,3,4,5 respectively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o/p bit 1 comes from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 bit 4 from previous section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o/p bit 6 comes from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 bit 1 of next section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="" xmlns:a16="http://schemas.microsoft.com/office/drawing/2014/main" id="{B5383939-46AB-492E-A02D-91E5E5042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71091"/>
              </p:ext>
            </p:extLst>
          </p:nvPr>
        </p:nvGraphicFramePr>
        <p:xfrm>
          <a:off x="779669" y="4592068"/>
          <a:ext cx="155934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835">
                  <a:extLst>
                    <a:ext uri="{9D8B030D-6E8A-4147-A177-3AD203B41FA5}">
                      <a16:colId xmlns="" xmlns:a16="http://schemas.microsoft.com/office/drawing/2014/main" val="1533395811"/>
                    </a:ext>
                  </a:extLst>
                </a:gridCol>
                <a:gridCol w="389835">
                  <a:extLst>
                    <a:ext uri="{9D8B030D-6E8A-4147-A177-3AD203B41FA5}">
                      <a16:colId xmlns="" xmlns:a16="http://schemas.microsoft.com/office/drawing/2014/main" val="323149068"/>
                    </a:ext>
                  </a:extLst>
                </a:gridCol>
                <a:gridCol w="389835">
                  <a:extLst>
                    <a:ext uri="{9D8B030D-6E8A-4147-A177-3AD203B41FA5}">
                      <a16:colId xmlns="" xmlns:a16="http://schemas.microsoft.com/office/drawing/2014/main" val="250134738"/>
                    </a:ext>
                  </a:extLst>
                </a:gridCol>
                <a:gridCol w="389835">
                  <a:extLst>
                    <a:ext uri="{9D8B030D-6E8A-4147-A177-3AD203B41FA5}">
                      <a16:colId xmlns="" xmlns:a16="http://schemas.microsoft.com/office/drawing/2014/main" val="3493723225"/>
                    </a:ext>
                  </a:extLst>
                </a:gridCol>
              </a:tblGrid>
              <a:tr h="366318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C3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D4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7733258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="" xmlns:a16="http://schemas.microsoft.com/office/drawing/2014/main" id="{A681B259-A16C-4139-8BD6-44168947F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542376"/>
              </p:ext>
            </p:extLst>
          </p:nvPr>
        </p:nvGraphicFramePr>
        <p:xfrm>
          <a:off x="216452" y="5732217"/>
          <a:ext cx="26857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629">
                  <a:extLst>
                    <a:ext uri="{9D8B030D-6E8A-4147-A177-3AD203B41FA5}">
                      <a16:colId xmlns="" xmlns:a16="http://schemas.microsoft.com/office/drawing/2014/main" val="2501127786"/>
                    </a:ext>
                  </a:extLst>
                </a:gridCol>
                <a:gridCol w="447629">
                  <a:extLst>
                    <a:ext uri="{9D8B030D-6E8A-4147-A177-3AD203B41FA5}">
                      <a16:colId xmlns="" xmlns:a16="http://schemas.microsoft.com/office/drawing/2014/main" val="4001617278"/>
                    </a:ext>
                  </a:extLst>
                </a:gridCol>
                <a:gridCol w="447629">
                  <a:extLst>
                    <a:ext uri="{9D8B030D-6E8A-4147-A177-3AD203B41FA5}">
                      <a16:colId xmlns="" xmlns:a16="http://schemas.microsoft.com/office/drawing/2014/main" val="3914674126"/>
                    </a:ext>
                  </a:extLst>
                </a:gridCol>
                <a:gridCol w="447629">
                  <a:extLst>
                    <a:ext uri="{9D8B030D-6E8A-4147-A177-3AD203B41FA5}">
                      <a16:colId xmlns="" xmlns:a16="http://schemas.microsoft.com/office/drawing/2014/main" val="2386064471"/>
                    </a:ext>
                  </a:extLst>
                </a:gridCol>
                <a:gridCol w="447629">
                  <a:extLst>
                    <a:ext uri="{9D8B030D-6E8A-4147-A177-3AD203B41FA5}">
                      <a16:colId xmlns="" xmlns:a16="http://schemas.microsoft.com/office/drawing/2014/main" val="3239919357"/>
                    </a:ext>
                  </a:extLst>
                </a:gridCol>
                <a:gridCol w="447629">
                  <a:extLst>
                    <a:ext uri="{9D8B030D-6E8A-4147-A177-3AD203B41FA5}">
                      <a16:colId xmlns="" xmlns:a16="http://schemas.microsoft.com/office/drawing/2014/main" val="3961274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50139647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="" xmlns:a16="http://schemas.microsoft.com/office/drawing/2014/main" id="{5E4E3217-4C0A-4412-B948-EDCEC5D56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728875"/>
              </p:ext>
            </p:extLst>
          </p:nvPr>
        </p:nvGraphicFramePr>
        <p:xfrm>
          <a:off x="3847547" y="4592068"/>
          <a:ext cx="155934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835">
                  <a:extLst>
                    <a:ext uri="{9D8B030D-6E8A-4147-A177-3AD203B41FA5}">
                      <a16:colId xmlns="" xmlns:a16="http://schemas.microsoft.com/office/drawing/2014/main" val="1533395811"/>
                    </a:ext>
                  </a:extLst>
                </a:gridCol>
                <a:gridCol w="389835">
                  <a:extLst>
                    <a:ext uri="{9D8B030D-6E8A-4147-A177-3AD203B41FA5}">
                      <a16:colId xmlns="" xmlns:a16="http://schemas.microsoft.com/office/drawing/2014/main" val="323149068"/>
                    </a:ext>
                  </a:extLst>
                </a:gridCol>
                <a:gridCol w="389835">
                  <a:extLst>
                    <a:ext uri="{9D8B030D-6E8A-4147-A177-3AD203B41FA5}">
                      <a16:colId xmlns="" xmlns:a16="http://schemas.microsoft.com/office/drawing/2014/main" val="250134738"/>
                    </a:ext>
                  </a:extLst>
                </a:gridCol>
                <a:gridCol w="389835">
                  <a:extLst>
                    <a:ext uri="{9D8B030D-6E8A-4147-A177-3AD203B41FA5}">
                      <a16:colId xmlns="" xmlns:a16="http://schemas.microsoft.com/office/drawing/2014/main" val="3493723225"/>
                    </a:ext>
                  </a:extLst>
                </a:gridCol>
              </a:tblGrid>
              <a:tr h="366318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C3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D4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7733258"/>
                  </a:ext>
                </a:extLst>
              </a:tr>
            </a:tbl>
          </a:graphicData>
        </a:graphic>
      </p:graphicFrame>
      <p:graphicFrame>
        <p:nvGraphicFramePr>
          <p:cNvPr id="10" name="Table 7">
            <a:extLst>
              <a:ext uri="{FF2B5EF4-FFF2-40B4-BE49-F238E27FC236}">
                <a16:creationId xmlns="" xmlns:a16="http://schemas.microsoft.com/office/drawing/2014/main" id="{C780816D-8D89-4543-9424-DBE7B6DA9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261639"/>
              </p:ext>
            </p:extLst>
          </p:nvPr>
        </p:nvGraphicFramePr>
        <p:xfrm>
          <a:off x="3284330" y="5732217"/>
          <a:ext cx="26857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629">
                  <a:extLst>
                    <a:ext uri="{9D8B030D-6E8A-4147-A177-3AD203B41FA5}">
                      <a16:colId xmlns="" xmlns:a16="http://schemas.microsoft.com/office/drawing/2014/main" val="2501127786"/>
                    </a:ext>
                  </a:extLst>
                </a:gridCol>
                <a:gridCol w="447629">
                  <a:extLst>
                    <a:ext uri="{9D8B030D-6E8A-4147-A177-3AD203B41FA5}">
                      <a16:colId xmlns="" xmlns:a16="http://schemas.microsoft.com/office/drawing/2014/main" val="4001617278"/>
                    </a:ext>
                  </a:extLst>
                </a:gridCol>
                <a:gridCol w="447629">
                  <a:extLst>
                    <a:ext uri="{9D8B030D-6E8A-4147-A177-3AD203B41FA5}">
                      <a16:colId xmlns="" xmlns:a16="http://schemas.microsoft.com/office/drawing/2014/main" val="3914674126"/>
                    </a:ext>
                  </a:extLst>
                </a:gridCol>
                <a:gridCol w="447629">
                  <a:extLst>
                    <a:ext uri="{9D8B030D-6E8A-4147-A177-3AD203B41FA5}">
                      <a16:colId xmlns="" xmlns:a16="http://schemas.microsoft.com/office/drawing/2014/main" val="2386064471"/>
                    </a:ext>
                  </a:extLst>
                </a:gridCol>
                <a:gridCol w="447629">
                  <a:extLst>
                    <a:ext uri="{9D8B030D-6E8A-4147-A177-3AD203B41FA5}">
                      <a16:colId xmlns="" xmlns:a16="http://schemas.microsoft.com/office/drawing/2014/main" val="3239919357"/>
                    </a:ext>
                  </a:extLst>
                </a:gridCol>
                <a:gridCol w="447629">
                  <a:extLst>
                    <a:ext uri="{9D8B030D-6E8A-4147-A177-3AD203B41FA5}">
                      <a16:colId xmlns="" xmlns:a16="http://schemas.microsoft.com/office/drawing/2014/main" val="3961274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50139647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="" xmlns:a16="http://schemas.microsoft.com/office/drawing/2014/main" id="{194F794C-B802-4052-87F7-CE52978F8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774341"/>
              </p:ext>
            </p:extLst>
          </p:nvPr>
        </p:nvGraphicFramePr>
        <p:xfrm>
          <a:off x="6915425" y="4592068"/>
          <a:ext cx="155934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835">
                  <a:extLst>
                    <a:ext uri="{9D8B030D-6E8A-4147-A177-3AD203B41FA5}">
                      <a16:colId xmlns="" xmlns:a16="http://schemas.microsoft.com/office/drawing/2014/main" val="1533395811"/>
                    </a:ext>
                  </a:extLst>
                </a:gridCol>
                <a:gridCol w="389835">
                  <a:extLst>
                    <a:ext uri="{9D8B030D-6E8A-4147-A177-3AD203B41FA5}">
                      <a16:colId xmlns="" xmlns:a16="http://schemas.microsoft.com/office/drawing/2014/main" val="323149068"/>
                    </a:ext>
                  </a:extLst>
                </a:gridCol>
                <a:gridCol w="389835">
                  <a:extLst>
                    <a:ext uri="{9D8B030D-6E8A-4147-A177-3AD203B41FA5}">
                      <a16:colId xmlns="" xmlns:a16="http://schemas.microsoft.com/office/drawing/2014/main" val="250134738"/>
                    </a:ext>
                  </a:extLst>
                </a:gridCol>
                <a:gridCol w="389835">
                  <a:extLst>
                    <a:ext uri="{9D8B030D-6E8A-4147-A177-3AD203B41FA5}">
                      <a16:colId xmlns="" xmlns:a16="http://schemas.microsoft.com/office/drawing/2014/main" val="3493723225"/>
                    </a:ext>
                  </a:extLst>
                </a:gridCol>
              </a:tblGrid>
              <a:tr h="366318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C3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D4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7733258"/>
                  </a:ext>
                </a:extLst>
              </a:tr>
            </a:tbl>
          </a:graphicData>
        </a:graphic>
      </p:graphicFrame>
      <p:graphicFrame>
        <p:nvGraphicFramePr>
          <p:cNvPr id="12" name="Table 7">
            <a:extLst>
              <a:ext uri="{FF2B5EF4-FFF2-40B4-BE49-F238E27FC236}">
                <a16:creationId xmlns="" xmlns:a16="http://schemas.microsoft.com/office/drawing/2014/main" id="{D8DD204A-27C5-4785-8A16-8CF2558B7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9654"/>
              </p:ext>
            </p:extLst>
          </p:nvPr>
        </p:nvGraphicFramePr>
        <p:xfrm>
          <a:off x="6352208" y="5732217"/>
          <a:ext cx="26857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629">
                  <a:extLst>
                    <a:ext uri="{9D8B030D-6E8A-4147-A177-3AD203B41FA5}">
                      <a16:colId xmlns="" xmlns:a16="http://schemas.microsoft.com/office/drawing/2014/main" val="2501127786"/>
                    </a:ext>
                  </a:extLst>
                </a:gridCol>
                <a:gridCol w="447629">
                  <a:extLst>
                    <a:ext uri="{9D8B030D-6E8A-4147-A177-3AD203B41FA5}">
                      <a16:colId xmlns="" xmlns:a16="http://schemas.microsoft.com/office/drawing/2014/main" val="4001617278"/>
                    </a:ext>
                  </a:extLst>
                </a:gridCol>
                <a:gridCol w="447629">
                  <a:extLst>
                    <a:ext uri="{9D8B030D-6E8A-4147-A177-3AD203B41FA5}">
                      <a16:colId xmlns="" xmlns:a16="http://schemas.microsoft.com/office/drawing/2014/main" val="3914674126"/>
                    </a:ext>
                  </a:extLst>
                </a:gridCol>
                <a:gridCol w="447629">
                  <a:extLst>
                    <a:ext uri="{9D8B030D-6E8A-4147-A177-3AD203B41FA5}">
                      <a16:colId xmlns="" xmlns:a16="http://schemas.microsoft.com/office/drawing/2014/main" val="2386064471"/>
                    </a:ext>
                  </a:extLst>
                </a:gridCol>
                <a:gridCol w="447629">
                  <a:extLst>
                    <a:ext uri="{9D8B030D-6E8A-4147-A177-3AD203B41FA5}">
                      <a16:colId xmlns="" xmlns:a16="http://schemas.microsoft.com/office/drawing/2014/main" val="3239919357"/>
                    </a:ext>
                  </a:extLst>
                </a:gridCol>
                <a:gridCol w="447629">
                  <a:extLst>
                    <a:ext uri="{9D8B030D-6E8A-4147-A177-3AD203B41FA5}">
                      <a16:colId xmlns="" xmlns:a16="http://schemas.microsoft.com/office/drawing/2014/main" val="3961274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50139647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="" xmlns:a16="http://schemas.microsoft.com/office/drawing/2014/main" id="{7F9609FD-D39A-4A87-8E4F-3FFA958AE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905438"/>
              </p:ext>
            </p:extLst>
          </p:nvPr>
        </p:nvGraphicFramePr>
        <p:xfrm>
          <a:off x="9983303" y="4592068"/>
          <a:ext cx="155934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835">
                  <a:extLst>
                    <a:ext uri="{9D8B030D-6E8A-4147-A177-3AD203B41FA5}">
                      <a16:colId xmlns="" xmlns:a16="http://schemas.microsoft.com/office/drawing/2014/main" val="1533395811"/>
                    </a:ext>
                  </a:extLst>
                </a:gridCol>
                <a:gridCol w="389835">
                  <a:extLst>
                    <a:ext uri="{9D8B030D-6E8A-4147-A177-3AD203B41FA5}">
                      <a16:colId xmlns="" xmlns:a16="http://schemas.microsoft.com/office/drawing/2014/main" val="323149068"/>
                    </a:ext>
                  </a:extLst>
                </a:gridCol>
                <a:gridCol w="389835">
                  <a:extLst>
                    <a:ext uri="{9D8B030D-6E8A-4147-A177-3AD203B41FA5}">
                      <a16:colId xmlns="" xmlns:a16="http://schemas.microsoft.com/office/drawing/2014/main" val="250134738"/>
                    </a:ext>
                  </a:extLst>
                </a:gridCol>
                <a:gridCol w="389835">
                  <a:extLst>
                    <a:ext uri="{9D8B030D-6E8A-4147-A177-3AD203B41FA5}">
                      <a16:colId xmlns="" xmlns:a16="http://schemas.microsoft.com/office/drawing/2014/main" val="3493723225"/>
                    </a:ext>
                  </a:extLst>
                </a:gridCol>
              </a:tblGrid>
              <a:tr h="366318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C3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D4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7733258"/>
                  </a:ext>
                </a:extLst>
              </a:tr>
            </a:tbl>
          </a:graphicData>
        </a:graphic>
      </p:graphicFrame>
      <p:graphicFrame>
        <p:nvGraphicFramePr>
          <p:cNvPr id="14" name="Table 7">
            <a:extLst>
              <a:ext uri="{FF2B5EF4-FFF2-40B4-BE49-F238E27FC236}">
                <a16:creationId xmlns="" xmlns:a16="http://schemas.microsoft.com/office/drawing/2014/main" id="{71B2D7F3-A1B9-4107-BA1A-E9FA83835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472527"/>
              </p:ext>
            </p:extLst>
          </p:nvPr>
        </p:nvGraphicFramePr>
        <p:xfrm>
          <a:off x="9420086" y="5732217"/>
          <a:ext cx="26857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629">
                  <a:extLst>
                    <a:ext uri="{9D8B030D-6E8A-4147-A177-3AD203B41FA5}">
                      <a16:colId xmlns="" xmlns:a16="http://schemas.microsoft.com/office/drawing/2014/main" val="2501127786"/>
                    </a:ext>
                  </a:extLst>
                </a:gridCol>
                <a:gridCol w="447629">
                  <a:extLst>
                    <a:ext uri="{9D8B030D-6E8A-4147-A177-3AD203B41FA5}">
                      <a16:colId xmlns="" xmlns:a16="http://schemas.microsoft.com/office/drawing/2014/main" val="4001617278"/>
                    </a:ext>
                  </a:extLst>
                </a:gridCol>
                <a:gridCol w="447629">
                  <a:extLst>
                    <a:ext uri="{9D8B030D-6E8A-4147-A177-3AD203B41FA5}">
                      <a16:colId xmlns="" xmlns:a16="http://schemas.microsoft.com/office/drawing/2014/main" val="3914674126"/>
                    </a:ext>
                  </a:extLst>
                </a:gridCol>
                <a:gridCol w="447629">
                  <a:extLst>
                    <a:ext uri="{9D8B030D-6E8A-4147-A177-3AD203B41FA5}">
                      <a16:colId xmlns="" xmlns:a16="http://schemas.microsoft.com/office/drawing/2014/main" val="2386064471"/>
                    </a:ext>
                  </a:extLst>
                </a:gridCol>
                <a:gridCol w="447629">
                  <a:extLst>
                    <a:ext uri="{9D8B030D-6E8A-4147-A177-3AD203B41FA5}">
                      <a16:colId xmlns="" xmlns:a16="http://schemas.microsoft.com/office/drawing/2014/main" val="3239919357"/>
                    </a:ext>
                  </a:extLst>
                </a:gridCol>
                <a:gridCol w="447629">
                  <a:extLst>
                    <a:ext uri="{9D8B030D-6E8A-4147-A177-3AD203B41FA5}">
                      <a16:colId xmlns="" xmlns:a16="http://schemas.microsoft.com/office/drawing/2014/main" val="3961274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50139647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BB29E2ED-E80F-4389-AE10-AB641AB24557}"/>
              </a:ext>
            </a:extLst>
          </p:cNvPr>
          <p:cNvCxnSpPr/>
          <p:nvPr/>
        </p:nvCxnSpPr>
        <p:spPr>
          <a:xfrm>
            <a:off x="940904" y="5171188"/>
            <a:ext cx="0" cy="56102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43CAD54A-7E78-44F0-AB94-711A4D298FFC}"/>
              </a:ext>
            </a:extLst>
          </p:cNvPr>
          <p:cNvCxnSpPr/>
          <p:nvPr/>
        </p:nvCxnSpPr>
        <p:spPr>
          <a:xfrm>
            <a:off x="1352668" y="5171188"/>
            <a:ext cx="0" cy="56102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95A16975-FBBA-4940-81BD-111E42D84899}"/>
              </a:ext>
            </a:extLst>
          </p:cNvPr>
          <p:cNvCxnSpPr/>
          <p:nvPr/>
        </p:nvCxnSpPr>
        <p:spPr>
          <a:xfrm>
            <a:off x="1755913" y="5171188"/>
            <a:ext cx="0" cy="56102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CB33342F-A740-405D-9FE5-2B592BB91DE6}"/>
              </a:ext>
            </a:extLst>
          </p:cNvPr>
          <p:cNvCxnSpPr/>
          <p:nvPr/>
        </p:nvCxnSpPr>
        <p:spPr>
          <a:xfrm>
            <a:off x="2179983" y="5171188"/>
            <a:ext cx="0" cy="56102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2F87224C-4C44-4503-B7AD-42B4877C7E96}"/>
              </a:ext>
            </a:extLst>
          </p:cNvPr>
          <p:cNvCxnSpPr/>
          <p:nvPr/>
        </p:nvCxnSpPr>
        <p:spPr>
          <a:xfrm>
            <a:off x="3995530" y="5171188"/>
            <a:ext cx="0" cy="56102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1BC872C9-0F22-4A7E-AF28-A40AD7C6B4A2}"/>
              </a:ext>
            </a:extLst>
          </p:cNvPr>
          <p:cNvCxnSpPr/>
          <p:nvPr/>
        </p:nvCxnSpPr>
        <p:spPr>
          <a:xfrm>
            <a:off x="4407294" y="5171188"/>
            <a:ext cx="0" cy="56102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76586D6F-F574-462B-8287-32249CC1839C}"/>
              </a:ext>
            </a:extLst>
          </p:cNvPr>
          <p:cNvCxnSpPr/>
          <p:nvPr/>
        </p:nvCxnSpPr>
        <p:spPr>
          <a:xfrm>
            <a:off x="4810539" y="5171188"/>
            <a:ext cx="0" cy="56102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A24AA1B0-50E3-4E02-8B82-8C064A0D4B73}"/>
              </a:ext>
            </a:extLst>
          </p:cNvPr>
          <p:cNvCxnSpPr/>
          <p:nvPr/>
        </p:nvCxnSpPr>
        <p:spPr>
          <a:xfrm>
            <a:off x="5234609" y="5171188"/>
            <a:ext cx="0" cy="56102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BB058E07-350D-4B46-BF9B-7ACE5728E6D8}"/>
              </a:ext>
            </a:extLst>
          </p:cNvPr>
          <p:cNvCxnSpPr/>
          <p:nvPr/>
        </p:nvCxnSpPr>
        <p:spPr>
          <a:xfrm>
            <a:off x="7056782" y="5171188"/>
            <a:ext cx="0" cy="56102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85AEF676-02FB-458E-82C2-59B4B4386B2D}"/>
              </a:ext>
            </a:extLst>
          </p:cNvPr>
          <p:cNvCxnSpPr/>
          <p:nvPr/>
        </p:nvCxnSpPr>
        <p:spPr>
          <a:xfrm>
            <a:off x="7468546" y="5171188"/>
            <a:ext cx="0" cy="56102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CBAF5F7D-7229-494F-9153-0BBF5EE65D20}"/>
              </a:ext>
            </a:extLst>
          </p:cNvPr>
          <p:cNvCxnSpPr/>
          <p:nvPr/>
        </p:nvCxnSpPr>
        <p:spPr>
          <a:xfrm>
            <a:off x="7871791" y="5171188"/>
            <a:ext cx="0" cy="56102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89F47F33-DB3D-498C-9459-E4C0910E7185}"/>
              </a:ext>
            </a:extLst>
          </p:cNvPr>
          <p:cNvCxnSpPr/>
          <p:nvPr/>
        </p:nvCxnSpPr>
        <p:spPr>
          <a:xfrm>
            <a:off x="8295861" y="5171188"/>
            <a:ext cx="0" cy="56102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2909CB32-0E18-4321-85E7-C34416FD5238}"/>
              </a:ext>
            </a:extLst>
          </p:cNvPr>
          <p:cNvCxnSpPr/>
          <p:nvPr/>
        </p:nvCxnSpPr>
        <p:spPr>
          <a:xfrm>
            <a:off x="10144539" y="5171188"/>
            <a:ext cx="0" cy="56102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AD4F549A-6295-4381-A1F4-347905354D18}"/>
              </a:ext>
            </a:extLst>
          </p:cNvPr>
          <p:cNvCxnSpPr/>
          <p:nvPr/>
        </p:nvCxnSpPr>
        <p:spPr>
          <a:xfrm>
            <a:off x="10556303" y="5171188"/>
            <a:ext cx="0" cy="56102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26374AB2-979D-4CDC-852F-F0B1FAE8F280}"/>
              </a:ext>
            </a:extLst>
          </p:cNvPr>
          <p:cNvCxnSpPr/>
          <p:nvPr/>
        </p:nvCxnSpPr>
        <p:spPr>
          <a:xfrm>
            <a:off x="10959548" y="5171188"/>
            <a:ext cx="0" cy="56102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315D7DA9-D329-4670-A499-E9D83388CA64}"/>
              </a:ext>
            </a:extLst>
          </p:cNvPr>
          <p:cNvCxnSpPr/>
          <p:nvPr/>
        </p:nvCxnSpPr>
        <p:spPr>
          <a:xfrm>
            <a:off x="11383618" y="5171188"/>
            <a:ext cx="0" cy="56102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="" xmlns:a16="http://schemas.microsoft.com/office/drawing/2014/main" id="{D31E5BC3-CBED-4CF8-A780-07B7E0C93C5D}"/>
              </a:ext>
            </a:extLst>
          </p:cNvPr>
          <p:cNvCxnSpPr/>
          <p:nvPr/>
        </p:nvCxnSpPr>
        <p:spPr>
          <a:xfrm>
            <a:off x="2339009" y="5171188"/>
            <a:ext cx="1212574" cy="561029"/>
          </a:xfrm>
          <a:prstGeom prst="curvedConnector3">
            <a:avLst>
              <a:gd name="adj1" fmla="val 98087"/>
            </a:avLst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="" xmlns:a16="http://schemas.microsoft.com/office/drawing/2014/main" id="{7FB7A7B8-A207-4E73-A2CB-8F5E37A3CA66}"/>
              </a:ext>
            </a:extLst>
          </p:cNvPr>
          <p:cNvCxnSpPr>
            <a:cxnSpLocks/>
          </p:cNvCxnSpPr>
          <p:nvPr/>
        </p:nvCxnSpPr>
        <p:spPr>
          <a:xfrm>
            <a:off x="5300869" y="5171188"/>
            <a:ext cx="810592" cy="423120"/>
          </a:xfrm>
          <a:prstGeom prst="curvedConnector3">
            <a:avLst>
              <a:gd name="adj1" fmla="val 99046"/>
            </a:avLst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="" xmlns:a16="http://schemas.microsoft.com/office/drawing/2014/main" id="{747008D7-A2FC-48E9-BE4D-BB14C43DBC6D}"/>
              </a:ext>
            </a:extLst>
          </p:cNvPr>
          <p:cNvCxnSpPr/>
          <p:nvPr/>
        </p:nvCxnSpPr>
        <p:spPr>
          <a:xfrm>
            <a:off x="8431695" y="5189499"/>
            <a:ext cx="1212574" cy="561029"/>
          </a:xfrm>
          <a:prstGeom prst="curvedConnector3">
            <a:avLst>
              <a:gd name="adj1" fmla="val 98087"/>
            </a:avLst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="" xmlns:a16="http://schemas.microsoft.com/office/drawing/2014/main" id="{40558E93-47B5-4B87-822C-9A54E6AC56D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39887" y="5189499"/>
            <a:ext cx="1119810" cy="542718"/>
          </a:xfrm>
          <a:prstGeom prst="curvedConnector3">
            <a:avLst>
              <a:gd name="adj1" fmla="val 103254"/>
            </a:avLst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="" xmlns:a16="http://schemas.microsoft.com/office/drawing/2014/main" id="{DAD3DB0B-96F1-492C-BA0F-4C1C3CEC9002}"/>
              </a:ext>
            </a:extLst>
          </p:cNvPr>
          <p:cNvCxnSpPr>
            <a:cxnSpLocks/>
          </p:cNvCxnSpPr>
          <p:nvPr/>
        </p:nvCxnSpPr>
        <p:spPr>
          <a:xfrm rot="5400000">
            <a:off x="5526378" y="5233973"/>
            <a:ext cx="707798" cy="30641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="" xmlns:a16="http://schemas.microsoft.com/office/drawing/2014/main" id="{49FA2ED4-A987-4A79-8AC6-E5B0183DCA2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881321" y="5198654"/>
            <a:ext cx="1119810" cy="542718"/>
          </a:xfrm>
          <a:prstGeom prst="curvedConnector3">
            <a:avLst>
              <a:gd name="adj1" fmla="val 103254"/>
            </a:avLst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85A2D1BB-A86A-4F30-9AB3-B93D8108A26D}"/>
              </a:ext>
            </a:extLst>
          </p:cNvPr>
          <p:cNvSpPr txBox="1"/>
          <p:nvPr/>
        </p:nvSpPr>
        <p:spPr>
          <a:xfrm>
            <a:off x="5536609" y="4446296"/>
            <a:ext cx="1354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. . . . .</a:t>
            </a:r>
          </a:p>
        </p:txBody>
      </p:sp>
      <p:cxnSp>
        <p:nvCxnSpPr>
          <p:cNvPr id="57" name="Connector: Curved 56">
            <a:extLst>
              <a:ext uri="{FF2B5EF4-FFF2-40B4-BE49-F238E27FC236}">
                <a16:creationId xmlns="" xmlns:a16="http://schemas.microsoft.com/office/drawing/2014/main" id="{BAE72172-C46A-4547-B9A2-43840F334651}"/>
              </a:ext>
            </a:extLst>
          </p:cNvPr>
          <p:cNvCxnSpPr>
            <a:cxnSpLocks/>
          </p:cNvCxnSpPr>
          <p:nvPr/>
        </p:nvCxnSpPr>
        <p:spPr>
          <a:xfrm flipV="1">
            <a:off x="940906" y="4288425"/>
            <a:ext cx="522134" cy="303644"/>
          </a:xfrm>
          <a:prstGeom prst="curvedConnector3">
            <a:avLst>
              <a:gd name="adj1" fmla="val -761"/>
            </a:avLst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169354E2-4425-4B98-8578-6588BA324DEE}"/>
              </a:ext>
            </a:extLst>
          </p:cNvPr>
          <p:cNvSpPr txBox="1"/>
          <p:nvPr/>
        </p:nvSpPr>
        <p:spPr>
          <a:xfrm>
            <a:off x="1398914" y="3978567"/>
            <a:ext cx="1354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</a:t>
            </a:r>
            <a:r>
              <a:rPr lang="en-IN" sz="3200" baseline="30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bit</a:t>
            </a:r>
            <a:endParaRPr lang="en-IN" sz="3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Connector: Curved 69">
            <a:extLst>
              <a:ext uri="{FF2B5EF4-FFF2-40B4-BE49-F238E27FC236}">
                <a16:creationId xmlns="" xmlns:a16="http://schemas.microsoft.com/office/drawing/2014/main" id="{D4A8EB3C-445F-4005-9965-C49C6B22E8C6}"/>
              </a:ext>
            </a:extLst>
          </p:cNvPr>
          <p:cNvCxnSpPr>
            <a:cxnSpLocks/>
          </p:cNvCxnSpPr>
          <p:nvPr/>
        </p:nvCxnSpPr>
        <p:spPr>
          <a:xfrm rot="10800000">
            <a:off x="11032278" y="4294962"/>
            <a:ext cx="351341" cy="335977"/>
          </a:xfrm>
          <a:prstGeom prst="curvedConnector3">
            <a:avLst>
              <a:gd name="adj1" fmla="val 4738"/>
            </a:avLst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7C127785-DEEA-485E-9E35-E42713745577}"/>
              </a:ext>
            </a:extLst>
          </p:cNvPr>
          <p:cNvSpPr txBox="1"/>
          <p:nvPr/>
        </p:nvSpPr>
        <p:spPr>
          <a:xfrm>
            <a:off x="10088731" y="3944752"/>
            <a:ext cx="1354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3200" baseline="30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IN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bit</a:t>
            </a:r>
            <a:endParaRPr lang="en-IN" sz="3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32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4217" y="1263692"/>
            <a:ext cx="1017596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Representation – Expansion D box Table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32		01		02		03		04		05		</a:t>
            </a:r>
          </a:p>
          <a:p>
            <a:pPr lvl="5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		05		06		07		08		09		</a:t>
            </a:r>
          </a:p>
          <a:p>
            <a:pPr lvl="5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		09		10		11		12		13</a:t>
            </a:r>
          </a:p>
          <a:p>
            <a:pPr lvl="5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		13		14		15		16		17		</a:t>
            </a:r>
          </a:p>
          <a:p>
            <a:pPr lvl="5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		17		18		19		20		21		</a:t>
            </a:r>
          </a:p>
          <a:p>
            <a:pPr lvl="5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		21		22		23		24		25		</a:t>
            </a:r>
          </a:p>
          <a:p>
            <a:pPr lvl="5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		25		26		27		28		29		</a:t>
            </a:r>
          </a:p>
          <a:p>
            <a:pPr lvl="5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		29		30		31		32		01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41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4217" y="1263692"/>
            <a:ext cx="101759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Whitener (XOR) :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XOR operation on expanded right section and the round key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are having length of 48 bits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key is used only in this operation</a:t>
            </a:r>
          </a:p>
        </p:txBody>
      </p:sp>
    </p:spTree>
    <p:extLst>
      <p:ext uri="{BB962C8B-B14F-4D97-AF65-F5344CB8AC3E}">
        <p14:creationId xmlns:p14="http://schemas.microsoft.com/office/powerpoint/2010/main" val="360293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4217" y="1263692"/>
            <a:ext cx="1017596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Boxes :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S-boxes do the real mixing (confusion)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uses 8 s-boxes, each with 6bit input and 4bit output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Substitution in each box follows predetermined rule based on 4 row by 16 column table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 of 1 &amp; 6 bit of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 defines row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 of 2,3,4,5 bits of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 defines column</a:t>
            </a:r>
          </a:p>
        </p:txBody>
      </p:sp>
    </p:spTree>
    <p:extLst>
      <p:ext uri="{BB962C8B-B14F-4D97-AF65-F5344CB8AC3E}">
        <p14:creationId xmlns:p14="http://schemas.microsoft.com/office/powerpoint/2010/main" val="427311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6462" y="488627"/>
            <a:ext cx="1020209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S-Box 1 is as below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to s-box 1 is 100011. what is the output?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92331" y="1126435"/>
            <a:ext cx="10489475" cy="56056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4">
            <a:extLst>
              <a:ext uri="{FF2B5EF4-FFF2-40B4-BE49-F238E27FC236}">
                <a16:creationId xmlns="" xmlns:a16="http://schemas.microsoft.com/office/drawing/2014/main" id="{CE07963B-35B0-4570-AA70-D332086A0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838790"/>
              </p:ext>
            </p:extLst>
          </p:nvPr>
        </p:nvGraphicFramePr>
        <p:xfrm>
          <a:off x="759792" y="2028081"/>
          <a:ext cx="10355754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162">
                  <a:extLst>
                    <a:ext uri="{9D8B030D-6E8A-4147-A177-3AD203B41FA5}">
                      <a16:colId xmlns="" xmlns:a16="http://schemas.microsoft.com/office/drawing/2014/main" val="1664899389"/>
                    </a:ext>
                  </a:extLst>
                </a:gridCol>
                <a:gridCol w="609162">
                  <a:extLst>
                    <a:ext uri="{9D8B030D-6E8A-4147-A177-3AD203B41FA5}">
                      <a16:colId xmlns="" xmlns:a16="http://schemas.microsoft.com/office/drawing/2014/main" val="2090316345"/>
                    </a:ext>
                  </a:extLst>
                </a:gridCol>
                <a:gridCol w="609162">
                  <a:extLst>
                    <a:ext uri="{9D8B030D-6E8A-4147-A177-3AD203B41FA5}">
                      <a16:colId xmlns="" xmlns:a16="http://schemas.microsoft.com/office/drawing/2014/main" val="3313208479"/>
                    </a:ext>
                  </a:extLst>
                </a:gridCol>
                <a:gridCol w="609162">
                  <a:extLst>
                    <a:ext uri="{9D8B030D-6E8A-4147-A177-3AD203B41FA5}">
                      <a16:colId xmlns="" xmlns:a16="http://schemas.microsoft.com/office/drawing/2014/main" val="3238799983"/>
                    </a:ext>
                  </a:extLst>
                </a:gridCol>
                <a:gridCol w="609162">
                  <a:extLst>
                    <a:ext uri="{9D8B030D-6E8A-4147-A177-3AD203B41FA5}">
                      <a16:colId xmlns="" xmlns:a16="http://schemas.microsoft.com/office/drawing/2014/main" val="1556743945"/>
                    </a:ext>
                  </a:extLst>
                </a:gridCol>
                <a:gridCol w="609162">
                  <a:extLst>
                    <a:ext uri="{9D8B030D-6E8A-4147-A177-3AD203B41FA5}">
                      <a16:colId xmlns="" xmlns:a16="http://schemas.microsoft.com/office/drawing/2014/main" val="3877994483"/>
                    </a:ext>
                  </a:extLst>
                </a:gridCol>
                <a:gridCol w="609162">
                  <a:extLst>
                    <a:ext uri="{9D8B030D-6E8A-4147-A177-3AD203B41FA5}">
                      <a16:colId xmlns="" xmlns:a16="http://schemas.microsoft.com/office/drawing/2014/main" val="1087025228"/>
                    </a:ext>
                  </a:extLst>
                </a:gridCol>
                <a:gridCol w="609162">
                  <a:extLst>
                    <a:ext uri="{9D8B030D-6E8A-4147-A177-3AD203B41FA5}">
                      <a16:colId xmlns="" xmlns:a16="http://schemas.microsoft.com/office/drawing/2014/main" val="806178459"/>
                    </a:ext>
                  </a:extLst>
                </a:gridCol>
                <a:gridCol w="609162">
                  <a:extLst>
                    <a:ext uri="{9D8B030D-6E8A-4147-A177-3AD203B41FA5}">
                      <a16:colId xmlns="" xmlns:a16="http://schemas.microsoft.com/office/drawing/2014/main" val="64361401"/>
                    </a:ext>
                  </a:extLst>
                </a:gridCol>
                <a:gridCol w="609162">
                  <a:extLst>
                    <a:ext uri="{9D8B030D-6E8A-4147-A177-3AD203B41FA5}">
                      <a16:colId xmlns="" xmlns:a16="http://schemas.microsoft.com/office/drawing/2014/main" val="238454962"/>
                    </a:ext>
                  </a:extLst>
                </a:gridCol>
                <a:gridCol w="609162">
                  <a:extLst>
                    <a:ext uri="{9D8B030D-6E8A-4147-A177-3AD203B41FA5}">
                      <a16:colId xmlns="" xmlns:a16="http://schemas.microsoft.com/office/drawing/2014/main" val="3349643712"/>
                    </a:ext>
                  </a:extLst>
                </a:gridCol>
                <a:gridCol w="609162">
                  <a:extLst>
                    <a:ext uri="{9D8B030D-6E8A-4147-A177-3AD203B41FA5}">
                      <a16:colId xmlns="" xmlns:a16="http://schemas.microsoft.com/office/drawing/2014/main" val="2307938821"/>
                    </a:ext>
                  </a:extLst>
                </a:gridCol>
                <a:gridCol w="609162">
                  <a:extLst>
                    <a:ext uri="{9D8B030D-6E8A-4147-A177-3AD203B41FA5}">
                      <a16:colId xmlns="" xmlns:a16="http://schemas.microsoft.com/office/drawing/2014/main" val="3304647616"/>
                    </a:ext>
                  </a:extLst>
                </a:gridCol>
                <a:gridCol w="609162">
                  <a:extLst>
                    <a:ext uri="{9D8B030D-6E8A-4147-A177-3AD203B41FA5}">
                      <a16:colId xmlns="" xmlns:a16="http://schemas.microsoft.com/office/drawing/2014/main" val="3676610879"/>
                    </a:ext>
                  </a:extLst>
                </a:gridCol>
                <a:gridCol w="609162">
                  <a:extLst>
                    <a:ext uri="{9D8B030D-6E8A-4147-A177-3AD203B41FA5}">
                      <a16:colId xmlns="" xmlns:a16="http://schemas.microsoft.com/office/drawing/2014/main" val="1056983229"/>
                    </a:ext>
                  </a:extLst>
                </a:gridCol>
                <a:gridCol w="609162">
                  <a:extLst>
                    <a:ext uri="{9D8B030D-6E8A-4147-A177-3AD203B41FA5}">
                      <a16:colId xmlns="" xmlns:a16="http://schemas.microsoft.com/office/drawing/2014/main" val="4292117346"/>
                    </a:ext>
                  </a:extLst>
                </a:gridCol>
                <a:gridCol w="609162">
                  <a:extLst>
                    <a:ext uri="{9D8B030D-6E8A-4147-A177-3AD203B41FA5}">
                      <a16:colId xmlns="" xmlns:a16="http://schemas.microsoft.com/office/drawing/2014/main" val="1796088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3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6614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3004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8000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4333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9164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67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2332" y="568135"/>
            <a:ext cx="1109907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Here, 1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6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bits shows row of S-box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11 as 1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6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which shows 3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row of S-box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 2,3,4 and 5 represents column of S-box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0001 which shows 1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 of S-box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we get in that cell is 12. The binary value of 12 is 1100 so, we will get 1100 as output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92332" y="1099930"/>
            <a:ext cx="11099075" cy="550170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2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9873"/>
            <a:ext cx="9905998" cy="1478570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1412" y="1397722"/>
            <a:ext cx="104061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review a short history of DES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define the basic structure of DES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describe the details of building elements of DES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describe the round key generation process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DES</a:t>
            </a:r>
          </a:p>
        </p:txBody>
      </p:sp>
    </p:spTree>
    <p:extLst>
      <p:ext uri="{BB962C8B-B14F-4D97-AF65-F5344CB8AC3E}">
        <p14:creationId xmlns:p14="http://schemas.microsoft.com/office/powerpoint/2010/main" val="115664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4217" y="1263692"/>
            <a:ext cx="1017596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Permutation (Straight D box) :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bit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 gives output of 32 bits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16		07		20		21		29		12		28		17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01		15		23		26		05		18		31		10	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02		08		24		14		32		27		03		09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19		13		30		06		22		11		04		25</a:t>
            </a:r>
          </a:p>
        </p:txBody>
      </p:sp>
    </p:spTree>
    <p:extLst>
      <p:ext uri="{BB962C8B-B14F-4D97-AF65-F5344CB8AC3E}">
        <p14:creationId xmlns:p14="http://schemas.microsoft.com/office/powerpoint/2010/main" val="401078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62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Key generation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1412" y="1071148"/>
            <a:ext cx="1040615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Round key generator creates 16 48bit keys out of a 56 bit cipher key</a:t>
            </a: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Normally key is given as a 64 bits in which 8 extra bits (parity bits) are dropped before actual key-generation process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</p:spTree>
    <p:extLst>
      <p:ext uri="{BB962C8B-B14F-4D97-AF65-F5344CB8AC3E}">
        <p14:creationId xmlns:p14="http://schemas.microsoft.com/office/powerpoint/2010/main" val="240048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apezoid 2"/>
          <p:cNvSpPr/>
          <p:nvPr/>
        </p:nvSpPr>
        <p:spPr>
          <a:xfrm rot="10800000">
            <a:off x="4232365" y="339633"/>
            <a:ext cx="3553097" cy="509451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5865223" y="0"/>
            <a:ext cx="287383" cy="339634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3" idx="0"/>
          </p:cNvCxnSpPr>
          <p:nvPr/>
        </p:nvCxnSpPr>
        <p:spPr>
          <a:xfrm>
            <a:off x="6008913" y="849084"/>
            <a:ext cx="0" cy="26125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74720" y="1105988"/>
            <a:ext cx="502920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487783" y="1092925"/>
            <a:ext cx="0" cy="291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03920" y="1105988"/>
            <a:ext cx="0" cy="291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096588" y="1397724"/>
            <a:ext cx="2756263" cy="56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Shift Left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25788" y="1397724"/>
            <a:ext cx="2756263" cy="56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 Left</a:t>
            </a:r>
          </a:p>
        </p:txBody>
      </p:sp>
      <p:sp>
        <p:nvSpPr>
          <p:cNvPr id="16" name="Trapezoid 15"/>
          <p:cNvSpPr/>
          <p:nvPr/>
        </p:nvSpPr>
        <p:spPr>
          <a:xfrm rot="10800000">
            <a:off x="4232365" y="2281642"/>
            <a:ext cx="3553097" cy="509451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109651" y="3322315"/>
            <a:ext cx="2756263" cy="56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Shift Left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138851" y="3322315"/>
            <a:ext cx="2756263" cy="56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Shift Left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rapezoid 18"/>
          <p:cNvSpPr/>
          <p:nvPr/>
        </p:nvSpPr>
        <p:spPr>
          <a:xfrm rot="10800000">
            <a:off x="4245428" y="4245422"/>
            <a:ext cx="3553097" cy="509451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109651" y="5264322"/>
            <a:ext cx="2756263" cy="56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Shift Left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38851" y="5264322"/>
            <a:ext cx="2756263" cy="56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Shift Left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rapezoid 21"/>
          <p:cNvSpPr/>
          <p:nvPr/>
        </p:nvSpPr>
        <p:spPr>
          <a:xfrm rot="10800000">
            <a:off x="4245428" y="6265807"/>
            <a:ext cx="3553097" cy="509451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/>
          <p:cNvCxnSpPr>
            <a:stCxn id="14" idx="2"/>
            <a:endCxn id="17" idx="0"/>
          </p:cNvCxnSpPr>
          <p:nvPr/>
        </p:nvCxnSpPr>
        <p:spPr>
          <a:xfrm>
            <a:off x="3474720" y="1959427"/>
            <a:ext cx="13063" cy="13628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523512" y="1942011"/>
            <a:ext cx="13063" cy="13628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487782" y="4754874"/>
            <a:ext cx="13064" cy="50944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536575" y="4798415"/>
            <a:ext cx="0" cy="44849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94314" y="5826025"/>
            <a:ext cx="0" cy="26125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536575" y="5834731"/>
            <a:ext cx="0" cy="26125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3455127" y="2129246"/>
            <a:ext cx="1874518" cy="1085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658788" y="2142307"/>
            <a:ext cx="1845132" cy="17411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329645" y="2135773"/>
            <a:ext cx="0" cy="291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667497" y="2135773"/>
            <a:ext cx="0" cy="291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3500846" y="4042954"/>
            <a:ext cx="1874518" cy="1085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6704507" y="4056015"/>
            <a:ext cx="1845132" cy="17411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375364" y="4049481"/>
            <a:ext cx="0" cy="291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713216" y="4049481"/>
            <a:ext cx="0" cy="291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500846" y="3884018"/>
            <a:ext cx="0" cy="26125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549639" y="3884018"/>
            <a:ext cx="0" cy="26125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500846" y="4341217"/>
            <a:ext cx="0" cy="26125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536575" y="4245422"/>
            <a:ext cx="0" cy="26125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3500846" y="6074765"/>
            <a:ext cx="1874518" cy="1085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6704507" y="6087826"/>
            <a:ext cx="1845132" cy="17411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375364" y="6081292"/>
            <a:ext cx="0" cy="291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713216" y="6081292"/>
            <a:ext cx="0" cy="291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865914" y="286076"/>
            <a:ext cx="3095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Parity Drop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722221" y="2332927"/>
            <a:ext cx="3095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Compression D-Box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702628" y="4248849"/>
            <a:ext cx="3095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Compression D-Box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50769" y="6313534"/>
            <a:ext cx="3095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Compression D-Box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087287" y="-91441"/>
            <a:ext cx="2090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 bits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510223" y="676299"/>
            <a:ext cx="1199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56 bits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516981" y="951411"/>
            <a:ext cx="1430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 bits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53535" y="974559"/>
            <a:ext cx="1155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 bits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767942" y="1674049"/>
            <a:ext cx="2090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 bits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Straight Connector 67"/>
          <p:cNvCxnSpPr>
            <a:stCxn id="59" idx="2"/>
          </p:cNvCxnSpPr>
          <p:nvPr/>
        </p:nvCxnSpPr>
        <p:spPr>
          <a:xfrm flipH="1">
            <a:off x="6270169" y="2794592"/>
            <a:ext cx="1" cy="22292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1554480" y="3004457"/>
            <a:ext cx="47091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24543" y="2293910"/>
            <a:ext cx="20900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48 bits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Round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21976" y="1636896"/>
            <a:ext cx="2090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 bits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6270169" y="4762579"/>
            <a:ext cx="1" cy="22292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1554480" y="4972444"/>
            <a:ext cx="47091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24543" y="4261897"/>
            <a:ext cx="20900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48 bits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Round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Right Arrow 78"/>
          <p:cNvSpPr/>
          <p:nvPr/>
        </p:nvSpPr>
        <p:spPr>
          <a:xfrm>
            <a:off x="7698377" y="6307587"/>
            <a:ext cx="2380160" cy="450251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0121537" y="5473005"/>
            <a:ext cx="20900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48 bits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Round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16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37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71" grpId="0"/>
      <p:bldP spid="72" grpId="0"/>
      <p:bldP spid="75" grpId="0"/>
      <p:bldP spid="79" grpId="0" animBg="1"/>
      <p:bldP spid="8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62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Step -1 : Parity Drop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1412" y="1071148"/>
            <a:ext cx="1040615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before key expansion is compression transposition step that is know as Parity bit drop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Drops 8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16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24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32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. . . . . . , 64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after that it permutes the bits according to below table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57		49		41		33		25		17		09		01		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58		50		42		34		26		18		10		02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59		51		43		35		27		19		11		03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60		52		44		36		63		55		47		39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31		23		15		07		62		54		46		38	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30		22		14		06		61		53		45		37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29		21		13		05		28		20		12		04 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</p:spTree>
    <p:extLst>
      <p:ext uri="{BB962C8B-B14F-4D97-AF65-F5344CB8AC3E}">
        <p14:creationId xmlns:p14="http://schemas.microsoft.com/office/powerpoint/2010/main" val="53341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62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Step -2 : Shift Left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1413" y="1097274"/>
            <a:ext cx="1040615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is divided in to two 28bits part</a:t>
            </a: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part is shifted left (Circular Shift) one or two bits</a:t>
            </a: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Rounds – 1, 2, 9, and 16 : shift one bit</a:t>
            </a: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Rounds : shift two bits</a:t>
            </a: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Combine both the parts to get 56 bits.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</p:spTree>
    <p:extLst>
      <p:ext uri="{BB962C8B-B14F-4D97-AF65-F5344CB8AC3E}">
        <p14:creationId xmlns:p14="http://schemas.microsoft.com/office/powerpoint/2010/main" val="333982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62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Step -3 : Compression D - Box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1413" y="1097274"/>
            <a:ext cx="1040615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Changes 56 bits to 48 bits  which are used as a key for a round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14		17		11		24		01		05		03		28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15		06		21		10		23		19		12		04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26		08		16		07		27		20		13		02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41		52		31		37		47		55		30		40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51		45		33		48		44		49		39		56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34		53		46		42		50		36		29		32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</p:spTree>
    <p:extLst>
      <p:ext uri="{BB962C8B-B14F-4D97-AF65-F5344CB8AC3E}">
        <p14:creationId xmlns:p14="http://schemas.microsoft.com/office/powerpoint/2010/main" val="315700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198957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DES analysis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F5FAF44-2932-445E-93CE-A82CA2453149}"/>
              </a:ext>
            </a:extLst>
          </p:cNvPr>
          <p:cNvSpPr txBox="1"/>
          <p:nvPr/>
        </p:nvSpPr>
        <p:spPr>
          <a:xfrm>
            <a:off x="1431235" y="933138"/>
            <a:ext cx="990599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Properties: </a:t>
            </a:r>
          </a:p>
          <a:p>
            <a:pPr algn="just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Avalanche Effect</a:t>
            </a:r>
          </a:p>
          <a:p>
            <a:pPr algn="just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Completeness Effect</a:t>
            </a:r>
          </a:p>
          <a:p>
            <a:pPr algn="just"/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Criteria</a:t>
            </a:r>
          </a:p>
          <a:p>
            <a:pPr algn="just"/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S-Boxes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Entries of each row are permutations of values between 0 &amp; 15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nonlinear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change single bit in </a:t>
            </a:r>
            <a:r>
              <a:rPr lang="en-I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/p, 2 or more bits will be changes in o/p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32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06286" y="1031966"/>
            <a:ext cx="997131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2 middle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/p to S-box differ – at least 2 bits differ in o/p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2 first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/p and same as last 2 bits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S-box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differ – S(x) != S(x XOR 11bc00) in b and c are arbitrary bits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 6bit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/p and 32 4bit o/p so difference between 32 pair should not be same more than 8 times</a:t>
            </a:r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77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116076"/>
          </a:xfrm>
        </p:spPr>
        <p:txBody>
          <a:bodyPr>
            <a:normAutofit/>
          </a:bodyPr>
          <a:lstStyle/>
          <a:p>
            <a:r>
              <a:rPr lang="en-US" dirty="0"/>
              <a:t>Reference Book: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Cryptography and network security – Behrouz a </a:t>
            </a:r>
            <a:r>
              <a:rPr lang="en-US" dirty="0" err="1"/>
              <a:t>forouzan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debdeep</a:t>
            </a:r>
            <a:r>
              <a:rPr lang="en-US" dirty="0"/>
              <a:t> </a:t>
            </a:r>
            <a:r>
              <a:rPr lang="en-US" dirty="0" err="1"/>
              <a:t>mukhopadhyay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40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202650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EAB6A89-42C2-4BC1-9B4C-C6ED579853B3}"/>
              </a:ext>
            </a:extLst>
          </p:cNvPr>
          <p:cNvSpPr txBox="1"/>
          <p:nvPr/>
        </p:nvSpPr>
        <p:spPr>
          <a:xfrm>
            <a:off x="1470991" y="1202650"/>
            <a:ext cx="97270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is symmetric key block cipher published by the National Institute of Standards and Technology (NIST)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1973 – NIST published request for proposals for a national symmetric key cryptosystem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Proposal from IBM-modification of project called Lucifer , was accepted as DES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– published – 1975 – as a draft of Federal Information Processing Standard (FIPS)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finally publish as FIPS 46 - 1977</a:t>
            </a:r>
          </a:p>
        </p:txBody>
      </p:sp>
    </p:spTree>
    <p:extLst>
      <p:ext uri="{BB962C8B-B14F-4D97-AF65-F5344CB8AC3E}">
        <p14:creationId xmlns:p14="http://schemas.microsoft.com/office/powerpoint/2010/main" val="416319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F3C40D79-3E67-4C86-BD52-A91B21780D09}"/>
              </a:ext>
            </a:extLst>
          </p:cNvPr>
          <p:cNvSpPr/>
          <p:nvPr/>
        </p:nvSpPr>
        <p:spPr>
          <a:xfrm>
            <a:off x="1948070" y="2372139"/>
            <a:ext cx="2888973" cy="15372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</a:p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="" xmlns:a16="http://schemas.microsoft.com/office/drawing/2014/main" id="{39692854-55C4-4963-B4B4-85C016AC7BC3}"/>
              </a:ext>
            </a:extLst>
          </p:cNvPr>
          <p:cNvSpPr/>
          <p:nvPr/>
        </p:nvSpPr>
        <p:spPr>
          <a:xfrm>
            <a:off x="3140765" y="1802296"/>
            <a:ext cx="424070" cy="5698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Down 6">
            <a:extLst>
              <a:ext uri="{FF2B5EF4-FFF2-40B4-BE49-F238E27FC236}">
                <a16:creationId xmlns="" xmlns:a16="http://schemas.microsoft.com/office/drawing/2014/main" id="{E2745315-E7CE-40B2-96CF-ADD93568894A}"/>
              </a:ext>
            </a:extLst>
          </p:cNvPr>
          <p:cNvSpPr/>
          <p:nvPr/>
        </p:nvSpPr>
        <p:spPr>
          <a:xfrm>
            <a:off x="3140765" y="3923078"/>
            <a:ext cx="424070" cy="5698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8BEF3D2E-8FB4-408A-AAFB-CD80A73D6D9B}"/>
              </a:ext>
            </a:extLst>
          </p:cNvPr>
          <p:cNvSpPr/>
          <p:nvPr/>
        </p:nvSpPr>
        <p:spPr>
          <a:xfrm>
            <a:off x="7653131" y="2372139"/>
            <a:ext cx="2888973" cy="15372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</a:p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="" xmlns:a16="http://schemas.microsoft.com/office/drawing/2014/main" id="{47367022-0A67-402A-8A01-075EB0BA5CE2}"/>
              </a:ext>
            </a:extLst>
          </p:cNvPr>
          <p:cNvSpPr/>
          <p:nvPr/>
        </p:nvSpPr>
        <p:spPr>
          <a:xfrm rot="10800000">
            <a:off x="8885582" y="3923078"/>
            <a:ext cx="424070" cy="5698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="" xmlns:a16="http://schemas.microsoft.com/office/drawing/2014/main" id="{C850D4F5-4447-4B0C-BEBC-DC04D5758DCD}"/>
              </a:ext>
            </a:extLst>
          </p:cNvPr>
          <p:cNvSpPr/>
          <p:nvPr/>
        </p:nvSpPr>
        <p:spPr>
          <a:xfrm rot="10800000">
            <a:off x="8885582" y="1788609"/>
            <a:ext cx="424070" cy="5698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Left-Right 11">
            <a:extLst>
              <a:ext uri="{FF2B5EF4-FFF2-40B4-BE49-F238E27FC236}">
                <a16:creationId xmlns="" xmlns:a16="http://schemas.microsoft.com/office/drawing/2014/main" id="{0434540C-95CF-4630-A571-20F68A8AD23E}"/>
              </a:ext>
            </a:extLst>
          </p:cNvPr>
          <p:cNvSpPr/>
          <p:nvPr/>
        </p:nvSpPr>
        <p:spPr>
          <a:xfrm>
            <a:off x="4837043" y="2955235"/>
            <a:ext cx="2816088" cy="4340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873A416-C85F-4BF5-BE85-CEE4AE41A41D}"/>
              </a:ext>
            </a:extLst>
          </p:cNvPr>
          <p:cNvSpPr txBox="1"/>
          <p:nvPr/>
        </p:nvSpPr>
        <p:spPr>
          <a:xfrm>
            <a:off x="2107096" y="1275042"/>
            <a:ext cx="3122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64-bit Plaintext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65B3921-28A4-41DC-A223-F0A15BAD601B}"/>
              </a:ext>
            </a:extLst>
          </p:cNvPr>
          <p:cNvSpPr txBox="1"/>
          <p:nvPr/>
        </p:nvSpPr>
        <p:spPr>
          <a:xfrm>
            <a:off x="7748640" y="1249160"/>
            <a:ext cx="3122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64-bit Plaintext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67A7A2D-1A4C-44DD-B868-CF5A8FD3AF7B}"/>
              </a:ext>
            </a:extLst>
          </p:cNvPr>
          <p:cNvSpPr txBox="1"/>
          <p:nvPr/>
        </p:nvSpPr>
        <p:spPr>
          <a:xfrm>
            <a:off x="1791788" y="4484662"/>
            <a:ext cx="3122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64-bit Ciphertext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A840394-3DF3-4209-9840-AA95D0AB2320}"/>
              </a:ext>
            </a:extLst>
          </p:cNvPr>
          <p:cNvSpPr txBox="1"/>
          <p:nvPr/>
        </p:nvSpPr>
        <p:spPr>
          <a:xfrm>
            <a:off x="7536605" y="4492487"/>
            <a:ext cx="3122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64-bit Ciphertext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26F0FD2C-8EE7-4627-A606-8E785FBE5590}"/>
              </a:ext>
            </a:extLst>
          </p:cNvPr>
          <p:cNvSpPr txBox="1"/>
          <p:nvPr/>
        </p:nvSpPr>
        <p:spPr>
          <a:xfrm>
            <a:off x="5340626" y="2476622"/>
            <a:ext cx="3122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56-bit key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B223340-3DFE-4304-A063-93A0F75874A1}"/>
              </a:ext>
            </a:extLst>
          </p:cNvPr>
          <p:cNvSpPr txBox="1"/>
          <p:nvPr/>
        </p:nvSpPr>
        <p:spPr>
          <a:xfrm rot="16200000">
            <a:off x="98256" y="2291787"/>
            <a:ext cx="3122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22283DA-5C6B-4072-870F-9C6A382EF5DD}"/>
              </a:ext>
            </a:extLst>
          </p:cNvPr>
          <p:cNvSpPr txBox="1"/>
          <p:nvPr/>
        </p:nvSpPr>
        <p:spPr>
          <a:xfrm rot="5400000">
            <a:off x="9274543" y="3474064"/>
            <a:ext cx="3122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</a:t>
            </a:r>
          </a:p>
        </p:txBody>
      </p:sp>
    </p:spTree>
    <p:extLst>
      <p:ext uri="{BB962C8B-B14F-4D97-AF65-F5344CB8AC3E}">
        <p14:creationId xmlns:p14="http://schemas.microsoft.com/office/powerpoint/2010/main" val="272521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D9D3B19-5D4F-42BA-99F7-B5EE8AE5E881}"/>
              </a:ext>
            </a:extLst>
          </p:cNvPr>
          <p:cNvSpPr/>
          <p:nvPr/>
        </p:nvSpPr>
        <p:spPr>
          <a:xfrm>
            <a:off x="1404735" y="721471"/>
            <a:ext cx="8388622" cy="5678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B8B14E8-8AC7-45EC-BAC0-4EE61BA84C24}"/>
              </a:ext>
            </a:extLst>
          </p:cNvPr>
          <p:cNvSpPr txBox="1"/>
          <p:nvPr/>
        </p:nvSpPr>
        <p:spPr>
          <a:xfrm>
            <a:off x="2186609" y="26507"/>
            <a:ext cx="3074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64-bit Plaintext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5DBD1BB2-8F88-491D-84D8-0127C4783A91}"/>
              </a:ext>
            </a:extLst>
          </p:cNvPr>
          <p:cNvSpPr/>
          <p:nvPr/>
        </p:nvSpPr>
        <p:spPr>
          <a:xfrm>
            <a:off x="1736037" y="836971"/>
            <a:ext cx="3604591" cy="914400"/>
          </a:xfrm>
          <a:prstGeom prst="round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Permutation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="" xmlns:a16="http://schemas.microsoft.com/office/drawing/2014/main" id="{E53BE9F2-7A36-42CD-B018-483B3E236AC8}"/>
              </a:ext>
            </a:extLst>
          </p:cNvPr>
          <p:cNvSpPr/>
          <p:nvPr/>
        </p:nvSpPr>
        <p:spPr>
          <a:xfrm>
            <a:off x="3472070" y="503582"/>
            <a:ext cx="251791" cy="33338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01C9D775-B19D-405E-B1CD-44B07D117C81}"/>
              </a:ext>
            </a:extLst>
          </p:cNvPr>
          <p:cNvSpPr/>
          <p:nvPr/>
        </p:nvSpPr>
        <p:spPr>
          <a:xfrm>
            <a:off x="1729413" y="1930279"/>
            <a:ext cx="3604591" cy="914400"/>
          </a:xfrm>
          <a:prstGeom prst="round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A5D4BD0F-4F99-477A-95FD-8493BE7A750A}"/>
              </a:ext>
            </a:extLst>
          </p:cNvPr>
          <p:cNvSpPr/>
          <p:nvPr/>
        </p:nvSpPr>
        <p:spPr>
          <a:xfrm>
            <a:off x="1736041" y="3050086"/>
            <a:ext cx="3604591" cy="914400"/>
          </a:xfrm>
          <a:prstGeom prst="round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8D204DB6-3B8A-4B46-80A3-7E7D79DD0BC4}"/>
              </a:ext>
            </a:extLst>
          </p:cNvPr>
          <p:cNvSpPr/>
          <p:nvPr/>
        </p:nvSpPr>
        <p:spPr>
          <a:xfrm>
            <a:off x="1729417" y="4156640"/>
            <a:ext cx="3604591" cy="914400"/>
          </a:xfrm>
          <a:prstGeom prst="round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16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="" xmlns:a16="http://schemas.microsoft.com/office/drawing/2014/main" id="{136876AD-7E4F-48FD-B4D8-BFA58CFD101D}"/>
              </a:ext>
            </a:extLst>
          </p:cNvPr>
          <p:cNvSpPr/>
          <p:nvPr/>
        </p:nvSpPr>
        <p:spPr>
          <a:xfrm>
            <a:off x="1729413" y="5269827"/>
            <a:ext cx="3604591" cy="914400"/>
          </a:xfrm>
          <a:prstGeom prst="round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Permutation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EBB1A48-7EE5-4BA4-B5DB-B3022EDEEB12}"/>
              </a:ext>
            </a:extLst>
          </p:cNvPr>
          <p:cNvSpPr txBox="1"/>
          <p:nvPr/>
        </p:nvSpPr>
        <p:spPr>
          <a:xfrm>
            <a:off x="2060713" y="6312208"/>
            <a:ext cx="3074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64-bit Ciphertext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="" xmlns:a16="http://schemas.microsoft.com/office/drawing/2014/main" id="{B34EAF36-A783-48FD-A9EF-80A18596A92D}"/>
              </a:ext>
            </a:extLst>
          </p:cNvPr>
          <p:cNvSpPr/>
          <p:nvPr/>
        </p:nvSpPr>
        <p:spPr>
          <a:xfrm>
            <a:off x="3472069" y="1649306"/>
            <a:ext cx="251791" cy="33338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="" xmlns:a16="http://schemas.microsoft.com/office/drawing/2014/main" id="{ED70055F-4F05-4A5B-AC78-44CBC42392BC}"/>
              </a:ext>
            </a:extLst>
          </p:cNvPr>
          <p:cNvSpPr/>
          <p:nvPr/>
        </p:nvSpPr>
        <p:spPr>
          <a:xfrm>
            <a:off x="3472068" y="2763080"/>
            <a:ext cx="251791" cy="33338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="" xmlns:a16="http://schemas.microsoft.com/office/drawing/2014/main" id="{E1E62814-7FD1-469F-ADAF-6FF7BA0758B3}"/>
              </a:ext>
            </a:extLst>
          </p:cNvPr>
          <p:cNvSpPr/>
          <p:nvPr/>
        </p:nvSpPr>
        <p:spPr>
          <a:xfrm>
            <a:off x="3465440" y="5008933"/>
            <a:ext cx="251791" cy="33338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Down 18">
            <a:extLst>
              <a:ext uri="{FF2B5EF4-FFF2-40B4-BE49-F238E27FC236}">
                <a16:creationId xmlns="" xmlns:a16="http://schemas.microsoft.com/office/drawing/2014/main" id="{20A25DA5-BE32-4483-B081-EDE466B54AAF}"/>
              </a:ext>
            </a:extLst>
          </p:cNvPr>
          <p:cNvSpPr/>
          <p:nvPr/>
        </p:nvSpPr>
        <p:spPr>
          <a:xfrm>
            <a:off x="3472068" y="6120690"/>
            <a:ext cx="251791" cy="33338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E422505-C871-4D2A-85F2-E31AE5F22CC7}"/>
              </a:ext>
            </a:extLst>
          </p:cNvPr>
          <p:cNvSpPr txBox="1"/>
          <p:nvPr/>
        </p:nvSpPr>
        <p:spPr>
          <a:xfrm>
            <a:off x="2001080" y="3651178"/>
            <a:ext cx="3074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. . . 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="" xmlns:a16="http://schemas.microsoft.com/office/drawing/2014/main" id="{522689B0-C731-46BA-BCE1-D4CADC26DADE}"/>
              </a:ext>
            </a:extLst>
          </p:cNvPr>
          <p:cNvSpPr/>
          <p:nvPr/>
        </p:nvSpPr>
        <p:spPr>
          <a:xfrm rot="16200000">
            <a:off x="6937518" y="3043459"/>
            <a:ext cx="3140761" cy="914400"/>
          </a:xfrm>
          <a:prstGeom prst="round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key Generator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="" xmlns:a16="http://schemas.microsoft.com/office/drawing/2014/main" id="{1B684BAA-82D3-4B5D-9F89-D725F636E763}"/>
              </a:ext>
            </a:extLst>
          </p:cNvPr>
          <p:cNvSpPr/>
          <p:nvPr/>
        </p:nvSpPr>
        <p:spPr>
          <a:xfrm rot="5400000">
            <a:off x="6538450" y="1035720"/>
            <a:ext cx="285537" cy="269442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Down 22">
            <a:extLst>
              <a:ext uri="{FF2B5EF4-FFF2-40B4-BE49-F238E27FC236}">
                <a16:creationId xmlns="" xmlns:a16="http://schemas.microsoft.com/office/drawing/2014/main" id="{A5D3E130-9D2C-4148-85A7-F7DD95BB528A}"/>
              </a:ext>
            </a:extLst>
          </p:cNvPr>
          <p:cNvSpPr/>
          <p:nvPr/>
        </p:nvSpPr>
        <p:spPr>
          <a:xfrm rot="5400000">
            <a:off x="6551693" y="2213534"/>
            <a:ext cx="285537" cy="269442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Down 23">
            <a:extLst>
              <a:ext uri="{FF2B5EF4-FFF2-40B4-BE49-F238E27FC236}">
                <a16:creationId xmlns="" xmlns:a16="http://schemas.microsoft.com/office/drawing/2014/main" id="{4E608D49-9795-47A6-9A2B-8B87B59FC7DB}"/>
              </a:ext>
            </a:extLst>
          </p:cNvPr>
          <p:cNvSpPr/>
          <p:nvPr/>
        </p:nvSpPr>
        <p:spPr>
          <a:xfrm rot="5400000">
            <a:off x="6545074" y="3269942"/>
            <a:ext cx="285537" cy="269442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1309D0F-60A7-4DDF-A8E7-9F5690022F13}"/>
              </a:ext>
            </a:extLst>
          </p:cNvPr>
          <p:cNvSpPr txBox="1"/>
          <p:nvPr/>
        </p:nvSpPr>
        <p:spPr>
          <a:xfrm>
            <a:off x="5135217" y="3671996"/>
            <a:ext cx="3074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. . . 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DE46779-0504-496E-9BC3-2720C991B937}"/>
              </a:ext>
            </a:extLst>
          </p:cNvPr>
          <p:cNvSpPr txBox="1"/>
          <p:nvPr/>
        </p:nvSpPr>
        <p:spPr>
          <a:xfrm>
            <a:off x="5890595" y="1796604"/>
            <a:ext cx="3074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48-bit K</a:t>
            </a:r>
            <a:r>
              <a:rPr lang="en-I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26CFAE12-6E66-4AFE-9AF4-41E456D14564}"/>
              </a:ext>
            </a:extLst>
          </p:cNvPr>
          <p:cNvSpPr txBox="1"/>
          <p:nvPr/>
        </p:nvSpPr>
        <p:spPr>
          <a:xfrm>
            <a:off x="5791192" y="2942897"/>
            <a:ext cx="3074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48-bit K</a:t>
            </a:r>
            <a:r>
              <a:rPr lang="en-I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75D7D4D2-2CD9-4A3A-BF84-60E6EF13D754}"/>
              </a:ext>
            </a:extLst>
          </p:cNvPr>
          <p:cNvSpPr txBox="1"/>
          <p:nvPr/>
        </p:nvSpPr>
        <p:spPr>
          <a:xfrm>
            <a:off x="5890595" y="4613840"/>
            <a:ext cx="3074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48-bit K</a:t>
            </a:r>
            <a:r>
              <a:rPr lang="en-I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13D9906B-05CF-4F37-A056-1A3F6BAC6D9F}"/>
              </a:ext>
            </a:extLst>
          </p:cNvPr>
          <p:cNvSpPr txBox="1"/>
          <p:nvPr/>
        </p:nvSpPr>
        <p:spPr>
          <a:xfrm>
            <a:off x="8915404" y="689947"/>
            <a:ext cx="3074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="" xmlns:a16="http://schemas.microsoft.com/office/drawing/2014/main" id="{4B8EBD71-43FF-4C28-8DE3-980F9E03D202}"/>
              </a:ext>
            </a:extLst>
          </p:cNvPr>
          <p:cNvSpPr/>
          <p:nvPr/>
        </p:nvSpPr>
        <p:spPr>
          <a:xfrm rot="5400000">
            <a:off x="9319982" y="3096377"/>
            <a:ext cx="249156" cy="91440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A9B273F8-8845-4F1C-B4CF-3A30153940AE}"/>
              </a:ext>
            </a:extLst>
          </p:cNvPr>
          <p:cNvSpPr txBox="1"/>
          <p:nvPr/>
        </p:nvSpPr>
        <p:spPr>
          <a:xfrm>
            <a:off x="9325283" y="3029824"/>
            <a:ext cx="30745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56-bit</a:t>
            </a:r>
          </a:p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 Key</a:t>
            </a:r>
          </a:p>
        </p:txBody>
      </p:sp>
      <p:sp>
        <p:nvSpPr>
          <p:cNvPr id="32" name="Rectangle: Diagonal Corners Rounded 31">
            <a:extLst>
              <a:ext uri="{FF2B5EF4-FFF2-40B4-BE49-F238E27FC236}">
                <a16:creationId xmlns="" xmlns:a16="http://schemas.microsoft.com/office/drawing/2014/main" id="{86537270-68C4-44AC-9180-062E881DB19E}"/>
              </a:ext>
            </a:extLst>
          </p:cNvPr>
          <p:cNvSpPr/>
          <p:nvPr/>
        </p:nvSpPr>
        <p:spPr>
          <a:xfrm>
            <a:off x="1484245" y="1821804"/>
            <a:ext cx="4105779" cy="3333882"/>
          </a:xfrm>
          <a:prstGeom prst="round2Diag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6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/>
      <p:bldP spid="29" grpId="0"/>
      <p:bldP spid="30" grpId="0" animBg="1"/>
      <p:bldP spid="31" grpId="0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251990"/>
            <a:ext cx="9905998" cy="1672051"/>
          </a:xfrm>
        </p:spPr>
        <p:txBody>
          <a:bodyPr/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/>
              <a:t>initial and final permutation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EF0FC79-ADC6-4F29-9B55-8D918F4C0164}"/>
              </a:ext>
            </a:extLst>
          </p:cNvPr>
          <p:cNvSpPr txBox="1"/>
          <p:nvPr/>
        </p:nvSpPr>
        <p:spPr>
          <a:xfrm>
            <a:off x="901148" y="1459819"/>
            <a:ext cx="48768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P-boxes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64-bit input and 64-bit outputs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Permutations are keyless straight permutation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have cryptography significance in DES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="" xmlns:a16="http://schemas.microsoft.com/office/drawing/2014/main" id="{51A7FE40-2E64-4B4F-9D7B-A9FC81DD0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599032"/>
              </p:ext>
            </p:extLst>
          </p:nvPr>
        </p:nvGraphicFramePr>
        <p:xfrm>
          <a:off x="5954652" y="1441300"/>
          <a:ext cx="5972312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539">
                  <a:extLst>
                    <a:ext uri="{9D8B030D-6E8A-4147-A177-3AD203B41FA5}">
                      <a16:colId xmlns="" xmlns:a16="http://schemas.microsoft.com/office/drawing/2014/main" val="2590900253"/>
                    </a:ext>
                  </a:extLst>
                </a:gridCol>
                <a:gridCol w="746539">
                  <a:extLst>
                    <a:ext uri="{9D8B030D-6E8A-4147-A177-3AD203B41FA5}">
                      <a16:colId xmlns="" xmlns:a16="http://schemas.microsoft.com/office/drawing/2014/main" val="313216290"/>
                    </a:ext>
                  </a:extLst>
                </a:gridCol>
                <a:gridCol w="746539">
                  <a:extLst>
                    <a:ext uri="{9D8B030D-6E8A-4147-A177-3AD203B41FA5}">
                      <a16:colId xmlns="" xmlns:a16="http://schemas.microsoft.com/office/drawing/2014/main" val="3846322729"/>
                    </a:ext>
                  </a:extLst>
                </a:gridCol>
                <a:gridCol w="746539">
                  <a:extLst>
                    <a:ext uri="{9D8B030D-6E8A-4147-A177-3AD203B41FA5}">
                      <a16:colId xmlns="" xmlns:a16="http://schemas.microsoft.com/office/drawing/2014/main" val="911357712"/>
                    </a:ext>
                  </a:extLst>
                </a:gridCol>
                <a:gridCol w="746539">
                  <a:extLst>
                    <a:ext uri="{9D8B030D-6E8A-4147-A177-3AD203B41FA5}">
                      <a16:colId xmlns="" xmlns:a16="http://schemas.microsoft.com/office/drawing/2014/main" val="3068046375"/>
                    </a:ext>
                  </a:extLst>
                </a:gridCol>
                <a:gridCol w="746539">
                  <a:extLst>
                    <a:ext uri="{9D8B030D-6E8A-4147-A177-3AD203B41FA5}">
                      <a16:colId xmlns="" xmlns:a16="http://schemas.microsoft.com/office/drawing/2014/main" val="2030677064"/>
                    </a:ext>
                  </a:extLst>
                </a:gridCol>
                <a:gridCol w="746539">
                  <a:extLst>
                    <a:ext uri="{9D8B030D-6E8A-4147-A177-3AD203B41FA5}">
                      <a16:colId xmlns="" xmlns:a16="http://schemas.microsoft.com/office/drawing/2014/main" val="3861295600"/>
                    </a:ext>
                  </a:extLst>
                </a:gridCol>
                <a:gridCol w="746539">
                  <a:extLst>
                    <a:ext uri="{9D8B030D-6E8A-4147-A177-3AD203B41FA5}">
                      <a16:colId xmlns="" xmlns:a16="http://schemas.microsoft.com/office/drawing/2014/main" val="2829327276"/>
                    </a:ext>
                  </a:extLst>
                </a:gridCol>
              </a:tblGrid>
              <a:tr h="527496">
                <a:tc gridSpan="8"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Initial Permutation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4853757"/>
                  </a:ext>
                </a:extLst>
              </a:tr>
              <a:tr h="527496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96582153"/>
                  </a:ext>
                </a:extLst>
              </a:tr>
              <a:tr h="527496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10970817"/>
                  </a:ext>
                </a:extLst>
              </a:tr>
              <a:tr h="527496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5211018"/>
                  </a:ext>
                </a:extLst>
              </a:tr>
              <a:tr h="527496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58257364"/>
                  </a:ext>
                </a:extLst>
              </a:tr>
              <a:tr h="527496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36520058"/>
                  </a:ext>
                </a:extLst>
              </a:tr>
              <a:tr h="527496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78908899"/>
                  </a:ext>
                </a:extLst>
              </a:tr>
              <a:tr h="527496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95963965"/>
                  </a:ext>
                </a:extLst>
              </a:tr>
              <a:tr h="527496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02640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04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9714" y="1031966"/>
            <a:ext cx="1020209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each element defines the input port number and the order (index) of the element defines the output port number</a:t>
            </a: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92331" y="1776549"/>
            <a:ext cx="10489475" cy="302073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6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9714" y="1031966"/>
            <a:ext cx="1020209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output of the initial permutation box when the input is given in hexadecimal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0x0002		0000		0000		0001</a:t>
            </a: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92331" y="1776549"/>
            <a:ext cx="10489475" cy="248194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2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2332" y="568135"/>
            <a:ext cx="1109907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 have hexadecimal value : 0x0002		0000		0000		0001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converting it in binary value, we will get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		0000		0000		0010		0000		0000		0000		0000 0000		0000		0000		0000		0000		0000		0000		0001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input has only 2 1’s so we will have only 2 1’s in output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1’s has occurred on 15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and in final permutation table we have 63 bit as output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Second 1’s has occurred on 64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so we will get 25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bit as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92332" y="1099930"/>
            <a:ext cx="11099075" cy="550170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7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5144</TotalTime>
  <Words>1029</Words>
  <Application>Microsoft Office PowerPoint</Application>
  <PresentationFormat>Widescreen</PresentationFormat>
  <Paragraphs>468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Cambria Math</vt:lpstr>
      <vt:lpstr>Times New Roman</vt:lpstr>
      <vt:lpstr>Trebuchet MS</vt:lpstr>
      <vt:lpstr>Tw Cen MT</vt:lpstr>
      <vt:lpstr>Wingdings</vt:lpstr>
      <vt:lpstr>Circuit</vt:lpstr>
      <vt:lpstr>Chapter 4  Data Encryption Standard (DES)</vt:lpstr>
      <vt:lpstr>Learning objectives</vt:lpstr>
      <vt:lpstr>Introduction</vt:lpstr>
      <vt:lpstr>PowerPoint Presentation</vt:lpstr>
      <vt:lpstr>PowerPoint Presentation</vt:lpstr>
      <vt:lpstr> initial and final permutation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Rounds</vt:lpstr>
      <vt:lpstr>Des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generation</vt:lpstr>
      <vt:lpstr>PowerPoint Presentation</vt:lpstr>
      <vt:lpstr>Step -1 : Parity Drop</vt:lpstr>
      <vt:lpstr>Step -2 : Shift Left</vt:lpstr>
      <vt:lpstr>Step -3 : Compression D - Box</vt:lpstr>
      <vt:lpstr>DES analysis</vt:lpstr>
      <vt:lpstr>PowerPoint Presentation</vt:lpstr>
      <vt:lpstr>Reference Book:  Cryptography and network security – Behrouz a forouzan,  debdeep mukhopadhyay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</dc:title>
  <dc:creator>resources</dc:creator>
  <cp:lastModifiedBy>VIDHIBEN PANDYA</cp:lastModifiedBy>
  <cp:revision>214</cp:revision>
  <dcterms:created xsi:type="dcterms:W3CDTF">2019-12-03T04:28:02Z</dcterms:created>
  <dcterms:modified xsi:type="dcterms:W3CDTF">2022-02-22T05:42:32Z</dcterms:modified>
</cp:coreProperties>
</file>