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308" r:id="rId8"/>
    <p:sldId id="309" r:id="rId9"/>
    <p:sldId id="262" r:id="rId10"/>
    <p:sldId id="310" r:id="rId11"/>
    <p:sldId id="311" r:id="rId12"/>
    <p:sldId id="263" r:id="rId13"/>
    <p:sldId id="312" r:id="rId14"/>
    <p:sldId id="264" r:id="rId15"/>
    <p:sldId id="313" r:id="rId16"/>
    <p:sldId id="265" r:id="rId1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493CCBE3-4564-4339-9FF2-4AC9C322EC3D}" type="datetimeFigureOut">
              <a:rPr lang="en-US" smtClean="0"/>
              <a:pPr/>
              <a:t>9/3/2020</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E589B56D-93D4-43F8-B728-F2F8CE0FA2E5}" type="slidenum">
              <a:rPr lang="en-US" smtClean="0"/>
              <a:pPr/>
              <a:t>‹#›</a:t>
            </a:fld>
            <a:endParaRPr lang="en-US"/>
          </a:p>
        </p:txBody>
      </p:sp>
    </p:spTree>
    <p:extLst>
      <p:ext uri="{BB962C8B-B14F-4D97-AF65-F5344CB8AC3E}">
        <p14:creationId xmlns:p14="http://schemas.microsoft.com/office/powerpoint/2010/main" val="25785219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7-08T07:36:29.014"/>
    </inkml:context>
    <inkml:brush xml:id="br0">
      <inkml:brushProperty name="width" value="0.05" units="cm"/>
      <inkml:brushProperty name="height" value="0.05" units="cm"/>
      <inkml:brushProperty name="fitToCurve" value="1"/>
    </inkml:brush>
  </inkml:definitions>
  <inkml:trace contextRef="#ctx0" brushRef="#br0">1849 538 18 0,'0'0'37'0,"0"0"-4"0,0 0-4 15,-14 8-1-15,14-8-2 0,-9 8-5 0,6 0-4 16,0 2-17-16,-2 1-17 0,-1 5-49 15,3 3 23-15,-3 0 14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7-08T07:36:36.393"/>
    </inkml:context>
    <inkml:brush xml:id="br0">
      <inkml:brushProperty name="width" value="0.05" units="cm"/>
      <inkml:brushProperty name="height" value="0.05" units="cm"/>
      <inkml:brushProperty name="fitToCurve" value="1"/>
    </inkml:brush>
  </inkml:definitions>
  <inkml:trace contextRef="#ctx0" brushRef="#br0">4258 584 52 0,'-3'-9'151'0,"1"4"-15"0,-1 0-36 16,3 5-43-16,0 0-40 0,0 0-43 15,0 0-140-15,11-5 56 0,-11 5 38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9A7BD7C7-5A9D-46D0-875F-239743F7E788}" type="datetimeFigureOut">
              <a:rPr lang="en-US" smtClean="0"/>
              <a:pPr/>
              <a:t>9/3/2020</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E9FDA3B8-1C55-4709-8278-9CB9C786B1C3}" type="slidenum">
              <a:rPr lang="en-US" smtClean="0"/>
              <a:pPr/>
              <a:t>‹#›</a:t>
            </a:fld>
            <a:endParaRPr lang="en-US"/>
          </a:p>
        </p:txBody>
      </p:sp>
    </p:spTree>
    <p:extLst>
      <p:ext uri="{BB962C8B-B14F-4D97-AF65-F5344CB8AC3E}">
        <p14:creationId xmlns:p14="http://schemas.microsoft.com/office/powerpoint/2010/main" val="1758224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FDA3B8-1C55-4709-8278-9CB9C786B1C3}" type="slidenum">
              <a:rPr lang="en-US" smtClean="0"/>
              <a:pPr/>
              <a:t>9</a:t>
            </a:fld>
            <a:endParaRPr lang="en-US"/>
          </a:p>
        </p:txBody>
      </p:sp>
    </p:spTree>
    <p:extLst>
      <p:ext uri="{BB962C8B-B14F-4D97-AF65-F5344CB8AC3E}">
        <p14:creationId xmlns:p14="http://schemas.microsoft.com/office/powerpoint/2010/main" val="1465706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318539-4C1C-45F8-81CD-0CBA60DB1F8C}"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99734-B594-4A7F-96AE-EFB09A7E67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318539-4C1C-45F8-81CD-0CBA60DB1F8C}"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99734-B594-4A7F-96AE-EFB09A7E67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318539-4C1C-45F8-81CD-0CBA60DB1F8C}"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99734-B594-4A7F-96AE-EFB09A7E67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318539-4C1C-45F8-81CD-0CBA60DB1F8C}"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99734-B594-4A7F-96AE-EFB09A7E67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318539-4C1C-45F8-81CD-0CBA60DB1F8C}"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99734-B594-4A7F-96AE-EFB09A7E67B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318539-4C1C-45F8-81CD-0CBA60DB1F8C}"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99734-B594-4A7F-96AE-EFB09A7E67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318539-4C1C-45F8-81CD-0CBA60DB1F8C}" type="datetimeFigureOut">
              <a:rPr lang="en-US" smtClean="0"/>
              <a:pPr/>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699734-B594-4A7F-96AE-EFB09A7E67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318539-4C1C-45F8-81CD-0CBA60DB1F8C}" type="datetimeFigureOut">
              <a:rPr lang="en-US" smtClean="0"/>
              <a:pPr/>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699734-B594-4A7F-96AE-EFB09A7E67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318539-4C1C-45F8-81CD-0CBA60DB1F8C}" type="datetimeFigureOut">
              <a:rPr lang="en-US" smtClean="0"/>
              <a:pPr/>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699734-B594-4A7F-96AE-EFB09A7E67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18539-4C1C-45F8-81CD-0CBA60DB1F8C}"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99734-B594-4A7F-96AE-EFB09A7E67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18539-4C1C-45F8-81CD-0CBA60DB1F8C}"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99734-B594-4A7F-96AE-EFB09A7E67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18539-4C1C-45F8-81CD-0CBA60DB1F8C}" type="datetimeFigureOut">
              <a:rPr lang="en-US" smtClean="0"/>
              <a:pPr/>
              <a:t>9/3/2020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99734-B594-4A7F-96AE-EFB09A7E67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customXml" Target="../ink/ink2.xml"/><Relationship Id="rId5"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2895600"/>
          </a:xfrm>
        </p:spPr>
        <p:txBody>
          <a:bodyPr/>
          <a:lstStyle/>
          <a:p>
            <a:r>
              <a:rPr lang="en-US" dirty="0"/>
              <a:t>CHAPTER 6</a:t>
            </a:r>
            <a:br>
              <a:rPr lang="en-US" dirty="0"/>
            </a:br>
            <a:r>
              <a:rPr lang="en-US" dirty="0"/>
              <a:t>SEQUENTIAL LOGIC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28B6-7D42-45FE-B434-79407B6A08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A5F5BF-1393-48A8-ABAE-7E7EC8218600}"/>
              </a:ext>
            </a:extLst>
          </p:cNvPr>
          <p:cNvSpPr>
            <a:spLocks noGrp="1"/>
          </p:cNvSpPr>
          <p:nvPr>
            <p:ph sz="half" idx="1"/>
          </p:nvPr>
        </p:nvSpPr>
        <p:spPr/>
        <p:txBody>
          <a:bodyPr/>
          <a:lstStyle/>
          <a:p>
            <a:r>
              <a:rPr lang="en-US" dirty="0"/>
              <a:t>Graphical Symbol</a:t>
            </a:r>
          </a:p>
          <a:p>
            <a:pPr marL="0" indent="0">
              <a:buNone/>
            </a:pPr>
            <a:r>
              <a:rPr lang="en-US" dirty="0"/>
              <a:t>          Q’          Q</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R           S</a:t>
            </a:r>
          </a:p>
          <a:p>
            <a:pPr marL="0" indent="0">
              <a:buNone/>
            </a:pPr>
            <a:r>
              <a:rPr lang="en-US" dirty="0"/>
              <a:t>	    CLK	</a:t>
            </a:r>
          </a:p>
        </p:txBody>
      </p:sp>
      <p:sp>
        <p:nvSpPr>
          <p:cNvPr id="4" name="Content Placeholder 3">
            <a:extLst>
              <a:ext uri="{FF2B5EF4-FFF2-40B4-BE49-F238E27FC236}">
                <a16:creationId xmlns:a16="http://schemas.microsoft.com/office/drawing/2014/main" id="{131EDFD7-36B7-4DB0-ACC7-FB65F8DC4F09}"/>
              </a:ext>
            </a:extLst>
          </p:cNvPr>
          <p:cNvSpPr>
            <a:spLocks noGrp="1"/>
          </p:cNvSpPr>
          <p:nvPr>
            <p:ph sz="half" idx="2"/>
          </p:nvPr>
        </p:nvSpPr>
        <p:spPr/>
        <p:txBody>
          <a:bodyPr/>
          <a:lstStyle/>
          <a:p>
            <a:endParaRPr lang="en-US" dirty="0"/>
          </a:p>
        </p:txBody>
      </p:sp>
      <p:sp>
        <p:nvSpPr>
          <p:cNvPr id="5" name="Rectangle 4">
            <a:extLst>
              <a:ext uri="{FF2B5EF4-FFF2-40B4-BE49-F238E27FC236}">
                <a16:creationId xmlns:a16="http://schemas.microsoft.com/office/drawing/2014/main" id="{84297392-FA00-4E1E-8899-585F4D86E9C1}"/>
              </a:ext>
            </a:extLst>
          </p:cNvPr>
          <p:cNvSpPr/>
          <p:nvPr/>
        </p:nvSpPr>
        <p:spPr>
          <a:xfrm>
            <a:off x="990600" y="32004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DFFA603-EA63-4B7B-A005-1F3158BED0AF}"/>
              </a:ext>
            </a:extLst>
          </p:cNvPr>
          <p:cNvCxnSpPr/>
          <p:nvPr/>
        </p:nvCxnSpPr>
        <p:spPr>
          <a:xfrm>
            <a:off x="1524000" y="2667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6B164BE-DF05-4AA1-AA31-72920B178C0E}"/>
              </a:ext>
            </a:extLst>
          </p:cNvPr>
          <p:cNvCxnSpPr/>
          <p:nvPr/>
        </p:nvCxnSpPr>
        <p:spPr>
          <a:xfrm>
            <a:off x="2590800" y="2667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9218B4-F84F-4534-BD71-923138DDD34F}"/>
              </a:ext>
            </a:extLst>
          </p:cNvPr>
          <p:cNvCxnSpPr>
            <a:cxnSpLocks/>
          </p:cNvCxnSpPr>
          <p:nvPr/>
        </p:nvCxnSpPr>
        <p:spPr>
          <a:xfrm>
            <a:off x="1513643" y="4267200"/>
            <a:ext cx="10357"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2D9F188-DC2C-482B-A3ED-64AA761899D7}"/>
              </a:ext>
            </a:extLst>
          </p:cNvPr>
          <p:cNvCxnSpPr>
            <a:cxnSpLocks/>
          </p:cNvCxnSpPr>
          <p:nvPr/>
        </p:nvCxnSpPr>
        <p:spPr>
          <a:xfrm>
            <a:off x="2590800" y="42672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row: Up 15">
            <a:extLst>
              <a:ext uri="{FF2B5EF4-FFF2-40B4-BE49-F238E27FC236}">
                <a16:creationId xmlns:a16="http://schemas.microsoft.com/office/drawing/2014/main" id="{06D1CF92-DD95-485B-BDEC-A2E05DD70B4D}"/>
              </a:ext>
            </a:extLst>
          </p:cNvPr>
          <p:cNvSpPr/>
          <p:nvPr/>
        </p:nvSpPr>
        <p:spPr>
          <a:xfrm>
            <a:off x="1970844" y="4129881"/>
            <a:ext cx="152397" cy="1066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40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A8A5-BEEA-4954-81E8-9250BEA3B7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5948C5-FD48-4642-A648-8388A5C891E5}"/>
              </a:ext>
            </a:extLst>
          </p:cNvPr>
          <p:cNvSpPr>
            <a:spLocks noGrp="1"/>
          </p:cNvSpPr>
          <p:nvPr>
            <p:ph sz="half" idx="1"/>
          </p:nvPr>
        </p:nvSpPr>
        <p:spPr/>
        <p:txBody>
          <a:bodyPr/>
          <a:lstStyle/>
          <a:p>
            <a:r>
              <a:rPr lang="en-US" dirty="0"/>
              <a:t>Characteristic Table</a:t>
            </a:r>
          </a:p>
          <a:p>
            <a:endParaRPr lang="en-US" dirty="0"/>
          </a:p>
        </p:txBody>
      </p:sp>
      <p:sp>
        <p:nvSpPr>
          <p:cNvPr id="4" name="Content Placeholder 3">
            <a:extLst>
              <a:ext uri="{FF2B5EF4-FFF2-40B4-BE49-F238E27FC236}">
                <a16:creationId xmlns:a16="http://schemas.microsoft.com/office/drawing/2014/main" id="{C6111AF0-B17B-4A15-90B5-F72344819E20}"/>
              </a:ext>
            </a:extLst>
          </p:cNvPr>
          <p:cNvSpPr>
            <a:spLocks noGrp="1"/>
          </p:cNvSpPr>
          <p:nvPr>
            <p:ph sz="half" idx="2"/>
          </p:nvPr>
        </p:nvSpPr>
        <p:spPr/>
        <p:txBody>
          <a:bodyPr/>
          <a:lstStyle/>
          <a:p>
            <a:r>
              <a:rPr lang="en-US" dirty="0"/>
              <a:t>Characteristic Equation</a:t>
            </a:r>
          </a:p>
          <a:p>
            <a:endParaRPr lang="en-US" dirty="0"/>
          </a:p>
        </p:txBody>
      </p:sp>
      <p:graphicFrame>
        <p:nvGraphicFramePr>
          <p:cNvPr id="5" name="Table 5">
            <a:extLst>
              <a:ext uri="{FF2B5EF4-FFF2-40B4-BE49-F238E27FC236}">
                <a16:creationId xmlns:a16="http://schemas.microsoft.com/office/drawing/2014/main" id="{7074F91E-AC30-4D74-872B-4C38CABD4EEC}"/>
              </a:ext>
            </a:extLst>
          </p:cNvPr>
          <p:cNvGraphicFramePr>
            <a:graphicFrameLocks noGrp="1"/>
          </p:cNvGraphicFramePr>
          <p:nvPr>
            <p:extLst>
              <p:ext uri="{D42A27DB-BD31-4B8C-83A1-F6EECF244321}">
                <p14:modId xmlns:p14="http://schemas.microsoft.com/office/powerpoint/2010/main" val="2197835215"/>
              </p:ext>
            </p:extLst>
          </p:nvPr>
        </p:nvGraphicFramePr>
        <p:xfrm>
          <a:off x="609600" y="2209800"/>
          <a:ext cx="3505200" cy="333756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15400277"/>
                    </a:ext>
                  </a:extLst>
                </a:gridCol>
                <a:gridCol w="876300">
                  <a:extLst>
                    <a:ext uri="{9D8B030D-6E8A-4147-A177-3AD203B41FA5}">
                      <a16:colId xmlns:a16="http://schemas.microsoft.com/office/drawing/2014/main" val="684435425"/>
                    </a:ext>
                  </a:extLst>
                </a:gridCol>
                <a:gridCol w="876300">
                  <a:extLst>
                    <a:ext uri="{9D8B030D-6E8A-4147-A177-3AD203B41FA5}">
                      <a16:colId xmlns:a16="http://schemas.microsoft.com/office/drawing/2014/main" val="1406835828"/>
                    </a:ext>
                  </a:extLst>
                </a:gridCol>
                <a:gridCol w="876300">
                  <a:extLst>
                    <a:ext uri="{9D8B030D-6E8A-4147-A177-3AD203B41FA5}">
                      <a16:colId xmlns:a16="http://schemas.microsoft.com/office/drawing/2014/main" val="490397583"/>
                    </a:ext>
                  </a:extLst>
                </a:gridCol>
              </a:tblGrid>
              <a:tr h="370840">
                <a:tc>
                  <a:txBody>
                    <a:bodyPr/>
                    <a:lstStyle/>
                    <a:p>
                      <a:pPr algn="ctr"/>
                      <a:r>
                        <a:rPr lang="en-US" dirty="0"/>
                        <a:t>Q(t)</a:t>
                      </a:r>
                    </a:p>
                  </a:txBody>
                  <a:tcPr anchor="ctr"/>
                </a:tc>
                <a:tc>
                  <a:txBody>
                    <a:bodyPr/>
                    <a:lstStyle/>
                    <a:p>
                      <a:pPr algn="ctr"/>
                      <a:r>
                        <a:rPr lang="en-US" dirty="0"/>
                        <a:t>S</a:t>
                      </a:r>
                    </a:p>
                  </a:txBody>
                  <a:tcPr anchor="ctr"/>
                </a:tc>
                <a:tc>
                  <a:txBody>
                    <a:bodyPr/>
                    <a:lstStyle/>
                    <a:p>
                      <a:pPr algn="ctr"/>
                      <a:r>
                        <a:rPr lang="en-US" dirty="0"/>
                        <a:t>R</a:t>
                      </a:r>
                    </a:p>
                  </a:txBody>
                  <a:tcPr anchor="ctr"/>
                </a:tc>
                <a:tc>
                  <a:txBody>
                    <a:bodyPr/>
                    <a:lstStyle/>
                    <a:p>
                      <a:pPr algn="ctr"/>
                      <a:r>
                        <a:rPr lang="en-US" dirty="0"/>
                        <a:t>Q(t+1)</a:t>
                      </a:r>
                    </a:p>
                  </a:txBody>
                  <a:tcPr anchor="ctr"/>
                </a:tc>
                <a:extLst>
                  <a:ext uri="{0D108BD9-81ED-4DB2-BD59-A6C34878D82A}">
                    <a16:rowId xmlns:a16="http://schemas.microsoft.com/office/drawing/2014/main" val="548630214"/>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3025965375"/>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1938003026"/>
                  </a:ext>
                </a:extLst>
              </a:tr>
              <a:tr h="37084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1246648131"/>
                  </a:ext>
                </a:extLst>
              </a:tr>
              <a:tr h="37084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2502712697"/>
                  </a:ext>
                </a:extLst>
              </a:tr>
              <a:tr h="37084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127279571"/>
                  </a:ext>
                </a:extLst>
              </a:tr>
              <a:tr h="37084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2752561248"/>
                  </a:ext>
                </a:extLst>
              </a:tr>
              <a:tr h="37084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386030825"/>
                  </a:ext>
                </a:extLst>
              </a:tr>
              <a:tr h="37084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3739448620"/>
                  </a:ext>
                </a:extLst>
              </a:tr>
            </a:tbl>
          </a:graphicData>
        </a:graphic>
      </p:graphicFrame>
    </p:spTree>
    <p:extLst>
      <p:ext uri="{BB962C8B-B14F-4D97-AF65-F5344CB8AC3E}">
        <p14:creationId xmlns:p14="http://schemas.microsoft.com/office/powerpoint/2010/main" val="211614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dirty="0">
                <a:latin typeface="+mn-lt"/>
              </a:rPr>
              <a:t>D FLIP-FLOP</a:t>
            </a:r>
          </a:p>
        </p:txBody>
      </p:sp>
      <p:pic>
        <p:nvPicPr>
          <p:cNvPr id="2050" name="Picture 2"/>
          <p:cNvPicPr>
            <a:picLocks noGrp="1" noChangeAspect="1" noChangeArrowheads="1"/>
          </p:cNvPicPr>
          <p:nvPr>
            <p:ph sz="half" idx="1"/>
          </p:nvPr>
        </p:nvPicPr>
        <p:blipFill>
          <a:blip r:embed="rId2"/>
          <a:srcRect/>
          <a:stretch>
            <a:fillRect/>
          </a:stretch>
        </p:blipFill>
        <p:spPr bwMode="auto">
          <a:xfrm>
            <a:off x="457200" y="1788318"/>
            <a:ext cx="8229600" cy="389096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BB59-913F-441A-A75B-037371A1E7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87653A-840A-490A-AFA9-8EF326A06C06}"/>
              </a:ext>
            </a:extLst>
          </p:cNvPr>
          <p:cNvSpPr>
            <a:spLocks noGrp="1"/>
          </p:cNvSpPr>
          <p:nvPr>
            <p:ph sz="half" idx="1"/>
          </p:nvPr>
        </p:nvSpPr>
        <p:spPr/>
        <p:txBody>
          <a:bodyPr/>
          <a:lstStyle/>
          <a:p>
            <a:r>
              <a:rPr lang="en-US" dirty="0"/>
              <a:t>Characteristic Table</a:t>
            </a:r>
          </a:p>
        </p:txBody>
      </p:sp>
      <p:graphicFrame>
        <p:nvGraphicFramePr>
          <p:cNvPr id="5" name="Table 5">
            <a:extLst>
              <a:ext uri="{FF2B5EF4-FFF2-40B4-BE49-F238E27FC236}">
                <a16:creationId xmlns:a16="http://schemas.microsoft.com/office/drawing/2014/main" id="{61F6C5BC-2F7E-43D1-83BA-CE040B5F392F}"/>
              </a:ext>
            </a:extLst>
          </p:cNvPr>
          <p:cNvGraphicFramePr>
            <a:graphicFrameLocks noGrp="1"/>
          </p:cNvGraphicFramePr>
          <p:nvPr>
            <p:ph sz="half" idx="2"/>
            <p:extLst>
              <p:ext uri="{D42A27DB-BD31-4B8C-83A1-F6EECF244321}">
                <p14:modId xmlns:p14="http://schemas.microsoft.com/office/powerpoint/2010/main" val="2385473295"/>
              </p:ext>
            </p:extLst>
          </p:nvPr>
        </p:nvGraphicFramePr>
        <p:xfrm>
          <a:off x="518604" y="2209800"/>
          <a:ext cx="4038600" cy="185420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1526160646"/>
                    </a:ext>
                  </a:extLst>
                </a:gridCol>
                <a:gridCol w="1346200">
                  <a:extLst>
                    <a:ext uri="{9D8B030D-6E8A-4147-A177-3AD203B41FA5}">
                      <a16:colId xmlns:a16="http://schemas.microsoft.com/office/drawing/2014/main" val="2339787501"/>
                    </a:ext>
                  </a:extLst>
                </a:gridCol>
                <a:gridCol w="1346200">
                  <a:extLst>
                    <a:ext uri="{9D8B030D-6E8A-4147-A177-3AD203B41FA5}">
                      <a16:colId xmlns:a16="http://schemas.microsoft.com/office/drawing/2014/main" val="1679486204"/>
                    </a:ext>
                  </a:extLst>
                </a:gridCol>
              </a:tblGrid>
              <a:tr h="370840">
                <a:tc>
                  <a:txBody>
                    <a:bodyPr/>
                    <a:lstStyle/>
                    <a:p>
                      <a:r>
                        <a:rPr lang="en-US" dirty="0"/>
                        <a:t>Q(t)</a:t>
                      </a:r>
                    </a:p>
                  </a:txBody>
                  <a:tcPr/>
                </a:tc>
                <a:tc>
                  <a:txBody>
                    <a:bodyPr/>
                    <a:lstStyle/>
                    <a:p>
                      <a:r>
                        <a:rPr lang="en-US" dirty="0"/>
                        <a:t>D</a:t>
                      </a:r>
                    </a:p>
                  </a:txBody>
                  <a:tcPr/>
                </a:tc>
                <a:tc>
                  <a:txBody>
                    <a:bodyPr/>
                    <a:lstStyle/>
                    <a:p>
                      <a:r>
                        <a:rPr lang="en-US" dirty="0"/>
                        <a:t>Q(t+1)</a:t>
                      </a:r>
                    </a:p>
                  </a:txBody>
                  <a:tcPr/>
                </a:tc>
                <a:extLst>
                  <a:ext uri="{0D108BD9-81ED-4DB2-BD59-A6C34878D82A}">
                    <a16:rowId xmlns:a16="http://schemas.microsoft.com/office/drawing/2014/main" val="1581053470"/>
                  </a:ext>
                </a:extLst>
              </a:tr>
              <a:tr h="370840">
                <a:tc>
                  <a:txBody>
                    <a:bodyPr/>
                    <a:lstStyle/>
                    <a:p>
                      <a:r>
                        <a:rPr lang="en-US" dirty="0"/>
                        <a:t>0</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3973539238"/>
                  </a:ext>
                </a:extLst>
              </a:tr>
              <a:tr h="370840">
                <a:tc>
                  <a:txBody>
                    <a:bodyPr/>
                    <a:lstStyle/>
                    <a:p>
                      <a:r>
                        <a:rPr lang="en-US" dirty="0"/>
                        <a:t>0</a:t>
                      </a:r>
                    </a:p>
                  </a:txBody>
                  <a:tcPr/>
                </a:tc>
                <a:tc>
                  <a:txBody>
                    <a:bodyPr/>
                    <a:lstStyle/>
                    <a:p>
                      <a:r>
                        <a:rPr lang="en-US" dirty="0"/>
                        <a:t>1</a:t>
                      </a:r>
                    </a:p>
                  </a:txBody>
                  <a:tcPr/>
                </a:tc>
                <a:tc>
                  <a:txBody>
                    <a:bodyPr/>
                    <a:lstStyle/>
                    <a:p>
                      <a:endParaRPr lang="en-US"/>
                    </a:p>
                  </a:txBody>
                  <a:tcPr/>
                </a:tc>
                <a:extLst>
                  <a:ext uri="{0D108BD9-81ED-4DB2-BD59-A6C34878D82A}">
                    <a16:rowId xmlns:a16="http://schemas.microsoft.com/office/drawing/2014/main" val="3213746376"/>
                  </a:ext>
                </a:extLst>
              </a:tr>
              <a:tr h="370840">
                <a:tc>
                  <a:txBody>
                    <a:bodyPr/>
                    <a:lstStyle/>
                    <a:p>
                      <a:r>
                        <a:rPr lang="en-US" dirty="0"/>
                        <a:t>1</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2546879693"/>
                  </a:ext>
                </a:extLst>
              </a:tr>
              <a:tr h="370840">
                <a:tc>
                  <a:txBody>
                    <a:bodyPr/>
                    <a:lstStyle/>
                    <a:p>
                      <a:r>
                        <a:rPr lang="en-US" dirty="0"/>
                        <a:t>1</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3554424317"/>
                  </a:ext>
                </a:extLst>
              </a:tr>
            </a:tbl>
          </a:graphicData>
        </a:graphic>
      </p:graphicFrame>
      <p:graphicFrame>
        <p:nvGraphicFramePr>
          <p:cNvPr id="6" name="Table 6">
            <a:extLst>
              <a:ext uri="{FF2B5EF4-FFF2-40B4-BE49-F238E27FC236}">
                <a16:creationId xmlns:a16="http://schemas.microsoft.com/office/drawing/2014/main" id="{94A512BF-FF64-4C68-B76D-254BAC179418}"/>
              </a:ext>
            </a:extLst>
          </p:cNvPr>
          <p:cNvGraphicFramePr>
            <a:graphicFrameLocks noGrp="1"/>
          </p:cNvGraphicFramePr>
          <p:nvPr>
            <p:extLst>
              <p:ext uri="{D42A27DB-BD31-4B8C-83A1-F6EECF244321}">
                <p14:modId xmlns:p14="http://schemas.microsoft.com/office/powerpoint/2010/main" val="3281819313"/>
              </p:ext>
            </p:extLst>
          </p:nvPr>
        </p:nvGraphicFramePr>
        <p:xfrm>
          <a:off x="5998346" y="2401308"/>
          <a:ext cx="1926454" cy="1408692"/>
        </p:xfrm>
        <a:graphic>
          <a:graphicData uri="http://schemas.openxmlformats.org/drawingml/2006/table">
            <a:tbl>
              <a:tblPr firstRow="1" bandRow="1">
                <a:tableStyleId>{5C22544A-7EE6-4342-B048-85BDC9FD1C3A}</a:tableStyleId>
              </a:tblPr>
              <a:tblGrid>
                <a:gridCol w="963227">
                  <a:extLst>
                    <a:ext uri="{9D8B030D-6E8A-4147-A177-3AD203B41FA5}">
                      <a16:colId xmlns:a16="http://schemas.microsoft.com/office/drawing/2014/main" val="659895221"/>
                    </a:ext>
                  </a:extLst>
                </a:gridCol>
                <a:gridCol w="963227">
                  <a:extLst>
                    <a:ext uri="{9D8B030D-6E8A-4147-A177-3AD203B41FA5}">
                      <a16:colId xmlns:a16="http://schemas.microsoft.com/office/drawing/2014/main" val="805830657"/>
                    </a:ext>
                  </a:extLst>
                </a:gridCol>
              </a:tblGrid>
              <a:tr h="704346">
                <a:tc>
                  <a:txBody>
                    <a:bodyPr/>
                    <a:lstStyle/>
                    <a:p>
                      <a:endParaRPr lang="en-US"/>
                    </a:p>
                  </a:txBody>
                  <a:tcPr/>
                </a:tc>
                <a:tc>
                  <a:txBody>
                    <a:bodyPr/>
                    <a:lstStyle/>
                    <a:p>
                      <a:endParaRPr lang="en-US"/>
                    </a:p>
                  </a:txBody>
                  <a:tcPr/>
                </a:tc>
                <a:extLst>
                  <a:ext uri="{0D108BD9-81ED-4DB2-BD59-A6C34878D82A}">
                    <a16:rowId xmlns:a16="http://schemas.microsoft.com/office/drawing/2014/main" val="3941087711"/>
                  </a:ext>
                </a:extLst>
              </a:tr>
              <a:tr h="704346">
                <a:tc>
                  <a:txBody>
                    <a:bodyPr/>
                    <a:lstStyle/>
                    <a:p>
                      <a:endParaRPr lang="en-US"/>
                    </a:p>
                  </a:txBody>
                  <a:tcPr/>
                </a:tc>
                <a:tc>
                  <a:txBody>
                    <a:bodyPr/>
                    <a:lstStyle/>
                    <a:p>
                      <a:endParaRPr lang="en-US" dirty="0"/>
                    </a:p>
                  </a:txBody>
                  <a:tcPr/>
                </a:tc>
                <a:extLst>
                  <a:ext uri="{0D108BD9-81ED-4DB2-BD59-A6C34878D82A}">
                    <a16:rowId xmlns:a16="http://schemas.microsoft.com/office/drawing/2014/main" val="3664736270"/>
                  </a:ext>
                </a:extLst>
              </a:tr>
            </a:tbl>
          </a:graphicData>
        </a:graphic>
      </p:graphicFrame>
      <p:cxnSp>
        <p:nvCxnSpPr>
          <p:cNvPr id="8" name="Straight Connector 7">
            <a:extLst>
              <a:ext uri="{FF2B5EF4-FFF2-40B4-BE49-F238E27FC236}">
                <a16:creationId xmlns:a16="http://schemas.microsoft.com/office/drawing/2014/main" id="{1993B964-C562-4632-94BE-EB17AF20F9B0}"/>
              </a:ext>
            </a:extLst>
          </p:cNvPr>
          <p:cNvCxnSpPr/>
          <p:nvPr/>
        </p:nvCxnSpPr>
        <p:spPr>
          <a:xfrm>
            <a:off x="5562600" y="2057400"/>
            <a:ext cx="435746" cy="3439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805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1"/>
          </p:nvPr>
        </p:nvPicPr>
        <p:blipFill>
          <a:blip r:embed="rId2"/>
          <a:srcRect/>
          <a:stretch>
            <a:fillRect/>
          </a:stretch>
        </p:blipFill>
        <p:spPr bwMode="auto">
          <a:xfrm>
            <a:off x="48827" y="1066800"/>
            <a:ext cx="5181600" cy="4046442"/>
          </a:xfrm>
          <a:prstGeom prst="rect">
            <a:avLst/>
          </a:prstGeom>
          <a:noFill/>
          <a:ln w="9525">
            <a:noFill/>
            <a:miter lim="800000"/>
            <a:headEnd/>
            <a:tailEnd/>
          </a:ln>
          <a:effectLst/>
        </p:spPr>
      </p:pic>
      <p:sp>
        <p:nvSpPr>
          <p:cNvPr id="4" name="Title 1"/>
          <p:cNvSpPr>
            <a:spLocks noGrp="1"/>
          </p:cNvSpPr>
          <p:nvPr>
            <p:ph type="title"/>
          </p:nvPr>
        </p:nvSpPr>
        <p:spPr>
          <a:xfrm>
            <a:off x="457200" y="274638"/>
            <a:ext cx="8229600" cy="715962"/>
          </a:xfrm>
        </p:spPr>
        <p:txBody>
          <a:bodyPr>
            <a:normAutofit/>
          </a:bodyPr>
          <a:lstStyle/>
          <a:p>
            <a:pPr algn="l"/>
            <a:r>
              <a:rPr lang="en-US" sz="3200" dirty="0">
                <a:latin typeface="+mn-lt"/>
              </a:rPr>
              <a:t>JK FLIP-FLOP</a:t>
            </a:r>
          </a:p>
        </p:txBody>
      </p:sp>
      <p:graphicFrame>
        <p:nvGraphicFramePr>
          <p:cNvPr id="5" name="Table 5">
            <a:extLst>
              <a:ext uri="{FF2B5EF4-FFF2-40B4-BE49-F238E27FC236}">
                <a16:creationId xmlns:a16="http://schemas.microsoft.com/office/drawing/2014/main" id="{F9DB6682-6C05-42B3-9593-70E6410C847D}"/>
              </a:ext>
            </a:extLst>
          </p:cNvPr>
          <p:cNvGraphicFramePr>
            <a:graphicFrameLocks noGrp="1"/>
          </p:cNvGraphicFramePr>
          <p:nvPr>
            <p:extLst>
              <p:ext uri="{D42A27DB-BD31-4B8C-83A1-F6EECF244321}">
                <p14:modId xmlns:p14="http://schemas.microsoft.com/office/powerpoint/2010/main" val="2380209045"/>
              </p:ext>
            </p:extLst>
          </p:nvPr>
        </p:nvGraphicFramePr>
        <p:xfrm>
          <a:off x="5556682" y="1444101"/>
          <a:ext cx="3505200" cy="2194560"/>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2215400277"/>
                    </a:ext>
                  </a:extLst>
                </a:gridCol>
                <a:gridCol w="701040">
                  <a:extLst>
                    <a:ext uri="{9D8B030D-6E8A-4147-A177-3AD203B41FA5}">
                      <a16:colId xmlns:a16="http://schemas.microsoft.com/office/drawing/2014/main" val="684435425"/>
                    </a:ext>
                  </a:extLst>
                </a:gridCol>
                <a:gridCol w="701040">
                  <a:extLst>
                    <a:ext uri="{9D8B030D-6E8A-4147-A177-3AD203B41FA5}">
                      <a16:colId xmlns:a16="http://schemas.microsoft.com/office/drawing/2014/main" val="1406835828"/>
                    </a:ext>
                  </a:extLst>
                </a:gridCol>
                <a:gridCol w="701040">
                  <a:extLst>
                    <a:ext uri="{9D8B030D-6E8A-4147-A177-3AD203B41FA5}">
                      <a16:colId xmlns:a16="http://schemas.microsoft.com/office/drawing/2014/main" val="490397583"/>
                    </a:ext>
                  </a:extLst>
                </a:gridCol>
                <a:gridCol w="701040">
                  <a:extLst>
                    <a:ext uri="{9D8B030D-6E8A-4147-A177-3AD203B41FA5}">
                      <a16:colId xmlns:a16="http://schemas.microsoft.com/office/drawing/2014/main" val="2099739775"/>
                    </a:ext>
                  </a:extLst>
                </a:gridCol>
              </a:tblGrid>
              <a:tr h="335245">
                <a:tc>
                  <a:txBody>
                    <a:bodyPr/>
                    <a:lstStyle/>
                    <a:p>
                      <a:pPr algn="ctr"/>
                      <a:r>
                        <a:rPr lang="en-US" dirty="0"/>
                        <a:t>CP</a:t>
                      </a:r>
                    </a:p>
                  </a:txBody>
                  <a:tcPr anchor="ctr"/>
                </a:tc>
                <a:tc>
                  <a:txBody>
                    <a:bodyPr/>
                    <a:lstStyle/>
                    <a:p>
                      <a:pPr algn="ctr"/>
                      <a:r>
                        <a:rPr lang="en-US" dirty="0"/>
                        <a:t>J</a:t>
                      </a:r>
                    </a:p>
                  </a:txBody>
                  <a:tcPr anchor="ctr"/>
                </a:tc>
                <a:tc>
                  <a:txBody>
                    <a:bodyPr/>
                    <a:lstStyle/>
                    <a:p>
                      <a:pPr algn="ctr"/>
                      <a:r>
                        <a:rPr lang="en-US" dirty="0"/>
                        <a:t>K</a:t>
                      </a:r>
                    </a:p>
                  </a:txBody>
                  <a:tcPr anchor="ctr"/>
                </a:tc>
                <a:tc>
                  <a:txBody>
                    <a:bodyPr/>
                    <a:lstStyle/>
                    <a:p>
                      <a:pPr algn="ctr"/>
                      <a:r>
                        <a:rPr lang="en-US" dirty="0"/>
                        <a:t>Q</a:t>
                      </a:r>
                    </a:p>
                  </a:txBody>
                  <a:tcPr anchor="ctr"/>
                </a:tc>
                <a:tc>
                  <a:txBody>
                    <a:bodyPr/>
                    <a:lstStyle/>
                    <a:p>
                      <a:pPr algn="ctr"/>
                      <a:r>
                        <a:rPr lang="en-US" dirty="0"/>
                        <a:t>Q’</a:t>
                      </a:r>
                    </a:p>
                  </a:txBody>
                  <a:tcPr anchor="ctr"/>
                </a:tc>
                <a:extLst>
                  <a:ext uri="{0D108BD9-81ED-4DB2-BD59-A6C34878D82A}">
                    <a16:rowId xmlns:a16="http://schemas.microsoft.com/office/drawing/2014/main" val="548630214"/>
                  </a:ext>
                </a:extLst>
              </a:tr>
              <a:tr h="335245">
                <a:tc>
                  <a:txBody>
                    <a:bodyPr/>
                    <a:lstStyle/>
                    <a:p>
                      <a:pPr algn="ctr"/>
                      <a:r>
                        <a:rPr lang="en-US" dirty="0"/>
                        <a:t>0</a:t>
                      </a:r>
                    </a:p>
                  </a:txBody>
                  <a:tcPr anchor="ct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0</a:t>
                      </a:r>
                    </a:p>
                  </a:txBody>
                  <a:tcPr anchor="ctr"/>
                </a:tc>
                <a:tc>
                  <a:txBody>
                    <a:bodyPr/>
                    <a:lstStyle/>
                    <a:p>
                      <a:pPr algn="ctr"/>
                      <a:r>
                        <a:rPr lang="en-US"/>
                        <a:t>1</a:t>
                      </a:r>
                      <a:endParaRPr lang="en-US" dirty="0"/>
                    </a:p>
                  </a:txBody>
                  <a:tcPr anchor="ctr"/>
                </a:tc>
                <a:extLst>
                  <a:ext uri="{0D108BD9-81ED-4DB2-BD59-A6C34878D82A}">
                    <a16:rowId xmlns:a16="http://schemas.microsoft.com/office/drawing/2014/main" val="3025965375"/>
                  </a:ext>
                </a:extLst>
              </a:tr>
              <a:tr h="335245">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27279571"/>
                  </a:ext>
                </a:extLst>
              </a:tr>
              <a:tr h="335245">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2752561248"/>
                  </a:ext>
                </a:extLst>
              </a:tr>
              <a:tr h="335245">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86030825"/>
                  </a:ext>
                </a:extLst>
              </a:tr>
              <a:tr h="335245">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373944862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0DB1-A920-4671-B7A3-CD9F1A65BF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58B83E-6326-48DC-A04B-5A6E9D4B793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C2101A4-0D1E-4364-8BC7-63119D2C1E85}"/>
              </a:ext>
            </a:extLst>
          </p:cNvPr>
          <p:cNvSpPr>
            <a:spLocks noGrp="1"/>
          </p:cNvSpPr>
          <p:nvPr>
            <p:ph sz="half" idx="2"/>
          </p:nvPr>
        </p:nvSpPr>
        <p:spPr/>
        <p:txBody>
          <a:bodyPr/>
          <a:lstStyle/>
          <a:p>
            <a:endParaRPr lang="en-US"/>
          </a:p>
        </p:txBody>
      </p:sp>
      <p:graphicFrame>
        <p:nvGraphicFramePr>
          <p:cNvPr id="6" name="Table 5">
            <a:extLst>
              <a:ext uri="{FF2B5EF4-FFF2-40B4-BE49-F238E27FC236}">
                <a16:creationId xmlns:a16="http://schemas.microsoft.com/office/drawing/2014/main" id="{798C6A57-366C-4B87-A1D4-C1A1F82107F3}"/>
              </a:ext>
            </a:extLst>
          </p:cNvPr>
          <p:cNvGraphicFramePr>
            <a:graphicFrameLocks noGrp="1"/>
          </p:cNvGraphicFramePr>
          <p:nvPr>
            <p:extLst>
              <p:ext uri="{D42A27DB-BD31-4B8C-83A1-F6EECF244321}">
                <p14:modId xmlns:p14="http://schemas.microsoft.com/office/powerpoint/2010/main" val="3803006185"/>
              </p:ext>
            </p:extLst>
          </p:nvPr>
        </p:nvGraphicFramePr>
        <p:xfrm>
          <a:off x="723900" y="1905000"/>
          <a:ext cx="3505200" cy="365760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15400277"/>
                    </a:ext>
                  </a:extLst>
                </a:gridCol>
                <a:gridCol w="876300">
                  <a:extLst>
                    <a:ext uri="{9D8B030D-6E8A-4147-A177-3AD203B41FA5}">
                      <a16:colId xmlns:a16="http://schemas.microsoft.com/office/drawing/2014/main" val="684435425"/>
                    </a:ext>
                  </a:extLst>
                </a:gridCol>
                <a:gridCol w="876300">
                  <a:extLst>
                    <a:ext uri="{9D8B030D-6E8A-4147-A177-3AD203B41FA5}">
                      <a16:colId xmlns:a16="http://schemas.microsoft.com/office/drawing/2014/main" val="1406835828"/>
                    </a:ext>
                  </a:extLst>
                </a:gridCol>
                <a:gridCol w="876300">
                  <a:extLst>
                    <a:ext uri="{9D8B030D-6E8A-4147-A177-3AD203B41FA5}">
                      <a16:colId xmlns:a16="http://schemas.microsoft.com/office/drawing/2014/main" val="490397583"/>
                    </a:ext>
                  </a:extLst>
                </a:gridCol>
              </a:tblGrid>
              <a:tr h="335245">
                <a:tc gridSpan="4">
                  <a:txBody>
                    <a:bodyPr/>
                    <a:lstStyle/>
                    <a:p>
                      <a:pPr algn="ctr"/>
                      <a:r>
                        <a:rPr lang="en-US" dirty="0"/>
                        <a:t>Characteristic Table</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640293092"/>
                  </a:ext>
                </a:extLst>
              </a:tr>
              <a:tr h="335245">
                <a:tc>
                  <a:txBody>
                    <a:bodyPr/>
                    <a:lstStyle/>
                    <a:p>
                      <a:pPr algn="ctr"/>
                      <a:r>
                        <a:rPr lang="en-US" dirty="0"/>
                        <a:t>Q(t)</a:t>
                      </a:r>
                    </a:p>
                  </a:txBody>
                  <a:tcPr anchor="ctr"/>
                </a:tc>
                <a:tc>
                  <a:txBody>
                    <a:bodyPr/>
                    <a:lstStyle/>
                    <a:p>
                      <a:pPr algn="ctr"/>
                      <a:r>
                        <a:rPr lang="en-US" dirty="0"/>
                        <a:t>J</a:t>
                      </a:r>
                    </a:p>
                  </a:txBody>
                  <a:tcPr anchor="ctr"/>
                </a:tc>
                <a:tc>
                  <a:txBody>
                    <a:bodyPr/>
                    <a:lstStyle/>
                    <a:p>
                      <a:pPr algn="ctr"/>
                      <a:r>
                        <a:rPr lang="en-US" dirty="0"/>
                        <a:t>K</a:t>
                      </a:r>
                    </a:p>
                  </a:txBody>
                  <a:tcPr anchor="ctr"/>
                </a:tc>
                <a:tc>
                  <a:txBody>
                    <a:bodyPr/>
                    <a:lstStyle/>
                    <a:p>
                      <a:pPr algn="ctr"/>
                      <a:r>
                        <a:rPr lang="en-US" dirty="0"/>
                        <a:t>Q(t+1)</a:t>
                      </a:r>
                    </a:p>
                  </a:txBody>
                  <a:tcPr anchor="ctr"/>
                </a:tc>
                <a:extLst>
                  <a:ext uri="{0D108BD9-81ED-4DB2-BD59-A6C34878D82A}">
                    <a16:rowId xmlns:a16="http://schemas.microsoft.com/office/drawing/2014/main" val="548630214"/>
                  </a:ext>
                </a:extLst>
              </a:tr>
              <a:tr h="33524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3025965375"/>
                  </a:ext>
                </a:extLst>
              </a:tr>
              <a:tr h="33524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1938003026"/>
                  </a:ext>
                </a:extLst>
              </a:tr>
              <a:tr h="335245">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1246648131"/>
                  </a:ext>
                </a:extLst>
              </a:tr>
              <a:tr h="335245">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2502712697"/>
                  </a:ext>
                </a:extLst>
              </a:tr>
              <a:tr h="335245">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127279571"/>
                  </a:ext>
                </a:extLst>
              </a:tr>
              <a:tr h="335245">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2752561248"/>
                  </a:ext>
                </a:extLst>
              </a:tr>
              <a:tr h="335245">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386030825"/>
                  </a:ext>
                </a:extLst>
              </a:tr>
              <a:tr h="335245">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3739448620"/>
                  </a:ext>
                </a:extLst>
              </a:tr>
            </a:tbl>
          </a:graphicData>
        </a:graphic>
      </p:graphicFrame>
    </p:spTree>
    <p:extLst>
      <p:ext uri="{BB962C8B-B14F-4D97-AF65-F5344CB8AC3E}">
        <p14:creationId xmlns:p14="http://schemas.microsoft.com/office/powerpoint/2010/main" val="186096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a:t>T FLIP FLOP</a:t>
            </a:r>
          </a:p>
        </p:txBody>
      </p:sp>
      <p:pic>
        <p:nvPicPr>
          <p:cNvPr id="1026" name="Picture 2"/>
          <p:cNvPicPr>
            <a:picLocks noGrp="1" noChangeAspect="1" noChangeArrowheads="1"/>
          </p:cNvPicPr>
          <p:nvPr>
            <p:ph sz="half" idx="1"/>
          </p:nvPr>
        </p:nvPicPr>
        <p:blipFill>
          <a:blip r:embed="rId2"/>
          <a:srcRect/>
          <a:stretch>
            <a:fillRect/>
          </a:stretch>
        </p:blipFill>
        <p:spPr bwMode="auto">
          <a:xfrm>
            <a:off x="1676400" y="1247775"/>
            <a:ext cx="5038725" cy="238125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1035" name="Ink 1034">
                <a:extLst>
                  <a:ext uri="{FF2B5EF4-FFF2-40B4-BE49-F238E27FC236}">
                    <a16:creationId xmlns:a16="http://schemas.microsoft.com/office/drawing/2014/main" id="{0605A6F8-B629-411F-8835-60CF6543A013}"/>
                  </a:ext>
                </a:extLst>
              </p14:cNvPr>
              <p14:cNvContentPartPr/>
              <p14:nvPr/>
            </p14:nvContentPartPr>
            <p14:xfrm>
              <a:off x="2573196" y="4811802"/>
              <a:ext cx="18000" cy="36000"/>
            </p14:xfrm>
          </p:contentPart>
        </mc:Choice>
        <mc:Fallback xmlns="">
          <p:pic>
            <p:nvPicPr>
              <p:cNvPr id="1035" name="Ink 1034">
                <a:extLst>
                  <a:ext uri="{FF2B5EF4-FFF2-40B4-BE49-F238E27FC236}">
                    <a16:creationId xmlns:a16="http://schemas.microsoft.com/office/drawing/2014/main" id="{0605A6F8-B629-411F-8835-60CF6543A013}"/>
                  </a:ext>
                </a:extLst>
              </p:cNvPr>
              <p:cNvPicPr/>
              <p:nvPr/>
            </p:nvPicPr>
            <p:blipFill>
              <a:blip r:embed="rId5"/>
              <a:stretch>
                <a:fillRect/>
              </a:stretch>
            </p:blipFill>
            <p:spPr>
              <a:xfrm>
                <a:off x="2564196" y="4802802"/>
                <a:ext cx="356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68" name="Ink 1067">
                <a:extLst>
                  <a:ext uri="{FF2B5EF4-FFF2-40B4-BE49-F238E27FC236}">
                    <a16:creationId xmlns:a16="http://schemas.microsoft.com/office/drawing/2014/main" id="{38E3E7EC-E8DF-482B-A85B-FB3635047264}"/>
                  </a:ext>
                </a:extLst>
              </p14:cNvPr>
              <p14:cNvContentPartPr/>
              <p14:nvPr/>
            </p14:nvContentPartPr>
            <p14:xfrm>
              <a:off x="7078956" y="4048602"/>
              <a:ext cx="3600" cy="9000"/>
            </p14:xfrm>
          </p:contentPart>
        </mc:Choice>
        <mc:Fallback xmlns="">
          <p:pic>
            <p:nvPicPr>
              <p:cNvPr id="1068" name="Ink 1067">
                <a:extLst>
                  <a:ext uri="{FF2B5EF4-FFF2-40B4-BE49-F238E27FC236}">
                    <a16:creationId xmlns:a16="http://schemas.microsoft.com/office/drawing/2014/main" id="{38E3E7EC-E8DF-482B-A85B-FB3635047264}"/>
                  </a:ext>
                </a:extLst>
              </p:cNvPr>
              <p:cNvPicPr/>
              <p:nvPr/>
            </p:nvPicPr>
            <p:blipFill>
              <a:blip r:embed="rId7"/>
              <a:stretch>
                <a:fillRect/>
              </a:stretch>
            </p:blipFill>
            <p:spPr>
              <a:xfrm>
                <a:off x="7069956" y="4039602"/>
                <a:ext cx="21240" cy="26640"/>
              </a:xfrm>
              <a:prstGeom prst="rect">
                <a:avLst/>
              </a:prstGeom>
            </p:spPr>
          </p:pic>
        </mc:Fallback>
      </mc:AlternateContent>
      <p:graphicFrame>
        <p:nvGraphicFramePr>
          <p:cNvPr id="5" name="Table 5">
            <a:extLst>
              <a:ext uri="{FF2B5EF4-FFF2-40B4-BE49-F238E27FC236}">
                <a16:creationId xmlns:a16="http://schemas.microsoft.com/office/drawing/2014/main" id="{08C7CC8E-5C33-4F08-AE83-A7AE20100EFD}"/>
              </a:ext>
            </a:extLst>
          </p:cNvPr>
          <p:cNvGraphicFramePr>
            <a:graphicFrameLocks noGrp="1"/>
          </p:cNvGraphicFramePr>
          <p:nvPr>
            <p:extLst>
              <p:ext uri="{D42A27DB-BD31-4B8C-83A1-F6EECF244321}">
                <p14:modId xmlns:p14="http://schemas.microsoft.com/office/powerpoint/2010/main" val="2481722802"/>
              </p:ext>
            </p:extLst>
          </p:nvPr>
        </p:nvGraphicFramePr>
        <p:xfrm>
          <a:off x="2881312" y="4044814"/>
          <a:ext cx="2628900" cy="219456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15400277"/>
                    </a:ext>
                  </a:extLst>
                </a:gridCol>
                <a:gridCol w="876300">
                  <a:extLst>
                    <a:ext uri="{9D8B030D-6E8A-4147-A177-3AD203B41FA5}">
                      <a16:colId xmlns:a16="http://schemas.microsoft.com/office/drawing/2014/main" val="684435425"/>
                    </a:ext>
                  </a:extLst>
                </a:gridCol>
                <a:gridCol w="876300">
                  <a:extLst>
                    <a:ext uri="{9D8B030D-6E8A-4147-A177-3AD203B41FA5}">
                      <a16:colId xmlns:a16="http://schemas.microsoft.com/office/drawing/2014/main" val="490397583"/>
                    </a:ext>
                  </a:extLst>
                </a:gridCol>
              </a:tblGrid>
              <a:tr h="348760">
                <a:tc gridSpan="3">
                  <a:txBody>
                    <a:bodyPr/>
                    <a:lstStyle/>
                    <a:p>
                      <a:pPr algn="ctr"/>
                      <a:r>
                        <a:rPr lang="en-US" dirty="0"/>
                        <a:t>Characteristic Table</a:t>
                      </a:r>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829822948"/>
                  </a:ext>
                </a:extLst>
              </a:tr>
              <a:tr h="348760">
                <a:tc>
                  <a:txBody>
                    <a:bodyPr/>
                    <a:lstStyle/>
                    <a:p>
                      <a:pPr algn="ctr"/>
                      <a:r>
                        <a:rPr lang="en-US" dirty="0"/>
                        <a:t>Q(t)</a:t>
                      </a:r>
                    </a:p>
                  </a:txBody>
                  <a:tcPr anchor="ctr"/>
                </a:tc>
                <a:tc>
                  <a:txBody>
                    <a:bodyPr/>
                    <a:lstStyle/>
                    <a:p>
                      <a:pPr algn="ctr"/>
                      <a:r>
                        <a:rPr lang="en-US" dirty="0"/>
                        <a:t>T</a:t>
                      </a:r>
                    </a:p>
                  </a:txBody>
                  <a:tcPr anchor="ctr"/>
                </a:tc>
                <a:tc>
                  <a:txBody>
                    <a:bodyPr/>
                    <a:lstStyle/>
                    <a:p>
                      <a:pPr algn="ctr"/>
                      <a:r>
                        <a:rPr lang="en-US" dirty="0"/>
                        <a:t>Q(t+1)</a:t>
                      </a:r>
                    </a:p>
                  </a:txBody>
                  <a:tcPr anchor="ctr"/>
                </a:tc>
                <a:extLst>
                  <a:ext uri="{0D108BD9-81ED-4DB2-BD59-A6C34878D82A}">
                    <a16:rowId xmlns:a16="http://schemas.microsoft.com/office/drawing/2014/main" val="548630214"/>
                  </a:ext>
                </a:extLst>
              </a:tr>
              <a:tr h="34876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025965375"/>
                  </a:ext>
                </a:extLst>
              </a:tr>
              <a:tr h="34876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2502712697"/>
                  </a:ext>
                </a:extLst>
              </a:tr>
              <a:tr h="34876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27279571"/>
                  </a:ext>
                </a:extLst>
              </a:tr>
              <a:tr h="34876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73944862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p:spPr>
        <p:txBody>
          <a:bodyPr/>
          <a:lstStyle/>
          <a:p>
            <a:pPr algn="just">
              <a:buNone/>
            </a:pPr>
            <a:r>
              <a:rPr lang="en-US" b="1" u="sng" dirty="0"/>
              <a:t>INTRODUCTION</a:t>
            </a:r>
          </a:p>
          <a:p>
            <a:pPr algn="just">
              <a:buNone/>
            </a:pPr>
            <a:r>
              <a:rPr lang="en-US" b="1" dirty="0"/>
              <a:t>Combinational Circuits:</a:t>
            </a:r>
            <a:r>
              <a:rPr lang="en-US" dirty="0"/>
              <a:t> A circuit whose output, at any instant of time are dependent upon the input present at that time. </a:t>
            </a:r>
          </a:p>
          <a:p>
            <a:pPr algn="just">
              <a:buNone/>
            </a:pPr>
            <a:r>
              <a:rPr lang="en-US" dirty="0"/>
              <a:t>	</a:t>
            </a:r>
          </a:p>
          <a:p>
            <a:pPr algn="just">
              <a:buNone/>
            </a:pPr>
            <a:r>
              <a:rPr lang="en-US" dirty="0"/>
              <a:t>	i.e. Half Adder, Full Adder</a:t>
            </a:r>
          </a:p>
          <a:p>
            <a:pPr algn="just">
              <a:buNone/>
            </a:pPr>
            <a:endParaRPr lang="en-US" dirty="0"/>
          </a:p>
          <a:p>
            <a:pPr algn="just">
              <a:buNone/>
            </a:pPr>
            <a:r>
              <a:rPr lang="en-US" b="1" dirty="0"/>
              <a:t>Sequential Circuits: </a:t>
            </a:r>
            <a:r>
              <a:rPr lang="en-US" dirty="0"/>
              <a:t>A circuit whose output depends not only on the present inputs but also on the past history of inputs. </a:t>
            </a:r>
          </a:p>
          <a:p>
            <a:pPr algn="just">
              <a:buNone/>
            </a:pPr>
            <a:r>
              <a:rPr lang="en-US" dirty="0"/>
              <a:t>	</a:t>
            </a:r>
          </a:p>
          <a:p>
            <a:pPr algn="just">
              <a:buNone/>
            </a:pPr>
            <a:r>
              <a:rPr lang="en-US" dirty="0"/>
              <a:t>	i.e. </a:t>
            </a:r>
            <a:r>
              <a:rPr lang="en-US" dirty="0" err="1"/>
              <a:t>Flipflop</a:t>
            </a:r>
            <a:endParaRPr lang="en-US" dirty="0"/>
          </a:p>
          <a:p>
            <a:pPr algn="just">
              <a:buNone/>
            </a:pPr>
            <a:endParaRPr lang="en-US" dirty="0"/>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ojjj&#10;"/>
          <p:cNvPicPr>
            <a:picLocks noGrp="1" noChangeAspect="1" noChangeArrowheads="1"/>
          </p:cNvPicPr>
          <p:nvPr>
            <p:ph sz="half" idx="1"/>
          </p:nvPr>
        </p:nvPicPr>
        <p:blipFill>
          <a:blip r:embed="rId2"/>
          <a:stretch>
            <a:fillRect/>
          </a:stretch>
        </p:blipFill>
        <p:spPr bwMode="auto">
          <a:xfrm>
            <a:off x="1524000" y="304800"/>
            <a:ext cx="6934200" cy="2057400"/>
          </a:xfrm>
          <a:prstGeom prst="rect">
            <a:avLst/>
          </a:prstGeom>
          <a:noFill/>
          <a:ln w="9525">
            <a:noFill/>
            <a:miter lim="800000"/>
            <a:headEnd/>
            <a:tailEnd/>
          </a:ln>
          <a:effectLst/>
        </p:spPr>
      </p:pic>
      <p:sp>
        <p:nvSpPr>
          <p:cNvPr id="10" name="Content Placeholder 9"/>
          <p:cNvSpPr>
            <a:spLocks noGrp="1"/>
          </p:cNvSpPr>
          <p:nvPr>
            <p:ph sz="half" idx="2"/>
          </p:nvPr>
        </p:nvSpPr>
        <p:spPr>
          <a:xfrm>
            <a:off x="0" y="2590800"/>
            <a:ext cx="9144000" cy="4038600"/>
          </a:xfrm>
        </p:spPr>
        <p:txBody>
          <a:bodyPr>
            <a:normAutofit/>
          </a:bodyPr>
          <a:lstStyle/>
          <a:p>
            <a:pPr algn="just"/>
            <a:r>
              <a:rPr lang="en-US" sz="3200" dirty="0"/>
              <a:t>The memory element is devices capable of storing binary information within them.</a:t>
            </a:r>
          </a:p>
          <a:p>
            <a:pPr algn="just"/>
            <a:r>
              <a:rPr lang="en-US" sz="3200" dirty="0"/>
              <a:t>The input is provided by external input.</a:t>
            </a:r>
          </a:p>
          <a:p>
            <a:pPr algn="just"/>
            <a:r>
              <a:rPr lang="en-US" sz="3200" dirty="0"/>
              <a:t>These inputs, together with the present state of the memory elements, determine the binary value at the Output terminal as well as the condition for changing the state in the memory elements.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buNone/>
            </a:pPr>
            <a:r>
              <a:rPr lang="en-US" b="1" u="sng" dirty="0"/>
              <a:t>Types of Sequential Circuits:</a:t>
            </a:r>
          </a:p>
          <a:p>
            <a:pPr algn="just">
              <a:buNone/>
            </a:pPr>
            <a:r>
              <a:rPr lang="en-US" b="1" dirty="0"/>
              <a:t>Asynchronous Sequential Circuit: </a:t>
            </a:r>
            <a:r>
              <a:rPr lang="en-US" dirty="0"/>
              <a:t>is a system whose behavior depends upon the order in which its input signals change and can be affected at any instant of time.</a:t>
            </a:r>
          </a:p>
          <a:p>
            <a:pPr algn="just">
              <a:buNone/>
            </a:pPr>
            <a:r>
              <a:rPr lang="en-US" b="1" dirty="0"/>
              <a:t>Synchronous Sequential Circuit: </a:t>
            </a:r>
            <a:r>
              <a:rPr lang="en-US" dirty="0"/>
              <a:t>is a system whose behavior can be defined from the knowledge of its signals at discrete instant of time.</a:t>
            </a:r>
          </a:p>
          <a:p>
            <a:pPr algn="just">
              <a:buNone/>
            </a:pPr>
            <a:r>
              <a:rPr lang="en-US" b="1" dirty="0"/>
              <a:t>Clocked Sequential Circuit:  </a:t>
            </a:r>
            <a:r>
              <a:rPr lang="en-US" dirty="0"/>
              <a:t>Synchronous Sequential Circuits that use clock pulses in the inputs of memory elements are called Clocked Sequential Circuit.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buNone/>
            </a:pPr>
            <a:r>
              <a:rPr lang="en-US" b="1" u="sng" dirty="0" err="1"/>
              <a:t>FlipFlops</a:t>
            </a:r>
            <a:r>
              <a:rPr lang="en-US" b="1" u="sng" dirty="0"/>
              <a:t>:</a:t>
            </a:r>
          </a:p>
          <a:p>
            <a:pPr algn="just"/>
            <a:r>
              <a:rPr lang="en-US" dirty="0"/>
              <a:t>The memory elements used in sequential circuits are called as </a:t>
            </a:r>
            <a:r>
              <a:rPr lang="en-US" dirty="0" err="1"/>
              <a:t>FlipFlops</a:t>
            </a:r>
            <a:r>
              <a:rPr lang="en-US" dirty="0"/>
              <a:t>.</a:t>
            </a:r>
          </a:p>
          <a:p>
            <a:pPr algn="just"/>
            <a:r>
              <a:rPr lang="en-US" dirty="0"/>
              <a:t>These circuits are binary cells capable of storing </a:t>
            </a:r>
            <a:r>
              <a:rPr lang="en-US" b="1" dirty="0"/>
              <a:t>one bit </a:t>
            </a:r>
            <a:r>
              <a:rPr lang="en-US" dirty="0"/>
              <a:t>of information.</a:t>
            </a:r>
          </a:p>
          <a:p>
            <a:pPr algn="just"/>
            <a:r>
              <a:rPr lang="en-US" dirty="0"/>
              <a:t>A </a:t>
            </a:r>
            <a:r>
              <a:rPr lang="en-US" dirty="0" err="1"/>
              <a:t>FlipFlop</a:t>
            </a:r>
            <a:r>
              <a:rPr lang="en-US" dirty="0"/>
              <a:t> has </a:t>
            </a:r>
            <a:r>
              <a:rPr lang="en-US" b="1" dirty="0"/>
              <a:t>two outputs</a:t>
            </a:r>
            <a:r>
              <a:rPr lang="en-US" dirty="0"/>
              <a:t>, one for the </a:t>
            </a:r>
            <a:r>
              <a:rPr lang="en-US" b="1" dirty="0"/>
              <a:t>normal value </a:t>
            </a:r>
            <a:r>
              <a:rPr lang="en-US" dirty="0"/>
              <a:t>and one for the </a:t>
            </a:r>
            <a:r>
              <a:rPr lang="en-US" b="1" dirty="0"/>
              <a:t>complement value </a:t>
            </a:r>
            <a:r>
              <a:rPr lang="en-US" dirty="0"/>
              <a:t>of the bit stored in 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9"/>
          <p:cNvSpPr>
            <a:spLocks noGrp="1"/>
          </p:cNvSpPr>
          <p:nvPr>
            <p:ph sz="half" idx="2"/>
          </p:nvPr>
        </p:nvSpPr>
        <p:spPr>
          <a:xfrm>
            <a:off x="381000" y="609600"/>
            <a:ext cx="8229600" cy="4572000"/>
          </a:xfrm>
        </p:spPr>
        <p:txBody>
          <a:bodyPr>
            <a:normAutofit/>
          </a:bodyPr>
          <a:lstStyle/>
          <a:p>
            <a:pPr algn="just"/>
            <a:r>
              <a:rPr lang="en-US" dirty="0" err="1"/>
              <a:t>FlipFlop</a:t>
            </a:r>
            <a:r>
              <a:rPr lang="en-US" dirty="0"/>
              <a:t> circuit can be constructed from two NAND gates or two NOR gates.</a:t>
            </a:r>
          </a:p>
          <a:p>
            <a:pPr algn="just"/>
            <a:r>
              <a:rPr lang="en-US" dirty="0"/>
              <a:t>The cross-coupled connection from the output of one gate to the input of the other gate constitutes a feedback path.</a:t>
            </a:r>
          </a:p>
          <a:p>
            <a:pPr algn="just"/>
            <a:r>
              <a:rPr lang="en-US" dirty="0"/>
              <a:t>Each </a:t>
            </a:r>
            <a:r>
              <a:rPr lang="en-US" dirty="0" err="1"/>
              <a:t>FlipFlop</a:t>
            </a:r>
            <a:r>
              <a:rPr lang="en-US" dirty="0"/>
              <a:t> has two outputs, Q and Q’, and two inputs SET and RESET.</a:t>
            </a:r>
          </a:p>
          <a:p>
            <a:pPr algn="just"/>
            <a:r>
              <a:rPr lang="en-US" dirty="0"/>
              <a:t>This type of </a:t>
            </a:r>
            <a:r>
              <a:rPr lang="en-US" dirty="0" err="1"/>
              <a:t>FlipFlop</a:t>
            </a:r>
            <a:r>
              <a:rPr lang="en-US" dirty="0"/>
              <a:t> is called DIRECT COUPLED RS FLIPFLOPS or SR LATCH.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A3D7-6572-4EFA-8237-2ED4B75C07C2}"/>
              </a:ext>
            </a:extLst>
          </p:cNvPr>
          <p:cNvSpPr>
            <a:spLocks noGrp="1"/>
          </p:cNvSpPr>
          <p:nvPr>
            <p:ph type="title"/>
          </p:nvPr>
        </p:nvSpPr>
        <p:spPr/>
        <p:txBody>
          <a:bodyPr/>
          <a:lstStyle/>
          <a:p>
            <a:endParaRPr lang="en-US"/>
          </a:p>
        </p:txBody>
      </p:sp>
      <p:graphicFrame>
        <p:nvGraphicFramePr>
          <p:cNvPr id="6" name="Table 6">
            <a:extLst>
              <a:ext uri="{FF2B5EF4-FFF2-40B4-BE49-F238E27FC236}">
                <a16:creationId xmlns:a16="http://schemas.microsoft.com/office/drawing/2014/main" id="{2384D482-94D0-4E87-A492-52AB66103F2C}"/>
              </a:ext>
            </a:extLst>
          </p:cNvPr>
          <p:cNvGraphicFramePr>
            <a:graphicFrameLocks noGrp="1"/>
          </p:cNvGraphicFramePr>
          <p:nvPr>
            <p:ph sz="half" idx="1"/>
            <p:extLst>
              <p:ext uri="{D42A27DB-BD31-4B8C-83A1-F6EECF244321}">
                <p14:modId xmlns:p14="http://schemas.microsoft.com/office/powerpoint/2010/main" val="2663551083"/>
              </p:ext>
            </p:extLst>
          </p:nvPr>
        </p:nvGraphicFramePr>
        <p:xfrm>
          <a:off x="4724400" y="1661160"/>
          <a:ext cx="4038600" cy="3749040"/>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824771437"/>
                    </a:ext>
                  </a:extLst>
                </a:gridCol>
                <a:gridCol w="807720">
                  <a:extLst>
                    <a:ext uri="{9D8B030D-6E8A-4147-A177-3AD203B41FA5}">
                      <a16:colId xmlns:a16="http://schemas.microsoft.com/office/drawing/2014/main" val="972721861"/>
                    </a:ext>
                  </a:extLst>
                </a:gridCol>
                <a:gridCol w="807720">
                  <a:extLst>
                    <a:ext uri="{9D8B030D-6E8A-4147-A177-3AD203B41FA5}">
                      <a16:colId xmlns:a16="http://schemas.microsoft.com/office/drawing/2014/main" val="1628319196"/>
                    </a:ext>
                  </a:extLst>
                </a:gridCol>
                <a:gridCol w="807720">
                  <a:extLst>
                    <a:ext uri="{9D8B030D-6E8A-4147-A177-3AD203B41FA5}">
                      <a16:colId xmlns:a16="http://schemas.microsoft.com/office/drawing/2014/main" val="2364063747"/>
                    </a:ext>
                  </a:extLst>
                </a:gridCol>
                <a:gridCol w="807720">
                  <a:extLst>
                    <a:ext uri="{9D8B030D-6E8A-4147-A177-3AD203B41FA5}">
                      <a16:colId xmlns:a16="http://schemas.microsoft.com/office/drawing/2014/main" val="3661046132"/>
                    </a:ext>
                  </a:extLst>
                </a:gridCol>
              </a:tblGrid>
              <a:tr h="624840">
                <a:tc>
                  <a:txBody>
                    <a:bodyPr/>
                    <a:lstStyle/>
                    <a:p>
                      <a:pPr algn="ctr"/>
                      <a:r>
                        <a:rPr lang="en-US" dirty="0"/>
                        <a:t>CLK</a:t>
                      </a:r>
                    </a:p>
                  </a:txBody>
                  <a:tcPr anchor="ctr"/>
                </a:tc>
                <a:tc>
                  <a:txBody>
                    <a:bodyPr/>
                    <a:lstStyle/>
                    <a:p>
                      <a:pPr algn="ctr"/>
                      <a:r>
                        <a:rPr lang="en-US" dirty="0"/>
                        <a:t>S</a:t>
                      </a:r>
                    </a:p>
                  </a:txBody>
                  <a:tcPr anchor="ctr"/>
                </a:tc>
                <a:tc>
                  <a:txBody>
                    <a:bodyPr/>
                    <a:lstStyle/>
                    <a:p>
                      <a:pPr algn="ctr"/>
                      <a:r>
                        <a:rPr lang="en-US" dirty="0"/>
                        <a:t>R</a:t>
                      </a:r>
                    </a:p>
                  </a:txBody>
                  <a:tcPr anchor="ctr"/>
                </a:tc>
                <a:tc>
                  <a:txBody>
                    <a:bodyPr/>
                    <a:lstStyle/>
                    <a:p>
                      <a:pPr algn="ctr"/>
                      <a:r>
                        <a:rPr lang="en-US" dirty="0"/>
                        <a:t>Q</a:t>
                      </a:r>
                    </a:p>
                  </a:txBody>
                  <a:tcPr anchor="ctr"/>
                </a:tc>
                <a:tc>
                  <a:txBody>
                    <a:bodyPr/>
                    <a:lstStyle/>
                    <a:p>
                      <a:pPr algn="ctr"/>
                      <a:r>
                        <a:rPr lang="en-US" dirty="0"/>
                        <a:t>Q’</a:t>
                      </a:r>
                    </a:p>
                  </a:txBody>
                  <a:tcPr anchor="ctr"/>
                </a:tc>
                <a:extLst>
                  <a:ext uri="{0D108BD9-81ED-4DB2-BD59-A6C34878D82A}">
                    <a16:rowId xmlns:a16="http://schemas.microsoft.com/office/drawing/2014/main" val="2147867351"/>
                  </a:ext>
                </a:extLst>
              </a:tr>
              <a:tr h="624840">
                <a:tc>
                  <a:txBody>
                    <a:bodyPr/>
                    <a:lstStyle/>
                    <a:p>
                      <a:pPr algn="ctr"/>
                      <a:r>
                        <a:rPr lang="en-US" dirty="0"/>
                        <a:t>0</a:t>
                      </a:r>
                    </a:p>
                  </a:txBody>
                  <a:tcPr anchor="ct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609969980"/>
                  </a:ext>
                </a:extLst>
              </a:tr>
              <a:tr h="62484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94839758"/>
                  </a:ext>
                </a:extLst>
              </a:tr>
              <a:tr h="62484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3585161531"/>
                  </a:ext>
                </a:extLst>
              </a:tr>
              <a:tr h="62484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872793158"/>
                  </a:ext>
                </a:extLst>
              </a:tr>
              <a:tr h="62484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X</a:t>
                      </a:r>
                    </a:p>
                  </a:txBody>
                  <a:tcPr anchor="ctr"/>
                </a:tc>
                <a:tc>
                  <a:txBody>
                    <a:bodyPr/>
                    <a:lstStyle/>
                    <a:p>
                      <a:pPr algn="ctr"/>
                      <a:r>
                        <a:rPr lang="en-US" dirty="0"/>
                        <a:t>X</a:t>
                      </a:r>
                    </a:p>
                  </a:txBody>
                  <a:tcPr anchor="ctr"/>
                </a:tc>
                <a:extLst>
                  <a:ext uri="{0D108BD9-81ED-4DB2-BD59-A6C34878D82A}">
                    <a16:rowId xmlns:a16="http://schemas.microsoft.com/office/drawing/2014/main" val="3076556211"/>
                  </a:ext>
                </a:extLst>
              </a:tr>
            </a:tbl>
          </a:graphicData>
        </a:graphic>
      </p:graphicFrame>
      <p:pic>
        <p:nvPicPr>
          <p:cNvPr id="5" name="Picture 2">
            <a:extLst>
              <a:ext uri="{FF2B5EF4-FFF2-40B4-BE49-F238E27FC236}">
                <a16:creationId xmlns:a16="http://schemas.microsoft.com/office/drawing/2014/main" id="{C49BEB9B-3437-4BEB-9300-5EBC6BC4ECF3}"/>
              </a:ext>
            </a:extLst>
          </p:cNvPr>
          <p:cNvPicPr>
            <a:picLocks noChangeAspect="1" noChangeArrowheads="1"/>
          </p:cNvPicPr>
          <p:nvPr/>
        </p:nvPicPr>
        <p:blipFill rotWithShape="1">
          <a:blip r:embed="rId2"/>
          <a:srcRect r="41111"/>
          <a:stretch/>
        </p:blipFill>
        <p:spPr bwMode="auto">
          <a:xfrm>
            <a:off x="381000" y="2057400"/>
            <a:ext cx="4038600" cy="3657600"/>
          </a:xfrm>
          <a:prstGeom prst="rect">
            <a:avLst/>
          </a:prstGeom>
          <a:noFill/>
          <a:ln w="9525">
            <a:noFill/>
            <a:miter lim="800000"/>
            <a:headEnd/>
            <a:tailEnd/>
          </a:ln>
          <a:effectLst/>
        </p:spPr>
      </p:pic>
    </p:spTree>
    <p:extLst>
      <p:ext uri="{BB962C8B-B14F-4D97-AF65-F5344CB8AC3E}">
        <p14:creationId xmlns:p14="http://schemas.microsoft.com/office/powerpoint/2010/main" val="160740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A3D7-6572-4EFA-8237-2ED4B75C07C2}"/>
              </a:ext>
            </a:extLst>
          </p:cNvPr>
          <p:cNvSpPr>
            <a:spLocks noGrp="1"/>
          </p:cNvSpPr>
          <p:nvPr>
            <p:ph type="title"/>
          </p:nvPr>
        </p:nvSpPr>
        <p:spPr/>
        <p:txBody>
          <a:bodyPr/>
          <a:lstStyle/>
          <a:p>
            <a:endParaRPr lang="en-US"/>
          </a:p>
        </p:txBody>
      </p:sp>
      <p:graphicFrame>
        <p:nvGraphicFramePr>
          <p:cNvPr id="6" name="Table 6">
            <a:extLst>
              <a:ext uri="{FF2B5EF4-FFF2-40B4-BE49-F238E27FC236}">
                <a16:creationId xmlns:a16="http://schemas.microsoft.com/office/drawing/2014/main" id="{2384D482-94D0-4E87-A492-52AB66103F2C}"/>
              </a:ext>
            </a:extLst>
          </p:cNvPr>
          <p:cNvGraphicFramePr>
            <a:graphicFrameLocks noGrp="1"/>
          </p:cNvGraphicFramePr>
          <p:nvPr>
            <p:ph sz="half" idx="1"/>
            <p:extLst>
              <p:ext uri="{D42A27DB-BD31-4B8C-83A1-F6EECF244321}">
                <p14:modId xmlns:p14="http://schemas.microsoft.com/office/powerpoint/2010/main" val="2761479591"/>
              </p:ext>
            </p:extLst>
          </p:nvPr>
        </p:nvGraphicFramePr>
        <p:xfrm>
          <a:off x="4724400" y="1661160"/>
          <a:ext cx="4038600" cy="3749040"/>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824771437"/>
                    </a:ext>
                  </a:extLst>
                </a:gridCol>
                <a:gridCol w="807720">
                  <a:extLst>
                    <a:ext uri="{9D8B030D-6E8A-4147-A177-3AD203B41FA5}">
                      <a16:colId xmlns:a16="http://schemas.microsoft.com/office/drawing/2014/main" val="972721861"/>
                    </a:ext>
                  </a:extLst>
                </a:gridCol>
                <a:gridCol w="807720">
                  <a:extLst>
                    <a:ext uri="{9D8B030D-6E8A-4147-A177-3AD203B41FA5}">
                      <a16:colId xmlns:a16="http://schemas.microsoft.com/office/drawing/2014/main" val="1628319196"/>
                    </a:ext>
                  </a:extLst>
                </a:gridCol>
                <a:gridCol w="807720">
                  <a:extLst>
                    <a:ext uri="{9D8B030D-6E8A-4147-A177-3AD203B41FA5}">
                      <a16:colId xmlns:a16="http://schemas.microsoft.com/office/drawing/2014/main" val="2364063747"/>
                    </a:ext>
                  </a:extLst>
                </a:gridCol>
                <a:gridCol w="807720">
                  <a:extLst>
                    <a:ext uri="{9D8B030D-6E8A-4147-A177-3AD203B41FA5}">
                      <a16:colId xmlns:a16="http://schemas.microsoft.com/office/drawing/2014/main" val="3661046132"/>
                    </a:ext>
                  </a:extLst>
                </a:gridCol>
              </a:tblGrid>
              <a:tr h="624840">
                <a:tc>
                  <a:txBody>
                    <a:bodyPr/>
                    <a:lstStyle/>
                    <a:p>
                      <a:pPr algn="ctr"/>
                      <a:r>
                        <a:rPr lang="en-US" dirty="0"/>
                        <a:t>CLK</a:t>
                      </a:r>
                    </a:p>
                  </a:txBody>
                  <a:tcPr anchor="ctr"/>
                </a:tc>
                <a:tc>
                  <a:txBody>
                    <a:bodyPr/>
                    <a:lstStyle/>
                    <a:p>
                      <a:pPr algn="ctr"/>
                      <a:r>
                        <a:rPr lang="en-US" dirty="0"/>
                        <a:t>S</a:t>
                      </a:r>
                    </a:p>
                  </a:txBody>
                  <a:tcPr anchor="ctr"/>
                </a:tc>
                <a:tc>
                  <a:txBody>
                    <a:bodyPr/>
                    <a:lstStyle/>
                    <a:p>
                      <a:pPr algn="ctr"/>
                      <a:r>
                        <a:rPr lang="en-US" dirty="0"/>
                        <a:t>R</a:t>
                      </a:r>
                    </a:p>
                  </a:txBody>
                  <a:tcPr anchor="ctr"/>
                </a:tc>
                <a:tc>
                  <a:txBody>
                    <a:bodyPr/>
                    <a:lstStyle/>
                    <a:p>
                      <a:pPr algn="ctr"/>
                      <a:r>
                        <a:rPr lang="en-US" dirty="0"/>
                        <a:t>Q</a:t>
                      </a:r>
                    </a:p>
                  </a:txBody>
                  <a:tcPr anchor="ctr"/>
                </a:tc>
                <a:tc>
                  <a:txBody>
                    <a:bodyPr/>
                    <a:lstStyle/>
                    <a:p>
                      <a:pPr algn="ctr"/>
                      <a:r>
                        <a:rPr lang="en-US" dirty="0"/>
                        <a:t>Q’</a:t>
                      </a:r>
                    </a:p>
                  </a:txBody>
                  <a:tcPr anchor="ctr"/>
                </a:tc>
                <a:extLst>
                  <a:ext uri="{0D108BD9-81ED-4DB2-BD59-A6C34878D82A}">
                    <a16:rowId xmlns:a16="http://schemas.microsoft.com/office/drawing/2014/main" val="2147867351"/>
                  </a:ext>
                </a:extLst>
              </a:tr>
              <a:tr h="624840">
                <a:tc>
                  <a:txBody>
                    <a:bodyPr/>
                    <a:lstStyle/>
                    <a:p>
                      <a:pPr algn="ctr"/>
                      <a:r>
                        <a:rPr lang="en-US" dirty="0"/>
                        <a:t>0</a:t>
                      </a:r>
                    </a:p>
                  </a:txBody>
                  <a:tcPr anchor="ct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609969980"/>
                  </a:ext>
                </a:extLst>
              </a:tr>
              <a:tr h="62484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X</a:t>
                      </a:r>
                    </a:p>
                  </a:txBody>
                  <a:tcPr anchor="ctr"/>
                </a:tc>
                <a:tc>
                  <a:txBody>
                    <a:bodyPr/>
                    <a:lstStyle/>
                    <a:p>
                      <a:pPr algn="ctr"/>
                      <a:r>
                        <a:rPr lang="en-US" dirty="0"/>
                        <a:t>X</a:t>
                      </a:r>
                    </a:p>
                  </a:txBody>
                  <a:tcPr anchor="ctr"/>
                </a:tc>
                <a:extLst>
                  <a:ext uri="{0D108BD9-81ED-4DB2-BD59-A6C34878D82A}">
                    <a16:rowId xmlns:a16="http://schemas.microsoft.com/office/drawing/2014/main" val="294839758"/>
                  </a:ext>
                </a:extLst>
              </a:tr>
              <a:tr h="62484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585161531"/>
                  </a:ext>
                </a:extLst>
              </a:tr>
              <a:tr h="62484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872793158"/>
                  </a:ext>
                </a:extLst>
              </a:tr>
              <a:tr h="62484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3076556211"/>
                  </a:ext>
                </a:extLst>
              </a:tr>
            </a:tbl>
          </a:graphicData>
        </a:graphic>
      </p:graphicFrame>
      <p:pic>
        <p:nvPicPr>
          <p:cNvPr id="7" name="Picture 2">
            <a:extLst>
              <a:ext uri="{FF2B5EF4-FFF2-40B4-BE49-F238E27FC236}">
                <a16:creationId xmlns:a16="http://schemas.microsoft.com/office/drawing/2014/main" id="{2647B4D4-E75E-420C-8569-421FFBB998A1}"/>
              </a:ext>
            </a:extLst>
          </p:cNvPr>
          <p:cNvPicPr>
            <a:picLocks noChangeAspect="1" noChangeArrowheads="1"/>
          </p:cNvPicPr>
          <p:nvPr/>
        </p:nvPicPr>
        <p:blipFill rotWithShape="1">
          <a:blip r:embed="rId2"/>
          <a:srcRect r="42857"/>
          <a:stretch/>
        </p:blipFill>
        <p:spPr bwMode="auto">
          <a:xfrm>
            <a:off x="372122" y="1981200"/>
            <a:ext cx="3962400" cy="3581400"/>
          </a:xfrm>
          <a:prstGeom prst="rect">
            <a:avLst/>
          </a:prstGeom>
          <a:noFill/>
          <a:ln w="9525">
            <a:noFill/>
            <a:miter lim="800000"/>
            <a:headEnd/>
            <a:tailEnd/>
          </a:ln>
          <a:effectLst/>
        </p:spPr>
      </p:pic>
    </p:spTree>
    <p:extLst>
      <p:ext uri="{BB962C8B-B14F-4D97-AF65-F5344CB8AC3E}">
        <p14:creationId xmlns:p14="http://schemas.microsoft.com/office/powerpoint/2010/main" val="55214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Grp="1" noChangeAspect="1" noChangeArrowheads="1"/>
          </p:cNvPicPr>
          <p:nvPr>
            <p:ph sz="half" idx="2"/>
          </p:nvPr>
        </p:nvPicPr>
        <p:blipFill rotWithShape="1">
          <a:blip r:embed="rId3"/>
          <a:srcRect r="35579"/>
          <a:stretch/>
        </p:blipFill>
        <p:spPr bwMode="auto">
          <a:xfrm>
            <a:off x="136679" y="1714500"/>
            <a:ext cx="4552950" cy="4000500"/>
          </a:xfrm>
          <a:prstGeom prst="rect">
            <a:avLst/>
          </a:prstGeom>
          <a:noFill/>
          <a:ln w="9525">
            <a:noFill/>
            <a:miter lim="800000"/>
            <a:headEnd/>
            <a:tailEnd/>
          </a:ln>
          <a:effectLst/>
        </p:spPr>
      </p:pic>
      <p:graphicFrame>
        <p:nvGraphicFramePr>
          <p:cNvPr id="6" name="Table 6">
            <a:extLst>
              <a:ext uri="{FF2B5EF4-FFF2-40B4-BE49-F238E27FC236}">
                <a16:creationId xmlns:a16="http://schemas.microsoft.com/office/drawing/2014/main" id="{35A63FE9-5885-41B5-9DAC-F90DBC053D66}"/>
              </a:ext>
            </a:extLst>
          </p:cNvPr>
          <p:cNvGraphicFramePr>
            <a:graphicFrameLocks noGrp="1"/>
          </p:cNvGraphicFramePr>
          <p:nvPr>
            <p:ph sz="half" idx="1"/>
            <p:extLst>
              <p:ext uri="{D42A27DB-BD31-4B8C-83A1-F6EECF244321}">
                <p14:modId xmlns:p14="http://schemas.microsoft.com/office/powerpoint/2010/main" val="1430798194"/>
              </p:ext>
            </p:extLst>
          </p:nvPr>
        </p:nvGraphicFramePr>
        <p:xfrm>
          <a:off x="5181600" y="1661160"/>
          <a:ext cx="3581400" cy="3749040"/>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val="824771437"/>
                    </a:ext>
                  </a:extLst>
                </a:gridCol>
                <a:gridCol w="716280">
                  <a:extLst>
                    <a:ext uri="{9D8B030D-6E8A-4147-A177-3AD203B41FA5}">
                      <a16:colId xmlns:a16="http://schemas.microsoft.com/office/drawing/2014/main" val="972721861"/>
                    </a:ext>
                  </a:extLst>
                </a:gridCol>
                <a:gridCol w="716280">
                  <a:extLst>
                    <a:ext uri="{9D8B030D-6E8A-4147-A177-3AD203B41FA5}">
                      <a16:colId xmlns:a16="http://schemas.microsoft.com/office/drawing/2014/main" val="1628319196"/>
                    </a:ext>
                  </a:extLst>
                </a:gridCol>
                <a:gridCol w="716280">
                  <a:extLst>
                    <a:ext uri="{9D8B030D-6E8A-4147-A177-3AD203B41FA5}">
                      <a16:colId xmlns:a16="http://schemas.microsoft.com/office/drawing/2014/main" val="2364063747"/>
                    </a:ext>
                  </a:extLst>
                </a:gridCol>
                <a:gridCol w="716280">
                  <a:extLst>
                    <a:ext uri="{9D8B030D-6E8A-4147-A177-3AD203B41FA5}">
                      <a16:colId xmlns:a16="http://schemas.microsoft.com/office/drawing/2014/main" val="3661046132"/>
                    </a:ext>
                  </a:extLst>
                </a:gridCol>
              </a:tblGrid>
              <a:tr h="624840">
                <a:tc>
                  <a:txBody>
                    <a:bodyPr/>
                    <a:lstStyle/>
                    <a:p>
                      <a:pPr algn="ctr"/>
                      <a:r>
                        <a:rPr lang="en-US" dirty="0"/>
                        <a:t>CLK</a:t>
                      </a:r>
                    </a:p>
                  </a:txBody>
                  <a:tcPr anchor="ctr"/>
                </a:tc>
                <a:tc>
                  <a:txBody>
                    <a:bodyPr/>
                    <a:lstStyle/>
                    <a:p>
                      <a:pPr algn="ctr"/>
                      <a:r>
                        <a:rPr lang="en-US" dirty="0"/>
                        <a:t>S</a:t>
                      </a:r>
                    </a:p>
                  </a:txBody>
                  <a:tcPr anchor="ctr"/>
                </a:tc>
                <a:tc>
                  <a:txBody>
                    <a:bodyPr/>
                    <a:lstStyle/>
                    <a:p>
                      <a:pPr algn="ctr"/>
                      <a:r>
                        <a:rPr lang="en-US" dirty="0"/>
                        <a:t>R</a:t>
                      </a:r>
                    </a:p>
                  </a:txBody>
                  <a:tcPr anchor="ctr"/>
                </a:tc>
                <a:tc>
                  <a:txBody>
                    <a:bodyPr/>
                    <a:lstStyle/>
                    <a:p>
                      <a:pPr algn="ctr"/>
                      <a:r>
                        <a:rPr lang="en-US" dirty="0"/>
                        <a:t>Q</a:t>
                      </a:r>
                    </a:p>
                  </a:txBody>
                  <a:tcPr anchor="ctr"/>
                </a:tc>
                <a:tc>
                  <a:txBody>
                    <a:bodyPr/>
                    <a:lstStyle/>
                    <a:p>
                      <a:pPr algn="ctr"/>
                      <a:r>
                        <a:rPr lang="en-US" dirty="0"/>
                        <a:t>Q’</a:t>
                      </a:r>
                    </a:p>
                  </a:txBody>
                  <a:tcPr anchor="ctr"/>
                </a:tc>
                <a:extLst>
                  <a:ext uri="{0D108BD9-81ED-4DB2-BD59-A6C34878D82A}">
                    <a16:rowId xmlns:a16="http://schemas.microsoft.com/office/drawing/2014/main" val="2147867351"/>
                  </a:ext>
                </a:extLst>
              </a:tr>
              <a:tr h="624840">
                <a:tc>
                  <a:txBody>
                    <a:bodyPr/>
                    <a:lstStyle/>
                    <a:p>
                      <a:pPr algn="ctr"/>
                      <a:r>
                        <a:rPr lang="en-US" dirty="0"/>
                        <a:t>0</a:t>
                      </a:r>
                    </a:p>
                  </a:txBody>
                  <a:tcPr anchor="ct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609969980"/>
                  </a:ext>
                </a:extLst>
              </a:tr>
              <a:tr h="62484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94839758"/>
                  </a:ext>
                </a:extLst>
              </a:tr>
              <a:tr h="62484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85161531"/>
                  </a:ext>
                </a:extLst>
              </a:tr>
              <a:tr h="62484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872793158"/>
                  </a:ext>
                </a:extLst>
              </a:tr>
              <a:tr h="624840">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07655621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TotalTime>
  <Words>585</Words>
  <Application>Microsoft Office PowerPoint</Application>
  <PresentationFormat>On-screen Show (4:3)</PresentationFormat>
  <Paragraphs>235</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CHAPTER 6 SEQUENTIAL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 FLIP-FLOP</vt:lpstr>
      <vt:lpstr>PowerPoint Presentation</vt:lpstr>
      <vt:lpstr>JK FLIP-FLOP</vt:lpstr>
      <vt:lpstr>PowerPoint Presentation</vt:lpstr>
      <vt:lpstr>T FLIP FLOP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SEQUENTIAL LOGIC</dc:title>
  <dc:creator>CHARUSAT</dc:creator>
  <cp:lastModifiedBy>BHAVIKABEN PATEL</cp:lastModifiedBy>
  <cp:revision>125</cp:revision>
  <dcterms:created xsi:type="dcterms:W3CDTF">2015-08-17T09:10:34Z</dcterms:created>
  <dcterms:modified xsi:type="dcterms:W3CDTF">2020-09-03T05:34:48Z</dcterms:modified>
</cp:coreProperties>
</file>