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48"/>
  </p:notesMasterIdLst>
  <p:handoutMasterIdLst>
    <p:handoutMasterId r:id="rId49"/>
  </p:handoutMasterIdLst>
  <p:sldIdLst>
    <p:sldId id="708" r:id="rId3"/>
    <p:sldId id="701" r:id="rId4"/>
    <p:sldId id="734" r:id="rId5"/>
    <p:sldId id="737" r:id="rId6"/>
    <p:sldId id="738" r:id="rId7"/>
    <p:sldId id="739" r:id="rId8"/>
    <p:sldId id="768" r:id="rId9"/>
    <p:sldId id="769" r:id="rId10"/>
    <p:sldId id="740" r:id="rId11"/>
    <p:sldId id="741" r:id="rId12"/>
    <p:sldId id="742" r:id="rId13"/>
    <p:sldId id="747" r:id="rId14"/>
    <p:sldId id="748" r:id="rId15"/>
    <p:sldId id="749" r:id="rId16"/>
    <p:sldId id="750" r:id="rId17"/>
    <p:sldId id="752" r:id="rId18"/>
    <p:sldId id="753" r:id="rId19"/>
    <p:sldId id="754" r:id="rId20"/>
    <p:sldId id="755" r:id="rId21"/>
    <p:sldId id="756" r:id="rId22"/>
    <p:sldId id="751" r:id="rId23"/>
    <p:sldId id="757" r:id="rId24"/>
    <p:sldId id="758" r:id="rId25"/>
    <p:sldId id="759" r:id="rId26"/>
    <p:sldId id="760" r:id="rId27"/>
    <p:sldId id="761" r:id="rId28"/>
    <p:sldId id="762" r:id="rId29"/>
    <p:sldId id="763" r:id="rId30"/>
    <p:sldId id="764" r:id="rId31"/>
    <p:sldId id="765" r:id="rId32"/>
    <p:sldId id="766" r:id="rId33"/>
    <p:sldId id="767" r:id="rId34"/>
    <p:sldId id="771" r:id="rId35"/>
    <p:sldId id="772" r:id="rId36"/>
    <p:sldId id="775" r:id="rId37"/>
    <p:sldId id="776" r:id="rId38"/>
    <p:sldId id="777" r:id="rId39"/>
    <p:sldId id="774" r:id="rId40"/>
    <p:sldId id="773" r:id="rId41"/>
    <p:sldId id="778" r:id="rId42"/>
    <p:sldId id="779" r:id="rId43"/>
    <p:sldId id="780" r:id="rId44"/>
    <p:sldId id="781" r:id="rId45"/>
    <p:sldId id="782" r:id="rId46"/>
    <p:sldId id="770" r:id="rId47"/>
  </p:sldIdLst>
  <p:sldSz cx="9144000" cy="6858000" type="letter"/>
  <p:notesSz cx="6864350" cy="9150350"/>
  <p:defaultTextStyle>
    <a:defPPr>
      <a:defRPr lang="en-US"/>
    </a:defPPr>
    <a:lvl1pPr algn="l" rtl="0" fontAlgn="base">
      <a:spcBef>
        <a:spcPct val="0"/>
      </a:spcBef>
      <a:spcAft>
        <a:spcPct val="0"/>
      </a:spcAft>
      <a:defRPr sz="1400" i="1" u="sng" kern="1200">
        <a:solidFill>
          <a:srgbClr val="003366"/>
        </a:solidFill>
        <a:latin typeface="Times New Roman" pitchFamily="18" charset="0"/>
        <a:ea typeface="新細明體" pitchFamily="18" charset="-120"/>
        <a:cs typeface="+mn-cs"/>
      </a:defRPr>
    </a:lvl1pPr>
    <a:lvl2pPr marL="457200" algn="l" rtl="0" fontAlgn="base">
      <a:spcBef>
        <a:spcPct val="0"/>
      </a:spcBef>
      <a:spcAft>
        <a:spcPct val="0"/>
      </a:spcAft>
      <a:defRPr sz="1400" i="1" u="sng" kern="1200">
        <a:solidFill>
          <a:srgbClr val="003366"/>
        </a:solidFill>
        <a:latin typeface="Times New Roman" pitchFamily="18" charset="0"/>
        <a:ea typeface="新細明體" pitchFamily="18" charset="-120"/>
        <a:cs typeface="+mn-cs"/>
      </a:defRPr>
    </a:lvl2pPr>
    <a:lvl3pPr marL="914400" algn="l" rtl="0" fontAlgn="base">
      <a:spcBef>
        <a:spcPct val="0"/>
      </a:spcBef>
      <a:spcAft>
        <a:spcPct val="0"/>
      </a:spcAft>
      <a:defRPr sz="1400" i="1" u="sng" kern="1200">
        <a:solidFill>
          <a:srgbClr val="003366"/>
        </a:solidFill>
        <a:latin typeface="Times New Roman" pitchFamily="18" charset="0"/>
        <a:ea typeface="新細明體" pitchFamily="18" charset="-120"/>
        <a:cs typeface="+mn-cs"/>
      </a:defRPr>
    </a:lvl3pPr>
    <a:lvl4pPr marL="1371600" algn="l" rtl="0" fontAlgn="base">
      <a:spcBef>
        <a:spcPct val="0"/>
      </a:spcBef>
      <a:spcAft>
        <a:spcPct val="0"/>
      </a:spcAft>
      <a:defRPr sz="1400" i="1" u="sng" kern="1200">
        <a:solidFill>
          <a:srgbClr val="003366"/>
        </a:solidFill>
        <a:latin typeface="Times New Roman" pitchFamily="18" charset="0"/>
        <a:ea typeface="新細明體" pitchFamily="18" charset="-120"/>
        <a:cs typeface="+mn-cs"/>
      </a:defRPr>
    </a:lvl4pPr>
    <a:lvl5pPr marL="1828800" algn="l" rtl="0" fontAlgn="base">
      <a:spcBef>
        <a:spcPct val="0"/>
      </a:spcBef>
      <a:spcAft>
        <a:spcPct val="0"/>
      </a:spcAft>
      <a:defRPr sz="1400" i="1" u="sng" kern="1200">
        <a:solidFill>
          <a:srgbClr val="003366"/>
        </a:solidFill>
        <a:latin typeface="Times New Roman" pitchFamily="18" charset="0"/>
        <a:ea typeface="新細明體" pitchFamily="18" charset="-120"/>
        <a:cs typeface="+mn-cs"/>
      </a:defRPr>
    </a:lvl5pPr>
    <a:lvl6pPr marL="2286000" algn="l" defTabSz="914400" rtl="0" eaLnBrk="1" latinLnBrk="0" hangingPunct="1">
      <a:defRPr sz="1400" i="1" u="sng" kern="1200">
        <a:solidFill>
          <a:srgbClr val="003366"/>
        </a:solidFill>
        <a:latin typeface="Times New Roman" pitchFamily="18" charset="0"/>
        <a:ea typeface="新細明體" pitchFamily="18" charset="-120"/>
        <a:cs typeface="+mn-cs"/>
      </a:defRPr>
    </a:lvl6pPr>
    <a:lvl7pPr marL="2743200" algn="l" defTabSz="914400" rtl="0" eaLnBrk="1" latinLnBrk="0" hangingPunct="1">
      <a:defRPr sz="1400" i="1" u="sng" kern="1200">
        <a:solidFill>
          <a:srgbClr val="003366"/>
        </a:solidFill>
        <a:latin typeface="Times New Roman" pitchFamily="18" charset="0"/>
        <a:ea typeface="新細明體" pitchFamily="18" charset="-120"/>
        <a:cs typeface="+mn-cs"/>
      </a:defRPr>
    </a:lvl7pPr>
    <a:lvl8pPr marL="3200400" algn="l" defTabSz="914400" rtl="0" eaLnBrk="1" latinLnBrk="0" hangingPunct="1">
      <a:defRPr sz="1400" i="1" u="sng" kern="1200">
        <a:solidFill>
          <a:srgbClr val="003366"/>
        </a:solidFill>
        <a:latin typeface="Times New Roman" pitchFamily="18" charset="0"/>
        <a:ea typeface="新細明體" pitchFamily="18" charset="-120"/>
        <a:cs typeface="+mn-cs"/>
      </a:defRPr>
    </a:lvl8pPr>
    <a:lvl9pPr marL="3657600" algn="l" defTabSz="914400" rtl="0" eaLnBrk="1" latinLnBrk="0" hangingPunct="1">
      <a:defRPr sz="1400" i="1" u="sng" kern="1200">
        <a:solidFill>
          <a:srgbClr val="003366"/>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2">
          <p15:clr>
            <a:srgbClr val="A4A3A4"/>
          </p15:clr>
        </p15:guide>
        <p15:guide id="2" pos="21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FF99"/>
    <a:srgbClr val="FFFF00"/>
    <a:srgbClr val="0099FF"/>
    <a:srgbClr val="0000FF"/>
    <a:srgbClr val="006666"/>
    <a:srgbClr val="80808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7" autoAdjust="0"/>
    <p:restoredTop sz="98397" autoAdjust="0"/>
  </p:normalViewPr>
  <p:slideViewPr>
    <p:cSldViewPr snapToGrid="0">
      <p:cViewPr varScale="1">
        <p:scale>
          <a:sx n="70" d="100"/>
          <a:sy n="70" d="100"/>
        </p:scale>
        <p:origin x="11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9" d="100"/>
          <a:sy n="79" d="100"/>
        </p:scale>
        <p:origin x="-2046" y="-90"/>
      </p:cViewPr>
      <p:guideLst>
        <p:guide orient="horz" pos="2882"/>
        <p:guide pos="216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127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2974975" cy="458788"/>
          </a:xfrm>
          <a:prstGeom prst="rect">
            <a:avLst/>
          </a:prstGeom>
          <a:noFill/>
          <a:ln w="9525">
            <a:noFill/>
            <a:miter lim="800000"/>
            <a:headEnd/>
            <a:tailEnd/>
          </a:ln>
          <a:effectLst/>
        </p:spPr>
        <p:txBody>
          <a:bodyPr vert="horz" wrap="square" lIns="18981" tIns="0" rIns="18981" bIns="0" numCol="1" anchor="t" anchorCtr="0" compatLnSpc="1">
            <a:prstTxWarp prst="textNoShape">
              <a:avLst/>
            </a:prstTxWarp>
          </a:bodyPr>
          <a:lstStyle>
            <a:lvl1pPr defTabSz="909638" eaLnBrk="0" hangingPunct="0">
              <a:defRPr sz="1000" u="none">
                <a:solidFill>
                  <a:schemeClr val="tx1"/>
                </a:solidFill>
                <a:ea typeface="PMingLiU" pitchFamily="18" charset="-120"/>
              </a:defRPr>
            </a:lvl1pPr>
          </a:lstStyle>
          <a:p>
            <a:pPr>
              <a:defRPr/>
            </a:pPr>
            <a:endParaRPr lang="en-US" altLang="zh-TW"/>
          </a:p>
        </p:txBody>
      </p:sp>
      <p:sp>
        <p:nvSpPr>
          <p:cNvPr id="2051" name="Rectangle 3"/>
          <p:cNvSpPr>
            <a:spLocks noGrp="1" noChangeArrowheads="1"/>
          </p:cNvSpPr>
          <p:nvPr>
            <p:ph type="dt" idx="1"/>
          </p:nvPr>
        </p:nvSpPr>
        <p:spPr bwMode="auto">
          <a:xfrm>
            <a:off x="3889375" y="-1588"/>
            <a:ext cx="2974975" cy="458788"/>
          </a:xfrm>
          <a:prstGeom prst="rect">
            <a:avLst/>
          </a:prstGeom>
          <a:noFill/>
          <a:ln w="9525">
            <a:noFill/>
            <a:miter lim="800000"/>
            <a:headEnd/>
            <a:tailEnd/>
          </a:ln>
          <a:effectLst/>
        </p:spPr>
        <p:txBody>
          <a:bodyPr vert="horz" wrap="square" lIns="18981" tIns="0" rIns="18981" bIns="0" numCol="1" anchor="t" anchorCtr="0" compatLnSpc="1">
            <a:prstTxWarp prst="textNoShape">
              <a:avLst/>
            </a:prstTxWarp>
          </a:bodyPr>
          <a:lstStyle>
            <a:lvl1pPr algn="r" defTabSz="909638" eaLnBrk="0" hangingPunct="0">
              <a:defRPr sz="1000" u="none">
                <a:solidFill>
                  <a:schemeClr val="tx1"/>
                </a:solidFill>
                <a:ea typeface="PMingLiU" pitchFamily="18" charset="-120"/>
              </a:defRPr>
            </a:lvl1pPr>
          </a:lstStyle>
          <a:p>
            <a:pPr>
              <a:defRPr/>
            </a:pPr>
            <a:endParaRPr lang="en-US" altLang="zh-TW"/>
          </a:p>
        </p:txBody>
      </p:sp>
      <p:sp>
        <p:nvSpPr>
          <p:cNvPr id="65540" name="Rectangle 4"/>
          <p:cNvSpPr>
            <a:spLocks noGrp="1" noRot="1" noChangeAspect="1" noChangeArrowheads="1" noTextEdit="1"/>
          </p:cNvSpPr>
          <p:nvPr>
            <p:ph type="sldImg" idx="2"/>
          </p:nvPr>
        </p:nvSpPr>
        <p:spPr bwMode="auto">
          <a:xfrm>
            <a:off x="1155700" y="695325"/>
            <a:ext cx="4554538" cy="34163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12813" y="4346575"/>
            <a:ext cx="5038725" cy="4116388"/>
          </a:xfrm>
          <a:prstGeom prst="rect">
            <a:avLst/>
          </a:prstGeom>
          <a:noFill/>
          <a:ln w="9525">
            <a:noFill/>
            <a:miter lim="800000"/>
            <a:headEnd/>
            <a:tailEnd/>
          </a:ln>
          <a:effectLst/>
        </p:spPr>
        <p:txBody>
          <a:bodyPr vert="horz" wrap="square" lIns="91743" tIns="45872" rIns="91743" bIns="45872"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2054" name="Rectangle 6"/>
          <p:cNvSpPr>
            <a:spLocks noGrp="1" noChangeArrowheads="1"/>
          </p:cNvSpPr>
          <p:nvPr>
            <p:ph type="ftr" sz="quarter" idx="4"/>
          </p:nvPr>
        </p:nvSpPr>
        <p:spPr bwMode="auto">
          <a:xfrm>
            <a:off x="0" y="8693150"/>
            <a:ext cx="2974975" cy="458788"/>
          </a:xfrm>
          <a:prstGeom prst="rect">
            <a:avLst/>
          </a:prstGeom>
          <a:noFill/>
          <a:ln w="9525">
            <a:noFill/>
            <a:miter lim="800000"/>
            <a:headEnd/>
            <a:tailEnd/>
          </a:ln>
          <a:effectLst/>
        </p:spPr>
        <p:txBody>
          <a:bodyPr vert="horz" wrap="square" lIns="18981" tIns="0" rIns="18981" bIns="0" numCol="1" anchor="b" anchorCtr="0" compatLnSpc="1">
            <a:prstTxWarp prst="textNoShape">
              <a:avLst/>
            </a:prstTxWarp>
          </a:bodyPr>
          <a:lstStyle>
            <a:lvl1pPr defTabSz="909638" eaLnBrk="0" hangingPunct="0">
              <a:defRPr sz="1000" u="none">
                <a:solidFill>
                  <a:schemeClr val="tx1"/>
                </a:solidFill>
                <a:ea typeface="PMingLiU" pitchFamily="18" charset="-120"/>
              </a:defRPr>
            </a:lvl1pPr>
          </a:lstStyle>
          <a:p>
            <a:pPr>
              <a:defRPr/>
            </a:pPr>
            <a:endParaRPr lang="en-US" altLang="zh-TW"/>
          </a:p>
        </p:txBody>
      </p:sp>
      <p:sp>
        <p:nvSpPr>
          <p:cNvPr id="2055" name="Rectangle 7"/>
          <p:cNvSpPr>
            <a:spLocks noGrp="1" noChangeArrowheads="1"/>
          </p:cNvSpPr>
          <p:nvPr>
            <p:ph type="sldNum" sz="quarter" idx="5"/>
          </p:nvPr>
        </p:nvSpPr>
        <p:spPr bwMode="auto">
          <a:xfrm>
            <a:off x="3889375" y="8693150"/>
            <a:ext cx="2974975" cy="458788"/>
          </a:xfrm>
          <a:prstGeom prst="rect">
            <a:avLst/>
          </a:prstGeom>
          <a:noFill/>
          <a:ln w="9525">
            <a:noFill/>
            <a:miter lim="800000"/>
            <a:headEnd/>
            <a:tailEnd/>
          </a:ln>
          <a:effectLst/>
        </p:spPr>
        <p:txBody>
          <a:bodyPr vert="horz" wrap="square" lIns="18981" tIns="0" rIns="18981" bIns="0" numCol="1" anchor="b" anchorCtr="0" compatLnSpc="1">
            <a:prstTxWarp prst="textNoShape">
              <a:avLst/>
            </a:prstTxWarp>
          </a:bodyPr>
          <a:lstStyle>
            <a:lvl1pPr algn="r" defTabSz="909638" eaLnBrk="0" hangingPunct="0">
              <a:defRPr sz="1000" u="none">
                <a:solidFill>
                  <a:schemeClr val="tx1"/>
                </a:solidFill>
                <a:ea typeface="PMingLiU" pitchFamily="18" charset="-120"/>
              </a:defRPr>
            </a:lvl1pPr>
          </a:lstStyle>
          <a:p>
            <a:pPr>
              <a:defRPr/>
            </a:pPr>
            <a:fld id="{F5F6D80A-465D-4FCE-9C1D-98D036AC3522}" type="slidenum">
              <a:rPr lang="zh-TW" altLang="en-US"/>
              <a:pPr>
                <a:defRPr/>
              </a:pPr>
              <a:t>‹#›</a:t>
            </a:fld>
            <a:endParaRPr lang="en-US" altLang="zh-TW"/>
          </a:p>
        </p:txBody>
      </p:sp>
    </p:spTree>
    <p:extLst>
      <p:ext uri="{BB962C8B-B14F-4D97-AF65-F5344CB8AC3E}">
        <p14:creationId xmlns:p14="http://schemas.microsoft.com/office/powerpoint/2010/main" val="1786040010"/>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defTabSz="912813"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2813" algn="l" defTabSz="912813"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defTabSz="912813"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defTabSz="912813"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2FBFEDE-F80F-4ADC-AABD-E4348F4CE3EE}" type="slidenum">
              <a:rPr lang="zh-TW" altLang="en-US" smtClean="0">
                <a:ea typeface="新細明體" pitchFamily="18" charset="-120"/>
              </a:rPr>
              <a:pPr/>
              <a:t>1</a:t>
            </a:fld>
            <a:endParaRPr lang="en-US" altLang="zh-TW" smtClean="0">
              <a:ea typeface="新細明體" pitchFamily="18" charset="-120"/>
            </a:endParaRPr>
          </a:p>
        </p:txBody>
      </p:sp>
      <p:sp>
        <p:nvSpPr>
          <p:cNvPr id="66563" name="Rectangle 2"/>
          <p:cNvSpPr>
            <a:spLocks noGrp="1" noRot="1" noChangeAspect="1" noChangeArrowheads="1" noTextEdit="1"/>
          </p:cNvSpPr>
          <p:nvPr>
            <p:ph type="sldImg"/>
          </p:nvPr>
        </p:nvSpPr>
        <p:spPr>
          <a:xfrm>
            <a:off x="1144588" y="685800"/>
            <a:ext cx="4575175" cy="3432175"/>
          </a:xfrm>
          <a:ln/>
        </p:spPr>
      </p:sp>
      <p:sp>
        <p:nvSpPr>
          <p:cNvPr id="66564" name="Rectangle 3"/>
          <p:cNvSpPr>
            <a:spLocks noGrp="1" noChangeArrowheads="1"/>
          </p:cNvSpPr>
          <p:nvPr>
            <p:ph type="body" idx="1"/>
          </p:nvPr>
        </p:nvSpPr>
        <p:spPr>
          <a:xfrm>
            <a:off x="915988" y="4346575"/>
            <a:ext cx="5032375" cy="4117975"/>
          </a:xfrm>
          <a:noFill/>
          <a:ln/>
        </p:spPr>
        <p:txBody>
          <a:bodyPr/>
          <a:lstStyle/>
          <a:p>
            <a:pPr eaLnBrk="1" hangingPunct="1"/>
            <a:endParaRPr lang="zh-TW" altLang="en-US" smtClean="0"/>
          </a:p>
        </p:txBody>
      </p:sp>
    </p:spTree>
    <p:extLst>
      <p:ext uri="{BB962C8B-B14F-4D97-AF65-F5344CB8AC3E}">
        <p14:creationId xmlns:p14="http://schemas.microsoft.com/office/powerpoint/2010/main" val="58577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34175" y="228600"/>
            <a:ext cx="2144713" cy="62690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298450" y="228600"/>
            <a:ext cx="6283325" cy="62690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a:prstGeom prst="rect">
            <a:avLst/>
          </a:prstGeo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57200" y="1600200"/>
            <a:ext cx="82296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3175" y="-53975"/>
            <a:ext cx="1176338" cy="1076325"/>
          </a:xfrm>
          <a:prstGeom prst="rect">
            <a:avLst/>
          </a:prstGeom>
          <a:noFill/>
          <a:ln w="12700">
            <a:noFill/>
            <a:miter lim="800000"/>
            <a:headEnd type="none" w="sm" len="sm"/>
            <a:tailEnd type="none" w="sm" len="sm"/>
          </a:ln>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buClr>
                <a:srgbClr val="0000FF"/>
              </a:buClr>
              <a:buFont typeface="Wingdings 2" pitchFamily="18" charset="2"/>
              <a:buChar char="©"/>
              <a:defRPr/>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1600200"/>
            <a:ext cx="8229600" cy="4525963"/>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307975" y="1295400"/>
            <a:ext cx="4208463" cy="5202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68838" y="1295400"/>
            <a:ext cx="4210050" cy="5202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5"/>
          <p:cNvSpPr>
            <a:spLocks noGrp="1" noChangeArrowheads="1"/>
          </p:cNvSpPr>
          <p:nvPr>
            <p:ph type="body" idx="1"/>
          </p:nvPr>
        </p:nvSpPr>
        <p:spPr bwMode="auto">
          <a:xfrm>
            <a:off x="307975" y="1295400"/>
            <a:ext cx="8570913" cy="5202238"/>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075" name="Rectangle 7"/>
          <p:cNvSpPr>
            <a:spLocks noGrp="1" noChangeArrowheads="1"/>
          </p:cNvSpPr>
          <p:nvPr>
            <p:ph type="title"/>
          </p:nvPr>
        </p:nvSpPr>
        <p:spPr bwMode="auto">
          <a:xfrm>
            <a:off x="298450" y="228600"/>
            <a:ext cx="8575675" cy="609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ltLang="zh-TW" smtClean="0"/>
              <a:t>Click to edit Master title style</a:t>
            </a:r>
          </a:p>
        </p:txBody>
      </p:sp>
      <p:grpSp>
        <p:nvGrpSpPr>
          <p:cNvPr id="3076" name="Group 8"/>
          <p:cNvGrpSpPr>
            <a:grpSpLocks/>
          </p:cNvGrpSpPr>
          <p:nvPr userDrawn="1"/>
        </p:nvGrpSpPr>
        <p:grpSpPr bwMode="auto">
          <a:xfrm>
            <a:off x="-9525" y="1049338"/>
            <a:ext cx="9151938" cy="82550"/>
            <a:chOff x="1" y="591"/>
            <a:chExt cx="5759" cy="52"/>
          </a:xfrm>
        </p:grpSpPr>
        <p:sp>
          <p:nvSpPr>
            <p:cNvPr id="1031" name="Line 9"/>
            <p:cNvSpPr>
              <a:spLocks noChangeShapeType="1"/>
            </p:cNvSpPr>
            <p:nvPr/>
          </p:nvSpPr>
          <p:spPr bwMode="auto">
            <a:xfrm>
              <a:off x="2" y="591"/>
              <a:ext cx="5758" cy="0"/>
            </a:xfrm>
            <a:prstGeom prst="line">
              <a:avLst/>
            </a:prstGeom>
            <a:noFill/>
            <a:ln w="76200">
              <a:solidFill>
                <a:srgbClr val="FF0000"/>
              </a:solidFill>
              <a:round/>
              <a:headEnd type="none" w="sm" len="sm"/>
              <a:tailEnd type="none" w="sm" len="sm"/>
            </a:ln>
          </p:spPr>
          <p:txBody>
            <a:bodyPr wrap="none" anchor="ctr"/>
            <a:lstStyle/>
            <a:p>
              <a:pPr>
                <a:defRPr/>
              </a:pPr>
              <a:endParaRPr lang="en-IN"/>
            </a:p>
          </p:txBody>
        </p:sp>
        <p:sp>
          <p:nvSpPr>
            <p:cNvPr id="1032" name="Line 10"/>
            <p:cNvSpPr>
              <a:spLocks noChangeShapeType="1"/>
            </p:cNvSpPr>
            <p:nvPr/>
          </p:nvSpPr>
          <p:spPr bwMode="auto">
            <a:xfrm>
              <a:off x="2" y="626"/>
              <a:ext cx="5758" cy="0"/>
            </a:xfrm>
            <a:prstGeom prst="line">
              <a:avLst/>
            </a:prstGeom>
            <a:noFill/>
            <a:ln w="12700">
              <a:solidFill>
                <a:srgbClr val="FF0000"/>
              </a:solidFill>
              <a:round/>
              <a:headEnd type="none" w="sm" len="sm"/>
              <a:tailEnd type="none" w="sm" len="sm"/>
            </a:ln>
          </p:spPr>
          <p:txBody>
            <a:bodyPr wrap="none" anchor="ctr"/>
            <a:lstStyle/>
            <a:p>
              <a:pPr>
                <a:defRPr/>
              </a:pPr>
              <a:endParaRPr lang="en-IN"/>
            </a:p>
          </p:txBody>
        </p:sp>
        <p:sp>
          <p:nvSpPr>
            <p:cNvPr id="1033" name="Line 11"/>
            <p:cNvSpPr>
              <a:spLocks noChangeShapeType="1"/>
            </p:cNvSpPr>
            <p:nvPr/>
          </p:nvSpPr>
          <p:spPr bwMode="auto">
            <a:xfrm>
              <a:off x="1" y="643"/>
              <a:ext cx="5759" cy="0"/>
            </a:xfrm>
            <a:prstGeom prst="line">
              <a:avLst/>
            </a:prstGeom>
            <a:noFill/>
            <a:ln w="12700">
              <a:solidFill>
                <a:srgbClr val="FF0000"/>
              </a:solidFill>
              <a:round/>
              <a:headEnd type="none" w="sm" len="sm"/>
              <a:tailEnd type="none" w="sm" len="sm"/>
            </a:ln>
          </p:spPr>
          <p:txBody>
            <a:bodyPr wrap="none" anchor="ctr"/>
            <a:lstStyle/>
            <a:p>
              <a:pPr>
                <a:defRPr/>
              </a:pPr>
              <a:endParaRPr lang="en-IN"/>
            </a:p>
          </p:txBody>
        </p:sp>
      </p:grpSp>
      <p:pic>
        <p:nvPicPr>
          <p:cNvPr id="3077" name="Picture 9" descr="logoyil30"/>
          <p:cNvPicPr>
            <a:picLocks noChangeAspect="1" noChangeArrowheads="1"/>
          </p:cNvPicPr>
          <p:nvPr userDrawn="1"/>
        </p:nvPicPr>
        <p:blipFill>
          <a:blip r:embed="rId13" cstate="print"/>
          <a:srcRect/>
          <a:stretch>
            <a:fillRect/>
          </a:stretch>
        </p:blipFill>
        <p:spPr bwMode="auto">
          <a:xfrm>
            <a:off x="295275" y="161925"/>
            <a:ext cx="736600" cy="7413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2" r:id="rId1"/>
    <p:sldLayoutId id="2147483794"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iming>
    <p:tnLst>
      <p:par>
        <p:cTn id="1" dur="indefinite" restart="never" nodeType="tmRoot"/>
      </p:par>
    </p:tnLst>
  </p:timing>
  <p:txStyles>
    <p:titleStyle>
      <a:lvl1pPr algn="ctr" rtl="0" eaLnBrk="0" fontAlgn="base" hangingPunct="0">
        <a:spcBef>
          <a:spcPct val="0"/>
        </a:spcBef>
        <a:spcAft>
          <a:spcPct val="0"/>
        </a:spcAft>
        <a:defRPr kumimoji="1" sz="3600">
          <a:solidFill>
            <a:schemeClr val="tx1"/>
          </a:solidFill>
          <a:latin typeface="+mj-lt"/>
          <a:ea typeface="新細明體" pitchFamily="18" charset="-120"/>
          <a:cs typeface="+mj-cs"/>
        </a:defRPr>
      </a:lvl1pPr>
      <a:lvl2pPr algn="ctr" rtl="0" eaLnBrk="0" fontAlgn="base" hangingPunct="0">
        <a:spcBef>
          <a:spcPct val="0"/>
        </a:spcBef>
        <a:spcAft>
          <a:spcPct val="0"/>
        </a:spcAft>
        <a:defRPr kumimoji="1" sz="3600">
          <a:solidFill>
            <a:schemeClr val="tx1"/>
          </a:solidFill>
          <a:latin typeface="Book Antiqua" pitchFamily="18" charset="0"/>
          <a:ea typeface="新細明體" pitchFamily="18" charset="-120"/>
        </a:defRPr>
      </a:lvl2pPr>
      <a:lvl3pPr algn="ctr" rtl="0" eaLnBrk="0" fontAlgn="base" hangingPunct="0">
        <a:spcBef>
          <a:spcPct val="0"/>
        </a:spcBef>
        <a:spcAft>
          <a:spcPct val="0"/>
        </a:spcAft>
        <a:defRPr kumimoji="1" sz="3600">
          <a:solidFill>
            <a:schemeClr val="tx1"/>
          </a:solidFill>
          <a:latin typeface="Book Antiqua" pitchFamily="18" charset="0"/>
          <a:ea typeface="新細明體" pitchFamily="18" charset="-120"/>
        </a:defRPr>
      </a:lvl3pPr>
      <a:lvl4pPr algn="ctr" rtl="0" eaLnBrk="0" fontAlgn="base" hangingPunct="0">
        <a:spcBef>
          <a:spcPct val="0"/>
        </a:spcBef>
        <a:spcAft>
          <a:spcPct val="0"/>
        </a:spcAft>
        <a:defRPr kumimoji="1" sz="3600">
          <a:solidFill>
            <a:schemeClr val="tx1"/>
          </a:solidFill>
          <a:latin typeface="Book Antiqua" pitchFamily="18" charset="0"/>
          <a:ea typeface="新細明體" pitchFamily="18" charset="-120"/>
        </a:defRPr>
      </a:lvl4pPr>
      <a:lvl5pPr algn="ctr" rtl="0" eaLnBrk="0" fontAlgn="base" hangingPunct="0">
        <a:spcBef>
          <a:spcPct val="0"/>
        </a:spcBef>
        <a:spcAft>
          <a:spcPct val="0"/>
        </a:spcAft>
        <a:defRPr kumimoji="1" sz="3600">
          <a:solidFill>
            <a:schemeClr val="tx1"/>
          </a:solidFill>
          <a:latin typeface="Book Antiqua" pitchFamily="18" charset="0"/>
          <a:ea typeface="新細明體" pitchFamily="18" charset="-120"/>
        </a:defRPr>
      </a:lvl5pPr>
      <a:lvl6pPr marL="457200" algn="ctr" rtl="0" fontAlgn="base">
        <a:spcBef>
          <a:spcPct val="0"/>
        </a:spcBef>
        <a:spcAft>
          <a:spcPct val="0"/>
        </a:spcAft>
        <a:defRPr kumimoji="1" sz="3600">
          <a:solidFill>
            <a:schemeClr val="tx1"/>
          </a:solidFill>
          <a:latin typeface="Book Antiqua" pitchFamily="18" charset="0"/>
          <a:ea typeface="新細明體" pitchFamily="18" charset="-120"/>
        </a:defRPr>
      </a:lvl6pPr>
      <a:lvl7pPr marL="914400" algn="ctr" rtl="0" fontAlgn="base">
        <a:spcBef>
          <a:spcPct val="0"/>
        </a:spcBef>
        <a:spcAft>
          <a:spcPct val="0"/>
        </a:spcAft>
        <a:defRPr kumimoji="1" sz="3600">
          <a:solidFill>
            <a:schemeClr val="tx1"/>
          </a:solidFill>
          <a:latin typeface="Book Antiqua" pitchFamily="18" charset="0"/>
          <a:ea typeface="新細明體" pitchFamily="18" charset="-120"/>
        </a:defRPr>
      </a:lvl7pPr>
      <a:lvl8pPr marL="1371600" algn="ctr" rtl="0" fontAlgn="base">
        <a:spcBef>
          <a:spcPct val="0"/>
        </a:spcBef>
        <a:spcAft>
          <a:spcPct val="0"/>
        </a:spcAft>
        <a:defRPr kumimoji="1" sz="3600">
          <a:solidFill>
            <a:schemeClr val="tx1"/>
          </a:solidFill>
          <a:latin typeface="Book Antiqua" pitchFamily="18" charset="0"/>
          <a:ea typeface="新細明體" pitchFamily="18" charset="-120"/>
        </a:defRPr>
      </a:lvl8pPr>
      <a:lvl9pPr marL="1828800" algn="ctr" rtl="0" fontAlgn="base">
        <a:spcBef>
          <a:spcPct val="0"/>
        </a:spcBef>
        <a:spcAft>
          <a:spcPct val="0"/>
        </a:spcAft>
        <a:defRPr kumimoji="1" sz="3600">
          <a:solidFill>
            <a:schemeClr val="tx1"/>
          </a:solidFill>
          <a:latin typeface="Book Antiqua" pitchFamily="18" charset="0"/>
          <a:ea typeface="新細明體" pitchFamily="18" charset="-120"/>
        </a:defRPr>
      </a:lvl9pPr>
    </p:titleStyle>
    <p:bodyStyle>
      <a:lvl1pPr marL="342900" indent="-342900" algn="l" rtl="0" eaLnBrk="0" fontAlgn="base" hangingPunct="0">
        <a:spcBef>
          <a:spcPct val="20000"/>
        </a:spcBef>
        <a:spcAft>
          <a:spcPct val="0"/>
        </a:spcAft>
        <a:buClr>
          <a:srgbClr val="0000FF"/>
        </a:buClr>
        <a:buSzPct val="90000"/>
        <a:buFont typeface="Wingdings 2" pitchFamily="18" charset="2"/>
        <a:buChar char="©"/>
        <a:defRPr kumimoji="1" sz="2400">
          <a:solidFill>
            <a:schemeClr val="tx1"/>
          </a:solidFill>
          <a:latin typeface="Times New Roman" pitchFamily="18" charset="0"/>
          <a:ea typeface="新細明體" pitchFamily="18" charset="-120"/>
          <a:cs typeface="Times New Roman" pitchFamily="18" charset="0"/>
        </a:defRPr>
      </a:lvl1pPr>
      <a:lvl2pPr marL="742950" indent="-285750" algn="l" rtl="0" eaLnBrk="0" fontAlgn="base" hangingPunct="0">
        <a:spcBef>
          <a:spcPct val="20000"/>
        </a:spcBef>
        <a:spcAft>
          <a:spcPct val="0"/>
        </a:spcAft>
        <a:buClr>
          <a:srgbClr val="FF9900"/>
        </a:buClr>
        <a:buSzPct val="70000"/>
        <a:buFont typeface="Wingdings" pitchFamily="2" charset="2"/>
        <a:buChar char="u"/>
        <a:defRPr kumimoji="1" sz="2000">
          <a:solidFill>
            <a:schemeClr val="tx1"/>
          </a:solidFill>
          <a:latin typeface="Times New Roman" pitchFamily="18" charset="0"/>
          <a:ea typeface="新細明體" pitchFamily="18" charset="-120"/>
          <a:cs typeface="Times New Roman" pitchFamily="18" charset="0"/>
        </a:defRPr>
      </a:lvl2pPr>
      <a:lvl3pPr marL="1143000" indent="-228600" algn="l" rtl="0" eaLnBrk="0" fontAlgn="base" hangingPunct="0">
        <a:spcBef>
          <a:spcPct val="20000"/>
        </a:spcBef>
        <a:spcAft>
          <a:spcPct val="0"/>
        </a:spcAft>
        <a:buClr>
          <a:srgbClr val="1B1BFF"/>
        </a:buClr>
        <a:buSzPct val="80000"/>
        <a:buFont typeface="Times New Roman" pitchFamily="18" charset="0"/>
        <a:buChar char="»"/>
        <a:defRPr kumimoji="1">
          <a:solidFill>
            <a:schemeClr val="tx1"/>
          </a:solidFill>
          <a:latin typeface="Times New Roman" pitchFamily="18" charset="0"/>
          <a:ea typeface="新細明體" pitchFamily="18" charset="-120"/>
          <a:cs typeface="Times New Roman" pitchFamily="18" charset="0"/>
        </a:defRPr>
      </a:lvl3pPr>
      <a:lvl4pPr marL="1600200" indent="-228600" algn="l" rtl="0" eaLnBrk="0" fontAlgn="base" hangingPunct="0">
        <a:spcBef>
          <a:spcPct val="20000"/>
        </a:spcBef>
        <a:spcAft>
          <a:spcPct val="0"/>
        </a:spcAft>
        <a:buClr>
          <a:schemeClr val="accent1"/>
        </a:buClr>
        <a:buFont typeface="Book Antiqua" pitchFamily="18" charset="0"/>
        <a:buChar char="−"/>
        <a:defRPr kumimoji="1" sz="1600">
          <a:solidFill>
            <a:schemeClr val="tx1"/>
          </a:solidFill>
          <a:latin typeface="Times New Roman" pitchFamily="18" charset="0"/>
          <a:ea typeface="新細明體" pitchFamily="18" charset="-120"/>
          <a:cs typeface="Times New Roman" pitchFamily="18" charset="0"/>
        </a:defRPr>
      </a:lvl4pPr>
      <a:lvl5pPr marL="2057400" indent="-228600" algn="l" rtl="0" eaLnBrk="0" fontAlgn="base" hangingPunct="0">
        <a:spcBef>
          <a:spcPct val="20000"/>
        </a:spcBef>
        <a:spcAft>
          <a:spcPct val="0"/>
        </a:spcAft>
        <a:buClr>
          <a:srgbClr val="4D4D4D"/>
        </a:buClr>
        <a:buSzPct val="50000"/>
        <a:buFont typeface="Wingdings" pitchFamily="2" charset="2"/>
        <a:buChar char="l"/>
        <a:defRPr kumimoji="1" sz="1400">
          <a:solidFill>
            <a:schemeClr val="tx1"/>
          </a:solidFill>
          <a:latin typeface="Times New Roman" pitchFamily="18" charset="0"/>
          <a:ea typeface="新細明體" pitchFamily="18" charset="-120"/>
          <a:cs typeface="Times New Roman" pitchFamily="18" charset="0"/>
        </a:defRPr>
      </a:lvl5pPr>
      <a:lvl6pPr marL="2514600" indent="-228600" algn="l" rtl="0" fontAlgn="base">
        <a:spcBef>
          <a:spcPct val="20000"/>
        </a:spcBef>
        <a:spcAft>
          <a:spcPct val="0"/>
        </a:spcAft>
        <a:buClr>
          <a:schemeClr val="accent2"/>
        </a:buClr>
        <a:buChar char="»"/>
        <a:defRPr kumimoji="1" sz="1000">
          <a:solidFill>
            <a:schemeClr val="tx1"/>
          </a:solidFill>
          <a:latin typeface="+mn-lt"/>
          <a:ea typeface="+mn-ea"/>
        </a:defRPr>
      </a:lvl6pPr>
      <a:lvl7pPr marL="2971800" indent="-228600" algn="l" rtl="0" fontAlgn="base">
        <a:spcBef>
          <a:spcPct val="20000"/>
        </a:spcBef>
        <a:spcAft>
          <a:spcPct val="0"/>
        </a:spcAft>
        <a:buClr>
          <a:schemeClr val="accent2"/>
        </a:buClr>
        <a:buChar char="»"/>
        <a:defRPr kumimoji="1" sz="1000">
          <a:solidFill>
            <a:schemeClr val="tx1"/>
          </a:solidFill>
          <a:latin typeface="+mn-lt"/>
          <a:ea typeface="+mn-ea"/>
        </a:defRPr>
      </a:lvl7pPr>
      <a:lvl8pPr marL="3429000" indent="-228600" algn="l" rtl="0" fontAlgn="base">
        <a:spcBef>
          <a:spcPct val="20000"/>
        </a:spcBef>
        <a:spcAft>
          <a:spcPct val="0"/>
        </a:spcAft>
        <a:buClr>
          <a:schemeClr val="accent2"/>
        </a:buClr>
        <a:buChar char="»"/>
        <a:defRPr kumimoji="1" sz="1000">
          <a:solidFill>
            <a:schemeClr val="tx1"/>
          </a:solidFill>
          <a:latin typeface="+mn-lt"/>
          <a:ea typeface="+mn-ea"/>
        </a:defRPr>
      </a:lvl8pPr>
      <a:lvl9pPr marL="3886200" indent="-228600" algn="l" rtl="0" fontAlgn="base">
        <a:spcBef>
          <a:spcPct val="20000"/>
        </a:spcBef>
        <a:spcAft>
          <a:spcPct val="0"/>
        </a:spcAft>
        <a:buClr>
          <a:schemeClr val="accent2"/>
        </a:buClr>
        <a:buChar char="»"/>
        <a:defRPr kumimoji="1" sz="1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Group 7"/>
          <p:cNvGrpSpPr>
            <a:grpSpLocks/>
          </p:cNvGrpSpPr>
          <p:nvPr userDrawn="1"/>
        </p:nvGrpSpPr>
        <p:grpSpPr bwMode="auto">
          <a:xfrm>
            <a:off x="215900" y="215900"/>
            <a:ext cx="8478838" cy="6173788"/>
            <a:chOff x="0" y="0"/>
            <a:chExt cx="5341" cy="3889"/>
          </a:xfrm>
        </p:grpSpPr>
        <p:sp>
          <p:nvSpPr>
            <p:cNvPr id="2060" name="Freeform 8"/>
            <p:cNvSpPr>
              <a:spLocks/>
            </p:cNvSpPr>
            <p:nvPr/>
          </p:nvSpPr>
          <p:spPr bwMode="ltGray">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195"/>
              </a:schemeClr>
            </a:solidFill>
            <a:ln w="9525" cap="rnd">
              <a:noFill/>
              <a:round/>
              <a:headEnd type="none" w="sm" len="sm"/>
              <a:tailEnd type="none" w="sm" len="sm"/>
            </a:ln>
          </p:spPr>
          <p:txBody>
            <a:bodyPr/>
            <a:lstStyle/>
            <a:p>
              <a:pPr>
                <a:defRPr/>
              </a:pPr>
              <a:endParaRPr lang="en-IN"/>
            </a:p>
          </p:txBody>
        </p:sp>
        <p:sp>
          <p:nvSpPr>
            <p:cNvPr id="2061" name="Freeform 9"/>
            <p:cNvSpPr>
              <a:spLocks/>
            </p:cNvSpPr>
            <p:nvPr/>
          </p:nvSpPr>
          <p:spPr bwMode="ltGray">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94" h="3223">
                  <a:moveTo>
                    <a:pt x="370" y="0"/>
                  </a:moveTo>
                  <a:lnTo>
                    <a:pt x="3393" y="3036"/>
                  </a:lnTo>
                  <a:lnTo>
                    <a:pt x="3208" y="3222"/>
                  </a:lnTo>
                  <a:lnTo>
                    <a:pt x="0" y="0"/>
                  </a:lnTo>
                  <a:lnTo>
                    <a:pt x="370" y="0"/>
                  </a:lnTo>
                </a:path>
              </a:pathLst>
            </a:custGeom>
            <a:solidFill>
              <a:schemeClr val="bg1">
                <a:alpha val="50195"/>
              </a:schemeClr>
            </a:solidFill>
            <a:ln w="9525" cap="rnd">
              <a:noFill/>
              <a:round/>
              <a:headEnd type="none" w="sm" len="sm"/>
              <a:tailEnd type="none" w="sm" len="sm"/>
            </a:ln>
          </p:spPr>
          <p:txBody>
            <a:bodyPr/>
            <a:lstStyle/>
            <a:p>
              <a:pPr>
                <a:defRPr/>
              </a:pPr>
              <a:endParaRPr lang="en-IN"/>
            </a:p>
          </p:txBody>
        </p:sp>
        <p:sp>
          <p:nvSpPr>
            <p:cNvPr id="2062" name="Freeform 10"/>
            <p:cNvSpPr>
              <a:spLocks/>
            </p:cNvSpPr>
            <p:nvPr/>
          </p:nvSpPr>
          <p:spPr bwMode="ltGray">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9" h="2556">
                  <a:moveTo>
                    <a:pt x="630" y="0"/>
                  </a:moveTo>
                  <a:lnTo>
                    <a:pt x="2858" y="2238"/>
                  </a:lnTo>
                  <a:lnTo>
                    <a:pt x="2543" y="2555"/>
                  </a:lnTo>
                  <a:lnTo>
                    <a:pt x="0" y="0"/>
                  </a:lnTo>
                  <a:lnTo>
                    <a:pt x="630" y="0"/>
                  </a:lnTo>
                </a:path>
              </a:pathLst>
            </a:custGeom>
            <a:solidFill>
              <a:schemeClr val="bg1">
                <a:alpha val="50195"/>
              </a:schemeClr>
            </a:solidFill>
            <a:ln w="9525" cap="rnd">
              <a:noFill/>
              <a:round/>
              <a:headEnd type="none" w="sm" len="sm"/>
              <a:tailEnd type="none" w="sm" len="sm"/>
            </a:ln>
          </p:spPr>
          <p:txBody>
            <a:bodyPr/>
            <a:lstStyle/>
            <a:p>
              <a:pPr>
                <a:defRPr/>
              </a:pPr>
              <a:endParaRPr lang="en-IN"/>
            </a:p>
          </p:txBody>
        </p:sp>
        <p:sp>
          <p:nvSpPr>
            <p:cNvPr id="2063" name="Freeform 11"/>
            <p:cNvSpPr>
              <a:spLocks/>
            </p:cNvSpPr>
            <p:nvPr/>
          </p:nvSpPr>
          <p:spPr bwMode="ltGray">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6" h="2121">
                  <a:moveTo>
                    <a:pt x="0" y="0"/>
                  </a:moveTo>
                  <a:lnTo>
                    <a:pt x="2111" y="2120"/>
                  </a:lnTo>
                  <a:lnTo>
                    <a:pt x="2285" y="1945"/>
                  </a:lnTo>
                  <a:lnTo>
                    <a:pt x="348" y="0"/>
                  </a:lnTo>
                  <a:lnTo>
                    <a:pt x="0" y="0"/>
                  </a:lnTo>
                </a:path>
              </a:pathLst>
            </a:custGeom>
            <a:solidFill>
              <a:schemeClr val="bg1">
                <a:alpha val="50195"/>
              </a:schemeClr>
            </a:solidFill>
            <a:ln w="9525" cap="rnd">
              <a:noFill/>
              <a:round/>
              <a:headEnd type="none" w="sm" len="sm"/>
              <a:tailEnd type="none" w="sm" len="sm"/>
            </a:ln>
          </p:spPr>
          <p:txBody>
            <a:bodyPr/>
            <a:lstStyle/>
            <a:p>
              <a:pPr>
                <a:defRPr/>
              </a:pPr>
              <a:endParaRPr lang="en-IN"/>
            </a:p>
          </p:txBody>
        </p:sp>
      </p:grpSp>
      <p:sp>
        <p:nvSpPr>
          <p:cNvPr id="2051" name="Rectangle 12"/>
          <p:cNvSpPr>
            <a:spLocks noChangeArrowheads="1"/>
          </p:cNvSpPr>
          <p:nvPr/>
        </p:nvSpPr>
        <p:spPr bwMode="auto">
          <a:xfrm>
            <a:off x="687388" y="2232025"/>
            <a:ext cx="7772400" cy="1143000"/>
          </a:xfrm>
          <a:prstGeom prst="rect">
            <a:avLst/>
          </a:prstGeom>
          <a:noFill/>
          <a:ln w="9525">
            <a:noFill/>
            <a:miter lim="800000"/>
            <a:headEnd/>
            <a:tailEnd/>
          </a:ln>
        </p:spPr>
        <p:txBody>
          <a:bodyPr lIns="92075" tIns="46038" rIns="92075" bIns="46038" anchor="ctr"/>
          <a:lstStyle/>
          <a:p>
            <a:pPr algn="ctr">
              <a:defRPr/>
            </a:pPr>
            <a:r>
              <a:rPr kumimoji="1" lang="en-US" altLang="zh-TW" sz="4400" i="0" u="none">
                <a:solidFill>
                  <a:schemeClr val="tx2"/>
                </a:solidFill>
                <a:latin typeface="Book Antiqua" pitchFamily="18" charset="0"/>
              </a:rPr>
              <a:t>Click to edit Master title style</a:t>
            </a:r>
          </a:p>
        </p:txBody>
      </p:sp>
      <p:sp>
        <p:nvSpPr>
          <p:cNvPr id="2052" name="Rectangle 13"/>
          <p:cNvSpPr>
            <a:spLocks noChangeArrowheads="1"/>
          </p:cNvSpPr>
          <p:nvPr/>
        </p:nvSpPr>
        <p:spPr bwMode="auto">
          <a:xfrm>
            <a:off x="1301750" y="4195763"/>
            <a:ext cx="6400800" cy="1716087"/>
          </a:xfrm>
          <a:prstGeom prst="rect">
            <a:avLst/>
          </a:prstGeom>
          <a:noFill/>
          <a:ln w="9525">
            <a:noFill/>
            <a:miter lim="800000"/>
            <a:headEnd/>
            <a:tailEnd/>
          </a:ln>
        </p:spPr>
        <p:txBody>
          <a:bodyPr lIns="92075" tIns="46038" rIns="92075" bIns="46038"/>
          <a:lstStyle/>
          <a:p>
            <a:pPr algn="ctr">
              <a:spcBef>
                <a:spcPct val="20000"/>
              </a:spcBef>
              <a:defRPr/>
            </a:pPr>
            <a:r>
              <a:rPr kumimoji="1" lang="en-US" altLang="zh-TW" sz="3200" i="0" u="none">
                <a:solidFill>
                  <a:schemeClr val="tx1"/>
                </a:solidFill>
                <a:latin typeface="Book Antiqua" pitchFamily="18" charset="0"/>
              </a:rPr>
              <a:t>Click to edit Master subtitle style</a:t>
            </a:r>
          </a:p>
        </p:txBody>
      </p:sp>
      <p:grpSp>
        <p:nvGrpSpPr>
          <p:cNvPr id="4101" name="Group 20"/>
          <p:cNvGrpSpPr>
            <a:grpSpLocks/>
          </p:cNvGrpSpPr>
          <p:nvPr userDrawn="1"/>
        </p:nvGrpSpPr>
        <p:grpSpPr bwMode="auto">
          <a:xfrm>
            <a:off x="-9525" y="1492250"/>
            <a:ext cx="9159875" cy="82550"/>
            <a:chOff x="1" y="591"/>
            <a:chExt cx="5759" cy="52"/>
          </a:xfrm>
        </p:grpSpPr>
        <p:sp>
          <p:nvSpPr>
            <p:cNvPr id="2057" name="Line 21"/>
            <p:cNvSpPr>
              <a:spLocks noChangeShapeType="1"/>
            </p:cNvSpPr>
            <p:nvPr/>
          </p:nvSpPr>
          <p:spPr bwMode="auto">
            <a:xfrm>
              <a:off x="2" y="591"/>
              <a:ext cx="5758" cy="0"/>
            </a:xfrm>
            <a:prstGeom prst="line">
              <a:avLst/>
            </a:prstGeom>
            <a:noFill/>
            <a:ln w="76200">
              <a:solidFill>
                <a:srgbClr val="FF0000"/>
              </a:solidFill>
              <a:round/>
              <a:headEnd type="none" w="sm" len="sm"/>
              <a:tailEnd type="none" w="sm" len="sm"/>
            </a:ln>
          </p:spPr>
          <p:txBody>
            <a:bodyPr wrap="none" anchor="ctr"/>
            <a:lstStyle/>
            <a:p>
              <a:pPr>
                <a:defRPr/>
              </a:pPr>
              <a:endParaRPr lang="en-IN"/>
            </a:p>
          </p:txBody>
        </p:sp>
        <p:sp>
          <p:nvSpPr>
            <p:cNvPr id="2058" name="Line 22"/>
            <p:cNvSpPr>
              <a:spLocks noChangeShapeType="1"/>
            </p:cNvSpPr>
            <p:nvPr/>
          </p:nvSpPr>
          <p:spPr bwMode="auto">
            <a:xfrm>
              <a:off x="2" y="626"/>
              <a:ext cx="5758" cy="0"/>
            </a:xfrm>
            <a:prstGeom prst="line">
              <a:avLst/>
            </a:prstGeom>
            <a:noFill/>
            <a:ln w="12700">
              <a:solidFill>
                <a:srgbClr val="FF0000"/>
              </a:solidFill>
              <a:round/>
              <a:headEnd type="none" w="sm" len="sm"/>
              <a:tailEnd type="none" w="sm" len="sm"/>
            </a:ln>
          </p:spPr>
          <p:txBody>
            <a:bodyPr wrap="none" anchor="ctr"/>
            <a:lstStyle/>
            <a:p>
              <a:pPr>
                <a:defRPr/>
              </a:pPr>
              <a:endParaRPr lang="en-IN"/>
            </a:p>
          </p:txBody>
        </p:sp>
        <p:sp>
          <p:nvSpPr>
            <p:cNvPr id="2059" name="Line 23"/>
            <p:cNvSpPr>
              <a:spLocks noChangeShapeType="1"/>
            </p:cNvSpPr>
            <p:nvPr/>
          </p:nvSpPr>
          <p:spPr bwMode="auto">
            <a:xfrm>
              <a:off x="1" y="643"/>
              <a:ext cx="5759" cy="0"/>
            </a:xfrm>
            <a:prstGeom prst="line">
              <a:avLst/>
            </a:prstGeom>
            <a:noFill/>
            <a:ln w="12700">
              <a:solidFill>
                <a:srgbClr val="FF0000"/>
              </a:solidFill>
              <a:round/>
              <a:headEnd type="none" w="sm" len="sm"/>
              <a:tailEnd type="none" w="sm" len="sm"/>
            </a:ln>
          </p:spPr>
          <p:txBody>
            <a:bodyPr wrap="none" anchor="ctr"/>
            <a:lstStyle/>
            <a:p>
              <a:pPr>
                <a:defRPr/>
              </a:pPr>
              <a:endParaRPr lang="en-IN"/>
            </a:p>
          </p:txBody>
        </p:sp>
      </p:grpSp>
      <p:sp>
        <p:nvSpPr>
          <p:cNvPr id="2054" name="Rectangle 24"/>
          <p:cNvSpPr>
            <a:spLocks noChangeArrowheads="1"/>
          </p:cNvSpPr>
          <p:nvPr userDrawn="1"/>
        </p:nvSpPr>
        <p:spPr bwMode="auto">
          <a:xfrm>
            <a:off x="8867775" y="6570663"/>
            <a:ext cx="206375" cy="212725"/>
          </a:xfrm>
          <a:prstGeom prst="rect">
            <a:avLst/>
          </a:prstGeom>
          <a:noFill/>
          <a:ln w="9525">
            <a:noFill/>
            <a:miter lim="800000"/>
            <a:headEnd/>
            <a:tailEnd/>
          </a:ln>
        </p:spPr>
        <p:txBody>
          <a:bodyPr wrap="none" lIns="0" tIns="0" rIns="0" bIns="0" anchor="ctr">
            <a:spAutoFit/>
          </a:bodyPr>
          <a:lstStyle/>
          <a:p>
            <a:pPr eaLnBrk="0" hangingPunct="0">
              <a:defRPr/>
            </a:pPr>
            <a:fld id="{82EAD093-D130-4A9C-AEDC-1B02EC584837}" type="slidenum">
              <a:rPr lang="zh-TW" altLang="en-US" u="none">
                <a:solidFill>
                  <a:schemeClr val="tx1"/>
                </a:solidFill>
              </a:rPr>
              <a:pPr eaLnBrk="0" hangingPunct="0">
                <a:defRPr/>
              </a:pPr>
              <a:t>‹#›</a:t>
            </a:fld>
            <a:endParaRPr lang="en-US" altLang="zh-TW" u="none">
              <a:solidFill>
                <a:schemeClr val="tx1"/>
              </a:solidFill>
            </a:endParaRPr>
          </a:p>
        </p:txBody>
      </p:sp>
      <p:sp>
        <p:nvSpPr>
          <p:cNvPr id="2055" name="Rectangle 25"/>
          <p:cNvSpPr>
            <a:spLocks noChangeArrowheads="1"/>
          </p:cNvSpPr>
          <p:nvPr userDrawn="1"/>
        </p:nvSpPr>
        <p:spPr bwMode="auto">
          <a:xfrm>
            <a:off x="106363" y="6572250"/>
            <a:ext cx="631825" cy="212725"/>
          </a:xfrm>
          <a:prstGeom prst="rect">
            <a:avLst/>
          </a:prstGeom>
          <a:noFill/>
          <a:ln w="9525">
            <a:noFill/>
            <a:miter lim="800000"/>
            <a:headEnd/>
            <a:tailEnd/>
          </a:ln>
        </p:spPr>
        <p:txBody>
          <a:bodyPr wrap="none" lIns="0" tIns="0" rIns="0" bIns="0" anchor="ctr">
            <a:spAutoFit/>
          </a:bodyPr>
          <a:lstStyle/>
          <a:p>
            <a:pPr eaLnBrk="0" hangingPunct="0">
              <a:defRPr/>
            </a:pPr>
            <a:fld id="{6499DFB9-40BA-4876-A2C8-8174766BB8C1}" type="datetime1">
              <a:rPr lang="en-US" altLang="zh-TW" u="none">
                <a:solidFill>
                  <a:schemeClr val="tx1"/>
                </a:solidFill>
              </a:rPr>
              <a:pPr eaLnBrk="0" hangingPunct="0">
                <a:defRPr/>
              </a:pPr>
              <a:t>9/4/2019</a:t>
            </a:fld>
            <a:endParaRPr lang="en-US" altLang="zh-TW" u="none">
              <a:solidFill>
                <a:schemeClr val="tx1"/>
              </a:solidFill>
            </a:endParaRPr>
          </a:p>
        </p:txBody>
      </p:sp>
      <p:pic>
        <p:nvPicPr>
          <p:cNvPr id="4104" name="Picture 15" descr="logoyil30"/>
          <p:cNvPicPr>
            <a:picLocks noChangeAspect="1" noChangeArrowheads="1"/>
          </p:cNvPicPr>
          <p:nvPr userDrawn="1"/>
        </p:nvPicPr>
        <p:blipFill>
          <a:blip r:embed="rId13" cstate="print"/>
          <a:srcRect/>
          <a:stretch>
            <a:fillRect/>
          </a:stretch>
        </p:blipFill>
        <p:spPr bwMode="auto">
          <a:xfrm>
            <a:off x="3930650" y="214313"/>
            <a:ext cx="1143000" cy="11525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ctr" rtl="0" eaLnBrk="0" fontAlgn="base" hangingPunct="0">
        <a:spcBef>
          <a:spcPct val="0"/>
        </a:spcBef>
        <a:spcAft>
          <a:spcPct val="0"/>
        </a:spcAft>
        <a:defRPr kumimoji="1" sz="4400">
          <a:solidFill>
            <a:schemeClr val="tx2"/>
          </a:solidFill>
          <a:latin typeface="+mj-lt"/>
          <a:ea typeface="新細明體" pitchFamily="18" charset="-120"/>
          <a:cs typeface="+mj-cs"/>
        </a:defRPr>
      </a:lvl1pPr>
      <a:lvl2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新細明體" pitchFamily="18"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新細明體" pitchFamily="18" charset="-120"/>
        </a:defRPr>
      </a:lvl2pPr>
      <a:lvl3pPr marL="1143000" indent="-228600" algn="l" rtl="0" eaLnBrk="0" fontAlgn="base" hangingPunct="0">
        <a:spcBef>
          <a:spcPct val="20000"/>
        </a:spcBef>
        <a:spcAft>
          <a:spcPct val="0"/>
        </a:spcAft>
        <a:buChar char="•"/>
        <a:defRPr kumimoji="1" sz="2400">
          <a:solidFill>
            <a:schemeClr val="tx1"/>
          </a:solidFill>
          <a:latin typeface="+mn-lt"/>
          <a:ea typeface="新細明體" pitchFamily="18" charset="-120"/>
        </a:defRPr>
      </a:lvl3pPr>
      <a:lvl4pPr marL="1600200" indent="-228600" algn="l" rtl="0" eaLnBrk="0" fontAlgn="base" hangingPunct="0">
        <a:spcBef>
          <a:spcPct val="20000"/>
        </a:spcBef>
        <a:spcAft>
          <a:spcPct val="0"/>
        </a:spcAft>
        <a:buChar char="–"/>
        <a:defRPr kumimoji="1" sz="2000">
          <a:solidFill>
            <a:schemeClr val="tx1"/>
          </a:solidFill>
          <a:latin typeface="+mn-lt"/>
          <a:ea typeface="新細明體" pitchFamily="18" charset="-120"/>
        </a:defRPr>
      </a:lvl4pPr>
      <a:lvl5pPr marL="2057400" indent="-228600" algn="l" rtl="0" eaLnBrk="0" fontAlgn="base" hangingPunct="0">
        <a:spcBef>
          <a:spcPct val="20000"/>
        </a:spcBef>
        <a:spcAft>
          <a:spcPct val="0"/>
        </a:spcAft>
        <a:buChar char="»"/>
        <a:defRPr kumimoji="1" sz="2000">
          <a:solidFill>
            <a:schemeClr val="tx1"/>
          </a:solidFill>
          <a:latin typeface="+mn-lt"/>
          <a:ea typeface="新細明體" pitchFamily="18"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908300"/>
            <a:ext cx="7772400" cy="1314450"/>
          </a:xfrm>
        </p:spPr>
        <p:txBody>
          <a:bodyPr/>
          <a:lstStyle/>
          <a:p>
            <a:pPr eaLnBrk="1" hangingPunct="1">
              <a:spcAft>
                <a:spcPts val="600"/>
              </a:spcAft>
            </a:pPr>
            <a:r>
              <a:rPr lang="en-US" altLang="zh-TW" dirty="0" smtClean="0">
                <a:latin typeface="Times New Roman" pitchFamily="18" charset="0"/>
                <a:ea typeface="標楷體" pitchFamily="65" charset="-120"/>
                <a:cs typeface="Times New Roman" pitchFamily="18" charset="0"/>
              </a:rPr>
              <a:t>Chapter 4</a:t>
            </a:r>
            <a:br>
              <a:rPr lang="en-US" altLang="zh-TW" dirty="0" smtClean="0">
                <a:latin typeface="Times New Roman" pitchFamily="18" charset="0"/>
                <a:ea typeface="標楷體" pitchFamily="65" charset="-120"/>
                <a:cs typeface="Times New Roman" pitchFamily="18" charset="0"/>
              </a:rPr>
            </a:br>
            <a:r>
              <a:rPr lang="en-US" altLang="zh-TW" dirty="0" smtClean="0">
                <a:latin typeface="Times New Roman" pitchFamily="18" charset="0"/>
                <a:ea typeface="標楷體" pitchFamily="65" charset="-120"/>
                <a:cs typeface="Times New Roman" pitchFamily="18" charset="0"/>
              </a:rPr>
              <a:t>Combinational Logic</a:t>
            </a:r>
            <a:endParaRPr lang="en-US" altLang="zh-TW" sz="3200" dirty="0" smtClean="0">
              <a:latin typeface="Times New Roman" pitchFamily="18" charset="0"/>
              <a:ea typeface="標楷體" pitchFamily="65" charset="-120"/>
              <a:cs typeface="Times New Roman" pitchFamily="18" charset="0"/>
            </a:endParaRPr>
          </a:p>
        </p:txBody>
      </p:sp>
      <p:sp>
        <p:nvSpPr>
          <p:cNvPr id="6148" name="Rectangle 2"/>
          <p:cNvSpPr txBox="1">
            <a:spLocks noChangeArrowheads="1"/>
          </p:cNvSpPr>
          <p:nvPr/>
        </p:nvSpPr>
        <p:spPr bwMode="auto">
          <a:xfrm>
            <a:off x="685800" y="1300163"/>
            <a:ext cx="7772400" cy="1230312"/>
          </a:xfrm>
          <a:prstGeom prst="rect">
            <a:avLst/>
          </a:prstGeom>
          <a:noFill/>
          <a:ln w="9525">
            <a:noFill/>
            <a:miter lim="800000"/>
            <a:headEnd/>
            <a:tailEnd/>
          </a:ln>
        </p:spPr>
        <p:txBody>
          <a:bodyPr lIns="0" tIns="0" rIns="0" bIns="0" anchor="ctr"/>
          <a:lstStyle/>
          <a:p>
            <a:pPr algn="ctr">
              <a:spcAft>
                <a:spcPts val="600"/>
              </a:spcAft>
            </a:pPr>
            <a:r>
              <a:rPr kumimoji="1" lang="en-US" altLang="zh-TW" sz="3600" i="0" u="none" dirty="0">
                <a:solidFill>
                  <a:schemeClr val="tx1"/>
                </a:solidFill>
                <a:latin typeface="Book Antiqua" pitchFamily="18" charset="0"/>
              </a:rPr>
              <a:t>Digital </a:t>
            </a:r>
            <a:r>
              <a:rPr kumimoji="1" lang="en-IN" altLang="zh-TW" sz="3600" i="0" u="none" dirty="0" smtClean="0">
                <a:solidFill>
                  <a:schemeClr val="tx1"/>
                </a:solidFill>
                <a:latin typeface="Book Antiqua" pitchFamily="18" charset="0"/>
              </a:rPr>
              <a:t>Electronics</a:t>
            </a:r>
            <a:r>
              <a:rPr kumimoji="1" lang="tr-TR" altLang="zh-TW" sz="3600" i="0" u="none" dirty="0" smtClean="0">
                <a:solidFill>
                  <a:schemeClr val="tx1"/>
                </a:solidFill>
                <a:latin typeface="Book Antiqua" pitchFamily="18" charset="0"/>
              </a:rPr>
              <a:t> </a:t>
            </a:r>
            <a:r>
              <a:rPr kumimoji="1" lang="en-US" altLang="zh-TW" sz="3600" i="0" u="none" dirty="0">
                <a:solidFill>
                  <a:schemeClr val="tx1"/>
                </a:solidFill>
                <a:latin typeface="Book Antiqua" pitchFamily="18" charset="0"/>
              </a:rPr>
              <a:t/>
            </a:r>
            <a:br>
              <a:rPr kumimoji="1" lang="en-US" altLang="zh-TW" sz="3600" i="0" u="none" dirty="0">
                <a:solidFill>
                  <a:schemeClr val="tx1"/>
                </a:solidFill>
                <a:latin typeface="Book Antiqua" pitchFamily="18" charset="0"/>
              </a:rPr>
            </a:br>
            <a:endParaRPr kumimoji="1" lang="en-US" altLang="zh-TW" sz="3600" i="0" u="none" dirty="0">
              <a:solidFill>
                <a:schemeClr val="tx1"/>
              </a:solidFill>
              <a:latin typeface="Book Antiqua" pitchFamily="18" charset="0"/>
            </a:endParaRPr>
          </a:p>
        </p:txBody>
      </p:sp>
      <p:pic>
        <p:nvPicPr>
          <p:cNvPr id="6149" name="Picture 6"/>
          <p:cNvPicPr>
            <a:picLocks noChangeAspect="1" noChangeArrowheads="1"/>
          </p:cNvPicPr>
          <p:nvPr/>
        </p:nvPicPr>
        <p:blipFill>
          <a:blip r:embed="rId3" cstate="print"/>
          <a:srcRect/>
          <a:stretch>
            <a:fillRect/>
          </a:stretch>
        </p:blipFill>
        <p:spPr bwMode="auto">
          <a:xfrm>
            <a:off x="-198438" y="-211138"/>
            <a:ext cx="1431926" cy="1308101"/>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ADDERS(</a:t>
            </a:r>
            <a:r>
              <a:rPr lang="en-US" altLang="zh-TW" dirty="0" smtClean="0">
                <a:latin typeface="Times New Roman" pitchFamily="18" charset="0"/>
                <a:cs typeface="Times New Roman" pitchFamily="18" charset="0"/>
              </a:rPr>
              <a:t>HALF ADDER)</a:t>
            </a:r>
            <a:endParaRPr lang="en-IN" dirty="0"/>
          </a:p>
        </p:txBody>
      </p:sp>
      <p:pic>
        <p:nvPicPr>
          <p:cNvPr id="4" name="Picture 5" descr="AACFLOO0"/>
          <p:cNvPicPr>
            <a:picLocks noGrp="1" noChangeAspect="1" noChangeArrowheads="1"/>
          </p:cNvPicPr>
          <p:nvPr>
            <p:ph idx="1"/>
          </p:nvPr>
        </p:nvPicPr>
        <p:blipFill>
          <a:blip r:embed="rId2" cstate="print"/>
          <a:srcRect/>
          <a:stretch>
            <a:fillRect/>
          </a:stretch>
        </p:blipFill>
        <p:spPr>
          <a:xfrm>
            <a:off x="307975" y="2254921"/>
            <a:ext cx="8570913" cy="3865106"/>
          </a:xfrm>
          <a:noFill/>
          <a:ln/>
        </p:spPr>
      </p:pic>
      <p:sp>
        <p:nvSpPr>
          <p:cNvPr id="6" name="TextBox 5"/>
          <p:cNvSpPr txBox="1"/>
          <p:nvPr/>
        </p:nvSpPr>
        <p:spPr>
          <a:xfrm>
            <a:off x="498764" y="1330036"/>
            <a:ext cx="8298872" cy="461665"/>
          </a:xfrm>
          <a:prstGeom prst="rect">
            <a:avLst/>
          </a:prstGeom>
          <a:noFill/>
        </p:spPr>
        <p:txBody>
          <a:bodyPr wrap="square" rtlCol="0">
            <a:spAutoFit/>
          </a:bodyPr>
          <a:lstStyle/>
          <a:p>
            <a:r>
              <a:rPr lang="en-IN" sz="2400" i="0" dirty="0" smtClean="0"/>
              <a:t>Implementation of HALF ADDER</a:t>
            </a:r>
            <a:endParaRPr lang="en-IN" sz="2400" i="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ADDERS (</a:t>
            </a:r>
            <a:r>
              <a:rPr lang="en-US" altLang="zh-TW" dirty="0" smtClean="0">
                <a:latin typeface="Times New Roman" pitchFamily="18" charset="0"/>
                <a:cs typeface="Times New Roman" pitchFamily="18" charset="0"/>
              </a:rPr>
              <a:t>FULL ADDER)</a:t>
            </a:r>
            <a:endParaRPr lang="en-IN" dirty="0"/>
          </a:p>
        </p:txBody>
      </p:sp>
      <p:sp>
        <p:nvSpPr>
          <p:cNvPr id="4" name="Slide Number Placeholder 6"/>
          <p:cNvSpPr txBox="1">
            <a:spLocks/>
          </p:cNvSpPr>
          <p:nvPr/>
        </p:nvSpPr>
        <p:spPr>
          <a:xfrm>
            <a:off x="7042150" y="6243638"/>
            <a:ext cx="1905000"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47A723C-1C63-4518-B335-E139B2D5E612}" type="slidenum">
              <a:rPr kumimoji="0" lang="en-US" altLang="zh-TW" sz="1400" b="0" i="1" u="sng" strike="noStrike" kern="1200" cap="none" spc="0" normalizeH="0" baseline="0" noProof="0" smtClean="0">
                <a:ln>
                  <a:noFill/>
                </a:ln>
                <a:solidFill>
                  <a:srgbClr val="003366"/>
                </a:solidFill>
                <a:effectLst/>
                <a:uLnTx/>
                <a:uFillTx/>
                <a:latin typeface="Times New Roman" pitchFamily="18" charset="0"/>
                <a:ea typeface="新細明體" pitchFamily="18" charset="-120"/>
                <a:cs typeface="+mn-cs"/>
              </a:rPr>
              <a:pPr marL="0" marR="0" lvl="0" indent="0" algn="l" defTabSz="914400" rtl="0" eaLnBrk="1" fontAlgn="base" latinLnBrk="0" hangingPunct="1">
                <a:lnSpc>
                  <a:spcPct val="100000"/>
                </a:lnSpc>
                <a:spcBef>
                  <a:spcPct val="0"/>
                </a:spcBef>
                <a:spcAft>
                  <a:spcPct val="0"/>
                </a:spcAft>
                <a:buClrTx/>
                <a:buSzTx/>
                <a:buFontTx/>
                <a:buNone/>
                <a:tabLst/>
                <a:defRPr/>
              </a:pPr>
              <a:t>11</a:t>
            </a:fld>
            <a:endParaRPr kumimoji="0" lang="en-US" altLang="zh-TW" sz="1400" b="0" i="1" u="sng" strike="noStrike" kern="1200" cap="none" spc="0" normalizeH="0" baseline="0" noProof="0" smtClean="0">
              <a:ln>
                <a:noFill/>
              </a:ln>
              <a:solidFill>
                <a:srgbClr val="003366"/>
              </a:solidFill>
              <a:effectLst/>
              <a:uLnTx/>
              <a:uFillTx/>
              <a:latin typeface="Times New Roman" pitchFamily="18" charset="0"/>
              <a:ea typeface="新細明體" pitchFamily="18" charset="-120"/>
              <a:cs typeface="+mn-cs"/>
            </a:endParaRPr>
          </a:p>
        </p:txBody>
      </p:sp>
      <p:sp>
        <p:nvSpPr>
          <p:cNvPr id="5" name="Rectangle 4"/>
          <p:cNvSpPr txBox="1">
            <a:spLocks noChangeArrowheads="1"/>
          </p:cNvSpPr>
          <p:nvPr/>
        </p:nvSpPr>
        <p:spPr bwMode="auto">
          <a:xfrm>
            <a:off x="250825" y="1341438"/>
            <a:ext cx="8704263" cy="1150937"/>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2" pitchFamily="18" charset="2"/>
              <a:buChar char="©"/>
              <a:tabLst/>
              <a:defRPr/>
            </a:pPr>
            <a:r>
              <a:rPr kumimoji="1" lang="en-US" altLang="zh-TW" sz="28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rPr>
              <a:t>One that performs the addition of three bits(two significant bits and a previous carry) is a </a:t>
            </a:r>
            <a:r>
              <a:rPr kumimoji="1" lang="en-US" altLang="zh-TW" sz="2800" b="0" i="0" u="none" strike="noStrike" kern="0" cap="none" spc="0" normalizeH="0" baseline="0" noProof="0" dirty="0" smtClean="0">
                <a:ln>
                  <a:noFill/>
                </a:ln>
                <a:solidFill>
                  <a:schemeClr val="hlink"/>
                </a:solidFill>
                <a:effectLst/>
                <a:uLnTx/>
                <a:uFillTx/>
                <a:latin typeface="Times New Roman" pitchFamily="18" charset="0"/>
                <a:ea typeface="新細明體" pitchFamily="18" charset="-120"/>
                <a:cs typeface="Times New Roman" pitchFamily="18" charset="0"/>
              </a:rPr>
              <a:t>full adder</a:t>
            </a:r>
            <a:r>
              <a:rPr kumimoji="1" lang="en-US" altLang="zh-TW" sz="28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rPr>
              <a:t>.</a:t>
            </a:r>
          </a:p>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pitchFamily="2" charset="2"/>
              <a:buNone/>
              <a:tabLst/>
              <a:defRPr/>
            </a:pPr>
            <a:endParaRPr kumimoji="1" lang="en-US" altLang="zh-TW" sz="2800" b="0" i="0" u="none" strike="noStrike" kern="0" cap="none" spc="0" normalizeH="0" baseline="0" noProof="0" dirty="0">
              <a:ln>
                <a:noFill/>
              </a:ln>
              <a:solidFill>
                <a:schemeClr val="tx1"/>
              </a:solidFill>
              <a:effectLst/>
              <a:uLnTx/>
              <a:uFillTx/>
              <a:latin typeface="Times New Roman" pitchFamily="18" charset="0"/>
              <a:ea typeface="新細明體" pitchFamily="18" charset="-120"/>
              <a:cs typeface="Times New Roman" pitchFamily="18" charset="0"/>
            </a:endParaRPr>
          </a:p>
        </p:txBody>
      </p:sp>
      <p:pic>
        <p:nvPicPr>
          <p:cNvPr id="6" name="Picture 5"/>
          <p:cNvPicPr>
            <a:picLocks noChangeAspect="1" noChangeArrowheads="1"/>
          </p:cNvPicPr>
          <p:nvPr/>
        </p:nvPicPr>
        <p:blipFill>
          <a:blip r:embed="rId2" cstate="print">
            <a:lum bright="12000" contrast="18000"/>
          </a:blip>
          <a:srcRect/>
          <a:stretch>
            <a:fillRect/>
          </a:stretch>
        </p:blipFill>
        <p:spPr>
          <a:xfrm>
            <a:off x="1331913" y="2636838"/>
            <a:ext cx="6551612" cy="38163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ADDERS (FULL ADDER)</a:t>
            </a:r>
            <a:endParaRPr lang="en-IN" dirty="0"/>
          </a:p>
        </p:txBody>
      </p:sp>
      <p:sp>
        <p:nvSpPr>
          <p:cNvPr id="4" name="Rectangle 7"/>
          <p:cNvSpPr txBox="1">
            <a:spLocks noChangeArrowheads="1"/>
          </p:cNvSpPr>
          <p:nvPr/>
        </p:nvSpPr>
        <p:spPr>
          <a:xfrm>
            <a:off x="250825" y="5434888"/>
            <a:ext cx="8704263" cy="138271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pitchFamily="2" charset="2"/>
              <a:buNone/>
              <a:tabLst/>
              <a:defRPr/>
            </a:pPr>
            <a:r>
              <a:rPr kumimoji="1" lang="en-US" altLang="zh-TW" sz="2800" b="0" i="0" u="none" strike="noStrike" kern="0" cap="none" spc="0" normalizeH="0" baseline="0" noProof="0" smtClean="0">
                <a:ln>
                  <a:noFill/>
                </a:ln>
                <a:solidFill>
                  <a:schemeClr val="tx1"/>
                </a:solidFill>
                <a:effectLst/>
                <a:uLnTx/>
                <a:uFillTx/>
                <a:latin typeface="Times New Roman" pitchFamily="18" charset="0"/>
                <a:ea typeface="新細明體" pitchFamily="18" charset="-120"/>
                <a:cs typeface="Times New Roman" pitchFamily="18" charset="0"/>
              </a:rPr>
              <a:t>			   S = x</a:t>
            </a:r>
            <a:r>
              <a:rPr kumimoji="1" lang="en-US" altLang="zh-TW" sz="2800" b="0" i="0" u="none" strike="noStrike" kern="0" cap="none" spc="0" normalizeH="0" baseline="0" noProof="0" smtClean="0">
                <a:ln>
                  <a:noFill/>
                </a:ln>
                <a:solidFill>
                  <a:schemeClr val="tx1"/>
                </a:solidFill>
                <a:effectLst/>
                <a:uLnTx/>
                <a:uFillTx/>
                <a:latin typeface="Arial"/>
                <a:ea typeface="新細明體" pitchFamily="18" charset="-120"/>
                <a:cs typeface="Times New Roman" pitchFamily="18" charset="0"/>
              </a:rPr>
              <a:t>’</a:t>
            </a:r>
            <a:r>
              <a:rPr kumimoji="1" lang="en-US" altLang="zh-TW" sz="2800" b="0" i="0" u="none" strike="noStrike" kern="0" cap="none" spc="0" normalizeH="0" baseline="0" noProof="0" smtClean="0">
                <a:ln>
                  <a:noFill/>
                </a:ln>
                <a:solidFill>
                  <a:schemeClr val="tx1"/>
                </a:solidFill>
                <a:effectLst/>
                <a:uLnTx/>
                <a:uFillTx/>
                <a:latin typeface="Times New Roman" pitchFamily="18" charset="0"/>
                <a:ea typeface="新細明體" pitchFamily="18" charset="-120"/>
                <a:cs typeface="Times New Roman" pitchFamily="18" charset="0"/>
              </a:rPr>
              <a:t>y</a:t>
            </a:r>
            <a:r>
              <a:rPr kumimoji="1" lang="en-US" altLang="zh-TW" sz="2800" b="0" i="0" u="none" strike="noStrike" kern="0" cap="none" spc="0" normalizeH="0" baseline="0" noProof="0" smtClean="0">
                <a:ln>
                  <a:noFill/>
                </a:ln>
                <a:solidFill>
                  <a:schemeClr val="tx1"/>
                </a:solidFill>
                <a:effectLst/>
                <a:uLnTx/>
                <a:uFillTx/>
                <a:latin typeface="Arial"/>
                <a:ea typeface="新細明體" pitchFamily="18" charset="-120"/>
                <a:cs typeface="Times New Roman" pitchFamily="18" charset="0"/>
              </a:rPr>
              <a:t>’</a:t>
            </a:r>
            <a:r>
              <a:rPr kumimoji="1" lang="en-US" altLang="zh-TW" sz="2800" b="0" i="0" u="none" strike="noStrike" kern="0" cap="none" spc="0" normalizeH="0" baseline="0" noProof="0" smtClean="0">
                <a:ln>
                  <a:noFill/>
                </a:ln>
                <a:solidFill>
                  <a:schemeClr val="tx1"/>
                </a:solidFill>
                <a:effectLst/>
                <a:uLnTx/>
                <a:uFillTx/>
                <a:latin typeface="Times New Roman" pitchFamily="18" charset="0"/>
                <a:ea typeface="新細明體" pitchFamily="18" charset="-120"/>
                <a:cs typeface="Times New Roman" pitchFamily="18" charset="0"/>
              </a:rPr>
              <a:t>z + x</a:t>
            </a:r>
            <a:r>
              <a:rPr kumimoji="1" lang="en-US" altLang="zh-TW" sz="2800" b="0" i="0" u="none" strike="noStrike" kern="0" cap="none" spc="0" normalizeH="0" baseline="0" noProof="0" smtClean="0">
                <a:ln>
                  <a:noFill/>
                </a:ln>
                <a:solidFill>
                  <a:schemeClr val="tx1"/>
                </a:solidFill>
                <a:effectLst/>
                <a:uLnTx/>
                <a:uFillTx/>
                <a:latin typeface="Arial"/>
                <a:ea typeface="新細明體" pitchFamily="18" charset="-120"/>
                <a:cs typeface="Times New Roman" pitchFamily="18" charset="0"/>
              </a:rPr>
              <a:t>’</a:t>
            </a:r>
            <a:r>
              <a:rPr kumimoji="1" lang="en-US" altLang="zh-TW" sz="2800" b="0" i="0" u="none" strike="noStrike" kern="0" cap="none" spc="0" normalizeH="0" baseline="0" noProof="0" smtClean="0">
                <a:ln>
                  <a:noFill/>
                </a:ln>
                <a:solidFill>
                  <a:schemeClr val="tx1"/>
                </a:solidFill>
                <a:effectLst/>
                <a:uLnTx/>
                <a:uFillTx/>
                <a:latin typeface="Times New Roman" pitchFamily="18" charset="0"/>
                <a:ea typeface="新細明體" pitchFamily="18" charset="-120"/>
                <a:cs typeface="Times New Roman" pitchFamily="18" charset="0"/>
              </a:rPr>
              <a:t>yz</a:t>
            </a:r>
            <a:r>
              <a:rPr kumimoji="1" lang="en-US" altLang="zh-TW" sz="2800" b="0" i="0" u="none" strike="noStrike" kern="0" cap="none" spc="0" normalizeH="0" baseline="0" noProof="0" smtClean="0">
                <a:ln>
                  <a:noFill/>
                </a:ln>
                <a:solidFill>
                  <a:schemeClr val="tx1"/>
                </a:solidFill>
                <a:effectLst/>
                <a:uLnTx/>
                <a:uFillTx/>
                <a:latin typeface="Arial"/>
                <a:ea typeface="新細明體" pitchFamily="18" charset="-120"/>
                <a:cs typeface="Times New Roman" pitchFamily="18" charset="0"/>
              </a:rPr>
              <a:t>’</a:t>
            </a:r>
            <a:r>
              <a:rPr kumimoji="1" lang="en-US" altLang="zh-TW" sz="2800" b="0" i="0" u="none" strike="noStrike" kern="0" cap="none" spc="0" normalizeH="0" baseline="0" noProof="0" smtClean="0">
                <a:ln>
                  <a:noFill/>
                </a:ln>
                <a:solidFill>
                  <a:schemeClr val="tx1"/>
                </a:solidFill>
                <a:effectLst/>
                <a:uLnTx/>
                <a:uFillTx/>
                <a:latin typeface="Times New Roman" pitchFamily="18" charset="0"/>
                <a:ea typeface="新細明體" pitchFamily="18" charset="-120"/>
                <a:cs typeface="Times New Roman" pitchFamily="18" charset="0"/>
              </a:rPr>
              <a:t> + xy</a:t>
            </a:r>
            <a:r>
              <a:rPr kumimoji="1" lang="en-US" altLang="zh-TW" sz="2800" b="0" i="0" u="none" strike="noStrike" kern="0" cap="none" spc="0" normalizeH="0" baseline="0" noProof="0" smtClean="0">
                <a:ln>
                  <a:noFill/>
                </a:ln>
                <a:solidFill>
                  <a:schemeClr val="tx1"/>
                </a:solidFill>
                <a:effectLst/>
                <a:uLnTx/>
                <a:uFillTx/>
                <a:latin typeface="Arial"/>
                <a:ea typeface="新細明體" pitchFamily="18" charset="-120"/>
                <a:cs typeface="Times New Roman" pitchFamily="18" charset="0"/>
              </a:rPr>
              <a:t>’</a:t>
            </a:r>
            <a:r>
              <a:rPr kumimoji="1" lang="en-US" altLang="zh-TW" sz="2800" b="0" i="0" u="none" strike="noStrike" kern="0" cap="none" spc="0" normalizeH="0" baseline="0" noProof="0" smtClean="0">
                <a:ln>
                  <a:noFill/>
                </a:ln>
                <a:solidFill>
                  <a:schemeClr val="tx1"/>
                </a:solidFill>
                <a:effectLst/>
                <a:uLnTx/>
                <a:uFillTx/>
                <a:latin typeface="Times New Roman" pitchFamily="18" charset="0"/>
                <a:ea typeface="新細明體" pitchFamily="18" charset="-120"/>
                <a:cs typeface="Times New Roman" pitchFamily="18" charset="0"/>
              </a:rPr>
              <a:t>z</a:t>
            </a:r>
            <a:r>
              <a:rPr kumimoji="1" lang="en-US" altLang="zh-TW" sz="2800" b="0" i="0" u="none" strike="noStrike" kern="0" cap="none" spc="0" normalizeH="0" baseline="0" noProof="0" smtClean="0">
                <a:ln>
                  <a:noFill/>
                </a:ln>
                <a:solidFill>
                  <a:schemeClr val="tx1"/>
                </a:solidFill>
                <a:effectLst/>
                <a:uLnTx/>
                <a:uFillTx/>
                <a:latin typeface="Arial"/>
                <a:ea typeface="新細明體" pitchFamily="18" charset="-120"/>
                <a:cs typeface="Times New Roman" pitchFamily="18" charset="0"/>
              </a:rPr>
              <a:t>’</a:t>
            </a:r>
            <a:r>
              <a:rPr kumimoji="1" lang="en-US" altLang="zh-TW" sz="2800" b="0" i="0" u="none" strike="noStrike" kern="0" cap="none" spc="0" normalizeH="0" baseline="0" noProof="0" smtClean="0">
                <a:ln>
                  <a:noFill/>
                </a:ln>
                <a:solidFill>
                  <a:schemeClr val="tx1"/>
                </a:solidFill>
                <a:effectLst/>
                <a:uLnTx/>
                <a:uFillTx/>
                <a:latin typeface="Times New Roman" pitchFamily="18" charset="0"/>
                <a:ea typeface="新細明體" pitchFamily="18" charset="-120"/>
                <a:cs typeface="Times New Roman" pitchFamily="18" charset="0"/>
              </a:rPr>
              <a:t> + xyz</a:t>
            </a:r>
          </a:p>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pitchFamily="2" charset="2"/>
              <a:buNone/>
              <a:tabLst/>
              <a:defRPr/>
            </a:pPr>
            <a:r>
              <a:rPr kumimoji="1" lang="en-US" altLang="zh-TW" sz="2800" b="0" i="0" u="none" strike="noStrike" kern="0" cap="none" spc="0" normalizeH="0" baseline="0" noProof="0" smtClean="0">
                <a:ln>
                  <a:noFill/>
                </a:ln>
                <a:solidFill>
                  <a:schemeClr val="tx1"/>
                </a:solidFill>
                <a:effectLst/>
                <a:uLnTx/>
                <a:uFillTx/>
                <a:latin typeface="Times New Roman" pitchFamily="18" charset="0"/>
                <a:ea typeface="新細明體" pitchFamily="18" charset="-120"/>
                <a:cs typeface="Times New Roman" pitchFamily="18" charset="0"/>
              </a:rPr>
              <a:t>			   C = xy + xz + yz</a:t>
            </a:r>
            <a:endParaRPr kumimoji="1" lang="en-US" altLang="zh-TW" sz="2800" b="0" i="0" u="none" strike="noStrike" kern="0" cap="none" spc="0" normalizeH="0" baseline="0" noProof="0">
              <a:ln>
                <a:noFill/>
              </a:ln>
              <a:solidFill>
                <a:schemeClr val="tx1"/>
              </a:solidFill>
              <a:effectLst/>
              <a:uLnTx/>
              <a:uFillTx/>
              <a:latin typeface="Times New Roman" pitchFamily="18" charset="0"/>
              <a:ea typeface="新細明體" pitchFamily="18" charset="-120"/>
              <a:cs typeface="Times New Roman" pitchFamily="18" charset="0"/>
            </a:endParaRPr>
          </a:p>
        </p:txBody>
      </p:sp>
      <p:pic>
        <p:nvPicPr>
          <p:cNvPr id="5" name="Picture 8" descr="AACFLOP0"/>
          <p:cNvPicPr>
            <a:picLocks noChangeAspect="1" noChangeArrowheads="1"/>
          </p:cNvPicPr>
          <p:nvPr/>
        </p:nvPicPr>
        <p:blipFill>
          <a:blip r:embed="rId2" cstate="print"/>
          <a:srcRect/>
          <a:stretch>
            <a:fillRect/>
          </a:stretch>
        </p:blipFill>
        <p:spPr bwMode="auto">
          <a:xfrm>
            <a:off x="1403350" y="1618538"/>
            <a:ext cx="6408738" cy="3311525"/>
          </a:xfrm>
          <a:prstGeom prst="rect">
            <a:avLst/>
          </a:prstGeom>
          <a:noFill/>
          <a:ln w="12700">
            <a:noFill/>
            <a:miter lim="800000"/>
            <a:headEnd/>
            <a:tailEnd/>
          </a:ln>
        </p:spPr>
      </p:pic>
      <p:sp>
        <p:nvSpPr>
          <p:cNvPr id="6" name="Text Box 9"/>
          <p:cNvSpPr txBox="1">
            <a:spLocks noChangeArrowheads="1"/>
          </p:cNvSpPr>
          <p:nvPr/>
        </p:nvSpPr>
        <p:spPr bwMode="auto">
          <a:xfrm>
            <a:off x="5651500" y="3850563"/>
            <a:ext cx="320675" cy="366712"/>
          </a:xfrm>
          <a:prstGeom prst="rect">
            <a:avLst/>
          </a:prstGeom>
          <a:solidFill>
            <a:schemeClr val="bg1"/>
          </a:solidFill>
          <a:ln w="9525">
            <a:noFill/>
            <a:miter lim="800000"/>
            <a:headEnd/>
            <a:tailEnd/>
          </a:ln>
          <a:effectLst/>
        </p:spPr>
        <p:txBody>
          <a:bodyPr wrap="none">
            <a:spAutoFit/>
          </a:bodyPr>
          <a:lstStyle/>
          <a:p>
            <a:r>
              <a:rPr lang="en-US" altLang="zh-TW"/>
              <a:t>C</a:t>
            </a:r>
          </a:p>
        </p:txBody>
      </p:sp>
      <p:sp>
        <p:nvSpPr>
          <p:cNvPr id="7" name="Oval 10"/>
          <p:cNvSpPr>
            <a:spLocks noChangeArrowheads="1"/>
          </p:cNvSpPr>
          <p:nvPr/>
        </p:nvSpPr>
        <p:spPr bwMode="auto">
          <a:xfrm>
            <a:off x="6732588" y="2337675"/>
            <a:ext cx="431800" cy="431800"/>
          </a:xfrm>
          <a:prstGeom prst="ellipse">
            <a:avLst/>
          </a:prstGeom>
          <a:noFill/>
          <a:ln w="9525">
            <a:solidFill>
              <a:schemeClr val="hlink"/>
            </a:solidFill>
            <a:round/>
            <a:headEnd/>
            <a:tailEnd/>
          </a:ln>
          <a:effectLst/>
        </p:spPr>
        <p:txBody>
          <a:bodyPr wrap="none" anchor="ctr"/>
          <a:lstStyle/>
          <a:p>
            <a:endParaRPr lang="en-IN"/>
          </a:p>
        </p:txBody>
      </p:sp>
      <p:sp>
        <p:nvSpPr>
          <p:cNvPr id="8" name="Oval 11"/>
          <p:cNvSpPr>
            <a:spLocks noChangeArrowheads="1"/>
          </p:cNvSpPr>
          <p:nvPr/>
        </p:nvSpPr>
        <p:spPr bwMode="auto">
          <a:xfrm>
            <a:off x="6084888" y="2913938"/>
            <a:ext cx="431800" cy="504825"/>
          </a:xfrm>
          <a:prstGeom prst="ellipse">
            <a:avLst/>
          </a:prstGeom>
          <a:noFill/>
          <a:ln w="9525">
            <a:solidFill>
              <a:schemeClr val="hlink"/>
            </a:solidFill>
            <a:round/>
            <a:headEnd/>
            <a:tailEnd/>
          </a:ln>
          <a:effectLst/>
        </p:spPr>
        <p:txBody>
          <a:bodyPr wrap="none" anchor="ctr"/>
          <a:lstStyle/>
          <a:p>
            <a:endParaRPr lang="en-IN"/>
          </a:p>
        </p:txBody>
      </p:sp>
      <p:sp>
        <p:nvSpPr>
          <p:cNvPr id="9" name="Rectangle 13"/>
          <p:cNvSpPr>
            <a:spLocks noChangeArrowheads="1"/>
          </p:cNvSpPr>
          <p:nvPr/>
        </p:nvSpPr>
        <p:spPr bwMode="auto">
          <a:xfrm>
            <a:off x="6588125" y="4137900"/>
            <a:ext cx="1008063" cy="288925"/>
          </a:xfrm>
          <a:prstGeom prst="rect">
            <a:avLst/>
          </a:prstGeom>
          <a:noFill/>
          <a:ln w="9525">
            <a:solidFill>
              <a:schemeClr val="hlink"/>
            </a:solidFill>
            <a:miter lim="800000"/>
            <a:headEnd/>
            <a:tailEnd/>
          </a:ln>
          <a:effectLst/>
        </p:spPr>
        <p:txBody>
          <a:bodyPr wrap="none" anchor="ctr"/>
          <a:lstStyle/>
          <a:p>
            <a:endParaRPr lang="en-IN"/>
          </a:p>
        </p:txBody>
      </p:sp>
      <p:sp>
        <p:nvSpPr>
          <p:cNvPr id="10" name="TextBox 9"/>
          <p:cNvSpPr txBox="1"/>
          <p:nvPr/>
        </p:nvSpPr>
        <p:spPr>
          <a:xfrm>
            <a:off x="235527" y="1302327"/>
            <a:ext cx="7107382" cy="369332"/>
          </a:xfrm>
          <a:prstGeom prst="rect">
            <a:avLst/>
          </a:prstGeom>
          <a:noFill/>
        </p:spPr>
        <p:txBody>
          <a:bodyPr wrap="square" rtlCol="0">
            <a:spAutoFit/>
          </a:bodyPr>
          <a:lstStyle/>
          <a:p>
            <a:r>
              <a:rPr lang="en-IN" sz="1800" b="1" i="0" dirty="0" smtClean="0"/>
              <a:t>Simplified Expression</a:t>
            </a:r>
            <a:endParaRPr lang="en-IN" sz="1800" b="1" i="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ADDERS (FULL ADDER)</a:t>
            </a:r>
            <a:endParaRPr lang="en-IN" dirty="0"/>
          </a:p>
        </p:txBody>
      </p:sp>
      <p:sp>
        <p:nvSpPr>
          <p:cNvPr id="3" name="Content Placeholder 2"/>
          <p:cNvSpPr>
            <a:spLocks noGrp="1"/>
          </p:cNvSpPr>
          <p:nvPr>
            <p:ph idx="1"/>
          </p:nvPr>
        </p:nvSpPr>
        <p:spPr/>
        <p:txBody>
          <a:bodyPr/>
          <a:lstStyle/>
          <a:p>
            <a:pPr>
              <a:buNone/>
            </a:pPr>
            <a:r>
              <a:rPr lang="en-IN" u="sng" dirty="0" smtClean="0"/>
              <a:t>Full Adder Implementation in SOP</a:t>
            </a:r>
            <a:endParaRPr lang="en-IN" u="sng" dirty="0"/>
          </a:p>
        </p:txBody>
      </p:sp>
      <p:pic>
        <p:nvPicPr>
          <p:cNvPr id="4" name="Picture 6" descr="AACFLOQ0"/>
          <p:cNvPicPr>
            <a:picLocks noChangeAspect="1" noChangeArrowheads="1"/>
          </p:cNvPicPr>
          <p:nvPr/>
        </p:nvPicPr>
        <p:blipFill>
          <a:blip r:embed="rId2" cstate="print"/>
          <a:srcRect/>
          <a:stretch>
            <a:fillRect/>
          </a:stretch>
        </p:blipFill>
        <p:spPr>
          <a:xfrm>
            <a:off x="1476375" y="2060575"/>
            <a:ext cx="6553200" cy="3671888"/>
          </a:xfrm>
          <a:prstGeom prst="rect">
            <a:avLst/>
          </a:prstGeom>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ADDERS (FULL ADDER)</a:t>
            </a:r>
            <a:endParaRPr lang="en-IN" dirty="0"/>
          </a:p>
        </p:txBody>
      </p:sp>
      <p:sp>
        <p:nvSpPr>
          <p:cNvPr id="3" name="Content Placeholder 2"/>
          <p:cNvSpPr>
            <a:spLocks noGrp="1"/>
          </p:cNvSpPr>
          <p:nvPr>
            <p:ph idx="1"/>
          </p:nvPr>
        </p:nvSpPr>
        <p:spPr>
          <a:xfrm>
            <a:off x="307975" y="1295400"/>
            <a:ext cx="8570913" cy="2182091"/>
          </a:xfrm>
        </p:spPr>
        <p:txBody>
          <a:bodyPr/>
          <a:lstStyle/>
          <a:p>
            <a:pPr>
              <a:lnSpc>
                <a:spcPct val="80000"/>
              </a:lnSpc>
            </a:pPr>
            <a:r>
              <a:rPr lang="en-US" altLang="zh-TW" dirty="0" smtClean="0"/>
              <a:t>Full-adder can also implemented with </a:t>
            </a:r>
            <a:r>
              <a:rPr lang="en-US" altLang="zh-TW" dirty="0" smtClean="0">
                <a:solidFill>
                  <a:schemeClr val="hlink"/>
                </a:solidFill>
              </a:rPr>
              <a:t>two half adders and one OR gate </a:t>
            </a:r>
            <a:r>
              <a:rPr lang="en-US" altLang="zh-TW" dirty="0" smtClean="0">
                <a:solidFill>
                  <a:srgbClr val="00FF00"/>
                </a:solidFill>
              </a:rPr>
              <a:t>(Carry Look-Ahead adder)</a:t>
            </a:r>
            <a:r>
              <a:rPr lang="en-US" altLang="zh-TW" dirty="0" smtClean="0"/>
              <a:t>.</a:t>
            </a:r>
          </a:p>
          <a:p>
            <a:pPr>
              <a:lnSpc>
                <a:spcPct val="80000"/>
              </a:lnSpc>
              <a:buFont typeface="Wingdings" pitchFamily="2" charset="2"/>
              <a:buNone/>
            </a:pPr>
            <a:r>
              <a:rPr lang="en-US" altLang="zh-TW" sz="2000" dirty="0" smtClean="0"/>
              <a:t>		</a:t>
            </a:r>
            <a:r>
              <a:rPr lang="en-US" altLang="zh-TW" sz="1800" dirty="0" smtClean="0"/>
              <a:t>S = z ⊕ (x ⊕ y)</a:t>
            </a:r>
          </a:p>
          <a:p>
            <a:pPr>
              <a:lnSpc>
                <a:spcPct val="80000"/>
              </a:lnSpc>
              <a:buFont typeface="Wingdings" pitchFamily="2" charset="2"/>
              <a:buNone/>
            </a:pPr>
            <a:r>
              <a:rPr lang="en-US" altLang="zh-TW" sz="1800" dirty="0" smtClean="0"/>
              <a:t>		   = z</a:t>
            </a:r>
            <a:r>
              <a:rPr lang="en-US" altLang="zh-TW" sz="1800" dirty="0" smtClean="0">
                <a:latin typeface="Arial"/>
              </a:rPr>
              <a:t>’</a:t>
            </a:r>
            <a:r>
              <a:rPr lang="en-US" altLang="zh-TW" sz="1800" dirty="0" smtClean="0"/>
              <a:t>(</a:t>
            </a:r>
            <a:r>
              <a:rPr lang="en-US" altLang="zh-TW" sz="1800" dirty="0" err="1" smtClean="0"/>
              <a:t>xy</a:t>
            </a:r>
            <a:r>
              <a:rPr lang="en-US" altLang="zh-TW" sz="1800" dirty="0" smtClean="0">
                <a:latin typeface="Arial"/>
              </a:rPr>
              <a:t>’</a:t>
            </a:r>
            <a:r>
              <a:rPr lang="en-US" altLang="zh-TW" sz="1800" dirty="0" smtClean="0"/>
              <a:t> + </a:t>
            </a:r>
            <a:r>
              <a:rPr lang="en-US" altLang="zh-TW" sz="1800" dirty="0" err="1" smtClean="0"/>
              <a:t>x</a:t>
            </a:r>
            <a:r>
              <a:rPr lang="en-US" altLang="zh-TW" sz="1800" dirty="0" err="1" smtClean="0">
                <a:latin typeface="Arial"/>
              </a:rPr>
              <a:t>’</a:t>
            </a:r>
            <a:r>
              <a:rPr lang="en-US" altLang="zh-TW" sz="1800" dirty="0" err="1" smtClean="0"/>
              <a:t>y</a:t>
            </a:r>
            <a:r>
              <a:rPr lang="en-US" altLang="zh-TW" sz="1800" dirty="0" smtClean="0"/>
              <a:t>) + z(</a:t>
            </a:r>
            <a:r>
              <a:rPr lang="en-US" altLang="zh-TW" sz="1800" dirty="0" err="1" smtClean="0"/>
              <a:t>xy</a:t>
            </a:r>
            <a:r>
              <a:rPr lang="en-US" altLang="zh-TW" sz="1800" dirty="0" smtClean="0">
                <a:latin typeface="Arial"/>
              </a:rPr>
              <a:t>’</a:t>
            </a:r>
            <a:r>
              <a:rPr lang="en-US" altLang="zh-TW" sz="1800" dirty="0" smtClean="0"/>
              <a:t> + </a:t>
            </a:r>
            <a:r>
              <a:rPr lang="en-US" altLang="zh-TW" sz="1800" dirty="0" err="1" smtClean="0"/>
              <a:t>x</a:t>
            </a:r>
            <a:r>
              <a:rPr lang="en-US" altLang="zh-TW" sz="1800" dirty="0" err="1" smtClean="0">
                <a:latin typeface="Arial"/>
              </a:rPr>
              <a:t>’</a:t>
            </a:r>
            <a:r>
              <a:rPr lang="en-US" altLang="zh-TW" sz="1800" dirty="0" err="1" smtClean="0"/>
              <a:t>y</a:t>
            </a:r>
            <a:r>
              <a:rPr lang="en-US" altLang="zh-TW" sz="1800" dirty="0" smtClean="0"/>
              <a:t>)</a:t>
            </a:r>
            <a:r>
              <a:rPr lang="en-US" altLang="zh-TW" sz="1800" dirty="0" smtClean="0">
                <a:latin typeface="Arial"/>
              </a:rPr>
              <a:t>’</a:t>
            </a:r>
            <a:endParaRPr lang="en-US" altLang="zh-TW" sz="1800" dirty="0" smtClean="0"/>
          </a:p>
          <a:p>
            <a:pPr>
              <a:lnSpc>
                <a:spcPct val="80000"/>
              </a:lnSpc>
              <a:buFont typeface="Wingdings" pitchFamily="2" charset="2"/>
              <a:buNone/>
            </a:pPr>
            <a:r>
              <a:rPr lang="en-US" altLang="zh-TW" sz="1800" dirty="0" smtClean="0"/>
              <a:t>		   = </a:t>
            </a:r>
            <a:r>
              <a:rPr lang="en-US" altLang="zh-TW" sz="1800" dirty="0" err="1" smtClean="0"/>
              <a:t>xy</a:t>
            </a:r>
            <a:r>
              <a:rPr lang="en-US" altLang="zh-TW" sz="1800" dirty="0" err="1" smtClean="0">
                <a:latin typeface="Arial"/>
              </a:rPr>
              <a:t>’</a:t>
            </a:r>
            <a:r>
              <a:rPr lang="en-US" altLang="zh-TW" sz="1800" dirty="0" err="1" smtClean="0"/>
              <a:t>z</a:t>
            </a:r>
            <a:r>
              <a:rPr lang="en-US" altLang="zh-TW" sz="1800" dirty="0" smtClean="0">
                <a:latin typeface="Arial"/>
              </a:rPr>
              <a:t>’</a:t>
            </a:r>
            <a:r>
              <a:rPr lang="en-US" altLang="zh-TW" sz="1800" dirty="0" smtClean="0"/>
              <a:t> + </a:t>
            </a:r>
            <a:r>
              <a:rPr lang="en-US" altLang="zh-TW" sz="1800" dirty="0" err="1" smtClean="0"/>
              <a:t>x</a:t>
            </a:r>
            <a:r>
              <a:rPr lang="en-US" altLang="zh-TW" sz="1800" dirty="0" err="1" smtClean="0">
                <a:latin typeface="Arial"/>
              </a:rPr>
              <a:t>’</a:t>
            </a:r>
            <a:r>
              <a:rPr lang="en-US" altLang="zh-TW" sz="1800" dirty="0" err="1" smtClean="0"/>
              <a:t>yz</a:t>
            </a:r>
            <a:r>
              <a:rPr lang="en-US" altLang="zh-TW" sz="1800" dirty="0" smtClean="0">
                <a:latin typeface="Arial"/>
              </a:rPr>
              <a:t>’</a:t>
            </a:r>
            <a:r>
              <a:rPr lang="en-US" altLang="zh-TW" sz="1800" dirty="0" smtClean="0"/>
              <a:t> + xyz + </a:t>
            </a:r>
            <a:r>
              <a:rPr lang="en-US" altLang="zh-TW" sz="1800" dirty="0" err="1" smtClean="0"/>
              <a:t>x</a:t>
            </a:r>
            <a:r>
              <a:rPr lang="en-US" altLang="zh-TW" sz="1800" dirty="0" err="1" smtClean="0">
                <a:latin typeface="Arial"/>
              </a:rPr>
              <a:t>’</a:t>
            </a:r>
            <a:r>
              <a:rPr lang="en-US" altLang="zh-TW" sz="1800" dirty="0" err="1" smtClean="0"/>
              <a:t>y</a:t>
            </a:r>
            <a:r>
              <a:rPr lang="en-US" altLang="zh-TW" sz="1800" dirty="0" err="1" smtClean="0">
                <a:latin typeface="Arial"/>
              </a:rPr>
              <a:t>’</a:t>
            </a:r>
            <a:r>
              <a:rPr lang="en-US" altLang="zh-TW" sz="1800" dirty="0" err="1" smtClean="0"/>
              <a:t>z</a:t>
            </a:r>
            <a:endParaRPr lang="en-US" altLang="zh-TW" sz="1800" dirty="0" smtClean="0"/>
          </a:p>
          <a:p>
            <a:pPr>
              <a:lnSpc>
                <a:spcPct val="80000"/>
              </a:lnSpc>
              <a:buFont typeface="Wingdings" pitchFamily="2" charset="2"/>
              <a:buNone/>
            </a:pPr>
            <a:r>
              <a:rPr lang="en-US" altLang="zh-TW" sz="1800" dirty="0" smtClean="0"/>
              <a:t>		C = z(</a:t>
            </a:r>
            <a:r>
              <a:rPr lang="en-US" altLang="zh-TW" sz="1800" dirty="0" err="1" smtClean="0"/>
              <a:t>xy</a:t>
            </a:r>
            <a:r>
              <a:rPr lang="en-US" altLang="zh-TW" sz="1800" dirty="0" smtClean="0">
                <a:latin typeface="Arial"/>
              </a:rPr>
              <a:t>’</a:t>
            </a:r>
            <a:r>
              <a:rPr lang="en-US" altLang="zh-TW" sz="1800" dirty="0" smtClean="0"/>
              <a:t> + </a:t>
            </a:r>
            <a:r>
              <a:rPr lang="en-US" altLang="zh-TW" sz="1800" dirty="0" err="1" smtClean="0"/>
              <a:t>x</a:t>
            </a:r>
            <a:r>
              <a:rPr lang="en-US" altLang="zh-TW" sz="1800" dirty="0" err="1" smtClean="0">
                <a:latin typeface="Arial"/>
              </a:rPr>
              <a:t>’</a:t>
            </a:r>
            <a:r>
              <a:rPr lang="en-US" altLang="zh-TW" sz="1800" dirty="0" err="1" smtClean="0"/>
              <a:t>y</a:t>
            </a:r>
            <a:r>
              <a:rPr lang="en-US" altLang="zh-TW" sz="1800" dirty="0" smtClean="0"/>
              <a:t>) + </a:t>
            </a:r>
            <a:r>
              <a:rPr lang="en-US" altLang="zh-TW" sz="1800" dirty="0" err="1" smtClean="0"/>
              <a:t>xy</a:t>
            </a:r>
            <a:r>
              <a:rPr lang="en-US" altLang="zh-TW" sz="1800" dirty="0" smtClean="0"/>
              <a:t> = </a:t>
            </a:r>
            <a:r>
              <a:rPr lang="en-US" altLang="zh-TW" sz="1800" dirty="0" err="1" smtClean="0"/>
              <a:t>xy</a:t>
            </a:r>
            <a:r>
              <a:rPr lang="en-US" altLang="zh-TW" sz="1800" dirty="0" err="1" smtClean="0">
                <a:latin typeface="Arial"/>
              </a:rPr>
              <a:t>’</a:t>
            </a:r>
            <a:r>
              <a:rPr lang="en-US" altLang="zh-TW" sz="1800" dirty="0" err="1" smtClean="0"/>
              <a:t>z</a:t>
            </a:r>
            <a:r>
              <a:rPr lang="en-US" altLang="zh-TW" sz="1800" dirty="0" smtClean="0"/>
              <a:t> + </a:t>
            </a:r>
            <a:r>
              <a:rPr lang="en-US" altLang="zh-TW" sz="1800" dirty="0" err="1" smtClean="0"/>
              <a:t>x</a:t>
            </a:r>
            <a:r>
              <a:rPr lang="en-US" altLang="zh-TW" sz="1800" dirty="0" err="1" smtClean="0">
                <a:latin typeface="Arial"/>
              </a:rPr>
              <a:t>’</a:t>
            </a:r>
            <a:r>
              <a:rPr lang="en-US" altLang="zh-TW" sz="1800" dirty="0" err="1" smtClean="0"/>
              <a:t>yz</a:t>
            </a:r>
            <a:r>
              <a:rPr lang="en-US" altLang="zh-TW" sz="1800" dirty="0" smtClean="0"/>
              <a:t> + </a:t>
            </a:r>
            <a:r>
              <a:rPr lang="en-US" altLang="zh-TW" sz="1800" dirty="0" err="1" smtClean="0"/>
              <a:t>xy</a:t>
            </a:r>
            <a:endParaRPr lang="en-US" altLang="zh-TW" sz="1800" dirty="0" smtClean="0"/>
          </a:p>
        </p:txBody>
      </p:sp>
      <p:pic>
        <p:nvPicPr>
          <p:cNvPr id="4" name="Picture 6" descr="AACFLOR0"/>
          <p:cNvPicPr>
            <a:picLocks noChangeAspect="1" noChangeArrowheads="1"/>
          </p:cNvPicPr>
          <p:nvPr/>
        </p:nvPicPr>
        <p:blipFill>
          <a:blip r:embed="rId2" cstate="print"/>
          <a:srcRect/>
          <a:stretch>
            <a:fillRect/>
          </a:stretch>
        </p:blipFill>
        <p:spPr>
          <a:xfrm>
            <a:off x="1042988" y="3589480"/>
            <a:ext cx="7129462" cy="2952750"/>
          </a:xfrm>
          <a:prstGeom prst="rect">
            <a:avLst/>
          </a:prstGeom>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SUBTRACTORS(HALF SUBTRACTOR)</a:t>
            </a:r>
            <a:endParaRPr lang="en-IN" dirty="0"/>
          </a:p>
        </p:txBody>
      </p:sp>
      <p:sp>
        <p:nvSpPr>
          <p:cNvPr id="3" name="Content Placeholder 2"/>
          <p:cNvSpPr>
            <a:spLocks noGrp="1"/>
          </p:cNvSpPr>
          <p:nvPr>
            <p:ph idx="1"/>
          </p:nvPr>
        </p:nvSpPr>
        <p:spPr/>
        <p:txBody>
          <a:bodyPr/>
          <a:lstStyle/>
          <a:p>
            <a:pPr lvl="0">
              <a:defRPr/>
            </a:pPr>
            <a:r>
              <a:rPr lang="en-US" altLang="zh-TW" dirty="0" smtClean="0"/>
              <a:t>A combinational circuit that performs the subtraction of two bits is called a </a:t>
            </a:r>
            <a:r>
              <a:rPr lang="en-US" altLang="zh-TW" dirty="0" smtClean="0">
                <a:solidFill>
                  <a:schemeClr val="hlink"/>
                </a:solidFill>
              </a:rPr>
              <a:t>half </a:t>
            </a:r>
            <a:r>
              <a:rPr lang="en-US" altLang="zh-TW" dirty="0" err="1" smtClean="0">
                <a:solidFill>
                  <a:schemeClr val="hlink"/>
                </a:solidFill>
              </a:rPr>
              <a:t>subtractor</a:t>
            </a:r>
            <a:r>
              <a:rPr lang="en-US" altLang="zh-TW" dirty="0" smtClean="0"/>
              <a:t>.</a:t>
            </a:r>
          </a:p>
          <a:p>
            <a:pPr lvl="0">
              <a:defRPr/>
            </a:pPr>
            <a:r>
              <a:rPr lang="en-US" altLang="zh-TW" dirty="0" smtClean="0"/>
              <a:t>The truth table for the half </a:t>
            </a:r>
            <a:r>
              <a:rPr lang="en-US" altLang="zh-TW" dirty="0" err="1" smtClean="0"/>
              <a:t>subtractor</a:t>
            </a:r>
            <a:r>
              <a:rPr lang="en-US" altLang="zh-TW" dirty="0" smtClean="0"/>
              <a:t> is listed below:</a:t>
            </a:r>
          </a:p>
          <a:p>
            <a:pPr lvl="0">
              <a:buNone/>
              <a:defRPr/>
            </a:pPr>
            <a:endParaRPr lang="en-US" altLang="zh-TW" dirty="0" smtClean="0"/>
          </a:p>
          <a:p>
            <a:endParaRPr lang="en-IN" dirty="0" smtClean="0"/>
          </a:p>
          <a:p>
            <a:endParaRPr lang="en-IN" dirty="0" smtClean="0"/>
          </a:p>
          <a:p>
            <a:endParaRPr lang="en-IN" dirty="0" smtClean="0"/>
          </a:p>
          <a:p>
            <a:endParaRPr lang="en-IN" dirty="0" smtClean="0"/>
          </a:p>
          <a:p>
            <a:pPr>
              <a:buNone/>
            </a:pPr>
            <a:endParaRPr lang="en-IN" dirty="0" smtClean="0"/>
          </a:p>
          <a:p>
            <a:pPr>
              <a:buNone/>
            </a:pPr>
            <a:endParaRPr lang="en-IN" dirty="0" smtClean="0"/>
          </a:p>
          <a:p>
            <a:pPr>
              <a:buNone/>
            </a:pPr>
            <a:r>
              <a:rPr lang="en-IN" dirty="0" smtClean="0"/>
              <a:t>				Difference = A’B+AB’</a:t>
            </a:r>
          </a:p>
          <a:p>
            <a:pPr>
              <a:buNone/>
            </a:pPr>
            <a:r>
              <a:rPr lang="en-IN" dirty="0" smtClean="0"/>
              <a:t>				Borrow = A’B</a:t>
            </a:r>
          </a:p>
        </p:txBody>
      </p:sp>
      <p:pic>
        <p:nvPicPr>
          <p:cNvPr id="20" name="Picture 19" descr="half subtractor.jpg"/>
          <p:cNvPicPr>
            <a:picLocks noChangeAspect="1"/>
          </p:cNvPicPr>
          <p:nvPr/>
        </p:nvPicPr>
        <p:blipFill>
          <a:blip r:embed="rId2" cstate="print"/>
          <a:srcRect l="4209" t="16166" r="3131" b="18832"/>
          <a:stretch>
            <a:fillRect/>
          </a:stretch>
        </p:blipFill>
        <p:spPr>
          <a:xfrm>
            <a:off x="2978728" y="3103410"/>
            <a:ext cx="2988493" cy="2119746"/>
          </a:xfrm>
          <a:prstGeom prst="rect">
            <a:avLst/>
          </a:prstGeom>
        </p:spPr>
      </p:pic>
      <p:cxnSp>
        <p:nvCxnSpPr>
          <p:cNvPr id="22" name="Straight Connector 21"/>
          <p:cNvCxnSpPr/>
          <p:nvPr/>
        </p:nvCxnSpPr>
        <p:spPr bwMode="auto">
          <a:xfrm flipV="1">
            <a:off x="2964872" y="5195447"/>
            <a:ext cx="3006437" cy="13854"/>
          </a:xfrm>
          <a:prstGeom prst="line">
            <a:avLst/>
          </a:prstGeom>
          <a:solidFill>
            <a:schemeClr val="accent1"/>
          </a:solidFill>
          <a:ln w="12700" cap="flat" cmpd="sng" algn="ctr">
            <a:solidFill>
              <a:schemeClr val="tx1"/>
            </a:solidFill>
            <a:prstDash val="solid"/>
            <a:round/>
            <a:headEnd type="none" w="sm" len="sm"/>
            <a:tailEnd type="none" w="sm" len="sm"/>
          </a:ln>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SUBTRACTORS(HALF SUBTRACTOR)</a:t>
            </a:r>
            <a:endParaRPr lang="en-IN" dirty="0"/>
          </a:p>
        </p:txBody>
      </p:sp>
      <p:sp>
        <p:nvSpPr>
          <p:cNvPr id="6" name="TextBox 5"/>
          <p:cNvSpPr txBox="1"/>
          <p:nvPr/>
        </p:nvSpPr>
        <p:spPr>
          <a:xfrm>
            <a:off x="498764" y="1330036"/>
            <a:ext cx="8298872" cy="461665"/>
          </a:xfrm>
          <a:prstGeom prst="rect">
            <a:avLst/>
          </a:prstGeom>
          <a:noFill/>
        </p:spPr>
        <p:txBody>
          <a:bodyPr wrap="square" rtlCol="0">
            <a:spAutoFit/>
          </a:bodyPr>
          <a:lstStyle/>
          <a:p>
            <a:r>
              <a:rPr lang="en-IN" sz="2400" i="0" dirty="0" smtClean="0"/>
              <a:t>Implementation of HALF SUBTRACTOR</a:t>
            </a:r>
            <a:endParaRPr lang="en-IN" sz="2400" i="0" dirty="0"/>
          </a:p>
        </p:txBody>
      </p:sp>
      <p:pic>
        <p:nvPicPr>
          <p:cNvPr id="7" name="Picture 6" descr="Half_Subtractor_Implementation.bmp"/>
          <p:cNvPicPr>
            <a:picLocks noChangeAspect="1"/>
          </p:cNvPicPr>
          <p:nvPr/>
        </p:nvPicPr>
        <p:blipFill>
          <a:blip r:embed="rId2" cstate="print"/>
          <a:srcRect b="16408"/>
          <a:stretch>
            <a:fillRect/>
          </a:stretch>
        </p:blipFill>
        <p:spPr>
          <a:xfrm>
            <a:off x="593567" y="2366962"/>
            <a:ext cx="8046345" cy="2814638"/>
          </a:xfrm>
          <a:prstGeom prst="rect">
            <a:avLst/>
          </a:prstGeom>
        </p:spPr>
      </p:pic>
      <p:sp>
        <p:nvSpPr>
          <p:cNvPr id="8" name="TextBox 7"/>
          <p:cNvSpPr txBox="1"/>
          <p:nvPr/>
        </p:nvSpPr>
        <p:spPr>
          <a:xfrm>
            <a:off x="1274618" y="4821365"/>
            <a:ext cx="2673927" cy="1631216"/>
          </a:xfrm>
          <a:prstGeom prst="rect">
            <a:avLst/>
          </a:prstGeom>
          <a:noFill/>
        </p:spPr>
        <p:txBody>
          <a:bodyPr wrap="square" rtlCol="0">
            <a:spAutoFit/>
          </a:bodyPr>
          <a:lstStyle/>
          <a:p>
            <a:r>
              <a:rPr lang="en-IN" sz="2000" i="0" u="none" dirty="0" smtClean="0"/>
              <a:t>	</a:t>
            </a:r>
            <a:r>
              <a:rPr lang="en-IN" sz="2000" b="1" i="0" u="none" dirty="0" smtClean="0">
                <a:solidFill>
                  <a:schemeClr val="tx1"/>
                </a:solidFill>
              </a:rPr>
              <a:t>(</a:t>
            </a:r>
            <a:r>
              <a:rPr lang="en-IN" sz="2000" b="1" u="none" dirty="0" smtClean="0">
                <a:solidFill>
                  <a:schemeClr val="tx1"/>
                </a:solidFill>
              </a:rPr>
              <a:t>a)</a:t>
            </a:r>
          </a:p>
          <a:p>
            <a:endParaRPr lang="en-IN" sz="2000" i="0" u="none" dirty="0" smtClean="0"/>
          </a:p>
          <a:p>
            <a:endParaRPr lang="en-IN" sz="2000" i="0" u="none" dirty="0" smtClean="0"/>
          </a:p>
          <a:p>
            <a:r>
              <a:rPr lang="en-IN" sz="2000" i="0" u="none" dirty="0" smtClean="0"/>
              <a:t>D = A’B+AB’</a:t>
            </a:r>
          </a:p>
          <a:p>
            <a:r>
              <a:rPr lang="en-IN" sz="2000" i="0" u="none" dirty="0" smtClean="0"/>
              <a:t>B = A’B</a:t>
            </a:r>
            <a:endParaRPr lang="en-IN" sz="2000" i="0" u="none" dirty="0"/>
          </a:p>
        </p:txBody>
      </p:sp>
      <p:sp>
        <p:nvSpPr>
          <p:cNvPr id="10" name="TextBox 9"/>
          <p:cNvSpPr txBox="1"/>
          <p:nvPr/>
        </p:nvSpPr>
        <p:spPr>
          <a:xfrm>
            <a:off x="5195578" y="4835215"/>
            <a:ext cx="2673927" cy="1631216"/>
          </a:xfrm>
          <a:prstGeom prst="rect">
            <a:avLst/>
          </a:prstGeom>
          <a:noFill/>
        </p:spPr>
        <p:txBody>
          <a:bodyPr wrap="square" rtlCol="0">
            <a:spAutoFit/>
          </a:bodyPr>
          <a:lstStyle/>
          <a:p>
            <a:r>
              <a:rPr lang="en-IN" sz="2000" i="0" u="none" dirty="0" smtClean="0"/>
              <a:t>	</a:t>
            </a:r>
            <a:r>
              <a:rPr lang="en-IN" sz="2000" b="1" i="0" u="none" dirty="0" smtClean="0">
                <a:solidFill>
                  <a:schemeClr val="tx1"/>
                </a:solidFill>
              </a:rPr>
              <a:t>(</a:t>
            </a:r>
            <a:r>
              <a:rPr lang="en-IN" sz="2000" b="1" u="none" dirty="0" smtClean="0">
                <a:solidFill>
                  <a:schemeClr val="tx1"/>
                </a:solidFill>
              </a:rPr>
              <a:t>b)</a:t>
            </a:r>
          </a:p>
          <a:p>
            <a:endParaRPr lang="en-IN" sz="2000" i="0" u="none" dirty="0" smtClean="0"/>
          </a:p>
          <a:p>
            <a:endParaRPr lang="en-IN" sz="2000" i="0" u="none" dirty="0" smtClean="0"/>
          </a:p>
          <a:p>
            <a:r>
              <a:rPr lang="en-IN" sz="2000" i="0" u="none" dirty="0" smtClean="0"/>
              <a:t>D = A’B+AB’</a:t>
            </a:r>
          </a:p>
          <a:p>
            <a:r>
              <a:rPr lang="en-IN" sz="2000" i="0" u="none" dirty="0" smtClean="0"/>
              <a:t>B = A’B</a:t>
            </a:r>
            <a:endParaRPr lang="en-IN" sz="2000" i="0" u="non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SUBTRACTORS(</a:t>
            </a:r>
            <a:r>
              <a:rPr lang="en-US" altLang="zh-TW" dirty="0" smtClean="0">
                <a:latin typeface="Times New Roman" pitchFamily="18" charset="0"/>
                <a:cs typeface="Times New Roman" pitchFamily="18" charset="0"/>
              </a:rPr>
              <a:t>FULL SUBTRACTOR)</a:t>
            </a:r>
            <a:endParaRPr lang="en-IN" dirty="0"/>
          </a:p>
        </p:txBody>
      </p:sp>
      <p:sp>
        <p:nvSpPr>
          <p:cNvPr id="5" name="Rectangle 4"/>
          <p:cNvSpPr txBox="1">
            <a:spLocks noChangeArrowheads="1"/>
          </p:cNvSpPr>
          <p:nvPr/>
        </p:nvSpPr>
        <p:spPr bwMode="auto">
          <a:xfrm>
            <a:off x="250825" y="1341438"/>
            <a:ext cx="8704263" cy="1150937"/>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2" pitchFamily="18" charset="2"/>
              <a:buChar char="©"/>
              <a:tabLst/>
              <a:defRPr/>
            </a:pPr>
            <a:r>
              <a:rPr kumimoji="1" lang="en-US" altLang="zh-TW" sz="28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rPr>
              <a:t>One that performs the </a:t>
            </a:r>
            <a:r>
              <a:rPr kumimoji="1" lang="en-US" altLang="zh-TW" sz="2800" i="0" u="none" kern="0" dirty="0" smtClean="0">
                <a:solidFill>
                  <a:schemeClr val="tx1"/>
                </a:solidFill>
                <a:cs typeface="Times New Roman" pitchFamily="18" charset="0"/>
              </a:rPr>
              <a:t>subtraction</a:t>
            </a:r>
            <a:r>
              <a:rPr kumimoji="1" lang="en-US" altLang="zh-TW" sz="28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rPr>
              <a:t> of three bits is a </a:t>
            </a:r>
            <a:r>
              <a:rPr kumimoji="1" lang="en-US" altLang="zh-TW" sz="2800" b="0" i="0" u="none" strike="noStrike" kern="0" cap="none" spc="0" normalizeH="0" baseline="0" noProof="0" dirty="0" smtClean="0">
                <a:ln>
                  <a:noFill/>
                </a:ln>
                <a:solidFill>
                  <a:schemeClr val="hlink"/>
                </a:solidFill>
                <a:effectLst/>
                <a:uLnTx/>
                <a:uFillTx/>
                <a:latin typeface="Times New Roman" pitchFamily="18" charset="0"/>
                <a:ea typeface="新細明體" pitchFamily="18" charset="-120"/>
                <a:cs typeface="Times New Roman" pitchFamily="18" charset="0"/>
              </a:rPr>
              <a:t>full </a:t>
            </a:r>
            <a:r>
              <a:rPr kumimoji="1" lang="en-US" altLang="zh-TW" sz="2800" i="0" u="none" kern="0" dirty="0" err="1" smtClean="0">
                <a:solidFill>
                  <a:schemeClr val="hlink"/>
                </a:solidFill>
                <a:cs typeface="Times New Roman" pitchFamily="18" charset="0"/>
              </a:rPr>
              <a:t>subtractor</a:t>
            </a:r>
            <a:r>
              <a:rPr kumimoji="1" lang="en-US" altLang="zh-TW" sz="28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rPr>
              <a:t>.</a:t>
            </a:r>
          </a:p>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pitchFamily="2" charset="2"/>
              <a:buNone/>
              <a:tabLst/>
              <a:defRPr/>
            </a:pPr>
            <a:endParaRPr kumimoji="1" lang="en-US" altLang="zh-TW" sz="2800" b="0" i="0" u="none" strike="noStrike" kern="0" cap="none" spc="0" normalizeH="0" baseline="0" noProof="0" dirty="0">
              <a:ln>
                <a:noFill/>
              </a:ln>
              <a:solidFill>
                <a:schemeClr val="tx1"/>
              </a:solidFill>
              <a:effectLst/>
              <a:uLnTx/>
              <a:uFillTx/>
              <a:latin typeface="Times New Roman" pitchFamily="18" charset="0"/>
              <a:ea typeface="新細明體" pitchFamily="18" charset="-120"/>
              <a:cs typeface="Times New Roman" pitchFamily="18" charset="0"/>
            </a:endParaRPr>
          </a:p>
        </p:txBody>
      </p:sp>
      <p:pic>
        <p:nvPicPr>
          <p:cNvPr id="7" name="Picture 6" descr="full subtractor.jpg"/>
          <p:cNvPicPr>
            <a:picLocks noChangeAspect="1"/>
          </p:cNvPicPr>
          <p:nvPr/>
        </p:nvPicPr>
        <p:blipFill>
          <a:blip r:embed="rId2" cstate="print"/>
          <a:srcRect l="6035" t="20331" r="3159" b="10880"/>
          <a:stretch>
            <a:fillRect/>
          </a:stretch>
        </p:blipFill>
        <p:spPr>
          <a:xfrm>
            <a:off x="1653690" y="2646217"/>
            <a:ext cx="5329028" cy="3158837"/>
          </a:xfrm>
          <a:prstGeom prst="rect">
            <a:avLst/>
          </a:prstGeom>
        </p:spPr>
      </p:pic>
      <p:sp>
        <p:nvSpPr>
          <p:cNvPr id="8" name="TextBox 7"/>
          <p:cNvSpPr txBox="1"/>
          <p:nvPr/>
        </p:nvSpPr>
        <p:spPr>
          <a:xfrm>
            <a:off x="1676400" y="6040582"/>
            <a:ext cx="5347855" cy="318654"/>
          </a:xfrm>
          <a:prstGeom prst="rect">
            <a:avLst/>
          </a:prstGeom>
          <a:noFill/>
        </p:spPr>
        <p:txBody>
          <a:bodyPr wrap="square" rtlCol="0">
            <a:spAutoFit/>
          </a:bodyPr>
          <a:lstStyle/>
          <a:p>
            <a:pPr algn="ctr"/>
            <a:r>
              <a:rPr lang="en-IN" dirty="0" smtClean="0"/>
              <a:t>Truth table of full </a:t>
            </a:r>
            <a:r>
              <a:rPr lang="en-IN" dirty="0" err="1" smtClean="0"/>
              <a:t>subtractor</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SUBTRACTORS(</a:t>
            </a:r>
            <a:r>
              <a:rPr lang="en-US" altLang="zh-TW" dirty="0" smtClean="0">
                <a:latin typeface="Times New Roman" pitchFamily="18" charset="0"/>
                <a:cs typeface="Times New Roman" pitchFamily="18" charset="0"/>
              </a:rPr>
              <a:t>FULL SUBTRACTOR)</a:t>
            </a:r>
            <a:endParaRPr lang="en-IN" dirty="0"/>
          </a:p>
        </p:txBody>
      </p:sp>
      <p:sp>
        <p:nvSpPr>
          <p:cNvPr id="4" name="Rectangle 7"/>
          <p:cNvSpPr txBox="1">
            <a:spLocks noChangeArrowheads="1"/>
          </p:cNvSpPr>
          <p:nvPr/>
        </p:nvSpPr>
        <p:spPr>
          <a:xfrm>
            <a:off x="250825" y="5434888"/>
            <a:ext cx="8704263" cy="138271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pitchFamily="2" charset="2"/>
              <a:buNone/>
              <a:tabLst/>
              <a:defRPr/>
            </a:pPr>
            <a:r>
              <a:rPr kumimoji="1" lang="en-US" altLang="zh-TW" sz="28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rPr>
              <a:t>			   D = A’B’C+A’BC’+AB’C’+ABC</a:t>
            </a:r>
          </a:p>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pitchFamily="2" charset="2"/>
              <a:buNone/>
              <a:tabLst/>
              <a:defRPr/>
            </a:pPr>
            <a:r>
              <a:rPr kumimoji="1" lang="en-US" altLang="zh-TW" sz="28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rPr>
              <a:t>			   C = </a:t>
            </a:r>
            <a:r>
              <a:rPr kumimoji="1" lang="en-US" altLang="zh-TW" sz="2800" i="0" u="none" kern="0" dirty="0" smtClean="0">
                <a:solidFill>
                  <a:schemeClr val="tx1"/>
                </a:solidFill>
                <a:cs typeface="Times New Roman" pitchFamily="18" charset="0"/>
              </a:rPr>
              <a:t>A’C+A’B+BC</a:t>
            </a:r>
            <a:endParaRPr kumimoji="1" lang="en-US" altLang="zh-TW" sz="2800" b="0" i="0" u="none" strike="noStrike" kern="0" cap="none" spc="0" normalizeH="0" baseline="0" noProof="0" dirty="0">
              <a:ln>
                <a:noFill/>
              </a:ln>
              <a:solidFill>
                <a:schemeClr val="tx1"/>
              </a:solidFill>
              <a:effectLst/>
              <a:uLnTx/>
              <a:uFillTx/>
              <a:latin typeface="Times New Roman" pitchFamily="18" charset="0"/>
              <a:ea typeface="新細明體" pitchFamily="18" charset="-120"/>
              <a:cs typeface="Times New Roman" pitchFamily="18" charset="0"/>
            </a:endParaRPr>
          </a:p>
        </p:txBody>
      </p:sp>
      <p:sp>
        <p:nvSpPr>
          <p:cNvPr id="10" name="TextBox 9"/>
          <p:cNvSpPr txBox="1"/>
          <p:nvPr/>
        </p:nvSpPr>
        <p:spPr>
          <a:xfrm>
            <a:off x="235527" y="1302327"/>
            <a:ext cx="7107382" cy="369332"/>
          </a:xfrm>
          <a:prstGeom prst="rect">
            <a:avLst/>
          </a:prstGeom>
          <a:noFill/>
        </p:spPr>
        <p:txBody>
          <a:bodyPr wrap="square" rtlCol="0">
            <a:spAutoFit/>
          </a:bodyPr>
          <a:lstStyle/>
          <a:p>
            <a:r>
              <a:rPr lang="en-IN" sz="1800" b="1" i="0" dirty="0" smtClean="0"/>
              <a:t>Simplified Expression</a:t>
            </a:r>
            <a:endParaRPr lang="en-IN" sz="1800" b="1" i="0" dirty="0"/>
          </a:p>
        </p:txBody>
      </p:sp>
      <p:pic>
        <p:nvPicPr>
          <p:cNvPr id="11" name="Picture 10" descr="K+map+simplification+for+full+subtractor.jpg"/>
          <p:cNvPicPr>
            <a:picLocks noChangeAspect="1"/>
          </p:cNvPicPr>
          <p:nvPr/>
        </p:nvPicPr>
        <p:blipFill>
          <a:blip r:embed="rId2" cstate="print"/>
          <a:srcRect l="4545" t="31111" r="4394" b="25051"/>
          <a:stretch>
            <a:fillRect/>
          </a:stretch>
        </p:blipFill>
        <p:spPr>
          <a:xfrm>
            <a:off x="415636" y="1995050"/>
            <a:ext cx="8326582" cy="300643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SUBTRACTORS(</a:t>
            </a:r>
            <a:r>
              <a:rPr lang="en-US" altLang="zh-TW" dirty="0" smtClean="0">
                <a:latin typeface="Times New Roman" pitchFamily="18" charset="0"/>
                <a:cs typeface="Times New Roman" pitchFamily="18" charset="0"/>
              </a:rPr>
              <a:t>FULL SUBTRACTOR)</a:t>
            </a:r>
            <a:endParaRPr lang="en-IN" dirty="0"/>
          </a:p>
        </p:txBody>
      </p:sp>
      <p:sp>
        <p:nvSpPr>
          <p:cNvPr id="3" name="Content Placeholder 2"/>
          <p:cNvSpPr>
            <a:spLocks noGrp="1"/>
          </p:cNvSpPr>
          <p:nvPr>
            <p:ph idx="1"/>
          </p:nvPr>
        </p:nvSpPr>
        <p:spPr/>
        <p:txBody>
          <a:bodyPr/>
          <a:lstStyle/>
          <a:p>
            <a:pPr>
              <a:buNone/>
            </a:pPr>
            <a:r>
              <a:rPr lang="en-IN" u="sng" dirty="0" smtClean="0"/>
              <a:t>Full </a:t>
            </a:r>
            <a:r>
              <a:rPr lang="en-IN" u="sng" dirty="0" err="1" smtClean="0"/>
              <a:t>Subtractor</a:t>
            </a:r>
            <a:r>
              <a:rPr lang="en-IN" u="sng" dirty="0" smtClean="0"/>
              <a:t> Implementation in SOP</a:t>
            </a:r>
            <a:endParaRPr lang="en-IN" u="sng" dirty="0"/>
          </a:p>
        </p:txBody>
      </p:sp>
      <p:pic>
        <p:nvPicPr>
          <p:cNvPr id="5" name="Picture 4" descr="Full-Subtractor-2.jpg"/>
          <p:cNvPicPr>
            <a:picLocks noChangeAspect="1"/>
          </p:cNvPicPr>
          <p:nvPr/>
        </p:nvPicPr>
        <p:blipFill>
          <a:blip r:embed="rId2" cstate="print"/>
          <a:srcRect b="11384"/>
          <a:stretch>
            <a:fillRect/>
          </a:stretch>
        </p:blipFill>
        <p:spPr>
          <a:xfrm>
            <a:off x="584028" y="2076871"/>
            <a:ext cx="8524688" cy="34510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p:txBody>
          <a:bodyPr/>
          <a:lstStyle/>
          <a:p>
            <a:r>
              <a:rPr lang="en-US" altLang="zh-TW" dirty="0" smtClean="0"/>
              <a:t>Outline of Chapter 4</a:t>
            </a:r>
            <a:endParaRPr lang="zh-TW" altLang="en-US" dirty="0" smtClean="0"/>
          </a:p>
        </p:txBody>
      </p:sp>
      <p:sp>
        <p:nvSpPr>
          <p:cNvPr id="7171" name="內容版面配置區 2"/>
          <p:cNvSpPr>
            <a:spLocks noGrp="1"/>
          </p:cNvSpPr>
          <p:nvPr>
            <p:ph idx="1"/>
          </p:nvPr>
        </p:nvSpPr>
        <p:spPr/>
        <p:txBody>
          <a:bodyPr/>
          <a:lstStyle/>
          <a:p>
            <a:r>
              <a:rPr lang="en-US" altLang="zh-TW" dirty="0" smtClean="0"/>
              <a:t>4.1  Introduction</a:t>
            </a:r>
          </a:p>
          <a:p>
            <a:r>
              <a:rPr lang="en-US" altLang="zh-TW" dirty="0" smtClean="0"/>
              <a:t>4.2  Design Procedure</a:t>
            </a:r>
          </a:p>
          <a:p>
            <a:r>
              <a:rPr lang="en-US" altLang="zh-TW" dirty="0" smtClean="0"/>
              <a:t>4.3  Hazards</a:t>
            </a:r>
          </a:p>
          <a:p>
            <a:r>
              <a:rPr lang="en-US" altLang="zh-TW" dirty="0" smtClean="0"/>
              <a:t>4.4  Adders</a:t>
            </a:r>
          </a:p>
          <a:p>
            <a:r>
              <a:rPr lang="en-US" altLang="zh-TW" dirty="0" smtClean="0"/>
              <a:t>4.5  </a:t>
            </a:r>
            <a:r>
              <a:rPr lang="en-US" altLang="zh-TW" dirty="0" err="1" smtClean="0"/>
              <a:t>Subtractors</a:t>
            </a:r>
            <a:endParaRPr lang="en-US" altLang="zh-TW" dirty="0" smtClean="0"/>
          </a:p>
          <a:p>
            <a:r>
              <a:rPr lang="en-US" altLang="zh-TW" dirty="0" smtClean="0"/>
              <a:t>4.6  Code Conversion</a:t>
            </a:r>
          </a:p>
          <a:p>
            <a:r>
              <a:rPr lang="en-US" altLang="zh-TW" dirty="0" smtClean="0"/>
              <a:t>4.7  Analysis Procedure</a:t>
            </a:r>
          </a:p>
          <a:p>
            <a:r>
              <a:rPr lang="en-US" altLang="zh-TW" dirty="0" smtClean="0"/>
              <a:t>4.8  Multilevel NAND Circuits</a:t>
            </a:r>
          </a:p>
          <a:p>
            <a:r>
              <a:rPr lang="en-US" altLang="zh-TW" dirty="0" smtClean="0"/>
              <a:t>4.9  Multilevel NOR Circuits</a:t>
            </a:r>
          </a:p>
          <a:p>
            <a:r>
              <a:rPr lang="en-US" altLang="zh-TW" dirty="0" smtClean="0"/>
              <a:t>4.10 Exclusive OR &amp; Equivalent Functions</a:t>
            </a:r>
          </a:p>
          <a:p>
            <a:pPr>
              <a:buFont typeface="Wingdings 2" pitchFamily="18" charset="2"/>
              <a:buNone/>
            </a:pPr>
            <a:endParaRPr lang="zh-TW"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SUBTRACTORS(</a:t>
            </a:r>
            <a:r>
              <a:rPr lang="en-US" altLang="zh-TW" dirty="0" smtClean="0">
                <a:latin typeface="Times New Roman" pitchFamily="18" charset="0"/>
                <a:cs typeface="Times New Roman" pitchFamily="18" charset="0"/>
              </a:rPr>
              <a:t>FULL SUBTRACTOR)</a:t>
            </a:r>
            <a:endParaRPr lang="en-IN" dirty="0"/>
          </a:p>
        </p:txBody>
      </p:sp>
      <p:sp>
        <p:nvSpPr>
          <p:cNvPr id="3" name="Content Placeholder 2"/>
          <p:cNvSpPr>
            <a:spLocks noGrp="1"/>
          </p:cNvSpPr>
          <p:nvPr>
            <p:ph idx="1"/>
          </p:nvPr>
        </p:nvSpPr>
        <p:spPr>
          <a:xfrm>
            <a:off x="307975" y="1295400"/>
            <a:ext cx="8570913" cy="2182091"/>
          </a:xfrm>
        </p:spPr>
        <p:txBody>
          <a:bodyPr/>
          <a:lstStyle/>
          <a:p>
            <a:pPr>
              <a:lnSpc>
                <a:spcPct val="80000"/>
              </a:lnSpc>
            </a:pPr>
            <a:r>
              <a:rPr lang="en-US" altLang="zh-TW" dirty="0" smtClean="0"/>
              <a:t>Logic diagram of Full </a:t>
            </a:r>
            <a:r>
              <a:rPr lang="en-US" altLang="zh-TW" dirty="0" err="1" smtClean="0"/>
              <a:t>Subtractor</a:t>
            </a:r>
            <a:r>
              <a:rPr lang="en-US" altLang="zh-TW" dirty="0" smtClean="0"/>
              <a:t> has been shown in the </a:t>
            </a:r>
            <a:r>
              <a:rPr lang="en-US" altLang="zh-TW" smtClean="0"/>
              <a:t>figure below:</a:t>
            </a:r>
            <a:endParaRPr lang="en-US" altLang="zh-TW" sz="1800" dirty="0" smtClean="0"/>
          </a:p>
        </p:txBody>
      </p:sp>
      <p:pic>
        <p:nvPicPr>
          <p:cNvPr id="5" name="Picture 4" descr="full subtractor circuit.jpg"/>
          <p:cNvPicPr>
            <a:picLocks noChangeAspect="1"/>
          </p:cNvPicPr>
          <p:nvPr/>
        </p:nvPicPr>
        <p:blipFill>
          <a:blip r:embed="rId2" cstate="print"/>
          <a:srcRect b="27868"/>
          <a:stretch>
            <a:fillRect/>
          </a:stretch>
        </p:blipFill>
        <p:spPr>
          <a:xfrm>
            <a:off x="346365" y="3315152"/>
            <a:ext cx="8733478" cy="29332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CONVERSION</a:t>
            </a:r>
            <a:endParaRPr lang="en-IN" dirty="0"/>
          </a:p>
        </p:txBody>
      </p:sp>
      <p:sp>
        <p:nvSpPr>
          <p:cNvPr id="3" name="Content Placeholder 2"/>
          <p:cNvSpPr>
            <a:spLocks noGrp="1"/>
          </p:cNvSpPr>
          <p:nvPr>
            <p:ph idx="1"/>
          </p:nvPr>
        </p:nvSpPr>
        <p:spPr/>
        <p:txBody>
          <a:bodyPr/>
          <a:lstStyle/>
          <a:p>
            <a:pPr algn="just"/>
            <a:endParaRPr lang="en-US" dirty="0" smtClean="0">
              <a:solidFill>
                <a:srgbClr val="003366"/>
              </a:solidFill>
            </a:endParaRPr>
          </a:p>
          <a:p>
            <a:pPr algn="just"/>
            <a:r>
              <a:rPr lang="en-US" dirty="0" smtClean="0">
                <a:solidFill>
                  <a:srgbClr val="003366"/>
                </a:solidFill>
              </a:rPr>
              <a:t>Code conversion is a process that converts data from one type of binary code to another type of binary code.</a:t>
            </a:r>
          </a:p>
          <a:p>
            <a:pPr algn="just">
              <a:buNone/>
            </a:pPr>
            <a:endParaRPr lang="en-US" dirty="0" smtClean="0">
              <a:solidFill>
                <a:srgbClr val="003366"/>
              </a:solidFill>
            </a:endParaRPr>
          </a:p>
          <a:p>
            <a:pPr algn="just"/>
            <a:r>
              <a:rPr lang="en-US" dirty="0" smtClean="0">
                <a:solidFill>
                  <a:srgbClr val="003366"/>
                </a:solidFill>
              </a:rPr>
              <a:t>A code converter is a logic circuit that </a:t>
            </a:r>
            <a:r>
              <a:rPr lang="en-US" dirty="0" smtClean="0">
                <a:solidFill>
                  <a:srgbClr val="00B050"/>
                </a:solidFill>
              </a:rPr>
              <a:t>changes data presented in one type of binary code to another type </a:t>
            </a:r>
            <a:r>
              <a:rPr lang="en-US" dirty="0" smtClean="0">
                <a:solidFill>
                  <a:srgbClr val="003366"/>
                </a:solidFill>
              </a:rPr>
              <a:t>of binary code, such as BCD to binary, BCD to 7</a:t>
            </a:r>
            <a:r>
              <a:rPr lang="en-US" dirty="0" smtClean="0">
                <a:solidFill>
                  <a:srgbClr val="003366"/>
                </a:solidFill>
                <a:sym typeface="Symbol" pitchFamily="18" charset="2"/>
              </a:rPr>
              <a:t></a:t>
            </a:r>
            <a:r>
              <a:rPr lang="en-US" dirty="0" smtClean="0">
                <a:solidFill>
                  <a:srgbClr val="003366"/>
                </a:solidFill>
              </a:rPr>
              <a:t>segment, binary to BCD, BCD to XS3, binary to Gray code, and Gray code to binary.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CONVERSION</a:t>
            </a:r>
            <a:endParaRPr lang="en-IN" dirty="0"/>
          </a:p>
        </p:txBody>
      </p:sp>
      <p:sp>
        <p:nvSpPr>
          <p:cNvPr id="5" name="Content Placeholder 4"/>
          <p:cNvSpPr>
            <a:spLocks noGrp="1"/>
          </p:cNvSpPr>
          <p:nvPr>
            <p:ph idx="1"/>
          </p:nvPr>
        </p:nvSpPr>
        <p:spPr/>
        <p:txBody>
          <a:bodyPr/>
          <a:lstStyle/>
          <a:p>
            <a:r>
              <a:rPr lang="en-IN" dirty="0" smtClean="0"/>
              <a:t>BCD to XS-3 Code Conversion</a:t>
            </a:r>
          </a:p>
          <a:p>
            <a:pPr>
              <a:buNone/>
            </a:pPr>
            <a:endParaRPr lang="en-IN" dirty="0"/>
          </a:p>
        </p:txBody>
      </p:sp>
      <p:pic>
        <p:nvPicPr>
          <p:cNvPr id="7" name="Picture 2"/>
          <p:cNvPicPr>
            <a:picLocks noChangeAspect="1" noChangeArrowheads="1"/>
          </p:cNvPicPr>
          <p:nvPr/>
        </p:nvPicPr>
        <p:blipFill>
          <a:blip r:embed="rId2" cstate="print"/>
          <a:srcRect l="32119" t="34979" r="31586" b="17582"/>
          <a:stretch>
            <a:fillRect/>
          </a:stretch>
        </p:blipFill>
        <p:spPr bwMode="auto">
          <a:xfrm>
            <a:off x="1371600" y="1759528"/>
            <a:ext cx="6719455" cy="493783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CONVERSION</a:t>
            </a:r>
            <a:endParaRPr lang="en-IN" dirty="0"/>
          </a:p>
        </p:txBody>
      </p:sp>
      <p:pic>
        <p:nvPicPr>
          <p:cNvPr id="6" name="Picture 4" descr="AACFLOM0"/>
          <p:cNvPicPr>
            <a:picLocks noGrp="1" noChangeAspect="1" noChangeArrowheads="1"/>
          </p:cNvPicPr>
          <p:nvPr>
            <p:ph idx="1"/>
          </p:nvPr>
        </p:nvPicPr>
        <p:blipFill>
          <a:blip r:embed="rId2" cstate="print"/>
          <a:srcRect b="5556"/>
          <a:stretch>
            <a:fillRect/>
          </a:stretch>
        </p:blipFill>
        <p:spPr>
          <a:xfrm>
            <a:off x="775855" y="1717964"/>
            <a:ext cx="7813963" cy="4779674"/>
          </a:xfrm>
        </p:spPr>
      </p:pic>
      <p:sp>
        <p:nvSpPr>
          <p:cNvPr id="7" name="TextBox 6"/>
          <p:cNvSpPr txBox="1"/>
          <p:nvPr/>
        </p:nvSpPr>
        <p:spPr>
          <a:xfrm>
            <a:off x="318655" y="1233055"/>
            <a:ext cx="7869381" cy="400110"/>
          </a:xfrm>
          <a:prstGeom prst="rect">
            <a:avLst/>
          </a:prstGeom>
          <a:noFill/>
        </p:spPr>
        <p:txBody>
          <a:bodyPr wrap="square" rtlCol="0">
            <a:spAutoFit/>
          </a:bodyPr>
          <a:lstStyle/>
          <a:p>
            <a:r>
              <a:rPr lang="en-IN" sz="2000" i="0" dirty="0" smtClean="0">
                <a:solidFill>
                  <a:schemeClr val="tx1"/>
                </a:solidFill>
              </a:rPr>
              <a:t>K- Maps for Simplification  and Simplified Boolean Functions</a:t>
            </a:r>
            <a:endParaRPr lang="en-IN" sz="2000" i="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CONVERSION</a:t>
            </a:r>
            <a:endParaRPr lang="en-IN" dirty="0"/>
          </a:p>
        </p:txBody>
      </p:sp>
      <p:pic>
        <p:nvPicPr>
          <p:cNvPr id="4" name="Picture 4" descr="AACFLON0"/>
          <p:cNvPicPr>
            <a:picLocks noGrp="1" noChangeAspect="1" noChangeArrowheads="1"/>
          </p:cNvPicPr>
          <p:nvPr>
            <p:ph idx="1"/>
          </p:nvPr>
        </p:nvPicPr>
        <p:blipFill>
          <a:blip r:embed="rId2" cstate="print"/>
          <a:srcRect b="5556"/>
          <a:stretch>
            <a:fillRect/>
          </a:stretch>
        </p:blipFill>
        <p:spPr>
          <a:xfrm>
            <a:off x="1225966" y="1295400"/>
            <a:ext cx="6734931" cy="5202238"/>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PROCEDURE</a:t>
            </a:r>
            <a:endParaRPr lang="en-IN" dirty="0"/>
          </a:p>
        </p:txBody>
      </p:sp>
      <p:sp>
        <p:nvSpPr>
          <p:cNvPr id="3" name="Content Placeholder 2"/>
          <p:cNvSpPr>
            <a:spLocks noGrp="1"/>
          </p:cNvSpPr>
          <p:nvPr>
            <p:ph idx="1"/>
          </p:nvPr>
        </p:nvSpPr>
        <p:spPr/>
        <p:txBody>
          <a:bodyPr/>
          <a:lstStyle/>
          <a:p>
            <a:r>
              <a:rPr lang="en-IN" dirty="0" smtClean="0"/>
              <a:t>Analysis: </a:t>
            </a:r>
          </a:p>
          <a:p>
            <a:pPr>
              <a:buNone/>
            </a:pPr>
            <a:r>
              <a:rPr lang="en-IN" dirty="0" smtClean="0"/>
              <a:t>		determine the function that the circuit implements.</a:t>
            </a:r>
          </a:p>
          <a:p>
            <a:r>
              <a:rPr lang="en-IN" dirty="0" smtClean="0"/>
              <a:t>Often start with a given logic diagram. </a:t>
            </a:r>
          </a:p>
          <a:p>
            <a:r>
              <a:rPr lang="en-IN" dirty="0" smtClean="0"/>
              <a:t>The analysis can be performed by:</a:t>
            </a:r>
          </a:p>
          <a:p>
            <a:pPr>
              <a:buNone/>
            </a:pPr>
            <a:r>
              <a:rPr lang="en-IN" dirty="0" smtClean="0"/>
              <a:t>		1. Manually finding Boolean functions</a:t>
            </a:r>
          </a:p>
          <a:p>
            <a:pPr>
              <a:buNone/>
            </a:pPr>
            <a:r>
              <a:rPr lang="en-IN" dirty="0" smtClean="0"/>
              <a:t>		2. Manually finding truth table</a:t>
            </a:r>
          </a:p>
          <a:p>
            <a:pPr>
              <a:buNone/>
            </a:pPr>
            <a:r>
              <a:rPr lang="en-IN" dirty="0" smtClean="0"/>
              <a:t>		3. Using a computer simulation program</a:t>
            </a:r>
          </a:p>
          <a:p>
            <a:r>
              <a:rPr lang="en-IN" dirty="0" smtClean="0"/>
              <a:t>First step: </a:t>
            </a:r>
          </a:p>
          <a:p>
            <a:pPr indent="17463">
              <a:buFont typeface="Wingdings" pitchFamily="2" charset="2"/>
              <a:buChar char="§"/>
            </a:pPr>
            <a:r>
              <a:rPr lang="en-IN" dirty="0" smtClean="0"/>
              <a:t> Make sure that circuit is combinational</a:t>
            </a:r>
          </a:p>
          <a:p>
            <a:pPr indent="17463">
              <a:buFont typeface="Wingdings" pitchFamily="2" charset="2"/>
              <a:buChar char="§"/>
            </a:pPr>
            <a:r>
              <a:rPr lang="en-IN" dirty="0" smtClean="0"/>
              <a:t> Without feedback paths or memory elements</a:t>
            </a:r>
          </a:p>
          <a:p>
            <a:r>
              <a:rPr lang="en-IN" dirty="0" smtClean="0"/>
              <a:t>Second step:</a:t>
            </a:r>
          </a:p>
          <a:p>
            <a:pPr indent="100013">
              <a:buFont typeface="Wingdings" pitchFamily="2" charset="2"/>
              <a:buChar char="§"/>
            </a:pPr>
            <a:r>
              <a:rPr lang="en-IN" dirty="0" smtClean="0"/>
              <a:t> Obtain the output Boolean functions or the truth table</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PROCEDURE(CONTD.)</a:t>
            </a:r>
            <a:endParaRPr lang="en-IN" dirty="0"/>
          </a:p>
        </p:txBody>
      </p:sp>
      <p:sp>
        <p:nvSpPr>
          <p:cNvPr id="3" name="Content Placeholder 2"/>
          <p:cNvSpPr>
            <a:spLocks noGrp="1"/>
          </p:cNvSpPr>
          <p:nvPr>
            <p:ph idx="1"/>
          </p:nvPr>
        </p:nvSpPr>
        <p:spPr/>
        <p:txBody>
          <a:bodyPr/>
          <a:lstStyle/>
          <a:p>
            <a:r>
              <a:rPr lang="en-IN" dirty="0" smtClean="0"/>
              <a:t>Step 1:</a:t>
            </a:r>
          </a:p>
          <a:p>
            <a:pPr indent="17463">
              <a:buFont typeface="Wingdings" pitchFamily="2" charset="2"/>
              <a:buChar char="§"/>
            </a:pPr>
            <a:r>
              <a:rPr lang="en-IN" dirty="0" smtClean="0"/>
              <a:t> Label all gate outputs that are a function of input variables</a:t>
            </a:r>
          </a:p>
          <a:p>
            <a:pPr indent="17463">
              <a:buFont typeface="Wingdings" pitchFamily="2" charset="2"/>
              <a:buChar char="§"/>
            </a:pPr>
            <a:r>
              <a:rPr lang="en-IN" dirty="0" smtClean="0"/>
              <a:t> Determine Boolean functions for each gate output</a:t>
            </a:r>
          </a:p>
          <a:p>
            <a:pPr indent="17463">
              <a:buNone/>
            </a:pPr>
            <a:endParaRPr lang="en-IN" dirty="0"/>
          </a:p>
        </p:txBody>
      </p:sp>
      <p:pic>
        <p:nvPicPr>
          <p:cNvPr id="4" name="Picture 3" descr="Untitled.jpg"/>
          <p:cNvPicPr>
            <a:picLocks noChangeAspect="1"/>
          </p:cNvPicPr>
          <p:nvPr/>
        </p:nvPicPr>
        <p:blipFill>
          <a:blip r:embed="rId2" cstate="print"/>
          <a:stretch>
            <a:fillRect/>
          </a:stretch>
        </p:blipFill>
        <p:spPr>
          <a:xfrm>
            <a:off x="838200" y="2831122"/>
            <a:ext cx="7467600" cy="3190875"/>
          </a:xfrm>
          <a:prstGeom prst="rect">
            <a:avLst/>
          </a:prstGeom>
        </p:spPr>
      </p:pic>
      <p:sp>
        <p:nvSpPr>
          <p:cNvPr id="5" name="TextBox 4"/>
          <p:cNvSpPr txBox="1"/>
          <p:nvPr/>
        </p:nvSpPr>
        <p:spPr>
          <a:xfrm>
            <a:off x="858982" y="6234545"/>
            <a:ext cx="7841673" cy="307777"/>
          </a:xfrm>
          <a:prstGeom prst="rect">
            <a:avLst/>
          </a:prstGeom>
          <a:noFill/>
        </p:spPr>
        <p:txBody>
          <a:bodyPr wrap="square" rtlCol="0">
            <a:spAutoFit/>
          </a:bodyPr>
          <a:lstStyle/>
          <a:p>
            <a:pPr algn="ctr"/>
            <a:r>
              <a:rPr lang="en-IN" dirty="0" smtClean="0"/>
              <a:t>Figure 4.1</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PROCEDURE(CONTD.)</a:t>
            </a:r>
            <a:endParaRPr lang="en-IN" dirty="0"/>
          </a:p>
        </p:txBody>
      </p:sp>
      <p:sp>
        <p:nvSpPr>
          <p:cNvPr id="3" name="Content Placeholder 2"/>
          <p:cNvSpPr>
            <a:spLocks noGrp="1"/>
          </p:cNvSpPr>
          <p:nvPr>
            <p:ph idx="1"/>
          </p:nvPr>
        </p:nvSpPr>
        <p:spPr/>
        <p:txBody>
          <a:bodyPr/>
          <a:lstStyle/>
          <a:p>
            <a:r>
              <a:rPr lang="en-IN" dirty="0" smtClean="0"/>
              <a:t>Step 2:</a:t>
            </a:r>
          </a:p>
          <a:p>
            <a:pPr indent="-163513">
              <a:buFont typeface="Wingdings" pitchFamily="2" charset="2"/>
              <a:buChar char="§"/>
            </a:pPr>
            <a:r>
              <a:rPr lang="en-IN" dirty="0" smtClean="0"/>
              <a:t>Label the gates that are a function of input variables and previously </a:t>
            </a:r>
            <a:r>
              <a:rPr lang="en-IN" dirty="0" err="1" smtClean="0"/>
              <a:t>labeled</a:t>
            </a:r>
            <a:r>
              <a:rPr lang="en-IN" dirty="0" smtClean="0"/>
              <a:t> gates</a:t>
            </a:r>
          </a:p>
          <a:p>
            <a:pPr indent="-163513">
              <a:buFont typeface="Wingdings" pitchFamily="2" charset="2"/>
              <a:buChar char="§"/>
            </a:pPr>
            <a:r>
              <a:rPr lang="en-IN" dirty="0" smtClean="0"/>
              <a:t>Find the Boolean function for these gates</a:t>
            </a:r>
          </a:p>
          <a:p>
            <a:pPr indent="-163513">
              <a:buNone/>
            </a:pPr>
            <a:endParaRPr lang="en-IN" dirty="0"/>
          </a:p>
        </p:txBody>
      </p:sp>
      <p:pic>
        <p:nvPicPr>
          <p:cNvPr id="4" name="Picture 3" descr="Untitled.jpg"/>
          <p:cNvPicPr>
            <a:picLocks noChangeAspect="1"/>
          </p:cNvPicPr>
          <p:nvPr/>
        </p:nvPicPr>
        <p:blipFill>
          <a:blip r:embed="rId2" cstate="print"/>
          <a:stretch>
            <a:fillRect/>
          </a:stretch>
        </p:blipFill>
        <p:spPr>
          <a:xfrm>
            <a:off x="747265" y="3089605"/>
            <a:ext cx="6762750" cy="32004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PROCEDURE(CONTD.)</a:t>
            </a:r>
            <a:endParaRPr lang="en-IN" dirty="0"/>
          </a:p>
        </p:txBody>
      </p:sp>
      <p:sp>
        <p:nvSpPr>
          <p:cNvPr id="3" name="Content Placeholder 2"/>
          <p:cNvSpPr>
            <a:spLocks noGrp="1"/>
          </p:cNvSpPr>
          <p:nvPr>
            <p:ph idx="1"/>
          </p:nvPr>
        </p:nvSpPr>
        <p:spPr/>
        <p:txBody>
          <a:bodyPr/>
          <a:lstStyle/>
          <a:p>
            <a:r>
              <a:rPr lang="en-IN" dirty="0" smtClean="0"/>
              <a:t>Step 3:</a:t>
            </a:r>
          </a:p>
          <a:p>
            <a:pPr indent="17463">
              <a:buFont typeface="Wingdings" pitchFamily="2" charset="2"/>
              <a:buChar char="§"/>
            </a:pPr>
            <a:r>
              <a:rPr lang="en-IN" dirty="0" smtClean="0"/>
              <a:t> Obtain the output Boolean function in term of input variables</a:t>
            </a:r>
          </a:p>
          <a:p>
            <a:pPr marL="442913" indent="96838">
              <a:buFont typeface="Wingdings" pitchFamily="2" charset="2"/>
              <a:buChar char="§"/>
            </a:pPr>
            <a:r>
              <a:rPr lang="en-IN" dirty="0" smtClean="0"/>
              <a:t> By repeated substitution of previously defined functions</a:t>
            </a:r>
          </a:p>
          <a:p>
            <a:pPr marL="442913" indent="96838">
              <a:buNone/>
            </a:pPr>
            <a:endParaRPr lang="en-IN" dirty="0"/>
          </a:p>
        </p:txBody>
      </p:sp>
      <p:pic>
        <p:nvPicPr>
          <p:cNvPr id="4" name="Picture 3" descr="Untitled.jpg"/>
          <p:cNvPicPr>
            <a:picLocks noChangeAspect="1"/>
          </p:cNvPicPr>
          <p:nvPr/>
        </p:nvPicPr>
        <p:blipFill>
          <a:blip r:embed="rId2" cstate="print"/>
          <a:srcRect l="3019" t="6315" r="2078" b="7735"/>
          <a:stretch>
            <a:fillRect/>
          </a:stretch>
        </p:blipFill>
        <p:spPr>
          <a:xfrm>
            <a:off x="1108364" y="3214254"/>
            <a:ext cx="6996545" cy="2521527"/>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PROCEDURE(CONTD.)</a:t>
            </a:r>
            <a:endParaRPr lang="en-IN" dirty="0"/>
          </a:p>
        </p:txBody>
      </p:sp>
      <p:sp>
        <p:nvSpPr>
          <p:cNvPr id="3" name="Content Placeholder 2"/>
          <p:cNvSpPr>
            <a:spLocks noGrp="1"/>
          </p:cNvSpPr>
          <p:nvPr>
            <p:ph idx="1"/>
          </p:nvPr>
        </p:nvSpPr>
        <p:spPr/>
        <p:txBody>
          <a:bodyPr/>
          <a:lstStyle/>
          <a:p>
            <a:r>
              <a:rPr lang="en-IN" dirty="0" smtClean="0"/>
              <a:t>To obtain the truth table from the logic diagram:</a:t>
            </a:r>
          </a:p>
          <a:p>
            <a:pPr>
              <a:buNone/>
            </a:pPr>
            <a:r>
              <a:rPr lang="en-IN" dirty="0" smtClean="0"/>
              <a:t>	1. Determine the number of input variables For n inputs:</a:t>
            </a:r>
          </a:p>
          <a:p>
            <a:pPr marL="803275" indent="0">
              <a:buFont typeface="Wingdings" pitchFamily="2" charset="2"/>
              <a:buChar char="§"/>
              <a:tabLst>
                <a:tab pos="803275" algn="l"/>
              </a:tabLst>
            </a:pPr>
            <a:r>
              <a:rPr lang="en-IN" dirty="0" smtClean="0"/>
              <a:t> 2</a:t>
            </a:r>
            <a:r>
              <a:rPr lang="en-IN" baseline="30000" dirty="0" smtClean="0"/>
              <a:t>n</a:t>
            </a:r>
            <a:r>
              <a:rPr lang="en-IN" dirty="0" smtClean="0"/>
              <a:t> possible combinations</a:t>
            </a:r>
          </a:p>
          <a:p>
            <a:pPr marL="803275" indent="0">
              <a:buFont typeface="Wingdings" pitchFamily="2" charset="2"/>
              <a:buChar char="§"/>
              <a:tabLst>
                <a:tab pos="803275" algn="l"/>
              </a:tabLst>
            </a:pPr>
            <a:r>
              <a:rPr lang="en-IN" dirty="0" smtClean="0"/>
              <a:t> List the binary numbers from 0 to 2</a:t>
            </a:r>
            <a:r>
              <a:rPr lang="en-IN" baseline="30000" dirty="0" smtClean="0"/>
              <a:t>n</a:t>
            </a:r>
            <a:r>
              <a:rPr lang="en-IN" dirty="0" smtClean="0"/>
              <a:t>-1 in a table </a:t>
            </a:r>
          </a:p>
          <a:p>
            <a:pPr>
              <a:buNone/>
            </a:pPr>
            <a:r>
              <a:rPr lang="en-IN" dirty="0" smtClean="0"/>
              <a:t>	2. Label the outputs of selected gates </a:t>
            </a:r>
          </a:p>
          <a:p>
            <a:pPr>
              <a:buNone/>
            </a:pPr>
            <a:r>
              <a:rPr lang="en-IN" dirty="0" smtClean="0"/>
              <a:t>	3. Obtain the truth table for the outputs of those gates that are a function of the input variables only </a:t>
            </a:r>
          </a:p>
          <a:p>
            <a:pPr>
              <a:buNone/>
            </a:pPr>
            <a:r>
              <a:rPr lang="en-IN" dirty="0" smtClean="0"/>
              <a:t>	4. Obtain the truth table for those gates that are a function of previously defined variables at step 3</a:t>
            </a:r>
          </a:p>
          <a:p>
            <a:pPr marL="803275" indent="0">
              <a:buFont typeface="Wingdings" pitchFamily="2" charset="2"/>
              <a:buChar char="§"/>
            </a:pPr>
            <a:r>
              <a:rPr lang="en-IN" dirty="0" smtClean="0"/>
              <a:t> Repeatedly until all outputs are determined</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IN" dirty="0" smtClean="0"/>
              <a:t>INTRODUCTION</a:t>
            </a:r>
          </a:p>
        </p:txBody>
      </p:sp>
      <p:sp>
        <p:nvSpPr>
          <p:cNvPr id="8195" name="Content Placeholder 2"/>
          <p:cNvSpPr>
            <a:spLocks noGrp="1"/>
          </p:cNvSpPr>
          <p:nvPr>
            <p:ph idx="1"/>
          </p:nvPr>
        </p:nvSpPr>
        <p:spPr/>
        <p:txBody>
          <a:bodyPr/>
          <a:lstStyle/>
          <a:p>
            <a:pPr eaLnBrk="1" hangingPunct="1">
              <a:lnSpc>
                <a:spcPct val="90000"/>
              </a:lnSpc>
              <a:defRPr/>
            </a:pPr>
            <a:endParaRPr lang="en-US" altLang="zh-CN" dirty="0" smtClean="0">
              <a:ea typeface="宋体" pitchFamily="2" charset="-122"/>
            </a:endParaRPr>
          </a:p>
          <a:p>
            <a:pPr eaLnBrk="1" hangingPunct="1">
              <a:lnSpc>
                <a:spcPct val="90000"/>
              </a:lnSpc>
              <a:defRPr/>
            </a:pPr>
            <a:r>
              <a:rPr lang="en-US" altLang="zh-CN" dirty="0" smtClean="0">
                <a:ea typeface="宋体" pitchFamily="2" charset="-122"/>
              </a:rPr>
              <a:t>A combinational circuit consists of logic gates whose outputs, at </a:t>
            </a:r>
            <a:r>
              <a:rPr lang="en-US" altLang="zh-CN" u="sng" dirty="0" smtClean="0">
                <a:ea typeface="宋体" pitchFamily="2" charset="-122"/>
              </a:rPr>
              <a:t>any time</a:t>
            </a:r>
            <a:r>
              <a:rPr lang="en-US" altLang="zh-CN" dirty="0" smtClean="0">
                <a:ea typeface="宋体" pitchFamily="2" charset="-122"/>
              </a:rPr>
              <a:t>, are determined by combining the values of the inputs.</a:t>
            </a:r>
          </a:p>
          <a:p>
            <a:pPr eaLnBrk="1" hangingPunct="1">
              <a:lnSpc>
                <a:spcPct val="90000"/>
              </a:lnSpc>
              <a:buNone/>
              <a:defRPr/>
            </a:pPr>
            <a:endParaRPr lang="en-US" altLang="zh-CN" dirty="0" smtClean="0">
              <a:ea typeface="宋体" pitchFamily="2" charset="-122"/>
            </a:endParaRPr>
          </a:p>
          <a:p>
            <a:pPr eaLnBrk="1" hangingPunct="1">
              <a:lnSpc>
                <a:spcPct val="90000"/>
              </a:lnSpc>
              <a:defRPr/>
            </a:pPr>
            <a:r>
              <a:rPr lang="en-US" altLang="zh-CN" dirty="0" smtClean="0">
                <a:ea typeface="宋体" pitchFamily="2" charset="-122"/>
              </a:rPr>
              <a:t>For </a:t>
            </a:r>
            <a:r>
              <a:rPr lang="en-US" altLang="zh-CN" i="1" dirty="0" smtClean="0">
                <a:ea typeface="宋体" pitchFamily="2" charset="-122"/>
              </a:rPr>
              <a:t>n</a:t>
            </a:r>
            <a:r>
              <a:rPr lang="en-US" altLang="zh-CN" dirty="0" smtClean="0">
                <a:ea typeface="宋体" pitchFamily="2" charset="-122"/>
              </a:rPr>
              <a:t> input variables, there are 2</a:t>
            </a:r>
            <a:r>
              <a:rPr lang="en-US" altLang="zh-CN" i="1" baseline="30000" dirty="0" smtClean="0">
                <a:ea typeface="宋体" pitchFamily="2" charset="-122"/>
              </a:rPr>
              <a:t>n</a:t>
            </a:r>
            <a:r>
              <a:rPr lang="en-US" altLang="zh-CN" dirty="0" smtClean="0">
                <a:ea typeface="宋体" pitchFamily="2" charset="-122"/>
              </a:rPr>
              <a:t> possible binary input combinations.</a:t>
            </a:r>
          </a:p>
          <a:p>
            <a:pPr eaLnBrk="1" hangingPunct="1">
              <a:lnSpc>
                <a:spcPct val="90000"/>
              </a:lnSpc>
              <a:buNone/>
              <a:defRPr/>
            </a:pPr>
            <a:endParaRPr lang="en-US" altLang="zh-CN" dirty="0" smtClean="0">
              <a:ea typeface="宋体" pitchFamily="2" charset="-122"/>
            </a:endParaRPr>
          </a:p>
          <a:p>
            <a:pPr eaLnBrk="1" hangingPunct="1">
              <a:lnSpc>
                <a:spcPct val="90000"/>
              </a:lnSpc>
              <a:defRPr/>
            </a:pPr>
            <a:r>
              <a:rPr lang="en-US" altLang="zh-CN" dirty="0" smtClean="0">
                <a:ea typeface="宋体" pitchFamily="2" charset="-122"/>
              </a:rPr>
              <a:t>For each binary combination of the input variables, there is one possible output.</a:t>
            </a:r>
          </a:p>
          <a:p>
            <a:pPr eaLnBrk="1" hangingPunct="1">
              <a:lnSpc>
                <a:spcPct val="90000"/>
              </a:lnSpc>
              <a:defRPr/>
            </a:pPr>
            <a:endParaRPr lang="en-US" altLang="zh-CN" dirty="0" smtClean="0">
              <a:ea typeface="宋体" pitchFamily="2" charset="-122"/>
            </a:endParaRPr>
          </a:p>
          <a:p>
            <a:pPr eaLnBrk="1" hangingPunct="1">
              <a:lnSpc>
                <a:spcPct val="90000"/>
              </a:lnSpc>
              <a:defRPr/>
            </a:pP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PROCEDURE(CONTD.)</a:t>
            </a:r>
            <a:endParaRPr lang="en-IN" dirty="0"/>
          </a:p>
        </p:txBody>
      </p:sp>
      <p:sp>
        <p:nvSpPr>
          <p:cNvPr id="3" name="Content Placeholder 2"/>
          <p:cNvSpPr>
            <a:spLocks noGrp="1"/>
          </p:cNvSpPr>
          <p:nvPr>
            <p:ph idx="1"/>
          </p:nvPr>
        </p:nvSpPr>
        <p:spPr/>
        <p:txBody>
          <a:bodyPr/>
          <a:lstStyle/>
          <a:p>
            <a:r>
              <a:rPr lang="en-IN" dirty="0" smtClean="0"/>
              <a:t>Truth Table for Figure  4.1:</a:t>
            </a:r>
          </a:p>
          <a:p>
            <a:pPr>
              <a:buNone/>
            </a:pPr>
            <a:endParaRPr lang="en-IN" dirty="0"/>
          </a:p>
        </p:txBody>
      </p:sp>
      <p:pic>
        <p:nvPicPr>
          <p:cNvPr id="5" name="Picture 4" descr="Untitled.jpg"/>
          <p:cNvPicPr>
            <a:picLocks noChangeAspect="1"/>
          </p:cNvPicPr>
          <p:nvPr/>
        </p:nvPicPr>
        <p:blipFill>
          <a:blip r:embed="rId2" cstate="print"/>
          <a:srcRect l="2276" t="2703" r="2733" b="3945"/>
          <a:stretch>
            <a:fillRect/>
          </a:stretch>
        </p:blipFill>
        <p:spPr>
          <a:xfrm>
            <a:off x="1676400" y="2092036"/>
            <a:ext cx="5763491" cy="4170219"/>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LEVEL NAND AND NOR CIRCUITS</a:t>
            </a:r>
            <a:endParaRPr lang="en-US" dirty="0"/>
          </a:p>
        </p:txBody>
      </p:sp>
      <p:sp>
        <p:nvSpPr>
          <p:cNvPr id="3" name="Content Placeholder 2"/>
          <p:cNvSpPr>
            <a:spLocks noGrp="1"/>
          </p:cNvSpPr>
          <p:nvPr>
            <p:ph idx="1"/>
          </p:nvPr>
        </p:nvSpPr>
        <p:spPr/>
        <p:txBody>
          <a:bodyPr/>
          <a:lstStyle/>
          <a:p>
            <a:r>
              <a:rPr lang="en-US" dirty="0" smtClean="0"/>
              <a:t>The NAND gate is said to be a universal gate because any digital system can be implemented with it.</a:t>
            </a:r>
          </a:p>
          <a:p>
            <a:endParaRPr lang="en-US" dirty="0"/>
          </a:p>
          <a:p>
            <a:r>
              <a:rPr lang="en-US" dirty="0" smtClean="0"/>
              <a:t>The implementation of the AND,OR and NOT operations with NAND gate is shown in Fig. below.</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0408" y="3502680"/>
            <a:ext cx="5718921" cy="3217960"/>
          </a:xfrm>
          <a:prstGeom prst="rect">
            <a:avLst/>
          </a:prstGeom>
        </p:spPr>
      </p:pic>
    </p:spTree>
    <p:extLst>
      <p:ext uri="{BB962C8B-B14F-4D97-AF65-F5344CB8AC3E}">
        <p14:creationId xmlns:p14="http://schemas.microsoft.com/office/powerpoint/2010/main" val="8628665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LEVEL NAND AND NOR CIRCUITS</a:t>
            </a:r>
          </a:p>
        </p:txBody>
      </p:sp>
      <p:sp>
        <p:nvSpPr>
          <p:cNvPr id="3" name="Content Placeholder 2"/>
          <p:cNvSpPr>
            <a:spLocks noGrp="1"/>
          </p:cNvSpPr>
          <p:nvPr>
            <p:ph idx="1"/>
          </p:nvPr>
        </p:nvSpPr>
        <p:spPr/>
        <p:txBody>
          <a:bodyPr/>
          <a:lstStyle/>
          <a:p>
            <a:r>
              <a:rPr lang="en-IN" dirty="0" smtClean="0"/>
              <a:t>Suppose a multi-level function be;</a:t>
            </a:r>
          </a:p>
          <a:p>
            <a:pPr>
              <a:buNone/>
            </a:pPr>
            <a:r>
              <a:rPr lang="en-IN" b="1" dirty="0" smtClean="0"/>
              <a:t>                                          F = A ( B + CD ) + BD’</a:t>
            </a:r>
          </a:p>
          <a:p>
            <a:pPr>
              <a:buNone/>
            </a:pPr>
            <a:endParaRPr lang="en-IN" dirty="0" smtClean="0"/>
          </a:p>
        </p:txBody>
      </p:sp>
      <p:pic>
        <p:nvPicPr>
          <p:cNvPr id="4" name="Picture 3" descr="MULTI-LEVEL-NAND-Gate-Implementation.png"/>
          <p:cNvPicPr>
            <a:picLocks noChangeAspect="1"/>
          </p:cNvPicPr>
          <p:nvPr/>
        </p:nvPicPr>
        <p:blipFill>
          <a:blip r:embed="rId2" cstate="print"/>
          <a:srcRect b="10625"/>
          <a:stretch>
            <a:fillRect/>
          </a:stretch>
        </p:blipFill>
        <p:spPr>
          <a:xfrm>
            <a:off x="1881187" y="2692140"/>
            <a:ext cx="5381625" cy="2877387"/>
          </a:xfrm>
          <a:prstGeom prst="rect">
            <a:avLst/>
          </a:prstGeom>
        </p:spPr>
      </p:pic>
      <p:sp>
        <p:nvSpPr>
          <p:cNvPr id="5" name="TextBox 4"/>
          <p:cNvSpPr txBox="1"/>
          <p:nvPr/>
        </p:nvSpPr>
        <p:spPr>
          <a:xfrm>
            <a:off x="1759527" y="5694218"/>
            <a:ext cx="5292437" cy="307777"/>
          </a:xfrm>
          <a:prstGeom prst="rect">
            <a:avLst/>
          </a:prstGeom>
          <a:noFill/>
        </p:spPr>
        <p:txBody>
          <a:bodyPr wrap="square" rtlCol="0">
            <a:spAutoFit/>
          </a:bodyPr>
          <a:lstStyle/>
          <a:p>
            <a:pPr algn="ctr"/>
            <a:r>
              <a:rPr lang="en-IN" dirty="0" smtClean="0"/>
              <a:t>AND-OR Schematic</a:t>
            </a:r>
            <a:endParaRPr lang="en-IN" dirty="0"/>
          </a:p>
        </p:txBody>
      </p:sp>
    </p:spTree>
    <p:extLst>
      <p:ext uri="{BB962C8B-B14F-4D97-AF65-F5344CB8AC3E}">
        <p14:creationId xmlns:p14="http://schemas.microsoft.com/office/powerpoint/2010/main" val="36246128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LEVEL NAND AND NOR CIRCUITS</a:t>
            </a:r>
          </a:p>
        </p:txBody>
      </p:sp>
      <p:sp>
        <p:nvSpPr>
          <p:cNvPr id="3" name="Content Placeholder 2"/>
          <p:cNvSpPr>
            <a:spLocks noGrp="1"/>
          </p:cNvSpPr>
          <p:nvPr>
            <p:ph idx="1"/>
          </p:nvPr>
        </p:nvSpPr>
        <p:spPr/>
        <p:txBody>
          <a:bodyPr/>
          <a:lstStyle/>
          <a:p>
            <a:r>
              <a:rPr lang="en-IN" dirty="0" smtClean="0"/>
              <a:t>Suppose a multi-level function be;</a:t>
            </a:r>
          </a:p>
          <a:p>
            <a:pPr>
              <a:buNone/>
            </a:pPr>
            <a:r>
              <a:rPr lang="en-IN" b="1" dirty="0" smtClean="0"/>
              <a:t>                                          F = A ( B + CD ) + BD’</a:t>
            </a:r>
          </a:p>
          <a:p>
            <a:pPr>
              <a:buNone/>
            </a:pPr>
            <a:endParaRPr lang="en-IN" dirty="0" smtClean="0"/>
          </a:p>
        </p:txBody>
      </p:sp>
      <p:sp>
        <p:nvSpPr>
          <p:cNvPr id="5" name="TextBox 4"/>
          <p:cNvSpPr txBox="1"/>
          <p:nvPr/>
        </p:nvSpPr>
        <p:spPr>
          <a:xfrm>
            <a:off x="1759527" y="5694218"/>
            <a:ext cx="5292437" cy="307777"/>
          </a:xfrm>
          <a:prstGeom prst="rect">
            <a:avLst/>
          </a:prstGeom>
          <a:noFill/>
        </p:spPr>
        <p:txBody>
          <a:bodyPr wrap="square" rtlCol="0">
            <a:spAutoFit/>
          </a:bodyPr>
          <a:lstStyle/>
          <a:p>
            <a:pPr algn="ctr"/>
            <a:r>
              <a:rPr lang="en-IN" dirty="0" smtClean="0"/>
              <a:t>AND-INVERT and INVERT-OR Schematic</a:t>
            </a:r>
            <a:endParaRPr lang="en-IN" dirty="0"/>
          </a:p>
        </p:txBody>
      </p:sp>
      <p:pic>
        <p:nvPicPr>
          <p:cNvPr id="6" name="Picture 5" descr="MULTI-LEVEL-Implementation.png"/>
          <p:cNvPicPr>
            <a:picLocks noChangeAspect="1"/>
          </p:cNvPicPr>
          <p:nvPr/>
        </p:nvPicPr>
        <p:blipFill>
          <a:blip r:embed="rId2" cstate="print"/>
          <a:stretch>
            <a:fillRect/>
          </a:stretch>
        </p:blipFill>
        <p:spPr>
          <a:xfrm>
            <a:off x="1400175" y="2338402"/>
            <a:ext cx="6343650" cy="3095625"/>
          </a:xfrm>
          <a:prstGeom prst="rect">
            <a:avLst/>
          </a:prstGeom>
        </p:spPr>
      </p:pic>
    </p:spTree>
    <p:extLst>
      <p:ext uri="{BB962C8B-B14F-4D97-AF65-F5344CB8AC3E}">
        <p14:creationId xmlns:p14="http://schemas.microsoft.com/office/powerpoint/2010/main" val="36246128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LEVEL NAND AND NOR CIRCUITS</a:t>
            </a:r>
          </a:p>
        </p:txBody>
      </p:sp>
      <p:sp>
        <p:nvSpPr>
          <p:cNvPr id="3" name="Content Placeholder 2"/>
          <p:cNvSpPr>
            <a:spLocks noGrp="1"/>
          </p:cNvSpPr>
          <p:nvPr>
            <p:ph idx="1"/>
          </p:nvPr>
        </p:nvSpPr>
        <p:spPr/>
        <p:txBody>
          <a:bodyPr/>
          <a:lstStyle/>
          <a:p>
            <a:r>
              <a:rPr lang="en-IN" dirty="0" smtClean="0"/>
              <a:t>Suppose a multi-level function be;</a:t>
            </a:r>
          </a:p>
          <a:p>
            <a:pPr>
              <a:buNone/>
            </a:pPr>
            <a:r>
              <a:rPr lang="en-IN" b="1" dirty="0" smtClean="0"/>
              <a:t>                                          F = A ( B + CD ) + BD’</a:t>
            </a:r>
          </a:p>
          <a:p>
            <a:pPr>
              <a:buNone/>
            </a:pPr>
            <a:endParaRPr lang="en-IN" dirty="0" smtClean="0"/>
          </a:p>
        </p:txBody>
      </p:sp>
      <p:sp>
        <p:nvSpPr>
          <p:cNvPr id="5" name="TextBox 4"/>
          <p:cNvSpPr txBox="1"/>
          <p:nvPr/>
        </p:nvSpPr>
        <p:spPr>
          <a:xfrm>
            <a:off x="1759527" y="5694218"/>
            <a:ext cx="5292437" cy="307777"/>
          </a:xfrm>
          <a:prstGeom prst="rect">
            <a:avLst/>
          </a:prstGeom>
          <a:noFill/>
        </p:spPr>
        <p:txBody>
          <a:bodyPr wrap="square" rtlCol="0">
            <a:spAutoFit/>
          </a:bodyPr>
          <a:lstStyle/>
          <a:p>
            <a:pPr algn="ctr"/>
            <a:r>
              <a:rPr lang="en-IN" dirty="0" smtClean="0"/>
              <a:t>NAND Schematic</a:t>
            </a:r>
            <a:endParaRPr lang="en-IN" dirty="0"/>
          </a:p>
        </p:txBody>
      </p:sp>
      <p:sp>
        <p:nvSpPr>
          <p:cNvPr id="1026" name="AutoShape 2" descr="schematic using AND-INVERT and INVERT-OR with NAND g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 name="Picture 6" descr="schematic-using-AND-INVERT-and-INVERT-OR-with-NAND-gates.png"/>
          <p:cNvPicPr>
            <a:picLocks noChangeAspect="1"/>
          </p:cNvPicPr>
          <p:nvPr/>
        </p:nvPicPr>
        <p:blipFill>
          <a:blip r:embed="rId2" cstate="print"/>
          <a:stretch>
            <a:fillRect/>
          </a:stretch>
        </p:blipFill>
        <p:spPr>
          <a:xfrm>
            <a:off x="1838325" y="2258300"/>
            <a:ext cx="5467350" cy="2895600"/>
          </a:xfrm>
          <a:prstGeom prst="rect">
            <a:avLst/>
          </a:prstGeom>
        </p:spPr>
      </p:pic>
    </p:spTree>
    <p:extLst>
      <p:ext uri="{BB962C8B-B14F-4D97-AF65-F5344CB8AC3E}">
        <p14:creationId xmlns:p14="http://schemas.microsoft.com/office/powerpoint/2010/main" val="36246128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LEVEL NAND AND NOR CIRCUITS</a:t>
            </a:r>
          </a:p>
        </p:txBody>
      </p:sp>
      <p:sp>
        <p:nvSpPr>
          <p:cNvPr id="3" name="Content Placeholder 2"/>
          <p:cNvSpPr>
            <a:spLocks noGrp="1"/>
          </p:cNvSpPr>
          <p:nvPr>
            <p:ph idx="1"/>
          </p:nvPr>
        </p:nvSpPr>
        <p:spPr/>
        <p:txBody>
          <a:bodyPr/>
          <a:lstStyle/>
          <a:p>
            <a:r>
              <a:rPr lang="en-IN" dirty="0" smtClean="0"/>
              <a:t>Suppose 3-level function be      </a:t>
            </a:r>
            <a:r>
              <a:rPr lang="en-IN" b="1" dirty="0" smtClean="0"/>
              <a:t> </a:t>
            </a:r>
          </a:p>
          <a:p>
            <a:pPr>
              <a:buNone/>
            </a:pPr>
            <a:r>
              <a:rPr lang="en-IN" b="1" dirty="0" smtClean="0"/>
              <a:t>				F = ( AB’+CD’ ) ( A’+B )</a:t>
            </a:r>
          </a:p>
          <a:p>
            <a:pPr>
              <a:buNone/>
            </a:pPr>
            <a:endParaRPr lang="en-IN" dirty="0" smtClean="0"/>
          </a:p>
        </p:txBody>
      </p:sp>
      <p:sp>
        <p:nvSpPr>
          <p:cNvPr id="5" name="TextBox 4"/>
          <p:cNvSpPr txBox="1"/>
          <p:nvPr/>
        </p:nvSpPr>
        <p:spPr>
          <a:xfrm>
            <a:off x="1759527" y="5694218"/>
            <a:ext cx="5292437" cy="307777"/>
          </a:xfrm>
          <a:prstGeom prst="rect">
            <a:avLst/>
          </a:prstGeom>
          <a:noFill/>
        </p:spPr>
        <p:txBody>
          <a:bodyPr wrap="square" rtlCol="0">
            <a:spAutoFit/>
          </a:bodyPr>
          <a:lstStyle/>
          <a:p>
            <a:pPr algn="ctr"/>
            <a:r>
              <a:rPr lang="en-IN" dirty="0" smtClean="0"/>
              <a:t>AND-OR Schematic</a:t>
            </a:r>
            <a:endParaRPr lang="en-IN" dirty="0"/>
          </a:p>
        </p:txBody>
      </p:sp>
      <p:pic>
        <p:nvPicPr>
          <p:cNvPr id="6" name="Picture 5" descr="Three-level-implementation.png"/>
          <p:cNvPicPr>
            <a:picLocks noChangeAspect="1"/>
          </p:cNvPicPr>
          <p:nvPr/>
        </p:nvPicPr>
        <p:blipFill>
          <a:blip r:embed="rId2" cstate="print"/>
          <a:srcRect b="11422"/>
          <a:stretch>
            <a:fillRect/>
          </a:stretch>
        </p:blipFill>
        <p:spPr>
          <a:xfrm>
            <a:off x="2257425" y="2203760"/>
            <a:ext cx="4629150" cy="3324204"/>
          </a:xfrm>
          <a:prstGeom prst="rect">
            <a:avLst/>
          </a:prstGeom>
        </p:spPr>
      </p:pic>
    </p:spTree>
    <p:extLst>
      <p:ext uri="{BB962C8B-B14F-4D97-AF65-F5344CB8AC3E}">
        <p14:creationId xmlns:p14="http://schemas.microsoft.com/office/powerpoint/2010/main" val="3624612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LEVEL NAND AND NOR CIRCUITS</a:t>
            </a:r>
          </a:p>
        </p:txBody>
      </p:sp>
      <p:sp>
        <p:nvSpPr>
          <p:cNvPr id="3" name="Content Placeholder 2"/>
          <p:cNvSpPr>
            <a:spLocks noGrp="1"/>
          </p:cNvSpPr>
          <p:nvPr>
            <p:ph idx="1"/>
          </p:nvPr>
        </p:nvSpPr>
        <p:spPr/>
        <p:txBody>
          <a:bodyPr/>
          <a:lstStyle/>
          <a:p>
            <a:r>
              <a:rPr lang="en-IN" dirty="0" smtClean="0"/>
              <a:t>Suppose 3-level function be      </a:t>
            </a:r>
            <a:r>
              <a:rPr lang="en-IN" b="1" dirty="0" smtClean="0"/>
              <a:t> </a:t>
            </a:r>
          </a:p>
          <a:p>
            <a:pPr>
              <a:buNone/>
            </a:pPr>
            <a:r>
              <a:rPr lang="en-IN" b="1" dirty="0" smtClean="0"/>
              <a:t>				F = ( AB’+CD’ ) ( A’+B )</a:t>
            </a:r>
          </a:p>
          <a:p>
            <a:pPr>
              <a:buNone/>
            </a:pPr>
            <a:endParaRPr lang="en-IN" dirty="0" smtClean="0"/>
          </a:p>
        </p:txBody>
      </p:sp>
      <p:sp>
        <p:nvSpPr>
          <p:cNvPr id="5" name="TextBox 4"/>
          <p:cNvSpPr txBox="1"/>
          <p:nvPr/>
        </p:nvSpPr>
        <p:spPr>
          <a:xfrm>
            <a:off x="1759527" y="5694218"/>
            <a:ext cx="5292437" cy="307777"/>
          </a:xfrm>
          <a:prstGeom prst="rect">
            <a:avLst/>
          </a:prstGeom>
          <a:noFill/>
        </p:spPr>
        <p:txBody>
          <a:bodyPr wrap="square" rtlCol="0">
            <a:spAutoFit/>
          </a:bodyPr>
          <a:lstStyle/>
          <a:p>
            <a:pPr algn="ctr"/>
            <a:r>
              <a:rPr lang="en-IN" dirty="0" smtClean="0"/>
              <a:t>AND-INVERT and INVERT-OR Schematic</a:t>
            </a:r>
            <a:endParaRPr lang="en-IN" dirty="0"/>
          </a:p>
        </p:txBody>
      </p:sp>
      <p:pic>
        <p:nvPicPr>
          <p:cNvPr id="8" name="Picture 7" descr="Three-level-implementation-using-AND-INVERT-and-INVERT-OR.png"/>
          <p:cNvPicPr>
            <a:picLocks noChangeAspect="1"/>
          </p:cNvPicPr>
          <p:nvPr/>
        </p:nvPicPr>
        <p:blipFill>
          <a:blip r:embed="rId2" cstate="print"/>
          <a:stretch>
            <a:fillRect/>
          </a:stretch>
        </p:blipFill>
        <p:spPr>
          <a:xfrm>
            <a:off x="1209675" y="2156130"/>
            <a:ext cx="6724650" cy="3543300"/>
          </a:xfrm>
          <a:prstGeom prst="rect">
            <a:avLst/>
          </a:prstGeom>
        </p:spPr>
      </p:pic>
    </p:spTree>
    <p:extLst>
      <p:ext uri="{BB962C8B-B14F-4D97-AF65-F5344CB8AC3E}">
        <p14:creationId xmlns:p14="http://schemas.microsoft.com/office/powerpoint/2010/main" val="36246128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LEVEL NAND AND NOR CIRCUITS</a:t>
            </a:r>
          </a:p>
        </p:txBody>
      </p:sp>
      <p:sp>
        <p:nvSpPr>
          <p:cNvPr id="3" name="Content Placeholder 2"/>
          <p:cNvSpPr>
            <a:spLocks noGrp="1"/>
          </p:cNvSpPr>
          <p:nvPr>
            <p:ph idx="1"/>
          </p:nvPr>
        </p:nvSpPr>
        <p:spPr/>
        <p:txBody>
          <a:bodyPr/>
          <a:lstStyle/>
          <a:p>
            <a:r>
              <a:rPr lang="en-IN" dirty="0" smtClean="0"/>
              <a:t>Suppose a multi-level function be;</a:t>
            </a:r>
          </a:p>
          <a:p>
            <a:pPr>
              <a:buNone/>
            </a:pPr>
            <a:r>
              <a:rPr lang="en-IN" b="1" dirty="0" smtClean="0"/>
              <a:t>                                          </a:t>
            </a:r>
            <a:r>
              <a:rPr lang="en-IN" b="1" dirty="0"/>
              <a:t>F = ( AB’+CD’ ) ( A’+B )</a:t>
            </a:r>
          </a:p>
          <a:p>
            <a:pPr>
              <a:buNone/>
            </a:pPr>
            <a:endParaRPr lang="en-IN" b="1" dirty="0" smtClean="0"/>
          </a:p>
          <a:p>
            <a:pPr>
              <a:buNone/>
            </a:pPr>
            <a:endParaRPr lang="en-IN" dirty="0" smtClean="0"/>
          </a:p>
        </p:txBody>
      </p:sp>
      <p:sp>
        <p:nvSpPr>
          <p:cNvPr id="5" name="TextBox 4"/>
          <p:cNvSpPr txBox="1"/>
          <p:nvPr/>
        </p:nvSpPr>
        <p:spPr>
          <a:xfrm>
            <a:off x="1759527" y="5694218"/>
            <a:ext cx="5292437" cy="307777"/>
          </a:xfrm>
          <a:prstGeom prst="rect">
            <a:avLst/>
          </a:prstGeom>
          <a:noFill/>
        </p:spPr>
        <p:txBody>
          <a:bodyPr wrap="square" rtlCol="0">
            <a:spAutoFit/>
          </a:bodyPr>
          <a:lstStyle/>
          <a:p>
            <a:pPr algn="ctr"/>
            <a:r>
              <a:rPr lang="en-IN" dirty="0" smtClean="0"/>
              <a:t>NAND Schematic</a:t>
            </a:r>
            <a:endParaRPr lang="en-IN" dirty="0"/>
          </a:p>
        </p:txBody>
      </p:sp>
      <p:sp>
        <p:nvSpPr>
          <p:cNvPr id="1026" name="AutoShape 2" descr="schematic using AND-INVERT and INVERT-OR with NAND g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 name="Picture 7" descr="NAND-Implementation-schematic-using-all-NAND-gates.png"/>
          <p:cNvPicPr>
            <a:picLocks noChangeAspect="1"/>
          </p:cNvPicPr>
          <p:nvPr/>
        </p:nvPicPr>
        <p:blipFill>
          <a:blip r:embed="rId2" cstate="print"/>
          <a:stretch>
            <a:fillRect/>
          </a:stretch>
        </p:blipFill>
        <p:spPr>
          <a:xfrm>
            <a:off x="1781175" y="2205052"/>
            <a:ext cx="5581650" cy="3362325"/>
          </a:xfrm>
          <a:prstGeom prst="rect">
            <a:avLst/>
          </a:prstGeom>
        </p:spPr>
      </p:pic>
    </p:spTree>
    <p:extLst>
      <p:ext uri="{BB962C8B-B14F-4D97-AF65-F5344CB8AC3E}">
        <p14:creationId xmlns:p14="http://schemas.microsoft.com/office/powerpoint/2010/main" val="36246128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LEVEL NAND AND NOR CIRCUITS</a:t>
            </a:r>
            <a:endParaRPr lang="en-US" dirty="0"/>
          </a:p>
        </p:txBody>
      </p:sp>
      <p:sp>
        <p:nvSpPr>
          <p:cNvPr id="3" name="Content Placeholder 2"/>
          <p:cNvSpPr>
            <a:spLocks noGrp="1"/>
          </p:cNvSpPr>
          <p:nvPr>
            <p:ph idx="1"/>
          </p:nvPr>
        </p:nvSpPr>
        <p:spPr/>
        <p:txBody>
          <a:bodyPr/>
          <a:lstStyle/>
          <a:p>
            <a:r>
              <a:rPr lang="en-US" dirty="0" smtClean="0"/>
              <a:t>The NOR gate is said to be a universal gate because any digital system can be implemented with it.</a:t>
            </a:r>
          </a:p>
          <a:p>
            <a:endParaRPr lang="en-US" dirty="0"/>
          </a:p>
          <a:p>
            <a:r>
              <a:rPr lang="en-US" dirty="0" smtClean="0"/>
              <a:t>The implementation of the AND,OR and NOT operations with NOR gate is shown in Fig. below.</a:t>
            </a:r>
          </a:p>
          <a:p>
            <a:pPr marL="0" indent="0">
              <a:buNone/>
            </a:pPr>
            <a:endParaRPr lang="en-US" dirty="0"/>
          </a:p>
        </p:txBody>
      </p:sp>
      <p:pic>
        <p:nvPicPr>
          <p:cNvPr id="4" name="Picture 3"/>
          <p:cNvPicPr>
            <a:picLocks noChangeAspect="1"/>
          </p:cNvPicPr>
          <p:nvPr/>
        </p:nvPicPr>
        <p:blipFill rotWithShape="1">
          <a:blip r:embed="rId2"/>
          <a:srcRect l="27238" t="20663" r="25351" b="36987"/>
          <a:stretch/>
        </p:blipFill>
        <p:spPr>
          <a:xfrm>
            <a:off x="1610437" y="3452882"/>
            <a:ext cx="6168787" cy="3098041"/>
          </a:xfrm>
          <a:prstGeom prst="rect">
            <a:avLst/>
          </a:prstGeom>
        </p:spPr>
      </p:pic>
    </p:spTree>
    <p:extLst>
      <p:ext uri="{BB962C8B-B14F-4D97-AF65-F5344CB8AC3E}">
        <p14:creationId xmlns:p14="http://schemas.microsoft.com/office/powerpoint/2010/main" val="8628665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LEVEL NAND AND NOR CIRCUITS</a:t>
            </a:r>
          </a:p>
        </p:txBody>
      </p:sp>
      <p:sp>
        <p:nvSpPr>
          <p:cNvPr id="3" name="Content Placeholder 2"/>
          <p:cNvSpPr>
            <a:spLocks noGrp="1"/>
          </p:cNvSpPr>
          <p:nvPr>
            <p:ph idx="1"/>
          </p:nvPr>
        </p:nvSpPr>
        <p:spPr/>
        <p:txBody>
          <a:bodyPr/>
          <a:lstStyle/>
          <a:p>
            <a:r>
              <a:rPr lang="en-US" dirty="0"/>
              <a:t>Suppose a 4-level function:</a:t>
            </a:r>
          </a:p>
          <a:p>
            <a:pPr marL="0" indent="0">
              <a:buNone/>
            </a:pPr>
            <a:r>
              <a:rPr lang="en-US" b="1" dirty="0" smtClean="0"/>
              <a:t>			F</a:t>
            </a:r>
            <a:r>
              <a:rPr lang="en-US" b="1" dirty="0"/>
              <a:t>  =  ( A + B ( C + D )) ( B + D’ </a:t>
            </a:r>
            <a:r>
              <a:rPr lang="en-US" b="1" dirty="0" smtClean="0"/>
              <a:t>)</a:t>
            </a:r>
          </a:p>
          <a:p>
            <a:pPr marL="0" indent="0">
              <a:buNone/>
            </a:pPr>
            <a:endParaRPr lang="en-US" dirty="0"/>
          </a:p>
          <a:p>
            <a:pPr>
              <a:buNone/>
            </a:pPr>
            <a:endParaRPr lang="en-IN" dirty="0" smtClean="0"/>
          </a:p>
        </p:txBody>
      </p:sp>
      <p:sp>
        <p:nvSpPr>
          <p:cNvPr id="5" name="TextBox 4"/>
          <p:cNvSpPr txBox="1"/>
          <p:nvPr/>
        </p:nvSpPr>
        <p:spPr>
          <a:xfrm>
            <a:off x="1759527" y="5694218"/>
            <a:ext cx="5292437" cy="307777"/>
          </a:xfrm>
          <a:prstGeom prst="rect">
            <a:avLst/>
          </a:prstGeom>
          <a:noFill/>
        </p:spPr>
        <p:txBody>
          <a:bodyPr wrap="square" rtlCol="0">
            <a:spAutoFit/>
          </a:bodyPr>
          <a:lstStyle/>
          <a:p>
            <a:pPr algn="ctr"/>
            <a:r>
              <a:rPr lang="en-IN" dirty="0" smtClean="0"/>
              <a:t>AND-OR Schematic</a:t>
            </a:r>
            <a:endParaRPr lang="en-IN" dirty="0"/>
          </a:p>
        </p:txBody>
      </p:sp>
      <p:sp>
        <p:nvSpPr>
          <p:cNvPr id="1026" name="AutoShape 2" descr="schematic using AND-INVERT and INVERT-OR with NAND g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1462"/>
          <a:stretch/>
        </p:blipFill>
        <p:spPr>
          <a:xfrm>
            <a:off x="1759527" y="2550968"/>
            <a:ext cx="6019800" cy="2580590"/>
          </a:xfrm>
          <a:prstGeom prst="rect">
            <a:avLst/>
          </a:prstGeom>
        </p:spPr>
      </p:pic>
    </p:spTree>
    <p:extLst>
      <p:ext uri="{BB962C8B-B14F-4D97-AF65-F5344CB8AC3E}">
        <p14:creationId xmlns:p14="http://schemas.microsoft.com/office/powerpoint/2010/main" val="3624612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IN" dirty="0" smtClean="0"/>
              <a:t>INTRODUCTION</a:t>
            </a:r>
          </a:p>
        </p:txBody>
      </p:sp>
      <p:sp>
        <p:nvSpPr>
          <p:cNvPr id="8" name="Rectangle 4"/>
          <p:cNvSpPr txBox="1">
            <a:spLocks noChangeArrowheads="1"/>
          </p:cNvSpPr>
          <p:nvPr/>
        </p:nvSpPr>
        <p:spPr bwMode="auto">
          <a:xfrm>
            <a:off x="457200" y="1413160"/>
            <a:ext cx="8229600" cy="4525963"/>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609600" marR="0" lvl="0" indent="-609600" algn="l" defTabSz="914400" rtl="0" eaLnBrk="1" fontAlgn="base" latinLnBrk="0" hangingPunct="1">
              <a:lnSpc>
                <a:spcPct val="100000"/>
              </a:lnSpc>
              <a:spcBef>
                <a:spcPct val="20000"/>
              </a:spcBef>
              <a:spcAft>
                <a:spcPct val="0"/>
              </a:spcAft>
              <a:buClr>
                <a:srgbClr val="0000FF"/>
              </a:buClr>
              <a:buSzPct val="90000"/>
              <a:buFont typeface="Wingdings 2" pitchFamily="18" charset="2"/>
              <a:buChar char="©"/>
              <a:tabLst/>
              <a:defRPr/>
            </a:pPr>
            <a:r>
              <a:rPr kumimoji="1" lang="en-US" altLang="zh-CN" sz="2800" b="0" i="0" u="none" strike="noStrike" kern="0" cap="none" spc="0" normalizeH="0" baseline="0" noProof="0" dirty="0" smtClean="0">
                <a:ln>
                  <a:noFill/>
                </a:ln>
                <a:solidFill>
                  <a:schemeClr val="tx1"/>
                </a:solidFill>
                <a:effectLst/>
                <a:uLnTx/>
                <a:uFillTx/>
                <a:latin typeface="Times New Roman" pitchFamily="18" charset="0"/>
                <a:ea typeface="宋体" pitchFamily="2" charset="-122"/>
                <a:cs typeface="Times New Roman" pitchFamily="18" charset="0"/>
              </a:rPr>
              <a:t>Hence, a combinational circuit can be described by:</a:t>
            </a:r>
          </a:p>
          <a:p>
            <a:pPr marL="990600" marR="0" lvl="1" indent="-533400" algn="l" defTabSz="914400" rtl="0" eaLnBrk="1" fontAlgn="base" latinLnBrk="0" hangingPunct="1">
              <a:lnSpc>
                <a:spcPct val="100000"/>
              </a:lnSpc>
              <a:spcBef>
                <a:spcPct val="20000"/>
              </a:spcBef>
              <a:spcAft>
                <a:spcPct val="0"/>
              </a:spcAft>
              <a:buClr>
                <a:srgbClr val="FF9900"/>
              </a:buClr>
              <a:buSzPct val="70000"/>
              <a:buFontTx/>
              <a:buAutoNum type="arabicPeriod"/>
              <a:tabLst/>
              <a:defRPr/>
            </a:pPr>
            <a:r>
              <a:rPr kumimoji="1" lang="en-US" altLang="zh-CN" sz="2400" b="0" i="0" u="none" strike="noStrike" kern="0" cap="none" spc="0" normalizeH="0" baseline="0" noProof="0" dirty="0" smtClean="0">
                <a:ln>
                  <a:noFill/>
                </a:ln>
                <a:solidFill>
                  <a:schemeClr val="tx1"/>
                </a:solidFill>
                <a:effectLst/>
                <a:uLnTx/>
                <a:uFillTx/>
                <a:latin typeface="Times New Roman" pitchFamily="18" charset="0"/>
                <a:ea typeface="宋体" pitchFamily="2" charset="-122"/>
                <a:cs typeface="Times New Roman" pitchFamily="18" charset="0"/>
              </a:rPr>
              <a:t>A truth table that lists the output values for each combination of the input variables, or</a:t>
            </a:r>
          </a:p>
          <a:p>
            <a:pPr marL="990600" marR="0" lvl="1" indent="-533400" algn="l" defTabSz="914400" rtl="0" eaLnBrk="1" fontAlgn="base" latinLnBrk="0" hangingPunct="1">
              <a:lnSpc>
                <a:spcPct val="100000"/>
              </a:lnSpc>
              <a:spcBef>
                <a:spcPct val="20000"/>
              </a:spcBef>
              <a:spcAft>
                <a:spcPct val="0"/>
              </a:spcAft>
              <a:buClr>
                <a:srgbClr val="FF9900"/>
              </a:buClr>
              <a:buSzPct val="70000"/>
              <a:buFontTx/>
              <a:buAutoNum type="arabicPeriod"/>
              <a:tabLst/>
              <a:defRPr/>
            </a:pPr>
            <a:r>
              <a:rPr kumimoji="1" lang="en-US" altLang="zh-CN" sz="2400" b="0" i="1" u="none" strike="noStrike" kern="0" cap="none" spc="0" normalizeH="0" baseline="0" noProof="0" dirty="0" smtClean="0">
                <a:ln>
                  <a:noFill/>
                </a:ln>
                <a:solidFill>
                  <a:schemeClr val="tx1"/>
                </a:solidFill>
                <a:effectLst/>
                <a:uLnTx/>
                <a:uFillTx/>
                <a:latin typeface="Times New Roman" pitchFamily="18" charset="0"/>
                <a:ea typeface="宋体" pitchFamily="2" charset="-122"/>
                <a:cs typeface="Times New Roman" pitchFamily="18" charset="0"/>
              </a:rPr>
              <a:t>m</a:t>
            </a:r>
            <a:r>
              <a:rPr kumimoji="1" lang="en-US" altLang="zh-CN" sz="2400" b="0" i="0" u="none" strike="noStrike" kern="0" cap="none" spc="0" normalizeH="0" baseline="0" noProof="0" dirty="0" smtClean="0">
                <a:ln>
                  <a:noFill/>
                </a:ln>
                <a:solidFill>
                  <a:schemeClr val="tx1"/>
                </a:solidFill>
                <a:effectLst/>
                <a:uLnTx/>
                <a:uFillTx/>
                <a:latin typeface="Times New Roman" pitchFamily="18" charset="0"/>
                <a:ea typeface="宋体" pitchFamily="2" charset="-122"/>
                <a:cs typeface="Times New Roman" pitchFamily="18" charset="0"/>
              </a:rPr>
              <a:t> Boolean functions, one for each output variable.</a:t>
            </a:r>
          </a:p>
        </p:txBody>
      </p:sp>
      <p:sp>
        <p:nvSpPr>
          <p:cNvPr id="9" name="Rectangle 6"/>
          <p:cNvSpPr>
            <a:spLocks noChangeArrowheads="1"/>
          </p:cNvSpPr>
          <p:nvPr/>
        </p:nvSpPr>
        <p:spPr bwMode="auto">
          <a:xfrm>
            <a:off x="3449790" y="4419600"/>
            <a:ext cx="2057400" cy="9906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altLang="zh-CN" sz="2400" dirty="0">
                <a:ea typeface="宋体" pitchFamily="2" charset="-122"/>
              </a:rPr>
              <a:t>Combinational</a:t>
            </a:r>
          </a:p>
          <a:p>
            <a:pPr algn="ctr" eaLnBrk="1" hangingPunct="1"/>
            <a:r>
              <a:rPr lang="en-US" altLang="zh-CN" sz="2400" dirty="0">
                <a:ea typeface="宋体" pitchFamily="2" charset="-122"/>
              </a:rPr>
              <a:t>Circuit</a:t>
            </a:r>
          </a:p>
        </p:txBody>
      </p:sp>
      <p:sp>
        <p:nvSpPr>
          <p:cNvPr id="10" name="Line 8"/>
          <p:cNvSpPr>
            <a:spLocks noChangeShapeType="1"/>
          </p:cNvSpPr>
          <p:nvPr/>
        </p:nvSpPr>
        <p:spPr bwMode="auto">
          <a:xfrm>
            <a:off x="5507190" y="4572000"/>
            <a:ext cx="685800" cy="0"/>
          </a:xfrm>
          <a:prstGeom prst="line">
            <a:avLst/>
          </a:prstGeom>
          <a:noFill/>
          <a:ln w="25400">
            <a:solidFill>
              <a:schemeClr val="tx1"/>
            </a:solidFill>
            <a:round/>
            <a:headEnd/>
            <a:tailEnd type="triangle" w="med" len="med"/>
          </a:ln>
        </p:spPr>
        <p:txBody>
          <a:bodyPr/>
          <a:lstStyle/>
          <a:p>
            <a:endParaRPr lang="en-IN"/>
          </a:p>
        </p:txBody>
      </p:sp>
      <p:sp>
        <p:nvSpPr>
          <p:cNvPr id="11" name="Text Box 11"/>
          <p:cNvSpPr txBox="1">
            <a:spLocks noChangeArrowheads="1"/>
          </p:cNvSpPr>
          <p:nvPr/>
        </p:nvSpPr>
        <p:spPr bwMode="auto">
          <a:xfrm>
            <a:off x="1316190" y="4648200"/>
            <a:ext cx="1330325" cy="517525"/>
          </a:xfrm>
          <a:prstGeom prst="rect">
            <a:avLst/>
          </a:prstGeom>
          <a:noFill/>
          <a:ln w="9525">
            <a:noFill/>
            <a:miter lim="800000"/>
            <a:headEnd/>
            <a:tailEnd/>
          </a:ln>
        </p:spPr>
        <p:txBody>
          <a:bodyPr wrap="none">
            <a:spAutoFit/>
          </a:bodyPr>
          <a:lstStyle/>
          <a:p>
            <a:pPr eaLnBrk="1" hangingPunct="1"/>
            <a:r>
              <a:rPr lang="en-US" altLang="zh-CN" sz="2400">
                <a:ea typeface="宋体" pitchFamily="2" charset="-122"/>
              </a:rPr>
              <a:t>n-inputs</a:t>
            </a:r>
          </a:p>
        </p:txBody>
      </p:sp>
      <p:sp>
        <p:nvSpPr>
          <p:cNvPr id="12" name="Text Box 12"/>
          <p:cNvSpPr txBox="1">
            <a:spLocks noChangeArrowheads="1"/>
          </p:cNvSpPr>
          <p:nvPr/>
        </p:nvSpPr>
        <p:spPr bwMode="auto">
          <a:xfrm>
            <a:off x="6345390" y="4648200"/>
            <a:ext cx="1622425" cy="517525"/>
          </a:xfrm>
          <a:prstGeom prst="rect">
            <a:avLst/>
          </a:prstGeom>
          <a:noFill/>
          <a:ln w="9525">
            <a:noFill/>
            <a:miter lim="800000"/>
            <a:headEnd/>
            <a:tailEnd/>
          </a:ln>
        </p:spPr>
        <p:txBody>
          <a:bodyPr wrap="none">
            <a:spAutoFit/>
          </a:bodyPr>
          <a:lstStyle/>
          <a:p>
            <a:pPr eaLnBrk="1" hangingPunct="1"/>
            <a:r>
              <a:rPr lang="en-US" altLang="zh-CN" sz="2400">
                <a:ea typeface="宋体" pitchFamily="2" charset="-122"/>
              </a:rPr>
              <a:t>m-outputs</a:t>
            </a:r>
          </a:p>
        </p:txBody>
      </p:sp>
      <p:sp>
        <p:nvSpPr>
          <p:cNvPr id="13" name="Line 16"/>
          <p:cNvSpPr>
            <a:spLocks noChangeShapeType="1"/>
          </p:cNvSpPr>
          <p:nvPr/>
        </p:nvSpPr>
        <p:spPr bwMode="auto">
          <a:xfrm>
            <a:off x="5507190" y="4724400"/>
            <a:ext cx="685800" cy="0"/>
          </a:xfrm>
          <a:prstGeom prst="line">
            <a:avLst/>
          </a:prstGeom>
          <a:noFill/>
          <a:ln w="25400">
            <a:solidFill>
              <a:schemeClr val="tx1"/>
            </a:solidFill>
            <a:round/>
            <a:headEnd/>
            <a:tailEnd type="triangle" w="med" len="med"/>
          </a:ln>
        </p:spPr>
        <p:txBody>
          <a:bodyPr/>
          <a:lstStyle/>
          <a:p>
            <a:endParaRPr lang="en-IN"/>
          </a:p>
        </p:txBody>
      </p:sp>
      <p:sp>
        <p:nvSpPr>
          <p:cNvPr id="14" name="Line 17"/>
          <p:cNvSpPr>
            <a:spLocks noChangeShapeType="1"/>
          </p:cNvSpPr>
          <p:nvPr/>
        </p:nvSpPr>
        <p:spPr bwMode="auto">
          <a:xfrm>
            <a:off x="5507190" y="4876800"/>
            <a:ext cx="685800" cy="0"/>
          </a:xfrm>
          <a:prstGeom prst="line">
            <a:avLst/>
          </a:prstGeom>
          <a:noFill/>
          <a:ln w="25400">
            <a:solidFill>
              <a:schemeClr val="tx1"/>
            </a:solidFill>
            <a:round/>
            <a:headEnd/>
            <a:tailEnd type="triangle" w="med" len="med"/>
          </a:ln>
        </p:spPr>
        <p:txBody>
          <a:bodyPr/>
          <a:lstStyle/>
          <a:p>
            <a:endParaRPr lang="en-IN"/>
          </a:p>
        </p:txBody>
      </p:sp>
      <p:sp>
        <p:nvSpPr>
          <p:cNvPr id="15" name="Line 18"/>
          <p:cNvSpPr>
            <a:spLocks noChangeShapeType="1"/>
          </p:cNvSpPr>
          <p:nvPr/>
        </p:nvSpPr>
        <p:spPr bwMode="auto">
          <a:xfrm>
            <a:off x="5507190" y="5257800"/>
            <a:ext cx="685800" cy="0"/>
          </a:xfrm>
          <a:prstGeom prst="line">
            <a:avLst/>
          </a:prstGeom>
          <a:noFill/>
          <a:ln w="25400">
            <a:solidFill>
              <a:schemeClr val="tx1"/>
            </a:solidFill>
            <a:round/>
            <a:headEnd/>
            <a:tailEnd type="triangle" w="med" len="med"/>
          </a:ln>
        </p:spPr>
        <p:txBody>
          <a:bodyPr/>
          <a:lstStyle/>
          <a:p>
            <a:endParaRPr lang="en-IN"/>
          </a:p>
        </p:txBody>
      </p:sp>
      <p:sp>
        <p:nvSpPr>
          <p:cNvPr id="16" name="Line 19"/>
          <p:cNvSpPr>
            <a:spLocks noChangeShapeType="1"/>
          </p:cNvSpPr>
          <p:nvPr/>
        </p:nvSpPr>
        <p:spPr bwMode="auto">
          <a:xfrm>
            <a:off x="2763990" y="4648200"/>
            <a:ext cx="685800" cy="0"/>
          </a:xfrm>
          <a:prstGeom prst="line">
            <a:avLst/>
          </a:prstGeom>
          <a:noFill/>
          <a:ln w="25400">
            <a:solidFill>
              <a:schemeClr val="tx1"/>
            </a:solidFill>
            <a:round/>
            <a:headEnd/>
            <a:tailEnd type="triangle" w="med" len="med"/>
          </a:ln>
        </p:spPr>
        <p:txBody>
          <a:bodyPr/>
          <a:lstStyle/>
          <a:p>
            <a:endParaRPr lang="en-IN"/>
          </a:p>
        </p:txBody>
      </p:sp>
      <p:sp>
        <p:nvSpPr>
          <p:cNvPr id="17" name="Line 20"/>
          <p:cNvSpPr>
            <a:spLocks noChangeShapeType="1"/>
          </p:cNvSpPr>
          <p:nvPr/>
        </p:nvSpPr>
        <p:spPr bwMode="auto">
          <a:xfrm>
            <a:off x="2763990" y="4800600"/>
            <a:ext cx="685800" cy="0"/>
          </a:xfrm>
          <a:prstGeom prst="line">
            <a:avLst/>
          </a:prstGeom>
          <a:noFill/>
          <a:ln w="25400">
            <a:solidFill>
              <a:schemeClr val="tx1"/>
            </a:solidFill>
            <a:round/>
            <a:headEnd/>
            <a:tailEnd type="triangle" w="med" len="med"/>
          </a:ln>
        </p:spPr>
        <p:txBody>
          <a:bodyPr/>
          <a:lstStyle/>
          <a:p>
            <a:endParaRPr lang="en-IN"/>
          </a:p>
        </p:txBody>
      </p:sp>
      <p:sp>
        <p:nvSpPr>
          <p:cNvPr id="18" name="Line 21"/>
          <p:cNvSpPr>
            <a:spLocks noChangeShapeType="1"/>
          </p:cNvSpPr>
          <p:nvPr/>
        </p:nvSpPr>
        <p:spPr bwMode="auto">
          <a:xfrm>
            <a:off x="2763990" y="5181600"/>
            <a:ext cx="685800" cy="0"/>
          </a:xfrm>
          <a:prstGeom prst="line">
            <a:avLst/>
          </a:prstGeom>
          <a:noFill/>
          <a:ln w="25400">
            <a:solidFill>
              <a:schemeClr val="tx1"/>
            </a:solidFill>
            <a:round/>
            <a:headEnd/>
            <a:tailEnd type="triangle" w="med" len="med"/>
          </a:ln>
        </p:spPr>
        <p:txBody>
          <a:bodyPr/>
          <a:lstStyle/>
          <a:p>
            <a:endParaRPr lang="en-IN"/>
          </a:p>
        </p:txBody>
      </p:sp>
      <p:sp>
        <p:nvSpPr>
          <p:cNvPr id="19" name="Text Box 22"/>
          <p:cNvSpPr txBox="1">
            <a:spLocks noChangeArrowheads="1"/>
          </p:cNvSpPr>
          <p:nvPr/>
        </p:nvSpPr>
        <p:spPr bwMode="auto">
          <a:xfrm>
            <a:off x="2916390" y="4738688"/>
            <a:ext cx="257175" cy="411162"/>
          </a:xfrm>
          <a:prstGeom prst="rect">
            <a:avLst/>
          </a:prstGeom>
          <a:noFill/>
          <a:ln w="9525">
            <a:noFill/>
            <a:miter lim="800000"/>
            <a:headEnd/>
            <a:tailEnd/>
          </a:ln>
        </p:spPr>
        <p:txBody>
          <a:bodyPr>
            <a:spAutoFit/>
          </a:bodyPr>
          <a:lstStyle/>
          <a:p>
            <a:r>
              <a:rPr lang="zh-CN" altLang="en-US">
                <a:ea typeface="宋体" pitchFamily="2" charset="-122"/>
              </a:rPr>
              <a:t>•</a:t>
            </a:r>
          </a:p>
        </p:txBody>
      </p:sp>
      <p:sp>
        <p:nvSpPr>
          <p:cNvPr id="20" name="Text Box 23"/>
          <p:cNvSpPr txBox="1">
            <a:spLocks noChangeArrowheads="1"/>
          </p:cNvSpPr>
          <p:nvPr/>
        </p:nvSpPr>
        <p:spPr bwMode="auto">
          <a:xfrm>
            <a:off x="2916390" y="4800600"/>
            <a:ext cx="257175" cy="411163"/>
          </a:xfrm>
          <a:prstGeom prst="rect">
            <a:avLst/>
          </a:prstGeom>
          <a:noFill/>
          <a:ln w="9525">
            <a:noFill/>
            <a:miter lim="800000"/>
            <a:headEnd/>
            <a:tailEnd/>
          </a:ln>
        </p:spPr>
        <p:txBody>
          <a:bodyPr>
            <a:spAutoFit/>
          </a:bodyPr>
          <a:lstStyle/>
          <a:p>
            <a:r>
              <a:rPr lang="zh-CN" altLang="en-US">
                <a:ea typeface="宋体" pitchFamily="2" charset="-122"/>
              </a:rPr>
              <a:t>•</a:t>
            </a:r>
          </a:p>
        </p:txBody>
      </p:sp>
      <p:sp>
        <p:nvSpPr>
          <p:cNvPr id="21" name="Text Box 24"/>
          <p:cNvSpPr txBox="1">
            <a:spLocks noChangeArrowheads="1"/>
          </p:cNvSpPr>
          <p:nvPr/>
        </p:nvSpPr>
        <p:spPr bwMode="auto">
          <a:xfrm>
            <a:off x="2916390" y="4876800"/>
            <a:ext cx="257175" cy="411163"/>
          </a:xfrm>
          <a:prstGeom prst="rect">
            <a:avLst/>
          </a:prstGeom>
          <a:noFill/>
          <a:ln w="9525">
            <a:noFill/>
            <a:miter lim="800000"/>
            <a:headEnd/>
            <a:tailEnd/>
          </a:ln>
        </p:spPr>
        <p:txBody>
          <a:bodyPr>
            <a:spAutoFit/>
          </a:bodyPr>
          <a:lstStyle/>
          <a:p>
            <a:r>
              <a:rPr lang="zh-CN" altLang="en-US">
                <a:ea typeface="宋体" pitchFamily="2" charset="-122"/>
              </a:rPr>
              <a:t>•</a:t>
            </a:r>
          </a:p>
        </p:txBody>
      </p:sp>
      <p:sp>
        <p:nvSpPr>
          <p:cNvPr id="22" name="Text Box 25"/>
          <p:cNvSpPr txBox="1">
            <a:spLocks noChangeArrowheads="1"/>
          </p:cNvSpPr>
          <p:nvPr/>
        </p:nvSpPr>
        <p:spPr bwMode="auto">
          <a:xfrm>
            <a:off x="5659590" y="4800600"/>
            <a:ext cx="257175" cy="411163"/>
          </a:xfrm>
          <a:prstGeom prst="rect">
            <a:avLst/>
          </a:prstGeom>
          <a:noFill/>
          <a:ln w="9525">
            <a:noFill/>
            <a:miter lim="800000"/>
            <a:headEnd/>
            <a:tailEnd/>
          </a:ln>
        </p:spPr>
        <p:txBody>
          <a:bodyPr>
            <a:spAutoFit/>
          </a:bodyPr>
          <a:lstStyle/>
          <a:p>
            <a:r>
              <a:rPr lang="zh-CN" altLang="en-US">
                <a:ea typeface="宋体" pitchFamily="2" charset="-122"/>
              </a:rPr>
              <a:t>•</a:t>
            </a:r>
          </a:p>
        </p:txBody>
      </p:sp>
      <p:sp>
        <p:nvSpPr>
          <p:cNvPr id="23" name="Text Box 26"/>
          <p:cNvSpPr txBox="1">
            <a:spLocks noChangeArrowheads="1"/>
          </p:cNvSpPr>
          <p:nvPr/>
        </p:nvSpPr>
        <p:spPr bwMode="auto">
          <a:xfrm>
            <a:off x="5659590" y="4876800"/>
            <a:ext cx="257175" cy="411163"/>
          </a:xfrm>
          <a:prstGeom prst="rect">
            <a:avLst/>
          </a:prstGeom>
          <a:noFill/>
          <a:ln w="9525">
            <a:noFill/>
            <a:miter lim="800000"/>
            <a:headEnd/>
            <a:tailEnd/>
          </a:ln>
        </p:spPr>
        <p:txBody>
          <a:bodyPr>
            <a:spAutoFit/>
          </a:bodyPr>
          <a:lstStyle/>
          <a:p>
            <a:r>
              <a:rPr lang="zh-CN" altLang="en-US">
                <a:ea typeface="宋体" pitchFamily="2" charset="-122"/>
              </a:rPr>
              <a:t>•</a:t>
            </a:r>
          </a:p>
        </p:txBody>
      </p:sp>
      <p:sp>
        <p:nvSpPr>
          <p:cNvPr id="24" name="Text Box 27"/>
          <p:cNvSpPr txBox="1">
            <a:spLocks noChangeArrowheads="1"/>
          </p:cNvSpPr>
          <p:nvPr/>
        </p:nvSpPr>
        <p:spPr bwMode="auto">
          <a:xfrm>
            <a:off x="5659590" y="4953000"/>
            <a:ext cx="257175" cy="411163"/>
          </a:xfrm>
          <a:prstGeom prst="rect">
            <a:avLst/>
          </a:prstGeom>
          <a:noFill/>
          <a:ln w="9525">
            <a:noFill/>
            <a:miter lim="800000"/>
            <a:headEnd/>
            <a:tailEnd/>
          </a:ln>
        </p:spPr>
        <p:txBody>
          <a:bodyPr>
            <a:spAutoFit/>
          </a:bodyPr>
          <a:lstStyle/>
          <a:p>
            <a:r>
              <a:rPr lang="zh-CN" altLang="en-US">
                <a:ea typeface="宋体" pitchFamily="2" charset="-122"/>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LEVEL NAND AND NOR CIRCUITS</a:t>
            </a:r>
          </a:p>
        </p:txBody>
      </p:sp>
      <p:sp>
        <p:nvSpPr>
          <p:cNvPr id="3" name="Content Placeholder 2"/>
          <p:cNvSpPr>
            <a:spLocks noGrp="1"/>
          </p:cNvSpPr>
          <p:nvPr>
            <p:ph idx="1"/>
          </p:nvPr>
        </p:nvSpPr>
        <p:spPr/>
        <p:txBody>
          <a:bodyPr/>
          <a:lstStyle/>
          <a:p>
            <a:r>
              <a:rPr lang="en-US" dirty="0"/>
              <a:t>Suppose a 4-level function:</a:t>
            </a:r>
          </a:p>
          <a:p>
            <a:pPr marL="0" indent="0">
              <a:buNone/>
            </a:pPr>
            <a:r>
              <a:rPr lang="en-US" b="1" dirty="0" smtClean="0"/>
              <a:t>			F</a:t>
            </a:r>
            <a:r>
              <a:rPr lang="en-US" b="1" dirty="0"/>
              <a:t>  =  ( A + B ( C + D )) ( B + D’ </a:t>
            </a:r>
            <a:r>
              <a:rPr lang="en-US" b="1" dirty="0" smtClean="0"/>
              <a:t>)</a:t>
            </a:r>
          </a:p>
          <a:p>
            <a:pPr marL="0" indent="0">
              <a:buNone/>
            </a:pPr>
            <a:endParaRPr lang="en-US" dirty="0"/>
          </a:p>
          <a:p>
            <a:pPr>
              <a:buNone/>
            </a:pPr>
            <a:endParaRPr lang="en-IN" dirty="0" smtClean="0"/>
          </a:p>
        </p:txBody>
      </p:sp>
      <p:sp>
        <p:nvSpPr>
          <p:cNvPr id="5" name="TextBox 4"/>
          <p:cNvSpPr txBox="1"/>
          <p:nvPr/>
        </p:nvSpPr>
        <p:spPr>
          <a:xfrm>
            <a:off x="1759527" y="5694218"/>
            <a:ext cx="5292437" cy="307777"/>
          </a:xfrm>
          <a:prstGeom prst="rect">
            <a:avLst/>
          </a:prstGeom>
          <a:noFill/>
        </p:spPr>
        <p:txBody>
          <a:bodyPr wrap="square" rtlCol="0">
            <a:spAutoFit/>
          </a:bodyPr>
          <a:lstStyle/>
          <a:p>
            <a:pPr algn="ctr"/>
            <a:r>
              <a:rPr lang="en-IN" dirty="0" smtClean="0"/>
              <a:t>OR Invert and Invert AND Schematic</a:t>
            </a:r>
            <a:endParaRPr lang="en-IN" dirty="0"/>
          </a:p>
        </p:txBody>
      </p:sp>
      <p:sp>
        <p:nvSpPr>
          <p:cNvPr id="1026" name="AutoShape 2" descr="schematic using AND-INVERT and INVERT-OR with NAND g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93" y="2423686"/>
            <a:ext cx="6086475" cy="2638425"/>
          </a:xfrm>
          <a:prstGeom prst="rect">
            <a:avLst/>
          </a:prstGeom>
        </p:spPr>
      </p:pic>
    </p:spTree>
    <p:extLst>
      <p:ext uri="{BB962C8B-B14F-4D97-AF65-F5344CB8AC3E}">
        <p14:creationId xmlns:p14="http://schemas.microsoft.com/office/powerpoint/2010/main" val="7762140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LEVEL NAND AND NOR CIRCUITS</a:t>
            </a:r>
          </a:p>
        </p:txBody>
      </p:sp>
      <p:sp>
        <p:nvSpPr>
          <p:cNvPr id="3" name="Content Placeholder 2"/>
          <p:cNvSpPr>
            <a:spLocks noGrp="1"/>
          </p:cNvSpPr>
          <p:nvPr>
            <p:ph idx="1"/>
          </p:nvPr>
        </p:nvSpPr>
        <p:spPr/>
        <p:txBody>
          <a:bodyPr/>
          <a:lstStyle/>
          <a:p>
            <a:r>
              <a:rPr lang="en-US" dirty="0"/>
              <a:t>Suppose a 4-level function:</a:t>
            </a:r>
          </a:p>
          <a:p>
            <a:pPr marL="0" indent="0">
              <a:buNone/>
            </a:pPr>
            <a:r>
              <a:rPr lang="en-US" b="1" dirty="0" smtClean="0"/>
              <a:t>			F</a:t>
            </a:r>
            <a:r>
              <a:rPr lang="en-US" b="1" dirty="0"/>
              <a:t>  =  ( A + B ( C + D )) ( B + D’ </a:t>
            </a:r>
            <a:r>
              <a:rPr lang="en-US" b="1" dirty="0" smtClean="0"/>
              <a:t>)</a:t>
            </a:r>
          </a:p>
          <a:p>
            <a:pPr marL="0" indent="0">
              <a:buNone/>
            </a:pPr>
            <a:endParaRPr lang="en-US" dirty="0"/>
          </a:p>
          <a:p>
            <a:pPr>
              <a:buNone/>
            </a:pPr>
            <a:endParaRPr lang="en-IN" dirty="0" smtClean="0"/>
          </a:p>
        </p:txBody>
      </p:sp>
      <p:sp>
        <p:nvSpPr>
          <p:cNvPr id="5" name="TextBox 4"/>
          <p:cNvSpPr txBox="1"/>
          <p:nvPr/>
        </p:nvSpPr>
        <p:spPr>
          <a:xfrm>
            <a:off x="1759527" y="5694218"/>
            <a:ext cx="5292437" cy="307777"/>
          </a:xfrm>
          <a:prstGeom prst="rect">
            <a:avLst/>
          </a:prstGeom>
          <a:noFill/>
        </p:spPr>
        <p:txBody>
          <a:bodyPr wrap="square" rtlCol="0">
            <a:spAutoFit/>
          </a:bodyPr>
          <a:lstStyle/>
          <a:p>
            <a:pPr algn="ctr"/>
            <a:r>
              <a:rPr lang="en-IN" dirty="0" smtClean="0"/>
              <a:t>OR Invert and Invert AND Schematic</a:t>
            </a:r>
            <a:endParaRPr lang="en-IN" dirty="0"/>
          </a:p>
        </p:txBody>
      </p:sp>
      <p:sp>
        <p:nvSpPr>
          <p:cNvPr id="1026" name="AutoShape 2" descr="schematic using AND-INVERT and INVERT-OR with NAND g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40" y="2767721"/>
            <a:ext cx="6019800" cy="2714625"/>
          </a:xfrm>
          <a:prstGeom prst="rect">
            <a:avLst/>
          </a:prstGeom>
        </p:spPr>
      </p:pic>
    </p:spTree>
    <p:extLst>
      <p:ext uri="{BB962C8B-B14F-4D97-AF65-F5344CB8AC3E}">
        <p14:creationId xmlns:p14="http://schemas.microsoft.com/office/powerpoint/2010/main" val="36615430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LEVEL NAND AND NOR CIRCUITS</a:t>
            </a:r>
          </a:p>
        </p:txBody>
      </p:sp>
      <p:sp>
        <p:nvSpPr>
          <p:cNvPr id="3" name="Content Placeholder 2"/>
          <p:cNvSpPr>
            <a:spLocks noGrp="1"/>
          </p:cNvSpPr>
          <p:nvPr>
            <p:ph idx="1"/>
          </p:nvPr>
        </p:nvSpPr>
        <p:spPr/>
        <p:txBody>
          <a:bodyPr/>
          <a:lstStyle/>
          <a:p>
            <a:r>
              <a:rPr lang="en-US" dirty="0"/>
              <a:t>Suppose a 4-level function:</a:t>
            </a:r>
          </a:p>
          <a:p>
            <a:pPr marL="0" indent="0">
              <a:buNone/>
            </a:pPr>
            <a:r>
              <a:rPr lang="en-US" b="1" dirty="0" smtClean="0"/>
              <a:t>			</a:t>
            </a:r>
            <a:r>
              <a:rPr lang="de-DE" b="1" dirty="0"/>
              <a:t>F  =  ( AB’ + CD’ ) ( A’ + B )</a:t>
            </a:r>
            <a:endParaRPr lang="en-US" dirty="0"/>
          </a:p>
          <a:p>
            <a:pPr>
              <a:buNone/>
            </a:pPr>
            <a:endParaRPr lang="en-IN" dirty="0" smtClean="0"/>
          </a:p>
        </p:txBody>
      </p:sp>
      <p:sp>
        <p:nvSpPr>
          <p:cNvPr id="5" name="TextBox 4"/>
          <p:cNvSpPr txBox="1"/>
          <p:nvPr/>
        </p:nvSpPr>
        <p:spPr>
          <a:xfrm>
            <a:off x="1759527" y="5694218"/>
            <a:ext cx="5292437" cy="307777"/>
          </a:xfrm>
          <a:prstGeom prst="rect">
            <a:avLst/>
          </a:prstGeom>
          <a:noFill/>
        </p:spPr>
        <p:txBody>
          <a:bodyPr wrap="square" rtlCol="0">
            <a:spAutoFit/>
          </a:bodyPr>
          <a:lstStyle/>
          <a:p>
            <a:pPr algn="ctr"/>
            <a:r>
              <a:rPr lang="en-IN" dirty="0" smtClean="0"/>
              <a:t>AND-OR Schematic</a:t>
            </a:r>
            <a:endParaRPr lang="en-IN" dirty="0"/>
          </a:p>
        </p:txBody>
      </p:sp>
      <p:sp>
        <p:nvSpPr>
          <p:cNvPr id="1026" name="AutoShape 2" descr="schematic using AND-INVERT and INVERT-OR with NAND g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13912"/>
          <a:stretch/>
        </p:blipFill>
        <p:spPr>
          <a:xfrm>
            <a:off x="2569349" y="2381482"/>
            <a:ext cx="4476750" cy="3312736"/>
          </a:xfrm>
          <a:prstGeom prst="rect">
            <a:avLst/>
          </a:prstGeom>
        </p:spPr>
      </p:pic>
    </p:spTree>
    <p:extLst>
      <p:ext uri="{BB962C8B-B14F-4D97-AF65-F5344CB8AC3E}">
        <p14:creationId xmlns:p14="http://schemas.microsoft.com/office/powerpoint/2010/main" val="38581529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LEVEL NAND AND NOR CIRCUITS</a:t>
            </a:r>
          </a:p>
        </p:txBody>
      </p:sp>
      <p:sp>
        <p:nvSpPr>
          <p:cNvPr id="3" name="Content Placeholder 2"/>
          <p:cNvSpPr>
            <a:spLocks noGrp="1"/>
          </p:cNvSpPr>
          <p:nvPr>
            <p:ph idx="1"/>
          </p:nvPr>
        </p:nvSpPr>
        <p:spPr/>
        <p:txBody>
          <a:bodyPr/>
          <a:lstStyle/>
          <a:p>
            <a:r>
              <a:rPr lang="en-US" dirty="0"/>
              <a:t>Suppose a 4-level function:</a:t>
            </a:r>
          </a:p>
          <a:p>
            <a:pPr marL="0" indent="0">
              <a:buNone/>
            </a:pPr>
            <a:r>
              <a:rPr lang="en-US" b="1" dirty="0" smtClean="0"/>
              <a:t>			</a:t>
            </a:r>
            <a:r>
              <a:rPr lang="de-DE" b="1" dirty="0"/>
              <a:t>F  =  ( AB’ + CD’ ) ( A’ + B )</a:t>
            </a:r>
            <a:endParaRPr lang="en-US" dirty="0"/>
          </a:p>
          <a:p>
            <a:pPr marL="0" indent="0">
              <a:buNone/>
            </a:pPr>
            <a:endParaRPr lang="en-US" dirty="0"/>
          </a:p>
          <a:p>
            <a:pPr>
              <a:buNone/>
            </a:pPr>
            <a:endParaRPr lang="en-IN" dirty="0" smtClean="0"/>
          </a:p>
        </p:txBody>
      </p:sp>
      <p:sp>
        <p:nvSpPr>
          <p:cNvPr id="5" name="TextBox 4"/>
          <p:cNvSpPr txBox="1"/>
          <p:nvPr/>
        </p:nvSpPr>
        <p:spPr>
          <a:xfrm>
            <a:off x="1759527" y="5694218"/>
            <a:ext cx="5292437" cy="307777"/>
          </a:xfrm>
          <a:prstGeom prst="rect">
            <a:avLst/>
          </a:prstGeom>
          <a:noFill/>
        </p:spPr>
        <p:txBody>
          <a:bodyPr wrap="square" rtlCol="0">
            <a:spAutoFit/>
          </a:bodyPr>
          <a:lstStyle/>
          <a:p>
            <a:pPr algn="ctr"/>
            <a:r>
              <a:rPr lang="en-IN" dirty="0" smtClean="0"/>
              <a:t>OR Invert and Invert AND Schematic</a:t>
            </a:r>
            <a:endParaRPr lang="en-IN" dirty="0"/>
          </a:p>
        </p:txBody>
      </p:sp>
      <p:sp>
        <p:nvSpPr>
          <p:cNvPr id="1026" name="AutoShape 2" descr="schematic using AND-INVERT and INVERT-OR with NAND g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387" y="2335972"/>
            <a:ext cx="4467225" cy="3305175"/>
          </a:xfrm>
          <a:prstGeom prst="rect">
            <a:avLst/>
          </a:prstGeom>
        </p:spPr>
      </p:pic>
    </p:spTree>
    <p:extLst>
      <p:ext uri="{BB962C8B-B14F-4D97-AF65-F5344CB8AC3E}">
        <p14:creationId xmlns:p14="http://schemas.microsoft.com/office/powerpoint/2010/main" val="25874264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LEVEL NAND AND NOR CIRCUITS</a:t>
            </a:r>
          </a:p>
        </p:txBody>
      </p:sp>
      <p:sp>
        <p:nvSpPr>
          <p:cNvPr id="3" name="Content Placeholder 2"/>
          <p:cNvSpPr>
            <a:spLocks noGrp="1"/>
          </p:cNvSpPr>
          <p:nvPr>
            <p:ph idx="1"/>
          </p:nvPr>
        </p:nvSpPr>
        <p:spPr/>
        <p:txBody>
          <a:bodyPr/>
          <a:lstStyle/>
          <a:p>
            <a:r>
              <a:rPr lang="en-US" dirty="0"/>
              <a:t>Suppose a 4-level function:</a:t>
            </a:r>
          </a:p>
          <a:p>
            <a:pPr marL="0" indent="0">
              <a:buNone/>
            </a:pPr>
            <a:r>
              <a:rPr lang="en-US" b="1" dirty="0" smtClean="0"/>
              <a:t>			</a:t>
            </a:r>
            <a:r>
              <a:rPr lang="de-DE" b="1" dirty="0"/>
              <a:t>F  =  ( AB’ + CD’ ) ( A’ + B )</a:t>
            </a:r>
            <a:endParaRPr lang="en-US" dirty="0"/>
          </a:p>
          <a:p>
            <a:pPr marL="0" indent="0">
              <a:buNone/>
            </a:pPr>
            <a:endParaRPr lang="en-US" dirty="0"/>
          </a:p>
          <a:p>
            <a:pPr>
              <a:buNone/>
            </a:pPr>
            <a:endParaRPr lang="en-IN" dirty="0" smtClean="0"/>
          </a:p>
        </p:txBody>
      </p:sp>
      <p:sp>
        <p:nvSpPr>
          <p:cNvPr id="5" name="TextBox 4"/>
          <p:cNvSpPr txBox="1"/>
          <p:nvPr/>
        </p:nvSpPr>
        <p:spPr>
          <a:xfrm>
            <a:off x="1759527" y="5694218"/>
            <a:ext cx="5292437" cy="307777"/>
          </a:xfrm>
          <a:prstGeom prst="rect">
            <a:avLst/>
          </a:prstGeom>
          <a:noFill/>
        </p:spPr>
        <p:txBody>
          <a:bodyPr wrap="square" rtlCol="0">
            <a:spAutoFit/>
          </a:bodyPr>
          <a:lstStyle/>
          <a:p>
            <a:pPr algn="ctr"/>
            <a:r>
              <a:rPr lang="en-IN" dirty="0" smtClean="0"/>
              <a:t>OR Invert and Invert AND Schematic</a:t>
            </a:r>
            <a:endParaRPr lang="en-IN" dirty="0"/>
          </a:p>
        </p:txBody>
      </p:sp>
      <p:sp>
        <p:nvSpPr>
          <p:cNvPr id="1026" name="AutoShape 2" descr="schematic using AND-INVERT and INVERT-OR with NAND g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rotWithShape="1">
          <a:blip r:embed="rId2"/>
          <a:srcRect l="17693" t="25699" r="45804" b="34748"/>
          <a:stretch/>
        </p:blipFill>
        <p:spPr>
          <a:xfrm>
            <a:off x="2210949" y="2552129"/>
            <a:ext cx="4749420" cy="2893326"/>
          </a:xfrm>
          <a:prstGeom prst="rect">
            <a:avLst/>
          </a:prstGeom>
        </p:spPr>
      </p:pic>
    </p:spTree>
    <p:extLst>
      <p:ext uri="{BB962C8B-B14F-4D97-AF65-F5344CB8AC3E}">
        <p14:creationId xmlns:p14="http://schemas.microsoft.com/office/powerpoint/2010/main" val="18650477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Ex-OR and Equivalence Functions</a:t>
            </a:r>
            <a:endParaRPr lang="en-IN" dirty="0"/>
          </a:p>
        </p:txBody>
      </p:sp>
      <p:sp>
        <p:nvSpPr>
          <p:cNvPr id="3" name="Content Placeholder 2"/>
          <p:cNvSpPr>
            <a:spLocks noGrp="1"/>
          </p:cNvSpPr>
          <p:nvPr>
            <p:ph idx="1"/>
          </p:nvPr>
        </p:nvSpPr>
        <p:spPr/>
        <p:txBody>
          <a:bodyPr/>
          <a:lstStyle/>
          <a:p>
            <a:r>
              <a:rPr lang="en-IN" dirty="0" smtClean="0"/>
              <a:t>Exclusive-OR and equivalence, denoted by </a:t>
            </a:r>
            <a:r>
              <a:rPr lang="en-US" dirty="0" smtClean="0"/>
              <a:t>⊕ and </a:t>
            </a:r>
            <a:r>
              <a:rPr lang="en-IN" dirty="0" smtClean="0"/>
              <a:t>ʘ, respectively, are binary operations that perform the following Boolean functions:</a:t>
            </a:r>
          </a:p>
          <a:p>
            <a:pPr lvl="1"/>
            <a:r>
              <a:rPr lang="en-IN" dirty="0" smtClean="0"/>
              <a:t>x</a:t>
            </a:r>
            <a:r>
              <a:rPr lang="en-US" dirty="0" smtClean="0"/>
              <a:t>⊕y = </a:t>
            </a:r>
            <a:r>
              <a:rPr lang="en-US" dirty="0" err="1" smtClean="0"/>
              <a:t>x’y+xy</a:t>
            </a:r>
            <a:r>
              <a:rPr lang="en-US" dirty="0" smtClean="0"/>
              <a:t>’</a:t>
            </a:r>
          </a:p>
          <a:p>
            <a:pPr lvl="1"/>
            <a:r>
              <a:rPr lang="en-US" dirty="0" smtClean="0"/>
              <a:t>x</a:t>
            </a:r>
            <a:r>
              <a:rPr lang="en-IN" dirty="0"/>
              <a:t> </a:t>
            </a:r>
            <a:r>
              <a:rPr lang="en-IN" dirty="0" smtClean="0"/>
              <a:t>ʘ y = x’y’+</a:t>
            </a:r>
            <a:r>
              <a:rPr lang="en-IN" dirty="0" err="1" smtClean="0"/>
              <a:t>xy</a:t>
            </a:r>
            <a:endParaRPr lang="en-IN" dirty="0" smtClean="0"/>
          </a:p>
          <a:p>
            <a:pPr marL="457200" lvl="1" indent="0">
              <a:buNone/>
            </a:pPr>
            <a:endParaRPr lang="en-IN" dirty="0" smtClean="0"/>
          </a:p>
          <a:p>
            <a:pPr lvl="0"/>
            <a:r>
              <a:rPr lang="en-IN" dirty="0">
                <a:solidFill>
                  <a:srgbClr val="000000"/>
                </a:solidFill>
              </a:rPr>
              <a:t>The two operations are complement of each other. Each </a:t>
            </a:r>
            <a:r>
              <a:rPr lang="en-IN" dirty="0" smtClean="0">
                <a:solidFill>
                  <a:srgbClr val="000000"/>
                </a:solidFill>
              </a:rPr>
              <a:t>is commutative </a:t>
            </a:r>
            <a:r>
              <a:rPr lang="en-IN" dirty="0">
                <a:solidFill>
                  <a:srgbClr val="000000"/>
                </a:solidFill>
              </a:rPr>
              <a:t>and associative.</a:t>
            </a:r>
          </a:p>
          <a:p>
            <a:pPr marL="457200" lvl="1" indent="0">
              <a:buNone/>
            </a:pPr>
            <a:endParaRPr lang="en-I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IN" dirty="0" smtClean="0"/>
              <a:t>INTRODUCTION</a:t>
            </a:r>
          </a:p>
        </p:txBody>
      </p:sp>
      <p:sp>
        <p:nvSpPr>
          <p:cNvPr id="26" name="Rectangle 3"/>
          <p:cNvSpPr>
            <a:spLocks noChangeArrowheads="1"/>
          </p:cNvSpPr>
          <p:nvPr/>
        </p:nvSpPr>
        <p:spPr bwMode="auto">
          <a:xfrm>
            <a:off x="2673930" y="1768623"/>
            <a:ext cx="1981200" cy="9906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altLang="zh-CN" sz="2400">
                <a:ea typeface="宋体" pitchFamily="2" charset="-122"/>
              </a:rPr>
              <a:t>Combinational</a:t>
            </a:r>
          </a:p>
          <a:p>
            <a:pPr algn="ctr" eaLnBrk="1" hangingPunct="1"/>
            <a:r>
              <a:rPr lang="en-US" altLang="zh-CN" sz="2400">
                <a:ea typeface="宋体" pitchFamily="2" charset="-122"/>
              </a:rPr>
              <a:t>Circuit</a:t>
            </a:r>
          </a:p>
        </p:txBody>
      </p:sp>
      <p:sp>
        <p:nvSpPr>
          <p:cNvPr id="27" name="Line 4"/>
          <p:cNvSpPr>
            <a:spLocks noChangeShapeType="1"/>
          </p:cNvSpPr>
          <p:nvPr/>
        </p:nvSpPr>
        <p:spPr bwMode="auto">
          <a:xfrm>
            <a:off x="1988130" y="2302023"/>
            <a:ext cx="685800" cy="0"/>
          </a:xfrm>
          <a:prstGeom prst="line">
            <a:avLst/>
          </a:prstGeom>
          <a:noFill/>
          <a:ln w="38100">
            <a:solidFill>
              <a:schemeClr val="tx1"/>
            </a:solidFill>
            <a:round/>
            <a:headEnd/>
            <a:tailEnd type="triangle" w="med" len="med"/>
          </a:ln>
        </p:spPr>
        <p:txBody>
          <a:bodyPr/>
          <a:lstStyle/>
          <a:p>
            <a:endParaRPr lang="en-IN"/>
          </a:p>
        </p:txBody>
      </p:sp>
      <p:sp>
        <p:nvSpPr>
          <p:cNvPr id="28" name="Line 5"/>
          <p:cNvSpPr>
            <a:spLocks noChangeShapeType="1"/>
          </p:cNvSpPr>
          <p:nvPr/>
        </p:nvSpPr>
        <p:spPr bwMode="auto">
          <a:xfrm>
            <a:off x="4655130" y="2225823"/>
            <a:ext cx="685800" cy="0"/>
          </a:xfrm>
          <a:prstGeom prst="line">
            <a:avLst/>
          </a:prstGeom>
          <a:noFill/>
          <a:ln w="38100">
            <a:solidFill>
              <a:schemeClr val="tx1"/>
            </a:solidFill>
            <a:round/>
            <a:headEnd/>
            <a:tailEnd type="triangle" w="med" len="med"/>
          </a:ln>
        </p:spPr>
        <p:txBody>
          <a:bodyPr/>
          <a:lstStyle/>
          <a:p>
            <a:endParaRPr lang="en-IN"/>
          </a:p>
        </p:txBody>
      </p:sp>
      <p:sp>
        <p:nvSpPr>
          <p:cNvPr id="29" name="Line 6"/>
          <p:cNvSpPr>
            <a:spLocks noChangeShapeType="1"/>
          </p:cNvSpPr>
          <p:nvPr/>
        </p:nvSpPr>
        <p:spPr bwMode="auto">
          <a:xfrm flipH="1">
            <a:off x="2204030" y="2225823"/>
            <a:ext cx="88900" cy="152400"/>
          </a:xfrm>
          <a:prstGeom prst="line">
            <a:avLst/>
          </a:prstGeom>
          <a:noFill/>
          <a:ln w="9525">
            <a:solidFill>
              <a:schemeClr val="tx1"/>
            </a:solidFill>
            <a:round/>
            <a:headEnd/>
            <a:tailEnd/>
          </a:ln>
        </p:spPr>
        <p:txBody>
          <a:bodyPr/>
          <a:lstStyle/>
          <a:p>
            <a:endParaRPr lang="en-IN"/>
          </a:p>
        </p:txBody>
      </p:sp>
      <p:sp>
        <p:nvSpPr>
          <p:cNvPr id="30" name="Line 7"/>
          <p:cNvSpPr>
            <a:spLocks noChangeShapeType="1"/>
          </p:cNvSpPr>
          <p:nvPr/>
        </p:nvSpPr>
        <p:spPr bwMode="auto">
          <a:xfrm flipH="1">
            <a:off x="4947230" y="2149623"/>
            <a:ext cx="88900" cy="152400"/>
          </a:xfrm>
          <a:prstGeom prst="line">
            <a:avLst/>
          </a:prstGeom>
          <a:noFill/>
          <a:ln w="12700">
            <a:solidFill>
              <a:schemeClr val="tx1"/>
            </a:solidFill>
            <a:round/>
            <a:headEnd/>
            <a:tailEnd/>
          </a:ln>
        </p:spPr>
        <p:txBody>
          <a:bodyPr/>
          <a:lstStyle/>
          <a:p>
            <a:endParaRPr lang="en-IN"/>
          </a:p>
        </p:txBody>
      </p:sp>
      <p:sp>
        <p:nvSpPr>
          <p:cNvPr id="31" name="Text Box 8"/>
          <p:cNvSpPr txBox="1">
            <a:spLocks noChangeArrowheads="1"/>
          </p:cNvSpPr>
          <p:nvPr/>
        </p:nvSpPr>
        <p:spPr bwMode="auto">
          <a:xfrm>
            <a:off x="921330" y="1849585"/>
            <a:ext cx="1330325" cy="517525"/>
          </a:xfrm>
          <a:prstGeom prst="rect">
            <a:avLst/>
          </a:prstGeom>
          <a:noFill/>
          <a:ln w="9525">
            <a:noFill/>
            <a:miter lim="800000"/>
            <a:headEnd/>
            <a:tailEnd/>
          </a:ln>
        </p:spPr>
        <p:txBody>
          <a:bodyPr wrap="none">
            <a:spAutoFit/>
          </a:bodyPr>
          <a:lstStyle/>
          <a:p>
            <a:pPr eaLnBrk="1" hangingPunct="1"/>
            <a:r>
              <a:rPr lang="en-US" altLang="zh-CN" sz="2400" dirty="0">
                <a:ea typeface="宋体" pitchFamily="2" charset="-122"/>
              </a:rPr>
              <a:t>n-inputs</a:t>
            </a:r>
          </a:p>
        </p:txBody>
      </p:sp>
      <p:sp>
        <p:nvSpPr>
          <p:cNvPr id="32" name="Text Box 9"/>
          <p:cNvSpPr txBox="1">
            <a:spLocks noChangeArrowheads="1"/>
          </p:cNvSpPr>
          <p:nvPr/>
        </p:nvSpPr>
        <p:spPr bwMode="auto">
          <a:xfrm>
            <a:off x="5264730" y="1849585"/>
            <a:ext cx="1622425" cy="517525"/>
          </a:xfrm>
          <a:prstGeom prst="rect">
            <a:avLst/>
          </a:prstGeom>
          <a:noFill/>
          <a:ln w="9525">
            <a:noFill/>
            <a:miter lim="800000"/>
            <a:headEnd/>
            <a:tailEnd/>
          </a:ln>
        </p:spPr>
        <p:txBody>
          <a:bodyPr wrap="none">
            <a:spAutoFit/>
          </a:bodyPr>
          <a:lstStyle/>
          <a:p>
            <a:pPr eaLnBrk="1" hangingPunct="1"/>
            <a:r>
              <a:rPr lang="en-US" altLang="zh-CN" sz="2400">
                <a:ea typeface="宋体" pitchFamily="2" charset="-122"/>
              </a:rPr>
              <a:t>m-outputs</a:t>
            </a:r>
          </a:p>
        </p:txBody>
      </p:sp>
      <p:sp>
        <p:nvSpPr>
          <p:cNvPr id="33" name="Text Box 10"/>
          <p:cNvSpPr txBox="1">
            <a:spLocks noChangeArrowheads="1"/>
          </p:cNvSpPr>
          <p:nvPr/>
        </p:nvSpPr>
        <p:spPr bwMode="auto">
          <a:xfrm>
            <a:off x="4959930" y="2230585"/>
            <a:ext cx="3478213" cy="517525"/>
          </a:xfrm>
          <a:prstGeom prst="rect">
            <a:avLst/>
          </a:prstGeom>
          <a:noFill/>
          <a:ln w="9525">
            <a:noFill/>
            <a:miter lim="800000"/>
            <a:headEnd/>
            <a:tailEnd/>
          </a:ln>
        </p:spPr>
        <p:txBody>
          <a:bodyPr wrap="none">
            <a:spAutoFit/>
          </a:bodyPr>
          <a:lstStyle/>
          <a:p>
            <a:pPr eaLnBrk="1" hangingPunct="1"/>
            <a:r>
              <a:rPr lang="zh-CN" altLang="en-US" sz="2400">
                <a:ea typeface="宋体" pitchFamily="2" charset="-122"/>
              </a:rPr>
              <a:t>(</a:t>
            </a:r>
            <a:r>
              <a:rPr lang="en-US" altLang="zh-CN" sz="2400">
                <a:ea typeface="宋体" pitchFamily="2" charset="-122"/>
              </a:rPr>
              <a:t>Depend only on inputs)</a:t>
            </a:r>
          </a:p>
        </p:txBody>
      </p:sp>
      <p:sp>
        <p:nvSpPr>
          <p:cNvPr id="34" name="Rectangle 11"/>
          <p:cNvSpPr>
            <a:spLocks noChangeArrowheads="1"/>
          </p:cNvSpPr>
          <p:nvPr/>
        </p:nvSpPr>
        <p:spPr bwMode="auto">
          <a:xfrm>
            <a:off x="2050043" y="3978423"/>
            <a:ext cx="1981200" cy="9906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altLang="zh-CN" sz="2400">
                <a:ea typeface="宋体" pitchFamily="2" charset="-122"/>
              </a:rPr>
              <a:t>Combinational</a:t>
            </a:r>
          </a:p>
          <a:p>
            <a:pPr algn="ctr" eaLnBrk="1" hangingPunct="1"/>
            <a:r>
              <a:rPr lang="en-US" altLang="zh-CN" sz="2400">
                <a:ea typeface="宋体" pitchFamily="2" charset="-122"/>
              </a:rPr>
              <a:t>Circuit</a:t>
            </a:r>
          </a:p>
        </p:txBody>
      </p:sp>
      <p:sp>
        <p:nvSpPr>
          <p:cNvPr id="35" name="Line 12"/>
          <p:cNvSpPr>
            <a:spLocks noChangeShapeType="1"/>
          </p:cNvSpPr>
          <p:nvPr/>
        </p:nvSpPr>
        <p:spPr bwMode="auto">
          <a:xfrm>
            <a:off x="1364243" y="4207023"/>
            <a:ext cx="685800" cy="0"/>
          </a:xfrm>
          <a:prstGeom prst="line">
            <a:avLst/>
          </a:prstGeom>
          <a:noFill/>
          <a:ln w="38100">
            <a:solidFill>
              <a:schemeClr val="tx1"/>
            </a:solidFill>
            <a:round/>
            <a:headEnd/>
            <a:tailEnd type="triangle" w="med" len="med"/>
          </a:ln>
        </p:spPr>
        <p:txBody>
          <a:bodyPr/>
          <a:lstStyle/>
          <a:p>
            <a:endParaRPr lang="en-IN"/>
          </a:p>
        </p:txBody>
      </p:sp>
      <p:sp>
        <p:nvSpPr>
          <p:cNvPr id="36" name="Line 13"/>
          <p:cNvSpPr>
            <a:spLocks noChangeShapeType="1"/>
          </p:cNvSpPr>
          <p:nvPr/>
        </p:nvSpPr>
        <p:spPr bwMode="auto">
          <a:xfrm>
            <a:off x="4031243" y="4207023"/>
            <a:ext cx="3886200" cy="0"/>
          </a:xfrm>
          <a:prstGeom prst="line">
            <a:avLst/>
          </a:prstGeom>
          <a:noFill/>
          <a:ln w="38100">
            <a:solidFill>
              <a:schemeClr val="tx1"/>
            </a:solidFill>
            <a:round/>
            <a:headEnd/>
            <a:tailEnd type="triangle" w="med" len="med"/>
          </a:ln>
        </p:spPr>
        <p:txBody>
          <a:bodyPr/>
          <a:lstStyle/>
          <a:p>
            <a:endParaRPr lang="en-IN"/>
          </a:p>
        </p:txBody>
      </p:sp>
      <p:sp>
        <p:nvSpPr>
          <p:cNvPr id="37" name="Line 14"/>
          <p:cNvSpPr>
            <a:spLocks noChangeShapeType="1"/>
          </p:cNvSpPr>
          <p:nvPr/>
        </p:nvSpPr>
        <p:spPr bwMode="auto">
          <a:xfrm flipH="1">
            <a:off x="1580143" y="4130823"/>
            <a:ext cx="88900" cy="152400"/>
          </a:xfrm>
          <a:prstGeom prst="line">
            <a:avLst/>
          </a:prstGeom>
          <a:noFill/>
          <a:ln w="9525">
            <a:solidFill>
              <a:schemeClr val="tx1"/>
            </a:solidFill>
            <a:round/>
            <a:headEnd/>
            <a:tailEnd/>
          </a:ln>
        </p:spPr>
        <p:txBody>
          <a:bodyPr/>
          <a:lstStyle/>
          <a:p>
            <a:endParaRPr lang="en-IN"/>
          </a:p>
        </p:txBody>
      </p:sp>
      <p:sp>
        <p:nvSpPr>
          <p:cNvPr id="38" name="Line 15"/>
          <p:cNvSpPr>
            <a:spLocks noChangeShapeType="1"/>
          </p:cNvSpPr>
          <p:nvPr/>
        </p:nvSpPr>
        <p:spPr bwMode="auto">
          <a:xfrm flipH="1">
            <a:off x="4323343" y="4130823"/>
            <a:ext cx="88900" cy="152400"/>
          </a:xfrm>
          <a:prstGeom prst="line">
            <a:avLst/>
          </a:prstGeom>
          <a:noFill/>
          <a:ln w="9525">
            <a:solidFill>
              <a:schemeClr val="tx1"/>
            </a:solidFill>
            <a:round/>
            <a:headEnd/>
            <a:tailEnd/>
          </a:ln>
        </p:spPr>
        <p:txBody>
          <a:bodyPr/>
          <a:lstStyle/>
          <a:p>
            <a:endParaRPr lang="en-IN"/>
          </a:p>
        </p:txBody>
      </p:sp>
      <p:sp>
        <p:nvSpPr>
          <p:cNvPr id="39" name="Text Box 16"/>
          <p:cNvSpPr txBox="1">
            <a:spLocks noChangeArrowheads="1"/>
          </p:cNvSpPr>
          <p:nvPr/>
        </p:nvSpPr>
        <p:spPr bwMode="auto">
          <a:xfrm>
            <a:off x="311730" y="3754585"/>
            <a:ext cx="1371600" cy="517525"/>
          </a:xfrm>
          <a:prstGeom prst="rect">
            <a:avLst/>
          </a:prstGeom>
          <a:noFill/>
          <a:ln w="9525">
            <a:noFill/>
            <a:miter lim="800000"/>
            <a:headEnd/>
            <a:tailEnd/>
          </a:ln>
        </p:spPr>
        <p:txBody>
          <a:bodyPr>
            <a:spAutoFit/>
          </a:bodyPr>
          <a:lstStyle/>
          <a:p>
            <a:pPr eaLnBrk="1" hangingPunct="1"/>
            <a:r>
              <a:rPr lang="en-US" altLang="zh-CN" sz="2400">
                <a:ea typeface="宋体" pitchFamily="2" charset="-122"/>
              </a:rPr>
              <a:t>n-inputs</a:t>
            </a:r>
          </a:p>
        </p:txBody>
      </p:sp>
      <p:sp>
        <p:nvSpPr>
          <p:cNvPr id="40" name="Text Box 17"/>
          <p:cNvSpPr txBox="1">
            <a:spLocks noChangeArrowheads="1"/>
          </p:cNvSpPr>
          <p:nvPr/>
        </p:nvSpPr>
        <p:spPr bwMode="auto">
          <a:xfrm>
            <a:off x="6560130" y="3754585"/>
            <a:ext cx="1622425" cy="517525"/>
          </a:xfrm>
          <a:prstGeom prst="rect">
            <a:avLst/>
          </a:prstGeom>
          <a:noFill/>
          <a:ln w="9525">
            <a:noFill/>
            <a:miter lim="800000"/>
            <a:headEnd/>
            <a:tailEnd/>
          </a:ln>
        </p:spPr>
        <p:txBody>
          <a:bodyPr wrap="none">
            <a:spAutoFit/>
          </a:bodyPr>
          <a:lstStyle/>
          <a:p>
            <a:pPr eaLnBrk="1" hangingPunct="1"/>
            <a:r>
              <a:rPr lang="en-US" altLang="zh-CN" sz="2400">
                <a:ea typeface="宋体" pitchFamily="2" charset="-122"/>
              </a:rPr>
              <a:t>m-outputs</a:t>
            </a:r>
          </a:p>
        </p:txBody>
      </p:sp>
      <p:sp>
        <p:nvSpPr>
          <p:cNvPr id="41" name="Rectangle 18"/>
          <p:cNvSpPr>
            <a:spLocks noChangeArrowheads="1"/>
          </p:cNvSpPr>
          <p:nvPr/>
        </p:nvSpPr>
        <p:spPr bwMode="auto">
          <a:xfrm>
            <a:off x="5631443" y="4435623"/>
            <a:ext cx="1524000" cy="609600"/>
          </a:xfrm>
          <a:prstGeom prst="rect">
            <a:avLst/>
          </a:prstGeom>
          <a:solidFill>
            <a:schemeClr val="accent1"/>
          </a:solidFill>
          <a:ln w="9525">
            <a:solidFill>
              <a:schemeClr val="tx1"/>
            </a:solidFill>
            <a:miter lim="800000"/>
            <a:headEnd/>
            <a:tailEnd/>
          </a:ln>
        </p:spPr>
        <p:txBody>
          <a:bodyPr wrap="none" anchor="ctr"/>
          <a:lstStyle/>
          <a:p>
            <a:pPr algn="ctr" eaLnBrk="1" hangingPunct="1">
              <a:lnSpc>
                <a:spcPct val="70000"/>
              </a:lnSpc>
            </a:pPr>
            <a:r>
              <a:rPr lang="en-US" altLang="zh-CN" sz="2400">
                <a:ea typeface="宋体" pitchFamily="2" charset="-122"/>
              </a:rPr>
              <a:t>Storage</a:t>
            </a:r>
          </a:p>
          <a:p>
            <a:pPr algn="ctr" eaLnBrk="1" hangingPunct="1">
              <a:lnSpc>
                <a:spcPct val="70000"/>
              </a:lnSpc>
            </a:pPr>
            <a:r>
              <a:rPr lang="en-US" altLang="zh-CN" sz="2400">
                <a:ea typeface="宋体" pitchFamily="2" charset="-122"/>
              </a:rPr>
              <a:t>Elements</a:t>
            </a:r>
          </a:p>
        </p:txBody>
      </p:sp>
      <p:sp>
        <p:nvSpPr>
          <p:cNvPr id="42" name="Line 19"/>
          <p:cNvSpPr>
            <a:spLocks noChangeShapeType="1"/>
          </p:cNvSpPr>
          <p:nvPr/>
        </p:nvSpPr>
        <p:spPr bwMode="auto">
          <a:xfrm>
            <a:off x="4031243" y="4740423"/>
            <a:ext cx="1600200" cy="0"/>
          </a:xfrm>
          <a:prstGeom prst="line">
            <a:avLst/>
          </a:prstGeom>
          <a:noFill/>
          <a:ln w="38100">
            <a:solidFill>
              <a:schemeClr val="tx1"/>
            </a:solidFill>
            <a:round/>
            <a:headEnd/>
            <a:tailEnd type="triangle" w="med" len="med"/>
          </a:ln>
        </p:spPr>
        <p:txBody>
          <a:bodyPr/>
          <a:lstStyle/>
          <a:p>
            <a:endParaRPr lang="en-IN"/>
          </a:p>
        </p:txBody>
      </p:sp>
      <p:sp>
        <p:nvSpPr>
          <p:cNvPr id="43" name="Line 20"/>
          <p:cNvSpPr>
            <a:spLocks noChangeShapeType="1"/>
          </p:cNvSpPr>
          <p:nvPr/>
        </p:nvSpPr>
        <p:spPr bwMode="auto">
          <a:xfrm>
            <a:off x="7155443" y="4740423"/>
            <a:ext cx="457200" cy="0"/>
          </a:xfrm>
          <a:prstGeom prst="line">
            <a:avLst/>
          </a:prstGeom>
          <a:noFill/>
          <a:ln w="38100">
            <a:solidFill>
              <a:schemeClr val="tx1"/>
            </a:solidFill>
            <a:round/>
            <a:headEnd/>
            <a:tailEnd/>
          </a:ln>
        </p:spPr>
        <p:txBody>
          <a:bodyPr/>
          <a:lstStyle/>
          <a:p>
            <a:endParaRPr lang="en-IN"/>
          </a:p>
        </p:txBody>
      </p:sp>
      <p:sp>
        <p:nvSpPr>
          <p:cNvPr id="44" name="Line 21"/>
          <p:cNvSpPr>
            <a:spLocks noChangeShapeType="1"/>
          </p:cNvSpPr>
          <p:nvPr/>
        </p:nvSpPr>
        <p:spPr bwMode="auto">
          <a:xfrm>
            <a:off x="7612643" y="4740423"/>
            <a:ext cx="0" cy="762000"/>
          </a:xfrm>
          <a:prstGeom prst="line">
            <a:avLst/>
          </a:prstGeom>
          <a:noFill/>
          <a:ln w="38100">
            <a:solidFill>
              <a:schemeClr val="tx1"/>
            </a:solidFill>
            <a:round/>
            <a:headEnd/>
            <a:tailEnd/>
          </a:ln>
        </p:spPr>
        <p:txBody>
          <a:bodyPr/>
          <a:lstStyle/>
          <a:p>
            <a:endParaRPr lang="en-IN"/>
          </a:p>
        </p:txBody>
      </p:sp>
      <p:sp>
        <p:nvSpPr>
          <p:cNvPr id="45" name="Line 22"/>
          <p:cNvSpPr>
            <a:spLocks noChangeShapeType="1"/>
          </p:cNvSpPr>
          <p:nvPr/>
        </p:nvSpPr>
        <p:spPr bwMode="auto">
          <a:xfrm flipH="1">
            <a:off x="1288043" y="5502423"/>
            <a:ext cx="6324600" cy="0"/>
          </a:xfrm>
          <a:prstGeom prst="line">
            <a:avLst/>
          </a:prstGeom>
          <a:noFill/>
          <a:ln w="38100">
            <a:solidFill>
              <a:schemeClr val="tx1"/>
            </a:solidFill>
            <a:round/>
            <a:headEnd/>
            <a:tailEnd/>
          </a:ln>
        </p:spPr>
        <p:txBody>
          <a:bodyPr/>
          <a:lstStyle/>
          <a:p>
            <a:endParaRPr lang="en-IN"/>
          </a:p>
        </p:txBody>
      </p:sp>
      <p:sp>
        <p:nvSpPr>
          <p:cNvPr id="46" name="Line 23"/>
          <p:cNvSpPr>
            <a:spLocks noChangeShapeType="1"/>
          </p:cNvSpPr>
          <p:nvPr/>
        </p:nvSpPr>
        <p:spPr bwMode="auto">
          <a:xfrm flipV="1">
            <a:off x="1288043" y="4740423"/>
            <a:ext cx="0" cy="762000"/>
          </a:xfrm>
          <a:prstGeom prst="line">
            <a:avLst/>
          </a:prstGeom>
          <a:noFill/>
          <a:ln w="38100">
            <a:solidFill>
              <a:schemeClr val="tx1"/>
            </a:solidFill>
            <a:round/>
            <a:headEnd/>
            <a:tailEnd/>
          </a:ln>
        </p:spPr>
        <p:txBody>
          <a:bodyPr/>
          <a:lstStyle/>
          <a:p>
            <a:endParaRPr lang="en-IN"/>
          </a:p>
        </p:txBody>
      </p:sp>
      <p:sp>
        <p:nvSpPr>
          <p:cNvPr id="47" name="Line 24"/>
          <p:cNvSpPr>
            <a:spLocks noChangeShapeType="1"/>
          </p:cNvSpPr>
          <p:nvPr/>
        </p:nvSpPr>
        <p:spPr bwMode="auto">
          <a:xfrm>
            <a:off x="1288043" y="4740423"/>
            <a:ext cx="762000" cy="0"/>
          </a:xfrm>
          <a:prstGeom prst="line">
            <a:avLst/>
          </a:prstGeom>
          <a:noFill/>
          <a:ln w="38100">
            <a:solidFill>
              <a:schemeClr val="tx1"/>
            </a:solidFill>
            <a:round/>
            <a:headEnd/>
            <a:tailEnd type="triangle" w="med" len="med"/>
          </a:ln>
        </p:spPr>
        <p:txBody>
          <a:bodyPr/>
          <a:lstStyle/>
          <a:p>
            <a:endParaRPr lang="en-IN"/>
          </a:p>
        </p:txBody>
      </p:sp>
      <p:sp>
        <p:nvSpPr>
          <p:cNvPr id="48" name="Text Box 25"/>
          <p:cNvSpPr txBox="1">
            <a:spLocks noChangeArrowheads="1"/>
          </p:cNvSpPr>
          <p:nvPr/>
        </p:nvSpPr>
        <p:spPr bwMode="auto">
          <a:xfrm>
            <a:off x="4396368" y="4749948"/>
            <a:ext cx="939800" cy="603250"/>
          </a:xfrm>
          <a:prstGeom prst="rect">
            <a:avLst/>
          </a:prstGeom>
          <a:noFill/>
          <a:ln w="9525">
            <a:noFill/>
            <a:miter lim="800000"/>
            <a:headEnd/>
            <a:tailEnd/>
          </a:ln>
        </p:spPr>
        <p:txBody>
          <a:bodyPr wrap="none">
            <a:spAutoFit/>
          </a:bodyPr>
          <a:lstStyle/>
          <a:p>
            <a:pPr eaLnBrk="1" hangingPunct="1">
              <a:lnSpc>
                <a:spcPct val="60000"/>
              </a:lnSpc>
            </a:pPr>
            <a:r>
              <a:rPr lang="en-US" altLang="zh-CN" sz="2400">
                <a:ea typeface="宋体" pitchFamily="2" charset="-122"/>
              </a:rPr>
              <a:t>Next</a:t>
            </a:r>
          </a:p>
          <a:p>
            <a:pPr eaLnBrk="1" hangingPunct="1">
              <a:lnSpc>
                <a:spcPct val="60000"/>
              </a:lnSpc>
            </a:pPr>
            <a:r>
              <a:rPr lang="en-US" altLang="zh-CN" sz="2400">
                <a:ea typeface="宋体" pitchFamily="2" charset="-122"/>
              </a:rPr>
              <a:t>state</a:t>
            </a:r>
          </a:p>
        </p:txBody>
      </p:sp>
      <p:sp>
        <p:nvSpPr>
          <p:cNvPr id="49" name="Text Box 26"/>
          <p:cNvSpPr txBox="1">
            <a:spLocks noChangeArrowheads="1"/>
          </p:cNvSpPr>
          <p:nvPr/>
        </p:nvSpPr>
        <p:spPr bwMode="auto">
          <a:xfrm>
            <a:off x="7612643" y="4664223"/>
            <a:ext cx="1385887" cy="603250"/>
          </a:xfrm>
          <a:prstGeom prst="rect">
            <a:avLst/>
          </a:prstGeom>
          <a:noFill/>
          <a:ln w="9525">
            <a:noFill/>
            <a:miter lim="800000"/>
            <a:headEnd/>
            <a:tailEnd/>
          </a:ln>
        </p:spPr>
        <p:txBody>
          <a:bodyPr>
            <a:spAutoFit/>
          </a:bodyPr>
          <a:lstStyle/>
          <a:p>
            <a:pPr eaLnBrk="1" hangingPunct="1">
              <a:lnSpc>
                <a:spcPct val="60000"/>
              </a:lnSpc>
            </a:pPr>
            <a:r>
              <a:rPr lang="en-US" altLang="zh-CN" sz="2400">
                <a:ea typeface="宋体" pitchFamily="2" charset="-122"/>
              </a:rPr>
              <a:t>Present</a:t>
            </a:r>
          </a:p>
          <a:p>
            <a:pPr eaLnBrk="1" hangingPunct="1">
              <a:lnSpc>
                <a:spcPct val="60000"/>
              </a:lnSpc>
            </a:pPr>
            <a:r>
              <a:rPr lang="en-US" altLang="zh-CN" sz="2400">
                <a:ea typeface="宋体" pitchFamily="2" charset="-122"/>
              </a:rPr>
              <a:t>state</a:t>
            </a:r>
          </a:p>
        </p:txBody>
      </p:sp>
      <p:sp>
        <p:nvSpPr>
          <p:cNvPr id="50" name="Text Box 27"/>
          <p:cNvSpPr txBox="1">
            <a:spLocks noChangeArrowheads="1"/>
          </p:cNvSpPr>
          <p:nvPr/>
        </p:nvSpPr>
        <p:spPr bwMode="auto">
          <a:xfrm>
            <a:off x="3193043" y="5583385"/>
            <a:ext cx="2792412" cy="517525"/>
          </a:xfrm>
          <a:prstGeom prst="rect">
            <a:avLst/>
          </a:prstGeom>
          <a:noFill/>
          <a:ln w="9525">
            <a:noFill/>
            <a:miter lim="800000"/>
            <a:headEnd/>
            <a:tailEnd/>
          </a:ln>
        </p:spPr>
        <p:txBody>
          <a:bodyPr wrap="none">
            <a:spAutoFit/>
          </a:bodyPr>
          <a:lstStyle/>
          <a:p>
            <a:pPr eaLnBrk="1" hangingPunct="1"/>
            <a:r>
              <a:rPr lang="en-US" altLang="zh-CN" sz="2400" b="1">
                <a:ea typeface="宋体" pitchFamily="2" charset="-122"/>
              </a:rPr>
              <a:t>Sequential Circuit</a:t>
            </a:r>
          </a:p>
        </p:txBody>
      </p:sp>
      <p:sp>
        <p:nvSpPr>
          <p:cNvPr id="51" name="Text Box 28"/>
          <p:cNvSpPr txBox="1">
            <a:spLocks noChangeArrowheads="1"/>
          </p:cNvSpPr>
          <p:nvPr/>
        </p:nvSpPr>
        <p:spPr bwMode="auto">
          <a:xfrm>
            <a:off x="2064330" y="2763985"/>
            <a:ext cx="3267075" cy="517525"/>
          </a:xfrm>
          <a:prstGeom prst="rect">
            <a:avLst/>
          </a:prstGeom>
          <a:noFill/>
          <a:ln w="9525">
            <a:noFill/>
            <a:miter lim="800000"/>
            <a:headEnd/>
            <a:tailEnd/>
          </a:ln>
        </p:spPr>
        <p:txBody>
          <a:bodyPr wrap="none">
            <a:spAutoFit/>
          </a:bodyPr>
          <a:lstStyle/>
          <a:p>
            <a:pPr eaLnBrk="1" hangingPunct="1"/>
            <a:r>
              <a:rPr lang="en-US" altLang="zh-CN" sz="2400" b="1">
                <a:ea typeface="宋体" pitchFamily="2" charset="-122"/>
              </a:rPr>
              <a:t>Combinational Circuit</a:t>
            </a:r>
          </a:p>
        </p:txBody>
      </p:sp>
      <p:sp>
        <p:nvSpPr>
          <p:cNvPr id="52" name="Line 29"/>
          <p:cNvSpPr>
            <a:spLocks noChangeShapeType="1"/>
          </p:cNvSpPr>
          <p:nvPr/>
        </p:nvSpPr>
        <p:spPr bwMode="auto">
          <a:xfrm flipH="1">
            <a:off x="2204030" y="2230585"/>
            <a:ext cx="88900" cy="152400"/>
          </a:xfrm>
          <a:prstGeom prst="line">
            <a:avLst/>
          </a:prstGeom>
          <a:noFill/>
          <a:ln w="12700">
            <a:solidFill>
              <a:schemeClr val="tx1"/>
            </a:solidFill>
            <a:round/>
            <a:headEnd/>
            <a:tailEnd/>
          </a:ln>
        </p:spPr>
        <p:txBody>
          <a:bodyPr/>
          <a:lstStyle/>
          <a:p>
            <a:endParaRPr lang="en-IN"/>
          </a:p>
        </p:txBody>
      </p:sp>
      <p:sp>
        <p:nvSpPr>
          <p:cNvPr id="53" name="Line 30"/>
          <p:cNvSpPr>
            <a:spLocks noChangeShapeType="1"/>
          </p:cNvSpPr>
          <p:nvPr/>
        </p:nvSpPr>
        <p:spPr bwMode="auto">
          <a:xfrm flipH="1">
            <a:off x="1594430" y="4135585"/>
            <a:ext cx="88900" cy="152400"/>
          </a:xfrm>
          <a:prstGeom prst="line">
            <a:avLst/>
          </a:prstGeom>
          <a:noFill/>
          <a:ln w="12700">
            <a:solidFill>
              <a:schemeClr val="tx1"/>
            </a:solidFill>
            <a:round/>
            <a:headEnd/>
            <a:tailEnd/>
          </a:ln>
        </p:spPr>
        <p:txBody>
          <a:bodyPr/>
          <a:lstStyle/>
          <a:p>
            <a:endParaRPr lang="en-IN"/>
          </a:p>
        </p:txBody>
      </p:sp>
      <p:sp>
        <p:nvSpPr>
          <p:cNvPr id="54" name="Line 31"/>
          <p:cNvSpPr>
            <a:spLocks noChangeShapeType="1"/>
          </p:cNvSpPr>
          <p:nvPr/>
        </p:nvSpPr>
        <p:spPr bwMode="auto">
          <a:xfrm flipH="1">
            <a:off x="4337630" y="4135585"/>
            <a:ext cx="88900" cy="152400"/>
          </a:xfrm>
          <a:prstGeom prst="line">
            <a:avLst/>
          </a:prstGeom>
          <a:noFill/>
          <a:ln w="12700">
            <a:solidFill>
              <a:schemeClr val="tx1"/>
            </a:solidFill>
            <a:round/>
            <a:headEnd/>
            <a:tailEnd/>
          </a:ln>
        </p:spPr>
        <p:txBody>
          <a:bodyPr/>
          <a:lstStyle/>
          <a:p>
            <a:endParaRPr lang="en-IN"/>
          </a:p>
        </p:txBody>
      </p:sp>
      <p:sp>
        <p:nvSpPr>
          <p:cNvPr id="55" name="Line 32"/>
          <p:cNvSpPr>
            <a:spLocks noChangeShapeType="1"/>
          </p:cNvSpPr>
          <p:nvPr/>
        </p:nvSpPr>
        <p:spPr bwMode="auto">
          <a:xfrm flipH="1">
            <a:off x="4502730" y="5430985"/>
            <a:ext cx="88900" cy="152400"/>
          </a:xfrm>
          <a:prstGeom prst="line">
            <a:avLst/>
          </a:prstGeom>
          <a:noFill/>
          <a:ln w="12700">
            <a:solidFill>
              <a:schemeClr val="tx1"/>
            </a:solidFill>
            <a:round/>
            <a:headEnd/>
            <a:tailEnd/>
          </a:ln>
        </p:spPr>
        <p:txBody>
          <a:bodyPr/>
          <a:lstStyle/>
          <a:p>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PROCEDURE</a:t>
            </a:r>
            <a:endParaRPr lang="en-IN" dirty="0"/>
          </a:p>
        </p:txBody>
      </p:sp>
      <p:sp>
        <p:nvSpPr>
          <p:cNvPr id="3" name="Content Placeholder 2"/>
          <p:cNvSpPr>
            <a:spLocks noGrp="1"/>
          </p:cNvSpPr>
          <p:nvPr>
            <p:ph idx="1"/>
          </p:nvPr>
        </p:nvSpPr>
        <p:spPr/>
        <p:txBody>
          <a:bodyPr/>
          <a:lstStyle/>
          <a:p>
            <a:r>
              <a:rPr lang="en-IN" dirty="0" smtClean="0"/>
              <a:t>The procedure involves the following steps:</a:t>
            </a:r>
          </a:p>
          <a:p>
            <a:pPr>
              <a:buNone/>
            </a:pPr>
            <a:endParaRPr lang="en-IN" dirty="0" smtClean="0"/>
          </a:p>
          <a:p>
            <a:pPr marL="457200" indent="-457200">
              <a:buFont typeface="+mj-lt"/>
              <a:buAutoNum type="arabicPeriod"/>
            </a:pPr>
            <a:r>
              <a:rPr lang="en-IN" dirty="0" smtClean="0"/>
              <a:t>State the problem.</a:t>
            </a:r>
          </a:p>
          <a:p>
            <a:pPr marL="457200" indent="-457200">
              <a:buFont typeface="+mj-lt"/>
              <a:buAutoNum type="arabicPeriod"/>
            </a:pPr>
            <a:r>
              <a:rPr lang="en-IN" dirty="0" smtClean="0"/>
              <a:t>Determine no. of available input variables and required output variables.</a:t>
            </a:r>
          </a:p>
          <a:p>
            <a:pPr marL="457200" indent="-457200">
              <a:buFont typeface="+mj-lt"/>
              <a:buAutoNum type="arabicPeriod"/>
            </a:pPr>
            <a:r>
              <a:rPr lang="en-IN" dirty="0" smtClean="0"/>
              <a:t>Assign letter symbols to the input and output variables.</a:t>
            </a:r>
          </a:p>
          <a:p>
            <a:pPr marL="457200" indent="-457200">
              <a:buFont typeface="+mj-lt"/>
              <a:buAutoNum type="arabicPeriod"/>
            </a:pPr>
            <a:r>
              <a:rPr lang="en-IN" dirty="0" smtClean="0"/>
              <a:t>Derive the truth table that defines the required relationship between inputs and outputs.</a:t>
            </a:r>
          </a:p>
          <a:p>
            <a:pPr marL="457200" indent="-457200">
              <a:buFont typeface="+mj-lt"/>
              <a:buAutoNum type="arabicPeriod"/>
            </a:pPr>
            <a:r>
              <a:rPr lang="en-IN" dirty="0" smtClean="0"/>
              <a:t>Obtain simplified Boolean function for each output.</a:t>
            </a:r>
          </a:p>
          <a:p>
            <a:pPr marL="457200" indent="-457200">
              <a:buFont typeface="+mj-lt"/>
              <a:buAutoNum type="arabicPeriod"/>
            </a:pPr>
            <a:r>
              <a:rPr lang="en-IN" dirty="0" smtClean="0"/>
              <a:t>Draw the logic diagram.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HAZARDS</a:t>
            </a:r>
            <a:endParaRPr lang="en-US" dirty="0"/>
          </a:p>
        </p:txBody>
      </p:sp>
      <p:sp>
        <p:nvSpPr>
          <p:cNvPr id="3" name="Content Placeholder 2"/>
          <p:cNvSpPr>
            <a:spLocks noGrp="1"/>
          </p:cNvSpPr>
          <p:nvPr>
            <p:ph idx="1"/>
          </p:nvPr>
        </p:nvSpPr>
        <p:spPr/>
        <p:txBody>
          <a:bodyPr/>
          <a:lstStyle/>
          <a:p>
            <a:r>
              <a:rPr lang="en-US" dirty="0"/>
              <a:t>A </a:t>
            </a:r>
            <a:r>
              <a:rPr lang="en-US" b="1" dirty="0"/>
              <a:t>hazard</a:t>
            </a:r>
            <a:r>
              <a:rPr lang="en-US" dirty="0"/>
              <a:t>, if exists, in a digital circuit causes a temporary fluctuation in output of the circuit. </a:t>
            </a:r>
            <a:endParaRPr lang="en-US" dirty="0" smtClean="0"/>
          </a:p>
          <a:p>
            <a:r>
              <a:rPr lang="en-US" dirty="0" smtClean="0"/>
              <a:t>In </a:t>
            </a:r>
            <a:r>
              <a:rPr lang="en-US" dirty="0"/>
              <a:t>other words, a hazard in a digital circuit is a temporary disturbance in ideal operation of the circuit which if given some time, gets resolved itself. </a:t>
            </a:r>
            <a:endParaRPr lang="en-US" dirty="0" smtClean="0"/>
          </a:p>
          <a:p>
            <a:r>
              <a:rPr lang="en-US" dirty="0" smtClean="0"/>
              <a:t>These </a:t>
            </a:r>
            <a:r>
              <a:rPr lang="en-US" dirty="0"/>
              <a:t>disturbances or fluctuations occur when different paths from the input to output have different delays and due to this fact, changes in input variables do not change the output instantly but do appear at output after a small delay caused by the circuit building elements, i.e., logic gates.</a:t>
            </a:r>
          </a:p>
          <a:p>
            <a:endParaRPr lang="en-US" dirty="0"/>
          </a:p>
        </p:txBody>
      </p:sp>
    </p:spTree>
    <p:extLst>
      <p:ext uri="{BB962C8B-B14F-4D97-AF65-F5344CB8AC3E}">
        <p14:creationId xmlns:p14="http://schemas.microsoft.com/office/powerpoint/2010/main" val="3417974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HAZARDS</a:t>
            </a:r>
            <a:endParaRPr lang="en-US" dirty="0"/>
          </a:p>
        </p:txBody>
      </p:sp>
      <p:sp>
        <p:nvSpPr>
          <p:cNvPr id="3" name="Content Placeholder 2"/>
          <p:cNvSpPr>
            <a:spLocks noGrp="1"/>
          </p:cNvSpPr>
          <p:nvPr>
            <p:ph idx="1"/>
          </p:nvPr>
        </p:nvSpPr>
        <p:spPr/>
        <p:txBody>
          <a:bodyPr/>
          <a:lstStyle/>
          <a:p>
            <a:r>
              <a:rPr lang="en-US" dirty="0"/>
              <a:t>There are three different kinds of hazards found in digital circuits</a:t>
            </a:r>
          </a:p>
          <a:p>
            <a:pPr marL="457200" indent="-457200">
              <a:buAutoNum type="arabicPeriod"/>
            </a:pPr>
            <a:r>
              <a:rPr lang="en-US" dirty="0" smtClean="0"/>
              <a:t>Static hazard</a:t>
            </a:r>
          </a:p>
          <a:p>
            <a:pPr marL="0" indent="0">
              <a:buNone/>
            </a:pPr>
            <a:r>
              <a:rPr lang="en-US" dirty="0" smtClean="0"/>
              <a:t>	A</a:t>
            </a:r>
            <a:r>
              <a:rPr lang="en-US" dirty="0"/>
              <a:t> </a:t>
            </a:r>
            <a:r>
              <a:rPr lang="en-US" b="1" dirty="0"/>
              <a:t>static hazard</a:t>
            </a:r>
            <a:r>
              <a:rPr lang="en-US" dirty="0"/>
              <a:t> takes place when change in an input causes </a:t>
            </a:r>
            <a:r>
              <a:rPr lang="en-US" dirty="0" smtClean="0"/>
              <a:t>	the </a:t>
            </a:r>
            <a:r>
              <a:rPr lang="en-US" dirty="0"/>
              <a:t>output to change momentarily before stabilizing to its </a:t>
            </a:r>
            <a:r>
              <a:rPr lang="en-US" dirty="0" smtClean="0"/>
              <a:t>	correct </a:t>
            </a:r>
            <a:r>
              <a:rPr lang="en-US" dirty="0"/>
              <a:t>value</a:t>
            </a:r>
            <a:r>
              <a:rPr lang="en-US" dirty="0" smtClean="0"/>
              <a:t>.</a:t>
            </a:r>
            <a:endParaRPr lang="en-US" dirty="0"/>
          </a:p>
          <a:p>
            <a:pPr marL="0" indent="0">
              <a:buNone/>
            </a:pPr>
            <a:r>
              <a:rPr lang="en-US" dirty="0" smtClean="0"/>
              <a:t>2. Dynamic hazard</a:t>
            </a:r>
          </a:p>
          <a:p>
            <a:pPr marL="0" indent="0">
              <a:buNone/>
            </a:pPr>
            <a:r>
              <a:rPr lang="en-US" dirty="0"/>
              <a:t>	A </a:t>
            </a:r>
            <a:r>
              <a:rPr lang="en-US" b="1" dirty="0"/>
              <a:t>dynamic hazard</a:t>
            </a:r>
            <a:r>
              <a:rPr lang="en-US" dirty="0"/>
              <a:t> is the possibility of an output changing </a:t>
            </a:r>
            <a:r>
              <a:rPr lang="en-US" dirty="0" smtClean="0"/>
              <a:t>	more </a:t>
            </a:r>
            <a:r>
              <a:rPr lang="en-US" dirty="0"/>
              <a:t>than once as a result of a single input </a:t>
            </a:r>
            <a:r>
              <a:rPr lang="en-US" dirty="0" smtClean="0"/>
              <a:t>change.</a:t>
            </a:r>
            <a:endParaRPr lang="en-US" dirty="0"/>
          </a:p>
          <a:p>
            <a:pPr marL="0" indent="0">
              <a:buNone/>
            </a:pPr>
            <a:r>
              <a:rPr lang="en-US" dirty="0" smtClean="0"/>
              <a:t>3. Functional/Hybrid hazard</a:t>
            </a:r>
          </a:p>
          <a:p>
            <a:pPr marL="0" indent="0">
              <a:buNone/>
            </a:pPr>
            <a:r>
              <a:rPr lang="en-US" dirty="0" smtClean="0"/>
              <a:t>	</a:t>
            </a:r>
            <a:r>
              <a:rPr lang="en-US" b="1" dirty="0" smtClean="0"/>
              <a:t>Functional </a:t>
            </a:r>
            <a:r>
              <a:rPr lang="en-US" b="1" dirty="0"/>
              <a:t>hazards </a:t>
            </a:r>
            <a:r>
              <a:rPr lang="en-US" dirty="0"/>
              <a:t>are non-solvable hazards which occurs </a:t>
            </a:r>
            <a:r>
              <a:rPr lang="en-US" dirty="0" smtClean="0"/>
              <a:t>	when </a:t>
            </a:r>
            <a:r>
              <a:rPr lang="en-US" dirty="0"/>
              <a:t>more than one input variable changes at the same </a:t>
            </a:r>
            <a:r>
              <a:rPr lang="en-US" dirty="0" smtClean="0"/>
              <a:t>	time</a:t>
            </a:r>
            <a:r>
              <a:rPr lang="en-US" dirty="0"/>
              <a:t>. </a:t>
            </a:r>
          </a:p>
          <a:p>
            <a:endParaRPr lang="en-US" dirty="0"/>
          </a:p>
        </p:txBody>
      </p:sp>
    </p:spTree>
    <p:extLst>
      <p:ext uri="{BB962C8B-B14F-4D97-AF65-F5344CB8AC3E}">
        <p14:creationId xmlns:p14="http://schemas.microsoft.com/office/powerpoint/2010/main" val="4286712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ADDERS(</a:t>
            </a:r>
            <a:r>
              <a:rPr lang="en-US" altLang="zh-TW" dirty="0" smtClean="0">
                <a:latin typeface="Times New Roman" pitchFamily="18" charset="0"/>
                <a:cs typeface="Times New Roman" pitchFamily="18" charset="0"/>
              </a:rPr>
              <a:t>HALF ADDER)</a:t>
            </a:r>
            <a:endParaRPr lang="en-IN" dirty="0"/>
          </a:p>
        </p:txBody>
      </p:sp>
      <p:sp>
        <p:nvSpPr>
          <p:cNvPr id="4" name="Rectangle 3"/>
          <p:cNvSpPr txBox="1">
            <a:spLocks noChangeArrowheads="1"/>
          </p:cNvSpPr>
          <p:nvPr/>
        </p:nvSpPr>
        <p:spPr bwMode="auto">
          <a:xfrm>
            <a:off x="250825" y="1341438"/>
            <a:ext cx="8704263" cy="532765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2" pitchFamily="18" charset="2"/>
              <a:buChar char="©"/>
              <a:tabLst/>
              <a:defRPr/>
            </a:pPr>
            <a:r>
              <a:rPr kumimoji="1" lang="en-US" altLang="zh-TW" sz="24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rPr>
              <a:t>A combinational circuit that performs the addition of two bits is called a </a:t>
            </a:r>
            <a:r>
              <a:rPr kumimoji="1" lang="en-US" altLang="zh-TW" sz="2400" b="0" i="0" u="none" strike="noStrike" kern="0" cap="none" spc="0" normalizeH="0" baseline="0" noProof="0" dirty="0" smtClean="0">
                <a:ln>
                  <a:noFill/>
                </a:ln>
                <a:solidFill>
                  <a:schemeClr val="hlink"/>
                </a:solidFill>
                <a:effectLst/>
                <a:uLnTx/>
                <a:uFillTx/>
                <a:latin typeface="Times New Roman" pitchFamily="18" charset="0"/>
                <a:ea typeface="新細明體" pitchFamily="18" charset="-120"/>
                <a:cs typeface="Times New Roman" pitchFamily="18" charset="0"/>
              </a:rPr>
              <a:t>half adder</a:t>
            </a:r>
            <a:r>
              <a:rPr kumimoji="1" lang="en-US" altLang="zh-TW" sz="24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rPr>
              <a:t>.</a:t>
            </a:r>
          </a:p>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2" pitchFamily="18" charset="2"/>
              <a:buChar char="©"/>
              <a:tabLst/>
              <a:defRPr/>
            </a:pPr>
            <a:r>
              <a:rPr kumimoji="1" lang="en-US" altLang="zh-TW" sz="24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rPr>
              <a:t>The truth table for the half adder is listed below:</a:t>
            </a:r>
          </a:p>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pitchFamily="2" charset="2"/>
              <a:buNone/>
              <a:tabLst/>
              <a:defRPr/>
            </a:pPr>
            <a:endParaRPr kumimoji="1" lang="en-US" altLang="zh-TW" sz="24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endParaRPr>
          </a:p>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pitchFamily="2" charset="2"/>
              <a:buNone/>
              <a:tabLst/>
              <a:defRPr/>
            </a:pPr>
            <a:endParaRPr kumimoji="1" lang="en-US" altLang="zh-TW" sz="24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endParaRPr>
          </a:p>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pitchFamily="2" charset="2"/>
              <a:buNone/>
              <a:tabLst/>
              <a:defRPr/>
            </a:pPr>
            <a:endParaRPr kumimoji="1" lang="en-US" altLang="zh-TW" sz="24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endParaRPr>
          </a:p>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pitchFamily="2" charset="2"/>
              <a:buNone/>
              <a:tabLst/>
              <a:defRPr/>
            </a:pPr>
            <a:endParaRPr kumimoji="1" lang="en-US" altLang="zh-TW" sz="24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endParaRPr>
          </a:p>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pitchFamily="2" charset="2"/>
              <a:buNone/>
              <a:tabLst/>
              <a:defRPr/>
            </a:pPr>
            <a:endParaRPr kumimoji="1" lang="en-US" altLang="zh-TW" sz="24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endParaRPr>
          </a:p>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pitchFamily="2" charset="2"/>
              <a:buNone/>
              <a:tabLst/>
              <a:defRPr/>
            </a:pPr>
            <a:endParaRPr kumimoji="1" lang="en-US" altLang="zh-TW" sz="24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endParaRPr>
          </a:p>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pitchFamily="2" charset="2"/>
              <a:buNone/>
              <a:tabLst/>
              <a:defRPr/>
            </a:pPr>
            <a:r>
              <a:rPr kumimoji="1" lang="en-US" altLang="zh-TW" sz="24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rPr>
              <a:t>				   S = </a:t>
            </a:r>
            <a:r>
              <a:rPr kumimoji="1" lang="en-US" altLang="zh-TW" sz="2400" b="0" i="0" u="none" strike="noStrike" kern="0" cap="none" spc="0" normalizeH="0" baseline="0" noProof="0" dirty="0" err="1" smtClean="0">
                <a:ln>
                  <a:noFill/>
                </a:ln>
                <a:solidFill>
                  <a:schemeClr val="tx1"/>
                </a:solidFill>
                <a:effectLst/>
                <a:uLnTx/>
                <a:uFillTx/>
                <a:latin typeface="Times New Roman" pitchFamily="18" charset="0"/>
                <a:ea typeface="新細明體" pitchFamily="18" charset="-120"/>
                <a:cs typeface="Times New Roman" pitchFamily="18" charset="0"/>
              </a:rPr>
              <a:t>x</a:t>
            </a:r>
            <a:r>
              <a:rPr kumimoji="1" lang="en-US" altLang="zh-TW" sz="2400" b="0" i="0" u="none" strike="noStrike" kern="0" cap="none" spc="0" normalizeH="0" baseline="0" noProof="0" dirty="0" err="1" smtClean="0">
                <a:ln>
                  <a:noFill/>
                </a:ln>
                <a:solidFill>
                  <a:schemeClr val="tx1"/>
                </a:solidFill>
                <a:effectLst/>
                <a:uLnTx/>
                <a:uFillTx/>
                <a:latin typeface="Arial"/>
                <a:ea typeface="新細明體" pitchFamily="18" charset="-120"/>
                <a:cs typeface="Times New Roman" pitchFamily="18" charset="0"/>
              </a:rPr>
              <a:t>’</a:t>
            </a:r>
            <a:r>
              <a:rPr kumimoji="1" lang="en-US" altLang="zh-TW" sz="2400" b="0" i="0" u="none" strike="noStrike" kern="0" cap="none" spc="0" normalizeH="0" baseline="0" noProof="0" dirty="0" err="1" smtClean="0">
                <a:ln>
                  <a:noFill/>
                </a:ln>
                <a:solidFill>
                  <a:schemeClr val="tx1"/>
                </a:solidFill>
                <a:effectLst/>
                <a:uLnTx/>
                <a:uFillTx/>
                <a:latin typeface="Times New Roman" pitchFamily="18" charset="0"/>
                <a:ea typeface="新細明體" pitchFamily="18" charset="-120"/>
                <a:cs typeface="Times New Roman" pitchFamily="18" charset="0"/>
              </a:rPr>
              <a:t>y</a:t>
            </a:r>
            <a:r>
              <a:rPr kumimoji="1" lang="en-US" altLang="zh-TW" sz="24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rPr>
              <a:t> + </a:t>
            </a:r>
            <a:r>
              <a:rPr kumimoji="1" lang="en-US" altLang="zh-TW" sz="2400" b="0" i="0" u="none" strike="noStrike" kern="0" cap="none" spc="0" normalizeH="0" baseline="0" noProof="0" dirty="0" err="1" smtClean="0">
                <a:ln>
                  <a:noFill/>
                </a:ln>
                <a:solidFill>
                  <a:schemeClr val="tx1"/>
                </a:solidFill>
                <a:effectLst/>
                <a:uLnTx/>
                <a:uFillTx/>
                <a:latin typeface="Times New Roman" pitchFamily="18" charset="0"/>
                <a:ea typeface="新細明體" pitchFamily="18" charset="-120"/>
                <a:cs typeface="Times New Roman" pitchFamily="18" charset="0"/>
              </a:rPr>
              <a:t>xy</a:t>
            </a:r>
            <a:r>
              <a:rPr kumimoji="1" lang="en-US" altLang="zh-TW" sz="2400" b="0" i="0" u="none" strike="noStrike" kern="0" cap="none" spc="0" normalizeH="0" baseline="0" noProof="0" dirty="0" smtClean="0">
                <a:ln>
                  <a:noFill/>
                </a:ln>
                <a:solidFill>
                  <a:schemeClr val="tx1"/>
                </a:solidFill>
                <a:effectLst/>
                <a:uLnTx/>
                <a:uFillTx/>
                <a:latin typeface="Arial"/>
                <a:ea typeface="新細明體" pitchFamily="18" charset="-120"/>
                <a:cs typeface="Times New Roman" pitchFamily="18" charset="0"/>
              </a:rPr>
              <a:t>’</a:t>
            </a:r>
            <a:endParaRPr kumimoji="1" lang="en-US" altLang="zh-TW" sz="24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endParaRPr>
          </a:p>
          <a:p>
            <a:pPr marL="342900" marR="0" lvl="0" indent="-342900" algn="l" defTabSz="914400" rtl="0" eaLnBrk="0" fontAlgn="base" latinLnBrk="0" hangingPunct="0">
              <a:lnSpc>
                <a:spcPct val="100000"/>
              </a:lnSpc>
              <a:spcBef>
                <a:spcPct val="20000"/>
              </a:spcBef>
              <a:spcAft>
                <a:spcPct val="0"/>
              </a:spcAft>
              <a:buClr>
                <a:srgbClr val="0000FF"/>
              </a:buClr>
              <a:buSzPct val="90000"/>
              <a:buFont typeface="Wingdings" pitchFamily="2" charset="2"/>
              <a:buNone/>
              <a:tabLst/>
              <a:defRPr/>
            </a:pPr>
            <a:r>
              <a:rPr kumimoji="1" lang="en-US" altLang="zh-TW" sz="2400" b="0" i="0" u="none" strike="noStrike" kern="0" cap="none" spc="0" normalizeH="0" baseline="0" noProof="0" dirty="0" smtClean="0">
                <a:ln>
                  <a:noFill/>
                </a:ln>
                <a:solidFill>
                  <a:schemeClr val="tx1"/>
                </a:solidFill>
                <a:effectLst/>
                <a:uLnTx/>
                <a:uFillTx/>
                <a:latin typeface="Times New Roman" pitchFamily="18" charset="0"/>
                <a:ea typeface="新細明體" pitchFamily="18" charset="-120"/>
                <a:cs typeface="Times New Roman" pitchFamily="18" charset="0"/>
              </a:rPr>
              <a:t>				   C = </a:t>
            </a:r>
            <a:r>
              <a:rPr kumimoji="1" lang="en-US" altLang="zh-TW" sz="2400" b="0" i="0" u="none" strike="noStrike" kern="0" cap="none" spc="0" normalizeH="0" baseline="0" noProof="0" dirty="0" err="1" smtClean="0">
                <a:ln>
                  <a:noFill/>
                </a:ln>
                <a:solidFill>
                  <a:schemeClr val="tx1"/>
                </a:solidFill>
                <a:effectLst/>
                <a:uLnTx/>
                <a:uFillTx/>
                <a:latin typeface="Times New Roman" pitchFamily="18" charset="0"/>
                <a:ea typeface="新細明體" pitchFamily="18" charset="-120"/>
                <a:cs typeface="Times New Roman" pitchFamily="18" charset="0"/>
              </a:rPr>
              <a:t>xy</a:t>
            </a:r>
            <a:endParaRPr kumimoji="1" lang="en-US" altLang="zh-TW" sz="2400" b="0" i="0" u="none" strike="noStrike" kern="0" cap="none" spc="0" normalizeH="0" baseline="0" noProof="0" dirty="0">
              <a:ln>
                <a:noFill/>
              </a:ln>
              <a:solidFill>
                <a:schemeClr val="tx1"/>
              </a:solidFill>
              <a:effectLst/>
              <a:uLnTx/>
              <a:uFillTx/>
              <a:latin typeface="Times New Roman" pitchFamily="18" charset="0"/>
              <a:ea typeface="新細明體" pitchFamily="18" charset="-120"/>
              <a:cs typeface="Times New Roman" pitchFamily="18" charset="0"/>
            </a:endParaRPr>
          </a:p>
        </p:txBody>
      </p:sp>
      <p:pic>
        <p:nvPicPr>
          <p:cNvPr id="5" name="Picture 11"/>
          <p:cNvPicPr>
            <a:picLocks noGrp="1" noChangeAspect="1" noChangeArrowheads="1"/>
          </p:cNvPicPr>
          <p:nvPr>
            <p:ph sz="half" idx="4294967295"/>
          </p:nvPr>
        </p:nvPicPr>
        <p:blipFill>
          <a:blip r:embed="rId2" cstate="print">
            <a:lum bright="12000" contrast="12000"/>
          </a:blip>
          <a:srcRect/>
          <a:stretch>
            <a:fillRect/>
          </a:stretch>
        </p:blipFill>
        <p:spPr>
          <a:xfrm>
            <a:off x="3132138" y="2919850"/>
            <a:ext cx="2543175" cy="2303463"/>
          </a:xfrm>
          <a:prstGeom prst="rect">
            <a:avLst/>
          </a:prstGeom>
          <a:noFill/>
          <a:ln/>
        </p:spPr>
      </p:pic>
      <p:sp>
        <p:nvSpPr>
          <p:cNvPr id="6" name="Text Box 13"/>
          <p:cNvSpPr txBox="1">
            <a:spLocks noChangeArrowheads="1"/>
          </p:cNvSpPr>
          <p:nvPr/>
        </p:nvSpPr>
        <p:spPr bwMode="auto">
          <a:xfrm>
            <a:off x="6567488" y="3581838"/>
            <a:ext cx="1009650" cy="641350"/>
          </a:xfrm>
          <a:prstGeom prst="rect">
            <a:avLst/>
          </a:prstGeom>
          <a:noFill/>
          <a:ln w="9525">
            <a:noFill/>
            <a:miter lim="800000"/>
            <a:headEnd/>
            <a:tailEnd/>
          </a:ln>
          <a:effectLst/>
        </p:spPr>
        <p:txBody>
          <a:bodyPr wrap="none">
            <a:spAutoFit/>
          </a:bodyPr>
          <a:lstStyle/>
          <a:p>
            <a:r>
              <a:rPr lang="en-US" altLang="zh-TW"/>
              <a:t>S: Sum</a:t>
            </a:r>
          </a:p>
          <a:p>
            <a:r>
              <a:rPr lang="en-US" altLang="zh-TW"/>
              <a:t>C: Carry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ab97">
  <a:themeElements>
    <a:clrScheme name="">
      <a:dk1>
        <a:srgbClr val="000000"/>
      </a:dk1>
      <a:lt1>
        <a:srgbClr val="FFFFFF"/>
      </a:lt1>
      <a:dk2>
        <a:srgbClr val="000082"/>
      </a:dk2>
      <a:lt2>
        <a:srgbClr val="C0C0C0"/>
      </a:lt2>
      <a:accent1>
        <a:srgbClr val="D01608"/>
      </a:accent1>
      <a:accent2>
        <a:srgbClr val="000082"/>
      </a:accent2>
      <a:accent3>
        <a:srgbClr val="FFFFFF"/>
      </a:accent3>
      <a:accent4>
        <a:srgbClr val="000000"/>
      </a:accent4>
      <a:accent5>
        <a:srgbClr val="E4ABAA"/>
      </a:accent5>
      <a:accent6>
        <a:srgbClr val="000075"/>
      </a:accent6>
      <a:hlink>
        <a:srgbClr val="00C000"/>
      </a:hlink>
      <a:folHlink>
        <a:srgbClr val="800080"/>
      </a:folHlink>
    </a:clrScheme>
    <a:fontScheme name="iab97">
      <a:majorFont>
        <a:latin typeface="Book Antiqua"/>
        <a:ea typeface="新細明體"/>
        <a:cs typeface=""/>
      </a:majorFont>
      <a:minorFont>
        <a:latin typeface="Book Antiqu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sng" strike="noStrike" cap="none" normalizeH="0" baseline="0" smtClean="0">
            <a:ln>
              <a:noFill/>
            </a:ln>
            <a:solidFill>
              <a:srgbClr val="003366"/>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sng" strike="noStrike" cap="none" normalizeH="0" baseline="0" smtClean="0">
            <a:ln>
              <a:noFill/>
            </a:ln>
            <a:solidFill>
              <a:srgbClr val="003366"/>
            </a:solidFill>
            <a:effectLst/>
            <a:latin typeface="Times New Roman" pitchFamily="18" charset="0"/>
          </a:defRPr>
        </a:defPPr>
      </a:lstStyle>
    </a:lnDef>
  </a:objectDefaults>
  <a:extraClrSchemeLst>
    <a:extraClrScheme>
      <a:clrScheme name="iab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ab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ab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ab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ab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ab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ab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sng" strike="noStrike" cap="none" normalizeH="0" baseline="0" smtClean="0">
            <a:ln>
              <a:noFill/>
            </a:ln>
            <a:solidFill>
              <a:srgbClr val="003366"/>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sng" strike="noStrike" cap="none" normalizeH="0" baseline="0" smtClean="0">
            <a:ln>
              <a:noFill/>
            </a:ln>
            <a:solidFill>
              <a:srgbClr val="003366"/>
            </a:solidFill>
            <a:effectLst/>
            <a:latin typeface="Times New Roman" pitchFamily="18" charset="0"/>
          </a:defRPr>
        </a:defPPr>
      </a:lstStyle>
    </a:lnDef>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66029</TotalTime>
  <Words>969</Words>
  <Application>Microsoft Office PowerPoint</Application>
  <PresentationFormat>Letter Paper (8.5x11 in)</PresentationFormat>
  <Paragraphs>249</Paragraphs>
  <Slides>45</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45</vt:i4>
      </vt:variant>
    </vt:vector>
  </HeadingPairs>
  <TitlesOfParts>
    <vt:vector size="57" baseType="lpstr">
      <vt:lpstr>宋体</vt:lpstr>
      <vt:lpstr>Arial</vt:lpstr>
      <vt:lpstr>Book Antiqua</vt:lpstr>
      <vt:lpstr>標楷體</vt:lpstr>
      <vt:lpstr>新細明體</vt:lpstr>
      <vt:lpstr>新細明體</vt:lpstr>
      <vt:lpstr>Symbol</vt:lpstr>
      <vt:lpstr>Times New Roman</vt:lpstr>
      <vt:lpstr>Wingdings</vt:lpstr>
      <vt:lpstr>Wingdings 2</vt:lpstr>
      <vt:lpstr>iab97</vt:lpstr>
      <vt:lpstr>自訂設計</vt:lpstr>
      <vt:lpstr>Chapter 4 Combinational Logic</vt:lpstr>
      <vt:lpstr>Outline of Chapter 4</vt:lpstr>
      <vt:lpstr>INTRODUCTION</vt:lpstr>
      <vt:lpstr>INTRODUCTION</vt:lpstr>
      <vt:lpstr>INTRODUCTION</vt:lpstr>
      <vt:lpstr>DESIGN PROCEDURE</vt:lpstr>
      <vt:lpstr>HAZARDS</vt:lpstr>
      <vt:lpstr>HAZARDS</vt:lpstr>
      <vt:lpstr>ADDERS(HALF ADDER)</vt:lpstr>
      <vt:lpstr>ADDERS(HALF ADDER)</vt:lpstr>
      <vt:lpstr>ADDERS (FULL ADDER)</vt:lpstr>
      <vt:lpstr>ADDERS (FULL ADDER)</vt:lpstr>
      <vt:lpstr>ADDERS (FULL ADDER)</vt:lpstr>
      <vt:lpstr>ADDERS (FULL ADDER)</vt:lpstr>
      <vt:lpstr>SUBTRACTORS(HALF SUBTRACTOR)</vt:lpstr>
      <vt:lpstr>SUBTRACTORS(HALF SUBTRACTOR)</vt:lpstr>
      <vt:lpstr>SUBTRACTORS(FULL SUBTRACTOR)</vt:lpstr>
      <vt:lpstr>SUBTRACTORS(FULL SUBTRACTOR)</vt:lpstr>
      <vt:lpstr>SUBTRACTORS(FULL SUBTRACTOR)</vt:lpstr>
      <vt:lpstr>SUBTRACTORS(FULL SUBTRACTOR)</vt:lpstr>
      <vt:lpstr>CODE CONVERSION</vt:lpstr>
      <vt:lpstr>CODE CONVERSION</vt:lpstr>
      <vt:lpstr>CODE CONVERSION</vt:lpstr>
      <vt:lpstr>CODE CONVERSION</vt:lpstr>
      <vt:lpstr>ANALYSIS PROCEDURE</vt:lpstr>
      <vt:lpstr>ANALYSIS PROCEDURE(CONTD.)</vt:lpstr>
      <vt:lpstr>ANALYSIS PROCEDURE(CONTD.)</vt:lpstr>
      <vt:lpstr>ANALYSIS PROCEDURE(CONTD.)</vt:lpstr>
      <vt:lpstr>ANALYSIS PROCEDURE(CONTD.)</vt:lpstr>
      <vt:lpstr>ANALYSIS PROCEDURE(CONTD.)</vt:lpstr>
      <vt:lpstr>MULTI LEVEL NAND AND NOR CIRCUITS</vt:lpstr>
      <vt:lpstr>MULTI LEVEL NAND AND NOR CIRCUITS</vt:lpstr>
      <vt:lpstr>MULTI LEVEL NAND AND NOR CIRCUITS</vt:lpstr>
      <vt:lpstr>MULTI LEVEL NAND AND NOR CIRCUITS</vt:lpstr>
      <vt:lpstr>MULTI LEVEL NAND AND NOR CIRCUITS</vt:lpstr>
      <vt:lpstr>MULTI LEVEL NAND AND NOR CIRCUITS</vt:lpstr>
      <vt:lpstr>MULTI LEVEL NAND AND NOR CIRCUITS</vt:lpstr>
      <vt:lpstr>MULTI LEVEL NAND AND NOR CIRCUITS</vt:lpstr>
      <vt:lpstr>MULTI LEVEL NAND AND NOR CIRCUITS</vt:lpstr>
      <vt:lpstr>MULTI LEVEL NAND AND NOR CIRCUITS</vt:lpstr>
      <vt:lpstr>MULTI LEVEL NAND AND NOR CIRCUITS</vt:lpstr>
      <vt:lpstr>MULTI LEVEL NAND AND NOR CIRCUITS</vt:lpstr>
      <vt:lpstr>MULTI LEVEL NAND AND NOR CIRCUITS</vt:lpstr>
      <vt:lpstr>MULTI LEVEL NAND AND NOR CIRCUITS</vt:lpstr>
      <vt:lpstr>Ex-OR and Equivalence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Networks Inc - An Overview</dc:title>
  <dc:creator>Karen Yancik 314-995-6140</dc:creator>
  <cp:lastModifiedBy>resources</cp:lastModifiedBy>
  <cp:revision>530</cp:revision>
  <cp:lastPrinted>1999-09-29T13:28:24Z</cp:lastPrinted>
  <dcterms:created xsi:type="dcterms:W3CDTF">1998-01-23T17:03:10Z</dcterms:created>
  <dcterms:modified xsi:type="dcterms:W3CDTF">2019-09-04T11:00:17Z</dcterms:modified>
</cp:coreProperties>
</file>