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43"/>
  </p:handoutMasterIdLst>
  <p:sldIdLst>
    <p:sldId id="597"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3" r:id="rId17"/>
    <p:sldId id="275" r:id="rId18"/>
    <p:sldId id="276" r:id="rId19"/>
    <p:sldId id="277" r:id="rId20"/>
    <p:sldId id="315" r:id="rId21"/>
    <p:sldId id="279" r:id="rId22"/>
    <p:sldId id="280" r:id="rId23"/>
    <p:sldId id="281" r:id="rId24"/>
    <p:sldId id="300" r:id="rId25"/>
    <p:sldId id="294" r:id="rId26"/>
    <p:sldId id="295" r:id="rId27"/>
    <p:sldId id="298" r:id="rId28"/>
    <p:sldId id="311" r:id="rId29"/>
    <p:sldId id="296" r:id="rId30"/>
    <p:sldId id="297" r:id="rId31"/>
    <p:sldId id="299" r:id="rId32"/>
    <p:sldId id="313" r:id="rId33"/>
    <p:sldId id="301" r:id="rId34"/>
    <p:sldId id="302" r:id="rId35"/>
    <p:sldId id="314" r:id="rId36"/>
    <p:sldId id="304" r:id="rId37"/>
    <p:sldId id="305" r:id="rId38"/>
    <p:sldId id="316" r:id="rId39"/>
    <p:sldId id="307" r:id="rId40"/>
    <p:sldId id="308" r:id="rId41"/>
    <p:sldId id="310" r:id="rId4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5AE97F68-0452-4C88-A5A5-33133D85CD2A}" type="datetimeFigureOut">
              <a:rPr lang="en-US" smtClean="0"/>
              <a:t>7/8/2020</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1B814924-F9DF-4C67-BC8C-54D6D7C8D755}" type="slidenum">
              <a:rPr lang="en-US" smtClean="0"/>
              <a:t>‹#›</a:t>
            </a:fld>
            <a:endParaRPr lang="en-US"/>
          </a:p>
        </p:txBody>
      </p:sp>
    </p:spTree>
    <p:extLst>
      <p:ext uri="{BB962C8B-B14F-4D97-AF65-F5344CB8AC3E}">
        <p14:creationId xmlns:p14="http://schemas.microsoft.com/office/powerpoint/2010/main" val="2748878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366159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1728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350879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BB63A07-CF34-473C-8180-0CAAA9AED99E}"/>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071E6D90-4FB3-48BD-A939-A7CD3A26534D}"/>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F56D88F1-2E0F-40C6-B1C7-F9857AF25F72}"/>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sp>
            <p:nvSpPr>
              <p:cNvPr id="13" name="Rectangle 5">
                <a:extLst>
                  <a:ext uri="{FF2B5EF4-FFF2-40B4-BE49-F238E27FC236}">
                    <a16:creationId xmlns:a16="http://schemas.microsoft.com/office/drawing/2014/main" id="{C44CEDB8-158C-453A-B675-80D595076D2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grpSp>
        <p:grpSp>
          <p:nvGrpSpPr>
            <p:cNvPr id="6" name="Group 6">
              <a:extLst>
                <a:ext uri="{FF2B5EF4-FFF2-40B4-BE49-F238E27FC236}">
                  <a16:creationId xmlns:a16="http://schemas.microsoft.com/office/drawing/2014/main" id="{19A6276A-8AAF-4E29-B190-9EE7EC249080}"/>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DDCAC74F-0ACB-490A-9D56-45A8E583EA3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sp>
            <p:nvSpPr>
              <p:cNvPr id="11" name="Rectangle 8">
                <a:extLst>
                  <a:ext uri="{FF2B5EF4-FFF2-40B4-BE49-F238E27FC236}">
                    <a16:creationId xmlns:a16="http://schemas.microsoft.com/office/drawing/2014/main" id="{8EFC4B9E-FB6F-4FA8-B4BE-4AF6CAA99250}"/>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grpSp>
        <p:sp>
          <p:nvSpPr>
            <p:cNvPr id="7" name="Rectangle 9">
              <a:extLst>
                <a:ext uri="{FF2B5EF4-FFF2-40B4-BE49-F238E27FC236}">
                  <a16:creationId xmlns:a16="http://schemas.microsoft.com/office/drawing/2014/main" id="{2C473E44-D405-4CBC-8CBA-97BFF60BA0B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sp>
          <p:nvSpPr>
            <p:cNvPr id="8" name="Rectangle 10">
              <a:extLst>
                <a:ext uri="{FF2B5EF4-FFF2-40B4-BE49-F238E27FC236}">
                  <a16:creationId xmlns:a16="http://schemas.microsoft.com/office/drawing/2014/main" id="{FFE6BC78-5136-4215-8896-16D2344787BC}"/>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sp>
          <p:nvSpPr>
            <p:cNvPr id="9" name="Rectangle 11">
              <a:extLst>
                <a:ext uri="{FF2B5EF4-FFF2-40B4-BE49-F238E27FC236}">
                  <a16:creationId xmlns:a16="http://schemas.microsoft.com/office/drawing/2014/main" id="{E206BE2C-594D-4B71-9B63-6DAC0B83A7E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z="2401"/>
            </a:p>
          </p:txBody>
        </p:sp>
      </p:grpSp>
      <p:sp>
        <p:nvSpPr>
          <p:cNvPr id="14" name="Text Box 17">
            <a:extLst>
              <a:ext uri="{FF2B5EF4-FFF2-40B4-BE49-F238E27FC236}">
                <a16:creationId xmlns:a16="http://schemas.microsoft.com/office/drawing/2014/main" id="{BCEA3C89-8757-4BD7-9A5E-FD6ECE446E2B}"/>
              </a:ext>
            </a:extLst>
          </p:cNvPr>
          <p:cNvSpPr txBox="1">
            <a:spLocks noChangeArrowheads="1"/>
          </p:cNvSpPr>
          <p:nvPr userDrawn="1"/>
        </p:nvSpPr>
        <p:spPr bwMode="auto">
          <a:xfrm>
            <a:off x="0" y="6553200"/>
            <a:ext cx="2946400" cy="307777"/>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sz="2401" b="0"/>
          </a:p>
        </p:txBody>
      </p:sp>
      <p:sp>
        <p:nvSpPr>
          <p:cNvPr id="15" name="Text Box 18">
            <a:extLst>
              <a:ext uri="{FF2B5EF4-FFF2-40B4-BE49-F238E27FC236}">
                <a16:creationId xmlns:a16="http://schemas.microsoft.com/office/drawing/2014/main" id="{D82FEC49-B78C-4029-ABBA-ED62FF9501ED}"/>
              </a:ext>
            </a:extLst>
          </p:cNvPr>
          <p:cNvSpPr txBox="1">
            <a:spLocks noChangeArrowheads="1"/>
          </p:cNvSpPr>
          <p:nvPr userDrawn="1"/>
        </p:nvSpPr>
        <p:spPr bwMode="auto">
          <a:xfrm>
            <a:off x="6096000" y="6553200"/>
            <a:ext cx="6096000" cy="307777"/>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1" b="0"/>
          </a:p>
        </p:txBody>
      </p:sp>
      <p:sp>
        <p:nvSpPr>
          <p:cNvPr id="210956" name="Rectangle 12"/>
          <p:cNvSpPr>
            <a:spLocks noGrp="1" noChangeArrowheads="1"/>
          </p:cNvSpPr>
          <p:nvPr>
            <p:ph type="ctrTitle"/>
          </p:nvPr>
        </p:nvSpPr>
        <p:spPr bwMode="auto">
          <a:xfrm>
            <a:off x="1320800" y="1676400"/>
            <a:ext cx="103632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a:extLst>
              <a:ext uri="{FF2B5EF4-FFF2-40B4-BE49-F238E27FC236}">
                <a16:creationId xmlns:a16="http://schemas.microsoft.com/office/drawing/2014/main" id="{A87A7046-C888-4833-9FFC-0866710ABDBF}"/>
              </a:ext>
            </a:extLst>
          </p:cNvPr>
          <p:cNvSpPr>
            <a:spLocks noGrp="1" noChangeArrowheads="1"/>
          </p:cNvSpPr>
          <p:nvPr>
            <p:ph type="dt" sz="half" idx="10"/>
          </p:nvPr>
        </p:nvSpPr>
        <p:spPr bwMode="auto">
          <a:xfrm>
            <a:off x="1320801" y="6248401"/>
            <a:ext cx="2540000" cy="457200"/>
          </a:xfrm>
          <a:prstGeom prst="rect">
            <a:avLst/>
          </a:prstGeom>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a:extLst>
              <a:ext uri="{FF2B5EF4-FFF2-40B4-BE49-F238E27FC236}">
                <a16:creationId xmlns:a16="http://schemas.microsoft.com/office/drawing/2014/main" id="{1C062CDA-D9FB-47AB-A03F-24AAFF0FB80B}"/>
              </a:ext>
            </a:extLst>
          </p:cNvPr>
          <p:cNvSpPr>
            <a:spLocks noGrp="1" noChangeArrowheads="1"/>
          </p:cNvSpPr>
          <p:nvPr>
            <p:ph type="ftr" sz="quarter" idx="11"/>
          </p:nvPr>
        </p:nvSpPr>
        <p:spPr>
          <a:xfrm>
            <a:off x="4572000" y="6248401"/>
            <a:ext cx="3860800" cy="457200"/>
          </a:xfrm>
        </p:spPr>
        <p:txBody>
          <a:bodyPr/>
          <a:lstStyle>
            <a:lvl1pPr algn="ctr">
              <a:defRPr sz="1400" b="0">
                <a:solidFill>
                  <a:schemeClr val="bg2"/>
                </a:solidFill>
              </a:defRPr>
            </a:lvl1pPr>
          </a:lstStyle>
          <a:p>
            <a:pPr>
              <a:defRPr/>
            </a:pPr>
            <a:r>
              <a:rPr lang="en-US"/>
              <a:t>Computer Science: A Structured Programming Approach Using C</a:t>
            </a:r>
          </a:p>
        </p:txBody>
      </p:sp>
      <p:sp>
        <p:nvSpPr>
          <p:cNvPr id="18" name="Rectangle 16">
            <a:extLst>
              <a:ext uri="{FF2B5EF4-FFF2-40B4-BE49-F238E27FC236}">
                <a16:creationId xmlns:a16="http://schemas.microsoft.com/office/drawing/2014/main" id="{6543929B-8F99-4BEB-8E10-25C5B9F41CEB}"/>
              </a:ext>
            </a:extLst>
          </p:cNvPr>
          <p:cNvSpPr>
            <a:spLocks noGrp="1" noChangeArrowheads="1"/>
          </p:cNvSpPr>
          <p:nvPr>
            <p:ph type="sldNum" sz="quarter" idx="12"/>
          </p:nvPr>
        </p:nvSpPr>
        <p:spPr>
          <a:xfrm>
            <a:off x="9144000" y="6248401"/>
            <a:ext cx="2540000" cy="457200"/>
          </a:xfrm>
        </p:spPr>
        <p:txBody>
          <a:bodyPr/>
          <a:lstStyle>
            <a:lvl1pPr>
              <a:defRPr sz="1400" b="0">
                <a:solidFill>
                  <a:schemeClr val="bg2"/>
                </a:solidFill>
              </a:defRPr>
            </a:lvl1pPr>
          </a:lstStyle>
          <a:p>
            <a:pPr>
              <a:defRPr/>
            </a:pPr>
            <a:fld id="{7230FD54-2052-468D-BAB0-A17DEDE2BAA7}" type="slidenum">
              <a:rPr lang="en-US" altLang="en-US"/>
              <a:pPr>
                <a:defRPr/>
              </a:pPr>
              <a:t>‹#›</a:t>
            </a:fld>
            <a:endParaRPr lang="en-US" altLang="en-US"/>
          </a:p>
        </p:txBody>
      </p:sp>
    </p:spTree>
    <p:extLst>
      <p:ext uri="{BB962C8B-B14F-4D97-AF65-F5344CB8AC3E}">
        <p14:creationId xmlns:p14="http://schemas.microsoft.com/office/powerpoint/2010/main" val="356149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ED431B38-77D2-496D-8E4A-F554210D502E}"/>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A337BF60-3C6F-4A3C-B1DF-6261326BAA12}"/>
              </a:ext>
            </a:extLst>
          </p:cNvPr>
          <p:cNvSpPr>
            <a:spLocks noGrp="1" noChangeArrowheads="1"/>
          </p:cNvSpPr>
          <p:nvPr>
            <p:ph type="sldNum" sz="quarter" idx="11"/>
          </p:nvPr>
        </p:nvSpPr>
        <p:spPr>
          <a:ln/>
        </p:spPr>
        <p:txBody>
          <a:bodyPr/>
          <a:lstStyle>
            <a:lvl1pPr>
              <a:defRPr/>
            </a:lvl1pPr>
          </a:lstStyle>
          <a:p>
            <a:pPr>
              <a:defRPr/>
            </a:pPr>
            <a:fld id="{0992EB1D-59F3-42EC-A5D5-BDEE47C7FB9E}" type="slidenum">
              <a:rPr lang="en-US" altLang="en-US"/>
              <a:pPr>
                <a:defRPr/>
              </a:pPr>
              <a:t>‹#›</a:t>
            </a:fld>
            <a:endParaRPr lang="en-US" altLang="en-US"/>
          </a:p>
        </p:txBody>
      </p:sp>
    </p:spTree>
    <p:extLst>
      <p:ext uri="{BB962C8B-B14F-4D97-AF65-F5344CB8AC3E}">
        <p14:creationId xmlns:p14="http://schemas.microsoft.com/office/powerpoint/2010/main" val="3532894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a:prstGeom prst="rect">
            <a:avLst/>
          </a:prstGeom>
        </p:spPr>
        <p:txBody>
          <a:bodyPr anchor="b"/>
          <a:lstStyle>
            <a:lvl1pPr marL="0" indent="0">
              <a:buNone/>
              <a:defRPr sz="2000"/>
            </a:lvl1pPr>
            <a:lvl2pPr marL="457239" indent="0">
              <a:buNone/>
              <a:defRPr sz="1800"/>
            </a:lvl2pPr>
            <a:lvl3pPr marL="914477" indent="0">
              <a:buNone/>
              <a:defRPr sz="1600"/>
            </a:lvl3pPr>
            <a:lvl4pPr marL="1371716" indent="0">
              <a:buNone/>
              <a:defRPr sz="1400"/>
            </a:lvl4pPr>
            <a:lvl5pPr marL="1828955" indent="0">
              <a:buNone/>
              <a:defRPr sz="1400"/>
            </a:lvl5pPr>
            <a:lvl6pPr marL="2286193" indent="0">
              <a:buNone/>
              <a:defRPr sz="1400"/>
            </a:lvl6pPr>
            <a:lvl7pPr marL="2743432" indent="0">
              <a:buNone/>
              <a:defRPr sz="1400"/>
            </a:lvl7pPr>
            <a:lvl8pPr marL="3200670" indent="0">
              <a:buNone/>
              <a:defRPr sz="1400"/>
            </a:lvl8pPr>
            <a:lvl9pPr marL="3657908"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05931778-4F1E-42BD-A0B1-DB6C4F0D9A7A}"/>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7E98F32B-57E8-467E-A655-EEA50488980D}"/>
              </a:ext>
            </a:extLst>
          </p:cNvPr>
          <p:cNvSpPr>
            <a:spLocks noGrp="1" noChangeArrowheads="1"/>
          </p:cNvSpPr>
          <p:nvPr>
            <p:ph type="sldNum" sz="quarter" idx="11"/>
          </p:nvPr>
        </p:nvSpPr>
        <p:spPr>
          <a:ln/>
        </p:spPr>
        <p:txBody>
          <a:bodyPr/>
          <a:lstStyle>
            <a:lvl1pPr>
              <a:defRPr/>
            </a:lvl1pPr>
          </a:lstStyle>
          <a:p>
            <a:pPr>
              <a:defRPr/>
            </a:pPr>
            <a:fld id="{475B72F9-C502-4833-8B68-283724274A56}" type="slidenum">
              <a:rPr lang="en-US" altLang="en-US"/>
              <a:pPr>
                <a:defRPr/>
              </a:pPr>
              <a:t>‹#›</a:t>
            </a:fld>
            <a:endParaRPr lang="en-US" altLang="en-US"/>
          </a:p>
        </p:txBody>
      </p:sp>
    </p:spTree>
    <p:extLst>
      <p:ext uri="{BB962C8B-B14F-4D97-AF65-F5344CB8AC3E}">
        <p14:creationId xmlns:p14="http://schemas.microsoft.com/office/powerpoint/2010/main" val="2258744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1"/>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1"/>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8B8A0B95-91C5-44A8-A17D-B38D829766C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145BFF2F-0D19-4416-BB90-902B12ABDC2F}"/>
              </a:ext>
            </a:extLst>
          </p:cNvPr>
          <p:cNvSpPr>
            <a:spLocks noGrp="1" noChangeArrowheads="1"/>
          </p:cNvSpPr>
          <p:nvPr>
            <p:ph type="sldNum" sz="quarter" idx="11"/>
          </p:nvPr>
        </p:nvSpPr>
        <p:spPr>
          <a:ln/>
        </p:spPr>
        <p:txBody>
          <a:bodyPr/>
          <a:lstStyle>
            <a:lvl1pPr>
              <a:defRPr/>
            </a:lvl1pPr>
          </a:lstStyle>
          <a:p>
            <a:pPr>
              <a:defRPr/>
            </a:pPr>
            <a:fld id="{BF271E77-CF62-40AF-A876-6228DDF0540E}" type="slidenum">
              <a:rPr lang="en-US" altLang="en-US"/>
              <a:pPr>
                <a:defRPr/>
              </a:pPr>
              <a:t>‹#›</a:t>
            </a:fld>
            <a:endParaRPr lang="en-US" altLang="en-US"/>
          </a:p>
        </p:txBody>
      </p:sp>
    </p:spTree>
    <p:extLst>
      <p:ext uri="{BB962C8B-B14F-4D97-AF65-F5344CB8AC3E}">
        <p14:creationId xmlns:p14="http://schemas.microsoft.com/office/powerpoint/2010/main" val="1892611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a:prstGeom prst="rect">
            <a:avLst/>
          </a:prstGeom>
        </p:spPr>
        <p:txBody>
          <a:bodyPr anchor="b"/>
          <a:lstStyle>
            <a:lvl1pPr marL="0" indent="0">
              <a:buNone/>
              <a:defRPr sz="2401" b="1"/>
            </a:lvl1pPr>
            <a:lvl2pPr marL="457239" indent="0">
              <a:buNone/>
              <a:defRPr sz="2000" b="1"/>
            </a:lvl2pPr>
            <a:lvl3pPr marL="914477" indent="0">
              <a:buNone/>
              <a:defRPr sz="1800" b="1"/>
            </a:lvl3pPr>
            <a:lvl4pPr marL="1371716" indent="0">
              <a:buNone/>
              <a:defRPr sz="1600" b="1"/>
            </a:lvl4pPr>
            <a:lvl5pPr marL="1828955" indent="0">
              <a:buNone/>
              <a:defRPr sz="1600" b="1"/>
            </a:lvl5pPr>
            <a:lvl6pPr marL="2286193" indent="0">
              <a:buNone/>
              <a:defRPr sz="1600" b="1"/>
            </a:lvl6pPr>
            <a:lvl7pPr marL="2743432" indent="0">
              <a:buNone/>
              <a:defRPr sz="1600" b="1"/>
            </a:lvl7pPr>
            <a:lvl8pPr marL="3200670" indent="0">
              <a:buNone/>
              <a:defRPr sz="1600" b="1"/>
            </a:lvl8pPr>
            <a:lvl9pPr marL="365790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a:prstGeom prst="rect">
            <a:avLst/>
          </a:prstGeom>
        </p:spPr>
        <p:txBody>
          <a:bodyPr/>
          <a:lstStyle>
            <a:lvl1pPr>
              <a:defRPr sz="2401"/>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1" b="1"/>
            </a:lvl1pPr>
            <a:lvl2pPr marL="457239" indent="0">
              <a:buNone/>
              <a:defRPr sz="2000" b="1"/>
            </a:lvl2pPr>
            <a:lvl3pPr marL="914477" indent="0">
              <a:buNone/>
              <a:defRPr sz="1800" b="1"/>
            </a:lvl3pPr>
            <a:lvl4pPr marL="1371716" indent="0">
              <a:buNone/>
              <a:defRPr sz="1600" b="1"/>
            </a:lvl4pPr>
            <a:lvl5pPr marL="1828955" indent="0">
              <a:buNone/>
              <a:defRPr sz="1600" b="1"/>
            </a:lvl5pPr>
            <a:lvl6pPr marL="2286193" indent="0">
              <a:buNone/>
              <a:defRPr sz="1600" b="1"/>
            </a:lvl6pPr>
            <a:lvl7pPr marL="2743432" indent="0">
              <a:buNone/>
              <a:defRPr sz="1600" b="1"/>
            </a:lvl7pPr>
            <a:lvl8pPr marL="3200670" indent="0">
              <a:buNone/>
              <a:defRPr sz="1600" b="1"/>
            </a:lvl8pPr>
            <a:lvl9pPr marL="365790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1"/>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1443BDEE-607C-42EF-BF09-6A7000CF8C7E}"/>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a:extLst>
              <a:ext uri="{FF2B5EF4-FFF2-40B4-BE49-F238E27FC236}">
                <a16:creationId xmlns:a16="http://schemas.microsoft.com/office/drawing/2014/main" id="{CFC75958-D67D-4291-941C-C8FF2831FD98}"/>
              </a:ext>
            </a:extLst>
          </p:cNvPr>
          <p:cNvSpPr>
            <a:spLocks noGrp="1" noChangeArrowheads="1"/>
          </p:cNvSpPr>
          <p:nvPr>
            <p:ph type="sldNum" sz="quarter" idx="11"/>
          </p:nvPr>
        </p:nvSpPr>
        <p:spPr>
          <a:ln/>
        </p:spPr>
        <p:txBody>
          <a:bodyPr/>
          <a:lstStyle>
            <a:lvl1pPr>
              <a:defRPr/>
            </a:lvl1pPr>
          </a:lstStyle>
          <a:p>
            <a:pPr>
              <a:defRPr/>
            </a:pPr>
            <a:fld id="{5A2D50AF-8D4E-4C9A-8F31-5410AB21285F}" type="slidenum">
              <a:rPr lang="en-US" altLang="en-US"/>
              <a:pPr>
                <a:defRPr/>
              </a:pPr>
              <a:t>‹#›</a:t>
            </a:fld>
            <a:endParaRPr lang="en-US" altLang="en-US"/>
          </a:p>
        </p:txBody>
      </p:sp>
    </p:spTree>
    <p:extLst>
      <p:ext uri="{BB962C8B-B14F-4D97-AF65-F5344CB8AC3E}">
        <p14:creationId xmlns:p14="http://schemas.microsoft.com/office/powerpoint/2010/main" val="164659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B160B917-88F2-4594-B967-AF32D7D7A2A3}"/>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a:extLst>
              <a:ext uri="{FF2B5EF4-FFF2-40B4-BE49-F238E27FC236}">
                <a16:creationId xmlns:a16="http://schemas.microsoft.com/office/drawing/2014/main" id="{959B9510-AB5D-470E-89F0-55903C8C48B8}"/>
              </a:ext>
            </a:extLst>
          </p:cNvPr>
          <p:cNvSpPr>
            <a:spLocks noGrp="1" noChangeArrowheads="1"/>
          </p:cNvSpPr>
          <p:nvPr>
            <p:ph type="sldNum" sz="quarter" idx="11"/>
          </p:nvPr>
        </p:nvSpPr>
        <p:spPr>
          <a:ln/>
        </p:spPr>
        <p:txBody>
          <a:bodyPr/>
          <a:lstStyle>
            <a:lvl1pPr>
              <a:defRPr/>
            </a:lvl1pPr>
          </a:lstStyle>
          <a:p>
            <a:pPr>
              <a:defRPr/>
            </a:pPr>
            <a:fld id="{4CFD88EC-AD65-4C6C-92B2-3666DC3CBF8C}" type="slidenum">
              <a:rPr lang="en-US" altLang="en-US"/>
              <a:pPr>
                <a:defRPr/>
              </a:pPr>
              <a:t>‹#›</a:t>
            </a:fld>
            <a:endParaRPr lang="en-US" altLang="en-US"/>
          </a:p>
        </p:txBody>
      </p:sp>
    </p:spTree>
    <p:extLst>
      <p:ext uri="{BB962C8B-B14F-4D97-AF65-F5344CB8AC3E}">
        <p14:creationId xmlns:p14="http://schemas.microsoft.com/office/powerpoint/2010/main" val="46121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A95838F8-4972-4057-93EE-FE8A8668D06F}"/>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a:extLst>
              <a:ext uri="{FF2B5EF4-FFF2-40B4-BE49-F238E27FC236}">
                <a16:creationId xmlns:a16="http://schemas.microsoft.com/office/drawing/2014/main" id="{4ADCAA38-FE4B-40F1-A62B-E6B0CB714DE0}"/>
              </a:ext>
            </a:extLst>
          </p:cNvPr>
          <p:cNvSpPr>
            <a:spLocks noGrp="1" noChangeArrowheads="1"/>
          </p:cNvSpPr>
          <p:nvPr>
            <p:ph type="sldNum" sz="quarter" idx="11"/>
          </p:nvPr>
        </p:nvSpPr>
        <p:spPr>
          <a:ln/>
        </p:spPr>
        <p:txBody>
          <a:bodyPr/>
          <a:lstStyle>
            <a:lvl1pPr>
              <a:defRPr/>
            </a:lvl1pPr>
          </a:lstStyle>
          <a:p>
            <a:pPr>
              <a:defRPr/>
            </a:pPr>
            <a:fld id="{D6648EF9-3EAB-4C07-A401-4FC254AEE6EA}" type="slidenum">
              <a:rPr lang="en-US" altLang="en-US"/>
              <a:pPr>
                <a:defRPr/>
              </a:pPr>
              <a:t>‹#›</a:t>
            </a:fld>
            <a:endParaRPr lang="en-US" altLang="en-US"/>
          </a:p>
        </p:txBody>
      </p:sp>
    </p:spTree>
    <p:extLst>
      <p:ext uri="{BB962C8B-B14F-4D97-AF65-F5344CB8AC3E}">
        <p14:creationId xmlns:p14="http://schemas.microsoft.com/office/powerpoint/2010/main" val="2085905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a:prstGeom prst="rect">
            <a:avLst/>
          </a:prstGeom>
        </p:spPr>
        <p:txBody>
          <a:bodyPr/>
          <a:lstStyle>
            <a:lvl1pPr marL="0" indent="0">
              <a:buNone/>
              <a:defRPr sz="1400"/>
            </a:lvl1pPr>
            <a:lvl2pPr marL="457239" indent="0">
              <a:buNone/>
              <a:defRPr sz="1200"/>
            </a:lvl2pPr>
            <a:lvl3pPr marL="914477" indent="0">
              <a:buNone/>
              <a:defRPr sz="1000"/>
            </a:lvl3pPr>
            <a:lvl4pPr marL="1371716" indent="0">
              <a:buNone/>
              <a:defRPr sz="900"/>
            </a:lvl4pPr>
            <a:lvl5pPr marL="1828955" indent="0">
              <a:buNone/>
              <a:defRPr sz="900"/>
            </a:lvl5pPr>
            <a:lvl6pPr marL="2286193" indent="0">
              <a:buNone/>
              <a:defRPr sz="900"/>
            </a:lvl6pPr>
            <a:lvl7pPr marL="2743432" indent="0">
              <a:buNone/>
              <a:defRPr sz="900"/>
            </a:lvl7pPr>
            <a:lvl8pPr marL="3200670" indent="0">
              <a:buNone/>
              <a:defRPr sz="900"/>
            </a:lvl8pPr>
            <a:lvl9pPr marL="3657908"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07A2815E-896F-4DBD-A65B-DB73AF54FA5F}"/>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D1A62E0B-36B3-4401-BD86-1F191F93E567}"/>
              </a:ext>
            </a:extLst>
          </p:cNvPr>
          <p:cNvSpPr>
            <a:spLocks noGrp="1" noChangeArrowheads="1"/>
          </p:cNvSpPr>
          <p:nvPr>
            <p:ph type="sldNum" sz="quarter" idx="11"/>
          </p:nvPr>
        </p:nvSpPr>
        <p:spPr>
          <a:ln/>
        </p:spPr>
        <p:txBody>
          <a:bodyPr/>
          <a:lstStyle>
            <a:lvl1pPr>
              <a:defRPr/>
            </a:lvl1pPr>
          </a:lstStyle>
          <a:p>
            <a:pPr>
              <a:defRPr/>
            </a:pPr>
            <a:fld id="{20468D0B-9B17-4EEE-BAA5-DEB989D6B1BF}" type="slidenum">
              <a:rPr lang="en-US" altLang="en-US"/>
              <a:pPr>
                <a:defRPr/>
              </a:pPr>
              <a:t>‹#›</a:t>
            </a:fld>
            <a:endParaRPr lang="en-US" altLang="en-US"/>
          </a:p>
        </p:txBody>
      </p:sp>
    </p:spTree>
    <p:extLst>
      <p:ext uri="{BB962C8B-B14F-4D97-AF65-F5344CB8AC3E}">
        <p14:creationId xmlns:p14="http://schemas.microsoft.com/office/powerpoint/2010/main" val="34371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843706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39" indent="0">
              <a:buNone/>
              <a:defRPr sz="2800"/>
            </a:lvl2pPr>
            <a:lvl3pPr marL="914477" indent="0">
              <a:buNone/>
              <a:defRPr sz="2401"/>
            </a:lvl3pPr>
            <a:lvl4pPr marL="1371716" indent="0">
              <a:buNone/>
              <a:defRPr sz="2000"/>
            </a:lvl4pPr>
            <a:lvl5pPr marL="1828955" indent="0">
              <a:buNone/>
              <a:defRPr sz="2000"/>
            </a:lvl5pPr>
            <a:lvl6pPr marL="2286193" indent="0">
              <a:buNone/>
              <a:defRPr sz="2000"/>
            </a:lvl6pPr>
            <a:lvl7pPr marL="2743432" indent="0">
              <a:buNone/>
              <a:defRPr sz="2000"/>
            </a:lvl7pPr>
            <a:lvl8pPr marL="3200670" indent="0">
              <a:buNone/>
              <a:defRPr sz="2000"/>
            </a:lvl8pPr>
            <a:lvl9pPr marL="3657908"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39" indent="0">
              <a:buNone/>
              <a:defRPr sz="1200"/>
            </a:lvl2pPr>
            <a:lvl3pPr marL="914477" indent="0">
              <a:buNone/>
              <a:defRPr sz="1000"/>
            </a:lvl3pPr>
            <a:lvl4pPr marL="1371716" indent="0">
              <a:buNone/>
              <a:defRPr sz="900"/>
            </a:lvl4pPr>
            <a:lvl5pPr marL="1828955" indent="0">
              <a:buNone/>
              <a:defRPr sz="900"/>
            </a:lvl5pPr>
            <a:lvl6pPr marL="2286193" indent="0">
              <a:buNone/>
              <a:defRPr sz="900"/>
            </a:lvl6pPr>
            <a:lvl7pPr marL="2743432" indent="0">
              <a:buNone/>
              <a:defRPr sz="900"/>
            </a:lvl7pPr>
            <a:lvl8pPr marL="3200670" indent="0">
              <a:buNone/>
              <a:defRPr sz="900"/>
            </a:lvl8pPr>
            <a:lvl9pPr marL="3657908"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9B8AFFA1-BF4C-4D60-8DCB-634EAC7F48D6}"/>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064CE7CC-3A20-45DC-B7DB-F4AAA9B12FA6}"/>
              </a:ext>
            </a:extLst>
          </p:cNvPr>
          <p:cNvSpPr>
            <a:spLocks noGrp="1" noChangeArrowheads="1"/>
          </p:cNvSpPr>
          <p:nvPr>
            <p:ph type="sldNum" sz="quarter" idx="11"/>
          </p:nvPr>
        </p:nvSpPr>
        <p:spPr>
          <a:ln/>
        </p:spPr>
        <p:txBody>
          <a:bodyPr/>
          <a:lstStyle>
            <a:lvl1pPr>
              <a:defRPr/>
            </a:lvl1pPr>
          </a:lstStyle>
          <a:p>
            <a:pPr>
              <a:defRPr/>
            </a:pPr>
            <a:fld id="{873511BE-DBAE-4691-85D6-1D1857AB4DBE}" type="slidenum">
              <a:rPr lang="en-US" altLang="en-US"/>
              <a:pPr>
                <a:defRPr/>
              </a:pPr>
              <a:t>‹#›</a:t>
            </a:fld>
            <a:endParaRPr lang="en-US" altLang="en-US"/>
          </a:p>
        </p:txBody>
      </p:sp>
    </p:spTree>
    <p:extLst>
      <p:ext uri="{BB962C8B-B14F-4D97-AF65-F5344CB8AC3E}">
        <p14:creationId xmlns:p14="http://schemas.microsoft.com/office/powerpoint/2010/main" val="770023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84A046D4-C85A-4960-A31A-DA3C904750C2}"/>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CE142011-E3CE-4AF7-B3D5-4FF079274ADD}"/>
              </a:ext>
            </a:extLst>
          </p:cNvPr>
          <p:cNvSpPr>
            <a:spLocks noGrp="1" noChangeArrowheads="1"/>
          </p:cNvSpPr>
          <p:nvPr>
            <p:ph type="sldNum" sz="quarter" idx="11"/>
          </p:nvPr>
        </p:nvSpPr>
        <p:spPr>
          <a:ln/>
        </p:spPr>
        <p:txBody>
          <a:bodyPr/>
          <a:lstStyle>
            <a:lvl1pPr>
              <a:defRPr/>
            </a:lvl1pPr>
          </a:lstStyle>
          <a:p>
            <a:pPr>
              <a:defRPr/>
            </a:pPr>
            <a:fld id="{B38A03D9-D941-4EA9-A377-E988C9DDA23D}" type="slidenum">
              <a:rPr lang="en-US" altLang="en-US"/>
              <a:pPr>
                <a:defRPr/>
              </a:pPr>
              <a:t>‹#›</a:t>
            </a:fld>
            <a:endParaRPr lang="en-US" altLang="en-US"/>
          </a:p>
        </p:txBody>
      </p:sp>
    </p:spTree>
    <p:extLst>
      <p:ext uri="{BB962C8B-B14F-4D97-AF65-F5344CB8AC3E}">
        <p14:creationId xmlns:p14="http://schemas.microsoft.com/office/powerpoint/2010/main" val="1663138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75CD54D3-96D1-4A19-9FD6-2557C149BF3E}"/>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4A63E740-7002-47F1-901E-AB76B6886CEC}"/>
              </a:ext>
            </a:extLst>
          </p:cNvPr>
          <p:cNvSpPr>
            <a:spLocks noGrp="1" noChangeArrowheads="1"/>
          </p:cNvSpPr>
          <p:nvPr>
            <p:ph type="sldNum" sz="quarter" idx="11"/>
          </p:nvPr>
        </p:nvSpPr>
        <p:spPr>
          <a:ln/>
        </p:spPr>
        <p:txBody>
          <a:bodyPr/>
          <a:lstStyle>
            <a:lvl1pPr>
              <a:defRPr/>
            </a:lvl1pPr>
          </a:lstStyle>
          <a:p>
            <a:pPr>
              <a:defRPr/>
            </a:pPr>
            <a:fld id="{055B162E-9AF4-4798-B63F-0EA92A65D03F}" type="slidenum">
              <a:rPr lang="en-US" altLang="en-US"/>
              <a:pPr>
                <a:defRPr/>
              </a:pPr>
              <a:t>‹#›</a:t>
            </a:fld>
            <a:endParaRPr lang="en-US" altLang="en-US"/>
          </a:p>
        </p:txBody>
      </p:sp>
    </p:spTree>
    <p:extLst>
      <p:ext uri="{BB962C8B-B14F-4D97-AF65-F5344CB8AC3E}">
        <p14:creationId xmlns:p14="http://schemas.microsoft.com/office/powerpoint/2010/main" val="243120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137905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235368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11776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91537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126415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338822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DFCDA-0B8B-425E-B1F2-C917D0EB1C81}"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4BA9B-0F13-48F3-BCC3-DDB3599E4ADD}" type="slidenum">
              <a:rPr lang="en-IN" smtClean="0"/>
              <a:pPr/>
              <a:t>‹#›</a:t>
            </a:fld>
            <a:endParaRPr lang="en-IN"/>
          </a:p>
        </p:txBody>
      </p:sp>
    </p:spTree>
    <p:extLst>
      <p:ext uri="{BB962C8B-B14F-4D97-AF65-F5344CB8AC3E}">
        <p14:creationId xmlns:p14="http://schemas.microsoft.com/office/powerpoint/2010/main" val="28271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DFCDA-0B8B-425E-B1F2-C917D0EB1C81}" type="datetimeFigureOut">
              <a:rPr lang="en-IN" smtClean="0"/>
              <a:pPr/>
              <a:t>08-07-2020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4BA9B-0F13-48F3-BCC3-DDB3599E4ADD}" type="slidenum">
              <a:rPr lang="en-IN" smtClean="0"/>
              <a:pPr/>
              <a:t>‹#›</a:t>
            </a:fld>
            <a:endParaRPr lang="en-IN"/>
          </a:p>
        </p:txBody>
      </p:sp>
    </p:spTree>
    <p:extLst>
      <p:ext uri="{BB962C8B-B14F-4D97-AF65-F5344CB8AC3E}">
        <p14:creationId xmlns:p14="http://schemas.microsoft.com/office/powerpoint/2010/main" val="37957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4E539EFD-619B-4367-AAEE-E3F3206F9DF7}"/>
              </a:ext>
            </a:extLst>
          </p:cNvPr>
          <p:cNvSpPr>
            <a:spLocks noGrp="1" noChangeArrowheads="1"/>
          </p:cNvSpPr>
          <p:nvPr>
            <p:ph type="ftr" sz="quarter" idx="3"/>
          </p:nvPr>
        </p:nvSpPr>
        <p:spPr bwMode="auto">
          <a:xfrm>
            <a:off x="203201" y="6243639"/>
            <a:ext cx="6908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r>
              <a:rPr lang="en-US"/>
              <a:t>Computer Science: A Structured Programming Approach Using C</a:t>
            </a:r>
          </a:p>
        </p:txBody>
      </p:sp>
      <p:sp>
        <p:nvSpPr>
          <p:cNvPr id="209933" name="Rectangle 13">
            <a:extLst>
              <a:ext uri="{FF2B5EF4-FFF2-40B4-BE49-F238E27FC236}">
                <a16:creationId xmlns:a16="http://schemas.microsoft.com/office/drawing/2014/main" id="{D0CDA93B-847A-4900-89A5-397E23CFB8A7}"/>
              </a:ext>
            </a:extLst>
          </p:cNvPr>
          <p:cNvSpPr>
            <a:spLocks noGrp="1" noChangeArrowheads="1"/>
          </p:cNvSpPr>
          <p:nvPr>
            <p:ph type="sldNum" sz="quarter" idx="4"/>
          </p:nvPr>
        </p:nvSpPr>
        <p:spPr bwMode="auto">
          <a:xfrm>
            <a:off x="9389533" y="6243639"/>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pPr>
              <a:defRPr/>
            </a:pPr>
            <a:fld id="{7C5D4ACE-8F70-4499-AB2A-BED10AE03BD1}" type="slidenum">
              <a:rPr lang="en-US" altLang="en-US"/>
              <a:pPr>
                <a:defRPr/>
              </a:pPr>
              <a:t>‹#›</a:t>
            </a:fld>
            <a:endParaRPr lang="en-US" altLang="en-US"/>
          </a:p>
        </p:txBody>
      </p:sp>
      <p:sp>
        <p:nvSpPr>
          <p:cNvPr id="1028" name="Text Box 15">
            <a:extLst>
              <a:ext uri="{FF2B5EF4-FFF2-40B4-BE49-F238E27FC236}">
                <a16:creationId xmlns:a16="http://schemas.microsoft.com/office/drawing/2014/main" id="{64BDFC80-1DDA-4DB1-A4FC-0A2E2134ECE5}"/>
              </a:ext>
            </a:extLst>
          </p:cNvPr>
          <p:cNvSpPr txBox="1">
            <a:spLocks noChangeArrowheads="1"/>
          </p:cNvSpPr>
          <p:nvPr userDrawn="1"/>
        </p:nvSpPr>
        <p:spPr bwMode="auto">
          <a:xfrm>
            <a:off x="6096000" y="6553201"/>
            <a:ext cx="6096000" cy="461793"/>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sz="2401" b="0"/>
          </a:p>
        </p:txBody>
      </p:sp>
    </p:spTree>
    <p:extLst>
      <p:ext uri="{BB962C8B-B14F-4D97-AF65-F5344CB8AC3E}">
        <p14:creationId xmlns:p14="http://schemas.microsoft.com/office/powerpoint/2010/main" val="1159280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39" algn="l" rtl="0" fontAlgn="base">
        <a:spcBef>
          <a:spcPct val="0"/>
        </a:spcBef>
        <a:spcAft>
          <a:spcPct val="0"/>
        </a:spcAft>
        <a:defRPr sz="4400">
          <a:solidFill>
            <a:schemeClr val="tx2"/>
          </a:solidFill>
          <a:latin typeface="Tahoma" pitchFamily="34" charset="0"/>
        </a:defRPr>
      </a:lvl6pPr>
      <a:lvl7pPr marL="914477" algn="l" rtl="0" fontAlgn="base">
        <a:spcBef>
          <a:spcPct val="0"/>
        </a:spcBef>
        <a:spcAft>
          <a:spcPct val="0"/>
        </a:spcAft>
        <a:defRPr sz="4400">
          <a:solidFill>
            <a:schemeClr val="tx2"/>
          </a:solidFill>
          <a:latin typeface="Tahoma" pitchFamily="34" charset="0"/>
        </a:defRPr>
      </a:lvl7pPr>
      <a:lvl8pPr marL="1371716" algn="l" rtl="0" fontAlgn="base">
        <a:spcBef>
          <a:spcPct val="0"/>
        </a:spcBef>
        <a:spcAft>
          <a:spcPct val="0"/>
        </a:spcAft>
        <a:defRPr sz="4400">
          <a:solidFill>
            <a:schemeClr val="tx2"/>
          </a:solidFill>
          <a:latin typeface="Tahoma" pitchFamily="34" charset="0"/>
        </a:defRPr>
      </a:lvl8pPr>
      <a:lvl9pPr marL="1828955" algn="l" rtl="0" fontAlgn="base">
        <a:spcBef>
          <a:spcPct val="0"/>
        </a:spcBef>
        <a:spcAft>
          <a:spcPct val="0"/>
        </a:spcAft>
        <a:defRPr sz="4400">
          <a:solidFill>
            <a:schemeClr val="tx2"/>
          </a:solidFill>
          <a:latin typeface="Tahoma" pitchFamily="34" charset="0"/>
        </a:defRPr>
      </a:lvl9pPr>
    </p:titleStyle>
    <p:bodyStyle>
      <a:lvl1pPr marL="342929" indent="-342929"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3013" indent="-285774"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97" indent="-228619" algn="l" rtl="0" eaLnBrk="0" fontAlgn="base" hangingPunct="0">
        <a:spcBef>
          <a:spcPct val="20000"/>
        </a:spcBef>
        <a:spcAft>
          <a:spcPct val="0"/>
        </a:spcAft>
        <a:buClr>
          <a:schemeClr val="folHlink"/>
        </a:buClr>
        <a:buSzPct val="50000"/>
        <a:buFont typeface="Wingdings" panose="05000000000000000000" pitchFamily="2" charset="2"/>
        <a:buChar char="n"/>
        <a:defRPr sz="2401">
          <a:solidFill>
            <a:schemeClr val="tx1"/>
          </a:solidFill>
          <a:latin typeface="+mn-lt"/>
        </a:defRPr>
      </a:lvl3pPr>
      <a:lvl4pPr marL="1600335" indent="-228619"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574" indent="-228619"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813" indent="-228619"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2051" indent="-228619"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289" indent="-228619"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528" indent="-228619"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77" rtl="0" eaLnBrk="1" latinLnBrk="0" hangingPunct="1">
        <a:defRPr sz="1800" kern="1200">
          <a:solidFill>
            <a:schemeClr val="tx1"/>
          </a:solidFill>
          <a:latin typeface="+mn-lt"/>
          <a:ea typeface="+mn-ea"/>
          <a:cs typeface="+mn-cs"/>
        </a:defRPr>
      </a:lvl1pPr>
      <a:lvl2pPr marL="457239" algn="l" defTabSz="914477" rtl="0" eaLnBrk="1" latinLnBrk="0" hangingPunct="1">
        <a:defRPr sz="1800" kern="1200">
          <a:solidFill>
            <a:schemeClr val="tx1"/>
          </a:solidFill>
          <a:latin typeface="+mn-lt"/>
          <a:ea typeface="+mn-ea"/>
          <a:cs typeface="+mn-cs"/>
        </a:defRPr>
      </a:lvl2pPr>
      <a:lvl3pPr marL="914477" algn="l" defTabSz="914477" rtl="0" eaLnBrk="1" latinLnBrk="0" hangingPunct="1">
        <a:defRPr sz="1800" kern="1200">
          <a:solidFill>
            <a:schemeClr val="tx1"/>
          </a:solidFill>
          <a:latin typeface="+mn-lt"/>
          <a:ea typeface="+mn-ea"/>
          <a:cs typeface="+mn-cs"/>
        </a:defRPr>
      </a:lvl3pPr>
      <a:lvl4pPr marL="1371716" algn="l" defTabSz="914477" rtl="0" eaLnBrk="1" latinLnBrk="0" hangingPunct="1">
        <a:defRPr sz="1800" kern="1200">
          <a:solidFill>
            <a:schemeClr val="tx1"/>
          </a:solidFill>
          <a:latin typeface="+mn-lt"/>
          <a:ea typeface="+mn-ea"/>
          <a:cs typeface="+mn-cs"/>
        </a:defRPr>
      </a:lvl4pPr>
      <a:lvl5pPr marL="1828955" algn="l" defTabSz="914477" rtl="0" eaLnBrk="1" latinLnBrk="0" hangingPunct="1">
        <a:defRPr sz="1800" kern="1200">
          <a:solidFill>
            <a:schemeClr val="tx1"/>
          </a:solidFill>
          <a:latin typeface="+mn-lt"/>
          <a:ea typeface="+mn-ea"/>
          <a:cs typeface="+mn-cs"/>
        </a:defRPr>
      </a:lvl5pPr>
      <a:lvl6pPr marL="2286193" algn="l" defTabSz="914477" rtl="0" eaLnBrk="1" latinLnBrk="0" hangingPunct="1">
        <a:defRPr sz="1800" kern="1200">
          <a:solidFill>
            <a:schemeClr val="tx1"/>
          </a:solidFill>
          <a:latin typeface="+mn-lt"/>
          <a:ea typeface="+mn-ea"/>
          <a:cs typeface="+mn-cs"/>
        </a:defRPr>
      </a:lvl6pPr>
      <a:lvl7pPr marL="2743432" algn="l" defTabSz="914477" rtl="0" eaLnBrk="1" latinLnBrk="0" hangingPunct="1">
        <a:defRPr sz="1800" kern="1200">
          <a:solidFill>
            <a:schemeClr val="tx1"/>
          </a:solidFill>
          <a:latin typeface="+mn-lt"/>
          <a:ea typeface="+mn-ea"/>
          <a:cs typeface="+mn-cs"/>
        </a:defRPr>
      </a:lvl7pPr>
      <a:lvl8pPr marL="3200670" algn="l" defTabSz="914477" rtl="0" eaLnBrk="1" latinLnBrk="0" hangingPunct="1">
        <a:defRPr sz="1800" kern="1200">
          <a:solidFill>
            <a:schemeClr val="tx1"/>
          </a:solidFill>
          <a:latin typeface="+mn-lt"/>
          <a:ea typeface="+mn-ea"/>
          <a:cs typeface="+mn-cs"/>
        </a:defRPr>
      </a:lvl8pPr>
      <a:lvl9pPr marL="3657908" algn="l" defTabSz="9144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id="{0A377DEF-C3D5-4106-A5F6-9509F2A3FA94}"/>
              </a:ext>
            </a:extLst>
          </p:cNvPr>
          <p:cNvSpPr>
            <a:spLocks noGrp="1"/>
          </p:cNvSpPr>
          <p:nvPr>
            <p:ph type="ftr" sz="quarter" idx="10"/>
          </p:nvPr>
        </p:nvSpPr>
        <p:spPr>
          <a:xfrm>
            <a:off x="2868613" y="6157914"/>
            <a:ext cx="7777162" cy="407987"/>
          </a:xfrm>
        </p:spPr>
        <p:txBody>
          <a:bodyPr/>
          <a:lstStyle>
            <a:lvl1pPr>
              <a:defRPr sz="2401" b="1">
                <a:solidFill>
                  <a:schemeClr val="tx1"/>
                </a:solidFill>
                <a:latin typeface="Times New Roman" panose="02020603050405020304" pitchFamily="18" charset="0"/>
              </a:defRPr>
            </a:lvl1pPr>
            <a:lvl2pPr marL="743013" indent="-285774">
              <a:defRPr sz="2401" b="1">
                <a:solidFill>
                  <a:schemeClr val="tx1"/>
                </a:solidFill>
                <a:latin typeface="Times New Roman" panose="02020603050405020304" pitchFamily="18" charset="0"/>
              </a:defRPr>
            </a:lvl2pPr>
            <a:lvl3pPr marL="1143097" indent="-228619">
              <a:defRPr sz="2401" b="1">
                <a:solidFill>
                  <a:schemeClr val="tx1"/>
                </a:solidFill>
                <a:latin typeface="Times New Roman" panose="02020603050405020304" pitchFamily="18" charset="0"/>
              </a:defRPr>
            </a:lvl3pPr>
            <a:lvl4pPr marL="1600335" indent="-228619">
              <a:defRPr sz="2401" b="1">
                <a:solidFill>
                  <a:schemeClr val="tx1"/>
                </a:solidFill>
                <a:latin typeface="Times New Roman" panose="02020603050405020304" pitchFamily="18" charset="0"/>
              </a:defRPr>
            </a:lvl4pPr>
            <a:lvl5pPr marL="2057574" indent="-228619">
              <a:defRPr sz="2401" b="1">
                <a:solidFill>
                  <a:schemeClr val="tx1"/>
                </a:solidFill>
                <a:latin typeface="Times New Roman" panose="02020603050405020304" pitchFamily="18" charset="0"/>
              </a:defRPr>
            </a:lvl5pPr>
            <a:lvl6pPr marL="2514813" indent="-228619" eaLnBrk="0" fontAlgn="base" hangingPunct="0">
              <a:spcBef>
                <a:spcPct val="0"/>
              </a:spcBef>
              <a:spcAft>
                <a:spcPct val="0"/>
              </a:spcAft>
              <a:defRPr sz="2401" b="1">
                <a:solidFill>
                  <a:schemeClr val="tx1"/>
                </a:solidFill>
                <a:latin typeface="Times New Roman" panose="02020603050405020304" pitchFamily="18" charset="0"/>
              </a:defRPr>
            </a:lvl6pPr>
            <a:lvl7pPr marL="2972051" indent="-228619" eaLnBrk="0" fontAlgn="base" hangingPunct="0">
              <a:spcBef>
                <a:spcPct val="0"/>
              </a:spcBef>
              <a:spcAft>
                <a:spcPct val="0"/>
              </a:spcAft>
              <a:defRPr sz="2401" b="1">
                <a:solidFill>
                  <a:schemeClr val="tx1"/>
                </a:solidFill>
                <a:latin typeface="Times New Roman" panose="02020603050405020304" pitchFamily="18" charset="0"/>
              </a:defRPr>
            </a:lvl7pPr>
            <a:lvl8pPr marL="3429289" indent="-228619" eaLnBrk="0" fontAlgn="base" hangingPunct="0">
              <a:spcBef>
                <a:spcPct val="0"/>
              </a:spcBef>
              <a:spcAft>
                <a:spcPct val="0"/>
              </a:spcAft>
              <a:defRPr sz="2401" b="1">
                <a:solidFill>
                  <a:schemeClr val="tx1"/>
                </a:solidFill>
                <a:latin typeface="Times New Roman" panose="02020603050405020304" pitchFamily="18" charset="0"/>
              </a:defRPr>
            </a:lvl8pPr>
            <a:lvl9pPr marL="3886528" indent="-228619" eaLnBrk="0" fontAlgn="base" hangingPunct="0">
              <a:spcBef>
                <a:spcPct val="0"/>
              </a:spcBef>
              <a:spcAft>
                <a:spcPct val="0"/>
              </a:spcAft>
              <a:defRPr sz="2401" b="1">
                <a:solidFill>
                  <a:schemeClr val="tx1"/>
                </a:solidFill>
                <a:latin typeface="Times New Roman" panose="02020603050405020304" pitchFamily="18" charset="0"/>
              </a:defRPr>
            </a:lvl9pPr>
          </a:lstStyle>
          <a:p>
            <a:pPr defTabSz="914477" fontAlgn="base">
              <a:spcBef>
                <a:spcPct val="0"/>
              </a:spcBef>
              <a:spcAft>
                <a:spcPct val="0"/>
              </a:spcAft>
              <a:defRPr/>
            </a:pPr>
            <a:r>
              <a:rPr lang="en-US" altLang="en-US" sz="2200">
                <a:solidFill>
                  <a:srgbClr val="000000"/>
                </a:solidFill>
                <a:latin typeface="Cambria" panose="02040503050406030204" pitchFamily="18" charset="0"/>
                <a:ea typeface="MS PGothic" panose="020B0600070205080204" pitchFamily="34" charset="-128"/>
              </a:rPr>
              <a:t>Devang Patel Institute of Advance Technology and Research</a:t>
            </a:r>
          </a:p>
        </p:txBody>
      </p:sp>
      <p:pic>
        <p:nvPicPr>
          <p:cNvPr id="6147" name="Picture 3">
            <a:extLst>
              <a:ext uri="{FF2B5EF4-FFF2-40B4-BE49-F238E27FC236}">
                <a16:creationId xmlns:a16="http://schemas.microsoft.com/office/drawing/2014/main" id="{5BBA9B46-91A6-44F8-AAC9-D4BF09EE5B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6024564"/>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BF3CE437-9782-4952-B28E-D59E84FF9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1289"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5">
            <a:extLst>
              <a:ext uri="{FF2B5EF4-FFF2-40B4-BE49-F238E27FC236}">
                <a16:creationId xmlns:a16="http://schemas.microsoft.com/office/drawing/2014/main" id="{316B7366-13C0-4FE4-928E-FEE9D3A08F60}"/>
              </a:ext>
            </a:extLst>
          </p:cNvPr>
          <p:cNvSpPr txBox="1">
            <a:spLocks noChangeArrowheads="1"/>
          </p:cNvSpPr>
          <p:nvPr/>
        </p:nvSpPr>
        <p:spPr bwMode="auto">
          <a:xfrm>
            <a:off x="2406650" y="1511300"/>
            <a:ext cx="7827963" cy="831253"/>
          </a:xfrm>
          <a:prstGeom prst="rect">
            <a:avLst/>
          </a:prstGeom>
          <a:noFill/>
          <a:ln>
            <a:noFill/>
          </a:ln>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defTabSz="914477" eaLnBrk="0" fontAlgn="base" hangingPunct="0">
              <a:spcBef>
                <a:spcPct val="0"/>
              </a:spcBef>
              <a:spcAft>
                <a:spcPct val="0"/>
              </a:spcAft>
              <a:defRPr/>
            </a:pPr>
            <a:r>
              <a:rPr lang="en-US" altLang="en-US" sz="2401" dirty="0">
                <a:solidFill>
                  <a:srgbClr val="000000"/>
                </a:solidFill>
                <a:latin typeface="Cambria" panose="02040503050406030204" pitchFamily="18" charset="0"/>
                <a:ea typeface="MS PGothic" panose="020B0600070205080204" pitchFamily="34" charset="-128"/>
              </a:rPr>
              <a:t>CE252 : Digital Electronics</a:t>
            </a:r>
          </a:p>
          <a:p>
            <a:pPr algn="ctr" defTabSz="914477" eaLnBrk="0" fontAlgn="base" hangingPunct="0">
              <a:spcBef>
                <a:spcPct val="0"/>
              </a:spcBef>
              <a:spcAft>
                <a:spcPct val="0"/>
              </a:spcAft>
              <a:defRPr/>
            </a:pPr>
            <a:r>
              <a:rPr lang="en-US" altLang="en-US" sz="2401" dirty="0">
                <a:solidFill>
                  <a:srgbClr val="000000"/>
                </a:solidFill>
                <a:latin typeface="Cambria" panose="02040503050406030204" pitchFamily="18" charset="0"/>
                <a:ea typeface="MS PGothic" panose="020B0600070205080204" pitchFamily="34" charset="-128"/>
              </a:rPr>
              <a:t>AY : 2020-21</a:t>
            </a:r>
            <a:endParaRPr lang="en-US" altLang="en-US" sz="1800" dirty="0">
              <a:solidFill>
                <a:srgbClr val="000000"/>
              </a:solidFill>
              <a:latin typeface="Cambria" panose="02040503050406030204" pitchFamily="18" charset="0"/>
              <a:ea typeface="MS PGothic" panose="020B0600070205080204" pitchFamily="34" charset="-128"/>
            </a:endParaRPr>
          </a:p>
        </p:txBody>
      </p:sp>
      <p:sp>
        <p:nvSpPr>
          <p:cNvPr id="4102" name="TextBox 6">
            <a:extLst>
              <a:ext uri="{FF2B5EF4-FFF2-40B4-BE49-F238E27FC236}">
                <a16:creationId xmlns:a16="http://schemas.microsoft.com/office/drawing/2014/main" id="{35F82647-5A3C-4DBB-B8CD-5947D35A602A}"/>
              </a:ext>
            </a:extLst>
          </p:cNvPr>
          <p:cNvSpPr txBox="1">
            <a:spLocks noChangeArrowheads="1"/>
          </p:cNvSpPr>
          <p:nvPr/>
        </p:nvSpPr>
        <p:spPr bwMode="auto">
          <a:xfrm>
            <a:off x="2891631" y="2731559"/>
            <a:ext cx="6858000" cy="1200329"/>
          </a:xfrm>
          <a:prstGeom prst="rect">
            <a:avLst/>
          </a:prstGeom>
          <a:noFill/>
          <a:ln>
            <a:noFill/>
          </a:ln>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defTabSz="914477" eaLnBrk="0" fontAlgn="base" hangingPunct="0">
              <a:spcBef>
                <a:spcPct val="0"/>
              </a:spcBef>
              <a:spcAft>
                <a:spcPct val="0"/>
              </a:spcAft>
              <a:defRPr/>
            </a:pPr>
            <a:r>
              <a:rPr lang="en-IN" sz="3600" dirty="0">
                <a:solidFill>
                  <a:srgbClr val="FF0000"/>
                </a:solidFill>
              </a:rPr>
              <a:t>Chapter 2</a:t>
            </a:r>
          </a:p>
          <a:p>
            <a:pPr algn="ctr" defTabSz="914477" eaLnBrk="0" fontAlgn="base" hangingPunct="0">
              <a:spcBef>
                <a:spcPct val="0"/>
              </a:spcBef>
              <a:spcAft>
                <a:spcPct val="0"/>
              </a:spcAft>
              <a:defRPr/>
            </a:pPr>
            <a:r>
              <a:rPr lang="en-IN" sz="3600" dirty="0">
                <a:solidFill>
                  <a:srgbClr val="FF0000"/>
                </a:solidFill>
              </a:rPr>
              <a:t>Boolean Algebra</a:t>
            </a:r>
            <a:endParaRPr lang="en-US" altLang="en-US" sz="4400" dirty="0">
              <a:solidFill>
                <a:srgbClr val="FF0000"/>
              </a:solidFill>
              <a:latin typeface="Cambria" panose="02040503050406030204" pitchFamily="18" charset="0"/>
              <a:ea typeface="MS PGothic" panose="020B0600070205080204" pitchFamily="34" charset="-128"/>
            </a:endParaRPr>
          </a:p>
        </p:txBody>
      </p:sp>
      <p:sp>
        <p:nvSpPr>
          <p:cNvPr id="7" name="TextBox 5">
            <a:extLst>
              <a:ext uri="{FF2B5EF4-FFF2-40B4-BE49-F238E27FC236}">
                <a16:creationId xmlns:a16="http://schemas.microsoft.com/office/drawing/2014/main" id="{85CFCCC2-F643-4B34-A722-E7EAFE198D73}"/>
              </a:ext>
            </a:extLst>
          </p:cNvPr>
          <p:cNvSpPr txBox="1">
            <a:spLocks noChangeArrowheads="1"/>
          </p:cNvSpPr>
          <p:nvPr/>
        </p:nvSpPr>
        <p:spPr bwMode="auto">
          <a:xfrm>
            <a:off x="2406649" y="4320484"/>
            <a:ext cx="7827963" cy="1200713"/>
          </a:xfrm>
          <a:prstGeom prst="rect">
            <a:avLst/>
          </a:prstGeom>
          <a:noFill/>
          <a:ln>
            <a:noFill/>
          </a:ln>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defTabSz="914477" eaLnBrk="0" fontAlgn="base" hangingPunct="0">
              <a:spcBef>
                <a:spcPct val="0"/>
              </a:spcBef>
              <a:spcAft>
                <a:spcPct val="0"/>
              </a:spcAft>
              <a:defRPr/>
            </a:pPr>
            <a:r>
              <a:rPr lang="en-US" altLang="en-US" sz="2401" dirty="0">
                <a:solidFill>
                  <a:srgbClr val="000000"/>
                </a:solidFill>
                <a:latin typeface="Cambria" panose="02040503050406030204" pitchFamily="18" charset="0"/>
                <a:ea typeface="MS PGothic" panose="020B0600070205080204" pitchFamily="34" charset="-128"/>
              </a:rPr>
              <a:t>Presented By :</a:t>
            </a:r>
          </a:p>
          <a:p>
            <a:pPr algn="ctr" defTabSz="914477" eaLnBrk="0" fontAlgn="base" hangingPunct="0">
              <a:spcBef>
                <a:spcPct val="0"/>
              </a:spcBef>
              <a:spcAft>
                <a:spcPct val="0"/>
              </a:spcAft>
              <a:defRPr/>
            </a:pPr>
            <a:r>
              <a:rPr lang="en-US" altLang="en-US" sz="2401" dirty="0">
                <a:solidFill>
                  <a:srgbClr val="000000"/>
                </a:solidFill>
                <a:latin typeface="Cambria" panose="02040503050406030204" pitchFamily="18" charset="0"/>
                <a:ea typeface="MS PGothic" panose="020B0600070205080204" pitchFamily="34" charset="-128"/>
              </a:rPr>
              <a:t>Prof. </a:t>
            </a:r>
            <a:r>
              <a:rPr lang="en-US" altLang="en-US" sz="2401" dirty="0" err="1">
                <a:solidFill>
                  <a:srgbClr val="000000"/>
                </a:solidFill>
                <a:latin typeface="Cambria" panose="02040503050406030204" pitchFamily="18" charset="0"/>
                <a:ea typeface="MS PGothic" panose="020B0600070205080204" pitchFamily="34" charset="-128"/>
              </a:rPr>
              <a:t>Bhavika</a:t>
            </a:r>
            <a:r>
              <a:rPr lang="en-US" altLang="en-US" sz="2401" dirty="0">
                <a:solidFill>
                  <a:srgbClr val="000000"/>
                </a:solidFill>
                <a:latin typeface="Cambria" panose="02040503050406030204" pitchFamily="18" charset="0"/>
                <a:ea typeface="MS PGothic" panose="020B0600070205080204" pitchFamily="34" charset="-128"/>
              </a:rPr>
              <a:t> Patel</a:t>
            </a:r>
          </a:p>
          <a:p>
            <a:pPr algn="ctr" defTabSz="914477" eaLnBrk="0" fontAlgn="base" hangingPunct="0">
              <a:spcBef>
                <a:spcPct val="0"/>
              </a:spcBef>
              <a:spcAft>
                <a:spcPct val="0"/>
              </a:spcAft>
              <a:defRPr/>
            </a:pPr>
            <a:r>
              <a:rPr lang="en-US" altLang="en-US" sz="2401" dirty="0">
                <a:solidFill>
                  <a:srgbClr val="000000"/>
                </a:solidFill>
                <a:latin typeface="Cambria" panose="02040503050406030204" pitchFamily="18" charset="0"/>
                <a:ea typeface="MS PGothic" panose="020B0600070205080204" pitchFamily="34" charset="-128"/>
              </a:rPr>
              <a:t>DEPSTAR, FTE</a:t>
            </a:r>
            <a:endParaRPr lang="en-US" altLang="en-US" sz="1800" dirty="0">
              <a:solidFill>
                <a:srgbClr val="000000"/>
              </a:solidFill>
              <a:latin typeface="Cambria" panose="02040503050406030204" pitchFamily="18" charset="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12192000" cy="6858000"/>
              </a:xfrm>
            </p:spPr>
            <p:txBody>
              <a:bodyPr/>
              <a:lstStyle/>
              <a:p>
                <a:pPr>
                  <a:buNone/>
                </a:pPr>
                <a:endParaRPr lang="en-US" dirty="0"/>
              </a:p>
              <a:p>
                <a:pPr algn="just">
                  <a:buNone/>
                </a:pPr>
                <a:r>
                  <a:rPr lang="en-US" dirty="0"/>
                  <a:t>4. (a) (.) is distributive over (+), i.e., </a:t>
                </a:r>
                <a:r>
                  <a:rPr lang="en-US" b="1" dirty="0"/>
                  <a:t>X . (Y + Z) = (X . Y) + (X . Z)</a:t>
                </a:r>
              </a:p>
              <a:p>
                <a:pPr algn="just">
                  <a:buNone/>
                </a:pPr>
                <a:r>
                  <a:rPr lang="en-US" dirty="0"/>
                  <a:t>	  (b) (+) is distributive over (.), i.e., </a:t>
                </a:r>
                <a:r>
                  <a:rPr lang="en-US" b="1" dirty="0"/>
                  <a:t>X + (Y .Z) = (X + Y) . (X + Z)</a:t>
                </a:r>
              </a:p>
              <a:p>
                <a:pPr algn="just">
                  <a:buNone/>
                </a:pPr>
                <a:endParaRPr lang="en-US" dirty="0"/>
              </a:p>
              <a:p>
                <a:pPr algn="just">
                  <a:buNone/>
                </a:pPr>
                <a:r>
                  <a:rPr lang="en-US" dirty="0"/>
                  <a:t>5. For every element </a:t>
                </a:r>
                <a:r>
                  <a:rPr lang="en-US" b="1" dirty="0"/>
                  <a:t>X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b="1" dirty="0"/>
                  <a:t> S</a:t>
                </a:r>
                <a:r>
                  <a:rPr lang="en-US" dirty="0"/>
                  <a:t>, there exists an element </a:t>
                </a:r>
                <a:r>
                  <a:rPr lang="en-US" b="1" dirty="0"/>
                  <a:t>X'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b="1" dirty="0"/>
                  <a:t> S </a:t>
                </a:r>
                <a:r>
                  <a:rPr lang="en-US" dirty="0"/>
                  <a:t>(called the</a:t>
                </a:r>
              </a:p>
              <a:p>
                <a:pPr algn="just">
                  <a:buNone/>
                </a:pPr>
                <a:r>
                  <a:rPr lang="en-US" dirty="0"/>
                  <a:t>complement of X) such that  </a:t>
                </a:r>
                <a:r>
                  <a:rPr lang="en-US" b="1" dirty="0"/>
                  <a:t>X + X’ = 1   </a:t>
                </a:r>
                <a:r>
                  <a:rPr lang="en-US" dirty="0"/>
                  <a:t>and    </a:t>
                </a:r>
                <a:r>
                  <a:rPr lang="en-US" b="1" dirty="0"/>
                  <a:t>X . X’ = 0</a:t>
                </a:r>
              </a:p>
              <a:p>
                <a:pPr algn="just">
                  <a:buNone/>
                </a:pPr>
                <a:endParaRPr lang="en-US" dirty="0"/>
              </a:p>
              <a:p>
                <a:pPr algn="just">
                  <a:buNone/>
                </a:pPr>
                <a:r>
                  <a:rPr lang="en-US" dirty="0"/>
                  <a:t>6. There exists at least two elements </a:t>
                </a:r>
                <a:r>
                  <a:rPr lang="en-US" b="1" dirty="0"/>
                  <a:t>X,Y</a:t>
                </a:r>
                <a:r>
                  <a:rPr lang="en-US" dirty="0"/>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b="1" dirty="0"/>
                  <a:t> S</a:t>
                </a:r>
                <a:r>
                  <a:rPr lang="en-US" dirty="0"/>
                  <a:t>, such that </a:t>
                </a:r>
                <a:r>
                  <a:rPr lang="en-US" b="1" dirty="0"/>
                  <a:t>X</a:t>
                </a:r>
                <a:r>
                  <a:rPr lang="en-US" dirty="0"/>
                  <a:t> is not equal to</a:t>
                </a:r>
                <a:r>
                  <a:rPr lang="en-US" b="1" dirty="0"/>
                  <a:t> Y</a:t>
                </a:r>
              </a:p>
              <a:p>
                <a:pPr algn="just">
                  <a:buNone/>
                </a:pPr>
                <a:r>
                  <a:rPr lang="en-US" dirty="0"/>
                  <a:t>			i.e. In Boolean algebra  0 &amp;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000"/>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US" b="1" dirty="0"/>
              <a:t>TWO-VALUED BOOLEAN ALGEBRA</a:t>
            </a:r>
          </a:p>
          <a:p>
            <a:pPr>
              <a:buNone/>
            </a:pPr>
            <a:endParaRPr lang="en-US" b="1" dirty="0"/>
          </a:p>
          <a:p>
            <a:pPr algn="just">
              <a:buNone/>
            </a:pPr>
            <a:r>
              <a:rPr lang="en-US" sz="3000" dirty="0"/>
              <a:t>Two-valued Boolean algebra is defined on a set of only two elements, S={0,1}, with rules for two binary operators (+) and (.) and inversion or complement as shown In the following operator tables at Figures 1, 2, and 3 respectively.</a:t>
            </a:r>
          </a:p>
          <a:p>
            <a:pPr algn="just">
              <a:buNone/>
            </a:pPr>
            <a:endParaRPr lang="en-US" sz="3000" dirty="0"/>
          </a:p>
        </p:txBody>
      </p:sp>
      <p:pic>
        <p:nvPicPr>
          <p:cNvPr id="1027" name="Picture 3"/>
          <p:cNvPicPr>
            <a:picLocks noChangeAspect="1" noChangeArrowheads="1"/>
          </p:cNvPicPr>
          <p:nvPr/>
        </p:nvPicPr>
        <p:blipFill>
          <a:blip r:embed="rId2"/>
          <a:srcRect/>
          <a:stretch>
            <a:fillRect/>
          </a:stretch>
        </p:blipFill>
        <p:spPr bwMode="auto">
          <a:xfrm>
            <a:off x="548641" y="2534194"/>
            <a:ext cx="10855234" cy="432380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12192000" cy="6858000"/>
              </a:xfrm>
            </p:spPr>
            <p:txBody>
              <a:bodyPr/>
              <a:lstStyle/>
              <a:p>
                <a:pPr algn="just">
                  <a:buNone/>
                </a:pPr>
                <a:r>
                  <a:rPr lang="en-US" dirty="0"/>
                  <a:t>1. Closure is obviously valid, as form the table it is observed that the result</a:t>
                </a:r>
              </a:p>
              <a:p>
                <a:pPr algn="just">
                  <a:buNone/>
                </a:pPr>
                <a:r>
                  <a:rPr lang="en-US" dirty="0"/>
                  <a:t>of each operation is either </a:t>
                </a:r>
                <a:r>
                  <a:rPr lang="en-US" b="1" dirty="0"/>
                  <a:t>0 or 1 </a:t>
                </a:r>
                <a:r>
                  <a:rPr lang="en-US" dirty="0"/>
                  <a:t>and </a:t>
                </a:r>
                <a:r>
                  <a:rPr lang="en-US" b="1" dirty="0"/>
                  <a:t>0,1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b="1" dirty="0"/>
                  <a:t> S.</a:t>
                </a:r>
              </a:p>
              <a:p>
                <a:pPr algn="just">
                  <a:buNone/>
                </a:pPr>
                <a:endParaRPr lang="en-US" dirty="0"/>
              </a:p>
              <a:p>
                <a:pPr algn="just">
                  <a:buNone/>
                </a:pPr>
                <a:r>
                  <a:rPr lang="en-US" dirty="0"/>
                  <a:t>2. From the tables, we can see that</a:t>
                </a:r>
              </a:p>
              <a:p>
                <a:pPr algn="just">
                  <a:buNone/>
                </a:pPr>
                <a:r>
                  <a:rPr lang="en-US" dirty="0"/>
                  <a:t>(</a:t>
                </a:r>
                <a:r>
                  <a:rPr lang="en-US" dirty="0" err="1"/>
                  <a:t>i</a:t>
                </a:r>
                <a:r>
                  <a:rPr lang="en-US" dirty="0"/>
                  <a:t>)  </a:t>
                </a:r>
                <a:r>
                  <a:rPr lang="en-US" b="1" dirty="0"/>
                  <a:t>X + 0 = 0 + X = X   </a:t>
                </a:r>
                <a:r>
                  <a:rPr lang="en-US" dirty="0"/>
                  <a:t>0 + 0 = 0 + 0 = 0     1 + 0 = 0 + 1 = 1</a:t>
                </a:r>
              </a:p>
              <a:p>
                <a:pPr algn="just">
                  <a:buNone/>
                </a:pPr>
                <a:r>
                  <a:rPr lang="en-US" dirty="0"/>
                  <a:t>(ii) </a:t>
                </a:r>
                <a:r>
                  <a:rPr lang="en-US" b="1" dirty="0"/>
                  <a:t>X . 1 = 1 .  X = X    </a:t>
                </a:r>
                <a:r>
                  <a:rPr lang="en-US" dirty="0"/>
                  <a:t>1 . 1 = 1 . 1 = 1       0 . 1 = 1 . 0 = 0</a:t>
                </a:r>
              </a:p>
              <a:p>
                <a:pPr algn="just">
                  <a:buNone/>
                </a:pPr>
                <a:r>
                  <a:rPr lang="en-US" dirty="0"/>
                  <a:t>which verifies the two identity elements 0 for (+) and 1 for (.) as defined by</a:t>
                </a:r>
              </a:p>
              <a:p>
                <a:pPr algn="just">
                  <a:buNone/>
                </a:pPr>
                <a:r>
                  <a:rPr lang="en-US" dirty="0"/>
                  <a:t>postulate 2.</a:t>
                </a:r>
              </a:p>
              <a:p>
                <a:pPr algn="just">
                  <a:buNone/>
                </a:pPr>
                <a:endParaRPr lang="en-US" dirty="0"/>
              </a:p>
              <a:p>
                <a:pPr algn="just">
                  <a:buNone/>
                </a:pPr>
                <a:r>
                  <a:rPr lang="en-US" dirty="0"/>
                  <a:t>3. The commutative laws are confirmed by the symmetry of binary</a:t>
                </a:r>
              </a:p>
              <a:p>
                <a:pPr algn="just">
                  <a:buNone/>
                </a:pPr>
                <a:r>
                  <a:rPr lang="en-US" dirty="0"/>
                  <a:t>operator tables.</a:t>
                </a:r>
              </a:p>
              <a:p>
                <a:pPr algn="just">
                  <a:buNone/>
                </a:pPr>
                <a:r>
                  <a:rPr lang="en-US" dirty="0"/>
                  <a:t>			</a:t>
                </a:r>
                <a:r>
                  <a:rPr lang="en-US" b="1" dirty="0"/>
                  <a:t>X + Y = Y + X</a:t>
                </a:r>
              </a:p>
              <a:p>
                <a:pPr algn="just">
                  <a:buNone/>
                </a:pPr>
                <a:r>
                  <a:rPr lang="en-US" dirty="0"/>
                  <a:t>			1 + 0 = 0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000" t="-1422"/>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
            <a:ext cx="12192000" cy="6675120"/>
          </a:xfrm>
        </p:spPr>
        <p:txBody>
          <a:bodyPr/>
          <a:lstStyle/>
          <a:p>
            <a:pPr algn="just">
              <a:buNone/>
            </a:pPr>
            <a:r>
              <a:rPr lang="en-US" dirty="0"/>
              <a:t>4. The distributive laws of (.) over (+) i.e., </a:t>
            </a:r>
            <a:r>
              <a:rPr lang="en-US" b="1" dirty="0"/>
              <a:t>A . (B+C) = (A . B) + (A . C), </a:t>
            </a:r>
            <a:r>
              <a:rPr lang="en-US" dirty="0"/>
              <a:t>and</a:t>
            </a:r>
          </a:p>
          <a:p>
            <a:pPr algn="just">
              <a:buNone/>
            </a:pPr>
            <a:r>
              <a:rPr lang="en-US" dirty="0"/>
              <a:t>(+) over (.) i.e., </a:t>
            </a:r>
            <a:r>
              <a:rPr lang="en-US" b="1" dirty="0"/>
              <a:t>A + ( B . C) = (A+B) . (A+C) </a:t>
            </a:r>
            <a:r>
              <a:rPr lang="en-US" dirty="0"/>
              <a:t>can be shown to be applicable</a:t>
            </a:r>
          </a:p>
          <a:p>
            <a:pPr algn="just">
              <a:buNone/>
            </a:pPr>
            <a:r>
              <a:rPr lang="en-US" dirty="0"/>
              <a:t>with the help of the truth tables considering all the possible values of A, B,</a:t>
            </a:r>
          </a:p>
          <a:p>
            <a:pPr algn="just">
              <a:buNone/>
            </a:pPr>
            <a:r>
              <a:rPr lang="en-US" dirty="0"/>
              <a:t>and C as under. From the complement table it can be observed that</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69818" y="2194560"/>
            <a:ext cx="11782696" cy="466343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1991703" cy="6858000"/>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just">
              <a:buNone/>
            </a:pPr>
            <a:r>
              <a:rPr lang="en-US" dirty="0"/>
              <a:t>(C) </a:t>
            </a:r>
            <a:r>
              <a:rPr lang="en-US" b="1" dirty="0"/>
              <a:t>A + A’ = 1</a:t>
            </a:r>
            <a:r>
              <a:rPr lang="en-US" dirty="0"/>
              <a:t>, since,</a:t>
            </a:r>
            <a:r>
              <a:rPr lang="en-US" b="1" dirty="0"/>
              <a:t> 0 + 0’= 0 + 1 = 1	       1 + 1’ = 1 + 0 = 1</a:t>
            </a:r>
            <a:r>
              <a:rPr lang="en-US" dirty="0"/>
              <a:t>	</a:t>
            </a:r>
          </a:p>
          <a:p>
            <a:pPr algn="just">
              <a:buNone/>
            </a:pPr>
            <a:r>
              <a:rPr lang="en-US" dirty="0"/>
              <a:t>(D) </a:t>
            </a:r>
            <a:r>
              <a:rPr lang="en-US" b="1" dirty="0"/>
              <a:t>A . A’ = 0</a:t>
            </a:r>
            <a:r>
              <a:rPr lang="en-US" dirty="0"/>
              <a:t>, since,  </a:t>
            </a:r>
            <a:r>
              <a:rPr lang="en-US" b="1" dirty="0"/>
              <a:t>0 . 0’ = 0 . 1 = 0	       1 . 1’ = 1 . 0 = 0</a:t>
            </a:r>
          </a:p>
          <a:p>
            <a:pPr algn="just">
              <a:buNone/>
            </a:pPr>
            <a:endParaRPr lang="en-US" dirty="0"/>
          </a:p>
          <a:p>
            <a:pPr algn="just">
              <a:buNone/>
            </a:pPr>
            <a:r>
              <a:rPr lang="en-US" dirty="0"/>
              <a:t>5. Postulate 6 also satisfies two-valued Boolean algebra that has two distinct elements </a:t>
            </a:r>
            <a:r>
              <a:rPr lang="en-US" b="1" dirty="0"/>
              <a:t>0 and 1 </a:t>
            </a:r>
            <a:r>
              <a:rPr lang="en-US" dirty="0"/>
              <a:t>where </a:t>
            </a:r>
            <a:r>
              <a:rPr lang="en-US" b="1" dirty="0"/>
              <a:t>0 is not equal to 1</a:t>
            </a:r>
          </a:p>
          <a:p>
            <a:pPr>
              <a:buNone/>
            </a:pPr>
            <a:endParaRPr lang="en-US" dirty="0"/>
          </a:p>
        </p:txBody>
      </p:sp>
      <p:pic>
        <p:nvPicPr>
          <p:cNvPr id="7" name="Picture 2"/>
          <p:cNvPicPr>
            <a:picLocks noChangeAspect="1" noChangeArrowheads="1"/>
          </p:cNvPicPr>
          <p:nvPr/>
        </p:nvPicPr>
        <p:blipFill>
          <a:blip r:embed="rId2"/>
          <a:srcRect/>
          <a:stretch>
            <a:fillRect/>
          </a:stretch>
        </p:blipFill>
        <p:spPr bwMode="auto">
          <a:xfrm>
            <a:off x="195943" y="0"/>
            <a:ext cx="11743508" cy="4114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b="1" u="sng" dirty="0"/>
              <a:t>BASIC PROPERTIES AND THEOREMS OF BOOLEAN ALGEBRA</a:t>
            </a:r>
          </a:p>
          <a:p>
            <a:pPr algn="just">
              <a:buNone/>
            </a:pPr>
            <a:r>
              <a:rPr lang="en-IN" b="1" dirty="0"/>
              <a:t>Principle of Duality</a:t>
            </a:r>
          </a:p>
          <a:p>
            <a:pPr algn="just">
              <a:buNone/>
            </a:pPr>
            <a:r>
              <a:rPr lang="en-IN" dirty="0"/>
              <a:t>From Huntington postulates, it is evident that they are grouped in pairs as part (</a:t>
            </a:r>
            <a:r>
              <a:rPr lang="en-IN" i="1" dirty="0"/>
              <a:t>a) and (b) and every algebraic expression </a:t>
            </a:r>
            <a:r>
              <a:rPr lang="en-IN" dirty="0"/>
              <a:t>deductible from the postulates of Boolean algebra remains valid if </a:t>
            </a:r>
            <a:r>
              <a:rPr lang="en-IN" b="1" dirty="0"/>
              <a:t>the operators and identity elements are interchanged</a:t>
            </a:r>
            <a:r>
              <a:rPr lang="en-IN" dirty="0"/>
              <a:t>. </a:t>
            </a:r>
          </a:p>
          <a:p>
            <a:pPr algn="just"/>
            <a:endParaRPr lang="en-IN" dirty="0"/>
          </a:p>
          <a:p>
            <a:pPr algn="just">
              <a:buNone/>
            </a:pPr>
            <a:r>
              <a:rPr lang="en-IN" dirty="0"/>
              <a:t>This means one expression can be obtained from the other in each pair by </a:t>
            </a:r>
            <a:r>
              <a:rPr lang="en-IN" b="1" dirty="0"/>
              <a:t>interchanging every element </a:t>
            </a:r>
            <a:r>
              <a:rPr lang="en-IN" dirty="0"/>
              <a:t>i.e., </a:t>
            </a:r>
            <a:r>
              <a:rPr lang="en-IN" b="1" dirty="0"/>
              <a:t>every 0 with 1, every 1 with 0</a:t>
            </a:r>
            <a:r>
              <a:rPr lang="en-IN" dirty="0"/>
              <a:t>, as well as </a:t>
            </a:r>
            <a:r>
              <a:rPr lang="en-IN" b="1" dirty="0"/>
              <a:t>interchanging the operators </a:t>
            </a:r>
            <a:r>
              <a:rPr lang="en-IN" dirty="0"/>
              <a:t>i.e., </a:t>
            </a:r>
            <a:r>
              <a:rPr lang="en-IN" b="1" dirty="0"/>
              <a:t>every (+) with (.) and every (.) with (+). </a:t>
            </a:r>
            <a:r>
              <a:rPr lang="en-IN" dirty="0"/>
              <a:t>This important property of Boolean algebra is called </a:t>
            </a:r>
            <a:r>
              <a:rPr lang="en-IN" b="1" dirty="0"/>
              <a:t>principle of duality</a:t>
            </a:r>
            <a:r>
              <a:rPr lang="en-IN" dirty="0"/>
              <a:t>.</a:t>
            </a:r>
          </a:p>
          <a:p>
            <a:pPr algn="just">
              <a:buNone/>
            </a:pPr>
            <a:r>
              <a:rPr lang="en-IN" dirty="0"/>
              <a:t>				i.e.   </a:t>
            </a:r>
            <a:r>
              <a:rPr lang="en-IN" b="1" dirty="0"/>
              <a:t>0 &lt;-&gt;1   </a:t>
            </a:r>
            <a:r>
              <a:rPr lang="en-IN" dirty="0"/>
              <a:t>&amp;    </a:t>
            </a:r>
            <a:r>
              <a:rPr lang="en-IN" b="1" dirty="0"/>
              <a:t>+ &lt;-&gt; .</a:t>
            </a:r>
          </a:p>
          <a:p>
            <a:pPr marL="514350" indent="-514350" algn="just">
              <a:buAutoNum type="alphaLcParenBoth"/>
            </a:pPr>
            <a:r>
              <a:rPr lang="en-IN" b="1" dirty="0"/>
              <a:t>0 . 1 = 0   &lt;-&gt;</a:t>
            </a:r>
            <a:r>
              <a:rPr lang="en-IN" dirty="0"/>
              <a:t>   </a:t>
            </a:r>
            <a:r>
              <a:rPr lang="en-IN" b="1" dirty="0"/>
              <a:t>(b) 1 + 0 = 1</a:t>
            </a:r>
          </a:p>
          <a:p>
            <a:pPr marL="514350" indent="-514350" algn="just">
              <a:buNone/>
            </a:pPr>
            <a:r>
              <a:rPr lang="en-IN" b="1" dirty="0"/>
              <a:t>i.e. (b) is dual of (a)</a:t>
            </a:r>
          </a:p>
        </p:txBody>
      </p:sp>
    </p:spTree>
    <p:extLst>
      <p:ext uri="{BB962C8B-B14F-4D97-AF65-F5344CB8AC3E}">
        <p14:creationId xmlns:p14="http://schemas.microsoft.com/office/powerpoint/2010/main" val="89274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IN" dirty="0"/>
              <a:t>The following is the complete list of postulates and theorems useful for two-valued Boolean algebra</a:t>
            </a:r>
          </a:p>
          <a:p>
            <a:endParaRPr lang="en-IN" dirty="0"/>
          </a:p>
          <a:p>
            <a:pPr>
              <a:buNone/>
            </a:pPr>
            <a:endParaRPr lang="en-IN" dirty="0"/>
          </a:p>
        </p:txBody>
      </p:sp>
      <p:pic>
        <p:nvPicPr>
          <p:cNvPr id="4" name="Picture 3"/>
          <p:cNvPicPr>
            <a:picLocks noChangeAspect="1"/>
          </p:cNvPicPr>
          <p:nvPr/>
        </p:nvPicPr>
        <p:blipFill>
          <a:blip r:embed="rId2"/>
          <a:stretch>
            <a:fillRect/>
          </a:stretch>
        </p:blipFill>
        <p:spPr>
          <a:xfrm rot="5400000">
            <a:off x="3287612" y="-1864491"/>
            <a:ext cx="5267455" cy="11204622"/>
          </a:xfrm>
          <a:prstGeom prst="rect">
            <a:avLst/>
          </a:prstGeom>
        </p:spPr>
      </p:pic>
    </p:spTree>
    <p:extLst>
      <p:ext uri="{BB962C8B-B14F-4D97-AF65-F5344CB8AC3E}">
        <p14:creationId xmlns:p14="http://schemas.microsoft.com/office/powerpoint/2010/main" val="127359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a:buNone/>
            </a:pPr>
            <a:r>
              <a:rPr lang="en-IN" b="1" dirty="0"/>
              <a:t>Other Important Theorems</a:t>
            </a:r>
          </a:p>
          <a:p>
            <a:pPr>
              <a:buNone/>
            </a:pPr>
            <a:r>
              <a:rPr lang="pt-BR" b="1" dirty="0"/>
              <a:t>Theorem 1(a): A + A = A</a:t>
            </a:r>
          </a:p>
          <a:p>
            <a:pPr>
              <a:buNone/>
            </a:pPr>
            <a:r>
              <a:rPr lang="en-IN" dirty="0"/>
              <a:t>A + A = (A + A).1  			 by postulate 2(b)</a:t>
            </a:r>
          </a:p>
          <a:p>
            <a:pPr>
              <a:buNone/>
            </a:pPr>
            <a:r>
              <a:rPr lang="en-IN" dirty="0"/>
              <a:t>		= (A + A) . ( A + A’) 		 by postulate 5(a)</a:t>
            </a:r>
          </a:p>
          <a:p>
            <a:pPr>
              <a:buNone/>
            </a:pPr>
            <a:r>
              <a:rPr lang="en-IN" dirty="0"/>
              <a:t>		= A + (A.A’)			 by postulate 4(b)</a:t>
            </a:r>
          </a:p>
          <a:p>
            <a:pPr>
              <a:buNone/>
            </a:pPr>
            <a:r>
              <a:rPr lang="en-US" dirty="0"/>
              <a:t>		</a:t>
            </a:r>
            <a:r>
              <a:rPr lang="pl-PL" dirty="0"/>
              <a:t>= A + 0    </a:t>
            </a:r>
            <a:r>
              <a:rPr lang="en-US" dirty="0"/>
              <a:t>			 </a:t>
            </a:r>
            <a:r>
              <a:rPr lang="pl-PL" dirty="0"/>
              <a:t>by postulate </a:t>
            </a:r>
            <a:r>
              <a:rPr lang="en-US" dirty="0"/>
              <a:t>5(b)</a:t>
            </a:r>
            <a:endParaRPr lang="pl-PL" dirty="0"/>
          </a:p>
          <a:p>
            <a:pPr>
              <a:buNone/>
            </a:pPr>
            <a:r>
              <a:rPr lang="en-IN" dirty="0"/>
              <a:t>		= A     				 by postulate 2(a)</a:t>
            </a:r>
          </a:p>
          <a:p>
            <a:pPr>
              <a:buNone/>
            </a:pPr>
            <a:endParaRPr lang="en-IN" dirty="0"/>
          </a:p>
          <a:p>
            <a:pPr>
              <a:buNone/>
            </a:pPr>
            <a:r>
              <a:rPr lang="pt-BR" b="1" dirty="0"/>
              <a:t>Theorem 1(b): A . A = A</a:t>
            </a:r>
          </a:p>
          <a:p>
            <a:pPr>
              <a:buNone/>
            </a:pPr>
            <a:r>
              <a:rPr lang="en-IN" dirty="0"/>
              <a:t>A . A = (A . A) + 0   			by postulate 2(a)</a:t>
            </a:r>
          </a:p>
          <a:p>
            <a:pPr>
              <a:buNone/>
            </a:pPr>
            <a:r>
              <a:rPr lang="en-IN" dirty="0"/>
              <a:t>		= (A . A) + ( A . A’)  		by postulate 5(b)</a:t>
            </a:r>
          </a:p>
          <a:p>
            <a:pPr>
              <a:buNone/>
            </a:pPr>
            <a:r>
              <a:rPr lang="en-IN" dirty="0"/>
              <a:t>		= A (A + A’) 			by postulate 4(a)</a:t>
            </a:r>
          </a:p>
          <a:p>
            <a:pPr>
              <a:buNone/>
            </a:pPr>
            <a:r>
              <a:rPr lang="en-US" dirty="0"/>
              <a:t>		</a:t>
            </a:r>
            <a:r>
              <a:rPr lang="pl-PL" dirty="0"/>
              <a:t>= A . 1    </a:t>
            </a:r>
            <a:r>
              <a:rPr lang="en-US" dirty="0"/>
              <a:t>			</a:t>
            </a:r>
            <a:r>
              <a:rPr lang="pl-PL" dirty="0"/>
              <a:t>by postulate </a:t>
            </a:r>
            <a:r>
              <a:rPr lang="en-US" dirty="0"/>
              <a:t>5(b)</a:t>
            </a:r>
            <a:endParaRPr lang="pl-PL" dirty="0"/>
          </a:p>
          <a:p>
            <a:pPr>
              <a:buNone/>
            </a:pPr>
            <a:r>
              <a:rPr lang="en-IN" dirty="0"/>
              <a:t>		= A     				by postulate 2(b)</a:t>
            </a:r>
          </a:p>
        </p:txBody>
      </p:sp>
    </p:spTree>
    <p:extLst>
      <p:ext uri="{BB962C8B-B14F-4D97-AF65-F5344CB8AC3E}">
        <p14:creationId xmlns:p14="http://schemas.microsoft.com/office/powerpoint/2010/main" val="403209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pt-BR" b="1" dirty="0"/>
              <a:t>Theorem 2(a):  A + 1 = 1</a:t>
            </a:r>
          </a:p>
          <a:p>
            <a:pPr>
              <a:buNone/>
            </a:pPr>
            <a:endParaRPr lang="en-IN" dirty="0"/>
          </a:p>
          <a:p>
            <a:pPr>
              <a:buNone/>
            </a:pPr>
            <a:r>
              <a:rPr lang="en-IN" b="1" dirty="0"/>
              <a:t>Theorem 2(b):  A . 0 = 0   by Duality</a:t>
            </a:r>
          </a:p>
          <a:p>
            <a:pPr>
              <a:buNone/>
            </a:pPr>
            <a:endParaRPr lang="pt-BR" dirty="0"/>
          </a:p>
          <a:p>
            <a:pPr>
              <a:buNone/>
            </a:pPr>
            <a:r>
              <a:rPr lang="pt-BR" b="1" dirty="0"/>
              <a:t>Theorem 6(a):  A + A.B = A</a:t>
            </a:r>
          </a:p>
          <a:p>
            <a:pPr>
              <a:buNone/>
            </a:pPr>
            <a:r>
              <a:rPr lang="en-IN" dirty="0"/>
              <a:t>A + A.B = A . 1 + A.B   by postulate 2(b)</a:t>
            </a:r>
          </a:p>
          <a:p>
            <a:pPr>
              <a:buNone/>
            </a:pPr>
            <a:r>
              <a:rPr lang="en-IN" dirty="0"/>
              <a:t>		   =  A ( 1 + B)    by postulate 4(a)</a:t>
            </a:r>
          </a:p>
          <a:p>
            <a:pPr>
              <a:buNone/>
            </a:pPr>
            <a:r>
              <a:rPr lang="en-IN" dirty="0"/>
              <a:t>		   =  A . 1    	     by theorem 2(a)</a:t>
            </a:r>
          </a:p>
          <a:p>
            <a:pPr>
              <a:buNone/>
            </a:pPr>
            <a:r>
              <a:rPr lang="en-IN" dirty="0"/>
              <a:t>		   =  A                  by postulate 2(b)</a:t>
            </a:r>
          </a:p>
          <a:p>
            <a:pPr>
              <a:buNone/>
            </a:pPr>
            <a:endParaRPr lang="en-IN" dirty="0"/>
          </a:p>
          <a:p>
            <a:pPr>
              <a:buNone/>
            </a:pPr>
            <a:r>
              <a:rPr lang="en-IN" b="1" dirty="0"/>
              <a:t>Theorem 6(b): A ( A + B ) = A   by Duality</a:t>
            </a:r>
          </a:p>
          <a:p>
            <a:pPr>
              <a:buNone/>
            </a:pPr>
            <a:endParaRPr lang="en-IN" dirty="0"/>
          </a:p>
          <a:p>
            <a:pPr>
              <a:buNone/>
            </a:pPr>
            <a:r>
              <a:rPr lang="en-IN" b="1" dirty="0"/>
              <a:t>Venn Diagram</a:t>
            </a:r>
          </a:p>
        </p:txBody>
      </p:sp>
    </p:spTree>
    <p:extLst>
      <p:ext uri="{BB962C8B-B14F-4D97-AF65-F5344CB8AC3E}">
        <p14:creationId xmlns:p14="http://schemas.microsoft.com/office/powerpoint/2010/main" val="34288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lstStyle/>
          <a:p>
            <a:r>
              <a:rPr lang="en-US" dirty="0"/>
              <a:t>Truth tables :</a:t>
            </a:r>
          </a:p>
          <a:p>
            <a:pPr>
              <a:buFont typeface="Wingdings" panose="05000000000000000000" pitchFamily="2" charset="2"/>
              <a:buChar char="Ø"/>
            </a:pPr>
            <a:r>
              <a:rPr lang="en-US" dirty="0"/>
              <a:t>Both sides of the relation are checked to yield identical results for all possible combinations of variables involved.</a:t>
            </a:r>
          </a:p>
          <a:p>
            <a:pPr>
              <a:buFont typeface="Wingdings" panose="05000000000000000000" pitchFamily="2" charset="2"/>
              <a:buChar char="Ø"/>
            </a:pPr>
            <a:r>
              <a:rPr lang="en-US" dirty="0"/>
              <a:t>The following truth table verifies the 6(a) absorption theorem.</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sz="200" dirty="0"/>
          </a:p>
          <a:p>
            <a:pPr>
              <a:buFont typeface="Wingdings" panose="05000000000000000000" pitchFamily="2" charset="2"/>
              <a:buChar char="Ø"/>
            </a:pPr>
            <a:r>
              <a:rPr lang="en-US" dirty="0"/>
              <a:t>Following Truth Table verifies the De Morgan’s theorem (</a:t>
            </a:r>
            <a:r>
              <a:rPr lang="en-US" dirty="0" err="1"/>
              <a:t>x+y</a:t>
            </a:r>
            <a:r>
              <a:rPr lang="en-US" dirty="0"/>
              <a:t>)’=</a:t>
            </a:r>
            <a:r>
              <a:rPr lang="en-US" dirty="0" err="1"/>
              <a:t>x’.y</a:t>
            </a:r>
            <a:r>
              <a:rPr lang="en-US" dirty="0"/>
              <a:t>’</a:t>
            </a:r>
          </a:p>
          <a:p>
            <a:pPr marL="0" indent="0">
              <a:buNone/>
            </a:pPr>
            <a:r>
              <a:rPr lang="en-US" dirty="0"/>
              <a:t> </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67888071"/>
              </p:ext>
            </p:extLst>
          </p:nvPr>
        </p:nvGraphicFramePr>
        <p:xfrm>
          <a:off x="1392904" y="2199969"/>
          <a:ext cx="8128000" cy="18288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32822">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XY</a:t>
                      </a:r>
                    </a:p>
                  </a:txBody>
                  <a:tcPr anchor="ctr"/>
                </a:tc>
                <a:tc>
                  <a:txBody>
                    <a:bodyPr/>
                    <a:lstStyle/>
                    <a:p>
                      <a:pPr algn="ctr"/>
                      <a:r>
                        <a:rPr lang="en-US" dirty="0"/>
                        <a:t>X+XY</a:t>
                      </a:r>
                    </a:p>
                  </a:txBody>
                  <a:tcPr anchor="ctr"/>
                </a:tc>
                <a:extLst>
                  <a:ext uri="{0D108BD9-81ED-4DB2-BD59-A6C34878D82A}">
                    <a16:rowId xmlns:a16="http://schemas.microsoft.com/office/drawing/2014/main" val="10000"/>
                  </a:ext>
                </a:extLst>
              </a:tr>
              <a:tr h="332822">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332822">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2"/>
                  </a:ext>
                </a:extLst>
              </a:tr>
              <a:tr h="332822">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3"/>
                  </a:ext>
                </a:extLst>
              </a:tr>
              <a:tr h="332822">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4"/>
                  </a:ext>
                </a:extLst>
              </a:tr>
            </a:tbl>
          </a:graphicData>
        </a:graphic>
      </p:graphicFrame>
      <p:cxnSp>
        <p:nvCxnSpPr>
          <p:cNvPr id="6" name="Elbow Connector 5"/>
          <p:cNvCxnSpPr/>
          <p:nvPr/>
        </p:nvCxnSpPr>
        <p:spPr>
          <a:xfrm flipV="1">
            <a:off x="2426115" y="1946788"/>
            <a:ext cx="2957046" cy="253181"/>
          </a:xfrm>
          <a:prstGeom prst="bentConnector3">
            <a:avLst>
              <a:gd name="adj1" fmla="val -3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a:off x="5791209" y="1932039"/>
            <a:ext cx="2689118" cy="267932"/>
          </a:xfrm>
          <a:prstGeom prst="bentConnector3">
            <a:avLst>
              <a:gd name="adj1" fmla="val 6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56904" y="1932039"/>
            <a:ext cx="2507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61823" y="1995951"/>
            <a:ext cx="25072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1747239397"/>
              </p:ext>
            </p:extLst>
          </p:nvPr>
        </p:nvGraphicFramePr>
        <p:xfrm>
          <a:off x="689897" y="4623620"/>
          <a:ext cx="9280012" cy="1828800"/>
        </p:xfrm>
        <a:graphic>
          <a:graphicData uri="http://schemas.openxmlformats.org/drawingml/2006/table">
            <a:tbl>
              <a:tblPr firstRow="1" bandRow="1">
                <a:tableStyleId>{5940675A-B579-460E-94D1-54222C63F5DA}</a:tableStyleId>
              </a:tblPr>
              <a:tblGrid>
                <a:gridCol w="1325716">
                  <a:extLst>
                    <a:ext uri="{9D8B030D-6E8A-4147-A177-3AD203B41FA5}">
                      <a16:colId xmlns:a16="http://schemas.microsoft.com/office/drawing/2014/main" val="20000"/>
                    </a:ext>
                  </a:extLst>
                </a:gridCol>
                <a:gridCol w="1325716">
                  <a:extLst>
                    <a:ext uri="{9D8B030D-6E8A-4147-A177-3AD203B41FA5}">
                      <a16:colId xmlns:a16="http://schemas.microsoft.com/office/drawing/2014/main" val="20001"/>
                    </a:ext>
                  </a:extLst>
                </a:gridCol>
                <a:gridCol w="1325716">
                  <a:extLst>
                    <a:ext uri="{9D8B030D-6E8A-4147-A177-3AD203B41FA5}">
                      <a16:colId xmlns:a16="http://schemas.microsoft.com/office/drawing/2014/main" val="20002"/>
                    </a:ext>
                  </a:extLst>
                </a:gridCol>
                <a:gridCol w="1325716">
                  <a:extLst>
                    <a:ext uri="{9D8B030D-6E8A-4147-A177-3AD203B41FA5}">
                      <a16:colId xmlns:a16="http://schemas.microsoft.com/office/drawing/2014/main" val="20003"/>
                    </a:ext>
                  </a:extLst>
                </a:gridCol>
                <a:gridCol w="1325716">
                  <a:extLst>
                    <a:ext uri="{9D8B030D-6E8A-4147-A177-3AD203B41FA5}">
                      <a16:colId xmlns:a16="http://schemas.microsoft.com/office/drawing/2014/main" val="20004"/>
                    </a:ext>
                  </a:extLst>
                </a:gridCol>
                <a:gridCol w="1325716">
                  <a:extLst>
                    <a:ext uri="{9D8B030D-6E8A-4147-A177-3AD203B41FA5}">
                      <a16:colId xmlns:a16="http://schemas.microsoft.com/office/drawing/2014/main" val="20005"/>
                    </a:ext>
                  </a:extLst>
                </a:gridCol>
                <a:gridCol w="1325716">
                  <a:extLst>
                    <a:ext uri="{9D8B030D-6E8A-4147-A177-3AD203B41FA5}">
                      <a16:colId xmlns:a16="http://schemas.microsoft.com/office/drawing/2014/main" val="20006"/>
                    </a:ext>
                  </a:extLst>
                </a:gridCol>
              </a:tblGrid>
              <a:tr h="332822">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X+Y</a:t>
                      </a:r>
                    </a:p>
                  </a:txBody>
                  <a:tcPr anchor="ctr"/>
                </a:tc>
                <a:tc>
                  <a:txBody>
                    <a:bodyPr/>
                    <a:lstStyle/>
                    <a:p>
                      <a:pPr algn="ctr"/>
                      <a:r>
                        <a:rPr lang="en-US" dirty="0"/>
                        <a:t>(X+Y)’</a:t>
                      </a:r>
                    </a:p>
                  </a:txBody>
                  <a:tcPr anchor="ctr"/>
                </a:tc>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X’Y’</a:t>
                      </a:r>
                    </a:p>
                  </a:txBody>
                  <a:tcPr anchor="ctr"/>
                </a:tc>
                <a:extLst>
                  <a:ext uri="{0D108BD9-81ED-4DB2-BD59-A6C34878D82A}">
                    <a16:rowId xmlns:a16="http://schemas.microsoft.com/office/drawing/2014/main" val="10000"/>
                  </a:ext>
                </a:extLst>
              </a:tr>
              <a:tr h="332822">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332822">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2"/>
                  </a:ext>
                </a:extLst>
              </a:tr>
              <a:tr h="332822">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r h="332822">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67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500" t="-2133" r="-1500"/>
            </a:stretch>
          </a:blipFill>
        </p:spPr>
        <p:txBody>
          <a:bodyPr/>
          <a:lstStyle/>
          <a:p>
            <a:pPr algn="just"/>
            <a:r>
              <a:rPr lang="en-IN" dirty="0">
                <a:noFill/>
              </a:rPr>
              <a:t> </a:t>
            </a:r>
          </a:p>
        </p:txBody>
      </p:sp>
      <p:cxnSp>
        <p:nvCxnSpPr>
          <p:cNvPr id="7" name="Straight Connector 6"/>
          <p:cNvCxnSpPr/>
          <p:nvPr/>
        </p:nvCxnSpPr>
        <p:spPr>
          <a:xfrm flipH="1">
            <a:off x="6516711" y="5460642"/>
            <a:ext cx="167424" cy="30909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6473244" y="5428445"/>
            <a:ext cx="254357" cy="373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22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t>BOOLEAN FUNCTIONS</a:t>
            </a:r>
          </a:p>
          <a:p>
            <a:pPr algn="just">
              <a:buNone/>
            </a:pPr>
            <a:r>
              <a:rPr lang="en-IN" dirty="0"/>
              <a:t>Binary variables have two values, either 0 or 1. A Boolean function is an expression formed with binary variables, the two binary operators AND </a:t>
            </a:r>
            <a:r>
              <a:rPr lang="en-IN" dirty="0" err="1"/>
              <a:t>and</a:t>
            </a:r>
            <a:r>
              <a:rPr lang="en-IN" dirty="0"/>
              <a:t> OR, one unary operator NOT, parentheses and equal sign. </a:t>
            </a:r>
          </a:p>
          <a:p>
            <a:pPr algn="just">
              <a:buNone/>
            </a:pPr>
            <a:r>
              <a:rPr lang="en-IN" dirty="0"/>
              <a:t>The value of a function may be 0 or 1, depending on the values of variables present in the Boolean function or expression. For example, if a Boolean function is expressed algebraically as </a:t>
            </a:r>
          </a:p>
          <a:p>
            <a:pPr>
              <a:buNone/>
            </a:pPr>
            <a:r>
              <a:rPr lang="en-IN" b="1" dirty="0"/>
              <a:t>						F = AB’C</a:t>
            </a:r>
          </a:p>
          <a:p>
            <a:pPr algn="just">
              <a:buNone/>
            </a:pPr>
            <a:r>
              <a:rPr lang="en-IN" dirty="0"/>
              <a:t>then the value of F will be 1, when A = 1, B = 0, and C = 1. For other</a:t>
            </a:r>
          </a:p>
          <a:p>
            <a:pPr algn="just">
              <a:buNone/>
            </a:pPr>
            <a:r>
              <a:rPr lang="en-IN" dirty="0"/>
              <a:t>values of A, B, C the value of F is 0</a:t>
            </a:r>
          </a:p>
        </p:txBody>
      </p:sp>
    </p:spTree>
    <p:extLst>
      <p:ext uri="{BB962C8B-B14F-4D97-AF65-F5344CB8AC3E}">
        <p14:creationId xmlns:p14="http://schemas.microsoft.com/office/powerpoint/2010/main" val="267798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IN" dirty="0"/>
              <a:t>Boolean functions can also be represented by Truth Tables. A truth table is the tabular form of the values of a Boolean function according to the all possible values of its variables. For an n number n combinations of 1s and 0s are listed and one column represents  function values according to the different combinations of variables, 2</a:t>
            </a:r>
          </a:p>
          <a:p>
            <a:pPr algn="just">
              <a:buNone/>
            </a:pPr>
            <a:r>
              <a:rPr lang="en-IN" dirty="0"/>
              <a:t>For example, for three variables the Boolean function F = AB + C truth table can be </a:t>
            </a:r>
          </a:p>
          <a:p>
            <a:pPr algn="just">
              <a:buNone/>
            </a:pPr>
            <a:r>
              <a:rPr lang="en-IN" dirty="0"/>
              <a:t>written as below in Figure</a:t>
            </a:r>
          </a:p>
        </p:txBody>
      </p:sp>
      <p:pic>
        <p:nvPicPr>
          <p:cNvPr id="4" name="Picture 3"/>
          <p:cNvPicPr>
            <a:picLocks noChangeAspect="1"/>
          </p:cNvPicPr>
          <p:nvPr/>
        </p:nvPicPr>
        <p:blipFill>
          <a:blip r:embed="rId2"/>
          <a:stretch>
            <a:fillRect/>
          </a:stretch>
        </p:blipFill>
        <p:spPr>
          <a:xfrm rot="5400000">
            <a:off x="4011235" y="11391"/>
            <a:ext cx="3504120" cy="9594761"/>
          </a:xfrm>
          <a:prstGeom prst="rect">
            <a:avLst/>
          </a:prstGeom>
        </p:spPr>
      </p:pic>
    </p:spTree>
    <p:extLst>
      <p:ext uri="{BB962C8B-B14F-4D97-AF65-F5344CB8AC3E}">
        <p14:creationId xmlns:p14="http://schemas.microsoft.com/office/powerpoint/2010/main" val="137494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IN" b="1" dirty="0"/>
              <a:t>SIMPLIFICATION OF BOOLEAN EXPRESSIONS</a:t>
            </a:r>
          </a:p>
          <a:p>
            <a:r>
              <a:rPr lang="en-IN" dirty="0"/>
              <a:t>Simplify the Boolean function F = X + (X’ . Y) </a:t>
            </a:r>
          </a:p>
          <a:p>
            <a:pPr lvl="7">
              <a:buNone/>
            </a:pPr>
            <a:r>
              <a:rPr lang="en-IN" dirty="0"/>
              <a:t>			   </a:t>
            </a:r>
            <a:r>
              <a:rPr lang="en-IN" sz="2800" dirty="0"/>
              <a:t> = (X + X’) . (X + Y) </a:t>
            </a:r>
          </a:p>
          <a:p>
            <a:pPr lvl="7">
              <a:buNone/>
            </a:pPr>
            <a:r>
              <a:rPr lang="en-IN" sz="2800" dirty="0"/>
              <a:t>			   = 1 . (X + Y) </a:t>
            </a:r>
          </a:p>
          <a:p>
            <a:pPr lvl="7">
              <a:buNone/>
            </a:pPr>
            <a:r>
              <a:rPr lang="en-IN" sz="2800" dirty="0"/>
              <a:t>			   = X + Y</a:t>
            </a:r>
          </a:p>
          <a:p>
            <a:r>
              <a:rPr lang="en-IN" dirty="0"/>
              <a:t>Simplify the Boolean function F = X . (X’+Y) </a:t>
            </a:r>
          </a:p>
          <a:p>
            <a:pPr>
              <a:buNone/>
            </a:pPr>
            <a:r>
              <a:rPr lang="en-IN" dirty="0"/>
              <a:t>						   = (X . X’) + (X . Y) </a:t>
            </a:r>
          </a:p>
          <a:p>
            <a:pPr>
              <a:buNone/>
            </a:pPr>
            <a:r>
              <a:rPr lang="en-IN" dirty="0"/>
              <a:t>						   = 0 + (X . Y)</a:t>
            </a:r>
          </a:p>
          <a:p>
            <a:pPr>
              <a:buNone/>
            </a:pPr>
            <a:r>
              <a:rPr lang="en-IN" dirty="0"/>
              <a:t>						   = (X . Y)</a:t>
            </a:r>
          </a:p>
          <a:p>
            <a:r>
              <a:rPr lang="en-IN" dirty="0"/>
              <a:t>Simplify the Boolean function F = (X’ . Y’ . Z) + (X’ . Y . Z) + (X . Y’)</a:t>
            </a:r>
          </a:p>
          <a:p>
            <a:pPr>
              <a:buNone/>
            </a:pPr>
            <a:r>
              <a:rPr lang="en-IN" dirty="0"/>
              <a:t>						   = (X’ . Z)(Y’ + Y) + (X . Y’)</a:t>
            </a:r>
          </a:p>
          <a:p>
            <a:pPr>
              <a:buNone/>
            </a:pPr>
            <a:r>
              <a:rPr lang="en-IN" dirty="0"/>
              <a:t>						   = (X’ .Z) . 1 + (X . Y’)</a:t>
            </a:r>
          </a:p>
          <a:p>
            <a:pPr>
              <a:buNone/>
            </a:pPr>
            <a:r>
              <a:rPr lang="en-IN" b="1" dirty="0"/>
              <a:t>Implementation of Boolean functions with gate (Circuit)</a:t>
            </a:r>
          </a:p>
        </p:txBody>
      </p:sp>
    </p:spTree>
    <p:extLst>
      <p:ext uri="{BB962C8B-B14F-4D97-AF65-F5344CB8AC3E}">
        <p14:creationId xmlns:p14="http://schemas.microsoft.com/office/powerpoint/2010/main" val="1198766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buNone/>
            </a:pPr>
            <a:r>
              <a:rPr lang="en-US" sz="3200" b="1" u="sng" dirty="0"/>
              <a:t>Canonical And Standard Forms</a:t>
            </a:r>
          </a:p>
          <a:p>
            <a:pPr>
              <a:buNone/>
            </a:pPr>
            <a:endParaRPr lang="en-US" sz="3200" dirty="0"/>
          </a:p>
          <a:p>
            <a:pPr algn="just">
              <a:buNone/>
            </a:pPr>
            <a:r>
              <a:rPr lang="en-US" sz="3200" dirty="0"/>
              <a:t>Boolean function expressed as a </a:t>
            </a:r>
            <a:r>
              <a:rPr lang="en-US" sz="3200" b="1" dirty="0"/>
              <a:t>sum of </a:t>
            </a:r>
            <a:r>
              <a:rPr lang="en-US" sz="3200" b="1" dirty="0" err="1"/>
              <a:t>minterms</a:t>
            </a:r>
            <a:r>
              <a:rPr lang="en-US" sz="3200" dirty="0"/>
              <a:t> or </a:t>
            </a:r>
            <a:r>
              <a:rPr lang="en-US" sz="3200" b="1" dirty="0"/>
              <a:t>product of </a:t>
            </a:r>
            <a:r>
              <a:rPr lang="en-US" sz="3200" b="1" dirty="0" err="1"/>
              <a:t>maxterms</a:t>
            </a:r>
            <a:r>
              <a:rPr lang="en-US" sz="3200" dirty="0"/>
              <a:t> are said to be </a:t>
            </a:r>
            <a:r>
              <a:rPr lang="en-US" sz="3200" b="1" i="1" dirty="0"/>
              <a:t>canonical form</a:t>
            </a:r>
            <a:r>
              <a:rPr lang="en-US" sz="3200" dirty="0"/>
              <a:t>.</a:t>
            </a:r>
          </a:p>
          <a:p>
            <a:pPr algn="just">
              <a:buNone/>
            </a:pPr>
            <a:endParaRPr lang="en-US" sz="3200" dirty="0"/>
          </a:p>
          <a:p>
            <a:pPr algn="just">
              <a:buNone/>
            </a:pPr>
            <a:r>
              <a:rPr lang="en-US" sz="3200" b="1" dirty="0"/>
              <a:t>Standard form</a:t>
            </a:r>
            <a:r>
              <a:rPr lang="en-US" sz="3200" dirty="0"/>
              <a:t>: Sum Of Product (SOP) : AB’ + AC’ + ABC</a:t>
            </a:r>
          </a:p>
          <a:p>
            <a:pPr algn="just">
              <a:buNone/>
            </a:pPr>
            <a:r>
              <a:rPr lang="en-US" sz="3200" dirty="0"/>
              <a:t>			        </a:t>
            </a:r>
          </a:p>
          <a:p>
            <a:pPr algn="just">
              <a:buNone/>
            </a:pPr>
            <a:r>
              <a:rPr lang="en-US" sz="3200" dirty="0"/>
              <a:t>				Product Of Sum (POS) : (A + B’) ▪ (A +C’) ▪ (A + B + C)</a:t>
            </a:r>
          </a:p>
          <a:p>
            <a:pPr algn="just">
              <a:buNone/>
            </a:pPr>
            <a:endParaRPr lang="en-US" sz="3200" dirty="0"/>
          </a:p>
          <a:p>
            <a:pPr algn="just">
              <a:buNone/>
            </a:pPr>
            <a:r>
              <a:rPr lang="en-US" sz="3200" dirty="0"/>
              <a:t>SUM -&gt; OR gate</a:t>
            </a:r>
          </a:p>
          <a:p>
            <a:pPr algn="just">
              <a:buNone/>
            </a:pPr>
            <a:r>
              <a:rPr lang="en-US" sz="3200" dirty="0"/>
              <a:t>PRODUCT -&gt; AND gate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algn="just">
              <a:buNone/>
            </a:pPr>
            <a:r>
              <a:rPr lang="en-IN" sz="3000" b="1" dirty="0"/>
              <a:t>Minterm</a:t>
            </a:r>
          </a:p>
          <a:p>
            <a:pPr algn="just">
              <a:buNone/>
            </a:pPr>
            <a:r>
              <a:rPr lang="en-IN" sz="3000" dirty="0"/>
              <a:t>A product term containing all N variables of the function in either true or complemented form is called the minterm. Each minterm is obtained by an AND operation of the variables in their true form or complemented form. </a:t>
            </a:r>
          </a:p>
          <a:p>
            <a:pPr algn="just">
              <a:buNone/>
            </a:pPr>
            <a:endParaRPr lang="en-IN" sz="3000" dirty="0"/>
          </a:p>
          <a:p>
            <a:pPr algn="just">
              <a:buNone/>
            </a:pPr>
            <a:r>
              <a:rPr lang="en-IN" sz="3000" dirty="0"/>
              <a:t>For a two-variable function, four different combinations are possible, such as, A’B’, A’B, AB’, and AB. These product terms are called the fundamental products or standard products or </a:t>
            </a:r>
            <a:r>
              <a:rPr lang="en-IN" sz="3000" dirty="0" err="1"/>
              <a:t>minterms</a:t>
            </a:r>
            <a:r>
              <a:rPr lang="en-IN" sz="3000" dirty="0"/>
              <a:t>. </a:t>
            </a:r>
          </a:p>
          <a:p>
            <a:pPr algn="just">
              <a:buNone/>
            </a:pPr>
            <a:endParaRPr lang="en-IN" sz="3000" dirty="0"/>
          </a:p>
          <a:p>
            <a:pPr algn="just">
              <a:buNone/>
            </a:pPr>
            <a:r>
              <a:rPr lang="en-IN" sz="3000" dirty="0"/>
              <a:t>Note that, in the minterm, a variable will possess the value 1, if it is in true or uncomplemented form, whereas, it contains the value 0, if it is in complemented form .</a:t>
            </a:r>
          </a:p>
          <a:p>
            <a:pPr algn="just">
              <a:buNone/>
            </a:pPr>
            <a:endParaRPr lang="en-IN" sz="3000" dirty="0"/>
          </a:p>
          <a:p>
            <a:pPr algn="just">
              <a:buNone/>
            </a:pPr>
            <a:r>
              <a:rPr lang="en-IN" sz="3000" dirty="0"/>
              <a:t>Symbol for Minterm is m</a:t>
            </a:r>
            <a:r>
              <a:rPr lang="en-IN" sz="3000" baseline="-25000" dirty="0"/>
              <a:t>j</a:t>
            </a:r>
            <a:r>
              <a:rPr lang="en-IN" sz="3000" dirty="0"/>
              <a:t>, where j denotes the decimal equivalent of binary number</a:t>
            </a:r>
          </a:p>
          <a:p>
            <a:pPr algn="just">
              <a:buNone/>
            </a:pPr>
            <a:endParaRPr lang="en-IN" dirty="0"/>
          </a:p>
          <a:p>
            <a:pPr>
              <a:buNone/>
            </a:pPr>
            <a:endParaRPr lang="en-IN" dirty="0"/>
          </a:p>
          <a:p>
            <a:pPr>
              <a:buNone/>
            </a:pPr>
            <a:r>
              <a:rPr lang="en-IN" dirty="0"/>
              <a:t>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0"/>
            <a:ext cx="12192000" cy="6858000"/>
          </a:xfrm>
        </p:spPr>
        <p:txBody>
          <a:bodyPr/>
          <a:lstStyle/>
          <a:p>
            <a:r>
              <a:rPr lang="en-IN" dirty="0"/>
              <a:t>For three variables function, eight </a:t>
            </a:r>
            <a:r>
              <a:rPr lang="en-IN" dirty="0" err="1"/>
              <a:t>minterms</a:t>
            </a:r>
            <a:r>
              <a:rPr lang="en-IN" dirty="0"/>
              <a:t> are possible as listed in the following table in Figure</a:t>
            </a:r>
          </a:p>
          <a:p>
            <a:pPr>
              <a:buNone/>
            </a:pPr>
            <a:endParaRPr lang="en-US" dirty="0"/>
          </a:p>
        </p:txBody>
      </p:sp>
      <p:pic>
        <p:nvPicPr>
          <p:cNvPr id="7" name="Content Placeholder 3"/>
          <p:cNvPicPr>
            <a:picLocks noChangeAspect="1"/>
          </p:cNvPicPr>
          <p:nvPr/>
        </p:nvPicPr>
        <p:blipFill>
          <a:blip r:embed="rId2"/>
          <a:stretch>
            <a:fillRect/>
          </a:stretch>
        </p:blipFill>
        <p:spPr>
          <a:xfrm rot="5400000">
            <a:off x="3233055" y="-1704701"/>
            <a:ext cx="5891351" cy="1089442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buNone/>
            </a:pPr>
            <a:r>
              <a:rPr lang="en-US" sz="3200" b="1" dirty="0"/>
              <a:t>Sum of </a:t>
            </a:r>
            <a:r>
              <a:rPr lang="en-US" sz="3200" b="1" dirty="0" err="1"/>
              <a:t>Minterms</a:t>
            </a:r>
            <a:endParaRPr lang="en-US" sz="3200" b="1" dirty="0"/>
          </a:p>
          <a:p>
            <a:pPr>
              <a:buNone/>
            </a:pPr>
            <a:r>
              <a:rPr lang="en-US" sz="3200" dirty="0"/>
              <a:t>		F = </a:t>
            </a:r>
            <a:r>
              <a:rPr lang="en-US" sz="3200" dirty="0">
                <a:solidFill>
                  <a:schemeClr val="accent2"/>
                </a:solidFill>
              </a:rPr>
              <a:t>A</a:t>
            </a:r>
            <a:r>
              <a:rPr lang="en-US" sz="3200" dirty="0"/>
              <a:t> + </a:t>
            </a:r>
            <a:r>
              <a:rPr lang="en-US" sz="3200" dirty="0">
                <a:solidFill>
                  <a:schemeClr val="accent5"/>
                </a:solidFill>
              </a:rPr>
              <a:t>B’C</a:t>
            </a:r>
          </a:p>
          <a:p>
            <a:pPr>
              <a:buNone/>
            </a:pPr>
            <a:r>
              <a:rPr lang="en-US" sz="3200" dirty="0"/>
              <a:t>		      </a:t>
            </a:r>
            <a:r>
              <a:rPr lang="en-US" sz="3200" dirty="0">
                <a:solidFill>
                  <a:schemeClr val="accent2"/>
                </a:solidFill>
              </a:rPr>
              <a:t> A </a:t>
            </a:r>
            <a:r>
              <a:rPr lang="en-US" sz="3200" dirty="0"/>
              <a:t>= A (B + B’)	</a:t>
            </a:r>
          </a:p>
          <a:p>
            <a:pPr>
              <a:buNone/>
            </a:pPr>
            <a:r>
              <a:rPr lang="en-US" sz="3200" dirty="0"/>
              <a:t>			= AB + AB’</a:t>
            </a:r>
          </a:p>
          <a:p>
            <a:pPr>
              <a:buNone/>
            </a:pPr>
            <a:r>
              <a:rPr lang="en-US" sz="3200" dirty="0"/>
              <a:t>			= AB(C +C’) + AB’(C + C’)</a:t>
            </a:r>
          </a:p>
          <a:p>
            <a:pPr>
              <a:buNone/>
            </a:pPr>
            <a:r>
              <a:rPr lang="en-US" sz="3200" dirty="0"/>
              <a:t>			= ABC + ABC’ + AB’C + AB’C’</a:t>
            </a:r>
          </a:p>
          <a:p>
            <a:pPr>
              <a:buNone/>
            </a:pPr>
            <a:r>
              <a:rPr lang="en-US" sz="3200" dirty="0"/>
              <a:t>		   </a:t>
            </a:r>
            <a:r>
              <a:rPr lang="en-US" sz="3200" dirty="0">
                <a:solidFill>
                  <a:schemeClr val="accent5"/>
                </a:solidFill>
              </a:rPr>
              <a:t>B’C</a:t>
            </a:r>
            <a:r>
              <a:rPr lang="en-US" sz="3200" dirty="0"/>
              <a:t> = B’C (A +A’)  = AB’C + A’B’C</a:t>
            </a:r>
          </a:p>
          <a:p>
            <a:pPr>
              <a:buNone/>
            </a:pPr>
            <a:r>
              <a:rPr lang="en-US" sz="3200" dirty="0"/>
              <a:t>		F = ABC + ABC’ + </a:t>
            </a:r>
            <a:r>
              <a:rPr lang="en-US" sz="3200" dirty="0">
                <a:solidFill>
                  <a:srgbClr val="FF0000"/>
                </a:solidFill>
              </a:rPr>
              <a:t>AB’C</a:t>
            </a:r>
            <a:r>
              <a:rPr lang="en-US" sz="3200" dirty="0"/>
              <a:t> + AB’C’ + </a:t>
            </a:r>
            <a:r>
              <a:rPr lang="en-US" sz="3200" dirty="0">
                <a:solidFill>
                  <a:srgbClr val="FF0000"/>
                </a:solidFill>
              </a:rPr>
              <a:t>AB’C</a:t>
            </a:r>
            <a:r>
              <a:rPr lang="en-US" sz="3200" dirty="0"/>
              <a:t> + A’B’C</a:t>
            </a:r>
          </a:p>
          <a:p>
            <a:pPr>
              <a:buNone/>
            </a:pPr>
            <a:r>
              <a:rPr lang="en-US" sz="3200" dirty="0"/>
              <a:t>		   = ABC + ABC’ + AB’C + AB’C’ + A’B’C</a:t>
            </a:r>
          </a:p>
          <a:p>
            <a:pPr>
              <a:buNone/>
            </a:pPr>
            <a:r>
              <a:rPr lang="en-US" sz="3200" dirty="0"/>
              <a:t>		   = A’B’C + AB’C’ + AB’C + ABC’ + ABC</a:t>
            </a:r>
          </a:p>
          <a:p>
            <a:pPr>
              <a:buNone/>
            </a:pPr>
            <a:r>
              <a:rPr lang="en-US" sz="3200" dirty="0"/>
              <a:t>		   = m1 + m4 + m5 + m6 + m7</a:t>
            </a:r>
          </a:p>
          <a:p>
            <a:pPr>
              <a:buNone/>
            </a:pPr>
            <a:r>
              <a:rPr lang="en-US" sz="3200" dirty="0"/>
              <a:t>	F (A,B,C) = </a:t>
            </a:r>
            <a:r>
              <a:rPr lang="el-GR" sz="3200" dirty="0"/>
              <a:t>Σ</a:t>
            </a:r>
            <a:r>
              <a:rPr lang="en-US" sz="3200" dirty="0"/>
              <a:t> (1, 4, 5, 6, 7)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04766" cy="6858000"/>
          </a:xfrm>
        </p:spPr>
        <p:txBody>
          <a:bodyPr/>
          <a:lstStyle/>
          <a:p>
            <a:pPr>
              <a:buNone/>
            </a:pPr>
            <a:r>
              <a:rPr lang="en-US" b="1" u="sng" dirty="0"/>
              <a:t>Steps to obtain Sum of Product (MINTERMS)</a:t>
            </a:r>
          </a:p>
          <a:p>
            <a:pPr algn="just"/>
            <a:r>
              <a:rPr lang="en-US" dirty="0"/>
              <a:t>Find out how many variables is there in equation</a:t>
            </a:r>
          </a:p>
          <a:p>
            <a:pPr algn="just"/>
            <a:r>
              <a:rPr lang="en-US" dirty="0"/>
              <a:t>List out all </a:t>
            </a:r>
            <a:r>
              <a:rPr lang="en-US" dirty="0" err="1"/>
              <a:t>minterms</a:t>
            </a:r>
            <a:r>
              <a:rPr lang="en-US" dirty="0"/>
              <a:t> for given variables. </a:t>
            </a:r>
            <a:r>
              <a:rPr lang="en-US" dirty="0" err="1"/>
              <a:t>i.e</a:t>
            </a:r>
            <a:r>
              <a:rPr lang="en-US" dirty="0"/>
              <a:t> m0 to m7 for 3 variables</a:t>
            </a:r>
          </a:p>
          <a:p>
            <a:pPr algn="just"/>
            <a:r>
              <a:rPr lang="en-US" dirty="0"/>
              <a:t>Check the given equation is in </a:t>
            </a:r>
            <a:r>
              <a:rPr lang="en-US" b="1" dirty="0"/>
              <a:t>SOP FORM </a:t>
            </a:r>
            <a:r>
              <a:rPr lang="en-US" dirty="0"/>
              <a:t>or not? If not then convert it into</a:t>
            </a:r>
            <a:r>
              <a:rPr lang="en-US" b="1" dirty="0"/>
              <a:t> SOP form</a:t>
            </a:r>
            <a:r>
              <a:rPr lang="en-US" dirty="0"/>
              <a:t>. </a:t>
            </a:r>
            <a:r>
              <a:rPr lang="en-US" dirty="0" err="1"/>
              <a:t>i.e</a:t>
            </a:r>
            <a:r>
              <a:rPr lang="en-US" dirty="0"/>
              <a:t> </a:t>
            </a:r>
            <a:r>
              <a:rPr lang="en-US" b="1" dirty="0" err="1"/>
              <a:t>ab</a:t>
            </a:r>
            <a:r>
              <a:rPr lang="en-US" b="1" dirty="0"/>
              <a:t> + </a:t>
            </a:r>
            <a:r>
              <a:rPr lang="en-US" b="1" dirty="0" err="1"/>
              <a:t>bc</a:t>
            </a:r>
            <a:r>
              <a:rPr lang="en-US" b="1" dirty="0"/>
              <a:t> + ac’ </a:t>
            </a:r>
            <a:r>
              <a:rPr lang="en-US" dirty="0"/>
              <a:t>form</a:t>
            </a:r>
          </a:p>
          <a:p>
            <a:pPr algn="just"/>
            <a:r>
              <a:rPr lang="en-US" dirty="0"/>
              <a:t>Find out missing variable in each term &amp; add that variable in that term. </a:t>
            </a:r>
            <a:r>
              <a:rPr lang="en-US" dirty="0" err="1"/>
              <a:t>i.e</a:t>
            </a:r>
            <a:r>
              <a:rPr lang="en-US" dirty="0"/>
              <a:t> for A,B,C: </a:t>
            </a:r>
            <a:r>
              <a:rPr lang="en-US" dirty="0">
                <a:solidFill>
                  <a:srgbClr val="FF0000"/>
                </a:solidFill>
              </a:rPr>
              <a:t>B is missing in AC’.  </a:t>
            </a:r>
            <a:r>
              <a:rPr lang="en-US" dirty="0"/>
              <a:t>Add B in AC’ using </a:t>
            </a:r>
            <a:r>
              <a:rPr lang="en-US" dirty="0">
                <a:solidFill>
                  <a:srgbClr val="FF0000"/>
                </a:solidFill>
              </a:rPr>
              <a:t>AC’ = AC’(B+B’) = ABC’ + AB’C’</a:t>
            </a:r>
          </a:p>
          <a:p>
            <a:pPr algn="just"/>
            <a:r>
              <a:rPr lang="en-US" dirty="0"/>
              <a:t>ADD ALL MISSING VARIABLES IN EACH TERMS OF THE EQUATION</a:t>
            </a:r>
          </a:p>
          <a:p>
            <a:pPr algn="just"/>
            <a:r>
              <a:rPr lang="en-US" dirty="0"/>
              <a:t>ARRANGE ALL </a:t>
            </a:r>
            <a:r>
              <a:rPr lang="en-US" b="1" dirty="0"/>
              <a:t>OBTAINED MINTERMS </a:t>
            </a:r>
            <a:r>
              <a:rPr lang="en-US" dirty="0"/>
              <a:t>IN ASCENDING ORDERS. </a:t>
            </a:r>
            <a:r>
              <a:rPr lang="en-US" dirty="0" err="1"/>
              <a:t>i.e</a:t>
            </a:r>
            <a:r>
              <a:rPr lang="en-US" dirty="0"/>
              <a:t> from m0 to m7 for 3 variables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IN" b="1" dirty="0"/>
              <a:t>MAXTERM</a:t>
            </a:r>
          </a:p>
          <a:p>
            <a:pPr algn="just">
              <a:buNone/>
            </a:pPr>
            <a:r>
              <a:rPr lang="en-IN" dirty="0"/>
              <a:t>A sum term containing all n variables of the function in either true or complemented form is called the maxterm. Each maxterm is obtained by an OR operation of the variables in their true form or complemented form. </a:t>
            </a:r>
          </a:p>
          <a:p>
            <a:pPr algn="just">
              <a:buNone/>
            </a:pPr>
            <a:endParaRPr lang="en-IN" dirty="0"/>
          </a:p>
          <a:p>
            <a:pPr algn="just">
              <a:buNone/>
            </a:pPr>
            <a:r>
              <a:rPr lang="en-IN" dirty="0"/>
              <a:t>Four different combinations are possible for a two-variable function, such as, A’ + B’, A’ + B, A + B', and A + B. These sum terms are called the standard sums or </a:t>
            </a:r>
            <a:r>
              <a:rPr lang="en-IN" dirty="0" err="1"/>
              <a:t>maxterms</a:t>
            </a:r>
            <a:r>
              <a:rPr lang="en-IN" dirty="0"/>
              <a:t>. </a:t>
            </a:r>
          </a:p>
          <a:p>
            <a:pPr algn="just">
              <a:buNone/>
            </a:pPr>
            <a:endParaRPr lang="en-IN" dirty="0"/>
          </a:p>
          <a:p>
            <a:pPr algn="just">
              <a:buNone/>
            </a:pPr>
            <a:r>
              <a:rPr lang="en-IN" dirty="0"/>
              <a:t>Note that, in the maxterm, a variable will possess the value 0, if it is in true or uncomplemented form, whereas, it contains the value 1, if it is in complemented form.</a:t>
            </a:r>
          </a:p>
          <a:p>
            <a:pPr algn="just">
              <a:buNone/>
            </a:pPr>
            <a:r>
              <a:rPr lang="en-IN" dirty="0"/>
              <a:t>Symbol for Maxterm is M</a:t>
            </a:r>
            <a:r>
              <a:rPr lang="en-IN" sz="2400" dirty="0"/>
              <a:t>j, </a:t>
            </a:r>
            <a:r>
              <a:rPr lang="en-IN" dirty="0"/>
              <a:t>where j denotes the decimal equivalent of binary number</a:t>
            </a:r>
          </a:p>
          <a:p>
            <a:pPr algn="just">
              <a:buNone/>
            </a:pPr>
            <a:endParaRPr lang="en-IN"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t>Like </a:t>
            </a:r>
            <a:r>
              <a:rPr lang="en-IN" dirty="0" err="1"/>
              <a:t>minterms</a:t>
            </a:r>
            <a:r>
              <a:rPr lang="en-IN" dirty="0"/>
              <a:t>, for a three-variable function, eight </a:t>
            </a:r>
            <a:r>
              <a:rPr lang="en-IN" dirty="0" err="1"/>
              <a:t>maxterms</a:t>
            </a:r>
            <a:r>
              <a:rPr lang="en-IN" dirty="0"/>
              <a:t> are also possible as listed in the following table</a:t>
            </a:r>
          </a:p>
          <a:p>
            <a:pPr>
              <a:buNone/>
            </a:pPr>
            <a:endParaRPr lang="en-IN" dirty="0"/>
          </a:p>
          <a:p>
            <a:pPr>
              <a:buNone/>
            </a:pPr>
            <a:endParaRPr lang="en-US" dirty="0"/>
          </a:p>
        </p:txBody>
      </p:sp>
      <p:pic>
        <p:nvPicPr>
          <p:cNvPr id="4" name="Picture 3"/>
          <p:cNvPicPr>
            <a:picLocks noChangeAspect="1"/>
          </p:cNvPicPr>
          <p:nvPr/>
        </p:nvPicPr>
        <p:blipFill>
          <a:blip r:embed="rId2"/>
          <a:stretch>
            <a:fillRect/>
          </a:stretch>
        </p:blipFill>
        <p:spPr>
          <a:xfrm rot="5400000">
            <a:off x="3263691" y="-2147829"/>
            <a:ext cx="5460642" cy="115265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12192000" cy="6858000"/>
              </a:xfrm>
            </p:spPr>
            <p:txBody>
              <a:bodyPr>
                <a:normAutofit/>
              </a:bodyPr>
              <a:lstStyle/>
              <a:p>
                <a:pPr marL="0" indent="0" algn="just">
                  <a:buNone/>
                </a:pPr>
                <a:r>
                  <a:rPr lang="en-IN" sz="3600" b="1" dirty="0"/>
                  <a:t>Binary Operator: </a:t>
                </a:r>
                <a:r>
                  <a:rPr lang="en-IN" sz="3600" dirty="0"/>
                  <a:t>A Binary Operator defined on a set S of elements is a rule that assigns to each pair of elements from S a unique element from S.</a:t>
                </a:r>
              </a:p>
              <a:p>
                <a:pPr marL="0" indent="0" algn="just">
                  <a:buNone/>
                </a:pPr>
                <a:endParaRPr lang="en-IN" sz="3600" b="1" dirty="0"/>
              </a:p>
              <a:p>
                <a:pPr marL="0" indent="0" algn="just">
                  <a:buNone/>
                </a:pPr>
                <a:r>
                  <a:rPr lang="en-IN" sz="3600" dirty="0"/>
                  <a:t>i.e. Consider the relation,  a * b = c</a:t>
                </a:r>
              </a:p>
              <a:p>
                <a:pPr marL="0" indent="0" algn="just">
                  <a:buNone/>
                </a:pPr>
                <a:endParaRPr lang="en-IN" sz="3600" dirty="0"/>
              </a:p>
              <a:p>
                <a:pPr marL="0" indent="0" algn="just">
                  <a:buNone/>
                </a:pPr>
                <a:r>
                  <a:rPr lang="en-IN" sz="3600" dirty="0"/>
                  <a:t>* is a binary operator, if it specifies a rule, for finding c from the pair (</a:t>
                </a:r>
                <a:r>
                  <a:rPr lang="en-IN" sz="3600" dirty="0" err="1"/>
                  <a:t>a,b</a:t>
                </a:r>
                <a:r>
                  <a:rPr lang="en-IN" sz="3600" dirty="0"/>
                  <a:t>), and also </a:t>
                </a:r>
                <a:r>
                  <a:rPr lang="en-IN" sz="3600" dirty="0" err="1"/>
                  <a:t>a,b,c</a:t>
                </a:r>
                <a14:m>
                  <m:oMath xmlns:m="http://schemas.openxmlformats.org/officeDocument/2006/math">
                    <m:r>
                      <a:rPr lang="en-IN" sz="3600" i="1" smtClean="0">
                        <a:latin typeface="Cambria Math" panose="02040503050406030204" pitchFamily="18" charset="0"/>
                        <a:ea typeface="Cambria Math" panose="02040503050406030204" pitchFamily="18" charset="0"/>
                      </a:rPr>
                      <m:t>∈</m:t>
                    </m:r>
                  </m:oMath>
                </a14:m>
                <a:r>
                  <a:rPr lang="en-IN" sz="3600" dirty="0"/>
                  <a:t>S.</a:t>
                </a:r>
              </a:p>
              <a:p>
                <a:pPr algn="just"/>
                <a:endParaRPr lang="en-IN" sz="3600" dirty="0"/>
              </a:p>
              <a:p>
                <a:pPr marL="0" indent="0" algn="just">
                  <a:buNone/>
                </a:pPr>
                <a:r>
                  <a:rPr lang="en-IN" sz="3600" dirty="0"/>
                  <a:t>However, * is not a binary operator if </a:t>
                </a:r>
                <a14:m>
                  <m:oMath xmlns:m="http://schemas.openxmlformats.org/officeDocument/2006/math">
                    <m:r>
                      <m:rPr>
                        <m:sty m:val="p"/>
                      </m:rPr>
                      <a:rPr lang="en-IN" sz="3600" b="0" i="0" smtClean="0">
                        <a:latin typeface="Cambria Math" panose="02040503050406030204" pitchFamily="18" charset="0"/>
                        <a:ea typeface="Cambria Math" panose="02040503050406030204" pitchFamily="18" charset="0"/>
                      </a:rPr>
                      <m:t>a</m:t>
                    </m:r>
                    <m:r>
                      <a:rPr lang="en-IN" sz="3600" b="0" i="0" smtClean="0">
                        <a:latin typeface="Cambria Math" panose="02040503050406030204" pitchFamily="18" charset="0"/>
                        <a:ea typeface="Cambria Math" panose="02040503050406030204" pitchFamily="18" charset="0"/>
                      </a:rPr>
                      <m:t>,</m:t>
                    </m:r>
                    <m:r>
                      <m:rPr>
                        <m:sty m:val="p"/>
                      </m:rPr>
                      <a:rPr lang="en-IN" sz="3600" b="0" i="0" smtClean="0">
                        <a:latin typeface="Cambria Math" panose="02040503050406030204" pitchFamily="18" charset="0"/>
                        <a:ea typeface="Cambria Math" panose="02040503050406030204" pitchFamily="18" charset="0"/>
                      </a:rPr>
                      <m:t>b</m:t>
                    </m:r>
                    <m:r>
                      <a:rPr lang="en-IN" sz="3600" i="1" smtClean="0">
                        <a:latin typeface="Cambria Math" panose="02040503050406030204" pitchFamily="18" charset="0"/>
                        <a:ea typeface="Cambria Math" panose="02040503050406030204" pitchFamily="18" charset="0"/>
                      </a:rPr>
                      <m:t>∈</m:t>
                    </m:r>
                  </m:oMath>
                </a14:m>
                <a:r>
                  <a:rPr lang="en-IN" sz="3600" dirty="0"/>
                  <a:t>S , while the rule finds c </a:t>
                </a:r>
                <a14:m>
                  <m:oMath xmlns:m="http://schemas.openxmlformats.org/officeDocument/2006/math">
                    <m:r>
                      <a:rPr lang="en-IN" sz="3600" i="1" smtClean="0">
                        <a:latin typeface="Cambria Math" panose="02040503050406030204" pitchFamily="18" charset="0"/>
                        <a:ea typeface="Cambria Math" panose="02040503050406030204" pitchFamily="18" charset="0"/>
                      </a:rPr>
                      <m:t>∈</m:t>
                    </m:r>
                  </m:oMath>
                </a14:m>
                <a:r>
                  <a:rPr lang="en-IN" sz="3600" dirty="0"/>
                  <a:t> 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500" t="-2133" r="-1500"/>
                </a:stretch>
              </a:blipFill>
            </p:spPr>
            <p:txBody>
              <a:bodyPr/>
              <a:lstStyle/>
              <a:p>
                <a:r>
                  <a:rPr lang="en-IN" dirty="0">
                    <a:noFill/>
                  </a:rPr>
                  <a:t> </a:t>
                </a:r>
              </a:p>
            </p:txBody>
          </p:sp>
        </mc:Fallback>
      </mc:AlternateContent>
      <p:cxnSp>
        <p:nvCxnSpPr>
          <p:cNvPr id="4" name="Straight Connector 3"/>
          <p:cNvCxnSpPr/>
          <p:nvPr/>
        </p:nvCxnSpPr>
        <p:spPr>
          <a:xfrm flipH="1">
            <a:off x="1424726" y="5801932"/>
            <a:ext cx="254357" cy="373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3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ln>
            <a:solidFill>
              <a:schemeClr val="accent2"/>
            </a:solidFill>
          </a:ln>
        </p:spPr>
        <p:txBody>
          <a:bodyPr/>
          <a:lstStyle/>
          <a:p>
            <a:pPr>
              <a:buNone/>
            </a:pPr>
            <a:r>
              <a:rPr lang="en-US" sz="3200" b="1" dirty="0"/>
              <a:t>Product of </a:t>
            </a:r>
            <a:r>
              <a:rPr lang="en-US" sz="3200" b="1" dirty="0" err="1"/>
              <a:t>Maxterms</a:t>
            </a:r>
            <a:endParaRPr lang="en-US" sz="3200" b="1" dirty="0"/>
          </a:p>
          <a:p>
            <a:pPr algn="just">
              <a:buNone/>
            </a:pPr>
            <a:r>
              <a:rPr lang="en-US" dirty="0"/>
              <a:t>	F = </a:t>
            </a:r>
            <a:r>
              <a:rPr lang="en-US" dirty="0" err="1"/>
              <a:t>xy</a:t>
            </a:r>
            <a:r>
              <a:rPr lang="en-US" dirty="0"/>
              <a:t> + </a:t>
            </a:r>
            <a:r>
              <a:rPr lang="en-US" dirty="0" err="1"/>
              <a:t>x’z</a:t>
            </a:r>
            <a:endParaRPr lang="en-US" dirty="0"/>
          </a:p>
          <a:p>
            <a:pPr algn="just">
              <a:buNone/>
            </a:pPr>
            <a:r>
              <a:rPr lang="en-US" dirty="0"/>
              <a:t>	   = (</a:t>
            </a:r>
            <a:r>
              <a:rPr lang="en-US" dirty="0" err="1"/>
              <a:t>xy</a:t>
            </a:r>
            <a:r>
              <a:rPr lang="en-US" dirty="0"/>
              <a:t> + x’)(</a:t>
            </a:r>
            <a:r>
              <a:rPr lang="en-US" dirty="0" err="1"/>
              <a:t>xy</a:t>
            </a:r>
            <a:r>
              <a:rPr lang="en-US" dirty="0"/>
              <a:t> + z)</a:t>
            </a:r>
          </a:p>
          <a:p>
            <a:pPr algn="just">
              <a:buNone/>
            </a:pPr>
            <a:r>
              <a:rPr lang="en-US" dirty="0"/>
              <a:t>	   = </a:t>
            </a:r>
            <a:r>
              <a:rPr lang="en-US" dirty="0">
                <a:solidFill>
                  <a:srgbClr val="FF0000"/>
                </a:solidFill>
              </a:rPr>
              <a:t>(x + x’) </a:t>
            </a:r>
            <a:r>
              <a:rPr lang="en-US" dirty="0"/>
              <a:t>(y + x’) (x + z) (y + z)</a:t>
            </a:r>
          </a:p>
          <a:p>
            <a:pPr algn="just">
              <a:buNone/>
            </a:pPr>
            <a:r>
              <a:rPr lang="en-US" dirty="0"/>
              <a:t>	   = </a:t>
            </a:r>
            <a:r>
              <a:rPr lang="en-US" dirty="0">
                <a:solidFill>
                  <a:schemeClr val="accent2"/>
                </a:solidFill>
              </a:rPr>
              <a:t>(x’ + y) </a:t>
            </a:r>
            <a:r>
              <a:rPr lang="en-US" dirty="0">
                <a:solidFill>
                  <a:srgbClr val="00B050"/>
                </a:solidFill>
              </a:rPr>
              <a:t>(x + z) </a:t>
            </a:r>
            <a:r>
              <a:rPr lang="en-US" dirty="0">
                <a:solidFill>
                  <a:srgbClr val="7030A0"/>
                </a:solidFill>
              </a:rPr>
              <a:t>(y + z)</a:t>
            </a:r>
          </a:p>
          <a:p>
            <a:pPr algn="just">
              <a:buNone/>
            </a:pPr>
            <a:endParaRPr lang="en-US" dirty="0">
              <a:solidFill>
                <a:srgbClr val="7030A0"/>
              </a:solidFill>
            </a:endParaRPr>
          </a:p>
          <a:p>
            <a:pPr algn="just">
              <a:buNone/>
            </a:pPr>
            <a:r>
              <a:rPr lang="en-US" dirty="0"/>
              <a:t>	</a:t>
            </a:r>
            <a:r>
              <a:rPr lang="en-US" dirty="0">
                <a:solidFill>
                  <a:schemeClr val="accent2"/>
                </a:solidFill>
              </a:rPr>
              <a:t>x’ + y </a:t>
            </a:r>
            <a:r>
              <a:rPr lang="en-US" dirty="0"/>
              <a:t>= x’ + y + </a:t>
            </a:r>
            <a:r>
              <a:rPr lang="en-US" dirty="0" err="1"/>
              <a:t>zz</a:t>
            </a:r>
            <a:r>
              <a:rPr lang="en-US" dirty="0"/>
              <a:t>’ = </a:t>
            </a:r>
            <a:r>
              <a:rPr lang="en-US" dirty="0">
                <a:solidFill>
                  <a:schemeClr val="accent2"/>
                </a:solidFill>
              </a:rPr>
              <a:t>(x’ + y + z) </a:t>
            </a:r>
            <a:r>
              <a:rPr lang="en-US" dirty="0"/>
              <a:t>(x’ + y + z’)</a:t>
            </a:r>
          </a:p>
          <a:p>
            <a:pPr algn="just">
              <a:buNone/>
            </a:pPr>
            <a:r>
              <a:rPr lang="en-US" dirty="0"/>
              <a:t>	</a:t>
            </a:r>
            <a:r>
              <a:rPr lang="en-US" dirty="0">
                <a:solidFill>
                  <a:srgbClr val="00B050"/>
                </a:solidFill>
              </a:rPr>
              <a:t>x + z </a:t>
            </a:r>
            <a:r>
              <a:rPr lang="en-US" dirty="0"/>
              <a:t>= x + z + </a:t>
            </a:r>
            <a:r>
              <a:rPr lang="en-US" dirty="0" err="1"/>
              <a:t>yy</a:t>
            </a:r>
            <a:r>
              <a:rPr lang="en-US" dirty="0"/>
              <a:t>’ = </a:t>
            </a:r>
            <a:r>
              <a:rPr lang="en-US" dirty="0">
                <a:solidFill>
                  <a:srgbClr val="00B050"/>
                </a:solidFill>
              </a:rPr>
              <a:t>(x + z + y) </a:t>
            </a:r>
            <a:r>
              <a:rPr lang="en-US" dirty="0"/>
              <a:t>(x+ z + y’)</a:t>
            </a:r>
          </a:p>
          <a:p>
            <a:pPr algn="just">
              <a:buNone/>
            </a:pPr>
            <a:r>
              <a:rPr lang="en-US" dirty="0"/>
              <a:t>	</a:t>
            </a:r>
            <a:r>
              <a:rPr lang="en-US" dirty="0">
                <a:solidFill>
                  <a:srgbClr val="7030A0"/>
                </a:solidFill>
              </a:rPr>
              <a:t>y + z </a:t>
            </a:r>
            <a:r>
              <a:rPr lang="en-US" dirty="0"/>
              <a:t>= y + z + xx’ = </a:t>
            </a:r>
            <a:r>
              <a:rPr lang="en-US" dirty="0">
                <a:solidFill>
                  <a:srgbClr val="00B050"/>
                </a:solidFill>
              </a:rPr>
              <a:t>(y + z + x) </a:t>
            </a:r>
            <a:r>
              <a:rPr lang="en-US" dirty="0">
                <a:solidFill>
                  <a:schemeClr val="accent2"/>
                </a:solidFill>
              </a:rPr>
              <a:t>(y + z + x’)</a:t>
            </a:r>
          </a:p>
          <a:p>
            <a:pPr algn="just">
              <a:buNone/>
            </a:pPr>
            <a:r>
              <a:rPr lang="en-US" dirty="0"/>
              <a:t>	F = (x + y + z) (x + y’ + z) (x’ + y + z) (x’ + y + z’)</a:t>
            </a:r>
          </a:p>
          <a:p>
            <a:pPr algn="just">
              <a:buNone/>
            </a:pPr>
            <a:r>
              <a:rPr lang="en-US" dirty="0"/>
              <a:t>	   = M</a:t>
            </a:r>
            <a:r>
              <a:rPr lang="en-US" sz="2400" dirty="0"/>
              <a:t>0</a:t>
            </a:r>
            <a:r>
              <a:rPr lang="en-US" dirty="0"/>
              <a:t>M</a:t>
            </a:r>
            <a:r>
              <a:rPr lang="en-US" sz="2400" dirty="0"/>
              <a:t>2</a:t>
            </a:r>
            <a:r>
              <a:rPr lang="en-US" dirty="0"/>
              <a:t>M</a:t>
            </a:r>
            <a:r>
              <a:rPr lang="en-US" sz="2400" dirty="0"/>
              <a:t>4</a:t>
            </a:r>
            <a:r>
              <a:rPr lang="en-US" dirty="0"/>
              <a:t>M</a:t>
            </a:r>
            <a:r>
              <a:rPr lang="en-US" sz="2400" dirty="0"/>
              <a:t>5</a:t>
            </a:r>
          </a:p>
          <a:p>
            <a:pPr algn="just">
              <a:buNone/>
            </a:pPr>
            <a:endParaRPr lang="en-US" sz="2400" dirty="0"/>
          </a:p>
          <a:p>
            <a:pPr algn="just">
              <a:buNone/>
            </a:pPr>
            <a:r>
              <a:rPr lang="en-US" sz="2400" dirty="0"/>
              <a:t>	F (x, y, z) = </a:t>
            </a:r>
            <a:r>
              <a:rPr lang="az-Cyrl-AZ" sz="2400" dirty="0"/>
              <a:t>П</a:t>
            </a:r>
            <a:r>
              <a:rPr lang="en-US" sz="2400" dirty="0"/>
              <a:t> (0, 2, 4, 5)</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04766" cy="6858000"/>
          </a:xfrm>
        </p:spPr>
        <p:txBody>
          <a:bodyPr/>
          <a:lstStyle/>
          <a:p>
            <a:pPr>
              <a:buNone/>
            </a:pPr>
            <a:r>
              <a:rPr lang="en-US" b="1" u="sng" dirty="0"/>
              <a:t>Steps to obtain PRODUCT OF SUM (MAXTERMS)</a:t>
            </a:r>
          </a:p>
          <a:p>
            <a:pPr algn="just"/>
            <a:r>
              <a:rPr lang="en-US" dirty="0"/>
              <a:t>Find out how many variables is there in given equation</a:t>
            </a:r>
          </a:p>
          <a:p>
            <a:pPr algn="just"/>
            <a:r>
              <a:rPr lang="en-US" dirty="0"/>
              <a:t>List out all </a:t>
            </a:r>
            <a:r>
              <a:rPr lang="en-US" dirty="0" err="1"/>
              <a:t>maxterms</a:t>
            </a:r>
            <a:r>
              <a:rPr lang="en-US" dirty="0"/>
              <a:t> for given variables. </a:t>
            </a:r>
            <a:r>
              <a:rPr lang="en-US" dirty="0" err="1"/>
              <a:t>i.e</a:t>
            </a:r>
            <a:r>
              <a:rPr lang="en-US" dirty="0"/>
              <a:t> M0 to M7 for 3 variables</a:t>
            </a:r>
          </a:p>
          <a:p>
            <a:pPr algn="just"/>
            <a:r>
              <a:rPr lang="en-US" dirty="0"/>
              <a:t>Check the given equation is in </a:t>
            </a:r>
            <a:r>
              <a:rPr lang="en-US" b="1" dirty="0"/>
              <a:t>POS FORM </a:t>
            </a:r>
            <a:r>
              <a:rPr lang="en-US" dirty="0"/>
              <a:t>or not? If not then convert it into</a:t>
            </a:r>
            <a:r>
              <a:rPr lang="en-US" b="1" dirty="0"/>
              <a:t> POS form</a:t>
            </a:r>
            <a:r>
              <a:rPr lang="en-US" dirty="0"/>
              <a:t>. </a:t>
            </a:r>
            <a:r>
              <a:rPr lang="en-US" dirty="0" err="1"/>
              <a:t>i.e</a:t>
            </a:r>
            <a:r>
              <a:rPr lang="en-US" dirty="0"/>
              <a:t> (</a:t>
            </a:r>
            <a:r>
              <a:rPr lang="en-US" b="1" dirty="0"/>
              <a:t>a + b)(b + c)(a +c’) </a:t>
            </a:r>
            <a:r>
              <a:rPr lang="en-US" dirty="0"/>
              <a:t>form</a:t>
            </a:r>
          </a:p>
          <a:p>
            <a:pPr algn="just"/>
            <a:r>
              <a:rPr lang="en-US" dirty="0"/>
              <a:t>Find out missing variable in each term &amp; add that variable in that term. </a:t>
            </a:r>
            <a:r>
              <a:rPr lang="en-US" dirty="0" err="1"/>
              <a:t>i.e</a:t>
            </a:r>
            <a:r>
              <a:rPr lang="en-US" dirty="0"/>
              <a:t> for A,B,C: </a:t>
            </a:r>
            <a:r>
              <a:rPr lang="en-US" dirty="0">
                <a:solidFill>
                  <a:srgbClr val="FF0000"/>
                </a:solidFill>
              </a:rPr>
              <a:t>B is missing in (A + C’).  </a:t>
            </a:r>
            <a:r>
              <a:rPr lang="en-US" dirty="0"/>
              <a:t>Add B in (A + C’) using </a:t>
            </a:r>
            <a:r>
              <a:rPr lang="en-US" dirty="0">
                <a:solidFill>
                  <a:srgbClr val="FF0000"/>
                </a:solidFill>
              </a:rPr>
              <a:t>(A + C’) = (A + C’)+BB’ </a:t>
            </a:r>
          </a:p>
          <a:p>
            <a:pPr algn="just">
              <a:buNone/>
            </a:pPr>
            <a:r>
              <a:rPr lang="en-US" dirty="0">
                <a:solidFill>
                  <a:srgbClr val="FF0000"/>
                </a:solidFill>
              </a:rPr>
              <a:t>									  = (A + B + C)(A + B’ + C)</a:t>
            </a:r>
          </a:p>
          <a:p>
            <a:pPr algn="just"/>
            <a:r>
              <a:rPr lang="en-US" dirty="0"/>
              <a:t>ADD ALL MISSING VARIABLES IN EACH TERMS OF THE EQUATION</a:t>
            </a:r>
          </a:p>
          <a:p>
            <a:pPr algn="just"/>
            <a:r>
              <a:rPr lang="en-US" dirty="0"/>
              <a:t>ARRANGE ALL </a:t>
            </a:r>
            <a:r>
              <a:rPr lang="en-US" b="1" dirty="0"/>
              <a:t>OBTAINED MAXTERMS </a:t>
            </a:r>
            <a:r>
              <a:rPr lang="en-US" dirty="0"/>
              <a:t>IN ASCENDING ORDERS. </a:t>
            </a:r>
            <a:r>
              <a:rPr lang="en-US" dirty="0" err="1"/>
              <a:t>i.e</a:t>
            </a:r>
            <a:r>
              <a:rPr lang="en-US" dirty="0"/>
              <a:t> from M0 to M7 for 3 variables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US" dirty="0"/>
              <a:t>			</a:t>
            </a:r>
            <a:r>
              <a:rPr lang="en-US" b="1" dirty="0"/>
              <a:t>x	y	z	function f1	function f2</a:t>
            </a:r>
          </a:p>
          <a:p>
            <a:pPr>
              <a:buNone/>
            </a:pPr>
            <a:r>
              <a:rPr lang="en-US" dirty="0"/>
              <a:t>			0	0	0		0		0</a:t>
            </a:r>
          </a:p>
          <a:p>
            <a:pPr>
              <a:buNone/>
            </a:pPr>
            <a:r>
              <a:rPr lang="en-US" dirty="0"/>
              <a:t>			0	0	1		1		0</a:t>
            </a:r>
          </a:p>
          <a:p>
            <a:pPr>
              <a:buNone/>
            </a:pPr>
            <a:r>
              <a:rPr lang="en-US" dirty="0"/>
              <a:t>			0	1	0		0		0</a:t>
            </a:r>
          </a:p>
          <a:p>
            <a:pPr>
              <a:buNone/>
            </a:pPr>
            <a:r>
              <a:rPr lang="en-US" dirty="0"/>
              <a:t>			0	1	1		0		1</a:t>
            </a:r>
          </a:p>
          <a:p>
            <a:pPr>
              <a:buNone/>
            </a:pPr>
            <a:r>
              <a:rPr lang="en-US" dirty="0"/>
              <a:t>			1	0	0		1		0</a:t>
            </a:r>
          </a:p>
          <a:p>
            <a:pPr>
              <a:buNone/>
            </a:pPr>
            <a:r>
              <a:rPr lang="en-US" dirty="0"/>
              <a:t>			1	0	1		0		1</a:t>
            </a:r>
          </a:p>
          <a:p>
            <a:pPr>
              <a:buNone/>
            </a:pPr>
            <a:r>
              <a:rPr lang="en-US" dirty="0"/>
              <a:t>			1	1	0		0		1</a:t>
            </a:r>
          </a:p>
          <a:p>
            <a:pPr>
              <a:buNone/>
            </a:pPr>
            <a:r>
              <a:rPr lang="en-US" dirty="0"/>
              <a:t>			1	1	1		1		1</a:t>
            </a:r>
          </a:p>
          <a:p>
            <a:pPr algn="just">
              <a:buNone/>
            </a:pPr>
            <a:endParaRPr lang="en-US" dirty="0"/>
          </a:p>
          <a:p>
            <a:pPr algn="just">
              <a:buNone/>
            </a:pPr>
            <a:r>
              <a:rPr lang="en-US" dirty="0"/>
              <a:t>F1 = </a:t>
            </a:r>
            <a:r>
              <a:rPr lang="en-US" dirty="0" err="1"/>
              <a:t>x’y‘z</a:t>
            </a:r>
            <a:r>
              <a:rPr lang="en-US" dirty="0"/>
              <a:t> + </a:t>
            </a:r>
            <a:r>
              <a:rPr lang="en-US" dirty="0" err="1"/>
              <a:t>xy’z</a:t>
            </a:r>
            <a:r>
              <a:rPr lang="en-US" dirty="0"/>
              <a:t>’ + xyz = m1 + m4 + m7</a:t>
            </a:r>
          </a:p>
          <a:p>
            <a:pPr algn="just">
              <a:buNone/>
            </a:pPr>
            <a:r>
              <a:rPr lang="en-US" dirty="0"/>
              <a:t>F2 = </a:t>
            </a:r>
            <a:r>
              <a:rPr lang="en-US" dirty="0" err="1"/>
              <a:t>x’yz</a:t>
            </a:r>
            <a:r>
              <a:rPr lang="en-US" dirty="0"/>
              <a:t> + </a:t>
            </a:r>
            <a:r>
              <a:rPr lang="en-US" dirty="0" err="1"/>
              <a:t>xy’z</a:t>
            </a:r>
            <a:r>
              <a:rPr lang="en-US" dirty="0"/>
              <a:t> + xyz’ + xyz = m3 + m5 + m6 + m7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US" b="1" u="sng" dirty="0"/>
              <a:t>Conversion Between Canonical Forms</a:t>
            </a:r>
          </a:p>
          <a:p>
            <a:pPr algn="just">
              <a:buNone/>
            </a:pPr>
            <a:endParaRPr lang="en-US" dirty="0"/>
          </a:p>
          <a:p>
            <a:pPr algn="just">
              <a:buNone/>
            </a:pPr>
            <a:r>
              <a:rPr lang="en-US" dirty="0"/>
              <a:t>		F(A, B, C) = </a:t>
            </a:r>
            <a:r>
              <a:rPr lang="el-GR" dirty="0"/>
              <a:t>Σ</a:t>
            </a:r>
            <a:r>
              <a:rPr lang="en-US" dirty="0"/>
              <a:t> (1, 4, 5, 6, 7) (Sum Of Product) (Sum Of </a:t>
            </a:r>
            <a:r>
              <a:rPr lang="en-US" dirty="0" err="1"/>
              <a:t>Minterms</a:t>
            </a:r>
            <a:r>
              <a:rPr lang="en-US" dirty="0"/>
              <a:t>)</a:t>
            </a:r>
          </a:p>
          <a:p>
            <a:pPr algn="just">
              <a:buNone/>
            </a:pPr>
            <a:endParaRPr lang="en-US" dirty="0"/>
          </a:p>
          <a:p>
            <a:pPr algn="just">
              <a:buNone/>
            </a:pPr>
            <a:r>
              <a:rPr lang="en-US" dirty="0"/>
              <a:t>		F’(A, B, C) = </a:t>
            </a:r>
            <a:r>
              <a:rPr lang="el-GR" dirty="0"/>
              <a:t>Σ</a:t>
            </a:r>
            <a:r>
              <a:rPr lang="en-US" dirty="0"/>
              <a:t> (0, 2, 3) = m0 + m2 + m3</a:t>
            </a:r>
          </a:p>
          <a:p>
            <a:pPr algn="just">
              <a:buNone/>
            </a:pPr>
            <a:endParaRPr lang="en-US" dirty="0"/>
          </a:p>
          <a:p>
            <a:pPr algn="just">
              <a:buNone/>
            </a:pPr>
            <a:r>
              <a:rPr lang="en-US" dirty="0"/>
              <a:t>		complement of F’ = F = (m0 + m2 + m3)’</a:t>
            </a:r>
          </a:p>
          <a:p>
            <a:pPr algn="just">
              <a:buNone/>
            </a:pPr>
            <a:r>
              <a:rPr lang="en-US" dirty="0"/>
              <a:t>					     = m0’ . m2’ . m3’</a:t>
            </a:r>
          </a:p>
          <a:p>
            <a:pPr algn="just">
              <a:buNone/>
            </a:pPr>
            <a:r>
              <a:rPr lang="en-US" dirty="0"/>
              <a:t>					     = M0.M2.M3</a:t>
            </a:r>
          </a:p>
          <a:p>
            <a:pPr algn="just">
              <a:buNone/>
            </a:pPr>
            <a:r>
              <a:rPr lang="en-US" dirty="0"/>
              <a:t>					     = </a:t>
            </a:r>
            <a:r>
              <a:rPr lang="az-Cyrl-AZ" dirty="0"/>
              <a:t>П</a:t>
            </a:r>
            <a:r>
              <a:rPr lang="en-US" dirty="0"/>
              <a:t> (0, 2, 3) (Product Of Sum) (Product Of </a:t>
            </a:r>
            <a:r>
              <a:rPr lang="en-US" dirty="0" err="1"/>
              <a:t>Maxterms</a:t>
            </a:r>
            <a:r>
              <a:rPr lang="en-US" dirty="0"/>
              <a:t>)</a:t>
            </a:r>
          </a:p>
          <a:p>
            <a:pPr algn="just">
              <a:buNone/>
            </a:pPr>
            <a:r>
              <a:rPr lang="en-US" dirty="0"/>
              <a:t>					</a:t>
            </a:r>
            <a:r>
              <a:rPr lang="en-US" dirty="0" err="1"/>
              <a:t>mj</a:t>
            </a:r>
            <a:r>
              <a:rPr lang="en-US" dirty="0"/>
              <a:t>’ = </a:t>
            </a:r>
            <a:r>
              <a:rPr lang="en-US" dirty="0" err="1"/>
              <a:t>Mj</a:t>
            </a:r>
            <a:endParaRPr lang="en-US" dirty="0"/>
          </a:p>
          <a:p>
            <a:pPr algn="just">
              <a:buNone/>
            </a:pPr>
            <a:endParaRPr lang="en-US" dirty="0"/>
          </a:p>
          <a:p>
            <a:pPr algn="just">
              <a:buNone/>
            </a:pPr>
            <a:r>
              <a:rPr lang="en-US" dirty="0"/>
              <a:t>		F (A, B, C) = </a:t>
            </a:r>
            <a:r>
              <a:rPr lang="el-GR" dirty="0"/>
              <a:t>Σ</a:t>
            </a:r>
            <a:r>
              <a:rPr lang="en-US" dirty="0"/>
              <a:t> (1, 4, 5, 6, 7) = </a:t>
            </a:r>
            <a:r>
              <a:rPr lang="az-Cyrl-AZ" dirty="0"/>
              <a:t>П</a:t>
            </a:r>
            <a:r>
              <a:rPr lang="en-US" dirty="0"/>
              <a:t> (0, 2, 3)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183"/>
            <a:ext cx="10515600" cy="562338"/>
          </a:xfrm>
        </p:spPr>
        <p:txBody>
          <a:bodyPr>
            <a:normAutofit/>
          </a:bodyPr>
          <a:lstStyle/>
          <a:p>
            <a:r>
              <a:rPr lang="en-US" sz="2800" b="1" u="sng" dirty="0"/>
              <a:t>LOGIC GATES</a:t>
            </a:r>
          </a:p>
        </p:txBody>
      </p:sp>
      <p:pic>
        <p:nvPicPr>
          <p:cNvPr id="3074" name="Picture 2"/>
          <p:cNvPicPr>
            <a:picLocks noGrp="1" noChangeAspect="1" noChangeArrowheads="1"/>
          </p:cNvPicPr>
          <p:nvPr>
            <p:ph idx="1"/>
          </p:nvPr>
        </p:nvPicPr>
        <p:blipFill>
          <a:blip r:embed="rId2"/>
          <a:srcRect/>
          <a:stretch>
            <a:fillRect/>
          </a:stretch>
        </p:blipFill>
        <p:spPr bwMode="auto">
          <a:xfrm>
            <a:off x="2207623" y="235131"/>
            <a:ext cx="8112034" cy="642692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US" b="1" u="sng" dirty="0"/>
              <a:t>IC DIGITAL LOGIC FAMILIES</a:t>
            </a:r>
          </a:p>
          <a:p>
            <a:pPr algn="just">
              <a:buNone/>
            </a:pPr>
            <a:endParaRPr lang="en-US" dirty="0"/>
          </a:p>
          <a:p>
            <a:pPr algn="just">
              <a:buNone/>
            </a:pPr>
            <a:r>
              <a:rPr lang="en-US" dirty="0"/>
              <a:t>		TTL 		Transistor – Transistor Logic</a:t>
            </a:r>
          </a:p>
          <a:p>
            <a:pPr algn="just">
              <a:buNone/>
            </a:pPr>
            <a:r>
              <a:rPr lang="en-US" dirty="0"/>
              <a:t>		ECL		Emitter – Coupled Logic</a:t>
            </a:r>
          </a:p>
          <a:p>
            <a:pPr algn="just">
              <a:buNone/>
            </a:pPr>
            <a:r>
              <a:rPr lang="en-US" dirty="0"/>
              <a:t>		MOS		Metal – Oxide Semiconductor</a:t>
            </a:r>
          </a:p>
          <a:p>
            <a:pPr algn="just">
              <a:buNone/>
            </a:pPr>
            <a:r>
              <a:rPr lang="en-US" dirty="0"/>
              <a:t>		CMOS		Complementary Metal – Oxide Semiconductor</a:t>
            </a:r>
          </a:p>
          <a:p>
            <a:pPr algn="just">
              <a:buNone/>
            </a:pPr>
            <a:r>
              <a:rPr lang="en-US" dirty="0"/>
              <a:t>		IIL		Integrated – Injection Logic</a:t>
            </a:r>
          </a:p>
          <a:p>
            <a:pPr algn="just">
              <a:buNone/>
            </a:pPr>
            <a:r>
              <a:rPr lang="en-US" dirty="0"/>
              <a:t>TTL has an extensive list of digital functions and is currently the most popular logic family.</a:t>
            </a:r>
          </a:p>
          <a:p>
            <a:pPr algn="just">
              <a:buNone/>
            </a:pPr>
            <a:r>
              <a:rPr lang="en-US" dirty="0"/>
              <a:t>ECL is used in system requiring high speed operations.</a:t>
            </a:r>
          </a:p>
          <a:p>
            <a:pPr algn="just">
              <a:buNone/>
            </a:pPr>
            <a:r>
              <a:rPr lang="en-US" dirty="0"/>
              <a:t>MOS &amp; IIL are used in circuits requiring high component density (Large Number of Components like Transistors)</a:t>
            </a:r>
          </a:p>
          <a:p>
            <a:pPr algn="just">
              <a:buNone/>
            </a:pPr>
            <a:r>
              <a:rPr lang="en-US" dirty="0"/>
              <a:t>CMOS is used in system requiring low power consumption.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US" dirty="0"/>
              <a:t>TTL  - 5400 &amp; 7400 SERIES i.e. 7400 7402 7432</a:t>
            </a:r>
          </a:p>
          <a:p>
            <a:pPr algn="just">
              <a:buNone/>
            </a:pPr>
            <a:r>
              <a:rPr lang="en-US" dirty="0"/>
              <a:t>ECL – 10000 SERIES i.e. 10102(Quad 2-Input NOR Gate) &amp; 10107(triple–2 input exclusive OR/NOR gate)</a:t>
            </a:r>
          </a:p>
          <a:p>
            <a:pPr algn="just">
              <a:buNone/>
            </a:pPr>
            <a:r>
              <a:rPr lang="en-US" dirty="0"/>
              <a:t>CMOS – 4000 SERIES i.e. 4002(dual 4-input NOR gate)</a:t>
            </a:r>
          </a:p>
          <a:p>
            <a:pPr algn="just">
              <a:buNone/>
            </a:pPr>
            <a:endParaRPr lang="en-US" dirty="0"/>
          </a:p>
          <a:p>
            <a:pPr algn="just">
              <a:buNone/>
            </a:pPr>
            <a:endParaRPr lang="en-US" dirty="0"/>
          </a:p>
        </p:txBody>
      </p:sp>
      <p:sp>
        <p:nvSpPr>
          <p:cNvPr id="4" name="AutoShape 4" descr="Image result for 4002 g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2278011"/>
            <a:ext cx="2867844" cy="4373512"/>
          </a:xfrm>
          <a:prstGeom prst="rect">
            <a:avLst/>
          </a:prstGeom>
        </p:spPr>
      </p:pic>
      <p:pic>
        <p:nvPicPr>
          <p:cNvPr id="7" name="Picture 6"/>
          <p:cNvPicPr>
            <a:picLocks noChangeAspect="1"/>
          </p:cNvPicPr>
          <p:nvPr/>
        </p:nvPicPr>
        <p:blipFill rotWithShape="1">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t="5651" b="8718"/>
          <a:stretch/>
        </p:blipFill>
        <p:spPr>
          <a:xfrm rot="16200000">
            <a:off x="5288779" y="687281"/>
            <a:ext cx="3846363" cy="76101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endParaRPr lang="en-US" dirty="0"/>
          </a:p>
          <a:p>
            <a:pPr algn="just">
              <a:buNone/>
            </a:pPr>
            <a:r>
              <a:rPr lang="en-US" b="1" dirty="0"/>
              <a:t>Positive and Negative Logic</a:t>
            </a:r>
          </a:p>
          <a:p>
            <a:pPr algn="just">
              <a:buNone/>
            </a:pPr>
            <a:endParaRPr lang="en-US" b="1" dirty="0"/>
          </a:p>
          <a:p>
            <a:pPr algn="just">
              <a:buNone/>
            </a:pPr>
            <a:r>
              <a:rPr lang="en-US" dirty="0"/>
              <a:t>Logic Value		Signal Value		Logic Value		 Signal Value</a:t>
            </a:r>
          </a:p>
          <a:p>
            <a:pPr algn="just">
              <a:buNone/>
            </a:pPr>
            <a:r>
              <a:rPr lang="en-US" dirty="0"/>
              <a:t>		1			H			0			H</a:t>
            </a:r>
          </a:p>
          <a:p>
            <a:pPr algn="just">
              <a:buNone/>
            </a:pPr>
            <a:endParaRPr lang="en-US" dirty="0"/>
          </a:p>
          <a:p>
            <a:pPr algn="just">
              <a:buNone/>
            </a:pPr>
            <a:r>
              <a:rPr lang="en-US" dirty="0"/>
              <a:t>		0			L			1			L</a:t>
            </a:r>
          </a:p>
          <a:p>
            <a:pPr algn="just">
              <a:buNone/>
            </a:pPr>
            <a:r>
              <a:rPr lang="en-US" dirty="0"/>
              <a:t>		     POSITIVE LOGIC				    NEGATIVE LOGIC</a:t>
            </a:r>
          </a:p>
        </p:txBody>
      </p:sp>
      <p:cxnSp>
        <p:nvCxnSpPr>
          <p:cNvPr id="5" name="Elbow Connector 4"/>
          <p:cNvCxnSpPr/>
          <p:nvPr/>
        </p:nvCxnSpPr>
        <p:spPr>
          <a:xfrm rot="10800000" flipV="1">
            <a:off x="1301234" y="2244703"/>
            <a:ext cx="2325185" cy="107115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6" name="Elbow Connector 15"/>
          <p:cNvCxnSpPr/>
          <p:nvPr/>
        </p:nvCxnSpPr>
        <p:spPr>
          <a:xfrm rot="10800000" flipV="1">
            <a:off x="6746617" y="2218435"/>
            <a:ext cx="2325185" cy="107115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969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US" b="1" u="sng" dirty="0"/>
              <a:t>Special Characteristics:</a:t>
            </a:r>
          </a:p>
          <a:p>
            <a:pPr algn="just">
              <a:buNone/>
            </a:pPr>
            <a:r>
              <a:rPr lang="en-US" b="1" dirty="0"/>
              <a:t>Fan out: </a:t>
            </a:r>
            <a:r>
              <a:rPr lang="en-US" dirty="0"/>
              <a:t>specifies the number of standard loads(means amount of current needed by an input of another gate in same IC) that the output of a gate can drive without impairing its normal operation. </a:t>
            </a:r>
          </a:p>
          <a:p>
            <a:pPr algn="just">
              <a:buNone/>
            </a:pPr>
            <a:endParaRPr lang="en-US" b="1" dirty="0"/>
          </a:p>
          <a:p>
            <a:pPr algn="just">
              <a:buNone/>
            </a:pPr>
            <a:r>
              <a:rPr lang="en-US" b="1" dirty="0"/>
              <a:t>Power dissipation: </a:t>
            </a:r>
            <a:r>
              <a:rPr lang="en-US" dirty="0"/>
              <a:t>is the supplied power required to operate the gate. This parameter is expressed in </a:t>
            </a:r>
            <a:r>
              <a:rPr lang="en-US" dirty="0" err="1"/>
              <a:t>milliwatts</a:t>
            </a:r>
            <a:r>
              <a:rPr lang="en-US" dirty="0"/>
              <a:t> (</a:t>
            </a:r>
            <a:r>
              <a:rPr lang="en-US" dirty="0" err="1"/>
              <a:t>mW</a:t>
            </a:r>
            <a:r>
              <a:rPr lang="en-US" dirty="0"/>
              <a:t>). It represents the power delivered to the gate from power supply.</a:t>
            </a:r>
          </a:p>
          <a:p>
            <a:pPr algn="just">
              <a:buNone/>
            </a:pPr>
            <a:endParaRPr lang="en-US" b="1" dirty="0"/>
          </a:p>
          <a:p>
            <a:pPr algn="just">
              <a:buNone/>
            </a:pPr>
            <a:r>
              <a:rPr lang="en-US" b="1" dirty="0"/>
              <a:t>Propagation delay: </a:t>
            </a:r>
            <a:r>
              <a:rPr lang="en-US" dirty="0"/>
              <a:t>is the average transition delay time for a signal to propagate from input to output when the binary signals change in value. This parameter is expressed in nanoseconds (ns)</a:t>
            </a:r>
          </a:p>
          <a:p>
            <a:pPr algn="just">
              <a:buNone/>
            </a:pPr>
            <a:endParaRPr lang="en-US" b="1" dirty="0"/>
          </a:p>
          <a:p>
            <a:pPr algn="just">
              <a:buNone/>
            </a:pPr>
            <a:r>
              <a:rPr lang="en-US" b="1" dirty="0"/>
              <a:t>Noise Margin: </a:t>
            </a:r>
            <a:r>
              <a:rPr lang="en-US" dirty="0"/>
              <a:t>is the maximum noise voltage added to the input signal of a digital circuit that does not cause an undesirable change in the circuit output.</a:t>
            </a: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r>
              <a:rPr lang="en-US" b="1" u="sng" dirty="0"/>
              <a:t>Characteristics of IC Logic Families:</a:t>
            </a:r>
          </a:p>
          <a:p>
            <a:pPr>
              <a:buNone/>
            </a:pPr>
            <a:endParaRPr lang="en-US" dirty="0"/>
          </a:p>
          <a:p>
            <a:pPr>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767548809"/>
              </p:ext>
            </p:extLst>
          </p:nvPr>
        </p:nvGraphicFramePr>
        <p:xfrm>
          <a:off x="849085" y="719666"/>
          <a:ext cx="10424160" cy="5716170"/>
        </p:xfrm>
        <a:graphic>
          <a:graphicData uri="http://schemas.openxmlformats.org/drawingml/2006/table">
            <a:tbl>
              <a:tblPr firstRow="1" bandRow="1">
                <a:tableStyleId>{5C22544A-7EE6-4342-B048-85BDC9FD1C3A}</a:tableStyleId>
              </a:tblPr>
              <a:tblGrid>
                <a:gridCol w="2084832">
                  <a:extLst>
                    <a:ext uri="{9D8B030D-6E8A-4147-A177-3AD203B41FA5}">
                      <a16:colId xmlns:a16="http://schemas.microsoft.com/office/drawing/2014/main" val="20000"/>
                    </a:ext>
                  </a:extLst>
                </a:gridCol>
                <a:gridCol w="2084832">
                  <a:extLst>
                    <a:ext uri="{9D8B030D-6E8A-4147-A177-3AD203B41FA5}">
                      <a16:colId xmlns:a16="http://schemas.microsoft.com/office/drawing/2014/main" val="20001"/>
                    </a:ext>
                  </a:extLst>
                </a:gridCol>
                <a:gridCol w="2084832">
                  <a:extLst>
                    <a:ext uri="{9D8B030D-6E8A-4147-A177-3AD203B41FA5}">
                      <a16:colId xmlns:a16="http://schemas.microsoft.com/office/drawing/2014/main" val="20002"/>
                    </a:ext>
                  </a:extLst>
                </a:gridCol>
                <a:gridCol w="2084832">
                  <a:extLst>
                    <a:ext uri="{9D8B030D-6E8A-4147-A177-3AD203B41FA5}">
                      <a16:colId xmlns:a16="http://schemas.microsoft.com/office/drawing/2014/main" val="20003"/>
                    </a:ext>
                  </a:extLst>
                </a:gridCol>
                <a:gridCol w="2084832">
                  <a:extLst>
                    <a:ext uri="{9D8B030D-6E8A-4147-A177-3AD203B41FA5}">
                      <a16:colId xmlns:a16="http://schemas.microsoft.com/office/drawing/2014/main" val="20004"/>
                    </a:ext>
                  </a:extLst>
                </a:gridCol>
              </a:tblGrid>
              <a:tr h="905490">
                <a:tc>
                  <a:txBody>
                    <a:bodyPr/>
                    <a:lstStyle/>
                    <a:p>
                      <a:pPr algn="ctr"/>
                      <a:r>
                        <a:rPr lang="en-US" sz="2400" dirty="0"/>
                        <a:t>IC logic</a:t>
                      </a:r>
                      <a:r>
                        <a:rPr lang="en-US" sz="2400" baseline="0" dirty="0"/>
                        <a:t> family</a:t>
                      </a:r>
                      <a:endParaRPr lang="en-US" sz="2400" dirty="0"/>
                    </a:p>
                  </a:txBody>
                  <a:tcPr/>
                </a:tc>
                <a:tc>
                  <a:txBody>
                    <a:bodyPr/>
                    <a:lstStyle/>
                    <a:p>
                      <a:pPr algn="ctr"/>
                      <a:r>
                        <a:rPr lang="en-US" sz="2400" dirty="0"/>
                        <a:t>Fan-out</a:t>
                      </a:r>
                    </a:p>
                  </a:txBody>
                  <a:tcPr/>
                </a:tc>
                <a:tc>
                  <a:txBody>
                    <a:bodyPr/>
                    <a:lstStyle/>
                    <a:p>
                      <a:pPr algn="ctr"/>
                      <a:r>
                        <a:rPr lang="en-US" sz="2400" dirty="0"/>
                        <a:t>Power dissipation</a:t>
                      </a:r>
                    </a:p>
                    <a:p>
                      <a:pPr algn="ctr"/>
                      <a:r>
                        <a:rPr lang="en-US" sz="2400" dirty="0"/>
                        <a:t>(</a:t>
                      </a:r>
                      <a:r>
                        <a:rPr lang="en-US" sz="2400" dirty="0" err="1"/>
                        <a:t>mW</a:t>
                      </a:r>
                      <a:r>
                        <a:rPr lang="en-US" sz="2400" dirty="0"/>
                        <a:t>)</a:t>
                      </a:r>
                    </a:p>
                  </a:txBody>
                  <a:tcPr/>
                </a:tc>
                <a:tc>
                  <a:txBody>
                    <a:bodyPr/>
                    <a:lstStyle/>
                    <a:p>
                      <a:pPr algn="ctr"/>
                      <a:r>
                        <a:rPr lang="en-US" sz="2400" dirty="0"/>
                        <a:t>Propagation delay</a:t>
                      </a:r>
                    </a:p>
                    <a:p>
                      <a:pPr algn="ctr"/>
                      <a:r>
                        <a:rPr lang="en-US" sz="2400" dirty="0"/>
                        <a:t>(ns)</a:t>
                      </a:r>
                    </a:p>
                  </a:txBody>
                  <a:tcPr/>
                </a:tc>
                <a:tc>
                  <a:txBody>
                    <a:bodyPr/>
                    <a:lstStyle/>
                    <a:p>
                      <a:pPr algn="ctr"/>
                      <a:r>
                        <a:rPr lang="en-US" sz="2400" dirty="0"/>
                        <a:t>Noise margin</a:t>
                      </a:r>
                    </a:p>
                    <a:p>
                      <a:pPr algn="ctr"/>
                      <a:r>
                        <a:rPr lang="en-US" sz="2400" dirty="0"/>
                        <a:t>(V)</a:t>
                      </a:r>
                    </a:p>
                  </a:txBody>
                  <a:tcPr/>
                </a:tc>
                <a:extLst>
                  <a:ext uri="{0D108BD9-81ED-4DB2-BD59-A6C34878D82A}">
                    <a16:rowId xmlns:a16="http://schemas.microsoft.com/office/drawing/2014/main" val="10000"/>
                  </a:ext>
                </a:extLst>
              </a:tr>
              <a:tr h="905490">
                <a:tc>
                  <a:txBody>
                    <a:bodyPr/>
                    <a:lstStyle/>
                    <a:p>
                      <a:pPr algn="l"/>
                      <a:r>
                        <a:rPr lang="en-US" sz="2400" dirty="0"/>
                        <a:t>Standard TTL</a:t>
                      </a:r>
                    </a:p>
                  </a:txBody>
                  <a:tcPr/>
                </a:tc>
                <a:tc>
                  <a:txBody>
                    <a:bodyPr/>
                    <a:lstStyle/>
                    <a:p>
                      <a:pPr algn="ctr"/>
                      <a:r>
                        <a:rPr lang="en-US" sz="2400" dirty="0"/>
                        <a:t>10</a:t>
                      </a:r>
                    </a:p>
                  </a:txBody>
                  <a:tcPr/>
                </a:tc>
                <a:tc>
                  <a:txBody>
                    <a:bodyPr/>
                    <a:lstStyle/>
                    <a:p>
                      <a:pPr algn="ctr"/>
                      <a:r>
                        <a:rPr lang="en-US" sz="2400" dirty="0"/>
                        <a:t>10</a:t>
                      </a:r>
                    </a:p>
                  </a:txBody>
                  <a:tcPr/>
                </a:tc>
                <a:tc>
                  <a:txBody>
                    <a:bodyPr/>
                    <a:lstStyle/>
                    <a:p>
                      <a:pPr algn="ctr"/>
                      <a:r>
                        <a:rPr lang="en-US" sz="2400" dirty="0"/>
                        <a:t>10</a:t>
                      </a:r>
                    </a:p>
                  </a:txBody>
                  <a:tcPr/>
                </a:tc>
                <a:tc>
                  <a:txBody>
                    <a:bodyPr/>
                    <a:lstStyle/>
                    <a:p>
                      <a:pPr algn="ctr"/>
                      <a:r>
                        <a:rPr lang="en-US" sz="2400" dirty="0"/>
                        <a:t>0.4</a:t>
                      </a:r>
                    </a:p>
                  </a:txBody>
                  <a:tcPr/>
                </a:tc>
                <a:extLst>
                  <a:ext uri="{0D108BD9-81ED-4DB2-BD59-A6C34878D82A}">
                    <a16:rowId xmlns:a16="http://schemas.microsoft.com/office/drawing/2014/main" val="10001"/>
                  </a:ext>
                </a:extLst>
              </a:tr>
              <a:tr h="905490">
                <a:tc>
                  <a:txBody>
                    <a:bodyPr/>
                    <a:lstStyle/>
                    <a:p>
                      <a:pPr algn="l"/>
                      <a:r>
                        <a:rPr lang="en-US" sz="2400" dirty="0" err="1"/>
                        <a:t>Schottky</a:t>
                      </a:r>
                      <a:r>
                        <a:rPr lang="en-US" sz="2400" baseline="0" dirty="0"/>
                        <a:t> TTL</a:t>
                      </a:r>
                      <a:endParaRPr lang="en-US" sz="2400" dirty="0"/>
                    </a:p>
                  </a:txBody>
                  <a:tcPr/>
                </a:tc>
                <a:tc>
                  <a:txBody>
                    <a:bodyPr/>
                    <a:lstStyle/>
                    <a:p>
                      <a:pPr algn="ctr"/>
                      <a:r>
                        <a:rPr lang="en-US" sz="2400" dirty="0"/>
                        <a:t>10</a:t>
                      </a:r>
                    </a:p>
                  </a:txBody>
                  <a:tcPr/>
                </a:tc>
                <a:tc>
                  <a:txBody>
                    <a:bodyPr/>
                    <a:lstStyle/>
                    <a:p>
                      <a:pPr algn="ctr"/>
                      <a:r>
                        <a:rPr lang="en-US" sz="2400" dirty="0"/>
                        <a:t>22</a:t>
                      </a:r>
                    </a:p>
                  </a:txBody>
                  <a:tcPr/>
                </a:tc>
                <a:tc>
                  <a:txBody>
                    <a:bodyPr/>
                    <a:lstStyle/>
                    <a:p>
                      <a:pPr algn="ctr"/>
                      <a:r>
                        <a:rPr lang="en-US" sz="2400" dirty="0"/>
                        <a:t>03</a:t>
                      </a:r>
                    </a:p>
                  </a:txBody>
                  <a:tcPr/>
                </a:tc>
                <a:tc>
                  <a:txBody>
                    <a:bodyPr/>
                    <a:lstStyle/>
                    <a:p>
                      <a:pPr algn="ctr"/>
                      <a:r>
                        <a:rPr lang="en-US" sz="2400" dirty="0"/>
                        <a:t>0.4</a:t>
                      </a:r>
                    </a:p>
                  </a:txBody>
                  <a:tcPr/>
                </a:tc>
                <a:extLst>
                  <a:ext uri="{0D108BD9-81ED-4DB2-BD59-A6C34878D82A}">
                    <a16:rowId xmlns:a16="http://schemas.microsoft.com/office/drawing/2014/main" val="10002"/>
                  </a:ext>
                </a:extLst>
              </a:tr>
              <a:tr h="905490">
                <a:tc>
                  <a:txBody>
                    <a:bodyPr/>
                    <a:lstStyle/>
                    <a:p>
                      <a:pPr algn="l"/>
                      <a:r>
                        <a:rPr lang="en-US" sz="2400" dirty="0"/>
                        <a:t>Low-power </a:t>
                      </a:r>
                    </a:p>
                    <a:p>
                      <a:pPr algn="l"/>
                      <a:r>
                        <a:rPr lang="en-US" sz="2400" dirty="0" err="1"/>
                        <a:t>Schottky</a:t>
                      </a:r>
                      <a:r>
                        <a:rPr lang="en-US" sz="2400" dirty="0"/>
                        <a:t> TTL</a:t>
                      </a:r>
                    </a:p>
                  </a:txBody>
                  <a:tcPr/>
                </a:tc>
                <a:tc>
                  <a:txBody>
                    <a:bodyPr/>
                    <a:lstStyle/>
                    <a:p>
                      <a:pPr algn="ctr"/>
                      <a:r>
                        <a:rPr lang="en-US" sz="2400" dirty="0"/>
                        <a:t>20</a:t>
                      </a:r>
                    </a:p>
                  </a:txBody>
                  <a:tcPr/>
                </a:tc>
                <a:tc>
                  <a:txBody>
                    <a:bodyPr/>
                    <a:lstStyle/>
                    <a:p>
                      <a:pPr algn="ctr"/>
                      <a:r>
                        <a:rPr lang="en-US" sz="2400" dirty="0"/>
                        <a:t>02</a:t>
                      </a:r>
                    </a:p>
                  </a:txBody>
                  <a:tcPr/>
                </a:tc>
                <a:tc>
                  <a:txBody>
                    <a:bodyPr/>
                    <a:lstStyle/>
                    <a:p>
                      <a:pPr algn="ctr"/>
                      <a:r>
                        <a:rPr lang="en-US" sz="2400" dirty="0"/>
                        <a:t>10</a:t>
                      </a:r>
                    </a:p>
                  </a:txBody>
                  <a:tcPr/>
                </a:tc>
                <a:tc>
                  <a:txBody>
                    <a:bodyPr/>
                    <a:lstStyle/>
                    <a:p>
                      <a:pPr algn="ctr"/>
                      <a:r>
                        <a:rPr lang="en-US" sz="2400" dirty="0"/>
                        <a:t>0.4</a:t>
                      </a:r>
                    </a:p>
                  </a:txBody>
                  <a:tcPr/>
                </a:tc>
                <a:extLst>
                  <a:ext uri="{0D108BD9-81ED-4DB2-BD59-A6C34878D82A}">
                    <a16:rowId xmlns:a16="http://schemas.microsoft.com/office/drawing/2014/main" val="10003"/>
                  </a:ext>
                </a:extLst>
              </a:tr>
              <a:tr h="905490">
                <a:tc>
                  <a:txBody>
                    <a:bodyPr/>
                    <a:lstStyle/>
                    <a:p>
                      <a:pPr algn="l"/>
                      <a:r>
                        <a:rPr lang="en-US" sz="2400" dirty="0"/>
                        <a:t>ECL</a:t>
                      </a:r>
                    </a:p>
                  </a:txBody>
                  <a:tcPr/>
                </a:tc>
                <a:tc>
                  <a:txBody>
                    <a:bodyPr/>
                    <a:lstStyle/>
                    <a:p>
                      <a:pPr algn="ctr"/>
                      <a:r>
                        <a:rPr lang="en-US" sz="2400" dirty="0"/>
                        <a:t>25</a:t>
                      </a:r>
                    </a:p>
                  </a:txBody>
                  <a:tcPr/>
                </a:tc>
                <a:tc>
                  <a:txBody>
                    <a:bodyPr/>
                    <a:lstStyle/>
                    <a:p>
                      <a:pPr algn="ctr"/>
                      <a:r>
                        <a:rPr lang="en-US" sz="2400" dirty="0"/>
                        <a:t>25</a:t>
                      </a:r>
                    </a:p>
                  </a:txBody>
                  <a:tcPr/>
                </a:tc>
                <a:tc>
                  <a:txBody>
                    <a:bodyPr/>
                    <a:lstStyle/>
                    <a:p>
                      <a:pPr algn="ctr"/>
                      <a:r>
                        <a:rPr lang="en-US" sz="2400" dirty="0"/>
                        <a:t>02</a:t>
                      </a:r>
                    </a:p>
                  </a:txBody>
                  <a:tcPr/>
                </a:tc>
                <a:tc>
                  <a:txBody>
                    <a:bodyPr/>
                    <a:lstStyle/>
                    <a:p>
                      <a:pPr algn="ctr"/>
                      <a:r>
                        <a:rPr lang="en-US" sz="2400" dirty="0"/>
                        <a:t>0.2</a:t>
                      </a:r>
                    </a:p>
                  </a:txBody>
                  <a:tcPr/>
                </a:tc>
                <a:extLst>
                  <a:ext uri="{0D108BD9-81ED-4DB2-BD59-A6C34878D82A}">
                    <a16:rowId xmlns:a16="http://schemas.microsoft.com/office/drawing/2014/main" val="10004"/>
                  </a:ext>
                </a:extLst>
              </a:tr>
              <a:tr h="905490">
                <a:tc>
                  <a:txBody>
                    <a:bodyPr/>
                    <a:lstStyle/>
                    <a:p>
                      <a:pPr algn="l"/>
                      <a:r>
                        <a:rPr lang="en-US" sz="2400" dirty="0"/>
                        <a:t>CMOS</a:t>
                      </a:r>
                    </a:p>
                  </a:txBody>
                  <a:tcPr/>
                </a:tc>
                <a:tc>
                  <a:txBody>
                    <a:bodyPr/>
                    <a:lstStyle/>
                    <a:p>
                      <a:pPr algn="ctr"/>
                      <a:r>
                        <a:rPr lang="en-US" sz="2400" dirty="0"/>
                        <a:t>50</a:t>
                      </a:r>
                    </a:p>
                  </a:txBody>
                  <a:tcPr/>
                </a:tc>
                <a:tc>
                  <a:txBody>
                    <a:bodyPr/>
                    <a:lstStyle/>
                    <a:p>
                      <a:pPr algn="ctr"/>
                      <a:r>
                        <a:rPr lang="en-US" sz="2400" dirty="0"/>
                        <a:t>0.1</a:t>
                      </a:r>
                    </a:p>
                  </a:txBody>
                  <a:tcPr/>
                </a:tc>
                <a:tc>
                  <a:txBody>
                    <a:bodyPr/>
                    <a:lstStyle/>
                    <a:p>
                      <a:pPr algn="ctr"/>
                      <a:r>
                        <a:rPr lang="en-US" sz="2400" dirty="0"/>
                        <a:t>25</a:t>
                      </a:r>
                    </a:p>
                  </a:txBody>
                  <a:tcPr/>
                </a:tc>
                <a:tc>
                  <a:txBody>
                    <a:bodyPr/>
                    <a:lstStyle/>
                    <a:p>
                      <a:pPr algn="ctr"/>
                      <a:r>
                        <a:rPr lang="en-US" sz="2400" dirty="0"/>
                        <a:t>3</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000"/>
              </a:xfrm>
            </p:spPr>
            <p:txBody>
              <a:bodyPr>
                <a:normAutofit/>
              </a:bodyPr>
              <a:lstStyle/>
              <a:p>
                <a:pPr algn="just">
                  <a:buNone/>
                </a:pPr>
                <a:r>
                  <a:rPr lang="en-US" sz="3600" b="1" dirty="0"/>
                  <a:t>Postulates: Assumptions</a:t>
                </a:r>
              </a:p>
              <a:p>
                <a:pPr marL="742950" indent="-742950" algn="just">
                  <a:buAutoNum type="arabicPeriod"/>
                </a:pPr>
                <a:r>
                  <a:rPr lang="en-US" sz="3600" b="1" dirty="0"/>
                  <a:t>Closure: </a:t>
                </a:r>
                <a:r>
                  <a:rPr lang="en-US" sz="3600" dirty="0"/>
                  <a:t>A set is closed with respect to a binary operator if, for every pair of elements of S, the binary operator specifies a rule for obtaining a unique element of S.</a:t>
                </a:r>
              </a:p>
              <a:p>
                <a:pPr marL="742950" indent="-742950" algn="just">
                  <a:buNone/>
                </a:pPr>
                <a:r>
                  <a:rPr lang="en-US" sz="3600" dirty="0"/>
                  <a:t> 			 </a:t>
                </a:r>
              </a:p>
              <a:p>
                <a:pPr marL="742950" indent="-742950" algn="just">
                  <a:buNone/>
                </a:pPr>
                <a:r>
                  <a:rPr lang="en-US" sz="3600" dirty="0"/>
                  <a:t>	for the set of Natural Numbers N = {1,2,3,4,5…….}</a:t>
                </a:r>
              </a:p>
              <a:p>
                <a:pPr marL="742950" indent="-742950" algn="just">
                  <a:buNone/>
                </a:pPr>
                <a:endParaRPr lang="en-US" sz="3600" dirty="0"/>
              </a:p>
              <a:p>
                <a:pPr marL="742950" indent="-742950" algn="just">
                  <a:buNone/>
                </a:pPr>
                <a:r>
                  <a:rPr lang="en-US" sz="3600" dirty="0"/>
                  <a:t>	N is closed with binary operator (+) for </a:t>
                </a:r>
                <a:r>
                  <a:rPr lang="en-US" sz="3600" dirty="0" err="1"/>
                  <a:t>a,b</a:t>
                </a:r>
                <a:r>
                  <a:rPr lang="en-US" sz="3600" dirty="0"/>
                  <a:t> </a:t>
                </a:r>
                <a14:m>
                  <m:oMath xmlns:m="http://schemas.openxmlformats.org/officeDocument/2006/math">
                    <m:r>
                      <a:rPr lang="en-IN" sz="3600" i="1">
                        <a:latin typeface="Cambria Math" panose="02040503050406030204" pitchFamily="18" charset="0"/>
                        <a:ea typeface="Cambria Math" panose="02040503050406030204" pitchFamily="18" charset="0"/>
                      </a:rPr>
                      <m:t>∈</m:t>
                    </m:r>
                  </m:oMath>
                </a14:m>
                <a:r>
                  <a:rPr lang="en-US" sz="3600" dirty="0"/>
                  <a:t> N we obtain unique c </a:t>
                </a:r>
                <a14:m>
                  <m:oMath xmlns:m="http://schemas.openxmlformats.org/officeDocument/2006/math">
                    <m:r>
                      <a:rPr lang="en-IN" sz="3600" i="1">
                        <a:latin typeface="Cambria Math" panose="02040503050406030204" pitchFamily="18" charset="0"/>
                        <a:ea typeface="Cambria Math" panose="02040503050406030204" pitchFamily="18" charset="0"/>
                      </a:rPr>
                      <m:t>∈</m:t>
                    </m:r>
                  </m:oMath>
                </a14:m>
                <a:r>
                  <a:rPr lang="en-US" sz="3600" dirty="0"/>
                  <a:t> N </a:t>
                </a:r>
              </a:p>
              <a:p>
                <a:pPr marL="742950" indent="-742950" algn="just">
                  <a:buNone/>
                </a:pPr>
                <a:r>
                  <a:rPr lang="en-US" sz="3600" dirty="0"/>
                  <a:t>	But N is not closed with Binary operator (-) </a:t>
                </a:r>
              </a:p>
              <a:p>
                <a:pPr marL="742950" indent="-742950" algn="just">
                  <a:buNone/>
                </a:pPr>
                <a:r>
                  <a:rPr lang="en-US" sz="3600" dirty="0"/>
                  <a:t>       because 2 – 3 = -1 when -1 </a:t>
                </a:r>
                <a14:m>
                  <m:oMath xmlns:m="http://schemas.openxmlformats.org/officeDocument/2006/math">
                    <m:r>
                      <a:rPr lang="en-IN" sz="3600" i="1">
                        <a:latin typeface="Cambria Math" panose="02040503050406030204" pitchFamily="18" charset="0"/>
                        <a:ea typeface="Cambria Math" panose="02040503050406030204" pitchFamily="18" charset="0"/>
                      </a:rPr>
                      <m:t>∈</m:t>
                    </m:r>
                  </m:oMath>
                </a14:m>
                <a:r>
                  <a:rPr lang="en-US" sz="3600" dirty="0"/>
                  <a:t> 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550" t="-2133" r="-1500"/>
                </a:stretch>
              </a:blipFill>
            </p:spPr>
            <p:txBody>
              <a:bodyPr/>
              <a:lstStyle/>
              <a:p>
                <a:r>
                  <a:rPr lang="en-US">
                    <a:noFill/>
                  </a:rPr>
                  <a:t> </a:t>
                </a:r>
              </a:p>
            </p:txBody>
          </p:sp>
        </mc:Fallback>
      </mc:AlternateContent>
      <p:cxnSp>
        <p:nvCxnSpPr>
          <p:cNvPr id="4" name="Straight Connector 3"/>
          <p:cNvCxnSpPr/>
          <p:nvPr/>
        </p:nvCxnSpPr>
        <p:spPr>
          <a:xfrm flipH="1">
            <a:off x="5841643" y="5934668"/>
            <a:ext cx="254357" cy="373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US" b="1" u="sng" dirty="0"/>
              <a:t>SUMMARY OF CHAPTER 2</a:t>
            </a:r>
          </a:p>
          <a:p>
            <a:pPr algn="just">
              <a:buNone/>
            </a:pPr>
            <a:endParaRPr lang="en-US" b="1" u="sng" dirty="0"/>
          </a:p>
          <a:p>
            <a:pPr algn="just">
              <a:buFont typeface="Wingdings" pitchFamily="2" charset="2"/>
              <a:buChar char="Ø"/>
            </a:pPr>
            <a:r>
              <a:rPr lang="en-US" dirty="0"/>
              <a:t>Basic Definitions</a:t>
            </a:r>
          </a:p>
          <a:p>
            <a:pPr algn="just">
              <a:buFont typeface="Wingdings" pitchFamily="2" charset="2"/>
              <a:buChar char="Ø"/>
            </a:pPr>
            <a:r>
              <a:rPr lang="en-US" dirty="0"/>
              <a:t>Axiomatic definitions of Boolean Algebra</a:t>
            </a:r>
          </a:p>
          <a:p>
            <a:pPr algn="just">
              <a:buFont typeface="Wingdings" pitchFamily="2" charset="2"/>
              <a:buChar char="Ø"/>
            </a:pPr>
            <a:r>
              <a:rPr lang="en-US" dirty="0"/>
              <a:t>Basic Theorems &amp; Properties of Boolean Algebra</a:t>
            </a:r>
          </a:p>
          <a:p>
            <a:pPr algn="just">
              <a:buFont typeface="Wingdings" pitchFamily="2" charset="2"/>
              <a:buChar char="Ø"/>
            </a:pPr>
            <a:r>
              <a:rPr lang="en-US" dirty="0"/>
              <a:t>Boolean Functions</a:t>
            </a:r>
          </a:p>
          <a:p>
            <a:pPr algn="just">
              <a:buFont typeface="Wingdings" pitchFamily="2" charset="2"/>
              <a:buChar char="Ø"/>
            </a:pPr>
            <a:r>
              <a:rPr lang="en-US" dirty="0"/>
              <a:t>Canonical &amp; Standard Forms</a:t>
            </a:r>
          </a:p>
          <a:p>
            <a:pPr algn="just">
              <a:buFont typeface="Wingdings" pitchFamily="2" charset="2"/>
              <a:buChar char="Ø"/>
            </a:pPr>
            <a:r>
              <a:rPr lang="en-US" dirty="0" err="1"/>
              <a:t>Minterms</a:t>
            </a:r>
            <a:r>
              <a:rPr lang="en-US" dirty="0"/>
              <a:t> &amp; </a:t>
            </a:r>
            <a:r>
              <a:rPr lang="en-US" dirty="0" err="1"/>
              <a:t>Maxterms</a:t>
            </a:r>
            <a:endParaRPr lang="en-US" dirty="0"/>
          </a:p>
          <a:p>
            <a:pPr algn="just">
              <a:buFont typeface="Wingdings" pitchFamily="2" charset="2"/>
              <a:buChar char="Ø"/>
            </a:pPr>
            <a:r>
              <a:rPr lang="en-US" dirty="0"/>
              <a:t>Digital Logic Gates</a:t>
            </a:r>
          </a:p>
          <a:p>
            <a:pPr algn="just">
              <a:buFont typeface="Wingdings" pitchFamily="2" charset="2"/>
              <a:buChar char="Ø"/>
            </a:pPr>
            <a:r>
              <a:rPr lang="en-US" dirty="0"/>
              <a:t>IC Digital Logic Families</a:t>
            </a:r>
          </a:p>
          <a:p>
            <a:pPr algn="just">
              <a:buFont typeface="Wingdings" pitchFamily="2" charset="2"/>
              <a:buChar char="Ø"/>
            </a:pPr>
            <a:r>
              <a:rPr lang="en-US" dirty="0"/>
              <a:t>Special Characteristics of ICs</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12192000" cy="6858000"/>
              </a:xfrm>
            </p:spPr>
            <p:txBody>
              <a:bodyPr>
                <a:normAutofit/>
              </a:bodyPr>
              <a:lstStyle/>
              <a:p>
                <a:pPr algn="just">
                  <a:buNone/>
                </a:pPr>
                <a:r>
                  <a:rPr lang="en-US" b="1" dirty="0"/>
                  <a:t>2. Associative Law :  </a:t>
                </a:r>
                <a:r>
                  <a:rPr lang="en-US" dirty="0"/>
                  <a:t>A binary operator (*) on a set S is said to be associative whenever</a:t>
                </a:r>
              </a:p>
              <a:p>
                <a:pPr algn="just">
                  <a:buNone/>
                </a:pPr>
                <a:r>
                  <a:rPr lang="en-US" dirty="0"/>
                  <a:t>				</a:t>
                </a:r>
                <a:r>
                  <a:rPr lang="en-US" b="1" dirty="0"/>
                  <a:t>(X * Y) * Z  =  X * (Y * Z)        for all X,Y,Z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US" b="1" dirty="0"/>
                  <a:t> S </a:t>
                </a:r>
              </a:p>
              <a:p>
                <a:pPr algn="just">
                  <a:buNone/>
                </a:pPr>
                <a:endParaRPr lang="en-US" dirty="0"/>
              </a:p>
              <a:p>
                <a:pPr algn="just">
                  <a:buNone/>
                </a:pPr>
                <a:r>
                  <a:rPr lang="en-US" b="1" dirty="0"/>
                  <a:t>3. Commutative Law: </a:t>
                </a:r>
                <a:r>
                  <a:rPr lang="en-US" dirty="0"/>
                  <a:t>A binary operator (*) on a set S is said to be commutative whenever</a:t>
                </a:r>
              </a:p>
              <a:p>
                <a:pPr algn="just">
                  <a:buNone/>
                </a:pPr>
                <a:r>
                  <a:rPr lang="en-US" dirty="0"/>
                  <a:t>					</a:t>
                </a:r>
                <a:r>
                  <a:rPr lang="en-US" b="1" dirty="0"/>
                  <a:t>X * Y = Y * X        for all X,Y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b="1" dirty="0"/>
                  <a:t> S</a:t>
                </a:r>
              </a:p>
              <a:p>
                <a:pPr algn="just">
                  <a:buNone/>
                </a:pPr>
                <a:endParaRPr lang="en-US" dirty="0"/>
              </a:p>
              <a:p>
                <a:pPr algn="just">
                  <a:buNone/>
                </a:pPr>
                <a:r>
                  <a:rPr lang="en-US" b="1" dirty="0"/>
                  <a:t>4. Identity Element: </a:t>
                </a:r>
                <a:r>
                  <a:rPr lang="en-US" dirty="0"/>
                  <a:t>A set S is to have an identity element with respect to a</a:t>
                </a:r>
              </a:p>
              <a:p>
                <a:pPr algn="just">
                  <a:buNone/>
                </a:pPr>
                <a:r>
                  <a:rPr lang="en-US" dirty="0"/>
                  <a:t>binary operation (*) on S, if there exists an element E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US" dirty="0"/>
                  <a:t> S with the property</a:t>
                </a:r>
              </a:p>
              <a:p>
                <a:pPr algn="just">
                  <a:buNone/>
                </a:pPr>
                <a:r>
                  <a:rPr lang="en-US" dirty="0"/>
                  <a:t>					</a:t>
                </a:r>
                <a:r>
                  <a:rPr lang="en-US" b="1" dirty="0"/>
                  <a:t>E * X = X * E = X    for every X </a:t>
                </a:r>
                <a14:m>
                  <m:oMath xmlns:m="http://schemas.openxmlformats.org/officeDocument/2006/math">
                    <m:r>
                      <a:rPr lang="en-IN" b="0"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 </m:t>
                    </m:r>
                  </m:oMath>
                </a14:m>
                <a:r>
                  <a:rPr lang="en-US" b="1" dirty="0"/>
                  <a:t>S</a:t>
                </a:r>
              </a:p>
              <a:p>
                <a:pPr algn="just">
                  <a:buNone/>
                </a:pPr>
                <a:r>
                  <a:rPr lang="en-US" dirty="0"/>
                  <a:t>i.e.  0 is identity element with respect to operation ( + )</a:t>
                </a:r>
              </a:p>
              <a:p>
                <a:pPr algn="just">
                  <a:buNone/>
                </a:pPr>
                <a:r>
                  <a:rPr lang="en-US" b="1" dirty="0"/>
                  <a:t>					0 + X = X + 0 = X    for every X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US" b="1" dirty="0"/>
                  <a: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000" t="-1422" r="-1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12192000" cy="6858000"/>
              </a:xfrm>
            </p:spPr>
            <p:txBody>
              <a:bodyPr>
                <a:normAutofit/>
              </a:bodyPr>
              <a:lstStyle/>
              <a:p>
                <a:pPr algn="just">
                  <a:buNone/>
                </a:pPr>
                <a:r>
                  <a:rPr lang="en-US" sz="3200" b="1" dirty="0"/>
                  <a:t>5. Inverse: </a:t>
                </a:r>
                <a:r>
                  <a:rPr lang="en-US" sz="3200" dirty="0"/>
                  <a:t>If a set S has the identity element E with respect to a binary</a:t>
                </a:r>
              </a:p>
              <a:p>
                <a:pPr algn="just">
                  <a:buNone/>
                </a:pPr>
                <a:r>
                  <a:rPr lang="en-US" sz="3200" dirty="0"/>
                  <a:t>operator (*), there exists an element X </a:t>
                </a:r>
                <a14:m>
                  <m:oMath xmlns:m="http://schemas.openxmlformats.org/officeDocument/2006/math">
                    <m:r>
                      <a:rPr lang="en-IN" sz="3200" i="1">
                        <a:latin typeface="Cambria Math" panose="02040503050406030204" pitchFamily="18" charset="0"/>
                        <a:ea typeface="Cambria Math" panose="02040503050406030204" pitchFamily="18" charset="0"/>
                      </a:rPr>
                      <m:t>∈</m:t>
                    </m:r>
                  </m:oMath>
                </a14:m>
                <a:r>
                  <a:rPr lang="en-US" sz="3200" dirty="0"/>
                  <a:t> S, which is called the inverse,</a:t>
                </a:r>
              </a:p>
              <a:p>
                <a:pPr algn="just">
                  <a:buNone/>
                </a:pPr>
                <a:r>
                  <a:rPr lang="en-US" sz="3200" dirty="0"/>
                  <a:t>for every Y </a:t>
                </a:r>
                <a14:m>
                  <m:oMath xmlns:m="http://schemas.openxmlformats.org/officeDocument/2006/math">
                    <m:r>
                      <a:rPr lang="en-IN" sz="3200" i="1">
                        <a:latin typeface="Cambria Math" panose="02040503050406030204" pitchFamily="18" charset="0"/>
                        <a:ea typeface="Cambria Math" panose="02040503050406030204" pitchFamily="18" charset="0"/>
                      </a:rPr>
                      <m:t>∈</m:t>
                    </m:r>
                  </m:oMath>
                </a14:m>
                <a:r>
                  <a:rPr lang="en-US" sz="3200" dirty="0"/>
                  <a:t> S, such that </a:t>
                </a:r>
              </a:p>
              <a:p>
                <a:pPr algn="just">
                  <a:buNone/>
                </a:pPr>
                <a:r>
                  <a:rPr lang="en-US" sz="3200" dirty="0"/>
                  <a:t>						</a:t>
                </a:r>
                <a:r>
                  <a:rPr lang="en-US" sz="3200" b="1" dirty="0"/>
                  <a:t>X * Y = E</a:t>
                </a:r>
              </a:p>
              <a:p>
                <a:pPr algn="just">
                  <a:buNone/>
                </a:pPr>
                <a:r>
                  <a:rPr lang="en-US" sz="3200" dirty="0"/>
                  <a:t>i.e. In the set of integers I with E = 0, the inverse of an element X is</a:t>
                </a:r>
              </a:p>
              <a:p>
                <a:pPr algn="just">
                  <a:buNone/>
                </a:pPr>
                <a:r>
                  <a:rPr lang="en-US" sz="3200" dirty="0"/>
                  <a:t>(-X) since</a:t>
                </a:r>
              </a:p>
              <a:p>
                <a:pPr algn="just">
                  <a:buNone/>
                </a:pPr>
                <a:r>
                  <a:rPr lang="en-US" sz="3200" dirty="0"/>
                  <a:t>						</a:t>
                </a:r>
                <a:r>
                  <a:rPr lang="en-US" sz="3200" b="1" dirty="0"/>
                  <a:t>X + (–X) = 0</a:t>
                </a:r>
              </a:p>
              <a:p>
                <a:pPr algn="just">
                  <a:buNone/>
                </a:pPr>
                <a:endParaRPr lang="en-US" sz="3200" dirty="0"/>
              </a:p>
              <a:p>
                <a:pPr algn="just">
                  <a:buNone/>
                </a:pPr>
                <a:r>
                  <a:rPr lang="en-US" sz="3200" b="1" dirty="0"/>
                  <a:t>6. Distributive Law: </a:t>
                </a:r>
                <a:r>
                  <a:rPr lang="en-US" sz="3200" dirty="0"/>
                  <a:t>If (*) and (.) are two binary operators on a set S, (*) is said to be distributive over (.), whenever</a:t>
                </a:r>
              </a:p>
              <a:p>
                <a:pPr algn="just">
                  <a:buNone/>
                </a:pPr>
                <a:r>
                  <a:rPr lang="en-US" sz="3200" dirty="0"/>
                  <a:t>					</a:t>
                </a:r>
                <a:r>
                  <a:rPr lang="en-US" sz="3200" b="1" dirty="0"/>
                  <a:t>A * (B . C) = (A * B) . (A *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rotWithShape="0">
                <a:blip r:embed="rId2"/>
                <a:stretch>
                  <a:fillRect l="-1250" t="-1867" r="-1250"/>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buNone/>
            </a:pPr>
            <a:endParaRPr lang="en-US" dirty="0"/>
          </a:p>
          <a:p>
            <a:pPr>
              <a:buNone/>
            </a:pPr>
            <a:r>
              <a:rPr lang="en-US" b="1" u="sng" dirty="0"/>
              <a:t>SUMMARY</a:t>
            </a:r>
          </a:p>
          <a:p>
            <a:pPr>
              <a:buNone/>
            </a:pPr>
            <a:endParaRPr lang="en-US" dirty="0"/>
          </a:p>
          <a:p>
            <a:pPr algn="just">
              <a:buFont typeface="Wingdings" pitchFamily="2" charset="2"/>
              <a:buChar char="Ø"/>
            </a:pPr>
            <a:r>
              <a:rPr lang="en-US" dirty="0"/>
              <a:t>The binary operator (+) defines addition.</a:t>
            </a:r>
          </a:p>
          <a:p>
            <a:pPr algn="just">
              <a:buFont typeface="Wingdings" pitchFamily="2" charset="2"/>
              <a:buChar char="Ø"/>
            </a:pPr>
            <a:r>
              <a:rPr lang="en-US" dirty="0"/>
              <a:t>The additive identity is 0.</a:t>
            </a:r>
          </a:p>
          <a:p>
            <a:pPr algn="just">
              <a:buFont typeface="Wingdings" pitchFamily="2" charset="2"/>
              <a:buChar char="Ø"/>
            </a:pPr>
            <a:r>
              <a:rPr lang="en-US" dirty="0"/>
              <a:t>The additive inverse defines subtraction.</a:t>
            </a:r>
          </a:p>
          <a:p>
            <a:pPr algn="just">
              <a:buFont typeface="Wingdings" pitchFamily="2" charset="2"/>
              <a:buChar char="Ø"/>
            </a:pPr>
            <a:r>
              <a:rPr lang="en-US" dirty="0"/>
              <a:t>The binary operator (.) defines multiplication.</a:t>
            </a:r>
          </a:p>
          <a:p>
            <a:pPr algn="just">
              <a:buFont typeface="Wingdings" pitchFamily="2" charset="2"/>
              <a:buChar char="Ø"/>
            </a:pPr>
            <a:r>
              <a:rPr lang="en-US" dirty="0"/>
              <a:t>The multiplication identity is 1.</a:t>
            </a:r>
          </a:p>
          <a:p>
            <a:pPr algn="just">
              <a:buFont typeface="Wingdings" pitchFamily="2" charset="2"/>
              <a:buChar char="Ø"/>
            </a:pPr>
            <a:r>
              <a:rPr lang="en-US" dirty="0"/>
              <a:t>The multiplication inverse of A is 1/A, defines division i.e.,  </a:t>
            </a:r>
            <a:r>
              <a:rPr lang="en-US" b="1" dirty="0"/>
              <a:t>A . 1/A = 1</a:t>
            </a:r>
          </a:p>
          <a:p>
            <a:pPr algn="just">
              <a:buFont typeface="Wingdings" pitchFamily="2" charset="2"/>
              <a:buChar char="Ø"/>
            </a:pPr>
            <a:r>
              <a:rPr lang="en-US" dirty="0"/>
              <a:t>The only distribution law applicable is that of (.) over (+)</a:t>
            </a:r>
          </a:p>
          <a:p>
            <a:pPr algn="just">
              <a:buNone/>
            </a:pPr>
            <a:r>
              <a:rPr lang="en-US" dirty="0"/>
              <a:t>			</a:t>
            </a:r>
            <a:r>
              <a:rPr lang="en-US" b="1" dirty="0"/>
              <a:t>A . (B + C) = (A . B) + (A . 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algn="just">
              <a:buNone/>
            </a:pPr>
            <a:r>
              <a:rPr lang="en-US" b="1" dirty="0"/>
              <a:t>DEFINITION OF BOOLEAN ALGEBRA</a:t>
            </a:r>
          </a:p>
          <a:p>
            <a:pPr algn="just">
              <a:buNone/>
            </a:pPr>
            <a:r>
              <a:rPr lang="en-US" b="1" dirty="0"/>
              <a:t>In 1854 George Boole </a:t>
            </a:r>
            <a:r>
              <a:rPr lang="en-US" dirty="0"/>
              <a:t>introduced a systematic approach of logic and</a:t>
            </a:r>
          </a:p>
          <a:p>
            <a:pPr algn="just">
              <a:buNone/>
            </a:pPr>
            <a:r>
              <a:rPr lang="en-US" dirty="0"/>
              <a:t>developed an algebraic system to treat the logic functions, which is now</a:t>
            </a:r>
          </a:p>
          <a:p>
            <a:pPr algn="just">
              <a:buNone/>
            </a:pPr>
            <a:r>
              <a:rPr lang="en-US" dirty="0"/>
              <a:t>called Boolean algebra.</a:t>
            </a:r>
          </a:p>
          <a:p>
            <a:pPr algn="just">
              <a:buNone/>
            </a:pPr>
            <a:endParaRPr lang="en-US" dirty="0"/>
          </a:p>
          <a:p>
            <a:pPr algn="just">
              <a:buNone/>
            </a:pPr>
            <a:r>
              <a:rPr lang="en-US" b="1" dirty="0"/>
              <a:t>In 1938 C.E. Shannon </a:t>
            </a:r>
            <a:r>
              <a:rPr lang="en-US" dirty="0"/>
              <a:t>developed a two-valued Boolean algebra called</a:t>
            </a:r>
          </a:p>
          <a:p>
            <a:pPr algn="just">
              <a:buNone/>
            </a:pPr>
            <a:r>
              <a:rPr lang="en-US" dirty="0"/>
              <a:t>Switching algebra, and demonstrated that the properties of two-valued</a:t>
            </a:r>
          </a:p>
          <a:p>
            <a:pPr algn="just">
              <a:buNone/>
            </a:pPr>
            <a:r>
              <a:rPr lang="en-US" dirty="0"/>
              <a:t>or bistable electrical switching circuits can be represented by this</a:t>
            </a:r>
          </a:p>
          <a:p>
            <a:pPr algn="just">
              <a:buNone/>
            </a:pPr>
            <a:r>
              <a:rPr lang="en-US" dirty="0"/>
              <a:t>algebra.</a:t>
            </a:r>
          </a:p>
          <a:p>
            <a:pPr algn="just">
              <a:buNone/>
            </a:pPr>
            <a:endParaRPr lang="en-US" dirty="0"/>
          </a:p>
          <a:p>
            <a:pPr algn="just">
              <a:buNone/>
            </a:pPr>
            <a:r>
              <a:rPr lang="en-US" dirty="0"/>
              <a:t>The postulates formulated by </a:t>
            </a:r>
            <a:r>
              <a:rPr lang="en-US" b="1" dirty="0"/>
              <a:t>E.V. Huntington in 1904 </a:t>
            </a:r>
            <a:r>
              <a:rPr lang="en-US" dirty="0"/>
              <a:t>are employed for</a:t>
            </a:r>
          </a:p>
          <a:p>
            <a:pPr algn="just">
              <a:buNone/>
            </a:pPr>
            <a:r>
              <a:rPr lang="en-US" dirty="0"/>
              <a:t>the formal definition of Boolean algebra. However, Huntington</a:t>
            </a:r>
          </a:p>
          <a:p>
            <a:pPr algn="just">
              <a:buNone/>
            </a:pPr>
            <a:r>
              <a:rPr lang="en-US" dirty="0"/>
              <a:t>postulates are not unique for defining Boolean algebra and other</a:t>
            </a:r>
          </a:p>
          <a:p>
            <a:pPr algn="just">
              <a:buNone/>
            </a:pPr>
            <a:r>
              <a:rPr lang="en-US" dirty="0"/>
              <a:t>postulates are also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algn="just">
              <a:buNone/>
            </a:pPr>
            <a:r>
              <a:rPr lang="en-US" dirty="0"/>
              <a:t>The following Huntington postulates are satisfied for the definition of</a:t>
            </a:r>
          </a:p>
          <a:p>
            <a:pPr algn="just">
              <a:buNone/>
            </a:pPr>
            <a:r>
              <a:rPr lang="en-US" dirty="0"/>
              <a:t>Boolean algebra on a set of elements S together with two binary operators</a:t>
            </a:r>
          </a:p>
          <a:p>
            <a:pPr algn="just">
              <a:buNone/>
            </a:pPr>
            <a:r>
              <a:rPr lang="en-US" dirty="0"/>
              <a:t>(+) and (.)</a:t>
            </a:r>
          </a:p>
          <a:p>
            <a:pPr algn="just">
              <a:buNone/>
            </a:pPr>
            <a:endParaRPr lang="en-US" dirty="0"/>
          </a:p>
          <a:p>
            <a:pPr algn="just">
              <a:buNone/>
            </a:pPr>
            <a:r>
              <a:rPr lang="en-US" dirty="0"/>
              <a:t>1. (a) Closure with respect to the operator (+).</a:t>
            </a:r>
          </a:p>
          <a:p>
            <a:pPr algn="just">
              <a:buNone/>
            </a:pPr>
            <a:r>
              <a:rPr lang="en-US" dirty="0"/>
              <a:t>	  (b) Closure with respect to the operator (.).</a:t>
            </a:r>
          </a:p>
          <a:p>
            <a:pPr algn="just">
              <a:buNone/>
            </a:pPr>
            <a:endParaRPr lang="en-US" dirty="0"/>
          </a:p>
          <a:p>
            <a:pPr algn="just">
              <a:buNone/>
            </a:pPr>
            <a:r>
              <a:rPr lang="en-US" dirty="0"/>
              <a:t>2. (a) An identity element with respect to + is designated by 0 i.e.,</a:t>
            </a:r>
          </a:p>
          <a:p>
            <a:pPr algn="just">
              <a:buNone/>
            </a:pPr>
            <a:r>
              <a:rPr lang="en-US" dirty="0"/>
              <a:t>					</a:t>
            </a:r>
            <a:r>
              <a:rPr lang="en-US" b="1" dirty="0"/>
              <a:t>X + 0 = 0 + X = X</a:t>
            </a:r>
          </a:p>
          <a:p>
            <a:pPr algn="just">
              <a:buNone/>
            </a:pPr>
            <a:r>
              <a:rPr lang="en-US" dirty="0"/>
              <a:t>	  (b) An identity element with respect to . is designated by 1 i.e.,</a:t>
            </a:r>
          </a:p>
          <a:p>
            <a:pPr algn="just">
              <a:buNone/>
            </a:pPr>
            <a:r>
              <a:rPr lang="en-US" dirty="0"/>
              <a:t>					</a:t>
            </a:r>
            <a:r>
              <a:rPr lang="en-US" b="1" dirty="0"/>
              <a:t>X . 1 = 1 . X = X</a:t>
            </a:r>
          </a:p>
          <a:p>
            <a:pPr algn="just">
              <a:buNone/>
            </a:pPr>
            <a:r>
              <a:rPr lang="en-US" dirty="0"/>
              <a:t>3. (a) Commutative with respect to (+), i.e.,     </a:t>
            </a:r>
            <a:r>
              <a:rPr lang="en-US" b="1" dirty="0"/>
              <a:t>X + Y = Y + X</a:t>
            </a:r>
          </a:p>
          <a:p>
            <a:pPr algn="just">
              <a:buNone/>
            </a:pPr>
            <a:r>
              <a:rPr lang="en-US" dirty="0"/>
              <a:t>	  (b) Commutative with respect to (.), i.e</a:t>
            </a:r>
            <a:r>
              <a:rPr lang="en-US" b="1" dirty="0"/>
              <a:t>.,     X . Y =  Y .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4316</Words>
  <Application>Microsoft Office PowerPoint</Application>
  <PresentationFormat>Widescreen</PresentationFormat>
  <Paragraphs>422</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Calibri Light</vt:lpstr>
      <vt:lpstr>Cambria</vt:lpstr>
      <vt:lpstr>Cambria Math</vt:lpstr>
      <vt:lpstr>McGrawHill-Italic</vt:lpstr>
      <vt:lpstr>Tahoma</vt:lpstr>
      <vt:lpstr>Times New Roman</vt:lpstr>
      <vt:lpstr>Wingdings</vt:lpstr>
      <vt:lpstr>Office Theme</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 GATES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Boolean Algebra</dc:title>
  <dc:creator>BhaviRaj</dc:creator>
  <cp:lastModifiedBy>BHAVIKABEN PATEL</cp:lastModifiedBy>
  <cp:revision>210</cp:revision>
  <dcterms:created xsi:type="dcterms:W3CDTF">2015-07-01T09:42:57Z</dcterms:created>
  <dcterms:modified xsi:type="dcterms:W3CDTF">2020-07-08T08:04:39Z</dcterms:modified>
</cp:coreProperties>
</file>