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5"/>
  </p:notesMasterIdLst>
  <p:sldIdLst>
    <p:sldId id="321"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Lst>
  <p:sldSz cx="12192000" cy="6858000"/>
  <p:notesSz cx="12192000" cy="6858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4F7B6A4D-024D-44E1-961A-5D9EBC39ADE4}" type="datetimeFigureOut">
              <a:rPr lang="en-US"/>
              <a:pPr>
                <a:defRPr/>
              </a:pPr>
              <a:t>12/5/2020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009CE52-B1C9-49D8-A20E-B0D70BF4D0E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54CE2FC-8CBF-440E-8425-D74973DEC413}" type="slidenum">
              <a:rPr lang="en-US" altLang="en-US"/>
              <a:pPr fontAlgn="base">
                <a:spcBef>
                  <a:spcPct val="0"/>
                </a:spcBef>
                <a:spcAft>
                  <a:spcPct val="0"/>
                </a:spcAft>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9E69431-CA14-4E9B-8708-CA6A689429B5}" type="slidenum">
              <a:rPr lang="en-US" altLang="en-US"/>
              <a:pPr fontAlgn="base">
                <a:spcBef>
                  <a:spcPct val="0"/>
                </a:spcBef>
                <a:spcAft>
                  <a:spcPct val="0"/>
                </a:spcAft>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Box 17"/>
          <p:cNvSpPr txBox="1">
            <a:spLocks noChangeArrowheads="1"/>
          </p:cNvSpPr>
          <p:nvPr userDrawn="1"/>
        </p:nvSpPr>
        <p:spPr bwMode="auto">
          <a:xfrm>
            <a:off x="0" y="6553200"/>
            <a:ext cx="2946400" cy="3048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fontAlgn="auto" hangingPunct="1">
              <a:spcBef>
                <a:spcPct val="50000"/>
              </a:spcBef>
              <a:spcAft>
                <a:spcPts val="0"/>
              </a:spcAft>
              <a:defRPr/>
            </a:pPr>
            <a:r>
              <a:rPr lang="en-US" altLang="en-US" sz="1400" b="0">
                <a:latin typeface="McGrawHill-Italic" pitchFamily="2" charset="0"/>
              </a:rPr>
              <a:t>McGraw-Hill</a:t>
            </a:r>
            <a:endParaRPr lang="en-US" altLang="en-US" b="0"/>
          </a:p>
        </p:txBody>
      </p:sp>
      <p:sp>
        <p:nvSpPr>
          <p:cNvPr id="8" name="Text Box 18"/>
          <p:cNvSpPr txBox="1">
            <a:spLocks noChangeArrowheads="1"/>
          </p:cNvSpPr>
          <p:nvPr userDrawn="1"/>
        </p:nvSpPr>
        <p:spPr bwMode="auto">
          <a:xfrm>
            <a:off x="6096000" y="6553200"/>
            <a:ext cx="6096000" cy="3048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fontAlgn="auto" hangingPunct="1">
              <a:spcBef>
                <a:spcPct val="50000"/>
              </a:spcBef>
              <a:spcAft>
                <a:spcPts val="0"/>
              </a:spcAft>
              <a:buFontTx/>
              <a:buChar char="©"/>
              <a:defRPr/>
            </a:pPr>
            <a:r>
              <a:rPr lang="en-US" altLang="en-US" sz="1400" b="0">
                <a:latin typeface="McGrawHill-Italic" pitchFamily="2" charset="0"/>
              </a:rPr>
              <a:t>The McGraw-Hill Companies, Inc., 2000</a:t>
            </a:r>
            <a:endParaRPr lang="en-US" altLang="en-US" b="0"/>
          </a:p>
        </p:txBody>
      </p: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11" name="Slide Number Placeholder 5"/>
          <p:cNvSpPr>
            <a:spLocks noGrp="1"/>
          </p:cNvSpPr>
          <p:nvPr>
            <p:ph type="sldNum" sz="quarter" idx="12"/>
          </p:nvPr>
        </p:nvSpPr>
        <p:spPr/>
        <p:txBody>
          <a:bodyPr/>
          <a:lstStyle>
            <a:lvl1pPr>
              <a:defRPr/>
            </a:lvl1pPr>
          </a:lstStyle>
          <a:p>
            <a:pPr>
              <a:defRPr/>
            </a:pPr>
            <a:fld id="{13C2CAE6-85DA-4423-B0FF-7983F5059E66}" type="slidenum">
              <a:rPr lang="en-US" altLang="en-US"/>
              <a:pPr>
                <a:defRPr/>
              </a:pPr>
              <a:t>‹#›</a:t>
            </a:fld>
            <a:endParaRPr lang="en-US" altLang="en-US"/>
          </a:p>
        </p:txBody>
      </p:sp>
    </p:spTree>
    <p:extLst>
      <p:ext uri="{BB962C8B-B14F-4D97-AF65-F5344CB8AC3E}">
        <p14:creationId xmlns:p14="http://schemas.microsoft.com/office/powerpoint/2010/main" val="216841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1E1E5B8-7705-4992-89E4-D4B159CBD69B}" type="datetimeFigureOut">
              <a:rPr lang="en-US"/>
              <a:pPr>
                <a:defRPr/>
              </a:pPr>
              <a:t>12/5/2020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6" name="Slide Number Placeholder 5"/>
          <p:cNvSpPr>
            <a:spLocks noGrp="1"/>
          </p:cNvSpPr>
          <p:nvPr>
            <p:ph type="sldNum" sz="quarter" idx="12"/>
          </p:nvPr>
        </p:nvSpPr>
        <p:spPr/>
        <p:txBody>
          <a:bodyPr/>
          <a:lstStyle>
            <a:lvl1pPr>
              <a:defRPr/>
            </a:lvl1pPr>
          </a:lstStyle>
          <a:p>
            <a:pPr>
              <a:defRPr/>
            </a:pPr>
            <a:fld id="{1FC374E5-1527-4D4B-ABB0-18CA2D9DEEBF}" type="slidenum">
              <a:rPr lang="en-US" altLang="en-US"/>
              <a:pPr>
                <a:defRPr/>
              </a:pPr>
              <a:t>‹#›</a:t>
            </a:fld>
            <a:endParaRPr lang="en-US" altLang="en-US"/>
          </a:p>
        </p:txBody>
      </p:sp>
    </p:spTree>
    <p:extLst>
      <p:ext uri="{BB962C8B-B14F-4D97-AF65-F5344CB8AC3E}">
        <p14:creationId xmlns:p14="http://schemas.microsoft.com/office/powerpoint/2010/main" val="17056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305D862C-8977-4F93-AF3D-F06942E0CD06}" type="datetimeFigureOut">
              <a:rPr lang="en-US"/>
              <a:pPr>
                <a:defRPr/>
              </a:pPr>
              <a:t>12/5/2020</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8" name="Slide Number Placeholder 5"/>
          <p:cNvSpPr>
            <a:spLocks noGrp="1"/>
          </p:cNvSpPr>
          <p:nvPr>
            <p:ph type="sldNum" sz="quarter" idx="12"/>
          </p:nvPr>
        </p:nvSpPr>
        <p:spPr/>
        <p:txBody>
          <a:bodyPr/>
          <a:lstStyle>
            <a:lvl1pPr>
              <a:defRPr/>
            </a:lvl1pPr>
          </a:lstStyle>
          <a:p>
            <a:pPr>
              <a:defRPr/>
            </a:pPr>
            <a:fld id="{D5156A6F-33F7-4375-9BC2-A8A59EA0A794}" type="slidenum">
              <a:rPr lang="en-US" altLang="en-US"/>
              <a:pPr>
                <a:defRPr/>
              </a:pPr>
              <a:t>‹#›</a:t>
            </a:fld>
            <a:endParaRPr lang="en-US" altLang="en-US"/>
          </a:p>
        </p:txBody>
      </p:sp>
    </p:spTree>
    <p:extLst>
      <p:ext uri="{BB962C8B-B14F-4D97-AF65-F5344CB8AC3E}">
        <p14:creationId xmlns:p14="http://schemas.microsoft.com/office/powerpoint/2010/main" val="1846974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93B30"/>
                </a:solidFill>
                <a:latin typeface="Arial"/>
                <a:cs typeface="Arial"/>
              </a:defRPr>
            </a:lvl1pPr>
          </a:lstStyle>
          <a:p>
            <a:endParaRPr/>
          </a:p>
        </p:txBody>
      </p:sp>
      <p:sp>
        <p:nvSpPr>
          <p:cNvPr id="3" name="Holder 3"/>
          <p:cNvSpPr>
            <a:spLocks noGrp="1"/>
          </p:cNvSpPr>
          <p:nvPr>
            <p:ph sz="half" idx="2"/>
          </p:nvPr>
        </p:nvSpPr>
        <p:spPr>
          <a:xfrm>
            <a:off x="78739" y="2189480"/>
            <a:ext cx="4830445" cy="3989070"/>
          </a:xfrm>
          <a:prstGeom prst="rect">
            <a:avLst/>
          </a:prstGeom>
        </p:spPr>
        <p:txBody>
          <a:bodyPr tIns="0" bIns="0">
            <a:spAutoFit/>
          </a:bodyPr>
          <a:lstStyle>
            <a:lvl1pPr>
              <a:defRPr sz="2000" b="0" i="0">
                <a:solidFill>
                  <a:srgbClr val="333333"/>
                </a:solidFill>
                <a:latin typeface="Georgia"/>
                <a:cs typeface="Georgia"/>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tIns="0" bIns="0">
            <a:spAutoFit/>
          </a:bodyPr>
          <a:lstStyle>
            <a:lvl1pPr>
              <a:defRPr/>
            </a:lvl1pPr>
          </a:lstStyle>
          <a:p>
            <a:endParaRPr/>
          </a:p>
        </p:txBody>
      </p:sp>
      <p:sp>
        <p:nvSpPr>
          <p:cNvPr id="5" name="Holder 5"/>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11"/>
          </p:nvPr>
        </p:nvSpPr>
        <p:spPr/>
        <p:txBody>
          <a:bodyPr lIns="0" tIns="0" rIns="0" bIns="0"/>
          <a:lstStyle>
            <a:lvl1pPr algn="l">
              <a:defRPr>
                <a:solidFill>
                  <a:schemeClr val="tx1">
                    <a:tint val="75000"/>
                  </a:schemeClr>
                </a:solidFill>
              </a:defRPr>
            </a:lvl1pPr>
          </a:lstStyle>
          <a:p>
            <a:pPr>
              <a:defRPr/>
            </a:pPr>
            <a:fld id="{FB0462ED-B025-44EA-BD03-5A9B24D0ECC5}" type="datetimeFigureOut">
              <a:rPr lang="en-US"/>
              <a:pPr>
                <a:defRPr/>
              </a:pPr>
              <a:t>12/5/2020</a:t>
            </a:fld>
            <a:endParaRPr lang="en-US"/>
          </a:p>
        </p:txBody>
      </p:sp>
      <p:sp>
        <p:nvSpPr>
          <p:cNvPr id="7" name="Holder 7"/>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A1A58878-BE72-4E5A-A2BB-24235AB797F5}" type="slidenum">
              <a:rPr/>
              <a:pPr>
                <a:defRPr/>
              </a:pPr>
              <a:t>‹#›</a:t>
            </a:fld>
            <a:endParaRPr/>
          </a:p>
        </p:txBody>
      </p:sp>
    </p:spTree>
    <p:extLst>
      <p:ext uri="{BB962C8B-B14F-4D97-AF65-F5344CB8AC3E}">
        <p14:creationId xmlns:p14="http://schemas.microsoft.com/office/powerpoint/2010/main" val="72446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B8A850B-D5C2-4232-9CA4-417758A476A1}" type="datetimeFigureOut">
              <a:rPr lang="en-US"/>
              <a:pPr>
                <a:defRPr/>
              </a:pPr>
              <a:t>12/5/2020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6" name="Slide Number Placeholder 5"/>
          <p:cNvSpPr>
            <a:spLocks noGrp="1"/>
          </p:cNvSpPr>
          <p:nvPr>
            <p:ph type="sldNum" sz="quarter" idx="12"/>
          </p:nvPr>
        </p:nvSpPr>
        <p:spPr/>
        <p:txBody>
          <a:bodyPr/>
          <a:lstStyle>
            <a:lvl1pPr>
              <a:defRPr/>
            </a:lvl1pPr>
          </a:lstStyle>
          <a:p>
            <a:pPr>
              <a:defRPr/>
            </a:pPr>
            <a:fld id="{1CDCB17A-08E1-4E3C-A6C5-63F26A94DD94}" type="slidenum">
              <a:rPr lang="en-US" altLang="en-US"/>
              <a:pPr>
                <a:defRPr/>
              </a:pPr>
              <a:t>‹#›</a:t>
            </a:fld>
            <a:endParaRPr lang="en-US" altLang="en-US"/>
          </a:p>
        </p:txBody>
      </p:sp>
    </p:spTree>
    <p:extLst>
      <p:ext uri="{BB962C8B-B14F-4D97-AF65-F5344CB8AC3E}">
        <p14:creationId xmlns:p14="http://schemas.microsoft.com/office/powerpoint/2010/main" val="30848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a:lvl1pPr>
          </a:lstStyle>
          <a:p>
            <a:pPr>
              <a:defRPr/>
            </a:pPr>
            <a:fld id="{3EEF7A1B-B5B9-479B-B31D-155A1E7120BE}" type="datetimeFigureOut">
              <a:rPr lang="en-US"/>
              <a:pPr>
                <a:defRPr/>
              </a:pPr>
              <a:t>12/5/2020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9" name="Slide Number Placeholder 5"/>
          <p:cNvSpPr>
            <a:spLocks noGrp="1"/>
          </p:cNvSpPr>
          <p:nvPr>
            <p:ph type="sldNum" sz="quarter" idx="12"/>
          </p:nvPr>
        </p:nvSpPr>
        <p:spPr/>
        <p:txBody>
          <a:bodyPr/>
          <a:lstStyle>
            <a:lvl1pPr>
              <a:defRPr/>
            </a:lvl1pPr>
          </a:lstStyle>
          <a:p>
            <a:pPr>
              <a:defRPr/>
            </a:pPr>
            <a:fld id="{1260CE52-D12E-4A49-A641-AC2711550CB3}" type="slidenum">
              <a:rPr lang="en-US" altLang="en-US"/>
              <a:pPr>
                <a:defRPr/>
              </a:pPr>
              <a:t>‹#›</a:t>
            </a:fld>
            <a:endParaRPr lang="en-US" altLang="en-US"/>
          </a:p>
        </p:txBody>
      </p:sp>
    </p:spTree>
    <p:extLst>
      <p:ext uri="{BB962C8B-B14F-4D97-AF65-F5344CB8AC3E}">
        <p14:creationId xmlns:p14="http://schemas.microsoft.com/office/powerpoint/2010/main" val="173086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42EB338-75EA-4D93-B39A-FCEBFA1DE5C9}" type="datetimeFigureOut">
              <a:rPr lang="en-US"/>
              <a:pPr>
                <a:defRPr/>
              </a:pPr>
              <a:t>12/5/2020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7" name="Slide Number Placeholder 5"/>
          <p:cNvSpPr>
            <a:spLocks noGrp="1"/>
          </p:cNvSpPr>
          <p:nvPr>
            <p:ph type="sldNum" sz="quarter" idx="12"/>
          </p:nvPr>
        </p:nvSpPr>
        <p:spPr/>
        <p:txBody>
          <a:bodyPr/>
          <a:lstStyle>
            <a:lvl1pPr>
              <a:defRPr/>
            </a:lvl1pPr>
          </a:lstStyle>
          <a:p>
            <a:pPr>
              <a:defRPr/>
            </a:pPr>
            <a:fld id="{7BA3F3F3-D54B-4E4A-AB08-A9C7193380EB}" type="slidenum">
              <a:rPr lang="en-US" altLang="en-US"/>
              <a:pPr>
                <a:defRPr/>
              </a:pPr>
              <a:t>‹#›</a:t>
            </a:fld>
            <a:endParaRPr lang="en-US" altLang="en-US"/>
          </a:p>
        </p:txBody>
      </p:sp>
    </p:spTree>
    <p:extLst>
      <p:ext uri="{BB962C8B-B14F-4D97-AF65-F5344CB8AC3E}">
        <p14:creationId xmlns:p14="http://schemas.microsoft.com/office/powerpoint/2010/main" val="63563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99A6042-509B-4779-9845-E77AFCF53740}" type="datetimeFigureOut">
              <a:rPr lang="en-US"/>
              <a:pPr>
                <a:defRPr/>
              </a:pPr>
              <a:t>12/5/2020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9" name="Slide Number Placeholder 5"/>
          <p:cNvSpPr>
            <a:spLocks noGrp="1"/>
          </p:cNvSpPr>
          <p:nvPr>
            <p:ph type="sldNum" sz="quarter" idx="12"/>
          </p:nvPr>
        </p:nvSpPr>
        <p:spPr/>
        <p:txBody>
          <a:bodyPr/>
          <a:lstStyle>
            <a:lvl1pPr>
              <a:defRPr/>
            </a:lvl1pPr>
          </a:lstStyle>
          <a:p>
            <a:pPr>
              <a:defRPr/>
            </a:pPr>
            <a:fld id="{9F624664-947F-4B32-884A-5714077117AA}" type="slidenum">
              <a:rPr lang="en-US" altLang="en-US"/>
              <a:pPr>
                <a:defRPr/>
              </a:pPr>
              <a:t>‹#›</a:t>
            </a:fld>
            <a:endParaRPr lang="en-US" altLang="en-US"/>
          </a:p>
        </p:txBody>
      </p:sp>
    </p:spTree>
    <p:extLst>
      <p:ext uri="{BB962C8B-B14F-4D97-AF65-F5344CB8AC3E}">
        <p14:creationId xmlns:p14="http://schemas.microsoft.com/office/powerpoint/2010/main" val="116482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45AC848-4045-4762-8769-DF6EE66DBB69}" type="datetimeFigureOut">
              <a:rPr lang="en-US"/>
              <a:pPr>
                <a:defRPr/>
              </a:pPr>
              <a:t>12/5/2020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 3 : Introduction to Programming</a:t>
            </a:r>
          </a:p>
        </p:txBody>
      </p:sp>
      <p:sp>
        <p:nvSpPr>
          <p:cNvPr id="5" name="Slide Number Placeholder 5"/>
          <p:cNvSpPr>
            <a:spLocks noGrp="1"/>
          </p:cNvSpPr>
          <p:nvPr>
            <p:ph type="sldNum" sz="quarter" idx="12"/>
          </p:nvPr>
        </p:nvSpPr>
        <p:spPr/>
        <p:txBody>
          <a:bodyPr/>
          <a:lstStyle>
            <a:lvl1pPr>
              <a:defRPr/>
            </a:lvl1pPr>
          </a:lstStyle>
          <a:p>
            <a:pPr>
              <a:defRPr/>
            </a:pPr>
            <a:fld id="{5F784052-0D07-4E38-9823-8DC01F1E26D0}" type="slidenum">
              <a:rPr lang="en-US" altLang="en-US"/>
              <a:pPr>
                <a:defRPr/>
              </a:pPr>
              <a:t>‹#›</a:t>
            </a:fld>
            <a:endParaRPr lang="en-US" altLang="en-US"/>
          </a:p>
        </p:txBody>
      </p:sp>
    </p:spTree>
    <p:extLst>
      <p:ext uri="{BB962C8B-B14F-4D97-AF65-F5344CB8AC3E}">
        <p14:creationId xmlns:p14="http://schemas.microsoft.com/office/powerpoint/2010/main" val="328216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5FE5DB2C-B620-4BC7-BCA3-04B9ADE6AD80}" type="datetimeFigureOut">
              <a:rPr lang="en-US"/>
              <a:pPr>
                <a:defRPr/>
              </a:pPr>
              <a:t>12/5/2020</a:t>
            </a:fld>
            <a:endParaRPr lang="en-US"/>
          </a:p>
        </p:txBody>
      </p:sp>
      <p:sp>
        <p:nvSpPr>
          <p:cNvPr id="5" name="Footer Placeholder 7"/>
          <p:cNvSpPr>
            <a:spLocks noGrp="1"/>
          </p:cNvSpPr>
          <p:nvPr>
            <p:ph type="ftr" sz="quarter" idx="11"/>
          </p:nvPr>
        </p:nvSpPr>
        <p:spPr/>
        <p:txBody>
          <a:bodyPr/>
          <a:lstStyle>
            <a:lvl1pPr>
              <a:defRPr smtClean="0">
                <a:solidFill>
                  <a:srgbClr val="FFFFFF"/>
                </a:solidFill>
              </a:defRPr>
            </a:lvl1pPr>
          </a:lstStyle>
          <a:p>
            <a:pPr>
              <a:defRPr/>
            </a:pPr>
            <a:r>
              <a:rPr lang="en-US"/>
              <a:t>Chapter – 3 : Introduction to Programming</a:t>
            </a:r>
          </a:p>
        </p:txBody>
      </p:sp>
      <p:sp>
        <p:nvSpPr>
          <p:cNvPr id="6" name="Slide Number Placeholder 8"/>
          <p:cNvSpPr>
            <a:spLocks noGrp="1"/>
          </p:cNvSpPr>
          <p:nvPr>
            <p:ph type="sldNum" sz="quarter" idx="12"/>
          </p:nvPr>
        </p:nvSpPr>
        <p:spPr/>
        <p:txBody>
          <a:bodyPr/>
          <a:lstStyle>
            <a:lvl1pPr>
              <a:defRPr/>
            </a:lvl1pPr>
          </a:lstStyle>
          <a:p>
            <a:pPr>
              <a:defRPr/>
            </a:pPr>
            <a:fld id="{EE88EF8E-411C-4869-BA68-3CE91CFF7507}" type="slidenum">
              <a:rPr lang="en-US" altLang="en-US"/>
              <a:pPr>
                <a:defRPr/>
              </a:pPr>
              <a:t>‹#›</a:t>
            </a:fld>
            <a:endParaRPr lang="en-US" altLang="en-US"/>
          </a:p>
        </p:txBody>
      </p:sp>
    </p:spTree>
    <p:extLst>
      <p:ext uri="{BB962C8B-B14F-4D97-AF65-F5344CB8AC3E}">
        <p14:creationId xmlns:p14="http://schemas.microsoft.com/office/powerpoint/2010/main" val="2680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dirty="0"/>
            </a:lvl1pPr>
          </a:lstStyle>
          <a:p>
            <a:pPr>
              <a:defRPr/>
            </a:pPr>
            <a:fld id="{EFD258EC-E8F2-49A4-A9BC-35ABD6FB277C}" type="datetimeFigureOut">
              <a:rPr lang="en-US"/>
              <a:pPr>
                <a:defRPr/>
              </a:pPr>
              <a:t>12/5/2020</a:t>
            </a:fld>
            <a:endParaRPr lang="en-US"/>
          </a:p>
        </p:txBody>
      </p:sp>
      <p:sp>
        <p:nvSpPr>
          <p:cNvPr id="8" name="Footer Placeholder 5"/>
          <p:cNvSpPr>
            <a:spLocks noGrp="1"/>
          </p:cNvSpPr>
          <p:nvPr>
            <p:ph type="ftr" sz="quarter" idx="11"/>
          </p:nvPr>
        </p:nvSpPr>
        <p:spPr>
          <a:xfrm>
            <a:off x="4800600" y="6459538"/>
            <a:ext cx="4648200" cy="365125"/>
          </a:xfrm>
        </p:spPr>
        <p:txBody>
          <a:bodyPr/>
          <a:lstStyle>
            <a:lvl1pPr algn="l">
              <a:defRPr smtClean="0">
                <a:solidFill>
                  <a:schemeClr val="tx2"/>
                </a:solidFill>
              </a:defRPr>
            </a:lvl1pPr>
          </a:lstStyle>
          <a:p>
            <a:pPr>
              <a:defRPr/>
            </a:pPr>
            <a:r>
              <a:rPr lang="en-US"/>
              <a:t>Chapter – 3 : Introduction to Programming</a:t>
            </a:r>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50E54377-086C-4ED2-8B5C-8FD30DE4AC20}" type="slidenum">
              <a:rPr lang="en-US" altLang="en-US"/>
              <a:pPr>
                <a:defRPr/>
              </a:pPr>
              <a:t>‹#›</a:t>
            </a:fld>
            <a:endParaRPr lang="en-US" altLang="en-US"/>
          </a:p>
        </p:txBody>
      </p:sp>
    </p:spTree>
    <p:extLst>
      <p:ext uri="{BB962C8B-B14F-4D97-AF65-F5344CB8AC3E}">
        <p14:creationId xmlns:p14="http://schemas.microsoft.com/office/powerpoint/2010/main" val="6546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a:lvl1pPr>
          </a:lstStyle>
          <a:p>
            <a:pPr>
              <a:defRPr/>
            </a:pPr>
            <a:fld id="{4B42E7BE-2434-44BA-9119-B1335F368840}" type="datetimeFigureOut">
              <a:rPr lang="en-US"/>
              <a:pPr>
                <a:defRPr/>
              </a:pPr>
              <a:t>12/5/2020</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Chapter – 3 : Introduction to Programming</a:t>
            </a:r>
          </a:p>
        </p:txBody>
      </p:sp>
      <p:sp>
        <p:nvSpPr>
          <p:cNvPr id="9" name="Slide Number Placeholder 6"/>
          <p:cNvSpPr>
            <a:spLocks noGrp="1"/>
          </p:cNvSpPr>
          <p:nvPr>
            <p:ph type="sldNum" sz="quarter" idx="12"/>
          </p:nvPr>
        </p:nvSpPr>
        <p:spPr/>
        <p:txBody>
          <a:bodyPr/>
          <a:lstStyle>
            <a:lvl1pPr>
              <a:defRPr/>
            </a:lvl1pPr>
          </a:lstStyle>
          <a:p>
            <a:pPr>
              <a:defRPr/>
            </a:pPr>
            <a:fld id="{B7055F69-69E3-4EB9-BFC2-B0C1388603C4}" type="slidenum">
              <a:rPr lang="en-US" altLang="en-US"/>
              <a:pPr>
                <a:defRPr/>
              </a:pPr>
              <a:t>‹#›</a:t>
            </a:fld>
            <a:endParaRPr lang="en-US" altLang="en-US"/>
          </a:p>
        </p:txBody>
      </p:sp>
    </p:spTree>
    <p:extLst>
      <p:ext uri="{BB962C8B-B14F-4D97-AF65-F5344CB8AC3E}">
        <p14:creationId xmlns:p14="http://schemas.microsoft.com/office/powerpoint/2010/main" val="237641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dirty="0">
                <a:solidFill>
                  <a:srgbClr val="FFFFFF"/>
                </a:solidFill>
                <a:latin typeface="+mn-lt"/>
              </a:defRPr>
            </a:lvl1pPr>
          </a:lstStyle>
          <a:p>
            <a:pPr>
              <a:defRPr/>
            </a:pPr>
            <a:fld id="{65EA9A3C-8B15-4BD4-A8BA-31A2543A9059}" type="datetimeFigureOut">
              <a:rPr lang="en-US"/>
              <a:pPr>
                <a:defRPr/>
              </a:pPr>
              <a:t>12/5/2020</a:t>
            </a:fld>
            <a:endParaRPr lang="en-US"/>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smtClean="0">
                <a:solidFill>
                  <a:srgbClr val="FFFFFF"/>
                </a:solidFill>
                <a:latin typeface="+mn-lt"/>
              </a:defRPr>
            </a:lvl1pPr>
          </a:lstStyle>
          <a:p>
            <a:pPr>
              <a:defRPr/>
            </a:pPr>
            <a:r>
              <a:rPr lang="en-US"/>
              <a:t>Chapter – 3 : Introduction to Programming</a:t>
            </a: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D3763DE8-38B8-4A25-AE78-457FBF84D579}" type="slidenum">
              <a:rPr lang="en-US" altLang="en-US"/>
              <a:pPr>
                <a:defRPr/>
              </a:pPr>
              <a:t>‹#›</a:t>
            </a:fld>
            <a:endParaRPr lang="en-US" alt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Box 15"/>
          <p:cNvSpPr txBox="1">
            <a:spLocks noChangeArrowheads="1"/>
          </p:cNvSpPr>
          <p:nvPr userDrawn="1"/>
        </p:nvSpPr>
        <p:spPr bwMode="auto">
          <a:xfrm>
            <a:off x="6096000" y="6553200"/>
            <a:ext cx="6096000" cy="457200"/>
          </a:xfrm>
          <a:prstGeom prst="rect">
            <a:avLst/>
          </a:prstGeom>
          <a:noFill/>
          <a:ln>
            <a:noFill/>
          </a:ln>
          <a:effec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fontAlgn="auto" hangingPunct="1">
              <a:spcBef>
                <a:spcPct val="50000"/>
              </a:spcBef>
              <a:spcAft>
                <a:spcPts val="0"/>
              </a:spcAft>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3704" r:id="rId1"/>
    <p:sldLayoutId id="2147483699" r:id="rId2"/>
    <p:sldLayoutId id="2147483705" r:id="rId3"/>
    <p:sldLayoutId id="2147483700" r:id="rId4"/>
    <p:sldLayoutId id="2147483701" r:id="rId5"/>
    <p:sldLayoutId id="2147483702" r:id="rId6"/>
    <p:sldLayoutId id="2147483706" r:id="rId7"/>
    <p:sldLayoutId id="2147483707" r:id="rId8"/>
    <p:sldLayoutId id="2147483708" r:id="rId9"/>
    <p:sldLayoutId id="2147483703" r:id="rId10"/>
    <p:sldLayoutId id="2147483709" r:id="rId11"/>
    <p:sldLayoutId id="2147483710" r:id="rId12"/>
  </p:sldLayoutIdLst>
  <p:hf sldNum="0" hdr="0" dt="0"/>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panose="020F0302020204030204" pitchFamily="34" charset="0"/>
        </a:defRPr>
      </a:lvl2pPr>
      <a:lvl3pPr algn="l" rtl="0" fontAlgn="base">
        <a:lnSpc>
          <a:spcPct val="85000"/>
        </a:lnSpc>
        <a:spcBef>
          <a:spcPct val="0"/>
        </a:spcBef>
        <a:spcAft>
          <a:spcPct val="0"/>
        </a:spcAft>
        <a:defRPr sz="4800">
          <a:solidFill>
            <a:srgbClr val="404040"/>
          </a:solidFill>
          <a:latin typeface="Calibri Light" panose="020F0302020204030204" pitchFamily="34" charset="0"/>
        </a:defRPr>
      </a:lvl3pPr>
      <a:lvl4pPr algn="l" rtl="0" fontAlgn="base">
        <a:lnSpc>
          <a:spcPct val="85000"/>
        </a:lnSpc>
        <a:spcBef>
          <a:spcPct val="0"/>
        </a:spcBef>
        <a:spcAft>
          <a:spcPct val="0"/>
        </a:spcAft>
        <a:defRPr sz="4800">
          <a:solidFill>
            <a:srgbClr val="404040"/>
          </a:solidFill>
          <a:latin typeface="Calibri Light" panose="020F0302020204030204" pitchFamily="34" charset="0"/>
        </a:defRPr>
      </a:lvl4pPr>
      <a:lvl5pPr algn="l" rtl="0" fontAlgn="base">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5.jpeg"/><Relationship Id="rId5" Type="http://schemas.openxmlformats.org/officeDocument/2006/relationships/image" Target="../media/image8.png"/><Relationship Id="rId10" Type="http://schemas.openxmlformats.org/officeDocument/2006/relationships/image" Target="../media/image30.jpeg"/><Relationship Id="rId4" Type="http://schemas.openxmlformats.org/officeDocument/2006/relationships/image" Target="../media/image6.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33.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8.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jpe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39.jpe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39.jpe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9.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3.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5.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6.jpe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56.jpeg"/></Relationships>
</file>

<file path=ppt/slides/_rels/slide4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6.jpeg"/></Relationships>
</file>

<file path=ppt/slides/_rels/slide4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49.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5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5.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66.jpe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5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5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5.png"/><Relationship Id="rId7" Type="http://schemas.openxmlformats.org/officeDocument/2006/relationships/image" Target="../media/image15.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9.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71.jpeg"/></Relationships>
</file>

<file path=ppt/slides/_rels/slide59.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6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74.jpeg"/></Relationships>
</file>

<file path=ppt/slides/_rels/slide62.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6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75.jpe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6.jpeg"/></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image" Target="../media/image16.jpeg"/><Relationship Id="rId4" Type="http://schemas.openxmlformats.org/officeDocument/2006/relationships/image" Target="../media/image6.pn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28.jpe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sp>
        <p:nvSpPr>
          <p:cNvPr id="4098" name="Footer Placeholder 1"/>
          <p:cNvSpPr>
            <a:spLocks noGrp="1"/>
          </p:cNvSpPr>
          <p:nvPr>
            <p:ph type="ftr" sz="quarter" idx="11"/>
          </p:nvPr>
        </p:nvSpPr>
        <p:spPr>
          <a:xfrm>
            <a:off x="3124200" y="5820568"/>
            <a:ext cx="8131175" cy="4079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fontAlgn="base">
              <a:spcBef>
                <a:spcPct val="0"/>
              </a:spcBef>
              <a:spcAft>
                <a:spcPct val="0"/>
              </a:spcAft>
              <a:defRPr/>
            </a:pPr>
            <a:r>
              <a:rPr lang="en-US" altLang="en-US" sz="2200" dirty="0" err="1">
                <a:solidFill>
                  <a:srgbClr val="000000"/>
                </a:solidFill>
                <a:latin typeface="Cambria" panose="02040503050406030204" pitchFamily="18" charset="0"/>
              </a:rPr>
              <a:t>Devang</a:t>
            </a:r>
            <a:r>
              <a:rPr lang="en-US" altLang="en-US" sz="2200" dirty="0">
                <a:solidFill>
                  <a:srgbClr val="000000"/>
                </a:solidFill>
                <a:latin typeface="Cambria" panose="02040503050406030204" pitchFamily="18" charset="0"/>
              </a:rPr>
              <a:t> Patel Institute of Advance Technology And Research</a:t>
            </a:r>
          </a:p>
        </p:txBody>
      </p:sp>
      <p:pic>
        <p:nvPicPr>
          <p:cNvPr id="102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687218"/>
            <a:ext cx="6858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17145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6"/>
          <p:cNvSpPr txBox="1">
            <a:spLocks noChangeArrowheads="1"/>
          </p:cNvSpPr>
          <p:nvPr/>
        </p:nvSpPr>
        <p:spPr bwMode="auto">
          <a:xfrm>
            <a:off x="2698750" y="3124200"/>
            <a:ext cx="7664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sz="2400" b="1">
                <a:solidFill>
                  <a:srgbClr val="C00000"/>
                </a:solidFill>
                <a:latin typeface="Cambria" panose="02040503050406030204" pitchFamily="18" charset="0"/>
              </a:rPr>
              <a:t>Chapter – 2</a:t>
            </a:r>
          </a:p>
          <a:p>
            <a:pPr algn="ctr"/>
            <a:endParaRPr lang="en-US" altLang="en-US" sz="2400" b="1">
              <a:solidFill>
                <a:srgbClr val="C00000"/>
              </a:solidFill>
              <a:latin typeface="Cambria" panose="02040503050406030204" pitchFamily="18" charset="0"/>
            </a:endParaRPr>
          </a:p>
          <a:p>
            <a:pPr algn="ctr"/>
            <a:r>
              <a:rPr lang="en-US" altLang="en-US" sz="3200" b="1">
                <a:solidFill>
                  <a:srgbClr val="C00000"/>
                </a:solidFill>
                <a:latin typeface="Cambria" panose="02040503050406030204" pitchFamily="18" charset="0"/>
              </a:rPr>
              <a:t>Requirements and Technology</a:t>
            </a:r>
          </a:p>
        </p:txBody>
      </p:sp>
      <p:sp>
        <p:nvSpPr>
          <p:cNvPr id="9" name="TextBox 5">
            <a:extLst>
              <a:ext uri="{FF2B5EF4-FFF2-40B4-BE49-F238E27FC236}">
                <a16:creationId xmlns:a16="http://schemas.microsoft.com/office/drawing/2014/main" id="{78E7BCCD-DB33-4F29-87FF-B23062A92986}"/>
              </a:ext>
            </a:extLst>
          </p:cNvPr>
          <p:cNvSpPr txBox="1">
            <a:spLocks noChangeArrowheads="1"/>
          </p:cNvSpPr>
          <p:nvPr/>
        </p:nvSpPr>
        <p:spPr bwMode="auto">
          <a:xfrm>
            <a:off x="2182018" y="1524000"/>
            <a:ext cx="78279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dirty="0">
                <a:solidFill>
                  <a:srgbClr val="000000"/>
                </a:solidFill>
                <a:latin typeface="Cambria" panose="02040503050406030204" pitchFamily="18" charset="0"/>
              </a:rPr>
              <a:t>CS375 –MODERN NETWORKS</a:t>
            </a:r>
          </a:p>
          <a:p>
            <a:pPr algn="ctr" eaLnBrk="0" fontAlgn="base" hangingPunct="0">
              <a:spcBef>
                <a:spcPct val="0"/>
              </a:spcBef>
              <a:spcAft>
                <a:spcPct val="0"/>
              </a:spcAft>
            </a:pPr>
            <a:r>
              <a:rPr lang="en-US" altLang="en-US" sz="1800" dirty="0">
                <a:solidFill>
                  <a:srgbClr val="000000"/>
                </a:solidFill>
                <a:latin typeface="Cambria" panose="02040503050406030204" pitchFamily="18" charset="0"/>
              </a:rPr>
              <a:t>DECEMBER 2020– JULY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2"/>
          <p:cNvSpPr>
            <a:spLocks noChangeArrowheads="1"/>
          </p:cNvSpPr>
          <p:nvPr/>
        </p:nvSpPr>
        <p:spPr bwMode="auto">
          <a:xfrm>
            <a:off x="1123950" y="4021138"/>
            <a:ext cx="190500" cy="1889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 name="object 13"/>
          <p:cNvSpPr txBox="1"/>
          <p:nvPr/>
        </p:nvSpPr>
        <p:spPr>
          <a:xfrm>
            <a:off x="222250" y="293688"/>
            <a:ext cx="4884738" cy="84772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b="1">
                <a:latin typeface="Lucida Sans Unicode" panose="020B0602030504020204" pitchFamily="34" charset="0"/>
                <a:cs typeface="Lucida Sans Unicode" panose="020B0602030504020204" pitchFamily="34" charset="0"/>
              </a:rPr>
              <a:t>Inelastic Traffic</a:t>
            </a:r>
            <a:endParaRPr lang="en-US" altLang="en-US">
              <a:latin typeface="Lucida Sans Unicode" panose="020B0602030504020204" pitchFamily="34" charset="0"/>
              <a:cs typeface="Lucida Sans Unicode" panose="020B0602030504020204" pitchFamily="34" charset="0"/>
            </a:endParaRP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These	requirements		are	difficult	to  environment	with	variable	queuing</a:t>
            </a:r>
          </a:p>
        </p:txBody>
      </p:sp>
      <p:sp>
        <p:nvSpPr>
          <p:cNvPr id="14" name="object 14"/>
          <p:cNvSpPr txBox="1"/>
          <p:nvPr/>
        </p:nvSpPr>
        <p:spPr>
          <a:xfrm>
            <a:off x="531813" y="1169988"/>
            <a:ext cx="2070100" cy="300037"/>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congestion</a:t>
            </a:r>
            <a:r>
              <a:rPr spc="-70" dirty="0">
                <a:latin typeface="Lucida Sans Unicode"/>
                <a:cs typeface="Lucida Sans Unicode"/>
              </a:rPr>
              <a:t> </a:t>
            </a:r>
            <a:r>
              <a:rPr spc="-5" dirty="0">
                <a:latin typeface="Lucida Sans Unicode"/>
                <a:cs typeface="Lucida Sans Unicode"/>
              </a:rPr>
              <a:t>losses.</a:t>
            </a:r>
            <a:endParaRPr dirty="0">
              <a:latin typeface="Lucida Sans Unicode"/>
              <a:cs typeface="Lucida Sans Unicode"/>
            </a:endParaRPr>
          </a:p>
        </p:txBody>
      </p:sp>
      <p:sp>
        <p:nvSpPr>
          <p:cNvPr id="15" name="object 15"/>
          <p:cNvSpPr txBox="1"/>
          <p:nvPr/>
        </p:nvSpPr>
        <p:spPr>
          <a:xfrm>
            <a:off x="171450" y="1419225"/>
            <a:ext cx="2871788" cy="298450"/>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 pos="1945005" algn="l"/>
              </a:tabLst>
              <a:defRPr/>
            </a:pPr>
            <a:r>
              <a:rPr spc="-5" dirty="0">
                <a:latin typeface="Lucida Sans Unicode"/>
                <a:cs typeface="Lucida Sans Unicode"/>
              </a:rPr>
              <a:t>Accordingly,	inelastic</a:t>
            </a:r>
            <a:endParaRPr dirty="0">
              <a:latin typeface="Lucida Sans Unicode"/>
              <a:cs typeface="Lucida Sans Unicode"/>
            </a:endParaRPr>
          </a:p>
        </p:txBody>
      </p:sp>
      <p:sp>
        <p:nvSpPr>
          <p:cNvPr id="16" name="object 16"/>
          <p:cNvSpPr txBox="1"/>
          <p:nvPr/>
        </p:nvSpPr>
        <p:spPr>
          <a:xfrm>
            <a:off x="3175000" y="1403350"/>
            <a:ext cx="2792413" cy="300038"/>
          </a:xfrm>
          <a:prstGeom prst="rect">
            <a:avLst/>
          </a:prstGeom>
        </p:spPr>
        <p:txBody>
          <a:bodyPr lIns="0" tIns="12700" rIns="0" bIns="0">
            <a:spAutoFit/>
          </a:bodyPr>
          <a:lstStyle/>
          <a:p>
            <a:pPr marL="12700" eaLnBrk="1" fontAlgn="auto" hangingPunct="1">
              <a:spcBef>
                <a:spcPts val="100"/>
              </a:spcBef>
              <a:spcAft>
                <a:spcPts val="0"/>
              </a:spcAft>
              <a:tabLst>
                <a:tab pos="939165" algn="l"/>
                <a:tab pos="2378075" algn="l"/>
              </a:tabLst>
              <a:defRPr/>
            </a:pPr>
            <a:r>
              <a:rPr spc="5" dirty="0">
                <a:latin typeface="Lucida Sans Unicode"/>
                <a:cs typeface="Lucida Sans Unicode"/>
              </a:rPr>
              <a:t>t</a:t>
            </a:r>
            <a:r>
              <a:rPr spc="-5" dirty="0">
                <a:latin typeface="Lucida Sans Unicode"/>
                <a:cs typeface="Lucida Sans Unicode"/>
              </a:rPr>
              <a:t>raf</a:t>
            </a:r>
            <a:r>
              <a:rPr dirty="0">
                <a:latin typeface="Lucida Sans Unicode"/>
                <a:cs typeface="Lucida Sans Unicode"/>
              </a:rPr>
              <a:t>f</a:t>
            </a:r>
            <a:r>
              <a:rPr spc="-5" dirty="0">
                <a:latin typeface="Lucida Sans Unicode"/>
                <a:cs typeface="Lucida Sans Unicode"/>
              </a:rPr>
              <a:t>i</a:t>
            </a:r>
            <a:r>
              <a:rPr dirty="0">
                <a:latin typeface="Lucida Sans Unicode"/>
                <a:cs typeface="Lucida Sans Unicode"/>
              </a:rPr>
              <a:t>c	</a:t>
            </a:r>
            <a:r>
              <a:rPr spc="-5" dirty="0">
                <a:latin typeface="Lucida Sans Unicode"/>
                <a:cs typeface="Lucida Sans Unicode"/>
              </a:rPr>
              <a:t>i</a:t>
            </a:r>
            <a:r>
              <a:rPr spc="-10" dirty="0">
                <a:latin typeface="Lucida Sans Unicode"/>
                <a:cs typeface="Lucida Sans Unicode"/>
              </a:rPr>
              <a:t>n</a:t>
            </a:r>
            <a:r>
              <a:rPr dirty="0">
                <a:latin typeface="Lucida Sans Unicode"/>
                <a:cs typeface="Lucida Sans Unicode"/>
              </a:rPr>
              <a:t>t</a:t>
            </a:r>
            <a:r>
              <a:rPr spc="-10" dirty="0">
                <a:latin typeface="Lucida Sans Unicode"/>
                <a:cs typeface="Lucida Sans Unicode"/>
              </a:rPr>
              <a:t>r</a:t>
            </a:r>
            <a:r>
              <a:rPr spc="-5" dirty="0">
                <a:latin typeface="Lucida Sans Unicode"/>
                <a:cs typeface="Lucida Sans Unicode"/>
              </a:rPr>
              <a:t>o</a:t>
            </a:r>
            <a:r>
              <a:rPr dirty="0">
                <a:latin typeface="Lucida Sans Unicode"/>
                <a:cs typeface="Lucida Sans Unicode"/>
              </a:rPr>
              <a:t>duces	two</a:t>
            </a:r>
          </a:p>
        </p:txBody>
      </p:sp>
      <p:sp>
        <p:nvSpPr>
          <p:cNvPr id="17" name="object 17"/>
          <p:cNvSpPr txBox="1"/>
          <p:nvPr/>
        </p:nvSpPr>
        <p:spPr>
          <a:xfrm>
            <a:off x="5143500" y="595313"/>
            <a:ext cx="1544638" cy="1122362"/>
          </a:xfrm>
          <a:prstGeom prst="rect">
            <a:avLst/>
          </a:prstGeom>
        </p:spPr>
        <p:txBody>
          <a:bodyPr lIns="0" tIns="12700" rIns="0" bIns="0">
            <a:spAutoFit/>
          </a:bodyPr>
          <a:lstStyle>
            <a:lvl1pPr marL="109538" indent="-96838">
              <a:tabLst>
                <a:tab pos="809625" algn="l"/>
                <a:tab pos="1119188" algn="l"/>
                <a:tab pos="1260475" algn="l"/>
              </a:tabLst>
              <a:defRPr>
                <a:solidFill>
                  <a:schemeClr val="tx1"/>
                </a:solidFill>
                <a:latin typeface="Calibri" panose="020F0502020204030204" pitchFamily="34" charset="0"/>
              </a:defRPr>
            </a:lvl1pPr>
            <a:lvl2pPr marL="742950" indent="-285750">
              <a:tabLst>
                <a:tab pos="809625" algn="l"/>
                <a:tab pos="1119188" algn="l"/>
                <a:tab pos="1260475" algn="l"/>
              </a:tabLst>
              <a:defRPr>
                <a:solidFill>
                  <a:schemeClr val="tx1"/>
                </a:solidFill>
                <a:latin typeface="Calibri" panose="020F0502020204030204" pitchFamily="34" charset="0"/>
              </a:defRPr>
            </a:lvl2pPr>
            <a:lvl3pPr marL="1143000" indent="-228600">
              <a:tabLst>
                <a:tab pos="809625" algn="l"/>
                <a:tab pos="1119188" algn="l"/>
                <a:tab pos="1260475" algn="l"/>
              </a:tabLst>
              <a:defRPr>
                <a:solidFill>
                  <a:schemeClr val="tx1"/>
                </a:solidFill>
                <a:latin typeface="Calibri" panose="020F0502020204030204" pitchFamily="34" charset="0"/>
              </a:defRPr>
            </a:lvl3pPr>
            <a:lvl4pPr marL="1600200" indent="-228600">
              <a:tabLst>
                <a:tab pos="809625" algn="l"/>
                <a:tab pos="1119188" algn="l"/>
                <a:tab pos="1260475" algn="l"/>
              </a:tabLst>
              <a:defRPr>
                <a:solidFill>
                  <a:schemeClr val="tx1"/>
                </a:solidFill>
                <a:latin typeface="Calibri" panose="020F0502020204030204" pitchFamily="34" charset="0"/>
              </a:defRPr>
            </a:lvl4pPr>
            <a:lvl5pPr marL="2057400" indent="-228600">
              <a:tabLst>
                <a:tab pos="809625" algn="l"/>
                <a:tab pos="1119188" algn="l"/>
                <a:tab pos="1260475"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809625" algn="l"/>
                <a:tab pos="1119188" algn="l"/>
                <a:tab pos="1260475"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809625" algn="l"/>
                <a:tab pos="1119188" algn="l"/>
                <a:tab pos="1260475"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809625" algn="l"/>
                <a:tab pos="1119188" algn="l"/>
                <a:tab pos="1260475"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809625" algn="l"/>
                <a:tab pos="1119188" algn="l"/>
                <a:tab pos="1260475" algn="l"/>
              </a:tabLst>
              <a:defRPr>
                <a:solidFill>
                  <a:schemeClr val="tx1"/>
                </a:solidFill>
                <a:latin typeface="Calibri" panose="020F0502020204030204" pitchFamily="34" charset="0"/>
              </a:defRPr>
            </a:lvl9pPr>
          </a:lstStyle>
          <a:p>
            <a:pPr algn="r" eaLnBrk="1" hangingPunct="1">
              <a:spcBef>
                <a:spcPts val="100"/>
              </a:spcBef>
            </a:pPr>
            <a:r>
              <a:rPr lang="en-US" altLang="en-US">
                <a:latin typeface="Lucida Sans Unicode" panose="020B0602030504020204" pitchFamily="34" charset="0"/>
                <a:cs typeface="Lucida Sans Unicode" panose="020B0602030504020204" pitchFamily="34" charset="0"/>
              </a:rPr>
              <a:t>meet	in		an  delays		and</a:t>
            </a:r>
          </a:p>
          <a:p>
            <a:pPr algn="r" eaLnBrk="1" hangingPunct="1">
              <a:spcBef>
                <a:spcPts val="2163"/>
              </a:spcBef>
            </a:pPr>
            <a:r>
              <a:rPr lang="en-US" altLang="en-US">
                <a:latin typeface="Lucida Sans Unicode" panose="020B0602030504020204" pitchFamily="34" charset="0"/>
                <a:cs typeface="Lucida Sans Unicode" panose="020B0602030504020204" pitchFamily="34" charset="0"/>
              </a:rPr>
              <a:t>new</a:t>
            </a:r>
          </a:p>
        </p:txBody>
      </p:sp>
      <p:sp>
        <p:nvSpPr>
          <p:cNvPr id="18" name="object 18"/>
          <p:cNvSpPr txBox="1"/>
          <p:nvPr/>
        </p:nvSpPr>
        <p:spPr>
          <a:xfrm>
            <a:off x="141288" y="1762125"/>
            <a:ext cx="5133975" cy="849313"/>
          </a:xfrm>
          <a:prstGeom prst="rect">
            <a:avLst/>
          </a:prstGeom>
        </p:spPr>
        <p:txBody>
          <a:bodyPr lIns="0" tIns="1270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spcBef>
                <a:spcPts val="100"/>
              </a:spcBef>
            </a:pPr>
            <a:r>
              <a:rPr lang="en-US" altLang="en-US">
                <a:latin typeface="Lucida Sans Unicode" panose="020B0602030504020204" pitchFamily="34" charset="0"/>
                <a:cs typeface="Lucida Sans Unicode" panose="020B0602030504020204" pitchFamily="34" charset="0"/>
              </a:rPr>
              <a:t>requirements into the internet architecture.</a:t>
            </a:r>
          </a:p>
          <a:p>
            <a:pPr algn="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First,	some	means	is	needed	to		give  treatment	to	applications	with	more</a:t>
            </a:r>
          </a:p>
        </p:txBody>
      </p:sp>
      <p:sp>
        <p:nvSpPr>
          <p:cNvPr id="19" name="object 19"/>
          <p:cNvSpPr txBox="1"/>
          <p:nvPr/>
        </p:nvSpPr>
        <p:spPr>
          <a:xfrm>
            <a:off x="5419725" y="2116138"/>
            <a:ext cx="1309688" cy="573087"/>
          </a:xfrm>
          <a:prstGeom prst="rect">
            <a:avLst/>
          </a:prstGeom>
        </p:spPr>
        <p:txBody>
          <a:bodyPr lIns="0" tIns="12700" rIns="0" bIns="0">
            <a:spAutoFit/>
          </a:bodyPr>
          <a:lstStyle>
            <a:lvl1pPr marL="47625" indent="-3651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preferential  demanding</a:t>
            </a:r>
          </a:p>
        </p:txBody>
      </p:sp>
      <p:sp>
        <p:nvSpPr>
          <p:cNvPr id="20" name="object 20"/>
          <p:cNvSpPr txBox="1"/>
          <p:nvPr/>
        </p:nvSpPr>
        <p:spPr>
          <a:xfrm>
            <a:off x="176213" y="2606675"/>
            <a:ext cx="6616700" cy="3865563"/>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requirements.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Applications need to be able to state their requirements,  either ahead of time in some sort of service request  function, or on the fly, by means of fields in the IP  packet header.</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former approach provides more flexibility in stating  requirements, and it enables the network to anticipate  demands and deny new requests if the required  resources are unavailable.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approach implies the use of some sort of resource  reservation protocol.</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An additional requirement in supporting inelastic traffic  in an internet architecture is that elastic traffic must still  be supported.</a:t>
            </a:r>
          </a:p>
        </p:txBody>
      </p:sp>
      <p:sp>
        <p:nvSpPr>
          <p:cNvPr id="20491" name="object 21"/>
          <p:cNvSpPr>
            <a:spLocks noChangeArrowheads="1"/>
          </p:cNvSpPr>
          <p:nvPr/>
        </p:nvSpPr>
        <p:spPr bwMode="auto">
          <a:xfrm>
            <a:off x="7013575" y="369888"/>
            <a:ext cx="5035550" cy="62706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 name="Footer Placeholder 1"/>
          <p:cNvSpPr>
            <a:spLocks noGrp="1"/>
          </p:cNvSpPr>
          <p:nvPr>
            <p:ph type="ftr" sz="quarter" idx="11"/>
          </p:nvPr>
        </p:nvSpPr>
        <p:spPr>
          <a:xfrm>
            <a:off x="25400" y="64262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0493"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42937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84025" y="644366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1"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2"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3" name="object 6"/>
          <p:cNvSpPr>
            <a:spLocks noChangeArrowheads="1"/>
          </p:cNvSpPr>
          <p:nvPr/>
        </p:nvSpPr>
        <p:spPr bwMode="auto">
          <a:xfrm>
            <a:off x="561975" y="5480050"/>
            <a:ext cx="514350" cy="13731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4"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5"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6" name="object 10"/>
          <p:cNvSpPr>
            <a:spLocks noChangeArrowheads="1"/>
          </p:cNvSpPr>
          <p:nvPr/>
        </p:nvSpPr>
        <p:spPr bwMode="auto">
          <a:xfrm>
            <a:off x="1319213" y="4867275"/>
            <a:ext cx="979487" cy="199072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2537" name="object 11"/>
          <p:cNvSpPr>
            <a:spLocks noChangeArrowheads="1"/>
          </p:cNvSpPr>
          <p:nvPr/>
        </p:nvSpPr>
        <p:spPr bwMode="auto">
          <a:xfrm>
            <a:off x="504825" y="9525"/>
            <a:ext cx="833438" cy="6834188"/>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92075" y="6350"/>
            <a:ext cx="11593513" cy="3060700"/>
          </a:xfrm>
          <a:prstGeom prst="rect">
            <a:avLst/>
          </a:prstGeom>
        </p:spPr>
        <p:txBody>
          <a:bodyPr lIns="0" tIns="12700" rIns="0" bIns="0">
            <a:spAutoFit/>
          </a:bodyPr>
          <a:lstStyle>
            <a:lvl1pPr marL="114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latin typeface="Lucida Sans Unicode" panose="020B0602030504020204" pitchFamily="34" charset="0"/>
                <a:cs typeface="Lucida Sans Unicode" panose="020B0602030504020204" pitchFamily="34" charset="0"/>
              </a:rPr>
              <a:t>Real-Time Traffic Characteristics</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As mentioned, a common example of inelastic traffic is Realtime traffic.</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With traditional elastic applications, such as file transfer, electronic mail, and client/server  applications including the web, the performance metrics of interest are generally throughput and  delay.</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There is also a concern with reliability, and mechanisms are used to make sure that no data are</a:t>
            </a:r>
          </a:p>
          <a:p>
            <a:pPr algn="just" eaLnBrk="1" hangingPunct="1"/>
            <a:r>
              <a:rPr lang="en-US" altLang="en-US">
                <a:latin typeface="Lucida Sans Unicode" panose="020B0602030504020204" pitchFamily="34" charset="0"/>
                <a:cs typeface="Lucida Sans Unicode" panose="020B0602030504020204" pitchFamily="34" charset="0"/>
              </a:rPr>
              <a:t>lost, corrupted, or misordered during transit.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By contrast, realtime applications are concerned with timing issues as well as packet loss.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most cases, there is a requirement that data be delivered at a constant rate equal to the sending  rate.</a:t>
            </a:r>
          </a:p>
          <a:p>
            <a:pPr eaLnBrk="1" hangingPunct="1"/>
            <a:r>
              <a:rPr lang="en-US" altLang="en-US">
                <a:latin typeface="Arial" panose="020B0604020202020204" pitchFamily="34" charset="0"/>
                <a:cs typeface="Arial" panose="020B0604020202020204" pitchFamily="34" charset="0"/>
              </a:rPr>
              <a:t>•</a:t>
            </a:r>
          </a:p>
        </p:txBody>
      </p:sp>
      <p:sp>
        <p:nvSpPr>
          <p:cNvPr id="13" name="object 13"/>
          <p:cNvSpPr txBox="1"/>
          <p:nvPr/>
        </p:nvSpPr>
        <p:spPr>
          <a:xfrm>
            <a:off x="493713" y="2743200"/>
            <a:ext cx="11115675" cy="625475"/>
          </a:xfrm>
          <a:prstGeom prst="rect">
            <a:avLst/>
          </a:prstGeom>
        </p:spPr>
        <p:txBody>
          <a:bodyPr lIns="0" tIns="22225" rIns="0" bIns="0">
            <a:spAutoFit/>
          </a:bodyPr>
          <a:lstStyle/>
          <a:p>
            <a:pPr eaLnBrk="1" fontAlgn="auto" hangingPunct="1">
              <a:spcBef>
                <a:spcPts val="175"/>
              </a:spcBef>
              <a:spcAft>
                <a:spcPts val="0"/>
              </a:spcAft>
              <a:defRPr/>
            </a:pPr>
            <a:r>
              <a:rPr spc="-5" dirty="0">
                <a:latin typeface="Lucida Sans Unicode"/>
                <a:cs typeface="Lucida Sans Unicode"/>
              </a:rPr>
              <a:t>In other cases, </a:t>
            </a:r>
            <a:r>
              <a:rPr dirty="0">
                <a:latin typeface="Lucida Sans Unicode"/>
                <a:cs typeface="Lucida Sans Unicode"/>
              </a:rPr>
              <a:t>a </a:t>
            </a:r>
            <a:r>
              <a:rPr spc="-5" dirty="0">
                <a:latin typeface="Lucida Sans Unicode"/>
                <a:cs typeface="Lucida Sans Unicode"/>
              </a:rPr>
              <a:t>deadline is associated </a:t>
            </a:r>
            <a:r>
              <a:rPr dirty="0">
                <a:latin typeface="Lucida Sans Unicode"/>
                <a:cs typeface="Lucida Sans Unicode"/>
              </a:rPr>
              <a:t>with </a:t>
            </a:r>
            <a:r>
              <a:rPr spc="-5" dirty="0">
                <a:latin typeface="Lucida Sans Unicode"/>
                <a:cs typeface="Lucida Sans Unicode"/>
              </a:rPr>
              <a:t>each block of </a:t>
            </a:r>
            <a:r>
              <a:rPr dirty="0">
                <a:latin typeface="Lucida Sans Unicode"/>
                <a:cs typeface="Lucida Sans Unicode"/>
              </a:rPr>
              <a:t>data, such that </a:t>
            </a:r>
            <a:r>
              <a:rPr spc="-5" dirty="0">
                <a:latin typeface="Lucida Sans Unicode"/>
                <a:cs typeface="Lucida Sans Unicode"/>
              </a:rPr>
              <a:t>the data </a:t>
            </a:r>
            <a:r>
              <a:rPr dirty="0">
                <a:latin typeface="Lucida Sans Unicode"/>
                <a:cs typeface="Lucida Sans Unicode"/>
              </a:rPr>
              <a:t>are </a:t>
            </a:r>
            <a:r>
              <a:rPr spc="-5" dirty="0">
                <a:latin typeface="Lucida Sans Unicode"/>
                <a:cs typeface="Lucida Sans Unicode"/>
              </a:rPr>
              <a:t>not usable  after the deadline </a:t>
            </a:r>
            <a:r>
              <a:rPr dirty="0">
                <a:latin typeface="Lucida Sans Unicode"/>
                <a:cs typeface="Lucida Sans Unicode"/>
              </a:rPr>
              <a:t>has</a:t>
            </a:r>
            <a:r>
              <a:rPr spc="50" dirty="0">
                <a:latin typeface="Lucida Sans Unicode"/>
                <a:cs typeface="Lucida Sans Unicode"/>
              </a:rPr>
              <a:t> </a:t>
            </a:r>
            <a:r>
              <a:rPr spc="-5" dirty="0">
                <a:latin typeface="Lucida Sans Unicode"/>
                <a:cs typeface="Lucida Sans Unicode"/>
              </a:rPr>
              <a:t>expired.</a:t>
            </a:r>
            <a:endParaRPr dirty="0">
              <a:latin typeface="Lucida Sans Unicode"/>
              <a:cs typeface="Lucida Sans Unicode"/>
            </a:endParaRPr>
          </a:p>
        </p:txBody>
      </p:sp>
      <p:sp>
        <p:nvSpPr>
          <p:cNvPr id="22540" name="object 14"/>
          <p:cNvSpPr>
            <a:spLocks noChangeArrowheads="1"/>
          </p:cNvSpPr>
          <p:nvPr/>
        </p:nvSpPr>
        <p:spPr bwMode="auto">
          <a:xfrm>
            <a:off x="384175" y="3376613"/>
            <a:ext cx="11437938" cy="291782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2542" name="Picture 3"/>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3555"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3556"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3557"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3558"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3559"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79375" y="6350"/>
            <a:ext cx="6427788" cy="611187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Lucida Sans Unicode" panose="020B0602030504020204" pitchFamily="34" charset="0"/>
                <a:cs typeface="Lucida Sans Unicode" panose="020B0602030504020204" pitchFamily="34" charset="0"/>
              </a:rPr>
              <a:t>Real-Time Traffic Characteristics</a:t>
            </a:r>
            <a:endParaRPr lang="en-US" altLang="en-US">
              <a:latin typeface="Lucida Sans Unicode" panose="020B0602030504020204" pitchFamily="34" charset="0"/>
              <a:cs typeface="Lucida Sans Unicode" panose="020B0602030504020204" pitchFamily="34" charset="0"/>
            </a:endParaRPr>
          </a:p>
          <a:p>
            <a:pPr eaLnBrk="1" hangingPunct="1">
              <a:lnSpc>
                <a:spcPct val="99000"/>
              </a:lnSpc>
              <a:spcBef>
                <a:spcPts val="8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Figure illustrates a typical real-time environment </a:t>
            </a:r>
            <a:r>
              <a:rPr lang="en-US" altLang="en-US">
                <a:latin typeface="Arial" panose="020B0604020202020204" pitchFamily="34" charset="0"/>
                <a:cs typeface="Arial" panose="020B0604020202020204" pitchFamily="34" charset="0"/>
              </a:rPr>
              <a:t>و  </a:t>
            </a:r>
            <a:r>
              <a:rPr lang="en-US" altLang="en-US">
                <a:latin typeface="Lucida Sans Unicode" panose="020B0602030504020204" pitchFamily="34" charset="0"/>
                <a:cs typeface="Lucida Sans Unicode" panose="020B0602030504020204" pitchFamily="34" charset="0"/>
              </a:rPr>
              <a:t>Here, a server is generating audio to be transmitted  at 64 kbps.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digitized audio is transmitted in packets  containing 160 octets of data, so that one packet is  issued every 20 ms.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These packets are passed through an internet and  delivered to a multimedia PC, which plays the audio  in real time as it arrives.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However, because of the variable delay imposed by  the internet, the interarrival times between packets  are not maintained at a fixed 20 ms at the  destination.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To compensate for this, the incoming packets are  buffered, delayed slightly, and then released at a  constant rate to the software that generates the  audio.</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buffer may be internal to the destination  machine or in an external network device.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compensation provided by the delay buffer is  limited.</a:t>
            </a:r>
          </a:p>
        </p:txBody>
      </p:sp>
      <p:sp>
        <p:nvSpPr>
          <p:cNvPr id="23561" name="object 13"/>
          <p:cNvSpPr>
            <a:spLocks noChangeArrowheads="1"/>
          </p:cNvSpPr>
          <p:nvPr/>
        </p:nvSpPr>
        <p:spPr bwMode="auto">
          <a:xfrm>
            <a:off x="6596063" y="0"/>
            <a:ext cx="5588000" cy="674687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17463" y="63738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3563"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38" y="63769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76088" y="63896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57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58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581"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582"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583"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92075" y="6350"/>
            <a:ext cx="5740400" cy="6142038"/>
          </a:xfrm>
          <a:prstGeom prst="rect">
            <a:avLst/>
          </a:prstGeom>
        </p:spPr>
        <p:txBody>
          <a:bodyPr lIns="0" tIns="12700" rIns="0" bIns="0">
            <a:spAutoFit/>
          </a:bodyPr>
          <a:lstStyle>
            <a:lvl1pPr marL="114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latin typeface="Lucida Sans Unicode" panose="020B0602030504020204" pitchFamily="34" charset="0"/>
                <a:cs typeface="Lucida Sans Unicode" panose="020B0602030504020204" pitchFamily="34" charset="0"/>
              </a:rPr>
              <a:t>Real-Time Traffic Characteristics</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a:latin typeface="Lucida Sans Unicode" panose="020B0602030504020204" pitchFamily="34" charset="0"/>
                <a:cs typeface="Lucida Sans Unicode" panose="020B0602030504020204" pitchFamily="34" charset="0"/>
              </a:rPr>
              <a:t>The description of real-time traffic so far implies  a series of equal-size packets generated at a</a:t>
            </a:r>
          </a:p>
          <a:p>
            <a:pPr algn="just" eaLnBrk="1" hangingPunct="1">
              <a:lnSpc>
                <a:spcPct val="99000"/>
              </a:lnSpc>
              <a:spcBef>
                <a:spcPts val="88"/>
              </a:spcBef>
            </a:pPr>
            <a:r>
              <a:rPr lang="en-US" altLang="en-US">
                <a:latin typeface="Lucida Sans Unicode" panose="020B0602030504020204" pitchFamily="34" charset="0"/>
                <a:cs typeface="Lucida Sans Unicode" panose="020B0602030504020204" pitchFamily="34" charset="0"/>
              </a:rPr>
              <a:t>constant rate. This is not always the profile of the  traffic ,Figure illustrates some of the common  possibilities, as described in the list that follows.</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Continuous data source</a:t>
            </a:r>
            <a:r>
              <a:rPr lang="en-US" altLang="en-US">
                <a:latin typeface="Lucida Sans Unicode" panose="020B0602030504020204" pitchFamily="34" charset="0"/>
                <a:cs typeface="Lucida Sans Unicode" panose="020B0602030504020204" pitchFamily="34" charset="0"/>
              </a:rPr>
              <a:t>: Fixed-size packets  are generated at fixed intervals. This</a:t>
            </a:r>
          </a:p>
          <a:p>
            <a:pPr algn="just" eaLnBrk="1" hangingPunct="1">
              <a:spcBef>
                <a:spcPts val="75"/>
              </a:spcBef>
            </a:pPr>
            <a:r>
              <a:rPr lang="en-US" altLang="en-US">
                <a:latin typeface="Lucida Sans Unicode" panose="020B0602030504020204" pitchFamily="34" charset="0"/>
                <a:cs typeface="Lucida Sans Unicode" panose="020B0602030504020204" pitchFamily="34" charset="0"/>
              </a:rPr>
              <a:t>characterizes applications that are constantly  generating data, have few redundancies, and  that are too important to compress in a lossy  way. Examples are air traffic control radar and  real-time simulations. Control radar and real-  time simulations.</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On/off source</a:t>
            </a:r>
            <a:r>
              <a:rPr lang="en-US" altLang="en-US">
                <a:latin typeface="Lucida Sans Unicode" panose="020B0602030504020204" pitchFamily="34" charset="0"/>
                <a:cs typeface="Lucida Sans Unicode" panose="020B0602030504020204" pitchFamily="34" charset="0"/>
              </a:rPr>
              <a:t>: The source alternates between  periods when fixed-size packets are</a:t>
            </a:r>
          </a:p>
          <a:p>
            <a:pPr algn="just" eaLnBrk="1" hangingPunct="1">
              <a:lnSpc>
                <a:spcPct val="99000"/>
              </a:lnSpc>
              <a:spcBef>
                <a:spcPts val="88"/>
              </a:spcBef>
            </a:pPr>
            <a:r>
              <a:rPr lang="en-US" altLang="en-US">
                <a:latin typeface="Lucida Sans Unicode" panose="020B0602030504020204" pitchFamily="34" charset="0"/>
                <a:cs typeface="Lucida Sans Unicode" panose="020B0602030504020204" pitchFamily="34" charset="0"/>
              </a:rPr>
              <a:t>generated at fixed intervals and periods of  inactivity. A voice source, such as in telephony  or audio conferencing, fits this profile.</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Variable packet size</a:t>
            </a:r>
            <a:r>
              <a:rPr lang="en-US" altLang="en-US">
                <a:latin typeface="Lucida Sans Unicode" panose="020B0602030504020204" pitchFamily="34" charset="0"/>
                <a:cs typeface="Lucida Sans Unicode" panose="020B0602030504020204" pitchFamily="34" charset="0"/>
              </a:rPr>
              <a:t>: The source generates  variable-length packets at uniform intervals.</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An example is digitized video in which</a:t>
            </a:r>
          </a:p>
        </p:txBody>
      </p:sp>
      <p:sp>
        <p:nvSpPr>
          <p:cNvPr id="24585" name="object 13"/>
          <p:cNvSpPr>
            <a:spLocks noChangeArrowheads="1"/>
          </p:cNvSpPr>
          <p:nvPr/>
        </p:nvSpPr>
        <p:spPr bwMode="auto">
          <a:xfrm>
            <a:off x="5789613" y="0"/>
            <a:ext cx="6257925" cy="631507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3071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4587"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31031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3246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5603"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5604"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5605"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5606" name="object 9"/>
          <p:cNvSpPr>
            <a:spLocks noChangeArrowheads="1"/>
          </p:cNvSpPr>
          <p:nvPr/>
        </p:nvSpPr>
        <p:spPr bwMode="auto">
          <a:xfrm>
            <a:off x="595313" y="4763"/>
            <a:ext cx="814387" cy="4025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17475" y="6350"/>
            <a:ext cx="6192838" cy="5016500"/>
          </a:xfrm>
          <a:prstGeom prst="rect">
            <a:avLst/>
          </a:prstGeom>
        </p:spPr>
        <p:txBody>
          <a:bodyPr lIns="0" tIns="12700" rIns="0" bIns="0">
            <a:spAutoFit/>
          </a:bodyPr>
          <a:lstStyle>
            <a:lvl1pPr marL="88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BIG	DATA,	CLOUD	COMPUTING,	AND</a:t>
            </a:r>
            <a:endParaRPr lang="en-US" altLang="en-US">
              <a:latin typeface="Lucida Sans Unicode" panose="020B0602030504020204" pitchFamily="34" charset="0"/>
              <a:cs typeface="Lucida Sans Unicode" panose="020B0602030504020204" pitchFamily="34" charset="0"/>
            </a:endParaRPr>
          </a:p>
          <a:p>
            <a:pPr eaLnBrk="1" hangingPunct="1">
              <a:spcBef>
                <a:spcPts val="63"/>
              </a:spcBef>
            </a:pPr>
            <a:r>
              <a:rPr lang="en-US" altLang="en-US" b="1">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algn="just" eaLnBrk="1" hangingPunct="1">
              <a:lnSpc>
                <a:spcPct val="101000"/>
              </a:lnSpc>
              <a:spcBef>
                <a:spcPts val="208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Having looked at the types of traffic presented to  the Internet and other IP-based networks, consider  the application areas that are generating the  greatest stress on network resources and  management.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Three areas stand out: big data, cloud computing,  and mobility.</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All of these areas suggest the need for using</a:t>
            </a:r>
          </a:p>
          <a:p>
            <a:pPr algn="just" eaLnBrk="1" hangingPunct="1">
              <a:spcBef>
                <a:spcPts val="75"/>
              </a:spcBef>
            </a:pPr>
            <a:r>
              <a:rPr lang="en-US" altLang="en-US">
                <a:latin typeface="Lucida Sans Unicode" panose="020B0602030504020204" pitchFamily="34" charset="0"/>
                <a:cs typeface="Lucida Sans Unicode" panose="020B0602030504020204" pitchFamily="34" charset="0"/>
              </a:rPr>
              <a:t>powerful tools such as software-defined  networking (SDN) and network functions  virtualization (NFV) for network operation and  management, and for using comprehensive QoS  and quality of experience (QoE) systems for  effective delivery of services over IP-based  networks.</a:t>
            </a:r>
          </a:p>
        </p:txBody>
      </p:sp>
      <p:sp>
        <p:nvSpPr>
          <p:cNvPr id="25608" name="object 13"/>
          <p:cNvSpPr>
            <a:spLocks noChangeArrowheads="1"/>
          </p:cNvSpPr>
          <p:nvPr/>
        </p:nvSpPr>
        <p:spPr bwMode="auto">
          <a:xfrm>
            <a:off x="6648450" y="1301750"/>
            <a:ext cx="5143500" cy="33147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5610"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627"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628"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629"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630"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631"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79375" y="6350"/>
            <a:ext cx="6678613" cy="6097588"/>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BIG	DATA,	CLOUD	COMPUTING,	AND</a:t>
            </a:r>
            <a:endParaRPr lang="en-US" altLang="en-US">
              <a:latin typeface="Lucida Sans Unicode" panose="020B0602030504020204" pitchFamily="34" charset="0"/>
              <a:cs typeface="Lucida Sans Unicode" panose="020B0602030504020204" pitchFamily="34" charset="0"/>
            </a:endParaRPr>
          </a:p>
          <a:p>
            <a:pPr eaLnBrk="1" hangingPunct="1">
              <a:lnSpc>
                <a:spcPts val="2125"/>
              </a:lnSpc>
              <a:spcBef>
                <a:spcPts val="63"/>
              </a:spcBef>
            </a:pPr>
            <a:r>
              <a:rPr lang="en-US" altLang="en-US" b="1">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25"/>
              </a:lnSpc>
            </a:pPr>
            <a:r>
              <a:rPr lang="en-US" altLang="en-US" b="1">
                <a:latin typeface="Lucida Sans Unicode" panose="020B0602030504020204" pitchFamily="34" charset="0"/>
                <a:cs typeface="Lucida Sans Unicode" panose="020B0602030504020204" pitchFamily="34" charset="0"/>
              </a:rPr>
              <a:t>big data</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a:latin typeface="Lucida Sans Unicode" panose="020B0602030504020204" pitchFamily="34" charset="0"/>
                <a:cs typeface="Lucida Sans Unicode" panose="020B0602030504020204" pitchFamily="34" charset="0"/>
              </a:rPr>
              <a:t>A collection of data on such a large scale that standard  data analysis and management tools are not adequate.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simple terms, big data refers to everything that  enables an organization to create, manipulate, and  manage very large data sets (measured in terabytes,  petabytes, exabytes, and so on) and the facilities in  which these are stored.</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Distributed data centers, data warehouses, and cloud-  based storage are common aspects of today’s  enterprise networks.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Many factors have contributed to the merging of “big  data” and business networks, including continuing  declines in storage costs, the maturation of data  mining and business intelligence (BI) tools, and  government regulations and court cases that have  caused organizations to stockpile large masses of  structured and unstructured data, including  documents, e-mail messages, voice-mail messages,  text messages, and social media data.</a:t>
            </a:r>
          </a:p>
        </p:txBody>
      </p:sp>
      <p:sp>
        <p:nvSpPr>
          <p:cNvPr id="26633" name="object 13"/>
          <p:cNvSpPr>
            <a:spLocks noChangeArrowheads="1"/>
          </p:cNvSpPr>
          <p:nvPr/>
        </p:nvSpPr>
        <p:spPr bwMode="auto">
          <a:xfrm>
            <a:off x="6846888" y="295275"/>
            <a:ext cx="5229225" cy="6186488"/>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35635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6635"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400" y="635952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58625" y="63722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651"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652"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653"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654"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655"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92075" y="6350"/>
            <a:ext cx="5665788" cy="5551488"/>
          </a:xfrm>
          <a:prstGeom prst="rect">
            <a:avLst/>
          </a:prstGeom>
        </p:spPr>
        <p:txBody>
          <a:bodyPr lIns="0" tIns="12700" rIns="0" bIns="0">
            <a:spAutoFit/>
          </a:bodyPr>
          <a:lstStyle>
            <a:lvl1pPr marL="114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	BIG	DATA,	CLOUD	COMPUTING,</a:t>
            </a:r>
            <a:endParaRPr lang="en-US" altLang="en-US">
              <a:latin typeface="Lucida Sans Unicode" panose="020B0602030504020204" pitchFamily="34" charset="0"/>
              <a:cs typeface="Lucida Sans Unicode" panose="020B0602030504020204" pitchFamily="34" charset="0"/>
            </a:endParaRPr>
          </a:p>
          <a:p>
            <a:pPr eaLnBrk="1" hangingPunct="1">
              <a:lnSpc>
                <a:spcPts val="2125"/>
              </a:lnSpc>
              <a:spcBef>
                <a:spcPts val="63"/>
              </a:spcBef>
            </a:pPr>
            <a:r>
              <a:rPr lang="en-US" altLang="en-US" b="1">
                <a:latin typeface="Lucida Sans Unicode" panose="020B0602030504020204" pitchFamily="34" charset="0"/>
                <a:cs typeface="Lucida Sans Unicode" panose="020B0602030504020204" pitchFamily="34" charset="0"/>
              </a:rPr>
              <a:t>AND MOBILE TRAFFIC</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More broadly, big data refers to the volume,  variety, and velocity of structured and  unstructured data pouring through networks  into processors and storage devices, along  with the conversion of such data into  business advice for enterprises.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Data sets continue to grow with more and  more being gathered by remote sensors,  mobile devices, cameras,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microphones, radio frequency identification  (RFID) readers, and similar technologies.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One study from a few</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years ago estimated that 2.5 exabytes (2.5 ×  10 bytes) of data are created each day, and  90 percent of the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data in the world was created in the past two  years [IBM11]. Those numbers are likely  higher today.</a:t>
            </a:r>
          </a:p>
        </p:txBody>
      </p:sp>
      <p:sp>
        <p:nvSpPr>
          <p:cNvPr id="27657" name="object 13"/>
          <p:cNvSpPr>
            <a:spLocks noChangeArrowheads="1"/>
          </p:cNvSpPr>
          <p:nvPr/>
        </p:nvSpPr>
        <p:spPr bwMode="auto">
          <a:xfrm>
            <a:off x="5913438" y="276225"/>
            <a:ext cx="6030912" cy="63055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8575" y="64262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7659"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5" y="642937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7200" y="644207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8675"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8676"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8677"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8678"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8679"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53975" y="6350"/>
            <a:ext cx="6961188" cy="6394450"/>
          </a:xfrm>
          <a:prstGeom prst="rect">
            <a:avLst/>
          </a:prstGeom>
        </p:spPr>
        <p:txBody>
          <a:bodyPr lIns="0" tIns="12700" rIns="0" bIns="0">
            <a:spAutoFit/>
          </a:bodyPr>
          <a:lstStyle>
            <a:lvl1pPr marL="152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solidFill>
                  <a:srgbClr val="FF0000"/>
                </a:solidFill>
                <a:latin typeface="Lucida Sans Unicode" panose="020B0602030504020204" pitchFamily="34" charset="0"/>
                <a:cs typeface="Lucida Sans Unicode" panose="020B0602030504020204" pitchFamily="34" charset="0"/>
              </a:rPr>
              <a:t>BIG DATA</a:t>
            </a:r>
            <a:r>
              <a:rPr lang="en-US" altLang="en-US" b="1">
                <a:latin typeface="Lucida Sans Unicode" panose="020B0602030504020204" pitchFamily="34" charset="0"/>
                <a:cs typeface="Lucida Sans Unicode" panose="020B0602030504020204" pitchFamily="34" charset="0"/>
              </a:rPr>
              <a:t>, CLOUD COMPUTING, AND MOBILE</a:t>
            </a:r>
            <a:endParaRPr lang="en-US" altLang="en-US">
              <a:latin typeface="Lucida Sans Unicode" panose="020B0602030504020204" pitchFamily="34" charset="0"/>
              <a:cs typeface="Lucida Sans Unicode" panose="020B0602030504020204" pitchFamily="34" charset="0"/>
            </a:endParaRPr>
          </a:p>
          <a:p>
            <a:pPr eaLnBrk="1" hangingPunct="1">
              <a:lnSpc>
                <a:spcPts val="2125"/>
              </a:lnSpc>
              <a:spcBef>
                <a:spcPts val="63"/>
              </a:spcBef>
            </a:pPr>
            <a:r>
              <a:rPr lang="en-US" altLang="en-US" b="1">
                <a:latin typeface="Lucida Sans Unicode" panose="020B0602030504020204" pitchFamily="34" charset="0"/>
                <a:cs typeface="Lucida Sans Unicode" panose="020B0602030504020204" pitchFamily="34" charset="0"/>
              </a:rPr>
              <a:t>TRAFFIC</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25"/>
              </a:lnSpc>
            </a:pPr>
            <a:r>
              <a:rPr lang="en-US" altLang="en-US" b="1">
                <a:latin typeface="Lucida Sans Unicode" panose="020B0602030504020204" pitchFamily="34" charset="0"/>
                <a:cs typeface="Lucida Sans Unicode" panose="020B0602030504020204" pitchFamily="34" charset="0"/>
              </a:rPr>
              <a:t>Big Data Infrastructure Considerations</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Traditional business data storage and management  technologies include relational database management  systems (RDBMS), network-attached storage (NAS),</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storage-area networks (SANs), data warehouses (DWs),</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and business intelligence (BI) analytics.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Traditional data warehouse and BI analytics systems tend</a:t>
            </a:r>
          </a:p>
          <a:p>
            <a:pPr eaLnBrk="1" hangingPunct="1">
              <a:spcBef>
                <a:spcPts val="63"/>
              </a:spcBef>
            </a:pPr>
            <a:r>
              <a:rPr lang="en-US" altLang="en-US">
                <a:latin typeface="Lucida Sans Unicode" panose="020B0602030504020204" pitchFamily="34" charset="0"/>
                <a:cs typeface="Lucida Sans Unicode" panose="020B0602030504020204" pitchFamily="34" charset="0"/>
              </a:rPr>
              <a:t>to	be	highly	centralized	within	an	enterprise  infrastructure.</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These	often	include	a	central	data	repository	with	a</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RDBMS, high-performance storage, and analytics  software, such as online analytical processing (OLAP)  tools for mining and visualizing data..</a:t>
            </a:r>
          </a:p>
          <a:p>
            <a:pPr eaLnBrk="1" hangingPunct="1">
              <a:lnSpc>
                <a:spcPts val="2100"/>
              </a:lnSpc>
            </a:pPr>
            <a:r>
              <a:rPr lang="en-US" altLang="en-US" b="1">
                <a:latin typeface="Lucida Sans Unicode" panose="020B0602030504020204" pitchFamily="34" charset="0"/>
                <a:cs typeface="Lucida Sans Unicode" panose="020B0602030504020204" pitchFamily="34" charset="0"/>
              </a:rPr>
              <a:t>analytics</a:t>
            </a:r>
            <a:endParaRPr lang="en-US" altLang="en-US">
              <a:latin typeface="Lucida Sans Unicode" panose="020B0602030504020204" pitchFamily="34" charset="0"/>
              <a:cs typeface="Lucida Sans Unicode" panose="020B0602030504020204" pitchFamily="34" charset="0"/>
            </a:endParaRP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Analysis of massive amounts of data, particularly with a</a:t>
            </a:r>
          </a:p>
          <a:p>
            <a:pPr eaLnBrk="1" hangingPunct="1"/>
            <a:r>
              <a:rPr lang="en-US" altLang="en-US">
                <a:latin typeface="Lucida Sans Unicode" panose="020B0602030504020204" pitchFamily="34" charset="0"/>
                <a:cs typeface="Lucida Sans Unicode" panose="020B0602030504020204" pitchFamily="34" charset="0"/>
              </a:rPr>
              <a:t>focus on decision making.</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Increasingly, big data applications are becoming a  source of competitive value for businesses, especially</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those that aspire to build data products and services to  profit from the huge volumes of data that they capture  and store.</a:t>
            </a:r>
          </a:p>
        </p:txBody>
      </p:sp>
      <p:sp>
        <p:nvSpPr>
          <p:cNvPr id="28681" name="object 13"/>
          <p:cNvSpPr>
            <a:spLocks noChangeArrowheads="1"/>
          </p:cNvSpPr>
          <p:nvPr/>
        </p:nvSpPr>
        <p:spPr bwMode="auto">
          <a:xfrm>
            <a:off x="6951663" y="755650"/>
            <a:ext cx="5103812" cy="561022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3293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8683"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400" y="63325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58625" y="634523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69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70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701"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702"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9703"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79375" y="6350"/>
            <a:ext cx="6910388" cy="639762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 </a:t>
            </a:r>
            <a:r>
              <a:rPr lang="en-US" altLang="en-US" b="1">
                <a:solidFill>
                  <a:srgbClr val="FF0000"/>
                </a:solidFill>
                <a:latin typeface="Lucida Sans Unicode" panose="020B0602030504020204" pitchFamily="34" charset="0"/>
                <a:cs typeface="Lucida Sans Unicode" panose="020B0602030504020204" pitchFamily="34" charset="0"/>
              </a:rPr>
              <a:t>BIG DATA</a:t>
            </a:r>
            <a:r>
              <a:rPr lang="en-US" altLang="en-US" b="1">
                <a:latin typeface="Lucida Sans Unicode" panose="020B0602030504020204" pitchFamily="34" charset="0"/>
                <a:cs typeface="Lucida Sans Unicode" panose="020B0602030504020204" pitchFamily="34" charset="0"/>
              </a:rPr>
              <a:t>, CLOUD COMPUTING, AND MOBILE</a:t>
            </a:r>
            <a:endParaRPr lang="en-US" altLang="en-US">
              <a:latin typeface="Lucida Sans Unicode" panose="020B0602030504020204" pitchFamily="34" charset="0"/>
              <a:cs typeface="Lucida Sans Unicode" panose="020B0602030504020204" pitchFamily="34" charset="0"/>
            </a:endParaRPr>
          </a:p>
          <a:p>
            <a:pPr eaLnBrk="1" hangingPunct="1">
              <a:spcBef>
                <a:spcPts val="63"/>
              </a:spcBef>
            </a:pPr>
            <a:r>
              <a:rPr lang="en-US" altLang="en-US" b="1">
                <a:latin typeface="Lucida Sans Unicode" panose="020B0602030504020204" pitchFamily="34" charset="0"/>
                <a:cs typeface="Lucida Sans Unicode" panose="020B0602030504020204" pitchFamily="34" charset="0"/>
              </a:rPr>
              <a:t>TRAFFIC</a:t>
            </a:r>
            <a:endParaRPr lang="en-US" altLang="en-US">
              <a:latin typeface="Lucida Sans Unicode" panose="020B0602030504020204" pitchFamily="34" charset="0"/>
              <a:cs typeface="Lucida Sans Unicode" panose="020B0602030504020204" pitchFamily="34" charset="0"/>
            </a:endParaRPr>
          </a:p>
          <a:p>
            <a:pPr eaLnBrk="1" hangingPunct="1">
              <a:spcBef>
                <a:spcPts val="2100"/>
              </a:spcBef>
            </a:pPr>
            <a:r>
              <a:rPr lang="en-US" altLang="en-US" b="1">
                <a:latin typeface="Lucida Sans Unicode" panose="020B0602030504020204" pitchFamily="34" charset="0"/>
                <a:cs typeface="Lucida Sans Unicode" panose="020B0602030504020204" pitchFamily="34" charset="0"/>
              </a:rPr>
              <a:t>Key elements within the enterprise include the following:  </a:t>
            </a:r>
            <a:r>
              <a:rPr lang="en-US" altLang="en-US">
                <a:latin typeface="Lucida Sans Unicode" panose="020B0602030504020204" pitchFamily="34" charset="0"/>
                <a:cs typeface="Lucida Sans Unicode" panose="020B0602030504020204" pitchFamily="34" charset="0"/>
              </a:rPr>
              <a:t>To	get	some	feel	for	the	networking	requirements	for	a  typical big data system, consider the example ecosystem of  this Figure</a:t>
            </a:r>
          </a:p>
          <a:p>
            <a:pPr algn="just" eaLnBrk="1" hangingPunct="1">
              <a:spcBef>
                <a:spcPts val="2163"/>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Data warehouse: </a:t>
            </a:r>
            <a:r>
              <a:rPr lang="en-US" altLang="en-US">
                <a:latin typeface="Lucida Sans Unicode" panose="020B0602030504020204" pitchFamily="34" charset="0"/>
                <a:cs typeface="Lucida Sans Unicode" panose="020B0602030504020204" pitchFamily="34" charset="0"/>
              </a:rPr>
              <a:t>The DW holds integrated data from  multiple data sources, used for reporting and data  analysis.</a:t>
            </a:r>
          </a:p>
          <a:p>
            <a:pPr algn="just" eaLnBrk="1" hangingPunct="1">
              <a:spcBef>
                <a:spcPts val="2163"/>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Data management servers: </a:t>
            </a:r>
            <a:r>
              <a:rPr lang="en-US" altLang="en-US">
                <a:latin typeface="Lucida Sans Unicode" panose="020B0602030504020204" pitchFamily="34" charset="0"/>
                <a:cs typeface="Lucida Sans Unicode" panose="020B0602030504020204" pitchFamily="34" charset="0"/>
              </a:rPr>
              <a:t>Large banks of servers serve  multiple functions with respect to big data. The servers  run data analysis applications, such as data integration  tools and analytics tools. Other applications integrate  and structure data from enterprise activity, such as  financial data, point-of-sale data, and ecommerce  activity.</a:t>
            </a:r>
          </a:p>
          <a:p>
            <a:pPr algn="just" eaLnBrk="1" hangingPunct="1">
              <a:spcBef>
                <a:spcPts val="2163"/>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Workstations / data processing systems: </a:t>
            </a:r>
            <a:r>
              <a:rPr lang="en-US" altLang="en-US">
                <a:latin typeface="Lucida Sans Unicode" panose="020B0602030504020204" pitchFamily="34" charset="0"/>
                <a:cs typeface="Lucida Sans Unicode" panose="020B0602030504020204" pitchFamily="34" charset="0"/>
              </a:rPr>
              <a:t>Other systems  involved in the use of big data applications and in the  generation of input to big data warehouses.</a:t>
            </a:r>
          </a:p>
        </p:txBody>
      </p:sp>
      <p:sp>
        <p:nvSpPr>
          <p:cNvPr id="29705" name="object 13"/>
          <p:cNvSpPr>
            <a:spLocks noChangeArrowheads="1"/>
          </p:cNvSpPr>
          <p:nvPr/>
        </p:nvSpPr>
        <p:spPr bwMode="auto">
          <a:xfrm>
            <a:off x="6951663" y="0"/>
            <a:ext cx="5240337" cy="68580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5151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29707"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51827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53256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177800" y="101600"/>
            <a:ext cx="4649788" cy="300038"/>
          </a:xfrm>
          <a:prstGeom prst="rect">
            <a:avLst/>
          </a:prstGeom>
        </p:spPr>
        <p:txBody>
          <a:bodyPr lIns="0" tIns="12700" rIns="0" bIns="0">
            <a:spAutoFit/>
          </a:bodyPr>
          <a:lstStyle/>
          <a:p>
            <a:pPr marL="12700" eaLnBrk="1" fontAlgn="auto" hangingPunct="1">
              <a:spcBef>
                <a:spcPts val="100"/>
              </a:spcBef>
              <a:spcAft>
                <a:spcPts val="0"/>
              </a:spcAft>
              <a:tabLst>
                <a:tab pos="585470" algn="l"/>
                <a:tab pos="1496695" algn="l"/>
                <a:tab pos="2494915" algn="l"/>
                <a:tab pos="4139565" algn="l"/>
              </a:tabLst>
              <a:defRPr/>
            </a:pPr>
            <a:r>
              <a:rPr b="1" spc="5" dirty="0">
                <a:solidFill>
                  <a:srgbClr val="FF0000"/>
                </a:solidFill>
                <a:latin typeface="Lucida Sans Unicode"/>
                <a:cs typeface="Lucida Sans Unicode"/>
              </a:rPr>
              <a:t>B</a:t>
            </a:r>
            <a:r>
              <a:rPr b="1" spc="-5" dirty="0">
                <a:solidFill>
                  <a:srgbClr val="FF0000"/>
                </a:solidFill>
                <a:latin typeface="Lucida Sans Unicode"/>
                <a:cs typeface="Lucida Sans Unicode"/>
              </a:rPr>
              <a:t>I</a:t>
            </a:r>
            <a:r>
              <a:rPr b="1" dirty="0">
                <a:solidFill>
                  <a:srgbClr val="FF0000"/>
                </a:solidFill>
                <a:latin typeface="Lucida Sans Unicode"/>
                <a:cs typeface="Lucida Sans Unicode"/>
              </a:rPr>
              <a:t>G	</a:t>
            </a:r>
            <a:r>
              <a:rPr b="1" spc="-10" dirty="0">
                <a:solidFill>
                  <a:srgbClr val="FF0000"/>
                </a:solidFill>
                <a:latin typeface="Lucida Sans Unicode"/>
                <a:cs typeface="Lucida Sans Unicode"/>
              </a:rPr>
              <a:t>DA</a:t>
            </a:r>
            <a:r>
              <a:rPr b="1" spc="-5" dirty="0">
                <a:solidFill>
                  <a:srgbClr val="FF0000"/>
                </a:solidFill>
                <a:latin typeface="Lucida Sans Unicode"/>
                <a:cs typeface="Lucida Sans Unicode"/>
              </a:rPr>
              <a:t>T</a:t>
            </a:r>
            <a:r>
              <a:rPr b="1" dirty="0">
                <a:solidFill>
                  <a:srgbClr val="FF0000"/>
                </a:solidFill>
                <a:latin typeface="Lucida Sans Unicode"/>
                <a:cs typeface="Lucida Sans Unicode"/>
              </a:rPr>
              <a:t>A</a:t>
            </a:r>
            <a:r>
              <a:rPr b="1" spc="-5" dirty="0">
                <a:latin typeface="Lucida Sans Unicode"/>
                <a:cs typeface="Lucida Sans Unicode"/>
              </a:rPr>
              <a:t>,</a:t>
            </a:r>
            <a:r>
              <a:rPr b="1" dirty="0">
                <a:latin typeface="Lucida Sans Unicode"/>
                <a:cs typeface="Lucida Sans Unicode"/>
              </a:rPr>
              <a:t>	CLO</a:t>
            </a:r>
            <a:r>
              <a:rPr b="1" spc="10" dirty="0">
                <a:latin typeface="Lucida Sans Unicode"/>
                <a:cs typeface="Lucida Sans Unicode"/>
              </a:rPr>
              <a:t>U</a:t>
            </a:r>
            <a:r>
              <a:rPr b="1" dirty="0">
                <a:latin typeface="Lucida Sans Unicode"/>
                <a:cs typeface="Lucida Sans Unicode"/>
              </a:rPr>
              <a:t>D	C</a:t>
            </a:r>
            <a:r>
              <a:rPr b="1" spc="-10" dirty="0">
                <a:latin typeface="Lucida Sans Unicode"/>
                <a:cs typeface="Lucida Sans Unicode"/>
              </a:rPr>
              <a:t>O</a:t>
            </a:r>
            <a:r>
              <a:rPr b="1" spc="-5" dirty="0">
                <a:latin typeface="Lucida Sans Unicode"/>
                <a:cs typeface="Lucida Sans Unicode"/>
              </a:rPr>
              <a:t>M</a:t>
            </a:r>
            <a:r>
              <a:rPr b="1" dirty="0">
                <a:latin typeface="Lucida Sans Unicode"/>
                <a:cs typeface="Lucida Sans Unicode"/>
              </a:rPr>
              <a:t>PUTING,	</a:t>
            </a:r>
            <a:r>
              <a:rPr b="1" spc="-10" dirty="0">
                <a:latin typeface="Lucida Sans Unicode"/>
                <a:cs typeface="Lucida Sans Unicode"/>
              </a:rPr>
              <a:t>A</a:t>
            </a:r>
            <a:r>
              <a:rPr b="1" dirty="0">
                <a:latin typeface="Lucida Sans Unicode"/>
                <a:cs typeface="Lucida Sans Unicode"/>
              </a:rPr>
              <a:t>ND</a:t>
            </a:r>
            <a:endParaRPr dirty="0">
              <a:latin typeface="Lucida Sans Unicode"/>
              <a:cs typeface="Lucida Sans Unicode"/>
            </a:endParaRPr>
          </a:p>
        </p:txBody>
      </p:sp>
      <p:sp>
        <p:nvSpPr>
          <p:cNvPr id="15" name="object 15"/>
          <p:cNvSpPr txBox="1"/>
          <p:nvPr/>
        </p:nvSpPr>
        <p:spPr>
          <a:xfrm>
            <a:off x="138113" y="406400"/>
            <a:ext cx="6494462" cy="553878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b="1">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b="1">
                <a:latin typeface="Lucida Sans Unicode" panose="020B0602030504020204" pitchFamily="34" charset="0"/>
                <a:cs typeface="Lucida Sans Unicode" panose="020B0602030504020204" pitchFamily="34" charset="0"/>
              </a:rPr>
              <a:t>Key elements within the enterprise include the following:  </a:t>
            </a:r>
            <a:r>
              <a:rPr lang="en-US" altLang="en-US">
                <a:latin typeface="Lucida Sans Unicode" panose="020B0602030504020204" pitchFamily="34" charset="0"/>
                <a:cs typeface="Lucida Sans Unicode" panose="020B0602030504020204" pitchFamily="34" charset="0"/>
              </a:rPr>
              <a:t>To get some feel for the networking requirements for a</a:t>
            </a:r>
          </a:p>
          <a:p>
            <a:pPr algn="just"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typical big data system, consider the example ecosystem  of this Figure</a:t>
            </a:r>
          </a:p>
          <a:p>
            <a:pPr algn="just" eaLnBrk="1" hangingPunct="1">
              <a:lnSpc>
                <a:spcPts val="2100"/>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Network management server: </a:t>
            </a:r>
            <a:r>
              <a:rPr lang="en-US" altLang="en-US">
                <a:latin typeface="Lucida Sans Unicode" panose="020B0602030504020204" pitchFamily="34" charset="0"/>
                <a:cs typeface="Lucida Sans Unicode" panose="020B0602030504020204" pitchFamily="34" charset="0"/>
              </a:rPr>
              <a:t>One or more servers</a:t>
            </a:r>
          </a:p>
          <a:p>
            <a:pPr algn="just" eaLnBrk="1" hangingPunct="1"/>
            <a:r>
              <a:rPr lang="en-US" altLang="en-US">
                <a:latin typeface="Lucida Sans Unicode" panose="020B0602030504020204" pitchFamily="34" charset="0"/>
                <a:cs typeface="Lucida Sans Unicode" panose="020B0602030504020204" pitchFamily="34" charset="0"/>
              </a:rPr>
              <a:t>responsible for network management, control, and  monitoring.</a:t>
            </a:r>
          </a:p>
          <a:p>
            <a:pPr algn="just" eaLnBrk="1" hangingPunct="1"/>
            <a:r>
              <a:rPr lang="en-US" altLang="en-US">
                <a:latin typeface="Lucida Sans Unicode" panose="020B0602030504020204" pitchFamily="34" charset="0"/>
                <a:cs typeface="Lucida Sans Unicode" panose="020B0602030504020204" pitchFamily="34" charset="0"/>
              </a:rPr>
              <a:t>Not shown in Figure 2.3 are other important network  devices, including firewalls, intrusion  detection/prevention systems (IDS/IPS), LAN switches,  and routers.</a:t>
            </a:r>
          </a:p>
          <a:p>
            <a:pPr algn="just" eaLnBrk="1" hangingPunct="1"/>
            <a:r>
              <a:rPr lang="en-US" altLang="en-US">
                <a:latin typeface="Lucida Sans Unicode" panose="020B0602030504020204" pitchFamily="34" charset="0"/>
                <a:cs typeface="Lucida Sans Unicode" panose="020B0602030504020204" pitchFamily="34" charset="0"/>
              </a:rPr>
              <a:t>The enterprise network can involve multiple sites  distributed regionally, nationally, or globally.</a:t>
            </a:r>
          </a:p>
          <a:p>
            <a:pPr algn="just" eaLnBrk="1" hangingPunct="1">
              <a:lnSpc>
                <a:spcPct val="99000"/>
              </a:lnSpc>
              <a:spcBef>
                <a:spcPts val="13"/>
              </a:spcBef>
            </a:pPr>
            <a:r>
              <a:rPr lang="en-US" altLang="en-US">
                <a:latin typeface="Lucida Sans Unicode" panose="020B0602030504020204" pitchFamily="34" charset="0"/>
                <a:cs typeface="Lucida Sans Unicode" panose="020B0602030504020204" pitchFamily="34" charset="0"/>
              </a:rPr>
              <a:t>In addition, depending on the nature of the big data  system, an enterprise can receive data from other  enterprise servers, from dispersed sensors and other  devices in an Internet of Things, in addition to  multimedia content from content delivery networks.  The networking environment for big data is complex.  </a:t>
            </a:r>
          </a:p>
        </p:txBody>
      </p:sp>
      <p:sp>
        <p:nvSpPr>
          <p:cNvPr id="30725" name="object 16"/>
          <p:cNvSpPr>
            <a:spLocks noChangeArrowheads="1"/>
          </p:cNvSpPr>
          <p:nvPr/>
        </p:nvSpPr>
        <p:spPr bwMode="auto">
          <a:xfrm>
            <a:off x="6888163" y="0"/>
            <a:ext cx="5303837"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34925" y="647065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0727"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5" y="647382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93550" y="648811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p:cNvSpPr>
            <a:spLocks noChangeArrowheads="1"/>
          </p:cNvSpPr>
          <p:nvPr/>
        </p:nvSpPr>
        <p:spPr bwMode="auto">
          <a:xfrm>
            <a:off x="1123950" y="4021138"/>
            <a:ext cx="190500" cy="1889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67" name="object 3"/>
          <p:cNvSpPr>
            <a:spLocks noChangeArrowheads="1"/>
          </p:cNvSpPr>
          <p:nvPr/>
        </p:nvSpPr>
        <p:spPr bwMode="auto">
          <a:xfrm>
            <a:off x="938213" y="0"/>
            <a:ext cx="1336675" cy="27082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68" name="object 4"/>
          <p:cNvSpPr>
            <a:spLocks noChangeArrowheads="1"/>
          </p:cNvSpPr>
          <p:nvPr/>
        </p:nvSpPr>
        <p:spPr bwMode="auto">
          <a:xfrm>
            <a:off x="866775" y="4763"/>
            <a:ext cx="238125" cy="10890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69" name="object 5"/>
          <p:cNvSpPr>
            <a:spLocks noChangeArrowheads="1"/>
          </p:cNvSpPr>
          <p:nvPr/>
        </p:nvSpPr>
        <p:spPr bwMode="auto">
          <a:xfrm>
            <a:off x="0" y="9525"/>
            <a:ext cx="523875" cy="466248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0" name="object 6"/>
          <p:cNvSpPr>
            <a:spLocks noChangeArrowheads="1"/>
          </p:cNvSpPr>
          <p:nvPr/>
        </p:nvSpPr>
        <p:spPr bwMode="auto">
          <a:xfrm>
            <a:off x="561975" y="5480050"/>
            <a:ext cx="514350" cy="137318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1" name="object 7"/>
          <p:cNvSpPr>
            <a:spLocks noChangeArrowheads="1"/>
          </p:cNvSpPr>
          <p:nvPr/>
        </p:nvSpPr>
        <p:spPr bwMode="auto">
          <a:xfrm>
            <a:off x="695325" y="4763"/>
            <a:ext cx="385763" cy="17399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2" name="object 8"/>
          <p:cNvSpPr>
            <a:spLocks noChangeArrowheads="1"/>
          </p:cNvSpPr>
          <p:nvPr/>
        </p:nvSpPr>
        <p:spPr bwMode="auto">
          <a:xfrm>
            <a:off x="0" y="4881563"/>
            <a:ext cx="442913" cy="1957387"/>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3" name="object 9"/>
          <p:cNvSpPr>
            <a:spLocks noChangeArrowheads="1"/>
          </p:cNvSpPr>
          <p:nvPr/>
        </p:nvSpPr>
        <p:spPr bwMode="auto">
          <a:xfrm>
            <a:off x="595313" y="4763"/>
            <a:ext cx="814387" cy="40259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4" name="object 10"/>
          <p:cNvSpPr>
            <a:spLocks noChangeArrowheads="1"/>
          </p:cNvSpPr>
          <p:nvPr/>
        </p:nvSpPr>
        <p:spPr bwMode="auto">
          <a:xfrm>
            <a:off x="1319213" y="4867275"/>
            <a:ext cx="979487" cy="199072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1275" name="object 11"/>
          <p:cNvSpPr>
            <a:spLocks noChangeArrowheads="1"/>
          </p:cNvSpPr>
          <p:nvPr/>
        </p:nvSpPr>
        <p:spPr bwMode="auto">
          <a:xfrm>
            <a:off x="504825" y="9525"/>
            <a:ext cx="833438" cy="683418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53975" y="6350"/>
            <a:ext cx="6977063" cy="6765925"/>
          </a:xfrm>
          <a:prstGeom prst="rect">
            <a:avLst/>
          </a:prstGeom>
        </p:spPr>
        <p:txBody>
          <a:bodyPr lIns="0" tIns="12700" rIns="0" bIns="0">
            <a:spAutoFit/>
          </a:bodyPr>
          <a:lstStyle>
            <a:lvl1pPr marL="152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endParaRPr lang="en-US" altLang="en-US">
              <a:latin typeface="Lucida Sans Unicode" panose="020B0602030504020204" pitchFamily="34" charset="0"/>
              <a:cs typeface="Lucida Sans Unicode" panose="020B0602030504020204" pitchFamily="34" charset="0"/>
            </a:endParaRPr>
          </a:p>
          <a:p>
            <a:pPr eaLnBrk="1" hangingPunct="1">
              <a:lnSpc>
                <a:spcPct val="103000"/>
              </a:lnSpc>
              <a:spcBef>
                <a:spcPts val="12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 Network will make possible many straightforward and  significant economies.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There will be problems such as loss of control, a  potential lack of responsiveness to changing needs, and  priority conflicts; but many of these problems have  already been solved to a considerable degree.</a:t>
            </a:r>
          </a:p>
          <a:p>
            <a:pPr algn="just" eaLnBrk="1" hangingPunct="1">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Chapter 1, “Elements of Modern Networking,” provided a  survey of the elements that make up the networking  ecosystem, including network technologies, network  architecture, services, and applications. In a concise  fashion, this chapter provides motivation, technical  background, and an overview of the key topics covered  in</a:t>
            </a:r>
          </a:p>
          <a:p>
            <a:pPr algn="just" eaLnBrk="1" hangingPunct="1"/>
            <a:r>
              <a:rPr lang="en-US" altLang="en-US" b="1">
                <a:latin typeface="Lucida Sans Unicode" panose="020B0602030504020204" pitchFamily="34" charset="0"/>
                <a:cs typeface="Lucida Sans Unicode" panose="020B0602030504020204" pitchFamily="34" charset="0"/>
              </a:rPr>
              <a:t>Chapter Objectives: After studying this chapter, you should  be able to</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Present an overview of the major categories of packet</a:t>
            </a:r>
          </a:p>
          <a:p>
            <a:pPr algn="just" eaLnBrk="1" hangingPunct="1">
              <a:lnSpc>
                <a:spcPts val="2100"/>
              </a:lnSpc>
              <a:spcBef>
                <a:spcPts val="188"/>
              </a:spcBef>
            </a:pPr>
            <a:r>
              <a:rPr lang="en-US" altLang="en-US">
                <a:latin typeface="Lucida Sans Unicode" panose="020B0602030504020204" pitchFamily="34" charset="0"/>
                <a:cs typeface="Lucida Sans Unicode" panose="020B0602030504020204" pitchFamily="34" charset="0"/>
              </a:rPr>
              <a:t>traffic on the Internet and internets, including elastic,  inelastic, and real-time traffic.</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Discuss	the	traffic	demands	placed	on	contemporary</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networks	by	big	data,	cloud	computing,	and	mobile  traffic.</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Explain the concept of quality of service.</a:t>
            </a:r>
          </a:p>
        </p:txBody>
      </p:sp>
      <p:sp>
        <p:nvSpPr>
          <p:cNvPr id="11277" name="object 13"/>
          <p:cNvSpPr>
            <a:spLocks noChangeArrowheads="1"/>
          </p:cNvSpPr>
          <p:nvPr/>
        </p:nvSpPr>
        <p:spPr bwMode="auto">
          <a:xfrm>
            <a:off x="6969125" y="153988"/>
            <a:ext cx="5222875" cy="63833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5547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1279" name="Picture 3"/>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884025" y="65722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193675" y="136525"/>
            <a:ext cx="4651375" cy="300038"/>
          </a:xfrm>
          <a:prstGeom prst="rect">
            <a:avLst/>
          </a:prstGeom>
        </p:spPr>
        <p:txBody>
          <a:bodyPr lIns="0" tIns="12700" rIns="0" bIns="0">
            <a:spAutoFit/>
          </a:bodyPr>
          <a:lstStyle/>
          <a:p>
            <a:pPr marL="12700" eaLnBrk="1" fontAlgn="auto" hangingPunct="1">
              <a:spcBef>
                <a:spcPts val="100"/>
              </a:spcBef>
              <a:spcAft>
                <a:spcPts val="0"/>
              </a:spcAft>
              <a:tabLst>
                <a:tab pos="585470" algn="l"/>
                <a:tab pos="1496695" algn="l"/>
                <a:tab pos="2494915" algn="l"/>
                <a:tab pos="4139565" algn="l"/>
              </a:tabLst>
              <a:defRPr/>
            </a:pPr>
            <a:r>
              <a:rPr b="1" spc="5" dirty="0">
                <a:solidFill>
                  <a:srgbClr val="FF0000"/>
                </a:solidFill>
                <a:latin typeface="Lucida Sans Unicode"/>
                <a:cs typeface="Lucida Sans Unicode"/>
              </a:rPr>
              <a:t>B</a:t>
            </a:r>
            <a:r>
              <a:rPr b="1" spc="-5" dirty="0">
                <a:solidFill>
                  <a:srgbClr val="FF0000"/>
                </a:solidFill>
                <a:latin typeface="Lucida Sans Unicode"/>
                <a:cs typeface="Lucida Sans Unicode"/>
              </a:rPr>
              <a:t>I</a:t>
            </a:r>
            <a:r>
              <a:rPr b="1" dirty="0">
                <a:solidFill>
                  <a:srgbClr val="FF0000"/>
                </a:solidFill>
                <a:latin typeface="Lucida Sans Unicode"/>
                <a:cs typeface="Lucida Sans Unicode"/>
              </a:rPr>
              <a:t>G	</a:t>
            </a:r>
            <a:r>
              <a:rPr b="1" spc="-10" dirty="0">
                <a:solidFill>
                  <a:srgbClr val="FF0000"/>
                </a:solidFill>
                <a:latin typeface="Lucida Sans Unicode"/>
                <a:cs typeface="Lucida Sans Unicode"/>
              </a:rPr>
              <a:t>DA</a:t>
            </a:r>
            <a:r>
              <a:rPr b="1" spc="-5" dirty="0">
                <a:solidFill>
                  <a:srgbClr val="FF0000"/>
                </a:solidFill>
                <a:latin typeface="Lucida Sans Unicode"/>
                <a:cs typeface="Lucida Sans Unicode"/>
              </a:rPr>
              <a:t>T</a:t>
            </a:r>
            <a:r>
              <a:rPr b="1" dirty="0">
                <a:solidFill>
                  <a:srgbClr val="FF0000"/>
                </a:solidFill>
                <a:latin typeface="Lucida Sans Unicode"/>
                <a:cs typeface="Lucida Sans Unicode"/>
              </a:rPr>
              <a:t>A</a:t>
            </a:r>
            <a:r>
              <a:rPr b="1" spc="-5" dirty="0">
                <a:latin typeface="Lucida Sans Unicode"/>
                <a:cs typeface="Lucida Sans Unicode"/>
              </a:rPr>
              <a:t>,</a:t>
            </a:r>
            <a:r>
              <a:rPr b="1" dirty="0">
                <a:latin typeface="Lucida Sans Unicode"/>
                <a:cs typeface="Lucida Sans Unicode"/>
              </a:rPr>
              <a:t>	CLO</a:t>
            </a:r>
            <a:r>
              <a:rPr b="1" spc="10" dirty="0">
                <a:latin typeface="Lucida Sans Unicode"/>
                <a:cs typeface="Lucida Sans Unicode"/>
              </a:rPr>
              <a:t>U</a:t>
            </a:r>
            <a:r>
              <a:rPr b="1" dirty="0">
                <a:latin typeface="Lucida Sans Unicode"/>
                <a:cs typeface="Lucida Sans Unicode"/>
              </a:rPr>
              <a:t>D	C</a:t>
            </a:r>
            <a:r>
              <a:rPr b="1" spc="-10" dirty="0">
                <a:latin typeface="Lucida Sans Unicode"/>
                <a:cs typeface="Lucida Sans Unicode"/>
              </a:rPr>
              <a:t>O</a:t>
            </a:r>
            <a:r>
              <a:rPr b="1" spc="-5" dirty="0">
                <a:latin typeface="Lucida Sans Unicode"/>
                <a:cs typeface="Lucida Sans Unicode"/>
              </a:rPr>
              <a:t>M</a:t>
            </a:r>
            <a:r>
              <a:rPr b="1" dirty="0">
                <a:latin typeface="Lucida Sans Unicode"/>
                <a:cs typeface="Lucida Sans Unicode"/>
              </a:rPr>
              <a:t>PUTING,	</a:t>
            </a:r>
            <a:r>
              <a:rPr b="1" spc="-10" dirty="0">
                <a:latin typeface="Lucida Sans Unicode"/>
                <a:cs typeface="Lucida Sans Unicode"/>
              </a:rPr>
              <a:t>A</a:t>
            </a:r>
            <a:r>
              <a:rPr b="1" dirty="0">
                <a:latin typeface="Lucida Sans Unicode"/>
                <a:cs typeface="Lucida Sans Unicode"/>
              </a:rPr>
              <a:t>ND</a:t>
            </a:r>
            <a:endParaRPr dirty="0">
              <a:latin typeface="Lucida Sans Unicode"/>
              <a:cs typeface="Lucida Sans Unicode"/>
            </a:endParaRPr>
          </a:p>
        </p:txBody>
      </p:sp>
      <p:sp>
        <p:nvSpPr>
          <p:cNvPr id="15" name="object 15"/>
          <p:cNvSpPr txBox="1"/>
          <p:nvPr/>
        </p:nvSpPr>
        <p:spPr>
          <a:xfrm>
            <a:off x="38100" y="398463"/>
            <a:ext cx="6492875" cy="606107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b="1">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eaLnBrk="1" hangingPunct="1"/>
            <a:r>
              <a:rPr lang="en-US" altLang="en-US" b="1">
                <a:latin typeface="Lucida Sans Unicode" panose="020B0602030504020204" pitchFamily="34" charset="0"/>
                <a:cs typeface="Lucida Sans Unicode" panose="020B0602030504020204" pitchFamily="34" charset="0"/>
              </a:rPr>
              <a:t>Key elements within the enterprise include the following:  </a:t>
            </a:r>
            <a:r>
              <a:rPr lang="en-US" altLang="en-US">
                <a:latin typeface="Lucida Sans Unicode" panose="020B0602030504020204" pitchFamily="34" charset="0"/>
                <a:cs typeface="Lucida Sans Unicode" panose="020B0602030504020204" pitchFamily="34" charset="0"/>
              </a:rPr>
              <a:t>To get some feel for the networking requirements for a</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typical big data system, consider the example ecosystem  of this Figure</a:t>
            </a:r>
          </a:p>
          <a:p>
            <a:pPr eaLnBrk="1" hangingPunct="1">
              <a:lnSpc>
                <a:spcPts val="2100"/>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Network capacity: </a:t>
            </a:r>
            <a:r>
              <a:rPr lang="en-US" altLang="en-US">
                <a:latin typeface="Lucida Sans Unicode" panose="020B0602030504020204" pitchFamily="34" charset="0"/>
                <a:cs typeface="Lucida Sans Unicode" panose="020B0602030504020204" pitchFamily="34" charset="0"/>
              </a:rPr>
              <a:t>Running big data analytics requires a</a:t>
            </a:r>
          </a:p>
          <a:p>
            <a:pPr algn="just" eaLnBrk="1" hangingPunct="1"/>
            <a:r>
              <a:rPr lang="en-US" altLang="en-US">
                <a:latin typeface="Lucida Sans Unicode" panose="020B0602030504020204" pitchFamily="34" charset="0"/>
                <a:cs typeface="Lucida Sans Unicode" panose="020B0602030504020204" pitchFamily="34" charset="0"/>
              </a:rPr>
              <a:t>lot of capacity on its own; the issue is magnified when  big data and day-to-day application traffic are  combined over an enterprise network.</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Latency</a:t>
            </a:r>
            <a:r>
              <a:rPr lang="en-US" altLang="en-US">
                <a:latin typeface="Lucida Sans Unicode" panose="020B0602030504020204" pitchFamily="34" charset="0"/>
                <a:cs typeface="Lucida Sans Unicode" panose="020B0602030504020204" pitchFamily="34" charset="0"/>
              </a:rPr>
              <a:t>: The real or near-real-time nature of big data  demands a network architecture with consistent low  latency to achieve optimal performance.</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Storage capacity: </a:t>
            </a:r>
            <a:r>
              <a:rPr lang="en-US" altLang="en-US">
                <a:latin typeface="Lucida Sans Unicode" panose="020B0602030504020204" pitchFamily="34" charset="0"/>
                <a:cs typeface="Lucida Sans Unicode" panose="020B0602030504020204" pitchFamily="34" charset="0"/>
              </a:rPr>
              <a:t>Massive amounts of highly scalable  storage are required to address the insatiable appetite  of big data, yet these resources must be flexible  enough to handle many different data formats and  traffic loads.</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Processing</a:t>
            </a:r>
            <a:r>
              <a:rPr lang="en-US" altLang="en-US">
                <a:latin typeface="Lucida Sans Unicode" panose="020B0602030504020204" pitchFamily="34" charset="0"/>
                <a:cs typeface="Lucida Sans Unicode" panose="020B0602030504020204" pitchFamily="34" charset="0"/>
              </a:rPr>
              <a:t>:Big data can add significant pressure on  computational, memory, and storage systems, which, if  not properly addressed, can negatively impact  operational efficiency.</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Secure data access:</a:t>
            </a:r>
            <a:r>
              <a:rPr lang="en-US" altLang="en-US">
                <a:latin typeface="Lucida Sans Unicode" panose="020B0602030504020204" pitchFamily="34" charset="0"/>
                <a:cs typeface="Lucida Sans Unicode" panose="020B0602030504020204" pitchFamily="34" charset="0"/>
              </a:rPr>
              <a:t>Big data combine sensitive data</a:t>
            </a:r>
          </a:p>
        </p:txBody>
      </p:sp>
      <p:sp>
        <p:nvSpPr>
          <p:cNvPr id="31749" name="object 16"/>
          <p:cNvSpPr>
            <a:spLocks noChangeArrowheads="1"/>
          </p:cNvSpPr>
          <p:nvPr/>
        </p:nvSpPr>
        <p:spPr bwMode="auto">
          <a:xfrm>
            <a:off x="6888163" y="0"/>
            <a:ext cx="5303837"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0" y="65547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175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58625" y="65722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2771" name="object 4"/>
          <p:cNvSpPr>
            <a:spLocks noChangeArrowheads="1"/>
          </p:cNvSpPr>
          <p:nvPr/>
        </p:nvSpPr>
        <p:spPr bwMode="auto">
          <a:xfrm>
            <a:off x="866775" y="4763"/>
            <a:ext cx="238125" cy="1089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2772" name="object 7"/>
          <p:cNvSpPr>
            <a:spLocks noChangeArrowheads="1"/>
          </p:cNvSpPr>
          <p:nvPr/>
        </p:nvSpPr>
        <p:spPr bwMode="auto">
          <a:xfrm>
            <a:off x="695325" y="4763"/>
            <a:ext cx="385763" cy="1739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1113" y="6350"/>
            <a:ext cx="6546851" cy="1952625"/>
          </a:xfrm>
          <a:prstGeom prst="rect">
            <a:avLst/>
          </a:prstGeom>
        </p:spPr>
        <p:txBody>
          <a:bodyPr lIns="0" tIns="12700"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Cloud Computing</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As with big data installations, cloud computing  presents imposing challenges for effective and  efficient flow of traffic through networks.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It will be helpful in this regard to consider the cloud  network model developed by ITU-T, and shown in the  Figure.</a:t>
            </a:r>
          </a:p>
        </p:txBody>
      </p:sp>
      <p:sp>
        <p:nvSpPr>
          <p:cNvPr id="32774" name="object 13"/>
          <p:cNvSpPr txBox="1">
            <a:spLocks noChangeArrowheads="1"/>
          </p:cNvSpPr>
          <p:nvPr/>
        </p:nvSpPr>
        <p:spPr bwMode="auto">
          <a:xfrm>
            <a:off x="77788" y="3074988"/>
            <a:ext cx="1063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Arial" panose="020B0604020202020204" pitchFamily="34" charset="0"/>
                <a:cs typeface="Arial" panose="020B0604020202020204" pitchFamily="34" charset="0"/>
              </a:rPr>
              <a:t>•</a:t>
            </a:r>
          </a:p>
        </p:txBody>
      </p:sp>
      <p:sp>
        <p:nvSpPr>
          <p:cNvPr id="14" name="object 14"/>
          <p:cNvSpPr txBox="1"/>
          <p:nvPr/>
        </p:nvSpPr>
        <p:spPr>
          <a:xfrm>
            <a:off x="258763" y="1985963"/>
            <a:ext cx="6008687" cy="298450"/>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This</a:t>
            </a:r>
            <a:r>
              <a:rPr spc="270" dirty="0">
                <a:latin typeface="Lucida Sans Unicode"/>
                <a:cs typeface="Lucida Sans Unicode"/>
              </a:rPr>
              <a:t> </a:t>
            </a:r>
            <a:r>
              <a:rPr spc="-5" dirty="0">
                <a:latin typeface="Lucida Sans Unicode"/>
                <a:cs typeface="Lucida Sans Unicode"/>
              </a:rPr>
              <a:t>figure</a:t>
            </a:r>
            <a:r>
              <a:rPr spc="280" dirty="0">
                <a:latin typeface="Lucida Sans Unicode"/>
                <a:cs typeface="Lucida Sans Unicode"/>
              </a:rPr>
              <a:t> </a:t>
            </a:r>
            <a:r>
              <a:rPr spc="-5" dirty="0">
                <a:latin typeface="Lucida Sans Unicode"/>
                <a:cs typeface="Lucida Sans Unicode"/>
              </a:rPr>
              <a:t>indicates</a:t>
            </a:r>
            <a:r>
              <a:rPr spc="265" dirty="0">
                <a:latin typeface="Lucida Sans Unicode"/>
                <a:cs typeface="Lucida Sans Unicode"/>
              </a:rPr>
              <a:t> </a:t>
            </a:r>
            <a:r>
              <a:rPr spc="-5" dirty="0">
                <a:latin typeface="Lucida Sans Unicode"/>
                <a:cs typeface="Lucida Sans Unicode"/>
              </a:rPr>
              <a:t>the</a:t>
            </a:r>
            <a:r>
              <a:rPr spc="285" dirty="0">
                <a:latin typeface="Lucida Sans Unicode"/>
                <a:cs typeface="Lucida Sans Unicode"/>
              </a:rPr>
              <a:t> </a:t>
            </a:r>
            <a:r>
              <a:rPr spc="-5" dirty="0">
                <a:latin typeface="Lucida Sans Unicode"/>
                <a:cs typeface="Lucida Sans Unicode"/>
              </a:rPr>
              <a:t>scope</a:t>
            </a:r>
            <a:r>
              <a:rPr spc="270" dirty="0">
                <a:latin typeface="Lucida Sans Unicode"/>
                <a:cs typeface="Lucida Sans Unicode"/>
              </a:rPr>
              <a:t> </a:t>
            </a:r>
            <a:r>
              <a:rPr spc="-5" dirty="0">
                <a:latin typeface="Lucida Sans Unicode"/>
                <a:cs typeface="Lucida Sans Unicode"/>
              </a:rPr>
              <a:t>of</a:t>
            </a:r>
            <a:r>
              <a:rPr spc="265" dirty="0">
                <a:latin typeface="Lucida Sans Unicode"/>
                <a:cs typeface="Lucida Sans Unicode"/>
              </a:rPr>
              <a:t> </a:t>
            </a:r>
            <a:r>
              <a:rPr spc="-5" dirty="0">
                <a:latin typeface="Lucida Sans Unicode"/>
                <a:cs typeface="Lucida Sans Unicode"/>
              </a:rPr>
              <a:t>network</a:t>
            </a:r>
            <a:r>
              <a:rPr spc="265" dirty="0">
                <a:latin typeface="Lucida Sans Unicode"/>
                <a:cs typeface="Lucida Sans Unicode"/>
              </a:rPr>
              <a:t> </a:t>
            </a:r>
            <a:r>
              <a:rPr spc="-5" dirty="0">
                <a:latin typeface="Lucida Sans Unicode"/>
                <a:cs typeface="Lucida Sans Unicode"/>
              </a:rPr>
              <a:t>concerns</a:t>
            </a:r>
            <a:endParaRPr>
              <a:latin typeface="Lucida Sans Unicode"/>
              <a:cs typeface="Lucida Sans Unicode"/>
            </a:endParaRPr>
          </a:p>
        </p:txBody>
      </p:sp>
      <p:sp>
        <p:nvSpPr>
          <p:cNvPr id="15" name="object 15"/>
          <p:cNvSpPr txBox="1"/>
          <p:nvPr/>
        </p:nvSpPr>
        <p:spPr>
          <a:xfrm>
            <a:off x="-26988" y="2330450"/>
            <a:ext cx="6369051" cy="1671638"/>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for cloud network and service providers and for cloud  service users.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cloud service provider maintains one or more local or regional cloud infrastructures.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An intracloud network connects the elements of the  infrastructure,	including	database	servers,	storage</a:t>
            </a:r>
          </a:p>
        </p:txBody>
      </p:sp>
      <p:sp>
        <p:nvSpPr>
          <p:cNvPr id="16" name="object 16"/>
          <p:cNvSpPr txBox="1"/>
          <p:nvPr/>
        </p:nvSpPr>
        <p:spPr>
          <a:xfrm>
            <a:off x="5194300" y="5270500"/>
            <a:ext cx="1252538" cy="300038"/>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application</a:t>
            </a:r>
            <a:endParaRPr>
              <a:latin typeface="Lucida Sans Unicode"/>
              <a:cs typeface="Lucida Sans Unicode"/>
            </a:endParaRPr>
          </a:p>
        </p:txBody>
      </p:sp>
      <p:sp>
        <p:nvSpPr>
          <p:cNvPr id="17" name="object 17"/>
          <p:cNvSpPr txBox="1"/>
          <p:nvPr/>
        </p:nvSpPr>
        <p:spPr>
          <a:xfrm>
            <a:off x="0" y="4010025"/>
            <a:ext cx="6267450" cy="566738"/>
          </a:xfrm>
          <a:prstGeom prst="rect">
            <a:avLst/>
          </a:prstGeom>
        </p:spPr>
        <p:txBody>
          <a:bodyPr lIns="0" tIns="12700" rIns="0" bIns="0">
            <a:spAutoFit/>
          </a:bodyPr>
          <a:lstStyle/>
          <a:p>
            <a:pPr marL="299085" eaLnBrk="1" fontAlgn="auto" hangingPunct="1">
              <a:spcBef>
                <a:spcPts val="100"/>
              </a:spcBef>
              <a:spcAft>
                <a:spcPts val="0"/>
              </a:spcAft>
              <a:defRPr/>
            </a:pPr>
            <a:r>
              <a:rPr spc="-10" dirty="0">
                <a:latin typeface="Lucida Sans Unicode"/>
                <a:cs typeface="Lucida Sans Unicode"/>
              </a:rPr>
              <a:t>arrays, </a:t>
            </a:r>
            <a:r>
              <a:rPr spc="-5" dirty="0">
                <a:latin typeface="Lucida Sans Unicode"/>
                <a:cs typeface="Lucida Sans Unicode"/>
              </a:rPr>
              <a:t>and other servers</a:t>
            </a:r>
            <a:r>
              <a:rPr spc="45" dirty="0">
                <a:latin typeface="Lucida Sans Unicode"/>
                <a:cs typeface="Lucida Sans Unicode"/>
              </a:rPr>
              <a:t> </a:t>
            </a:r>
            <a:r>
              <a:rPr spc="-5" dirty="0">
                <a:latin typeface="Lucida Sans Unicode"/>
                <a:cs typeface="Lucida Sans Unicode"/>
              </a:rPr>
              <a:t>(for</a:t>
            </a:r>
            <a:r>
              <a:rPr lang="en-US" dirty="0">
                <a:latin typeface="Lucida Sans Unicode"/>
                <a:cs typeface="Lucida Sans Unicode"/>
              </a:rPr>
              <a:t> </a:t>
            </a:r>
            <a:r>
              <a:rPr spc="-5" dirty="0">
                <a:latin typeface="Lucida Sans Unicode"/>
                <a:cs typeface="Lucida Sans Unicode"/>
              </a:rPr>
              <a:t>example</a:t>
            </a:r>
            <a:r>
              <a:rPr lang="en-US" spc="-5" dirty="0">
                <a:latin typeface="Lucida Sans Unicode"/>
                <a:cs typeface="Lucida Sans Unicode"/>
              </a:rPr>
              <a:t> </a:t>
            </a:r>
            <a:r>
              <a:rPr spc="-5" dirty="0">
                <a:latin typeface="Lucida Sans Unicode"/>
                <a:cs typeface="Lucida Sans Unicode"/>
              </a:rPr>
              <a:t>firewalls,</a:t>
            </a:r>
            <a:r>
              <a:rPr lang="en-US" spc="-5" dirty="0">
                <a:latin typeface="Lucida Sans Unicode"/>
                <a:cs typeface="Lucida Sans Unicode"/>
              </a:rPr>
              <a:t> </a:t>
            </a:r>
            <a:r>
              <a:rPr dirty="0">
                <a:latin typeface="Lucida Sans Unicode"/>
                <a:cs typeface="Lucida Sans Unicode"/>
              </a:rPr>
              <a:t>load	</a:t>
            </a:r>
            <a:r>
              <a:rPr spc="-5" dirty="0">
                <a:latin typeface="Lucida Sans Unicode"/>
                <a:cs typeface="Lucida Sans Unicode"/>
              </a:rPr>
              <a:t>balancers,</a:t>
            </a:r>
            <a:r>
              <a:rPr lang="en-US" dirty="0">
                <a:latin typeface="Lucida Sans Unicode"/>
                <a:cs typeface="Lucida Sans Unicode"/>
              </a:rPr>
              <a:t> </a:t>
            </a:r>
            <a:r>
              <a:rPr spc="-5" dirty="0">
                <a:latin typeface="Lucida Sans Unicode"/>
                <a:cs typeface="Lucida Sans Unicode"/>
              </a:rPr>
              <a:t>acceleration devices, and</a:t>
            </a:r>
            <a:r>
              <a:rPr spc="50" dirty="0">
                <a:latin typeface="Lucida Sans Unicode"/>
                <a:cs typeface="Lucida Sans Unicode"/>
              </a:rPr>
              <a:t> </a:t>
            </a:r>
            <a:r>
              <a:rPr spc="-5" dirty="0">
                <a:latin typeface="Lucida Sans Unicode"/>
                <a:cs typeface="Lucida Sans Unicode"/>
              </a:rPr>
              <a:t>IDS/IPS).</a:t>
            </a:r>
            <a:endParaRPr dirty="0">
              <a:latin typeface="Lucida Sans Unicode"/>
              <a:cs typeface="Lucida Sans Unicode"/>
            </a:endParaRPr>
          </a:p>
        </p:txBody>
      </p:sp>
      <p:sp>
        <p:nvSpPr>
          <p:cNvPr id="18" name="object 18"/>
          <p:cNvSpPr txBox="1"/>
          <p:nvPr/>
        </p:nvSpPr>
        <p:spPr>
          <a:xfrm>
            <a:off x="36513" y="4610100"/>
            <a:ext cx="6369050" cy="1423988"/>
          </a:xfrm>
          <a:prstGeom prst="rect">
            <a:avLst/>
          </a:prstGeom>
          <a:solidFill>
            <a:schemeClr val="bg1"/>
          </a:solidFill>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eaLnBrk="1" hangingPunct="1">
              <a:spcBef>
                <a:spcPts val="100"/>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intracloud network will likely include a number of  LANs interconnected with IP routers. </a:t>
            </a:r>
          </a:p>
          <a:p>
            <a:pPr eaLnBrk="1" hangingPunct="1">
              <a:spcBef>
                <a:spcPts val="100"/>
              </a:spcBef>
              <a:buFont typeface="Arial" panose="020B0604020202020204" pitchFamily="34" charset="0"/>
              <a:buChar char="•"/>
            </a:pPr>
            <a:endParaRPr lang="en-US" altLang="en-US"/>
          </a:p>
          <a:p>
            <a:pPr eaLnBrk="1" hangingPunct="1">
              <a:spcBef>
                <a:spcPts val="100"/>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Within	the	infrastructure,	database	servers	are  organized as a cluster of virtual machines, providing</a:t>
            </a:r>
          </a:p>
        </p:txBody>
      </p:sp>
      <p:sp>
        <p:nvSpPr>
          <p:cNvPr id="32780" name="object 19"/>
          <p:cNvSpPr>
            <a:spLocks noChangeArrowheads="1"/>
          </p:cNvSpPr>
          <p:nvPr/>
        </p:nvSpPr>
        <p:spPr bwMode="auto">
          <a:xfrm>
            <a:off x="6640513" y="0"/>
            <a:ext cx="5551487" cy="68580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0" name="Footer Placeholder 1"/>
          <p:cNvSpPr>
            <a:spLocks noGrp="1"/>
          </p:cNvSpPr>
          <p:nvPr>
            <p:ph type="ftr" sz="quarter" idx="11"/>
          </p:nvPr>
        </p:nvSpPr>
        <p:spPr>
          <a:xfrm>
            <a:off x="36513" y="65024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2782"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3" y="6505575"/>
            <a:ext cx="1522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895138" y="651827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3"/>
          <p:cNvSpPr>
            <a:spLocks noChangeArrowheads="1"/>
          </p:cNvSpPr>
          <p:nvPr/>
        </p:nvSpPr>
        <p:spPr bwMode="auto">
          <a:xfrm>
            <a:off x="938213" y="0"/>
            <a:ext cx="1336675" cy="2708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3795" name="object 4"/>
          <p:cNvSpPr>
            <a:spLocks noChangeArrowheads="1"/>
          </p:cNvSpPr>
          <p:nvPr/>
        </p:nvSpPr>
        <p:spPr bwMode="auto">
          <a:xfrm>
            <a:off x="866775" y="4763"/>
            <a:ext cx="238125" cy="1089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3796" name="object 7"/>
          <p:cNvSpPr>
            <a:spLocks noChangeArrowheads="1"/>
          </p:cNvSpPr>
          <p:nvPr/>
        </p:nvSpPr>
        <p:spPr bwMode="auto">
          <a:xfrm>
            <a:off x="695325" y="4763"/>
            <a:ext cx="385763" cy="1739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30163" y="6350"/>
            <a:ext cx="6570662" cy="4445000"/>
          </a:xfrm>
          <a:prstGeom prst="rect">
            <a:avLst/>
          </a:prstGeom>
        </p:spPr>
        <p:txBody>
          <a:bodyPr lIns="0" tIns="12700" rIns="0" bIns="0">
            <a:spAutoFit/>
          </a:bodyPr>
          <a:lstStyle>
            <a:lvl1pPr marL="114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Cloud Computing</a:t>
            </a:r>
            <a:endParaRPr lang="en-US" altLang="en-US">
              <a:latin typeface="Lucida Sans Unicode" panose="020B0602030504020204" pitchFamily="34" charset="0"/>
              <a:cs typeface="Lucida Sans Unicode" panose="020B0602030504020204" pitchFamily="34" charset="0"/>
            </a:endParaRPr>
          </a:p>
          <a:p>
            <a:pPr algn="just" eaLnBrk="1" hangingPunct="1">
              <a:lnSpc>
                <a:spcPct val="150000"/>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virtual machine : One instance of an operating system  along with one or more applications running in an  isolated partition within the computer. It enables  different operating systems to run in the same  computer at the same time and prevents applications  from interfering with each other.</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Intercloud networks interconnect cloud infrastructures  together. These cloud infrastructures may be owned  by the same cloud provider or by different ones.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Finally, a core transport network is used by customers  to access and consume cloud services deployed within  the cloud provider’s data center.</a:t>
            </a:r>
          </a:p>
        </p:txBody>
      </p:sp>
      <p:sp>
        <p:nvSpPr>
          <p:cNvPr id="33798" name="object 13"/>
          <p:cNvSpPr>
            <a:spLocks noChangeArrowheads="1"/>
          </p:cNvSpPr>
          <p:nvPr/>
        </p:nvSpPr>
        <p:spPr bwMode="auto">
          <a:xfrm>
            <a:off x="6640513" y="0"/>
            <a:ext cx="5551487" cy="68580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31750" y="65420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3800" name="Picture 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0" y="65452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890375" y="65595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23813" y="228600"/>
            <a:ext cx="6724650" cy="4721225"/>
          </a:xfrm>
          <a:prstGeom prst="rect">
            <a:avLst/>
          </a:prstGeom>
        </p:spPr>
        <p:txBody>
          <a:bodyPr lIns="0" tIns="12700" rIns="0" bIns="0">
            <a:spAutoFit/>
          </a:bodyPr>
          <a:lstStyle>
            <a:lvl1pPr marL="190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rgbClr val="FF0000"/>
                </a:solidFill>
                <a:latin typeface="Lucida Sans Unicode" panose="020B0602030504020204" pitchFamily="34" charset="0"/>
                <a:cs typeface="Lucida Sans Unicode" panose="020B0602030504020204" pitchFamily="34" charset="0"/>
              </a:rPr>
              <a:t>Cloud Computing</a:t>
            </a:r>
            <a:endParaRPr lang="en-US" altLang="en-US">
              <a:latin typeface="Lucida Sans Unicode" panose="020B0602030504020204" pitchFamily="34" charset="0"/>
              <a:cs typeface="Lucida Sans Unicode" panose="020B0602030504020204" pitchFamily="34" charset="0"/>
            </a:endParaRPr>
          </a:p>
          <a:p>
            <a:pPr eaLnBrk="1" hangingPunct="1"/>
            <a:r>
              <a:rPr lang="en-US" altLang="en-US">
                <a:latin typeface="Lucida Sans Unicode" panose="020B0602030504020204" pitchFamily="34" charset="0"/>
                <a:cs typeface="Lucida Sans Unicode" panose="020B0602030504020204" pitchFamily="34" charset="0"/>
              </a:rPr>
              <a:t>Also	depicted	in	the	Figure	are	two	categories	of  operations support system (OSS):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Network	OSS:	The	traditional	OSS	is	a	system</a:t>
            </a:r>
          </a:p>
          <a:p>
            <a:pPr eaLnBrk="1" hangingPunct="1"/>
            <a:r>
              <a:rPr lang="en-US" altLang="en-US">
                <a:latin typeface="Lucida Sans Unicode" panose="020B0602030504020204" pitchFamily="34" charset="0"/>
                <a:cs typeface="Lucida Sans Unicode" panose="020B0602030504020204" pitchFamily="34" charset="0"/>
              </a:rPr>
              <a:t>dedicated to providers of telecommunication services.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processes supported by a network OSS include  service management and maintenance of the network</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inventory, configuration of particular network  components, and fault management.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Cloud OSS: OSS of cloud infrastructure is the system  dedicated to providers of cloud computing services.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Cloud OSS supports processes for the maintenance,  monitoring, and configuration of cloud resources.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These intercloud three network components (intracloud, core), together with the OSS components,  are the foundation of cloud services composition and  delivery.</a:t>
            </a:r>
          </a:p>
        </p:txBody>
      </p:sp>
      <p:sp>
        <p:nvSpPr>
          <p:cNvPr id="34820" name="object 13"/>
          <p:cNvSpPr>
            <a:spLocks noChangeArrowheads="1"/>
          </p:cNvSpPr>
          <p:nvPr/>
        </p:nvSpPr>
        <p:spPr bwMode="auto">
          <a:xfrm>
            <a:off x="6640513" y="0"/>
            <a:ext cx="5551487"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5452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482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58625" y="65627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5843"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5844"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5845"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5846"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5847"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36513" y="6350"/>
            <a:ext cx="6597651" cy="555942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Cloud Computing</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a:latin typeface="Lucida Sans Unicode" panose="020B0602030504020204" pitchFamily="34" charset="0"/>
                <a:cs typeface="Lucida Sans Unicode" panose="020B0602030504020204" pitchFamily="34" charset="0"/>
              </a:rPr>
              <a:t>The ITU-T Focus Group on Cloud Computing Technical  Report [ITUT12] lists the following functional  requirements for this network capability:</a:t>
            </a:r>
          </a:p>
          <a:p>
            <a:pPr eaLnBrk="1" hangingPunct="1"/>
            <a:r>
              <a:rPr lang="en-US" altLang="en-US" b="1">
                <a:latin typeface="Lucida Sans Unicode" panose="020B0602030504020204" pitchFamily="34" charset="0"/>
                <a:cs typeface="Lucida Sans Unicode" panose="020B0602030504020204" pitchFamily="34" charset="0"/>
              </a:rPr>
              <a:t>Scalability:</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Networks must be able to scale easily to meet the  demands of moving from current cloud  infrastructures of hundreds or a few thousand servers  to networks of tens or even hundreds of thousands of  servers.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scaling presents challenges in areas such as  addressing, routing, and congestion control.</a:t>
            </a:r>
          </a:p>
          <a:p>
            <a:pPr algn="just" eaLnBrk="1" hangingPunct="1">
              <a:spcBef>
                <a:spcPts val="2163"/>
              </a:spcBef>
            </a:pPr>
            <a:r>
              <a:rPr lang="en-US" altLang="en-US" b="1">
                <a:latin typeface="Lucida Sans Unicode" panose="020B0602030504020204" pitchFamily="34" charset="0"/>
                <a:cs typeface="Lucida Sans Unicode" panose="020B0602030504020204" pitchFamily="34" charset="0"/>
              </a:rPr>
              <a:t>Agility and flexibility:</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cloud-based data center needs to be able to  respond and manage the highly dynamic nature of  cloud resource utilization.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includes the ability to adapt to virtual machine  mobility and to provide fine-grained control of flows  routing through the data center.</a:t>
            </a:r>
          </a:p>
        </p:txBody>
      </p:sp>
      <p:sp>
        <p:nvSpPr>
          <p:cNvPr id="35849" name="object 13"/>
          <p:cNvSpPr>
            <a:spLocks noChangeArrowheads="1"/>
          </p:cNvSpPr>
          <p:nvPr/>
        </p:nvSpPr>
        <p:spPr bwMode="auto">
          <a:xfrm>
            <a:off x="6640513" y="0"/>
            <a:ext cx="5551487" cy="68580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9525" y="64309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5851"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875" y="64341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68150" y="64484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7938" y="228600"/>
            <a:ext cx="6648451" cy="5829300"/>
          </a:xfrm>
          <a:prstGeom prst="rect">
            <a:avLst/>
          </a:prstGeom>
        </p:spPr>
        <p:txBody>
          <a:bodyPr lIns="0" tIns="12700" rIns="0" bIns="0">
            <a:spAutoFit/>
          </a:bodyPr>
          <a:lstStyle>
            <a:lvl1pPr marL="152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Cloud Computing</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a:latin typeface="Lucida Sans Unicode" panose="020B0602030504020204" pitchFamily="34" charset="0"/>
                <a:cs typeface="Lucida Sans Unicode" panose="020B0602030504020204" pitchFamily="34" charset="0"/>
              </a:rPr>
              <a:t>The ITU-T Focus Group on Cloud Computing Technical  Report [ITUT12] lists the following functional  requirements for this network capability:</a:t>
            </a:r>
          </a:p>
          <a:p>
            <a:pPr eaLnBrk="1" hangingPunct="1"/>
            <a:r>
              <a:rPr lang="en-US" altLang="en-US" b="1">
                <a:latin typeface="Lucida Sans Unicode" panose="020B0602030504020204" pitchFamily="34" charset="0"/>
                <a:cs typeface="Lucida Sans Unicode" panose="020B0602030504020204" pitchFamily="34" charset="0"/>
              </a:rPr>
              <a:t>Performance:</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Traffic in both big data installations and cloud  provider networks is unpredictable and quite variable  [KAND12].</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There are sustained spikes between nearby servers  within the same rack and intermittent heavy traffic  with a single source server and multiple destination  servers.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Intracloud networks need to provide reliable high-  speed direct (logical point-to-point) communications  between servers with congestion-free links, and  uniform capacity between any two arbitrary servers  within the data center.</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ITU-T report concludes that the current three-tier  topology (access, aggregation, and core) used in data  centers is not well adapted to provide these  requirements.</a:t>
            </a:r>
          </a:p>
        </p:txBody>
      </p:sp>
      <p:sp>
        <p:nvSpPr>
          <p:cNvPr id="36867" name="object 13"/>
          <p:cNvSpPr>
            <a:spLocks noChangeArrowheads="1"/>
          </p:cNvSpPr>
          <p:nvPr/>
        </p:nvSpPr>
        <p:spPr bwMode="auto">
          <a:xfrm>
            <a:off x="6640513" y="0"/>
            <a:ext cx="5551487" cy="6858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5452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686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58625" y="65627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0" y="0"/>
            <a:ext cx="6167438" cy="6383338"/>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Technical innovations have contributed to the  success of what were originally just mobile  phones.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prevalence of the latest devices, with  multimegabit Internet access, mobile apps, high  megapixel digital cameras, access to multiple  types of wireless networks (for example, Wi-Fi,  Bluetooth, 3G, 4G), and several onboard sensors,  all add to this momentous achievement.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Devices have become increasingly powerful while  staying easy to carry.</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Battery life has increased (even though device  energy usage has also expanded), and digital  technology has improved reception and allowed  better use of a finite spectrum.</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As with many types of digital equipment, the  costs associated with mobile devices have been  decreasing.</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first rush to wireless was for voice.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Now, the attention is on data; some wireless communication which requires data to be sent efficiently.</a:t>
            </a:r>
          </a:p>
        </p:txBody>
      </p:sp>
      <p:sp>
        <p:nvSpPr>
          <p:cNvPr id="37891" name="object 13"/>
          <p:cNvSpPr>
            <a:spLocks noChangeArrowheads="1"/>
          </p:cNvSpPr>
          <p:nvPr/>
        </p:nvSpPr>
        <p:spPr bwMode="auto">
          <a:xfrm>
            <a:off x="6211888" y="571500"/>
            <a:ext cx="5640387" cy="5715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3230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789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3261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58625" y="634047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76200" y="215900"/>
            <a:ext cx="6562725" cy="84455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rgbClr val="FF0000"/>
                </a:solidFill>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Figure	shows	the	dramatic	trend	in	world	total  mobile traffic in 2G, 3G, and 4G networks (not including</a:t>
            </a:r>
          </a:p>
        </p:txBody>
      </p:sp>
      <p:sp>
        <p:nvSpPr>
          <p:cNvPr id="15" name="object 15"/>
          <p:cNvSpPr txBox="1"/>
          <p:nvPr/>
        </p:nvSpPr>
        <p:spPr>
          <a:xfrm>
            <a:off x="0" y="1079500"/>
            <a:ext cx="6565900" cy="2493963"/>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DVB-H, Wi-Fi, and Mobile WiMAX) estimated by Ericsson  [AKAM15].</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Ericsson’s presence in more than 180 countries and its  customer base representing more than 1000 networks  enable it to measure mobile voice and data volumes.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result is a representative base for calculating world  total mobile traffic.</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big part of the mobile market is the wireless Internet.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Wireless users use the Internet differently than fixed</a:t>
            </a:r>
          </a:p>
        </p:txBody>
      </p:sp>
      <p:sp>
        <p:nvSpPr>
          <p:cNvPr id="16" name="object 16"/>
          <p:cNvSpPr txBox="1"/>
          <p:nvPr/>
        </p:nvSpPr>
        <p:spPr>
          <a:xfrm>
            <a:off x="-31750" y="3573463"/>
            <a:ext cx="6564313" cy="1398587"/>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users, but in many ways no less effectively.</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Wireless smartphones have limited displays and input  capabilities compared with larger devices such as  laptops or PCs, but mobile apps give quick access to  intended information without using websites.</a:t>
            </a:r>
          </a:p>
        </p:txBody>
      </p:sp>
      <p:sp>
        <p:nvSpPr>
          <p:cNvPr id="38917" name="object 17"/>
          <p:cNvSpPr>
            <a:spLocks noChangeArrowheads="1"/>
          </p:cNvSpPr>
          <p:nvPr/>
        </p:nvSpPr>
        <p:spPr bwMode="auto">
          <a:xfrm>
            <a:off x="6843713" y="98425"/>
            <a:ext cx="5348287" cy="42814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 name="object 18"/>
          <p:cNvSpPr txBox="1"/>
          <p:nvPr/>
        </p:nvSpPr>
        <p:spPr>
          <a:xfrm>
            <a:off x="-17463" y="5046663"/>
            <a:ext cx="5064126" cy="300037"/>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 pos="1417955" algn="l"/>
                <a:tab pos="2538095" algn="l"/>
                <a:tab pos="3586479" algn="l"/>
                <a:tab pos="4167504" algn="l"/>
              </a:tabLst>
              <a:defRPr/>
            </a:pPr>
            <a:r>
              <a:rPr spc="-5" dirty="0">
                <a:latin typeface="Lucida Sans Unicode"/>
                <a:cs typeface="Lucida Sans Unicode"/>
              </a:rPr>
              <a:t>Because	wireless	devices	</a:t>
            </a:r>
            <a:r>
              <a:rPr dirty="0">
                <a:latin typeface="Lucida Sans Unicode"/>
                <a:cs typeface="Lucida Sans Unicode"/>
              </a:rPr>
              <a:t>are	</a:t>
            </a:r>
            <a:r>
              <a:rPr spc="-5" dirty="0">
                <a:latin typeface="Lucida Sans Unicode"/>
                <a:cs typeface="Lucida Sans Unicode"/>
              </a:rPr>
              <a:t>location</a:t>
            </a:r>
            <a:endParaRPr dirty="0">
              <a:latin typeface="Lucida Sans Unicode"/>
              <a:cs typeface="Lucida Sans Unicode"/>
            </a:endParaRPr>
          </a:p>
        </p:txBody>
      </p:sp>
      <p:sp>
        <p:nvSpPr>
          <p:cNvPr id="19" name="object 19"/>
          <p:cNvSpPr txBox="1"/>
          <p:nvPr/>
        </p:nvSpPr>
        <p:spPr>
          <a:xfrm>
            <a:off x="5046663" y="5046663"/>
            <a:ext cx="4778375" cy="300037"/>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aware,</a:t>
            </a:r>
            <a:r>
              <a:rPr spc="280" dirty="0">
                <a:latin typeface="Lucida Sans Unicode"/>
                <a:cs typeface="Lucida Sans Unicode"/>
              </a:rPr>
              <a:t> </a:t>
            </a:r>
            <a:r>
              <a:rPr spc="-5" dirty="0">
                <a:latin typeface="Lucida Sans Unicode"/>
                <a:cs typeface="Lucida Sans Unicode"/>
              </a:rPr>
              <a:t>information</a:t>
            </a:r>
            <a:r>
              <a:rPr spc="250" dirty="0">
                <a:latin typeface="Lucida Sans Unicode"/>
                <a:cs typeface="Lucida Sans Unicode"/>
              </a:rPr>
              <a:t> </a:t>
            </a:r>
            <a:r>
              <a:rPr dirty="0">
                <a:latin typeface="Lucida Sans Unicode"/>
                <a:cs typeface="Lucida Sans Unicode"/>
              </a:rPr>
              <a:t>can</a:t>
            </a:r>
            <a:r>
              <a:rPr spc="270" dirty="0">
                <a:latin typeface="Lucida Sans Unicode"/>
                <a:cs typeface="Lucida Sans Unicode"/>
              </a:rPr>
              <a:t> </a:t>
            </a:r>
            <a:r>
              <a:rPr dirty="0">
                <a:latin typeface="Lucida Sans Unicode"/>
                <a:cs typeface="Lucida Sans Unicode"/>
              </a:rPr>
              <a:t>be</a:t>
            </a:r>
            <a:r>
              <a:rPr spc="260" dirty="0">
                <a:latin typeface="Lucida Sans Unicode"/>
                <a:cs typeface="Lucida Sans Unicode"/>
              </a:rPr>
              <a:t> </a:t>
            </a:r>
            <a:r>
              <a:rPr spc="-5" dirty="0">
                <a:latin typeface="Lucida Sans Unicode"/>
                <a:cs typeface="Lucida Sans Unicode"/>
              </a:rPr>
              <a:t>tailored</a:t>
            </a:r>
            <a:r>
              <a:rPr spc="270" dirty="0">
                <a:latin typeface="Lucida Sans Unicode"/>
                <a:cs typeface="Lucida Sans Unicode"/>
              </a:rPr>
              <a:t> </a:t>
            </a:r>
            <a:r>
              <a:rPr spc="-5" dirty="0">
                <a:latin typeface="Lucida Sans Unicode"/>
                <a:cs typeface="Lucida Sans Unicode"/>
              </a:rPr>
              <a:t>to</a:t>
            </a:r>
            <a:r>
              <a:rPr spc="280" dirty="0">
                <a:latin typeface="Lucida Sans Unicode"/>
                <a:cs typeface="Lucida Sans Unicode"/>
              </a:rPr>
              <a:t> </a:t>
            </a:r>
            <a:r>
              <a:rPr spc="-5" dirty="0">
                <a:latin typeface="Lucida Sans Unicode"/>
                <a:cs typeface="Lucida Sans Unicode"/>
              </a:rPr>
              <a:t>the</a:t>
            </a:r>
            <a:endParaRPr dirty="0">
              <a:latin typeface="Lucida Sans Unicode"/>
              <a:cs typeface="Lucida Sans Unicode"/>
            </a:endParaRPr>
          </a:p>
        </p:txBody>
      </p:sp>
      <p:sp>
        <p:nvSpPr>
          <p:cNvPr id="20" name="object 20"/>
          <p:cNvSpPr txBox="1"/>
          <p:nvPr/>
        </p:nvSpPr>
        <p:spPr>
          <a:xfrm>
            <a:off x="-63500" y="5292725"/>
            <a:ext cx="12060238" cy="1120775"/>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geographic location of the user.</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Information finds users, instead of users searching for information.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Tablet devices provide a happy medium  between the larger screens and better  input capabilities of PCs and the  portability of smartphones.</a:t>
            </a:r>
          </a:p>
        </p:txBody>
      </p:sp>
      <p:sp>
        <p:nvSpPr>
          <p:cNvPr id="21" name="Footer Placeholder 1"/>
          <p:cNvSpPr>
            <a:spLocks noGrp="1"/>
          </p:cNvSpPr>
          <p:nvPr>
            <p:ph type="ftr" sz="quarter" idx="11"/>
          </p:nvPr>
        </p:nvSpPr>
        <p:spPr>
          <a:xfrm>
            <a:off x="25400" y="634365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892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682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595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261938" y="2792413"/>
            <a:ext cx="3000375" cy="300037"/>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(Exabytes/Month)</a:t>
            </a:r>
            <a:r>
              <a:rPr spc="-15" dirty="0">
                <a:latin typeface="Lucida Sans Unicode"/>
                <a:cs typeface="Lucida Sans Unicode"/>
              </a:rPr>
              <a:t> </a:t>
            </a:r>
            <a:r>
              <a:rPr spc="-5" dirty="0">
                <a:latin typeface="Lucida Sans Unicode"/>
                <a:cs typeface="Lucida Sans Unicode"/>
              </a:rPr>
              <a:t>[CISC14]</a:t>
            </a:r>
            <a:endParaRPr dirty="0">
              <a:latin typeface="Lucida Sans Unicode"/>
              <a:cs typeface="Lucida Sans Unicode"/>
            </a:endParaRPr>
          </a:p>
        </p:txBody>
      </p:sp>
      <p:sp>
        <p:nvSpPr>
          <p:cNvPr id="13" name="object 13"/>
          <p:cNvSpPr txBox="1"/>
          <p:nvPr/>
        </p:nvSpPr>
        <p:spPr>
          <a:xfrm>
            <a:off x="80963" y="3446463"/>
            <a:ext cx="6562725" cy="574675"/>
          </a:xfrm>
          <a:prstGeom prst="rect">
            <a:avLst/>
          </a:prstGeom>
        </p:spPr>
        <p:txBody>
          <a:bodyPr lIns="0" tIns="12700" rIns="0" bIns="0">
            <a:spAutoFit/>
          </a:bodyPr>
          <a:lstStyle/>
          <a:p>
            <a:pPr marL="12700" eaLnBrk="1" fontAlgn="auto" hangingPunct="1">
              <a:spcBef>
                <a:spcPts val="100"/>
              </a:spcBef>
              <a:spcAft>
                <a:spcPts val="0"/>
              </a:spcAft>
              <a:defRPr/>
            </a:pPr>
            <a:r>
              <a:rPr b="1" dirty="0">
                <a:latin typeface="Lucida Sans Unicode"/>
                <a:cs typeface="Lucida Sans Unicode"/>
              </a:rPr>
              <a:t>categories:</a:t>
            </a:r>
            <a:endParaRPr dirty="0">
              <a:latin typeface="Lucida Sans Unicode"/>
              <a:cs typeface="Lucida Sans Unicode"/>
            </a:endParaRPr>
          </a:p>
          <a:p>
            <a:pPr marL="299085" indent="-287020" eaLnBrk="1" fontAlgn="auto" hangingPunct="1">
              <a:spcBef>
                <a:spcPts val="0"/>
              </a:spcBef>
              <a:spcAft>
                <a:spcPts val="0"/>
              </a:spcAft>
              <a:buFont typeface="Arial"/>
              <a:buChar char="•"/>
              <a:tabLst>
                <a:tab pos="299085" algn="l"/>
                <a:tab pos="299720" algn="l"/>
              </a:tabLst>
              <a:defRPr/>
            </a:pPr>
            <a:r>
              <a:rPr b="1" spc="-5" dirty="0">
                <a:latin typeface="Lucida Sans Unicode"/>
                <a:cs typeface="Lucida Sans Unicode"/>
              </a:rPr>
              <a:t>Mobile data </a:t>
            </a:r>
            <a:r>
              <a:rPr b="1" dirty="0">
                <a:latin typeface="Lucida Sans Unicode"/>
                <a:cs typeface="Lucida Sans Unicode"/>
              </a:rPr>
              <a:t>traffic: </a:t>
            </a:r>
            <a:r>
              <a:rPr spc="-5" dirty="0">
                <a:latin typeface="Lucida Sans Unicode"/>
                <a:cs typeface="Lucida Sans Unicode"/>
              </a:rPr>
              <a:t>All enterprise traffic </a:t>
            </a:r>
            <a:r>
              <a:rPr dirty="0">
                <a:latin typeface="Lucida Sans Unicode"/>
                <a:cs typeface="Lucida Sans Unicode"/>
              </a:rPr>
              <a:t>that</a:t>
            </a:r>
            <a:r>
              <a:rPr spc="-285" dirty="0">
                <a:latin typeface="Lucida Sans Unicode"/>
                <a:cs typeface="Lucida Sans Unicode"/>
              </a:rPr>
              <a:t> </a:t>
            </a:r>
            <a:r>
              <a:rPr spc="-5" dirty="0">
                <a:latin typeface="Lucida Sans Unicode"/>
                <a:cs typeface="Lucida Sans Unicode"/>
              </a:rPr>
              <a:t>crosses </a:t>
            </a:r>
            <a:r>
              <a:rPr dirty="0">
                <a:latin typeface="Lucida Sans Unicode"/>
                <a:cs typeface="Lucida Sans Unicode"/>
              </a:rPr>
              <a:t>a</a:t>
            </a:r>
          </a:p>
        </p:txBody>
      </p:sp>
      <p:sp>
        <p:nvSpPr>
          <p:cNvPr id="14" name="object 14"/>
          <p:cNvSpPr txBox="1"/>
          <p:nvPr/>
        </p:nvSpPr>
        <p:spPr>
          <a:xfrm>
            <a:off x="334963" y="4021138"/>
            <a:ext cx="2225675" cy="300037"/>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mobile access</a:t>
            </a:r>
            <a:r>
              <a:rPr spc="-25" dirty="0">
                <a:latin typeface="Lucida Sans Unicode"/>
                <a:cs typeface="Lucida Sans Unicode"/>
              </a:rPr>
              <a:t> </a:t>
            </a:r>
            <a:r>
              <a:rPr spc="-10" dirty="0">
                <a:latin typeface="Lucida Sans Unicode"/>
                <a:cs typeface="Lucida Sans Unicode"/>
              </a:rPr>
              <a:t>point</a:t>
            </a:r>
            <a:endParaRPr dirty="0">
              <a:latin typeface="Lucida Sans Unicode"/>
              <a:cs typeface="Lucida Sans Unicode"/>
            </a:endParaRPr>
          </a:p>
        </p:txBody>
      </p:sp>
      <p:sp>
        <p:nvSpPr>
          <p:cNvPr id="15" name="object 15"/>
          <p:cNvSpPr txBox="1"/>
          <p:nvPr/>
        </p:nvSpPr>
        <p:spPr>
          <a:xfrm>
            <a:off x="-19050" y="4359275"/>
            <a:ext cx="6564313" cy="574675"/>
          </a:xfrm>
          <a:prstGeom prst="rect">
            <a:avLst/>
          </a:prstGeom>
        </p:spPr>
        <p:txBody>
          <a:bodyPr lIns="0" tIns="12700" rIns="0" bIns="0">
            <a:spAutoFit/>
          </a:bodyPr>
          <a:lstStyle>
            <a:lvl1pPr marL="298450" indent="-285750">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1pPr>
            <a:lvl2pPr marL="742950" indent="-285750">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2pPr>
            <a:lvl3pPr marL="1143000" indent="-228600">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3pPr>
            <a:lvl4pPr marL="1600200" indent="-228600">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4pPr>
            <a:lvl5pPr marL="2057400" indent="-228600">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 pos="1539875" algn="l"/>
                <a:tab pos="1730375" algn="l"/>
                <a:tab pos="1962150" algn="l"/>
                <a:tab pos="2339975" algn="l"/>
                <a:tab pos="2665413" algn="l"/>
                <a:tab pos="2928938" algn="l"/>
                <a:tab pos="3168650" algn="l"/>
                <a:tab pos="3448050" algn="l"/>
                <a:tab pos="4184650" algn="l"/>
                <a:tab pos="4805363" algn="l"/>
                <a:tab pos="4995863" algn="l"/>
                <a:tab pos="5481638" algn="l"/>
                <a:tab pos="5695950" algn="l"/>
                <a:tab pos="6367463" algn="l"/>
              </a:tabLst>
              <a:defRPr>
                <a:solidFill>
                  <a:schemeClr val="tx1"/>
                </a:solidFill>
                <a:latin typeface="Calibri" panose="020F0502020204030204" pitchFamily="34" charset="0"/>
              </a:defRPr>
            </a:lvl9pPr>
          </a:lstStyle>
          <a:p>
            <a:pPr eaLnBrk="1" hangingPunct="1">
              <a:spcBef>
                <a:spcPts val="100"/>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Managed	IP	traffic:	</a:t>
            </a:r>
            <a:r>
              <a:rPr lang="en-US" altLang="en-US">
                <a:latin typeface="Lucida Sans Unicode" panose="020B0602030504020204" pitchFamily="34" charset="0"/>
                <a:cs typeface="Lucida Sans Unicode" panose="020B0602030504020204" pitchFamily="34" charset="0"/>
              </a:rPr>
              <a:t>All	enterprise	traffic		that	is  transported	over	IP	but	remains	within	the	corporate</a:t>
            </a:r>
          </a:p>
        </p:txBody>
      </p:sp>
      <p:sp>
        <p:nvSpPr>
          <p:cNvPr id="16" name="object 16"/>
          <p:cNvSpPr txBox="1"/>
          <p:nvPr/>
        </p:nvSpPr>
        <p:spPr>
          <a:xfrm>
            <a:off x="171450" y="4976813"/>
            <a:ext cx="546100" cy="300037"/>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W</a:t>
            </a:r>
            <a:r>
              <a:rPr spc="-10" dirty="0">
                <a:latin typeface="Lucida Sans Unicode"/>
                <a:cs typeface="Lucida Sans Unicode"/>
              </a:rPr>
              <a:t>A</a:t>
            </a:r>
            <a:r>
              <a:rPr dirty="0">
                <a:latin typeface="Lucida Sans Unicode"/>
                <a:cs typeface="Lucida Sans Unicode"/>
              </a:rPr>
              <a:t>N</a:t>
            </a:r>
          </a:p>
        </p:txBody>
      </p:sp>
      <p:sp>
        <p:nvSpPr>
          <p:cNvPr id="17" name="object 17"/>
          <p:cNvSpPr txBox="1"/>
          <p:nvPr/>
        </p:nvSpPr>
        <p:spPr>
          <a:xfrm>
            <a:off x="14288" y="5383213"/>
            <a:ext cx="6565900" cy="847725"/>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Internet traffic: </a:t>
            </a:r>
            <a:r>
              <a:rPr lang="en-US" altLang="en-US">
                <a:latin typeface="Lucida Sans Unicode" panose="020B0602030504020204" pitchFamily="34" charset="0"/>
                <a:cs typeface="Lucida Sans Unicode" panose="020B0602030504020204" pitchFamily="34" charset="0"/>
              </a:rPr>
              <a:t>All enterprise traffic that crosses the  public Internet Although mobile traffic is the smallest of  the three categories of enterprise traffic, it is growing</a:t>
            </a:r>
          </a:p>
        </p:txBody>
      </p:sp>
      <p:sp>
        <p:nvSpPr>
          <p:cNvPr id="18" name="object 18"/>
          <p:cNvSpPr txBox="1"/>
          <p:nvPr/>
        </p:nvSpPr>
        <p:spPr>
          <a:xfrm>
            <a:off x="-19050" y="-23813"/>
            <a:ext cx="11923713" cy="2782888"/>
          </a:xfrm>
          <a:prstGeom prst="rect">
            <a:avLst/>
          </a:prstGeom>
        </p:spPr>
        <p:txBody>
          <a:bodyPr lIns="0" tIns="12700" rIns="0" bIns="0">
            <a:spAutoFit/>
          </a:bodyPr>
          <a:lstStyle>
            <a:lvl1pPr marL="76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solidFill>
                  <a:srgbClr val="FF0000"/>
                </a:solidFill>
                <a:latin typeface="Lucida Sans Unicode" panose="020B0602030504020204" pitchFamily="34" charset="0"/>
                <a:cs typeface="Lucida Sans Unicode" panose="020B0602030504020204" pitchFamily="34" charset="0"/>
              </a:rPr>
              <a:t>Mobile Traffic</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Figure shows a projection for mobile enterprise IP  traffic [CISC14], where the term enterprise refers to  businesses and governments.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Cisco’s methodology rests on a combination of analyst  projections, in-house estimates and forecasts, and  direct data collection.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As with mobile data traffic over cellular networks,  mobile enterprise IP traffic is on a strong growth curve.</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FIGURE	Forecast	Monthly	Enterprise	IP	Traffic	</a:t>
            </a:r>
            <a:r>
              <a:rPr lang="en-US" altLang="en-US" sz="2700" b="1" baseline="-43000">
                <a:latin typeface="Lucida Sans Unicode" panose="020B0602030504020204" pitchFamily="34" charset="0"/>
                <a:cs typeface="Lucida Sans Unicode" panose="020B0602030504020204" pitchFamily="34" charset="0"/>
              </a:rPr>
              <a:t>Based on Cisco’s projections, the compound</a:t>
            </a:r>
            <a:endParaRPr lang="en-US" altLang="en-US" sz="2700" baseline="-43000">
              <a:latin typeface="Lucida Sans Unicode" panose="020B0602030504020204" pitchFamily="34" charset="0"/>
              <a:cs typeface="Lucida Sans Unicode" panose="020B0602030504020204" pitchFamily="34" charset="0"/>
            </a:endParaRPr>
          </a:p>
        </p:txBody>
      </p:sp>
      <p:sp>
        <p:nvSpPr>
          <p:cNvPr id="19" name="object 19"/>
          <p:cNvSpPr txBox="1"/>
          <p:nvPr/>
        </p:nvSpPr>
        <p:spPr>
          <a:xfrm>
            <a:off x="6873875" y="3748088"/>
            <a:ext cx="5064125" cy="566737"/>
          </a:xfrm>
          <a:prstGeom prst="rect">
            <a:avLst/>
          </a:prstGeom>
        </p:spPr>
        <p:txBody>
          <a:bodyPr lIns="0" tIns="12700" rIns="0" bIns="0">
            <a:spAutoFit/>
          </a:bodyPr>
          <a:lstStyle/>
          <a:p>
            <a:pPr marL="12700" eaLnBrk="1" fontAlgn="auto" hangingPunct="1">
              <a:spcBef>
                <a:spcPts val="100"/>
              </a:spcBef>
              <a:spcAft>
                <a:spcPts val="0"/>
              </a:spcAft>
              <a:defRPr/>
            </a:pPr>
            <a:r>
              <a:rPr b="1" spc="-5" dirty="0">
                <a:latin typeface="Lucida Sans Unicode"/>
                <a:cs typeface="Lucida Sans Unicode"/>
              </a:rPr>
              <a:t>annual</a:t>
            </a:r>
            <a:r>
              <a:rPr b="1" spc="229" dirty="0">
                <a:latin typeface="Lucida Sans Unicode"/>
                <a:cs typeface="Lucida Sans Unicode"/>
              </a:rPr>
              <a:t> </a:t>
            </a:r>
            <a:r>
              <a:rPr b="1" spc="-5" dirty="0">
                <a:latin typeface="Lucida Sans Unicode"/>
                <a:cs typeface="Lucida Sans Unicode"/>
              </a:rPr>
              <a:t>growth</a:t>
            </a:r>
            <a:r>
              <a:rPr b="1" spc="245" dirty="0">
                <a:latin typeface="Lucida Sans Unicode"/>
                <a:cs typeface="Lucida Sans Unicode"/>
              </a:rPr>
              <a:t> </a:t>
            </a:r>
            <a:r>
              <a:rPr b="1" spc="-5" dirty="0">
                <a:latin typeface="Lucida Sans Unicode"/>
                <a:cs typeface="Lucida Sans Unicode"/>
              </a:rPr>
              <a:t>rate</a:t>
            </a:r>
            <a:r>
              <a:rPr b="1" spc="240" dirty="0">
                <a:latin typeface="Lucida Sans Unicode"/>
                <a:cs typeface="Lucida Sans Unicode"/>
              </a:rPr>
              <a:t> </a:t>
            </a:r>
            <a:r>
              <a:rPr b="1" spc="-5" dirty="0">
                <a:latin typeface="Lucida Sans Unicode"/>
                <a:cs typeface="Lucida Sans Unicode"/>
              </a:rPr>
              <a:t>over</a:t>
            </a:r>
            <a:r>
              <a:rPr b="1" spc="245" dirty="0">
                <a:latin typeface="Lucida Sans Unicode"/>
                <a:cs typeface="Lucida Sans Unicode"/>
              </a:rPr>
              <a:t> </a:t>
            </a:r>
            <a:r>
              <a:rPr b="1" spc="-5" dirty="0">
                <a:latin typeface="Lucida Sans Unicode"/>
                <a:cs typeface="Lucida Sans Unicode"/>
              </a:rPr>
              <a:t>the</a:t>
            </a:r>
            <a:r>
              <a:rPr b="1" spc="229" dirty="0">
                <a:latin typeface="Lucida Sans Unicode"/>
                <a:cs typeface="Lucida Sans Unicode"/>
              </a:rPr>
              <a:t> </a:t>
            </a:r>
            <a:r>
              <a:rPr b="1" spc="-5" dirty="0">
                <a:latin typeface="Lucida Sans Unicode"/>
                <a:cs typeface="Lucida Sans Unicode"/>
              </a:rPr>
              <a:t>period</a:t>
            </a:r>
            <a:r>
              <a:rPr b="1" spc="240" dirty="0">
                <a:latin typeface="Lucida Sans Unicode"/>
                <a:cs typeface="Lucida Sans Unicode"/>
              </a:rPr>
              <a:t> </a:t>
            </a:r>
            <a:r>
              <a:rPr b="1" spc="-5" dirty="0">
                <a:latin typeface="Lucida Sans Unicode"/>
                <a:cs typeface="Lucida Sans Unicode"/>
              </a:rPr>
              <a:t>2013</a:t>
            </a:r>
            <a:r>
              <a:rPr b="1" spc="229" dirty="0">
                <a:latin typeface="Lucida Sans Unicode"/>
                <a:cs typeface="Lucida Sans Unicode"/>
              </a:rPr>
              <a:t> </a:t>
            </a:r>
            <a:r>
              <a:rPr b="1" spc="-10" dirty="0">
                <a:latin typeface="Lucida Sans Unicode"/>
                <a:cs typeface="Lucida Sans Unicode"/>
              </a:rPr>
              <a:t>to</a:t>
            </a:r>
            <a:r>
              <a:rPr lang="en-US" b="1" spc="-10" dirty="0">
                <a:latin typeface="Lucida Sans Unicode"/>
                <a:cs typeface="Lucida Sans Unicode"/>
              </a:rPr>
              <a:t> 2018</a:t>
            </a:r>
            <a:endParaRPr dirty="0">
              <a:latin typeface="Lucida Sans Unicode"/>
              <a:cs typeface="Lucida Sans Unicode"/>
            </a:endParaRPr>
          </a:p>
        </p:txBody>
      </p:sp>
      <p:sp>
        <p:nvSpPr>
          <p:cNvPr id="20" name="object 20"/>
          <p:cNvSpPr txBox="1"/>
          <p:nvPr/>
        </p:nvSpPr>
        <p:spPr>
          <a:xfrm>
            <a:off x="77788" y="3140075"/>
            <a:ext cx="11210925" cy="300038"/>
          </a:xfrm>
          <a:prstGeom prst="rect">
            <a:avLst/>
          </a:prstGeom>
        </p:spPr>
        <p:txBody>
          <a:bodyPr lIns="0" tIns="12700" rIns="0" bIns="0">
            <a:spAutoFit/>
          </a:bodyPr>
          <a:lstStyle/>
          <a:p>
            <a:pPr marL="38100" eaLnBrk="1" fontAlgn="auto" hangingPunct="1">
              <a:spcBef>
                <a:spcPts val="100"/>
              </a:spcBef>
              <a:spcAft>
                <a:spcPts val="0"/>
              </a:spcAft>
              <a:tabLst>
                <a:tab pos="614045" algn="l"/>
                <a:tab pos="1470660" algn="l"/>
                <a:tab pos="2375535" algn="l"/>
                <a:tab pos="2892425" algn="l"/>
                <a:tab pos="3816350" algn="l"/>
                <a:tab pos="4639310" algn="l"/>
                <a:tab pos="5404485" algn="l"/>
                <a:tab pos="6000750" algn="l"/>
                <a:tab pos="6758940" algn="l"/>
              </a:tabLst>
              <a:defRPr/>
            </a:pPr>
            <a:r>
              <a:rPr b="1" spc="-5" dirty="0">
                <a:latin typeface="Lucida Sans Unicode"/>
                <a:cs typeface="Lucida Sans Unicode"/>
              </a:rPr>
              <a:t>The	Figure	breaks	the	</a:t>
            </a:r>
            <a:r>
              <a:rPr b="1" dirty="0">
                <a:latin typeface="Lucida Sans Unicode"/>
                <a:cs typeface="Lucida Sans Unicode"/>
              </a:rPr>
              <a:t>mobile	</a:t>
            </a:r>
            <a:r>
              <a:rPr b="1" spc="-5" dirty="0">
                <a:latin typeface="Lucida Sans Unicode"/>
                <a:cs typeface="Lucida Sans Unicode"/>
              </a:rPr>
              <a:t>traffic	down	into	three	</a:t>
            </a:r>
            <a:r>
              <a:rPr sz="2700" b="1" baseline="-43209" dirty="0">
                <a:latin typeface="Lucida Sans Unicode"/>
                <a:cs typeface="Lucida Sans Unicode"/>
              </a:rPr>
              <a:t>2018 for enterprise traffic is as</a:t>
            </a:r>
            <a:r>
              <a:rPr sz="2700" b="1" spc="-142" baseline="-43209" dirty="0">
                <a:latin typeface="Lucida Sans Unicode"/>
                <a:cs typeface="Lucida Sans Unicode"/>
              </a:rPr>
              <a:t> </a:t>
            </a:r>
            <a:r>
              <a:rPr sz="2700" b="1" baseline="-43209" dirty="0">
                <a:latin typeface="Lucida Sans Unicode"/>
                <a:cs typeface="Lucida Sans Unicode"/>
              </a:rPr>
              <a:t>follows:</a:t>
            </a:r>
            <a:endParaRPr sz="2700" baseline="-43209" dirty="0">
              <a:latin typeface="Lucida Sans Unicode"/>
              <a:cs typeface="Lucida Sans Unicode"/>
            </a:endParaRPr>
          </a:p>
        </p:txBody>
      </p:sp>
      <p:sp>
        <p:nvSpPr>
          <p:cNvPr id="21" name="object 21"/>
          <p:cNvSpPr txBox="1"/>
          <p:nvPr/>
        </p:nvSpPr>
        <p:spPr>
          <a:xfrm>
            <a:off x="6788150" y="4375150"/>
            <a:ext cx="5064125" cy="847725"/>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Enterprise networks need to be flexible  enough to handle the rapidly growing  mobile data load.</a:t>
            </a:r>
          </a:p>
        </p:txBody>
      </p:sp>
      <p:sp>
        <p:nvSpPr>
          <p:cNvPr id="22" name="object 22"/>
          <p:cNvSpPr txBox="1"/>
          <p:nvPr/>
        </p:nvSpPr>
        <p:spPr>
          <a:xfrm>
            <a:off x="6783388" y="5197475"/>
            <a:ext cx="5060950" cy="300038"/>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 pos="1156970" algn="l"/>
                <a:tab pos="1620520" algn="l"/>
                <a:tab pos="2432685" algn="l"/>
                <a:tab pos="2949575" algn="l"/>
                <a:tab pos="4785995" algn="l"/>
              </a:tabLst>
              <a:defRPr/>
            </a:pPr>
            <a:r>
              <a:rPr dirty="0">
                <a:latin typeface="Lucida Sans Unicode"/>
                <a:cs typeface="Lucida Sans Unicode"/>
              </a:rPr>
              <a:t>Such	a	</a:t>
            </a:r>
            <a:r>
              <a:rPr spc="-5" dirty="0">
                <a:latin typeface="Lucida Sans Unicode"/>
                <a:cs typeface="Lucida Sans Unicode"/>
              </a:rPr>
              <a:t>l</a:t>
            </a:r>
            <a:r>
              <a:rPr spc="-10" dirty="0">
                <a:latin typeface="Lucida Sans Unicode"/>
                <a:cs typeface="Lucida Sans Unicode"/>
              </a:rPr>
              <a:t>o</a:t>
            </a:r>
            <a:r>
              <a:rPr spc="-5" dirty="0">
                <a:latin typeface="Lucida Sans Unicode"/>
                <a:cs typeface="Lucida Sans Unicode"/>
              </a:rPr>
              <a:t>a</a:t>
            </a:r>
            <a:r>
              <a:rPr dirty="0">
                <a:latin typeface="Lucida Sans Unicode"/>
                <a:cs typeface="Lucida Sans Unicode"/>
              </a:rPr>
              <a:t>d	</a:t>
            </a:r>
            <a:r>
              <a:rPr spc="-5" dirty="0">
                <a:latin typeface="Lucida Sans Unicode"/>
                <a:cs typeface="Lucida Sans Unicode"/>
              </a:rPr>
              <a:t>i</a:t>
            </a:r>
            <a:r>
              <a:rPr dirty="0">
                <a:latin typeface="Lucida Sans Unicode"/>
                <a:cs typeface="Lucida Sans Unicode"/>
              </a:rPr>
              <a:t>s	</a:t>
            </a:r>
            <a:r>
              <a:rPr spc="-5" dirty="0">
                <a:latin typeface="Lucida Sans Unicode"/>
                <a:cs typeface="Lucida Sans Unicode"/>
              </a:rPr>
              <a:t>ch</a:t>
            </a:r>
            <a:r>
              <a:rPr spc="10" dirty="0">
                <a:latin typeface="Lucida Sans Unicode"/>
                <a:cs typeface="Lucida Sans Unicode"/>
              </a:rPr>
              <a:t>a</a:t>
            </a:r>
            <a:r>
              <a:rPr spc="-5" dirty="0">
                <a:latin typeface="Lucida Sans Unicode"/>
                <a:cs typeface="Lucida Sans Unicode"/>
              </a:rPr>
              <a:t>racte</a:t>
            </a:r>
            <a:r>
              <a:rPr spc="10" dirty="0">
                <a:latin typeface="Lucida Sans Unicode"/>
                <a:cs typeface="Lucida Sans Unicode"/>
              </a:rPr>
              <a:t>r</a:t>
            </a:r>
            <a:r>
              <a:rPr spc="-5" dirty="0">
                <a:latin typeface="Lucida Sans Unicode"/>
                <a:cs typeface="Lucida Sans Unicode"/>
              </a:rPr>
              <a:t>ize</a:t>
            </a:r>
            <a:r>
              <a:rPr dirty="0">
                <a:latin typeface="Lucida Sans Unicode"/>
                <a:cs typeface="Lucida Sans Unicode"/>
              </a:rPr>
              <a:t>d	</a:t>
            </a:r>
            <a:r>
              <a:rPr spc="-5" dirty="0">
                <a:latin typeface="Lucida Sans Unicode"/>
                <a:cs typeface="Lucida Sans Unicode"/>
              </a:rPr>
              <a:t>by</a:t>
            </a:r>
            <a:endParaRPr dirty="0">
              <a:latin typeface="Lucida Sans Unicode"/>
              <a:cs typeface="Lucida Sans Unicode"/>
            </a:endParaRPr>
          </a:p>
        </p:txBody>
      </p:sp>
      <p:sp>
        <p:nvSpPr>
          <p:cNvPr id="23" name="object 23"/>
          <p:cNvSpPr txBox="1"/>
          <p:nvPr/>
        </p:nvSpPr>
        <p:spPr>
          <a:xfrm>
            <a:off x="7016750" y="5497513"/>
            <a:ext cx="4778375" cy="574675"/>
          </a:xfrm>
          <a:prstGeom prst="rect">
            <a:avLst/>
          </a:prstGeom>
        </p:spPr>
        <p:txBody>
          <a:bodyPr lIns="0" tIns="12700" rIns="0" bIns="0">
            <a:spAutoFit/>
          </a:bodyPr>
          <a:lstStyle>
            <a:lvl1pPr marL="12700">
              <a:tabLst>
                <a:tab pos="1585913" algn="l"/>
                <a:tab pos="2874963" algn="l"/>
                <a:tab pos="4041775" algn="l"/>
              </a:tabLst>
              <a:defRPr>
                <a:solidFill>
                  <a:schemeClr val="tx1"/>
                </a:solidFill>
                <a:latin typeface="Calibri" panose="020F0502020204030204" pitchFamily="34" charset="0"/>
              </a:defRPr>
            </a:lvl1pPr>
            <a:lvl2pPr marL="742950" indent="-285750">
              <a:tabLst>
                <a:tab pos="1585913" algn="l"/>
                <a:tab pos="2874963" algn="l"/>
                <a:tab pos="4041775" algn="l"/>
              </a:tabLst>
              <a:defRPr>
                <a:solidFill>
                  <a:schemeClr val="tx1"/>
                </a:solidFill>
                <a:latin typeface="Calibri" panose="020F0502020204030204" pitchFamily="34" charset="0"/>
              </a:defRPr>
            </a:lvl2pPr>
            <a:lvl3pPr marL="1143000" indent="-228600">
              <a:tabLst>
                <a:tab pos="1585913" algn="l"/>
                <a:tab pos="2874963" algn="l"/>
                <a:tab pos="4041775" algn="l"/>
              </a:tabLst>
              <a:defRPr>
                <a:solidFill>
                  <a:schemeClr val="tx1"/>
                </a:solidFill>
                <a:latin typeface="Calibri" panose="020F0502020204030204" pitchFamily="34" charset="0"/>
              </a:defRPr>
            </a:lvl3pPr>
            <a:lvl4pPr marL="1600200" indent="-228600">
              <a:tabLst>
                <a:tab pos="1585913" algn="l"/>
                <a:tab pos="2874963" algn="l"/>
                <a:tab pos="4041775" algn="l"/>
              </a:tabLst>
              <a:defRPr>
                <a:solidFill>
                  <a:schemeClr val="tx1"/>
                </a:solidFill>
                <a:latin typeface="Calibri" panose="020F0502020204030204" pitchFamily="34" charset="0"/>
              </a:defRPr>
            </a:lvl4pPr>
            <a:lvl5pPr marL="2057400" indent="-228600">
              <a:tabLst>
                <a:tab pos="1585913" algn="l"/>
                <a:tab pos="2874963" algn="l"/>
                <a:tab pos="4041775"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1585913" algn="l"/>
                <a:tab pos="2874963" algn="l"/>
                <a:tab pos="4041775"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1585913" algn="l"/>
                <a:tab pos="2874963" algn="l"/>
                <a:tab pos="4041775"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1585913" algn="l"/>
                <a:tab pos="2874963" algn="l"/>
                <a:tab pos="4041775"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1585913" algn="l"/>
                <a:tab pos="2874963" algn="l"/>
                <a:tab pos="4041775" algn="l"/>
              </a:tabLs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dynamically	changing	physical	access  points into the network and a wide variety</a:t>
            </a:r>
          </a:p>
        </p:txBody>
      </p:sp>
      <p:sp>
        <p:nvSpPr>
          <p:cNvPr id="24" name="object 24"/>
          <p:cNvSpPr txBox="1"/>
          <p:nvPr/>
        </p:nvSpPr>
        <p:spPr>
          <a:xfrm>
            <a:off x="6710363" y="6064250"/>
            <a:ext cx="5064125" cy="290513"/>
          </a:xfrm>
          <a:prstGeom prst="rect">
            <a:avLst/>
          </a:prstGeom>
        </p:spPr>
        <p:txBody>
          <a:bodyPr lIns="0" tIns="12700" rIns="0" bIns="0">
            <a:spAutoFit/>
          </a:bodyPr>
          <a:lstStyle/>
          <a:p>
            <a:pPr marL="299085" eaLnBrk="1" fontAlgn="auto" hangingPunct="1">
              <a:spcBef>
                <a:spcPts val="100"/>
              </a:spcBef>
              <a:spcAft>
                <a:spcPts val="0"/>
              </a:spcAft>
              <a:defRPr/>
            </a:pPr>
            <a:r>
              <a:rPr spc="-5" dirty="0">
                <a:latin typeface="Lucida Sans Unicode"/>
                <a:cs typeface="Lucida Sans Unicode"/>
              </a:rPr>
              <a:t>of elastic and inelastic traffic</a:t>
            </a:r>
            <a:r>
              <a:rPr spc="100" dirty="0">
                <a:latin typeface="Lucida Sans Unicode"/>
                <a:cs typeface="Lucida Sans Unicode"/>
              </a:rPr>
              <a:t> </a:t>
            </a:r>
            <a:r>
              <a:rPr spc="-5" dirty="0">
                <a:latin typeface="Lucida Sans Unicode"/>
                <a:cs typeface="Lucida Sans Unicode"/>
              </a:rPr>
              <a:t>types.</a:t>
            </a:r>
            <a:endParaRPr dirty="0">
              <a:latin typeface="Lucida Sans Unicode"/>
              <a:cs typeface="Lucida Sans Unicode"/>
            </a:endParaRPr>
          </a:p>
        </p:txBody>
      </p:sp>
      <p:sp>
        <p:nvSpPr>
          <p:cNvPr id="39952" name="object 25"/>
          <p:cNvSpPr>
            <a:spLocks noChangeArrowheads="1"/>
          </p:cNvSpPr>
          <p:nvPr/>
        </p:nvSpPr>
        <p:spPr bwMode="auto">
          <a:xfrm>
            <a:off x="6835775" y="79375"/>
            <a:ext cx="5265738" cy="3657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6" name="Footer Placeholder 1"/>
          <p:cNvSpPr>
            <a:spLocks noGrp="1"/>
          </p:cNvSpPr>
          <p:nvPr>
            <p:ph type="ftr" sz="quarter" idx="11"/>
          </p:nvPr>
        </p:nvSpPr>
        <p:spPr>
          <a:xfrm>
            <a:off x="14288" y="63420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3995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3" y="63452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72913" y="635793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31750" y="169863"/>
            <a:ext cx="5165725" cy="309245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413"/>
              </a:spcBef>
            </a:pPr>
            <a:r>
              <a:rPr lang="en-US" altLang="en-US" b="1">
                <a:latin typeface="Lucida Sans Unicode" panose="020B0602030504020204" pitchFamily="34" charset="0"/>
                <a:cs typeface="Lucida Sans Unicode" panose="020B0602030504020204" pitchFamily="34" charset="0"/>
              </a:rPr>
              <a:t>2.3 REQUIREMENTS: QOS AND QOE</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50"/>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So far, this chapter has focused on the  types of traffic the enterprise networks and</a:t>
            </a:r>
          </a:p>
          <a:p>
            <a:pPr algn="just" eaLnBrk="1" hangingPunct="1">
              <a:lnSpc>
                <a:spcPct val="99000"/>
              </a:lnSpc>
              <a:spcBef>
                <a:spcPts val="13"/>
              </a:spcBef>
            </a:pPr>
            <a:r>
              <a:rPr lang="en-US" altLang="en-US">
                <a:latin typeface="Lucida Sans Unicode" panose="020B0602030504020204" pitchFamily="34" charset="0"/>
                <a:cs typeface="Lucida Sans Unicode" panose="020B0602030504020204" pitchFamily="34" charset="0"/>
              </a:rPr>
              <a:t>the Internet carry and looked at three areas  of demand that create significant  challenges for providing effective and</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efficient network service to users.</a:t>
            </a:r>
          </a:p>
          <a:p>
            <a:pPr algn="just" eaLnBrk="1" hangingPunct="1">
              <a:lnSpc>
                <a:spcPts val="2163"/>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section briefly introduces two  concepts that provide a way of quantifying</a:t>
            </a:r>
          </a:p>
          <a:p>
            <a:pPr algn="just" eaLnBrk="1" hangingPunct="1">
              <a:lnSpc>
                <a:spcPts val="2163"/>
              </a:lnSpc>
              <a:spcBef>
                <a:spcPts val="63"/>
              </a:spcBef>
            </a:pPr>
            <a:r>
              <a:rPr lang="en-US" altLang="en-US">
                <a:latin typeface="Lucida Sans Unicode" panose="020B0602030504020204" pitchFamily="34" charset="0"/>
                <a:cs typeface="Lucida Sans Unicode" panose="020B0602030504020204" pitchFamily="34" charset="0"/>
              </a:rPr>
              <a:t>the network performance that the  enterprise desires to achieve:</a:t>
            </a:r>
          </a:p>
        </p:txBody>
      </p:sp>
      <p:sp>
        <p:nvSpPr>
          <p:cNvPr id="40963" name="object 13"/>
          <p:cNvSpPr txBox="1">
            <a:spLocks noChangeArrowheads="1"/>
          </p:cNvSpPr>
          <p:nvPr/>
        </p:nvSpPr>
        <p:spPr bwMode="auto">
          <a:xfrm>
            <a:off x="79375" y="3609975"/>
            <a:ext cx="1047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Arial" panose="020B0604020202020204" pitchFamily="34" charset="0"/>
                <a:cs typeface="Arial" panose="020B0604020202020204" pitchFamily="34" charset="0"/>
              </a:rPr>
              <a:t>•</a:t>
            </a:r>
          </a:p>
        </p:txBody>
      </p:sp>
      <p:sp>
        <p:nvSpPr>
          <p:cNvPr id="14" name="object 14"/>
          <p:cNvSpPr txBox="1"/>
          <p:nvPr/>
        </p:nvSpPr>
        <p:spPr>
          <a:xfrm>
            <a:off x="258763" y="3262313"/>
            <a:ext cx="4805362" cy="300037"/>
          </a:xfrm>
          <a:prstGeom prst="rect">
            <a:avLst/>
          </a:prstGeom>
        </p:spPr>
        <p:txBody>
          <a:bodyPr lIns="0" tIns="12700" rIns="0" bIns="0">
            <a:spAutoFit/>
          </a:bodyPr>
          <a:lstStyle/>
          <a:p>
            <a:pPr marL="12700" eaLnBrk="1" fontAlgn="auto" hangingPunct="1">
              <a:spcBef>
                <a:spcPts val="100"/>
              </a:spcBef>
              <a:spcAft>
                <a:spcPts val="0"/>
              </a:spcAft>
              <a:tabLst>
                <a:tab pos="940435" algn="l"/>
                <a:tab pos="1339850" algn="l"/>
                <a:tab pos="2281555" algn="l"/>
                <a:tab pos="3050540" algn="l"/>
                <a:tab pos="3639820" algn="l"/>
                <a:tab pos="4565015" algn="l"/>
              </a:tabLst>
              <a:defRPr/>
            </a:pPr>
            <a:r>
              <a:rPr b="1" spc="-10" dirty="0">
                <a:latin typeface="Lucida Sans Unicode"/>
                <a:cs typeface="Lucida Sans Unicode"/>
              </a:rPr>
              <a:t>q</a:t>
            </a:r>
            <a:r>
              <a:rPr b="1" spc="5" dirty="0">
                <a:latin typeface="Lucida Sans Unicode"/>
                <a:cs typeface="Lucida Sans Unicode"/>
              </a:rPr>
              <a:t>u</a:t>
            </a:r>
            <a:r>
              <a:rPr b="1" spc="-5" dirty="0">
                <a:latin typeface="Lucida Sans Unicode"/>
                <a:cs typeface="Lucida Sans Unicode"/>
              </a:rPr>
              <a:t>a</a:t>
            </a:r>
            <a:r>
              <a:rPr b="1" spc="5" dirty="0">
                <a:latin typeface="Lucida Sans Unicode"/>
                <a:cs typeface="Lucida Sans Unicode"/>
              </a:rPr>
              <a:t>l</a:t>
            </a:r>
            <a:r>
              <a:rPr b="1" spc="-5" dirty="0">
                <a:latin typeface="Lucida Sans Unicode"/>
                <a:cs typeface="Lucida Sans Unicode"/>
              </a:rPr>
              <a:t>it</a:t>
            </a:r>
            <a:r>
              <a:rPr b="1" dirty="0">
                <a:latin typeface="Lucida Sans Unicode"/>
                <a:cs typeface="Lucida Sans Unicode"/>
              </a:rPr>
              <a:t>y	</a:t>
            </a:r>
            <a:r>
              <a:rPr b="1" spc="-5" dirty="0">
                <a:latin typeface="Lucida Sans Unicode"/>
                <a:cs typeface="Lucida Sans Unicode"/>
              </a:rPr>
              <a:t>o</a:t>
            </a:r>
            <a:r>
              <a:rPr b="1" dirty="0">
                <a:latin typeface="Lucida Sans Unicode"/>
                <a:cs typeface="Lucida Sans Unicode"/>
              </a:rPr>
              <a:t>f	</a:t>
            </a:r>
            <a:r>
              <a:rPr b="1" spc="-10" dirty="0">
                <a:latin typeface="Lucida Sans Unicode"/>
                <a:cs typeface="Lucida Sans Unicode"/>
              </a:rPr>
              <a:t>s</a:t>
            </a:r>
            <a:r>
              <a:rPr b="1" spc="-5" dirty="0">
                <a:latin typeface="Lucida Sans Unicode"/>
                <a:cs typeface="Lucida Sans Unicode"/>
              </a:rPr>
              <a:t>er</a:t>
            </a:r>
            <a:r>
              <a:rPr b="1" spc="10" dirty="0">
                <a:latin typeface="Lucida Sans Unicode"/>
                <a:cs typeface="Lucida Sans Unicode"/>
              </a:rPr>
              <a:t>v</a:t>
            </a:r>
            <a:r>
              <a:rPr b="1" spc="-5" dirty="0">
                <a:latin typeface="Lucida Sans Unicode"/>
                <a:cs typeface="Lucida Sans Unicode"/>
              </a:rPr>
              <a:t>ic</a:t>
            </a:r>
            <a:r>
              <a:rPr b="1" dirty="0">
                <a:latin typeface="Lucida Sans Unicode"/>
                <a:cs typeface="Lucida Sans Unicode"/>
              </a:rPr>
              <a:t>e	</a:t>
            </a:r>
            <a:r>
              <a:rPr b="1" spc="-5" dirty="0">
                <a:latin typeface="Lucida Sans Unicode"/>
                <a:cs typeface="Lucida Sans Unicode"/>
              </a:rPr>
              <a:t>(</a:t>
            </a:r>
            <a:r>
              <a:rPr b="1" spc="10" dirty="0">
                <a:latin typeface="Lucida Sans Unicode"/>
                <a:cs typeface="Lucida Sans Unicode"/>
              </a:rPr>
              <a:t>Q</a:t>
            </a:r>
            <a:r>
              <a:rPr b="1" spc="-5" dirty="0">
                <a:latin typeface="Lucida Sans Unicode"/>
                <a:cs typeface="Lucida Sans Unicode"/>
              </a:rPr>
              <a:t>oS)</a:t>
            </a:r>
            <a:r>
              <a:rPr b="1" dirty="0">
                <a:latin typeface="Lucida Sans Unicode"/>
                <a:cs typeface="Lucida Sans Unicode"/>
              </a:rPr>
              <a:t>	</a:t>
            </a:r>
            <a:r>
              <a:rPr b="1" spc="-5" dirty="0">
                <a:latin typeface="Lucida Sans Unicode"/>
                <a:cs typeface="Lucida Sans Unicode"/>
              </a:rPr>
              <a:t>a</a:t>
            </a:r>
            <a:r>
              <a:rPr b="1" spc="5" dirty="0">
                <a:latin typeface="Lucida Sans Unicode"/>
                <a:cs typeface="Lucida Sans Unicode"/>
              </a:rPr>
              <a:t>n</a:t>
            </a:r>
            <a:r>
              <a:rPr b="1" dirty="0">
                <a:latin typeface="Lucida Sans Unicode"/>
                <a:cs typeface="Lucida Sans Unicode"/>
              </a:rPr>
              <a:t>d	</a:t>
            </a:r>
            <a:r>
              <a:rPr b="1" spc="-10" dirty="0">
                <a:latin typeface="Lucida Sans Unicode"/>
                <a:cs typeface="Lucida Sans Unicode"/>
              </a:rPr>
              <a:t>q</a:t>
            </a:r>
            <a:r>
              <a:rPr b="1" dirty="0">
                <a:latin typeface="Lucida Sans Unicode"/>
                <a:cs typeface="Lucida Sans Unicode"/>
              </a:rPr>
              <a:t>u</a:t>
            </a:r>
            <a:r>
              <a:rPr b="1" spc="5" dirty="0">
                <a:latin typeface="Lucida Sans Unicode"/>
                <a:cs typeface="Lucida Sans Unicode"/>
              </a:rPr>
              <a:t>a</a:t>
            </a:r>
            <a:r>
              <a:rPr b="1" dirty="0">
                <a:latin typeface="Lucida Sans Unicode"/>
                <a:cs typeface="Lucida Sans Unicode"/>
              </a:rPr>
              <a:t>l</a:t>
            </a:r>
            <a:r>
              <a:rPr b="1" spc="-10" dirty="0">
                <a:latin typeface="Lucida Sans Unicode"/>
                <a:cs typeface="Lucida Sans Unicode"/>
              </a:rPr>
              <a:t>i</a:t>
            </a:r>
            <a:r>
              <a:rPr b="1" spc="-15" dirty="0">
                <a:latin typeface="Lucida Sans Unicode"/>
                <a:cs typeface="Lucida Sans Unicode"/>
              </a:rPr>
              <a:t>t</a:t>
            </a:r>
            <a:r>
              <a:rPr b="1" dirty="0">
                <a:latin typeface="Lucida Sans Unicode"/>
                <a:cs typeface="Lucida Sans Unicode"/>
              </a:rPr>
              <a:t>y	</a:t>
            </a:r>
            <a:r>
              <a:rPr b="1" spc="5" dirty="0">
                <a:latin typeface="Lucida Sans Unicode"/>
                <a:cs typeface="Lucida Sans Unicode"/>
              </a:rPr>
              <a:t>of</a:t>
            </a:r>
            <a:endParaRPr>
              <a:latin typeface="Lucida Sans Unicode"/>
              <a:cs typeface="Lucida Sans Unicode"/>
            </a:endParaRPr>
          </a:p>
        </p:txBody>
      </p:sp>
      <p:sp>
        <p:nvSpPr>
          <p:cNvPr id="15" name="object 15"/>
          <p:cNvSpPr txBox="1"/>
          <p:nvPr/>
        </p:nvSpPr>
        <p:spPr>
          <a:xfrm>
            <a:off x="9525" y="3613150"/>
            <a:ext cx="5164138" cy="2493963"/>
          </a:xfrm>
          <a:prstGeom prst="rect">
            <a:avLst/>
          </a:prstGeom>
          <a:solidFill>
            <a:schemeClr val="bg1"/>
          </a:solidFill>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b="1">
                <a:latin typeface="Lucida Sans Unicode" panose="020B0602030504020204" pitchFamily="34" charset="0"/>
                <a:cs typeface="Lucida Sans Unicode" panose="020B0602030504020204" pitchFamily="34" charset="0"/>
              </a:rPr>
              <a:t>experience (QoE).</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QoS and QoE enable the network manager  to determine whether the network is</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meeting user needs and to diagnose  problem areas that require adjustment to  network management and network traffic  control.</a:t>
            </a:r>
          </a:p>
          <a:p>
            <a:pPr algn="just" eaLnBrk="1" hangingPunct="1">
              <a:lnSpc>
                <a:spcPts val="2100"/>
              </a:lnSpc>
              <a:spcBef>
                <a:spcPts val="1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QoS and QoE are treated in detail in Part IV  of the slides.</a:t>
            </a:r>
          </a:p>
        </p:txBody>
      </p:sp>
      <p:sp>
        <p:nvSpPr>
          <p:cNvPr id="40966" name="object 16"/>
          <p:cNvSpPr>
            <a:spLocks noChangeArrowheads="1"/>
          </p:cNvSpPr>
          <p:nvPr/>
        </p:nvSpPr>
        <p:spPr bwMode="auto">
          <a:xfrm>
            <a:off x="5321300" y="1195388"/>
            <a:ext cx="6870700" cy="49815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096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5"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6"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7"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8"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9"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04775" y="6350"/>
            <a:ext cx="5892800" cy="4730750"/>
          </a:xfrm>
          <a:prstGeom prst="rect">
            <a:avLst/>
          </a:prstGeom>
        </p:spPr>
        <p:txBody>
          <a:bodyPr lIns="0" tIns="12700" rIns="0" bIns="0">
            <a:spAutoFit/>
          </a:bodyPr>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TYPES OF NETWORKS AND INTERNET TRAFFIC</a:t>
            </a:r>
            <a:endParaRPr lang="en-US" altLang="en-US">
              <a:latin typeface="Lucida Sans Unicode" panose="020B0602030504020204" pitchFamily="34" charset="0"/>
              <a:cs typeface="Lucida Sans Unicode" panose="020B0602030504020204" pitchFamily="34" charset="0"/>
            </a:endParaRPr>
          </a:p>
          <a:p>
            <a:pPr eaLnBrk="1" hangingPunct="1">
              <a:spcBef>
                <a:spcPts val="2100"/>
              </a:spcBef>
            </a:pPr>
            <a:r>
              <a:rPr lang="en-US" altLang="en-US" b="1">
                <a:latin typeface="Lucida Sans Unicode" panose="020B0602030504020204" pitchFamily="34" charset="0"/>
                <a:cs typeface="Lucida Sans Unicode" panose="020B0602030504020204" pitchFamily="34" charset="0"/>
              </a:rPr>
              <a:t>Internet</a:t>
            </a:r>
            <a:endParaRPr lang="en-US" altLang="en-US">
              <a:latin typeface="Lucida Sans Unicode" panose="020B0602030504020204" pitchFamily="34" charset="0"/>
              <a:cs typeface="Lucida Sans Unicode" panose="020B0602030504020204" pitchFamily="34" charset="0"/>
            </a:endParaRPr>
          </a:p>
          <a:p>
            <a:pPr eaLnBrk="1" hangingPunct="1"/>
            <a:r>
              <a:rPr lang="en-US" altLang="en-US">
                <a:latin typeface="Lucida Sans Unicode" panose="020B0602030504020204" pitchFamily="34" charset="0"/>
                <a:cs typeface="Lucida Sans Unicode" panose="020B0602030504020204" pitchFamily="34" charset="0"/>
              </a:rPr>
              <a:t>A	worldwide	internetwork	based	on	TCP/IP	that</a:t>
            </a:r>
          </a:p>
          <a:p>
            <a:pPr eaLnBrk="1" hangingPunct="1"/>
            <a:r>
              <a:rPr lang="en-US" altLang="en-US">
                <a:latin typeface="Lucida Sans Unicode" panose="020B0602030504020204" pitchFamily="34" charset="0"/>
                <a:cs typeface="Lucida Sans Unicode" panose="020B0602030504020204" pitchFamily="34" charset="0"/>
              </a:rPr>
              <a:t>interconnects	thousands	of	public	and	private</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networks and millions of users.  </a:t>
            </a:r>
            <a:r>
              <a:rPr lang="en-US" altLang="en-US" b="1">
                <a:latin typeface="Lucida Sans Unicode" panose="020B0602030504020204" pitchFamily="34" charset="0"/>
                <a:cs typeface="Lucida Sans Unicode" panose="020B0602030504020204" pitchFamily="34" charset="0"/>
              </a:rPr>
              <a:t>internet </a:t>
            </a:r>
            <a:r>
              <a:rPr lang="en-US" altLang="en-US">
                <a:latin typeface="Lucida Sans Unicode" panose="020B0602030504020204" pitchFamily="34" charset="0"/>
                <a:cs typeface="Lucida Sans Unicode" panose="020B0602030504020204" pitchFamily="34" charset="0"/>
              </a:rPr>
              <a:t>(with lower case i)</a:t>
            </a:r>
          </a:p>
          <a:p>
            <a:pPr eaLnBrk="1" hangingPunct="1">
              <a:lnSpc>
                <a:spcPts val="2100"/>
              </a:lnSpc>
            </a:pPr>
            <a:r>
              <a:rPr lang="en-US" altLang="en-US">
                <a:latin typeface="Lucida Sans Unicode" panose="020B0602030504020204" pitchFamily="34" charset="0"/>
                <a:cs typeface="Lucida Sans Unicode" panose="020B0602030504020204" pitchFamily="34" charset="0"/>
              </a:rPr>
              <a:t>A large network made up of a number of smaller</a:t>
            </a:r>
          </a:p>
          <a:p>
            <a:pPr eaLnBrk="1" hangingPunct="1">
              <a:spcBef>
                <a:spcPts val="63"/>
              </a:spcBef>
            </a:pPr>
            <a:r>
              <a:rPr lang="en-US" altLang="en-US">
                <a:latin typeface="Lucida Sans Unicode" panose="020B0602030504020204" pitchFamily="34" charset="0"/>
                <a:cs typeface="Lucida Sans Unicode" panose="020B0602030504020204" pitchFamily="34" charset="0"/>
              </a:rPr>
              <a:t>networks. Also referred to as an internetwork.</a:t>
            </a:r>
          </a:p>
          <a:p>
            <a:pPr eaLnBrk="1" hangingPunct="1">
              <a:spcBef>
                <a:spcPts val="38"/>
              </a:spcBef>
            </a:pPr>
            <a:endParaRPr lang="en-US" altLang="en-US" sz="3600">
              <a:latin typeface="Times New Roman" panose="02020603050405020304" pitchFamily="18" charset="0"/>
              <a:cs typeface="Times New Roman" panose="02020603050405020304" pitchFamily="18" charset="0"/>
            </a:endParaRPr>
          </a:p>
          <a:p>
            <a:pPr algn="just" eaLnBrk="1" hangingPunct="1">
              <a:lnSpc>
                <a:spcPct val="1010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Traffic on the Internet and enterprise networks  can be divided into two broad categories: elastic  and inelastic.</a:t>
            </a:r>
          </a:p>
          <a:p>
            <a:pPr algn="just" eaLnBrk="1" hangingPunct="1">
              <a:lnSpc>
                <a:spcPct val="99000"/>
              </a:lnSpc>
              <a:spcBef>
                <a:spcPts val="25"/>
              </a:spcBef>
              <a:buFont typeface="Arial" panose="020B0604020202020204" pitchFamily="34" charset="0"/>
              <a:buChar char="•"/>
            </a:pPr>
            <a:r>
              <a:rPr lang="en-US" altLang="en-US"/>
              <a:t>	</a:t>
            </a:r>
            <a:r>
              <a:rPr lang="en-US" altLang="en-US">
                <a:latin typeface="Lucida Sans Unicode" panose="020B0602030504020204" pitchFamily="34" charset="0"/>
                <a:cs typeface="Lucida Sans Unicode" panose="020B0602030504020204" pitchFamily="34" charset="0"/>
              </a:rPr>
              <a:t>A consideration of their differing requirements  clarifies the need for an enhanced networking  architecture.</a:t>
            </a:r>
          </a:p>
        </p:txBody>
      </p:sp>
      <p:sp>
        <p:nvSpPr>
          <p:cNvPr id="13321" name="object 13"/>
          <p:cNvSpPr>
            <a:spLocks noChangeArrowheads="1"/>
          </p:cNvSpPr>
          <p:nvPr/>
        </p:nvSpPr>
        <p:spPr bwMode="auto">
          <a:xfrm>
            <a:off x="6221413" y="273050"/>
            <a:ext cx="5761037" cy="61277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5547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3323"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5722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7132638" cy="586105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Quality of Service</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pPr>
            <a:r>
              <a:rPr lang="en-US" altLang="en-US">
                <a:latin typeface="Lucida Sans Unicode" panose="020B0602030504020204" pitchFamily="34" charset="0"/>
                <a:cs typeface="Lucida Sans Unicode" panose="020B0602030504020204" pitchFamily="34" charset="0"/>
              </a:rPr>
              <a:t>You can define QoS as the measurable end-to-end   performance properties of a network service, which can be  guaranteed in advance by a service level agreement (SLA)  between a user and a service provider, so as to satisfy specific</a:t>
            </a:r>
          </a:p>
          <a:p>
            <a:pPr algn="just" eaLnBrk="1" hangingPunct="1">
              <a:lnSpc>
                <a:spcPts val="2163"/>
              </a:lnSpc>
            </a:pPr>
            <a:r>
              <a:rPr lang="en-US" altLang="en-US">
                <a:latin typeface="Lucida Sans Unicode" panose="020B0602030504020204" pitchFamily="34" charset="0"/>
                <a:cs typeface="Lucida Sans Unicode" panose="020B0602030504020204" pitchFamily="34" charset="0"/>
              </a:rPr>
              <a:t>customer application requirements. Commonly specified  properties include the following:</a:t>
            </a:r>
          </a:p>
          <a:p>
            <a:pPr algn="just" eaLnBrk="1" hangingPunct="1">
              <a:lnSpc>
                <a:spcPts val="2163"/>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Throughput</a:t>
            </a:r>
            <a:r>
              <a:rPr lang="en-US" altLang="en-US">
                <a:latin typeface="Lucida Sans Unicode" panose="020B0602030504020204" pitchFamily="34" charset="0"/>
                <a:cs typeface="Lucida Sans Unicode" panose="020B0602030504020204" pitchFamily="34" charset="0"/>
              </a:rPr>
              <a:t>: A minimum or average throughput, in bytes per  second or bits per second, for a given logical connection or  traffic flow.</a:t>
            </a:r>
          </a:p>
          <a:p>
            <a:pPr algn="just" eaLnBrk="1" hangingPunct="1">
              <a:lnSpc>
                <a:spcPts val="2088"/>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Delay</a:t>
            </a:r>
            <a:r>
              <a:rPr lang="en-US" altLang="en-US">
                <a:latin typeface="Lucida Sans Unicode" panose="020B0602030504020204" pitchFamily="34" charset="0"/>
                <a:cs typeface="Lucida Sans Unicode" panose="020B0602030504020204" pitchFamily="34" charset="0"/>
              </a:rPr>
              <a:t>: The average or maximum delay. Also called latency.</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Packet jitter</a:t>
            </a:r>
            <a:r>
              <a:rPr lang="en-US" altLang="en-US">
                <a:latin typeface="Lucida Sans Unicode" panose="020B0602030504020204" pitchFamily="34" charset="0"/>
                <a:cs typeface="Lucida Sans Unicode" panose="020B0602030504020204" pitchFamily="34" charset="0"/>
              </a:rPr>
              <a:t>: Typically, the maximum allowable jitter.</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Error rate: </a:t>
            </a:r>
            <a:r>
              <a:rPr lang="en-US" altLang="en-US">
                <a:latin typeface="Lucida Sans Unicode" panose="020B0602030504020204" pitchFamily="34" charset="0"/>
                <a:cs typeface="Lucida Sans Unicode" panose="020B0602030504020204" pitchFamily="34" charset="0"/>
              </a:rPr>
              <a:t>Typically maximum error rate, in terms of fraction  of bits delivered in error.</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Packet loss</a:t>
            </a:r>
            <a:r>
              <a:rPr lang="en-US" altLang="en-US">
                <a:latin typeface="Lucida Sans Unicode" panose="020B0602030504020204" pitchFamily="34" charset="0"/>
                <a:cs typeface="Lucida Sans Unicode" panose="020B0602030504020204" pitchFamily="34" charset="0"/>
              </a:rPr>
              <a:t>: Fraction of packets lost.</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Priority</a:t>
            </a:r>
            <a:r>
              <a:rPr lang="en-US" altLang="en-US">
                <a:latin typeface="Lucida Sans Unicode" panose="020B0602030504020204" pitchFamily="34" charset="0"/>
                <a:cs typeface="Lucida Sans Unicode" panose="020B0602030504020204" pitchFamily="34" charset="0"/>
              </a:rPr>
              <a:t>: A network may offer a given number of levels of  priority. The assigned level for various traffic flows  influences the way in which the different flows are handled  by the network.</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Availability</a:t>
            </a:r>
            <a:r>
              <a:rPr lang="en-US" altLang="en-US">
                <a:latin typeface="Lucida Sans Unicode" panose="020B0602030504020204" pitchFamily="34" charset="0"/>
                <a:cs typeface="Lucida Sans Unicode" panose="020B0602030504020204" pitchFamily="34" charset="0"/>
              </a:rPr>
              <a:t>: Expressed as a percentage of time available.</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Security</a:t>
            </a:r>
            <a:r>
              <a:rPr lang="en-US" altLang="en-US">
                <a:latin typeface="Lucida Sans Unicode" panose="020B0602030504020204" pitchFamily="34" charset="0"/>
                <a:cs typeface="Lucida Sans Unicode" panose="020B0602030504020204" pitchFamily="34" charset="0"/>
              </a:rPr>
              <a:t>: Different levels or types of security may be defined.</a:t>
            </a:r>
          </a:p>
        </p:txBody>
      </p:sp>
      <p:sp>
        <p:nvSpPr>
          <p:cNvPr id="41988" name="object 13"/>
          <p:cNvSpPr>
            <a:spLocks noChangeArrowheads="1"/>
          </p:cNvSpPr>
          <p:nvPr/>
        </p:nvSpPr>
        <p:spPr bwMode="auto">
          <a:xfrm>
            <a:off x="7404100" y="0"/>
            <a:ext cx="4787900"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5452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1990"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484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5627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4752975" cy="50292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Quality of Service</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QoS mechanisms ensure that business  applications continue to receive the  necessary performance guarantee even  though they no longer run on</a:t>
            </a:r>
          </a:p>
          <a:p>
            <a:pPr algn="just" eaLnBrk="1" hangingPunct="1">
              <a:lnSpc>
                <a:spcPts val="2163"/>
              </a:lnSpc>
            </a:pPr>
            <a:r>
              <a:rPr lang="en-US" altLang="en-US">
                <a:latin typeface="Lucida Sans Unicode" panose="020B0602030504020204" pitchFamily="34" charset="0"/>
                <a:cs typeface="Lucida Sans Unicode" panose="020B0602030504020204" pitchFamily="34" charset="0"/>
              </a:rPr>
              <a:t>dedicated hardware, such as when  applications are transferred to a cloud.</a:t>
            </a:r>
          </a:p>
          <a:p>
            <a:pPr algn="just" eaLnBrk="1" hangingPunct="1">
              <a:lnSpc>
                <a:spcPts val="2163"/>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QoS provided by an infrastructure  is partially determined by its overall  performance and efficiency.</a:t>
            </a:r>
          </a:p>
          <a:p>
            <a:pPr algn="just" eaLnBrk="1" hangingPunct="1">
              <a:lnSpc>
                <a:spcPts val="2088"/>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However, QoS is also the ability to</a:t>
            </a:r>
          </a:p>
          <a:p>
            <a:pPr algn="just" eaLnBrk="1" hangingPunct="1"/>
            <a:r>
              <a:rPr lang="en-US" altLang="en-US">
                <a:latin typeface="Lucida Sans Unicode" panose="020B0602030504020204" pitchFamily="34" charset="0"/>
                <a:cs typeface="Lucida Sans Unicode" panose="020B0602030504020204" pitchFamily="34" charset="0"/>
              </a:rPr>
              <a:t>prioritize specific workloads and  allocate the needed resources to meet  required service levels.</a:t>
            </a:r>
          </a:p>
          <a:p>
            <a:pPr algn="just" eaLnBrk="1" hangingPunct="1">
              <a:buFont typeface="Arial" panose="020B0604020202020204" pitchFamily="34" charset="0"/>
              <a:buChar char="•"/>
            </a:pPr>
            <a:r>
              <a:rPr lang="en-US" altLang="en-US"/>
              <a:t>	</a:t>
            </a:r>
            <a:r>
              <a:rPr lang="en-US" altLang="en-US">
                <a:latin typeface="Lucida Sans Unicode" panose="020B0602030504020204" pitchFamily="34" charset="0"/>
                <a:cs typeface="Lucida Sans Unicode" panose="020B0602030504020204" pitchFamily="34" charset="0"/>
              </a:rPr>
              <a:t>It can offer a powerful way to allocate  processor, memory, I/O, and network  traffic resources among applications  and virtual guests..</a:t>
            </a:r>
          </a:p>
        </p:txBody>
      </p:sp>
      <p:sp>
        <p:nvSpPr>
          <p:cNvPr id="43012" name="object 13"/>
          <p:cNvSpPr>
            <a:spLocks noChangeArrowheads="1"/>
          </p:cNvSpPr>
          <p:nvPr/>
        </p:nvSpPr>
        <p:spPr bwMode="auto">
          <a:xfrm>
            <a:off x="4914900" y="0"/>
            <a:ext cx="7302500"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0" y="65293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301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5622925" cy="5824538"/>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Quality of Experience</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QoE is a subjective measure of performance as  reported by the user.</a:t>
            </a:r>
          </a:p>
          <a:p>
            <a:pPr algn="just" eaLnBrk="1" hangingPunct="1">
              <a:lnSpc>
                <a:spcPts val="2088"/>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Unlike QoS, which can be precisely measured,</a:t>
            </a:r>
          </a:p>
          <a:p>
            <a:pPr algn="just" eaLnBrk="1" hangingPunct="1"/>
            <a:r>
              <a:rPr lang="en-US" altLang="en-US">
                <a:latin typeface="Lucida Sans Unicode" panose="020B0602030504020204" pitchFamily="34" charset="0"/>
                <a:cs typeface="Lucida Sans Unicode" panose="020B0602030504020204" pitchFamily="34" charset="0"/>
              </a:rPr>
              <a:t>QoE relies on human opinion.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QoE is important particularly when we deal with  multimedia applications and multimedia  content delivery.</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QoS provides measurable, quantitative targets  that guide the design and operation of a  network and enable customer and provider to  agree on what quantitative performance the  network will deliver for give applications and  traffic flows.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Although the maximum capacity may be fixed  at a certain value by a media transmission  system, this does not necessarily fix the quality  of the multimedia content at, say, “high.” This  is because there are numerous ways the  multimedia content could have been encoded,  giving rise to differing perceived qualities.</a:t>
            </a:r>
          </a:p>
        </p:txBody>
      </p:sp>
      <p:sp>
        <p:nvSpPr>
          <p:cNvPr id="44036" name="object 13"/>
          <p:cNvSpPr>
            <a:spLocks noChangeArrowheads="1"/>
          </p:cNvSpPr>
          <p:nvPr/>
        </p:nvSpPr>
        <p:spPr bwMode="auto">
          <a:xfrm>
            <a:off x="5892800" y="0"/>
            <a:ext cx="6299200"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0638" y="65420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403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 y="65452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79263" y="65595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5851525" cy="584517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Quality of Experience</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pPr>
            <a:r>
              <a:rPr lang="en-US" altLang="en-US">
                <a:latin typeface="Lucida Sans Unicode" panose="020B0602030504020204" pitchFamily="34" charset="0"/>
                <a:cs typeface="Lucida Sans Unicode" panose="020B0602030504020204" pitchFamily="34" charset="0"/>
              </a:rPr>
              <a:t>QoE augments the traditional QoS by providing  information regarding the delivered services from  an end user point of view.</a:t>
            </a:r>
          </a:p>
          <a:p>
            <a:pPr algn="just" eaLnBrk="1" hangingPunct="1">
              <a:lnSpc>
                <a:spcPts val="2088"/>
              </a:lnSpc>
            </a:pPr>
            <a:r>
              <a:rPr lang="en-US" altLang="en-US">
                <a:latin typeface="Lucida Sans Unicode" panose="020B0602030504020204" pitchFamily="34" charset="0"/>
                <a:cs typeface="Lucida Sans Unicode" panose="020B0602030504020204" pitchFamily="34" charset="0"/>
              </a:rPr>
              <a:t>There is factors and features included in a</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requirement for QoE</a:t>
            </a:r>
            <a:r>
              <a:rPr lang="en-US" altLang="en-US">
                <a:latin typeface="Arial" panose="020B0604020202020204" pitchFamily="34" charset="0"/>
                <a:cs typeface="Arial" panose="020B0604020202020204" pitchFamily="34" charset="0"/>
              </a:rPr>
              <a:t>:</a:t>
            </a:r>
          </a:p>
          <a:p>
            <a:pPr eaLnBrk="1" hangingPunct="1">
              <a:lnSpc>
                <a:spcPts val="2163"/>
              </a:lnSpc>
              <a:spcBef>
                <a:spcPts val="50"/>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Perceptual:		</a:t>
            </a:r>
            <a:r>
              <a:rPr lang="en-US" altLang="en-US">
                <a:latin typeface="Lucida Sans Unicode" panose="020B0602030504020204" pitchFamily="34" charset="0"/>
                <a:cs typeface="Lucida Sans Unicode" panose="020B0602030504020204" pitchFamily="34" charset="0"/>
              </a:rPr>
              <a:t>This	category	encompasses		the  quality	of	the	sensory	aspects	of	the	user</a:t>
            </a:r>
          </a:p>
          <a:p>
            <a:pPr eaLnBrk="1" hangingPunct="1">
              <a:lnSpc>
                <a:spcPts val="2100"/>
              </a:lnSpc>
              <a:spcBef>
                <a:spcPts val="100"/>
              </a:spcBef>
            </a:pPr>
            <a:r>
              <a:rPr lang="en-US" altLang="en-US">
                <a:latin typeface="Lucida Sans Unicode" panose="020B0602030504020204" pitchFamily="34" charset="0"/>
                <a:cs typeface="Lucida Sans Unicode" panose="020B0602030504020204" pitchFamily="34" charset="0"/>
              </a:rPr>
              <a:t>experience.		For	video,	examples	include  sharpness,	brightness,	contrast,	flicker,	and</a:t>
            </a:r>
          </a:p>
          <a:p>
            <a:pPr eaLnBrk="1" hangingPunct="1">
              <a:lnSpc>
                <a:spcPts val="2125"/>
              </a:lnSpc>
            </a:pPr>
            <a:r>
              <a:rPr lang="en-US" altLang="en-US">
                <a:latin typeface="Lucida Sans Unicode" panose="020B0602030504020204" pitchFamily="34" charset="0"/>
                <a:cs typeface="Lucida Sans Unicode" panose="020B0602030504020204" pitchFamily="34" charset="0"/>
              </a:rPr>
              <a:t>distortion.	Audio	examples	include	clarity	and</a:t>
            </a:r>
          </a:p>
          <a:p>
            <a:pPr eaLnBrk="1" hangingPunct="1">
              <a:lnSpc>
                <a:spcPts val="2125"/>
              </a:lnSpc>
            </a:pPr>
            <a:r>
              <a:rPr lang="en-US" altLang="en-US">
                <a:latin typeface="Lucida Sans Unicode" panose="020B0602030504020204" pitchFamily="34" charset="0"/>
                <a:cs typeface="Lucida Sans Unicode" panose="020B0602030504020204" pitchFamily="34" charset="0"/>
              </a:rPr>
              <a:t>timbre.</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Psychological: </a:t>
            </a:r>
            <a:r>
              <a:rPr lang="en-US" altLang="en-US">
                <a:latin typeface="Lucida Sans Unicode" panose="020B0602030504020204" pitchFamily="34" charset="0"/>
                <a:cs typeface="Lucida Sans Unicode" panose="020B0602030504020204" pitchFamily="34" charset="0"/>
              </a:rPr>
              <a:t>This category deals with the user’s  feeling	about	the	experience.	Examples	include</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ease	of	use,	joy	of	use,	usefulness,	perceived  quality, satisfaction, annoyance, and boredom.</a:t>
            </a:r>
          </a:p>
          <a:p>
            <a:pPr eaLnBrk="1" hangingPunct="1">
              <a:lnSpc>
                <a:spcPts val="2163"/>
              </a:lnSpc>
              <a:spcBef>
                <a:spcPts val="13"/>
              </a:spcBef>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Interactive:	</a:t>
            </a:r>
            <a:r>
              <a:rPr lang="en-US" altLang="en-US">
                <a:latin typeface="Lucida Sans Unicode" panose="020B0602030504020204" pitchFamily="34" charset="0"/>
                <a:cs typeface="Lucida Sans Unicode" panose="020B0602030504020204" pitchFamily="34" charset="0"/>
              </a:rPr>
              <a:t>This	category	deals	with	aspects	of  an experience related to the interaction between</a:t>
            </a:r>
          </a:p>
          <a:p>
            <a:pPr eaLnBrk="1" hangingPunct="1">
              <a:lnSpc>
                <a:spcPts val="2100"/>
              </a:lnSpc>
              <a:spcBef>
                <a:spcPts val="113"/>
              </a:spcBef>
            </a:pPr>
            <a:r>
              <a:rPr lang="en-US" altLang="en-US">
                <a:latin typeface="Lucida Sans Unicode" panose="020B0602030504020204" pitchFamily="34" charset="0"/>
                <a:cs typeface="Lucida Sans Unicode" panose="020B0602030504020204" pitchFamily="34" charset="0"/>
              </a:rPr>
              <a:t>the user and the application or device, such as  responsiveness,	naturalness	of	interaction,</a:t>
            </a:r>
          </a:p>
          <a:p>
            <a:pPr eaLnBrk="1" hangingPunct="1"/>
            <a:r>
              <a:rPr lang="en-US" altLang="en-US">
                <a:latin typeface="Lucida Sans Unicode" panose="020B0602030504020204" pitchFamily="34" charset="0"/>
                <a:cs typeface="Lucida Sans Unicode" panose="020B0602030504020204" pitchFamily="34" charset="0"/>
              </a:rPr>
              <a:t>communication efficiency and accessibility.</a:t>
            </a:r>
          </a:p>
        </p:txBody>
      </p:sp>
      <p:sp>
        <p:nvSpPr>
          <p:cNvPr id="45060" name="object 13"/>
          <p:cNvSpPr>
            <a:spLocks noChangeArrowheads="1"/>
          </p:cNvSpPr>
          <p:nvPr/>
        </p:nvSpPr>
        <p:spPr bwMode="auto">
          <a:xfrm>
            <a:off x="6429375" y="284163"/>
            <a:ext cx="5419725" cy="63960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8575" y="65786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506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 y="658177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7200" y="659606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4288" y="26988"/>
            <a:ext cx="4752976" cy="359727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Quality of Experience</a:t>
            </a:r>
            <a:endParaRPr lang="en-US" altLang="en-US">
              <a:latin typeface="Lucida Sans Unicode" panose="020B0602030504020204" pitchFamily="34" charset="0"/>
              <a:cs typeface="Lucida Sans Unicode" panose="020B0602030504020204" pitchFamily="34" charset="0"/>
            </a:endParaRPr>
          </a:p>
          <a:p>
            <a:pPr algn="just" eaLnBrk="1" hangingPunct="1">
              <a:lnSpc>
                <a:spcPct val="99000"/>
              </a:lnSpc>
              <a:spcBef>
                <a:spcPts val="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practical application, these last  features need to be converted to  quantitative measures.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management of QoE has become  a crucial concept in the deployment  of future successful applications,  services, and products.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greatest challenges in providing  QoE are developing effective methods  for converting QoE features to  quantitative measures and translating  QoE measures to QoS measures.</a:t>
            </a:r>
          </a:p>
        </p:txBody>
      </p:sp>
      <p:sp>
        <p:nvSpPr>
          <p:cNvPr id="46083" name="object 13"/>
          <p:cNvSpPr txBox="1">
            <a:spLocks noChangeArrowheads="1"/>
          </p:cNvSpPr>
          <p:nvPr/>
        </p:nvSpPr>
        <p:spPr bwMode="auto">
          <a:xfrm>
            <a:off x="79375" y="3557588"/>
            <a:ext cx="1047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Arial" panose="020B0604020202020204" pitchFamily="34" charset="0"/>
                <a:cs typeface="Arial" panose="020B0604020202020204" pitchFamily="34" charset="0"/>
              </a:rPr>
              <a:t>•</a:t>
            </a:r>
          </a:p>
        </p:txBody>
      </p:sp>
      <p:sp>
        <p:nvSpPr>
          <p:cNvPr id="14" name="object 14"/>
          <p:cNvSpPr txBox="1"/>
          <p:nvPr/>
        </p:nvSpPr>
        <p:spPr>
          <a:xfrm>
            <a:off x="312738" y="3611563"/>
            <a:ext cx="4170362" cy="300037"/>
          </a:xfrm>
          <a:prstGeom prst="rect">
            <a:avLst/>
          </a:prstGeom>
        </p:spPr>
        <p:txBody>
          <a:bodyPr lIns="0" tIns="12700" rIns="0" bIns="0">
            <a:spAutoFit/>
          </a:bodyPr>
          <a:lstStyle/>
          <a:p>
            <a:pPr marL="12700" eaLnBrk="1" fontAlgn="auto" hangingPunct="1">
              <a:spcBef>
                <a:spcPts val="100"/>
              </a:spcBef>
              <a:spcAft>
                <a:spcPts val="0"/>
              </a:spcAft>
              <a:tabLst>
                <a:tab pos="1146175" algn="l"/>
                <a:tab pos="1797050" algn="l"/>
                <a:tab pos="2390140" algn="l"/>
                <a:tab pos="3054985" algn="l"/>
                <a:tab pos="3886835" algn="l"/>
              </a:tabLst>
              <a:defRPr/>
            </a:pPr>
            <a:r>
              <a:rPr spc="-5" dirty="0">
                <a:latin typeface="Lucida Sans Unicode"/>
                <a:cs typeface="Lucida Sans Unicode"/>
              </a:rPr>
              <a:t>Wherea</a:t>
            </a:r>
            <a:r>
              <a:rPr dirty="0">
                <a:latin typeface="Lucida Sans Unicode"/>
                <a:cs typeface="Lucida Sans Unicode"/>
              </a:rPr>
              <a:t>s	Q</a:t>
            </a:r>
            <a:r>
              <a:rPr spc="10" dirty="0">
                <a:latin typeface="Lucida Sans Unicode"/>
                <a:cs typeface="Lucida Sans Unicode"/>
              </a:rPr>
              <a:t>o</a:t>
            </a:r>
            <a:r>
              <a:rPr dirty="0">
                <a:latin typeface="Lucida Sans Unicode"/>
                <a:cs typeface="Lucida Sans Unicode"/>
              </a:rPr>
              <a:t>S	can	</a:t>
            </a:r>
            <a:r>
              <a:rPr spc="-5" dirty="0">
                <a:latin typeface="Lucida Sans Unicode"/>
                <a:cs typeface="Lucida Sans Unicode"/>
              </a:rPr>
              <a:t>no</a:t>
            </a:r>
            <a:r>
              <a:rPr dirty="0">
                <a:latin typeface="Lucida Sans Unicode"/>
                <a:cs typeface="Lucida Sans Unicode"/>
              </a:rPr>
              <a:t>w	e</a:t>
            </a:r>
            <a:r>
              <a:rPr spc="-5" dirty="0">
                <a:latin typeface="Lucida Sans Unicode"/>
                <a:cs typeface="Lucida Sans Unicode"/>
              </a:rPr>
              <a:t>a</a:t>
            </a:r>
            <a:r>
              <a:rPr spc="5" dirty="0">
                <a:latin typeface="Lucida Sans Unicode"/>
                <a:cs typeface="Lucida Sans Unicode"/>
              </a:rPr>
              <a:t>s</a:t>
            </a:r>
            <a:r>
              <a:rPr spc="-5" dirty="0">
                <a:latin typeface="Lucida Sans Unicode"/>
                <a:cs typeface="Lucida Sans Unicode"/>
              </a:rPr>
              <a:t>il</a:t>
            </a:r>
            <a:r>
              <a:rPr dirty="0">
                <a:latin typeface="Lucida Sans Unicode"/>
                <a:cs typeface="Lucida Sans Unicode"/>
              </a:rPr>
              <a:t>y	</a:t>
            </a:r>
            <a:r>
              <a:rPr spc="-5" dirty="0">
                <a:latin typeface="Lucida Sans Unicode"/>
                <a:cs typeface="Lucida Sans Unicode"/>
              </a:rPr>
              <a:t>be</a:t>
            </a:r>
            <a:endParaRPr dirty="0">
              <a:latin typeface="Lucida Sans Unicode"/>
              <a:cs typeface="Lucida Sans Unicode"/>
            </a:endParaRPr>
          </a:p>
        </p:txBody>
      </p:sp>
      <p:sp>
        <p:nvSpPr>
          <p:cNvPr id="15" name="object 15"/>
          <p:cNvSpPr txBox="1"/>
          <p:nvPr/>
        </p:nvSpPr>
        <p:spPr>
          <a:xfrm>
            <a:off x="241300" y="3886200"/>
            <a:ext cx="4241800" cy="167163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measured, monitored, and controlled  at both the networking and  application layers, and at both the  end system and network sides, QoE is  something that is still quite intricate  to manage.</a:t>
            </a:r>
          </a:p>
        </p:txBody>
      </p:sp>
      <p:sp>
        <p:nvSpPr>
          <p:cNvPr id="46086" name="object 16"/>
          <p:cNvSpPr>
            <a:spLocks noChangeArrowheads="1"/>
          </p:cNvSpPr>
          <p:nvPr/>
        </p:nvSpPr>
        <p:spPr bwMode="auto">
          <a:xfrm>
            <a:off x="5295900" y="165100"/>
            <a:ext cx="6692900" cy="6692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0" y="65008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608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 y="65039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58625" y="651827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20650" y="-31750"/>
            <a:ext cx="6257925" cy="69215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endParaRPr lang="en-US" altLang="en-US">
              <a:latin typeface="Lucida Sans Unicode" panose="020B0602030504020204" pitchFamily="34" charset="0"/>
              <a:cs typeface="Lucida Sans Unicode" panose="020B0602030504020204" pitchFamily="34" charset="0"/>
            </a:endParaRPr>
          </a:p>
          <a:p>
            <a:pPr algn="just" eaLnBrk="1" hangingPunct="1">
              <a:lnSpc>
                <a:spcPts val="2125"/>
              </a:lnSpc>
              <a:spcBef>
                <a:spcPts val="413"/>
              </a:spcBef>
            </a:pPr>
            <a:r>
              <a:rPr lang="en-US" altLang="en-US" b="1">
                <a:latin typeface="Lucida Sans Unicode" panose="020B0602030504020204" pitchFamily="34" charset="0"/>
                <a:cs typeface="Lucida Sans Unicode" panose="020B0602030504020204" pitchFamily="34" charset="0"/>
              </a:rPr>
              <a:t>2.4 ROUTING</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purpose here is to indicate the basic concepts of</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routing and congestion control, because these are  the basic tools needed to support network traffic and  to provide QoS and QoE.</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primary function of an internet is to accept</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packets from a source station and deliver them to a  destination station.</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To	accomplish	this,	a	path	or	route	through	the</a:t>
            </a:r>
          </a:p>
          <a:p>
            <a:pPr eaLnBrk="1" hangingPunct="1">
              <a:spcBef>
                <a:spcPts val="63"/>
              </a:spcBef>
            </a:pPr>
            <a:r>
              <a:rPr lang="en-US" altLang="en-US">
                <a:latin typeface="Lucida Sans Unicode" panose="020B0602030504020204" pitchFamily="34" charset="0"/>
                <a:cs typeface="Lucida Sans Unicode" panose="020B0602030504020204" pitchFamily="34" charset="0"/>
              </a:rPr>
              <a:t>network must be determined; generally, more than  one route is possible.</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Therefore, a routing function must be performed.</a:t>
            </a:r>
          </a:p>
          <a:p>
            <a:pPr eaLnBrk="1" hangingPunct="1">
              <a:lnSpc>
                <a:spcPts val="2225"/>
              </a:lnSpc>
              <a:spcBef>
                <a:spcPts val="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selection of a route is generally based on some  performance criterion.</a:t>
            </a:r>
          </a:p>
          <a:p>
            <a:pPr eaLnBrk="1" hangingPunct="1">
              <a:lnSpc>
                <a:spcPts val="2100"/>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simplest criterion is to choose the minimum-hop  route (one that passes through the least number of</a:t>
            </a:r>
          </a:p>
          <a:p>
            <a:pPr eaLnBrk="1" hangingPunct="1"/>
            <a:r>
              <a:rPr lang="en-US" altLang="en-US">
                <a:latin typeface="Lucida Sans Unicode" panose="020B0602030504020204" pitchFamily="34" charset="0"/>
                <a:cs typeface="Lucida Sans Unicode" panose="020B0602030504020204" pitchFamily="34" charset="0"/>
              </a:rPr>
              <a:t>nodes) through the network.</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is	an	easily	measured	criterion	and	should  minimize the consumption of network resources.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generalization	of	the	minimum-hop	criterion	is  least-cost routing.</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this case, a cost is associated with each link, and,</a:t>
            </a:r>
          </a:p>
          <a:p>
            <a:pPr eaLnBrk="1" hangingPunct="1"/>
            <a:r>
              <a:rPr lang="en-US" altLang="en-US">
                <a:latin typeface="Lucida Sans Unicode" panose="020B0602030504020204" pitchFamily="34" charset="0"/>
                <a:cs typeface="Lucida Sans Unicode" panose="020B0602030504020204" pitchFamily="34" charset="0"/>
              </a:rPr>
              <a:t>for any pairof attached stations, the route through the shortest path</a:t>
            </a:r>
          </a:p>
        </p:txBody>
      </p:sp>
      <p:sp>
        <p:nvSpPr>
          <p:cNvPr id="47108" name="object 13"/>
          <p:cNvSpPr>
            <a:spLocks noChangeArrowheads="1"/>
          </p:cNvSpPr>
          <p:nvPr/>
        </p:nvSpPr>
        <p:spPr bwMode="auto">
          <a:xfrm>
            <a:off x="6418263" y="31750"/>
            <a:ext cx="5778500" cy="685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36513" y="34925"/>
            <a:ext cx="6257925" cy="609282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413"/>
              </a:spcBef>
            </a:pPr>
            <a:r>
              <a:rPr lang="en-US" altLang="en-US" b="1">
                <a:latin typeface="Lucida Sans Unicode" panose="020B0602030504020204" pitchFamily="34" charset="0"/>
                <a:cs typeface="Lucida Sans Unicode" panose="020B0602030504020204" pitchFamily="34" charset="0"/>
              </a:rPr>
              <a:t>2.4 ROUTING</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Figure illustrates a network in which the two arrowed</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lines between a pair of nodes represent a link  between these nodes, and the corresponding  numbers represent the current link cost in each  direction.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Our concern, of course, is with an internet, in which  each node is a router and the links between adjacent  routers are networks or direct communications links.</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shortest path (fewest hops) from node 1 to node</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6 is 1-3-6 (Cost = 5 + 5 = 10), but the least-cost</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path is 1-4-5-6 (Cost = 1 + 1 + 2 = 4).</a:t>
            </a:r>
          </a:p>
          <a:p>
            <a:pPr eaLnBrk="1" hangingPunct="1">
              <a:lnSpc>
                <a:spcPts val="2225"/>
              </a:lnSpc>
              <a:spcBef>
                <a:spcPts val="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Costs are assigned to links to support one or more  design objectives.</a:t>
            </a:r>
          </a:p>
          <a:p>
            <a:pPr eaLnBrk="1" hangingPunct="1">
              <a:lnSpc>
                <a:spcPts val="2100"/>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example, the cost could be inversely related to  the data rate (that is, the higher the data rate on a</a:t>
            </a:r>
          </a:p>
          <a:p>
            <a:pPr eaLnBrk="1" hangingPunct="1"/>
            <a:r>
              <a:rPr lang="en-US" altLang="en-US">
                <a:latin typeface="Lucida Sans Unicode" panose="020B0602030504020204" pitchFamily="34" charset="0"/>
                <a:cs typeface="Lucida Sans Unicode" panose="020B0602030504020204" pitchFamily="34" charset="0"/>
              </a:rPr>
              <a:t>link, the lower the assigned cost of the link) or the  current link delay.</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first case, the least-cost route should provide</a:t>
            </a:r>
          </a:p>
          <a:p>
            <a:pPr eaLnBrk="1" hangingPunct="1">
              <a:spcBef>
                <a:spcPts val="63"/>
              </a:spcBef>
            </a:pPr>
            <a:r>
              <a:rPr lang="en-US" altLang="en-US">
                <a:latin typeface="Lucida Sans Unicode" panose="020B0602030504020204" pitchFamily="34" charset="0"/>
                <a:cs typeface="Lucida Sans Unicode" panose="020B0602030504020204" pitchFamily="34" charset="0"/>
              </a:rPr>
              <a:t>the highest throughput.</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second	case,	the	least-cost	route	should  minimize delay.</a:t>
            </a:r>
          </a:p>
        </p:txBody>
      </p:sp>
      <p:sp>
        <p:nvSpPr>
          <p:cNvPr id="48132" name="object 13"/>
          <p:cNvSpPr>
            <a:spLocks noChangeArrowheads="1"/>
          </p:cNvSpPr>
          <p:nvPr/>
        </p:nvSpPr>
        <p:spPr bwMode="auto">
          <a:xfrm>
            <a:off x="6931025" y="1447800"/>
            <a:ext cx="4416425" cy="28400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39445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813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9762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41191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6257925" cy="5275263"/>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Packet Forwarding</a:t>
            </a:r>
            <a:endParaRPr lang="en-US" altLang="en-US">
              <a:latin typeface="Lucida Sans Unicode" panose="020B0602030504020204" pitchFamily="34" charset="0"/>
              <a:cs typeface="Lucida Sans Unicode" panose="020B0602030504020204" pitchFamily="34" charset="0"/>
            </a:endParaRP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key function of any router is to accept incoming</a:t>
            </a:r>
          </a:p>
          <a:p>
            <a:pPr eaLnBrk="1" hangingPunct="1">
              <a:spcBef>
                <a:spcPts val="63"/>
              </a:spcBef>
            </a:pPr>
            <a:r>
              <a:rPr lang="en-US" altLang="en-US">
                <a:latin typeface="Lucida Sans Unicode" panose="020B0602030504020204" pitchFamily="34" charset="0"/>
                <a:cs typeface="Lucida Sans Unicode" panose="020B0602030504020204" pitchFamily="34" charset="0"/>
              </a:rPr>
              <a:t>packets and forward them.</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this	purpose,	a	router	maintains	forwarding</a:t>
            </a:r>
          </a:p>
          <a:p>
            <a:pPr eaLnBrk="1" hangingPunct="1">
              <a:lnSpc>
                <a:spcPts val="2125"/>
              </a:lnSpc>
            </a:pPr>
            <a:r>
              <a:rPr lang="en-US" altLang="en-US">
                <a:latin typeface="Lucida Sans Unicode" panose="020B0602030504020204" pitchFamily="34" charset="0"/>
                <a:cs typeface="Lucida Sans Unicode" panose="020B0602030504020204" pitchFamily="34" charset="0"/>
              </a:rPr>
              <a:t>tables.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Figure shows a simplified example of how this might</a:t>
            </a:r>
          </a:p>
          <a:p>
            <a:pPr eaLnBrk="1" hangingPunct="1">
              <a:spcBef>
                <a:spcPts val="63"/>
              </a:spcBef>
            </a:pPr>
            <a:r>
              <a:rPr lang="en-US" altLang="en-US">
                <a:latin typeface="Lucida Sans Unicode" panose="020B0602030504020204" pitchFamily="34" charset="0"/>
                <a:cs typeface="Lucida Sans Unicode" panose="020B0602030504020204" pitchFamily="34" charset="0"/>
              </a:rPr>
              <a:t>be implemented for the network, with its associated  link costs, of Figure</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router’s	forwarding	table	shows,	for	each</a:t>
            </a:r>
          </a:p>
          <a:p>
            <a:pPr eaLnBrk="1" hangingPunct="1">
              <a:spcBef>
                <a:spcPts val="63"/>
              </a:spcBef>
            </a:pPr>
            <a:r>
              <a:rPr lang="en-US" altLang="en-US">
                <a:latin typeface="Lucida Sans Unicode" panose="020B0602030504020204" pitchFamily="34" charset="0"/>
                <a:cs typeface="Lucida Sans Unicode" panose="020B0602030504020204" pitchFamily="34" charset="0"/>
              </a:rPr>
              <a:t>destination,	the	identity	of	the	next	node	on	the</a:t>
            </a:r>
          </a:p>
          <a:p>
            <a:pPr eaLnBrk="1" hangingPunct="1">
              <a:lnSpc>
                <a:spcPts val="2125"/>
              </a:lnSpc>
            </a:pPr>
            <a:r>
              <a:rPr lang="en-US" altLang="en-US">
                <a:latin typeface="Lucida Sans Unicode" panose="020B0602030504020204" pitchFamily="34" charset="0"/>
                <a:cs typeface="Lucida Sans Unicode" panose="020B0602030504020204" pitchFamily="34" charset="0"/>
              </a:rPr>
              <a:t>router.</a:t>
            </a:r>
          </a:p>
          <a:p>
            <a:pPr eaLnBrk="1" hangingPunct="1">
              <a:lnSpc>
                <a:spcPts val="2163"/>
              </a:lnSpc>
              <a:spcBef>
                <a:spcPts val="50"/>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Each router may be responsible for discovering the  appropriate</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routes.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Alternatively,	a	network	control	center	may	be</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responsible for designing routes for all routers and  maintaining a central forwarding table, providing  each router with individual forwarding tables  relevant only to that router.</a:t>
            </a:r>
          </a:p>
        </p:txBody>
      </p:sp>
      <p:sp>
        <p:nvSpPr>
          <p:cNvPr id="49156" name="object 13"/>
          <p:cNvSpPr>
            <a:spLocks noChangeArrowheads="1"/>
          </p:cNvSpPr>
          <p:nvPr/>
        </p:nvSpPr>
        <p:spPr bwMode="auto">
          <a:xfrm>
            <a:off x="6413500" y="317500"/>
            <a:ext cx="5778500" cy="6010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4915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7938" y="152400"/>
            <a:ext cx="6256337" cy="58293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Packet Forwarding</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Note that it is not necessary to store the complete  route for each possible pair of nodes. Rather, it is</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sufficient to know, for each pair of nodes, the</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identity of the first node on the route.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Figure forwarding decisions are based solely  on the identity of the destination system. Additional  information is often used to determine the</a:t>
            </a:r>
          </a:p>
          <a:p>
            <a:pPr algn="just"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forwarding decision, such as the source address,  packet flow identifier, or security level of the packet:</a:t>
            </a:r>
          </a:p>
          <a:p>
            <a:pPr algn="just" eaLnBrk="1" hangingPunct="1">
              <a:lnSpc>
                <a:spcPts val="2100"/>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Failure</a:t>
            </a:r>
            <a:r>
              <a:rPr lang="en-US" altLang="en-US">
                <a:latin typeface="Lucida Sans Unicode" panose="020B0602030504020204" pitchFamily="34" charset="0"/>
                <a:cs typeface="Lucida Sans Unicode" panose="020B0602030504020204" pitchFamily="34" charset="0"/>
              </a:rPr>
              <a:t>: When a node or link fails, it can no longer be</a:t>
            </a:r>
          </a:p>
          <a:p>
            <a:pPr algn="just" eaLnBrk="1" hangingPunct="1"/>
            <a:r>
              <a:rPr lang="en-US" altLang="en-US">
                <a:latin typeface="Lucida Sans Unicode" panose="020B0602030504020204" pitchFamily="34" charset="0"/>
                <a:cs typeface="Lucida Sans Unicode" panose="020B0602030504020204" pitchFamily="34" charset="0"/>
              </a:rPr>
              <a:t>used as part of a route.</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Congestion</a:t>
            </a:r>
            <a:r>
              <a:rPr lang="en-US" altLang="en-US">
                <a:latin typeface="Lucida Sans Unicode" panose="020B0602030504020204" pitchFamily="34" charset="0"/>
                <a:cs typeface="Lucida Sans Unicode" panose="020B0602030504020204" pitchFamily="34" charset="0"/>
              </a:rPr>
              <a:t>: When a particular portion of the network  is heavily congested, it is desirable to route packets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around rather than through the area of congestion.</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Topology	change</a:t>
            </a:r>
            <a:r>
              <a:rPr lang="en-US" altLang="en-US">
                <a:latin typeface="Lucida Sans Unicode" panose="020B0602030504020204" pitchFamily="34" charset="0"/>
                <a:cs typeface="Lucida Sans Unicode" panose="020B0602030504020204" pitchFamily="34" charset="0"/>
              </a:rPr>
              <a:t>:	The	insertion	of	new	links	or  nodes affects routing.</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adaptive	routing	to	be	possible,	information  about the state of the network must be exchanged</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among the nodes or between the nodes and a central  controller.</a:t>
            </a:r>
          </a:p>
        </p:txBody>
      </p:sp>
      <p:sp>
        <p:nvSpPr>
          <p:cNvPr id="50179" name="object 13"/>
          <p:cNvSpPr>
            <a:spLocks noChangeArrowheads="1"/>
          </p:cNvSpPr>
          <p:nvPr/>
        </p:nvSpPr>
        <p:spPr bwMode="auto">
          <a:xfrm>
            <a:off x="6780213" y="317500"/>
            <a:ext cx="5411787" cy="6010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018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6256338" cy="58293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Packet Forwarding</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Note that it is not necessary to store the complete  route for each possible pair of nodes. Rather, it is</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sufficient to know, for each pair of nodes, the</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identity of the first node on the route.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Figure forwarding decisions are based solely  on the identity of the destination system. Additional  information is often used to determine the</a:t>
            </a:r>
          </a:p>
          <a:p>
            <a:pPr algn="just"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forwarding decision, such as the source address,  packet flow identifier, or security level of the packet:</a:t>
            </a:r>
          </a:p>
          <a:p>
            <a:pPr algn="just" eaLnBrk="1" hangingPunct="1">
              <a:lnSpc>
                <a:spcPts val="2100"/>
              </a:lnSpc>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Failure</a:t>
            </a:r>
            <a:r>
              <a:rPr lang="en-US" altLang="en-US">
                <a:latin typeface="Lucida Sans Unicode" panose="020B0602030504020204" pitchFamily="34" charset="0"/>
                <a:cs typeface="Lucida Sans Unicode" panose="020B0602030504020204" pitchFamily="34" charset="0"/>
              </a:rPr>
              <a:t>: When a node or link fails, it can no longer be</a:t>
            </a:r>
          </a:p>
          <a:p>
            <a:pPr algn="just" eaLnBrk="1" hangingPunct="1"/>
            <a:r>
              <a:rPr lang="en-US" altLang="en-US">
                <a:latin typeface="Lucida Sans Unicode" panose="020B0602030504020204" pitchFamily="34" charset="0"/>
                <a:cs typeface="Lucida Sans Unicode" panose="020B0602030504020204" pitchFamily="34" charset="0"/>
              </a:rPr>
              <a:t>used as part of a route.</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Congestion</a:t>
            </a:r>
            <a:r>
              <a:rPr lang="en-US" altLang="en-US">
                <a:latin typeface="Lucida Sans Unicode" panose="020B0602030504020204" pitchFamily="34" charset="0"/>
                <a:cs typeface="Lucida Sans Unicode" panose="020B0602030504020204" pitchFamily="34" charset="0"/>
              </a:rPr>
              <a:t>: When a particular portion of the network  is heavily congested, it is desirable to route packets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around rather than through the area of congestion.</a:t>
            </a:r>
          </a:p>
          <a:p>
            <a:pPr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Topology	change</a:t>
            </a:r>
            <a:r>
              <a:rPr lang="en-US" altLang="en-US">
                <a:latin typeface="Lucida Sans Unicode" panose="020B0602030504020204" pitchFamily="34" charset="0"/>
                <a:cs typeface="Lucida Sans Unicode" panose="020B0602030504020204" pitchFamily="34" charset="0"/>
              </a:rPr>
              <a:t>:	The	insertion	of	new	links	or  nodes affects routing.</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adaptive	routing	to	be	possible,	information  about the state of the network must be exchanged</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among the nodes or between the nodes and a central  controller.</a:t>
            </a:r>
          </a:p>
        </p:txBody>
      </p:sp>
      <p:sp>
        <p:nvSpPr>
          <p:cNvPr id="51204" name="object 13"/>
          <p:cNvSpPr>
            <a:spLocks noChangeArrowheads="1"/>
          </p:cNvSpPr>
          <p:nvPr/>
        </p:nvSpPr>
        <p:spPr bwMode="auto">
          <a:xfrm>
            <a:off x="6780213" y="317500"/>
            <a:ext cx="5411787" cy="6010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120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3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4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41"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42"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43"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92075" y="6350"/>
            <a:ext cx="5035550" cy="5565775"/>
          </a:xfrm>
          <a:prstGeom prst="rect">
            <a:avLst/>
          </a:prstGeom>
        </p:spPr>
        <p:txBody>
          <a:bodyPr lIns="0" tIns="12700" rIns="0" bIns="0">
            <a:spAutoFit/>
          </a:bodyPr>
          <a:lstStyle>
            <a:lvl1pPr marL="114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latin typeface="Lucida Sans Unicode" panose="020B0602030504020204" pitchFamily="34" charset="0"/>
                <a:cs typeface="Lucida Sans Unicode" panose="020B0602030504020204" pitchFamily="34" charset="0"/>
              </a:rPr>
              <a:t>Elastic Traffic</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Elastic traffic is that which can adjust,</a:t>
            </a:r>
          </a:p>
          <a:p>
            <a:pPr algn="just" eaLnBrk="1" hangingPunct="1"/>
            <a:r>
              <a:rPr lang="en-US" altLang="en-US">
                <a:latin typeface="Lucida Sans Unicode" panose="020B0602030504020204" pitchFamily="34" charset="0"/>
                <a:cs typeface="Lucida Sans Unicode" panose="020B0602030504020204" pitchFamily="34" charset="0"/>
              </a:rPr>
              <a:t>over wide ranges, to changes in delay</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and throughput across an internet and  still meet the needs of its applications.</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is the traditional type of traffic</a:t>
            </a:r>
          </a:p>
          <a:p>
            <a:pPr algn="just" eaLnBrk="1" hangingPunct="1">
              <a:spcBef>
                <a:spcPts val="50"/>
              </a:spcBef>
            </a:pPr>
            <a:r>
              <a:rPr lang="en-US" altLang="en-US">
                <a:latin typeface="Lucida Sans Unicode" panose="020B0602030504020204" pitchFamily="34" charset="0"/>
                <a:cs typeface="Lucida Sans Unicode" panose="020B0602030504020204" pitchFamily="34" charset="0"/>
              </a:rPr>
              <a:t>supported on TCP/IP-based internets  and is the type of traffic for which  internets were designed.</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Applications that generate such traffic  typically use Transmission Control  Protocol (TCP) or User Datagram  Protocol (UDP) as a transport protocol.</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case of UDP, the application will</a:t>
            </a:r>
          </a:p>
          <a:p>
            <a:pPr algn="just" eaLnBrk="1" hangingPunct="1"/>
            <a:r>
              <a:rPr lang="en-US" altLang="en-US">
                <a:latin typeface="Lucida Sans Unicode" panose="020B0602030504020204" pitchFamily="34" charset="0"/>
                <a:cs typeface="Lucida Sans Unicode" panose="020B0602030504020204" pitchFamily="34" charset="0"/>
              </a:rPr>
              <a:t>use as much capacity as is available </a:t>
            </a:r>
            <a:r>
              <a:rPr lang="en-US" altLang="en-US">
                <a:solidFill>
                  <a:srgbClr val="FF0000"/>
                </a:solidFill>
                <a:latin typeface="Lucida Sans Unicode" panose="020B0602030504020204" pitchFamily="34" charset="0"/>
                <a:cs typeface="Lucida Sans Unicode" panose="020B0602030504020204" pitchFamily="34" charset="0"/>
              </a:rPr>
              <a:t>up</a:t>
            </a:r>
            <a:endParaRPr lang="en-US" altLang="en-US">
              <a:latin typeface="Lucida Sans Unicode" panose="020B0602030504020204" pitchFamily="34" charset="0"/>
              <a:cs typeface="Lucida Sans Unicode" panose="020B0602030504020204" pitchFamily="34" charset="0"/>
            </a:endParaRPr>
          </a:p>
          <a:p>
            <a:pPr algn="just" eaLnBrk="1" hangingPunct="1">
              <a:spcBef>
                <a:spcPts val="63"/>
              </a:spcBef>
            </a:pPr>
            <a:r>
              <a:rPr lang="en-US" altLang="en-US">
                <a:solidFill>
                  <a:srgbClr val="FF0000"/>
                </a:solidFill>
                <a:latin typeface="Lucida Sans Unicode" panose="020B0602030504020204" pitchFamily="34" charset="0"/>
                <a:cs typeface="Lucida Sans Unicode" panose="020B0602030504020204" pitchFamily="34" charset="0"/>
              </a:rPr>
              <a:t>to the rate that the application  generates data.</a:t>
            </a:r>
            <a:endParaRPr lang="en-US" altLang="en-US">
              <a:latin typeface="Lucida Sans Unicode" panose="020B0602030504020204" pitchFamily="34" charset="0"/>
              <a:cs typeface="Lucida Sans Unicode" panose="020B0602030504020204" pitchFamily="34" charset="0"/>
            </a:endParaRPr>
          </a:p>
          <a:p>
            <a:pPr algn="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case of TCP, the application will</a:t>
            </a:r>
          </a:p>
          <a:p>
            <a:pPr algn="r"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use as much capacity as is available </a:t>
            </a:r>
            <a:r>
              <a:rPr lang="en-US" altLang="en-US">
                <a:solidFill>
                  <a:srgbClr val="FF0000"/>
                </a:solidFill>
                <a:latin typeface="Lucida Sans Unicode" panose="020B0602030504020204" pitchFamily="34" charset="0"/>
                <a:cs typeface="Lucida Sans Unicode" panose="020B0602030504020204" pitchFamily="34" charset="0"/>
              </a:rPr>
              <a:t>up</a:t>
            </a:r>
            <a:endParaRPr lang="en-US" altLang="en-US">
              <a:latin typeface="Lucida Sans Unicode" panose="020B0602030504020204" pitchFamily="34" charset="0"/>
              <a:cs typeface="Lucida Sans Unicode" panose="020B0602030504020204" pitchFamily="34" charset="0"/>
            </a:endParaRPr>
          </a:p>
          <a:p>
            <a:pPr algn="r" eaLnBrk="1" hangingPunct="1">
              <a:lnSpc>
                <a:spcPts val="2125"/>
              </a:lnSpc>
            </a:pPr>
            <a:r>
              <a:rPr lang="en-US" altLang="en-US">
                <a:solidFill>
                  <a:srgbClr val="FF0000"/>
                </a:solidFill>
                <a:latin typeface="Lucida Sans Unicode" panose="020B0602030504020204" pitchFamily="34" charset="0"/>
                <a:cs typeface="Lucida Sans Unicode" panose="020B0602030504020204" pitchFamily="34" charset="0"/>
              </a:rPr>
              <a:t>to  the maximum rate that  the end-to-</a:t>
            </a:r>
            <a:endParaRPr lang="en-US" altLang="en-US">
              <a:latin typeface="Lucida Sans Unicode" panose="020B0602030504020204" pitchFamily="34" charset="0"/>
              <a:cs typeface="Lucida Sans Unicode" panose="020B0602030504020204" pitchFamily="34" charset="0"/>
            </a:endParaRPr>
          </a:p>
        </p:txBody>
      </p:sp>
      <p:sp>
        <p:nvSpPr>
          <p:cNvPr id="14345" name="object 13"/>
          <p:cNvSpPr>
            <a:spLocks noChangeArrowheads="1"/>
          </p:cNvSpPr>
          <p:nvPr/>
        </p:nvSpPr>
        <p:spPr bwMode="auto">
          <a:xfrm>
            <a:off x="5353050" y="398463"/>
            <a:ext cx="6338888" cy="606107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 name="Footer Placeholder 1"/>
          <p:cNvSpPr>
            <a:spLocks noGrp="1"/>
          </p:cNvSpPr>
          <p:nvPr>
            <p:ph type="ftr" sz="quarter" idx="11"/>
          </p:nvPr>
        </p:nvSpPr>
        <p:spPr>
          <a:xfrm>
            <a:off x="25400" y="6308725"/>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4347"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311900"/>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3261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9050" y="133350"/>
            <a:ext cx="5621338" cy="13970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Routing Protocols</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routers in an internet are responsible for  receiving and forwarding packets through the  interconnected set of networks.</a:t>
            </a:r>
          </a:p>
          <a:p>
            <a:pPr algn="just" eaLnBrk="1" hangingPunct="1">
              <a:lnSpc>
                <a:spcPts val="2088"/>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Each router makes routing decisions based on</a:t>
            </a:r>
          </a:p>
        </p:txBody>
      </p:sp>
      <p:sp>
        <p:nvSpPr>
          <p:cNvPr id="13" name="object 13"/>
          <p:cNvSpPr txBox="1"/>
          <p:nvPr/>
        </p:nvSpPr>
        <p:spPr>
          <a:xfrm>
            <a:off x="20638" y="1516063"/>
            <a:ext cx="5619750" cy="2495550"/>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knowledge of the topology and traffic/delay  conditions of the internet.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Accordingly, a degree of dynamic cooperation  is needed among the routers.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particular, the router must avoid portions of  the network that have failed and should avoid  portions of the network that are congested.</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To make such dynamic routing decisions,  routers exchange routing information using a</a:t>
            </a:r>
          </a:p>
        </p:txBody>
      </p:sp>
      <p:sp>
        <p:nvSpPr>
          <p:cNvPr id="14" name="object 14"/>
          <p:cNvSpPr txBox="1"/>
          <p:nvPr/>
        </p:nvSpPr>
        <p:spPr>
          <a:xfrm>
            <a:off x="0" y="4046538"/>
            <a:ext cx="5621338" cy="1398587"/>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routing protocol.</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Information is needed about the status of the  internet, in terms of which networks can be  reached by which routes, and the delay  characteristics of various routes.</a:t>
            </a:r>
          </a:p>
        </p:txBody>
      </p:sp>
      <p:sp>
        <p:nvSpPr>
          <p:cNvPr id="52229" name="object 15"/>
          <p:cNvSpPr>
            <a:spLocks noChangeArrowheads="1"/>
          </p:cNvSpPr>
          <p:nvPr/>
        </p:nvSpPr>
        <p:spPr bwMode="auto">
          <a:xfrm>
            <a:off x="6000750" y="160338"/>
            <a:ext cx="6029325" cy="42433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 name="object 16"/>
          <p:cNvSpPr txBox="1"/>
          <p:nvPr/>
        </p:nvSpPr>
        <p:spPr>
          <a:xfrm>
            <a:off x="6078538" y="4521200"/>
            <a:ext cx="5978525" cy="1679575"/>
          </a:xfrm>
          <a:prstGeom prst="rect">
            <a:avLst/>
          </a:prstGeom>
        </p:spPr>
        <p:txBody>
          <a:bodyPr lIns="0" tIns="10795"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ct val="101000"/>
              </a:lnSpc>
              <a:spcBef>
                <a:spcPts val="88"/>
              </a:spcBef>
            </a:pPr>
            <a:r>
              <a:rPr lang="en-US" altLang="en-US" b="1">
                <a:latin typeface="Lucida Sans Unicode" panose="020B0602030504020204" pitchFamily="34" charset="0"/>
                <a:cs typeface="Lucida Sans Unicode" panose="020B0602030504020204" pitchFamily="34" charset="0"/>
              </a:rPr>
              <a:t>In the literature, the terms interior gateway protocol  (IGP) and exterior gateway protocol (EGP) are often  used for what are referred to here as IRP and ERP.  However, because the terms IGP and EGP also refer to  specific protocols, we avoid their use when referring  to the general concepts.</a:t>
            </a:r>
            <a:endParaRPr lang="en-US" altLang="en-US">
              <a:latin typeface="Lucida Sans Unicode" panose="020B0602030504020204" pitchFamily="34" charset="0"/>
              <a:cs typeface="Lucida Sans Unicode" panose="020B0602030504020204" pitchFamily="34" charset="0"/>
            </a:endParaRPr>
          </a:p>
        </p:txBody>
      </p:sp>
      <p:sp>
        <p:nvSpPr>
          <p:cNvPr id="17"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223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03188" y="42863"/>
            <a:ext cx="4845050" cy="3625850"/>
          </a:xfrm>
          <a:prstGeom prst="rect">
            <a:avLst/>
          </a:prstGeom>
        </p:spPr>
        <p:txBody>
          <a:bodyPr lIns="0" tIns="1270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3"/>
              </a:spcBef>
            </a:pPr>
            <a:endParaRPr lang="en-US" altLang="en-US" sz="3700">
              <a:latin typeface="Times New Roman" panose="02020603050405020304" pitchFamily="18" charset="0"/>
              <a:cs typeface="Times New Roman" panose="02020603050405020304" pitchFamily="18" charset="0"/>
            </a:endParaRPr>
          </a:p>
          <a:p>
            <a:pPr algn="just" eaLnBrk="1" hangingPunct="1">
              <a:lnSpc>
                <a:spcPts val="2100"/>
              </a:lnSpc>
            </a:pPr>
            <a:r>
              <a:rPr lang="en-US" altLang="en-US" b="1">
                <a:latin typeface="Lucida Sans Unicode" panose="020B0602030504020204" pitchFamily="34" charset="0"/>
                <a:cs typeface="Lucida Sans Unicode" panose="020B0602030504020204" pitchFamily="34" charset="0"/>
              </a:rPr>
              <a:t>2.4 ROUTING Routing Protocols</a:t>
            </a:r>
            <a:endParaRPr lang="en-US" altLang="en-US">
              <a:latin typeface="Lucida Sans Unicode" panose="020B0602030504020204" pitchFamily="34" charset="0"/>
              <a:cs typeface="Lucida Sans Unicode" panose="020B0602030504020204" pitchFamily="34" charset="0"/>
            </a:endParaRPr>
          </a:p>
          <a:p>
            <a:pPr algn="just" eaLnBrk="1" hangingPunct="1">
              <a:lnSpc>
                <a:spcPts val="2100"/>
              </a:lnSpc>
            </a:pPr>
            <a:r>
              <a:rPr lang="en-US" altLang="en-US">
                <a:latin typeface="Lucida Sans Unicode" panose="020B0602030504020204" pitchFamily="34" charset="0"/>
                <a:cs typeface="Lucida Sans Unicode" panose="020B0602030504020204" pitchFamily="34" charset="0"/>
              </a:rPr>
              <a:t>There   are   essentially   two  categories of</a:t>
            </a:r>
          </a:p>
          <a:p>
            <a:pPr algn="just" eaLnBrk="1" hangingPunct="1"/>
            <a:r>
              <a:rPr lang="en-US" altLang="en-US">
                <a:latin typeface="Lucida Sans Unicode" panose="020B0602030504020204" pitchFamily="34" charset="0"/>
                <a:cs typeface="Lucida Sans Unicode" panose="020B0602030504020204" pitchFamily="34" charset="0"/>
              </a:rPr>
              <a:t>routing protocols, which are based on the  concept of an autonomous system (AS).  We first define AS and then look at the two</a:t>
            </a:r>
          </a:p>
          <a:p>
            <a:pPr eaLnBrk="1" hangingPunct="1">
              <a:spcBef>
                <a:spcPts val="63"/>
              </a:spcBef>
            </a:pPr>
            <a:r>
              <a:rPr lang="en-US" altLang="en-US">
                <a:latin typeface="Lucida Sans Unicode" panose="020B0602030504020204" pitchFamily="34" charset="0"/>
                <a:cs typeface="Lucida Sans Unicode" panose="020B0602030504020204" pitchFamily="34" charset="0"/>
              </a:rPr>
              <a:t>categories.</a:t>
            </a:r>
          </a:p>
          <a:p>
            <a:pPr eaLnBrk="1" hangingPunct="1">
              <a:lnSpc>
                <a:spcPts val="2100"/>
              </a:lnSpc>
              <a:spcBef>
                <a:spcPts val="125"/>
              </a:spcBef>
            </a:pPr>
            <a:r>
              <a:rPr lang="en-US" altLang="en-US">
                <a:latin typeface="Lucida Sans Unicode" panose="020B0602030504020204" pitchFamily="34" charset="0"/>
                <a:cs typeface="Lucida Sans Unicode" panose="020B0602030504020204" pitchFamily="34" charset="0"/>
              </a:rPr>
              <a:t>An	AS	exhibits	the	following  characteristics:</a:t>
            </a:r>
          </a:p>
          <a:p>
            <a:pPr eaLnBrk="1" hangingPunct="1">
              <a:lnSpc>
                <a:spcPts val="2163"/>
              </a:lnSpc>
              <a:spcBef>
                <a:spcPts val="13"/>
              </a:spcBef>
            </a:pPr>
            <a:r>
              <a:rPr lang="en-US" altLang="en-US">
                <a:latin typeface="Lucida Sans Unicode" panose="020B0602030504020204" pitchFamily="34" charset="0"/>
                <a:cs typeface="Lucida Sans Unicode" panose="020B0602030504020204" pitchFamily="34" charset="0"/>
              </a:rPr>
              <a:t>1. An AS is a set of routers and networks  managed by a single organization.</a:t>
            </a:r>
          </a:p>
        </p:txBody>
      </p:sp>
      <p:sp>
        <p:nvSpPr>
          <p:cNvPr id="13" name="object 13"/>
          <p:cNvSpPr txBox="1"/>
          <p:nvPr/>
        </p:nvSpPr>
        <p:spPr>
          <a:xfrm>
            <a:off x="234950" y="3722688"/>
            <a:ext cx="4805363" cy="298450"/>
          </a:xfrm>
          <a:prstGeom prst="rect">
            <a:avLst/>
          </a:prstGeom>
        </p:spPr>
        <p:txBody>
          <a:bodyPr lIns="0" tIns="12700" rIns="0" bIns="0">
            <a:spAutoFit/>
          </a:bodyPr>
          <a:lstStyle/>
          <a:p>
            <a:pPr marL="12700" eaLnBrk="1" fontAlgn="auto" hangingPunct="1">
              <a:spcBef>
                <a:spcPts val="100"/>
              </a:spcBef>
              <a:spcAft>
                <a:spcPts val="0"/>
              </a:spcAft>
              <a:tabLst>
                <a:tab pos="784860" algn="l"/>
                <a:tab pos="1198245" algn="l"/>
                <a:tab pos="2228215" algn="l"/>
                <a:tab pos="2585085" algn="l"/>
                <a:tab pos="2842895" algn="l"/>
                <a:tab pos="3636645" algn="l"/>
                <a:tab pos="3993515" algn="l"/>
              </a:tabLst>
              <a:defRPr/>
            </a:pPr>
            <a:r>
              <a:rPr dirty="0">
                <a:latin typeface="Lucida Sans Unicode"/>
                <a:cs typeface="Lucida Sans Unicode"/>
              </a:rPr>
              <a:t>2. </a:t>
            </a:r>
            <a:r>
              <a:rPr spc="-150" dirty="0">
                <a:latin typeface="Lucida Sans Unicode"/>
                <a:cs typeface="Lucida Sans Unicode"/>
              </a:rPr>
              <a:t> </a:t>
            </a:r>
            <a:r>
              <a:rPr spc="-10" dirty="0">
                <a:latin typeface="Lucida Sans Unicode"/>
                <a:cs typeface="Lucida Sans Unicode"/>
              </a:rPr>
              <a:t>A</a:t>
            </a:r>
            <a:r>
              <a:rPr dirty="0">
                <a:latin typeface="Lucida Sans Unicode"/>
                <a:cs typeface="Lucida Sans Unicode"/>
              </a:rPr>
              <a:t>n	</a:t>
            </a:r>
            <a:r>
              <a:rPr spc="-10" dirty="0">
                <a:latin typeface="Lucida Sans Unicode"/>
                <a:cs typeface="Lucida Sans Unicode"/>
              </a:rPr>
              <a:t>A</a:t>
            </a:r>
            <a:r>
              <a:rPr dirty="0">
                <a:latin typeface="Lucida Sans Unicode"/>
                <a:cs typeface="Lucida Sans Unicode"/>
              </a:rPr>
              <a:t>S	</a:t>
            </a:r>
            <a:r>
              <a:rPr spc="-5" dirty="0">
                <a:latin typeface="Lucida Sans Unicode"/>
                <a:cs typeface="Lucida Sans Unicode"/>
              </a:rPr>
              <a:t>con</a:t>
            </a:r>
            <a:r>
              <a:rPr spc="-10" dirty="0">
                <a:latin typeface="Lucida Sans Unicode"/>
                <a:cs typeface="Lucida Sans Unicode"/>
              </a:rPr>
              <a:t>s</a:t>
            </a:r>
            <a:r>
              <a:rPr spc="-5" dirty="0">
                <a:latin typeface="Lucida Sans Unicode"/>
                <a:cs typeface="Lucida Sans Unicode"/>
              </a:rPr>
              <a:t>ist</a:t>
            </a:r>
            <a:r>
              <a:rPr dirty="0">
                <a:latin typeface="Lucida Sans Unicode"/>
                <a:cs typeface="Lucida Sans Unicode"/>
              </a:rPr>
              <a:t>s	</a:t>
            </a:r>
            <a:r>
              <a:rPr spc="-5" dirty="0">
                <a:latin typeface="Lucida Sans Unicode"/>
                <a:cs typeface="Lucida Sans Unicode"/>
              </a:rPr>
              <a:t>o</a:t>
            </a:r>
            <a:r>
              <a:rPr dirty="0">
                <a:latin typeface="Lucida Sans Unicode"/>
                <a:cs typeface="Lucida Sans Unicode"/>
              </a:rPr>
              <a:t>f	a	</a:t>
            </a:r>
            <a:r>
              <a:rPr spc="15" dirty="0">
                <a:latin typeface="Lucida Sans Unicode"/>
                <a:cs typeface="Lucida Sans Unicode"/>
              </a:rPr>
              <a:t>g</a:t>
            </a:r>
            <a:r>
              <a:rPr spc="-5" dirty="0">
                <a:latin typeface="Lucida Sans Unicode"/>
                <a:cs typeface="Lucida Sans Unicode"/>
              </a:rPr>
              <a:t>r</a:t>
            </a:r>
            <a:r>
              <a:rPr spc="-10" dirty="0">
                <a:latin typeface="Lucida Sans Unicode"/>
                <a:cs typeface="Lucida Sans Unicode"/>
              </a:rPr>
              <a:t>o</a:t>
            </a:r>
            <a:r>
              <a:rPr dirty="0">
                <a:latin typeface="Lucida Sans Unicode"/>
                <a:cs typeface="Lucida Sans Unicode"/>
              </a:rPr>
              <a:t>up	</a:t>
            </a:r>
            <a:r>
              <a:rPr spc="-5" dirty="0">
                <a:latin typeface="Lucida Sans Unicode"/>
                <a:cs typeface="Lucida Sans Unicode"/>
              </a:rPr>
              <a:t>o</a:t>
            </a:r>
            <a:r>
              <a:rPr dirty="0">
                <a:latin typeface="Lucida Sans Unicode"/>
                <a:cs typeface="Lucida Sans Unicode"/>
              </a:rPr>
              <a:t>f	</a:t>
            </a:r>
            <a:r>
              <a:rPr spc="-5" dirty="0">
                <a:latin typeface="Lucida Sans Unicode"/>
                <a:cs typeface="Lucida Sans Unicode"/>
              </a:rPr>
              <a:t>r</a:t>
            </a:r>
            <a:r>
              <a:rPr spc="-10" dirty="0">
                <a:latin typeface="Lucida Sans Unicode"/>
                <a:cs typeface="Lucida Sans Unicode"/>
              </a:rPr>
              <a:t>o</a:t>
            </a:r>
            <a:r>
              <a:rPr dirty="0">
                <a:latin typeface="Lucida Sans Unicode"/>
                <a:cs typeface="Lucida Sans Unicode"/>
              </a:rPr>
              <a:t>uters</a:t>
            </a:r>
          </a:p>
        </p:txBody>
      </p:sp>
      <p:sp>
        <p:nvSpPr>
          <p:cNvPr id="14" name="object 14"/>
          <p:cNvSpPr txBox="1"/>
          <p:nvPr/>
        </p:nvSpPr>
        <p:spPr>
          <a:xfrm>
            <a:off x="531813" y="4044950"/>
            <a:ext cx="4462462" cy="300038"/>
          </a:xfrm>
          <a:prstGeom prst="rect">
            <a:avLst/>
          </a:prstGeom>
        </p:spPr>
        <p:txBody>
          <a:bodyPr lIns="0" tIns="12700" rIns="0" bIns="0">
            <a:spAutoFit/>
          </a:bodyPr>
          <a:lstStyle/>
          <a:p>
            <a:pPr marL="12700" eaLnBrk="1" fontAlgn="auto" hangingPunct="1">
              <a:spcBef>
                <a:spcPts val="100"/>
              </a:spcBef>
              <a:spcAft>
                <a:spcPts val="0"/>
              </a:spcAft>
              <a:defRPr/>
            </a:pPr>
            <a:r>
              <a:rPr spc="-5" dirty="0">
                <a:latin typeface="Lucida Sans Unicode"/>
                <a:cs typeface="Lucida Sans Unicode"/>
              </a:rPr>
              <a:t>exchanging</a:t>
            </a:r>
            <a:r>
              <a:rPr spc="295" dirty="0">
                <a:latin typeface="Lucida Sans Unicode"/>
                <a:cs typeface="Lucida Sans Unicode"/>
              </a:rPr>
              <a:t> </a:t>
            </a:r>
            <a:r>
              <a:rPr spc="-5" dirty="0">
                <a:latin typeface="Lucida Sans Unicode"/>
                <a:cs typeface="Lucida Sans Unicode"/>
              </a:rPr>
              <a:t>information</a:t>
            </a:r>
            <a:r>
              <a:rPr spc="290" dirty="0">
                <a:latin typeface="Lucida Sans Unicode"/>
                <a:cs typeface="Lucida Sans Unicode"/>
              </a:rPr>
              <a:t> </a:t>
            </a:r>
            <a:r>
              <a:rPr dirty="0">
                <a:latin typeface="Lucida Sans Unicode"/>
                <a:cs typeface="Lucida Sans Unicode"/>
              </a:rPr>
              <a:t>via</a:t>
            </a:r>
            <a:r>
              <a:rPr spc="300" dirty="0">
                <a:latin typeface="Lucida Sans Unicode"/>
                <a:cs typeface="Lucida Sans Unicode"/>
              </a:rPr>
              <a:t> </a:t>
            </a:r>
            <a:r>
              <a:rPr dirty="0">
                <a:latin typeface="Lucida Sans Unicode"/>
                <a:cs typeface="Lucida Sans Unicode"/>
              </a:rPr>
              <a:t>a</a:t>
            </a:r>
            <a:r>
              <a:rPr spc="295" dirty="0">
                <a:latin typeface="Lucida Sans Unicode"/>
                <a:cs typeface="Lucida Sans Unicode"/>
              </a:rPr>
              <a:t> </a:t>
            </a:r>
            <a:r>
              <a:rPr spc="-5" dirty="0">
                <a:latin typeface="Lucida Sans Unicode"/>
                <a:cs typeface="Lucida Sans Unicode"/>
              </a:rPr>
              <a:t>common</a:t>
            </a:r>
            <a:endParaRPr dirty="0">
              <a:latin typeface="Lucida Sans Unicode"/>
              <a:cs typeface="Lucida Sans Unicode"/>
            </a:endParaRPr>
          </a:p>
        </p:txBody>
      </p:sp>
      <p:sp>
        <p:nvSpPr>
          <p:cNvPr id="15" name="object 15"/>
          <p:cNvSpPr txBox="1"/>
          <p:nvPr/>
        </p:nvSpPr>
        <p:spPr>
          <a:xfrm>
            <a:off x="142875" y="4368800"/>
            <a:ext cx="4805363" cy="1397000"/>
          </a:xfrm>
          <a:prstGeom prst="rect">
            <a:avLst/>
          </a:prstGeom>
        </p:spPr>
        <p:txBody>
          <a:bodyPr lIns="0" tIns="12700" rIns="0" bIns="0">
            <a:spAutoFit/>
          </a:bodyPr>
          <a:lstStyle>
            <a:lvl1pPr marL="355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latin typeface="Lucida Sans Unicode" panose="020B0602030504020204" pitchFamily="34" charset="0"/>
                <a:cs typeface="Lucida Sans Unicode" panose="020B0602030504020204" pitchFamily="34" charset="0"/>
              </a:rPr>
              <a:t>routing protocol.</a:t>
            </a:r>
          </a:p>
          <a:p>
            <a:pPr eaLnBrk="1" hangingPunct="1"/>
            <a:r>
              <a:rPr lang="en-US" altLang="en-US">
                <a:latin typeface="Lucida Sans Unicode" panose="020B0602030504020204" pitchFamily="34" charset="0"/>
                <a:cs typeface="Lucida Sans Unicode" panose="020B0602030504020204" pitchFamily="34" charset="0"/>
              </a:rPr>
              <a:t>3.  Except	in	times	of	failure,	an	AS	is  connected (in a graph-theoretic sense);</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that is, there is a path between any pair  of nodes.</a:t>
            </a:r>
          </a:p>
        </p:txBody>
      </p:sp>
      <p:sp>
        <p:nvSpPr>
          <p:cNvPr id="16" name="object 16"/>
          <p:cNvSpPr txBox="1"/>
          <p:nvPr/>
        </p:nvSpPr>
        <p:spPr>
          <a:xfrm>
            <a:off x="5562600" y="4171950"/>
            <a:ext cx="5938838" cy="2227263"/>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b="1">
                <a:latin typeface="Lucida Sans Unicode" panose="020B0602030504020204" pitchFamily="34" charset="0"/>
                <a:cs typeface="Lucida Sans Unicode" panose="020B0602030504020204" pitchFamily="34" charset="0"/>
              </a:rPr>
              <a:t>autonomous system (AS)</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A network that is administered by a single set of</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b="1">
                <a:latin typeface="Lucida Sans Unicode" panose="020B0602030504020204" pitchFamily="34" charset="0"/>
                <a:cs typeface="Lucida Sans Unicode" panose="020B0602030504020204" pitchFamily="34" charset="0"/>
              </a:rPr>
              <a:t>management rules that are controlled by one</a:t>
            </a:r>
            <a:endParaRPr lang="en-US" altLang="en-US">
              <a:latin typeface="Lucida Sans Unicode" panose="020B0602030504020204" pitchFamily="34" charset="0"/>
              <a:cs typeface="Lucida Sans Unicode" panose="020B0602030504020204" pitchFamily="34" charset="0"/>
            </a:endParaRPr>
          </a:p>
          <a:p>
            <a:pPr algn="just" eaLnBrk="1" hangingPunct="1">
              <a:spcBef>
                <a:spcPts val="63"/>
              </a:spcBef>
            </a:pPr>
            <a:r>
              <a:rPr lang="en-US" altLang="en-US" b="1">
                <a:latin typeface="Lucida Sans Unicode" panose="020B0602030504020204" pitchFamily="34" charset="0"/>
                <a:cs typeface="Lucida Sans Unicode" panose="020B0602030504020204" pitchFamily="34" charset="0"/>
              </a:rPr>
              <a:t>person, group, or organization. Autonomous  systems often use only one routing protocol,  although multiple protocols can be used. The core  of the Internet is made up of many autonomous  systems.</a:t>
            </a:r>
            <a:endParaRPr lang="en-US" altLang="en-US">
              <a:latin typeface="Lucida Sans Unicode" panose="020B0602030504020204" pitchFamily="34" charset="0"/>
              <a:cs typeface="Lucida Sans Unicode" panose="020B0602030504020204" pitchFamily="34" charset="0"/>
            </a:endParaRPr>
          </a:p>
        </p:txBody>
      </p:sp>
      <p:sp>
        <p:nvSpPr>
          <p:cNvPr id="53255" name="object 17"/>
          <p:cNvSpPr>
            <a:spLocks noChangeArrowheads="1"/>
          </p:cNvSpPr>
          <p:nvPr/>
        </p:nvSpPr>
        <p:spPr bwMode="auto">
          <a:xfrm>
            <a:off x="5922963" y="779463"/>
            <a:ext cx="5410200" cy="33147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 name="Footer Placeholder 1"/>
          <p:cNvSpPr>
            <a:spLocks noGrp="1"/>
          </p:cNvSpPr>
          <p:nvPr>
            <p:ph type="ftr" sz="quarter" idx="11"/>
          </p:nvPr>
        </p:nvSpPr>
        <p:spPr>
          <a:xfrm>
            <a:off x="25400" y="63928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325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960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40873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4275" name="object 4"/>
          <p:cNvSpPr>
            <a:spLocks noChangeArrowheads="1"/>
          </p:cNvSpPr>
          <p:nvPr/>
        </p:nvSpPr>
        <p:spPr bwMode="auto">
          <a:xfrm>
            <a:off x="866775" y="4763"/>
            <a:ext cx="238125" cy="1089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5507038" cy="138588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Routing Protocols</a:t>
            </a:r>
            <a:endParaRPr lang="en-US" altLang="en-US">
              <a:latin typeface="Lucida Sans Unicode" panose="020B0602030504020204" pitchFamily="34" charset="0"/>
              <a:cs typeface="Lucida Sans Unicode" panose="020B0602030504020204" pitchFamily="34" charset="0"/>
            </a:endParaRPr>
          </a:p>
          <a:p>
            <a:pPr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shared	routing	protocol,	called	here	an  interior router protocol (IRP), passes routing</a:t>
            </a:r>
          </a:p>
          <a:p>
            <a:pPr eaLnBrk="1" hangingPunct="1">
              <a:lnSpc>
                <a:spcPts val="2125"/>
              </a:lnSpc>
            </a:pPr>
            <a:r>
              <a:rPr lang="en-US" altLang="en-US">
                <a:latin typeface="Lucida Sans Unicode" panose="020B0602030504020204" pitchFamily="34" charset="0"/>
                <a:cs typeface="Lucida Sans Unicode" panose="020B0602030504020204" pitchFamily="34" charset="0"/>
              </a:rPr>
              <a:t>information between routers within an AS.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protocol	used	within	the	AS	does	not</a:t>
            </a:r>
          </a:p>
        </p:txBody>
      </p:sp>
      <p:sp>
        <p:nvSpPr>
          <p:cNvPr id="13" name="object 13"/>
          <p:cNvSpPr txBox="1"/>
          <p:nvPr/>
        </p:nvSpPr>
        <p:spPr>
          <a:xfrm>
            <a:off x="176213" y="1524000"/>
            <a:ext cx="5467350" cy="3584575"/>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need to be implemented outside of the  system.</a:t>
            </a:r>
          </a:p>
          <a:p>
            <a:pPr algn="just"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flexibility allows IRPs to be custom  tailored to specific applications and  requirements.</a:t>
            </a:r>
          </a:p>
          <a:p>
            <a:pPr algn="just" eaLnBrk="1" hangingPunct="1">
              <a:lnSpc>
                <a:spcPts val="2088"/>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It may happen, however, that an internet will</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be constructed of more than one AS.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example, all the LANs at a site, such as an  office complex or campus, could be linked by  routers to form an AS.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system might be linked through a wide-  area network to other autonomous systems.</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Figure illustrates this situation.</a:t>
            </a:r>
          </a:p>
        </p:txBody>
      </p:sp>
      <p:sp>
        <p:nvSpPr>
          <p:cNvPr id="14" name="object 14"/>
          <p:cNvSpPr txBox="1"/>
          <p:nvPr/>
        </p:nvSpPr>
        <p:spPr>
          <a:xfrm>
            <a:off x="5334000" y="4746625"/>
            <a:ext cx="6502400" cy="167957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b="1">
                <a:latin typeface="Lucida Sans Unicode" panose="020B0602030504020204" pitchFamily="34" charset="0"/>
                <a:cs typeface="Lucida Sans Unicode" panose="020B0602030504020204" pitchFamily="34" charset="0"/>
              </a:rPr>
              <a:t>interior router protocol (IRP)</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b="1">
                <a:latin typeface="Lucida Sans Unicode" panose="020B0602030504020204" pitchFamily="34" charset="0"/>
                <a:cs typeface="Lucida Sans Unicode" panose="020B0602030504020204" pitchFamily="34" charset="0"/>
              </a:rPr>
              <a:t>A protocol that distributes routing information to  collaborating routers within an AS. Routing</a:t>
            </a:r>
            <a:endParaRPr lang="en-US" altLang="en-US">
              <a:latin typeface="Lucida Sans Unicode" panose="020B0602030504020204" pitchFamily="34" charset="0"/>
              <a:cs typeface="Lucida Sans Unicode" panose="020B0602030504020204" pitchFamily="34" charset="0"/>
            </a:endParaRPr>
          </a:p>
          <a:p>
            <a:pPr algn="just" eaLnBrk="1" hangingPunct="1">
              <a:lnSpc>
                <a:spcPct val="99000"/>
              </a:lnSpc>
              <a:spcBef>
                <a:spcPts val="75"/>
              </a:spcBef>
            </a:pPr>
            <a:r>
              <a:rPr lang="en-US" altLang="en-US" b="1">
                <a:latin typeface="Lucida Sans Unicode" panose="020B0602030504020204" pitchFamily="34" charset="0"/>
                <a:cs typeface="Lucida Sans Unicode" panose="020B0602030504020204" pitchFamily="34" charset="0"/>
              </a:rPr>
              <a:t>Information Protocol (RIP) and Open Shortest Path  First (OSPF) Protocol are examples of IRPs.  Historically, an IRP was referred to as an interior  gateway protocol.</a:t>
            </a:r>
            <a:endParaRPr lang="en-US" altLang="en-US">
              <a:latin typeface="Lucida Sans Unicode" panose="020B0602030504020204" pitchFamily="34" charset="0"/>
              <a:cs typeface="Lucida Sans Unicode" panose="020B0602030504020204" pitchFamily="34" charset="0"/>
            </a:endParaRPr>
          </a:p>
        </p:txBody>
      </p:sp>
      <p:sp>
        <p:nvSpPr>
          <p:cNvPr id="54279" name="object 15"/>
          <p:cNvSpPr>
            <a:spLocks noChangeArrowheads="1"/>
          </p:cNvSpPr>
          <p:nvPr/>
        </p:nvSpPr>
        <p:spPr bwMode="auto">
          <a:xfrm>
            <a:off x="6267450" y="90488"/>
            <a:ext cx="5199063" cy="465613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 name="Footer Placeholder 1"/>
          <p:cNvSpPr>
            <a:spLocks noGrp="1"/>
          </p:cNvSpPr>
          <p:nvPr>
            <p:ph type="ftr" sz="quarter" idx="11"/>
          </p:nvPr>
        </p:nvSpPr>
        <p:spPr>
          <a:xfrm>
            <a:off x="25400" y="64055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4281"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4087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84025" y="64230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5299" name="object 4"/>
          <p:cNvSpPr>
            <a:spLocks noChangeArrowheads="1"/>
          </p:cNvSpPr>
          <p:nvPr/>
        </p:nvSpPr>
        <p:spPr bwMode="auto">
          <a:xfrm>
            <a:off x="866775" y="4763"/>
            <a:ext cx="238125" cy="1089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6403975" cy="138588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Routing Protocols</a:t>
            </a:r>
            <a:endParaRPr lang="en-US" altLang="en-US">
              <a:latin typeface="Lucida Sans Unicode" panose="020B0602030504020204" pitchFamily="34" charset="0"/>
              <a:cs typeface="Lucida Sans Unicode" panose="020B0602030504020204" pitchFamily="34" charset="0"/>
            </a:endParaRPr>
          </a:p>
          <a:p>
            <a:pPr eaLnBrk="1" hangingPunct="1">
              <a:lnSpc>
                <a:spcPts val="2163"/>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this case, the routing algorithms and information in  routing	tables	used	by	routers	in	different</a:t>
            </a:r>
          </a:p>
          <a:p>
            <a:pPr eaLnBrk="1" hangingPunct="1">
              <a:lnSpc>
                <a:spcPts val="2125"/>
              </a:lnSpc>
            </a:pPr>
            <a:r>
              <a:rPr lang="en-US" altLang="en-US">
                <a:latin typeface="Lucida Sans Unicode" panose="020B0602030504020204" pitchFamily="34" charset="0"/>
                <a:cs typeface="Lucida Sans Unicode" panose="020B0602030504020204" pitchFamily="34" charset="0"/>
              </a:rPr>
              <a:t>autonomous systems may differ.</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Nevertheless,  the	routers  in  one	AS	need  at	least	a</a:t>
            </a:r>
          </a:p>
        </p:txBody>
      </p:sp>
      <p:sp>
        <p:nvSpPr>
          <p:cNvPr id="13" name="object 13"/>
          <p:cNvSpPr txBox="1"/>
          <p:nvPr/>
        </p:nvSpPr>
        <p:spPr>
          <a:xfrm>
            <a:off x="7938" y="1392238"/>
            <a:ext cx="6403975" cy="4408487"/>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latin typeface="Lucida Sans Unicode" panose="020B0602030504020204" pitchFamily="34" charset="0"/>
                <a:cs typeface="Lucida Sans Unicode" panose="020B0602030504020204" pitchFamily="34" charset="0"/>
              </a:rPr>
              <a:t>minimal level of information concerning networks  outside the system that can be reached.</a:t>
            </a:r>
          </a:p>
          <a:p>
            <a:pPr algn="just"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We refer to the protocol used to pass routing</a:t>
            </a:r>
          </a:p>
          <a:p>
            <a:pPr algn="just" eaLnBrk="1" hangingPunct="1">
              <a:lnSpc>
                <a:spcPts val="2125"/>
              </a:lnSpc>
            </a:pPr>
            <a:r>
              <a:rPr lang="en-US" altLang="en-US">
                <a:latin typeface="Lucida Sans Unicode" panose="020B0602030504020204" pitchFamily="34" charset="0"/>
                <a:cs typeface="Lucida Sans Unicode" panose="020B0602030504020204" pitchFamily="34" charset="0"/>
              </a:rPr>
              <a:t>information between routers in different autonomous</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systems as an exterior router protocol (ERP).</a:t>
            </a:r>
          </a:p>
          <a:p>
            <a:pPr algn="just"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You can expect that an ERP will need to pass less</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information than an IRP for the following reason.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a packet is to be transferred from a host in one AS  to a host in another AS, a router in the first system  need only determine the target AS and devise a route  to get into that target system.</a:t>
            </a:r>
          </a:p>
          <a:p>
            <a:pPr algn="just" eaLnBrk="1" hangingPunct="1">
              <a:lnSpc>
                <a:spcPct val="99000"/>
              </a:lnSpc>
              <a:spcBef>
                <a:spcPts val="13"/>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Once the packet enters the target AS, the routers  within that system can cooperate to deliver the  packet; the ERP is not concerned with, and does not  know about, the details of the route followed within  the target AS.</a:t>
            </a:r>
          </a:p>
        </p:txBody>
      </p:sp>
      <p:sp>
        <p:nvSpPr>
          <p:cNvPr id="14" name="object 14"/>
          <p:cNvSpPr txBox="1"/>
          <p:nvPr/>
        </p:nvSpPr>
        <p:spPr>
          <a:xfrm>
            <a:off x="6894513" y="4746625"/>
            <a:ext cx="3282950" cy="300038"/>
          </a:xfrm>
          <a:prstGeom prst="rect">
            <a:avLst/>
          </a:prstGeom>
        </p:spPr>
        <p:txBody>
          <a:bodyPr lIns="0" tIns="12700" rIns="0" bIns="0">
            <a:spAutoFit/>
          </a:bodyPr>
          <a:lstStyle/>
          <a:p>
            <a:pPr marL="12700" eaLnBrk="1" fontAlgn="auto" hangingPunct="1">
              <a:spcBef>
                <a:spcPts val="100"/>
              </a:spcBef>
              <a:spcAft>
                <a:spcPts val="0"/>
              </a:spcAft>
              <a:defRPr/>
            </a:pPr>
            <a:r>
              <a:rPr b="1" dirty="0">
                <a:latin typeface="Lucida Sans Unicode"/>
                <a:cs typeface="Lucida Sans Unicode"/>
              </a:rPr>
              <a:t>exterior router protocol</a:t>
            </a:r>
            <a:r>
              <a:rPr b="1" spc="-85" dirty="0">
                <a:latin typeface="Lucida Sans Unicode"/>
                <a:cs typeface="Lucida Sans Unicode"/>
              </a:rPr>
              <a:t> </a:t>
            </a:r>
            <a:r>
              <a:rPr b="1" spc="5" dirty="0">
                <a:latin typeface="Lucida Sans Unicode"/>
                <a:cs typeface="Lucida Sans Unicode"/>
              </a:rPr>
              <a:t>(ERP)</a:t>
            </a:r>
            <a:endParaRPr dirty="0">
              <a:latin typeface="Lucida Sans Unicode"/>
              <a:cs typeface="Lucida Sans Unicode"/>
            </a:endParaRPr>
          </a:p>
        </p:txBody>
      </p:sp>
      <p:sp>
        <p:nvSpPr>
          <p:cNvPr id="15" name="object 15"/>
          <p:cNvSpPr txBox="1"/>
          <p:nvPr/>
        </p:nvSpPr>
        <p:spPr>
          <a:xfrm>
            <a:off x="6324600" y="5021263"/>
            <a:ext cx="5691188" cy="1398587"/>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b="1">
                <a:latin typeface="Lucida Sans Unicode" panose="020B0602030504020204" pitchFamily="34" charset="0"/>
                <a:cs typeface="Lucida Sans Unicode" panose="020B0602030504020204" pitchFamily="34" charset="0"/>
              </a:rPr>
              <a:t>A protocol that distributes routing  information to collaborating routers that  connect autonomous systems.</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b="1">
                <a:latin typeface="Lucida Sans Unicode" panose="020B0602030504020204" pitchFamily="34" charset="0"/>
                <a:cs typeface="Lucida Sans Unicode" panose="020B0602030504020204" pitchFamily="34" charset="0"/>
              </a:rPr>
              <a:t>BGP is an example of an ERP. Historically,  an ERP was referred to as an exterior  gateway protocol.</a:t>
            </a:r>
            <a:endParaRPr lang="en-US" altLang="en-US">
              <a:latin typeface="Lucida Sans Unicode" panose="020B0602030504020204" pitchFamily="34" charset="0"/>
              <a:cs typeface="Lucida Sans Unicode" panose="020B0602030504020204" pitchFamily="34" charset="0"/>
            </a:endParaRPr>
          </a:p>
        </p:txBody>
      </p:sp>
      <p:sp>
        <p:nvSpPr>
          <p:cNvPr id="55304" name="object 16"/>
          <p:cNvSpPr>
            <a:spLocks noChangeArrowheads="1"/>
          </p:cNvSpPr>
          <p:nvPr/>
        </p:nvSpPr>
        <p:spPr bwMode="auto">
          <a:xfrm>
            <a:off x="6815138" y="90488"/>
            <a:ext cx="5200650" cy="465613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25400" y="6391275"/>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5306"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394450"/>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84025" y="64071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52400" y="231775"/>
            <a:ext cx="6140450" cy="555148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Elements of a Router</a:t>
            </a:r>
            <a:endParaRPr lang="en-US" altLang="en-US">
              <a:latin typeface="Lucida Sans Unicode" panose="020B0602030504020204" pitchFamily="34" charset="0"/>
              <a:cs typeface="Lucida Sans Unicode" panose="020B0602030504020204" pitchFamily="34" charset="0"/>
            </a:endParaRP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Figure	depicts	the	principal	elements  of	a	router,</a:t>
            </a:r>
          </a:p>
          <a:p>
            <a:pPr eaLnBrk="1" hangingPunct="1">
              <a:lnSpc>
                <a:spcPts val="2125"/>
              </a:lnSpc>
            </a:pPr>
            <a:r>
              <a:rPr lang="en-US" altLang="en-US">
                <a:latin typeface="Lucida Sans Unicode" panose="020B0602030504020204" pitchFamily="34" charset="0"/>
                <a:cs typeface="Lucida Sans Unicode" panose="020B0602030504020204" pitchFamily="34" charset="0"/>
              </a:rPr>
              <a:t>from the point of view of its routing function.</a:t>
            </a:r>
          </a:p>
          <a:p>
            <a:pPr eaLnBrk="1" hangingPunct="1">
              <a:lnSpc>
                <a:spcPts val="2163"/>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Any	given	router	has	a	number	of	I/O	ports  attached to it: one or more to other routers, and</a:t>
            </a:r>
          </a:p>
          <a:p>
            <a:pPr eaLnBrk="1" hangingPunct="1">
              <a:lnSpc>
                <a:spcPts val="2150"/>
              </a:lnSpc>
            </a:pPr>
            <a:r>
              <a:rPr lang="en-US" altLang="en-US">
                <a:latin typeface="Lucida Sans Unicode" panose="020B0602030504020204" pitchFamily="34" charset="0"/>
                <a:cs typeface="Lucida Sans Unicode" panose="020B0602030504020204" pitchFamily="34" charset="0"/>
              </a:rPr>
              <a:t>zero or more to end systems.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On each port, packets arrive and depart.</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You	can	consider	that	there	are	two	buffers,	or</a:t>
            </a:r>
          </a:p>
          <a:p>
            <a:pPr eaLnBrk="1" hangingPunct="1"/>
            <a:r>
              <a:rPr lang="en-US" altLang="en-US">
                <a:latin typeface="Lucida Sans Unicode" panose="020B0602030504020204" pitchFamily="34" charset="0"/>
                <a:cs typeface="Lucida Sans Unicode" panose="020B0602030504020204" pitchFamily="34" charset="0"/>
              </a:rPr>
              <a:t>queues,	at	each	port:	one	to	accept	arriving  packets, and one to hold packets that are waiting to</a:t>
            </a:r>
          </a:p>
          <a:p>
            <a:pPr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depart.</a:t>
            </a:r>
          </a:p>
          <a:p>
            <a:pPr eaLnBrk="1" hangingPunct="1">
              <a:lnSpc>
                <a:spcPts val="2163"/>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practice,there	might	be	two	fixed-size	buffers  associated with each port, or there might be a pool</a:t>
            </a:r>
          </a:p>
          <a:p>
            <a:pPr eaLnBrk="1" hangingPunct="1">
              <a:lnSpc>
                <a:spcPts val="2125"/>
              </a:lnSpc>
            </a:pPr>
            <a:r>
              <a:rPr lang="en-US" altLang="en-US">
                <a:latin typeface="Lucida Sans Unicode" panose="020B0602030504020204" pitchFamily="34" charset="0"/>
                <a:cs typeface="Lucida Sans Unicode" panose="020B0602030504020204" pitchFamily="34" charset="0"/>
              </a:rPr>
              <a:t>of memory available for all buffering activities.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latter case, you can think of each port having</a:t>
            </a:r>
          </a:p>
          <a:p>
            <a:pPr algn="just" eaLnBrk="1" hangingPunct="1">
              <a:lnSpc>
                <a:spcPct val="99000"/>
              </a:lnSpc>
              <a:spcBef>
                <a:spcPts val="88"/>
              </a:spcBef>
            </a:pPr>
            <a:r>
              <a:rPr lang="en-US" altLang="en-US">
                <a:latin typeface="Lucida Sans Unicode" panose="020B0602030504020204" pitchFamily="34" charset="0"/>
                <a:cs typeface="Lucida Sans Unicode" panose="020B0602030504020204" pitchFamily="34" charset="0"/>
              </a:rPr>
              <a:t>two variable-size buffers associated with it, subject  to the constraint that the sum of all buffer sizes is a  constant.</a:t>
            </a:r>
          </a:p>
          <a:p>
            <a:pPr algn="just" eaLnBrk="1" hangingPunct="1">
              <a:lnSpc>
                <a:spcPts val="2225"/>
              </a:lnSpc>
              <a:spcBef>
                <a:spcPts val="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any case, as packets arrive, they are stored in the  input buffer of the corresponding port.</a:t>
            </a:r>
          </a:p>
        </p:txBody>
      </p:sp>
      <p:sp>
        <p:nvSpPr>
          <p:cNvPr id="56324" name="object 13"/>
          <p:cNvSpPr>
            <a:spLocks noChangeArrowheads="1"/>
          </p:cNvSpPr>
          <p:nvPr/>
        </p:nvSpPr>
        <p:spPr bwMode="auto">
          <a:xfrm>
            <a:off x="6523038" y="1081088"/>
            <a:ext cx="4976812" cy="47021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632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47"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48"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49"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7350" name="object 9"/>
          <p:cNvSpPr>
            <a:spLocks noChangeArrowheads="1"/>
          </p:cNvSpPr>
          <p:nvPr/>
        </p:nvSpPr>
        <p:spPr bwMode="auto">
          <a:xfrm>
            <a:off x="595313" y="4763"/>
            <a:ext cx="814387" cy="4025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6843713" cy="610393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Elements of a Router</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router examines each incoming packet, makes a  routing decision based on the forwarding tables, and then  moves the packet to the appropriate output buffer.</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Packets queued for output are transmitted as rapidly as</a:t>
            </a:r>
          </a:p>
          <a:p>
            <a:pPr eaLnBrk="1" hangingPunct="1">
              <a:spcBef>
                <a:spcPts val="63"/>
              </a:spcBef>
            </a:pPr>
            <a:r>
              <a:rPr lang="en-US" altLang="en-US">
                <a:latin typeface="Lucida Sans Unicode" panose="020B0602030504020204" pitchFamily="34" charset="0"/>
                <a:cs typeface="Lucida Sans Unicode" panose="020B0602030504020204" pitchFamily="34" charset="0"/>
              </a:rPr>
              <a:t>possible.</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Each output queue can be operated as a simple first-in,</a:t>
            </a:r>
          </a:p>
          <a:p>
            <a:pPr eaLnBrk="1" hangingPunct="1"/>
            <a:r>
              <a:rPr lang="en-US" altLang="en-US">
                <a:latin typeface="Lucida Sans Unicode" panose="020B0602030504020204" pitchFamily="34" charset="0"/>
                <a:cs typeface="Lucida Sans Unicode" panose="020B0602030504020204" pitchFamily="34" charset="0"/>
              </a:rPr>
              <a:t>first-out (FIFO) queue.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More commonly, a more complex queuing discipline is  used, to take into account the relative priority of the  queued packets.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set of routing policies may also influence the  construction of the forwarding tables and how various  packets are to be treated.</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Policies may determine routing not just on the destination</a:t>
            </a:r>
          </a:p>
          <a:p>
            <a:pPr algn="just"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address but other factors, such as source address, packet  size, and protocol of the payload.</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final element shown in Figure is a routing control</a:t>
            </a:r>
          </a:p>
          <a:p>
            <a:pPr eaLnBrk="1" hangingPunct="1">
              <a:spcBef>
                <a:spcPts val="63"/>
              </a:spcBef>
            </a:pPr>
            <a:r>
              <a:rPr lang="en-US" altLang="en-US">
                <a:latin typeface="Lucida Sans Unicode" panose="020B0602030504020204" pitchFamily="34" charset="0"/>
                <a:cs typeface="Lucida Sans Unicode" panose="020B0602030504020204" pitchFamily="34" charset="0"/>
              </a:rPr>
              <a:t>function.</a:t>
            </a:r>
          </a:p>
          <a:p>
            <a:pPr algn="just" eaLnBrk="1" hangingPunct="1">
              <a:lnSpc>
                <a:spcPct val="99000"/>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function includes execution of routing protocols,  adaptive maintenance of the routing tables, and  supervising congestion control policies.</a:t>
            </a:r>
          </a:p>
        </p:txBody>
      </p:sp>
      <p:sp>
        <p:nvSpPr>
          <p:cNvPr id="57352" name="object 13"/>
          <p:cNvSpPr>
            <a:spLocks noChangeArrowheads="1"/>
          </p:cNvSpPr>
          <p:nvPr/>
        </p:nvSpPr>
        <p:spPr bwMode="auto">
          <a:xfrm>
            <a:off x="7113588" y="1081088"/>
            <a:ext cx="4978400" cy="470217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7354"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58738" y="147638"/>
            <a:ext cx="6643687" cy="1655762"/>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00"/>
              </a:lnSpc>
              <a:spcBef>
                <a:spcPts val="150"/>
              </a:spcBef>
            </a:pPr>
            <a:r>
              <a:rPr lang="en-US" altLang="en-US" b="1">
                <a:latin typeface="Lucida Sans Unicode" panose="020B0602030504020204" pitchFamily="34" charset="0"/>
                <a:cs typeface="Lucida Sans Unicode" panose="020B0602030504020204" pitchFamily="34" charset="0"/>
              </a:rPr>
              <a:t>2.5 CONGESTION CONTROL  Effects of Congestion</a:t>
            </a:r>
            <a:endParaRPr lang="en-US" altLang="en-US">
              <a:latin typeface="Lucida Sans Unicode" panose="020B0602030504020204" pitchFamily="34" charset="0"/>
              <a:cs typeface="Lucida Sans Unicode" panose="020B0602030504020204" pitchFamily="34" charset="0"/>
            </a:endParaRP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packets arrive too fast for a router to process them</a:t>
            </a:r>
          </a:p>
          <a:p>
            <a:pPr algn="just" eaLnBrk="1" hangingPunct="1">
              <a:lnSpc>
                <a:spcPct val="99000"/>
              </a:lnSpc>
              <a:spcBef>
                <a:spcPts val="88"/>
              </a:spcBef>
            </a:pPr>
            <a:r>
              <a:rPr lang="en-US" altLang="en-US">
                <a:latin typeface="Lucida Sans Unicode" panose="020B0602030504020204" pitchFamily="34" charset="0"/>
                <a:cs typeface="Lucida Sans Unicode" panose="020B0602030504020204" pitchFamily="34" charset="0"/>
              </a:rPr>
              <a:t>(that is, make routing decisions) or faster than packets  can be cleared from the outgoing buffers, eventually  packets will arrive for which no memory is available.</a:t>
            </a:r>
          </a:p>
        </p:txBody>
      </p:sp>
      <p:sp>
        <p:nvSpPr>
          <p:cNvPr id="13" name="object 13"/>
          <p:cNvSpPr txBox="1"/>
          <p:nvPr/>
        </p:nvSpPr>
        <p:spPr>
          <a:xfrm>
            <a:off x="0" y="1803400"/>
            <a:ext cx="6992938" cy="4733925"/>
          </a:xfrm>
          <a:prstGeom prst="rect">
            <a:avLst/>
          </a:prstGeom>
        </p:spPr>
        <p:txBody>
          <a:bodyPr lIns="0" tIns="508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lnSpc>
                <a:spcPct val="103000"/>
              </a:lnSpc>
              <a:spcBef>
                <a:spcPts val="38"/>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When such a saturation point is reached, one of two  general strategies can be adopted.</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first such strategy is to discard any incoming packet</a:t>
            </a:r>
          </a:p>
          <a:p>
            <a:pPr algn="just" eaLnBrk="1" hangingPunct="1"/>
            <a:r>
              <a:rPr lang="en-US" altLang="en-US">
                <a:latin typeface="Lucida Sans Unicode" panose="020B0602030504020204" pitchFamily="34" charset="0"/>
                <a:cs typeface="Lucida Sans Unicode" panose="020B0602030504020204" pitchFamily="34" charset="0"/>
              </a:rPr>
              <a:t>for which there is no available buffer space.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alternative is for the node that is experiencing these  problems to exercise some sort of flow control over its  neighbors so that the traffic flow remains manageable.</a:t>
            </a:r>
          </a:p>
          <a:p>
            <a:pPr algn="just"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But, as Figure illustrates, each of a node’s neighbors is</a:t>
            </a:r>
          </a:p>
          <a:p>
            <a:pPr algn="just"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also managing a number of queues.</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node 6 restrains the flow of packets from node 5, this</a:t>
            </a:r>
          </a:p>
          <a:p>
            <a:pPr eaLnBrk="1" hangingPunct="1">
              <a:spcBef>
                <a:spcPts val="63"/>
              </a:spcBef>
            </a:pPr>
            <a:r>
              <a:rPr lang="en-US" altLang="en-US">
                <a:latin typeface="Lucida Sans Unicode" panose="020B0602030504020204" pitchFamily="34" charset="0"/>
                <a:cs typeface="Lucida Sans Unicode" panose="020B0602030504020204" pitchFamily="34" charset="0"/>
              </a:rPr>
              <a:t>causes the output buffer in node 5 for the port to node  6 to fill up.</a:t>
            </a: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Thus, congestion at one point in the network can quickly</a:t>
            </a:r>
          </a:p>
          <a:p>
            <a:pPr eaLnBrk="1" hangingPunct="1">
              <a:lnSpc>
                <a:spcPts val="2125"/>
              </a:lnSpc>
              <a:spcBef>
                <a:spcPts val="63"/>
              </a:spcBef>
            </a:pPr>
            <a:r>
              <a:rPr lang="en-US" altLang="en-US">
                <a:latin typeface="Lucida Sans Unicode" panose="020B0602030504020204" pitchFamily="34" charset="0"/>
                <a:cs typeface="Lucida Sans Unicode" panose="020B0602030504020204" pitchFamily="34" charset="0"/>
              </a:rPr>
              <a:t>propagate throughout a region or the entire network.</a:t>
            </a:r>
          </a:p>
          <a:p>
            <a:pPr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Although	flow	control	is	indeed	a	powerful	tool,	you</a:t>
            </a:r>
          </a:p>
          <a:p>
            <a:pPr eaLnBrk="1" hangingPunct="1">
              <a:lnSpc>
                <a:spcPts val="2100"/>
              </a:lnSpc>
              <a:spcBef>
                <a:spcPts val="175"/>
              </a:spcBef>
            </a:pPr>
            <a:r>
              <a:rPr lang="en-US" altLang="en-US">
                <a:latin typeface="Lucida Sans Unicode" panose="020B0602030504020204" pitchFamily="34" charset="0"/>
                <a:cs typeface="Lucida Sans Unicode" panose="020B0602030504020204" pitchFamily="34" charset="0"/>
              </a:rPr>
              <a:t>need to use it in such a way as to manage the traffic on  the entire network.</a:t>
            </a:r>
          </a:p>
        </p:txBody>
      </p:sp>
      <p:sp>
        <p:nvSpPr>
          <p:cNvPr id="14" name="object 14"/>
          <p:cNvSpPr txBox="1"/>
          <p:nvPr/>
        </p:nvSpPr>
        <p:spPr>
          <a:xfrm>
            <a:off x="6992938" y="4097338"/>
            <a:ext cx="5048250" cy="855662"/>
          </a:xfrm>
          <a:prstGeom prst="rect">
            <a:avLst/>
          </a:prstGeom>
        </p:spPr>
        <p:txBody>
          <a:bodyPr lIns="0" tIns="889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lnSpc>
                <a:spcPct val="101000"/>
              </a:lnSpc>
              <a:spcBef>
                <a:spcPts val="7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the traffic demand on an internet  exceeds capacity, or if the internet does  not manage the traffic efficiently,</a:t>
            </a:r>
          </a:p>
        </p:txBody>
      </p:sp>
      <p:sp>
        <p:nvSpPr>
          <p:cNvPr id="15" name="object 15"/>
          <p:cNvSpPr txBox="1"/>
          <p:nvPr/>
        </p:nvSpPr>
        <p:spPr>
          <a:xfrm>
            <a:off x="6992938" y="4927600"/>
            <a:ext cx="5048250" cy="1398588"/>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a:latin typeface="Lucida Sans Unicode" panose="020B0602030504020204" pitchFamily="34" charset="0"/>
                <a:cs typeface="Lucida Sans Unicode" panose="020B0602030504020204" pitchFamily="34" charset="0"/>
              </a:rPr>
              <a:t>congestion will occur.</a:t>
            </a:r>
          </a:p>
          <a:p>
            <a:pPr algn="just" eaLnBrk="1" hangingPunct="1">
              <a:lnSpc>
                <a:spcPts val="2125"/>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section provides a brief overview of</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the effects of congestion and a general  introduction to approaches to congestion  control.</a:t>
            </a:r>
          </a:p>
        </p:txBody>
      </p:sp>
      <p:sp>
        <p:nvSpPr>
          <p:cNvPr id="58375" name="object 16"/>
          <p:cNvSpPr>
            <a:spLocks noChangeArrowheads="1"/>
          </p:cNvSpPr>
          <p:nvPr/>
        </p:nvSpPr>
        <p:spPr bwMode="auto">
          <a:xfrm>
            <a:off x="7188200" y="249238"/>
            <a:ext cx="4921250" cy="35274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0" y="648176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8377"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00" y="648493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58625" y="649922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76200" y="17463"/>
            <a:ext cx="5695950" cy="5827712"/>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Ideal Performance</a:t>
            </a:r>
            <a:endParaRPr lang="en-US" altLang="en-US">
              <a:latin typeface="Lucida Sans Unicode" panose="020B0602030504020204" pitchFamily="34" charset="0"/>
              <a:cs typeface="Lucida Sans Unicode" panose="020B0602030504020204" pitchFamily="34" charset="0"/>
            </a:endParaRPr>
          </a:p>
          <a:p>
            <a:pPr eaLnBrk="1" hangingPunct="1">
              <a:lnSpc>
                <a:spcPts val="2100"/>
              </a:lnSpc>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top	graph	plots	the	steady-state	total</a:t>
            </a:r>
          </a:p>
          <a:p>
            <a:pPr algn="just" eaLnBrk="1" hangingPunct="1"/>
            <a:r>
              <a:rPr lang="en-US" altLang="en-US">
                <a:latin typeface="Lucida Sans Unicode" panose="020B0602030504020204" pitchFamily="34" charset="0"/>
                <a:cs typeface="Lucida Sans Unicode" panose="020B0602030504020204" pitchFamily="34" charset="0"/>
              </a:rPr>
              <a:t>throughput (number of packets delivered to  destination end systems) through the network  as a function of the offered load (number of</a:t>
            </a:r>
          </a:p>
          <a:p>
            <a:pPr algn="just" eaLnBrk="1" hangingPunct="1">
              <a:spcBef>
                <a:spcPts val="63"/>
              </a:spcBef>
            </a:pPr>
            <a:r>
              <a:rPr lang="en-US" altLang="en-US">
                <a:latin typeface="Lucida Sans Unicode" panose="020B0602030504020204" pitchFamily="34" charset="0"/>
                <a:cs typeface="Lucida Sans Unicode" panose="020B0602030504020204" pitchFamily="34" charset="0"/>
              </a:rPr>
              <a:t>packets transmitted by source end systems),  both normalized to the maximum theoretical  throughput of the network.</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the ideal case, the throughput of the network  increases to accommodate load up to an offered  load equal to the full capacity of the network;  then normalized throughput remains at 1.0 at  higher input loads.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Note, however, what happens to the end-to-  end delay experienced by the average packet  even with this assumption of ideal performance.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At negligible load, there is some small constant  amount of delay that consists of the  propagation delay through the network from  source to destination plus processing delay at  each node.</a:t>
            </a:r>
          </a:p>
        </p:txBody>
      </p:sp>
      <p:sp>
        <p:nvSpPr>
          <p:cNvPr id="59396" name="object 13"/>
          <p:cNvSpPr>
            <a:spLocks noChangeArrowheads="1"/>
          </p:cNvSpPr>
          <p:nvPr/>
        </p:nvSpPr>
        <p:spPr bwMode="auto">
          <a:xfrm>
            <a:off x="6135688" y="17463"/>
            <a:ext cx="5983287" cy="65135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74613" y="6429375"/>
            <a:ext cx="12166601"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5939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13" y="634841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84013" y="636111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 name="object 13"/>
          <p:cNvSpPr txBox="1"/>
          <p:nvPr/>
        </p:nvSpPr>
        <p:spPr>
          <a:xfrm>
            <a:off x="152400" y="173038"/>
            <a:ext cx="5695950" cy="4681537"/>
          </a:xfrm>
          <a:prstGeom prst="rect">
            <a:avLst/>
          </a:prstGeom>
        </p:spPr>
        <p:txBody>
          <a:bodyPr lIns="0" tIns="27939"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00"/>
              </a:lnSpc>
              <a:spcBef>
                <a:spcPts val="225"/>
              </a:spcBef>
            </a:pPr>
            <a:r>
              <a:rPr lang="en-US" altLang="en-US" b="1">
                <a:latin typeface="Lucida Sans Unicode" panose="020B0602030504020204" pitchFamily="34" charset="0"/>
                <a:cs typeface="Lucida Sans Unicode" panose="020B0602030504020204" pitchFamily="34" charset="0"/>
              </a:rPr>
              <a:t>2.5 CONGESTION CONTROL  Practical Performance</a:t>
            </a:r>
            <a:endParaRPr lang="en-US" altLang="en-US">
              <a:latin typeface="Lucida Sans Unicode" panose="020B0602030504020204" pitchFamily="34" charset="0"/>
              <a:cs typeface="Lucida Sans Unicode" panose="020B0602030504020204" pitchFamily="34" charset="0"/>
            </a:endParaRPr>
          </a:p>
          <a:p>
            <a:pPr algn="just" eaLnBrk="1" hangingPunct="1">
              <a:lnSpc>
                <a:spcPct val="99000"/>
              </a:lnSpc>
              <a:spcBef>
                <a:spcPts val="25"/>
              </a:spcBef>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ideal case reflected in last Figure assumes  infinite buffers and no overhead related to  congestion control.</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practice, buffers are finite, leading to buffer  overflow, and attempts to control congestion  consume network capacity in the exchange of  control signals.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Consider what happens in a network with finite  buffers if no attempt is made to control  congestion or to restrain input from end  systems. The details, of course, differ  depending on network architecture and on the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statistics of the presented traffic; however, the  graphs in this Figure depict the devastating  outcome in general terms.</a:t>
            </a:r>
          </a:p>
        </p:txBody>
      </p:sp>
      <p:sp>
        <p:nvSpPr>
          <p:cNvPr id="60420" name="object 14"/>
          <p:cNvSpPr>
            <a:spLocks noChangeArrowheads="1"/>
          </p:cNvSpPr>
          <p:nvPr/>
        </p:nvSpPr>
        <p:spPr bwMode="auto">
          <a:xfrm>
            <a:off x="6834188" y="0"/>
            <a:ext cx="5008562" cy="65246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 name="Footer Placeholder 1"/>
          <p:cNvSpPr>
            <a:spLocks noGrp="1"/>
          </p:cNvSpPr>
          <p:nvPr>
            <p:ph type="ftr" sz="quarter" idx="11"/>
          </p:nvPr>
        </p:nvSpPr>
        <p:spPr>
          <a:xfrm>
            <a:off x="25400" y="6524625"/>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042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27800"/>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5405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10418763" cy="84772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Congestion Control Techniques</a:t>
            </a:r>
            <a:endParaRPr lang="en-US" altLang="en-US">
              <a:latin typeface="Lucida Sans Unicode" panose="020B0602030504020204" pitchFamily="34" charset="0"/>
              <a:cs typeface="Lucida Sans Unicode" panose="020B0602030504020204" pitchFamily="34" charset="0"/>
            </a:endParaRPr>
          </a:p>
          <a:p>
            <a:pPr eaLnBrk="1" hangingPunct="1">
              <a:lnSpc>
                <a:spcPts val="2163"/>
              </a:lnSpc>
              <a:spcBef>
                <a:spcPts val="13"/>
              </a:spcBef>
            </a:pPr>
            <a:r>
              <a:rPr lang="en-US" altLang="en-US">
                <a:latin typeface="Lucida Sans Unicode" panose="020B0602030504020204" pitchFamily="34" charset="0"/>
                <a:cs typeface="Lucida Sans Unicode" panose="020B0602030504020204" pitchFamily="34" charset="0"/>
              </a:rPr>
              <a:t>Figure	provides	a	general	depiction	of	important	congestion	control	techniques.	This  section examines each of these.</a:t>
            </a:r>
          </a:p>
        </p:txBody>
      </p:sp>
      <p:sp>
        <p:nvSpPr>
          <p:cNvPr id="61444" name="object 13"/>
          <p:cNvSpPr>
            <a:spLocks noChangeArrowheads="1"/>
          </p:cNvSpPr>
          <p:nvPr/>
        </p:nvSpPr>
        <p:spPr bwMode="auto">
          <a:xfrm>
            <a:off x="193675" y="949325"/>
            <a:ext cx="11085513" cy="3932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144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3"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4"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5"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6"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7"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17475" y="6350"/>
            <a:ext cx="6370638" cy="5553075"/>
          </a:xfrm>
          <a:prstGeom prst="rect">
            <a:avLst/>
          </a:prstGeom>
        </p:spPr>
        <p:txBody>
          <a:bodyPr lIns="0" tIns="12700" rIns="0" bIns="0">
            <a:spAutoFit/>
          </a:bodyPr>
          <a:lstStyle>
            <a:lvl1pPr marL="88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a:latin typeface="Lucida Sans Unicode" panose="020B0602030504020204" pitchFamily="34" charset="0"/>
                <a:cs typeface="Lucida Sans Unicode" panose="020B0602030504020204" pitchFamily="34" charset="0"/>
              </a:rPr>
              <a:t>Applications that can be classified as elastic include  the common applications that operate over TCP or  UDP, including file transfer (File Transfer Protocol /  Secure FTP [FTP/SFTP]), electronic mail (Simple Mail  Transport Protocol [SMTP]), remote login (Telnet,  Secure Shell [SSH]), network management  (SimpleNetwork Management Protocol [SNMP]), and  web access (Hypertext Transfer Protocol / HTTP Secure  [HTTP/HTTPS]). However, there are differences among  the requirements of these applications, including the  following:</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E-mail is generally insensitive to changes in delay.</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When file transfer is done via user command rather  than as an automated background task, the user  expects the delay to be proportional to the file size  and so is sensitive to changes in throughput.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With network management, delay is generally not a  serious concern. However, if failures in an internet  are the cause of congestion, then the need for SNMP  messages to get through with minimum delay</a:t>
            </a:r>
          </a:p>
        </p:txBody>
      </p:sp>
      <p:sp>
        <p:nvSpPr>
          <p:cNvPr id="15369" name="object 13"/>
          <p:cNvSpPr>
            <a:spLocks noChangeArrowheads="1"/>
          </p:cNvSpPr>
          <p:nvPr/>
        </p:nvSpPr>
        <p:spPr bwMode="auto">
          <a:xfrm>
            <a:off x="6561138" y="209550"/>
            <a:ext cx="5514975" cy="64579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357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5371"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36111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375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0" y="152400"/>
            <a:ext cx="6021388" cy="6103938"/>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Congestion Control Techniques  </a:t>
            </a:r>
          </a:p>
          <a:p>
            <a:pPr algn="just"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Backpressure</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Backpressure can be exerted on the basis of links  or logical connections (for example, virtual  circuits).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node 6 becomes congested (buffers fill up), node</a:t>
            </a:r>
          </a:p>
          <a:p>
            <a:pPr algn="just" eaLnBrk="1" hangingPunct="1"/>
            <a:r>
              <a:rPr lang="en-US" altLang="en-US">
                <a:latin typeface="Lucida Sans Unicode" panose="020B0602030504020204" pitchFamily="34" charset="0"/>
                <a:cs typeface="Lucida Sans Unicode" panose="020B0602030504020204" pitchFamily="34" charset="0"/>
              </a:rPr>
              <a:t>6 can slow down or halt the flow of all packets  from node 5 (or node 3, or both nodes 5 and 3).</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this restriction persists, node 5 will need to slow  down or halt traffic on its incoming links.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This flow restriction propagates backward (against  the flow of data traffic) to sources, which are  restricted in the flow of new packets into the  network.</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this case, the restriction propagates back along  the connection to the source.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Such a mechanism is used in Frame Relay and</a:t>
            </a:r>
          </a:p>
          <a:p>
            <a:pPr algn="just" eaLnBrk="1" hangingPunct="1"/>
            <a:r>
              <a:rPr lang="en-US" altLang="en-US">
                <a:latin typeface="Lucida Sans Unicode" panose="020B0602030504020204" pitchFamily="34" charset="0"/>
                <a:cs typeface="Lucida Sans Unicode" panose="020B0602030504020204" pitchFamily="34" charset="0"/>
              </a:rPr>
              <a:t>Asynchronous Transfer Mode (ATM) networks.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However, the use of these networks has declined  considerably in favor of Ethernet carrier networks  and IP-based Multiprotocol Label Switching (MPLS)  networks</a:t>
            </a:r>
          </a:p>
        </p:txBody>
      </p:sp>
      <p:sp>
        <p:nvSpPr>
          <p:cNvPr id="62468" name="object 13"/>
          <p:cNvSpPr>
            <a:spLocks noChangeArrowheads="1"/>
          </p:cNvSpPr>
          <p:nvPr/>
        </p:nvSpPr>
        <p:spPr bwMode="auto">
          <a:xfrm>
            <a:off x="6178550" y="1279525"/>
            <a:ext cx="5930900" cy="35274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2470"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4763" y="76200"/>
            <a:ext cx="11953876" cy="3606800"/>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Congestion Control Techniques  Choke Packet</a:t>
            </a:r>
            <a:endParaRPr lang="en-US" altLang="en-US">
              <a:latin typeface="Lucida Sans Unicode" panose="020B0602030504020204" pitchFamily="34" charset="0"/>
              <a:cs typeface="Lucida Sans Unicode" panose="020B0602030504020204" pitchFamily="34" charset="0"/>
            </a:endParaRP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choke packet is a control packet generated at a congested node and transmitted back to a source  node to restrict traffic flow.</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Either a router or a destination end system may send this message to a source end system, requesting  that it reduce the rate at which it is sending traffic to the internet destination.</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On receipt of a choke packet, the source host should cut back the rate at which it is sending traffic to  the specified destination until it no longer receives choke packets.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 choke packet used by a router or host that must discard IP datagrams because of a full buffer.</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that case, the router or host will issue a choke packet for every packet that it discards.</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a system may anticipate congestion and issue choke packets when its buffers approach capacity.</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that case, the packet referred to in the choke packet may well be delivered.</a:t>
            </a:r>
          </a:p>
          <a:p>
            <a:pPr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Therefore, receipt of a choke packet does not imply delivery or nondelivered of the corresponding  packet.</a:t>
            </a:r>
          </a:p>
        </p:txBody>
      </p:sp>
      <p:sp>
        <p:nvSpPr>
          <p:cNvPr id="63491" name="object 13"/>
          <p:cNvSpPr>
            <a:spLocks noChangeArrowheads="1"/>
          </p:cNvSpPr>
          <p:nvPr/>
        </p:nvSpPr>
        <p:spPr bwMode="auto">
          <a:xfrm>
            <a:off x="2743200" y="3652838"/>
            <a:ext cx="6904038" cy="2095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349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22225" y="946150"/>
            <a:ext cx="11884025" cy="3883025"/>
          </a:xfrm>
          <a:prstGeom prst="rect">
            <a:avLst/>
          </a:prstGeom>
        </p:spPr>
        <p:txBody>
          <a:bodyPr lIns="0" tIns="12700" rIns="0" bIns="0">
            <a:spAutoFit/>
          </a:bodyPr>
          <a:lstStyle>
            <a:lvl1pPr marL="127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Congestion Control Techniques  Implicit Congestion Signaling</a:t>
            </a:r>
            <a:endParaRPr lang="en-US" altLang="en-US">
              <a:latin typeface="Lucida Sans Unicode" panose="020B0602030504020204" pitchFamily="34" charset="0"/>
              <a:cs typeface="Lucida Sans Unicode" panose="020B0602030504020204" pitchFamily="34" charset="0"/>
            </a:endParaRPr>
          </a:p>
          <a:p>
            <a:pPr eaLnBrk="1" hangingPunct="1"/>
            <a:r>
              <a:rPr lang="en-US" altLang="en-US">
                <a:latin typeface="Lucida Sans Unicode" panose="020B0602030504020204" pitchFamily="34" charset="0"/>
                <a:cs typeface="Lucida Sans Unicode" panose="020B0602030504020204" pitchFamily="34" charset="0"/>
              </a:rPr>
              <a:t>When	network	congestion	occurs,	two	things	may  happen:</a:t>
            </a:r>
          </a:p>
          <a:p>
            <a:pPr algn="just" eaLnBrk="1" hangingPunct="1">
              <a:buFontTx/>
              <a:buAutoNum type="arabicPeriod"/>
            </a:pPr>
            <a:r>
              <a:rPr lang="en-US" altLang="en-US" b="1">
                <a:latin typeface="Lucida Sans Unicode" panose="020B0602030504020204" pitchFamily="34" charset="0"/>
                <a:cs typeface="Lucida Sans Unicode" panose="020B0602030504020204" pitchFamily="34" charset="0"/>
              </a:rPr>
              <a:t>The transmission delay </a:t>
            </a:r>
            <a:r>
              <a:rPr lang="en-US" altLang="en-US">
                <a:latin typeface="Lucida Sans Unicode" panose="020B0602030504020204" pitchFamily="34" charset="0"/>
                <a:cs typeface="Lucida Sans Unicode" panose="020B0602030504020204" pitchFamily="34" charset="0"/>
              </a:rPr>
              <a:t>for an individual packet from  source to destination increases, so that it is  noticeably longer than the fixed propagation delay</a:t>
            </a:r>
          </a:p>
          <a:p>
            <a:pPr algn="just" eaLnBrk="1" hangingPunct="1">
              <a:buFontTx/>
              <a:buAutoNum type="arabicPeriod"/>
            </a:pPr>
            <a:r>
              <a:rPr lang="en-US" altLang="en-US" b="1">
                <a:latin typeface="Lucida Sans Unicode" panose="020B0602030504020204" pitchFamily="34" charset="0"/>
                <a:cs typeface="Lucida Sans Unicode" panose="020B0602030504020204" pitchFamily="34" charset="0"/>
              </a:rPr>
              <a:t>Packets are discarded</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If a source can detect increased delays and packet  discards, it has implicit evidence of network  congestion.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Implicit signaling is an effective congestion control  technique in connectionless, or datagram, networks,  such as IP-based internets.</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 such cases, there are no logical connections  through the internet on which flow can be regulated.</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However, between the two end systems, logical</a:t>
            </a:r>
          </a:p>
          <a:p>
            <a:pPr algn="just" eaLnBrk="1" hangingPunct="1"/>
            <a:r>
              <a:rPr lang="en-US" altLang="en-US">
                <a:latin typeface="Lucida Sans Unicode" panose="020B0602030504020204" pitchFamily="34" charset="0"/>
                <a:cs typeface="Lucida Sans Unicode" panose="020B0602030504020204" pitchFamily="34" charset="0"/>
              </a:rPr>
              <a:t>connections can be established at the TCP level.</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TCP includes mechanisms for acknowledging receipt  of TCP segments and for regulating the flow of data  between source and destination on a TCP connection.</a:t>
            </a:r>
          </a:p>
        </p:txBody>
      </p:sp>
      <p:sp>
        <p:nvSpPr>
          <p:cNvPr id="13"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451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3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1"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2" name="object 6"/>
          <p:cNvSpPr>
            <a:spLocks noChangeArrowheads="1"/>
          </p:cNvSpPr>
          <p:nvPr/>
        </p:nvSpPr>
        <p:spPr bwMode="auto">
          <a:xfrm>
            <a:off x="561975" y="5480050"/>
            <a:ext cx="514350" cy="1373188"/>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3" name="object 7"/>
          <p:cNvSpPr>
            <a:spLocks noChangeArrowheads="1"/>
          </p:cNvSpPr>
          <p:nvPr/>
        </p:nvSpPr>
        <p:spPr bwMode="auto">
          <a:xfrm>
            <a:off x="695325" y="4763"/>
            <a:ext cx="385763" cy="1739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4" name="object 8"/>
          <p:cNvSpPr>
            <a:spLocks noChangeArrowheads="1"/>
          </p:cNvSpPr>
          <p:nvPr/>
        </p:nvSpPr>
        <p:spPr bwMode="auto">
          <a:xfrm>
            <a:off x="0" y="4881563"/>
            <a:ext cx="442913" cy="1957387"/>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5" name="object 9"/>
          <p:cNvSpPr>
            <a:spLocks noChangeArrowheads="1"/>
          </p:cNvSpPr>
          <p:nvPr/>
        </p:nvSpPr>
        <p:spPr bwMode="auto">
          <a:xfrm>
            <a:off x="595313" y="4763"/>
            <a:ext cx="814387" cy="40259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6" name="object 10"/>
          <p:cNvSpPr>
            <a:spLocks noChangeArrowheads="1"/>
          </p:cNvSpPr>
          <p:nvPr/>
        </p:nvSpPr>
        <p:spPr bwMode="auto">
          <a:xfrm>
            <a:off x="1319213" y="4867275"/>
            <a:ext cx="979487" cy="1990725"/>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5547" name="object 11"/>
          <p:cNvSpPr>
            <a:spLocks noChangeArrowheads="1"/>
          </p:cNvSpPr>
          <p:nvPr/>
        </p:nvSpPr>
        <p:spPr bwMode="auto">
          <a:xfrm>
            <a:off x="504825" y="9525"/>
            <a:ext cx="833438" cy="6834188"/>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5419725" cy="645160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PART I MODERN NETWORKING</a:t>
            </a:r>
            <a:endParaRPr lang="en-US" altLang="en-US">
              <a:latin typeface="Lucida Sans Unicode" panose="020B0602030504020204" pitchFamily="34" charset="0"/>
              <a:cs typeface="Lucida Sans Unicode" panose="020B0602030504020204" pitchFamily="34" charset="0"/>
            </a:endParaRPr>
          </a:p>
          <a:p>
            <a:pPr eaLnBrk="1" hangingPunct="1">
              <a:lnSpc>
                <a:spcPts val="2125"/>
              </a:lnSpc>
            </a:pPr>
            <a:r>
              <a:rPr lang="en-US" altLang="en-US" b="1">
                <a:latin typeface="Lucida Sans Unicode" panose="020B0602030504020204" pitchFamily="34" charset="0"/>
                <a:cs typeface="Lucida Sans Unicode" panose="020B0602030504020204" pitchFamily="34" charset="0"/>
              </a:rPr>
              <a:t>Chapter 2: Requirements and Technology</a:t>
            </a:r>
            <a:endParaRPr lang="en-US" altLang="en-US">
              <a:latin typeface="Lucida Sans Unicode" panose="020B0602030504020204" pitchFamily="34" charset="0"/>
              <a:cs typeface="Lucida Sans Unicode" panose="020B0602030504020204" pitchFamily="34" charset="0"/>
            </a:endParaRPr>
          </a:p>
          <a:p>
            <a:pPr eaLnBrk="1" hangingPunct="1">
              <a:spcBef>
                <a:spcPts val="975"/>
              </a:spcBef>
            </a:pPr>
            <a:r>
              <a:rPr lang="en-US" altLang="en-US" b="1">
                <a:latin typeface="Lucida Sans Unicode" panose="020B0602030504020204" pitchFamily="34" charset="0"/>
                <a:cs typeface="Lucida Sans Unicode" panose="020B0602030504020204" pitchFamily="34" charset="0"/>
              </a:rPr>
              <a:t>2.5 CONGESTION CONTROL  Congestion Control Techniques  Explicit Congestion Signaling</a:t>
            </a:r>
            <a:endParaRPr lang="en-US" altLang="en-US">
              <a:latin typeface="Lucida Sans Unicode" panose="020B0602030504020204" pitchFamily="34" charset="0"/>
              <a:cs typeface="Lucida Sans Unicode" panose="020B0602030504020204" pitchFamily="34" charset="0"/>
            </a:endParaRPr>
          </a:p>
          <a:p>
            <a:pPr eaLnBrk="1" hangingPunct="1"/>
            <a:r>
              <a:rPr lang="en-US" altLang="en-US">
                <a:latin typeface="Lucida Sans Unicode" panose="020B0602030504020204" pitchFamily="34" charset="0"/>
                <a:cs typeface="Lucida Sans Unicode" panose="020B0602030504020204" pitchFamily="34" charset="0"/>
              </a:rPr>
              <a:t>Explicit	congestion	signaling	approaches	can  work in one of two directions:</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Backward</a:t>
            </a:r>
            <a:r>
              <a:rPr lang="en-US" altLang="en-US">
                <a:latin typeface="Lucida Sans Unicode" panose="020B0602030504020204" pitchFamily="34" charset="0"/>
                <a:cs typeface="Lucida Sans Unicode" panose="020B0602030504020204" pitchFamily="34" charset="0"/>
              </a:rPr>
              <a:t>: Notifies the source that congestion  avoidance procedures should be initiated  where applicable for traffic in the opposite  direction of the received notification. It  indicates that the packets that the use  transmits on this logical connection may  encounter congested resources. </a:t>
            </a:r>
            <a:r>
              <a:rPr lang="en-US" altLang="en-US" b="1">
                <a:latin typeface="Lucida Sans Unicode" panose="020B0602030504020204" pitchFamily="34" charset="0"/>
                <a:cs typeface="Lucida Sans Unicode" panose="020B0602030504020204" pitchFamily="34" charset="0"/>
              </a:rPr>
              <a:t>Forward</a:t>
            </a:r>
            <a:r>
              <a:rPr lang="en-US" altLang="en-US">
                <a:latin typeface="Lucida Sans Unicode" panose="020B0602030504020204" pitchFamily="34" charset="0"/>
                <a:cs typeface="Lucida Sans Unicode" panose="020B0602030504020204" pitchFamily="34" charset="0"/>
              </a:rPr>
              <a:t>:  Notifies the user that congestion avoidance  procedures should be initiated where  applicable for traffic in the same direction as  the received notification. It indicates that this  packet, on this logical connection, has  encountered congested resources. Again, this  information may be transmitted either as  altered bits in data packets or in separate  control packets.</a:t>
            </a:r>
          </a:p>
        </p:txBody>
      </p:sp>
      <p:sp>
        <p:nvSpPr>
          <p:cNvPr id="65549" name="object 13"/>
          <p:cNvSpPr>
            <a:spLocks noChangeArrowheads="1"/>
          </p:cNvSpPr>
          <p:nvPr/>
        </p:nvSpPr>
        <p:spPr bwMode="auto">
          <a:xfrm>
            <a:off x="5689600" y="2038350"/>
            <a:ext cx="6237288" cy="3943350"/>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77800" y="458788"/>
            <a:ext cx="6418263" cy="5811837"/>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lnSpc>
                <a:spcPts val="2125"/>
              </a:lnSpc>
              <a:spcBef>
                <a:spcPts val="100"/>
              </a:spcBef>
            </a:pPr>
            <a:r>
              <a:rPr lang="en-US" altLang="en-US" b="1">
                <a:latin typeface="Lucida Sans Unicode" panose="020B0602030504020204" pitchFamily="34" charset="0"/>
                <a:cs typeface="Lucida Sans Unicode" panose="020B0602030504020204" pitchFamily="34" charset="0"/>
              </a:rPr>
              <a:t>Congestion Control Techniques  Explicit Congestion Signaling</a:t>
            </a:r>
            <a:endParaRPr lang="en-US" altLang="en-US">
              <a:latin typeface="Lucida Sans Unicode" panose="020B0602030504020204" pitchFamily="34" charset="0"/>
              <a:cs typeface="Lucida Sans Unicode" panose="020B0602030504020204" pitchFamily="34" charset="0"/>
            </a:endParaRPr>
          </a:p>
          <a:p>
            <a:pPr algn="just" eaLnBrk="1" hangingPunct="1">
              <a:spcBef>
                <a:spcPts val="2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explicit congestion signaling divided into three categories: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b="1">
                <a:solidFill>
                  <a:srgbClr val="333333"/>
                </a:solidFill>
                <a:latin typeface="Arial" panose="020B0604020202020204" pitchFamily="34" charset="0"/>
                <a:cs typeface="Arial" panose="020B0604020202020204" pitchFamily="34" charset="0"/>
              </a:rPr>
              <a:t>Binary: </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 bit is set in a data packet as it is forwarded by the  congested node. When a source receives a binary indication  of congestion on a logical connection, it reduce its traffic  flow.</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b="1">
                <a:solidFill>
                  <a:srgbClr val="333333"/>
                </a:solidFill>
                <a:latin typeface="Arial" panose="020B0604020202020204" pitchFamily="34" charset="0"/>
                <a:cs typeface="Arial" panose="020B0604020202020204" pitchFamily="34" charset="0"/>
              </a:rPr>
              <a:t>Credit based: </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based on providing an explicit credit to a  source over a logical connection. The credit indicates how  many packets the source may transmit. Credit-based  schemes are common for end-to-end flow control, in which  a destination system uses credit to prevent the source from  overflowing the destination buffers, but credit-based  schemes have also been considered for congestion control.  Credit-based schemes are defined in Frame Relay and ATM  networks.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ct val="98000"/>
              </a:lnSpc>
              <a:spcBef>
                <a:spcPts val="38"/>
              </a:spcBef>
              <a:buFont typeface="Arial" panose="020B0604020202020204" pitchFamily="34" charset="0"/>
              <a:buChar char="•"/>
            </a:pPr>
            <a:r>
              <a:rPr lang="en-US" altLang="en-US" b="1">
                <a:solidFill>
                  <a:srgbClr val="333333"/>
                </a:solidFill>
                <a:latin typeface="Arial" panose="020B0604020202020204" pitchFamily="34" charset="0"/>
                <a:cs typeface="Arial" panose="020B0604020202020204" pitchFamily="34" charset="0"/>
              </a:rPr>
              <a:t>Rate based</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 based on providing an explicit data rate limit  to the source over a logical connection. The source may  transmit data at a rate up to the set limit. To control  congestion, any node along the path of the connection can  reduce the data rate limit in a control message to the source.</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66564" name="object 13"/>
          <p:cNvSpPr>
            <a:spLocks noChangeArrowheads="1"/>
          </p:cNvSpPr>
          <p:nvPr/>
        </p:nvSpPr>
        <p:spPr bwMode="auto">
          <a:xfrm>
            <a:off x="7035800" y="1793875"/>
            <a:ext cx="4681538" cy="39417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656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 name="object 13"/>
          <p:cNvSpPr txBox="1">
            <a:spLocks noGrp="1"/>
          </p:cNvSpPr>
          <p:nvPr>
            <p:ph type="title"/>
          </p:nvPr>
        </p:nvSpPr>
        <p:spPr>
          <a:xfrm>
            <a:off x="79375" y="568325"/>
            <a:ext cx="2605088" cy="390525"/>
          </a:xfrm>
        </p:spPr>
        <p:txBody>
          <a:bodyPr wrap="square" lIns="0" tIns="12700" rIns="0" bIns="0">
            <a:spAutoFit/>
          </a:bodyPr>
          <a:lstStyle/>
          <a:p>
            <a:pPr marL="12700" fontAlgn="auto">
              <a:lnSpc>
                <a:spcPct val="100000"/>
              </a:lnSpc>
              <a:spcBef>
                <a:spcPts val="100"/>
              </a:spcBef>
              <a:spcAft>
                <a:spcPts val="0"/>
              </a:spcAft>
              <a:defRPr/>
            </a:pPr>
            <a:r>
              <a:rPr sz="2400" spc="-5" dirty="0">
                <a:solidFill>
                  <a:schemeClr val="tx1">
                    <a:lumMod val="75000"/>
                    <a:lumOff val="25000"/>
                  </a:schemeClr>
                </a:solidFill>
              </a:rPr>
              <a:t>2.6 SDN AND</a:t>
            </a:r>
            <a:r>
              <a:rPr sz="2400" spc="-125" dirty="0">
                <a:solidFill>
                  <a:schemeClr val="tx1">
                    <a:lumMod val="75000"/>
                    <a:lumOff val="25000"/>
                  </a:schemeClr>
                </a:solidFill>
              </a:rPr>
              <a:t> </a:t>
            </a:r>
            <a:r>
              <a:rPr sz="2400" spc="-5" dirty="0">
                <a:solidFill>
                  <a:schemeClr val="tx1">
                    <a:lumMod val="75000"/>
                    <a:lumOff val="25000"/>
                  </a:schemeClr>
                </a:solidFill>
              </a:rPr>
              <a:t>NFV</a:t>
            </a:r>
            <a:endParaRPr sz="2400">
              <a:solidFill>
                <a:schemeClr val="tx1">
                  <a:lumMod val="75000"/>
                  <a:lumOff val="25000"/>
                </a:schemeClr>
              </a:solidFill>
            </a:endParaRPr>
          </a:p>
        </p:txBody>
      </p:sp>
      <p:sp>
        <p:nvSpPr>
          <p:cNvPr id="14" name="object 14"/>
          <p:cNvSpPr txBox="1"/>
          <p:nvPr/>
        </p:nvSpPr>
        <p:spPr>
          <a:xfrm>
            <a:off x="79375" y="1216025"/>
            <a:ext cx="5592763" cy="3849688"/>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With the ever-increasing volume and variety of  network traffic, generated by such high-demand  sources as big data, cloud computing, and mobile  traffic, it becomes increasingly difficult to meet  stringent QoS and QoE requirements.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Networks need to be more adaptable and scalable.</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To provide adaptability and scalability, two key  technologies that are rapidly being deployed by a  variety of network service and application providers  are software-defined networking (SDN) and  network functions virtualization (NFV).</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ct val="97000"/>
              </a:lnSpc>
              <a:spcBef>
                <a:spcPts val="75"/>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Because these two topics occupy a large portion of  this book, only a brief introduction is appropriate  here.</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67589" name="object 15"/>
          <p:cNvSpPr>
            <a:spLocks noChangeArrowheads="1"/>
          </p:cNvSpPr>
          <p:nvPr/>
        </p:nvSpPr>
        <p:spPr bwMode="auto">
          <a:xfrm>
            <a:off x="5892800" y="1165225"/>
            <a:ext cx="6078538" cy="34194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759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8611"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8612"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8613"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152400" y="87313"/>
            <a:ext cx="5594350" cy="4122737"/>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SDN has reached a tipping point at which it is  replacing the traditional networking model.</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Software-defined networks provide an enhanced  level of flexibility and customizability to meet the  needs of newer networking and IT trends such as  cloud, mobility, social networking, and video.</a:t>
            </a:r>
            <a:endParaRPr lang="en-US" altLang="en-US">
              <a:latin typeface="Georgia" panose="02040502050405020303" pitchFamily="18" charset="0"/>
              <a:ea typeface="Georgia" panose="02040502050405020303" pitchFamily="18" charset="0"/>
              <a:cs typeface="Georgia" panose="02040502050405020303" pitchFamily="18" charset="0"/>
            </a:endParaRPr>
          </a:p>
          <a:p>
            <a:pPr eaLnBrk="1" hangingPunct="1">
              <a:spcBef>
                <a:spcPts val="50"/>
              </a:spcBef>
              <a:buClr>
                <a:srgbClr val="333333"/>
              </a:buClr>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eaLnBrk="1" hangingPunct="1">
              <a:lnSpc>
                <a:spcPts val="2150"/>
              </a:lnSpc>
            </a:pPr>
            <a:r>
              <a:rPr lang="en-US" altLang="en-US" b="1">
                <a:solidFill>
                  <a:srgbClr val="353895"/>
                </a:solidFill>
                <a:latin typeface="Arial" panose="020B0604020202020204" pitchFamily="34" charset="0"/>
                <a:cs typeface="Arial" panose="020B0604020202020204" pitchFamily="34" charset="0"/>
              </a:rPr>
              <a:t>Software defined networking (SDN)</a:t>
            </a:r>
            <a:endParaRPr lang="en-US" altLang="en-US">
              <a:latin typeface="Arial" panose="020B0604020202020204" pitchFamily="34" charset="0"/>
              <a:cs typeface="Arial" panose="020B0604020202020204" pitchFamily="34" charset="0"/>
            </a:endParaRPr>
          </a:p>
          <a:p>
            <a:pPr algn="just" eaLnBrk="1" hangingPunct="1">
              <a:lnSpc>
                <a:spcPts val="2163"/>
              </a:lnSpc>
              <a:spcBef>
                <a:spcPts val="63"/>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An approach to designing, building and operating  large-scale networks based on programming the  forwarding decisions in routers and switches via  software from a central server.</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ct val="97000"/>
              </a:lnSpc>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SDN differs from traditional networking, which  requires configuring each device separately and  which relies on protocols that cannot be altered.</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68615" name="object 15"/>
          <p:cNvSpPr>
            <a:spLocks noChangeArrowheads="1"/>
          </p:cNvSpPr>
          <p:nvPr/>
        </p:nvSpPr>
        <p:spPr bwMode="auto">
          <a:xfrm>
            <a:off x="6113463" y="133350"/>
            <a:ext cx="5873750" cy="60198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8617" name="Picture 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55563" y="263525"/>
            <a:ext cx="5435600" cy="849313"/>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The two elements involved in forwarding packets  through routers are a </a:t>
            </a:r>
            <a:r>
              <a:rPr lang="en-US" altLang="en-US">
                <a:solidFill>
                  <a:srgbClr val="FF0000"/>
                </a:solidFill>
                <a:latin typeface="Georgia" panose="02040502050405020303" pitchFamily="18" charset="0"/>
                <a:ea typeface="Georgia" panose="02040502050405020303" pitchFamily="18" charset="0"/>
                <a:cs typeface="Georgia" panose="02040502050405020303" pitchFamily="18" charset="0"/>
              </a:rPr>
              <a:t>control function</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 which  decides the route the traffic takes and the relative</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5" name="object 15"/>
          <p:cNvSpPr txBox="1"/>
          <p:nvPr/>
        </p:nvSpPr>
        <p:spPr>
          <a:xfrm>
            <a:off x="60325" y="1174750"/>
            <a:ext cx="5435600" cy="1122363"/>
          </a:xfrm>
          <a:prstGeom prst="rect">
            <a:avLst/>
          </a:prstGeom>
        </p:spPr>
        <p:txBody>
          <a:bodyPr lIns="0" tIns="12700" rIns="0" bIns="0">
            <a:spAutoFit/>
          </a:bodyPr>
          <a:lstStyle>
            <a:lvl1pPr marL="298450">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1pPr>
            <a:lvl2pPr marL="742950" indent="-285750">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2pPr>
            <a:lvl3pPr marL="1143000" indent="-228600">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3pPr>
            <a:lvl4pPr marL="1600200" indent="-228600">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4pPr>
            <a:lvl5pPr marL="2057400" indent="-228600">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1211263" algn="l"/>
                <a:tab pos="1557338" algn="l"/>
                <a:tab pos="2374900" algn="l"/>
                <a:tab pos="2903538" algn="l"/>
                <a:tab pos="3167063" algn="l"/>
                <a:tab pos="3756025" algn="l"/>
                <a:tab pos="4816475" algn="l"/>
              </a:tabLst>
              <a:defRPr>
                <a:solidFill>
                  <a:schemeClr val="tx1"/>
                </a:solidFill>
                <a:latin typeface="Calibri" panose="020F0502020204030204" pitchFamily="34" charset="0"/>
              </a:defRPr>
            </a:lvl9pPr>
          </a:lstStyle>
          <a:p>
            <a:pP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priority	of	traffic,	and	a	</a:t>
            </a:r>
            <a:r>
              <a:rPr lang="en-US" altLang="en-US">
                <a:solidFill>
                  <a:srgbClr val="FF0000"/>
                </a:solidFill>
                <a:latin typeface="Georgia" panose="02040502050405020303" pitchFamily="18" charset="0"/>
                <a:ea typeface="Georgia" panose="02040502050405020303" pitchFamily="18" charset="0"/>
                <a:cs typeface="Georgia" panose="02040502050405020303" pitchFamily="18" charset="0"/>
              </a:rPr>
              <a:t>data	function</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	which  forwards data based on control-function policy.</a:t>
            </a:r>
            <a:endParaRPr lang="en-US" altLang="en-US">
              <a:latin typeface="Georgia" panose="02040502050405020303" pitchFamily="18" charset="0"/>
              <a:ea typeface="Georgia" panose="02040502050405020303" pitchFamily="18" charset="0"/>
              <a:cs typeface="Georgia" panose="02040502050405020303" pitchFamily="18" charset="0"/>
            </a:endParaRPr>
          </a:p>
          <a:p>
            <a:pPr algn="r"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Prior to SDN, these functions were performed in</a:t>
            </a:r>
            <a:endParaRPr lang="en-US" altLang="en-US">
              <a:latin typeface="Georgia" panose="02040502050405020303" pitchFamily="18" charset="0"/>
              <a:ea typeface="Georgia" panose="02040502050405020303" pitchFamily="18" charset="0"/>
              <a:cs typeface="Georgia" panose="02040502050405020303" pitchFamily="18" charset="0"/>
            </a:endParaRPr>
          </a:p>
          <a:p>
            <a:pPr algn="r"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an	integrated	fashion	at	each	network	device</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6" name="object 16"/>
          <p:cNvSpPr txBox="1"/>
          <p:nvPr/>
        </p:nvSpPr>
        <p:spPr>
          <a:xfrm>
            <a:off x="60325" y="2271713"/>
            <a:ext cx="5435600" cy="849312"/>
          </a:xfrm>
          <a:prstGeom prst="rect">
            <a:avLst/>
          </a:prstGeom>
        </p:spPr>
        <p:txBody>
          <a:bodyPr lIns="0" tIns="12700" rIns="0" bIns="0">
            <a:spAutoFit/>
          </a:bodyPr>
          <a:lstStyle>
            <a:lvl1pPr marL="2984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(router, bridge, packet switch, and so on).</a:t>
            </a:r>
            <a:endParaRPr lang="en-US" altLang="en-US">
              <a:latin typeface="Georgia" panose="02040502050405020303" pitchFamily="18" charset="0"/>
              <a:ea typeface="Georgia" panose="02040502050405020303" pitchFamily="18" charset="0"/>
              <a:cs typeface="Georgia" panose="02040502050405020303" pitchFamily="18" charset="0"/>
            </a:endParaRPr>
          </a:p>
          <a:p>
            <a:pPr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Control in such a traditional network is exercised  by	means	of	a	routing	and	control	network</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7" name="object 17"/>
          <p:cNvSpPr txBox="1"/>
          <p:nvPr/>
        </p:nvSpPr>
        <p:spPr>
          <a:xfrm>
            <a:off x="346075" y="3095625"/>
            <a:ext cx="5151438" cy="298450"/>
          </a:xfrm>
          <a:prstGeom prst="rect">
            <a:avLst/>
          </a:prstGeom>
        </p:spPr>
        <p:txBody>
          <a:bodyPr lIns="0" tIns="12700" rIns="0" bIns="0">
            <a:spAutoFit/>
          </a:bodyPr>
          <a:lstStyle/>
          <a:p>
            <a:pPr marL="12700" eaLnBrk="1" fontAlgn="auto" hangingPunct="1">
              <a:spcBef>
                <a:spcPts val="100"/>
              </a:spcBef>
              <a:spcAft>
                <a:spcPts val="0"/>
              </a:spcAft>
              <a:tabLst>
                <a:tab pos="998855" algn="l"/>
                <a:tab pos="1551940" algn="l"/>
                <a:tab pos="1861185" algn="l"/>
                <a:tab pos="3348990" algn="l"/>
                <a:tab pos="3695065" algn="l"/>
                <a:tab pos="4301490" algn="l"/>
              </a:tabLst>
              <a:defRPr/>
            </a:pPr>
            <a:r>
              <a:rPr spc="-5" dirty="0">
                <a:solidFill>
                  <a:srgbClr val="333333"/>
                </a:solidFill>
                <a:latin typeface="Georgia"/>
                <a:cs typeface="Georgia"/>
              </a:rPr>
              <a:t>protoc</a:t>
            </a:r>
            <a:r>
              <a:rPr dirty="0">
                <a:solidFill>
                  <a:srgbClr val="333333"/>
                </a:solidFill>
                <a:latin typeface="Georgia"/>
                <a:cs typeface="Georgia"/>
              </a:rPr>
              <a:t>ol	</a:t>
            </a:r>
            <a:r>
              <a:rPr spc="-5" dirty="0">
                <a:solidFill>
                  <a:srgbClr val="333333"/>
                </a:solidFill>
                <a:latin typeface="Georgia"/>
                <a:cs typeface="Georgia"/>
              </a:rPr>
              <a:t>tha</a:t>
            </a:r>
            <a:r>
              <a:rPr dirty="0">
                <a:solidFill>
                  <a:srgbClr val="333333"/>
                </a:solidFill>
                <a:latin typeface="Georgia"/>
                <a:cs typeface="Georgia"/>
              </a:rPr>
              <a:t>t	is	impl</a:t>
            </a:r>
            <a:r>
              <a:rPr spc="5" dirty="0">
                <a:solidFill>
                  <a:srgbClr val="333333"/>
                </a:solidFill>
                <a:latin typeface="Georgia"/>
                <a:cs typeface="Georgia"/>
              </a:rPr>
              <a:t>e</a:t>
            </a:r>
            <a:r>
              <a:rPr dirty="0">
                <a:solidFill>
                  <a:srgbClr val="333333"/>
                </a:solidFill>
                <a:latin typeface="Georgia"/>
                <a:cs typeface="Georgia"/>
              </a:rPr>
              <a:t>me</a:t>
            </a:r>
            <a:r>
              <a:rPr spc="5" dirty="0">
                <a:solidFill>
                  <a:srgbClr val="333333"/>
                </a:solidFill>
                <a:latin typeface="Georgia"/>
                <a:cs typeface="Georgia"/>
              </a:rPr>
              <a:t>n</a:t>
            </a:r>
            <a:r>
              <a:rPr spc="-5" dirty="0">
                <a:solidFill>
                  <a:srgbClr val="333333"/>
                </a:solidFill>
                <a:latin typeface="Georgia"/>
                <a:cs typeface="Georgia"/>
              </a:rPr>
              <a:t>te</a:t>
            </a:r>
            <a:r>
              <a:rPr dirty="0">
                <a:solidFill>
                  <a:srgbClr val="333333"/>
                </a:solidFill>
                <a:latin typeface="Georgia"/>
                <a:cs typeface="Georgia"/>
              </a:rPr>
              <a:t>d	in	each	n</a:t>
            </a:r>
            <a:r>
              <a:rPr spc="5" dirty="0">
                <a:solidFill>
                  <a:srgbClr val="333333"/>
                </a:solidFill>
                <a:latin typeface="Georgia"/>
                <a:cs typeface="Georgia"/>
              </a:rPr>
              <a:t>e</a:t>
            </a:r>
            <a:r>
              <a:rPr spc="10" dirty="0">
                <a:solidFill>
                  <a:srgbClr val="333333"/>
                </a:solidFill>
                <a:latin typeface="Georgia"/>
                <a:cs typeface="Georgia"/>
              </a:rPr>
              <a:t>t</a:t>
            </a:r>
            <a:r>
              <a:rPr dirty="0">
                <a:solidFill>
                  <a:srgbClr val="333333"/>
                </a:solidFill>
                <a:latin typeface="Georgia"/>
                <a:cs typeface="Georgia"/>
              </a:rPr>
              <a:t>w</a:t>
            </a:r>
            <a:r>
              <a:rPr spc="-5" dirty="0">
                <a:solidFill>
                  <a:srgbClr val="333333"/>
                </a:solidFill>
                <a:latin typeface="Georgia"/>
                <a:cs typeface="Georgia"/>
              </a:rPr>
              <a:t>ork</a:t>
            </a:r>
            <a:endParaRPr>
              <a:latin typeface="Georgia"/>
              <a:cs typeface="Georgia"/>
            </a:endParaRPr>
          </a:p>
        </p:txBody>
      </p:sp>
      <p:sp>
        <p:nvSpPr>
          <p:cNvPr id="18" name="object 18"/>
          <p:cNvSpPr txBox="1"/>
          <p:nvPr/>
        </p:nvSpPr>
        <p:spPr>
          <a:xfrm>
            <a:off x="346075" y="3368675"/>
            <a:ext cx="588963" cy="300038"/>
          </a:xfrm>
          <a:prstGeom prst="rect">
            <a:avLst/>
          </a:prstGeom>
        </p:spPr>
        <p:txBody>
          <a:bodyPr lIns="0" tIns="12700" rIns="0" bIns="0">
            <a:spAutoFit/>
          </a:bodyPr>
          <a:lstStyle/>
          <a:p>
            <a:pPr marL="12700" eaLnBrk="1" fontAlgn="auto" hangingPunct="1">
              <a:spcBef>
                <a:spcPts val="100"/>
              </a:spcBef>
              <a:spcAft>
                <a:spcPts val="0"/>
              </a:spcAft>
              <a:defRPr/>
            </a:pPr>
            <a:r>
              <a:rPr dirty="0">
                <a:solidFill>
                  <a:srgbClr val="333333"/>
                </a:solidFill>
                <a:latin typeface="Georgia"/>
                <a:cs typeface="Georgia"/>
              </a:rPr>
              <a:t>no</a:t>
            </a:r>
            <a:r>
              <a:rPr spc="-5" dirty="0">
                <a:solidFill>
                  <a:srgbClr val="333333"/>
                </a:solidFill>
                <a:latin typeface="Georgia"/>
                <a:cs typeface="Georgia"/>
              </a:rPr>
              <a:t>d</a:t>
            </a:r>
            <a:r>
              <a:rPr spc="5" dirty="0">
                <a:solidFill>
                  <a:srgbClr val="333333"/>
                </a:solidFill>
                <a:latin typeface="Georgia"/>
                <a:cs typeface="Georgia"/>
              </a:rPr>
              <a:t>e</a:t>
            </a:r>
            <a:r>
              <a:rPr dirty="0">
                <a:solidFill>
                  <a:srgbClr val="333333"/>
                </a:solidFill>
                <a:latin typeface="Georgia"/>
                <a:cs typeface="Georgia"/>
              </a:rPr>
              <a:t>.</a:t>
            </a:r>
            <a:endParaRPr>
              <a:latin typeface="Georgia"/>
              <a:cs typeface="Georgia"/>
            </a:endParaRPr>
          </a:p>
        </p:txBody>
      </p:sp>
      <p:sp>
        <p:nvSpPr>
          <p:cNvPr id="19" name="object 19"/>
          <p:cNvSpPr txBox="1"/>
          <p:nvPr/>
        </p:nvSpPr>
        <p:spPr>
          <a:xfrm>
            <a:off x="60325" y="3643313"/>
            <a:ext cx="5434013" cy="849312"/>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This approach is relatively inflexible and requires  all the network nodes to implement the same  protocols.</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0" name="object 20"/>
          <p:cNvSpPr txBox="1"/>
          <p:nvPr/>
        </p:nvSpPr>
        <p:spPr>
          <a:xfrm>
            <a:off x="60325" y="4467225"/>
            <a:ext cx="5435600" cy="300038"/>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 pos="982980" algn="l"/>
                <a:tab pos="1702435" algn="l"/>
                <a:tab pos="2002789" algn="l"/>
                <a:tab pos="2889885" algn="l"/>
                <a:tab pos="4065270" algn="l"/>
                <a:tab pos="5176520" algn="l"/>
              </a:tabLst>
              <a:defRPr/>
            </a:pPr>
            <a:r>
              <a:rPr dirty="0">
                <a:solidFill>
                  <a:srgbClr val="333333"/>
                </a:solidFill>
                <a:latin typeface="Georgia"/>
                <a:cs typeface="Georgia"/>
              </a:rPr>
              <a:t>With	</a:t>
            </a:r>
            <a:r>
              <a:rPr spc="-5" dirty="0">
                <a:solidFill>
                  <a:srgbClr val="333333"/>
                </a:solidFill>
                <a:latin typeface="Georgia"/>
                <a:cs typeface="Georgia"/>
              </a:rPr>
              <a:t>SDN</a:t>
            </a:r>
            <a:r>
              <a:rPr dirty="0">
                <a:solidFill>
                  <a:srgbClr val="333333"/>
                </a:solidFill>
                <a:latin typeface="Georgia"/>
                <a:cs typeface="Georgia"/>
              </a:rPr>
              <a:t>,	a	</a:t>
            </a:r>
            <a:r>
              <a:rPr spc="-5" dirty="0">
                <a:solidFill>
                  <a:srgbClr val="333333"/>
                </a:solidFill>
                <a:latin typeface="Georgia"/>
                <a:cs typeface="Georgia"/>
              </a:rPr>
              <a:t>ce</a:t>
            </a:r>
            <a:r>
              <a:rPr spc="5" dirty="0">
                <a:solidFill>
                  <a:srgbClr val="333333"/>
                </a:solidFill>
                <a:latin typeface="Georgia"/>
                <a:cs typeface="Georgia"/>
              </a:rPr>
              <a:t>n</a:t>
            </a:r>
            <a:r>
              <a:rPr spc="-5" dirty="0">
                <a:solidFill>
                  <a:srgbClr val="333333"/>
                </a:solidFill>
                <a:latin typeface="Georgia"/>
                <a:cs typeface="Georgia"/>
              </a:rPr>
              <a:t>tra</a:t>
            </a:r>
            <a:r>
              <a:rPr dirty="0">
                <a:solidFill>
                  <a:srgbClr val="333333"/>
                </a:solidFill>
                <a:latin typeface="Georgia"/>
                <a:cs typeface="Georgia"/>
              </a:rPr>
              <a:t>l	</a:t>
            </a:r>
            <a:r>
              <a:rPr spc="-5" dirty="0">
                <a:solidFill>
                  <a:srgbClr val="333333"/>
                </a:solidFill>
                <a:latin typeface="Georgia"/>
                <a:cs typeface="Georgia"/>
              </a:rPr>
              <a:t>cont</a:t>
            </a:r>
            <a:r>
              <a:rPr spc="-15" dirty="0">
                <a:solidFill>
                  <a:srgbClr val="333333"/>
                </a:solidFill>
                <a:latin typeface="Georgia"/>
                <a:cs typeface="Georgia"/>
              </a:rPr>
              <a:t>r</a:t>
            </a:r>
            <a:r>
              <a:rPr spc="-5" dirty="0">
                <a:solidFill>
                  <a:srgbClr val="333333"/>
                </a:solidFill>
                <a:latin typeface="Georgia"/>
                <a:cs typeface="Georgia"/>
              </a:rPr>
              <a:t>oll</a:t>
            </a:r>
            <a:r>
              <a:rPr spc="5" dirty="0">
                <a:solidFill>
                  <a:srgbClr val="333333"/>
                </a:solidFill>
                <a:latin typeface="Georgia"/>
                <a:cs typeface="Georgia"/>
              </a:rPr>
              <a:t>e</a:t>
            </a:r>
            <a:r>
              <a:rPr dirty="0">
                <a:solidFill>
                  <a:srgbClr val="333333"/>
                </a:solidFill>
                <a:latin typeface="Georgia"/>
                <a:cs typeface="Georgia"/>
              </a:rPr>
              <a:t>r	</a:t>
            </a:r>
            <a:r>
              <a:rPr spc="-5" dirty="0">
                <a:solidFill>
                  <a:srgbClr val="333333"/>
                </a:solidFill>
                <a:latin typeface="Georgia"/>
                <a:cs typeface="Georgia"/>
              </a:rPr>
              <a:t>p</a:t>
            </a:r>
            <a:r>
              <a:rPr spc="5" dirty="0">
                <a:solidFill>
                  <a:srgbClr val="333333"/>
                </a:solidFill>
                <a:latin typeface="Georgia"/>
                <a:cs typeface="Georgia"/>
              </a:rPr>
              <a:t>e</a:t>
            </a:r>
            <a:r>
              <a:rPr spc="-5" dirty="0">
                <a:solidFill>
                  <a:srgbClr val="333333"/>
                </a:solidFill>
                <a:latin typeface="Georgia"/>
                <a:cs typeface="Georgia"/>
              </a:rPr>
              <a:t>rfo</a:t>
            </a:r>
            <a:r>
              <a:rPr spc="5" dirty="0">
                <a:solidFill>
                  <a:srgbClr val="333333"/>
                </a:solidFill>
                <a:latin typeface="Georgia"/>
                <a:cs typeface="Georgia"/>
              </a:rPr>
              <a:t>r</a:t>
            </a:r>
            <a:r>
              <a:rPr dirty="0">
                <a:solidFill>
                  <a:srgbClr val="333333"/>
                </a:solidFill>
                <a:latin typeface="Georgia"/>
                <a:cs typeface="Georgia"/>
              </a:rPr>
              <a:t>ms	all</a:t>
            </a:r>
            <a:endParaRPr>
              <a:latin typeface="Georgia"/>
              <a:cs typeface="Georgia"/>
            </a:endParaRPr>
          </a:p>
        </p:txBody>
      </p:sp>
      <p:sp>
        <p:nvSpPr>
          <p:cNvPr id="21" name="object 21"/>
          <p:cNvSpPr txBox="1"/>
          <p:nvPr/>
        </p:nvSpPr>
        <p:spPr>
          <a:xfrm>
            <a:off x="341313" y="4845050"/>
            <a:ext cx="5149850" cy="573088"/>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complex functionality, including routing, naming,  policy declaration, and security checks (see </a:t>
            </a:r>
            <a:r>
              <a:rPr lang="en-US" altLang="en-US">
                <a:solidFill>
                  <a:srgbClr val="070C0E"/>
                </a:solidFill>
                <a:latin typeface="Georgia" panose="02040502050405020303" pitchFamily="18" charset="0"/>
                <a:ea typeface="Georgia" panose="02040502050405020303" pitchFamily="18" charset="0"/>
                <a:cs typeface="Georgia" panose="02040502050405020303" pitchFamily="18" charset="0"/>
              </a:rPr>
              <a:t>Figure</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2" name="object 22"/>
          <p:cNvSpPr txBox="1"/>
          <p:nvPr/>
        </p:nvSpPr>
        <p:spPr>
          <a:xfrm>
            <a:off x="5373688" y="5118100"/>
            <a:ext cx="233362" cy="300038"/>
          </a:xfrm>
          <a:prstGeom prst="rect">
            <a:avLst/>
          </a:prstGeom>
        </p:spPr>
        <p:txBody>
          <a:bodyPr lIns="0" tIns="12700" rIns="0" bIns="0">
            <a:spAutoFit/>
          </a:bodyPr>
          <a:lstStyle/>
          <a:p>
            <a:pPr marL="12700" eaLnBrk="1" fontAlgn="auto" hangingPunct="1">
              <a:spcBef>
                <a:spcPts val="100"/>
              </a:spcBef>
              <a:spcAft>
                <a:spcPts val="0"/>
              </a:spcAft>
              <a:defRPr/>
            </a:pPr>
            <a:r>
              <a:rPr spc="-5" dirty="0">
                <a:solidFill>
                  <a:srgbClr val="333333"/>
                </a:solidFill>
                <a:latin typeface="Georgia"/>
                <a:cs typeface="Georgia"/>
              </a:rPr>
              <a:t>)</a:t>
            </a:r>
            <a:r>
              <a:rPr spc="-10" dirty="0">
                <a:solidFill>
                  <a:srgbClr val="333333"/>
                </a:solidFill>
                <a:latin typeface="Georgia"/>
                <a:cs typeface="Georgia"/>
              </a:rPr>
              <a:t>..</a:t>
            </a:r>
            <a:endParaRPr dirty="0">
              <a:latin typeface="Georgia"/>
              <a:cs typeface="Georgia"/>
            </a:endParaRPr>
          </a:p>
        </p:txBody>
      </p:sp>
      <p:sp>
        <p:nvSpPr>
          <p:cNvPr id="69644" name="object 23"/>
          <p:cNvSpPr>
            <a:spLocks noChangeArrowheads="1"/>
          </p:cNvSpPr>
          <p:nvPr/>
        </p:nvSpPr>
        <p:spPr bwMode="auto">
          <a:xfrm>
            <a:off x="5776913" y="-157163"/>
            <a:ext cx="6348412" cy="32781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4" name="object 24"/>
          <p:cNvSpPr txBox="1"/>
          <p:nvPr/>
        </p:nvSpPr>
        <p:spPr>
          <a:xfrm>
            <a:off x="5638800" y="3046413"/>
            <a:ext cx="6113463" cy="3440112"/>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This constitutes the SDN </a:t>
            </a:r>
            <a:r>
              <a:rPr lang="en-US" altLang="en-US" sz="1500" b="1">
                <a:solidFill>
                  <a:srgbClr val="333333"/>
                </a:solidFill>
                <a:latin typeface="Arial" panose="020B0604020202020204" pitchFamily="34" charset="0"/>
                <a:cs typeface="Arial" panose="020B0604020202020204" pitchFamily="34" charset="0"/>
              </a:rPr>
              <a:t>control plane</a:t>
            </a: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 and consists of one or more  SDN controllers.</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The SDN controller defines the data flows that occur in the SDN data  plane.</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Each flow through the network is configured by the controller, which  verifies that the communication is permissible by the network policy.</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If the controller allows a flow requested by an end system, it  computes a route for the flow to take, and adds an entry for that flow  in each of the switches along the path.</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With all complex function subsumed by the controller, switches  simply manage flow tables whose entries can only be populated by  the controller.</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The switches constitute the </a:t>
            </a:r>
            <a:r>
              <a:rPr lang="en-US" altLang="en-US" sz="1500" b="1">
                <a:solidFill>
                  <a:srgbClr val="333333"/>
                </a:solidFill>
                <a:latin typeface="Arial" panose="020B0604020202020204" pitchFamily="34" charset="0"/>
                <a:cs typeface="Arial" panose="020B0604020202020204" pitchFamily="34" charset="0"/>
              </a:rPr>
              <a:t>data plane</a:t>
            </a: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a:t>
            </a:r>
            <a:endParaRPr lang="en-US" altLang="en-US" sz="15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1675"/>
              </a:lnSpc>
              <a:spcBef>
                <a:spcPts val="150"/>
              </a:spcBef>
              <a:buFont typeface="Arial" panose="020B0604020202020204" pitchFamily="34" charset="0"/>
              <a:buChar char="•"/>
            </a:pPr>
            <a:r>
              <a:rPr lang="en-US" altLang="en-US" sz="1500">
                <a:solidFill>
                  <a:srgbClr val="333333"/>
                </a:solidFill>
                <a:latin typeface="Georgia" panose="02040502050405020303" pitchFamily="18" charset="0"/>
                <a:ea typeface="Georgia" panose="02040502050405020303" pitchFamily="18" charset="0"/>
                <a:cs typeface="Georgia" panose="02040502050405020303" pitchFamily="18" charset="0"/>
              </a:rPr>
              <a:t>Communication between the controller and the switches uses a  standardized protocol.</a:t>
            </a:r>
            <a:endParaRPr lang="en-US" altLang="en-US" sz="1500">
              <a:latin typeface="Georgia" panose="02040502050405020303" pitchFamily="18" charset="0"/>
              <a:ea typeface="Georgia" panose="02040502050405020303" pitchFamily="18" charset="0"/>
              <a:cs typeface="Georgia" panose="02040502050405020303" pitchFamily="18" charset="0"/>
            </a:endParaRPr>
          </a:p>
        </p:txBody>
      </p:sp>
      <p:sp>
        <p:nvSpPr>
          <p:cNvPr id="26" name="Footer Placeholder 1"/>
          <p:cNvSpPr>
            <a:spLocks noGrp="1"/>
          </p:cNvSpPr>
          <p:nvPr>
            <p:ph type="ftr" sz="quarter" idx="11"/>
          </p:nvPr>
        </p:nvSpPr>
        <p:spPr>
          <a:xfrm>
            <a:off x="25400" y="6489700"/>
            <a:ext cx="12166600" cy="303213"/>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69647"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492875"/>
            <a:ext cx="1522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84025" y="6505575"/>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bject 4"/>
          <p:cNvSpPr>
            <a:spLocks noChangeArrowheads="1"/>
          </p:cNvSpPr>
          <p:nvPr/>
        </p:nvSpPr>
        <p:spPr bwMode="auto">
          <a:xfrm>
            <a:off x="866775" y="4763"/>
            <a:ext cx="238125" cy="10890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0659" name="object 7"/>
          <p:cNvSpPr>
            <a:spLocks noChangeArrowheads="1"/>
          </p:cNvSpPr>
          <p:nvPr/>
        </p:nvSpPr>
        <p:spPr bwMode="auto">
          <a:xfrm>
            <a:off x="695325" y="4763"/>
            <a:ext cx="385763" cy="1739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155575" y="339725"/>
            <a:ext cx="6575425" cy="2220913"/>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One driving factor for SDN is the increasingly widespread use</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of server virtualization.</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In essence, server virtualization masks server resources,  including the number and identity of individual physical  servers, processors, and operating systems, from server users.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This makes it possible to partition a single machine into  multiple, independent servers, conserving hardware  resources.</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5" name="object 15"/>
          <p:cNvSpPr txBox="1"/>
          <p:nvPr/>
        </p:nvSpPr>
        <p:spPr>
          <a:xfrm>
            <a:off x="79375" y="2601913"/>
            <a:ext cx="6575425" cy="573087"/>
          </a:xfrm>
          <a:prstGeom prst="rect">
            <a:avLst/>
          </a:prstGeom>
        </p:spPr>
        <p:txBody>
          <a:bodyPr lIns="0" tIns="12700" rIns="0" bIns="0">
            <a:spAutoFit/>
          </a:bodyPr>
          <a:lstStyle>
            <a:lvl1pPr marL="298450" indent="-285750">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1pPr>
            <a:lvl2pPr marL="742950" indent="-285750">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2pPr>
            <a:lvl3pPr marL="1143000" indent="-228600">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3pPr>
            <a:lvl4pPr marL="1600200" indent="-228600">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4pPr>
            <a:lvl5pPr marL="2057400" indent="-228600">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 pos="1328738" algn="l"/>
                <a:tab pos="1695450" algn="l"/>
                <a:tab pos="2652713" algn="l"/>
                <a:tab pos="3108325" algn="l"/>
                <a:tab pos="3711575" algn="l"/>
                <a:tab pos="4857750" algn="l"/>
                <a:tab pos="5237163" algn="l"/>
                <a:tab pos="5694363" algn="l"/>
              </a:tabLst>
              <a:defRPr>
                <a:solidFill>
                  <a:schemeClr val="tx1"/>
                </a:solidFill>
                <a:latin typeface="Calibri" panose="020F0502020204030204" pitchFamily="34" charset="0"/>
              </a:defRPr>
            </a:lvl9pPr>
          </a:lstStyle>
          <a:p>
            <a:pPr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It also makes it possible to quickly migrate a server from one  machine	to	another	for	load	balancing	or	for	dynamic</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6" name="object 16"/>
          <p:cNvSpPr txBox="1"/>
          <p:nvPr/>
        </p:nvSpPr>
        <p:spPr>
          <a:xfrm>
            <a:off x="365125" y="3224213"/>
            <a:ext cx="4191000" cy="300037"/>
          </a:xfrm>
          <a:prstGeom prst="rect">
            <a:avLst/>
          </a:prstGeom>
        </p:spPr>
        <p:txBody>
          <a:bodyPr lIns="0" tIns="12700" rIns="0" bIns="0">
            <a:spAutoFit/>
          </a:bodyPr>
          <a:lstStyle/>
          <a:p>
            <a:pPr marL="12700" eaLnBrk="1" fontAlgn="auto" hangingPunct="1">
              <a:spcBef>
                <a:spcPts val="100"/>
              </a:spcBef>
              <a:spcAft>
                <a:spcPts val="0"/>
              </a:spcAft>
              <a:defRPr/>
            </a:pPr>
            <a:r>
              <a:rPr spc="-5" dirty="0">
                <a:solidFill>
                  <a:srgbClr val="333333"/>
                </a:solidFill>
                <a:latin typeface="Georgia"/>
                <a:cs typeface="Georgia"/>
              </a:rPr>
              <a:t>switchover </a:t>
            </a:r>
            <a:r>
              <a:rPr dirty="0">
                <a:solidFill>
                  <a:srgbClr val="333333"/>
                </a:solidFill>
                <a:latin typeface="Georgia"/>
                <a:cs typeface="Georgia"/>
              </a:rPr>
              <a:t>in </a:t>
            </a:r>
            <a:r>
              <a:rPr spc="-5" dirty="0">
                <a:solidFill>
                  <a:srgbClr val="333333"/>
                </a:solidFill>
                <a:latin typeface="Georgia"/>
                <a:cs typeface="Georgia"/>
              </a:rPr>
              <a:t>the case </a:t>
            </a:r>
            <a:r>
              <a:rPr dirty="0">
                <a:solidFill>
                  <a:srgbClr val="333333"/>
                </a:solidFill>
                <a:latin typeface="Georgia"/>
                <a:cs typeface="Georgia"/>
              </a:rPr>
              <a:t>of machine</a:t>
            </a:r>
            <a:r>
              <a:rPr spc="35" dirty="0">
                <a:solidFill>
                  <a:srgbClr val="333333"/>
                </a:solidFill>
                <a:latin typeface="Georgia"/>
                <a:cs typeface="Georgia"/>
              </a:rPr>
              <a:t> </a:t>
            </a:r>
            <a:r>
              <a:rPr spc="-5" dirty="0">
                <a:solidFill>
                  <a:srgbClr val="333333"/>
                </a:solidFill>
                <a:latin typeface="Georgia"/>
                <a:cs typeface="Georgia"/>
              </a:rPr>
              <a:t>failure.</a:t>
            </a:r>
            <a:endParaRPr dirty="0">
              <a:latin typeface="Georgia"/>
              <a:cs typeface="Georgia"/>
            </a:endParaRPr>
          </a:p>
        </p:txBody>
      </p:sp>
      <p:sp>
        <p:nvSpPr>
          <p:cNvPr id="17" name="object 17"/>
          <p:cNvSpPr txBox="1"/>
          <p:nvPr/>
        </p:nvSpPr>
        <p:spPr>
          <a:xfrm>
            <a:off x="0" y="3617913"/>
            <a:ext cx="6575425" cy="300037"/>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Lst>
              <a:defRPr/>
            </a:pPr>
            <a:r>
              <a:rPr spc="-5" dirty="0">
                <a:solidFill>
                  <a:srgbClr val="333333"/>
                </a:solidFill>
                <a:latin typeface="Georgia"/>
                <a:cs typeface="Georgia"/>
              </a:rPr>
              <a:t>Server</a:t>
            </a:r>
            <a:r>
              <a:rPr spc="114" dirty="0">
                <a:solidFill>
                  <a:srgbClr val="333333"/>
                </a:solidFill>
                <a:latin typeface="Georgia"/>
                <a:cs typeface="Georgia"/>
              </a:rPr>
              <a:t> </a:t>
            </a:r>
            <a:r>
              <a:rPr spc="-5" dirty="0">
                <a:solidFill>
                  <a:srgbClr val="333333"/>
                </a:solidFill>
                <a:latin typeface="Georgia"/>
                <a:cs typeface="Georgia"/>
              </a:rPr>
              <a:t>virtualization</a:t>
            </a:r>
            <a:r>
              <a:rPr spc="120" dirty="0">
                <a:solidFill>
                  <a:srgbClr val="333333"/>
                </a:solidFill>
                <a:latin typeface="Georgia"/>
                <a:cs typeface="Georgia"/>
              </a:rPr>
              <a:t> </a:t>
            </a:r>
            <a:r>
              <a:rPr spc="-5" dirty="0">
                <a:solidFill>
                  <a:srgbClr val="333333"/>
                </a:solidFill>
                <a:latin typeface="Georgia"/>
                <a:cs typeface="Georgia"/>
              </a:rPr>
              <a:t>has</a:t>
            </a:r>
            <a:r>
              <a:rPr spc="110" dirty="0">
                <a:solidFill>
                  <a:srgbClr val="333333"/>
                </a:solidFill>
                <a:latin typeface="Georgia"/>
                <a:cs typeface="Georgia"/>
              </a:rPr>
              <a:t> </a:t>
            </a:r>
            <a:r>
              <a:rPr spc="-5" dirty="0">
                <a:solidFill>
                  <a:srgbClr val="333333"/>
                </a:solidFill>
                <a:latin typeface="Georgia"/>
                <a:cs typeface="Georgia"/>
              </a:rPr>
              <a:t>become</a:t>
            </a:r>
            <a:r>
              <a:rPr spc="110" dirty="0">
                <a:solidFill>
                  <a:srgbClr val="333333"/>
                </a:solidFill>
                <a:latin typeface="Georgia"/>
                <a:cs typeface="Georgia"/>
              </a:rPr>
              <a:t> </a:t>
            </a:r>
            <a:r>
              <a:rPr dirty="0">
                <a:solidFill>
                  <a:srgbClr val="333333"/>
                </a:solidFill>
                <a:latin typeface="Georgia"/>
                <a:cs typeface="Georgia"/>
              </a:rPr>
              <a:t>a</a:t>
            </a:r>
            <a:r>
              <a:rPr spc="114" dirty="0">
                <a:solidFill>
                  <a:srgbClr val="333333"/>
                </a:solidFill>
                <a:latin typeface="Georgia"/>
                <a:cs typeface="Georgia"/>
              </a:rPr>
              <a:t> </a:t>
            </a:r>
            <a:r>
              <a:rPr spc="-5" dirty="0">
                <a:solidFill>
                  <a:srgbClr val="333333"/>
                </a:solidFill>
                <a:latin typeface="Georgia"/>
                <a:cs typeface="Georgia"/>
              </a:rPr>
              <a:t>central</a:t>
            </a:r>
            <a:r>
              <a:rPr spc="110" dirty="0">
                <a:solidFill>
                  <a:srgbClr val="333333"/>
                </a:solidFill>
                <a:latin typeface="Georgia"/>
                <a:cs typeface="Georgia"/>
              </a:rPr>
              <a:t> </a:t>
            </a:r>
            <a:r>
              <a:rPr dirty="0">
                <a:solidFill>
                  <a:srgbClr val="333333"/>
                </a:solidFill>
                <a:latin typeface="Georgia"/>
                <a:cs typeface="Georgia"/>
              </a:rPr>
              <a:t>element</a:t>
            </a:r>
            <a:r>
              <a:rPr spc="114" dirty="0">
                <a:solidFill>
                  <a:srgbClr val="333333"/>
                </a:solidFill>
                <a:latin typeface="Georgia"/>
                <a:cs typeface="Georgia"/>
              </a:rPr>
              <a:t> </a:t>
            </a:r>
            <a:r>
              <a:rPr dirty="0">
                <a:solidFill>
                  <a:srgbClr val="333333"/>
                </a:solidFill>
                <a:latin typeface="Georgia"/>
                <a:cs typeface="Georgia"/>
              </a:rPr>
              <a:t>in</a:t>
            </a:r>
            <a:r>
              <a:rPr spc="110" dirty="0">
                <a:solidFill>
                  <a:srgbClr val="333333"/>
                </a:solidFill>
                <a:latin typeface="Georgia"/>
                <a:cs typeface="Georgia"/>
              </a:rPr>
              <a:t> </a:t>
            </a:r>
            <a:r>
              <a:rPr spc="-5" dirty="0">
                <a:solidFill>
                  <a:srgbClr val="333333"/>
                </a:solidFill>
                <a:latin typeface="Georgia"/>
                <a:cs typeface="Georgia"/>
              </a:rPr>
              <a:t>dealing</a:t>
            </a:r>
            <a:endParaRPr dirty="0">
              <a:latin typeface="Georgia"/>
              <a:cs typeface="Georgia"/>
            </a:endParaRPr>
          </a:p>
        </p:txBody>
      </p:sp>
      <p:sp>
        <p:nvSpPr>
          <p:cNvPr id="18" name="object 18"/>
          <p:cNvSpPr txBox="1"/>
          <p:nvPr/>
        </p:nvSpPr>
        <p:spPr>
          <a:xfrm>
            <a:off x="285750" y="3892550"/>
            <a:ext cx="6289675" cy="300038"/>
          </a:xfrm>
          <a:prstGeom prst="rect">
            <a:avLst/>
          </a:prstGeom>
        </p:spPr>
        <p:txBody>
          <a:bodyPr lIns="0" tIns="12700" rIns="0" bIns="0">
            <a:spAutoFit/>
          </a:bodyPr>
          <a:lstStyle/>
          <a:p>
            <a:pPr marL="12700" eaLnBrk="1" fontAlgn="auto" hangingPunct="1">
              <a:spcBef>
                <a:spcPts val="100"/>
              </a:spcBef>
              <a:spcAft>
                <a:spcPts val="0"/>
              </a:spcAft>
              <a:tabLst>
                <a:tab pos="641985" algn="l"/>
                <a:tab pos="1134110" algn="l"/>
                <a:tab pos="1758950" algn="l"/>
                <a:tab pos="3172460" algn="l"/>
                <a:tab pos="3736340" algn="l"/>
                <a:tab pos="4119879" algn="l"/>
                <a:tab pos="5721985" algn="l"/>
              </a:tabLst>
              <a:defRPr/>
            </a:pPr>
            <a:r>
              <a:rPr spc="-5" dirty="0">
                <a:solidFill>
                  <a:srgbClr val="333333"/>
                </a:solidFill>
                <a:latin typeface="Georgia"/>
                <a:cs typeface="Georgia"/>
              </a:rPr>
              <a:t>with	big	</a:t>
            </a:r>
            <a:r>
              <a:rPr dirty="0">
                <a:solidFill>
                  <a:srgbClr val="333333"/>
                </a:solidFill>
                <a:latin typeface="Georgia"/>
                <a:cs typeface="Georgia"/>
              </a:rPr>
              <a:t>data	</a:t>
            </a:r>
            <a:r>
              <a:rPr spc="-5" dirty="0">
                <a:solidFill>
                  <a:srgbClr val="333333"/>
                </a:solidFill>
                <a:latin typeface="Georgia"/>
                <a:cs typeface="Georgia"/>
              </a:rPr>
              <a:t>applications	</a:t>
            </a:r>
            <a:r>
              <a:rPr dirty="0">
                <a:solidFill>
                  <a:srgbClr val="333333"/>
                </a:solidFill>
                <a:latin typeface="Georgia"/>
                <a:cs typeface="Georgia"/>
              </a:rPr>
              <a:t>and	in	implementing	</a:t>
            </a:r>
            <a:r>
              <a:rPr spc="-10" dirty="0">
                <a:solidFill>
                  <a:srgbClr val="333333"/>
                </a:solidFill>
                <a:latin typeface="Georgia"/>
                <a:cs typeface="Georgia"/>
              </a:rPr>
              <a:t>cloud</a:t>
            </a:r>
            <a:endParaRPr dirty="0">
              <a:latin typeface="Georgia"/>
              <a:cs typeface="Georgia"/>
            </a:endParaRPr>
          </a:p>
        </p:txBody>
      </p:sp>
      <p:sp>
        <p:nvSpPr>
          <p:cNvPr id="19" name="object 19"/>
          <p:cNvSpPr txBox="1"/>
          <p:nvPr/>
        </p:nvSpPr>
        <p:spPr>
          <a:xfrm>
            <a:off x="285750" y="4167188"/>
            <a:ext cx="2736850" cy="300037"/>
          </a:xfrm>
          <a:prstGeom prst="rect">
            <a:avLst/>
          </a:prstGeom>
        </p:spPr>
        <p:txBody>
          <a:bodyPr lIns="0" tIns="12700" rIns="0" bIns="0">
            <a:spAutoFit/>
          </a:bodyPr>
          <a:lstStyle/>
          <a:p>
            <a:pPr marL="12700" eaLnBrk="1" fontAlgn="auto" hangingPunct="1">
              <a:spcBef>
                <a:spcPts val="100"/>
              </a:spcBef>
              <a:spcAft>
                <a:spcPts val="0"/>
              </a:spcAft>
              <a:defRPr/>
            </a:pPr>
            <a:r>
              <a:rPr spc="-5" dirty="0">
                <a:solidFill>
                  <a:srgbClr val="333333"/>
                </a:solidFill>
                <a:latin typeface="Georgia"/>
                <a:cs typeface="Georgia"/>
              </a:rPr>
              <a:t>computing</a:t>
            </a:r>
            <a:r>
              <a:rPr spc="-35" dirty="0">
                <a:solidFill>
                  <a:srgbClr val="333333"/>
                </a:solidFill>
                <a:latin typeface="Georgia"/>
                <a:cs typeface="Georgia"/>
              </a:rPr>
              <a:t> </a:t>
            </a:r>
            <a:r>
              <a:rPr spc="-5" dirty="0">
                <a:solidFill>
                  <a:srgbClr val="333333"/>
                </a:solidFill>
                <a:latin typeface="Georgia"/>
                <a:cs typeface="Georgia"/>
              </a:rPr>
              <a:t>infrastructures.</a:t>
            </a:r>
            <a:endParaRPr dirty="0">
              <a:latin typeface="Georgia"/>
              <a:cs typeface="Georgia"/>
            </a:endParaRPr>
          </a:p>
        </p:txBody>
      </p:sp>
      <p:sp>
        <p:nvSpPr>
          <p:cNvPr id="70666" name="object 20"/>
          <p:cNvSpPr txBox="1">
            <a:spLocks noChangeArrowheads="1"/>
          </p:cNvSpPr>
          <p:nvPr/>
        </p:nvSpPr>
        <p:spPr bwMode="auto">
          <a:xfrm>
            <a:off x="0" y="4441825"/>
            <a:ext cx="11064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98450" indent="-285750">
              <a:tabLst>
                <a:tab pos="298450" algn="l"/>
                <a:tab pos="946150" algn="l"/>
              </a:tabLst>
              <a:defRPr>
                <a:solidFill>
                  <a:schemeClr val="tx1"/>
                </a:solidFill>
                <a:latin typeface="Calibri" panose="020F0502020204030204" pitchFamily="34" charset="0"/>
              </a:defRPr>
            </a:lvl1pPr>
            <a:lvl2pPr marL="742950" indent="-285750">
              <a:tabLst>
                <a:tab pos="298450" algn="l"/>
                <a:tab pos="946150" algn="l"/>
              </a:tabLst>
              <a:defRPr>
                <a:solidFill>
                  <a:schemeClr val="tx1"/>
                </a:solidFill>
                <a:latin typeface="Calibri" panose="020F0502020204030204" pitchFamily="34" charset="0"/>
              </a:defRPr>
            </a:lvl2pPr>
            <a:lvl3pPr marL="1143000" indent="-228600">
              <a:tabLst>
                <a:tab pos="298450" algn="l"/>
                <a:tab pos="946150" algn="l"/>
              </a:tabLst>
              <a:defRPr>
                <a:solidFill>
                  <a:schemeClr val="tx1"/>
                </a:solidFill>
                <a:latin typeface="Calibri" panose="020F0502020204030204" pitchFamily="34" charset="0"/>
              </a:defRPr>
            </a:lvl3pPr>
            <a:lvl4pPr marL="1600200" indent="-228600">
              <a:tabLst>
                <a:tab pos="298450" algn="l"/>
                <a:tab pos="946150" algn="l"/>
              </a:tabLst>
              <a:defRPr>
                <a:solidFill>
                  <a:schemeClr val="tx1"/>
                </a:solidFill>
                <a:latin typeface="Calibri" panose="020F0502020204030204" pitchFamily="34" charset="0"/>
              </a:defRPr>
            </a:lvl4pPr>
            <a:lvl5pPr marL="2057400" indent="-228600">
              <a:tabLst>
                <a:tab pos="298450" algn="l"/>
                <a:tab pos="9461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 pos="9461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 pos="9461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 pos="9461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 pos="946150" algn="l"/>
              </a:tabLst>
              <a:defRPr>
                <a:solidFill>
                  <a:schemeClr val="tx1"/>
                </a:solidFill>
                <a:latin typeface="Calibri" panose="020F0502020204030204" pitchFamily="34" charset="0"/>
              </a:defRPr>
            </a:lvl9pPr>
          </a:lstStyle>
          <a:p>
            <a:pPr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But	it</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1" name="object 21"/>
          <p:cNvSpPr txBox="1"/>
          <p:nvPr/>
        </p:nvSpPr>
        <p:spPr>
          <a:xfrm>
            <a:off x="1370013" y="4441825"/>
            <a:ext cx="5203825" cy="298450"/>
          </a:xfrm>
          <a:prstGeom prst="rect">
            <a:avLst/>
          </a:prstGeom>
        </p:spPr>
        <p:txBody>
          <a:bodyPr lIns="0" tIns="12700" rIns="0" bIns="0">
            <a:spAutoFit/>
          </a:bodyPr>
          <a:lstStyle/>
          <a:p>
            <a:pPr marL="12700" eaLnBrk="1" fontAlgn="auto" hangingPunct="1">
              <a:spcBef>
                <a:spcPts val="100"/>
              </a:spcBef>
              <a:spcAft>
                <a:spcPts val="0"/>
              </a:spcAft>
              <a:tabLst>
                <a:tab pos="1015365" algn="l"/>
                <a:tab pos="2256155" algn="l"/>
                <a:tab pos="2993390" algn="l"/>
                <a:tab pos="4356100" algn="l"/>
              </a:tabLst>
              <a:defRPr/>
            </a:pPr>
            <a:r>
              <a:rPr spc="-5" dirty="0">
                <a:solidFill>
                  <a:srgbClr val="333333"/>
                </a:solidFill>
                <a:latin typeface="Georgia"/>
                <a:cs typeface="Georgia"/>
              </a:rPr>
              <a:t>creates	problems	</a:t>
            </a:r>
            <a:r>
              <a:rPr dirty="0">
                <a:solidFill>
                  <a:srgbClr val="333333"/>
                </a:solidFill>
                <a:latin typeface="Georgia"/>
                <a:cs typeface="Georgia"/>
              </a:rPr>
              <a:t>with	</a:t>
            </a:r>
            <a:r>
              <a:rPr spc="-5" dirty="0">
                <a:solidFill>
                  <a:srgbClr val="333333"/>
                </a:solidFill>
                <a:latin typeface="Georgia"/>
                <a:cs typeface="Georgia"/>
              </a:rPr>
              <a:t>traditional	network</a:t>
            </a:r>
            <a:endParaRPr>
              <a:latin typeface="Georgia"/>
              <a:cs typeface="Georgia"/>
            </a:endParaRPr>
          </a:p>
        </p:txBody>
      </p:sp>
      <p:sp>
        <p:nvSpPr>
          <p:cNvPr id="22" name="object 22"/>
          <p:cNvSpPr txBox="1"/>
          <p:nvPr/>
        </p:nvSpPr>
        <p:spPr>
          <a:xfrm>
            <a:off x="285750" y="4714875"/>
            <a:ext cx="6291263" cy="112395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architectures. One problem is configuring virtual LANs.  Network managers need to make sure the VLAN used by the  virtual machine (VM) is assigned to the same switch port as  the physical server running the VM.</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3" name="object 23"/>
          <p:cNvSpPr txBox="1"/>
          <p:nvPr/>
        </p:nvSpPr>
        <p:spPr>
          <a:xfrm>
            <a:off x="6811963" y="3408363"/>
            <a:ext cx="5040312" cy="1123950"/>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But with the VM being movable, it is necessary  to reconfigure the VLAN every time that a  virtual server is moved.</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In general terms, to match the flexibility of</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4" name="object 24"/>
          <p:cNvSpPr txBox="1"/>
          <p:nvPr/>
        </p:nvSpPr>
        <p:spPr>
          <a:xfrm>
            <a:off x="7097713" y="4573588"/>
            <a:ext cx="4756150" cy="300037"/>
          </a:xfrm>
          <a:prstGeom prst="rect">
            <a:avLst/>
          </a:prstGeom>
        </p:spPr>
        <p:txBody>
          <a:bodyPr lIns="0" tIns="12700" rIns="0" bIns="0">
            <a:spAutoFit/>
          </a:bodyPr>
          <a:lstStyle/>
          <a:p>
            <a:pPr marL="12700" eaLnBrk="1" fontAlgn="auto" hangingPunct="1">
              <a:spcBef>
                <a:spcPts val="100"/>
              </a:spcBef>
              <a:spcAft>
                <a:spcPts val="0"/>
              </a:spcAft>
              <a:tabLst>
                <a:tab pos="795655" algn="l"/>
                <a:tab pos="2372995" algn="l"/>
                <a:tab pos="2856230" algn="l"/>
                <a:tab pos="3851275" algn="l"/>
              </a:tabLst>
              <a:defRPr/>
            </a:pPr>
            <a:r>
              <a:rPr spc="-5" dirty="0">
                <a:solidFill>
                  <a:srgbClr val="333333"/>
                </a:solidFill>
                <a:latin typeface="Georgia"/>
                <a:cs typeface="Georgia"/>
              </a:rPr>
              <a:t>s</a:t>
            </a:r>
            <a:r>
              <a:rPr spc="5" dirty="0">
                <a:solidFill>
                  <a:srgbClr val="333333"/>
                </a:solidFill>
                <a:latin typeface="Georgia"/>
                <a:cs typeface="Georgia"/>
              </a:rPr>
              <a:t>e</a:t>
            </a:r>
            <a:r>
              <a:rPr spc="-5" dirty="0">
                <a:solidFill>
                  <a:srgbClr val="333333"/>
                </a:solidFill>
                <a:latin typeface="Georgia"/>
                <a:cs typeface="Georgia"/>
              </a:rPr>
              <a:t>r</a:t>
            </a:r>
            <a:r>
              <a:rPr spc="-10" dirty="0">
                <a:solidFill>
                  <a:srgbClr val="333333"/>
                </a:solidFill>
                <a:latin typeface="Georgia"/>
                <a:cs typeface="Georgia"/>
              </a:rPr>
              <a:t>v</a:t>
            </a:r>
            <a:r>
              <a:rPr dirty="0">
                <a:solidFill>
                  <a:srgbClr val="333333"/>
                </a:solidFill>
                <a:latin typeface="Georgia"/>
                <a:cs typeface="Georgia"/>
              </a:rPr>
              <a:t>er	</a:t>
            </a:r>
            <a:r>
              <a:rPr spc="-10" dirty="0">
                <a:solidFill>
                  <a:srgbClr val="333333"/>
                </a:solidFill>
                <a:latin typeface="Georgia"/>
                <a:cs typeface="Georgia"/>
              </a:rPr>
              <a:t>v</a:t>
            </a:r>
            <a:r>
              <a:rPr dirty="0">
                <a:solidFill>
                  <a:srgbClr val="333333"/>
                </a:solidFill>
                <a:latin typeface="Georgia"/>
                <a:cs typeface="Georgia"/>
              </a:rPr>
              <a:t>i</a:t>
            </a:r>
            <a:r>
              <a:rPr spc="-10" dirty="0">
                <a:solidFill>
                  <a:srgbClr val="333333"/>
                </a:solidFill>
                <a:latin typeface="Georgia"/>
                <a:cs typeface="Georgia"/>
              </a:rPr>
              <a:t>r</a:t>
            </a:r>
            <a:r>
              <a:rPr spc="10" dirty="0">
                <a:solidFill>
                  <a:srgbClr val="333333"/>
                </a:solidFill>
                <a:latin typeface="Georgia"/>
                <a:cs typeface="Georgia"/>
              </a:rPr>
              <a:t>t</a:t>
            </a:r>
            <a:r>
              <a:rPr spc="-5" dirty="0">
                <a:solidFill>
                  <a:srgbClr val="333333"/>
                </a:solidFill>
                <a:latin typeface="Georgia"/>
                <a:cs typeface="Georgia"/>
              </a:rPr>
              <a:t>uali</a:t>
            </a:r>
            <a:r>
              <a:rPr spc="5" dirty="0">
                <a:solidFill>
                  <a:srgbClr val="333333"/>
                </a:solidFill>
                <a:latin typeface="Georgia"/>
                <a:cs typeface="Georgia"/>
              </a:rPr>
              <a:t>z</a:t>
            </a:r>
            <a:r>
              <a:rPr dirty="0">
                <a:solidFill>
                  <a:srgbClr val="333333"/>
                </a:solidFill>
                <a:latin typeface="Georgia"/>
                <a:cs typeface="Georgia"/>
              </a:rPr>
              <a:t>a</a:t>
            </a:r>
            <a:r>
              <a:rPr spc="5" dirty="0">
                <a:solidFill>
                  <a:srgbClr val="333333"/>
                </a:solidFill>
                <a:latin typeface="Georgia"/>
                <a:cs typeface="Georgia"/>
              </a:rPr>
              <a:t>t</a:t>
            </a:r>
            <a:r>
              <a:rPr dirty="0">
                <a:solidFill>
                  <a:srgbClr val="333333"/>
                </a:solidFill>
                <a:latin typeface="Georgia"/>
                <a:cs typeface="Georgia"/>
              </a:rPr>
              <a:t>io</a:t>
            </a:r>
            <a:r>
              <a:rPr spc="5" dirty="0">
                <a:solidFill>
                  <a:srgbClr val="333333"/>
                </a:solidFill>
                <a:latin typeface="Georgia"/>
                <a:cs typeface="Georgia"/>
              </a:rPr>
              <a:t>n</a:t>
            </a:r>
            <a:r>
              <a:rPr dirty="0">
                <a:solidFill>
                  <a:srgbClr val="333333"/>
                </a:solidFill>
                <a:latin typeface="Georgia"/>
                <a:cs typeface="Georgia"/>
              </a:rPr>
              <a:t>,	</a:t>
            </a:r>
            <a:r>
              <a:rPr spc="-5" dirty="0">
                <a:solidFill>
                  <a:srgbClr val="333333"/>
                </a:solidFill>
                <a:latin typeface="Georgia"/>
                <a:cs typeface="Georgia"/>
              </a:rPr>
              <a:t>th</a:t>
            </a:r>
            <a:r>
              <a:rPr dirty="0">
                <a:solidFill>
                  <a:srgbClr val="333333"/>
                </a:solidFill>
                <a:latin typeface="Georgia"/>
                <a:cs typeface="Georgia"/>
              </a:rPr>
              <a:t>e	</a:t>
            </a:r>
            <a:r>
              <a:rPr spc="10" dirty="0">
                <a:solidFill>
                  <a:srgbClr val="333333"/>
                </a:solidFill>
                <a:latin typeface="Georgia"/>
                <a:cs typeface="Georgia"/>
              </a:rPr>
              <a:t>n</a:t>
            </a:r>
            <a:r>
              <a:rPr dirty="0">
                <a:solidFill>
                  <a:srgbClr val="333333"/>
                </a:solidFill>
                <a:latin typeface="Georgia"/>
                <a:cs typeface="Georgia"/>
              </a:rPr>
              <a:t>e</a:t>
            </a:r>
            <a:r>
              <a:rPr spc="-5" dirty="0">
                <a:solidFill>
                  <a:srgbClr val="333333"/>
                </a:solidFill>
                <a:latin typeface="Georgia"/>
                <a:cs typeface="Georgia"/>
              </a:rPr>
              <a:t>t</a:t>
            </a:r>
            <a:r>
              <a:rPr spc="5" dirty="0">
                <a:solidFill>
                  <a:srgbClr val="333333"/>
                </a:solidFill>
                <a:latin typeface="Georgia"/>
                <a:cs typeface="Georgia"/>
              </a:rPr>
              <a:t>w</a:t>
            </a:r>
            <a:r>
              <a:rPr spc="-5" dirty="0">
                <a:solidFill>
                  <a:srgbClr val="333333"/>
                </a:solidFill>
                <a:latin typeface="Georgia"/>
                <a:cs typeface="Georgia"/>
              </a:rPr>
              <a:t>or</a:t>
            </a:r>
            <a:r>
              <a:rPr dirty="0">
                <a:solidFill>
                  <a:srgbClr val="333333"/>
                </a:solidFill>
                <a:latin typeface="Georgia"/>
                <a:cs typeface="Georgia"/>
              </a:rPr>
              <a:t>k	ma</a:t>
            </a:r>
            <a:r>
              <a:rPr spc="5" dirty="0">
                <a:solidFill>
                  <a:srgbClr val="333333"/>
                </a:solidFill>
                <a:latin typeface="Georgia"/>
                <a:cs typeface="Georgia"/>
              </a:rPr>
              <a:t>n</a:t>
            </a:r>
            <a:r>
              <a:rPr dirty="0">
                <a:solidFill>
                  <a:srgbClr val="333333"/>
                </a:solidFill>
                <a:latin typeface="Georgia"/>
                <a:cs typeface="Georgia"/>
              </a:rPr>
              <a:t>a</a:t>
            </a:r>
            <a:r>
              <a:rPr spc="10" dirty="0">
                <a:solidFill>
                  <a:srgbClr val="333333"/>
                </a:solidFill>
                <a:latin typeface="Georgia"/>
                <a:cs typeface="Georgia"/>
              </a:rPr>
              <a:t>g</a:t>
            </a:r>
            <a:r>
              <a:rPr dirty="0">
                <a:solidFill>
                  <a:srgbClr val="333333"/>
                </a:solidFill>
                <a:latin typeface="Georgia"/>
                <a:cs typeface="Georgia"/>
              </a:rPr>
              <a:t>er</a:t>
            </a:r>
            <a:endParaRPr dirty="0">
              <a:latin typeface="Georgia"/>
              <a:cs typeface="Georgia"/>
            </a:endParaRPr>
          </a:p>
        </p:txBody>
      </p:sp>
      <p:sp>
        <p:nvSpPr>
          <p:cNvPr id="25" name="object 25"/>
          <p:cNvSpPr txBox="1"/>
          <p:nvPr/>
        </p:nvSpPr>
        <p:spPr>
          <a:xfrm>
            <a:off x="7026275" y="4799013"/>
            <a:ext cx="4752975" cy="57467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needs to be able to dynamically add, drop, and  change network resources and profiles.</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6" name="object 26"/>
          <p:cNvSpPr txBox="1"/>
          <p:nvPr/>
        </p:nvSpPr>
        <p:spPr>
          <a:xfrm>
            <a:off x="6738938" y="5348288"/>
            <a:ext cx="5041900" cy="298450"/>
          </a:xfrm>
          <a:prstGeom prst="rect">
            <a:avLst/>
          </a:prstGeom>
        </p:spPr>
        <p:txBody>
          <a:bodyPr lIns="0" tIns="12700" rIns="0" bIns="0">
            <a:spAutoFit/>
          </a:bodyPr>
          <a:lstStyle/>
          <a:p>
            <a:pPr marL="299085" indent="-287020" eaLnBrk="1" fontAlgn="auto" hangingPunct="1">
              <a:spcBef>
                <a:spcPts val="100"/>
              </a:spcBef>
              <a:spcAft>
                <a:spcPts val="0"/>
              </a:spcAft>
              <a:buFont typeface="Arial"/>
              <a:buChar char="•"/>
              <a:tabLst>
                <a:tab pos="299085" algn="l"/>
                <a:tab pos="299720" algn="l"/>
                <a:tab pos="925194" algn="l"/>
                <a:tab pos="1277620" algn="l"/>
                <a:tab pos="2256155" algn="l"/>
                <a:tab pos="2644775" algn="l"/>
                <a:tab pos="3085465" algn="l"/>
                <a:tab pos="3720465" algn="l"/>
              </a:tabLst>
              <a:defRPr/>
            </a:pPr>
            <a:r>
              <a:rPr dirty="0">
                <a:solidFill>
                  <a:srgbClr val="333333"/>
                </a:solidFill>
                <a:latin typeface="Georgia"/>
                <a:cs typeface="Georgia"/>
              </a:rPr>
              <a:t>This	is	</a:t>
            </a:r>
            <a:r>
              <a:rPr spc="-5" dirty="0">
                <a:solidFill>
                  <a:srgbClr val="333333"/>
                </a:solidFill>
                <a:latin typeface="Georgia"/>
                <a:cs typeface="Georgia"/>
              </a:rPr>
              <a:t>difficult	</a:t>
            </a:r>
            <a:r>
              <a:rPr dirty="0">
                <a:solidFill>
                  <a:srgbClr val="333333"/>
                </a:solidFill>
                <a:latin typeface="Georgia"/>
                <a:cs typeface="Georgia"/>
              </a:rPr>
              <a:t>to	</a:t>
            </a:r>
            <a:r>
              <a:rPr spc="-5" dirty="0">
                <a:solidFill>
                  <a:srgbClr val="333333"/>
                </a:solidFill>
                <a:latin typeface="Georgia"/>
                <a:cs typeface="Georgia"/>
              </a:rPr>
              <a:t>do	</a:t>
            </a:r>
            <a:r>
              <a:rPr dirty="0">
                <a:solidFill>
                  <a:srgbClr val="333333"/>
                </a:solidFill>
                <a:latin typeface="Georgia"/>
                <a:cs typeface="Georgia"/>
              </a:rPr>
              <a:t>with	</a:t>
            </a:r>
            <a:r>
              <a:rPr spc="-5" dirty="0">
                <a:solidFill>
                  <a:srgbClr val="333333"/>
                </a:solidFill>
                <a:latin typeface="Georgia"/>
                <a:cs typeface="Georgia"/>
              </a:rPr>
              <a:t>conventional</a:t>
            </a:r>
            <a:endParaRPr dirty="0">
              <a:latin typeface="Georgia"/>
              <a:cs typeface="Georgia"/>
            </a:endParaRPr>
          </a:p>
        </p:txBody>
      </p:sp>
      <p:sp>
        <p:nvSpPr>
          <p:cNvPr id="27" name="object 27"/>
          <p:cNvSpPr txBox="1"/>
          <p:nvPr/>
        </p:nvSpPr>
        <p:spPr>
          <a:xfrm>
            <a:off x="7026275" y="5621338"/>
            <a:ext cx="5021263" cy="558800"/>
          </a:xfrm>
          <a:prstGeom prst="rect">
            <a:avLst/>
          </a:prstGeom>
        </p:spPr>
        <p:txBody>
          <a:bodyPr lIns="0" tIns="2159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97000"/>
              </a:lnSpc>
              <a:spcBef>
                <a:spcPts val="175"/>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network switches, in which the control logic  for each switch is collocated with the switching  logic.</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70674" name="object 28"/>
          <p:cNvSpPr>
            <a:spLocks noChangeArrowheads="1"/>
          </p:cNvSpPr>
          <p:nvPr/>
        </p:nvSpPr>
        <p:spPr bwMode="auto">
          <a:xfrm>
            <a:off x="6731000" y="311150"/>
            <a:ext cx="5316538" cy="3136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0" name="Footer Placeholder 1"/>
          <p:cNvSpPr>
            <a:spLocks noGrp="1"/>
          </p:cNvSpPr>
          <p:nvPr>
            <p:ph type="ftr" sz="quarter" idx="11"/>
          </p:nvPr>
        </p:nvSpPr>
        <p:spPr>
          <a:xfrm>
            <a:off x="33338" y="6484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0676"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 y="64881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91963" y="6502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p:nvPr/>
        </p:nvSpPr>
        <p:spPr>
          <a:xfrm>
            <a:off x="127000" y="314325"/>
            <a:ext cx="6516688" cy="2220913"/>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Another effect of server virtualization is that traffic flows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differ substantially from the traditional client/server model.</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Typically, there is a considerable amount of traffic among  virtual servers, for such purposes as maintaining consistent  images of database and invoking security functions such as  access control.</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Another factor leading to the need for rapid response in</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allocating network resources is the increasing use by</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71684" name="object 15"/>
          <p:cNvSpPr>
            <a:spLocks noChangeArrowheads="1"/>
          </p:cNvSpPr>
          <p:nvPr/>
        </p:nvSpPr>
        <p:spPr bwMode="auto">
          <a:xfrm>
            <a:off x="6816725" y="160338"/>
            <a:ext cx="5191125" cy="38766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 name="object 16"/>
          <p:cNvSpPr txBox="1"/>
          <p:nvPr/>
        </p:nvSpPr>
        <p:spPr>
          <a:xfrm>
            <a:off x="53975" y="2573338"/>
            <a:ext cx="6646863" cy="849312"/>
          </a:xfrm>
          <a:prstGeom prst="rect">
            <a:avLst/>
          </a:prstGeom>
        </p:spPr>
        <p:txBody>
          <a:bodyPr lIns="0" tIns="12700" rIns="0" bIns="0">
            <a:spAutoFit/>
          </a:bodyPr>
          <a:lstStyle>
            <a:lvl1pPr marL="3238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employees of mobile devices, such as smartphones, tablets,  and notebooks to access enterprise resources.</a:t>
            </a:r>
            <a:endParaRPr lang="en-US" altLang="en-US">
              <a:latin typeface="Georgia" panose="02040502050405020303" pitchFamily="18" charset="0"/>
              <a:ea typeface="Georgia" panose="02040502050405020303" pitchFamily="18" charset="0"/>
              <a:cs typeface="Georgia" panose="02040502050405020303" pitchFamily="18" charset="0"/>
            </a:endParaRPr>
          </a:p>
          <a:p>
            <a:pPr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These devices can add fast-changing and unpredictable large</a:t>
            </a:r>
            <a:r>
              <a:rPr lang="en-US" altLang="en-US" sz="2700" baseline="-9000">
                <a:solidFill>
                  <a:srgbClr val="333333"/>
                </a:solidFill>
                <a:latin typeface="Arial" panose="020B0604020202020204" pitchFamily="34" charset="0"/>
                <a:cs typeface="Arial" panose="020B0604020202020204" pitchFamily="34" charset="0"/>
              </a:rPr>
              <a:t>•</a:t>
            </a:r>
            <a:endParaRPr lang="en-US" altLang="en-US" sz="2700" baseline="-9000">
              <a:latin typeface="Arial" panose="020B0604020202020204" pitchFamily="34" charset="0"/>
              <a:cs typeface="Arial" panose="020B0604020202020204" pitchFamily="34" charset="0"/>
            </a:endParaRPr>
          </a:p>
        </p:txBody>
      </p:sp>
      <p:sp>
        <p:nvSpPr>
          <p:cNvPr id="17" name="object 17"/>
          <p:cNvSpPr txBox="1"/>
          <p:nvPr/>
        </p:nvSpPr>
        <p:spPr>
          <a:xfrm>
            <a:off x="6843713" y="4292600"/>
            <a:ext cx="4460875" cy="300038"/>
          </a:xfrm>
          <a:prstGeom prst="rect">
            <a:avLst/>
          </a:prstGeom>
        </p:spPr>
        <p:txBody>
          <a:bodyPr lIns="0" tIns="12700" rIns="0" bIns="0">
            <a:spAutoFit/>
          </a:bodyPr>
          <a:lstStyle/>
          <a:p>
            <a:pPr marL="12700" eaLnBrk="1" fontAlgn="auto" hangingPunct="1">
              <a:spcBef>
                <a:spcPts val="100"/>
              </a:spcBef>
              <a:spcAft>
                <a:spcPts val="0"/>
              </a:spcAft>
              <a:tabLst>
                <a:tab pos="612775" algn="l"/>
                <a:tab pos="1661795" algn="l"/>
                <a:tab pos="2766695" algn="l"/>
                <a:tab pos="3493770" algn="l"/>
              </a:tabLst>
              <a:defRPr/>
            </a:pPr>
            <a:r>
              <a:rPr dirty="0">
                <a:solidFill>
                  <a:srgbClr val="333333"/>
                </a:solidFill>
                <a:latin typeface="Georgia"/>
                <a:cs typeface="Georgia"/>
              </a:rPr>
              <a:t>The	n</a:t>
            </a:r>
            <a:r>
              <a:rPr spc="5" dirty="0">
                <a:solidFill>
                  <a:srgbClr val="333333"/>
                </a:solidFill>
                <a:latin typeface="Georgia"/>
                <a:cs typeface="Georgia"/>
              </a:rPr>
              <a:t>e</a:t>
            </a:r>
            <a:r>
              <a:rPr spc="-5" dirty="0">
                <a:solidFill>
                  <a:srgbClr val="333333"/>
                </a:solidFill>
                <a:latin typeface="Georgia"/>
                <a:cs typeface="Georgia"/>
              </a:rPr>
              <a:t>t</a:t>
            </a:r>
            <a:r>
              <a:rPr dirty="0">
                <a:solidFill>
                  <a:srgbClr val="333333"/>
                </a:solidFill>
                <a:latin typeface="Georgia"/>
                <a:cs typeface="Georgia"/>
              </a:rPr>
              <a:t>w</a:t>
            </a:r>
            <a:r>
              <a:rPr spc="-5" dirty="0">
                <a:solidFill>
                  <a:srgbClr val="333333"/>
                </a:solidFill>
                <a:latin typeface="Georgia"/>
                <a:cs typeface="Georgia"/>
              </a:rPr>
              <a:t>o</a:t>
            </a:r>
            <a:r>
              <a:rPr spc="-10" dirty="0">
                <a:solidFill>
                  <a:srgbClr val="333333"/>
                </a:solidFill>
                <a:latin typeface="Georgia"/>
                <a:cs typeface="Georgia"/>
              </a:rPr>
              <a:t>r</a:t>
            </a:r>
            <a:r>
              <a:rPr dirty="0">
                <a:solidFill>
                  <a:srgbClr val="333333"/>
                </a:solidFill>
                <a:latin typeface="Georgia"/>
                <a:cs typeface="Georgia"/>
              </a:rPr>
              <a:t>k	mana</a:t>
            </a:r>
            <a:r>
              <a:rPr spc="-10" dirty="0">
                <a:solidFill>
                  <a:srgbClr val="333333"/>
                </a:solidFill>
                <a:latin typeface="Georgia"/>
                <a:cs typeface="Georgia"/>
              </a:rPr>
              <a:t>g</a:t>
            </a:r>
            <a:r>
              <a:rPr dirty="0">
                <a:solidFill>
                  <a:srgbClr val="333333"/>
                </a:solidFill>
                <a:latin typeface="Georgia"/>
                <a:cs typeface="Georgia"/>
              </a:rPr>
              <a:t>er	</a:t>
            </a:r>
            <a:r>
              <a:rPr spc="5" dirty="0">
                <a:solidFill>
                  <a:srgbClr val="333333"/>
                </a:solidFill>
                <a:latin typeface="Georgia"/>
                <a:cs typeface="Georgia"/>
              </a:rPr>
              <a:t>m</a:t>
            </a:r>
            <a:r>
              <a:rPr spc="-5" dirty="0">
                <a:solidFill>
                  <a:srgbClr val="333333"/>
                </a:solidFill>
                <a:latin typeface="Georgia"/>
                <a:cs typeface="Georgia"/>
              </a:rPr>
              <a:t>us</a:t>
            </a:r>
            <a:r>
              <a:rPr dirty="0">
                <a:solidFill>
                  <a:srgbClr val="333333"/>
                </a:solidFill>
                <a:latin typeface="Georgia"/>
                <a:cs typeface="Georgia"/>
              </a:rPr>
              <a:t>t	</a:t>
            </a:r>
            <a:r>
              <a:rPr spc="-5" dirty="0">
                <a:solidFill>
                  <a:srgbClr val="333333"/>
                </a:solidFill>
                <a:latin typeface="Georgia"/>
                <a:cs typeface="Georgia"/>
              </a:rPr>
              <a:t>config</a:t>
            </a:r>
            <a:r>
              <a:rPr spc="-10" dirty="0">
                <a:solidFill>
                  <a:srgbClr val="333333"/>
                </a:solidFill>
                <a:latin typeface="Georgia"/>
                <a:cs typeface="Georgia"/>
              </a:rPr>
              <a:t>ur</a:t>
            </a:r>
            <a:r>
              <a:rPr dirty="0">
                <a:solidFill>
                  <a:srgbClr val="333333"/>
                </a:solidFill>
                <a:latin typeface="Georgia"/>
                <a:cs typeface="Georgia"/>
              </a:rPr>
              <a:t>e</a:t>
            </a:r>
            <a:endParaRPr>
              <a:latin typeface="Georgia"/>
              <a:cs typeface="Georgia"/>
            </a:endParaRPr>
          </a:p>
        </p:txBody>
      </p:sp>
      <p:sp>
        <p:nvSpPr>
          <p:cNvPr id="18" name="object 18"/>
          <p:cNvSpPr txBox="1"/>
          <p:nvPr/>
        </p:nvSpPr>
        <p:spPr>
          <a:xfrm>
            <a:off x="6816725" y="4278313"/>
            <a:ext cx="5143500" cy="576262"/>
          </a:xfrm>
          <a:prstGeom prst="rect">
            <a:avLst/>
          </a:prstGeom>
        </p:spPr>
        <p:txBody>
          <a:bodyPr lIns="0" tIns="1270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each</a:t>
            </a:r>
            <a:endParaRPr lang="en-US" altLang="en-US">
              <a:latin typeface="Georgia" panose="02040502050405020303" pitchFamily="18" charset="0"/>
              <a:ea typeface="Georgia" panose="02040502050405020303" pitchFamily="18" charset="0"/>
              <a:cs typeface="Georgia" panose="02040502050405020303" pitchFamily="18" charset="0"/>
            </a:endParaRPr>
          </a:p>
          <a:p>
            <a:pPr algn="r"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vendor’s	equipment	separately,	and	adjust</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19" name="object 19"/>
          <p:cNvSpPr txBox="1"/>
          <p:nvPr/>
        </p:nvSpPr>
        <p:spPr>
          <a:xfrm>
            <a:off x="0" y="3482975"/>
            <a:ext cx="6646863" cy="2219325"/>
          </a:xfrm>
          <a:prstGeom prst="rect">
            <a:avLst/>
          </a:prstGeom>
        </p:spPr>
        <p:txBody>
          <a:bodyPr lIns="0" tIns="12700" rIns="0" bIns="0">
            <a:spAutoFit/>
          </a:bodyPr>
          <a:lstStyle>
            <a:lvl1pPr marL="3238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loads on the network, and can rapidly change their network</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attachment point.</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Existing network infrastructures can respond to changing  requirements for the management of traffic flows, providing</a:t>
            </a:r>
            <a:r>
              <a:rPr lang="en-US" altLang="en-US" sz="2700" baseline="-9000">
                <a:solidFill>
                  <a:srgbClr val="333333"/>
                </a:solidFill>
                <a:latin typeface="Arial" panose="020B0604020202020204" pitchFamily="34" charset="0"/>
                <a:cs typeface="Arial" panose="020B0604020202020204" pitchFamily="34" charset="0"/>
              </a:rPr>
              <a:t>• </a:t>
            </a:r>
            <a:r>
              <a:rPr lang="en-US" altLang="en-US">
                <a:solidFill>
                  <a:srgbClr val="333333"/>
                </a:solidFill>
                <a:latin typeface="Arial" panose="020B0604020202020204" pitchFamily="34" charset="0"/>
                <a:cs typeface="Arial" panose="020B0604020202020204" pitchFamily="34" charset="0"/>
              </a:rPr>
              <a:t> </a:t>
            </a: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differentiated QoS levels and security levels for individual  flows, but the process can be very time-consuming if the  enterprise network is large or involves network devices from  multiple vendors.</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0" name="object 20"/>
          <p:cNvSpPr txBox="1"/>
          <p:nvPr/>
        </p:nvSpPr>
        <p:spPr>
          <a:xfrm>
            <a:off x="6816725" y="4814888"/>
            <a:ext cx="5143500" cy="167322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performance and security parameters on a per-  session, per-application basis.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In a large enterprise, every time a new VM is  brought up, it can take hours or even days for  network managers to do the necessary  reconfiguration</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22" name="Footer Placeholder 1"/>
          <p:cNvSpPr>
            <a:spLocks noGrp="1"/>
          </p:cNvSpPr>
          <p:nvPr>
            <p:ph type="ftr" sz="quarter" idx="11"/>
          </p:nvPr>
        </p:nvSpPr>
        <p:spPr>
          <a:xfrm>
            <a:off x="53975" y="655478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169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12600" y="657225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87"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88"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89"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90"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91"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66675" y="6350"/>
            <a:ext cx="5929313" cy="5553075"/>
          </a:xfrm>
          <a:prstGeom prst="rect">
            <a:avLst/>
          </a:prstGeom>
        </p:spPr>
        <p:txBody>
          <a:bodyPr lIns="0" tIns="12700" rIns="0" bIns="0">
            <a:spAutoFit/>
          </a:bodyPr>
          <a:lstStyle>
            <a:lvl1pPr marL="425450" indent="-285750">
              <a:tabLst>
                <a:tab pos="425450" algn="l"/>
              </a:tabLst>
              <a:defRPr>
                <a:solidFill>
                  <a:schemeClr val="tx1"/>
                </a:solidFill>
                <a:latin typeface="Calibri" panose="020F0502020204030204" pitchFamily="34" charset="0"/>
              </a:defRPr>
            </a:lvl1pPr>
            <a:lvl2pPr marL="742950" indent="-285750">
              <a:tabLst>
                <a:tab pos="425450" algn="l"/>
              </a:tabLst>
              <a:defRPr>
                <a:solidFill>
                  <a:schemeClr val="tx1"/>
                </a:solidFill>
                <a:latin typeface="Calibri" panose="020F0502020204030204" pitchFamily="34" charset="0"/>
              </a:defRPr>
            </a:lvl2pPr>
            <a:lvl3pPr marL="1143000" indent="-228600">
              <a:tabLst>
                <a:tab pos="425450" algn="l"/>
              </a:tabLst>
              <a:defRPr>
                <a:solidFill>
                  <a:schemeClr val="tx1"/>
                </a:solidFill>
                <a:latin typeface="Calibri" panose="020F0502020204030204" pitchFamily="34" charset="0"/>
              </a:defRPr>
            </a:lvl3pPr>
            <a:lvl4pPr marL="1600200" indent="-228600">
              <a:tabLst>
                <a:tab pos="425450" algn="l"/>
              </a:tabLst>
              <a:defRPr>
                <a:solidFill>
                  <a:schemeClr val="tx1"/>
                </a:solidFill>
                <a:latin typeface="Calibri" panose="020F0502020204030204" pitchFamily="34" charset="0"/>
              </a:defRPr>
            </a:lvl4pPr>
            <a:lvl5pPr marL="2057400" indent="-228600">
              <a:tabLst>
                <a:tab pos="425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425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425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425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425450" algn="l"/>
              </a:tabLst>
              <a:defRPr>
                <a:solidFill>
                  <a:schemeClr val="tx1"/>
                </a:solidFill>
                <a:latin typeface="Calibri" panose="020F0502020204030204" pitchFamily="34" charset="0"/>
              </a:defRPr>
            </a:lvl9pPr>
          </a:lstStyle>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It is important to realize that it is not per-  packet delay that is the quantity of interest.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Observation of real delays across the Internet  suggest that wide variations in delay do not  occur.</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Because of the congestion control mechanisms  in TCP, when congestion develops, delays only  increase modestly before the arrival rate from  the various TCP connections slow down.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Instead, the quality of service (QoS) perceived  by the user relates to the total elapsed time to  transfer an element of the current application.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an interactive Telnet-based application, the  element may be a single keystroke or single  line.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web access, the element is a web page,  which could be as little as a few kilobytes or  could be substantially larger for an image-rich  page.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a scientific application, the element could</a:t>
            </a:r>
          </a:p>
        </p:txBody>
      </p:sp>
      <p:sp>
        <p:nvSpPr>
          <p:cNvPr id="16393" name="object 13"/>
          <p:cNvSpPr>
            <a:spLocks noChangeArrowheads="1"/>
          </p:cNvSpPr>
          <p:nvPr/>
        </p:nvSpPr>
        <p:spPr bwMode="auto">
          <a:xfrm>
            <a:off x="5983288" y="1041400"/>
            <a:ext cx="5981700" cy="47752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6395"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object 14"/>
          <p:cNvSpPr txBox="1">
            <a:spLocks noGrp="1"/>
          </p:cNvSpPr>
          <p:nvPr>
            <p:ph idx="1"/>
          </p:nvPr>
        </p:nvSpPr>
        <p:spPr>
          <a:xfrm>
            <a:off x="79375" y="109538"/>
            <a:ext cx="11884025" cy="1911350"/>
          </a:xfrm>
        </p:spPr>
        <p:txBody>
          <a:bodyPr tIns="13335" bIns="0">
            <a:spAutoFit/>
          </a:bodyPr>
          <a:lstStyle/>
          <a:p>
            <a:pPr marL="355600" indent="-342900" algn="just">
              <a:lnSpc>
                <a:spcPct val="100000"/>
              </a:lnSpc>
              <a:spcBef>
                <a:spcPts val="100"/>
              </a:spcBef>
              <a:buFont typeface="Arial" panose="020B0604020202020204" pitchFamily="34" charset="0"/>
              <a:buChar char="•"/>
              <a:tabLst>
                <a:tab pos="355600" algn="l"/>
              </a:tabLst>
            </a:pPr>
            <a:r>
              <a:rPr lang="en-US" altLang="en-US">
                <a:latin typeface="Times New Roman" panose="02020603050405020304" pitchFamily="18" charset="0"/>
                <a:cs typeface="Times New Roman" panose="02020603050405020304" pitchFamily="18" charset="0"/>
              </a:rPr>
              <a:t>The discussion of SDN mentioned that a key driving  factor in the deployment of SDN is the need to  provide flexible network response to the widespread  use of virtualized servers.</a:t>
            </a:r>
          </a:p>
          <a:p>
            <a:pPr marL="355600" indent="-342900" algn="just">
              <a:lnSpc>
                <a:spcPct val="100000"/>
              </a:lnSpc>
              <a:buFont typeface="Arial" panose="020B0604020202020204" pitchFamily="34" charset="0"/>
              <a:buChar char="•"/>
              <a:tabLst>
                <a:tab pos="355600" algn="l"/>
              </a:tabLst>
            </a:pPr>
            <a:r>
              <a:rPr lang="en-US" altLang="en-US">
                <a:latin typeface="Times New Roman" panose="02020603050405020304" pitchFamily="18" charset="0"/>
                <a:cs typeface="Times New Roman" panose="02020603050405020304" pitchFamily="18" charset="0"/>
              </a:rPr>
              <a:t>VM technology over the Internet or an enterprise  network has, until recently, been used for  application-level server functions such as database  servers, cloud servers, web servers, e-mail servers,  and so on.</a:t>
            </a:r>
          </a:p>
          <a:p>
            <a:pPr marL="355600" indent="-342900" algn="just">
              <a:lnSpc>
                <a:spcPct val="100000"/>
              </a:lnSpc>
              <a:buFont typeface="Arial" panose="020B0604020202020204" pitchFamily="34" charset="0"/>
              <a:buChar char="•"/>
              <a:tabLst>
                <a:tab pos="355600" algn="l"/>
              </a:tabLst>
            </a:pPr>
            <a:r>
              <a:rPr lang="en-US" altLang="en-US">
                <a:latin typeface="Times New Roman" panose="02020603050405020304" pitchFamily="18" charset="0"/>
                <a:cs typeface="Times New Roman" panose="02020603050405020304" pitchFamily="18" charset="0"/>
              </a:rPr>
              <a:t>This same technology, however, can equally be  applied to network devices, such as routers, LAN</a:t>
            </a:r>
          </a:p>
        </p:txBody>
      </p:sp>
      <p:sp>
        <p:nvSpPr>
          <p:cNvPr id="15" name="object 15"/>
          <p:cNvSpPr txBox="1"/>
          <p:nvPr/>
        </p:nvSpPr>
        <p:spPr>
          <a:xfrm>
            <a:off x="381000" y="2030413"/>
            <a:ext cx="10279063" cy="320675"/>
          </a:xfrm>
          <a:prstGeom prst="rect">
            <a:avLst/>
          </a:prstGeom>
        </p:spPr>
        <p:txBody>
          <a:bodyPr lIns="0" tIns="12700" rIns="0" bIns="0">
            <a:spAutoFit/>
          </a:bodyPr>
          <a:lstStyle>
            <a:lvl1pPr marL="12700">
              <a:tabLst>
                <a:tab pos="1281113" algn="l"/>
                <a:tab pos="2552700" algn="l"/>
                <a:tab pos="3222625" algn="l"/>
                <a:tab pos="4418013" algn="l"/>
                <a:tab pos="5462588" algn="l"/>
              </a:tabLst>
              <a:defRPr>
                <a:solidFill>
                  <a:schemeClr val="tx1"/>
                </a:solidFill>
                <a:latin typeface="Calibri" panose="020F0502020204030204" pitchFamily="34" charset="0"/>
              </a:defRPr>
            </a:lvl1pPr>
            <a:lvl2pPr marL="742950" indent="-285750">
              <a:tabLst>
                <a:tab pos="1281113" algn="l"/>
                <a:tab pos="2552700" algn="l"/>
                <a:tab pos="3222625" algn="l"/>
                <a:tab pos="4418013" algn="l"/>
                <a:tab pos="5462588" algn="l"/>
              </a:tabLst>
              <a:defRPr>
                <a:solidFill>
                  <a:schemeClr val="tx1"/>
                </a:solidFill>
                <a:latin typeface="Calibri" panose="020F0502020204030204" pitchFamily="34" charset="0"/>
              </a:defRPr>
            </a:lvl2pPr>
            <a:lvl3pPr marL="1143000" indent="-228600">
              <a:tabLst>
                <a:tab pos="1281113" algn="l"/>
                <a:tab pos="2552700" algn="l"/>
                <a:tab pos="3222625" algn="l"/>
                <a:tab pos="4418013" algn="l"/>
                <a:tab pos="5462588" algn="l"/>
              </a:tabLst>
              <a:defRPr>
                <a:solidFill>
                  <a:schemeClr val="tx1"/>
                </a:solidFill>
                <a:latin typeface="Calibri" panose="020F0502020204030204" pitchFamily="34" charset="0"/>
              </a:defRPr>
            </a:lvl3pPr>
            <a:lvl4pPr marL="1600200" indent="-228600">
              <a:tabLst>
                <a:tab pos="1281113" algn="l"/>
                <a:tab pos="2552700" algn="l"/>
                <a:tab pos="3222625" algn="l"/>
                <a:tab pos="4418013" algn="l"/>
                <a:tab pos="5462588" algn="l"/>
              </a:tabLst>
              <a:defRPr>
                <a:solidFill>
                  <a:schemeClr val="tx1"/>
                </a:solidFill>
                <a:latin typeface="Calibri" panose="020F0502020204030204" pitchFamily="34" charset="0"/>
              </a:defRPr>
            </a:lvl4pPr>
            <a:lvl5pPr marL="2057400" indent="-228600">
              <a:tabLst>
                <a:tab pos="1281113" algn="l"/>
                <a:tab pos="2552700" algn="l"/>
                <a:tab pos="3222625" algn="l"/>
                <a:tab pos="4418013" algn="l"/>
                <a:tab pos="5462588"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1281113" algn="l"/>
                <a:tab pos="2552700" algn="l"/>
                <a:tab pos="3222625" algn="l"/>
                <a:tab pos="4418013" algn="l"/>
                <a:tab pos="5462588"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1281113" algn="l"/>
                <a:tab pos="2552700" algn="l"/>
                <a:tab pos="3222625" algn="l"/>
                <a:tab pos="4418013" algn="l"/>
                <a:tab pos="5462588"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1281113" algn="l"/>
                <a:tab pos="2552700" algn="l"/>
                <a:tab pos="3222625" algn="l"/>
                <a:tab pos="4418013" algn="l"/>
                <a:tab pos="5462588"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1281113" algn="l"/>
                <a:tab pos="2552700" algn="l"/>
                <a:tab pos="3222625" algn="l"/>
                <a:tab pos="4418013" algn="l"/>
                <a:tab pos="5462588" algn="l"/>
              </a:tabLst>
              <a:defRPr>
                <a:solidFill>
                  <a:schemeClr val="tx1"/>
                </a:solidFill>
                <a:latin typeface="Calibri" panose="020F0502020204030204" pitchFamily="34" charset="0"/>
              </a:defRPr>
            </a:lvl9pPr>
          </a:lstStyle>
          <a:p>
            <a:pPr eaLnBrk="1" hangingPunct="1">
              <a:spcBef>
                <a:spcPts val="100"/>
              </a:spcBef>
            </a:pPr>
            <a:r>
              <a:rPr lang="en-US" altLang="en-US" sz="2000">
                <a:solidFill>
                  <a:srgbClr val="333333"/>
                </a:solidFill>
                <a:latin typeface="Times New Roman" panose="02020603050405020304" pitchFamily="18" charset="0"/>
                <a:cs typeface="Times New Roman" panose="02020603050405020304" pitchFamily="18" charset="0"/>
              </a:rPr>
              <a:t>switches,	firewalls,	and	IDS/IPS	servers	(see  Figure).</a:t>
            </a:r>
            <a:endParaRPr lang="en-US" altLang="en-US" sz="2000">
              <a:latin typeface="Times New Roman" panose="02020603050405020304" pitchFamily="18" charset="0"/>
              <a:cs typeface="Times New Roman" panose="02020603050405020304" pitchFamily="18" charset="0"/>
            </a:endParaRPr>
          </a:p>
        </p:txBody>
      </p:sp>
      <p:sp>
        <p:nvSpPr>
          <p:cNvPr id="16" name="object 16"/>
          <p:cNvSpPr txBox="1"/>
          <p:nvPr/>
        </p:nvSpPr>
        <p:spPr>
          <a:xfrm>
            <a:off x="71438" y="2417763"/>
            <a:ext cx="6270625" cy="331787"/>
          </a:xfrm>
          <a:prstGeom prst="rect">
            <a:avLst/>
          </a:prstGeom>
        </p:spPr>
        <p:txBody>
          <a:bodyPr lIns="0" tIns="12700" rIns="0" bIns="0">
            <a:spAutoFit/>
          </a:bodyPr>
          <a:lstStyle/>
          <a:p>
            <a:pPr marL="355600" indent="-342900" eaLnBrk="1" fontAlgn="auto" hangingPunct="1">
              <a:spcBef>
                <a:spcPts val="100"/>
              </a:spcBef>
              <a:spcAft>
                <a:spcPts val="0"/>
              </a:spcAft>
              <a:buFont typeface="Arial"/>
              <a:buChar char="•"/>
              <a:tabLst>
                <a:tab pos="354965" algn="l"/>
                <a:tab pos="355600" algn="l"/>
                <a:tab pos="1460500" algn="l"/>
                <a:tab pos="2653665" algn="l"/>
                <a:tab pos="4295140" algn="l"/>
                <a:tab pos="5139690" algn="l"/>
              </a:tabLst>
              <a:defRPr/>
            </a:pPr>
            <a:r>
              <a:rPr sz="2000" spc="-5" dirty="0">
                <a:solidFill>
                  <a:srgbClr val="333333"/>
                </a:solidFill>
                <a:latin typeface="Times New Roman" panose="02020603050405020304" pitchFamily="18" charset="0"/>
                <a:cs typeface="Times New Roman" panose="02020603050405020304" pitchFamily="18" charset="0"/>
              </a:rPr>
              <a:t>Network	</a:t>
            </a:r>
            <a:r>
              <a:rPr sz="2000" dirty="0">
                <a:solidFill>
                  <a:srgbClr val="333333"/>
                </a:solidFill>
                <a:latin typeface="Times New Roman" panose="02020603050405020304" pitchFamily="18" charset="0"/>
                <a:cs typeface="Times New Roman" panose="02020603050405020304" pitchFamily="18" charset="0"/>
              </a:rPr>
              <a:t>functions	virtualization	(NFV)	</a:t>
            </a:r>
            <a:r>
              <a:rPr sz="2000" spc="-5" dirty="0">
                <a:solidFill>
                  <a:srgbClr val="333333"/>
                </a:solidFill>
                <a:latin typeface="Times New Roman" panose="02020603050405020304" pitchFamily="18" charset="0"/>
                <a:cs typeface="Times New Roman" panose="02020603050405020304" pitchFamily="18" charset="0"/>
              </a:rPr>
              <a:t>decouples</a:t>
            </a:r>
            <a:endParaRPr sz="20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6303963" y="2416175"/>
            <a:ext cx="5927725" cy="330200"/>
          </a:xfrm>
          <a:prstGeom prst="rect">
            <a:avLst/>
          </a:prstGeom>
        </p:spPr>
        <p:txBody>
          <a:bodyPr lIns="0" tIns="12700" rIns="0" bIns="0">
            <a:spAutoFit/>
          </a:bodyPr>
          <a:lstStyle/>
          <a:p>
            <a:pPr marL="12700" eaLnBrk="1" fontAlgn="auto" hangingPunct="1">
              <a:spcBef>
                <a:spcPts val="100"/>
              </a:spcBef>
              <a:spcAft>
                <a:spcPts val="0"/>
              </a:spcAft>
              <a:tabLst>
                <a:tab pos="1123315" algn="l"/>
                <a:tab pos="2431415" algn="l"/>
                <a:tab pos="3135630" algn="l"/>
                <a:tab pos="3561079" algn="l"/>
                <a:tab pos="4643120" algn="l"/>
              </a:tabLst>
              <a:defRPr/>
            </a:pPr>
            <a:r>
              <a:rPr lang="en-US" sz="2000" dirty="0">
                <a:solidFill>
                  <a:srgbClr val="333333"/>
                </a:solidFill>
                <a:latin typeface="Georgia"/>
                <a:cs typeface="Georgia"/>
              </a:rPr>
              <a:t> </a:t>
            </a:r>
            <a:r>
              <a:rPr sz="2000" dirty="0">
                <a:solidFill>
                  <a:srgbClr val="333333"/>
                </a:solidFill>
                <a:latin typeface="Georgia"/>
                <a:cs typeface="Georgia"/>
              </a:rPr>
              <a:t>netwo</a:t>
            </a:r>
            <a:r>
              <a:rPr sz="2000" spc="-10" dirty="0">
                <a:solidFill>
                  <a:srgbClr val="333333"/>
                </a:solidFill>
                <a:latin typeface="Georgia"/>
                <a:cs typeface="Georgia"/>
              </a:rPr>
              <a:t>r</a:t>
            </a:r>
            <a:r>
              <a:rPr sz="2000" dirty="0">
                <a:solidFill>
                  <a:srgbClr val="333333"/>
                </a:solidFill>
                <a:latin typeface="Georgia"/>
                <a:cs typeface="Georgia"/>
              </a:rPr>
              <a:t>k	</a:t>
            </a:r>
            <a:r>
              <a:rPr sz="2000" spc="-5" dirty="0">
                <a:solidFill>
                  <a:srgbClr val="333333"/>
                </a:solidFill>
                <a:latin typeface="Georgia"/>
                <a:cs typeface="Georgia"/>
              </a:rPr>
              <a:t>func</a:t>
            </a:r>
            <a:r>
              <a:rPr sz="2000" dirty="0">
                <a:solidFill>
                  <a:srgbClr val="333333"/>
                </a:solidFill>
                <a:latin typeface="Georgia"/>
                <a:cs typeface="Georgia"/>
              </a:rPr>
              <a:t>tion</a:t>
            </a:r>
            <a:r>
              <a:rPr sz="2000" spc="-10" dirty="0">
                <a:solidFill>
                  <a:srgbClr val="333333"/>
                </a:solidFill>
                <a:latin typeface="Georgia"/>
                <a:cs typeface="Georgia"/>
              </a:rPr>
              <a:t>s</a:t>
            </a:r>
            <a:r>
              <a:rPr sz="2000" dirty="0">
                <a:solidFill>
                  <a:srgbClr val="333333"/>
                </a:solidFill>
                <a:latin typeface="Georgia"/>
                <a:cs typeface="Georgia"/>
              </a:rPr>
              <a:t>,	</a:t>
            </a:r>
            <a:r>
              <a:rPr sz="2000" spc="-5" dirty="0">
                <a:solidFill>
                  <a:srgbClr val="333333"/>
                </a:solidFill>
                <a:latin typeface="Georgia"/>
                <a:cs typeface="Georgia"/>
              </a:rPr>
              <a:t>suc</a:t>
            </a:r>
            <a:r>
              <a:rPr sz="2000" dirty="0">
                <a:solidFill>
                  <a:srgbClr val="333333"/>
                </a:solidFill>
                <a:latin typeface="Georgia"/>
                <a:cs typeface="Georgia"/>
              </a:rPr>
              <a:t>h	</a:t>
            </a:r>
            <a:r>
              <a:rPr sz="2000" spc="-5" dirty="0">
                <a:solidFill>
                  <a:srgbClr val="333333"/>
                </a:solidFill>
                <a:latin typeface="Georgia"/>
                <a:cs typeface="Georgia"/>
              </a:rPr>
              <a:t>a</a:t>
            </a:r>
            <a:r>
              <a:rPr sz="2000" dirty="0">
                <a:solidFill>
                  <a:srgbClr val="333333"/>
                </a:solidFill>
                <a:latin typeface="Georgia"/>
                <a:cs typeface="Georgia"/>
              </a:rPr>
              <a:t>s	ro</a:t>
            </a:r>
            <a:r>
              <a:rPr sz="2000" spc="-10" dirty="0">
                <a:solidFill>
                  <a:srgbClr val="333333"/>
                </a:solidFill>
                <a:latin typeface="Georgia"/>
                <a:cs typeface="Georgia"/>
              </a:rPr>
              <a:t>u</a:t>
            </a:r>
            <a:r>
              <a:rPr sz="2000" spc="-5" dirty="0">
                <a:solidFill>
                  <a:srgbClr val="333333"/>
                </a:solidFill>
                <a:latin typeface="Georgia"/>
                <a:cs typeface="Georgia"/>
              </a:rPr>
              <a:t>ti</a:t>
            </a:r>
            <a:r>
              <a:rPr sz="2000" spc="5" dirty="0">
                <a:solidFill>
                  <a:srgbClr val="333333"/>
                </a:solidFill>
                <a:latin typeface="Georgia"/>
                <a:cs typeface="Georgia"/>
              </a:rPr>
              <a:t>n</a:t>
            </a:r>
            <a:r>
              <a:rPr sz="2000" spc="-5" dirty="0">
                <a:solidFill>
                  <a:srgbClr val="333333"/>
                </a:solidFill>
                <a:latin typeface="Georgia"/>
                <a:cs typeface="Georgia"/>
              </a:rPr>
              <a:t>g</a:t>
            </a:r>
            <a:r>
              <a:rPr sz="2000" dirty="0">
                <a:solidFill>
                  <a:srgbClr val="333333"/>
                </a:solidFill>
                <a:latin typeface="Georgia"/>
                <a:cs typeface="Georgia"/>
              </a:rPr>
              <a:t>,	</a:t>
            </a:r>
            <a:r>
              <a:rPr sz="2000" spc="-5" dirty="0">
                <a:solidFill>
                  <a:srgbClr val="333333"/>
                </a:solidFill>
                <a:latin typeface="Georgia"/>
                <a:cs typeface="Georgia"/>
              </a:rPr>
              <a:t>f</a:t>
            </a:r>
            <a:r>
              <a:rPr sz="2000" spc="5" dirty="0">
                <a:solidFill>
                  <a:srgbClr val="333333"/>
                </a:solidFill>
                <a:latin typeface="Georgia"/>
                <a:cs typeface="Georgia"/>
              </a:rPr>
              <a:t>i</a:t>
            </a:r>
            <a:r>
              <a:rPr sz="2000" dirty="0">
                <a:solidFill>
                  <a:srgbClr val="333333"/>
                </a:solidFill>
                <a:latin typeface="Georgia"/>
                <a:cs typeface="Georgia"/>
              </a:rPr>
              <a:t>rewalling,</a:t>
            </a:r>
            <a:endParaRPr sz="2000" dirty="0">
              <a:latin typeface="Georgia"/>
              <a:cs typeface="Georgia"/>
            </a:endParaRPr>
          </a:p>
        </p:txBody>
      </p:sp>
      <p:sp>
        <p:nvSpPr>
          <p:cNvPr id="18" name="object 18"/>
          <p:cNvSpPr txBox="1"/>
          <p:nvPr/>
        </p:nvSpPr>
        <p:spPr>
          <a:xfrm>
            <a:off x="376238" y="3327400"/>
            <a:ext cx="11736387" cy="320675"/>
          </a:xfrm>
          <a:prstGeom prst="rect">
            <a:avLst/>
          </a:prstGeom>
        </p:spPr>
        <p:txBody>
          <a:bodyPr lIns="0" tIns="12700" rIns="0" bIns="0">
            <a:spAutoFit/>
          </a:bodyPr>
          <a:lstStyle>
            <a:lvl1pPr marL="355600" indent="-342900">
              <a:tabLst>
                <a:tab pos="1465263" algn="l"/>
                <a:tab pos="2166938" algn="l"/>
                <a:tab pos="3598863" algn="l"/>
                <a:tab pos="4822825" algn="l"/>
              </a:tabLst>
              <a:defRPr>
                <a:solidFill>
                  <a:schemeClr val="tx1"/>
                </a:solidFill>
                <a:latin typeface="Calibri" panose="020F0502020204030204" pitchFamily="34" charset="0"/>
              </a:defRPr>
            </a:lvl1pPr>
            <a:lvl2pPr marL="742950" indent="-285750">
              <a:tabLst>
                <a:tab pos="1465263" algn="l"/>
                <a:tab pos="2166938" algn="l"/>
                <a:tab pos="3598863" algn="l"/>
                <a:tab pos="4822825" algn="l"/>
              </a:tabLst>
              <a:defRPr>
                <a:solidFill>
                  <a:schemeClr val="tx1"/>
                </a:solidFill>
                <a:latin typeface="Calibri" panose="020F0502020204030204" pitchFamily="34" charset="0"/>
              </a:defRPr>
            </a:lvl2pPr>
            <a:lvl3pPr marL="1143000" indent="-228600">
              <a:tabLst>
                <a:tab pos="1465263" algn="l"/>
                <a:tab pos="2166938" algn="l"/>
                <a:tab pos="3598863" algn="l"/>
                <a:tab pos="4822825" algn="l"/>
              </a:tabLst>
              <a:defRPr>
                <a:solidFill>
                  <a:schemeClr val="tx1"/>
                </a:solidFill>
                <a:latin typeface="Calibri" panose="020F0502020204030204" pitchFamily="34" charset="0"/>
              </a:defRPr>
            </a:lvl3pPr>
            <a:lvl4pPr marL="1600200" indent="-228600">
              <a:tabLst>
                <a:tab pos="1465263" algn="l"/>
                <a:tab pos="2166938" algn="l"/>
                <a:tab pos="3598863" algn="l"/>
                <a:tab pos="4822825" algn="l"/>
              </a:tabLst>
              <a:defRPr>
                <a:solidFill>
                  <a:schemeClr val="tx1"/>
                </a:solidFill>
                <a:latin typeface="Calibri" panose="020F0502020204030204" pitchFamily="34" charset="0"/>
              </a:defRPr>
            </a:lvl4pPr>
            <a:lvl5pPr marL="2057400" indent="-228600">
              <a:tabLst>
                <a:tab pos="1465263" algn="l"/>
                <a:tab pos="2166938" algn="l"/>
                <a:tab pos="3598863" algn="l"/>
                <a:tab pos="4822825"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1465263" algn="l"/>
                <a:tab pos="2166938" algn="l"/>
                <a:tab pos="3598863" algn="l"/>
                <a:tab pos="4822825"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1465263" algn="l"/>
                <a:tab pos="2166938" algn="l"/>
                <a:tab pos="3598863" algn="l"/>
                <a:tab pos="4822825"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1465263" algn="l"/>
                <a:tab pos="2166938" algn="l"/>
                <a:tab pos="3598863" algn="l"/>
                <a:tab pos="4822825"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1465263" algn="l"/>
                <a:tab pos="2166938" algn="l"/>
                <a:tab pos="3598863" algn="l"/>
                <a:tab pos="4822825" algn="l"/>
              </a:tabLst>
              <a:defRPr>
                <a:solidFill>
                  <a:schemeClr val="tx1"/>
                </a:solidFill>
                <a:latin typeface="Calibri" panose="020F0502020204030204" pitchFamily="34" charset="0"/>
              </a:defRPr>
            </a:lvl9pPr>
          </a:lstStyle>
          <a:p>
            <a:pPr eaLnBrk="1" hangingPunct="1">
              <a:spcBef>
                <a:spcPts val="100"/>
              </a:spcBef>
              <a:buFont typeface="Arial" panose="020B0604020202020204" pitchFamily="34" charset="0"/>
              <a:buChar char="•"/>
            </a:pPr>
            <a:r>
              <a:rPr lang="en-US" altLang="en-US" sz="2000">
                <a:solidFill>
                  <a:srgbClr val="333333"/>
                </a:solidFill>
                <a:latin typeface="Times New Roman" panose="02020603050405020304" pitchFamily="18" charset="0"/>
                <a:cs typeface="Times New Roman" panose="02020603050405020304" pitchFamily="18" charset="0"/>
              </a:rPr>
              <a:t>Translation	from	proprietary	hardware	platforms  and implements these functions in software.</a:t>
            </a:r>
            <a:endParaRPr lang="en-US" altLang="en-US" sz="2000">
              <a:latin typeface="Times New Roman" panose="02020603050405020304" pitchFamily="18" charset="0"/>
              <a:cs typeface="Times New Roman" panose="02020603050405020304" pitchFamily="18" charset="0"/>
            </a:endParaRPr>
          </a:p>
        </p:txBody>
      </p:sp>
      <p:sp>
        <p:nvSpPr>
          <p:cNvPr id="20" name="object 20"/>
          <p:cNvSpPr txBox="1"/>
          <p:nvPr/>
        </p:nvSpPr>
        <p:spPr>
          <a:xfrm>
            <a:off x="376238" y="3886200"/>
            <a:ext cx="5686425" cy="320675"/>
          </a:xfrm>
          <a:prstGeom prst="rect">
            <a:avLst/>
          </a:prstGeom>
        </p:spPr>
        <p:txBody>
          <a:bodyPr lIns="0" tIns="12700" rIns="0" bIns="0">
            <a:spAutoFit/>
          </a:bodyPr>
          <a:lstStyle/>
          <a:p>
            <a:pPr marL="355600" indent="-342900" eaLnBrk="1" fontAlgn="auto" hangingPunct="1">
              <a:spcBef>
                <a:spcPts val="100"/>
              </a:spcBef>
              <a:spcAft>
                <a:spcPts val="0"/>
              </a:spcAft>
              <a:buFont typeface="Arial"/>
              <a:buChar char="•"/>
              <a:tabLst>
                <a:tab pos="354965" algn="l"/>
                <a:tab pos="355600" algn="l"/>
              </a:tabLst>
              <a:defRPr/>
            </a:pPr>
            <a:r>
              <a:rPr sz="2000" spc="-5" dirty="0">
                <a:solidFill>
                  <a:srgbClr val="333333"/>
                </a:solidFill>
                <a:latin typeface="Times New Roman" panose="02020603050405020304" pitchFamily="18" charset="0"/>
                <a:cs typeface="Times New Roman" panose="02020603050405020304" pitchFamily="18" charset="0"/>
              </a:rPr>
              <a:t>It utilizes standard virtualization technologies</a:t>
            </a:r>
            <a:r>
              <a:rPr sz="2000" spc="65" dirty="0">
                <a:solidFill>
                  <a:srgbClr val="333333"/>
                </a:solidFill>
                <a:latin typeface="Times New Roman" panose="02020603050405020304" pitchFamily="18" charset="0"/>
                <a:cs typeface="Times New Roman" panose="02020603050405020304" pitchFamily="18" charset="0"/>
              </a:rPr>
              <a:t> </a:t>
            </a:r>
            <a:r>
              <a:rPr sz="2000" spc="-5" dirty="0">
                <a:solidFill>
                  <a:srgbClr val="333333"/>
                </a:solidFill>
                <a:latin typeface="Times New Roman" panose="02020603050405020304" pitchFamily="18" charset="0"/>
                <a:cs typeface="Times New Roman" panose="02020603050405020304" pitchFamily="18" charset="0"/>
              </a:rPr>
              <a:t>that</a:t>
            </a:r>
            <a:endParaRPr sz="200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381000" y="2841625"/>
            <a:ext cx="6172200" cy="330200"/>
          </a:xfrm>
          <a:prstGeom prst="rect">
            <a:avLst/>
          </a:prstGeom>
        </p:spPr>
        <p:txBody>
          <a:bodyPr lIns="0" tIns="12700" rIns="0" bIns="0">
            <a:spAutoFit/>
          </a:bodyPr>
          <a:lstStyle/>
          <a:p>
            <a:pPr marL="38100" eaLnBrk="1" fontAlgn="auto" hangingPunct="1">
              <a:spcBef>
                <a:spcPts val="100"/>
              </a:spcBef>
              <a:spcAft>
                <a:spcPts val="0"/>
              </a:spcAft>
              <a:tabLst>
                <a:tab pos="1435735" algn="l"/>
                <a:tab pos="2908935" algn="l"/>
                <a:tab pos="3697604" algn="l"/>
                <a:tab pos="5031105" algn="l"/>
              </a:tabLst>
              <a:defRPr/>
            </a:pPr>
            <a:r>
              <a:rPr sz="2000" dirty="0">
                <a:solidFill>
                  <a:srgbClr val="333333"/>
                </a:solidFill>
                <a:latin typeface="Times New Roman" panose="02020603050405020304" pitchFamily="18" charset="0"/>
                <a:cs typeface="Times New Roman" panose="02020603050405020304" pitchFamily="18" charset="0"/>
              </a:rPr>
              <a:t>intrusion	</a:t>
            </a:r>
            <a:r>
              <a:rPr sz="2000" spc="-5" dirty="0">
                <a:solidFill>
                  <a:srgbClr val="333333"/>
                </a:solidFill>
                <a:latin typeface="Times New Roman" panose="02020603050405020304" pitchFamily="18" charset="0"/>
                <a:cs typeface="Times New Roman" panose="02020603050405020304" pitchFamily="18" charset="0"/>
              </a:rPr>
              <a:t>detection,	</a:t>
            </a:r>
            <a:r>
              <a:rPr sz="2000" dirty="0">
                <a:solidFill>
                  <a:srgbClr val="333333"/>
                </a:solidFill>
                <a:latin typeface="Times New Roman" panose="02020603050405020304" pitchFamily="18" charset="0"/>
                <a:cs typeface="Times New Roman" panose="02020603050405020304" pitchFamily="18" charset="0"/>
              </a:rPr>
              <a:t>and	</a:t>
            </a:r>
            <a:r>
              <a:rPr sz="2000" spc="-5" dirty="0">
                <a:solidFill>
                  <a:srgbClr val="333333"/>
                </a:solidFill>
                <a:latin typeface="Times New Roman" panose="02020603050405020304" pitchFamily="18" charset="0"/>
                <a:cs typeface="Times New Roman" panose="02020603050405020304" pitchFamily="18" charset="0"/>
              </a:rPr>
              <a:t>Network	</a:t>
            </a:r>
            <a:r>
              <a:rPr sz="2000" dirty="0">
                <a:solidFill>
                  <a:srgbClr val="333333"/>
                </a:solidFill>
                <a:latin typeface="Times New Roman" panose="02020603050405020304" pitchFamily="18" charset="0"/>
                <a:cs typeface="Times New Roman" panose="02020603050405020304" pitchFamily="18" charset="0"/>
              </a:rPr>
              <a:t>Address</a:t>
            </a:r>
            <a:r>
              <a:rPr sz="2000" spc="240" dirty="0">
                <a:solidFill>
                  <a:srgbClr val="333333"/>
                </a:solidFill>
                <a:latin typeface="Times New Roman" panose="02020603050405020304" pitchFamily="18" charset="0"/>
                <a:cs typeface="Times New Roman" panose="02020603050405020304" pitchFamily="18" charset="0"/>
              </a:rPr>
              <a:t> </a:t>
            </a:r>
            <a:endParaRPr sz="2000" baseline="-13888" dirty="0">
              <a:latin typeface="Times New Roman" panose="02020603050405020304" pitchFamily="18" charset="0"/>
              <a:cs typeface="Times New Roman" panose="02020603050405020304" pitchFamily="18" charset="0"/>
            </a:endParaRPr>
          </a:p>
        </p:txBody>
      </p:sp>
      <p:sp>
        <p:nvSpPr>
          <p:cNvPr id="22" name="object 22"/>
          <p:cNvSpPr txBox="1"/>
          <p:nvPr/>
        </p:nvSpPr>
        <p:spPr>
          <a:xfrm>
            <a:off x="5867400" y="3890963"/>
            <a:ext cx="7258050" cy="64135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00"/>
              </a:spcBef>
            </a:pPr>
            <a:r>
              <a:rPr lang="en-US" altLang="en-US" sz="2000">
                <a:solidFill>
                  <a:srgbClr val="333333"/>
                </a:solidFill>
                <a:latin typeface="Times New Roman" panose="02020603050405020304" pitchFamily="18" charset="0"/>
                <a:cs typeface="Times New Roman" panose="02020603050405020304" pitchFamily="18" charset="0"/>
              </a:rPr>
              <a:t>run on high-performance hardware to virtualize  network </a:t>
            </a:r>
          </a:p>
          <a:p>
            <a:pPr algn="just" eaLnBrk="1" hangingPunct="1">
              <a:spcBef>
                <a:spcPts val="100"/>
              </a:spcBef>
            </a:pPr>
            <a:r>
              <a:rPr lang="en-US" altLang="en-US" sz="2000">
                <a:solidFill>
                  <a:srgbClr val="333333"/>
                </a:solidFill>
                <a:latin typeface="Times New Roman" panose="02020603050405020304" pitchFamily="18" charset="0"/>
                <a:cs typeface="Times New Roman" panose="02020603050405020304" pitchFamily="18" charset="0"/>
              </a:rPr>
              <a:t>functions</a:t>
            </a:r>
            <a:endParaRPr lang="en-US" altLang="en-US" sz="2000">
              <a:latin typeface="Times New Roman" panose="02020603050405020304" pitchFamily="18" charset="0"/>
              <a:cs typeface="Times New Roman" panose="02020603050405020304" pitchFamily="18" charset="0"/>
            </a:endParaRPr>
          </a:p>
        </p:txBody>
      </p:sp>
      <p:sp>
        <p:nvSpPr>
          <p:cNvPr id="24" name="Rectangle 23"/>
          <p:cNvSpPr/>
          <p:nvPr/>
        </p:nvSpPr>
        <p:spPr>
          <a:xfrm>
            <a:off x="95250" y="4543425"/>
            <a:ext cx="11868150" cy="708025"/>
          </a:xfrm>
          <a:prstGeom prst="rect">
            <a:avLst/>
          </a:prstGeom>
        </p:spPr>
        <p:txBody>
          <a:bodyPr>
            <a:spAutoFit/>
          </a:bodyPr>
          <a:lstStyle/>
          <a:p>
            <a:pPr marL="342900" indent="-342900" eaLnBrk="1" fontAlgn="auto" hangingPunct="1">
              <a:spcBef>
                <a:spcPts val="0"/>
              </a:spcBef>
              <a:spcAft>
                <a:spcPts val="0"/>
              </a:spcAft>
              <a:buFont typeface="Arial" panose="020B0604020202020204" pitchFamily="34" charset="0"/>
              <a:buChar char="•"/>
              <a:defRPr/>
            </a:pPr>
            <a:r>
              <a:rPr lang="en-US" sz="2000" spc="-5" dirty="0">
                <a:solidFill>
                  <a:srgbClr val="333333"/>
                </a:solidFill>
                <a:latin typeface="Times New Roman" panose="02020603050405020304" pitchFamily="18" charset="0"/>
                <a:cs typeface="Times New Roman" panose="02020603050405020304" pitchFamily="18" charset="0"/>
              </a:rPr>
              <a:t>It </a:t>
            </a:r>
            <a:r>
              <a:rPr lang="en-US" sz="2000" dirty="0">
                <a:solidFill>
                  <a:srgbClr val="333333"/>
                </a:solidFill>
                <a:latin typeface="Times New Roman" panose="02020603050405020304" pitchFamily="18" charset="0"/>
                <a:cs typeface="Times New Roman" panose="02020603050405020304" pitchFamily="18" charset="0"/>
              </a:rPr>
              <a:t>is </a:t>
            </a:r>
            <a:r>
              <a:rPr lang="en-US" sz="2000" spc="-5" dirty="0">
                <a:solidFill>
                  <a:srgbClr val="333333"/>
                </a:solidFill>
                <a:latin typeface="Times New Roman" panose="02020603050405020304" pitchFamily="18" charset="0"/>
                <a:cs typeface="Times New Roman" panose="02020603050405020304" pitchFamily="18" charset="0"/>
              </a:rPr>
              <a:t>applicable </a:t>
            </a:r>
            <a:r>
              <a:rPr lang="en-US" sz="2000" dirty="0">
                <a:solidFill>
                  <a:srgbClr val="333333"/>
                </a:solidFill>
                <a:latin typeface="Times New Roman" panose="02020603050405020304" pitchFamily="18" charset="0"/>
                <a:cs typeface="Times New Roman" panose="02020603050405020304" pitchFamily="18" charset="0"/>
              </a:rPr>
              <a:t>to any </a:t>
            </a:r>
            <a:r>
              <a:rPr lang="en-US" sz="2000" spc="-5" dirty="0">
                <a:solidFill>
                  <a:srgbClr val="333333"/>
                </a:solidFill>
                <a:latin typeface="Times New Roman" panose="02020603050405020304" pitchFamily="18" charset="0"/>
                <a:cs typeface="Times New Roman" panose="02020603050405020304" pitchFamily="18" charset="0"/>
              </a:rPr>
              <a:t>data </a:t>
            </a:r>
            <a:r>
              <a:rPr lang="en-US" sz="2000" dirty="0">
                <a:solidFill>
                  <a:srgbClr val="333333"/>
                </a:solidFill>
                <a:latin typeface="Times New Roman" panose="02020603050405020304" pitchFamily="18" charset="0"/>
                <a:cs typeface="Times New Roman" panose="02020603050405020304" pitchFamily="18" charset="0"/>
              </a:rPr>
              <a:t>plane </a:t>
            </a:r>
            <a:r>
              <a:rPr lang="en-US" sz="2000" spc="-5" dirty="0">
                <a:solidFill>
                  <a:srgbClr val="333333"/>
                </a:solidFill>
                <a:latin typeface="Times New Roman" panose="02020603050405020304" pitchFamily="18" charset="0"/>
                <a:cs typeface="Times New Roman" panose="02020603050405020304" pitchFamily="18" charset="0"/>
              </a:rPr>
              <a:t>processing </a:t>
            </a:r>
            <a:r>
              <a:rPr lang="en-US" sz="2000" dirty="0">
                <a:solidFill>
                  <a:srgbClr val="333333"/>
                </a:solidFill>
                <a:latin typeface="Times New Roman" panose="02020603050405020304" pitchFamily="18" charset="0"/>
                <a:cs typeface="Times New Roman" panose="02020603050405020304" pitchFamily="18" charset="0"/>
              </a:rPr>
              <a:t>or  </a:t>
            </a:r>
            <a:r>
              <a:rPr lang="en-US" sz="2000" spc="-5" dirty="0">
                <a:solidFill>
                  <a:srgbClr val="333333"/>
                </a:solidFill>
                <a:latin typeface="Times New Roman" panose="02020603050405020304" pitchFamily="18" charset="0"/>
                <a:cs typeface="Times New Roman" panose="02020603050405020304" pitchFamily="18" charset="0"/>
              </a:rPr>
              <a:t>control </a:t>
            </a:r>
            <a:r>
              <a:rPr lang="en-US" sz="2000" dirty="0">
                <a:solidFill>
                  <a:srgbClr val="333333"/>
                </a:solidFill>
                <a:latin typeface="Times New Roman" panose="02020603050405020304" pitchFamily="18" charset="0"/>
                <a:cs typeface="Times New Roman" panose="02020603050405020304" pitchFamily="18" charset="0"/>
              </a:rPr>
              <a:t>plane </a:t>
            </a:r>
            <a:r>
              <a:rPr lang="en-US" sz="2000" spc="-5" dirty="0">
                <a:solidFill>
                  <a:srgbClr val="333333"/>
                </a:solidFill>
                <a:latin typeface="Times New Roman" panose="02020603050405020304" pitchFamily="18" charset="0"/>
                <a:cs typeface="Times New Roman" panose="02020603050405020304" pitchFamily="18" charset="0"/>
              </a:rPr>
              <a:t>function </a:t>
            </a:r>
            <a:r>
              <a:rPr lang="en-US" sz="2000" dirty="0">
                <a:solidFill>
                  <a:srgbClr val="333333"/>
                </a:solidFill>
                <a:latin typeface="Times New Roman" panose="02020603050405020304" pitchFamily="18" charset="0"/>
                <a:cs typeface="Times New Roman" panose="02020603050405020304" pitchFamily="18" charset="0"/>
              </a:rPr>
              <a:t>in both </a:t>
            </a:r>
            <a:r>
              <a:rPr lang="en-US" sz="2000" spc="-5" dirty="0">
                <a:solidFill>
                  <a:srgbClr val="333333"/>
                </a:solidFill>
                <a:latin typeface="Times New Roman" panose="02020603050405020304" pitchFamily="18" charset="0"/>
                <a:cs typeface="Times New Roman" panose="02020603050405020304" pitchFamily="18" charset="0"/>
              </a:rPr>
              <a:t>wired </a:t>
            </a:r>
            <a:r>
              <a:rPr lang="en-US" sz="2000" dirty="0">
                <a:solidFill>
                  <a:srgbClr val="333333"/>
                </a:solidFill>
                <a:latin typeface="Times New Roman" panose="02020603050405020304" pitchFamily="18" charset="0"/>
                <a:cs typeface="Times New Roman" panose="02020603050405020304" pitchFamily="18" charset="0"/>
              </a:rPr>
              <a:t>and</a:t>
            </a:r>
            <a:r>
              <a:rPr lang="en-US" sz="2000" spc="300" dirty="0">
                <a:solidFill>
                  <a:srgbClr val="333333"/>
                </a:solidFill>
                <a:latin typeface="Times New Roman" panose="02020603050405020304" pitchFamily="18" charset="0"/>
                <a:cs typeface="Times New Roman" panose="02020603050405020304" pitchFamily="18" charset="0"/>
              </a:rPr>
              <a:t> </a:t>
            </a:r>
            <a:r>
              <a:rPr lang="en-US" sz="2000" spc="-5" dirty="0">
                <a:solidFill>
                  <a:srgbClr val="333333"/>
                </a:solidFill>
                <a:latin typeface="Times New Roman" panose="02020603050405020304" pitchFamily="18" charset="0"/>
                <a:cs typeface="Times New Roman" panose="02020603050405020304" pitchFamily="18" charset="0"/>
              </a:rPr>
              <a:t>wireless  network</a:t>
            </a:r>
            <a:r>
              <a:rPr lang="en-US" sz="2000" spc="-15" dirty="0">
                <a:solidFill>
                  <a:srgbClr val="333333"/>
                </a:solidFill>
                <a:latin typeface="Times New Roman" panose="02020603050405020304" pitchFamily="18" charset="0"/>
                <a:cs typeface="Times New Roman" panose="02020603050405020304" pitchFamily="18" charset="0"/>
              </a:rPr>
              <a:t> </a:t>
            </a:r>
            <a:r>
              <a:rPr lang="en-US" sz="2000" spc="-5" dirty="0">
                <a:solidFill>
                  <a:srgbClr val="333333"/>
                </a:solidFill>
                <a:latin typeface="Times New Roman" panose="02020603050405020304" pitchFamily="18" charset="0"/>
                <a:cs typeface="Times New Roman" panose="02020603050405020304" pitchFamily="18" charset="0"/>
              </a:rPr>
              <a:t>infrastructures</a:t>
            </a:r>
            <a:endParaRPr lang="en-US" sz="2000" dirty="0">
              <a:latin typeface="Times New Roman" panose="02020603050405020304" pitchFamily="18" charset="0"/>
              <a:cs typeface="Times New Roman" panose="02020603050405020304" pitchFamily="18" charset="0"/>
            </a:endParaRPr>
          </a:p>
        </p:txBody>
      </p:sp>
      <p:sp>
        <p:nvSpPr>
          <p:cNvPr id="26" name="Footer Placeholder 1"/>
          <p:cNvSpPr>
            <a:spLocks noGrp="1"/>
          </p:cNvSpPr>
          <p:nvPr>
            <p:ph type="ftr" sz="quarter" idx="11"/>
          </p:nvPr>
        </p:nvSpPr>
        <p:spPr>
          <a:xfrm>
            <a:off x="33338" y="6484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271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 y="64881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91963" y="6502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3731" name="object 4"/>
          <p:cNvSpPr>
            <a:spLocks noChangeArrowheads="1"/>
          </p:cNvSpPr>
          <p:nvPr/>
        </p:nvSpPr>
        <p:spPr bwMode="auto">
          <a:xfrm>
            <a:off x="866775" y="4763"/>
            <a:ext cx="238125" cy="10890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 name="object 13"/>
          <p:cNvSpPr txBox="1">
            <a:spLocks noGrp="1"/>
          </p:cNvSpPr>
          <p:nvPr>
            <p:ph type="title"/>
          </p:nvPr>
        </p:nvSpPr>
        <p:spPr>
          <a:xfrm>
            <a:off x="61913" y="36513"/>
            <a:ext cx="4826000" cy="1365250"/>
          </a:xfrm>
        </p:spPr>
        <p:txBody>
          <a:bodyPr wrap="square" tIns="12700" numCol="1" anchorCtr="0" compatLnSpc="1">
            <a:prstTxWarp prst="textNoShape">
              <a:avLst/>
            </a:prstTxWarp>
            <a:spAutoFit/>
          </a:bodyPr>
          <a:lstStyle/>
          <a:p>
            <a:pPr marL="12700">
              <a:lnSpc>
                <a:spcPct val="100000"/>
              </a:lnSpc>
            </a:pPr>
            <a:r>
              <a:rPr lang="en-US" altLang="en-US" sz="2400">
                <a:latin typeface="Arial" panose="020B0604020202020204" pitchFamily="34" charset="0"/>
                <a:cs typeface="Arial" panose="020B0604020202020204" pitchFamily="34" charset="0"/>
              </a:rPr>
              <a:t>2.6 SDN AND NFV</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Network Functions Virtualization  </a:t>
            </a:r>
            <a:r>
              <a:rPr lang="en-US" altLang="en-US">
                <a:solidFill>
                  <a:srgbClr val="353895"/>
                </a:solidFill>
                <a:latin typeface="Arial" panose="020B0604020202020204" pitchFamily="34" charset="0"/>
                <a:cs typeface="Arial" panose="020B0604020202020204" pitchFamily="34" charset="0"/>
              </a:rPr>
              <a:t>network functions virtualization (NFV)  </a:t>
            </a:r>
            <a:r>
              <a:rPr lang="en-US" altLang="en-US" b="0">
                <a:solidFill>
                  <a:srgbClr val="333333"/>
                </a:solidFill>
                <a:latin typeface="Georgia" panose="02040502050405020303" pitchFamily="18" charset="0"/>
                <a:ea typeface="Georgia" panose="02040502050405020303" pitchFamily="18" charset="0"/>
                <a:cs typeface="Georgia" panose="02040502050405020303" pitchFamily="18" charset="0"/>
              </a:rPr>
              <a:t>The virtualization of network functions by</a:t>
            </a:r>
            <a:endParaRPr lang="en-US" altLang="en-US" sz="2400">
              <a:latin typeface="Georgia" panose="02040502050405020303" pitchFamily="18" charset="0"/>
              <a:ea typeface="Georgia" panose="02040502050405020303" pitchFamily="18" charset="0"/>
              <a:cs typeface="Georgia" panose="02040502050405020303" pitchFamily="18" charset="0"/>
            </a:endParaRPr>
          </a:p>
        </p:txBody>
      </p:sp>
      <p:sp>
        <p:nvSpPr>
          <p:cNvPr id="14" name="object 14"/>
          <p:cNvSpPr txBox="1">
            <a:spLocks noGrp="1"/>
          </p:cNvSpPr>
          <p:nvPr>
            <p:ph sz="half" idx="2"/>
          </p:nvPr>
        </p:nvSpPr>
        <p:spPr>
          <a:xfrm>
            <a:off x="61913" y="1452563"/>
            <a:ext cx="4830762" cy="3987800"/>
          </a:xfrm>
        </p:spPr>
        <p:txBody>
          <a:bodyPr tIns="13335"/>
          <a:lstStyle/>
          <a:p>
            <a:pPr marL="12700" algn="just">
              <a:lnSpc>
                <a:spcPct val="100000"/>
              </a:lnSpc>
              <a:spcBef>
                <a:spcPts val="100"/>
              </a:spcBef>
            </a:pPr>
            <a:r>
              <a:rPr lang="en-US" altLang="en-US">
                <a:latin typeface="Georgia" panose="02040502050405020303" pitchFamily="18" charset="0"/>
                <a:ea typeface="Georgia" panose="02040502050405020303" pitchFamily="18" charset="0"/>
                <a:cs typeface="Georgia" panose="02040502050405020303" pitchFamily="18" charset="0"/>
              </a:rPr>
              <a:t>implementing these functions in software  and running them on virtual machines.</a:t>
            </a:r>
          </a:p>
          <a:p>
            <a:pPr marL="12700" algn="just">
              <a:lnSpc>
                <a:spcPct val="100000"/>
              </a:lnSpc>
            </a:pPr>
            <a:r>
              <a:rPr lang="en-US" altLang="en-US">
                <a:latin typeface="Georgia" panose="02040502050405020303" pitchFamily="18" charset="0"/>
                <a:ea typeface="Georgia" panose="02040502050405020303" pitchFamily="18" charset="0"/>
                <a:cs typeface="Georgia" panose="02040502050405020303" pitchFamily="18" charset="0"/>
              </a:rPr>
              <a:t>NFV has a number of features in common  with SDN. They share the following  objectives:</a:t>
            </a:r>
          </a:p>
          <a:p>
            <a:pPr marL="12700">
              <a:lnSpc>
                <a:spcPct val="100000"/>
              </a:lnSpc>
              <a:buFont typeface="Arial" panose="020B0604020202020204" pitchFamily="34" charset="0"/>
              <a:buChar char="•"/>
            </a:pPr>
            <a:r>
              <a:rPr lang="en-US" altLang="en-US">
                <a:latin typeface="Georgia" panose="02040502050405020303" pitchFamily="18" charset="0"/>
                <a:ea typeface="Georgia" panose="02040502050405020303" pitchFamily="18" charset="0"/>
                <a:cs typeface="Georgia" panose="02040502050405020303" pitchFamily="18" charset="0"/>
              </a:rPr>
              <a:t>Move functionality to software</a:t>
            </a:r>
          </a:p>
          <a:p>
            <a:pPr marL="12700">
              <a:lnSpc>
                <a:spcPct val="100000"/>
              </a:lnSpc>
              <a:buFont typeface="Arial" panose="020B0604020202020204" pitchFamily="34" charset="0"/>
              <a:buChar char="•"/>
            </a:pPr>
            <a:r>
              <a:rPr lang="en-US" altLang="en-US">
                <a:latin typeface="Georgia" panose="02040502050405020303" pitchFamily="18" charset="0"/>
                <a:ea typeface="Georgia" panose="02040502050405020303" pitchFamily="18" charset="0"/>
                <a:cs typeface="Georgia" panose="02040502050405020303" pitchFamily="18" charset="0"/>
              </a:rPr>
              <a:t>Use	commodity	hardware	platforms  instead of proprietary platforms</a:t>
            </a:r>
          </a:p>
          <a:p>
            <a:pPr marL="12700">
              <a:lnSpc>
                <a:spcPct val="100000"/>
              </a:lnSpc>
              <a:buFont typeface="Arial" panose="020B0604020202020204" pitchFamily="34" charset="0"/>
              <a:buChar char="•"/>
            </a:pPr>
            <a:r>
              <a:rPr lang="en-US" altLang="en-US">
                <a:latin typeface="Georgia" panose="02040502050405020303" pitchFamily="18" charset="0"/>
                <a:ea typeface="Georgia" panose="02040502050405020303" pitchFamily="18" charset="0"/>
                <a:cs typeface="Georgia" panose="02040502050405020303" pitchFamily="18" charset="0"/>
              </a:rPr>
              <a:t>Use	standardized	or	open	application</a:t>
            </a:r>
          </a:p>
          <a:p>
            <a:pPr marL="12700">
              <a:lnSpc>
                <a:spcPct val="100000"/>
              </a:lnSpc>
              <a:spcBef>
                <a:spcPct val="0"/>
              </a:spcBef>
            </a:pPr>
            <a:r>
              <a:rPr lang="en-US" altLang="en-US">
                <a:latin typeface="Georgia" panose="02040502050405020303" pitchFamily="18" charset="0"/>
                <a:ea typeface="Georgia" panose="02040502050405020303" pitchFamily="18" charset="0"/>
                <a:cs typeface="Georgia" panose="02040502050405020303" pitchFamily="18" charset="0"/>
              </a:rPr>
              <a:t>program interfaces (APIs)</a:t>
            </a:r>
          </a:p>
          <a:p>
            <a:pPr marL="12700" algn="just">
              <a:lnSpc>
                <a:spcPct val="100000"/>
              </a:lnSpc>
              <a:buFont typeface="Arial" panose="020B0604020202020204" pitchFamily="34" charset="0"/>
              <a:buChar char="•"/>
            </a:pPr>
            <a:r>
              <a:rPr lang="en-US" altLang="en-US">
                <a:latin typeface="Georgia" panose="02040502050405020303" pitchFamily="18" charset="0"/>
                <a:ea typeface="Georgia" panose="02040502050405020303" pitchFamily="18" charset="0"/>
                <a:cs typeface="Georgia" panose="02040502050405020303" pitchFamily="18" charset="0"/>
              </a:rPr>
              <a:t>Support more efficient evolution,  deployment, and repositioning of  network functions</a:t>
            </a:r>
          </a:p>
        </p:txBody>
      </p:sp>
      <p:sp>
        <p:nvSpPr>
          <p:cNvPr id="15" name="object 15"/>
          <p:cNvSpPr txBox="1"/>
          <p:nvPr/>
        </p:nvSpPr>
        <p:spPr>
          <a:xfrm>
            <a:off x="4916488" y="3124200"/>
            <a:ext cx="7046912" cy="3300413"/>
          </a:xfrm>
          <a:prstGeom prst="rect">
            <a:avLst/>
          </a:prstGeom>
        </p:spPr>
        <p:txBody>
          <a:bodyPr lIns="0" tIns="12700" rIns="0" bIns="0">
            <a:spAutoFit/>
          </a:bodyPr>
          <a:lstStyle>
            <a:lvl1pPr marL="298450" indent="-285750">
              <a:tabLst>
                <a:tab pos="298450" algn="l"/>
              </a:tabLst>
              <a:defRPr>
                <a:solidFill>
                  <a:schemeClr val="tx1"/>
                </a:solidFill>
                <a:latin typeface="Calibri" panose="020F0502020204030204" pitchFamily="34" charset="0"/>
              </a:defRPr>
            </a:lvl1pPr>
            <a:lvl2pPr marL="742950" indent="-285750">
              <a:tabLst>
                <a:tab pos="298450" algn="l"/>
              </a:tabLst>
              <a:defRPr>
                <a:solidFill>
                  <a:schemeClr val="tx1"/>
                </a:solidFill>
                <a:latin typeface="Calibri" panose="020F0502020204030204" pitchFamily="34" charset="0"/>
              </a:defRPr>
            </a:lvl2pPr>
            <a:lvl3pPr marL="1143000" indent="-228600">
              <a:tabLst>
                <a:tab pos="298450" algn="l"/>
              </a:tabLst>
              <a:defRPr>
                <a:solidFill>
                  <a:schemeClr val="tx1"/>
                </a:solidFill>
                <a:latin typeface="Calibri" panose="020F0502020204030204" pitchFamily="34" charset="0"/>
              </a:defRPr>
            </a:lvl3pPr>
            <a:lvl4pPr marL="1600200" indent="-228600">
              <a:tabLst>
                <a:tab pos="298450" algn="l"/>
              </a:tabLst>
              <a:defRPr>
                <a:solidFill>
                  <a:schemeClr val="tx1"/>
                </a:solidFill>
                <a:latin typeface="Calibri" panose="020F0502020204030204" pitchFamily="34" charset="0"/>
              </a:defRPr>
            </a:lvl4pPr>
            <a:lvl5pPr marL="2057400" indent="-228600">
              <a:tabLst>
                <a:tab pos="2984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2984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2984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2984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298450" algn="l"/>
              </a:tabLst>
              <a:defRPr>
                <a:solidFill>
                  <a:schemeClr val="tx1"/>
                </a:solidFill>
                <a:latin typeface="Calibri" panose="020F0502020204030204" pitchFamily="34" charset="0"/>
              </a:defRPr>
            </a:lvl9pPr>
          </a:lstStyle>
          <a:p>
            <a:pPr algn="just" eaLnBrk="1" hangingPunct="1">
              <a:spcBef>
                <a:spcPts val="100"/>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NFV and SDN are independent but complementary schemes.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SDN decouples the data and control planes of network traffic  control, making the control and routing of network traffic more  flexible and efficient.</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NFV decouples network functions from specific hardware  platforms via virtualization to make the provision of these  functions more efficient and flexible</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Virtualization can be applied to the data plane functions of the  routers and other network functions, including SDN controller  functions.</a:t>
            </a:r>
            <a:endParaRPr lang="en-US" altLang="en-US">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025"/>
              </a:lnSpc>
              <a:spcBef>
                <a:spcPts val="188"/>
              </a:spcBef>
              <a:buFont typeface="Arial" panose="020B0604020202020204" pitchFamily="34" charset="0"/>
              <a:buChar char="•"/>
            </a:pPr>
            <a:r>
              <a:rPr lang="en-US" altLang="en-US">
                <a:solidFill>
                  <a:srgbClr val="333333"/>
                </a:solidFill>
                <a:latin typeface="Georgia" panose="02040502050405020303" pitchFamily="18" charset="0"/>
                <a:ea typeface="Georgia" panose="02040502050405020303" pitchFamily="18" charset="0"/>
                <a:cs typeface="Georgia" panose="02040502050405020303" pitchFamily="18" charset="0"/>
              </a:rPr>
              <a:t>So, either can be used alone, but the two can be combined to reap  greater benefits</a:t>
            </a:r>
            <a:endParaRPr lang="en-US" altLang="en-US">
              <a:latin typeface="Georgia" panose="02040502050405020303" pitchFamily="18" charset="0"/>
              <a:ea typeface="Georgia" panose="02040502050405020303" pitchFamily="18" charset="0"/>
              <a:cs typeface="Georgia" panose="02040502050405020303" pitchFamily="18" charset="0"/>
            </a:endParaRPr>
          </a:p>
        </p:txBody>
      </p:sp>
      <p:sp>
        <p:nvSpPr>
          <p:cNvPr id="73735" name="object 16"/>
          <p:cNvSpPr>
            <a:spLocks noChangeArrowheads="1"/>
          </p:cNvSpPr>
          <p:nvPr/>
        </p:nvSpPr>
        <p:spPr bwMode="auto">
          <a:xfrm>
            <a:off x="5254625" y="-168275"/>
            <a:ext cx="6686550" cy="33067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 name="Footer Placeholder 1"/>
          <p:cNvSpPr>
            <a:spLocks noGrp="1"/>
          </p:cNvSpPr>
          <p:nvPr>
            <p:ph type="ftr" sz="quarter" idx="10"/>
          </p:nvPr>
        </p:nvSpPr>
        <p:spPr>
          <a:xfrm>
            <a:off x="33338" y="6484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3737"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8" y="64881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91963" y="6502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52400" y="227013"/>
            <a:ext cx="7089775" cy="5835650"/>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50"/>
              </a:lnSpc>
              <a:spcBef>
                <a:spcPts val="513"/>
              </a:spcBef>
            </a:pPr>
            <a:r>
              <a:rPr lang="en-US" altLang="en-US" b="1">
                <a:solidFill>
                  <a:srgbClr val="493B30"/>
                </a:solidFill>
                <a:latin typeface="Arial" panose="020B0604020202020204" pitchFamily="34" charset="0"/>
                <a:cs typeface="Arial" panose="020B0604020202020204" pitchFamily="34" charset="0"/>
              </a:rPr>
              <a:t>2.7 MODERN NETWORKING ELEMENTS</a:t>
            </a:r>
            <a:endParaRPr lang="en-US" altLang="en-US">
              <a:latin typeface="Arial" panose="020B0604020202020204" pitchFamily="34" charset="0"/>
              <a:cs typeface="Arial" panose="020B0604020202020204" pitchFamily="34" charset="0"/>
            </a:endParaRPr>
          </a:p>
          <a:p>
            <a:pPr algn="just" eaLnBrk="1" hangingPunct="1">
              <a:lnSpc>
                <a:spcPts val="2400"/>
              </a:lnSpc>
              <a:spcBef>
                <a:spcPts val="75"/>
              </a:spcBef>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The discussion that follows works through this figure from  the bottom up.</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Ultimately, the concern of a network service provider is  about the set of network devices (such as routers) and the  control and management of the functions they perform  (such as </a:t>
            </a:r>
            <a:r>
              <a:rPr lang="en-US" altLang="en-US" sz="2000">
                <a:solidFill>
                  <a:srgbClr val="070C0E"/>
                </a:solidFill>
                <a:latin typeface="Georgia" panose="02040502050405020303" pitchFamily="18" charset="0"/>
                <a:ea typeface="Georgia" panose="02040502050405020303" pitchFamily="18" charset="0"/>
                <a:cs typeface="Georgia" panose="02040502050405020303" pitchFamily="18" charset="0"/>
              </a:rPr>
              <a:t>packet forwarding</a:t>
            </a: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If NFV is used, these network functions are implemented in  software and executed on VMs.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If instead the network functions are implemented on   dedicated machines and SDN is used, the control functions  are implemented on central SDN controllers, which interact  with the network devices.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325"/>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However, SDN and NFV are not mutually exclusive.</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If both SDN and NFV are implemented for a network, the  following relationships hold:</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Network data plane functionality is implemented on VMs.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The control plane functionality may be implemented on a</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dedicated SDN platform or on an SDN VM.</a:t>
            </a:r>
            <a:endParaRPr lang="en-US" altLang="en-US" sz="2000">
              <a:latin typeface="Georgia" panose="02040502050405020303" pitchFamily="18" charset="0"/>
              <a:ea typeface="Georgia" panose="02040502050405020303" pitchFamily="18" charset="0"/>
              <a:cs typeface="Georgia" panose="02040502050405020303" pitchFamily="18" charset="0"/>
            </a:endParaRPr>
          </a:p>
        </p:txBody>
      </p:sp>
      <p:sp>
        <p:nvSpPr>
          <p:cNvPr id="74756" name="object 13"/>
          <p:cNvSpPr>
            <a:spLocks noChangeArrowheads="1"/>
          </p:cNvSpPr>
          <p:nvPr/>
        </p:nvSpPr>
        <p:spPr bwMode="auto">
          <a:xfrm>
            <a:off x="7464425" y="587375"/>
            <a:ext cx="4435475" cy="54752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33338" y="6484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475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8" y="64881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91963" y="6502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577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578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5781"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5782" name="object 9"/>
          <p:cNvSpPr>
            <a:spLocks noChangeArrowheads="1"/>
          </p:cNvSpPr>
          <p:nvPr/>
        </p:nvSpPr>
        <p:spPr bwMode="auto">
          <a:xfrm>
            <a:off x="595313" y="4763"/>
            <a:ext cx="814387" cy="4025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93675" y="6350"/>
            <a:ext cx="6973888" cy="6143625"/>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150"/>
              </a:lnSpc>
              <a:spcBef>
                <a:spcPts val="513"/>
              </a:spcBef>
            </a:pPr>
            <a:r>
              <a:rPr lang="en-US" altLang="en-US" b="1">
                <a:solidFill>
                  <a:srgbClr val="493B30"/>
                </a:solidFill>
                <a:latin typeface="Arial" panose="020B0604020202020204" pitchFamily="34" charset="0"/>
                <a:cs typeface="Arial" panose="020B0604020202020204" pitchFamily="34" charset="0"/>
              </a:rPr>
              <a:t>2.7 MODERN NETWORKING ELEMENTS</a:t>
            </a:r>
            <a:endParaRPr lang="en-US" altLang="en-US">
              <a:latin typeface="Arial" panose="020B0604020202020204" pitchFamily="34" charset="0"/>
              <a:cs typeface="Arial" panose="020B0604020202020204" pitchFamily="34" charset="0"/>
            </a:endParaRPr>
          </a:p>
          <a:p>
            <a:pPr algn="just" eaLnBrk="1" hangingPunct="1">
              <a:lnSpc>
                <a:spcPts val="2400"/>
              </a:lnSpc>
              <a:spcBef>
                <a:spcPts val="75"/>
              </a:spcBef>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In either case, the SDN controller interacts with the data  plane functions running on VMs.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QoS measures are commonly used to specify the service  required by various network customers or users and to  dictate the traffic management policies used on the  network.</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The common case, until recently, is that QoS was  implemented on network that used neither NFV nor SDN.</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In this case, routing and traffic control policies must be  configured directly on network devices using a variety of  automated and manual techniques.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If NFV but not SDN is implemented, the QoS settings are  communicated to the VMs.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400"/>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With SDN, regardless of whether NFV is used, it is the   SDN controller that is responsible for enforcing QoS  parameters for the various network users.</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algn="just" eaLnBrk="1" hangingPunct="1">
              <a:lnSpc>
                <a:spcPts val="2325"/>
              </a:lnSpc>
              <a:buFont typeface="Arial" panose="020B0604020202020204" pitchFamily="34" charset="0"/>
              <a:buChar char="•"/>
            </a:pPr>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If QoE considerations come into play, these are used to</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adjust	QoS	parameters	to	satisfy	the	users’	QoE</a:t>
            </a:r>
            <a:endParaRPr lang="en-US" altLang="en-US" sz="2000">
              <a:latin typeface="Georgia" panose="02040502050405020303" pitchFamily="18" charset="0"/>
              <a:ea typeface="Georgia" panose="02040502050405020303" pitchFamily="18" charset="0"/>
              <a:cs typeface="Georgia" panose="02040502050405020303" pitchFamily="18" charset="0"/>
            </a:endParaRPr>
          </a:p>
          <a:p>
            <a:pPr eaLnBrk="1" hangingPunct="1"/>
            <a:r>
              <a:rPr lang="en-US" altLang="en-US" sz="2000">
                <a:solidFill>
                  <a:srgbClr val="333333"/>
                </a:solidFill>
                <a:latin typeface="Georgia" panose="02040502050405020303" pitchFamily="18" charset="0"/>
                <a:ea typeface="Georgia" panose="02040502050405020303" pitchFamily="18" charset="0"/>
                <a:cs typeface="Georgia" panose="02040502050405020303" pitchFamily="18" charset="0"/>
              </a:rPr>
              <a:t>requirements.</a:t>
            </a:r>
            <a:endParaRPr lang="en-US" altLang="en-US" sz="2000">
              <a:latin typeface="Georgia" panose="02040502050405020303" pitchFamily="18" charset="0"/>
              <a:ea typeface="Georgia" panose="02040502050405020303" pitchFamily="18" charset="0"/>
              <a:cs typeface="Georgia" panose="02040502050405020303" pitchFamily="18" charset="0"/>
            </a:endParaRPr>
          </a:p>
        </p:txBody>
      </p:sp>
      <p:sp>
        <p:nvSpPr>
          <p:cNvPr id="75784" name="object 13"/>
          <p:cNvSpPr>
            <a:spLocks noChangeArrowheads="1"/>
          </p:cNvSpPr>
          <p:nvPr/>
        </p:nvSpPr>
        <p:spPr bwMode="auto">
          <a:xfrm>
            <a:off x="7448550" y="587375"/>
            <a:ext cx="4435475" cy="547528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33338" y="64849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75786"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38" y="64881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891963" y="6502400"/>
            <a:ext cx="30797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411"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412"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413" name="object 5"/>
          <p:cNvSpPr>
            <a:spLocks noChangeArrowheads="1"/>
          </p:cNvSpPr>
          <p:nvPr/>
        </p:nvSpPr>
        <p:spPr bwMode="auto">
          <a:xfrm>
            <a:off x="0" y="9525"/>
            <a:ext cx="523875" cy="466248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414" name="object 7"/>
          <p:cNvSpPr>
            <a:spLocks noChangeArrowheads="1"/>
          </p:cNvSpPr>
          <p:nvPr/>
        </p:nvSpPr>
        <p:spPr bwMode="auto">
          <a:xfrm>
            <a:off x="695325" y="4763"/>
            <a:ext cx="385763" cy="1739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7415" name="object 9"/>
          <p:cNvSpPr>
            <a:spLocks noChangeArrowheads="1"/>
          </p:cNvSpPr>
          <p:nvPr/>
        </p:nvSpPr>
        <p:spPr bwMode="auto">
          <a:xfrm>
            <a:off x="595313" y="4763"/>
            <a:ext cx="814387" cy="4025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41275" y="6350"/>
            <a:ext cx="6629400" cy="5553075"/>
          </a:xfrm>
          <a:prstGeom prst="rect">
            <a:avLst/>
          </a:prstGeom>
        </p:spPr>
        <p:txBody>
          <a:bodyPr lIns="0" tIns="12700" rIns="0" bIns="0">
            <a:spAutoFit/>
          </a:bodyPr>
          <a:lstStyle>
            <a:lvl1pPr marL="450850" indent="-285750">
              <a:tabLst>
                <a:tab pos="450850" algn="l"/>
              </a:tabLst>
              <a:defRPr>
                <a:solidFill>
                  <a:schemeClr val="tx1"/>
                </a:solidFill>
                <a:latin typeface="Calibri" panose="020F0502020204030204" pitchFamily="34" charset="0"/>
              </a:defRPr>
            </a:lvl1pPr>
            <a:lvl2pPr marL="742950" indent="-285750">
              <a:tabLst>
                <a:tab pos="450850" algn="l"/>
              </a:tabLst>
              <a:defRPr>
                <a:solidFill>
                  <a:schemeClr val="tx1"/>
                </a:solidFill>
                <a:latin typeface="Calibri" panose="020F0502020204030204" pitchFamily="34" charset="0"/>
              </a:defRPr>
            </a:lvl2pPr>
            <a:lvl3pPr marL="1143000" indent="-228600">
              <a:tabLst>
                <a:tab pos="450850" algn="l"/>
              </a:tabLst>
              <a:defRPr>
                <a:solidFill>
                  <a:schemeClr val="tx1"/>
                </a:solidFill>
                <a:latin typeface="Calibri" panose="020F0502020204030204" pitchFamily="34" charset="0"/>
              </a:defRPr>
            </a:lvl3pPr>
            <a:lvl4pPr marL="1600200" indent="-228600">
              <a:tabLst>
                <a:tab pos="450850" algn="l"/>
              </a:tabLst>
              <a:defRPr>
                <a:solidFill>
                  <a:schemeClr val="tx1"/>
                </a:solidFill>
                <a:latin typeface="Calibri" panose="020F0502020204030204" pitchFamily="34" charset="0"/>
              </a:defRPr>
            </a:lvl4pPr>
            <a:lvl5pPr marL="2057400" indent="-228600">
              <a:tabLst>
                <a:tab pos="45085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45085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45085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45085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450850" algn="l"/>
              </a:tabLst>
              <a:defRPr>
                <a:solidFill>
                  <a:schemeClr val="tx1"/>
                </a:solidFill>
                <a:latin typeface="Calibri" panose="020F0502020204030204" pitchFamily="34" charset="0"/>
              </a:defRPr>
            </a:lvl9pPr>
          </a:lstStyle>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For very small elements, the total elapsed time is  dominated by the delay time across the Internet.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However, for larger elements, the total elapsed time is  dictated by the sliding-window performance of TCP  and is therefore dominated by the throughput  achieved over the TCP connection.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Thus, for large transfers, the transfer time is  proportional to the size of the file and the degree to  which the source slows because of congestion.</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It should be clear that even if you confine your  attention to elastic traffic, some service prioritizing  and controlling traffic could be of benefit.</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Without such a service, routers are dealing  evenhandedly with arriving IP packets, with no  concern for the type of application and whether a  particular packet is part of a large transfer element or  a small one.</a:t>
            </a: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Under such circumstances, and if congestion  develops, it is unlikely that resources will be allocated  in such a way as to meet the needs of all applications</a:t>
            </a:r>
          </a:p>
        </p:txBody>
      </p:sp>
      <p:sp>
        <p:nvSpPr>
          <p:cNvPr id="17417" name="object 13"/>
          <p:cNvSpPr>
            <a:spLocks noChangeArrowheads="1"/>
          </p:cNvSpPr>
          <p:nvPr/>
        </p:nvSpPr>
        <p:spPr bwMode="auto">
          <a:xfrm>
            <a:off x="6630988" y="523875"/>
            <a:ext cx="5454650" cy="6186488"/>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 name="Footer Placeholder 1"/>
          <p:cNvSpPr>
            <a:spLocks noGrp="1"/>
          </p:cNvSpPr>
          <p:nvPr>
            <p:ph type="ftr" sz="quarter" idx="11"/>
          </p:nvPr>
        </p:nvSpPr>
        <p:spPr>
          <a:xfrm>
            <a:off x="42863" y="6535738"/>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7419"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463" y="6538913"/>
            <a:ext cx="1522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901488" y="6551613"/>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5"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6"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7"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8" name="object 9"/>
          <p:cNvSpPr>
            <a:spLocks noChangeArrowheads="1"/>
          </p:cNvSpPr>
          <p:nvPr/>
        </p:nvSpPr>
        <p:spPr bwMode="auto">
          <a:xfrm>
            <a:off x="595313" y="4763"/>
            <a:ext cx="814387" cy="4025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 name="object 15"/>
          <p:cNvSpPr txBox="1"/>
          <p:nvPr/>
        </p:nvSpPr>
        <p:spPr>
          <a:xfrm>
            <a:off x="215900" y="42863"/>
            <a:ext cx="5199063" cy="5786437"/>
          </a:xfrm>
          <a:prstGeom prst="rect">
            <a:avLst/>
          </a:prstGeom>
        </p:spPr>
        <p:txBody>
          <a:bodyPr lIns="0" tIns="1270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b="1">
                <a:latin typeface="Lucida Sans Unicode" panose="020B0602030504020204" pitchFamily="34" charset="0"/>
                <a:cs typeface="Lucida Sans Unicode" panose="020B0602030504020204" pitchFamily="34" charset="0"/>
              </a:rPr>
              <a:t>Inelastic Traffic</a:t>
            </a:r>
            <a:endParaRPr lang="en-US" altLang="en-US">
              <a:latin typeface="Lucida Sans Unicode" panose="020B0602030504020204" pitchFamily="34" charset="0"/>
              <a:cs typeface="Lucida Sans Unicode" panose="020B0602030504020204" pitchFamily="34" charset="0"/>
            </a:endParaRPr>
          </a:p>
          <a:p>
            <a:pPr algn="just" eaLnBrk="1" hangingPunct="1">
              <a:buFont typeface="Arial" panose="020B0604020202020204" pitchFamily="34" charset="0"/>
              <a:buChar char="•"/>
            </a:pPr>
            <a:r>
              <a:rPr lang="en-US" altLang="en-US">
                <a:latin typeface="Lucida Sans Unicode" panose="020B0602030504020204" pitchFamily="34" charset="0"/>
                <a:cs typeface="Lucida Sans Unicode" panose="020B0602030504020204" pitchFamily="34" charset="0"/>
              </a:rPr>
              <a:t>Inelastic traffic does not easily adapt, if at  all, to changes in delay and throughput  across an internet.</a:t>
            </a:r>
          </a:p>
          <a:p>
            <a:pPr algn="just" eaLnBrk="1" hangingPunct="1"/>
            <a:r>
              <a:rPr lang="en-US" altLang="en-US">
                <a:latin typeface="Lucida Sans Unicode" panose="020B0602030504020204" pitchFamily="34" charset="0"/>
                <a:cs typeface="Lucida Sans Unicode" panose="020B0602030504020204" pitchFamily="34" charset="0"/>
              </a:rPr>
              <a:t>Examples of inelastic traffic include  multimedia transmission, such as voice and  video, and high-volume interactive traffic,  such as an interactive simulation application  (for example, airline pilot simulation).</a:t>
            </a:r>
          </a:p>
          <a:p>
            <a:pPr algn="just" eaLnBrk="1" hangingPunct="1"/>
            <a:r>
              <a:rPr lang="en-US" altLang="en-US">
                <a:latin typeface="Lucida Sans Unicode" panose="020B0602030504020204" pitchFamily="34" charset="0"/>
                <a:cs typeface="Lucida Sans Unicode" panose="020B0602030504020204" pitchFamily="34" charset="0"/>
              </a:rPr>
              <a:t>The requirements for inelastic traffic may  include the following:</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Throughput</a:t>
            </a:r>
            <a:r>
              <a:rPr lang="en-US" altLang="en-US">
                <a:latin typeface="Lucida Sans Unicode" panose="020B0602030504020204" pitchFamily="34" charset="0"/>
                <a:cs typeface="Lucida Sans Unicode" panose="020B0602030504020204" pitchFamily="34" charset="0"/>
              </a:rPr>
              <a:t>: A minimum throughput value  may be required. Unlike most elastic traffic,  which can continue to deliver data with  perhaps degraded service, many inelastic  applications absolutely require a given  minimum throughput.</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Delay</a:t>
            </a:r>
            <a:r>
              <a:rPr lang="en-US" altLang="en-US">
                <a:latin typeface="Lucida Sans Unicode" panose="020B0602030504020204" pitchFamily="34" charset="0"/>
                <a:cs typeface="Lucida Sans Unicode" panose="020B0602030504020204" pitchFamily="34" charset="0"/>
              </a:rPr>
              <a:t>: Also called latency. An example of a  delay-sensitive application is stock trading;  someone who consistently receives later</a:t>
            </a:r>
          </a:p>
        </p:txBody>
      </p:sp>
      <p:sp>
        <p:nvSpPr>
          <p:cNvPr id="18440" name="object 16"/>
          <p:cNvSpPr>
            <a:spLocks noChangeArrowheads="1"/>
          </p:cNvSpPr>
          <p:nvPr/>
        </p:nvSpPr>
        <p:spPr bwMode="auto">
          <a:xfrm>
            <a:off x="5467350" y="400050"/>
            <a:ext cx="6583363" cy="30289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41" name="object 17"/>
          <p:cNvSpPr>
            <a:spLocks noChangeArrowheads="1"/>
          </p:cNvSpPr>
          <p:nvPr/>
        </p:nvSpPr>
        <p:spPr bwMode="auto">
          <a:xfrm>
            <a:off x="5495925" y="3578225"/>
            <a:ext cx="6580188" cy="293052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8443" name="Picture 3"/>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p:cNvSpPr>
            <a:spLocks noChangeArrowheads="1"/>
          </p:cNvSpPr>
          <p:nvPr/>
        </p:nvSpPr>
        <p:spPr bwMode="auto">
          <a:xfrm>
            <a:off x="1123950" y="4021138"/>
            <a:ext cx="190500" cy="1889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9459" name="object 3"/>
          <p:cNvSpPr>
            <a:spLocks noChangeArrowheads="1"/>
          </p:cNvSpPr>
          <p:nvPr/>
        </p:nvSpPr>
        <p:spPr bwMode="auto">
          <a:xfrm>
            <a:off x="938213" y="0"/>
            <a:ext cx="1336675" cy="2708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9460" name="object 4"/>
          <p:cNvSpPr>
            <a:spLocks noChangeArrowheads="1"/>
          </p:cNvSpPr>
          <p:nvPr/>
        </p:nvSpPr>
        <p:spPr bwMode="auto">
          <a:xfrm>
            <a:off x="866775" y="4763"/>
            <a:ext cx="238125" cy="10890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9461" name="object 7"/>
          <p:cNvSpPr>
            <a:spLocks noChangeArrowheads="1"/>
          </p:cNvSpPr>
          <p:nvPr/>
        </p:nvSpPr>
        <p:spPr bwMode="auto">
          <a:xfrm>
            <a:off x="695325" y="4763"/>
            <a:ext cx="385763" cy="1739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9462" name="object 9"/>
          <p:cNvSpPr>
            <a:spLocks noChangeArrowheads="1"/>
          </p:cNvSpPr>
          <p:nvPr/>
        </p:nvSpPr>
        <p:spPr bwMode="auto">
          <a:xfrm>
            <a:off x="595313" y="4763"/>
            <a:ext cx="814387" cy="40259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2" name="object 12"/>
          <p:cNvSpPr txBox="1"/>
          <p:nvPr/>
        </p:nvSpPr>
        <p:spPr>
          <a:xfrm>
            <a:off x="117475" y="6350"/>
            <a:ext cx="12036425" cy="2506663"/>
          </a:xfrm>
          <a:prstGeom prst="rect">
            <a:avLst/>
          </a:prstGeom>
        </p:spPr>
        <p:txBody>
          <a:bodyPr lIns="0" tIns="12700" rIns="0" bIns="0">
            <a:spAutoFit/>
          </a:bodyPr>
          <a:lstStyle>
            <a:lvl1pPr marL="88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b="1">
                <a:latin typeface="Lucida Sans Unicode" panose="020B0602030504020204" pitchFamily="34" charset="0"/>
                <a:cs typeface="Lucida Sans Unicode" panose="020B0602030504020204" pitchFamily="34" charset="0"/>
              </a:rPr>
              <a:t>Inelastic Traffic</a:t>
            </a:r>
            <a:endParaRPr lang="en-US" altLang="en-US">
              <a:latin typeface="Lucida Sans Unicode" panose="020B0602030504020204" pitchFamily="34" charset="0"/>
              <a:cs typeface="Lucida Sans Unicode" panose="020B0602030504020204" pitchFamily="34" charset="0"/>
            </a:endParaRPr>
          </a:p>
          <a:p>
            <a:pPr algn="just" eaLnBrk="1" hangingPunct="1"/>
            <a:r>
              <a:rPr lang="en-US" altLang="en-US">
                <a:latin typeface="Lucida Sans Unicode" panose="020B0602030504020204" pitchFamily="34" charset="0"/>
                <a:cs typeface="Lucida Sans Unicode" panose="020B0602030504020204" pitchFamily="34" charset="0"/>
              </a:rPr>
              <a:t>The requirements for inelastic traffic may include the following:</a:t>
            </a:r>
          </a:p>
          <a:p>
            <a:pPr algn="just" eaLnBrk="1" hangingPunct="1">
              <a:buFont typeface="Arial" panose="020B0604020202020204" pitchFamily="34" charset="0"/>
              <a:buChar char="•"/>
            </a:pPr>
            <a:r>
              <a:rPr lang="en-US" altLang="en-US" b="1">
                <a:latin typeface="Lucida Sans Unicode" panose="020B0602030504020204" pitchFamily="34" charset="0"/>
                <a:cs typeface="Lucida Sans Unicode" panose="020B0602030504020204" pitchFamily="34" charset="0"/>
              </a:rPr>
              <a:t>Delay jitter</a:t>
            </a:r>
            <a:r>
              <a:rPr lang="en-US" altLang="en-US">
                <a:latin typeface="Lucida Sans Unicode" panose="020B0602030504020204" pitchFamily="34" charset="0"/>
                <a:cs typeface="Lucida Sans Unicode" panose="020B0602030504020204" pitchFamily="34" charset="0"/>
              </a:rPr>
              <a:t>: The magnitude of delay variation, called delay jitter, or simply jitter, is a critical factor in  real-time applications. Because of the variable delay imposed by an internet, the interarrival times  between packets are not maintained at a fixed interval at the destination. To compensate for this, the  incoming packets are buffered, delayed sufficiently to compensate for the jitter, and then released at a  constant rate to the software that is expecting a steady real-time stream. The larger the allowable delay  variation, the longer the real delay in delivering the data and the greater the size of the delay buffer  required at receivers. Real-time interactive applications, such as teleconferencing, may require a</a:t>
            </a:r>
          </a:p>
        </p:txBody>
      </p:sp>
      <p:sp>
        <p:nvSpPr>
          <p:cNvPr id="13" name="object 13"/>
          <p:cNvSpPr txBox="1"/>
          <p:nvPr/>
        </p:nvSpPr>
        <p:spPr>
          <a:xfrm>
            <a:off x="493713" y="3340100"/>
            <a:ext cx="3744912" cy="352425"/>
          </a:xfrm>
          <a:prstGeom prst="rect">
            <a:avLst/>
          </a:prstGeom>
        </p:spPr>
        <p:txBody>
          <a:bodyPr lIns="0" tIns="22225" rIns="0" bIns="0">
            <a:spAutoFit/>
          </a:bodyPr>
          <a:lstStyle/>
          <a:p>
            <a:pPr eaLnBrk="1" fontAlgn="auto" hangingPunct="1">
              <a:spcBef>
                <a:spcPts val="175"/>
              </a:spcBef>
              <a:spcAft>
                <a:spcPts val="0"/>
              </a:spcAft>
              <a:defRPr/>
            </a:pPr>
            <a:r>
              <a:rPr spc="-10" dirty="0">
                <a:latin typeface="Lucida Sans Unicode"/>
                <a:cs typeface="Lucida Sans Unicode"/>
              </a:rPr>
              <a:t>reasonable </a:t>
            </a:r>
            <a:r>
              <a:rPr spc="-5" dirty="0">
                <a:latin typeface="Lucida Sans Unicode"/>
                <a:cs typeface="Lucida Sans Unicode"/>
              </a:rPr>
              <a:t>upper bound on</a:t>
            </a:r>
            <a:r>
              <a:rPr spc="35" dirty="0">
                <a:latin typeface="Lucida Sans Unicode"/>
                <a:cs typeface="Lucida Sans Unicode"/>
              </a:rPr>
              <a:t> </a:t>
            </a:r>
            <a:r>
              <a:rPr spc="-5" dirty="0">
                <a:latin typeface="Lucida Sans Unicode"/>
                <a:cs typeface="Lucida Sans Unicode"/>
              </a:rPr>
              <a:t>jitter.</a:t>
            </a:r>
            <a:endParaRPr>
              <a:latin typeface="Lucida Sans Unicode"/>
              <a:cs typeface="Lucida Sans Unicode"/>
            </a:endParaRPr>
          </a:p>
        </p:txBody>
      </p:sp>
      <p:sp>
        <p:nvSpPr>
          <p:cNvPr id="19465" name="object 14"/>
          <p:cNvSpPr>
            <a:spLocks noChangeArrowheads="1"/>
          </p:cNvSpPr>
          <p:nvPr/>
        </p:nvSpPr>
        <p:spPr bwMode="auto">
          <a:xfrm>
            <a:off x="344488" y="2528888"/>
            <a:ext cx="11803062" cy="32956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 name="Footer Placeholder 1"/>
          <p:cNvSpPr>
            <a:spLocks noGrp="1"/>
          </p:cNvSpPr>
          <p:nvPr>
            <p:ph type="ftr" sz="quarter" idx="11"/>
          </p:nvPr>
        </p:nvSpPr>
        <p:spPr>
          <a:xfrm>
            <a:off x="25400" y="6284913"/>
            <a:ext cx="12166600" cy="303212"/>
          </a:xfrm>
          <a:solidFill>
            <a:srgbClr val="0070C0"/>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r>
              <a:rPr lang="en-US" altLang="en-US" sz="1400" dirty="0">
                <a:solidFill>
                  <a:schemeClr val="bg1"/>
                </a:solidFill>
                <a:latin typeface="Cambria" panose="02040503050406030204" pitchFamily="18" charset="0"/>
              </a:rPr>
              <a:t>Chapter – 2 : Requirements and Technology</a:t>
            </a:r>
          </a:p>
        </p:txBody>
      </p:sp>
      <p:pic>
        <p:nvPicPr>
          <p:cNvPr id="19467"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288088"/>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884025" y="6300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TotalTime>
  <Words>7745</Words>
  <Application>Microsoft Office PowerPoint</Application>
  <PresentationFormat>Widescreen</PresentationFormat>
  <Paragraphs>701</Paragraphs>
  <Slides>63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Calibri Light</vt:lpstr>
      <vt:lpstr>Cambria</vt:lpstr>
      <vt:lpstr>Georgia</vt:lpstr>
      <vt:lpstr>Lucida Sans Unicode</vt:lpstr>
      <vt:lpstr>McGrawHill-Italic</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2.6 SDN AND NFV</vt:lpstr>
      <vt:lpstr>PowerPoint Presentation</vt:lpstr>
      <vt:lpstr>PowerPoint Presentation</vt:lpstr>
      <vt:lpstr>PowerPoint Presentation</vt:lpstr>
      <vt:lpstr>PowerPoint Presentation</vt:lpstr>
      <vt:lpstr>PowerPoint Presentation</vt:lpstr>
      <vt:lpstr>2.6 SDN AND NFV Network Functions Virtualization  network functions virtualization (NFV)  The virtualization of network functions by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 Patel</dc:creator>
  <cp:lastModifiedBy>Administrator</cp:lastModifiedBy>
  <cp:revision>13</cp:revision>
  <dcterms:created xsi:type="dcterms:W3CDTF">2019-12-10T00:51:30Z</dcterms:created>
  <dcterms:modified xsi:type="dcterms:W3CDTF">2020-12-05T04:19:46Z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2018-02-27T00:00:00Z</vt:filetime>
  </property>
  <property fmtid="{D5CDD505-2E9C-101B-9397-08002B2CF9AE}" pid="3" name="Creator">
    <vt:lpwstr>Microsoft® PowerPoint® 2013</vt:lpwstr>
  </property>
  <property fmtid="{D5CDD505-2E9C-101B-9397-08002B2CF9AE}" pid="4" name="LastSaved">
    <vt:filetime>2019-12-10T00:00:00Z</vt:filetime>
  </property>
</Properties>
</file>