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1" r:id="rId11"/>
    <p:sldId id="278" r:id="rId12"/>
    <p:sldId id="272" r:id="rId13"/>
    <p:sldId id="273" r:id="rId14"/>
    <p:sldId id="274" r:id="rId15"/>
    <p:sldId id="275" r:id="rId16"/>
    <p:sldId id="276" r:id="rId17"/>
    <p:sldId id="285" r:id="rId18"/>
    <p:sldId id="286" r:id="rId19"/>
    <p:sldId id="287" r:id="rId20"/>
    <p:sldId id="282" r:id="rId21"/>
    <p:sldId id="284" r:id="rId22"/>
    <p:sldId id="283" r:id="rId23"/>
    <p:sldId id="277" r:id="rId24"/>
    <p:sldId id="281" r:id="rId25"/>
    <p:sldId id="279"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Box 9"/>
          <p:cNvSpPr txBox="1"/>
          <p:nvPr userDrawn="1"/>
        </p:nvSpPr>
        <p:spPr>
          <a:xfrm>
            <a:off x="334347" y="492706"/>
            <a:ext cx="11772987" cy="369332"/>
          </a:xfrm>
          <a:prstGeom prst="rect">
            <a:avLst/>
          </a:prstGeom>
        </p:spPr>
        <p:txBody>
          <a:bodyPr wrap="square" lIns="0" tIns="0" rIns="0" bIns="0" rtlCol="0" anchor="t">
            <a:spAutoFit/>
          </a:bodyPr>
          <a:lstStyle/>
          <a:p>
            <a:r>
              <a:rPr lang="en-US" sz="2400" spc="83" dirty="0">
                <a:solidFill>
                  <a:srgbClr val="FDFBFB"/>
                </a:solidFill>
                <a:latin typeface="Arial" panose="020B0604020202020204" pitchFamily="34" charset="0"/>
                <a:cs typeface="Arial" panose="020B0604020202020204" pitchFamily="34" charset="0"/>
              </a:rPr>
              <a:t>DEVANG PATEL INSTITUTE OF ADVANCE TECHNOLOGY AND RESEARCH</a:t>
            </a:r>
          </a:p>
        </p:txBody>
      </p:sp>
      <p:sp>
        <p:nvSpPr>
          <p:cNvPr id="5" name="Text Placeholder 4"/>
          <p:cNvSpPr>
            <a:spLocks noGrp="1"/>
          </p:cNvSpPr>
          <p:nvPr>
            <p:ph type="body" sz="quarter" idx="10" hasCustomPrompt="1"/>
          </p:nvPr>
        </p:nvSpPr>
        <p:spPr>
          <a:xfrm>
            <a:off x="88463" y="4259510"/>
            <a:ext cx="2895600" cy="414337"/>
          </a:xfrm>
        </p:spPr>
        <p:txBody>
          <a:bodyPr>
            <a:normAutofit/>
          </a:bodyPr>
          <a:lstStyle>
            <a:lvl1pPr marL="0" indent="0" algn="l">
              <a:buNone/>
              <a:defRPr sz="2000" baseline="0">
                <a:latin typeface="Arial" panose="020B0604020202020204" pitchFamily="34" charset="0"/>
                <a:cs typeface="Arial" panose="020B0604020202020204" pitchFamily="34" charset="0"/>
              </a:defRPr>
            </a:lvl1pPr>
          </a:lstStyle>
          <a:p>
            <a:pPr lvl="0"/>
            <a:r>
              <a:rPr lang="en-US" dirty="0"/>
              <a:t>Prof. Name</a:t>
            </a:r>
          </a:p>
        </p:txBody>
      </p:sp>
      <p:sp>
        <p:nvSpPr>
          <p:cNvPr id="12" name="Text Placeholder 11"/>
          <p:cNvSpPr>
            <a:spLocks noGrp="1"/>
          </p:cNvSpPr>
          <p:nvPr>
            <p:ph type="body" sz="quarter" idx="11" hasCustomPrompt="1"/>
          </p:nvPr>
        </p:nvSpPr>
        <p:spPr>
          <a:xfrm>
            <a:off x="76597" y="4857707"/>
            <a:ext cx="4122738" cy="272566"/>
          </a:xfrm>
        </p:spPr>
        <p:txBody>
          <a:bodyPr>
            <a:normAutofit/>
          </a:bodyPr>
          <a:lstStyle>
            <a:lvl1pPr marL="0" indent="0">
              <a:buNone/>
              <a:defRPr sz="1200">
                <a:latin typeface="Arial" panose="020B0604020202020204" pitchFamily="34" charset="0"/>
                <a:cs typeface="Arial" panose="020B0604020202020204" pitchFamily="34" charset="0"/>
              </a:defRPr>
            </a:lvl1pPr>
          </a:lstStyle>
          <a:p>
            <a:pPr lvl="0"/>
            <a:r>
              <a:rPr lang="en-US" dirty="0"/>
              <a:t>Designation</a:t>
            </a:r>
          </a:p>
        </p:txBody>
      </p:sp>
      <p:sp>
        <p:nvSpPr>
          <p:cNvPr id="15" name="Text Placeholder 14"/>
          <p:cNvSpPr>
            <a:spLocks noGrp="1"/>
          </p:cNvSpPr>
          <p:nvPr>
            <p:ph type="body" sz="quarter" idx="12" hasCustomPrompt="1"/>
          </p:nvPr>
        </p:nvSpPr>
        <p:spPr>
          <a:xfrm>
            <a:off x="85063" y="5243276"/>
            <a:ext cx="4122738" cy="246062"/>
          </a:xfrm>
        </p:spPr>
        <p:txBody>
          <a:bodyPr>
            <a:noAutofit/>
          </a:bodyPr>
          <a:lstStyle>
            <a:lvl1pPr marL="0" indent="0">
              <a:buNone/>
              <a:defRPr sz="1200">
                <a:latin typeface="Arial" panose="020B0604020202020204" pitchFamily="34" charset="0"/>
                <a:cs typeface="Arial" panose="020B0604020202020204" pitchFamily="34" charset="0"/>
              </a:defRPr>
            </a:lvl1pPr>
          </a:lstStyle>
          <a:p>
            <a:pPr lvl="0"/>
            <a:r>
              <a:rPr lang="en-US" dirty="0"/>
              <a:t>Department</a:t>
            </a:r>
          </a:p>
        </p:txBody>
      </p:sp>
      <p:sp>
        <p:nvSpPr>
          <p:cNvPr id="16" name="TextBox 15"/>
          <p:cNvSpPr txBox="1"/>
          <p:nvPr userDrawn="1"/>
        </p:nvSpPr>
        <p:spPr>
          <a:xfrm>
            <a:off x="76598" y="5637363"/>
            <a:ext cx="4673202" cy="692497"/>
          </a:xfrm>
          <a:prstGeom prst="rect">
            <a:avLst/>
          </a:prstGeom>
          <a:noFill/>
        </p:spPr>
        <p:txBody>
          <a:bodyPr wrap="square" rtlCol="0">
            <a:spAutoFit/>
          </a:bodyPr>
          <a:lstStyle/>
          <a:p>
            <a:pPr>
              <a:lnSpc>
                <a:spcPct val="100000"/>
              </a:lnSpc>
            </a:pPr>
            <a:r>
              <a:rPr lang="en-US" sz="1050" spc="67" dirty="0">
                <a:latin typeface="Arial" panose="020B0604020202020204" pitchFamily="34" charset="0"/>
                <a:cs typeface="Arial" panose="020B0604020202020204" pitchFamily="34" charset="0"/>
              </a:rPr>
              <a:t>Devang Patel Institute of Advance Technology And Research</a:t>
            </a:r>
          </a:p>
          <a:p>
            <a:pPr>
              <a:lnSpc>
                <a:spcPct val="100000"/>
              </a:lnSpc>
            </a:pPr>
            <a:r>
              <a:rPr lang="en-US" sz="1050" spc="67" dirty="0">
                <a:latin typeface="Arial" panose="020B0604020202020204" pitchFamily="34" charset="0"/>
                <a:cs typeface="Arial" panose="020B0604020202020204" pitchFamily="34" charset="0"/>
              </a:rPr>
              <a:t>Charotar University of Science and Technology</a:t>
            </a:r>
          </a:p>
          <a:p>
            <a:endParaRPr lang="en-US" dirty="0"/>
          </a:p>
        </p:txBody>
      </p:sp>
      <p:sp>
        <p:nvSpPr>
          <p:cNvPr id="18" name="Text Placeholder 17"/>
          <p:cNvSpPr>
            <a:spLocks noGrp="1"/>
          </p:cNvSpPr>
          <p:nvPr>
            <p:ph type="body" sz="quarter" idx="13" hasCustomPrompt="1"/>
          </p:nvPr>
        </p:nvSpPr>
        <p:spPr>
          <a:xfrm>
            <a:off x="93529" y="6338598"/>
            <a:ext cx="2268538" cy="273870"/>
          </a:xfrm>
        </p:spPr>
        <p:txBody>
          <a:bodyPr>
            <a:normAutofit/>
          </a:bodyPr>
          <a:lstStyle>
            <a:lvl1pPr marL="0" indent="0">
              <a:buNone/>
              <a:defRPr sz="1200" b="0">
                <a:latin typeface="Arial" panose="020B0604020202020204" pitchFamily="34" charset="0"/>
                <a:cs typeface="Arial" panose="020B0604020202020204" pitchFamily="34" charset="0"/>
              </a:defRPr>
            </a:lvl1pPr>
          </a:lstStyle>
          <a:p>
            <a:pPr lvl="0"/>
            <a:r>
              <a:rPr lang="en-US" dirty="0"/>
              <a:t>Date</a:t>
            </a:r>
          </a:p>
        </p:txBody>
      </p:sp>
      <p:sp>
        <p:nvSpPr>
          <p:cNvPr id="19" name="Rectangle 18"/>
          <p:cNvSpPr/>
          <p:nvPr userDrawn="1"/>
        </p:nvSpPr>
        <p:spPr>
          <a:xfrm>
            <a:off x="0" y="-1"/>
            <a:ext cx="12192000" cy="1192347"/>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4385734" y="1216187"/>
            <a:ext cx="7806268" cy="5641813"/>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22" name="Text Placeholder 21"/>
          <p:cNvSpPr>
            <a:spLocks noGrp="1"/>
          </p:cNvSpPr>
          <p:nvPr>
            <p:ph type="body" sz="quarter" idx="14" hasCustomPrompt="1"/>
          </p:nvPr>
        </p:nvSpPr>
        <p:spPr>
          <a:xfrm>
            <a:off x="4589461" y="3180395"/>
            <a:ext cx="7340071" cy="838729"/>
          </a:xfrm>
          <a:solidFill>
            <a:schemeClr val="accent5">
              <a:lumMod val="50000"/>
            </a:schemeClr>
          </a:solidFill>
        </p:spPr>
        <p:txBody>
          <a:bodyPr>
            <a:noAutofit/>
          </a:bodyPr>
          <a:lstStyle>
            <a:lvl1pPr marL="0" indent="0">
              <a:buNone/>
              <a:defRPr sz="4000">
                <a:solidFill>
                  <a:schemeClr val="bg1"/>
                </a:solidFill>
                <a:latin typeface="Arial" panose="020B0604020202020204" pitchFamily="34" charset="0"/>
                <a:cs typeface="Arial" panose="020B0604020202020204" pitchFamily="34" charset="0"/>
              </a:defRPr>
            </a:lvl1pPr>
          </a:lstStyle>
          <a:p>
            <a:pPr lvl="0"/>
            <a:r>
              <a:rPr lang="en-US" dirty="0"/>
              <a:t>Title</a:t>
            </a:r>
          </a:p>
        </p:txBody>
      </p:sp>
      <p:sp>
        <p:nvSpPr>
          <p:cNvPr id="24" name="Text Placeholder 23"/>
          <p:cNvSpPr>
            <a:spLocks noGrp="1"/>
          </p:cNvSpPr>
          <p:nvPr>
            <p:ph type="body" sz="quarter" idx="15" hasCustomPrompt="1"/>
          </p:nvPr>
        </p:nvSpPr>
        <p:spPr>
          <a:xfrm>
            <a:off x="4615391" y="4333590"/>
            <a:ext cx="7314141" cy="660400"/>
          </a:xfrm>
          <a:solidFill>
            <a:schemeClr val="accent5">
              <a:lumMod val="50000"/>
            </a:schemeClr>
          </a:solidFill>
        </p:spPr>
        <p:txBody>
          <a:bodyPr/>
          <a:lstStyle>
            <a:lvl1pPr marL="0" indent="0">
              <a:buNone/>
              <a:defRPr sz="2400" baseline="0">
                <a:solidFill>
                  <a:schemeClr val="bg1"/>
                </a:solidFill>
                <a:latin typeface="Arial" panose="020B0604020202020204" pitchFamily="34" charset="0"/>
                <a:cs typeface="Arial" panose="020B0604020202020204" pitchFamily="34" charset="0"/>
              </a:defRPr>
            </a:lvl1pPr>
          </a:lstStyle>
          <a:p>
            <a:pPr lvl="0"/>
            <a:r>
              <a:rPr lang="en-US" dirty="0"/>
              <a:t>Sub title</a:t>
            </a:r>
          </a:p>
        </p:txBody>
      </p:sp>
      <p:sp>
        <p:nvSpPr>
          <p:cNvPr id="26" name="TextBox 25"/>
          <p:cNvSpPr txBox="1"/>
          <p:nvPr userDrawn="1"/>
        </p:nvSpPr>
        <p:spPr>
          <a:xfrm>
            <a:off x="178198" y="349373"/>
            <a:ext cx="11954538" cy="477054"/>
          </a:xfrm>
          <a:prstGeom prst="rect">
            <a:avLst/>
          </a:prstGeom>
          <a:noFill/>
        </p:spPr>
        <p:txBody>
          <a:bodyPr wrap="square" rtlCol="0">
            <a:spAutoFit/>
          </a:bodyPr>
          <a:lstStyle/>
          <a:p>
            <a:r>
              <a:rPr lang="en-US" sz="2500" spc="83" dirty="0">
                <a:solidFill>
                  <a:srgbClr val="FDFBFB"/>
                </a:solidFill>
                <a:latin typeface="Arial" panose="020B0604020202020204" pitchFamily="34" charset="0"/>
                <a:cs typeface="Arial" panose="020B0604020202020204" pitchFamily="34" charset="0"/>
              </a:rPr>
              <a:t>DEVANG PATEL INSTITUTE OF ADVANCE TECHNOLOGY AND RESEARCH</a:t>
            </a:r>
          </a:p>
        </p:txBody>
      </p:sp>
      <p:pic>
        <p:nvPicPr>
          <p:cNvPr id="17" name="Picture 12"/>
          <p:cNvPicPr>
            <a:picLocks noChangeAspect="1"/>
          </p:cNvPicPr>
          <p:nvPr userDrawn="1"/>
        </p:nvPicPr>
        <p:blipFill>
          <a:blip r:embed="rId2"/>
          <a:srcRect b="414"/>
          <a:stretch>
            <a:fillRect/>
          </a:stretch>
        </p:blipFill>
        <p:spPr>
          <a:xfrm>
            <a:off x="1455214" y="1550471"/>
            <a:ext cx="1382435" cy="1352297"/>
          </a:xfrm>
          <a:prstGeom prst="rect">
            <a:avLst/>
          </a:prstGeom>
        </p:spPr>
      </p:pic>
      <p:pic>
        <p:nvPicPr>
          <p:cNvPr id="21" name="Picture 11"/>
          <p:cNvPicPr>
            <a:picLocks noChangeAspect="1"/>
          </p:cNvPicPr>
          <p:nvPr userDrawn="1"/>
        </p:nvPicPr>
        <p:blipFill>
          <a:blip r:embed="rId3"/>
          <a:srcRect/>
          <a:stretch>
            <a:fillRect/>
          </a:stretch>
        </p:blipFill>
        <p:spPr>
          <a:xfrm>
            <a:off x="1010715" y="3240967"/>
            <a:ext cx="2271436" cy="593413"/>
          </a:xfrm>
          <a:prstGeom prst="rect">
            <a:avLst/>
          </a:prstGeom>
        </p:spPr>
      </p:pic>
    </p:spTree>
    <p:extLst>
      <p:ext uri="{BB962C8B-B14F-4D97-AF65-F5344CB8AC3E}">
        <p14:creationId xmlns:p14="http://schemas.microsoft.com/office/powerpoint/2010/main" val="291247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AutoShape 3"/>
          <p:cNvSpPr/>
          <p:nvPr userDrawn="1"/>
        </p:nvSpPr>
        <p:spPr>
          <a:xfrm>
            <a:off x="152398" y="1283540"/>
            <a:ext cx="4275669" cy="45719"/>
          </a:xfrm>
          <a:prstGeom prst="rect">
            <a:avLst/>
          </a:prstGeom>
          <a:solidFill>
            <a:srgbClr val="5F90F8"/>
          </a:solidFill>
        </p:spPr>
      </p:sp>
      <p:grpSp>
        <p:nvGrpSpPr>
          <p:cNvPr id="9" name="Group 6"/>
          <p:cNvGrpSpPr/>
          <p:nvPr userDrawn="1"/>
        </p:nvGrpSpPr>
        <p:grpSpPr>
          <a:xfrm>
            <a:off x="499533" y="6580341"/>
            <a:ext cx="10388600" cy="274734"/>
            <a:chOff x="0" y="0"/>
            <a:chExt cx="6186311" cy="220982"/>
          </a:xfrm>
        </p:grpSpPr>
        <p:sp>
          <p:nvSpPr>
            <p:cNvPr id="10" name="Freeform 7"/>
            <p:cNvSpPr/>
            <p:nvPr/>
          </p:nvSpPr>
          <p:spPr>
            <a:xfrm>
              <a:off x="0" y="0"/>
              <a:ext cx="6186311" cy="220982"/>
            </a:xfrm>
            <a:custGeom>
              <a:avLst/>
              <a:gdLst/>
              <a:ahLst/>
              <a:cxnLst/>
              <a:rect l="l" t="t" r="r" b="b"/>
              <a:pathLst>
                <a:path w="6186311" h="220982">
                  <a:moveTo>
                    <a:pt x="0" y="0"/>
                  </a:moveTo>
                  <a:lnTo>
                    <a:pt x="6186311" y="0"/>
                  </a:lnTo>
                  <a:lnTo>
                    <a:pt x="6186311" y="220982"/>
                  </a:lnTo>
                  <a:lnTo>
                    <a:pt x="0" y="220982"/>
                  </a:lnTo>
                  <a:close/>
                </a:path>
              </a:pathLst>
            </a:custGeom>
            <a:solidFill>
              <a:srgbClr val="2D4372"/>
            </a:solidFill>
          </p:spPr>
        </p:sp>
      </p:grpSp>
      <p:pic>
        <p:nvPicPr>
          <p:cNvPr id="11" name="Picture 4"/>
          <p:cNvPicPr>
            <a:picLocks noChangeAspect="1"/>
          </p:cNvPicPr>
          <p:nvPr userDrawn="1"/>
        </p:nvPicPr>
        <p:blipFill>
          <a:blip r:embed="rId2"/>
          <a:srcRect/>
          <a:stretch>
            <a:fillRect/>
          </a:stretch>
        </p:blipFill>
        <p:spPr>
          <a:xfrm>
            <a:off x="10964337" y="6580341"/>
            <a:ext cx="1142997" cy="276196"/>
          </a:xfrm>
          <a:prstGeom prst="rect">
            <a:avLst/>
          </a:prstGeom>
        </p:spPr>
      </p:pic>
      <p:pic>
        <p:nvPicPr>
          <p:cNvPr id="12" name="Picture 5"/>
          <p:cNvPicPr>
            <a:picLocks noChangeAspect="1"/>
          </p:cNvPicPr>
          <p:nvPr userDrawn="1"/>
        </p:nvPicPr>
        <p:blipFill>
          <a:blip r:embed="rId3"/>
          <a:srcRect b="414"/>
          <a:stretch>
            <a:fillRect/>
          </a:stretch>
        </p:blipFill>
        <p:spPr>
          <a:xfrm>
            <a:off x="76199" y="6580341"/>
            <a:ext cx="355444" cy="267367"/>
          </a:xfrm>
          <a:prstGeom prst="rect">
            <a:avLst/>
          </a:prstGeom>
        </p:spPr>
      </p:pic>
      <p:sp>
        <p:nvSpPr>
          <p:cNvPr id="6" name="TextBox 5"/>
          <p:cNvSpPr txBox="1"/>
          <p:nvPr userDrawn="1"/>
        </p:nvSpPr>
        <p:spPr>
          <a:xfrm>
            <a:off x="601129" y="6608409"/>
            <a:ext cx="5113985" cy="230832"/>
          </a:xfrm>
          <a:prstGeom prst="rect">
            <a:avLst/>
          </a:prstGeom>
          <a:noFill/>
        </p:spPr>
        <p:txBody>
          <a:bodyPr wrap="square" rtlCol="0">
            <a:spAutoFit/>
          </a:bodyPr>
          <a:lstStyle/>
          <a:p>
            <a:r>
              <a:rPr lang="en-US" sz="900" spc="83" dirty="0">
                <a:solidFill>
                  <a:srgbClr val="FDFBFB"/>
                </a:solidFill>
                <a:latin typeface="Arial" panose="020B0604020202020204" pitchFamily="34" charset="0"/>
                <a:cs typeface="Arial" panose="020B0604020202020204" pitchFamily="34" charset="0"/>
              </a:rPr>
              <a:t>DEVANG PATEL INSTITUTE OF ADVANCE TECHNOLOGY AND RESEARCH</a:t>
            </a:r>
          </a:p>
        </p:txBody>
      </p:sp>
      <p:sp>
        <p:nvSpPr>
          <p:cNvPr id="13" name="Content Placeholder 12"/>
          <p:cNvSpPr>
            <a:spLocks noGrp="1"/>
          </p:cNvSpPr>
          <p:nvPr>
            <p:ph sz="quarter" idx="10" hasCustomPrompt="1"/>
          </p:nvPr>
        </p:nvSpPr>
        <p:spPr>
          <a:xfrm>
            <a:off x="220131" y="1522568"/>
            <a:ext cx="11760202" cy="4708898"/>
          </a:xfrm>
        </p:spPr>
        <p:txBody>
          <a:bodyPr>
            <a:normAutofit/>
          </a:bodyPr>
          <a:lstStyle>
            <a:lvl1pPr>
              <a:defRPr sz="2400" baseline="0">
                <a:latin typeface="Arial" panose="020B0604020202020204" pitchFamily="34" charset="0"/>
                <a:cs typeface="Arial" panose="020B0604020202020204" pitchFamily="34" charset="0"/>
              </a:defRPr>
            </a:lvl1pPr>
          </a:lstStyle>
          <a:p>
            <a:pPr lvl="0"/>
            <a:r>
              <a:rPr lang="en-US" dirty="0"/>
              <a:t>Add Content</a:t>
            </a:r>
          </a:p>
        </p:txBody>
      </p:sp>
      <p:sp>
        <p:nvSpPr>
          <p:cNvPr id="15" name="Text Placeholder 14"/>
          <p:cNvSpPr>
            <a:spLocks noGrp="1"/>
          </p:cNvSpPr>
          <p:nvPr>
            <p:ph type="body" sz="quarter" idx="11" hasCustomPrompt="1"/>
          </p:nvPr>
        </p:nvSpPr>
        <p:spPr>
          <a:xfrm>
            <a:off x="220131" y="365727"/>
            <a:ext cx="11760202" cy="641806"/>
          </a:xfrm>
        </p:spPr>
        <p:txBody>
          <a:bodyPr>
            <a:normAutofit/>
          </a:bodyPr>
          <a:lstStyle>
            <a:lvl1pPr marL="0" indent="0" algn="l">
              <a:buNone/>
              <a:defRPr sz="4000" baseline="0">
                <a:latin typeface="Arial" panose="020B0604020202020204" pitchFamily="34" charset="0"/>
                <a:cs typeface="Arial" panose="020B0604020202020204" pitchFamily="34" charset="0"/>
              </a:defRPr>
            </a:lvl1pPr>
          </a:lstStyle>
          <a:p>
            <a:pPr lvl="0"/>
            <a:r>
              <a:rPr lang="en-US" dirty="0"/>
              <a:t>Add Title Here</a:t>
            </a:r>
          </a:p>
        </p:txBody>
      </p:sp>
    </p:spTree>
    <p:extLst>
      <p:ext uri="{BB962C8B-B14F-4D97-AF65-F5344CB8AC3E}">
        <p14:creationId xmlns:p14="http://schemas.microsoft.com/office/powerpoint/2010/main" val="1961945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AutoShape 2"/>
          <p:cNvSpPr/>
          <p:nvPr userDrawn="1"/>
        </p:nvSpPr>
        <p:spPr>
          <a:xfrm>
            <a:off x="1" y="6079"/>
            <a:ext cx="3163772" cy="6858000"/>
          </a:xfrm>
          <a:prstGeom prst="rect">
            <a:avLst/>
          </a:prstGeom>
          <a:solidFill>
            <a:srgbClr val="3A3A3B">
              <a:alpha val="4706"/>
            </a:srgbClr>
          </a:solidFill>
        </p:spPr>
      </p:sp>
      <p:pic>
        <p:nvPicPr>
          <p:cNvPr id="8" name="Picture 11"/>
          <p:cNvPicPr>
            <a:picLocks noChangeAspect="1"/>
          </p:cNvPicPr>
          <p:nvPr userDrawn="1"/>
        </p:nvPicPr>
        <p:blipFill>
          <a:blip r:embed="rId2"/>
          <a:srcRect/>
          <a:stretch>
            <a:fillRect/>
          </a:stretch>
        </p:blipFill>
        <p:spPr>
          <a:xfrm>
            <a:off x="491369" y="5667690"/>
            <a:ext cx="2271436" cy="593413"/>
          </a:xfrm>
          <a:prstGeom prst="rect">
            <a:avLst/>
          </a:prstGeom>
        </p:spPr>
      </p:pic>
      <p:pic>
        <p:nvPicPr>
          <p:cNvPr id="9" name="Picture 12"/>
          <p:cNvPicPr>
            <a:picLocks noChangeAspect="1"/>
          </p:cNvPicPr>
          <p:nvPr userDrawn="1"/>
        </p:nvPicPr>
        <p:blipFill>
          <a:blip r:embed="rId3"/>
          <a:srcRect b="414"/>
          <a:stretch>
            <a:fillRect/>
          </a:stretch>
        </p:blipFill>
        <p:spPr>
          <a:xfrm>
            <a:off x="900994" y="2666707"/>
            <a:ext cx="1382435" cy="1352297"/>
          </a:xfrm>
          <a:prstGeom prst="rect">
            <a:avLst/>
          </a:prstGeom>
        </p:spPr>
      </p:pic>
      <p:sp>
        <p:nvSpPr>
          <p:cNvPr id="10" name="AutoShape 3"/>
          <p:cNvSpPr/>
          <p:nvPr userDrawn="1"/>
        </p:nvSpPr>
        <p:spPr>
          <a:xfrm flipV="1">
            <a:off x="4137832" y="1020563"/>
            <a:ext cx="4532635" cy="45719"/>
          </a:xfrm>
          <a:prstGeom prst="rect">
            <a:avLst/>
          </a:prstGeom>
          <a:solidFill>
            <a:srgbClr val="5F90F8"/>
          </a:solidFill>
        </p:spPr>
      </p:sp>
      <p:sp>
        <p:nvSpPr>
          <p:cNvPr id="12" name="TextBox 5"/>
          <p:cNvSpPr txBox="1"/>
          <p:nvPr userDrawn="1"/>
        </p:nvSpPr>
        <p:spPr>
          <a:xfrm>
            <a:off x="3930773" y="1384642"/>
            <a:ext cx="7012767" cy="4914557"/>
          </a:xfrm>
          <a:prstGeom prst="rect">
            <a:avLst/>
          </a:prstGeom>
        </p:spPr>
        <p:txBody>
          <a:bodyPr wrap="square" lIns="0" tIns="0" rIns="0" bIns="0" rtlCol="0" anchor="t">
            <a:spAutoFit/>
          </a:bodyPr>
          <a:lstStyle/>
          <a:p>
            <a:pPr marL="732056" lvl="1" indent="-366028">
              <a:lnSpc>
                <a:spcPts val="5086"/>
              </a:lnSpc>
              <a:buFont typeface="Arial"/>
              <a:buChar char="•"/>
            </a:pPr>
            <a:endParaRPr lang="en-US" sz="3390" dirty="0">
              <a:latin typeface="Arial" panose="020B0604020202020204" pitchFamily="34" charset="0"/>
              <a:cs typeface="Arial" panose="020B0604020202020204" pitchFamily="34" charset="0"/>
            </a:endParaRPr>
          </a:p>
        </p:txBody>
      </p:sp>
      <p:grpSp>
        <p:nvGrpSpPr>
          <p:cNvPr id="13" name="Group 6"/>
          <p:cNvGrpSpPr/>
          <p:nvPr userDrawn="1"/>
        </p:nvGrpSpPr>
        <p:grpSpPr>
          <a:xfrm>
            <a:off x="2903420" y="3039533"/>
            <a:ext cx="511207" cy="549701"/>
            <a:chOff x="0" y="0"/>
            <a:chExt cx="1001153" cy="1001153"/>
          </a:xfrm>
        </p:grpSpPr>
        <p:grpSp>
          <p:nvGrpSpPr>
            <p:cNvPr id="14" name="Group 7"/>
            <p:cNvGrpSpPr/>
            <p:nvPr/>
          </p:nvGrpSpPr>
          <p:grpSpPr>
            <a:xfrm>
              <a:off x="0" y="0"/>
              <a:ext cx="1001153" cy="1001153"/>
              <a:chOff x="0" y="0"/>
              <a:chExt cx="6350000" cy="6350000"/>
            </a:xfrm>
          </p:grpSpPr>
          <p:sp>
            <p:nvSpPr>
              <p:cNvPr id="17"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D4372"/>
              </a:solidFill>
            </p:spPr>
          </p:sp>
        </p:grpSp>
        <p:grpSp>
          <p:nvGrpSpPr>
            <p:cNvPr id="15" name="Group 9"/>
            <p:cNvGrpSpPr/>
            <p:nvPr/>
          </p:nvGrpSpPr>
          <p:grpSpPr>
            <a:xfrm>
              <a:off x="254197" y="332101"/>
              <a:ext cx="492759" cy="336952"/>
              <a:chOff x="0" y="0"/>
              <a:chExt cx="627750" cy="429260"/>
            </a:xfrm>
          </p:grpSpPr>
          <p:sp>
            <p:nvSpPr>
              <p:cNvPr id="16" name="Freeform 10"/>
              <p:cNvSpPr/>
              <p:nvPr/>
            </p:nvSpPr>
            <p:spPr>
              <a:xfrm>
                <a:off x="0" y="-5080"/>
                <a:ext cx="627751" cy="434340"/>
              </a:xfrm>
              <a:custGeom>
                <a:avLst/>
                <a:gdLst/>
                <a:ahLst/>
                <a:cxnLst/>
                <a:rect l="l" t="t" r="r" b="b"/>
                <a:pathLst>
                  <a:path w="627751" h="434340">
                    <a:moveTo>
                      <a:pt x="609971" y="187960"/>
                    </a:moveTo>
                    <a:lnTo>
                      <a:pt x="348351" y="11430"/>
                    </a:lnTo>
                    <a:cubicBezTo>
                      <a:pt x="330571" y="0"/>
                      <a:pt x="307711" y="3810"/>
                      <a:pt x="295011" y="21590"/>
                    </a:cubicBezTo>
                    <a:cubicBezTo>
                      <a:pt x="283581" y="39370"/>
                      <a:pt x="287391" y="62230"/>
                      <a:pt x="305171" y="74930"/>
                    </a:cubicBezTo>
                    <a:lnTo>
                      <a:pt x="463921" y="181610"/>
                    </a:lnTo>
                    <a:lnTo>
                      <a:pt x="0" y="181610"/>
                    </a:lnTo>
                    <a:lnTo>
                      <a:pt x="0" y="257810"/>
                    </a:lnTo>
                    <a:lnTo>
                      <a:pt x="463921" y="257810"/>
                    </a:lnTo>
                    <a:lnTo>
                      <a:pt x="305171" y="364490"/>
                    </a:lnTo>
                    <a:cubicBezTo>
                      <a:pt x="287391" y="375920"/>
                      <a:pt x="283581" y="400050"/>
                      <a:pt x="295011" y="417830"/>
                    </a:cubicBezTo>
                    <a:cubicBezTo>
                      <a:pt x="302631" y="429260"/>
                      <a:pt x="314061" y="434340"/>
                      <a:pt x="326761" y="434340"/>
                    </a:cubicBezTo>
                    <a:cubicBezTo>
                      <a:pt x="334381" y="434340"/>
                      <a:pt x="342001" y="431800"/>
                      <a:pt x="348351" y="427990"/>
                    </a:cubicBezTo>
                    <a:lnTo>
                      <a:pt x="611241" y="251460"/>
                    </a:lnTo>
                    <a:cubicBezTo>
                      <a:pt x="621401" y="243840"/>
                      <a:pt x="627751" y="232410"/>
                      <a:pt x="627751" y="219710"/>
                    </a:cubicBezTo>
                    <a:cubicBezTo>
                      <a:pt x="627751" y="207010"/>
                      <a:pt x="621401" y="195580"/>
                      <a:pt x="609971" y="187960"/>
                    </a:cubicBezTo>
                    <a:close/>
                  </a:path>
                </a:pathLst>
              </a:custGeom>
              <a:solidFill>
                <a:srgbClr val="FDFBFB"/>
              </a:solidFill>
            </p:spPr>
          </p:sp>
        </p:grpSp>
      </p:grpSp>
      <p:sp>
        <p:nvSpPr>
          <p:cNvPr id="18" name="TextBox 17"/>
          <p:cNvSpPr txBox="1"/>
          <p:nvPr userDrawn="1"/>
        </p:nvSpPr>
        <p:spPr>
          <a:xfrm>
            <a:off x="4436533" y="4309533"/>
            <a:ext cx="321734" cy="448734"/>
          </a:xfrm>
          <a:prstGeom prst="rect">
            <a:avLst/>
          </a:prstGeom>
          <a:noFill/>
        </p:spPr>
        <p:txBody>
          <a:bodyPr wrap="square" rtlCol="0">
            <a:spAutoFit/>
          </a:bodyPr>
          <a:lstStyle/>
          <a:p>
            <a:endParaRPr lang="en-US" dirty="0"/>
          </a:p>
        </p:txBody>
      </p:sp>
      <p:sp>
        <p:nvSpPr>
          <p:cNvPr id="4" name="Text Placeholder 3"/>
          <p:cNvSpPr>
            <a:spLocks noGrp="1"/>
          </p:cNvSpPr>
          <p:nvPr>
            <p:ph type="body" sz="quarter" idx="10" hasCustomPrompt="1"/>
          </p:nvPr>
        </p:nvSpPr>
        <p:spPr>
          <a:xfrm>
            <a:off x="4137832" y="1329951"/>
            <a:ext cx="7854954" cy="5316382"/>
          </a:xfrm>
        </p:spPr>
        <p:txBody>
          <a:bodyPr>
            <a:normAutofit/>
          </a:bodyPr>
          <a:lstStyle>
            <a:lvl1pPr>
              <a:defRPr sz="2400">
                <a:latin typeface="Arial" panose="020B0604020202020204" pitchFamily="34" charset="0"/>
                <a:cs typeface="Arial" panose="020B0604020202020204" pitchFamily="34" charset="0"/>
              </a:defRPr>
            </a:lvl1pPr>
          </a:lstStyle>
          <a:p>
            <a:pPr lvl="0"/>
            <a:r>
              <a:rPr lang="en-US" dirty="0"/>
              <a:t>Topics</a:t>
            </a:r>
          </a:p>
        </p:txBody>
      </p:sp>
      <p:sp>
        <p:nvSpPr>
          <p:cNvPr id="23" name="TextBox 22"/>
          <p:cNvSpPr txBox="1"/>
          <p:nvPr userDrawn="1"/>
        </p:nvSpPr>
        <p:spPr>
          <a:xfrm>
            <a:off x="3934632" y="239862"/>
            <a:ext cx="7974600"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Table of Content</a:t>
            </a:r>
          </a:p>
        </p:txBody>
      </p:sp>
    </p:spTree>
    <p:extLst>
      <p:ext uri="{BB962C8B-B14F-4D97-AF65-F5344CB8AC3E}">
        <p14:creationId xmlns:p14="http://schemas.microsoft.com/office/powerpoint/2010/main" val="19055478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bg1"/>
          </a:solidFill>
          <a:ln>
            <a:solidFill>
              <a:srgbClr val="7030A0"/>
            </a:solidFill>
          </a:ln>
        </p:spPr>
        <p:txBody>
          <a:bodyPr vert="horz" lIns="91440" tIns="45720" rIns="91440" bIns="45720" rtlCol="0" anchor="ctr">
            <a:normAutofit/>
          </a:bodyPr>
          <a:lstStyle/>
          <a:p>
            <a:r>
              <a:rPr lang="en-US" dirty="0"/>
              <a:t>DEVANG PATEL INSTITUTE OF ADVANCE TECHNOLOGY AND RESEARCH</a:t>
            </a:r>
          </a:p>
        </p:txBody>
      </p:sp>
      <p:sp>
        <p:nvSpPr>
          <p:cNvPr id="3" name="Text Placeholder 2"/>
          <p:cNvSpPr>
            <a:spLocks noGrp="1"/>
          </p:cNvSpPr>
          <p:nvPr>
            <p:ph type="body" idx="1"/>
          </p:nvPr>
        </p:nvSpPr>
        <p:spPr>
          <a:xfrm>
            <a:off x="4377266" y="1825625"/>
            <a:ext cx="6976533" cy="4351338"/>
          </a:xfrm>
          <a:prstGeom prst="rect">
            <a:avLst/>
          </a:prstGeom>
          <a:solidFill>
            <a:schemeClr val="bg1"/>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4F285-DB4F-4D23-80C4-AE4C7E83509D}" type="datetimeFigureOut">
              <a:rPr lang="en-US" smtClean="0"/>
              <a:t>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D1387-90F0-45A7-8216-8DFBCD9C9B53}" type="slidenum">
              <a:rPr lang="en-US" smtClean="0"/>
              <a:t>‹#›</a:t>
            </a:fld>
            <a:endParaRPr lang="en-US"/>
          </a:p>
        </p:txBody>
      </p:sp>
    </p:spTree>
    <p:extLst>
      <p:ext uri="{BB962C8B-B14F-4D97-AF65-F5344CB8AC3E}">
        <p14:creationId xmlns:p14="http://schemas.microsoft.com/office/powerpoint/2010/main" val="139419118"/>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Lst>
  <p:txStyles>
    <p:titleStyle>
      <a:lvl1pPr algn="l" defTabSz="914400" rtl="0" eaLnBrk="1" latinLnBrk="0" hangingPunct="1">
        <a:lnSpc>
          <a:spcPct val="90000"/>
        </a:lnSpc>
        <a:spcBef>
          <a:spcPct val="0"/>
        </a:spcBef>
        <a:buNone/>
        <a:defRPr sz="2300" kern="1200"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bit.ly/29xjZj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Bansari</a:t>
            </a:r>
            <a:r>
              <a:rPr lang="en-US" dirty="0"/>
              <a:t> Patel</a:t>
            </a:r>
          </a:p>
        </p:txBody>
      </p:sp>
      <p:sp>
        <p:nvSpPr>
          <p:cNvPr id="3" name="Text Placeholder 2"/>
          <p:cNvSpPr>
            <a:spLocks noGrp="1"/>
          </p:cNvSpPr>
          <p:nvPr>
            <p:ph type="body" sz="quarter" idx="11"/>
          </p:nvPr>
        </p:nvSpPr>
        <p:spPr/>
        <p:txBody>
          <a:bodyPr/>
          <a:lstStyle/>
          <a:p>
            <a:r>
              <a:rPr lang="en-US" dirty="0"/>
              <a:t>Teaching cum. Research Assistant</a:t>
            </a:r>
          </a:p>
        </p:txBody>
      </p:sp>
      <p:sp>
        <p:nvSpPr>
          <p:cNvPr id="4" name="Text Placeholder 3"/>
          <p:cNvSpPr>
            <a:spLocks noGrp="1"/>
          </p:cNvSpPr>
          <p:nvPr>
            <p:ph type="body" sz="quarter" idx="12"/>
          </p:nvPr>
        </p:nvSpPr>
        <p:spPr/>
        <p:txBody>
          <a:bodyPr/>
          <a:lstStyle/>
          <a:p>
            <a:r>
              <a:rPr lang="en-US" dirty="0"/>
              <a:t>Computer Science and Engineering</a:t>
            </a:r>
          </a:p>
        </p:txBody>
      </p:sp>
      <p:sp>
        <p:nvSpPr>
          <p:cNvPr id="5" name="Text Placeholder 4"/>
          <p:cNvSpPr>
            <a:spLocks noGrp="1"/>
          </p:cNvSpPr>
          <p:nvPr>
            <p:ph type="body" sz="quarter" idx="13"/>
          </p:nvPr>
        </p:nvSpPr>
        <p:spPr/>
        <p:txBody>
          <a:bodyPr/>
          <a:lstStyle/>
          <a:p>
            <a:r>
              <a:rPr lang="en-US" dirty="0"/>
              <a:t>20-12-2021</a:t>
            </a:r>
          </a:p>
        </p:txBody>
      </p:sp>
      <p:sp>
        <p:nvSpPr>
          <p:cNvPr id="6" name="Text Placeholder 5"/>
          <p:cNvSpPr>
            <a:spLocks noGrp="1"/>
          </p:cNvSpPr>
          <p:nvPr>
            <p:ph type="body" sz="quarter" idx="14"/>
          </p:nvPr>
        </p:nvSpPr>
        <p:spPr/>
        <p:txBody>
          <a:bodyPr/>
          <a:lstStyle/>
          <a:p>
            <a:r>
              <a:rPr lang="en-US" sz="2800" dirty="0"/>
              <a:t>SDN: Background and Motivation</a:t>
            </a:r>
          </a:p>
        </p:txBody>
      </p:sp>
      <p:sp>
        <p:nvSpPr>
          <p:cNvPr id="7" name="Text Placeholder 6"/>
          <p:cNvSpPr>
            <a:spLocks noGrp="1"/>
          </p:cNvSpPr>
          <p:nvPr>
            <p:ph type="body" sz="quarter" idx="15"/>
          </p:nvPr>
        </p:nvSpPr>
        <p:spPr/>
        <p:txBody>
          <a:bodyPr>
            <a:normAutofit fontScale="85000" lnSpcReduction="20000"/>
          </a:bodyPr>
          <a:lstStyle/>
          <a:p>
            <a:r>
              <a:rPr lang="en-US" dirty="0"/>
              <a:t>CS374 –MODERN NETWORKS</a:t>
            </a:r>
          </a:p>
          <a:p>
            <a:r>
              <a:rPr lang="en-US" dirty="0"/>
              <a:t>DECEMBER 2021– JULY 2022</a:t>
            </a:r>
          </a:p>
        </p:txBody>
      </p:sp>
    </p:spTree>
    <p:extLst>
      <p:ext uri="{BB962C8B-B14F-4D97-AF65-F5344CB8AC3E}">
        <p14:creationId xmlns:p14="http://schemas.microsoft.com/office/powerpoint/2010/main" val="111959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83EC01-4E3B-4BCC-A19A-593EA166DD99}"/>
              </a:ext>
            </a:extLst>
          </p:cNvPr>
          <p:cNvSpPr>
            <a:spLocks noGrp="1"/>
          </p:cNvSpPr>
          <p:nvPr>
            <p:ph sz="quarter" idx="10"/>
          </p:nvPr>
        </p:nvSpPr>
        <p:spPr/>
        <p:txBody>
          <a:bodyPr/>
          <a:lstStyle/>
          <a:p>
            <a:pPr algn="just" fontAlgn="base">
              <a:spcBef>
                <a:spcPts val="0"/>
              </a:spcBef>
            </a:pPr>
            <a:r>
              <a:rPr lang="en-US" b="1" dirty="0">
                <a:solidFill>
                  <a:srgbClr val="FF0000"/>
                </a:solidFill>
                <a:latin typeface="Times New Roman" panose="02020603050405020304" pitchFamily="18" charset="0"/>
              </a:rPr>
              <a:t>Inability to scale - :</a:t>
            </a:r>
            <a:r>
              <a:rPr lang="en-US" b="1" dirty="0">
                <a:solidFill>
                  <a:srgbClr val="000000"/>
                </a:solidFill>
                <a:latin typeface="Times New Roman" panose="02020603050405020304" pitchFamily="18" charset="0"/>
              </a:rPr>
              <a:t> Demands on networks are growing rapidly, both in volume and variety. Adding more switches and transmission capacity, is difficult because of the complex, static nature of the network. </a:t>
            </a:r>
            <a:endParaRPr lang="en-US" b="1" dirty="0">
              <a:solidFill>
                <a:srgbClr val="FF0000"/>
              </a:solidFill>
            </a:endParaRPr>
          </a:p>
          <a:p>
            <a:pPr algn="just" fontAlgn="base">
              <a:spcBef>
                <a:spcPts val="0"/>
              </a:spcBef>
            </a:pPr>
            <a:br>
              <a:rPr lang="en-US" dirty="0"/>
            </a:br>
            <a:r>
              <a:rPr lang="en-US" b="1" dirty="0">
                <a:solidFill>
                  <a:srgbClr val="FF0000"/>
                </a:solidFill>
                <a:latin typeface="Times New Roman" panose="02020603050405020304" pitchFamily="18" charset="0"/>
              </a:rPr>
              <a:t>Vendor dependence - : </a:t>
            </a:r>
            <a:r>
              <a:rPr lang="en-US" b="1" dirty="0">
                <a:solidFill>
                  <a:srgbClr val="000000"/>
                </a:solidFill>
                <a:latin typeface="Times New Roman" panose="02020603050405020304" pitchFamily="18" charset="0"/>
              </a:rPr>
              <a:t>Given the nature of today’s traffic demands on networks, enterprises and carriers need to deploy new capabilities and services rapidly in response to changing business needs and user demands. A lack of open interfaces for network functions leaves the enterprises limited by the relatively slow product cycles of vendor equipment.</a:t>
            </a:r>
            <a:endParaRPr lang="en-US" b="1" dirty="0">
              <a:solidFill>
                <a:srgbClr val="FF0000"/>
              </a:solidFill>
            </a:endParaRPr>
          </a:p>
          <a:p>
            <a:endParaRPr lang="en-US" dirty="0"/>
          </a:p>
        </p:txBody>
      </p:sp>
      <p:sp>
        <p:nvSpPr>
          <p:cNvPr id="3" name="Text Placeholder 2">
            <a:extLst>
              <a:ext uri="{FF2B5EF4-FFF2-40B4-BE49-F238E27FC236}">
                <a16:creationId xmlns:a16="http://schemas.microsoft.com/office/drawing/2014/main" id="{D92376AA-119D-4925-9FD3-53097A9C1770}"/>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3119310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36851B-6A98-4C59-8BCA-F56FE72908B4}"/>
              </a:ext>
            </a:extLst>
          </p:cNvPr>
          <p:cNvSpPr>
            <a:spLocks noGrp="1"/>
          </p:cNvSpPr>
          <p:nvPr>
            <p:ph sz="quarter" idx="10"/>
          </p:nvPr>
        </p:nvSpPr>
        <p:spPr/>
        <p:txBody>
          <a:bodyPr>
            <a:normAutofit/>
          </a:bodyPr>
          <a:lstStyle/>
          <a:p>
            <a:pPr>
              <a:spcBef>
                <a:spcPts val="0"/>
              </a:spcBef>
            </a:pPr>
            <a:r>
              <a:rPr lang="en-US" dirty="0"/>
              <a:t>Management</a:t>
            </a:r>
          </a:p>
          <a:p>
            <a:pPr>
              <a:spcBef>
                <a:spcPts val="0"/>
              </a:spcBef>
            </a:pPr>
            <a:r>
              <a:rPr lang="en-US" dirty="0"/>
              <a:t>Programmable network</a:t>
            </a:r>
          </a:p>
          <a:p>
            <a:pPr>
              <a:spcBef>
                <a:spcPts val="0"/>
              </a:spcBef>
            </a:pPr>
            <a:r>
              <a:rPr lang="en-US" dirty="0"/>
              <a:t>Centralized management</a:t>
            </a:r>
          </a:p>
          <a:p>
            <a:pPr>
              <a:spcBef>
                <a:spcPts val="0"/>
              </a:spcBef>
            </a:pPr>
            <a:r>
              <a:rPr lang="en-US" dirty="0"/>
              <a:t>Agility</a:t>
            </a:r>
          </a:p>
          <a:p>
            <a:pPr>
              <a:spcBef>
                <a:spcPts val="0"/>
              </a:spcBef>
            </a:pPr>
            <a:r>
              <a:rPr lang="en-US" dirty="0"/>
              <a:t>Visibility</a:t>
            </a:r>
          </a:p>
          <a:p>
            <a:pPr>
              <a:spcBef>
                <a:spcPts val="0"/>
              </a:spcBef>
            </a:pPr>
            <a:r>
              <a:rPr lang="en-US" dirty="0"/>
              <a:t>Cost Efficiency</a:t>
            </a:r>
          </a:p>
          <a:p>
            <a:pPr>
              <a:spcBef>
                <a:spcPts val="0"/>
              </a:spcBef>
            </a:pPr>
            <a:r>
              <a:rPr lang="en-US" dirty="0"/>
              <a:t>Security</a:t>
            </a:r>
          </a:p>
          <a:p>
            <a:pPr lvl="1">
              <a:spcBef>
                <a:spcPts val="0"/>
              </a:spcBef>
            </a:pPr>
            <a:endParaRPr lang="en-US" dirty="0"/>
          </a:p>
          <a:p>
            <a:pPr marL="0" indent="0">
              <a:spcBef>
                <a:spcPts val="0"/>
              </a:spcBef>
              <a:buNone/>
            </a:pPr>
            <a:endParaRPr lang="en-US" dirty="0"/>
          </a:p>
        </p:txBody>
      </p:sp>
      <p:sp>
        <p:nvSpPr>
          <p:cNvPr id="3" name="Text Placeholder 2">
            <a:extLst>
              <a:ext uri="{FF2B5EF4-FFF2-40B4-BE49-F238E27FC236}">
                <a16:creationId xmlns:a16="http://schemas.microsoft.com/office/drawing/2014/main" id="{414A927D-A339-44F9-974C-892C6DF4CC41}"/>
              </a:ext>
            </a:extLst>
          </p:cNvPr>
          <p:cNvSpPr>
            <a:spLocks noGrp="1"/>
          </p:cNvSpPr>
          <p:nvPr>
            <p:ph type="body" sz="quarter" idx="11"/>
          </p:nvPr>
        </p:nvSpPr>
        <p:spPr/>
        <p:txBody>
          <a:bodyPr/>
          <a:lstStyle/>
          <a:p>
            <a:r>
              <a:rPr lang="en-US" dirty="0"/>
              <a:t>SDN Approach</a:t>
            </a:r>
          </a:p>
          <a:p>
            <a:endParaRPr lang="en-US" dirty="0"/>
          </a:p>
        </p:txBody>
      </p:sp>
    </p:spTree>
    <p:extLst>
      <p:ext uri="{BB962C8B-B14F-4D97-AF65-F5344CB8AC3E}">
        <p14:creationId xmlns:p14="http://schemas.microsoft.com/office/powerpoint/2010/main" val="1967878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36851B-6A98-4C59-8BCA-F56FE72908B4}"/>
              </a:ext>
            </a:extLst>
          </p:cNvPr>
          <p:cNvSpPr>
            <a:spLocks noGrp="1"/>
          </p:cNvSpPr>
          <p:nvPr>
            <p:ph sz="quarter" idx="10"/>
          </p:nvPr>
        </p:nvSpPr>
        <p:spPr/>
        <p:txBody>
          <a:bodyPr>
            <a:normAutofit/>
          </a:bodyPr>
          <a:lstStyle/>
          <a:p>
            <a:pPr algn="just" fontAlgn="base">
              <a:spcBef>
                <a:spcPts val="0"/>
              </a:spcBef>
            </a:pPr>
            <a:r>
              <a:rPr lang="en-US" b="1" dirty="0">
                <a:solidFill>
                  <a:srgbClr val="6600CC"/>
                </a:solidFill>
                <a:latin typeface="Times New Roman" panose="02020603050405020304" pitchFamily="18" charset="0"/>
              </a:rPr>
              <a:t>Adaptability</a:t>
            </a:r>
            <a:r>
              <a:rPr lang="en-US" b="1" dirty="0">
                <a:solidFill>
                  <a:srgbClr val="000000"/>
                </a:solidFill>
                <a:latin typeface="Times New Roman" panose="02020603050405020304" pitchFamily="18" charset="0"/>
              </a:rPr>
              <a:t>: Networks must adjust and respond dynamically, based on application needs, business policy, and network conditions.</a:t>
            </a:r>
            <a:endParaRPr lang="en-US" b="1" dirty="0">
              <a:solidFill>
                <a:srgbClr val="6600CC"/>
              </a:solidFill>
            </a:endParaRPr>
          </a:p>
          <a:p>
            <a:pPr algn="just" fontAlgn="base">
              <a:spcBef>
                <a:spcPts val="0"/>
              </a:spcBef>
            </a:pPr>
            <a:br>
              <a:rPr lang="en-US" dirty="0"/>
            </a:br>
            <a:r>
              <a:rPr lang="en-US" b="1" dirty="0">
                <a:solidFill>
                  <a:srgbClr val="6600CC"/>
                </a:solidFill>
                <a:latin typeface="Times New Roman" panose="02020603050405020304" pitchFamily="18" charset="0"/>
              </a:rPr>
              <a:t>Automation</a:t>
            </a:r>
            <a:r>
              <a:rPr lang="en-US" b="1" dirty="0">
                <a:solidFill>
                  <a:srgbClr val="000000"/>
                </a:solidFill>
                <a:latin typeface="Times New Roman" panose="02020603050405020304" pitchFamily="18" charset="0"/>
              </a:rPr>
              <a:t>: Policy changes must be automatically propagated so that manual work and errors can be reduced.</a:t>
            </a:r>
            <a:endParaRPr lang="en-US" b="1" dirty="0">
              <a:solidFill>
                <a:srgbClr val="6600CC"/>
              </a:solidFill>
            </a:endParaRPr>
          </a:p>
          <a:p>
            <a:pPr algn="just" fontAlgn="base">
              <a:spcBef>
                <a:spcPts val="0"/>
              </a:spcBef>
            </a:pPr>
            <a:br>
              <a:rPr lang="en-US" dirty="0"/>
            </a:br>
            <a:r>
              <a:rPr lang="en-US" b="1" dirty="0">
                <a:solidFill>
                  <a:srgbClr val="6600CC"/>
                </a:solidFill>
                <a:latin typeface="Times New Roman" panose="02020603050405020304" pitchFamily="18" charset="0"/>
              </a:rPr>
              <a:t>Maintainability</a:t>
            </a:r>
            <a:r>
              <a:rPr lang="en-US" b="1" dirty="0">
                <a:solidFill>
                  <a:srgbClr val="000000"/>
                </a:solidFill>
                <a:latin typeface="Times New Roman" panose="02020603050405020304" pitchFamily="18" charset="0"/>
              </a:rPr>
              <a:t>: Introduction of new features and capabilities (software upgrades, patches) must be seamless with minimal disruption of operations.</a:t>
            </a:r>
            <a:endParaRPr lang="en-US" b="1" dirty="0">
              <a:solidFill>
                <a:srgbClr val="6600CC"/>
              </a:solidFill>
            </a:endParaRPr>
          </a:p>
          <a:p>
            <a:pPr algn="just" fontAlgn="base">
              <a:spcBef>
                <a:spcPts val="0"/>
              </a:spcBef>
            </a:pPr>
            <a:br>
              <a:rPr lang="en-US" dirty="0"/>
            </a:br>
            <a:r>
              <a:rPr lang="en-US" b="1" dirty="0">
                <a:solidFill>
                  <a:srgbClr val="6600CC"/>
                </a:solidFill>
                <a:latin typeface="Times New Roman" panose="02020603050405020304" pitchFamily="18" charset="0"/>
              </a:rPr>
              <a:t>Model management</a:t>
            </a:r>
            <a:r>
              <a:rPr lang="en-US" b="1" dirty="0">
                <a:solidFill>
                  <a:srgbClr val="000000"/>
                </a:solidFill>
                <a:latin typeface="Times New Roman" panose="02020603050405020304" pitchFamily="18" charset="0"/>
              </a:rPr>
              <a:t>: Network management software must allow management of the network at a model level, rather than implementing conceptual changes by reconfiguring individual network elements.</a:t>
            </a:r>
            <a:endParaRPr lang="en-US" b="1" dirty="0">
              <a:solidFill>
                <a:srgbClr val="6600CC"/>
              </a:solidFill>
            </a:endParaRPr>
          </a:p>
          <a:p>
            <a:pPr marL="0" indent="0">
              <a:spcBef>
                <a:spcPts val="0"/>
              </a:spcBef>
              <a:buNone/>
            </a:pPr>
            <a:endParaRPr lang="en-US" dirty="0"/>
          </a:p>
        </p:txBody>
      </p:sp>
      <p:sp>
        <p:nvSpPr>
          <p:cNvPr id="3" name="Text Placeholder 2">
            <a:extLst>
              <a:ext uri="{FF2B5EF4-FFF2-40B4-BE49-F238E27FC236}">
                <a16:creationId xmlns:a16="http://schemas.microsoft.com/office/drawing/2014/main" id="{414A927D-A339-44F9-974C-892C6DF4CC41}"/>
              </a:ext>
            </a:extLst>
          </p:cNvPr>
          <p:cNvSpPr>
            <a:spLocks noGrp="1"/>
          </p:cNvSpPr>
          <p:nvPr>
            <p:ph type="body" sz="quarter" idx="11"/>
          </p:nvPr>
        </p:nvSpPr>
        <p:spPr/>
        <p:txBody>
          <a:bodyPr/>
          <a:lstStyle/>
          <a:p>
            <a:r>
              <a:rPr lang="en-US" dirty="0"/>
              <a:t>SDN Approach</a:t>
            </a:r>
          </a:p>
          <a:p>
            <a:endParaRPr lang="en-US" dirty="0"/>
          </a:p>
        </p:txBody>
      </p:sp>
    </p:spTree>
    <p:extLst>
      <p:ext uri="{BB962C8B-B14F-4D97-AF65-F5344CB8AC3E}">
        <p14:creationId xmlns:p14="http://schemas.microsoft.com/office/powerpoint/2010/main" val="269295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14C273-C954-4FEC-823A-8C9A56AB3472}"/>
              </a:ext>
            </a:extLst>
          </p:cNvPr>
          <p:cNvSpPr>
            <a:spLocks noGrp="1"/>
          </p:cNvSpPr>
          <p:nvPr>
            <p:ph type="body" sz="quarter" idx="11"/>
          </p:nvPr>
        </p:nvSpPr>
        <p:spPr/>
        <p:txBody>
          <a:bodyPr>
            <a:noAutofit/>
          </a:bodyPr>
          <a:lstStyle/>
          <a:p>
            <a:r>
              <a:rPr lang="en-US" sz="3200" dirty="0"/>
              <a:t>An Overview of SDN Architecture</a:t>
            </a:r>
          </a:p>
          <a:p>
            <a:endParaRPr lang="en-US" sz="3200" dirty="0"/>
          </a:p>
        </p:txBody>
      </p:sp>
      <p:pic>
        <p:nvPicPr>
          <p:cNvPr id="7" name="Content Placeholder 6">
            <a:extLst>
              <a:ext uri="{FF2B5EF4-FFF2-40B4-BE49-F238E27FC236}">
                <a16:creationId xmlns:a16="http://schemas.microsoft.com/office/drawing/2014/main" id="{8BC352DD-E055-4676-9EA7-D7F49417DB8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444441" y="1835005"/>
            <a:ext cx="5597958" cy="4329575"/>
          </a:xfrm>
        </p:spPr>
      </p:pic>
    </p:spTree>
    <p:extLst>
      <p:ext uri="{BB962C8B-B14F-4D97-AF65-F5344CB8AC3E}">
        <p14:creationId xmlns:p14="http://schemas.microsoft.com/office/powerpoint/2010/main" val="74897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CE27B1-A768-4C5E-BE96-DAC2D49D86EF}"/>
              </a:ext>
            </a:extLst>
          </p:cNvPr>
          <p:cNvSpPr>
            <a:spLocks noGrp="1"/>
          </p:cNvSpPr>
          <p:nvPr>
            <p:ph type="body" sz="quarter" idx="11"/>
          </p:nvPr>
        </p:nvSpPr>
        <p:spPr/>
        <p:txBody>
          <a:bodyPr/>
          <a:lstStyle/>
          <a:p>
            <a:r>
              <a:rPr lang="en-US" dirty="0"/>
              <a:t>SDN Architecture</a:t>
            </a:r>
          </a:p>
          <a:p>
            <a:endParaRPr lang="en-US" dirty="0"/>
          </a:p>
        </p:txBody>
      </p:sp>
      <p:pic>
        <p:nvPicPr>
          <p:cNvPr id="2050" name="Picture 2" descr="Image result for sdn architecture&quot;">
            <a:extLst>
              <a:ext uri="{FF2B5EF4-FFF2-40B4-BE49-F238E27FC236}">
                <a16:creationId xmlns:a16="http://schemas.microsoft.com/office/drawing/2014/main" id="{68800FE1-641A-4935-9CFE-AF67B9D161BB}"/>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138488" y="1528763"/>
            <a:ext cx="592455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47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F0BC75-CDE9-4AD6-8C81-BDDAD0647E44}"/>
              </a:ext>
            </a:extLst>
          </p:cNvPr>
          <p:cNvSpPr>
            <a:spLocks noGrp="1"/>
          </p:cNvSpPr>
          <p:nvPr>
            <p:ph sz="quarter" idx="10"/>
          </p:nvPr>
        </p:nvSpPr>
        <p:spPr/>
        <p:txBody>
          <a:bodyPr/>
          <a:lstStyle/>
          <a:p>
            <a:pPr indent="-342900" algn="just">
              <a:spcBef>
                <a:spcPts val="0"/>
              </a:spcBef>
            </a:pPr>
            <a:r>
              <a:rPr lang="en-US" dirty="0">
                <a:solidFill>
                  <a:srgbClr val="000000"/>
                </a:solidFill>
                <a:latin typeface="Times New Roman" panose="02020603050405020304" pitchFamily="18" charset="0"/>
              </a:rPr>
              <a:t>Putting it all together, the key characteristics of SDN are as follows:</a:t>
            </a:r>
            <a:endParaRPr lang="en-US" dirty="0"/>
          </a:p>
          <a:p>
            <a:pPr lvl="1" algn="just" fontAlgn="base">
              <a:spcBef>
                <a:spcPts val="0"/>
              </a:spcBef>
            </a:pPr>
            <a:r>
              <a:rPr lang="en-US" dirty="0">
                <a:solidFill>
                  <a:srgbClr val="000000"/>
                </a:solidFill>
                <a:latin typeface="Times New Roman" panose="02020603050405020304" pitchFamily="18" charset="0"/>
              </a:rPr>
              <a:t>The </a:t>
            </a:r>
            <a:r>
              <a:rPr lang="en-US" dirty="0">
                <a:solidFill>
                  <a:srgbClr val="FF0000"/>
                </a:solidFill>
                <a:latin typeface="Times New Roman" panose="02020603050405020304" pitchFamily="18" charset="0"/>
              </a:rPr>
              <a:t>control plane is separated from the data plane</a:t>
            </a:r>
            <a:r>
              <a:rPr lang="en-US" dirty="0">
                <a:solidFill>
                  <a:srgbClr val="000000"/>
                </a:solidFill>
                <a:latin typeface="Times New Roman" panose="02020603050405020304" pitchFamily="18" charset="0"/>
              </a:rPr>
              <a:t>. Data plane devices become simple packet-forwarding devices .</a:t>
            </a:r>
          </a:p>
          <a:p>
            <a:pPr lvl="1" algn="just" fontAlgn="base">
              <a:spcBef>
                <a:spcPts val="0"/>
              </a:spcBef>
            </a:pPr>
            <a:r>
              <a:rPr lang="en-US" dirty="0">
                <a:solidFill>
                  <a:srgbClr val="000000"/>
                </a:solidFill>
                <a:latin typeface="Times New Roman" panose="02020603050405020304" pitchFamily="18" charset="0"/>
              </a:rPr>
              <a:t>The </a:t>
            </a:r>
            <a:r>
              <a:rPr lang="en-US" dirty="0">
                <a:solidFill>
                  <a:srgbClr val="FF0000"/>
                </a:solidFill>
                <a:latin typeface="Times New Roman" panose="02020603050405020304" pitchFamily="18" charset="0"/>
              </a:rPr>
              <a:t>control plane is implemented in a centralized controller or set of coordinated centralized controllers</a:t>
            </a:r>
            <a:r>
              <a:rPr lang="en-US" dirty="0">
                <a:solidFill>
                  <a:srgbClr val="000000"/>
                </a:solidFill>
                <a:latin typeface="Times New Roman" panose="02020603050405020304" pitchFamily="18" charset="0"/>
              </a:rPr>
              <a:t>. The SDN controller has a centralized view of the network or networks under its control. The </a:t>
            </a:r>
            <a:r>
              <a:rPr lang="en-US" dirty="0">
                <a:solidFill>
                  <a:srgbClr val="FF0000"/>
                </a:solidFill>
                <a:latin typeface="Times New Roman" panose="02020603050405020304" pitchFamily="18" charset="0"/>
              </a:rPr>
              <a:t>controller is portable software</a:t>
            </a:r>
            <a:r>
              <a:rPr lang="en-US" dirty="0">
                <a:solidFill>
                  <a:srgbClr val="000000"/>
                </a:solidFill>
                <a:latin typeface="Times New Roman" panose="02020603050405020304" pitchFamily="18" charset="0"/>
              </a:rPr>
              <a:t> that can run on commodity servers and is capable of programming the forwarding devices based on a centralized view of the network.</a:t>
            </a:r>
            <a:endParaRPr lang="en-US" dirty="0">
              <a:solidFill>
                <a:srgbClr val="000000"/>
              </a:solidFill>
            </a:endParaRPr>
          </a:p>
          <a:p>
            <a:endParaRPr lang="en-US" dirty="0"/>
          </a:p>
        </p:txBody>
      </p:sp>
      <p:sp>
        <p:nvSpPr>
          <p:cNvPr id="3" name="Text Placeholder 2">
            <a:extLst>
              <a:ext uri="{FF2B5EF4-FFF2-40B4-BE49-F238E27FC236}">
                <a16:creationId xmlns:a16="http://schemas.microsoft.com/office/drawing/2014/main" id="{44929CE6-D904-47A3-9C73-059861F91A9E}"/>
              </a:ext>
            </a:extLst>
          </p:cNvPr>
          <p:cNvSpPr>
            <a:spLocks noGrp="1"/>
          </p:cNvSpPr>
          <p:nvPr>
            <p:ph type="body" sz="quarter" idx="11"/>
          </p:nvPr>
        </p:nvSpPr>
        <p:spPr/>
        <p:txBody>
          <a:bodyPr/>
          <a:lstStyle/>
          <a:p>
            <a:r>
              <a:rPr lang="en-US" dirty="0"/>
              <a:t>Characteristics of Software-Defined Networking</a:t>
            </a:r>
          </a:p>
          <a:p>
            <a:endParaRPr lang="en-US" dirty="0"/>
          </a:p>
        </p:txBody>
      </p:sp>
    </p:spTree>
    <p:extLst>
      <p:ext uri="{BB962C8B-B14F-4D97-AF65-F5344CB8AC3E}">
        <p14:creationId xmlns:p14="http://schemas.microsoft.com/office/powerpoint/2010/main" val="102365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3E4315-396A-4062-B4CA-80113E27263D}"/>
              </a:ext>
            </a:extLst>
          </p:cNvPr>
          <p:cNvSpPr>
            <a:spLocks noGrp="1"/>
          </p:cNvSpPr>
          <p:nvPr>
            <p:ph sz="quarter" idx="10"/>
          </p:nvPr>
        </p:nvSpPr>
        <p:spPr/>
        <p:txBody>
          <a:bodyPr/>
          <a:lstStyle/>
          <a:p>
            <a:pPr algn="just" fontAlgn="base">
              <a:spcBef>
                <a:spcPts val="0"/>
              </a:spcBef>
            </a:pPr>
            <a:r>
              <a:rPr lang="en-US" dirty="0">
                <a:solidFill>
                  <a:srgbClr val="000000"/>
                </a:solidFill>
                <a:latin typeface="Times New Roman" panose="02020603050405020304" pitchFamily="18" charset="0"/>
              </a:rPr>
              <a:t>An </a:t>
            </a:r>
            <a:r>
              <a:rPr lang="en-US" dirty="0">
                <a:solidFill>
                  <a:srgbClr val="FF0000"/>
                </a:solidFill>
                <a:latin typeface="Times New Roman" panose="02020603050405020304" pitchFamily="18" charset="0"/>
              </a:rPr>
              <a:t>Open interfaces </a:t>
            </a:r>
            <a:r>
              <a:rPr lang="en-US" dirty="0">
                <a:solidFill>
                  <a:srgbClr val="000000"/>
                </a:solidFill>
                <a:latin typeface="Times New Roman" panose="02020603050405020304" pitchFamily="18" charset="0"/>
              </a:rPr>
              <a:t>are defined </a:t>
            </a:r>
            <a:r>
              <a:rPr lang="en-US" dirty="0">
                <a:solidFill>
                  <a:srgbClr val="FF0000"/>
                </a:solidFill>
                <a:latin typeface="Times New Roman" panose="02020603050405020304" pitchFamily="18" charset="0"/>
              </a:rPr>
              <a:t>between the devices in the control plane (controllers) and those in the data plane</a:t>
            </a:r>
            <a:r>
              <a:rPr lang="en-US" dirty="0">
                <a:solidFill>
                  <a:srgbClr val="000000"/>
                </a:solidFill>
                <a:latin typeface="Times New Roman" panose="02020603050405020304" pitchFamily="18" charset="0"/>
              </a:rPr>
              <a:t>.</a:t>
            </a:r>
            <a:endParaRPr lang="en-US" dirty="0">
              <a:solidFill>
                <a:srgbClr val="000000"/>
              </a:solidFill>
            </a:endParaRPr>
          </a:p>
          <a:p>
            <a:pPr algn="just" fontAlgn="base">
              <a:spcBef>
                <a:spcPts val="0"/>
              </a:spcBef>
            </a:pPr>
            <a:br>
              <a:rPr lang="en-US" dirty="0"/>
            </a:br>
            <a:r>
              <a:rPr lang="en-US" dirty="0">
                <a:solidFill>
                  <a:srgbClr val="000000"/>
                </a:solidFill>
                <a:latin typeface="Times New Roman" panose="02020603050405020304" pitchFamily="18" charset="0"/>
              </a:rPr>
              <a:t>The </a:t>
            </a:r>
            <a:r>
              <a:rPr lang="en-US" dirty="0">
                <a:solidFill>
                  <a:srgbClr val="FF0000"/>
                </a:solidFill>
                <a:latin typeface="Times New Roman" panose="02020603050405020304" pitchFamily="18" charset="0"/>
              </a:rPr>
              <a:t>network is programmable by applications running on top of the SDN controllers</a:t>
            </a:r>
            <a:r>
              <a:rPr lang="en-US" dirty="0">
                <a:solidFill>
                  <a:srgbClr val="000000"/>
                </a:solidFill>
                <a:latin typeface="Times New Roman" panose="02020603050405020304" pitchFamily="18" charset="0"/>
              </a:rPr>
              <a:t>. The SDN controllers present an abstract view of network resources to the applications</a:t>
            </a:r>
            <a:endParaRPr lang="en-US" dirty="0">
              <a:solidFill>
                <a:srgbClr val="000000"/>
              </a:solidFill>
            </a:endParaRPr>
          </a:p>
          <a:p>
            <a:endParaRPr lang="en-US" dirty="0"/>
          </a:p>
        </p:txBody>
      </p:sp>
      <p:sp>
        <p:nvSpPr>
          <p:cNvPr id="3" name="Text Placeholder 2">
            <a:extLst>
              <a:ext uri="{FF2B5EF4-FFF2-40B4-BE49-F238E27FC236}">
                <a16:creationId xmlns:a16="http://schemas.microsoft.com/office/drawing/2014/main" id="{8F1B17C4-F042-4EDE-A19D-8BB89BD38608}"/>
              </a:ext>
            </a:extLst>
          </p:cNvPr>
          <p:cNvSpPr>
            <a:spLocks noGrp="1"/>
          </p:cNvSpPr>
          <p:nvPr>
            <p:ph type="body" sz="quarter" idx="11"/>
          </p:nvPr>
        </p:nvSpPr>
        <p:spPr/>
        <p:txBody>
          <a:bodyPr/>
          <a:lstStyle/>
          <a:p>
            <a:r>
              <a:rPr lang="en-US" dirty="0"/>
              <a:t>Characteristics of Software-Defined Networking</a:t>
            </a:r>
          </a:p>
          <a:p>
            <a:endParaRPr lang="en-US" dirty="0"/>
          </a:p>
        </p:txBody>
      </p:sp>
    </p:spTree>
    <p:extLst>
      <p:ext uri="{BB962C8B-B14F-4D97-AF65-F5344CB8AC3E}">
        <p14:creationId xmlns:p14="http://schemas.microsoft.com/office/powerpoint/2010/main" val="100764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71F071-99E2-4CD1-9D97-F77223722734}"/>
              </a:ext>
            </a:extLst>
          </p:cNvPr>
          <p:cNvSpPr>
            <a:spLocks noGrp="1"/>
          </p:cNvSpPr>
          <p:nvPr>
            <p:ph sz="quarter" idx="10"/>
          </p:nvPr>
        </p:nvSpPr>
        <p:spPr/>
        <p:txBody>
          <a:bodyPr/>
          <a:lstStyle/>
          <a:p>
            <a:r>
              <a:rPr lang="en-US" dirty="0"/>
              <a:t>Ever-increasing volume and variety of network traffic</a:t>
            </a:r>
          </a:p>
          <a:p>
            <a:pPr lvl="1"/>
            <a:r>
              <a:rPr lang="en-US" dirty="0"/>
              <a:t>Big Data</a:t>
            </a:r>
          </a:p>
          <a:p>
            <a:pPr lvl="1"/>
            <a:r>
              <a:rPr lang="en-US" dirty="0"/>
              <a:t>Cloud Computing</a:t>
            </a:r>
          </a:p>
          <a:p>
            <a:pPr lvl="1"/>
            <a:r>
              <a:rPr lang="en-US" dirty="0"/>
              <a:t>Mobile Traffic</a:t>
            </a:r>
          </a:p>
          <a:p>
            <a:r>
              <a:rPr lang="en-US" dirty="0"/>
              <a:t>Becomes increasingly difficult to meet QoS and </a:t>
            </a:r>
            <a:r>
              <a:rPr lang="en-US" dirty="0" err="1"/>
              <a:t>QoE</a:t>
            </a:r>
            <a:r>
              <a:rPr lang="en-US" dirty="0"/>
              <a:t> requirements</a:t>
            </a:r>
          </a:p>
          <a:p>
            <a:r>
              <a:rPr lang="en-US" dirty="0"/>
              <a:t>Networks need to be more adaptable and scalable</a:t>
            </a:r>
          </a:p>
          <a:p>
            <a:r>
              <a:rPr lang="en-US" dirty="0"/>
              <a:t>Two key technologies are SDN and NFV</a:t>
            </a:r>
          </a:p>
        </p:txBody>
      </p:sp>
      <p:sp>
        <p:nvSpPr>
          <p:cNvPr id="3" name="Text Placeholder 2">
            <a:extLst>
              <a:ext uri="{FF2B5EF4-FFF2-40B4-BE49-F238E27FC236}">
                <a16:creationId xmlns:a16="http://schemas.microsoft.com/office/drawing/2014/main" id="{F2152CFD-44D0-4865-A40A-0E1092B676E5}"/>
              </a:ext>
            </a:extLst>
          </p:cNvPr>
          <p:cNvSpPr>
            <a:spLocks noGrp="1"/>
          </p:cNvSpPr>
          <p:nvPr>
            <p:ph type="body" sz="quarter" idx="11"/>
          </p:nvPr>
        </p:nvSpPr>
        <p:spPr/>
        <p:txBody>
          <a:bodyPr/>
          <a:lstStyle/>
          <a:p>
            <a:r>
              <a:rPr lang="en-US" dirty="0"/>
              <a:t>SDN and NFV</a:t>
            </a:r>
          </a:p>
        </p:txBody>
      </p:sp>
    </p:spTree>
    <p:extLst>
      <p:ext uri="{BB962C8B-B14F-4D97-AF65-F5344CB8AC3E}">
        <p14:creationId xmlns:p14="http://schemas.microsoft.com/office/powerpoint/2010/main" val="407001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C764BE-F0D9-454D-9565-9EFDDC052288}"/>
              </a:ext>
            </a:extLst>
          </p:cNvPr>
          <p:cNvSpPr>
            <a:spLocks noGrp="1"/>
          </p:cNvSpPr>
          <p:nvPr>
            <p:ph sz="quarter" idx="10"/>
          </p:nvPr>
        </p:nvSpPr>
        <p:spPr/>
        <p:txBody>
          <a:bodyPr/>
          <a:lstStyle/>
          <a:p>
            <a:r>
              <a:rPr lang="en-US" dirty="0"/>
              <a:t>SDN needs to provide flexible network response to the widespread use of virtualized servers.</a:t>
            </a:r>
          </a:p>
          <a:p>
            <a:r>
              <a:rPr lang="en-US" dirty="0"/>
              <a:t>Generally, VM technology has been used for application level server functions</a:t>
            </a:r>
          </a:p>
          <a:p>
            <a:r>
              <a:rPr lang="en-US" dirty="0"/>
              <a:t>Same technology can be applied to network devices, such as routers, LAN switches, firewalls and servers.</a:t>
            </a:r>
          </a:p>
        </p:txBody>
      </p:sp>
      <p:sp>
        <p:nvSpPr>
          <p:cNvPr id="3" name="Text Placeholder 2">
            <a:extLst>
              <a:ext uri="{FF2B5EF4-FFF2-40B4-BE49-F238E27FC236}">
                <a16:creationId xmlns:a16="http://schemas.microsoft.com/office/drawing/2014/main" id="{B0E2810A-EA2E-421F-A7B1-52A6E91CBC0E}"/>
              </a:ext>
            </a:extLst>
          </p:cNvPr>
          <p:cNvSpPr>
            <a:spLocks noGrp="1"/>
          </p:cNvSpPr>
          <p:nvPr>
            <p:ph type="body" sz="quarter" idx="11"/>
          </p:nvPr>
        </p:nvSpPr>
        <p:spPr/>
        <p:txBody>
          <a:bodyPr/>
          <a:lstStyle/>
          <a:p>
            <a:r>
              <a:rPr lang="en-US" dirty="0"/>
              <a:t>NFV – Network Function Virtualization</a:t>
            </a:r>
          </a:p>
        </p:txBody>
      </p:sp>
    </p:spTree>
    <p:extLst>
      <p:ext uri="{BB962C8B-B14F-4D97-AF65-F5344CB8AC3E}">
        <p14:creationId xmlns:p14="http://schemas.microsoft.com/office/powerpoint/2010/main" val="3605810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D54367-760D-49BC-BBA8-8E155CBDBB69}"/>
              </a:ext>
            </a:extLst>
          </p:cNvPr>
          <p:cNvPicPr>
            <a:picLocks noGrp="1" noChangeAspect="1"/>
          </p:cNvPicPr>
          <p:nvPr>
            <p:ph sz="quarter" idx="10"/>
          </p:nvPr>
        </p:nvPicPr>
        <p:blipFill>
          <a:blip r:embed="rId2"/>
          <a:stretch>
            <a:fillRect/>
          </a:stretch>
        </p:blipFill>
        <p:spPr>
          <a:xfrm>
            <a:off x="2459060" y="1647459"/>
            <a:ext cx="6517498" cy="4708525"/>
          </a:xfrm>
          <a:prstGeom prst="rect">
            <a:avLst/>
          </a:prstGeom>
        </p:spPr>
      </p:pic>
      <p:sp>
        <p:nvSpPr>
          <p:cNvPr id="3" name="Text Placeholder 2">
            <a:extLst>
              <a:ext uri="{FF2B5EF4-FFF2-40B4-BE49-F238E27FC236}">
                <a16:creationId xmlns:a16="http://schemas.microsoft.com/office/drawing/2014/main" id="{A4F968C5-261E-46BB-94F0-35ECE6A9D9EA}"/>
              </a:ext>
            </a:extLst>
          </p:cNvPr>
          <p:cNvSpPr>
            <a:spLocks noGrp="1"/>
          </p:cNvSpPr>
          <p:nvPr>
            <p:ph type="body" sz="quarter" idx="11"/>
          </p:nvPr>
        </p:nvSpPr>
        <p:spPr/>
        <p:txBody>
          <a:bodyPr/>
          <a:lstStyle/>
          <a:p>
            <a:r>
              <a:rPr lang="en-US" dirty="0"/>
              <a:t>NFV</a:t>
            </a:r>
          </a:p>
        </p:txBody>
      </p:sp>
    </p:spTree>
    <p:extLst>
      <p:ext uri="{BB962C8B-B14F-4D97-AF65-F5344CB8AC3E}">
        <p14:creationId xmlns:p14="http://schemas.microsoft.com/office/powerpoint/2010/main" val="3698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5AE2E0-EEA9-451C-A46E-715114E13A26}"/>
              </a:ext>
            </a:extLst>
          </p:cNvPr>
          <p:cNvSpPr>
            <a:spLocks noGrp="1"/>
          </p:cNvSpPr>
          <p:nvPr>
            <p:ph sz="quarter" idx="10"/>
          </p:nvPr>
        </p:nvSpPr>
        <p:spPr/>
        <p:txBody>
          <a:bodyPr/>
          <a:lstStyle/>
          <a:p>
            <a:r>
              <a:rPr lang="en-US" dirty="0"/>
              <a:t>After studying this chapter, you should be able to justify the position that traditional network architectures are inadequate for modern networking needs.</a:t>
            </a:r>
          </a:p>
          <a:p>
            <a:pPr lvl="1"/>
            <a:r>
              <a:rPr lang="en-US" dirty="0"/>
              <a:t>List and explain the key requirements for an SDN architecture. </a:t>
            </a:r>
          </a:p>
          <a:p>
            <a:pPr lvl="1"/>
            <a:r>
              <a:rPr lang="en-US" dirty="0"/>
              <a:t>Present an overview of an SDN architecture, to include explaining the significance of northbound and southbound APIs. </a:t>
            </a:r>
          </a:p>
          <a:p>
            <a:pPr lvl="1"/>
            <a:r>
              <a:rPr lang="en-US" dirty="0"/>
              <a:t>Summarize the work being done on SDN and NFV standardization by various organizations. </a:t>
            </a:r>
          </a:p>
          <a:p>
            <a:endParaRPr lang="en-US" dirty="0"/>
          </a:p>
        </p:txBody>
      </p:sp>
      <p:sp>
        <p:nvSpPr>
          <p:cNvPr id="3" name="Text Placeholder 2">
            <a:extLst>
              <a:ext uri="{FF2B5EF4-FFF2-40B4-BE49-F238E27FC236}">
                <a16:creationId xmlns:a16="http://schemas.microsoft.com/office/drawing/2014/main" id="{379B6955-35CA-48F4-9170-DF96825C3747}"/>
              </a:ext>
            </a:extLst>
          </p:cNvPr>
          <p:cNvSpPr>
            <a:spLocks noGrp="1"/>
          </p:cNvSpPr>
          <p:nvPr>
            <p:ph type="body" sz="quarter" idx="11"/>
          </p:nvPr>
        </p:nvSpPr>
        <p:spPr/>
        <p:txBody>
          <a:bodyPr/>
          <a:lstStyle/>
          <a:p>
            <a:r>
              <a:rPr lang="en-US" dirty="0"/>
              <a:t>Chapter Objectives</a:t>
            </a:r>
          </a:p>
        </p:txBody>
      </p:sp>
    </p:spTree>
    <p:extLst>
      <p:ext uri="{BB962C8B-B14F-4D97-AF65-F5344CB8AC3E}">
        <p14:creationId xmlns:p14="http://schemas.microsoft.com/office/powerpoint/2010/main" val="299864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6B65D8-FABC-42A0-AF8E-670A5F4F7A91}"/>
              </a:ext>
            </a:extLst>
          </p:cNvPr>
          <p:cNvSpPr>
            <a:spLocks noGrp="1"/>
          </p:cNvSpPr>
          <p:nvPr>
            <p:ph sz="quarter" idx="10"/>
          </p:nvPr>
        </p:nvSpPr>
        <p:spPr/>
        <p:txBody>
          <a:bodyPr>
            <a:normAutofit/>
          </a:bodyPr>
          <a:lstStyle/>
          <a:p>
            <a:r>
              <a:rPr lang="en-US" sz="1800" dirty="0">
                <a:solidFill>
                  <a:srgbClr val="1A1A1A"/>
                </a:solidFill>
                <a:latin typeface="Aktiv Grotesk W01"/>
              </a:rPr>
              <a:t>Network Function Virtualization, or NFV, is a way to reduce cost and accelerate service deployment for network operators by decoupling functions like a firewall or encryption from dedicated hardware and moving them to virtual servers.</a:t>
            </a:r>
          </a:p>
          <a:p>
            <a:r>
              <a:rPr lang="en-US" sz="1800" dirty="0">
                <a:solidFill>
                  <a:srgbClr val="1A1A1A"/>
                </a:solidFill>
                <a:latin typeface="Aktiv Grotesk W01"/>
              </a:rPr>
              <a:t>Instead of installing expensive proprietary hardware, service providers can purchase inexpensive switches, storage and servers to run virtual machines that perform network functions.  This collapses multiple functions into a single physical server, reducing costs and minimizing truck rolls.</a:t>
            </a:r>
            <a:br>
              <a:rPr lang="en-US" sz="1800" dirty="0">
                <a:solidFill>
                  <a:srgbClr val="1A1A1A"/>
                </a:solidFill>
                <a:latin typeface="Aktiv Grotesk W01"/>
              </a:rPr>
            </a:br>
            <a:br>
              <a:rPr lang="en-US" sz="1800" dirty="0">
                <a:solidFill>
                  <a:srgbClr val="1A1A1A"/>
                </a:solidFill>
                <a:latin typeface="Aktiv Grotesk W01"/>
              </a:rPr>
            </a:br>
            <a:r>
              <a:rPr lang="en-US" sz="1800" dirty="0">
                <a:solidFill>
                  <a:srgbClr val="1A1A1A"/>
                </a:solidFill>
                <a:latin typeface="Aktiv Grotesk W01"/>
              </a:rPr>
              <a:t>If a customer wants to add a new network function, the service provider can simply spin up a new virtual machine to perform that function.</a:t>
            </a:r>
          </a:p>
          <a:p>
            <a:r>
              <a:rPr lang="en-US" sz="1800" dirty="0">
                <a:solidFill>
                  <a:srgbClr val="1A1A1A"/>
                </a:solidFill>
                <a:latin typeface="Aktiv Grotesk W01"/>
              </a:rPr>
              <a:t>For example, instead of deploying a new hardware appliance across the network to enable network encryption, encryption software can be deployed on a standardized server or switch already in the network.</a:t>
            </a:r>
          </a:p>
          <a:p>
            <a:r>
              <a:rPr lang="en-US" sz="1800" dirty="0">
                <a:solidFill>
                  <a:srgbClr val="1A1A1A"/>
                </a:solidFill>
                <a:latin typeface="Aktiv Grotesk W01"/>
              </a:rPr>
              <a:t>This virtualization of network functions reduces dependency on dedicated hardware appliances for network operators, and allows for improved scalability and customization across the entire network. </a:t>
            </a:r>
          </a:p>
          <a:p>
            <a:pPr marL="0" indent="0">
              <a:buNone/>
            </a:pPr>
            <a:endParaRPr lang="en-US" sz="1800" dirty="0"/>
          </a:p>
        </p:txBody>
      </p:sp>
      <p:sp>
        <p:nvSpPr>
          <p:cNvPr id="3" name="Text Placeholder 2">
            <a:extLst>
              <a:ext uri="{FF2B5EF4-FFF2-40B4-BE49-F238E27FC236}">
                <a16:creationId xmlns:a16="http://schemas.microsoft.com/office/drawing/2014/main" id="{58CF3B2C-66E3-4225-A58A-A8154A863313}"/>
              </a:ext>
            </a:extLst>
          </p:cNvPr>
          <p:cNvSpPr>
            <a:spLocks noGrp="1"/>
          </p:cNvSpPr>
          <p:nvPr>
            <p:ph type="body" sz="quarter" idx="11"/>
          </p:nvPr>
        </p:nvSpPr>
        <p:spPr/>
        <p:txBody>
          <a:bodyPr/>
          <a:lstStyle/>
          <a:p>
            <a:r>
              <a:rPr lang="en-US" dirty="0"/>
              <a:t>NFV-Network Function Virtualization</a:t>
            </a:r>
          </a:p>
        </p:txBody>
      </p:sp>
    </p:spTree>
    <p:extLst>
      <p:ext uri="{BB962C8B-B14F-4D97-AF65-F5344CB8AC3E}">
        <p14:creationId xmlns:p14="http://schemas.microsoft.com/office/powerpoint/2010/main" val="1698228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C68938-72EC-4210-B77E-E5433475E468}"/>
              </a:ext>
            </a:extLst>
          </p:cNvPr>
          <p:cNvSpPr>
            <a:spLocks noGrp="1"/>
          </p:cNvSpPr>
          <p:nvPr>
            <p:ph type="body" sz="quarter" idx="11"/>
          </p:nvPr>
        </p:nvSpPr>
        <p:spPr/>
        <p:txBody>
          <a:bodyPr/>
          <a:lstStyle/>
          <a:p>
            <a:r>
              <a:rPr lang="en-US" dirty="0"/>
              <a:t>NFV Approach</a:t>
            </a:r>
          </a:p>
        </p:txBody>
      </p:sp>
      <p:pic>
        <p:nvPicPr>
          <p:cNvPr id="2050" name="Picture 2" descr="NFV Approach diagram">
            <a:extLst>
              <a:ext uri="{FF2B5EF4-FFF2-40B4-BE49-F238E27FC236}">
                <a16:creationId xmlns:a16="http://schemas.microsoft.com/office/drawing/2014/main" id="{625E7300-5E7C-4802-A523-325B8B98B21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858608" y="1522413"/>
            <a:ext cx="4484309" cy="4708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2A4CC01-D334-41C9-856E-7597E17F999E}"/>
              </a:ext>
            </a:extLst>
          </p:cNvPr>
          <p:cNvSpPr txBox="1"/>
          <p:nvPr/>
        </p:nvSpPr>
        <p:spPr>
          <a:xfrm>
            <a:off x="578339" y="2178755"/>
            <a:ext cx="3093155" cy="646331"/>
          </a:xfrm>
          <a:prstGeom prst="rect">
            <a:avLst/>
          </a:prstGeom>
          <a:noFill/>
        </p:spPr>
        <p:txBody>
          <a:bodyPr wrap="square" rtlCol="0">
            <a:spAutoFit/>
          </a:bodyPr>
          <a:lstStyle/>
          <a:p>
            <a:r>
              <a:rPr lang="en-US" b="1" dirty="0" err="1">
                <a:solidFill>
                  <a:srgbClr val="002060"/>
                </a:solidFill>
              </a:rPr>
              <a:t>CapEx</a:t>
            </a:r>
            <a:r>
              <a:rPr lang="en-US" dirty="0">
                <a:solidFill>
                  <a:srgbClr val="002060"/>
                </a:solidFill>
              </a:rPr>
              <a:t> – </a:t>
            </a:r>
            <a:r>
              <a:rPr lang="en-US" b="1" dirty="0">
                <a:solidFill>
                  <a:srgbClr val="002060"/>
                </a:solidFill>
              </a:rPr>
              <a:t>Capital</a:t>
            </a:r>
            <a:r>
              <a:rPr lang="en-US" dirty="0">
                <a:solidFill>
                  <a:srgbClr val="002060"/>
                </a:solidFill>
              </a:rPr>
              <a:t> </a:t>
            </a:r>
            <a:r>
              <a:rPr lang="en-US" b="1" dirty="0">
                <a:solidFill>
                  <a:srgbClr val="002060"/>
                </a:solidFill>
              </a:rPr>
              <a:t>Expenses</a:t>
            </a:r>
          </a:p>
          <a:p>
            <a:r>
              <a:rPr lang="en-US" b="1" dirty="0" err="1">
                <a:solidFill>
                  <a:srgbClr val="002060"/>
                </a:solidFill>
              </a:rPr>
              <a:t>OpEx</a:t>
            </a:r>
            <a:r>
              <a:rPr lang="en-US" dirty="0">
                <a:solidFill>
                  <a:srgbClr val="002060"/>
                </a:solidFill>
              </a:rPr>
              <a:t> – </a:t>
            </a:r>
            <a:r>
              <a:rPr lang="en-US" b="1" dirty="0">
                <a:solidFill>
                  <a:srgbClr val="002060"/>
                </a:solidFill>
              </a:rPr>
              <a:t>Operating</a:t>
            </a:r>
            <a:r>
              <a:rPr lang="en-US" dirty="0">
                <a:solidFill>
                  <a:srgbClr val="002060"/>
                </a:solidFill>
              </a:rPr>
              <a:t> </a:t>
            </a:r>
            <a:r>
              <a:rPr lang="en-US" b="1" dirty="0">
                <a:solidFill>
                  <a:srgbClr val="002060"/>
                </a:solidFill>
              </a:rPr>
              <a:t>Expenses</a:t>
            </a:r>
          </a:p>
        </p:txBody>
      </p:sp>
    </p:spTree>
    <p:extLst>
      <p:ext uri="{BB962C8B-B14F-4D97-AF65-F5344CB8AC3E}">
        <p14:creationId xmlns:p14="http://schemas.microsoft.com/office/powerpoint/2010/main" val="4158014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A457AB-1002-4DB4-9055-4B8DD255451C}"/>
              </a:ext>
            </a:extLst>
          </p:cNvPr>
          <p:cNvSpPr>
            <a:spLocks noGrp="1"/>
          </p:cNvSpPr>
          <p:nvPr>
            <p:ph sz="quarter" idx="10"/>
          </p:nvPr>
        </p:nvSpPr>
        <p:spPr/>
        <p:txBody>
          <a:bodyPr/>
          <a:lstStyle/>
          <a:p>
            <a:r>
              <a:rPr lang="en-US" dirty="0">
                <a:solidFill>
                  <a:srgbClr val="1A1A1A"/>
                </a:solidFill>
                <a:latin typeface="Aktiv Grotesk W01"/>
              </a:rPr>
              <a:t>Separating network functions from hardware</a:t>
            </a:r>
            <a:r>
              <a:rPr lang="en-US" dirty="0">
                <a:solidFill>
                  <a:srgbClr val="002060"/>
                </a:solidFill>
                <a:latin typeface="Aktiv Grotesk W01"/>
              </a:rPr>
              <a:t> </a:t>
            </a:r>
            <a:r>
              <a:rPr lang="en-US" dirty="0">
                <a:solidFill>
                  <a:srgbClr val="002060"/>
                </a:solidFill>
                <a:latin typeface="Aktiv Grotesk W01"/>
                <a:hlinkClick r:id="rId2">
                  <a:extLst>
                    <a:ext uri="{A12FA001-AC4F-418D-AE19-62706E023703}">
                      <ahyp:hlinkClr xmlns:ahyp="http://schemas.microsoft.com/office/drawing/2018/hyperlinkcolor" val="tx"/>
                    </a:ext>
                  </a:extLst>
                </a:hlinkClick>
              </a:rPr>
              <a:t>yields numerous benefits</a:t>
            </a:r>
            <a:r>
              <a:rPr lang="en-US" dirty="0">
                <a:solidFill>
                  <a:srgbClr val="1A1A1A"/>
                </a:solidFill>
                <a:latin typeface="Aktiv Grotesk W01"/>
              </a:rPr>
              <a:t> for the network operator, which include:</a:t>
            </a:r>
            <a:endParaRPr lang="en-US" dirty="0">
              <a:latin typeface="Aktiv Grotesk W01"/>
            </a:endParaRPr>
          </a:p>
          <a:p>
            <a:endParaRPr lang="en-US" dirty="0">
              <a:latin typeface="Aktiv Grotesk W01"/>
            </a:endParaRPr>
          </a:p>
          <a:p>
            <a:pPr lvl="1"/>
            <a:r>
              <a:rPr lang="en-US" dirty="0">
                <a:latin typeface="Aktiv Grotesk W01"/>
              </a:rPr>
              <a:t>Reduced space needed for network hardware</a:t>
            </a:r>
          </a:p>
          <a:p>
            <a:pPr lvl="1"/>
            <a:r>
              <a:rPr lang="en-US" dirty="0">
                <a:latin typeface="Aktiv Grotesk W01"/>
              </a:rPr>
              <a:t>Reduce network power consumption</a:t>
            </a:r>
          </a:p>
          <a:p>
            <a:pPr lvl="1"/>
            <a:r>
              <a:rPr lang="en-US" dirty="0">
                <a:latin typeface="Aktiv Grotesk W01"/>
              </a:rPr>
              <a:t>Reduced network maintenance costs</a:t>
            </a:r>
          </a:p>
          <a:p>
            <a:pPr lvl="1"/>
            <a:r>
              <a:rPr lang="en-US" dirty="0">
                <a:latin typeface="Aktiv Grotesk W01"/>
              </a:rPr>
              <a:t>Easier network upgrades</a:t>
            </a:r>
          </a:p>
          <a:p>
            <a:pPr lvl="1"/>
            <a:r>
              <a:rPr lang="en-US" dirty="0">
                <a:latin typeface="Aktiv Grotesk W01"/>
              </a:rPr>
              <a:t>Longer life cycles for network hardware</a:t>
            </a:r>
          </a:p>
          <a:p>
            <a:pPr lvl="1"/>
            <a:r>
              <a:rPr lang="en-US" dirty="0">
                <a:latin typeface="Aktiv Grotesk W01"/>
              </a:rPr>
              <a:t>Reduced maintenance and hardware costs</a:t>
            </a:r>
          </a:p>
          <a:p>
            <a:pPr marL="0" indent="0">
              <a:buNone/>
            </a:pPr>
            <a:endParaRPr lang="en-US" dirty="0"/>
          </a:p>
        </p:txBody>
      </p:sp>
      <p:sp>
        <p:nvSpPr>
          <p:cNvPr id="3" name="Text Placeholder 2">
            <a:extLst>
              <a:ext uri="{FF2B5EF4-FFF2-40B4-BE49-F238E27FC236}">
                <a16:creationId xmlns:a16="http://schemas.microsoft.com/office/drawing/2014/main" id="{178AD077-97B0-4B5B-A802-B0422A6AA3D2}"/>
              </a:ext>
            </a:extLst>
          </p:cNvPr>
          <p:cNvSpPr>
            <a:spLocks noGrp="1"/>
          </p:cNvSpPr>
          <p:nvPr>
            <p:ph type="body" sz="quarter" idx="11"/>
          </p:nvPr>
        </p:nvSpPr>
        <p:spPr/>
        <p:txBody>
          <a:bodyPr/>
          <a:lstStyle/>
          <a:p>
            <a:r>
              <a:rPr lang="en-US" b="1" dirty="0">
                <a:solidFill>
                  <a:srgbClr val="1A1A1A"/>
                </a:solidFill>
                <a:latin typeface="Aktiv Grotesk W01"/>
              </a:rPr>
              <a:t>What are the advantages of NFV?</a:t>
            </a:r>
            <a:endParaRPr lang="en-US" dirty="0"/>
          </a:p>
        </p:txBody>
      </p:sp>
    </p:spTree>
    <p:extLst>
      <p:ext uri="{BB962C8B-B14F-4D97-AF65-F5344CB8AC3E}">
        <p14:creationId xmlns:p14="http://schemas.microsoft.com/office/powerpoint/2010/main" val="163684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120382-885C-4CED-B75A-9F783B683200}"/>
              </a:ext>
            </a:extLst>
          </p:cNvPr>
          <p:cNvSpPr>
            <a:spLocks noGrp="1"/>
          </p:cNvSpPr>
          <p:nvPr>
            <p:ph type="body" sz="quarter" idx="11"/>
          </p:nvPr>
        </p:nvSpPr>
        <p:spPr/>
        <p:txBody>
          <a:bodyPr/>
          <a:lstStyle/>
          <a:p>
            <a:r>
              <a:rPr lang="en-US" dirty="0"/>
              <a:t>SDN- and NFV-Related Standards</a:t>
            </a:r>
          </a:p>
          <a:p>
            <a:endParaRPr lang="en-US" dirty="0"/>
          </a:p>
        </p:txBody>
      </p:sp>
      <p:pic>
        <p:nvPicPr>
          <p:cNvPr id="3074" name="Picture 2" descr="Image result for SDN- and NFV-Related Standards&quot;">
            <a:extLst>
              <a:ext uri="{FF2B5EF4-FFF2-40B4-BE49-F238E27FC236}">
                <a16:creationId xmlns:a16="http://schemas.microsoft.com/office/drawing/2014/main" id="{2E60A983-C5A5-480F-B5A2-9AB7440E1C33}"/>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062288" y="1595438"/>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18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8DA8B82-6A90-46C2-9F03-F5ED22E46B13}"/>
              </a:ext>
            </a:extLst>
          </p:cNvPr>
          <p:cNvGraphicFramePr>
            <a:graphicFrameLocks noGrp="1"/>
          </p:cNvGraphicFramePr>
          <p:nvPr>
            <p:ph sz="quarter" idx="10"/>
            <p:extLst>
              <p:ext uri="{D42A27DB-BD31-4B8C-83A1-F6EECF244321}">
                <p14:modId xmlns:p14="http://schemas.microsoft.com/office/powerpoint/2010/main" val="3413184939"/>
              </p:ext>
            </p:extLst>
          </p:nvPr>
        </p:nvGraphicFramePr>
        <p:xfrm>
          <a:off x="2927998" y="1488547"/>
          <a:ext cx="6565958" cy="4708523"/>
        </p:xfrm>
        <a:graphic>
          <a:graphicData uri="http://schemas.openxmlformats.org/drawingml/2006/table">
            <a:tbl>
              <a:tblPr/>
              <a:tblGrid>
                <a:gridCol w="3282979">
                  <a:extLst>
                    <a:ext uri="{9D8B030D-6E8A-4147-A177-3AD203B41FA5}">
                      <a16:colId xmlns:a16="http://schemas.microsoft.com/office/drawing/2014/main" val="3111544770"/>
                    </a:ext>
                  </a:extLst>
                </a:gridCol>
                <a:gridCol w="3282979">
                  <a:extLst>
                    <a:ext uri="{9D8B030D-6E8A-4147-A177-3AD203B41FA5}">
                      <a16:colId xmlns:a16="http://schemas.microsoft.com/office/drawing/2014/main" val="2077341859"/>
                    </a:ext>
                  </a:extLst>
                </a:gridCol>
              </a:tblGrid>
              <a:tr h="239263">
                <a:tc>
                  <a:txBody>
                    <a:bodyPr/>
                    <a:lstStyle/>
                    <a:p>
                      <a:pPr algn="l" fontAlgn="base"/>
                      <a:r>
                        <a:rPr lang="en-US" sz="800" b="0">
                          <a:effectLst/>
                        </a:rPr>
                        <a:t>SDN</a:t>
                      </a:r>
                    </a:p>
                  </a:txBody>
                  <a:tcPr marL="56430" marR="56430" marT="56430" marB="56430" anchor="ctr">
                    <a:lnL>
                      <a:noFill/>
                    </a:lnL>
                    <a:lnR>
                      <a:noFill/>
                    </a:lnR>
                    <a:lnT>
                      <a:noFill/>
                    </a:lnT>
                    <a:lnB>
                      <a:noFill/>
                    </a:lnB>
                    <a:solidFill>
                      <a:srgbClr val="FFFFFF"/>
                    </a:solidFill>
                  </a:tcPr>
                </a:tc>
                <a:tc>
                  <a:txBody>
                    <a:bodyPr/>
                    <a:lstStyle/>
                    <a:p>
                      <a:pPr algn="l" fontAlgn="base"/>
                      <a:r>
                        <a:rPr lang="en-US" sz="800" b="0">
                          <a:effectLst/>
                        </a:rPr>
                        <a:t>NFV</a:t>
                      </a:r>
                    </a:p>
                  </a:txBody>
                  <a:tcPr marL="56430" marR="56430" marT="56430" marB="56430" anchor="ctr">
                    <a:lnL>
                      <a:noFill/>
                    </a:lnL>
                    <a:lnR>
                      <a:noFill/>
                    </a:lnR>
                    <a:lnT>
                      <a:noFill/>
                    </a:lnT>
                    <a:lnB>
                      <a:noFill/>
                    </a:lnB>
                    <a:solidFill>
                      <a:srgbClr val="FFFFFF"/>
                    </a:solidFill>
                  </a:tcPr>
                </a:tc>
                <a:extLst>
                  <a:ext uri="{0D108BD9-81ED-4DB2-BD59-A6C34878D82A}">
                    <a16:rowId xmlns:a16="http://schemas.microsoft.com/office/drawing/2014/main" val="3758956641"/>
                  </a:ext>
                </a:extLst>
              </a:tr>
              <a:tr h="383724">
                <a:tc>
                  <a:txBody>
                    <a:bodyPr/>
                    <a:lstStyle/>
                    <a:p>
                      <a:pPr algn="l" fontAlgn="base"/>
                      <a:r>
                        <a:rPr lang="en-US" sz="700" b="0">
                          <a:effectLst/>
                        </a:rPr>
                        <a:t>SDN architecture mainly focuses on data centers.</a:t>
                      </a:r>
                    </a:p>
                  </a:txBody>
                  <a:tcPr marL="56430" marR="56430" marT="79002" marB="79002" anchor="ctr">
                    <a:lnL>
                      <a:noFill/>
                    </a:lnL>
                    <a:lnR>
                      <a:noFill/>
                    </a:lnR>
                    <a:lnT>
                      <a:noFill/>
                    </a:lnT>
                    <a:lnB>
                      <a:noFill/>
                    </a:lnB>
                    <a:solidFill>
                      <a:srgbClr val="FFFFFF"/>
                    </a:solidFill>
                  </a:tcPr>
                </a:tc>
                <a:tc>
                  <a:txBody>
                    <a:bodyPr/>
                    <a:lstStyle/>
                    <a:p>
                      <a:pPr algn="l" fontAlgn="base"/>
                      <a:r>
                        <a:rPr lang="en-US" sz="700" b="0">
                          <a:effectLst/>
                        </a:rPr>
                        <a:t>NFV is targeted at service providers or operators.</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1042138566"/>
                  </a:ext>
                </a:extLst>
              </a:tr>
              <a:tr h="722305">
                <a:tc>
                  <a:txBody>
                    <a:bodyPr/>
                    <a:lstStyle/>
                    <a:p>
                      <a:pPr algn="l" fontAlgn="base"/>
                      <a:r>
                        <a:rPr lang="en-US" sz="700" b="0">
                          <a:effectLst/>
                        </a:rPr>
                        <a:t>SDN separates control plane and data forwarding plane by centralizing control and programmability of network.</a:t>
                      </a:r>
                    </a:p>
                  </a:txBody>
                  <a:tcPr marL="56430" marR="56430" marT="79002" marB="79002" anchor="ctr">
                    <a:lnL>
                      <a:noFill/>
                    </a:lnL>
                    <a:lnR>
                      <a:noFill/>
                    </a:lnR>
                    <a:lnT>
                      <a:noFill/>
                    </a:lnT>
                    <a:lnB>
                      <a:noFill/>
                    </a:lnB>
                    <a:solidFill>
                      <a:srgbClr val="FFFFFF"/>
                    </a:solidFill>
                  </a:tcPr>
                </a:tc>
                <a:tc>
                  <a:txBody>
                    <a:bodyPr/>
                    <a:lstStyle/>
                    <a:p>
                      <a:pPr algn="l" fontAlgn="base"/>
                      <a:r>
                        <a:rPr lang="en-US" sz="700" b="0" dirty="0">
                          <a:effectLst/>
                        </a:rPr>
                        <a:t>NFV helps service providers or operators to virtualize functions like load balancing, routing, and policy management by transferring network functions from dedicated appliances to virtual servers.</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64997804"/>
                  </a:ext>
                </a:extLst>
              </a:tr>
              <a:tr h="383724">
                <a:tc>
                  <a:txBody>
                    <a:bodyPr/>
                    <a:lstStyle/>
                    <a:p>
                      <a:pPr algn="l" fontAlgn="base"/>
                      <a:r>
                        <a:rPr lang="en-US" sz="700" b="0">
                          <a:effectLst/>
                        </a:rPr>
                        <a:t>SDN uses OpenFlow as a communication protocol.</a:t>
                      </a:r>
                    </a:p>
                  </a:txBody>
                  <a:tcPr marL="56430" marR="56430" marT="79002" marB="79002" anchor="ctr">
                    <a:lnL>
                      <a:noFill/>
                    </a:lnL>
                    <a:lnR>
                      <a:noFill/>
                    </a:lnR>
                    <a:lnT>
                      <a:noFill/>
                    </a:lnT>
                    <a:lnB>
                      <a:noFill/>
                    </a:lnB>
                    <a:solidFill>
                      <a:srgbClr val="FFFFFF"/>
                    </a:solidFill>
                  </a:tcPr>
                </a:tc>
                <a:tc>
                  <a:txBody>
                    <a:bodyPr/>
                    <a:lstStyle/>
                    <a:p>
                      <a:pPr algn="l" fontAlgn="base"/>
                      <a:r>
                        <a:rPr lang="en-US" sz="700" b="0">
                          <a:effectLst/>
                        </a:rPr>
                        <a:t>There is no protocol determined yet for NFV.</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585817341"/>
                  </a:ext>
                </a:extLst>
              </a:tr>
              <a:tr h="270864">
                <a:tc>
                  <a:txBody>
                    <a:bodyPr/>
                    <a:lstStyle/>
                    <a:p>
                      <a:pPr algn="l" fontAlgn="base"/>
                      <a:r>
                        <a:rPr lang="en-US" sz="700" b="0">
                          <a:effectLst/>
                        </a:rPr>
                        <a:t>SDN supports Open Networking Foundation.</a:t>
                      </a:r>
                    </a:p>
                  </a:txBody>
                  <a:tcPr marL="56430" marR="56430" marT="79002" marB="79002" anchor="ctr">
                    <a:lnL>
                      <a:noFill/>
                    </a:lnL>
                    <a:lnR>
                      <a:noFill/>
                    </a:lnR>
                    <a:lnT>
                      <a:noFill/>
                    </a:lnT>
                    <a:lnB>
                      <a:noFill/>
                    </a:lnB>
                    <a:solidFill>
                      <a:srgbClr val="FFFFFF"/>
                    </a:solidFill>
                  </a:tcPr>
                </a:tc>
                <a:tc>
                  <a:txBody>
                    <a:bodyPr/>
                    <a:lstStyle/>
                    <a:p>
                      <a:pPr algn="l" fontAlgn="base"/>
                      <a:r>
                        <a:rPr lang="en-US" sz="700" b="0">
                          <a:effectLst/>
                        </a:rPr>
                        <a:t>NFV is driven by ETSI NFV Working group.</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1586666504"/>
                  </a:ext>
                </a:extLst>
              </a:tr>
              <a:tr h="496585">
                <a:tc>
                  <a:txBody>
                    <a:bodyPr/>
                    <a:lstStyle/>
                    <a:p>
                      <a:pPr algn="l" fontAlgn="base"/>
                      <a:r>
                        <a:rPr lang="en-US" sz="700" b="0">
                          <a:effectLst/>
                        </a:rPr>
                        <a:t>Various enterprise networking software and hardware vendors are initiative supporters of SDN.</a:t>
                      </a:r>
                    </a:p>
                  </a:txBody>
                  <a:tcPr marL="56430" marR="56430" marT="79002" marB="79002" anchor="ctr">
                    <a:lnL>
                      <a:noFill/>
                    </a:lnL>
                    <a:lnR>
                      <a:noFill/>
                    </a:lnR>
                    <a:lnT>
                      <a:noFill/>
                    </a:lnT>
                    <a:lnB>
                      <a:noFill/>
                    </a:lnB>
                    <a:solidFill>
                      <a:srgbClr val="FFFFFF"/>
                    </a:solidFill>
                  </a:tcPr>
                </a:tc>
                <a:tc>
                  <a:txBody>
                    <a:bodyPr/>
                    <a:lstStyle/>
                    <a:p>
                      <a:pPr algn="l" fontAlgn="base"/>
                      <a:r>
                        <a:rPr lang="en-US" sz="700" b="0">
                          <a:effectLst/>
                        </a:rPr>
                        <a:t>Telecom service providers or operators are prime initiative supporters of NFV.</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2902922284"/>
                  </a:ext>
                </a:extLst>
              </a:tr>
              <a:tr h="383724">
                <a:tc>
                  <a:txBody>
                    <a:bodyPr/>
                    <a:lstStyle/>
                    <a:p>
                      <a:pPr algn="l" fontAlgn="base"/>
                      <a:r>
                        <a:rPr lang="en-US" sz="700" b="0" dirty="0">
                          <a:effectLst/>
                        </a:rPr>
                        <a:t>Corporate IT act as a Business initiator for SDN.</a:t>
                      </a:r>
                    </a:p>
                  </a:txBody>
                  <a:tcPr marL="56430" marR="56430" marT="79002" marB="79002" anchor="ctr">
                    <a:lnL>
                      <a:noFill/>
                    </a:lnL>
                    <a:lnR>
                      <a:noFill/>
                    </a:lnR>
                    <a:lnT>
                      <a:noFill/>
                    </a:lnT>
                    <a:lnB>
                      <a:noFill/>
                    </a:lnB>
                    <a:solidFill>
                      <a:srgbClr val="FFFFFF"/>
                    </a:solidFill>
                  </a:tcPr>
                </a:tc>
                <a:tc>
                  <a:txBody>
                    <a:bodyPr/>
                    <a:lstStyle/>
                    <a:p>
                      <a:pPr algn="l" fontAlgn="base"/>
                      <a:r>
                        <a:rPr lang="en-US" sz="700" b="0">
                          <a:effectLst/>
                        </a:rPr>
                        <a:t>Service providers or operators act as a Business initiator for NFV.</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1447534061"/>
                  </a:ext>
                </a:extLst>
              </a:tr>
              <a:tr h="383724">
                <a:tc>
                  <a:txBody>
                    <a:bodyPr/>
                    <a:lstStyle/>
                    <a:p>
                      <a:pPr algn="l" fontAlgn="base"/>
                      <a:r>
                        <a:rPr lang="en-US" sz="700" b="0" dirty="0">
                          <a:effectLst/>
                        </a:rPr>
                        <a:t>SDN applications run on industry-standard servers or switches.</a:t>
                      </a:r>
                    </a:p>
                  </a:txBody>
                  <a:tcPr marL="56430" marR="56430" marT="79002" marB="79002" anchor="ctr">
                    <a:lnL>
                      <a:noFill/>
                    </a:lnL>
                    <a:lnR>
                      <a:noFill/>
                    </a:lnR>
                    <a:lnT>
                      <a:noFill/>
                    </a:lnT>
                    <a:lnB>
                      <a:noFill/>
                    </a:lnB>
                    <a:solidFill>
                      <a:srgbClr val="FFFFFF"/>
                    </a:solidFill>
                  </a:tcPr>
                </a:tc>
                <a:tc>
                  <a:txBody>
                    <a:bodyPr/>
                    <a:lstStyle/>
                    <a:p>
                      <a:pPr algn="l" fontAlgn="base"/>
                      <a:r>
                        <a:rPr lang="en-US" sz="700" b="0" dirty="0">
                          <a:effectLst/>
                        </a:rPr>
                        <a:t>NFV applications run on industry-standard servers.</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1174772304"/>
                  </a:ext>
                </a:extLst>
              </a:tr>
              <a:tr h="609445">
                <a:tc>
                  <a:txBody>
                    <a:bodyPr/>
                    <a:lstStyle/>
                    <a:p>
                      <a:pPr algn="l" fontAlgn="base"/>
                      <a:r>
                        <a:rPr lang="en-US" sz="700" b="0">
                          <a:effectLst/>
                        </a:rPr>
                        <a:t>SDN reduces cost of network because now there is no need of expensive switches &amp; routers.</a:t>
                      </a:r>
                    </a:p>
                  </a:txBody>
                  <a:tcPr marL="56430" marR="56430" marT="79002" marB="79002" anchor="ctr">
                    <a:lnL>
                      <a:noFill/>
                    </a:lnL>
                    <a:lnR>
                      <a:noFill/>
                    </a:lnR>
                    <a:lnT>
                      <a:noFill/>
                    </a:lnT>
                    <a:lnB>
                      <a:noFill/>
                    </a:lnB>
                    <a:solidFill>
                      <a:srgbClr val="FFFFFF"/>
                    </a:solidFill>
                  </a:tcPr>
                </a:tc>
                <a:tc>
                  <a:txBody>
                    <a:bodyPr/>
                    <a:lstStyle/>
                    <a:p>
                      <a:pPr algn="l" fontAlgn="base"/>
                      <a:r>
                        <a:rPr lang="en-US" sz="700" b="0" dirty="0">
                          <a:effectLst/>
                        </a:rPr>
                        <a:t>NFV increases scalability and agility as well as speed up time-to-market as it dynamically allot hardware a level of capacity to network functions needed at a particular time.</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784777510"/>
                  </a:ext>
                </a:extLst>
              </a:tr>
              <a:tr h="835165">
                <a:tc>
                  <a:txBody>
                    <a:bodyPr/>
                    <a:lstStyle/>
                    <a:p>
                      <a:pPr algn="l" fontAlgn="base">
                        <a:buFont typeface="Arial" panose="020B0604020202020204" pitchFamily="34" charset="0"/>
                        <a:buChar char="•"/>
                      </a:pPr>
                      <a:r>
                        <a:rPr lang="en-US" sz="700" b="0">
                          <a:effectLst/>
                        </a:rPr>
                        <a:t>Application of SDN:Networking</a:t>
                      </a:r>
                    </a:p>
                    <a:p>
                      <a:pPr algn="l" fontAlgn="base">
                        <a:buFont typeface="Arial" panose="020B0604020202020204" pitchFamily="34" charset="0"/>
                        <a:buChar char="•"/>
                      </a:pPr>
                      <a:r>
                        <a:rPr lang="en-US" sz="700" b="0">
                          <a:effectLst/>
                        </a:rPr>
                        <a:t>Cloud orchestration</a:t>
                      </a:r>
                    </a:p>
                  </a:txBody>
                  <a:tcPr marL="56430" marR="56430" marT="79002" marB="79002" anchor="ctr">
                    <a:lnL>
                      <a:noFill/>
                    </a:lnL>
                    <a:lnR>
                      <a:noFill/>
                    </a:lnR>
                    <a:lnT>
                      <a:noFill/>
                    </a:lnT>
                    <a:lnB>
                      <a:noFill/>
                    </a:lnB>
                    <a:solidFill>
                      <a:srgbClr val="FFFFFF"/>
                    </a:solidFill>
                  </a:tcPr>
                </a:tc>
                <a:tc>
                  <a:txBody>
                    <a:bodyPr/>
                    <a:lstStyle/>
                    <a:p>
                      <a:pPr algn="l" fontAlgn="base">
                        <a:buFont typeface="Arial" panose="020B0604020202020204" pitchFamily="34" charset="0"/>
                        <a:buChar char="•"/>
                      </a:pPr>
                      <a:r>
                        <a:rPr lang="en-US" sz="700" b="0" dirty="0">
                          <a:effectLst/>
                        </a:rPr>
                        <a:t>Application of </a:t>
                      </a:r>
                      <a:r>
                        <a:rPr lang="en-US" sz="700" b="0" dirty="0" err="1">
                          <a:effectLst/>
                        </a:rPr>
                        <a:t>NFV:Routers</a:t>
                      </a:r>
                      <a:r>
                        <a:rPr lang="en-US" sz="700" b="0" dirty="0">
                          <a:effectLst/>
                        </a:rPr>
                        <a:t>, firewalls, gateways</a:t>
                      </a:r>
                    </a:p>
                    <a:p>
                      <a:pPr algn="l" fontAlgn="base">
                        <a:buFont typeface="Arial" panose="020B0604020202020204" pitchFamily="34" charset="0"/>
                        <a:buChar char="•"/>
                      </a:pPr>
                      <a:r>
                        <a:rPr lang="en-US" sz="700" b="0" dirty="0">
                          <a:effectLst/>
                        </a:rPr>
                        <a:t>WAN accelerators</a:t>
                      </a:r>
                    </a:p>
                    <a:p>
                      <a:pPr algn="l" fontAlgn="base">
                        <a:buFont typeface="Arial" panose="020B0604020202020204" pitchFamily="34" charset="0"/>
                        <a:buChar char="•"/>
                      </a:pPr>
                      <a:r>
                        <a:rPr lang="en-US" sz="700" b="0" dirty="0">
                          <a:effectLst/>
                        </a:rPr>
                        <a:t>SLA assurance</a:t>
                      </a:r>
                    </a:p>
                    <a:p>
                      <a:pPr algn="l" fontAlgn="base">
                        <a:buFont typeface="Arial" panose="020B0604020202020204" pitchFamily="34" charset="0"/>
                        <a:buChar char="•"/>
                      </a:pPr>
                      <a:r>
                        <a:rPr lang="en-US" sz="700" b="0" dirty="0">
                          <a:effectLst/>
                        </a:rPr>
                        <a:t>Video Servers</a:t>
                      </a:r>
                    </a:p>
                    <a:p>
                      <a:pPr algn="l" fontAlgn="base">
                        <a:buFont typeface="Arial" panose="020B0604020202020204" pitchFamily="34" charset="0"/>
                        <a:buChar char="•"/>
                      </a:pPr>
                      <a:r>
                        <a:rPr lang="en-US" sz="700" b="0" dirty="0">
                          <a:effectLst/>
                        </a:rPr>
                        <a:t>Content Delivery Networks (CDN)</a:t>
                      </a:r>
                    </a:p>
                  </a:txBody>
                  <a:tcPr marL="56430" marR="56430" marT="79002" marB="79002" anchor="ctr">
                    <a:lnL>
                      <a:noFill/>
                    </a:lnL>
                    <a:lnR>
                      <a:noFill/>
                    </a:lnR>
                    <a:lnT>
                      <a:noFill/>
                    </a:lnT>
                    <a:lnB>
                      <a:noFill/>
                    </a:lnB>
                    <a:solidFill>
                      <a:srgbClr val="FFFFFF"/>
                    </a:solidFill>
                  </a:tcPr>
                </a:tc>
                <a:extLst>
                  <a:ext uri="{0D108BD9-81ED-4DB2-BD59-A6C34878D82A}">
                    <a16:rowId xmlns:a16="http://schemas.microsoft.com/office/drawing/2014/main" val="3521333053"/>
                  </a:ext>
                </a:extLst>
              </a:tr>
            </a:tbl>
          </a:graphicData>
        </a:graphic>
      </p:graphicFrame>
      <p:sp>
        <p:nvSpPr>
          <p:cNvPr id="3" name="Text Placeholder 2">
            <a:extLst>
              <a:ext uri="{FF2B5EF4-FFF2-40B4-BE49-F238E27FC236}">
                <a16:creationId xmlns:a16="http://schemas.microsoft.com/office/drawing/2014/main" id="{B3074E55-C1DF-4B6B-B375-FB244D636F08}"/>
              </a:ext>
            </a:extLst>
          </p:cNvPr>
          <p:cNvSpPr>
            <a:spLocks noGrp="1"/>
          </p:cNvSpPr>
          <p:nvPr>
            <p:ph type="body" sz="quarter" idx="11"/>
          </p:nvPr>
        </p:nvSpPr>
        <p:spPr/>
        <p:txBody>
          <a:bodyPr/>
          <a:lstStyle/>
          <a:p>
            <a:r>
              <a:rPr lang="en-US" dirty="0" err="1"/>
              <a:t>Cont</a:t>
            </a:r>
            <a:r>
              <a:rPr lang="en-US" dirty="0"/>
              <a:t>…</a:t>
            </a:r>
          </a:p>
        </p:txBody>
      </p:sp>
    </p:spTree>
    <p:extLst>
      <p:ext uri="{BB962C8B-B14F-4D97-AF65-F5344CB8AC3E}">
        <p14:creationId xmlns:p14="http://schemas.microsoft.com/office/powerpoint/2010/main" val="236181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FA02A-D31F-4E78-B28A-DAF084AAF13D}"/>
              </a:ext>
            </a:extLst>
          </p:cNvPr>
          <p:cNvSpPr>
            <a:spLocks noGrp="1"/>
          </p:cNvSpPr>
          <p:nvPr>
            <p:ph sz="quarter" idx="10"/>
          </p:nvPr>
        </p:nvSpPr>
        <p:spPr/>
        <p:txBody>
          <a:bodyPr/>
          <a:lstStyle/>
          <a:p>
            <a:pPr marL="457200" indent="-457200">
              <a:buFont typeface="+mj-lt"/>
              <a:buAutoNum type="arabicPeriod"/>
            </a:pPr>
            <a:r>
              <a:rPr lang="en-US" dirty="0"/>
              <a:t>Difference between Software Defined Network and Traditional Network</a:t>
            </a:r>
          </a:p>
          <a:p>
            <a:pPr marL="457200" indent="-457200">
              <a:buFont typeface="+mj-lt"/>
              <a:buAutoNum type="arabicPeriod"/>
            </a:pPr>
            <a:r>
              <a:rPr lang="en-US" dirty="0"/>
              <a:t>Why Is Software-Defined Networking (SDN) Important?</a:t>
            </a:r>
          </a:p>
          <a:p>
            <a:pPr marL="457200" indent="-457200">
              <a:buFont typeface="+mj-lt"/>
              <a:buAutoNum type="arabicPeriod"/>
            </a:pPr>
            <a:r>
              <a:rPr lang="en-US" dirty="0"/>
              <a:t>Advantages of Software-Defined Networking (SDN) </a:t>
            </a:r>
          </a:p>
          <a:p>
            <a:pPr marL="457200" indent="-457200">
              <a:buFont typeface="+mj-lt"/>
              <a:buAutoNum type="arabicPeriod"/>
            </a:pPr>
            <a:r>
              <a:rPr lang="en-US" dirty="0"/>
              <a:t>Write down SDN Architecture</a:t>
            </a:r>
          </a:p>
          <a:p>
            <a:pPr marL="457200" indent="-457200">
              <a:buFont typeface="+mj-lt"/>
              <a:buAutoNum type="arabicPeriod"/>
            </a:pPr>
            <a:r>
              <a:rPr lang="en-US" dirty="0"/>
              <a:t>What are the characteristics of a software-defined networking or SDN system?</a:t>
            </a:r>
          </a:p>
          <a:p>
            <a:pPr marL="457200" indent="-457200">
              <a:buFont typeface="+mj-lt"/>
              <a:buAutoNum type="arabicPeriod"/>
            </a:pPr>
            <a:r>
              <a:rPr lang="en-US" dirty="0"/>
              <a:t>What is NFV and NFV vs SDN.</a:t>
            </a:r>
          </a:p>
        </p:txBody>
      </p:sp>
      <p:sp>
        <p:nvSpPr>
          <p:cNvPr id="3" name="Text Placeholder 2">
            <a:extLst>
              <a:ext uri="{FF2B5EF4-FFF2-40B4-BE49-F238E27FC236}">
                <a16:creationId xmlns:a16="http://schemas.microsoft.com/office/drawing/2014/main" id="{79970035-FF30-4282-937B-473C9CD86062}"/>
              </a:ext>
            </a:extLst>
          </p:cNvPr>
          <p:cNvSpPr>
            <a:spLocks noGrp="1"/>
          </p:cNvSpPr>
          <p:nvPr>
            <p:ph type="body" sz="quarter" idx="11"/>
          </p:nvPr>
        </p:nvSpPr>
        <p:spPr/>
        <p:txBody>
          <a:bodyPr/>
          <a:lstStyle/>
          <a:p>
            <a:r>
              <a:rPr lang="en-US" dirty="0"/>
              <a:t>Assignment Questions</a:t>
            </a:r>
          </a:p>
        </p:txBody>
      </p:sp>
    </p:spTree>
    <p:extLst>
      <p:ext uri="{BB962C8B-B14F-4D97-AF65-F5344CB8AC3E}">
        <p14:creationId xmlns:p14="http://schemas.microsoft.com/office/powerpoint/2010/main" val="1305758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A87B49-EE36-4E6F-87BF-5B1220C6B2A2}"/>
              </a:ext>
            </a:extLst>
          </p:cNvPr>
          <p:cNvSpPr>
            <a:spLocks noGrp="1"/>
          </p:cNvSpPr>
          <p:nvPr>
            <p:ph sz="quarter" idx="10"/>
          </p:nvPr>
        </p:nvSpPr>
        <p:spPr/>
        <p:txBody>
          <a:bodyPr>
            <a:normAutofit/>
          </a:bodyPr>
          <a:lstStyle/>
          <a:p>
            <a:pPr marL="0" indent="0">
              <a:buNone/>
            </a:pPr>
            <a:endParaRPr lang="en-US" sz="8000" dirty="0"/>
          </a:p>
          <a:p>
            <a:pPr marL="0" indent="0">
              <a:buNone/>
            </a:pPr>
            <a:r>
              <a:rPr lang="en-US" sz="8000" dirty="0"/>
              <a:t>				Thankyou </a:t>
            </a:r>
          </a:p>
        </p:txBody>
      </p:sp>
      <p:sp>
        <p:nvSpPr>
          <p:cNvPr id="3" name="Text Placeholder 2">
            <a:extLst>
              <a:ext uri="{FF2B5EF4-FFF2-40B4-BE49-F238E27FC236}">
                <a16:creationId xmlns:a16="http://schemas.microsoft.com/office/drawing/2014/main" id="{89226082-EB0B-4840-B979-0A27D1BD2F2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2270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66808-AA00-49AD-A7C5-090D7518496C}"/>
              </a:ext>
            </a:extLst>
          </p:cNvPr>
          <p:cNvSpPr>
            <a:spLocks noGrp="1"/>
          </p:cNvSpPr>
          <p:nvPr>
            <p:ph sz="quarter" idx="10"/>
          </p:nvPr>
        </p:nvSpPr>
        <p:spPr/>
        <p:txBody>
          <a:bodyPr>
            <a:normAutofit fontScale="92500" lnSpcReduction="10000"/>
          </a:bodyPr>
          <a:lstStyle/>
          <a:p>
            <a:pPr marL="0" indent="0" algn="just">
              <a:spcBef>
                <a:spcPts val="0"/>
              </a:spcBef>
              <a:buNone/>
            </a:pPr>
            <a:r>
              <a:rPr lang="en-US" b="1" dirty="0">
                <a:solidFill>
                  <a:srgbClr val="7030A0"/>
                </a:solidFill>
                <a:latin typeface="Times New Roman" panose="02020603050405020304" pitchFamily="18" charset="0"/>
              </a:rPr>
              <a:t>1. Demand Is Increasing</a:t>
            </a:r>
            <a:endParaRPr lang="en-US" dirty="0"/>
          </a:p>
          <a:p>
            <a:pPr marL="0" indent="0" algn="just">
              <a:spcBef>
                <a:spcPts val="0"/>
              </a:spcBef>
              <a:buNone/>
            </a:pPr>
            <a:br>
              <a:rPr lang="en-US" dirty="0"/>
            </a:br>
            <a:r>
              <a:rPr lang="en-US" b="1" dirty="0">
                <a:solidFill>
                  <a:srgbClr val="000000"/>
                </a:solidFill>
                <a:latin typeface="Times New Roman" panose="02020603050405020304" pitchFamily="18" charset="0"/>
              </a:rPr>
              <a:t>A number of trends are increasing the load on enterprise networks, the Internet, and other internets. Few of them are:</a:t>
            </a:r>
            <a:endParaRPr lang="en-US" dirty="0"/>
          </a:p>
          <a:p>
            <a:pPr marL="0" indent="0" algn="just" fontAlgn="base">
              <a:spcBef>
                <a:spcPts val="0"/>
              </a:spcBef>
              <a:buNone/>
            </a:pPr>
            <a:br>
              <a:rPr lang="en-US" dirty="0"/>
            </a:br>
            <a:r>
              <a:rPr lang="en-US" b="1" dirty="0">
                <a:solidFill>
                  <a:schemeClr val="accent6">
                    <a:lumMod val="75000"/>
                  </a:schemeClr>
                </a:solidFill>
                <a:latin typeface="Times New Roman" panose="02020603050405020304" pitchFamily="18" charset="0"/>
              </a:rPr>
              <a:t>Cloud computing: </a:t>
            </a:r>
          </a:p>
          <a:p>
            <a:pPr marL="0" indent="0" algn="just" fontAlgn="base">
              <a:spcBef>
                <a:spcPts val="0"/>
              </a:spcBef>
              <a:buNone/>
            </a:pPr>
            <a:r>
              <a:rPr lang="en-US" b="1" dirty="0">
                <a:solidFill>
                  <a:srgbClr val="000000"/>
                </a:solidFill>
                <a:latin typeface="Times New Roman" panose="02020603050405020304" pitchFamily="18" charset="0"/>
              </a:rPr>
              <a:t>There has been a dramatic shift by enterprises to both public and private cloud services.</a:t>
            </a:r>
            <a:endParaRPr lang="en-US" b="1" dirty="0">
              <a:solidFill>
                <a:srgbClr val="002060"/>
              </a:solidFill>
            </a:endParaRPr>
          </a:p>
          <a:p>
            <a:pPr marL="0" indent="0">
              <a:buNone/>
            </a:pPr>
            <a:br>
              <a:rPr lang="en-US" dirty="0"/>
            </a:br>
            <a:r>
              <a:rPr lang="en-US" b="1" dirty="0">
                <a:solidFill>
                  <a:schemeClr val="accent6">
                    <a:lumMod val="75000"/>
                  </a:schemeClr>
                </a:solidFill>
                <a:latin typeface="Times New Roman" panose="02020603050405020304" pitchFamily="18" charset="0"/>
              </a:rPr>
              <a:t>Big data: </a:t>
            </a:r>
          </a:p>
          <a:p>
            <a:pPr marL="0" indent="0">
              <a:buNone/>
            </a:pPr>
            <a:r>
              <a:rPr lang="en-US" b="1" dirty="0">
                <a:solidFill>
                  <a:srgbClr val="000000"/>
                </a:solidFill>
                <a:latin typeface="Times New Roman" panose="02020603050405020304" pitchFamily="18" charset="0"/>
              </a:rPr>
              <a:t>The processing of huge data sets requires massive parallel processing on thousands of servers, all of which require interconnection to each other. Therefore, there is a large and constantly growing demand for network capacity within the data center.</a:t>
            </a:r>
          </a:p>
          <a:p>
            <a:r>
              <a:rPr lang="en-US" b="1" dirty="0">
                <a:solidFill>
                  <a:srgbClr val="000000"/>
                </a:solidFill>
                <a:latin typeface="Times New Roman" panose="02020603050405020304" pitchFamily="18" charset="0"/>
              </a:rPr>
              <a:t>	Problems are: How to store this huge amount of data, how to process this huge 	amount of data, How to make decision on this data, How to analyze this data, How to 	make this data useful</a:t>
            </a:r>
            <a:endParaRPr lang="en-US" dirty="0"/>
          </a:p>
        </p:txBody>
      </p:sp>
      <p:sp>
        <p:nvSpPr>
          <p:cNvPr id="3" name="Text Placeholder 2">
            <a:extLst>
              <a:ext uri="{FF2B5EF4-FFF2-40B4-BE49-F238E27FC236}">
                <a16:creationId xmlns:a16="http://schemas.microsoft.com/office/drawing/2014/main" id="{02BD947A-79DE-4514-A4DC-84241E510EDD}"/>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39687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6C1DBE-98E5-4ED7-A038-3CB29576333C}"/>
              </a:ext>
            </a:extLst>
          </p:cNvPr>
          <p:cNvSpPr>
            <a:spLocks noGrp="1"/>
          </p:cNvSpPr>
          <p:nvPr>
            <p:ph sz="quarter" idx="10"/>
          </p:nvPr>
        </p:nvSpPr>
        <p:spPr/>
        <p:txBody>
          <a:bodyPr/>
          <a:lstStyle/>
          <a:p>
            <a:pPr marL="0" indent="0" algn="just" fontAlgn="base">
              <a:spcBef>
                <a:spcPts val="0"/>
              </a:spcBef>
              <a:buNone/>
            </a:pPr>
            <a:r>
              <a:rPr lang="en-US" b="1" dirty="0">
                <a:solidFill>
                  <a:schemeClr val="accent6">
                    <a:lumMod val="75000"/>
                  </a:schemeClr>
                </a:solidFill>
                <a:latin typeface="Times New Roman" panose="02020603050405020304" pitchFamily="18" charset="0"/>
              </a:rPr>
              <a:t>Mobile traffic: </a:t>
            </a:r>
            <a:r>
              <a:rPr lang="en-US" b="1" dirty="0">
                <a:solidFill>
                  <a:srgbClr val="000000"/>
                </a:solidFill>
                <a:latin typeface="Times New Roman" panose="02020603050405020304" pitchFamily="18" charset="0"/>
              </a:rPr>
              <a:t>Employees are increasingly accessing enterprise network resources via mobile personal devices, such as smartphones, tablets, and notebooks. These devices support sophisticated apps that can consume and generate image and video traffic, placing new burdens on the enterprise network. </a:t>
            </a:r>
            <a:endParaRPr lang="en-US" b="1" dirty="0">
              <a:solidFill>
                <a:srgbClr val="002060"/>
              </a:solidFill>
            </a:endParaRPr>
          </a:p>
          <a:p>
            <a:pPr marL="0" indent="0" algn="just" fontAlgn="base">
              <a:spcBef>
                <a:spcPts val="0"/>
              </a:spcBef>
              <a:buNone/>
            </a:pPr>
            <a:br>
              <a:rPr lang="en-US" dirty="0"/>
            </a:br>
            <a:r>
              <a:rPr lang="en-US" b="1" dirty="0">
                <a:solidFill>
                  <a:schemeClr val="accent6">
                    <a:lumMod val="75000"/>
                  </a:schemeClr>
                </a:solidFill>
                <a:latin typeface="Times New Roman" panose="02020603050405020304" pitchFamily="18" charset="0"/>
              </a:rPr>
              <a:t>The Internet of Things (IoT): </a:t>
            </a:r>
            <a:r>
              <a:rPr lang="en-US" b="1" dirty="0">
                <a:solidFill>
                  <a:srgbClr val="000000"/>
                </a:solidFill>
                <a:latin typeface="Times New Roman" panose="02020603050405020304" pitchFamily="18" charset="0"/>
              </a:rPr>
              <a:t>Most “things” in the IoT generate modest traffic, although there are exceptions, such as surveillance video cameras. But the sheer number of such devices for some enterprises results in a significant load on the enterprise network.</a:t>
            </a:r>
          </a:p>
          <a:p>
            <a:pPr marL="0" indent="0" algn="just" fontAlgn="base">
              <a:spcBef>
                <a:spcPts val="0"/>
              </a:spcBef>
              <a:buNone/>
            </a:pPr>
            <a:endParaRPr lang="en-US" b="1" dirty="0">
              <a:solidFill>
                <a:srgbClr val="000000"/>
              </a:solidFill>
              <a:latin typeface="Times New Roman" panose="02020603050405020304" pitchFamily="18" charset="0"/>
            </a:endParaRPr>
          </a:p>
          <a:p>
            <a:pPr marL="0" indent="0" algn="just" fontAlgn="base">
              <a:spcBef>
                <a:spcPts val="0"/>
              </a:spcBef>
              <a:buNone/>
            </a:pPr>
            <a:r>
              <a:rPr lang="en-US" b="1" dirty="0">
                <a:solidFill>
                  <a:schemeClr val="accent6">
                    <a:lumMod val="75000"/>
                  </a:schemeClr>
                </a:solidFill>
                <a:latin typeface="Times New Roman" panose="02020603050405020304" pitchFamily="18" charset="0"/>
              </a:rPr>
              <a:t>As the Demand is increasing – Supply is also increasing on the other side.</a:t>
            </a:r>
            <a:endParaRPr lang="en-US" b="1" dirty="0">
              <a:solidFill>
                <a:schemeClr val="accent6">
                  <a:lumMod val="75000"/>
                </a:schemeClr>
              </a:solidFill>
            </a:endParaRPr>
          </a:p>
          <a:p>
            <a:pPr marL="0" indent="0">
              <a:buNone/>
            </a:pPr>
            <a:endParaRPr lang="en-US" dirty="0"/>
          </a:p>
        </p:txBody>
      </p:sp>
      <p:sp>
        <p:nvSpPr>
          <p:cNvPr id="3" name="Text Placeholder 2">
            <a:extLst>
              <a:ext uri="{FF2B5EF4-FFF2-40B4-BE49-F238E27FC236}">
                <a16:creationId xmlns:a16="http://schemas.microsoft.com/office/drawing/2014/main" id="{550FB720-BCEC-4180-8ABD-A9209498EC4F}"/>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1577440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9D9E47-D304-4F27-9BD6-C4718FC915DE}"/>
              </a:ext>
            </a:extLst>
          </p:cNvPr>
          <p:cNvSpPr>
            <a:spLocks noGrp="1"/>
          </p:cNvSpPr>
          <p:nvPr>
            <p:ph sz="quarter" idx="10"/>
          </p:nvPr>
        </p:nvSpPr>
        <p:spPr/>
        <p:txBody>
          <a:bodyPr>
            <a:normAutofit fontScale="92500" lnSpcReduction="10000"/>
          </a:bodyPr>
          <a:lstStyle/>
          <a:p>
            <a:pPr marL="0" indent="0">
              <a:spcBef>
                <a:spcPts val="0"/>
              </a:spcBef>
              <a:buNone/>
            </a:pPr>
            <a:r>
              <a:rPr lang="en-US" b="1" dirty="0">
                <a:solidFill>
                  <a:srgbClr val="7030A0"/>
                </a:solidFill>
                <a:latin typeface="Times New Roman" panose="02020603050405020304" pitchFamily="18" charset="0"/>
              </a:rPr>
              <a:t>2. Supply Is Increasing </a:t>
            </a:r>
            <a:endParaRPr lang="en-US" dirty="0"/>
          </a:p>
          <a:p>
            <a:pPr marL="0" indent="0" algn="just" fontAlgn="base">
              <a:spcBef>
                <a:spcPts val="0"/>
              </a:spcBef>
              <a:buNone/>
            </a:pPr>
            <a:br>
              <a:rPr lang="en-US" dirty="0"/>
            </a:br>
            <a:r>
              <a:rPr lang="en-US" dirty="0">
                <a:latin typeface="Times New Roman" panose="02020603050405020304" pitchFamily="18" charset="0"/>
                <a:cs typeface="Times New Roman" panose="02020603050405020304" pitchFamily="18" charset="0"/>
              </a:rPr>
              <a:t>The capacity of network technologies are increasing like we have gigabit per sec. in both cases of Wi-Fi and ethernet they are available.</a:t>
            </a:r>
          </a:p>
          <a:p>
            <a:pPr marL="0" indent="0" algn="just" fontAlgn="base">
              <a:spcBef>
                <a:spcPts val="0"/>
              </a:spcBef>
              <a:buNone/>
            </a:pPr>
            <a:endParaRPr lang="en-US" dirty="0">
              <a:latin typeface="Times New Roman" panose="02020603050405020304" pitchFamily="18" charset="0"/>
              <a:cs typeface="Times New Roman" panose="02020603050405020304" pitchFamily="18" charset="0"/>
            </a:endParaRPr>
          </a:p>
          <a:p>
            <a:pPr marL="0" indent="0" algn="just" fontAlgn="base">
              <a:spcBef>
                <a:spcPts val="0"/>
              </a:spcBef>
              <a:buNone/>
            </a:pPr>
            <a:r>
              <a:rPr lang="en-US" dirty="0">
                <a:latin typeface="Times New Roman" panose="02020603050405020304" pitchFamily="18" charset="0"/>
                <a:cs typeface="Times New Roman" panose="02020603050405020304" pitchFamily="18" charset="0"/>
              </a:rPr>
              <a:t>Similarly, in 4G and 5G cellular networks are also providing greater capacity for mobile devices.</a:t>
            </a:r>
          </a:p>
          <a:p>
            <a:pPr marL="0" indent="0" algn="just" fontAlgn="base">
              <a:spcBef>
                <a:spcPts val="0"/>
              </a:spcBef>
              <a:buNone/>
            </a:pPr>
            <a:endParaRPr lang="en-US" dirty="0">
              <a:latin typeface="Times New Roman" panose="02020603050405020304" pitchFamily="18" charset="0"/>
              <a:cs typeface="Times New Roman" panose="02020603050405020304" pitchFamily="18" charset="0"/>
            </a:endParaRPr>
          </a:p>
          <a:p>
            <a:pPr marL="0" indent="0" algn="just" fontAlgn="base">
              <a:spcBef>
                <a:spcPts val="0"/>
              </a:spcBef>
              <a:buNone/>
            </a:pPr>
            <a:r>
              <a:rPr lang="en-US" dirty="0">
                <a:latin typeface="Times New Roman" panose="02020603050405020304" pitchFamily="18" charset="0"/>
                <a:cs typeface="Times New Roman" panose="02020603050405020304" pitchFamily="18" charset="0"/>
              </a:rPr>
              <a:t>So the increase in capacity of the network transmission technologies has been matched by an increase in the performance of the network devices - </a:t>
            </a:r>
            <a:r>
              <a:rPr lang="en-US" sz="2600" dirty="0">
                <a:solidFill>
                  <a:srgbClr val="000000"/>
                </a:solidFill>
                <a:latin typeface="Times New Roman" panose="02020603050405020304" pitchFamily="18" charset="0"/>
                <a:cs typeface="Times New Roman" panose="02020603050405020304" pitchFamily="18" charset="0"/>
              </a:rPr>
              <a:t>such as LAN switches, routers, firewalls, intrusion detection system/intrusion prevention systems (IDS/IPS), and network monitoring and management systems.</a:t>
            </a:r>
          </a:p>
          <a:p>
            <a:pPr marL="0" indent="0" algn="just" fontAlgn="base">
              <a:spcBef>
                <a:spcPts val="0"/>
              </a:spcBef>
              <a:buNone/>
            </a:pPr>
            <a:endParaRPr lang="en-US" sz="2600" dirty="0">
              <a:solidFill>
                <a:srgbClr val="000000"/>
              </a:solidFill>
              <a:latin typeface="Times New Roman" panose="02020603050405020304" pitchFamily="18" charset="0"/>
              <a:cs typeface="Times New Roman" panose="02020603050405020304" pitchFamily="18" charset="0"/>
            </a:endParaRPr>
          </a:p>
          <a:p>
            <a:pPr marL="0" indent="0" algn="just" fontAlgn="base">
              <a:spcBef>
                <a:spcPts val="0"/>
              </a:spcBef>
              <a:buNone/>
            </a:pPr>
            <a:r>
              <a:rPr lang="en-US" sz="2600" dirty="0">
                <a:solidFill>
                  <a:srgbClr val="000000"/>
                </a:solidFill>
                <a:latin typeface="Times New Roman" panose="02020603050405020304" pitchFamily="18" charset="0"/>
                <a:cs typeface="Times New Roman" panose="02020603050405020304" pitchFamily="18" charset="0"/>
              </a:rPr>
              <a:t>And every year these devices are becoming more powerful, more larger, more faster in memory and they also enable greater buffering capacities.</a:t>
            </a:r>
          </a:p>
          <a:p>
            <a:pPr marL="0" indent="0" algn="just" fontAlgn="base">
              <a:spcBef>
                <a:spcPts val="0"/>
              </a:spcBef>
              <a:buNone/>
            </a:pPr>
            <a:br>
              <a:rPr lang="en-US" sz="1600" b="1"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B118DB23-3ADC-4511-8070-4E2EDE9B233A}"/>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170572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B44F7-008A-48FC-8068-6FA2086F16CE}"/>
              </a:ext>
            </a:extLst>
          </p:cNvPr>
          <p:cNvSpPr>
            <a:spLocks noGrp="1"/>
          </p:cNvSpPr>
          <p:nvPr>
            <p:ph sz="quarter" idx="10"/>
          </p:nvPr>
        </p:nvSpPr>
        <p:spPr/>
        <p:txBody>
          <a:bodyPr/>
          <a:lstStyle/>
          <a:p>
            <a:pPr marL="0" indent="0">
              <a:spcBef>
                <a:spcPts val="0"/>
              </a:spcBef>
              <a:buNone/>
            </a:pPr>
            <a:r>
              <a:rPr lang="en-US" b="1" dirty="0">
                <a:solidFill>
                  <a:srgbClr val="7030A0"/>
                </a:solidFill>
                <a:latin typeface="Times New Roman" panose="02020603050405020304" pitchFamily="18" charset="0"/>
              </a:rPr>
              <a:t>3. Traffic Patterns Are More Complex</a:t>
            </a:r>
          </a:p>
          <a:p>
            <a:pPr marL="0" indent="0">
              <a:spcBef>
                <a:spcPts val="0"/>
              </a:spcBef>
              <a:buNone/>
            </a:pPr>
            <a:r>
              <a:rPr lang="en-US" b="1" dirty="0">
                <a:solidFill>
                  <a:srgbClr val="000000"/>
                </a:solidFill>
                <a:latin typeface="Times New Roman" panose="02020603050405020304" pitchFamily="18" charset="0"/>
              </a:rPr>
              <a:t>For </a:t>
            </a:r>
            <a:r>
              <a:rPr lang="en-US" b="1" dirty="0" err="1">
                <a:solidFill>
                  <a:srgbClr val="000000"/>
                </a:solidFill>
                <a:latin typeface="Times New Roman" panose="02020603050405020304" pitchFamily="18" charset="0"/>
              </a:rPr>
              <a:t>eg</a:t>
            </a:r>
            <a:r>
              <a:rPr lang="en-US" b="1" dirty="0">
                <a:solidFill>
                  <a:srgbClr val="000000"/>
                </a:solidFill>
                <a:latin typeface="Times New Roman" panose="02020603050405020304" pitchFamily="18" charset="0"/>
              </a:rPr>
              <a:t>: - Big Data (We are generating data in different formats) – Traditional network is not well suited for increasing data.</a:t>
            </a:r>
          </a:p>
          <a:p>
            <a:pPr marL="0" indent="0">
              <a:spcBef>
                <a:spcPts val="0"/>
              </a:spcBef>
              <a:buNone/>
            </a:pPr>
            <a:r>
              <a:rPr lang="en-US" b="1" dirty="0">
                <a:solidFill>
                  <a:srgbClr val="000000"/>
                </a:solidFill>
                <a:latin typeface="Times New Roman" panose="02020603050405020304" pitchFamily="18" charset="0"/>
              </a:rPr>
              <a:t> </a:t>
            </a:r>
          </a:p>
          <a:p>
            <a:pPr marL="0" indent="0">
              <a:spcBef>
                <a:spcPts val="0"/>
              </a:spcBef>
              <a:buNone/>
            </a:pPr>
            <a:r>
              <a:rPr lang="en-US" b="1" dirty="0">
                <a:solidFill>
                  <a:srgbClr val="000000"/>
                </a:solidFill>
                <a:latin typeface="Times New Roman" panose="02020603050405020304" pitchFamily="18" charset="0"/>
              </a:rPr>
              <a:t>Current network is well suited to - </a:t>
            </a:r>
            <a:endParaRPr lang="en-US" dirty="0"/>
          </a:p>
          <a:p>
            <a:pPr algn="just" fontAlgn="base">
              <a:spcBef>
                <a:spcPts val="0"/>
              </a:spcBef>
            </a:pPr>
            <a:r>
              <a:rPr lang="en-US" b="1" dirty="0">
                <a:solidFill>
                  <a:schemeClr val="accent6">
                    <a:lumMod val="75000"/>
                  </a:schemeClr>
                </a:solidFill>
                <a:latin typeface="Times New Roman" panose="02020603050405020304" pitchFamily="18" charset="0"/>
              </a:rPr>
              <a:t>Client/server applications </a:t>
            </a:r>
            <a:r>
              <a:rPr lang="en-US" b="1" dirty="0">
                <a:solidFill>
                  <a:srgbClr val="000000"/>
                </a:solidFill>
                <a:latin typeface="Times New Roman" panose="02020603050405020304" pitchFamily="18" charset="0"/>
              </a:rPr>
              <a:t>typically access multiple databases and servers that must communicate with each other, generating “horizontal” traffic between servers as well as “vertical” traffic between servers and clients.</a:t>
            </a:r>
            <a:endParaRPr lang="en-US" b="1" dirty="0">
              <a:solidFill>
                <a:srgbClr val="FF0000"/>
              </a:solidFill>
            </a:endParaRPr>
          </a:p>
          <a:p>
            <a:pPr algn="just" fontAlgn="base">
              <a:spcBef>
                <a:spcPts val="0"/>
              </a:spcBef>
            </a:pPr>
            <a:r>
              <a:rPr lang="en-US" b="1" dirty="0">
                <a:solidFill>
                  <a:schemeClr val="accent6">
                    <a:lumMod val="75000"/>
                  </a:schemeClr>
                </a:solidFill>
                <a:latin typeface="Times New Roman" panose="02020603050405020304" pitchFamily="18" charset="0"/>
              </a:rPr>
              <a:t>Network convergence </a:t>
            </a:r>
            <a:r>
              <a:rPr lang="en-US" b="1" dirty="0">
                <a:solidFill>
                  <a:srgbClr val="000000"/>
                </a:solidFill>
                <a:latin typeface="Times New Roman" panose="02020603050405020304" pitchFamily="18" charset="0"/>
              </a:rPr>
              <a:t>of voice, data, and video traffic creates unpredictable traffic patterns, often of large multimedia data transfers.</a:t>
            </a:r>
            <a:endParaRPr lang="en-US" b="1" dirty="0">
              <a:solidFill>
                <a:srgbClr val="FF0000"/>
              </a:solidFill>
            </a:endParaRPr>
          </a:p>
          <a:p>
            <a:pPr algn="just" fontAlgn="base">
              <a:spcBef>
                <a:spcPts val="0"/>
              </a:spcBef>
            </a:pPr>
            <a:r>
              <a:rPr lang="en-US" b="1" dirty="0">
                <a:solidFill>
                  <a:schemeClr val="accent6">
                    <a:lumMod val="75000"/>
                  </a:schemeClr>
                </a:solidFill>
                <a:latin typeface="Times New Roman" panose="02020603050405020304" pitchFamily="18" charset="0"/>
              </a:rPr>
              <a:t>Unified communications </a:t>
            </a:r>
            <a:r>
              <a:rPr lang="en-US" b="1" dirty="0">
                <a:solidFill>
                  <a:srgbClr val="000000"/>
                </a:solidFill>
                <a:latin typeface="Times New Roman" panose="02020603050405020304" pitchFamily="18" charset="0"/>
              </a:rPr>
              <a:t>(UC) strategies involve heavy use of applications that trigger access to multiple servers.</a:t>
            </a:r>
            <a:endParaRPr lang="en-US" b="1" dirty="0">
              <a:solidFill>
                <a:srgbClr val="FF0000"/>
              </a:solidFill>
            </a:endParaRPr>
          </a:p>
          <a:p>
            <a:endParaRPr lang="en-US" dirty="0"/>
          </a:p>
        </p:txBody>
      </p:sp>
      <p:sp>
        <p:nvSpPr>
          <p:cNvPr id="3" name="Text Placeholder 2">
            <a:extLst>
              <a:ext uri="{FF2B5EF4-FFF2-40B4-BE49-F238E27FC236}">
                <a16:creationId xmlns:a16="http://schemas.microsoft.com/office/drawing/2014/main" id="{CD3C4D59-E002-47BB-9470-BFF86E79C90D}"/>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205759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150B50-6DA3-4BD9-88B7-66F0610D4005}"/>
              </a:ext>
            </a:extLst>
          </p:cNvPr>
          <p:cNvSpPr>
            <a:spLocks noGrp="1"/>
          </p:cNvSpPr>
          <p:nvPr>
            <p:ph sz="quarter" idx="10"/>
          </p:nvPr>
        </p:nvSpPr>
        <p:spPr/>
        <p:txBody>
          <a:bodyPr/>
          <a:lstStyle/>
          <a:p>
            <a:pPr algn="just" fontAlgn="base">
              <a:spcBef>
                <a:spcPts val="0"/>
              </a:spcBef>
            </a:pPr>
            <a:r>
              <a:rPr lang="en-US" b="1" dirty="0">
                <a:solidFill>
                  <a:schemeClr val="accent6">
                    <a:lumMod val="75000"/>
                  </a:schemeClr>
                </a:solidFill>
                <a:latin typeface="Times New Roman" panose="02020603050405020304" pitchFamily="18" charset="0"/>
              </a:rPr>
              <a:t>The heavy use of mobile devices </a:t>
            </a:r>
            <a:r>
              <a:rPr lang="en-US" b="1" dirty="0">
                <a:solidFill>
                  <a:srgbClr val="000000"/>
                </a:solidFill>
                <a:latin typeface="Times New Roman" panose="02020603050405020304" pitchFamily="18" charset="0"/>
              </a:rPr>
              <a:t>is becoming an increasingly significant fraction of enterprise network traffic. (BYOD)</a:t>
            </a:r>
          </a:p>
          <a:p>
            <a:pPr marL="0" indent="0" algn="just" fontAlgn="base">
              <a:spcBef>
                <a:spcPts val="0"/>
              </a:spcBef>
              <a:buNone/>
            </a:pPr>
            <a:endParaRPr lang="en-US" b="1" dirty="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DB95140F-8472-4C4A-973D-3E162D94817F}"/>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251036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D56D17-5F0E-47FB-8449-2D2CB2BD566D}"/>
              </a:ext>
            </a:extLst>
          </p:cNvPr>
          <p:cNvSpPr>
            <a:spLocks noGrp="1"/>
          </p:cNvSpPr>
          <p:nvPr>
            <p:ph sz="quarter" idx="10"/>
          </p:nvPr>
        </p:nvSpPr>
        <p:spPr/>
        <p:txBody>
          <a:bodyPr/>
          <a:lstStyle/>
          <a:p>
            <a:pPr marL="0" indent="0">
              <a:spcBef>
                <a:spcPts val="0"/>
              </a:spcBef>
              <a:buNone/>
            </a:pPr>
            <a:r>
              <a:rPr lang="en-US" b="1" dirty="0">
                <a:solidFill>
                  <a:srgbClr val="7030A0"/>
                </a:solidFill>
                <a:latin typeface="Times New Roman" panose="02020603050405020304" pitchFamily="18" charset="0"/>
              </a:rPr>
              <a:t>4. Traditional Network Architectures are Inadequate </a:t>
            </a:r>
            <a:endParaRPr lang="en-US" dirty="0"/>
          </a:p>
          <a:p>
            <a:pPr marL="0" indent="0" algn="just" fontAlgn="base">
              <a:spcBef>
                <a:spcPts val="0"/>
              </a:spcBef>
              <a:buNone/>
            </a:pPr>
            <a:br>
              <a:rPr lang="en-US" dirty="0"/>
            </a:br>
            <a:r>
              <a:rPr lang="en-US" b="1" dirty="0">
                <a:solidFill>
                  <a:srgbClr val="000000"/>
                </a:solidFill>
                <a:latin typeface="Times New Roman" panose="02020603050405020304" pitchFamily="18" charset="0"/>
              </a:rPr>
              <a:t>Even with the greater capacity of transmission schemes and the greater performance of network devices, traditional network architectures are increasingly inadequate in the face of the growing complexity, variability, and high volume of the imposed load.</a:t>
            </a:r>
            <a:endParaRPr lang="en-US" b="1" dirty="0">
              <a:solidFill>
                <a:srgbClr val="000000"/>
              </a:solidFill>
            </a:endParaRPr>
          </a:p>
          <a:p>
            <a:pPr algn="just" fontAlgn="base">
              <a:spcBef>
                <a:spcPts val="0"/>
              </a:spcBef>
            </a:pPr>
            <a:r>
              <a:rPr lang="en-US" b="1" dirty="0">
                <a:solidFill>
                  <a:srgbClr val="000000"/>
                </a:solidFill>
                <a:latin typeface="Times New Roman" panose="02020603050405020304" pitchFamily="18" charset="0"/>
              </a:rPr>
              <a:t>Three noteworthy characteristics of this approach are as follows:</a:t>
            </a:r>
            <a:endParaRPr lang="en-US" b="1" dirty="0">
              <a:solidFill>
                <a:srgbClr val="000000"/>
              </a:solidFill>
            </a:endParaRPr>
          </a:p>
          <a:p>
            <a:pPr marL="742950" lvl="1" indent="-285750" algn="just" fontAlgn="base">
              <a:spcBef>
                <a:spcPts val="0"/>
              </a:spcBef>
            </a:pPr>
            <a:r>
              <a:rPr lang="en-US" b="1" dirty="0">
                <a:solidFill>
                  <a:srgbClr val="007254"/>
                </a:solidFill>
                <a:latin typeface="Times New Roman" panose="02020603050405020304" pitchFamily="18" charset="0"/>
              </a:rPr>
              <a:t>Two-level end system addressing</a:t>
            </a:r>
            <a:endParaRPr lang="en-US" b="1" dirty="0">
              <a:solidFill>
                <a:srgbClr val="007254"/>
              </a:solidFill>
              <a:latin typeface="Arial" panose="020B0604020202020204" pitchFamily="34" charset="0"/>
            </a:endParaRPr>
          </a:p>
          <a:p>
            <a:pPr marL="742950" lvl="1" indent="-285750" algn="just" fontAlgn="base">
              <a:spcBef>
                <a:spcPts val="0"/>
              </a:spcBef>
            </a:pPr>
            <a:r>
              <a:rPr lang="en-US" b="1" dirty="0">
                <a:solidFill>
                  <a:srgbClr val="007254"/>
                </a:solidFill>
                <a:latin typeface="Times New Roman" panose="02020603050405020304" pitchFamily="18" charset="0"/>
              </a:rPr>
              <a:t>Routing based on destination</a:t>
            </a:r>
            <a:endParaRPr lang="en-US" b="1" dirty="0">
              <a:solidFill>
                <a:srgbClr val="007254"/>
              </a:solidFill>
              <a:latin typeface="Arial" panose="020B0604020202020204" pitchFamily="34" charset="0"/>
            </a:endParaRPr>
          </a:p>
          <a:p>
            <a:pPr marL="742950" lvl="1" indent="-285750" algn="just" fontAlgn="base">
              <a:spcBef>
                <a:spcPts val="0"/>
              </a:spcBef>
            </a:pPr>
            <a:r>
              <a:rPr lang="en-US" b="1" dirty="0">
                <a:solidFill>
                  <a:srgbClr val="007254"/>
                </a:solidFill>
                <a:latin typeface="Times New Roman" panose="02020603050405020304" pitchFamily="18" charset="0"/>
              </a:rPr>
              <a:t>Distributed, autonomous control</a:t>
            </a:r>
            <a:endParaRPr lang="en-US" b="1" dirty="0">
              <a:solidFill>
                <a:srgbClr val="007254"/>
              </a:solidFill>
              <a:latin typeface="Arial" panose="020B0604020202020204" pitchFamily="34" charset="0"/>
            </a:endParaRPr>
          </a:p>
          <a:p>
            <a:endParaRPr lang="en-US" dirty="0"/>
          </a:p>
        </p:txBody>
      </p:sp>
      <p:sp>
        <p:nvSpPr>
          <p:cNvPr id="3" name="Text Placeholder 2">
            <a:extLst>
              <a:ext uri="{FF2B5EF4-FFF2-40B4-BE49-F238E27FC236}">
                <a16:creationId xmlns:a16="http://schemas.microsoft.com/office/drawing/2014/main" id="{FDE779C7-6B9E-46ED-A55A-C503A781ABFC}"/>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124063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91B1CE-9AF6-4EC9-A678-1CDC6716873C}"/>
              </a:ext>
            </a:extLst>
          </p:cNvPr>
          <p:cNvSpPr>
            <a:spLocks noGrp="1"/>
          </p:cNvSpPr>
          <p:nvPr>
            <p:ph sz="quarter" idx="10"/>
          </p:nvPr>
        </p:nvSpPr>
        <p:spPr/>
        <p:txBody>
          <a:bodyPr/>
          <a:lstStyle/>
          <a:p>
            <a:pPr algn="just">
              <a:spcBef>
                <a:spcPts val="0"/>
              </a:spcBef>
            </a:pPr>
            <a:r>
              <a:rPr lang="en-US" b="1" dirty="0">
                <a:solidFill>
                  <a:srgbClr val="000000"/>
                </a:solidFill>
                <a:latin typeface="Times New Roman" panose="02020603050405020304" pitchFamily="18" charset="0"/>
              </a:rPr>
              <a:t>Based on these characteristics, the Open Networking Foundation (ONF) cites four general limitations of traditional network architectures.</a:t>
            </a:r>
            <a:endParaRPr lang="en-US" dirty="0"/>
          </a:p>
          <a:p>
            <a:pPr algn="just" fontAlgn="base">
              <a:spcBef>
                <a:spcPts val="0"/>
              </a:spcBef>
            </a:pPr>
            <a:br>
              <a:rPr lang="en-US" dirty="0"/>
            </a:br>
            <a:r>
              <a:rPr lang="en-US" b="1" dirty="0">
                <a:solidFill>
                  <a:srgbClr val="FF0000"/>
                </a:solidFill>
                <a:latin typeface="Times New Roman" panose="02020603050405020304" pitchFamily="18" charset="0"/>
              </a:rPr>
              <a:t>Static, </a:t>
            </a:r>
            <a:r>
              <a:rPr lang="en-US" b="1" dirty="0">
                <a:solidFill>
                  <a:srgbClr val="FF0000"/>
                </a:solidFill>
                <a:latin typeface="Cambria" panose="02040503050406030204" pitchFamily="18" charset="0"/>
              </a:rPr>
              <a:t>complex</a:t>
            </a:r>
            <a:r>
              <a:rPr lang="en-US" b="1" dirty="0">
                <a:solidFill>
                  <a:srgbClr val="FF0000"/>
                </a:solidFill>
                <a:latin typeface="Times New Roman" panose="02020603050405020304" pitchFamily="18" charset="0"/>
              </a:rPr>
              <a:t> architecture </a:t>
            </a:r>
            <a:r>
              <a:rPr lang="en-US" b="1" dirty="0">
                <a:solidFill>
                  <a:srgbClr val="000000"/>
                </a:solidFill>
                <a:latin typeface="Times New Roman" panose="02020603050405020304" pitchFamily="18" charset="0"/>
              </a:rPr>
              <a:t>- : To respond for demands such as differing levels of QoS, high and fluctuating traffic volumes, and security requirements, networking technology has grown more complex and difficult to manage. This has resulted in a number of independently defined protocols each of which addresses a portion of networking requirements.</a:t>
            </a:r>
            <a:endParaRPr lang="en-US" b="1" dirty="0">
              <a:solidFill>
                <a:srgbClr val="FF0000"/>
              </a:solidFill>
            </a:endParaRPr>
          </a:p>
          <a:p>
            <a:pPr algn="just" fontAlgn="base">
              <a:spcBef>
                <a:spcPts val="0"/>
              </a:spcBef>
            </a:pPr>
            <a:br>
              <a:rPr lang="en-US" dirty="0"/>
            </a:br>
            <a:r>
              <a:rPr lang="en-US" b="1" dirty="0">
                <a:solidFill>
                  <a:srgbClr val="FF0000"/>
                </a:solidFill>
                <a:latin typeface="Times New Roman" panose="02020603050405020304" pitchFamily="18" charset="0"/>
              </a:rPr>
              <a:t>Inconsistent policies </a:t>
            </a:r>
            <a:r>
              <a:rPr lang="en-US" b="1" dirty="0">
                <a:solidFill>
                  <a:srgbClr val="000000"/>
                </a:solidFill>
                <a:latin typeface="Times New Roman" panose="02020603050405020304" pitchFamily="18" charset="0"/>
              </a:rPr>
              <a:t>- : To implement a network-wide security policy, staff may have to make configuration changes to thousands of devices and mechanisms. </a:t>
            </a:r>
            <a:endParaRPr lang="en-US" b="1" dirty="0">
              <a:solidFill>
                <a:srgbClr val="FF0000"/>
              </a:solidFill>
            </a:endParaRPr>
          </a:p>
          <a:p>
            <a:endParaRPr lang="en-US" dirty="0"/>
          </a:p>
        </p:txBody>
      </p:sp>
      <p:sp>
        <p:nvSpPr>
          <p:cNvPr id="3" name="Text Placeholder 2">
            <a:extLst>
              <a:ext uri="{FF2B5EF4-FFF2-40B4-BE49-F238E27FC236}">
                <a16:creationId xmlns:a16="http://schemas.microsoft.com/office/drawing/2014/main" id="{78975CFE-968B-4566-A5C4-70B9876A3A16}"/>
              </a:ext>
            </a:extLst>
          </p:cNvPr>
          <p:cNvSpPr>
            <a:spLocks noGrp="1"/>
          </p:cNvSpPr>
          <p:nvPr>
            <p:ph type="body" sz="quarter" idx="11"/>
          </p:nvPr>
        </p:nvSpPr>
        <p:spPr/>
        <p:txBody>
          <a:bodyPr/>
          <a:lstStyle/>
          <a:p>
            <a:r>
              <a:rPr lang="en-US" dirty="0"/>
              <a:t>Evolving Network Requirements</a:t>
            </a:r>
          </a:p>
          <a:p>
            <a:endParaRPr lang="en-US" dirty="0"/>
          </a:p>
        </p:txBody>
      </p:sp>
    </p:spTree>
    <p:extLst>
      <p:ext uri="{BB962C8B-B14F-4D97-AF65-F5344CB8AC3E}">
        <p14:creationId xmlns:p14="http://schemas.microsoft.com/office/powerpoint/2010/main" val="3539236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7B658DE-BA59-4F0E-85B6-F662DB00485F}" vid="{0FC3BE37-E469-4107-9F93-367D777EC243}"/>
    </a:ext>
  </a:extLst>
</a:theme>
</file>

<file path=docProps/app.xml><?xml version="1.0" encoding="utf-8"?>
<Properties xmlns="http://schemas.openxmlformats.org/officeDocument/2006/extended-properties" xmlns:vt="http://schemas.openxmlformats.org/officeDocument/2006/docPropsVTypes">
  <Template>Depstar_Template (1)</Template>
  <TotalTime>2659</TotalTime>
  <Words>1015</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Aktiv Grotesk W01</vt: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104</cp:revision>
  <dcterms:created xsi:type="dcterms:W3CDTF">2021-12-01T05:02:34Z</dcterms:created>
  <dcterms:modified xsi:type="dcterms:W3CDTF">2022-01-03T06:38:06Z</dcterms:modified>
</cp:coreProperties>
</file>