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14" r:id="rId5"/>
    <p:sldId id="260" r:id="rId6"/>
    <p:sldId id="261" r:id="rId7"/>
    <p:sldId id="281" r:id="rId8"/>
    <p:sldId id="315" r:id="rId9"/>
    <p:sldId id="316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Ck4oXglL9GWj5vMa+jvSw==" hashData="oDOJEctpqIn0uehHObh1mfhNVRfggnpv+xvuRB4NjS4Y9DAGGlvsdUBKvQT22Ju/7tAeKQVTgvQA5ZQr25jwU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48010"/>
            <a:ext cx="8791575" cy="2387600"/>
          </a:xfrm>
        </p:spPr>
        <p:txBody>
          <a:bodyPr>
            <a:noAutofit/>
          </a:bodyPr>
          <a:lstStyle/>
          <a:p>
            <a:pPr algn="ctr"/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: 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68265-682A-485F-9FAF-FD798904B2CE}"/>
              </a:ext>
            </a:extLst>
          </p:cNvPr>
          <p:cNvSpPr txBox="1"/>
          <p:nvPr/>
        </p:nvSpPr>
        <p:spPr>
          <a:xfrm>
            <a:off x="7301947" y="6268280"/>
            <a:ext cx="48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Ms. Vidhi Pandya</a:t>
            </a:r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16076"/>
          </a:xfrm>
        </p:spPr>
        <p:txBody>
          <a:bodyPr>
            <a:normAutofit/>
          </a:bodyPr>
          <a:lstStyle/>
          <a:p>
            <a:r>
              <a:rPr lang="en-US" dirty="0"/>
              <a:t>Reference Book: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Computer Networks </a:t>
            </a:r>
            <a:br>
              <a:rPr lang="en-US" dirty="0"/>
            </a:b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br>
              <a:rPr lang="en-US" dirty="0"/>
            </a:br>
            <a:r>
              <a:rPr lang="en-US" dirty="0"/>
              <a:t>Andrew s. tanenbaum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need of DNS – Domain Name System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concept of Domain Name Space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working of Domain Name Server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DNS – Domain name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A0C283-14CC-44F1-B8C4-C8FB4997E403}"/>
              </a:ext>
            </a:extLst>
          </p:cNvPr>
          <p:cNvSpPr/>
          <p:nvPr/>
        </p:nvSpPr>
        <p:spPr>
          <a:xfrm>
            <a:off x="1141412" y="1986176"/>
            <a:ext cx="1535527" cy="8481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8972780-F971-462C-8794-4C4FCDE11DC1}"/>
              </a:ext>
            </a:extLst>
          </p:cNvPr>
          <p:cNvSpPr/>
          <p:nvPr/>
        </p:nvSpPr>
        <p:spPr>
          <a:xfrm>
            <a:off x="4426225" y="1099930"/>
            <a:ext cx="7195931" cy="2464905"/>
          </a:xfrm>
          <a:prstGeom prst="round2DiagRect">
            <a:avLst/>
          </a:prstGeom>
          <a:noFill/>
          <a:ln w="38100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understands only numerical addresses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remember network address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ISP/organization moves server, need to update network address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F93D39-E19E-4483-A986-F40D4D6B555A}"/>
              </a:ext>
            </a:extLst>
          </p:cNvPr>
          <p:cNvSpPr/>
          <p:nvPr/>
        </p:nvSpPr>
        <p:spPr>
          <a:xfrm>
            <a:off x="2835965" y="2226363"/>
            <a:ext cx="1535527" cy="35780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9A18B1-F67B-4E4A-B791-4DD769B40531}"/>
              </a:ext>
            </a:extLst>
          </p:cNvPr>
          <p:cNvSpPr/>
          <p:nvPr/>
        </p:nvSpPr>
        <p:spPr>
          <a:xfrm>
            <a:off x="9422293" y="4909930"/>
            <a:ext cx="1954695" cy="8481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032258C-59B5-4ECD-AA5E-B0A19091C971}"/>
              </a:ext>
            </a:extLst>
          </p:cNvPr>
          <p:cNvSpPr/>
          <p:nvPr/>
        </p:nvSpPr>
        <p:spPr>
          <a:xfrm rot="10800000">
            <a:off x="7732640" y="5155095"/>
            <a:ext cx="1535527" cy="35780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B75BB5CE-6E9A-4C67-9533-8B8DBF18F113}"/>
              </a:ext>
            </a:extLst>
          </p:cNvPr>
          <p:cNvSpPr/>
          <p:nvPr/>
        </p:nvSpPr>
        <p:spPr>
          <a:xfrm>
            <a:off x="446395" y="4050189"/>
            <a:ext cx="7195931" cy="2708420"/>
          </a:xfrm>
          <a:prstGeom prst="round2DiagRect">
            <a:avLst/>
          </a:prstGeom>
          <a:noFill/>
          <a:ln w="38100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– host name with IP address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the data from the file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by day size of file increase as per the no of user increases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not feasible solution to maintain a file – invention of DNS</a:t>
            </a: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9" grpId="0" animBg="1"/>
      <p:bldP spid="38" grpId="0" animBg="1"/>
      <p:bldP spid="41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Domain name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B36E1-779B-43D1-8B54-E848A0A29C91}"/>
              </a:ext>
            </a:extLst>
          </p:cNvPr>
          <p:cNvSpPr txBox="1"/>
          <p:nvPr/>
        </p:nvSpPr>
        <p:spPr>
          <a:xfrm>
            <a:off x="887896" y="993913"/>
            <a:ext cx="1068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: Tree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 : Top level Domain, Sub Domain, Sub Subdomain so on….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E1BBE-97A3-47B0-A8FA-6F00FE81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9" y="1948667"/>
            <a:ext cx="8116467" cy="3226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D26617-7AC4-4E29-A5F5-93DE17A3B3D9}"/>
              </a:ext>
            </a:extLst>
          </p:cNvPr>
          <p:cNvSpPr txBox="1"/>
          <p:nvPr/>
        </p:nvSpPr>
        <p:spPr>
          <a:xfrm>
            <a:off x="887896" y="5155648"/>
            <a:ext cx="1068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: Separated by dots (periods)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cn.depstar.charusat.edu</a:t>
            </a:r>
          </a:p>
        </p:txBody>
      </p:sp>
    </p:spTree>
    <p:extLst>
      <p:ext uri="{BB962C8B-B14F-4D97-AF65-F5344CB8AC3E}">
        <p14:creationId xmlns:p14="http://schemas.microsoft.com/office/powerpoint/2010/main" val="34002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83E0B1-2CD0-4DE7-9B66-801FF8EEC832}"/>
              </a:ext>
            </a:extLst>
          </p:cNvPr>
          <p:cNvSpPr/>
          <p:nvPr/>
        </p:nvSpPr>
        <p:spPr>
          <a:xfrm>
            <a:off x="4876800" y="821639"/>
            <a:ext cx="2716696" cy="75537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E0EC6-E63E-41BD-BA18-3DE5139B76FD}"/>
              </a:ext>
            </a:extLst>
          </p:cNvPr>
          <p:cNvSpPr/>
          <p:nvPr/>
        </p:nvSpPr>
        <p:spPr>
          <a:xfrm>
            <a:off x="1416185" y="1941446"/>
            <a:ext cx="2716696" cy="75537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845BF-A43E-44D8-B33F-6C18537B3EDB}"/>
              </a:ext>
            </a:extLst>
          </p:cNvPr>
          <p:cNvSpPr/>
          <p:nvPr/>
        </p:nvSpPr>
        <p:spPr>
          <a:xfrm>
            <a:off x="8262730" y="1941446"/>
            <a:ext cx="2716696" cy="75537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06FF9D-26F1-4CBF-907D-58E3BA740C0E}"/>
              </a:ext>
            </a:extLst>
          </p:cNvPr>
          <p:cNvCxnSpPr>
            <a:stCxn id="2" idx="2"/>
          </p:cNvCxnSpPr>
          <p:nvPr/>
        </p:nvCxnSpPr>
        <p:spPr>
          <a:xfrm>
            <a:off x="6235148" y="1577013"/>
            <a:ext cx="0" cy="18552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42192-9773-4CEC-ACD7-9272A0964C77}"/>
              </a:ext>
            </a:extLst>
          </p:cNvPr>
          <p:cNvCxnSpPr>
            <a:cxnSpLocks/>
          </p:cNvCxnSpPr>
          <p:nvPr/>
        </p:nvCxnSpPr>
        <p:spPr>
          <a:xfrm flipH="1">
            <a:off x="2769704" y="1762539"/>
            <a:ext cx="6838122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0C5D7-5B3F-41EA-A29C-EBDAADE8FACA}"/>
              </a:ext>
            </a:extLst>
          </p:cNvPr>
          <p:cNvCxnSpPr/>
          <p:nvPr/>
        </p:nvCxnSpPr>
        <p:spPr>
          <a:xfrm>
            <a:off x="9607826" y="1762539"/>
            <a:ext cx="0" cy="18552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FC7E82-BDDB-4720-82B1-600AB30CFD4A}"/>
              </a:ext>
            </a:extLst>
          </p:cNvPr>
          <p:cNvCxnSpPr/>
          <p:nvPr/>
        </p:nvCxnSpPr>
        <p:spPr>
          <a:xfrm>
            <a:off x="2769704" y="1755920"/>
            <a:ext cx="0" cy="18552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224F9D-2D06-4A61-ADA1-73E16D895E18}"/>
              </a:ext>
            </a:extLst>
          </p:cNvPr>
          <p:cNvCxnSpPr>
            <a:cxnSpLocks/>
          </p:cNvCxnSpPr>
          <p:nvPr/>
        </p:nvCxnSpPr>
        <p:spPr>
          <a:xfrm>
            <a:off x="2756451" y="2696820"/>
            <a:ext cx="0" cy="33129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5775A8-AAAB-4D21-9584-67AF8A59AB4C}"/>
              </a:ext>
            </a:extLst>
          </p:cNvPr>
          <p:cNvCxnSpPr/>
          <p:nvPr/>
        </p:nvCxnSpPr>
        <p:spPr>
          <a:xfrm>
            <a:off x="2769704" y="3028118"/>
            <a:ext cx="39756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285E5C-4DEA-443C-8CB2-51665A14B488}"/>
              </a:ext>
            </a:extLst>
          </p:cNvPr>
          <p:cNvSpPr txBox="1"/>
          <p:nvPr/>
        </p:nvSpPr>
        <p:spPr>
          <a:xfrm>
            <a:off x="3127514" y="2716697"/>
            <a:ext cx="2928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ends with a period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6DA23C-01A6-4B9B-85A7-247D4BE6F751}"/>
              </a:ext>
            </a:extLst>
          </p:cNvPr>
          <p:cNvCxnSpPr>
            <a:cxnSpLocks/>
          </p:cNvCxnSpPr>
          <p:nvPr/>
        </p:nvCxnSpPr>
        <p:spPr>
          <a:xfrm>
            <a:off x="9627703" y="2696824"/>
            <a:ext cx="0" cy="33129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9F3423-02EC-4803-A726-AEF4FF32F561}"/>
              </a:ext>
            </a:extLst>
          </p:cNvPr>
          <p:cNvCxnSpPr>
            <a:cxnSpLocks/>
          </p:cNvCxnSpPr>
          <p:nvPr/>
        </p:nvCxnSpPr>
        <p:spPr>
          <a:xfrm flipH="1">
            <a:off x="9144000" y="3028122"/>
            <a:ext cx="49695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41EEA5-4FA1-435D-8CF1-D6B419FDB030}"/>
              </a:ext>
            </a:extLst>
          </p:cNvPr>
          <p:cNvSpPr txBox="1"/>
          <p:nvPr/>
        </p:nvSpPr>
        <p:spPr>
          <a:xfrm>
            <a:off x="6377608" y="2716697"/>
            <a:ext cx="2928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ends with a component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A761CB-D6B7-40AF-BDC9-F0E98FEA8148}"/>
              </a:ext>
            </a:extLst>
          </p:cNvPr>
          <p:cNvSpPr txBox="1"/>
          <p:nvPr/>
        </p:nvSpPr>
        <p:spPr>
          <a:xfrm>
            <a:off x="887896" y="4094922"/>
            <a:ext cx="10681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: Case insensitive  (edu, EDU, Edu – all same)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Component name : 63 characters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Full path : 255 characters</a:t>
            </a:r>
          </a:p>
        </p:txBody>
      </p: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971207"/>
          </a:xfrm>
        </p:spPr>
        <p:txBody>
          <a:bodyPr/>
          <a:lstStyle/>
          <a:p>
            <a:pPr algn="ctr"/>
            <a:r>
              <a:rPr lang="en-US" dirty="0"/>
              <a:t>Domain resource 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980471"/>
            <a:ext cx="10406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function of DNS – map domain name with record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record is 5 tuple – encoded in binary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85B61A-A8F5-4F3D-942A-499FF0563F79}"/>
              </a:ext>
            </a:extLst>
          </p:cNvPr>
          <p:cNvSpPr/>
          <p:nvPr/>
        </p:nvSpPr>
        <p:spPr>
          <a:xfrm>
            <a:off x="439049" y="2239616"/>
            <a:ext cx="2171631" cy="107721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55EAA-77DD-4D4B-990D-F33F23482D49}"/>
              </a:ext>
            </a:extLst>
          </p:cNvPr>
          <p:cNvSpPr/>
          <p:nvPr/>
        </p:nvSpPr>
        <p:spPr>
          <a:xfrm>
            <a:off x="2725049" y="2239616"/>
            <a:ext cx="2171631" cy="107721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64DB9E-8297-4FFC-BAFC-FF1E82F75A42}"/>
              </a:ext>
            </a:extLst>
          </p:cNvPr>
          <p:cNvSpPr/>
          <p:nvPr/>
        </p:nvSpPr>
        <p:spPr>
          <a:xfrm>
            <a:off x="5011049" y="2239615"/>
            <a:ext cx="2171631" cy="107721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771D8-DFD5-4743-B061-B0A0B07279FD}"/>
              </a:ext>
            </a:extLst>
          </p:cNvPr>
          <p:cNvSpPr/>
          <p:nvPr/>
        </p:nvSpPr>
        <p:spPr>
          <a:xfrm>
            <a:off x="7295322" y="2239615"/>
            <a:ext cx="2171631" cy="107721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52DD40-4EF2-4E0F-BD17-186280FFCE08}"/>
              </a:ext>
            </a:extLst>
          </p:cNvPr>
          <p:cNvSpPr/>
          <p:nvPr/>
        </p:nvSpPr>
        <p:spPr>
          <a:xfrm>
            <a:off x="9581320" y="2239615"/>
            <a:ext cx="2171631" cy="107721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2A7D04-1D39-459C-AD87-E20BCFEA164B}"/>
              </a:ext>
            </a:extLst>
          </p:cNvPr>
          <p:cNvCxnSpPr>
            <a:stCxn id="4" idx="2"/>
          </p:cNvCxnSpPr>
          <p:nvPr/>
        </p:nvCxnSpPr>
        <p:spPr>
          <a:xfrm flipH="1">
            <a:off x="1524864" y="3316833"/>
            <a:ext cx="1" cy="36727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1B074E-4413-4B54-863B-1C909F6D9C2F}"/>
              </a:ext>
            </a:extLst>
          </p:cNvPr>
          <p:cNvSpPr txBox="1"/>
          <p:nvPr/>
        </p:nvSpPr>
        <p:spPr>
          <a:xfrm>
            <a:off x="372789" y="3684104"/>
            <a:ext cx="2285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name of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15C00-B143-4889-8123-5AB5E69DB429}"/>
              </a:ext>
            </a:extLst>
          </p:cNvPr>
          <p:cNvCxnSpPr/>
          <p:nvPr/>
        </p:nvCxnSpPr>
        <p:spPr>
          <a:xfrm flipH="1">
            <a:off x="3810000" y="3316833"/>
            <a:ext cx="1" cy="36727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8FE3F2-F148-41BC-A584-CAA3592B2A36}"/>
              </a:ext>
            </a:extLst>
          </p:cNvPr>
          <p:cNvSpPr txBox="1"/>
          <p:nvPr/>
        </p:nvSpPr>
        <p:spPr>
          <a:xfrm>
            <a:off x="2579286" y="3684104"/>
            <a:ext cx="2483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TimeToLive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stability of record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434E6-78F9-4C2D-B654-D589A966550E}"/>
              </a:ext>
            </a:extLst>
          </p:cNvPr>
          <p:cNvCxnSpPr/>
          <p:nvPr/>
        </p:nvCxnSpPr>
        <p:spPr>
          <a:xfrm flipH="1">
            <a:off x="6105943" y="3316833"/>
            <a:ext cx="1" cy="36727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FB75BF-3F53-4BFB-A9F7-F3BDFECBB7C6}"/>
              </a:ext>
            </a:extLst>
          </p:cNvPr>
          <p:cNvSpPr txBox="1"/>
          <p:nvPr/>
        </p:nvSpPr>
        <p:spPr>
          <a:xfrm>
            <a:off x="4875229" y="3684104"/>
            <a:ext cx="2483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Information – IN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internet information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8D20-149C-4BDD-890F-097ABA852E8E}"/>
              </a:ext>
            </a:extLst>
          </p:cNvPr>
          <p:cNvCxnSpPr/>
          <p:nvPr/>
        </p:nvCxnSpPr>
        <p:spPr>
          <a:xfrm flipH="1">
            <a:off x="8415137" y="3316833"/>
            <a:ext cx="1" cy="36727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F823FA-488C-468D-8523-F07421B6BB95}"/>
              </a:ext>
            </a:extLst>
          </p:cNvPr>
          <p:cNvSpPr txBox="1"/>
          <p:nvPr/>
        </p:nvSpPr>
        <p:spPr>
          <a:xfrm>
            <a:off x="7184423" y="3684104"/>
            <a:ext cx="2483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record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ADFD1-56AB-4E4A-8D7C-8435E93E8875}"/>
              </a:ext>
            </a:extLst>
          </p:cNvPr>
          <p:cNvCxnSpPr/>
          <p:nvPr/>
        </p:nvCxnSpPr>
        <p:spPr>
          <a:xfrm flipH="1">
            <a:off x="10686859" y="3316833"/>
            <a:ext cx="1" cy="36727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13ABDC-0680-4B7F-A68B-B289128E8BA2}"/>
              </a:ext>
            </a:extLst>
          </p:cNvPr>
          <p:cNvSpPr txBox="1"/>
          <p:nvPr/>
        </p:nvSpPr>
        <p:spPr>
          <a:xfrm>
            <a:off x="9456145" y="3684104"/>
            <a:ext cx="2483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type of record</a:t>
            </a:r>
          </a:p>
        </p:txBody>
      </p:sp>
    </p:spTree>
    <p:extLst>
      <p:ext uri="{BB962C8B-B14F-4D97-AF65-F5344CB8AC3E}">
        <p14:creationId xmlns:p14="http://schemas.microsoft.com/office/powerpoint/2010/main" val="1970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D05A3C5-2DB7-482B-AEEF-351D39560B93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D2B97865-9B8D-4E06-A05A-900C15018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78626"/>
              </p:ext>
            </p:extLst>
          </p:nvPr>
        </p:nvGraphicFramePr>
        <p:xfrm>
          <a:off x="159026" y="615789"/>
          <a:ext cx="11900451" cy="6127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6817">
                  <a:extLst>
                    <a:ext uri="{9D8B030D-6E8A-4147-A177-3AD203B41FA5}">
                      <a16:colId xmlns:a16="http://schemas.microsoft.com/office/drawing/2014/main" val="529712614"/>
                    </a:ext>
                  </a:extLst>
                </a:gridCol>
                <a:gridCol w="3966817">
                  <a:extLst>
                    <a:ext uri="{9D8B030D-6E8A-4147-A177-3AD203B41FA5}">
                      <a16:colId xmlns:a16="http://schemas.microsoft.com/office/drawing/2014/main" val="1187358873"/>
                    </a:ext>
                  </a:extLst>
                </a:gridCol>
                <a:gridCol w="3966817">
                  <a:extLst>
                    <a:ext uri="{9D8B030D-6E8A-4147-A177-3AD203B41FA5}">
                      <a16:colId xmlns:a16="http://schemas.microsoft.com/office/drawing/2014/main" val="2325739555"/>
                    </a:ext>
                  </a:extLst>
                </a:gridCol>
              </a:tblGrid>
              <a:tr h="69617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Type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Meaning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Value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468924"/>
                  </a:ext>
                </a:extLst>
              </a:tr>
              <a:tr h="58361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SOA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Start of Authority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Parameters for this zone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19191"/>
                  </a:ext>
                </a:extLst>
              </a:tr>
              <a:tr h="55241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IP address of host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32 bit integer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39778"/>
                  </a:ext>
                </a:extLst>
              </a:tr>
              <a:tr h="100892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MX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Mail Exchange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Priority, Domain willing to accept e-mail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70594"/>
                  </a:ext>
                </a:extLst>
              </a:tr>
              <a:tr h="100734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NS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Name Server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Name of server for this domain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72776"/>
                  </a:ext>
                </a:extLst>
              </a:tr>
              <a:tr h="55241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CNAME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Canonical Name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Domain Name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58004"/>
                  </a:ext>
                </a:extLst>
              </a:tr>
              <a:tr h="55241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PTR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Pointer 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Alias for an IP address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67269"/>
                  </a:ext>
                </a:extLst>
              </a:tr>
              <a:tr h="61754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HINFO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Host Description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CPU &amp; OS in ASCII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36058"/>
                  </a:ext>
                </a:extLst>
              </a:tr>
              <a:tr h="55670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TXT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Text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Uninterpreted ASCII text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0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0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Domain name servers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40673-954B-44A9-A58A-21ED4A1E76DE}"/>
              </a:ext>
            </a:extLst>
          </p:cNvPr>
          <p:cNvSpPr/>
          <p:nvPr/>
        </p:nvSpPr>
        <p:spPr>
          <a:xfrm>
            <a:off x="965685" y="2179981"/>
            <a:ext cx="4335186" cy="148424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with</a:t>
            </a: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Server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B121070-7F30-432C-9D80-C576FC78CAAB}"/>
              </a:ext>
            </a:extLst>
          </p:cNvPr>
          <p:cNvSpPr/>
          <p:nvPr/>
        </p:nvSpPr>
        <p:spPr>
          <a:xfrm>
            <a:off x="7275443" y="1616765"/>
            <a:ext cx="3790124" cy="2504661"/>
          </a:xfrm>
          <a:prstGeom prst="round2DiagRect">
            <a:avLst/>
          </a:prstGeom>
          <a:noFill/>
          <a:ln w="38100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overloaded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failure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AD468D-52F9-40BB-B35D-4C6207FCE8F1}"/>
              </a:ext>
            </a:extLst>
          </p:cNvPr>
          <p:cNvSpPr/>
          <p:nvPr/>
        </p:nvSpPr>
        <p:spPr>
          <a:xfrm>
            <a:off x="5565914" y="2743198"/>
            <a:ext cx="1535527" cy="35780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4460F-AE27-4611-BC7F-BB2169E04D72}"/>
              </a:ext>
            </a:extLst>
          </p:cNvPr>
          <p:cNvSpPr txBox="1"/>
          <p:nvPr/>
        </p:nvSpPr>
        <p:spPr>
          <a:xfrm>
            <a:off x="1709530" y="4572000"/>
            <a:ext cx="9024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query method: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Query – Full answer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Query – Partial answer </a:t>
            </a:r>
          </a:p>
        </p:txBody>
      </p:sp>
    </p:spTree>
    <p:extLst>
      <p:ext uri="{BB962C8B-B14F-4D97-AF65-F5344CB8AC3E}">
        <p14:creationId xmlns:p14="http://schemas.microsoft.com/office/powerpoint/2010/main" val="36557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E90DF-EDC5-4FA0-B3A7-A4F227AC8D12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C8882-4ACF-43CC-AB0C-41036459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94" y="2118900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17ED5-DF14-4A0C-8A7E-86969A287554}"/>
              </a:ext>
            </a:extLst>
          </p:cNvPr>
          <p:cNvSpPr txBox="1"/>
          <p:nvPr/>
        </p:nvSpPr>
        <p:spPr>
          <a:xfrm>
            <a:off x="882201" y="4270096"/>
            <a:ext cx="258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/ User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8E576-95DA-43D6-9307-B96C09059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64" y="2273161"/>
            <a:ext cx="2143125" cy="188048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6F00B40-BE33-4F16-A2C8-E188018716F0}"/>
              </a:ext>
            </a:extLst>
          </p:cNvPr>
          <p:cNvSpPr/>
          <p:nvPr/>
        </p:nvSpPr>
        <p:spPr>
          <a:xfrm>
            <a:off x="4428309" y="2118897"/>
            <a:ext cx="2143125" cy="215119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27E70-8778-45C7-A18C-245E2F936D95}"/>
              </a:ext>
            </a:extLst>
          </p:cNvPr>
          <p:cNvSpPr txBox="1"/>
          <p:nvPr/>
        </p:nvSpPr>
        <p:spPr>
          <a:xfrm>
            <a:off x="4587446" y="4270096"/>
            <a:ext cx="1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Local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4C09D-75B0-4F8C-BB1E-53F4AC3369DF}"/>
              </a:ext>
            </a:extLst>
          </p:cNvPr>
          <p:cNvSpPr/>
          <p:nvPr/>
        </p:nvSpPr>
        <p:spPr>
          <a:xfrm>
            <a:off x="1111266" y="2110823"/>
            <a:ext cx="2143125" cy="215119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D766FC-1781-471E-84B8-B3B18251177C}"/>
              </a:ext>
            </a:extLst>
          </p:cNvPr>
          <p:cNvSpPr/>
          <p:nvPr/>
        </p:nvSpPr>
        <p:spPr>
          <a:xfrm>
            <a:off x="9210261" y="897520"/>
            <a:ext cx="2093843" cy="984289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D2C13-1763-44EC-BFCD-BCA7DBBA565C}"/>
              </a:ext>
            </a:extLst>
          </p:cNvPr>
          <p:cNvCxnSpPr>
            <a:stCxn id="17" idx="6"/>
            <a:endCxn id="14" idx="2"/>
          </p:cNvCxnSpPr>
          <p:nvPr/>
        </p:nvCxnSpPr>
        <p:spPr>
          <a:xfrm>
            <a:off x="3254391" y="3186423"/>
            <a:ext cx="1173918" cy="8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26966C-5568-48D4-BA6C-363659DE4D3C}"/>
              </a:ext>
            </a:extLst>
          </p:cNvPr>
          <p:cNvSpPr txBox="1"/>
          <p:nvPr/>
        </p:nvSpPr>
        <p:spPr>
          <a:xfrm>
            <a:off x="3345605" y="2720721"/>
            <a:ext cx="1063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22" name="Scroll: Horizontal 21">
            <a:extLst>
              <a:ext uri="{FF2B5EF4-FFF2-40B4-BE49-F238E27FC236}">
                <a16:creationId xmlns:a16="http://schemas.microsoft.com/office/drawing/2014/main" id="{3EC97824-4E31-4D15-9B40-CC09E37F9614}"/>
              </a:ext>
            </a:extLst>
          </p:cNvPr>
          <p:cNvSpPr/>
          <p:nvPr/>
        </p:nvSpPr>
        <p:spPr>
          <a:xfrm>
            <a:off x="1141881" y="581488"/>
            <a:ext cx="6891130" cy="547203"/>
          </a:xfrm>
          <a:prstGeom prst="horizontalScroll">
            <a:avLst/>
          </a:prstGeom>
          <a:ln>
            <a:solidFill>
              <a:schemeClr val="accent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computer networks.cs.depstar.charusat.edu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70E7AE-86C2-4A8E-A39E-630111B282D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229503" y="1389665"/>
            <a:ext cx="2980758" cy="100825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FABA16-9955-4EF2-B2E2-50A315B17FA4}"/>
              </a:ext>
            </a:extLst>
          </p:cNvPr>
          <p:cNvSpPr txBox="1"/>
          <p:nvPr/>
        </p:nvSpPr>
        <p:spPr>
          <a:xfrm rot="20510796">
            <a:off x="5237734" y="1359349"/>
            <a:ext cx="526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networks.cs.depstar.charusat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DB0931-1F1B-44A7-9A5C-4994C0F4D182}"/>
              </a:ext>
            </a:extLst>
          </p:cNvPr>
          <p:cNvCxnSpPr>
            <a:cxnSpLocks/>
          </p:cNvCxnSpPr>
          <p:nvPr/>
        </p:nvCxnSpPr>
        <p:spPr>
          <a:xfrm flipH="1">
            <a:off x="6374405" y="1593051"/>
            <a:ext cx="2835858" cy="95913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0DA1D3-8227-4517-9D43-C6973C87E49B}"/>
              </a:ext>
            </a:extLst>
          </p:cNvPr>
          <p:cNvSpPr txBox="1"/>
          <p:nvPr/>
        </p:nvSpPr>
        <p:spPr>
          <a:xfrm rot="20510796">
            <a:off x="7087731" y="1965757"/>
            <a:ext cx="177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charusat.edu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9286E4-9D03-4736-B663-3D6D00136443}"/>
              </a:ext>
            </a:extLst>
          </p:cNvPr>
          <p:cNvSpPr/>
          <p:nvPr/>
        </p:nvSpPr>
        <p:spPr>
          <a:xfrm>
            <a:off x="9210260" y="2373954"/>
            <a:ext cx="2093843" cy="984289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charusat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B862B0-A48A-4149-9FF1-724CF8184B68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6571434" y="2691950"/>
            <a:ext cx="2638825" cy="50254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070E92-B2F4-4E61-84C0-A0DA23A86D03}"/>
              </a:ext>
            </a:extLst>
          </p:cNvPr>
          <p:cNvSpPr txBox="1"/>
          <p:nvPr/>
        </p:nvSpPr>
        <p:spPr>
          <a:xfrm rot="20950683">
            <a:off x="5853961" y="2359891"/>
            <a:ext cx="526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networks.cs.depstar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C1E9D-13B1-446D-A480-BC5FBE230C0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571433" y="2866099"/>
            <a:ext cx="2638827" cy="503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FA0EC6-EE04-4C70-BD10-92366C455502}"/>
              </a:ext>
            </a:extLst>
          </p:cNvPr>
          <p:cNvSpPr txBox="1"/>
          <p:nvPr/>
        </p:nvSpPr>
        <p:spPr>
          <a:xfrm rot="20959021">
            <a:off x="6644382" y="3045918"/>
            <a:ext cx="277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depstar.charusat.edu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1C763FD-67B0-46E2-BF4A-E8C6DAAA160E}"/>
              </a:ext>
            </a:extLst>
          </p:cNvPr>
          <p:cNvSpPr/>
          <p:nvPr/>
        </p:nvSpPr>
        <p:spPr>
          <a:xfrm>
            <a:off x="9210259" y="3865576"/>
            <a:ext cx="2093843" cy="984289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depstar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2534EE-FA63-41F5-965A-903F8F747A4D}"/>
              </a:ext>
            </a:extLst>
          </p:cNvPr>
          <p:cNvCxnSpPr>
            <a:cxnSpLocks/>
          </p:cNvCxnSpPr>
          <p:nvPr/>
        </p:nvCxnSpPr>
        <p:spPr>
          <a:xfrm>
            <a:off x="6374405" y="3877142"/>
            <a:ext cx="2835854" cy="20842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FDD28C-A035-47D9-8F14-4563CAF09469}"/>
              </a:ext>
            </a:extLst>
          </p:cNvPr>
          <p:cNvSpPr txBox="1"/>
          <p:nvPr/>
        </p:nvSpPr>
        <p:spPr>
          <a:xfrm rot="225719">
            <a:off x="6406235" y="3568332"/>
            <a:ext cx="312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networks.cs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5BC089-C2ED-4E9B-BCA8-F81A992D477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096000" y="4133361"/>
            <a:ext cx="3114259" cy="22436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53C583-6ADA-4447-85FF-9F738052E014}"/>
              </a:ext>
            </a:extLst>
          </p:cNvPr>
          <p:cNvSpPr txBox="1"/>
          <p:nvPr/>
        </p:nvSpPr>
        <p:spPr>
          <a:xfrm rot="255532">
            <a:off x="6311004" y="4218854"/>
            <a:ext cx="344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cs.depstar.charusat.edu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2E31A5-3846-47CD-BC44-944061063D33}"/>
              </a:ext>
            </a:extLst>
          </p:cNvPr>
          <p:cNvSpPr/>
          <p:nvPr/>
        </p:nvSpPr>
        <p:spPr>
          <a:xfrm>
            <a:off x="9210258" y="5418175"/>
            <a:ext cx="2093843" cy="984289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Server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76FFC6-06B7-4B2C-8A73-DB048554CA06}"/>
              </a:ext>
            </a:extLst>
          </p:cNvPr>
          <p:cNvCxnSpPr>
            <a:cxnSpLocks/>
          </p:cNvCxnSpPr>
          <p:nvPr/>
        </p:nvCxnSpPr>
        <p:spPr>
          <a:xfrm>
            <a:off x="5920987" y="4254513"/>
            <a:ext cx="3309320" cy="151021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F8F615-9275-4847-8AF0-1A5782859500}"/>
              </a:ext>
            </a:extLst>
          </p:cNvPr>
          <p:cNvSpPr txBox="1"/>
          <p:nvPr/>
        </p:nvSpPr>
        <p:spPr>
          <a:xfrm rot="1511674">
            <a:off x="6936169" y="4872719"/>
            <a:ext cx="261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64474D-3812-45C1-A4D4-B75B764B4FD2}"/>
              </a:ext>
            </a:extLst>
          </p:cNvPr>
          <p:cNvCxnSpPr>
            <a:cxnSpLocks/>
          </p:cNvCxnSpPr>
          <p:nvPr/>
        </p:nvCxnSpPr>
        <p:spPr>
          <a:xfrm flipH="1" flipV="1">
            <a:off x="5296929" y="4299233"/>
            <a:ext cx="3933378" cy="18523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555AE9-8D2D-47DF-8D30-254100DD6688}"/>
              </a:ext>
            </a:extLst>
          </p:cNvPr>
          <p:cNvSpPr txBox="1"/>
          <p:nvPr/>
        </p:nvSpPr>
        <p:spPr>
          <a:xfrm rot="1527766">
            <a:off x="5430627" y="5444459"/>
            <a:ext cx="4827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networks.cs.depstar.charusat.edu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42180B-0539-4F0E-8E3B-92B4E780F8E6}"/>
              </a:ext>
            </a:extLst>
          </p:cNvPr>
          <p:cNvCxnSpPr>
            <a:cxnSpLocks/>
          </p:cNvCxnSpPr>
          <p:nvPr/>
        </p:nvCxnSpPr>
        <p:spPr>
          <a:xfrm flipH="1">
            <a:off x="3254391" y="3429000"/>
            <a:ext cx="114550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2E31E77-92EF-474C-8D0E-AE7515644F3F}"/>
              </a:ext>
            </a:extLst>
          </p:cNvPr>
          <p:cNvSpPr txBox="1"/>
          <p:nvPr/>
        </p:nvSpPr>
        <p:spPr>
          <a:xfrm>
            <a:off x="3203087" y="3442967"/>
            <a:ext cx="135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7408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/>
      <p:bldP spid="17" grpId="0" animBg="1"/>
      <p:bldP spid="18" grpId="0" animBg="1"/>
      <p:bldP spid="21" grpId="0"/>
      <p:bldP spid="22" grpId="0" animBg="1"/>
      <p:bldP spid="25" grpId="0"/>
      <p:bldP spid="16" grpId="0"/>
      <p:bldP spid="19" grpId="0" animBg="1"/>
      <p:bldP spid="27" grpId="0"/>
      <p:bldP spid="29" grpId="0"/>
      <p:bldP spid="30" grpId="0" animBg="1"/>
      <p:bldP spid="32" grpId="0"/>
      <p:bldP spid="35" grpId="0"/>
      <p:bldP spid="36" grpId="0" animBg="1"/>
      <p:bldP spid="41" grpId="0"/>
      <p:bldP spid="46" grpId="0"/>
      <p:bldP spid="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554F9D-29C0-4CB5-A067-82A45A2CE92F}"/>
</file>

<file path=customXml/itemProps2.xml><?xml version="1.0" encoding="utf-8"?>
<ds:datastoreItem xmlns:ds="http://schemas.openxmlformats.org/officeDocument/2006/customXml" ds:itemID="{A1F12F8C-516C-4AF7-B3A5-DDFDD89B2FFF}"/>
</file>

<file path=customXml/itemProps3.xml><?xml version="1.0" encoding="utf-8"?>
<ds:datastoreItem xmlns:ds="http://schemas.openxmlformats.org/officeDocument/2006/customXml" ds:itemID="{C2DD28CA-B0AD-48E4-9CBD-00AE3A5FE2BB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4564</TotalTime>
  <Words>406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Tw Cen MT</vt:lpstr>
      <vt:lpstr>Wingdings</vt:lpstr>
      <vt:lpstr>Circuit</vt:lpstr>
      <vt:lpstr> Application Layer : DNS</vt:lpstr>
      <vt:lpstr>Learning objectives</vt:lpstr>
      <vt:lpstr>DNS – Domain name system</vt:lpstr>
      <vt:lpstr>Domain name space</vt:lpstr>
      <vt:lpstr>PowerPoint Presentation</vt:lpstr>
      <vt:lpstr>Domain resource records</vt:lpstr>
      <vt:lpstr>PowerPoint Presentation</vt:lpstr>
      <vt:lpstr>Domain name servers</vt:lpstr>
      <vt:lpstr>PowerPoint Presentation</vt:lpstr>
      <vt:lpstr>Reference Book:  Computer Networks  4th edition Andrew s. tanenbaum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resources</dc:creator>
  <cp:lastModifiedBy>Vidhi-PC</cp:lastModifiedBy>
  <cp:revision>145</cp:revision>
  <dcterms:created xsi:type="dcterms:W3CDTF">2019-12-03T04:28:02Z</dcterms:created>
  <dcterms:modified xsi:type="dcterms:W3CDTF">2020-06-27T18:53:39Z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