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14" r:id="rId5"/>
    <p:sldId id="260" r:id="rId6"/>
    <p:sldId id="261" r:id="rId7"/>
    <p:sldId id="315" r:id="rId8"/>
    <p:sldId id="316" r:id="rId9"/>
    <p:sldId id="317" r:id="rId10"/>
    <p:sldId id="318" r:id="rId11"/>
    <p:sldId id="320" r:id="rId12"/>
    <p:sldId id="319" r:id="rId13"/>
    <p:sldId id="321" r:id="rId14"/>
    <p:sldId id="322" r:id="rId15"/>
    <p:sldId id="323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Ck4oXglL9GWj5vMa+jvSw==" hashData="oDOJEctpqIn0uehHObh1mfhNVRfggnpv+xvuRB4NjS4Y9DAGGlvsdUBKvQT22Ju/7tAeKQVTgvQA5ZQr25jwU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848010"/>
            <a:ext cx="8791575" cy="238760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: E-Mail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068265-682A-485F-9FAF-FD798904B2CE}"/>
              </a:ext>
            </a:extLst>
          </p:cNvPr>
          <p:cNvSpPr txBox="1"/>
          <p:nvPr/>
        </p:nvSpPr>
        <p:spPr>
          <a:xfrm>
            <a:off x="7301947" y="5996429"/>
            <a:ext cx="48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Ms. Vidhi Pandya</a:t>
            </a:r>
          </a:p>
        </p:txBody>
      </p:sp>
    </p:spTree>
    <p:extLst>
      <p:ext uri="{BB962C8B-B14F-4D97-AF65-F5344CB8AC3E}">
        <p14:creationId xmlns:p14="http://schemas.microsoft.com/office/powerpoint/2010/main" val="8885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Commands used at different phases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1412" y="1635617"/>
            <a:ext cx="2889675" cy="9401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Phase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211392" y="1854555"/>
            <a:ext cx="1687132" cy="47651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6117465" y="1339403"/>
            <a:ext cx="5344732" cy="1352282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&lt;user name&gt;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&lt;password&gt;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41411" y="3217570"/>
            <a:ext cx="2889675" cy="9401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211392" y="3449389"/>
            <a:ext cx="1687132" cy="47651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/>
        </p:nvSpPr>
        <p:spPr>
          <a:xfrm>
            <a:off x="6117465" y="2805443"/>
            <a:ext cx="5344732" cy="1852410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 &lt;Mail Id&gt;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 &lt;Mail ID&gt;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154546" y="4863917"/>
            <a:ext cx="6529589" cy="1352282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+OK – indicates command is fine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-ERR – indicates command is improper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6797899" y="5301798"/>
            <a:ext cx="1687132" cy="47651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789831" y="5069979"/>
            <a:ext cx="2889675" cy="9401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Replay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0310" y="6529589"/>
            <a:ext cx="58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POP3 is Case Sensitive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Modes provided by transaction phase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75031" y="1223494"/>
            <a:ext cx="1906073" cy="114622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5628067" y="2369714"/>
            <a:ext cx="1" cy="46363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348507" y="2833352"/>
            <a:ext cx="4623517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972023" y="2833353"/>
            <a:ext cx="1" cy="46363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348507" y="2833353"/>
            <a:ext cx="1" cy="46363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331075" y="3317835"/>
            <a:ext cx="2032839" cy="13056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55603" y="3317835"/>
            <a:ext cx="2032839" cy="13056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972022" y="4623515"/>
            <a:ext cx="2" cy="12234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347492" y="4623515"/>
            <a:ext cx="3" cy="12234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47493" y="5087153"/>
            <a:ext cx="47753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972022" y="5087153"/>
            <a:ext cx="47753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5025" y="4855334"/>
            <a:ext cx="3130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Agent Downloads the mail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Deletes the mail from Mail box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47492" y="5831981"/>
            <a:ext cx="47753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48540" y="4855334"/>
            <a:ext cx="3130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Agent Downloads the mail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delete the mail from Mail box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971008" y="5847008"/>
            <a:ext cx="47753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4546" y="6450752"/>
            <a:ext cx="8293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After Downloading the mail, user can get that mail on that particular PC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1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3" grpId="0" animBg="1"/>
      <p:bldP spid="14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1825" y="798490"/>
            <a:ext cx="4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Scenario: Download and Keep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195206" y="1583922"/>
            <a:ext cx="3346484" cy="325853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Phase</a:t>
            </a:r>
          </a:p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user vidhi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+OK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pass DEPSTAR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+OK Successfully logged 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8538693" y="98217"/>
            <a:ext cx="3374265" cy="2446986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: Server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: Client (User)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4139546" y="1583922"/>
            <a:ext cx="3724018" cy="508733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Phase</a:t>
            </a:r>
          </a:p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list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1 496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2 920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retr 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Blah….Blah….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quit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+OK signing off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8461420" y="2895421"/>
            <a:ext cx="3346484" cy="325853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Phase</a:t>
            </a:r>
          </a:p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status and mark mail as per the action performed during Transaction Phase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>
            <a:off x="3541690" y="3213189"/>
            <a:ext cx="597856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863564" y="4127589"/>
            <a:ext cx="597856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8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1825" y="798490"/>
            <a:ext cx="4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Scenario: Download and Delete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195206" y="1583922"/>
            <a:ext cx="3346484" cy="325853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Phase</a:t>
            </a:r>
          </a:p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user vidhi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+OK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pass DEPSTAR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+OK Successfully logged 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8538693" y="98217"/>
            <a:ext cx="3374265" cy="2446986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: Server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: Client (User)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4139546" y="1583922"/>
            <a:ext cx="3724018" cy="508733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Phase</a:t>
            </a:r>
          </a:p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list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1 496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2 920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retr 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Blah….Blah….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dele 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quit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: +OK Signing off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8461420" y="2895421"/>
            <a:ext cx="3346484" cy="325853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Phase</a:t>
            </a:r>
          </a:p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Deletes the mail from the mail box, updates the status and mark mail as per the action performed during Transaction Phase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>
            <a:off x="3541690" y="3213189"/>
            <a:ext cx="597856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863564" y="4127589"/>
            <a:ext cx="597856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6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IMAP : internet message access protocol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26524" y="1609859"/>
            <a:ext cx="2215166" cy="83712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 with POP3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644721" y="1918952"/>
            <a:ext cx="978794" cy="36060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6">
            <a:extLst>
              <a:ext uri="{FF2B5EF4-FFF2-40B4-BE49-F238E27FC236}">
                <a16:creationId xmlns:a16="http://schemas.microsoft.com/office/drawing/2014/main" xmlns="" id="{58972780-F971-462C-8794-4C4FCDE11DC1}"/>
              </a:ext>
            </a:extLst>
          </p:cNvPr>
          <p:cNvSpPr/>
          <p:nvPr/>
        </p:nvSpPr>
        <p:spPr>
          <a:xfrm>
            <a:off x="5009882" y="1099930"/>
            <a:ext cx="5181043" cy="1978121"/>
          </a:xfrm>
          <a:prstGeom prst="round2DiagRect">
            <a:avLst/>
          </a:prstGeom>
          <a:noFill/>
          <a:ln w="38100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Local Machine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folders to maintain mails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use of remote server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6524" y="3618963"/>
            <a:ext cx="94530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Complex Message Access Protocol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 : 143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folders to maintain messages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server to hold all the messages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low bandwidth connection between User Agent and Mail server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7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MIME : Multipurpose internet mail extensions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41413" y="1750421"/>
            <a:ext cx="1706290" cy="78377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203805" y="1905219"/>
            <a:ext cx="692332" cy="47026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6">
            <a:extLst>
              <a:ext uri="{FF2B5EF4-FFF2-40B4-BE49-F238E27FC236}">
                <a16:creationId xmlns:a16="http://schemas.microsoft.com/office/drawing/2014/main" xmlns="" id="{58972780-F971-462C-8794-4C4FCDE11DC1}"/>
              </a:ext>
            </a:extLst>
          </p:cNvPr>
          <p:cNvSpPr/>
          <p:nvPr/>
        </p:nvSpPr>
        <p:spPr>
          <a:xfrm>
            <a:off x="4252239" y="1099930"/>
            <a:ext cx="7160930" cy="1978121"/>
          </a:xfrm>
          <a:prstGeom prst="round2DiagRect">
            <a:avLst/>
          </a:prstGeom>
          <a:noFill/>
          <a:ln w="38100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with languages with accents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in non-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atin alphabets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in languages without alphabets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not containing text at all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82" y="3236763"/>
            <a:ext cx="8826857" cy="34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3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45" y="618518"/>
            <a:ext cx="5004014" cy="5116076"/>
          </a:xfrm>
        </p:spPr>
        <p:txBody>
          <a:bodyPr>
            <a:normAutofit/>
          </a:bodyPr>
          <a:lstStyle/>
          <a:p>
            <a:r>
              <a:rPr lang="en-US" dirty="0"/>
              <a:t>Reference Book: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Computer Networks </a:t>
            </a:r>
            <a:br>
              <a:rPr lang="en-US" dirty="0"/>
            </a:b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br>
              <a:rPr lang="en-US" dirty="0"/>
            </a:br>
            <a:r>
              <a:rPr lang="en-US" dirty="0"/>
              <a:t>Andrew s. tanenbaum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557319" y="1433380"/>
            <a:ext cx="5544065" cy="402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Computer Networking – A </a:t>
            </a:r>
            <a:r>
              <a:rPr lang="en-US" dirty="0" err="1" smtClean="0"/>
              <a:t>Top_Down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br>
              <a:rPr lang="en-US" dirty="0" smtClean="0"/>
            </a:br>
            <a:r>
              <a:rPr lang="en-US" dirty="0" err="1" smtClean="0"/>
              <a:t>kurose</a:t>
            </a:r>
            <a:r>
              <a:rPr lang="en-US" dirty="0" smtClean="0"/>
              <a:t>, ross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architecture and services of E-Mail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working of E-mail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various protocols used in E-Mail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/>
              <a:t>E-Mail – Electronic mail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BA0C283-14CC-44F1-B8C4-C8FB4997E403}"/>
              </a:ext>
            </a:extLst>
          </p:cNvPr>
          <p:cNvSpPr/>
          <p:nvPr/>
        </p:nvSpPr>
        <p:spPr>
          <a:xfrm>
            <a:off x="2585901" y="1217549"/>
            <a:ext cx="1535527" cy="8481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xmlns="" id="{58972780-F971-462C-8794-4C4FCDE11DC1}"/>
              </a:ext>
            </a:extLst>
          </p:cNvPr>
          <p:cNvSpPr/>
          <p:nvPr/>
        </p:nvSpPr>
        <p:spPr>
          <a:xfrm>
            <a:off x="5870715" y="1099930"/>
            <a:ext cx="4320210" cy="1202651"/>
          </a:xfrm>
          <a:prstGeom prst="round2DiagRect">
            <a:avLst/>
          </a:prstGeom>
          <a:noFill/>
          <a:ln w="38100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purpose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Sharing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E5F93D39-E19E-4483-A986-F40D4D6B555A}"/>
              </a:ext>
            </a:extLst>
          </p:cNvPr>
          <p:cNvSpPr/>
          <p:nvPr/>
        </p:nvSpPr>
        <p:spPr>
          <a:xfrm>
            <a:off x="4253950" y="1484241"/>
            <a:ext cx="1535527" cy="35780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9A9A18B1-F67B-4E4A-B791-4DD769B40531}"/>
              </a:ext>
            </a:extLst>
          </p:cNvPr>
          <p:cNvSpPr/>
          <p:nvPr/>
        </p:nvSpPr>
        <p:spPr>
          <a:xfrm>
            <a:off x="9448797" y="4194312"/>
            <a:ext cx="1954695" cy="8481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xmlns="" id="{0032258C-59B5-4ECD-AA5E-B0A19091C971}"/>
              </a:ext>
            </a:extLst>
          </p:cNvPr>
          <p:cNvSpPr/>
          <p:nvPr/>
        </p:nvSpPr>
        <p:spPr>
          <a:xfrm rot="10800000">
            <a:off x="7732640" y="4412971"/>
            <a:ext cx="1535527" cy="35780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xmlns="" id="{B75BB5CE-6E9A-4C67-9533-8B8DBF18F113}"/>
              </a:ext>
            </a:extLst>
          </p:cNvPr>
          <p:cNvSpPr/>
          <p:nvPr/>
        </p:nvSpPr>
        <p:spPr>
          <a:xfrm>
            <a:off x="446395" y="3048000"/>
            <a:ext cx="7195931" cy="3246783"/>
          </a:xfrm>
          <a:prstGeom prst="round2DiagRect">
            <a:avLst/>
          </a:prstGeom>
          <a:noFill/>
          <a:ln w="38100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send message to group of people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internal structure of message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 did not know about message arrival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 mail on other address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not support other message type like image, audio, video</a:t>
            </a:r>
          </a:p>
        </p:txBody>
      </p:sp>
    </p:spTree>
    <p:extLst>
      <p:ext uri="{BB962C8B-B14F-4D97-AF65-F5344CB8AC3E}">
        <p14:creationId xmlns:p14="http://schemas.microsoft.com/office/powerpoint/2010/main" val="41631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9" grpId="0" animBg="1"/>
      <p:bldP spid="38" grpId="0" animBg="1"/>
      <p:bldP spid="41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/>
              <a:t>Architecture and 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9CD2BAE-9319-4032-8ADE-52C4FD520737}"/>
              </a:ext>
            </a:extLst>
          </p:cNvPr>
          <p:cNvSpPr/>
          <p:nvPr/>
        </p:nvSpPr>
        <p:spPr>
          <a:xfrm>
            <a:off x="4876800" y="1311970"/>
            <a:ext cx="2716696" cy="75537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8887357-1DD5-4E76-9454-71514B639717}"/>
              </a:ext>
            </a:extLst>
          </p:cNvPr>
          <p:cNvSpPr/>
          <p:nvPr/>
        </p:nvSpPr>
        <p:spPr>
          <a:xfrm>
            <a:off x="1416185" y="2789581"/>
            <a:ext cx="2716696" cy="75537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Agent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8AA53A-EB46-42D6-90C1-81E5C2C3E564}"/>
              </a:ext>
            </a:extLst>
          </p:cNvPr>
          <p:cNvSpPr/>
          <p:nvPr/>
        </p:nvSpPr>
        <p:spPr>
          <a:xfrm>
            <a:off x="8262730" y="2789581"/>
            <a:ext cx="2716696" cy="75537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Transfer Agent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B53C25E-57EB-4731-881C-5E6DC0181B1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35148" y="2067344"/>
            <a:ext cx="0" cy="3445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D4B7C3F-21EF-42A8-98BB-81B7BD4B7CE8}"/>
              </a:ext>
            </a:extLst>
          </p:cNvPr>
          <p:cNvCxnSpPr>
            <a:cxnSpLocks/>
          </p:cNvCxnSpPr>
          <p:nvPr/>
        </p:nvCxnSpPr>
        <p:spPr>
          <a:xfrm flipH="1">
            <a:off x="2769704" y="2411894"/>
            <a:ext cx="6838122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F87CFEF-040A-4FC4-B6F8-7BCEB2FF9C6F}"/>
              </a:ext>
            </a:extLst>
          </p:cNvPr>
          <p:cNvCxnSpPr>
            <a:cxnSpLocks/>
          </p:cNvCxnSpPr>
          <p:nvPr/>
        </p:nvCxnSpPr>
        <p:spPr>
          <a:xfrm>
            <a:off x="9607826" y="2411894"/>
            <a:ext cx="0" cy="38430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70D477D-46AB-4DB1-9557-C32A6C13A4B1}"/>
              </a:ext>
            </a:extLst>
          </p:cNvPr>
          <p:cNvCxnSpPr>
            <a:cxnSpLocks/>
          </p:cNvCxnSpPr>
          <p:nvPr/>
        </p:nvCxnSpPr>
        <p:spPr>
          <a:xfrm>
            <a:off x="2769704" y="2411894"/>
            <a:ext cx="0" cy="377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C0A1D2D-8504-4AE6-BB5C-B482CD192EBE}"/>
              </a:ext>
            </a:extLst>
          </p:cNvPr>
          <p:cNvCxnSpPr>
            <a:cxnSpLocks/>
          </p:cNvCxnSpPr>
          <p:nvPr/>
        </p:nvCxnSpPr>
        <p:spPr>
          <a:xfrm>
            <a:off x="2756451" y="3544955"/>
            <a:ext cx="0" cy="13053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429BFBE-B687-48E4-97F4-DF19D8C0AB46}"/>
              </a:ext>
            </a:extLst>
          </p:cNvPr>
          <p:cNvCxnSpPr/>
          <p:nvPr/>
        </p:nvCxnSpPr>
        <p:spPr>
          <a:xfrm>
            <a:off x="2769704" y="3876253"/>
            <a:ext cx="39756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4BD9CE-431C-4F50-880B-E884A7E9BAA0}"/>
              </a:ext>
            </a:extLst>
          </p:cNvPr>
          <p:cNvSpPr txBox="1"/>
          <p:nvPr/>
        </p:nvSpPr>
        <p:spPr>
          <a:xfrm>
            <a:off x="3127514" y="3564832"/>
            <a:ext cx="2928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to read and send email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174329DF-EF17-46F4-A368-24CC762BA06A}"/>
              </a:ext>
            </a:extLst>
          </p:cNvPr>
          <p:cNvCxnSpPr>
            <a:cxnSpLocks/>
          </p:cNvCxnSpPr>
          <p:nvPr/>
        </p:nvCxnSpPr>
        <p:spPr>
          <a:xfrm>
            <a:off x="9627703" y="3544959"/>
            <a:ext cx="13253" cy="154387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B1C6475-63CD-4D03-ACC0-819A334F38F8}"/>
              </a:ext>
            </a:extLst>
          </p:cNvPr>
          <p:cNvCxnSpPr>
            <a:cxnSpLocks/>
          </p:cNvCxnSpPr>
          <p:nvPr/>
        </p:nvCxnSpPr>
        <p:spPr>
          <a:xfrm flipH="1">
            <a:off x="9144000" y="3876257"/>
            <a:ext cx="49695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76874D1-EC08-45F1-A60A-B512D56EBB44}"/>
              </a:ext>
            </a:extLst>
          </p:cNvPr>
          <p:cNvSpPr txBox="1"/>
          <p:nvPr/>
        </p:nvSpPr>
        <p:spPr>
          <a:xfrm>
            <a:off x="6377608" y="3564832"/>
            <a:ext cx="2928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 message from one end to another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3A92EBF-C7BD-42B4-8A37-4D22FABF6231}"/>
              </a:ext>
            </a:extLst>
          </p:cNvPr>
          <p:cNvCxnSpPr/>
          <p:nvPr/>
        </p:nvCxnSpPr>
        <p:spPr>
          <a:xfrm>
            <a:off x="2769704" y="4837036"/>
            <a:ext cx="39756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5959404-E5BC-4E97-BB3F-A5B69AE92116}"/>
              </a:ext>
            </a:extLst>
          </p:cNvPr>
          <p:cNvSpPr txBox="1"/>
          <p:nvPr/>
        </p:nvSpPr>
        <p:spPr>
          <a:xfrm>
            <a:off x="3091069" y="4565877"/>
            <a:ext cx="2928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Program – interact with Email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7C4C8AE-0EF8-4518-875F-8701079E14E5}"/>
              </a:ext>
            </a:extLst>
          </p:cNvPr>
          <p:cNvSpPr txBox="1"/>
          <p:nvPr/>
        </p:nvSpPr>
        <p:spPr>
          <a:xfrm>
            <a:off x="6394172" y="4784308"/>
            <a:ext cx="2928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Daemons – run in background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2235A2F-139B-4425-80F5-D33FC23E7DAC}"/>
              </a:ext>
            </a:extLst>
          </p:cNvPr>
          <p:cNvCxnSpPr>
            <a:cxnSpLocks/>
          </p:cNvCxnSpPr>
          <p:nvPr/>
        </p:nvCxnSpPr>
        <p:spPr>
          <a:xfrm flipH="1">
            <a:off x="9157250" y="5088831"/>
            <a:ext cx="49695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23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6" grpId="0"/>
      <p:bldP spid="19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9A761CB-D6B7-40AF-BDC9-F0E98FEA8148}"/>
              </a:ext>
            </a:extLst>
          </p:cNvPr>
          <p:cNvSpPr txBox="1"/>
          <p:nvPr/>
        </p:nvSpPr>
        <p:spPr>
          <a:xfrm>
            <a:off x="887896" y="543336"/>
            <a:ext cx="1068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Functions provided by E-Mail System: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4423A52-5180-4A3F-B478-56073C4B0211}"/>
              </a:ext>
            </a:extLst>
          </p:cNvPr>
          <p:cNvSpPr/>
          <p:nvPr/>
        </p:nvSpPr>
        <p:spPr>
          <a:xfrm>
            <a:off x="331308" y="1205948"/>
            <a:ext cx="2279374" cy="78187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4DD7A00E-3AC5-4140-9510-0C1345C8EC44}"/>
              </a:ext>
            </a:extLst>
          </p:cNvPr>
          <p:cNvSpPr/>
          <p:nvPr/>
        </p:nvSpPr>
        <p:spPr>
          <a:xfrm>
            <a:off x="2729948" y="1470992"/>
            <a:ext cx="609600" cy="291547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xmlns="" id="{324F3025-4A08-4545-93FC-2DD1180CB201}"/>
              </a:ext>
            </a:extLst>
          </p:cNvPr>
          <p:cNvSpPr/>
          <p:nvPr/>
        </p:nvSpPr>
        <p:spPr>
          <a:xfrm>
            <a:off x="3525078" y="1205948"/>
            <a:ext cx="8335614" cy="781878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process of creating messages and answers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159100B2-10A7-4D2E-83B9-43EE17C4AE36}"/>
              </a:ext>
            </a:extLst>
          </p:cNvPr>
          <p:cNvSpPr/>
          <p:nvPr/>
        </p:nvSpPr>
        <p:spPr>
          <a:xfrm>
            <a:off x="9581318" y="2286000"/>
            <a:ext cx="2279374" cy="78187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xmlns="" id="{6F2BFAA8-6D3B-49F4-B46D-C7B26963FE9E}"/>
              </a:ext>
            </a:extLst>
          </p:cNvPr>
          <p:cNvSpPr/>
          <p:nvPr/>
        </p:nvSpPr>
        <p:spPr>
          <a:xfrm rot="10800000">
            <a:off x="8845825" y="2531165"/>
            <a:ext cx="609600" cy="291547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croll: Horizontal 27">
            <a:extLst>
              <a:ext uri="{FF2B5EF4-FFF2-40B4-BE49-F238E27FC236}">
                <a16:creationId xmlns:a16="http://schemas.microsoft.com/office/drawing/2014/main" xmlns="" id="{7BDB69FE-8BBD-4D71-9265-987D2B98B12F}"/>
              </a:ext>
            </a:extLst>
          </p:cNvPr>
          <p:cNvSpPr/>
          <p:nvPr/>
        </p:nvSpPr>
        <p:spPr>
          <a:xfrm>
            <a:off x="331308" y="2286000"/>
            <a:ext cx="8335614" cy="781878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moving messages from sender to receiver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114E6B9D-1748-4420-8EE9-E80585856750}"/>
              </a:ext>
            </a:extLst>
          </p:cNvPr>
          <p:cNvSpPr/>
          <p:nvPr/>
        </p:nvSpPr>
        <p:spPr>
          <a:xfrm>
            <a:off x="331308" y="3366051"/>
            <a:ext cx="2279374" cy="78187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A2956BD2-4248-4162-AD53-D1AB15550B2E}"/>
              </a:ext>
            </a:extLst>
          </p:cNvPr>
          <p:cNvSpPr/>
          <p:nvPr/>
        </p:nvSpPr>
        <p:spPr>
          <a:xfrm>
            <a:off x="2729948" y="3631095"/>
            <a:ext cx="609600" cy="291547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croll: Horizontal 30">
            <a:extLst>
              <a:ext uri="{FF2B5EF4-FFF2-40B4-BE49-F238E27FC236}">
                <a16:creationId xmlns:a16="http://schemas.microsoft.com/office/drawing/2014/main" xmlns="" id="{E5E717AE-517E-4390-A5B9-9FD0AA31B8DA}"/>
              </a:ext>
            </a:extLst>
          </p:cNvPr>
          <p:cNvSpPr/>
          <p:nvPr/>
        </p:nvSpPr>
        <p:spPr>
          <a:xfrm>
            <a:off x="3525078" y="3366051"/>
            <a:ext cx="8335614" cy="781878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acknowledgement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419F19A2-8776-4F6A-A874-137D4726ECD4}"/>
              </a:ext>
            </a:extLst>
          </p:cNvPr>
          <p:cNvSpPr/>
          <p:nvPr/>
        </p:nvSpPr>
        <p:spPr>
          <a:xfrm>
            <a:off x="9581318" y="4446102"/>
            <a:ext cx="2279374" cy="78187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6F7F9B49-D1D4-4993-AE8D-D6928266FB76}"/>
              </a:ext>
            </a:extLst>
          </p:cNvPr>
          <p:cNvSpPr/>
          <p:nvPr/>
        </p:nvSpPr>
        <p:spPr>
          <a:xfrm rot="10800000">
            <a:off x="8845825" y="4691267"/>
            <a:ext cx="609600" cy="291547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croll: Horizontal 33">
            <a:extLst>
              <a:ext uri="{FF2B5EF4-FFF2-40B4-BE49-F238E27FC236}">
                <a16:creationId xmlns:a16="http://schemas.microsoft.com/office/drawing/2014/main" xmlns="" id="{5F705EB9-04CA-4AA3-8DFD-477174E105D4}"/>
              </a:ext>
            </a:extLst>
          </p:cNvPr>
          <p:cNvSpPr/>
          <p:nvPr/>
        </p:nvSpPr>
        <p:spPr>
          <a:xfrm>
            <a:off x="331308" y="4446102"/>
            <a:ext cx="8335614" cy="781878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provide message in readable format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E1075579-7F75-4F2A-9192-DA8BC965928B}"/>
              </a:ext>
            </a:extLst>
          </p:cNvPr>
          <p:cNvSpPr/>
          <p:nvPr/>
        </p:nvSpPr>
        <p:spPr>
          <a:xfrm>
            <a:off x="331308" y="5764690"/>
            <a:ext cx="2279374" cy="78187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Disposition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xmlns="" id="{A1D3A79B-8DCD-4607-84B7-B0A28B94ACB5}"/>
              </a:ext>
            </a:extLst>
          </p:cNvPr>
          <p:cNvSpPr/>
          <p:nvPr/>
        </p:nvSpPr>
        <p:spPr>
          <a:xfrm>
            <a:off x="2729948" y="6029734"/>
            <a:ext cx="609600" cy="291547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croll: Horizontal 36">
            <a:extLst>
              <a:ext uri="{FF2B5EF4-FFF2-40B4-BE49-F238E27FC236}">
                <a16:creationId xmlns:a16="http://schemas.microsoft.com/office/drawing/2014/main" xmlns="" id="{A6B45B91-F91C-4D82-9932-ECC6E97523A1}"/>
              </a:ext>
            </a:extLst>
          </p:cNvPr>
          <p:cNvSpPr/>
          <p:nvPr/>
        </p:nvSpPr>
        <p:spPr>
          <a:xfrm>
            <a:off x="3525078" y="5526151"/>
            <a:ext cx="8335614" cy="1219205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provide action information related to the message received by receiver</a:t>
            </a:r>
          </a:p>
        </p:txBody>
      </p:sp>
    </p:spTree>
    <p:extLst>
      <p:ext uri="{BB962C8B-B14F-4D97-AF65-F5344CB8AC3E}">
        <p14:creationId xmlns:p14="http://schemas.microsoft.com/office/powerpoint/2010/main" val="27252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92DD0A5-96A3-45EF-AEA3-94DFCCEA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95" y="2211664"/>
            <a:ext cx="1273659" cy="127365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xmlns="" id="{8E12EF20-20F8-424B-BEAA-62AF91F0654D}"/>
              </a:ext>
            </a:extLst>
          </p:cNvPr>
          <p:cNvSpPr/>
          <p:nvPr/>
        </p:nvSpPr>
        <p:spPr>
          <a:xfrm>
            <a:off x="1101795" y="2211665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D177A0F-CE2C-4924-A150-40021DFF949F}"/>
              </a:ext>
            </a:extLst>
          </p:cNvPr>
          <p:cNvSpPr txBox="1"/>
          <p:nvPr/>
        </p:nvSpPr>
        <p:spPr>
          <a:xfrm>
            <a:off x="934028" y="3485323"/>
            <a:ext cx="160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Agent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CC9C3BBA-CF84-47E6-811E-B8A119EB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99" y="1734582"/>
            <a:ext cx="1273659" cy="127365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9D88D0A-6973-4B14-BF35-C96CDD8C199C}"/>
              </a:ext>
            </a:extLst>
          </p:cNvPr>
          <p:cNvSpPr txBox="1"/>
          <p:nvPr/>
        </p:nvSpPr>
        <p:spPr>
          <a:xfrm>
            <a:off x="2411045" y="1279847"/>
            <a:ext cx="175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Server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56460ADC-3CDE-482C-9BBA-F027D1702CCB}"/>
              </a:ext>
            </a:extLst>
          </p:cNvPr>
          <p:cNvSpPr/>
          <p:nvPr/>
        </p:nvSpPr>
        <p:spPr>
          <a:xfrm>
            <a:off x="2652297" y="1734581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6F2E194-AA68-45A6-A33F-1494CC8E7239}"/>
              </a:ext>
            </a:extLst>
          </p:cNvPr>
          <p:cNvSpPr/>
          <p:nvPr/>
        </p:nvSpPr>
        <p:spPr>
          <a:xfrm>
            <a:off x="2719279" y="3154018"/>
            <a:ext cx="1273659" cy="25179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544C52A2-E1AA-474B-9C75-1F0E3F010DB4}"/>
              </a:ext>
            </a:extLst>
          </p:cNvPr>
          <p:cNvCxnSpPr/>
          <p:nvPr/>
        </p:nvCxnSpPr>
        <p:spPr>
          <a:xfrm>
            <a:off x="2822711" y="3154018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F3E0C4CC-AE0C-4578-B8B8-455D3EA68AED}"/>
              </a:ext>
            </a:extLst>
          </p:cNvPr>
          <p:cNvCxnSpPr/>
          <p:nvPr/>
        </p:nvCxnSpPr>
        <p:spPr>
          <a:xfrm>
            <a:off x="2922102" y="3154018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9CC6A60D-EE48-4E2C-A58B-C10611167AF2}"/>
              </a:ext>
            </a:extLst>
          </p:cNvPr>
          <p:cNvCxnSpPr/>
          <p:nvPr/>
        </p:nvCxnSpPr>
        <p:spPr>
          <a:xfrm>
            <a:off x="3021493" y="3154018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517C6AC3-84E6-407E-B1BD-06533CCBD298}"/>
              </a:ext>
            </a:extLst>
          </p:cNvPr>
          <p:cNvCxnSpPr/>
          <p:nvPr/>
        </p:nvCxnSpPr>
        <p:spPr>
          <a:xfrm>
            <a:off x="3134138" y="3154018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E4D9D948-CE4D-4827-A13D-26274E4BFE78}"/>
              </a:ext>
            </a:extLst>
          </p:cNvPr>
          <p:cNvCxnSpPr/>
          <p:nvPr/>
        </p:nvCxnSpPr>
        <p:spPr>
          <a:xfrm>
            <a:off x="3233528" y="3154018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60EF42ED-3FBD-4527-94B9-83BA5271DE41}"/>
              </a:ext>
            </a:extLst>
          </p:cNvPr>
          <p:cNvCxnSpPr/>
          <p:nvPr/>
        </p:nvCxnSpPr>
        <p:spPr>
          <a:xfrm>
            <a:off x="3346172" y="3154018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D5B563B2-80FC-425D-891E-FFDD0356B667}"/>
              </a:ext>
            </a:extLst>
          </p:cNvPr>
          <p:cNvCxnSpPr/>
          <p:nvPr/>
        </p:nvCxnSpPr>
        <p:spPr>
          <a:xfrm>
            <a:off x="3458816" y="3154018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21AC1543-BEAC-494A-BF9A-49F0CF8743CC}"/>
              </a:ext>
            </a:extLst>
          </p:cNvPr>
          <p:cNvCxnSpPr/>
          <p:nvPr/>
        </p:nvCxnSpPr>
        <p:spPr>
          <a:xfrm>
            <a:off x="3558207" y="3154018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115513E1-A042-49A8-9571-083B0857F5BA}"/>
              </a:ext>
            </a:extLst>
          </p:cNvPr>
          <p:cNvCxnSpPr/>
          <p:nvPr/>
        </p:nvCxnSpPr>
        <p:spPr>
          <a:xfrm>
            <a:off x="3670852" y="3154018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7011203E-46E7-4628-A21C-99B8082A8743}"/>
              </a:ext>
            </a:extLst>
          </p:cNvPr>
          <p:cNvCxnSpPr/>
          <p:nvPr/>
        </p:nvCxnSpPr>
        <p:spPr>
          <a:xfrm>
            <a:off x="3882884" y="3154018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7E6B3B94-C8E4-4225-876C-DE8B9EF7FCAB}"/>
              </a:ext>
            </a:extLst>
          </p:cNvPr>
          <p:cNvCxnSpPr/>
          <p:nvPr/>
        </p:nvCxnSpPr>
        <p:spPr>
          <a:xfrm>
            <a:off x="3770243" y="3147397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021A254D-A4CF-4E20-9801-7DDC86F39F28}"/>
              </a:ext>
            </a:extLst>
          </p:cNvPr>
          <p:cNvSpPr/>
          <p:nvPr/>
        </p:nvSpPr>
        <p:spPr>
          <a:xfrm>
            <a:off x="2719280" y="3589895"/>
            <a:ext cx="302214" cy="25179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673A08EA-0CF9-4B74-9125-45F3EAEECA10}"/>
              </a:ext>
            </a:extLst>
          </p:cNvPr>
          <p:cNvCxnSpPr/>
          <p:nvPr/>
        </p:nvCxnSpPr>
        <p:spPr>
          <a:xfrm>
            <a:off x="2822711" y="3589895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D683604E-AC9A-4DEA-B50C-C743AD39EECC}"/>
              </a:ext>
            </a:extLst>
          </p:cNvPr>
          <p:cNvCxnSpPr/>
          <p:nvPr/>
        </p:nvCxnSpPr>
        <p:spPr>
          <a:xfrm>
            <a:off x="2922102" y="3589895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FF9EF1C4-E9A2-4205-94B8-07500A0AB0E8}"/>
              </a:ext>
            </a:extLst>
          </p:cNvPr>
          <p:cNvSpPr/>
          <p:nvPr/>
        </p:nvSpPr>
        <p:spPr>
          <a:xfrm>
            <a:off x="3195065" y="3589895"/>
            <a:ext cx="302214" cy="25179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7D24ADF6-E83F-4513-87BE-61FCC1F9B5A2}"/>
              </a:ext>
            </a:extLst>
          </p:cNvPr>
          <p:cNvCxnSpPr>
            <a:cxnSpLocks/>
          </p:cNvCxnSpPr>
          <p:nvPr/>
        </p:nvCxnSpPr>
        <p:spPr>
          <a:xfrm>
            <a:off x="3298496" y="3589895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219720FF-6EC6-498E-BF35-E88623338086}"/>
              </a:ext>
            </a:extLst>
          </p:cNvPr>
          <p:cNvCxnSpPr>
            <a:cxnSpLocks/>
          </p:cNvCxnSpPr>
          <p:nvPr/>
        </p:nvCxnSpPr>
        <p:spPr>
          <a:xfrm>
            <a:off x="3397887" y="3589895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2371CB39-33DF-4530-938C-0F106CB5FAE7}"/>
              </a:ext>
            </a:extLst>
          </p:cNvPr>
          <p:cNvSpPr/>
          <p:nvPr/>
        </p:nvSpPr>
        <p:spPr>
          <a:xfrm>
            <a:off x="3670850" y="3589895"/>
            <a:ext cx="302214" cy="25179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4C519869-8892-4C49-9375-B872FF2C6B4C}"/>
              </a:ext>
            </a:extLst>
          </p:cNvPr>
          <p:cNvCxnSpPr/>
          <p:nvPr/>
        </p:nvCxnSpPr>
        <p:spPr>
          <a:xfrm>
            <a:off x="3774281" y="3589895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D890999A-DC0D-4929-AF3A-9EB3AC23592C}"/>
              </a:ext>
            </a:extLst>
          </p:cNvPr>
          <p:cNvCxnSpPr/>
          <p:nvPr/>
        </p:nvCxnSpPr>
        <p:spPr>
          <a:xfrm>
            <a:off x="3873672" y="3589895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xmlns="" id="{BF9F70E2-074A-4240-9947-BC13678D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139" y="3485323"/>
            <a:ext cx="1273659" cy="1273659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xmlns="" id="{00B18B7A-F0CF-4569-B5F3-29C6EA270282}"/>
              </a:ext>
            </a:extLst>
          </p:cNvPr>
          <p:cNvSpPr/>
          <p:nvPr/>
        </p:nvSpPr>
        <p:spPr>
          <a:xfrm>
            <a:off x="9780139" y="3485324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67B0F51-62F9-4F68-98C2-9CDE3CC5B24D}"/>
              </a:ext>
            </a:extLst>
          </p:cNvPr>
          <p:cNvSpPr txBox="1"/>
          <p:nvPr/>
        </p:nvSpPr>
        <p:spPr>
          <a:xfrm>
            <a:off x="9612372" y="4758982"/>
            <a:ext cx="160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Agent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CA1C2B4D-C151-4A98-867A-11425796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628" y="3008241"/>
            <a:ext cx="1273659" cy="127365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1F97FCC-6F89-4AA5-AC3E-7E5841D0959F}"/>
              </a:ext>
            </a:extLst>
          </p:cNvPr>
          <p:cNvSpPr txBox="1"/>
          <p:nvPr/>
        </p:nvSpPr>
        <p:spPr>
          <a:xfrm>
            <a:off x="7746374" y="2553506"/>
            <a:ext cx="175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Server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0C9C2ADB-8E1A-4C1A-8677-CFF43F60A153}"/>
              </a:ext>
            </a:extLst>
          </p:cNvPr>
          <p:cNvSpPr/>
          <p:nvPr/>
        </p:nvSpPr>
        <p:spPr>
          <a:xfrm>
            <a:off x="7987626" y="3008240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5FE29DB7-42E2-4A24-9D55-268CA643ADFF}"/>
              </a:ext>
            </a:extLst>
          </p:cNvPr>
          <p:cNvSpPr/>
          <p:nvPr/>
        </p:nvSpPr>
        <p:spPr>
          <a:xfrm>
            <a:off x="8054608" y="4427677"/>
            <a:ext cx="1273659" cy="25179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F9F6BBCA-0D22-4A16-A12F-22613A7583FD}"/>
              </a:ext>
            </a:extLst>
          </p:cNvPr>
          <p:cNvCxnSpPr/>
          <p:nvPr/>
        </p:nvCxnSpPr>
        <p:spPr>
          <a:xfrm>
            <a:off x="8158040" y="4427677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3C7A0325-06C4-48C2-B29F-A1E5874CCF04}"/>
              </a:ext>
            </a:extLst>
          </p:cNvPr>
          <p:cNvCxnSpPr/>
          <p:nvPr/>
        </p:nvCxnSpPr>
        <p:spPr>
          <a:xfrm>
            <a:off x="8257431" y="4427677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690D34A8-1963-4858-93A5-A14352852430}"/>
              </a:ext>
            </a:extLst>
          </p:cNvPr>
          <p:cNvCxnSpPr/>
          <p:nvPr/>
        </p:nvCxnSpPr>
        <p:spPr>
          <a:xfrm>
            <a:off x="8356822" y="4427677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C0A2E7F4-A466-4915-ABE3-A963CF3A4988}"/>
              </a:ext>
            </a:extLst>
          </p:cNvPr>
          <p:cNvCxnSpPr/>
          <p:nvPr/>
        </p:nvCxnSpPr>
        <p:spPr>
          <a:xfrm>
            <a:off x="8469467" y="4427677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AC6C05D6-0AFA-4A39-8723-A30E986EA318}"/>
              </a:ext>
            </a:extLst>
          </p:cNvPr>
          <p:cNvCxnSpPr/>
          <p:nvPr/>
        </p:nvCxnSpPr>
        <p:spPr>
          <a:xfrm>
            <a:off x="8568857" y="4427677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7909D0B-FABB-424B-9E39-6BB15DBDBB9B}"/>
              </a:ext>
            </a:extLst>
          </p:cNvPr>
          <p:cNvCxnSpPr/>
          <p:nvPr/>
        </p:nvCxnSpPr>
        <p:spPr>
          <a:xfrm>
            <a:off x="8681501" y="4427677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32FF658E-187C-4AFF-B407-7941E2032851}"/>
              </a:ext>
            </a:extLst>
          </p:cNvPr>
          <p:cNvCxnSpPr/>
          <p:nvPr/>
        </p:nvCxnSpPr>
        <p:spPr>
          <a:xfrm>
            <a:off x="8794145" y="4427677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12839DB0-8936-462D-A408-66D469C24636}"/>
              </a:ext>
            </a:extLst>
          </p:cNvPr>
          <p:cNvCxnSpPr/>
          <p:nvPr/>
        </p:nvCxnSpPr>
        <p:spPr>
          <a:xfrm>
            <a:off x="8893536" y="4427677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B7DAD13F-B7F0-4A79-834F-80689BAC2484}"/>
              </a:ext>
            </a:extLst>
          </p:cNvPr>
          <p:cNvCxnSpPr/>
          <p:nvPr/>
        </p:nvCxnSpPr>
        <p:spPr>
          <a:xfrm>
            <a:off x="9006181" y="4427677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240BDEDC-0587-45B0-AAEA-328D8CF4FFDC}"/>
              </a:ext>
            </a:extLst>
          </p:cNvPr>
          <p:cNvCxnSpPr/>
          <p:nvPr/>
        </p:nvCxnSpPr>
        <p:spPr>
          <a:xfrm>
            <a:off x="9218213" y="4427677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A0FF89E7-CED9-4BDC-86AE-8CC2AA20354E}"/>
              </a:ext>
            </a:extLst>
          </p:cNvPr>
          <p:cNvCxnSpPr/>
          <p:nvPr/>
        </p:nvCxnSpPr>
        <p:spPr>
          <a:xfrm>
            <a:off x="9105572" y="4421056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90D8DB39-525A-4C59-A292-D04986C8550B}"/>
              </a:ext>
            </a:extLst>
          </p:cNvPr>
          <p:cNvSpPr/>
          <p:nvPr/>
        </p:nvSpPr>
        <p:spPr>
          <a:xfrm>
            <a:off x="8054609" y="4863554"/>
            <a:ext cx="302214" cy="25179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814D582B-3F67-4B9F-BC06-7875EFEE5934}"/>
              </a:ext>
            </a:extLst>
          </p:cNvPr>
          <p:cNvCxnSpPr/>
          <p:nvPr/>
        </p:nvCxnSpPr>
        <p:spPr>
          <a:xfrm>
            <a:off x="8158040" y="4863554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0883875F-4BF8-4A1B-B03F-DB80F6834485}"/>
              </a:ext>
            </a:extLst>
          </p:cNvPr>
          <p:cNvCxnSpPr/>
          <p:nvPr/>
        </p:nvCxnSpPr>
        <p:spPr>
          <a:xfrm>
            <a:off x="8257431" y="4863554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5CC1C19-FD37-4DEE-A93A-5B4BC7C1976F}"/>
              </a:ext>
            </a:extLst>
          </p:cNvPr>
          <p:cNvSpPr/>
          <p:nvPr/>
        </p:nvSpPr>
        <p:spPr>
          <a:xfrm>
            <a:off x="8530394" y="4863554"/>
            <a:ext cx="302214" cy="25179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2E12ACB4-8616-4F19-A2BE-6015F318A91B}"/>
              </a:ext>
            </a:extLst>
          </p:cNvPr>
          <p:cNvCxnSpPr>
            <a:cxnSpLocks/>
          </p:cNvCxnSpPr>
          <p:nvPr/>
        </p:nvCxnSpPr>
        <p:spPr>
          <a:xfrm>
            <a:off x="8633825" y="4863554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5A432194-F090-49C3-A5A4-EC6194E23A44}"/>
              </a:ext>
            </a:extLst>
          </p:cNvPr>
          <p:cNvCxnSpPr>
            <a:cxnSpLocks/>
          </p:cNvCxnSpPr>
          <p:nvPr/>
        </p:nvCxnSpPr>
        <p:spPr>
          <a:xfrm>
            <a:off x="8733216" y="4863554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0664A75C-CA9A-42A3-895D-A682CA7CC890}"/>
              </a:ext>
            </a:extLst>
          </p:cNvPr>
          <p:cNvSpPr/>
          <p:nvPr/>
        </p:nvSpPr>
        <p:spPr>
          <a:xfrm>
            <a:off x="9006179" y="4863554"/>
            <a:ext cx="302214" cy="25179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B75B3A1B-4AFC-4B1A-8BB6-119C456B2218}"/>
              </a:ext>
            </a:extLst>
          </p:cNvPr>
          <p:cNvCxnSpPr/>
          <p:nvPr/>
        </p:nvCxnSpPr>
        <p:spPr>
          <a:xfrm>
            <a:off x="9109610" y="4863554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B6012D45-D1EA-4A0E-BACD-36DB184F67B1}"/>
              </a:ext>
            </a:extLst>
          </p:cNvPr>
          <p:cNvCxnSpPr/>
          <p:nvPr/>
        </p:nvCxnSpPr>
        <p:spPr>
          <a:xfrm>
            <a:off x="9209001" y="4863554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9C6CD706-F37E-4EEA-9FD4-EDEB4E506772}"/>
              </a:ext>
            </a:extLst>
          </p:cNvPr>
          <p:cNvCxnSpPr>
            <a:stCxn id="31" idx="6"/>
            <a:endCxn id="73" idx="1"/>
          </p:cNvCxnSpPr>
          <p:nvPr/>
        </p:nvCxnSpPr>
        <p:spPr>
          <a:xfrm>
            <a:off x="3925956" y="2371411"/>
            <a:ext cx="4061672" cy="127366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C9C22518-4434-4D65-A5A6-3E1A1625AA35}"/>
              </a:ext>
            </a:extLst>
          </p:cNvPr>
          <p:cNvSpPr txBox="1"/>
          <p:nvPr/>
        </p:nvSpPr>
        <p:spPr>
          <a:xfrm rot="1062476">
            <a:off x="5434804" y="2553505"/>
            <a:ext cx="105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xmlns="" id="{0334A439-8282-4A22-A7BC-5918BFF62A41}"/>
              </a:ext>
            </a:extLst>
          </p:cNvPr>
          <p:cNvSpPr/>
          <p:nvPr/>
        </p:nvSpPr>
        <p:spPr>
          <a:xfrm>
            <a:off x="238543" y="927653"/>
            <a:ext cx="4909865" cy="3831330"/>
          </a:xfrm>
          <a:prstGeom prst="cloud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Cloud 100">
            <a:extLst>
              <a:ext uri="{FF2B5EF4-FFF2-40B4-BE49-F238E27FC236}">
                <a16:creationId xmlns:a16="http://schemas.microsoft.com/office/drawing/2014/main" xmlns="" id="{D18DD4DA-8C01-4282-BE0C-14D629C22263}"/>
              </a:ext>
            </a:extLst>
          </p:cNvPr>
          <p:cNvSpPr/>
          <p:nvPr/>
        </p:nvSpPr>
        <p:spPr>
          <a:xfrm rot="2694341">
            <a:off x="6974332" y="2140624"/>
            <a:ext cx="5091112" cy="4185263"/>
          </a:xfrm>
          <a:prstGeom prst="cloud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ED13D76A-CF23-4FCF-8441-B3AF9A1BC5A8}"/>
              </a:ext>
            </a:extLst>
          </p:cNvPr>
          <p:cNvSpPr/>
          <p:nvPr/>
        </p:nvSpPr>
        <p:spPr>
          <a:xfrm>
            <a:off x="1549052" y="5675241"/>
            <a:ext cx="1273659" cy="25179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211961DE-844E-4F23-92A8-EED87EEFCC90}"/>
              </a:ext>
            </a:extLst>
          </p:cNvPr>
          <p:cNvCxnSpPr/>
          <p:nvPr/>
        </p:nvCxnSpPr>
        <p:spPr>
          <a:xfrm>
            <a:off x="1652484" y="5675241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A59A2AF6-27FA-4E25-A101-AF48E9939F27}"/>
              </a:ext>
            </a:extLst>
          </p:cNvPr>
          <p:cNvCxnSpPr/>
          <p:nvPr/>
        </p:nvCxnSpPr>
        <p:spPr>
          <a:xfrm>
            <a:off x="1751875" y="5675241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08A19874-8D5B-4BD4-AB88-038699D812D2}"/>
              </a:ext>
            </a:extLst>
          </p:cNvPr>
          <p:cNvCxnSpPr/>
          <p:nvPr/>
        </p:nvCxnSpPr>
        <p:spPr>
          <a:xfrm>
            <a:off x="1851266" y="5675241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FF09177F-3EC0-47EF-B57D-4D126DE0CE02}"/>
              </a:ext>
            </a:extLst>
          </p:cNvPr>
          <p:cNvCxnSpPr/>
          <p:nvPr/>
        </p:nvCxnSpPr>
        <p:spPr>
          <a:xfrm>
            <a:off x="1963911" y="5675241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503B93B-F21E-44FF-B6C4-3F350C13A272}"/>
              </a:ext>
            </a:extLst>
          </p:cNvPr>
          <p:cNvCxnSpPr/>
          <p:nvPr/>
        </p:nvCxnSpPr>
        <p:spPr>
          <a:xfrm>
            <a:off x="2063301" y="5675241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93E40F92-B84B-4603-843D-BCC4F004B155}"/>
              </a:ext>
            </a:extLst>
          </p:cNvPr>
          <p:cNvCxnSpPr/>
          <p:nvPr/>
        </p:nvCxnSpPr>
        <p:spPr>
          <a:xfrm>
            <a:off x="2175945" y="5675241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C5A75013-AD6F-4F43-9BD3-B089963D5520}"/>
              </a:ext>
            </a:extLst>
          </p:cNvPr>
          <p:cNvCxnSpPr/>
          <p:nvPr/>
        </p:nvCxnSpPr>
        <p:spPr>
          <a:xfrm>
            <a:off x="2288589" y="5675241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A495883E-CB9D-48DC-BA3C-B3358EB8C2F3}"/>
              </a:ext>
            </a:extLst>
          </p:cNvPr>
          <p:cNvCxnSpPr/>
          <p:nvPr/>
        </p:nvCxnSpPr>
        <p:spPr>
          <a:xfrm>
            <a:off x="2387980" y="5675241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54D9E394-FCE6-4E7B-9355-F6917340536D}"/>
              </a:ext>
            </a:extLst>
          </p:cNvPr>
          <p:cNvCxnSpPr/>
          <p:nvPr/>
        </p:nvCxnSpPr>
        <p:spPr>
          <a:xfrm>
            <a:off x="2500625" y="5675241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999CB8CC-F702-4627-AC6A-CDE92C5F2AD1}"/>
              </a:ext>
            </a:extLst>
          </p:cNvPr>
          <p:cNvCxnSpPr/>
          <p:nvPr/>
        </p:nvCxnSpPr>
        <p:spPr>
          <a:xfrm>
            <a:off x="2712657" y="5675241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7C95FFFF-E086-442F-8D00-D51E90E0EA16}"/>
              </a:ext>
            </a:extLst>
          </p:cNvPr>
          <p:cNvCxnSpPr/>
          <p:nvPr/>
        </p:nvCxnSpPr>
        <p:spPr>
          <a:xfrm>
            <a:off x="2600016" y="5668620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20CD427F-38CF-48BA-A804-4E5CFB22042A}"/>
              </a:ext>
            </a:extLst>
          </p:cNvPr>
          <p:cNvSpPr/>
          <p:nvPr/>
        </p:nvSpPr>
        <p:spPr>
          <a:xfrm>
            <a:off x="1549053" y="6251001"/>
            <a:ext cx="302214" cy="25179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A9AB559C-FD30-4EF4-939B-7C679BB89FE4}"/>
              </a:ext>
            </a:extLst>
          </p:cNvPr>
          <p:cNvCxnSpPr/>
          <p:nvPr/>
        </p:nvCxnSpPr>
        <p:spPr>
          <a:xfrm>
            <a:off x="1652484" y="6251001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E39D9016-24A3-4F84-9801-09F0E441AC3D}"/>
              </a:ext>
            </a:extLst>
          </p:cNvPr>
          <p:cNvCxnSpPr/>
          <p:nvPr/>
        </p:nvCxnSpPr>
        <p:spPr>
          <a:xfrm>
            <a:off x="1751875" y="6251001"/>
            <a:ext cx="0" cy="25179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xmlns="" id="{42AC2DAD-5F6D-4B3B-A578-DB0FDEC33D86}"/>
              </a:ext>
            </a:extLst>
          </p:cNvPr>
          <p:cNvCxnSpPr/>
          <p:nvPr/>
        </p:nvCxnSpPr>
        <p:spPr>
          <a:xfrm>
            <a:off x="3021493" y="5817704"/>
            <a:ext cx="3246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xmlns="" id="{41A63B1D-908A-4A78-A864-78C6313D5FD2}"/>
              </a:ext>
            </a:extLst>
          </p:cNvPr>
          <p:cNvCxnSpPr/>
          <p:nvPr/>
        </p:nvCxnSpPr>
        <p:spPr>
          <a:xfrm>
            <a:off x="2050775" y="6380922"/>
            <a:ext cx="3246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8E8CF6CB-4CD1-4B67-B4C1-D84163DA7DC5}"/>
              </a:ext>
            </a:extLst>
          </p:cNvPr>
          <p:cNvSpPr txBox="1"/>
          <p:nvPr/>
        </p:nvSpPr>
        <p:spPr>
          <a:xfrm>
            <a:off x="3413123" y="5582389"/>
            <a:ext cx="231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Queue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800AA6CA-10F3-4EA0-B860-4F7BC2538BE8}"/>
              </a:ext>
            </a:extLst>
          </p:cNvPr>
          <p:cNvSpPr txBox="1"/>
          <p:nvPr/>
        </p:nvSpPr>
        <p:spPr>
          <a:xfrm>
            <a:off x="2426424" y="6146064"/>
            <a:ext cx="231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Mail Box</a:t>
            </a:r>
          </a:p>
        </p:txBody>
      </p:sp>
    </p:spTree>
    <p:extLst>
      <p:ext uri="{BB962C8B-B14F-4D97-AF65-F5344CB8AC3E}">
        <p14:creationId xmlns:p14="http://schemas.microsoft.com/office/powerpoint/2010/main" val="1970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8" grpId="0"/>
      <p:bldP spid="31" grpId="0" animBg="1"/>
      <p:bldP spid="47" grpId="0" animBg="1"/>
      <p:bldP spid="59" grpId="0" animBg="1"/>
      <p:bldP spid="62" grpId="0" animBg="1"/>
      <p:bldP spid="67" grpId="0" animBg="1"/>
      <p:bldP spid="71" grpId="0" animBg="1"/>
      <p:bldP spid="72" grpId="0"/>
      <p:bldP spid="74" grpId="0"/>
      <p:bldP spid="75" grpId="0" animBg="1"/>
      <p:bldP spid="76" grpId="0" animBg="1"/>
      <p:bldP spid="88" grpId="0" animBg="1"/>
      <p:bldP spid="91" grpId="0" animBg="1"/>
      <p:bldP spid="94" grpId="0" animBg="1"/>
      <p:bldP spid="99" grpId="0"/>
      <p:bldP spid="100" grpId="0" animBg="1"/>
      <p:bldP spid="101" grpId="0" animBg="1"/>
      <p:bldP spid="106" grpId="0" animBg="1"/>
      <p:bldP spid="118" grpId="0" animBg="1"/>
      <p:bldP spid="124" grpId="0"/>
      <p:bldP spid="1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98701" y="4114800"/>
            <a:ext cx="1676400" cy="5969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37301" y="4114800"/>
            <a:ext cx="1676400" cy="5969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98701" y="2794000"/>
            <a:ext cx="1676400" cy="5969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Agent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37301" y="2794000"/>
            <a:ext cx="1676400" cy="5969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agent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98701" y="1260178"/>
            <a:ext cx="1676400" cy="80992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Server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37301" y="1260178"/>
            <a:ext cx="1676400" cy="80992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Server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2933700" y="3390900"/>
            <a:ext cx="342900" cy="723900"/>
          </a:xfrm>
          <a:prstGeom prst="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933700" y="2070100"/>
            <a:ext cx="342900" cy="723900"/>
          </a:xfrm>
          <a:prstGeom prst="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5400000">
            <a:off x="4984751" y="474217"/>
            <a:ext cx="342900" cy="2362200"/>
          </a:xfrm>
          <a:prstGeom prst="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10800000">
            <a:off x="7004051" y="2070100"/>
            <a:ext cx="342900" cy="723900"/>
          </a:xfrm>
          <a:prstGeom prst="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10800000">
            <a:off x="7004051" y="3390900"/>
            <a:ext cx="342900" cy="723900"/>
          </a:xfrm>
          <a:prstGeom prst="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57400" y="2235200"/>
            <a:ext cx="121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0901" y="1160240"/>
            <a:ext cx="121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46951" y="2235200"/>
            <a:ext cx="121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8680450" y="3276600"/>
            <a:ext cx="2565400" cy="3422228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 : Simple Mail Transfer Protocol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POP3 : Post Office Protocol-version 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7800" y="5867400"/>
            <a:ext cx="570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 : Push Protocol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: Pull Protocol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2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041400"/>
            <a:ext cx="99059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 ASCII protocol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 : 25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TCP connection, before sending the message – reliable data transfer service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Copies messages from incoming connections and send to appropriate mail boxes – store and forward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err="1" smtClean="0"/>
              <a:t>SMtp</a:t>
            </a:r>
            <a:r>
              <a:rPr lang="en-US" dirty="0" smtClean="0"/>
              <a:t> : simple mail transfer protocol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92700" y="3835400"/>
            <a:ext cx="1320800" cy="6223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4800" y="4880193"/>
            <a:ext cx="2336800" cy="6223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 - Client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759450" y="4451350"/>
            <a:ext cx="0" cy="23834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13200" y="4689693"/>
            <a:ext cx="0" cy="1905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05700" y="4696043"/>
            <a:ext cx="0" cy="1905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37300" y="4880193"/>
            <a:ext cx="2336800" cy="6223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 - Server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4013200" y="4689693"/>
            <a:ext cx="3492500" cy="63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06850" y="5502493"/>
            <a:ext cx="0" cy="23834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05700" y="5502492"/>
            <a:ext cx="0" cy="23834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00500" y="5740835"/>
            <a:ext cx="3937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493000" y="5740835"/>
            <a:ext cx="3937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3398" y="5507363"/>
            <a:ext cx="177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Mail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2247" y="5502492"/>
            <a:ext cx="198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 Mail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3" grpId="0" animBg="1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POP3 : post office protocol – version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1041400"/>
            <a:ext cx="9905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 Message Access Protocol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 : 110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TCP connection, before sending the message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22800" y="2616895"/>
            <a:ext cx="2019300" cy="5454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Phases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613400" y="3149600"/>
            <a:ext cx="0" cy="2286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197100" y="3378200"/>
            <a:ext cx="68199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89012" y="3828703"/>
            <a:ext cx="2389188" cy="5454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>
            <a:endCxn id="15" idx="0"/>
          </p:cNvCxnSpPr>
          <p:nvPr/>
        </p:nvCxnSpPr>
        <p:spPr>
          <a:xfrm flipH="1">
            <a:off x="2183606" y="3365500"/>
            <a:ext cx="794" cy="46320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412456" y="3828702"/>
            <a:ext cx="2389188" cy="5454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616178" y="3390901"/>
            <a:ext cx="3572" cy="43780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835900" y="3841403"/>
            <a:ext cx="2389188" cy="5454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9016206" y="3365499"/>
            <a:ext cx="794" cy="46320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83606" y="4386808"/>
            <a:ext cx="0" cy="2994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83606" y="4686300"/>
            <a:ext cx="26749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13000" y="447040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599906" y="4386808"/>
            <a:ext cx="0" cy="2994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99906" y="4686300"/>
            <a:ext cx="26749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29300" y="4470400"/>
            <a:ext cx="2349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message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 for deletion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Mark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Statistics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9016206" y="4386808"/>
            <a:ext cx="0" cy="2994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016206" y="4686300"/>
            <a:ext cx="26749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45600" y="4470400"/>
            <a:ext cx="2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record after quit command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session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65946" y="0"/>
            <a:ext cx="102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endParaRPr lang="en-US" sz="2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5" grpId="0" animBg="1"/>
      <p:bldP spid="24" grpId="0" animBg="1"/>
      <p:bldP spid="26" grpId="0" animBg="1"/>
      <p:bldP spid="35" grpId="0"/>
      <p:bldP spid="39" grpId="0"/>
      <p:bldP spid="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FBF95E2D378409A7942844F9112BB" ma:contentTypeVersion="2" ma:contentTypeDescription="Create a new document." ma:contentTypeScope="" ma:versionID="190b963b8cb497b7732bd8abc79aced4">
  <xsd:schema xmlns:xsd="http://www.w3.org/2001/XMLSchema" xmlns:xs="http://www.w3.org/2001/XMLSchema" xmlns:p="http://schemas.microsoft.com/office/2006/metadata/properties" xmlns:ns2="927774d6-647d-465c-b7e8-d60cc3b8b415" targetNamespace="http://schemas.microsoft.com/office/2006/metadata/properties" ma:root="true" ma:fieldsID="64507a9083524b20691bc4449771e5a5" ns2:_="">
    <xsd:import namespace="927774d6-647d-465c-b7e8-d60cc3b8b4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74d6-647d-465c-b7e8-d60cc3b8b4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338591-1F60-43C3-95AB-F76D6C4D3AA7}"/>
</file>

<file path=customXml/itemProps2.xml><?xml version="1.0" encoding="utf-8"?>
<ds:datastoreItem xmlns:ds="http://schemas.openxmlformats.org/officeDocument/2006/customXml" ds:itemID="{4BAD7D9D-7A2A-421A-96C5-013C000F8F37}"/>
</file>

<file path=customXml/itemProps3.xml><?xml version="1.0" encoding="utf-8"?>
<ds:datastoreItem xmlns:ds="http://schemas.openxmlformats.org/officeDocument/2006/customXml" ds:itemID="{A8E7499E-F8CB-4100-8D90-37035753877B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5431</TotalTime>
  <Words>709</Words>
  <Application>Microsoft Office PowerPoint</Application>
  <PresentationFormat>Widescreen</PresentationFormat>
  <Paragraphs>195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Tw Cen MT</vt:lpstr>
      <vt:lpstr>Wingdings</vt:lpstr>
      <vt:lpstr>Circuit</vt:lpstr>
      <vt:lpstr> Application Layer : E-Mail</vt:lpstr>
      <vt:lpstr>Learning objectives</vt:lpstr>
      <vt:lpstr>E-Mail – Electronic mail</vt:lpstr>
      <vt:lpstr>Architecture and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Book:  Computer Networks  4th edition Andrew s. tanenbaum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resources</dc:creator>
  <cp:lastModifiedBy>Resources</cp:lastModifiedBy>
  <cp:revision>206</cp:revision>
  <dcterms:created xsi:type="dcterms:W3CDTF">2019-12-03T04:28:02Z</dcterms:created>
  <dcterms:modified xsi:type="dcterms:W3CDTF">2021-07-20T03:45:12Z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0x0101007D5FBF95E2D378409A7942844F9112BB</vt:lpwstr>
  </property>
</Properties>
</file>