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314" r:id="rId5"/>
    <p:sldId id="260" r:id="rId6"/>
    <p:sldId id="261" r:id="rId7"/>
    <p:sldId id="315" r:id="rId8"/>
    <p:sldId id="324" r:id="rId9"/>
    <p:sldId id="325" r:id="rId10"/>
    <p:sldId id="316" r:id="rId11"/>
    <p:sldId id="317" r:id="rId12"/>
    <p:sldId id="318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lCk4oXglL9GWj5vMa+jvSw==" hashData="oDOJEctpqIn0uehHObh1mfhNVRfggnpv+xvuRB4NjS4Y9DAGGlvsdUBKvQT22Ju/7tAeKQVTgvQA5ZQr25jwU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848010"/>
            <a:ext cx="8791575" cy="2387600"/>
          </a:xfrm>
        </p:spPr>
        <p:txBody>
          <a:bodyPr>
            <a:noAutofit/>
          </a:bodyPr>
          <a:lstStyle/>
          <a:p>
            <a:pPr algn="ctr"/>
            <a:b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 : HTTP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68265-682A-485F-9FAF-FD798904B2CE}"/>
              </a:ext>
            </a:extLst>
          </p:cNvPr>
          <p:cNvSpPr txBox="1"/>
          <p:nvPr/>
        </p:nvSpPr>
        <p:spPr>
          <a:xfrm>
            <a:off x="7262190" y="5844211"/>
            <a:ext cx="482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By: Ms. Vidhi Pandya</a:t>
            </a:r>
          </a:p>
        </p:txBody>
      </p:sp>
    </p:spTree>
    <p:extLst>
      <p:ext uri="{BB962C8B-B14F-4D97-AF65-F5344CB8AC3E}">
        <p14:creationId xmlns:p14="http://schemas.microsoft.com/office/powerpoint/2010/main" val="88853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1141412" y="0"/>
            <a:ext cx="9905998" cy="1202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/>
          </a:p>
          <a:p>
            <a:pPr algn="ctr"/>
            <a:r>
              <a:rPr lang="en-US" dirty="0"/>
              <a:t>HTTP – Message Format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624251" y="1358537"/>
            <a:ext cx="2142309" cy="163285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Message</a:t>
            </a:r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5695406" y="2991394"/>
            <a:ext cx="0" cy="65314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664825" y="3644537"/>
            <a:ext cx="6466112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673534" y="3644537"/>
            <a:ext cx="0" cy="65314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130937" y="3644536"/>
            <a:ext cx="0" cy="65314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1602379" y="4297679"/>
            <a:ext cx="2142309" cy="163285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Message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059782" y="4297678"/>
            <a:ext cx="2142309" cy="163285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Message</a:t>
            </a:r>
          </a:p>
        </p:txBody>
      </p:sp>
    </p:spTree>
    <p:extLst>
      <p:ext uri="{BB962C8B-B14F-4D97-AF65-F5344CB8AC3E}">
        <p14:creationId xmlns:p14="http://schemas.microsoft.com/office/powerpoint/2010/main" val="70478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 animBg="1"/>
      <p:bldP spid="31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41412" y="0"/>
            <a:ext cx="9905998" cy="1202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/>
          </a:p>
          <a:p>
            <a:pPr algn="ctr"/>
            <a:r>
              <a:rPr lang="en-US" dirty="0"/>
              <a:t>Request Message Format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3486" y="1528354"/>
            <a:ext cx="2233748" cy="67926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997234" y="1528354"/>
            <a:ext cx="300446" cy="67926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297680" y="1528354"/>
            <a:ext cx="2233748" cy="67926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531428" y="1528354"/>
            <a:ext cx="300446" cy="67926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831874" y="1528354"/>
            <a:ext cx="2233748" cy="67926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763486" y="2233748"/>
            <a:ext cx="2233748" cy="67926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Field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97234" y="2233748"/>
            <a:ext cx="300446" cy="67926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297680" y="2233748"/>
            <a:ext cx="2233748" cy="67926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763486" y="2939142"/>
            <a:ext cx="4767942" cy="67926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63486" y="3631474"/>
            <a:ext cx="2233748" cy="67926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Field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97234" y="3631474"/>
            <a:ext cx="300446" cy="67926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297680" y="3631474"/>
            <a:ext cx="2233748" cy="67926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763486" y="4323806"/>
            <a:ext cx="300446" cy="67926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763486" y="5016138"/>
            <a:ext cx="7302136" cy="120178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9170126" y="1528354"/>
            <a:ext cx="195943" cy="679269"/>
          </a:xfrm>
          <a:prstGeom prst="rightBrac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431382" y="1593668"/>
            <a:ext cx="215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Line</a:t>
            </a:r>
          </a:p>
        </p:txBody>
      </p:sp>
      <p:sp>
        <p:nvSpPr>
          <p:cNvPr id="59" name="Right Brace 58"/>
          <p:cNvSpPr/>
          <p:nvPr/>
        </p:nvSpPr>
        <p:spPr>
          <a:xfrm>
            <a:off x="9170126" y="2325189"/>
            <a:ext cx="195943" cy="1907178"/>
          </a:xfrm>
          <a:prstGeom prst="rightBrac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457506" y="3049824"/>
            <a:ext cx="215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Line</a:t>
            </a:r>
          </a:p>
        </p:txBody>
      </p:sp>
      <p:sp>
        <p:nvSpPr>
          <p:cNvPr id="61" name="Right Brace 60"/>
          <p:cNvSpPr/>
          <p:nvPr/>
        </p:nvSpPr>
        <p:spPr>
          <a:xfrm>
            <a:off x="9170126" y="4356897"/>
            <a:ext cx="195943" cy="588534"/>
          </a:xfrm>
          <a:prstGeom prst="rightBrac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431382" y="4383021"/>
            <a:ext cx="215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Blank Line</a:t>
            </a:r>
          </a:p>
        </p:txBody>
      </p:sp>
      <p:sp>
        <p:nvSpPr>
          <p:cNvPr id="63" name="Right Brace 62"/>
          <p:cNvSpPr/>
          <p:nvPr/>
        </p:nvSpPr>
        <p:spPr>
          <a:xfrm>
            <a:off x="9170126" y="5069961"/>
            <a:ext cx="195943" cy="1105947"/>
          </a:xfrm>
          <a:prstGeom prst="rightBrac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9431382" y="5315957"/>
            <a:ext cx="215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Entity Body</a:t>
            </a:r>
          </a:p>
        </p:txBody>
      </p:sp>
    </p:spTree>
    <p:extLst>
      <p:ext uri="{BB962C8B-B14F-4D97-AF65-F5344CB8AC3E}">
        <p14:creationId xmlns:p14="http://schemas.microsoft.com/office/powerpoint/2010/main" val="166521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28" grpId="0" animBg="1"/>
      <p:bldP spid="29" grpId="0" animBg="1"/>
      <p:bldP spid="31" grpId="0" animBg="1"/>
      <p:bldP spid="32" grpId="0" animBg="1"/>
      <p:bldP spid="34" grpId="0" animBg="1"/>
      <p:bldP spid="36" grpId="0" animBg="1"/>
      <p:bldP spid="43" grpId="0" animBg="1"/>
      <p:bldP spid="44" grpId="0" animBg="1"/>
      <p:bldP spid="48" grpId="0" animBg="1"/>
      <p:bldP spid="49" grpId="0" animBg="1"/>
      <p:bldP spid="50" grpId="0" animBg="1"/>
      <p:bldP spid="57" grpId="0" animBg="1"/>
      <p:bldP spid="58" grpId="0" animBg="1"/>
      <p:bldP spid="10" grpId="0" animBg="1"/>
      <p:bldP spid="11" grpId="0"/>
      <p:bldP spid="59" grpId="0" animBg="1"/>
      <p:bldP spid="60" grpId="0"/>
      <p:bldP spid="61" grpId="0" animBg="1"/>
      <p:bldP spid="62" grpId="0"/>
      <p:bldP spid="63" grpId="0" animBg="1"/>
      <p:bldP spid="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81825" y="798490"/>
            <a:ext cx="4919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: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67543" y="1658983"/>
            <a:ext cx="88174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	/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somefile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/file.txt		HTTP/1.1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HOST: www.google.com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Connection: close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User-agent: Mozilla/5.0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Accept-language: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16538" y="3971067"/>
            <a:ext cx="39188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Methods: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409319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41412" y="0"/>
            <a:ext cx="9905998" cy="1202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/>
          </a:p>
          <a:p>
            <a:pPr algn="ctr"/>
            <a:r>
              <a:rPr lang="en-US" dirty="0"/>
              <a:t>Response Message Format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3486" y="1528354"/>
            <a:ext cx="2233748" cy="67926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997234" y="1528354"/>
            <a:ext cx="300446" cy="67926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297680" y="1528354"/>
            <a:ext cx="2233748" cy="67926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Code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531428" y="1528354"/>
            <a:ext cx="300446" cy="67926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831874" y="1528354"/>
            <a:ext cx="2233748" cy="67926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763486" y="2233748"/>
            <a:ext cx="2233748" cy="67926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Field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97234" y="2233748"/>
            <a:ext cx="300446" cy="67926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297680" y="2233748"/>
            <a:ext cx="2233748" cy="67926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763486" y="2939142"/>
            <a:ext cx="4767942" cy="67926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63486" y="3631474"/>
            <a:ext cx="2233748" cy="67926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Field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97234" y="3631474"/>
            <a:ext cx="300446" cy="67926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297680" y="3631474"/>
            <a:ext cx="2233748" cy="67926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763486" y="4323806"/>
            <a:ext cx="300446" cy="67926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763486" y="5016138"/>
            <a:ext cx="7302136" cy="120178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9170126" y="1528354"/>
            <a:ext cx="195943" cy="679269"/>
          </a:xfrm>
          <a:prstGeom prst="rightBrac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431382" y="1593668"/>
            <a:ext cx="215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Line</a:t>
            </a:r>
          </a:p>
        </p:txBody>
      </p:sp>
      <p:sp>
        <p:nvSpPr>
          <p:cNvPr id="59" name="Right Brace 58"/>
          <p:cNvSpPr/>
          <p:nvPr/>
        </p:nvSpPr>
        <p:spPr>
          <a:xfrm>
            <a:off x="9170126" y="2325189"/>
            <a:ext cx="195943" cy="1907178"/>
          </a:xfrm>
          <a:prstGeom prst="rightBrac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457506" y="3049824"/>
            <a:ext cx="215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Line</a:t>
            </a:r>
          </a:p>
        </p:txBody>
      </p:sp>
      <p:sp>
        <p:nvSpPr>
          <p:cNvPr id="61" name="Right Brace 60"/>
          <p:cNvSpPr/>
          <p:nvPr/>
        </p:nvSpPr>
        <p:spPr>
          <a:xfrm>
            <a:off x="9170126" y="4356897"/>
            <a:ext cx="195943" cy="588534"/>
          </a:xfrm>
          <a:prstGeom prst="rightBrac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431382" y="4383021"/>
            <a:ext cx="215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Blank Line</a:t>
            </a:r>
          </a:p>
        </p:txBody>
      </p:sp>
      <p:sp>
        <p:nvSpPr>
          <p:cNvPr id="63" name="Right Brace 62"/>
          <p:cNvSpPr/>
          <p:nvPr/>
        </p:nvSpPr>
        <p:spPr>
          <a:xfrm>
            <a:off x="9170126" y="5069961"/>
            <a:ext cx="195943" cy="1105947"/>
          </a:xfrm>
          <a:prstGeom prst="rightBrac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9431382" y="5315957"/>
            <a:ext cx="215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Entity Body</a:t>
            </a:r>
          </a:p>
        </p:txBody>
      </p:sp>
    </p:spTree>
    <p:extLst>
      <p:ext uri="{BB962C8B-B14F-4D97-AF65-F5344CB8AC3E}">
        <p14:creationId xmlns:p14="http://schemas.microsoft.com/office/powerpoint/2010/main" val="159104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28" grpId="0" animBg="1"/>
      <p:bldP spid="29" grpId="0" animBg="1"/>
      <p:bldP spid="31" grpId="0" animBg="1"/>
      <p:bldP spid="32" grpId="0" animBg="1"/>
      <p:bldP spid="34" grpId="0" animBg="1"/>
      <p:bldP spid="36" grpId="0" animBg="1"/>
      <p:bldP spid="43" grpId="0" animBg="1"/>
      <p:bldP spid="44" grpId="0" animBg="1"/>
      <p:bldP spid="48" grpId="0" animBg="1"/>
      <p:bldP spid="49" grpId="0" animBg="1"/>
      <p:bldP spid="50" grpId="0" animBg="1"/>
      <p:bldP spid="57" grpId="0" animBg="1"/>
      <p:bldP spid="58" grpId="0" animBg="1"/>
      <p:bldP spid="10" grpId="0" animBg="1"/>
      <p:bldP spid="11" grpId="0"/>
      <p:bldP spid="59" grpId="0" animBg="1"/>
      <p:bldP spid="60" grpId="0"/>
      <p:bldP spid="61" grpId="0" animBg="1"/>
      <p:bldP spid="62" grpId="0"/>
      <p:bldP spid="63" grpId="0" animBg="1"/>
      <p:bldP spid="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81825" y="798490"/>
            <a:ext cx="4919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: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0522" y="1658983"/>
            <a:ext cx="88174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HTTP/1.1	200	ok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Connection: close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Tue, 16/7/2020		9:10:04	GMT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Server: Apache/2.2.3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Last-Modified: Tue, 16 7 2020	9:10:03 GMT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Content-length: 6821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Content-type: text/html</a:t>
            </a:r>
          </a:p>
        </p:txBody>
      </p:sp>
      <p:sp>
        <p:nvSpPr>
          <p:cNvPr id="3" name="Round Same Side Corner Rectangle 2"/>
          <p:cNvSpPr/>
          <p:nvPr/>
        </p:nvSpPr>
        <p:spPr>
          <a:xfrm>
            <a:off x="7733211" y="798489"/>
            <a:ext cx="3644537" cy="5380241"/>
          </a:xfrm>
          <a:prstGeom prst="round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Code and Meaning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301 – Moved Permanently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 – Bad Request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404 – Not Found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505 – HTTP version not supported</a:t>
            </a:r>
          </a:p>
        </p:txBody>
      </p:sp>
    </p:spTree>
    <p:extLst>
      <p:ext uri="{BB962C8B-B14F-4D97-AF65-F5344CB8AC3E}">
        <p14:creationId xmlns:p14="http://schemas.microsoft.com/office/powerpoint/2010/main" val="40084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1141412" y="0"/>
            <a:ext cx="9905998" cy="1202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/>
          </a:p>
          <a:p>
            <a:pPr algn="ctr"/>
            <a:r>
              <a:rPr lang="en-US" dirty="0"/>
              <a:t>Cookies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92DD0A5-96A3-45EF-AEA3-94DFCCEA0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892" y="905381"/>
            <a:ext cx="1273659" cy="1273659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8E12EF20-20F8-424B-BEAA-62AF91F0654D}"/>
              </a:ext>
            </a:extLst>
          </p:cNvPr>
          <p:cNvSpPr/>
          <p:nvPr/>
        </p:nvSpPr>
        <p:spPr>
          <a:xfrm>
            <a:off x="2368892" y="905382"/>
            <a:ext cx="1273659" cy="1273659"/>
          </a:xfrm>
          <a:prstGeom prst="ellips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C9C3BBA-CF84-47E6-811E-B8A119EB5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970" y="905382"/>
            <a:ext cx="1273659" cy="1273659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56460ADC-3CDE-482C-9BBA-F027D1702CCB}"/>
              </a:ext>
            </a:extLst>
          </p:cNvPr>
          <p:cNvSpPr/>
          <p:nvPr/>
        </p:nvSpPr>
        <p:spPr>
          <a:xfrm>
            <a:off x="8791839" y="905381"/>
            <a:ext cx="1273659" cy="1273659"/>
          </a:xfrm>
          <a:prstGeom prst="ellips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/>
          <p:cNvCxnSpPr>
            <a:stCxn id="23" idx="4"/>
          </p:cNvCxnSpPr>
          <p:nvPr/>
        </p:nvCxnSpPr>
        <p:spPr>
          <a:xfrm flipH="1">
            <a:off x="2980296" y="2179041"/>
            <a:ext cx="25426" cy="337267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454801" y="2179041"/>
            <a:ext cx="39526" cy="337267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005721" y="2312126"/>
            <a:ext cx="6449078" cy="27432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55862">
            <a:off x="4765280" y="2039945"/>
            <a:ext cx="3012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Request Message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005720" y="2586446"/>
            <a:ext cx="6449079" cy="97971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21068560">
            <a:off x="3042324" y="2777708"/>
            <a:ext cx="5097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Response Message – set cookie: 1678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014428" y="3627120"/>
            <a:ext cx="6449078" cy="27432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55862">
            <a:off x="4822266" y="3408160"/>
            <a:ext cx="4421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Request Message – Cookie: 1678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014428" y="3973566"/>
            <a:ext cx="6439665" cy="1040673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36334" y="5482290"/>
            <a:ext cx="886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137061" y="5476028"/>
            <a:ext cx="886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42" name="TextBox 41"/>
          <p:cNvSpPr txBox="1"/>
          <p:nvPr/>
        </p:nvSpPr>
        <p:spPr>
          <a:xfrm rot="21072739">
            <a:off x="4031525" y="4105787"/>
            <a:ext cx="3924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Response Message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176530" y="2312126"/>
            <a:ext cx="80376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Magnetic Disk 5"/>
          <p:cNvSpPr/>
          <p:nvPr/>
        </p:nvSpPr>
        <p:spPr>
          <a:xfrm>
            <a:off x="850006" y="2179040"/>
            <a:ext cx="1089184" cy="798723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26758" y="2895999"/>
            <a:ext cx="180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8734</a:t>
            </a:r>
          </a:p>
        </p:txBody>
      </p:sp>
      <p:sp>
        <p:nvSpPr>
          <p:cNvPr id="43" name="Flowchart: Magnetic Disk 42"/>
          <p:cNvSpPr/>
          <p:nvPr/>
        </p:nvSpPr>
        <p:spPr>
          <a:xfrm>
            <a:off x="10919359" y="2828397"/>
            <a:ext cx="1089184" cy="798723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End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9494327" y="2578401"/>
            <a:ext cx="1425032" cy="39936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881018">
            <a:off x="9489902" y="2503345"/>
            <a:ext cx="2166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id : 1678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2176530" y="3644660"/>
            <a:ext cx="80376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Magnetic Disk 46"/>
          <p:cNvSpPr/>
          <p:nvPr/>
        </p:nvSpPr>
        <p:spPr>
          <a:xfrm>
            <a:off x="850006" y="3480619"/>
            <a:ext cx="1089184" cy="798723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26758" y="4197578"/>
            <a:ext cx="180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8734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: 1678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9494327" y="3566160"/>
            <a:ext cx="1425032" cy="33307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20880519">
            <a:off x="9405432" y="3637104"/>
            <a:ext cx="2627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Cookie Specific Action</a:t>
            </a:r>
          </a:p>
        </p:txBody>
      </p:sp>
    </p:spTree>
    <p:extLst>
      <p:ext uri="{BB962C8B-B14F-4D97-AF65-F5344CB8AC3E}">
        <p14:creationId xmlns:p14="http://schemas.microsoft.com/office/powerpoint/2010/main" val="232813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 animBg="1"/>
      <p:bldP spid="25" grpId="0" animBg="1"/>
      <p:bldP spid="29" grpId="0"/>
      <p:bldP spid="37" grpId="0"/>
      <p:bldP spid="15" grpId="0"/>
      <p:bldP spid="39" grpId="0"/>
      <p:bldP spid="40" grpId="0"/>
      <p:bldP spid="42" grpId="0"/>
      <p:bldP spid="6" grpId="0" animBg="1"/>
      <p:bldP spid="41" grpId="0"/>
      <p:bldP spid="43" grpId="0" animBg="1"/>
      <p:bldP spid="45" grpId="0"/>
      <p:bldP spid="47" grpId="0" animBg="1"/>
      <p:bldP spid="48" grpId="0"/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486" y="901337"/>
            <a:ext cx="92354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Cookies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Cookie Header Line in HTTP Response Message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Cookie Header Line in HTTP Request Message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Cookie’s file kept on User’s end system and managed 			by browser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Back End Database at Website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2377440" y="2233749"/>
            <a:ext cx="0" cy="3317045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377440" y="2455818"/>
            <a:ext cx="496389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377440" y="3304899"/>
            <a:ext cx="496389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377440" y="4140926"/>
            <a:ext cx="496389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377440" y="5529697"/>
            <a:ext cx="496389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6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1141412" y="0"/>
            <a:ext cx="9905998" cy="1202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/>
          </a:p>
          <a:p>
            <a:pPr algn="ctr"/>
            <a:r>
              <a:rPr lang="en-US" dirty="0"/>
              <a:t>Web caching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C9C3BBA-CF84-47E6-811E-B8A119EB5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917" y="2523304"/>
            <a:ext cx="1273659" cy="1273659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56460ADC-3CDE-482C-9BBA-F027D1702CCB}"/>
              </a:ext>
            </a:extLst>
          </p:cNvPr>
          <p:cNvSpPr/>
          <p:nvPr/>
        </p:nvSpPr>
        <p:spPr>
          <a:xfrm>
            <a:off x="9886917" y="2523304"/>
            <a:ext cx="1273659" cy="1273659"/>
          </a:xfrm>
          <a:prstGeom prst="ellips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1481070" y="1094704"/>
            <a:ext cx="61551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Proxy Server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N/w entity which satisfies HTTP requests on behalf of an origin web server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 disk storage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copy of recently requested objects in storage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92DD0A5-96A3-45EF-AEA3-94DFCCEA0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916" y="981094"/>
            <a:ext cx="1273659" cy="127365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8E12EF20-20F8-424B-BEAA-62AF91F0654D}"/>
              </a:ext>
            </a:extLst>
          </p:cNvPr>
          <p:cNvSpPr/>
          <p:nvPr/>
        </p:nvSpPr>
        <p:spPr>
          <a:xfrm>
            <a:off x="9895703" y="981093"/>
            <a:ext cx="1273659" cy="1273659"/>
          </a:xfrm>
          <a:prstGeom prst="ellips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92DD0A5-96A3-45EF-AEA3-94DFCCEA0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305" y="1617924"/>
            <a:ext cx="1273659" cy="1273659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8E12EF20-20F8-424B-BEAA-62AF91F0654D}"/>
              </a:ext>
            </a:extLst>
          </p:cNvPr>
          <p:cNvSpPr/>
          <p:nvPr/>
        </p:nvSpPr>
        <p:spPr>
          <a:xfrm>
            <a:off x="8348092" y="1617923"/>
            <a:ext cx="1273659" cy="1273659"/>
          </a:xfrm>
          <a:prstGeom prst="ellips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F92DD0A5-96A3-45EF-AEA3-94DFCCEA0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092" y="3306856"/>
            <a:ext cx="1273659" cy="1273659"/>
          </a:xfrm>
          <a:prstGeom prst="rect">
            <a:avLst/>
          </a:prstGeom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8E12EF20-20F8-424B-BEAA-62AF91F0654D}"/>
              </a:ext>
            </a:extLst>
          </p:cNvPr>
          <p:cNvSpPr/>
          <p:nvPr/>
        </p:nvSpPr>
        <p:spPr>
          <a:xfrm>
            <a:off x="8356879" y="3306855"/>
            <a:ext cx="1273659" cy="1273659"/>
          </a:xfrm>
          <a:prstGeom prst="ellips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F92DD0A5-96A3-45EF-AEA3-94DFCCEA0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5703" y="4224424"/>
            <a:ext cx="1273659" cy="1273659"/>
          </a:xfrm>
          <a:prstGeom prst="rect">
            <a:avLst/>
          </a:prstGeom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8E12EF20-20F8-424B-BEAA-62AF91F0654D}"/>
              </a:ext>
            </a:extLst>
          </p:cNvPr>
          <p:cNvSpPr/>
          <p:nvPr/>
        </p:nvSpPr>
        <p:spPr>
          <a:xfrm>
            <a:off x="9904490" y="4224423"/>
            <a:ext cx="1273659" cy="1273659"/>
          </a:xfrm>
          <a:prstGeom prst="ellips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729810" y="2254753"/>
            <a:ext cx="1" cy="2685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10324803" y="2241873"/>
            <a:ext cx="9142" cy="2685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629700" y="2394188"/>
            <a:ext cx="460476" cy="27737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6" idx="5"/>
          </p:cNvCxnSpPr>
          <p:nvPr/>
        </p:nvCxnSpPr>
        <p:spPr>
          <a:xfrm flipH="1" flipV="1">
            <a:off x="9435228" y="2705059"/>
            <a:ext cx="451688" cy="2955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5" idx="3"/>
          </p:cNvCxnSpPr>
          <p:nvPr/>
        </p:nvCxnSpPr>
        <p:spPr>
          <a:xfrm flipH="1">
            <a:off x="9621751" y="3610440"/>
            <a:ext cx="451689" cy="22001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2" idx="7"/>
          </p:cNvCxnSpPr>
          <p:nvPr/>
        </p:nvCxnSpPr>
        <p:spPr>
          <a:xfrm flipV="1">
            <a:off x="9444015" y="3306857"/>
            <a:ext cx="434115" cy="18652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10729810" y="3791803"/>
            <a:ext cx="9142" cy="43261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10333945" y="3778923"/>
            <a:ext cx="0" cy="4455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64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 animBg="1"/>
      <p:bldP spid="34" grpId="0" animBg="1"/>
      <p:bldP spid="36" grpId="0" animBg="1"/>
      <p:bldP spid="52" grpId="0" animBg="1"/>
      <p:bldP spid="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836021" y="646277"/>
            <a:ext cx="1972491" cy="86128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789606" y="1507557"/>
            <a:ext cx="4" cy="391610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89609" y="1742686"/>
            <a:ext cx="875212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orizontal Scroll 9"/>
          <p:cNvSpPr/>
          <p:nvPr/>
        </p:nvSpPr>
        <p:spPr>
          <a:xfrm>
            <a:off x="2769324" y="1403050"/>
            <a:ext cx="8934995" cy="705394"/>
          </a:xfrm>
          <a:prstGeom prst="horizontalScroll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Initiates TCP Connection with web cache – HTTP Request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789609" y="2696274"/>
            <a:ext cx="875212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Horizontal Scroll 38"/>
          <p:cNvSpPr/>
          <p:nvPr/>
        </p:nvSpPr>
        <p:spPr>
          <a:xfrm>
            <a:off x="2769325" y="2003937"/>
            <a:ext cx="8934994" cy="1227912"/>
          </a:xfrm>
          <a:prstGeom prst="horizontalScroll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cache – Check copy of object – yes 		Response Message 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789609" y="3708431"/>
            <a:ext cx="875212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789608" y="4822394"/>
            <a:ext cx="875212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orizontal Scroll 44"/>
          <p:cNvSpPr/>
          <p:nvPr/>
        </p:nvSpPr>
        <p:spPr>
          <a:xfrm>
            <a:off x="2769323" y="4352128"/>
            <a:ext cx="8934995" cy="640082"/>
          </a:xfrm>
          <a:prstGeom prst="horizontalScroll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 Server – Response to Web Cache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89608" y="5423658"/>
            <a:ext cx="875212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orizontal Scroll 19"/>
          <p:cNvSpPr/>
          <p:nvPr/>
        </p:nvSpPr>
        <p:spPr>
          <a:xfrm>
            <a:off x="2769322" y="4992576"/>
            <a:ext cx="8934995" cy="653152"/>
          </a:xfrm>
          <a:prstGeom prst="horizontalScroll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cache – Stores copy in local storage – response to client </a:t>
            </a:r>
          </a:p>
        </p:txBody>
      </p:sp>
      <p:sp>
        <p:nvSpPr>
          <p:cNvPr id="5" name="Right Arrow 4"/>
          <p:cNvSpPr/>
          <p:nvPr/>
        </p:nvSpPr>
        <p:spPr>
          <a:xfrm>
            <a:off x="8912179" y="2374012"/>
            <a:ext cx="425003" cy="18727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orizontal Scroll 20"/>
          <p:cNvSpPr/>
          <p:nvPr/>
        </p:nvSpPr>
        <p:spPr>
          <a:xfrm>
            <a:off x="2769323" y="3135174"/>
            <a:ext cx="8934994" cy="1227912"/>
          </a:xfrm>
          <a:prstGeom prst="horizontalScroll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cache – Check copy of object – No 		TCP connection with origin Server – send request for object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8912178" y="3465607"/>
            <a:ext cx="425003" cy="18727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06286" y="5984947"/>
            <a:ext cx="10027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: Cache is both - Server and Client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329781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39" grpId="0" animBg="1"/>
      <p:bldP spid="45" grpId="0" animBg="1"/>
      <p:bldP spid="20" grpId="0" animBg="1"/>
      <p:bldP spid="5" grpId="0" animBg="1"/>
      <p:bldP spid="21" grpId="0" animBg="1"/>
      <p:bldP spid="22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486" y="901337"/>
            <a:ext cx="9235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 to implement Web Caching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Reduce response time for client request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Reduce traffic on an institution’s access link to 					Internet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2377440" y="2233749"/>
            <a:ext cx="0" cy="107115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377440" y="2455818"/>
            <a:ext cx="496389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377440" y="3304899"/>
            <a:ext cx="496389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43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3748"/>
            <a:ext cx="9905998" cy="1478570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1412" y="1841863"/>
            <a:ext cx="1040615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HTTP protocol and different types of connections with HTTP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Request and Response Message Format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need and working of Web caching and Cookies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concept of Conditional-GET Method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64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41412" y="0"/>
            <a:ext cx="9905998" cy="1202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/>
          </a:p>
          <a:p>
            <a:pPr algn="ctr"/>
            <a:r>
              <a:rPr lang="en-US" dirty="0"/>
              <a:t>Conditional – GET Method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275008" y="1202650"/>
            <a:ext cx="2279561" cy="90948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 with Web caching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799268" y="1532586"/>
            <a:ext cx="850005" cy="360608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6">
            <a:extLst>
              <a:ext uri="{FF2B5EF4-FFF2-40B4-BE49-F238E27FC236}">
                <a16:creationId xmlns:a16="http://schemas.microsoft.com/office/drawing/2014/main" id="{58972780-F971-462C-8794-4C4FCDE11DC1}"/>
              </a:ext>
            </a:extLst>
          </p:cNvPr>
          <p:cNvSpPr/>
          <p:nvPr/>
        </p:nvSpPr>
        <p:spPr>
          <a:xfrm>
            <a:off x="5870715" y="1099930"/>
            <a:ext cx="4320210" cy="1202651"/>
          </a:xfrm>
          <a:prstGeom prst="round2DiagRect">
            <a:avLst/>
          </a:prstGeom>
          <a:noFill/>
          <a:ln w="38100" cap="flat" cmpd="sng" algn="ctr">
            <a:solidFill>
              <a:schemeClr val="accent2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 copy of resource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789" y="2730321"/>
            <a:ext cx="1191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a method to verify that object is updates or not – Conditional GET Method</a:t>
            </a:r>
          </a:p>
        </p:txBody>
      </p:sp>
      <p:sp>
        <p:nvSpPr>
          <p:cNvPr id="8" name="Round Diagonal Corner Rectangle 7"/>
          <p:cNvSpPr/>
          <p:nvPr/>
        </p:nvSpPr>
        <p:spPr>
          <a:xfrm>
            <a:off x="3554569" y="3505231"/>
            <a:ext cx="4984124" cy="3065171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to Create Conditional – GET Method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GET Method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line field – If-Modified-Since</a:t>
            </a:r>
          </a:p>
        </p:txBody>
      </p:sp>
    </p:spTree>
    <p:extLst>
      <p:ext uri="{BB962C8B-B14F-4D97-AF65-F5344CB8AC3E}">
        <p14:creationId xmlns:p14="http://schemas.microsoft.com/office/powerpoint/2010/main" val="267156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2434" y="953037"/>
            <a:ext cx="960763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:</a:t>
            </a:r>
          </a:p>
          <a:p>
            <a:endParaRPr lang="en-US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Message: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/ fruits/apple.png  HTTP/1.1</a:t>
            </a:r>
          </a:p>
          <a:p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HOST: www.google.com</a:t>
            </a:r>
          </a:p>
          <a:p>
            <a:endParaRPr lang="en-US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Message:	HTTP/1.1    200   ok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Date: Thu 18 7 2020	10:05:02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Server: Apache/1.3.0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Last-Modified: Thu 18 7 2020   10:04:02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Content-type: image/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669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2434" y="953037"/>
            <a:ext cx="100970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 Sends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Message: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/ fruits/apple.png  HTTP/1.1</a:t>
            </a:r>
          </a:p>
          <a:p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HOST: www.google.com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If-Modified-Since: Thu 18 7 2020  10:04:02</a:t>
            </a:r>
          </a:p>
          <a:p>
            <a:endParaRPr lang="en-US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Message:	HTTP/1.1    304   Not Modified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Date: Mon 20 7 2020	10:05:02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Server: Apache/1.3.0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674278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845" y="618518"/>
            <a:ext cx="5004014" cy="5116076"/>
          </a:xfrm>
        </p:spPr>
        <p:txBody>
          <a:bodyPr>
            <a:normAutofit/>
          </a:bodyPr>
          <a:lstStyle/>
          <a:p>
            <a:r>
              <a:rPr lang="en-US" dirty="0"/>
              <a:t>Reference Book: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Computer Networks </a:t>
            </a:r>
            <a:br>
              <a:rPr lang="en-US" dirty="0"/>
            </a:br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  <a:br>
              <a:rPr lang="en-US" dirty="0"/>
            </a:br>
            <a:r>
              <a:rPr lang="en-US" dirty="0"/>
              <a:t>Andrew s. tanenbaum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557319" y="1433380"/>
            <a:ext cx="5544065" cy="4021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r>
              <a:rPr lang="en-US" dirty="0"/>
              <a:t>Computer Networking – A </a:t>
            </a:r>
            <a:r>
              <a:rPr lang="en-US" dirty="0" err="1"/>
              <a:t>Top_Down</a:t>
            </a:r>
            <a:r>
              <a:rPr lang="en-US" dirty="0"/>
              <a:t> Approach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  <a:br>
              <a:rPr lang="en-US" dirty="0"/>
            </a:br>
            <a:r>
              <a:rPr lang="en-US" dirty="0" err="1"/>
              <a:t>kurose</a:t>
            </a:r>
            <a:r>
              <a:rPr lang="en-US" dirty="0"/>
              <a:t>, ross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0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202650"/>
          </a:xfrm>
        </p:spPr>
        <p:txBody>
          <a:bodyPr/>
          <a:lstStyle/>
          <a:p>
            <a:pPr algn="ctr"/>
            <a:r>
              <a:rPr lang="en-US" dirty="0"/>
              <a:t>HTTP : Hyper Text Transfer Protocol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2DD0A5-96A3-45EF-AEA3-94DFCCEA0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95" y="3178320"/>
            <a:ext cx="1273659" cy="127365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E12EF20-20F8-424B-BEAA-62AF91F0654D}"/>
              </a:ext>
            </a:extLst>
          </p:cNvPr>
          <p:cNvSpPr/>
          <p:nvPr/>
        </p:nvSpPr>
        <p:spPr>
          <a:xfrm>
            <a:off x="1101795" y="3178321"/>
            <a:ext cx="1273659" cy="1273659"/>
          </a:xfrm>
          <a:prstGeom prst="ellips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77A0F-CE2C-4924-A150-40021DFF949F}"/>
              </a:ext>
            </a:extLst>
          </p:cNvPr>
          <p:cNvSpPr txBox="1"/>
          <p:nvPr/>
        </p:nvSpPr>
        <p:spPr>
          <a:xfrm>
            <a:off x="1221414" y="4425853"/>
            <a:ext cx="160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9C3BBA-CF84-47E6-811E-B8A119EB5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304" y="3178321"/>
            <a:ext cx="1273659" cy="1273659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56460ADC-3CDE-482C-9BBA-F027D1702CCB}"/>
              </a:ext>
            </a:extLst>
          </p:cNvPr>
          <p:cNvSpPr/>
          <p:nvPr/>
        </p:nvSpPr>
        <p:spPr>
          <a:xfrm>
            <a:off x="5147302" y="3178320"/>
            <a:ext cx="1273659" cy="1273659"/>
          </a:xfrm>
          <a:prstGeom prst="ellips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D88D0A-6973-4B14-BF35-C96CDD8C199C}"/>
              </a:ext>
            </a:extLst>
          </p:cNvPr>
          <p:cNvSpPr txBox="1"/>
          <p:nvPr/>
        </p:nvSpPr>
        <p:spPr>
          <a:xfrm>
            <a:off x="5245760" y="4423394"/>
            <a:ext cx="1076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</p:txBody>
      </p:sp>
      <p:cxnSp>
        <p:nvCxnSpPr>
          <p:cNvPr id="8" name="Straight Arrow Connector 7"/>
          <p:cNvCxnSpPr>
            <a:stCxn id="11" idx="7"/>
            <a:endCxn id="14" idx="1"/>
          </p:cNvCxnSpPr>
          <p:nvPr/>
        </p:nvCxnSpPr>
        <p:spPr>
          <a:xfrm flipV="1">
            <a:off x="2188931" y="3364843"/>
            <a:ext cx="3144894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3"/>
          </p:cNvCxnSpPr>
          <p:nvPr/>
        </p:nvCxnSpPr>
        <p:spPr>
          <a:xfrm flipH="1" flipV="1">
            <a:off x="2188932" y="4258491"/>
            <a:ext cx="3144893" cy="696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9D88D0A-6973-4B14-BF35-C96CDD8C199C}"/>
              </a:ext>
            </a:extLst>
          </p:cNvPr>
          <p:cNvSpPr txBox="1"/>
          <p:nvPr/>
        </p:nvSpPr>
        <p:spPr>
          <a:xfrm>
            <a:off x="3112160" y="2903178"/>
            <a:ext cx="1381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D88D0A-6973-4B14-BF35-C96CDD8C199C}"/>
              </a:ext>
            </a:extLst>
          </p:cNvPr>
          <p:cNvSpPr txBox="1"/>
          <p:nvPr/>
        </p:nvSpPr>
        <p:spPr>
          <a:xfrm>
            <a:off x="3075107" y="3826508"/>
            <a:ext cx="1509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Response</a:t>
            </a:r>
          </a:p>
        </p:txBody>
      </p:sp>
      <p:cxnSp>
        <p:nvCxnSpPr>
          <p:cNvPr id="21" name="Straight Arrow Connector 20"/>
          <p:cNvCxnSpPr>
            <a:stCxn id="23" idx="0"/>
          </p:cNvCxnSpPr>
          <p:nvPr/>
        </p:nvCxnSpPr>
        <p:spPr>
          <a:xfrm flipV="1">
            <a:off x="3802892" y="2086192"/>
            <a:ext cx="672205" cy="81698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orizontal Scroll 21"/>
          <p:cNvSpPr/>
          <p:nvPr/>
        </p:nvSpPr>
        <p:spPr>
          <a:xfrm>
            <a:off x="2978331" y="1025182"/>
            <a:ext cx="6570618" cy="1236017"/>
          </a:xfrm>
          <a:prstGeom prst="horizontalScroll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http://www.google.com/somefile/file.txt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167052" y="1920547"/>
            <a:ext cx="258644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962504" y="1916500"/>
            <a:ext cx="2103119" cy="404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784130" y="1916500"/>
            <a:ext cx="1622510" cy="98667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9D88D0A-6973-4B14-BF35-C96CDD8C199C}"/>
              </a:ext>
            </a:extLst>
          </p:cNvPr>
          <p:cNvSpPr txBox="1"/>
          <p:nvPr/>
        </p:nvSpPr>
        <p:spPr>
          <a:xfrm>
            <a:off x="6791793" y="2824716"/>
            <a:ext cx="2273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Name of server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030943" y="1916500"/>
            <a:ext cx="1622510" cy="98667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9D88D0A-6973-4B14-BF35-C96CDD8C199C}"/>
              </a:ext>
            </a:extLst>
          </p:cNvPr>
          <p:cNvSpPr txBox="1"/>
          <p:nvPr/>
        </p:nvSpPr>
        <p:spPr>
          <a:xfrm>
            <a:off x="9089963" y="2863332"/>
            <a:ext cx="2273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of resource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D88D0A-6973-4B14-BF35-C96CDD8C199C}"/>
              </a:ext>
            </a:extLst>
          </p:cNvPr>
          <p:cNvSpPr txBox="1"/>
          <p:nvPr/>
        </p:nvSpPr>
        <p:spPr>
          <a:xfrm>
            <a:off x="6962504" y="4802663"/>
            <a:ext cx="44936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:	HTTP is Stateless Protocol</a:t>
            </a:r>
          </a:p>
          <a:p>
            <a:r>
              <a:rPr lang="en-I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Uses Port No – 80</a:t>
            </a:r>
          </a:p>
          <a:p>
            <a:r>
              <a:rPr lang="en-I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Establish TCP connection 		before sending request</a:t>
            </a:r>
          </a:p>
          <a:p>
            <a:r>
              <a:rPr lang="en-I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6319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2" grpId="0"/>
      <p:bldP spid="14" grpId="0" animBg="1"/>
      <p:bldP spid="15" grpId="0"/>
      <p:bldP spid="23" grpId="0"/>
      <p:bldP spid="24" grpId="0"/>
      <p:bldP spid="22" grpId="0" animBg="1"/>
      <p:bldP spid="36" grpId="0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202650"/>
          </a:xfrm>
        </p:spPr>
        <p:txBody>
          <a:bodyPr/>
          <a:lstStyle/>
          <a:p>
            <a:pPr algn="ctr"/>
            <a:r>
              <a:rPr lang="en-US" dirty="0"/>
              <a:t>Connection Establishment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CD2BAE-9319-4032-8ADE-52C4FD520737}"/>
              </a:ext>
            </a:extLst>
          </p:cNvPr>
          <p:cNvSpPr/>
          <p:nvPr/>
        </p:nvSpPr>
        <p:spPr>
          <a:xfrm>
            <a:off x="4876800" y="889796"/>
            <a:ext cx="2716696" cy="75537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887357-1DD5-4E76-9454-71514B639717}"/>
              </a:ext>
            </a:extLst>
          </p:cNvPr>
          <p:cNvSpPr/>
          <p:nvPr/>
        </p:nvSpPr>
        <p:spPr>
          <a:xfrm>
            <a:off x="331964" y="2374026"/>
            <a:ext cx="2716696" cy="16762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with Persistent Connection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8AA53A-EB46-42D6-90C1-81E5C2C3E564}"/>
              </a:ext>
            </a:extLst>
          </p:cNvPr>
          <p:cNvSpPr/>
          <p:nvPr/>
        </p:nvSpPr>
        <p:spPr>
          <a:xfrm>
            <a:off x="9137943" y="2374026"/>
            <a:ext cx="2716696" cy="16762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with Non-Persistent Connection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53C25E-57EB-4731-881C-5E6DC0181B1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235148" y="1645170"/>
            <a:ext cx="0" cy="34455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4B7C3F-21EF-42A8-98BB-81B7BD4B7CE8}"/>
              </a:ext>
            </a:extLst>
          </p:cNvPr>
          <p:cNvCxnSpPr>
            <a:cxnSpLocks/>
          </p:cNvCxnSpPr>
          <p:nvPr/>
        </p:nvCxnSpPr>
        <p:spPr>
          <a:xfrm flipH="1">
            <a:off x="1685484" y="1989720"/>
            <a:ext cx="8817432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87CFEF-040A-4FC4-B6F8-7BCEB2FF9C6F}"/>
              </a:ext>
            </a:extLst>
          </p:cNvPr>
          <p:cNvCxnSpPr>
            <a:cxnSpLocks/>
          </p:cNvCxnSpPr>
          <p:nvPr/>
        </p:nvCxnSpPr>
        <p:spPr>
          <a:xfrm>
            <a:off x="10483039" y="1989720"/>
            <a:ext cx="0" cy="384306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0D477D-46AB-4DB1-9557-C32A6C13A4B1}"/>
              </a:ext>
            </a:extLst>
          </p:cNvPr>
          <p:cNvCxnSpPr>
            <a:cxnSpLocks/>
          </p:cNvCxnSpPr>
          <p:nvPr/>
        </p:nvCxnSpPr>
        <p:spPr>
          <a:xfrm>
            <a:off x="1685483" y="1989720"/>
            <a:ext cx="0" cy="3776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0A1D2D-8504-4AE6-BB5C-B482CD192EBE}"/>
              </a:ext>
            </a:extLst>
          </p:cNvPr>
          <p:cNvCxnSpPr>
            <a:cxnSpLocks/>
          </p:cNvCxnSpPr>
          <p:nvPr/>
        </p:nvCxnSpPr>
        <p:spPr>
          <a:xfrm>
            <a:off x="1672230" y="4050244"/>
            <a:ext cx="0" cy="130533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29BFBE-B687-48E4-97F4-DF19D8C0AB46}"/>
              </a:ext>
            </a:extLst>
          </p:cNvPr>
          <p:cNvCxnSpPr/>
          <p:nvPr/>
        </p:nvCxnSpPr>
        <p:spPr>
          <a:xfrm>
            <a:off x="1685483" y="4381542"/>
            <a:ext cx="397566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4BD9CE-431C-4F50-880B-E884A7E9BAA0}"/>
              </a:ext>
            </a:extLst>
          </p:cNvPr>
          <p:cNvSpPr txBox="1"/>
          <p:nvPr/>
        </p:nvSpPr>
        <p:spPr>
          <a:xfrm>
            <a:off x="2043293" y="4070121"/>
            <a:ext cx="32269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Connection in the beginning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4329DF-EF17-46F4-A368-24CC762BA06A}"/>
              </a:ext>
            </a:extLst>
          </p:cNvPr>
          <p:cNvCxnSpPr>
            <a:cxnSpLocks/>
          </p:cNvCxnSpPr>
          <p:nvPr/>
        </p:nvCxnSpPr>
        <p:spPr>
          <a:xfrm>
            <a:off x="10502916" y="4050248"/>
            <a:ext cx="13253" cy="130533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1C6475-63CD-4D03-ACC0-819A334F38F8}"/>
              </a:ext>
            </a:extLst>
          </p:cNvPr>
          <p:cNvCxnSpPr>
            <a:cxnSpLocks/>
          </p:cNvCxnSpPr>
          <p:nvPr/>
        </p:nvCxnSpPr>
        <p:spPr>
          <a:xfrm flipH="1">
            <a:off x="10019213" y="4381546"/>
            <a:ext cx="496956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76874D1-EC08-45F1-A60A-B512D56EBB44}"/>
              </a:ext>
            </a:extLst>
          </p:cNvPr>
          <p:cNvSpPr txBox="1"/>
          <p:nvPr/>
        </p:nvSpPr>
        <p:spPr>
          <a:xfrm>
            <a:off x="6701437" y="4070121"/>
            <a:ext cx="3349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Connection in the beginning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A92EBF-C7BD-42B4-8A37-4D22FABF6231}"/>
              </a:ext>
            </a:extLst>
          </p:cNvPr>
          <p:cNvCxnSpPr/>
          <p:nvPr/>
        </p:nvCxnSpPr>
        <p:spPr>
          <a:xfrm>
            <a:off x="1685483" y="5342325"/>
            <a:ext cx="397566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5959404-E5BC-4E97-BB3F-A5B69AE92116}"/>
              </a:ext>
            </a:extLst>
          </p:cNvPr>
          <p:cNvSpPr txBox="1"/>
          <p:nvPr/>
        </p:nvSpPr>
        <p:spPr>
          <a:xfrm>
            <a:off x="2006847" y="5084233"/>
            <a:ext cx="32633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same connection through out the session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C4C8AE-0EF8-4518-875F-8701079E14E5}"/>
              </a:ext>
            </a:extLst>
          </p:cNvPr>
          <p:cNvSpPr txBox="1"/>
          <p:nvPr/>
        </p:nvSpPr>
        <p:spPr>
          <a:xfrm>
            <a:off x="6688374" y="5067526"/>
            <a:ext cx="33660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a request and after getting response close the connection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235A2F-139B-4425-80F5-D33FC23E7DAC}"/>
              </a:ext>
            </a:extLst>
          </p:cNvPr>
          <p:cNvCxnSpPr>
            <a:cxnSpLocks/>
          </p:cNvCxnSpPr>
          <p:nvPr/>
        </p:nvCxnSpPr>
        <p:spPr>
          <a:xfrm flipH="1">
            <a:off x="10032463" y="5345923"/>
            <a:ext cx="496956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23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16" grpId="0"/>
      <p:bldP spid="19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141412" y="104504"/>
            <a:ext cx="9905998" cy="1202650"/>
          </a:xfrm>
        </p:spPr>
        <p:txBody>
          <a:bodyPr/>
          <a:lstStyle/>
          <a:p>
            <a:pPr algn="ctr"/>
            <a:r>
              <a:rPr lang="en-US" dirty="0"/>
              <a:t>HTTP with Non-Persistent connection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66180" y="887248"/>
            <a:ext cx="1972491" cy="86128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19768" y="1748528"/>
            <a:ext cx="0" cy="441524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19768" y="1983657"/>
            <a:ext cx="875212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orizontal Scroll 9"/>
          <p:cNvSpPr/>
          <p:nvPr/>
        </p:nvSpPr>
        <p:spPr>
          <a:xfrm>
            <a:off x="2199483" y="1644021"/>
            <a:ext cx="8934995" cy="705394"/>
          </a:xfrm>
          <a:prstGeom prst="horizontalScroll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Client – Initiates TCP Connection with Server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219768" y="3028686"/>
            <a:ext cx="875212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Horizontal Scroll 38"/>
          <p:cNvSpPr/>
          <p:nvPr/>
        </p:nvSpPr>
        <p:spPr>
          <a:xfrm>
            <a:off x="2199484" y="2336349"/>
            <a:ext cx="8934994" cy="1227912"/>
          </a:xfrm>
          <a:prstGeom prst="horizontalScroll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Server – Provides Acknowledgement of Connection Establishment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219768" y="4017109"/>
            <a:ext cx="875212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Horizontal Scroll 40"/>
          <p:cNvSpPr/>
          <p:nvPr/>
        </p:nvSpPr>
        <p:spPr>
          <a:xfrm>
            <a:off x="2199484" y="3677473"/>
            <a:ext cx="8934994" cy="705394"/>
          </a:xfrm>
          <a:prstGeom prst="horizontalScroll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Client – Sends request for resource/information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219768" y="5171001"/>
            <a:ext cx="875212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Horizontal Scroll 42"/>
          <p:cNvSpPr/>
          <p:nvPr/>
        </p:nvSpPr>
        <p:spPr>
          <a:xfrm>
            <a:off x="2199484" y="4439474"/>
            <a:ext cx="8934994" cy="1254039"/>
          </a:xfrm>
          <a:prstGeom prst="horizontalScroll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Server – Receives Request – Retrieves Data – Sends Response – Closes TCP Connection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219767" y="6150716"/>
            <a:ext cx="875212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orizontal Scroll 44"/>
          <p:cNvSpPr/>
          <p:nvPr/>
        </p:nvSpPr>
        <p:spPr>
          <a:xfrm>
            <a:off x="2199482" y="5667387"/>
            <a:ext cx="8934995" cy="1031966"/>
          </a:xfrm>
          <a:prstGeom prst="horizontalScroll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Client – Receives Response – Closes TCP Connection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47679" y="1043138"/>
            <a:ext cx="8686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For Each Connection Exact One Request – Response message is transported</a:t>
            </a:r>
          </a:p>
        </p:txBody>
      </p:sp>
    </p:spTree>
    <p:extLst>
      <p:ext uri="{BB962C8B-B14F-4D97-AF65-F5344CB8AC3E}">
        <p14:creationId xmlns:p14="http://schemas.microsoft.com/office/powerpoint/2010/main" val="272521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 animBg="1"/>
      <p:bldP spid="10" grpId="0" animBg="1"/>
      <p:bldP spid="39" grpId="0" animBg="1"/>
      <p:bldP spid="41" grpId="0" animBg="1"/>
      <p:bldP spid="43" grpId="0" animBg="1"/>
      <p:bldP spid="45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486" y="901337"/>
            <a:ext cx="92354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: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RTT – Round Trip Time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Time takes for a small packet to travel from client to 			server and back to client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Includes Propagation Delay, Queueing Delay, 					Processing Delay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377440" y="2233749"/>
            <a:ext cx="0" cy="147610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377440" y="2455818"/>
            <a:ext cx="496389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377440" y="3709851"/>
            <a:ext cx="496389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6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141412" y="0"/>
            <a:ext cx="9905998" cy="1202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/>
          </a:p>
          <a:p>
            <a:pPr algn="ctr"/>
            <a:r>
              <a:rPr lang="en-US" dirty="0"/>
              <a:t>HTTP - 3 way Handshake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92DD0A5-96A3-45EF-AEA3-94DFCCEA0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892" y="905381"/>
            <a:ext cx="1273659" cy="1273659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8E12EF20-20F8-424B-BEAA-62AF91F0654D}"/>
              </a:ext>
            </a:extLst>
          </p:cNvPr>
          <p:cNvSpPr/>
          <p:nvPr/>
        </p:nvSpPr>
        <p:spPr>
          <a:xfrm>
            <a:off x="2368892" y="905382"/>
            <a:ext cx="1273659" cy="1273659"/>
          </a:xfrm>
          <a:prstGeom prst="ellips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C9C3BBA-CF84-47E6-811E-B8A119EB5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970" y="905382"/>
            <a:ext cx="1273659" cy="1273659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56460ADC-3CDE-482C-9BBA-F027D1702CCB}"/>
              </a:ext>
            </a:extLst>
          </p:cNvPr>
          <p:cNvSpPr/>
          <p:nvPr/>
        </p:nvSpPr>
        <p:spPr>
          <a:xfrm>
            <a:off x="8791839" y="905381"/>
            <a:ext cx="1273659" cy="1273659"/>
          </a:xfrm>
          <a:prstGeom prst="ellips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/>
          <p:cNvCxnSpPr>
            <a:stCxn id="23" idx="4"/>
          </p:cNvCxnSpPr>
          <p:nvPr/>
        </p:nvCxnSpPr>
        <p:spPr>
          <a:xfrm flipH="1">
            <a:off x="2980296" y="2179041"/>
            <a:ext cx="25426" cy="337267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454801" y="2179041"/>
            <a:ext cx="39526" cy="337267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005721" y="2312126"/>
            <a:ext cx="6449078" cy="27432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55862">
            <a:off x="3668682" y="2050871"/>
            <a:ext cx="5097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TCP Segment to establish Connection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005720" y="2586446"/>
            <a:ext cx="6449079" cy="97971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21068560">
            <a:off x="4356656" y="2595158"/>
            <a:ext cx="5097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 + Small TCP Segment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014428" y="3627120"/>
            <a:ext cx="6449078" cy="27432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55862">
            <a:off x="5298301" y="3375563"/>
            <a:ext cx="238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for Resource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014428" y="3973566"/>
            <a:ext cx="6439665" cy="1040673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036198" y="4034525"/>
            <a:ext cx="6439665" cy="1040673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049261" y="4099840"/>
            <a:ext cx="6439665" cy="1040673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>
            <a:off x="2588668" y="2355493"/>
            <a:ext cx="324348" cy="126349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961091" y="2752553"/>
            <a:ext cx="886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RTT</a:t>
            </a:r>
          </a:p>
        </p:txBody>
      </p:sp>
      <p:sp>
        <p:nvSpPr>
          <p:cNvPr id="32" name="Left Brace 31"/>
          <p:cNvSpPr/>
          <p:nvPr/>
        </p:nvSpPr>
        <p:spPr>
          <a:xfrm>
            <a:off x="2566767" y="3726175"/>
            <a:ext cx="361282" cy="115933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939190" y="4123235"/>
            <a:ext cx="886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RTT</a:t>
            </a:r>
          </a:p>
        </p:txBody>
      </p:sp>
      <p:sp>
        <p:nvSpPr>
          <p:cNvPr id="8" name="Right Brace 7"/>
          <p:cNvSpPr/>
          <p:nvPr/>
        </p:nvSpPr>
        <p:spPr>
          <a:xfrm>
            <a:off x="9541178" y="3901440"/>
            <a:ext cx="229840" cy="221795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771018" y="3681652"/>
            <a:ext cx="2220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to Transmit Data</a:t>
            </a:r>
          </a:p>
        </p:txBody>
      </p:sp>
      <p:sp>
        <p:nvSpPr>
          <p:cNvPr id="35" name="Right Brace 34"/>
          <p:cNvSpPr/>
          <p:nvPr/>
        </p:nvSpPr>
        <p:spPr>
          <a:xfrm flipH="1" flipV="1">
            <a:off x="2588667" y="5009882"/>
            <a:ext cx="302447" cy="177155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52394" y="4873532"/>
            <a:ext cx="1860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Received Data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36334" y="5482290"/>
            <a:ext cx="886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137061" y="5476028"/>
            <a:ext cx="886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37055" y="5980330"/>
            <a:ext cx="10477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Response Time = 2 RTT + Transmission Time</a:t>
            </a:r>
          </a:p>
        </p:txBody>
      </p:sp>
      <p:sp>
        <p:nvSpPr>
          <p:cNvPr id="42" name="TextBox 41"/>
          <p:cNvSpPr txBox="1"/>
          <p:nvPr/>
        </p:nvSpPr>
        <p:spPr>
          <a:xfrm rot="21072739">
            <a:off x="5540195" y="4166754"/>
            <a:ext cx="728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00392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 animBg="1"/>
      <p:bldP spid="25" grpId="0" animBg="1"/>
      <p:bldP spid="29" grpId="0"/>
      <p:bldP spid="37" grpId="0"/>
      <p:bldP spid="15" grpId="0"/>
      <p:bldP spid="7" grpId="0" animBg="1"/>
      <p:bldP spid="30" grpId="0"/>
      <p:bldP spid="32" grpId="0" animBg="1"/>
      <p:bldP spid="33" grpId="0"/>
      <p:bldP spid="8" grpId="0" animBg="1"/>
      <p:bldP spid="34" grpId="0"/>
      <p:bldP spid="35" grpId="0" animBg="1"/>
      <p:bldP spid="36" grpId="0"/>
      <p:bldP spid="39" grpId="0"/>
      <p:bldP spid="40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141412" y="104504"/>
            <a:ext cx="9905998" cy="1202650"/>
          </a:xfrm>
        </p:spPr>
        <p:txBody>
          <a:bodyPr/>
          <a:lstStyle/>
          <a:p>
            <a:pPr algn="ctr"/>
            <a:r>
              <a:rPr lang="en-US" dirty="0"/>
              <a:t>HTTP with Persistent connection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11953" y="820988"/>
            <a:ext cx="1972491" cy="86128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365540" y="1682268"/>
            <a:ext cx="1" cy="4637318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65541" y="1917397"/>
            <a:ext cx="875212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orizontal Scroll 9"/>
          <p:cNvSpPr/>
          <p:nvPr/>
        </p:nvSpPr>
        <p:spPr>
          <a:xfrm>
            <a:off x="2345256" y="1577761"/>
            <a:ext cx="8934995" cy="705394"/>
          </a:xfrm>
          <a:prstGeom prst="horizontalScroll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Client – Initiates TCP Connection with Server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365541" y="2870985"/>
            <a:ext cx="875212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Horizontal Scroll 38"/>
          <p:cNvSpPr/>
          <p:nvPr/>
        </p:nvSpPr>
        <p:spPr>
          <a:xfrm>
            <a:off x="2345257" y="2178648"/>
            <a:ext cx="8934994" cy="1227912"/>
          </a:xfrm>
          <a:prstGeom prst="horizontalScroll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Server – Provides Acknowledgement of Connection Establishment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365541" y="3715715"/>
            <a:ext cx="875212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Horizontal Scroll 40"/>
          <p:cNvSpPr/>
          <p:nvPr/>
        </p:nvSpPr>
        <p:spPr>
          <a:xfrm>
            <a:off x="2345257" y="3376079"/>
            <a:ext cx="8934994" cy="705394"/>
          </a:xfrm>
          <a:prstGeom prst="horizontalScroll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Client – Sends request for resource/information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365541" y="4725914"/>
            <a:ext cx="875212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Horizontal Scroll 42"/>
          <p:cNvSpPr/>
          <p:nvPr/>
        </p:nvSpPr>
        <p:spPr>
          <a:xfrm>
            <a:off x="2345257" y="3994387"/>
            <a:ext cx="8934994" cy="1254039"/>
          </a:xfrm>
          <a:prstGeom prst="horizontalScroll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Server – Receives Request – Retrieves Data – Sends Response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365540" y="5692568"/>
            <a:ext cx="875212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orizontal Scroll 44"/>
          <p:cNvSpPr/>
          <p:nvPr/>
        </p:nvSpPr>
        <p:spPr>
          <a:xfrm>
            <a:off x="2345255" y="5222302"/>
            <a:ext cx="8934995" cy="640082"/>
          </a:xfrm>
          <a:prstGeom prst="horizontalScroll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Client – Sends another request for resource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93452" y="976878"/>
            <a:ext cx="8686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For Each Connection Multiple Request – Response messages are transported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Pipelining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365540" y="6319586"/>
            <a:ext cx="875212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orizontal Scroll 19"/>
          <p:cNvSpPr/>
          <p:nvPr/>
        </p:nvSpPr>
        <p:spPr>
          <a:xfrm>
            <a:off x="2345254" y="5888504"/>
            <a:ext cx="8934995" cy="653152"/>
          </a:xfrm>
          <a:prstGeom prst="horizontalScroll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Server – Receives Request – Retrieves Data – Sends Response</a:t>
            </a:r>
          </a:p>
        </p:txBody>
      </p:sp>
    </p:spTree>
    <p:extLst>
      <p:ext uri="{BB962C8B-B14F-4D97-AF65-F5344CB8AC3E}">
        <p14:creationId xmlns:p14="http://schemas.microsoft.com/office/powerpoint/2010/main" val="190353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 animBg="1"/>
      <p:bldP spid="10" grpId="0" animBg="1"/>
      <p:bldP spid="39" grpId="0" animBg="1"/>
      <p:bldP spid="41" grpId="0" animBg="1"/>
      <p:bldP spid="43" grpId="0" animBg="1"/>
      <p:bldP spid="45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486" y="901337"/>
            <a:ext cx="92354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: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Response Time for multiple requests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Takes 2RTT + Transmission Time for the 1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Takes RTT + Transmission Time for the 2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Takes RTT + Transmission Time for the 3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2377440" y="2233749"/>
            <a:ext cx="0" cy="190717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377440" y="2455818"/>
            <a:ext cx="496389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377440" y="3304899"/>
            <a:ext cx="496389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377440" y="4140926"/>
            <a:ext cx="496389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19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5FBF95E2D378409A7942844F9112BB" ma:contentTypeVersion="2" ma:contentTypeDescription="Create a new document." ma:contentTypeScope="" ma:versionID="190b963b8cb497b7732bd8abc79aced4">
  <xsd:schema xmlns:xsd="http://www.w3.org/2001/XMLSchema" xmlns:xs="http://www.w3.org/2001/XMLSchema" xmlns:p="http://schemas.microsoft.com/office/2006/metadata/properties" xmlns:ns2="927774d6-647d-465c-b7e8-d60cc3b8b415" targetNamespace="http://schemas.microsoft.com/office/2006/metadata/properties" ma:root="true" ma:fieldsID="64507a9083524b20691bc4449771e5a5" ns2:_="">
    <xsd:import namespace="927774d6-647d-465c-b7e8-d60cc3b8b4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7774d6-647d-465c-b7e8-d60cc3b8b4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DF4EDC-3581-466C-B530-65E5D5AF422C}"/>
</file>

<file path=customXml/itemProps2.xml><?xml version="1.0" encoding="utf-8"?>
<ds:datastoreItem xmlns:ds="http://schemas.openxmlformats.org/officeDocument/2006/customXml" ds:itemID="{850A8FB5-5220-455E-B2A1-29340162D3BE}"/>
</file>

<file path=customXml/itemProps3.xml><?xml version="1.0" encoding="utf-8"?>
<ds:datastoreItem xmlns:ds="http://schemas.openxmlformats.org/officeDocument/2006/customXml" ds:itemID="{A8E721E0-630C-4652-B37C-7975749FB097}"/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7491</TotalTime>
  <Words>643</Words>
  <Application>Microsoft Office PowerPoint</Application>
  <PresentationFormat>Widescreen</PresentationFormat>
  <Paragraphs>233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Times New Roman</vt:lpstr>
      <vt:lpstr>Tw Cen MT</vt:lpstr>
      <vt:lpstr>Wingdings</vt:lpstr>
      <vt:lpstr>Circuit</vt:lpstr>
      <vt:lpstr> Application Layer : HTTP</vt:lpstr>
      <vt:lpstr>Learning objectives</vt:lpstr>
      <vt:lpstr>HTTP : Hyper Text Transfer Protocol</vt:lpstr>
      <vt:lpstr>Connection Establishment</vt:lpstr>
      <vt:lpstr>HTTP with Non-Persistent connection</vt:lpstr>
      <vt:lpstr>PowerPoint Presentation</vt:lpstr>
      <vt:lpstr>PowerPoint Presentation</vt:lpstr>
      <vt:lpstr>HTTP with Persistent connection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 Book:  Computer Networks  4th edition Andrew s. tanenbaum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</dc:title>
  <dc:creator>resources</dc:creator>
  <cp:lastModifiedBy>Vidhi-PC</cp:lastModifiedBy>
  <cp:revision>271</cp:revision>
  <dcterms:created xsi:type="dcterms:W3CDTF">2019-12-03T04:28:02Z</dcterms:created>
  <dcterms:modified xsi:type="dcterms:W3CDTF">2020-08-16T18:39:24Z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0x0101007D5FBF95E2D378409A7942844F9112BB</vt:lpwstr>
  </property>
</Properties>
</file>