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314" r:id="rId5"/>
    <p:sldId id="260" r:id="rId6"/>
    <p:sldId id="315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Ck4oXglL9GWj5vMa+jvSw==" hashData="oDOJEctpqIn0uehHObh1mfhNVRfggnpv+xvuRB4NjS4Y9DAGGlvsdUBKvQT22Ju/7tAeKQVTgvQA5ZQr25jwU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848010"/>
            <a:ext cx="8791575" cy="2387600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068265-682A-485F-9FAF-FD798904B2CE}"/>
              </a:ext>
            </a:extLst>
          </p:cNvPr>
          <p:cNvSpPr txBox="1"/>
          <p:nvPr/>
        </p:nvSpPr>
        <p:spPr>
          <a:xfrm>
            <a:off x="7262190" y="5844211"/>
            <a:ext cx="482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Ms. Vidhi Pandya</a:t>
            </a:r>
          </a:p>
        </p:txBody>
      </p:sp>
    </p:spTree>
    <p:extLst>
      <p:ext uri="{BB962C8B-B14F-4D97-AF65-F5344CB8AC3E}">
        <p14:creationId xmlns:p14="http://schemas.microsoft.com/office/powerpoint/2010/main" val="88853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8708" y="944908"/>
            <a:ext cx="1972491" cy="8612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34607" y="1365825"/>
            <a:ext cx="6794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orizontal Scroll 6"/>
          <p:cNvSpPr/>
          <p:nvPr/>
        </p:nvSpPr>
        <p:spPr>
          <a:xfrm>
            <a:off x="4514322" y="762217"/>
            <a:ext cx="6936275" cy="1207216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starting and ending of frames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791" y="2500890"/>
            <a:ext cx="10406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Methods:</a:t>
            </a:r>
          </a:p>
          <a:p>
            <a:pPr marL="1828800" lvl="3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Count</a:t>
            </a:r>
          </a:p>
          <a:p>
            <a:pPr marL="1828800" lvl="3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 bytes with byte stuffing</a:t>
            </a:r>
          </a:p>
          <a:p>
            <a:pPr marL="1828800" lvl="3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and Ending flags with bit stuffing</a:t>
            </a:r>
          </a:p>
          <a:p>
            <a:pPr marL="1828800" lvl="3" indent="-4572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coding violations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3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  <a:p>
            <a:pPr algn="ctr"/>
            <a:r>
              <a:rPr lang="en-US" dirty="0" smtClean="0"/>
              <a:t>Character count Method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600200"/>
            <a:ext cx="85820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  <a:p>
            <a:pPr algn="ctr"/>
            <a:r>
              <a:rPr lang="en-US" dirty="0"/>
              <a:t>Flag bytes with byte </a:t>
            </a:r>
            <a:r>
              <a:rPr lang="en-US" dirty="0" smtClean="0"/>
              <a:t>stuffing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05" y="1215708"/>
            <a:ext cx="8333603" cy="487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  <a:p>
            <a:pPr algn="ctr"/>
            <a:r>
              <a:rPr lang="en-US" dirty="0"/>
              <a:t>Starting and ending flags, with bit stuffing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14" y="2218552"/>
            <a:ext cx="7020389" cy="297128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568375" y="2609739"/>
            <a:ext cx="6794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568375" y="3680658"/>
            <a:ext cx="6794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68375" y="4850431"/>
            <a:ext cx="6794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47806" y="2426375"/>
            <a:ext cx="3418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47806" y="3438348"/>
            <a:ext cx="3418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as they appear on line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47806" y="4650376"/>
            <a:ext cx="3418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as they are stored at receiver's memory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841863"/>
            <a:ext cx="104061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applicable to n/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which encoding on physical medium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redundancy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LANs encodes 1 bit of data – 2 physical bits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bit – high-low pair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bit – low-high pair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  <a:p>
            <a:pPr algn="ctr"/>
            <a:r>
              <a:rPr lang="en-US" dirty="0"/>
              <a:t>Physical layer coding violations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841863"/>
            <a:ext cx="104061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 – positive or negative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negative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retransmit the frame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frame loss or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loss – put timer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duplication – put sequence number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  <a:p>
            <a:pPr algn="ctr"/>
            <a:r>
              <a:rPr lang="en-US" dirty="0" smtClean="0"/>
              <a:t>Error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841863"/>
            <a:ext cx="10406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based flo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control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 based flow control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  <a:p>
            <a:pPr algn="ctr"/>
            <a:r>
              <a:rPr lang="en-US" dirty="0" smtClean="0"/>
              <a:t>flow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45" y="618518"/>
            <a:ext cx="5004014" cy="5116076"/>
          </a:xfrm>
        </p:spPr>
        <p:txBody>
          <a:bodyPr>
            <a:normAutofit/>
          </a:bodyPr>
          <a:lstStyle/>
          <a:p>
            <a:r>
              <a:rPr lang="en-US" dirty="0"/>
              <a:t>Reference Book: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Computer Networks </a:t>
            </a:r>
            <a:br>
              <a:rPr lang="en-US" dirty="0"/>
            </a:b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  <a:br>
              <a:rPr lang="en-US" dirty="0"/>
            </a:br>
            <a:r>
              <a:rPr lang="en-US" dirty="0"/>
              <a:t>Andrew s. tanenbaum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748"/>
            <a:ext cx="9905998" cy="1478570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 of Data Link Layer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algorithms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and flow control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protocols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02650"/>
          </a:xfrm>
        </p:spPr>
        <p:txBody>
          <a:bodyPr/>
          <a:lstStyle/>
          <a:p>
            <a:pPr algn="ctr"/>
            <a:r>
              <a:rPr lang="en-US" dirty="0" smtClean="0"/>
              <a:t>Location of Data link layer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540657" y="983707"/>
            <a:ext cx="2696491" cy="71630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40658" y="1712886"/>
            <a:ext cx="2696490" cy="7083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40658" y="2434101"/>
            <a:ext cx="2696490" cy="70834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540658" y="3155320"/>
            <a:ext cx="2696490" cy="732939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540658" y="3901085"/>
            <a:ext cx="2696490" cy="71325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540657" y="4627166"/>
            <a:ext cx="2696490" cy="92362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540657" y="5563667"/>
            <a:ext cx="2696490" cy="7341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78671" y="3996102"/>
            <a:ext cx="390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User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78671" y="4827369"/>
            <a:ext cx="4172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4331941" y="5009717"/>
            <a:ext cx="551935" cy="158524"/>
          </a:xfrm>
          <a:prstGeom prst="leftArrow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>
            <a:off x="4331940" y="4178450"/>
            <a:ext cx="551935" cy="158524"/>
          </a:xfrm>
          <a:prstGeom prst="leftArrow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02650"/>
          </a:xfrm>
        </p:spPr>
        <p:txBody>
          <a:bodyPr/>
          <a:lstStyle/>
          <a:p>
            <a:pPr algn="ctr"/>
            <a:r>
              <a:rPr lang="en-US" dirty="0" smtClean="0"/>
              <a:t>Data link layer design issues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139392" y="1488609"/>
            <a:ext cx="1972491" cy="8612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092980" y="2349889"/>
            <a:ext cx="0" cy="305942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92980" y="2963960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orizontal Scroll 26"/>
          <p:cNvSpPr/>
          <p:nvPr/>
        </p:nvSpPr>
        <p:spPr>
          <a:xfrm>
            <a:off x="3072695" y="2360352"/>
            <a:ext cx="8934995" cy="1207216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well-defined service interface to network layer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092980" y="4190225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orizontal Scroll 28"/>
          <p:cNvSpPr/>
          <p:nvPr/>
        </p:nvSpPr>
        <p:spPr>
          <a:xfrm>
            <a:off x="3072696" y="3578031"/>
            <a:ext cx="8934994" cy="1227912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transmission error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092980" y="5409310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orizontal Scroll 31"/>
          <p:cNvSpPr/>
          <p:nvPr/>
        </p:nvSpPr>
        <p:spPr>
          <a:xfrm>
            <a:off x="3072696" y="4795354"/>
            <a:ext cx="8934994" cy="1227912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Regulating flow of data so that slow receivers are not swamped by fast senders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 Diagonal Corner Rectangle 49"/>
          <p:cNvSpPr/>
          <p:nvPr/>
        </p:nvSpPr>
        <p:spPr>
          <a:xfrm>
            <a:off x="395416" y="3525795"/>
            <a:ext cx="5502876" cy="1309816"/>
          </a:xfrm>
          <a:prstGeom prst="round2DiagRect">
            <a:avLst/>
          </a:prstGeom>
          <a:noFill/>
          <a:ln w="38100">
            <a:solidFill>
              <a:srgbClr val="FFFF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141412" y="104504"/>
            <a:ext cx="9905998" cy="1202650"/>
          </a:xfrm>
        </p:spPr>
        <p:txBody>
          <a:bodyPr/>
          <a:lstStyle/>
          <a:p>
            <a:pPr algn="ctr"/>
            <a:r>
              <a:rPr lang="en-US" dirty="0" smtClean="0"/>
              <a:t>Relationship between packets and frames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225206" y="2098763"/>
            <a:ext cx="1972491" cy="8612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30873" y="4612932"/>
            <a:ext cx="2" cy="68399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30873" y="2980776"/>
            <a:ext cx="18032" cy="77087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9018218" y="4612934"/>
            <a:ext cx="4520" cy="68399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02507" y="3751652"/>
            <a:ext cx="1442611" cy="8612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45119" y="3751652"/>
            <a:ext cx="2371508" cy="8612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 Field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316627" y="3751652"/>
            <a:ext cx="1442611" cy="8612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Trailer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4979" y="1469679"/>
            <a:ext cx="265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Sending Machine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19379" y="2098763"/>
            <a:ext cx="1972491" cy="8612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022740" y="2960043"/>
            <a:ext cx="4613" cy="79160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396680" y="3751652"/>
            <a:ext cx="1442611" cy="8612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839292" y="3751652"/>
            <a:ext cx="2371508" cy="8612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 Field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210800" y="3751652"/>
            <a:ext cx="1442611" cy="8612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Trailer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89152" y="1469679"/>
            <a:ext cx="265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Machine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139111" y="5272217"/>
            <a:ext cx="5910649" cy="2471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292809" y="3253286"/>
            <a:ext cx="270437" cy="27225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 Diagonal Corner Rectangle 50"/>
          <p:cNvSpPr/>
          <p:nvPr/>
        </p:nvSpPr>
        <p:spPr>
          <a:xfrm>
            <a:off x="6273608" y="3525538"/>
            <a:ext cx="5502876" cy="1309816"/>
          </a:xfrm>
          <a:prstGeom prst="round2DiagRect">
            <a:avLst/>
          </a:prstGeom>
          <a:noFill/>
          <a:ln w="38100">
            <a:solidFill>
              <a:srgbClr val="FFFF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326339" y="3233877"/>
            <a:ext cx="261464" cy="26467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33668" y="2857842"/>
            <a:ext cx="103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2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  <a:p>
            <a:pPr algn="ctr"/>
            <a:r>
              <a:rPr lang="en-US" dirty="0" smtClean="0"/>
              <a:t>Services provided to network layer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84" y="987769"/>
            <a:ext cx="4486275" cy="516255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497521" y="6282007"/>
            <a:ext cx="354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Communication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312" y="987769"/>
            <a:ext cx="4467225" cy="539115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6745024" y="6378919"/>
            <a:ext cx="354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0771" y="6105830"/>
            <a:ext cx="8686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offered can vary from system to system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66394" y="1117903"/>
            <a:ext cx="1972491" cy="8612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919982" y="1979183"/>
            <a:ext cx="0" cy="305942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19982" y="2593254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orizontal Scroll 23"/>
          <p:cNvSpPr/>
          <p:nvPr/>
        </p:nvSpPr>
        <p:spPr>
          <a:xfrm>
            <a:off x="2899697" y="1989646"/>
            <a:ext cx="8934995" cy="1207216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Unacknowledged Connectionless Service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19982" y="3819519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orizontal Scroll 25"/>
          <p:cNvSpPr/>
          <p:nvPr/>
        </p:nvSpPr>
        <p:spPr>
          <a:xfrm>
            <a:off x="2899698" y="3207325"/>
            <a:ext cx="8934994" cy="1227912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Acknowledged Connectionless Service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19982" y="5038604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orizontal Scroll 27"/>
          <p:cNvSpPr/>
          <p:nvPr/>
        </p:nvSpPr>
        <p:spPr>
          <a:xfrm>
            <a:off x="2899698" y="4424648"/>
            <a:ext cx="8934994" cy="1227912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Acknowledged Connection-oriented Service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575485"/>
            <a:ext cx="8950153" cy="44453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66214" y="1080750"/>
            <a:ext cx="3418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Data Link Protocol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1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841863"/>
            <a:ext cx="10406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 uses services provided by Physica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Layer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– Raw Bit Stream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frames by breaking bit stream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Checksum value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checksum at receiver side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  <a:p>
            <a:pPr algn="ctr"/>
            <a:r>
              <a:rPr lang="en-US" dirty="0" smtClean="0"/>
              <a:t>Framing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FBF95E2D378409A7942844F9112BB" ma:contentTypeVersion="2" ma:contentTypeDescription="Create a new document." ma:contentTypeScope="" ma:versionID="190b963b8cb497b7732bd8abc79aced4">
  <xsd:schema xmlns:xsd="http://www.w3.org/2001/XMLSchema" xmlns:xs="http://www.w3.org/2001/XMLSchema" xmlns:p="http://schemas.microsoft.com/office/2006/metadata/properties" xmlns:ns2="927774d6-647d-465c-b7e8-d60cc3b8b415" targetNamespace="http://schemas.microsoft.com/office/2006/metadata/properties" ma:root="true" ma:fieldsID="64507a9083524b20691bc4449771e5a5" ns2:_="">
    <xsd:import namespace="927774d6-647d-465c-b7e8-d60cc3b8b4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74d6-647d-465c-b7e8-d60cc3b8b4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3445E3-0F3B-45A3-AE20-2629597A5DB3}"/>
</file>

<file path=customXml/itemProps2.xml><?xml version="1.0" encoding="utf-8"?>
<ds:datastoreItem xmlns:ds="http://schemas.openxmlformats.org/officeDocument/2006/customXml" ds:itemID="{3BC803F7-BD5D-4567-9CD0-F7F546971941}"/>
</file>

<file path=customXml/itemProps3.xml><?xml version="1.0" encoding="utf-8"?>
<ds:datastoreItem xmlns:ds="http://schemas.openxmlformats.org/officeDocument/2006/customXml" ds:itemID="{BF5AB1C9-9D02-4707-B6A6-B05CEE78C71F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7581</TotalTime>
  <Words>334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Trebuchet MS</vt:lpstr>
      <vt:lpstr>Tw Cen MT</vt:lpstr>
      <vt:lpstr>Wingdings</vt:lpstr>
      <vt:lpstr>Circuit</vt:lpstr>
      <vt:lpstr> Data Link Layer</vt:lpstr>
      <vt:lpstr>Learning objectives</vt:lpstr>
      <vt:lpstr>Location of Data link layer</vt:lpstr>
      <vt:lpstr>Data link layer design issues</vt:lpstr>
      <vt:lpstr>Relationship between packets and 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Book:  Computer Networks  4th edition Andrew s. tanenbaum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>resources</dc:creator>
  <cp:lastModifiedBy>Resources</cp:lastModifiedBy>
  <cp:revision>301</cp:revision>
  <dcterms:created xsi:type="dcterms:W3CDTF">2019-12-03T04:28:02Z</dcterms:created>
  <dcterms:modified xsi:type="dcterms:W3CDTF">2020-09-15T05:41:21Z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0x0101007D5FBF95E2D378409A7942844F9112BB</vt:lpwstr>
  </property>
</Properties>
</file>