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0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18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85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49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7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54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87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3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9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4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7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1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4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07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82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4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D13F-5723-46A0-9B91-F20E05FBAD6C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05760-F1CA-4959-A1E6-FA104F2E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12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47B29B-F9D4-4FC1-A823-A4EAD07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70922"/>
            <a:ext cx="8144134" cy="1683025"/>
          </a:xfrm>
        </p:spPr>
        <p:txBody>
          <a:bodyPr/>
          <a:lstStyle/>
          <a:p>
            <a:r>
              <a:rPr lang="en-IN" dirty="0"/>
              <a:t>Medium Access Control Sub 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A8142A9-B0F5-42AF-AA09-63F2ABE0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615" y="4598654"/>
            <a:ext cx="2092753" cy="2155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C0DB9EC-6190-475E-BAAE-C9FC7DBF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2" y="106167"/>
            <a:ext cx="3976340" cy="9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69BA5D-ECAA-42DF-8C0E-A8379807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Access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89379B-1626-4C99-AF0A-D68E69EA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5600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ALOHA</a:t>
            </a:r>
          </a:p>
          <a:p>
            <a:pPr lvl="1" algn="just"/>
            <a:r>
              <a:rPr lang="en-IN" sz="2800" dirty="0"/>
              <a:t>Pure ALOHA</a:t>
            </a:r>
          </a:p>
          <a:p>
            <a:pPr lvl="1" algn="just"/>
            <a:r>
              <a:rPr lang="en-IN" sz="2800" dirty="0"/>
              <a:t>Slotted ALOHA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CSMA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Collision Free Protocols</a:t>
            </a:r>
          </a:p>
        </p:txBody>
      </p:sp>
    </p:spTree>
    <p:extLst>
      <p:ext uri="{BB962C8B-B14F-4D97-AF65-F5344CB8AC3E}">
        <p14:creationId xmlns:p14="http://schemas.microsoft.com/office/powerpoint/2010/main" val="31332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CD21C4-2155-4872-BA30-E07C26CD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382457-77C4-482A-8529-AA724C3F0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5600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1970 – Norman Abramson and his colleagues at university of Hawaii </a:t>
            </a:r>
          </a:p>
          <a:p>
            <a:pPr algn="just"/>
            <a:r>
              <a:rPr lang="en-IN" sz="3200" dirty="0"/>
              <a:t>Used ground based radio broadcasting </a:t>
            </a:r>
          </a:p>
          <a:p>
            <a:pPr algn="just"/>
            <a:r>
              <a:rPr lang="en-IN" sz="3200" dirty="0"/>
              <a:t>Two versions of ALOHA : Pure &amp; slotted</a:t>
            </a:r>
          </a:p>
          <a:p>
            <a:pPr algn="just"/>
            <a:r>
              <a:rPr lang="en-IN" sz="3200" dirty="0"/>
              <a:t>Differ with respect to time</a:t>
            </a:r>
          </a:p>
          <a:p>
            <a:pPr algn="just"/>
            <a:r>
              <a:rPr lang="en-IN" sz="3200" dirty="0"/>
              <a:t>Pure does not require global time synchronization, slotted does</a:t>
            </a:r>
          </a:p>
        </p:txBody>
      </p:sp>
    </p:spTree>
    <p:extLst>
      <p:ext uri="{BB962C8B-B14F-4D97-AF65-F5344CB8AC3E}">
        <p14:creationId xmlns:p14="http://schemas.microsoft.com/office/powerpoint/2010/main" val="38589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416D03-F4F8-45CA-A3E6-92F3C1C3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F3DC6B-3FC7-4144-B5A3-F196662F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7891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Lets users transmit whenever they have data to be sent</a:t>
            </a:r>
          </a:p>
          <a:p>
            <a:pPr algn="just"/>
            <a:r>
              <a:rPr lang="en-IN" sz="3200" dirty="0"/>
              <a:t>With LANs, feedback is immediate</a:t>
            </a:r>
          </a:p>
          <a:p>
            <a:pPr algn="just"/>
            <a:r>
              <a:rPr lang="en-IN" sz="3200" dirty="0"/>
              <a:t>With satellite, delay of 270 </a:t>
            </a:r>
            <a:r>
              <a:rPr lang="en-IN" sz="3200" dirty="0" err="1"/>
              <a:t>msec</a:t>
            </a:r>
            <a:endParaRPr lang="en-IN" sz="3200" dirty="0"/>
          </a:p>
          <a:p>
            <a:pPr algn="just"/>
            <a:r>
              <a:rPr lang="en-IN" sz="3200" dirty="0"/>
              <a:t>System in which multiple users share  common channel in a way that can lead to conflicts are widely known as contention systems</a:t>
            </a:r>
          </a:p>
        </p:txBody>
      </p:sp>
    </p:spTree>
    <p:extLst>
      <p:ext uri="{BB962C8B-B14F-4D97-AF65-F5344CB8AC3E}">
        <p14:creationId xmlns:p14="http://schemas.microsoft.com/office/powerpoint/2010/main" val="42719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E0DBDD4-804C-4A64-9979-BA3F570C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69" y="2813148"/>
            <a:ext cx="6561062" cy="36622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F3DC6B-3FC7-4144-B5A3-F196662FDABA}"/>
              </a:ext>
            </a:extLst>
          </p:cNvPr>
          <p:cNvSpPr txBox="1">
            <a:spLocks/>
          </p:cNvSpPr>
          <p:nvPr/>
        </p:nvSpPr>
        <p:spPr>
          <a:xfrm>
            <a:off x="367284" y="888908"/>
            <a:ext cx="9613861" cy="18378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 smtClean="0"/>
              <a:t>Throughput :</a:t>
            </a:r>
          </a:p>
          <a:p>
            <a:pPr algn="just"/>
            <a:r>
              <a:rPr lang="en-IN" sz="3200" dirty="0" smtClean="0"/>
              <a:t>Max Throughput occurs at G = 0.5</a:t>
            </a:r>
          </a:p>
          <a:p>
            <a:pPr algn="just"/>
            <a:r>
              <a:rPr lang="en-IN" sz="3200" dirty="0" smtClean="0"/>
              <a:t>So we will get S = 0.184 i.e. 18%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419" y="888908"/>
            <a:ext cx="12858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F0317C-EFD9-4E22-8968-774638A0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7DC1C7-F7DF-4193-A96D-E3CDC032D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76965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1972 – Roberts published a method for doubling the capacity of ALOHA </a:t>
            </a:r>
            <a:r>
              <a:rPr lang="en-IN" sz="3200" dirty="0" smtClean="0"/>
              <a:t>system</a:t>
            </a:r>
          </a:p>
          <a:p>
            <a:pPr algn="just"/>
            <a:r>
              <a:rPr lang="en-IN" sz="3200" dirty="0" smtClean="0"/>
              <a:t>Shared channel is divided in to number of discrete time intervals called slots</a:t>
            </a:r>
          </a:p>
          <a:p>
            <a:pPr algn="just"/>
            <a:r>
              <a:rPr lang="en-IN" sz="3200" dirty="0" smtClean="0"/>
              <a:t>Station can transmit at the beginning of slot</a:t>
            </a:r>
          </a:p>
          <a:p>
            <a:pPr algn="just"/>
            <a:r>
              <a:rPr lang="en-IN" sz="3200" dirty="0" smtClean="0"/>
              <a:t>Throughput : </a:t>
            </a:r>
          </a:p>
          <a:p>
            <a:pPr algn="just"/>
            <a:r>
              <a:rPr lang="en-IN" sz="3200" dirty="0" smtClean="0"/>
              <a:t>Max Throughput occurs at G = 1</a:t>
            </a:r>
          </a:p>
          <a:p>
            <a:pPr algn="just"/>
            <a:r>
              <a:rPr lang="en-IN" sz="3200" dirty="0" smtClean="0"/>
              <a:t>We get S = 0.368 i.e. 36%</a:t>
            </a:r>
            <a:endParaRPr lang="en-IN" sz="3200" dirty="0"/>
          </a:p>
          <a:p>
            <a:pPr algn="just"/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90" y="4928672"/>
            <a:ext cx="1275578" cy="5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34638B-B559-4FF8-9FE3-AFF0F7AA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753228"/>
            <a:ext cx="9906255" cy="1080938"/>
          </a:xfrm>
        </p:spPr>
        <p:txBody>
          <a:bodyPr/>
          <a:lstStyle/>
          <a:p>
            <a:r>
              <a:rPr lang="en-IN" dirty="0"/>
              <a:t>Carrier Sense Multiple Access Protocols - CSMA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D8A851-CBF3-4F2E-9A46-03614F22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With slotted ALOHA best channel utilization that can be achieved is 1/e</a:t>
            </a:r>
          </a:p>
          <a:p>
            <a:pPr algn="just"/>
            <a:r>
              <a:rPr lang="en-IN" sz="3200" dirty="0"/>
              <a:t>Protocols in which stations listen for a carrier and act accordingly are called carrier sense protocols</a:t>
            </a:r>
          </a:p>
          <a:p>
            <a:pPr algn="just"/>
            <a:r>
              <a:rPr lang="en-IN" sz="3200" dirty="0"/>
              <a:t>Two types</a:t>
            </a:r>
          </a:p>
          <a:p>
            <a:pPr lvl="1" algn="just"/>
            <a:r>
              <a:rPr lang="en-IN" sz="2800" dirty="0"/>
              <a:t>Persistent </a:t>
            </a:r>
            <a:r>
              <a:rPr lang="en-IN" sz="2800" dirty="0" smtClean="0"/>
              <a:t>CSMA – 1-Persistent &amp; P-Persistent</a:t>
            </a:r>
            <a:endParaRPr lang="en-IN" sz="2800" dirty="0"/>
          </a:p>
          <a:p>
            <a:pPr lvl="1" algn="just"/>
            <a:r>
              <a:rPr lang="en-IN" sz="2800" dirty="0"/>
              <a:t>Non Persistent CSMA</a:t>
            </a:r>
          </a:p>
        </p:txBody>
      </p:sp>
    </p:spTree>
    <p:extLst>
      <p:ext uri="{BB962C8B-B14F-4D97-AF65-F5344CB8AC3E}">
        <p14:creationId xmlns:p14="http://schemas.microsoft.com/office/powerpoint/2010/main" val="39802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A4CB2-0B5B-426B-9293-F6E01768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Persistent CSMA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E78365-77AE-46E6-8474-C4C2AEF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28129"/>
            <a:ext cx="9613861" cy="5023833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When station has data to send, it first listens to the channel to see if anyone else is transmitting at that moment</a:t>
            </a:r>
          </a:p>
          <a:p>
            <a:pPr algn="just"/>
            <a:r>
              <a:rPr lang="en-IN" sz="3200" dirty="0"/>
              <a:t>If channel is busy, the station waits until it becomes idle</a:t>
            </a:r>
          </a:p>
          <a:p>
            <a:pPr algn="just"/>
            <a:r>
              <a:rPr lang="en-IN" sz="3200" dirty="0"/>
              <a:t>When the station detects an idle channel, it transmits a frame </a:t>
            </a:r>
          </a:p>
          <a:p>
            <a:pPr algn="just"/>
            <a:r>
              <a:rPr lang="en-IN" sz="3200" dirty="0"/>
              <a:t>Protocol is called 1-persistent because the station transmits with a probability of 1 when it finds channel idle</a:t>
            </a:r>
          </a:p>
        </p:txBody>
      </p:sp>
    </p:spTree>
    <p:extLst>
      <p:ext uri="{BB962C8B-B14F-4D97-AF65-F5344CB8AC3E}">
        <p14:creationId xmlns:p14="http://schemas.microsoft.com/office/powerpoint/2010/main" val="213827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01A03-4870-49C7-A3A7-CA828CF3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Persistent CSMA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1E5C2-E84E-42F0-A036-2ADA9868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09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If the channel is already in use, the station does not continually sense it for the purpose of seizing it immediately upon detecting the end of the previous transmission.</a:t>
            </a:r>
          </a:p>
          <a:p>
            <a:pPr algn="just"/>
            <a:r>
              <a:rPr lang="en-IN" sz="3200" dirty="0"/>
              <a:t>It waits a random period of time and then repeats the algorithm</a:t>
            </a:r>
          </a:p>
          <a:p>
            <a:pPr algn="just"/>
            <a:r>
              <a:rPr lang="en-IN" sz="3200" dirty="0"/>
              <a:t>Leads to better channel utilization but longer delays than 1- persistent CSMA</a:t>
            </a:r>
          </a:p>
        </p:txBody>
      </p:sp>
    </p:spTree>
    <p:extLst>
      <p:ext uri="{BB962C8B-B14F-4D97-AF65-F5344CB8AC3E}">
        <p14:creationId xmlns:p14="http://schemas.microsoft.com/office/powerpoint/2010/main" val="377627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BD99EA-680A-424B-98F4-9589C5AF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 – Persistent CSMA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E0326E-A182-4727-940A-8EF9BE1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083547"/>
            <a:ext cx="11234588" cy="4816015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Applies to slotted channels</a:t>
            </a:r>
          </a:p>
          <a:p>
            <a:pPr algn="just"/>
            <a:r>
              <a:rPr lang="en-IN" sz="3200" dirty="0"/>
              <a:t>It senses the channel</a:t>
            </a:r>
          </a:p>
          <a:p>
            <a:pPr algn="just"/>
            <a:r>
              <a:rPr lang="en-IN" sz="3200" dirty="0"/>
              <a:t>If it is idle, it transmits with a probability p</a:t>
            </a:r>
          </a:p>
          <a:p>
            <a:pPr algn="just"/>
            <a:r>
              <a:rPr lang="en-IN" sz="3200" dirty="0"/>
              <a:t>With a probability q = 1-p, it defers until next slot</a:t>
            </a:r>
          </a:p>
          <a:p>
            <a:pPr algn="just"/>
            <a:r>
              <a:rPr lang="en-IN" sz="3200" dirty="0"/>
              <a:t>If that slot is also idle, it either transmits or defers again, with probabilities p &amp; q</a:t>
            </a:r>
          </a:p>
          <a:p>
            <a:pPr algn="just"/>
            <a:r>
              <a:rPr lang="en-IN" sz="3200" dirty="0"/>
              <a:t>If station initially senses channel busy, it waits until next slot and applies above algorithm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715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DAEA5D-FC6D-44C2-BD99-87EEA33B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CSMA with Collision Detection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D909C53-D8CD-4429-A3BD-1F2E10E04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59" y="2521528"/>
            <a:ext cx="11498956" cy="35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7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CFD8BC-3344-4E40-BE35-116EA33A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Allocation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4C1166-BB73-436F-8D6B-F5579450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How to allocate a single broadcast channel among competing users</a:t>
            </a:r>
          </a:p>
          <a:p>
            <a:pPr marL="0" indent="0" algn="just">
              <a:buNone/>
            </a:pPr>
            <a:endParaRPr lang="en-IN" sz="3200" dirty="0"/>
          </a:p>
          <a:p>
            <a:pPr algn="just"/>
            <a:r>
              <a:rPr lang="en-IN" sz="3200" dirty="0"/>
              <a:t>Static and dynamic schemes 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74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F5FC92-7AE3-452B-91B4-E9F47D56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 free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F3189-AB86-4A2E-A029-5590915C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63534" cy="431330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3200" b="1" dirty="0"/>
              <a:t>A Bit Map Protocol </a:t>
            </a:r>
            <a:r>
              <a:rPr lang="en-IN" sz="3200" dirty="0"/>
              <a:t>: each contention period consists of exactly N slots</a:t>
            </a:r>
          </a:p>
          <a:p>
            <a:pPr algn="just"/>
            <a:r>
              <a:rPr lang="en-IN" sz="3200" dirty="0"/>
              <a:t>If station 0 has a frame to send, it transmits a 1 bit during zeroth slot</a:t>
            </a:r>
          </a:p>
          <a:p>
            <a:pPr algn="just"/>
            <a:r>
              <a:rPr lang="en-IN" sz="3200" dirty="0"/>
              <a:t>No other station is allowed to transmit during this slot</a:t>
            </a:r>
          </a:p>
          <a:p>
            <a:pPr algn="just"/>
            <a:r>
              <a:rPr lang="en-IN" sz="3200" dirty="0"/>
              <a:t>Protocol in which the desire to transmit is broadcast before the actual transmission are called </a:t>
            </a:r>
            <a:r>
              <a:rPr lang="en-IN" sz="3200" b="1" dirty="0">
                <a:solidFill>
                  <a:schemeClr val="bg1"/>
                </a:solidFill>
              </a:rPr>
              <a:t>reservation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80986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47667A-62EE-4CA6-B4B8-A933D354B61C}"/>
              </a:ext>
            </a:extLst>
          </p:cNvPr>
          <p:cNvSpPr txBox="1"/>
          <p:nvPr/>
        </p:nvSpPr>
        <p:spPr>
          <a:xfrm>
            <a:off x="637309" y="637309"/>
            <a:ext cx="98367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On average, station will have to wait N/2 slots for the current scan to finish and another N slots for the following scan to run to completion before it may begin transmitting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At high load, when all stations have something to send all the time, N bit contention period is </a:t>
            </a:r>
            <a:r>
              <a:rPr lang="en-IN" sz="3200"/>
              <a:t>prorated over </a:t>
            </a:r>
            <a:r>
              <a:rPr lang="en-IN" sz="3200" dirty="0"/>
              <a:t>N frames, yielding on overhead of only 1 bit per frame, or an efficiency of d/(d+1)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Mean delay for a frame is equal to sum of time it queues inside its station, plus additional N(D+1)/2 once it gets </a:t>
            </a:r>
            <a:r>
              <a:rPr lang="en-IN" sz="3200" dirty="0" err="1"/>
              <a:t>ti</a:t>
            </a:r>
            <a:r>
              <a:rPr lang="en-IN" sz="3200" dirty="0"/>
              <a:t> the head of its internal queue</a:t>
            </a:r>
          </a:p>
        </p:txBody>
      </p:sp>
    </p:spTree>
    <p:extLst>
      <p:ext uri="{BB962C8B-B14F-4D97-AF65-F5344CB8AC3E}">
        <p14:creationId xmlns:p14="http://schemas.microsoft.com/office/powerpoint/2010/main" val="327897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CE43A40-DF9F-43DF-A0B6-06AEED6CB514}"/>
              </a:ext>
            </a:extLst>
          </p:cNvPr>
          <p:cNvSpPr txBox="1"/>
          <p:nvPr/>
        </p:nvSpPr>
        <p:spPr>
          <a:xfrm>
            <a:off x="6186976" y="1911922"/>
            <a:ext cx="59526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3200" b="1" dirty="0"/>
              <a:t>Binary Countdown</a:t>
            </a:r>
            <a:r>
              <a:rPr lang="en-IN" sz="3200" dirty="0"/>
              <a:t> : a station wanting to use the channel broadcasts its address as a binary bit string, starting with the high order bit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The bits in each address position from different stations are BOOLEAN </a:t>
            </a:r>
            <a:r>
              <a:rPr lang="en-IN" sz="3200" dirty="0" err="1"/>
              <a:t>ORed</a:t>
            </a:r>
            <a:r>
              <a:rPr lang="en-IN" sz="3200" dirty="0"/>
              <a:t> together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DCCD1A4-9A74-4F20-97CA-08687638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87" y="42359"/>
            <a:ext cx="619006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4584A6-FA2E-4AC6-BC72-73769F0B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Limited Contention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1F1789-7AB8-4F95-B637-0708AD5D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For light load – contention is preferable due to low delay</a:t>
            </a:r>
          </a:p>
          <a:p>
            <a:pPr algn="just"/>
            <a:r>
              <a:rPr lang="en-IN" sz="3200" dirty="0"/>
              <a:t>Heavy load – collision free</a:t>
            </a:r>
          </a:p>
          <a:p>
            <a:pPr marL="0" indent="0" algn="just">
              <a:buNone/>
            </a:pPr>
            <a:endParaRPr lang="en-IN" sz="3200" dirty="0"/>
          </a:p>
          <a:p>
            <a:pPr algn="just"/>
            <a:r>
              <a:rPr lang="en-IN" sz="3200" dirty="0"/>
              <a:t>Two case : symmetric &amp; asymmetric</a:t>
            </a:r>
          </a:p>
          <a:p>
            <a:pPr marL="0" indent="0" algn="just">
              <a:buNone/>
            </a:pPr>
            <a:r>
              <a:rPr lang="en-IN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2618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9A1C2D-7EA0-4573-A63C-9CDBD9737BDA}"/>
              </a:ext>
            </a:extLst>
          </p:cNvPr>
          <p:cNvSpPr txBox="1"/>
          <p:nvPr/>
        </p:nvSpPr>
        <p:spPr>
          <a:xfrm>
            <a:off x="485512" y="609600"/>
            <a:ext cx="98367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u="sng" dirty="0" smtClean="0"/>
              <a:t>Symmetric</a:t>
            </a:r>
            <a:r>
              <a:rPr lang="en-IN" sz="3200" dirty="0" smtClean="0"/>
              <a:t> </a:t>
            </a:r>
            <a:r>
              <a:rPr lang="en-IN" sz="3200" dirty="0"/>
              <a:t>: suppose k stations , probability is p for transmitting during each slot</a:t>
            </a:r>
          </a:p>
          <a:p>
            <a:pPr algn="just"/>
            <a:r>
              <a:rPr lang="en-IN" sz="3200" dirty="0"/>
              <a:t>Probability that some station successfully acquires channel during given slot is kp(1-p)</a:t>
            </a:r>
            <a:r>
              <a:rPr lang="en-IN" sz="3200" baseline="30000" dirty="0"/>
              <a:t>(k-1)  </a:t>
            </a:r>
          </a:p>
          <a:p>
            <a:pPr algn="just"/>
            <a:r>
              <a:rPr lang="en-IN" sz="3200" dirty="0"/>
              <a:t>The best value of p is 1/k, substituting p = 1/k </a:t>
            </a:r>
          </a:p>
          <a:p>
            <a:pPr algn="just"/>
            <a:r>
              <a:rPr lang="en-IN" sz="3200" dirty="0"/>
              <a:t>We get,</a:t>
            </a:r>
          </a:p>
          <a:p>
            <a:pPr algn="just"/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F2B39B0-30D9-4F5A-8FC3-8A9B98D5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55" y="3992367"/>
            <a:ext cx="7922664" cy="18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609469"/>
            <a:ext cx="10734675" cy="4238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8662" y="4868559"/>
            <a:ext cx="10664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acquisition probability – Need to decrease the amount of competition between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Contention Protocol works on this principle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divides the stations in small groups and for particular slot only members of particular groups can compete with each other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0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49C7622-4990-4732-AF77-EB33D25C9C03}"/>
              </a:ext>
            </a:extLst>
          </p:cNvPr>
          <p:cNvSpPr txBox="1"/>
          <p:nvPr/>
        </p:nvSpPr>
        <p:spPr>
          <a:xfrm>
            <a:off x="637309" y="637309"/>
            <a:ext cx="9642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/>
              <a:t>Adaptive Tree Walk Protocol </a:t>
            </a:r>
            <a:r>
              <a:rPr lang="en-IN" sz="3200" dirty="0"/>
              <a:t>: </a:t>
            </a:r>
          </a:p>
          <a:p>
            <a:pPr algn="just"/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657FECC-C71E-4202-92B2-19CBF49D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8" y="1252555"/>
            <a:ext cx="10184751" cy="55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85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205411-04D4-44B9-83DA-B5B3393B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Wavelength Division Multiple Access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3E5BD1-81AF-43B6-AE95-2E0B9ED3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7891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To allow multiple transmission at the same time, the spectrum is divided into channels. This protocol  is known as WDMA</a:t>
            </a:r>
          </a:p>
          <a:p>
            <a:pPr algn="just"/>
            <a:r>
              <a:rPr lang="en-IN" sz="3200" dirty="0"/>
              <a:t>Each station is assigned two channels.</a:t>
            </a:r>
          </a:p>
          <a:p>
            <a:pPr algn="just"/>
            <a:r>
              <a:rPr lang="en-IN" sz="3200" dirty="0"/>
              <a:t>Narrow channel is provided as a control channel to signal the station</a:t>
            </a:r>
          </a:p>
          <a:p>
            <a:pPr algn="just"/>
            <a:r>
              <a:rPr lang="en-IN" sz="3200" dirty="0"/>
              <a:t>Wide channel is provided so that station can output data frames </a:t>
            </a:r>
          </a:p>
        </p:txBody>
      </p:sp>
    </p:spTree>
    <p:extLst>
      <p:ext uri="{BB962C8B-B14F-4D97-AF65-F5344CB8AC3E}">
        <p14:creationId xmlns:p14="http://schemas.microsoft.com/office/powerpoint/2010/main" val="1043015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DB722CF-2F9D-48A0-8BCD-C6D5903A820D}"/>
              </a:ext>
            </a:extLst>
          </p:cNvPr>
          <p:cNvSpPr txBox="1"/>
          <p:nvPr/>
        </p:nvSpPr>
        <p:spPr>
          <a:xfrm>
            <a:off x="526473" y="609600"/>
            <a:ext cx="9836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/>
              <a:t>Each channel is divided into groups of time slots</a:t>
            </a:r>
          </a:p>
          <a:p>
            <a:pPr algn="just"/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CD2461-F64D-45ED-A6F2-0E820D3B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92" y="1274618"/>
            <a:ext cx="9119736" cy="55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4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721569-CE37-496A-9966-E65D43BFC351}"/>
              </a:ext>
            </a:extLst>
          </p:cNvPr>
          <p:cNvSpPr txBox="1"/>
          <p:nvPr/>
        </p:nvSpPr>
        <p:spPr>
          <a:xfrm>
            <a:off x="471055" y="332509"/>
            <a:ext cx="98921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/>
              <a:t>Protocol supports 3 traffic classes : </a:t>
            </a:r>
          </a:p>
          <a:p>
            <a:pPr marL="514350" indent="-514350" algn="just">
              <a:buAutoNum type="arabicPeriod"/>
            </a:pPr>
            <a:r>
              <a:rPr lang="en-IN" sz="3200" dirty="0"/>
              <a:t>Constant data rate connection oriented traffic, such as uncompressed video</a:t>
            </a:r>
          </a:p>
          <a:p>
            <a:pPr marL="514350" indent="-514350" algn="just">
              <a:buAutoNum type="arabicPeriod"/>
            </a:pPr>
            <a:r>
              <a:rPr lang="en-IN" sz="3200" dirty="0"/>
              <a:t>Variable data </a:t>
            </a:r>
            <a:r>
              <a:rPr lang="en-IN" sz="3200" dirty="0" smtClean="0"/>
              <a:t>rate </a:t>
            </a:r>
            <a:r>
              <a:rPr lang="en-IN" sz="3200" dirty="0"/>
              <a:t>connection oriented traffic, such as file transfer</a:t>
            </a:r>
          </a:p>
          <a:p>
            <a:pPr marL="514350" indent="-514350" algn="just">
              <a:buAutoNum type="arabicPeriod"/>
            </a:pPr>
            <a:r>
              <a:rPr lang="en-IN" sz="3200" dirty="0"/>
              <a:t>Datagram traffic, such as UDP packets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For connection oriented, A to communicate with B, it must insert connection request frame in B’s control channel</a:t>
            </a:r>
          </a:p>
          <a:p>
            <a:pPr algn="just"/>
            <a:r>
              <a:rPr lang="en-IN" sz="3200" dirty="0"/>
              <a:t>If b accepts, communication can take place on A’s data Channel</a:t>
            </a:r>
          </a:p>
        </p:txBody>
      </p:sp>
    </p:spTree>
    <p:extLst>
      <p:ext uri="{BB962C8B-B14F-4D97-AF65-F5344CB8AC3E}">
        <p14:creationId xmlns:p14="http://schemas.microsoft.com/office/powerpoint/2010/main" val="326312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6B793-7C85-42A0-BA76-6B13C27E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Channel Allocation in LANs &amp; 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41F490-FEF1-49C9-B558-6B4953FCF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FDM – Frequency Division Multiplexing</a:t>
            </a:r>
          </a:p>
          <a:p>
            <a:pPr algn="just"/>
            <a:r>
              <a:rPr lang="en-IN" sz="3200" dirty="0"/>
              <a:t>N users – bandwidth is divided into N equal sized portions</a:t>
            </a:r>
          </a:p>
          <a:p>
            <a:pPr algn="just"/>
            <a:r>
              <a:rPr lang="en-IN" sz="3200" dirty="0"/>
              <a:t>No interference between users</a:t>
            </a:r>
          </a:p>
          <a:p>
            <a:pPr algn="just"/>
            <a:r>
              <a:rPr lang="en-IN" sz="3200" dirty="0"/>
              <a:t>Used for small and constant number of users</a:t>
            </a:r>
          </a:p>
          <a:p>
            <a:pPr algn="just"/>
            <a:r>
              <a:rPr lang="en-IN" sz="3200" dirty="0"/>
              <a:t>Heavy load of traffic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446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87BFD81-F809-4D15-B7D2-70A31537BFB0}"/>
              </a:ext>
            </a:extLst>
          </p:cNvPr>
          <p:cNvSpPr txBox="1"/>
          <p:nvPr/>
        </p:nvSpPr>
        <p:spPr>
          <a:xfrm>
            <a:off x="0" y="387927"/>
            <a:ext cx="1064029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/>
              <a:t>Each station has 2 transmitters and 2 receivers</a:t>
            </a:r>
          </a:p>
          <a:p>
            <a:pPr marL="514350" indent="-514350" algn="just">
              <a:buAutoNum type="arabicPeriod"/>
            </a:pPr>
            <a:r>
              <a:rPr lang="en-IN" sz="3200" dirty="0"/>
              <a:t>Fixed wavelength receiver for listening to its own control channel</a:t>
            </a:r>
          </a:p>
          <a:p>
            <a:pPr marL="514350" indent="-514350" algn="just">
              <a:buAutoNum type="arabicPeriod"/>
            </a:pPr>
            <a:r>
              <a:rPr lang="en-IN" sz="3200" dirty="0"/>
              <a:t>Tunable transmitter for sending on other station’s control channels</a:t>
            </a:r>
          </a:p>
          <a:p>
            <a:pPr marL="514350" indent="-514350" algn="just">
              <a:buAutoNum type="arabicPeriod"/>
            </a:pPr>
            <a:r>
              <a:rPr lang="en-IN" sz="3200" dirty="0"/>
              <a:t>Fixed wavelength transmitter for outputting data frames</a:t>
            </a:r>
          </a:p>
          <a:p>
            <a:pPr marL="514350" indent="-514350" algn="just">
              <a:buAutoNum type="arabicPeriod"/>
            </a:pPr>
            <a:r>
              <a:rPr lang="en-IN" sz="3200" dirty="0"/>
              <a:t>Tunable receiver for selecting data transmitter to listen to</a:t>
            </a:r>
          </a:p>
          <a:p>
            <a:pPr marL="514350" indent="-514350" algn="just">
              <a:buAutoNum type="arabicPeriod"/>
            </a:pPr>
            <a:endParaRPr lang="en-IN" sz="3200" dirty="0"/>
          </a:p>
          <a:p>
            <a:pPr algn="just"/>
            <a:r>
              <a:rPr lang="en-IN" sz="3200" dirty="0"/>
              <a:t>When a large number of frequencies are being used, the system is called Dense Wavelength Division Multiplexing</a:t>
            </a:r>
          </a:p>
        </p:txBody>
      </p:sp>
    </p:spTree>
    <p:extLst>
      <p:ext uri="{BB962C8B-B14F-4D97-AF65-F5344CB8AC3E}">
        <p14:creationId xmlns:p14="http://schemas.microsoft.com/office/powerpoint/2010/main" val="1627727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04FCE-7E25-42C9-B45D-E9D4B117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Wireless LAN Protocols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67FB797-4286-45AC-A4BE-2051407DF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413" y="2463545"/>
            <a:ext cx="8788179" cy="3521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4224E5-13A7-4EA5-ADA5-41E5F2325CC6}"/>
              </a:ext>
            </a:extLst>
          </p:cNvPr>
          <p:cNvSpPr txBox="1"/>
          <p:nvPr/>
        </p:nvSpPr>
        <p:spPr>
          <a:xfrm>
            <a:off x="2854035" y="6012874"/>
            <a:ext cx="7259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Hidden Station Problem</a:t>
            </a:r>
          </a:p>
        </p:txBody>
      </p:sp>
    </p:spTree>
    <p:extLst>
      <p:ext uri="{BB962C8B-B14F-4D97-AF65-F5344CB8AC3E}">
        <p14:creationId xmlns:p14="http://schemas.microsoft.com/office/powerpoint/2010/main" val="192435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F8FFEC4-39DA-4409-B900-AA02FE41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35" y="637309"/>
            <a:ext cx="9977774" cy="3947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C41C18C-F0F9-4312-B83C-903D9A6E2C38}"/>
              </a:ext>
            </a:extLst>
          </p:cNvPr>
          <p:cNvSpPr txBox="1"/>
          <p:nvPr/>
        </p:nvSpPr>
        <p:spPr>
          <a:xfrm>
            <a:off x="2216723" y="4584560"/>
            <a:ext cx="8950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Exposed Station Problem</a:t>
            </a:r>
          </a:p>
        </p:txBody>
      </p:sp>
    </p:spTree>
    <p:extLst>
      <p:ext uri="{BB962C8B-B14F-4D97-AF65-F5344CB8AC3E}">
        <p14:creationId xmlns:p14="http://schemas.microsoft.com/office/powerpoint/2010/main" val="1769900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20F0CC-6BDF-4608-8701-493F046B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753228"/>
            <a:ext cx="10017091" cy="1080938"/>
          </a:xfrm>
        </p:spPr>
        <p:txBody>
          <a:bodyPr/>
          <a:lstStyle/>
          <a:p>
            <a:r>
              <a:rPr lang="en-IN" dirty="0"/>
              <a:t>MACA – Multiple Access with Collision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65B691-284D-4BE5-AE7D-D3E7FE774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Sender to stimulate the receiver into outputting a short frame, so stations nearby can detect this transmission and avoid transmitting for the duration of upcoming data frame</a:t>
            </a:r>
          </a:p>
        </p:txBody>
      </p:sp>
    </p:spTree>
    <p:extLst>
      <p:ext uri="{BB962C8B-B14F-4D97-AF65-F5344CB8AC3E}">
        <p14:creationId xmlns:p14="http://schemas.microsoft.com/office/powerpoint/2010/main" val="3466212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5FC6F88-749C-41AF-A4FE-9283A4C7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79" y="562420"/>
            <a:ext cx="11629842" cy="493221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6328830C-CA2F-4660-A4A0-A1973C96C916}"/>
              </a:ext>
            </a:extLst>
          </p:cNvPr>
          <p:cNvCxnSpPr>
            <a:cxnSpLocks/>
          </p:cNvCxnSpPr>
          <p:nvPr/>
        </p:nvCxnSpPr>
        <p:spPr>
          <a:xfrm flipH="1">
            <a:off x="2216727" y="3429000"/>
            <a:ext cx="665018" cy="250074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651D92A-91B1-4B2A-8892-F8A1E4C4ED60}"/>
              </a:ext>
            </a:extLst>
          </p:cNvPr>
          <p:cNvSpPr txBox="1"/>
          <p:nvPr/>
        </p:nvSpPr>
        <p:spPr>
          <a:xfrm>
            <a:off x="281079" y="5818909"/>
            <a:ext cx="4928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Request To Send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777CA29A-0A3D-43F9-A16C-7D7DE5168D51}"/>
              </a:ext>
            </a:extLst>
          </p:cNvPr>
          <p:cNvCxnSpPr>
            <a:cxnSpLocks/>
          </p:cNvCxnSpPr>
          <p:nvPr/>
        </p:nvCxnSpPr>
        <p:spPr>
          <a:xfrm flipH="1">
            <a:off x="8631381" y="3470564"/>
            <a:ext cx="665018" cy="250074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C00A7B3-73B3-4198-80A2-B1D8F4ED0089}"/>
              </a:ext>
            </a:extLst>
          </p:cNvPr>
          <p:cNvSpPr txBox="1"/>
          <p:nvPr/>
        </p:nvSpPr>
        <p:spPr>
          <a:xfrm>
            <a:off x="6723435" y="5860473"/>
            <a:ext cx="4928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Clear To Send</a:t>
            </a:r>
          </a:p>
        </p:txBody>
      </p:sp>
    </p:spTree>
    <p:extLst>
      <p:ext uri="{BB962C8B-B14F-4D97-AF65-F5344CB8AC3E}">
        <p14:creationId xmlns:p14="http://schemas.microsoft.com/office/powerpoint/2010/main" val="68513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F7888D-2DDE-45EB-BFF2-649A82CA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MACAW – MACA for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20E0C8-1BBC-4CAC-8A8F-D9ABFD9F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/>
              <a:t>Without data link layer acknowledgements, lost frames were not retransmitted until transport layer noticed their absence.</a:t>
            </a:r>
          </a:p>
          <a:p>
            <a:pPr algn="just"/>
            <a:r>
              <a:rPr lang="en-IN" sz="3200" dirty="0"/>
              <a:t>To solve this, introduced ACK frame after each successful data frame </a:t>
            </a:r>
          </a:p>
          <a:p>
            <a:pPr algn="just"/>
            <a:r>
              <a:rPr lang="en-IN" sz="3200" dirty="0"/>
              <a:t>Decided to run back-off algorithm separately for each data stream rather than for each station</a:t>
            </a:r>
          </a:p>
        </p:txBody>
      </p:sp>
    </p:spTree>
    <p:extLst>
      <p:ext uri="{BB962C8B-B14F-4D97-AF65-F5344CB8AC3E}">
        <p14:creationId xmlns:p14="http://schemas.microsoft.com/office/powerpoint/2010/main" val="1832043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571" y="2194560"/>
            <a:ext cx="1145612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Types of Ethernet</a:t>
            </a:r>
          </a:p>
          <a:p>
            <a:pPr algn="just"/>
            <a:r>
              <a:rPr lang="en-US" sz="3200" dirty="0"/>
              <a:t>	Classic Ethernet									Switched Ethernet</a:t>
            </a:r>
          </a:p>
          <a:p>
            <a:pPr algn="just"/>
            <a:endParaRPr lang="en-US" sz="3200" dirty="0"/>
          </a:p>
          <a:p>
            <a:pPr algn="just"/>
            <a:r>
              <a:rPr lang="en-US" sz="2400" dirty="0"/>
              <a:t>Solves multiple access problem	</a:t>
            </a:r>
            <a:r>
              <a:rPr lang="en-US" sz="3200" dirty="0"/>
              <a:t>					</a:t>
            </a:r>
            <a:r>
              <a:rPr lang="en-US" sz="2400" dirty="0"/>
              <a:t>Devices connected using switch</a:t>
            </a:r>
          </a:p>
          <a:p>
            <a:pPr algn="just"/>
            <a:r>
              <a:rPr lang="en-US" sz="2400" dirty="0"/>
              <a:t>3-10 Mbps													100Mbps, 1000Mbps, 10000Mbps</a:t>
            </a:r>
          </a:p>
          <a:p>
            <a:pPr algn="just"/>
            <a:r>
              <a:rPr lang="en-US" sz="2400" dirty="0"/>
              <a:t>Original form												Fast Ethernet, Gigabit Ethernet												</a:t>
            </a:r>
          </a:p>
          <a:p>
            <a:pPr algn="just"/>
            <a:endParaRPr lang="en-US" sz="3200" dirty="0"/>
          </a:p>
        </p:txBody>
      </p:sp>
      <p:sp>
        <p:nvSpPr>
          <p:cNvPr id="5" name="Down Arrow 4"/>
          <p:cNvSpPr/>
          <p:nvPr/>
        </p:nvSpPr>
        <p:spPr>
          <a:xfrm>
            <a:off x="1828800" y="3252651"/>
            <a:ext cx="679269" cy="535578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917577" y="3252651"/>
            <a:ext cx="679269" cy="535578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947076"/>
            <a:ext cx="8147894" cy="18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41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009" y="2090058"/>
            <a:ext cx="8265618" cy="38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69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802.3u - 1995</a:t>
            </a:r>
            <a:endParaRPr lang="en-US" sz="3200" dirty="0"/>
          </a:p>
          <a:p>
            <a:pPr algn="just"/>
            <a:r>
              <a:rPr lang="en-US" sz="3200" dirty="0"/>
              <a:t>Reduce bit time from 100ns to 10ns</a:t>
            </a:r>
          </a:p>
          <a:p>
            <a:pPr algn="just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62" y="3618411"/>
            <a:ext cx="10885715" cy="20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00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Gigabit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802.3ab – 1999</a:t>
            </a:r>
          </a:p>
          <a:p>
            <a:pPr algn="just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5" y="2904444"/>
            <a:ext cx="9756160" cy="20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2E41F490-FEF1-49C9-B558-6B4953FCFA31}"/>
              </a:ext>
            </a:extLst>
          </p:cNvPr>
          <p:cNvSpPr txBox="1">
            <a:spLocks/>
          </p:cNvSpPr>
          <p:nvPr/>
        </p:nvSpPr>
        <p:spPr>
          <a:xfrm>
            <a:off x="680321" y="757881"/>
            <a:ext cx="9613861" cy="51783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/>
              <a:t>T</a:t>
            </a:r>
            <a:r>
              <a:rPr lang="en-IN" sz="3200" dirty="0" smtClean="0"/>
              <a:t>DM – Time Division Multiplexing</a:t>
            </a:r>
          </a:p>
          <a:p>
            <a:pPr algn="just"/>
            <a:r>
              <a:rPr lang="en-IN" sz="3200" dirty="0" smtClean="0"/>
              <a:t>N users – Same bandwidth is shared but time slots are provided</a:t>
            </a:r>
          </a:p>
          <a:p>
            <a:pPr algn="just"/>
            <a:r>
              <a:rPr lang="en-IN" sz="3200" dirty="0" smtClean="0"/>
              <a:t>Need to synchronize timer of all the users</a:t>
            </a:r>
          </a:p>
          <a:p>
            <a:pPr algn="just"/>
            <a:r>
              <a:rPr lang="en-IN" sz="3200" dirty="0"/>
              <a:t>I</a:t>
            </a:r>
            <a:r>
              <a:rPr lang="en-IN" sz="3200" dirty="0" smtClean="0"/>
              <a:t>nterference between users can be happen</a:t>
            </a:r>
          </a:p>
          <a:p>
            <a:pPr algn="just"/>
            <a:r>
              <a:rPr lang="en-IN" sz="3200" dirty="0" smtClean="0"/>
              <a:t>Used when Average load of traffic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065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9" y="1998618"/>
            <a:ext cx="11193622" cy="3853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263" y="574766"/>
            <a:ext cx="595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bursting</a:t>
            </a:r>
          </a:p>
          <a:p>
            <a:r>
              <a:rPr lang="en-US" dirty="0"/>
              <a:t>Carrier extension – 512 bytes</a:t>
            </a:r>
          </a:p>
          <a:p>
            <a:r>
              <a:rPr lang="en-US" dirty="0"/>
              <a:t>Jumbo frames – 1500 bytes</a:t>
            </a:r>
          </a:p>
        </p:txBody>
      </p:sp>
    </p:spTree>
    <p:extLst>
      <p:ext uri="{BB962C8B-B14F-4D97-AF65-F5344CB8AC3E}">
        <p14:creationId xmlns:p14="http://schemas.microsoft.com/office/powerpoint/2010/main" val="939996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802.2 – Logical Link Control - LLC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2129246"/>
            <a:ext cx="11848011" cy="4558937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LLC forms the upper half of the data link layer, with the MAC sublayer below it</a:t>
            </a:r>
          </a:p>
          <a:p>
            <a:r>
              <a:rPr lang="en-US" sz="3200" b="1" dirty="0"/>
              <a:t>LLC </a:t>
            </a:r>
            <a:r>
              <a:rPr lang="en-US" sz="3200" dirty="0"/>
              <a:t>(</a:t>
            </a:r>
            <a:r>
              <a:rPr lang="en-US" sz="3200" b="1" dirty="0"/>
              <a:t>Logical Link Control</a:t>
            </a:r>
            <a:r>
              <a:rPr lang="en-US" sz="3200" dirty="0"/>
              <a:t>), hides the differences between the various kinds of 802 networks by providing a single format and interface to the network layer.</a:t>
            </a:r>
          </a:p>
          <a:p>
            <a:r>
              <a:rPr lang="en-US" sz="3200" dirty="0"/>
              <a:t>LLC add sequence number and acknowledgement number</a:t>
            </a:r>
          </a:p>
          <a:p>
            <a:r>
              <a:rPr lang="en-US" sz="3200" dirty="0"/>
              <a:t>3 Services - unreliable datagram service, acknowledged datagram service, and reliable connection-oriented service</a:t>
            </a:r>
          </a:p>
        </p:txBody>
      </p:sp>
    </p:spTree>
    <p:extLst>
      <p:ext uri="{BB962C8B-B14F-4D97-AF65-F5344CB8AC3E}">
        <p14:creationId xmlns:p14="http://schemas.microsoft.com/office/powerpoint/2010/main" val="670119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7" y="195943"/>
            <a:ext cx="10097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LLC header contains 3 fields:</a:t>
            </a:r>
          </a:p>
          <a:p>
            <a:pPr algn="just"/>
            <a:r>
              <a:rPr lang="en-US" sz="3200" dirty="0"/>
              <a:t>	Destination Access Point</a:t>
            </a:r>
          </a:p>
          <a:p>
            <a:pPr algn="just"/>
            <a:r>
              <a:rPr lang="en-US" sz="3200" dirty="0"/>
              <a:t>	Source Access Point</a:t>
            </a:r>
          </a:p>
          <a:p>
            <a:pPr algn="just"/>
            <a:r>
              <a:rPr lang="en-US" sz="3200" dirty="0"/>
              <a:t>	Control Field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46" y="2678022"/>
            <a:ext cx="9933662" cy="352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0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10936" cy="3599316"/>
          </a:xfrm>
        </p:spPr>
        <p:txBody>
          <a:bodyPr/>
          <a:lstStyle/>
          <a:p>
            <a:r>
              <a:rPr lang="en-US" dirty="0"/>
              <a:t>Bridges</a:t>
            </a:r>
          </a:p>
          <a:p>
            <a:r>
              <a:rPr lang="en-US" dirty="0"/>
              <a:t>mechanism use – flooding, back learning</a:t>
            </a:r>
          </a:p>
          <a:p>
            <a:r>
              <a:rPr lang="en-US" dirty="0"/>
              <a:t>Prepare hash table</a:t>
            </a:r>
          </a:p>
          <a:p>
            <a:r>
              <a:rPr lang="en-US" dirty="0"/>
              <a:t>3 conditions</a:t>
            </a:r>
          </a:p>
          <a:p>
            <a:pPr marL="0" indent="0">
              <a:buNone/>
            </a:pPr>
            <a:r>
              <a:rPr lang="en-US" dirty="0"/>
              <a:t>	if the port for destination address is same source address – discard</a:t>
            </a:r>
          </a:p>
          <a:p>
            <a:pPr marL="0" indent="0">
              <a:buNone/>
            </a:pPr>
            <a:r>
              <a:rPr lang="en-US" dirty="0"/>
              <a:t>	if different – forward</a:t>
            </a:r>
          </a:p>
          <a:p>
            <a:pPr marL="0" indent="0">
              <a:buNone/>
            </a:pPr>
            <a:r>
              <a:rPr lang="en-US" dirty="0"/>
              <a:t>	if not found </a:t>
            </a:r>
            <a:r>
              <a:rPr lang="en-US"/>
              <a:t>- flooding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3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2396C39-FABC-4781-BA25-900A7DB3A01C}"/>
              </a:ext>
            </a:extLst>
          </p:cNvPr>
          <p:cNvSpPr txBox="1"/>
          <p:nvPr/>
        </p:nvSpPr>
        <p:spPr>
          <a:xfrm>
            <a:off x="748145" y="997527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/>
              <a:t>Mean Time Delay T for channel capacity C bps,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2BA8BD7-F9CA-4FB9-AD3D-D8856C4F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98" y="1582302"/>
            <a:ext cx="3627294" cy="23362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61DE574E-9B0B-4330-8E50-F57E36B81EB5}"/>
              </a:ext>
            </a:extLst>
          </p:cNvPr>
          <p:cNvCxnSpPr>
            <a:cxnSpLocks/>
          </p:cNvCxnSpPr>
          <p:nvPr/>
        </p:nvCxnSpPr>
        <p:spPr>
          <a:xfrm flipH="1">
            <a:off x="2272145" y="3429000"/>
            <a:ext cx="2964874" cy="147550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8C2B3C50-4799-4D6A-BC15-A51B5BEA1F59}"/>
              </a:ext>
            </a:extLst>
          </p:cNvPr>
          <p:cNvCxnSpPr>
            <a:cxnSpLocks/>
          </p:cNvCxnSpPr>
          <p:nvPr/>
        </p:nvCxnSpPr>
        <p:spPr>
          <a:xfrm>
            <a:off x="6692396" y="3300845"/>
            <a:ext cx="1980549" cy="120245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6DF23E6-F8A9-4D5D-9E5C-72D7EC5505C6}"/>
              </a:ext>
            </a:extLst>
          </p:cNvPr>
          <p:cNvSpPr txBox="1"/>
          <p:nvPr/>
        </p:nvSpPr>
        <p:spPr>
          <a:xfrm>
            <a:off x="942107" y="4904509"/>
            <a:ext cx="4017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Service rate  (frames/sec)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FB2E694-B96F-44C1-A2E4-4183FB16CF1C}"/>
              </a:ext>
            </a:extLst>
          </p:cNvPr>
          <p:cNvSpPr txBox="1"/>
          <p:nvPr/>
        </p:nvSpPr>
        <p:spPr>
          <a:xfrm>
            <a:off x="7286192" y="4503300"/>
            <a:ext cx="2633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Arrival rate</a:t>
            </a:r>
          </a:p>
          <a:p>
            <a:r>
              <a:rPr lang="en-IN" sz="3200" dirty="0"/>
              <a:t>(frames/sec)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2396C39-FABC-4781-BA25-900A7DB3A01C}"/>
              </a:ext>
            </a:extLst>
          </p:cNvPr>
          <p:cNvSpPr txBox="1"/>
          <p:nvPr/>
        </p:nvSpPr>
        <p:spPr>
          <a:xfrm>
            <a:off x="748145" y="430643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Based on Simple Queuing Theory: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166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1E55D04-4A9E-4B92-92AB-0ABD63B09641}"/>
              </a:ext>
            </a:extLst>
          </p:cNvPr>
          <p:cNvSpPr txBox="1"/>
          <p:nvPr/>
        </p:nvSpPr>
        <p:spPr>
          <a:xfrm>
            <a:off x="858982" y="304801"/>
            <a:ext cx="96981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/>
              <a:t>For Example: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C = 100 Mbps</a:t>
            </a:r>
          </a:p>
          <a:p>
            <a:pPr algn="just"/>
            <a:r>
              <a:rPr lang="en-IN" sz="3200" dirty="0"/>
              <a:t>Mean frame length 1/u = 10000 bits</a:t>
            </a:r>
          </a:p>
          <a:p>
            <a:pPr algn="just"/>
            <a:r>
              <a:rPr lang="en-IN" sz="3200" dirty="0"/>
              <a:t>Frame arrival time = 5000 frames/sec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Calculate mean time delay T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Now divide channel into N independent subchannel</a:t>
            </a:r>
          </a:p>
          <a:p>
            <a:pPr algn="just"/>
            <a:endParaRPr lang="en-IN" sz="3200" dirty="0"/>
          </a:p>
          <a:p>
            <a:pPr algn="just"/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7B7F56D-0A88-4BB1-95BD-4C42A59D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1" y="4871891"/>
            <a:ext cx="10584877" cy="188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46DA09-24F2-4CDF-A7B4-C79BF90E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Channel Allocation in LANs &amp; 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962A45-004B-495D-81C9-9C9880F1C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578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3200" dirty="0"/>
              <a:t>Five key Assumptions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3200" b="1" dirty="0"/>
              <a:t>Station Model</a:t>
            </a:r>
            <a:r>
              <a:rPr lang="en-IN" sz="3200" dirty="0"/>
              <a:t> </a:t>
            </a:r>
            <a:r>
              <a:rPr lang="en-IN" sz="3200" dirty="0" smtClean="0"/>
              <a:t>(Terminal): </a:t>
            </a:r>
            <a:r>
              <a:rPr lang="en-IN" sz="3200" dirty="0"/>
              <a:t>station is blocked and does nothing until frame has been successfully transmitted</a:t>
            </a:r>
          </a:p>
          <a:p>
            <a:pPr marL="0" indent="0" algn="just">
              <a:buNone/>
            </a:pPr>
            <a:endParaRPr lang="en-IN" sz="3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3200" b="1" dirty="0"/>
              <a:t>Single Channel Assumption</a:t>
            </a:r>
            <a:r>
              <a:rPr lang="en-IN" sz="3200" dirty="0"/>
              <a:t> : single channel is available for all communication</a:t>
            </a:r>
          </a:p>
          <a:p>
            <a:pPr marL="0" indent="0" algn="just">
              <a:buNone/>
            </a:pPr>
            <a:r>
              <a:rPr lang="en-IN" sz="3200" dirty="0" smtClean="0"/>
              <a:t>	All </a:t>
            </a:r>
            <a:r>
              <a:rPr lang="en-IN" sz="3200" dirty="0"/>
              <a:t>stations are equivalent, although protocol </a:t>
            </a:r>
            <a:r>
              <a:rPr lang="en-IN" sz="3200" dirty="0" smtClean="0"/>
              <a:t>	s/w </a:t>
            </a:r>
            <a:r>
              <a:rPr lang="en-IN" sz="3200" dirty="0"/>
              <a:t>may assign priorities to them</a:t>
            </a:r>
          </a:p>
        </p:txBody>
      </p:sp>
    </p:spTree>
    <p:extLst>
      <p:ext uri="{BB962C8B-B14F-4D97-AF65-F5344CB8AC3E}">
        <p14:creationId xmlns:p14="http://schemas.microsoft.com/office/powerpoint/2010/main" val="1054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804C0EF-7CD3-4AE6-8BB8-F0585870AFA0}"/>
              </a:ext>
            </a:extLst>
          </p:cNvPr>
          <p:cNvSpPr txBox="1"/>
          <p:nvPr/>
        </p:nvSpPr>
        <p:spPr>
          <a:xfrm>
            <a:off x="387927" y="415636"/>
            <a:ext cx="99475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b="1" dirty="0"/>
              <a:t>Collision Assumption</a:t>
            </a:r>
            <a:r>
              <a:rPr lang="en-IN" sz="3200" dirty="0"/>
              <a:t> : all stations can detect collisions</a:t>
            </a:r>
          </a:p>
          <a:p>
            <a:pPr algn="just"/>
            <a:r>
              <a:rPr lang="en-IN" sz="3200" dirty="0" smtClean="0"/>
              <a:t>	Collide </a:t>
            </a:r>
            <a:r>
              <a:rPr lang="en-IN" sz="3200" dirty="0"/>
              <a:t>frame must be transmitted again later</a:t>
            </a:r>
          </a:p>
          <a:p>
            <a:pPr algn="just"/>
            <a:endParaRPr lang="en-IN" sz="32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b="1" dirty="0"/>
              <a:t>Continuous Time</a:t>
            </a:r>
            <a:r>
              <a:rPr lang="en-IN" sz="3200" dirty="0"/>
              <a:t> : frame transmission can begin at any instant. No master clock dividing time slot discrete intervals</a:t>
            </a:r>
          </a:p>
          <a:p>
            <a:pPr algn="just"/>
            <a:endParaRPr lang="en-IN" sz="32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b="1" dirty="0"/>
              <a:t>Slotted Time </a:t>
            </a:r>
            <a:r>
              <a:rPr lang="en-IN" sz="3200" dirty="0"/>
              <a:t>: time is divided into slots</a:t>
            </a:r>
          </a:p>
          <a:p>
            <a:pPr algn="just"/>
            <a:r>
              <a:rPr lang="en-IN" sz="3200" dirty="0" smtClean="0"/>
              <a:t>	A </a:t>
            </a:r>
            <a:r>
              <a:rPr lang="en-IN" sz="3200" dirty="0"/>
              <a:t>slot may contain 0, 1, or more frames, </a:t>
            </a:r>
            <a:r>
              <a:rPr lang="en-IN" sz="3200" dirty="0" smtClean="0"/>
              <a:t>	corresponding </a:t>
            </a:r>
            <a:r>
              <a:rPr lang="en-IN" sz="3200" dirty="0"/>
              <a:t>to an idle slot, a successful </a:t>
            </a:r>
            <a:r>
              <a:rPr lang="en-IN" sz="3200" dirty="0" smtClean="0"/>
              <a:t>	transmission</a:t>
            </a:r>
            <a:r>
              <a:rPr lang="en-IN" sz="3200" dirty="0"/>
              <a:t>, or collision,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0440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A856FA9-7915-40CE-8892-97E9B7F10941}"/>
              </a:ext>
            </a:extLst>
          </p:cNvPr>
          <p:cNvSpPr txBox="1"/>
          <p:nvPr/>
        </p:nvSpPr>
        <p:spPr>
          <a:xfrm>
            <a:off x="914400" y="1551706"/>
            <a:ext cx="9448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b="1" dirty="0"/>
              <a:t>Carrier Sense</a:t>
            </a:r>
            <a:r>
              <a:rPr lang="en-IN" sz="3200" dirty="0"/>
              <a:t> : stations can tell if the channel is in use before trying to use it</a:t>
            </a:r>
          </a:p>
          <a:p>
            <a:pPr algn="just"/>
            <a:r>
              <a:rPr lang="en-IN" sz="3200" dirty="0" smtClean="0"/>
              <a:t>	If </a:t>
            </a:r>
            <a:r>
              <a:rPr lang="en-IN" sz="3200" dirty="0"/>
              <a:t>the channel is sensed as busy, no station will </a:t>
            </a:r>
            <a:r>
              <a:rPr lang="en-IN" sz="3200" dirty="0" smtClean="0"/>
              <a:t>	attempt </a:t>
            </a:r>
            <a:r>
              <a:rPr lang="en-IN" sz="3200" dirty="0"/>
              <a:t>to use it until it goes idle</a:t>
            </a:r>
          </a:p>
          <a:p>
            <a:pPr algn="just"/>
            <a:endParaRPr lang="en-IN" sz="32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3200" b="1" dirty="0"/>
              <a:t>No Carrier Sense</a:t>
            </a:r>
            <a:r>
              <a:rPr lang="en-IN" sz="3200" dirty="0"/>
              <a:t> : stations can not sense the channel before trying to use it.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679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FBF95E2D378409A7942844F9112BB" ma:contentTypeVersion="2" ma:contentTypeDescription="Create a new document." ma:contentTypeScope="" ma:versionID="190b963b8cb497b7732bd8abc79aced4">
  <xsd:schema xmlns:xsd="http://www.w3.org/2001/XMLSchema" xmlns:xs="http://www.w3.org/2001/XMLSchema" xmlns:p="http://schemas.microsoft.com/office/2006/metadata/properties" xmlns:ns2="927774d6-647d-465c-b7e8-d60cc3b8b415" targetNamespace="http://schemas.microsoft.com/office/2006/metadata/properties" ma:root="true" ma:fieldsID="64507a9083524b20691bc4449771e5a5" ns2:_="">
    <xsd:import namespace="927774d6-647d-465c-b7e8-d60cc3b8b4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74d6-647d-465c-b7e8-d60cc3b8b4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3C2F14-D46A-4439-A77F-EF64EC97DD0D}"/>
</file>

<file path=customXml/itemProps2.xml><?xml version="1.0" encoding="utf-8"?>
<ds:datastoreItem xmlns:ds="http://schemas.openxmlformats.org/officeDocument/2006/customXml" ds:itemID="{06CE7AE3-C062-46E7-8DD9-866C72BDD8A3}"/>
</file>

<file path=customXml/itemProps3.xml><?xml version="1.0" encoding="utf-8"?>
<ds:datastoreItem xmlns:ds="http://schemas.openxmlformats.org/officeDocument/2006/customXml" ds:itemID="{41057274-5F04-4894-AEDC-A6E9A2BEF828}"/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2259</TotalTime>
  <Words>1386</Words>
  <Application>Microsoft Office PowerPoint</Application>
  <PresentationFormat>Widescreen</PresentationFormat>
  <Paragraphs>187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Times New Roman</vt:lpstr>
      <vt:lpstr>Trebuchet MS</vt:lpstr>
      <vt:lpstr>Wingdings</vt:lpstr>
      <vt:lpstr>Berlin</vt:lpstr>
      <vt:lpstr>Medium Access Control Sub Layer</vt:lpstr>
      <vt:lpstr>Channel Allocation Problem</vt:lpstr>
      <vt:lpstr>Static Channel Allocation in LANs &amp; MANs</vt:lpstr>
      <vt:lpstr>PowerPoint Presentation</vt:lpstr>
      <vt:lpstr>PowerPoint Presentation</vt:lpstr>
      <vt:lpstr>PowerPoint Presentation</vt:lpstr>
      <vt:lpstr>Dynamic Channel Allocation in LANs &amp; MANs</vt:lpstr>
      <vt:lpstr>PowerPoint Presentation</vt:lpstr>
      <vt:lpstr>PowerPoint Presentation</vt:lpstr>
      <vt:lpstr>Multiple Access Protocols</vt:lpstr>
      <vt:lpstr>ALOHA</vt:lpstr>
      <vt:lpstr>Pure ALOHA</vt:lpstr>
      <vt:lpstr>PowerPoint Presentation</vt:lpstr>
      <vt:lpstr>Slotted ALOHA</vt:lpstr>
      <vt:lpstr>Carrier Sense Multiple Access Protocols - CSMA</vt:lpstr>
      <vt:lpstr>Persistent CSMA</vt:lpstr>
      <vt:lpstr>Non Persistent CSMA</vt:lpstr>
      <vt:lpstr>P – Persistent CSMA</vt:lpstr>
      <vt:lpstr>CSMA with Collision Detection</vt:lpstr>
      <vt:lpstr>Collision free Protocols</vt:lpstr>
      <vt:lpstr>PowerPoint Presentation</vt:lpstr>
      <vt:lpstr>PowerPoint Presentation</vt:lpstr>
      <vt:lpstr>Limited Contention Protocols</vt:lpstr>
      <vt:lpstr>PowerPoint Presentation</vt:lpstr>
      <vt:lpstr>PowerPoint Presentation</vt:lpstr>
      <vt:lpstr>PowerPoint Presentation</vt:lpstr>
      <vt:lpstr>Wavelength Division Multiple Access Protocols</vt:lpstr>
      <vt:lpstr>PowerPoint Presentation</vt:lpstr>
      <vt:lpstr>PowerPoint Presentation</vt:lpstr>
      <vt:lpstr>PowerPoint Presentation</vt:lpstr>
      <vt:lpstr>Wireless LAN Protocols</vt:lpstr>
      <vt:lpstr>PowerPoint Presentation</vt:lpstr>
      <vt:lpstr>MACA – Multiple Access with Collision Avoidance</vt:lpstr>
      <vt:lpstr>PowerPoint Presentation</vt:lpstr>
      <vt:lpstr>MACAW – MACA for Wireless</vt:lpstr>
      <vt:lpstr>Ethernet</vt:lpstr>
      <vt:lpstr>Switched Ethernet</vt:lpstr>
      <vt:lpstr>Fast Ethernet</vt:lpstr>
      <vt:lpstr>Gigabit Ethernet</vt:lpstr>
      <vt:lpstr>PowerPoint Presentation</vt:lpstr>
      <vt:lpstr>802.2 – Logical Link Control - LLC</vt:lpstr>
      <vt:lpstr>PowerPoint Presentation</vt:lpstr>
      <vt:lpstr>Data link layer switching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Medium Access Control Sub Layer</dc:title>
  <dc:creator>Vidhi-PC</dc:creator>
  <cp:lastModifiedBy>Resources</cp:lastModifiedBy>
  <cp:revision>82</cp:revision>
  <dcterms:created xsi:type="dcterms:W3CDTF">2019-09-21T15:19:13Z</dcterms:created>
  <dcterms:modified xsi:type="dcterms:W3CDTF">2020-10-15T10:09:32Z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0x0101007D5FBF95E2D378409A7942844F9112BB</vt:lpwstr>
  </property>
</Properties>
</file>