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5.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63.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64.xml" ContentType="application/vnd.openxmlformats-officedocument.presentationml.slide+xml"/>
  <Override PartName="/ppt/slides/slide37.xml" ContentType="application/vnd.openxmlformats-officedocument.presentationml.slide+xml"/>
  <Override PartName="/ppt/slides/slide3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3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B284B-F4C3-4AA3-BD55-19A8499C0C5B}" type="datetimeFigureOut">
              <a:rPr lang="en-IN" smtClean="0"/>
              <a:t>23-09-2019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8CAB6-369D-4F77-864A-5DB5AA169F9A}" type="slidenum">
              <a:rPr lang="en-IN" smtClean="0"/>
              <a:t>‹#›</a:t>
            </a:fld>
            <a:endParaRPr lang="en-IN"/>
          </a:p>
        </p:txBody>
      </p:sp>
    </p:spTree>
    <p:extLst>
      <p:ext uri="{BB962C8B-B14F-4D97-AF65-F5344CB8AC3E}">
        <p14:creationId xmlns:p14="http://schemas.microsoft.com/office/powerpoint/2010/main" val="2093483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Two types of services: connection oriented : ATM (Asynchronous Transfer Mode)</a:t>
            </a:r>
          </a:p>
          <a:p>
            <a:r>
              <a:rPr lang="en-IN" dirty="0"/>
              <a:t>	            connection less: Internet</a:t>
            </a:r>
          </a:p>
        </p:txBody>
      </p:sp>
      <p:sp>
        <p:nvSpPr>
          <p:cNvPr id="4" name="Slide Number Placeholder 3"/>
          <p:cNvSpPr>
            <a:spLocks noGrp="1"/>
          </p:cNvSpPr>
          <p:nvPr>
            <p:ph type="sldNum" sz="quarter" idx="5"/>
          </p:nvPr>
        </p:nvSpPr>
        <p:spPr/>
        <p:txBody>
          <a:bodyPr/>
          <a:lstStyle/>
          <a:p>
            <a:fld id="{9E88CAB6-369D-4F77-864A-5DB5AA169F9A}" type="slidenum">
              <a:rPr lang="en-IN" smtClean="0"/>
              <a:t>4</a:t>
            </a:fld>
            <a:endParaRPr lang="en-IN"/>
          </a:p>
        </p:txBody>
      </p:sp>
    </p:spTree>
    <p:extLst>
      <p:ext uri="{BB962C8B-B14F-4D97-AF65-F5344CB8AC3E}">
        <p14:creationId xmlns:p14="http://schemas.microsoft.com/office/powerpoint/2010/main" val="2623595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2CE3504-F46B-4BB3-BB6F-0C5F20D1DE17}" type="datetimeFigureOut">
              <a:rPr lang="en-IN" smtClean="0"/>
              <a:t>23-09-2019</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379036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E3504-F46B-4BB3-BB6F-0C5F20D1DE17}" type="datetimeFigureOut">
              <a:rPr lang="en-IN" smtClean="0"/>
              <a:t>23-09-2019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389595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2CE3504-F46B-4BB3-BB6F-0C5F20D1DE17}" type="datetimeFigureOut">
              <a:rPr lang="en-IN" smtClean="0"/>
              <a:t>23-09-2019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2166055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2CE3504-F46B-4BB3-BB6F-0C5F20D1DE17}" type="datetimeFigureOut">
              <a:rPr lang="en-IN" smtClean="0"/>
              <a:t>23-09-2019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BD9EAD1-4E7C-4A60-8A1D-B1EB45CEF10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1916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2CE3504-F46B-4BB3-BB6F-0C5F20D1DE17}" type="datetimeFigureOut">
              <a:rPr lang="en-IN" smtClean="0"/>
              <a:t>23-09-2019</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1782289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CE3504-F46B-4BB3-BB6F-0C5F20D1DE17}" type="datetimeFigureOut">
              <a:rPr lang="en-IN" smtClean="0"/>
              <a:t>23-09-2019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918602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CE3504-F46B-4BB3-BB6F-0C5F20D1DE17}" type="datetimeFigureOut">
              <a:rPr lang="en-IN" smtClean="0"/>
              <a:t>23-09-2019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565080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E3504-F46B-4BB3-BB6F-0C5F20D1DE17}" type="datetimeFigureOut">
              <a:rPr lang="en-IN" smtClean="0"/>
              <a:t>23-09-2019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329452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2CE3504-F46B-4BB3-BB6F-0C5F20D1DE17}" type="datetimeFigureOut">
              <a:rPr lang="en-IN" smtClean="0"/>
              <a:t>23-09-2019</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252881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E3504-F46B-4BB3-BB6F-0C5F20D1DE17}" type="datetimeFigureOut">
              <a:rPr lang="en-IN" smtClean="0"/>
              <a:t>23-09-2019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252819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2CE3504-F46B-4BB3-BB6F-0C5F20D1DE17}" type="datetimeFigureOut">
              <a:rPr lang="en-IN" smtClean="0"/>
              <a:t>23-09-2019</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426481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E3504-F46B-4BB3-BB6F-0C5F20D1DE17}" type="datetimeFigureOut">
              <a:rPr lang="en-IN" smtClean="0"/>
              <a:t>23-09-2019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64331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E3504-F46B-4BB3-BB6F-0C5F20D1DE17}" type="datetimeFigureOut">
              <a:rPr lang="en-IN" smtClean="0"/>
              <a:t>23-09-2019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377191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CE3504-F46B-4BB3-BB6F-0C5F20D1DE17}" type="datetimeFigureOut">
              <a:rPr lang="en-IN" smtClean="0"/>
              <a:t>23-09-2019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319006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E3504-F46B-4BB3-BB6F-0C5F20D1DE17}" type="datetimeFigureOut">
              <a:rPr lang="en-IN" smtClean="0"/>
              <a:t>23-09-2019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383796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E3504-F46B-4BB3-BB6F-0C5F20D1DE17}" type="datetimeFigureOut">
              <a:rPr lang="en-IN" smtClean="0"/>
              <a:t>23-09-2019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101495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E3504-F46B-4BB3-BB6F-0C5F20D1DE17}" type="datetimeFigureOut">
              <a:rPr lang="en-IN" smtClean="0"/>
              <a:t>23-09-2019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D9EAD1-4E7C-4A60-8A1D-B1EB45CEF108}" type="slidenum">
              <a:rPr lang="en-IN" smtClean="0"/>
              <a:t>‹#›</a:t>
            </a:fld>
            <a:endParaRPr lang="en-IN"/>
          </a:p>
        </p:txBody>
      </p:sp>
    </p:spTree>
    <p:extLst>
      <p:ext uri="{BB962C8B-B14F-4D97-AF65-F5344CB8AC3E}">
        <p14:creationId xmlns:p14="http://schemas.microsoft.com/office/powerpoint/2010/main" val="147321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CE3504-F46B-4BB3-BB6F-0C5F20D1DE17}" type="datetimeFigureOut">
              <a:rPr lang="en-IN" smtClean="0"/>
              <a:t>23-09-2019</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D9EAD1-4E7C-4A60-8A1D-B1EB45CEF108}" type="slidenum">
              <a:rPr lang="en-IN" smtClean="0"/>
              <a:t>‹#›</a:t>
            </a:fld>
            <a:endParaRPr lang="en-IN"/>
          </a:p>
        </p:txBody>
      </p:sp>
    </p:spTree>
    <p:extLst>
      <p:ext uri="{BB962C8B-B14F-4D97-AF65-F5344CB8AC3E}">
        <p14:creationId xmlns:p14="http://schemas.microsoft.com/office/powerpoint/2010/main" val="38450120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9FDB-F388-4C61-A4D8-CA57A5981FAF}"/>
              </a:ext>
            </a:extLst>
          </p:cNvPr>
          <p:cNvSpPr>
            <a:spLocks noGrp="1"/>
          </p:cNvSpPr>
          <p:nvPr>
            <p:ph type="ctrTitle"/>
          </p:nvPr>
        </p:nvSpPr>
        <p:spPr>
          <a:xfrm>
            <a:off x="1" y="715615"/>
            <a:ext cx="12099234" cy="3352799"/>
          </a:xfrm>
        </p:spPr>
        <p:txBody>
          <a:bodyPr>
            <a:normAutofit fontScale="90000"/>
          </a:bodyPr>
          <a:lstStyle/>
          <a:p>
            <a:pPr algn="ctr"/>
            <a:r>
              <a:rPr lang="en-IN" sz="7200" b="1" dirty="0"/>
              <a:t/>
            </a:r>
            <a:br>
              <a:rPr lang="en-IN" sz="7200" b="1" dirty="0"/>
            </a:br>
            <a:r>
              <a:rPr lang="en-IN" sz="7200" b="1" dirty="0"/>
              <a:t>Chapter 4</a:t>
            </a:r>
            <a:br>
              <a:rPr lang="en-IN" sz="7200" b="1" dirty="0"/>
            </a:br>
            <a:r>
              <a:rPr lang="en-IN" sz="7200" b="1" dirty="0"/>
              <a:t/>
            </a:r>
            <a:br>
              <a:rPr lang="en-IN" sz="7200" b="1" dirty="0"/>
            </a:br>
            <a:r>
              <a:rPr lang="en-IN" sz="7200" b="1" dirty="0"/>
              <a:t>Network Layer</a:t>
            </a:r>
          </a:p>
        </p:txBody>
      </p:sp>
    </p:spTree>
    <p:extLst>
      <p:ext uri="{BB962C8B-B14F-4D97-AF65-F5344CB8AC3E}">
        <p14:creationId xmlns:p14="http://schemas.microsoft.com/office/powerpoint/2010/main" val="318902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12DE-C3E2-4E4C-B9B7-45A2EEBEE0E9}"/>
              </a:ext>
            </a:extLst>
          </p:cNvPr>
          <p:cNvSpPr>
            <a:spLocks noGrp="1"/>
          </p:cNvSpPr>
          <p:nvPr>
            <p:ph type="title"/>
          </p:nvPr>
        </p:nvSpPr>
        <p:spPr/>
        <p:txBody>
          <a:bodyPr/>
          <a:lstStyle/>
          <a:p>
            <a:r>
              <a:rPr lang="en-IN" dirty="0"/>
              <a:t>Routing Algorithms</a:t>
            </a:r>
          </a:p>
        </p:txBody>
      </p:sp>
      <p:sp>
        <p:nvSpPr>
          <p:cNvPr id="3" name="TextBox 2">
            <a:extLst>
              <a:ext uri="{FF2B5EF4-FFF2-40B4-BE49-F238E27FC236}">
                <a16:creationId xmlns:a16="http://schemas.microsoft.com/office/drawing/2014/main" id="{D6365F9A-F00D-4A6B-B8AA-F1BE0C66074B}"/>
              </a:ext>
            </a:extLst>
          </p:cNvPr>
          <p:cNvSpPr txBox="1"/>
          <p:nvPr/>
        </p:nvSpPr>
        <p:spPr>
          <a:xfrm>
            <a:off x="393895" y="2057401"/>
            <a:ext cx="11366696" cy="4524315"/>
          </a:xfrm>
          <a:prstGeom prst="rect">
            <a:avLst/>
          </a:prstGeom>
          <a:noFill/>
        </p:spPr>
        <p:txBody>
          <a:bodyPr wrap="square" rtlCol="0">
            <a:spAutoFit/>
          </a:bodyPr>
          <a:lstStyle/>
          <a:p>
            <a:r>
              <a:rPr lang="en-IN" sz="3200" dirty="0"/>
              <a:t>Main function of n/w layer   		routing packets from source to destination machine</a:t>
            </a:r>
          </a:p>
          <a:p>
            <a:endParaRPr lang="en-IN" sz="3200" dirty="0"/>
          </a:p>
          <a:p>
            <a:r>
              <a:rPr lang="en-IN" sz="3200" dirty="0"/>
              <a:t>Routing </a:t>
            </a:r>
            <a:r>
              <a:rPr lang="en-IN" sz="3200" dirty="0" err="1"/>
              <a:t>algo</a:t>
            </a:r>
            <a:r>
              <a:rPr lang="en-IN" sz="3200" dirty="0"/>
              <a:t>  			n/w layer s/w</a:t>
            </a:r>
          </a:p>
          <a:p>
            <a:r>
              <a:rPr lang="en-IN" sz="3200" dirty="0"/>
              <a:t>							Responsible for deciding output line</a:t>
            </a:r>
          </a:p>
          <a:p>
            <a:endParaRPr lang="en-IN" sz="3200" dirty="0"/>
          </a:p>
          <a:p>
            <a:r>
              <a:rPr lang="en-IN" sz="3200" dirty="0"/>
              <a:t>Datagram 		   new decision</a:t>
            </a:r>
          </a:p>
          <a:p>
            <a:r>
              <a:rPr lang="en-IN" sz="3200" dirty="0"/>
              <a:t>VC 		  use previously established route</a:t>
            </a:r>
          </a:p>
          <a:p>
            <a:r>
              <a:rPr lang="en-IN" sz="3200" dirty="0"/>
              <a:t>			session routing</a:t>
            </a:r>
          </a:p>
        </p:txBody>
      </p:sp>
      <p:sp>
        <p:nvSpPr>
          <p:cNvPr id="4" name="Arrow: Right 3">
            <a:extLst>
              <a:ext uri="{FF2B5EF4-FFF2-40B4-BE49-F238E27FC236}">
                <a16:creationId xmlns:a16="http://schemas.microsoft.com/office/drawing/2014/main" id="{A700E759-E389-45FA-B30A-E9C9AC7E103A}"/>
              </a:ext>
            </a:extLst>
          </p:cNvPr>
          <p:cNvSpPr/>
          <p:nvPr/>
        </p:nvSpPr>
        <p:spPr>
          <a:xfrm>
            <a:off x="5964704" y="2212148"/>
            <a:ext cx="647114" cy="3200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8ABD748E-C9E7-4448-8D90-AA3A5F92653E}"/>
              </a:ext>
            </a:extLst>
          </p:cNvPr>
          <p:cNvSpPr/>
          <p:nvPr/>
        </p:nvSpPr>
        <p:spPr>
          <a:xfrm>
            <a:off x="3261361" y="3686911"/>
            <a:ext cx="647114" cy="3200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Curved Right 6">
            <a:extLst>
              <a:ext uri="{FF2B5EF4-FFF2-40B4-BE49-F238E27FC236}">
                <a16:creationId xmlns:a16="http://schemas.microsoft.com/office/drawing/2014/main" id="{013A3545-BEEA-456E-AFD6-4EC7893FC2D8}"/>
              </a:ext>
            </a:extLst>
          </p:cNvPr>
          <p:cNvSpPr/>
          <p:nvPr/>
        </p:nvSpPr>
        <p:spPr>
          <a:xfrm>
            <a:off x="3024555" y="3798275"/>
            <a:ext cx="492368" cy="67525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Right 7">
            <a:extLst>
              <a:ext uri="{FF2B5EF4-FFF2-40B4-BE49-F238E27FC236}">
                <a16:creationId xmlns:a16="http://schemas.microsoft.com/office/drawing/2014/main" id="{319C854F-D9A8-4A6D-8531-CDD9525663CC}"/>
              </a:ext>
            </a:extLst>
          </p:cNvPr>
          <p:cNvSpPr/>
          <p:nvPr/>
        </p:nvSpPr>
        <p:spPr>
          <a:xfrm>
            <a:off x="2698658" y="5164017"/>
            <a:ext cx="647114" cy="3200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F4C1D86F-C122-4764-BF17-2F50AF1B4A7F}"/>
              </a:ext>
            </a:extLst>
          </p:cNvPr>
          <p:cNvSpPr/>
          <p:nvPr/>
        </p:nvSpPr>
        <p:spPr>
          <a:xfrm>
            <a:off x="1263749" y="5586048"/>
            <a:ext cx="647114" cy="3200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Curved Right 9">
            <a:extLst>
              <a:ext uri="{FF2B5EF4-FFF2-40B4-BE49-F238E27FC236}">
                <a16:creationId xmlns:a16="http://schemas.microsoft.com/office/drawing/2014/main" id="{537DBE54-38D2-4FB9-9EFA-B809843FB79B}"/>
              </a:ext>
            </a:extLst>
          </p:cNvPr>
          <p:cNvSpPr/>
          <p:nvPr/>
        </p:nvSpPr>
        <p:spPr>
          <a:xfrm>
            <a:off x="1109008" y="5680999"/>
            <a:ext cx="492368" cy="79013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55094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097434-E826-4FFF-8493-36523D9D2C46}"/>
              </a:ext>
            </a:extLst>
          </p:cNvPr>
          <p:cNvSpPr txBox="1"/>
          <p:nvPr/>
        </p:nvSpPr>
        <p:spPr>
          <a:xfrm>
            <a:off x="422031" y="1378631"/>
            <a:ext cx="11338560" cy="5509200"/>
          </a:xfrm>
          <a:prstGeom prst="rect">
            <a:avLst/>
          </a:prstGeom>
          <a:noFill/>
        </p:spPr>
        <p:txBody>
          <a:bodyPr wrap="square" rtlCol="0">
            <a:spAutoFit/>
          </a:bodyPr>
          <a:lstStyle/>
          <a:p>
            <a:pPr algn="just"/>
            <a:r>
              <a:rPr lang="en-IN" sz="3200" dirty="0"/>
              <a:t>Two process			looking up outgoing line (forwarding)</a:t>
            </a:r>
          </a:p>
          <a:p>
            <a:pPr algn="just"/>
            <a:endParaRPr lang="en-IN" sz="3200" dirty="0"/>
          </a:p>
          <a:p>
            <a:pPr algn="just"/>
            <a:r>
              <a:rPr lang="en-IN" sz="3200" dirty="0"/>
              <a:t>		 filling in and updating routing tables (routing </a:t>
            </a:r>
            <a:r>
              <a:rPr lang="en-IN" sz="3200" dirty="0" err="1"/>
              <a:t>algo</a:t>
            </a:r>
            <a:r>
              <a:rPr lang="en-IN" sz="3200" dirty="0"/>
              <a:t>)</a:t>
            </a:r>
          </a:p>
          <a:p>
            <a:pPr algn="just"/>
            <a:endParaRPr lang="en-IN" sz="3200" dirty="0"/>
          </a:p>
          <a:p>
            <a:pPr algn="just"/>
            <a:r>
              <a:rPr lang="en-IN" sz="3200" dirty="0"/>
              <a:t>Properties of Routing </a:t>
            </a:r>
            <a:r>
              <a:rPr lang="en-IN" sz="3200" dirty="0" err="1"/>
              <a:t>Algo</a:t>
            </a:r>
            <a:r>
              <a:rPr lang="en-IN" sz="3200" dirty="0"/>
              <a:t>:</a:t>
            </a:r>
          </a:p>
          <a:p>
            <a:pPr algn="just"/>
            <a:r>
              <a:rPr lang="en-IN" sz="3200" dirty="0"/>
              <a:t>Correctness</a:t>
            </a:r>
          </a:p>
          <a:p>
            <a:pPr algn="just"/>
            <a:r>
              <a:rPr lang="en-IN" sz="3200" dirty="0"/>
              <a:t>Simplicity</a:t>
            </a:r>
          </a:p>
          <a:p>
            <a:pPr algn="just"/>
            <a:r>
              <a:rPr lang="en-IN" sz="3200" dirty="0"/>
              <a:t>Robustness</a:t>
            </a:r>
          </a:p>
          <a:p>
            <a:pPr algn="just"/>
            <a:r>
              <a:rPr lang="en-IN" sz="3200" dirty="0"/>
              <a:t>Stability</a:t>
            </a:r>
          </a:p>
          <a:p>
            <a:pPr algn="just"/>
            <a:r>
              <a:rPr lang="en-IN" sz="3200" dirty="0"/>
              <a:t>Fairness</a:t>
            </a:r>
          </a:p>
          <a:p>
            <a:pPr algn="just"/>
            <a:r>
              <a:rPr lang="en-IN" sz="3200" dirty="0"/>
              <a:t>Optimality</a:t>
            </a:r>
          </a:p>
        </p:txBody>
      </p:sp>
      <p:sp>
        <p:nvSpPr>
          <p:cNvPr id="3" name="Arrow: Left-Up 2">
            <a:extLst>
              <a:ext uri="{FF2B5EF4-FFF2-40B4-BE49-F238E27FC236}">
                <a16:creationId xmlns:a16="http://schemas.microsoft.com/office/drawing/2014/main" id="{DFFFCBFF-7005-4C90-A731-D8E9F6790929}"/>
              </a:ext>
            </a:extLst>
          </p:cNvPr>
          <p:cNvSpPr/>
          <p:nvPr/>
        </p:nvSpPr>
        <p:spPr>
          <a:xfrm flipH="1" flipV="1">
            <a:off x="2974972" y="1473326"/>
            <a:ext cx="940471" cy="886956"/>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705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CC9A3C51-2D53-4B2B-8E66-8862DEF5D359}"/>
              </a:ext>
            </a:extLst>
          </p:cNvPr>
          <p:cNvSpPr/>
          <p:nvPr/>
        </p:nvSpPr>
        <p:spPr>
          <a:xfrm>
            <a:off x="3953022" y="647113"/>
            <a:ext cx="7990449" cy="336217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v"/>
            </a:pPr>
            <a:r>
              <a:rPr lang="en-IN" sz="2800" dirty="0"/>
              <a:t>Static Routing</a:t>
            </a:r>
          </a:p>
          <a:p>
            <a:pPr marL="342900" indent="-342900" algn="just">
              <a:buFont typeface="Wingdings" panose="05000000000000000000" pitchFamily="2" charset="2"/>
              <a:buChar char="v"/>
            </a:pPr>
            <a:r>
              <a:rPr lang="en-IN" sz="2800" dirty="0"/>
              <a:t>Do not base routing decisions on traffic &amp; topology</a:t>
            </a:r>
          </a:p>
          <a:p>
            <a:pPr marL="342900" indent="-342900" algn="just">
              <a:buFont typeface="Wingdings" panose="05000000000000000000" pitchFamily="2" charset="2"/>
              <a:buChar char="v"/>
            </a:pPr>
            <a:r>
              <a:rPr lang="en-IN" sz="2800" dirty="0"/>
              <a:t>Choice of route computed in advance</a:t>
            </a:r>
          </a:p>
          <a:p>
            <a:pPr marL="342900" indent="-342900" algn="just">
              <a:buFont typeface="Wingdings" panose="05000000000000000000" pitchFamily="2" charset="2"/>
              <a:buChar char="v"/>
            </a:pPr>
            <a:r>
              <a:rPr lang="en-IN" sz="2800" dirty="0"/>
              <a:t>Downloaded to router when n/w is booted</a:t>
            </a:r>
          </a:p>
        </p:txBody>
      </p:sp>
      <p:sp>
        <p:nvSpPr>
          <p:cNvPr id="3" name="Scroll: Horizontal 2">
            <a:extLst>
              <a:ext uri="{FF2B5EF4-FFF2-40B4-BE49-F238E27FC236}">
                <a16:creationId xmlns:a16="http://schemas.microsoft.com/office/drawing/2014/main" id="{7E539D48-0901-454B-802A-F3B6CFD2D95C}"/>
              </a:ext>
            </a:extLst>
          </p:cNvPr>
          <p:cNvSpPr/>
          <p:nvPr/>
        </p:nvSpPr>
        <p:spPr>
          <a:xfrm>
            <a:off x="225086" y="3777137"/>
            <a:ext cx="8651629" cy="294488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v"/>
            </a:pPr>
            <a:r>
              <a:rPr lang="en-IN" sz="2800" dirty="0"/>
              <a:t>Dynamic Routing</a:t>
            </a:r>
          </a:p>
          <a:p>
            <a:pPr marL="285750" indent="-285750" algn="just">
              <a:buFont typeface="Wingdings" panose="05000000000000000000" pitchFamily="2" charset="2"/>
              <a:buChar char="v"/>
            </a:pPr>
            <a:r>
              <a:rPr lang="en-IN" sz="2800" dirty="0"/>
              <a:t>Change routing decisions to reflect changes in topology or traffic</a:t>
            </a:r>
          </a:p>
          <a:p>
            <a:pPr marL="285750" indent="-285750" algn="just">
              <a:buFont typeface="Wingdings" panose="05000000000000000000" pitchFamily="2" charset="2"/>
              <a:buChar char="v"/>
            </a:pPr>
            <a:r>
              <a:rPr lang="en-IN" sz="2800" dirty="0"/>
              <a:t>Get information, change routes, matric used for optimization</a:t>
            </a:r>
          </a:p>
        </p:txBody>
      </p:sp>
      <p:sp>
        <p:nvSpPr>
          <p:cNvPr id="4" name="TextBox 3">
            <a:extLst>
              <a:ext uri="{FF2B5EF4-FFF2-40B4-BE49-F238E27FC236}">
                <a16:creationId xmlns:a16="http://schemas.microsoft.com/office/drawing/2014/main" id="{0AED1B30-1DE3-4B5C-8A06-59B39402E539}"/>
              </a:ext>
            </a:extLst>
          </p:cNvPr>
          <p:cNvSpPr txBox="1"/>
          <p:nvPr/>
        </p:nvSpPr>
        <p:spPr>
          <a:xfrm>
            <a:off x="82059" y="126615"/>
            <a:ext cx="6220266" cy="830997"/>
          </a:xfrm>
          <a:prstGeom prst="rect">
            <a:avLst/>
          </a:prstGeom>
          <a:noFill/>
        </p:spPr>
        <p:txBody>
          <a:bodyPr wrap="square" rtlCol="0">
            <a:spAutoFit/>
          </a:bodyPr>
          <a:lstStyle/>
          <a:p>
            <a:r>
              <a:rPr lang="en-IN" sz="4800" b="1" dirty="0"/>
              <a:t>2 groups of </a:t>
            </a:r>
            <a:r>
              <a:rPr lang="en-IN" sz="4800" b="1" dirty="0" err="1"/>
              <a:t>algo</a:t>
            </a:r>
            <a:endParaRPr lang="en-IN" sz="4800" b="1" dirty="0"/>
          </a:p>
        </p:txBody>
      </p:sp>
      <p:sp>
        <p:nvSpPr>
          <p:cNvPr id="5" name="TextBox 4">
            <a:extLst>
              <a:ext uri="{FF2B5EF4-FFF2-40B4-BE49-F238E27FC236}">
                <a16:creationId xmlns:a16="http://schemas.microsoft.com/office/drawing/2014/main" id="{4B275D9C-7E37-4F28-AFEA-2448CE23F0FC}"/>
              </a:ext>
            </a:extLst>
          </p:cNvPr>
          <p:cNvSpPr txBox="1"/>
          <p:nvPr/>
        </p:nvSpPr>
        <p:spPr>
          <a:xfrm>
            <a:off x="154746" y="2236765"/>
            <a:ext cx="3066757" cy="584775"/>
          </a:xfrm>
          <a:prstGeom prst="rect">
            <a:avLst/>
          </a:prstGeom>
          <a:noFill/>
        </p:spPr>
        <p:txBody>
          <a:bodyPr wrap="square" rtlCol="0">
            <a:spAutoFit/>
          </a:bodyPr>
          <a:lstStyle/>
          <a:p>
            <a:r>
              <a:rPr lang="en-IN" sz="3200" b="1" dirty="0"/>
              <a:t>Non-adaptive</a:t>
            </a:r>
          </a:p>
        </p:txBody>
      </p:sp>
      <p:sp>
        <p:nvSpPr>
          <p:cNvPr id="6" name="Arrow: Right 5">
            <a:extLst>
              <a:ext uri="{FF2B5EF4-FFF2-40B4-BE49-F238E27FC236}">
                <a16:creationId xmlns:a16="http://schemas.microsoft.com/office/drawing/2014/main" id="{E23AAEE2-F477-4AB9-996B-B5BA4747CD61}"/>
              </a:ext>
            </a:extLst>
          </p:cNvPr>
          <p:cNvSpPr/>
          <p:nvPr/>
        </p:nvSpPr>
        <p:spPr>
          <a:xfrm>
            <a:off x="3108959" y="2321175"/>
            <a:ext cx="731521" cy="458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969231D-3444-49CF-A8FC-410BE0068253}"/>
              </a:ext>
            </a:extLst>
          </p:cNvPr>
          <p:cNvSpPr txBox="1"/>
          <p:nvPr/>
        </p:nvSpPr>
        <p:spPr>
          <a:xfrm>
            <a:off x="10072467" y="4916659"/>
            <a:ext cx="2110155" cy="584775"/>
          </a:xfrm>
          <a:prstGeom prst="rect">
            <a:avLst/>
          </a:prstGeom>
          <a:noFill/>
        </p:spPr>
        <p:txBody>
          <a:bodyPr wrap="square" rtlCol="0">
            <a:spAutoFit/>
          </a:bodyPr>
          <a:lstStyle/>
          <a:p>
            <a:r>
              <a:rPr lang="en-IN" sz="3200" b="1" dirty="0"/>
              <a:t>Adaptive</a:t>
            </a:r>
          </a:p>
        </p:txBody>
      </p:sp>
      <p:sp>
        <p:nvSpPr>
          <p:cNvPr id="8" name="Arrow: Left 7">
            <a:extLst>
              <a:ext uri="{FF2B5EF4-FFF2-40B4-BE49-F238E27FC236}">
                <a16:creationId xmlns:a16="http://schemas.microsoft.com/office/drawing/2014/main" id="{FE89CA34-7102-4645-8181-096282A3ECB2}"/>
              </a:ext>
            </a:extLst>
          </p:cNvPr>
          <p:cNvSpPr/>
          <p:nvPr/>
        </p:nvSpPr>
        <p:spPr>
          <a:xfrm>
            <a:off x="9045526" y="4979962"/>
            <a:ext cx="914400" cy="4511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3940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F75E-0BB8-4136-84CB-120509126584}"/>
              </a:ext>
            </a:extLst>
          </p:cNvPr>
          <p:cNvSpPr>
            <a:spLocks noGrp="1"/>
          </p:cNvSpPr>
          <p:nvPr>
            <p:ph type="title"/>
          </p:nvPr>
        </p:nvSpPr>
        <p:spPr>
          <a:xfrm>
            <a:off x="2895600" y="-93752"/>
            <a:ext cx="8610600" cy="1293028"/>
          </a:xfrm>
        </p:spPr>
        <p:txBody>
          <a:bodyPr/>
          <a:lstStyle/>
          <a:p>
            <a:r>
              <a:rPr lang="en-IN" dirty="0"/>
              <a:t>Optimality principle</a:t>
            </a:r>
          </a:p>
        </p:txBody>
      </p:sp>
      <p:sp>
        <p:nvSpPr>
          <p:cNvPr id="3" name="Content Placeholder 2">
            <a:extLst>
              <a:ext uri="{FF2B5EF4-FFF2-40B4-BE49-F238E27FC236}">
                <a16:creationId xmlns:a16="http://schemas.microsoft.com/office/drawing/2014/main" id="{E967996C-B9A8-4B76-B9AB-C83043383B5D}"/>
              </a:ext>
            </a:extLst>
          </p:cNvPr>
          <p:cNvSpPr>
            <a:spLocks noGrp="1"/>
          </p:cNvSpPr>
          <p:nvPr>
            <p:ph idx="1"/>
          </p:nvPr>
        </p:nvSpPr>
        <p:spPr>
          <a:xfrm>
            <a:off x="685800" y="942535"/>
            <a:ext cx="10820400" cy="4024125"/>
          </a:xfrm>
        </p:spPr>
        <p:txBody>
          <a:bodyPr>
            <a:normAutofit/>
          </a:bodyPr>
          <a:lstStyle/>
          <a:p>
            <a:pPr marL="0" indent="0" algn="just">
              <a:buNone/>
            </a:pPr>
            <a:r>
              <a:rPr lang="en-IN" sz="3200" dirty="0"/>
              <a:t>One can make a general statement about optimal routes without regard to n/w topology or traffic</a:t>
            </a:r>
          </a:p>
          <a:p>
            <a:pPr marL="0" indent="0" algn="just">
              <a:buNone/>
            </a:pPr>
            <a:r>
              <a:rPr lang="en-IN" sz="3200" dirty="0"/>
              <a:t>				Optimality Principle</a:t>
            </a:r>
          </a:p>
          <a:p>
            <a:pPr marL="0" indent="0" algn="just">
              <a:buNone/>
            </a:pPr>
            <a:r>
              <a:rPr lang="en-IN" sz="3200" dirty="0"/>
              <a:t>Set of optimal routes from source to destination form tree rooted at the destination 		sink tree</a:t>
            </a:r>
          </a:p>
        </p:txBody>
      </p:sp>
      <p:sp>
        <p:nvSpPr>
          <p:cNvPr id="4" name="Arrow: Curved Right 3">
            <a:extLst>
              <a:ext uri="{FF2B5EF4-FFF2-40B4-BE49-F238E27FC236}">
                <a16:creationId xmlns:a16="http://schemas.microsoft.com/office/drawing/2014/main" id="{F996458A-DAD4-4D4A-9BA9-D022B3EDE2AC}"/>
              </a:ext>
            </a:extLst>
          </p:cNvPr>
          <p:cNvSpPr/>
          <p:nvPr/>
        </p:nvSpPr>
        <p:spPr>
          <a:xfrm>
            <a:off x="2895600" y="1871002"/>
            <a:ext cx="1338775" cy="45016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Arrow: Right 4">
            <a:extLst>
              <a:ext uri="{FF2B5EF4-FFF2-40B4-BE49-F238E27FC236}">
                <a16:creationId xmlns:a16="http://schemas.microsoft.com/office/drawing/2014/main" id="{A45FC60A-3F18-46F8-8ACB-A7E9B6BD7F31}"/>
              </a:ext>
            </a:extLst>
          </p:cNvPr>
          <p:cNvSpPr/>
          <p:nvPr/>
        </p:nvSpPr>
        <p:spPr>
          <a:xfrm>
            <a:off x="6794695" y="3094891"/>
            <a:ext cx="914400"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9995A5ED-A757-487D-B7A4-C1AA2FE8B063}"/>
              </a:ext>
            </a:extLst>
          </p:cNvPr>
          <p:cNvPicPr>
            <a:picLocks noChangeAspect="1"/>
          </p:cNvPicPr>
          <p:nvPr/>
        </p:nvPicPr>
        <p:blipFill>
          <a:blip r:embed="rId2"/>
          <a:stretch>
            <a:fillRect/>
          </a:stretch>
        </p:blipFill>
        <p:spPr>
          <a:xfrm>
            <a:off x="1840414" y="3467688"/>
            <a:ext cx="8939529" cy="3376244"/>
          </a:xfrm>
          <a:prstGeom prst="rect">
            <a:avLst/>
          </a:prstGeom>
        </p:spPr>
      </p:pic>
    </p:spTree>
    <p:extLst>
      <p:ext uri="{BB962C8B-B14F-4D97-AF65-F5344CB8AC3E}">
        <p14:creationId xmlns:p14="http://schemas.microsoft.com/office/powerpoint/2010/main" val="3205051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4710-99EB-4763-89D6-9F6DFF477435}"/>
              </a:ext>
            </a:extLst>
          </p:cNvPr>
          <p:cNvSpPr>
            <a:spLocks noGrp="1"/>
          </p:cNvSpPr>
          <p:nvPr>
            <p:ph type="title"/>
          </p:nvPr>
        </p:nvSpPr>
        <p:spPr/>
        <p:txBody>
          <a:bodyPr/>
          <a:lstStyle/>
          <a:p>
            <a:r>
              <a:rPr lang="en-IN" dirty="0"/>
              <a:t>Shortest path routing</a:t>
            </a:r>
            <a:br>
              <a:rPr lang="en-IN" dirty="0"/>
            </a:br>
            <a:r>
              <a:rPr lang="en-IN" dirty="0"/>
              <a:t>(Dijkstra)</a:t>
            </a:r>
          </a:p>
        </p:txBody>
      </p:sp>
      <p:pic>
        <p:nvPicPr>
          <p:cNvPr id="4" name="Picture 3">
            <a:extLst>
              <a:ext uri="{FF2B5EF4-FFF2-40B4-BE49-F238E27FC236}">
                <a16:creationId xmlns:a16="http://schemas.microsoft.com/office/drawing/2014/main" id="{63DE3BF9-732A-4004-B2E8-8A4A8D2F16F4}"/>
              </a:ext>
            </a:extLst>
          </p:cNvPr>
          <p:cNvPicPr>
            <a:picLocks noChangeAspect="1"/>
          </p:cNvPicPr>
          <p:nvPr/>
        </p:nvPicPr>
        <p:blipFill>
          <a:blip r:embed="rId2"/>
          <a:stretch>
            <a:fillRect/>
          </a:stretch>
        </p:blipFill>
        <p:spPr>
          <a:xfrm>
            <a:off x="2977311" y="2057401"/>
            <a:ext cx="8768232" cy="4413738"/>
          </a:xfrm>
          <a:prstGeom prst="rect">
            <a:avLst/>
          </a:prstGeom>
        </p:spPr>
      </p:pic>
      <p:sp>
        <p:nvSpPr>
          <p:cNvPr id="5" name="TextBox 4">
            <a:extLst>
              <a:ext uri="{FF2B5EF4-FFF2-40B4-BE49-F238E27FC236}">
                <a16:creationId xmlns:a16="http://schemas.microsoft.com/office/drawing/2014/main" id="{A3895B4F-CF71-46E7-8F92-D5B94ADF97DB}"/>
              </a:ext>
            </a:extLst>
          </p:cNvPr>
          <p:cNvSpPr txBox="1"/>
          <p:nvPr/>
        </p:nvSpPr>
        <p:spPr>
          <a:xfrm>
            <a:off x="196948" y="2057401"/>
            <a:ext cx="2698652" cy="2554545"/>
          </a:xfrm>
          <a:prstGeom prst="rect">
            <a:avLst/>
          </a:prstGeom>
          <a:noFill/>
        </p:spPr>
        <p:txBody>
          <a:bodyPr wrap="square" rtlCol="0">
            <a:spAutoFit/>
          </a:bodyPr>
          <a:lstStyle/>
          <a:p>
            <a:r>
              <a:rPr lang="en-IN" sz="3200" dirty="0"/>
              <a:t>Measuring Path</a:t>
            </a:r>
          </a:p>
          <a:p>
            <a:pPr marL="342900" indent="-342900">
              <a:buAutoNum type="arabicParenR"/>
            </a:pPr>
            <a:r>
              <a:rPr lang="en-IN" sz="3200" dirty="0"/>
              <a:t>No of hops</a:t>
            </a:r>
          </a:p>
          <a:p>
            <a:pPr marL="342900" indent="-342900">
              <a:buAutoNum type="arabicParenR"/>
            </a:pPr>
            <a:r>
              <a:rPr lang="en-IN" sz="3200" dirty="0"/>
              <a:t>Length (distance)</a:t>
            </a:r>
          </a:p>
        </p:txBody>
      </p:sp>
    </p:spTree>
    <p:extLst>
      <p:ext uri="{BB962C8B-B14F-4D97-AF65-F5344CB8AC3E}">
        <p14:creationId xmlns:p14="http://schemas.microsoft.com/office/powerpoint/2010/main" val="3981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2B4CF0-6145-42D6-96D2-8AD2B62EA58A}"/>
              </a:ext>
            </a:extLst>
          </p:cNvPr>
          <p:cNvPicPr>
            <a:picLocks noChangeAspect="1"/>
          </p:cNvPicPr>
          <p:nvPr/>
        </p:nvPicPr>
        <p:blipFill>
          <a:blip r:embed="rId2"/>
          <a:stretch>
            <a:fillRect/>
          </a:stretch>
        </p:blipFill>
        <p:spPr>
          <a:xfrm>
            <a:off x="883159" y="1716258"/>
            <a:ext cx="10308562" cy="4473527"/>
          </a:xfrm>
          <a:prstGeom prst="rect">
            <a:avLst/>
          </a:prstGeom>
        </p:spPr>
      </p:pic>
    </p:spTree>
    <p:extLst>
      <p:ext uri="{BB962C8B-B14F-4D97-AF65-F5344CB8AC3E}">
        <p14:creationId xmlns:p14="http://schemas.microsoft.com/office/powerpoint/2010/main" val="351904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A6E585-817F-4ACD-9F50-C015A83DF87D}"/>
              </a:ext>
            </a:extLst>
          </p:cNvPr>
          <p:cNvPicPr>
            <a:picLocks noChangeAspect="1"/>
          </p:cNvPicPr>
          <p:nvPr/>
        </p:nvPicPr>
        <p:blipFill>
          <a:blip r:embed="rId2"/>
          <a:stretch>
            <a:fillRect/>
          </a:stretch>
        </p:blipFill>
        <p:spPr>
          <a:xfrm>
            <a:off x="1012869" y="1482491"/>
            <a:ext cx="10239707" cy="4496281"/>
          </a:xfrm>
          <a:prstGeom prst="rect">
            <a:avLst/>
          </a:prstGeom>
        </p:spPr>
      </p:pic>
    </p:spTree>
    <p:extLst>
      <p:ext uri="{BB962C8B-B14F-4D97-AF65-F5344CB8AC3E}">
        <p14:creationId xmlns:p14="http://schemas.microsoft.com/office/powerpoint/2010/main" val="395234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5DB926-F9E8-483F-9E45-1DA34D9C0617}"/>
              </a:ext>
            </a:extLst>
          </p:cNvPr>
          <p:cNvPicPr>
            <a:picLocks noChangeAspect="1"/>
          </p:cNvPicPr>
          <p:nvPr/>
        </p:nvPicPr>
        <p:blipFill>
          <a:blip r:embed="rId2"/>
          <a:stretch>
            <a:fillRect/>
          </a:stretch>
        </p:blipFill>
        <p:spPr>
          <a:xfrm>
            <a:off x="709302" y="1434905"/>
            <a:ext cx="10882162" cy="4867421"/>
          </a:xfrm>
          <a:prstGeom prst="rect">
            <a:avLst/>
          </a:prstGeom>
        </p:spPr>
      </p:pic>
    </p:spTree>
    <p:extLst>
      <p:ext uri="{BB962C8B-B14F-4D97-AF65-F5344CB8AC3E}">
        <p14:creationId xmlns:p14="http://schemas.microsoft.com/office/powerpoint/2010/main" val="280448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D3AD3B-9DEF-4F79-A256-32C5CFA80C1D}"/>
              </a:ext>
            </a:extLst>
          </p:cNvPr>
          <p:cNvPicPr>
            <a:picLocks noChangeAspect="1"/>
          </p:cNvPicPr>
          <p:nvPr/>
        </p:nvPicPr>
        <p:blipFill>
          <a:blip r:embed="rId2"/>
          <a:stretch>
            <a:fillRect/>
          </a:stretch>
        </p:blipFill>
        <p:spPr>
          <a:xfrm>
            <a:off x="545627" y="1477106"/>
            <a:ext cx="11059899" cy="4768947"/>
          </a:xfrm>
          <a:prstGeom prst="rect">
            <a:avLst/>
          </a:prstGeom>
        </p:spPr>
      </p:pic>
    </p:spTree>
    <p:extLst>
      <p:ext uri="{BB962C8B-B14F-4D97-AF65-F5344CB8AC3E}">
        <p14:creationId xmlns:p14="http://schemas.microsoft.com/office/powerpoint/2010/main" val="2855399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67892A-2B69-407D-B7FD-1F67C42463FF}"/>
              </a:ext>
            </a:extLst>
          </p:cNvPr>
          <p:cNvPicPr>
            <a:picLocks noChangeAspect="1"/>
          </p:cNvPicPr>
          <p:nvPr/>
        </p:nvPicPr>
        <p:blipFill>
          <a:blip r:embed="rId2"/>
          <a:stretch>
            <a:fillRect/>
          </a:stretch>
        </p:blipFill>
        <p:spPr>
          <a:xfrm>
            <a:off x="1294229" y="1401962"/>
            <a:ext cx="9873512" cy="4590869"/>
          </a:xfrm>
          <a:prstGeom prst="rect">
            <a:avLst/>
          </a:prstGeom>
        </p:spPr>
      </p:pic>
    </p:spTree>
    <p:extLst>
      <p:ext uri="{BB962C8B-B14F-4D97-AF65-F5344CB8AC3E}">
        <p14:creationId xmlns:p14="http://schemas.microsoft.com/office/powerpoint/2010/main" val="268176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E4F0-3643-4EE2-929B-8B251107B1DB}"/>
              </a:ext>
            </a:extLst>
          </p:cNvPr>
          <p:cNvSpPr>
            <a:spLocks noGrp="1"/>
          </p:cNvSpPr>
          <p:nvPr>
            <p:ph type="title"/>
          </p:nvPr>
        </p:nvSpPr>
        <p:spPr/>
        <p:txBody>
          <a:bodyPr/>
          <a:lstStyle/>
          <a:p>
            <a:r>
              <a:rPr lang="en-IN" b="1" dirty="0"/>
              <a:t>N/w Layer Design Issues</a:t>
            </a:r>
          </a:p>
        </p:txBody>
      </p:sp>
      <p:sp>
        <p:nvSpPr>
          <p:cNvPr id="3" name="Content Placeholder 2">
            <a:extLst>
              <a:ext uri="{FF2B5EF4-FFF2-40B4-BE49-F238E27FC236}">
                <a16:creationId xmlns:a16="http://schemas.microsoft.com/office/drawing/2014/main" id="{0DED2AC8-B729-4082-892C-CFBECAA90ECB}"/>
              </a:ext>
            </a:extLst>
          </p:cNvPr>
          <p:cNvSpPr>
            <a:spLocks noGrp="1"/>
          </p:cNvSpPr>
          <p:nvPr>
            <p:ph idx="1"/>
          </p:nvPr>
        </p:nvSpPr>
        <p:spPr/>
        <p:txBody>
          <a:bodyPr>
            <a:normAutofit/>
          </a:bodyPr>
          <a:lstStyle/>
          <a:p>
            <a:r>
              <a:rPr lang="en-IN" sz="3600" dirty="0"/>
              <a:t>Services provided to transport layer</a:t>
            </a:r>
          </a:p>
          <a:p>
            <a:r>
              <a:rPr lang="en-IN" sz="3600" dirty="0"/>
              <a:t>Internal design of the subnet</a:t>
            </a:r>
          </a:p>
        </p:txBody>
      </p:sp>
    </p:spTree>
    <p:extLst>
      <p:ext uri="{BB962C8B-B14F-4D97-AF65-F5344CB8AC3E}">
        <p14:creationId xmlns:p14="http://schemas.microsoft.com/office/powerpoint/2010/main" val="170770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7F21-01E1-46B4-B91B-1333B2BD1063}"/>
              </a:ext>
            </a:extLst>
          </p:cNvPr>
          <p:cNvSpPr>
            <a:spLocks noGrp="1"/>
          </p:cNvSpPr>
          <p:nvPr>
            <p:ph type="title"/>
          </p:nvPr>
        </p:nvSpPr>
        <p:spPr/>
        <p:txBody>
          <a:bodyPr/>
          <a:lstStyle/>
          <a:p>
            <a:r>
              <a:rPr lang="en-IN" dirty="0"/>
              <a:t>Flooding</a:t>
            </a:r>
          </a:p>
        </p:txBody>
      </p:sp>
      <p:sp>
        <p:nvSpPr>
          <p:cNvPr id="3" name="Content Placeholder 2">
            <a:extLst>
              <a:ext uri="{FF2B5EF4-FFF2-40B4-BE49-F238E27FC236}">
                <a16:creationId xmlns:a16="http://schemas.microsoft.com/office/drawing/2014/main" id="{B90E8862-EA2A-4F1D-A9BF-7FB1D42ACF2A}"/>
              </a:ext>
            </a:extLst>
          </p:cNvPr>
          <p:cNvSpPr>
            <a:spLocks noGrp="1"/>
          </p:cNvSpPr>
          <p:nvPr>
            <p:ph idx="1"/>
          </p:nvPr>
        </p:nvSpPr>
        <p:spPr/>
        <p:txBody>
          <a:bodyPr>
            <a:normAutofit lnSpcReduction="10000"/>
          </a:bodyPr>
          <a:lstStyle/>
          <a:p>
            <a:r>
              <a:rPr lang="en-IN" sz="3200" dirty="0"/>
              <a:t>Static algorithm</a:t>
            </a:r>
          </a:p>
          <a:p>
            <a:r>
              <a:rPr lang="en-IN" sz="3200" dirty="0"/>
              <a:t>Incoming packet is sent out on every outgoing line</a:t>
            </a:r>
          </a:p>
          <a:p>
            <a:r>
              <a:rPr lang="en-IN" sz="3200" dirty="0"/>
              <a:t>Generate duplicate packets</a:t>
            </a:r>
          </a:p>
          <a:p>
            <a:r>
              <a:rPr lang="en-IN" sz="3200" dirty="0"/>
              <a:t>Hop counter contained in header of each packet</a:t>
            </a:r>
          </a:p>
          <a:p>
            <a:r>
              <a:rPr lang="en-IN" sz="3200" dirty="0"/>
              <a:t>Alternative technique to keep track  - list per source router – having sequence number</a:t>
            </a:r>
          </a:p>
          <a:p>
            <a:r>
              <a:rPr lang="en-IN" sz="3200" dirty="0"/>
              <a:t>Selective flooding</a:t>
            </a:r>
          </a:p>
          <a:p>
            <a:r>
              <a:rPr lang="en-IN" sz="3200" dirty="0"/>
              <a:t>Shortest Path algorithm</a:t>
            </a:r>
          </a:p>
        </p:txBody>
      </p:sp>
    </p:spTree>
    <p:extLst>
      <p:ext uri="{BB962C8B-B14F-4D97-AF65-F5344CB8AC3E}">
        <p14:creationId xmlns:p14="http://schemas.microsoft.com/office/powerpoint/2010/main" val="220706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0E5A-00F0-4D7C-A8DB-12911D2441DD}"/>
              </a:ext>
            </a:extLst>
          </p:cNvPr>
          <p:cNvSpPr>
            <a:spLocks noGrp="1"/>
          </p:cNvSpPr>
          <p:nvPr>
            <p:ph type="title"/>
          </p:nvPr>
        </p:nvSpPr>
        <p:spPr>
          <a:xfrm>
            <a:off x="685800" y="764373"/>
            <a:ext cx="10820400" cy="1293028"/>
          </a:xfrm>
        </p:spPr>
        <p:txBody>
          <a:bodyPr/>
          <a:lstStyle/>
          <a:p>
            <a:pPr algn="ctr"/>
            <a:r>
              <a:rPr lang="en-IN" dirty="0"/>
              <a:t>Applications where flooding is used </a:t>
            </a:r>
          </a:p>
        </p:txBody>
      </p:sp>
      <p:sp>
        <p:nvSpPr>
          <p:cNvPr id="3" name="Content Placeholder 2">
            <a:extLst>
              <a:ext uri="{FF2B5EF4-FFF2-40B4-BE49-F238E27FC236}">
                <a16:creationId xmlns:a16="http://schemas.microsoft.com/office/drawing/2014/main" id="{6431FC44-BFA2-43DE-A905-44F943FF00B6}"/>
              </a:ext>
            </a:extLst>
          </p:cNvPr>
          <p:cNvSpPr>
            <a:spLocks noGrp="1"/>
          </p:cNvSpPr>
          <p:nvPr>
            <p:ph idx="1"/>
          </p:nvPr>
        </p:nvSpPr>
        <p:spPr/>
        <p:txBody>
          <a:bodyPr>
            <a:normAutofit/>
          </a:bodyPr>
          <a:lstStyle/>
          <a:p>
            <a:r>
              <a:rPr lang="en-IN" sz="3200" dirty="0"/>
              <a:t>Military applications – robustness</a:t>
            </a:r>
          </a:p>
          <a:p>
            <a:r>
              <a:rPr lang="en-IN" sz="3200" dirty="0"/>
              <a:t>Distributed database applications</a:t>
            </a:r>
          </a:p>
          <a:p>
            <a:r>
              <a:rPr lang="en-IN" sz="3200" dirty="0"/>
              <a:t>Wireless networks</a:t>
            </a:r>
          </a:p>
        </p:txBody>
      </p:sp>
    </p:spTree>
    <p:extLst>
      <p:ext uri="{BB962C8B-B14F-4D97-AF65-F5344CB8AC3E}">
        <p14:creationId xmlns:p14="http://schemas.microsoft.com/office/powerpoint/2010/main" val="3911049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1BED-8C0D-452E-8A39-7C2D895EAD24}"/>
              </a:ext>
            </a:extLst>
          </p:cNvPr>
          <p:cNvSpPr>
            <a:spLocks noGrp="1"/>
          </p:cNvSpPr>
          <p:nvPr>
            <p:ph type="title"/>
          </p:nvPr>
        </p:nvSpPr>
        <p:spPr/>
        <p:txBody>
          <a:bodyPr/>
          <a:lstStyle/>
          <a:p>
            <a:r>
              <a:rPr lang="en-IN" dirty="0"/>
              <a:t>Distance vector routing</a:t>
            </a:r>
          </a:p>
        </p:txBody>
      </p:sp>
      <p:sp>
        <p:nvSpPr>
          <p:cNvPr id="3" name="Content Placeholder 2">
            <a:extLst>
              <a:ext uri="{FF2B5EF4-FFF2-40B4-BE49-F238E27FC236}">
                <a16:creationId xmlns:a16="http://schemas.microsoft.com/office/drawing/2014/main" id="{18909477-0717-4A6B-90EE-D599F357238F}"/>
              </a:ext>
            </a:extLst>
          </p:cNvPr>
          <p:cNvSpPr>
            <a:spLocks noGrp="1"/>
          </p:cNvSpPr>
          <p:nvPr>
            <p:ph idx="1"/>
          </p:nvPr>
        </p:nvSpPr>
        <p:spPr/>
        <p:txBody>
          <a:bodyPr>
            <a:noAutofit/>
          </a:bodyPr>
          <a:lstStyle/>
          <a:p>
            <a:pPr algn="just"/>
            <a:r>
              <a:rPr lang="en-IN" sz="3200" dirty="0"/>
              <a:t>Dynamic routing</a:t>
            </a:r>
          </a:p>
          <a:p>
            <a:pPr algn="just"/>
            <a:r>
              <a:rPr lang="en-IN" sz="3200" dirty="0"/>
              <a:t>Also known as Bellman-ford , Ford-Fulkerson</a:t>
            </a:r>
          </a:p>
          <a:p>
            <a:pPr algn="just"/>
            <a:r>
              <a:rPr lang="en-IN" sz="3200" dirty="0"/>
              <a:t>Developed by Bellman , ford, Fulkerson</a:t>
            </a:r>
          </a:p>
          <a:p>
            <a:pPr algn="just"/>
            <a:r>
              <a:rPr lang="en-IN" sz="3200" dirty="0"/>
              <a:t>It was original ARPANET routing algorithm and used in internet as RIP ( Routing Information Protocol)</a:t>
            </a:r>
          </a:p>
          <a:p>
            <a:pPr algn="just"/>
            <a:r>
              <a:rPr lang="en-IN" sz="3200" dirty="0"/>
              <a:t>Each router maintains  a routing table indexed by, and containing one entry for each router in the subnet</a:t>
            </a:r>
          </a:p>
          <a:p>
            <a:pPr algn="just"/>
            <a:endParaRPr lang="en-IN" sz="3200" dirty="0"/>
          </a:p>
        </p:txBody>
      </p:sp>
    </p:spTree>
    <p:extLst>
      <p:ext uri="{BB962C8B-B14F-4D97-AF65-F5344CB8AC3E}">
        <p14:creationId xmlns:p14="http://schemas.microsoft.com/office/powerpoint/2010/main" val="330300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8F59B-6176-482E-8EBD-45DCB8B16F26}"/>
              </a:ext>
            </a:extLst>
          </p:cNvPr>
          <p:cNvSpPr txBox="1"/>
          <p:nvPr/>
        </p:nvSpPr>
        <p:spPr>
          <a:xfrm>
            <a:off x="326571" y="1567543"/>
            <a:ext cx="11397343" cy="5509200"/>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t>Entry contains two parts:</a:t>
            </a:r>
          </a:p>
          <a:p>
            <a:pPr algn="just"/>
            <a:endParaRPr lang="en-IN" sz="3200" dirty="0"/>
          </a:p>
          <a:p>
            <a:pPr marL="971550" lvl="1" indent="-514350" algn="just">
              <a:buFont typeface="+mj-lt"/>
              <a:buAutoNum type="arabicPeriod"/>
            </a:pPr>
            <a:r>
              <a:rPr lang="en-IN" sz="3200" dirty="0"/>
              <a:t>Preferred outgoing line to use for that destination</a:t>
            </a:r>
          </a:p>
          <a:p>
            <a:pPr marL="971550" lvl="1" indent="-514350" algn="just">
              <a:buFont typeface="+mj-lt"/>
              <a:buAutoNum type="arabicPeriod"/>
            </a:pPr>
            <a:r>
              <a:rPr lang="en-IN" sz="3200" dirty="0"/>
              <a:t>Estimate of time or distance to that destination</a:t>
            </a:r>
          </a:p>
          <a:p>
            <a:pPr algn="just"/>
            <a:endParaRPr lang="en-IN" sz="3200" dirty="0"/>
          </a:p>
          <a:p>
            <a:pPr algn="just"/>
            <a:endParaRPr lang="en-IN" sz="3200" dirty="0"/>
          </a:p>
          <a:p>
            <a:pPr marL="457200" indent="-457200" algn="just">
              <a:buFont typeface="Arial" panose="020B0604020202020204" pitchFamily="34" charset="0"/>
              <a:buChar char="•"/>
            </a:pPr>
            <a:r>
              <a:rPr lang="en-IN" sz="3200" dirty="0"/>
              <a:t>Count to infinity problem:</a:t>
            </a:r>
          </a:p>
          <a:p>
            <a:pPr marL="914400" lvl="1" indent="-457200" algn="just">
              <a:buFont typeface="Wingdings" panose="05000000000000000000" pitchFamily="2" charset="2"/>
              <a:buChar char="ü"/>
            </a:pPr>
            <a:r>
              <a:rPr lang="en-IN" sz="3200" dirty="0"/>
              <a:t>Settling of routes to best paths across the network is called convergence</a:t>
            </a:r>
          </a:p>
          <a:p>
            <a:pPr marL="914400" lvl="1" indent="-457200" algn="just">
              <a:buFont typeface="Wingdings" panose="05000000000000000000" pitchFamily="2" charset="2"/>
              <a:buChar char="ü"/>
            </a:pPr>
            <a:r>
              <a:rPr lang="en-IN" sz="3200" dirty="0"/>
              <a:t>Slow</a:t>
            </a:r>
          </a:p>
          <a:p>
            <a:pPr algn="just"/>
            <a:endParaRPr lang="en-IN" sz="3200" dirty="0"/>
          </a:p>
        </p:txBody>
      </p:sp>
    </p:spTree>
    <p:extLst>
      <p:ext uri="{BB962C8B-B14F-4D97-AF65-F5344CB8AC3E}">
        <p14:creationId xmlns:p14="http://schemas.microsoft.com/office/powerpoint/2010/main" val="124686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state routing</a:t>
            </a:r>
          </a:p>
        </p:txBody>
      </p:sp>
      <p:sp>
        <p:nvSpPr>
          <p:cNvPr id="3" name="Content Placeholder 2"/>
          <p:cNvSpPr>
            <a:spLocks noGrp="1"/>
          </p:cNvSpPr>
          <p:nvPr>
            <p:ph idx="1"/>
          </p:nvPr>
        </p:nvSpPr>
        <p:spPr>
          <a:xfrm>
            <a:off x="685800" y="2194560"/>
            <a:ext cx="10820400" cy="4663440"/>
          </a:xfrm>
        </p:spPr>
        <p:txBody>
          <a:bodyPr>
            <a:normAutofit/>
          </a:bodyPr>
          <a:lstStyle/>
          <a:p>
            <a:pPr algn="just"/>
            <a:r>
              <a:rPr lang="en-US" sz="3200" dirty="0"/>
              <a:t>DV was used in ARPANET until 1979, when it was replaced by LS routing</a:t>
            </a:r>
          </a:p>
          <a:p>
            <a:pPr algn="just"/>
            <a:r>
              <a:rPr lang="en-US" sz="3200" dirty="0"/>
              <a:t>Each router do following task:</a:t>
            </a:r>
          </a:p>
          <a:p>
            <a:pPr marL="971550" lvl="1" indent="-514350" algn="just">
              <a:buFont typeface="+mj-lt"/>
              <a:buAutoNum type="arabicPeriod"/>
            </a:pPr>
            <a:r>
              <a:rPr lang="en-US" sz="3000" dirty="0"/>
              <a:t>Discover its neighbors and learn their n/w addresses</a:t>
            </a:r>
          </a:p>
          <a:p>
            <a:pPr marL="971550" lvl="1" indent="-514350" algn="just">
              <a:buFont typeface="+mj-lt"/>
              <a:buAutoNum type="arabicPeriod"/>
            </a:pPr>
            <a:r>
              <a:rPr lang="en-US" sz="3000" dirty="0"/>
              <a:t>Set distance to each of its neighbors</a:t>
            </a:r>
          </a:p>
          <a:p>
            <a:pPr marL="971550" lvl="1" indent="-514350" algn="just">
              <a:buFont typeface="+mj-lt"/>
              <a:buAutoNum type="arabicPeriod"/>
            </a:pPr>
            <a:r>
              <a:rPr lang="en-US" sz="3000" dirty="0"/>
              <a:t>Construct a packet telling all </a:t>
            </a:r>
            <a:r>
              <a:rPr lang="en-US" sz="3000" dirty="0" smtClean="0"/>
              <a:t>it </a:t>
            </a:r>
            <a:r>
              <a:rPr lang="en-US" sz="3000" dirty="0"/>
              <a:t>has just learned</a:t>
            </a:r>
          </a:p>
          <a:p>
            <a:pPr marL="971550" lvl="1" indent="-514350" algn="just">
              <a:buFont typeface="+mj-lt"/>
              <a:buAutoNum type="arabicPeriod"/>
            </a:pPr>
            <a:r>
              <a:rPr lang="en-US" sz="3000" dirty="0"/>
              <a:t>Send this packet to and receive packets from all other routers</a:t>
            </a:r>
          </a:p>
          <a:p>
            <a:pPr marL="971550" lvl="1" indent="-514350" algn="just">
              <a:buFont typeface="+mj-lt"/>
              <a:buAutoNum type="arabicPeriod"/>
            </a:pPr>
            <a:r>
              <a:rPr lang="en-US" sz="3000" dirty="0"/>
              <a:t>Compute the shortest path to every other router</a:t>
            </a:r>
          </a:p>
        </p:txBody>
      </p:sp>
    </p:spTree>
    <p:extLst>
      <p:ext uri="{BB962C8B-B14F-4D97-AF65-F5344CB8AC3E}">
        <p14:creationId xmlns:p14="http://schemas.microsoft.com/office/powerpoint/2010/main" val="1935010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182"/>
            <a:ext cx="10820400" cy="1293028"/>
          </a:xfrm>
        </p:spPr>
        <p:txBody>
          <a:bodyPr/>
          <a:lstStyle/>
          <a:p>
            <a:pPr algn="ctr"/>
            <a:r>
              <a:rPr lang="en-US" dirty="0"/>
              <a:t>Learning about neighbors</a:t>
            </a:r>
          </a:p>
        </p:txBody>
      </p:sp>
      <p:sp>
        <p:nvSpPr>
          <p:cNvPr id="3" name="Content Placeholder 2"/>
          <p:cNvSpPr>
            <a:spLocks noGrp="1"/>
          </p:cNvSpPr>
          <p:nvPr>
            <p:ph idx="1"/>
          </p:nvPr>
        </p:nvSpPr>
        <p:spPr>
          <a:xfrm>
            <a:off x="685800" y="1100041"/>
            <a:ext cx="10820400" cy="4024125"/>
          </a:xfrm>
        </p:spPr>
        <p:txBody>
          <a:bodyPr>
            <a:normAutofit/>
          </a:bodyPr>
          <a:lstStyle/>
          <a:p>
            <a:pPr algn="just"/>
            <a:r>
              <a:rPr lang="en-US" sz="3200" dirty="0"/>
              <a:t>Send special HELLO packet on each point to point line</a:t>
            </a:r>
          </a:p>
          <a:p>
            <a:pPr algn="just"/>
            <a:r>
              <a:rPr lang="en-US" sz="3200" dirty="0"/>
              <a:t>Router on the other hand reply with its name (unique)</a:t>
            </a:r>
          </a:p>
          <a:p>
            <a:pPr algn="just"/>
            <a:endParaRPr lang="en-US" sz="3200" dirty="0"/>
          </a:p>
          <a:p>
            <a:pPr algn="just"/>
            <a:endParaRPr lang="en-US" sz="3200" dirty="0"/>
          </a:p>
        </p:txBody>
      </p:sp>
      <p:pic>
        <p:nvPicPr>
          <p:cNvPr id="4" name="Picture 3"/>
          <p:cNvPicPr>
            <a:picLocks noChangeAspect="1"/>
          </p:cNvPicPr>
          <p:nvPr/>
        </p:nvPicPr>
        <p:blipFill>
          <a:blip r:embed="rId2"/>
          <a:stretch>
            <a:fillRect/>
          </a:stretch>
        </p:blipFill>
        <p:spPr>
          <a:xfrm>
            <a:off x="940377" y="3222477"/>
            <a:ext cx="4975513" cy="3505475"/>
          </a:xfrm>
          <a:prstGeom prst="rect">
            <a:avLst/>
          </a:prstGeom>
        </p:spPr>
      </p:pic>
      <p:pic>
        <p:nvPicPr>
          <p:cNvPr id="5" name="Picture 4"/>
          <p:cNvPicPr>
            <a:picLocks noChangeAspect="1"/>
          </p:cNvPicPr>
          <p:nvPr/>
        </p:nvPicPr>
        <p:blipFill>
          <a:blip r:embed="rId3"/>
          <a:stretch>
            <a:fillRect/>
          </a:stretch>
        </p:blipFill>
        <p:spPr>
          <a:xfrm>
            <a:off x="6096000" y="3222476"/>
            <a:ext cx="5354693" cy="3505475"/>
          </a:xfrm>
          <a:prstGeom prst="rect">
            <a:avLst/>
          </a:prstGeom>
        </p:spPr>
      </p:pic>
    </p:spTree>
    <p:extLst>
      <p:ext uri="{BB962C8B-B14F-4D97-AF65-F5344CB8AC3E}">
        <p14:creationId xmlns:p14="http://schemas.microsoft.com/office/powerpoint/2010/main" val="3292793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079"/>
            <a:ext cx="10820400" cy="1293028"/>
          </a:xfrm>
        </p:spPr>
        <p:txBody>
          <a:bodyPr/>
          <a:lstStyle/>
          <a:p>
            <a:pPr algn="ctr"/>
            <a:r>
              <a:rPr lang="en-US" dirty="0"/>
              <a:t>Setting link costs</a:t>
            </a:r>
          </a:p>
        </p:txBody>
      </p:sp>
      <p:sp>
        <p:nvSpPr>
          <p:cNvPr id="3" name="Content Placeholder 2"/>
          <p:cNvSpPr>
            <a:spLocks noGrp="1"/>
          </p:cNvSpPr>
          <p:nvPr>
            <p:ph idx="1"/>
          </p:nvPr>
        </p:nvSpPr>
        <p:spPr>
          <a:xfrm>
            <a:off x="685800" y="1011382"/>
            <a:ext cx="10820400" cy="5846618"/>
          </a:xfrm>
        </p:spPr>
        <p:txBody>
          <a:bodyPr>
            <a:normAutofit lnSpcReduction="10000"/>
          </a:bodyPr>
          <a:lstStyle/>
          <a:p>
            <a:pPr algn="just"/>
            <a:r>
              <a:rPr lang="en-US" sz="3200" dirty="0"/>
              <a:t>LS </a:t>
            </a:r>
            <a:r>
              <a:rPr lang="en-US" sz="3200" dirty="0" err="1"/>
              <a:t>algo</a:t>
            </a:r>
            <a:r>
              <a:rPr lang="en-US" sz="3200" dirty="0"/>
              <a:t> requires each link to have a distance for finding shortest path</a:t>
            </a:r>
          </a:p>
          <a:p>
            <a:pPr algn="just"/>
            <a:r>
              <a:rPr lang="en-US" sz="3200" dirty="0"/>
              <a:t>Cost to neighbors can be set automatically or configured by n/w operator</a:t>
            </a:r>
          </a:p>
          <a:p>
            <a:pPr algn="just"/>
            <a:r>
              <a:rPr lang="en-US" sz="3200" dirty="0"/>
              <a:t>Cost inversely proportional to bandwidth of the link</a:t>
            </a:r>
          </a:p>
          <a:p>
            <a:pPr marL="0" indent="0" algn="just">
              <a:buNone/>
            </a:pPr>
            <a:r>
              <a:rPr lang="en-US" sz="3200" dirty="0"/>
              <a:t>For example: 1GBPS =&gt; cost is 1</a:t>
            </a:r>
          </a:p>
          <a:p>
            <a:pPr marL="0" indent="0" algn="just">
              <a:buNone/>
            </a:pPr>
            <a:r>
              <a:rPr lang="en-US" sz="3200" dirty="0"/>
              <a:t>			10MBPS =&gt; cost is 10</a:t>
            </a:r>
          </a:p>
          <a:p>
            <a:pPr algn="just"/>
            <a:r>
              <a:rPr lang="en-US" sz="3200" dirty="0"/>
              <a:t>If n/w is geographically spread out, delay of links may be considered into cost of the link</a:t>
            </a:r>
          </a:p>
          <a:p>
            <a:pPr lvl="1" algn="just">
              <a:buFont typeface="Wingdings" panose="05000000000000000000" pitchFamily="2" charset="2"/>
              <a:buChar char="ü"/>
            </a:pPr>
            <a:r>
              <a:rPr lang="en-US" sz="3000" dirty="0"/>
              <a:t>To determine delay send special ECHO packet that other side is required to send back immediately (RTT/2)</a:t>
            </a:r>
          </a:p>
          <a:p>
            <a:pPr algn="just"/>
            <a:endParaRPr lang="en-US" sz="3200" dirty="0"/>
          </a:p>
        </p:txBody>
      </p:sp>
    </p:spTree>
    <p:extLst>
      <p:ext uri="{BB962C8B-B14F-4D97-AF65-F5344CB8AC3E}">
        <p14:creationId xmlns:p14="http://schemas.microsoft.com/office/powerpoint/2010/main" val="4167163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dirty="0"/>
              <a:t>Building link state packets</a:t>
            </a:r>
          </a:p>
        </p:txBody>
      </p:sp>
      <p:sp>
        <p:nvSpPr>
          <p:cNvPr id="3" name="Content Placeholder 2"/>
          <p:cNvSpPr>
            <a:spLocks noGrp="1"/>
          </p:cNvSpPr>
          <p:nvPr>
            <p:ph idx="1"/>
          </p:nvPr>
        </p:nvSpPr>
        <p:spPr/>
        <p:txBody>
          <a:bodyPr>
            <a:normAutofit/>
          </a:bodyPr>
          <a:lstStyle/>
          <a:p>
            <a:pPr algn="just"/>
            <a:r>
              <a:rPr lang="en-US" sz="3200" dirty="0"/>
              <a:t>Once info needed for the exchange has been collected, next step is to build a packet containing all the data</a:t>
            </a:r>
          </a:p>
          <a:p>
            <a:pPr algn="just"/>
            <a:r>
              <a:rPr lang="en-US" sz="3200" dirty="0"/>
              <a:t>Packet start with identity of sender, sequence number and age and a list of neighbors</a:t>
            </a:r>
          </a:p>
          <a:p>
            <a:pPr algn="just"/>
            <a:r>
              <a:rPr lang="en-US" sz="3200" dirty="0"/>
              <a:t>Cost to each neighbor is also given</a:t>
            </a:r>
          </a:p>
          <a:p>
            <a:pPr marL="0" indent="0" algn="just">
              <a:buNone/>
            </a:pPr>
            <a:endParaRPr lang="en-US" sz="3200" dirty="0"/>
          </a:p>
        </p:txBody>
      </p:sp>
    </p:spTree>
    <p:extLst>
      <p:ext uri="{BB962C8B-B14F-4D97-AF65-F5344CB8AC3E}">
        <p14:creationId xmlns:p14="http://schemas.microsoft.com/office/powerpoint/2010/main" val="394362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399" y="442110"/>
            <a:ext cx="4959494" cy="3744124"/>
          </a:xfrm>
          <a:prstGeom prst="rect">
            <a:avLst/>
          </a:prstGeom>
        </p:spPr>
      </p:pic>
      <p:pic>
        <p:nvPicPr>
          <p:cNvPr id="3" name="Picture 2"/>
          <p:cNvPicPr>
            <a:picLocks noChangeAspect="1"/>
          </p:cNvPicPr>
          <p:nvPr/>
        </p:nvPicPr>
        <p:blipFill>
          <a:blip r:embed="rId3"/>
          <a:stretch>
            <a:fillRect/>
          </a:stretch>
        </p:blipFill>
        <p:spPr>
          <a:xfrm>
            <a:off x="4466362" y="3466650"/>
            <a:ext cx="7508633" cy="3365356"/>
          </a:xfrm>
          <a:prstGeom prst="rect">
            <a:avLst/>
          </a:prstGeom>
        </p:spPr>
      </p:pic>
      <p:sp>
        <p:nvSpPr>
          <p:cNvPr id="4" name="TextBox 3">
            <a:extLst>
              <a:ext uri="{FF2B5EF4-FFF2-40B4-BE49-F238E27FC236}">
                <a16:creationId xmlns:a16="http://schemas.microsoft.com/office/drawing/2014/main" id="{B6422299-6065-4348-AABC-EBFB28EFC80F}"/>
              </a:ext>
            </a:extLst>
          </p:cNvPr>
          <p:cNvSpPr txBox="1"/>
          <p:nvPr/>
        </p:nvSpPr>
        <p:spPr>
          <a:xfrm>
            <a:off x="5514535" y="442110"/>
            <a:ext cx="6274191" cy="3046988"/>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t>Building of link packet is easy but to identify when to build is difficult</a:t>
            </a:r>
          </a:p>
          <a:p>
            <a:pPr marL="457200" indent="-457200" algn="just">
              <a:buFont typeface="Arial" panose="020B0604020202020204" pitchFamily="34" charset="0"/>
              <a:buChar char="•"/>
            </a:pPr>
            <a:r>
              <a:rPr lang="en-IN" sz="3200" dirty="0"/>
              <a:t>Two possibilities:</a:t>
            </a:r>
          </a:p>
          <a:p>
            <a:pPr marL="1371600" lvl="2" indent="-457200" algn="just">
              <a:buFont typeface="Wingdings" panose="05000000000000000000" pitchFamily="2" charset="2"/>
              <a:buChar char="ü"/>
            </a:pPr>
            <a:r>
              <a:rPr lang="en-IN" sz="3200" dirty="0"/>
              <a:t>periodically</a:t>
            </a:r>
          </a:p>
          <a:p>
            <a:pPr marL="1371600" lvl="2" indent="-457200" algn="just">
              <a:buFont typeface="Wingdings" panose="05000000000000000000" pitchFamily="2" charset="2"/>
              <a:buChar char="ü"/>
            </a:pPr>
            <a:r>
              <a:rPr lang="en-IN" sz="3200" dirty="0"/>
              <a:t>significant event occur </a:t>
            </a:r>
          </a:p>
        </p:txBody>
      </p:sp>
    </p:spTree>
    <p:extLst>
      <p:ext uri="{BB962C8B-B14F-4D97-AF65-F5344CB8AC3E}">
        <p14:creationId xmlns:p14="http://schemas.microsoft.com/office/powerpoint/2010/main" val="209646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2DFA-E276-4EE7-8091-EB10192B4691}"/>
              </a:ext>
            </a:extLst>
          </p:cNvPr>
          <p:cNvSpPr>
            <a:spLocks noGrp="1"/>
          </p:cNvSpPr>
          <p:nvPr>
            <p:ph type="title"/>
          </p:nvPr>
        </p:nvSpPr>
        <p:spPr>
          <a:xfrm>
            <a:off x="685800" y="764373"/>
            <a:ext cx="10820400" cy="1293028"/>
          </a:xfrm>
        </p:spPr>
        <p:txBody>
          <a:bodyPr/>
          <a:lstStyle/>
          <a:p>
            <a:pPr algn="ctr"/>
            <a:r>
              <a:rPr lang="en-IN" dirty="0"/>
              <a:t>Distributing the link state packets</a:t>
            </a:r>
          </a:p>
        </p:txBody>
      </p:sp>
      <p:sp>
        <p:nvSpPr>
          <p:cNvPr id="3" name="Content Placeholder 2">
            <a:extLst>
              <a:ext uri="{FF2B5EF4-FFF2-40B4-BE49-F238E27FC236}">
                <a16:creationId xmlns:a16="http://schemas.microsoft.com/office/drawing/2014/main" id="{916F25F1-D46D-4CD8-B8C1-1C0E1D4024AF}"/>
              </a:ext>
            </a:extLst>
          </p:cNvPr>
          <p:cNvSpPr>
            <a:spLocks noGrp="1"/>
          </p:cNvSpPr>
          <p:nvPr>
            <p:ph idx="1"/>
          </p:nvPr>
        </p:nvSpPr>
        <p:spPr/>
        <p:txBody>
          <a:bodyPr>
            <a:normAutofit lnSpcReduction="10000"/>
          </a:bodyPr>
          <a:lstStyle/>
          <a:p>
            <a:pPr algn="just"/>
            <a:r>
              <a:rPr lang="en-IN" sz="3200" dirty="0"/>
              <a:t>Trickiest part of </a:t>
            </a:r>
            <a:r>
              <a:rPr lang="en-IN" sz="3200" dirty="0" err="1"/>
              <a:t>algo</a:t>
            </a:r>
            <a:r>
              <a:rPr lang="en-IN" sz="3200" dirty="0"/>
              <a:t> is distributing link state packets reliably</a:t>
            </a:r>
          </a:p>
          <a:p>
            <a:pPr algn="just"/>
            <a:r>
              <a:rPr lang="en-IN" sz="3200" dirty="0"/>
              <a:t>Flooding is used to distribute</a:t>
            </a:r>
          </a:p>
          <a:p>
            <a:pPr algn="just"/>
            <a:r>
              <a:rPr lang="en-IN" sz="3200" dirty="0"/>
              <a:t>Some problems with </a:t>
            </a:r>
            <a:r>
              <a:rPr lang="en-IN" sz="3200" dirty="0" err="1"/>
              <a:t>algo</a:t>
            </a:r>
            <a:r>
              <a:rPr lang="en-IN" sz="3200" dirty="0"/>
              <a:t>:</a:t>
            </a:r>
          </a:p>
          <a:p>
            <a:pPr lvl="1" algn="just">
              <a:buFont typeface="Wingdings" panose="05000000000000000000" pitchFamily="2" charset="2"/>
              <a:buChar char="ü"/>
            </a:pPr>
            <a:r>
              <a:rPr lang="en-IN" sz="3000" dirty="0"/>
              <a:t>If sequence number wrap around, confusion will reign</a:t>
            </a:r>
          </a:p>
          <a:p>
            <a:pPr marL="0" indent="0" algn="just">
              <a:buNone/>
            </a:pPr>
            <a:r>
              <a:rPr lang="en-IN" sz="3200" dirty="0"/>
              <a:t>	</a:t>
            </a:r>
            <a:r>
              <a:rPr lang="en-IN" sz="3200" dirty="0" smtClean="0"/>
              <a:t>	solution</a:t>
            </a:r>
            <a:r>
              <a:rPr lang="en-IN" sz="3200" dirty="0"/>
              <a:t>: 32 bit sequence number</a:t>
            </a:r>
          </a:p>
          <a:p>
            <a:pPr lvl="1" algn="just">
              <a:buFont typeface="Wingdings" panose="05000000000000000000" pitchFamily="2" charset="2"/>
              <a:buChar char="ü"/>
            </a:pPr>
            <a:r>
              <a:rPr lang="en-IN" sz="3000" dirty="0"/>
              <a:t>If router crashes, it will lose track of its sequence number</a:t>
            </a:r>
          </a:p>
        </p:txBody>
      </p:sp>
    </p:spTree>
    <p:extLst>
      <p:ext uri="{BB962C8B-B14F-4D97-AF65-F5344CB8AC3E}">
        <p14:creationId xmlns:p14="http://schemas.microsoft.com/office/powerpoint/2010/main" val="212653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0A27-DB4D-4DA7-B1B7-BC4110160BE0}"/>
              </a:ext>
            </a:extLst>
          </p:cNvPr>
          <p:cNvSpPr>
            <a:spLocks noGrp="1"/>
          </p:cNvSpPr>
          <p:nvPr>
            <p:ph type="title"/>
          </p:nvPr>
        </p:nvSpPr>
        <p:spPr/>
        <p:txBody>
          <a:bodyPr/>
          <a:lstStyle/>
          <a:p>
            <a:r>
              <a:rPr lang="en-IN" dirty="0"/>
              <a:t>Store and Forward Switching</a:t>
            </a:r>
          </a:p>
        </p:txBody>
      </p:sp>
      <p:pic>
        <p:nvPicPr>
          <p:cNvPr id="4" name="Content Placeholder 3">
            <a:extLst>
              <a:ext uri="{FF2B5EF4-FFF2-40B4-BE49-F238E27FC236}">
                <a16:creationId xmlns:a16="http://schemas.microsoft.com/office/drawing/2014/main" id="{A850F398-DCF9-4CEF-8A81-545BE3EC9FC8}"/>
              </a:ext>
            </a:extLst>
          </p:cNvPr>
          <p:cNvPicPr>
            <a:picLocks noGrp="1" noChangeAspect="1"/>
          </p:cNvPicPr>
          <p:nvPr>
            <p:ph idx="1"/>
          </p:nvPr>
        </p:nvPicPr>
        <p:blipFill>
          <a:blip r:embed="rId2"/>
          <a:stretch>
            <a:fillRect/>
          </a:stretch>
        </p:blipFill>
        <p:spPr>
          <a:xfrm>
            <a:off x="1933575" y="2582069"/>
            <a:ext cx="8324850" cy="3248025"/>
          </a:xfrm>
          <a:prstGeom prst="rect">
            <a:avLst/>
          </a:prstGeom>
        </p:spPr>
      </p:pic>
    </p:spTree>
    <p:extLst>
      <p:ext uri="{BB962C8B-B14F-4D97-AF65-F5344CB8AC3E}">
        <p14:creationId xmlns:p14="http://schemas.microsoft.com/office/powerpoint/2010/main" val="3084872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8096B8-964B-4643-A84B-E39E0636C740}"/>
              </a:ext>
            </a:extLst>
          </p:cNvPr>
          <p:cNvSpPr txBox="1"/>
          <p:nvPr/>
        </p:nvSpPr>
        <p:spPr>
          <a:xfrm>
            <a:off x="555171" y="1240971"/>
            <a:ext cx="11299372" cy="4524315"/>
          </a:xfrm>
          <a:prstGeom prst="rect">
            <a:avLst/>
          </a:prstGeom>
          <a:noFill/>
        </p:spPr>
        <p:txBody>
          <a:bodyPr wrap="square" rtlCol="0">
            <a:spAutoFit/>
          </a:bodyPr>
          <a:lstStyle/>
          <a:p>
            <a:pPr marL="914400" lvl="1" indent="-457200" algn="just">
              <a:buFont typeface="Wingdings" panose="05000000000000000000" pitchFamily="2" charset="2"/>
              <a:buChar char="ü"/>
            </a:pPr>
            <a:r>
              <a:rPr lang="en-IN" sz="3200" dirty="0"/>
              <a:t>If sequence number is corrupted and 65540 is received instead of 4, packets 5 through 65540 will be rejected as obsolete, since current sequence number is thought to be 65540</a:t>
            </a:r>
          </a:p>
          <a:p>
            <a:pPr marL="457200" indent="-457200" algn="just">
              <a:buFont typeface="Arial" panose="020B0604020202020204" pitchFamily="34" charset="0"/>
              <a:buChar char="•"/>
            </a:pPr>
            <a:endParaRPr lang="en-IN" sz="3200" dirty="0"/>
          </a:p>
          <a:p>
            <a:pPr marL="457200" indent="-457200" algn="just">
              <a:buFont typeface="Arial" panose="020B0604020202020204" pitchFamily="34" charset="0"/>
              <a:buChar char="•"/>
            </a:pPr>
            <a:r>
              <a:rPr lang="en-IN" sz="3200" dirty="0"/>
              <a:t>Solution:  include age after sequence number</a:t>
            </a:r>
          </a:p>
          <a:p>
            <a:pPr algn="just"/>
            <a:r>
              <a:rPr lang="en-IN" sz="3200" dirty="0"/>
              <a:t>					decrement it once per second</a:t>
            </a:r>
          </a:p>
          <a:p>
            <a:pPr algn="just"/>
            <a:r>
              <a:rPr lang="en-IN" sz="3200" dirty="0"/>
              <a:t>					when it hits 0, info from that router is 									discarded </a:t>
            </a:r>
          </a:p>
        </p:txBody>
      </p:sp>
    </p:spTree>
    <p:extLst>
      <p:ext uri="{BB962C8B-B14F-4D97-AF65-F5344CB8AC3E}">
        <p14:creationId xmlns:p14="http://schemas.microsoft.com/office/powerpoint/2010/main" val="64614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44E8-847E-4F2A-8BD4-4D6B5E66F8F6}"/>
              </a:ext>
            </a:extLst>
          </p:cNvPr>
          <p:cNvSpPr>
            <a:spLocks noGrp="1"/>
          </p:cNvSpPr>
          <p:nvPr>
            <p:ph type="title"/>
          </p:nvPr>
        </p:nvSpPr>
        <p:spPr>
          <a:xfrm>
            <a:off x="685800" y="764373"/>
            <a:ext cx="10820400" cy="1293028"/>
          </a:xfrm>
        </p:spPr>
        <p:txBody>
          <a:bodyPr/>
          <a:lstStyle/>
          <a:p>
            <a:pPr algn="ctr"/>
            <a:r>
              <a:rPr lang="en-IN" dirty="0"/>
              <a:t>Computing new routes</a:t>
            </a:r>
          </a:p>
        </p:txBody>
      </p:sp>
      <p:sp>
        <p:nvSpPr>
          <p:cNvPr id="3" name="Content Placeholder 2">
            <a:extLst>
              <a:ext uri="{FF2B5EF4-FFF2-40B4-BE49-F238E27FC236}">
                <a16:creationId xmlns:a16="http://schemas.microsoft.com/office/drawing/2014/main" id="{F7B8D6D8-ACC3-4AD2-B223-58FFE74BE9AE}"/>
              </a:ext>
            </a:extLst>
          </p:cNvPr>
          <p:cNvSpPr>
            <a:spLocks noGrp="1"/>
          </p:cNvSpPr>
          <p:nvPr>
            <p:ph idx="1"/>
          </p:nvPr>
        </p:nvSpPr>
        <p:spPr/>
        <p:txBody>
          <a:bodyPr>
            <a:normAutofit/>
          </a:bodyPr>
          <a:lstStyle/>
          <a:p>
            <a:pPr algn="just"/>
            <a:r>
              <a:rPr lang="en-IN" sz="3200" dirty="0"/>
              <a:t>Now Dijkstra’s </a:t>
            </a:r>
            <a:r>
              <a:rPr lang="en-IN" sz="3200" dirty="0" err="1"/>
              <a:t>algo</a:t>
            </a:r>
            <a:r>
              <a:rPr lang="en-IN" sz="3200" dirty="0"/>
              <a:t> can be used to construct shortest path to all possible destinations</a:t>
            </a:r>
          </a:p>
          <a:p>
            <a:pPr algn="just"/>
            <a:r>
              <a:rPr lang="en-IN" sz="3200" dirty="0"/>
              <a:t>For a subnet with n routers, each having k </a:t>
            </a:r>
            <a:r>
              <a:rPr lang="en-IN" sz="3200" dirty="0" err="1"/>
              <a:t>neighbors</a:t>
            </a:r>
            <a:r>
              <a:rPr lang="en-IN" sz="3200" dirty="0"/>
              <a:t>, the memory required to store the input data is proportional to </a:t>
            </a:r>
            <a:r>
              <a:rPr lang="en-IN" sz="3200" dirty="0" err="1"/>
              <a:t>kn</a:t>
            </a:r>
            <a:endParaRPr lang="en-IN" sz="3200" dirty="0"/>
          </a:p>
          <a:p>
            <a:pPr algn="just"/>
            <a:r>
              <a:rPr lang="en-IN" sz="3200" dirty="0"/>
              <a:t>OSPF &amp; IS-IS uses link state </a:t>
            </a:r>
            <a:r>
              <a:rPr lang="en-IN" sz="3200" dirty="0" err="1"/>
              <a:t>algo</a:t>
            </a:r>
            <a:endParaRPr lang="en-IN" sz="3200" dirty="0"/>
          </a:p>
          <a:p>
            <a:pPr marL="0" indent="0" algn="just">
              <a:buNone/>
            </a:pPr>
            <a:endParaRPr lang="en-IN" sz="3200" dirty="0"/>
          </a:p>
        </p:txBody>
      </p:sp>
    </p:spTree>
    <p:extLst>
      <p:ext uri="{BB962C8B-B14F-4D97-AF65-F5344CB8AC3E}">
        <p14:creationId xmlns:p14="http://schemas.microsoft.com/office/powerpoint/2010/main" val="2490038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routing</a:t>
            </a:r>
            <a:endParaRPr lang="en-US" dirty="0"/>
          </a:p>
        </p:txBody>
      </p:sp>
      <p:sp>
        <p:nvSpPr>
          <p:cNvPr id="3" name="Content Placeholder 2"/>
          <p:cNvSpPr>
            <a:spLocks noGrp="1"/>
          </p:cNvSpPr>
          <p:nvPr>
            <p:ph idx="1"/>
          </p:nvPr>
        </p:nvSpPr>
        <p:spPr/>
        <p:txBody>
          <a:bodyPr>
            <a:normAutofit lnSpcReduction="10000"/>
          </a:bodyPr>
          <a:lstStyle/>
          <a:p>
            <a:pPr algn="just"/>
            <a:r>
              <a:rPr lang="en-US" sz="3200" dirty="0"/>
              <a:t>N</a:t>
            </a:r>
            <a:r>
              <a:rPr lang="en-US" sz="3200" dirty="0" smtClean="0"/>
              <a:t>/w grows in size, router routing tables grow proportionally</a:t>
            </a:r>
          </a:p>
          <a:p>
            <a:pPr algn="just"/>
            <a:r>
              <a:rPr lang="en-US" sz="3200" dirty="0" smtClean="0"/>
              <a:t>In hierarchical routing, routers are divided into regions</a:t>
            </a:r>
          </a:p>
          <a:p>
            <a:pPr algn="just"/>
            <a:r>
              <a:rPr lang="en-US" sz="3200" dirty="0" smtClean="0"/>
              <a:t>Router knows about its own region but knows nothing about internals of other regions.</a:t>
            </a:r>
          </a:p>
          <a:p>
            <a:pPr algn="just"/>
            <a:r>
              <a:rPr lang="en-US" sz="3200" dirty="0" err="1" smtClean="0"/>
              <a:t>Kamoun</a:t>
            </a:r>
            <a:r>
              <a:rPr lang="en-US" sz="3200" dirty="0" smtClean="0"/>
              <a:t> and </a:t>
            </a:r>
            <a:r>
              <a:rPr lang="en-US" sz="3200" dirty="0" err="1"/>
              <a:t>K</a:t>
            </a:r>
            <a:r>
              <a:rPr lang="en-US" sz="3200" dirty="0" err="1" smtClean="0"/>
              <a:t>leinrock</a:t>
            </a:r>
            <a:r>
              <a:rPr lang="en-US" sz="3200" dirty="0" smtClean="0"/>
              <a:t> discovered that the optimal no if levels for  N router n/w requiring a total of  e ln N entries per router</a:t>
            </a:r>
          </a:p>
          <a:p>
            <a:pPr algn="just"/>
            <a:endParaRPr lang="en-US" sz="3200" dirty="0"/>
          </a:p>
        </p:txBody>
      </p:sp>
    </p:spTree>
    <p:extLst>
      <p:ext uri="{BB962C8B-B14F-4D97-AF65-F5344CB8AC3E}">
        <p14:creationId xmlns:p14="http://schemas.microsoft.com/office/powerpoint/2010/main" val="4282241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1669" y="686978"/>
            <a:ext cx="5403271" cy="5433798"/>
          </a:xfrm>
          <a:prstGeom prst="rect">
            <a:avLst/>
          </a:prstGeom>
        </p:spPr>
      </p:pic>
      <p:pic>
        <p:nvPicPr>
          <p:cNvPr id="3" name="Picture 2"/>
          <p:cNvPicPr>
            <a:picLocks noChangeAspect="1"/>
          </p:cNvPicPr>
          <p:nvPr/>
        </p:nvPicPr>
        <p:blipFill>
          <a:blip r:embed="rId3"/>
          <a:stretch>
            <a:fillRect/>
          </a:stretch>
        </p:blipFill>
        <p:spPr>
          <a:xfrm>
            <a:off x="5895538" y="74103"/>
            <a:ext cx="2760520" cy="6700770"/>
          </a:xfrm>
          <a:prstGeom prst="rect">
            <a:avLst/>
          </a:prstGeom>
        </p:spPr>
      </p:pic>
      <p:pic>
        <p:nvPicPr>
          <p:cNvPr id="4" name="Picture 3"/>
          <p:cNvPicPr>
            <a:picLocks noChangeAspect="1"/>
          </p:cNvPicPr>
          <p:nvPr/>
        </p:nvPicPr>
        <p:blipFill>
          <a:blip r:embed="rId4"/>
          <a:stretch>
            <a:fillRect/>
          </a:stretch>
        </p:blipFill>
        <p:spPr>
          <a:xfrm>
            <a:off x="8926657" y="1395117"/>
            <a:ext cx="3080056" cy="3925027"/>
          </a:xfrm>
          <a:prstGeom prst="rect">
            <a:avLst/>
          </a:prstGeom>
        </p:spPr>
      </p:pic>
    </p:spTree>
    <p:extLst>
      <p:ext uri="{BB962C8B-B14F-4D97-AF65-F5344CB8AC3E}">
        <p14:creationId xmlns:p14="http://schemas.microsoft.com/office/powerpoint/2010/main" val="2800035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 routing</a:t>
            </a:r>
            <a:endParaRPr lang="en-US" dirty="0"/>
          </a:p>
        </p:txBody>
      </p:sp>
      <p:sp>
        <p:nvSpPr>
          <p:cNvPr id="3" name="Content Placeholder 2"/>
          <p:cNvSpPr>
            <a:spLocks noGrp="1"/>
          </p:cNvSpPr>
          <p:nvPr>
            <p:ph idx="1"/>
          </p:nvPr>
        </p:nvSpPr>
        <p:spPr/>
        <p:txBody>
          <a:bodyPr>
            <a:normAutofit/>
          </a:bodyPr>
          <a:lstStyle/>
          <a:p>
            <a:pPr algn="just"/>
            <a:r>
              <a:rPr lang="en-US" sz="3200" dirty="0" smtClean="0"/>
              <a:t>Sending a packet to all destinations simultaneously is called broadcasting</a:t>
            </a:r>
          </a:p>
          <a:p>
            <a:pPr algn="just"/>
            <a:r>
              <a:rPr lang="en-US" sz="3200" dirty="0" smtClean="0"/>
              <a:t>Method 1: require no special features </a:t>
            </a:r>
          </a:p>
          <a:p>
            <a:pPr marL="0" indent="0" algn="just">
              <a:buNone/>
            </a:pPr>
            <a:r>
              <a:rPr lang="en-US" sz="3200" dirty="0"/>
              <a:t>	</a:t>
            </a:r>
            <a:r>
              <a:rPr lang="en-US" sz="3200" dirty="0" smtClean="0"/>
              <a:t>	     send packet to each destination</a:t>
            </a:r>
          </a:p>
          <a:p>
            <a:pPr marL="0" indent="0" algn="just">
              <a:buNone/>
            </a:pPr>
            <a:r>
              <a:rPr lang="en-US" sz="3200" dirty="0"/>
              <a:t>	</a:t>
            </a:r>
            <a:r>
              <a:rPr lang="en-US" sz="3200" dirty="0" smtClean="0"/>
              <a:t>	     waste of bandwidth, slow</a:t>
            </a:r>
          </a:p>
          <a:p>
            <a:pPr marL="0" indent="0" algn="just">
              <a:buNone/>
            </a:pPr>
            <a:r>
              <a:rPr lang="en-US" sz="3200" dirty="0"/>
              <a:t>	</a:t>
            </a:r>
            <a:r>
              <a:rPr lang="en-US" sz="3200" dirty="0" smtClean="0"/>
              <a:t>	     require list of all destinations</a:t>
            </a:r>
          </a:p>
          <a:p>
            <a:pPr marL="0" indent="0" algn="just">
              <a:buNone/>
            </a:pPr>
            <a:r>
              <a:rPr lang="en-US" sz="3200" dirty="0" smtClean="0"/>
              <a:t>This method is not desirable in practice </a:t>
            </a:r>
            <a:endParaRPr lang="en-US" sz="3200" dirty="0"/>
          </a:p>
        </p:txBody>
      </p:sp>
    </p:spTree>
    <p:extLst>
      <p:ext uri="{BB962C8B-B14F-4D97-AF65-F5344CB8AC3E}">
        <p14:creationId xmlns:p14="http://schemas.microsoft.com/office/powerpoint/2010/main" val="2782316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51164"/>
            <a:ext cx="10820400" cy="5567521"/>
          </a:xfrm>
        </p:spPr>
        <p:txBody>
          <a:bodyPr>
            <a:normAutofit/>
          </a:bodyPr>
          <a:lstStyle/>
          <a:p>
            <a:pPr algn="just"/>
            <a:r>
              <a:rPr lang="en-US" sz="3200" dirty="0" smtClean="0"/>
              <a:t>Method 2: </a:t>
            </a:r>
            <a:r>
              <a:rPr lang="en-US" sz="3200" dirty="0" err="1" smtClean="0"/>
              <a:t>Multidestination</a:t>
            </a:r>
            <a:r>
              <a:rPr lang="en-US" sz="3200" dirty="0" smtClean="0"/>
              <a:t> routing</a:t>
            </a:r>
          </a:p>
          <a:p>
            <a:pPr marL="0" indent="0" algn="just">
              <a:buNone/>
            </a:pPr>
            <a:r>
              <a:rPr lang="en-US" sz="3200" dirty="0"/>
              <a:t>	</a:t>
            </a:r>
            <a:r>
              <a:rPr lang="en-US" sz="3200" dirty="0" smtClean="0"/>
              <a:t>	   : Packet contains list of destination or bit 		     map </a:t>
            </a:r>
          </a:p>
          <a:p>
            <a:pPr marL="0" indent="0" algn="just">
              <a:buNone/>
            </a:pPr>
            <a:r>
              <a:rPr lang="en-US" sz="3200" dirty="0" smtClean="0"/>
              <a:t>		   :  N/w bandwidth is used more efficiently</a:t>
            </a:r>
          </a:p>
          <a:p>
            <a:pPr marL="0" indent="0" algn="just">
              <a:buNone/>
            </a:pPr>
            <a:r>
              <a:rPr lang="en-US" sz="3200" dirty="0" smtClean="0"/>
              <a:t>		   : Source should know all the destinations</a:t>
            </a:r>
          </a:p>
          <a:p>
            <a:pPr marL="0" indent="0" algn="just">
              <a:buNone/>
            </a:pPr>
            <a:r>
              <a:rPr lang="en-US" sz="3200" dirty="0" smtClean="0"/>
              <a:t>		   : Router to determine where to send one    		     </a:t>
            </a:r>
            <a:r>
              <a:rPr lang="en-US" sz="3200" dirty="0" err="1" smtClean="0"/>
              <a:t>multidestination</a:t>
            </a:r>
            <a:r>
              <a:rPr lang="en-US" sz="3200" dirty="0" smtClean="0"/>
              <a:t> packet</a:t>
            </a:r>
          </a:p>
          <a:p>
            <a:pPr marL="0" indent="0" algn="just">
              <a:buNone/>
            </a:pPr>
            <a:r>
              <a:rPr lang="en-US" sz="3200" dirty="0"/>
              <a:t>	</a:t>
            </a:r>
            <a:r>
              <a:rPr lang="en-US" sz="3200" dirty="0" smtClean="0"/>
              <a:t>					</a:t>
            </a:r>
          </a:p>
          <a:p>
            <a:pPr marL="0" indent="0" algn="just">
              <a:buNone/>
            </a:pPr>
            <a:r>
              <a:rPr lang="en-US" sz="3200" dirty="0"/>
              <a:t>	</a:t>
            </a:r>
            <a:r>
              <a:rPr lang="en-US" sz="3200" dirty="0" smtClean="0"/>
              <a:t>					Reverse Path Forwarding	</a:t>
            </a:r>
            <a:endParaRPr lang="en-US" sz="3200" dirty="0"/>
          </a:p>
        </p:txBody>
      </p:sp>
      <p:sp>
        <p:nvSpPr>
          <p:cNvPr id="4" name="Curved Right Arrow 3"/>
          <p:cNvSpPr/>
          <p:nvPr/>
        </p:nvSpPr>
        <p:spPr>
          <a:xfrm>
            <a:off x="4849088" y="4225635"/>
            <a:ext cx="1052946" cy="1233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93934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dirty="0" smtClean="0"/>
              <a:t>Reverse Path Forwarding</a:t>
            </a:r>
            <a:endParaRPr lang="en-US" dirty="0"/>
          </a:p>
        </p:txBody>
      </p:sp>
      <p:pic>
        <p:nvPicPr>
          <p:cNvPr id="4" name="Picture 3"/>
          <p:cNvPicPr>
            <a:picLocks noChangeAspect="1"/>
          </p:cNvPicPr>
          <p:nvPr/>
        </p:nvPicPr>
        <p:blipFill>
          <a:blip r:embed="rId2"/>
          <a:stretch>
            <a:fillRect/>
          </a:stretch>
        </p:blipFill>
        <p:spPr>
          <a:xfrm>
            <a:off x="11505" y="2057401"/>
            <a:ext cx="3950022" cy="3893993"/>
          </a:xfrm>
          <a:prstGeom prst="rect">
            <a:avLst/>
          </a:prstGeom>
        </p:spPr>
      </p:pic>
      <p:pic>
        <p:nvPicPr>
          <p:cNvPr id="5" name="Picture 4"/>
          <p:cNvPicPr>
            <a:picLocks noChangeAspect="1"/>
          </p:cNvPicPr>
          <p:nvPr/>
        </p:nvPicPr>
        <p:blipFill>
          <a:blip r:embed="rId3"/>
          <a:stretch>
            <a:fillRect/>
          </a:stretch>
        </p:blipFill>
        <p:spPr>
          <a:xfrm>
            <a:off x="4026284" y="2057401"/>
            <a:ext cx="3909263" cy="3893993"/>
          </a:xfrm>
          <a:prstGeom prst="rect">
            <a:avLst/>
          </a:prstGeom>
        </p:spPr>
      </p:pic>
      <p:pic>
        <p:nvPicPr>
          <p:cNvPr id="6" name="Picture 5"/>
          <p:cNvPicPr>
            <a:picLocks noChangeAspect="1"/>
          </p:cNvPicPr>
          <p:nvPr/>
        </p:nvPicPr>
        <p:blipFill>
          <a:blip r:embed="rId4"/>
          <a:stretch>
            <a:fillRect/>
          </a:stretch>
        </p:blipFill>
        <p:spPr>
          <a:xfrm>
            <a:off x="8014159" y="2057401"/>
            <a:ext cx="4136277" cy="3893993"/>
          </a:xfrm>
          <a:prstGeom prst="rect">
            <a:avLst/>
          </a:prstGeom>
        </p:spPr>
      </p:pic>
      <p:sp>
        <p:nvSpPr>
          <p:cNvPr id="7" name="TextBox 6"/>
          <p:cNvSpPr txBox="1"/>
          <p:nvPr/>
        </p:nvSpPr>
        <p:spPr>
          <a:xfrm>
            <a:off x="11505" y="6123709"/>
            <a:ext cx="12138931" cy="369332"/>
          </a:xfrm>
          <a:prstGeom prst="rect">
            <a:avLst/>
          </a:prstGeom>
          <a:noFill/>
        </p:spPr>
        <p:txBody>
          <a:bodyPr wrap="square" rtlCol="0">
            <a:spAutoFit/>
          </a:bodyPr>
          <a:lstStyle/>
          <a:p>
            <a:r>
              <a:rPr lang="en-US" dirty="0" smtClean="0"/>
              <a:t>                 N/w Topology						Sink Tree for I					Reverse Path Forwarding</a:t>
            </a:r>
            <a:endParaRPr lang="en-US" dirty="0"/>
          </a:p>
        </p:txBody>
      </p:sp>
    </p:spTree>
    <p:extLst>
      <p:ext uri="{BB962C8B-B14F-4D97-AF65-F5344CB8AC3E}">
        <p14:creationId xmlns:p14="http://schemas.microsoft.com/office/powerpoint/2010/main" val="1327674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0628-FE32-4F9C-B885-8552F577C90B}"/>
              </a:ext>
            </a:extLst>
          </p:cNvPr>
          <p:cNvSpPr txBox="1">
            <a:spLocks/>
          </p:cNvSpPr>
          <p:nvPr/>
        </p:nvSpPr>
        <p:spPr>
          <a:xfrm>
            <a:off x="2895600" y="764373"/>
            <a:ext cx="86106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Multicast routing</a:t>
            </a:r>
            <a:endParaRPr lang="en-IN" dirty="0"/>
          </a:p>
        </p:txBody>
      </p:sp>
      <p:sp>
        <p:nvSpPr>
          <p:cNvPr id="3" name="Content Placeholder 2">
            <a:extLst>
              <a:ext uri="{FF2B5EF4-FFF2-40B4-BE49-F238E27FC236}">
                <a16:creationId xmlns:a16="http://schemas.microsoft.com/office/drawing/2014/main" id="{21E9DEFB-862F-4C55-A6A8-C5D8D73CAB7B}"/>
              </a:ext>
            </a:extLst>
          </p:cNvPr>
          <p:cNvSpPr txBox="1">
            <a:spLocks/>
          </p:cNvSpPr>
          <p:nvPr/>
        </p:nvSpPr>
        <p:spPr>
          <a:xfrm>
            <a:off x="685800" y="1745674"/>
            <a:ext cx="10820400" cy="484909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r>
              <a:rPr lang="en-IN" sz="3200" smtClean="0"/>
              <a:t>Sending message to such a group is called multicasting and its routing algorithm is called multicast routing</a:t>
            </a:r>
          </a:p>
          <a:p>
            <a:pPr algn="just"/>
            <a:r>
              <a:rPr lang="en-IN" sz="3200" smtClean="0"/>
              <a:t>Multicasting requires group management</a:t>
            </a:r>
          </a:p>
          <a:p>
            <a:pPr algn="just"/>
            <a:r>
              <a:rPr lang="en-IN" sz="3200" smtClean="0"/>
              <a:t>When a process join group, routing algo informs its host </a:t>
            </a:r>
          </a:p>
          <a:p>
            <a:pPr algn="just"/>
            <a:r>
              <a:rPr lang="en-IN" sz="3200" smtClean="0"/>
              <a:t>Either host inform to group members or routers query their hosts periodically</a:t>
            </a:r>
          </a:p>
          <a:p>
            <a:pPr algn="just"/>
            <a:r>
              <a:rPr lang="en-IN" sz="3200" smtClean="0"/>
              <a:t>Routers learn about group of hosts and tell their neighbors in the subnet</a:t>
            </a:r>
          </a:p>
          <a:p>
            <a:pPr algn="just"/>
            <a:endParaRPr lang="en-IN" sz="3200" dirty="0"/>
          </a:p>
        </p:txBody>
      </p:sp>
    </p:spTree>
    <p:extLst>
      <p:ext uri="{BB962C8B-B14F-4D97-AF65-F5344CB8AC3E}">
        <p14:creationId xmlns:p14="http://schemas.microsoft.com/office/powerpoint/2010/main" val="116272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8249BF-82EA-4445-9472-5048B11E113C}"/>
              </a:ext>
            </a:extLst>
          </p:cNvPr>
          <p:cNvPicPr>
            <a:picLocks noChangeAspect="1"/>
          </p:cNvPicPr>
          <p:nvPr/>
        </p:nvPicPr>
        <p:blipFill>
          <a:blip r:embed="rId2"/>
          <a:stretch>
            <a:fillRect/>
          </a:stretch>
        </p:blipFill>
        <p:spPr>
          <a:xfrm>
            <a:off x="212037" y="2343565"/>
            <a:ext cx="5760140" cy="3443212"/>
          </a:xfrm>
          <a:prstGeom prst="rect">
            <a:avLst/>
          </a:prstGeom>
        </p:spPr>
      </p:pic>
      <p:pic>
        <p:nvPicPr>
          <p:cNvPr id="3" name="Picture 2">
            <a:extLst>
              <a:ext uri="{FF2B5EF4-FFF2-40B4-BE49-F238E27FC236}">
                <a16:creationId xmlns:a16="http://schemas.microsoft.com/office/drawing/2014/main" id="{A64D6537-B305-40AD-9430-91BE52B73B79}"/>
              </a:ext>
            </a:extLst>
          </p:cNvPr>
          <p:cNvPicPr>
            <a:picLocks noChangeAspect="1"/>
          </p:cNvPicPr>
          <p:nvPr/>
        </p:nvPicPr>
        <p:blipFill>
          <a:blip r:embed="rId3"/>
          <a:stretch>
            <a:fillRect/>
          </a:stretch>
        </p:blipFill>
        <p:spPr>
          <a:xfrm>
            <a:off x="6219825" y="2343564"/>
            <a:ext cx="5869109" cy="3443211"/>
          </a:xfrm>
          <a:prstGeom prst="rect">
            <a:avLst/>
          </a:prstGeom>
        </p:spPr>
      </p:pic>
      <p:sp>
        <p:nvSpPr>
          <p:cNvPr id="4" name="TextBox 3">
            <a:extLst>
              <a:ext uri="{FF2B5EF4-FFF2-40B4-BE49-F238E27FC236}">
                <a16:creationId xmlns:a16="http://schemas.microsoft.com/office/drawing/2014/main" id="{1D402367-A823-42EA-B07A-AA31D3768295}"/>
              </a:ext>
            </a:extLst>
          </p:cNvPr>
          <p:cNvSpPr txBox="1"/>
          <p:nvPr/>
        </p:nvSpPr>
        <p:spPr>
          <a:xfrm>
            <a:off x="0" y="6042991"/>
            <a:ext cx="12088934" cy="461665"/>
          </a:xfrm>
          <a:prstGeom prst="rect">
            <a:avLst/>
          </a:prstGeom>
          <a:noFill/>
        </p:spPr>
        <p:txBody>
          <a:bodyPr wrap="square" rtlCol="0">
            <a:spAutoFit/>
          </a:bodyPr>
          <a:lstStyle/>
          <a:p>
            <a:r>
              <a:rPr lang="en-IN" sz="2400" dirty="0"/>
              <a:t>			Network Topology							Spanning Tree for left most node</a:t>
            </a:r>
          </a:p>
        </p:txBody>
      </p:sp>
    </p:spTree>
    <p:extLst>
      <p:ext uri="{BB962C8B-B14F-4D97-AF65-F5344CB8AC3E}">
        <p14:creationId xmlns:p14="http://schemas.microsoft.com/office/powerpoint/2010/main" val="4124343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DD6316-DDF9-4019-B5FA-EB4D52D598DE}"/>
              </a:ext>
            </a:extLst>
          </p:cNvPr>
          <p:cNvPicPr>
            <a:picLocks noChangeAspect="1"/>
          </p:cNvPicPr>
          <p:nvPr/>
        </p:nvPicPr>
        <p:blipFill>
          <a:blip r:embed="rId2"/>
          <a:stretch>
            <a:fillRect/>
          </a:stretch>
        </p:blipFill>
        <p:spPr>
          <a:xfrm>
            <a:off x="247367" y="2159709"/>
            <a:ext cx="5411311" cy="3210380"/>
          </a:xfrm>
          <a:prstGeom prst="rect">
            <a:avLst/>
          </a:prstGeom>
        </p:spPr>
      </p:pic>
      <p:pic>
        <p:nvPicPr>
          <p:cNvPr id="3" name="Picture 2">
            <a:extLst>
              <a:ext uri="{FF2B5EF4-FFF2-40B4-BE49-F238E27FC236}">
                <a16:creationId xmlns:a16="http://schemas.microsoft.com/office/drawing/2014/main" id="{5541C2CF-CAFD-4D78-8AFA-DA580DB5D966}"/>
              </a:ext>
            </a:extLst>
          </p:cNvPr>
          <p:cNvPicPr>
            <a:picLocks noChangeAspect="1"/>
          </p:cNvPicPr>
          <p:nvPr/>
        </p:nvPicPr>
        <p:blipFill>
          <a:blip r:embed="rId3"/>
          <a:stretch>
            <a:fillRect/>
          </a:stretch>
        </p:blipFill>
        <p:spPr>
          <a:xfrm>
            <a:off x="5848010" y="2159709"/>
            <a:ext cx="6220112" cy="3210380"/>
          </a:xfrm>
          <a:prstGeom prst="rect">
            <a:avLst/>
          </a:prstGeom>
        </p:spPr>
      </p:pic>
      <p:sp>
        <p:nvSpPr>
          <p:cNvPr id="4" name="TextBox 3">
            <a:extLst>
              <a:ext uri="{FF2B5EF4-FFF2-40B4-BE49-F238E27FC236}">
                <a16:creationId xmlns:a16="http://schemas.microsoft.com/office/drawing/2014/main" id="{1EB7CFFD-6A59-4249-A380-C6F65959D8B6}"/>
              </a:ext>
            </a:extLst>
          </p:cNvPr>
          <p:cNvSpPr txBox="1"/>
          <p:nvPr/>
        </p:nvSpPr>
        <p:spPr>
          <a:xfrm>
            <a:off x="0" y="5552661"/>
            <a:ext cx="12068122" cy="461665"/>
          </a:xfrm>
          <a:prstGeom prst="rect">
            <a:avLst/>
          </a:prstGeom>
          <a:noFill/>
        </p:spPr>
        <p:txBody>
          <a:bodyPr wrap="square" rtlCol="0">
            <a:spAutoFit/>
          </a:bodyPr>
          <a:lstStyle/>
          <a:p>
            <a:r>
              <a:rPr lang="en-IN" sz="2400" dirty="0"/>
              <a:t>				Route for group 1								Route for group 2</a:t>
            </a:r>
          </a:p>
        </p:txBody>
      </p:sp>
    </p:spTree>
    <p:extLst>
      <p:ext uri="{BB962C8B-B14F-4D97-AF65-F5344CB8AC3E}">
        <p14:creationId xmlns:p14="http://schemas.microsoft.com/office/powerpoint/2010/main" val="1884445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FF47-CA23-4F86-B57A-C161480D2B1B}"/>
              </a:ext>
            </a:extLst>
          </p:cNvPr>
          <p:cNvSpPr>
            <a:spLocks noGrp="1"/>
          </p:cNvSpPr>
          <p:nvPr>
            <p:ph type="title"/>
          </p:nvPr>
        </p:nvSpPr>
        <p:spPr>
          <a:xfrm>
            <a:off x="901148" y="764373"/>
            <a:ext cx="10605052" cy="1293028"/>
          </a:xfrm>
        </p:spPr>
        <p:txBody>
          <a:bodyPr/>
          <a:lstStyle/>
          <a:p>
            <a:r>
              <a:rPr lang="en-IN" dirty="0"/>
              <a:t>Services provided to transport layer</a:t>
            </a:r>
          </a:p>
        </p:txBody>
      </p:sp>
      <p:sp>
        <p:nvSpPr>
          <p:cNvPr id="3" name="Content Placeholder 2">
            <a:extLst>
              <a:ext uri="{FF2B5EF4-FFF2-40B4-BE49-F238E27FC236}">
                <a16:creationId xmlns:a16="http://schemas.microsoft.com/office/drawing/2014/main" id="{72831129-42F1-4188-856B-591F786B9AC5}"/>
              </a:ext>
            </a:extLst>
          </p:cNvPr>
          <p:cNvSpPr>
            <a:spLocks noGrp="1"/>
          </p:cNvSpPr>
          <p:nvPr>
            <p:ph idx="1"/>
          </p:nvPr>
        </p:nvSpPr>
        <p:spPr/>
        <p:txBody>
          <a:bodyPr>
            <a:normAutofit/>
          </a:bodyPr>
          <a:lstStyle/>
          <a:p>
            <a:pPr marL="0" indent="0" algn="just">
              <a:buNone/>
            </a:pPr>
            <a:r>
              <a:rPr lang="en-IN" sz="3200" b="1" dirty="0"/>
              <a:t>3 Goals:</a:t>
            </a:r>
          </a:p>
          <a:p>
            <a:pPr algn="just"/>
            <a:r>
              <a:rPr lang="en-IN" sz="3200" dirty="0"/>
              <a:t>Services should be independent of the router technology</a:t>
            </a:r>
          </a:p>
          <a:p>
            <a:pPr algn="just"/>
            <a:r>
              <a:rPr lang="en-IN" sz="3200" dirty="0"/>
              <a:t>Transport layer should be shielded from the number, type and topology of the routers present</a:t>
            </a:r>
          </a:p>
          <a:p>
            <a:pPr algn="just"/>
            <a:r>
              <a:rPr lang="en-IN" sz="3200" dirty="0"/>
              <a:t>Network addresses made available to transport layer should use a uniform numbering plan, even across LANs and WANs </a:t>
            </a:r>
          </a:p>
        </p:txBody>
      </p:sp>
    </p:spTree>
    <p:extLst>
      <p:ext uri="{BB962C8B-B14F-4D97-AF65-F5344CB8AC3E}">
        <p14:creationId xmlns:p14="http://schemas.microsoft.com/office/powerpoint/2010/main" val="2068033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5ECC5-6187-4D32-9BF9-54D795B2BACE}"/>
              </a:ext>
            </a:extLst>
          </p:cNvPr>
          <p:cNvSpPr txBox="1"/>
          <p:nvPr/>
        </p:nvSpPr>
        <p:spPr>
          <a:xfrm>
            <a:off x="477078" y="980661"/>
            <a:ext cx="11370365" cy="6001643"/>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t>Removing all the lines that do no lead to hosts is called pruning</a:t>
            </a:r>
          </a:p>
          <a:p>
            <a:pPr marL="457200" indent="-457200" algn="just">
              <a:buFont typeface="Arial" panose="020B0604020202020204" pitchFamily="34" charset="0"/>
              <a:buChar char="•"/>
            </a:pPr>
            <a:r>
              <a:rPr lang="en-IN" sz="3200" dirty="0"/>
              <a:t>Method 1 : using link state routing</a:t>
            </a:r>
          </a:p>
          <a:p>
            <a:pPr marL="457200" indent="-457200" algn="just">
              <a:buFont typeface="Arial" panose="020B0604020202020204" pitchFamily="34" charset="0"/>
              <a:buChar char="•"/>
            </a:pPr>
            <a:r>
              <a:rPr lang="en-IN" sz="3200" dirty="0"/>
              <a:t>Method 2 : using distance vector routing</a:t>
            </a:r>
          </a:p>
          <a:p>
            <a:pPr algn="just"/>
            <a:r>
              <a:rPr lang="en-IN" sz="3200" dirty="0"/>
              <a:t>						</a:t>
            </a:r>
          </a:p>
          <a:p>
            <a:pPr marL="457200" indent="-457200" algn="just">
              <a:buFont typeface="Wingdings" panose="05000000000000000000" pitchFamily="2" charset="2"/>
              <a:buChar char="v"/>
            </a:pPr>
            <a:r>
              <a:rPr lang="en-IN" sz="3200" dirty="0"/>
              <a:t>Basic Algorithm - Reverse path forwarding</a:t>
            </a:r>
          </a:p>
          <a:p>
            <a:pPr marL="457200" indent="-457200" algn="just">
              <a:buFont typeface="Arial" panose="020B0604020202020204" pitchFamily="34" charset="0"/>
              <a:buChar char="•"/>
            </a:pPr>
            <a:r>
              <a:rPr lang="en-IN" sz="3200" dirty="0"/>
              <a:t>A router with no hosts interested in particular group and no connections to other routers receive multicast message for that group, it responds with PRUNE message</a:t>
            </a:r>
          </a:p>
          <a:p>
            <a:pPr marL="457200" indent="-457200" algn="just">
              <a:buFont typeface="Arial" panose="020B0604020202020204" pitchFamily="34" charset="0"/>
              <a:buChar char="•"/>
            </a:pPr>
            <a:r>
              <a:rPr lang="en-IN" sz="3200" dirty="0"/>
              <a:t>Disadvantage : Scales poorly in large n/w</a:t>
            </a:r>
          </a:p>
          <a:p>
            <a:pPr marL="457200" indent="-457200" algn="just">
              <a:buFont typeface="Arial" panose="020B0604020202020204" pitchFamily="34" charset="0"/>
              <a:buChar char="•"/>
            </a:pPr>
            <a:r>
              <a:rPr lang="en-IN" sz="3200" dirty="0"/>
              <a:t>Storage - </a:t>
            </a:r>
            <a:r>
              <a:rPr lang="en-IN" sz="3200" dirty="0" err="1"/>
              <a:t>mn</a:t>
            </a:r>
            <a:endParaRPr lang="en-IN" sz="3200" dirty="0"/>
          </a:p>
        </p:txBody>
      </p:sp>
    </p:spTree>
    <p:extLst>
      <p:ext uri="{BB962C8B-B14F-4D97-AF65-F5344CB8AC3E}">
        <p14:creationId xmlns:p14="http://schemas.microsoft.com/office/powerpoint/2010/main" val="1263894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6ADC35-1E5E-461E-962A-80043FA00288}"/>
              </a:ext>
            </a:extLst>
          </p:cNvPr>
          <p:cNvSpPr txBox="1"/>
          <p:nvPr/>
        </p:nvSpPr>
        <p:spPr>
          <a:xfrm>
            <a:off x="424070" y="1537252"/>
            <a:ext cx="11396869" cy="3539430"/>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t>Alternative design : Core based Trees</a:t>
            </a:r>
          </a:p>
          <a:p>
            <a:pPr marL="457200" indent="-457200" algn="just">
              <a:buFont typeface="Arial" panose="020B0604020202020204" pitchFamily="34" charset="0"/>
              <a:buChar char="•"/>
            </a:pPr>
            <a:r>
              <a:rPr lang="en-IN" sz="3200" dirty="0"/>
              <a:t>1993 – </a:t>
            </a:r>
            <a:r>
              <a:rPr lang="en-IN" sz="3200" dirty="0" err="1"/>
              <a:t>Ballardie</a:t>
            </a:r>
            <a:endParaRPr lang="en-IN" sz="3200" dirty="0"/>
          </a:p>
          <a:p>
            <a:pPr marL="457200" indent="-457200" algn="just">
              <a:buFont typeface="Arial" panose="020B0604020202020204" pitchFamily="34" charset="0"/>
              <a:buChar char="•"/>
            </a:pPr>
            <a:r>
              <a:rPr lang="en-IN" sz="3200" dirty="0"/>
              <a:t>Single Spanning Tree per group is computed, with the root ( core ) near the middle of the group </a:t>
            </a:r>
          </a:p>
          <a:p>
            <a:pPr marL="457200" indent="-457200" algn="just">
              <a:buFont typeface="Arial" panose="020B0604020202020204" pitchFamily="34" charset="0"/>
              <a:buChar char="•"/>
            </a:pPr>
            <a:r>
              <a:rPr lang="en-IN" sz="3200" dirty="0"/>
              <a:t>To send multicast message, host sends it to core and core does multicast along the spanning tree</a:t>
            </a:r>
          </a:p>
          <a:p>
            <a:pPr marL="457200" indent="-457200" algn="just">
              <a:buFont typeface="Arial" panose="020B0604020202020204" pitchFamily="34" charset="0"/>
              <a:buChar char="•"/>
            </a:pPr>
            <a:r>
              <a:rPr lang="en-IN" sz="3200" dirty="0"/>
              <a:t>Storage - m</a:t>
            </a:r>
          </a:p>
        </p:txBody>
      </p:sp>
    </p:spTree>
    <p:extLst>
      <p:ext uri="{BB962C8B-B14F-4D97-AF65-F5344CB8AC3E}">
        <p14:creationId xmlns:p14="http://schemas.microsoft.com/office/powerpoint/2010/main" val="3039485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A303-FA38-49FE-AB49-DEF403A32C87}"/>
              </a:ext>
            </a:extLst>
          </p:cNvPr>
          <p:cNvSpPr txBox="1">
            <a:spLocks/>
          </p:cNvSpPr>
          <p:nvPr/>
        </p:nvSpPr>
        <p:spPr>
          <a:xfrm>
            <a:off x="2895600" y="764373"/>
            <a:ext cx="86106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Routing for mobile hosts</a:t>
            </a:r>
            <a:endParaRPr lang="en-IN" dirty="0"/>
          </a:p>
        </p:txBody>
      </p:sp>
      <p:pic>
        <p:nvPicPr>
          <p:cNvPr id="3" name="Picture 2">
            <a:extLst>
              <a:ext uri="{FF2B5EF4-FFF2-40B4-BE49-F238E27FC236}">
                <a16:creationId xmlns:a16="http://schemas.microsoft.com/office/drawing/2014/main" id="{DE507E5C-E287-4204-85BD-CC6DDAFB3E2F}"/>
              </a:ext>
            </a:extLst>
          </p:cNvPr>
          <p:cNvPicPr>
            <a:picLocks noChangeAspect="1"/>
          </p:cNvPicPr>
          <p:nvPr/>
        </p:nvPicPr>
        <p:blipFill>
          <a:blip r:embed="rId2"/>
          <a:stretch>
            <a:fillRect/>
          </a:stretch>
        </p:blipFill>
        <p:spPr>
          <a:xfrm>
            <a:off x="1082123" y="2190540"/>
            <a:ext cx="9982237" cy="4088615"/>
          </a:xfrm>
          <a:prstGeom prst="rect">
            <a:avLst/>
          </a:prstGeom>
        </p:spPr>
      </p:pic>
    </p:spTree>
    <p:extLst>
      <p:ext uri="{BB962C8B-B14F-4D97-AF65-F5344CB8AC3E}">
        <p14:creationId xmlns:p14="http://schemas.microsoft.com/office/powerpoint/2010/main" val="3706507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26B27-C6A3-4718-AA4E-DDDD36D911F6}"/>
              </a:ext>
            </a:extLst>
          </p:cNvPr>
          <p:cNvSpPr txBox="1"/>
          <p:nvPr/>
        </p:nvSpPr>
        <p:spPr>
          <a:xfrm>
            <a:off x="450574" y="649357"/>
            <a:ext cx="11648661" cy="6986528"/>
          </a:xfrm>
          <a:prstGeom prst="rect">
            <a:avLst/>
          </a:prstGeom>
          <a:noFill/>
        </p:spPr>
        <p:txBody>
          <a:bodyPr wrap="square" rtlCol="0">
            <a:spAutoFit/>
          </a:bodyPr>
          <a:lstStyle/>
          <a:p>
            <a:pPr marL="457200" indent="-457200" algn="just">
              <a:buFont typeface="Wingdings" panose="05000000000000000000" pitchFamily="2" charset="2"/>
              <a:buChar char="v"/>
            </a:pPr>
            <a:r>
              <a:rPr lang="en-IN" sz="3200" dirty="0"/>
              <a:t>3 types of hosts</a:t>
            </a:r>
          </a:p>
          <a:p>
            <a:pPr algn="just"/>
            <a:endParaRPr lang="en-IN" sz="3200" dirty="0"/>
          </a:p>
          <a:p>
            <a:pPr marL="914400" lvl="1" indent="-457200" algn="just">
              <a:buFont typeface="Arial" panose="020B0604020202020204" pitchFamily="34" charset="0"/>
              <a:buChar char="•"/>
            </a:pPr>
            <a:r>
              <a:rPr lang="en-IN" sz="3200" dirty="0"/>
              <a:t>host that never move – </a:t>
            </a:r>
            <a:r>
              <a:rPr lang="en-IN" sz="3200" b="1" dirty="0"/>
              <a:t>Stationary Host</a:t>
            </a:r>
          </a:p>
          <a:p>
            <a:pPr lvl="1" algn="just"/>
            <a:endParaRPr lang="en-IN" sz="3200" b="1" dirty="0"/>
          </a:p>
          <a:p>
            <a:pPr marL="914400" lvl="1" indent="-457200" algn="just">
              <a:buFont typeface="Arial" panose="020B0604020202020204" pitchFamily="34" charset="0"/>
              <a:buChar char="•"/>
            </a:pPr>
            <a:r>
              <a:rPr lang="en-IN" sz="3200" dirty="0"/>
              <a:t>host that move from one fixed site to another from time to time but use n/w only when they are physically connected to it – </a:t>
            </a:r>
            <a:r>
              <a:rPr lang="en-IN" sz="3200" b="1" dirty="0"/>
              <a:t>Migratory Host</a:t>
            </a:r>
          </a:p>
          <a:p>
            <a:pPr lvl="1" algn="just"/>
            <a:endParaRPr lang="en-IN" sz="3200" b="1" dirty="0"/>
          </a:p>
          <a:p>
            <a:pPr marL="914400" lvl="1" indent="-457200" algn="just">
              <a:buFont typeface="Arial" panose="020B0604020202020204" pitchFamily="34" charset="0"/>
              <a:buChar char="•"/>
            </a:pPr>
            <a:r>
              <a:rPr lang="en-IN" sz="3200" dirty="0"/>
              <a:t>host that compute on the run and want to maintain their connection as they move around – </a:t>
            </a:r>
            <a:r>
              <a:rPr lang="en-IN" sz="3200" b="1" dirty="0"/>
              <a:t>Roaming / Mobile Host</a:t>
            </a:r>
          </a:p>
          <a:p>
            <a:pPr marL="914400" lvl="1" indent="-457200" algn="just">
              <a:buFont typeface="Arial" panose="020B0604020202020204" pitchFamily="34" charset="0"/>
              <a:buChar char="•"/>
            </a:pPr>
            <a:endParaRPr lang="en-IN" sz="3200" dirty="0"/>
          </a:p>
          <a:p>
            <a:pPr algn="just"/>
            <a:endParaRPr lang="en-IN" sz="3200" dirty="0"/>
          </a:p>
          <a:p>
            <a:pPr algn="just"/>
            <a:r>
              <a:rPr lang="en-IN" sz="3200" dirty="0"/>
              <a:t>		</a:t>
            </a:r>
          </a:p>
        </p:txBody>
      </p:sp>
    </p:spTree>
    <p:extLst>
      <p:ext uri="{BB962C8B-B14F-4D97-AF65-F5344CB8AC3E}">
        <p14:creationId xmlns:p14="http://schemas.microsoft.com/office/powerpoint/2010/main" val="1782082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7E5F09-1B32-4C32-BE85-CA6AFB956BC6}"/>
              </a:ext>
            </a:extLst>
          </p:cNvPr>
          <p:cNvSpPr txBox="1"/>
          <p:nvPr/>
        </p:nvSpPr>
        <p:spPr>
          <a:xfrm>
            <a:off x="357809" y="569843"/>
            <a:ext cx="11714921" cy="5509200"/>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t>All hosts are assumed to have a permanent home location</a:t>
            </a:r>
          </a:p>
          <a:p>
            <a:pPr marL="457200" indent="-457200" algn="just">
              <a:buFont typeface="Arial" panose="020B0604020202020204" pitchFamily="34" charset="0"/>
              <a:buChar char="•"/>
            </a:pPr>
            <a:r>
              <a:rPr lang="en-IN" sz="3200" dirty="0"/>
              <a:t>Routing goal in systems with mobile hosts is to make it possible to send packets to mobile hosts using their home addresses and have packets efficiently reach them wherever they may be</a:t>
            </a:r>
          </a:p>
          <a:p>
            <a:pPr marL="457200" indent="-457200" algn="just">
              <a:buFont typeface="Arial" panose="020B0604020202020204" pitchFamily="34" charset="0"/>
              <a:buChar char="•"/>
            </a:pPr>
            <a:endParaRPr lang="en-IN" sz="3200" dirty="0"/>
          </a:p>
          <a:p>
            <a:pPr marL="457200" indent="-457200" algn="just">
              <a:buFont typeface="Arial" panose="020B0604020202020204" pitchFamily="34" charset="0"/>
              <a:buChar char="•"/>
            </a:pPr>
            <a:r>
              <a:rPr lang="en-IN" sz="3200" dirty="0"/>
              <a:t>Foreign Agents – processes that keep track of all mobile hosts visiting the area</a:t>
            </a:r>
          </a:p>
          <a:p>
            <a:pPr marL="457200" indent="-457200" algn="just">
              <a:buFont typeface="Arial" panose="020B0604020202020204" pitchFamily="34" charset="0"/>
              <a:buChar char="•"/>
            </a:pPr>
            <a:r>
              <a:rPr lang="en-IN" sz="3200" dirty="0"/>
              <a:t>Home Agents – keeps track of hosts whose home is in the area but who are currently visiting another area</a:t>
            </a:r>
          </a:p>
        </p:txBody>
      </p:sp>
    </p:spTree>
    <p:extLst>
      <p:ext uri="{BB962C8B-B14F-4D97-AF65-F5344CB8AC3E}">
        <p14:creationId xmlns:p14="http://schemas.microsoft.com/office/powerpoint/2010/main" val="2996344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27C7F3-F8F7-4E17-BE56-34DC3C2B83FB}"/>
              </a:ext>
            </a:extLst>
          </p:cNvPr>
          <p:cNvSpPr txBox="1"/>
          <p:nvPr/>
        </p:nvSpPr>
        <p:spPr>
          <a:xfrm>
            <a:off x="198783" y="1273416"/>
            <a:ext cx="11847443" cy="5016758"/>
          </a:xfrm>
          <a:prstGeom prst="rect">
            <a:avLst/>
          </a:prstGeom>
          <a:noFill/>
        </p:spPr>
        <p:txBody>
          <a:bodyPr wrap="square" rtlCol="0">
            <a:spAutoFit/>
          </a:bodyPr>
          <a:lstStyle/>
          <a:p>
            <a:pPr marL="514350" indent="-514350" algn="just">
              <a:buFont typeface="+mj-lt"/>
              <a:buAutoNum type="arabicPeriod"/>
            </a:pPr>
            <a:r>
              <a:rPr lang="en-IN" sz="3200" dirty="0"/>
              <a:t>Periodically, each foreign agent broadcasts a packet announcing its existence and address. A newly arrived mobile host may wait for one of these messages but if none arrives quickly enough, the mobile host can broadcast a packet saying: Are there any foreign agents around?</a:t>
            </a:r>
          </a:p>
          <a:p>
            <a:pPr marL="514350" indent="-514350" algn="just">
              <a:buFont typeface="+mj-lt"/>
              <a:buAutoNum type="arabicPeriod"/>
            </a:pPr>
            <a:endParaRPr lang="en-IN" sz="3200" dirty="0"/>
          </a:p>
          <a:p>
            <a:pPr marL="514350" indent="-514350" algn="just">
              <a:buFont typeface="+mj-lt"/>
              <a:buAutoNum type="arabicPeriod"/>
            </a:pPr>
            <a:r>
              <a:rPr lang="en-IN" sz="3200" dirty="0"/>
              <a:t>Mobile host registers with the foreign agent, giving its home address, current data link layer address and some security information</a:t>
            </a:r>
          </a:p>
        </p:txBody>
      </p:sp>
    </p:spTree>
    <p:extLst>
      <p:ext uri="{BB962C8B-B14F-4D97-AF65-F5344CB8AC3E}">
        <p14:creationId xmlns:p14="http://schemas.microsoft.com/office/powerpoint/2010/main" val="1333731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AB2F51-74F3-4452-860B-AFBD89E374AC}"/>
              </a:ext>
            </a:extLst>
          </p:cNvPr>
          <p:cNvSpPr/>
          <p:nvPr/>
        </p:nvSpPr>
        <p:spPr>
          <a:xfrm>
            <a:off x="371061" y="1245706"/>
            <a:ext cx="11317356" cy="6001643"/>
          </a:xfrm>
          <a:prstGeom prst="rect">
            <a:avLst/>
          </a:prstGeom>
        </p:spPr>
        <p:txBody>
          <a:bodyPr wrap="square">
            <a:spAutoFit/>
          </a:bodyPr>
          <a:lstStyle/>
          <a:p>
            <a:pPr algn="just"/>
            <a:r>
              <a:rPr lang="en-IN" sz="3200" dirty="0"/>
              <a:t>3. Foreign agent contacts the mobile host’s home agent 	and says: one of your hosts is over here. Message from 	foreign agent to the home agent contains the foreign 	agent’s n/w address. It also include security info to 	convince the home agent that the mobile host is 	really 	there.</a:t>
            </a:r>
          </a:p>
          <a:p>
            <a:pPr algn="just"/>
            <a:endParaRPr lang="en-IN" sz="3200" dirty="0"/>
          </a:p>
          <a:p>
            <a:pPr algn="just"/>
            <a:r>
              <a:rPr lang="en-IN" sz="3200" dirty="0"/>
              <a:t>4. Home agent examines the security info, which 		contains time stamp, to prove that it was generated 	within past few seconds. If it is happy, it tells foreign 	agent to proceed</a:t>
            </a:r>
          </a:p>
          <a:p>
            <a:pPr algn="just"/>
            <a:endParaRPr lang="en-IN" sz="3200" dirty="0"/>
          </a:p>
        </p:txBody>
      </p:sp>
    </p:spTree>
    <p:extLst>
      <p:ext uri="{BB962C8B-B14F-4D97-AF65-F5344CB8AC3E}">
        <p14:creationId xmlns:p14="http://schemas.microsoft.com/office/powerpoint/2010/main" val="3412444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BF26FF-8768-4DE9-A5B0-8AE6816A6697}"/>
              </a:ext>
            </a:extLst>
          </p:cNvPr>
          <p:cNvSpPr txBox="1"/>
          <p:nvPr/>
        </p:nvSpPr>
        <p:spPr>
          <a:xfrm>
            <a:off x="583096" y="185530"/>
            <a:ext cx="11264347" cy="1569660"/>
          </a:xfrm>
          <a:prstGeom prst="rect">
            <a:avLst/>
          </a:prstGeom>
          <a:noFill/>
        </p:spPr>
        <p:txBody>
          <a:bodyPr wrap="square" rtlCol="0">
            <a:spAutoFit/>
          </a:bodyPr>
          <a:lstStyle/>
          <a:p>
            <a:pPr algn="just"/>
            <a:r>
              <a:rPr lang="en-IN" sz="3200" dirty="0"/>
              <a:t>5. When foreign agent gets acknowledgement form 		home agent , it makes an entry in its tables and 	informs the mobile host that it is now registered</a:t>
            </a:r>
          </a:p>
        </p:txBody>
      </p:sp>
      <p:pic>
        <p:nvPicPr>
          <p:cNvPr id="3" name="Picture 2">
            <a:extLst>
              <a:ext uri="{FF2B5EF4-FFF2-40B4-BE49-F238E27FC236}">
                <a16:creationId xmlns:a16="http://schemas.microsoft.com/office/drawing/2014/main" id="{033D29A8-B2EF-4696-969E-CB7CCA74A7D0}"/>
              </a:ext>
            </a:extLst>
          </p:cNvPr>
          <p:cNvPicPr>
            <a:picLocks noChangeAspect="1"/>
          </p:cNvPicPr>
          <p:nvPr/>
        </p:nvPicPr>
        <p:blipFill>
          <a:blip r:embed="rId2"/>
          <a:stretch>
            <a:fillRect/>
          </a:stretch>
        </p:blipFill>
        <p:spPr>
          <a:xfrm>
            <a:off x="1842463" y="1833355"/>
            <a:ext cx="7968948" cy="4839115"/>
          </a:xfrm>
          <a:prstGeom prst="rect">
            <a:avLst/>
          </a:prstGeom>
        </p:spPr>
      </p:pic>
    </p:spTree>
    <p:extLst>
      <p:ext uri="{BB962C8B-B14F-4D97-AF65-F5344CB8AC3E}">
        <p14:creationId xmlns:p14="http://schemas.microsoft.com/office/powerpoint/2010/main" val="2991890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EC2C-42FC-4B12-90D3-0BB4051E9E14}"/>
              </a:ext>
            </a:extLst>
          </p:cNvPr>
          <p:cNvSpPr txBox="1">
            <a:spLocks/>
          </p:cNvSpPr>
          <p:nvPr/>
        </p:nvSpPr>
        <p:spPr>
          <a:xfrm>
            <a:off x="2895600" y="764373"/>
            <a:ext cx="86106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Routing in Ad – hoc network </a:t>
            </a:r>
            <a:endParaRPr lang="en-IN" dirty="0"/>
          </a:p>
        </p:txBody>
      </p:sp>
      <p:sp>
        <p:nvSpPr>
          <p:cNvPr id="3" name="Content Placeholder 2">
            <a:extLst>
              <a:ext uri="{FF2B5EF4-FFF2-40B4-BE49-F238E27FC236}">
                <a16:creationId xmlns:a16="http://schemas.microsoft.com/office/drawing/2014/main" id="{E4821CBA-59BB-49F9-ACFA-3F99AF3AE700}"/>
              </a:ext>
            </a:extLst>
          </p:cNvPr>
          <p:cNvSpPr txBox="1">
            <a:spLocks/>
          </p:cNvSpPr>
          <p:nvPr/>
        </p:nvSpPr>
        <p:spPr>
          <a:xfrm>
            <a:off x="685800" y="2194560"/>
            <a:ext cx="10820400" cy="402412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r>
              <a:rPr lang="en-IN" sz="3200" smtClean="0"/>
              <a:t>Ad-hoc n/w = MANET (Mobile Ad-hoc N/w)</a:t>
            </a:r>
          </a:p>
          <a:p>
            <a:pPr algn="just"/>
            <a:r>
              <a:rPr lang="en-IN" sz="3200" smtClean="0"/>
              <a:t>Routing algorithm = AODV</a:t>
            </a:r>
          </a:p>
          <a:p>
            <a:pPr algn="just"/>
            <a:r>
              <a:rPr lang="en-IN" sz="3200" smtClean="0"/>
              <a:t>AODV = Ad-hoc on demand Distance Vector</a:t>
            </a:r>
          </a:p>
          <a:p>
            <a:pPr marL="0" indent="0" algn="just">
              <a:buFont typeface="Arial" panose="020B0604020202020204" pitchFamily="34" charset="0"/>
              <a:buNone/>
            </a:pPr>
            <a:endParaRPr lang="en-IN" sz="3200" smtClean="0"/>
          </a:p>
          <a:p>
            <a:pPr marL="0" indent="0" algn="just">
              <a:buFont typeface="Arial" panose="020B0604020202020204" pitchFamily="34" charset="0"/>
              <a:buNone/>
            </a:pPr>
            <a:r>
              <a:rPr lang="en-IN" sz="3200" smtClean="0"/>
              <a:t>Work in mobile environment and takes into account the limited bandwidth and low battery life</a:t>
            </a:r>
          </a:p>
          <a:p>
            <a:pPr marL="0" indent="0" algn="just">
              <a:buFont typeface="Arial" panose="020B0604020202020204" pitchFamily="34" charset="0"/>
              <a:buNone/>
            </a:pPr>
            <a:r>
              <a:rPr lang="en-IN" sz="3200" smtClean="0"/>
              <a:t>Determines route to some destination only when somebody want to send packet to that destination</a:t>
            </a:r>
            <a:endParaRPr lang="en-IN" sz="3200" dirty="0"/>
          </a:p>
        </p:txBody>
      </p:sp>
      <p:sp>
        <p:nvSpPr>
          <p:cNvPr id="4" name="Arrow: Down 3">
            <a:extLst>
              <a:ext uri="{FF2B5EF4-FFF2-40B4-BE49-F238E27FC236}">
                <a16:creationId xmlns:a16="http://schemas.microsoft.com/office/drawing/2014/main" id="{0A7E8409-846A-49EF-A919-3F32F22422DD}"/>
              </a:ext>
            </a:extLst>
          </p:cNvPr>
          <p:cNvSpPr/>
          <p:nvPr/>
        </p:nvSpPr>
        <p:spPr>
          <a:xfrm>
            <a:off x="5403273" y="3796145"/>
            <a:ext cx="471054" cy="443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6181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D8E2C-BA49-46CA-8006-B3779863B22D}"/>
              </a:ext>
            </a:extLst>
          </p:cNvPr>
          <p:cNvSpPr txBox="1"/>
          <p:nvPr/>
        </p:nvSpPr>
        <p:spPr>
          <a:xfrm>
            <a:off x="331304" y="543339"/>
            <a:ext cx="11608905" cy="1077218"/>
          </a:xfrm>
          <a:prstGeom prst="rect">
            <a:avLst/>
          </a:prstGeom>
          <a:noFill/>
        </p:spPr>
        <p:txBody>
          <a:bodyPr wrap="square" rtlCol="0">
            <a:spAutoFit/>
          </a:bodyPr>
          <a:lstStyle/>
          <a:p>
            <a:pPr marL="457200" indent="-457200" algn="just">
              <a:buFont typeface="Wingdings" panose="05000000000000000000" pitchFamily="2" charset="2"/>
              <a:buChar char="v"/>
            </a:pPr>
            <a:r>
              <a:rPr lang="en-IN" sz="3200" dirty="0"/>
              <a:t>Route Discovery</a:t>
            </a:r>
          </a:p>
          <a:p>
            <a:pPr algn="just"/>
            <a:endParaRPr lang="en-IN" sz="3200" dirty="0"/>
          </a:p>
        </p:txBody>
      </p:sp>
      <p:pic>
        <p:nvPicPr>
          <p:cNvPr id="3" name="Picture 2">
            <a:extLst>
              <a:ext uri="{FF2B5EF4-FFF2-40B4-BE49-F238E27FC236}">
                <a16:creationId xmlns:a16="http://schemas.microsoft.com/office/drawing/2014/main" id="{69DF9B4B-810C-424B-BE7E-7537A3E6EC03}"/>
              </a:ext>
            </a:extLst>
          </p:cNvPr>
          <p:cNvPicPr>
            <a:picLocks noChangeAspect="1"/>
          </p:cNvPicPr>
          <p:nvPr/>
        </p:nvPicPr>
        <p:blipFill>
          <a:blip r:embed="rId2"/>
          <a:stretch>
            <a:fillRect/>
          </a:stretch>
        </p:blipFill>
        <p:spPr>
          <a:xfrm>
            <a:off x="305649" y="1371600"/>
            <a:ext cx="11577877" cy="3788229"/>
          </a:xfrm>
          <a:prstGeom prst="rect">
            <a:avLst/>
          </a:prstGeom>
        </p:spPr>
      </p:pic>
      <p:sp>
        <p:nvSpPr>
          <p:cNvPr id="4" name="TextBox 3">
            <a:extLst>
              <a:ext uri="{FF2B5EF4-FFF2-40B4-BE49-F238E27FC236}">
                <a16:creationId xmlns:a16="http://schemas.microsoft.com/office/drawing/2014/main" id="{42814912-AC19-4921-AE2D-C23193E82172}"/>
              </a:ext>
            </a:extLst>
          </p:cNvPr>
          <p:cNvSpPr txBox="1"/>
          <p:nvPr/>
        </p:nvSpPr>
        <p:spPr>
          <a:xfrm>
            <a:off x="331304" y="5584371"/>
            <a:ext cx="11552222" cy="1077218"/>
          </a:xfrm>
          <a:prstGeom prst="rect">
            <a:avLst/>
          </a:prstGeom>
          <a:noFill/>
        </p:spPr>
        <p:txBody>
          <a:bodyPr wrap="square" rtlCol="0">
            <a:spAutoFit/>
          </a:bodyPr>
          <a:lstStyle/>
          <a:p>
            <a:pPr algn="just"/>
            <a:r>
              <a:rPr lang="en-IN" sz="3200" dirty="0"/>
              <a:t>Here, A want to send packet to I</a:t>
            </a:r>
          </a:p>
          <a:p>
            <a:pPr algn="just"/>
            <a:r>
              <a:rPr lang="en-IN" sz="3200" dirty="0"/>
              <a:t>A will broadcast ROUTE REQUEST packet </a:t>
            </a:r>
          </a:p>
        </p:txBody>
      </p:sp>
    </p:spTree>
    <p:extLst>
      <p:ext uri="{BB962C8B-B14F-4D97-AF65-F5344CB8AC3E}">
        <p14:creationId xmlns:p14="http://schemas.microsoft.com/office/powerpoint/2010/main" val="278026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CD30-AA2F-4D84-90E3-673A9BE9B8B2}"/>
              </a:ext>
            </a:extLst>
          </p:cNvPr>
          <p:cNvSpPr>
            <a:spLocks noGrp="1"/>
          </p:cNvSpPr>
          <p:nvPr>
            <p:ph type="title"/>
          </p:nvPr>
        </p:nvSpPr>
        <p:spPr>
          <a:xfrm>
            <a:off x="685800" y="764373"/>
            <a:ext cx="10820400" cy="1293028"/>
          </a:xfrm>
        </p:spPr>
        <p:txBody>
          <a:bodyPr/>
          <a:lstStyle/>
          <a:p>
            <a:r>
              <a:rPr lang="en-IN" dirty="0"/>
              <a:t>Implementation of connectionless service</a:t>
            </a:r>
          </a:p>
        </p:txBody>
      </p:sp>
      <p:sp>
        <p:nvSpPr>
          <p:cNvPr id="3" name="Content Placeholder 2">
            <a:extLst>
              <a:ext uri="{FF2B5EF4-FFF2-40B4-BE49-F238E27FC236}">
                <a16:creationId xmlns:a16="http://schemas.microsoft.com/office/drawing/2014/main" id="{7EC5A42A-C7B5-465E-B3D6-830D74B6DC54}"/>
              </a:ext>
            </a:extLst>
          </p:cNvPr>
          <p:cNvSpPr>
            <a:spLocks noGrp="1"/>
          </p:cNvSpPr>
          <p:nvPr>
            <p:ph idx="1"/>
          </p:nvPr>
        </p:nvSpPr>
        <p:spPr/>
        <p:txBody>
          <a:bodyPr>
            <a:normAutofit/>
          </a:bodyPr>
          <a:lstStyle/>
          <a:p>
            <a:r>
              <a:rPr lang="en-IN" sz="3200" dirty="0"/>
              <a:t>Packets      subnet      individually</a:t>
            </a:r>
          </a:p>
          <a:p>
            <a:pPr marL="0" indent="0">
              <a:buNone/>
            </a:pPr>
            <a:r>
              <a:rPr lang="en-IN" sz="3200" dirty="0"/>
              <a:t>			    	 </a:t>
            </a:r>
          </a:p>
          <a:p>
            <a:pPr marL="0" indent="0">
              <a:buNone/>
            </a:pPr>
            <a:r>
              <a:rPr lang="en-IN" sz="3200" dirty="0"/>
              <a:t>			     routed independently</a:t>
            </a:r>
          </a:p>
          <a:p>
            <a:pPr marL="0" indent="0">
              <a:buNone/>
            </a:pPr>
            <a:endParaRPr lang="en-IN" sz="3200" dirty="0"/>
          </a:p>
          <a:p>
            <a:r>
              <a:rPr lang="en-IN" sz="3200" dirty="0"/>
              <a:t>No advance setup is needed</a:t>
            </a:r>
          </a:p>
          <a:p>
            <a:r>
              <a:rPr lang="en-IN" sz="3200" dirty="0"/>
              <a:t>Packets called datagrams</a:t>
            </a:r>
          </a:p>
          <a:p>
            <a:r>
              <a:rPr lang="en-IN" sz="3200" dirty="0"/>
              <a:t>Subnet called datagram subnet</a:t>
            </a:r>
          </a:p>
        </p:txBody>
      </p:sp>
      <p:sp>
        <p:nvSpPr>
          <p:cNvPr id="4" name="Arrow: Right 3">
            <a:extLst>
              <a:ext uri="{FF2B5EF4-FFF2-40B4-BE49-F238E27FC236}">
                <a16:creationId xmlns:a16="http://schemas.microsoft.com/office/drawing/2014/main" id="{62541408-73E5-4A73-9468-FB082B907C25}"/>
              </a:ext>
            </a:extLst>
          </p:cNvPr>
          <p:cNvSpPr/>
          <p:nvPr/>
        </p:nvSpPr>
        <p:spPr>
          <a:xfrm>
            <a:off x="2672862" y="2391508"/>
            <a:ext cx="478301" cy="225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5299D949-18BC-4692-8B73-453FB92EF28D}"/>
              </a:ext>
            </a:extLst>
          </p:cNvPr>
          <p:cNvSpPr/>
          <p:nvPr/>
        </p:nvSpPr>
        <p:spPr>
          <a:xfrm>
            <a:off x="4668128" y="2346957"/>
            <a:ext cx="478301" cy="225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Curved Right 6">
            <a:extLst>
              <a:ext uri="{FF2B5EF4-FFF2-40B4-BE49-F238E27FC236}">
                <a16:creationId xmlns:a16="http://schemas.microsoft.com/office/drawing/2014/main" id="{467A8D68-BBCB-4310-B0E7-2C59AB3F900B}"/>
              </a:ext>
            </a:extLst>
          </p:cNvPr>
          <p:cNvSpPr/>
          <p:nvPr/>
        </p:nvSpPr>
        <p:spPr>
          <a:xfrm>
            <a:off x="3249638" y="2757267"/>
            <a:ext cx="689316" cy="10410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591448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EE28B5-BBD7-459C-8FA7-68460DB8CBC8}"/>
              </a:ext>
            </a:extLst>
          </p:cNvPr>
          <p:cNvPicPr>
            <a:picLocks noChangeAspect="1"/>
          </p:cNvPicPr>
          <p:nvPr/>
        </p:nvPicPr>
        <p:blipFill>
          <a:blip r:embed="rId2"/>
          <a:stretch>
            <a:fillRect/>
          </a:stretch>
        </p:blipFill>
        <p:spPr>
          <a:xfrm>
            <a:off x="313643" y="1120549"/>
            <a:ext cx="11582946" cy="1687967"/>
          </a:xfrm>
          <a:prstGeom prst="rect">
            <a:avLst/>
          </a:prstGeom>
        </p:spPr>
      </p:pic>
      <p:sp>
        <p:nvSpPr>
          <p:cNvPr id="3" name="TextBox 2">
            <a:extLst>
              <a:ext uri="{FF2B5EF4-FFF2-40B4-BE49-F238E27FC236}">
                <a16:creationId xmlns:a16="http://schemas.microsoft.com/office/drawing/2014/main" id="{4F5FBE17-B7ED-4D15-8461-305E23855003}"/>
              </a:ext>
            </a:extLst>
          </p:cNvPr>
          <p:cNvSpPr txBox="1"/>
          <p:nvPr/>
        </p:nvSpPr>
        <p:spPr>
          <a:xfrm>
            <a:off x="313643" y="3004454"/>
            <a:ext cx="11564714" cy="3539430"/>
          </a:xfrm>
          <a:prstGeom prst="rect">
            <a:avLst/>
          </a:prstGeom>
          <a:noFill/>
        </p:spPr>
        <p:txBody>
          <a:bodyPr wrap="square" rtlCol="0">
            <a:spAutoFit/>
          </a:bodyPr>
          <a:lstStyle/>
          <a:p>
            <a:pPr marL="514350" indent="-514350" algn="just">
              <a:buAutoNum type="arabicPeriod"/>
            </a:pPr>
            <a:r>
              <a:rPr lang="en-IN" sz="3200" dirty="0"/>
              <a:t>Source add, Request ID pair is looked up in local history table to see if this request has already been seen and processed.</a:t>
            </a:r>
          </a:p>
          <a:p>
            <a:pPr marL="457200" indent="-457200" algn="just">
              <a:buFont typeface="Arial" panose="020B0604020202020204" pitchFamily="34" charset="0"/>
              <a:buChar char="•"/>
            </a:pPr>
            <a:r>
              <a:rPr lang="en-IN" sz="3200" dirty="0"/>
              <a:t>If it is duplicate, it is discarded and processing stops</a:t>
            </a:r>
          </a:p>
          <a:p>
            <a:pPr marL="457200" indent="-457200" algn="just">
              <a:buFont typeface="Arial" panose="020B0604020202020204" pitchFamily="34" charset="0"/>
              <a:buChar char="•"/>
            </a:pPr>
            <a:r>
              <a:rPr lang="en-IN" sz="3200" dirty="0"/>
              <a:t>If it is not duplicate, pair is entered into the history table so future duplicates can be rejected and processing continues</a:t>
            </a:r>
          </a:p>
        </p:txBody>
      </p:sp>
    </p:spTree>
    <p:extLst>
      <p:ext uri="{BB962C8B-B14F-4D97-AF65-F5344CB8AC3E}">
        <p14:creationId xmlns:p14="http://schemas.microsoft.com/office/powerpoint/2010/main" val="2327370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94628-57AC-4959-80EC-FB6294B68BE0}"/>
              </a:ext>
            </a:extLst>
          </p:cNvPr>
          <p:cNvSpPr txBox="1"/>
          <p:nvPr/>
        </p:nvSpPr>
        <p:spPr>
          <a:xfrm>
            <a:off x="391886" y="881743"/>
            <a:ext cx="11430000" cy="6494085"/>
          </a:xfrm>
          <a:prstGeom prst="rect">
            <a:avLst/>
          </a:prstGeom>
          <a:noFill/>
        </p:spPr>
        <p:txBody>
          <a:bodyPr wrap="square" rtlCol="0">
            <a:spAutoFit/>
          </a:bodyPr>
          <a:lstStyle/>
          <a:p>
            <a:pPr algn="just"/>
            <a:r>
              <a:rPr lang="en-IN" sz="3200" dirty="0"/>
              <a:t>2. Receiver looks up the destination in its route table.</a:t>
            </a:r>
          </a:p>
          <a:p>
            <a:pPr marL="457200" indent="-457200" algn="just">
              <a:buFont typeface="Arial" panose="020B0604020202020204" pitchFamily="34" charset="0"/>
              <a:buChar char="•"/>
            </a:pPr>
            <a:r>
              <a:rPr lang="en-IN" sz="3200" dirty="0"/>
              <a:t>If fresh route to the destination is known, ROUTE REPLY packet is sent back to source telling it how to get to destination</a:t>
            </a:r>
          </a:p>
          <a:p>
            <a:pPr algn="just"/>
            <a:endParaRPr lang="en-IN" sz="3200" dirty="0"/>
          </a:p>
          <a:p>
            <a:pPr algn="just"/>
            <a:r>
              <a:rPr lang="en-IN" sz="3200" dirty="0"/>
              <a:t>3. Since the receiver does not know a fresh route to the destination, it increments the hop count field and broadcast the ROUTE REQUEST packet.</a:t>
            </a:r>
          </a:p>
          <a:p>
            <a:pPr marL="457200" indent="-457200" algn="just">
              <a:buFont typeface="Arial" panose="020B0604020202020204" pitchFamily="34" charset="0"/>
              <a:buChar char="•"/>
            </a:pPr>
            <a:r>
              <a:rPr lang="en-IN" sz="3200" dirty="0"/>
              <a:t>It also extracts data from packet and stores it as new entry in its reverse route table</a:t>
            </a:r>
          </a:p>
          <a:p>
            <a:pPr marL="457200" indent="-457200" algn="just">
              <a:buFont typeface="Arial" panose="020B0604020202020204" pitchFamily="34" charset="0"/>
              <a:buChar char="•"/>
            </a:pPr>
            <a:r>
              <a:rPr lang="en-IN" sz="3200" dirty="0"/>
              <a:t>A times is also started for newly made reverse route entry. If it expires, the entry is deleted</a:t>
            </a:r>
          </a:p>
          <a:p>
            <a:pPr algn="just"/>
            <a:endParaRPr lang="en-IN" sz="3200" dirty="0"/>
          </a:p>
        </p:txBody>
      </p:sp>
    </p:spTree>
    <p:extLst>
      <p:ext uri="{BB962C8B-B14F-4D97-AF65-F5344CB8AC3E}">
        <p14:creationId xmlns:p14="http://schemas.microsoft.com/office/powerpoint/2010/main" val="2959557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F1A14B-206C-4A75-8A90-A91EE5DBBECC}"/>
              </a:ext>
            </a:extLst>
          </p:cNvPr>
          <p:cNvSpPr txBox="1"/>
          <p:nvPr/>
        </p:nvSpPr>
        <p:spPr>
          <a:xfrm>
            <a:off x="522514" y="783771"/>
            <a:ext cx="11168743" cy="5016758"/>
          </a:xfrm>
          <a:prstGeom prst="rect">
            <a:avLst/>
          </a:prstGeom>
          <a:noFill/>
        </p:spPr>
        <p:txBody>
          <a:bodyPr wrap="square" rtlCol="0">
            <a:spAutoFit/>
          </a:bodyPr>
          <a:lstStyle/>
          <a:p>
            <a:pPr marL="457200" indent="-457200" algn="just">
              <a:buFont typeface="Wingdings" panose="05000000000000000000" pitchFamily="2" charset="2"/>
              <a:buChar char="Ø"/>
            </a:pPr>
            <a:r>
              <a:rPr lang="en-IN" sz="3200" dirty="0"/>
              <a:t>ROUTE REPLY</a:t>
            </a:r>
          </a:p>
          <a:p>
            <a:pPr algn="just"/>
            <a:endParaRPr lang="en-IN" sz="3200" dirty="0"/>
          </a:p>
          <a:p>
            <a:pPr algn="just"/>
            <a:endParaRPr lang="en-IN" sz="3200" dirty="0"/>
          </a:p>
          <a:p>
            <a:pPr algn="just"/>
            <a:endParaRPr lang="en-IN" sz="3200" dirty="0"/>
          </a:p>
          <a:p>
            <a:pPr algn="just"/>
            <a:endParaRPr lang="en-IN" sz="3200" dirty="0"/>
          </a:p>
          <a:p>
            <a:pPr algn="just"/>
            <a:endParaRPr lang="en-IN" sz="3200" dirty="0"/>
          </a:p>
          <a:p>
            <a:pPr algn="just"/>
            <a:r>
              <a:rPr lang="en-IN" sz="3200" dirty="0"/>
              <a:t>At each intermediate node on the way back, packet is inspected.</a:t>
            </a:r>
          </a:p>
          <a:p>
            <a:pPr algn="just"/>
            <a:r>
              <a:rPr lang="en-IN" sz="3200" dirty="0"/>
              <a:t>It is entered into local routing table as route to destination if one of following three conditions are met:</a:t>
            </a:r>
          </a:p>
        </p:txBody>
      </p:sp>
      <p:pic>
        <p:nvPicPr>
          <p:cNvPr id="3" name="Picture 2">
            <a:extLst>
              <a:ext uri="{FF2B5EF4-FFF2-40B4-BE49-F238E27FC236}">
                <a16:creationId xmlns:a16="http://schemas.microsoft.com/office/drawing/2014/main" id="{453F7280-2682-458C-9FD1-5F9958FEBCA7}"/>
              </a:ext>
            </a:extLst>
          </p:cNvPr>
          <p:cNvPicPr>
            <a:picLocks noChangeAspect="1"/>
          </p:cNvPicPr>
          <p:nvPr/>
        </p:nvPicPr>
        <p:blipFill>
          <a:blip r:embed="rId2"/>
          <a:stretch>
            <a:fillRect/>
          </a:stretch>
        </p:blipFill>
        <p:spPr>
          <a:xfrm>
            <a:off x="739782" y="1632861"/>
            <a:ext cx="10747734" cy="1578641"/>
          </a:xfrm>
          <a:prstGeom prst="rect">
            <a:avLst/>
          </a:prstGeom>
        </p:spPr>
      </p:pic>
    </p:spTree>
    <p:extLst>
      <p:ext uri="{BB962C8B-B14F-4D97-AF65-F5344CB8AC3E}">
        <p14:creationId xmlns:p14="http://schemas.microsoft.com/office/powerpoint/2010/main" val="3450452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26BE4F-C5F6-4EFD-87E1-96E319D6B890}"/>
              </a:ext>
            </a:extLst>
          </p:cNvPr>
          <p:cNvSpPr txBox="1"/>
          <p:nvPr/>
        </p:nvSpPr>
        <p:spPr>
          <a:xfrm>
            <a:off x="620486" y="816429"/>
            <a:ext cx="11136085" cy="5509200"/>
          </a:xfrm>
          <a:prstGeom prst="rect">
            <a:avLst/>
          </a:prstGeom>
          <a:noFill/>
        </p:spPr>
        <p:txBody>
          <a:bodyPr wrap="square" rtlCol="0">
            <a:spAutoFit/>
          </a:bodyPr>
          <a:lstStyle/>
          <a:p>
            <a:pPr marL="514350" indent="-514350" algn="just">
              <a:buAutoNum type="arabicPeriod"/>
            </a:pPr>
            <a:r>
              <a:rPr lang="en-IN" sz="3200" dirty="0"/>
              <a:t>No route to destination is known</a:t>
            </a:r>
          </a:p>
          <a:p>
            <a:pPr marL="514350" indent="-514350" algn="just">
              <a:buAutoNum type="arabicPeriod"/>
            </a:pPr>
            <a:r>
              <a:rPr lang="en-IN" sz="3200" dirty="0"/>
              <a:t>The sequence number for destination in ROUTE REPLY packet is greater than the value in the routing table</a:t>
            </a:r>
          </a:p>
          <a:p>
            <a:pPr marL="514350" indent="-514350" algn="just">
              <a:buAutoNum type="arabicPeriod"/>
            </a:pPr>
            <a:r>
              <a:rPr lang="en-IN" sz="3200" dirty="0"/>
              <a:t>The sequence numbers are equal but the new route is shorter</a:t>
            </a:r>
          </a:p>
          <a:p>
            <a:pPr marL="514350" indent="-514350" algn="just">
              <a:buAutoNum type="arabicPeriod"/>
            </a:pPr>
            <a:endParaRPr lang="en-IN" sz="3200" dirty="0"/>
          </a:p>
          <a:p>
            <a:pPr marL="514350" indent="-514350" algn="just">
              <a:buAutoNum type="arabicPeriod"/>
            </a:pPr>
            <a:endParaRPr lang="en-IN" sz="3200" dirty="0"/>
          </a:p>
          <a:p>
            <a:pPr marL="457200" indent="-457200" algn="just">
              <a:buFont typeface="Arial" panose="020B0604020202020204" pitchFamily="34" charset="0"/>
              <a:buChar char="•"/>
            </a:pPr>
            <a:r>
              <a:rPr lang="en-IN" sz="3200" dirty="0"/>
              <a:t>Number of broadcast can be reduced with the help of Time to Live</a:t>
            </a:r>
          </a:p>
          <a:p>
            <a:pPr marL="457200" indent="-457200" algn="just">
              <a:buFont typeface="Arial" panose="020B0604020202020204" pitchFamily="34" charset="0"/>
              <a:buChar char="•"/>
            </a:pPr>
            <a:r>
              <a:rPr lang="en-IN" sz="3200" dirty="0"/>
              <a:t>When TTL hits 0, packet is discarded instead of being broadcast</a:t>
            </a:r>
          </a:p>
        </p:txBody>
      </p:sp>
    </p:spTree>
    <p:extLst>
      <p:ext uri="{BB962C8B-B14F-4D97-AF65-F5344CB8AC3E}">
        <p14:creationId xmlns:p14="http://schemas.microsoft.com/office/powerpoint/2010/main" val="2097764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EA2C23-AFF7-4385-880E-417393DD81D1}"/>
              </a:ext>
            </a:extLst>
          </p:cNvPr>
          <p:cNvSpPr txBox="1"/>
          <p:nvPr/>
        </p:nvSpPr>
        <p:spPr>
          <a:xfrm>
            <a:off x="555171" y="685800"/>
            <a:ext cx="11397343" cy="2554545"/>
          </a:xfrm>
          <a:prstGeom prst="rect">
            <a:avLst/>
          </a:prstGeom>
          <a:noFill/>
        </p:spPr>
        <p:txBody>
          <a:bodyPr wrap="square" rtlCol="0">
            <a:spAutoFit/>
          </a:bodyPr>
          <a:lstStyle/>
          <a:p>
            <a:pPr marL="457200" indent="-457200" algn="just">
              <a:buFont typeface="Wingdings" panose="05000000000000000000" pitchFamily="2" charset="2"/>
              <a:buChar char="v"/>
            </a:pPr>
            <a:r>
              <a:rPr lang="en-IN" sz="3200" dirty="0"/>
              <a:t>Route Maintenance</a:t>
            </a:r>
          </a:p>
          <a:p>
            <a:pPr algn="just"/>
            <a:r>
              <a:rPr lang="en-IN" sz="3200" dirty="0"/>
              <a:t>Hello message is used to know that </a:t>
            </a:r>
            <a:r>
              <a:rPr lang="en-IN" sz="3200" dirty="0" smtClean="0"/>
              <a:t>neighbours </a:t>
            </a:r>
            <a:r>
              <a:rPr lang="en-IN" sz="3200" dirty="0"/>
              <a:t>are active or not. If node gets reply then neighbours are active otherwise not active</a:t>
            </a:r>
          </a:p>
          <a:p>
            <a:pPr algn="just"/>
            <a:endParaRPr lang="en-IN" sz="3200" dirty="0"/>
          </a:p>
        </p:txBody>
      </p:sp>
      <p:pic>
        <p:nvPicPr>
          <p:cNvPr id="3" name="Picture 2">
            <a:extLst>
              <a:ext uri="{FF2B5EF4-FFF2-40B4-BE49-F238E27FC236}">
                <a16:creationId xmlns:a16="http://schemas.microsoft.com/office/drawing/2014/main" id="{8D687BB4-8DB6-4099-B667-A6595D00263E}"/>
              </a:ext>
            </a:extLst>
          </p:cNvPr>
          <p:cNvPicPr>
            <a:picLocks noChangeAspect="1"/>
          </p:cNvPicPr>
          <p:nvPr/>
        </p:nvPicPr>
        <p:blipFill>
          <a:blip r:embed="rId2"/>
          <a:stretch>
            <a:fillRect/>
          </a:stretch>
        </p:blipFill>
        <p:spPr>
          <a:xfrm>
            <a:off x="555171" y="2753648"/>
            <a:ext cx="10881863" cy="3418552"/>
          </a:xfrm>
          <a:prstGeom prst="rect">
            <a:avLst/>
          </a:prstGeom>
        </p:spPr>
      </p:pic>
      <p:sp>
        <p:nvSpPr>
          <p:cNvPr id="4" name="TextBox 3">
            <a:extLst>
              <a:ext uri="{FF2B5EF4-FFF2-40B4-BE49-F238E27FC236}">
                <a16:creationId xmlns:a16="http://schemas.microsoft.com/office/drawing/2014/main" id="{457CF8FA-6F37-4D0C-8951-0C61422A5171}"/>
              </a:ext>
            </a:extLst>
          </p:cNvPr>
          <p:cNvSpPr txBox="1"/>
          <p:nvPr/>
        </p:nvSpPr>
        <p:spPr>
          <a:xfrm>
            <a:off x="555171" y="6172200"/>
            <a:ext cx="11397343" cy="461665"/>
          </a:xfrm>
          <a:prstGeom prst="rect">
            <a:avLst/>
          </a:prstGeom>
          <a:noFill/>
        </p:spPr>
        <p:txBody>
          <a:bodyPr wrap="square" rtlCol="0">
            <a:spAutoFit/>
          </a:bodyPr>
          <a:lstStyle/>
          <a:p>
            <a:r>
              <a:rPr lang="en-IN" sz="2400" dirty="0"/>
              <a:t>   D’s routing table before G goes down		   Graph after G has gone down</a:t>
            </a:r>
          </a:p>
        </p:txBody>
      </p:sp>
    </p:spTree>
    <p:extLst>
      <p:ext uri="{BB962C8B-B14F-4D97-AF65-F5344CB8AC3E}">
        <p14:creationId xmlns:p14="http://schemas.microsoft.com/office/powerpoint/2010/main" val="1384195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180F-C7A8-4E43-B71E-DAEFE60552B2}"/>
              </a:ext>
            </a:extLst>
          </p:cNvPr>
          <p:cNvSpPr txBox="1">
            <a:spLocks/>
          </p:cNvSpPr>
          <p:nvPr/>
        </p:nvSpPr>
        <p:spPr>
          <a:xfrm>
            <a:off x="685800" y="764373"/>
            <a:ext cx="108204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Congestion control algorithms</a:t>
            </a:r>
            <a:endParaRPr lang="en-IN" dirty="0"/>
          </a:p>
        </p:txBody>
      </p:sp>
      <p:sp>
        <p:nvSpPr>
          <p:cNvPr id="3" name="Content Placeholder 2">
            <a:extLst>
              <a:ext uri="{FF2B5EF4-FFF2-40B4-BE49-F238E27FC236}">
                <a16:creationId xmlns:a16="http://schemas.microsoft.com/office/drawing/2014/main" id="{F7A72C17-59BA-4248-88CC-216D6295EA61}"/>
              </a:ext>
            </a:extLst>
          </p:cNvPr>
          <p:cNvSpPr txBox="1">
            <a:spLocks/>
          </p:cNvSpPr>
          <p:nvPr/>
        </p:nvSpPr>
        <p:spPr>
          <a:xfrm>
            <a:off x="685800" y="2194560"/>
            <a:ext cx="10820400" cy="40241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r>
              <a:rPr lang="en-IN" sz="3200" smtClean="0"/>
              <a:t>When too many packets are present in subnet, performance degrades. This situation is called congestion</a:t>
            </a:r>
          </a:p>
          <a:p>
            <a:pPr algn="just"/>
            <a:r>
              <a:rPr lang="en-IN" sz="3200" smtClean="0"/>
              <a:t>No of packets dumped into subnet by hosts is within its carrying capacity, they are all delivered </a:t>
            </a:r>
          </a:p>
          <a:p>
            <a:pPr algn="just"/>
            <a:r>
              <a:rPr lang="en-IN" sz="3200" smtClean="0"/>
              <a:t>Relation: delivered packets are proportional to number of sent packets</a:t>
            </a:r>
          </a:p>
          <a:p>
            <a:pPr marL="0" indent="0" algn="just">
              <a:buFont typeface="Arial" panose="020B0604020202020204" pitchFamily="34" charset="0"/>
              <a:buNone/>
            </a:pPr>
            <a:endParaRPr lang="en-IN" sz="3200" dirty="0"/>
          </a:p>
        </p:txBody>
      </p:sp>
    </p:spTree>
    <p:extLst>
      <p:ext uri="{BB962C8B-B14F-4D97-AF65-F5344CB8AC3E}">
        <p14:creationId xmlns:p14="http://schemas.microsoft.com/office/powerpoint/2010/main" val="4286282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4BB29F-FB71-4854-9B8F-23A5FB4CF649}"/>
              </a:ext>
            </a:extLst>
          </p:cNvPr>
          <p:cNvPicPr>
            <a:picLocks noChangeAspect="1"/>
          </p:cNvPicPr>
          <p:nvPr/>
        </p:nvPicPr>
        <p:blipFill>
          <a:blip r:embed="rId2"/>
          <a:stretch>
            <a:fillRect/>
          </a:stretch>
        </p:blipFill>
        <p:spPr>
          <a:xfrm>
            <a:off x="1273629" y="685567"/>
            <a:ext cx="9644341" cy="5617261"/>
          </a:xfrm>
          <a:prstGeom prst="rect">
            <a:avLst/>
          </a:prstGeom>
        </p:spPr>
      </p:pic>
    </p:spTree>
    <p:extLst>
      <p:ext uri="{BB962C8B-B14F-4D97-AF65-F5344CB8AC3E}">
        <p14:creationId xmlns:p14="http://schemas.microsoft.com/office/powerpoint/2010/main" val="38021505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US" dirty="0"/>
              <a:t>Principles of congestion control</a:t>
            </a:r>
          </a:p>
        </p:txBody>
      </p:sp>
      <p:sp>
        <p:nvSpPr>
          <p:cNvPr id="3" name="Content Placeholder 2"/>
          <p:cNvSpPr>
            <a:spLocks noGrp="1"/>
          </p:cNvSpPr>
          <p:nvPr>
            <p:ph sz="half" idx="1"/>
          </p:nvPr>
        </p:nvSpPr>
        <p:spPr>
          <a:xfrm>
            <a:off x="211015" y="2194559"/>
            <a:ext cx="5808785" cy="4663441"/>
          </a:xfrm>
        </p:spPr>
        <p:txBody>
          <a:bodyPr>
            <a:normAutofit lnSpcReduction="10000"/>
          </a:bodyPr>
          <a:lstStyle/>
          <a:p>
            <a:pPr algn="just"/>
            <a:r>
              <a:rPr lang="en-US" sz="3200" dirty="0" smtClean="0"/>
              <a:t>Open Loop	</a:t>
            </a:r>
          </a:p>
          <a:p>
            <a:pPr algn="just"/>
            <a:r>
              <a:rPr lang="en-US" sz="3200" dirty="0" smtClean="0"/>
              <a:t>Attempt to solve problem by good design</a:t>
            </a:r>
          </a:p>
          <a:p>
            <a:pPr algn="just"/>
            <a:r>
              <a:rPr lang="en-US" sz="3200" dirty="0" smtClean="0"/>
              <a:t>Once system is up and running, midcourse corrections are not made</a:t>
            </a:r>
          </a:p>
          <a:p>
            <a:pPr algn="just"/>
            <a:r>
              <a:rPr lang="en-US" sz="3200" dirty="0" smtClean="0"/>
              <a:t>Decide when to accept traffic, discard packets, scheduling decisions </a:t>
            </a:r>
            <a:endParaRPr lang="en-US" sz="3200" dirty="0"/>
          </a:p>
        </p:txBody>
      </p:sp>
      <p:sp>
        <p:nvSpPr>
          <p:cNvPr id="4" name="Content Placeholder 3"/>
          <p:cNvSpPr>
            <a:spLocks noGrp="1"/>
          </p:cNvSpPr>
          <p:nvPr>
            <p:ph sz="half" idx="2"/>
          </p:nvPr>
        </p:nvSpPr>
        <p:spPr>
          <a:xfrm>
            <a:off x="6172200" y="2194559"/>
            <a:ext cx="6019800" cy="4663441"/>
          </a:xfrm>
        </p:spPr>
        <p:txBody>
          <a:bodyPr>
            <a:normAutofit lnSpcReduction="10000"/>
          </a:bodyPr>
          <a:lstStyle/>
          <a:p>
            <a:pPr algn="just"/>
            <a:r>
              <a:rPr lang="en-US" sz="3200" dirty="0" smtClean="0"/>
              <a:t>Closed Loop</a:t>
            </a:r>
          </a:p>
          <a:p>
            <a:pPr algn="just"/>
            <a:r>
              <a:rPr lang="en-US" sz="3200" dirty="0" smtClean="0"/>
              <a:t>Solutions are based on feedback loop</a:t>
            </a:r>
          </a:p>
          <a:p>
            <a:pPr algn="just"/>
            <a:r>
              <a:rPr lang="en-US" sz="3200" dirty="0" smtClean="0"/>
              <a:t>Monitor system to detect when and where congestion occurs</a:t>
            </a:r>
          </a:p>
          <a:p>
            <a:pPr algn="just"/>
            <a:r>
              <a:rPr lang="en-US" sz="3200" dirty="0" smtClean="0"/>
              <a:t>Pass this info to places where action can be taken</a:t>
            </a:r>
          </a:p>
          <a:p>
            <a:pPr algn="just"/>
            <a:r>
              <a:rPr lang="en-US" sz="3200" dirty="0" smtClean="0"/>
              <a:t>Adjust system operation to correct problem</a:t>
            </a:r>
            <a:endParaRPr lang="en-US" sz="3200" dirty="0"/>
          </a:p>
        </p:txBody>
      </p:sp>
    </p:spTree>
    <p:extLst>
      <p:ext uri="{BB962C8B-B14F-4D97-AF65-F5344CB8AC3E}">
        <p14:creationId xmlns:p14="http://schemas.microsoft.com/office/powerpoint/2010/main" val="1514531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18" y="1884220"/>
            <a:ext cx="11416146"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smtClean="0"/>
              <a:t>Yang &amp; Reddy have developed taxonomy for congestion control algorithms – 1995</a:t>
            </a:r>
          </a:p>
          <a:p>
            <a:pPr marL="457200" indent="-457200" algn="just">
              <a:buFont typeface="Arial" panose="020B0604020202020204" pitchFamily="34" charset="0"/>
              <a:buChar char="•"/>
            </a:pPr>
            <a:r>
              <a:rPr lang="en-US" sz="3200" dirty="0" smtClean="0"/>
              <a:t>Begin to divide </a:t>
            </a:r>
            <a:r>
              <a:rPr lang="en-US" sz="3200" dirty="0" err="1" smtClean="0"/>
              <a:t>algo</a:t>
            </a:r>
            <a:r>
              <a:rPr lang="en-US" sz="3200" dirty="0" smtClean="0"/>
              <a:t> in open and closed loop</a:t>
            </a:r>
          </a:p>
          <a:p>
            <a:pPr marL="457200" indent="-457200" algn="just">
              <a:buFont typeface="Arial" panose="020B0604020202020204" pitchFamily="34" charset="0"/>
              <a:buChar char="•"/>
            </a:pPr>
            <a:r>
              <a:rPr lang="en-US" sz="3200" dirty="0" smtClean="0"/>
              <a:t>Further divide open loop into one that act at source versus one that act at destination</a:t>
            </a:r>
          </a:p>
          <a:p>
            <a:pPr marL="457200" indent="-457200" algn="just">
              <a:buFont typeface="Arial" panose="020B0604020202020204" pitchFamily="34" charset="0"/>
              <a:buChar char="•"/>
            </a:pPr>
            <a:r>
              <a:rPr lang="en-US" sz="3200" dirty="0" smtClean="0"/>
              <a:t>Closed loop also divided into two: explicit feedback versus implicit feedback</a:t>
            </a:r>
            <a:endParaRPr lang="en-US" sz="3200" dirty="0"/>
          </a:p>
        </p:txBody>
      </p:sp>
    </p:spTree>
    <p:extLst>
      <p:ext uri="{BB962C8B-B14F-4D97-AF65-F5344CB8AC3E}">
        <p14:creationId xmlns:p14="http://schemas.microsoft.com/office/powerpoint/2010/main" val="4003164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018D087-5398-4922-B811-A92A8348341E}"/>
              </a:ext>
            </a:extLst>
          </p:cNvPr>
          <p:cNvSpPr txBox="1">
            <a:spLocks/>
          </p:cNvSpPr>
          <p:nvPr/>
        </p:nvSpPr>
        <p:spPr>
          <a:xfrm>
            <a:off x="685800" y="637310"/>
            <a:ext cx="10820400" cy="558137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r>
              <a:rPr lang="en-IN" sz="3200" smtClean="0"/>
              <a:t>In explicit feedback algo, packets are sent back from point of congestion to warn the source</a:t>
            </a:r>
          </a:p>
          <a:p>
            <a:pPr algn="just"/>
            <a:r>
              <a:rPr lang="en-IN" sz="3200" smtClean="0"/>
              <a:t>In implicit feedback algo, source deduces the existence of congestion by making local observations</a:t>
            </a:r>
          </a:p>
          <a:p>
            <a:pPr algn="just"/>
            <a:endParaRPr lang="en-IN" sz="3200" smtClean="0"/>
          </a:p>
          <a:p>
            <a:pPr marL="0" indent="0" algn="just">
              <a:buFont typeface="Arial" panose="020B0604020202020204" pitchFamily="34" charset="0"/>
              <a:buNone/>
            </a:pPr>
            <a:r>
              <a:rPr lang="en-IN" sz="3200" smtClean="0"/>
              <a:t>Presence of congestion means that load is greater than the resources can handle</a:t>
            </a:r>
          </a:p>
          <a:p>
            <a:pPr marL="0" indent="0" algn="just">
              <a:buFont typeface="Arial" panose="020B0604020202020204" pitchFamily="34" charset="0"/>
              <a:buNone/>
            </a:pPr>
            <a:r>
              <a:rPr lang="en-IN" sz="3200" smtClean="0"/>
              <a:t>	Two solutions</a:t>
            </a:r>
          </a:p>
          <a:p>
            <a:pPr marL="0" indent="0" algn="just">
              <a:buFont typeface="Arial" panose="020B0604020202020204" pitchFamily="34" charset="0"/>
              <a:buNone/>
            </a:pPr>
            <a:r>
              <a:rPr lang="en-IN" sz="3200" smtClean="0"/>
              <a:t>		Increase the resources</a:t>
            </a:r>
          </a:p>
          <a:p>
            <a:pPr marL="0" indent="0" algn="just">
              <a:buFont typeface="Arial" panose="020B0604020202020204" pitchFamily="34" charset="0"/>
              <a:buNone/>
            </a:pPr>
            <a:r>
              <a:rPr lang="en-IN" sz="3200" smtClean="0"/>
              <a:t>		Decrease the load</a:t>
            </a:r>
            <a:endParaRPr lang="en-IN" sz="3200" dirty="0"/>
          </a:p>
        </p:txBody>
      </p:sp>
      <p:sp>
        <p:nvSpPr>
          <p:cNvPr id="3" name="Arrow: Curved Right 3">
            <a:extLst>
              <a:ext uri="{FF2B5EF4-FFF2-40B4-BE49-F238E27FC236}">
                <a16:creationId xmlns:a16="http://schemas.microsoft.com/office/drawing/2014/main" id="{570CFC11-66ED-4971-92B1-33E335CDB105}"/>
              </a:ext>
            </a:extLst>
          </p:cNvPr>
          <p:cNvSpPr/>
          <p:nvPr/>
        </p:nvSpPr>
        <p:spPr>
          <a:xfrm>
            <a:off x="2054087" y="4717774"/>
            <a:ext cx="412022" cy="41081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Arrow: Curved Right 4">
            <a:extLst>
              <a:ext uri="{FF2B5EF4-FFF2-40B4-BE49-F238E27FC236}">
                <a16:creationId xmlns:a16="http://schemas.microsoft.com/office/drawing/2014/main" id="{96F6636D-F024-42CB-B157-A122BE4F7FE0}"/>
              </a:ext>
            </a:extLst>
          </p:cNvPr>
          <p:cNvSpPr/>
          <p:nvPr/>
        </p:nvSpPr>
        <p:spPr>
          <a:xfrm>
            <a:off x="1994455" y="5254490"/>
            <a:ext cx="412022" cy="41081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6285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6EB86D-A684-41FA-AE20-7CE10958EEE6}"/>
              </a:ext>
            </a:extLst>
          </p:cNvPr>
          <p:cNvPicPr>
            <a:picLocks noChangeAspect="1"/>
          </p:cNvPicPr>
          <p:nvPr/>
        </p:nvPicPr>
        <p:blipFill>
          <a:blip r:embed="rId2"/>
          <a:stretch>
            <a:fillRect/>
          </a:stretch>
        </p:blipFill>
        <p:spPr>
          <a:xfrm>
            <a:off x="1646145" y="868317"/>
            <a:ext cx="8505825" cy="3095625"/>
          </a:xfrm>
          <a:prstGeom prst="rect">
            <a:avLst/>
          </a:prstGeom>
        </p:spPr>
      </p:pic>
      <p:pic>
        <p:nvPicPr>
          <p:cNvPr id="5" name="Picture 4">
            <a:extLst>
              <a:ext uri="{FF2B5EF4-FFF2-40B4-BE49-F238E27FC236}">
                <a16:creationId xmlns:a16="http://schemas.microsoft.com/office/drawing/2014/main" id="{676B6D63-3E84-4453-83E6-887B5F0E5352}"/>
              </a:ext>
            </a:extLst>
          </p:cNvPr>
          <p:cNvPicPr>
            <a:picLocks noChangeAspect="1"/>
          </p:cNvPicPr>
          <p:nvPr/>
        </p:nvPicPr>
        <p:blipFill>
          <a:blip r:embed="rId3"/>
          <a:stretch>
            <a:fillRect/>
          </a:stretch>
        </p:blipFill>
        <p:spPr>
          <a:xfrm>
            <a:off x="4092306" y="4041164"/>
            <a:ext cx="3838575" cy="2714625"/>
          </a:xfrm>
          <a:prstGeom prst="rect">
            <a:avLst/>
          </a:prstGeom>
        </p:spPr>
      </p:pic>
    </p:spTree>
    <p:extLst>
      <p:ext uri="{BB962C8B-B14F-4D97-AF65-F5344CB8AC3E}">
        <p14:creationId xmlns:p14="http://schemas.microsoft.com/office/powerpoint/2010/main" val="4095442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88FA-6A7C-484D-AB31-CC68272BD752}"/>
              </a:ext>
            </a:extLst>
          </p:cNvPr>
          <p:cNvSpPr txBox="1">
            <a:spLocks/>
          </p:cNvSpPr>
          <p:nvPr/>
        </p:nvSpPr>
        <p:spPr>
          <a:xfrm>
            <a:off x="685800" y="764373"/>
            <a:ext cx="108204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Congestion prevention policies</a:t>
            </a:r>
            <a:endParaRPr lang="en-IN" dirty="0"/>
          </a:p>
        </p:txBody>
      </p:sp>
      <p:pic>
        <p:nvPicPr>
          <p:cNvPr id="3" name="Picture 2">
            <a:extLst>
              <a:ext uri="{FF2B5EF4-FFF2-40B4-BE49-F238E27FC236}">
                <a16:creationId xmlns:a16="http://schemas.microsoft.com/office/drawing/2014/main" id="{0351A897-9D53-4176-8C53-C11034B49CB4}"/>
              </a:ext>
            </a:extLst>
          </p:cNvPr>
          <p:cNvPicPr>
            <a:picLocks noChangeAspect="1"/>
          </p:cNvPicPr>
          <p:nvPr/>
        </p:nvPicPr>
        <p:blipFill>
          <a:blip r:embed="rId2"/>
          <a:stretch>
            <a:fillRect/>
          </a:stretch>
        </p:blipFill>
        <p:spPr>
          <a:xfrm>
            <a:off x="204010" y="1790699"/>
            <a:ext cx="7556760" cy="5067301"/>
          </a:xfrm>
          <a:prstGeom prst="rect">
            <a:avLst/>
          </a:prstGeom>
        </p:spPr>
      </p:pic>
      <p:sp>
        <p:nvSpPr>
          <p:cNvPr id="4" name="TextBox 3">
            <a:extLst>
              <a:ext uri="{FF2B5EF4-FFF2-40B4-BE49-F238E27FC236}">
                <a16:creationId xmlns:a16="http://schemas.microsoft.com/office/drawing/2014/main" id="{21F72E4A-8212-4EE8-8ED6-A0AA6A6BA352}"/>
              </a:ext>
            </a:extLst>
          </p:cNvPr>
          <p:cNvSpPr txBox="1"/>
          <p:nvPr/>
        </p:nvSpPr>
        <p:spPr>
          <a:xfrm>
            <a:off x="7760770" y="4062843"/>
            <a:ext cx="4219195" cy="2554545"/>
          </a:xfrm>
          <a:prstGeom prst="rect">
            <a:avLst/>
          </a:prstGeom>
          <a:noFill/>
        </p:spPr>
        <p:txBody>
          <a:bodyPr wrap="square" rtlCol="0">
            <a:spAutoFit/>
          </a:bodyPr>
          <a:lstStyle/>
          <a:p>
            <a:pPr algn="just"/>
            <a:r>
              <a:rPr lang="en-IN" sz="3200" dirty="0"/>
              <a:t>Policies that affect congestion</a:t>
            </a:r>
          </a:p>
          <a:p>
            <a:pPr algn="just"/>
            <a:r>
              <a:rPr lang="en-IN" sz="3200" dirty="0"/>
              <a:t>in</a:t>
            </a:r>
          </a:p>
          <a:p>
            <a:pPr algn="just"/>
            <a:r>
              <a:rPr lang="en-IN" sz="3200" dirty="0"/>
              <a:t>Open loop</a:t>
            </a:r>
          </a:p>
          <a:p>
            <a:pPr algn="just"/>
            <a:endParaRPr lang="en-IN" sz="3200" dirty="0"/>
          </a:p>
        </p:txBody>
      </p:sp>
    </p:spTree>
    <p:extLst>
      <p:ext uri="{BB962C8B-B14F-4D97-AF65-F5344CB8AC3E}">
        <p14:creationId xmlns:p14="http://schemas.microsoft.com/office/powerpoint/2010/main" val="31879430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E5A8-903D-43CE-BF21-64E0171EC487}"/>
              </a:ext>
            </a:extLst>
          </p:cNvPr>
          <p:cNvSpPr txBox="1">
            <a:spLocks/>
          </p:cNvSpPr>
          <p:nvPr/>
        </p:nvSpPr>
        <p:spPr>
          <a:xfrm>
            <a:off x="360217" y="764373"/>
            <a:ext cx="11499273"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Congestion control in virtual-circuit subnet</a:t>
            </a:r>
            <a:endParaRPr lang="en-IN" dirty="0"/>
          </a:p>
        </p:txBody>
      </p:sp>
      <p:sp>
        <p:nvSpPr>
          <p:cNvPr id="3" name="Content Placeholder 2">
            <a:extLst>
              <a:ext uri="{FF2B5EF4-FFF2-40B4-BE49-F238E27FC236}">
                <a16:creationId xmlns:a16="http://schemas.microsoft.com/office/drawing/2014/main" id="{5FDDE4D8-19E6-40C6-B31A-616609834901}"/>
              </a:ext>
            </a:extLst>
          </p:cNvPr>
          <p:cNvSpPr txBox="1">
            <a:spLocks/>
          </p:cNvSpPr>
          <p:nvPr/>
        </p:nvSpPr>
        <p:spPr>
          <a:xfrm>
            <a:off x="685800" y="2194560"/>
            <a:ext cx="10820400" cy="40241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buFont typeface="Wingdings" panose="05000000000000000000" pitchFamily="2" charset="2"/>
              <a:buChar char="v"/>
            </a:pPr>
            <a:r>
              <a:rPr lang="en-IN" sz="3200" smtClean="0"/>
              <a:t>Technique 1: Admission Control</a:t>
            </a:r>
          </a:p>
          <a:p>
            <a:pPr marL="0" indent="0" algn="just">
              <a:buFont typeface="Arial" panose="020B0604020202020204" pitchFamily="34" charset="0"/>
              <a:buNone/>
            </a:pPr>
            <a:endParaRPr lang="en-IN" sz="3200" smtClean="0"/>
          </a:p>
          <a:p>
            <a:pPr algn="just"/>
            <a:r>
              <a:rPr lang="en-IN" sz="3200" smtClean="0"/>
              <a:t>Once congestion has been signalled, no more virtual circuits are set up until the problem has gone away</a:t>
            </a:r>
            <a:endParaRPr lang="en-IN" sz="3200" dirty="0"/>
          </a:p>
        </p:txBody>
      </p:sp>
    </p:spTree>
    <p:extLst>
      <p:ext uri="{BB962C8B-B14F-4D97-AF65-F5344CB8AC3E}">
        <p14:creationId xmlns:p14="http://schemas.microsoft.com/office/powerpoint/2010/main" val="32701066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37AC6B-CE1D-4F3B-8869-3BBA354026DB}"/>
              </a:ext>
            </a:extLst>
          </p:cNvPr>
          <p:cNvPicPr>
            <a:picLocks noChangeAspect="1"/>
          </p:cNvPicPr>
          <p:nvPr/>
        </p:nvPicPr>
        <p:blipFill>
          <a:blip r:embed="rId2"/>
          <a:stretch>
            <a:fillRect/>
          </a:stretch>
        </p:blipFill>
        <p:spPr>
          <a:xfrm>
            <a:off x="25978" y="1498455"/>
            <a:ext cx="6252411" cy="4237327"/>
          </a:xfrm>
          <a:prstGeom prst="rect">
            <a:avLst/>
          </a:prstGeom>
        </p:spPr>
      </p:pic>
      <p:pic>
        <p:nvPicPr>
          <p:cNvPr id="3" name="Picture 2">
            <a:extLst>
              <a:ext uri="{FF2B5EF4-FFF2-40B4-BE49-F238E27FC236}">
                <a16:creationId xmlns:a16="http://schemas.microsoft.com/office/drawing/2014/main" id="{999CD524-EA34-4FF3-BA9E-AA738CC19451}"/>
              </a:ext>
            </a:extLst>
          </p:cNvPr>
          <p:cNvPicPr>
            <a:picLocks noChangeAspect="1"/>
          </p:cNvPicPr>
          <p:nvPr/>
        </p:nvPicPr>
        <p:blipFill>
          <a:blip r:embed="rId3"/>
          <a:stretch>
            <a:fillRect/>
          </a:stretch>
        </p:blipFill>
        <p:spPr>
          <a:xfrm>
            <a:off x="6182697" y="1498455"/>
            <a:ext cx="6009300" cy="4237327"/>
          </a:xfrm>
          <a:prstGeom prst="rect">
            <a:avLst/>
          </a:prstGeom>
        </p:spPr>
      </p:pic>
      <p:sp>
        <p:nvSpPr>
          <p:cNvPr id="4" name="TextBox 3">
            <a:extLst>
              <a:ext uri="{FF2B5EF4-FFF2-40B4-BE49-F238E27FC236}">
                <a16:creationId xmlns:a16="http://schemas.microsoft.com/office/drawing/2014/main" id="{A25668E5-A5CF-4539-B614-21F1C2F110A0}"/>
              </a:ext>
            </a:extLst>
          </p:cNvPr>
          <p:cNvSpPr txBox="1"/>
          <p:nvPr/>
        </p:nvSpPr>
        <p:spPr>
          <a:xfrm>
            <a:off x="25978" y="5818909"/>
            <a:ext cx="12140044" cy="1077218"/>
          </a:xfrm>
          <a:prstGeom prst="rect">
            <a:avLst/>
          </a:prstGeom>
          <a:noFill/>
        </p:spPr>
        <p:txBody>
          <a:bodyPr wrap="square" rtlCol="0">
            <a:spAutoFit/>
          </a:bodyPr>
          <a:lstStyle/>
          <a:p>
            <a:r>
              <a:rPr lang="en-IN" sz="3200" dirty="0"/>
              <a:t>		Congested Subnet				Redrawn subnet that 																	eliminates congestion</a:t>
            </a:r>
          </a:p>
        </p:txBody>
      </p:sp>
    </p:spTree>
    <p:extLst>
      <p:ext uri="{BB962C8B-B14F-4D97-AF65-F5344CB8AC3E}">
        <p14:creationId xmlns:p14="http://schemas.microsoft.com/office/powerpoint/2010/main" val="3281751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E3AAA-4548-4C67-9F95-DA28D9DD6E32}"/>
              </a:ext>
            </a:extLst>
          </p:cNvPr>
          <p:cNvSpPr txBox="1"/>
          <p:nvPr/>
        </p:nvSpPr>
        <p:spPr>
          <a:xfrm>
            <a:off x="463826" y="742122"/>
            <a:ext cx="11436626" cy="5016758"/>
          </a:xfrm>
          <a:prstGeom prst="rect">
            <a:avLst/>
          </a:prstGeom>
          <a:noFill/>
        </p:spPr>
        <p:txBody>
          <a:bodyPr wrap="square" rtlCol="0">
            <a:spAutoFit/>
          </a:bodyPr>
          <a:lstStyle/>
          <a:p>
            <a:pPr marL="457200" indent="-457200" algn="just">
              <a:buFont typeface="Wingdings" panose="05000000000000000000" pitchFamily="2" charset="2"/>
              <a:buChar char="v"/>
            </a:pPr>
            <a:r>
              <a:rPr lang="en-IN" sz="3200" dirty="0"/>
              <a:t>Technique 2: </a:t>
            </a:r>
          </a:p>
          <a:p>
            <a:pPr algn="just"/>
            <a:endParaRPr lang="en-IN" sz="3200" dirty="0"/>
          </a:p>
          <a:p>
            <a:pPr algn="just"/>
            <a:r>
              <a:rPr lang="en-IN" sz="3200" dirty="0"/>
              <a:t>To negotiate an agreement between host and subnet when a virtual circuit is set up</a:t>
            </a:r>
          </a:p>
          <a:p>
            <a:pPr algn="just"/>
            <a:endParaRPr lang="en-IN" sz="3200" dirty="0"/>
          </a:p>
          <a:p>
            <a:pPr algn="just"/>
            <a:r>
              <a:rPr lang="en-IN" sz="3200" dirty="0"/>
              <a:t>Congestion is unlikely to occur on the new virtual circuits because all the necessary resources are guaranteed to be available</a:t>
            </a:r>
          </a:p>
          <a:p>
            <a:pPr algn="just"/>
            <a:endParaRPr lang="en-IN" sz="3200" dirty="0"/>
          </a:p>
          <a:p>
            <a:pPr algn="just"/>
            <a:r>
              <a:rPr lang="en-IN" sz="3200" dirty="0"/>
              <a:t>Disadvantage – it tends to waste resources</a:t>
            </a:r>
          </a:p>
        </p:txBody>
      </p:sp>
    </p:spTree>
    <p:extLst>
      <p:ext uri="{BB962C8B-B14F-4D97-AF65-F5344CB8AC3E}">
        <p14:creationId xmlns:p14="http://schemas.microsoft.com/office/powerpoint/2010/main" val="35116733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AD93-5A2C-49EC-868F-4B365C099260}"/>
              </a:ext>
            </a:extLst>
          </p:cNvPr>
          <p:cNvSpPr txBox="1">
            <a:spLocks/>
          </p:cNvSpPr>
          <p:nvPr/>
        </p:nvSpPr>
        <p:spPr>
          <a:xfrm>
            <a:off x="249381" y="764373"/>
            <a:ext cx="11665527"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Congestion control in datagram subnet</a:t>
            </a:r>
            <a:endParaRPr lang="en-IN" dirty="0"/>
          </a:p>
        </p:txBody>
      </p:sp>
      <p:sp>
        <p:nvSpPr>
          <p:cNvPr id="3" name="Content Placeholder 2">
            <a:extLst>
              <a:ext uri="{FF2B5EF4-FFF2-40B4-BE49-F238E27FC236}">
                <a16:creationId xmlns:a16="http://schemas.microsoft.com/office/drawing/2014/main" id="{33F67402-D460-4404-B9CE-A018D1551043}"/>
              </a:ext>
            </a:extLst>
          </p:cNvPr>
          <p:cNvSpPr txBox="1">
            <a:spLocks/>
          </p:cNvSpPr>
          <p:nvPr/>
        </p:nvSpPr>
        <p:spPr>
          <a:xfrm>
            <a:off x="685800" y="2194560"/>
            <a:ext cx="10820400" cy="402412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r>
              <a:rPr lang="en-IN" sz="3200" smtClean="0"/>
              <a:t>Each router can easily monitor the utilization of its output lines and other resources</a:t>
            </a:r>
          </a:p>
          <a:p>
            <a:pPr marL="0" indent="0" algn="just">
              <a:buFont typeface="Arial" panose="020B0604020202020204" pitchFamily="34" charset="0"/>
              <a:buNone/>
            </a:pPr>
            <a:endParaRPr lang="en-IN" sz="3200" smtClean="0"/>
          </a:p>
          <a:p>
            <a:pPr marL="0" indent="0" algn="just">
              <a:buFont typeface="Arial" panose="020B0604020202020204" pitchFamily="34" charset="0"/>
              <a:buNone/>
            </a:pPr>
            <a:r>
              <a:rPr lang="en-IN" sz="3200" smtClean="0"/>
              <a:t>U =	reflects recent utilization of that line</a:t>
            </a:r>
          </a:p>
          <a:p>
            <a:pPr marL="0" indent="0" algn="just">
              <a:buFont typeface="Arial" panose="020B0604020202020204" pitchFamily="34" charset="0"/>
              <a:buNone/>
            </a:pPr>
            <a:r>
              <a:rPr lang="en-IN" sz="3200" smtClean="0"/>
              <a:t>	value – between 0.0 and 1.0</a:t>
            </a:r>
          </a:p>
          <a:p>
            <a:pPr marL="0" indent="0" algn="just">
              <a:buFont typeface="Arial" panose="020B0604020202020204" pitchFamily="34" charset="0"/>
              <a:buNone/>
            </a:pPr>
            <a:r>
              <a:rPr lang="en-IN" sz="3200" smtClean="0"/>
              <a:t>To maintain good estimate of u, a sample of instantaneous line utilization, f (either 0 or 1) can be made periodically and u updated according to </a:t>
            </a:r>
          </a:p>
          <a:p>
            <a:pPr marL="0" indent="0" algn="just">
              <a:buFont typeface="Arial" panose="020B0604020202020204" pitchFamily="34" charset="0"/>
              <a:buNone/>
            </a:pPr>
            <a:endParaRPr lang="en-IN" sz="3200" dirty="0"/>
          </a:p>
        </p:txBody>
      </p:sp>
      <p:pic>
        <p:nvPicPr>
          <p:cNvPr id="4" name="Picture 3">
            <a:extLst>
              <a:ext uri="{FF2B5EF4-FFF2-40B4-BE49-F238E27FC236}">
                <a16:creationId xmlns:a16="http://schemas.microsoft.com/office/drawing/2014/main" id="{E55FAED7-96CE-41DB-8100-1C583CA4AC46}"/>
              </a:ext>
            </a:extLst>
          </p:cNvPr>
          <p:cNvPicPr>
            <a:picLocks noChangeAspect="1"/>
          </p:cNvPicPr>
          <p:nvPr/>
        </p:nvPicPr>
        <p:blipFill>
          <a:blip r:embed="rId2"/>
          <a:stretch>
            <a:fillRect/>
          </a:stretch>
        </p:blipFill>
        <p:spPr>
          <a:xfrm>
            <a:off x="115164" y="6062893"/>
            <a:ext cx="5811038" cy="752725"/>
          </a:xfrm>
          <a:prstGeom prst="rect">
            <a:avLst/>
          </a:prstGeom>
        </p:spPr>
      </p:pic>
      <p:sp>
        <p:nvSpPr>
          <p:cNvPr id="5" name="TextBox 4">
            <a:extLst>
              <a:ext uri="{FF2B5EF4-FFF2-40B4-BE49-F238E27FC236}">
                <a16:creationId xmlns:a16="http://schemas.microsoft.com/office/drawing/2014/main" id="{DC1E6C68-FF2D-4840-9973-4B9B018CA994}"/>
              </a:ext>
            </a:extLst>
          </p:cNvPr>
          <p:cNvSpPr txBox="1"/>
          <p:nvPr/>
        </p:nvSpPr>
        <p:spPr>
          <a:xfrm>
            <a:off x="6265800" y="5940210"/>
            <a:ext cx="5905416" cy="954107"/>
          </a:xfrm>
          <a:prstGeom prst="rect">
            <a:avLst/>
          </a:prstGeom>
          <a:noFill/>
        </p:spPr>
        <p:txBody>
          <a:bodyPr wrap="square" rtlCol="0">
            <a:spAutoFit/>
          </a:bodyPr>
          <a:lstStyle/>
          <a:p>
            <a:r>
              <a:rPr lang="en-IN" sz="2800" dirty="0"/>
              <a:t>A = determines how fast router forgets recent history</a:t>
            </a:r>
          </a:p>
        </p:txBody>
      </p:sp>
    </p:spTree>
    <p:extLst>
      <p:ext uri="{BB962C8B-B14F-4D97-AF65-F5344CB8AC3E}">
        <p14:creationId xmlns:p14="http://schemas.microsoft.com/office/powerpoint/2010/main" val="37531264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87652C5-BAB0-4320-B03B-BDB1F07D6670}"/>
              </a:ext>
            </a:extLst>
          </p:cNvPr>
          <p:cNvSpPr txBox="1">
            <a:spLocks/>
          </p:cNvSpPr>
          <p:nvPr/>
        </p:nvSpPr>
        <p:spPr>
          <a:xfrm>
            <a:off x="685800" y="637310"/>
            <a:ext cx="10820400" cy="622069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r>
              <a:rPr lang="en-IN" sz="3200" smtClean="0"/>
              <a:t>Whenever u moves above the threshold, output line enters a warning state</a:t>
            </a:r>
          </a:p>
          <a:p>
            <a:pPr algn="just"/>
            <a:r>
              <a:rPr lang="en-IN" sz="3200" smtClean="0"/>
              <a:t>If it enters warning state, some action is taken</a:t>
            </a:r>
          </a:p>
          <a:p>
            <a:pPr marL="0" indent="0" algn="just">
              <a:buFont typeface="Arial" panose="020B0604020202020204" pitchFamily="34" charset="0"/>
              <a:buNone/>
            </a:pPr>
            <a:endParaRPr lang="en-IN" sz="3200" smtClean="0"/>
          </a:p>
          <a:p>
            <a:pPr algn="just">
              <a:buFont typeface="Wingdings" panose="05000000000000000000" pitchFamily="2" charset="2"/>
              <a:buChar char="v"/>
            </a:pPr>
            <a:r>
              <a:rPr lang="en-IN" sz="3200" smtClean="0"/>
              <a:t>Warning Bit</a:t>
            </a:r>
          </a:p>
          <a:p>
            <a:pPr marL="0" indent="0" algn="just">
              <a:buFont typeface="Arial" panose="020B0604020202020204" pitchFamily="34" charset="0"/>
              <a:buNone/>
            </a:pPr>
            <a:endParaRPr lang="en-IN" sz="3200" smtClean="0"/>
          </a:p>
          <a:p>
            <a:pPr algn="just"/>
            <a:r>
              <a:rPr lang="en-IN" sz="3200" smtClean="0"/>
              <a:t>DECNET architecture signalled the warning state by setting a special bit in packet’s header</a:t>
            </a:r>
          </a:p>
          <a:p>
            <a:pPr algn="just"/>
            <a:r>
              <a:rPr lang="en-IN" sz="3200" smtClean="0"/>
              <a:t>When packet arrived at its destination, the transport entity copied bit into next acknowledgement sent back to the source</a:t>
            </a:r>
          </a:p>
          <a:p>
            <a:pPr algn="just"/>
            <a:r>
              <a:rPr lang="en-IN" sz="3200" smtClean="0"/>
              <a:t>Source then cut back on traffic</a:t>
            </a:r>
            <a:endParaRPr lang="en-IN" sz="3200" dirty="0"/>
          </a:p>
        </p:txBody>
      </p:sp>
    </p:spTree>
    <p:extLst>
      <p:ext uri="{BB962C8B-B14F-4D97-AF65-F5344CB8AC3E}">
        <p14:creationId xmlns:p14="http://schemas.microsoft.com/office/powerpoint/2010/main" val="216204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65C07-0614-46BC-A490-7CFB33145746}"/>
              </a:ext>
            </a:extLst>
          </p:cNvPr>
          <p:cNvSpPr txBox="1"/>
          <p:nvPr/>
        </p:nvSpPr>
        <p:spPr>
          <a:xfrm>
            <a:off x="581891" y="1357743"/>
            <a:ext cx="11139054" cy="4524315"/>
          </a:xfrm>
          <a:prstGeom prst="rect">
            <a:avLst/>
          </a:prstGeom>
          <a:noFill/>
        </p:spPr>
        <p:txBody>
          <a:bodyPr wrap="square" rtlCol="0">
            <a:spAutoFit/>
          </a:bodyPr>
          <a:lstStyle/>
          <a:p>
            <a:pPr marL="457200" indent="-457200" algn="just">
              <a:buFont typeface="Wingdings" panose="05000000000000000000" pitchFamily="2" charset="2"/>
              <a:buChar char="v"/>
            </a:pPr>
            <a:r>
              <a:rPr lang="en-IN" sz="3200" dirty="0"/>
              <a:t>Choke Packets</a:t>
            </a:r>
          </a:p>
          <a:p>
            <a:pPr algn="just"/>
            <a:endParaRPr lang="en-IN" sz="3200" dirty="0"/>
          </a:p>
          <a:p>
            <a:pPr algn="just"/>
            <a:r>
              <a:rPr lang="en-IN" sz="3200" dirty="0"/>
              <a:t>In this approach, the router sends a choke packet back to source host, giving it the destination found in the packet</a:t>
            </a:r>
          </a:p>
          <a:p>
            <a:pPr algn="just"/>
            <a:endParaRPr lang="en-IN" sz="3200" dirty="0"/>
          </a:p>
          <a:p>
            <a:pPr algn="just"/>
            <a:r>
              <a:rPr lang="en-IN" sz="3200" dirty="0"/>
              <a:t>When source gets chock packet, it is required to reduce the traffic sent to specified destination by x percent</a:t>
            </a:r>
          </a:p>
        </p:txBody>
      </p:sp>
    </p:spTree>
    <p:extLst>
      <p:ext uri="{BB962C8B-B14F-4D97-AF65-F5344CB8AC3E}">
        <p14:creationId xmlns:p14="http://schemas.microsoft.com/office/powerpoint/2010/main" val="6603223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69B8BE-C8F4-4109-BBA7-A5D67DA76B46}"/>
              </a:ext>
            </a:extLst>
          </p:cNvPr>
          <p:cNvSpPr txBox="1"/>
          <p:nvPr/>
        </p:nvSpPr>
        <p:spPr>
          <a:xfrm>
            <a:off x="831273" y="1330036"/>
            <a:ext cx="11000509" cy="4524315"/>
          </a:xfrm>
          <a:prstGeom prst="rect">
            <a:avLst/>
          </a:prstGeom>
          <a:noFill/>
        </p:spPr>
        <p:txBody>
          <a:bodyPr wrap="square" rtlCol="0">
            <a:spAutoFit/>
          </a:bodyPr>
          <a:lstStyle/>
          <a:p>
            <a:pPr marL="457200" indent="-457200" algn="just">
              <a:buFont typeface="Wingdings" panose="05000000000000000000" pitchFamily="2" charset="2"/>
              <a:buChar char="v"/>
            </a:pPr>
            <a:r>
              <a:rPr lang="en-IN" sz="3200" dirty="0"/>
              <a:t>Hop by hop choke packets</a:t>
            </a:r>
          </a:p>
          <a:p>
            <a:pPr marL="457200" indent="-457200" algn="just">
              <a:buFont typeface="Wingdings" panose="05000000000000000000" pitchFamily="2" charset="2"/>
              <a:buChar char="v"/>
            </a:pPr>
            <a:endParaRPr lang="en-IN" sz="3200" dirty="0"/>
          </a:p>
          <a:p>
            <a:pPr algn="just"/>
            <a:r>
              <a:rPr lang="en-IN" sz="3200" dirty="0"/>
              <a:t>At high speeds or long distance, sending choke packet to source hosts does not work well because the reaction is so slow </a:t>
            </a:r>
          </a:p>
          <a:p>
            <a:pPr algn="just"/>
            <a:endParaRPr lang="en-IN" sz="3200" dirty="0"/>
          </a:p>
          <a:p>
            <a:pPr algn="just"/>
            <a:r>
              <a:rPr lang="en-IN" sz="3200" dirty="0"/>
              <a:t>At each hop, flow should be slow down so that congestion control can be done effectively and efficiently</a:t>
            </a:r>
          </a:p>
        </p:txBody>
      </p:sp>
    </p:spTree>
    <p:extLst>
      <p:ext uri="{BB962C8B-B14F-4D97-AF65-F5344CB8AC3E}">
        <p14:creationId xmlns:p14="http://schemas.microsoft.com/office/powerpoint/2010/main" val="2667314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E7FB-8AF7-415D-8975-402932269082}"/>
              </a:ext>
            </a:extLst>
          </p:cNvPr>
          <p:cNvSpPr txBox="1">
            <a:spLocks/>
          </p:cNvSpPr>
          <p:nvPr/>
        </p:nvSpPr>
        <p:spPr>
          <a:xfrm>
            <a:off x="2895600" y="764373"/>
            <a:ext cx="86106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Load shedding</a:t>
            </a:r>
            <a:endParaRPr lang="en-IN" dirty="0"/>
          </a:p>
        </p:txBody>
      </p:sp>
      <p:sp>
        <p:nvSpPr>
          <p:cNvPr id="3" name="Content Placeholder 2">
            <a:extLst>
              <a:ext uri="{FF2B5EF4-FFF2-40B4-BE49-F238E27FC236}">
                <a16:creationId xmlns:a16="http://schemas.microsoft.com/office/drawing/2014/main" id="{CC953185-0F9B-44BA-9D1B-B634CC88A883}"/>
              </a:ext>
            </a:extLst>
          </p:cNvPr>
          <p:cNvSpPr txBox="1">
            <a:spLocks/>
          </p:cNvSpPr>
          <p:nvPr/>
        </p:nvSpPr>
        <p:spPr>
          <a:xfrm>
            <a:off x="685800" y="2194560"/>
            <a:ext cx="10820400" cy="40241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r>
              <a:rPr lang="en-IN" sz="3200" smtClean="0"/>
              <a:t>Load shedding is a fancy way of saying that when routers are being inundated by packets that they can not handle, they just throw them away</a:t>
            </a:r>
          </a:p>
          <a:p>
            <a:pPr algn="just"/>
            <a:endParaRPr lang="en-IN" sz="3200" smtClean="0"/>
          </a:p>
          <a:p>
            <a:pPr algn="just"/>
            <a:r>
              <a:rPr lang="en-IN" sz="3200" smtClean="0"/>
              <a:t>Which packet to discard?</a:t>
            </a:r>
          </a:p>
          <a:p>
            <a:pPr marL="0" indent="0" algn="just">
              <a:buFont typeface="Arial" panose="020B0604020202020204" pitchFamily="34" charset="0"/>
              <a:buNone/>
            </a:pPr>
            <a:r>
              <a:rPr lang="en-IN" sz="3200" smtClean="0"/>
              <a:t>	some app older is more important</a:t>
            </a:r>
          </a:p>
          <a:p>
            <a:pPr marL="0" indent="0" algn="just">
              <a:buFont typeface="Arial" panose="020B0604020202020204" pitchFamily="34" charset="0"/>
              <a:buNone/>
            </a:pPr>
            <a:r>
              <a:rPr lang="en-IN" sz="3200" smtClean="0"/>
              <a:t>	in multimedia, new one is more important</a:t>
            </a:r>
            <a:endParaRPr lang="en-IN" sz="3200" dirty="0"/>
          </a:p>
        </p:txBody>
      </p:sp>
    </p:spTree>
    <p:extLst>
      <p:ext uri="{BB962C8B-B14F-4D97-AF65-F5344CB8AC3E}">
        <p14:creationId xmlns:p14="http://schemas.microsoft.com/office/powerpoint/2010/main" val="33753735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F95525-8014-4318-9297-F0F6E4B26994}"/>
              </a:ext>
            </a:extLst>
          </p:cNvPr>
          <p:cNvSpPr txBox="1"/>
          <p:nvPr/>
        </p:nvSpPr>
        <p:spPr>
          <a:xfrm>
            <a:off x="360218" y="609600"/>
            <a:ext cx="11471564" cy="6001643"/>
          </a:xfrm>
          <a:prstGeom prst="rect">
            <a:avLst/>
          </a:prstGeom>
          <a:noFill/>
        </p:spPr>
        <p:txBody>
          <a:bodyPr wrap="square" rtlCol="0">
            <a:spAutoFit/>
          </a:bodyPr>
          <a:lstStyle/>
          <a:p>
            <a:pPr marL="457200" indent="-457200" algn="just">
              <a:buFont typeface="Wingdings" panose="05000000000000000000" pitchFamily="2" charset="2"/>
              <a:buChar char="v"/>
            </a:pPr>
            <a:r>
              <a:rPr lang="en-IN" sz="3200" dirty="0"/>
              <a:t>Random Early Detection (RED)</a:t>
            </a:r>
          </a:p>
          <a:p>
            <a:pPr marL="457200" indent="-457200" algn="just">
              <a:buFont typeface="Wingdings" panose="05000000000000000000" pitchFamily="2" charset="2"/>
              <a:buChar char="v"/>
            </a:pPr>
            <a:endParaRPr lang="en-IN" sz="3200" dirty="0"/>
          </a:p>
          <a:p>
            <a:pPr algn="just"/>
            <a:r>
              <a:rPr lang="en-IN" sz="3200" dirty="0"/>
              <a:t>1993 – Floyd and Jacobson</a:t>
            </a:r>
          </a:p>
          <a:p>
            <a:pPr algn="just"/>
            <a:endParaRPr lang="en-IN" sz="3200" dirty="0"/>
          </a:p>
          <a:p>
            <a:pPr marL="457200" indent="-457200" algn="just">
              <a:buFont typeface="Arial" panose="020B0604020202020204" pitchFamily="34" charset="0"/>
              <a:buChar char="•"/>
            </a:pPr>
            <a:r>
              <a:rPr lang="en-IN" sz="3200" dirty="0"/>
              <a:t>In some transport protocols, response to lost packets is for the source to slow down</a:t>
            </a:r>
          </a:p>
          <a:p>
            <a:pPr marL="457200" indent="-457200" algn="just">
              <a:buFont typeface="Arial" panose="020B0604020202020204" pitchFamily="34" charset="0"/>
              <a:buChar char="•"/>
            </a:pPr>
            <a:r>
              <a:rPr lang="en-IN" sz="3200" dirty="0"/>
              <a:t>By having routers to drop packets before the situation has become hopeless, idea is that there is time for action to be taken before it is too late</a:t>
            </a:r>
          </a:p>
          <a:p>
            <a:pPr marL="457200" indent="-457200" algn="just">
              <a:buFont typeface="Arial" panose="020B0604020202020204" pitchFamily="34" charset="0"/>
              <a:buChar char="•"/>
            </a:pPr>
            <a:r>
              <a:rPr lang="en-IN" sz="3200" dirty="0"/>
              <a:t>To determine when to start discarding, routers maintain running average of their queue lengths</a:t>
            </a:r>
          </a:p>
          <a:p>
            <a:pPr algn="just"/>
            <a:endParaRPr lang="en-IN" sz="3200" dirty="0"/>
          </a:p>
        </p:txBody>
      </p:sp>
    </p:spTree>
    <p:extLst>
      <p:ext uri="{BB962C8B-B14F-4D97-AF65-F5344CB8AC3E}">
        <p14:creationId xmlns:p14="http://schemas.microsoft.com/office/powerpoint/2010/main" val="4048033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7391-27EC-4931-A237-9581C4C4F655}"/>
              </a:ext>
            </a:extLst>
          </p:cNvPr>
          <p:cNvSpPr>
            <a:spLocks noGrp="1"/>
          </p:cNvSpPr>
          <p:nvPr>
            <p:ph type="title"/>
          </p:nvPr>
        </p:nvSpPr>
        <p:spPr>
          <a:xfrm>
            <a:off x="685800" y="764373"/>
            <a:ext cx="10820400" cy="1293028"/>
          </a:xfrm>
        </p:spPr>
        <p:txBody>
          <a:bodyPr/>
          <a:lstStyle/>
          <a:p>
            <a:r>
              <a:rPr lang="en-IN" dirty="0"/>
              <a:t>Implementation of connection oriented service</a:t>
            </a:r>
          </a:p>
        </p:txBody>
      </p:sp>
      <p:sp>
        <p:nvSpPr>
          <p:cNvPr id="3" name="Content Placeholder 2">
            <a:extLst>
              <a:ext uri="{FF2B5EF4-FFF2-40B4-BE49-F238E27FC236}">
                <a16:creationId xmlns:a16="http://schemas.microsoft.com/office/drawing/2014/main" id="{FD533285-FDB2-42E0-A790-FE19C9E5A7C3}"/>
              </a:ext>
            </a:extLst>
          </p:cNvPr>
          <p:cNvSpPr>
            <a:spLocks noGrp="1"/>
          </p:cNvSpPr>
          <p:nvPr>
            <p:ph idx="1"/>
          </p:nvPr>
        </p:nvSpPr>
        <p:spPr/>
        <p:txBody>
          <a:bodyPr>
            <a:normAutofit/>
          </a:bodyPr>
          <a:lstStyle/>
          <a:p>
            <a:r>
              <a:rPr lang="en-IN" sz="3200" dirty="0"/>
              <a:t>Path from source router to destination router must be established before any data packets can be sent</a:t>
            </a:r>
          </a:p>
          <a:p>
            <a:pPr marL="0" indent="0">
              <a:buNone/>
            </a:pPr>
            <a:endParaRPr lang="en-IN" sz="3200" dirty="0"/>
          </a:p>
          <a:p>
            <a:pPr marL="0" indent="0">
              <a:buNone/>
            </a:pPr>
            <a:endParaRPr lang="en-IN" sz="3200" dirty="0"/>
          </a:p>
          <a:p>
            <a:pPr marL="0" indent="0">
              <a:buNone/>
            </a:pPr>
            <a:r>
              <a:rPr lang="en-IN" sz="3200" dirty="0"/>
              <a:t>				    Virtual  Circuit (VC)</a:t>
            </a:r>
          </a:p>
          <a:p>
            <a:pPr marL="0" indent="0">
              <a:buNone/>
            </a:pPr>
            <a:endParaRPr lang="en-IN" sz="3200" dirty="0"/>
          </a:p>
          <a:p>
            <a:r>
              <a:rPr lang="en-IN" sz="3200" dirty="0"/>
              <a:t>Subnet is called virtual circuit subnet</a:t>
            </a:r>
          </a:p>
        </p:txBody>
      </p:sp>
      <p:sp>
        <p:nvSpPr>
          <p:cNvPr id="4" name="Arrow: Curved Right 3">
            <a:extLst>
              <a:ext uri="{FF2B5EF4-FFF2-40B4-BE49-F238E27FC236}">
                <a16:creationId xmlns:a16="http://schemas.microsoft.com/office/drawing/2014/main" id="{D9B360D0-9D61-4221-A5B7-33BB90F298A2}"/>
              </a:ext>
            </a:extLst>
          </p:cNvPr>
          <p:cNvSpPr/>
          <p:nvPr/>
        </p:nvSpPr>
        <p:spPr>
          <a:xfrm>
            <a:off x="3713871" y="3179298"/>
            <a:ext cx="886265" cy="156031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580465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AE6D-74C8-4A7B-AFB1-D8563DE7EBB0}"/>
              </a:ext>
            </a:extLst>
          </p:cNvPr>
          <p:cNvSpPr txBox="1">
            <a:spLocks/>
          </p:cNvSpPr>
          <p:nvPr/>
        </p:nvSpPr>
        <p:spPr>
          <a:xfrm>
            <a:off x="2895600" y="764373"/>
            <a:ext cx="86106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Virtual circuits</a:t>
            </a:r>
            <a:endParaRPr lang="en-IN" dirty="0"/>
          </a:p>
        </p:txBody>
      </p:sp>
      <p:pic>
        <p:nvPicPr>
          <p:cNvPr id="3" name="Picture 2">
            <a:extLst>
              <a:ext uri="{FF2B5EF4-FFF2-40B4-BE49-F238E27FC236}">
                <a16:creationId xmlns:a16="http://schemas.microsoft.com/office/drawing/2014/main" id="{38DE8CA4-F35E-40D2-831E-4D8FB882AC4D}"/>
              </a:ext>
            </a:extLst>
          </p:cNvPr>
          <p:cNvPicPr>
            <a:picLocks noChangeAspect="1"/>
          </p:cNvPicPr>
          <p:nvPr/>
        </p:nvPicPr>
        <p:blipFill>
          <a:blip r:embed="rId2"/>
          <a:stretch>
            <a:fillRect/>
          </a:stretch>
        </p:blipFill>
        <p:spPr>
          <a:xfrm>
            <a:off x="881045" y="1964637"/>
            <a:ext cx="10471405" cy="4542182"/>
          </a:xfrm>
          <a:prstGeom prst="rect">
            <a:avLst/>
          </a:prstGeom>
        </p:spPr>
      </p:pic>
    </p:spTree>
    <p:extLst>
      <p:ext uri="{BB962C8B-B14F-4D97-AF65-F5344CB8AC3E}">
        <p14:creationId xmlns:p14="http://schemas.microsoft.com/office/powerpoint/2010/main" val="18607787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4EF7-F130-4C07-AEA2-C1EED89BA74C}"/>
              </a:ext>
            </a:extLst>
          </p:cNvPr>
          <p:cNvSpPr txBox="1">
            <a:spLocks/>
          </p:cNvSpPr>
          <p:nvPr/>
        </p:nvSpPr>
        <p:spPr>
          <a:xfrm>
            <a:off x="685800" y="764373"/>
            <a:ext cx="108204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Connectionless internetworking</a:t>
            </a:r>
            <a:endParaRPr lang="en-IN" dirty="0"/>
          </a:p>
        </p:txBody>
      </p:sp>
      <p:pic>
        <p:nvPicPr>
          <p:cNvPr id="3" name="Picture 2">
            <a:extLst>
              <a:ext uri="{FF2B5EF4-FFF2-40B4-BE49-F238E27FC236}">
                <a16:creationId xmlns:a16="http://schemas.microsoft.com/office/drawing/2014/main" id="{66B98F1E-9754-48EA-B382-476AD622AE20}"/>
              </a:ext>
            </a:extLst>
          </p:cNvPr>
          <p:cNvPicPr>
            <a:picLocks noChangeAspect="1"/>
          </p:cNvPicPr>
          <p:nvPr/>
        </p:nvPicPr>
        <p:blipFill>
          <a:blip r:embed="rId2"/>
          <a:stretch>
            <a:fillRect/>
          </a:stretch>
        </p:blipFill>
        <p:spPr>
          <a:xfrm>
            <a:off x="561273" y="2057401"/>
            <a:ext cx="11069453" cy="4350440"/>
          </a:xfrm>
          <a:prstGeom prst="rect">
            <a:avLst/>
          </a:prstGeom>
        </p:spPr>
      </p:pic>
    </p:spTree>
    <p:extLst>
      <p:ext uri="{BB962C8B-B14F-4D97-AF65-F5344CB8AC3E}">
        <p14:creationId xmlns:p14="http://schemas.microsoft.com/office/powerpoint/2010/main" val="2530495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65ED-F3F7-4CC4-BB53-3C3C8E1641C0}"/>
              </a:ext>
            </a:extLst>
          </p:cNvPr>
          <p:cNvSpPr txBox="1">
            <a:spLocks/>
          </p:cNvSpPr>
          <p:nvPr/>
        </p:nvSpPr>
        <p:spPr>
          <a:xfrm>
            <a:off x="2895600" y="764373"/>
            <a:ext cx="86106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tunneling</a:t>
            </a:r>
            <a:endParaRPr lang="en-IN" dirty="0"/>
          </a:p>
        </p:txBody>
      </p:sp>
      <p:pic>
        <p:nvPicPr>
          <p:cNvPr id="3" name="Picture 2">
            <a:extLst>
              <a:ext uri="{FF2B5EF4-FFF2-40B4-BE49-F238E27FC236}">
                <a16:creationId xmlns:a16="http://schemas.microsoft.com/office/drawing/2014/main" id="{F2EBE1E2-8BE4-4C80-854F-B98E34AE6C61}"/>
              </a:ext>
            </a:extLst>
          </p:cNvPr>
          <p:cNvPicPr>
            <a:picLocks noChangeAspect="1"/>
          </p:cNvPicPr>
          <p:nvPr/>
        </p:nvPicPr>
        <p:blipFill>
          <a:blip r:embed="rId2"/>
          <a:stretch>
            <a:fillRect/>
          </a:stretch>
        </p:blipFill>
        <p:spPr>
          <a:xfrm>
            <a:off x="609603" y="1985962"/>
            <a:ext cx="10882711" cy="4677250"/>
          </a:xfrm>
          <a:prstGeom prst="rect">
            <a:avLst/>
          </a:prstGeom>
        </p:spPr>
      </p:pic>
    </p:spTree>
    <p:extLst>
      <p:ext uri="{BB962C8B-B14F-4D97-AF65-F5344CB8AC3E}">
        <p14:creationId xmlns:p14="http://schemas.microsoft.com/office/powerpoint/2010/main" val="42109196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A2EB-4C79-40D8-842A-0E8748973D81}"/>
              </a:ext>
            </a:extLst>
          </p:cNvPr>
          <p:cNvSpPr txBox="1">
            <a:spLocks/>
          </p:cNvSpPr>
          <p:nvPr/>
        </p:nvSpPr>
        <p:spPr>
          <a:xfrm>
            <a:off x="2895600" y="764373"/>
            <a:ext cx="86106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Internetwork routing</a:t>
            </a:r>
            <a:endParaRPr lang="en-IN" dirty="0"/>
          </a:p>
        </p:txBody>
      </p:sp>
      <p:pic>
        <p:nvPicPr>
          <p:cNvPr id="3" name="Picture 2">
            <a:extLst>
              <a:ext uri="{FF2B5EF4-FFF2-40B4-BE49-F238E27FC236}">
                <a16:creationId xmlns:a16="http://schemas.microsoft.com/office/drawing/2014/main" id="{719EB12F-D0C8-41BC-96F3-3771F1F17BD6}"/>
              </a:ext>
            </a:extLst>
          </p:cNvPr>
          <p:cNvPicPr>
            <a:picLocks noChangeAspect="1"/>
          </p:cNvPicPr>
          <p:nvPr/>
        </p:nvPicPr>
        <p:blipFill>
          <a:blip r:embed="rId2"/>
          <a:stretch>
            <a:fillRect/>
          </a:stretch>
        </p:blipFill>
        <p:spPr>
          <a:xfrm>
            <a:off x="152400" y="2057401"/>
            <a:ext cx="11887200" cy="3312020"/>
          </a:xfrm>
          <a:prstGeom prst="rect">
            <a:avLst/>
          </a:prstGeom>
        </p:spPr>
      </p:pic>
      <p:sp>
        <p:nvSpPr>
          <p:cNvPr id="4" name="TextBox 3">
            <a:extLst>
              <a:ext uri="{FF2B5EF4-FFF2-40B4-BE49-F238E27FC236}">
                <a16:creationId xmlns:a16="http://schemas.microsoft.com/office/drawing/2014/main" id="{B9199EE7-7813-440A-9E66-DAB89941CB98}"/>
              </a:ext>
            </a:extLst>
          </p:cNvPr>
          <p:cNvSpPr txBox="1"/>
          <p:nvPr/>
        </p:nvSpPr>
        <p:spPr>
          <a:xfrm>
            <a:off x="152400" y="5652655"/>
            <a:ext cx="11887200" cy="584775"/>
          </a:xfrm>
          <a:prstGeom prst="rect">
            <a:avLst/>
          </a:prstGeom>
          <a:noFill/>
        </p:spPr>
        <p:txBody>
          <a:bodyPr wrap="square" rtlCol="0">
            <a:spAutoFit/>
          </a:bodyPr>
          <a:lstStyle/>
          <a:p>
            <a:r>
              <a:rPr lang="en-IN" sz="3200" dirty="0"/>
              <a:t>				Internetwork						Graph of internetwork</a:t>
            </a:r>
          </a:p>
        </p:txBody>
      </p:sp>
      <p:sp>
        <p:nvSpPr>
          <p:cNvPr id="5" name="TextBox 4">
            <a:extLst>
              <a:ext uri="{FF2B5EF4-FFF2-40B4-BE49-F238E27FC236}">
                <a16:creationId xmlns:a16="http://schemas.microsoft.com/office/drawing/2014/main" id="{6A28D868-359B-43F3-AA79-8E0D5EAF9A47}"/>
              </a:ext>
            </a:extLst>
          </p:cNvPr>
          <p:cNvSpPr txBox="1"/>
          <p:nvPr/>
        </p:nvSpPr>
        <p:spPr>
          <a:xfrm>
            <a:off x="789707" y="6345383"/>
            <a:ext cx="11887200" cy="584775"/>
          </a:xfrm>
          <a:prstGeom prst="rect">
            <a:avLst/>
          </a:prstGeom>
          <a:noFill/>
        </p:spPr>
        <p:txBody>
          <a:bodyPr wrap="square" rtlCol="0">
            <a:spAutoFit/>
          </a:bodyPr>
          <a:lstStyle/>
          <a:p>
            <a:pPr algn="just"/>
            <a:r>
              <a:rPr lang="en-IN" sz="3200" dirty="0"/>
              <a:t>Interior gateway protocol &amp; Exterior Gateway Protocol</a:t>
            </a:r>
          </a:p>
        </p:txBody>
      </p:sp>
    </p:spTree>
    <p:extLst>
      <p:ext uri="{BB962C8B-B14F-4D97-AF65-F5344CB8AC3E}">
        <p14:creationId xmlns:p14="http://schemas.microsoft.com/office/powerpoint/2010/main" val="39482716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51A2-6BC2-4302-BBB4-DD95FB74F91C}"/>
              </a:ext>
            </a:extLst>
          </p:cNvPr>
          <p:cNvSpPr txBox="1">
            <a:spLocks/>
          </p:cNvSpPr>
          <p:nvPr/>
        </p:nvSpPr>
        <p:spPr>
          <a:xfrm>
            <a:off x="2895600" y="764373"/>
            <a:ext cx="86106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fragmentation</a:t>
            </a:r>
            <a:endParaRPr lang="en-IN" dirty="0"/>
          </a:p>
        </p:txBody>
      </p:sp>
      <p:sp>
        <p:nvSpPr>
          <p:cNvPr id="3" name="Content Placeholder 2">
            <a:extLst>
              <a:ext uri="{FF2B5EF4-FFF2-40B4-BE49-F238E27FC236}">
                <a16:creationId xmlns:a16="http://schemas.microsoft.com/office/drawing/2014/main" id="{58867019-393C-4907-BD8C-14654A3EEC03}"/>
              </a:ext>
            </a:extLst>
          </p:cNvPr>
          <p:cNvSpPr txBox="1">
            <a:spLocks/>
          </p:cNvSpPr>
          <p:nvPr/>
        </p:nvSpPr>
        <p:spPr>
          <a:xfrm>
            <a:off x="685800" y="2194560"/>
            <a:ext cx="10820400" cy="40241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r>
              <a:rPr lang="en-IN" sz="3200" smtClean="0"/>
              <a:t>When large size of packet is required to send from source to destination,</a:t>
            </a:r>
          </a:p>
          <a:p>
            <a:pPr algn="just"/>
            <a:r>
              <a:rPr lang="en-IN" sz="3200" smtClean="0"/>
              <a:t>Gateways break up packets into fragments, sending each as a separate internet packet</a:t>
            </a:r>
          </a:p>
          <a:p>
            <a:pPr algn="just"/>
            <a:r>
              <a:rPr lang="en-IN" sz="3200" smtClean="0"/>
              <a:t>To breaking up in fragments is an easy task but at the receiver side to recover the original packet or message is hard</a:t>
            </a:r>
            <a:endParaRPr lang="en-IN" sz="3200" dirty="0"/>
          </a:p>
        </p:txBody>
      </p:sp>
    </p:spTree>
    <p:extLst>
      <p:ext uri="{BB962C8B-B14F-4D97-AF65-F5344CB8AC3E}">
        <p14:creationId xmlns:p14="http://schemas.microsoft.com/office/powerpoint/2010/main" val="5776127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C4DA-26DF-44B9-A602-CB1AF7936B68}"/>
              </a:ext>
            </a:extLst>
          </p:cNvPr>
          <p:cNvSpPr txBox="1">
            <a:spLocks/>
          </p:cNvSpPr>
          <p:nvPr/>
        </p:nvSpPr>
        <p:spPr>
          <a:xfrm>
            <a:off x="685800" y="764373"/>
            <a:ext cx="108204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Method1: Transparent fragmentation</a:t>
            </a:r>
            <a:endParaRPr lang="en-IN" dirty="0"/>
          </a:p>
        </p:txBody>
      </p:sp>
      <p:pic>
        <p:nvPicPr>
          <p:cNvPr id="3" name="Picture 2">
            <a:extLst>
              <a:ext uri="{FF2B5EF4-FFF2-40B4-BE49-F238E27FC236}">
                <a16:creationId xmlns:a16="http://schemas.microsoft.com/office/drawing/2014/main" id="{90D75306-C9ED-4AE8-8ADE-D64CC99A03B8}"/>
              </a:ext>
            </a:extLst>
          </p:cNvPr>
          <p:cNvPicPr>
            <a:picLocks noChangeAspect="1"/>
          </p:cNvPicPr>
          <p:nvPr/>
        </p:nvPicPr>
        <p:blipFill>
          <a:blip r:embed="rId2"/>
          <a:stretch>
            <a:fillRect/>
          </a:stretch>
        </p:blipFill>
        <p:spPr>
          <a:xfrm>
            <a:off x="44163" y="2571750"/>
            <a:ext cx="12068327" cy="3025486"/>
          </a:xfrm>
          <a:prstGeom prst="rect">
            <a:avLst/>
          </a:prstGeom>
        </p:spPr>
      </p:pic>
    </p:spTree>
    <p:extLst>
      <p:ext uri="{BB962C8B-B14F-4D97-AF65-F5344CB8AC3E}">
        <p14:creationId xmlns:p14="http://schemas.microsoft.com/office/powerpoint/2010/main" val="31134654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1B17B-A703-4B85-B9B3-E6B883941DF7}"/>
              </a:ext>
            </a:extLst>
          </p:cNvPr>
          <p:cNvSpPr txBox="1">
            <a:spLocks/>
          </p:cNvSpPr>
          <p:nvPr/>
        </p:nvSpPr>
        <p:spPr>
          <a:xfrm>
            <a:off x="685800" y="764373"/>
            <a:ext cx="108204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mtClean="0"/>
              <a:t>Method 2 : Non transparent fragmentation </a:t>
            </a:r>
            <a:endParaRPr lang="en-IN" dirty="0"/>
          </a:p>
        </p:txBody>
      </p:sp>
      <p:pic>
        <p:nvPicPr>
          <p:cNvPr id="3" name="Picture 2">
            <a:extLst>
              <a:ext uri="{FF2B5EF4-FFF2-40B4-BE49-F238E27FC236}">
                <a16:creationId xmlns:a16="http://schemas.microsoft.com/office/drawing/2014/main" id="{21234961-76FF-4FCA-A4AB-BD98EB325F42}"/>
              </a:ext>
            </a:extLst>
          </p:cNvPr>
          <p:cNvPicPr>
            <a:picLocks noChangeAspect="1"/>
          </p:cNvPicPr>
          <p:nvPr/>
        </p:nvPicPr>
        <p:blipFill>
          <a:blip r:embed="rId2"/>
          <a:stretch>
            <a:fillRect/>
          </a:stretch>
        </p:blipFill>
        <p:spPr>
          <a:xfrm>
            <a:off x="166347" y="2800349"/>
            <a:ext cx="11821298" cy="2713759"/>
          </a:xfrm>
          <a:prstGeom prst="rect">
            <a:avLst/>
          </a:prstGeom>
        </p:spPr>
      </p:pic>
    </p:spTree>
    <p:extLst>
      <p:ext uri="{BB962C8B-B14F-4D97-AF65-F5344CB8AC3E}">
        <p14:creationId xmlns:p14="http://schemas.microsoft.com/office/powerpoint/2010/main" val="5099328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A45A60-5AFA-4E84-8FA1-8639BC521B38}"/>
              </a:ext>
            </a:extLst>
          </p:cNvPr>
          <p:cNvPicPr>
            <a:picLocks noChangeAspect="1"/>
          </p:cNvPicPr>
          <p:nvPr/>
        </p:nvPicPr>
        <p:blipFill>
          <a:blip r:embed="rId2"/>
          <a:stretch>
            <a:fillRect/>
          </a:stretch>
        </p:blipFill>
        <p:spPr>
          <a:xfrm>
            <a:off x="942111" y="247437"/>
            <a:ext cx="10439896" cy="6499727"/>
          </a:xfrm>
          <a:prstGeom prst="rect">
            <a:avLst/>
          </a:prstGeom>
        </p:spPr>
      </p:pic>
    </p:spTree>
    <p:extLst>
      <p:ext uri="{BB962C8B-B14F-4D97-AF65-F5344CB8AC3E}">
        <p14:creationId xmlns:p14="http://schemas.microsoft.com/office/powerpoint/2010/main" val="5230602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884318"/>
          </a:xfrm>
        </p:spPr>
        <p:txBody>
          <a:bodyPr>
            <a:normAutofit fontScale="90000"/>
          </a:bodyPr>
          <a:lstStyle/>
          <a:p>
            <a:r>
              <a:rPr lang="en-US" dirty="0" smtClean="0"/>
              <a:t/>
            </a:r>
            <a:br>
              <a:rPr lang="en-US" dirty="0" smtClean="0"/>
            </a:br>
            <a:r>
              <a:rPr lang="en-US" dirty="0" smtClean="0"/>
              <a:t/>
            </a:r>
            <a:br>
              <a:rPr lang="en-US" dirty="0" smtClean="0"/>
            </a:br>
            <a:r>
              <a:rPr lang="en-US" dirty="0" smtClean="0"/>
              <a:t>N/w </a:t>
            </a:r>
            <a:r>
              <a:rPr lang="en-US" dirty="0"/>
              <a:t>layer in the Internet</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685800" y="1648692"/>
            <a:ext cx="10820400" cy="5056908"/>
          </a:xfrm>
        </p:spPr>
        <p:txBody>
          <a:bodyPr>
            <a:normAutofit/>
          </a:bodyPr>
          <a:lstStyle/>
          <a:p>
            <a:pPr marL="0" indent="0">
              <a:buNone/>
            </a:pPr>
            <a:r>
              <a:rPr lang="en-US" dirty="0"/>
              <a:t>Some principles </a:t>
            </a:r>
            <a:r>
              <a:rPr lang="en-US" dirty="0" smtClean="0"/>
              <a:t>:</a:t>
            </a:r>
            <a:endParaRPr lang="en-US" dirty="0"/>
          </a:p>
          <a:p>
            <a:pPr fontAlgn="base"/>
            <a:r>
              <a:rPr lang="en-US" dirty="0"/>
              <a:t>Make sure it works</a:t>
            </a:r>
          </a:p>
          <a:p>
            <a:pPr fontAlgn="base"/>
            <a:r>
              <a:rPr lang="en-US" dirty="0"/>
              <a:t>Keep it simple</a:t>
            </a:r>
          </a:p>
          <a:p>
            <a:pPr fontAlgn="base"/>
            <a:r>
              <a:rPr lang="en-US" dirty="0"/>
              <a:t>Make clear choices</a:t>
            </a:r>
          </a:p>
          <a:p>
            <a:pPr fontAlgn="base"/>
            <a:r>
              <a:rPr lang="en-US" dirty="0"/>
              <a:t>Exploit modularity</a:t>
            </a:r>
          </a:p>
          <a:p>
            <a:pPr fontAlgn="base"/>
            <a:r>
              <a:rPr lang="en-US" dirty="0"/>
              <a:t>Expect heterogeneity</a:t>
            </a:r>
          </a:p>
          <a:p>
            <a:pPr fontAlgn="base"/>
            <a:r>
              <a:rPr lang="en-US" dirty="0"/>
              <a:t>Avoid static options and parameters</a:t>
            </a:r>
          </a:p>
          <a:p>
            <a:pPr fontAlgn="base"/>
            <a:r>
              <a:rPr lang="en-US" dirty="0"/>
              <a:t>Look for a good design, it need to be perfect</a:t>
            </a:r>
          </a:p>
          <a:p>
            <a:pPr fontAlgn="base"/>
            <a:r>
              <a:rPr lang="en-US" dirty="0"/>
              <a:t>Be strict when sending and tolerant when receiving</a:t>
            </a:r>
          </a:p>
          <a:p>
            <a:pPr fontAlgn="base"/>
            <a:r>
              <a:rPr lang="en-US" dirty="0"/>
              <a:t>Think about scalability</a:t>
            </a:r>
          </a:p>
          <a:p>
            <a:pPr fontAlgn="base"/>
            <a:r>
              <a:rPr lang="en-US" dirty="0"/>
              <a:t>Consider performance and cost</a:t>
            </a:r>
          </a:p>
          <a:p>
            <a:endParaRPr lang="en-US" dirty="0"/>
          </a:p>
        </p:txBody>
      </p:sp>
    </p:spTree>
    <p:extLst>
      <p:ext uri="{BB962C8B-B14F-4D97-AF65-F5344CB8AC3E}">
        <p14:creationId xmlns:p14="http://schemas.microsoft.com/office/powerpoint/2010/main" val="34429566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634936"/>
          </a:xfrm>
        </p:spPr>
        <p:txBody>
          <a:bodyPr>
            <a:normAutofit fontScale="90000"/>
          </a:bodyPr>
          <a:lstStyle/>
          <a:p>
            <a:r>
              <a:rPr lang="en-US" dirty="0" smtClean="0"/>
              <a:t/>
            </a:r>
            <a:br>
              <a:rPr lang="en-US" dirty="0" smtClean="0"/>
            </a:br>
            <a:r>
              <a:rPr lang="en-US" dirty="0"/>
              <a:t/>
            </a:r>
            <a:br>
              <a:rPr lang="en-US" dirty="0"/>
            </a:br>
            <a:r>
              <a:rPr lang="en-US" dirty="0" smtClean="0"/>
              <a:t>IP </a:t>
            </a:r>
            <a:r>
              <a:rPr lang="en-US" dirty="0"/>
              <a:t>Protocol</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685800" y="1496292"/>
            <a:ext cx="10820400" cy="4722394"/>
          </a:xfrm>
        </p:spPr>
        <p:txBody>
          <a:bodyPr/>
          <a:lstStyle/>
          <a:p>
            <a:r>
              <a:rPr lang="en-US" dirty="0"/>
              <a:t>IP datagram consists of header part and text part</a:t>
            </a:r>
            <a:endParaRPr lang="en-US" dirty="0"/>
          </a:p>
          <a:p>
            <a:r>
              <a:rPr lang="en-US" dirty="0"/>
              <a:t>Header has 20byte fixed part and variable length optional part</a:t>
            </a:r>
            <a:endParaRPr lang="en-US" dirty="0"/>
          </a:p>
          <a:p>
            <a:r>
              <a:rPr lang="en-US" dirty="0"/>
              <a:t>Version field - version information of protocol</a:t>
            </a:r>
            <a:endParaRPr lang="en-US" dirty="0"/>
          </a:p>
          <a:p>
            <a:r>
              <a:rPr lang="en-US" dirty="0"/>
              <a:t>As header length is not constant, a field in the header IHL is provided to tell how long the header is in 32 bit words</a:t>
            </a:r>
            <a:endParaRPr lang="en-US" dirty="0"/>
          </a:p>
          <a:p>
            <a:r>
              <a:rPr lang="en-US" dirty="0"/>
              <a:t>Type of service field - 6bit field contained,3 bit precedence field and 3flags - D,T, R</a:t>
            </a:r>
            <a:endParaRPr lang="en-US" dirty="0"/>
          </a:p>
          <a:p>
            <a:r>
              <a:rPr lang="en-US" dirty="0"/>
              <a:t>Precedence field was a priority - 0 to 7</a:t>
            </a:r>
            <a:endParaRPr lang="en-US" dirty="0"/>
          </a:p>
          <a:p>
            <a:pPr marL="0" indent="0">
              <a:buNone/>
            </a:pPr>
            <a:endParaRPr lang="en-US" dirty="0"/>
          </a:p>
        </p:txBody>
      </p:sp>
    </p:spTree>
    <p:extLst>
      <p:ext uri="{BB962C8B-B14F-4D97-AF65-F5344CB8AC3E}">
        <p14:creationId xmlns:p14="http://schemas.microsoft.com/office/powerpoint/2010/main" val="3297053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8CEE3D-CABE-4396-9CA1-8586B008C67A}"/>
              </a:ext>
            </a:extLst>
          </p:cNvPr>
          <p:cNvPicPr>
            <a:picLocks noChangeAspect="1"/>
          </p:cNvPicPr>
          <p:nvPr/>
        </p:nvPicPr>
        <p:blipFill>
          <a:blip r:embed="rId2"/>
          <a:stretch>
            <a:fillRect/>
          </a:stretch>
        </p:blipFill>
        <p:spPr>
          <a:xfrm>
            <a:off x="1501524" y="815926"/>
            <a:ext cx="9696013" cy="5514536"/>
          </a:xfrm>
          <a:prstGeom prst="rect">
            <a:avLst/>
          </a:prstGeom>
        </p:spPr>
      </p:pic>
      <p:sp>
        <p:nvSpPr>
          <p:cNvPr id="5" name="TextBox 4">
            <a:extLst>
              <a:ext uri="{FF2B5EF4-FFF2-40B4-BE49-F238E27FC236}">
                <a16:creationId xmlns:a16="http://schemas.microsoft.com/office/drawing/2014/main" id="{B09A42B0-5B5F-444A-BA02-6C312179237B}"/>
              </a:ext>
            </a:extLst>
          </p:cNvPr>
          <p:cNvSpPr txBox="1"/>
          <p:nvPr/>
        </p:nvSpPr>
        <p:spPr>
          <a:xfrm>
            <a:off x="4600135" y="5936570"/>
            <a:ext cx="2221725" cy="369332"/>
          </a:xfrm>
          <a:prstGeom prst="rect">
            <a:avLst/>
          </a:prstGeom>
          <a:noFill/>
        </p:spPr>
        <p:txBody>
          <a:bodyPr wrap="square" rtlCol="0">
            <a:spAutoFit/>
          </a:bodyPr>
          <a:lstStyle/>
          <a:p>
            <a:r>
              <a:rPr lang="en-IN" b="1" dirty="0">
                <a:solidFill>
                  <a:srgbClr val="FF0000"/>
                </a:solidFill>
              </a:rPr>
              <a:t>Label Switching</a:t>
            </a:r>
          </a:p>
        </p:txBody>
      </p:sp>
    </p:spTree>
    <p:extLst>
      <p:ext uri="{BB962C8B-B14F-4D97-AF65-F5344CB8AC3E}">
        <p14:creationId xmlns:p14="http://schemas.microsoft.com/office/powerpoint/2010/main" val="2411477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BpAoq5RIJLlnmIcKO4-Ee93no7Gl9AGQQYMPmG42nYkFA8eo4-by6x4gPqPKOQ9WeP6z06d3TDSTkBD324MJYY67HjVnzCD_JT_m8POdLbsFCwANlIpR1jXzGvTti_p3vE3KxvC14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66" y="882216"/>
            <a:ext cx="10975512" cy="51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6852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76400"/>
            <a:ext cx="10820400" cy="4542285"/>
          </a:xfrm>
        </p:spPr>
        <p:txBody>
          <a:bodyPr>
            <a:normAutofit/>
          </a:bodyPr>
          <a:lstStyle/>
          <a:p>
            <a:r>
              <a:rPr lang="en-US" dirty="0"/>
              <a:t>Total length - includes header and data</a:t>
            </a:r>
            <a:endParaRPr lang="en-US" dirty="0"/>
          </a:p>
          <a:p>
            <a:r>
              <a:rPr lang="en-US" dirty="0"/>
              <a:t>Maximum length is 65535 bytes</a:t>
            </a:r>
            <a:endParaRPr lang="en-US" dirty="0"/>
          </a:p>
          <a:p>
            <a:r>
              <a:rPr lang="en-US" dirty="0"/>
              <a:t>Identification - to allow destination host to determine which datagram newly arrived fragment belongs to </a:t>
            </a:r>
            <a:endParaRPr lang="en-US" dirty="0"/>
          </a:p>
          <a:p>
            <a:r>
              <a:rPr lang="en-US" dirty="0"/>
              <a:t>All the fragments of datagram contain same identification value</a:t>
            </a:r>
            <a:endParaRPr lang="en-US" dirty="0"/>
          </a:p>
          <a:p>
            <a:r>
              <a:rPr lang="en-US" dirty="0"/>
              <a:t>Next bit is unused bit and other 2 - 1 bit fields</a:t>
            </a:r>
            <a:endParaRPr lang="en-US" dirty="0"/>
          </a:p>
          <a:p>
            <a:r>
              <a:rPr lang="en-US" dirty="0"/>
              <a:t>DF </a:t>
            </a:r>
            <a:r>
              <a:rPr lang="en-US" dirty="0" smtClean="0"/>
              <a:t>– don’t </a:t>
            </a:r>
            <a:r>
              <a:rPr lang="en-US" dirty="0"/>
              <a:t>fragment MF - more fragments</a:t>
            </a:r>
            <a:endParaRPr lang="en-US" dirty="0"/>
          </a:p>
          <a:p>
            <a:r>
              <a:rPr lang="en-US" dirty="0"/>
              <a:t>Note: all machines are required to accept fragments of 576 bytes or </a:t>
            </a:r>
            <a:r>
              <a:rPr lang="en-US" dirty="0" smtClean="0"/>
              <a:t>less</a:t>
            </a:r>
            <a:r>
              <a:rPr lang="en-US" dirty="0"/>
              <a:t/>
            </a:r>
            <a:br>
              <a:rPr lang="en-US" dirty="0"/>
            </a:br>
            <a:endParaRPr lang="en-US" dirty="0"/>
          </a:p>
        </p:txBody>
      </p:sp>
    </p:spTree>
    <p:extLst>
      <p:ext uri="{BB962C8B-B14F-4D97-AF65-F5344CB8AC3E}">
        <p14:creationId xmlns:p14="http://schemas.microsoft.com/office/powerpoint/2010/main" val="22829171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Fragment offset - where in current datagram this fragment belongs</a:t>
            </a:r>
            <a:endParaRPr lang="en-US" dirty="0"/>
          </a:p>
          <a:p>
            <a:r>
              <a:rPr lang="en-US" dirty="0"/>
              <a:t>Note: all fragments except the last one in datagram must be a multiple of 8 bytes</a:t>
            </a:r>
            <a:endParaRPr lang="en-US" dirty="0"/>
          </a:p>
          <a:p>
            <a:r>
              <a:rPr lang="en-US" dirty="0"/>
              <a:t>Time to live field - counter used to limit packet lifetimes</a:t>
            </a:r>
            <a:endParaRPr lang="en-US" dirty="0"/>
          </a:p>
          <a:p>
            <a:r>
              <a:rPr lang="en-US" dirty="0"/>
              <a:t>Maximum lifetime is 255 sec</a:t>
            </a:r>
            <a:endParaRPr lang="en-US" dirty="0"/>
          </a:p>
          <a:p>
            <a:r>
              <a:rPr lang="en-US" dirty="0"/>
              <a:t>Protocol field - tells which transport process to give it to</a:t>
            </a:r>
            <a:endParaRPr lang="en-US" dirty="0"/>
          </a:p>
          <a:p>
            <a:r>
              <a:rPr lang="en-US" dirty="0"/>
              <a:t>Header checksum - verifies the header only</a:t>
            </a:r>
            <a:endParaRPr lang="en-US" dirty="0"/>
          </a:p>
          <a:p>
            <a:r>
              <a:rPr lang="en-US" dirty="0"/>
              <a:t>Source address and destination address indicate the network number and host number</a:t>
            </a:r>
            <a:endParaRPr lang="en-US" dirty="0"/>
          </a:p>
          <a:p>
            <a:pPr marL="0" indent="0">
              <a:buNone/>
            </a:pPr>
            <a:endParaRPr lang="en-US" dirty="0"/>
          </a:p>
        </p:txBody>
      </p:sp>
    </p:spTree>
    <p:extLst>
      <p:ext uri="{BB962C8B-B14F-4D97-AF65-F5344CB8AC3E}">
        <p14:creationId xmlns:p14="http://schemas.microsoft.com/office/powerpoint/2010/main" val="40930378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3.googleusercontent.com/0kfjfbAd9Rd997X5SC2hluzW_pkElopiMS7nWLr0_qC2v_mVZoXfdqn-LnwFR57Z47h0kzMjmg3b0Gdh7PQVEZ2pWV7nHbT3ixDAg5G8RmGr0kPbFFtoh3Z4NhzdvofkR6FfdwvBS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3803" y="2507673"/>
            <a:ext cx="10966038" cy="32835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3803" y="1814945"/>
            <a:ext cx="5159579" cy="369332"/>
          </a:xfrm>
          <a:prstGeom prst="rect">
            <a:avLst/>
          </a:prstGeom>
          <a:noFill/>
        </p:spPr>
        <p:txBody>
          <a:bodyPr wrap="square" rtlCol="0">
            <a:spAutoFit/>
          </a:bodyPr>
          <a:lstStyle/>
          <a:p>
            <a:r>
              <a:rPr lang="en-US" dirty="0" smtClean="0"/>
              <a:t>Option Field</a:t>
            </a:r>
            <a:endParaRPr lang="en-US" dirty="0"/>
          </a:p>
        </p:txBody>
      </p:sp>
    </p:spTree>
    <p:extLst>
      <p:ext uri="{BB962C8B-B14F-4D97-AF65-F5344CB8AC3E}">
        <p14:creationId xmlns:p14="http://schemas.microsoft.com/office/powerpoint/2010/main" val="16875005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634936"/>
          </a:xfrm>
        </p:spPr>
        <p:txBody>
          <a:bodyPr>
            <a:normAutofit fontScale="90000"/>
          </a:bodyPr>
          <a:lstStyle/>
          <a:p>
            <a:r>
              <a:rPr lang="en-US" dirty="0" smtClean="0"/>
              <a:t/>
            </a:r>
            <a:br>
              <a:rPr lang="en-US" dirty="0" smtClean="0"/>
            </a:br>
            <a:r>
              <a:rPr lang="en-US" dirty="0"/>
              <a:t/>
            </a:r>
            <a:br>
              <a:rPr lang="en-US" dirty="0"/>
            </a:br>
            <a:r>
              <a:rPr lang="en-US" dirty="0" smtClean="0"/>
              <a:t>IP </a:t>
            </a:r>
            <a:r>
              <a:rPr lang="en-US" dirty="0"/>
              <a:t>Addresses</a:t>
            </a:r>
            <a:r>
              <a:rPr lang="en-US" dirty="0"/>
              <a:t/>
            </a:r>
            <a:br>
              <a:rPr lang="en-US" dirty="0"/>
            </a:br>
            <a:r>
              <a:rPr lang="en-US" dirty="0"/>
              <a:t/>
            </a:r>
            <a:br>
              <a:rPr lang="en-US" dirty="0"/>
            </a:br>
            <a:endParaRPr lang="en-US" dirty="0"/>
          </a:p>
        </p:txBody>
      </p:sp>
      <p:pic>
        <p:nvPicPr>
          <p:cNvPr id="3074" name="Picture 2" descr="https://lh5.googleusercontent.com/8xVSPTtSpGMoVSFdPeGRfVw9KaE9xF8sKqnXzUNSyQRJFliMzU2y1PIvyO2eiEEhVT5aYKjrB4METqQtt7nWI8pe5HF8BrTUFLpLjDUXwNKA5FLkKV1S0fZZ-vDAPduDZRvMn3WOF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8365" y="1778862"/>
            <a:ext cx="9504218" cy="458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9167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6.googleusercontent.com/cYafz_K6VjoOEhxX1g4HGaYSIhqWrwqaSjyMt6PtEddtQ2RHMWfu0BK9ozgG8hw8hwEaqLLfMYqx4inSB61Umzor-GmQ7IFl8Ic_UAIhH-1f0vZf_CqjEUOvVzREtYGbjw4xaTeI7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77" y="3117273"/>
            <a:ext cx="11488625" cy="26600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1891" y="2008909"/>
            <a:ext cx="4765964" cy="369332"/>
          </a:xfrm>
          <a:prstGeom prst="rect">
            <a:avLst/>
          </a:prstGeom>
          <a:noFill/>
        </p:spPr>
        <p:txBody>
          <a:bodyPr wrap="square" rtlCol="0">
            <a:spAutoFit/>
          </a:bodyPr>
          <a:lstStyle/>
          <a:p>
            <a:r>
              <a:rPr lang="en-US" dirty="0" smtClean="0"/>
              <a:t>Subnet : </a:t>
            </a:r>
            <a:endParaRPr lang="en-US" dirty="0"/>
          </a:p>
        </p:txBody>
      </p:sp>
    </p:spTree>
    <p:extLst>
      <p:ext uri="{BB962C8B-B14F-4D97-AF65-F5344CB8AC3E}">
        <p14:creationId xmlns:p14="http://schemas.microsoft.com/office/powerpoint/2010/main" val="2669522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CIDR - Classless Inter Domain Routing</a:t>
            </a:r>
            <a:endParaRPr lang="en-US" dirty="0"/>
          </a:p>
          <a:p>
            <a:r>
              <a:rPr lang="en-US" dirty="0"/>
              <a:t>Each routing table entry is extended by giving it 32 bit mask</a:t>
            </a:r>
            <a:endParaRPr lang="en-US" dirty="0"/>
          </a:p>
          <a:p>
            <a:r>
              <a:rPr lang="en-US" dirty="0"/>
              <a:t>Single routing table for all networks consisting of an array of triples</a:t>
            </a:r>
            <a:endParaRPr lang="en-US" dirty="0"/>
          </a:p>
          <a:p>
            <a:r>
              <a:rPr lang="en-US" dirty="0"/>
              <a:t>IP address, Subnet Mask and outgoing line</a:t>
            </a:r>
            <a:endParaRPr lang="en-US" dirty="0"/>
          </a:p>
          <a:p>
            <a:r>
              <a:rPr lang="en-US" dirty="0"/>
              <a:t>If multiples entries in table then consider longest mask</a:t>
            </a:r>
            <a:endParaRPr lang="en-US" dirty="0"/>
          </a:p>
          <a:p>
            <a:r>
              <a:rPr lang="en-US" dirty="0"/>
              <a:t/>
            </a:r>
            <a:br>
              <a:rPr lang="en-US" dirty="0"/>
            </a:br>
            <a:r>
              <a:rPr lang="en-US" dirty="0"/>
              <a:t>NAT - Network Address Translation</a:t>
            </a:r>
            <a:endParaRPr lang="en-US" dirty="0"/>
          </a:p>
          <a:p>
            <a:r>
              <a:rPr lang="en-US" dirty="0"/>
              <a:t>When session is terminated, IP address is re-assigned to other user</a:t>
            </a:r>
            <a:endParaRPr lang="en-US" dirty="0"/>
          </a:p>
          <a:p>
            <a:pPr marL="0" indent="0">
              <a:buNone/>
            </a:pPr>
            <a:endParaRPr lang="en-US" dirty="0"/>
          </a:p>
        </p:txBody>
      </p:sp>
    </p:spTree>
    <p:extLst>
      <p:ext uri="{BB962C8B-B14F-4D97-AF65-F5344CB8AC3E}">
        <p14:creationId xmlns:p14="http://schemas.microsoft.com/office/powerpoint/2010/main" val="10484339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3.googleusercontent.com/PyD5QJe8ZTDQRr3Qf8ulNlLdlzLPl0pH-kLTqln1egOYQ5XPfQuUpJGkibveyKZDQ-z7mnVApwLgIg_7Urw4suVzhTDzasE5zuAdSqozWrnzJW96Z4-TZSmIFJMiyxnkeSoswnW8E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5801" y="1260763"/>
            <a:ext cx="9296054" cy="5062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4008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normAutofit fontScale="90000"/>
          </a:bodyPr>
          <a:lstStyle/>
          <a:p>
            <a:r>
              <a:rPr lang="en-US" dirty="0" smtClean="0"/>
              <a:t/>
            </a:r>
            <a:br>
              <a:rPr lang="en-US" dirty="0" smtClean="0"/>
            </a:br>
            <a:r>
              <a:rPr lang="en-US" dirty="0" smtClean="0"/>
              <a:t/>
            </a:r>
            <a:br>
              <a:rPr lang="en-US" dirty="0" smtClean="0"/>
            </a:br>
            <a:r>
              <a:rPr lang="en-US" dirty="0" smtClean="0"/>
              <a:t>ICMP </a:t>
            </a:r>
            <a:r>
              <a:rPr lang="en-US" dirty="0"/>
              <a:t>- Internet Control Message Protocol</a:t>
            </a:r>
            <a:r>
              <a:rPr lang="en-US" dirty="0"/>
              <a:t/>
            </a:r>
            <a:br>
              <a:rPr lang="en-US" dirty="0"/>
            </a:br>
            <a:r>
              <a:rPr lang="en-US" dirty="0"/>
              <a:t/>
            </a:r>
            <a:br>
              <a:rPr lang="en-US" dirty="0"/>
            </a:br>
            <a:endParaRPr lang="en-US" dirty="0"/>
          </a:p>
        </p:txBody>
      </p:sp>
      <p:pic>
        <p:nvPicPr>
          <p:cNvPr id="6146" name="Picture 2" descr="https://lh5.googleusercontent.com/_NKxUSIVzvdJFxQHZT3ZgkBxElh6mfE473WRVuhhfJUFvD9-UkCOXtuxgzdyW6lg7Mv79BgR3F-SUfAZ4BVWzHFzTiMYYCLUkwDuYYPLyni-N48kUctewJYIXmEiq6tkY0bAzL4oE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9746" y="2219685"/>
            <a:ext cx="8673086" cy="44720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0218" y="1579418"/>
            <a:ext cx="3810000" cy="369332"/>
          </a:xfrm>
          <a:prstGeom prst="rect">
            <a:avLst/>
          </a:prstGeom>
          <a:noFill/>
        </p:spPr>
        <p:txBody>
          <a:bodyPr wrap="square" rtlCol="0">
            <a:spAutoFit/>
          </a:bodyPr>
          <a:lstStyle/>
          <a:p>
            <a:r>
              <a:rPr lang="en-US" dirty="0" smtClean="0"/>
              <a:t>To test internet</a:t>
            </a:r>
            <a:endParaRPr lang="en-US" dirty="0"/>
          </a:p>
        </p:txBody>
      </p:sp>
    </p:spTree>
    <p:extLst>
      <p:ext uri="{BB962C8B-B14F-4D97-AF65-F5344CB8AC3E}">
        <p14:creationId xmlns:p14="http://schemas.microsoft.com/office/powerpoint/2010/main" val="20381930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764373"/>
            <a:ext cx="10924309" cy="1293028"/>
          </a:xfrm>
        </p:spPr>
        <p:txBody>
          <a:bodyPr>
            <a:normAutofit fontScale="90000"/>
          </a:bodyPr>
          <a:lstStyle/>
          <a:p>
            <a:r>
              <a:rPr lang="en-US" dirty="0" smtClean="0"/>
              <a:t/>
            </a:r>
            <a:br>
              <a:rPr lang="en-US" dirty="0" smtClean="0"/>
            </a:br>
            <a:r>
              <a:rPr lang="en-US" dirty="0"/>
              <a:t/>
            </a:r>
            <a:br>
              <a:rPr lang="en-US" dirty="0"/>
            </a:br>
            <a:r>
              <a:rPr lang="en-US" dirty="0" smtClean="0"/>
              <a:t>ARP </a:t>
            </a:r>
            <a:r>
              <a:rPr lang="en-US" dirty="0"/>
              <a:t>- Address Resolution Protocol</a:t>
            </a:r>
            <a:r>
              <a:rPr lang="en-US" dirty="0"/>
              <a:t/>
            </a:r>
            <a:br>
              <a:rPr lang="en-US" dirty="0"/>
            </a:br>
            <a:r>
              <a:rPr lang="en-US" dirty="0"/>
              <a:t/>
            </a:r>
            <a:br>
              <a:rPr lang="en-US" dirty="0"/>
            </a:br>
            <a:endParaRPr lang="en-US" dirty="0"/>
          </a:p>
        </p:txBody>
      </p:sp>
      <p:pic>
        <p:nvPicPr>
          <p:cNvPr id="7170" name="Picture 2" descr="https://lh3.googleusercontent.com/hwFvTHB1OY4IZjpx06QJj5vr-XMBTvbgkUC2h8ijAIfbLcUlOkXtV7QUQrpmTn_kVrjPXIq7AHPQvIX_uWmJfA3Dee1LExdqBsZRMAmTutFeWI49fyU21imAIG39DTWrAQpykbqLf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068" y="2900724"/>
            <a:ext cx="9938014" cy="37494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1891" y="1842655"/>
            <a:ext cx="9459191" cy="1477328"/>
          </a:xfrm>
          <a:prstGeom prst="rect">
            <a:avLst/>
          </a:prstGeom>
          <a:noFill/>
        </p:spPr>
        <p:txBody>
          <a:bodyPr wrap="square" rtlCol="0">
            <a:spAutoFit/>
          </a:bodyPr>
          <a:lstStyle/>
          <a:p>
            <a:r>
              <a:rPr lang="en-US" dirty="0"/>
              <a:t>To map </a:t>
            </a:r>
            <a:r>
              <a:rPr lang="en-US" dirty="0" err="1"/>
              <a:t>ip</a:t>
            </a:r>
            <a:r>
              <a:rPr lang="en-US" dirty="0"/>
              <a:t> address at data link </a:t>
            </a:r>
            <a:r>
              <a:rPr lang="en-US" dirty="0" smtClean="0"/>
              <a:t>layer</a:t>
            </a:r>
          </a:p>
          <a:p>
            <a:endParaRPr lang="en-US" dirty="0"/>
          </a:p>
          <a:p>
            <a:r>
              <a:rPr lang="en-US" dirty="0"/>
              <a:t>Broadcast message at data link layer to know the hop having same </a:t>
            </a:r>
            <a:r>
              <a:rPr lang="en-US" dirty="0" err="1"/>
              <a:t>ip</a:t>
            </a:r>
            <a:r>
              <a:rPr lang="en-US" dirty="0"/>
              <a:t> address</a:t>
            </a:r>
            <a:endParaRPr lang="en-US" dirty="0"/>
          </a:p>
          <a:p>
            <a:r>
              <a:rPr lang="en-US" dirty="0"/>
              <a:t/>
            </a:r>
            <a:br>
              <a:rPr lang="en-US" dirty="0"/>
            </a:br>
            <a:endParaRPr lang="en-US" dirty="0"/>
          </a:p>
        </p:txBody>
      </p:sp>
    </p:spTree>
    <p:extLst>
      <p:ext uri="{BB962C8B-B14F-4D97-AF65-F5344CB8AC3E}">
        <p14:creationId xmlns:p14="http://schemas.microsoft.com/office/powerpoint/2010/main" val="202530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73C891-404F-4A6D-9805-09E464CE17B1}"/>
              </a:ext>
            </a:extLst>
          </p:cNvPr>
          <p:cNvPicPr>
            <a:picLocks noChangeAspect="1"/>
          </p:cNvPicPr>
          <p:nvPr/>
        </p:nvPicPr>
        <p:blipFill>
          <a:blip r:embed="rId2"/>
          <a:stretch>
            <a:fillRect/>
          </a:stretch>
        </p:blipFill>
        <p:spPr>
          <a:xfrm>
            <a:off x="1435979" y="576773"/>
            <a:ext cx="9328515" cy="6098343"/>
          </a:xfrm>
          <a:prstGeom prst="rect">
            <a:avLst/>
          </a:prstGeom>
        </p:spPr>
      </p:pic>
    </p:spTree>
    <p:extLst>
      <p:ext uri="{BB962C8B-B14F-4D97-AF65-F5344CB8AC3E}">
        <p14:creationId xmlns:p14="http://schemas.microsoft.com/office/powerpoint/2010/main" val="22562865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normAutofit fontScale="90000"/>
          </a:bodyPr>
          <a:lstStyle/>
          <a:p>
            <a:r>
              <a:rPr lang="en-US" dirty="0" smtClean="0"/>
              <a:t/>
            </a:r>
            <a:br>
              <a:rPr lang="en-US" dirty="0" smtClean="0"/>
            </a:br>
            <a:r>
              <a:rPr lang="en-US" dirty="0"/>
              <a:t/>
            </a:r>
            <a:br>
              <a:rPr lang="en-US" dirty="0"/>
            </a:br>
            <a:r>
              <a:rPr lang="en-US" dirty="0" smtClean="0"/>
              <a:t>RARP </a:t>
            </a:r>
            <a:r>
              <a:rPr lang="en-US" dirty="0"/>
              <a:t>- Reverse Address Resolution Protocol</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Used for newly booted workstation</a:t>
            </a:r>
            <a:endParaRPr lang="en-US" dirty="0"/>
          </a:p>
          <a:p>
            <a:r>
              <a:rPr lang="en-US" dirty="0"/>
              <a:t>To know its </a:t>
            </a:r>
            <a:r>
              <a:rPr lang="en-US" dirty="0" err="1"/>
              <a:t>ip</a:t>
            </a:r>
            <a:r>
              <a:rPr lang="en-US" dirty="0"/>
              <a:t> address as it knows only its data link address</a:t>
            </a:r>
            <a:endParaRPr lang="en-US" dirty="0"/>
          </a:p>
          <a:p>
            <a:r>
              <a:rPr lang="en-US" dirty="0"/>
              <a:t>Disadvantage - such broadcast is not forwarded by routers</a:t>
            </a:r>
            <a:endParaRPr lang="en-US" dirty="0"/>
          </a:p>
          <a:p>
            <a:r>
              <a:rPr lang="en-US" dirty="0"/>
              <a:t>Alternate solution is BOOTSTARP</a:t>
            </a:r>
            <a:endParaRPr lang="en-US" dirty="0"/>
          </a:p>
          <a:p>
            <a:pPr marL="0" indent="0">
              <a:buNone/>
            </a:pPr>
            <a:endParaRPr lang="en-US" dirty="0"/>
          </a:p>
        </p:txBody>
      </p:sp>
    </p:spTree>
    <p:extLst>
      <p:ext uri="{BB962C8B-B14F-4D97-AF65-F5344CB8AC3E}">
        <p14:creationId xmlns:p14="http://schemas.microsoft.com/office/powerpoint/2010/main" val="21600290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16827"/>
          </a:xfrm>
        </p:spPr>
        <p:txBody>
          <a:bodyPr>
            <a:normAutofit fontScale="90000"/>
          </a:bodyPr>
          <a:lstStyle/>
          <a:p>
            <a:r>
              <a:rPr lang="en-US" dirty="0" smtClean="0"/>
              <a:t/>
            </a:r>
            <a:br>
              <a:rPr lang="en-US" dirty="0" smtClean="0"/>
            </a:br>
            <a:r>
              <a:rPr lang="en-US" dirty="0" smtClean="0"/>
              <a:t>BOOTP </a:t>
            </a:r>
            <a:r>
              <a:rPr lang="en-US" dirty="0"/>
              <a:t>- Bootstrap Protocol</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Uses UDP messages</a:t>
            </a:r>
            <a:endParaRPr lang="en-US" dirty="0"/>
          </a:p>
          <a:p>
            <a:r>
              <a:rPr lang="en-US" dirty="0"/>
              <a:t>Forwarded over routers</a:t>
            </a:r>
            <a:endParaRPr lang="en-US" dirty="0"/>
          </a:p>
          <a:p>
            <a:r>
              <a:rPr lang="en-US" dirty="0"/>
              <a:t>Also provide information about default router and subnet mask to use</a:t>
            </a:r>
            <a:endParaRPr lang="en-US" dirty="0"/>
          </a:p>
          <a:p>
            <a:r>
              <a:rPr lang="en-US" dirty="0"/>
              <a:t>Disadvantage - it requires manual configuration of tables mapping IP address to </a:t>
            </a:r>
            <a:r>
              <a:rPr lang="en-US" dirty="0" smtClean="0"/>
              <a:t>Ethernet </a:t>
            </a:r>
            <a:r>
              <a:rPr lang="en-US" dirty="0"/>
              <a:t>address</a:t>
            </a:r>
            <a:endParaRPr lang="en-US" dirty="0"/>
          </a:p>
          <a:p>
            <a:r>
              <a:rPr lang="en-US" dirty="0"/>
              <a:t>Solution - DHCP</a:t>
            </a:r>
            <a:endParaRPr lang="en-US" dirty="0"/>
          </a:p>
          <a:p>
            <a:pPr marL="0" indent="0">
              <a:buNone/>
            </a:pPr>
            <a:endParaRPr lang="en-US" dirty="0"/>
          </a:p>
        </p:txBody>
      </p:sp>
    </p:spTree>
    <p:extLst>
      <p:ext uri="{BB962C8B-B14F-4D97-AF65-F5344CB8AC3E}">
        <p14:creationId xmlns:p14="http://schemas.microsoft.com/office/powerpoint/2010/main" val="24461813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5FBF95E2D378409A7942844F9112BB" ma:contentTypeVersion="2" ma:contentTypeDescription="Create a new document." ma:contentTypeScope="" ma:versionID="190b963b8cb497b7732bd8abc79aced4">
  <xsd:schema xmlns:xsd="http://www.w3.org/2001/XMLSchema" xmlns:xs="http://www.w3.org/2001/XMLSchema" xmlns:p="http://schemas.microsoft.com/office/2006/metadata/properties" xmlns:ns2="927774d6-647d-465c-b7e8-d60cc3b8b415" targetNamespace="http://schemas.microsoft.com/office/2006/metadata/properties" ma:root="true" ma:fieldsID="64507a9083524b20691bc4449771e5a5" ns2:_="">
    <xsd:import namespace="927774d6-647d-465c-b7e8-d60cc3b8b41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7774d6-647d-465c-b7e8-d60cc3b8b4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D4B157-A550-4E04-AF71-1F5DACBA7E43}"/>
</file>

<file path=customXml/itemProps2.xml><?xml version="1.0" encoding="utf-8"?>
<ds:datastoreItem xmlns:ds="http://schemas.openxmlformats.org/officeDocument/2006/customXml" ds:itemID="{06766B36-9A86-4865-932C-BC72CC92200A}"/>
</file>

<file path=customXml/itemProps3.xml><?xml version="1.0" encoding="utf-8"?>
<ds:datastoreItem xmlns:ds="http://schemas.openxmlformats.org/officeDocument/2006/customXml" ds:itemID="{42F92B6B-4225-4547-B2AB-81E20D617479}"/>
</file>

<file path=docProps/app.xml><?xml version="1.0" encoding="utf-8"?>
<Properties xmlns="http://schemas.openxmlformats.org/officeDocument/2006/extended-properties" xmlns:vt="http://schemas.openxmlformats.org/officeDocument/2006/docPropsVTypes">
  <Template>TM04033937[[fn=Vapor Trail]]</Template>
  <TotalTime>776</TotalTime>
  <Words>2497</Words>
  <Application>Microsoft Office PowerPoint</Application>
  <PresentationFormat>Widescreen</PresentationFormat>
  <Paragraphs>391</Paragraphs>
  <Slides>91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91</vt:i4>
      </vt:variant>
    </vt:vector>
  </HeadingPairs>
  <TitlesOfParts>
    <vt:vector size="96" baseType="lpstr">
      <vt:lpstr>Arial</vt:lpstr>
      <vt:lpstr>Calibri</vt:lpstr>
      <vt:lpstr>Century Gothic</vt:lpstr>
      <vt:lpstr>Wingdings</vt:lpstr>
      <vt:lpstr>Vapor Trail</vt:lpstr>
      <vt:lpstr> Chapter 4  Network Layer</vt:lpstr>
      <vt:lpstr>N/w Layer Design Issues</vt:lpstr>
      <vt:lpstr>Store and Forward Switching</vt:lpstr>
      <vt:lpstr>Services provided to transport layer</vt:lpstr>
      <vt:lpstr>Implementation of connectionless service</vt:lpstr>
      <vt:lpstr>PowerPoint Presentation</vt:lpstr>
      <vt:lpstr>Implementation of connection oriented service</vt:lpstr>
      <vt:lpstr>PowerPoint Presentation</vt:lpstr>
      <vt:lpstr>PowerPoint Presentation</vt:lpstr>
      <vt:lpstr>Routing Algorithms</vt:lpstr>
      <vt:lpstr>PowerPoint Presentation</vt:lpstr>
      <vt:lpstr>PowerPoint Presentation</vt:lpstr>
      <vt:lpstr>Optimality principle</vt:lpstr>
      <vt:lpstr>Shortest path routing (Dijkstra)</vt:lpstr>
      <vt:lpstr>PowerPoint Presentation</vt:lpstr>
      <vt:lpstr>PowerPoint Presentation</vt:lpstr>
      <vt:lpstr>PowerPoint Presentation</vt:lpstr>
      <vt:lpstr>PowerPoint Presentation</vt:lpstr>
      <vt:lpstr>PowerPoint Presentation</vt:lpstr>
      <vt:lpstr>Flooding</vt:lpstr>
      <vt:lpstr>Applications where flooding is used </vt:lpstr>
      <vt:lpstr>Distance vector routing</vt:lpstr>
      <vt:lpstr>PowerPoint Presentation</vt:lpstr>
      <vt:lpstr>Link state routing</vt:lpstr>
      <vt:lpstr>Learning about neighbors</vt:lpstr>
      <vt:lpstr>Setting link costs</vt:lpstr>
      <vt:lpstr>Building link state packets</vt:lpstr>
      <vt:lpstr>PowerPoint Presentation</vt:lpstr>
      <vt:lpstr>Distributing the link state packets</vt:lpstr>
      <vt:lpstr>PowerPoint Presentation</vt:lpstr>
      <vt:lpstr>Computing new routes</vt:lpstr>
      <vt:lpstr>Hierarchical routing</vt:lpstr>
      <vt:lpstr>PowerPoint Presentation</vt:lpstr>
      <vt:lpstr>Broadcast routing</vt:lpstr>
      <vt:lpstr>PowerPoint Presentation</vt:lpstr>
      <vt:lpstr>Reverse Path Forwarding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Principles of congestion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N/w layer in the Internet  </vt:lpstr>
      <vt:lpstr>  IP Protocol  </vt:lpstr>
      <vt:lpstr>PowerPoint Presentation</vt:lpstr>
      <vt:lpstr>PowerPoint Presentation</vt:lpstr>
      <vt:lpstr>PowerPoint Presentation</vt:lpstr>
      <vt:lpstr>PowerPoint Presentation</vt:lpstr>
      <vt:lpstr>  IP Addresses  </vt:lpstr>
      <vt:lpstr>PowerPoint Presentation</vt:lpstr>
      <vt:lpstr>PowerPoint Presentation</vt:lpstr>
      <vt:lpstr>PowerPoint Presentation</vt:lpstr>
      <vt:lpstr>  ICMP - Internet Control Message Protocol  </vt:lpstr>
      <vt:lpstr>  ARP - Address Resolution Protocol  </vt:lpstr>
      <vt:lpstr>  RARP - Reverse Address Resolution Protocol  </vt:lpstr>
      <vt:lpstr> BOOTP - Bootstrap Protocol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Network Layer</dc:title>
  <dc:creator>Vidhi-PC</dc:creator>
  <cp:lastModifiedBy>resources</cp:lastModifiedBy>
  <cp:revision>77</cp:revision>
  <dcterms:created xsi:type="dcterms:W3CDTF">2019-08-18T16:26:07Z</dcterms:created>
  <dcterms:modified xsi:type="dcterms:W3CDTF">2019-09-23T10:49:02Z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0x0101007D5FBF95E2D378409A7942844F9112BB</vt:lpwstr>
  </property>
</Properties>
</file>