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261" r:id="rId7"/>
    <p:sldId id="316" r:id="rId8"/>
    <p:sldId id="327" r:id="rId9"/>
    <p:sldId id="324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Ck4oXglL9GWj5vMa+jvSw==" hashData="oDOJEctpqIn0uehHObh1mfhNVRfggnpv+xvuRB4NjS4Y9DAGGlvsdUBKvQT22Ju/7tAeKQVTgvQA5ZQr25jwU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399949"/>
            <a:ext cx="8791575" cy="305884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: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 &amp; Services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068265-682A-485F-9FAF-FD798904B2CE}"/>
              </a:ext>
            </a:extLst>
          </p:cNvPr>
          <p:cNvSpPr txBox="1"/>
          <p:nvPr/>
        </p:nvSpPr>
        <p:spPr>
          <a:xfrm>
            <a:off x="7301947" y="6268280"/>
            <a:ext cx="48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Ms. Vidhi Pandya</a:t>
            </a:r>
          </a:p>
        </p:txBody>
      </p:sp>
    </p:spTree>
    <p:extLst>
      <p:ext uri="{BB962C8B-B14F-4D97-AF65-F5344CB8AC3E}">
        <p14:creationId xmlns:p14="http://schemas.microsoft.com/office/powerpoint/2010/main" val="88853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Elements of transport protocol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18951" y="5509196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18951" y="5929089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" y="1202650"/>
            <a:ext cx="12128042" cy="3772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7290" y="5241701"/>
            <a:ext cx="6915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Route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Buffer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18951" y="6390582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7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addressing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252" y="159401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1251" y="2026790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251" y="2475405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38" y="1093827"/>
            <a:ext cx="6776031" cy="5654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6407" y="1342370"/>
            <a:ext cx="4636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 Adaptation Layer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TSAP – Transport Service Access Point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NSAP – Network Service Access Point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1110" y="3336143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33" y="614864"/>
            <a:ext cx="9367569" cy="6107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383183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Connection establishment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252" y="159401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110" y="2039669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53696" y="290040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07" y="1342370"/>
            <a:ext cx="10651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request TPDU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accept TPDU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Problems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Network Loss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Storage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Duplication of TPDU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Solution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Provide Sequence Number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Maintain records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53696" y="3336143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3696" y="3759000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3696" y="503400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53696" y="5456865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Connection establishment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07" y="1342370"/>
            <a:ext cx="10651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Problem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Machine Crash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Solution 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Restricted Subnet Design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Putting HOP counter in each packet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Timestamping each packet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53696" y="2061134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3696" y="332111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53696" y="3771879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53696" y="415609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0" y="266617"/>
            <a:ext cx="6761539" cy="6353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410381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43" y="244699"/>
            <a:ext cx="6610478" cy="6465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219797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7" y="160502"/>
            <a:ext cx="6749792" cy="6620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</p:spTree>
    <p:extLst>
      <p:ext uri="{BB962C8B-B14F-4D97-AF65-F5344CB8AC3E}">
        <p14:creationId xmlns:p14="http://schemas.microsoft.com/office/powerpoint/2010/main" val="4788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Connection release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11252" y="1640174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6407" y="1342370"/>
            <a:ext cx="106517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release: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If one of the user wants to disconnect – connection 							disconnects	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Data loss can be happened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release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Connection must be disconnected by both the side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Consider each connection as 2 individual 										unidirectional connections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Data loss can be avoided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86751" y="2050026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86751" y="2911161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1252" y="3736784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86751" y="418066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86751" y="4661542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86751" y="5478287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60" y="845739"/>
            <a:ext cx="4714339" cy="49537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6466" y="6108939"/>
            <a:ext cx="642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Connection Release Scenario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748"/>
            <a:ext cx="9905998" cy="1478570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1412" y="1841863"/>
            <a:ext cx="10406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Transport Layer in reference Model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the Transport Layer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different primitives used by Transport Layer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50" y="674704"/>
            <a:ext cx="5814451" cy="53088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6466" y="6108939"/>
            <a:ext cx="642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ymmetric Connection Release Scenario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69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8" y="829241"/>
            <a:ext cx="5118798" cy="5118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46" y="829241"/>
            <a:ext cx="5439806" cy="511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48" y="705157"/>
            <a:ext cx="5823751" cy="55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Flow control and buffering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1956" y="1829647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7111" y="1531843"/>
            <a:ext cx="10651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at Sender Side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at Receiver Side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1956" y="220654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23363" y="3166537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83858" y="3596744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83858" y="4040628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83858" y="4488551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4953958" y="1767441"/>
            <a:ext cx="214184" cy="4687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96931" y="1515766"/>
            <a:ext cx="516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speed, 		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connection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3006" y="2916838"/>
            <a:ext cx="9305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Buffer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Chained fixed size buffers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Chained variable size buffers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One large circular buffer per connection </a:t>
            </a:r>
          </a:p>
        </p:txBody>
      </p:sp>
    </p:spTree>
    <p:extLst>
      <p:ext uri="{BB962C8B-B14F-4D97-AF65-F5344CB8AC3E}">
        <p14:creationId xmlns:p14="http://schemas.microsoft.com/office/powerpoint/2010/main" val="2531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8" y="1786581"/>
            <a:ext cx="4987985" cy="2810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69796" y="1189723"/>
            <a:ext cx="4394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Chained Fixed size Buffers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19" y="1786581"/>
            <a:ext cx="4577536" cy="28219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75867" y="1189723"/>
            <a:ext cx="4848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0521" y="4481384"/>
            <a:ext cx="2220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Unused space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90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6110" y="2721961"/>
            <a:ext cx="43948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large Circular buffer per connection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8376" y="5008606"/>
            <a:ext cx="2220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Unused space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08" y="186054"/>
            <a:ext cx="2336477" cy="62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4110" y="580120"/>
            <a:ext cx="4394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Buffer Allocation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9608" y="6071287"/>
            <a:ext cx="10356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- Sliding Window Mechanism + Carrying capacity of subnet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58376" y="832869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106180"/>
            <a:ext cx="8801872" cy="47989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24453" y="6331625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multiplexing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931296"/>
            <a:ext cx="4130889" cy="368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1130" y="1354196"/>
            <a:ext cx="396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Upward Multiplexing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36" y="1931296"/>
            <a:ext cx="4435674" cy="36916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0990" y="1354196"/>
            <a:ext cx="396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Downward Multiplexing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Crash Recovery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8783" y="5209538"/>
            <a:ext cx="4863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– Acknowledge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– Write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- Crash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83" y="1086584"/>
            <a:ext cx="9428627" cy="39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45" y="618518"/>
            <a:ext cx="5004014" cy="5116076"/>
          </a:xfrm>
        </p:spPr>
        <p:txBody>
          <a:bodyPr>
            <a:normAutofit/>
          </a:bodyPr>
          <a:lstStyle/>
          <a:p>
            <a:r>
              <a:rPr lang="en-US" dirty="0"/>
              <a:t>Reference Book: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Computer Networks </a:t>
            </a:r>
            <a:br>
              <a:rPr lang="en-US" dirty="0"/>
            </a:b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dirty="0"/>
              <a:t>Andrew s. tanenbaum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Location of Transport Layer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0657" y="983707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40658" y="1712886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40658" y="2434101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40658" y="3155320"/>
            <a:ext cx="2696490" cy="9223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40658" y="4090559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40657" y="4816688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40657" y="5563667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660006" y="983707"/>
            <a:ext cx="425002" cy="2207213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4660006" y="4242959"/>
            <a:ext cx="425002" cy="2207213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7610" y="1906073"/>
            <a:ext cx="390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Service User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57609" y="5027573"/>
            <a:ext cx="4172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Service Provider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250" y="314005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1251" y="1043184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1251" y="1764399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1251" y="2485618"/>
            <a:ext cx="2696490" cy="9223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1251" y="3420857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250" y="4146986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250" y="4893965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65830" y="314005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265831" y="1043184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265831" y="1764399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265831" y="2485618"/>
            <a:ext cx="2696490" cy="9223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65831" y="3420857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265830" y="4146986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65830" y="4893965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302" y="5988678"/>
            <a:ext cx="276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System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65830" y="5988678"/>
            <a:ext cx="276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System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ireless router Network switch Wi-Fi, Computer Network Diagram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42" y="5649013"/>
            <a:ext cx="981532" cy="8628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Wireless router Network switch Wi-Fi, Computer Network Diagram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66" y="5649012"/>
            <a:ext cx="981532" cy="8628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174125" y="3407982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74124" y="4134111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74124" y="4881090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219976" y="3407982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219975" y="4134111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219975" y="4881090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72" y="351290"/>
            <a:ext cx="605316" cy="608018"/>
          </a:xfrm>
          <a:prstGeom prst="rect">
            <a:avLst/>
          </a:prstGeom>
        </p:spPr>
      </p:pic>
      <p:cxnSp>
        <p:nvCxnSpPr>
          <p:cNvPr id="35" name="Straight Connector 34"/>
          <p:cNvCxnSpPr>
            <a:stCxn id="5" idx="3"/>
            <a:endCxn id="19" idx="1"/>
          </p:cNvCxnSpPr>
          <p:nvPr/>
        </p:nvCxnSpPr>
        <p:spPr>
          <a:xfrm>
            <a:off x="2897741" y="2946800"/>
            <a:ext cx="636809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4423" y="2472743"/>
            <a:ext cx="460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Transmission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2773" y="687491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2774" y="1416670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42445" y="4641289"/>
            <a:ext cx="4095481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52774" y="2137885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2774" y="2859104"/>
            <a:ext cx="2696490" cy="9223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2774" y="3794343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2773" y="4520472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2773" y="5267451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27202" y="687491"/>
            <a:ext cx="2696491" cy="71630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27203" y="1416670"/>
            <a:ext cx="2696490" cy="70834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27203" y="2137885"/>
            <a:ext cx="2696490" cy="70834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227203" y="2859104"/>
            <a:ext cx="2696490" cy="92236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27203" y="3794343"/>
            <a:ext cx="2696490" cy="7132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27202" y="4520472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27202" y="5267451"/>
            <a:ext cx="2696490" cy="73410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589" y="379005"/>
            <a:ext cx="1027288" cy="103766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42447" y="2936380"/>
            <a:ext cx="2202286" cy="489400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142446" y="3781467"/>
            <a:ext cx="3168201" cy="73900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42446" y="2936380"/>
            <a:ext cx="702322" cy="48940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3518" y="3902285"/>
            <a:ext cx="2202286" cy="489400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73517" y="3902285"/>
            <a:ext cx="702322" cy="48940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873517" y="3781468"/>
            <a:ext cx="0" cy="7390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89421" y="4742161"/>
            <a:ext cx="3168201" cy="73900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20493" y="4862979"/>
            <a:ext cx="2202286" cy="489400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4620492" y="4862979"/>
            <a:ext cx="702322" cy="48940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20492" y="4742162"/>
            <a:ext cx="0" cy="73900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9421" y="4641289"/>
            <a:ext cx="0" cy="914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6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30" grpId="0" animBg="1"/>
      <p:bldP spid="19" grpId="0" animBg="1"/>
      <p:bldP spid="25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6C2244C-0BF6-478A-A623-C4A9509450EC}"/>
              </a:ext>
            </a:extLst>
          </p:cNvPr>
          <p:cNvSpPr txBox="1"/>
          <p:nvPr/>
        </p:nvSpPr>
        <p:spPr>
          <a:xfrm>
            <a:off x="1306286" y="13058"/>
            <a:ext cx="312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dirty="0"/>
              <a:t> …..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981464"/>
            <a:ext cx="9824084" cy="50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Transport Service Primitives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8" y="1811762"/>
            <a:ext cx="11143432" cy="3139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0918" y="5447763"/>
            <a:ext cx="919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Release – Two Ways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1. Asymmetric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2. Symmetric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8969" y="5898524"/>
            <a:ext cx="0" cy="6954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68969" y="6140260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68969" y="6575995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8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1141412" y="0"/>
            <a:ext cx="9905998" cy="120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 smtClean="0"/>
          </a:p>
          <a:p>
            <a:pPr algn="ctr"/>
            <a:r>
              <a:rPr lang="en-US" dirty="0" smtClean="0"/>
              <a:t>Transport Service Socket Primitives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918" y="5447763"/>
            <a:ext cx="919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Socket– Two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1. Datagram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2. Stream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68969" y="5898524"/>
            <a:ext cx="0" cy="6954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68969" y="6140260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68969" y="6575995"/>
            <a:ext cx="51515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00" y="977333"/>
            <a:ext cx="9800822" cy="44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41412" y="104504"/>
            <a:ext cx="9905998" cy="1202650"/>
          </a:xfrm>
        </p:spPr>
        <p:txBody>
          <a:bodyPr/>
          <a:lstStyle/>
          <a:p>
            <a:pPr algn="ctr"/>
            <a:r>
              <a:rPr lang="en-US" dirty="0" smtClean="0"/>
              <a:t>Services Provided by Transport Layer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36021" y="1019768"/>
            <a:ext cx="1972491" cy="86128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789608" y="1881048"/>
            <a:ext cx="2" cy="352973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9609" y="2116177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orizontal Scroll 9"/>
          <p:cNvSpPr/>
          <p:nvPr/>
        </p:nvSpPr>
        <p:spPr>
          <a:xfrm>
            <a:off x="2769324" y="1776541"/>
            <a:ext cx="8934995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789609" y="3069765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orizontal Scroll 38"/>
          <p:cNvSpPr/>
          <p:nvPr/>
        </p:nvSpPr>
        <p:spPr>
          <a:xfrm>
            <a:off x="2769325" y="2377428"/>
            <a:ext cx="8934994" cy="122791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 - Connection Less &amp; Connection Oriented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89609" y="3914495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orizontal Scroll 40"/>
          <p:cNvSpPr/>
          <p:nvPr/>
        </p:nvSpPr>
        <p:spPr>
          <a:xfrm>
            <a:off x="2769325" y="3574859"/>
            <a:ext cx="8934994" cy="705394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and buffering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789608" y="4783763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orizontal Scroll 44"/>
          <p:cNvSpPr/>
          <p:nvPr/>
        </p:nvSpPr>
        <p:spPr>
          <a:xfrm>
            <a:off x="2769323" y="4313497"/>
            <a:ext cx="8934995" cy="64008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89608" y="5410781"/>
            <a:ext cx="875212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orizontal Scroll 19"/>
          <p:cNvSpPr/>
          <p:nvPr/>
        </p:nvSpPr>
        <p:spPr>
          <a:xfrm>
            <a:off x="2769322" y="4979699"/>
            <a:ext cx="8934995" cy="653152"/>
          </a:xfrm>
          <a:prstGeom prst="horizontalScroll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10" grpId="0" animBg="1"/>
      <p:bldP spid="39" grpId="0" animBg="1"/>
      <p:bldP spid="41" grpId="0" animBg="1"/>
      <p:bldP spid="45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FBF95E2D378409A7942844F9112BB" ma:contentTypeVersion="2" ma:contentTypeDescription="Create a new document." ma:contentTypeScope="" ma:versionID="190b963b8cb497b7732bd8abc79aced4">
  <xsd:schema xmlns:xsd="http://www.w3.org/2001/XMLSchema" xmlns:xs="http://www.w3.org/2001/XMLSchema" xmlns:p="http://schemas.microsoft.com/office/2006/metadata/properties" xmlns:ns2="927774d6-647d-465c-b7e8-d60cc3b8b415" targetNamespace="http://schemas.microsoft.com/office/2006/metadata/properties" ma:root="true" ma:fieldsID="64507a9083524b20691bc4449771e5a5" ns2:_="">
    <xsd:import namespace="927774d6-647d-465c-b7e8-d60cc3b8b4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7774d6-647d-465c-b7e8-d60cc3b8b4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A2572-3494-49D8-9DC4-FCABD39CD60F}"/>
</file>

<file path=customXml/itemProps2.xml><?xml version="1.0" encoding="utf-8"?>
<ds:datastoreItem xmlns:ds="http://schemas.openxmlformats.org/officeDocument/2006/customXml" ds:itemID="{49754EB2-F466-470B-80F0-2F2A2AAF5DAB}"/>
</file>

<file path=customXml/itemProps3.xml><?xml version="1.0" encoding="utf-8"?>
<ds:datastoreItem xmlns:ds="http://schemas.openxmlformats.org/officeDocument/2006/customXml" ds:itemID="{E1718315-17A0-4759-96C6-1221752C96E9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8262</TotalTime>
  <Words>345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Times New Roman</vt:lpstr>
      <vt:lpstr>Trebuchet MS</vt:lpstr>
      <vt:lpstr>Tw Cen MT</vt:lpstr>
      <vt:lpstr>Wingdings</vt:lpstr>
      <vt:lpstr>Circuit</vt:lpstr>
      <vt:lpstr>Transport  Layer : Primitives &amp; Services</vt:lpstr>
      <vt:lpstr>Learning objectives</vt:lpstr>
      <vt:lpstr>Location of Transport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Services Provided by Transport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Book:  Computer Networks  4th edition Andrew s. tanenbaum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resources</dc:creator>
  <cp:lastModifiedBy>Resources</cp:lastModifiedBy>
  <cp:revision>313</cp:revision>
  <dcterms:created xsi:type="dcterms:W3CDTF">2019-12-03T04:28:02Z</dcterms:created>
  <dcterms:modified xsi:type="dcterms:W3CDTF">2021-08-10T06:35:53Z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0x0101007D5FBF95E2D378409A7942844F9112BB</vt:lpwstr>
  </property>
</Properties>
</file>