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86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42600-A571-4C2F-ACFF-AAB0453982C0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F726B-5355-4F49-B680-4FCFB509C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1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1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11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7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96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95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02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1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3E5D-767F-403A-B96B-3F3EC9A75618}" type="datetimeFigureOut">
              <a:rPr lang="en-IN" smtClean="0"/>
              <a:t>24-12-2020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8E24-574E-4699-8860-EA2638E3D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30093"/>
              </p:ext>
            </p:extLst>
          </p:nvPr>
        </p:nvGraphicFramePr>
        <p:xfrm>
          <a:off x="329514" y="189470"/>
          <a:ext cx="11434118" cy="64741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7059"/>
                <a:gridCol w="5717059"/>
              </a:tblGrid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TCP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UDP</a:t>
                      </a:r>
                      <a:endParaRPr lang="en-US" sz="2800" b="1" dirty="0"/>
                    </a:p>
                  </a:txBody>
                  <a:tcPr/>
                </a:tc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Connection oriented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Connection less</a:t>
                      </a:r>
                      <a:endParaRPr lang="en-US" sz="2800" b="1" dirty="0"/>
                    </a:p>
                  </a:txBody>
                  <a:tcPr/>
                </a:tc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Provides flow control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Do not provide flow control</a:t>
                      </a:r>
                      <a:endParaRPr lang="en-US" sz="2800" b="1" dirty="0"/>
                    </a:p>
                  </a:txBody>
                  <a:tcPr/>
                </a:tc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Provides error control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Do not provide error</a:t>
                      </a:r>
                      <a:r>
                        <a:rPr lang="en-US" sz="2800" b="1" baseline="0" dirty="0" smtClean="0"/>
                        <a:t> control</a:t>
                      </a:r>
                      <a:endParaRPr lang="en-US" sz="2800" b="1" dirty="0"/>
                    </a:p>
                  </a:txBody>
                  <a:tcPr/>
                </a:tc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Can not do broadcasting or multicasting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Broadcasting,</a:t>
                      </a:r>
                      <a:r>
                        <a:rPr lang="en-US" sz="2800" b="1" baseline="0" dirty="0" smtClean="0"/>
                        <a:t> multicasting</a:t>
                      </a:r>
                      <a:endParaRPr lang="en-US" sz="2800" b="1" dirty="0"/>
                    </a:p>
                  </a:txBody>
                  <a:tcPr/>
                </a:tc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It uses duplex connection + point to point connection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 Providing</a:t>
                      </a:r>
                      <a:r>
                        <a:rPr lang="en-US" sz="2800" b="1" baseline="0" dirty="0" smtClean="0"/>
                        <a:t> simplex connection</a:t>
                      </a:r>
                      <a:endParaRPr lang="en-US" sz="2800" b="1" dirty="0"/>
                    </a:p>
                  </a:txBody>
                  <a:tcPr/>
                </a:tc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concern for </a:t>
                      </a:r>
                      <a:r>
                        <a:rPr lang="en-US" sz="2800" b="1" dirty="0" err="1" smtClean="0"/>
                        <a:t>ack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Not concern for </a:t>
                      </a:r>
                      <a:r>
                        <a:rPr lang="en-US" sz="2800" b="1" dirty="0" err="1" smtClean="0"/>
                        <a:t>ack</a:t>
                      </a:r>
                      <a:endParaRPr lang="en-US" sz="2800" b="1" dirty="0"/>
                    </a:p>
                  </a:txBody>
                  <a:tcPr/>
                </a:tc>
              </a:tr>
              <a:tr h="7640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Retransmit the data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Do not retransmit the data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02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– User Datagram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68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UDP transmits segment consisting of 8 byte header followed by payload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	UDP Header</a:t>
            </a:r>
          </a:p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4" y="3369688"/>
            <a:ext cx="9757275" cy="21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4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3400" y="613954"/>
            <a:ext cx="9159240" cy="5634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ZapfDingbats" pitchFamily="82" charset="2"/>
              <a:buNone/>
            </a:pPr>
            <a:r>
              <a:rPr lang="en-US" altLang="en-US" sz="3600" b="1" dirty="0" smtClean="0"/>
              <a:t>CB84-000D-001C-001C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source port number?</a:t>
            </a:r>
          </a:p>
          <a:p>
            <a:pPr marL="0" indent="0" algn="just">
              <a:buFont typeface="ZapfDingbats" pitchFamily="8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destination port number?</a:t>
            </a:r>
          </a:p>
          <a:p>
            <a:pPr marL="0" indent="0" algn="just">
              <a:buFont typeface="ZapfDingbats" pitchFamily="8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length of the user datagram?</a:t>
            </a:r>
          </a:p>
          <a:p>
            <a:pPr marL="0" indent="0" algn="just">
              <a:buFont typeface="ZapfDingbats" pitchFamily="8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length of the data?</a:t>
            </a:r>
          </a:p>
          <a:p>
            <a:pPr marL="0" indent="0" algn="just">
              <a:buFont typeface="ZapfDingbats" pitchFamily="8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packet directed from a client to a server or vice versa?</a:t>
            </a:r>
          </a:p>
          <a:p>
            <a:pPr marL="0" indent="0" algn="just">
              <a:buFont typeface="ZapfDingbats" pitchFamily="82" charset="2"/>
              <a:buNone/>
            </a:pP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client process?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0097" y="313038"/>
            <a:ext cx="535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length = header length +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55689"/>
            <a:ext cx="12191999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 algn="just">
              <a:spcBef>
                <a:spcPct val="0"/>
              </a:spcBef>
              <a:buClrTx/>
              <a:buSzTx/>
              <a:buFontTx/>
              <a:buAutoNum type="alphaLcPeriod"/>
            </a:pPr>
            <a:r>
              <a:rPr lang="en-US" altLang="en-US" sz="3200" dirty="0" smtClean="0">
                <a:latin typeface="Times-Roman"/>
              </a:rPr>
              <a:t>The </a:t>
            </a:r>
            <a:r>
              <a:rPr lang="en-US" altLang="en-US" sz="3200" dirty="0">
                <a:latin typeface="Times-Roman"/>
              </a:rPr>
              <a:t>source port number is the first four hexadecimal digits (CB84)</a:t>
            </a:r>
            <a:r>
              <a:rPr lang="en-US" altLang="en-US" sz="3200" baseline="-25000" dirty="0">
                <a:latin typeface="Times-Roman"/>
              </a:rPr>
              <a:t>16</a:t>
            </a:r>
            <a:r>
              <a:rPr lang="en-US" altLang="en-US" sz="3200" dirty="0">
                <a:latin typeface="Times-Roman"/>
              </a:rPr>
              <a:t>, which means </a:t>
            </a:r>
            <a:r>
              <a:rPr lang="en-US" altLang="en-US" sz="3200" dirty="0" smtClean="0">
                <a:latin typeface="Times-Roman"/>
              </a:rPr>
              <a:t>that the </a:t>
            </a:r>
            <a:r>
              <a:rPr lang="en-US" altLang="en-US" sz="3200" dirty="0">
                <a:latin typeface="Times-Roman"/>
              </a:rPr>
              <a:t>source port number is </a:t>
            </a:r>
            <a:r>
              <a:rPr lang="en-US" altLang="en-US" sz="3200" b="1" dirty="0">
                <a:latin typeface="Times-Roman"/>
              </a:rPr>
              <a:t>52100</a:t>
            </a:r>
            <a:r>
              <a:rPr lang="en-US" altLang="en-US" sz="3200" b="1" dirty="0" smtClean="0">
                <a:latin typeface="Times-Roman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endParaRPr lang="en-US" altLang="en-US" sz="3200" b="1" dirty="0">
              <a:latin typeface="Times-Roman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-Bold"/>
              </a:rPr>
              <a:t>b. </a:t>
            </a:r>
            <a:r>
              <a:rPr lang="en-US" altLang="en-US" sz="3200" dirty="0">
                <a:latin typeface="Times-Roman"/>
              </a:rPr>
              <a:t>The destination port number is the second four hexadecimal digits (000D)</a:t>
            </a:r>
            <a:r>
              <a:rPr lang="en-US" altLang="en-US" sz="3200" baseline="-25000" dirty="0">
                <a:latin typeface="Times-Roman"/>
              </a:rPr>
              <a:t>16</a:t>
            </a:r>
            <a:r>
              <a:rPr lang="en-US" altLang="en-US" sz="3200" dirty="0">
                <a:latin typeface="Times-Roman"/>
              </a:rPr>
              <a:t>, </a:t>
            </a:r>
            <a:r>
              <a:rPr lang="en-US" altLang="en-US" sz="3200" dirty="0" smtClean="0">
                <a:latin typeface="Times-Roman"/>
              </a:rPr>
              <a:t>which means </a:t>
            </a:r>
            <a:r>
              <a:rPr lang="en-US" altLang="en-US" sz="3200" dirty="0">
                <a:latin typeface="Times-Roman"/>
              </a:rPr>
              <a:t>that the destination port number is </a:t>
            </a:r>
            <a:r>
              <a:rPr lang="en-US" altLang="en-US" sz="3200" b="1" dirty="0">
                <a:latin typeface="Times-Roman"/>
              </a:rPr>
              <a:t>13</a:t>
            </a:r>
            <a:r>
              <a:rPr lang="en-US" altLang="en-US" sz="3200" b="1" dirty="0" smtClean="0">
                <a:latin typeface="Times-Roman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b="1" dirty="0">
              <a:latin typeface="Times-Roman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-Bold"/>
              </a:rPr>
              <a:t>c. </a:t>
            </a:r>
            <a:r>
              <a:rPr lang="en-US" altLang="en-US" sz="3200" dirty="0">
                <a:latin typeface="Times-Roman"/>
              </a:rPr>
              <a:t>The third four hexadecimal digits (001C)</a:t>
            </a:r>
            <a:r>
              <a:rPr lang="en-US" altLang="en-US" sz="3200" baseline="-25000" dirty="0">
                <a:latin typeface="Times-Roman"/>
              </a:rPr>
              <a:t>16</a:t>
            </a:r>
            <a:r>
              <a:rPr lang="en-US" altLang="en-US" sz="3200" dirty="0">
                <a:latin typeface="Times-Roman"/>
              </a:rPr>
              <a:t> define the length of the whole UDP packet as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-Roman"/>
              </a:rPr>
              <a:t>28</a:t>
            </a:r>
            <a:r>
              <a:rPr lang="en-US" altLang="en-US" sz="3200" dirty="0">
                <a:latin typeface="Times-Roman"/>
              </a:rPr>
              <a:t> bytes</a:t>
            </a:r>
            <a:r>
              <a:rPr lang="en-US" altLang="en-US" sz="3200" dirty="0" smtClean="0">
                <a:latin typeface="Times-Roman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-Roman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-Bold"/>
              </a:rPr>
              <a:t>d. </a:t>
            </a:r>
            <a:r>
              <a:rPr lang="en-US" altLang="en-US" sz="3200" dirty="0">
                <a:latin typeface="Times-Roman"/>
              </a:rPr>
              <a:t>The length of the data is the length of the whole packet minus the length of the header, or  28 </a:t>
            </a:r>
            <a:r>
              <a:rPr lang="en-US" altLang="en-US" sz="3200" dirty="0">
                <a:latin typeface="Symbol" panose="05050102010706020507" pitchFamily="18" charset="2"/>
              </a:rPr>
              <a:t>- </a:t>
            </a:r>
            <a:r>
              <a:rPr lang="en-US" altLang="en-US" sz="3200" dirty="0">
                <a:latin typeface="Times-Roman"/>
              </a:rPr>
              <a:t>8 </a:t>
            </a:r>
            <a:r>
              <a:rPr lang="en-US" altLang="en-US" sz="3200" dirty="0">
                <a:latin typeface="Symbol" panose="05050102010706020507" pitchFamily="18" charset="2"/>
              </a:rPr>
              <a:t>= </a:t>
            </a:r>
            <a:r>
              <a:rPr lang="en-US" altLang="en-US" sz="3200" b="1" dirty="0">
                <a:latin typeface="Times-Roman"/>
              </a:rPr>
              <a:t>20 bytes</a:t>
            </a:r>
            <a:r>
              <a:rPr lang="en-US" altLang="en-US" sz="3200" b="1" dirty="0" smtClean="0">
                <a:latin typeface="Times-Roman"/>
              </a:rPr>
              <a:t>.</a:t>
            </a:r>
            <a:endParaRPr lang="en-US" altLang="en-US" sz="3200" b="1" dirty="0">
              <a:latin typeface="Times-Roman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14313" y="14413"/>
            <a:ext cx="809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5395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483326"/>
            <a:ext cx="10110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-Bold"/>
              </a:rPr>
              <a:t>e. </a:t>
            </a:r>
            <a:r>
              <a:rPr lang="en-US" altLang="en-US" sz="3200" dirty="0">
                <a:latin typeface="Times-Roman"/>
              </a:rPr>
              <a:t>Since the </a:t>
            </a:r>
            <a:r>
              <a:rPr lang="en-US" altLang="en-US" sz="3200" b="1" dirty="0">
                <a:latin typeface="Times-Roman"/>
              </a:rPr>
              <a:t>destination port number is 13 </a:t>
            </a:r>
            <a:r>
              <a:rPr lang="en-US" altLang="en-US" sz="3200" dirty="0">
                <a:latin typeface="Times-Roman"/>
              </a:rPr>
              <a:t>(well-known port), the packet is from the </a:t>
            </a:r>
            <a:r>
              <a:rPr lang="en-US" altLang="en-US" sz="3200" b="1" dirty="0">
                <a:latin typeface="Times-Roman"/>
              </a:rPr>
              <a:t>client to the server</a:t>
            </a:r>
            <a:r>
              <a:rPr lang="en-US" altLang="en-US" sz="3200" b="1" dirty="0" smtClean="0">
                <a:latin typeface="Times-Roman"/>
              </a:rPr>
              <a:t>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b="1" dirty="0">
              <a:latin typeface="Times-Roman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-Bold"/>
              </a:rPr>
              <a:t>f. </a:t>
            </a:r>
            <a:r>
              <a:rPr lang="en-US" altLang="en-US" sz="3200" dirty="0">
                <a:latin typeface="Times-Roman"/>
              </a:rPr>
              <a:t>The client process is the </a:t>
            </a:r>
            <a:r>
              <a:rPr lang="en-US" altLang="en-US" sz="3200" b="1" dirty="0" smtClean="0">
                <a:latin typeface="Times-Roman"/>
              </a:rPr>
              <a:t>Daytime</a:t>
            </a:r>
            <a:endParaRPr lang="en-US" alt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944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5804" y="273488"/>
            <a:ext cx="9526406" cy="62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483326"/>
            <a:ext cx="101106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smtClean="0">
                <a:latin typeface="Times-Bold"/>
              </a:rPr>
              <a:t>Disadvantages of UDP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b="1" dirty="0">
              <a:latin typeface="Times-Bold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smtClean="0"/>
              <a:t>Do not provide error control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smtClean="0"/>
              <a:t>Do not provide flow control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smtClean="0"/>
              <a:t>Do not establish the connection before sending the data – known as connection less protocol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smtClean="0"/>
              <a:t>Do not care about acknowledgement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 smtClean="0"/>
              <a:t>Do not retransmit the data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b="1" dirty="0"/>
          </a:p>
          <a:p>
            <a:r>
              <a:rPr lang="en-US" sz="3200" dirty="0" smtClean="0"/>
              <a:t>Note : Application of UDP – DNS, video streaming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62899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3DFF75-2078-464F-837A-D3DE2CFE25D9}"/>
</file>

<file path=customXml/itemProps2.xml><?xml version="1.0" encoding="utf-8"?>
<ds:datastoreItem xmlns:ds="http://schemas.openxmlformats.org/officeDocument/2006/customXml" ds:itemID="{A605B35C-0C73-47CE-A041-1D35D63A73AB}"/>
</file>

<file path=customXml/itemProps3.xml><?xml version="1.0" encoding="utf-8"?>
<ds:datastoreItem xmlns:ds="http://schemas.openxmlformats.org/officeDocument/2006/customXml" ds:itemID="{3D2608BA-C21D-426C-84D4-9944E281D119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535</TotalTime>
  <Words>325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Comic Sans MS</vt:lpstr>
      <vt:lpstr>Symbol</vt:lpstr>
      <vt:lpstr>Times New Roman</vt:lpstr>
      <vt:lpstr>Times-Bold</vt:lpstr>
      <vt:lpstr>Times-Roman</vt:lpstr>
      <vt:lpstr>Trebuchet MS</vt:lpstr>
      <vt:lpstr>ZapfDingbats</vt:lpstr>
      <vt:lpstr>Berlin</vt:lpstr>
      <vt:lpstr>PowerPoint Presentation</vt:lpstr>
      <vt:lpstr>UDP – User Datagram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Vidhi-PC</dc:creator>
  <cp:lastModifiedBy>Resources</cp:lastModifiedBy>
  <cp:revision>40</cp:revision>
  <dcterms:created xsi:type="dcterms:W3CDTF">2019-09-15T16:48:16Z</dcterms:created>
  <dcterms:modified xsi:type="dcterms:W3CDTF">2020-12-24T04:26:18Z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