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sldIdLst>
    <p:sldId id="597" r:id="rId2"/>
    <p:sldId id="678" r:id="rId3"/>
    <p:sldId id="747" r:id="rId4"/>
    <p:sldId id="748" r:id="rId5"/>
    <p:sldId id="749" r:id="rId6"/>
    <p:sldId id="750" r:id="rId7"/>
    <p:sldId id="751" r:id="rId8"/>
    <p:sldId id="752" r:id="rId9"/>
    <p:sldId id="753" r:id="rId10"/>
    <p:sldId id="754" r:id="rId11"/>
    <p:sldId id="755" r:id="rId12"/>
    <p:sldId id="756" r:id="rId13"/>
    <p:sldId id="757" r:id="rId14"/>
    <p:sldId id="758" r:id="rId15"/>
    <p:sldId id="759" r:id="rId16"/>
    <p:sldId id="765" r:id="rId17"/>
    <p:sldId id="766" r:id="rId18"/>
    <p:sldId id="767" r:id="rId19"/>
    <p:sldId id="768" r:id="rId20"/>
    <p:sldId id="769" r:id="rId21"/>
    <p:sldId id="770" r:id="rId22"/>
    <p:sldId id="771" r:id="rId23"/>
    <p:sldId id="760" r:id="rId24"/>
    <p:sldId id="772" r:id="rId25"/>
    <p:sldId id="774" r:id="rId26"/>
    <p:sldId id="773" r:id="rId27"/>
    <p:sldId id="775" r:id="rId28"/>
    <p:sldId id="776" r:id="rId29"/>
    <p:sldId id="777" r:id="rId30"/>
    <p:sldId id="789" r:id="rId31"/>
    <p:sldId id="779" r:id="rId32"/>
    <p:sldId id="780" r:id="rId33"/>
    <p:sldId id="781" r:id="rId34"/>
    <p:sldId id="782" r:id="rId35"/>
    <p:sldId id="792" r:id="rId36"/>
    <p:sldId id="783" r:id="rId37"/>
    <p:sldId id="784" r:id="rId38"/>
    <p:sldId id="793" r:id="rId39"/>
    <p:sldId id="785" r:id="rId40"/>
    <p:sldId id="786" r:id="rId41"/>
    <p:sldId id="787" r:id="rId42"/>
    <p:sldId id="788" r:id="rId43"/>
    <p:sldId id="790" r:id="rId44"/>
    <p:sldId id="791" r:id="rId45"/>
    <p:sldId id="676" r:id="rId46"/>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6699FF"/>
    <a:srgbClr val="D5B8EA"/>
    <a:srgbClr val="949494"/>
    <a:srgbClr val="339966"/>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4" autoAdjust="0"/>
    <p:restoredTop sz="99112" autoAdjust="0"/>
  </p:normalViewPr>
  <p:slideViewPr>
    <p:cSldViewPr>
      <p:cViewPr varScale="1">
        <p:scale>
          <a:sx n="61" d="100"/>
          <a:sy n="61" d="100"/>
        </p:scale>
        <p:origin x="66"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a:solidFill>
                <a:sysClr val="window" lastClr="FFFFFF"/>
              </a:solidFill>
              <a:latin typeface="Calibri"/>
              <a:ea typeface="+mn-ea"/>
              <a:cs typeface="Arial"/>
            </a:rPr>
            <a:t>The Evolution Role of Software</a:t>
          </a:r>
          <a:endParaRPr lang="en-US" sz="2400" b="1" dirty="0">
            <a:solidFill>
              <a:sysClr val="window" lastClr="FFFFFF"/>
            </a:solidFill>
            <a:latin typeface="Calibri"/>
            <a:ea typeface="+mn-ea"/>
            <a:cs typeface="Arial"/>
          </a:endParaRP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a:solidFill>
                <a:sysClr val="window" lastClr="FFFFFF"/>
              </a:solidFill>
              <a:latin typeface="Calibri"/>
              <a:ea typeface="+mn-ea"/>
              <a:cs typeface="Arial"/>
            </a:rPr>
            <a:t>Software: A crises on the Horizon and Software Myths</a:t>
          </a:r>
          <a:endParaRPr lang="en-US" sz="2400" b="1" dirty="0">
            <a:solidFill>
              <a:sysClr val="window" lastClr="FFFFFF"/>
            </a:solidFill>
            <a:latin typeface="Calibri"/>
            <a:ea typeface="+mn-ea"/>
            <a:cs typeface="Arial"/>
          </a:endParaRP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a:solidFill>
                <a:sysClr val="window" lastClr="FFFFFF"/>
              </a:solidFill>
              <a:latin typeface="Calibri"/>
              <a:ea typeface="+mn-ea"/>
              <a:cs typeface="Arial"/>
            </a:rPr>
            <a:t>Software Engineering: A Layered Methodology</a:t>
          </a:r>
          <a:endParaRPr lang="en-US" sz="2400" b="1" dirty="0">
            <a:solidFill>
              <a:sysClr val="window" lastClr="FFFFFF"/>
            </a:solidFill>
            <a:latin typeface="Calibri"/>
            <a:ea typeface="+mn-ea"/>
            <a:cs typeface="Arial"/>
          </a:endParaRPr>
        </a:p>
      </dgm:t>
    </dgm:pt>
    <dgm:pt modelId="{CE12AA17-8D42-4ABB-B347-234B36D5A1F8}" type="sibTrans" cxnId="{69583C3C-530E-4036-90DC-AAC59D8E4B74}">
      <dgm:prSet/>
      <dgm:spPr/>
      <dgm:t>
        <a:bodyPr/>
        <a:lstStyle/>
        <a:p>
          <a:endParaRPr lang="en-US"/>
        </a:p>
      </dgm:t>
    </dgm:pt>
    <dgm:pt modelId="{2DA0D993-94EC-4714-BAE9-BEFE80ED2CEA}" type="parTrans" cxnId="{D6D7B6F3-3F3A-4B63-A67F-1EF3997EE2EB}">
      <dgm:prSet/>
      <dgm:spPr/>
      <dgm:t>
        <a:bodyPr/>
        <a:lstStyle/>
        <a:p>
          <a:endParaRPr lang="en-US"/>
        </a:p>
      </dgm:t>
    </dgm:pt>
    <dgm:pt modelId="{56F36EBA-6E11-41F9-A59C-82E3A6852671}">
      <dgm:prSet phldrT="[Text]" custT="1"/>
      <dgm:spPr>
        <a:xfrm>
          <a:off x="609564" y="4161958"/>
          <a:ext cx="7695986" cy="832305"/>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a:solidFill>
                <a:sysClr val="window" lastClr="FFFFFF"/>
              </a:solidFill>
              <a:latin typeface="Calibri"/>
              <a:ea typeface="+mn-ea"/>
              <a:cs typeface="Arial"/>
            </a:rPr>
            <a:t>Software Process Models</a:t>
          </a:r>
          <a:endParaRPr lang="en-US" sz="2400" b="1" dirty="0">
            <a:solidFill>
              <a:sysClr val="window" lastClr="FFFFFF"/>
            </a:solidFill>
            <a:latin typeface="Calibri"/>
            <a:ea typeface="+mn-ea"/>
            <a:cs typeface="Arial"/>
          </a:endParaRPr>
        </a:p>
      </dgm:t>
    </dgm:pt>
    <dgm:pt modelId="{3C046440-3519-4AA5-96B9-8DB4E9AE454E}" type="sibTrans" cxnId="{D6D7B6F3-3F3A-4B63-A67F-1EF3997EE2EB}">
      <dgm:prSet/>
      <dgm:spPr/>
      <dgm:t>
        <a:bodyPr/>
        <a:lstStyle/>
        <a:p>
          <a:endParaRPr lang="en-US"/>
        </a:p>
      </dgm:t>
    </dgm:pt>
    <dgm:pt modelId="{6768B448-8955-4185-A605-6781CE73B908}">
      <dgm:prSet phldrT="[Text]"/>
      <dgm:spPr>
        <a:xfrm>
          <a:off x="609564" y="4161958"/>
          <a:ext cx="7695986" cy="832305"/>
        </a:xfrm>
        <a:solidFill>
          <a:srgbClr val="002060"/>
        </a:solidFill>
        <a:ln w="25400" cap="flat" cmpd="sng" algn="ctr">
          <a:solidFill>
            <a:sysClr val="window" lastClr="FFFFFF">
              <a:hueOff val="0"/>
              <a:satOff val="0"/>
              <a:lumOff val="0"/>
              <a:alphaOff val="0"/>
            </a:sysClr>
          </a:solidFill>
          <a:prstDash val="solid"/>
        </a:ln>
        <a:effectLst/>
      </dgm:spPr>
      <dgm:t>
        <a:bodyPr/>
        <a:lstStyle/>
        <a:p>
          <a:r>
            <a:rPr lang="en-US" b="1" dirty="0">
              <a:solidFill>
                <a:sysClr val="window" lastClr="FFFFFF"/>
              </a:solidFill>
              <a:latin typeface="Calibri"/>
              <a:ea typeface="+mn-ea"/>
              <a:cs typeface="Arial"/>
            </a:rPr>
            <a:t>Component Based development, Process, Product &amp; Process</a:t>
          </a:r>
        </a:p>
      </dgm:t>
    </dgm:pt>
    <dgm:pt modelId="{36451982-0305-482A-A2EF-CF48F46D404E}" type="parTrans" cxnId="{F10BA672-7DAA-43C6-A60E-619018C2D0F0}">
      <dgm:prSet/>
      <dgm:spPr/>
      <dgm:t>
        <a:bodyPr/>
        <a:lstStyle/>
        <a:p>
          <a:endParaRPr lang="en-US"/>
        </a:p>
      </dgm:t>
    </dgm:pt>
    <dgm:pt modelId="{86398A7B-7D4F-4672-B270-BBAB266BF07F}" type="sibTrans" cxnId="{F10BA672-7DAA-43C6-A60E-619018C2D0F0}">
      <dgm:prSet/>
      <dgm:spPr/>
      <dgm:t>
        <a:bodyPr/>
        <a:lstStyle/>
        <a:p>
          <a:endParaRPr lang="en-US"/>
        </a:p>
      </dgm:t>
    </dgm:pt>
    <dgm:pt modelId="{C17715A0-EA3E-4271-9457-79132BF4B86E}" type="pres">
      <dgm:prSet presAssocID="{0DE1075D-74EB-4999-8294-B118DB248342}" presName="Name0" presStyleCnt="0">
        <dgm:presLayoutVars>
          <dgm:chMax val="7"/>
          <dgm:chPref val="7"/>
          <dgm:dir/>
        </dgm:presLayoutVars>
      </dgm:prSet>
      <dgm:spPr/>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5"/>
      <dgm:spPr/>
    </dgm:pt>
    <dgm:pt modelId="{1458179C-DC03-40D8-82D0-80A450F5ACEE}" type="pres">
      <dgm:prSet presAssocID="{0DE1075D-74EB-4999-8294-B118DB248342}" presName="conn" presStyleLbl="parChTrans1D2" presStyleIdx="0" presStyleCnt="1"/>
      <dgm:spPr/>
    </dgm:pt>
    <dgm:pt modelId="{D836EF6B-91DB-4081-8874-22FB8A9111B7}" type="pres">
      <dgm:prSet presAssocID="{0DE1075D-74EB-4999-8294-B118DB248342}" presName="extraNode" presStyleLbl="node1" presStyleIdx="0" presStyleCnt="5"/>
      <dgm:spPr/>
    </dgm:pt>
    <dgm:pt modelId="{3DB73F2F-6DB6-45D2-945A-5D1A4BB061C2}" type="pres">
      <dgm:prSet presAssocID="{0DE1075D-74EB-4999-8294-B118DB248342}" presName="dstNode" presStyleLbl="node1" presStyleIdx="0" presStyleCnt="5"/>
      <dgm:spPr/>
    </dgm:pt>
    <dgm:pt modelId="{9DA49667-2944-4012-973F-73BA285795D2}" type="pres">
      <dgm:prSet presAssocID="{743DD06A-049F-4C9C-8222-D1B726AE6350}" presName="text_1" presStyleLbl="node1" presStyleIdx="0" presStyleCnt="5">
        <dgm:presLayoutVars>
          <dgm:bulletEnabled val="1"/>
        </dgm:presLayoutVars>
      </dgm:prSet>
      <dgm:spPr/>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5"/>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5" custLinFactNeighborX="-276" custLinFactNeighborY="-7739">
        <dgm:presLayoutVars>
          <dgm:bulletEnabled val="1"/>
        </dgm:presLayoutVars>
      </dgm:prSet>
      <dgm:spPr/>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5"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5" custScaleY="104249">
        <dgm:presLayoutVars>
          <dgm:bulletEnabled val="1"/>
        </dgm:presLayoutVars>
      </dgm:prSet>
      <dgm:spPr/>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5"/>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 modelId="{D00E308A-9211-4B14-8E5E-D16BA1039134}" type="pres">
      <dgm:prSet presAssocID="{56F36EBA-6E11-41F9-A59C-82E3A6852671}" presName="text_4" presStyleLbl="node1" presStyleIdx="3" presStyleCnt="5">
        <dgm:presLayoutVars>
          <dgm:bulletEnabled val="1"/>
        </dgm:presLayoutVars>
      </dgm:prSet>
      <dgm:spPr/>
    </dgm:pt>
    <dgm:pt modelId="{74CC8491-8224-4B59-A0E4-422768BF7135}" type="pres">
      <dgm:prSet presAssocID="{56F36EBA-6E11-41F9-A59C-82E3A6852671}" presName="accent_4" presStyleCnt="0"/>
      <dgm:spPr/>
    </dgm:pt>
    <dgm:pt modelId="{C839A187-596A-4E87-B6D5-675E6C19B548}" type="pres">
      <dgm:prSet presAssocID="{56F36EBA-6E11-41F9-A59C-82E3A6852671}" presName="accentRepeatNode" presStyleLbl="solidFgAcc1" presStyleIdx="3" presStyleCnt="5"/>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 modelId="{D278872B-045D-4475-BF30-6D9DB7754050}" type="pres">
      <dgm:prSet presAssocID="{6768B448-8955-4185-A605-6781CE73B908}" presName="text_5" presStyleLbl="node1" presStyleIdx="4" presStyleCnt="5" custScaleX="95940" custScaleY="64768">
        <dgm:presLayoutVars>
          <dgm:bulletEnabled val="1"/>
        </dgm:presLayoutVars>
      </dgm:prSet>
      <dgm:spPr>
        <a:prstGeom prst="rect">
          <a:avLst/>
        </a:prstGeom>
      </dgm:spPr>
    </dgm:pt>
    <dgm:pt modelId="{3A618E88-80BD-4B08-9351-75DF26C18124}" type="pres">
      <dgm:prSet presAssocID="{6768B448-8955-4185-A605-6781CE73B908}" presName="accent_5" presStyleCnt="0"/>
      <dgm:spPr/>
    </dgm:pt>
    <dgm:pt modelId="{BC1B5CD6-BC9A-4774-9F9C-B53B48A30F16}" type="pres">
      <dgm:prSet presAssocID="{6768B448-8955-4185-A605-6781CE73B908}" presName="accentRepeatNode" presStyleLbl="solidFgAcc1" presStyleIdx="4" presStyleCnt="5" custScaleX="66303" custScaleY="33792"/>
      <dgm:spPr/>
    </dgm:pt>
  </dgm:ptLst>
  <dgm:cxnLst>
    <dgm:cxn modelId="{568D760E-3B1C-4A3C-BF11-3231E6FE04AD}" type="presOf" srcId="{3B5EB7A7-560B-4A8A-8735-38621C7A39D2}" destId="{43F721F4-4903-41D4-9417-312BC657C56E}" srcOrd="0" destOrd="0" presId="urn:microsoft.com/office/officeart/2008/layout/VerticalCurvedList"/>
    <dgm:cxn modelId="{C0BE5F19-70D0-468B-89BD-FB148DE72B44}" type="presOf" srcId="{6768B448-8955-4185-A605-6781CE73B908}" destId="{D278872B-045D-4475-BF30-6D9DB7754050}"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EF2FEC37-B3B5-4E9C-A116-FC64985C991A}" type="presOf" srcId="{56F36EBA-6E11-41F9-A59C-82E3A6852671}" destId="{D00E308A-9211-4B14-8E5E-D16BA1039134}" srcOrd="0" destOrd="0" presId="urn:microsoft.com/office/officeart/2008/layout/VerticalCurvedList"/>
    <dgm:cxn modelId="{69583C3C-530E-4036-90DC-AAC59D8E4B74}" srcId="{0DE1075D-74EB-4999-8294-B118DB248342}" destId="{3B5EB7A7-560B-4A8A-8735-38621C7A39D2}" srcOrd="2" destOrd="0" parTransId="{4EB48BED-84B7-4050-9CDC-82240929E330}" sibTransId="{CE12AA17-8D42-4ABB-B347-234B36D5A1F8}"/>
    <dgm:cxn modelId="{F10BA672-7DAA-43C6-A60E-619018C2D0F0}" srcId="{0DE1075D-74EB-4999-8294-B118DB248342}" destId="{6768B448-8955-4185-A605-6781CE73B908}" srcOrd="4" destOrd="0" parTransId="{36451982-0305-482A-A2EF-CF48F46D404E}" sibTransId="{86398A7B-7D4F-4672-B270-BBAB266BF07F}"/>
    <dgm:cxn modelId="{B967C783-281D-4209-A029-4C9D34409097}" srcId="{0DE1075D-74EB-4999-8294-B118DB248342}" destId="{743DD06A-049F-4C9C-8222-D1B726AE6350}" srcOrd="0" destOrd="0" parTransId="{A6B7FF6A-4FAB-4BAA-A132-3BA5210E4AF8}" sibTransId="{E01F0FC3-5348-4095-97FC-147ECF0F725B}"/>
    <dgm:cxn modelId="{AFF61691-F1F2-4EB6-86AD-31A5C6DEC64A}" type="presOf" srcId="{743DD06A-049F-4C9C-8222-D1B726AE6350}" destId="{9DA49667-2944-4012-973F-73BA285795D2}" srcOrd="0" destOrd="0" presId="urn:microsoft.com/office/officeart/2008/layout/VerticalCurvedList"/>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8EA7A0D4-8566-4521-BF7B-B1645CD15C63}" type="presOf" srcId="{95ED4660-8680-4890-8916-D728D88150C5}" destId="{7B7BE193-CC15-4707-BDF8-46EA685D4C4A}" srcOrd="0" destOrd="0" presId="urn:microsoft.com/office/officeart/2008/layout/VerticalCurvedList"/>
    <dgm:cxn modelId="{D6D7B6F3-3F3A-4B63-A67F-1EF3997EE2EB}" srcId="{0DE1075D-74EB-4999-8294-B118DB248342}" destId="{56F36EBA-6E11-41F9-A59C-82E3A6852671}" srcOrd="3" destOrd="0" parTransId="{2DA0D993-94EC-4714-BAE9-BEFE80ED2CEA}" sibTransId="{3C046440-3519-4AA5-96B9-8DB4E9AE454E}"/>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 modelId="{B1CE6A0C-1E83-4D65-A3AF-005F24C64E4C}" type="presParOf" srcId="{83FEA122-277F-466E-A1B2-F828BE1B1627}" destId="{D00E308A-9211-4B14-8E5E-D16BA1039134}" srcOrd="7" destOrd="0" presId="urn:microsoft.com/office/officeart/2008/layout/VerticalCurvedList"/>
    <dgm:cxn modelId="{48069034-D376-45D1-B63E-1D56A42EBEC3}" type="presParOf" srcId="{83FEA122-277F-466E-A1B2-F828BE1B1627}" destId="{74CC8491-8224-4B59-A0E4-422768BF7135}" srcOrd="8" destOrd="0" presId="urn:microsoft.com/office/officeart/2008/layout/VerticalCurvedList"/>
    <dgm:cxn modelId="{C9BCA72D-CEDD-4DA3-B516-76C24F2F4711}" type="presParOf" srcId="{74CC8491-8224-4B59-A0E4-422768BF7135}" destId="{C839A187-596A-4E87-B6D5-675E6C19B548}" srcOrd="0" destOrd="0" presId="urn:microsoft.com/office/officeart/2008/layout/VerticalCurvedList"/>
    <dgm:cxn modelId="{C3A02D23-0EF0-4475-88E2-8B882184A2FD}" type="presParOf" srcId="{83FEA122-277F-466E-A1B2-F828BE1B1627}" destId="{D278872B-045D-4475-BF30-6D9DB7754050}" srcOrd="9" destOrd="0" presId="urn:microsoft.com/office/officeart/2008/layout/VerticalCurvedList"/>
    <dgm:cxn modelId="{E04E8DA3-545F-46BE-832E-E7F0751FA5AB}" type="presParOf" srcId="{83FEA122-277F-466E-A1B2-F828BE1B1627}" destId="{3A618E88-80BD-4B08-9351-75DF26C18124}" srcOrd="10" destOrd="0" presId="urn:microsoft.com/office/officeart/2008/layout/VerticalCurvedList"/>
    <dgm:cxn modelId="{8A1E822F-EDB2-48B7-B3A4-4C42D5F8B642}" type="presParOf" srcId="{3A618E88-80BD-4B08-9351-75DF26C18124}" destId="{BC1B5CD6-BC9A-4774-9F9C-B53B48A30F1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79C-DC03-40D8-82D0-80A450F5ACEE}">
      <dsp:nvSpPr>
        <dsp:cNvPr id="0" name=""/>
        <dsp:cNvSpPr/>
      </dsp:nvSpPr>
      <dsp: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DA49667-2944-4012-973F-73BA285795D2}">
      <dsp:nvSpPr>
        <dsp:cNvPr id="0" name=""/>
        <dsp:cNvSpPr/>
      </dsp:nvSpPr>
      <dsp:spPr>
        <a:xfrm>
          <a:off x="508935" y="338029"/>
          <a:ext cx="7796616" cy="676491"/>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a:solidFill>
                <a:sysClr val="window" lastClr="FFFFFF"/>
              </a:solidFill>
              <a:latin typeface="Calibri"/>
              <a:ea typeface="+mn-ea"/>
              <a:cs typeface="Arial"/>
            </a:rPr>
            <a:t>The Evolution Role of Software</a:t>
          </a:r>
          <a:endParaRPr lang="en-US" sz="2400" b="1" kern="1200" dirty="0">
            <a:solidFill>
              <a:sysClr val="window" lastClr="FFFFFF"/>
            </a:solidFill>
            <a:latin typeface="Calibri"/>
            <a:ea typeface="+mn-ea"/>
            <a:cs typeface="Arial"/>
          </a:endParaRPr>
        </a:p>
      </dsp:txBody>
      <dsp:txXfrm>
        <a:off x="508935" y="338029"/>
        <a:ext cx="7796616" cy="676491"/>
      </dsp:txXfrm>
    </dsp:sp>
    <dsp:sp modelId="{DE682FEE-2995-4531-B155-5478AA2538A1}">
      <dsp:nvSpPr>
        <dsp:cNvPr id="0" name=""/>
        <dsp:cNvSpPr/>
      </dsp:nvSpPr>
      <dsp:spPr>
        <a:xfrm>
          <a:off x="86128" y="253467"/>
          <a:ext cx="845614" cy="845614"/>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B7BE193-CC15-4707-BDF8-46EA685D4C4A}">
      <dsp:nvSpPr>
        <dsp:cNvPr id="0" name=""/>
        <dsp:cNvSpPr/>
      </dsp:nvSpPr>
      <dsp:spPr>
        <a:xfrm>
          <a:off x="973508" y="1300088"/>
          <a:ext cx="7311862" cy="676491"/>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a:solidFill>
                <a:sysClr val="window" lastClr="FFFFFF"/>
              </a:solidFill>
              <a:latin typeface="Calibri"/>
              <a:ea typeface="+mn-ea"/>
              <a:cs typeface="Arial"/>
            </a:rPr>
            <a:t>Software: A crises on the Horizon and Software Myths</a:t>
          </a:r>
          <a:endParaRPr lang="en-US" sz="2400" b="1" kern="1200" dirty="0">
            <a:solidFill>
              <a:sysClr val="window" lastClr="FFFFFF"/>
            </a:solidFill>
            <a:latin typeface="Calibri"/>
            <a:ea typeface="+mn-ea"/>
            <a:cs typeface="Arial"/>
          </a:endParaRPr>
        </a:p>
      </dsp:txBody>
      <dsp:txXfrm>
        <a:off x="973508" y="1300088"/>
        <a:ext cx="7311862" cy="676491"/>
      </dsp:txXfrm>
    </dsp:sp>
    <dsp:sp modelId="{4628628B-7F52-485D-8109-096F26B68DDB}">
      <dsp:nvSpPr>
        <dsp:cNvPr id="0" name=""/>
        <dsp:cNvSpPr/>
      </dsp:nvSpPr>
      <dsp:spPr>
        <a:xfrm>
          <a:off x="605856" y="1238148"/>
          <a:ext cx="845614" cy="845614"/>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sp:spPr>
      <dsp:style>
        <a:lnRef idx="2">
          <a:scrgbClr r="0" g="0" b="0"/>
        </a:lnRef>
        <a:fillRef idx="1">
          <a:scrgbClr r="0" g="0" b="0"/>
        </a:fillRef>
        <a:effectRef idx="0">
          <a:scrgbClr r="0" g="0" b="0"/>
        </a:effectRef>
        <a:fontRef idx="minor"/>
      </dsp:style>
    </dsp:sp>
    <dsp:sp modelId="{43F721F4-4903-41D4-9417-312BC657C56E}">
      <dsp:nvSpPr>
        <dsp:cNvPr id="0" name=""/>
        <dsp:cNvSpPr/>
      </dsp:nvSpPr>
      <dsp:spPr>
        <a:xfrm>
          <a:off x="1142469" y="2352482"/>
          <a:ext cx="7163081" cy="705235"/>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a:solidFill>
                <a:sysClr val="window" lastClr="FFFFFF"/>
              </a:solidFill>
              <a:latin typeface="Calibri"/>
              <a:ea typeface="+mn-ea"/>
              <a:cs typeface="Arial"/>
            </a:rPr>
            <a:t>Software Engineering: A Layered Methodology</a:t>
          </a:r>
          <a:endParaRPr lang="en-US" sz="2400" b="1" kern="1200" dirty="0">
            <a:solidFill>
              <a:sysClr val="window" lastClr="FFFFFF"/>
            </a:solidFill>
            <a:latin typeface="Calibri"/>
            <a:ea typeface="+mn-ea"/>
            <a:cs typeface="Arial"/>
          </a:endParaRPr>
        </a:p>
      </dsp:txBody>
      <dsp:txXfrm>
        <a:off x="1142469" y="2352482"/>
        <a:ext cx="7163081" cy="705235"/>
      </dsp:txXfrm>
    </dsp:sp>
    <dsp:sp modelId="{CF200908-E1B9-4616-A61B-93390D147D78}">
      <dsp:nvSpPr>
        <dsp:cNvPr id="0" name=""/>
        <dsp:cNvSpPr/>
      </dsp:nvSpPr>
      <dsp:spPr>
        <a:xfrm>
          <a:off x="719662" y="2282292"/>
          <a:ext cx="845614" cy="845614"/>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 modelId="{D00E308A-9211-4B14-8E5E-D16BA1039134}">
      <dsp:nvSpPr>
        <dsp:cNvPr id="0" name=""/>
        <dsp:cNvSpPr/>
      </dsp:nvSpPr>
      <dsp:spPr>
        <a:xfrm>
          <a:off x="993689" y="3381266"/>
          <a:ext cx="7311862" cy="676491"/>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a:solidFill>
                <a:sysClr val="window" lastClr="FFFFFF"/>
              </a:solidFill>
              <a:latin typeface="Calibri"/>
              <a:ea typeface="+mn-ea"/>
              <a:cs typeface="Arial"/>
            </a:rPr>
            <a:t>Software Process Models</a:t>
          </a:r>
          <a:endParaRPr lang="en-US" sz="2400" b="1" kern="1200" dirty="0">
            <a:solidFill>
              <a:sysClr val="window" lastClr="FFFFFF"/>
            </a:solidFill>
            <a:latin typeface="Calibri"/>
            <a:ea typeface="+mn-ea"/>
            <a:cs typeface="Arial"/>
          </a:endParaRPr>
        </a:p>
      </dsp:txBody>
      <dsp:txXfrm>
        <a:off x="993689" y="3381266"/>
        <a:ext cx="7311862" cy="676491"/>
      </dsp:txXfrm>
    </dsp:sp>
    <dsp:sp modelId="{C839A187-596A-4E87-B6D5-675E6C19B548}">
      <dsp:nvSpPr>
        <dsp:cNvPr id="0" name=""/>
        <dsp:cNvSpPr/>
      </dsp:nvSpPr>
      <dsp:spPr>
        <a:xfrm>
          <a:off x="570882" y="3296705"/>
          <a:ext cx="845614" cy="845614"/>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sp:spPr>
      <dsp:style>
        <a:lnRef idx="2">
          <a:scrgbClr r="0" g="0" b="0"/>
        </a:lnRef>
        <a:fillRef idx="1">
          <a:scrgbClr r="0" g="0" b="0"/>
        </a:fillRef>
        <a:effectRef idx="0">
          <a:scrgbClr r="0" g="0" b="0"/>
        </a:effectRef>
        <a:fontRef idx="minor"/>
      </dsp:style>
    </dsp:sp>
    <dsp:sp modelId="{D278872B-045D-4475-BF30-6D9DB7754050}">
      <dsp:nvSpPr>
        <dsp:cNvPr id="0" name=""/>
        <dsp:cNvSpPr/>
      </dsp:nvSpPr>
      <dsp:spPr>
        <a:xfrm>
          <a:off x="667206" y="4514850"/>
          <a:ext cx="7480073" cy="438149"/>
        </a:xfrm>
        <a:prstGeom prst="rect">
          <a:avLst/>
        </a:prstGeom>
        <a:solidFill>
          <a:srgbClr val="002060"/>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solidFill>
                <a:sysClr val="window" lastClr="FFFFFF"/>
              </a:solidFill>
              <a:latin typeface="Calibri"/>
              <a:ea typeface="+mn-ea"/>
              <a:cs typeface="Arial"/>
            </a:rPr>
            <a:t>Component Based development, Process, Product &amp; Process</a:t>
          </a:r>
        </a:p>
      </dsp:txBody>
      <dsp:txXfrm>
        <a:off x="667206" y="4514850"/>
        <a:ext cx="7480073" cy="438149"/>
      </dsp:txXfrm>
    </dsp:sp>
    <dsp:sp modelId="{BC1B5CD6-BC9A-4774-9F9C-B53B48A30F16}">
      <dsp:nvSpPr>
        <dsp:cNvPr id="0" name=""/>
        <dsp:cNvSpPr/>
      </dsp:nvSpPr>
      <dsp:spPr>
        <a:xfrm>
          <a:off x="228601" y="4591050"/>
          <a:ext cx="560667" cy="285749"/>
        </a:xfrm>
        <a:prstGeom prst="ellipse">
          <a:avLst/>
        </a:prstGeom>
        <a:solidFill>
          <a:schemeClr val="lt1">
            <a:hueOff val="0"/>
            <a:satOff val="0"/>
            <a:lumOff val="0"/>
            <a:alphaOff val="0"/>
          </a:schemeClr>
        </a:solidFill>
        <a:ln w="25400" cap="flat" cmpd="sng" algn="ctr">
          <a:solidFill>
            <a:schemeClr val="accent2">
              <a:hueOff val="-2919715"/>
              <a:satOff val="-100000"/>
              <a:lumOff val="498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8.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6"/>
          <p:cNvSpPr txBox="1">
            <a:spLocks noChangeArrowheads="1"/>
          </p:cNvSpPr>
          <p:nvPr/>
        </p:nvSpPr>
        <p:spPr bwMode="auto">
          <a:xfrm>
            <a:off x="228600" y="2650391"/>
            <a:ext cx="8762999"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solidFill>
                  <a:srgbClr val="C00000"/>
                </a:solidFill>
                <a:latin typeface="Cambria" pitchFamily="18" charset="0"/>
              </a:rPr>
              <a:t>UNIT 1</a:t>
            </a:r>
            <a:endParaRPr lang="en-US" altLang="en-US" dirty="0">
              <a:latin typeface="Cambria" pitchFamily="18" charset="0"/>
            </a:endParaRPr>
          </a:p>
          <a:p>
            <a:pPr algn="ctr">
              <a:lnSpc>
                <a:spcPct val="150000"/>
              </a:lnSpc>
            </a:pPr>
            <a:r>
              <a:rPr lang="en-US" altLang="en-US" sz="3200" dirty="0">
                <a:solidFill>
                  <a:srgbClr val="C00000"/>
                </a:solidFill>
                <a:latin typeface="Cambria" pitchFamily="18" charset="0"/>
              </a:rPr>
              <a:t>Introduction to Software and Software Engineering</a:t>
            </a:r>
          </a:p>
          <a:p>
            <a:pPr algn="ctr"/>
            <a:endParaRPr lang="en-US" altLang="en-US" sz="3200" dirty="0">
              <a:solidFill>
                <a:srgbClr val="C00000"/>
              </a:solidFill>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Legacy Software</a:t>
            </a:r>
          </a:p>
        </p:txBody>
      </p:sp>
      <p:sp>
        <p:nvSpPr>
          <p:cNvPr id="3" name="Content Placeholder 2"/>
          <p:cNvSpPr>
            <a:spLocks noGrp="1"/>
          </p:cNvSpPr>
          <p:nvPr>
            <p:ph idx="1"/>
          </p:nvPr>
        </p:nvSpPr>
        <p:spPr>
          <a:xfrm>
            <a:off x="457200" y="1371600"/>
            <a:ext cx="8229600" cy="4953000"/>
          </a:xfrm>
        </p:spPr>
        <p:txBody>
          <a:bodyPr/>
          <a:lstStyle/>
          <a:p>
            <a:pPr algn="just">
              <a:lnSpc>
                <a:spcPct val="150000"/>
              </a:lnSpc>
            </a:pPr>
            <a:r>
              <a:rPr lang="en-US" sz="1600" dirty="0"/>
              <a:t>Most of the software's fall in the mentioned category but some programs are older, in some cases much older</a:t>
            </a:r>
          </a:p>
          <a:p>
            <a:pPr algn="just">
              <a:lnSpc>
                <a:spcPct val="150000"/>
              </a:lnSpc>
            </a:pPr>
            <a:r>
              <a:rPr lang="en-US" sz="1600" dirty="0"/>
              <a:t>These older programs are referred to as legacy software</a:t>
            </a:r>
          </a:p>
          <a:p>
            <a:pPr algn="just">
              <a:lnSpc>
                <a:spcPct val="150000"/>
              </a:lnSpc>
            </a:pPr>
            <a:r>
              <a:rPr lang="en-US" altLang="en-US" sz="1600" b="1" i="1" dirty="0">
                <a:solidFill>
                  <a:schemeClr val="folHlink"/>
                </a:solidFill>
                <a:latin typeface="Palatino" pitchFamily="-128" charset="0"/>
              </a:rPr>
              <a:t>Why must it change?</a:t>
            </a:r>
          </a:p>
          <a:p>
            <a:pPr lvl="1">
              <a:lnSpc>
                <a:spcPct val="150000"/>
              </a:lnSpc>
              <a:spcBef>
                <a:spcPts val="200"/>
              </a:spcBef>
            </a:pPr>
            <a:r>
              <a:rPr lang="en-US" altLang="en-US" sz="1600" dirty="0"/>
              <a:t>software must be </a:t>
            </a:r>
            <a:r>
              <a:rPr lang="en-US" altLang="en-US" sz="1600" dirty="0">
                <a:solidFill>
                  <a:schemeClr val="folHlink"/>
                </a:solidFill>
              </a:rPr>
              <a:t>adapted</a:t>
            </a:r>
            <a:r>
              <a:rPr lang="en-US" altLang="en-US" sz="1600" dirty="0"/>
              <a:t> to meet the needs of new computing environments or technology.</a:t>
            </a:r>
          </a:p>
          <a:p>
            <a:pPr lvl="1">
              <a:lnSpc>
                <a:spcPct val="150000"/>
              </a:lnSpc>
              <a:spcBef>
                <a:spcPts val="200"/>
              </a:spcBef>
            </a:pPr>
            <a:r>
              <a:rPr lang="en-US" altLang="en-US" sz="1600" dirty="0"/>
              <a:t>software must be </a:t>
            </a:r>
            <a:r>
              <a:rPr lang="en-US" altLang="en-US" sz="1600" dirty="0">
                <a:solidFill>
                  <a:schemeClr val="folHlink"/>
                </a:solidFill>
              </a:rPr>
              <a:t>enhanced</a:t>
            </a:r>
            <a:r>
              <a:rPr lang="en-US" altLang="en-US" sz="1600" dirty="0"/>
              <a:t> to implement new business requirements.</a:t>
            </a:r>
          </a:p>
          <a:p>
            <a:pPr lvl="1">
              <a:lnSpc>
                <a:spcPct val="150000"/>
              </a:lnSpc>
            </a:pPr>
            <a:r>
              <a:rPr lang="en-US" altLang="en-US" sz="1600" dirty="0"/>
              <a:t>software must be </a:t>
            </a:r>
            <a:r>
              <a:rPr lang="en-US" altLang="en-US" sz="1600" dirty="0">
                <a:solidFill>
                  <a:schemeClr val="folHlink"/>
                </a:solidFill>
              </a:rPr>
              <a:t>extended to make it interoperable </a:t>
            </a:r>
            <a:r>
              <a:rPr lang="en-US" altLang="en-US" sz="1600" dirty="0"/>
              <a:t>with other more modern systems or databases.</a:t>
            </a:r>
          </a:p>
          <a:p>
            <a:pPr lvl="1">
              <a:lnSpc>
                <a:spcPct val="150000"/>
              </a:lnSpc>
            </a:pPr>
            <a:r>
              <a:rPr lang="en-US" altLang="en-US" sz="1600" dirty="0"/>
              <a:t>software must be </a:t>
            </a:r>
            <a:r>
              <a:rPr lang="en-US" altLang="en-US" sz="1600" dirty="0">
                <a:solidFill>
                  <a:schemeClr val="folHlink"/>
                </a:solidFill>
              </a:rPr>
              <a:t>re-architected </a:t>
            </a:r>
            <a:r>
              <a:rPr lang="en-US" altLang="en-US" sz="1600" dirty="0"/>
              <a:t>to make it viable within a network environment</a:t>
            </a:r>
            <a:r>
              <a:rPr lang="en-US" altLang="en-US" sz="1600" b="1" dirty="0"/>
              <a:t>.</a:t>
            </a:r>
          </a:p>
          <a:p>
            <a:pPr algn="just">
              <a:lnSpc>
                <a:spcPct val="150000"/>
              </a:lnSpc>
            </a:pPr>
            <a:endParaRPr lang="en-US" sz="16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18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a:t>WebApps</a:t>
            </a:r>
            <a:endParaRPr lang="en-US" dirty="0"/>
          </a:p>
        </p:txBody>
      </p:sp>
      <p:sp>
        <p:nvSpPr>
          <p:cNvPr id="3" name="Content Placeholder 2"/>
          <p:cNvSpPr>
            <a:spLocks noGrp="1"/>
          </p:cNvSpPr>
          <p:nvPr>
            <p:ph idx="1"/>
          </p:nvPr>
        </p:nvSpPr>
        <p:spPr>
          <a:xfrm>
            <a:off x="457200" y="1417637"/>
            <a:ext cx="8229600" cy="5211763"/>
          </a:xfrm>
        </p:spPr>
        <p:txBody>
          <a:bodyPr/>
          <a:lstStyle/>
          <a:p>
            <a:pPr algn="just">
              <a:lnSpc>
                <a:spcPct val="150000"/>
              </a:lnSpc>
            </a:pPr>
            <a:r>
              <a:rPr lang="en-US" altLang="en-US" sz="1800" b="1" dirty="0">
                <a:solidFill>
                  <a:schemeClr val="folHlink"/>
                </a:solidFill>
                <a:latin typeface="Arial" panose="020B0604020202020204" pitchFamily="34" charset="0"/>
              </a:rPr>
              <a:t>Network intensiveness.</a:t>
            </a:r>
            <a:r>
              <a:rPr lang="en-US" altLang="en-US" sz="1800" b="1" dirty="0">
                <a:latin typeface="Arial" panose="020B0604020202020204" pitchFamily="34" charset="0"/>
              </a:rPr>
              <a:t> </a:t>
            </a:r>
            <a:r>
              <a:rPr lang="en-US" altLang="en-US" sz="1800" dirty="0">
                <a:latin typeface="Arial" panose="020B0604020202020204" pitchFamily="34" charset="0"/>
              </a:rPr>
              <a:t> A </a:t>
            </a:r>
            <a:r>
              <a:rPr lang="en-US" altLang="en-US" sz="1800" dirty="0" err="1">
                <a:latin typeface="Arial" panose="020B0604020202020204" pitchFamily="34" charset="0"/>
              </a:rPr>
              <a:t>WebApp</a:t>
            </a:r>
            <a:r>
              <a:rPr lang="en-US" altLang="en-US" sz="1800" dirty="0">
                <a:latin typeface="Arial" panose="020B0604020202020204" pitchFamily="34" charset="0"/>
              </a:rPr>
              <a:t> resides on a network and must serve the needs of a diverse community of clients.</a:t>
            </a:r>
          </a:p>
          <a:p>
            <a:pPr algn="just">
              <a:lnSpc>
                <a:spcPct val="150000"/>
              </a:lnSpc>
            </a:pPr>
            <a:r>
              <a:rPr lang="en-US" altLang="en-US" sz="1800" b="1" dirty="0">
                <a:solidFill>
                  <a:schemeClr val="folHlink"/>
                </a:solidFill>
                <a:latin typeface="Arial" panose="020B0604020202020204" pitchFamily="34" charset="0"/>
              </a:rPr>
              <a:t>Concurrency.</a:t>
            </a:r>
            <a:r>
              <a:rPr lang="en-US" altLang="en-US" sz="1800" dirty="0">
                <a:latin typeface="Arial" panose="020B0604020202020204" pitchFamily="34" charset="0"/>
              </a:rPr>
              <a:t>  A large number of users may access the </a:t>
            </a:r>
            <a:r>
              <a:rPr lang="en-US" altLang="en-US" sz="1800" dirty="0" err="1">
                <a:latin typeface="Arial" panose="020B0604020202020204" pitchFamily="34" charset="0"/>
              </a:rPr>
              <a:t>WebApp</a:t>
            </a:r>
            <a:r>
              <a:rPr lang="en-US" altLang="en-US" sz="1800" dirty="0">
                <a:latin typeface="Arial" panose="020B0604020202020204" pitchFamily="34" charset="0"/>
              </a:rPr>
              <a:t> at one time.</a:t>
            </a:r>
          </a:p>
          <a:p>
            <a:pPr algn="just">
              <a:lnSpc>
                <a:spcPct val="150000"/>
              </a:lnSpc>
            </a:pPr>
            <a:r>
              <a:rPr lang="en-US" altLang="en-US" sz="1800" b="1" dirty="0">
                <a:solidFill>
                  <a:schemeClr val="folHlink"/>
                </a:solidFill>
                <a:latin typeface="Arial" panose="020B0604020202020204" pitchFamily="34" charset="0"/>
              </a:rPr>
              <a:t>Unpredictable load.</a:t>
            </a:r>
            <a:r>
              <a:rPr lang="en-US" altLang="en-US" sz="1800" dirty="0">
                <a:solidFill>
                  <a:schemeClr val="folHlink"/>
                </a:solidFill>
                <a:latin typeface="Arial" panose="020B0604020202020204" pitchFamily="34" charset="0"/>
              </a:rPr>
              <a:t> </a:t>
            </a:r>
            <a:r>
              <a:rPr lang="en-US" altLang="en-US" sz="1800" dirty="0">
                <a:latin typeface="Arial" panose="020B0604020202020204" pitchFamily="34" charset="0"/>
              </a:rPr>
              <a:t>The number of users of the </a:t>
            </a:r>
            <a:r>
              <a:rPr lang="en-US" altLang="en-US" sz="1800" dirty="0" err="1">
                <a:latin typeface="Arial" panose="020B0604020202020204" pitchFamily="34" charset="0"/>
              </a:rPr>
              <a:t>WebApp</a:t>
            </a:r>
            <a:r>
              <a:rPr lang="en-US" altLang="en-US" sz="1800" dirty="0">
                <a:latin typeface="Arial" panose="020B0604020202020204" pitchFamily="34" charset="0"/>
              </a:rPr>
              <a:t> may vary by orders of magnitude from day to day.</a:t>
            </a:r>
          </a:p>
          <a:p>
            <a:pPr algn="just">
              <a:lnSpc>
                <a:spcPct val="150000"/>
              </a:lnSpc>
              <a:spcBef>
                <a:spcPts val="300"/>
              </a:spcBef>
            </a:pPr>
            <a:r>
              <a:rPr lang="en-US" altLang="en-US" sz="1800" b="1" dirty="0">
                <a:solidFill>
                  <a:schemeClr val="folHlink"/>
                </a:solidFill>
                <a:latin typeface="Arial" panose="020B0604020202020204" pitchFamily="34" charset="0"/>
              </a:rPr>
              <a:t>Performance.</a:t>
            </a:r>
            <a:r>
              <a:rPr lang="en-US" altLang="en-US" sz="1800" b="1" dirty="0">
                <a:latin typeface="Arial" panose="020B0604020202020204" pitchFamily="34" charset="0"/>
              </a:rPr>
              <a:t> </a:t>
            </a:r>
            <a:r>
              <a:rPr lang="en-US" altLang="en-US" sz="1800" dirty="0">
                <a:latin typeface="Arial" panose="020B0604020202020204" pitchFamily="34" charset="0"/>
              </a:rPr>
              <a:t> If a </a:t>
            </a:r>
            <a:r>
              <a:rPr lang="en-US" altLang="en-US" sz="1800" dirty="0" err="1">
                <a:latin typeface="Arial" panose="020B0604020202020204" pitchFamily="34" charset="0"/>
              </a:rPr>
              <a:t>WebApp</a:t>
            </a:r>
            <a:r>
              <a:rPr lang="en-US" altLang="en-US" sz="1800" dirty="0">
                <a:latin typeface="Arial" panose="020B0604020202020204" pitchFamily="34" charset="0"/>
              </a:rPr>
              <a:t> user must wait too long (for access, for server-side processing, for client-side formatting and display), he or she may decide to go elsewhere.</a:t>
            </a:r>
            <a:r>
              <a:rPr lang="en-US" altLang="en-US" sz="1800" dirty="0">
                <a:latin typeface="Palatino" pitchFamily="-128" charset="0"/>
              </a:rPr>
              <a:t> </a:t>
            </a:r>
          </a:p>
          <a:p>
            <a:pPr algn="just">
              <a:lnSpc>
                <a:spcPct val="150000"/>
              </a:lnSpc>
              <a:spcBef>
                <a:spcPts val="300"/>
              </a:spcBef>
            </a:pPr>
            <a:r>
              <a:rPr lang="en-US" altLang="en-US" sz="1800" b="1" dirty="0">
                <a:solidFill>
                  <a:schemeClr val="folHlink"/>
                </a:solidFill>
                <a:latin typeface="Arial" panose="020B0604020202020204" pitchFamily="34" charset="0"/>
              </a:rPr>
              <a:t>Availability.</a:t>
            </a:r>
            <a:r>
              <a:rPr lang="en-US" altLang="en-US" sz="1800" dirty="0">
                <a:latin typeface="Arial" panose="020B0604020202020204" pitchFamily="34" charset="0"/>
              </a:rPr>
              <a:t>  Although expectation of 100 percent availability is unreasonable, users of popular </a:t>
            </a:r>
            <a:r>
              <a:rPr lang="en-US" altLang="en-US" sz="1800" dirty="0" err="1">
                <a:latin typeface="Arial" panose="020B0604020202020204" pitchFamily="34" charset="0"/>
              </a:rPr>
              <a:t>WebApps</a:t>
            </a:r>
            <a:r>
              <a:rPr lang="en-US" altLang="en-US" sz="1800" dirty="0">
                <a:latin typeface="Arial" panose="020B0604020202020204" pitchFamily="34" charset="0"/>
              </a:rPr>
              <a:t> often demand access on a “24/7/365” basis.</a:t>
            </a:r>
          </a:p>
          <a:p>
            <a:pPr algn="just">
              <a:lnSpc>
                <a:spcPct val="150000"/>
              </a:lnSpc>
            </a:pPr>
            <a:endParaRPr lang="en-US" sz="18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02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163"/>
            <a:ext cx="8229600" cy="4525963"/>
          </a:xfrm>
        </p:spPr>
        <p:txBody>
          <a:bodyPr/>
          <a:lstStyle/>
          <a:p>
            <a:pPr algn="just">
              <a:lnSpc>
                <a:spcPct val="150000"/>
              </a:lnSpc>
            </a:pPr>
            <a:r>
              <a:rPr lang="en-US" altLang="en-US" sz="1800" b="1" dirty="0">
                <a:solidFill>
                  <a:schemeClr val="folHlink"/>
                </a:solidFill>
                <a:latin typeface="Arial" panose="020B0604020202020204" pitchFamily="34" charset="0"/>
              </a:rPr>
              <a:t>Data driven. </a:t>
            </a:r>
            <a:r>
              <a:rPr lang="en-US" altLang="en-US" sz="1800" b="1" dirty="0">
                <a:latin typeface="Arial" panose="020B0604020202020204" pitchFamily="34" charset="0"/>
              </a:rPr>
              <a:t> </a:t>
            </a:r>
            <a:r>
              <a:rPr lang="en-US" altLang="en-US" sz="1800" dirty="0">
                <a:latin typeface="Arial" panose="020B0604020202020204" pitchFamily="34" charset="0"/>
              </a:rPr>
              <a:t>The primary function of many </a:t>
            </a:r>
            <a:r>
              <a:rPr lang="en-US" altLang="en-US" sz="1800" dirty="0" err="1">
                <a:latin typeface="Arial" panose="020B0604020202020204" pitchFamily="34" charset="0"/>
              </a:rPr>
              <a:t>WebApps</a:t>
            </a:r>
            <a:r>
              <a:rPr lang="en-US" altLang="en-US" sz="1800" dirty="0">
                <a:latin typeface="Arial" panose="020B0604020202020204" pitchFamily="34" charset="0"/>
              </a:rPr>
              <a:t> is to use hypermedia to present text, graphics, audio, and video content to the end-user. </a:t>
            </a:r>
          </a:p>
          <a:p>
            <a:pPr algn="just">
              <a:lnSpc>
                <a:spcPct val="150000"/>
              </a:lnSpc>
            </a:pPr>
            <a:r>
              <a:rPr lang="en-US" altLang="en-US" sz="1800" b="1" dirty="0">
                <a:solidFill>
                  <a:schemeClr val="folHlink"/>
                </a:solidFill>
                <a:latin typeface="Arial" panose="020B0604020202020204" pitchFamily="34" charset="0"/>
              </a:rPr>
              <a:t>Content sensitive. </a:t>
            </a:r>
            <a:r>
              <a:rPr lang="en-US" altLang="en-US" sz="1800" b="1" dirty="0">
                <a:latin typeface="Arial" panose="020B0604020202020204" pitchFamily="34" charset="0"/>
              </a:rPr>
              <a:t> </a:t>
            </a:r>
            <a:r>
              <a:rPr lang="en-US" altLang="en-US" sz="1800" dirty="0">
                <a:latin typeface="Arial" panose="020B0604020202020204" pitchFamily="34" charset="0"/>
              </a:rPr>
              <a:t>The quality and aesthetic nature of content remains an important determinant of the quality of a </a:t>
            </a:r>
            <a:r>
              <a:rPr lang="en-US" altLang="en-US" sz="1800" dirty="0" err="1">
                <a:latin typeface="Arial" panose="020B0604020202020204" pitchFamily="34" charset="0"/>
              </a:rPr>
              <a:t>WebApp</a:t>
            </a:r>
            <a:r>
              <a:rPr lang="en-US" altLang="en-US" sz="1800" dirty="0">
                <a:latin typeface="Arial" panose="020B0604020202020204" pitchFamily="34" charset="0"/>
              </a:rPr>
              <a:t>.</a:t>
            </a:r>
          </a:p>
          <a:p>
            <a:pPr algn="just">
              <a:lnSpc>
                <a:spcPct val="150000"/>
              </a:lnSpc>
            </a:pPr>
            <a:r>
              <a:rPr lang="en-US" altLang="en-US" sz="1800" b="1" dirty="0">
                <a:solidFill>
                  <a:schemeClr val="folHlink"/>
                </a:solidFill>
                <a:latin typeface="Arial" panose="020B0604020202020204" pitchFamily="34" charset="0"/>
              </a:rPr>
              <a:t>Continuous evolution.</a:t>
            </a:r>
            <a:r>
              <a:rPr lang="en-US" altLang="en-US" sz="1800" dirty="0">
                <a:latin typeface="Arial" panose="020B0604020202020204" pitchFamily="34" charset="0"/>
              </a:rPr>
              <a:t> Unlike conventional application software that evolves over a series of planned, chronologically-spaced releases, Web applications evolve continuously. </a:t>
            </a:r>
          </a:p>
          <a:p>
            <a:pPr algn="just">
              <a:lnSpc>
                <a:spcPct val="150000"/>
              </a:lnSpc>
            </a:pPr>
            <a:r>
              <a:rPr lang="en-US" altLang="en-US" sz="1800" b="1" dirty="0">
                <a:solidFill>
                  <a:schemeClr val="folHlink"/>
                </a:solidFill>
                <a:latin typeface="Arial" panose="020B0604020202020204" pitchFamily="34" charset="0"/>
              </a:rPr>
              <a:t>Immediacy.</a:t>
            </a:r>
            <a:r>
              <a:rPr lang="en-US" altLang="en-US" sz="1800" dirty="0">
                <a:solidFill>
                  <a:schemeClr val="folHlink"/>
                </a:solidFill>
                <a:latin typeface="Arial" panose="020B0604020202020204" pitchFamily="34" charset="0"/>
              </a:rPr>
              <a:t> </a:t>
            </a:r>
            <a:r>
              <a:rPr lang="en-US" altLang="en-US" sz="1800" dirty="0">
                <a:latin typeface="Arial" panose="020B0604020202020204" pitchFamily="34" charset="0"/>
              </a:rPr>
              <a:t>Although </a:t>
            </a:r>
            <a:r>
              <a:rPr lang="en-US" altLang="en-US" sz="1800" i="1" dirty="0">
                <a:latin typeface="Arial" panose="020B0604020202020204" pitchFamily="34" charset="0"/>
              </a:rPr>
              <a:t>immediacy</a:t>
            </a:r>
            <a:r>
              <a:rPr lang="en-US" altLang="en-US" sz="1800" dirty="0">
                <a:latin typeface="Arial" panose="020B0604020202020204" pitchFamily="34" charset="0"/>
              </a:rPr>
              <a:t>—the compelling need to get software to market quickly—is a characteristic of many application domains, </a:t>
            </a:r>
            <a:r>
              <a:rPr lang="en-US" altLang="en-US" sz="1800" dirty="0" err="1">
                <a:latin typeface="Arial" panose="020B0604020202020204" pitchFamily="34" charset="0"/>
              </a:rPr>
              <a:t>WebApps</a:t>
            </a:r>
            <a:r>
              <a:rPr lang="en-US" altLang="en-US" sz="1800" dirty="0">
                <a:latin typeface="Arial" panose="020B0604020202020204" pitchFamily="34" charset="0"/>
              </a:rPr>
              <a:t> often exhibit a time to market that can be a matter of a few days or weeks.</a:t>
            </a:r>
          </a:p>
          <a:p>
            <a:pPr algn="just">
              <a:lnSpc>
                <a:spcPct val="150000"/>
              </a:lnSpc>
            </a:pPr>
            <a:r>
              <a:rPr lang="en-US" altLang="en-US" sz="1800" b="1" dirty="0">
                <a:solidFill>
                  <a:schemeClr val="folHlink"/>
                </a:solidFill>
                <a:latin typeface="Arial" panose="020B0604020202020204" pitchFamily="34" charset="0"/>
              </a:rPr>
              <a:t>Security.</a:t>
            </a:r>
            <a:r>
              <a:rPr lang="en-US" altLang="en-US" sz="1800" b="1" dirty="0">
                <a:latin typeface="Arial" panose="020B0604020202020204" pitchFamily="34" charset="0"/>
              </a:rPr>
              <a:t>  </a:t>
            </a:r>
            <a:r>
              <a:rPr lang="en-US" altLang="en-US" sz="1800" dirty="0">
                <a:latin typeface="Arial" panose="020B0604020202020204" pitchFamily="34" charset="0"/>
              </a:rPr>
              <a:t>Because </a:t>
            </a:r>
            <a:r>
              <a:rPr lang="en-US" altLang="en-US" sz="1800" dirty="0" err="1">
                <a:latin typeface="Arial" panose="020B0604020202020204" pitchFamily="34" charset="0"/>
              </a:rPr>
              <a:t>WebApps</a:t>
            </a:r>
            <a:r>
              <a:rPr lang="en-US" altLang="en-US" sz="1800" dirty="0">
                <a:latin typeface="Arial" panose="020B0604020202020204" pitchFamily="34" charset="0"/>
              </a:rPr>
              <a:t> are available via network access, it is difficult, if not impossible, to limit the population of end-users who may access the application.</a:t>
            </a:r>
          </a:p>
          <a:p>
            <a:pPr algn="just">
              <a:lnSpc>
                <a:spcPct val="150000"/>
              </a:lnSpc>
            </a:pPr>
            <a:r>
              <a:rPr lang="en-US" altLang="en-US" sz="1800" b="1" dirty="0">
                <a:solidFill>
                  <a:schemeClr val="folHlink"/>
                </a:solidFill>
                <a:latin typeface="Arial" panose="020B0604020202020204" pitchFamily="34" charset="0"/>
              </a:rPr>
              <a:t>Aesthetics.</a:t>
            </a:r>
            <a:r>
              <a:rPr lang="en-US" altLang="en-US" sz="1800" b="1" dirty="0">
                <a:latin typeface="Arial" panose="020B0604020202020204" pitchFamily="34" charset="0"/>
              </a:rPr>
              <a:t> </a:t>
            </a:r>
            <a:r>
              <a:rPr lang="en-US" altLang="en-US" sz="1800" dirty="0">
                <a:latin typeface="Arial" panose="020B0604020202020204" pitchFamily="34" charset="0"/>
              </a:rPr>
              <a:t>An undeniable part of the appeal of a </a:t>
            </a:r>
            <a:r>
              <a:rPr lang="en-US" altLang="en-US" sz="1800" dirty="0" err="1">
                <a:latin typeface="Arial" panose="020B0604020202020204" pitchFamily="34" charset="0"/>
              </a:rPr>
              <a:t>WebApp</a:t>
            </a:r>
            <a:r>
              <a:rPr lang="en-US" altLang="en-US" sz="1800" dirty="0">
                <a:latin typeface="Arial" panose="020B0604020202020204" pitchFamily="34" charset="0"/>
              </a:rPr>
              <a:t> is its look and feel. </a:t>
            </a:r>
            <a:endParaRPr lang="en-US" altLang="en-US" sz="1800" dirty="0">
              <a:latin typeface="Palatino" pitchFamily="-128" charset="0"/>
            </a:endParaRPr>
          </a:p>
          <a:p>
            <a:pPr algn="just">
              <a:lnSpc>
                <a:spcPct val="150000"/>
              </a:lnSpc>
            </a:pPr>
            <a:endParaRPr lang="en-US" sz="18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10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pic>
        <p:nvPicPr>
          <p:cNvPr id="1026" name="Picture 2" descr="Image result for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4191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oftware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00" y="1413284"/>
            <a:ext cx="2857500" cy="216217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7"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83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Definition</a:t>
            </a:r>
          </a:p>
        </p:txBody>
      </p:sp>
      <p:sp>
        <p:nvSpPr>
          <p:cNvPr id="3" name="Content Placeholder 2"/>
          <p:cNvSpPr>
            <a:spLocks noGrp="1"/>
          </p:cNvSpPr>
          <p:nvPr>
            <p:ph idx="1"/>
          </p:nvPr>
        </p:nvSpPr>
        <p:spPr/>
        <p:txBody>
          <a:bodyPr/>
          <a:lstStyle/>
          <a:p>
            <a:pPr algn="just">
              <a:lnSpc>
                <a:spcPct val="150000"/>
              </a:lnSpc>
            </a:pPr>
            <a:r>
              <a:rPr lang="en-US" altLang="en-US" dirty="0"/>
              <a:t>The IEEE definition:</a:t>
            </a:r>
          </a:p>
          <a:p>
            <a:pPr lvl="1" algn="just">
              <a:lnSpc>
                <a:spcPct val="150000"/>
              </a:lnSpc>
              <a:spcBef>
                <a:spcPts val="300"/>
              </a:spcBef>
            </a:pPr>
            <a:r>
              <a:rPr lang="en-US" altLang="en-US" i="1" dirty="0">
                <a:latin typeface="Palatino" pitchFamily="-128" charset="0"/>
              </a:rPr>
              <a:t>Software Engineering: </a:t>
            </a:r>
          </a:p>
          <a:p>
            <a:pPr lvl="2" algn="just">
              <a:lnSpc>
                <a:spcPct val="150000"/>
              </a:lnSpc>
              <a:spcBef>
                <a:spcPts val="300"/>
              </a:spcBef>
            </a:pPr>
            <a:r>
              <a:rPr lang="en-US" altLang="en-US" i="1" dirty="0">
                <a:latin typeface="Palatino" pitchFamily="-128" charset="0"/>
              </a:rPr>
              <a:t>(1) The application of a </a:t>
            </a:r>
            <a:r>
              <a:rPr lang="en-US" altLang="en-US" i="1" dirty="0">
                <a:solidFill>
                  <a:schemeClr val="folHlink"/>
                </a:solidFill>
                <a:latin typeface="Palatino" pitchFamily="-128" charset="0"/>
              </a:rPr>
              <a:t>systematic, disciplined, quantifiable approach</a:t>
            </a:r>
            <a:r>
              <a:rPr lang="en-US" altLang="en-US" i="1" dirty="0">
                <a:latin typeface="Palatino" pitchFamily="-128" charset="0"/>
              </a:rPr>
              <a:t> to the </a:t>
            </a:r>
            <a:r>
              <a:rPr lang="en-US" altLang="en-US" i="1" dirty="0">
                <a:solidFill>
                  <a:schemeClr val="folHlink"/>
                </a:solidFill>
                <a:latin typeface="Palatino" pitchFamily="-128" charset="0"/>
              </a:rPr>
              <a:t>development, operation, and maintenance</a:t>
            </a:r>
            <a:r>
              <a:rPr lang="en-US" altLang="en-US" i="1" dirty="0">
                <a:latin typeface="Palatino" pitchFamily="-128" charset="0"/>
              </a:rPr>
              <a:t> of software; that is, the application of engineering to software. </a:t>
            </a:r>
          </a:p>
          <a:p>
            <a:pPr lvl="2" algn="just">
              <a:lnSpc>
                <a:spcPct val="150000"/>
              </a:lnSpc>
              <a:spcBef>
                <a:spcPts val="300"/>
              </a:spcBef>
            </a:pPr>
            <a:r>
              <a:rPr lang="en-US" altLang="en-US" i="1" dirty="0">
                <a:latin typeface="Palatino" pitchFamily="-128" charset="0"/>
              </a:rPr>
              <a:t> (2) The study of approaches as in (1).</a:t>
            </a:r>
          </a:p>
          <a:p>
            <a:pPr>
              <a:lnSpc>
                <a:spcPct val="150000"/>
              </a:lnSpc>
            </a:pPr>
            <a:endParaRPr lang="en-US"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01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 Layered Technology</a:t>
            </a:r>
          </a:p>
        </p:txBody>
      </p:sp>
      <p:pic>
        <p:nvPicPr>
          <p:cNvPr id="5" name="Picture 4"/>
          <p:cNvPicPr>
            <a:picLocks noChangeAspect="1"/>
          </p:cNvPicPr>
          <p:nvPr/>
        </p:nvPicPr>
        <p:blipFill>
          <a:blip r:embed="rId2"/>
          <a:stretch>
            <a:fillRect/>
          </a:stretch>
        </p:blipFill>
        <p:spPr>
          <a:xfrm>
            <a:off x="990600" y="2438400"/>
            <a:ext cx="7274636" cy="2362200"/>
          </a:xfrm>
          <a:prstGeom prst="rect">
            <a:avLst/>
          </a:prstGeom>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82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A Process Framework</a:t>
            </a:r>
            <a:endParaRPr lang="en-US" dirty="0"/>
          </a:p>
        </p:txBody>
      </p:sp>
      <p:sp>
        <p:nvSpPr>
          <p:cNvPr id="3" name="Content Placeholder 2"/>
          <p:cNvSpPr>
            <a:spLocks noGrp="1"/>
          </p:cNvSpPr>
          <p:nvPr>
            <p:ph idx="1"/>
          </p:nvPr>
        </p:nvSpPr>
        <p:spPr/>
        <p:txBody>
          <a:bodyPr/>
          <a:lstStyle/>
          <a:p>
            <a:pPr>
              <a:lnSpc>
                <a:spcPct val="115000"/>
              </a:lnSpc>
            </a:pPr>
            <a:r>
              <a:rPr lang="en-US" altLang="en-US" b="1" dirty="0">
                <a:effectLst>
                  <a:outerShdw blurRad="38100" dist="38100" dir="2700000" algn="tl">
                    <a:srgbClr val="FFFFFF"/>
                  </a:outerShdw>
                </a:effectLst>
                <a:latin typeface="Palatino" pitchFamily="-128" charset="0"/>
              </a:rPr>
              <a:t>Process framework</a:t>
            </a:r>
            <a:endParaRPr lang="en-US" altLang="en-US" b="1" dirty="0">
              <a:solidFill>
                <a:schemeClr val="bg1"/>
              </a:solidFill>
              <a:effectLst>
                <a:outerShdw blurRad="38100" dist="38100" dir="2700000" algn="tl">
                  <a:srgbClr val="000000"/>
                </a:outerShdw>
              </a:effectLst>
              <a:latin typeface="Palatino" pitchFamily="-128" charset="0"/>
            </a:endParaRPr>
          </a:p>
          <a:p>
            <a:pPr lvl="1">
              <a:lnSpc>
                <a:spcPct val="115000"/>
              </a:lnSpc>
            </a:pPr>
            <a:r>
              <a:rPr lang="en-US" altLang="en-US" b="1" dirty="0">
                <a:effectLst>
                  <a:outerShdw blurRad="38100" dist="38100" dir="2700000" algn="tl">
                    <a:srgbClr val="FFFFFF"/>
                  </a:outerShdw>
                </a:effectLst>
                <a:latin typeface="Palatino" pitchFamily="-128" charset="0"/>
              </a:rPr>
              <a:t>Framework activities</a:t>
            </a:r>
          </a:p>
          <a:p>
            <a:pPr lvl="2">
              <a:lnSpc>
                <a:spcPct val="115000"/>
              </a:lnSpc>
            </a:pPr>
            <a:r>
              <a:rPr lang="en-US" altLang="en-US" dirty="0">
                <a:latin typeface="Palatino" pitchFamily="-128" charset="0"/>
              </a:rPr>
              <a:t>work tasks</a:t>
            </a:r>
          </a:p>
          <a:p>
            <a:pPr lvl="2">
              <a:lnSpc>
                <a:spcPct val="115000"/>
              </a:lnSpc>
            </a:pPr>
            <a:r>
              <a:rPr lang="en-US" altLang="en-US" dirty="0">
                <a:latin typeface="Palatino" pitchFamily="-128" charset="0"/>
              </a:rPr>
              <a:t>work products</a:t>
            </a:r>
          </a:p>
          <a:p>
            <a:pPr lvl="2">
              <a:lnSpc>
                <a:spcPct val="115000"/>
              </a:lnSpc>
            </a:pPr>
            <a:r>
              <a:rPr lang="en-US" altLang="en-US" dirty="0">
                <a:latin typeface="Palatino" pitchFamily="-128" charset="0"/>
              </a:rPr>
              <a:t>milestones &amp; deliverables</a:t>
            </a:r>
          </a:p>
          <a:p>
            <a:pPr lvl="2">
              <a:lnSpc>
                <a:spcPct val="115000"/>
              </a:lnSpc>
            </a:pPr>
            <a:r>
              <a:rPr lang="en-US" altLang="en-US" dirty="0">
                <a:latin typeface="Palatino" pitchFamily="-128" charset="0"/>
              </a:rPr>
              <a:t>QA checkpoints</a:t>
            </a:r>
            <a:endParaRPr lang="en-US" altLang="en-US" b="1" dirty="0">
              <a:latin typeface="Palatino" pitchFamily="-128" charset="0"/>
            </a:endParaRPr>
          </a:p>
          <a:p>
            <a:pPr lvl="1">
              <a:lnSpc>
                <a:spcPct val="115000"/>
              </a:lnSpc>
            </a:pPr>
            <a:r>
              <a:rPr lang="en-US" altLang="en-US" b="1" dirty="0">
                <a:effectLst>
                  <a:outerShdw blurRad="38100" dist="38100" dir="2700000" algn="tl">
                    <a:srgbClr val="FFFFFF"/>
                  </a:outerShdw>
                </a:effectLst>
                <a:latin typeface="Palatino" pitchFamily="-128" charset="0"/>
              </a:rPr>
              <a:t>Umbrella Activities</a:t>
            </a:r>
          </a:p>
          <a:p>
            <a:pPr marL="0" indent="0">
              <a:buNone/>
            </a:pPr>
            <a:endParaRPr lang="en-US"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8989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Framework Activities</a:t>
            </a:r>
          </a:p>
        </p:txBody>
      </p:sp>
      <p:sp>
        <p:nvSpPr>
          <p:cNvPr id="3" name="Content Placeholder 2"/>
          <p:cNvSpPr>
            <a:spLocks noGrp="1"/>
          </p:cNvSpPr>
          <p:nvPr>
            <p:ph idx="1"/>
          </p:nvPr>
        </p:nvSpPr>
        <p:spPr>
          <a:xfrm>
            <a:off x="457200" y="1600200"/>
            <a:ext cx="8229600" cy="4953000"/>
          </a:xfrm>
        </p:spPr>
        <p:txBody>
          <a:bodyPr/>
          <a:lstStyle/>
          <a:p>
            <a:pPr>
              <a:lnSpc>
                <a:spcPct val="90000"/>
              </a:lnSpc>
            </a:pPr>
            <a:r>
              <a:rPr lang="en-US" altLang="en-US" dirty="0"/>
              <a:t>Communication</a:t>
            </a:r>
          </a:p>
          <a:p>
            <a:pPr>
              <a:lnSpc>
                <a:spcPct val="90000"/>
              </a:lnSpc>
            </a:pPr>
            <a:r>
              <a:rPr lang="en-US" altLang="en-US" dirty="0"/>
              <a:t>Planning</a:t>
            </a:r>
          </a:p>
          <a:p>
            <a:pPr>
              <a:lnSpc>
                <a:spcPct val="90000"/>
              </a:lnSpc>
            </a:pPr>
            <a:r>
              <a:rPr lang="en-US" altLang="en-US" dirty="0"/>
              <a:t>Modeling</a:t>
            </a:r>
          </a:p>
          <a:p>
            <a:pPr lvl="1">
              <a:lnSpc>
                <a:spcPct val="90000"/>
              </a:lnSpc>
            </a:pPr>
            <a:r>
              <a:rPr lang="en-US" altLang="en-US" dirty="0"/>
              <a:t>Analysis of requirements</a:t>
            </a:r>
          </a:p>
          <a:p>
            <a:pPr lvl="1">
              <a:lnSpc>
                <a:spcPct val="90000"/>
              </a:lnSpc>
            </a:pPr>
            <a:r>
              <a:rPr lang="en-US" altLang="en-US" dirty="0"/>
              <a:t>Design</a:t>
            </a:r>
          </a:p>
          <a:p>
            <a:pPr>
              <a:lnSpc>
                <a:spcPct val="90000"/>
              </a:lnSpc>
            </a:pPr>
            <a:r>
              <a:rPr lang="en-US" altLang="en-US" dirty="0"/>
              <a:t>Construction</a:t>
            </a:r>
          </a:p>
          <a:p>
            <a:pPr lvl="1">
              <a:lnSpc>
                <a:spcPct val="90000"/>
              </a:lnSpc>
            </a:pPr>
            <a:r>
              <a:rPr lang="en-US" altLang="en-US" dirty="0"/>
              <a:t>Code generation</a:t>
            </a:r>
          </a:p>
          <a:p>
            <a:pPr lvl="1">
              <a:lnSpc>
                <a:spcPct val="90000"/>
              </a:lnSpc>
            </a:pPr>
            <a:r>
              <a:rPr lang="en-US" altLang="en-US" dirty="0"/>
              <a:t>Testing</a:t>
            </a:r>
          </a:p>
          <a:p>
            <a:pPr>
              <a:lnSpc>
                <a:spcPct val="90000"/>
              </a:lnSpc>
            </a:pPr>
            <a:r>
              <a:rPr lang="en-US" altLang="en-US" dirty="0"/>
              <a:t>Deployment</a:t>
            </a:r>
          </a:p>
          <a:p>
            <a:pPr marL="0" indent="0">
              <a:buNone/>
            </a:pPr>
            <a:endParaRPr lang="en-US"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744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Umbrella Activities</a:t>
            </a:r>
            <a:endParaRPr lang="en-US" dirty="0"/>
          </a:p>
        </p:txBody>
      </p:sp>
      <p:sp>
        <p:nvSpPr>
          <p:cNvPr id="3" name="Content Placeholder 2"/>
          <p:cNvSpPr>
            <a:spLocks noGrp="1"/>
          </p:cNvSpPr>
          <p:nvPr>
            <p:ph idx="1"/>
          </p:nvPr>
        </p:nvSpPr>
        <p:spPr/>
        <p:txBody>
          <a:bodyPr/>
          <a:lstStyle/>
          <a:p>
            <a:pPr marL="285750" indent="-285750"/>
            <a:r>
              <a:rPr lang="en-US" altLang="en-US" dirty="0"/>
              <a:t>Software project management</a:t>
            </a:r>
          </a:p>
          <a:p>
            <a:pPr marL="285750" indent="-285750"/>
            <a:r>
              <a:rPr lang="en-US" altLang="en-US" dirty="0"/>
              <a:t>Formal technical reviews</a:t>
            </a:r>
          </a:p>
          <a:p>
            <a:pPr marL="285750" indent="-285750"/>
            <a:r>
              <a:rPr lang="en-US" altLang="en-US" dirty="0"/>
              <a:t>Software quality assurance</a:t>
            </a:r>
          </a:p>
          <a:p>
            <a:pPr marL="285750" indent="-285750"/>
            <a:r>
              <a:rPr lang="en-US" altLang="en-US" dirty="0"/>
              <a:t>Software configuration management</a:t>
            </a:r>
          </a:p>
          <a:p>
            <a:pPr marL="285750" indent="-285750"/>
            <a:r>
              <a:rPr lang="en-US" altLang="en-US" dirty="0"/>
              <a:t>Work product preparation and production</a:t>
            </a:r>
          </a:p>
          <a:p>
            <a:pPr marL="285750" indent="-285750"/>
            <a:r>
              <a:rPr lang="en-US" altLang="en-US" dirty="0"/>
              <a:t>Reusability management</a:t>
            </a:r>
          </a:p>
          <a:p>
            <a:pPr marL="285750" indent="-285750"/>
            <a:r>
              <a:rPr lang="en-US" altLang="en-US" dirty="0"/>
              <a:t>Measurement</a:t>
            </a:r>
          </a:p>
          <a:p>
            <a:pPr marL="0" indent="0">
              <a:buNone/>
            </a:pPr>
            <a:endParaRPr lang="en-US"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37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chor="ctr"/>
          <a:lstStyle/>
          <a:p>
            <a:r>
              <a:rPr lang="en-US" dirty="0"/>
              <a:t>Adapting a process model</a:t>
            </a:r>
          </a:p>
        </p:txBody>
      </p:sp>
      <p:sp>
        <p:nvSpPr>
          <p:cNvPr id="3" name="Content Placeholder 2"/>
          <p:cNvSpPr>
            <a:spLocks noGrp="1"/>
          </p:cNvSpPr>
          <p:nvPr>
            <p:ph idx="1"/>
          </p:nvPr>
        </p:nvSpPr>
        <p:spPr>
          <a:xfrm>
            <a:off x="457200" y="1066800"/>
            <a:ext cx="8229600" cy="4525963"/>
          </a:xfrm>
        </p:spPr>
        <p:txBody>
          <a:bodyPr/>
          <a:lstStyle/>
          <a:p>
            <a:pPr lvl="1" algn="just">
              <a:lnSpc>
                <a:spcPct val="150000"/>
              </a:lnSpc>
              <a:spcBef>
                <a:spcPts val="600"/>
              </a:spcBef>
            </a:pPr>
            <a:r>
              <a:rPr lang="en-US" altLang="en-US" sz="1800" dirty="0">
                <a:latin typeface="Palatino" pitchFamily="-128" charset="0"/>
              </a:rPr>
              <a:t>the overall flow of activities, actions, and tasks and the interdependencies among them</a:t>
            </a:r>
          </a:p>
          <a:p>
            <a:pPr lvl="1" algn="just">
              <a:lnSpc>
                <a:spcPct val="150000"/>
              </a:lnSpc>
              <a:spcBef>
                <a:spcPts val="300"/>
              </a:spcBef>
            </a:pPr>
            <a:r>
              <a:rPr lang="en-US" altLang="en-US" sz="1800" dirty="0">
                <a:latin typeface="Palatino" pitchFamily="-128" charset="0"/>
              </a:rPr>
              <a:t>the degree to which actions and tasks are defined within each framework activity</a:t>
            </a:r>
          </a:p>
          <a:p>
            <a:pPr lvl="1" algn="just">
              <a:lnSpc>
                <a:spcPct val="150000"/>
              </a:lnSpc>
            </a:pPr>
            <a:r>
              <a:rPr lang="en-US" altLang="en-US" sz="1800" dirty="0">
                <a:latin typeface="Palatino" pitchFamily="-128" charset="0"/>
              </a:rPr>
              <a:t>the degree to which work products are identified and required</a:t>
            </a:r>
          </a:p>
          <a:p>
            <a:pPr lvl="1" algn="just">
              <a:lnSpc>
                <a:spcPct val="150000"/>
              </a:lnSpc>
            </a:pPr>
            <a:r>
              <a:rPr lang="en-US" altLang="en-US" sz="1800" dirty="0">
                <a:latin typeface="Palatino" pitchFamily="-128" charset="0"/>
              </a:rPr>
              <a:t>the manner which quality assurance activities are applied</a:t>
            </a:r>
          </a:p>
          <a:p>
            <a:pPr lvl="1" algn="just">
              <a:lnSpc>
                <a:spcPct val="150000"/>
              </a:lnSpc>
            </a:pPr>
            <a:r>
              <a:rPr lang="en-US" altLang="en-US" sz="1800" dirty="0">
                <a:latin typeface="Palatino" pitchFamily="-128" charset="0"/>
              </a:rPr>
              <a:t>the manner in which project tracking and control activities are applied</a:t>
            </a:r>
          </a:p>
          <a:p>
            <a:pPr lvl="1" algn="just">
              <a:lnSpc>
                <a:spcPct val="150000"/>
              </a:lnSpc>
            </a:pPr>
            <a:r>
              <a:rPr lang="en-US" altLang="en-US" sz="1800" dirty="0">
                <a:latin typeface="Palatino" pitchFamily="-128" charset="0"/>
              </a:rPr>
              <a:t>the overall degree of detail and rigor with which the process is described</a:t>
            </a:r>
          </a:p>
          <a:p>
            <a:pPr lvl="1" algn="just">
              <a:lnSpc>
                <a:spcPct val="150000"/>
              </a:lnSpc>
            </a:pPr>
            <a:r>
              <a:rPr lang="en-US" altLang="en-US" sz="1800" dirty="0">
                <a:latin typeface="Palatino" pitchFamily="-128" charset="0"/>
              </a:rPr>
              <a:t>the degree to which the customer and other stakeholders are involved with the project</a:t>
            </a:r>
          </a:p>
          <a:p>
            <a:pPr lvl="1" algn="just">
              <a:lnSpc>
                <a:spcPct val="150000"/>
              </a:lnSpc>
            </a:pPr>
            <a:r>
              <a:rPr lang="en-US" altLang="en-US" sz="1800" dirty="0">
                <a:latin typeface="Palatino" pitchFamily="-128" charset="0"/>
              </a:rPr>
              <a:t>the level of autonomy given to the software team</a:t>
            </a:r>
          </a:p>
          <a:p>
            <a:pPr lvl="1" algn="just">
              <a:lnSpc>
                <a:spcPct val="150000"/>
              </a:lnSpc>
            </a:pPr>
            <a:r>
              <a:rPr lang="en-US" altLang="en-US" sz="1800" dirty="0">
                <a:latin typeface="Palatino" pitchFamily="-128" charset="0"/>
              </a:rPr>
              <a:t>the degree to which team organization and roles are prescribed</a:t>
            </a:r>
          </a:p>
          <a:p>
            <a:pPr marL="0" indent="0" algn="just">
              <a:lnSpc>
                <a:spcPct val="150000"/>
              </a:lnSpc>
              <a:buNone/>
            </a:pPr>
            <a:endParaRPr lang="en-US"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11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3621260304"/>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494211" y="5295666"/>
            <a:ext cx="845614" cy="845614"/>
          </a:xfrm>
          <a:prstGeom prst="ellipse">
            <a:avLst/>
          </a:prstGeom>
          <a:blipFill rotWithShape="0">
            <a:blip r:embed="rId10"/>
            <a:stretch>
              <a:fillRect/>
            </a:stretch>
          </a:blipFill>
          <a:ln w="25400" cap="flat" cmpd="sng" algn="ctr">
            <a:solidFill>
              <a:srgbClr val="C0504D">
                <a:hueOff val="4681519"/>
                <a:satOff val="-5839"/>
                <a:lumOff val="1373"/>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Software Myths</a:t>
            </a:r>
          </a:p>
        </p:txBody>
      </p:sp>
      <p:sp>
        <p:nvSpPr>
          <p:cNvPr id="3" name="Content Placeholder 2"/>
          <p:cNvSpPr>
            <a:spLocks noGrp="1"/>
          </p:cNvSpPr>
          <p:nvPr>
            <p:ph idx="1"/>
          </p:nvPr>
        </p:nvSpPr>
        <p:spPr/>
        <p:txBody>
          <a:bodyPr/>
          <a:lstStyle/>
          <a:p>
            <a:pPr algn="just">
              <a:lnSpc>
                <a:spcPct val="150000"/>
              </a:lnSpc>
            </a:pPr>
            <a:r>
              <a:rPr lang="en-US" sz="2400" dirty="0"/>
              <a:t>Software Myths – wrong beliefs about software and the process that is used to build it – can be traced to the earliest days of computing.</a:t>
            </a:r>
          </a:p>
          <a:p>
            <a:pPr algn="just">
              <a:lnSpc>
                <a:spcPct val="150000"/>
              </a:lnSpc>
            </a:pPr>
            <a:r>
              <a:rPr lang="en-US" sz="2400" dirty="0"/>
              <a:t>Myths can be:</a:t>
            </a:r>
          </a:p>
          <a:p>
            <a:pPr lvl="1" algn="just">
              <a:lnSpc>
                <a:spcPct val="150000"/>
              </a:lnSpc>
            </a:pPr>
            <a:r>
              <a:rPr lang="en-US" sz="2000" dirty="0"/>
              <a:t>Management Myths</a:t>
            </a:r>
          </a:p>
          <a:p>
            <a:pPr lvl="1" algn="just">
              <a:lnSpc>
                <a:spcPct val="150000"/>
              </a:lnSpc>
            </a:pPr>
            <a:r>
              <a:rPr lang="en-US" sz="2000" dirty="0"/>
              <a:t>Customer Myths</a:t>
            </a:r>
          </a:p>
          <a:p>
            <a:pPr lvl="1" algn="just">
              <a:lnSpc>
                <a:spcPct val="150000"/>
              </a:lnSpc>
            </a:pPr>
            <a:r>
              <a:rPr lang="en-US" sz="2000" dirty="0"/>
              <a:t>Practitioner’s Myths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804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58204" cy="5519758"/>
          </a:xfrm>
        </p:spPr>
        <p:txBody>
          <a:bodyPr/>
          <a:lstStyle/>
          <a:p>
            <a:pPr>
              <a:lnSpc>
                <a:spcPct val="150000"/>
              </a:lnSpc>
            </a:pPr>
            <a:r>
              <a:rPr lang="en-US" sz="1800" dirty="0"/>
              <a:t>Management Myths:</a:t>
            </a:r>
          </a:p>
          <a:p>
            <a:pPr lvl="1" algn="just">
              <a:lnSpc>
                <a:spcPct val="150000"/>
              </a:lnSpc>
            </a:pPr>
            <a:r>
              <a:rPr lang="en-US" sz="1800" dirty="0"/>
              <a:t>Already there is a book that is full of standards and procedures for building software. Will not that provide the employees with everything they need to know.</a:t>
            </a:r>
          </a:p>
          <a:p>
            <a:pPr lvl="1" algn="just">
              <a:lnSpc>
                <a:spcPct val="150000"/>
              </a:lnSpc>
            </a:pPr>
            <a:r>
              <a:rPr lang="en-US" sz="1800" dirty="0"/>
              <a:t>In case management is behind schedule, can they add more programmers and catch-up?</a:t>
            </a:r>
          </a:p>
          <a:p>
            <a:pPr lvl="1" algn="just">
              <a:lnSpc>
                <a:spcPct val="150000"/>
              </a:lnSpc>
            </a:pPr>
            <a:r>
              <a:rPr lang="en-US" sz="1800" dirty="0"/>
              <a:t>If decided to outsource the software project to a third party, can management just relax and let that firm build.</a:t>
            </a:r>
          </a:p>
          <a:p>
            <a:pPr marL="342900" lvl="1" indent="-342900">
              <a:lnSpc>
                <a:spcPct val="150000"/>
              </a:lnSpc>
              <a:buClr>
                <a:schemeClr val="folHlink"/>
              </a:buClr>
              <a:buSzPct val="60000"/>
            </a:pPr>
            <a:r>
              <a:rPr lang="en-US" sz="1800" dirty="0"/>
              <a:t>Customer Myths:</a:t>
            </a:r>
          </a:p>
          <a:p>
            <a:pPr marL="742950" lvl="2" indent="-342900" algn="just">
              <a:lnSpc>
                <a:spcPct val="150000"/>
              </a:lnSpc>
              <a:buSzPct val="60000"/>
            </a:pPr>
            <a:r>
              <a:rPr lang="en-US" sz="1800" dirty="0"/>
              <a:t>A general statement of objectives is sufficient to begin writing programs – can the customer fill the details later.</a:t>
            </a:r>
          </a:p>
          <a:p>
            <a:pPr marL="742950" lvl="2" indent="-342900" algn="just">
              <a:lnSpc>
                <a:spcPct val="150000"/>
              </a:lnSpc>
              <a:buSzPct val="60000"/>
            </a:pPr>
            <a:r>
              <a:rPr lang="en-US" sz="1800" dirty="0"/>
              <a:t>Software requirements continuously change, but the change can be easily accommodated because software is flexible.</a:t>
            </a:r>
          </a:p>
          <a:p>
            <a:endParaRPr lang="en-US" sz="1800" dirty="0"/>
          </a:p>
          <a:p>
            <a:pPr lvl="1"/>
            <a:endParaRPr lang="en-US" sz="18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057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400" dirty="0"/>
              <a:t>Contd..</a:t>
            </a:r>
          </a:p>
        </p:txBody>
      </p:sp>
      <p:sp>
        <p:nvSpPr>
          <p:cNvPr id="3" name="Content Placeholder 2"/>
          <p:cNvSpPr>
            <a:spLocks noGrp="1"/>
          </p:cNvSpPr>
          <p:nvPr>
            <p:ph idx="1"/>
          </p:nvPr>
        </p:nvSpPr>
        <p:spPr/>
        <p:txBody>
          <a:bodyPr/>
          <a:lstStyle/>
          <a:p>
            <a:pPr algn="just">
              <a:lnSpc>
                <a:spcPct val="150000"/>
              </a:lnSpc>
            </a:pPr>
            <a:r>
              <a:rPr lang="en-US" sz="2000" dirty="0"/>
              <a:t>Practitioner’s Myths:</a:t>
            </a:r>
          </a:p>
          <a:p>
            <a:pPr lvl="1" algn="just">
              <a:lnSpc>
                <a:spcPct val="150000"/>
              </a:lnSpc>
            </a:pPr>
            <a:r>
              <a:rPr lang="en-US" sz="2000" dirty="0"/>
              <a:t>Once the program is written and get it to work, the practitioner’s work is done.</a:t>
            </a:r>
          </a:p>
          <a:p>
            <a:pPr lvl="1" algn="just">
              <a:lnSpc>
                <a:spcPct val="150000"/>
              </a:lnSpc>
            </a:pPr>
            <a:r>
              <a:rPr lang="en-US" sz="2000" dirty="0"/>
              <a:t>Until the program is got for “running”, there is no way to assess the quality</a:t>
            </a:r>
          </a:p>
          <a:p>
            <a:pPr lvl="1" algn="just">
              <a:lnSpc>
                <a:spcPct val="150000"/>
              </a:lnSpc>
            </a:pPr>
            <a:r>
              <a:rPr lang="en-US" sz="2000" dirty="0"/>
              <a:t>The only deliverable work product for a successful project is the working project.</a:t>
            </a:r>
          </a:p>
          <a:p>
            <a:pPr lvl="1" algn="just">
              <a:lnSpc>
                <a:spcPct val="150000"/>
              </a:lnSpc>
            </a:pPr>
            <a:r>
              <a:rPr lang="en-US" sz="2000" dirty="0"/>
              <a:t>SE will make us create voluminous and </a:t>
            </a:r>
            <a:r>
              <a:rPr lang="en-US" sz="2000" dirty="0" err="1"/>
              <a:t>unnecsary</a:t>
            </a:r>
            <a:r>
              <a:rPr lang="en-US" sz="2000" dirty="0"/>
              <a:t> documentation and will invariable slow it down.</a:t>
            </a:r>
          </a:p>
          <a:p>
            <a:pPr algn="just">
              <a:lnSpc>
                <a:spcPct val="150000"/>
              </a:lnSpc>
            </a:pPr>
            <a:endParaRPr lang="en-US" sz="20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9850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err="1"/>
              <a:t>Contd</a:t>
            </a:r>
            <a:r>
              <a:rPr lang="en-US" sz="2800" dirty="0"/>
              <a:t>…</a:t>
            </a:r>
          </a:p>
        </p:txBody>
      </p:sp>
      <p:sp>
        <p:nvSpPr>
          <p:cNvPr id="3" name="Content Placeholder 2"/>
          <p:cNvSpPr>
            <a:spLocks noGrp="1"/>
          </p:cNvSpPr>
          <p:nvPr>
            <p:ph idx="1"/>
          </p:nvPr>
        </p:nvSpPr>
        <p:spPr/>
        <p:txBody>
          <a:bodyPr/>
          <a:lstStyle/>
          <a:p>
            <a:pPr algn="just"/>
            <a:r>
              <a:rPr lang="en-US" altLang="en-US" sz="2400" dirty="0"/>
              <a:t>Affect managers, customers (and other non-technical stakeholders) and practitioners</a:t>
            </a:r>
          </a:p>
          <a:p>
            <a:pPr algn="just"/>
            <a:r>
              <a:rPr lang="en-US" altLang="en-US" sz="2400" dirty="0"/>
              <a:t>Are believable because they often have elements of truth, </a:t>
            </a:r>
          </a:p>
          <a:p>
            <a:pPr algn="just">
              <a:buNone/>
            </a:pPr>
            <a:r>
              <a:rPr lang="en-US" altLang="en-US" sz="2400" i="1" dirty="0">
                <a:solidFill>
                  <a:schemeClr val="folHlink"/>
                </a:solidFill>
              </a:rPr>
              <a:t>but …</a:t>
            </a:r>
            <a:endParaRPr lang="en-US" altLang="en-US" sz="2400" dirty="0"/>
          </a:p>
          <a:p>
            <a:pPr algn="just"/>
            <a:r>
              <a:rPr lang="en-US" altLang="en-US" sz="2400" dirty="0"/>
              <a:t>Invariably lead to bad decisions, </a:t>
            </a:r>
          </a:p>
          <a:p>
            <a:pPr algn="just">
              <a:buNone/>
            </a:pPr>
            <a:r>
              <a:rPr lang="en-US" altLang="en-US" sz="2400" i="1" dirty="0">
                <a:solidFill>
                  <a:schemeClr val="folHlink"/>
                </a:solidFill>
              </a:rPr>
              <a:t>therefore …</a:t>
            </a:r>
            <a:endParaRPr lang="en-US" altLang="en-US" sz="2400" dirty="0"/>
          </a:p>
          <a:p>
            <a:pPr algn="just"/>
            <a:r>
              <a:rPr lang="en-US" altLang="en-US" sz="2400" dirty="0"/>
              <a:t>Insist on reality as you navigate your way through software engineering</a:t>
            </a:r>
          </a:p>
          <a:p>
            <a:pPr marL="0" indent="0" algn="just">
              <a:buNone/>
            </a:pPr>
            <a:endParaRPr lang="en-US" sz="24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3185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br>
              <a:rPr lang="en-US" altLang="en-US" b="1" dirty="0">
                <a:solidFill>
                  <a:schemeClr val="folHlink"/>
                </a:solidFill>
              </a:rPr>
            </a:br>
            <a:r>
              <a:rPr lang="en-US" altLang="en-US" b="1" dirty="0">
                <a:solidFill>
                  <a:schemeClr val="folHlink"/>
                </a:solidFill>
              </a:rPr>
              <a:t>Process Models</a:t>
            </a:r>
            <a:br>
              <a:rPr lang="en-US" altLang="en-US" b="1" dirty="0">
                <a:solidFill>
                  <a:schemeClr val="folHlink"/>
                </a:solidFill>
              </a:rPr>
            </a:br>
            <a:endParaRPr lang="en-US" dirty="0"/>
          </a:p>
        </p:txBody>
      </p:sp>
      <p:pic>
        <p:nvPicPr>
          <p:cNvPr id="5" name="Picture 4"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19200"/>
            <a:ext cx="2811463" cy="4759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4600" y="5939135"/>
            <a:ext cx="4038600" cy="400110"/>
          </a:xfrm>
          <a:prstGeom prst="rect">
            <a:avLst/>
          </a:prstGeom>
          <a:noFill/>
        </p:spPr>
        <p:txBody>
          <a:bodyPr wrap="square" rtlCol="0">
            <a:spAutoFit/>
          </a:bodyPr>
          <a:lstStyle/>
          <a:p>
            <a:pPr algn="ctr"/>
            <a:r>
              <a:rPr lang="en-US" sz="2000" dirty="0"/>
              <a:t>Generic Process Model</a:t>
            </a: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027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z="2800" dirty="0"/>
              <a:t>Framework activities of process model</a:t>
            </a:r>
          </a:p>
        </p:txBody>
      </p:sp>
      <p:sp>
        <p:nvSpPr>
          <p:cNvPr id="3" name="Content Placeholder 2"/>
          <p:cNvSpPr>
            <a:spLocks noGrp="1"/>
          </p:cNvSpPr>
          <p:nvPr>
            <p:ph idx="1"/>
          </p:nvPr>
        </p:nvSpPr>
        <p:spPr/>
        <p:txBody>
          <a:bodyPr/>
          <a:lstStyle/>
          <a:p>
            <a:pPr marL="0" indent="0" algn="just">
              <a:lnSpc>
                <a:spcPct val="150000"/>
              </a:lnSpc>
              <a:buNone/>
            </a:pPr>
            <a:r>
              <a:rPr lang="en-US" sz="2400" dirty="0"/>
              <a:t>Mainly there are 5 framework activities:</a:t>
            </a:r>
          </a:p>
          <a:p>
            <a:pPr marL="457200" indent="-457200" algn="just">
              <a:lnSpc>
                <a:spcPct val="150000"/>
              </a:lnSpc>
              <a:buFont typeface="+mj-lt"/>
              <a:buAutoNum type="arabicPeriod"/>
            </a:pPr>
            <a:r>
              <a:rPr lang="en-US" sz="2400" dirty="0"/>
              <a:t>	Communication</a:t>
            </a:r>
          </a:p>
          <a:p>
            <a:pPr marL="457200" indent="-457200" algn="just">
              <a:lnSpc>
                <a:spcPct val="150000"/>
              </a:lnSpc>
              <a:buFont typeface="+mj-lt"/>
              <a:buAutoNum type="arabicPeriod"/>
            </a:pPr>
            <a:r>
              <a:rPr lang="en-US" sz="2400" dirty="0"/>
              <a:t>	Planning</a:t>
            </a:r>
          </a:p>
          <a:p>
            <a:pPr marL="457200" indent="-457200" algn="just">
              <a:lnSpc>
                <a:spcPct val="150000"/>
              </a:lnSpc>
              <a:buFont typeface="+mj-lt"/>
              <a:buAutoNum type="arabicPeriod"/>
            </a:pPr>
            <a:r>
              <a:rPr lang="en-US" sz="2400" dirty="0"/>
              <a:t>	Modeling</a:t>
            </a:r>
          </a:p>
          <a:p>
            <a:pPr marL="457200" indent="-457200" algn="just">
              <a:lnSpc>
                <a:spcPct val="150000"/>
              </a:lnSpc>
              <a:buFont typeface="+mj-lt"/>
              <a:buAutoNum type="arabicPeriod"/>
            </a:pPr>
            <a:r>
              <a:rPr lang="en-US" sz="2400" dirty="0"/>
              <a:t>	Construction</a:t>
            </a:r>
          </a:p>
          <a:p>
            <a:pPr marL="457200" indent="-457200" algn="just">
              <a:lnSpc>
                <a:spcPct val="150000"/>
              </a:lnSpc>
              <a:buFont typeface="+mj-lt"/>
              <a:buAutoNum type="arabicPeriod"/>
            </a:pPr>
            <a:r>
              <a:rPr lang="en-US" sz="2400" dirty="0"/>
              <a:t>	Deployment</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79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Process Flow</a:t>
            </a:r>
          </a:p>
        </p:txBody>
      </p:sp>
      <p:pic>
        <p:nvPicPr>
          <p:cNvPr id="5" name="Picture 5"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4572000" cy="508159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2851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400" dirty="0"/>
              <a:t>Question</a:t>
            </a:r>
          </a:p>
        </p:txBody>
      </p:sp>
      <p:sp>
        <p:nvSpPr>
          <p:cNvPr id="3" name="Content Placeholder 2"/>
          <p:cNvSpPr>
            <a:spLocks noGrp="1"/>
          </p:cNvSpPr>
          <p:nvPr>
            <p:ph idx="1"/>
          </p:nvPr>
        </p:nvSpPr>
        <p:spPr/>
        <p:txBody>
          <a:bodyPr/>
          <a:lstStyle/>
          <a:p>
            <a:pPr algn="just">
              <a:lnSpc>
                <a:spcPct val="150000"/>
              </a:lnSpc>
            </a:pPr>
            <a:r>
              <a:rPr lang="en-US" sz="2000" dirty="0"/>
              <a:t>How does a framework activity change as the nature of work changes?</a:t>
            </a:r>
          </a:p>
          <a:p>
            <a:pPr marL="0" indent="0" algn="just">
              <a:lnSpc>
                <a:spcPct val="150000"/>
              </a:lnSpc>
              <a:buNone/>
            </a:pPr>
            <a:r>
              <a:rPr lang="en-US" sz="2000" dirty="0"/>
              <a:t>(Hint) : Discuss with respect to a small project and a considerably more complex project with many stake-holders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941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Answer:</a:t>
            </a:r>
          </a:p>
        </p:txBody>
      </p:sp>
      <p:sp>
        <p:nvSpPr>
          <p:cNvPr id="3" name="Content Placeholder 2"/>
          <p:cNvSpPr>
            <a:spLocks noGrp="1"/>
          </p:cNvSpPr>
          <p:nvPr>
            <p:ph idx="1"/>
          </p:nvPr>
        </p:nvSpPr>
        <p:spPr/>
        <p:txBody>
          <a:bodyPr/>
          <a:lstStyle/>
          <a:p>
            <a:pPr algn="just">
              <a:lnSpc>
                <a:spcPct val="150000"/>
              </a:lnSpc>
            </a:pPr>
            <a:r>
              <a:rPr lang="en-US" sz="2400" dirty="0"/>
              <a:t>For small software project requested by 1 person with simple, straightforward requirements, the communication can be:</a:t>
            </a:r>
          </a:p>
          <a:p>
            <a:pPr lvl="1" algn="just">
              <a:lnSpc>
                <a:spcPct val="150000"/>
              </a:lnSpc>
            </a:pPr>
            <a:r>
              <a:rPr lang="en-US" sz="2400" dirty="0"/>
              <a:t>Make contact with stakeholder via telephone</a:t>
            </a:r>
          </a:p>
          <a:p>
            <a:pPr lvl="1" algn="just">
              <a:lnSpc>
                <a:spcPct val="150000"/>
              </a:lnSpc>
            </a:pPr>
            <a:r>
              <a:rPr lang="en-US" sz="2400" dirty="0"/>
              <a:t>Discuss requirements and take notes</a:t>
            </a:r>
          </a:p>
          <a:p>
            <a:pPr lvl="1" algn="just">
              <a:lnSpc>
                <a:spcPct val="150000"/>
              </a:lnSpc>
            </a:pPr>
            <a:r>
              <a:rPr lang="en-US" sz="2400" dirty="0"/>
              <a:t>Organize the notes into a brief written statement of requirements.</a:t>
            </a:r>
          </a:p>
          <a:p>
            <a:pPr lvl="1" algn="just">
              <a:lnSpc>
                <a:spcPct val="150000"/>
              </a:lnSpc>
            </a:pPr>
            <a:r>
              <a:rPr lang="en-US" sz="2400" dirty="0"/>
              <a:t>E-mail to stakeholder for review and approval.</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609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err="1"/>
              <a:t>Contd</a:t>
            </a:r>
            <a:r>
              <a:rPr lang="en-US" sz="2800" dirty="0"/>
              <a:t>…</a:t>
            </a:r>
          </a:p>
        </p:txBody>
      </p:sp>
      <p:sp>
        <p:nvSpPr>
          <p:cNvPr id="3" name="Content Placeholder 2"/>
          <p:cNvSpPr>
            <a:spLocks noGrp="1"/>
          </p:cNvSpPr>
          <p:nvPr>
            <p:ph idx="1"/>
          </p:nvPr>
        </p:nvSpPr>
        <p:spPr>
          <a:xfrm>
            <a:off x="457200" y="1417638"/>
            <a:ext cx="8229600" cy="4906962"/>
          </a:xfrm>
        </p:spPr>
        <p:txBody>
          <a:bodyPr/>
          <a:lstStyle/>
          <a:p>
            <a:pPr algn="just">
              <a:lnSpc>
                <a:spcPct val="150000"/>
              </a:lnSpc>
            </a:pPr>
            <a:r>
              <a:rPr lang="en-US" sz="2000" dirty="0"/>
              <a:t>For considerably more complex project with multiple stakeholders:</a:t>
            </a:r>
          </a:p>
          <a:p>
            <a:pPr lvl="1" algn="just">
              <a:lnSpc>
                <a:spcPct val="150000"/>
              </a:lnSpc>
            </a:pPr>
            <a:r>
              <a:rPr lang="en-US" sz="2000" dirty="0"/>
              <a:t>Mindset of every stakeholder may be different.</a:t>
            </a:r>
          </a:p>
          <a:p>
            <a:pPr lvl="1" algn="just">
              <a:lnSpc>
                <a:spcPct val="150000"/>
              </a:lnSpc>
            </a:pPr>
            <a:r>
              <a:rPr lang="en-US" sz="2000" dirty="0"/>
              <a:t>Communication activity might have 6 distinct actions:</a:t>
            </a:r>
          </a:p>
          <a:p>
            <a:pPr lvl="2" algn="just">
              <a:lnSpc>
                <a:spcPct val="150000"/>
              </a:lnSpc>
            </a:pPr>
            <a:r>
              <a:rPr lang="en-US" sz="2000" dirty="0"/>
              <a:t>Inception</a:t>
            </a:r>
          </a:p>
          <a:p>
            <a:pPr lvl="2" algn="just">
              <a:lnSpc>
                <a:spcPct val="150000"/>
              </a:lnSpc>
            </a:pPr>
            <a:r>
              <a:rPr lang="en-US" sz="2000" dirty="0"/>
              <a:t>Elicitation</a:t>
            </a:r>
          </a:p>
          <a:p>
            <a:pPr lvl="2" algn="just">
              <a:lnSpc>
                <a:spcPct val="150000"/>
              </a:lnSpc>
            </a:pPr>
            <a:r>
              <a:rPr lang="en-US" sz="2000" dirty="0"/>
              <a:t>Elaboration</a:t>
            </a:r>
          </a:p>
          <a:p>
            <a:pPr lvl="2" algn="just">
              <a:lnSpc>
                <a:spcPct val="150000"/>
              </a:lnSpc>
            </a:pPr>
            <a:r>
              <a:rPr lang="en-US" sz="2000" dirty="0"/>
              <a:t>Negotiation</a:t>
            </a:r>
          </a:p>
          <a:p>
            <a:pPr lvl="2" algn="just">
              <a:lnSpc>
                <a:spcPct val="150000"/>
              </a:lnSpc>
            </a:pPr>
            <a:r>
              <a:rPr lang="en-US" sz="2000" dirty="0"/>
              <a:t>Specification</a:t>
            </a:r>
          </a:p>
          <a:p>
            <a:pPr lvl="2" algn="just">
              <a:lnSpc>
                <a:spcPct val="150000"/>
              </a:lnSpc>
            </a:pPr>
            <a:r>
              <a:rPr lang="en-US" sz="2000" dirty="0"/>
              <a:t>Validation</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413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2362200"/>
          </a:xfrm>
          <a:solidFill>
            <a:schemeClr val="accent2"/>
          </a:solidFill>
          <a:ln>
            <a:solidFill>
              <a:srgbClr val="660066"/>
            </a:solidFill>
          </a:ln>
        </p:spPr>
        <p:txBody>
          <a:bodyPr anchor="ctr"/>
          <a:lstStyle/>
          <a:p>
            <a:pPr marL="0" indent="0" algn="ctr">
              <a:buNone/>
            </a:pPr>
            <a:r>
              <a:rPr lang="en-US" sz="5400" i="1" dirty="0"/>
              <a:t>IS SOFTWARE DEAD ?</a:t>
            </a:r>
          </a:p>
        </p:txBody>
      </p:sp>
      <p:sp>
        <p:nvSpPr>
          <p:cNvPr id="6" name="Content Placeholder 2"/>
          <p:cNvSpPr txBox="1">
            <a:spLocks/>
          </p:cNvSpPr>
          <p:nvPr/>
        </p:nvSpPr>
        <p:spPr>
          <a:xfrm>
            <a:off x="452846" y="4038600"/>
            <a:ext cx="8229600" cy="2362200"/>
          </a:xfrm>
          <a:prstGeom prst="rect">
            <a:avLst/>
          </a:prstGeom>
          <a:solidFill>
            <a:srgbClr val="92D050"/>
          </a:solidFill>
          <a:ln>
            <a:solidFill>
              <a:srgbClr val="660066"/>
            </a:solidFill>
          </a:ln>
        </p:spPr>
        <p:txBody>
          <a:bodyPr anchor="ct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lgn="ctr">
              <a:buFont typeface="Wingdings" pitchFamily="2" charset="2"/>
              <a:buNone/>
            </a:pPr>
            <a:r>
              <a:rPr lang="en-US" b="0" i="1" kern="0" dirty="0"/>
              <a:t>If it was dead, you would not be reading Software Engineering</a:t>
            </a:r>
          </a:p>
        </p:txBody>
      </p:sp>
      <p:sp>
        <p:nvSpPr>
          <p:cNvPr id="5" name="Footer Placeholder 1"/>
          <p:cNvSpPr txBox="1">
            <a:spLocks/>
          </p:cNvSpPr>
          <p:nvPr/>
        </p:nvSpPr>
        <p:spPr bwMode="auto">
          <a:xfrm>
            <a:off x="25400" y="6553200"/>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6375"/>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674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Prescriptive Models</a:t>
            </a:r>
            <a:endParaRPr lang="en-US" dirty="0"/>
          </a:p>
        </p:txBody>
      </p:sp>
      <p:sp>
        <p:nvSpPr>
          <p:cNvPr id="3" name="Content Placeholder 2"/>
          <p:cNvSpPr>
            <a:spLocks noGrp="1"/>
          </p:cNvSpPr>
          <p:nvPr>
            <p:ph idx="1"/>
          </p:nvPr>
        </p:nvSpPr>
        <p:spPr/>
        <p:txBody>
          <a:bodyPr/>
          <a:lstStyle/>
          <a:p>
            <a:pPr algn="just"/>
            <a:r>
              <a:rPr lang="en-US" altLang="en-US" sz="2400" dirty="0"/>
              <a:t>Prescriptive process models advocate an orderly approach to software engineering</a:t>
            </a:r>
          </a:p>
          <a:p>
            <a:pPr algn="just">
              <a:buNone/>
            </a:pPr>
            <a:r>
              <a:rPr lang="en-US" altLang="en-US" sz="2400" i="1" dirty="0">
                <a:solidFill>
                  <a:schemeClr val="folHlink"/>
                </a:solidFill>
              </a:rPr>
              <a:t>That leads to a few questions </a:t>
            </a:r>
            <a:r>
              <a:rPr lang="en-US" altLang="en-US" sz="2400" i="1" dirty="0">
                <a:solidFill>
                  <a:srgbClr val="F3FF07"/>
                </a:solidFill>
              </a:rPr>
              <a:t>…</a:t>
            </a:r>
            <a:endParaRPr lang="en-US" altLang="en-US" sz="2400" dirty="0"/>
          </a:p>
          <a:p>
            <a:pPr algn="just">
              <a:spcBef>
                <a:spcPts val="600"/>
              </a:spcBef>
            </a:pPr>
            <a:r>
              <a:rPr lang="en-US" altLang="en-US" sz="2400" dirty="0"/>
              <a:t>If prescriptive process models strive for structure and order, </a:t>
            </a:r>
            <a:r>
              <a:rPr lang="en-US" altLang="en-US" sz="2400" dirty="0">
                <a:solidFill>
                  <a:schemeClr val="folHlink"/>
                </a:solidFill>
              </a:rPr>
              <a:t>are they inappropriate for a software world that thrives on change? </a:t>
            </a:r>
          </a:p>
          <a:p>
            <a:pPr algn="just">
              <a:spcBef>
                <a:spcPts val="600"/>
              </a:spcBef>
            </a:pPr>
            <a:r>
              <a:rPr lang="en-US" altLang="en-US" sz="2400" dirty="0"/>
              <a:t>Yet, if we reject traditional process models (and the order they imply) and replace them with something less structured,</a:t>
            </a:r>
            <a:r>
              <a:rPr lang="en-US" altLang="en-US" sz="2400" dirty="0">
                <a:solidFill>
                  <a:schemeClr val="folHlink"/>
                </a:solidFill>
              </a:rPr>
              <a:t> do we make it impossible to achieve coordination and coherence in software work?</a:t>
            </a:r>
          </a:p>
          <a:p>
            <a:pPr algn="just"/>
            <a:endParaRPr lang="en-US" sz="24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3280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57200" y="481935"/>
            <a:ext cx="5126403" cy="728405"/>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ctr">
            <a:spAutoFit/>
          </a:bodyPr>
          <a:lstStyle/>
          <a:p>
            <a:r>
              <a:rPr lang="en-US" altLang="en-US" dirty="0"/>
              <a:t>The Waterfall Model</a:t>
            </a:r>
          </a:p>
        </p:txBody>
      </p:sp>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085975"/>
            <a:ext cx="7899400" cy="19002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01414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p:txBody>
          <a:bodyPr/>
          <a:lstStyle/>
          <a:p>
            <a:r>
              <a:rPr lang="en-US" altLang="en-US"/>
              <a:t>The V-Model</a:t>
            </a:r>
          </a:p>
        </p:txBody>
      </p:sp>
      <p:sp>
        <p:nvSpPr>
          <p:cNvPr id="200709" name="Rectangle 1029"/>
          <p:cNvSpPr>
            <a:spLocks noChangeArrowheads="1"/>
          </p:cNvSpPr>
          <p:nvPr/>
        </p:nvSpPr>
        <p:spPr bwMode="auto">
          <a:xfrm>
            <a:off x="2514600" y="1828800"/>
            <a:ext cx="4419600" cy="4495800"/>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0710" name="Picture 1030"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05000"/>
            <a:ext cx="4165600" cy="43307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476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a:t>The Incremental Model</a:t>
            </a:r>
          </a:p>
        </p:txBody>
      </p:sp>
      <p:pic>
        <p:nvPicPr>
          <p:cNvPr id="180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65275"/>
            <a:ext cx="6875463" cy="4454525"/>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565245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a:t>Evolutionary Models: Prototyping</a:t>
            </a:r>
          </a:p>
        </p:txBody>
      </p:sp>
      <p:sp>
        <p:nvSpPr>
          <p:cNvPr id="2" name="Content Placeholder 1"/>
          <p:cNvSpPr>
            <a:spLocks noGrp="1"/>
          </p:cNvSpPr>
          <p:nvPr>
            <p:ph idx="1"/>
          </p:nvPr>
        </p:nvSpPr>
        <p:spPr/>
        <p:txBody>
          <a:bodyPr/>
          <a:lstStyle/>
          <a:p>
            <a:endParaRPr lang="en-US" dirty="0"/>
          </a:p>
        </p:txBody>
      </p:sp>
      <p:sp>
        <p:nvSpPr>
          <p:cNvPr id="182284" name="Text Box 12"/>
          <p:cNvSpPr txBox="1">
            <a:spLocks noChangeArrowheads="1"/>
          </p:cNvSpPr>
          <p:nvPr/>
        </p:nvSpPr>
        <p:spPr bwMode="auto">
          <a:xfrm>
            <a:off x="5359400" y="4629150"/>
            <a:ext cx="10398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en-US" sz="1200">
                <a:solidFill>
                  <a:schemeClr val="bg2"/>
                </a:solidFill>
                <a:latin typeface="Helvetica" panose="020B0604020202020204" pitchFamily="34" charset="0"/>
              </a:rPr>
              <a:t>Construction</a:t>
            </a:r>
          </a:p>
          <a:p>
            <a:pPr algn="ctr">
              <a:lnSpc>
                <a:spcPct val="90000"/>
              </a:lnSpc>
            </a:pPr>
            <a:r>
              <a:rPr lang="en-US" altLang="en-US" sz="1200">
                <a:solidFill>
                  <a:schemeClr val="bg2"/>
                </a:solidFill>
                <a:latin typeface="Helvetica" panose="020B0604020202020204" pitchFamily="34" charset="0"/>
              </a:rPr>
              <a:t>of prototype</a:t>
            </a:r>
          </a:p>
        </p:txBody>
      </p:sp>
      <p:grpSp>
        <p:nvGrpSpPr>
          <p:cNvPr id="182299" name="Group 27"/>
          <p:cNvGrpSpPr>
            <a:grpSpLocks/>
          </p:cNvGrpSpPr>
          <p:nvPr/>
        </p:nvGrpSpPr>
        <p:grpSpPr bwMode="auto">
          <a:xfrm>
            <a:off x="2590800" y="2057400"/>
            <a:ext cx="4419600" cy="4114800"/>
            <a:chOff x="1536" y="1152"/>
            <a:chExt cx="2920" cy="2864"/>
          </a:xfrm>
        </p:grpSpPr>
        <p:pic>
          <p:nvPicPr>
            <p:cNvPr id="18228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88" name="Rectangle 16"/>
            <p:cNvSpPr>
              <a:spLocks noChangeArrowheads="1"/>
            </p:cNvSpPr>
            <p:nvPr/>
          </p:nvSpPr>
          <p:spPr bwMode="auto">
            <a:xfrm>
              <a:off x="1894" y="1675"/>
              <a:ext cx="656" cy="36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altLang="en-US" sz="1800" b="1">
                <a:latin typeface="Helvetica" panose="020B0604020202020204" pitchFamily="34" charset="0"/>
              </a:endParaRPr>
            </a:p>
          </p:txBody>
        </p:sp>
        <p:sp>
          <p:nvSpPr>
            <p:cNvPr id="182289" name="Text Box 17"/>
            <p:cNvSpPr txBox="1">
              <a:spLocks noChangeArrowheads="1"/>
            </p:cNvSpPr>
            <p:nvPr/>
          </p:nvSpPr>
          <p:spPr bwMode="auto">
            <a:xfrm>
              <a:off x="1849" y="1772"/>
              <a:ext cx="799" cy="17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200" dirty="0">
                  <a:solidFill>
                    <a:schemeClr val="bg2"/>
                  </a:solidFill>
                  <a:latin typeface="Helvetica" panose="020B0604020202020204" pitchFamily="34" charset="0"/>
                </a:rPr>
                <a:t>communication</a:t>
              </a:r>
              <a:endParaRPr lang="en-US" altLang="en-US" sz="1800" b="1" dirty="0">
                <a:latin typeface="Helvetica" panose="020B0604020202020204" pitchFamily="34" charset="0"/>
              </a:endParaRPr>
            </a:p>
          </p:txBody>
        </p:sp>
        <p:sp>
          <p:nvSpPr>
            <p:cNvPr id="182290"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1" name="Text Box 19"/>
            <p:cNvSpPr txBox="1">
              <a:spLocks noChangeArrowheads="1"/>
            </p:cNvSpPr>
            <p:nvPr/>
          </p:nvSpPr>
          <p:spPr bwMode="auto">
            <a:xfrm>
              <a:off x="3405" y="1532"/>
              <a:ext cx="405" cy="296"/>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en-US" sz="1200" dirty="0">
                  <a:solidFill>
                    <a:schemeClr val="bg2"/>
                  </a:solidFill>
                  <a:latin typeface="Helvetica" panose="020B0604020202020204" pitchFamily="34" charset="0"/>
                </a:rPr>
                <a:t>Quick</a:t>
              </a:r>
            </a:p>
            <a:p>
              <a:pPr algn="ctr">
                <a:lnSpc>
                  <a:spcPct val="90000"/>
                </a:lnSpc>
              </a:pPr>
              <a:r>
                <a:rPr lang="en-US" altLang="en-US" sz="1200" dirty="0">
                  <a:solidFill>
                    <a:schemeClr val="bg1"/>
                  </a:solidFill>
                  <a:latin typeface="Helvetica" panose="020B0604020202020204" pitchFamily="34" charset="0"/>
                </a:rPr>
                <a:t>plan</a:t>
              </a:r>
            </a:p>
          </p:txBody>
        </p:sp>
        <p:sp>
          <p:nvSpPr>
            <p:cNvPr id="182292" name="Rectangle 20"/>
            <p:cNvSpPr>
              <a:spLocks noChangeArrowheads="1"/>
            </p:cNvSpPr>
            <p:nvPr/>
          </p:nvSpPr>
          <p:spPr bwMode="auto">
            <a:xfrm>
              <a:off x="3713" y="1983"/>
              <a:ext cx="547" cy="31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3" name="Rectangle 21"/>
            <p:cNvSpPr>
              <a:spLocks noChangeArrowheads="1"/>
            </p:cNvSpPr>
            <p:nvPr/>
          </p:nvSpPr>
          <p:spPr bwMode="auto">
            <a:xfrm>
              <a:off x="4301" y="2052"/>
              <a:ext cx="41" cy="184"/>
            </a:xfrm>
            <a:prstGeom prst="rect">
              <a:avLst/>
            </a:prstGeom>
            <a:solidFill>
              <a:srgbClr val="96E3FE"/>
            </a:solidFill>
            <a:ln w="12700">
              <a:solidFill>
                <a:srgbClr val="96E3F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4" name="Text Box 22"/>
            <p:cNvSpPr txBox="1">
              <a:spLocks noChangeArrowheads="1"/>
            </p:cNvSpPr>
            <p:nvPr/>
          </p:nvSpPr>
          <p:spPr bwMode="auto">
            <a:xfrm>
              <a:off x="3638" y="2004"/>
              <a:ext cx="704" cy="29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en-US" sz="1200">
                  <a:solidFill>
                    <a:schemeClr val="bg2"/>
                  </a:solidFill>
                  <a:latin typeface="Helvetica" panose="020B0604020202020204" pitchFamily="34" charset="0"/>
                </a:rPr>
                <a:t>Modeling</a:t>
              </a:r>
            </a:p>
            <a:p>
              <a:pPr algn="ctr">
                <a:lnSpc>
                  <a:spcPct val="90000"/>
                </a:lnSpc>
              </a:pPr>
              <a:r>
                <a:rPr lang="en-US" altLang="en-US" sz="1200">
                  <a:solidFill>
                    <a:schemeClr val="bg2"/>
                  </a:solidFill>
                  <a:latin typeface="Helvetica" panose="020B0604020202020204" pitchFamily="34" charset="0"/>
                </a:rPr>
                <a:t>Quick design</a:t>
              </a:r>
            </a:p>
          </p:txBody>
        </p:sp>
        <p:sp>
          <p:nvSpPr>
            <p:cNvPr id="182295" name="Rectangle 23"/>
            <p:cNvSpPr>
              <a:spLocks noChangeArrowheads="1"/>
            </p:cNvSpPr>
            <p:nvPr/>
          </p:nvSpPr>
          <p:spPr bwMode="auto">
            <a:xfrm>
              <a:off x="3508" y="3091"/>
              <a:ext cx="635" cy="39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6" name="Text Box 24"/>
            <p:cNvSpPr txBox="1">
              <a:spLocks noChangeArrowheads="1"/>
            </p:cNvSpPr>
            <p:nvPr/>
          </p:nvSpPr>
          <p:spPr bwMode="auto">
            <a:xfrm>
              <a:off x="3476" y="3153"/>
              <a:ext cx="687" cy="29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en-US" sz="1200">
                  <a:solidFill>
                    <a:schemeClr val="bg2"/>
                  </a:solidFill>
                  <a:latin typeface="Helvetica" panose="020B0604020202020204" pitchFamily="34" charset="0"/>
                </a:rPr>
                <a:t>Construction</a:t>
              </a:r>
            </a:p>
            <a:p>
              <a:pPr algn="ctr">
                <a:lnSpc>
                  <a:spcPct val="90000"/>
                </a:lnSpc>
              </a:pPr>
              <a:r>
                <a:rPr lang="en-US" altLang="en-US" sz="1200">
                  <a:solidFill>
                    <a:schemeClr val="bg2"/>
                  </a:solidFill>
                  <a:latin typeface="Helvetica" panose="020B0604020202020204" pitchFamily="34" charset="0"/>
                </a:rPr>
                <a:t>of prototype</a:t>
              </a:r>
            </a:p>
          </p:txBody>
        </p:sp>
        <p:sp>
          <p:nvSpPr>
            <p:cNvPr id="182297" name="Rectangle 25"/>
            <p:cNvSpPr>
              <a:spLocks noChangeArrowheads="1"/>
            </p:cNvSpPr>
            <p:nvPr/>
          </p:nvSpPr>
          <p:spPr bwMode="auto">
            <a:xfrm>
              <a:off x="1819" y="2934"/>
              <a:ext cx="642" cy="40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8" name="Text Box 26"/>
            <p:cNvSpPr txBox="1">
              <a:spLocks noChangeArrowheads="1"/>
            </p:cNvSpPr>
            <p:nvPr/>
          </p:nvSpPr>
          <p:spPr bwMode="auto">
            <a:xfrm>
              <a:off x="1812" y="2961"/>
              <a:ext cx="659" cy="40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en-US" sz="1200">
                  <a:solidFill>
                    <a:schemeClr val="bg2"/>
                  </a:solidFill>
                  <a:latin typeface="Helvetica" panose="020B0604020202020204" pitchFamily="34" charset="0"/>
                </a:rPr>
                <a:t>Deployment</a:t>
              </a:r>
            </a:p>
            <a:p>
              <a:pPr algn="ctr">
                <a:lnSpc>
                  <a:spcPct val="90000"/>
                </a:lnSpc>
              </a:pPr>
              <a:r>
                <a:rPr lang="en-US" altLang="en-US" sz="1200">
                  <a:solidFill>
                    <a:schemeClr val="bg2"/>
                  </a:solidFill>
                  <a:latin typeface="Helvetica" panose="020B0604020202020204" pitchFamily="34" charset="0"/>
                </a:rPr>
                <a:t>delivery &amp;</a:t>
              </a:r>
            </a:p>
            <a:p>
              <a:pPr algn="ctr">
                <a:lnSpc>
                  <a:spcPct val="90000"/>
                </a:lnSpc>
              </a:pPr>
              <a:r>
                <a:rPr lang="en-US" altLang="en-US" sz="1200">
                  <a:solidFill>
                    <a:schemeClr val="bg2"/>
                  </a:solidFill>
                  <a:latin typeface="Helvetica" panose="020B0604020202020204" pitchFamily="34" charset="0"/>
                </a:rPr>
                <a:t>feedback</a:t>
              </a:r>
            </a:p>
          </p:txBody>
        </p:sp>
      </p:grpSp>
      <p:sp>
        <p:nvSpPr>
          <p:cNvPr id="21"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22"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72600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RAD Model </a:t>
            </a:r>
            <a:r>
              <a:rPr lang="en-US" sz="2000" dirty="0"/>
              <a:t>[ Rapid Application Development Model ] </a:t>
            </a:r>
          </a:p>
        </p:txBody>
      </p:sp>
      <p:pic>
        <p:nvPicPr>
          <p:cNvPr id="15362" name="Picture 2" descr="Image result for rad model in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5006552"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173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a:t>Evolutionary Models: The Spiral</a:t>
            </a:r>
          </a:p>
        </p:txBody>
      </p:sp>
      <p:pic>
        <p:nvPicPr>
          <p:cNvPr id="183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5651500" cy="43005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036107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en-US"/>
              <a:t>Evolutionary Models: Concurrent</a:t>
            </a:r>
          </a:p>
        </p:txBody>
      </p:sp>
      <p:pic>
        <p:nvPicPr>
          <p:cNvPr id="184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3201988" cy="4495800"/>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645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Agile Process Model</a:t>
            </a:r>
          </a:p>
        </p:txBody>
      </p:sp>
      <p:pic>
        <p:nvPicPr>
          <p:cNvPr id="16386" name="Picture 2" descr="Image result for Agile process model in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47" y="1905000"/>
            <a:ext cx="8401050"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80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a:t>Still Other Process Models</a:t>
            </a:r>
          </a:p>
        </p:txBody>
      </p:sp>
      <p:sp>
        <p:nvSpPr>
          <p:cNvPr id="185347"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85750" indent="-285750" algn="just">
              <a:lnSpc>
                <a:spcPct val="150000"/>
              </a:lnSpc>
            </a:pPr>
            <a:r>
              <a:rPr lang="en-US" altLang="en-US" sz="2000" dirty="0">
                <a:solidFill>
                  <a:schemeClr val="folHlink"/>
                </a:solidFill>
              </a:rPr>
              <a:t>Component based development</a:t>
            </a:r>
            <a:r>
              <a:rPr lang="en-US" altLang="en-US" sz="2000" dirty="0"/>
              <a:t>—the process to apply when reuse is a development objective</a:t>
            </a:r>
          </a:p>
          <a:p>
            <a:pPr marL="285750" indent="-285750" algn="just">
              <a:lnSpc>
                <a:spcPct val="150000"/>
              </a:lnSpc>
            </a:pPr>
            <a:r>
              <a:rPr lang="en-US" altLang="en-US" sz="2000" dirty="0">
                <a:solidFill>
                  <a:schemeClr val="folHlink"/>
                </a:solidFill>
              </a:rPr>
              <a:t>Formal methods</a:t>
            </a:r>
            <a:r>
              <a:rPr lang="en-US" altLang="en-US" sz="2000" dirty="0"/>
              <a:t>—emphasizes the mathematical specification of requirements</a:t>
            </a:r>
          </a:p>
          <a:p>
            <a:pPr marL="285750" indent="-285750" algn="just">
              <a:lnSpc>
                <a:spcPct val="150000"/>
              </a:lnSpc>
            </a:pPr>
            <a:r>
              <a:rPr lang="en-US" altLang="en-US" sz="2000" dirty="0">
                <a:solidFill>
                  <a:schemeClr val="folHlink"/>
                </a:solidFill>
              </a:rPr>
              <a:t>AOSD</a:t>
            </a:r>
            <a:r>
              <a:rPr lang="en-US" altLang="en-US" sz="2000" dirty="0"/>
              <a:t>—provides a process and methodological approach for defining, specifying, designing, and constructing </a:t>
            </a:r>
            <a:r>
              <a:rPr lang="en-US" altLang="en-US" sz="2000" i="1" dirty="0"/>
              <a:t>aspects</a:t>
            </a:r>
          </a:p>
          <a:p>
            <a:pPr marL="285750" indent="-285750" algn="just">
              <a:lnSpc>
                <a:spcPct val="150000"/>
              </a:lnSpc>
            </a:pPr>
            <a:r>
              <a:rPr lang="en-US" altLang="en-US" sz="2000" dirty="0">
                <a:solidFill>
                  <a:schemeClr val="folHlink"/>
                </a:solidFill>
              </a:rPr>
              <a:t>Unified Process</a:t>
            </a:r>
            <a:r>
              <a:rPr lang="en-US" altLang="en-US" sz="2000" dirty="0"/>
              <a:t>—a “use-case driven, architecture-centric, iterative and incremental” software process closely aligned with the Unified Modeling Language (UML)</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524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Defining Software</a:t>
            </a:r>
          </a:p>
        </p:txBody>
      </p:sp>
      <p:sp>
        <p:nvSpPr>
          <p:cNvPr id="3" name="Content Placeholder 2"/>
          <p:cNvSpPr>
            <a:spLocks noGrp="1"/>
          </p:cNvSpPr>
          <p:nvPr>
            <p:ph idx="1"/>
          </p:nvPr>
        </p:nvSpPr>
        <p:spPr>
          <a:xfrm>
            <a:off x="457200" y="1295400"/>
            <a:ext cx="8229600" cy="4525963"/>
          </a:xfrm>
        </p:spPr>
        <p:txBody>
          <a:bodyPr/>
          <a:lstStyle/>
          <a:p>
            <a:pPr algn="just">
              <a:lnSpc>
                <a:spcPct val="150000"/>
              </a:lnSpc>
            </a:pPr>
            <a:r>
              <a:rPr lang="en-US" sz="2400" dirty="0"/>
              <a:t>Software is</a:t>
            </a:r>
          </a:p>
          <a:p>
            <a:pPr marL="971550" lvl="1" indent="-514350" algn="just">
              <a:lnSpc>
                <a:spcPct val="150000"/>
              </a:lnSpc>
              <a:buClr>
                <a:schemeClr val="tx1"/>
              </a:buClr>
              <a:buSzPct val="72000"/>
              <a:buFont typeface="+mj-lt"/>
              <a:buAutoNum type="arabicPeriod"/>
            </a:pPr>
            <a:r>
              <a:rPr lang="en-US" sz="2400" dirty="0"/>
              <a:t>Instructions(Computer programs) that when execute provide desired features, functions and performance)</a:t>
            </a:r>
          </a:p>
          <a:p>
            <a:pPr marL="971550" lvl="1" indent="-514350" algn="just">
              <a:lnSpc>
                <a:spcPct val="150000"/>
              </a:lnSpc>
              <a:buClr>
                <a:schemeClr val="tx1"/>
              </a:buClr>
              <a:buSzPct val="72000"/>
              <a:buFont typeface="+mj-lt"/>
              <a:buAutoNum type="arabicPeriod"/>
            </a:pPr>
            <a:r>
              <a:rPr lang="en-US" sz="2400" dirty="0"/>
              <a:t>Data structures that enable the programs to adequately manipulate the information</a:t>
            </a:r>
          </a:p>
          <a:p>
            <a:pPr marL="971550" lvl="1" indent="-514350" algn="just">
              <a:lnSpc>
                <a:spcPct val="150000"/>
              </a:lnSpc>
              <a:buClr>
                <a:schemeClr val="tx1"/>
              </a:buClr>
              <a:buSzPct val="72000"/>
              <a:buFont typeface="+mj-lt"/>
              <a:buAutoNum type="arabicPeriod"/>
            </a:pPr>
            <a:r>
              <a:rPr lang="en-US" sz="2400" dirty="0"/>
              <a:t>Descriptive information in both hardcopy and virtual forms that describe the operation and use of the programs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471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p:txBody>
          <a:bodyPr/>
          <a:lstStyle/>
          <a:p>
            <a:r>
              <a:rPr lang="en-US" altLang="en-US" dirty="0"/>
              <a:t>The Unified Process (UP)</a:t>
            </a:r>
          </a:p>
        </p:txBody>
      </p:sp>
      <p:grpSp>
        <p:nvGrpSpPr>
          <p:cNvPr id="186376" name="Group 8"/>
          <p:cNvGrpSpPr>
            <a:grpSpLocks/>
          </p:cNvGrpSpPr>
          <p:nvPr/>
        </p:nvGrpSpPr>
        <p:grpSpPr bwMode="auto">
          <a:xfrm>
            <a:off x="2286000" y="1905000"/>
            <a:ext cx="4679950" cy="4244975"/>
            <a:chOff x="1132" y="638"/>
            <a:chExt cx="3496" cy="3177"/>
          </a:xfrm>
        </p:grpSpPr>
        <p:pic>
          <p:nvPicPr>
            <p:cNvPr id="186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 y="647"/>
              <a:ext cx="3496" cy="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373" name="Rectangle 5"/>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altLang="en-US" sz="1600" dirty="0">
                  <a:solidFill>
                    <a:schemeClr val="bg1"/>
                  </a:solidFill>
                  <a:latin typeface="Helvetica" panose="020B0604020202020204" pitchFamily="34" charset="0"/>
                </a:rPr>
                <a:t>inception</a:t>
              </a:r>
              <a:endParaRPr lang="en-US" altLang="en-US" sz="1800" b="1" dirty="0">
                <a:solidFill>
                  <a:schemeClr val="bg1"/>
                </a:solidFill>
                <a:latin typeface="Helvetica" panose="020B0604020202020204" pitchFamily="34" charset="0"/>
              </a:endParaRPr>
            </a:p>
          </p:txBody>
        </p:sp>
        <p:sp>
          <p:nvSpPr>
            <p:cNvPr id="186374" name="Rectangle 6"/>
            <p:cNvSpPr>
              <a:spLocks noChangeArrowheads="1"/>
            </p:cNvSpPr>
            <p:nvPr/>
          </p:nvSpPr>
          <p:spPr bwMode="auto">
            <a:xfrm>
              <a:off x="2496" y="638"/>
              <a:ext cx="923" cy="2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5" name="Text Box 7"/>
            <p:cNvSpPr txBox="1">
              <a:spLocks noChangeArrowheads="1"/>
            </p:cNvSpPr>
            <p:nvPr/>
          </p:nvSpPr>
          <p:spPr bwMode="auto">
            <a:xfrm>
              <a:off x="2501" y="656"/>
              <a:ext cx="102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US" altLang="en-US" sz="1600" dirty="0">
                  <a:solidFill>
                    <a:schemeClr val="bg1"/>
                  </a:solidFill>
                  <a:latin typeface="Helvetica" panose="020B0604020202020204" pitchFamily="34" charset="0"/>
                </a:rPr>
                <a:t>elaboration</a:t>
              </a:r>
            </a:p>
          </p:txBody>
        </p:sp>
      </p:grpSp>
      <p:sp>
        <p:nvSpPr>
          <p:cNvPr id="11"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12"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389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title"/>
          </p:nvPr>
        </p:nvSpPr>
        <p:spPr/>
        <p:txBody>
          <a:bodyPr/>
          <a:lstStyle/>
          <a:p>
            <a:r>
              <a:rPr lang="en-US" altLang="en-US"/>
              <a:t>UP Phases</a:t>
            </a:r>
          </a:p>
        </p:txBody>
      </p:sp>
      <p:grpSp>
        <p:nvGrpSpPr>
          <p:cNvPr id="187397" name="Group 5"/>
          <p:cNvGrpSpPr>
            <a:grpSpLocks/>
          </p:cNvGrpSpPr>
          <p:nvPr/>
        </p:nvGrpSpPr>
        <p:grpSpPr bwMode="auto">
          <a:xfrm>
            <a:off x="807575" y="1427336"/>
            <a:ext cx="7408863" cy="4416425"/>
            <a:chOff x="421" y="674"/>
            <a:chExt cx="5043" cy="3143"/>
          </a:xfrm>
        </p:grpSpPr>
        <p:sp>
          <p:nvSpPr>
            <p:cNvPr id="187394" name="Rectangle 2"/>
            <p:cNvSpPr>
              <a:spLocks noChangeArrowheads="1"/>
            </p:cNvSpPr>
            <p:nvPr/>
          </p:nvSpPr>
          <p:spPr bwMode="auto">
            <a:xfrm>
              <a:off x="421" y="674"/>
              <a:ext cx="5043" cy="3143"/>
            </a:xfrm>
            <a:prstGeom prst="rect">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pic>
          <p:nvPicPr>
            <p:cNvPr id="187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 y="689"/>
              <a:ext cx="4256" cy="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1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9107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en-US"/>
              <a:t>UP Work Products</a:t>
            </a:r>
          </a:p>
        </p:txBody>
      </p:sp>
      <p:sp>
        <p:nvSpPr>
          <p:cNvPr id="2" name="Content Placeholder 1"/>
          <p:cNvSpPr>
            <a:spLocks noGrp="1"/>
          </p:cNvSpPr>
          <p:nvPr>
            <p:ph idx="1"/>
          </p:nvPr>
        </p:nvSpPr>
        <p:spPr/>
        <p:txBody>
          <a:bodyPr/>
          <a:lstStyle/>
          <a:p>
            <a:endParaRPr lang="en-US"/>
          </a:p>
        </p:txBody>
      </p:sp>
      <p:pic>
        <p:nvPicPr>
          <p:cNvPr id="1884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7378700"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050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chor="ctr"/>
          <a:lstStyle/>
          <a:p>
            <a:r>
              <a:rPr lang="en-US" altLang="en-US" sz="3200" dirty="0"/>
              <a:t>Personal Software Process (PSP)</a:t>
            </a:r>
            <a:endParaRPr lang="en-US" altLang="en-US" dirty="0"/>
          </a:p>
        </p:txBody>
      </p:sp>
      <p:sp>
        <p:nvSpPr>
          <p:cNvPr id="201731" name="Rectangle 3"/>
          <p:cNvSpPr>
            <a:spLocks noGrp="1" noChangeArrowheads="1"/>
          </p:cNvSpPr>
          <p:nvPr>
            <p:ph idx="1"/>
          </p:nvPr>
        </p:nvSpPr>
        <p:spPr>
          <a:xfrm>
            <a:off x="285720" y="1214422"/>
            <a:ext cx="8643998" cy="5143536"/>
          </a:xfrm>
        </p:spPr>
        <p:txBody>
          <a:bodyPr/>
          <a:lstStyle/>
          <a:p>
            <a:pPr algn="just">
              <a:lnSpc>
                <a:spcPct val="150000"/>
              </a:lnSpc>
              <a:spcBef>
                <a:spcPts val="600"/>
              </a:spcBef>
            </a:pPr>
            <a:r>
              <a:rPr lang="en-US" altLang="en-US" sz="1600" b="1" dirty="0">
                <a:solidFill>
                  <a:schemeClr val="folHlink"/>
                </a:solidFill>
                <a:latin typeface="Times New Roman" pitchFamily="18" charset="0"/>
                <a:cs typeface="Times New Roman" pitchFamily="18" charset="0"/>
              </a:rPr>
              <a:t>Planning.</a:t>
            </a:r>
            <a:r>
              <a:rPr lang="en-US" altLang="en-US" sz="1600" b="1" dirty="0">
                <a:latin typeface="Times New Roman" pitchFamily="18" charset="0"/>
                <a:cs typeface="Times New Roman" pitchFamily="18" charset="0"/>
              </a:rPr>
              <a:t> </a:t>
            </a:r>
            <a:r>
              <a:rPr lang="en-US" altLang="en-US" sz="1600" dirty="0">
                <a:latin typeface="Times New Roman" pitchFamily="18" charset="0"/>
                <a:cs typeface="Times New Roman" pitchFamily="18" charset="0"/>
              </a:rPr>
              <a:t> This activity isolates requirements and develops both size and resource estimates. In addition, a defect estimate (the number of defects projected for the work) is made. All metrics are recorded on worksheets or templates. Finally, development tasks are identified and a project schedule is created.</a:t>
            </a:r>
          </a:p>
          <a:p>
            <a:pPr algn="just">
              <a:lnSpc>
                <a:spcPct val="150000"/>
              </a:lnSpc>
              <a:spcBef>
                <a:spcPts val="300"/>
              </a:spcBef>
            </a:pPr>
            <a:r>
              <a:rPr lang="en-US" altLang="en-US" sz="1600" b="1" dirty="0">
                <a:solidFill>
                  <a:schemeClr val="folHlink"/>
                </a:solidFill>
                <a:latin typeface="Times New Roman" pitchFamily="18" charset="0"/>
                <a:cs typeface="Times New Roman" pitchFamily="18" charset="0"/>
              </a:rPr>
              <a:t>High-level design.</a:t>
            </a:r>
            <a:r>
              <a:rPr lang="en-US" altLang="en-US" sz="1600" b="1" dirty="0">
                <a:latin typeface="Times New Roman" pitchFamily="18" charset="0"/>
                <a:cs typeface="Times New Roman" pitchFamily="18" charset="0"/>
              </a:rPr>
              <a:t> </a:t>
            </a:r>
            <a:r>
              <a:rPr lang="en-US" altLang="en-US" sz="1600" dirty="0">
                <a:latin typeface="Times New Roman" pitchFamily="18" charset="0"/>
                <a:cs typeface="Times New Roman" pitchFamily="18" charset="0"/>
              </a:rPr>
              <a:t> External specifications for each component to be constructed are developed and a component design is created. Prototypes are built when uncertainty exists. All issues are recorded and tracked.</a:t>
            </a:r>
          </a:p>
          <a:p>
            <a:pPr algn="just">
              <a:lnSpc>
                <a:spcPct val="150000"/>
              </a:lnSpc>
              <a:spcBef>
                <a:spcPts val="300"/>
              </a:spcBef>
            </a:pPr>
            <a:r>
              <a:rPr lang="en-US" altLang="en-US" sz="1600" b="1" dirty="0">
                <a:solidFill>
                  <a:schemeClr val="folHlink"/>
                </a:solidFill>
                <a:latin typeface="Times New Roman" pitchFamily="18" charset="0"/>
                <a:cs typeface="Times New Roman" pitchFamily="18" charset="0"/>
              </a:rPr>
              <a:t>High-level design review.</a:t>
            </a:r>
            <a:r>
              <a:rPr lang="en-US" altLang="en-US" sz="1600" b="1" dirty="0">
                <a:latin typeface="Times New Roman" pitchFamily="18" charset="0"/>
                <a:cs typeface="Times New Roman" pitchFamily="18" charset="0"/>
              </a:rPr>
              <a:t> </a:t>
            </a:r>
            <a:r>
              <a:rPr lang="en-US" altLang="en-US" sz="1600" dirty="0">
                <a:latin typeface="Times New Roman" pitchFamily="18" charset="0"/>
                <a:cs typeface="Times New Roman" pitchFamily="18" charset="0"/>
              </a:rPr>
              <a:t>Formal verification methods (Chapter 21) are applied to uncover errors in the design. Metrics are maintained for all important tasks and work results.</a:t>
            </a:r>
          </a:p>
          <a:p>
            <a:pPr algn="just">
              <a:lnSpc>
                <a:spcPct val="150000"/>
              </a:lnSpc>
              <a:spcBef>
                <a:spcPts val="300"/>
              </a:spcBef>
            </a:pPr>
            <a:r>
              <a:rPr lang="en-US" altLang="en-US" sz="1600" b="1" dirty="0">
                <a:solidFill>
                  <a:schemeClr val="folHlink"/>
                </a:solidFill>
                <a:latin typeface="Times New Roman" pitchFamily="18" charset="0"/>
                <a:cs typeface="Times New Roman" pitchFamily="18" charset="0"/>
              </a:rPr>
              <a:t>Development.</a:t>
            </a:r>
            <a:r>
              <a:rPr lang="en-US" altLang="en-US" sz="1600" b="1" dirty="0">
                <a:latin typeface="Times New Roman" pitchFamily="18" charset="0"/>
                <a:cs typeface="Times New Roman" pitchFamily="18" charset="0"/>
              </a:rPr>
              <a:t> </a:t>
            </a:r>
            <a:r>
              <a:rPr lang="en-US" altLang="en-US" sz="1600" dirty="0">
                <a:latin typeface="Times New Roman" pitchFamily="18" charset="0"/>
                <a:cs typeface="Times New Roman" pitchFamily="18" charset="0"/>
              </a:rPr>
              <a:t> The component level design is refined and reviewed. Code is generated, reviewed, compiled, and tested. Metrics are maintained for all important tasks and work results.</a:t>
            </a:r>
          </a:p>
          <a:p>
            <a:pPr algn="just">
              <a:lnSpc>
                <a:spcPct val="150000"/>
              </a:lnSpc>
              <a:spcBef>
                <a:spcPts val="300"/>
              </a:spcBef>
            </a:pPr>
            <a:r>
              <a:rPr lang="en-US" altLang="en-US" sz="1600" b="1" dirty="0">
                <a:solidFill>
                  <a:schemeClr val="folHlink"/>
                </a:solidFill>
                <a:latin typeface="Times New Roman" pitchFamily="18" charset="0"/>
                <a:cs typeface="Times New Roman" pitchFamily="18" charset="0"/>
              </a:rPr>
              <a:t>Postmortem.</a:t>
            </a:r>
            <a:r>
              <a:rPr lang="en-US" altLang="en-US" sz="1600" dirty="0">
                <a:latin typeface="Times New Roman" pitchFamily="18" charset="0"/>
                <a:cs typeface="Times New Roman" pitchFamily="18" charset="0"/>
              </a:rPr>
              <a:t>  Using the measures and metrics collected (this is a substantial amount of data that should be analyzed statistically), the effectiveness of the process is determined. Measures and metrics should provide guidance for modifying the process to improve its effectiveness.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18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en-US"/>
              <a:t>Team Software Process (TSP)</a:t>
            </a:r>
          </a:p>
        </p:txBody>
      </p:sp>
      <p:sp>
        <p:nvSpPr>
          <p:cNvPr id="202755" name="Rectangle 3"/>
          <p:cNvSpPr>
            <a:spLocks noGrp="1" noChangeArrowheads="1"/>
          </p:cNvSpPr>
          <p:nvPr>
            <p:ph idx="1"/>
          </p:nvPr>
        </p:nvSpPr>
        <p:spPr>
          <a:xfrm>
            <a:off x="428596" y="1281114"/>
            <a:ext cx="8329642" cy="5076844"/>
          </a:xfrm>
        </p:spPr>
        <p:txBody>
          <a:bodyPr/>
          <a:lstStyle/>
          <a:p>
            <a:pPr algn="just">
              <a:lnSpc>
                <a:spcPct val="150000"/>
              </a:lnSpc>
              <a:spcBef>
                <a:spcPts val="600"/>
              </a:spcBef>
            </a:pPr>
            <a:r>
              <a:rPr lang="en-US" altLang="en-US" sz="1600" dirty="0">
                <a:solidFill>
                  <a:srgbClr val="000000"/>
                </a:solidFill>
                <a:latin typeface="Times New Roman" pitchFamily="18" charset="0"/>
                <a:cs typeface="Times New Roman" pitchFamily="18" charset="0"/>
              </a:rPr>
              <a:t>Build self-directed teams that plan and track their work, establish goals, and own their processes and plans. These can be pure software teams or integrated product teams (IPT) of three to about 20 engineers. </a:t>
            </a:r>
          </a:p>
          <a:p>
            <a:pPr algn="just">
              <a:lnSpc>
                <a:spcPct val="150000"/>
              </a:lnSpc>
            </a:pPr>
            <a:r>
              <a:rPr lang="en-US" altLang="en-US" sz="1600" dirty="0">
                <a:solidFill>
                  <a:srgbClr val="000000"/>
                </a:solidFill>
                <a:latin typeface="Times New Roman" pitchFamily="18" charset="0"/>
                <a:cs typeface="Times New Roman" pitchFamily="18" charset="0"/>
              </a:rPr>
              <a:t>Show managers how to coach and motivate their teams and how to help them sustain peak performance. </a:t>
            </a:r>
          </a:p>
          <a:p>
            <a:pPr algn="just">
              <a:lnSpc>
                <a:spcPct val="150000"/>
              </a:lnSpc>
            </a:pPr>
            <a:r>
              <a:rPr lang="en-US" altLang="en-US" sz="1600" dirty="0">
                <a:solidFill>
                  <a:srgbClr val="000000"/>
                </a:solidFill>
                <a:latin typeface="Times New Roman" pitchFamily="18" charset="0"/>
                <a:cs typeface="Times New Roman" pitchFamily="18" charset="0"/>
              </a:rPr>
              <a:t>Accelerate software process improvement by making CMM Level 5 behavior normal and expected. </a:t>
            </a:r>
          </a:p>
          <a:p>
            <a:pPr lvl="1" algn="just">
              <a:lnSpc>
                <a:spcPct val="150000"/>
              </a:lnSpc>
            </a:pPr>
            <a:r>
              <a:rPr lang="en-US" altLang="en-US" sz="1600" dirty="0">
                <a:latin typeface="Times New Roman" pitchFamily="18" charset="0"/>
                <a:cs typeface="Times New Roman" pitchFamily="18" charset="0"/>
              </a:rPr>
              <a:t> The Capability Maturity Model (CMM), a measure of the effectiveness of a software process, is discussed in Chapter 30.</a:t>
            </a:r>
          </a:p>
          <a:p>
            <a:pPr algn="just">
              <a:lnSpc>
                <a:spcPct val="150000"/>
              </a:lnSpc>
            </a:pPr>
            <a:r>
              <a:rPr lang="en-US" altLang="en-US" sz="1600" dirty="0">
                <a:solidFill>
                  <a:srgbClr val="000000"/>
                </a:solidFill>
                <a:latin typeface="Times New Roman" pitchFamily="18" charset="0"/>
                <a:cs typeface="Times New Roman" pitchFamily="18" charset="0"/>
              </a:rPr>
              <a:t>Provide improvement guidance to high-maturity organizations. </a:t>
            </a:r>
          </a:p>
          <a:p>
            <a:pPr algn="just">
              <a:lnSpc>
                <a:spcPct val="150000"/>
              </a:lnSpc>
              <a:spcBef>
                <a:spcPts val="300"/>
              </a:spcBef>
            </a:pPr>
            <a:r>
              <a:rPr lang="en-US" altLang="en-US" sz="1600" dirty="0">
                <a:solidFill>
                  <a:srgbClr val="000000"/>
                </a:solidFill>
                <a:latin typeface="Times New Roman" pitchFamily="18" charset="0"/>
                <a:cs typeface="Times New Roman" pitchFamily="18" charset="0"/>
              </a:rPr>
              <a:t>Facilitate university teaching of industrial-grade team skills.</a:t>
            </a: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721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p>
        </p:txBody>
      </p:sp>
      <p:sp>
        <p:nvSpPr>
          <p:cNvPr id="3" name="Content Placeholder 2"/>
          <p:cNvSpPr>
            <a:spLocks noGrp="1"/>
          </p:cNvSpPr>
          <p:nvPr>
            <p:ph idx="1"/>
          </p:nvPr>
        </p:nvSpPr>
        <p:spPr>
          <a:xfrm>
            <a:off x="457200" y="1600200"/>
            <a:ext cx="8229600" cy="4787537"/>
          </a:xfrm>
        </p:spPr>
        <p:txBody>
          <a:bodyPr/>
          <a:lstStyle/>
          <a:p>
            <a:pPr algn="just">
              <a:lnSpc>
                <a:spcPct val="150000"/>
              </a:lnSpc>
            </a:pPr>
            <a:r>
              <a:rPr lang="en-US" sz="2000" dirty="0"/>
              <a:t>Divide in a group of 4</a:t>
            </a:r>
          </a:p>
          <a:p>
            <a:pPr algn="just">
              <a:lnSpc>
                <a:spcPct val="150000"/>
              </a:lnSpc>
            </a:pPr>
            <a:r>
              <a:rPr lang="en-US" sz="2000" dirty="0"/>
              <a:t>Give team numbers</a:t>
            </a:r>
          </a:p>
          <a:p>
            <a:pPr algn="just">
              <a:lnSpc>
                <a:spcPct val="150000"/>
              </a:lnSpc>
            </a:pPr>
            <a:r>
              <a:rPr lang="en-US" sz="2000" dirty="0"/>
              <a:t>Make a group leader</a:t>
            </a:r>
          </a:p>
          <a:p>
            <a:pPr algn="just">
              <a:lnSpc>
                <a:spcPct val="150000"/>
              </a:lnSpc>
            </a:pPr>
            <a:r>
              <a:rPr lang="en-US" sz="2000" dirty="0"/>
              <a:t>All odd teams – topic is hardware</a:t>
            </a:r>
          </a:p>
          <a:p>
            <a:pPr algn="just">
              <a:lnSpc>
                <a:spcPct val="150000"/>
              </a:lnSpc>
            </a:pPr>
            <a:r>
              <a:rPr lang="en-US" sz="2000" dirty="0"/>
              <a:t>All even teams – topic is software</a:t>
            </a:r>
          </a:p>
          <a:p>
            <a:pPr algn="just">
              <a:lnSpc>
                <a:spcPct val="150000"/>
              </a:lnSpc>
            </a:pPr>
            <a:r>
              <a:rPr lang="en-US" sz="2000" dirty="0"/>
              <a:t>Hardware – design a chair (things required, design, implement, test)</a:t>
            </a:r>
          </a:p>
          <a:p>
            <a:pPr algn="just">
              <a:lnSpc>
                <a:spcPct val="150000"/>
              </a:lnSpc>
            </a:pPr>
            <a:r>
              <a:rPr lang="en-US" sz="2000" dirty="0"/>
              <a:t>Software – design any software (things required, design, implement, test)</a:t>
            </a:r>
          </a:p>
          <a:p>
            <a:pPr algn="just">
              <a:lnSpc>
                <a:spcPct val="150000"/>
              </a:lnSpc>
            </a:pPr>
            <a:r>
              <a:rPr lang="en-US" sz="2000" dirty="0"/>
              <a:t>Time = 15min</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48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Characteristics of Software</a:t>
            </a:r>
          </a:p>
        </p:txBody>
      </p:sp>
      <p:sp>
        <p:nvSpPr>
          <p:cNvPr id="3" name="Content Placeholder 2"/>
          <p:cNvSpPr>
            <a:spLocks noGrp="1"/>
          </p:cNvSpPr>
          <p:nvPr>
            <p:ph idx="1"/>
          </p:nvPr>
        </p:nvSpPr>
        <p:spPr>
          <a:xfrm>
            <a:off x="457200" y="1951037"/>
            <a:ext cx="8229600" cy="4525963"/>
          </a:xfrm>
        </p:spPr>
        <p:txBody>
          <a:bodyPr anchor="ctr"/>
          <a:lstStyle/>
          <a:p>
            <a:pPr algn="just">
              <a:lnSpc>
                <a:spcPct val="150000"/>
              </a:lnSpc>
            </a:pPr>
            <a:r>
              <a:rPr lang="en-US" altLang="en-US" sz="2000" dirty="0"/>
              <a:t>Software is developed or engineered, it is not manufactured in the classical sense.</a:t>
            </a:r>
          </a:p>
          <a:p>
            <a:pPr algn="just">
              <a:lnSpc>
                <a:spcPct val="200000"/>
              </a:lnSpc>
            </a:pPr>
            <a:r>
              <a:rPr lang="en-US" altLang="en-US" sz="2000" dirty="0"/>
              <a:t>Software doesn't "wear out." 	</a:t>
            </a:r>
          </a:p>
          <a:p>
            <a:pPr lvl="1" algn="just">
              <a:lnSpc>
                <a:spcPct val="200000"/>
              </a:lnSpc>
              <a:buClrTx/>
              <a:buFont typeface="Arial" panose="020B0604020202020204" pitchFamily="34" charset="0"/>
              <a:buChar char="•"/>
            </a:pPr>
            <a:r>
              <a:rPr lang="en-US" altLang="en-US" sz="1600" dirty="0"/>
              <a:t>As the software is not susceptible to the environmental maladies that cause hardware to wear out</a:t>
            </a:r>
          </a:p>
          <a:p>
            <a:pPr lvl="1" algn="just">
              <a:lnSpc>
                <a:spcPct val="200000"/>
              </a:lnSpc>
              <a:buClrTx/>
              <a:buSzPct val="80000"/>
              <a:buFont typeface="Arial" panose="020B0604020202020204" pitchFamily="34" charset="0"/>
              <a:buChar char="•"/>
            </a:pPr>
            <a:r>
              <a:rPr lang="en-US" altLang="en-US" sz="1600" dirty="0"/>
              <a:t>Software will undergo changes and as changes are made, errors will be introduced, causing failure rate curve to spike as shown in next slide</a:t>
            </a:r>
          </a:p>
          <a:p>
            <a:pPr algn="just">
              <a:lnSpc>
                <a:spcPct val="200000"/>
              </a:lnSpc>
            </a:pPr>
            <a:r>
              <a:rPr lang="en-US" altLang="en-US" sz="2000" dirty="0"/>
              <a:t>Although the industry is moving toward component-based construction, most software continues to be custom-built.</a:t>
            </a:r>
          </a:p>
          <a:p>
            <a:endParaRPr lang="en-US"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178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Wear vs </a:t>
            </a:r>
            <a:r>
              <a:rPr lang="en-US" altLang="en-US" dirty="0"/>
              <a:t>Deterioration</a:t>
            </a:r>
            <a:endParaRPr lang="en-US" dirty="0"/>
          </a:p>
        </p:txBody>
      </p:sp>
      <p:pic>
        <p:nvPicPr>
          <p:cNvPr id="5"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7775" y="1887537"/>
            <a:ext cx="6600825"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078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Applications</a:t>
            </a:r>
          </a:p>
        </p:txBody>
      </p:sp>
      <p:sp>
        <p:nvSpPr>
          <p:cNvPr id="3" name="Content Placeholder 2"/>
          <p:cNvSpPr>
            <a:spLocks noGrp="1"/>
          </p:cNvSpPr>
          <p:nvPr>
            <p:ph idx="1"/>
          </p:nvPr>
        </p:nvSpPr>
        <p:spPr/>
        <p:txBody>
          <a:bodyPr/>
          <a:lstStyle/>
          <a:p>
            <a:pPr marL="514350" indent="-514350">
              <a:lnSpc>
                <a:spcPct val="150000"/>
              </a:lnSpc>
              <a:buClrTx/>
              <a:buSzPct val="80000"/>
              <a:buFont typeface="+mj-lt"/>
              <a:buAutoNum type="arabicPeriod"/>
            </a:pPr>
            <a:r>
              <a:rPr lang="en-US" altLang="en-US" sz="2800" dirty="0"/>
              <a:t>System software</a:t>
            </a:r>
          </a:p>
          <a:p>
            <a:pPr marL="514350" indent="-514350">
              <a:lnSpc>
                <a:spcPct val="150000"/>
              </a:lnSpc>
              <a:buClrTx/>
              <a:buSzPct val="80000"/>
              <a:buFont typeface="+mj-lt"/>
              <a:buAutoNum type="arabicPeriod"/>
            </a:pPr>
            <a:r>
              <a:rPr lang="en-US" altLang="en-US" sz="2800" dirty="0"/>
              <a:t>Application software</a:t>
            </a:r>
          </a:p>
          <a:p>
            <a:pPr marL="514350" indent="-514350">
              <a:lnSpc>
                <a:spcPct val="150000"/>
              </a:lnSpc>
              <a:buClrTx/>
              <a:buSzPct val="80000"/>
              <a:buFont typeface="+mj-lt"/>
              <a:buAutoNum type="arabicPeriod"/>
            </a:pPr>
            <a:r>
              <a:rPr lang="en-US" altLang="en-US" sz="2800" dirty="0"/>
              <a:t>Engineering/scientific software </a:t>
            </a:r>
          </a:p>
          <a:p>
            <a:pPr marL="514350" indent="-514350">
              <a:lnSpc>
                <a:spcPct val="150000"/>
              </a:lnSpc>
              <a:buClrTx/>
              <a:buSzPct val="80000"/>
              <a:buFont typeface="+mj-lt"/>
              <a:buAutoNum type="arabicPeriod"/>
            </a:pPr>
            <a:r>
              <a:rPr lang="en-US" altLang="en-US" sz="2800" dirty="0"/>
              <a:t>Embedded software </a:t>
            </a:r>
          </a:p>
          <a:p>
            <a:pPr marL="514350" indent="-514350">
              <a:lnSpc>
                <a:spcPct val="150000"/>
              </a:lnSpc>
              <a:buClrTx/>
              <a:buSzPct val="80000"/>
              <a:buFont typeface="+mj-lt"/>
              <a:buAutoNum type="arabicPeriod"/>
            </a:pPr>
            <a:r>
              <a:rPr lang="en-US" altLang="en-US" sz="2800" dirty="0"/>
              <a:t>Product-line software</a:t>
            </a:r>
          </a:p>
          <a:p>
            <a:pPr marL="514350" indent="-514350">
              <a:lnSpc>
                <a:spcPct val="150000"/>
              </a:lnSpc>
              <a:buClrTx/>
              <a:buSzPct val="80000"/>
              <a:buFont typeface="+mj-lt"/>
              <a:buAutoNum type="arabicPeriod"/>
            </a:pPr>
            <a:r>
              <a:rPr lang="en-US" altLang="en-US" sz="2800" dirty="0" err="1"/>
              <a:t>WebApps</a:t>
            </a:r>
            <a:r>
              <a:rPr lang="en-US" altLang="en-US" sz="2800" dirty="0"/>
              <a:t> (Web applications)</a:t>
            </a:r>
          </a:p>
          <a:p>
            <a:pPr marL="514350" indent="-514350">
              <a:lnSpc>
                <a:spcPct val="150000"/>
              </a:lnSpc>
              <a:buClrTx/>
              <a:buSzPct val="80000"/>
              <a:buFont typeface="+mj-lt"/>
              <a:buAutoNum type="arabicPeriod"/>
            </a:pPr>
            <a:r>
              <a:rPr lang="en-US" altLang="en-US" sz="2800" dirty="0"/>
              <a:t>AI software</a:t>
            </a:r>
          </a:p>
          <a:p>
            <a:pPr>
              <a:lnSpc>
                <a:spcPct val="150000"/>
              </a:lnSpc>
            </a:pPr>
            <a:endParaRPr lang="en-US" sz="28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48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Categories</a:t>
            </a:r>
          </a:p>
        </p:txBody>
      </p:sp>
      <p:sp>
        <p:nvSpPr>
          <p:cNvPr id="3" name="Content Placeholder 2"/>
          <p:cNvSpPr>
            <a:spLocks noGrp="1"/>
          </p:cNvSpPr>
          <p:nvPr>
            <p:ph idx="1"/>
          </p:nvPr>
        </p:nvSpPr>
        <p:spPr/>
        <p:txBody>
          <a:bodyPr/>
          <a:lstStyle/>
          <a:p>
            <a:pPr>
              <a:lnSpc>
                <a:spcPct val="150000"/>
              </a:lnSpc>
              <a:buClrTx/>
              <a:buFont typeface="+mj-lt"/>
              <a:buAutoNum type="arabicPeriod"/>
            </a:pPr>
            <a:r>
              <a:rPr lang="en-US" altLang="en-US" sz="1800" dirty="0">
                <a:solidFill>
                  <a:schemeClr val="folHlink"/>
                </a:solidFill>
              </a:rPr>
              <a:t>Open world computing—</a:t>
            </a:r>
            <a:r>
              <a:rPr lang="en-US" altLang="en-US" sz="1800" dirty="0">
                <a:latin typeface="Arial" panose="020B0604020202020204" pitchFamily="34" charset="0"/>
              </a:rPr>
              <a:t>pervasive, distributed computing</a:t>
            </a:r>
            <a:endParaRPr lang="en-US" altLang="en-US" sz="1800" dirty="0">
              <a:solidFill>
                <a:schemeClr val="folHlink"/>
              </a:solidFill>
              <a:latin typeface="Arial" panose="020B0604020202020204" pitchFamily="34" charset="0"/>
            </a:endParaRPr>
          </a:p>
          <a:p>
            <a:pPr>
              <a:lnSpc>
                <a:spcPct val="150000"/>
              </a:lnSpc>
              <a:buClrTx/>
              <a:buFont typeface="+mj-lt"/>
              <a:buAutoNum type="arabicPeriod"/>
            </a:pPr>
            <a:r>
              <a:rPr lang="en-US" altLang="en-US" sz="1800" dirty="0">
                <a:solidFill>
                  <a:schemeClr val="folHlink"/>
                </a:solidFill>
              </a:rPr>
              <a:t>Ubiquitous computing</a:t>
            </a:r>
            <a:r>
              <a:rPr lang="en-US" altLang="en-US" sz="1800" dirty="0"/>
              <a:t>—wireless networks</a:t>
            </a:r>
          </a:p>
          <a:p>
            <a:pPr>
              <a:lnSpc>
                <a:spcPct val="150000"/>
              </a:lnSpc>
              <a:buClrTx/>
              <a:buFont typeface="+mj-lt"/>
              <a:buAutoNum type="arabicPeriod"/>
            </a:pPr>
            <a:r>
              <a:rPr lang="en-US" altLang="en-US" sz="1800" dirty="0" err="1">
                <a:solidFill>
                  <a:schemeClr val="folHlink"/>
                </a:solidFill>
              </a:rPr>
              <a:t>Netsourcing</a:t>
            </a:r>
            <a:r>
              <a:rPr lang="en-US" altLang="en-US" sz="1800" dirty="0"/>
              <a:t>—the Web as a computing engine</a:t>
            </a:r>
          </a:p>
          <a:p>
            <a:pPr>
              <a:lnSpc>
                <a:spcPct val="150000"/>
              </a:lnSpc>
              <a:buClrTx/>
              <a:buFont typeface="+mj-lt"/>
              <a:buAutoNum type="arabicPeriod"/>
            </a:pPr>
            <a:r>
              <a:rPr lang="en-US" altLang="en-US" sz="1800" dirty="0">
                <a:solidFill>
                  <a:schemeClr val="folHlink"/>
                </a:solidFill>
              </a:rPr>
              <a:t>Open source</a:t>
            </a:r>
            <a:r>
              <a:rPr lang="en-US" altLang="en-US" sz="1800" dirty="0"/>
              <a:t>—”free” source code open to the computing community (a blessing, but also a potential curse!)</a:t>
            </a:r>
          </a:p>
          <a:p>
            <a:pPr>
              <a:lnSpc>
                <a:spcPct val="150000"/>
              </a:lnSpc>
              <a:buClrTx/>
              <a:buFont typeface="+mj-lt"/>
              <a:buAutoNum type="arabicPeriod"/>
            </a:pPr>
            <a:r>
              <a:rPr lang="en-US" altLang="en-US" sz="1800" dirty="0"/>
              <a:t>Also …</a:t>
            </a:r>
          </a:p>
          <a:p>
            <a:pPr marL="800100" lvl="1" indent="-342900">
              <a:lnSpc>
                <a:spcPct val="150000"/>
              </a:lnSpc>
              <a:buClrTx/>
              <a:buFont typeface="+mj-lt"/>
              <a:buAutoNum type="arabicPeriod"/>
            </a:pPr>
            <a:r>
              <a:rPr lang="en-US" altLang="en-US" sz="1800" dirty="0">
                <a:solidFill>
                  <a:schemeClr val="folHlink"/>
                </a:solidFill>
              </a:rPr>
              <a:t>Data mining</a:t>
            </a:r>
          </a:p>
          <a:p>
            <a:pPr marL="800100" lvl="1" indent="-342900">
              <a:lnSpc>
                <a:spcPct val="150000"/>
              </a:lnSpc>
              <a:buClrTx/>
              <a:buFont typeface="+mj-lt"/>
              <a:buAutoNum type="arabicPeriod"/>
            </a:pPr>
            <a:r>
              <a:rPr lang="en-US" altLang="en-US" sz="1800" dirty="0">
                <a:solidFill>
                  <a:schemeClr val="folHlink"/>
                </a:solidFill>
              </a:rPr>
              <a:t>Grid computing</a:t>
            </a:r>
          </a:p>
          <a:p>
            <a:pPr marL="800100" lvl="1" indent="-342900">
              <a:lnSpc>
                <a:spcPct val="150000"/>
              </a:lnSpc>
              <a:buClrTx/>
              <a:buFont typeface="+mj-lt"/>
              <a:buAutoNum type="arabicPeriod"/>
            </a:pPr>
            <a:r>
              <a:rPr lang="en-US" altLang="en-US" sz="1800" dirty="0">
                <a:solidFill>
                  <a:schemeClr val="folHlink"/>
                </a:solidFill>
              </a:rPr>
              <a:t>Cognitive machines</a:t>
            </a:r>
          </a:p>
          <a:p>
            <a:pPr marL="800100" lvl="1" indent="-342900">
              <a:lnSpc>
                <a:spcPct val="150000"/>
              </a:lnSpc>
              <a:buClrTx/>
              <a:buFont typeface="+mj-lt"/>
              <a:buAutoNum type="arabicPeriod"/>
            </a:pPr>
            <a:r>
              <a:rPr lang="en-US" altLang="en-US" sz="1800" dirty="0">
                <a:solidFill>
                  <a:schemeClr val="folHlink"/>
                </a:solidFill>
              </a:rPr>
              <a:t>Software for nanotechnologies</a:t>
            </a:r>
          </a:p>
          <a:p>
            <a:endParaRPr lang="en-US"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1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197919"/>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4889</TotalTime>
  <Words>1949</Words>
  <Application>Microsoft Office PowerPoint</Application>
  <PresentationFormat>On-screen Show (4:3)</PresentationFormat>
  <Paragraphs>259</Paragraphs>
  <Slides>45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Arial Black</vt:lpstr>
      <vt:lpstr>Calibri</vt:lpstr>
      <vt:lpstr>Cambria</vt:lpstr>
      <vt:lpstr>Helvetica</vt:lpstr>
      <vt:lpstr>McGrawHill-Italic</vt:lpstr>
      <vt:lpstr>Palatino</vt:lpstr>
      <vt:lpstr>Tahoma</vt:lpstr>
      <vt:lpstr>Times New Roman</vt:lpstr>
      <vt:lpstr>Wingdings</vt:lpstr>
      <vt:lpstr>Blends</vt:lpstr>
      <vt:lpstr>PowerPoint Presentation</vt:lpstr>
      <vt:lpstr>Content </vt:lpstr>
      <vt:lpstr>PowerPoint Presentation</vt:lpstr>
      <vt:lpstr>Defining Software</vt:lpstr>
      <vt:lpstr>Activity </vt:lpstr>
      <vt:lpstr>Characteristics of Software</vt:lpstr>
      <vt:lpstr>Wear vs Deterioration</vt:lpstr>
      <vt:lpstr>Software Applications</vt:lpstr>
      <vt:lpstr>New Categories</vt:lpstr>
      <vt:lpstr>Legacy Software</vt:lpstr>
      <vt:lpstr>WebApps</vt:lpstr>
      <vt:lpstr>PowerPoint Presentation</vt:lpstr>
      <vt:lpstr>Software Engineering</vt:lpstr>
      <vt:lpstr>Definition</vt:lpstr>
      <vt:lpstr>A Layered Technology</vt:lpstr>
      <vt:lpstr>A Process Framework</vt:lpstr>
      <vt:lpstr>Framework Activities</vt:lpstr>
      <vt:lpstr>Umbrella Activities</vt:lpstr>
      <vt:lpstr>Adapting a process model</vt:lpstr>
      <vt:lpstr>Software Myths</vt:lpstr>
      <vt:lpstr>PowerPoint Presentation</vt:lpstr>
      <vt:lpstr>Contd..</vt:lpstr>
      <vt:lpstr>Contd…</vt:lpstr>
      <vt:lpstr> Process Models </vt:lpstr>
      <vt:lpstr>Framework activities of process model</vt:lpstr>
      <vt:lpstr>Process Flow</vt:lpstr>
      <vt:lpstr>Question</vt:lpstr>
      <vt:lpstr>Answer:</vt:lpstr>
      <vt:lpstr>Contd…</vt:lpstr>
      <vt:lpstr>Prescriptive Models</vt:lpstr>
      <vt:lpstr>The Waterfall Model</vt:lpstr>
      <vt:lpstr>The V-Model</vt:lpstr>
      <vt:lpstr>The Incremental Model</vt:lpstr>
      <vt:lpstr>Evolutionary Models: Prototyping</vt:lpstr>
      <vt:lpstr>RAD Model [ Rapid Application Development Model ] </vt:lpstr>
      <vt:lpstr>Evolutionary Models: The Spiral</vt:lpstr>
      <vt:lpstr>Evolutionary Models: Concurrent</vt:lpstr>
      <vt:lpstr>Agile Process Model</vt:lpstr>
      <vt:lpstr>Still Other Process Models</vt:lpstr>
      <vt:lpstr>The Unified Process (UP)</vt:lpstr>
      <vt:lpstr>UP Phases</vt:lpstr>
      <vt:lpstr>UP Work Products</vt:lpstr>
      <vt:lpstr>Personal Software Process (PSP)</vt:lpstr>
      <vt:lpstr>Team Software Process (TSP)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Administrator</cp:lastModifiedBy>
  <cp:revision>423</cp:revision>
  <dcterms:created xsi:type="dcterms:W3CDTF">2000-01-15T04:50:39Z</dcterms:created>
  <dcterms:modified xsi:type="dcterms:W3CDTF">2022-04-20T09:29:17Z</dcterms:modified>
</cp:coreProperties>
</file>