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88"/>
  </p:notesMasterIdLst>
  <p:sldIdLst>
    <p:sldId id="597" r:id="rId5"/>
    <p:sldId id="678" r:id="rId6"/>
    <p:sldId id="795" r:id="rId7"/>
    <p:sldId id="812" r:id="rId8"/>
    <p:sldId id="796" r:id="rId9"/>
    <p:sldId id="797" r:id="rId10"/>
    <p:sldId id="798" r:id="rId11"/>
    <p:sldId id="799" r:id="rId12"/>
    <p:sldId id="802" r:id="rId13"/>
    <p:sldId id="803" r:id="rId14"/>
    <p:sldId id="804" r:id="rId15"/>
    <p:sldId id="805" r:id="rId16"/>
    <p:sldId id="815" r:id="rId17"/>
    <p:sldId id="816" r:id="rId18"/>
    <p:sldId id="806" r:id="rId19"/>
    <p:sldId id="814" r:id="rId20"/>
    <p:sldId id="808" r:id="rId21"/>
    <p:sldId id="809" r:id="rId22"/>
    <p:sldId id="813" r:id="rId23"/>
    <p:sldId id="817" r:id="rId24"/>
    <p:sldId id="818" r:id="rId25"/>
    <p:sldId id="819" r:id="rId26"/>
    <p:sldId id="820" r:id="rId27"/>
    <p:sldId id="821" r:id="rId28"/>
    <p:sldId id="822" r:id="rId29"/>
    <p:sldId id="823" r:id="rId30"/>
    <p:sldId id="824" r:id="rId31"/>
    <p:sldId id="825" r:id="rId32"/>
    <p:sldId id="826" r:id="rId33"/>
    <p:sldId id="827" r:id="rId34"/>
    <p:sldId id="828" r:id="rId35"/>
    <p:sldId id="829" r:id="rId36"/>
    <p:sldId id="839" r:id="rId37"/>
    <p:sldId id="831" r:id="rId38"/>
    <p:sldId id="832" r:id="rId39"/>
    <p:sldId id="833" r:id="rId40"/>
    <p:sldId id="840" r:id="rId41"/>
    <p:sldId id="841" r:id="rId42"/>
    <p:sldId id="842" r:id="rId43"/>
    <p:sldId id="843" r:id="rId44"/>
    <p:sldId id="844" r:id="rId45"/>
    <p:sldId id="845" r:id="rId46"/>
    <p:sldId id="846" r:id="rId47"/>
    <p:sldId id="847" r:id="rId48"/>
    <p:sldId id="848" r:id="rId49"/>
    <p:sldId id="849" r:id="rId50"/>
    <p:sldId id="851" r:id="rId51"/>
    <p:sldId id="850" r:id="rId52"/>
    <p:sldId id="853" r:id="rId53"/>
    <p:sldId id="854" r:id="rId54"/>
    <p:sldId id="855" r:id="rId55"/>
    <p:sldId id="856" r:id="rId56"/>
    <p:sldId id="857" r:id="rId57"/>
    <p:sldId id="858" r:id="rId58"/>
    <p:sldId id="852" r:id="rId59"/>
    <p:sldId id="859" r:id="rId60"/>
    <p:sldId id="860" r:id="rId61"/>
    <p:sldId id="861" r:id="rId62"/>
    <p:sldId id="862" r:id="rId63"/>
    <p:sldId id="863" r:id="rId64"/>
    <p:sldId id="865" r:id="rId65"/>
    <p:sldId id="866" r:id="rId66"/>
    <p:sldId id="867" r:id="rId67"/>
    <p:sldId id="868" r:id="rId68"/>
    <p:sldId id="869" r:id="rId69"/>
    <p:sldId id="870" r:id="rId70"/>
    <p:sldId id="871" r:id="rId71"/>
    <p:sldId id="872" r:id="rId72"/>
    <p:sldId id="873" r:id="rId73"/>
    <p:sldId id="874" r:id="rId74"/>
    <p:sldId id="875" r:id="rId75"/>
    <p:sldId id="876" r:id="rId76"/>
    <p:sldId id="877" r:id="rId77"/>
    <p:sldId id="878" r:id="rId78"/>
    <p:sldId id="879" r:id="rId79"/>
    <p:sldId id="880" r:id="rId80"/>
    <p:sldId id="881" r:id="rId81"/>
    <p:sldId id="882" r:id="rId82"/>
    <p:sldId id="883" r:id="rId83"/>
    <p:sldId id="884" r:id="rId84"/>
    <p:sldId id="886" r:id="rId85"/>
    <p:sldId id="887" r:id="rId86"/>
    <p:sldId id="676" r:id="rId8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0000FF"/>
    <a:srgbClr val="6699FF"/>
    <a:srgbClr val="D5B8EA"/>
    <a:srgbClr val="949494"/>
    <a:srgbClr val="339966"/>
    <a:srgbClr val="FFFF66"/>
    <a:srgbClr val="D7E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84" autoAdjust="0"/>
    <p:restoredTop sz="99112" autoAdjust="0"/>
  </p:normalViewPr>
  <p:slideViewPr>
    <p:cSldViewPr>
      <p:cViewPr varScale="1">
        <p:scale>
          <a:sx n="94" d="100"/>
          <a:sy n="94" d="100"/>
        </p:scale>
        <p:origin x="1051"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E1075D-74EB-4999-8294-B118DB24834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A6B7FF6A-4FAB-4BAA-A132-3BA5210E4AF8}" type="parTrans" cxnId="{B967C783-281D-4209-A029-4C9D34409097}">
      <dgm:prSet/>
      <dgm:spPr/>
      <dgm:t>
        <a:bodyPr/>
        <a:lstStyle/>
        <a:p>
          <a:endParaRPr lang="en-US"/>
        </a:p>
      </dgm:t>
    </dgm:pt>
    <dgm:pt modelId="{743DD06A-049F-4C9C-8222-D1B726AE6350}">
      <dgm:prSet phldrT="[Text]" custT="1"/>
      <dgm:spPr>
        <a:xfrm>
          <a:off x="609564" y="415936"/>
          <a:ext cx="7695986" cy="832305"/>
        </a:xfrm>
        <a:prstGeom prst="rect">
          <a:avLst/>
        </a:pr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US" sz="2000" b="1" dirty="0">
              <a:solidFill>
                <a:sysClr val="window" lastClr="FFFFFF"/>
              </a:solidFill>
              <a:latin typeface="Calibri"/>
              <a:ea typeface="+mn-ea"/>
              <a:cs typeface="Arial"/>
            </a:rPr>
            <a:t>Software </a:t>
          </a:r>
          <a:r>
            <a:rPr lang="en-US" sz="2000" b="1" dirty="0" err="1">
              <a:solidFill>
                <a:sysClr val="window" lastClr="FFFFFF"/>
              </a:solidFill>
              <a:latin typeface="Calibri"/>
              <a:ea typeface="+mn-ea"/>
              <a:cs typeface="Arial"/>
            </a:rPr>
            <a:t>Metrices</a:t>
          </a:r>
          <a:r>
            <a:rPr lang="en-US" sz="2000" b="1" dirty="0">
              <a:solidFill>
                <a:sysClr val="window" lastClr="FFFFFF"/>
              </a:solidFill>
              <a:latin typeface="Calibri"/>
              <a:ea typeface="+mn-ea"/>
              <a:cs typeface="Arial"/>
            </a:rPr>
            <a:t> (Process, Product and Project </a:t>
          </a:r>
          <a:r>
            <a:rPr lang="en-US" sz="2000" b="1" dirty="0" err="1">
              <a:solidFill>
                <a:sysClr val="window" lastClr="FFFFFF"/>
              </a:solidFill>
              <a:latin typeface="Calibri"/>
              <a:ea typeface="+mn-ea"/>
              <a:cs typeface="Arial"/>
            </a:rPr>
            <a:t>Metrices</a:t>
          </a:r>
          <a:r>
            <a:rPr lang="en-US" sz="2000" b="1" dirty="0">
              <a:solidFill>
                <a:sysClr val="window" lastClr="FFFFFF"/>
              </a:solidFill>
              <a:latin typeface="Calibri"/>
              <a:ea typeface="+mn-ea"/>
              <a:cs typeface="Arial"/>
            </a:rPr>
            <a:t>)</a:t>
          </a:r>
        </a:p>
      </dgm:t>
    </dgm:pt>
    <dgm:pt modelId="{E01F0FC3-5348-4095-97FC-147ECF0F725B}" type="sibTrans" cxnId="{B967C783-281D-4209-A029-4C9D34409097}">
      <dgm:prSet/>
      <dgm:spPr>
        <a:xfrm>
          <a:off x="-6117401" y="-935954"/>
          <a:ext cx="7282108" cy="7282108"/>
        </a:xfrm>
        <a:prstGeom prst="blockArc">
          <a:avLst>
            <a:gd name="adj1" fmla="val 18900000"/>
            <a:gd name="adj2" fmla="val 2700000"/>
            <a:gd name="adj3" fmla="val 297"/>
          </a:avLst>
        </a:prstGeom>
        <a:noFill/>
        <a:ln w="25400" cap="flat" cmpd="sng" algn="ctr">
          <a:solidFill>
            <a:srgbClr val="9BBB59">
              <a:hueOff val="0"/>
              <a:satOff val="0"/>
              <a:lumOff val="0"/>
              <a:alphaOff val="0"/>
            </a:srgbClr>
          </a:solidFill>
          <a:prstDash val="solid"/>
        </a:ln>
        <a:effectLst/>
      </dgm:spPr>
      <dgm:t>
        <a:bodyPr/>
        <a:lstStyle/>
        <a:p>
          <a:endParaRPr lang="en-US"/>
        </a:p>
      </dgm:t>
    </dgm:pt>
    <dgm:pt modelId="{A781BD95-5174-44C1-9D48-E83C294537F6}" type="parTrans" cxnId="{851E1BCB-3CA6-4382-97E4-F29DE4DE829E}">
      <dgm:prSet/>
      <dgm:spPr/>
      <dgm:t>
        <a:bodyPr/>
        <a:lstStyle/>
        <a:p>
          <a:endParaRPr lang="en-US"/>
        </a:p>
      </dgm:t>
    </dgm:pt>
    <dgm:pt modelId="{95ED4660-8680-4890-8916-D728D88150C5}">
      <dgm:prSet phldrT="[Text]" custT="1"/>
      <dgm:spPr>
        <a:xfrm>
          <a:off x="1066820" y="1600198"/>
          <a:ext cx="7218807" cy="832305"/>
        </a:xfrm>
        <a:prstGeom prst="rect">
          <a:avLst/>
        </a:prstGeom>
        <a:solidFill>
          <a:srgbClr val="C0504D">
            <a:hueOff val="1560506"/>
            <a:satOff val="-1946"/>
            <a:lumOff val="458"/>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Software Project Estimations</a:t>
          </a:r>
        </a:p>
      </dgm:t>
    </dgm:pt>
    <dgm:pt modelId="{31FD9672-102B-4D2D-81B8-B72DFCE273C6}" type="sibTrans" cxnId="{851E1BCB-3CA6-4382-97E4-F29DE4DE829E}">
      <dgm:prSet/>
      <dgm:spPr/>
      <dgm:t>
        <a:bodyPr/>
        <a:lstStyle/>
        <a:p>
          <a:endParaRPr lang="en-US"/>
        </a:p>
      </dgm:t>
    </dgm:pt>
    <dgm:pt modelId="{4EB48BED-84B7-4050-9CDC-82240929E330}" type="parTrans" cxnId="{69583C3C-530E-4036-90DC-AAC59D8E4B74}">
      <dgm:prSet/>
      <dgm:spPr/>
      <dgm:t>
        <a:bodyPr/>
        <a:lstStyle/>
        <a:p>
          <a:endParaRPr lang="en-US"/>
        </a:p>
      </dgm:t>
    </dgm:pt>
    <dgm:pt modelId="{3B5EB7A7-560B-4A8A-8735-38621C7A39D2}">
      <dgm:prSet phldrT="[Text]" custT="1"/>
      <dgm:spPr>
        <a:xfrm>
          <a:off x="1086744" y="2895602"/>
          <a:ext cx="7218807" cy="867669"/>
        </a:xfrm>
        <a:prstGeom prst="rect">
          <a:avLst/>
        </a:prstGeom>
        <a:solidFill>
          <a:srgbClr val="C0504D">
            <a:hueOff val="3121013"/>
            <a:satOff val="-3893"/>
            <a:lumOff val="915"/>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Software Project Planning (MS Project Tool)</a:t>
          </a:r>
        </a:p>
      </dgm:t>
    </dgm:pt>
    <dgm:pt modelId="{CE12AA17-8D42-4ABB-B347-234B36D5A1F8}" type="sibTrans" cxnId="{69583C3C-530E-4036-90DC-AAC59D8E4B74}">
      <dgm:prSet/>
      <dgm:spPr/>
      <dgm:t>
        <a:bodyPr/>
        <a:lstStyle/>
        <a:p>
          <a:endParaRPr lang="en-US"/>
        </a:p>
      </dgm:t>
    </dgm:pt>
    <dgm:pt modelId="{2DA0D993-94EC-4714-BAE9-BEFE80ED2CEA}" type="parTrans" cxnId="{D6D7B6F3-3F3A-4B63-A67F-1EF3997EE2EB}">
      <dgm:prSet/>
      <dgm:spPr/>
      <dgm:t>
        <a:bodyPr/>
        <a:lstStyle/>
        <a:p>
          <a:endParaRPr lang="en-US"/>
        </a:p>
      </dgm:t>
    </dgm:pt>
    <dgm:pt modelId="{56F36EBA-6E11-41F9-A59C-82E3A6852671}">
      <dgm:prSet phldrT="[Text]" custT="1"/>
      <dgm:spPr>
        <a:xfrm>
          <a:off x="609564" y="4161958"/>
          <a:ext cx="7695986" cy="832305"/>
        </a:xfrm>
        <a:prstGeom prst="rect">
          <a:avLst/>
        </a:prstGeom>
        <a:solidFill>
          <a:srgbClr val="C0504D">
            <a:hueOff val="4681519"/>
            <a:satOff val="-5839"/>
            <a:lumOff val="1373"/>
            <a:alphaOff val="0"/>
          </a:srgbClr>
        </a:solidFill>
        <a:ln w="25400" cap="flat" cmpd="sng" algn="ctr">
          <a:solidFill>
            <a:sysClr val="window" lastClr="FFFFFF">
              <a:hueOff val="0"/>
              <a:satOff val="0"/>
              <a:lumOff val="0"/>
              <a:alphaOff val="0"/>
            </a:sysClr>
          </a:solidFill>
          <a:prstDash val="solid"/>
        </a:ln>
        <a:effectLst/>
      </dgm:spPr>
      <dgm:t>
        <a:bodyPr/>
        <a:lstStyle/>
        <a:p>
          <a:r>
            <a:rPr lang="en-US" sz="2400" b="1" dirty="0">
              <a:solidFill>
                <a:sysClr val="window" lastClr="FFFFFF"/>
              </a:solidFill>
              <a:latin typeface="Calibri"/>
              <a:ea typeface="+mn-ea"/>
              <a:cs typeface="Arial"/>
            </a:rPr>
            <a:t>Project Scheduling and Tracking</a:t>
          </a:r>
        </a:p>
      </dgm:t>
    </dgm:pt>
    <dgm:pt modelId="{3C046440-3519-4AA5-96B9-8DB4E9AE454E}" type="sibTrans" cxnId="{D6D7B6F3-3F3A-4B63-A67F-1EF3997EE2EB}">
      <dgm:prSet/>
      <dgm:spPr/>
      <dgm:t>
        <a:bodyPr/>
        <a:lstStyle/>
        <a:p>
          <a:endParaRPr lang="en-US"/>
        </a:p>
      </dgm:t>
    </dgm:pt>
    <dgm:pt modelId="{6768B448-8955-4185-A605-6781CE73B908}">
      <dgm:prSet phldrT="[Text]"/>
      <dgm:spPr>
        <a:xfrm>
          <a:off x="609564" y="4161958"/>
          <a:ext cx="7695986" cy="832305"/>
        </a:xfrm>
        <a:solidFill>
          <a:srgbClr val="002060"/>
        </a:solidFill>
        <a:ln w="25400" cap="flat" cmpd="sng" algn="ctr">
          <a:solidFill>
            <a:sysClr val="window" lastClr="FFFFFF">
              <a:hueOff val="0"/>
              <a:satOff val="0"/>
              <a:lumOff val="0"/>
              <a:alphaOff val="0"/>
            </a:sysClr>
          </a:solidFill>
          <a:prstDash val="solid"/>
        </a:ln>
        <a:effectLst/>
      </dgm:spPr>
      <dgm:t>
        <a:bodyPr/>
        <a:lstStyle/>
        <a:p>
          <a:r>
            <a:rPr lang="en-US" b="1" dirty="0">
              <a:solidFill>
                <a:sysClr val="window" lastClr="FFFFFF"/>
              </a:solidFill>
              <a:latin typeface="Calibri"/>
              <a:ea typeface="+mn-ea"/>
              <a:cs typeface="Arial"/>
            </a:rPr>
            <a:t>Risk Analysis &amp; Management (Risk Identification, Risk Projection, Risk refinement, Risk Mitigation)</a:t>
          </a:r>
        </a:p>
      </dgm:t>
    </dgm:pt>
    <dgm:pt modelId="{36451982-0305-482A-A2EF-CF48F46D404E}" type="parTrans" cxnId="{F10BA672-7DAA-43C6-A60E-619018C2D0F0}">
      <dgm:prSet/>
      <dgm:spPr/>
      <dgm:t>
        <a:bodyPr/>
        <a:lstStyle/>
        <a:p>
          <a:endParaRPr lang="en-US"/>
        </a:p>
      </dgm:t>
    </dgm:pt>
    <dgm:pt modelId="{86398A7B-7D4F-4672-B270-BBAB266BF07F}" type="sibTrans" cxnId="{F10BA672-7DAA-43C6-A60E-619018C2D0F0}">
      <dgm:prSet/>
      <dgm:spPr/>
      <dgm:t>
        <a:bodyPr/>
        <a:lstStyle/>
        <a:p>
          <a:endParaRPr lang="en-US"/>
        </a:p>
      </dgm:t>
    </dgm:pt>
    <dgm:pt modelId="{C17715A0-EA3E-4271-9457-79132BF4B86E}" type="pres">
      <dgm:prSet presAssocID="{0DE1075D-74EB-4999-8294-B118DB248342}" presName="Name0" presStyleCnt="0">
        <dgm:presLayoutVars>
          <dgm:chMax val="7"/>
          <dgm:chPref val="7"/>
          <dgm:dir/>
        </dgm:presLayoutVars>
      </dgm:prSet>
      <dgm:spPr/>
      <dgm:t>
        <a:bodyPr/>
        <a:lstStyle/>
        <a:p>
          <a:endParaRPr lang="en-US"/>
        </a:p>
      </dgm:t>
    </dgm:pt>
    <dgm:pt modelId="{83FEA122-277F-466E-A1B2-F828BE1B1627}" type="pres">
      <dgm:prSet presAssocID="{0DE1075D-74EB-4999-8294-B118DB248342}" presName="Name1" presStyleCnt="0"/>
      <dgm:spPr/>
    </dgm:pt>
    <dgm:pt modelId="{6E0BF429-C9E0-4F1B-ACE2-4966AE31792C}" type="pres">
      <dgm:prSet presAssocID="{0DE1075D-74EB-4999-8294-B118DB248342}" presName="cycle" presStyleCnt="0"/>
      <dgm:spPr/>
    </dgm:pt>
    <dgm:pt modelId="{42B0B903-97B5-4E6C-90B5-F6B4CBA7AAF4}" type="pres">
      <dgm:prSet presAssocID="{0DE1075D-74EB-4999-8294-B118DB248342}" presName="srcNode" presStyleLbl="node1" presStyleIdx="0" presStyleCnt="5"/>
      <dgm:spPr/>
    </dgm:pt>
    <dgm:pt modelId="{1458179C-DC03-40D8-82D0-80A450F5ACEE}" type="pres">
      <dgm:prSet presAssocID="{0DE1075D-74EB-4999-8294-B118DB248342}" presName="conn" presStyleLbl="parChTrans1D2" presStyleIdx="0" presStyleCnt="1"/>
      <dgm:spPr/>
      <dgm:t>
        <a:bodyPr/>
        <a:lstStyle/>
        <a:p>
          <a:endParaRPr lang="en-US"/>
        </a:p>
      </dgm:t>
    </dgm:pt>
    <dgm:pt modelId="{D836EF6B-91DB-4081-8874-22FB8A9111B7}" type="pres">
      <dgm:prSet presAssocID="{0DE1075D-74EB-4999-8294-B118DB248342}" presName="extraNode" presStyleLbl="node1" presStyleIdx="0" presStyleCnt="5"/>
      <dgm:spPr/>
    </dgm:pt>
    <dgm:pt modelId="{3DB73F2F-6DB6-45D2-945A-5D1A4BB061C2}" type="pres">
      <dgm:prSet presAssocID="{0DE1075D-74EB-4999-8294-B118DB248342}" presName="dstNode" presStyleLbl="node1" presStyleIdx="0" presStyleCnt="5"/>
      <dgm:spPr/>
    </dgm:pt>
    <dgm:pt modelId="{9DA49667-2944-4012-973F-73BA285795D2}" type="pres">
      <dgm:prSet presAssocID="{743DD06A-049F-4C9C-8222-D1B726AE6350}" presName="text_1" presStyleLbl="node1" presStyleIdx="0" presStyleCnt="5">
        <dgm:presLayoutVars>
          <dgm:bulletEnabled val="1"/>
        </dgm:presLayoutVars>
      </dgm:prSet>
      <dgm:spPr/>
      <dgm:t>
        <a:bodyPr/>
        <a:lstStyle/>
        <a:p>
          <a:endParaRPr lang="en-US"/>
        </a:p>
      </dgm:t>
    </dgm:pt>
    <dgm:pt modelId="{DD041454-739F-488D-8BCA-74844AEC2651}" type="pres">
      <dgm:prSet presAssocID="{743DD06A-049F-4C9C-8222-D1B726AE6350}" presName="accent_1" presStyleCnt="0"/>
      <dgm:spPr/>
    </dgm:pt>
    <dgm:pt modelId="{DE682FEE-2995-4531-B155-5478AA2538A1}" type="pres">
      <dgm:prSet presAssocID="{743DD06A-049F-4C9C-8222-D1B726AE6350}" presName="accentRepeatNode" presStyleLbl="solidFgAcc1" presStyleIdx="0" presStyleCnt="5"/>
      <dgm:spPr>
        <a:xfrm>
          <a:off x="89374" y="311898"/>
          <a:ext cx="1040381" cy="1040381"/>
        </a:xfrm>
        <a:prstGeom prst="ellipse">
          <a:avLst/>
        </a:prstGeom>
        <a:solidFill>
          <a:sysClr val="window" lastClr="FFFFFF">
            <a:hueOff val="0"/>
            <a:satOff val="0"/>
            <a:lumOff val="0"/>
            <a:alphaOff val="0"/>
          </a:sysClr>
        </a:solidFill>
        <a:ln w="25400" cap="flat" cmpd="sng" algn="ctr">
          <a:solidFill>
            <a:srgbClr val="C0504D">
              <a:hueOff val="0"/>
              <a:satOff val="0"/>
              <a:lumOff val="0"/>
              <a:alphaOff val="0"/>
            </a:srgbClr>
          </a:solidFill>
          <a:prstDash val="solid"/>
        </a:ln>
        <a:effectLst/>
      </dgm:spPr>
    </dgm:pt>
    <dgm:pt modelId="{7B7BE193-CC15-4707-BDF8-46EA685D4C4A}" type="pres">
      <dgm:prSet presAssocID="{95ED4660-8680-4890-8916-D728D88150C5}" presName="text_2" presStyleLbl="node1" presStyleIdx="1" presStyleCnt="5" custLinFactNeighborX="-276" custLinFactNeighborY="-7739">
        <dgm:presLayoutVars>
          <dgm:bulletEnabled val="1"/>
        </dgm:presLayoutVars>
      </dgm:prSet>
      <dgm:spPr/>
      <dgm:t>
        <a:bodyPr/>
        <a:lstStyle/>
        <a:p>
          <a:endParaRPr lang="en-US"/>
        </a:p>
      </dgm:t>
    </dgm:pt>
    <dgm:pt modelId="{8383D120-F14D-44D9-B01A-AC25A92569E7}" type="pres">
      <dgm:prSet presAssocID="{95ED4660-8680-4890-8916-D728D88150C5}" presName="accent_2" presStyleCnt="0"/>
      <dgm:spPr/>
    </dgm:pt>
    <dgm:pt modelId="{4628628B-7F52-485D-8109-096F26B68DDB}" type="pres">
      <dgm:prSet presAssocID="{95ED4660-8680-4890-8916-D728D88150C5}" presName="accentRepeatNode" presStyleLbl="solidFgAcc1" presStyleIdx="1" presStyleCnt="5" custLinFactNeighborX="4136" custLinFactNeighborY="-3516"/>
      <dgm:spPr>
        <a:xfrm>
          <a:off x="609584" y="1523992"/>
          <a:ext cx="1040381" cy="1040381"/>
        </a:xfrm>
        <a:prstGeom prst="ellipse">
          <a:avLst/>
        </a:prstGeom>
        <a:solidFill>
          <a:sysClr val="window" lastClr="FFFFFF">
            <a:hueOff val="0"/>
            <a:satOff val="0"/>
            <a:lumOff val="0"/>
            <a:alphaOff val="0"/>
          </a:sysClr>
        </a:solidFill>
        <a:ln w="25400" cap="flat" cmpd="sng" algn="ctr">
          <a:solidFill>
            <a:srgbClr val="C0504D">
              <a:hueOff val="1560506"/>
              <a:satOff val="-1946"/>
              <a:lumOff val="458"/>
              <a:alphaOff val="0"/>
            </a:srgbClr>
          </a:solidFill>
          <a:prstDash val="solid"/>
        </a:ln>
        <a:effectLst/>
      </dgm:spPr>
    </dgm:pt>
    <dgm:pt modelId="{43F721F4-4903-41D4-9417-312BC657C56E}" type="pres">
      <dgm:prSet presAssocID="{3B5EB7A7-560B-4A8A-8735-38621C7A39D2}" presName="text_3" presStyleLbl="node1" presStyleIdx="2" presStyleCnt="5" custScaleY="104249">
        <dgm:presLayoutVars>
          <dgm:bulletEnabled val="1"/>
        </dgm:presLayoutVars>
      </dgm:prSet>
      <dgm:spPr/>
      <dgm:t>
        <a:bodyPr/>
        <a:lstStyle/>
        <a:p>
          <a:endParaRPr lang="en-US"/>
        </a:p>
      </dgm:t>
    </dgm:pt>
    <dgm:pt modelId="{79950AFC-25F3-42CC-ABF9-1941548CAFFC}" type="pres">
      <dgm:prSet presAssocID="{3B5EB7A7-560B-4A8A-8735-38621C7A39D2}" presName="accent_3" presStyleCnt="0"/>
      <dgm:spPr/>
    </dgm:pt>
    <dgm:pt modelId="{CF200908-E1B9-4616-A61B-93390D147D78}" type="pres">
      <dgm:prSet presAssocID="{3B5EB7A7-560B-4A8A-8735-38621C7A39D2}" presName="accentRepeatNode" presStyleLbl="solidFgAcc1" presStyleIdx="2" presStyleCnt="5"/>
      <dgm:spPr>
        <a:xfrm>
          <a:off x="566553" y="2809246"/>
          <a:ext cx="1040381" cy="1040381"/>
        </a:xfrm>
        <a:prstGeom prst="ellipse">
          <a:avLst/>
        </a:prstGeom>
        <a:solidFill>
          <a:sysClr val="window" lastClr="FFFFFF">
            <a:hueOff val="0"/>
            <a:satOff val="0"/>
            <a:lumOff val="0"/>
            <a:alphaOff val="0"/>
          </a:sysClr>
        </a:solidFill>
        <a:ln w="25400" cap="flat" cmpd="sng" algn="ctr">
          <a:solidFill>
            <a:srgbClr val="C0504D">
              <a:hueOff val="3121013"/>
              <a:satOff val="-3893"/>
              <a:lumOff val="915"/>
              <a:alphaOff val="0"/>
            </a:srgbClr>
          </a:solidFill>
          <a:prstDash val="solid"/>
        </a:ln>
        <a:effectLst/>
      </dgm:spPr>
    </dgm:pt>
    <dgm:pt modelId="{D00E308A-9211-4B14-8E5E-D16BA1039134}" type="pres">
      <dgm:prSet presAssocID="{56F36EBA-6E11-41F9-A59C-82E3A6852671}" presName="text_4" presStyleLbl="node1" presStyleIdx="3" presStyleCnt="5">
        <dgm:presLayoutVars>
          <dgm:bulletEnabled val="1"/>
        </dgm:presLayoutVars>
      </dgm:prSet>
      <dgm:spPr/>
      <dgm:t>
        <a:bodyPr/>
        <a:lstStyle/>
        <a:p>
          <a:endParaRPr lang="en-US"/>
        </a:p>
      </dgm:t>
    </dgm:pt>
    <dgm:pt modelId="{74CC8491-8224-4B59-A0E4-422768BF7135}" type="pres">
      <dgm:prSet presAssocID="{56F36EBA-6E11-41F9-A59C-82E3A6852671}" presName="accent_4" presStyleCnt="0"/>
      <dgm:spPr/>
    </dgm:pt>
    <dgm:pt modelId="{C839A187-596A-4E87-B6D5-675E6C19B548}" type="pres">
      <dgm:prSet presAssocID="{56F36EBA-6E11-41F9-A59C-82E3A6852671}" presName="accentRepeatNode" presStyleLbl="solidFgAcc1" presStyleIdx="3" presStyleCnt="5"/>
      <dgm:spPr>
        <a:xfrm>
          <a:off x="89374" y="4057920"/>
          <a:ext cx="1040381" cy="1040381"/>
        </a:xfrm>
        <a:prstGeom prst="ellipse">
          <a:avLst/>
        </a:prstGeom>
        <a:blipFill rotWithShape="0">
          <a:blip xmlns:r="http://schemas.openxmlformats.org/officeDocument/2006/relationships" r:embed="rId1"/>
          <a:stretch>
            <a:fillRect/>
          </a:stretch>
        </a:blipFill>
        <a:ln w="25400" cap="flat" cmpd="sng" algn="ctr">
          <a:solidFill>
            <a:srgbClr val="C0504D">
              <a:hueOff val="4681519"/>
              <a:satOff val="-5839"/>
              <a:lumOff val="1373"/>
              <a:alphaOff val="0"/>
            </a:srgbClr>
          </a:solidFill>
          <a:prstDash val="solid"/>
        </a:ln>
        <a:effectLst/>
      </dgm:spPr>
    </dgm:pt>
    <dgm:pt modelId="{D278872B-045D-4475-BF30-6D9DB7754050}" type="pres">
      <dgm:prSet presAssocID="{6768B448-8955-4185-A605-6781CE73B908}" presName="text_5" presStyleLbl="node1" presStyleIdx="4" presStyleCnt="5" custScaleX="95940" custScaleY="64768">
        <dgm:presLayoutVars>
          <dgm:bulletEnabled val="1"/>
        </dgm:presLayoutVars>
      </dgm:prSet>
      <dgm:spPr>
        <a:prstGeom prst="rect">
          <a:avLst/>
        </a:prstGeom>
      </dgm:spPr>
      <dgm:t>
        <a:bodyPr/>
        <a:lstStyle/>
        <a:p>
          <a:endParaRPr lang="en-US"/>
        </a:p>
      </dgm:t>
    </dgm:pt>
    <dgm:pt modelId="{3A618E88-80BD-4B08-9351-75DF26C18124}" type="pres">
      <dgm:prSet presAssocID="{6768B448-8955-4185-A605-6781CE73B908}" presName="accent_5" presStyleCnt="0"/>
      <dgm:spPr/>
    </dgm:pt>
    <dgm:pt modelId="{BC1B5CD6-BC9A-4774-9F9C-B53B48A30F16}" type="pres">
      <dgm:prSet presAssocID="{6768B448-8955-4185-A605-6781CE73B908}" presName="accentRepeatNode" presStyleLbl="solidFgAcc1" presStyleIdx="4" presStyleCnt="5" custScaleX="66303" custScaleY="33792"/>
      <dgm:spPr/>
    </dgm:pt>
  </dgm:ptLst>
  <dgm:cxnLst>
    <dgm:cxn modelId="{69583C3C-530E-4036-90DC-AAC59D8E4B74}" srcId="{0DE1075D-74EB-4999-8294-B118DB248342}" destId="{3B5EB7A7-560B-4A8A-8735-38621C7A39D2}" srcOrd="2" destOrd="0" parTransId="{4EB48BED-84B7-4050-9CDC-82240929E330}" sibTransId="{CE12AA17-8D42-4ABB-B347-234B36D5A1F8}"/>
    <dgm:cxn modelId="{EF2FEC37-B3B5-4E9C-A116-FC64985C991A}" type="presOf" srcId="{56F36EBA-6E11-41F9-A59C-82E3A6852671}" destId="{D00E308A-9211-4B14-8E5E-D16BA1039134}" srcOrd="0" destOrd="0" presId="urn:microsoft.com/office/officeart/2008/layout/VerticalCurvedList"/>
    <dgm:cxn modelId="{B967C783-281D-4209-A029-4C9D34409097}" srcId="{0DE1075D-74EB-4999-8294-B118DB248342}" destId="{743DD06A-049F-4C9C-8222-D1B726AE6350}" srcOrd="0" destOrd="0" parTransId="{A6B7FF6A-4FAB-4BAA-A132-3BA5210E4AF8}" sibTransId="{E01F0FC3-5348-4095-97FC-147ECF0F725B}"/>
    <dgm:cxn modelId="{DEE7469D-E19E-4514-A47D-1B62BA839E2F}" type="presOf" srcId="{E01F0FC3-5348-4095-97FC-147ECF0F725B}" destId="{1458179C-DC03-40D8-82D0-80A450F5ACEE}" srcOrd="0" destOrd="0" presId="urn:microsoft.com/office/officeart/2008/layout/VerticalCurvedList"/>
    <dgm:cxn modelId="{851E1BCB-3CA6-4382-97E4-F29DE4DE829E}" srcId="{0DE1075D-74EB-4999-8294-B118DB248342}" destId="{95ED4660-8680-4890-8916-D728D88150C5}" srcOrd="1" destOrd="0" parTransId="{A781BD95-5174-44C1-9D48-E83C294537F6}" sibTransId="{31FD9672-102B-4D2D-81B8-B72DFCE273C6}"/>
    <dgm:cxn modelId="{D6D7B6F3-3F3A-4B63-A67F-1EF3997EE2EB}" srcId="{0DE1075D-74EB-4999-8294-B118DB248342}" destId="{56F36EBA-6E11-41F9-A59C-82E3A6852671}" srcOrd="3" destOrd="0" parTransId="{2DA0D993-94EC-4714-BAE9-BEFE80ED2CEA}" sibTransId="{3C046440-3519-4AA5-96B9-8DB4E9AE454E}"/>
    <dgm:cxn modelId="{568D760E-3B1C-4A3C-BF11-3231E6FE04AD}" type="presOf" srcId="{3B5EB7A7-560B-4A8A-8735-38621C7A39D2}" destId="{43F721F4-4903-41D4-9417-312BC657C56E}" srcOrd="0" destOrd="0" presId="urn:microsoft.com/office/officeart/2008/layout/VerticalCurvedList"/>
    <dgm:cxn modelId="{C0BE5F19-70D0-468B-89BD-FB148DE72B44}" type="presOf" srcId="{6768B448-8955-4185-A605-6781CE73B908}" destId="{D278872B-045D-4475-BF30-6D9DB7754050}" srcOrd="0" destOrd="0" presId="urn:microsoft.com/office/officeart/2008/layout/VerticalCurvedList"/>
    <dgm:cxn modelId="{82524E30-2BB6-4070-A225-BB003A4678FF}" type="presOf" srcId="{0DE1075D-74EB-4999-8294-B118DB248342}" destId="{C17715A0-EA3E-4271-9457-79132BF4B86E}" srcOrd="0" destOrd="0" presId="urn:microsoft.com/office/officeart/2008/layout/VerticalCurvedList"/>
    <dgm:cxn modelId="{F10BA672-7DAA-43C6-A60E-619018C2D0F0}" srcId="{0DE1075D-74EB-4999-8294-B118DB248342}" destId="{6768B448-8955-4185-A605-6781CE73B908}" srcOrd="4" destOrd="0" parTransId="{36451982-0305-482A-A2EF-CF48F46D404E}" sibTransId="{86398A7B-7D4F-4672-B270-BBAB266BF07F}"/>
    <dgm:cxn modelId="{AFF61691-F1F2-4EB6-86AD-31A5C6DEC64A}" type="presOf" srcId="{743DD06A-049F-4C9C-8222-D1B726AE6350}" destId="{9DA49667-2944-4012-973F-73BA285795D2}" srcOrd="0" destOrd="0" presId="urn:microsoft.com/office/officeart/2008/layout/VerticalCurvedList"/>
    <dgm:cxn modelId="{8EA7A0D4-8566-4521-BF7B-B1645CD15C63}" type="presOf" srcId="{95ED4660-8680-4890-8916-D728D88150C5}" destId="{7B7BE193-CC15-4707-BDF8-46EA685D4C4A}" srcOrd="0" destOrd="0" presId="urn:microsoft.com/office/officeart/2008/layout/VerticalCurvedList"/>
    <dgm:cxn modelId="{6C92004A-584F-46B3-9911-0B090D2FAACE}" type="presParOf" srcId="{C17715A0-EA3E-4271-9457-79132BF4B86E}" destId="{83FEA122-277F-466E-A1B2-F828BE1B1627}" srcOrd="0" destOrd="0" presId="urn:microsoft.com/office/officeart/2008/layout/VerticalCurvedList"/>
    <dgm:cxn modelId="{0EA6847A-95A9-45A0-8D0E-4BD5DBF3FB3A}" type="presParOf" srcId="{83FEA122-277F-466E-A1B2-F828BE1B1627}" destId="{6E0BF429-C9E0-4F1B-ACE2-4966AE31792C}" srcOrd="0" destOrd="0" presId="urn:microsoft.com/office/officeart/2008/layout/VerticalCurvedList"/>
    <dgm:cxn modelId="{2D39B77B-83B1-479F-8155-ED70E73C9E63}" type="presParOf" srcId="{6E0BF429-C9E0-4F1B-ACE2-4966AE31792C}" destId="{42B0B903-97B5-4E6C-90B5-F6B4CBA7AAF4}" srcOrd="0" destOrd="0" presId="urn:microsoft.com/office/officeart/2008/layout/VerticalCurvedList"/>
    <dgm:cxn modelId="{001C280A-9F93-4251-9F9A-7C08EAE12672}" type="presParOf" srcId="{6E0BF429-C9E0-4F1B-ACE2-4966AE31792C}" destId="{1458179C-DC03-40D8-82D0-80A450F5ACEE}" srcOrd="1" destOrd="0" presId="urn:microsoft.com/office/officeart/2008/layout/VerticalCurvedList"/>
    <dgm:cxn modelId="{D0C864E6-591D-4131-9191-BDEE4FE17E86}" type="presParOf" srcId="{6E0BF429-C9E0-4F1B-ACE2-4966AE31792C}" destId="{D836EF6B-91DB-4081-8874-22FB8A9111B7}" srcOrd="2" destOrd="0" presId="urn:microsoft.com/office/officeart/2008/layout/VerticalCurvedList"/>
    <dgm:cxn modelId="{CDCFE96F-216C-43A8-9538-D64D048E9851}" type="presParOf" srcId="{6E0BF429-C9E0-4F1B-ACE2-4966AE31792C}" destId="{3DB73F2F-6DB6-45D2-945A-5D1A4BB061C2}" srcOrd="3" destOrd="0" presId="urn:microsoft.com/office/officeart/2008/layout/VerticalCurvedList"/>
    <dgm:cxn modelId="{3B96A0B3-4F1F-4A22-A60A-40895CF64BFA}" type="presParOf" srcId="{83FEA122-277F-466E-A1B2-F828BE1B1627}" destId="{9DA49667-2944-4012-973F-73BA285795D2}" srcOrd="1" destOrd="0" presId="urn:microsoft.com/office/officeart/2008/layout/VerticalCurvedList"/>
    <dgm:cxn modelId="{5BF47C6B-AEC2-4C02-A588-12CCAB5D6821}" type="presParOf" srcId="{83FEA122-277F-466E-A1B2-F828BE1B1627}" destId="{DD041454-739F-488D-8BCA-74844AEC2651}" srcOrd="2" destOrd="0" presId="urn:microsoft.com/office/officeart/2008/layout/VerticalCurvedList"/>
    <dgm:cxn modelId="{6AA85E81-8D2F-40CB-9DD3-406DC99BBD40}" type="presParOf" srcId="{DD041454-739F-488D-8BCA-74844AEC2651}" destId="{DE682FEE-2995-4531-B155-5478AA2538A1}" srcOrd="0" destOrd="0" presId="urn:microsoft.com/office/officeart/2008/layout/VerticalCurvedList"/>
    <dgm:cxn modelId="{791895A4-3BF3-4D00-A9E2-6D7A44C4CFEF}" type="presParOf" srcId="{83FEA122-277F-466E-A1B2-F828BE1B1627}" destId="{7B7BE193-CC15-4707-BDF8-46EA685D4C4A}" srcOrd="3" destOrd="0" presId="urn:microsoft.com/office/officeart/2008/layout/VerticalCurvedList"/>
    <dgm:cxn modelId="{96671792-4CFC-4F17-A2CF-4F82C0EDC796}" type="presParOf" srcId="{83FEA122-277F-466E-A1B2-F828BE1B1627}" destId="{8383D120-F14D-44D9-B01A-AC25A92569E7}" srcOrd="4" destOrd="0" presId="urn:microsoft.com/office/officeart/2008/layout/VerticalCurvedList"/>
    <dgm:cxn modelId="{88B01610-675A-4C08-A5F4-547F6E598DD8}" type="presParOf" srcId="{8383D120-F14D-44D9-B01A-AC25A92569E7}" destId="{4628628B-7F52-485D-8109-096F26B68DDB}" srcOrd="0" destOrd="0" presId="urn:microsoft.com/office/officeart/2008/layout/VerticalCurvedList"/>
    <dgm:cxn modelId="{297BF1CF-AE7D-463A-8413-14190F817073}" type="presParOf" srcId="{83FEA122-277F-466E-A1B2-F828BE1B1627}" destId="{43F721F4-4903-41D4-9417-312BC657C56E}" srcOrd="5" destOrd="0" presId="urn:microsoft.com/office/officeart/2008/layout/VerticalCurvedList"/>
    <dgm:cxn modelId="{EE095FDD-896A-4E32-A786-0F55467F20E6}" type="presParOf" srcId="{83FEA122-277F-466E-A1B2-F828BE1B1627}" destId="{79950AFC-25F3-42CC-ABF9-1941548CAFFC}" srcOrd="6" destOrd="0" presId="urn:microsoft.com/office/officeart/2008/layout/VerticalCurvedList"/>
    <dgm:cxn modelId="{A8AD7067-3163-4BC5-A24A-B8B98185BAEE}" type="presParOf" srcId="{79950AFC-25F3-42CC-ABF9-1941548CAFFC}" destId="{CF200908-E1B9-4616-A61B-93390D147D78}" srcOrd="0" destOrd="0" presId="urn:microsoft.com/office/officeart/2008/layout/VerticalCurvedList"/>
    <dgm:cxn modelId="{B1CE6A0C-1E83-4D65-A3AF-005F24C64E4C}" type="presParOf" srcId="{83FEA122-277F-466E-A1B2-F828BE1B1627}" destId="{D00E308A-9211-4B14-8E5E-D16BA1039134}" srcOrd="7" destOrd="0" presId="urn:microsoft.com/office/officeart/2008/layout/VerticalCurvedList"/>
    <dgm:cxn modelId="{48069034-D376-45D1-B63E-1D56A42EBEC3}" type="presParOf" srcId="{83FEA122-277F-466E-A1B2-F828BE1B1627}" destId="{74CC8491-8224-4B59-A0E4-422768BF7135}" srcOrd="8" destOrd="0" presId="urn:microsoft.com/office/officeart/2008/layout/VerticalCurvedList"/>
    <dgm:cxn modelId="{C9BCA72D-CEDD-4DA3-B516-76C24F2F4711}" type="presParOf" srcId="{74CC8491-8224-4B59-A0E4-422768BF7135}" destId="{C839A187-596A-4E87-B6D5-675E6C19B548}" srcOrd="0" destOrd="0" presId="urn:microsoft.com/office/officeart/2008/layout/VerticalCurvedList"/>
    <dgm:cxn modelId="{C3A02D23-0EF0-4475-88E2-8B882184A2FD}" type="presParOf" srcId="{83FEA122-277F-466E-A1B2-F828BE1B1627}" destId="{D278872B-045D-4475-BF30-6D9DB7754050}" srcOrd="9" destOrd="0" presId="urn:microsoft.com/office/officeart/2008/layout/VerticalCurvedList"/>
    <dgm:cxn modelId="{E04E8DA3-545F-46BE-832E-E7F0751FA5AB}" type="presParOf" srcId="{83FEA122-277F-466E-A1B2-F828BE1B1627}" destId="{3A618E88-80BD-4B08-9351-75DF26C18124}" srcOrd="10" destOrd="0" presId="urn:microsoft.com/office/officeart/2008/layout/VerticalCurvedList"/>
    <dgm:cxn modelId="{8A1E822F-EDB2-48B7-B3A4-4C42D5F8B642}" type="presParOf" srcId="{3A618E88-80BD-4B08-9351-75DF26C18124}" destId="{BC1B5CD6-BC9A-4774-9F9C-B53B48A30F1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64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p>
        </p:txBody>
      </p:sp>
      <p:sp>
        <p:nvSpPr>
          <p:cNvPr id="4464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64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64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p>
        </p:txBody>
      </p:sp>
      <p:sp>
        <p:nvSpPr>
          <p:cNvPr id="4464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2E23F49-683B-4654-8CB8-14AC710E58B0}" type="slidenum">
              <a:rPr lang="en-US" altLang="en-US"/>
              <a:pPr>
                <a:defRPr/>
              </a:pPr>
              <a:t>‹#›</a:t>
            </a:fld>
            <a:endParaRPr lang="en-US" altLang="en-US"/>
          </a:p>
        </p:txBody>
      </p:sp>
    </p:spTree>
    <p:extLst>
      <p:ext uri="{BB962C8B-B14F-4D97-AF65-F5344CB8AC3E}">
        <p14:creationId xmlns:p14="http://schemas.microsoft.com/office/powerpoint/2010/main" val="32586892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E8E39C-541F-48F2-B825-589D77766D8E}" type="slidenum">
              <a:rPr lang="en-US" smtClean="0"/>
              <a:pPr/>
              <a:t>2</a:t>
            </a:fld>
            <a:endParaRPr lang="en-US"/>
          </a:p>
        </p:txBody>
      </p:sp>
    </p:spTree>
    <p:extLst>
      <p:ext uri="{BB962C8B-B14F-4D97-AF65-F5344CB8AC3E}">
        <p14:creationId xmlns:p14="http://schemas.microsoft.com/office/powerpoint/2010/main" val="132492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a:defRPr/>
              </a:pPr>
              <a:endParaRPr lang="en-US" altLang="en-US"/>
            </a:p>
          </p:txBody>
        </p:sp>
      </p:grpSp>
      <p:sp>
        <p:nvSpPr>
          <p:cNvPr id="14" name="Text Box 17"/>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defRPr/>
            </a:pPr>
            <a:r>
              <a:rPr lang="en-US" altLang="en-US" sz="1400" b="0">
                <a:latin typeface="McGrawHill-Italic" pitchFamily="2" charset="0"/>
              </a:rPr>
              <a:t>McGraw-Hill</a:t>
            </a:r>
            <a:endParaRPr lang="en-US" altLang="en-US" b="0"/>
          </a:p>
        </p:txBody>
      </p:sp>
      <p:sp>
        <p:nvSpPr>
          <p:cNvPr id="15" name="Text Box 18"/>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r>
              <a:rPr lang="en-US" altLang="en-US" sz="1400" b="0">
                <a:latin typeface="McGrawHill-Italic" pitchFamily="2" charset="0"/>
              </a:rPr>
              <a:t>The McGraw-Hill Companies, Inc., 2000</a:t>
            </a:r>
            <a:endParaRPr lang="en-US" altLang="en-US" b="0"/>
          </a:p>
        </p:txBody>
      </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noProof="0"/>
              <a:t>Click to edit Master subtitle style</a:t>
            </a:r>
          </a:p>
        </p:txBody>
      </p:sp>
      <p:sp>
        <p:nvSpPr>
          <p:cNvPr id="16" name="Rectangle 14"/>
          <p:cNvSpPr>
            <a:spLocks noGrp="1" noChangeArrowheads="1"/>
          </p:cNvSpPr>
          <p:nvPr>
            <p:ph type="dt" sz="half" idx="10"/>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400" b="0">
                <a:solidFill>
                  <a:schemeClr val="bg2"/>
                </a:solidFill>
                <a:latin typeface="+mn-lt"/>
              </a:defRPr>
            </a:lvl1pPr>
          </a:lstStyle>
          <a:p>
            <a:pPr>
              <a:defRPr/>
            </a:pPr>
            <a:endParaRPr lang="en-US"/>
          </a:p>
        </p:txBody>
      </p:sp>
      <p:sp>
        <p:nvSpPr>
          <p:cNvPr id="17"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defRPr>
            </a:lvl1pPr>
          </a:lstStyle>
          <a:p>
            <a:pPr>
              <a:defRPr/>
            </a:pPr>
            <a:endParaRPr lang="en-US"/>
          </a:p>
        </p:txBody>
      </p:sp>
      <p:sp>
        <p:nvSpPr>
          <p:cNvPr id="18"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defRPr>
            </a:lvl1pPr>
          </a:lstStyle>
          <a:p>
            <a:pPr>
              <a:defRPr/>
            </a:pPr>
            <a:fld id="{D79BF579-E53A-4AA2-9AAD-BC809971725F}" type="slidenum">
              <a:rPr lang="en-US" altLang="en-US"/>
              <a:pPr>
                <a:defRPr/>
              </a:pPr>
              <a:t>‹#›</a:t>
            </a:fld>
            <a:endParaRPr lang="en-US" altLang="en-US"/>
          </a:p>
        </p:txBody>
      </p:sp>
    </p:spTree>
    <p:extLst>
      <p:ext uri="{BB962C8B-B14F-4D97-AF65-F5344CB8AC3E}">
        <p14:creationId xmlns:p14="http://schemas.microsoft.com/office/powerpoint/2010/main" val="311374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79F48370-DB89-4492-8C8C-980CAF91C064}" type="slidenum">
              <a:rPr lang="en-US" altLang="en-US"/>
              <a:pPr>
                <a:defRPr/>
              </a:pPr>
              <a:t>‹#›</a:t>
            </a:fld>
            <a:endParaRPr lang="en-US" altLang="en-US"/>
          </a:p>
        </p:txBody>
      </p:sp>
    </p:spTree>
    <p:extLst>
      <p:ext uri="{BB962C8B-B14F-4D97-AF65-F5344CB8AC3E}">
        <p14:creationId xmlns:p14="http://schemas.microsoft.com/office/powerpoint/2010/main" val="99785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D5946D2E-1489-4279-8A29-57B82B2EB3BD}" type="slidenum">
              <a:rPr lang="en-US" altLang="en-US"/>
              <a:pPr>
                <a:defRPr/>
              </a:pPr>
              <a:t>‹#›</a:t>
            </a:fld>
            <a:endParaRPr lang="en-US" altLang="en-US"/>
          </a:p>
        </p:txBody>
      </p:sp>
    </p:spTree>
    <p:extLst>
      <p:ext uri="{BB962C8B-B14F-4D97-AF65-F5344CB8AC3E}">
        <p14:creationId xmlns:p14="http://schemas.microsoft.com/office/powerpoint/2010/main" val="245289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DCC1EFE8-E60F-47E9-9937-5569AA0D8B37}" type="slidenum">
              <a:rPr lang="en-US" altLang="en-US"/>
              <a:pPr>
                <a:defRPr/>
              </a:pPr>
              <a:t>‹#›</a:t>
            </a:fld>
            <a:endParaRPr lang="en-US" altLang="en-US"/>
          </a:p>
        </p:txBody>
      </p:sp>
    </p:spTree>
    <p:extLst>
      <p:ext uri="{BB962C8B-B14F-4D97-AF65-F5344CB8AC3E}">
        <p14:creationId xmlns:p14="http://schemas.microsoft.com/office/powerpoint/2010/main" val="224701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endParaRPr lang="en-US"/>
          </a:p>
        </p:txBody>
      </p:sp>
      <p:sp>
        <p:nvSpPr>
          <p:cNvPr id="5" name="Rectangle 13"/>
          <p:cNvSpPr>
            <a:spLocks noGrp="1" noChangeArrowheads="1"/>
          </p:cNvSpPr>
          <p:nvPr>
            <p:ph type="sldNum" sz="quarter" idx="11"/>
          </p:nvPr>
        </p:nvSpPr>
        <p:spPr>
          <a:ln/>
        </p:spPr>
        <p:txBody>
          <a:bodyPr/>
          <a:lstStyle>
            <a:lvl1pPr>
              <a:defRPr/>
            </a:lvl1pPr>
          </a:lstStyle>
          <a:p>
            <a:pPr>
              <a:defRPr/>
            </a:pPr>
            <a:fld id="{39F8382E-9FB2-4925-BACE-32A878928254}" type="slidenum">
              <a:rPr lang="en-US" altLang="en-US"/>
              <a:pPr>
                <a:defRPr/>
              </a:pPr>
              <a:t>‹#›</a:t>
            </a:fld>
            <a:endParaRPr lang="en-US" altLang="en-US"/>
          </a:p>
        </p:txBody>
      </p:sp>
    </p:spTree>
    <p:extLst>
      <p:ext uri="{BB962C8B-B14F-4D97-AF65-F5344CB8AC3E}">
        <p14:creationId xmlns:p14="http://schemas.microsoft.com/office/powerpoint/2010/main" val="3073841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fld id="{D780E98C-D377-426A-8540-A134628CEFFD}" type="slidenum">
              <a:rPr lang="en-US" altLang="en-US"/>
              <a:pPr>
                <a:defRPr/>
              </a:pPr>
              <a:t>‹#›</a:t>
            </a:fld>
            <a:endParaRPr lang="en-US" altLang="en-US"/>
          </a:p>
        </p:txBody>
      </p:sp>
    </p:spTree>
    <p:extLst>
      <p:ext uri="{BB962C8B-B14F-4D97-AF65-F5344CB8AC3E}">
        <p14:creationId xmlns:p14="http://schemas.microsoft.com/office/powerpoint/2010/main" val="33305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fld id="{C344CEC9-0124-4DEE-BF2E-1B6B88C9E834}" type="slidenum">
              <a:rPr lang="en-US" altLang="en-US"/>
              <a:pPr>
                <a:defRPr/>
              </a:pPr>
              <a:t>‹#›</a:t>
            </a:fld>
            <a:endParaRPr lang="en-US" altLang="en-US"/>
          </a:p>
        </p:txBody>
      </p:sp>
    </p:spTree>
    <p:extLst>
      <p:ext uri="{BB962C8B-B14F-4D97-AF65-F5344CB8AC3E}">
        <p14:creationId xmlns:p14="http://schemas.microsoft.com/office/powerpoint/2010/main" val="370296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endParaRPr lang="en-US"/>
          </a:p>
        </p:txBody>
      </p:sp>
      <p:sp>
        <p:nvSpPr>
          <p:cNvPr id="4" name="Rectangle 13"/>
          <p:cNvSpPr>
            <a:spLocks noGrp="1" noChangeArrowheads="1"/>
          </p:cNvSpPr>
          <p:nvPr>
            <p:ph type="sldNum" sz="quarter" idx="11"/>
          </p:nvPr>
        </p:nvSpPr>
        <p:spPr>
          <a:ln/>
        </p:spPr>
        <p:txBody>
          <a:bodyPr/>
          <a:lstStyle>
            <a:lvl1pPr>
              <a:defRPr/>
            </a:lvl1pPr>
          </a:lstStyle>
          <a:p>
            <a:pPr>
              <a:defRPr/>
            </a:pPr>
            <a:fld id="{22A1FEA9-CBD1-4895-B54C-CF47BF907336}" type="slidenum">
              <a:rPr lang="en-US" altLang="en-US"/>
              <a:pPr>
                <a:defRPr/>
              </a:pPr>
              <a:t>‹#›</a:t>
            </a:fld>
            <a:endParaRPr lang="en-US" altLang="en-US"/>
          </a:p>
        </p:txBody>
      </p:sp>
    </p:spTree>
    <p:extLst>
      <p:ext uri="{BB962C8B-B14F-4D97-AF65-F5344CB8AC3E}">
        <p14:creationId xmlns:p14="http://schemas.microsoft.com/office/powerpoint/2010/main" val="9459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endParaRPr lang="en-US"/>
          </a:p>
        </p:txBody>
      </p:sp>
      <p:sp>
        <p:nvSpPr>
          <p:cNvPr id="3" name="Rectangle 13"/>
          <p:cNvSpPr>
            <a:spLocks noGrp="1" noChangeArrowheads="1"/>
          </p:cNvSpPr>
          <p:nvPr>
            <p:ph type="sldNum" sz="quarter" idx="11"/>
          </p:nvPr>
        </p:nvSpPr>
        <p:spPr>
          <a:ln/>
        </p:spPr>
        <p:txBody>
          <a:bodyPr/>
          <a:lstStyle>
            <a:lvl1pPr>
              <a:defRPr/>
            </a:lvl1pPr>
          </a:lstStyle>
          <a:p>
            <a:pPr>
              <a:defRPr/>
            </a:pPr>
            <a:fld id="{8CDD3B94-594F-43DD-9131-B7D5E073150E}" type="slidenum">
              <a:rPr lang="en-US" altLang="en-US"/>
              <a:pPr>
                <a:defRPr/>
              </a:pPr>
              <a:t>‹#›</a:t>
            </a:fld>
            <a:endParaRPr lang="en-US" altLang="en-US"/>
          </a:p>
        </p:txBody>
      </p:sp>
    </p:spTree>
    <p:extLst>
      <p:ext uri="{BB962C8B-B14F-4D97-AF65-F5344CB8AC3E}">
        <p14:creationId xmlns:p14="http://schemas.microsoft.com/office/powerpoint/2010/main" val="1726913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78316CF6-C1C1-4F6E-B8F2-EE3F79D9F0B6}" type="slidenum">
              <a:rPr lang="en-US" altLang="en-US"/>
              <a:pPr>
                <a:defRPr/>
              </a:pPr>
              <a:t>‹#›</a:t>
            </a:fld>
            <a:endParaRPr lang="en-US" altLang="en-US"/>
          </a:p>
        </p:txBody>
      </p:sp>
    </p:spTree>
    <p:extLst>
      <p:ext uri="{BB962C8B-B14F-4D97-AF65-F5344CB8AC3E}">
        <p14:creationId xmlns:p14="http://schemas.microsoft.com/office/powerpoint/2010/main" val="949274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endParaRPr lang="en-US"/>
          </a:p>
        </p:txBody>
      </p:sp>
      <p:sp>
        <p:nvSpPr>
          <p:cNvPr id="6" name="Rectangle 13"/>
          <p:cNvSpPr>
            <a:spLocks noGrp="1" noChangeArrowheads="1"/>
          </p:cNvSpPr>
          <p:nvPr>
            <p:ph type="sldNum" sz="quarter" idx="11"/>
          </p:nvPr>
        </p:nvSpPr>
        <p:spPr>
          <a:ln/>
        </p:spPr>
        <p:txBody>
          <a:bodyPr/>
          <a:lstStyle>
            <a:lvl1pPr>
              <a:defRPr/>
            </a:lvl1pPr>
          </a:lstStyle>
          <a:p>
            <a:pPr>
              <a:defRPr/>
            </a:pPr>
            <a:fld id="{1BD448A0-83F3-4291-82CB-A62351C9451A}" type="slidenum">
              <a:rPr lang="en-US" altLang="en-US"/>
              <a:pPr>
                <a:defRPr/>
              </a:pPr>
              <a:t>‹#›</a:t>
            </a:fld>
            <a:endParaRPr lang="en-US" altLang="en-US"/>
          </a:p>
        </p:txBody>
      </p:sp>
    </p:spTree>
    <p:extLst>
      <p:ext uri="{BB962C8B-B14F-4D97-AF65-F5344CB8AC3E}">
        <p14:creationId xmlns:p14="http://schemas.microsoft.com/office/powerpoint/2010/main" val="3014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2" name="Rectangle 12"/>
          <p:cNvSpPr>
            <a:spLocks noGrp="1" noChangeArrowheads="1"/>
          </p:cNvSpPr>
          <p:nvPr>
            <p:ph type="ftr" sz="quarter" idx="3"/>
          </p:nvPr>
        </p:nvSpPr>
        <p:spPr bwMode="auto">
          <a:xfrm>
            <a:off x="152400" y="624363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000">
                <a:latin typeface="+mn-lt"/>
              </a:defRPr>
            </a:lvl1pPr>
          </a:lstStyle>
          <a:p>
            <a:pPr>
              <a:defRPr/>
            </a:pPr>
            <a:endParaRPr lang="en-US"/>
          </a:p>
        </p:txBody>
      </p:sp>
      <p:sp>
        <p:nvSpPr>
          <p:cNvPr id="20993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000">
                <a:latin typeface="Tahoma" pitchFamily="34" charset="0"/>
              </a:defRPr>
            </a:lvl1pPr>
          </a:lstStyle>
          <a:p>
            <a:pPr>
              <a:defRPr/>
            </a:pPr>
            <a:fld id="{7F29F6F7-87E2-4C83-8736-D886151EC816}" type="slidenum">
              <a:rPr lang="en-US" altLang="en-US"/>
              <a:pPr>
                <a:defRPr/>
              </a:pPr>
              <a:t>‹#›</a:t>
            </a:fld>
            <a:endParaRPr lang="en-US" altLang="en-US"/>
          </a:p>
        </p:txBody>
      </p:sp>
      <p:sp>
        <p:nvSpPr>
          <p:cNvPr id="1028" name="Text Box 15"/>
          <p:cNvSpPr txBox="1">
            <a:spLocks noChangeArrowheads="1"/>
          </p:cNvSpPr>
          <p:nvPr userDrawn="1"/>
        </p:nvSpPr>
        <p:spPr bwMode="auto">
          <a:xfrm>
            <a:off x="4572000" y="65532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algn="r" eaLnBrk="0" fontAlgn="base" hangingPunct="0">
              <a:spcBef>
                <a:spcPct val="0"/>
              </a:spcBef>
              <a:spcAft>
                <a:spcPct val="0"/>
              </a:spcAft>
              <a:defRPr sz="2400" b="1">
                <a:solidFill>
                  <a:schemeClr val="tx1"/>
                </a:solidFill>
                <a:latin typeface="Times New Roman" pitchFamily="18" charset="0"/>
              </a:defRPr>
            </a:lvl6pPr>
            <a:lvl7pPr marL="2971800" indent="-228600" algn="r" eaLnBrk="0" fontAlgn="base" hangingPunct="0">
              <a:spcBef>
                <a:spcPct val="0"/>
              </a:spcBef>
              <a:spcAft>
                <a:spcPct val="0"/>
              </a:spcAft>
              <a:defRPr sz="2400" b="1">
                <a:solidFill>
                  <a:schemeClr val="tx1"/>
                </a:solidFill>
                <a:latin typeface="Times New Roman" pitchFamily="18" charset="0"/>
              </a:defRPr>
            </a:lvl7pPr>
            <a:lvl8pPr marL="3429000" indent="-228600" algn="r" eaLnBrk="0" fontAlgn="base" hangingPunct="0">
              <a:spcBef>
                <a:spcPct val="0"/>
              </a:spcBef>
              <a:spcAft>
                <a:spcPct val="0"/>
              </a:spcAft>
              <a:defRPr sz="2400" b="1">
                <a:solidFill>
                  <a:schemeClr val="tx1"/>
                </a:solidFill>
                <a:latin typeface="Times New Roman" pitchFamily="18" charset="0"/>
              </a:defRPr>
            </a:lvl8pPr>
            <a:lvl9pPr marL="3886200" indent="-228600" algn="r" eaLnBrk="0" fontAlgn="base" hangingPunct="0">
              <a:spcBef>
                <a:spcPct val="0"/>
              </a:spcBef>
              <a:spcAft>
                <a:spcPct val="0"/>
              </a:spcAft>
              <a:defRPr sz="2400" b="1">
                <a:solidFill>
                  <a:schemeClr val="tx1"/>
                </a:solidFill>
                <a:latin typeface="Times New Roman" pitchFamily="18" charset="0"/>
              </a:defRPr>
            </a:lvl9pPr>
          </a:lstStyle>
          <a:p>
            <a:pPr algn="r" eaLnBrk="1" hangingPunct="1">
              <a:spcBef>
                <a:spcPct val="50000"/>
              </a:spcBef>
              <a:buFontTx/>
              <a:buChar char="©"/>
              <a:defRPr/>
            </a:pPr>
            <a:endParaRPr lang="en-US" altLang="en-US" b="0"/>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0" r:id="rId3"/>
    <p:sldLayoutId id="2147484019" r:id="rId4"/>
    <p:sldLayoutId id="2147484020" r:id="rId5"/>
    <p:sldLayoutId id="2147484011" r:id="rId6"/>
    <p:sldLayoutId id="2147484012" r:id="rId7"/>
    <p:sldLayoutId id="2147484013" r:id="rId8"/>
    <p:sldLayoutId id="2147484014" r:id="rId9"/>
    <p:sldLayoutId id="2147484015" r:id="rId10"/>
    <p:sldLayoutId id="2147484016"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C99"/>
            </a:gs>
            <a:gs pos="48000">
              <a:srgbClr val="FFEC99"/>
            </a:gs>
            <a:gs pos="100000">
              <a:srgbClr val="8EFFE1"/>
            </a:gs>
          </a:gsLst>
          <a:lin ang="5400000" scaled="1"/>
        </a:gradFill>
        <a:effectLst/>
      </p:bgPr>
    </p:bg>
    <p:spTree>
      <p:nvGrpSpPr>
        <p:cNvPr id="1" name=""/>
        <p:cNvGrpSpPr/>
        <p:nvPr/>
      </p:nvGrpSpPr>
      <p:grpSpPr>
        <a:xfrm>
          <a:off x="0" y="0"/>
          <a:ext cx="0" cy="0"/>
          <a:chOff x="0" y="0"/>
          <a:chExt cx="0" cy="0"/>
        </a:xfrm>
      </p:grpSpPr>
      <p:pic>
        <p:nvPicPr>
          <p:cNvPr id="614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83" y="5791200"/>
            <a:ext cx="100691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7288" y="177800"/>
            <a:ext cx="43529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Box 6"/>
          <p:cNvSpPr txBox="1">
            <a:spLocks noChangeArrowheads="1"/>
          </p:cNvSpPr>
          <p:nvPr/>
        </p:nvSpPr>
        <p:spPr bwMode="auto">
          <a:xfrm>
            <a:off x="228600" y="2650391"/>
            <a:ext cx="8762999"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lnSpc>
                <a:spcPct val="150000"/>
              </a:lnSpc>
            </a:pPr>
            <a:r>
              <a:rPr lang="en-US" altLang="en-US" dirty="0">
                <a:solidFill>
                  <a:srgbClr val="C00000"/>
                </a:solidFill>
                <a:latin typeface="Cambria" pitchFamily="18" charset="0"/>
              </a:rPr>
              <a:t>UNIT 3</a:t>
            </a:r>
            <a:endParaRPr lang="en-US" altLang="en-US" dirty="0">
              <a:latin typeface="Cambria" pitchFamily="18" charset="0"/>
            </a:endParaRPr>
          </a:p>
          <a:p>
            <a:pPr algn="ctr">
              <a:lnSpc>
                <a:spcPct val="150000"/>
              </a:lnSpc>
            </a:pPr>
            <a:r>
              <a:rPr lang="en-US" altLang="en-US" sz="3200" dirty="0">
                <a:solidFill>
                  <a:srgbClr val="C00000"/>
                </a:solidFill>
                <a:latin typeface="Cambria" pitchFamily="18" charset="0"/>
              </a:rPr>
              <a:t>Managing Software Project</a:t>
            </a:r>
          </a:p>
          <a:p>
            <a:pPr algn="ctr"/>
            <a:endParaRPr lang="en-US" altLang="en-US" sz="3200" dirty="0">
              <a:solidFill>
                <a:srgbClr val="C00000"/>
              </a:solidFill>
              <a:latin typeface="Cambri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457200" y="-24"/>
            <a:ext cx="8229600" cy="1143000"/>
          </a:xfrm>
        </p:spPr>
        <p:txBody>
          <a:bodyPr anchor="ctr"/>
          <a:lstStyle/>
          <a:p>
            <a:r>
              <a:rPr lang="en-US" altLang="en-US" sz="3200" dirty="0"/>
              <a:t>Team Coordination &amp; Communication</a:t>
            </a:r>
            <a:endParaRPr lang="en-US" altLang="en-US" dirty="0"/>
          </a:p>
        </p:txBody>
      </p:sp>
      <p:sp>
        <p:nvSpPr>
          <p:cNvPr id="181251" name="Rectangle 3"/>
          <p:cNvSpPr>
            <a:spLocks noGrp="1" noChangeArrowheads="1"/>
          </p:cNvSpPr>
          <p:nvPr>
            <p:ph idx="1"/>
          </p:nvPr>
        </p:nvSpPr>
        <p:spPr>
          <a:xfrm>
            <a:off x="457200" y="857232"/>
            <a:ext cx="8229600" cy="4525963"/>
          </a:xfrm>
        </p:spPr>
        <p:txBody>
          <a:bodyPr/>
          <a:lstStyle/>
          <a:p>
            <a:pPr algn="just">
              <a:lnSpc>
                <a:spcPct val="150000"/>
              </a:lnSpc>
              <a:spcBef>
                <a:spcPts val="600"/>
              </a:spcBef>
            </a:pPr>
            <a:r>
              <a:rPr lang="en-US" altLang="en-US" sz="1600" i="1" dirty="0">
                <a:solidFill>
                  <a:schemeClr val="folHlink"/>
                </a:solidFill>
              </a:rPr>
              <a:t>Formal, impersonal approaches</a:t>
            </a:r>
            <a:r>
              <a:rPr lang="en-US" altLang="en-US" sz="1600" dirty="0"/>
              <a:t> include software engineering documents and work products (including source code), technical memos, project milestones, schedules, and project control tools (Chapter 23), change requests and related documentation, error tracking reports, and repository data (see Chapter 26). </a:t>
            </a:r>
          </a:p>
          <a:p>
            <a:pPr algn="just">
              <a:lnSpc>
                <a:spcPct val="150000"/>
              </a:lnSpc>
              <a:spcBef>
                <a:spcPts val="300"/>
              </a:spcBef>
            </a:pPr>
            <a:r>
              <a:rPr lang="en-US" altLang="en-US" sz="1600" i="1" dirty="0">
                <a:solidFill>
                  <a:schemeClr val="folHlink"/>
                </a:solidFill>
              </a:rPr>
              <a:t>Formal, interpersonal procedures</a:t>
            </a:r>
            <a:r>
              <a:rPr lang="en-US" altLang="en-US" sz="1600" dirty="0">
                <a:solidFill>
                  <a:schemeClr val="folHlink"/>
                </a:solidFill>
              </a:rPr>
              <a:t> </a:t>
            </a:r>
            <a:r>
              <a:rPr lang="en-US" altLang="en-US" sz="1600" dirty="0"/>
              <a:t>focus on quality assurance activities (Chapter 25) applied to software engineering work products. These include status review meetings and design and code inspections.</a:t>
            </a:r>
          </a:p>
          <a:p>
            <a:pPr algn="just">
              <a:lnSpc>
                <a:spcPct val="150000"/>
              </a:lnSpc>
            </a:pPr>
            <a:r>
              <a:rPr lang="en-US" altLang="en-US" sz="1600" i="1" dirty="0">
                <a:solidFill>
                  <a:schemeClr val="folHlink"/>
                </a:solidFill>
              </a:rPr>
              <a:t>Informal, interpersonal procedures</a:t>
            </a:r>
            <a:r>
              <a:rPr lang="en-US" altLang="en-US" sz="1600" dirty="0">
                <a:solidFill>
                  <a:schemeClr val="folHlink"/>
                </a:solidFill>
              </a:rPr>
              <a:t> </a:t>
            </a:r>
            <a:r>
              <a:rPr lang="en-US" altLang="en-US" sz="1600" dirty="0"/>
              <a:t>include group meetings for information dissemination and problem solving and “collocation of requirements and development staff.” </a:t>
            </a:r>
          </a:p>
          <a:p>
            <a:pPr algn="just">
              <a:lnSpc>
                <a:spcPct val="150000"/>
              </a:lnSpc>
            </a:pPr>
            <a:r>
              <a:rPr lang="en-US" altLang="en-US" sz="1600" i="1" dirty="0">
                <a:solidFill>
                  <a:schemeClr val="folHlink"/>
                </a:solidFill>
              </a:rPr>
              <a:t>Electronic communication</a:t>
            </a:r>
            <a:r>
              <a:rPr lang="en-US" altLang="en-US" sz="1600" dirty="0">
                <a:solidFill>
                  <a:schemeClr val="folHlink"/>
                </a:solidFill>
              </a:rPr>
              <a:t> </a:t>
            </a:r>
            <a:r>
              <a:rPr lang="en-US" altLang="en-US" sz="1600" dirty="0"/>
              <a:t>encompasses electronic mail, electronic bulletin boards, and by extension, video-based conferencing systems.</a:t>
            </a:r>
          </a:p>
          <a:p>
            <a:pPr algn="just">
              <a:lnSpc>
                <a:spcPct val="150000"/>
              </a:lnSpc>
            </a:pPr>
            <a:r>
              <a:rPr lang="en-US" altLang="en-US" sz="1600" i="1" dirty="0">
                <a:solidFill>
                  <a:schemeClr val="folHlink"/>
                </a:solidFill>
              </a:rPr>
              <a:t>Interpersonal networking</a:t>
            </a:r>
            <a:r>
              <a:rPr lang="en-US" altLang="en-US" sz="1600" dirty="0">
                <a:solidFill>
                  <a:schemeClr val="folHlink"/>
                </a:solidFill>
              </a:rPr>
              <a:t> </a:t>
            </a:r>
            <a:r>
              <a:rPr lang="en-US" altLang="en-US" sz="1600" dirty="0"/>
              <a:t>includes informal discussions with team members and those outside the project who may have experience or insight that can assist team members.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162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altLang="en-US" dirty="0"/>
              <a:t>The Product Scope</a:t>
            </a:r>
          </a:p>
        </p:txBody>
      </p:sp>
      <p:sp>
        <p:nvSpPr>
          <p:cNvPr id="182275" name="Rectangle 3"/>
          <p:cNvSpPr>
            <a:spLocks noGrp="1" noChangeArrowheads="1"/>
          </p:cNvSpPr>
          <p:nvPr>
            <p:ph idx="1"/>
          </p:nvPr>
        </p:nvSpPr>
        <p:spPr/>
        <p:txBody>
          <a:bodyPr/>
          <a:lstStyle/>
          <a:p>
            <a:pPr algn="just">
              <a:lnSpc>
                <a:spcPct val="150000"/>
              </a:lnSpc>
            </a:pPr>
            <a:r>
              <a:rPr lang="en-US" altLang="en-US" sz="1800" dirty="0"/>
              <a:t>Scope</a:t>
            </a:r>
          </a:p>
          <a:p>
            <a:pPr lvl="2" algn="just">
              <a:lnSpc>
                <a:spcPct val="150000"/>
              </a:lnSpc>
              <a:spcBef>
                <a:spcPts val="600"/>
              </a:spcBef>
            </a:pPr>
            <a:r>
              <a:rPr lang="en-US" altLang="en-US" sz="1800" b="1" dirty="0">
                <a:solidFill>
                  <a:schemeClr val="folHlink"/>
                </a:solidFill>
              </a:rPr>
              <a:t>Context.</a:t>
            </a:r>
            <a:r>
              <a:rPr lang="en-US" altLang="en-US" sz="1800" dirty="0"/>
              <a:t> How does the software to be built fit into a larger system, product, or business context and what constraints are imposed as a result of the context?</a:t>
            </a:r>
          </a:p>
          <a:p>
            <a:pPr lvl="2" algn="just">
              <a:lnSpc>
                <a:spcPct val="150000"/>
              </a:lnSpc>
              <a:spcBef>
                <a:spcPts val="300"/>
              </a:spcBef>
            </a:pPr>
            <a:r>
              <a:rPr lang="en-US" altLang="en-US" sz="1800" b="1" dirty="0">
                <a:solidFill>
                  <a:schemeClr val="folHlink"/>
                </a:solidFill>
              </a:rPr>
              <a:t>Information objectives.</a:t>
            </a:r>
            <a:r>
              <a:rPr lang="en-US" altLang="en-US" sz="1800" dirty="0"/>
              <a:t> What customer-visible data objects (Chapter 8) are produced as output from the software? What data objects are required for input?</a:t>
            </a:r>
          </a:p>
          <a:p>
            <a:pPr lvl="2" algn="just">
              <a:lnSpc>
                <a:spcPct val="150000"/>
              </a:lnSpc>
              <a:spcBef>
                <a:spcPts val="300"/>
              </a:spcBef>
            </a:pPr>
            <a:r>
              <a:rPr lang="en-US" altLang="en-US" sz="1800" b="1" dirty="0">
                <a:solidFill>
                  <a:schemeClr val="folHlink"/>
                </a:solidFill>
              </a:rPr>
              <a:t>Function and performance.</a:t>
            </a:r>
            <a:r>
              <a:rPr lang="en-US" altLang="en-US" sz="1800" dirty="0">
                <a:solidFill>
                  <a:schemeClr val="folHlink"/>
                </a:solidFill>
              </a:rPr>
              <a:t>  </a:t>
            </a:r>
            <a:r>
              <a:rPr lang="en-US" altLang="en-US" sz="1800" dirty="0"/>
              <a:t>What function does the software perform to transform input data into output? Are any special performance characteristics to be addressed?</a:t>
            </a:r>
          </a:p>
          <a:p>
            <a:pPr algn="just">
              <a:lnSpc>
                <a:spcPct val="150000"/>
              </a:lnSpc>
            </a:pPr>
            <a:r>
              <a:rPr lang="en-US" altLang="en-US" sz="1800" dirty="0"/>
              <a:t>Software project scope must be unambiguous and understandable at the management and technical levels.</a:t>
            </a:r>
          </a:p>
        </p:txBody>
      </p:sp>
    </p:spTree>
    <p:extLst>
      <p:ext uri="{BB962C8B-B14F-4D97-AF65-F5344CB8AC3E}">
        <p14:creationId xmlns:p14="http://schemas.microsoft.com/office/powerpoint/2010/main" val="381884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chor="ctr"/>
          <a:lstStyle/>
          <a:p>
            <a:r>
              <a:rPr lang="en-US" altLang="en-US" dirty="0"/>
              <a:t>Problem Decomposition</a:t>
            </a:r>
          </a:p>
        </p:txBody>
      </p:sp>
      <p:sp>
        <p:nvSpPr>
          <p:cNvPr id="183299" name="Rectangle 3"/>
          <p:cNvSpPr>
            <a:spLocks noGrp="1" noChangeArrowheads="1"/>
          </p:cNvSpPr>
          <p:nvPr>
            <p:ph idx="1"/>
          </p:nvPr>
        </p:nvSpPr>
        <p:spPr/>
        <p:txBody>
          <a:bodyPr/>
          <a:lstStyle/>
          <a:p>
            <a:pPr algn="just">
              <a:lnSpc>
                <a:spcPct val="150000"/>
              </a:lnSpc>
            </a:pPr>
            <a:r>
              <a:rPr lang="en-US" altLang="en-US" sz="2400" dirty="0"/>
              <a:t>Sometimes called </a:t>
            </a:r>
            <a:r>
              <a:rPr lang="en-US" altLang="en-US" sz="2400" i="1" dirty="0">
                <a:solidFill>
                  <a:schemeClr val="folHlink"/>
                </a:solidFill>
              </a:rPr>
              <a:t>partitioning</a:t>
            </a:r>
            <a:r>
              <a:rPr lang="en-US" altLang="en-US" sz="2400" dirty="0"/>
              <a:t> or </a:t>
            </a:r>
            <a:r>
              <a:rPr lang="en-US" altLang="en-US" sz="2400" i="1" dirty="0">
                <a:solidFill>
                  <a:schemeClr val="folHlink"/>
                </a:solidFill>
              </a:rPr>
              <a:t>problem elaboration</a:t>
            </a:r>
          </a:p>
          <a:p>
            <a:pPr algn="just">
              <a:lnSpc>
                <a:spcPct val="150000"/>
              </a:lnSpc>
            </a:pPr>
            <a:r>
              <a:rPr lang="en-US" altLang="en-US" sz="2400" dirty="0"/>
              <a:t>Once scope is defined …</a:t>
            </a:r>
          </a:p>
          <a:p>
            <a:pPr lvl="1" algn="just">
              <a:lnSpc>
                <a:spcPct val="150000"/>
              </a:lnSpc>
            </a:pPr>
            <a:r>
              <a:rPr lang="en-US" altLang="en-US" sz="2400" dirty="0"/>
              <a:t>It is decomposed into constituent functions</a:t>
            </a:r>
          </a:p>
          <a:p>
            <a:pPr lvl="1" algn="just">
              <a:lnSpc>
                <a:spcPct val="150000"/>
              </a:lnSpc>
            </a:pPr>
            <a:r>
              <a:rPr lang="en-US" altLang="en-US" sz="2400" dirty="0"/>
              <a:t>It is decomposed into user-visible data objects</a:t>
            </a:r>
          </a:p>
          <a:p>
            <a:pPr lvl="1" algn="just">
              <a:lnSpc>
                <a:spcPct val="150000"/>
              </a:lnSpc>
              <a:buFont typeface="Wingdings" panose="05000000000000000000" pitchFamily="2" charset="2"/>
              <a:buNone/>
            </a:pPr>
            <a:r>
              <a:rPr lang="en-US" altLang="en-US" sz="2400" i="1" dirty="0"/>
              <a:t>or</a:t>
            </a:r>
            <a:endParaRPr lang="en-US" altLang="en-US" sz="2400" dirty="0"/>
          </a:p>
          <a:p>
            <a:pPr lvl="1" algn="just">
              <a:lnSpc>
                <a:spcPct val="150000"/>
              </a:lnSpc>
            </a:pPr>
            <a:r>
              <a:rPr lang="en-US" altLang="en-US" sz="2400" dirty="0"/>
              <a:t>It is decomposed into a set of problem classes</a:t>
            </a:r>
          </a:p>
          <a:p>
            <a:pPr algn="just">
              <a:lnSpc>
                <a:spcPct val="150000"/>
              </a:lnSpc>
            </a:pPr>
            <a:r>
              <a:rPr lang="en-US" altLang="en-US" sz="2400" dirty="0"/>
              <a:t>Decomposition process continues until all functions or problem classes have been defined</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0031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Product </a:t>
            </a:r>
            <a:r>
              <a:rPr lang="en-US" dirty="0" err="1"/>
              <a:t>Metrices</a:t>
            </a:r>
            <a:endParaRPr lang="en-US" dirty="0"/>
          </a:p>
        </p:txBody>
      </p:sp>
      <p:sp>
        <p:nvSpPr>
          <p:cNvPr id="3" name="Content Placeholder 2"/>
          <p:cNvSpPr>
            <a:spLocks noGrp="1"/>
          </p:cNvSpPr>
          <p:nvPr>
            <p:ph idx="1"/>
          </p:nvPr>
        </p:nvSpPr>
        <p:spPr>
          <a:xfrm>
            <a:off x="457200" y="1371600"/>
            <a:ext cx="8229600" cy="5105400"/>
          </a:xfrm>
        </p:spPr>
        <p:txBody>
          <a:bodyPr/>
          <a:lstStyle/>
          <a:p>
            <a:pPr algn="just">
              <a:lnSpc>
                <a:spcPct val="150000"/>
              </a:lnSpc>
            </a:pPr>
            <a:r>
              <a:rPr lang="en-US" sz="2000" dirty="0"/>
              <a:t>Focus on the quality of deliverables</a:t>
            </a:r>
          </a:p>
          <a:p>
            <a:pPr algn="just">
              <a:lnSpc>
                <a:spcPct val="150000"/>
              </a:lnSpc>
            </a:pPr>
            <a:r>
              <a:rPr lang="en-US" sz="2000" dirty="0"/>
              <a:t>Product metrics are combined across several projects to produce process metrics</a:t>
            </a:r>
          </a:p>
          <a:p>
            <a:pPr algn="just">
              <a:lnSpc>
                <a:spcPct val="150000"/>
              </a:lnSpc>
            </a:pPr>
            <a:r>
              <a:rPr lang="en-US" sz="2000" dirty="0"/>
              <a:t>Metrics for the product:</a:t>
            </a:r>
          </a:p>
          <a:p>
            <a:pPr marL="0" indent="0" algn="just">
              <a:lnSpc>
                <a:spcPct val="150000"/>
              </a:lnSpc>
              <a:buNone/>
            </a:pPr>
            <a:r>
              <a:rPr lang="en-US" sz="2000" dirty="0"/>
              <a:t>– Measures of the Analysis Model</a:t>
            </a:r>
          </a:p>
          <a:p>
            <a:pPr marL="0" indent="0" algn="just">
              <a:lnSpc>
                <a:spcPct val="150000"/>
              </a:lnSpc>
              <a:buNone/>
            </a:pPr>
            <a:r>
              <a:rPr lang="en-US" sz="2000" dirty="0"/>
              <a:t>– Complexity of the Design Model</a:t>
            </a:r>
          </a:p>
          <a:p>
            <a:pPr marL="0" indent="0" algn="just">
              <a:lnSpc>
                <a:spcPct val="150000"/>
              </a:lnSpc>
              <a:buNone/>
            </a:pPr>
            <a:r>
              <a:rPr lang="en-US" sz="2000" dirty="0"/>
              <a:t>– Internal algorithmic complexity</a:t>
            </a:r>
          </a:p>
          <a:p>
            <a:pPr marL="0" indent="0" algn="just">
              <a:lnSpc>
                <a:spcPct val="150000"/>
              </a:lnSpc>
              <a:buNone/>
            </a:pPr>
            <a:r>
              <a:rPr lang="en-US" sz="2000" dirty="0"/>
              <a:t>– Architectural complexity</a:t>
            </a:r>
          </a:p>
          <a:p>
            <a:pPr marL="0" indent="0" algn="just">
              <a:lnSpc>
                <a:spcPct val="150000"/>
              </a:lnSpc>
              <a:buNone/>
            </a:pPr>
            <a:r>
              <a:rPr lang="en-US" sz="2000" dirty="0"/>
              <a:t>– Data flow complexity</a:t>
            </a:r>
          </a:p>
          <a:p>
            <a:pPr marL="0" indent="0" algn="just">
              <a:lnSpc>
                <a:spcPct val="150000"/>
              </a:lnSpc>
              <a:buNone/>
            </a:pPr>
            <a:r>
              <a:rPr lang="en-US" sz="2000" dirty="0"/>
              <a:t>– Code metrics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4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a:t>McCall’s Triangle of Quality</a:t>
            </a:r>
          </a:p>
        </p:txBody>
      </p:sp>
      <p:grpSp>
        <p:nvGrpSpPr>
          <p:cNvPr id="173429" name="Group 373"/>
          <p:cNvGrpSpPr>
            <a:grpSpLocks/>
          </p:cNvGrpSpPr>
          <p:nvPr/>
        </p:nvGrpSpPr>
        <p:grpSpPr bwMode="auto">
          <a:xfrm>
            <a:off x="1752600" y="1905000"/>
            <a:ext cx="7050088" cy="4167188"/>
            <a:chOff x="1104" y="1200"/>
            <a:chExt cx="4441" cy="2625"/>
          </a:xfrm>
        </p:grpSpPr>
        <p:sp>
          <p:nvSpPr>
            <p:cNvPr id="173059" name="Freeform 3"/>
            <p:cNvSpPr>
              <a:spLocks/>
            </p:cNvSpPr>
            <p:nvPr/>
          </p:nvSpPr>
          <p:spPr bwMode="auto">
            <a:xfrm>
              <a:off x="3210" y="1615"/>
              <a:ext cx="1398" cy="1299"/>
            </a:xfrm>
            <a:custGeom>
              <a:avLst/>
              <a:gdLst>
                <a:gd name="T0" fmla="*/ 1398 w 1398"/>
                <a:gd name="T1" fmla="*/ 1154 h 1154"/>
                <a:gd name="T2" fmla="*/ 0 w 1398"/>
                <a:gd name="T3" fmla="*/ 0 h 1154"/>
                <a:gd name="T4" fmla="*/ 0 w 1398"/>
                <a:gd name="T5" fmla="*/ 772 h 1154"/>
                <a:gd name="T6" fmla="*/ 1398 w 1398"/>
                <a:gd name="T7" fmla="*/ 1154 h 1154"/>
              </a:gdLst>
              <a:ahLst/>
              <a:cxnLst>
                <a:cxn ang="0">
                  <a:pos x="T0" y="T1"/>
                </a:cxn>
                <a:cxn ang="0">
                  <a:pos x="T2" y="T3"/>
                </a:cxn>
                <a:cxn ang="0">
                  <a:pos x="T4" y="T5"/>
                </a:cxn>
                <a:cxn ang="0">
                  <a:pos x="T6" y="T7"/>
                </a:cxn>
              </a:cxnLst>
              <a:rect l="0" t="0" r="r" b="b"/>
              <a:pathLst>
                <a:path w="1398" h="1154">
                  <a:moveTo>
                    <a:pt x="1398" y="1154"/>
                  </a:moveTo>
                  <a:lnTo>
                    <a:pt x="0" y="0"/>
                  </a:lnTo>
                  <a:lnTo>
                    <a:pt x="0" y="772"/>
                  </a:lnTo>
                  <a:lnTo>
                    <a:pt x="1398" y="1154"/>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060" name="Freeform 4"/>
            <p:cNvSpPr>
              <a:spLocks/>
            </p:cNvSpPr>
            <p:nvPr/>
          </p:nvSpPr>
          <p:spPr bwMode="auto">
            <a:xfrm>
              <a:off x="1821" y="1615"/>
              <a:ext cx="1397" cy="1299"/>
            </a:xfrm>
            <a:custGeom>
              <a:avLst/>
              <a:gdLst>
                <a:gd name="T0" fmla="*/ 0 w 1397"/>
                <a:gd name="T1" fmla="*/ 1154 h 1154"/>
                <a:gd name="T2" fmla="*/ 1397 w 1397"/>
                <a:gd name="T3" fmla="*/ 0 h 1154"/>
                <a:gd name="T4" fmla="*/ 1397 w 1397"/>
                <a:gd name="T5" fmla="*/ 772 h 1154"/>
                <a:gd name="T6" fmla="*/ 0 w 1397"/>
                <a:gd name="T7" fmla="*/ 1154 h 1154"/>
              </a:gdLst>
              <a:ahLst/>
              <a:cxnLst>
                <a:cxn ang="0">
                  <a:pos x="T0" y="T1"/>
                </a:cxn>
                <a:cxn ang="0">
                  <a:pos x="T2" y="T3"/>
                </a:cxn>
                <a:cxn ang="0">
                  <a:pos x="T4" y="T5"/>
                </a:cxn>
                <a:cxn ang="0">
                  <a:pos x="T6" y="T7"/>
                </a:cxn>
              </a:cxnLst>
              <a:rect l="0" t="0" r="r" b="b"/>
              <a:pathLst>
                <a:path w="1397" h="1154">
                  <a:moveTo>
                    <a:pt x="0" y="1154"/>
                  </a:moveTo>
                  <a:lnTo>
                    <a:pt x="1397" y="0"/>
                  </a:lnTo>
                  <a:lnTo>
                    <a:pt x="1397" y="772"/>
                  </a:lnTo>
                  <a:lnTo>
                    <a:pt x="0" y="115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061" name="Freeform 5"/>
            <p:cNvSpPr>
              <a:spLocks/>
            </p:cNvSpPr>
            <p:nvPr/>
          </p:nvSpPr>
          <p:spPr bwMode="auto">
            <a:xfrm>
              <a:off x="1821" y="2475"/>
              <a:ext cx="2835" cy="439"/>
            </a:xfrm>
            <a:custGeom>
              <a:avLst/>
              <a:gdLst>
                <a:gd name="T0" fmla="*/ 0 w 2835"/>
                <a:gd name="T1" fmla="*/ 390 h 390"/>
                <a:gd name="T2" fmla="*/ 1397 w 2835"/>
                <a:gd name="T3" fmla="*/ 0 h 390"/>
                <a:gd name="T4" fmla="*/ 2835 w 2835"/>
                <a:gd name="T5" fmla="*/ 390 h 390"/>
                <a:gd name="T6" fmla="*/ 0 w 2835"/>
                <a:gd name="T7" fmla="*/ 390 h 390"/>
              </a:gdLst>
              <a:ahLst/>
              <a:cxnLst>
                <a:cxn ang="0">
                  <a:pos x="T0" y="T1"/>
                </a:cxn>
                <a:cxn ang="0">
                  <a:pos x="T2" y="T3"/>
                </a:cxn>
                <a:cxn ang="0">
                  <a:pos x="T4" y="T5"/>
                </a:cxn>
                <a:cxn ang="0">
                  <a:pos x="T6" y="T7"/>
                </a:cxn>
              </a:cxnLst>
              <a:rect l="0" t="0" r="r" b="b"/>
              <a:pathLst>
                <a:path w="2835" h="390">
                  <a:moveTo>
                    <a:pt x="0" y="390"/>
                  </a:moveTo>
                  <a:lnTo>
                    <a:pt x="1397" y="0"/>
                  </a:lnTo>
                  <a:lnTo>
                    <a:pt x="2835" y="390"/>
                  </a:lnTo>
                  <a:lnTo>
                    <a:pt x="0" y="39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73062" name="Group 6"/>
            <p:cNvGrpSpPr>
              <a:grpSpLocks/>
            </p:cNvGrpSpPr>
            <p:nvPr/>
          </p:nvGrpSpPr>
          <p:grpSpPr bwMode="auto">
            <a:xfrm>
              <a:off x="1128" y="1200"/>
              <a:ext cx="1226" cy="216"/>
              <a:chOff x="682" y="745"/>
              <a:chExt cx="1226" cy="192"/>
            </a:xfrm>
          </p:grpSpPr>
          <p:sp>
            <p:nvSpPr>
              <p:cNvPr id="173063" name="Rectangle 7"/>
              <p:cNvSpPr>
                <a:spLocks noChangeArrowheads="1"/>
              </p:cNvSpPr>
              <p:nvPr/>
            </p:nvSpPr>
            <p:spPr bwMode="auto">
              <a:xfrm>
                <a:off x="690" y="753"/>
                <a:ext cx="1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M</a:t>
                </a:r>
                <a:endParaRPr lang="en-US" altLang="en-US" sz="1800" b="1">
                  <a:solidFill>
                    <a:schemeClr val="folHlink"/>
                  </a:solidFill>
                  <a:latin typeface="Helvetica" panose="020B0604020202020204" pitchFamily="34" charset="0"/>
                </a:endParaRPr>
              </a:p>
            </p:txBody>
          </p:sp>
          <p:sp>
            <p:nvSpPr>
              <p:cNvPr id="173064" name="Rectangle 8"/>
              <p:cNvSpPr>
                <a:spLocks noChangeArrowheads="1"/>
              </p:cNvSpPr>
              <p:nvPr/>
            </p:nvSpPr>
            <p:spPr bwMode="auto">
              <a:xfrm>
                <a:off x="849" y="75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065" name="Rectangle 9"/>
              <p:cNvSpPr>
                <a:spLocks noChangeArrowheads="1"/>
              </p:cNvSpPr>
              <p:nvPr/>
            </p:nvSpPr>
            <p:spPr bwMode="auto">
              <a:xfrm>
                <a:off x="957" y="753"/>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066" name="Rectangle 10"/>
              <p:cNvSpPr>
                <a:spLocks noChangeArrowheads="1"/>
              </p:cNvSpPr>
              <p:nvPr/>
            </p:nvSpPr>
            <p:spPr bwMode="auto">
              <a:xfrm>
                <a:off x="1000" y="75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067" name="Rectangle 11"/>
              <p:cNvSpPr>
                <a:spLocks noChangeArrowheads="1"/>
              </p:cNvSpPr>
              <p:nvPr/>
            </p:nvSpPr>
            <p:spPr bwMode="auto">
              <a:xfrm>
                <a:off x="1106" y="753"/>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068" name="Rectangle 12"/>
              <p:cNvSpPr>
                <a:spLocks noChangeArrowheads="1"/>
              </p:cNvSpPr>
              <p:nvPr/>
            </p:nvSpPr>
            <p:spPr bwMode="auto">
              <a:xfrm>
                <a:off x="1160" y="75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069" name="Rectangle 13"/>
              <p:cNvSpPr>
                <a:spLocks noChangeArrowheads="1"/>
              </p:cNvSpPr>
              <p:nvPr/>
            </p:nvSpPr>
            <p:spPr bwMode="auto">
              <a:xfrm>
                <a:off x="1267" y="753"/>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070" name="Rectangle 14"/>
              <p:cNvSpPr>
                <a:spLocks noChangeArrowheads="1"/>
              </p:cNvSpPr>
              <p:nvPr/>
            </p:nvSpPr>
            <p:spPr bwMode="auto">
              <a:xfrm>
                <a:off x="1309" y="75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071" name="Rectangle 15"/>
              <p:cNvSpPr>
                <a:spLocks noChangeArrowheads="1"/>
              </p:cNvSpPr>
              <p:nvPr/>
            </p:nvSpPr>
            <p:spPr bwMode="auto">
              <a:xfrm>
                <a:off x="1415" y="75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072" name="Rectangle 16"/>
              <p:cNvSpPr>
                <a:spLocks noChangeArrowheads="1"/>
              </p:cNvSpPr>
              <p:nvPr/>
            </p:nvSpPr>
            <p:spPr bwMode="auto">
              <a:xfrm>
                <a:off x="1522" y="75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073" name="Rectangle 17"/>
              <p:cNvSpPr>
                <a:spLocks noChangeArrowheads="1"/>
              </p:cNvSpPr>
              <p:nvPr/>
            </p:nvSpPr>
            <p:spPr bwMode="auto">
              <a:xfrm>
                <a:off x="1630" y="753"/>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074" name="Rectangle 18"/>
              <p:cNvSpPr>
                <a:spLocks noChangeArrowheads="1"/>
              </p:cNvSpPr>
              <p:nvPr/>
            </p:nvSpPr>
            <p:spPr bwMode="auto">
              <a:xfrm>
                <a:off x="1673" y="753"/>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075" name="Rectangle 19"/>
              <p:cNvSpPr>
                <a:spLocks noChangeArrowheads="1"/>
              </p:cNvSpPr>
              <p:nvPr/>
            </p:nvSpPr>
            <p:spPr bwMode="auto">
              <a:xfrm>
                <a:off x="1717" y="753"/>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076" name="Rectangle 20"/>
              <p:cNvSpPr>
                <a:spLocks noChangeArrowheads="1"/>
              </p:cNvSpPr>
              <p:nvPr/>
            </p:nvSpPr>
            <p:spPr bwMode="auto">
              <a:xfrm>
                <a:off x="1758" y="753"/>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077" name="Rectangle 21"/>
              <p:cNvSpPr>
                <a:spLocks noChangeArrowheads="1"/>
              </p:cNvSpPr>
              <p:nvPr/>
            </p:nvSpPr>
            <p:spPr bwMode="auto">
              <a:xfrm>
                <a:off x="1812" y="753"/>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078" name="Rectangle 22"/>
              <p:cNvSpPr>
                <a:spLocks noChangeArrowheads="1"/>
              </p:cNvSpPr>
              <p:nvPr/>
            </p:nvSpPr>
            <p:spPr bwMode="auto">
              <a:xfrm>
                <a:off x="682" y="745"/>
                <a:ext cx="1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M</a:t>
                </a:r>
                <a:endParaRPr lang="en-US" altLang="en-US" sz="1800" b="1">
                  <a:solidFill>
                    <a:schemeClr val="folHlink"/>
                  </a:solidFill>
                  <a:latin typeface="Helvetica" panose="020B0604020202020204" pitchFamily="34" charset="0"/>
                </a:endParaRPr>
              </a:p>
            </p:txBody>
          </p:sp>
          <p:sp>
            <p:nvSpPr>
              <p:cNvPr id="173079" name="Rectangle 23"/>
              <p:cNvSpPr>
                <a:spLocks noChangeArrowheads="1"/>
              </p:cNvSpPr>
              <p:nvPr/>
            </p:nvSpPr>
            <p:spPr bwMode="auto">
              <a:xfrm>
                <a:off x="841" y="74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080" name="Rectangle 24"/>
              <p:cNvSpPr>
                <a:spLocks noChangeArrowheads="1"/>
              </p:cNvSpPr>
              <p:nvPr/>
            </p:nvSpPr>
            <p:spPr bwMode="auto">
              <a:xfrm>
                <a:off x="949" y="74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081" name="Rectangle 25"/>
              <p:cNvSpPr>
                <a:spLocks noChangeArrowheads="1"/>
              </p:cNvSpPr>
              <p:nvPr/>
            </p:nvSpPr>
            <p:spPr bwMode="auto">
              <a:xfrm>
                <a:off x="992" y="74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082" name="Rectangle 26"/>
              <p:cNvSpPr>
                <a:spLocks noChangeArrowheads="1"/>
              </p:cNvSpPr>
              <p:nvPr/>
            </p:nvSpPr>
            <p:spPr bwMode="auto">
              <a:xfrm>
                <a:off x="1098" y="745"/>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083" name="Rectangle 27"/>
              <p:cNvSpPr>
                <a:spLocks noChangeArrowheads="1"/>
              </p:cNvSpPr>
              <p:nvPr/>
            </p:nvSpPr>
            <p:spPr bwMode="auto">
              <a:xfrm>
                <a:off x="1152" y="74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084" name="Rectangle 28"/>
              <p:cNvSpPr>
                <a:spLocks noChangeArrowheads="1"/>
              </p:cNvSpPr>
              <p:nvPr/>
            </p:nvSpPr>
            <p:spPr bwMode="auto">
              <a:xfrm>
                <a:off x="1259" y="74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085" name="Rectangle 29"/>
              <p:cNvSpPr>
                <a:spLocks noChangeArrowheads="1"/>
              </p:cNvSpPr>
              <p:nvPr/>
            </p:nvSpPr>
            <p:spPr bwMode="auto">
              <a:xfrm>
                <a:off x="1301" y="74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086" name="Rectangle 30"/>
              <p:cNvSpPr>
                <a:spLocks noChangeArrowheads="1"/>
              </p:cNvSpPr>
              <p:nvPr/>
            </p:nvSpPr>
            <p:spPr bwMode="auto">
              <a:xfrm>
                <a:off x="1407" y="74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087" name="Rectangle 31"/>
              <p:cNvSpPr>
                <a:spLocks noChangeArrowheads="1"/>
              </p:cNvSpPr>
              <p:nvPr/>
            </p:nvSpPr>
            <p:spPr bwMode="auto">
              <a:xfrm>
                <a:off x="1514" y="74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088" name="Rectangle 32"/>
              <p:cNvSpPr>
                <a:spLocks noChangeArrowheads="1"/>
              </p:cNvSpPr>
              <p:nvPr/>
            </p:nvSpPr>
            <p:spPr bwMode="auto">
              <a:xfrm>
                <a:off x="1622" y="74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089" name="Rectangle 33"/>
              <p:cNvSpPr>
                <a:spLocks noChangeArrowheads="1"/>
              </p:cNvSpPr>
              <p:nvPr/>
            </p:nvSpPr>
            <p:spPr bwMode="auto">
              <a:xfrm>
                <a:off x="1665" y="74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090" name="Rectangle 34"/>
              <p:cNvSpPr>
                <a:spLocks noChangeArrowheads="1"/>
              </p:cNvSpPr>
              <p:nvPr/>
            </p:nvSpPr>
            <p:spPr bwMode="auto">
              <a:xfrm>
                <a:off x="1709" y="74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091" name="Rectangle 35"/>
              <p:cNvSpPr>
                <a:spLocks noChangeArrowheads="1"/>
              </p:cNvSpPr>
              <p:nvPr/>
            </p:nvSpPr>
            <p:spPr bwMode="auto">
              <a:xfrm>
                <a:off x="1750" y="745"/>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092" name="Rectangle 36"/>
              <p:cNvSpPr>
                <a:spLocks noChangeArrowheads="1"/>
              </p:cNvSpPr>
              <p:nvPr/>
            </p:nvSpPr>
            <p:spPr bwMode="auto">
              <a:xfrm>
                <a:off x="1804" y="745"/>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093" name="Group 37"/>
            <p:cNvGrpSpPr>
              <a:grpSpLocks/>
            </p:cNvGrpSpPr>
            <p:nvPr/>
          </p:nvGrpSpPr>
          <p:grpSpPr bwMode="auto">
            <a:xfrm>
              <a:off x="1136" y="1495"/>
              <a:ext cx="804" cy="216"/>
              <a:chOff x="690" y="1007"/>
              <a:chExt cx="804" cy="192"/>
            </a:xfrm>
          </p:grpSpPr>
          <p:sp>
            <p:nvSpPr>
              <p:cNvPr id="173094" name="Rectangle 38"/>
              <p:cNvSpPr>
                <a:spLocks noChangeArrowheads="1"/>
              </p:cNvSpPr>
              <p:nvPr/>
            </p:nvSpPr>
            <p:spPr bwMode="auto">
              <a:xfrm>
                <a:off x="698" y="1015"/>
                <a:ext cx="1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F</a:t>
                </a:r>
                <a:endParaRPr lang="en-US" altLang="en-US" sz="1800" b="1">
                  <a:solidFill>
                    <a:schemeClr val="folHlink"/>
                  </a:solidFill>
                  <a:latin typeface="Helvetica" panose="020B0604020202020204" pitchFamily="34" charset="0"/>
                </a:endParaRPr>
              </a:p>
            </p:txBody>
          </p:sp>
          <p:sp>
            <p:nvSpPr>
              <p:cNvPr id="173095" name="Rectangle 39"/>
              <p:cNvSpPr>
                <a:spLocks noChangeArrowheads="1"/>
              </p:cNvSpPr>
              <p:nvPr/>
            </p:nvSpPr>
            <p:spPr bwMode="auto">
              <a:xfrm>
                <a:off x="817" y="101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096" name="Rectangle 40"/>
              <p:cNvSpPr>
                <a:spLocks noChangeArrowheads="1"/>
              </p:cNvSpPr>
              <p:nvPr/>
            </p:nvSpPr>
            <p:spPr bwMode="auto">
              <a:xfrm>
                <a:off x="860" y="101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097" name="Rectangle 41"/>
              <p:cNvSpPr>
                <a:spLocks noChangeArrowheads="1"/>
              </p:cNvSpPr>
              <p:nvPr/>
            </p:nvSpPr>
            <p:spPr bwMode="auto">
              <a:xfrm>
                <a:off x="968" y="1015"/>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x</a:t>
                </a:r>
                <a:endParaRPr lang="en-US" altLang="en-US" sz="1800" b="1">
                  <a:solidFill>
                    <a:schemeClr val="folHlink"/>
                  </a:solidFill>
                  <a:latin typeface="Helvetica" panose="020B0604020202020204" pitchFamily="34" charset="0"/>
                </a:endParaRPr>
              </a:p>
            </p:txBody>
          </p:sp>
          <p:sp>
            <p:nvSpPr>
              <p:cNvPr id="173098" name="Rectangle 42"/>
              <p:cNvSpPr>
                <a:spLocks noChangeArrowheads="1"/>
              </p:cNvSpPr>
              <p:nvPr/>
            </p:nvSpPr>
            <p:spPr bwMode="auto">
              <a:xfrm>
                <a:off x="1063" y="101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099" name="Rectangle 43"/>
              <p:cNvSpPr>
                <a:spLocks noChangeArrowheads="1"/>
              </p:cNvSpPr>
              <p:nvPr/>
            </p:nvSpPr>
            <p:spPr bwMode="auto">
              <a:xfrm>
                <a:off x="1107" y="101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100" name="Rectangle 44"/>
              <p:cNvSpPr>
                <a:spLocks noChangeArrowheads="1"/>
              </p:cNvSpPr>
              <p:nvPr/>
            </p:nvSpPr>
            <p:spPr bwMode="auto">
              <a:xfrm>
                <a:off x="1215" y="101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01" name="Rectangle 45"/>
              <p:cNvSpPr>
                <a:spLocks noChangeArrowheads="1"/>
              </p:cNvSpPr>
              <p:nvPr/>
            </p:nvSpPr>
            <p:spPr bwMode="auto">
              <a:xfrm>
                <a:off x="1258" y="101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02" name="Rectangle 46"/>
              <p:cNvSpPr>
                <a:spLocks noChangeArrowheads="1"/>
              </p:cNvSpPr>
              <p:nvPr/>
            </p:nvSpPr>
            <p:spPr bwMode="auto">
              <a:xfrm>
                <a:off x="1302" y="101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03" name="Rectangle 47"/>
              <p:cNvSpPr>
                <a:spLocks noChangeArrowheads="1"/>
              </p:cNvSpPr>
              <p:nvPr/>
            </p:nvSpPr>
            <p:spPr bwMode="auto">
              <a:xfrm>
                <a:off x="1346" y="1015"/>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04" name="Rectangle 48"/>
              <p:cNvSpPr>
                <a:spLocks noChangeArrowheads="1"/>
              </p:cNvSpPr>
              <p:nvPr/>
            </p:nvSpPr>
            <p:spPr bwMode="auto">
              <a:xfrm>
                <a:off x="1398" y="1015"/>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105" name="Rectangle 49"/>
              <p:cNvSpPr>
                <a:spLocks noChangeArrowheads="1"/>
              </p:cNvSpPr>
              <p:nvPr/>
            </p:nvSpPr>
            <p:spPr bwMode="auto">
              <a:xfrm>
                <a:off x="690" y="1007"/>
                <a:ext cx="1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F</a:t>
                </a:r>
                <a:endParaRPr lang="en-US" altLang="en-US" sz="1800" b="1">
                  <a:solidFill>
                    <a:schemeClr val="folHlink"/>
                  </a:solidFill>
                  <a:latin typeface="Helvetica" panose="020B0604020202020204" pitchFamily="34" charset="0"/>
                </a:endParaRPr>
              </a:p>
            </p:txBody>
          </p:sp>
          <p:sp>
            <p:nvSpPr>
              <p:cNvPr id="173106" name="Rectangle 50"/>
              <p:cNvSpPr>
                <a:spLocks noChangeArrowheads="1"/>
              </p:cNvSpPr>
              <p:nvPr/>
            </p:nvSpPr>
            <p:spPr bwMode="auto">
              <a:xfrm>
                <a:off x="809" y="100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07" name="Rectangle 51"/>
              <p:cNvSpPr>
                <a:spLocks noChangeArrowheads="1"/>
              </p:cNvSpPr>
              <p:nvPr/>
            </p:nvSpPr>
            <p:spPr bwMode="auto">
              <a:xfrm>
                <a:off x="852" y="1007"/>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108" name="Rectangle 52"/>
              <p:cNvSpPr>
                <a:spLocks noChangeArrowheads="1"/>
              </p:cNvSpPr>
              <p:nvPr/>
            </p:nvSpPr>
            <p:spPr bwMode="auto">
              <a:xfrm>
                <a:off x="960" y="1007"/>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x</a:t>
                </a:r>
                <a:endParaRPr lang="en-US" altLang="en-US" sz="1800" b="1">
                  <a:solidFill>
                    <a:schemeClr val="folHlink"/>
                  </a:solidFill>
                  <a:latin typeface="Helvetica" panose="020B0604020202020204" pitchFamily="34" charset="0"/>
                </a:endParaRPr>
              </a:p>
            </p:txBody>
          </p:sp>
          <p:sp>
            <p:nvSpPr>
              <p:cNvPr id="173109" name="Rectangle 53"/>
              <p:cNvSpPr>
                <a:spLocks noChangeArrowheads="1"/>
              </p:cNvSpPr>
              <p:nvPr/>
            </p:nvSpPr>
            <p:spPr bwMode="auto">
              <a:xfrm>
                <a:off x="1055" y="100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10" name="Rectangle 54"/>
              <p:cNvSpPr>
                <a:spLocks noChangeArrowheads="1"/>
              </p:cNvSpPr>
              <p:nvPr/>
            </p:nvSpPr>
            <p:spPr bwMode="auto">
              <a:xfrm>
                <a:off x="1099" y="1007"/>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111" name="Rectangle 55"/>
              <p:cNvSpPr>
                <a:spLocks noChangeArrowheads="1"/>
              </p:cNvSpPr>
              <p:nvPr/>
            </p:nvSpPr>
            <p:spPr bwMode="auto">
              <a:xfrm>
                <a:off x="1207" y="100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12" name="Rectangle 56"/>
              <p:cNvSpPr>
                <a:spLocks noChangeArrowheads="1"/>
              </p:cNvSpPr>
              <p:nvPr/>
            </p:nvSpPr>
            <p:spPr bwMode="auto">
              <a:xfrm>
                <a:off x="1250" y="100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13" name="Rectangle 57"/>
              <p:cNvSpPr>
                <a:spLocks noChangeArrowheads="1"/>
              </p:cNvSpPr>
              <p:nvPr/>
            </p:nvSpPr>
            <p:spPr bwMode="auto">
              <a:xfrm>
                <a:off x="1294" y="100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14" name="Rectangle 58"/>
              <p:cNvSpPr>
                <a:spLocks noChangeArrowheads="1"/>
              </p:cNvSpPr>
              <p:nvPr/>
            </p:nvSpPr>
            <p:spPr bwMode="auto">
              <a:xfrm>
                <a:off x="1338" y="1007"/>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15" name="Rectangle 59"/>
              <p:cNvSpPr>
                <a:spLocks noChangeArrowheads="1"/>
              </p:cNvSpPr>
              <p:nvPr/>
            </p:nvSpPr>
            <p:spPr bwMode="auto">
              <a:xfrm>
                <a:off x="1390" y="1007"/>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116" name="Group 60"/>
            <p:cNvGrpSpPr>
              <a:grpSpLocks/>
            </p:cNvGrpSpPr>
            <p:nvPr/>
          </p:nvGrpSpPr>
          <p:grpSpPr bwMode="auto">
            <a:xfrm>
              <a:off x="1136" y="1800"/>
              <a:ext cx="869" cy="216"/>
              <a:chOff x="690" y="1278"/>
              <a:chExt cx="869" cy="192"/>
            </a:xfrm>
          </p:grpSpPr>
          <p:sp>
            <p:nvSpPr>
              <p:cNvPr id="173117" name="Rectangle 61"/>
              <p:cNvSpPr>
                <a:spLocks noChangeArrowheads="1"/>
              </p:cNvSpPr>
              <p:nvPr/>
            </p:nvSpPr>
            <p:spPr bwMode="auto">
              <a:xfrm>
                <a:off x="698" y="1286"/>
                <a:ext cx="1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18" name="Rectangle 62"/>
              <p:cNvSpPr>
                <a:spLocks noChangeArrowheads="1"/>
              </p:cNvSpPr>
              <p:nvPr/>
            </p:nvSpPr>
            <p:spPr bwMode="auto">
              <a:xfrm>
                <a:off x="817" y="1286"/>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119" name="Rectangle 63"/>
              <p:cNvSpPr>
                <a:spLocks noChangeArrowheads="1"/>
              </p:cNvSpPr>
              <p:nvPr/>
            </p:nvSpPr>
            <p:spPr bwMode="auto">
              <a:xfrm>
                <a:off x="924" y="1286"/>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120" name="Rectangle 64"/>
              <p:cNvSpPr>
                <a:spLocks noChangeArrowheads="1"/>
              </p:cNvSpPr>
              <p:nvPr/>
            </p:nvSpPr>
            <p:spPr bwMode="auto">
              <a:xfrm>
                <a:off x="1019" y="1286"/>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21" name="Rectangle 65"/>
              <p:cNvSpPr>
                <a:spLocks noChangeArrowheads="1"/>
              </p:cNvSpPr>
              <p:nvPr/>
            </p:nvSpPr>
            <p:spPr bwMode="auto">
              <a:xfrm>
                <a:off x="1072" y="1286"/>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122" name="Rectangle 66"/>
              <p:cNvSpPr>
                <a:spLocks noChangeArrowheads="1"/>
              </p:cNvSpPr>
              <p:nvPr/>
            </p:nvSpPr>
            <p:spPr bwMode="auto">
              <a:xfrm>
                <a:off x="1178" y="1286"/>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123" name="Rectangle 67"/>
              <p:cNvSpPr>
                <a:spLocks noChangeArrowheads="1"/>
              </p:cNvSpPr>
              <p:nvPr/>
            </p:nvSpPr>
            <p:spPr bwMode="auto">
              <a:xfrm>
                <a:off x="1283" y="1286"/>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24" name="Rectangle 68"/>
              <p:cNvSpPr>
                <a:spLocks noChangeArrowheads="1"/>
              </p:cNvSpPr>
              <p:nvPr/>
            </p:nvSpPr>
            <p:spPr bwMode="auto">
              <a:xfrm>
                <a:off x="1325" y="1286"/>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25" name="Rectangle 69"/>
              <p:cNvSpPr>
                <a:spLocks noChangeArrowheads="1"/>
              </p:cNvSpPr>
              <p:nvPr/>
            </p:nvSpPr>
            <p:spPr bwMode="auto">
              <a:xfrm>
                <a:off x="1367" y="1286"/>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26" name="Rectangle 70"/>
              <p:cNvSpPr>
                <a:spLocks noChangeArrowheads="1"/>
              </p:cNvSpPr>
              <p:nvPr/>
            </p:nvSpPr>
            <p:spPr bwMode="auto">
              <a:xfrm>
                <a:off x="1411" y="1286"/>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27" name="Rectangle 71"/>
              <p:cNvSpPr>
                <a:spLocks noChangeArrowheads="1"/>
              </p:cNvSpPr>
              <p:nvPr/>
            </p:nvSpPr>
            <p:spPr bwMode="auto">
              <a:xfrm>
                <a:off x="1463" y="1286"/>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128" name="Rectangle 72"/>
              <p:cNvSpPr>
                <a:spLocks noChangeArrowheads="1"/>
              </p:cNvSpPr>
              <p:nvPr/>
            </p:nvSpPr>
            <p:spPr bwMode="auto">
              <a:xfrm>
                <a:off x="690" y="1278"/>
                <a:ext cx="1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29" name="Rectangle 73"/>
              <p:cNvSpPr>
                <a:spLocks noChangeArrowheads="1"/>
              </p:cNvSpPr>
              <p:nvPr/>
            </p:nvSpPr>
            <p:spPr bwMode="auto">
              <a:xfrm>
                <a:off x="809" y="127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130" name="Rectangle 74"/>
              <p:cNvSpPr>
                <a:spLocks noChangeArrowheads="1"/>
              </p:cNvSpPr>
              <p:nvPr/>
            </p:nvSpPr>
            <p:spPr bwMode="auto">
              <a:xfrm>
                <a:off x="916" y="1278"/>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131" name="Rectangle 75"/>
              <p:cNvSpPr>
                <a:spLocks noChangeArrowheads="1"/>
              </p:cNvSpPr>
              <p:nvPr/>
            </p:nvSpPr>
            <p:spPr bwMode="auto">
              <a:xfrm>
                <a:off x="1011" y="1278"/>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32" name="Rectangle 76"/>
              <p:cNvSpPr>
                <a:spLocks noChangeArrowheads="1"/>
              </p:cNvSpPr>
              <p:nvPr/>
            </p:nvSpPr>
            <p:spPr bwMode="auto">
              <a:xfrm>
                <a:off x="1064" y="127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133" name="Rectangle 77"/>
              <p:cNvSpPr>
                <a:spLocks noChangeArrowheads="1"/>
              </p:cNvSpPr>
              <p:nvPr/>
            </p:nvSpPr>
            <p:spPr bwMode="auto">
              <a:xfrm>
                <a:off x="1170" y="127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134" name="Rectangle 78"/>
              <p:cNvSpPr>
                <a:spLocks noChangeArrowheads="1"/>
              </p:cNvSpPr>
              <p:nvPr/>
            </p:nvSpPr>
            <p:spPr bwMode="auto">
              <a:xfrm>
                <a:off x="1275" y="1278"/>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35" name="Rectangle 79"/>
              <p:cNvSpPr>
                <a:spLocks noChangeArrowheads="1"/>
              </p:cNvSpPr>
              <p:nvPr/>
            </p:nvSpPr>
            <p:spPr bwMode="auto">
              <a:xfrm>
                <a:off x="1317" y="1278"/>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36" name="Rectangle 80"/>
              <p:cNvSpPr>
                <a:spLocks noChangeArrowheads="1"/>
              </p:cNvSpPr>
              <p:nvPr/>
            </p:nvSpPr>
            <p:spPr bwMode="auto">
              <a:xfrm>
                <a:off x="1359" y="1278"/>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37" name="Rectangle 81"/>
              <p:cNvSpPr>
                <a:spLocks noChangeArrowheads="1"/>
              </p:cNvSpPr>
              <p:nvPr/>
            </p:nvSpPr>
            <p:spPr bwMode="auto">
              <a:xfrm>
                <a:off x="1403" y="1278"/>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38" name="Rectangle 82"/>
              <p:cNvSpPr>
                <a:spLocks noChangeArrowheads="1"/>
              </p:cNvSpPr>
              <p:nvPr/>
            </p:nvSpPr>
            <p:spPr bwMode="auto">
              <a:xfrm>
                <a:off x="1455" y="1278"/>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139" name="Group 83"/>
            <p:cNvGrpSpPr>
              <a:grpSpLocks/>
            </p:cNvGrpSpPr>
            <p:nvPr/>
          </p:nvGrpSpPr>
          <p:grpSpPr bwMode="auto">
            <a:xfrm>
              <a:off x="4099" y="1236"/>
              <a:ext cx="851" cy="216"/>
              <a:chOff x="3653" y="777"/>
              <a:chExt cx="851" cy="192"/>
            </a:xfrm>
          </p:grpSpPr>
          <p:sp>
            <p:nvSpPr>
              <p:cNvPr id="173140" name="Rectangle 84"/>
              <p:cNvSpPr>
                <a:spLocks noChangeArrowheads="1"/>
              </p:cNvSpPr>
              <p:nvPr/>
            </p:nvSpPr>
            <p:spPr bwMode="auto">
              <a:xfrm>
                <a:off x="3661" y="785"/>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141" name="Rectangle 85"/>
              <p:cNvSpPr>
                <a:spLocks noChangeArrowheads="1"/>
              </p:cNvSpPr>
              <p:nvPr/>
            </p:nvSpPr>
            <p:spPr bwMode="auto">
              <a:xfrm>
                <a:off x="3790" y="78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142" name="Rectangle 86"/>
              <p:cNvSpPr>
                <a:spLocks noChangeArrowheads="1"/>
              </p:cNvSpPr>
              <p:nvPr/>
            </p:nvSpPr>
            <p:spPr bwMode="auto">
              <a:xfrm>
                <a:off x="3897" y="785"/>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143" name="Rectangle 87"/>
              <p:cNvSpPr>
                <a:spLocks noChangeArrowheads="1"/>
              </p:cNvSpPr>
              <p:nvPr/>
            </p:nvSpPr>
            <p:spPr bwMode="auto">
              <a:xfrm>
                <a:off x="3960" y="785"/>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44" name="Rectangle 88"/>
              <p:cNvSpPr>
                <a:spLocks noChangeArrowheads="1"/>
              </p:cNvSpPr>
              <p:nvPr/>
            </p:nvSpPr>
            <p:spPr bwMode="auto">
              <a:xfrm>
                <a:off x="4014" y="78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145" name="Rectangle 89"/>
              <p:cNvSpPr>
                <a:spLocks noChangeArrowheads="1"/>
              </p:cNvSpPr>
              <p:nvPr/>
            </p:nvSpPr>
            <p:spPr bwMode="auto">
              <a:xfrm>
                <a:off x="4120" y="78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146" name="Rectangle 90"/>
              <p:cNvSpPr>
                <a:spLocks noChangeArrowheads="1"/>
              </p:cNvSpPr>
              <p:nvPr/>
            </p:nvSpPr>
            <p:spPr bwMode="auto">
              <a:xfrm>
                <a:off x="4226" y="78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47" name="Rectangle 91"/>
              <p:cNvSpPr>
                <a:spLocks noChangeArrowheads="1"/>
              </p:cNvSpPr>
              <p:nvPr/>
            </p:nvSpPr>
            <p:spPr bwMode="auto">
              <a:xfrm>
                <a:off x="4269" y="78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48" name="Rectangle 92"/>
              <p:cNvSpPr>
                <a:spLocks noChangeArrowheads="1"/>
              </p:cNvSpPr>
              <p:nvPr/>
            </p:nvSpPr>
            <p:spPr bwMode="auto">
              <a:xfrm>
                <a:off x="4313" y="785"/>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49" name="Rectangle 93"/>
              <p:cNvSpPr>
                <a:spLocks noChangeArrowheads="1"/>
              </p:cNvSpPr>
              <p:nvPr/>
            </p:nvSpPr>
            <p:spPr bwMode="auto">
              <a:xfrm>
                <a:off x="4356" y="785"/>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50" name="Rectangle 94"/>
              <p:cNvSpPr>
                <a:spLocks noChangeArrowheads="1"/>
              </p:cNvSpPr>
              <p:nvPr/>
            </p:nvSpPr>
            <p:spPr bwMode="auto">
              <a:xfrm>
                <a:off x="4408" y="785"/>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151" name="Rectangle 95"/>
              <p:cNvSpPr>
                <a:spLocks noChangeArrowheads="1"/>
              </p:cNvSpPr>
              <p:nvPr/>
            </p:nvSpPr>
            <p:spPr bwMode="auto">
              <a:xfrm>
                <a:off x="3653" y="777"/>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152" name="Rectangle 96"/>
              <p:cNvSpPr>
                <a:spLocks noChangeArrowheads="1"/>
              </p:cNvSpPr>
              <p:nvPr/>
            </p:nvSpPr>
            <p:spPr bwMode="auto">
              <a:xfrm>
                <a:off x="3782" y="777"/>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153" name="Rectangle 97"/>
              <p:cNvSpPr>
                <a:spLocks noChangeArrowheads="1"/>
              </p:cNvSpPr>
              <p:nvPr/>
            </p:nvSpPr>
            <p:spPr bwMode="auto">
              <a:xfrm>
                <a:off x="3889" y="777"/>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154" name="Rectangle 98"/>
              <p:cNvSpPr>
                <a:spLocks noChangeArrowheads="1"/>
              </p:cNvSpPr>
              <p:nvPr/>
            </p:nvSpPr>
            <p:spPr bwMode="auto">
              <a:xfrm>
                <a:off x="3952" y="777"/>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55" name="Rectangle 99"/>
              <p:cNvSpPr>
                <a:spLocks noChangeArrowheads="1"/>
              </p:cNvSpPr>
              <p:nvPr/>
            </p:nvSpPr>
            <p:spPr bwMode="auto">
              <a:xfrm>
                <a:off x="4006" y="777"/>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156" name="Rectangle 100"/>
              <p:cNvSpPr>
                <a:spLocks noChangeArrowheads="1"/>
              </p:cNvSpPr>
              <p:nvPr/>
            </p:nvSpPr>
            <p:spPr bwMode="auto">
              <a:xfrm>
                <a:off x="4112" y="777"/>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157" name="Rectangle 101"/>
              <p:cNvSpPr>
                <a:spLocks noChangeArrowheads="1"/>
              </p:cNvSpPr>
              <p:nvPr/>
            </p:nvSpPr>
            <p:spPr bwMode="auto">
              <a:xfrm>
                <a:off x="4218" y="77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58" name="Rectangle 102"/>
              <p:cNvSpPr>
                <a:spLocks noChangeArrowheads="1"/>
              </p:cNvSpPr>
              <p:nvPr/>
            </p:nvSpPr>
            <p:spPr bwMode="auto">
              <a:xfrm>
                <a:off x="4261" y="77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59" name="Rectangle 103"/>
              <p:cNvSpPr>
                <a:spLocks noChangeArrowheads="1"/>
              </p:cNvSpPr>
              <p:nvPr/>
            </p:nvSpPr>
            <p:spPr bwMode="auto">
              <a:xfrm>
                <a:off x="4305" y="77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60" name="Rectangle 104"/>
              <p:cNvSpPr>
                <a:spLocks noChangeArrowheads="1"/>
              </p:cNvSpPr>
              <p:nvPr/>
            </p:nvSpPr>
            <p:spPr bwMode="auto">
              <a:xfrm>
                <a:off x="4348" y="777"/>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61" name="Rectangle 105"/>
              <p:cNvSpPr>
                <a:spLocks noChangeArrowheads="1"/>
              </p:cNvSpPr>
              <p:nvPr/>
            </p:nvSpPr>
            <p:spPr bwMode="auto">
              <a:xfrm>
                <a:off x="4400" y="777"/>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162" name="Group 106"/>
            <p:cNvGrpSpPr>
              <a:grpSpLocks/>
            </p:cNvGrpSpPr>
            <p:nvPr/>
          </p:nvGrpSpPr>
          <p:grpSpPr bwMode="auto">
            <a:xfrm>
              <a:off x="4099" y="1558"/>
              <a:ext cx="943" cy="216"/>
              <a:chOff x="3653" y="1063"/>
              <a:chExt cx="943" cy="192"/>
            </a:xfrm>
          </p:grpSpPr>
          <p:sp>
            <p:nvSpPr>
              <p:cNvPr id="173163" name="Rectangle 107"/>
              <p:cNvSpPr>
                <a:spLocks noChangeArrowheads="1"/>
              </p:cNvSpPr>
              <p:nvPr/>
            </p:nvSpPr>
            <p:spPr bwMode="auto">
              <a:xfrm>
                <a:off x="3661" y="1071"/>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164" name="Rectangle 108"/>
              <p:cNvSpPr>
                <a:spLocks noChangeArrowheads="1"/>
              </p:cNvSpPr>
              <p:nvPr/>
            </p:nvSpPr>
            <p:spPr bwMode="auto">
              <a:xfrm>
                <a:off x="3798" y="1071"/>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165" name="Rectangle 109"/>
              <p:cNvSpPr>
                <a:spLocks noChangeArrowheads="1"/>
              </p:cNvSpPr>
              <p:nvPr/>
            </p:nvSpPr>
            <p:spPr bwMode="auto">
              <a:xfrm>
                <a:off x="3904" y="1071"/>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166" name="Rectangle 110"/>
              <p:cNvSpPr>
                <a:spLocks noChangeArrowheads="1"/>
              </p:cNvSpPr>
              <p:nvPr/>
            </p:nvSpPr>
            <p:spPr bwMode="auto">
              <a:xfrm>
                <a:off x="4012" y="1071"/>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167" name="Rectangle 111"/>
              <p:cNvSpPr>
                <a:spLocks noChangeArrowheads="1"/>
              </p:cNvSpPr>
              <p:nvPr/>
            </p:nvSpPr>
            <p:spPr bwMode="auto">
              <a:xfrm>
                <a:off x="4106" y="1071"/>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168" name="Rectangle 112"/>
              <p:cNvSpPr>
                <a:spLocks noChangeArrowheads="1"/>
              </p:cNvSpPr>
              <p:nvPr/>
            </p:nvSpPr>
            <p:spPr bwMode="auto">
              <a:xfrm>
                <a:off x="4212" y="1071"/>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169" name="Rectangle 113"/>
              <p:cNvSpPr>
                <a:spLocks noChangeArrowheads="1"/>
              </p:cNvSpPr>
              <p:nvPr/>
            </p:nvSpPr>
            <p:spPr bwMode="auto">
              <a:xfrm>
                <a:off x="4317" y="1071"/>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70" name="Rectangle 114"/>
              <p:cNvSpPr>
                <a:spLocks noChangeArrowheads="1"/>
              </p:cNvSpPr>
              <p:nvPr/>
            </p:nvSpPr>
            <p:spPr bwMode="auto">
              <a:xfrm>
                <a:off x="4361" y="1071"/>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71" name="Rectangle 115"/>
              <p:cNvSpPr>
                <a:spLocks noChangeArrowheads="1"/>
              </p:cNvSpPr>
              <p:nvPr/>
            </p:nvSpPr>
            <p:spPr bwMode="auto">
              <a:xfrm>
                <a:off x="4405" y="1071"/>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72" name="Rectangle 116"/>
              <p:cNvSpPr>
                <a:spLocks noChangeArrowheads="1"/>
              </p:cNvSpPr>
              <p:nvPr/>
            </p:nvSpPr>
            <p:spPr bwMode="auto">
              <a:xfrm>
                <a:off x="4448" y="1071"/>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73" name="Rectangle 117"/>
              <p:cNvSpPr>
                <a:spLocks noChangeArrowheads="1"/>
              </p:cNvSpPr>
              <p:nvPr/>
            </p:nvSpPr>
            <p:spPr bwMode="auto">
              <a:xfrm>
                <a:off x="4500" y="1071"/>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174" name="Rectangle 118"/>
              <p:cNvSpPr>
                <a:spLocks noChangeArrowheads="1"/>
              </p:cNvSpPr>
              <p:nvPr/>
            </p:nvSpPr>
            <p:spPr bwMode="auto">
              <a:xfrm>
                <a:off x="3653" y="1063"/>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175" name="Rectangle 119"/>
              <p:cNvSpPr>
                <a:spLocks noChangeArrowheads="1"/>
              </p:cNvSpPr>
              <p:nvPr/>
            </p:nvSpPr>
            <p:spPr bwMode="auto">
              <a:xfrm>
                <a:off x="3790" y="106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176" name="Rectangle 120"/>
              <p:cNvSpPr>
                <a:spLocks noChangeArrowheads="1"/>
              </p:cNvSpPr>
              <p:nvPr/>
            </p:nvSpPr>
            <p:spPr bwMode="auto">
              <a:xfrm>
                <a:off x="3896" y="106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177" name="Rectangle 121"/>
              <p:cNvSpPr>
                <a:spLocks noChangeArrowheads="1"/>
              </p:cNvSpPr>
              <p:nvPr/>
            </p:nvSpPr>
            <p:spPr bwMode="auto">
              <a:xfrm>
                <a:off x="4004" y="1063"/>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178" name="Rectangle 122"/>
              <p:cNvSpPr>
                <a:spLocks noChangeArrowheads="1"/>
              </p:cNvSpPr>
              <p:nvPr/>
            </p:nvSpPr>
            <p:spPr bwMode="auto">
              <a:xfrm>
                <a:off x="4098" y="106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179" name="Rectangle 123"/>
              <p:cNvSpPr>
                <a:spLocks noChangeArrowheads="1"/>
              </p:cNvSpPr>
              <p:nvPr/>
            </p:nvSpPr>
            <p:spPr bwMode="auto">
              <a:xfrm>
                <a:off x="4204" y="106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180" name="Rectangle 124"/>
              <p:cNvSpPr>
                <a:spLocks noChangeArrowheads="1"/>
              </p:cNvSpPr>
              <p:nvPr/>
            </p:nvSpPr>
            <p:spPr bwMode="auto">
              <a:xfrm>
                <a:off x="4309" y="1063"/>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81" name="Rectangle 125"/>
              <p:cNvSpPr>
                <a:spLocks noChangeArrowheads="1"/>
              </p:cNvSpPr>
              <p:nvPr/>
            </p:nvSpPr>
            <p:spPr bwMode="auto">
              <a:xfrm>
                <a:off x="4353" y="1063"/>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82" name="Rectangle 126"/>
              <p:cNvSpPr>
                <a:spLocks noChangeArrowheads="1"/>
              </p:cNvSpPr>
              <p:nvPr/>
            </p:nvSpPr>
            <p:spPr bwMode="auto">
              <a:xfrm>
                <a:off x="4397" y="1063"/>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83" name="Rectangle 127"/>
              <p:cNvSpPr>
                <a:spLocks noChangeArrowheads="1"/>
              </p:cNvSpPr>
              <p:nvPr/>
            </p:nvSpPr>
            <p:spPr bwMode="auto">
              <a:xfrm>
                <a:off x="4440" y="1063"/>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84" name="Rectangle 128"/>
              <p:cNvSpPr>
                <a:spLocks noChangeArrowheads="1"/>
              </p:cNvSpPr>
              <p:nvPr/>
            </p:nvSpPr>
            <p:spPr bwMode="auto">
              <a:xfrm>
                <a:off x="4492" y="1063"/>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185" name="Group 129"/>
            <p:cNvGrpSpPr>
              <a:grpSpLocks/>
            </p:cNvGrpSpPr>
            <p:nvPr/>
          </p:nvGrpSpPr>
          <p:grpSpPr bwMode="auto">
            <a:xfrm>
              <a:off x="4099" y="1881"/>
              <a:ext cx="1271" cy="216"/>
              <a:chOff x="3653" y="1350"/>
              <a:chExt cx="1271" cy="192"/>
            </a:xfrm>
          </p:grpSpPr>
          <p:sp>
            <p:nvSpPr>
              <p:cNvPr id="173186" name="Rectangle 130"/>
              <p:cNvSpPr>
                <a:spLocks noChangeArrowheads="1"/>
              </p:cNvSpPr>
              <p:nvPr/>
            </p:nvSpPr>
            <p:spPr bwMode="auto">
              <a:xfrm>
                <a:off x="3661" y="1358"/>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87" name="Rectangle 131"/>
              <p:cNvSpPr>
                <a:spLocks noChangeArrowheads="1"/>
              </p:cNvSpPr>
              <p:nvPr/>
            </p:nvSpPr>
            <p:spPr bwMode="auto">
              <a:xfrm>
                <a:off x="3715" y="135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188" name="Rectangle 132"/>
              <p:cNvSpPr>
                <a:spLocks noChangeArrowheads="1"/>
              </p:cNvSpPr>
              <p:nvPr/>
            </p:nvSpPr>
            <p:spPr bwMode="auto">
              <a:xfrm>
                <a:off x="3823" y="1358"/>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189" name="Rectangle 133"/>
              <p:cNvSpPr>
                <a:spLocks noChangeArrowheads="1"/>
              </p:cNvSpPr>
              <p:nvPr/>
            </p:nvSpPr>
            <p:spPr bwMode="auto">
              <a:xfrm>
                <a:off x="3876" y="135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190" name="Rectangle 134"/>
              <p:cNvSpPr>
                <a:spLocks noChangeArrowheads="1"/>
              </p:cNvSpPr>
              <p:nvPr/>
            </p:nvSpPr>
            <p:spPr bwMode="auto">
              <a:xfrm>
                <a:off x="3983" y="1358"/>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191" name="Rectangle 135"/>
              <p:cNvSpPr>
                <a:spLocks noChangeArrowheads="1"/>
              </p:cNvSpPr>
              <p:nvPr/>
            </p:nvSpPr>
            <p:spPr bwMode="auto">
              <a:xfrm>
                <a:off x="4046" y="135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192" name="Rectangle 136"/>
              <p:cNvSpPr>
                <a:spLocks noChangeArrowheads="1"/>
              </p:cNvSpPr>
              <p:nvPr/>
            </p:nvSpPr>
            <p:spPr bwMode="auto">
              <a:xfrm>
                <a:off x="4152" y="135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193" name="Rectangle 137"/>
              <p:cNvSpPr>
                <a:spLocks noChangeArrowheads="1"/>
              </p:cNvSpPr>
              <p:nvPr/>
            </p:nvSpPr>
            <p:spPr bwMode="auto">
              <a:xfrm>
                <a:off x="4258" y="135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194" name="Rectangle 138"/>
              <p:cNvSpPr>
                <a:spLocks noChangeArrowheads="1"/>
              </p:cNvSpPr>
              <p:nvPr/>
            </p:nvSpPr>
            <p:spPr bwMode="auto">
              <a:xfrm>
                <a:off x="4364" y="1358"/>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195" name="Rectangle 139"/>
              <p:cNvSpPr>
                <a:spLocks noChangeArrowheads="1"/>
              </p:cNvSpPr>
              <p:nvPr/>
            </p:nvSpPr>
            <p:spPr bwMode="auto">
              <a:xfrm>
                <a:off x="4427" y="135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196" name="Rectangle 140"/>
              <p:cNvSpPr>
                <a:spLocks noChangeArrowheads="1"/>
              </p:cNvSpPr>
              <p:nvPr/>
            </p:nvSpPr>
            <p:spPr bwMode="auto">
              <a:xfrm>
                <a:off x="4534" y="135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197" name="Rectangle 141"/>
              <p:cNvSpPr>
                <a:spLocks noChangeArrowheads="1"/>
              </p:cNvSpPr>
              <p:nvPr/>
            </p:nvSpPr>
            <p:spPr bwMode="auto">
              <a:xfrm>
                <a:off x="4642" y="1358"/>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198" name="Rectangle 142"/>
              <p:cNvSpPr>
                <a:spLocks noChangeArrowheads="1"/>
              </p:cNvSpPr>
              <p:nvPr/>
            </p:nvSpPr>
            <p:spPr bwMode="auto">
              <a:xfrm>
                <a:off x="4686" y="1358"/>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199" name="Rectangle 143"/>
              <p:cNvSpPr>
                <a:spLocks noChangeArrowheads="1"/>
              </p:cNvSpPr>
              <p:nvPr/>
            </p:nvSpPr>
            <p:spPr bwMode="auto">
              <a:xfrm>
                <a:off x="4730" y="1358"/>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00" name="Rectangle 144"/>
              <p:cNvSpPr>
                <a:spLocks noChangeArrowheads="1"/>
              </p:cNvSpPr>
              <p:nvPr/>
            </p:nvSpPr>
            <p:spPr bwMode="auto">
              <a:xfrm>
                <a:off x="4773" y="1358"/>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01" name="Rectangle 145"/>
              <p:cNvSpPr>
                <a:spLocks noChangeArrowheads="1"/>
              </p:cNvSpPr>
              <p:nvPr/>
            </p:nvSpPr>
            <p:spPr bwMode="auto">
              <a:xfrm>
                <a:off x="4828" y="1358"/>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202" name="Rectangle 146"/>
              <p:cNvSpPr>
                <a:spLocks noChangeArrowheads="1"/>
              </p:cNvSpPr>
              <p:nvPr/>
            </p:nvSpPr>
            <p:spPr bwMode="auto">
              <a:xfrm>
                <a:off x="3653" y="1350"/>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03" name="Rectangle 147"/>
              <p:cNvSpPr>
                <a:spLocks noChangeArrowheads="1"/>
              </p:cNvSpPr>
              <p:nvPr/>
            </p:nvSpPr>
            <p:spPr bwMode="auto">
              <a:xfrm>
                <a:off x="3708" y="1350"/>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204" name="Rectangle 148"/>
              <p:cNvSpPr>
                <a:spLocks noChangeArrowheads="1"/>
              </p:cNvSpPr>
              <p:nvPr/>
            </p:nvSpPr>
            <p:spPr bwMode="auto">
              <a:xfrm>
                <a:off x="3815" y="1350"/>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05" name="Rectangle 149"/>
              <p:cNvSpPr>
                <a:spLocks noChangeArrowheads="1"/>
              </p:cNvSpPr>
              <p:nvPr/>
            </p:nvSpPr>
            <p:spPr bwMode="auto">
              <a:xfrm>
                <a:off x="3868" y="1350"/>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06" name="Rectangle 150"/>
              <p:cNvSpPr>
                <a:spLocks noChangeArrowheads="1"/>
              </p:cNvSpPr>
              <p:nvPr/>
            </p:nvSpPr>
            <p:spPr bwMode="auto">
              <a:xfrm>
                <a:off x="3975" y="1350"/>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207" name="Rectangle 151"/>
              <p:cNvSpPr>
                <a:spLocks noChangeArrowheads="1"/>
              </p:cNvSpPr>
              <p:nvPr/>
            </p:nvSpPr>
            <p:spPr bwMode="auto">
              <a:xfrm>
                <a:off x="4038" y="1350"/>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208" name="Rectangle 152"/>
              <p:cNvSpPr>
                <a:spLocks noChangeArrowheads="1"/>
              </p:cNvSpPr>
              <p:nvPr/>
            </p:nvSpPr>
            <p:spPr bwMode="auto">
              <a:xfrm>
                <a:off x="4144" y="1350"/>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209" name="Rectangle 153"/>
              <p:cNvSpPr>
                <a:spLocks noChangeArrowheads="1"/>
              </p:cNvSpPr>
              <p:nvPr/>
            </p:nvSpPr>
            <p:spPr bwMode="auto">
              <a:xfrm>
                <a:off x="4250" y="1350"/>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10" name="Rectangle 154"/>
              <p:cNvSpPr>
                <a:spLocks noChangeArrowheads="1"/>
              </p:cNvSpPr>
              <p:nvPr/>
            </p:nvSpPr>
            <p:spPr bwMode="auto">
              <a:xfrm>
                <a:off x="4356" y="1350"/>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211" name="Rectangle 155"/>
              <p:cNvSpPr>
                <a:spLocks noChangeArrowheads="1"/>
              </p:cNvSpPr>
              <p:nvPr/>
            </p:nvSpPr>
            <p:spPr bwMode="auto">
              <a:xfrm>
                <a:off x="4419" y="1350"/>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212" name="Rectangle 156"/>
              <p:cNvSpPr>
                <a:spLocks noChangeArrowheads="1"/>
              </p:cNvSpPr>
              <p:nvPr/>
            </p:nvSpPr>
            <p:spPr bwMode="auto">
              <a:xfrm>
                <a:off x="4526" y="1350"/>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213" name="Rectangle 157"/>
              <p:cNvSpPr>
                <a:spLocks noChangeArrowheads="1"/>
              </p:cNvSpPr>
              <p:nvPr/>
            </p:nvSpPr>
            <p:spPr bwMode="auto">
              <a:xfrm>
                <a:off x="4634" y="1350"/>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14" name="Rectangle 158"/>
              <p:cNvSpPr>
                <a:spLocks noChangeArrowheads="1"/>
              </p:cNvSpPr>
              <p:nvPr/>
            </p:nvSpPr>
            <p:spPr bwMode="auto">
              <a:xfrm>
                <a:off x="4678" y="1350"/>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215" name="Rectangle 159"/>
              <p:cNvSpPr>
                <a:spLocks noChangeArrowheads="1"/>
              </p:cNvSpPr>
              <p:nvPr/>
            </p:nvSpPr>
            <p:spPr bwMode="auto">
              <a:xfrm>
                <a:off x="4722" y="1350"/>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16" name="Rectangle 160"/>
              <p:cNvSpPr>
                <a:spLocks noChangeArrowheads="1"/>
              </p:cNvSpPr>
              <p:nvPr/>
            </p:nvSpPr>
            <p:spPr bwMode="auto">
              <a:xfrm>
                <a:off x="4765" y="1350"/>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17" name="Rectangle 161"/>
              <p:cNvSpPr>
                <a:spLocks noChangeArrowheads="1"/>
              </p:cNvSpPr>
              <p:nvPr/>
            </p:nvSpPr>
            <p:spPr bwMode="auto">
              <a:xfrm>
                <a:off x="4820" y="1350"/>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218" name="Group 162"/>
            <p:cNvGrpSpPr>
              <a:grpSpLocks/>
            </p:cNvGrpSpPr>
            <p:nvPr/>
          </p:nvGrpSpPr>
          <p:grpSpPr bwMode="auto">
            <a:xfrm>
              <a:off x="1480" y="3304"/>
              <a:ext cx="1043" cy="216"/>
              <a:chOff x="1034" y="2615"/>
              <a:chExt cx="1043" cy="192"/>
            </a:xfrm>
          </p:grpSpPr>
          <p:sp>
            <p:nvSpPr>
              <p:cNvPr id="173219" name="Rectangle 163"/>
              <p:cNvSpPr>
                <a:spLocks noChangeArrowheads="1"/>
              </p:cNvSpPr>
              <p:nvPr/>
            </p:nvSpPr>
            <p:spPr bwMode="auto">
              <a:xfrm>
                <a:off x="1042" y="2623"/>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220" name="Rectangle 164"/>
              <p:cNvSpPr>
                <a:spLocks noChangeArrowheads="1"/>
              </p:cNvSpPr>
              <p:nvPr/>
            </p:nvSpPr>
            <p:spPr bwMode="auto">
              <a:xfrm>
                <a:off x="1180" y="262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221" name="Rectangle 165"/>
              <p:cNvSpPr>
                <a:spLocks noChangeArrowheads="1"/>
              </p:cNvSpPr>
              <p:nvPr/>
            </p:nvSpPr>
            <p:spPr bwMode="auto">
              <a:xfrm>
                <a:off x="1286" y="2623"/>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222" name="Rectangle 166"/>
              <p:cNvSpPr>
                <a:spLocks noChangeArrowheads="1"/>
              </p:cNvSpPr>
              <p:nvPr/>
            </p:nvSpPr>
            <p:spPr bwMode="auto">
              <a:xfrm>
                <a:off x="1349" y="2623"/>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223" name="Rectangle 167"/>
              <p:cNvSpPr>
                <a:spLocks noChangeArrowheads="1"/>
              </p:cNvSpPr>
              <p:nvPr/>
            </p:nvSpPr>
            <p:spPr bwMode="auto">
              <a:xfrm>
                <a:off x="1412" y="262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24" name="Rectangle 168"/>
              <p:cNvSpPr>
                <a:spLocks noChangeArrowheads="1"/>
              </p:cNvSpPr>
              <p:nvPr/>
            </p:nvSpPr>
            <p:spPr bwMode="auto">
              <a:xfrm>
                <a:off x="1520" y="2623"/>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225" name="Rectangle 169"/>
              <p:cNvSpPr>
                <a:spLocks noChangeArrowheads="1"/>
              </p:cNvSpPr>
              <p:nvPr/>
            </p:nvSpPr>
            <p:spPr bwMode="auto">
              <a:xfrm>
                <a:off x="1615" y="2623"/>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26" name="Rectangle 170"/>
              <p:cNvSpPr>
                <a:spLocks noChangeArrowheads="1"/>
              </p:cNvSpPr>
              <p:nvPr/>
            </p:nvSpPr>
            <p:spPr bwMode="auto">
              <a:xfrm>
                <a:off x="1670" y="262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227" name="Rectangle 171"/>
              <p:cNvSpPr>
                <a:spLocks noChangeArrowheads="1"/>
              </p:cNvSpPr>
              <p:nvPr/>
            </p:nvSpPr>
            <p:spPr bwMode="auto">
              <a:xfrm>
                <a:off x="1778" y="2623"/>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28" name="Rectangle 172"/>
              <p:cNvSpPr>
                <a:spLocks noChangeArrowheads="1"/>
              </p:cNvSpPr>
              <p:nvPr/>
            </p:nvSpPr>
            <p:spPr bwMode="auto">
              <a:xfrm>
                <a:off x="1886" y="2623"/>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229" name="Rectangle 173"/>
              <p:cNvSpPr>
                <a:spLocks noChangeArrowheads="1"/>
              </p:cNvSpPr>
              <p:nvPr/>
            </p:nvSpPr>
            <p:spPr bwMode="auto">
              <a:xfrm>
                <a:off x="1981" y="2623"/>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230" name="Rectangle 174"/>
              <p:cNvSpPr>
                <a:spLocks noChangeArrowheads="1"/>
              </p:cNvSpPr>
              <p:nvPr/>
            </p:nvSpPr>
            <p:spPr bwMode="auto">
              <a:xfrm>
                <a:off x="1034" y="2615"/>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231" name="Rectangle 175"/>
              <p:cNvSpPr>
                <a:spLocks noChangeArrowheads="1"/>
              </p:cNvSpPr>
              <p:nvPr/>
            </p:nvSpPr>
            <p:spPr bwMode="auto">
              <a:xfrm>
                <a:off x="1172" y="261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232" name="Rectangle 176"/>
              <p:cNvSpPr>
                <a:spLocks noChangeArrowheads="1"/>
              </p:cNvSpPr>
              <p:nvPr/>
            </p:nvSpPr>
            <p:spPr bwMode="auto">
              <a:xfrm>
                <a:off x="1278" y="2615"/>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233" name="Rectangle 177"/>
              <p:cNvSpPr>
                <a:spLocks noChangeArrowheads="1"/>
              </p:cNvSpPr>
              <p:nvPr/>
            </p:nvSpPr>
            <p:spPr bwMode="auto">
              <a:xfrm>
                <a:off x="1341" y="2615"/>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234" name="Rectangle 178"/>
              <p:cNvSpPr>
                <a:spLocks noChangeArrowheads="1"/>
              </p:cNvSpPr>
              <p:nvPr/>
            </p:nvSpPr>
            <p:spPr bwMode="auto">
              <a:xfrm>
                <a:off x="1404" y="261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35" name="Rectangle 179"/>
              <p:cNvSpPr>
                <a:spLocks noChangeArrowheads="1"/>
              </p:cNvSpPr>
              <p:nvPr/>
            </p:nvSpPr>
            <p:spPr bwMode="auto">
              <a:xfrm>
                <a:off x="1512" y="2615"/>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236" name="Rectangle 180"/>
              <p:cNvSpPr>
                <a:spLocks noChangeArrowheads="1"/>
              </p:cNvSpPr>
              <p:nvPr/>
            </p:nvSpPr>
            <p:spPr bwMode="auto">
              <a:xfrm>
                <a:off x="1607" y="2615"/>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37" name="Rectangle 181"/>
              <p:cNvSpPr>
                <a:spLocks noChangeArrowheads="1"/>
              </p:cNvSpPr>
              <p:nvPr/>
            </p:nvSpPr>
            <p:spPr bwMode="auto">
              <a:xfrm>
                <a:off x="1662" y="261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238" name="Rectangle 182"/>
              <p:cNvSpPr>
                <a:spLocks noChangeArrowheads="1"/>
              </p:cNvSpPr>
              <p:nvPr/>
            </p:nvSpPr>
            <p:spPr bwMode="auto">
              <a:xfrm>
                <a:off x="1770" y="2615"/>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39" name="Rectangle 183"/>
              <p:cNvSpPr>
                <a:spLocks noChangeArrowheads="1"/>
              </p:cNvSpPr>
              <p:nvPr/>
            </p:nvSpPr>
            <p:spPr bwMode="auto">
              <a:xfrm>
                <a:off x="1878" y="2615"/>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240" name="Rectangle 184"/>
              <p:cNvSpPr>
                <a:spLocks noChangeArrowheads="1"/>
              </p:cNvSpPr>
              <p:nvPr/>
            </p:nvSpPr>
            <p:spPr bwMode="auto">
              <a:xfrm>
                <a:off x="1973" y="2615"/>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grpSp>
        <p:grpSp>
          <p:nvGrpSpPr>
            <p:cNvPr id="173241" name="Group 185"/>
            <p:cNvGrpSpPr>
              <a:grpSpLocks/>
            </p:cNvGrpSpPr>
            <p:nvPr/>
          </p:nvGrpSpPr>
          <p:grpSpPr bwMode="auto">
            <a:xfrm>
              <a:off x="2430" y="3609"/>
              <a:ext cx="830" cy="216"/>
              <a:chOff x="1984" y="2886"/>
              <a:chExt cx="830" cy="192"/>
            </a:xfrm>
          </p:grpSpPr>
          <p:sp>
            <p:nvSpPr>
              <p:cNvPr id="173242" name="Rectangle 186"/>
              <p:cNvSpPr>
                <a:spLocks noChangeArrowheads="1"/>
              </p:cNvSpPr>
              <p:nvPr/>
            </p:nvSpPr>
            <p:spPr bwMode="auto">
              <a:xfrm>
                <a:off x="1992" y="2894"/>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243" name="Rectangle 187"/>
              <p:cNvSpPr>
                <a:spLocks noChangeArrowheads="1"/>
              </p:cNvSpPr>
              <p:nvPr/>
            </p:nvSpPr>
            <p:spPr bwMode="auto">
              <a:xfrm>
                <a:off x="2129" y="2894"/>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44" name="Rectangle 188"/>
              <p:cNvSpPr>
                <a:spLocks noChangeArrowheads="1"/>
              </p:cNvSpPr>
              <p:nvPr/>
            </p:nvSpPr>
            <p:spPr bwMode="auto">
              <a:xfrm>
                <a:off x="2235" y="2894"/>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245" name="Rectangle 189"/>
              <p:cNvSpPr>
                <a:spLocks noChangeArrowheads="1"/>
              </p:cNvSpPr>
              <p:nvPr/>
            </p:nvSpPr>
            <p:spPr bwMode="auto">
              <a:xfrm>
                <a:off x="2279" y="2894"/>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46" name="Rectangle 190"/>
              <p:cNvSpPr>
                <a:spLocks noChangeArrowheads="1"/>
              </p:cNvSpPr>
              <p:nvPr/>
            </p:nvSpPr>
            <p:spPr bwMode="auto">
              <a:xfrm>
                <a:off x="2322" y="2894"/>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247" name="Rectangle 191"/>
              <p:cNvSpPr>
                <a:spLocks noChangeArrowheads="1"/>
              </p:cNvSpPr>
              <p:nvPr/>
            </p:nvSpPr>
            <p:spPr bwMode="auto">
              <a:xfrm>
                <a:off x="2430" y="2894"/>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248" name="Rectangle 192"/>
              <p:cNvSpPr>
                <a:spLocks noChangeArrowheads="1"/>
              </p:cNvSpPr>
              <p:nvPr/>
            </p:nvSpPr>
            <p:spPr bwMode="auto">
              <a:xfrm>
                <a:off x="2537" y="2894"/>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49" name="Rectangle 193"/>
              <p:cNvSpPr>
                <a:spLocks noChangeArrowheads="1"/>
              </p:cNvSpPr>
              <p:nvPr/>
            </p:nvSpPr>
            <p:spPr bwMode="auto">
              <a:xfrm>
                <a:off x="2579" y="2894"/>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250" name="Rectangle 194"/>
              <p:cNvSpPr>
                <a:spLocks noChangeArrowheads="1"/>
              </p:cNvSpPr>
              <p:nvPr/>
            </p:nvSpPr>
            <p:spPr bwMode="auto">
              <a:xfrm>
                <a:off x="2622" y="2894"/>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51" name="Rectangle 195"/>
              <p:cNvSpPr>
                <a:spLocks noChangeArrowheads="1"/>
              </p:cNvSpPr>
              <p:nvPr/>
            </p:nvSpPr>
            <p:spPr bwMode="auto">
              <a:xfrm>
                <a:off x="2666" y="2894"/>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52" name="Rectangle 196"/>
              <p:cNvSpPr>
                <a:spLocks noChangeArrowheads="1"/>
              </p:cNvSpPr>
              <p:nvPr/>
            </p:nvSpPr>
            <p:spPr bwMode="auto">
              <a:xfrm>
                <a:off x="2718" y="2894"/>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253" name="Rectangle 197"/>
              <p:cNvSpPr>
                <a:spLocks noChangeArrowheads="1"/>
              </p:cNvSpPr>
              <p:nvPr/>
            </p:nvSpPr>
            <p:spPr bwMode="auto">
              <a:xfrm>
                <a:off x="1984" y="2886"/>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254" name="Rectangle 198"/>
              <p:cNvSpPr>
                <a:spLocks noChangeArrowheads="1"/>
              </p:cNvSpPr>
              <p:nvPr/>
            </p:nvSpPr>
            <p:spPr bwMode="auto">
              <a:xfrm>
                <a:off x="2121" y="2886"/>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55" name="Rectangle 199"/>
              <p:cNvSpPr>
                <a:spLocks noChangeArrowheads="1"/>
              </p:cNvSpPr>
              <p:nvPr/>
            </p:nvSpPr>
            <p:spPr bwMode="auto">
              <a:xfrm>
                <a:off x="2227" y="2886"/>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256" name="Rectangle 200"/>
              <p:cNvSpPr>
                <a:spLocks noChangeArrowheads="1"/>
              </p:cNvSpPr>
              <p:nvPr/>
            </p:nvSpPr>
            <p:spPr bwMode="auto">
              <a:xfrm>
                <a:off x="2271" y="2886"/>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57" name="Rectangle 201"/>
              <p:cNvSpPr>
                <a:spLocks noChangeArrowheads="1"/>
              </p:cNvSpPr>
              <p:nvPr/>
            </p:nvSpPr>
            <p:spPr bwMode="auto">
              <a:xfrm>
                <a:off x="2314" y="2886"/>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258" name="Rectangle 202"/>
              <p:cNvSpPr>
                <a:spLocks noChangeArrowheads="1"/>
              </p:cNvSpPr>
              <p:nvPr/>
            </p:nvSpPr>
            <p:spPr bwMode="auto">
              <a:xfrm>
                <a:off x="2422" y="2886"/>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259" name="Rectangle 203"/>
              <p:cNvSpPr>
                <a:spLocks noChangeArrowheads="1"/>
              </p:cNvSpPr>
              <p:nvPr/>
            </p:nvSpPr>
            <p:spPr bwMode="auto">
              <a:xfrm>
                <a:off x="2529" y="2886"/>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60" name="Rectangle 204"/>
              <p:cNvSpPr>
                <a:spLocks noChangeArrowheads="1"/>
              </p:cNvSpPr>
              <p:nvPr/>
            </p:nvSpPr>
            <p:spPr bwMode="auto">
              <a:xfrm>
                <a:off x="2571" y="2886"/>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261" name="Rectangle 205"/>
              <p:cNvSpPr>
                <a:spLocks noChangeArrowheads="1"/>
              </p:cNvSpPr>
              <p:nvPr/>
            </p:nvSpPr>
            <p:spPr bwMode="auto">
              <a:xfrm>
                <a:off x="2614" y="2886"/>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62" name="Rectangle 206"/>
              <p:cNvSpPr>
                <a:spLocks noChangeArrowheads="1"/>
              </p:cNvSpPr>
              <p:nvPr/>
            </p:nvSpPr>
            <p:spPr bwMode="auto">
              <a:xfrm>
                <a:off x="2658" y="2886"/>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63" name="Rectangle 207"/>
              <p:cNvSpPr>
                <a:spLocks noChangeArrowheads="1"/>
              </p:cNvSpPr>
              <p:nvPr/>
            </p:nvSpPr>
            <p:spPr bwMode="auto">
              <a:xfrm>
                <a:off x="2710" y="2886"/>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264" name="Group 208"/>
            <p:cNvGrpSpPr>
              <a:grpSpLocks/>
            </p:cNvGrpSpPr>
            <p:nvPr/>
          </p:nvGrpSpPr>
          <p:grpSpPr bwMode="auto">
            <a:xfrm>
              <a:off x="4267" y="3331"/>
              <a:ext cx="828" cy="216"/>
              <a:chOff x="3821" y="2639"/>
              <a:chExt cx="828" cy="192"/>
            </a:xfrm>
          </p:grpSpPr>
          <p:sp>
            <p:nvSpPr>
              <p:cNvPr id="173265" name="Rectangle 209"/>
              <p:cNvSpPr>
                <a:spLocks noChangeArrowheads="1"/>
              </p:cNvSpPr>
              <p:nvPr/>
            </p:nvSpPr>
            <p:spPr bwMode="auto">
              <a:xfrm>
                <a:off x="3829" y="2647"/>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66" name="Rectangle 210"/>
              <p:cNvSpPr>
                <a:spLocks noChangeArrowheads="1"/>
              </p:cNvSpPr>
              <p:nvPr/>
            </p:nvSpPr>
            <p:spPr bwMode="auto">
              <a:xfrm>
                <a:off x="3958" y="2647"/>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f</a:t>
                </a:r>
                <a:endParaRPr lang="en-US" altLang="en-US" sz="1800" b="1">
                  <a:solidFill>
                    <a:schemeClr val="folHlink"/>
                  </a:solidFill>
                  <a:latin typeface="Helvetica" panose="020B0604020202020204" pitchFamily="34" charset="0"/>
                </a:endParaRPr>
              </a:p>
            </p:txBody>
          </p:sp>
          <p:sp>
            <p:nvSpPr>
              <p:cNvPr id="173267" name="Rectangle 211"/>
              <p:cNvSpPr>
                <a:spLocks noChangeArrowheads="1"/>
              </p:cNvSpPr>
              <p:nvPr/>
            </p:nvSpPr>
            <p:spPr bwMode="auto">
              <a:xfrm>
                <a:off x="4010" y="2647"/>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f</a:t>
                </a:r>
                <a:endParaRPr lang="en-US" altLang="en-US" sz="1800" b="1">
                  <a:solidFill>
                    <a:schemeClr val="folHlink"/>
                  </a:solidFill>
                  <a:latin typeface="Helvetica" panose="020B0604020202020204" pitchFamily="34" charset="0"/>
                </a:endParaRPr>
              </a:p>
            </p:txBody>
          </p:sp>
          <p:sp>
            <p:nvSpPr>
              <p:cNvPr id="173268" name="Rectangle 212"/>
              <p:cNvSpPr>
                <a:spLocks noChangeArrowheads="1"/>
              </p:cNvSpPr>
              <p:nvPr/>
            </p:nvSpPr>
            <p:spPr bwMode="auto">
              <a:xfrm>
                <a:off x="4065" y="264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69" name="Rectangle 213"/>
              <p:cNvSpPr>
                <a:spLocks noChangeArrowheads="1"/>
              </p:cNvSpPr>
              <p:nvPr/>
            </p:nvSpPr>
            <p:spPr bwMode="auto">
              <a:xfrm>
                <a:off x="4109" y="2647"/>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270" name="Rectangle 214"/>
              <p:cNvSpPr>
                <a:spLocks noChangeArrowheads="1"/>
              </p:cNvSpPr>
              <p:nvPr/>
            </p:nvSpPr>
            <p:spPr bwMode="auto">
              <a:xfrm>
                <a:off x="4204" y="2647"/>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71" name="Rectangle 215"/>
              <p:cNvSpPr>
                <a:spLocks noChangeArrowheads="1"/>
              </p:cNvSpPr>
              <p:nvPr/>
            </p:nvSpPr>
            <p:spPr bwMode="auto">
              <a:xfrm>
                <a:off x="4246" y="2647"/>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72" name="Rectangle 216"/>
              <p:cNvSpPr>
                <a:spLocks noChangeArrowheads="1"/>
              </p:cNvSpPr>
              <p:nvPr/>
            </p:nvSpPr>
            <p:spPr bwMode="auto">
              <a:xfrm>
                <a:off x="4352" y="2647"/>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273" name="Rectangle 217"/>
              <p:cNvSpPr>
                <a:spLocks noChangeArrowheads="1"/>
              </p:cNvSpPr>
              <p:nvPr/>
            </p:nvSpPr>
            <p:spPr bwMode="auto">
              <a:xfrm>
                <a:off x="4458" y="2647"/>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274" name="Rectangle 218"/>
              <p:cNvSpPr>
                <a:spLocks noChangeArrowheads="1"/>
              </p:cNvSpPr>
              <p:nvPr/>
            </p:nvSpPr>
            <p:spPr bwMode="auto">
              <a:xfrm>
                <a:off x="4553" y="2647"/>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275" name="Rectangle 219"/>
              <p:cNvSpPr>
                <a:spLocks noChangeArrowheads="1"/>
              </p:cNvSpPr>
              <p:nvPr/>
            </p:nvSpPr>
            <p:spPr bwMode="auto">
              <a:xfrm>
                <a:off x="3821" y="2639"/>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76" name="Rectangle 220"/>
              <p:cNvSpPr>
                <a:spLocks noChangeArrowheads="1"/>
              </p:cNvSpPr>
              <p:nvPr/>
            </p:nvSpPr>
            <p:spPr bwMode="auto">
              <a:xfrm>
                <a:off x="3950" y="2639"/>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f</a:t>
                </a:r>
                <a:endParaRPr lang="en-US" altLang="en-US" sz="1800" b="1">
                  <a:solidFill>
                    <a:schemeClr val="folHlink"/>
                  </a:solidFill>
                  <a:latin typeface="Helvetica" panose="020B0604020202020204" pitchFamily="34" charset="0"/>
                </a:endParaRPr>
              </a:p>
            </p:txBody>
          </p:sp>
          <p:sp>
            <p:nvSpPr>
              <p:cNvPr id="173277" name="Rectangle 221"/>
              <p:cNvSpPr>
                <a:spLocks noChangeArrowheads="1"/>
              </p:cNvSpPr>
              <p:nvPr/>
            </p:nvSpPr>
            <p:spPr bwMode="auto">
              <a:xfrm>
                <a:off x="4002" y="2639"/>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f</a:t>
                </a:r>
                <a:endParaRPr lang="en-US" altLang="en-US" sz="1800" b="1">
                  <a:solidFill>
                    <a:schemeClr val="folHlink"/>
                  </a:solidFill>
                  <a:latin typeface="Helvetica" panose="020B0604020202020204" pitchFamily="34" charset="0"/>
                </a:endParaRPr>
              </a:p>
            </p:txBody>
          </p:sp>
          <p:sp>
            <p:nvSpPr>
              <p:cNvPr id="173278" name="Rectangle 222"/>
              <p:cNvSpPr>
                <a:spLocks noChangeArrowheads="1"/>
              </p:cNvSpPr>
              <p:nvPr/>
            </p:nvSpPr>
            <p:spPr bwMode="auto">
              <a:xfrm>
                <a:off x="4057" y="2639"/>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79" name="Rectangle 223"/>
              <p:cNvSpPr>
                <a:spLocks noChangeArrowheads="1"/>
              </p:cNvSpPr>
              <p:nvPr/>
            </p:nvSpPr>
            <p:spPr bwMode="auto">
              <a:xfrm>
                <a:off x="4101" y="2639"/>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280" name="Rectangle 224"/>
              <p:cNvSpPr>
                <a:spLocks noChangeArrowheads="1"/>
              </p:cNvSpPr>
              <p:nvPr/>
            </p:nvSpPr>
            <p:spPr bwMode="auto">
              <a:xfrm>
                <a:off x="4196" y="2639"/>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81" name="Rectangle 225"/>
              <p:cNvSpPr>
                <a:spLocks noChangeArrowheads="1"/>
              </p:cNvSpPr>
              <p:nvPr/>
            </p:nvSpPr>
            <p:spPr bwMode="auto">
              <a:xfrm>
                <a:off x="4238" y="2639"/>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82" name="Rectangle 226"/>
              <p:cNvSpPr>
                <a:spLocks noChangeArrowheads="1"/>
              </p:cNvSpPr>
              <p:nvPr/>
            </p:nvSpPr>
            <p:spPr bwMode="auto">
              <a:xfrm>
                <a:off x="4344" y="2639"/>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283" name="Rectangle 227"/>
              <p:cNvSpPr>
                <a:spLocks noChangeArrowheads="1"/>
              </p:cNvSpPr>
              <p:nvPr/>
            </p:nvSpPr>
            <p:spPr bwMode="auto">
              <a:xfrm>
                <a:off x="4450" y="2639"/>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284" name="Rectangle 228"/>
              <p:cNvSpPr>
                <a:spLocks noChangeArrowheads="1"/>
              </p:cNvSpPr>
              <p:nvPr/>
            </p:nvSpPr>
            <p:spPr bwMode="auto">
              <a:xfrm>
                <a:off x="4545" y="2639"/>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285" name="Group 229"/>
            <p:cNvGrpSpPr>
              <a:grpSpLocks/>
            </p:cNvGrpSpPr>
            <p:nvPr/>
          </p:nvGrpSpPr>
          <p:grpSpPr bwMode="auto">
            <a:xfrm>
              <a:off x="3923" y="3600"/>
              <a:ext cx="696" cy="216"/>
              <a:chOff x="3477" y="2878"/>
              <a:chExt cx="696" cy="192"/>
            </a:xfrm>
          </p:grpSpPr>
          <p:sp>
            <p:nvSpPr>
              <p:cNvPr id="173286" name="Rectangle 230"/>
              <p:cNvSpPr>
                <a:spLocks noChangeArrowheads="1"/>
              </p:cNvSpPr>
              <p:nvPr/>
            </p:nvSpPr>
            <p:spPr bwMode="auto">
              <a:xfrm>
                <a:off x="3485" y="2886"/>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87" name="Rectangle 231"/>
              <p:cNvSpPr>
                <a:spLocks noChangeArrowheads="1"/>
              </p:cNvSpPr>
              <p:nvPr/>
            </p:nvSpPr>
            <p:spPr bwMode="auto">
              <a:xfrm>
                <a:off x="3540" y="2886"/>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288" name="Rectangle 232"/>
              <p:cNvSpPr>
                <a:spLocks noChangeArrowheads="1"/>
              </p:cNvSpPr>
              <p:nvPr/>
            </p:nvSpPr>
            <p:spPr bwMode="auto">
              <a:xfrm>
                <a:off x="3648" y="2886"/>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89" name="Rectangle 233"/>
              <p:cNvSpPr>
                <a:spLocks noChangeArrowheads="1"/>
              </p:cNvSpPr>
              <p:nvPr/>
            </p:nvSpPr>
            <p:spPr bwMode="auto">
              <a:xfrm>
                <a:off x="3700" y="2886"/>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90" name="Rectangle 234"/>
              <p:cNvSpPr>
                <a:spLocks noChangeArrowheads="1"/>
              </p:cNvSpPr>
              <p:nvPr/>
            </p:nvSpPr>
            <p:spPr bwMode="auto">
              <a:xfrm>
                <a:off x="3808" y="2886"/>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g</a:t>
                </a:r>
                <a:endParaRPr lang="en-US" altLang="en-US" sz="1800" b="1">
                  <a:solidFill>
                    <a:schemeClr val="folHlink"/>
                  </a:solidFill>
                  <a:latin typeface="Helvetica" panose="020B0604020202020204" pitchFamily="34" charset="0"/>
                </a:endParaRPr>
              </a:p>
            </p:txBody>
          </p:sp>
          <p:sp>
            <p:nvSpPr>
              <p:cNvPr id="173291" name="Rectangle 235"/>
              <p:cNvSpPr>
                <a:spLocks noChangeArrowheads="1"/>
              </p:cNvSpPr>
              <p:nvPr/>
            </p:nvSpPr>
            <p:spPr bwMode="auto">
              <a:xfrm>
                <a:off x="3916" y="2886"/>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292" name="Rectangle 236"/>
              <p:cNvSpPr>
                <a:spLocks noChangeArrowheads="1"/>
              </p:cNvSpPr>
              <p:nvPr/>
            </p:nvSpPr>
            <p:spPr bwMode="auto">
              <a:xfrm>
                <a:off x="3981" y="2886"/>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93" name="Rectangle 237"/>
              <p:cNvSpPr>
                <a:spLocks noChangeArrowheads="1"/>
              </p:cNvSpPr>
              <p:nvPr/>
            </p:nvSpPr>
            <p:spPr bwMode="auto">
              <a:xfrm>
                <a:off x="4023" y="2886"/>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94" name="Rectangle 238"/>
              <p:cNvSpPr>
                <a:spLocks noChangeArrowheads="1"/>
              </p:cNvSpPr>
              <p:nvPr/>
            </p:nvSpPr>
            <p:spPr bwMode="auto">
              <a:xfrm>
                <a:off x="4077" y="2886"/>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295" name="Rectangle 239"/>
              <p:cNvSpPr>
                <a:spLocks noChangeArrowheads="1"/>
              </p:cNvSpPr>
              <p:nvPr/>
            </p:nvSpPr>
            <p:spPr bwMode="auto">
              <a:xfrm>
                <a:off x="3477" y="2878"/>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296" name="Rectangle 240"/>
              <p:cNvSpPr>
                <a:spLocks noChangeArrowheads="1"/>
              </p:cNvSpPr>
              <p:nvPr/>
            </p:nvSpPr>
            <p:spPr bwMode="auto">
              <a:xfrm>
                <a:off x="3532" y="287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297" name="Rectangle 241"/>
              <p:cNvSpPr>
                <a:spLocks noChangeArrowheads="1"/>
              </p:cNvSpPr>
              <p:nvPr/>
            </p:nvSpPr>
            <p:spPr bwMode="auto">
              <a:xfrm>
                <a:off x="3640" y="2878"/>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298" name="Rectangle 242"/>
              <p:cNvSpPr>
                <a:spLocks noChangeArrowheads="1"/>
              </p:cNvSpPr>
              <p:nvPr/>
            </p:nvSpPr>
            <p:spPr bwMode="auto">
              <a:xfrm>
                <a:off x="3692" y="287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299" name="Rectangle 243"/>
              <p:cNvSpPr>
                <a:spLocks noChangeArrowheads="1"/>
              </p:cNvSpPr>
              <p:nvPr/>
            </p:nvSpPr>
            <p:spPr bwMode="auto">
              <a:xfrm>
                <a:off x="3800" y="2878"/>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g</a:t>
                </a:r>
                <a:endParaRPr lang="en-US" altLang="en-US" sz="1800" b="1">
                  <a:solidFill>
                    <a:schemeClr val="folHlink"/>
                  </a:solidFill>
                  <a:latin typeface="Helvetica" panose="020B0604020202020204" pitchFamily="34" charset="0"/>
                </a:endParaRPr>
              </a:p>
            </p:txBody>
          </p:sp>
          <p:sp>
            <p:nvSpPr>
              <p:cNvPr id="173300" name="Rectangle 244"/>
              <p:cNvSpPr>
                <a:spLocks noChangeArrowheads="1"/>
              </p:cNvSpPr>
              <p:nvPr/>
            </p:nvSpPr>
            <p:spPr bwMode="auto">
              <a:xfrm>
                <a:off x="3908" y="2878"/>
                <a:ext cx="6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01" name="Rectangle 245"/>
              <p:cNvSpPr>
                <a:spLocks noChangeArrowheads="1"/>
              </p:cNvSpPr>
              <p:nvPr/>
            </p:nvSpPr>
            <p:spPr bwMode="auto">
              <a:xfrm>
                <a:off x="3973" y="2878"/>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02" name="Rectangle 246"/>
              <p:cNvSpPr>
                <a:spLocks noChangeArrowheads="1"/>
              </p:cNvSpPr>
              <p:nvPr/>
            </p:nvSpPr>
            <p:spPr bwMode="auto">
              <a:xfrm>
                <a:off x="4015" y="2878"/>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03" name="Rectangle 247"/>
              <p:cNvSpPr>
                <a:spLocks noChangeArrowheads="1"/>
              </p:cNvSpPr>
              <p:nvPr/>
            </p:nvSpPr>
            <p:spPr bwMode="auto">
              <a:xfrm>
                <a:off x="4069" y="2878"/>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304" name="Group 248"/>
            <p:cNvGrpSpPr>
              <a:grpSpLocks/>
            </p:cNvGrpSpPr>
            <p:nvPr/>
          </p:nvGrpSpPr>
          <p:grpSpPr bwMode="auto">
            <a:xfrm>
              <a:off x="3117" y="3322"/>
              <a:ext cx="736" cy="216"/>
              <a:chOff x="2671" y="2631"/>
              <a:chExt cx="736" cy="192"/>
            </a:xfrm>
          </p:grpSpPr>
          <p:sp>
            <p:nvSpPr>
              <p:cNvPr id="173305" name="Rectangle 249"/>
              <p:cNvSpPr>
                <a:spLocks noChangeArrowheads="1"/>
              </p:cNvSpPr>
              <p:nvPr/>
            </p:nvSpPr>
            <p:spPr bwMode="auto">
              <a:xfrm>
                <a:off x="2679" y="2639"/>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306" name="Rectangle 250"/>
              <p:cNvSpPr>
                <a:spLocks noChangeArrowheads="1"/>
              </p:cNvSpPr>
              <p:nvPr/>
            </p:nvSpPr>
            <p:spPr bwMode="auto">
              <a:xfrm>
                <a:off x="2816" y="2639"/>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307" name="Rectangle 251"/>
              <p:cNvSpPr>
                <a:spLocks noChangeArrowheads="1"/>
              </p:cNvSpPr>
              <p:nvPr/>
            </p:nvSpPr>
            <p:spPr bwMode="auto">
              <a:xfrm>
                <a:off x="2912" y="2639"/>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308" name="Rectangle 252"/>
              <p:cNvSpPr>
                <a:spLocks noChangeArrowheads="1"/>
              </p:cNvSpPr>
              <p:nvPr/>
            </p:nvSpPr>
            <p:spPr bwMode="auto">
              <a:xfrm>
                <a:off x="3019" y="2639"/>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309" name="Rectangle 253"/>
              <p:cNvSpPr>
                <a:spLocks noChangeArrowheads="1"/>
              </p:cNvSpPr>
              <p:nvPr/>
            </p:nvSpPr>
            <p:spPr bwMode="auto">
              <a:xfrm>
                <a:off x="3127" y="2639"/>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10" name="Rectangle 254"/>
              <p:cNvSpPr>
                <a:spLocks noChangeArrowheads="1"/>
              </p:cNvSpPr>
              <p:nvPr/>
            </p:nvSpPr>
            <p:spPr bwMode="auto">
              <a:xfrm>
                <a:off x="3171" y="2639"/>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311" name="Rectangle 255"/>
              <p:cNvSpPr>
                <a:spLocks noChangeArrowheads="1"/>
              </p:cNvSpPr>
              <p:nvPr/>
            </p:nvSpPr>
            <p:spPr bwMode="auto">
              <a:xfrm>
                <a:off x="3215" y="2639"/>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12" name="Rectangle 256"/>
              <p:cNvSpPr>
                <a:spLocks noChangeArrowheads="1"/>
              </p:cNvSpPr>
              <p:nvPr/>
            </p:nvSpPr>
            <p:spPr bwMode="auto">
              <a:xfrm>
                <a:off x="3259" y="2639"/>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13" name="Rectangle 257"/>
              <p:cNvSpPr>
                <a:spLocks noChangeArrowheads="1"/>
              </p:cNvSpPr>
              <p:nvPr/>
            </p:nvSpPr>
            <p:spPr bwMode="auto">
              <a:xfrm>
                <a:off x="3311" y="2639"/>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sp>
            <p:nvSpPr>
              <p:cNvPr id="173314" name="Rectangle 258"/>
              <p:cNvSpPr>
                <a:spLocks noChangeArrowheads="1"/>
              </p:cNvSpPr>
              <p:nvPr/>
            </p:nvSpPr>
            <p:spPr bwMode="auto">
              <a:xfrm>
                <a:off x="2671" y="2631"/>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315" name="Rectangle 259"/>
              <p:cNvSpPr>
                <a:spLocks noChangeArrowheads="1"/>
              </p:cNvSpPr>
              <p:nvPr/>
            </p:nvSpPr>
            <p:spPr bwMode="auto">
              <a:xfrm>
                <a:off x="2808" y="2631"/>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316" name="Rectangle 260"/>
              <p:cNvSpPr>
                <a:spLocks noChangeArrowheads="1"/>
              </p:cNvSpPr>
              <p:nvPr/>
            </p:nvSpPr>
            <p:spPr bwMode="auto">
              <a:xfrm>
                <a:off x="2904" y="2631"/>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317" name="Rectangle 261"/>
              <p:cNvSpPr>
                <a:spLocks noChangeArrowheads="1"/>
              </p:cNvSpPr>
              <p:nvPr/>
            </p:nvSpPr>
            <p:spPr bwMode="auto">
              <a:xfrm>
                <a:off x="3011" y="2631"/>
                <a:ext cx="1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b</a:t>
                </a:r>
                <a:endParaRPr lang="en-US" altLang="en-US" sz="1800" b="1">
                  <a:solidFill>
                    <a:schemeClr val="folHlink"/>
                  </a:solidFill>
                  <a:latin typeface="Helvetica" panose="020B0604020202020204" pitchFamily="34" charset="0"/>
                </a:endParaRPr>
              </a:p>
            </p:txBody>
          </p:sp>
          <p:sp>
            <p:nvSpPr>
              <p:cNvPr id="173318" name="Rectangle 262"/>
              <p:cNvSpPr>
                <a:spLocks noChangeArrowheads="1"/>
              </p:cNvSpPr>
              <p:nvPr/>
            </p:nvSpPr>
            <p:spPr bwMode="auto">
              <a:xfrm>
                <a:off x="3119" y="2631"/>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19" name="Rectangle 263"/>
              <p:cNvSpPr>
                <a:spLocks noChangeArrowheads="1"/>
              </p:cNvSpPr>
              <p:nvPr/>
            </p:nvSpPr>
            <p:spPr bwMode="auto">
              <a:xfrm>
                <a:off x="3163" y="2631"/>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l</a:t>
                </a:r>
                <a:endParaRPr lang="en-US" altLang="en-US" sz="1800" b="1">
                  <a:solidFill>
                    <a:schemeClr val="folHlink"/>
                  </a:solidFill>
                  <a:latin typeface="Helvetica" panose="020B0604020202020204" pitchFamily="34" charset="0"/>
                </a:endParaRPr>
              </a:p>
            </p:txBody>
          </p:sp>
          <p:sp>
            <p:nvSpPr>
              <p:cNvPr id="173320" name="Rectangle 264"/>
              <p:cNvSpPr>
                <a:spLocks noChangeArrowheads="1"/>
              </p:cNvSpPr>
              <p:nvPr/>
            </p:nvSpPr>
            <p:spPr bwMode="auto">
              <a:xfrm>
                <a:off x="3207" y="2631"/>
                <a:ext cx="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21" name="Rectangle 265"/>
              <p:cNvSpPr>
                <a:spLocks noChangeArrowheads="1"/>
              </p:cNvSpPr>
              <p:nvPr/>
            </p:nvSpPr>
            <p:spPr bwMode="auto">
              <a:xfrm>
                <a:off x="3251" y="2631"/>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22" name="Rectangle 266"/>
              <p:cNvSpPr>
                <a:spLocks noChangeArrowheads="1"/>
              </p:cNvSpPr>
              <p:nvPr/>
            </p:nvSpPr>
            <p:spPr bwMode="auto">
              <a:xfrm>
                <a:off x="3303" y="2631"/>
                <a:ext cx="9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a:solidFill>
                      <a:schemeClr val="folHlink"/>
                    </a:solidFill>
                    <a:latin typeface="Helvetica" panose="020B0604020202020204" pitchFamily="34" charset="0"/>
                  </a:rPr>
                  <a:t>y</a:t>
                </a:r>
                <a:endParaRPr lang="en-US" altLang="en-US" sz="1800" b="1">
                  <a:solidFill>
                    <a:schemeClr val="folHlink"/>
                  </a:solidFill>
                  <a:latin typeface="Helvetica" panose="020B0604020202020204" pitchFamily="34" charset="0"/>
                </a:endParaRPr>
              </a:p>
            </p:txBody>
          </p:sp>
        </p:grpSp>
        <p:grpSp>
          <p:nvGrpSpPr>
            <p:cNvPr id="173323" name="Group 267"/>
            <p:cNvGrpSpPr>
              <a:grpSpLocks/>
            </p:cNvGrpSpPr>
            <p:nvPr/>
          </p:nvGrpSpPr>
          <p:grpSpPr bwMode="auto">
            <a:xfrm>
              <a:off x="3364" y="2275"/>
              <a:ext cx="2181" cy="216"/>
              <a:chOff x="2918" y="1700"/>
              <a:chExt cx="2181" cy="193"/>
            </a:xfrm>
          </p:grpSpPr>
          <p:sp>
            <p:nvSpPr>
              <p:cNvPr id="173324" name="Rectangle 268"/>
              <p:cNvSpPr>
                <a:spLocks noChangeArrowheads="1"/>
              </p:cNvSpPr>
              <p:nvPr/>
            </p:nvSpPr>
            <p:spPr bwMode="auto">
              <a:xfrm>
                <a:off x="2926" y="1708"/>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325" name="Rectangle 269"/>
              <p:cNvSpPr>
                <a:spLocks noChangeArrowheads="1"/>
              </p:cNvSpPr>
              <p:nvPr/>
            </p:nvSpPr>
            <p:spPr bwMode="auto">
              <a:xfrm>
                <a:off x="3054" y="1708"/>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26" name="Rectangle 270"/>
              <p:cNvSpPr>
                <a:spLocks noChangeArrowheads="1"/>
              </p:cNvSpPr>
              <p:nvPr/>
            </p:nvSpPr>
            <p:spPr bwMode="auto">
              <a:xfrm>
                <a:off x="3191" y="1708"/>
                <a:ext cx="14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327" name="Rectangle 271"/>
              <p:cNvSpPr>
                <a:spLocks noChangeArrowheads="1"/>
              </p:cNvSpPr>
              <p:nvPr/>
            </p:nvSpPr>
            <p:spPr bwMode="auto">
              <a:xfrm>
                <a:off x="3338" y="1708"/>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D</a:t>
                </a:r>
                <a:endParaRPr lang="en-US" altLang="en-US" sz="1800" b="1">
                  <a:solidFill>
                    <a:schemeClr val="folHlink"/>
                  </a:solidFill>
                  <a:latin typeface="Helvetica" panose="020B0604020202020204" pitchFamily="34" charset="0"/>
                </a:endParaRPr>
              </a:p>
            </p:txBody>
          </p:sp>
          <p:sp>
            <p:nvSpPr>
              <p:cNvPr id="173328" name="Rectangle 272"/>
              <p:cNvSpPr>
                <a:spLocks noChangeArrowheads="1"/>
              </p:cNvSpPr>
              <p:nvPr/>
            </p:nvSpPr>
            <p:spPr bwMode="auto">
              <a:xfrm>
                <a:off x="3474" y="1708"/>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329" name="Rectangle 273"/>
              <p:cNvSpPr>
                <a:spLocks noChangeArrowheads="1"/>
              </p:cNvSpPr>
              <p:nvPr/>
            </p:nvSpPr>
            <p:spPr bwMode="auto">
              <a:xfrm>
                <a:off x="3612" y="1708"/>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330" name="Rectangle 274"/>
              <p:cNvSpPr>
                <a:spLocks noChangeArrowheads="1"/>
              </p:cNvSpPr>
              <p:nvPr/>
            </p:nvSpPr>
            <p:spPr bwMode="auto">
              <a:xfrm>
                <a:off x="3751" y="1708"/>
                <a:ext cx="11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31" name="Rectangle 275"/>
              <p:cNvSpPr>
                <a:spLocks noChangeArrowheads="1"/>
              </p:cNvSpPr>
              <p:nvPr/>
            </p:nvSpPr>
            <p:spPr bwMode="auto">
              <a:xfrm>
                <a:off x="3868" y="1708"/>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 </a:t>
                </a:r>
                <a:endParaRPr lang="en-US" altLang="en-US" sz="1800" b="1">
                  <a:solidFill>
                    <a:schemeClr val="folHlink"/>
                  </a:solidFill>
                  <a:latin typeface="Helvetica" panose="020B0604020202020204" pitchFamily="34" charset="0"/>
                </a:endParaRPr>
              </a:p>
            </p:txBody>
          </p:sp>
          <p:sp>
            <p:nvSpPr>
              <p:cNvPr id="173332" name="Rectangle 276"/>
              <p:cNvSpPr>
                <a:spLocks noChangeArrowheads="1"/>
              </p:cNvSpPr>
              <p:nvPr/>
            </p:nvSpPr>
            <p:spPr bwMode="auto">
              <a:xfrm>
                <a:off x="3935" y="1708"/>
                <a:ext cx="11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33" name="Rectangle 277"/>
              <p:cNvSpPr>
                <a:spLocks noChangeArrowheads="1"/>
              </p:cNvSpPr>
              <p:nvPr/>
            </p:nvSpPr>
            <p:spPr bwMode="auto">
              <a:xfrm>
                <a:off x="4050" y="1708"/>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34" name="Rectangle 278"/>
              <p:cNvSpPr>
                <a:spLocks noChangeArrowheads="1"/>
              </p:cNvSpPr>
              <p:nvPr/>
            </p:nvSpPr>
            <p:spPr bwMode="auto">
              <a:xfrm>
                <a:off x="4187" y="1708"/>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335" name="Rectangle 279"/>
              <p:cNvSpPr>
                <a:spLocks noChangeArrowheads="1"/>
              </p:cNvSpPr>
              <p:nvPr/>
            </p:nvSpPr>
            <p:spPr bwMode="auto">
              <a:xfrm>
                <a:off x="4325" y="1708"/>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336" name="Rectangle 280"/>
              <p:cNvSpPr>
                <a:spLocks noChangeArrowheads="1"/>
              </p:cNvSpPr>
              <p:nvPr/>
            </p:nvSpPr>
            <p:spPr bwMode="auto">
              <a:xfrm>
                <a:off x="4463" y="1708"/>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337" name="Rectangle 281"/>
              <p:cNvSpPr>
                <a:spLocks noChangeArrowheads="1"/>
              </p:cNvSpPr>
              <p:nvPr/>
            </p:nvSpPr>
            <p:spPr bwMode="auto">
              <a:xfrm>
                <a:off x="4591" y="1708"/>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38" name="Rectangle 282"/>
              <p:cNvSpPr>
                <a:spLocks noChangeArrowheads="1"/>
              </p:cNvSpPr>
              <p:nvPr/>
            </p:nvSpPr>
            <p:spPr bwMode="auto">
              <a:xfrm>
                <a:off x="4644" y="1708"/>
                <a:ext cx="11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39" name="Rectangle 283"/>
              <p:cNvSpPr>
                <a:spLocks noChangeArrowheads="1"/>
              </p:cNvSpPr>
              <p:nvPr/>
            </p:nvSpPr>
            <p:spPr bwMode="auto">
              <a:xfrm>
                <a:off x="4759" y="1708"/>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40" name="Rectangle 284"/>
              <p:cNvSpPr>
                <a:spLocks noChangeArrowheads="1"/>
              </p:cNvSpPr>
              <p:nvPr/>
            </p:nvSpPr>
            <p:spPr bwMode="auto">
              <a:xfrm>
                <a:off x="4813" y="1708"/>
                <a:ext cx="14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341" name="Rectangle 285"/>
              <p:cNvSpPr>
                <a:spLocks noChangeArrowheads="1"/>
              </p:cNvSpPr>
              <p:nvPr/>
            </p:nvSpPr>
            <p:spPr bwMode="auto">
              <a:xfrm>
                <a:off x="4960" y="1708"/>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342" name="Rectangle 286"/>
              <p:cNvSpPr>
                <a:spLocks noChangeArrowheads="1"/>
              </p:cNvSpPr>
              <p:nvPr/>
            </p:nvSpPr>
            <p:spPr bwMode="auto">
              <a:xfrm>
                <a:off x="2918" y="1700"/>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343" name="Rectangle 287"/>
              <p:cNvSpPr>
                <a:spLocks noChangeArrowheads="1"/>
              </p:cNvSpPr>
              <p:nvPr/>
            </p:nvSpPr>
            <p:spPr bwMode="auto">
              <a:xfrm>
                <a:off x="3046"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44" name="Rectangle 288"/>
              <p:cNvSpPr>
                <a:spLocks noChangeArrowheads="1"/>
              </p:cNvSpPr>
              <p:nvPr/>
            </p:nvSpPr>
            <p:spPr bwMode="auto">
              <a:xfrm>
                <a:off x="3183" y="1700"/>
                <a:ext cx="14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345" name="Rectangle 289"/>
              <p:cNvSpPr>
                <a:spLocks noChangeArrowheads="1"/>
              </p:cNvSpPr>
              <p:nvPr/>
            </p:nvSpPr>
            <p:spPr bwMode="auto">
              <a:xfrm>
                <a:off x="3330"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D</a:t>
                </a:r>
                <a:endParaRPr lang="en-US" altLang="en-US" sz="1800" b="1">
                  <a:solidFill>
                    <a:schemeClr val="folHlink"/>
                  </a:solidFill>
                  <a:latin typeface="Helvetica" panose="020B0604020202020204" pitchFamily="34" charset="0"/>
                </a:endParaRPr>
              </a:p>
            </p:txBody>
          </p:sp>
          <p:sp>
            <p:nvSpPr>
              <p:cNvPr id="173346" name="Rectangle 290"/>
              <p:cNvSpPr>
                <a:spLocks noChangeArrowheads="1"/>
              </p:cNvSpPr>
              <p:nvPr/>
            </p:nvSpPr>
            <p:spPr bwMode="auto">
              <a:xfrm>
                <a:off x="3466"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347" name="Rectangle 291"/>
              <p:cNvSpPr>
                <a:spLocks noChangeArrowheads="1"/>
              </p:cNvSpPr>
              <p:nvPr/>
            </p:nvSpPr>
            <p:spPr bwMode="auto">
              <a:xfrm>
                <a:off x="3604"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348" name="Rectangle 292"/>
              <p:cNvSpPr>
                <a:spLocks noChangeArrowheads="1"/>
              </p:cNvSpPr>
              <p:nvPr/>
            </p:nvSpPr>
            <p:spPr bwMode="auto">
              <a:xfrm>
                <a:off x="3743" y="1700"/>
                <a:ext cx="11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49" name="Rectangle 293"/>
              <p:cNvSpPr>
                <a:spLocks noChangeArrowheads="1"/>
              </p:cNvSpPr>
              <p:nvPr/>
            </p:nvSpPr>
            <p:spPr bwMode="auto">
              <a:xfrm>
                <a:off x="3860" y="1700"/>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 </a:t>
                </a:r>
                <a:endParaRPr lang="en-US" altLang="en-US" sz="1800" b="1">
                  <a:solidFill>
                    <a:schemeClr val="folHlink"/>
                  </a:solidFill>
                  <a:latin typeface="Helvetica" panose="020B0604020202020204" pitchFamily="34" charset="0"/>
                </a:endParaRPr>
              </a:p>
            </p:txBody>
          </p:sp>
          <p:sp>
            <p:nvSpPr>
              <p:cNvPr id="173350" name="Rectangle 294"/>
              <p:cNvSpPr>
                <a:spLocks noChangeArrowheads="1"/>
              </p:cNvSpPr>
              <p:nvPr/>
            </p:nvSpPr>
            <p:spPr bwMode="auto">
              <a:xfrm>
                <a:off x="3927" y="1700"/>
                <a:ext cx="11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51" name="Rectangle 295"/>
              <p:cNvSpPr>
                <a:spLocks noChangeArrowheads="1"/>
              </p:cNvSpPr>
              <p:nvPr/>
            </p:nvSpPr>
            <p:spPr bwMode="auto">
              <a:xfrm>
                <a:off x="4042"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52" name="Rectangle 296"/>
              <p:cNvSpPr>
                <a:spLocks noChangeArrowheads="1"/>
              </p:cNvSpPr>
              <p:nvPr/>
            </p:nvSpPr>
            <p:spPr bwMode="auto">
              <a:xfrm>
                <a:off x="4179"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353" name="Rectangle 297"/>
              <p:cNvSpPr>
                <a:spLocks noChangeArrowheads="1"/>
              </p:cNvSpPr>
              <p:nvPr/>
            </p:nvSpPr>
            <p:spPr bwMode="auto">
              <a:xfrm>
                <a:off x="4317"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354" name="Rectangle 298"/>
              <p:cNvSpPr>
                <a:spLocks noChangeArrowheads="1"/>
              </p:cNvSpPr>
              <p:nvPr/>
            </p:nvSpPr>
            <p:spPr bwMode="auto">
              <a:xfrm>
                <a:off x="4455" y="1700"/>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355" name="Rectangle 299"/>
              <p:cNvSpPr>
                <a:spLocks noChangeArrowheads="1"/>
              </p:cNvSpPr>
              <p:nvPr/>
            </p:nvSpPr>
            <p:spPr bwMode="auto">
              <a:xfrm>
                <a:off x="4583" y="1700"/>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56" name="Rectangle 300"/>
              <p:cNvSpPr>
                <a:spLocks noChangeArrowheads="1"/>
              </p:cNvSpPr>
              <p:nvPr/>
            </p:nvSpPr>
            <p:spPr bwMode="auto">
              <a:xfrm>
                <a:off x="4636" y="1700"/>
                <a:ext cx="11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57" name="Rectangle 301"/>
              <p:cNvSpPr>
                <a:spLocks noChangeArrowheads="1"/>
              </p:cNvSpPr>
              <p:nvPr/>
            </p:nvSpPr>
            <p:spPr bwMode="auto">
              <a:xfrm>
                <a:off x="4751" y="1700"/>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58" name="Rectangle 302"/>
              <p:cNvSpPr>
                <a:spLocks noChangeArrowheads="1"/>
              </p:cNvSpPr>
              <p:nvPr/>
            </p:nvSpPr>
            <p:spPr bwMode="auto">
              <a:xfrm>
                <a:off x="4805" y="1700"/>
                <a:ext cx="14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359" name="Rectangle 303"/>
              <p:cNvSpPr>
                <a:spLocks noChangeArrowheads="1"/>
              </p:cNvSpPr>
              <p:nvPr/>
            </p:nvSpPr>
            <p:spPr bwMode="auto">
              <a:xfrm>
                <a:off x="4952"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grpSp>
        <p:grpSp>
          <p:nvGrpSpPr>
            <p:cNvPr id="173360" name="Group 304"/>
            <p:cNvGrpSpPr>
              <a:grpSpLocks/>
            </p:cNvGrpSpPr>
            <p:nvPr/>
          </p:nvGrpSpPr>
          <p:grpSpPr bwMode="auto">
            <a:xfrm>
              <a:off x="1104" y="2266"/>
              <a:ext cx="1926" cy="216"/>
              <a:chOff x="658" y="1692"/>
              <a:chExt cx="1926" cy="193"/>
            </a:xfrm>
          </p:grpSpPr>
          <p:sp>
            <p:nvSpPr>
              <p:cNvPr id="173361" name="Rectangle 305"/>
              <p:cNvSpPr>
                <a:spLocks noChangeArrowheads="1"/>
              </p:cNvSpPr>
              <p:nvPr/>
            </p:nvSpPr>
            <p:spPr bwMode="auto">
              <a:xfrm>
                <a:off x="666" y="1700"/>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362" name="Rectangle 306"/>
              <p:cNvSpPr>
                <a:spLocks noChangeArrowheads="1"/>
              </p:cNvSpPr>
              <p:nvPr/>
            </p:nvSpPr>
            <p:spPr bwMode="auto">
              <a:xfrm>
                <a:off x="794"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63" name="Rectangle 307"/>
              <p:cNvSpPr>
                <a:spLocks noChangeArrowheads="1"/>
              </p:cNvSpPr>
              <p:nvPr/>
            </p:nvSpPr>
            <p:spPr bwMode="auto">
              <a:xfrm>
                <a:off x="931" y="1700"/>
                <a:ext cx="14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364" name="Rectangle 308"/>
              <p:cNvSpPr>
                <a:spLocks noChangeArrowheads="1"/>
              </p:cNvSpPr>
              <p:nvPr/>
            </p:nvSpPr>
            <p:spPr bwMode="auto">
              <a:xfrm>
                <a:off x="1078"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D</a:t>
                </a:r>
                <a:endParaRPr lang="en-US" altLang="en-US" sz="1800" b="1">
                  <a:solidFill>
                    <a:schemeClr val="folHlink"/>
                  </a:solidFill>
                  <a:latin typeface="Helvetica" panose="020B0604020202020204" pitchFamily="34" charset="0"/>
                </a:endParaRPr>
              </a:p>
            </p:txBody>
          </p:sp>
          <p:sp>
            <p:nvSpPr>
              <p:cNvPr id="173365" name="Rectangle 309"/>
              <p:cNvSpPr>
                <a:spLocks noChangeArrowheads="1"/>
              </p:cNvSpPr>
              <p:nvPr/>
            </p:nvSpPr>
            <p:spPr bwMode="auto">
              <a:xfrm>
                <a:off x="1214"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366" name="Rectangle 310"/>
              <p:cNvSpPr>
                <a:spLocks noChangeArrowheads="1"/>
              </p:cNvSpPr>
              <p:nvPr/>
            </p:nvSpPr>
            <p:spPr bwMode="auto">
              <a:xfrm>
                <a:off x="1352"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367" name="Rectangle 311"/>
              <p:cNvSpPr>
                <a:spLocks noChangeArrowheads="1"/>
              </p:cNvSpPr>
              <p:nvPr/>
            </p:nvSpPr>
            <p:spPr bwMode="auto">
              <a:xfrm>
                <a:off x="1491" y="1700"/>
                <a:ext cx="11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68" name="Rectangle 312"/>
              <p:cNvSpPr>
                <a:spLocks noChangeArrowheads="1"/>
              </p:cNvSpPr>
              <p:nvPr/>
            </p:nvSpPr>
            <p:spPr bwMode="auto">
              <a:xfrm>
                <a:off x="1608" y="1700"/>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 </a:t>
                </a:r>
                <a:endParaRPr lang="en-US" altLang="en-US" sz="1800" b="1">
                  <a:solidFill>
                    <a:schemeClr val="folHlink"/>
                  </a:solidFill>
                  <a:latin typeface="Helvetica" panose="020B0604020202020204" pitchFamily="34" charset="0"/>
                </a:endParaRPr>
              </a:p>
            </p:txBody>
          </p:sp>
          <p:sp>
            <p:nvSpPr>
              <p:cNvPr id="173369" name="Rectangle 313"/>
              <p:cNvSpPr>
                <a:spLocks noChangeArrowheads="1"/>
              </p:cNvSpPr>
              <p:nvPr/>
            </p:nvSpPr>
            <p:spPr bwMode="auto">
              <a:xfrm>
                <a:off x="1671"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70" name="Rectangle 314"/>
              <p:cNvSpPr>
                <a:spLocks noChangeArrowheads="1"/>
              </p:cNvSpPr>
              <p:nvPr/>
            </p:nvSpPr>
            <p:spPr bwMode="auto">
              <a:xfrm>
                <a:off x="1810" y="1700"/>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371" name="Rectangle 315"/>
              <p:cNvSpPr>
                <a:spLocks noChangeArrowheads="1"/>
              </p:cNvSpPr>
              <p:nvPr/>
            </p:nvSpPr>
            <p:spPr bwMode="auto">
              <a:xfrm>
                <a:off x="1937" y="1700"/>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V</a:t>
                </a:r>
                <a:endParaRPr lang="en-US" altLang="en-US" sz="1800" b="1">
                  <a:solidFill>
                    <a:schemeClr val="folHlink"/>
                  </a:solidFill>
                  <a:latin typeface="Helvetica" panose="020B0604020202020204" pitchFamily="34" charset="0"/>
                </a:endParaRPr>
              </a:p>
            </p:txBody>
          </p:sp>
          <p:sp>
            <p:nvSpPr>
              <p:cNvPr id="173372" name="Rectangle 316"/>
              <p:cNvSpPr>
                <a:spLocks noChangeArrowheads="1"/>
              </p:cNvSpPr>
              <p:nvPr/>
            </p:nvSpPr>
            <p:spPr bwMode="auto">
              <a:xfrm>
                <a:off x="2065" y="1700"/>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73" name="Rectangle 317"/>
              <p:cNvSpPr>
                <a:spLocks noChangeArrowheads="1"/>
              </p:cNvSpPr>
              <p:nvPr/>
            </p:nvSpPr>
            <p:spPr bwMode="auto">
              <a:xfrm>
                <a:off x="2116" y="1700"/>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374" name="Rectangle 318"/>
              <p:cNvSpPr>
                <a:spLocks noChangeArrowheads="1"/>
              </p:cNvSpPr>
              <p:nvPr/>
            </p:nvSpPr>
            <p:spPr bwMode="auto">
              <a:xfrm>
                <a:off x="2244" y="1700"/>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75" name="Rectangle 319"/>
              <p:cNvSpPr>
                <a:spLocks noChangeArrowheads="1"/>
              </p:cNvSpPr>
              <p:nvPr/>
            </p:nvSpPr>
            <p:spPr bwMode="auto">
              <a:xfrm>
                <a:off x="2296" y="1700"/>
                <a:ext cx="14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376" name="Rectangle 320"/>
              <p:cNvSpPr>
                <a:spLocks noChangeArrowheads="1"/>
              </p:cNvSpPr>
              <p:nvPr/>
            </p:nvSpPr>
            <p:spPr bwMode="auto">
              <a:xfrm>
                <a:off x="2445" y="1700"/>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377" name="Rectangle 321"/>
              <p:cNvSpPr>
                <a:spLocks noChangeArrowheads="1"/>
              </p:cNvSpPr>
              <p:nvPr/>
            </p:nvSpPr>
            <p:spPr bwMode="auto">
              <a:xfrm>
                <a:off x="658" y="1692"/>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378" name="Rectangle 322"/>
              <p:cNvSpPr>
                <a:spLocks noChangeArrowheads="1"/>
              </p:cNvSpPr>
              <p:nvPr/>
            </p:nvSpPr>
            <p:spPr bwMode="auto">
              <a:xfrm>
                <a:off x="786" y="1692"/>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79" name="Rectangle 323"/>
              <p:cNvSpPr>
                <a:spLocks noChangeArrowheads="1"/>
              </p:cNvSpPr>
              <p:nvPr/>
            </p:nvSpPr>
            <p:spPr bwMode="auto">
              <a:xfrm>
                <a:off x="923" y="1692"/>
                <a:ext cx="14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380" name="Rectangle 324"/>
              <p:cNvSpPr>
                <a:spLocks noChangeArrowheads="1"/>
              </p:cNvSpPr>
              <p:nvPr/>
            </p:nvSpPr>
            <p:spPr bwMode="auto">
              <a:xfrm>
                <a:off x="1070" y="1692"/>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D</a:t>
                </a:r>
                <a:endParaRPr lang="en-US" altLang="en-US" sz="1800" b="1">
                  <a:solidFill>
                    <a:schemeClr val="folHlink"/>
                  </a:solidFill>
                  <a:latin typeface="Helvetica" panose="020B0604020202020204" pitchFamily="34" charset="0"/>
                </a:endParaRPr>
              </a:p>
            </p:txBody>
          </p:sp>
          <p:sp>
            <p:nvSpPr>
              <p:cNvPr id="173381" name="Rectangle 325"/>
              <p:cNvSpPr>
                <a:spLocks noChangeArrowheads="1"/>
              </p:cNvSpPr>
              <p:nvPr/>
            </p:nvSpPr>
            <p:spPr bwMode="auto">
              <a:xfrm>
                <a:off x="1206" y="1692"/>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382" name="Rectangle 326"/>
              <p:cNvSpPr>
                <a:spLocks noChangeArrowheads="1"/>
              </p:cNvSpPr>
              <p:nvPr/>
            </p:nvSpPr>
            <p:spPr bwMode="auto">
              <a:xfrm>
                <a:off x="1344" y="1692"/>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383" name="Rectangle 327"/>
              <p:cNvSpPr>
                <a:spLocks noChangeArrowheads="1"/>
              </p:cNvSpPr>
              <p:nvPr/>
            </p:nvSpPr>
            <p:spPr bwMode="auto">
              <a:xfrm>
                <a:off x="1483" y="1692"/>
                <a:ext cx="117"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384" name="Rectangle 328"/>
              <p:cNvSpPr>
                <a:spLocks noChangeArrowheads="1"/>
              </p:cNvSpPr>
              <p:nvPr/>
            </p:nvSpPr>
            <p:spPr bwMode="auto">
              <a:xfrm>
                <a:off x="1600" y="1692"/>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 </a:t>
                </a:r>
                <a:endParaRPr lang="en-US" altLang="en-US" sz="1800" b="1">
                  <a:solidFill>
                    <a:schemeClr val="folHlink"/>
                  </a:solidFill>
                  <a:latin typeface="Helvetica" panose="020B0604020202020204" pitchFamily="34" charset="0"/>
                </a:endParaRPr>
              </a:p>
            </p:txBody>
          </p:sp>
          <p:sp>
            <p:nvSpPr>
              <p:cNvPr id="173385" name="Rectangle 329"/>
              <p:cNvSpPr>
                <a:spLocks noChangeArrowheads="1"/>
              </p:cNvSpPr>
              <p:nvPr/>
            </p:nvSpPr>
            <p:spPr bwMode="auto">
              <a:xfrm>
                <a:off x="1663" y="1692"/>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86" name="Rectangle 330"/>
              <p:cNvSpPr>
                <a:spLocks noChangeArrowheads="1"/>
              </p:cNvSpPr>
              <p:nvPr/>
            </p:nvSpPr>
            <p:spPr bwMode="auto">
              <a:xfrm>
                <a:off x="1802" y="1692"/>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387" name="Rectangle 331"/>
              <p:cNvSpPr>
                <a:spLocks noChangeArrowheads="1"/>
              </p:cNvSpPr>
              <p:nvPr/>
            </p:nvSpPr>
            <p:spPr bwMode="auto">
              <a:xfrm>
                <a:off x="1929" y="1692"/>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V</a:t>
                </a:r>
                <a:endParaRPr lang="en-US" altLang="en-US" sz="1800" b="1">
                  <a:solidFill>
                    <a:schemeClr val="folHlink"/>
                  </a:solidFill>
                  <a:latin typeface="Helvetica" panose="020B0604020202020204" pitchFamily="34" charset="0"/>
                </a:endParaRPr>
              </a:p>
            </p:txBody>
          </p:sp>
          <p:sp>
            <p:nvSpPr>
              <p:cNvPr id="173388" name="Rectangle 332"/>
              <p:cNvSpPr>
                <a:spLocks noChangeArrowheads="1"/>
              </p:cNvSpPr>
              <p:nvPr/>
            </p:nvSpPr>
            <p:spPr bwMode="auto">
              <a:xfrm>
                <a:off x="2057" y="1692"/>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89" name="Rectangle 333"/>
              <p:cNvSpPr>
                <a:spLocks noChangeArrowheads="1"/>
              </p:cNvSpPr>
              <p:nvPr/>
            </p:nvSpPr>
            <p:spPr bwMode="auto">
              <a:xfrm>
                <a:off x="2108" y="1692"/>
                <a:ext cx="12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S</a:t>
                </a:r>
                <a:endParaRPr lang="en-US" altLang="en-US" sz="1800" b="1">
                  <a:solidFill>
                    <a:schemeClr val="folHlink"/>
                  </a:solidFill>
                  <a:latin typeface="Helvetica" panose="020B0604020202020204" pitchFamily="34" charset="0"/>
                </a:endParaRPr>
              </a:p>
            </p:txBody>
          </p:sp>
          <p:sp>
            <p:nvSpPr>
              <p:cNvPr id="173390" name="Rectangle 334"/>
              <p:cNvSpPr>
                <a:spLocks noChangeArrowheads="1"/>
              </p:cNvSpPr>
              <p:nvPr/>
            </p:nvSpPr>
            <p:spPr bwMode="auto">
              <a:xfrm>
                <a:off x="2236" y="1692"/>
                <a:ext cx="5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391" name="Rectangle 335"/>
              <p:cNvSpPr>
                <a:spLocks noChangeArrowheads="1"/>
              </p:cNvSpPr>
              <p:nvPr/>
            </p:nvSpPr>
            <p:spPr bwMode="auto">
              <a:xfrm>
                <a:off x="2288" y="1692"/>
                <a:ext cx="14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392" name="Rectangle 336"/>
              <p:cNvSpPr>
                <a:spLocks noChangeArrowheads="1"/>
              </p:cNvSpPr>
              <p:nvPr/>
            </p:nvSpPr>
            <p:spPr bwMode="auto">
              <a:xfrm>
                <a:off x="2437" y="1692"/>
                <a:ext cx="13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grpSp>
        <p:grpSp>
          <p:nvGrpSpPr>
            <p:cNvPr id="173393" name="Group 337"/>
            <p:cNvGrpSpPr>
              <a:grpSpLocks/>
            </p:cNvGrpSpPr>
            <p:nvPr/>
          </p:nvGrpSpPr>
          <p:grpSpPr bwMode="auto">
            <a:xfrm>
              <a:off x="2214" y="2991"/>
              <a:ext cx="2147" cy="216"/>
              <a:chOff x="1768" y="2337"/>
              <a:chExt cx="2147" cy="192"/>
            </a:xfrm>
          </p:grpSpPr>
          <p:sp>
            <p:nvSpPr>
              <p:cNvPr id="173394" name="Rectangle 338"/>
              <p:cNvSpPr>
                <a:spLocks noChangeArrowheads="1"/>
              </p:cNvSpPr>
              <p:nvPr/>
            </p:nvSpPr>
            <p:spPr bwMode="auto">
              <a:xfrm>
                <a:off x="1776" y="2345"/>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395" name="Rectangle 339"/>
              <p:cNvSpPr>
                <a:spLocks noChangeArrowheads="1"/>
              </p:cNvSpPr>
              <p:nvPr/>
            </p:nvSpPr>
            <p:spPr bwMode="auto">
              <a:xfrm>
                <a:off x="1904" y="2345"/>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396" name="Rectangle 340"/>
              <p:cNvSpPr>
                <a:spLocks noChangeArrowheads="1"/>
              </p:cNvSpPr>
              <p:nvPr/>
            </p:nvSpPr>
            <p:spPr bwMode="auto">
              <a:xfrm>
                <a:off x="2041" y="2345"/>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397" name="Rectangle 341"/>
              <p:cNvSpPr>
                <a:spLocks noChangeArrowheads="1"/>
              </p:cNvSpPr>
              <p:nvPr/>
            </p:nvSpPr>
            <p:spPr bwMode="auto">
              <a:xfrm>
                <a:off x="2188" y="2345"/>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D</a:t>
                </a:r>
                <a:endParaRPr lang="en-US" altLang="en-US" sz="1800" b="1">
                  <a:solidFill>
                    <a:schemeClr val="folHlink"/>
                  </a:solidFill>
                  <a:latin typeface="Helvetica" panose="020B0604020202020204" pitchFamily="34" charset="0"/>
                </a:endParaRPr>
              </a:p>
            </p:txBody>
          </p:sp>
          <p:sp>
            <p:nvSpPr>
              <p:cNvPr id="173398" name="Rectangle 342"/>
              <p:cNvSpPr>
                <a:spLocks noChangeArrowheads="1"/>
              </p:cNvSpPr>
              <p:nvPr/>
            </p:nvSpPr>
            <p:spPr bwMode="auto">
              <a:xfrm>
                <a:off x="2324" y="2345"/>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399" name="Rectangle 343"/>
              <p:cNvSpPr>
                <a:spLocks noChangeArrowheads="1"/>
              </p:cNvSpPr>
              <p:nvPr/>
            </p:nvSpPr>
            <p:spPr bwMode="auto">
              <a:xfrm>
                <a:off x="2462" y="2345"/>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400" name="Rectangle 344"/>
              <p:cNvSpPr>
                <a:spLocks noChangeArrowheads="1"/>
              </p:cNvSpPr>
              <p:nvPr/>
            </p:nvSpPr>
            <p:spPr bwMode="auto">
              <a:xfrm>
                <a:off x="2601" y="2345"/>
                <a:ext cx="1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401" name="Rectangle 345"/>
              <p:cNvSpPr>
                <a:spLocks noChangeArrowheads="1"/>
              </p:cNvSpPr>
              <p:nvPr/>
            </p:nvSpPr>
            <p:spPr bwMode="auto">
              <a:xfrm>
                <a:off x="2718" y="2345"/>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 </a:t>
                </a:r>
                <a:endParaRPr lang="en-US" altLang="en-US" sz="1800" b="1">
                  <a:solidFill>
                    <a:schemeClr val="folHlink"/>
                  </a:solidFill>
                  <a:latin typeface="Helvetica" panose="020B0604020202020204" pitchFamily="34" charset="0"/>
                </a:endParaRPr>
              </a:p>
            </p:txBody>
          </p:sp>
          <p:sp>
            <p:nvSpPr>
              <p:cNvPr id="173402" name="Rectangle 346"/>
              <p:cNvSpPr>
                <a:spLocks noChangeArrowheads="1"/>
              </p:cNvSpPr>
              <p:nvPr/>
            </p:nvSpPr>
            <p:spPr bwMode="auto">
              <a:xfrm>
                <a:off x="2783" y="2345"/>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403" name="Rectangle 347"/>
              <p:cNvSpPr>
                <a:spLocks noChangeArrowheads="1"/>
              </p:cNvSpPr>
              <p:nvPr/>
            </p:nvSpPr>
            <p:spPr bwMode="auto">
              <a:xfrm>
                <a:off x="2930" y="2345"/>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404" name="Rectangle 348"/>
              <p:cNvSpPr>
                <a:spLocks noChangeArrowheads="1"/>
              </p:cNvSpPr>
              <p:nvPr/>
            </p:nvSpPr>
            <p:spPr bwMode="auto">
              <a:xfrm>
                <a:off x="3058" y="2345"/>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405" name="Rectangle 349"/>
              <p:cNvSpPr>
                <a:spLocks noChangeArrowheads="1"/>
              </p:cNvSpPr>
              <p:nvPr/>
            </p:nvSpPr>
            <p:spPr bwMode="auto">
              <a:xfrm>
                <a:off x="3186" y="2345"/>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406" name="Rectangle 350"/>
              <p:cNvSpPr>
                <a:spLocks noChangeArrowheads="1"/>
              </p:cNvSpPr>
              <p:nvPr/>
            </p:nvSpPr>
            <p:spPr bwMode="auto">
              <a:xfrm>
                <a:off x="3322" y="2345"/>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407" name="Rectangle 351"/>
              <p:cNvSpPr>
                <a:spLocks noChangeArrowheads="1"/>
              </p:cNvSpPr>
              <p:nvPr/>
            </p:nvSpPr>
            <p:spPr bwMode="auto">
              <a:xfrm>
                <a:off x="3461" y="2345"/>
                <a:ext cx="1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408" name="Rectangle 352"/>
              <p:cNvSpPr>
                <a:spLocks noChangeArrowheads="1"/>
              </p:cNvSpPr>
              <p:nvPr/>
            </p:nvSpPr>
            <p:spPr bwMode="auto">
              <a:xfrm>
                <a:off x="3576" y="2345"/>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409" name="Rectangle 353"/>
              <p:cNvSpPr>
                <a:spLocks noChangeArrowheads="1"/>
              </p:cNvSpPr>
              <p:nvPr/>
            </p:nvSpPr>
            <p:spPr bwMode="auto">
              <a:xfrm>
                <a:off x="3627" y="2345"/>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410" name="Rectangle 354"/>
              <p:cNvSpPr>
                <a:spLocks noChangeArrowheads="1"/>
              </p:cNvSpPr>
              <p:nvPr/>
            </p:nvSpPr>
            <p:spPr bwMode="auto">
              <a:xfrm>
                <a:off x="3776" y="2345"/>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sp>
            <p:nvSpPr>
              <p:cNvPr id="173411" name="Rectangle 355"/>
              <p:cNvSpPr>
                <a:spLocks noChangeArrowheads="1"/>
              </p:cNvSpPr>
              <p:nvPr/>
            </p:nvSpPr>
            <p:spPr bwMode="auto">
              <a:xfrm>
                <a:off x="1768" y="2337"/>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412" name="Rectangle 356"/>
              <p:cNvSpPr>
                <a:spLocks noChangeArrowheads="1"/>
              </p:cNvSpPr>
              <p:nvPr/>
            </p:nvSpPr>
            <p:spPr bwMode="auto">
              <a:xfrm>
                <a:off x="1896" y="2337"/>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413" name="Rectangle 357"/>
              <p:cNvSpPr>
                <a:spLocks noChangeArrowheads="1"/>
              </p:cNvSpPr>
              <p:nvPr/>
            </p:nvSpPr>
            <p:spPr bwMode="auto">
              <a:xfrm>
                <a:off x="2033" y="2337"/>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414" name="Rectangle 358"/>
              <p:cNvSpPr>
                <a:spLocks noChangeArrowheads="1"/>
              </p:cNvSpPr>
              <p:nvPr/>
            </p:nvSpPr>
            <p:spPr bwMode="auto">
              <a:xfrm>
                <a:off x="2180" y="2337"/>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D</a:t>
                </a:r>
                <a:endParaRPr lang="en-US" altLang="en-US" sz="1800" b="1">
                  <a:solidFill>
                    <a:schemeClr val="folHlink"/>
                  </a:solidFill>
                  <a:latin typeface="Helvetica" panose="020B0604020202020204" pitchFamily="34" charset="0"/>
                </a:endParaRPr>
              </a:p>
            </p:txBody>
          </p:sp>
          <p:sp>
            <p:nvSpPr>
              <p:cNvPr id="173415" name="Rectangle 359"/>
              <p:cNvSpPr>
                <a:spLocks noChangeArrowheads="1"/>
              </p:cNvSpPr>
              <p:nvPr/>
            </p:nvSpPr>
            <p:spPr bwMode="auto">
              <a:xfrm>
                <a:off x="2316" y="2337"/>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U</a:t>
                </a:r>
                <a:endParaRPr lang="en-US" altLang="en-US" sz="1800" b="1">
                  <a:solidFill>
                    <a:schemeClr val="folHlink"/>
                  </a:solidFill>
                  <a:latin typeface="Helvetica" panose="020B0604020202020204" pitchFamily="34" charset="0"/>
                </a:endParaRPr>
              </a:p>
            </p:txBody>
          </p:sp>
          <p:sp>
            <p:nvSpPr>
              <p:cNvPr id="173416" name="Rectangle 360"/>
              <p:cNvSpPr>
                <a:spLocks noChangeArrowheads="1"/>
              </p:cNvSpPr>
              <p:nvPr/>
            </p:nvSpPr>
            <p:spPr bwMode="auto">
              <a:xfrm>
                <a:off x="2454" y="2337"/>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C</a:t>
                </a:r>
                <a:endParaRPr lang="en-US" altLang="en-US" sz="1800" b="1">
                  <a:solidFill>
                    <a:schemeClr val="folHlink"/>
                  </a:solidFill>
                  <a:latin typeface="Helvetica" panose="020B0604020202020204" pitchFamily="34" charset="0"/>
                </a:endParaRPr>
              </a:p>
            </p:txBody>
          </p:sp>
          <p:sp>
            <p:nvSpPr>
              <p:cNvPr id="173417" name="Rectangle 361"/>
              <p:cNvSpPr>
                <a:spLocks noChangeArrowheads="1"/>
              </p:cNvSpPr>
              <p:nvPr/>
            </p:nvSpPr>
            <p:spPr bwMode="auto">
              <a:xfrm>
                <a:off x="2593" y="2337"/>
                <a:ext cx="1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418" name="Rectangle 362"/>
              <p:cNvSpPr>
                <a:spLocks noChangeArrowheads="1"/>
              </p:cNvSpPr>
              <p:nvPr/>
            </p:nvSpPr>
            <p:spPr bwMode="auto">
              <a:xfrm>
                <a:off x="2710" y="2337"/>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 </a:t>
                </a:r>
                <a:endParaRPr lang="en-US" altLang="en-US" sz="1800" b="1">
                  <a:solidFill>
                    <a:schemeClr val="folHlink"/>
                  </a:solidFill>
                  <a:latin typeface="Helvetica" panose="020B0604020202020204" pitchFamily="34" charset="0"/>
                </a:endParaRPr>
              </a:p>
            </p:txBody>
          </p:sp>
          <p:sp>
            <p:nvSpPr>
              <p:cNvPr id="173419" name="Rectangle 363"/>
              <p:cNvSpPr>
                <a:spLocks noChangeArrowheads="1"/>
              </p:cNvSpPr>
              <p:nvPr/>
            </p:nvSpPr>
            <p:spPr bwMode="auto">
              <a:xfrm>
                <a:off x="2775" y="2337"/>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420" name="Rectangle 364"/>
              <p:cNvSpPr>
                <a:spLocks noChangeArrowheads="1"/>
              </p:cNvSpPr>
              <p:nvPr/>
            </p:nvSpPr>
            <p:spPr bwMode="auto">
              <a:xfrm>
                <a:off x="2922" y="2337"/>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P</a:t>
                </a:r>
                <a:endParaRPr lang="en-US" altLang="en-US" sz="1800" b="1">
                  <a:solidFill>
                    <a:schemeClr val="folHlink"/>
                  </a:solidFill>
                  <a:latin typeface="Helvetica" panose="020B0604020202020204" pitchFamily="34" charset="0"/>
                </a:endParaRPr>
              </a:p>
            </p:txBody>
          </p:sp>
          <p:sp>
            <p:nvSpPr>
              <p:cNvPr id="173421" name="Rectangle 365"/>
              <p:cNvSpPr>
                <a:spLocks noChangeArrowheads="1"/>
              </p:cNvSpPr>
              <p:nvPr/>
            </p:nvSpPr>
            <p:spPr bwMode="auto">
              <a:xfrm>
                <a:off x="3050" y="2337"/>
                <a:ext cx="12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E</a:t>
                </a:r>
                <a:endParaRPr lang="en-US" altLang="en-US" sz="1800" b="1">
                  <a:solidFill>
                    <a:schemeClr val="folHlink"/>
                  </a:solidFill>
                  <a:latin typeface="Helvetica" panose="020B0604020202020204" pitchFamily="34" charset="0"/>
                </a:endParaRPr>
              </a:p>
            </p:txBody>
          </p:sp>
          <p:sp>
            <p:nvSpPr>
              <p:cNvPr id="173422" name="Rectangle 366"/>
              <p:cNvSpPr>
                <a:spLocks noChangeArrowheads="1"/>
              </p:cNvSpPr>
              <p:nvPr/>
            </p:nvSpPr>
            <p:spPr bwMode="auto">
              <a:xfrm>
                <a:off x="3178" y="2337"/>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R</a:t>
                </a:r>
                <a:endParaRPr lang="en-US" altLang="en-US" sz="1800" b="1">
                  <a:solidFill>
                    <a:schemeClr val="folHlink"/>
                  </a:solidFill>
                  <a:latin typeface="Helvetica" panose="020B0604020202020204" pitchFamily="34" charset="0"/>
                </a:endParaRPr>
              </a:p>
            </p:txBody>
          </p:sp>
          <p:sp>
            <p:nvSpPr>
              <p:cNvPr id="173423" name="Rectangle 367"/>
              <p:cNvSpPr>
                <a:spLocks noChangeArrowheads="1"/>
              </p:cNvSpPr>
              <p:nvPr/>
            </p:nvSpPr>
            <p:spPr bwMode="auto">
              <a:xfrm>
                <a:off x="3314" y="2337"/>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A</a:t>
                </a:r>
                <a:endParaRPr lang="en-US" altLang="en-US" sz="1800" b="1">
                  <a:solidFill>
                    <a:schemeClr val="folHlink"/>
                  </a:solidFill>
                  <a:latin typeface="Helvetica" panose="020B0604020202020204" pitchFamily="34" charset="0"/>
                </a:endParaRPr>
              </a:p>
            </p:txBody>
          </p:sp>
          <p:sp>
            <p:nvSpPr>
              <p:cNvPr id="173424" name="Rectangle 368"/>
              <p:cNvSpPr>
                <a:spLocks noChangeArrowheads="1"/>
              </p:cNvSpPr>
              <p:nvPr/>
            </p:nvSpPr>
            <p:spPr bwMode="auto">
              <a:xfrm>
                <a:off x="3453" y="2337"/>
                <a:ext cx="1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T</a:t>
                </a:r>
                <a:endParaRPr lang="en-US" altLang="en-US" sz="1800" b="1">
                  <a:solidFill>
                    <a:schemeClr val="folHlink"/>
                  </a:solidFill>
                  <a:latin typeface="Helvetica" panose="020B0604020202020204" pitchFamily="34" charset="0"/>
                </a:endParaRPr>
              </a:p>
            </p:txBody>
          </p:sp>
          <p:sp>
            <p:nvSpPr>
              <p:cNvPr id="173425" name="Rectangle 369"/>
              <p:cNvSpPr>
                <a:spLocks noChangeArrowheads="1"/>
              </p:cNvSpPr>
              <p:nvPr/>
            </p:nvSpPr>
            <p:spPr bwMode="auto">
              <a:xfrm>
                <a:off x="3568" y="2337"/>
                <a:ext cx="5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I</a:t>
                </a:r>
                <a:endParaRPr lang="en-US" altLang="en-US" sz="1800" b="1">
                  <a:solidFill>
                    <a:schemeClr val="folHlink"/>
                  </a:solidFill>
                  <a:latin typeface="Helvetica" panose="020B0604020202020204" pitchFamily="34" charset="0"/>
                </a:endParaRPr>
              </a:p>
            </p:txBody>
          </p:sp>
          <p:sp>
            <p:nvSpPr>
              <p:cNvPr id="173426" name="Rectangle 370"/>
              <p:cNvSpPr>
                <a:spLocks noChangeArrowheads="1"/>
              </p:cNvSpPr>
              <p:nvPr/>
            </p:nvSpPr>
            <p:spPr bwMode="auto">
              <a:xfrm>
                <a:off x="3619" y="2337"/>
                <a:ext cx="1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O</a:t>
                </a:r>
                <a:endParaRPr lang="en-US" altLang="en-US" sz="1800" b="1">
                  <a:solidFill>
                    <a:schemeClr val="folHlink"/>
                  </a:solidFill>
                  <a:latin typeface="Helvetica" panose="020B0604020202020204" pitchFamily="34" charset="0"/>
                </a:endParaRPr>
              </a:p>
            </p:txBody>
          </p:sp>
          <p:sp>
            <p:nvSpPr>
              <p:cNvPr id="173427" name="Rectangle 371"/>
              <p:cNvSpPr>
                <a:spLocks noChangeArrowheads="1"/>
              </p:cNvSpPr>
              <p:nvPr/>
            </p:nvSpPr>
            <p:spPr bwMode="auto">
              <a:xfrm>
                <a:off x="3768" y="2337"/>
                <a:ext cx="1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b="1">
                    <a:solidFill>
                      <a:schemeClr val="folHlink"/>
                    </a:solidFill>
                    <a:latin typeface="Helvetica" panose="020B0604020202020204" pitchFamily="34" charset="0"/>
                  </a:rPr>
                  <a:t>N</a:t>
                </a:r>
                <a:endParaRPr lang="en-US" altLang="en-US" sz="1800" b="1">
                  <a:solidFill>
                    <a:schemeClr val="folHlink"/>
                  </a:solidFill>
                  <a:latin typeface="Helvetica" panose="020B0604020202020204" pitchFamily="34" charset="0"/>
                </a:endParaRPr>
              </a:p>
            </p:txBody>
          </p:sp>
        </p:grpSp>
      </p:grpSp>
      <p:sp>
        <p:nvSpPr>
          <p:cNvPr id="37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37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95843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r>
              <a:rPr lang="en-US" altLang="en-US" dirty="0"/>
              <a:t>The Process</a:t>
            </a:r>
          </a:p>
        </p:txBody>
      </p:sp>
      <p:sp>
        <p:nvSpPr>
          <p:cNvPr id="184323" name="Rectangle 3"/>
          <p:cNvSpPr>
            <a:spLocks noGrp="1" noChangeArrowheads="1"/>
          </p:cNvSpPr>
          <p:nvPr>
            <p:ph idx="1"/>
          </p:nvPr>
        </p:nvSpPr>
        <p:spPr/>
        <p:txBody>
          <a:bodyPr/>
          <a:lstStyle/>
          <a:p>
            <a:pPr algn="just">
              <a:lnSpc>
                <a:spcPct val="150000"/>
              </a:lnSpc>
            </a:pPr>
            <a:r>
              <a:rPr lang="en-US" altLang="en-US" sz="1800" dirty="0"/>
              <a:t>Once a process framework has been established</a:t>
            </a:r>
          </a:p>
          <a:p>
            <a:pPr lvl="1" algn="just">
              <a:lnSpc>
                <a:spcPct val="150000"/>
              </a:lnSpc>
            </a:pPr>
            <a:r>
              <a:rPr lang="en-US" altLang="en-US" sz="1800" dirty="0"/>
              <a:t>Consider project characteristics</a:t>
            </a:r>
          </a:p>
          <a:p>
            <a:pPr lvl="1" algn="just">
              <a:lnSpc>
                <a:spcPct val="150000"/>
              </a:lnSpc>
            </a:pPr>
            <a:r>
              <a:rPr lang="en-US" altLang="en-US" sz="1800" dirty="0"/>
              <a:t>Determine the degree of rigor required</a:t>
            </a:r>
          </a:p>
          <a:p>
            <a:pPr lvl="1" algn="just">
              <a:lnSpc>
                <a:spcPct val="150000"/>
              </a:lnSpc>
            </a:pPr>
            <a:r>
              <a:rPr lang="en-US" altLang="en-US" sz="1800" dirty="0"/>
              <a:t>Define a task set for each software engineering activity</a:t>
            </a:r>
          </a:p>
          <a:p>
            <a:pPr lvl="2" algn="just">
              <a:lnSpc>
                <a:spcPct val="150000"/>
              </a:lnSpc>
            </a:pPr>
            <a:r>
              <a:rPr lang="en-US" altLang="en-US" sz="1800" dirty="0">
                <a:solidFill>
                  <a:schemeClr val="folHlink"/>
                </a:solidFill>
              </a:rPr>
              <a:t>Task set =</a:t>
            </a:r>
          </a:p>
          <a:p>
            <a:pPr lvl="3" algn="just">
              <a:lnSpc>
                <a:spcPct val="150000"/>
              </a:lnSpc>
            </a:pPr>
            <a:r>
              <a:rPr lang="en-US" altLang="en-US" sz="1800" dirty="0">
                <a:solidFill>
                  <a:schemeClr val="folHlink"/>
                </a:solidFill>
              </a:rPr>
              <a:t>Software engineering tasks</a:t>
            </a:r>
          </a:p>
          <a:p>
            <a:pPr lvl="3" algn="just">
              <a:lnSpc>
                <a:spcPct val="150000"/>
              </a:lnSpc>
            </a:pPr>
            <a:r>
              <a:rPr lang="en-US" altLang="en-US" sz="1800" dirty="0">
                <a:solidFill>
                  <a:schemeClr val="folHlink"/>
                </a:solidFill>
              </a:rPr>
              <a:t>Work products</a:t>
            </a:r>
          </a:p>
          <a:p>
            <a:pPr lvl="3" algn="just">
              <a:lnSpc>
                <a:spcPct val="150000"/>
              </a:lnSpc>
            </a:pPr>
            <a:r>
              <a:rPr lang="en-US" altLang="en-US" sz="1800" dirty="0">
                <a:solidFill>
                  <a:schemeClr val="folHlink"/>
                </a:solidFill>
              </a:rPr>
              <a:t>Quality assurance points</a:t>
            </a:r>
          </a:p>
          <a:p>
            <a:pPr lvl="3" algn="just">
              <a:lnSpc>
                <a:spcPct val="150000"/>
              </a:lnSpc>
            </a:pPr>
            <a:r>
              <a:rPr lang="en-US" altLang="en-US" sz="1800" dirty="0">
                <a:solidFill>
                  <a:schemeClr val="folHlink"/>
                </a:solidFill>
              </a:rPr>
              <a:t>Milestones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508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Process Metrics</a:t>
            </a:r>
            <a:br>
              <a:rPr lang="en-US" dirty="0"/>
            </a:br>
            <a:endParaRPr lang="en-US" dirty="0"/>
          </a:p>
        </p:txBody>
      </p:sp>
      <p:sp>
        <p:nvSpPr>
          <p:cNvPr id="3" name="Content Placeholder 2"/>
          <p:cNvSpPr>
            <a:spLocks noGrp="1"/>
          </p:cNvSpPr>
          <p:nvPr>
            <p:ph idx="1"/>
          </p:nvPr>
        </p:nvSpPr>
        <p:spPr/>
        <p:txBody>
          <a:bodyPr/>
          <a:lstStyle/>
          <a:p>
            <a:pPr algn="just">
              <a:lnSpc>
                <a:spcPct val="150000"/>
              </a:lnSpc>
            </a:pPr>
            <a:r>
              <a:rPr lang="en-US" sz="1600" dirty="0"/>
              <a:t>Process metrics are collected across all projects and over long periods of time. Their intent is to provide a set of process indicators that lead to long-term software process improvement.</a:t>
            </a:r>
          </a:p>
          <a:p>
            <a:pPr algn="just">
              <a:lnSpc>
                <a:spcPct val="150000"/>
              </a:lnSpc>
            </a:pPr>
            <a:r>
              <a:rPr lang="en-US" sz="1600" dirty="0"/>
              <a:t>Focus on quality achieved as a consequence of a repeatable or managed process.</a:t>
            </a:r>
          </a:p>
          <a:p>
            <a:pPr algn="just">
              <a:lnSpc>
                <a:spcPct val="150000"/>
              </a:lnSpc>
            </a:pPr>
            <a:r>
              <a:rPr lang="en-US" sz="1600" dirty="0"/>
              <a:t>Strategic and Long Term.</a:t>
            </a:r>
          </a:p>
          <a:p>
            <a:pPr algn="just">
              <a:lnSpc>
                <a:spcPct val="150000"/>
              </a:lnSpc>
            </a:pPr>
            <a:r>
              <a:rPr lang="en-US" sz="1600" dirty="0"/>
              <a:t>Statistical Software Process Improvement (SSPI).</a:t>
            </a:r>
          </a:p>
          <a:p>
            <a:pPr algn="just">
              <a:lnSpc>
                <a:spcPct val="150000"/>
              </a:lnSpc>
            </a:pPr>
            <a:r>
              <a:rPr lang="en-US" sz="1600" dirty="0"/>
              <a:t>Error Categorization and Analysis:</a:t>
            </a:r>
          </a:p>
          <a:p>
            <a:pPr marL="0" indent="0" algn="just">
              <a:lnSpc>
                <a:spcPct val="150000"/>
              </a:lnSpc>
              <a:buNone/>
            </a:pPr>
            <a:r>
              <a:rPr lang="en-US" sz="1600" dirty="0"/>
              <a:t>– All errors and defects are categorized by origin</a:t>
            </a:r>
          </a:p>
          <a:p>
            <a:pPr marL="0" indent="0" algn="just">
              <a:lnSpc>
                <a:spcPct val="150000"/>
              </a:lnSpc>
              <a:buNone/>
            </a:pPr>
            <a:r>
              <a:rPr lang="en-US" sz="1600" dirty="0"/>
              <a:t>– The cost to correct each error and defect is recorded</a:t>
            </a:r>
          </a:p>
          <a:p>
            <a:pPr marL="0" indent="0" algn="just">
              <a:lnSpc>
                <a:spcPct val="150000"/>
              </a:lnSpc>
              <a:buNone/>
            </a:pPr>
            <a:r>
              <a:rPr lang="en-US" sz="1600" dirty="0"/>
              <a:t>– The number of errors and defects in each category is computed</a:t>
            </a:r>
          </a:p>
          <a:p>
            <a:pPr marL="0" indent="0" algn="just">
              <a:lnSpc>
                <a:spcPct val="150000"/>
              </a:lnSpc>
              <a:buNone/>
            </a:pPr>
            <a:r>
              <a:rPr lang="en-US" sz="1600" dirty="0"/>
              <a:t>– Data is analyzed to find categories that result in the highest cost to the organization</a:t>
            </a:r>
          </a:p>
          <a:p>
            <a:pPr marL="0" indent="0" algn="just">
              <a:lnSpc>
                <a:spcPct val="150000"/>
              </a:lnSpc>
              <a:buNone/>
            </a:pPr>
            <a:r>
              <a:rPr lang="en-US" sz="1600" dirty="0"/>
              <a:t>– Plans are developed to modify the process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82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chor="ctr"/>
          <a:lstStyle/>
          <a:p>
            <a:r>
              <a:rPr lang="en-US" altLang="en-US" dirty="0"/>
              <a:t>The Project</a:t>
            </a:r>
          </a:p>
        </p:txBody>
      </p:sp>
      <p:sp>
        <p:nvSpPr>
          <p:cNvPr id="186371" name="Rectangle 3"/>
          <p:cNvSpPr>
            <a:spLocks noGrp="1" noChangeArrowheads="1"/>
          </p:cNvSpPr>
          <p:nvPr>
            <p:ph idx="1"/>
          </p:nvPr>
        </p:nvSpPr>
        <p:spPr>
          <a:xfrm>
            <a:off x="457200" y="1371600"/>
            <a:ext cx="8229600" cy="4525963"/>
          </a:xfrm>
        </p:spPr>
        <p:txBody>
          <a:bodyPr/>
          <a:lstStyle/>
          <a:p>
            <a:pPr algn="just">
              <a:lnSpc>
                <a:spcPct val="150000"/>
              </a:lnSpc>
            </a:pPr>
            <a:r>
              <a:rPr lang="en-US" altLang="en-US" sz="2000" i="1" dirty="0"/>
              <a:t>Projects get into trouble when …</a:t>
            </a:r>
          </a:p>
          <a:p>
            <a:pPr lvl="1" algn="just">
              <a:lnSpc>
                <a:spcPct val="150000"/>
              </a:lnSpc>
              <a:spcBef>
                <a:spcPts val="600"/>
              </a:spcBef>
            </a:pPr>
            <a:r>
              <a:rPr lang="en-US" altLang="en-US" sz="1800" dirty="0"/>
              <a:t>Software people don’t understand their customer’s needs.</a:t>
            </a:r>
          </a:p>
          <a:p>
            <a:pPr lvl="1" algn="just">
              <a:lnSpc>
                <a:spcPct val="150000"/>
              </a:lnSpc>
              <a:spcBef>
                <a:spcPts val="300"/>
              </a:spcBef>
            </a:pPr>
            <a:r>
              <a:rPr lang="en-US" altLang="en-US" sz="1800" dirty="0"/>
              <a:t>The product scope is poorly defined.</a:t>
            </a:r>
          </a:p>
          <a:p>
            <a:pPr lvl="1" algn="just">
              <a:lnSpc>
                <a:spcPct val="150000"/>
              </a:lnSpc>
            </a:pPr>
            <a:r>
              <a:rPr lang="en-US" altLang="en-US" sz="1800" dirty="0"/>
              <a:t>Changes are managed poorly.</a:t>
            </a:r>
          </a:p>
          <a:p>
            <a:pPr lvl="1" algn="just">
              <a:lnSpc>
                <a:spcPct val="150000"/>
              </a:lnSpc>
            </a:pPr>
            <a:r>
              <a:rPr lang="en-US" altLang="en-US" sz="1800" dirty="0"/>
              <a:t>The chosen technology changes.</a:t>
            </a:r>
          </a:p>
          <a:p>
            <a:pPr lvl="1" algn="just">
              <a:lnSpc>
                <a:spcPct val="150000"/>
              </a:lnSpc>
            </a:pPr>
            <a:r>
              <a:rPr lang="en-US" altLang="en-US" sz="1800" dirty="0"/>
              <a:t>Business needs change [or are ill-defined].</a:t>
            </a:r>
            <a:r>
              <a:rPr lang="en-US" altLang="en-US" sz="1800" dirty="0">
                <a:latin typeface="Times" panose="02020603050405020304" pitchFamily="18" charset="0"/>
              </a:rPr>
              <a:t> </a:t>
            </a:r>
            <a:endParaRPr lang="en-US" altLang="en-US" sz="1800" dirty="0"/>
          </a:p>
          <a:p>
            <a:pPr lvl="1" algn="just">
              <a:lnSpc>
                <a:spcPct val="150000"/>
              </a:lnSpc>
            </a:pPr>
            <a:r>
              <a:rPr lang="en-US" altLang="en-US" sz="1800" dirty="0"/>
              <a:t>Deadlines are unrealistic.</a:t>
            </a:r>
          </a:p>
          <a:p>
            <a:pPr lvl="1" algn="just">
              <a:lnSpc>
                <a:spcPct val="150000"/>
              </a:lnSpc>
            </a:pPr>
            <a:r>
              <a:rPr lang="en-US" altLang="en-US" sz="1800" dirty="0"/>
              <a:t>Users are resistant.</a:t>
            </a:r>
          </a:p>
          <a:p>
            <a:pPr lvl="1" algn="just">
              <a:lnSpc>
                <a:spcPct val="150000"/>
              </a:lnSpc>
            </a:pPr>
            <a:r>
              <a:rPr lang="en-US" altLang="en-US" sz="1800" dirty="0"/>
              <a:t>Sponsorship is lost [or was never properly obtained].</a:t>
            </a:r>
          </a:p>
          <a:p>
            <a:pPr lvl="1" algn="just">
              <a:lnSpc>
                <a:spcPct val="150000"/>
              </a:lnSpc>
            </a:pPr>
            <a:r>
              <a:rPr lang="en-US" altLang="en-US" sz="1800" dirty="0"/>
              <a:t>The project team lacks people with appropriate skills.</a:t>
            </a:r>
          </a:p>
          <a:p>
            <a:pPr lvl="1" algn="just">
              <a:lnSpc>
                <a:spcPct val="150000"/>
              </a:lnSpc>
            </a:pPr>
            <a:r>
              <a:rPr lang="en-US" altLang="en-US" sz="1800" dirty="0"/>
              <a:t>Managers [and practitioners] avoid best practices and lessons learned.</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1299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nchor="ctr"/>
          <a:lstStyle/>
          <a:p>
            <a:r>
              <a:rPr lang="en-US" altLang="en-US" sz="3600" dirty="0"/>
              <a:t>Common-Sense Approach to Projects</a:t>
            </a:r>
            <a:endParaRPr lang="en-US" altLang="en-US" dirty="0"/>
          </a:p>
        </p:txBody>
      </p:sp>
      <p:sp>
        <p:nvSpPr>
          <p:cNvPr id="187395" name="Rectangle 3"/>
          <p:cNvSpPr>
            <a:spLocks noGrp="1" noChangeArrowheads="1"/>
          </p:cNvSpPr>
          <p:nvPr>
            <p:ph idx="1"/>
          </p:nvPr>
        </p:nvSpPr>
        <p:spPr>
          <a:xfrm>
            <a:off x="285720" y="1189053"/>
            <a:ext cx="8229600" cy="4525963"/>
          </a:xfrm>
        </p:spPr>
        <p:txBody>
          <a:bodyPr/>
          <a:lstStyle/>
          <a:p>
            <a:pPr algn="just">
              <a:lnSpc>
                <a:spcPct val="150000"/>
              </a:lnSpc>
              <a:spcBef>
                <a:spcPts val="600"/>
              </a:spcBef>
            </a:pPr>
            <a:r>
              <a:rPr lang="en-US" altLang="en-US" sz="1600" i="1" dirty="0">
                <a:solidFill>
                  <a:schemeClr val="folHlink"/>
                </a:solidFill>
              </a:rPr>
              <a:t>Start on the right foot. </a:t>
            </a:r>
            <a:r>
              <a:rPr lang="en-US" altLang="en-US" sz="1600" dirty="0">
                <a:solidFill>
                  <a:schemeClr val="folHlink"/>
                </a:solidFill>
              </a:rPr>
              <a:t> </a:t>
            </a:r>
            <a:r>
              <a:rPr lang="en-US" altLang="en-US" sz="1600" dirty="0"/>
              <a:t>This is accomplished by working hard (very hard) to understand the problem that is to be solved and then setting realistic objectives and expectations.   </a:t>
            </a:r>
          </a:p>
          <a:p>
            <a:pPr algn="just">
              <a:lnSpc>
                <a:spcPct val="150000"/>
              </a:lnSpc>
              <a:spcBef>
                <a:spcPts val="300"/>
              </a:spcBef>
            </a:pPr>
            <a:r>
              <a:rPr lang="en-US" altLang="en-US" sz="1600" i="1" dirty="0">
                <a:solidFill>
                  <a:schemeClr val="folHlink"/>
                </a:solidFill>
              </a:rPr>
              <a:t>Maintain momentum. </a:t>
            </a:r>
            <a:r>
              <a:rPr lang="en-US" altLang="en-US" sz="1600" i="1" dirty="0"/>
              <a:t>The </a:t>
            </a:r>
            <a:r>
              <a:rPr lang="en-US" altLang="en-US" sz="1600" dirty="0"/>
              <a:t>project manager must provide incentives to keep turnover of personnel to an absolute minimum, the team should emphasize quality in every task it performs, and senior management should do everything possible to stay out of the team’s way.</a:t>
            </a:r>
          </a:p>
          <a:p>
            <a:pPr algn="just">
              <a:lnSpc>
                <a:spcPct val="150000"/>
              </a:lnSpc>
            </a:pPr>
            <a:r>
              <a:rPr lang="en-US" altLang="en-US" sz="1600" i="1" dirty="0">
                <a:solidFill>
                  <a:schemeClr val="folHlink"/>
                </a:solidFill>
              </a:rPr>
              <a:t>Track progress. </a:t>
            </a:r>
            <a:r>
              <a:rPr lang="en-US" altLang="en-US" sz="1600" dirty="0"/>
              <a:t> For a software project, progress is tracked as work products  (e.g., models, source code, sets of test cases) are produced and approved (using formal technical reviews) as part of a quality assurance activity. </a:t>
            </a:r>
          </a:p>
          <a:p>
            <a:pPr algn="just">
              <a:lnSpc>
                <a:spcPct val="150000"/>
              </a:lnSpc>
            </a:pPr>
            <a:r>
              <a:rPr lang="en-US" altLang="en-US" sz="1600" i="1" dirty="0">
                <a:solidFill>
                  <a:schemeClr val="folHlink"/>
                </a:solidFill>
              </a:rPr>
              <a:t>Make smart decisions. </a:t>
            </a:r>
            <a:r>
              <a:rPr lang="en-US" altLang="en-US" sz="1600" dirty="0">
                <a:solidFill>
                  <a:schemeClr val="folHlink"/>
                </a:solidFill>
              </a:rPr>
              <a:t> </a:t>
            </a:r>
            <a:r>
              <a:rPr lang="en-US" altLang="en-US" sz="1600" dirty="0"/>
              <a:t> In essence, the decisions of the project manager and the software team should be to “keep it simple.” </a:t>
            </a:r>
          </a:p>
          <a:p>
            <a:pPr algn="just">
              <a:lnSpc>
                <a:spcPct val="150000"/>
              </a:lnSpc>
            </a:pPr>
            <a:r>
              <a:rPr lang="en-US" altLang="en-US" sz="1600" i="1" dirty="0">
                <a:solidFill>
                  <a:schemeClr val="folHlink"/>
                </a:solidFill>
              </a:rPr>
              <a:t>Conduct a postmortem analysis.</a:t>
            </a:r>
            <a:r>
              <a:rPr lang="en-US" altLang="en-US" sz="1600" dirty="0">
                <a:solidFill>
                  <a:schemeClr val="folHlink"/>
                </a:solidFill>
              </a:rPr>
              <a:t> </a:t>
            </a:r>
            <a:r>
              <a:rPr lang="en-US" altLang="en-US" sz="1600" dirty="0"/>
              <a:t> Establish a consistent mechanism for extracting lessons learned for each project. </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674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a:t>
            </a:r>
            <a:r>
              <a:rPr lang="en-US" dirty="0" err="1"/>
              <a:t>Metrices</a:t>
            </a:r>
            <a:endParaRPr lang="en-US" dirty="0"/>
          </a:p>
        </p:txBody>
      </p:sp>
      <p:sp>
        <p:nvSpPr>
          <p:cNvPr id="3" name="Content Placeholder 2"/>
          <p:cNvSpPr>
            <a:spLocks noGrp="1"/>
          </p:cNvSpPr>
          <p:nvPr>
            <p:ph idx="1"/>
          </p:nvPr>
        </p:nvSpPr>
        <p:spPr>
          <a:xfrm>
            <a:off x="457200" y="1417637"/>
            <a:ext cx="8229600" cy="4525963"/>
          </a:xfrm>
        </p:spPr>
        <p:txBody>
          <a:bodyPr/>
          <a:lstStyle/>
          <a:p>
            <a:pPr algn="just">
              <a:lnSpc>
                <a:spcPct val="150000"/>
              </a:lnSpc>
            </a:pPr>
            <a:r>
              <a:rPr lang="en-US" sz="1600" dirty="0"/>
              <a:t>Project metrics enable a software project manager to assess the status of an ongoing project, track potential risks, uncover problem areas before they go “critical,” adjust work flow or tasks, and evaluate the project team’s ability to control quality of software work products.</a:t>
            </a:r>
          </a:p>
          <a:p>
            <a:pPr algn="just">
              <a:lnSpc>
                <a:spcPct val="150000"/>
              </a:lnSpc>
            </a:pPr>
            <a:r>
              <a:rPr lang="en-US" sz="1600" dirty="0"/>
              <a:t>Project metrics on most software projects occurs during estimation.</a:t>
            </a:r>
          </a:p>
          <a:p>
            <a:pPr algn="just">
              <a:lnSpc>
                <a:spcPct val="150000"/>
              </a:lnSpc>
            </a:pPr>
            <a:r>
              <a:rPr lang="en-US" sz="1600" dirty="0"/>
              <a:t>Metrics collected from past projects are used as a basis from which effort and time estimates are made for current software work. Production rates represented in terms of models created, review hours, function points, and delivered source lines are measured.</a:t>
            </a:r>
          </a:p>
          <a:p>
            <a:pPr algn="just">
              <a:lnSpc>
                <a:spcPct val="150000"/>
              </a:lnSpc>
            </a:pPr>
            <a:r>
              <a:rPr lang="en-US" sz="1600" dirty="0"/>
              <a:t>These metrics are used to minimize the development schedule by making the adjustments necessary to avoid delays and mitigate potential problems and risks.</a:t>
            </a:r>
          </a:p>
          <a:p>
            <a:pPr algn="just">
              <a:lnSpc>
                <a:spcPct val="150000"/>
              </a:lnSpc>
            </a:pPr>
            <a:r>
              <a:rPr lang="en-US" sz="1600" dirty="0"/>
              <a:t>Project metrics are used to assess product quality on an ongoing basis and, when necessary, modify the technical approach to improve quality.</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017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39762"/>
          </a:xfrm>
        </p:spPr>
        <p:txBody>
          <a:bodyPr>
            <a:normAutofit fontScale="90000"/>
          </a:bodyPr>
          <a:lstStyle/>
          <a:p>
            <a:r>
              <a:rPr lang="en-US" b="1">
                <a:latin typeface="Arial Black" pitchFamily="34" charset="0"/>
              </a:rPr>
              <a:t>Content</a:t>
            </a:r>
            <a:r>
              <a:rPr lang="en-US"/>
              <a:t/>
            </a:r>
            <a:br>
              <a:rPr lang="en-US"/>
            </a:br>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val="1753647187"/>
              </p:ext>
            </p:extLst>
          </p:nvPr>
        </p:nvGraphicFramePr>
        <p:xfrm>
          <a:off x="457200" y="1066800"/>
          <a:ext cx="83820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494211" y="5295666"/>
            <a:ext cx="845614" cy="845614"/>
          </a:xfrm>
          <a:prstGeom prst="ellipse">
            <a:avLst/>
          </a:prstGeom>
          <a:blipFill rotWithShape="0">
            <a:blip r:embed="rId10"/>
            <a:stretch>
              <a:fillRect/>
            </a:stretch>
          </a:blipFill>
          <a:ln w="25400" cap="flat" cmpd="sng" algn="ctr">
            <a:solidFill>
              <a:srgbClr val="C0504D">
                <a:hueOff val="4681519"/>
                <a:satOff val="-5839"/>
                <a:lumOff val="1373"/>
                <a:alphaOff val="0"/>
              </a:srgbClr>
            </a:solidFill>
            <a:prstDash val="solid"/>
          </a:ln>
          <a:effectLst/>
        </p:spPr>
        <p:style>
          <a:lnRef idx="2">
            <a:scrgbClr r="0" g="0" b="0"/>
          </a:lnRef>
          <a:fillRef idx="1">
            <a:scrgbClr r="0" g="0" b="0"/>
          </a:fillRef>
          <a:effectRef idx="0">
            <a:scrgbClr r="0" g="0" b="0"/>
          </a:effectRef>
          <a:fontRef idx="minor">
            <a:schemeClr val="dk1">
              <a:hueOff val="0"/>
              <a:satOff val="0"/>
              <a:lumOff val="0"/>
              <a:alphaOff val="0"/>
            </a:schemeClr>
          </a:fontRef>
        </p:style>
      </p:sp>
    </p:spTree>
    <p:extLst>
      <p:ext uri="{BB962C8B-B14F-4D97-AF65-F5344CB8AC3E}">
        <p14:creationId xmlns:p14="http://schemas.microsoft.com/office/powerpoint/2010/main" val="153125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Software Project Estimations</a:t>
            </a:r>
          </a:p>
        </p:txBody>
      </p:sp>
      <p:sp>
        <p:nvSpPr>
          <p:cNvPr id="3" name="Content Placeholder 2"/>
          <p:cNvSpPr>
            <a:spLocks noGrp="1"/>
          </p:cNvSpPr>
          <p:nvPr>
            <p:ph idx="1"/>
          </p:nvPr>
        </p:nvSpPr>
        <p:spPr/>
        <p:txBody>
          <a:bodyPr/>
          <a:lstStyle/>
          <a:p>
            <a:pPr algn="just">
              <a:lnSpc>
                <a:spcPct val="150000"/>
              </a:lnSpc>
            </a:pPr>
            <a:r>
              <a:rPr lang="en-US" sz="2000" dirty="0"/>
              <a:t>Software Project Management begins with a set of activities that are collectively called project planning.</a:t>
            </a:r>
          </a:p>
          <a:p>
            <a:pPr algn="just">
              <a:lnSpc>
                <a:spcPct val="150000"/>
              </a:lnSpc>
            </a:pPr>
            <a:r>
              <a:rPr lang="en-US" sz="2000" dirty="0"/>
              <a:t>The overall goal of project planning is to establish a pragmatic strategy for controlling, tracking, and monitoring a complex technical project.</a:t>
            </a:r>
          </a:p>
          <a:p>
            <a:pPr marL="0" indent="0" algn="just">
              <a:lnSpc>
                <a:spcPct val="150000"/>
              </a:lnSpc>
              <a:buNone/>
            </a:pPr>
            <a:r>
              <a:rPr lang="en-US" sz="2000" dirty="0"/>
              <a:t>Why?</a:t>
            </a:r>
          </a:p>
          <a:p>
            <a:pPr algn="just">
              <a:lnSpc>
                <a:spcPct val="150000"/>
              </a:lnSpc>
            </a:pPr>
            <a:r>
              <a:rPr lang="en-US" sz="2000" dirty="0"/>
              <a:t>So the end result gets done on time, with quality!</a:t>
            </a:r>
          </a:p>
          <a:p>
            <a:pPr algn="just">
              <a:lnSpc>
                <a:spcPct val="150000"/>
              </a:lnSpc>
            </a:pPr>
            <a:endParaRPr lang="en-US"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7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title"/>
          </p:nvPr>
        </p:nvSpPr>
        <p:spPr/>
        <p:txBody>
          <a:bodyPr anchor="ctr"/>
          <a:lstStyle/>
          <a:p>
            <a:r>
              <a:rPr lang="en-US" altLang="en-US" dirty="0"/>
              <a:t>Project Planning Task Set-I</a:t>
            </a:r>
          </a:p>
        </p:txBody>
      </p:sp>
      <p:sp>
        <p:nvSpPr>
          <p:cNvPr id="174084" name="Rectangle 4"/>
          <p:cNvSpPr>
            <a:spLocks noGrp="1" noChangeArrowheads="1"/>
          </p:cNvSpPr>
          <p:nvPr>
            <p:ph idx="1"/>
          </p:nvPr>
        </p:nvSpPr>
        <p:spPr>
          <a:xfrm>
            <a:off x="457200" y="1447800"/>
            <a:ext cx="8229600" cy="4876800"/>
          </a:xfrm>
        </p:spPr>
        <p:txBody>
          <a:bodyPr/>
          <a:lstStyle/>
          <a:p>
            <a:pPr algn="just">
              <a:lnSpc>
                <a:spcPct val="150000"/>
              </a:lnSpc>
              <a:spcBef>
                <a:spcPts val="600"/>
              </a:spcBef>
            </a:pPr>
            <a:r>
              <a:rPr lang="en-US" altLang="en-US" sz="2400" dirty="0"/>
              <a:t>Establish project scope</a:t>
            </a:r>
          </a:p>
          <a:p>
            <a:pPr algn="just">
              <a:lnSpc>
                <a:spcPct val="150000"/>
              </a:lnSpc>
              <a:spcBef>
                <a:spcPts val="300"/>
              </a:spcBef>
            </a:pPr>
            <a:r>
              <a:rPr lang="en-US" altLang="en-US" sz="2400" dirty="0"/>
              <a:t>Determine feasibility</a:t>
            </a:r>
          </a:p>
          <a:p>
            <a:pPr algn="just">
              <a:lnSpc>
                <a:spcPct val="150000"/>
              </a:lnSpc>
            </a:pPr>
            <a:r>
              <a:rPr lang="en-US" altLang="en-US" sz="2400" dirty="0"/>
              <a:t>Analyze risks</a:t>
            </a:r>
          </a:p>
          <a:p>
            <a:pPr lvl="1" algn="just">
              <a:lnSpc>
                <a:spcPct val="150000"/>
              </a:lnSpc>
            </a:pPr>
            <a:r>
              <a:rPr lang="en-US" altLang="en-US" sz="2400" dirty="0"/>
              <a:t> Risk analysis is considered in detail in Chapter 25.</a:t>
            </a:r>
          </a:p>
          <a:p>
            <a:pPr algn="just">
              <a:lnSpc>
                <a:spcPct val="150000"/>
              </a:lnSpc>
            </a:pPr>
            <a:r>
              <a:rPr lang="en-US" altLang="en-US" sz="2400" dirty="0"/>
              <a:t>Define required resources</a:t>
            </a:r>
          </a:p>
          <a:p>
            <a:pPr lvl="1" algn="just">
              <a:lnSpc>
                <a:spcPct val="150000"/>
              </a:lnSpc>
              <a:spcBef>
                <a:spcPts val="300"/>
              </a:spcBef>
            </a:pPr>
            <a:r>
              <a:rPr lang="en-US" altLang="en-US" sz="2400" dirty="0"/>
              <a:t>Determine require human resources</a:t>
            </a:r>
          </a:p>
          <a:p>
            <a:pPr lvl="1" algn="just">
              <a:lnSpc>
                <a:spcPct val="150000"/>
              </a:lnSpc>
            </a:pPr>
            <a:r>
              <a:rPr lang="en-US" altLang="en-US" sz="2400" dirty="0"/>
              <a:t>Define reusable software resources</a:t>
            </a:r>
          </a:p>
          <a:p>
            <a:pPr lvl="1" algn="just">
              <a:lnSpc>
                <a:spcPct val="150000"/>
              </a:lnSpc>
            </a:pPr>
            <a:r>
              <a:rPr lang="en-US" altLang="en-US" sz="2400" dirty="0"/>
              <a:t>Identify environmental resources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472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title"/>
          </p:nvPr>
        </p:nvSpPr>
        <p:spPr/>
        <p:txBody>
          <a:bodyPr anchor="ctr"/>
          <a:lstStyle/>
          <a:p>
            <a:r>
              <a:rPr lang="en-US" altLang="en-US" dirty="0"/>
              <a:t>Project Planning Task Set-II</a:t>
            </a:r>
          </a:p>
        </p:txBody>
      </p:sp>
      <p:sp>
        <p:nvSpPr>
          <p:cNvPr id="175108" name="Rectangle 4"/>
          <p:cNvSpPr>
            <a:spLocks noGrp="1" noChangeArrowheads="1"/>
          </p:cNvSpPr>
          <p:nvPr>
            <p:ph idx="1"/>
          </p:nvPr>
        </p:nvSpPr>
        <p:spPr>
          <a:xfrm>
            <a:off x="457200" y="1570037"/>
            <a:ext cx="8229600" cy="4525963"/>
          </a:xfrm>
        </p:spPr>
        <p:txBody>
          <a:bodyPr/>
          <a:lstStyle/>
          <a:p>
            <a:pPr algn="just">
              <a:lnSpc>
                <a:spcPct val="150000"/>
              </a:lnSpc>
              <a:spcBef>
                <a:spcPts val="300"/>
              </a:spcBef>
            </a:pPr>
            <a:r>
              <a:rPr lang="en-US" altLang="en-US" sz="1800" dirty="0"/>
              <a:t>Estimate cost and effort</a:t>
            </a:r>
          </a:p>
          <a:p>
            <a:pPr lvl="1" algn="just">
              <a:lnSpc>
                <a:spcPct val="150000"/>
              </a:lnSpc>
              <a:spcBef>
                <a:spcPts val="300"/>
              </a:spcBef>
            </a:pPr>
            <a:r>
              <a:rPr lang="en-US" altLang="en-US" sz="1800" dirty="0"/>
              <a:t>Decompose the problem</a:t>
            </a:r>
          </a:p>
          <a:p>
            <a:pPr lvl="1" algn="just">
              <a:lnSpc>
                <a:spcPct val="150000"/>
              </a:lnSpc>
            </a:pPr>
            <a:r>
              <a:rPr lang="en-US" altLang="en-US" sz="1800" dirty="0"/>
              <a:t>Develop two or more estimates using size, function points, process tasks or use-cases</a:t>
            </a:r>
          </a:p>
          <a:p>
            <a:pPr lvl="1" algn="just">
              <a:lnSpc>
                <a:spcPct val="150000"/>
              </a:lnSpc>
            </a:pPr>
            <a:r>
              <a:rPr lang="en-US" altLang="en-US" sz="1800" dirty="0"/>
              <a:t>Reconcile the estimates</a:t>
            </a:r>
          </a:p>
          <a:p>
            <a:pPr algn="just">
              <a:lnSpc>
                <a:spcPct val="150000"/>
              </a:lnSpc>
              <a:spcBef>
                <a:spcPts val="300"/>
              </a:spcBef>
            </a:pPr>
            <a:r>
              <a:rPr lang="en-US" altLang="en-US" sz="1800" dirty="0"/>
              <a:t>Develop a project schedule</a:t>
            </a:r>
          </a:p>
          <a:p>
            <a:pPr lvl="1" algn="just">
              <a:lnSpc>
                <a:spcPct val="150000"/>
              </a:lnSpc>
            </a:pPr>
            <a:r>
              <a:rPr lang="en-US" altLang="en-US" sz="1800" dirty="0"/>
              <a:t>Scheduling is considered in detail in Chapter 27.</a:t>
            </a:r>
          </a:p>
          <a:p>
            <a:pPr lvl="2" algn="just">
              <a:lnSpc>
                <a:spcPct val="150000"/>
              </a:lnSpc>
              <a:spcBef>
                <a:spcPts val="300"/>
              </a:spcBef>
            </a:pPr>
            <a:r>
              <a:rPr lang="en-US" altLang="en-US" sz="1800" dirty="0"/>
              <a:t>Establish a meaningful task set</a:t>
            </a:r>
          </a:p>
          <a:p>
            <a:pPr lvl="2" algn="just">
              <a:lnSpc>
                <a:spcPct val="150000"/>
              </a:lnSpc>
            </a:pPr>
            <a:r>
              <a:rPr lang="en-US" altLang="en-US" sz="1800" dirty="0"/>
              <a:t>Define a task network</a:t>
            </a:r>
          </a:p>
          <a:p>
            <a:pPr lvl="2" algn="just">
              <a:lnSpc>
                <a:spcPct val="150000"/>
              </a:lnSpc>
            </a:pPr>
            <a:r>
              <a:rPr lang="en-US" altLang="en-US" sz="1800" dirty="0"/>
              <a:t>Use scheduling tools to develop a timeline chart</a:t>
            </a:r>
          </a:p>
          <a:p>
            <a:pPr lvl="2" algn="just">
              <a:lnSpc>
                <a:spcPct val="150000"/>
              </a:lnSpc>
            </a:pPr>
            <a:r>
              <a:rPr lang="en-US" altLang="en-US" sz="1800" dirty="0"/>
              <a:t>Define schedule tracking mechanisms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9024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r>
              <a:rPr lang="en-US" altLang="en-US" dirty="0"/>
              <a:t>Estimation</a:t>
            </a:r>
          </a:p>
        </p:txBody>
      </p:sp>
      <p:sp>
        <p:nvSpPr>
          <p:cNvPr id="176131" name="Rectangle 3"/>
          <p:cNvSpPr>
            <a:spLocks noGrp="1" noChangeArrowheads="1"/>
          </p:cNvSpPr>
          <p:nvPr>
            <p:ph idx="1"/>
          </p:nvPr>
        </p:nvSpPr>
        <p:spPr/>
        <p:txBody>
          <a:bodyPr/>
          <a:lstStyle/>
          <a:p>
            <a:pPr algn="just">
              <a:lnSpc>
                <a:spcPct val="150000"/>
              </a:lnSpc>
              <a:spcBef>
                <a:spcPts val="300"/>
              </a:spcBef>
            </a:pPr>
            <a:r>
              <a:rPr lang="en-US" altLang="en-US" sz="2000" dirty="0"/>
              <a:t>Estimation of resources, cost, and schedule for a software engineering effort requires </a:t>
            </a:r>
          </a:p>
          <a:p>
            <a:pPr lvl="1" algn="just">
              <a:lnSpc>
                <a:spcPct val="150000"/>
              </a:lnSpc>
              <a:spcBef>
                <a:spcPts val="300"/>
              </a:spcBef>
            </a:pPr>
            <a:r>
              <a:rPr lang="en-US" altLang="en-US" sz="2000" dirty="0">
                <a:solidFill>
                  <a:schemeClr val="folHlink"/>
                </a:solidFill>
              </a:rPr>
              <a:t>experience</a:t>
            </a:r>
          </a:p>
          <a:p>
            <a:pPr lvl="1" algn="just">
              <a:lnSpc>
                <a:spcPct val="150000"/>
              </a:lnSpc>
              <a:spcBef>
                <a:spcPts val="300"/>
              </a:spcBef>
            </a:pPr>
            <a:r>
              <a:rPr lang="en-US" altLang="en-US" sz="2000" dirty="0">
                <a:solidFill>
                  <a:schemeClr val="folHlink"/>
                </a:solidFill>
              </a:rPr>
              <a:t>access to good historical information (metrics)</a:t>
            </a:r>
          </a:p>
          <a:p>
            <a:pPr lvl="1" algn="just">
              <a:lnSpc>
                <a:spcPct val="150000"/>
              </a:lnSpc>
              <a:spcBef>
                <a:spcPts val="300"/>
              </a:spcBef>
            </a:pPr>
            <a:r>
              <a:rPr lang="en-US" altLang="en-US" sz="2000" dirty="0">
                <a:solidFill>
                  <a:schemeClr val="folHlink"/>
                </a:solidFill>
              </a:rPr>
              <a:t>the courage to commit to quantitative predictions when qualitative information is all that exists</a:t>
            </a:r>
          </a:p>
          <a:p>
            <a:pPr algn="just">
              <a:lnSpc>
                <a:spcPct val="150000"/>
              </a:lnSpc>
              <a:spcBef>
                <a:spcPts val="300"/>
              </a:spcBef>
            </a:pPr>
            <a:r>
              <a:rPr lang="en-US" altLang="en-US" sz="2000" dirty="0"/>
              <a:t>Estimation carries inherent risk and this risk leads to uncertainty</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5530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altLang="en-US" dirty="0"/>
              <a:t>Project Estimation</a:t>
            </a:r>
          </a:p>
        </p:txBody>
      </p:sp>
      <p:sp>
        <p:nvSpPr>
          <p:cNvPr id="181251" name="Rectangle 3"/>
          <p:cNvSpPr>
            <a:spLocks noGrp="1" noChangeArrowheads="1"/>
          </p:cNvSpPr>
          <p:nvPr>
            <p:ph idx="1"/>
          </p:nvPr>
        </p:nvSpPr>
        <p:spPr/>
        <p:txBody>
          <a:bodyPr/>
          <a:lstStyle/>
          <a:p>
            <a:pPr algn="just">
              <a:lnSpc>
                <a:spcPct val="150000"/>
              </a:lnSpc>
            </a:pPr>
            <a:r>
              <a:rPr lang="en-US" altLang="en-US" sz="2000" dirty="0"/>
              <a:t>Project scope must be understood</a:t>
            </a:r>
          </a:p>
          <a:p>
            <a:pPr algn="just">
              <a:lnSpc>
                <a:spcPct val="150000"/>
              </a:lnSpc>
            </a:pPr>
            <a:r>
              <a:rPr lang="en-US" altLang="en-US" sz="2000" dirty="0"/>
              <a:t>Elaboration (decomposition) is necessary</a:t>
            </a:r>
          </a:p>
          <a:p>
            <a:pPr algn="just">
              <a:lnSpc>
                <a:spcPct val="150000"/>
              </a:lnSpc>
            </a:pPr>
            <a:r>
              <a:rPr lang="en-US" altLang="en-US" sz="2000" dirty="0"/>
              <a:t>Historical metrics are very helpful</a:t>
            </a:r>
          </a:p>
          <a:p>
            <a:pPr algn="just">
              <a:lnSpc>
                <a:spcPct val="150000"/>
              </a:lnSpc>
            </a:pPr>
            <a:r>
              <a:rPr lang="en-US" altLang="en-US" sz="2000" dirty="0"/>
              <a:t>At least two different techniques should be used</a:t>
            </a:r>
          </a:p>
          <a:p>
            <a:pPr algn="just">
              <a:lnSpc>
                <a:spcPct val="150000"/>
              </a:lnSpc>
            </a:pPr>
            <a:r>
              <a:rPr lang="en-US" altLang="en-US" sz="2000" dirty="0"/>
              <a:t>Uncertainty is inherent in the process</a:t>
            </a:r>
            <a:endParaRPr lang="en-US" altLang="en-US" sz="1600" dirty="0"/>
          </a:p>
        </p:txBody>
      </p:sp>
      <p:pic>
        <p:nvPicPr>
          <p:cNvPr id="181252"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3429000"/>
            <a:ext cx="1860550" cy="17541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917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chor="ctr"/>
          <a:lstStyle/>
          <a:p>
            <a:r>
              <a:rPr lang="en-US" altLang="en-US" dirty="0"/>
              <a:t>Estimation Accuracy</a:t>
            </a:r>
          </a:p>
        </p:txBody>
      </p:sp>
      <p:sp>
        <p:nvSpPr>
          <p:cNvPr id="183299" name="Rectangle 3"/>
          <p:cNvSpPr>
            <a:spLocks noGrp="1" noChangeArrowheads="1"/>
          </p:cNvSpPr>
          <p:nvPr>
            <p:ph idx="1"/>
          </p:nvPr>
        </p:nvSpPr>
        <p:spPr/>
        <p:txBody>
          <a:bodyPr/>
          <a:lstStyle/>
          <a:p>
            <a:pPr algn="just">
              <a:lnSpc>
                <a:spcPct val="150000"/>
              </a:lnSpc>
            </a:pPr>
            <a:r>
              <a:rPr lang="en-US" altLang="en-US" sz="1800" dirty="0"/>
              <a:t>Predicated on …</a:t>
            </a:r>
          </a:p>
          <a:p>
            <a:pPr lvl="1" algn="just">
              <a:lnSpc>
                <a:spcPct val="150000"/>
              </a:lnSpc>
            </a:pPr>
            <a:r>
              <a:rPr lang="en-US" altLang="en-US" sz="1800" dirty="0">
                <a:solidFill>
                  <a:schemeClr val="folHlink"/>
                </a:solidFill>
              </a:rPr>
              <a:t>the degree to which the planner has properly estimated the size of the product to be built</a:t>
            </a:r>
          </a:p>
          <a:p>
            <a:pPr lvl="1" algn="just">
              <a:lnSpc>
                <a:spcPct val="150000"/>
              </a:lnSpc>
            </a:pPr>
            <a:r>
              <a:rPr lang="en-US" altLang="en-US" sz="1800" dirty="0"/>
              <a:t>the</a:t>
            </a:r>
            <a:r>
              <a:rPr lang="en-US" altLang="en-US" sz="1800" dirty="0">
                <a:solidFill>
                  <a:schemeClr val="folHlink"/>
                </a:solidFill>
              </a:rPr>
              <a:t> ability to translate</a:t>
            </a:r>
            <a:r>
              <a:rPr lang="en-US" altLang="en-US" sz="1800" dirty="0"/>
              <a:t> the size estimate into human effort, calendar time, and dollars (a function of the availability of reliable software metrics from past projects)</a:t>
            </a:r>
          </a:p>
          <a:p>
            <a:pPr lvl="1" algn="just">
              <a:lnSpc>
                <a:spcPct val="150000"/>
              </a:lnSpc>
            </a:pPr>
            <a:r>
              <a:rPr lang="en-US" altLang="en-US" sz="1800" dirty="0"/>
              <a:t>the degree to which the project plan reflects the </a:t>
            </a:r>
            <a:r>
              <a:rPr lang="en-US" altLang="en-US" sz="1800" dirty="0">
                <a:solidFill>
                  <a:schemeClr val="folHlink"/>
                </a:solidFill>
              </a:rPr>
              <a:t>abilities of the software team</a:t>
            </a:r>
          </a:p>
          <a:p>
            <a:pPr lvl="1" algn="just">
              <a:lnSpc>
                <a:spcPct val="150000"/>
              </a:lnSpc>
            </a:pPr>
            <a:r>
              <a:rPr lang="en-US" altLang="en-US" sz="1800" dirty="0"/>
              <a:t>the </a:t>
            </a:r>
            <a:r>
              <a:rPr lang="en-US" altLang="en-US" sz="1800" dirty="0">
                <a:solidFill>
                  <a:schemeClr val="folHlink"/>
                </a:solidFill>
              </a:rPr>
              <a:t>stability of product requirements </a:t>
            </a:r>
            <a:r>
              <a:rPr lang="en-US" altLang="en-US" sz="1800" dirty="0"/>
              <a:t>and the environment that supports the software engineering effort.</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8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a:t>Functional Decomposition</a:t>
            </a:r>
          </a:p>
        </p:txBody>
      </p:sp>
      <p:sp>
        <p:nvSpPr>
          <p:cNvPr id="184322" name="Oval 2"/>
          <p:cNvSpPr>
            <a:spLocks noChangeArrowheads="1"/>
          </p:cNvSpPr>
          <p:nvPr/>
        </p:nvSpPr>
        <p:spPr bwMode="auto">
          <a:xfrm>
            <a:off x="3200400" y="2590800"/>
            <a:ext cx="3111500" cy="1714500"/>
          </a:xfrm>
          <a:prstGeom prst="ellipse">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en-US"/>
          </a:p>
        </p:txBody>
      </p:sp>
      <p:sp>
        <p:nvSpPr>
          <p:cNvPr id="184324" name="Rectangle 4"/>
          <p:cNvSpPr>
            <a:spLocks noChangeArrowheads="1"/>
          </p:cNvSpPr>
          <p:nvPr/>
        </p:nvSpPr>
        <p:spPr bwMode="auto">
          <a:xfrm>
            <a:off x="1854200" y="2135188"/>
            <a:ext cx="1638300" cy="2565400"/>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25" name="Rectangle 5"/>
          <p:cNvSpPr>
            <a:spLocks noChangeArrowheads="1"/>
          </p:cNvSpPr>
          <p:nvPr/>
        </p:nvSpPr>
        <p:spPr bwMode="auto">
          <a:xfrm>
            <a:off x="1854200" y="2136775"/>
            <a:ext cx="1638300" cy="2562225"/>
          </a:xfrm>
          <a:prstGeom prst="rect">
            <a:avLst/>
          </a:prstGeom>
          <a:solidFill>
            <a:srgbClr val="D1039B"/>
          </a:solidFill>
          <a:ln w="25400">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26" name="Rectangle 6"/>
          <p:cNvSpPr>
            <a:spLocks noChangeArrowheads="1"/>
          </p:cNvSpPr>
          <p:nvPr/>
        </p:nvSpPr>
        <p:spPr bwMode="auto">
          <a:xfrm>
            <a:off x="1765300" y="2084388"/>
            <a:ext cx="1638300" cy="2552700"/>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27" name="Rectangle 7"/>
          <p:cNvSpPr>
            <a:spLocks noChangeArrowheads="1"/>
          </p:cNvSpPr>
          <p:nvPr/>
        </p:nvSpPr>
        <p:spPr bwMode="auto">
          <a:xfrm>
            <a:off x="1765300" y="2085975"/>
            <a:ext cx="1638300" cy="2549525"/>
          </a:xfrm>
          <a:prstGeom prst="rect">
            <a:avLst/>
          </a:prstGeom>
          <a:solidFill>
            <a:srgbClr val="8C4881"/>
          </a:solidFill>
          <a:ln w="25400">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28" name="Rectangle 8"/>
          <p:cNvSpPr>
            <a:spLocks noChangeArrowheads="1"/>
          </p:cNvSpPr>
          <p:nvPr/>
        </p:nvSpPr>
        <p:spPr bwMode="auto">
          <a:xfrm>
            <a:off x="1676400" y="1995488"/>
            <a:ext cx="1651000" cy="2566987"/>
          </a:xfrm>
          <a:prstGeom prst="rect">
            <a:avLst/>
          </a:prstGeom>
          <a:solidFill>
            <a:schemeClr val="accent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29" name="Rectangle 9"/>
          <p:cNvSpPr>
            <a:spLocks noChangeArrowheads="1"/>
          </p:cNvSpPr>
          <p:nvPr/>
        </p:nvSpPr>
        <p:spPr bwMode="auto">
          <a:xfrm>
            <a:off x="1676400" y="1997075"/>
            <a:ext cx="1651000" cy="2562225"/>
          </a:xfrm>
          <a:prstGeom prst="rect">
            <a:avLst/>
          </a:prstGeom>
          <a:solidFill>
            <a:srgbClr val="AD278D"/>
          </a:solidFill>
          <a:ln>
            <a:noFill/>
          </a:ln>
          <a:effectLst/>
          <a:extLs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0" name="Rectangle 10"/>
          <p:cNvSpPr>
            <a:spLocks noChangeArrowheads="1"/>
          </p:cNvSpPr>
          <p:nvPr/>
        </p:nvSpPr>
        <p:spPr bwMode="auto">
          <a:xfrm>
            <a:off x="6381750" y="3297238"/>
            <a:ext cx="698500" cy="100012"/>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1" name="Rectangle 11"/>
          <p:cNvSpPr>
            <a:spLocks noChangeArrowheads="1"/>
          </p:cNvSpPr>
          <p:nvPr/>
        </p:nvSpPr>
        <p:spPr bwMode="auto">
          <a:xfrm>
            <a:off x="5530850" y="3868738"/>
            <a:ext cx="698500" cy="100012"/>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2" name="Rectangle 12"/>
          <p:cNvSpPr>
            <a:spLocks noChangeArrowheads="1"/>
          </p:cNvSpPr>
          <p:nvPr/>
        </p:nvSpPr>
        <p:spPr bwMode="auto">
          <a:xfrm>
            <a:off x="6496050" y="3868738"/>
            <a:ext cx="698500" cy="100012"/>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3" name="Rectangle 13"/>
          <p:cNvSpPr>
            <a:spLocks noChangeArrowheads="1"/>
          </p:cNvSpPr>
          <p:nvPr/>
        </p:nvSpPr>
        <p:spPr bwMode="auto">
          <a:xfrm>
            <a:off x="7473950" y="3868738"/>
            <a:ext cx="698500" cy="100012"/>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4" name="Rectangle 14"/>
          <p:cNvSpPr>
            <a:spLocks noChangeArrowheads="1"/>
          </p:cNvSpPr>
          <p:nvPr/>
        </p:nvSpPr>
        <p:spPr bwMode="auto">
          <a:xfrm>
            <a:off x="5073650" y="4505325"/>
            <a:ext cx="698500" cy="100013"/>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5" name="Rectangle 15"/>
          <p:cNvSpPr>
            <a:spLocks noChangeArrowheads="1"/>
          </p:cNvSpPr>
          <p:nvPr/>
        </p:nvSpPr>
        <p:spPr bwMode="auto">
          <a:xfrm>
            <a:off x="5581650" y="4897438"/>
            <a:ext cx="698500" cy="100012"/>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6" name="Rectangle 16"/>
          <p:cNvSpPr>
            <a:spLocks noChangeArrowheads="1"/>
          </p:cNvSpPr>
          <p:nvPr/>
        </p:nvSpPr>
        <p:spPr bwMode="auto">
          <a:xfrm>
            <a:off x="6102350" y="5305425"/>
            <a:ext cx="698500" cy="100013"/>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7" name="Rectangle 17"/>
          <p:cNvSpPr>
            <a:spLocks noChangeArrowheads="1"/>
          </p:cNvSpPr>
          <p:nvPr/>
        </p:nvSpPr>
        <p:spPr bwMode="auto">
          <a:xfrm>
            <a:off x="6356350" y="4505325"/>
            <a:ext cx="698500" cy="100013"/>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8" name="Rectangle 18"/>
          <p:cNvSpPr>
            <a:spLocks noChangeArrowheads="1"/>
          </p:cNvSpPr>
          <p:nvPr/>
        </p:nvSpPr>
        <p:spPr bwMode="auto">
          <a:xfrm>
            <a:off x="7042150" y="4872038"/>
            <a:ext cx="698500" cy="100012"/>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39" name="Rectangle 19"/>
          <p:cNvSpPr>
            <a:spLocks noChangeArrowheads="1"/>
          </p:cNvSpPr>
          <p:nvPr/>
        </p:nvSpPr>
        <p:spPr bwMode="auto">
          <a:xfrm>
            <a:off x="7550150" y="4505325"/>
            <a:ext cx="711200" cy="100013"/>
          </a:xfrm>
          <a:prstGeom prst="rect">
            <a:avLst/>
          </a:prstGeom>
          <a:solidFill>
            <a:schemeClr val="tx2"/>
          </a:solidFill>
          <a:ln w="12700">
            <a:solidFill>
              <a:schemeClr val="tx2"/>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0" name="Line 20"/>
          <p:cNvSpPr>
            <a:spLocks noChangeShapeType="1"/>
          </p:cNvSpPr>
          <p:nvPr/>
        </p:nvSpPr>
        <p:spPr bwMode="auto">
          <a:xfrm flipH="1">
            <a:off x="5969000" y="3482975"/>
            <a:ext cx="749300" cy="31432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1" name="Line 21"/>
          <p:cNvSpPr>
            <a:spLocks noChangeShapeType="1"/>
          </p:cNvSpPr>
          <p:nvPr/>
        </p:nvSpPr>
        <p:spPr bwMode="auto">
          <a:xfrm>
            <a:off x="6743700" y="3470275"/>
            <a:ext cx="0" cy="32702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2" name="Line 22"/>
          <p:cNvSpPr>
            <a:spLocks noChangeShapeType="1"/>
          </p:cNvSpPr>
          <p:nvPr/>
        </p:nvSpPr>
        <p:spPr bwMode="auto">
          <a:xfrm>
            <a:off x="6743700" y="3482975"/>
            <a:ext cx="939800" cy="31432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3" name="Line 23"/>
          <p:cNvSpPr>
            <a:spLocks noChangeShapeType="1"/>
          </p:cNvSpPr>
          <p:nvPr/>
        </p:nvSpPr>
        <p:spPr bwMode="auto">
          <a:xfrm flipH="1">
            <a:off x="5448300" y="4067175"/>
            <a:ext cx="431800" cy="33972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4" name="Line 24"/>
          <p:cNvSpPr>
            <a:spLocks noChangeShapeType="1"/>
          </p:cNvSpPr>
          <p:nvPr/>
        </p:nvSpPr>
        <p:spPr bwMode="auto">
          <a:xfrm>
            <a:off x="5880100" y="4067175"/>
            <a:ext cx="25400" cy="73342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5" name="Line 25"/>
          <p:cNvSpPr>
            <a:spLocks noChangeShapeType="1"/>
          </p:cNvSpPr>
          <p:nvPr/>
        </p:nvSpPr>
        <p:spPr bwMode="auto">
          <a:xfrm>
            <a:off x="5867400" y="4067175"/>
            <a:ext cx="647700" cy="1166813"/>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6" name="Line 26"/>
          <p:cNvSpPr>
            <a:spLocks noChangeShapeType="1"/>
          </p:cNvSpPr>
          <p:nvPr/>
        </p:nvSpPr>
        <p:spPr bwMode="auto">
          <a:xfrm flipH="1">
            <a:off x="6718300" y="4041775"/>
            <a:ext cx="88900" cy="37782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7" name="Line 27"/>
          <p:cNvSpPr>
            <a:spLocks noChangeShapeType="1"/>
          </p:cNvSpPr>
          <p:nvPr/>
        </p:nvSpPr>
        <p:spPr bwMode="auto">
          <a:xfrm>
            <a:off x="6807200" y="4041775"/>
            <a:ext cx="546100" cy="77152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8" name="Line 28"/>
          <p:cNvSpPr>
            <a:spLocks noChangeShapeType="1"/>
          </p:cNvSpPr>
          <p:nvPr/>
        </p:nvSpPr>
        <p:spPr bwMode="auto">
          <a:xfrm>
            <a:off x="7835900" y="4041775"/>
            <a:ext cx="0" cy="377825"/>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4349" name="Rectangle 29"/>
          <p:cNvSpPr>
            <a:spLocks noChangeArrowheads="1"/>
          </p:cNvSpPr>
          <p:nvPr/>
        </p:nvSpPr>
        <p:spPr bwMode="auto">
          <a:xfrm>
            <a:off x="6716713" y="2486025"/>
            <a:ext cx="1806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gn="ctr"/>
            <a:r>
              <a:rPr lang="en-US" altLang="en-US" sz="1800" b="1">
                <a:effectLst>
                  <a:outerShdw blurRad="38100" dist="38100" dir="2700000" algn="tl">
                    <a:srgbClr val="FFFFFF"/>
                  </a:outerShdw>
                </a:effectLst>
                <a:latin typeface="Helvetica" panose="020B0604020202020204" pitchFamily="34" charset="0"/>
              </a:rPr>
              <a:t>functional </a:t>
            </a:r>
          </a:p>
          <a:p>
            <a:pPr algn="ctr"/>
            <a:r>
              <a:rPr lang="en-US" altLang="en-US" sz="1800" b="1">
                <a:effectLst>
                  <a:outerShdw blurRad="38100" dist="38100" dir="2700000" algn="tl">
                    <a:srgbClr val="FFFFFF"/>
                  </a:outerShdw>
                </a:effectLst>
                <a:latin typeface="Helvetica" panose="020B0604020202020204" pitchFamily="34" charset="0"/>
              </a:rPr>
              <a:t>decomposition</a:t>
            </a:r>
          </a:p>
        </p:txBody>
      </p:sp>
      <p:sp>
        <p:nvSpPr>
          <p:cNvPr id="184350" name="Text Box 30"/>
          <p:cNvSpPr txBox="1">
            <a:spLocks noChangeArrowheads="1"/>
          </p:cNvSpPr>
          <p:nvPr/>
        </p:nvSpPr>
        <p:spPr bwMode="auto">
          <a:xfrm>
            <a:off x="1866900" y="2438400"/>
            <a:ext cx="128905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en-US" altLang="en-US" sz="1800" b="1">
                <a:effectLst>
                  <a:outerShdw blurRad="38100" dist="38100" dir="2700000" algn="tl">
                    <a:srgbClr val="FFFFFF"/>
                  </a:outerShdw>
                </a:effectLst>
                <a:latin typeface="Helvetica" panose="020B0604020202020204" pitchFamily="34" charset="0"/>
              </a:rPr>
              <a:t>Statement</a:t>
            </a:r>
          </a:p>
          <a:p>
            <a:pPr algn="ctr">
              <a:lnSpc>
                <a:spcPct val="90000"/>
              </a:lnSpc>
            </a:pPr>
            <a:r>
              <a:rPr lang="en-US" altLang="en-US" sz="1800" b="1">
                <a:effectLst>
                  <a:outerShdw blurRad="38100" dist="38100" dir="2700000" algn="tl">
                    <a:srgbClr val="FFFFFF"/>
                  </a:outerShdw>
                </a:effectLst>
                <a:latin typeface="Helvetica" panose="020B0604020202020204" pitchFamily="34" charset="0"/>
              </a:rPr>
              <a:t>of</a:t>
            </a:r>
          </a:p>
          <a:p>
            <a:pPr algn="ctr">
              <a:lnSpc>
                <a:spcPct val="90000"/>
              </a:lnSpc>
            </a:pPr>
            <a:r>
              <a:rPr lang="en-US" altLang="en-US" sz="1800" b="1">
                <a:effectLst>
                  <a:outerShdw blurRad="38100" dist="38100" dir="2700000" algn="tl">
                    <a:srgbClr val="FFFFFF"/>
                  </a:outerShdw>
                </a:effectLst>
                <a:latin typeface="Helvetica" panose="020B0604020202020204" pitchFamily="34" charset="0"/>
              </a:rPr>
              <a:t>Scope</a:t>
            </a:r>
          </a:p>
        </p:txBody>
      </p:sp>
      <p:sp>
        <p:nvSpPr>
          <p:cNvPr id="184351" name="Text Box 31"/>
          <p:cNvSpPr txBox="1">
            <a:spLocks noChangeArrowheads="1"/>
          </p:cNvSpPr>
          <p:nvPr/>
        </p:nvSpPr>
        <p:spPr bwMode="auto">
          <a:xfrm>
            <a:off x="3584575" y="3109913"/>
            <a:ext cx="2524125"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altLang="en-US" sz="1800" b="1">
                <a:effectLst>
                  <a:outerShdw blurRad="38100" dist="38100" dir="2700000" algn="tl">
                    <a:srgbClr val="FFFFFF"/>
                  </a:outerShdw>
                </a:effectLst>
                <a:latin typeface="Helvetica" panose="020B0604020202020204" pitchFamily="34" charset="0"/>
              </a:rPr>
              <a:t>Perform a Grammatical “parse”</a:t>
            </a:r>
          </a:p>
        </p:txBody>
      </p:sp>
      <p:sp>
        <p:nvSpPr>
          <p:cNvPr id="3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3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77793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sz="3600" dirty="0"/>
              <a:t>Conventional Methods:</a:t>
            </a:r>
            <a:br>
              <a:rPr lang="en-US" altLang="en-US" sz="3600" dirty="0"/>
            </a:br>
            <a:r>
              <a:rPr lang="en-US" altLang="en-US" sz="3600" dirty="0"/>
              <a:t>LOC/FP Approach</a:t>
            </a:r>
            <a:endParaRPr lang="en-US" altLang="en-US" dirty="0"/>
          </a:p>
        </p:txBody>
      </p:sp>
      <p:sp>
        <p:nvSpPr>
          <p:cNvPr id="185348" name="Rectangle 4"/>
          <p:cNvSpPr>
            <a:spLocks noGrp="1" noChangeArrowheads="1"/>
          </p:cNvSpPr>
          <p:nvPr>
            <p:ph idx="1"/>
          </p:nvPr>
        </p:nvSpPr>
        <p:spPr>
          <a:xfrm>
            <a:off x="457200" y="1600200"/>
            <a:ext cx="8229600" cy="4724400"/>
          </a:xfrm>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gn="just">
              <a:lnSpc>
                <a:spcPct val="150000"/>
              </a:lnSpc>
            </a:pPr>
            <a:r>
              <a:rPr lang="en-US" altLang="en-US" sz="2000" dirty="0"/>
              <a:t>compute LOC/FP using estimates of information domain values</a:t>
            </a:r>
          </a:p>
          <a:p>
            <a:pPr algn="just">
              <a:lnSpc>
                <a:spcPct val="150000"/>
              </a:lnSpc>
            </a:pPr>
            <a:r>
              <a:rPr lang="en-US" altLang="en-US" sz="2000" dirty="0"/>
              <a:t>use historical data to build estimates for the project.</a:t>
            </a:r>
          </a:p>
          <a:p>
            <a:pPr algn="just">
              <a:lnSpc>
                <a:spcPct val="150000"/>
              </a:lnSpc>
            </a:pPr>
            <a:r>
              <a:rPr lang="en-US" altLang="en-US" sz="2000" dirty="0"/>
              <a:t>A three-point or expected value can then be computed. The expected value for the estimation variable (size) S can be computed as a weighted average of the optimistic (</a:t>
            </a:r>
            <a:r>
              <a:rPr lang="en-US" altLang="en-US" sz="2000" dirty="0" err="1"/>
              <a:t>Sopt</a:t>
            </a:r>
            <a:r>
              <a:rPr lang="en-US" altLang="en-US" sz="2000" dirty="0"/>
              <a:t>), most likely (Sm), and pessimistic (</a:t>
            </a:r>
            <a:r>
              <a:rPr lang="en-US" altLang="en-US" sz="2000" dirty="0" err="1"/>
              <a:t>Spess</a:t>
            </a:r>
            <a:r>
              <a:rPr lang="en-US" altLang="en-US" sz="2000" dirty="0"/>
              <a:t>) estimates. </a:t>
            </a:r>
          </a:p>
          <a:p>
            <a:pPr algn="just">
              <a:lnSpc>
                <a:spcPct val="150000"/>
              </a:lnSpc>
            </a:pPr>
            <a:r>
              <a:rPr lang="en-US" altLang="en-US" sz="2000" dirty="0"/>
              <a:t>S = S</a:t>
            </a:r>
            <a:r>
              <a:rPr lang="en-US" altLang="en-US" sz="1600" dirty="0"/>
              <a:t>opt</a:t>
            </a:r>
            <a:r>
              <a:rPr lang="en-US" altLang="en-US" sz="2000" dirty="0"/>
              <a:t>+4</a:t>
            </a:r>
            <a:r>
              <a:rPr lang="en-US" altLang="en-US" sz="1800" dirty="0"/>
              <a:t>S</a:t>
            </a:r>
            <a:r>
              <a:rPr lang="en-US" altLang="en-US" sz="1600" dirty="0"/>
              <a:t>m</a:t>
            </a:r>
            <a:r>
              <a:rPr lang="en-US" altLang="en-US" sz="2000" dirty="0"/>
              <a:t>+S</a:t>
            </a:r>
            <a:r>
              <a:rPr lang="en-US" altLang="en-US" sz="1600" dirty="0"/>
              <a:t>pess</a:t>
            </a:r>
          </a:p>
          <a:p>
            <a:pPr marL="0" indent="0" algn="just">
              <a:lnSpc>
                <a:spcPct val="150000"/>
              </a:lnSpc>
              <a:buNone/>
            </a:pPr>
            <a:r>
              <a:rPr lang="en-US" altLang="en-US" sz="2000" dirty="0"/>
              <a:t>		</a:t>
            </a:r>
            <a:r>
              <a:rPr lang="en-US" altLang="en-US" sz="1600" dirty="0"/>
              <a:t>6</a:t>
            </a:r>
          </a:p>
          <a:p>
            <a:pPr marL="0" indent="0" algn="just">
              <a:lnSpc>
                <a:spcPct val="150000"/>
              </a:lnSpc>
              <a:buNone/>
            </a:pPr>
            <a:endParaRPr lang="en-US" altLang="en-US" sz="2000" dirty="0"/>
          </a:p>
        </p:txBody>
      </p:sp>
      <p:cxnSp>
        <p:nvCxnSpPr>
          <p:cNvPr id="3" name="Straight Connector 2"/>
          <p:cNvCxnSpPr/>
          <p:nvPr/>
        </p:nvCxnSpPr>
        <p:spPr bwMode="auto">
          <a:xfrm>
            <a:off x="1371600" y="5029200"/>
            <a:ext cx="2057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68899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a:xfrm>
            <a:off x="457200" y="481935"/>
            <a:ext cx="6144311" cy="728405"/>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ctr">
            <a:spAutoFit/>
          </a:bodyPr>
          <a:lstStyle/>
          <a:p>
            <a:r>
              <a:rPr lang="en-US" altLang="en-US" dirty="0"/>
              <a:t>Example: LOC Approach</a:t>
            </a:r>
          </a:p>
        </p:txBody>
      </p:sp>
      <p:pic>
        <p:nvPicPr>
          <p:cNvPr id="1863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05000"/>
            <a:ext cx="4191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373" name="Text Box 5"/>
          <p:cNvSpPr txBox="1">
            <a:spLocks noChangeArrowheads="1"/>
          </p:cNvSpPr>
          <p:nvPr/>
        </p:nvSpPr>
        <p:spPr bwMode="auto">
          <a:xfrm>
            <a:off x="304800" y="4649450"/>
            <a:ext cx="816451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spcBef>
                <a:spcPct val="50000"/>
              </a:spcBef>
            </a:pPr>
            <a:r>
              <a:rPr lang="en-US" altLang="en-US" sz="1600" dirty="0">
                <a:effectLst>
                  <a:outerShdw blurRad="38100" dist="38100" dir="2700000" algn="tl">
                    <a:srgbClr val="FFFFFF"/>
                  </a:outerShdw>
                </a:effectLst>
                <a:latin typeface="Palatino" pitchFamily="-128" charset="0"/>
              </a:rPr>
              <a:t>Average productivity for systems of this type = 620 LOC/pm. </a:t>
            </a:r>
          </a:p>
          <a:p>
            <a:pPr algn="just">
              <a:lnSpc>
                <a:spcPct val="90000"/>
              </a:lnSpc>
              <a:spcBef>
                <a:spcPct val="50000"/>
              </a:spcBef>
            </a:pPr>
            <a:r>
              <a:rPr lang="en-US" altLang="en-US" sz="1600" dirty="0">
                <a:effectLst>
                  <a:outerShdw blurRad="38100" dist="38100" dir="2700000" algn="tl">
                    <a:srgbClr val="FFFFFF"/>
                  </a:outerShdw>
                </a:effectLst>
                <a:latin typeface="Palatino" pitchFamily="-128" charset="0"/>
              </a:rPr>
              <a:t>Burdened labor rate =$8000 per month, the cost per line of code is approximately $13. </a:t>
            </a:r>
          </a:p>
          <a:p>
            <a:pPr algn="just">
              <a:lnSpc>
                <a:spcPct val="90000"/>
              </a:lnSpc>
              <a:spcBef>
                <a:spcPct val="50000"/>
              </a:spcBef>
            </a:pPr>
            <a:r>
              <a:rPr lang="en-US" altLang="en-US" sz="1600" dirty="0">
                <a:effectLst>
                  <a:outerShdw blurRad="38100" dist="38100" dir="2700000" algn="tl">
                    <a:srgbClr val="FFFFFF"/>
                  </a:outerShdw>
                </a:effectLst>
                <a:latin typeface="Palatino" pitchFamily="-128" charset="0"/>
              </a:rPr>
              <a:t>Based on the LOC estimate and the historical productivity data, the total estimated project cost is </a:t>
            </a:r>
            <a:r>
              <a:rPr lang="en-US" altLang="en-US" sz="1600" b="1" dirty="0">
                <a:solidFill>
                  <a:schemeClr val="folHlink"/>
                </a:solidFill>
                <a:latin typeface="Palatino" pitchFamily="-128" charset="0"/>
              </a:rPr>
              <a:t>$431,000 and the estimated effort is 54 person-months.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35598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title"/>
          </p:nvPr>
        </p:nvSpPr>
        <p:spPr>
          <a:xfrm>
            <a:off x="457200" y="481935"/>
            <a:ext cx="5732338" cy="728405"/>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ctr">
            <a:spAutoFit/>
          </a:bodyPr>
          <a:lstStyle/>
          <a:p>
            <a:r>
              <a:rPr lang="en-US" altLang="en-US" dirty="0"/>
              <a:t>Example: FP Approach</a:t>
            </a:r>
          </a:p>
        </p:txBody>
      </p:sp>
      <p:pic>
        <p:nvPicPr>
          <p:cNvPr id="1873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752600"/>
            <a:ext cx="56515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7397" name="Text Box 5"/>
          <p:cNvSpPr txBox="1">
            <a:spLocks noChangeArrowheads="1"/>
          </p:cNvSpPr>
          <p:nvPr/>
        </p:nvSpPr>
        <p:spPr bwMode="auto">
          <a:xfrm>
            <a:off x="381000" y="4038600"/>
            <a:ext cx="8763000" cy="237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300"/>
              </a:spcBef>
            </a:pPr>
            <a:r>
              <a:rPr lang="en-US" altLang="en-US" sz="1600" dirty="0">
                <a:effectLst>
                  <a:outerShdw blurRad="38100" dist="38100" dir="2700000" algn="tl">
                    <a:srgbClr val="FFFFFF"/>
                  </a:outerShdw>
                </a:effectLst>
                <a:latin typeface="Palatino" pitchFamily="-128" charset="0"/>
              </a:rPr>
              <a:t>The estimated number of FP is derived:</a:t>
            </a:r>
          </a:p>
          <a:p>
            <a:pPr>
              <a:spcBef>
                <a:spcPts val="300"/>
              </a:spcBef>
            </a:pPr>
            <a:r>
              <a:rPr lang="en-US" altLang="en-US" sz="1600" dirty="0">
                <a:effectLst>
                  <a:outerShdw blurRad="38100" dist="38100" dir="2700000" algn="tl">
                    <a:srgbClr val="FFFFFF"/>
                  </a:outerShdw>
                </a:effectLst>
                <a:latin typeface="Palatino" pitchFamily="-128" charset="0"/>
              </a:rPr>
              <a:t>		</a:t>
            </a:r>
            <a:r>
              <a:rPr lang="en-US" altLang="en-US" sz="1600" dirty="0" err="1">
                <a:effectLst>
                  <a:outerShdw blurRad="38100" dist="38100" dir="2700000" algn="tl">
                    <a:srgbClr val="FFFFFF"/>
                  </a:outerShdw>
                </a:effectLst>
                <a:latin typeface="Palatino" pitchFamily="-128" charset="0"/>
              </a:rPr>
              <a:t>FP</a:t>
            </a:r>
            <a:r>
              <a:rPr lang="en-US" altLang="en-US" sz="1600" baseline="-25000" dirty="0" err="1">
                <a:effectLst>
                  <a:outerShdw blurRad="38100" dist="38100" dir="2700000" algn="tl">
                    <a:srgbClr val="FFFFFF"/>
                  </a:outerShdw>
                </a:effectLst>
                <a:latin typeface="Palatino" pitchFamily="-128" charset="0"/>
              </a:rPr>
              <a:t>estimated</a:t>
            </a:r>
            <a:r>
              <a:rPr lang="en-US" altLang="en-US" sz="1600" dirty="0">
                <a:effectLst>
                  <a:outerShdw blurRad="38100" dist="38100" dir="2700000" algn="tl">
                    <a:srgbClr val="FFFFFF"/>
                  </a:outerShdw>
                </a:effectLst>
                <a:latin typeface="Palatino" pitchFamily="-128" charset="0"/>
              </a:rPr>
              <a:t> = count-total </a:t>
            </a:r>
            <a:r>
              <a:rPr lang="en-US" altLang="en-US" sz="1600" dirty="0">
                <a:effectLst>
                  <a:outerShdw blurRad="38100" dist="38100" dir="2700000" algn="tl">
                    <a:srgbClr val="FFFFFF"/>
                  </a:outerShdw>
                </a:effectLst>
                <a:latin typeface="MathematicalPi 1" pitchFamily="-128" charset="0"/>
              </a:rPr>
              <a:t>3</a:t>
            </a:r>
            <a:r>
              <a:rPr lang="en-US" altLang="en-US" sz="1600" dirty="0">
                <a:effectLst>
                  <a:outerShdw blurRad="38100" dist="38100" dir="2700000" algn="tl">
                    <a:srgbClr val="FFFFFF"/>
                  </a:outerShdw>
                </a:effectLst>
                <a:latin typeface="Palatino" pitchFamily="-128" charset="0"/>
              </a:rPr>
              <a:t> [0.65 + 0.01 </a:t>
            </a:r>
            <a:r>
              <a:rPr lang="en-US" altLang="en-US" sz="1600" dirty="0">
                <a:effectLst>
                  <a:outerShdw blurRad="38100" dist="38100" dir="2700000" algn="tl">
                    <a:srgbClr val="FFFFFF"/>
                  </a:outerShdw>
                </a:effectLst>
                <a:latin typeface="MathematicalPi 1" pitchFamily="-128" charset="0"/>
              </a:rPr>
              <a:t>3</a:t>
            </a:r>
            <a:r>
              <a:rPr lang="en-US" altLang="en-US" sz="1600" dirty="0">
                <a:effectLst>
                  <a:outerShdw blurRad="38100" dist="38100" dir="2700000" algn="tl">
                    <a:srgbClr val="FFFFFF"/>
                  </a:outerShdw>
                </a:effectLst>
                <a:latin typeface="Palatino" pitchFamily="-128" charset="0"/>
              </a:rPr>
              <a:t> </a:t>
            </a:r>
            <a:r>
              <a:rPr lang="en-US" altLang="en-US" sz="1600" dirty="0">
                <a:effectLst>
                  <a:outerShdw blurRad="38100" dist="38100" dir="2700000" algn="tl">
                    <a:srgbClr val="FFFFFF"/>
                  </a:outerShdw>
                </a:effectLst>
                <a:latin typeface="MathematicalPi 1" pitchFamily="-128" charset="0"/>
              </a:rPr>
              <a:t>S</a:t>
            </a:r>
            <a:r>
              <a:rPr lang="en-US" altLang="en-US" sz="1600" dirty="0">
                <a:effectLst>
                  <a:outerShdw blurRad="38100" dist="38100" dir="2700000" algn="tl">
                    <a:srgbClr val="FFFFFF"/>
                  </a:outerShdw>
                </a:effectLst>
                <a:latin typeface="Palatino" pitchFamily="-128" charset="0"/>
              </a:rPr>
              <a:t> (F</a:t>
            </a:r>
            <a:r>
              <a:rPr lang="en-US" altLang="en-US" sz="1600" baseline="-25000" dirty="0">
                <a:effectLst>
                  <a:outerShdw blurRad="38100" dist="38100" dir="2700000" algn="tl">
                    <a:srgbClr val="FFFFFF"/>
                  </a:outerShdw>
                </a:effectLst>
                <a:latin typeface="Palatino" pitchFamily="-128" charset="0"/>
              </a:rPr>
              <a:t>i</a:t>
            </a:r>
            <a:r>
              <a:rPr lang="en-US" altLang="en-US" sz="1600" dirty="0">
                <a:effectLst>
                  <a:outerShdw blurRad="38100" dist="38100" dir="2700000" algn="tl">
                    <a:srgbClr val="FFFFFF"/>
                  </a:outerShdw>
                </a:effectLst>
                <a:latin typeface="Palatino" pitchFamily="-128" charset="0"/>
              </a:rPr>
              <a:t>)]</a:t>
            </a:r>
          </a:p>
          <a:p>
            <a:pPr>
              <a:spcBef>
                <a:spcPts val="300"/>
              </a:spcBef>
            </a:pPr>
            <a:r>
              <a:rPr lang="en-US" altLang="en-US" sz="1600" dirty="0">
                <a:effectLst>
                  <a:outerShdw blurRad="38100" dist="38100" dir="2700000" algn="tl">
                    <a:srgbClr val="FFFFFF"/>
                  </a:outerShdw>
                </a:effectLst>
                <a:latin typeface="Palatino" pitchFamily="-128" charset="0"/>
              </a:rPr>
              <a:t>		</a:t>
            </a:r>
            <a:r>
              <a:rPr lang="en-US" altLang="en-US" sz="1600" dirty="0" err="1">
                <a:effectLst>
                  <a:outerShdw blurRad="38100" dist="38100" dir="2700000" algn="tl">
                    <a:srgbClr val="FFFFFF"/>
                  </a:outerShdw>
                </a:effectLst>
                <a:latin typeface="Palatino" pitchFamily="-128" charset="0"/>
              </a:rPr>
              <a:t>FP</a:t>
            </a:r>
            <a:r>
              <a:rPr lang="en-US" altLang="en-US" sz="1600" baseline="-25000" dirty="0" err="1">
                <a:effectLst>
                  <a:outerShdw blurRad="38100" dist="38100" dir="2700000" algn="tl">
                    <a:srgbClr val="FFFFFF"/>
                  </a:outerShdw>
                </a:effectLst>
                <a:latin typeface="Palatino" pitchFamily="-128" charset="0"/>
              </a:rPr>
              <a:t>estimated</a:t>
            </a:r>
            <a:r>
              <a:rPr lang="en-US" altLang="en-US" sz="1600" dirty="0">
                <a:effectLst>
                  <a:outerShdw blurRad="38100" dist="38100" dir="2700000" algn="tl">
                    <a:srgbClr val="FFFFFF"/>
                  </a:outerShdw>
                </a:effectLst>
                <a:latin typeface="Palatino" pitchFamily="-128" charset="0"/>
              </a:rPr>
              <a:t> = 375</a:t>
            </a:r>
          </a:p>
          <a:p>
            <a:pPr>
              <a:spcBef>
                <a:spcPts val="300"/>
              </a:spcBef>
            </a:pPr>
            <a:r>
              <a:rPr lang="en-US" altLang="en-US" sz="1600" dirty="0">
                <a:effectLst>
                  <a:outerShdw blurRad="38100" dist="38100" dir="2700000" algn="tl">
                    <a:srgbClr val="FFFFFF"/>
                  </a:outerShdw>
                </a:effectLst>
                <a:latin typeface="Palatino" pitchFamily="-128" charset="0"/>
              </a:rPr>
              <a:t>organizational average productivity =  6.5 FP/pm. </a:t>
            </a:r>
          </a:p>
          <a:p>
            <a:pPr>
              <a:spcBef>
                <a:spcPts val="300"/>
              </a:spcBef>
            </a:pPr>
            <a:r>
              <a:rPr lang="en-US" altLang="en-US" sz="1600" dirty="0">
                <a:effectLst>
                  <a:outerShdw blurRad="38100" dist="38100" dir="2700000" algn="tl">
                    <a:srgbClr val="FFFFFF"/>
                  </a:outerShdw>
                </a:effectLst>
                <a:latin typeface="Palatino" pitchFamily="-128" charset="0"/>
              </a:rPr>
              <a:t>burdened labor rate = $8000 per month, approximately $1230/FP. </a:t>
            </a:r>
          </a:p>
          <a:p>
            <a:pPr>
              <a:spcBef>
                <a:spcPts val="300"/>
              </a:spcBef>
            </a:pPr>
            <a:r>
              <a:rPr lang="en-US" altLang="en-US" sz="1600" dirty="0">
                <a:effectLst>
                  <a:outerShdw blurRad="38100" dist="38100" dir="2700000" algn="tl">
                    <a:srgbClr val="FFFFFF"/>
                  </a:outerShdw>
                </a:effectLst>
                <a:latin typeface="Palatino" pitchFamily="-128" charset="0"/>
              </a:rPr>
              <a:t>Based on the FP estimate and the historical productivity data, </a:t>
            </a:r>
            <a:r>
              <a:rPr lang="en-US" altLang="en-US" sz="1600" b="1" dirty="0">
                <a:solidFill>
                  <a:schemeClr val="folHlink"/>
                </a:solidFill>
                <a:latin typeface="Palatino" pitchFamily="-128" charset="0"/>
              </a:rPr>
              <a:t>total estimated project cost is $461,000 and estimated effort is 58 person-months.</a:t>
            </a:r>
          </a:p>
          <a:p>
            <a:pPr>
              <a:lnSpc>
                <a:spcPct val="90000"/>
              </a:lnSpc>
              <a:spcBef>
                <a:spcPct val="50000"/>
              </a:spcBef>
            </a:pPr>
            <a:endParaRPr lang="en-US" altLang="en-US" sz="1800" b="1" dirty="0">
              <a:effectLst>
                <a:outerShdw blurRad="38100" dist="38100" dir="2700000" algn="tl">
                  <a:srgbClr val="FFFFFF"/>
                </a:outerShdw>
              </a:effectLst>
              <a:latin typeface="Helvetica" panose="020B0604020202020204" pitchFamily="34" charset="0"/>
            </a:endParaRP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02296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a:t>The Four P’s</a:t>
            </a:r>
          </a:p>
        </p:txBody>
      </p:sp>
      <p:sp>
        <p:nvSpPr>
          <p:cNvPr id="173059" name="Rectangle 3"/>
          <p:cNvSpPr>
            <a:spLocks noGrp="1" noChangeArrowheads="1"/>
          </p:cNvSpPr>
          <p:nvPr>
            <p:ph idx="1"/>
          </p:nvPr>
        </p:nvSpPr>
        <p:spPr/>
        <p:txBody>
          <a:bodyPr/>
          <a:lstStyle/>
          <a:p>
            <a:pPr algn="just">
              <a:lnSpc>
                <a:spcPct val="150000"/>
              </a:lnSpc>
            </a:pPr>
            <a:r>
              <a:rPr lang="en-US" altLang="en-US" sz="2400" dirty="0">
                <a:solidFill>
                  <a:schemeClr val="folHlink"/>
                </a:solidFill>
              </a:rPr>
              <a:t>People </a:t>
            </a:r>
            <a:r>
              <a:rPr lang="en-US" altLang="en-US" sz="2400" dirty="0"/>
              <a:t>— the most important element of a successful project</a:t>
            </a:r>
          </a:p>
          <a:p>
            <a:pPr algn="just">
              <a:lnSpc>
                <a:spcPct val="150000"/>
              </a:lnSpc>
            </a:pPr>
            <a:r>
              <a:rPr lang="en-US" altLang="en-US" sz="2400" dirty="0">
                <a:solidFill>
                  <a:schemeClr val="folHlink"/>
                </a:solidFill>
              </a:rPr>
              <a:t>Product </a:t>
            </a:r>
            <a:r>
              <a:rPr lang="en-US" altLang="en-US" sz="2400" dirty="0"/>
              <a:t>— the software to be built</a:t>
            </a:r>
          </a:p>
          <a:p>
            <a:pPr algn="just">
              <a:lnSpc>
                <a:spcPct val="150000"/>
              </a:lnSpc>
            </a:pPr>
            <a:r>
              <a:rPr lang="en-US" altLang="en-US" sz="2400" dirty="0">
                <a:solidFill>
                  <a:schemeClr val="folHlink"/>
                </a:solidFill>
              </a:rPr>
              <a:t>Process</a:t>
            </a:r>
            <a:r>
              <a:rPr lang="en-US" altLang="en-US" sz="2400" dirty="0"/>
              <a:t> — the set of framework activities and software engineering tasks to get the job done</a:t>
            </a:r>
          </a:p>
          <a:p>
            <a:pPr algn="just">
              <a:lnSpc>
                <a:spcPct val="150000"/>
              </a:lnSpc>
            </a:pPr>
            <a:r>
              <a:rPr lang="en-US" altLang="en-US" sz="2400" dirty="0">
                <a:solidFill>
                  <a:schemeClr val="folHlink"/>
                </a:solidFill>
              </a:rPr>
              <a:t>Project </a:t>
            </a:r>
            <a:r>
              <a:rPr lang="en-US" altLang="en-US" sz="2400" dirty="0"/>
              <a:t>— all work required to make the product a reality</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4472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dirty="0"/>
              <a:t>Process-Based Estimation</a:t>
            </a:r>
          </a:p>
        </p:txBody>
      </p:sp>
      <p:sp>
        <p:nvSpPr>
          <p:cNvPr id="188419" name="Rectangle 3"/>
          <p:cNvSpPr>
            <a:spLocks noChangeArrowheads="1"/>
          </p:cNvSpPr>
          <p:nvPr/>
        </p:nvSpPr>
        <p:spPr bwMode="auto">
          <a:xfrm>
            <a:off x="1981200" y="1905000"/>
            <a:ext cx="5448300" cy="4175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pPr>
            <a:r>
              <a:rPr lang="en-US" altLang="en-US" b="1">
                <a:effectLst>
                  <a:outerShdw blurRad="38100" dist="38100" dir="2700000" algn="tl">
                    <a:srgbClr val="FFFFFF"/>
                  </a:outerShdw>
                </a:effectLst>
              </a:rPr>
              <a:t>Obtained from “process framework”</a:t>
            </a:r>
          </a:p>
        </p:txBody>
      </p:sp>
      <p:sp>
        <p:nvSpPr>
          <p:cNvPr id="188421" name="Rectangle 5"/>
          <p:cNvSpPr>
            <a:spLocks noChangeArrowheads="1"/>
          </p:cNvSpPr>
          <p:nvPr/>
        </p:nvSpPr>
        <p:spPr bwMode="auto">
          <a:xfrm>
            <a:off x="2120900" y="2820988"/>
            <a:ext cx="5499100" cy="3273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22" name="Rectangle 6"/>
          <p:cNvSpPr>
            <a:spLocks noChangeArrowheads="1"/>
          </p:cNvSpPr>
          <p:nvPr/>
        </p:nvSpPr>
        <p:spPr bwMode="auto">
          <a:xfrm>
            <a:off x="2095500" y="2819400"/>
            <a:ext cx="1320800" cy="3276600"/>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23" name="Rectangle 7"/>
          <p:cNvSpPr>
            <a:spLocks noChangeArrowheads="1"/>
          </p:cNvSpPr>
          <p:nvPr/>
        </p:nvSpPr>
        <p:spPr bwMode="auto">
          <a:xfrm>
            <a:off x="2095500" y="2820988"/>
            <a:ext cx="1320800" cy="3273425"/>
          </a:xfrm>
          <a:prstGeom prst="rect">
            <a:avLst/>
          </a:prstGeom>
          <a:solidFill>
            <a:srgbClr val="DADADA"/>
          </a:solidFill>
          <a:ln w="25400">
            <a:solidFill>
              <a:srgbClr val="000000"/>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24" name="Rectangle 8"/>
          <p:cNvSpPr>
            <a:spLocks noChangeArrowheads="1"/>
          </p:cNvSpPr>
          <p:nvPr/>
        </p:nvSpPr>
        <p:spPr bwMode="auto">
          <a:xfrm>
            <a:off x="3429000" y="2819400"/>
            <a:ext cx="4191000" cy="558800"/>
          </a:xfrm>
          <a:prstGeom prst="rect">
            <a:avLst/>
          </a:prstGeom>
          <a:solidFill>
            <a:srgbClr val="000000"/>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25" name="Rectangle 9"/>
          <p:cNvSpPr>
            <a:spLocks noChangeArrowheads="1"/>
          </p:cNvSpPr>
          <p:nvPr/>
        </p:nvSpPr>
        <p:spPr bwMode="auto">
          <a:xfrm>
            <a:off x="3429000" y="2820988"/>
            <a:ext cx="4191000" cy="555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26" name="Rectangle 10"/>
          <p:cNvSpPr>
            <a:spLocks noChangeArrowheads="1"/>
          </p:cNvSpPr>
          <p:nvPr/>
        </p:nvSpPr>
        <p:spPr bwMode="auto">
          <a:xfrm>
            <a:off x="4200525" y="3767138"/>
            <a:ext cx="2640013" cy="9255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27" name="Rectangle 11" descr="50%"/>
          <p:cNvSpPr>
            <a:spLocks noChangeArrowheads="1"/>
          </p:cNvSpPr>
          <p:nvPr/>
        </p:nvSpPr>
        <p:spPr bwMode="auto">
          <a:xfrm>
            <a:off x="2095500" y="2819400"/>
            <a:ext cx="1320800" cy="533400"/>
          </a:xfrm>
          <a:prstGeom prst="rect">
            <a:avLst/>
          </a:prstGeom>
          <a:pattFill prst="pct50">
            <a:fgClr>
              <a:srgbClr val="000000"/>
            </a:fgClr>
            <a:bgClr>
              <a:srgbClr val="FFFFFF"/>
            </a:bgClr>
          </a:patt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28" name="Rectangle 12"/>
          <p:cNvSpPr>
            <a:spLocks noChangeArrowheads="1"/>
          </p:cNvSpPr>
          <p:nvPr/>
        </p:nvSpPr>
        <p:spPr bwMode="auto">
          <a:xfrm>
            <a:off x="2095500" y="2820988"/>
            <a:ext cx="1320800" cy="555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29" name="Rectangle 13"/>
          <p:cNvSpPr>
            <a:spLocks noChangeArrowheads="1"/>
          </p:cNvSpPr>
          <p:nvPr/>
        </p:nvSpPr>
        <p:spPr bwMode="auto">
          <a:xfrm>
            <a:off x="2068513" y="3905250"/>
            <a:ext cx="13874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altLang="en-US" sz="1800" b="1">
                <a:solidFill>
                  <a:schemeClr val="folHlink"/>
                </a:solidFill>
              </a:rPr>
              <a:t>application</a:t>
            </a:r>
          </a:p>
          <a:p>
            <a:r>
              <a:rPr lang="en-US" altLang="en-US" sz="1800" b="1">
                <a:solidFill>
                  <a:schemeClr val="folHlink"/>
                </a:solidFill>
              </a:rPr>
              <a:t>functions</a:t>
            </a:r>
            <a:endParaRPr lang="en-US" altLang="en-US" sz="1800" b="1">
              <a:solidFill>
                <a:srgbClr val="AD278D"/>
              </a:solidFill>
              <a:effectLst>
                <a:outerShdw blurRad="38100" dist="38100" dir="2700000" algn="tl">
                  <a:srgbClr val="000000"/>
                </a:outerShdw>
              </a:effectLst>
            </a:endParaRPr>
          </a:p>
        </p:txBody>
      </p:sp>
      <p:sp>
        <p:nvSpPr>
          <p:cNvPr id="188430" name="Rectangle 14"/>
          <p:cNvSpPr>
            <a:spLocks noChangeArrowheads="1"/>
          </p:cNvSpPr>
          <p:nvPr/>
        </p:nvSpPr>
        <p:spPr bwMode="auto">
          <a:xfrm>
            <a:off x="3960813" y="2884488"/>
            <a:ext cx="3111500"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altLang="en-US" b="1">
                <a:solidFill>
                  <a:schemeClr val="bg1"/>
                </a:solidFill>
                <a:effectLst>
                  <a:outerShdw blurRad="38100" dist="38100" dir="2700000" algn="tl">
                    <a:srgbClr val="000000"/>
                  </a:outerShdw>
                </a:effectLst>
                <a:latin typeface="Helvetica" panose="020B0604020202020204" pitchFamily="34" charset="0"/>
              </a:rPr>
              <a:t>framework activities</a:t>
            </a:r>
          </a:p>
        </p:txBody>
      </p:sp>
      <p:sp>
        <p:nvSpPr>
          <p:cNvPr id="188431" name="Line 15"/>
          <p:cNvSpPr>
            <a:spLocks noChangeShapeType="1"/>
          </p:cNvSpPr>
          <p:nvPr/>
        </p:nvSpPr>
        <p:spPr bwMode="auto">
          <a:xfrm>
            <a:off x="4267200" y="2209800"/>
            <a:ext cx="368300" cy="538163"/>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88432" name="Rectangle 16"/>
          <p:cNvSpPr>
            <a:spLocks noChangeArrowheads="1"/>
          </p:cNvSpPr>
          <p:nvPr/>
        </p:nvSpPr>
        <p:spPr bwMode="auto">
          <a:xfrm>
            <a:off x="4887913" y="4011613"/>
            <a:ext cx="2454275" cy="14620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0487" tIns="44450" rIns="90487" bIns="44450">
            <a:spAutoFit/>
          </a:bodyPr>
          <a:lstStyle/>
          <a:p>
            <a:r>
              <a:rPr lang="en-US" altLang="en-US" sz="1800" b="1">
                <a:solidFill>
                  <a:schemeClr val="folHlink"/>
                </a:solidFill>
                <a:latin typeface="Helvetica" panose="020B0604020202020204" pitchFamily="34" charset="0"/>
              </a:rPr>
              <a:t>Effort required to accomplish</a:t>
            </a:r>
          </a:p>
          <a:p>
            <a:r>
              <a:rPr lang="en-US" altLang="en-US" sz="1800" b="1">
                <a:solidFill>
                  <a:schemeClr val="folHlink"/>
                </a:solidFill>
                <a:latin typeface="Helvetica" panose="020B0604020202020204" pitchFamily="34" charset="0"/>
              </a:rPr>
              <a:t>each framework activity for each application function</a:t>
            </a:r>
          </a:p>
        </p:txBody>
      </p:sp>
      <p:sp>
        <p:nvSpPr>
          <p:cNvPr id="188433" name="Rectangle 17"/>
          <p:cNvSpPr>
            <a:spLocks noChangeArrowheads="1"/>
          </p:cNvSpPr>
          <p:nvPr/>
        </p:nvSpPr>
        <p:spPr bwMode="auto">
          <a:xfrm>
            <a:off x="4013200" y="3965575"/>
            <a:ext cx="546100" cy="400050"/>
          </a:xfrm>
          <a:prstGeom prst="rect">
            <a:avLst/>
          </a:prstGeom>
          <a:solidFill>
            <a:schemeClr val="tx2"/>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en-US"/>
          </a:p>
        </p:txBody>
      </p:sp>
      <p:sp>
        <p:nvSpPr>
          <p:cNvPr id="188434" name="Line 18"/>
          <p:cNvSpPr>
            <a:spLocks noChangeShapeType="1"/>
          </p:cNvSpPr>
          <p:nvPr/>
        </p:nvSpPr>
        <p:spPr bwMode="auto">
          <a:xfrm>
            <a:off x="4292600" y="3436938"/>
            <a:ext cx="0" cy="528637"/>
          </a:xfrm>
          <a:prstGeom prst="line">
            <a:avLst/>
          </a:prstGeom>
          <a:noFill/>
          <a:ln w="25400">
            <a:solidFill>
              <a:schemeClr val="tx1"/>
            </a:solidFill>
            <a:round/>
            <a:headEnd/>
            <a:tailEnd type="triangle" w="med" len="me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88435" name="Line 19"/>
          <p:cNvSpPr>
            <a:spLocks noChangeShapeType="1"/>
          </p:cNvSpPr>
          <p:nvPr/>
        </p:nvSpPr>
        <p:spPr bwMode="auto">
          <a:xfrm>
            <a:off x="3441700" y="4208463"/>
            <a:ext cx="546100" cy="0"/>
          </a:xfrm>
          <a:prstGeom prst="line">
            <a:avLst/>
          </a:prstGeom>
          <a:noFill/>
          <a:ln w="25400">
            <a:solidFill>
              <a:schemeClr val="tx1"/>
            </a:solidFill>
            <a:round/>
            <a:headEnd/>
            <a:tailEnd type="triangle" w="med" len="me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88436" name="Rectangle 20"/>
          <p:cNvSpPr>
            <a:spLocks noChangeArrowheads="1"/>
          </p:cNvSpPr>
          <p:nvPr/>
        </p:nvSpPr>
        <p:spPr bwMode="auto">
          <a:xfrm>
            <a:off x="4013200" y="4479925"/>
            <a:ext cx="546100" cy="400050"/>
          </a:xfrm>
          <a:prstGeom prst="rect">
            <a:avLst/>
          </a:prstGeom>
          <a:solidFill>
            <a:schemeClr val="tx2"/>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en-US"/>
          </a:p>
        </p:txBody>
      </p:sp>
      <p:sp>
        <p:nvSpPr>
          <p:cNvPr id="188437" name="Rectangle 21"/>
          <p:cNvSpPr>
            <a:spLocks noChangeArrowheads="1"/>
          </p:cNvSpPr>
          <p:nvPr/>
        </p:nvSpPr>
        <p:spPr bwMode="auto">
          <a:xfrm>
            <a:off x="4013200" y="4994275"/>
            <a:ext cx="546100" cy="400050"/>
          </a:xfrm>
          <a:prstGeom prst="rect">
            <a:avLst/>
          </a:prstGeom>
          <a:solidFill>
            <a:schemeClr val="tx2"/>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en-US"/>
          </a:p>
        </p:txBody>
      </p:sp>
      <p:sp>
        <p:nvSpPr>
          <p:cNvPr id="188438" name="Rectangle 22"/>
          <p:cNvSpPr>
            <a:spLocks noChangeArrowheads="1"/>
          </p:cNvSpPr>
          <p:nvPr/>
        </p:nvSpPr>
        <p:spPr bwMode="auto">
          <a:xfrm>
            <a:off x="4013200" y="5522913"/>
            <a:ext cx="546100" cy="400050"/>
          </a:xfrm>
          <a:prstGeom prst="rect">
            <a:avLst/>
          </a:prstGeom>
          <a:solidFill>
            <a:schemeClr val="tx2"/>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en-US"/>
          </a:p>
        </p:txBody>
      </p:sp>
      <p:sp>
        <p:nvSpPr>
          <p:cNvPr id="2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2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3668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nchor="ctr"/>
          <a:lstStyle/>
          <a:p>
            <a:r>
              <a:rPr lang="en-US" altLang="en-US" sz="3200" dirty="0"/>
              <a:t>Process-Based Estimation Example</a:t>
            </a:r>
            <a:endParaRPr lang="en-US" altLang="en-US" dirty="0"/>
          </a:p>
        </p:txBody>
      </p:sp>
      <p:pic>
        <p:nvPicPr>
          <p:cNvPr id="189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81200"/>
            <a:ext cx="5435600"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45" name="Text Box 5"/>
          <p:cNvSpPr txBox="1">
            <a:spLocks noChangeArrowheads="1"/>
          </p:cNvSpPr>
          <p:nvPr/>
        </p:nvSpPr>
        <p:spPr bwMode="auto">
          <a:xfrm>
            <a:off x="381000" y="5641975"/>
            <a:ext cx="786447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pPr>
            <a:r>
              <a:rPr lang="en-US" altLang="en-US" sz="1800" dirty="0">
                <a:effectLst>
                  <a:outerShdw blurRad="38100" dist="38100" dir="2700000" algn="tl">
                    <a:srgbClr val="FFFFFF"/>
                  </a:outerShdw>
                </a:effectLst>
                <a:latin typeface="Palatino" pitchFamily="-128" charset="0"/>
              </a:rPr>
              <a:t>Based on an average burdened labor rate of $8,000 per month, </a:t>
            </a:r>
            <a:r>
              <a:rPr lang="en-US" altLang="en-US" sz="1800" b="1" dirty="0">
                <a:solidFill>
                  <a:schemeClr val="folHlink"/>
                </a:solidFill>
                <a:latin typeface="Palatino" pitchFamily="-128" charset="0"/>
              </a:rPr>
              <a:t>the total estimated project cost is $368,000 and the estimated effort is 46 person-months.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026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lstStyle/>
          <a:p>
            <a:r>
              <a:rPr lang="en-US" altLang="en-US" dirty="0"/>
              <a:t>Tool-Based Estimation</a:t>
            </a:r>
          </a:p>
        </p:txBody>
      </p:sp>
      <p:sp>
        <p:nvSpPr>
          <p:cNvPr id="190468" name="Rectangle 4"/>
          <p:cNvSpPr>
            <a:spLocks noChangeArrowheads="1"/>
          </p:cNvSpPr>
          <p:nvPr/>
        </p:nvSpPr>
        <p:spPr bwMode="auto">
          <a:xfrm>
            <a:off x="1447800" y="2819400"/>
            <a:ext cx="343376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project characteristics</a:t>
            </a:r>
          </a:p>
        </p:txBody>
      </p:sp>
      <p:sp>
        <p:nvSpPr>
          <p:cNvPr id="190469" name="Rectangle 5"/>
          <p:cNvSpPr>
            <a:spLocks noChangeArrowheads="1"/>
          </p:cNvSpPr>
          <p:nvPr/>
        </p:nvSpPr>
        <p:spPr bwMode="auto">
          <a:xfrm>
            <a:off x="1701800" y="3490913"/>
            <a:ext cx="2822575"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calibration factors</a:t>
            </a:r>
          </a:p>
        </p:txBody>
      </p:sp>
      <p:sp>
        <p:nvSpPr>
          <p:cNvPr id="190470" name="Rectangle 6"/>
          <p:cNvSpPr>
            <a:spLocks noChangeArrowheads="1"/>
          </p:cNvSpPr>
          <p:nvPr/>
        </p:nvSpPr>
        <p:spPr bwMode="auto">
          <a:xfrm>
            <a:off x="1587500" y="4148138"/>
            <a:ext cx="2009775"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LOC/FP data</a:t>
            </a:r>
          </a:p>
        </p:txBody>
      </p:sp>
      <p:sp>
        <p:nvSpPr>
          <p:cNvPr id="190471" name="AutoShape 7"/>
          <p:cNvSpPr>
            <a:spLocks noChangeArrowheads="1"/>
          </p:cNvSpPr>
          <p:nvPr/>
        </p:nvSpPr>
        <p:spPr bwMode="auto">
          <a:xfrm>
            <a:off x="5170488" y="2978150"/>
            <a:ext cx="736600" cy="228600"/>
          </a:xfrm>
          <a:prstGeom prst="rightArrow">
            <a:avLst>
              <a:gd name="adj1" fmla="val 50000"/>
              <a:gd name="adj2" fmla="val 161126"/>
            </a:avLst>
          </a:prstGeom>
          <a:solidFill>
            <a:schemeClr val="tx2"/>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en-US"/>
          </a:p>
        </p:txBody>
      </p:sp>
      <p:sp>
        <p:nvSpPr>
          <p:cNvPr id="190472" name="AutoShape 8"/>
          <p:cNvSpPr>
            <a:spLocks noChangeArrowheads="1"/>
          </p:cNvSpPr>
          <p:nvPr/>
        </p:nvSpPr>
        <p:spPr bwMode="auto">
          <a:xfrm>
            <a:off x="4573588" y="3621088"/>
            <a:ext cx="736600" cy="228600"/>
          </a:xfrm>
          <a:prstGeom prst="rightArrow">
            <a:avLst>
              <a:gd name="adj1" fmla="val 50000"/>
              <a:gd name="adj2" fmla="val 161126"/>
            </a:avLst>
          </a:prstGeom>
          <a:solidFill>
            <a:schemeClr val="tx2"/>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en-US"/>
          </a:p>
        </p:txBody>
      </p:sp>
      <p:sp>
        <p:nvSpPr>
          <p:cNvPr id="190473" name="AutoShape 9"/>
          <p:cNvSpPr>
            <a:spLocks noChangeArrowheads="1"/>
          </p:cNvSpPr>
          <p:nvPr/>
        </p:nvSpPr>
        <p:spPr bwMode="auto">
          <a:xfrm>
            <a:off x="3595688" y="4306888"/>
            <a:ext cx="736600" cy="228600"/>
          </a:xfrm>
          <a:prstGeom prst="rightArrow">
            <a:avLst>
              <a:gd name="adj1" fmla="val 50000"/>
              <a:gd name="adj2" fmla="val 161126"/>
            </a:avLst>
          </a:prstGeom>
          <a:solidFill>
            <a:schemeClr val="tx2"/>
          </a:solidFill>
          <a:ln>
            <a:noFill/>
          </a:ln>
          <a:effectLst>
            <a:outerShdw dist="53882"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en-US"/>
          </a:p>
        </p:txBody>
      </p:sp>
      <p:sp>
        <p:nvSpPr>
          <p:cNvPr id="190474" name="Rectangle 10"/>
          <p:cNvSpPr>
            <a:spLocks noChangeArrowheads="1"/>
          </p:cNvSpPr>
          <p:nvPr/>
        </p:nvSpPr>
        <p:spPr bwMode="auto">
          <a:xfrm>
            <a:off x="1419225" y="1311275"/>
            <a:ext cx="4672013" cy="514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pic>
        <p:nvPicPr>
          <p:cNvPr id="19047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613" y="2557463"/>
            <a:ext cx="26670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1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41603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Use-Case–Oriented Metrics</a:t>
            </a:r>
          </a:p>
        </p:txBody>
      </p:sp>
      <p:sp>
        <p:nvSpPr>
          <p:cNvPr id="3" name="Content Placeholder 2"/>
          <p:cNvSpPr>
            <a:spLocks noGrp="1"/>
          </p:cNvSpPr>
          <p:nvPr>
            <p:ph idx="1"/>
          </p:nvPr>
        </p:nvSpPr>
        <p:spPr>
          <a:xfrm>
            <a:off x="457200" y="1371600"/>
            <a:ext cx="8229600" cy="4525963"/>
          </a:xfrm>
        </p:spPr>
        <p:txBody>
          <a:bodyPr/>
          <a:lstStyle/>
          <a:p>
            <a:pPr algn="just">
              <a:lnSpc>
                <a:spcPct val="150000"/>
              </a:lnSpc>
            </a:pPr>
            <a:r>
              <a:rPr lang="en-US" sz="1800" dirty="0"/>
              <a:t>Like FP, the use case is defined early in the software process, allowing it to be used for estimation before significant modeling and construction activities are initiated.</a:t>
            </a:r>
          </a:p>
          <a:p>
            <a:pPr algn="just">
              <a:lnSpc>
                <a:spcPct val="150000"/>
              </a:lnSpc>
            </a:pPr>
            <a:r>
              <a:rPr lang="en-US" sz="1800" dirty="0"/>
              <a:t>Use cases describe (indirectly, at least) user-visible functions and features that are basic requirements for a system. The use case is independent of programming language.</a:t>
            </a:r>
          </a:p>
          <a:p>
            <a:pPr algn="just">
              <a:lnSpc>
                <a:spcPct val="150000"/>
              </a:lnSpc>
            </a:pPr>
            <a:r>
              <a:rPr lang="en-US" sz="1800" dirty="0"/>
              <a:t>Because use cases can be created at vastly different levels of abstraction, there is no standard “size” for a use case.</a:t>
            </a:r>
          </a:p>
          <a:p>
            <a:pPr algn="just">
              <a:lnSpc>
                <a:spcPct val="150000"/>
              </a:lnSpc>
            </a:pPr>
            <a:r>
              <a:rPr lang="en-US" sz="1800" dirty="0"/>
              <a:t>Without a standard measure of what a use case is, its application as a normalization measure (e.g., effort expended per use case) is suspect.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6874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ctr">
            <a:spAutoFit/>
          </a:bodyPr>
          <a:lstStyle/>
          <a:p>
            <a:r>
              <a:rPr lang="en-US" altLang="en-US" dirty="0"/>
              <a:t>Empirical Estimation Models</a:t>
            </a:r>
          </a:p>
        </p:txBody>
      </p:sp>
      <p:sp>
        <p:nvSpPr>
          <p:cNvPr id="192534" name="Rectangle 22"/>
          <p:cNvSpPr>
            <a:spLocks noChangeArrowheads="1"/>
          </p:cNvSpPr>
          <p:nvPr/>
        </p:nvSpPr>
        <p:spPr bwMode="auto">
          <a:xfrm>
            <a:off x="2286000" y="2438400"/>
            <a:ext cx="5548313" cy="877888"/>
          </a:xfrm>
          <a:prstGeom prst="rect">
            <a:avLst/>
          </a:prstGeom>
          <a:solidFill>
            <a:schemeClr val="tx1"/>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92514" name="Rectangle 2"/>
          <p:cNvSpPr>
            <a:spLocks noChangeArrowheads="1"/>
          </p:cNvSpPr>
          <p:nvPr/>
        </p:nvSpPr>
        <p:spPr bwMode="auto">
          <a:xfrm>
            <a:off x="2209800" y="2362200"/>
            <a:ext cx="5548313" cy="877888"/>
          </a:xfrm>
          <a:prstGeom prst="rect">
            <a:avLst/>
          </a:prstGeom>
          <a:solidFill>
            <a:schemeClr val="folHlink"/>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92516" name="Rectangle 4"/>
          <p:cNvSpPr>
            <a:spLocks noChangeArrowheads="1"/>
          </p:cNvSpPr>
          <p:nvPr/>
        </p:nvSpPr>
        <p:spPr bwMode="auto">
          <a:xfrm>
            <a:off x="1905000" y="1981200"/>
            <a:ext cx="14986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800" b="1" i="1">
                <a:effectLst>
                  <a:outerShdw blurRad="38100" dist="38100" dir="2700000" algn="tl">
                    <a:srgbClr val="FFFFFF"/>
                  </a:outerShdw>
                </a:effectLst>
                <a:latin typeface="Helvetica" panose="020B0604020202020204" pitchFamily="34" charset="0"/>
              </a:rPr>
              <a:t>General form:</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17" name="Rectangle 5"/>
          <p:cNvSpPr>
            <a:spLocks noChangeArrowheads="1"/>
          </p:cNvSpPr>
          <p:nvPr/>
        </p:nvSpPr>
        <p:spPr bwMode="auto">
          <a:xfrm>
            <a:off x="2616200" y="2760663"/>
            <a:ext cx="33972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800" b="1">
                <a:solidFill>
                  <a:schemeClr val="accent1"/>
                </a:solidFill>
                <a:latin typeface="Helvetica" panose="020B0604020202020204" pitchFamily="34" charset="0"/>
              </a:rPr>
              <a:t>effort = tuning coefficient * size</a:t>
            </a:r>
          </a:p>
        </p:txBody>
      </p:sp>
      <p:sp>
        <p:nvSpPr>
          <p:cNvPr id="192518" name="Rectangle 6"/>
          <p:cNvSpPr>
            <a:spLocks noChangeArrowheads="1"/>
          </p:cNvSpPr>
          <p:nvPr/>
        </p:nvSpPr>
        <p:spPr bwMode="auto">
          <a:xfrm>
            <a:off x="5872163" y="2532063"/>
            <a:ext cx="10160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800" b="1">
                <a:solidFill>
                  <a:schemeClr val="accent1"/>
                </a:solidFill>
                <a:latin typeface="Helvetica" panose="020B0604020202020204" pitchFamily="34" charset="0"/>
              </a:rPr>
              <a:t>exponent</a:t>
            </a:r>
          </a:p>
        </p:txBody>
      </p:sp>
      <p:sp>
        <p:nvSpPr>
          <p:cNvPr id="192519" name="Line 7"/>
          <p:cNvSpPr>
            <a:spLocks noChangeShapeType="1"/>
          </p:cNvSpPr>
          <p:nvPr/>
        </p:nvSpPr>
        <p:spPr bwMode="auto">
          <a:xfrm flipH="1">
            <a:off x="2489200" y="3074988"/>
            <a:ext cx="315913" cy="98266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0" name="Line 8"/>
          <p:cNvSpPr>
            <a:spLocks noChangeShapeType="1"/>
          </p:cNvSpPr>
          <p:nvPr/>
        </p:nvSpPr>
        <p:spPr bwMode="auto">
          <a:xfrm>
            <a:off x="4086225" y="3074988"/>
            <a:ext cx="163513" cy="220662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1" name="Line 9"/>
          <p:cNvSpPr>
            <a:spLocks noChangeShapeType="1"/>
          </p:cNvSpPr>
          <p:nvPr/>
        </p:nvSpPr>
        <p:spPr bwMode="auto">
          <a:xfrm>
            <a:off x="5543550" y="3103563"/>
            <a:ext cx="25400" cy="166528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2" name="Line 10"/>
          <p:cNvSpPr>
            <a:spLocks noChangeShapeType="1"/>
          </p:cNvSpPr>
          <p:nvPr/>
        </p:nvSpPr>
        <p:spPr bwMode="auto">
          <a:xfrm>
            <a:off x="6454775" y="2846388"/>
            <a:ext cx="419100" cy="1311275"/>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2523" name="Rectangle 11"/>
          <p:cNvSpPr>
            <a:spLocks noChangeArrowheads="1"/>
          </p:cNvSpPr>
          <p:nvPr/>
        </p:nvSpPr>
        <p:spPr bwMode="auto">
          <a:xfrm>
            <a:off x="2349500" y="4211638"/>
            <a:ext cx="1293813"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usually derived</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24" name="Rectangle 12"/>
          <p:cNvSpPr>
            <a:spLocks noChangeArrowheads="1"/>
          </p:cNvSpPr>
          <p:nvPr/>
        </p:nvSpPr>
        <p:spPr bwMode="auto">
          <a:xfrm>
            <a:off x="2349500" y="4425950"/>
            <a:ext cx="1541463"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as person-months</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25" name="Rectangle 13"/>
          <p:cNvSpPr>
            <a:spLocks noChangeArrowheads="1"/>
          </p:cNvSpPr>
          <p:nvPr/>
        </p:nvSpPr>
        <p:spPr bwMode="auto">
          <a:xfrm>
            <a:off x="2349500" y="4638675"/>
            <a:ext cx="14319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of effort required</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26" name="Rectangle 14"/>
          <p:cNvSpPr>
            <a:spLocks noChangeArrowheads="1"/>
          </p:cNvSpPr>
          <p:nvPr/>
        </p:nvSpPr>
        <p:spPr bwMode="auto">
          <a:xfrm>
            <a:off x="3059113" y="5451475"/>
            <a:ext cx="1649412"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either a constant or</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27" name="Rectangle 15"/>
          <p:cNvSpPr>
            <a:spLocks noChangeArrowheads="1"/>
          </p:cNvSpPr>
          <p:nvPr/>
        </p:nvSpPr>
        <p:spPr bwMode="auto">
          <a:xfrm>
            <a:off x="3059113" y="5665788"/>
            <a:ext cx="2095500"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a number derived based </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28" name="Rectangle 16"/>
          <p:cNvSpPr>
            <a:spLocks noChangeArrowheads="1"/>
          </p:cNvSpPr>
          <p:nvPr/>
        </p:nvSpPr>
        <p:spPr bwMode="auto">
          <a:xfrm>
            <a:off x="3059113" y="5878513"/>
            <a:ext cx="2054225"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on complexity of project</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29" name="Rectangle 17"/>
          <p:cNvSpPr>
            <a:spLocks noChangeArrowheads="1"/>
          </p:cNvSpPr>
          <p:nvPr/>
        </p:nvSpPr>
        <p:spPr bwMode="auto">
          <a:xfrm>
            <a:off x="5289550" y="4924425"/>
            <a:ext cx="1363663"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usually LOC but</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30" name="Rectangle 18"/>
          <p:cNvSpPr>
            <a:spLocks noChangeArrowheads="1"/>
          </p:cNvSpPr>
          <p:nvPr/>
        </p:nvSpPr>
        <p:spPr bwMode="auto">
          <a:xfrm>
            <a:off x="5289550" y="5138738"/>
            <a:ext cx="1017588"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may also be</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31" name="Rectangle 19"/>
          <p:cNvSpPr>
            <a:spLocks noChangeArrowheads="1"/>
          </p:cNvSpPr>
          <p:nvPr/>
        </p:nvSpPr>
        <p:spPr bwMode="auto">
          <a:xfrm>
            <a:off x="5289550" y="5351463"/>
            <a:ext cx="1184275"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function point</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32" name="Rectangle 20"/>
          <p:cNvSpPr>
            <a:spLocks noChangeArrowheads="1"/>
          </p:cNvSpPr>
          <p:nvPr/>
        </p:nvSpPr>
        <p:spPr bwMode="auto">
          <a:xfrm>
            <a:off x="6746875" y="4340225"/>
            <a:ext cx="928688"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empirically</a:t>
            </a:r>
            <a:endParaRPr lang="en-US" altLang="en-US" sz="1800" b="1">
              <a:effectLst>
                <a:outerShdw blurRad="38100" dist="38100" dir="2700000" algn="tl">
                  <a:srgbClr val="FFFFFF"/>
                </a:outerShdw>
              </a:effectLst>
              <a:latin typeface="Helvetica" panose="020B0604020202020204" pitchFamily="34" charset="0"/>
            </a:endParaRPr>
          </a:p>
        </p:txBody>
      </p:sp>
      <p:sp>
        <p:nvSpPr>
          <p:cNvPr id="192533" name="Rectangle 21"/>
          <p:cNvSpPr>
            <a:spLocks noChangeArrowheads="1"/>
          </p:cNvSpPr>
          <p:nvPr/>
        </p:nvSpPr>
        <p:spPr bwMode="auto">
          <a:xfrm>
            <a:off x="6746875" y="4554538"/>
            <a:ext cx="631825"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ct val="90000"/>
              </a:lnSpc>
            </a:pPr>
            <a:r>
              <a:rPr lang="en-US" altLang="en-US" sz="1400" b="1">
                <a:effectLst>
                  <a:outerShdw blurRad="38100" dist="38100" dir="2700000" algn="tl">
                    <a:srgbClr val="FFFFFF"/>
                  </a:outerShdw>
                </a:effectLst>
                <a:latin typeface="Helvetica" panose="020B0604020202020204" pitchFamily="34" charset="0"/>
              </a:rPr>
              <a:t>derived</a:t>
            </a:r>
            <a:endParaRPr lang="en-US" altLang="en-US" sz="1800" b="1">
              <a:effectLst>
                <a:outerShdw blurRad="38100" dist="38100" dir="2700000" algn="tl">
                  <a:srgbClr val="FFFFFF"/>
                </a:outerShdw>
              </a:effectLst>
              <a:latin typeface="Helvetica" panose="020B0604020202020204" pitchFamily="34" charset="0"/>
            </a:endParaRPr>
          </a:p>
        </p:txBody>
      </p:sp>
      <p:sp>
        <p:nvSpPr>
          <p:cNvPr id="2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2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60728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nchor="ctr"/>
          <a:lstStyle/>
          <a:p>
            <a:r>
              <a:rPr lang="en-US" altLang="en-US" sz="3600" dirty="0"/>
              <a:t>COCOMO (constructive cost model)-II</a:t>
            </a:r>
          </a:p>
        </p:txBody>
      </p:sp>
      <p:sp>
        <p:nvSpPr>
          <p:cNvPr id="193539" name="Rectangle 3"/>
          <p:cNvSpPr>
            <a:spLocks noGrp="1" noChangeArrowheads="1"/>
          </p:cNvSpPr>
          <p:nvPr>
            <p:ph idx="1"/>
          </p:nvPr>
        </p:nvSpPr>
        <p:spPr/>
        <p:txBody>
          <a:bodyPr/>
          <a:lstStyle/>
          <a:p>
            <a:pPr algn="just">
              <a:lnSpc>
                <a:spcPct val="150000"/>
              </a:lnSpc>
              <a:spcBef>
                <a:spcPts val="300"/>
              </a:spcBef>
            </a:pPr>
            <a:r>
              <a:rPr lang="en-US" altLang="en-US" sz="1600" dirty="0"/>
              <a:t> COCOMO II is actually a hierarchy of estimation models that address the following areas:</a:t>
            </a:r>
          </a:p>
          <a:p>
            <a:pPr lvl="2" algn="just">
              <a:lnSpc>
                <a:spcPct val="150000"/>
              </a:lnSpc>
              <a:spcBef>
                <a:spcPts val="600"/>
              </a:spcBef>
            </a:pPr>
            <a:r>
              <a:rPr lang="en-US" altLang="en-US" sz="1600" i="1" dirty="0">
                <a:solidFill>
                  <a:schemeClr val="folHlink"/>
                </a:solidFill>
              </a:rPr>
              <a:t>Application composition model. </a:t>
            </a:r>
            <a:r>
              <a:rPr lang="en-US" altLang="en-US" sz="1600" dirty="0"/>
              <a:t>Used during the early stages of software engineering, when prototyping of user interfaces, consideration of software and system interaction, assessment of performance, and evaluation of technology maturity are paramount.</a:t>
            </a:r>
          </a:p>
          <a:p>
            <a:pPr lvl="2" algn="just">
              <a:lnSpc>
                <a:spcPct val="150000"/>
              </a:lnSpc>
              <a:spcBef>
                <a:spcPts val="300"/>
              </a:spcBef>
            </a:pPr>
            <a:r>
              <a:rPr lang="en-US" altLang="en-US" sz="1600" i="1" dirty="0">
                <a:solidFill>
                  <a:schemeClr val="folHlink"/>
                </a:solidFill>
              </a:rPr>
              <a:t>Early design stage model.</a:t>
            </a:r>
            <a:r>
              <a:rPr lang="en-US" altLang="en-US" sz="1600" dirty="0"/>
              <a:t> Used once requirements have been stabilized and basic software architecture has been established.</a:t>
            </a:r>
          </a:p>
          <a:p>
            <a:pPr lvl="2" algn="just">
              <a:lnSpc>
                <a:spcPct val="150000"/>
              </a:lnSpc>
            </a:pPr>
            <a:r>
              <a:rPr lang="en-US" altLang="en-US" sz="1600" i="1" dirty="0">
                <a:solidFill>
                  <a:schemeClr val="folHlink"/>
                </a:solidFill>
              </a:rPr>
              <a:t>Post-architecture-stage model.</a:t>
            </a:r>
            <a:r>
              <a:rPr lang="en-US" altLang="en-US" sz="1600" dirty="0"/>
              <a:t> Used during the construction of the software.</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402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p:txBody>
          <a:bodyPr anchor="ctr"/>
          <a:lstStyle/>
          <a:p>
            <a:r>
              <a:rPr lang="en-US" altLang="en-US" dirty="0"/>
              <a:t>The Software Equation</a:t>
            </a:r>
          </a:p>
        </p:txBody>
      </p:sp>
      <p:sp>
        <p:nvSpPr>
          <p:cNvPr id="194565" name="Rectangle 5"/>
          <p:cNvSpPr>
            <a:spLocks noChangeArrowheads="1"/>
          </p:cNvSpPr>
          <p:nvPr/>
        </p:nvSpPr>
        <p:spPr bwMode="auto">
          <a:xfrm>
            <a:off x="3505200" y="2514600"/>
            <a:ext cx="4800600" cy="1063625"/>
          </a:xfrm>
          <a:prstGeom prst="rect">
            <a:avLst/>
          </a:prstGeom>
          <a:solidFill>
            <a:schemeClr val="tx1"/>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94562" name="Rectangle 2"/>
          <p:cNvSpPr>
            <a:spLocks noChangeArrowheads="1"/>
          </p:cNvSpPr>
          <p:nvPr/>
        </p:nvSpPr>
        <p:spPr bwMode="auto">
          <a:xfrm>
            <a:off x="3429000" y="2438400"/>
            <a:ext cx="4800600" cy="1063625"/>
          </a:xfrm>
          <a:prstGeom prst="rect">
            <a:avLst/>
          </a:prstGeom>
          <a:solidFill>
            <a:schemeClr val="folHlink"/>
          </a:solidFill>
          <a:ln>
            <a:noFill/>
          </a:ln>
          <a:effectLst>
            <a:outerShdw dist="7184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US"/>
          </a:p>
        </p:txBody>
      </p:sp>
      <p:sp>
        <p:nvSpPr>
          <p:cNvPr id="194564" name="Text Box 4"/>
          <p:cNvSpPr txBox="1">
            <a:spLocks noChangeArrowheads="1"/>
          </p:cNvSpPr>
          <p:nvPr/>
        </p:nvSpPr>
        <p:spPr bwMode="auto">
          <a:xfrm>
            <a:off x="228600" y="1905000"/>
            <a:ext cx="8915400" cy="440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300"/>
              </a:spcBef>
            </a:pPr>
            <a:r>
              <a:rPr lang="en-US" altLang="en-US" i="1" dirty="0">
                <a:effectLst>
                  <a:outerShdw blurRad="38100" dist="38100" dir="2700000" algn="tl">
                    <a:srgbClr val="FFFFFF"/>
                  </a:outerShdw>
                </a:effectLst>
                <a:latin typeface="Helvetica" panose="020B0604020202020204" pitchFamily="34" charset="0"/>
              </a:rPr>
              <a:t>A dynamic multivariable model</a:t>
            </a:r>
          </a:p>
          <a:p>
            <a:pPr>
              <a:spcBef>
                <a:spcPts val="300"/>
              </a:spcBef>
            </a:pPr>
            <a:endParaRPr lang="en-US" altLang="en-US" dirty="0">
              <a:effectLst>
                <a:outerShdw blurRad="38100" dist="38100" dir="2700000" algn="tl">
                  <a:srgbClr val="FFFFFF"/>
                </a:outerShdw>
              </a:effectLst>
              <a:latin typeface="Palatino" pitchFamily="-128" charset="0"/>
            </a:endParaRPr>
          </a:p>
          <a:p>
            <a:pPr>
              <a:spcBef>
                <a:spcPts val="600"/>
              </a:spcBef>
              <a:spcAft>
                <a:spcPts val="600"/>
              </a:spcAft>
            </a:pPr>
            <a:r>
              <a:rPr lang="en-US" altLang="en-US" dirty="0">
                <a:effectLst>
                  <a:outerShdw blurRad="38100" dist="38100" dir="2700000" algn="tl">
                    <a:srgbClr val="FFFFFF"/>
                  </a:outerShdw>
                </a:effectLst>
                <a:latin typeface="Palatino" pitchFamily="-128" charset="0"/>
              </a:rPr>
              <a:t>				</a:t>
            </a:r>
            <a:r>
              <a:rPr lang="en-US" altLang="en-US" b="1" dirty="0">
                <a:solidFill>
                  <a:schemeClr val="accent1"/>
                </a:solidFill>
                <a:effectLst>
                  <a:outerShdw blurRad="38100" dist="38100" dir="2700000" algn="tl">
                    <a:srgbClr val="000000"/>
                  </a:outerShdw>
                </a:effectLst>
                <a:latin typeface="Helvetica" panose="020B0604020202020204" pitchFamily="34" charset="0"/>
              </a:rPr>
              <a:t>E = [LOC x B</a:t>
            </a:r>
            <a:r>
              <a:rPr lang="en-US" altLang="en-US" b="1" baseline="30000" dirty="0">
                <a:solidFill>
                  <a:schemeClr val="accent1"/>
                </a:solidFill>
                <a:effectLst>
                  <a:outerShdw blurRad="38100" dist="38100" dir="2700000" algn="tl">
                    <a:srgbClr val="000000"/>
                  </a:outerShdw>
                </a:effectLst>
                <a:latin typeface="Helvetica" panose="020B0604020202020204" pitchFamily="34" charset="0"/>
              </a:rPr>
              <a:t>0.333</a:t>
            </a:r>
            <a:r>
              <a:rPr lang="en-US" altLang="en-US" b="1" dirty="0">
                <a:solidFill>
                  <a:schemeClr val="accent1"/>
                </a:solidFill>
                <a:effectLst>
                  <a:outerShdw blurRad="38100" dist="38100" dir="2700000" algn="tl">
                    <a:srgbClr val="000000"/>
                  </a:outerShdw>
                </a:effectLst>
                <a:latin typeface="Helvetica" panose="020B0604020202020204" pitchFamily="34" charset="0"/>
              </a:rPr>
              <a:t>/P]</a:t>
            </a:r>
            <a:r>
              <a:rPr lang="en-US" altLang="en-US" b="1" baseline="30000" dirty="0">
                <a:solidFill>
                  <a:schemeClr val="accent1"/>
                </a:solidFill>
                <a:effectLst>
                  <a:outerShdw blurRad="38100" dist="38100" dir="2700000" algn="tl">
                    <a:srgbClr val="000000"/>
                  </a:outerShdw>
                </a:effectLst>
                <a:latin typeface="Helvetica" panose="020B0604020202020204" pitchFamily="34" charset="0"/>
              </a:rPr>
              <a:t>3</a:t>
            </a:r>
            <a:r>
              <a:rPr lang="en-US" altLang="en-US" b="1" dirty="0">
                <a:solidFill>
                  <a:schemeClr val="accent1"/>
                </a:solidFill>
                <a:effectLst>
                  <a:outerShdw blurRad="38100" dist="38100" dir="2700000" algn="tl">
                    <a:srgbClr val="000000"/>
                  </a:outerShdw>
                </a:effectLst>
                <a:latin typeface="Helvetica" panose="020B0604020202020204" pitchFamily="34" charset="0"/>
              </a:rPr>
              <a:t>  x (1/t</a:t>
            </a:r>
            <a:r>
              <a:rPr lang="en-US" altLang="en-US" b="1" baseline="30000" dirty="0">
                <a:solidFill>
                  <a:schemeClr val="accent1"/>
                </a:solidFill>
                <a:effectLst>
                  <a:outerShdw blurRad="38100" dist="38100" dir="2700000" algn="tl">
                    <a:srgbClr val="000000"/>
                  </a:outerShdw>
                </a:effectLst>
                <a:latin typeface="Helvetica" panose="020B0604020202020204" pitchFamily="34" charset="0"/>
              </a:rPr>
              <a:t>4</a:t>
            </a:r>
            <a:r>
              <a:rPr lang="en-US" altLang="en-US" b="1" dirty="0">
                <a:solidFill>
                  <a:schemeClr val="accent1"/>
                </a:solidFill>
                <a:effectLst>
                  <a:outerShdw blurRad="38100" dist="38100" dir="2700000" algn="tl">
                    <a:srgbClr val="000000"/>
                  </a:outerShdw>
                </a:effectLst>
                <a:latin typeface="Helvetica" panose="020B0604020202020204" pitchFamily="34" charset="0"/>
              </a:rPr>
              <a:t>)</a:t>
            </a:r>
            <a:r>
              <a:rPr lang="en-US" altLang="en-US" dirty="0">
                <a:effectLst>
                  <a:outerShdw blurRad="38100" dist="38100" dir="2700000" algn="tl">
                    <a:srgbClr val="FFFFFF"/>
                  </a:outerShdw>
                </a:effectLst>
                <a:latin typeface="Palatino" pitchFamily="-128" charset="0"/>
              </a:rPr>
              <a:t>		</a:t>
            </a:r>
          </a:p>
          <a:p>
            <a:pPr>
              <a:spcBef>
                <a:spcPts val="300"/>
              </a:spcBef>
            </a:pPr>
            <a:r>
              <a:rPr lang="en-US" altLang="en-US" dirty="0">
                <a:effectLst>
                  <a:outerShdw blurRad="38100" dist="38100" dir="2700000" algn="tl">
                    <a:srgbClr val="FFFFFF"/>
                  </a:outerShdw>
                </a:effectLst>
                <a:latin typeface="Helvetica" panose="020B0604020202020204" pitchFamily="34" charset="0"/>
              </a:rPr>
              <a:t>where </a:t>
            </a:r>
          </a:p>
          <a:p>
            <a:pPr>
              <a:spcBef>
                <a:spcPts val="300"/>
              </a:spcBef>
            </a:pPr>
            <a:r>
              <a:rPr lang="en-US" altLang="en-US" dirty="0">
                <a:effectLst>
                  <a:outerShdw blurRad="38100" dist="38100" dir="2700000" algn="tl">
                    <a:srgbClr val="FFFFFF"/>
                  </a:outerShdw>
                </a:effectLst>
                <a:latin typeface="Helvetica" panose="020B0604020202020204" pitchFamily="34" charset="0"/>
              </a:rPr>
              <a:t>	E = effort in person-months or person-years</a:t>
            </a:r>
          </a:p>
          <a:p>
            <a:pPr>
              <a:spcBef>
                <a:spcPts val="300"/>
              </a:spcBef>
            </a:pPr>
            <a:r>
              <a:rPr lang="en-US" altLang="en-US" dirty="0">
                <a:effectLst>
                  <a:outerShdw blurRad="38100" dist="38100" dir="2700000" algn="tl">
                    <a:srgbClr val="FFFFFF"/>
                  </a:outerShdw>
                </a:effectLst>
                <a:latin typeface="Helvetica" panose="020B0604020202020204" pitchFamily="34" charset="0"/>
              </a:rPr>
              <a:t>	t = project duration in months or years</a:t>
            </a:r>
          </a:p>
          <a:p>
            <a:pPr>
              <a:spcBef>
                <a:spcPts val="300"/>
              </a:spcBef>
            </a:pPr>
            <a:r>
              <a:rPr lang="en-US" altLang="en-US" dirty="0">
                <a:effectLst>
                  <a:outerShdw blurRad="38100" dist="38100" dir="2700000" algn="tl">
                    <a:srgbClr val="FFFFFF"/>
                  </a:outerShdw>
                </a:effectLst>
                <a:latin typeface="Helvetica" panose="020B0604020202020204" pitchFamily="34" charset="0"/>
              </a:rPr>
              <a:t>	B = “special skills factor”</a:t>
            </a:r>
          </a:p>
          <a:p>
            <a:pPr>
              <a:spcBef>
                <a:spcPts val="300"/>
              </a:spcBef>
            </a:pPr>
            <a:r>
              <a:rPr lang="en-US" altLang="en-US" sz="1800" dirty="0">
                <a:latin typeface="Helvetica" panose="020B0604020202020204" pitchFamily="34" charset="0"/>
              </a:rPr>
              <a:t>	</a:t>
            </a:r>
            <a:r>
              <a:rPr lang="en-US" altLang="en-US" dirty="0">
                <a:effectLst>
                  <a:outerShdw blurRad="38100" dist="38100" dir="2700000" algn="tl">
                    <a:srgbClr val="FFFFFF"/>
                  </a:outerShdw>
                </a:effectLst>
                <a:latin typeface="Helvetica" panose="020B0604020202020204" pitchFamily="34" charset="0"/>
              </a:rPr>
              <a:t>P = “productivity parameter”</a:t>
            </a:r>
          </a:p>
          <a:p>
            <a:endParaRPr lang="en-US" altLang="en-US" sz="1400" dirty="0">
              <a:latin typeface="Helvetica" panose="020B0604020202020204" pitchFamily="34" charset="0"/>
            </a:endParaRPr>
          </a:p>
          <a:p>
            <a:pPr>
              <a:lnSpc>
                <a:spcPct val="90000"/>
              </a:lnSpc>
              <a:spcBef>
                <a:spcPct val="50000"/>
              </a:spcBef>
            </a:pPr>
            <a:endParaRPr lang="en-US" altLang="en-US" sz="1800" b="1" dirty="0">
              <a:latin typeface="Helvetica" panose="020B0604020202020204" pitchFamily="34" charset="0"/>
            </a:endParaRP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4768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algn="just">
              <a:lnSpc>
                <a:spcPct val="150000"/>
              </a:lnSpc>
            </a:pPr>
            <a:r>
              <a:rPr lang="en-US" sz="1600" dirty="0"/>
              <a:t>The basic COCOMO model gives an approximate estimate of the project parameters. The basic COCOMO estimation model is given by following expressions:</a:t>
            </a:r>
          </a:p>
          <a:p>
            <a:pPr marL="0" indent="0" algn="just">
              <a:lnSpc>
                <a:spcPct val="150000"/>
              </a:lnSpc>
              <a:buNone/>
            </a:pPr>
            <a:r>
              <a:rPr lang="en-US" sz="1600" dirty="0"/>
              <a:t>Effort = a1 x (KLOC)a2 PM (person Month)</a:t>
            </a:r>
          </a:p>
          <a:p>
            <a:pPr marL="0" indent="0" algn="just">
              <a:lnSpc>
                <a:spcPct val="150000"/>
              </a:lnSpc>
              <a:buNone/>
            </a:pPr>
            <a:r>
              <a:rPr lang="en-US" sz="1600" dirty="0"/>
              <a:t>Time of Development = b1 x (Effort) b2 Months</a:t>
            </a:r>
          </a:p>
          <a:p>
            <a:pPr marL="0" indent="0" algn="just">
              <a:lnSpc>
                <a:spcPct val="150000"/>
              </a:lnSpc>
              <a:buNone/>
            </a:pPr>
            <a:r>
              <a:rPr lang="en-US" sz="1600" dirty="0"/>
              <a:t>	Where, a1,a2,b1,b2 are constants for each category of software products</a:t>
            </a:r>
          </a:p>
          <a:p>
            <a:pPr marL="0" indent="0" algn="just">
              <a:lnSpc>
                <a:spcPct val="150000"/>
              </a:lnSpc>
              <a:buNone/>
            </a:pPr>
            <a:r>
              <a:rPr lang="en-US" sz="1600" b="1" dirty="0"/>
              <a:t>Estimation of Effort</a:t>
            </a:r>
          </a:p>
          <a:p>
            <a:pPr algn="just">
              <a:lnSpc>
                <a:spcPct val="150000"/>
              </a:lnSpc>
            </a:pPr>
            <a:r>
              <a:rPr lang="en-US" sz="1600" dirty="0"/>
              <a:t>Organic: Effort = 2.4 (KLOC) 1.05 PM</a:t>
            </a:r>
          </a:p>
          <a:p>
            <a:pPr algn="just">
              <a:lnSpc>
                <a:spcPct val="150000"/>
              </a:lnSpc>
            </a:pPr>
            <a:r>
              <a:rPr lang="en-US" sz="1600" dirty="0"/>
              <a:t>Semi-detached: Effort = 3.0 (KLOC) 1.12 PM</a:t>
            </a:r>
          </a:p>
          <a:p>
            <a:pPr algn="just">
              <a:lnSpc>
                <a:spcPct val="150000"/>
              </a:lnSpc>
            </a:pPr>
            <a:r>
              <a:rPr lang="en-US" sz="1600" dirty="0"/>
              <a:t>Embedded: Effort = 3.6 (KLOC) 1.20 PM</a:t>
            </a:r>
          </a:p>
          <a:p>
            <a:pPr marL="0" indent="0" algn="just">
              <a:lnSpc>
                <a:spcPct val="150000"/>
              </a:lnSpc>
              <a:buNone/>
            </a:pPr>
            <a:r>
              <a:rPr lang="en-US" sz="1600" b="1" dirty="0"/>
              <a:t>Estimation Time of Development</a:t>
            </a:r>
            <a:endParaRPr lang="en-US" sz="1600" dirty="0"/>
          </a:p>
          <a:p>
            <a:pPr algn="just">
              <a:lnSpc>
                <a:spcPct val="150000"/>
              </a:lnSpc>
            </a:pPr>
            <a:r>
              <a:rPr lang="en-US" sz="1600" dirty="0"/>
              <a:t>Organic: Time of Development = 2.5 (Effort) 0.38 Months</a:t>
            </a:r>
          </a:p>
          <a:p>
            <a:pPr algn="just">
              <a:lnSpc>
                <a:spcPct val="150000"/>
              </a:lnSpc>
            </a:pPr>
            <a:r>
              <a:rPr lang="en-US" sz="1600" dirty="0"/>
              <a:t>Semi-detached: Time of Development = 2.5 (Effort) 0.35 Months</a:t>
            </a:r>
          </a:p>
          <a:p>
            <a:pPr algn="just">
              <a:lnSpc>
                <a:spcPct val="150000"/>
              </a:lnSpc>
            </a:pPr>
            <a:r>
              <a:rPr lang="en-US" sz="1600" dirty="0"/>
              <a:t>Embedded: Time of Development = 2.5 (Effort) 0.32 Months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5260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2800" dirty="0"/>
              <a:t>Organic, Semidetached and Embedded software projects</a:t>
            </a:r>
          </a:p>
        </p:txBody>
      </p:sp>
      <p:sp>
        <p:nvSpPr>
          <p:cNvPr id="3" name="Content Placeholder 2"/>
          <p:cNvSpPr>
            <a:spLocks noGrp="1"/>
          </p:cNvSpPr>
          <p:nvPr>
            <p:ph idx="1"/>
          </p:nvPr>
        </p:nvSpPr>
        <p:spPr/>
        <p:txBody>
          <a:bodyPr/>
          <a:lstStyle/>
          <a:p>
            <a:pPr marL="0" indent="0" algn="just">
              <a:lnSpc>
                <a:spcPct val="150000"/>
              </a:lnSpc>
              <a:buNone/>
            </a:pPr>
            <a:r>
              <a:rPr lang="en-US" sz="1800" b="1" dirty="0"/>
              <a:t>Organic</a:t>
            </a:r>
            <a:r>
              <a:rPr lang="en-US" sz="1800" dirty="0"/>
              <a:t>: A development project can be considered of organic type, if the project deals with developing a well understood application program, the size of the development team is reasonably small, and the team members are experienced in developing similar types of projects.</a:t>
            </a:r>
          </a:p>
          <a:p>
            <a:pPr marL="0" indent="0" algn="just">
              <a:lnSpc>
                <a:spcPct val="150000"/>
              </a:lnSpc>
              <a:buNone/>
            </a:pPr>
            <a:r>
              <a:rPr lang="en-US" sz="1800" b="1" dirty="0"/>
              <a:t>Semidetached</a:t>
            </a:r>
            <a:r>
              <a:rPr lang="en-US" sz="1800" dirty="0"/>
              <a:t>: A development project can be considered of semidetached type, if the development consists of a mixture of experienced and inexperienced staff. Team members may have limited experience on related systems but may be unfamiliar with some aspects of the system being developed.</a:t>
            </a:r>
          </a:p>
          <a:p>
            <a:pPr marL="0" indent="0" algn="just">
              <a:lnSpc>
                <a:spcPct val="150000"/>
              </a:lnSpc>
              <a:buNone/>
            </a:pPr>
            <a:r>
              <a:rPr lang="en-US" sz="1800" b="1" dirty="0"/>
              <a:t>Embedded</a:t>
            </a:r>
            <a:r>
              <a:rPr lang="en-US" sz="1800" dirty="0"/>
              <a:t>: A development project is considered to be of embedded type, if the software being developed is strongly coupled to complex hardware, or if the stringent regulations on the operational procedures exist.</a:t>
            </a:r>
          </a:p>
        </p:txBody>
      </p:sp>
    </p:spTree>
    <p:extLst>
      <p:ext uri="{BB962C8B-B14F-4D97-AF65-F5344CB8AC3E}">
        <p14:creationId xmlns:p14="http://schemas.microsoft.com/office/powerpoint/2010/main" val="699406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Example:</a:t>
            </a:r>
          </a:p>
        </p:txBody>
      </p:sp>
      <p:sp>
        <p:nvSpPr>
          <p:cNvPr id="3" name="Content Placeholder 2"/>
          <p:cNvSpPr>
            <a:spLocks noGrp="1"/>
          </p:cNvSpPr>
          <p:nvPr>
            <p:ph idx="1"/>
          </p:nvPr>
        </p:nvSpPr>
        <p:spPr/>
        <p:txBody>
          <a:bodyPr/>
          <a:lstStyle/>
          <a:p>
            <a:pPr marL="0" indent="0" algn="just">
              <a:lnSpc>
                <a:spcPct val="150000"/>
              </a:lnSpc>
              <a:buNone/>
            </a:pPr>
            <a:r>
              <a:rPr lang="en-US" sz="1800" dirty="0"/>
              <a:t>Assume that the size of an organic s/w product has been estimated to be 32,000 lines of source code. Assume that the average salary of software be </a:t>
            </a:r>
            <a:r>
              <a:rPr lang="en-US" sz="1800" dirty="0" err="1"/>
              <a:t>Rs</a:t>
            </a:r>
            <a:r>
              <a:rPr lang="en-US" sz="1800" dirty="0"/>
              <a:t>. 15,000/- month. Determine the effort required to develop the software product and the nominal development time.</a:t>
            </a:r>
          </a:p>
          <a:p>
            <a:pPr lvl="1" algn="just">
              <a:lnSpc>
                <a:spcPct val="150000"/>
              </a:lnSpc>
            </a:pPr>
            <a:r>
              <a:rPr lang="en-US" sz="1800" dirty="0"/>
              <a:t>Effort= 2.4 x (32) 1.05 = 91 PM</a:t>
            </a:r>
          </a:p>
          <a:p>
            <a:pPr lvl="1" algn="just">
              <a:lnSpc>
                <a:spcPct val="150000"/>
              </a:lnSpc>
            </a:pPr>
            <a:r>
              <a:rPr lang="en-US" sz="1800" dirty="0"/>
              <a:t>Time of development = 2.5 x (91) 0.38 = 14 months</a:t>
            </a:r>
          </a:p>
          <a:p>
            <a:pPr lvl="1" algn="just">
              <a:lnSpc>
                <a:spcPct val="150000"/>
              </a:lnSpc>
            </a:pPr>
            <a:r>
              <a:rPr lang="en-US" sz="1800" dirty="0"/>
              <a:t>Cost= 14 x 15,000 = </a:t>
            </a:r>
            <a:r>
              <a:rPr lang="en-US" sz="1800" dirty="0" err="1"/>
              <a:t>Rs</a:t>
            </a:r>
            <a:r>
              <a:rPr lang="en-US" sz="1800" dirty="0"/>
              <a:t>. 2,10,000/-</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52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US" sz="1600" dirty="0"/>
              <a:t>People includes:</a:t>
            </a:r>
          </a:p>
          <a:p>
            <a:pPr lvl="1"/>
            <a:r>
              <a:rPr lang="en-US" sz="1600" dirty="0"/>
              <a:t>The stakeholders</a:t>
            </a:r>
          </a:p>
          <a:p>
            <a:pPr lvl="1"/>
            <a:r>
              <a:rPr lang="en-US" sz="1600" dirty="0"/>
              <a:t>Team Leaders</a:t>
            </a:r>
          </a:p>
          <a:p>
            <a:pPr lvl="1"/>
            <a:r>
              <a:rPr lang="en-US" sz="1600" dirty="0"/>
              <a:t>Software Team</a:t>
            </a:r>
          </a:p>
          <a:p>
            <a:pPr lvl="1"/>
            <a:r>
              <a:rPr lang="en-US" sz="1600" dirty="0"/>
              <a:t>Agile Teams</a:t>
            </a:r>
          </a:p>
          <a:p>
            <a:pPr lvl="1"/>
            <a:r>
              <a:rPr lang="en-US" sz="1600" dirty="0"/>
              <a:t>Coordination and communication Issues</a:t>
            </a:r>
          </a:p>
          <a:p>
            <a:pPr marL="457200" lvl="1" indent="0">
              <a:buNone/>
            </a:pPr>
            <a:endParaRPr lang="en-US" sz="1600" dirty="0"/>
          </a:p>
          <a:p>
            <a:r>
              <a:rPr lang="en-US" sz="1600" dirty="0"/>
              <a:t>Product includes:</a:t>
            </a:r>
          </a:p>
          <a:p>
            <a:pPr lvl="1"/>
            <a:r>
              <a:rPr lang="en-US" sz="1600" dirty="0"/>
              <a:t>Software Scope</a:t>
            </a:r>
          </a:p>
          <a:p>
            <a:pPr lvl="1"/>
            <a:r>
              <a:rPr lang="en-US" sz="1600" dirty="0"/>
              <a:t>Problem Decomposition</a:t>
            </a:r>
          </a:p>
          <a:p>
            <a:pPr marL="457200" lvl="1" indent="0">
              <a:buNone/>
            </a:pPr>
            <a:endParaRPr lang="en-US" sz="1200" dirty="0"/>
          </a:p>
          <a:p>
            <a:r>
              <a:rPr lang="en-US" sz="1600" dirty="0"/>
              <a:t>Process includes:</a:t>
            </a:r>
          </a:p>
          <a:p>
            <a:pPr lvl="1"/>
            <a:r>
              <a:rPr lang="en-US" sz="1600" dirty="0"/>
              <a:t>Melding the product and the process</a:t>
            </a:r>
          </a:p>
          <a:p>
            <a:pPr lvl="1"/>
            <a:r>
              <a:rPr lang="en-US" sz="1600" dirty="0"/>
              <a:t>Process Decomposition</a:t>
            </a:r>
          </a:p>
          <a:p>
            <a:pPr marL="457200" lvl="1" indent="0">
              <a:buNone/>
            </a:pPr>
            <a:endParaRPr lang="en-US" sz="1200" dirty="0"/>
          </a:p>
          <a:p>
            <a:r>
              <a:rPr lang="en-US" sz="1600" dirty="0"/>
              <a:t>Project includes:</a:t>
            </a:r>
          </a:p>
          <a:p>
            <a:pPr lvl="1"/>
            <a:r>
              <a:rPr lang="en-US" sz="1600" dirty="0"/>
              <a:t>Start on the right foot</a:t>
            </a:r>
          </a:p>
          <a:p>
            <a:pPr lvl="1"/>
            <a:r>
              <a:rPr lang="en-US" sz="1600" dirty="0"/>
              <a:t>Maintain momentum</a:t>
            </a:r>
          </a:p>
          <a:p>
            <a:pPr lvl="1"/>
            <a:r>
              <a:rPr lang="en-US" sz="1600" dirty="0"/>
              <a:t>Track progress</a:t>
            </a:r>
          </a:p>
          <a:p>
            <a:pPr lvl="1"/>
            <a:r>
              <a:rPr lang="en-US" sz="1600" dirty="0"/>
              <a:t>Make smart decisions</a:t>
            </a:r>
          </a:p>
          <a:p>
            <a:pPr lvl="1"/>
            <a:r>
              <a:rPr lang="en-US" sz="1600" dirty="0"/>
              <a:t>Conduct a postmortem analysis</a:t>
            </a:r>
          </a:p>
          <a:p>
            <a:pPr lvl="1"/>
            <a:endParaRPr lang="en-US" sz="12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66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 calcmode="lin" valueType="num">
                                      <p:cBhvr additive="base">
                                        <p:cTn id="5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 calcmode="lin" valueType="num">
                                      <p:cBhvr additive="base">
                                        <p:cTn id="6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anim calcmode="lin" valueType="num">
                                      <p:cBhvr additive="base">
                                        <p:cTn id="6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8" end="18"/>
                                            </p:txEl>
                                          </p:spTgt>
                                        </p:tgtEl>
                                        <p:attrNameLst>
                                          <p:attrName>style.visibility</p:attrName>
                                        </p:attrNameLst>
                                      </p:cBhvr>
                                      <p:to>
                                        <p:strVal val="visible"/>
                                      </p:to>
                                    </p:set>
                                    <p:anim calcmode="lin" valueType="num">
                                      <p:cBhvr additive="base">
                                        <p:cTn id="7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anim calcmode="lin" valueType="num">
                                      <p:cBhvr additive="base">
                                        <p:cTn id="7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20" end="20"/>
                                            </p:txEl>
                                          </p:spTgt>
                                        </p:tgtEl>
                                        <p:attrNameLst>
                                          <p:attrName>style.visibility</p:attrName>
                                        </p:attrNameLst>
                                      </p:cBhvr>
                                      <p:to>
                                        <p:strVal val="visible"/>
                                      </p:to>
                                    </p:set>
                                    <p:anim calcmode="lin" valueType="num">
                                      <p:cBhvr additive="base">
                                        <p:cTn id="8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scheduling &amp; Tracking</a:t>
            </a:r>
          </a:p>
        </p:txBody>
      </p:sp>
      <p:sp>
        <p:nvSpPr>
          <p:cNvPr id="3" name="Content Placeholder 2"/>
          <p:cNvSpPr>
            <a:spLocks noGrp="1"/>
          </p:cNvSpPr>
          <p:nvPr>
            <p:ph idx="1"/>
          </p:nvPr>
        </p:nvSpPr>
        <p:spPr/>
        <p:txBody>
          <a:bodyPr/>
          <a:lstStyle/>
          <a:p>
            <a:pPr algn="just">
              <a:lnSpc>
                <a:spcPct val="200000"/>
              </a:lnSpc>
            </a:pPr>
            <a:r>
              <a:rPr lang="en-US" sz="1800" dirty="0"/>
              <a:t>The scheduling principles:</a:t>
            </a:r>
          </a:p>
          <a:p>
            <a:pPr lvl="1" algn="just">
              <a:lnSpc>
                <a:spcPct val="200000"/>
              </a:lnSpc>
            </a:pPr>
            <a:r>
              <a:rPr lang="en-US" altLang="en-US" sz="1800" dirty="0">
                <a:solidFill>
                  <a:schemeClr val="folHlink"/>
                </a:solidFill>
              </a:rPr>
              <a:t>compartmentalization</a:t>
            </a:r>
            <a:r>
              <a:rPr lang="en-US" altLang="en-US" sz="1800" dirty="0"/>
              <a:t>—define distinct tasks</a:t>
            </a:r>
          </a:p>
          <a:p>
            <a:pPr lvl="1" algn="just">
              <a:lnSpc>
                <a:spcPct val="200000"/>
              </a:lnSpc>
            </a:pPr>
            <a:r>
              <a:rPr lang="en-US" altLang="en-US" sz="1800" dirty="0">
                <a:solidFill>
                  <a:schemeClr val="folHlink"/>
                </a:solidFill>
              </a:rPr>
              <a:t>interdependency</a:t>
            </a:r>
            <a:r>
              <a:rPr lang="en-US" altLang="en-US" sz="1800" dirty="0"/>
              <a:t>—indicate task interrelationship </a:t>
            </a:r>
          </a:p>
          <a:p>
            <a:pPr lvl="1" algn="just">
              <a:lnSpc>
                <a:spcPct val="200000"/>
              </a:lnSpc>
            </a:pPr>
            <a:r>
              <a:rPr lang="en-US" altLang="en-US" sz="1800" dirty="0">
                <a:solidFill>
                  <a:schemeClr val="folHlink"/>
                </a:solidFill>
              </a:rPr>
              <a:t>effort validation</a:t>
            </a:r>
            <a:r>
              <a:rPr lang="en-US" altLang="en-US" sz="1800" dirty="0"/>
              <a:t>—be sure resources are available</a:t>
            </a:r>
          </a:p>
          <a:p>
            <a:pPr lvl="1" algn="just">
              <a:lnSpc>
                <a:spcPct val="200000"/>
              </a:lnSpc>
            </a:pPr>
            <a:r>
              <a:rPr lang="en-US" altLang="en-US" sz="1800" dirty="0">
                <a:solidFill>
                  <a:schemeClr val="folHlink"/>
                </a:solidFill>
              </a:rPr>
              <a:t>defined responsibilities</a:t>
            </a:r>
            <a:r>
              <a:rPr lang="en-US" altLang="en-US" sz="1800" dirty="0"/>
              <a:t>—people must be assigned</a:t>
            </a:r>
          </a:p>
          <a:p>
            <a:pPr lvl="1" algn="just">
              <a:lnSpc>
                <a:spcPct val="200000"/>
              </a:lnSpc>
            </a:pPr>
            <a:r>
              <a:rPr lang="en-US" altLang="en-US" sz="1800" dirty="0">
                <a:solidFill>
                  <a:schemeClr val="folHlink"/>
                </a:solidFill>
              </a:rPr>
              <a:t>defined outcomes</a:t>
            </a:r>
            <a:r>
              <a:rPr lang="en-US" altLang="en-US" sz="1800" dirty="0"/>
              <a:t>—each task must have an output</a:t>
            </a:r>
          </a:p>
          <a:p>
            <a:pPr lvl="1" algn="just">
              <a:lnSpc>
                <a:spcPct val="200000"/>
              </a:lnSpc>
            </a:pPr>
            <a:r>
              <a:rPr lang="en-US" altLang="en-US" sz="1800" dirty="0">
                <a:solidFill>
                  <a:schemeClr val="folHlink"/>
                </a:solidFill>
              </a:rPr>
              <a:t>defined milestones</a:t>
            </a:r>
            <a:r>
              <a:rPr lang="en-US" altLang="en-US" sz="1800" dirty="0"/>
              <a:t>—review for quality</a:t>
            </a:r>
          </a:p>
          <a:p>
            <a:pPr lvl="1" algn="just">
              <a:lnSpc>
                <a:spcPct val="200000"/>
              </a:lnSpc>
            </a:pPr>
            <a:endParaRPr lang="en-US" sz="18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042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title"/>
          </p:nvPr>
        </p:nvSpPr>
        <p:spPr/>
        <p:txBody>
          <a:bodyPr anchor="ctr"/>
          <a:lstStyle/>
          <a:p>
            <a:r>
              <a:rPr lang="en-US" altLang="en-US" dirty="0"/>
              <a:t>Effort and Delivery Time</a:t>
            </a:r>
          </a:p>
        </p:txBody>
      </p:sp>
      <p:pic>
        <p:nvPicPr>
          <p:cNvPr id="175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76400"/>
            <a:ext cx="65659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3488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457200" y="510494"/>
            <a:ext cx="5208588" cy="633413"/>
          </a:xfrm>
        </p:spPr>
        <p:txBody>
          <a:bodyPr/>
          <a:lstStyle/>
          <a:p>
            <a:r>
              <a:rPr lang="en-US" altLang="en-US" dirty="0"/>
              <a:t>Effort Allocation</a:t>
            </a:r>
          </a:p>
        </p:txBody>
      </p:sp>
      <p:sp>
        <p:nvSpPr>
          <p:cNvPr id="176142" name="Rectangle 14"/>
          <p:cNvSpPr>
            <a:spLocks noGrp="1" noChangeArrowheads="1"/>
          </p:cNvSpPr>
          <p:nvPr>
            <p:ph type="body" idx="1"/>
          </p:nvPr>
        </p:nvSpPr>
        <p:spPr>
          <a:xfrm>
            <a:off x="4038600" y="2057400"/>
            <a:ext cx="3556000" cy="3830638"/>
          </a:xfrm>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0487" tIns="44450" rIns="90487" bIns="44450"/>
          <a:lstStyle/>
          <a:p>
            <a:r>
              <a:rPr lang="en-US" altLang="en-US" sz="2000" dirty="0"/>
              <a:t>“front end” activities</a:t>
            </a:r>
          </a:p>
          <a:p>
            <a:pPr lvl="1">
              <a:lnSpc>
                <a:spcPct val="65000"/>
              </a:lnSpc>
            </a:pPr>
            <a:r>
              <a:rPr lang="en-US" altLang="en-US" sz="1800" dirty="0"/>
              <a:t> customer communication</a:t>
            </a:r>
          </a:p>
          <a:p>
            <a:pPr lvl="1">
              <a:lnSpc>
                <a:spcPct val="65000"/>
              </a:lnSpc>
            </a:pPr>
            <a:r>
              <a:rPr lang="en-US" altLang="en-US" sz="1800" dirty="0"/>
              <a:t> analysis</a:t>
            </a:r>
          </a:p>
          <a:p>
            <a:pPr lvl="1">
              <a:lnSpc>
                <a:spcPct val="65000"/>
              </a:lnSpc>
            </a:pPr>
            <a:r>
              <a:rPr lang="en-US" altLang="en-US" sz="1800" dirty="0"/>
              <a:t> design</a:t>
            </a:r>
          </a:p>
          <a:p>
            <a:pPr lvl="1">
              <a:lnSpc>
                <a:spcPct val="65000"/>
              </a:lnSpc>
            </a:pPr>
            <a:r>
              <a:rPr lang="en-US" altLang="en-US" sz="1800" dirty="0"/>
              <a:t> review and modification</a:t>
            </a:r>
          </a:p>
          <a:p>
            <a:r>
              <a:rPr lang="en-US" altLang="en-US" sz="2000" dirty="0"/>
              <a:t>construction activities</a:t>
            </a:r>
          </a:p>
          <a:p>
            <a:pPr lvl="1"/>
            <a:r>
              <a:rPr lang="en-US" altLang="en-US" sz="1800" dirty="0"/>
              <a:t> coding or code generation</a:t>
            </a:r>
          </a:p>
          <a:p>
            <a:r>
              <a:rPr lang="en-US" altLang="en-US" sz="2000" dirty="0"/>
              <a:t>testing and installation</a:t>
            </a:r>
          </a:p>
          <a:p>
            <a:pPr lvl="1">
              <a:lnSpc>
                <a:spcPct val="65000"/>
              </a:lnSpc>
            </a:pPr>
            <a:r>
              <a:rPr lang="en-US" altLang="en-US" sz="1800" dirty="0"/>
              <a:t> unit, integration</a:t>
            </a:r>
          </a:p>
          <a:p>
            <a:pPr lvl="1">
              <a:lnSpc>
                <a:spcPct val="65000"/>
              </a:lnSpc>
            </a:pPr>
            <a:r>
              <a:rPr lang="en-US" altLang="en-US" sz="1800" dirty="0"/>
              <a:t> white-box, black box</a:t>
            </a:r>
          </a:p>
          <a:p>
            <a:pPr lvl="1">
              <a:lnSpc>
                <a:spcPct val="65000"/>
              </a:lnSpc>
            </a:pPr>
            <a:r>
              <a:rPr lang="en-US" altLang="en-US" sz="1800" dirty="0"/>
              <a:t> regression </a:t>
            </a:r>
          </a:p>
        </p:txBody>
      </p:sp>
      <p:grpSp>
        <p:nvGrpSpPr>
          <p:cNvPr id="176144" name="Group 16"/>
          <p:cNvGrpSpPr>
            <a:grpSpLocks/>
          </p:cNvGrpSpPr>
          <p:nvPr/>
        </p:nvGrpSpPr>
        <p:grpSpPr bwMode="auto">
          <a:xfrm>
            <a:off x="1905000" y="1905000"/>
            <a:ext cx="1703388" cy="4035425"/>
            <a:chOff x="895" y="770"/>
            <a:chExt cx="1250" cy="2917"/>
          </a:xfrm>
        </p:grpSpPr>
        <p:grpSp>
          <p:nvGrpSpPr>
            <p:cNvPr id="176131" name="Group 3"/>
            <p:cNvGrpSpPr>
              <a:grpSpLocks/>
            </p:cNvGrpSpPr>
            <p:nvPr/>
          </p:nvGrpSpPr>
          <p:grpSpPr bwMode="auto">
            <a:xfrm>
              <a:off x="1664" y="2282"/>
              <a:ext cx="481" cy="1405"/>
              <a:chOff x="1464" y="2052"/>
              <a:chExt cx="481" cy="1249"/>
            </a:xfrm>
          </p:grpSpPr>
          <p:sp>
            <p:nvSpPr>
              <p:cNvPr id="176132" name="Rectangle 4"/>
              <p:cNvSpPr>
                <a:spLocks noChangeArrowheads="1"/>
              </p:cNvSpPr>
              <p:nvPr/>
            </p:nvSpPr>
            <p:spPr bwMode="auto">
              <a:xfrm>
                <a:off x="1468" y="2212"/>
                <a:ext cx="328" cy="1084"/>
              </a:xfrm>
              <a:prstGeom prst="rect">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76133" name="Freeform 5"/>
              <p:cNvSpPr>
                <a:spLocks/>
              </p:cNvSpPr>
              <p:nvPr/>
            </p:nvSpPr>
            <p:spPr bwMode="auto">
              <a:xfrm>
                <a:off x="1464" y="2052"/>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Lst>
                <a:ahLst/>
                <a:cxnLst>
                  <a:cxn ang="0">
                    <a:pos x="T0" y="T1"/>
                  </a:cxn>
                  <a:cxn ang="0">
                    <a:pos x="T2" y="T3"/>
                  </a:cxn>
                  <a:cxn ang="0">
                    <a:pos x="T4" y="T5"/>
                  </a:cxn>
                  <a:cxn ang="0">
                    <a:pos x="T6" y="T7"/>
                  </a:cxn>
                  <a:cxn ang="0">
                    <a:pos x="T8" y="T9"/>
                  </a:cxn>
                  <a:cxn ang="0">
                    <a:pos x="T10" y="T11"/>
                  </a:cxn>
                  <a:cxn ang="0">
                    <a:pos x="T12" y="T13"/>
                  </a:cxn>
                </a:cxnLst>
                <a:rect l="0" t="0" r="r" b="b"/>
                <a:pathLst>
                  <a:path w="481" h="1249">
                    <a:moveTo>
                      <a:pt x="336" y="1248"/>
                    </a:moveTo>
                    <a:lnTo>
                      <a:pt x="480" y="1092"/>
                    </a:lnTo>
                    <a:lnTo>
                      <a:pt x="480" y="0"/>
                    </a:lnTo>
                    <a:lnTo>
                      <a:pt x="144" y="0"/>
                    </a:lnTo>
                    <a:lnTo>
                      <a:pt x="0" y="156"/>
                    </a:lnTo>
                    <a:lnTo>
                      <a:pt x="336" y="156"/>
                    </a:lnTo>
                    <a:lnTo>
                      <a:pt x="336" y="1248"/>
                    </a:lnTo>
                  </a:path>
                </a:pathLst>
              </a:custGeom>
              <a:solidFill>
                <a:schemeClr val="hlink"/>
              </a:solidFill>
              <a:ln w="12700" cap="rnd" cmpd="sng">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grpSp>
        <p:grpSp>
          <p:nvGrpSpPr>
            <p:cNvPr id="176134" name="Group 6"/>
            <p:cNvGrpSpPr>
              <a:grpSpLocks/>
            </p:cNvGrpSpPr>
            <p:nvPr/>
          </p:nvGrpSpPr>
          <p:grpSpPr bwMode="auto">
            <a:xfrm>
              <a:off x="1664" y="1958"/>
              <a:ext cx="481" cy="541"/>
              <a:chOff x="1464" y="1764"/>
              <a:chExt cx="481" cy="481"/>
            </a:xfrm>
          </p:grpSpPr>
          <p:sp>
            <p:nvSpPr>
              <p:cNvPr id="176135" name="Rectangle 7"/>
              <p:cNvSpPr>
                <a:spLocks noChangeArrowheads="1"/>
              </p:cNvSpPr>
              <p:nvPr/>
            </p:nvSpPr>
            <p:spPr bwMode="auto">
              <a:xfrm>
                <a:off x="1468" y="1828"/>
                <a:ext cx="328" cy="412"/>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76136" name="Freeform 8"/>
              <p:cNvSpPr>
                <a:spLocks/>
              </p:cNvSpPr>
              <p:nvPr/>
            </p:nvSpPr>
            <p:spPr bwMode="auto">
              <a:xfrm>
                <a:off x="1464" y="1764"/>
                <a:ext cx="481" cy="481"/>
              </a:xfrm>
              <a:custGeom>
                <a:avLst/>
                <a:gdLst>
                  <a:gd name="T0" fmla="*/ 336 w 481"/>
                  <a:gd name="T1" fmla="*/ 480 h 481"/>
                  <a:gd name="T2" fmla="*/ 480 w 481"/>
                  <a:gd name="T3" fmla="*/ 420 h 481"/>
                  <a:gd name="T4" fmla="*/ 480 w 481"/>
                  <a:gd name="T5" fmla="*/ 0 h 481"/>
                  <a:gd name="T6" fmla="*/ 144 w 481"/>
                  <a:gd name="T7" fmla="*/ 0 h 481"/>
                  <a:gd name="T8" fmla="*/ 0 w 481"/>
                  <a:gd name="T9" fmla="*/ 60 h 481"/>
                  <a:gd name="T10" fmla="*/ 336 w 481"/>
                  <a:gd name="T11" fmla="*/ 60 h 481"/>
                  <a:gd name="T12" fmla="*/ 336 w 481"/>
                  <a:gd name="T13" fmla="*/ 480 h 481"/>
                </a:gdLst>
                <a:ahLst/>
                <a:cxnLst>
                  <a:cxn ang="0">
                    <a:pos x="T0" y="T1"/>
                  </a:cxn>
                  <a:cxn ang="0">
                    <a:pos x="T2" y="T3"/>
                  </a:cxn>
                  <a:cxn ang="0">
                    <a:pos x="T4" y="T5"/>
                  </a:cxn>
                  <a:cxn ang="0">
                    <a:pos x="T6" y="T7"/>
                  </a:cxn>
                  <a:cxn ang="0">
                    <a:pos x="T8" y="T9"/>
                  </a:cxn>
                  <a:cxn ang="0">
                    <a:pos x="T10" y="T11"/>
                  </a:cxn>
                  <a:cxn ang="0">
                    <a:pos x="T12" y="T13"/>
                  </a:cxn>
                </a:cxnLst>
                <a:rect l="0" t="0" r="r" b="b"/>
                <a:pathLst>
                  <a:path w="481" h="481">
                    <a:moveTo>
                      <a:pt x="336" y="480"/>
                    </a:moveTo>
                    <a:lnTo>
                      <a:pt x="480" y="420"/>
                    </a:lnTo>
                    <a:lnTo>
                      <a:pt x="480" y="0"/>
                    </a:lnTo>
                    <a:lnTo>
                      <a:pt x="144" y="0"/>
                    </a:lnTo>
                    <a:lnTo>
                      <a:pt x="0" y="60"/>
                    </a:lnTo>
                    <a:lnTo>
                      <a:pt x="336" y="60"/>
                    </a:lnTo>
                    <a:lnTo>
                      <a:pt x="336" y="48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grpSp>
        <p:grpSp>
          <p:nvGrpSpPr>
            <p:cNvPr id="176137" name="Group 9"/>
            <p:cNvGrpSpPr>
              <a:grpSpLocks/>
            </p:cNvGrpSpPr>
            <p:nvPr/>
          </p:nvGrpSpPr>
          <p:grpSpPr bwMode="auto">
            <a:xfrm>
              <a:off x="1664" y="770"/>
              <a:ext cx="481" cy="1405"/>
              <a:chOff x="1464" y="708"/>
              <a:chExt cx="481" cy="1249"/>
            </a:xfrm>
          </p:grpSpPr>
          <p:sp>
            <p:nvSpPr>
              <p:cNvPr id="176138" name="Rectangle 10"/>
              <p:cNvSpPr>
                <a:spLocks noChangeArrowheads="1"/>
              </p:cNvSpPr>
              <p:nvPr/>
            </p:nvSpPr>
            <p:spPr bwMode="auto">
              <a:xfrm>
                <a:off x="1468" y="868"/>
                <a:ext cx="328" cy="108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76139" name="Freeform 11"/>
              <p:cNvSpPr>
                <a:spLocks/>
              </p:cNvSpPr>
              <p:nvPr/>
            </p:nvSpPr>
            <p:spPr bwMode="auto">
              <a:xfrm>
                <a:off x="1464" y="708"/>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Lst>
                <a:ahLst/>
                <a:cxnLst>
                  <a:cxn ang="0">
                    <a:pos x="T0" y="T1"/>
                  </a:cxn>
                  <a:cxn ang="0">
                    <a:pos x="T2" y="T3"/>
                  </a:cxn>
                  <a:cxn ang="0">
                    <a:pos x="T4" y="T5"/>
                  </a:cxn>
                  <a:cxn ang="0">
                    <a:pos x="T6" y="T7"/>
                  </a:cxn>
                  <a:cxn ang="0">
                    <a:pos x="T8" y="T9"/>
                  </a:cxn>
                  <a:cxn ang="0">
                    <a:pos x="T10" y="T11"/>
                  </a:cxn>
                  <a:cxn ang="0">
                    <a:pos x="T12" y="T13"/>
                  </a:cxn>
                </a:cxnLst>
                <a:rect l="0" t="0" r="r" b="b"/>
                <a:pathLst>
                  <a:path w="481" h="1249">
                    <a:moveTo>
                      <a:pt x="336" y="1248"/>
                    </a:moveTo>
                    <a:lnTo>
                      <a:pt x="480" y="1092"/>
                    </a:lnTo>
                    <a:lnTo>
                      <a:pt x="480" y="0"/>
                    </a:lnTo>
                    <a:lnTo>
                      <a:pt x="144" y="0"/>
                    </a:lnTo>
                    <a:lnTo>
                      <a:pt x="0" y="156"/>
                    </a:lnTo>
                    <a:lnTo>
                      <a:pt x="336" y="156"/>
                    </a:lnTo>
                    <a:lnTo>
                      <a:pt x="336" y="1248"/>
                    </a:lnTo>
                  </a:path>
                </a:pathLst>
              </a:custGeom>
              <a:solidFill>
                <a:schemeClr val="accent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grpSp>
        <p:sp>
          <p:nvSpPr>
            <p:cNvPr id="176140" name="Rectangle 12"/>
            <p:cNvSpPr>
              <a:spLocks noChangeArrowheads="1"/>
            </p:cNvSpPr>
            <p:nvPr/>
          </p:nvSpPr>
          <p:spPr bwMode="auto">
            <a:xfrm>
              <a:off x="943" y="1158"/>
              <a:ext cx="904" cy="3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pPr>
              <a:r>
                <a:rPr lang="en-US" altLang="en-US" b="1" dirty="0">
                  <a:effectLst>
                    <a:outerShdw blurRad="38100" dist="38100" dir="2700000" algn="tl">
                      <a:srgbClr val="FFFFFF"/>
                    </a:outerShdw>
                  </a:effectLst>
                </a:rPr>
                <a:t>40-50%</a:t>
              </a:r>
            </a:p>
          </p:txBody>
        </p:sp>
        <p:sp>
          <p:nvSpPr>
            <p:cNvPr id="176141" name="Rectangle 13"/>
            <p:cNvSpPr>
              <a:spLocks noChangeArrowheads="1"/>
            </p:cNvSpPr>
            <p:nvPr/>
          </p:nvSpPr>
          <p:spPr bwMode="auto">
            <a:xfrm>
              <a:off x="935" y="3147"/>
              <a:ext cx="904" cy="3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pPr>
              <a:r>
                <a:rPr lang="en-US" altLang="en-US" b="1">
                  <a:effectLst>
                    <a:outerShdw blurRad="38100" dist="38100" dir="2700000" algn="tl">
                      <a:srgbClr val="FFFFFF"/>
                    </a:outerShdw>
                  </a:effectLst>
                </a:rPr>
                <a:t>30-40%</a:t>
              </a:r>
            </a:p>
          </p:txBody>
        </p:sp>
        <p:sp>
          <p:nvSpPr>
            <p:cNvPr id="176143" name="Rectangle 15"/>
            <p:cNvSpPr>
              <a:spLocks noChangeArrowheads="1"/>
            </p:cNvSpPr>
            <p:nvPr/>
          </p:nvSpPr>
          <p:spPr bwMode="auto">
            <a:xfrm>
              <a:off x="895" y="2184"/>
              <a:ext cx="904" cy="3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pPr>
              <a:r>
                <a:rPr lang="en-US" altLang="en-US" b="1">
                  <a:effectLst>
                    <a:outerShdw blurRad="38100" dist="38100" dir="2700000" algn="tl">
                      <a:srgbClr val="FFFFFF"/>
                    </a:outerShdw>
                  </a:effectLst>
                </a:rPr>
                <a:t>15-20%</a:t>
              </a:r>
            </a:p>
          </p:txBody>
        </p:sp>
      </p:grpSp>
      <p:sp>
        <p:nvSpPr>
          <p:cNvPr id="176145" name="Line 17"/>
          <p:cNvSpPr>
            <a:spLocks noChangeShapeType="1"/>
          </p:cNvSpPr>
          <p:nvPr/>
        </p:nvSpPr>
        <p:spPr bwMode="auto">
          <a:xfrm flipH="1">
            <a:off x="3505200" y="2286000"/>
            <a:ext cx="685800" cy="315913"/>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46" name="Line 18"/>
          <p:cNvSpPr>
            <a:spLocks noChangeShapeType="1"/>
          </p:cNvSpPr>
          <p:nvPr/>
        </p:nvSpPr>
        <p:spPr bwMode="auto">
          <a:xfrm flipH="1">
            <a:off x="3505200" y="3581400"/>
            <a:ext cx="685800" cy="369888"/>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47" name="Line 19"/>
          <p:cNvSpPr>
            <a:spLocks noChangeShapeType="1"/>
          </p:cNvSpPr>
          <p:nvPr/>
        </p:nvSpPr>
        <p:spPr bwMode="auto">
          <a:xfrm flipH="1">
            <a:off x="3505200" y="4495800"/>
            <a:ext cx="685800" cy="3810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48" name="Line 20"/>
          <p:cNvSpPr>
            <a:spLocks noChangeShapeType="1"/>
          </p:cNvSpPr>
          <p:nvPr/>
        </p:nvSpPr>
        <p:spPr bwMode="auto">
          <a:xfrm>
            <a:off x="3429000" y="42672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149" name="Line 21"/>
          <p:cNvSpPr>
            <a:spLocks noChangeShapeType="1"/>
          </p:cNvSpPr>
          <p:nvPr/>
        </p:nvSpPr>
        <p:spPr bwMode="auto">
          <a:xfrm flipV="1">
            <a:off x="3429000" y="1905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2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2781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481935"/>
            <a:ext cx="4748095" cy="728405"/>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ctr">
            <a:spAutoFit/>
          </a:bodyPr>
          <a:lstStyle/>
          <a:p>
            <a:r>
              <a:rPr lang="en-US" altLang="en-US" dirty="0"/>
              <a:t>Defining Task Sets</a:t>
            </a:r>
          </a:p>
        </p:txBody>
      </p:sp>
      <p:sp>
        <p:nvSpPr>
          <p:cNvPr id="177155"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gn="just">
              <a:lnSpc>
                <a:spcPct val="150000"/>
              </a:lnSpc>
            </a:pPr>
            <a:r>
              <a:rPr lang="en-US" altLang="en-US" sz="2000" dirty="0"/>
              <a:t>determine type of project</a:t>
            </a:r>
          </a:p>
          <a:p>
            <a:pPr algn="just">
              <a:lnSpc>
                <a:spcPct val="150000"/>
              </a:lnSpc>
            </a:pPr>
            <a:r>
              <a:rPr lang="en-US" altLang="en-US" sz="2000" dirty="0"/>
              <a:t>assess the degree of rigor required</a:t>
            </a:r>
          </a:p>
          <a:p>
            <a:pPr algn="just">
              <a:lnSpc>
                <a:spcPct val="150000"/>
              </a:lnSpc>
            </a:pPr>
            <a:r>
              <a:rPr lang="en-US" altLang="en-US" sz="2000" dirty="0"/>
              <a:t>identify adaptation criteria</a:t>
            </a:r>
          </a:p>
          <a:p>
            <a:pPr algn="just">
              <a:lnSpc>
                <a:spcPct val="150000"/>
              </a:lnSpc>
            </a:pPr>
            <a:r>
              <a:rPr lang="en-US" altLang="en-US" sz="2000" dirty="0"/>
              <a:t>select appropriate software engineering tasks</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940978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57200" y="266700"/>
            <a:ext cx="4870450" cy="660400"/>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dirty="0"/>
              <a:t>Task Set Refinement</a:t>
            </a:r>
          </a:p>
        </p:txBody>
      </p:sp>
      <p:sp>
        <p:nvSpPr>
          <p:cNvPr id="178179" name="Text Box 3"/>
          <p:cNvSpPr txBox="1">
            <a:spLocks noChangeArrowheads="1"/>
          </p:cNvSpPr>
          <p:nvPr/>
        </p:nvSpPr>
        <p:spPr bwMode="auto">
          <a:xfrm>
            <a:off x="1905000" y="1981200"/>
            <a:ext cx="57229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300"/>
              </a:spcBef>
            </a:pPr>
            <a:r>
              <a:rPr lang="en-US" altLang="en-US" sz="1600" b="1">
                <a:latin typeface="Palatino" pitchFamily="-128" charset="0"/>
              </a:rPr>
              <a:t>1.1     </a:t>
            </a:r>
            <a:r>
              <a:rPr lang="en-US" altLang="en-US" sz="1600" b="1">
                <a:solidFill>
                  <a:schemeClr val="folHlink"/>
                </a:solidFill>
                <a:latin typeface="Palatino" pitchFamily="-128" charset="0"/>
              </a:rPr>
              <a:t>Concept scoping</a:t>
            </a:r>
            <a:r>
              <a:rPr lang="en-US" altLang="en-US" sz="1600">
                <a:latin typeface="Palatino" pitchFamily="-128" charset="0"/>
              </a:rPr>
              <a:t> determines the overall scope of the project.</a:t>
            </a:r>
            <a:endParaRPr lang="en-US" altLang="en-US" sz="1600" b="1">
              <a:latin typeface="Palatino" pitchFamily="-128" charset="0"/>
            </a:endParaRPr>
          </a:p>
        </p:txBody>
      </p:sp>
      <p:sp>
        <p:nvSpPr>
          <p:cNvPr id="178180" name="Text Box 4"/>
          <p:cNvSpPr txBox="1">
            <a:spLocks noChangeArrowheads="1"/>
          </p:cNvSpPr>
          <p:nvPr/>
        </p:nvSpPr>
        <p:spPr bwMode="auto">
          <a:xfrm>
            <a:off x="2514600" y="2590800"/>
            <a:ext cx="5767388" cy="364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en-US" altLang="en-US" sz="900"/>
              <a:t>Task definition:  Task 1.1  Concept Scoping  </a:t>
            </a:r>
          </a:p>
          <a:p>
            <a:pPr>
              <a:spcBef>
                <a:spcPts val="300"/>
              </a:spcBef>
            </a:pPr>
            <a:r>
              <a:rPr lang="en-US" altLang="en-US" sz="900"/>
              <a:t>1.1.1	Identify need, benefits and potential customers;</a:t>
            </a:r>
          </a:p>
          <a:p>
            <a:pPr>
              <a:spcBef>
                <a:spcPts val="300"/>
              </a:spcBef>
            </a:pPr>
            <a:r>
              <a:rPr lang="en-US" altLang="en-US" sz="900"/>
              <a:t>1.1.2	Define desired output/control and input events that drive the application;</a:t>
            </a:r>
          </a:p>
          <a:p>
            <a:pPr>
              <a:spcBef>
                <a:spcPts val="300"/>
              </a:spcBef>
            </a:pPr>
            <a:r>
              <a:rPr lang="en-US" altLang="en-US" sz="900"/>
              <a:t>	Begin Task 1.1.2</a:t>
            </a:r>
          </a:p>
          <a:p>
            <a:pPr>
              <a:spcBef>
                <a:spcPts val="300"/>
              </a:spcBef>
            </a:pPr>
            <a:r>
              <a:rPr lang="en-US" altLang="en-US" sz="900"/>
              <a:t>	1.1.2.1	FTR:  Review written description of need</a:t>
            </a:r>
          </a:p>
          <a:p>
            <a:pPr lvl="1"/>
            <a:r>
              <a:rPr lang="en-US" altLang="en-US" sz="900">
                <a:latin typeface="Times" panose="02020603050405020304" pitchFamily="18" charset="0"/>
              </a:rPr>
              <a:t> FTR indicates that a formal technical review (Chapter 26) is to be conducted.</a:t>
            </a:r>
          </a:p>
          <a:p>
            <a:pPr>
              <a:spcBef>
                <a:spcPts val="300"/>
              </a:spcBef>
            </a:pPr>
            <a:r>
              <a:rPr lang="en-US" altLang="en-US" sz="900"/>
              <a:t>	1.1.2.2	Derive a list of customer visible outputs/inputs</a:t>
            </a:r>
          </a:p>
          <a:p>
            <a:pPr>
              <a:spcBef>
                <a:spcPts val="300"/>
              </a:spcBef>
            </a:pPr>
            <a:r>
              <a:rPr lang="en-US" altLang="en-US" sz="900"/>
              <a:t>	1.1.2.3	FTR:  Review outputs/inputs with customer and revise as required;</a:t>
            </a:r>
          </a:p>
          <a:p>
            <a:pPr>
              <a:spcBef>
                <a:spcPts val="300"/>
              </a:spcBef>
            </a:pPr>
            <a:r>
              <a:rPr lang="en-US" altLang="en-US" sz="900"/>
              <a:t>	endtask Task 1.1.2</a:t>
            </a:r>
          </a:p>
          <a:p>
            <a:pPr>
              <a:spcBef>
                <a:spcPts val="300"/>
              </a:spcBef>
            </a:pPr>
            <a:r>
              <a:rPr lang="en-US" altLang="en-US" sz="900"/>
              <a:t>1.1.3	Define the functionality/behavior for each major function;</a:t>
            </a:r>
          </a:p>
          <a:p>
            <a:pPr>
              <a:spcBef>
                <a:spcPts val="300"/>
              </a:spcBef>
            </a:pPr>
            <a:r>
              <a:rPr lang="en-US" altLang="en-US" sz="900"/>
              <a:t>	Begin Task 1.1.3</a:t>
            </a:r>
          </a:p>
          <a:p>
            <a:pPr>
              <a:spcBef>
                <a:spcPts val="300"/>
              </a:spcBef>
            </a:pPr>
            <a:r>
              <a:rPr lang="en-US" altLang="en-US" sz="900"/>
              <a:t>	1.1.3.1	FTR:  Review output and input data objects derived in task 1.1.2;</a:t>
            </a:r>
          </a:p>
          <a:p>
            <a:pPr>
              <a:spcBef>
                <a:spcPts val="300"/>
              </a:spcBef>
            </a:pPr>
            <a:r>
              <a:rPr lang="en-US" altLang="en-US" sz="900"/>
              <a:t>	1.1.3.2	Derive a model of functions/behaviors;</a:t>
            </a:r>
          </a:p>
          <a:p>
            <a:pPr>
              <a:spcBef>
                <a:spcPts val="300"/>
              </a:spcBef>
            </a:pPr>
            <a:r>
              <a:rPr lang="en-US" altLang="en-US" sz="900"/>
              <a:t>	1.1.3.3	FTR:  Review functions/behaviors with customer and revise as required;</a:t>
            </a:r>
          </a:p>
          <a:p>
            <a:pPr>
              <a:spcBef>
                <a:spcPts val="300"/>
              </a:spcBef>
            </a:pPr>
            <a:r>
              <a:rPr lang="en-US" altLang="en-US" sz="900"/>
              <a:t>	endtask Task 1.1.3</a:t>
            </a:r>
          </a:p>
          <a:p>
            <a:pPr>
              <a:spcBef>
                <a:spcPts val="300"/>
              </a:spcBef>
            </a:pPr>
            <a:r>
              <a:rPr lang="en-US" altLang="en-US" sz="900"/>
              <a:t>1.1.4	Isolate those elements of the technology to be implemented in software; </a:t>
            </a:r>
          </a:p>
          <a:p>
            <a:pPr>
              <a:spcBef>
                <a:spcPts val="300"/>
              </a:spcBef>
            </a:pPr>
            <a:r>
              <a:rPr lang="en-US" altLang="en-US" sz="900"/>
              <a:t>1.1.5	Research availability of existing software;</a:t>
            </a:r>
          </a:p>
          <a:p>
            <a:pPr>
              <a:spcBef>
                <a:spcPts val="300"/>
              </a:spcBef>
            </a:pPr>
            <a:r>
              <a:rPr lang="en-US" altLang="en-US" sz="900"/>
              <a:t>1.1.6	Define technical feasibility;</a:t>
            </a:r>
          </a:p>
          <a:p>
            <a:pPr>
              <a:spcBef>
                <a:spcPts val="300"/>
              </a:spcBef>
            </a:pPr>
            <a:r>
              <a:rPr lang="en-US" altLang="en-US" sz="900"/>
              <a:t>1.1.7	Make quick estimate of size;</a:t>
            </a:r>
          </a:p>
          <a:p>
            <a:pPr>
              <a:spcBef>
                <a:spcPts val="300"/>
              </a:spcBef>
            </a:pPr>
            <a:r>
              <a:rPr lang="en-US" altLang="en-US" sz="900"/>
              <a:t>1.1.8	Create a Scope Definition;</a:t>
            </a:r>
          </a:p>
          <a:p>
            <a:r>
              <a:rPr lang="en-US" altLang="en-US" sz="900"/>
              <a:t>endTask definition:   Task 1.1</a:t>
            </a:r>
          </a:p>
        </p:txBody>
      </p:sp>
      <p:sp>
        <p:nvSpPr>
          <p:cNvPr id="178181" name="AutoShape 5"/>
          <p:cNvSpPr>
            <a:spLocks noChangeArrowheads="1"/>
          </p:cNvSpPr>
          <p:nvPr/>
        </p:nvSpPr>
        <p:spPr bwMode="auto">
          <a:xfrm>
            <a:off x="1020763" y="1989138"/>
            <a:ext cx="841375" cy="3268662"/>
          </a:xfrm>
          <a:prstGeom prst="curvedRightArrow">
            <a:avLst>
              <a:gd name="adj1" fmla="val 77698"/>
              <a:gd name="adj2" fmla="val 155396"/>
              <a:gd name="adj3" fmla="val 33333"/>
            </a:avLst>
          </a:prstGeom>
          <a:solidFill>
            <a:srgbClr val="AD278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2" name="Text Box 6"/>
          <p:cNvSpPr txBox="1">
            <a:spLocks noChangeArrowheads="1"/>
          </p:cNvSpPr>
          <p:nvPr/>
        </p:nvSpPr>
        <p:spPr bwMode="auto">
          <a:xfrm>
            <a:off x="838200" y="5257800"/>
            <a:ext cx="176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en-US" sz="1800" b="1">
                <a:latin typeface="Helvetica" panose="020B0604020202020204" pitchFamily="34" charset="0"/>
              </a:rPr>
              <a:t>is refined to</a:t>
            </a:r>
          </a:p>
        </p:txBody>
      </p:sp>
      <p:sp>
        <p:nvSpPr>
          <p:cNvPr id="178183" name="AutoShape 7"/>
          <p:cNvSpPr>
            <a:spLocks/>
          </p:cNvSpPr>
          <p:nvPr/>
        </p:nvSpPr>
        <p:spPr bwMode="auto">
          <a:xfrm>
            <a:off x="2286000" y="2514600"/>
            <a:ext cx="414338" cy="3790950"/>
          </a:xfrm>
          <a:prstGeom prst="leftBrace">
            <a:avLst>
              <a:gd name="adj1" fmla="val 76245"/>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11"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94003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title"/>
          </p:nvPr>
        </p:nvSpPr>
        <p:spPr>
          <a:xfrm>
            <a:off x="228600" y="457200"/>
            <a:ext cx="5265738" cy="660400"/>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r>
              <a:rPr lang="en-US" altLang="en-US" dirty="0"/>
              <a:t>Define a Task Network</a:t>
            </a:r>
          </a:p>
        </p:txBody>
      </p:sp>
      <p:pic>
        <p:nvPicPr>
          <p:cNvPr id="179204"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2438400"/>
            <a:ext cx="72390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33066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chor="ctr"/>
          <a:lstStyle/>
          <a:p>
            <a:r>
              <a:rPr lang="en-US" altLang="en-US" dirty="0"/>
              <a:t>Timeline Charts</a:t>
            </a:r>
          </a:p>
        </p:txBody>
      </p:sp>
      <p:grpSp>
        <p:nvGrpSpPr>
          <p:cNvPr id="180264" name="Group 40"/>
          <p:cNvGrpSpPr>
            <a:grpSpLocks/>
          </p:cNvGrpSpPr>
          <p:nvPr/>
        </p:nvGrpSpPr>
        <p:grpSpPr bwMode="auto">
          <a:xfrm>
            <a:off x="1905000" y="2133600"/>
            <a:ext cx="6230938" cy="3873500"/>
            <a:chOff x="683" y="968"/>
            <a:chExt cx="4486" cy="2766"/>
          </a:xfrm>
        </p:grpSpPr>
        <p:sp>
          <p:nvSpPr>
            <p:cNvPr id="180227" name="Rectangle 3"/>
            <p:cNvSpPr>
              <a:spLocks noChangeArrowheads="1"/>
            </p:cNvSpPr>
            <p:nvPr/>
          </p:nvSpPr>
          <p:spPr bwMode="auto">
            <a:xfrm>
              <a:off x="683" y="971"/>
              <a:ext cx="4468"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28" name="Rectangle 4"/>
            <p:cNvSpPr>
              <a:spLocks noChangeArrowheads="1"/>
            </p:cNvSpPr>
            <p:nvPr/>
          </p:nvSpPr>
          <p:spPr bwMode="auto">
            <a:xfrm>
              <a:off x="683" y="971"/>
              <a:ext cx="4468" cy="2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29" name="Rectangle 5"/>
            <p:cNvSpPr>
              <a:spLocks noChangeArrowheads="1"/>
            </p:cNvSpPr>
            <p:nvPr/>
          </p:nvSpPr>
          <p:spPr bwMode="auto">
            <a:xfrm>
              <a:off x="692" y="971"/>
              <a:ext cx="872"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0" name="Rectangle 6"/>
            <p:cNvSpPr>
              <a:spLocks noChangeArrowheads="1"/>
            </p:cNvSpPr>
            <p:nvPr/>
          </p:nvSpPr>
          <p:spPr bwMode="auto">
            <a:xfrm>
              <a:off x="1561" y="968"/>
              <a:ext cx="584" cy="27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1" name="Rectangle 7"/>
            <p:cNvSpPr>
              <a:spLocks noChangeArrowheads="1"/>
            </p:cNvSpPr>
            <p:nvPr/>
          </p:nvSpPr>
          <p:spPr bwMode="auto">
            <a:xfrm>
              <a:off x="2151" y="974"/>
              <a:ext cx="584"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2" name="Rectangle 8"/>
            <p:cNvSpPr>
              <a:spLocks noChangeArrowheads="1"/>
            </p:cNvSpPr>
            <p:nvPr/>
          </p:nvSpPr>
          <p:spPr bwMode="auto">
            <a:xfrm>
              <a:off x="2741" y="971"/>
              <a:ext cx="584"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3" name="Rectangle 9"/>
            <p:cNvSpPr>
              <a:spLocks noChangeArrowheads="1"/>
            </p:cNvSpPr>
            <p:nvPr/>
          </p:nvSpPr>
          <p:spPr bwMode="auto">
            <a:xfrm>
              <a:off x="3331" y="968"/>
              <a:ext cx="584" cy="275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4" name="Rectangle 10"/>
            <p:cNvSpPr>
              <a:spLocks noChangeArrowheads="1"/>
            </p:cNvSpPr>
            <p:nvPr/>
          </p:nvSpPr>
          <p:spPr bwMode="auto">
            <a:xfrm>
              <a:off x="3930" y="974"/>
              <a:ext cx="584" cy="276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5" name="Line 11"/>
            <p:cNvSpPr>
              <a:spLocks noChangeShapeType="1"/>
            </p:cNvSpPr>
            <p:nvPr/>
          </p:nvSpPr>
          <p:spPr bwMode="auto">
            <a:xfrm>
              <a:off x="1528" y="981"/>
              <a:ext cx="0" cy="2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36" name="Text Box 12"/>
            <p:cNvSpPr txBox="1">
              <a:spLocks noChangeArrowheads="1"/>
            </p:cNvSpPr>
            <p:nvPr/>
          </p:nvSpPr>
          <p:spPr bwMode="auto">
            <a:xfrm>
              <a:off x="822" y="1026"/>
              <a:ext cx="4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Tasks</a:t>
              </a:r>
            </a:p>
          </p:txBody>
        </p:sp>
        <p:sp>
          <p:nvSpPr>
            <p:cNvPr id="180237" name="Text Box 13"/>
            <p:cNvSpPr txBox="1">
              <a:spLocks noChangeArrowheads="1"/>
            </p:cNvSpPr>
            <p:nvPr/>
          </p:nvSpPr>
          <p:spPr bwMode="auto">
            <a:xfrm>
              <a:off x="1621" y="1043"/>
              <a:ext cx="57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1</a:t>
              </a:r>
              <a:endParaRPr lang="en-US" altLang="en-US" sz="1600" b="1">
                <a:latin typeface="Helvetica" panose="020B0604020202020204" pitchFamily="34" charset="0"/>
              </a:endParaRPr>
            </a:p>
          </p:txBody>
        </p:sp>
        <p:sp>
          <p:nvSpPr>
            <p:cNvPr id="180238" name="Text Box 14"/>
            <p:cNvSpPr txBox="1">
              <a:spLocks noChangeArrowheads="1"/>
            </p:cNvSpPr>
            <p:nvPr/>
          </p:nvSpPr>
          <p:spPr bwMode="auto">
            <a:xfrm>
              <a:off x="2202" y="1050"/>
              <a:ext cx="57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2</a:t>
              </a:r>
              <a:endParaRPr lang="en-US" altLang="en-US" sz="1600" b="1">
                <a:latin typeface="Helvetica" panose="020B0604020202020204" pitchFamily="34" charset="0"/>
              </a:endParaRPr>
            </a:p>
          </p:txBody>
        </p:sp>
        <p:sp>
          <p:nvSpPr>
            <p:cNvPr id="180239" name="Text Box 15"/>
            <p:cNvSpPr txBox="1">
              <a:spLocks noChangeArrowheads="1"/>
            </p:cNvSpPr>
            <p:nvPr/>
          </p:nvSpPr>
          <p:spPr bwMode="auto">
            <a:xfrm>
              <a:off x="2783" y="1046"/>
              <a:ext cx="573"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3</a:t>
              </a:r>
              <a:endParaRPr lang="en-US" altLang="en-US" sz="1600" b="1">
                <a:latin typeface="Helvetica" panose="020B0604020202020204" pitchFamily="34" charset="0"/>
              </a:endParaRPr>
            </a:p>
          </p:txBody>
        </p:sp>
        <p:sp>
          <p:nvSpPr>
            <p:cNvPr id="180240" name="Text Box 16"/>
            <p:cNvSpPr txBox="1">
              <a:spLocks noChangeArrowheads="1"/>
            </p:cNvSpPr>
            <p:nvPr/>
          </p:nvSpPr>
          <p:spPr bwMode="auto">
            <a:xfrm>
              <a:off x="3364" y="1043"/>
              <a:ext cx="574"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4</a:t>
              </a:r>
              <a:endParaRPr lang="en-US" altLang="en-US" sz="1600" b="1">
                <a:latin typeface="Helvetica" panose="020B0604020202020204" pitchFamily="34" charset="0"/>
              </a:endParaRPr>
            </a:p>
          </p:txBody>
        </p:sp>
        <p:sp>
          <p:nvSpPr>
            <p:cNvPr id="180241" name="Text Box 17"/>
            <p:cNvSpPr txBox="1">
              <a:spLocks noChangeArrowheads="1"/>
            </p:cNvSpPr>
            <p:nvPr/>
          </p:nvSpPr>
          <p:spPr bwMode="auto">
            <a:xfrm>
              <a:off x="4553" y="1046"/>
              <a:ext cx="581"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b="1">
                  <a:latin typeface="Helvetica" panose="020B0604020202020204" pitchFamily="34" charset="0"/>
                </a:rPr>
                <a:t>Week n</a:t>
              </a:r>
              <a:endParaRPr lang="en-US" altLang="en-US" sz="1600" b="1">
                <a:latin typeface="Helvetica" panose="020B0604020202020204" pitchFamily="34" charset="0"/>
              </a:endParaRPr>
            </a:p>
          </p:txBody>
        </p:sp>
        <p:sp>
          <p:nvSpPr>
            <p:cNvPr id="180242" name="Text Box 18"/>
            <p:cNvSpPr txBox="1">
              <a:spLocks noChangeArrowheads="1"/>
            </p:cNvSpPr>
            <p:nvPr/>
          </p:nvSpPr>
          <p:spPr bwMode="auto">
            <a:xfrm>
              <a:off x="896" y="1364"/>
              <a:ext cx="4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1</a:t>
              </a:r>
            </a:p>
          </p:txBody>
        </p:sp>
        <p:sp>
          <p:nvSpPr>
            <p:cNvPr id="180243" name="Text Box 19"/>
            <p:cNvSpPr txBox="1">
              <a:spLocks noChangeArrowheads="1"/>
            </p:cNvSpPr>
            <p:nvPr/>
          </p:nvSpPr>
          <p:spPr bwMode="auto">
            <a:xfrm>
              <a:off x="896" y="1542"/>
              <a:ext cx="4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2</a:t>
              </a:r>
            </a:p>
          </p:txBody>
        </p:sp>
        <p:sp>
          <p:nvSpPr>
            <p:cNvPr id="180244" name="Text Box 20"/>
            <p:cNvSpPr txBox="1">
              <a:spLocks noChangeArrowheads="1"/>
            </p:cNvSpPr>
            <p:nvPr/>
          </p:nvSpPr>
          <p:spPr bwMode="auto">
            <a:xfrm>
              <a:off x="896" y="1711"/>
              <a:ext cx="49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3</a:t>
              </a:r>
            </a:p>
          </p:txBody>
        </p:sp>
        <p:sp>
          <p:nvSpPr>
            <p:cNvPr id="180245" name="Text Box 21"/>
            <p:cNvSpPr txBox="1">
              <a:spLocks noChangeArrowheads="1"/>
            </p:cNvSpPr>
            <p:nvPr/>
          </p:nvSpPr>
          <p:spPr bwMode="auto">
            <a:xfrm>
              <a:off x="896" y="1881"/>
              <a:ext cx="43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1400">
                  <a:latin typeface="Palatino" pitchFamily="-128" charset="0"/>
                </a:rPr>
                <a:t>Task 4</a:t>
              </a:r>
            </a:p>
          </p:txBody>
        </p:sp>
        <p:sp>
          <p:nvSpPr>
            <p:cNvPr id="180246" name="Text Box 22"/>
            <p:cNvSpPr txBox="1">
              <a:spLocks noChangeArrowheads="1"/>
            </p:cNvSpPr>
            <p:nvPr/>
          </p:nvSpPr>
          <p:spPr bwMode="auto">
            <a:xfrm>
              <a:off x="896" y="2049"/>
              <a:ext cx="4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5</a:t>
              </a:r>
            </a:p>
          </p:txBody>
        </p:sp>
        <p:sp>
          <p:nvSpPr>
            <p:cNvPr id="180247" name="Text Box 23"/>
            <p:cNvSpPr txBox="1">
              <a:spLocks noChangeArrowheads="1"/>
            </p:cNvSpPr>
            <p:nvPr/>
          </p:nvSpPr>
          <p:spPr bwMode="auto">
            <a:xfrm>
              <a:off x="896" y="2217"/>
              <a:ext cx="4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6</a:t>
              </a:r>
            </a:p>
          </p:txBody>
        </p:sp>
        <p:sp>
          <p:nvSpPr>
            <p:cNvPr id="180248" name="Text Box 24"/>
            <p:cNvSpPr txBox="1">
              <a:spLocks noChangeArrowheads="1"/>
            </p:cNvSpPr>
            <p:nvPr/>
          </p:nvSpPr>
          <p:spPr bwMode="auto">
            <a:xfrm>
              <a:off x="896" y="2386"/>
              <a:ext cx="4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7</a:t>
              </a:r>
            </a:p>
          </p:txBody>
        </p:sp>
        <p:sp>
          <p:nvSpPr>
            <p:cNvPr id="180249" name="Text Box 25"/>
            <p:cNvSpPr txBox="1">
              <a:spLocks noChangeArrowheads="1"/>
            </p:cNvSpPr>
            <p:nvPr/>
          </p:nvSpPr>
          <p:spPr bwMode="auto">
            <a:xfrm>
              <a:off x="902" y="2554"/>
              <a:ext cx="4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8</a:t>
              </a:r>
            </a:p>
          </p:txBody>
        </p:sp>
        <p:sp>
          <p:nvSpPr>
            <p:cNvPr id="180250" name="Text Box 26"/>
            <p:cNvSpPr txBox="1">
              <a:spLocks noChangeArrowheads="1"/>
            </p:cNvSpPr>
            <p:nvPr/>
          </p:nvSpPr>
          <p:spPr bwMode="auto">
            <a:xfrm>
              <a:off x="902" y="2733"/>
              <a:ext cx="496"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9</a:t>
              </a:r>
            </a:p>
          </p:txBody>
        </p:sp>
        <p:sp>
          <p:nvSpPr>
            <p:cNvPr id="180251" name="Text Box 27"/>
            <p:cNvSpPr txBox="1">
              <a:spLocks noChangeArrowheads="1"/>
            </p:cNvSpPr>
            <p:nvPr/>
          </p:nvSpPr>
          <p:spPr bwMode="auto">
            <a:xfrm>
              <a:off x="902" y="2901"/>
              <a:ext cx="560"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10</a:t>
              </a:r>
            </a:p>
          </p:txBody>
        </p:sp>
        <p:sp>
          <p:nvSpPr>
            <p:cNvPr id="180252" name="Text Box 28"/>
            <p:cNvSpPr txBox="1">
              <a:spLocks noChangeArrowheads="1"/>
            </p:cNvSpPr>
            <p:nvPr/>
          </p:nvSpPr>
          <p:spPr bwMode="auto">
            <a:xfrm>
              <a:off x="902" y="3070"/>
              <a:ext cx="51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en-US" sz="1400">
                  <a:latin typeface="Palatino" pitchFamily="-128" charset="0"/>
                </a:rPr>
                <a:t>Task 11</a:t>
              </a:r>
            </a:p>
          </p:txBody>
        </p:sp>
        <p:sp>
          <p:nvSpPr>
            <p:cNvPr id="180253" name="Text Box 29"/>
            <p:cNvSpPr txBox="1">
              <a:spLocks noChangeArrowheads="1"/>
            </p:cNvSpPr>
            <p:nvPr/>
          </p:nvSpPr>
          <p:spPr bwMode="auto">
            <a:xfrm>
              <a:off x="902" y="3239"/>
              <a:ext cx="560"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400">
                  <a:latin typeface="Palatino" pitchFamily="-128" charset="0"/>
                </a:rPr>
                <a:t>Task 12</a:t>
              </a:r>
            </a:p>
          </p:txBody>
        </p:sp>
        <p:sp>
          <p:nvSpPr>
            <p:cNvPr id="180254" name="Rectangle 30"/>
            <p:cNvSpPr>
              <a:spLocks noChangeArrowheads="1"/>
            </p:cNvSpPr>
            <p:nvPr/>
          </p:nvSpPr>
          <p:spPr bwMode="auto">
            <a:xfrm>
              <a:off x="1600" y="1405"/>
              <a:ext cx="755"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5" name="Rectangle 31"/>
            <p:cNvSpPr>
              <a:spLocks noChangeArrowheads="1"/>
            </p:cNvSpPr>
            <p:nvPr/>
          </p:nvSpPr>
          <p:spPr bwMode="auto">
            <a:xfrm>
              <a:off x="1920" y="1574"/>
              <a:ext cx="1231" cy="9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6" name="Rectangle 32"/>
            <p:cNvSpPr>
              <a:spLocks noChangeArrowheads="1"/>
            </p:cNvSpPr>
            <p:nvPr/>
          </p:nvSpPr>
          <p:spPr bwMode="auto">
            <a:xfrm>
              <a:off x="2914" y="2774"/>
              <a:ext cx="1231" cy="9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7" name="Rectangle 33"/>
            <p:cNvSpPr>
              <a:spLocks noChangeArrowheads="1"/>
            </p:cNvSpPr>
            <p:nvPr/>
          </p:nvSpPr>
          <p:spPr bwMode="auto">
            <a:xfrm>
              <a:off x="2146" y="3277"/>
              <a:ext cx="1231" cy="9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8" name="Rectangle 34"/>
            <p:cNvSpPr>
              <a:spLocks noChangeArrowheads="1"/>
            </p:cNvSpPr>
            <p:nvPr/>
          </p:nvSpPr>
          <p:spPr bwMode="auto">
            <a:xfrm>
              <a:off x="3931" y="2981"/>
              <a:ext cx="1231" cy="9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59" name="Rectangle 35"/>
            <p:cNvSpPr>
              <a:spLocks noChangeArrowheads="1"/>
            </p:cNvSpPr>
            <p:nvPr/>
          </p:nvSpPr>
          <p:spPr bwMode="auto">
            <a:xfrm>
              <a:off x="2151" y="1895"/>
              <a:ext cx="2355"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60" name="Rectangle 36"/>
            <p:cNvSpPr>
              <a:spLocks noChangeArrowheads="1"/>
            </p:cNvSpPr>
            <p:nvPr/>
          </p:nvSpPr>
          <p:spPr bwMode="auto">
            <a:xfrm>
              <a:off x="2739" y="2069"/>
              <a:ext cx="755"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61" name="Rectangle 37"/>
            <p:cNvSpPr>
              <a:spLocks noChangeArrowheads="1"/>
            </p:cNvSpPr>
            <p:nvPr/>
          </p:nvSpPr>
          <p:spPr bwMode="auto">
            <a:xfrm>
              <a:off x="2368" y="2257"/>
              <a:ext cx="459"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62" name="Rectangle 38"/>
            <p:cNvSpPr>
              <a:spLocks noChangeArrowheads="1"/>
            </p:cNvSpPr>
            <p:nvPr/>
          </p:nvSpPr>
          <p:spPr bwMode="auto">
            <a:xfrm>
              <a:off x="3481" y="2435"/>
              <a:ext cx="908" cy="8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263" name="Rectangle 39"/>
            <p:cNvSpPr>
              <a:spLocks noChangeArrowheads="1"/>
            </p:cNvSpPr>
            <p:nvPr/>
          </p:nvSpPr>
          <p:spPr bwMode="auto">
            <a:xfrm>
              <a:off x="3919" y="2622"/>
              <a:ext cx="1250" cy="71"/>
            </a:xfrm>
            <a:prstGeom prst="rect">
              <a:avLst/>
            </a:prstGeom>
            <a:solidFill>
              <a:srgbClr val="AD278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43"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821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Grp="1" noChangeArrowheads="1"/>
          </p:cNvSpPr>
          <p:nvPr>
            <p:ph type="title"/>
          </p:nvPr>
        </p:nvSpPr>
        <p:spPr>
          <a:xfrm>
            <a:off x="228600" y="685800"/>
            <a:ext cx="7620000" cy="1036181"/>
          </a:xfrm>
          <a:noFill/>
          <a:ln/>
          <a:extLst>
            <a:ext uri="{91240B29-F687-4F45-9708-019B960494DF}">
              <a14:hiddenLine xmlns:a14="http://schemas.microsoft.com/office/drawing/2010/main" w="12700">
                <a:solidFill>
                  <a:schemeClr val="tx1"/>
                </a:solidFill>
                <a:miter lim="800000"/>
                <a:headEnd/>
                <a:tailEnd/>
              </a14:hiddenLine>
            </a:ext>
          </a:extLst>
        </p:spPr>
        <p:txBody>
          <a:bodyPr wrap="square" lIns="63500" tIns="25400" rIns="63500" bIns="25400" anchor="t">
            <a:spAutoFit/>
          </a:bodyPr>
          <a:lstStyle/>
          <a:p>
            <a:r>
              <a:rPr lang="en-US" altLang="en-US" sz="3200" dirty="0"/>
              <a:t>Use Automated Tools to</a:t>
            </a:r>
            <a:br>
              <a:rPr lang="en-US" altLang="en-US" sz="3200" dirty="0"/>
            </a:br>
            <a:r>
              <a:rPr lang="en-US" altLang="en-US" sz="3200" dirty="0"/>
              <a:t>Derive a Timeline Chart</a:t>
            </a:r>
            <a:endParaRPr lang="en-US" altLang="en-US" dirty="0"/>
          </a:p>
        </p:txBody>
      </p:sp>
      <p:pic>
        <p:nvPicPr>
          <p:cNvPr id="181252"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057400"/>
            <a:ext cx="5443538"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9517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nchor="ctr"/>
          <a:lstStyle/>
          <a:p>
            <a:r>
              <a:rPr lang="en-US" altLang="en-US" dirty="0"/>
              <a:t>Schedule Tracking</a:t>
            </a:r>
          </a:p>
        </p:txBody>
      </p:sp>
      <p:sp>
        <p:nvSpPr>
          <p:cNvPr id="182275" name="Rectangle 3"/>
          <p:cNvSpPr>
            <a:spLocks noGrp="1" noChangeArrowheads="1"/>
          </p:cNvSpPr>
          <p:nvPr>
            <p:ph idx="1"/>
          </p:nvPr>
        </p:nvSpPr>
        <p:spPr>
          <a:xfrm>
            <a:off x="0" y="1600200"/>
            <a:ext cx="8763000" cy="4525963"/>
          </a:xfrm>
        </p:spPr>
        <p:txBody>
          <a:bodyPr/>
          <a:lstStyle/>
          <a:p>
            <a:pPr lvl="1" algn="just">
              <a:lnSpc>
                <a:spcPct val="150000"/>
              </a:lnSpc>
              <a:spcBef>
                <a:spcPts val="600"/>
              </a:spcBef>
            </a:pPr>
            <a:r>
              <a:rPr lang="en-US" altLang="en-US" sz="1800" dirty="0"/>
              <a:t>conduct periodic project status meetings in which each team member reports progress and problems.</a:t>
            </a:r>
          </a:p>
          <a:p>
            <a:pPr lvl="1" algn="just">
              <a:lnSpc>
                <a:spcPct val="150000"/>
              </a:lnSpc>
              <a:spcBef>
                <a:spcPts val="300"/>
              </a:spcBef>
            </a:pPr>
            <a:r>
              <a:rPr lang="en-US" altLang="en-US" sz="1800" dirty="0"/>
              <a:t>evaluate the results of all reviews conducted throughout the software engineering process.</a:t>
            </a:r>
          </a:p>
          <a:p>
            <a:pPr lvl="1" algn="just">
              <a:lnSpc>
                <a:spcPct val="150000"/>
              </a:lnSpc>
            </a:pPr>
            <a:r>
              <a:rPr lang="en-US" altLang="en-US" sz="1800" dirty="0"/>
              <a:t>determine whether formal project milestones (the diamonds) have been accomplished by the scheduled date.</a:t>
            </a:r>
          </a:p>
          <a:p>
            <a:pPr lvl="1" algn="just">
              <a:lnSpc>
                <a:spcPct val="150000"/>
              </a:lnSpc>
            </a:pPr>
            <a:r>
              <a:rPr lang="en-US" altLang="en-US" sz="1800" dirty="0"/>
              <a:t>compare actual start-date to planned start-date for each project task listed in the resource table.</a:t>
            </a:r>
          </a:p>
          <a:p>
            <a:pPr lvl="1" algn="just">
              <a:lnSpc>
                <a:spcPct val="150000"/>
              </a:lnSpc>
            </a:pPr>
            <a:r>
              <a:rPr lang="en-US" altLang="en-US" sz="1800" dirty="0"/>
              <a:t>meet informally with practitioners to obtain their subjective assessment of progress to date and problems on the horizon.</a:t>
            </a:r>
          </a:p>
          <a:p>
            <a:pPr lvl="1" algn="just">
              <a:lnSpc>
                <a:spcPct val="150000"/>
              </a:lnSpc>
            </a:pPr>
            <a:r>
              <a:rPr lang="en-US" altLang="en-US" sz="1800" dirty="0"/>
              <a:t>use earned value analysis to assess progress quantitatively.</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46578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nchor="ctr"/>
          <a:lstStyle/>
          <a:p>
            <a:r>
              <a:rPr lang="en-US" altLang="en-US" dirty="0"/>
              <a:t>Earned Value Analysis (EVA)</a:t>
            </a:r>
          </a:p>
        </p:txBody>
      </p:sp>
      <p:sp>
        <p:nvSpPr>
          <p:cNvPr id="185347" name="Rectangle 3"/>
          <p:cNvSpPr>
            <a:spLocks noGrp="1" noChangeArrowheads="1"/>
          </p:cNvSpPr>
          <p:nvPr>
            <p:ph idx="1"/>
          </p:nvPr>
        </p:nvSpPr>
        <p:spPr/>
        <p:txBody>
          <a:bodyPr/>
          <a:lstStyle/>
          <a:p>
            <a:pPr algn="just">
              <a:lnSpc>
                <a:spcPct val="150000"/>
              </a:lnSpc>
            </a:pPr>
            <a:r>
              <a:rPr lang="en-US" altLang="en-US" sz="2000" dirty="0"/>
              <a:t>Earned value</a:t>
            </a:r>
          </a:p>
          <a:p>
            <a:pPr lvl="1" algn="just">
              <a:lnSpc>
                <a:spcPct val="150000"/>
              </a:lnSpc>
            </a:pPr>
            <a:r>
              <a:rPr lang="en-US" altLang="en-US" sz="2000" dirty="0"/>
              <a:t>is a measure of progress</a:t>
            </a:r>
          </a:p>
          <a:p>
            <a:pPr lvl="1" algn="just">
              <a:lnSpc>
                <a:spcPct val="150000"/>
              </a:lnSpc>
            </a:pPr>
            <a:r>
              <a:rPr lang="en-US" altLang="en-US" sz="2000" dirty="0"/>
              <a:t>enables us to assess the “percent of completeness” of a project using quantitative analysis rather than rely on a gut feeling</a:t>
            </a:r>
          </a:p>
          <a:p>
            <a:pPr lvl="1" algn="just">
              <a:lnSpc>
                <a:spcPct val="150000"/>
              </a:lnSpc>
            </a:pPr>
            <a:r>
              <a:rPr lang="en-US" altLang="en-US" sz="2000" dirty="0"/>
              <a:t> “provides accurate and reliable readings of performance from as early as 15 percent into the project.” [Fle98]</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2908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nchor="ctr"/>
          <a:lstStyle/>
          <a:p>
            <a:r>
              <a:rPr lang="en-US" altLang="en-US" dirty="0"/>
              <a:t>Stakeholders</a:t>
            </a:r>
          </a:p>
        </p:txBody>
      </p:sp>
      <p:sp>
        <p:nvSpPr>
          <p:cNvPr id="174083" name="Rectangle 3"/>
          <p:cNvSpPr>
            <a:spLocks noGrp="1" noChangeArrowheads="1"/>
          </p:cNvSpPr>
          <p:nvPr>
            <p:ph idx="1"/>
          </p:nvPr>
        </p:nvSpPr>
        <p:spPr/>
        <p:txBody>
          <a:bodyPr/>
          <a:lstStyle/>
          <a:p>
            <a:pPr algn="just">
              <a:lnSpc>
                <a:spcPct val="150000"/>
              </a:lnSpc>
              <a:spcBef>
                <a:spcPts val="600"/>
              </a:spcBef>
            </a:pPr>
            <a:r>
              <a:rPr lang="en-US" altLang="en-US" sz="1800" i="1" dirty="0">
                <a:solidFill>
                  <a:schemeClr val="folHlink"/>
                </a:solidFill>
              </a:rPr>
              <a:t>Senior managers</a:t>
            </a:r>
            <a:r>
              <a:rPr lang="en-US" altLang="en-US" sz="1800" dirty="0">
                <a:solidFill>
                  <a:schemeClr val="folHlink"/>
                </a:solidFill>
              </a:rPr>
              <a:t> </a:t>
            </a:r>
            <a:r>
              <a:rPr lang="en-US" altLang="en-US" sz="1800" dirty="0"/>
              <a:t>who define the business issues that often have significant influence on the project.</a:t>
            </a:r>
          </a:p>
          <a:p>
            <a:pPr algn="just">
              <a:lnSpc>
                <a:spcPct val="150000"/>
              </a:lnSpc>
              <a:spcBef>
                <a:spcPts val="300"/>
              </a:spcBef>
            </a:pPr>
            <a:r>
              <a:rPr lang="en-US" altLang="en-US" sz="1800" i="1" dirty="0">
                <a:solidFill>
                  <a:schemeClr val="folHlink"/>
                </a:solidFill>
              </a:rPr>
              <a:t>Project (technical) managers </a:t>
            </a:r>
            <a:r>
              <a:rPr lang="en-US" altLang="en-US" sz="1800" dirty="0"/>
              <a:t>who must plan, motivate, organize, and control the practitioners who do software work.</a:t>
            </a:r>
          </a:p>
          <a:p>
            <a:pPr algn="just">
              <a:lnSpc>
                <a:spcPct val="150000"/>
              </a:lnSpc>
            </a:pPr>
            <a:r>
              <a:rPr lang="en-US" altLang="en-US" sz="1800" i="1" dirty="0">
                <a:solidFill>
                  <a:schemeClr val="folHlink"/>
                </a:solidFill>
              </a:rPr>
              <a:t>Practitioners</a:t>
            </a:r>
            <a:r>
              <a:rPr lang="en-US" altLang="en-US" sz="1800" dirty="0">
                <a:solidFill>
                  <a:schemeClr val="folHlink"/>
                </a:solidFill>
              </a:rPr>
              <a:t> </a:t>
            </a:r>
            <a:r>
              <a:rPr lang="en-US" altLang="en-US" sz="1800" dirty="0"/>
              <a:t>who deliver the technical skills that are necessary to engineer a product or application.</a:t>
            </a:r>
          </a:p>
          <a:p>
            <a:pPr algn="just">
              <a:lnSpc>
                <a:spcPct val="150000"/>
              </a:lnSpc>
            </a:pPr>
            <a:r>
              <a:rPr lang="en-US" altLang="en-US" sz="1800" i="1" dirty="0">
                <a:solidFill>
                  <a:schemeClr val="folHlink"/>
                </a:solidFill>
              </a:rPr>
              <a:t>Customers</a:t>
            </a:r>
            <a:r>
              <a:rPr lang="en-US" altLang="en-US" sz="1800" dirty="0">
                <a:solidFill>
                  <a:schemeClr val="folHlink"/>
                </a:solidFill>
              </a:rPr>
              <a:t> </a:t>
            </a:r>
            <a:r>
              <a:rPr lang="en-US" altLang="en-US" sz="1800" dirty="0"/>
              <a:t>who specify the requirements for the software to be engineered and other stakeholders who have a peripheral interest in the outcome.</a:t>
            </a:r>
          </a:p>
          <a:p>
            <a:pPr algn="just">
              <a:lnSpc>
                <a:spcPct val="150000"/>
              </a:lnSpc>
            </a:pPr>
            <a:r>
              <a:rPr lang="en-US" altLang="en-US" sz="1800" i="1" dirty="0">
                <a:solidFill>
                  <a:schemeClr val="folHlink"/>
                </a:solidFill>
              </a:rPr>
              <a:t>End-users</a:t>
            </a:r>
            <a:r>
              <a:rPr lang="en-US" altLang="en-US" sz="1800" dirty="0">
                <a:solidFill>
                  <a:schemeClr val="folHlink"/>
                </a:solidFill>
              </a:rPr>
              <a:t> </a:t>
            </a:r>
            <a:r>
              <a:rPr lang="en-US" altLang="en-US" sz="1800" dirty="0"/>
              <a:t>who interact with the software once it is released for production use.</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38724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chor="ctr"/>
          <a:lstStyle/>
          <a:p>
            <a:r>
              <a:rPr lang="en-US" altLang="en-US" dirty="0"/>
              <a:t>Progress on an OO Project-I</a:t>
            </a:r>
          </a:p>
        </p:txBody>
      </p:sp>
      <p:sp>
        <p:nvSpPr>
          <p:cNvPr id="183299" name="Rectangle 3"/>
          <p:cNvSpPr>
            <a:spLocks noGrp="1" noChangeArrowheads="1"/>
          </p:cNvSpPr>
          <p:nvPr>
            <p:ph idx="1"/>
          </p:nvPr>
        </p:nvSpPr>
        <p:spPr/>
        <p:txBody>
          <a:bodyPr/>
          <a:lstStyle/>
          <a:p>
            <a:pPr algn="just">
              <a:lnSpc>
                <a:spcPct val="150000"/>
              </a:lnSpc>
              <a:spcBef>
                <a:spcPts val="300"/>
              </a:spcBef>
            </a:pPr>
            <a:r>
              <a:rPr lang="en-US" altLang="en-US" sz="1800" i="1" dirty="0"/>
              <a:t>Technical milestone:  OO analysis completed  </a:t>
            </a:r>
          </a:p>
          <a:p>
            <a:pPr lvl="2" algn="just">
              <a:lnSpc>
                <a:spcPct val="150000"/>
              </a:lnSpc>
              <a:spcBef>
                <a:spcPts val="300"/>
              </a:spcBef>
            </a:pPr>
            <a:r>
              <a:rPr lang="en-US" altLang="en-US" sz="1400" dirty="0"/>
              <a:t>All classes and the class hierarchy have been defined and reviewed.</a:t>
            </a:r>
          </a:p>
          <a:p>
            <a:pPr lvl="2" algn="just">
              <a:lnSpc>
                <a:spcPct val="150000"/>
              </a:lnSpc>
            </a:pPr>
            <a:r>
              <a:rPr lang="en-US" altLang="en-US" sz="1400" dirty="0"/>
              <a:t>Class attributes and operations associated with a class have been defined and reviewed.</a:t>
            </a:r>
          </a:p>
          <a:p>
            <a:pPr lvl="2" algn="just">
              <a:lnSpc>
                <a:spcPct val="150000"/>
              </a:lnSpc>
            </a:pPr>
            <a:r>
              <a:rPr lang="en-US" altLang="en-US" sz="1400" dirty="0"/>
              <a:t>Class relationships have been established and reviewed.</a:t>
            </a:r>
          </a:p>
          <a:p>
            <a:pPr lvl="2" algn="just">
              <a:lnSpc>
                <a:spcPct val="150000"/>
              </a:lnSpc>
            </a:pPr>
            <a:r>
              <a:rPr lang="en-US" altLang="en-US" sz="1400" dirty="0"/>
              <a:t>A behavioral model has been created and reviewed.</a:t>
            </a:r>
          </a:p>
          <a:p>
            <a:pPr lvl="2" algn="just">
              <a:lnSpc>
                <a:spcPct val="150000"/>
              </a:lnSpc>
            </a:pPr>
            <a:r>
              <a:rPr lang="en-US" altLang="en-US" sz="1400" dirty="0"/>
              <a:t>Reusable classes have been noted.</a:t>
            </a:r>
          </a:p>
          <a:p>
            <a:pPr algn="just">
              <a:lnSpc>
                <a:spcPct val="150000"/>
              </a:lnSpc>
              <a:spcBef>
                <a:spcPts val="300"/>
              </a:spcBef>
            </a:pPr>
            <a:r>
              <a:rPr lang="en-US" altLang="en-US" sz="1800" i="1" dirty="0"/>
              <a:t>Technical milestone:  OO design completed</a:t>
            </a:r>
          </a:p>
          <a:p>
            <a:pPr lvl="2" algn="just">
              <a:lnSpc>
                <a:spcPct val="150000"/>
              </a:lnSpc>
              <a:spcBef>
                <a:spcPts val="300"/>
              </a:spcBef>
            </a:pPr>
            <a:r>
              <a:rPr lang="en-US" altLang="en-US" sz="1400" dirty="0"/>
              <a:t>The set of subsystems has been defined and reviewed.</a:t>
            </a:r>
          </a:p>
          <a:p>
            <a:pPr lvl="2" algn="just">
              <a:lnSpc>
                <a:spcPct val="150000"/>
              </a:lnSpc>
            </a:pPr>
            <a:r>
              <a:rPr lang="en-US" altLang="en-US" sz="1400" dirty="0"/>
              <a:t>Classes are allocated to subsystems and reviewed.</a:t>
            </a:r>
          </a:p>
          <a:p>
            <a:pPr lvl="2" algn="just">
              <a:lnSpc>
                <a:spcPct val="150000"/>
              </a:lnSpc>
            </a:pPr>
            <a:r>
              <a:rPr lang="en-US" altLang="en-US" sz="1400" dirty="0"/>
              <a:t>Task allocation has been established and reviewed.</a:t>
            </a:r>
          </a:p>
          <a:p>
            <a:pPr lvl="2" algn="just">
              <a:lnSpc>
                <a:spcPct val="150000"/>
              </a:lnSpc>
            </a:pPr>
            <a:r>
              <a:rPr lang="en-US" altLang="en-US" sz="1400" dirty="0"/>
              <a:t>Responsibilities and collaborations have been identified.</a:t>
            </a:r>
          </a:p>
          <a:p>
            <a:pPr lvl="2" algn="just">
              <a:lnSpc>
                <a:spcPct val="150000"/>
              </a:lnSpc>
            </a:pPr>
            <a:r>
              <a:rPr lang="en-US" altLang="en-US" sz="1400" dirty="0"/>
              <a:t>Attributes and operations have been designed and reviewed.</a:t>
            </a:r>
          </a:p>
          <a:p>
            <a:pPr lvl="2" algn="just">
              <a:lnSpc>
                <a:spcPct val="150000"/>
              </a:lnSpc>
            </a:pPr>
            <a:r>
              <a:rPr lang="en-US" altLang="en-US" sz="1400" dirty="0"/>
              <a:t>The communication model has been created and reviewed.</a:t>
            </a:r>
          </a:p>
        </p:txBody>
      </p:sp>
    </p:spTree>
    <p:extLst>
      <p:ext uri="{BB962C8B-B14F-4D97-AF65-F5344CB8AC3E}">
        <p14:creationId xmlns:p14="http://schemas.microsoft.com/office/powerpoint/2010/main" val="2671188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nchor="ctr"/>
          <a:lstStyle/>
          <a:p>
            <a:r>
              <a:rPr lang="en-US" altLang="en-US" dirty="0"/>
              <a:t>Progress on an OO Project-II</a:t>
            </a:r>
          </a:p>
        </p:txBody>
      </p:sp>
      <p:sp>
        <p:nvSpPr>
          <p:cNvPr id="184323" name="Rectangle 3"/>
          <p:cNvSpPr>
            <a:spLocks noGrp="1" noChangeArrowheads="1"/>
          </p:cNvSpPr>
          <p:nvPr>
            <p:ph idx="1"/>
          </p:nvPr>
        </p:nvSpPr>
        <p:spPr>
          <a:xfrm>
            <a:off x="457200" y="1295400"/>
            <a:ext cx="8229600" cy="4525963"/>
          </a:xfrm>
        </p:spPr>
        <p:txBody>
          <a:bodyPr/>
          <a:lstStyle/>
          <a:p>
            <a:pPr algn="just">
              <a:lnSpc>
                <a:spcPct val="150000"/>
              </a:lnSpc>
              <a:spcBef>
                <a:spcPts val="300"/>
              </a:spcBef>
            </a:pPr>
            <a:r>
              <a:rPr lang="en-US" altLang="en-US" sz="1600" i="1" dirty="0"/>
              <a:t>Technical milestone:  OO programming completed</a:t>
            </a:r>
          </a:p>
          <a:p>
            <a:pPr lvl="2" algn="just">
              <a:lnSpc>
                <a:spcPct val="150000"/>
              </a:lnSpc>
              <a:spcBef>
                <a:spcPts val="300"/>
              </a:spcBef>
            </a:pPr>
            <a:r>
              <a:rPr lang="en-US" altLang="en-US" sz="1600" dirty="0"/>
              <a:t>Each new class has been implemented in code from the design model.</a:t>
            </a:r>
          </a:p>
          <a:p>
            <a:pPr lvl="2" algn="just">
              <a:lnSpc>
                <a:spcPct val="150000"/>
              </a:lnSpc>
            </a:pPr>
            <a:r>
              <a:rPr lang="en-US" altLang="en-US" sz="1600" dirty="0"/>
              <a:t>Extracted classes (from a reuse library) have been implemented.</a:t>
            </a:r>
          </a:p>
          <a:p>
            <a:pPr lvl="2" algn="just">
              <a:lnSpc>
                <a:spcPct val="150000"/>
              </a:lnSpc>
            </a:pPr>
            <a:r>
              <a:rPr lang="en-US" altLang="en-US" sz="1600" dirty="0"/>
              <a:t>Prototype or increment has been built.</a:t>
            </a:r>
          </a:p>
          <a:p>
            <a:pPr algn="just">
              <a:lnSpc>
                <a:spcPct val="150000"/>
              </a:lnSpc>
              <a:spcBef>
                <a:spcPts val="300"/>
              </a:spcBef>
            </a:pPr>
            <a:r>
              <a:rPr lang="en-US" altLang="en-US" sz="1600" i="1" dirty="0"/>
              <a:t>Technical milestone:  OO testing</a:t>
            </a:r>
          </a:p>
          <a:p>
            <a:pPr lvl="2" algn="just">
              <a:lnSpc>
                <a:spcPct val="150000"/>
              </a:lnSpc>
              <a:spcBef>
                <a:spcPts val="300"/>
              </a:spcBef>
            </a:pPr>
            <a:r>
              <a:rPr lang="en-US" altLang="en-US" sz="1600" dirty="0"/>
              <a:t>The correctness and completeness of OO analysis and design models has been reviewed.</a:t>
            </a:r>
          </a:p>
          <a:p>
            <a:pPr lvl="2" algn="just">
              <a:lnSpc>
                <a:spcPct val="150000"/>
              </a:lnSpc>
            </a:pPr>
            <a:r>
              <a:rPr lang="en-US" altLang="en-US" sz="1600" dirty="0"/>
              <a:t>A class-responsibility-collaboration network (Chapter 6) has been developed and reviewed.</a:t>
            </a:r>
          </a:p>
          <a:p>
            <a:pPr lvl="2" algn="just">
              <a:lnSpc>
                <a:spcPct val="150000"/>
              </a:lnSpc>
            </a:pPr>
            <a:r>
              <a:rPr lang="en-US" altLang="en-US" sz="1600" dirty="0"/>
              <a:t>Test cases are designed and class-level tests (Chapter 19) have been conducted for each class.</a:t>
            </a:r>
          </a:p>
          <a:p>
            <a:pPr lvl="2" algn="just">
              <a:lnSpc>
                <a:spcPct val="150000"/>
              </a:lnSpc>
            </a:pPr>
            <a:r>
              <a:rPr lang="en-US" altLang="en-US" sz="1600" dirty="0"/>
              <a:t>Test cases are designed and cluster testing (Chapter 19) is completed and the classes are integrated.</a:t>
            </a:r>
          </a:p>
          <a:p>
            <a:pPr lvl="2" algn="just">
              <a:lnSpc>
                <a:spcPct val="150000"/>
              </a:lnSpc>
            </a:pPr>
            <a:r>
              <a:rPr lang="en-US" altLang="en-US" sz="1600" dirty="0"/>
              <a:t>System level tests have been completed.</a:t>
            </a:r>
          </a:p>
        </p:txBody>
      </p:sp>
    </p:spTree>
    <p:extLst>
      <p:ext uri="{BB962C8B-B14F-4D97-AF65-F5344CB8AC3E}">
        <p14:creationId xmlns:p14="http://schemas.microsoft.com/office/powerpoint/2010/main" val="766178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en-US"/>
              <a:t>Computing Earned Value-I</a:t>
            </a:r>
          </a:p>
        </p:txBody>
      </p:sp>
      <p:sp>
        <p:nvSpPr>
          <p:cNvPr id="186371" name="Rectangle 3"/>
          <p:cNvSpPr>
            <a:spLocks noGrp="1" noChangeArrowheads="1"/>
          </p:cNvSpPr>
          <p:nvPr>
            <p:ph idx="1"/>
          </p:nvPr>
        </p:nvSpPr>
        <p:spPr/>
        <p:txBody>
          <a:bodyPr/>
          <a:lstStyle/>
          <a:p>
            <a:pPr algn="just">
              <a:lnSpc>
                <a:spcPct val="150000"/>
              </a:lnSpc>
              <a:spcBef>
                <a:spcPts val="600"/>
              </a:spcBef>
            </a:pPr>
            <a:r>
              <a:rPr lang="en-US" altLang="en-US" sz="2000" dirty="0"/>
              <a:t>The </a:t>
            </a:r>
            <a:r>
              <a:rPr lang="en-US" altLang="en-US" sz="2000" i="1" dirty="0">
                <a:solidFill>
                  <a:schemeClr val="folHlink"/>
                </a:solidFill>
              </a:rPr>
              <a:t>budgeted cost of work scheduled</a:t>
            </a:r>
            <a:r>
              <a:rPr lang="en-US" altLang="en-US" sz="2000" dirty="0">
                <a:solidFill>
                  <a:schemeClr val="folHlink"/>
                </a:solidFill>
              </a:rPr>
              <a:t> (BCWS)</a:t>
            </a:r>
            <a:r>
              <a:rPr lang="en-US" altLang="en-US" sz="2000" dirty="0"/>
              <a:t> is determined for each work task represented in the schedule. </a:t>
            </a:r>
          </a:p>
          <a:p>
            <a:pPr lvl="1" algn="just">
              <a:lnSpc>
                <a:spcPct val="150000"/>
              </a:lnSpc>
              <a:spcBef>
                <a:spcPts val="600"/>
              </a:spcBef>
            </a:pPr>
            <a:r>
              <a:rPr lang="en-US" altLang="en-US" sz="1800" dirty="0"/>
              <a:t> </a:t>
            </a:r>
            <a:r>
              <a:rPr lang="en-US" altLang="en-US" sz="1800" dirty="0" err="1">
                <a:solidFill>
                  <a:schemeClr val="folHlink"/>
                </a:solidFill>
              </a:rPr>
              <a:t>BCWS</a:t>
            </a:r>
            <a:r>
              <a:rPr lang="en-US" altLang="en-US" sz="1800" baseline="-25000" dirty="0" err="1">
                <a:solidFill>
                  <a:schemeClr val="folHlink"/>
                </a:solidFill>
              </a:rPr>
              <a:t>i</a:t>
            </a:r>
            <a:r>
              <a:rPr lang="en-US" altLang="en-US" sz="1800" dirty="0"/>
              <a:t> is the effort planned for work task </a:t>
            </a:r>
            <a:r>
              <a:rPr lang="en-US" altLang="en-US" sz="1800" i="1" dirty="0" err="1"/>
              <a:t>i</a:t>
            </a:r>
            <a:r>
              <a:rPr lang="en-US" altLang="en-US" sz="1800" i="1" dirty="0"/>
              <a:t>.</a:t>
            </a:r>
            <a:r>
              <a:rPr lang="en-US" altLang="en-US" sz="1800" dirty="0"/>
              <a:t>  </a:t>
            </a:r>
          </a:p>
          <a:p>
            <a:pPr lvl="1" algn="just">
              <a:lnSpc>
                <a:spcPct val="150000"/>
              </a:lnSpc>
              <a:spcBef>
                <a:spcPts val="600"/>
              </a:spcBef>
            </a:pPr>
            <a:r>
              <a:rPr lang="en-US" altLang="en-US" sz="1800" dirty="0"/>
              <a:t>To determine progress at a given point along the project schedule, the value of BCWS is the sum of the </a:t>
            </a:r>
            <a:r>
              <a:rPr lang="en-US" altLang="en-US" sz="1800" dirty="0" err="1"/>
              <a:t>BCWS</a:t>
            </a:r>
            <a:r>
              <a:rPr lang="en-US" altLang="en-US" sz="1800" baseline="-25000" dirty="0" err="1"/>
              <a:t>i</a:t>
            </a:r>
            <a:r>
              <a:rPr lang="en-US" altLang="en-US" sz="1800" dirty="0"/>
              <a:t> values for all work tasks that should have been completed by that point in time on the project schedule. </a:t>
            </a:r>
          </a:p>
          <a:p>
            <a:pPr algn="just">
              <a:lnSpc>
                <a:spcPct val="150000"/>
              </a:lnSpc>
              <a:spcBef>
                <a:spcPts val="300"/>
              </a:spcBef>
            </a:pPr>
            <a:r>
              <a:rPr lang="en-US" altLang="en-US" sz="2000" dirty="0"/>
              <a:t>The BCWS values for all work tasks are summed to derive the </a:t>
            </a:r>
            <a:r>
              <a:rPr lang="en-US" altLang="en-US" sz="2000" i="1" dirty="0">
                <a:solidFill>
                  <a:schemeClr val="folHlink"/>
                </a:solidFill>
              </a:rPr>
              <a:t>budget at completion,</a:t>
            </a:r>
            <a:r>
              <a:rPr lang="en-US" altLang="en-US" sz="2000" dirty="0">
                <a:solidFill>
                  <a:schemeClr val="folHlink"/>
                </a:solidFill>
              </a:rPr>
              <a:t> BAC.</a:t>
            </a:r>
            <a:r>
              <a:rPr lang="en-US" altLang="en-US" sz="2000" dirty="0"/>
              <a:t> Hence,</a:t>
            </a:r>
          </a:p>
          <a:p>
            <a:pPr algn="just">
              <a:lnSpc>
                <a:spcPct val="150000"/>
              </a:lnSpc>
              <a:spcBef>
                <a:spcPts val="300"/>
              </a:spcBef>
              <a:buFont typeface="Wingdings" panose="05000000000000000000" pitchFamily="2" charset="2"/>
              <a:buNone/>
            </a:pPr>
            <a:endParaRPr lang="en-US" altLang="en-US" sz="2000" dirty="0"/>
          </a:p>
          <a:p>
            <a:pPr algn="just">
              <a:lnSpc>
                <a:spcPct val="150000"/>
              </a:lnSpc>
              <a:spcBef>
                <a:spcPts val="300"/>
              </a:spcBef>
              <a:buFont typeface="Wingdings" panose="05000000000000000000" pitchFamily="2" charset="2"/>
              <a:buNone/>
            </a:pPr>
            <a:r>
              <a:rPr lang="en-US" altLang="en-US" sz="2000" dirty="0"/>
              <a:t>        		</a:t>
            </a:r>
            <a:r>
              <a:rPr lang="en-US" altLang="en-US" sz="2000" dirty="0">
                <a:solidFill>
                  <a:schemeClr val="folHlink"/>
                </a:solidFill>
              </a:rPr>
              <a:t>BAC = ∑ (</a:t>
            </a:r>
            <a:r>
              <a:rPr lang="en-US" altLang="en-US" sz="2000" dirty="0" err="1">
                <a:solidFill>
                  <a:schemeClr val="folHlink"/>
                </a:solidFill>
              </a:rPr>
              <a:t>BCWS</a:t>
            </a:r>
            <a:r>
              <a:rPr lang="en-US" altLang="en-US" sz="2000" baseline="-25000" dirty="0" err="1">
                <a:solidFill>
                  <a:schemeClr val="folHlink"/>
                </a:solidFill>
              </a:rPr>
              <a:t>k</a:t>
            </a:r>
            <a:r>
              <a:rPr lang="en-US" altLang="en-US" sz="2000" dirty="0">
                <a:solidFill>
                  <a:schemeClr val="folHlink"/>
                </a:solidFill>
              </a:rPr>
              <a:t>) for all tasks </a:t>
            </a:r>
            <a:r>
              <a:rPr lang="en-US" altLang="en-US" sz="2000" i="1" dirty="0">
                <a:solidFill>
                  <a:schemeClr val="folHlink"/>
                </a:solidFill>
              </a:rPr>
              <a:t>k</a:t>
            </a:r>
            <a:endParaRPr lang="en-US" altLang="en-US" sz="2000" dirty="0">
              <a:solidFill>
                <a:schemeClr val="folHlink"/>
              </a:solidFill>
            </a:endParaRPr>
          </a:p>
        </p:txBody>
      </p:sp>
    </p:spTree>
    <p:extLst>
      <p:ext uri="{BB962C8B-B14F-4D97-AF65-F5344CB8AC3E}">
        <p14:creationId xmlns:p14="http://schemas.microsoft.com/office/powerpoint/2010/main" val="3276825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a:t>Computing Earned Value-II</a:t>
            </a:r>
          </a:p>
        </p:txBody>
      </p:sp>
      <p:sp>
        <p:nvSpPr>
          <p:cNvPr id="187395" name="Rectangle 3"/>
          <p:cNvSpPr>
            <a:spLocks noGrp="1" noChangeArrowheads="1"/>
          </p:cNvSpPr>
          <p:nvPr>
            <p:ph idx="1"/>
          </p:nvPr>
        </p:nvSpPr>
        <p:spPr>
          <a:xfrm>
            <a:off x="457200" y="1371600"/>
            <a:ext cx="8229600" cy="4525963"/>
          </a:xfrm>
        </p:spPr>
        <p:txBody>
          <a:bodyPr/>
          <a:lstStyle/>
          <a:p>
            <a:pPr algn="just">
              <a:lnSpc>
                <a:spcPct val="150000"/>
              </a:lnSpc>
              <a:spcBef>
                <a:spcPts val="300"/>
              </a:spcBef>
            </a:pPr>
            <a:r>
              <a:rPr lang="en-US" altLang="en-US" sz="1800" dirty="0"/>
              <a:t>Next, the value for </a:t>
            </a:r>
            <a:r>
              <a:rPr lang="en-US" altLang="en-US" sz="1800" i="1" dirty="0">
                <a:solidFill>
                  <a:schemeClr val="folHlink"/>
                </a:solidFill>
              </a:rPr>
              <a:t>budgeted cost of work performed</a:t>
            </a:r>
            <a:r>
              <a:rPr lang="en-US" altLang="en-US" sz="1800" dirty="0">
                <a:solidFill>
                  <a:schemeClr val="folHlink"/>
                </a:solidFill>
              </a:rPr>
              <a:t> (BCWP)</a:t>
            </a:r>
            <a:r>
              <a:rPr lang="en-US" altLang="en-US" sz="1800" dirty="0"/>
              <a:t> is computed. </a:t>
            </a:r>
          </a:p>
          <a:p>
            <a:pPr lvl="1" algn="just">
              <a:lnSpc>
                <a:spcPct val="150000"/>
              </a:lnSpc>
              <a:spcBef>
                <a:spcPts val="300"/>
              </a:spcBef>
            </a:pPr>
            <a:r>
              <a:rPr lang="en-US" altLang="en-US" sz="1600" dirty="0">
                <a:solidFill>
                  <a:schemeClr val="folHlink"/>
                </a:solidFill>
              </a:rPr>
              <a:t>The value for BCWP is the sum of the BCWS values for all work tasks that have actually been completed by a point in time on the project schedule.</a:t>
            </a:r>
          </a:p>
          <a:p>
            <a:pPr algn="just">
              <a:lnSpc>
                <a:spcPct val="150000"/>
              </a:lnSpc>
              <a:spcBef>
                <a:spcPts val="600"/>
              </a:spcBef>
            </a:pPr>
            <a:r>
              <a:rPr lang="en-US" altLang="en-US" sz="1800" dirty="0"/>
              <a:t>“the distinction between the BCWS and the BCWP is that the former represents the budget of the activities that were planned to be completed and the latter represents the budget of the activities that actually were completed.” [Wil99] </a:t>
            </a:r>
          </a:p>
          <a:p>
            <a:pPr algn="just">
              <a:lnSpc>
                <a:spcPct val="150000"/>
              </a:lnSpc>
              <a:spcBef>
                <a:spcPts val="600"/>
              </a:spcBef>
            </a:pPr>
            <a:r>
              <a:rPr lang="en-US" altLang="en-US" sz="1800" dirty="0"/>
              <a:t>Given values for BCWS, BAC, and BCWP, important progress indicators can be computed:</a:t>
            </a:r>
          </a:p>
          <a:p>
            <a:pPr lvl="2" algn="just">
              <a:lnSpc>
                <a:spcPct val="150000"/>
              </a:lnSpc>
              <a:spcBef>
                <a:spcPts val="300"/>
              </a:spcBef>
            </a:pPr>
            <a:r>
              <a:rPr lang="en-US" altLang="en-US" sz="1400" dirty="0">
                <a:solidFill>
                  <a:schemeClr val="folHlink"/>
                </a:solidFill>
              </a:rPr>
              <a:t>Schedule performance index,  SPI = BCWP/BCWS</a:t>
            </a:r>
          </a:p>
          <a:p>
            <a:pPr lvl="2" algn="just">
              <a:lnSpc>
                <a:spcPct val="150000"/>
              </a:lnSpc>
              <a:spcBef>
                <a:spcPts val="300"/>
              </a:spcBef>
            </a:pPr>
            <a:r>
              <a:rPr lang="en-US" altLang="en-US" sz="1400" dirty="0">
                <a:solidFill>
                  <a:schemeClr val="folHlink"/>
                </a:solidFill>
              </a:rPr>
              <a:t>Schedule variance, SV =  BCWP – BCWS</a:t>
            </a:r>
          </a:p>
          <a:p>
            <a:pPr lvl="2" algn="just">
              <a:lnSpc>
                <a:spcPct val="150000"/>
              </a:lnSpc>
            </a:pPr>
            <a:r>
              <a:rPr lang="en-US" altLang="en-US" sz="1400" dirty="0"/>
              <a:t>SPI is an indication of the efficiency with which the project is utilizing scheduled resources.</a:t>
            </a:r>
          </a:p>
        </p:txBody>
      </p:sp>
    </p:spTree>
    <p:extLst>
      <p:ext uri="{BB962C8B-B14F-4D97-AF65-F5344CB8AC3E}">
        <p14:creationId xmlns:p14="http://schemas.microsoft.com/office/powerpoint/2010/main" val="1105706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en-US"/>
              <a:t>Computing Earned Value-III</a:t>
            </a:r>
          </a:p>
        </p:txBody>
      </p:sp>
      <p:sp>
        <p:nvSpPr>
          <p:cNvPr id="188419" name="Rectangle 3"/>
          <p:cNvSpPr>
            <a:spLocks noGrp="1" noChangeArrowheads="1"/>
          </p:cNvSpPr>
          <p:nvPr>
            <p:ph idx="1"/>
          </p:nvPr>
        </p:nvSpPr>
        <p:spPr/>
        <p:txBody>
          <a:bodyPr/>
          <a:lstStyle/>
          <a:p>
            <a:pPr algn="just">
              <a:lnSpc>
                <a:spcPct val="150000"/>
              </a:lnSpc>
              <a:spcBef>
                <a:spcPts val="600"/>
              </a:spcBef>
              <a:spcAft>
                <a:spcPts val="600"/>
              </a:spcAft>
            </a:pPr>
            <a:r>
              <a:rPr lang="en-US" altLang="en-US" sz="1800" dirty="0">
                <a:solidFill>
                  <a:schemeClr val="folHlink"/>
                </a:solidFill>
              </a:rPr>
              <a:t>Percent scheduled for completion = BCWS/BAC</a:t>
            </a:r>
          </a:p>
          <a:p>
            <a:pPr lvl="1" algn="just">
              <a:lnSpc>
                <a:spcPct val="150000"/>
              </a:lnSpc>
              <a:spcBef>
                <a:spcPts val="300"/>
              </a:spcBef>
            </a:pPr>
            <a:r>
              <a:rPr lang="en-US" altLang="en-US" sz="1600" dirty="0"/>
              <a:t>provides an indication of the percentage of work that should have been completed by time </a:t>
            </a:r>
            <a:r>
              <a:rPr lang="en-US" altLang="en-US" sz="1600" i="1" dirty="0"/>
              <a:t>t.</a:t>
            </a:r>
            <a:endParaRPr lang="en-US" altLang="en-US" sz="1600" dirty="0"/>
          </a:p>
          <a:p>
            <a:pPr algn="just">
              <a:lnSpc>
                <a:spcPct val="150000"/>
              </a:lnSpc>
              <a:spcBef>
                <a:spcPts val="600"/>
              </a:spcBef>
              <a:spcAft>
                <a:spcPts val="600"/>
              </a:spcAft>
            </a:pPr>
            <a:r>
              <a:rPr lang="en-US" altLang="en-US" sz="1800" dirty="0">
                <a:solidFill>
                  <a:schemeClr val="folHlink"/>
                </a:solidFill>
              </a:rPr>
              <a:t>Percent complete = BCWP/BAC</a:t>
            </a:r>
          </a:p>
          <a:p>
            <a:pPr lvl="1" algn="just">
              <a:lnSpc>
                <a:spcPct val="150000"/>
              </a:lnSpc>
              <a:spcBef>
                <a:spcPts val="300"/>
              </a:spcBef>
            </a:pPr>
            <a:r>
              <a:rPr lang="en-US" altLang="en-US" sz="1600" dirty="0"/>
              <a:t>provides a quantitative indication of the percent of completeness of the project at a given point in time, </a:t>
            </a:r>
            <a:r>
              <a:rPr lang="en-US" altLang="en-US" sz="1600" i="1" dirty="0"/>
              <a:t>t.</a:t>
            </a:r>
          </a:p>
          <a:p>
            <a:pPr algn="just">
              <a:lnSpc>
                <a:spcPct val="150000"/>
              </a:lnSpc>
              <a:spcBef>
                <a:spcPts val="300"/>
              </a:spcBef>
            </a:pPr>
            <a:r>
              <a:rPr lang="en-US" altLang="en-US" sz="1800" i="1" dirty="0">
                <a:solidFill>
                  <a:schemeClr val="folHlink"/>
                </a:solidFill>
              </a:rPr>
              <a:t>Actual cost of work performed,</a:t>
            </a:r>
            <a:r>
              <a:rPr lang="en-US" altLang="en-US" sz="1800" dirty="0">
                <a:solidFill>
                  <a:schemeClr val="folHlink"/>
                </a:solidFill>
              </a:rPr>
              <a:t> ACWP</a:t>
            </a:r>
            <a:r>
              <a:rPr lang="en-US" altLang="en-US" sz="1800" dirty="0"/>
              <a:t>,  is the sum of the effort actually expended on work tasks that have been completed by a point in time on the project schedule. It is then possible to compute</a:t>
            </a:r>
          </a:p>
          <a:p>
            <a:pPr lvl="2" algn="just">
              <a:lnSpc>
                <a:spcPct val="150000"/>
              </a:lnSpc>
              <a:spcBef>
                <a:spcPts val="600"/>
              </a:spcBef>
            </a:pPr>
            <a:r>
              <a:rPr lang="en-US" altLang="en-US" sz="1400" dirty="0">
                <a:solidFill>
                  <a:schemeClr val="folHlink"/>
                </a:solidFill>
              </a:rPr>
              <a:t>Cost performance index, CPI = BCWP/ACWP</a:t>
            </a:r>
          </a:p>
          <a:p>
            <a:pPr lvl="2" algn="just">
              <a:lnSpc>
                <a:spcPct val="150000"/>
              </a:lnSpc>
              <a:spcBef>
                <a:spcPts val="300"/>
              </a:spcBef>
            </a:pPr>
            <a:r>
              <a:rPr lang="en-US" altLang="en-US" sz="1400" dirty="0">
                <a:solidFill>
                  <a:schemeClr val="folHlink"/>
                </a:solidFill>
              </a:rPr>
              <a:t>Cost variance, CV =  BCWP – ACWP</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9926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Risk management</a:t>
            </a:r>
          </a:p>
        </p:txBody>
      </p:sp>
      <p:sp>
        <p:nvSpPr>
          <p:cNvPr id="3" name="Content Placeholder 2"/>
          <p:cNvSpPr>
            <a:spLocks noGrp="1"/>
          </p:cNvSpPr>
          <p:nvPr>
            <p:ph idx="1"/>
          </p:nvPr>
        </p:nvSpPr>
        <p:spPr/>
        <p:txBody>
          <a:bodyPr/>
          <a:lstStyle/>
          <a:p>
            <a:pPr algn="just">
              <a:lnSpc>
                <a:spcPct val="150000"/>
              </a:lnSpc>
            </a:pPr>
            <a:r>
              <a:rPr lang="en-US" sz="1800" dirty="0"/>
              <a:t>A risk is a potential problem – it might happen and it might not</a:t>
            </a:r>
          </a:p>
          <a:p>
            <a:pPr algn="just">
              <a:lnSpc>
                <a:spcPct val="150000"/>
              </a:lnSpc>
            </a:pPr>
            <a:r>
              <a:rPr lang="en-US" sz="1800" dirty="0"/>
              <a:t>Conceptual definition of risk</a:t>
            </a:r>
          </a:p>
          <a:p>
            <a:pPr marL="0" indent="0" algn="just">
              <a:lnSpc>
                <a:spcPct val="150000"/>
              </a:lnSpc>
              <a:buNone/>
            </a:pPr>
            <a:r>
              <a:rPr lang="en-US" sz="1800" dirty="0"/>
              <a:t>	– Risk concerns future happenings</a:t>
            </a:r>
          </a:p>
          <a:p>
            <a:pPr marL="0" indent="0" algn="just">
              <a:lnSpc>
                <a:spcPct val="150000"/>
              </a:lnSpc>
              <a:buNone/>
            </a:pPr>
            <a:r>
              <a:rPr lang="en-US" sz="1800" dirty="0"/>
              <a:t>	– Risk involves change in mind, opinion, actions, places, etc.</a:t>
            </a:r>
          </a:p>
          <a:p>
            <a:pPr marL="0" indent="0" algn="just">
              <a:lnSpc>
                <a:spcPct val="150000"/>
              </a:lnSpc>
              <a:buNone/>
            </a:pPr>
            <a:r>
              <a:rPr lang="en-US" sz="1800" dirty="0"/>
              <a:t>	– Risk involves choice and the uncertainty that choice entails</a:t>
            </a:r>
          </a:p>
          <a:p>
            <a:pPr algn="just">
              <a:lnSpc>
                <a:spcPct val="150000"/>
              </a:lnSpc>
            </a:pPr>
            <a:r>
              <a:rPr lang="en-US" sz="1800" b="1" dirty="0"/>
              <a:t>Two characteristics of risk</a:t>
            </a:r>
            <a:r>
              <a:rPr lang="en-US" sz="1800" dirty="0"/>
              <a:t>:</a:t>
            </a:r>
          </a:p>
          <a:p>
            <a:pPr lvl="1" algn="just">
              <a:lnSpc>
                <a:spcPct val="150000"/>
              </a:lnSpc>
            </a:pPr>
            <a:r>
              <a:rPr lang="en-US" sz="1800" dirty="0">
                <a:ea typeface="+mn-ea"/>
                <a:cs typeface="+mn-cs"/>
              </a:rPr>
              <a:t>Uncertainty – the risk may or may not happen, that is, there are no 100% risks (those, instead, are called constraints)</a:t>
            </a:r>
          </a:p>
          <a:p>
            <a:pPr lvl="1" algn="just">
              <a:lnSpc>
                <a:spcPct val="150000"/>
              </a:lnSpc>
            </a:pPr>
            <a:r>
              <a:rPr lang="en-US" sz="1800" dirty="0"/>
              <a:t>Loss – the risk becomes a reality and unwanted consequences or losses occur</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3771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Categories of Risk</a:t>
            </a:r>
          </a:p>
        </p:txBody>
      </p:sp>
      <p:sp>
        <p:nvSpPr>
          <p:cNvPr id="3" name="Content Placeholder 2"/>
          <p:cNvSpPr>
            <a:spLocks noGrp="1"/>
          </p:cNvSpPr>
          <p:nvPr>
            <p:ph idx="1"/>
          </p:nvPr>
        </p:nvSpPr>
        <p:spPr>
          <a:xfrm>
            <a:off x="457200" y="1314448"/>
            <a:ext cx="8229600" cy="5400700"/>
          </a:xfrm>
        </p:spPr>
        <p:txBody>
          <a:bodyPr/>
          <a:lstStyle/>
          <a:p>
            <a:pPr algn="just">
              <a:lnSpc>
                <a:spcPct val="150000"/>
              </a:lnSpc>
            </a:pPr>
            <a:r>
              <a:rPr lang="en-US" sz="1600" b="1" dirty="0"/>
              <a:t>Project risks</a:t>
            </a:r>
          </a:p>
          <a:p>
            <a:pPr marL="0" indent="0" algn="just">
              <a:lnSpc>
                <a:spcPct val="150000"/>
              </a:lnSpc>
              <a:buNone/>
            </a:pPr>
            <a:r>
              <a:rPr lang="en-US" sz="1600" dirty="0"/>
              <a:t>	– They threaten the project plan . If they become real, it is likely that the project schedule will slip and that costs will increase.</a:t>
            </a:r>
          </a:p>
          <a:p>
            <a:pPr algn="just">
              <a:lnSpc>
                <a:spcPct val="150000"/>
              </a:lnSpc>
            </a:pPr>
            <a:r>
              <a:rPr lang="en-US" sz="1600" b="1" dirty="0"/>
              <a:t>Technical risks</a:t>
            </a:r>
          </a:p>
          <a:p>
            <a:pPr algn="just">
              <a:lnSpc>
                <a:spcPct val="150000"/>
              </a:lnSpc>
              <a:buNone/>
            </a:pPr>
            <a:r>
              <a:rPr lang="en-US" sz="1600" dirty="0"/>
              <a:t>		– They threaten the quality and timeliness of the software to be produced. If they become real, implementation may become difficult or impossible</a:t>
            </a:r>
          </a:p>
          <a:p>
            <a:pPr algn="just">
              <a:lnSpc>
                <a:spcPct val="150000"/>
              </a:lnSpc>
            </a:pPr>
            <a:r>
              <a:rPr lang="en-US" sz="1600" b="1" dirty="0"/>
              <a:t>Business risks</a:t>
            </a:r>
          </a:p>
          <a:p>
            <a:pPr algn="just">
              <a:lnSpc>
                <a:spcPct val="150000"/>
              </a:lnSpc>
              <a:buNone/>
            </a:pPr>
            <a:r>
              <a:rPr lang="en-US" sz="1600" dirty="0"/>
              <a:t>		-They threaten the feasibility of the software to be built. If they become real, they threaten the project or the product</a:t>
            </a:r>
          </a:p>
          <a:p>
            <a:pPr algn="just">
              <a:lnSpc>
                <a:spcPct val="150000"/>
              </a:lnSpc>
            </a:pPr>
            <a:r>
              <a:rPr lang="en-US" sz="1600" b="1" dirty="0"/>
              <a:t>Known risks</a:t>
            </a:r>
          </a:p>
          <a:p>
            <a:pPr algn="just">
              <a:lnSpc>
                <a:spcPct val="150000"/>
              </a:lnSpc>
              <a:buNone/>
            </a:pPr>
            <a:r>
              <a:rPr lang="en-US" sz="1600" dirty="0"/>
              <a:t>		– Those risks that can be uncovered after careful evaluation of the project plan, the business and technical environment in which the project is being developed, and other reliable information sources (e.g., unrealistic delivery date)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441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Contd</a:t>
            </a:r>
            <a:r>
              <a:rPr lang="en-IN" dirty="0"/>
              <a:t>…</a:t>
            </a:r>
          </a:p>
        </p:txBody>
      </p:sp>
      <p:sp>
        <p:nvSpPr>
          <p:cNvPr id="3" name="Content Placeholder 2"/>
          <p:cNvSpPr>
            <a:spLocks noGrp="1"/>
          </p:cNvSpPr>
          <p:nvPr>
            <p:ph idx="1"/>
          </p:nvPr>
        </p:nvSpPr>
        <p:spPr/>
        <p:txBody>
          <a:bodyPr/>
          <a:lstStyle/>
          <a:p>
            <a:pPr algn="just">
              <a:lnSpc>
                <a:spcPct val="150000"/>
              </a:lnSpc>
            </a:pPr>
            <a:r>
              <a:rPr lang="en-US" sz="2000" b="1" dirty="0"/>
              <a:t>Predictable risks</a:t>
            </a:r>
          </a:p>
          <a:p>
            <a:pPr algn="just">
              <a:lnSpc>
                <a:spcPct val="150000"/>
              </a:lnSpc>
              <a:buNone/>
            </a:pPr>
            <a:r>
              <a:rPr lang="en-US" sz="2000" dirty="0"/>
              <a:t>		– Those risks that are deduced from past project experience (e.g., past turnover)</a:t>
            </a:r>
          </a:p>
          <a:p>
            <a:pPr algn="just">
              <a:lnSpc>
                <a:spcPct val="150000"/>
              </a:lnSpc>
            </a:pPr>
            <a:r>
              <a:rPr lang="en-US" sz="2000" b="1" dirty="0"/>
              <a:t>Unpredictable risks</a:t>
            </a:r>
          </a:p>
          <a:p>
            <a:pPr algn="just">
              <a:lnSpc>
                <a:spcPct val="150000"/>
              </a:lnSpc>
              <a:buNone/>
            </a:pPr>
            <a:r>
              <a:rPr lang="en-US" sz="2000" dirty="0"/>
              <a:t>		– Those risks that can and do occur, but are extremely difficult to identify in advance</a:t>
            </a:r>
          </a:p>
          <a:p>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Sub-Categories of risk</a:t>
            </a:r>
          </a:p>
        </p:txBody>
      </p:sp>
      <p:sp>
        <p:nvSpPr>
          <p:cNvPr id="3" name="Content Placeholder 2"/>
          <p:cNvSpPr>
            <a:spLocks noGrp="1"/>
          </p:cNvSpPr>
          <p:nvPr>
            <p:ph idx="1"/>
          </p:nvPr>
        </p:nvSpPr>
        <p:spPr/>
        <p:txBody>
          <a:bodyPr/>
          <a:lstStyle/>
          <a:p>
            <a:pPr algn="just">
              <a:lnSpc>
                <a:spcPct val="150000"/>
              </a:lnSpc>
            </a:pPr>
            <a:r>
              <a:rPr lang="en-IN" sz="2000" dirty="0"/>
              <a:t>Market risk – building an excellent product or system that no one really wants</a:t>
            </a:r>
          </a:p>
          <a:p>
            <a:pPr algn="just">
              <a:lnSpc>
                <a:spcPct val="150000"/>
              </a:lnSpc>
            </a:pPr>
            <a:r>
              <a:rPr lang="en-IN" sz="2000" dirty="0"/>
              <a:t>Strategic risk – building a product that no longer fits into the overall business strategy for the company</a:t>
            </a:r>
          </a:p>
          <a:p>
            <a:pPr algn="just">
              <a:lnSpc>
                <a:spcPct val="150000"/>
              </a:lnSpc>
            </a:pPr>
            <a:r>
              <a:rPr lang="en-IN" sz="2000" dirty="0"/>
              <a:t>Sales risk – building a product that the sales force doesn’t understand how to sell</a:t>
            </a:r>
          </a:p>
          <a:p>
            <a:pPr algn="just">
              <a:lnSpc>
                <a:spcPct val="150000"/>
              </a:lnSpc>
            </a:pPr>
            <a:r>
              <a:rPr lang="en-IN" sz="2000" dirty="0"/>
              <a:t>Management risk – losing the support of senior management due to a change in focus or a change in people</a:t>
            </a:r>
          </a:p>
          <a:p>
            <a:pPr algn="just">
              <a:lnSpc>
                <a:spcPct val="150000"/>
              </a:lnSpc>
            </a:pPr>
            <a:r>
              <a:rPr lang="en-IN" sz="2000" dirty="0"/>
              <a:t>Budget risk – losing budgetary or personnel commitment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Risk Identification</a:t>
            </a:r>
          </a:p>
        </p:txBody>
      </p:sp>
      <p:sp>
        <p:nvSpPr>
          <p:cNvPr id="3" name="Content Placeholder 2"/>
          <p:cNvSpPr>
            <a:spLocks noGrp="1"/>
          </p:cNvSpPr>
          <p:nvPr>
            <p:ph idx="1"/>
          </p:nvPr>
        </p:nvSpPr>
        <p:spPr>
          <a:xfrm>
            <a:off x="457200" y="1428736"/>
            <a:ext cx="8229600" cy="4525963"/>
          </a:xfrm>
        </p:spPr>
        <p:txBody>
          <a:bodyPr/>
          <a:lstStyle/>
          <a:p>
            <a:pPr algn="just">
              <a:lnSpc>
                <a:spcPct val="150000"/>
              </a:lnSpc>
            </a:pPr>
            <a:r>
              <a:rPr lang="en-IN" sz="2000" dirty="0"/>
              <a:t>One method for identifying risks is to create a risk item checklist.</a:t>
            </a:r>
          </a:p>
          <a:p>
            <a:pPr algn="just">
              <a:lnSpc>
                <a:spcPct val="150000"/>
              </a:lnSpc>
            </a:pPr>
            <a:r>
              <a:rPr lang="en-IN" sz="2000" dirty="0"/>
              <a:t>The checklist can be used for risk identification and focuses on some subset of known and predictable risks in the following generic subcategories:</a:t>
            </a:r>
          </a:p>
          <a:p>
            <a:pPr lvl="1" algn="just">
              <a:lnSpc>
                <a:spcPct val="150000"/>
              </a:lnSpc>
            </a:pPr>
            <a:r>
              <a:rPr lang="en-IN" sz="2000" dirty="0"/>
              <a:t>Product size—risks associated with the overall size of the software to be built or modified.</a:t>
            </a:r>
          </a:p>
          <a:p>
            <a:pPr lvl="1" algn="just">
              <a:lnSpc>
                <a:spcPct val="150000"/>
              </a:lnSpc>
            </a:pPr>
            <a:r>
              <a:rPr lang="en-IN" sz="2000" dirty="0"/>
              <a:t>Business impact—risks associated with constraints imposed by management or the marketplace.</a:t>
            </a:r>
          </a:p>
          <a:p>
            <a:pPr lvl="1" algn="just">
              <a:lnSpc>
                <a:spcPct val="150000"/>
              </a:lnSpc>
            </a:pPr>
            <a:r>
              <a:rPr lang="en-IN" sz="2000" dirty="0"/>
              <a:t>Stakeholder characteristics—risks associated with the sophistication of the stakeholders and the developer’s ability to communicate with stakeholders in a timely manner.</a:t>
            </a:r>
          </a:p>
          <a:p>
            <a:pPr algn="just">
              <a:lnSpc>
                <a:spcPct val="150000"/>
              </a:lnSpc>
              <a:buNone/>
            </a:pP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ctr"/>
          <a:lstStyle/>
          <a:p>
            <a:r>
              <a:rPr lang="en-US" altLang="en-US" dirty="0"/>
              <a:t>Software Teams</a:t>
            </a:r>
          </a:p>
        </p:txBody>
      </p:sp>
      <p:grpSp>
        <p:nvGrpSpPr>
          <p:cNvPr id="175113" name="Group 9"/>
          <p:cNvGrpSpPr>
            <a:grpSpLocks/>
          </p:cNvGrpSpPr>
          <p:nvPr/>
        </p:nvGrpSpPr>
        <p:grpSpPr bwMode="auto">
          <a:xfrm>
            <a:off x="1600200" y="2057400"/>
            <a:ext cx="6727825" cy="3409950"/>
            <a:chOff x="317" y="975"/>
            <a:chExt cx="4922" cy="2449"/>
          </a:xfrm>
        </p:grpSpPr>
        <p:pic>
          <p:nvPicPr>
            <p:cNvPr id="17510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5" y="1241"/>
              <a:ext cx="2546" cy="1901"/>
            </a:xfrm>
            <a:prstGeom prst="rect">
              <a:avLst/>
            </a:prstGeom>
            <a:noFill/>
            <a:extLst>
              <a:ext uri="{909E8E84-426E-40DD-AFC4-6F175D3DCCD1}">
                <a14:hiddenFill xmlns:a14="http://schemas.microsoft.com/office/drawing/2010/main">
                  <a:solidFill>
                    <a:srgbClr val="FFFFFF"/>
                  </a:solidFill>
                </a14:hiddenFill>
              </a:ext>
            </a:extLst>
          </p:spPr>
        </p:pic>
        <p:sp>
          <p:nvSpPr>
            <p:cNvPr id="175108" name="Text Box 4"/>
            <p:cNvSpPr txBox="1">
              <a:spLocks noChangeArrowheads="1"/>
            </p:cNvSpPr>
            <p:nvPr/>
          </p:nvSpPr>
          <p:spPr bwMode="auto">
            <a:xfrm>
              <a:off x="1942" y="975"/>
              <a:ext cx="117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800" b="1">
                  <a:latin typeface="Helvetica" panose="020B0604020202020204" pitchFamily="34" charset="0"/>
                </a:rPr>
                <a:t>How to lead?</a:t>
              </a:r>
            </a:p>
          </p:txBody>
        </p:sp>
        <p:sp>
          <p:nvSpPr>
            <p:cNvPr id="175109" name="Text Box 5"/>
            <p:cNvSpPr txBox="1">
              <a:spLocks noChangeArrowheads="1"/>
            </p:cNvSpPr>
            <p:nvPr/>
          </p:nvSpPr>
          <p:spPr bwMode="auto">
            <a:xfrm>
              <a:off x="3650" y="1230"/>
              <a:ext cx="1529"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800" b="1">
                  <a:latin typeface="Helvetica" panose="020B0604020202020204" pitchFamily="34" charset="0"/>
                </a:rPr>
                <a:t>How to organize?</a:t>
              </a:r>
            </a:p>
          </p:txBody>
        </p:sp>
        <p:sp>
          <p:nvSpPr>
            <p:cNvPr id="175110" name="Text Box 6"/>
            <p:cNvSpPr txBox="1">
              <a:spLocks noChangeArrowheads="1"/>
            </p:cNvSpPr>
            <p:nvPr/>
          </p:nvSpPr>
          <p:spPr bwMode="auto">
            <a:xfrm>
              <a:off x="833" y="3124"/>
              <a:ext cx="152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800" b="1">
                  <a:latin typeface="Helvetica" panose="020B0604020202020204" pitchFamily="34" charset="0"/>
                </a:rPr>
                <a:t>How to motivate?</a:t>
              </a:r>
            </a:p>
          </p:txBody>
        </p:sp>
        <p:sp>
          <p:nvSpPr>
            <p:cNvPr id="175111" name="Text Box 7"/>
            <p:cNvSpPr txBox="1">
              <a:spLocks noChangeArrowheads="1"/>
            </p:cNvSpPr>
            <p:nvPr/>
          </p:nvSpPr>
          <p:spPr bwMode="auto">
            <a:xfrm>
              <a:off x="317" y="1529"/>
              <a:ext cx="173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800" b="1">
                  <a:latin typeface="Helvetica" panose="020B0604020202020204" pitchFamily="34" charset="0"/>
                </a:rPr>
                <a:t>How to collaborate?</a:t>
              </a:r>
            </a:p>
          </p:txBody>
        </p:sp>
        <p:sp>
          <p:nvSpPr>
            <p:cNvPr id="175112" name="Text Box 8"/>
            <p:cNvSpPr txBox="1">
              <a:spLocks noChangeArrowheads="1"/>
            </p:cNvSpPr>
            <p:nvPr/>
          </p:nvSpPr>
          <p:spPr bwMode="auto">
            <a:xfrm>
              <a:off x="2977" y="3180"/>
              <a:ext cx="2262"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en-US" altLang="en-US" sz="1800" b="1">
                  <a:latin typeface="Helvetica" panose="020B0604020202020204" pitchFamily="34" charset="0"/>
                </a:rPr>
                <a:t>How to create good ideas?</a:t>
              </a:r>
            </a:p>
          </p:txBody>
        </p:sp>
      </p:grpSp>
      <p:sp>
        <p:nvSpPr>
          <p:cNvPr id="11"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12"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475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a:xfrm>
            <a:off x="0" y="1331929"/>
            <a:ext cx="8686800" cy="4525963"/>
          </a:xfrm>
        </p:spPr>
        <p:txBody>
          <a:bodyPr/>
          <a:lstStyle/>
          <a:p>
            <a:pPr lvl="1" algn="just">
              <a:lnSpc>
                <a:spcPct val="150000"/>
              </a:lnSpc>
            </a:pPr>
            <a:r>
              <a:rPr lang="en-IN" sz="2000" dirty="0"/>
              <a:t>Process definition—risks associated with the degree to which the software process has been defined and is followed by the development organization.</a:t>
            </a:r>
          </a:p>
          <a:p>
            <a:pPr lvl="1" algn="just">
              <a:lnSpc>
                <a:spcPct val="150000"/>
              </a:lnSpc>
            </a:pPr>
            <a:r>
              <a:rPr lang="en-IN" sz="2000" dirty="0"/>
              <a:t>Development environment—risks associated with the availability and quality of the tools to be used to build the product.</a:t>
            </a:r>
          </a:p>
          <a:p>
            <a:pPr lvl="1" algn="just">
              <a:lnSpc>
                <a:spcPct val="150000"/>
              </a:lnSpc>
            </a:pPr>
            <a:r>
              <a:rPr lang="en-IN" sz="2000" dirty="0"/>
              <a:t>Technology to be built—risks associated with the complexity of the system to be built and the “newness” of the technology that is packaged by the system.</a:t>
            </a:r>
          </a:p>
          <a:p>
            <a:pPr lvl="1" algn="just">
              <a:lnSpc>
                <a:spcPct val="150000"/>
              </a:lnSpc>
            </a:pPr>
            <a:r>
              <a:rPr lang="en-IN" sz="2000" dirty="0"/>
              <a:t>Staff size and experience—risks associated with the overall technical and project experience of the software engineers who will do the work.</a:t>
            </a:r>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nchor="ctr"/>
          <a:lstStyle/>
          <a:p>
            <a:r>
              <a:rPr lang="en-US" dirty="0"/>
              <a:t>Assessing Project Risk</a:t>
            </a:r>
          </a:p>
        </p:txBody>
      </p:sp>
      <p:sp>
        <p:nvSpPr>
          <p:cNvPr id="179203" name="Rectangle 3"/>
          <p:cNvSpPr>
            <a:spLocks noGrp="1" noChangeArrowheads="1"/>
          </p:cNvSpPr>
          <p:nvPr>
            <p:ph idx="1"/>
          </p:nvPr>
        </p:nvSpPr>
        <p:spPr/>
        <p:txBody>
          <a:bodyPr/>
          <a:lstStyle/>
          <a:p>
            <a:pPr algn="just">
              <a:lnSpc>
                <a:spcPct val="150000"/>
              </a:lnSpc>
              <a:spcBef>
                <a:spcPts val="300"/>
              </a:spcBef>
            </a:pPr>
            <a:r>
              <a:rPr lang="en-US" sz="2000" dirty="0"/>
              <a:t>Have top software and customer managers formally committed to support the project?</a:t>
            </a:r>
          </a:p>
          <a:p>
            <a:pPr algn="just">
              <a:lnSpc>
                <a:spcPct val="150000"/>
              </a:lnSpc>
              <a:spcBef>
                <a:spcPts val="300"/>
              </a:spcBef>
            </a:pPr>
            <a:r>
              <a:rPr lang="en-US" sz="2000" dirty="0"/>
              <a:t>Are end-users enthusiastically committed to the project and the system/product to be built?</a:t>
            </a:r>
          </a:p>
          <a:p>
            <a:pPr algn="just">
              <a:lnSpc>
                <a:spcPct val="150000"/>
              </a:lnSpc>
              <a:spcBef>
                <a:spcPts val="300"/>
              </a:spcBef>
            </a:pPr>
            <a:r>
              <a:rPr lang="en-US" sz="2000" dirty="0"/>
              <a:t>Are requirements fully understood by the software engineering team and their customers?</a:t>
            </a:r>
          </a:p>
          <a:p>
            <a:pPr algn="just">
              <a:lnSpc>
                <a:spcPct val="150000"/>
              </a:lnSpc>
              <a:spcBef>
                <a:spcPts val="300"/>
              </a:spcBef>
            </a:pPr>
            <a:r>
              <a:rPr lang="en-US" sz="2000" dirty="0"/>
              <a:t>Have customers been involved fully in the definition of requirements?</a:t>
            </a:r>
          </a:p>
          <a:p>
            <a:pPr algn="just">
              <a:lnSpc>
                <a:spcPct val="150000"/>
              </a:lnSpc>
            </a:pPr>
            <a:r>
              <a:rPr lang="en-US" sz="2000" dirty="0"/>
              <a:t>Do end-users have realistic expectations?</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chor="ctr"/>
          <a:lstStyle/>
          <a:p>
            <a:r>
              <a:rPr lang="en-US" dirty="0"/>
              <a:t>Contd..</a:t>
            </a:r>
          </a:p>
        </p:txBody>
      </p:sp>
      <p:sp>
        <p:nvSpPr>
          <p:cNvPr id="180227" name="Rectangle 3"/>
          <p:cNvSpPr>
            <a:spLocks noGrp="1" noChangeArrowheads="1"/>
          </p:cNvSpPr>
          <p:nvPr>
            <p:ph idx="1"/>
          </p:nvPr>
        </p:nvSpPr>
        <p:spPr/>
        <p:txBody>
          <a:bodyPr/>
          <a:lstStyle/>
          <a:p>
            <a:pPr algn="just">
              <a:lnSpc>
                <a:spcPct val="150000"/>
              </a:lnSpc>
              <a:spcBef>
                <a:spcPts val="300"/>
              </a:spcBef>
            </a:pPr>
            <a:r>
              <a:rPr lang="en-US" sz="2000" dirty="0"/>
              <a:t>Is project scope stable?</a:t>
            </a:r>
          </a:p>
          <a:p>
            <a:pPr algn="just">
              <a:lnSpc>
                <a:spcPct val="150000"/>
              </a:lnSpc>
              <a:spcBef>
                <a:spcPts val="300"/>
              </a:spcBef>
            </a:pPr>
            <a:r>
              <a:rPr lang="en-US" sz="2000" dirty="0"/>
              <a:t>Does the software engineering team have the right mix of skills?</a:t>
            </a:r>
          </a:p>
          <a:p>
            <a:pPr algn="just">
              <a:lnSpc>
                <a:spcPct val="150000"/>
              </a:lnSpc>
              <a:spcBef>
                <a:spcPts val="300"/>
              </a:spcBef>
            </a:pPr>
            <a:r>
              <a:rPr lang="en-US" sz="2000" dirty="0"/>
              <a:t>Are project requirements stable?</a:t>
            </a:r>
          </a:p>
          <a:p>
            <a:pPr algn="just">
              <a:lnSpc>
                <a:spcPct val="150000"/>
              </a:lnSpc>
              <a:spcBef>
                <a:spcPts val="300"/>
              </a:spcBef>
            </a:pPr>
            <a:r>
              <a:rPr lang="en-US" sz="2000" dirty="0"/>
              <a:t>Does the project team have experience with the technology to be implemented?</a:t>
            </a:r>
          </a:p>
          <a:p>
            <a:pPr algn="just">
              <a:lnSpc>
                <a:spcPct val="150000"/>
              </a:lnSpc>
              <a:spcBef>
                <a:spcPts val="300"/>
              </a:spcBef>
            </a:pPr>
            <a:r>
              <a:rPr lang="en-US" sz="2000" dirty="0"/>
              <a:t>Is the number of people on the project team adequate to do the job?</a:t>
            </a:r>
          </a:p>
          <a:p>
            <a:pPr algn="just">
              <a:lnSpc>
                <a:spcPct val="150000"/>
              </a:lnSpc>
            </a:pPr>
            <a:r>
              <a:rPr lang="en-US" sz="2000" dirty="0"/>
              <a:t>Do all customer/user constituencies agree on the importance of the project and on the requirements for the system/product to be built?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nchor="ctr"/>
          <a:lstStyle/>
          <a:p>
            <a:r>
              <a:rPr lang="en-US" dirty="0"/>
              <a:t>Risk Components</a:t>
            </a:r>
          </a:p>
        </p:txBody>
      </p:sp>
      <p:sp>
        <p:nvSpPr>
          <p:cNvPr id="181251" name="Rectangle 3"/>
          <p:cNvSpPr>
            <a:spLocks noGrp="1" noChangeArrowheads="1"/>
          </p:cNvSpPr>
          <p:nvPr>
            <p:ph idx="1"/>
          </p:nvPr>
        </p:nvSpPr>
        <p:spPr/>
        <p:txBody>
          <a:bodyPr/>
          <a:lstStyle/>
          <a:p>
            <a:pPr algn="just">
              <a:lnSpc>
                <a:spcPct val="150000"/>
              </a:lnSpc>
              <a:spcBef>
                <a:spcPts val="600"/>
              </a:spcBef>
            </a:pPr>
            <a:r>
              <a:rPr lang="en-US" sz="2000" i="1" dirty="0">
                <a:solidFill>
                  <a:schemeClr val="folHlink"/>
                </a:solidFill>
              </a:rPr>
              <a:t>performance risk</a:t>
            </a:r>
            <a:r>
              <a:rPr lang="en-US" sz="2000" dirty="0"/>
              <a:t>—the degree of uncertainty that the product will meet its requirements and be fit for its intended use.</a:t>
            </a:r>
          </a:p>
          <a:p>
            <a:pPr algn="just">
              <a:lnSpc>
                <a:spcPct val="150000"/>
              </a:lnSpc>
              <a:spcBef>
                <a:spcPts val="300"/>
              </a:spcBef>
            </a:pPr>
            <a:r>
              <a:rPr lang="en-US" sz="2000" i="1" dirty="0">
                <a:solidFill>
                  <a:schemeClr val="folHlink"/>
                </a:solidFill>
              </a:rPr>
              <a:t>cost risk</a:t>
            </a:r>
            <a:r>
              <a:rPr lang="en-US" sz="2000" dirty="0"/>
              <a:t>—the degree of uncertainty that the project budget will be maintained.</a:t>
            </a:r>
          </a:p>
          <a:p>
            <a:pPr algn="just">
              <a:lnSpc>
                <a:spcPct val="150000"/>
              </a:lnSpc>
            </a:pPr>
            <a:r>
              <a:rPr lang="en-US" sz="2000" i="1" dirty="0">
                <a:solidFill>
                  <a:schemeClr val="folHlink"/>
                </a:solidFill>
              </a:rPr>
              <a:t>support risk</a:t>
            </a:r>
            <a:r>
              <a:rPr lang="en-US" sz="2000" dirty="0"/>
              <a:t>—the degree of uncertainty that the resultant software will be easy to correct, adapt, and enhance.</a:t>
            </a:r>
          </a:p>
          <a:p>
            <a:pPr algn="just">
              <a:lnSpc>
                <a:spcPct val="150000"/>
              </a:lnSpc>
            </a:pPr>
            <a:r>
              <a:rPr lang="en-US" sz="2000" i="1" dirty="0">
                <a:solidFill>
                  <a:schemeClr val="folHlink"/>
                </a:solidFill>
              </a:rPr>
              <a:t>schedule risk</a:t>
            </a:r>
            <a:r>
              <a:rPr lang="en-US" sz="2000" dirty="0"/>
              <a:t>—the degree of uncertainty that the project schedule will be maintained and that the product will be delivered on time.</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Risk Projection</a:t>
            </a:r>
          </a:p>
        </p:txBody>
      </p:sp>
      <p:sp>
        <p:nvSpPr>
          <p:cNvPr id="3" name="Content Placeholder 2"/>
          <p:cNvSpPr>
            <a:spLocks noGrp="1"/>
          </p:cNvSpPr>
          <p:nvPr>
            <p:ph idx="1"/>
          </p:nvPr>
        </p:nvSpPr>
        <p:spPr/>
        <p:txBody>
          <a:bodyPr/>
          <a:lstStyle/>
          <a:p>
            <a:pPr algn="just">
              <a:lnSpc>
                <a:spcPct val="150000"/>
              </a:lnSpc>
            </a:pPr>
            <a:r>
              <a:rPr lang="en-IN" sz="2000" dirty="0"/>
              <a:t>Steps of Risk Projection/risk estimation are as follows:</a:t>
            </a:r>
          </a:p>
          <a:p>
            <a:pPr marL="514350" indent="-514350" algn="just">
              <a:lnSpc>
                <a:spcPct val="150000"/>
              </a:lnSpc>
              <a:buFont typeface="+mj-lt"/>
              <a:buAutoNum type="arabicPeriod"/>
            </a:pPr>
            <a:r>
              <a:rPr lang="en-IN" sz="2000" dirty="0"/>
              <a:t>Establish a scale that reflects the perceived likelihood of a risk (e.g., 1-low, 10-high)</a:t>
            </a:r>
          </a:p>
          <a:p>
            <a:pPr marL="514350" indent="-514350" algn="just">
              <a:lnSpc>
                <a:spcPct val="150000"/>
              </a:lnSpc>
              <a:buFont typeface="+mj-lt"/>
              <a:buAutoNum type="arabicPeriod"/>
            </a:pPr>
            <a:r>
              <a:rPr lang="en-IN" sz="2000" dirty="0"/>
              <a:t>Explain the consequences of the risk</a:t>
            </a:r>
          </a:p>
          <a:p>
            <a:pPr marL="514350" indent="-514350" algn="just">
              <a:lnSpc>
                <a:spcPct val="150000"/>
              </a:lnSpc>
              <a:buFont typeface="+mj-lt"/>
              <a:buAutoNum type="arabicPeriod"/>
            </a:pPr>
            <a:r>
              <a:rPr lang="en-IN" sz="2000" dirty="0"/>
              <a:t>Estimate the impact of the risk on the project and product</a:t>
            </a:r>
          </a:p>
          <a:p>
            <a:pPr marL="514350" indent="-514350" algn="just">
              <a:lnSpc>
                <a:spcPct val="150000"/>
              </a:lnSpc>
              <a:buFont typeface="+mj-lt"/>
              <a:buAutoNum type="arabicPeriod"/>
            </a:pPr>
            <a:r>
              <a:rPr lang="en-IN" sz="2000" dirty="0"/>
              <a:t>Note the overall accuracy of the risk projection so that there will be no misunderstandings</a:t>
            </a:r>
          </a:p>
        </p:txBody>
      </p:sp>
      <p:sp>
        <p:nvSpPr>
          <p:cNvPr id="4" name="Footer Placeholder 1"/>
          <p:cNvSpPr txBox="1">
            <a:spLocks/>
          </p:cNvSpPr>
          <p:nvPr/>
        </p:nvSpPr>
        <p:spPr bwMode="auto">
          <a:xfrm>
            <a:off x="25400" y="6572272"/>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75447"/>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72272"/>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noFill/>
          <a:ln/>
        </p:spPr>
        <p:txBody>
          <a:bodyPr lIns="90487" tIns="44450" rIns="90487" bIns="44450" anchor="ctr"/>
          <a:lstStyle/>
          <a:p>
            <a:r>
              <a:rPr lang="en-US" dirty="0"/>
              <a:t>Building a Risk Table</a:t>
            </a:r>
          </a:p>
        </p:txBody>
      </p:sp>
      <p:sp>
        <p:nvSpPr>
          <p:cNvPr id="183299" name="Rectangle 3"/>
          <p:cNvSpPr>
            <a:spLocks noChangeArrowheads="1"/>
          </p:cNvSpPr>
          <p:nvPr/>
        </p:nvSpPr>
        <p:spPr bwMode="auto">
          <a:xfrm>
            <a:off x="2057400" y="1971675"/>
            <a:ext cx="6019800" cy="3971925"/>
          </a:xfrm>
          <a:prstGeom prst="rect">
            <a:avLst/>
          </a:prstGeom>
          <a:solidFill>
            <a:schemeClr val="accent2"/>
          </a:solidFill>
          <a:ln w="25400">
            <a:solidFill>
              <a:schemeClr val="tx2"/>
            </a:solidFill>
            <a:miter lim="800000"/>
            <a:headEnd/>
            <a:tailEnd/>
          </a:ln>
          <a:effectLst>
            <a:outerShdw dist="53882" dir="2700000" algn="ctr" rotWithShape="0">
              <a:schemeClr val="tx1"/>
            </a:outerShdw>
          </a:effectLst>
        </p:spPr>
        <p:txBody>
          <a:bodyPr wrap="none" anchor="ctr"/>
          <a:lstStyle/>
          <a:p>
            <a:endParaRPr lang="en-IN"/>
          </a:p>
        </p:txBody>
      </p:sp>
      <p:sp>
        <p:nvSpPr>
          <p:cNvPr id="183300" name="Line 4"/>
          <p:cNvSpPr>
            <a:spLocks noChangeShapeType="1"/>
          </p:cNvSpPr>
          <p:nvPr/>
        </p:nvSpPr>
        <p:spPr bwMode="auto">
          <a:xfrm>
            <a:off x="3492500" y="1985963"/>
            <a:ext cx="0" cy="3957637"/>
          </a:xfrm>
          <a:prstGeom prst="line">
            <a:avLst/>
          </a:prstGeom>
          <a:noFill/>
          <a:ln w="25400">
            <a:solidFill>
              <a:schemeClr val="tx1"/>
            </a:solidFill>
            <a:round/>
            <a:headEnd/>
            <a:tailEnd/>
          </a:ln>
          <a:effectLst/>
        </p:spPr>
        <p:txBody>
          <a:bodyPr wrap="none" anchor="ctr"/>
          <a:lstStyle/>
          <a:p>
            <a:endParaRPr lang="en-IN"/>
          </a:p>
        </p:txBody>
      </p:sp>
      <p:sp>
        <p:nvSpPr>
          <p:cNvPr id="183301" name="Line 5"/>
          <p:cNvSpPr>
            <a:spLocks noChangeShapeType="1"/>
          </p:cNvSpPr>
          <p:nvPr/>
        </p:nvSpPr>
        <p:spPr bwMode="auto">
          <a:xfrm>
            <a:off x="4953000" y="1957388"/>
            <a:ext cx="0" cy="3986212"/>
          </a:xfrm>
          <a:prstGeom prst="line">
            <a:avLst/>
          </a:prstGeom>
          <a:noFill/>
          <a:ln w="25400">
            <a:solidFill>
              <a:schemeClr val="tx1"/>
            </a:solidFill>
            <a:round/>
            <a:headEnd/>
            <a:tailEnd/>
          </a:ln>
          <a:effectLst/>
        </p:spPr>
        <p:txBody>
          <a:bodyPr wrap="none" anchor="ctr"/>
          <a:lstStyle/>
          <a:p>
            <a:endParaRPr lang="en-IN"/>
          </a:p>
        </p:txBody>
      </p:sp>
      <p:sp>
        <p:nvSpPr>
          <p:cNvPr id="183302" name="Line 6"/>
          <p:cNvSpPr>
            <a:spLocks noChangeShapeType="1"/>
          </p:cNvSpPr>
          <p:nvPr/>
        </p:nvSpPr>
        <p:spPr bwMode="auto">
          <a:xfrm>
            <a:off x="5981700" y="1985963"/>
            <a:ext cx="0" cy="3957637"/>
          </a:xfrm>
          <a:prstGeom prst="line">
            <a:avLst/>
          </a:prstGeom>
          <a:noFill/>
          <a:ln w="25400">
            <a:solidFill>
              <a:schemeClr val="tx1"/>
            </a:solidFill>
            <a:round/>
            <a:headEnd/>
            <a:tailEnd/>
          </a:ln>
          <a:effectLst/>
        </p:spPr>
        <p:txBody>
          <a:bodyPr wrap="none" anchor="ctr"/>
          <a:lstStyle/>
          <a:p>
            <a:endParaRPr lang="en-IN"/>
          </a:p>
        </p:txBody>
      </p:sp>
      <p:sp>
        <p:nvSpPr>
          <p:cNvPr id="183303" name="Line 7"/>
          <p:cNvSpPr>
            <a:spLocks noChangeShapeType="1"/>
          </p:cNvSpPr>
          <p:nvPr/>
        </p:nvSpPr>
        <p:spPr bwMode="auto">
          <a:xfrm>
            <a:off x="2082800" y="2643188"/>
            <a:ext cx="5918200" cy="0"/>
          </a:xfrm>
          <a:prstGeom prst="line">
            <a:avLst/>
          </a:prstGeom>
          <a:noFill/>
          <a:ln w="25400">
            <a:solidFill>
              <a:schemeClr val="tx1"/>
            </a:solidFill>
            <a:round/>
            <a:headEnd/>
            <a:tailEnd/>
          </a:ln>
          <a:effectLst/>
        </p:spPr>
        <p:txBody>
          <a:bodyPr wrap="none" anchor="ctr"/>
          <a:lstStyle/>
          <a:p>
            <a:endParaRPr lang="en-IN"/>
          </a:p>
        </p:txBody>
      </p:sp>
      <p:sp>
        <p:nvSpPr>
          <p:cNvPr id="183304" name="Rectangle 8"/>
          <p:cNvSpPr>
            <a:spLocks noChangeArrowheads="1"/>
          </p:cNvSpPr>
          <p:nvPr/>
        </p:nvSpPr>
        <p:spPr bwMode="auto">
          <a:xfrm>
            <a:off x="2424113" y="2132013"/>
            <a:ext cx="663575" cy="363537"/>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Risk</a:t>
            </a:r>
          </a:p>
        </p:txBody>
      </p:sp>
      <p:sp>
        <p:nvSpPr>
          <p:cNvPr id="183305" name="Rectangle 9"/>
          <p:cNvSpPr>
            <a:spLocks noChangeArrowheads="1"/>
          </p:cNvSpPr>
          <p:nvPr/>
        </p:nvSpPr>
        <p:spPr bwMode="auto">
          <a:xfrm>
            <a:off x="3541713" y="2132013"/>
            <a:ext cx="1362075" cy="363537"/>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Probability</a:t>
            </a:r>
          </a:p>
        </p:txBody>
      </p:sp>
      <p:sp>
        <p:nvSpPr>
          <p:cNvPr id="183306" name="Rectangle 10"/>
          <p:cNvSpPr>
            <a:spLocks noChangeArrowheads="1"/>
          </p:cNvSpPr>
          <p:nvPr/>
        </p:nvSpPr>
        <p:spPr bwMode="auto">
          <a:xfrm>
            <a:off x="5065713" y="2132013"/>
            <a:ext cx="917575" cy="363537"/>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Impact</a:t>
            </a:r>
          </a:p>
        </p:txBody>
      </p:sp>
      <p:sp>
        <p:nvSpPr>
          <p:cNvPr id="183307" name="Rectangle 11"/>
          <p:cNvSpPr>
            <a:spLocks noChangeArrowheads="1"/>
          </p:cNvSpPr>
          <p:nvPr/>
        </p:nvSpPr>
        <p:spPr bwMode="auto">
          <a:xfrm>
            <a:off x="6691313" y="2132013"/>
            <a:ext cx="917575" cy="363537"/>
          </a:xfrm>
          <a:prstGeom prst="rect">
            <a:avLst/>
          </a:prstGeom>
          <a:noFill/>
          <a:ln w="254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RMMM</a:t>
            </a:r>
          </a:p>
        </p:txBody>
      </p:sp>
      <p:sp>
        <p:nvSpPr>
          <p:cNvPr id="183308" name="Rectangle 12"/>
          <p:cNvSpPr>
            <a:spLocks noChangeArrowheads="1"/>
          </p:cNvSpPr>
          <p:nvPr/>
        </p:nvSpPr>
        <p:spPr bwMode="auto">
          <a:xfrm>
            <a:off x="6172200" y="3124200"/>
            <a:ext cx="1577975" cy="1462088"/>
          </a:xfrm>
          <a:prstGeom prst="rect">
            <a:avLst/>
          </a:prstGeom>
          <a:noFill/>
          <a:ln w="25400">
            <a:noFill/>
            <a:miter lim="800000"/>
            <a:headEnd/>
            <a:tailEnd/>
          </a:ln>
          <a:effectLst/>
        </p:spPr>
        <p:txBody>
          <a:bodyPr wrap="none" lIns="90487" tIns="44450" rIns="90487" bIns="44450">
            <a:spAutoFit/>
          </a:bodyPr>
          <a:lstStyle/>
          <a:p>
            <a:pPr algn="ctr"/>
            <a:r>
              <a:rPr lang="en-US" sz="1800" b="1">
                <a:effectLst>
                  <a:outerShdw blurRad="38100" dist="38100" dir="2700000" algn="tl">
                    <a:srgbClr val="FFFFFF"/>
                  </a:outerShdw>
                </a:effectLst>
                <a:latin typeface="Helvetica" pitchFamily="-128" charset="0"/>
              </a:rPr>
              <a:t>Risk</a:t>
            </a:r>
          </a:p>
          <a:p>
            <a:pPr algn="ctr"/>
            <a:r>
              <a:rPr lang="en-US" sz="1800" b="1">
                <a:effectLst>
                  <a:outerShdw blurRad="38100" dist="38100" dir="2700000" algn="tl">
                    <a:srgbClr val="FFFFFF"/>
                  </a:outerShdw>
                </a:effectLst>
                <a:latin typeface="Helvetica" pitchFamily="-128" charset="0"/>
              </a:rPr>
              <a:t>Mitigation</a:t>
            </a:r>
          </a:p>
          <a:p>
            <a:pPr algn="ctr"/>
            <a:r>
              <a:rPr lang="en-US" sz="1800" b="1">
                <a:effectLst>
                  <a:outerShdw blurRad="38100" dist="38100" dir="2700000" algn="tl">
                    <a:srgbClr val="FFFFFF"/>
                  </a:outerShdw>
                </a:effectLst>
                <a:latin typeface="Helvetica" pitchFamily="-128" charset="0"/>
              </a:rPr>
              <a:t>Monitoring</a:t>
            </a:r>
          </a:p>
          <a:p>
            <a:pPr algn="ctr"/>
            <a:r>
              <a:rPr lang="en-US" sz="1800" b="1">
                <a:effectLst>
                  <a:outerShdw blurRad="38100" dist="38100" dir="2700000" algn="tl">
                    <a:srgbClr val="FFFFFF"/>
                  </a:outerShdw>
                </a:effectLst>
                <a:latin typeface="Helvetica" pitchFamily="-128" charset="0"/>
              </a:rPr>
              <a:t>&amp; </a:t>
            </a:r>
          </a:p>
          <a:p>
            <a:pPr algn="ctr"/>
            <a:r>
              <a:rPr lang="en-US" sz="1800" b="1">
                <a:effectLst>
                  <a:outerShdw blurRad="38100" dist="38100" dir="2700000" algn="tl">
                    <a:srgbClr val="FFFFFF"/>
                  </a:outerShdw>
                </a:effectLst>
                <a:latin typeface="Helvetica" pitchFamily="-128" charset="0"/>
              </a:rPr>
              <a:t>Management</a:t>
            </a:r>
          </a:p>
        </p:txBody>
      </p:sp>
      <p:sp>
        <p:nvSpPr>
          <p:cNvPr id="1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1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noFill/>
          <a:ln/>
        </p:spPr>
        <p:txBody>
          <a:bodyPr lIns="90487" tIns="44450" rIns="90487" bIns="44450" anchor="ctr"/>
          <a:lstStyle/>
          <a:p>
            <a:r>
              <a:rPr lang="en-US" dirty="0"/>
              <a:t>Building the Risk Table</a:t>
            </a:r>
          </a:p>
        </p:txBody>
      </p:sp>
      <p:sp>
        <p:nvSpPr>
          <p:cNvPr id="184323" name="Rectangle 3"/>
          <p:cNvSpPr>
            <a:spLocks noGrp="1" noChangeArrowheads="1"/>
          </p:cNvSpPr>
          <p:nvPr>
            <p:ph idx="1"/>
          </p:nvPr>
        </p:nvSpPr>
        <p:spPr>
          <a:noFill/>
          <a:ln/>
        </p:spPr>
        <p:txBody>
          <a:bodyPr lIns="90487" tIns="44450" rIns="90487" bIns="44450"/>
          <a:lstStyle/>
          <a:p>
            <a:pPr algn="just">
              <a:lnSpc>
                <a:spcPct val="150000"/>
              </a:lnSpc>
            </a:pPr>
            <a:r>
              <a:rPr lang="en-US" dirty="0"/>
              <a:t>Estimate the </a:t>
            </a:r>
            <a:r>
              <a:rPr lang="en-US" dirty="0">
                <a:solidFill>
                  <a:schemeClr val="tx2"/>
                </a:solidFill>
              </a:rPr>
              <a:t>probability</a:t>
            </a:r>
            <a:r>
              <a:rPr lang="en-US" dirty="0"/>
              <a:t> of occurrence</a:t>
            </a:r>
          </a:p>
          <a:p>
            <a:pPr algn="just">
              <a:lnSpc>
                <a:spcPct val="150000"/>
              </a:lnSpc>
            </a:pPr>
            <a:r>
              <a:rPr lang="en-US" dirty="0"/>
              <a:t>Estimate the </a:t>
            </a:r>
            <a:r>
              <a:rPr lang="en-US" dirty="0">
                <a:solidFill>
                  <a:schemeClr val="tx2"/>
                </a:solidFill>
              </a:rPr>
              <a:t>impact</a:t>
            </a:r>
            <a:r>
              <a:rPr lang="en-US" dirty="0"/>
              <a:t> on the project on a scale of 1 to 5, where</a:t>
            </a:r>
          </a:p>
          <a:p>
            <a:pPr lvl="1" algn="just">
              <a:lnSpc>
                <a:spcPct val="150000"/>
              </a:lnSpc>
            </a:pPr>
            <a:r>
              <a:rPr lang="en-US" dirty="0"/>
              <a:t> 1 = low impact on project success</a:t>
            </a:r>
          </a:p>
          <a:p>
            <a:pPr lvl="1" algn="just">
              <a:lnSpc>
                <a:spcPct val="150000"/>
              </a:lnSpc>
            </a:pPr>
            <a:r>
              <a:rPr lang="en-US" dirty="0"/>
              <a:t> 5 = catastrophic impact on project success</a:t>
            </a:r>
          </a:p>
          <a:p>
            <a:pPr algn="just">
              <a:lnSpc>
                <a:spcPct val="150000"/>
              </a:lnSpc>
            </a:pPr>
            <a:r>
              <a:rPr lang="en-US" dirty="0"/>
              <a:t> sort the table by probability and impact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title"/>
          </p:nvPr>
        </p:nvSpPr>
        <p:spPr/>
        <p:txBody>
          <a:bodyPr/>
          <a:lstStyle/>
          <a:p>
            <a:r>
              <a:rPr lang="en-US"/>
              <a:t>Risk Exposure (Impact)</a:t>
            </a:r>
          </a:p>
        </p:txBody>
      </p:sp>
      <p:sp>
        <p:nvSpPr>
          <p:cNvPr id="185348" name="Text Box 4"/>
          <p:cNvSpPr txBox="1">
            <a:spLocks noChangeArrowheads="1"/>
          </p:cNvSpPr>
          <p:nvPr/>
        </p:nvSpPr>
        <p:spPr bwMode="auto">
          <a:xfrm>
            <a:off x="1828800" y="1981200"/>
            <a:ext cx="6629400" cy="2935288"/>
          </a:xfrm>
          <a:prstGeom prst="rect">
            <a:avLst/>
          </a:prstGeom>
          <a:noFill/>
          <a:ln w="12700">
            <a:noFill/>
            <a:miter lim="800000"/>
            <a:headEnd/>
            <a:tailEnd/>
          </a:ln>
          <a:effectLst/>
        </p:spPr>
        <p:txBody>
          <a:bodyPr>
            <a:spAutoFit/>
          </a:bodyPr>
          <a:lstStyle/>
          <a:p>
            <a:pPr>
              <a:spcBef>
                <a:spcPts val="600"/>
              </a:spcBef>
            </a:pPr>
            <a:r>
              <a:rPr lang="en-US">
                <a:latin typeface="Palatino" pitchFamily="-128" charset="0"/>
              </a:rPr>
              <a:t>The overall </a:t>
            </a:r>
            <a:r>
              <a:rPr lang="en-US" i="1">
                <a:solidFill>
                  <a:schemeClr val="folHlink"/>
                </a:solidFill>
                <a:latin typeface="Palatino" pitchFamily="-128" charset="0"/>
              </a:rPr>
              <a:t>risk exposure,</a:t>
            </a:r>
            <a:r>
              <a:rPr lang="en-US">
                <a:solidFill>
                  <a:schemeClr val="folHlink"/>
                </a:solidFill>
                <a:latin typeface="Palatino" pitchFamily="-128" charset="0"/>
              </a:rPr>
              <a:t> RE,</a:t>
            </a:r>
            <a:r>
              <a:rPr lang="en-US">
                <a:latin typeface="Palatino" pitchFamily="-128" charset="0"/>
              </a:rPr>
              <a:t> is determined using the following relationship [Hal98]:</a:t>
            </a:r>
          </a:p>
          <a:p>
            <a:pPr>
              <a:spcBef>
                <a:spcPts val="600"/>
              </a:spcBef>
              <a:spcAft>
                <a:spcPts val="600"/>
              </a:spcAft>
            </a:pPr>
            <a:r>
              <a:rPr lang="en-US">
                <a:latin typeface="Palatino" pitchFamily="-128" charset="0"/>
              </a:rPr>
              <a:t>		</a:t>
            </a:r>
            <a:r>
              <a:rPr lang="en-US" b="1">
                <a:solidFill>
                  <a:schemeClr val="folHlink"/>
                </a:solidFill>
                <a:latin typeface="Palatino" pitchFamily="-128" charset="0"/>
              </a:rPr>
              <a:t>RE = </a:t>
            </a:r>
            <a:r>
              <a:rPr lang="en-US" b="1" i="1">
                <a:solidFill>
                  <a:schemeClr val="folHlink"/>
                </a:solidFill>
                <a:latin typeface="Palatino" pitchFamily="-128" charset="0"/>
              </a:rPr>
              <a:t>P</a:t>
            </a:r>
            <a:r>
              <a:rPr lang="en-US" b="1">
                <a:solidFill>
                  <a:schemeClr val="folHlink"/>
                </a:solidFill>
                <a:latin typeface="Palatino" pitchFamily="-128" charset="0"/>
              </a:rPr>
              <a:t> x </a:t>
            </a:r>
            <a:r>
              <a:rPr lang="en-US" b="1" i="1">
                <a:solidFill>
                  <a:schemeClr val="folHlink"/>
                </a:solidFill>
                <a:latin typeface="Palatino" pitchFamily="-128" charset="0"/>
              </a:rPr>
              <a:t>C</a:t>
            </a:r>
            <a:endParaRPr lang="en-US" b="1">
              <a:solidFill>
                <a:schemeClr val="folHlink"/>
              </a:solidFill>
              <a:latin typeface="Palatino" pitchFamily="-128" charset="0"/>
            </a:endParaRPr>
          </a:p>
          <a:p>
            <a:pPr>
              <a:spcBef>
                <a:spcPts val="300"/>
              </a:spcBef>
            </a:pPr>
            <a:r>
              <a:rPr lang="en-US">
                <a:latin typeface="Palatino" pitchFamily="-128" charset="0"/>
              </a:rPr>
              <a:t>where </a:t>
            </a:r>
          </a:p>
          <a:p>
            <a:pPr>
              <a:spcBef>
                <a:spcPts val="300"/>
              </a:spcBef>
            </a:pPr>
            <a:r>
              <a:rPr lang="en-US" i="1">
                <a:solidFill>
                  <a:schemeClr val="folHlink"/>
                </a:solidFill>
                <a:latin typeface="Palatino" pitchFamily="-128" charset="0"/>
              </a:rPr>
              <a:t>P</a:t>
            </a:r>
            <a:r>
              <a:rPr lang="en-US">
                <a:latin typeface="Palatino" pitchFamily="-128" charset="0"/>
              </a:rPr>
              <a:t> is the probability of occurrence for a risk, and </a:t>
            </a:r>
          </a:p>
          <a:p>
            <a:pPr>
              <a:spcBef>
                <a:spcPts val="300"/>
              </a:spcBef>
            </a:pPr>
            <a:r>
              <a:rPr lang="en-US" i="1">
                <a:solidFill>
                  <a:schemeClr val="folHlink"/>
                </a:solidFill>
                <a:latin typeface="Palatino" pitchFamily="-128" charset="0"/>
              </a:rPr>
              <a:t>C</a:t>
            </a:r>
            <a:r>
              <a:rPr lang="en-US">
                <a:latin typeface="Palatino" pitchFamily="-128" charset="0"/>
              </a:rPr>
              <a:t> is the cost to the project should the risk occur.</a:t>
            </a:r>
          </a:p>
          <a:p>
            <a:pPr>
              <a:lnSpc>
                <a:spcPct val="90000"/>
              </a:lnSpc>
              <a:spcBef>
                <a:spcPct val="50000"/>
              </a:spcBef>
            </a:pPr>
            <a:endParaRPr lang="en-US" sz="1800" b="1">
              <a:latin typeface="Palatino" pitchFamily="-128" charset="0"/>
            </a:endParaRPr>
          </a:p>
        </p:txBody>
      </p:sp>
      <p:sp>
        <p:nvSpPr>
          <p:cNvPr id="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nchor="ctr"/>
          <a:lstStyle/>
          <a:p>
            <a:r>
              <a:rPr lang="en-US" dirty="0"/>
              <a:t>Risk Exposure Example</a:t>
            </a:r>
          </a:p>
        </p:txBody>
      </p:sp>
      <p:sp>
        <p:nvSpPr>
          <p:cNvPr id="186371" name="Rectangle 3"/>
          <p:cNvSpPr>
            <a:spLocks noGrp="1" noChangeArrowheads="1"/>
          </p:cNvSpPr>
          <p:nvPr>
            <p:ph idx="1"/>
          </p:nvPr>
        </p:nvSpPr>
        <p:spPr/>
        <p:txBody>
          <a:bodyPr/>
          <a:lstStyle/>
          <a:p>
            <a:pPr algn="just">
              <a:lnSpc>
                <a:spcPct val="150000"/>
              </a:lnSpc>
              <a:spcBef>
                <a:spcPts val="600"/>
              </a:spcBef>
            </a:pPr>
            <a:r>
              <a:rPr lang="en-US" sz="1800" b="1" dirty="0"/>
              <a:t>Risk identification.</a:t>
            </a:r>
            <a:r>
              <a:rPr lang="en-US" sz="1800" dirty="0"/>
              <a:t>  Only 70 percent of the software components scheduled for reuse will, in fact, be integrated into the application. The remaining functionality will have to be custom developed.</a:t>
            </a:r>
          </a:p>
          <a:p>
            <a:pPr algn="just">
              <a:lnSpc>
                <a:spcPct val="150000"/>
              </a:lnSpc>
              <a:spcBef>
                <a:spcPts val="300"/>
              </a:spcBef>
            </a:pPr>
            <a:r>
              <a:rPr lang="en-US" sz="1800" b="1" dirty="0"/>
              <a:t>Risk probability.</a:t>
            </a:r>
            <a:r>
              <a:rPr lang="en-US" sz="1800" dirty="0"/>
              <a:t>  80% (likely).</a:t>
            </a:r>
          </a:p>
          <a:p>
            <a:pPr algn="just">
              <a:lnSpc>
                <a:spcPct val="150000"/>
              </a:lnSpc>
              <a:spcBef>
                <a:spcPts val="300"/>
              </a:spcBef>
            </a:pPr>
            <a:r>
              <a:rPr lang="en-US" sz="1800" b="1" dirty="0"/>
              <a:t>Risk impact.</a:t>
            </a:r>
            <a:r>
              <a:rPr lang="en-US" sz="1800" dirty="0"/>
              <a:t>  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x 100 x 14 = $25,200.</a:t>
            </a:r>
          </a:p>
          <a:p>
            <a:pPr algn="just">
              <a:lnSpc>
                <a:spcPct val="150000"/>
              </a:lnSpc>
            </a:pPr>
            <a:r>
              <a:rPr lang="en-US" sz="1800" b="1" dirty="0">
                <a:solidFill>
                  <a:schemeClr val="folHlink"/>
                </a:solidFill>
              </a:rPr>
              <a:t>Risk exposure. </a:t>
            </a:r>
            <a:r>
              <a:rPr lang="en-US" sz="1800" dirty="0">
                <a:solidFill>
                  <a:schemeClr val="folHlink"/>
                </a:solidFill>
              </a:rPr>
              <a:t> RE = 0.80 x 25,200 ~ $20,200.</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IN" sz="3200" dirty="0"/>
              <a:t>Risk Mitigation, Monitoring, and Management</a:t>
            </a:r>
          </a:p>
        </p:txBody>
      </p:sp>
      <p:sp>
        <p:nvSpPr>
          <p:cNvPr id="3" name="Content Placeholder 2"/>
          <p:cNvSpPr>
            <a:spLocks noGrp="1"/>
          </p:cNvSpPr>
          <p:nvPr>
            <p:ph idx="1"/>
          </p:nvPr>
        </p:nvSpPr>
        <p:spPr/>
        <p:txBody>
          <a:bodyPr/>
          <a:lstStyle/>
          <a:p>
            <a:pPr algn="just">
              <a:lnSpc>
                <a:spcPct val="150000"/>
              </a:lnSpc>
            </a:pPr>
            <a:r>
              <a:rPr lang="en-IN" sz="2000" dirty="0"/>
              <a:t>Risk mitigation (proactive planning for risk avoidance)</a:t>
            </a:r>
          </a:p>
          <a:p>
            <a:pPr algn="just">
              <a:lnSpc>
                <a:spcPct val="150000"/>
              </a:lnSpc>
            </a:pPr>
            <a:r>
              <a:rPr lang="en-IN" sz="2000" dirty="0"/>
              <a:t>Risk monitoring (assessing whether predicted risks occur or not, ensuring risk aversion steps are being properly applied, collect information for future risk analysis, attempt to determine which risks caused which problems)</a:t>
            </a:r>
          </a:p>
          <a:p>
            <a:pPr algn="just">
              <a:lnSpc>
                <a:spcPct val="150000"/>
              </a:lnSpc>
            </a:pPr>
            <a:r>
              <a:rPr lang="en-IN" sz="2000" dirty="0"/>
              <a:t>Risk management and contingency planning (actions to be taken in the event that mitigation steps have failed and the risk has become a live problem)</a:t>
            </a:r>
          </a:p>
          <a:p>
            <a:pPr algn="just">
              <a:lnSpc>
                <a:spcPct val="150000"/>
              </a:lnSpc>
            </a:pPr>
            <a:r>
              <a:rPr lang="en-IN" sz="2000" dirty="0"/>
              <a:t>The goal of the risk mitigation, monitoring and management plan is to identify as many potential risks as possible.</a:t>
            </a:r>
          </a:p>
          <a:p>
            <a:pPr algn="just">
              <a:lnSpc>
                <a:spcPct val="150000"/>
              </a:lnSpc>
            </a:pPr>
            <a:endParaRPr lang="en-IN" sz="2000" dirty="0"/>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chor="ctr"/>
          <a:lstStyle/>
          <a:p>
            <a:r>
              <a:rPr lang="en-US" altLang="en-US" dirty="0"/>
              <a:t>Team Leader</a:t>
            </a:r>
          </a:p>
        </p:txBody>
      </p:sp>
      <p:sp>
        <p:nvSpPr>
          <p:cNvPr id="176131" name="Rectangle 3"/>
          <p:cNvSpPr>
            <a:spLocks noGrp="1" noChangeArrowheads="1"/>
          </p:cNvSpPr>
          <p:nvPr>
            <p:ph idx="1"/>
          </p:nvPr>
        </p:nvSpPr>
        <p:spPr>
          <a:xfrm>
            <a:off x="457200" y="1493837"/>
            <a:ext cx="8229600" cy="4525963"/>
          </a:xfrm>
        </p:spPr>
        <p:txBody>
          <a:bodyPr/>
          <a:lstStyle/>
          <a:p>
            <a:pPr algn="just">
              <a:lnSpc>
                <a:spcPct val="150000"/>
              </a:lnSpc>
            </a:pPr>
            <a:r>
              <a:rPr lang="en-US" altLang="en-US" sz="2000" dirty="0"/>
              <a:t>The MOI Model</a:t>
            </a:r>
          </a:p>
          <a:p>
            <a:pPr lvl="1" algn="just">
              <a:lnSpc>
                <a:spcPct val="150000"/>
              </a:lnSpc>
              <a:spcBef>
                <a:spcPts val="600"/>
              </a:spcBef>
            </a:pPr>
            <a:r>
              <a:rPr lang="en-US" altLang="en-US" sz="2000" b="1" dirty="0">
                <a:solidFill>
                  <a:schemeClr val="folHlink"/>
                </a:solidFill>
              </a:rPr>
              <a:t>Motivation.</a:t>
            </a:r>
            <a:r>
              <a:rPr lang="en-US" altLang="en-US" sz="2000" dirty="0">
                <a:solidFill>
                  <a:schemeClr val="folHlink"/>
                </a:solidFill>
              </a:rPr>
              <a:t> </a:t>
            </a:r>
            <a:r>
              <a:rPr lang="en-US" altLang="en-US" sz="2000" dirty="0"/>
              <a:t> The ability to encourage (by “push or pull”) technical people to produce to their best ability.</a:t>
            </a:r>
          </a:p>
          <a:p>
            <a:pPr lvl="1" algn="just">
              <a:lnSpc>
                <a:spcPct val="150000"/>
              </a:lnSpc>
              <a:spcBef>
                <a:spcPts val="300"/>
              </a:spcBef>
            </a:pPr>
            <a:r>
              <a:rPr lang="en-US" altLang="en-US" sz="2000" b="1" dirty="0">
                <a:solidFill>
                  <a:schemeClr val="folHlink"/>
                </a:solidFill>
              </a:rPr>
              <a:t>Organization.</a:t>
            </a:r>
            <a:r>
              <a:rPr lang="en-US" altLang="en-US" sz="2000" dirty="0">
                <a:solidFill>
                  <a:schemeClr val="folHlink"/>
                </a:solidFill>
              </a:rPr>
              <a:t> </a:t>
            </a:r>
            <a:r>
              <a:rPr lang="en-US" altLang="en-US" sz="2000" dirty="0"/>
              <a:t> The ability to mold existing processes (or invent new ones) that will enable the initial concept to be translated into a final product.</a:t>
            </a:r>
          </a:p>
          <a:p>
            <a:pPr lvl="1" algn="just">
              <a:lnSpc>
                <a:spcPct val="150000"/>
              </a:lnSpc>
              <a:spcBef>
                <a:spcPts val="300"/>
              </a:spcBef>
            </a:pPr>
            <a:r>
              <a:rPr lang="en-US" altLang="en-US" sz="2000" b="1" dirty="0">
                <a:solidFill>
                  <a:schemeClr val="folHlink"/>
                </a:solidFill>
              </a:rPr>
              <a:t>Ideas or innovation.</a:t>
            </a:r>
            <a:r>
              <a:rPr lang="en-US" altLang="en-US" sz="2000" dirty="0">
                <a:solidFill>
                  <a:schemeClr val="folHlink"/>
                </a:solidFill>
              </a:rPr>
              <a:t> </a:t>
            </a:r>
            <a:r>
              <a:rPr lang="en-US" altLang="en-US" sz="2000" dirty="0"/>
              <a:t> The ability to encourage people to create and feel creative even when they must work within bounds established for a particular software product or application.</a:t>
            </a:r>
          </a:p>
        </p:txBody>
      </p:sp>
      <p:sp>
        <p:nvSpPr>
          <p:cNvPr id="5" name="Footer Placeholder 1"/>
          <p:cNvSpPr txBox="1">
            <a:spLocks/>
          </p:cNvSpPr>
          <p:nvPr/>
        </p:nvSpPr>
        <p:spPr bwMode="auto">
          <a:xfrm>
            <a:off x="25400" y="6572272"/>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75447"/>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72272"/>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9991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a:xfrm>
            <a:off x="457200" y="1285860"/>
            <a:ext cx="8229600" cy="4525963"/>
          </a:xfrm>
        </p:spPr>
        <p:txBody>
          <a:bodyPr/>
          <a:lstStyle/>
          <a:p>
            <a:pPr algn="just">
              <a:lnSpc>
                <a:spcPct val="150000"/>
              </a:lnSpc>
            </a:pPr>
            <a:r>
              <a:rPr lang="en-IN" sz="2000" dirty="0"/>
              <a:t>When all risks have been identified, they will then be evaluated to determine their probability of occurrence.</a:t>
            </a:r>
          </a:p>
          <a:p>
            <a:pPr algn="just">
              <a:lnSpc>
                <a:spcPct val="150000"/>
              </a:lnSpc>
            </a:pPr>
            <a:r>
              <a:rPr lang="en-IN" sz="2000" dirty="0"/>
              <a:t>Plans will then be made to avoid each risk, to track each risk to determine if it is more or less likely to occur, and to plan for those risks should they occur.</a:t>
            </a:r>
          </a:p>
          <a:p>
            <a:pPr algn="just">
              <a:lnSpc>
                <a:spcPct val="150000"/>
              </a:lnSpc>
            </a:pPr>
            <a:r>
              <a:rPr lang="en-IN" sz="2000" dirty="0"/>
              <a:t>It is the organization’s responsibility to perform risk mitigation, monitoring, and management in order to produce a quality product.</a:t>
            </a:r>
          </a:p>
          <a:p>
            <a:pPr algn="just">
              <a:lnSpc>
                <a:spcPct val="150000"/>
              </a:lnSpc>
            </a:pPr>
            <a:r>
              <a:rPr lang="en-IN" sz="2000" dirty="0"/>
              <a:t>The quicker the risks can be identified and avoided, the smaller the chances of having to face that particular risk’s consequence.</a:t>
            </a:r>
          </a:p>
          <a:p>
            <a:pPr algn="just">
              <a:lnSpc>
                <a:spcPct val="150000"/>
              </a:lnSpc>
            </a:pPr>
            <a:r>
              <a:rPr lang="en-IN" sz="2000" dirty="0"/>
              <a:t>The fewer consequences suffered as a result of good RMMM plan, the better the product, and the smoother the development process.</a:t>
            </a:r>
          </a:p>
          <a:p>
            <a:pPr algn="just">
              <a:lnSpc>
                <a:spcPct val="150000"/>
              </a:lnSpc>
            </a:pPr>
            <a:endParaRPr lang="en-IN" sz="2000" dirty="0"/>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Risk Mitigation</a:t>
            </a:r>
          </a:p>
        </p:txBody>
      </p:sp>
      <p:sp>
        <p:nvSpPr>
          <p:cNvPr id="3" name="Content Placeholder 2"/>
          <p:cNvSpPr>
            <a:spLocks noGrp="1"/>
          </p:cNvSpPr>
          <p:nvPr>
            <p:ph idx="1"/>
          </p:nvPr>
        </p:nvSpPr>
        <p:spPr/>
        <p:txBody>
          <a:bodyPr/>
          <a:lstStyle/>
          <a:p>
            <a:pPr algn="just">
              <a:lnSpc>
                <a:spcPct val="150000"/>
              </a:lnSpc>
            </a:pPr>
            <a:r>
              <a:rPr lang="en-IN" sz="2000" dirty="0"/>
              <a:t>To mitigate this risk, you would develop a strategy for reducing turnover. </a:t>
            </a:r>
          </a:p>
          <a:p>
            <a:pPr algn="just">
              <a:lnSpc>
                <a:spcPct val="150000"/>
              </a:lnSpc>
            </a:pPr>
            <a:r>
              <a:rPr lang="en-IN" sz="2000" dirty="0"/>
              <a:t>Among the possible steps to be taken are:</a:t>
            </a:r>
          </a:p>
          <a:p>
            <a:pPr marL="514350" indent="-514350" algn="just">
              <a:lnSpc>
                <a:spcPct val="150000"/>
              </a:lnSpc>
              <a:buFont typeface="+mj-lt"/>
              <a:buAutoNum type="romanLcPeriod"/>
            </a:pPr>
            <a:r>
              <a:rPr lang="en-IN" sz="2000" dirty="0"/>
              <a:t>	Meet with current staff to determine causes for turnover (e.g., poor working conditions, low pay, and competitive job market).</a:t>
            </a:r>
          </a:p>
          <a:p>
            <a:pPr marL="514350" indent="-514350" algn="just">
              <a:lnSpc>
                <a:spcPct val="150000"/>
              </a:lnSpc>
              <a:buFont typeface="+mj-lt"/>
              <a:buAutoNum type="romanLcPeriod"/>
            </a:pPr>
            <a:r>
              <a:rPr lang="en-IN" sz="2000" dirty="0"/>
              <a:t>	Mitigate those causes that are under your control before the project starts.</a:t>
            </a:r>
          </a:p>
          <a:p>
            <a:pPr marL="514350" indent="-514350" algn="just">
              <a:lnSpc>
                <a:spcPct val="150000"/>
              </a:lnSpc>
              <a:buFont typeface="+mj-lt"/>
              <a:buAutoNum type="romanLcPeriod"/>
            </a:pPr>
            <a:r>
              <a:rPr lang="en-IN" sz="2000" dirty="0"/>
              <a:t>	Once the project commences, assume turnover will occur and develop techniques to ensure continuity when people leave.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a:xfrm>
            <a:off x="457200" y="1428736"/>
            <a:ext cx="8229600" cy="4525963"/>
          </a:xfrm>
        </p:spPr>
        <p:txBody>
          <a:bodyPr/>
          <a:lstStyle/>
          <a:p>
            <a:pPr marL="514350" indent="-514350" algn="just">
              <a:lnSpc>
                <a:spcPct val="150000"/>
              </a:lnSpc>
              <a:buFont typeface="+mj-lt"/>
              <a:buAutoNum type="romanLcPeriod" startAt="4"/>
            </a:pPr>
            <a:r>
              <a:rPr lang="en-IN" sz="2400" dirty="0"/>
              <a:t>Organize project teams so that information about each development activity is widely dispersed.</a:t>
            </a:r>
          </a:p>
          <a:p>
            <a:pPr marL="514350" indent="-514350" algn="just">
              <a:lnSpc>
                <a:spcPct val="150000"/>
              </a:lnSpc>
              <a:buFont typeface="+mj-lt"/>
              <a:buAutoNum type="romanLcPeriod" startAt="4"/>
            </a:pPr>
            <a:r>
              <a:rPr lang="en-IN" sz="2400" dirty="0"/>
              <a:t>Define work product standards and establish mechanisms to be sure that all models and documents are developed in a timely manner.</a:t>
            </a:r>
          </a:p>
          <a:p>
            <a:pPr marL="514350" indent="-514350" algn="just">
              <a:lnSpc>
                <a:spcPct val="150000"/>
              </a:lnSpc>
              <a:buFont typeface="+mj-lt"/>
              <a:buAutoNum type="romanLcPeriod" startAt="4"/>
            </a:pPr>
            <a:r>
              <a:rPr lang="en-IN" sz="2400" dirty="0"/>
              <a:t>Conduct peer reviews of all work (so that more than one person is “up to speed”).</a:t>
            </a:r>
          </a:p>
          <a:p>
            <a:pPr marL="514350" indent="-514350" algn="just">
              <a:lnSpc>
                <a:spcPct val="150000"/>
              </a:lnSpc>
              <a:buFont typeface="+mj-lt"/>
              <a:buAutoNum type="romanLcPeriod" startAt="4"/>
            </a:pPr>
            <a:r>
              <a:rPr lang="en-IN" sz="2400" dirty="0"/>
              <a:t>Assign a backup staff member for every critical technologist.</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Risk Monitoring</a:t>
            </a:r>
          </a:p>
        </p:txBody>
      </p:sp>
      <p:sp>
        <p:nvSpPr>
          <p:cNvPr id="3" name="Content Placeholder 2"/>
          <p:cNvSpPr>
            <a:spLocks noGrp="1"/>
          </p:cNvSpPr>
          <p:nvPr>
            <p:ph idx="1"/>
          </p:nvPr>
        </p:nvSpPr>
        <p:spPr>
          <a:xfrm>
            <a:off x="457200" y="1214422"/>
            <a:ext cx="8229600" cy="4525963"/>
          </a:xfrm>
        </p:spPr>
        <p:txBody>
          <a:bodyPr/>
          <a:lstStyle/>
          <a:p>
            <a:pPr algn="just">
              <a:lnSpc>
                <a:spcPct val="150000"/>
              </a:lnSpc>
            </a:pPr>
            <a:r>
              <a:rPr lang="en-IN" sz="1800" dirty="0"/>
              <a:t>The project manager monitors factors that may provide an indication of whether the risk is becoming more or less likely.</a:t>
            </a:r>
          </a:p>
          <a:p>
            <a:pPr algn="just">
              <a:lnSpc>
                <a:spcPct val="150000"/>
              </a:lnSpc>
            </a:pPr>
            <a:r>
              <a:rPr lang="en-IN" sz="1800" dirty="0"/>
              <a:t>In the case of high staff turnover, the general attitude of team members based on project pressures, the degree to which the team has jelled, inter-personal relationships among team members, potential problems with compensation and benefits, and the availability of jobs within the company and outside it are all monitored.</a:t>
            </a:r>
          </a:p>
          <a:p>
            <a:pPr algn="just">
              <a:lnSpc>
                <a:spcPct val="150000"/>
              </a:lnSpc>
            </a:pPr>
            <a:r>
              <a:rPr lang="en-IN" sz="1800" dirty="0"/>
              <a:t>In addition to monitoring these factors, a project manager should monitor the effectiveness of risk mitigation steps.</a:t>
            </a:r>
          </a:p>
          <a:p>
            <a:pPr algn="just">
              <a:lnSpc>
                <a:spcPct val="150000"/>
              </a:lnSpc>
            </a:pPr>
            <a:r>
              <a:rPr lang="en-IN" sz="1800" dirty="0"/>
              <a:t>The project manager should monitor work products carefully to ensure that each can stand on its own and that each imparts information that would be necessary if a newcomer were forced to join the software team somewhere in the middle of the project.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Risk Management</a:t>
            </a:r>
          </a:p>
        </p:txBody>
      </p:sp>
      <p:sp>
        <p:nvSpPr>
          <p:cNvPr id="3" name="Content Placeholder 2"/>
          <p:cNvSpPr>
            <a:spLocks noGrp="1"/>
          </p:cNvSpPr>
          <p:nvPr>
            <p:ph idx="1"/>
          </p:nvPr>
        </p:nvSpPr>
        <p:spPr/>
        <p:txBody>
          <a:bodyPr/>
          <a:lstStyle/>
          <a:p>
            <a:pPr algn="just">
              <a:lnSpc>
                <a:spcPct val="150000"/>
              </a:lnSpc>
            </a:pPr>
            <a:r>
              <a:rPr lang="en-IN" sz="2000" dirty="0"/>
              <a:t>Risk management and contingency planning assumes that mitigation efforts have failed and that the risk has become a reality.</a:t>
            </a:r>
          </a:p>
          <a:p>
            <a:pPr algn="just">
              <a:lnSpc>
                <a:spcPct val="150000"/>
              </a:lnSpc>
            </a:pPr>
            <a:r>
              <a:rPr lang="en-IN" sz="2000" dirty="0"/>
              <a:t>If the mitigation strategy has been followed, backup is available, information is documented, and knowledge has been dispersed across the team.</a:t>
            </a:r>
          </a:p>
          <a:p>
            <a:pPr algn="just">
              <a:lnSpc>
                <a:spcPct val="150000"/>
              </a:lnSpc>
            </a:pPr>
            <a:r>
              <a:rPr lang="en-IN" sz="2000" dirty="0"/>
              <a:t>In addition, you can temporarily refocus resources (and readjust the project schedule) to those functions that are fully staffed, enabling newcomers who must be added to the team to “get up to speed.” Those individuals who are leaving are asked to stop all work and spend their last weeks in “knowledge transfer mode.”</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noChangeArrowheads="1"/>
          </p:cNvSpPr>
          <p:nvPr>
            <p:ph type="title"/>
          </p:nvPr>
        </p:nvSpPr>
        <p:spPr>
          <a:noFill/>
          <a:ln/>
        </p:spPr>
        <p:txBody>
          <a:bodyPr lIns="90487" tIns="44450" rIns="90487" bIns="44450" anchor="ctr"/>
          <a:lstStyle/>
          <a:p>
            <a:r>
              <a:rPr lang="en-US"/>
              <a:t>Risk Due to Product Size</a:t>
            </a:r>
          </a:p>
        </p:txBody>
      </p:sp>
      <p:sp>
        <p:nvSpPr>
          <p:cNvPr id="188420" name="Rectangle 4"/>
          <p:cNvSpPr>
            <a:spLocks noChangeArrowheads="1"/>
          </p:cNvSpPr>
          <p:nvPr/>
        </p:nvSpPr>
        <p:spPr bwMode="auto">
          <a:xfrm>
            <a:off x="2171700" y="2427288"/>
            <a:ext cx="5151438" cy="638175"/>
          </a:xfrm>
          <a:prstGeom prst="rect">
            <a:avLst/>
          </a:prstGeom>
          <a:noFill/>
          <a:ln w="12700">
            <a:noFill/>
            <a:miter lim="800000"/>
            <a:headEnd/>
            <a:tailEnd/>
          </a:ln>
          <a:effectLst/>
        </p:spPr>
        <p:txBody>
          <a:bodyPr wrap="none" lIns="90487" tIns="44450" rIns="90487" bIns="44450">
            <a:spAutoFit/>
          </a:bodyPr>
          <a:lstStyle/>
          <a:p>
            <a:r>
              <a:rPr lang="en-US" sz="1800" b="1" dirty="0">
                <a:effectLst>
                  <a:outerShdw blurRad="38100" dist="38100" dir="2700000" algn="tl">
                    <a:srgbClr val="FFFFFF"/>
                  </a:outerShdw>
                </a:effectLst>
                <a:latin typeface="Helvetica" pitchFamily="-128" charset="0"/>
              </a:rPr>
              <a:t>•  estimated size of the product in LOC or FP?</a:t>
            </a:r>
          </a:p>
          <a:p>
            <a:endParaRPr lang="en-US" sz="1800" b="1" dirty="0">
              <a:latin typeface="Helvetica" pitchFamily="-128" charset="0"/>
            </a:endParaRPr>
          </a:p>
        </p:txBody>
      </p:sp>
      <p:sp>
        <p:nvSpPr>
          <p:cNvPr id="188421" name="Rectangle 5"/>
          <p:cNvSpPr>
            <a:spLocks noChangeArrowheads="1"/>
          </p:cNvSpPr>
          <p:nvPr/>
        </p:nvSpPr>
        <p:spPr bwMode="auto">
          <a:xfrm>
            <a:off x="2197100" y="2717800"/>
            <a:ext cx="180975" cy="638175"/>
          </a:xfrm>
          <a:prstGeom prst="rect">
            <a:avLst/>
          </a:prstGeom>
          <a:noFill/>
          <a:ln w="127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8422" name="Rectangle 6"/>
          <p:cNvSpPr>
            <a:spLocks noChangeArrowheads="1"/>
          </p:cNvSpPr>
          <p:nvPr/>
        </p:nvSpPr>
        <p:spPr bwMode="auto">
          <a:xfrm>
            <a:off x="2197100" y="2946400"/>
            <a:ext cx="58372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estimated size of product in number of programs, </a:t>
            </a:r>
          </a:p>
        </p:txBody>
      </p:sp>
      <p:sp>
        <p:nvSpPr>
          <p:cNvPr id="188423" name="Rectangle 7"/>
          <p:cNvSpPr>
            <a:spLocks noChangeArrowheads="1"/>
          </p:cNvSpPr>
          <p:nvPr/>
        </p:nvSpPr>
        <p:spPr bwMode="auto">
          <a:xfrm>
            <a:off x="2197100" y="3175000"/>
            <a:ext cx="2263775"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files, transactions?</a:t>
            </a:r>
          </a:p>
          <a:p>
            <a:endParaRPr lang="en-US" sz="1800" b="1">
              <a:effectLst>
                <a:outerShdw blurRad="38100" dist="38100" dir="2700000" algn="tl">
                  <a:srgbClr val="FFFFFF"/>
                </a:outerShdw>
              </a:effectLst>
              <a:latin typeface="Helvetica" pitchFamily="-128" charset="0"/>
            </a:endParaRPr>
          </a:p>
        </p:txBody>
      </p:sp>
      <p:sp>
        <p:nvSpPr>
          <p:cNvPr id="188424" name="Rectangle 8"/>
          <p:cNvSpPr>
            <a:spLocks noChangeArrowheads="1"/>
          </p:cNvSpPr>
          <p:nvPr/>
        </p:nvSpPr>
        <p:spPr bwMode="auto">
          <a:xfrm>
            <a:off x="2197100" y="3403600"/>
            <a:ext cx="180975" cy="638175"/>
          </a:xfrm>
          <a:prstGeom prst="rect">
            <a:avLst/>
          </a:prstGeom>
          <a:noFill/>
          <a:ln w="127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8425" name="Rectangle 9"/>
          <p:cNvSpPr>
            <a:spLocks noChangeArrowheads="1"/>
          </p:cNvSpPr>
          <p:nvPr/>
        </p:nvSpPr>
        <p:spPr bwMode="auto">
          <a:xfrm>
            <a:off x="2197100" y="3632200"/>
            <a:ext cx="52657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percentage deviation in size of product from </a:t>
            </a:r>
          </a:p>
        </p:txBody>
      </p:sp>
      <p:sp>
        <p:nvSpPr>
          <p:cNvPr id="188426" name="Rectangle 10"/>
          <p:cNvSpPr>
            <a:spLocks noChangeArrowheads="1"/>
          </p:cNvSpPr>
          <p:nvPr/>
        </p:nvSpPr>
        <p:spPr bwMode="auto">
          <a:xfrm>
            <a:off x="2197100" y="3860800"/>
            <a:ext cx="3611563" cy="638175"/>
          </a:xfrm>
          <a:prstGeom prst="rect">
            <a:avLst/>
          </a:prstGeom>
          <a:noFill/>
          <a:ln w="12700">
            <a:noFill/>
            <a:miter lim="800000"/>
            <a:headEnd/>
            <a:tailEnd/>
          </a:ln>
          <a:effectLst/>
        </p:spPr>
        <p:txBody>
          <a:bodyPr wrap="none" lIns="90487" tIns="44450" rIns="90487" bIns="44450">
            <a:spAutoFit/>
          </a:bodyPr>
          <a:lstStyle/>
          <a:p>
            <a:r>
              <a:rPr lang="en-US" sz="1800" b="1" dirty="0">
                <a:effectLst>
                  <a:outerShdw blurRad="38100" dist="38100" dir="2700000" algn="tl">
                    <a:srgbClr val="FFFFFF"/>
                  </a:outerShdw>
                </a:effectLst>
                <a:latin typeface="Helvetica" pitchFamily="-128" charset="0"/>
              </a:rPr>
              <a:t>average for previous products?</a:t>
            </a:r>
          </a:p>
          <a:p>
            <a:endParaRPr lang="en-US" sz="1800" b="1" dirty="0">
              <a:effectLst>
                <a:outerShdw blurRad="38100" dist="38100" dir="2700000" algn="tl">
                  <a:srgbClr val="FFFFFF"/>
                </a:outerShdw>
              </a:effectLst>
              <a:latin typeface="Helvetica" pitchFamily="-128" charset="0"/>
            </a:endParaRPr>
          </a:p>
        </p:txBody>
      </p:sp>
      <p:sp>
        <p:nvSpPr>
          <p:cNvPr id="188427" name="Rectangle 11"/>
          <p:cNvSpPr>
            <a:spLocks noChangeArrowheads="1"/>
          </p:cNvSpPr>
          <p:nvPr/>
        </p:nvSpPr>
        <p:spPr bwMode="auto">
          <a:xfrm>
            <a:off x="2197100" y="4089400"/>
            <a:ext cx="180975" cy="638175"/>
          </a:xfrm>
          <a:prstGeom prst="rect">
            <a:avLst/>
          </a:prstGeom>
          <a:noFill/>
          <a:ln w="127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8428" name="Rectangle 12"/>
          <p:cNvSpPr>
            <a:spLocks noChangeArrowheads="1"/>
          </p:cNvSpPr>
          <p:nvPr/>
        </p:nvSpPr>
        <p:spPr bwMode="auto">
          <a:xfrm>
            <a:off x="2197100" y="4318000"/>
            <a:ext cx="57102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size of database created or used by the product?</a:t>
            </a:r>
          </a:p>
          <a:p>
            <a:endParaRPr lang="en-US" sz="1800" b="1">
              <a:effectLst>
                <a:outerShdw blurRad="38100" dist="38100" dir="2700000" algn="tl">
                  <a:srgbClr val="FFFFFF"/>
                </a:outerShdw>
              </a:effectLst>
              <a:latin typeface="Helvetica" pitchFamily="-128" charset="0"/>
            </a:endParaRPr>
          </a:p>
        </p:txBody>
      </p:sp>
      <p:sp>
        <p:nvSpPr>
          <p:cNvPr id="188429" name="Rectangle 13"/>
          <p:cNvSpPr>
            <a:spLocks noChangeArrowheads="1"/>
          </p:cNvSpPr>
          <p:nvPr/>
        </p:nvSpPr>
        <p:spPr bwMode="auto">
          <a:xfrm>
            <a:off x="2197100" y="4546600"/>
            <a:ext cx="180975" cy="638175"/>
          </a:xfrm>
          <a:prstGeom prst="rect">
            <a:avLst/>
          </a:prstGeom>
          <a:noFill/>
          <a:ln w="127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8430" name="Rectangle 14"/>
          <p:cNvSpPr>
            <a:spLocks noChangeArrowheads="1"/>
          </p:cNvSpPr>
          <p:nvPr/>
        </p:nvSpPr>
        <p:spPr bwMode="auto">
          <a:xfrm>
            <a:off x="2197100" y="4775200"/>
            <a:ext cx="3917950"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number of users of the product?</a:t>
            </a:r>
          </a:p>
          <a:p>
            <a:endParaRPr lang="en-US" sz="1800" b="1">
              <a:effectLst>
                <a:outerShdw blurRad="38100" dist="38100" dir="2700000" algn="tl">
                  <a:srgbClr val="FFFFFF"/>
                </a:outerShdw>
              </a:effectLst>
              <a:latin typeface="Helvetica" pitchFamily="-128" charset="0"/>
            </a:endParaRPr>
          </a:p>
        </p:txBody>
      </p:sp>
      <p:sp>
        <p:nvSpPr>
          <p:cNvPr id="188431" name="Rectangle 15"/>
          <p:cNvSpPr>
            <a:spLocks noChangeArrowheads="1"/>
          </p:cNvSpPr>
          <p:nvPr/>
        </p:nvSpPr>
        <p:spPr bwMode="auto">
          <a:xfrm>
            <a:off x="2197100" y="5003800"/>
            <a:ext cx="180975" cy="638175"/>
          </a:xfrm>
          <a:prstGeom prst="rect">
            <a:avLst/>
          </a:prstGeom>
          <a:noFill/>
          <a:ln w="127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8432" name="Rectangle 16"/>
          <p:cNvSpPr>
            <a:spLocks noChangeArrowheads="1"/>
          </p:cNvSpPr>
          <p:nvPr/>
        </p:nvSpPr>
        <p:spPr bwMode="auto">
          <a:xfrm>
            <a:off x="2197100" y="5232400"/>
            <a:ext cx="58499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number of projected changes to the requirements </a:t>
            </a:r>
          </a:p>
        </p:txBody>
      </p:sp>
      <p:sp>
        <p:nvSpPr>
          <p:cNvPr id="188433" name="Rectangle 17"/>
          <p:cNvSpPr>
            <a:spLocks noChangeArrowheads="1"/>
          </p:cNvSpPr>
          <p:nvPr/>
        </p:nvSpPr>
        <p:spPr bwMode="auto">
          <a:xfrm>
            <a:off x="2197100" y="5461000"/>
            <a:ext cx="5402263" cy="638175"/>
          </a:xfrm>
          <a:prstGeom prst="rect">
            <a:avLst/>
          </a:prstGeom>
          <a:noFill/>
          <a:ln w="12700">
            <a:noFill/>
            <a:miter lim="800000"/>
            <a:headEnd/>
            <a:tailEnd/>
          </a:ln>
          <a:effectLst/>
        </p:spPr>
        <p:txBody>
          <a:bodyPr wrap="none" lIns="90487" tIns="44450" rIns="90487" bIns="44450">
            <a:spAutoFit/>
          </a:bodyPr>
          <a:lstStyle/>
          <a:p>
            <a:r>
              <a:rPr lang="en-US" sz="1800" b="1" dirty="0">
                <a:effectLst>
                  <a:outerShdw blurRad="38100" dist="38100" dir="2700000" algn="tl">
                    <a:srgbClr val="FFFFFF"/>
                  </a:outerShdw>
                </a:effectLst>
                <a:latin typeface="Helvetica" pitchFamily="-128" charset="0"/>
              </a:rPr>
              <a:t>for the product? before delivery? after delivery?</a:t>
            </a:r>
          </a:p>
          <a:p>
            <a:endParaRPr lang="en-US" sz="1800" b="1" dirty="0">
              <a:effectLst>
                <a:outerShdw blurRad="38100" dist="38100" dir="2700000" algn="tl">
                  <a:srgbClr val="FFFFFF"/>
                </a:outerShdw>
              </a:effectLst>
              <a:latin typeface="Helvetica" pitchFamily="-128" charset="0"/>
            </a:endParaRPr>
          </a:p>
        </p:txBody>
      </p:sp>
      <p:sp>
        <p:nvSpPr>
          <p:cNvPr id="188434" name="Rectangle 18"/>
          <p:cNvSpPr>
            <a:spLocks noChangeArrowheads="1"/>
          </p:cNvSpPr>
          <p:nvPr/>
        </p:nvSpPr>
        <p:spPr bwMode="auto">
          <a:xfrm>
            <a:off x="2197100" y="5689600"/>
            <a:ext cx="180975" cy="638175"/>
          </a:xfrm>
          <a:prstGeom prst="rect">
            <a:avLst/>
          </a:prstGeom>
          <a:noFill/>
          <a:ln w="127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8435" name="Rectangle 19"/>
          <p:cNvSpPr>
            <a:spLocks noChangeArrowheads="1"/>
          </p:cNvSpPr>
          <p:nvPr/>
        </p:nvSpPr>
        <p:spPr bwMode="auto">
          <a:xfrm>
            <a:off x="2197100" y="5918200"/>
            <a:ext cx="34496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amount of reused software?</a:t>
            </a:r>
          </a:p>
          <a:p>
            <a:endParaRPr lang="en-US" sz="1800" b="1">
              <a:effectLst>
                <a:outerShdw blurRad="38100" dist="38100" dir="2700000" algn="tl">
                  <a:srgbClr val="FFFFFF"/>
                </a:outerShdw>
              </a:effectLst>
              <a:latin typeface="Helvetica" pitchFamily="-128" charset="0"/>
            </a:endParaRPr>
          </a:p>
        </p:txBody>
      </p:sp>
      <p:sp>
        <p:nvSpPr>
          <p:cNvPr id="188436" name="Rectangle 20"/>
          <p:cNvSpPr>
            <a:spLocks noChangeArrowheads="1"/>
          </p:cNvSpPr>
          <p:nvPr/>
        </p:nvSpPr>
        <p:spPr bwMode="auto">
          <a:xfrm>
            <a:off x="1981200" y="1905000"/>
            <a:ext cx="3889375" cy="454025"/>
          </a:xfrm>
          <a:prstGeom prst="rect">
            <a:avLst/>
          </a:prstGeom>
          <a:noFill/>
          <a:ln w="12700">
            <a:noFill/>
            <a:miter lim="800000"/>
            <a:headEnd/>
            <a:tailEnd/>
          </a:ln>
          <a:effectLst/>
        </p:spPr>
        <p:txBody>
          <a:bodyPr wrap="none" lIns="90487" tIns="44450" rIns="90487" bIns="44450">
            <a:spAutoFit/>
          </a:bodyPr>
          <a:lstStyle/>
          <a:p>
            <a:r>
              <a:rPr lang="en-US" b="1" i="1">
                <a:solidFill>
                  <a:schemeClr val="folHlink"/>
                </a:solidFill>
                <a:latin typeface="Helvetica" pitchFamily="-128" charset="0"/>
              </a:rPr>
              <a:t>Attributes that affect risk:</a:t>
            </a:r>
          </a:p>
        </p:txBody>
      </p:sp>
      <p:sp>
        <p:nvSpPr>
          <p:cNvPr id="23"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2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noChangeArrowheads="1"/>
          </p:cNvSpPr>
          <p:nvPr>
            <p:ph type="title"/>
          </p:nvPr>
        </p:nvSpPr>
        <p:spPr>
          <a:noFill/>
          <a:ln/>
        </p:spPr>
        <p:txBody>
          <a:bodyPr lIns="90487" tIns="44450" rIns="90487" bIns="44450" anchor="ctr"/>
          <a:lstStyle/>
          <a:p>
            <a:r>
              <a:rPr lang="en-US" dirty="0"/>
              <a:t>Risk Due to Business Impact</a:t>
            </a:r>
          </a:p>
        </p:txBody>
      </p:sp>
      <p:sp>
        <p:nvSpPr>
          <p:cNvPr id="189444" name="Rectangle 4"/>
          <p:cNvSpPr>
            <a:spLocks noChangeArrowheads="1"/>
          </p:cNvSpPr>
          <p:nvPr/>
        </p:nvSpPr>
        <p:spPr bwMode="auto">
          <a:xfrm>
            <a:off x="2006600" y="2376488"/>
            <a:ext cx="51514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affect of this product on company revenue?</a:t>
            </a:r>
          </a:p>
          <a:p>
            <a:endParaRPr lang="en-US" sz="1800" b="1">
              <a:effectLst>
                <a:outerShdw blurRad="38100" dist="38100" dir="2700000" algn="tl">
                  <a:srgbClr val="FFFFFF"/>
                </a:outerShdw>
              </a:effectLst>
              <a:latin typeface="Helvetica" pitchFamily="-128" charset="0"/>
            </a:endParaRPr>
          </a:p>
        </p:txBody>
      </p:sp>
      <p:sp>
        <p:nvSpPr>
          <p:cNvPr id="189445" name="Rectangle 5"/>
          <p:cNvSpPr>
            <a:spLocks noChangeArrowheads="1"/>
          </p:cNvSpPr>
          <p:nvPr/>
        </p:nvSpPr>
        <p:spPr bwMode="auto">
          <a:xfrm>
            <a:off x="2006600" y="2719388"/>
            <a:ext cx="56594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visibility of this product by senior management?</a:t>
            </a:r>
          </a:p>
          <a:p>
            <a:endParaRPr lang="en-US" sz="1800" b="1">
              <a:effectLst>
                <a:outerShdw blurRad="38100" dist="38100" dir="2700000" algn="tl">
                  <a:srgbClr val="FFFFFF"/>
                </a:outerShdw>
              </a:effectLst>
              <a:latin typeface="Helvetica" pitchFamily="-128" charset="0"/>
            </a:endParaRPr>
          </a:p>
        </p:txBody>
      </p:sp>
      <p:sp>
        <p:nvSpPr>
          <p:cNvPr id="189446" name="Rectangle 6"/>
          <p:cNvSpPr>
            <a:spLocks noChangeArrowheads="1"/>
          </p:cNvSpPr>
          <p:nvPr/>
        </p:nvSpPr>
        <p:spPr bwMode="auto">
          <a:xfrm>
            <a:off x="2006600" y="3062288"/>
            <a:ext cx="44529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reasonableness of delivery deadline?</a:t>
            </a:r>
          </a:p>
          <a:p>
            <a:endParaRPr lang="en-US" sz="1800" b="1">
              <a:effectLst>
                <a:outerShdw blurRad="38100" dist="38100" dir="2700000" algn="tl">
                  <a:srgbClr val="FFFFFF"/>
                </a:outerShdw>
              </a:effectLst>
              <a:latin typeface="Helvetica" pitchFamily="-128" charset="0"/>
            </a:endParaRPr>
          </a:p>
        </p:txBody>
      </p:sp>
      <p:sp>
        <p:nvSpPr>
          <p:cNvPr id="189447" name="Rectangle 7"/>
          <p:cNvSpPr>
            <a:spLocks noChangeArrowheads="1"/>
          </p:cNvSpPr>
          <p:nvPr/>
        </p:nvSpPr>
        <p:spPr bwMode="auto">
          <a:xfrm>
            <a:off x="2006600" y="3441700"/>
            <a:ext cx="55832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number of customers who will use this product </a:t>
            </a:r>
          </a:p>
        </p:txBody>
      </p:sp>
      <p:sp>
        <p:nvSpPr>
          <p:cNvPr id="189448" name="Rectangle 8"/>
          <p:cNvSpPr>
            <a:spLocks noChangeArrowheads="1"/>
          </p:cNvSpPr>
          <p:nvPr/>
        </p:nvSpPr>
        <p:spPr bwMode="auto">
          <a:xfrm>
            <a:off x="2006600" y="3836988"/>
            <a:ext cx="3335338" cy="363537"/>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interoperability constraints</a:t>
            </a:r>
          </a:p>
        </p:txBody>
      </p:sp>
      <p:sp>
        <p:nvSpPr>
          <p:cNvPr id="189449" name="Rectangle 9"/>
          <p:cNvSpPr>
            <a:spLocks noChangeArrowheads="1"/>
          </p:cNvSpPr>
          <p:nvPr/>
        </p:nvSpPr>
        <p:spPr bwMode="auto">
          <a:xfrm>
            <a:off x="2006600" y="4216400"/>
            <a:ext cx="35004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sophistication of end users?</a:t>
            </a:r>
          </a:p>
          <a:p>
            <a:endParaRPr lang="en-US" sz="1800" b="1">
              <a:effectLst>
                <a:outerShdw blurRad="38100" dist="38100" dir="2700000" algn="tl">
                  <a:srgbClr val="FFFFFF"/>
                </a:outerShdw>
              </a:effectLst>
              <a:latin typeface="Helvetica" pitchFamily="-128" charset="0"/>
            </a:endParaRPr>
          </a:p>
        </p:txBody>
      </p:sp>
      <p:sp>
        <p:nvSpPr>
          <p:cNvPr id="189450" name="Rectangle 10"/>
          <p:cNvSpPr>
            <a:spLocks noChangeArrowheads="1"/>
          </p:cNvSpPr>
          <p:nvPr/>
        </p:nvSpPr>
        <p:spPr bwMode="auto">
          <a:xfrm>
            <a:off x="2006600" y="4572000"/>
            <a:ext cx="5924550"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amount and quality of product documentation that </a:t>
            </a:r>
          </a:p>
        </p:txBody>
      </p:sp>
      <p:sp>
        <p:nvSpPr>
          <p:cNvPr id="189451" name="Rectangle 11"/>
          <p:cNvSpPr>
            <a:spLocks noChangeArrowheads="1"/>
          </p:cNvSpPr>
          <p:nvPr/>
        </p:nvSpPr>
        <p:spPr bwMode="auto">
          <a:xfrm>
            <a:off x="2006600" y="4813300"/>
            <a:ext cx="5618163"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must be produced and delivered to the customer?</a:t>
            </a:r>
          </a:p>
          <a:p>
            <a:endParaRPr lang="en-US" sz="1800" b="1">
              <a:effectLst>
                <a:outerShdw blurRad="38100" dist="38100" dir="2700000" algn="tl">
                  <a:srgbClr val="FFFFFF"/>
                </a:outerShdw>
              </a:effectLst>
              <a:latin typeface="Helvetica" pitchFamily="-128" charset="0"/>
            </a:endParaRPr>
          </a:p>
        </p:txBody>
      </p:sp>
      <p:sp>
        <p:nvSpPr>
          <p:cNvPr id="189452" name="Rectangle 12"/>
          <p:cNvSpPr>
            <a:spLocks noChangeArrowheads="1"/>
          </p:cNvSpPr>
          <p:nvPr/>
        </p:nvSpPr>
        <p:spPr bwMode="auto">
          <a:xfrm>
            <a:off x="2006600" y="5208588"/>
            <a:ext cx="3182938" cy="363537"/>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governmental constraints</a:t>
            </a:r>
          </a:p>
        </p:txBody>
      </p:sp>
      <p:sp>
        <p:nvSpPr>
          <p:cNvPr id="189453" name="Rectangle 13"/>
          <p:cNvSpPr>
            <a:spLocks noChangeArrowheads="1"/>
          </p:cNvSpPr>
          <p:nvPr/>
        </p:nvSpPr>
        <p:spPr bwMode="auto">
          <a:xfrm>
            <a:off x="2006600" y="4891088"/>
            <a:ext cx="180975" cy="638175"/>
          </a:xfrm>
          <a:prstGeom prst="rect">
            <a:avLst/>
          </a:prstGeom>
          <a:noFill/>
          <a:ln w="12700">
            <a:noFill/>
            <a:miter lim="800000"/>
            <a:headEnd/>
            <a:tailEnd/>
          </a:ln>
          <a:effectLst/>
        </p:spPr>
        <p:txBody>
          <a:bodyPr wrap="none" lIns="90487" tIns="44450" rIns="90487" bIns="44450">
            <a:spAutoFit/>
          </a:bodyPr>
          <a:lstStyle/>
          <a:p>
            <a:endParaRPr lang="en-US" sz="1800" b="1">
              <a:effectLst>
                <a:outerShdw blurRad="38100" dist="38100" dir="2700000" algn="tl">
                  <a:srgbClr val="FFFFFF"/>
                </a:outerShdw>
              </a:effectLst>
              <a:latin typeface="Helvetica" pitchFamily="-128" charset="0"/>
            </a:endParaRPr>
          </a:p>
          <a:p>
            <a:endParaRPr lang="en-US" sz="1800" b="1">
              <a:effectLst>
                <a:outerShdw blurRad="38100" dist="38100" dir="2700000" algn="tl">
                  <a:srgbClr val="FFFFFF"/>
                </a:outerShdw>
              </a:effectLst>
              <a:latin typeface="Helvetica" pitchFamily="-128" charset="0"/>
            </a:endParaRPr>
          </a:p>
        </p:txBody>
      </p:sp>
      <p:sp>
        <p:nvSpPr>
          <p:cNvPr id="189454" name="Rectangle 14"/>
          <p:cNvSpPr>
            <a:spLocks noChangeArrowheads="1"/>
          </p:cNvSpPr>
          <p:nvPr/>
        </p:nvSpPr>
        <p:spPr bwMode="auto">
          <a:xfrm>
            <a:off x="2006600" y="5564188"/>
            <a:ext cx="42751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costs associated with late delivery?</a:t>
            </a:r>
          </a:p>
          <a:p>
            <a:endParaRPr lang="en-US" sz="1800" b="1">
              <a:effectLst>
                <a:outerShdw blurRad="38100" dist="38100" dir="2700000" algn="tl">
                  <a:srgbClr val="FFFFFF"/>
                </a:outerShdw>
              </a:effectLst>
              <a:latin typeface="Helvetica" pitchFamily="-128" charset="0"/>
            </a:endParaRPr>
          </a:p>
        </p:txBody>
      </p:sp>
      <p:sp>
        <p:nvSpPr>
          <p:cNvPr id="189455" name="Rectangle 15"/>
          <p:cNvSpPr>
            <a:spLocks noChangeArrowheads="1"/>
          </p:cNvSpPr>
          <p:nvPr/>
        </p:nvSpPr>
        <p:spPr bwMode="auto">
          <a:xfrm>
            <a:off x="2006600" y="5930900"/>
            <a:ext cx="50498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costs associated with a defective product?</a:t>
            </a:r>
          </a:p>
        </p:txBody>
      </p:sp>
      <p:sp>
        <p:nvSpPr>
          <p:cNvPr id="189456" name="Rectangle 16"/>
          <p:cNvSpPr>
            <a:spLocks noChangeArrowheads="1"/>
          </p:cNvSpPr>
          <p:nvPr/>
        </p:nvSpPr>
        <p:spPr bwMode="auto">
          <a:xfrm>
            <a:off x="1828800" y="1828800"/>
            <a:ext cx="3889375" cy="454025"/>
          </a:xfrm>
          <a:prstGeom prst="rect">
            <a:avLst/>
          </a:prstGeom>
          <a:noFill/>
          <a:ln w="12700">
            <a:noFill/>
            <a:miter lim="800000"/>
            <a:headEnd/>
            <a:tailEnd/>
          </a:ln>
          <a:effectLst/>
        </p:spPr>
        <p:txBody>
          <a:bodyPr wrap="none" lIns="90487" tIns="44450" rIns="90487" bIns="44450">
            <a:spAutoFit/>
          </a:bodyPr>
          <a:lstStyle/>
          <a:p>
            <a:r>
              <a:rPr lang="en-US" b="1" i="1">
                <a:solidFill>
                  <a:schemeClr val="folHlink"/>
                </a:solidFill>
                <a:latin typeface="Helvetica" pitchFamily="-128" charset="0"/>
              </a:rPr>
              <a:t>Attributes that affect risk:</a:t>
            </a:r>
          </a:p>
        </p:txBody>
      </p:sp>
      <p:sp>
        <p:nvSpPr>
          <p:cNvPr id="19"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20"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title"/>
          </p:nvPr>
        </p:nvSpPr>
        <p:spPr>
          <a:noFill/>
          <a:ln/>
        </p:spPr>
        <p:txBody>
          <a:bodyPr lIns="90487" tIns="44450" rIns="90487" bIns="44450" anchor="ctr"/>
          <a:lstStyle/>
          <a:p>
            <a:r>
              <a:rPr lang="en-US"/>
              <a:t>Risks Due to the Customer</a:t>
            </a:r>
          </a:p>
        </p:txBody>
      </p:sp>
      <p:sp>
        <p:nvSpPr>
          <p:cNvPr id="190468" name="Rectangle 4"/>
          <p:cNvSpPr>
            <a:spLocks noChangeArrowheads="1"/>
          </p:cNvSpPr>
          <p:nvPr/>
        </p:nvSpPr>
        <p:spPr bwMode="auto">
          <a:xfrm>
            <a:off x="2057400" y="2451100"/>
            <a:ext cx="56340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Have you worked with the customer in the past?</a:t>
            </a:r>
          </a:p>
          <a:p>
            <a:endParaRPr lang="en-US" sz="1800" b="1">
              <a:effectLst>
                <a:outerShdw blurRad="38100" dist="38100" dir="2700000" algn="tl">
                  <a:srgbClr val="FFFFFF"/>
                </a:outerShdw>
              </a:effectLst>
              <a:latin typeface="Helvetica" pitchFamily="-128" charset="0"/>
            </a:endParaRPr>
          </a:p>
        </p:txBody>
      </p:sp>
      <p:sp>
        <p:nvSpPr>
          <p:cNvPr id="190469" name="Rectangle 5"/>
          <p:cNvSpPr>
            <a:spLocks noChangeArrowheads="1"/>
          </p:cNvSpPr>
          <p:nvPr/>
        </p:nvSpPr>
        <p:spPr bwMode="auto">
          <a:xfrm>
            <a:off x="2057400" y="2806700"/>
            <a:ext cx="62690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Does the customer have a solid idea of requirements?</a:t>
            </a:r>
          </a:p>
        </p:txBody>
      </p:sp>
      <p:sp>
        <p:nvSpPr>
          <p:cNvPr id="190470" name="Rectangle 6"/>
          <p:cNvSpPr>
            <a:spLocks noChangeArrowheads="1"/>
          </p:cNvSpPr>
          <p:nvPr/>
        </p:nvSpPr>
        <p:spPr bwMode="auto">
          <a:xfrm>
            <a:off x="2057400" y="3175000"/>
            <a:ext cx="58626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Has the customer agreed to spend time with you? </a:t>
            </a:r>
          </a:p>
        </p:txBody>
      </p:sp>
      <p:sp>
        <p:nvSpPr>
          <p:cNvPr id="190471" name="Rectangle 7"/>
          <p:cNvSpPr>
            <a:spLocks noChangeArrowheads="1"/>
          </p:cNvSpPr>
          <p:nvPr/>
        </p:nvSpPr>
        <p:spPr bwMode="auto">
          <a:xfrm>
            <a:off x="2057400" y="3543300"/>
            <a:ext cx="56594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Is the customer willing to participate in reviews?</a:t>
            </a:r>
          </a:p>
          <a:p>
            <a:endParaRPr lang="en-US" sz="1800" b="1">
              <a:effectLst>
                <a:outerShdw blurRad="38100" dist="38100" dir="2700000" algn="tl">
                  <a:srgbClr val="FFFFFF"/>
                </a:outerShdw>
              </a:effectLst>
              <a:latin typeface="Helvetica" pitchFamily="-128" charset="0"/>
            </a:endParaRPr>
          </a:p>
        </p:txBody>
      </p:sp>
      <p:sp>
        <p:nvSpPr>
          <p:cNvPr id="190472" name="Rectangle 8"/>
          <p:cNvSpPr>
            <a:spLocks noChangeArrowheads="1"/>
          </p:cNvSpPr>
          <p:nvPr/>
        </p:nvSpPr>
        <p:spPr bwMode="auto">
          <a:xfrm>
            <a:off x="2057400" y="4000500"/>
            <a:ext cx="49990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Is the customer technically sophisticated?</a:t>
            </a:r>
          </a:p>
        </p:txBody>
      </p:sp>
      <p:sp>
        <p:nvSpPr>
          <p:cNvPr id="190473" name="Rectangle 9"/>
          <p:cNvSpPr>
            <a:spLocks noChangeArrowheads="1"/>
          </p:cNvSpPr>
          <p:nvPr/>
        </p:nvSpPr>
        <p:spPr bwMode="auto">
          <a:xfrm>
            <a:off x="2057400" y="4484688"/>
            <a:ext cx="5786438" cy="363537"/>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Is the customer willing to let your people do their </a:t>
            </a:r>
          </a:p>
        </p:txBody>
      </p:sp>
      <p:sp>
        <p:nvSpPr>
          <p:cNvPr id="190474" name="Rectangle 10"/>
          <p:cNvSpPr>
            <a:spLocks noChangeArrowheads="1"/>
          </p:cNvSpPr>
          <p:nvPr/>
        </p:nvSpPr>
        <p:spPr bwMode="auto">
          <a:xfrm>
            <a:off x="2057400" y="4775200"/>
            <a:ext cx="6138863"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job—that is, will the customer resist looking over your </a:t>
            </a:r>
          </a:p>
        </p:txBody>
      </p:sp>
      <p:sp>
        <p:nvSpPr>
          <p:cNvPr id="190475" name="Rectangle 11"/>
          <p:cNvSpPr>
            <a:spLocks noChangeArrowheads="1"/>
          </p:cNvSpPr>
          <p:nvPr/>
        </p:nvSpPr>
        <p:spPr bwMode="auto">
          <a:xfrm>
            <a:off x="2057400" y="5092700"/>
            <a:ext cx="4830763"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shoulder during technically detailed work?</a:t>
            </a:r>
          </a:p>
          <a:p>
            <a:endParaRPr lang="en-US" sz="1800" b="1">
              <a:effectLst>
                <a:outerShdw blurRad="38100" dist="38100" dir="2700000" algn="tl">
                  <a:srgbClr val="FFFFFF"/>
                </a:outerShdw>
              </a:effectLst>
              <a:latin typeface="Helvetica" pitchFamily="-128" charset="0"/>
            </a:endParaRPr>
          </a:p>
        </p:txBody>
      </p:sp>
      <p:sp>
        <p:nvSpPr>
          <p:cNvPr id="190476" name="Rectangle 12"/>
          <p:cNvSpPr>
            <a:spLocks noChangeArrowheads="1"/>
          </p:cNvSpPr>
          <p:nvPr/>
        </p:nvSpPr>
        <p:spPr bwMode="auto">
          <a:xfrm>
            <a:off x="2057400" y="5461000"/>
            <a:ext cx="52276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Does the customer understand the software </a:t>
            </a:r>
          </a:p>
        </p:txBody>
      </p:sp>
      <p:sp>
        <p:nvSpPr>
          <p:cNvPr id="190477" name="Rectangle 13"/>
          <p:cNvSpPr>
            <a:spLocks noChangeArrowheads="1"/>
          </p:cNvSpPr>
          <p:nvPr/>
        </p:nvSpPr>
        <p:spPr bwMode="auto">
          <a:xfrm>
            <a:off x="2057400" y="5791200"/>
            <a:ext cx="2555875"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engineering process?</a:t>
            </a:r>
          </a:p>
        </p:txBody>
      </p:sp>
      <p:sp>
        <p:nvSpPr>
          <p:cNvPr id="190478" name="Rectangle 14"/>
          <p:cNvSpPr>
            <a:spLocks noChangeArrowheads="1"/>
          </p:cNvSpPr>
          <p:nvPr/>
        </p:nvSpPr>
        <p:spPr bwMode="auto">
          <a:xfrm>
            <a:off x="1752600" y="1905000"/>
            <a:ext cx="5160963" cy="454025"/>
          </a:xfrm>
          <a:prstGeom prst="rect">
            <a:avLst/>
          </a:prstGeom>
          <a:noFill/>
          <a:ln w="12700">
            <a:noFill/>
            <a:miter lim="800000"/>
            <a:headEnd/>
            <a:tailEnd/>
          </a:ln>
          <a:effectLst/>
        </p:spPr>
        <p:txBody>
          <a:bodyPr wrap="none" lIns="90487" tIns="44450" rIns="90487" bIns="44450">
            <a:spAutoFit/>
          </a:bodyPr>
          <a:lstStyle/>
          <a:p>
            <a:r>
              <a:rPr lang="en-US" b="1" i="1">
                <a:solidFill>
                  <a:schemeClr val="folHlink"/>
                </a:solidFill>
                <a:latin typeface="Helvetica" pitchFamily="-128" charset="0"/>
              </a:rPr>
              <a:t>Questions that must be answered:</a:t>
            </a:r>
          </a:p>
        </p:txBody>
      </p:sp>
      <p:sp>
        <p:nvSpPr>
          <p:cNvPr id="17"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1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3"/>
          <p:cNvSpPr>
            <a:spLocks noGrp="1" noChangeArrowheads="1"/>
          </p:cNvSpPr>
          <p:nvPr>
            <p:ph type="title"/>
          </p:nvPr>
        </p:nvSpPr>
        <p:spPr>
          <a:noFill/>
          <a:ln/>
        </p:spPr>
        <p:txBody>
          <a:bodyPr lIns="90487" tIns="44450" rIns="90487" bIns="44450" anchor="ctr"/>
          <a:lstStyle/>
          <a:p>
            <a:r>
              <a:rPr lang="en-US"/>
              <a:t>Risks Due to Process Maturity</a:t>
            </a:r>
          </a:p>
        </p:txBody>
      </p:sp>
      <p:sp>
        <p:nvSpPr>
          <p:cNvPr id="191492" name="Rectangle 4"/>
          <p:cNvSpPr>
            <a:spLocks noChangeArrowheads="1"/>
          </p:cNvSpPr>
          <p:nvPr/>
        </p:nvSpPr>
        <p:spPr bwMode="auto">
          <a:xfrm>
            <a:off x="2082800" y="2336800"/>
            <a:ext cx="6296025"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Have you established a common process framework? </a:t>
            </a:r>
          </a:p>
        </p:txBody>
      </p:sp>
      <p:sp>
        <p:nvSpPr>
          <p:cNvPr id="191493" name="Rectangle 5"/>
          <p:cNvSpPr>
            <a:spLocks noChangeArrowheads="1"/>
          </p:cNvSpPr>
          <p:nvPr/>
        </p:nvSpPr>
        <p:spPr bwMode="auto">
          <a:xfrm>
            <a:off x="2082800" y="2679700"/>
            <a:ext cx="37925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Is it followed by project teams?</a:t>
            </a:r>
          </a:p>
          <a:p>
            <a:endParaRPr lang="en-US" sz="1800" b="1">
              <a:effectLst>
                <a:outerShdw blurRad="38100" dist="38100" dir="2700000" algn="tl">
                  <a:srgbClr val="FFFFFF"/>
                </a:outerShdw>
              </a:effectLst>
              <a:latin typeface="Helvetica" pitchFamily="-128" charset="0"/>
            </a:endParaRPr>
          </a:p>
        </p:txBody>
      </p:sp>
      <p:sp>
        <p:nvSpPr>
          <p:cNvPr id="191494" name="Rectangle 6"/>
          <p:cNvSpPr>
            <a:spLocks noChangeArrowheads="1"/>
          </p:cNvSpPr>
          <p:nvPr/>
        </p:nvSpPr>
        <p:spPr bwMode="auto">
          <a:xfrm>
            <a:off x="2082800" y="3008313"/>
            <a:ext cx="46307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Do you have management support  for </a:t>
            </a:r>
          </a:p>
          <a:p>
            <a:r>
              <a:rPr lang="en-US" sz="1800" b="1">
                <a:effectLst>
                  <a:outerShdw blurRad="38100" dist="38100" dir="2700000" algn="tl">
                    <a:srgbClr val="FFFFFF"/>
                  </a:outerShdw>
                </a:effectLst>
                <a:latin typeface="Helvetica" pitchFamily="-128" charset="0"/>
              </a:rPr>
              <a:t>software engineering </a:t>
            </a:r>
          </a:p>
        </p:txBody>
      </p:sp>
      <p:sp>
        <p:nvSpPr>
          <p:cNvPr id="191495" name="Rectangle 7"/>
          <p:cNvSpPr>
            <a:spLocks noChangeArrowheads="1"/>
          </p:cNvSpPr>
          <p:nvPr/>
        </p:nvSpPr>
        <p:spPr bwMode="auto">
          <a:xfrm>
            <a:off x="2082800" y="3619500"/>
            <a:ext cx="51514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Do you have a proactive approach to SQA? </a:t>
            </a:r>
          </a:p>
          <a:p>
            <a:endParaRPr lang="en-US" sz="1800" b="1">
              <a:effectLst>
                <a:outerShdw blurRad="38100" dist="38100" dir="2700000" algn="tl">
                  <a:srgbClr val="FFFFFF"/>
                </a:outerShdw>
              </a:effectLst>
              <a:latin typeface="Helvetica" pitchFamily="-128" charset="0"/>
            </a:endParaRPr>
          </a:p>
        </p:txBody>
      </p:sp>
      <p:sp>
        <p:nvSpPr>
          <p:cNvPr id="191496" name="Rectangle 8"/>
          <p:cNvSpPr>
            <a:spLocks noChangeArrowheads="1"/>
          </p:cNvSpPr>
          <p:nvPr/>
        </p:nvSpPr>
        <p:spPr bwMode="auto">
          <a:xfrm>
            <a:off x="2082800" y="3949700"/>
            <a:ext cx="49736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Do you conduct formal technical reviews?</a:t>
            </a:r>
          </a:p>
          <a:p>
            <a:endParaRPr lang="en-US" sz="1800" b="1">
              <a:effectLst>
                <a:outerShdw blurRad="38100" dist="38100" dir="2700000" algn="tl">
                  <a:srgbClr val="FFFFFF"/>
                </a:outerShdw>
              </a:effectLst>
              <a:latin typeface="Helvetica" pitchFamily="-128" charset="0"/>
            </a:endParaRPr>
          </a:p>
        </p:txBody>
      </p:sp>
      <p:sp>
        <p:nvSpPr>
          <p:cNvPr id="191497" name="Rectangle 9"/>
          <p:cNvSpPr>
            <a:spLocks noChangeArrowheads="1"/>
          </p:cNvSpPr>
          <p:nvPr/>
        </p:nvSpPr>
        <p:spPr bwMode="auto">
          <a:xfrm>
            <a:off x="2082800" y="4305300"/>
            <a:ext cx="54054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Are CASE tools used for analysis, design and </a:t>
            </a:r>
          </a:p>
        </p:txBody>
      </p:sp>
      <p:sp>
        <p:nvSpPr>
          <p:cNvPr id="191498" name="Rectangle 10"/>
          <p:cNvSpPr>
            <a:spLocks noChangeArrowheads="1"/>
          </p:cNvSpPr>
          <p:nvPr/>
        </p:nvSpPr>
        <p:spPr bwMode="auto">
          <a:xfrm>
            <a:off x="2082800" y="4586288"/>
            <a:ext cx="1069975"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testing?</a:t>
            </a:r>
          </a:p>
          <a:p>
            <a:endParaRPr lang="en-US" sz="1800" b="1">
              <a:effectLst>
                <a:outerShdw blurRad="38100" dist="38100" dir="2700000" algn="tl">
                  <a:srgbClr val="FFFFFF"/>
                </a:outerShdw>
              </a:effectLst>
              <a:latin typeface="Helvetica" pitchFamily="-128" charset="0"/>
            </a:endParaRPr>
          </a:p>
        </p:txBody>
      </p:sp>
      <p:sp>
        <p:nvSpPr>
          <p:cNvPr id="191499" name="Rectangle 11"/>
          <p:cNvSpPr>
            <a:spLocks noChangeArrowheads="1"/>
          </p:cNvSpPr>
          <p:nvPr/>
        </p:nvSpPr>
        <p:spPr bwMode="auto">
          <a:xfrm>
            <a:off x="2082800" y="4929188"/>
            <a:ext cx="49863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Are the tools integrated with one another?</a:t>
            </a:r>
          </a:p>
          <a:p>
            <a:endParaRPr lang="en-US" sz="1800" b="1">
              <a:effectLst>
                <a:outerShdw blurRad="38100" dist="38100" dir="2700000" algn="tl">
                  <a:srgbClr val="FFFFFF"/>
                </a:outerShdw>
              </a:effectLst>
              <a:latin typeface="Helvetica" pitchFamily="-128" charset="0"/>
            </a:endParaRPr>
          </a:p>
        </p:txBody>
      </p:sp>
      <p:sp>
        <p:nvSpPr>
          <p:cNvPr id="191500" name="Rectangle 12"/>
          <p:cNvSpPr>
            <a:spLocks noChangeArrowheads="1"/>
          </p:cNvSpPr>
          <p:nvPr/>
        </p:nvSpPr>
        <p:spPr bwMode="auto">
          <a:xfrm>
            <a:off x="2082800" y="5334000"/>
            <a:ext cx="50498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Have document formats been established?</a:t>
            </a:r>
          </a:p>
        </p:txBody>
      </p:sp>
      <p:sp>
        <p:nvSpPr>
          <p:cNvPr id="191501" name="Rectangle 13"/>
          <p:cNvSpPr>
            <a:spLocks noChangeArrowheads="1"/>
          </p:cNvSpPr>
          <p:nvPr/>
        </p:nvSpPr>
        <p:spPr bwMode="auto">
          <a:xfrm>
            <a:off x="1905000" y="1828800"/>
            <a:ext cx="5160963" cy="454025"/>
          </a:xfrm>
          <a:prstGeom prst="rect">
            <a:avLst/>
          </a:prstGeom>
          <a:noFill/>
          <a:ln w="12700">
            <a:noFill/>
            <a:miter lim="800000"/>
            <a:headEnd/>
            <a:tailEnd/>
          </a:ln>
          <a:effectLst/>
        </p:spPr>
        <p:txBody>
          <a:bodyPr wrap="none" lIns="90487" tIns="44450" rIns="90487" bIns="44450">
            <a:spAutoFit/>
          </a:bodyPr>
          <a:lstStyle/>
          <a:p>
            <a:r>
              <a:rPr lang="en-US" b="1" i="1">
                <a:solidFill>
                  <a:schemeClr val="folHlink"/>
                </a:solidFill>
                <a:latin typeface="Helvetica" pitchFamily="-128" charset="0"/>
              </a:rPr>
              <a:t>Questions that must be answered:</a:t>
            </a:r>
          </a:p>
        </p:txBody>
      </p:sp>
      <p:sp>
        <p:nvSpPr>
          <p:cNvPr id="1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1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a:spLocks noGrp="1" noChangeArrowheads="1"/>
          </p:cNvSpPr>
          <p:nvPr>
            <p:ph type="title"/>
          </p:nvPr>
        </p:nvSpPr>
        <p:spPr>
          <a:noFill/>
          <a:ln/>
        </p:spPr>
        <p:txBody>
          <a:bodyPr lIns="90487" tIns="44450" rIns="90487" bIns="44450" anchor="ctr"/>
          <a:lstStyle/>
          <a:p>
            <a:r>
              <a:rPr lang="en-US"/>
              <a:t>Technology Risks</a:t>
            </a:r>
          </a:p>
        </p:txBody>
      </p:sp>
      <p:sp>
        <p:nvSpPr>
          <p:cNvPr id="192516" name="Rectangle 4"/>
          <p:cNvSpPr>
            <a:spLocks noChangeArrowheads="1"/>
          </p:cNvSpPr>
          <p:nvPr/>
        </p:nvSpPr>
        <p:spPr bwMode="auto">
          <a:xfrm>
            <a:off x="1981200" y="2286000"/>
            <a:ext cx="51768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Is the technology new to your organization?</a:t>
            </a:r>
          </a:p>
          <a:p>
            <a:endParaRPr lang="en-US" sz="1800" b="1">
              <a:effectLst>
                <a:outerShdw blurRad="38100" dist="38100" dir="2700000" algn="tl">
                  <a:srgbClr val="FFFFFF"/>
                </a:outerShdw>
              </a:effectLst>
              <a:latin typeface="Helvetica" pitchFamily="-128" charset="0"/>
            </a:endParaRPr>
          </a:p>
        </p:txBody>
      </p:sp>
      <p:sp>
        <p:nvSpPr>
          <p:cNvPr id="192517" name="Rectangle 5"/>
          <p:cNvSpPr>
            <a:spLocks noChangeArrowheads="1"/>
          </p:cNvSpPr>
          <p:nvPr/>
        </p:nvSpPr>
        <p:spPr bwMode="auto">
          <a:xfrm>
            <a:off x="1981200" y="2603500"/>
            <a:ext cx="6657975" cy="638175"/>
          </a:xfrm>
          <a:prstGeom prst="rect">
            <a:avLst/>
          </a:prstGeom>
          <a:noFill/>
          <a:ln w="12700">
            <a:noFill/>
            <a:miter lim="800000"/>
            <a:headEnd/>
            <a:tailEnd/>
          </a:ln>
          <a:effectLst/>
        </p:spPr>
        <p:txBody>
          <a:bodyPr lIns="90487" tIns="44450" rIns="90487" bIns="44450">
            <a:spAutoFit/>
          </a:bodyPr>
          <a:lstStyle/>
          <a:p>
            <a:r>
              <a:rPr lang="en-US" sz="1800" b="1">
                <a:effectLst>
                  <a:outerShdw blurRad="38100" dist="38100" dir="2700000" algn="tl">
                    <a:srgbClr val="FFFFFF"/>
                  </a:outerShdw>
                </a:effectLst>
                <a:latin typeface="Helvetica" pitchFamily="-128" charset="0"/>
              </a:rPr>
              <a:t>•  Are new algorithms, I/O technology required?</a:t>
            </a:r>
          </a:p>
          <a:p>
            <a:r>
              <a:rPr lang="en-US" sz="1800" b="1">
                <a:effectLst>
                  <a:outerShdw blurRad="38100" dist="38100" dir="2700000" algn="tl">
                    <a:srgbClr val="FFFFFF"/>
                  </a:outerShdw>
                </a:effectLst>
                <a:latin typeface="Helvetica" pitchFamily="-128" charset="0"/>
              </a:rPr>
              <a:t> </a:t>
            </a:r>
          </a:p>
        </p:txBody>
      </p:sp>
      <p:sp>
        <p:nvSpPr>
          <p:cNvPr id="192518" name="Rectangle 6"/>
          <p:cNvSpPr>
            <a:spLocks noChangeArrowheads="1"/>
          </p:cNvSpPr>
          <p:nvPr/>
        </p:nvSpPr>
        <p:spPr bwMode="auto">
          <a:xfrm>
            <a:off x="1979613" y="2620963"/>
            <a:ext cx="3232150" cy="642937"/>
          </a:xfrm>
          <a:prstGeom prst="rect">
            <a:avLst/>
          </a:prstGeom>
          <a:noFill/>
          <a:ln w="12700">
            <a:noFill/>
            <a:miter lim="800000"/>
            <a:headEnd/>
            <a:tailEnd/>
          </a:ln>
          <a:effectLst/>
        </p:spPr>
        <p:txBody>
          <a:bodyPr wrap="none" anchor="ctr"/>
          <a:lstStyle/>
          <a:p>
            <a:endParaRPr lang="en-IN"/>
          </a:p>
        </p:txBody>
      </p:sp>
      <p:sp>
        <p:nvSpPr>
          <p:cNvPr id="192519" name="Rectangle 7"/>
          <p:cNvSpPr>
            <a:spLocks noChangeArrowheads="1"/>
          </p:cNvSpPr>
          <p:nvPr/>
        </p:nvSpPr>
        <p:spPr bwMode="auto">
          <a:xfrm>
            <a:off x="1981200" y="2882900"/>
            <a:ext cx="46942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Is new or unproven hardware involved?</a:t>
            </a:r>
          </a:p>
          <a:p>
            <a:endParaRPr lang="en-US" sz="1800" b="1">
              <a:effectLst>
                <a:outerShdw blurRad="38100" dist="38100" dir="2700000" algn="tl">
                  <a:srgbClr val="FFFFFF"/>
                </a:outerShdw>
              </a:effectLst>
              <a:latin typeface="Helvetica" pitchFamily="-128" charset="0"/>
            </a:endParaRPr>
          </a:p>
        </p:txBody>
      </p:sp>
      <p:sp>
        <p:nvSpPr>
          <p:cNvPr id="192520" name="Rectangle 8"/>
          <p:cNvSpPr>
            <a:spLocks noChangeArrowheads="1"/>
          </p:cNvSpPr>
          <p:nvPr/>
        </p:nvSpPr>
        <p:spPr bwMode="auto">
          <a:xfrm>
            <a:off x="1981200" y="3213100"/>
            <a:ext cx="58118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Does the application interface with new software?</a:t>
            </a:r>
          </a:p>
        </p:txBody>
      </p:sp>
      <p:sp>
        <p:nvSpPr>
          <p:cNvPr id="192521" name="Rectangle 9"/>
          <p:cNvSpPr>
            <a:spLocks noChangeArrowheads="1"/>
          </p:cNvSpPr>
          <p:nvPr/>
        </p:nvSpPr>
        <p:spPr bwMode="auto">
          <a:xfrm>
            <a:off x="1981200" y="3556000"/>
            <a:ext cx="4797425"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Is a specialized user interface required? </a:t>
            </a:r>
          </a:p>
          <a:p>
            <a:endParaRPr lang="en-US" sz="1800" b="1">
              <a:effectLst>
                <a:outerShdw blurRad="38100" dist="38100" dir="2700000" algn="tl">
                  <a:srgbClr val="FFFFFF"/>
                </a:outerShdw>
              </a:effectLst>
              <a:latin typeface="Helvetica" pitchFamily="-128" charset="0"/>
            </a:endParaRPr>
          </a:p>
        </p:txBody>
      </p:sp>
      <p:sp>
        <p:nvSpPr>
          <p:cNvPr id="192522" name="Rectangle 10"/>
          <p:cNvSpPr>
            <a:spLocks noChangeArrowheads="1"/>
          </p:cNvSpPr>
          <p:nvPr/>
        </p:nvSpPr>
        <p:spPr bwMode="auto">
          <a:xfrm>
            <a:off x="1981200" y="3898900"/>
            <a:ext cx="43640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Is the application radically different?</a:t>
            </a:r>
          </a:p>
        </p:txBody>
      </p:sp>
      <p:sp>
        <p:nvSpPr>
          <p:cNvPr id="192523" name="Rectangle 11"/>
          <p:cNvSpPr>
            <a:spLocks noChangeArrowheads="1"/>
          </p:cNvSpPr>
          <p:nvPr/>
        </p:nvSpPr>
        <p:spPr bwMode="auto">
          <a:xfrm>
            <a:off x="1981200" y="4216400"/>
            <a:ext cx="59388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Are you using new software engineering methods?</a:t>
            </a:r>
          </a:p>
        </p:txBody>
      </p:sp>
      <p:sp>
        <p:nvSpPr>
          <p:cNvPr id="192524" name="Rectangle 12"/>
          <p:cNvSpPr>
            <a:spLocks noChangeArrowheads="1"/>
          </p:cNvSpPr>
          <p:nvPr/>
        </p:nvSpPr>
        <p:spPr bwMode="auto">
          <a:xfrm>
            <a:off x="1981200" y="4597400"/>
            <a:ext cx="62055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Are you using unconventional software development </a:t>
            </a:r>
          </a:p>
        </p:txBody>
      </p:sp>
      <p:sp>
        <p:nvSpPr>
          <p:cNvPr id="192525" name="Rectangle 13"/>
          <p:cNvSpPr>
            <a:spLocks noChangeArrowheads="1"/>
          </p:cNvSpPr>
          <p:nvPr/>
        </p:nvSpPr>
        <p:spPr bwMode="auto">
          <a:xfrm>
            <a:off x="1981200" y="4852988"/>
            <a:ext cx="6456363" cy="363537"/>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methods, such as formal methods, AI-based approaches, </a:t>
            </a:r>
          </a:p>
        </p:txBody>
      </p:sp>
      <p:sp>
        <p:nvSpPr>
          <p:cNvPr id="192526" name="Rectangle 14"/>
          <p:cNvSpPr>
            <a:spLocks noChangeArrowheads="1"/>
          </p:cNvSpPr>
          <p:nvPr/>
        </p:nvSpPr>
        <p:spPr bwMode="auto">
          <a:xfrm>
            <a:off x="1981200" y="5094288"/>
            <a:ext cx="3014663"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artificial neural networks?</a:t>
            </a:r>
          </a:p>
          <a:p>
            <a:endParaRPr lang="en-US" sz="1800" b="1">
              <a:effectLst>
                <a:outerShdw blurRad="38100" dist="38100" dir="2700000" algn="tl">
                  <a:srgbClr val="FFFFFF"/>
                </a:outerShdw>
              </a:effectLst>
              <a:latin typeface="Helvetica" pitchFamily="-128" charset="0"/>
            </a:endParaRPr>
          </a:p>
        </p:txBody>
      </p:sp>
      <p:sp>
        <p:nvSpPr>
          <p:cNvPr id="192527" name="Rectangle 15"/>
          <p:cNvSpPr>
            <a:spLocks noChangeArrowheads="1"/>
          </p:cNvSpPr>
          <p:nvPr/>
        </p:nvSpPr>
        <p:spPr bwMode="auto">
          <a:xfrm>
            <a:off x="1981200" y="5449888"/>
            <a:ext cx="5481638" cy="638175"/>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Are there significant performance constraints?</a:t>
            </a:r>
          </a:p>
          <a:p>
            <a:endParaRPr lang="en-US" sz="1800" b="1">
              <a:effectLst>
                <a:outerShdw blurRad="38100" dist="38100" dir="2700000" algn="tl">
                  <a:srgbClr val="FFFFFF"/>
                </a:outerShdw>
              </a:effectLst>
              <a:latin typeface="Helvetica" pitchFamily="-128" charset="0"/>
            </a:endParaRPr>
          </a:p>
        </p:txBody>
      </p:sp>
      <p:sp>
        <p:nvSpPr>
          <p:cNvPr id="192528" name="Rectangle 16"/>
          <p:cNvSpPr>
            <a:spLocks noChangeArrowheads="1"/>
          </p:cNvSpPr>
          <p:nvPr/>
        </p:nvSpPr>
        <p:spPr bwMode="auto">
          <a:xfrm>
            <a:off x="1981200" y="5816600"/>
            <a:ext cx="6370638" cy="363538"/>
          </a:xfrm>
          <a:prstGeom prst="rect">
            <a:avLst/>
          </a:prstGeom>
          <a:noFill/>
          <a:ln w="12700">
            <a:noFill/>
            <a:miter lim="800000"/>
            <a:headEnd/>
            <a:tailEnd/>
          </a:ln>
          <a:effectLst/>
        </p:spPr>
        <p:txBody>
          <a:bodyPr wrap="none" lIns="90487" tIns="44450" rIns="90487" bIns="44450">
            <a:spAutoFit/>
          </a:bodyPr>
          <a:lstStyle/>
          <a:p>
            <a:r>
              <a:rPr lang="en-US" sz="1800" b="1">
                <a:effectLst>
                  <a:outerShdw blurRad="38100" dist="38100" dir="2700000" algn="tl">
                    <a:srgbClr val="FFFFFF"/>
                  </a:outerShdw>
                </a:effectLst>
                <a:latin typeface="Helvetica" pitchFamily="-128" charset="0"/>
              </a:rPr>
              <a:t>•  Is there doubt the functionality requested is "do-able?"</a:t>
            </a:r>
          </a:p>
        </p:txBody>
      </p:sp>
      <p:sp>
        <p:nvSpPr>
          <p:cNvPr id="192529" name="Rectangle 17"/>
          <p:cNvSpPr>
            <a:spLocks noChangeArrowheads="1"/>
          </p:cNvSpPr>
          <p:nvPr/>
        </p:nvSpPr>
        <p:spPr bwMode="auto">
          <a:xfrm>
            <a:off x="1676400" y="1752600"/>
            <a:ext cx="5160963" cy="454025"/>
          </a:xfrm>
          <a:prstGeom prst="rect">
            <a:avLst/>
          </a:prstGeom>
          <a:noFill/>
          <a:ln w="12700">
            <a:noFill/>
            <a:miter lim="800000"/>
            <a:headEnd/>
            <a:tailEnd/>
          </a:ln>
          <a:effectLst/>
        </p:spPr>
        <p:txBody>
          <a:bodyPr wrap="none" lIns="90487" tIns="44450" rIns="90487" bIns="44450">
            <a:spAutoFit/>
          </a:bodyPr>
          <a:lstStyle/>
          <a:p>
            <a:r>
              <a:rPr lang="en-US" b="1" i="1">
                <a:solidFill>
                  <a:schemeClr val="folHlink"/>
                </a:solidFill>
                <a:latin typeface="Helvetica" pitchFamily="-128" charset="0"/>
              </a:rPr>
              <a:t>Questions that must be answered:</a:t>
            </a:r>
          </a:p>
        </p:txBody>
      </p:sp>
      <p:sp>
        <p:nvSpPr>
          <p:cNvPr id="20"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21"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457200" y="481935"/>
            <a:ext cx="4158190" cy="728405"/>
          </a:xfrm>
          <a:noFill/>
          <a:ln/>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ctr">
            <a:spAutoFit/>
          </a:bodyPr>
          <a:lstStyle/>
          <a:p>
            <a:r>
              <a:rPr lang="en-US" altLang="en-US" dirty="0"/>
              <a:t>Software Teams</a:t>
            </a:r>
          </a:p>
        </p:txBody>
      </p:sp>
      <p:sp>
        <p:nvSpPr>
          <p:cNvPr id="177155" name="Rectangle 3"/>
          <p:cNvSpPr>
            <a:spLocks noGrp="1" noChangeArrowheads="1"/>
          </p:cNvSpPr>
          <p:nvPr>
            <p:ph idx="1"/>
          </p:nvPr>
        </p:nvSpPr>
        <p:spPr>
          <a:noFill/>
          <a:ln/>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algn="just">
              <a:lnSpc>
                <a:spcPct val="150000"/>
              </a:lnSpc>
            </a:pPr>
            <a:r>
              <a:rPr lang="en-US" altLang="en-US" sz="1800" dirty="0"/>
              <a:t>the </a:t>
            </a:r>
            <a:r>
              <a:rPr lang="en-US" altLang="en-US" sz="1800" dirty="0">
                <a:solidFill>
                  <a:schemeClr val="folHlink"/>
                </a:solidFill>
              </a:rPr>
              <a:t>difficulty of the problem </a:t>
            </a:r>
            <a:r>
              <a:rPr lang="en-US" altLang="en-US" sz="1800" dirty="0"/>
              <a:t>to be solved</a:t>
            </a:r>
          </a:p>
          <a:p>
            <a:pPr algn="just">
              <a:lnSpc>
                <a:spcPct val="150000"/>
              </a:lnSpc>
            </a:pPr>
            <a:r>
              <a:rPr lang="en-US" altLang="en-US" sz="1800" dirty="0"/>
              <a:t>the </a:t>
            </a:r>
            <a:r>
              <a:rPr lang="en-US" altLang="en-US" sz="1800" dirty="0">
                <a:solidFill>
                  <a:schemeClr val="folHlink"/>
                </a:solidFill>
              </a:rPr>
              <a:t>size of the resultant program</a:t>
            </a:r>
            <a:r>
              <a:rPr lang="en-US" altLang="en-US" sz="1800" dirty="0"/>
              <a:t>(s) in lines of code or function points</a:t>
            </a:r>
          </a:p>
          <a:p>
            <a:pPr algn="just">
              <a:lnSpc>
                <a:spcPct val="150000"/>
              </a:lnSpc>
            </a:pPr>
            <a:r>
              <a:rPr lang="en-US" altLang="en-US" sz="1800" dirty="0"/>
              <a:t>the </a:t>
            </a:r>
            <a:r>
              <a:rPr lang="en-US" altLang="en-US" sz="1800" dirty="0">
                <a:solidFill>
                  <a:schemeClr val="folHlink"/>
                </a:solidFill>
              </a:rPr>
              <a:t>time that the team will stay together </a:t>
            </a:r>
            <a:r>
              <a:rPr lang="en-US" altLang="en-US" sz="1800" dirty="0"/>
              <a:t>(team lifetime)</a:t>
            </a:r>
          </a:p>
          <a:p>
            <a:pPr algn="just">
              <a:lnSpc>
                <a:spcPct val="150000"/>
              </a:lnSpc>
            </a:pPr>
            <a:r>
              <a:rPr lang="en-US" altLang="en-US" sz="1800" dirty="0"/>
              <a:t>the </a:t>
            </a:r>
            <a:r>
              <a:rPr lang="en-US" altLang="en-US" sz="1800" dirty="0">
                <a:solidFill>
                  <a:schemeClr val="folHlink"/>
                </a:solidFill>
              </a:rPr>
              <a:t>degree to which the problem can be modularized</a:t>
            </a:r>
          </a:p>
          <a:p>
            <a:pPr algn="just">
              <a:lnSpc>
                <a:spcPct val="150000"/>
              </a:lnSpc>
            </a:pPr>
            <a:r>
              <a:rPr lang="en-US" altLang="en-US" sz="1800" dirty="0"/>
              <a:t>the </a:t>
            </a:r>
            <a:r>
              <a:rPr lang="en-US" altLang="en-US" sz="1800" dirty="0">
                <a:solidFill>
                  <a:schemeClr val="folHlink"/>
                </a:solidFill>
              </a:rPr>
              <a:t>required quality and reliability</a:t>
            </a:r>
            <a:r>
              <a:rPr lang="en-US" altLang="en-US" sz="1800" dirty="0"/>
              <a:t> of the system to be built</a:t>
            </a:r>
          </a:p>
          <a:p>
            <a:pPr algn="just">
              <a:lnSpc>
                <a:spcPct val="150000"/>
              </a:lnSpc>
            </a:pPr>
            <a:r>
              <a:rPr lang="en-US" altLang="en-US" sz="1800" dirty="0"/>
              <a:t>the </a:t>
            </a:r>
            <a:r>
              <a:rPr lang="en-US" altLang="en-US" sz="1800" dirty="0">
                <a:solidFill>
                  <a:schemeClr val="folHlink"/>
                </a:solidFill>
              </a:rPr>
              <a:t>rigidity of the delivery date</a:t>
            </a:r>
            <a:endParaRPr lang="en-US" altLang="en-US" sz="1800" dirty="0"/>
          </a:p>
          <a:p>
            <a:pPr algn="just">
              <a:lnSpc>
                <a:spcPct val="150000"/>
              </a:lnSpc>
            </a:pPr>
            <a:r>
              <a:rPr lang="en-US" altLang="en-US" sz="1800" dirty="0"/>
              <a:t>the </a:t>
            </a:r>
            <a:r>
              <a:rPr lang="en-US" altLang="en-US" sz="1800" dirty="0">
                <a:solidFill>
                  <a:schemeClr val="folHlink"/>
                </a:solidFill>
              </a:rPr>
              <a:t>degree of sociability</a:t>
            </a:r>
            <a:r>
              <a:rPr lang="en-US" altLang="en-US" sz="1800" dirty="0"/>
              <a:t> (communication) required for the project</a:t>
            </a:r>
          </a:p>
        </p:txBody>
      </p:sp>
      <p:sp>
        <p:nvSpPr>
          <p:cNvPr id="6"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10105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RMMM Plan</a:t>
            </a:r>
          </a:p>
        </p:txBody>
      </p:sp>
      <p:sp>
        <p:nvSpPr>
          <p:cNvPr id="4" name="Content Placeholder 3"/>
          <p:cNvSpPr>
            <a:spLocks noGrp="1"/>
          </p:cNvSpPr>
          <p:nvPr>
            <p:ph idx="1"/>
          </p:nvPr>
        </p:nvSpPr>
        <p:spPr/>
        <p:txBody>
          <a:bodyPr/>
          <a:lstStyle/>
          <a:p>
            <a:pPr algn="just">
              <a:lnSpc>
                <a:spcPct val="150000"/>
              </a:lnSpc>
            </a:pPr>
            <a:r>
              <a:rPr lang="en-IN" sz="2000" dirty="0"/>
              <a:t>A risk management strategy can be included in the software project plan, or the risk management steps can be organized into a separate risk mitigation, monitoring and management plan (RMMM Plan)</a:t>
            </a:r>
          </a:p>
          <a:p>
            <a:pPr algn="just">
              <a:lnSpc>
                <a:spcPct val="150000"/>
              </a:lnSpc>
            </a:pPr>
            <a:r>
              <a:rPr lang="en-IN" sz="2000" dirty="0"/>
              <a:t>This plan documents all work performed as part of risk analysis and is used by the project manager as a part of overall project plan.</a:t>
            </a:r>
          </a:p>
          <a:p>
            <a:pPr algn="just">
              <a:lnSpc>
                <a:spcPct val="150000"/>
              </a:lnSpc>
            </a:pPr>
            <a:r>
              <a:rPr lang="en-IN" sz="2000" dirty="0"/>
              <a:t>Some software teams do not develop a formal RMMM document , rather the risk is documented individually using a </a:t>
            </a:r>
            <a:r>
              <a:rPr lang="en-IN" sz="2000" b="1" dirty="0"/>
              <a:t>risk information sheet (RIS).</a:t>
            </a:r>
          </a:p>
          <a:p>
            <a:pPr algn="just">
              <a:lnSpc>
                <a:spcPct val="150000"/>
              </a:lnSpc>
              <a:buNone/>
            </a:pPr>
            <a:endParaRPr lang="en-IN" sz="2000" b="1" dirty="0"/>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err="1"/>
              <a:t>Contd</a:t>
            </a:r>
            <a:r>
              <a:rPr lang="en-IN" dirty="0"/>
              <a:t>…</a:t>
            </a:r>
          </a:p>
        </p:txBody>
      </p:sp>
      <p:sp>
        <p:nvSpPr>
          <p:cNvPr id="3" name="Content Placeholder 2"/>
          <p:cNvSpPr>
            <a:spLocks noGrp="1"/>
          </p:cNvSpPr>
          <p:nvPr>
            <p:ph idx="1"/>
          </p:nvPr>
        </p:nvSpPr>
        <p:spPr/>
        <p:txBody>
          <a:bodyPr/>
          <a:lstStyle/>
          <a:p>
            <a:r>
              <a:rPr lang="en-IN" dirty="0"/>
              <a:t>RIS includes:</a:t>
            </a:r>
          </a:p>
          <a:p>
            <a:pPr marL="914400" lvl="1" indent="-457200">
              <a:buClrTx/>
              <a:buSzPct val="80000"/>
              <a:buFont typeface="+mj-lt"/>
              <a:buAutoNum type="arabicPeriod"/>
            </a:pPr>
            <a:r>
              <a:rPr lang="en-IN" sz="2400" dirty="0"/>
              <a:t>Risk ID</a:t>
            </a:r>
          </a:p>
          <a:p>
            <a:pPr marL="914400" lvl="1" indent="-457200">
              <a:buClrTx/>
              <a:buSzPct val="80000"/>
              <a:buFont typeface="+mj-lt"/>
              <a:buAutoNum type="arabicPeriod"/>
            </a:pPr>
            <a:r>
              <a:rPr lang="en-IN" sz="2400" dirty="0"/>
              <a:t>Date</a:t>
            </a:r>
          </a:p>
          <a:p>
            <a:pPr marL="914400" lvl="1" indent="-457200">
              <a:buClrTx/>
              <a:buSzPct val="80000"/>
              <a:buFont typeface="+mj-lt"/>
              <a:buAutoNum type="arabicPeriod"/>
            </a:pPr>
            <a:r>
              <a:rPr lang="en-IN" sz="2400" dirty="0"/>
              <a:t>Probability</a:t>
            </a:r>
          </a:p>
          <a:p>
            <a:pPr marL="914400" lvl="1" indent="-457200">
              <a:buClrTx/>
              <a:buSzPct val="80000"/>
              <a:buFont typeface="+mj-lt"/>
              <a:buAutoNum type="arabicPeriod"/>
            </a:pPr>
            <a:r>
              <a:rPr lang="en-IN" sz="2400" dirty="0"/>
              <a:t>Impact</a:t>
            </a:r>
          </a:p>
          <a:p>
            <a:pPr marL="914400" lvl="1" indent="-457200">
              <a:buClrTx/>
              <a:buSzPct val="80000"/>
              <a:buFont typeface="+mj-lt"/>
              <a:buAutoNum type="arabicPeriod"/>
            </a:pPr>
            <a:r>
              <a:rPr lang="en-IN" sz="2400" dirty="0"/>
              <a:t>Description</a:t>
            </a:r>
          </a:p>
          <a:p>
            <a:pPr marL="914400" lvl="1" indent="-457200">
              <a:buClrTx/>
              <a:buSzPct val="80000"/>
              <a:buFont typeface="+mj-lt"/>
              <a:buAutoNum type="arabicPeriod"/>
            </a:pPr>
            <a:r>
              <a:rPr lang="en-IN" sz="2400" dirty="0"/>
              <a:t>Refinement</a:t>
            </a:r>
          </a:p>
          <a:p>
            <a:pPr marL="914400" lvl="1" indent="-457200">
              <a:buClrTx/>
              <a:buSzPct val="80000"/>
              <a:buFont typeface="+mj-lt"/>
              <a:buAutoNum type="arabicPeriod"/>
            </a:pPr>
            <a:r>
              <a:rPr lang="en-IN" sz="2400" dirty="0"/>
              <a:t>Mitigation /  Monitoring</a:t>
            </a:r>
          </a:p>
          <a:p>
            <a:pPr marL="914400" lvl="1" indent="-457200">
              <a:buClrTx/>
              <a:buSzPct val="80000"/>
              <a:buFont typeface="+mj-lt"/>
              <a:buAutoNum type="arabicPeriod"/>
            </a:pPr>
            <a:r>
              <a:rPr lang="en-IN" sz="2400" dirty="0"/>
              <a:t>Management / </a:t>
            </a:r>
            <a:r>
              <a:rPr lang="en-IN" sz="2400" dirty="0" err="1"/>
              <a:t>contigency</a:t>
            </a:r>
            <a:r>
              <a:rPr lang="en-IN" sz="2400" dirty="0"/>
              <a:t> plan / trigger</a:t>
            </a:r>
          </a:p>
          <a:p>
            <a:pPr marL="914400" lvl="1" indent="-457200">
              <a:buClrTx/>
              <a:buSzPct val="80000"/>
              <a:buFont typeface="+mj-lt"/>
              <a:buAutoNum type="arabicPeriod"/>
            </a:pPr>
            <a:r>
              <a:rPr lang="en-IN" sz="2400" dirty="0"/>
              <a:t>Current status</a:t>
            </a:r>
          </a:p>
        </p:txBody>
      </p:sp>
      <p:sp>
        <p:nvSpPr>
          <p:cNvPr id="4"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5"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IN" dirty="0"/>
              <a:t>RIS Sample</a:t>
            </a:r>
          </a:p>
        </p:txBody>
      </p:sp>
      <p:pic>
        <p:nvPicPr>
          <p:cNvPr id="1026" name="Picture 2" descr="Image result for ris sheet in software engineering"/>
          <p:cNvPicPr>
            <a:picLocks noChangeAspect="1" noChangeArrowheads="1"/>
          </p:cNvPicPr>
          <p:nvPr/>
        </p:nvPicPr>
        <p:blipFill>
          <a:blip r:embed="rId2"/>
          <a:srcRect/>
          <a:stretch>
            <a:fillRect/>
          </a:stretch>
        </p:blipFill>
        <p:spPr bwMode="auto">
          <a:xfrm>
            <a:off x="1643042" y="1500174"/>
            <a:ext cx="5715000" cy="4476751"/>
          </a:xfrm>
          <a:prstGeom prst="rect">
            <a:avLst/>
          </a:prstGeom>
          <a:noFill/>
        </p:spPr>
      </p:pic>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3" y="28575"/>
            <a:ext cx="7974012" cy="638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nchor="ctr"/>
          <a:lstStyle/>
          <a:p>
            <a:r>
              <a:rPr lang="en-US" altLang="en-US" dirty="0"/>
              <a:t>Agile Teams</a:t>
            </a:r>
          </a:p>
        </p:txBody>
      </p:sp>
      <p:sp>
        <p:nvSpPr>
          <p:cNvPr id="180227" name="Rectangle 3"/>
          <p:cNvSpPr>
            <a:spLocks noGrp="1" noChangeArrowheads="1"/>
          </p:cNvSpPr>
          <p:nvPr>
            <p:ph idx="1"/>
          </p:nvPr>
        </p:nvSpPr>
        <p:spPr/>
        <p:txBody>
          <a:bodyPr/>
          <a:lstStyle/>
          <a:p>
            <a:pPr algn="just">
              <a:lnSpc>
                <a:spcPct val="150000"/>
              </a:lnSpc>
              <a:spcBef>
                <a:spcPts val="300"/>
              </a:spcBef>
            </a:pPr>
            <a:r>
              <a:rPr lang="en-US" altLang="en-US" sz="2000" dirty="0"/>
              <a:t>Team members must have trust in one another. </a:t>
            </a:r>
          </a:p>
          <a:p>
            <a:pPr algn="just">
              <a:lnSpc>
                <a:spcPct val="150000"/>
              </a:lnSpc>
            </a:pPr>
            <a:r>
              <a:rPr lang="en-US" altLang="en-US" sz="2000" dirty="0"/>
              <a:t>The distribution of skills must be appropriate to the problem. </a:t>
            </a:r>
          </a:p>
          <a:p>
            <a:pPr algn="just">
              <a:lnSpc>
                <a:spcPct val="150000"/>
              </a:lnSpc>
            </a:pPr>
            <a:r>
              <a:rPr lang="en-US" altLang="en-US" sz="2000" dirty="0"/>
              <a:t>Mavericks may have to be excluded from the team, if team cohesiveness is to be maintained.</a:t>
            </a:r>
          </a:p>
          <a:p>
            <a:pPr algn="just">
              <a:lnSpc>
                <a:spcPct val="150000"/>
              </a:lnSpc>
            </a:pPr>
            <a:r>
              <a:rPr lang="en-US" altLang="en-US" sz="2000" dirty="0"/>
              <a:t>Team is “self-organizing”</a:t>
            </a:r>
          </a:p>
          <a:p>
            <a:pPr lvl="1" algn="just">
              <a:lnSpc>
                <a:spcPct val="150000"/>
              </a:lnSpc>
            </a:pPr>
            <a:r>
              <a:rPr lang="en-US" altLang="en-US" sz="1800" dirty="0"/>
              <a:t>An adaptive team structure</a:t>
            </a:r>
          </a:p>
          <a:p>
            <a:pPr lvl="1" algn="just">
              <a:lnSpc>
                <a:spcPct val="150000"/>
              </a:lnSpc>
            </a:pPr>
            <a:r>
              <a:rPr lang="en-US" altLang="en-US" sz="1800" dirty="0"/>
              <a:t>Uses elements of Constantine’s random, open, and synchronous paradigms</a:t>
            </a:r>
          </a:p>
          <a:p>
            <a:pPr lvl="1" algn="just">
              <a:lnSpc>
                <a:spcPct val="150000"/>
              </a:lnSpc>
            </a:pPr>
            <a:r>
              <a:rPr lang="en-US" altLang="en-US" sz="1800" dirty="0"/>
              <a:t>Significant autonomy</a:t>
            </a:r>
          </a:p>
        </p:txBody>
      </p:sp>
      <p:sp>
        <p:nvSpPr>
          <p:cNvPr id="5" name="Footer Placeholder 1"/>
          <p:cNvSpPr txBox="1">
            <a:spLocks/>
          </p:cNvSpPr>
          <p:nvPr/>
        </p:nvSpPr>
        <p:spPr bwMode="auto">
          <a:xfrm>
            <a:off x="25400" y="6554788"/>
            <a:ext cx="9144000" cy="300037"/>
          </a:xfrm>
          <a:prstGeom prst="rect">
            <a:avLst/>
          </a:prstGeom>
          <a:solidFill>
            <a:srgbClr val="007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r>
              <a:rPr lang="en-US" sz="1400" dirty="0">
                <a:solidFill>
                  <a:schemeClr val="bg1"/>
                </a:solidFill>
                <a:latin typeface="Cambria" pitchFamily="18" charset="0"/>
              </a:rPr>
              <a:t>Unit 3 </a:t>
            </a: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557963"/>
            <a:ext cx="15224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39200" y="6554788"/>
            <a:ext cx="3079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1756066"/>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76200" cap="flat" cmpd="sng" algn="ctr">
          <a:solidFill>
            <a:schemeClr val="folHlink"/>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55E1A1BCDFEB4F8EBA62A6AC483070" ma:contentTypeVersion="2" ma:contentTypeDescription="Create a new document." ma:contentTypeScope="" ma:versionID="7ae163f445248843f6c58d5246fa7f6f">
  <xsd:schema xmlns:xsd="http://www.w3.org/2001/XMLSchema" xmlns:xs="http://www.w3.org/2001/XMLSchema" xmlns:p="http://schemas.microsoft.com/office/2006/metadata/properties" xmlns:ns2="9b650fcc-0e8e-442f-85ee-58a357c63935" targetNamespace="http://schemas.microsoft.com/office/2006/metadata/properties" ma:root="true" ma:fieldsID="09456ba0be89e8c4c426896d34938c00" ns2:_="">
    <xsd:import namespace="9b650fcc-0e8e-442f-85ee-58a357c6393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650fcc-0e8e-442f-85ee-58a357c639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3F6820-72BA-49DC-B8F7-E40312140C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650fcc-0e8e-442f-85ee-58a357c639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A1E43-B092-4ED7-A7F9-EE2CB2BDDD68}">
  <ds:schemaRefs>
    <ds:schemaRef ds:uri="http://schemas.microsoft.com/sharepoint/v3/contenttype/forms"/>
  </ds:schemaRefs>
</ds:datastoreItem>
</file>

<file path=customXml/itemProps3.xml><?xml version="1.0" encoding="utf-8"?>
<ds:datastoreItem xmlns:ds="http://schemas.openxmlformats.org/officeDocument/2006/customXml" ds:itemID="{DFC700F2-4FE0-4E56-82B4-54BD7E707AA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5007</TotalTime>
  <Words>5795</Words>
  <Application>Microsoft Office PowerPoint</Application>
  <PresentationFormat>On-screen Show (4:3)</PresentationFormat>
  <Paragraphs>1039</Paragraphs>
  <Slides>83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83</vt:i4>
      </vt:variant>
    </vt:vector>
  </HeadingPairs>
  <TitlesOfParts>
    <vt:vector size="96" baseType="lpstr">
      <vt:lpstr>Arial</vt:lpstr>
      <vt:lpstr>Arial Black</vt:lpstr>
      <vt:lpstr>Calibri</vt:lpstr>
      <vt:lpstr>Cambria</vt:lpstr>
      <vt:lpstr>Helvetica</vt:lpstr>
      <vt:lpstr>MathematicalPi 1</vt:lpstr>
      <vt:lpstr>McGrawHill-Italic</vt:lpstr>
      <vt:lpstr>Palatino</vt:lpstr>
      <vt:lpstr>Tahoma</vt:lpstr>
      <vt:lpstr>Times</vt:lpstr>
      <vt:lpstr>Times New Roman</vt:lpstr>
      <vt:lpstr>Wingdings</vt:lpstr>
      <vt:lpstr>Blends</vt:lpstr>
      <vt:lpstr>PowerPoint Presentation</vt:lpstr>
      <vt:lpstr>Content </vt:lpstr>
      <vt:lpstr>The Four P’s</vt:lpstr>
      <vt:lpstr>PowerPoint Presentation</vt:lpstr>
      <vt:lpstr>Stakeholders</vt:lpstr>
      <vt:lpstr>Software Teams</vt:lpstr>
      <vt:lpstr>Team Leader</vt:lpstr>
      <vt:lpstr>Software Teams</vt:lpstr>
      <vt:lpstr>Agile Teams</vt:lpstr>
      <vt:lpstr>Team Coordination &amp; Communication</vt:lpstr>
      <vt:lpstr>The Product Scope</vt:lpstr>
      <vt:lpstr>Problem Decomposition</vt:lpstr>
      <vt:lpstr>Product Metrices</vt:lpstr>
      <vt:lpstr>McCall’s Triangle of Quality</vt:lpstr>
      <vt:lpstr>The Process</vt:lpstr>
      <vt:lpstr>Process Metrics </vt:lpstr>
      <vt:lpstr>The Project</vt:lpstr>
      <vt:lpstr>Common-Sense Approach to Projects</vt:lpstr>
      <vt:lpstr>Project Metrices</vt:lpstr>
      <vt:lpstr>Software Project Estimations</vt:lpstr>
      <vt:lpstr>Project Planning Task Set-I</vt:lpstr>
      <vt:lpstr>Project Planning Task Set-II</vt:lpstr>
      <vt:lpstr>Estimation</vt:lpstr>
      <vt:lpstr>Project Estimation</vt:lpstr>
      <vt:lpstr>Estimation Accuracy</vt:lpstr>
      <vt:lpstr>Functional Decomposition</vt:lpstr>
      <vt:lpstr>Conventional Methods: LOC/FP Approach</vt:lpstr>
      <vt:lpstr>Example: LOC Approach</vt:lpstr>
      <vt:lpstr>Example: FP Approach</vt:lpstr>
      <vt:lpstr>Process-Based Estimation</vt:lpstr>
      <vt:lpstr>Process-Based Estimation Example</vt:lpstr>
      <vt:lpstr>Tool-Based Estimation</vt:lpstr>
      <vt:lpstr>Use-Case–Oriented Metrics</vt:lpstr>
      <vt:lpstr>Empirical Estimation Models</vt:lpstr>
      <vt:lpstr>COCOMO (constructive cost model)-II</vt:lpstr>
      <vt:lpstr>The Software Equation</vt:lpstr>
      <vt:lpstr>PowerPoint Presentation</vt:lpstr>
      <vt:lpstr>Organic, Semidetached and Embedded software projects</vt:lpstr>
      <vt:lpstr>Example:</vt:lpstr>
      <vt:lpstr>Project scheduling &amp; Tracking</vt:lpstr>
      <vt:lpstr>Effort and Delivery Time</vt:lpstr>
      <vt:lpstr>Effort Allocation</vt:lpstr>
      <vt:lpstr>Defining Task Sets</vt:lpstr>
      <vt:lpstr>Task Set Refinement</vt:lpstr>
      <vt:lpstr>Define a Task Network</vt:lpstr>
      <vt:lpstr>Timeline Charts</vt:lpstr>
      <vt:lpstr>Use Automated Tools to Derive a Timeline Chart</vt:lpstr>
      <vt:lpstr>Schedule Tracking</vt:lpstr>
      <vt:lpstr>Earned Value Analysis (EVA)</vt:lpstr>
      <vt:lpstr>Progress on an OO Project-I</vt:lpstr>
      <vt:lpstr>Progress on an OO Project-II</vt:lpstr>
      <vt:lpstr>Computing Earned Value-I</vt:lpstr>
      <vt:lpstr>Computing Earned Value-II</vt:lpstr>
      <vt:lpstr>Computing Earned Value-III</vt:lpstr>
      <vt:lpstr>Risk management</vt:lpstr>
      <vt:lpstr>Categories of Risk</vt:lpstr>
      <vt:lpstr>Contd…</vt:lpstr>
      <vt:lpstr>Sub-Categories of risk</vt:lpstr>
      <vt:lpstr>Risk Identification</vt:lpstr>
      <vt:lpstr>Contd…</vt:lpstr>
      <vt:lpstr>Assessing Project Risk</vt:lpstr>
      <vt:lpstr>Contd..</vt:lpstr>
      <vt:lpstr>Risk Components</vt:lpstr>
      <vt:lpstr>Risk Projection</vt:lpstr>
      <vt:lpstr>Building a Risk Table</vt:lpstr>
      <vt:lpstr>Building the Risk Table</vt:lpstr>
      <vt:lpstr>Risk Exposure (Impact)</vt:lpstr>
      <vt:lpstr>Risk Exposure Example</vt:lpstr>
      <vt:lpstr>Risk Mitigation, Monitoring, and Management</vt:lpstr>
      <vt:lpstr>Contd…</vt:lpstr>
      <vt:lpstr>Risk Mitigation</vt:lpstr>
      <vt:lpstr>Contd…</vt:lpstr>
      <vt:lpstr>Risk Monitoring</vt:lpstr>
      <vt:lpstr>Risk Management</vt:lpstr>
      <vt:lpstr>Risk Due to Product Size</vt:lpstr>
      <vt:lpstr>Risk Due to Business Impact</vt:lpstr>
      <vt:lpstr>Risks Due to the Customer</vt:lpstr>
      <vt:lpstr>Risks Due to Process Maturity</vt:lpstr>
      <vt:lpstr>Technology Risks</vt:lpstr>
      <vt:lpstr>RMMM Plan</vt:lpstr>
      <vt:lpstr>Contd…</vt:lpstr>
      <vt:lpstr>RIS Sample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NIDHI ACHARYA</cp:lastModifiedBy>
  <cp:revision>492</cp:revision>
  <dcterms:created xsi:type="dcterms:W3CDTF">2000-01-15T04:50:39Z</dcterms:created>
  <dcterms:modified xsi:type="dcterms:W3CDTF">2022-02-14T16:22:30Z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0x0101009855E1A1BCDFEB4F8EBA62A6AC483070</vt:lpwstr>
  </property>
</Properties>
</file>