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80"/>
  </p:notesMasterIdLst>
  <p:sldIdLst>
    <p:sldId id="597" r:id="rId5"/>
    <p:sldId id="678" r:id="rId6"/>
    <p:sldId id="747" r:id="rId7"/>
    <p:sldId id="748" r:id="rId8"/>
    <p:sldId id="750" r:id="rId9"/>
    <p:sldId id="751" r:id="rId10"/>
    <p:sldId id="755" r:id="rId11"/>
    <p:sldId id="756" r:id="rId12"/>
    <p:sldId id="757" r:id="rId13"/>
    <p:sldId id="758" r:id="rId14"/>
    <p:sldId id="759" r:id="rId15"/>
    <p:sldId id="761" r:id="rId16"/>
    <p:sldId id="762" r:id="rId17"/>
    <p:sldId id="763" r:id="rId18"/>
    <p:sldId id="749" r:id="rId19"/>
    <p:sldId id="765" r:id="rId20"/>
    <p:sldId id="766" r:id="rId21"/>
    <p:sldId id="769" r:id="rId22"/>
    <p:sldId id="770" r:id="rId23"/>
    <p:sldId id="771" r:id="rId24"/>
    <p:sldId id="772" r:id="rId25"/>
    <p:sldId id="773" r:id="rId26"/>
    <p:sldId id="774" r:id="rId27"/>
    <p:sldId id="775" r:id="rId28"/>
    <p:sldId id="776" r:id="rId29"/>
    <p:sldId id="777" r:id="rId30"/>
    <p:sldId id="778" r:id="rId31"/>
    <p:sldId id="780" r:id="rId32"/>
    <p:sldId id="782" r:id="rId33"/>
    <p:sldId id="783" r:id="rId34"/>
    <p:sldId id="784" r:id="rId35"/>
    <p:sldId id="785" r:id="rId36"/>
    <p:sldId id="791" r:id="rId37"/>
    <p:sldId id="792" r:id="rId38"/>
    <p:sldId id="796" r:id="rId39"/>
    <p:sldId id="797" r:id="rId40"/>
    <p:sldId id="798" r:id="rId41"/>
    <p:sldId id="799" r:id="rId42"/>
    <p:sldId id="800" r:id="rId43"/>
    <p:sldId id="801" r:id="rId44"/>
    <p:sldId id="802" r:id="rId45"/>
    <p:sldId id="803" r:id="rId46"/>
    <p:sldId id="804" r:id="rId47"/>
    <p:sldId id="808" r:id="rId48"/>
    <p:sldId id="805" r:id="rId49"/>
    <p:sldId id="806" r:id="rId50"/>
    <p:sldId id="807" r:id="rId51"/>
    <p:sldId id="810" r:id="rId52"/>
    <p:sldId id="831" r:id="rId53"/>
    <p:sldId id="811" r:id="rId54"/>
    <p:sldId id="812" r:id="rId55"/>
    <p:sldId id="813" r:id="rId56"/>
    <p:sldId id="814" r:id="rId57"/>
    <p:sldId id="815" r:id="rId58"/>
    <p:sldId id="816" r:id="rId59"/>
    <p:sldId id="817" r:id="rId60"/>
    <p:sldId id="818" r:id="rId61"/>
    <p:sldId id="832" r:id="rId62"/>
    <p:sldId id="833" r:id="rId63"/>
    <p:sldId id="819" r:id="rId64"/>
    <p:sldId id="820" r:id="rId65"/>
    <p:sldId id="821" r:id="rId66"/>
    <p:sldId id="822" r:id="rId67"/>
    <p:sldId id="823" r:id="rId68"/>
    <p:sldId id="824" r:id="rId69"/>
    <p:sldId id="825" r:id="rId70"/>
    <p:sldId id="826" r:id="rId71"/>
    <p:sldId id="827" r:id="rId72"/>
    <p:sldId id="828" r:id="rId73"/>
    <p:sldId id="829" r:id="rId74"/>
    <p:sldId id="830" r:id="rId75"/>
    <p:sldId id="834" r:id="rId76"/>
    <p:sldId id="835" r:id="rId77"/>
    <p:sldId id="836" r:id="rId78"/>
    <p:sldId id="676" r:id="rId79"/>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6699FF"/>
    <a:srgbClr val="D5B8EA"/>
    <a:srgbClr val="949494"/>
    <a:srgbClr val="339966"/>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4" autoAdjust="0"/>
    <p:restoredTop sz="99112" autoAdjust="0"/>
  </p:normalViewPr>
  <p:slideViewPr>
    <p:cSldViewPr>
      <p:cViewPr varScale="1">
        <p:scale>
          <a:sx n="94" d="100"/>
          <a:sy n="94" d="100"/>
        </p:scale>
        <p:origin x="105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000" b="1" dirty="0">
              <a:solidFill>
                <a:sysClr val="window" lastClr="FFFFFF"/>
              </a:solidFill>
              <a:latin typeface="Calibri"/>
              <a:ea typeface="+mn-ea"/>
              <a:cs typeface="Arial"/>
            </a:rPr>
            <a:t>Understanding the Requirement</a:t>
          </a: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Requirement Modeling</a:t>
          </a: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Requirement Specification (SRS)</a:t>
          </a:r>
        </a:p>
      </dgm:t>
    </dgm:pt>
    <dgm:pt modelId="{CE12AA17-8D42-4ABB-B347-234B36D5A1F8}" type="sibTrans" cxnId="{69583C3C-530E-4036-90DC-AAC59D8E4B74}">
      <dgm:prSet/>
      <dgm:spPr/>
      <dgm:t>
        <a:bodyPr/>
        <a:lstStyle/>
        <a:p>
          <a:endParaRPr lang="en-US"/>
        </a:p>
      </dgm:t>
    </dgm:pt>
    <dgm:pt modelId="{2DA0D993-94EC-4714-BAE9-BEFE80ED2CEA}" type="parTrans" cxnId="{D6D7B6F3-3F3A-4B63-A67F-1EF3997EE2EB}">
      <dgm:prSet/>
      <dgm:spPr/>
      <dgm:t>
        <a:bodyPr/>
        <a:lstStyle/>
        <a:p>
          <a:endParaRPr lang="en-US"/>
        </a:p>
      </dgm:t>
    </dgm:pt>
    <dgm:pt modelId="{56F36EBA-6E11-41F9-A59C-82E3A6852671}">
      <dgm:prSet phldrT="[Text]" custT="1"/>
      <dgm:spPr>
        <a:xfrm>
          <a:off x="609564" y="4161958"/>
          <a:ext cx="7695986" cy="832305"/>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Requirement Analysis and Requirement Elicitation</a:t>
          </a:r>
        </a:p>
      </dgm:t>
    </dgm:pt>
    <dgm:pt modelId="{3C046440-3519-4AA5-96B9-8DB4E9AE454E}" type="sibTrans" cxnId="{D6D7B6F3-3F3A-4B63-A67F-1EF3997EE2EB}">
      <dgm:prSet/>
      <dgm:spPr/>
      <dgm:t>
        <a:bodyPr/>
        <a:lstStyle/>
        <a:p>
          <a:endParaRPr lang="en-US"/>
        </a:p>
      </dgm:t>
    </dgm:pt>
    <dgm:pt modelId="{6768B448-8955-4185-A605-6781CE73B908}">
      <dgm:prSet phldrT="[Text]"/>
      <dgm:spPr>
        <a:xfrm>
          <a:off x="609564" y="4161958"/>
          <a:ext cx="7695986" cy="832305"/>
        </a:xfrm>
        <a:solidFill>
          <a:srgbClr val="002060"/>
        </a:solidFill>
        <a:ln w="25400" cap="flat" cmpd="sng" algn="ctr">
          <a:solidFill>
            <a:sysClr val="window" lastClr="FFFFFF">
              <a:hueOff val="0"/>
              <a:satOff val="0"/>
              <a:lumOff val="0"/>
              <a:alphaOff val="0"/>
            </a:sysClr>
          </a:solidFill>
          <a:prstDash val="solid"/>
        </a:ln>
        <a:effectLst/>
      </dgm:spPr>
      <dgm:t>
        <a:bodyPr/>
        <a:lstStyle/>
        <a:p>
          <a:r>
            <a:rPr lang="en-US" b="1" dirty="0">
              <a:solidFill>
                <a:sysClr val="window" lastClr="FFFFFF"/>
              </a:solidFill>
              <a:latin typeface="Calibri"/>
              <a:ea typeface="+mn-ea"/>
              <a:cs typeface="Arial"/>
            </a:rPr>
            <a:t>Requirement Engineering </a:t>
          </a:r>
        </a:p>
      </dgm:t>
    </dgm:pt>
    <dgm:pt modelId="{36451982-0305-482A-A2EF-CF48F46D404E}" type="parTrans" cxnId="{F10BA672-7DAA-43C6-A60E-619018C2D0F0}">
      <dgm:prSet/>
      <dgm:spPr/>
      <dgm:t>
        <a:bodyPr/>
        <a:lstStyle/>
        <a:p>
          <a:endParaRPr lang="en-US"/>
        </a:p>
      </dgm:t>
    </dgm:pt>
    <dgm:pt modelId="{86398A7B-7D4F-4672-B270-BBAB266BF07F}" type="sibTrans" cxnId="{F10BA672-7DAA-43C6-A60E-619018C2D0F0}">
      <dgm:prSet/>
      <dgm:spPr/>
      <dgm:t>
        <a:bodyPr/>
        <a:lstStyle/>
        <a:p>
          <a:endParaRPr lang="en-US"/>
        </a:p>
      </dgm:t>
    </dgm:pt>
    <dgm:pt modelId="{C17715A0-EA3E-4271-9457-79132BF4B86E}" type="pres">
      <dgm:prSet presAssocID="{0DE1075D-74EB-4999-8294-B118DB248342}" presName="Name0" presStyleCnt="0">
        <dgm:presLayoutVars>
          <dgm:chMax val="7"/>
          <dgm:chPref val="7"/>
          <dgm:dir/>
        </dgm:presLayoutVars>
      </dgm:prSet>
      <dgm:spPr/>
      <dgm:t>
        <a:bodyPr/>
        <a:lstStyle/>
        <a:p>
          <a:endParaRPr lang="en-US"/>
        </a:p>
      </dgm:t>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5"/>
      <dgm:spPr/>
    </dgm:pt>
    <dgm:pt modelId="{1458179C-DC03-40D8-82D0-80A450F5ACEE}" type="pres">
      <dgm:prSet presAssocID="{0DE1075D-74EB-4999-8294-B118DB248342}" presName="conn" presStyleLbl="parChTrans1D2" presStyleIdx="0" presStyleCnt="1"/>
      <dgm:spPr/>
      <dgm:t>
        <a:bodyPr/>
        <a:lstStyle/>
        <a:p>
          <a:endParaRPr lang="en-US"/>
        </a:p>
      </dgm:t>
    </dgm:pt>
    <dgm:pt modelId="{D836EF6B-91DB-4081-8874-22FB8A9111B7}" type="pres">
      <dgm:prSet presAssocID="{0DE1075D-74EB-4999-8294-B118DB248342}" presName="extraNode" presStyleLbl="node1" presStyleIdx="0" presStyleCnt="5"/>
      <dgm:spPr/>
    </dgm:pt>
    <dgm:pt modelId="{3DB73F2F-6DB6-45D2-945A-5D1A4BB061C2}" type="pres">
      <dgm:prSet presAssocID="{0DE1075D-74EB-4999-8294-B118DB248342}" presName="dstNode" presStyleLbl="node1" presStyleIdx="0" presStyleCnt="5"/>
      <dgm:spPr/>
    </dgm:pt>
    <dgm:pt modelId="{9DA49667-2944-4012-973F-73BA285795D2}" type="pres">
      <dgm:prSet presAssocID="{743DD06A-049F-4C9C-8222-D1B726AE6350}" presName="text_1" presStyleLbl="node1" presStyleIdx="0" presStyleCnt="5">
        <dgm:presLayoutVars>
          <dgm:bulletEnabled val="1"/>
        </dgm:presLayoutVars>
      </dgm:prSet>
      <dgm:spPr/>
      <dgm:t>
        <a:bodyPr/>
        <a:lstStyle/>
        <a:p>
          <a:endParaRPr lang="en-US"/>
        </a:p>
      </dgm:t>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5"/>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5" custLinFactNeighborX="-276" custLinFactNeighborY="-7739">
        <dgm:presLayoutVars>
          <dgm:bulletEnabled val="1"/>
        </dgm:presLayoutVars>
      </dgm:prSet>
      <dgm:spPr/>
      <dgm:t>
        <a:bodyPr/>
        <a:lstStyle/>
        <a:p>
          <a:endParaRPr lang="en-US"/>
        </a:p>
      </dgm:t>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5"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5" custScaleY="104249">
        <dgm:presLayoutVars>
          <dgm:bulletEnabled val="1"/>
        </dgm:presLayoutVars>
      </dgm:prSet>
      <dgm:spPr/>
      <dgm:t>
        <a:bodyPr/>
        <a:lstStyle/>
        <a:p>
          <a:endParaRPr lang="en-US"/>
        </a:p>
      </dgm:t>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5"/>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 modelId="{D00E308A-9211-4B14-8E5E-D16BA1039134}" type="pres">
      <dgm:prSet presAssocID="{56F36EBA-6E11-41F9-A59C-82E3A6852671}" presName="text_4" presStyleLbl="node1" presStyleIdx="3" presStyleCnt="5">
        <dgm:presLayoutVars>
          <dgm:bulletEnabled val="1"/>
        </dgm:presLayoutVars>
      </dgm:prSet>
      <dgm:spPr/>
      <dgm:t>
        <a:bodyPr/>
        <a:lstStyle/>
        <a:p>
          <a:endParaRPr lang="en-US"/>
        </a:p>
      </dgm:t>
    </dgm:pt>
    <dgm:pt modelId="{74CC8491-8224-4B59-A0E4-422768BF7135}" type="pres">
      <dgm:prSet presAssocID="{56F36EBA-6E11-41F9-A59C-82E3A6852671}" presName="accent_4" presStyleCnt="0"/>
      <dgm:spPr/>
    </dgm:pt>
    <dgm:pt modelId="{C839A187-596A-4E87-B6D5-675E6C19B548}" type="pres">
      <dgm:prSet presAssocID="{56F36EBA-6E11-41F9-A59C-82E3A6852671}" presName="accentRepeatNode" presStyleLbl="solidFgAcc1" presStyleIdx="3" presStyleCnt="5"/>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 modelId="{D278872B-045D-4475-BF30-6D9DB7754050}" type="pres">
      <dgm:prSet presAssocID="{6768B448-8955-4185-A605-6781CE73B908}" presName="text_5" presStyleLbl="node1" presStyleIdx="4" presStyleCnt="5" custScaleX="95940" custScaleY="64768">
        <dgm:presLayoutVars>
          <dgm:bulletEnabled val="1"/>
        </dgm:presLayoutVars>
      </dgm:prSet>
      <dgm:spPr>
        <a:prstGeom prst="rect">
          <a:avLst/>
        </a:prstGeom>
      </dgm:spPr>
      <dgm:t>
        <a:bodyPr/>
        <a:lstStyle/>
        <a:p>
          <a:endParaRPr lang="en-US"/>
        </a:p>
      </dgm:t>
    </dgm:pt>
    <dgm:pt modelId="{3A618E88-80BD-4B08-9351-75DF26C18124}" type="pres">
      <dgm:prSet presAssocID="{6768B448-8955-4185-A605-6781CE73B908}" presName="accent_5" presStyleCnt="0"/>
      <dgm:spPr/>
    </dgm:pt>
    <dgm:pt modelId="{BC1B5CD6-BC9A-4774-9F9C-B53B48A30F16}" type="pres">
      <dgm:prSet presAssocID="{6768B448-8955-4185-A605-6781CE73B908}" presName="accentRepeatNode" presStyleLbl="solidFgAcc1" presStyleIdx="4" presStyleCnt="5" custScaleX="66303" custScaleY="33792"/>
      <dgm:spPr/>
    </dgm:pt>
  </dgm:ptLst>
  <dgm:cxnLst>
    <dgm:cxn modelId="{69583C3C-530E-4036-90DC-AAC59D8E4B74}" srcId="{0DE1075D-74EB-4999-8294-B118DB248342}" destId="{3B5EB7A7-560B-4A8A-8735-38621C7A39D2}" srcOrd="2" destOrd="0" parTransId="{4EB48BED-84B7-4050-9CDC-82240929E330}" sibTransId="{CE12AA17-8D42-4ABB-B347-234B36D5A1F8}"/>
    <dgm:cxn modelId="{EF2FEC37-B3B5-4E9C-A116-FC64985C991A}" type="presOf" srcId="{56F36EBA-6E11-41F9-A59C-82E3A6852671}" destId="{D00E308A-9211-4B14-8E5E-D16BA1039134}" srcOrd="0" destOrd="0" presId="urn:microsoft.com/office/officeart/2008/layout/VerticalCurvedList"/>
    <dgm:cxn modelId="{B967C783-281D-4209-A029-4C9D34409097}" srcId="{0DE1075D-74EB-4999-8294-B118DB248342}" destId="{743DD06A-049F-4C9C-8222-D1B726AE6350}" srcOrd="0" destOrd="0" parTransId="{A6B7FF6A-4FAB-4BAA-A132-3BA5210E4AF8}" sibTransId="{E01F0FC3-5348-4095-97FC-147ECF0F725B}"/>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D6D7B6F3-3F3A-4B63-A67F-1EF3997EE2EB}" srcId="{0DE1075D-74EB-4999-8294-B118DB248342}" destId="{56F36EBA-6E11-41F9-A59C-82E3A6852671}" srcOrd="3" destOrd="0" parTransId="{2DA0D993-94EC-4714-BAE9-BEFE80ED2CEA}" sibTransId="{3C046440-3519-4AA5-96B9-8DB4E9AE454E}"/>
    <dgm:cxn modelId="{568D760E-3B1C-4A3C-BF11-3231E6FE04AD}" type="presOf" srcId="{3B5EB7A7-560B-4A8A-8735-38621C7A39D2}" destId="{43F721F4-4903-41D4-9417-312BC657C56E}" srcOrd="0" destOrd="0" presId="urn:microsoft.com/office/officeart/2008/layout/VerticalCurvedList"/>
    <dgm:cxn modelId="{C0BE5F19-70D0-468B-89BD-FB148DE72B44}" type="presOf" srcId="{6768B448-8955-4185-A605-6781CE73B908}" destId="{D278872B-045D-4475-BF30-6D9DB7754050}"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F10BA672-7DAA-43C6-A60E-619018C2D0F0}" srcId="{0DE1075D-74EB-4999-8294-B118DB248342}" destId="{6768B448-8955-4185-A605-6781CE73B908}" srcOrd="4" destOrd="0" parTransId="{36451982-0305-482A-A2EF-CF48F46D404E}" sibTransId="{86398A7B-7D4F-4672-B270-BBAB266BF07F}"/>
    <dgm:cxn modelId="{AFF61691-F1F2-4EB6-86AD-31A5C6DEC64A}" type="presOf" srcId="{743DD06A-049F-4C9C-8222-D1B726AE6350}" destId="{9DA49667-2944-4012-973F-73BA285795D2}" srcOrd="0" destOrd="0" presId="urn:microsoft.com/office/officeart/2008/layout/VerticalCurvedList"/>
    <dgm:cxn modelId="{8EA7A0D4-8566-4521-BF7B-B1645CD15C63}" type="presOf" srcId="{95ED4660-8680-4890-8916-D728D88150C5}" destId="{7B7BE193-CC15-4707-BDF8-46EA685D4C4A}" srcOrd="0" destOrd="0" presId="urn:microsoft.com/office/officeart/2008/layout/VerticalCurvedList"/>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 modelId="{B1CE6A0C-1E83-4D65-A3AF-005F24C64E4C}" type="presParOf" srcId="{83FEA122-277F-466E-A1B2-F828BE1B1627}" destId="{D00E308A-9211-4B14-8E5E-D16BA1039134}" srcOrd="7" destOrd="0" presId="urn:microsoft.com/office/officeart/2008/layout/VerticalCurvedList"/>
    <dgm:cxn modelId="{48069034-D376-45D1-B63E-1D56A42EBEC3}" type="presParOf" srcId="{83FEA122-277F-466E-A1B2-F828BE1B1627}" destId="{74CC8491-8224-4B59-A0E4-422768BF7135}" srcOrd="8" destOrd="0" presId="urn:microsoft.com/office/officeart/2008/layout/VerticalCurvedList"/>
    <dgm:cxn modelId="{C9BCA72D-CEDD-4DA3-B516-76C24F2F4711}" type="presParOf" srcId="{74CC8491-8224-4B59-A0E4-422768BF7135}" destId="{C839A187-596A-4E87-B6D5-675E6C19B548}" srcOrd="0" destOrd="0" presId="urn:microsoft.com/office/officeart/2008/layout/VerticalCurvedList"/>
    <dgm:cxn modelId="{C3A02D23-0EF0-4475-88E2-8B882184A2FD}" type="presParOf" srcId="{83FEA122-277F-466E-A1B2-F828BE1B1627}" destId="{D278872B-045D-4475-BF30-6D9DB7754050}" srcOrd="9" destOrd="0" presId="urn:microsoft.com/office/officeart/2008/layout/VerticalCurvedList"/>
    <dgm:cxn modelId="{E04E8DA3-545F-46BE-832E-E7F0751FA5AB}" type="presParOf" srcId="{83FEA122-277F-466E-A1B2-F828BE1B1627}" destId="{3A618E88-80BD-4B08-9351-75DF26C18124}" srcOrd="10" destOrd="0" presId="urn:microsoft.com/office/officeart/2008/layout/VerticalCurvedList"/>
    <dgm:cxn modelId="{8A1E822F-EDB2-48B7-B3A4-4C42D5F8B642}" type="presParOf" srcId="{3A618E88-80BD-4B08-9351-75DF26C18124}" destId="{BC1B5CD6-BC9A-4774-9F9C-B53B48A30F1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54F14D1A-70ED-407B-B87F-3716E908CA0B}" type="slidenum">
              <a:rPr lang="en-US" altLang="en-US">
                <a:latin typeface="Times New Roman" pitchFamily="-128" charset="0"/>
              </a:rPr>
              <a:pPr/>
              <a:t>48</a:t>
            </a:fld>
            <a:endParaRPr lang="en-US" altLang="en-US">
              <a:latin typeface="Times New Roman" pitchFamily="-12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a:latin typeface="Times New Roman" pitchFamily="-128" charset="0"/>
            </a:endParaRPr>
          </a:p>
        </p:txBody>
      </p:sp>
    </p:spTree>
    <p:extLst>
      <p:ext uri="{BB962C8B-B14F-4D97-AF65-F5344CB8AC3E}">
        <p14:creationId xmlns:p14="http://schemas.microsoft.com/office/powerpoint/2010/main" val="240808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5E4AECA2-F1A0-4D3A-AD81-7C5E3EE019B5}" type="slidenum">
              <a:rPr lang="en-US" altLang="en-US">
                <a:latin typeface="Times New Roman" pitchFamily="-128" charset="0"/>
              </a:rPr>
              <a:pPr/>
              <a:t>55</a:t>
            </a:fld>
            <a:endParaRPr lang="en-US" altLang="en-US">
              <a:latin typeface="Times New Roman" pitchFamily="-12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latin typeface="Times New Roman" pitchFamily="-128" charset="0"/>
            </a:endParaRPr>
          </a:p>
        </p:txBody>
      </p:sp>
    </p:spTree>
    <p:extLst>
      <p:ext uri="{BB962C8B-B14F-4D97-AF65-F5344CB8AC3E}">
        <p14:creationId xmlns:p14="http://schemas.microsoft.com/office/powerpoint/2010/main" val="93825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06E03672-E062-48E4-A7F2-C105B2D5D47C}" type="slidenum">
              <a:rPr lang="en-US" altLang="en-US">
                <a:latin typeface="Times New Roman" pitchFamily="-128" charset="0"/>
              </a:rPr>
              <a:pPr/>
              <a:t>66</a:t>
            </a:fld>
            <a:endParaRPr lang="en-US" altLang="en-US">
              <a:latin typeface="Times New Roman" pitchFamily="-12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a:latin typeface="Times New Roman" pitchFamily="-128" charset="0"/>
            </a:endParaRPr>
          </a:p>
        </p:txBody>
      </p:sp>
    </p:spTree>
    <p:extLst>
      <p:ext uri="{BB962C8B-B14F-4D97-AF65-F5344CB8AC3E}">
        <p14:creationId xmlns:p14="http://schemas.microsoft.com/office/powerpoint/2010/main" val="405504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E22229AA-9289-4DEA-8ACA-035AB2AAD7A1}" type="slidenum">
              <a:rPr lang="en-US" altLang="en-US">
                <a:latin typeface="Times New Roman" pitchFamily="-128" charset="0"/>
              </a:rPr>
              <a:pPr/>
              <a:t>67</a:t>
            </a:fld>
            <a:endParaRPr lang="en-US" altLang="en-US">
              <a:latin typeface="Times New Roman" pitchFamily="-12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endParaRPr lang="en-US" altLang="en-US">
              <a:latin typeface="Times New Roman" pitchFamily="-128" charset="0"/>
            </a:endParaRPr>
          </a:p>
        </p:txBody>
      </p:sp>
    </p:spTree>
    <p:extLst>
      <p:ext uri="{BB962C8B-B14F-4D97-AF65-F5344CB8AC3E}">
        <p14:creationId xmlns:p14="http://schemas.microsoft.com/office/powerpoint/2010/main" val="370331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CAB3AC8A-430C-4379-BD42-28A4CB4DE6CF}" type="slidenum">
              <a:rPr lang="en-US" altLang="en-US">
                <a:latin typeface="Times New Roman" pitchFamily="-128" charset="0"/>
              </a:rPr>
              <a:pPr/>
              <a:t>70</a:t>
            </a:fld>
            <a:endParaRPr lang="en-US" altLang="en-US">
              <a:latin typeface="Times New Roman" pitchFamily="-128" charset="0"/>
            </a:endParaRPr>
          </a:p>
        </p:txBody>
      </p:sp>
      <p:sp>
        <p:nvSpPr>
          <p:cNvPr id="33795" name="Rectangle 2"/>
          <p:cNvSpPr>
            <a:spLocks noGrp="1" noRot="1" noChangeAspect="1" noChangeArrowheads="1" noTextEdit="1"/>
          </p:cNvSpPr>
          <p:nvPr>
            <p:ph type="sldImg"/>
          </p:nvPr>
        </p:nvSpPr>
        <p:spPr>
          <a:xfrm>
            <a:off x="1143000" y="685800"/>
            <a:ext cx="4572000" cy="3429000"/>
          </a:xfrm>
          <a:ln/>
        </p:spPr>
      </p:sp>
      <p:sp>
        <p:nvSpPr>
          <p:cNvPr id="33796" name="Rectangle 3"/>
          <p:cNvSpPr>
            <a:spLocks noGrp="1" noChangeArrowheads="1"/>
          </p:cNvSpPr>
          <p:nvPr>
            <p:ph type="body" idx="1"/>
          </p:nvPr>
        </p:nvSpPr>
        <p:spPr>
          <a:xfrm>
            <a:off x="686421" y="4344025"/>
            <a:ext cx="5485158" cy="4114488"/>
          </a:xfrm>
          <a:noFill/>
        </p:spPr>
        <p:txBody>
          <a:bodyPr/>
          <a:lstStyle/>
          <a:p>
            <a:pPr eaLnBrk="1" hangingPunct="1"/>
            <a:endParaRPr lang="en-US" altLang="en-US">
              <a:latin typeface="Times New Roman" pitchFamily="-128" charset="0"/>
            </a:endParaRPr>
          </a:p>
        </p:txBody>
      </p:sp>
    </p:spTree>
    <p:extLst>
      <p:ext uri="{BB962C8B-B14F-4D97-AF65-F5344CB8AC3E}">
        <p14:creationId xmlns:p14="http://schemas.microsoft.com/office/powerpoint/2010/main" val="41264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0E8654BB-D070-40C4-ABC1-41F0CCAB0939}" type="slidenum">
              <a:rPr lang="en-US" altLang="en-US">
                <a:latin typeface="Times New Roman" pitchFamily="-128" charset="0"/>
              </a:rPr>
              <a:pPr/>
              <a:t>71</a:t>
            </a:fld>
            <a:endParaRPr lang="en-US" altLang="en-US">
              <a:latin typeface="Times New Roman" pitchFamily="-12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a:latin typeface="Times New Roman" pitchFamily="-128" charset="0"/>
            </a:endParaRPr>
          </a:p>
        </p:txBody>
      </p:sp>
    </p:spTree>
    <p:extLst>
      <p:ext uri="{BB962C8B-B14F-4D97-AF65-F5344CB8AC3E}">
        <p14:creationId xmlns:p14="http://schemas.microsoft.com/office/powerpoint/2010/main" val="2861905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725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504825" y="1600200"/>
            <a:ext cx="8410575" cy="44577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46C42-9F92-47DB-9CAC-1402389CE79C}"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 id="2147484021" r:id="rId12"/>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7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22.wmf"/></Relationships>
</file>

<file path=ppt/slides/_rels/slide7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6"/>
          <p:cNvSpPr txBox="1">
            <a:spLocks noChangeArrowheads="1"/>
          </p:cNvSpPr>
          <p:nvPr/>
        </p:nvSpPr>
        <p:spPr bwMode="auto">
          <a:xfrm>
            <a:off x="228600" y="2650391"/>
            <a:ext cx="8762999"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solidFill>
                  <a:srgbClr val="C00000"/>
                </a:solidFill>
                <a:latin typeface="Cambria" pitchFamily="18" charset="0"/>
              </a:rPr>
              <a:t>UNIT 4</a:t>
            </a:r>
            <a:endParaRPr lang="en-US" altLang="en-US" dirty="0">
              <a:latin typeface="Cambria" pitchFamily="18" charset="0"/>
            </a:endParaRPr>
          </a:p>
          <a:p>
            <a:pPr algn="ctr">
              <a:lnSpc>
                <a:spcPct val="150000"/>
              </a:lnSpc>
            </a:pPr>
            <a:r>
              <a:rPr lang="en-US" altLang="en-US" sz="3200" dirty="0">
                <a:solidFill>
                  <a:srgbClr val="C00000"/>
                </a:solidFill>
                <a:latin typeface="Cambria" pitchFamily="18" charset="0"/>
              </a:rPr>
              <a:t>Requirement Analysis and Specification</a:t>
            </a:r>
          </a:p>
          <a:p>
            <a:pPr algn="ctr"/>
            <a:endParaRPr lang="en-US" altLang="en-US" sz="3200" dirty="0">
              <a:solidFill>
                <a:srgbClr val="C00000"/>
              </a:solidFill>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Class Diagram</a:t>
            </a:r>
          </a:p>
        </p:txBody>
      </p:sp>
      <p:pic>
        <p:nvPicPr>
          <p:cNvPr id="182275" name="Picture 3"/>
          <p:cNvPicPr>
            <a:picLocks noChangeAspect="1" noChangeArrowheads="1"/>
          </p:cNvPicPr>
          <p:nvPr/>
        </p:nvPicPr>
        <p:blipFill>
          <a:blip r:embed="rId2"/>
          <a:srcRect/>
          <a:stretch>
            <a:fillRect/>
          </a:stretch>
        </p:blipFill>
        <p:spPr bwMode="auto">
          <a:xfrm>
            <a:off x="3657600" y="2819400"/>
            <a:ext cx="1803400" cy="2686050"/>
          </a:xfrm>
          <a:prstGeom prst="rect">
            <a:avLst/>
          </a:prstGeom>
          <a:noFill/>
          <a:ln w="12700">
            <a:noFill/>
            <a:miter lim="800000"/>
            <a:headEnd/>
            <a:tailEnd/>
          </a:ln>
          <a:effectLst/>
        </p:spPr>
      </p:pic>
      <p:sp>
        <p:nvSpPr>
          <p:cNvPr id="182276" name="Text Box 4"/>
          <p:cNvSpPr txBox="1">
            <a:spLocks noChangeArrowheads="1"/>
          </p:cNvSpPr>
          <p:nvPr/>
        </p:nvSpPr>
        <p:spPr bwMode="auto">
          <a:xfrm>
            <a:off x="1905000" y="2362200"/>
            <a:ext cx="3487738" cy="339725"/>
          </a:xfrm>
          <a:prstGeom prst="rect">
            <a:avLst/>
          </a:prstGeom>
          <a:noFill/>
          <a:ln w="12700">
            <a:noFill/>
            <a:miter lim="800000"/>
            <a:headEnd/>
            <a:tailEnd/>
          </a:ln>
          <a:effectLst/>
        </p:spPr>
        <p:txBody>
          <a:bodyPr wrap="none">
            <a:spAutoFit/>
          </a:bodyPr>
          <a:lstStyle/>
          <a:p>
            <a:pPr>
              <a:lnSpc>
                <a:spcPct val="90000"/>
              </a:lnSpc>
            </a:pPr>
            <a:r>
              <a:rPr lang="en-US" sz="1800" b="1">
                <a:solidFill>
                  <a:schemeClr val="folHlink"/>
                </a:solidFill>
                <a:latin typeface="Helvetica" pitchFamily="-128" charset="0"/>
              </a:rPr>
              <a:t>From the </a:t>
            </a:r>
            <a:r>
              <a:rPr lang="en-US" sz="1800" b="1" i="1">
                <a:solidFill>
                  <a:schemeClr val="folHlink"/>
                </a:solidFill>
                <a:latin typeface="Helvetica" pitchFamily="-128" charset="0"/>
              </a:rPr>
              <a:t>SafeHome</a:t>
            </a:r>
            <a:r>
              <a:rPr lang="en-US" sz="1800" b="1">
                <a:solidFill>
                  <a:schemeClr val="folHlink"/>
                </a:solidFill>
                <a:latin typeface="Helvetica" pitchFamily="-128" charset="0"/>
              </a:rPr>
              <a:t> system …</a:t>
            </a: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9" name="Rectangle 3"/>
          <p:cNvSpPr>
            <a:spLocks noGrp="1" noChangeArrowheads="1"/>
          </p:cNvSpPr>
          <p:nvPr>
            <p:ph type="title"/>
          </p:nvPr>
        </p:nvSpPr>
        <p:spPr/>
        <p:txBody>
          <a:bodyPr anchor="ctr"/>
          <a:lstStyle/>
          <a:p>
            <a:r>
              <a:rPr lang="en-US" dirty="0"/>
              <a:t>State Diagram</a:t>
            </a:r>
          </a:p>
        </p:txBody>
      </p:sp>
      <p:sp>
        <p:nvSpPr>
          <p:cNvPr id="183301" name="AutoShape 5"/>
          <p:cNvSpPr>
            <a:spLocks noChangeArrowheads="1"/>
          </p:cNvSpPr>
          <p:nvPr/>
        </p:nvSpPr>
        <p:spPr bwMode="auto">
          <a:xfrm>
            <a:off x="2667000" y="2057400"/>
            <a:ext cx="2438400" cy="28956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endParaRPr lang="en-US" sz="1600"/>
          </a:p>
        </p:txBody>
      </p:sp>
      <p:sp>
        <p:nvSpPr>
          <p:cNvPr id="183302" name="Line 6"/>
          <p:cNvSpPr>
            <a:spLocks noChangeShapeType="1"/>
          </p:cNvSpPr>
          <p:nvPr/>
        </p:nvSpPr>
        <p:spPr bwMode="auto">
          <a:xfrm>
            <a:off x="2667000" y="2590800"/>
            <a:ext cx="2438400" cy="0"/>
          </a:xfrm>
          <a:prstGeom prst="line">
            <a:avLst/>
          </a:prstGeom>
          <a:noFill/>
          <a:ln w="9525">
            <a:solidFill>
              <a:schemeClr val="tx1"/>
            </a:solidFill>
            <a:round/>
            <a:headEnd/>
            <a:tailEnd/>
          </a:ln>
          <a:effectLst/>
        </p:spPr>
        <p:txBody>
          <a:bodyPr wrap="none" anchor="ctr"/>
          <a:lstStyle/>
          <a:p>
            <a:endParaRPr lang="en-IN"/>
          </a:p>
        </p:txBody>
      </p:sp>
      <p:sp>
        <p:nvSpPr>
          <p:cNvPr id="183303" name="Line 7"/>
          <p:cNvSpPr>
            <a:spLocks noChangeShapeType="1"/>
          </p:cNvSpPr>
          <p:nvPr/>
        </p:nvSpPr>
        <p:spPr bwMode="auto">
          <a:xfrm>
            <a:off x="2667000" y="3505200"/>
            <a:ext cx="2438400" cy="0"/>
          </a:xfrm>
          <a:prstGeom prst="line">
            <a:avLst/>
          </a:prstGeom>
          <a:noFill/>
          <a:ln w="9525">
            <a:solidFill>
              <a:schemeClr val="tx1"/>
            </a:solidFill>
            <a:round/>
            <a:headEnd/>
            <a:tailEnd/>
          </a:ln>
          <a:effectLst/>
        </p:spPr>
        <p:txBody>
          <a:bodyPr wrap="none" anchor="ctr"/>
          <a:lstStyle/>
          <a:p>
            <a:endParaRPr lang="en-IN"/>
          </a:p>
        </p:txBody>
      </p:sp>
      <p:sp>
        <p:nvSpPr>
          <p:cNvPr id="183307" name="Rectangle 11"/>
          <p:cNvSpPr>
            <a:spLocks noChangeArrowheads="1"/>
          </p:cNvSpPr>
          <p:nvPr/>
        </p:nvSpPr>
        <p:spPr bwMode="auto">
          <a:xfrm>
            <a:off x="3276600" y="2057400"/>
            <a:ext cx="1222375" cy="581025"/>
          </a:xfrm>
          <a:prstGeom prst="rect">
            <a:avLst/>
          </a:prstGeom>
          <a:noFill/>
          <a:ln w="9525">
            <a:noFill/>
            <a:miter lim="800000"/>
            <a:headEnd/>
            <a:tailEnd/>
          </a:ln>
          <a:effectLst/>
        </p:spPr>
        <p:txBody>
          <a:bodyPr>
            <a:spAutoFit/>
          </a:bodyPr>
          <a:lstStyle/>
          <a:p>
            <a:pPr algn="ctr"/>
            <a:r>
              <a:rPr lang="en-US" sz="1600"/>
              <a:t>Reading </a:t>
            </a:r>
          </a:p>
          <a:p>
            <a:pPr algn="ctr"/>
            <a:r>
              <a:rPr lang="en-US" sz="1600"/>
              <a:t>Commands</a:t>
            </a:r>
            <a:endParaRPr lang="en-US"/>
          </a:p>
        </p:txBody>
      </p:sp>
      <p:sp>
        <p:nvSpPr>
          <p:cNvPr id="183308" name="Rectangle 12"/>
          <p:cNvSpPr>
            <a:spLocks noChangeArrowheads="1"/>
          </p:cNvSpPr>
          <p:nvPr/>
        </p:nvSpPr>
        <p:spPr bwMode="auto">
          <a:xfrm>
            <a:off x="2667000" y="2667000"/>
            <a:ext cx="2362200" cy="730250"/>
          </a:xfrm>
          <a:prstGeom prst="rect">
            <a:avLst/>
          </a:prstGeom>
          <a:noFill/>
          <a:ln w="9525">
            <a:noFill/>
            <a:miter lim="800000"/>
            <a:headEnd/>
            <a:tailEnd/>
          </a:ln>
          <a:effectLst/>
        </p:spPr>
        <p:txBody>
          <a:bodyPr>
            <a:spAutoFit/>
          </a:bodyPr>
          <a:lstStyle/>
          <a:p>
            <a:r>
              <a:rPr lang="en-US" sz="1400"/>
              <a:t>System status = “ready”</a:t>
            </a:r>
          </a:p>
          <a:p>
            <a:r>
              <a:rPr lang="en-US" sz="1400"/>
              <a:t>Display msg = “enter cmd”</a:t>
            </a:r>
          </a:p>
          <a:p>
            <a:r>
              <a:rPr lang="en-US" sz="1400"/>
              <a:t>Display status = steady</a:t>
            </a:r>
          </a:p>
        </p:txBody>
      </p:sp>
      <p:sp>
        <p:nvSpPr>
          <p:cNvPr id="183309" name="Rectangle 13"/>
          <p:cNvSpPr>
            <a:spLocks noChangeArrowheads="1"/>
          </p:cNvSpPr>
          <p:nvPr/>
        </p:nvSpPr>
        <p:spPr bwMode="auto">
          <a:xfrm>
            <a:off x="2667000" y="3657600"/>
            <a:ext cx="2362200" cy="1155700"/>
          </a:xfrm>
          <a:prstGeom prst="rect">
            <a:avLst/>
          </a:prstGeom>
          <a:noFill/>
          <a:ln w="9525">
            <a:noFill/>
            <a:miter lim="800000"/>
            <a:headEnd/>
            <a:tailEnd/>
          </a:ln>
          <a:effectLst/>
        </p:spPr>
        <p:txBody>
          <a:bodyPr>
            <a:spAutoFit/>
          </a:bodyPr>
          <a:lstStyle/>
          <a:p>
            <a:r>
              <a:rPr lang="en-US" sz="1400"/>
              <a:t>Entry/subsystems ready</a:t>
            </a:r>
          </a:p>
          <a:p>
            <a:r>
              <a:rPr lang="en-US" sz="1400"/>
              <a:t>Do: poll user input panel</a:t>
            </a:r>
          </a:p>
          <a:p>
            <a:r>
              <a:rPr lang="en-US" sz="1400"/>
              <a:t>Do: read user input</a:t>
            </a:r>
          </a:p>
          <a:p>
            <a:r>
              <a:rPr lang="en-US" sz="1400"/>
              <a:t>Do: interpret user input</a:t>
            </a:r>
          </a:p>
          <a:p>
            <a:endParaRPr lang="en-US" sz="1400"/>
          </a:p>
        </p:txBody>
      </p:sp>
      <p:sp>
        <p:nvSpPr>
          <p:cNvPr id="183310" name="Rectangle 14"/>
          <p:cNvSpPr>
            <a:spLocks noChangeArrowheads="1"/>
          </p:cNvSpPr>
          <p:nvPr/>
        </p:nvSpPr>
        <p:spPr bwMode="auto">
          <a:xfrm>
            <a:off x="5867400" y="2439988"/>
            <a:ext cx="1093788" cy="304800"/>
          </a:xfrm>
          <a:prstGeom prst="rect">
            <a:avLst/>
          </a:prstGeom>
          <a:noFill/>
          <a:ln w="9525">
            <a:noFill/>
            <a:miter lim="800000"/>
            <a:headEnd/>
            <a:tailEnd/>
          </a:ln>
          <a:effectLst/>
        </p:spPr>
        <p:txBody>
          <a:bodyPr wrap="none">
            <a:spAutoFit/>
          </a:bodyPr>
          <a:lstStyle/>
          <a:p>
            <a:r>
              <a:rPr lang="en-US" sz="1400"/>
              <a:t>State name</a:t>
            </a:r>
            <a:endParaRPr lang="en-US"/>
          </a:p>
        </p:txBody>
      </p:sp>
      <p:sp>
        <p:nvSpPr>
          <p:cNvPr id="183311" name="Rectangle 15"/>
          <p:cNvSpPr>
            <a:spLocks noChangeArrowheads="1"/>
          </p:cNvSpPr>
          <p:nvPr/>
        </p:nvSpPr>
        <p:spPr bwMode="auto">
          <a:xfrm>
            <a:off x="5867400" y="3276600"/>
            <a:ext cx="1360488" cy="304800"/>
          </a:xfrm>
          <a:prstGeom prst="rect">
            <a:avLst/>
          </a:prstGeom>
          <a:noFill/>
          <a:ln w="9525">
            <a:noFill/>
            <a:miter lim="800000"/>
            <a:headEnd/>
            <a:tailEnd/>
          </a:ln>
          <a:effectLst/>
        </p:spPr>
        <p:txBody>
          <a:bodyPr wrap="none">
            <a:spAutoFit/>
          </a:bodyPr>
          <a:lstStyle/>
          <a:p>
            <a:r>
              <a:rPr lang="en-US" sz="1400"/>
              <a:t>State variables</a:t>
            </a:r>
            <a:endParaRPr lang="en-US"/>
          </a:p>
        </p:txBody>
      </p:sp>
      <p:sp>
        <p:nvSpPr>
          <p:cNvPr id="183312" name="Rectangle 16"/>
          <p:cNvSpPr>
            <a:spLocks noChangeArrowheads="1"/>
          </p:cNvSpPr>
          <p:nvPr/>
        </p:nvSpPr>
        <p:spPr bwMode="auto">
          <a:xfrm>
            <a:off x="5867400" y="4267200"/>
            <a:ext cx="1330325" cy="304800"/>
          </a:xfrm>
          <a:prstGeom prst="rect">
            <a:avLst/>
          </a:prstGeom>
          <a:noFill/>
          <a:ln w="9525">
            <a:noFill/>
            <a:miter lim="800000"/>
            <a:headEnd/>
            <a:tailEnd/>
          </a:ln>
          <a:effectLst/>
        </p:spPr>
        <p:txBody>
          <a:bodyPr wrap="none">
            <a:spAutoFit/>
          </a:bodyPr>
          <a:lstStyle/>
          <a:p>
            <a:r>
              <a:rPr lang="en-US" sz="1400"/>
              <a:t>State activities</a:t>
            </a:r>
            <a:endParaRPr lang="en-US"/>
          </a:p>
        </p:txBody>
      </p:sp>
      <p:sp>
        <p:nvSpPr>
          <p:cNvPr id="183313" name="Line 17"/>
          <p:cNvSpPr>
            <a:spLocks noChangeShapeType="1"/>
          </p:cNvSpPr>
          <p:nvPr/>
        </p:nvSpPr>
        <p:spPr bwMode="auto">
          <a:xfrm flipH="1" flipV="1">
            <a:off x="4876800" y="2362200"/>
            <a:ext cx="990600" cy="228600"/>
          </a:xfrm>
          <a:prstGeom prst="line">
            <a:avLst/>
          </a:prstGeom>
          <a:noFill/>
          <a:ln w="9525">
            <a:solidFill>
              <a:schemeClr val="tx1"/>
            </a:solidFill>
            <a:round/>
            <a:headEnd/>
            <a:tailEnd/>
          </a:ln>
          <a:effectLst/>
        </p:spPr>
        <p:txBody>
          <a:bodyPr wrap="none" anchor="ctr"/>
          <a:lstStyle/>
          <a:p>
            <a:endParaRPr lang="en-IN"/>
          </a:p>
        </p:txBody>
      </p:sp>
      <p:sp>
        <p:nvSpPr>
          <p:cNvPr id="183314" name="Line 18"/>
          <p:cNvSpPr>
            <a:spLocks noChangeShapeType="1"/>
          </p:cNvSpPr>
          <p:nvPr/>
        </p:nvSpPr>
        <p:spPr bwMode="auto">
          <a:xfrm flipH="1" flipV="1">
            <a:off x="4953000" y="3200400"/>
            <a:ext cx="914400" cy="228600"/>
          </a:xfrm>
          <a:prstGeom prst="line">
            <a:avLst/>
          </a:prstGeom>
          <a:noFill/>
          <a:ln w="9525">
            <a:solidFill>
              <a:schemeClr val="tx1"/>
            </a:solidFill>
            <a:round/>
            <a:headEnd/>
            <a:tailEnd/>
          </a:ln>
          <a:effectLst/>
        </p:spPr>
        <p:txBody>
          <a:bodyPr wrap="none" anchor="ctr"/>
          <a:lstStyle/>
          <a:p>
            <a:endParaRPr lang="en-IN"/>
          </a:p>
        </p:txBody>
      </p:sp>
      <p:sp>
        <p:nvSpPr>
          <p:cNvPr id="183315" name="Line 19"/>
          <p:cNvSpPr>
            <a:spLocks noChangeShapeType="1"/>
          </p:cNvSpPr>
          <p:nvPr/>
        </p:nvSpPr>
        <p:spPr bwMode="auto">
          <a:xfrm flipH="1" flipV="1">
            <a:off x="4876800" y="4114800"/>
            <a:ext cx="990600" cy="304800"/>
          </a:xfrm>
          <a:prstGeom prst="line">
            <a:avLst/>
          </a:prstGeom>
          <a:noFill/>
          <a:ln w="9525">
            <a:solidFill>
              <a:schemeClr val="tx1"/>
            </a:solidFill>
            <a:round/>
            <a:headEnd/>
            <a:tailEnd/>
          </a:ln>
          <a:effectLst/>
        </p:spPr>
        <p:txBody>
          <a:bodyPr wrap="none" anchor="ctr"/>
          <a:lstStyle/>
          <a:p>
            <a:endParaRPr lang="en-IN"/>
          </a:p>
        </p:txBody>
      </p:sp>
      <p:sp>
        <p:nvSpPr>
          <p:cNvPr id="1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1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chor="ctr"/>
          <a:lstStyle/>
          <a:p>
            <a:r>
              <a:rPr lang="en-US" dirty="0"/>
              <a:t>Negotiating Requirements</a:t>
            </a:r>
          </a:p>
        </p:txBody>
      </p:sp>
      <p:sp>
        <p:nvSpPr>
          <p:cNvPr id="185347" name="Rectangle 3"/>
          <p:cNvSpPr>
            <a:spLocks noGrp="1" noChangeArrowheads="1"/>
          </p:cNvSpPr>
          <p:nvPr>
            <p:ph idx="1"/>
          </p:nvPr>
        </p:nvSpPr>
        <p:spPr/>
        <p:txBody>
          <a:bodyPr/>
          <a:lstStyle/>
          <a:p>
            <a:pPr algn="just">
              <a:lnSpc>
                <a:spcPct val="150000"/>
              </a:lnSpc>
            </a:pPr>
            <a:r>
              <a:rPr lang="en-US" sz="2000" dirty="0">
                <a:solidFill>
                  <a:schemeClr val="folHlink"/>
                </a:solidFill>
              </a:rPr>
              <a:t>Identify the key stakeholders</a:t>
            </a:r>
            <a:endParaRPr lang="en-US" sz="2000" dirty="0"/>
          </a:p>
          <a:p>
            <a:pPr lvl="1" algn="just">
              <a:lnSpc>
                <a:spcPct val="150000"/>
              </a:lnSpc>
            </a:pPr>
            <a:r>
              <a:rPr lang="en-US" sz="2000" dirty="0"/>
              <a:t>These are the people who will be involved in the negotiation</a:t>
            </a:r>
          </a:p>
          <a:p>
            <a:pPr algn="just">
              <a:lnSpc>
                <a:spcPct val="150000"/>
              </a:lnSpc>
            </a:pPr>
            <a:r>
              <a:rPr lang="en-US" sz="2000" dirty="0">
                <a:solidFill>
                  <a:schemeClr val="folHlink"/>
                </a:solidFill>
              </a:rPr>
              <a:t>Determine each of the stakeholders “win conditions”</a:t>
            </a:r>
            <a:endParaRPr lang="en-US" sz="2000" dirty="0"/>
          </a:p>
          <a:p>
            <a:pPr lvl="1" algn="just">
              <a:lnSpc>
                <a:spcPct val="150000"/>
              </a:lnSpc>
            </a:pPr>
            <a:r>
              <a:rPr lang="en-US" sz="2000" dirty="0"/>
              <a:t>Win conditions are not always obvious</a:t>
            </a:r>
          </a:p>
          <a:p>
            <a:pPr algn="just">
              <a:lnSpc>
                <a:spcPct val="150000"/>
              </a:lnSpc>
            </a:pPr>
            <a:r>
              <a:rPr lang="en-US" sz="2000" dirty="0">
                <a:solidFill>
                  <a:schemeClr val="folHlink"/>
                </a:solidFill>
              </a:rPr>
              <a:t>Negotiate</a:t>
            </a:r>
            <a:endParaRPr lang="en-US" sz="2000" dirty="0"/>
          </a:p>
          <a:p>
            <a:pPr lvl="1" algn="just">
              <a:lnSpc>
                <a:spcPct val="150000"/>
              </a:lnSpc>
            </a:pPr>
            <a:r>
              <a:rPr lang="en-US" sz="2000" dirty="0"/>
              <a:t>Work toward a set of requirements that lead to “win-win”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chor="ctr"/>
          <a:lstStyle/>
          <a:p>
            <a:r>
              <a:rPr lang="en-US" dirty="0"/>
              <a:t>Validating Requirements </a:t>
            </a:r>
          </a:p>
        </p:txBody>
      </p:sp>
      <p:sp>
        <p:nvSpPr>
          <p:cNvPr id="186371" name="Rectangle 3"/>
          <p:cNvSpPr>
            <a:spLocks noGrp="1" noChangeArrowheads="1"/>
          </p:cNvSpPr>
          <p:nvPr>
            <p:ph idx="1"/>
          </p:nvPr>
        </p:nvSpPr>
        <p:spPr/>
        <p:txBody>
          <a:bodyPr/>
          <a:lstStyle/>
          <a:p>
            <a:pPr algn="just">
              <a:lnSpc>
                <a:spcPct val="150000"/>
              </a:lnSpc>
              <a:spcBef>
                <a:spcPts val="300"/>
              </a:spcBef>
            </a:pPr>
            <a:r>
              <a:rPr lang="en-US" sz="1800" dirty="0"/>
              <a:t>Is each </a:t>
            </a:r>
            <a:r>
              <a:rPr lang="en-US" sz="1800" b="1" dirty="0"/>
              <a:t>requirement consistent with the overall objective </a:t>
            </a:r>
            <a:r>
              <a:rPr lang="en-US" sz="1800" dirty="0"/>
              <a:t>for the system/product?</a:t>
            </a:r>
          </a:p>
          <a:p>
            <a:pPr algn="just">
              <a:lnSpc>
                <a:spcPct val="150000"/>
              </a:lnSpc>
            </a:pPr>
            <a:r>
              <a:rPr lang="en-US" sz="1800" dirty="0"/>
              <a:t>Have all </a:t>
            </a:r>
            <a:r>
              <a:rPr lang="en-US" sz="1800" b="1" dirty="0"/>
              <a:t>requirements been specified at the proper level of abstraction</a:t>
            </a:r>
            <a:r>
              <a:rPr lang="en-US" sz="1800" dirty="0"/>
              <a:t>? That is, do some requirements provide a level of technical detail that is inappropriate at this stage?</a:t>
            </a:r>
          </a:p>
          <a:p>
            <a:pPr algn="just">
              <a:lnSpc>
                <a:spcPct val="150000"/>
              </a:lnSpc>
            </a:pPr>
            <a:r>
              <a:rPr lang="en-US" sz="1800" dirty="0"/>
              <a:t>Is the </a:t>
            </a:r>
            <a:r>
              <a:rPr lang="en-US" sz="1800" b="1" dirty="0"/>
              <a:t>requirement really necessary </a:t>
            </a:r>
            <a:r>
              <a:rPr lang="en-US" sz="1800" dirty="0"/>
              <a:t>or does it represent an add-on feature that may not be essential to the objective of the system?</a:t>
            </a:r>
          </a:p>
          <a:p>
            <a:pPr algn="just">
              <a:lnSpc>
                <a:spcPct val="150000"/>
              </a:lnSpc>
            </a:pPr>
            <a:r>
              <a:rPr lang="en-US" sz="1800" dirty="0"/>
              <a:t>Is each </a:t>
            </a:r>
            <a:r>
              <a:rPr lang="en-US" sz="1800" b="1" dirty="0"/>
              <a:t>requirement bounded and unambiguous</a:t>
            </a:r>
            <a:r>
              <a:rPr lang="en-US" sz="1800" dirty="0"/>
              <a:t>?</a:t>
            </a:r>
          </a:p>
          <a:p>
            <a:pPr algn="just">
              <a:lnSpc>
                <a:spcPct val="150000"/>
              </a:lnSpc>
            </a:pPr>
            <a:r>
              <a:rPr lang="en-US" sz="1800" dirty="0"/>
              <a:t>Does each requirement have attribution? That is, </a:t>
            </a:r>
            <a:r>
              <a:rPr lang="en-US" sz="1800" b="1" dirty="0"/>
              <a:t>is a source (generally, a specific individual) noted for each requirement</a:t>
            </a:r>
            <a:r>
              <a:rPr lang="en-US" sz="1800" dirty="0"/>
              <a:t>? </a:t>
            </a:r>
          </a:p>
          <a:p>
            <a:pPr algn="just">
              <a:lnSpc>
                <a:spcPct val="150000"/>
              </a:lnSpc>
            </a:pPr>
            <a:r>
              <a:rPr lang="en-US" sz="1800" dirty="0"/>
              <a:t>Do any </a:t>
            </a:r>
            <a:r>
              <a:rPr lang="en-US" sz="1800" b="1" dirty="0"/>
              <a:t>requirements conflict with other requirements</a:t>
            </a:r>
            <a:r>
              <a:rPr lang="en-US" sz="1800" dirty="0"/>
              <a: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chor="ctr"/>
          <a:lstStyle/>
          <a:p>
            <a:r>
              <a:rPr lang="en-US" dirty="0" err="1"/>
              <a:t>Contd</a:t>
            </a:r>
            <a:r>
              <a:rPr lang="en-US" dirty="0"/>
              <a:t>…</a:t>
            </a:r>
          </a:p>
        </p:txBody>
      </p:sp>
      <p:sp>
        <p:nvSpPr>
          <p:cNvPr id="187395" name="Rectangle 3"/>
          <p:cNvSpPr>
            <a:spLocks noGrp="1" noChangeArrowheads="1"/>
          </p:cNvSpPr>
          <p:nvPr>
            <p:ph idx="1"/>
          </p:nvPr>
        </p:nvSpPr>
        <p:spPr/>
        <p:txBody>
          <a:bodyPr/>
          <a:lstStyle/>
          <a:p>
            <a:pPr algn="just">
              <a:lnSpc>
                <a:spcPct val="150000"/>
              </a:lnSpc>
              <a:spcBef>
                <a:spcPts val="300"/>
              </a:spcBef>
            </a:pPr>
            <a:r>
              <a:rPr lang="en-US" sz="1800" dirty="0"/>
              <a:t>Is each </a:t>
            </a:r>
            <a:r>
              <a:rPr lang="en-US" sz="1800" b="1" dirty="0"/>
              <a:t>requirement achievable </a:t>
            </a:r>
            <a:r>
              <a:rPr lang="en-US" sz="1800" dirty="0"/>
              <a:t>in the technical environment that will house the system or product?</a:t>
            </a:r>
          </a:p>
          <a:p>
            <a:pPr algn="just">
              <a:lnSpc>
                <a:spcPct val="150000"/>
              </a:lnSpc>
              <a:spcBef>
                <a:spcPts val="300"/>
              </a:spcBef>
            </a:pPr>
            <a:r>
              <a:rPr lang="en-US" sz="1800" dirty="0"/>
              <a:t>Is each </a:t>
            </a:r>
            <a:r>
              <a:rPr lang="en-US" sz="1800" b="1" dirty="0"/>
              <a:t>requirement testable, once implemented</a:t>
            </a:r>
            <a:r>
              <a:rPr lang="en-US" sz="1800" dirty="0"/>
              <a:t>?</a:t>
            </a:r>
          </a:p>
          <a:p>
            <a:pPr algn="just">
              <a:lnSpc>
                <a:spcPct val="150000"/>
              </a:lnSpc>
              <a:spcBef>
                <a:spcPts val="300"/>
              </a:spcBef>
            </a:pPr>
            <a:r>
              <a:rPr lang="en-US" sz="1800" dirty="0"/>
              <a:t>Does the </a:t>
            </a:r>
            <a:r>
              <a:rPr lang="en-US" sz="1800" b="1" dirty="0"/>
              <a:t>requirements model properly reflect the information, function and behavior of the system to be built</a:t>
            </a:r>
            <a:r>
              <a:rPr lang="en-US" sz="1800" dirty="0"/>
              <a:t>.</a:t>
            </a:r>
          </a:p>
          <a:p>
            <a:pPr algn="just">
              <a:lnSpc>
                <a:spcPct val="150000"/>
              </a:lnSpc>
            </a:pPr>
            <a:r>
              <a:rPr lang="en-US" sz="1800" dirty="0"/>
              <a:t>Has the requirements model been “partitioned” in a way that exposes progressively more </a:t>
            </a:r>
            <a:r>
              <a:rPr lang="en-US" sz="1800" b="1" dirty="0"/>
              <a:t>detailed information about the system</a:t>
            </a:r>
            <a:r>
              <a:rPr lang="en-US" sz="1800" dirty="0"/>
              <a:t>.</a:t>
            </a:r>
          </a:p>
          <a:p>
            <a:pPr algn="just">
              <a:lnSpc>
                <a:spcPct val="150000"/>
              </a:lnSpc>
            </a:pPr>
            <a:r>
              <a:rPr lang="en-US" sz="1800" dirty="0"/>
              <a:t>Have </a:t>
            </a:r>
            <a:r>
              <a:rPr lang="en-US" sz="1800" b="1" dirty="0"/>
              <a:t>requirements patterns been used to simplify the requirements model</a:t>
            </a:r>
            <a:r>
              <a:rPr lang="en-US" sz="1800" dirty="0"/>
              <a:t>. Have all patterns been properly validated? Are all patterns consistent with customer requirements?	</a:t>
            </a:r>
            <a:endParaRPr lang="en-US" sz="1800" b="1" dirty="0">
              <a:latin typeface="Arial" charset="0"/>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Requirement </a:t>
            </a:r>
            <a:r>
              <a:rPr lang="en-IN" dirty="0" err="1"/>
              <a:t>Modeling</a:t>
            </a:r>
            <a:endParaRPr lang="en-IN" dirty="0"/>
          </a:p>
        </p:txBody>
      </p:sp>
      <p:sp>
        <p:nvSpPr>
          <p:cNvPr id="3" name="Content Placeholder 2"/>
          <p:cNvSpPr>
            <a:spLocks noGrp="1"/>
          </p:cNvSpPr>
          <p:nvPr>
            <p:ph idx="1"/>
          </p:nvPr>
        </p:nvSpPr>
        <p:spPr>
          <a:xfrm>
            <a:off x="457200" y="1260491"/>
            <a:ext cx="8229600" cy="4525963"/>
          </a:xfrm>
        </p:spPr>
        <p:txBody>
          <a:bodyPr/>
          <a:lstStyle/>
          <a:p>
            <a:pPr algn="just">
              <a:lnSpc>
                <a:spcPct val="150000"/>
              </a:lnSpc>
            </a:pPr>
            <a:r>
              <a:rPr lang="en-IN" dirty="0"/>
              <a:t>Requirement Analysis:</a:t>
            </a:r>
          </a:p>
          <a:p>
            <a:pPr lvl="1" algn="just">
              <a:lnSpc>
                <a:spcPct val="150000"/>
              </a:lnSpc>
              <a:spcBef>
                <a:spcPts val="300"/>
              </a:spcBef>
            </a:pPr>
            <a:r>
              <a:rPr lang="en-US" sz="1800" dirty="0"/>
              <a:t>specifies software’s </a:t>
            </a:r>
            <a:r>
              <a:rPr lang="en-US" sz="1800" b="1" dirty="0"/>
              <a:t>operational characteristics</a:t>
            </a:r>
          </a:p>
          <a:p>
            <a:pPr lvl="1" algn="just">
              <a:lnSpc>
                <a:spcPct val="150000"/>
              </a:lnSpc>
              <a:spcBef>
                <a:spcPts val="300"/>
              </a:spcBef>
            </a:pPr>
            <a:r>
              <a:rPr lang="en-US" sz="1800" dirty="0"/>
              <a:t>indicates </a:t>
            </a:r>
            <a:r>
              <a:rPr lang="en-US" sz="1800" b="1" dirty="0"/>
              <a:t>software's interface with other system elements </a:t>
            </a:r>
          </a:p>
          <a:p>
            <a:pPr lvl="1" algn="just">
              <a:lnSpc>
                <a:spcPct val="150000"/>
              </a:lnSpc>
              <a:spcBef>
                <a:spcPts val="300"/>
              </a:spcBef>
            </a:pPr>
            <a:r>
              <a:rPr lang="en-US" sz="1800" dirty="0"/>
              <a:t>establishes </a:t>
            </a:r>
            <a:r>
              <a:rPr lang="en-US" sz="1800" b="1" dirty="0"/>
              <a:t>constraints</a:t>
            </a:r>
            <a:r>
              <a:rPr lang="en-US" sz="1800" dirty="0"/>
              <a:t> that software must meet</a:t>
            </a:r>
          </a:p>
          <a:p>
            <a:pPr algn="just">
              <a:lnSpc>
                <a:spcPct val="150000"/>
              </a:lnSpc>
              <a:spcBef>
                <a:spcPts val="300"/>
              </a:spcBef>
            </a:pPr>
            <a:r>
              <a:rPr lang="en-US" sz="2000" dirty="0"/>
              <a:t>Requirements analysis allows the software engineer (called an </a:t>
            </a:r>
            <a:r>
              <a:rPr lang="en-US" sz="2000" i="1" dirty="0"/>
              <a:t>analyst</a:t>
            </a:r>
            <a:r>
              <a:rPr lang="en-US" sz="2000" dirty="0"/>
              <a:t> or </a:t>
            </a:r>
            <a:r>
              <a:rPr lang="en-US" sz="2000" i="1" dirty="0"/>
              <a:t>modeler</a:t>
            </a:r>
            <a:r>
              <a:rPr lang="en-US" sz="2000" dirty="0"/>
              <a:t> in this role) to:</a:t>
            </a:r>
          </a:p>
          <a:p>
            <a:pPr lvl="1" algn="just">
              <a:lnSpc>
                <a:spcPct val="150000"/>
              </a:lnSpc>
              <a:spcBef>
                <a:spcPts val="300"/>
              </a:spcBef>
            </a:pPr>
            <a:r>
              <a:rPr lang="en-US" sz="1800" dirty="0"/>
              <a:t>elaborate on basic requirements established during earlier requirement engineering tasks</a:t>
            </a:r>
          </a:p>
          <a:p>
            <a:pPr lvl="1" algn="just">
              <a:lnSpc>
                <a:spcPct val="150000"/>
              </a:lnSpc>
              <a:spcBef>
                <a:spcPts val="300"/>
              </a:spcBef>
            </a:pPr>
            <a:r>
              <a:rPr lang="en-US" sz="1800" dirty="0"/>
              <a:t>build models that depict user scenarios, functional activities, problem classes and their relationships, system and class behavior, and the flow of data as it is transformed. </a:t>
            </a:r>
          </a:p>
          <a:p>
            <a:pPr algn="just">
              <a:lnSpc>
                <a:spcPct val="150000"/>
              </a:lnSpc>
              <a:buNone/>
            </a:pPr>
            <a:endParaRPr lang="en-IN"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chor="ctr"/>
          <a:lstStyle/>
          <a:p>
            <a:r>
              <a:rPr lang="en-US" dirty="0"/>
              <a:t>A Bridge</a:t>
            </a:r>
          </a:p>
        </p:txBody>
      </p:sp>
      <p:pic>
        <p:nvPicPr>
          <p:cNvPr id="178179" name="Picture 3"/>
          <p:cNvPicPr>
            <a:picLocks noChangeAspect="1" noChangeArrowheads="1"/>
          </p:cNvPicPr>
          <p:nvPr/>
        </p:nvPicPr>
        <p:blipFill>
          <a:blip r:embed="rId2"/>
          <a:srcRect/>
          <a:stretch>
            <a:fillRect/>
          </a:stretch>
        </p:blipFill>
        <p:spPr bwMode="auto">
          <a:xfrm>
            <a:off x="2362200" y="2133600"/>
            <a:ext cx="4787900" cy="3886200"/>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r>
              <a:rPr lang="en-US" dirty="0"/>
              <a:t>Rules of Thumb</a:t>
            </a:r>
          </a:p>
        </p:txBody>
      </p:sp>
      <p:sp>
        <p:nvSpPr>
          <p:cNvPr id="179203" name="Rectangle 3"/>
          <p:cNvSpPr>
            <a:spLocks noGrp="1" noChangeArrowheads="1"/>
          </p:cNvSpPr>
          <p:nvPr>
            <p:ph idx="1"/>
          </p:nvPr>
        </p:nvSpPr>
        <p:spPr/>
        <p:txBody>
          <a:bodyPr/>
          <a:lstStyle/>
          <a:p>
            <a:pPr algn="just">
              <a:lnSpc>
                <a:spcPct val="150000"/>
              </a:lnSpc>
              <a:spcBef>
                <a:spcPts val="300"/>
              </a:spcBef>
            </a:pPr>
            <a:r>
              <a:rPr lang="en-US" sz="1800" dirty="0"/>
              <a:t>The model should focus on </a:t>
            </a:r>
            <a:r>
              <a:rPr lang="en-US" sz="1800" b="1" dirty="0"/>
              <a:t>requirements that are visible within the problem </a:t>
            </a:r>
            <a:r>
              <a:rPr lang="en-US" sz="1800" dirty="0"/>
              <a:t>or business domain. The level of abstraction should be relatively high. </a:t>
            </a:r>
            <a:endParaRPr lang="en-US" sz="1800" dirty="0">
              <a:cs typeface="Times" pitchFamily="-128" charset="0"/>
              <a:sym typeface="Symbol" pitchFamily="-128" charset="2"/>
            </a:endParaRPr>
          </a:p>
          <a:p>
            <a:pPr algn="just">
              <a:lnSpc>
                <a:spcPct val="150000"/>
              </a:lnSpc>
              <a:spcBef>
                <a:spcPts val="300"/>
              </a:spcBef>
            </a:pPr>
            <a:r>
              <a:rPr lang="en-US" sz="1800" dirty="0"/>
              <a:t>Each element of the analysis model should add to an </a:t>
            </a:r>
            <a:r>
              <a:rPr lang="en-US" sz="1800" b="1" dirty="0"/>
              <a:t>overall understanding of software requirements </a:t>
            </a:r>
            <a:r>
              <a:rPr lang="en-US" sz="1800" dirty="0"/>
              <a:t>and provide insight into the information domain, function and behavior of the system.</a:t>
            </a:r>
          </a:p>
          <a:p>
            <a:pPr algn="just">
              <a:lnSpc>
                <a:spcPct val="150000"/>
              </a:lnSpc>
            </a:pPr>
            <a:r>
              <a:rPr lang="en-US" sz="1800" dirty="0"/>
              <a:t>Delay consideration of infrastructure and other non-functional models until design. </a:t>
            </a:r>
          </a:p>
          <a:p>
            <a:pPr algn="just">
              <a:lnSpc>
                <a:spcPct val="150000"/>
              </a:lnSpc>
            </a:pPr>
            <a:r>
              <a:rPr lang="en-US" sz="1800" b="1" dirty="0"/>
              <a:t>Minimize coupling </a:t>
            </a:r>
            <a:r>
              <a:rPr lang="en-US" sz="1800" dirty="0"/>
              <a:t>throughout the system. </a:t>
            </a:r>
          </a:p>
          <a:p>
            <a:pPr algn="just">
              <a:lnSpc>
                <a:spcPct val="150000"/>
              </a:lnSpc>
            </a:pPr>
            <a:r>
              <a:rPr lang="en-US" sz="1800" dirty="0"/>
              <a:t>Be certain that the analysis model </a:t>
            </a:r>
            <a:r>
              <a:rPr lang="en-US" sz="1800" b="1" dirty="0"/>
              <a:t>provides value to all stakeholders. </a:t>
            </a:r>
          </a:p>
          <a:p>
            <a:pPr algn="just">
              <a:lnSpc>
                <a:spcPct val="150000"/>
              </a:lnSpc>
            </a:pPr>
            <a:r>
              <a:rPr lang="en-US" sz="1800" dirty="0"/>
              <a:t>Keep the </a:t>
            </a:r>
            <a:r>
              <a:rPr lang="en-US" sz="1800" b="1" dirty="0"/>
              <a:t>model as simple as it can be</a:t>
            </a:r>
            <a:r>
              <a:rPr lang="en-US" sz="1800" dirty="0"/>
              <a:t>.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chor="ctr"/>
          <a:lstStyle/>
          <a:p>
            <a:r>
              <a:rPr lang="en-US" sz="3200" dirty="0"/>
              <a:t>Elements of Requirements Analysis</a:t>
            </a:r>
          </a:p>
        </p:txBody>
      </p:sp>
      <p:pic>
        <p:nvPicPr>
          <p:cNvPr id="251908" name="Picture 4" descr="Figure 6"/>
          <p:cNvPicPr>
            <a:picLocks noChangeAspect="1" noChangeArrowheads="1"/>
          </p:cNvPicPr>
          <p:nvPr/>
        </p:nvPicPr>
        <p:blipFill>
          <a:blip r:embed="rId2"/>
          <a:srcRect/>
          <a:stretch>
            <a:fillRect/>
          </a:stretch>
        </p:blipFill>
        <p:spPr bwMode="auto">
          <a:xfrm>
            <a:off x="2590800" y="1905000"/>
            <a:ext cx="4495800" cy="4064000"/>
          </a:xfrm>
          <a:prstGeom prst="rect">
            <a:avLst/>
          </a:prstGeom>
          <a:noFill/>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type="title"/>
          </p:nvPr>
        </p:nvSpPr>
        <p:spPr/>
        <p:txBody>
          <a:bodyPr anchor="ctr"/>
          <a:lstStyle/>
          <a:p>
            <a:r>
              <a:rPr lang="en-US" dirty="0"/>
              <a:t>Scenario-Based Modeling</a:t>
            </a:r>
          </a:p>
        </p:txBody>
      </p:sp>
      <p:sp>
        <p:nvSpPr>
          <p:cNvPr id="253956" name="Text Box 4"/>
          <p:cNvSpPr txBox="1">
            <a:spLocks noChangeArrowheads="1"/>
          </p:cNvSpPr>
          <p:nvPr/>
        </p:nvSpPr>
        <p:spPr bwMode="auto">
          <a:xfrm>
            <a:off x="1828800" y="2133600"/>
            <a:ext cx="6545263" cy="2625725"/>
          </a:xfrm>
          <a:prstGeom prst="rect">
            <a:avLst/>
          </a:prstGeom>
          <a:noFill/>
          <a:ln w="12700">
            <a:noFill/>
            <a:miter lim="800000"/>
            <a:headEnd/>
            <a:tailEnd/>
          </a:ln>
          <a:effectLst/>
        </p:spPr>
        <p:txBody>
          <a:bodyPr>
            <a:spAutoFit/>
          </a:bodyPr>
          <a:lstStyle/>
          <a:p>
            <a:pPr>
              <a:spcBef>
                <a:spcPts val="600"/>
              </a:spcBef>
              <a:spcAft>
                <a:spcPts val="600"/>
              </a:spcAft>
            </a:pPr>
            <a:r>
              <a:rPr lang="en-US" sz="2000">
                <a:effectLst>
                  <a:outerShdw blurRad="38100" dist="38100" dir="2700000" algn="tl">
                    <a:srgbClr val="FFFFFF"/>
                  </a:outerShdw>
                </a:effectLst>
              </a:rPr>
              <a:t>“[Use-cases] are simply an aid to defining what exists outside the system (actors) and what should be performed by the system (use-cases).” Ivar Jacobson</a:t>
            </a:r>
          </a:p>
          <a:p>
            <a:pPr lvl="1">
              <a:lnSpc>
                <a:spcPct val="90000"/>
              </a:lnSpc>
              <a:spcBef>
                <a:spcPct val="50000"/>
              </a:spcBef>
            </a:pPr>
            <a:r>
              <a:rPr lang="en-US" sz="1800" b="1">
                <a:solidFill>
                  <a:schemeClr val="folHlink"/>
                </a:solidFill>
              </a:rPr>
              <a:t>(1) What should we write about?</a:t>
            </a:r>
          </a:p>
          <a:p>
            <a:pPr lvl="1">
              <a:lnSpc>
                <a:spcPct val="90000"/>
              </a:lnSpc>
              <a:spcBef>
                <a:spcPct val="50000"/>
              </a:spcBef>
            </a:pPr>
            <a:r>
              <a:rPr lang="en-US" sz="1800" b="1">
                <a:solidFill>
                  <a:schemeClr val="folHlink"/>
                </a:solidFill>
              </a:rPr>
              <a:t>(2) How much should we write about it?</a:t>
            </a:r>
          </a:p>
          <a:p>
            <a:pPr lvl="1">
              <a:lnSpc>
                <a:spcPct val="90000"/>
              </a:lnSpc>
              <a:spcBef>
                <a:spcPct val="50000"/>
              </a:spcBef>
            </a:pPr>
            <a:r>
              <a:rPr lang="en-US" sz="1800" b="1">
                <a:solidFill>
                  <a:schemeClr val="folHlink"/>
                </a:solidFill>
              </a:rPr>
              <a:t>(3) How detailed should we make our description? </a:t>
            </a:r>
          </a:p>
          <a:p>
            <a:pPr lvl="1">
              <a:lnSpc>
                <a:spcPct val="90000"/>
              </a:lnSpc>
              <a:spcBef>
                <a:spcPct val="50000"/>
              </a:spcBef>
            </a:pPr>
            <a:r>
              <a:rPr lang="en-US" sz="1800" b="1">
                <a:solidFill>
                  <a:schemeClr val="folHlink"/>
                </a:solidFill>
              </a:rPr>
              <a:t>(4) How should we organize the description? </a:t>
            </a: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r>
              <a:rPr lang="en-US"/>
              <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494211" y="5295666"/>
            <a:ext cx="845614" cy="845614"/>
          </a:xfrm>
          <a:prstGeom prst="ellipse">
            <a:avLst/>
          </a:prstGeom>
          <a:blipFill rotWithShape="0">
            <a:blip r:embed="rId10"/>
            <a:stretch>
              <a:fillRect/>
            </a:stretch>
          </a:blipFill>
          <a:ln w="25400" cap="flat" cmpd="sng" algn="ctr">
            <a:solidFill>
              <a:srgbClr val="C0504D">
                <a:hueOff val="4681519"/>
                <a:satOff val="-5839"/>
                <a:lumOff val="1373"/>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nchor="ctr"/>
          <a:lstStyle/>
          <a:p>
            <a:r>
              <a:rPr lang="en-US" dirty="0"/>
              <a:t>What to Write About?</a:t>
            </a:r>
          </a:p>
        </p:txBody>
      </p:sp>
      <p:sp>
        <p:nvSpPr>
          <p:cNvPr id="260099" name="Rectangle 3"/>
          <p:cNvSpPr>
            <a:spLocks noGrp="1" noChangeArrowheads="1"/>
          </p:cNvSpPr>
          <p:nvPr>
            <p:ph idx="1"/>
          </p:nvPr>
        </p:nvSpPr>
        <p:spPr>
          <a:xfrm>
            <a:off x="457200" y="1428736"/>
            <a:ext cx="8229600" cy="4525963"/>
          </a:xfrm>
        </p:spPr>
        <p:txBody>
          <a:bodyPr/>
          <a:lstStyle/>
          <a:p>
            <a:pPr algn="just">
              <a:lnSpc>
                <a:spcPct val="150000"/>
              </a:lnSpc>
              <a:spcBef>
                <a:spcPts val="600"/>
              </a:spcBef>
            </a:pPr>
            <a:r>
              <a:rPr lang="en-US" sz="1600" dirty="0">
                <a:solidFill>
                  <a:schemeClr val="folHlink"/>
                </a:solidFill>
                <a:latin typeface="+mj-lt"/>
              </a:rPr>
              <a:t>Inception and elicitation</a:t>
            </a:r>
            <a:r>
              <a:rPr lang="en-US" sz="1600" dirty="0">
                <a:latin typeface="+mj-lt"/>
              </a:rPr>
              <a:t>—provide you with the information you’ll need to begin writing use cases. </a:t>
            </a:r>
          </a:p>
          <a:p>
            <a:pPr algn="just">
              <a:lnSpc>
                <a:spcPct val="150000"/>
              </a:lnSpc>
              <a:spcBef>
                <a:spcPts val="600"/>
              </a:spcBef>
            </a:pPr>
            <a:r>
              <a:rPr lang="en-US" sz="1600" dirty="0">
                <a:solidFill>
                  <a:schemeClr val="folHlink"/>
                </a:solidFill>
                <a:latin typeface="+mj-lt"/>
              </a:rPr>
              <a:t>Requirements gathering meetings, QFD (Quality Function Deployment), and other requirements engineering mechanisms</a:t>
            </a:r>
            <a:r>
              <a:rPr lang="en-US" sz="1600" dirty="0">
                <a:latin typeface="+mj-lt"/>
              </a:rPr>
              <a:t> are used to </a:t>
            </a:r>
          </a:p>
          <a:p>
            <a:pPr lvl="1" algn="just">
              <a:lnSpc>
                <a:spcPct val="150000"/>
              </a:lnSpc>
              <a:spcBef>
                <a:spcPts val="600"/>
              </a:spcBef>
            </a:pPr>
            <a:r>
              <a:rPr lang="en-US" sz="1600" dirty="0">
                <a:latin typeface="+mj-lt"/>
              </a:rPr>
              <a:t>identify stakeholders</a:t>
            </a:r>
          </a:p>
          <a:p>
            <a:pPr lvl="1" algn="just">
              <a:lnSpc>
                <a:spcPct val="150000"/>
              </a:lnSpc>
              <a:spcBef>
                <a:spcPts val="600"/>
              </a:spcBef>
            </a:pPr>
            <a:r>
              <a:rPr lang="en-US" sz="1600" dirty="0">
                <a:latin typeface="+mj-lt"/>
              </a:rPr>
              <a:t>define the scope of the problem</a:t>
            </a:r>
          </a:p>
          <a:p>
            <a:pPr lvl="1" algn="just">
              <a:lnSpc>
                <a:spcPct val="150000"/>
              </a:lnSpc>
              <a:spcBef>
                <a:spcPts val="600"/>
              </a:spcBef>
            </a:pPr>
            <a:r>
              <a:rPr lang="en-US" sz="1600" dirty="0">
                <a:latin typeface="+mj-lt"/>
              </a:rPr>
              <a:t>specify overall operational goals</a:t>
            </a:r>
          </a:p>
          <a:p>
            <a:pPr lvl="1" algn="just">
              <a:lnSpc>
                <a:spcPct val="150000"/>
              </a:lnSpc>
              <a:spcBef>
                <a:spcPts val="600"/>
              </a:spcBef>
            </a:pPr>
            <a:r>
              <a:rPr lang="en-US" sz="1600" dirty="0">
                <a:latin typeface="+mj-lt"/>
              </a:rPr>
              <a:t>establish priorities</a:t>
            </a:r>
          </a:p>
          <a:p>
            <a:pPr lvl="1" algn="just">
              <a:lnSpc>
                <a:spcPct val="150000"/>
              </a:lnSpc>
              <a:spcBef>
                <a:spcPts val="600"/>
              </a:spcBef>
            </a:pPr>
            <a:r>
              <a:rPr lang="en-US" sz="1600" dirty="0">
                <a:latin typeface="+mj-lt"/>
              </a:rPr>
              <a:t>outline all known functional requirements, and </a:t>
            </a:r>
          </a:p>
          <a:p>
            <a:pPr lvl="1" algn="just">
              <a:lnSpc>
                <a:spcPct val="150000"/>
              </a:lnSpc>
              <a:spcBef>
                <a:spcPts val="600"/>
              </a:spcBef>
            </a:pPr>
            <a:r>
              <a:rPr lang="en-US" sz="1600" dirty="0">
                <a:latin typeface="+mj-lt"/>
              </a:rPr>
              <a:t>describe the things (objects) that will be manipulated by the system. </a:t>
            </a:r>
          </a:p>
          <a:p>
            <a:pPr algn="just">
              <a:lnSpc>
                <a:spcPct val="150000"/>
              </a:lnSpc>
              <a:spcBef>
                <a:spcPts val="600"/>
              </a:spcBef>
            </a:pPr>
            <a:r>
              <a:rPr lang="en-US" sz="1600" dirty="0">
                <a:latin typeface="+mj-lt"/>
              </a:rPr>
              <a:t>To begin developing a set of use cases, </a:t>
            </a:r>
            <a:r>
              <a:rPr lang="en-US" sz="1600" dirty="0">
                <a:solidFill>
                  <a:schemeClr val="folHlink"/>
                </a:solidFill>
                <a:latin typeface="+mj-lt"/>
              </a:rPr>
              <a:t>list the functions or activities performed by a specific actor</a:t>
            </a:r>
            <a:r>
              <a:rPr lang="en-US" sz="1600" dirty="0">
                <a:latin typeface="+mj-lt"/>
              </a:rPr>
              <a: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1026"/>
          <p:cNvSpPr>
            <a:spLocks noGrp="1" noChangeArrowheads="1"/>
          </p:cNvSpPr>
          <p:nvPr>
            <p:ph type="title"/>
          </p:nvPr>
        </p:nvSpPr>
        <p:spPr/>
        <p:txBody>
          <a:bodyPr anchor="ctr"/>
          <a:lstStyle/>
          <a:p>
            <a:r>
              <a:rPr lang="en-US" dirty="0"/>
              <a:t>How Much to Write About?</a:t>
            </a:r>
          </a:p>
        </p:txBody>
      </p:sp>
      <p:sp>
        <p:nvSpPr>
          <p:cNvPr id="261123" name="Rectangle 1027"/>
          <p:cNvSpPr>
            <a:spLocks noGrp="1" noChangeArrowheads="1"/>
          </p:cNvSpPr>
          <p:nvPr>
            <p:ph idx="1"/>
          </p:nvPr>
        </p:nvSpPr>
        <p:spPr/>
        <p:txBody>
          <a:bodyPr/>
          <a:lstStyle/>
          <a:p>
            <a:pPr>
              <a:lnSpc>
                <a:spcPct val="150000"/>
              </a:lnSpc>
              <a:spcBef>
                <a:spcPts val="600"/>
              </a:spcBef>
              <a:spcAft>
                <a:spcPts val="600"/>
              </a:spcAft>
            </a:pPr>
            <a:r>
              <a:rPr lang="en-US" sz="2400" dirty="0">
                <a:latin typeface="+mj-lt"/>
              </a:rPr>
              <a:t>As further conversations with the stakeholders progress, the requirements gathering team develops use cases for each of the functions noted. </a:t>
            </a:r>
          </a:p>
          <a:p>
            <a:pPr>
              <a:lnSpc>
                <a:spcPct val="150000"/>
              </a:lnSpc>
              <a:spcBef>
                <a:spcPts val="600"/>
              </a:spcBef>
              <a:spcAft>
                <a:spcPts val="600"/>
              </a:spcAft>
            </a:pPr>
            <a:r>
              <a:rPr lang="en-US" sz="2400" dirty="0">
                <a:latin typeface="+mj-lt"/>
              </a:rPr>
              <a:t>In general, use cases are written first in an informal narrative fashion. </a:t>
            </a:r>
          </a:p>
          <a:p>
            <a:pPr>
              <a:lnSpc>
                <a:spcPct val="150000"/>
              </a:lnSpc>
              <a:spcBef>
                <a:spcPts val="600"/>
              </a:spcBef>
              <a:spcAft>
                <a:spcPts val="600"/>
              </a:spcAft>
            </a:pPr>
            <a:r>
              <a:rPr lang="en-US" sz="2400" dirty="0">
                <a:latin typeface="+mj-lt"/>
              </a:rPr>
              <a:t>If more formality is required, the same use case is rewritten using a structured format similar to the one proposed.</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57200" y="274638"/>
            <a:ext cx="2686633" cy="728405"/>
          </a:xfrm>
          <a:noFill/>
          <a:ln/>
        </p:spPr>
        <p:txBody>
          <a:bodyPr wrap="none" lIns="63500" tIns="25400" rIns="63500" bIns="25400" anchor="ctr">
            <a:spAutoFit/>
          </a:bodyPr>
          <a:lstStyle/>
          <a:p>
            <a:r>
              <a:rPr lang="en-US" dirty="0"/>
              <a:t>Use-Cases</a:t>
            </a:r>
          </a:p>
        </p:txBody>
      </p:sp>
      <p:sp>
        <p:nvSpPr>
          <p:cNvPr id="254979" name="Rectangle 3"/>
          <p:cNvSpPr>
            <a:spLocks noGrp="1" noChangeArrowheads="1"/>
          </p:cNvSpPr>
          <p:nvPr>
            <p:ph idx="1"/>
          </p:nvPr>
        </p:nvSpPr>
        <p:spPr>
          <a:noFill/>
          <a:ln/>
        </p:spPr>
        <p:txBody>
          <a:bodyPr lIns="90487" tIns="44450" rIns="90487" bIns="44450"/>
          <a:lstStyle/>
          <a:p>
            <a:pPr algn="just">
              <a:lnSpc>
                <a:spcPct val="150000"/>
              </a:lnSpc>
            </a:pPr>
            <a:r>
              <a:rPr lang="en-US" sz="2800" dirty="0"/>
              <a:t>a scenario that describes a “thread of usage” for a system</a:t>
            </a:r>
          </a:p>
          <a:p>
            <a:pPr algn="just">
              <a:lnSpc>
                <a:spcPct val="150000"/>
              </a:lnSpc>
            </a:pPr>
            <a:r>
              <a:rPr lang="en-US" sz="2800" i="1" dirty="0">
                <a:solidFill>
                  <a:schemeClr val="folHlink"/>
                </a:solidFill>
              </a:rPr>
              <a:t>actors</a:t>
            </a:r>
            <a:r>
              <a:rPr lang="en-US" sz="2800" dirty="0">
                <a:solidFill>
                  <a:schemeClr val="folHlink"/>
                </a:solidFill>
              </a:rPr>
              <a:t> </a:t>
            </a:r>
            <a:r>
              <a:rPr lang="en-US" sz="2800" dirty="0"/>
              <a:t>represent roles people or devices play as the system functions</a:t>
            </a:r>
          </a:p>
          <a:p>
            <a:pPr algn="just">
              <a:lnSpc>
                <a:spcPct val="150000"/>
              </a:lnSpc>
            </a:pPr>
            <a:r>
              <a:rPr lang="en-US" sz="2800" i="1" dirty="0">
                <a:solidFill>
                  <a:schemeClr val="folHlink"/>
                </a:solidFill>
              </a:rPr>
              <a:t>users</a:t>
            </a:r>
            <a:r>
              <a:rPr lang="en-US" sz="2800" dirty="0"/>
              <a:t> can play a number of different roles for a given scenario</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57200" y="274638"/>
            <a:ext cx="5842946" cy="728405"/>
          </a:xfrm>
          <a:noFill/>
          <a:ln/>
        </p:spPr>
        <p:txBody>
          <a:bodyPr wrap="none" lIns="63500" tIns="25400" rIns="63500" bIns="25400" anchor="ctr">
            <a:spAutoFit/>
          </a:bodyPr>
          <a:lstStyle/>
          <a:p>
            <a:r>
              <a:rPr lang="en-US" dirty="0"/>
              <a:t>Developing a Use-Case</a:t>
            </a:r>
          </a:p>
        </p:txBody>
      </p:sp>
      <p:sp>
        <p:nvSpPr>
          <p:cNvPr id="256003" name="Rectangle 3"/>
          <p:cNvSpPr>
            <a:spLocks noGrp="1" noChangeArrowheads="1"/>
          </p:cNvSpPr>
          <p:nvPr>
            <p:ph idx="1"/>
          </p:nvPr>
        </p:nvSpPr>
        <p:spPr>
          <a:noFill/>
          <a:ln/>
        </p:spPr>
        <p:txBody>
          <a:bodyPr lIns="90487" tIns="44450" rIns="90487" bIns="44450"/>
          <a:lstStyle/>
          <a:p>
            <a:pPr algn="just">
              <a:lnSpc>
                <a:spcPct val="150000"/>
              </a:lnSpc>
            </a:pPr>
            <a:r>
              <a:rPr lang="en-US" sz="2000" dirty="0"/>
              <a:t>What are the main tasks or functions that are performed by the actor?</a:t>
            </a:r>
          </a:p>
          <a:p>
            <a:pPr algn="just">
              <a:lnSpc>
                <a:spcPct val="150000"/>
              </a:lnSpc>
            </a:pPr>
            <a:r>
              <a:rPr lang="en-US" sz="2000" dirty="0"/>
              <a:t>What system information will the </a:t>
            </a:r>
            <a:r>
              <a:rPr lang="en-US" sz="2000" dirty="0" err="1"/>
              <a:t>the</a:t>
            </a:r>
            <a:r>
              <a:rPr lang="en-US" sz="2000" dirty="0"/>
              <a:t> actor acquire, produce or change?</a:t>
            </a:r>
          </a:p>
          <a:p>
            <a:pPr algn="just">
              <a:lnSpc>
                <a:spcPct val="150000"/>
              </a:lnSpc>
            </a:pPr>
            <a:r>
              <a:rPr lang="en-US" sz="2000" dirty="0"/>
              <a:t>Will the actor have to inform the system about changes in the external environment?</a:t>
            </a:r>
          </a:p>
          <a:p>
            <a:pPr algn="just">
              <a:lnSpc>
                <a:spcPct val="150000"/>
              </a:lnSpc>
            </a:pPr>
            <a:r>
              <a:rPr lang="en-US" sz="2000" dirty="0"/>
              <a:t>What information does the actor desire from the system?</a:t>
            </a:r>
          </a:p>
          <a:p>
            <a:pPr algn="just">
              <a:lnSpc>
                <a:spcPct val="150000"/>
              </a:lnSpc>
            </a:pPr>
            <a:r>
              <a:rPr lang="en-US" sz="2000" dirty="0"/>
              <a:t>Does the actor wish to be informed about unexpected changes?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title"/>
          </p:nvPr>
        </p:nvSpPr>
        <p:spPr/>
        <p:txBody>
          <a:bodyPr anchor="ctr"/>
          <a:lstStyle/>
          <a:p>
            <a:r>
              <a:rPr lang="en-US" dirty="0"/>
              <a:t>Use-Case Diagram</a:t>
            </a:r>
          </a:p>
        </p:txBody>
      </p:sp>
      <p:pic>
        <p:nvPicPr>
          <p:cNvPr id="257028" name="Picture 4"/>
          <p:cNvPicPr>
            <a:picLocks noChangeAspect="1" noChangeArrowheads="1"/>
          </p:cNvPicPr>
          <p:nvPr/>
        </p:nvPicPr>
        <p:blipFill>
          <a:blip r:embed="rId2"/>
          <a:srcRect/>
          <a:stretch>
            <a:fillRect/>
          </a:stretch>
        </p:blipFill>
        <p:spPr bwMode="auto">
          <a:xfrm>
            <a:off x="2743200" y="1981200"/>
            <a:ext cx="4113213" cy="4116388"/>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type="title"/>
          </p:nvPr>
        </p:nvSpPr>
        <p:spPr/>
        <p:txBody>
          <a:bodyPr anchor="ctr"/>
          <a:lstStyle/>
          <a:p>
            <a:r>
              <a:rPr lang="en-US" dirty="0"/>
              <a:t>Activity Diagram</a:t>
            </a:r>
          </a:p>
        </p:txBody>
      </p:sp>
      <p:pic>
        <p:nvPicPr>
          <p:cNvPr id="258053" name="Picture 5"/>
          <p:cNvPicPr>
            <a:picLocks noChangeAspect="1" noChangeArrowheads="1"/>
          </p:cNvPicPr>
          <p:nvPr/>
        </p:nvPicPr>
        <p:blipFill>
          <a:blip r:embed="rId2"/>
          <a:srcRect/>
          <a:stretch>
            <a:fillRect/>
          </a:stretch>
        </p:blipFill>
        <p:spPr bwMode="auto">
          <a:xfrm>
            <a:off x="5333999" y="500042"/>
            <a:ext cx="3378785" cy="5672158"/>
          </a:xfrm>
          <a:prstGeom prst="rect">
            <a:avLst/>
          </a:prstGeom>
          <a:noFill/>
          <a:ln w="12700">
            <a:noFill/>
            <a:miter lim="800000"/>
            <a:headEnd/>
            <a:tailEnd/>
          </a:ln>
          <a:effectLst/>
        </p:spPr>
      </p:pic>
      <p:sp>
        <p:nvSpPr>
          <p:cNvPr id="258054" name="Text Box 6"/>
          <p:cNvSpPr txBox="1">
            <a:spLocks noChangeArrowheads="1"/>
          </p:cNvSpPr>
          <p:nvPr/>
        </p:nvSpPr>
        <p:spPr bwMode="auto">
          <a:xfrm>
            <a:off x="2209800" y="2057400"/>
            <a:ext cx="2438400" cy="2225675"/>
          </a:xfrm>
          <a:prstGeom prst="rect">
            <a:avLst/>
          </a:prstGeom>
          <a:noFill/>
          <a:ln w="9525">
            <a:noFill/>
            <a:miter lim="800000"/>
            <a:headEnd/>
            <a:tailEnd/>
          </a:ln>
          <a:effectLst/>
        </p:spPr>
        <p:txBody>
          <a:bodyPr>
            <a:spAutoFit/>
          </a:bodyPr>
          <a:lstStyle/>
          <a:p>
            <a:pPr>
              <a:spcBef>
                <a:spcPct val="50000"/>
              </a:spcBef>
            </a:pPr>
            <a:r>
              <a:rPr lang="en-US" sz="2000" i="1">
                <a:latin typeface="Palatino" pitchFamily="-128" charset="0"/>
              </a:rPr>
              <a:t>Supplements the use case by providing a graphical representation of the flow of interaction within a specific scenario</a:t>
            </a:r>
            <a:endParaRPr lang="en-US">
              <a:latin typeface="Palatino" pitchFamily="-128" charset="0"/>
            </a:endParaRPr>
          </a:p>
        </p:txBody>
      </p:sp>
      <p:sp>
        <p:nvSpPr>
          <p:cNvPr id="9"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1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1027"/>
          <p:cNvSpPr>
            <a:spLocks noGrp="1" noChangeArrowheads="1"/>
          </p:cNvSpPr>
          <p:nvPr>
            <p:ph type="title"/>
          </p:nvPr>
        </p:nvSpPr>
        <p:spPr/>
        <p:txBody>
          <a:bodyPr/>
          <a:lstStyle/>
          <a:p>
            <a:r>
              <a:rPr lang="en-US"/>
              <a:t>Swimlane Diagrams</a:t>
            </a:r>
          </a:p>
        </p:txBody>
      </p:sp>
      <p:sp>
        <p:nvSpPr>
          <p:cNvPr id="259076" name="Text Box 1028"/>
          <p:cNvSpPr txBox="1">
            <a:spLocks noChangeArrowheads="1"/>
          </p:cNvSpPr>
          <p:nvPr/>
        </p:nvSpPr>
        <p:spPr bwMode="auto">
          <a:xfrm>
            <a:off x="1905000" y="2057400"/>
            <a:ext cx="2133600" cy="2205038"/>
          </a:xfrm>
          <a:prstGeom prst="rect">
            <a:avLst/>
          </a:prstGeom>
          <a:noFill/>
          <a:ln w="12700">
            <a:noFill/>
            <a:miter lim="800000"/>
            <a:headEnd/>
            <a:tailEnd/>
          </a:ln>
          <a:effectLst/>
        </p:spPr>
        <p:txBody>
          <a:bodyPr>
            <a:spAutoFit/>
          </a:bodyPr>
          <a:lstStyle/>
          <a:p>
            <a:pPr>
              <a:lnSpc>
                <a:spcPct val="90000"/>
              </a:lnSpc>
              <a:spcBef>
                <a:spcPct val="50000"/>
              </a:spcBef>
            </a:pPr>
            <a:r>
              <a:rPr lang="en-US" sz="1400" i="1" dirty="0">
                <a:effectLst>
                  <a:outerShdw blurRad="38100" dist="38100" dir="2700000" algn="tl">
                    <a:srgbClr val="FFFFFF"/>
                  </a:outerShdw>
                </a:effectLst>
                <a:latin typeface="Palatino" pitchFamily="-128" charset="0"/>
              </a:rPr>
              <a:t>Allows the modeler to represent the flow of activities described by the use-case and at the same time indicate which actor (if there are multiple actors involved in a specific use-case) or analysis class has responsibility for the action described by an activity rectangle</a:t>
            </a:r>
          </a:p>
        </p:txBody>
      </p:sp>
      <p:pic>
        <p:nvPicPr>
          <p:cNvPr id="259077" name="Picture 1029"/>
          <p:cNvPicPr>
            <a:picLocks noChangeAspect="1" noChangeArrowheads="1"/>
          </p:cNvPicPr>
          <p:nvPr/>
        </p:nvPicPr>
        <p:blipFill>
          <a:blip r:embed="rId2"/>
          <a:srcRect/>
          <a:stretch>
            <a:fillRect/>
          </a:stretch>
        </p:blipFill>
        <p:spPr bwMode="auto">
          <a:xfrm>
            <a:off x="4604203" y="1000108"/>
            <a:ext cx="4039763" cy="5321317"/>
          </a:xfrm>
          <a:prstGeom prst="rect">
            <a:avLst/>
          </a:prstGeom>
          <a:noFill/>
          <a:ln w="12700">
            <a:noFill/>
            <a:miter lim="800000"/>
            <a:headEnd/>
            <a:tailEnd/>
          </a:ln>
          <a:effectLst/>
        </p:spPr>
      </p:pic>
      <p:sp>
        <p:nvSpPr>
          <p:cNvPr id="9"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1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p:spPr>
        <p:txBody>
          <a:bodyPr lIns="90487" tIns="44450" rIns="90487" bIns="44450" anchor="ctr"/>
          <a:lstStyle/>
          <a:p>
            <a:r>
              <a:rPr lang="en-US"/>
              <a:t>Data Modeling</a:t>
            </a:r>
          </a:p>
        </p:txBody>
      </p:sp>
      <p:sp>
        <p:nvSpPr>
          <p:cNvPr id="182275" name="Rectangle 3"/>
          <p:cNvSpPr>
            <a:spLocks noGrp="1" noChangeArrowheads="1"/>
          </p:cNvSpPr>
          <p:nvPr>
            <p:ph idx="1"/>
          </p:nvPr>
        </p:nvSpPr>
        <p:spPr>
          <a:noFill/>
          <a:ln/>
        </p:spPr>
        <p:txBody>
          <a:bodyPr lIns="90487" tIns="44450" rIns="90487" bIns="44450"/>
          <a:lstStyle/>
          <a:p>
            <a:pPr algn="just">
              <a:lnSpc>
                <a:spcPct val="150000"/>
              </a:lnSpc>
            </a:pPr>
            <a:r>
              <a:rPr lang="en-US" sz="2400" dirty="0"/>
              <a:t>examines data objects independently of processing</a:t>
            </a:r>
          </a:p>
          <a:p>
            <a:pPr algn="just">
              <a:lnSpc>
                <a:spcPct val="150000"/>
              </a:lnSpc>
            </a:pPr>
            <a:r>
              <a:rPr lang="en-US" sz="2400" dirty="0"/>
              <a:t>focuses attention on the data domain</a:t>
            </a:r>
          </a:p>
          <a:p>
            <a:pPr algn="just">
              <a:lnSpc>
                <a:spcPct val="150000"/>
              </a:lnSpc>
            </a:pPr>
            <a:r>
              <a:rPr lang="en-US" sz="2400" dirty="0"/>
              <a:t>creates a model at the customer’s level of abstraction</a:t>
            </a:r>
          </a:p>
          <a:p>
            <a:pPr algn="just">
              <a:lnSpc>
                <a:spcPct val="150000"/>
              </a:lnSpc>
            </a:pPr>
            <a:r>
              <a:rPr lang="en-US" sz="2400" dirty="0"/>
              <a:t>indicates how data objects relate to one another</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noFill/>
          <a:ln/>
        </p:spPr>
        <p:txBody>
          <a:bodyPr lIns="90487" tIns="44450" rIns="90487" bIns="44450" anchor="ctr"/>
          <a:lstStyle/>
          <a:p>
            <a:r>
              <a:rPr lang="en-US" dirty="0"/>
              <a:t>Data Objects and Attributes</a:t>
            </a:r>
          </a:p>
        </p:txBody>
      </p:sp>
      <p:sp>
        <p:nvSpPr>
          <p:cNvPr id="185347" name="Rectangle 3"/>
          <p:cNvSpPr>
            <a:spLocks noChangeArrowheads="1"/>
          </p:cNvSpPr>
          <p:nvPr/>
        </p:nvSpPr>
        <p:spPr bwMode="auto">
          <a:xfrm>
            <a:off x="1752600" y="1981200"/>
            <a:ext cx="6334125" cy="1197764"/>
          </a:xfrm>
          <a:prstGeom prst="rect">
            <a:avLst/>
          </a:prstGeom>
          <a:noFill/>
          <a:ln w="25400">
            <a:noFill/>
            <a:miter lim="800000"/>
            <a:headEnd/>
            <a:tailEnd/>
          </a:ln>
          <a:effectLst/>
        </p:spPr>
        <p:txBody>
          <a:bodyPr lIns="90487" tIns="44450" rIns="90487" bIns="44450">
            <a:spAutoFit/>
          </a:bodyPr>
          <a:lstStyle/>
          <a:p>
            <a:pPr algn="just">
              <a:spcBef>
                <a:spcPct val="50000"/>
              </a:spcBef>
            </a:pPr>
            <a:r>
              <a:rPr lang="en-US" dirty="0">
                <a:effectLst>
                  <a:outerShdw blurRad="38100" dist="38100" dir="2700000" algn="tl">
                    <a:srgbClr val="FFFFFF"/>
                  </a:outerShdw>
                </a:effectLst>
                <a:latin typeface="Palatino" pitchFamily="-128" charset="0"/>
              </a:rPr>
              <a:t>A data object contains a set of attributes that act as an aspect, quality, characteristic, or descriptor of the object</a:t>
            </a:r>
          </a:p>
        </p:txBody>
      </p:sp>
      <p:sp>
        <p:nvSpPr>
          <p:cNvPr id="185349" name="Rectangle 5"/>
          <p:cNvSpPr>
            <a:spLocks noChangeArrowheads="1"/>
          </p:cNvSpPr>
          <p:nvPr/>
        </p:nvSpPr>
        <p:spPr bwMode="auto">
          <a:xfrm>
            <a:off x="3197225" y="3879869"/>
            <a:ext cx="2890838" cy="2192337"/>
          </a:xfrm>
          <a:prstGeom prst="rect">
            <a:avLst/>
          </a:prstGeom>
          <a:noFill/>
          <a:ln w="25400">
            <a:noFill/>
            <a:miter lim="800000"/>
            <a:headEnd/>
            <a:tailEnd/>
          </a:ln>
          <a:effectLst/>
        </p:spPr>
        <p:txBody>
          <a:bodyPr wrap="none" lIns="90487" tIns="44450" rIns="90487" bIns="44450">
            <a:spAutoFit/>
          </a:bodyPr>
          <a:lstStyle/>
          <a:p>
            <a:r>
              <a:rPr lang="en-US" b="1" dirty="0">
                <a:solidFill>
                  <a:schemeClr val="folHlink"/>
                </a:solidFill>
              </a:rPr>
              <a:t>object: automobile</a:t>
            </a:r>
          </a:p>
          <a:p>
            <a:r>
              <a:rPr lang="en-US" b="1" dirty="0">
                <a:solidFill>
                  <a:schemeClr val="folHlink"/>
                </a:solidFill>
              </a:rPr>
              <a:t>attributes:</a:t>
            </a:r>
          </a:p>
          <a:p>
            <a:pPr>
              <a:lnSpc>
                <a:spcPct val="75000"/>
              </a:lnSpc>
            </a:pPr>
            <a:r>
              <a:rPr lang="en-US" b="1" dirty="0">
                <a:solidFill>
                  <a:schemeClr val="folHlink"/>
                </a:solidFill>
              </a:rPr>
              <a:t>   make</a:t>
            </a:r>
          </a:p>
          <a:p>
            <a:pPr>
              <a:lnSpc>
                <a:spcPct val="75000"/>
              </a:lnSpc>
            </a:pPr>
            <a:r>
              <a:rPr lang="en-US" b="1" dirty="0">
                <a:solidFill>
                  <a:schemeClr val="folHlink"/>
                </a:solidFill>
              </a:rPr>
              <a:t>   model</a:t>
            </a:r>
          </a:p>
          <a:p>
            <a:pPr>
              <a:lnSpc>
                <a:spcPct val="75000"/>
              </a:lnSpc>
            </a:pPr>
            <a:r>
              <a:rPr lang="en-US" b="1" dirty="0">
                <a:solidFill>
                  <a:schemeClr val="folHlink"/>
                </a:solidFill>
              </a:rPr>
              <a:t>   body type</a:t>
            </a:r>
          </a:p>
          <a:p>
            <a:pPr>
              <a:lnSpc>
                <a:spcPct val="75000"/>
              </a:lnSpc>
            </a:pPr>
            <a:r>
              <a:rPr lang="en-US" b="1" dirty="0">
                <a:solidFill>
                  <a:schemeClr val="folHlink"/>
                </a:solidFill>
              </a:rPr>
              <a:t>   price</a:t>
            </a:r>
          </a:p>
          <a:p>
            <a:pPr>
              <a:lnSpc>
                <a:spcPct val="75000"/>
              </a:lnSpc>
            </a:pPr>
            <a:r>
              <a:rPr lang="en-US" b="1" dirty="0">
                <a:solidFill>
                  <a:schemeClr val="folHlink"/>
                </a:solidFill>
              </a:rPr>
              <a:t>   options code</a:t>
            </a:r>
          </a:p>
        </p:txBody>
      </p:sp>
      <p:sp>
        <p:nvSpPr>
          <p:cNvPr id="185350" name="Line 6"/>
          <p:cNvSpPr>
            <a:spLocks noChangeShapeType="1"/>
          </p:cNvSpPr>
          <p:nvPr/>
        </p:nvSpPr>
        <p:spPr bwMode="auto">
          <a:xfrm>
            <a:off x="3160713" y="4286256"/>
            <a:ext cx="2959100" cy="0"/>
          </a:xfrm>
          <a:prstGeom prst="line">
            <a:avLst/>
          </a:prstGeom>
          <a:noFill/>
          <a:ln w="25400">
            <a:solidFill>
              <a:schemeClr val="tx1"/>
            </a:solidFill>
            <a:round/>
            <a:headEnd/>
            <a:tailEnd/>
          </a:ln>
          <a:effectLst/>
        </p:spPr>
        <p:txBody>
          <a:bodyPr wrap="none" anchor="ctr"/>
          <a:lstStyle/>
          <a:p>
            <a:endParaRPr lang="en-IN"/>
          </a:p>
        </p:txBody>
      </p:sp>
      <p:sp>
        <p:nvSpPr>
          <p:cNvPr id="10"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11"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noFill/>
          <a:ln/>
        </p:spPr>
        <p:txBody>
          <a:bodyPr lIns="90487" tIns="44450" rIns="90487" bIns="44450" anchor="ctr"/>
          <a:lstStyle/>
          <a:p>
            <a:r>
              <a:rPr lang="en-US" dirty="0"/>
              <a:t>ERD Notation</a:t>
            </a:r>
          </a:p>
        </p:txBody>
      </p:sp>
      <p:sp>
        <p:nvSpPr>
          <p:cNvPr id="187395" name="Line 3"/>
          <p:cNvSpPr>
            <a:spLocks noChangeShapeType="1"/>
          </p:cNvSpPr>
          <p:nvPr/>
        </p:nvSpPr>
        <p:spPr bwMode="auto">
          <a:xfrm>
            <a:off x="3494088" y="5262563"/>
            <a:ext cx="3073400" cy="0"/>
          </a:xfrm>
          <a:prstGeom prst="line">
            <a:avLst/>
          </a:prstGeom>
          <a:noFill/>
          <a:ln w="25400">
            <a:solidFill>
              <a:schemeClr val="tx1"/>
            </a:solidFill>
            <a:round/>
            <a:headEnd/>
            <a:tailEnd/>
          </a:ln>
          <a:effectLst/>
        </p:spPr>
        <p:txBody>
          <a:bodyPr wrap="none" anchor="ctr"/>
          <a:lstStyle/>
          <a:p>
            <a:endParaRPr lang="en-IN"/>
          </a:p>
        </p:txBody>
      </p:sp>
      <p:sp>
        <p:nvSpPr>
          <p:cNvPr id="187396" name="Line 4"/>
          <p:cNvSpPr>
            <a:spLocks noChangeShapeType="1"/>
          </p:cNvSpPr>
          <p:nvPr/>
        </p:nvSpPr>
        <p:spPr bwMode="auto">
          <a:xfrm>
            <a:off x="3481388" y="5133975"/>
            <a:ext cx="228600" cy="114300"/>
          </a:xfrm>
          <a:prstGeom prst="line">
            <a:avLst/>
          </a:prstGeom>
          <a:noFill/>
          <a:ln w="25400">
            <a:solidFill>
              <a:schemeClr val="tx1"/>
            </a:solidFill>
            <a:round/>
            <a:headEnd/>
            <a:tailEnd/>
          </a:ln>
          <a:effectLst/>
        </p:spPr>
        <p:txBody>
          <a:bodyPr wrap="none" anchor="ctr"/>
          <a:lstStyle/>
          <a:p>
            <a:endParaRPr lang="en-IN"/>
          </a:p>
        </p:txBody>
      </p:sp>
      <p:sp>
        <p:nvSpPr>
          <p:cNvPr id="187397" name="Line 5"/>
          <p:cNvSpPr>
            <a:spLocks noChangeShapeType="1"/>
          </p:cNvSpPr>
          <p:nvPr/>
        </p:nvSpPr>
        <p:spPr bwMode="auto">
          <a:xfrm flipH="1">
            <a:off x="3481388" y="5276850"/>
            <a:ext cx="203200" cy="85725"/>
          </a:xfrm>
          <a:prstGeom prst="line">
            <a:avLst/>
          </a:prstGeom>
          <a:noFill/>
          <a:ln w="25400">
            <a:solidFill>
              <a:schemeClr val="tx1"/>
            </a:solidFill>
            <a:round/>
            <a:headEnd/>
            <a:tailEnd/>
          </a:ln>
          <a:effectLst/>
        </p:spPr>
        <p:txBody>
          <a:bodyPr wrap="none" anchor="ctr"/>
          <a:lstStyle/>
          <a:p>
            <a:endParaRPr lang="en-IN"/>
          </a:p>
        </p:txBody>
      </p:sp>
      <p:sp>
        <p:nvSpPr>
          <p:cNvPr id="187398" name="Line 6"/>
          <p:cNvSpPr>
            <a:spLocks noChangeShapeType="1"/>
          </p:cNvSpPr>
          <p:nvPr/>
        </p:nvSpPr>
        <p:spPr bwMode="auto">
          <a:xfrm>
            <a:off x="6211888" y="5119688"/>
            <a:ext cx="0" cy="285750"/>
          </a:xfrm>
          <a:prstGeom prst="line">
            <a:avLst/>
          </a:prstGeom>
          <a:noFill/>
          <a:ln w="25400">
            <a:solidFill>
              <a:schemeClr val="tx1"/>
            </a:solidFill>
            <a:round/>
            <a:headEnd/>
            <a:tailEnd/>
          </a:ln>
          <a:effectLst/>
        </p:spPr>
        <p:txBody>
          <a:bodyPr wrap="none" anchor="ctr"/>
          <a:lstStyle/>
          <a:p>
            <a:endParaRPr lang="en-IN"/>
          </a:p>
        </p:txBody>
      </p:sp>
      <p:sp>
        <p:nvSpPr>
          <p:cNvPr id="187399" name="Rectangle 7"/>
          <p:cNvSpPr>
            <a:spLocks noChangeArrowheads="1"/>
          </p:cNvSpPr>
          <p:nvPr/>
        </p:nvSpPr>
        <p:spPr bwMode="auto">
          <a:xfrm>
            <a:off x="3530600" y="5430838"/>
            <a:ext cx="777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a:solidFill>
                  <a:schemeClr val="bg1"/>
                </a:solidFill>
              </a:rPr>
              <a:t>(0, m)</a:t>
            </a:r>
          </a:p>
        </p:txBody>
      </p:sp>
      <p:sp>
        <p:nvSpPr>
          <p:cNvPr id="187400" name="Oval 8"/>
          <p:cNvSpPr>
            <a:spLocks noChangeArrowheads="1"/>
          </p:cNvSpPr>
          <p:nvPr/>
        </p:nvSpPr>
        <p:spPr bwMode="auto">
          <a:xfrm>
            <a:off x="3697288" y="5176838"/>
            <a:ext cx="139700" cy="157162"/>
          </a:xfrm>
          <a:prstGeom prst="ellipse">
            <a:avLst/>
          </a:prstGeom>
          <a:solidFill>
            <a:schemeClr val="bg1"/>
          </a:solidFill>
          <a:ln w="25400">
            <a:solidFill>
              <a:schemeClr val="tx1"/>
            </a:solidFill>
            <a:round/>
            <a:headEnd/>
            <a:tailEnd/>
          </a:ln>
          <a:effectLst/>
        </p:spPr>
        <p:txBody>
          <a:bodyPr wrap="none" anchor="ctr"/>
          <a:lstStyle/>
          <a:p>
            <a:endParaRPr lang="en-IN"/>
          </a:p>
        </p:txBody>
      </p:sp>
      <p:sp>
        <p:nvSpPr>
          <p:cNvPr id="187401" name="Line 9"/>
          <p:cNvSpPr>
            <a:spLocks noChangeShapeType="1"/>
          </p:cNvSpPr>
          <p:nvPr/>
        </p:nvSpPr>
        <p:spPr bwMode="auto">
          <a:xfrm>
            <a:off x="6300788" y="5119688"/>
            <a:ext cx="0" cy="285750"/>
          </a:xfrm>
          <a:prstGeom prst="line">
            <a:avLst/>
          </a:prstGeom>
          <a:noFill/>
          <a:ln w="25400">
            <a:solidFill>
              <a:schemeClr val="tx1"/>
            </a:solidFill>
            <a:round/>
            <a:headEnd/>
            <a:tailEnd/>
          </a:ln>
          <a:effectLst/>
        </p:spPr>
        <p:txBody>
          <a:bodyPr wrap="none" anchor="ctr"/>
          <a:lstStyle/>
          <a:p>
            <a:endParaRPr lang="en-IN"/>
          </a:p>
        </p:txBody>
      </p:sp>
      <p:sp>
        <p:nvSpPr>
          <p:cNvPr id="187402" name="Rectangle 10"/>
          <p:cNvSpPr>
            <a:spLocks noChangeArrowheads="1"/>
          </p:cNvSpPr>
          <p:nvPr/>
        </p:nvSpPr>
        <p:spPr bwMode="auto">
          <a:xfrm>
            <a:off x="5892800" y="5402263"/>
            <a:ext cx="7143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a:solidFill>
                  <a:schemeClr val="bg1"/>
                </a:solidFill>
              </a:rPr>
              <a:t>(1, 1)</a:t>
            </a:r>
          </a:p>
        </p:txBody>
      </p:sp>
      <p:sp>
        <p:nvSpPr>
          <p:cNvPr id="187403" name="Rectangle 11"/>
          <p:cNvSpPr>
            <a:spLocks noChangeArrowheads="1"/>
          </p:cNvSpPr>
          <p:nvPr/>
        </p:nvSpPr>
        <p:spPr bwMode="auto">
          <a:xfrm>
            <a:off x="2071688" y="2735263"/>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7404" name="Rectangle 12"/>
          <p:cNvSpPr>
            <a:spLocks noChangeArrowheads="1"/>
          </p:cNvSpPr>
          <p:nvPr/>
        </p:nvSpPr>
        <p:spPr bwMode="auto">
          <a:xfrm>
            <a:off x="2120900" y="2844800"/>
            <a:ext cx="1077913" cy="454025"/>
          </a:xfrm>
          <a:prstGeom prst="rect">
            <a:avLst/>
          </a:prstGeom>
          <a:noFill/>
          <a:ln w="25400">
            <a:noFill/>
            <a:miter lim="800000"/>
            <a:headEnd/>
            <a:tailEnd/>
          </a:ln>
          <a:effectLst/>
        </p:spPr>
        <p:txBody>
          <a:bodyPr wrap="none" lIns="90487" tIns="44450" rIns="90487" bIns="44450">
            <a:spAutoFit/>
          </a:bodyPr>
          <a:lstStyle/>
          <a:p>
            <a:r>
              <a:rPr lang="en-US" b="1">
                <a:solidFill>
                  <a:schemeClr val="folHlink"/>
                </a:solidFill>
                <a:effectLst>
                  <a:outerShdw blurRad="38100" dist="38100" dir="2700000" algn="tl">
                    <a:srgbClr val="000000"/>
                  </a:outerShdw>
                </a:effectLst>
              </a:rPr>
              <a:t>object</a:t>
            </a:r>
          </a:p>
        </p:txBody>
      </p:sp>
      <p:sp>
        <p:nvSpPr>
          <p:cNvPr id="187405" name="AutoShape 13"/>
          <p:cNvSpPr>
            <a:spLocks noChangeArrowheads="1"/>
          </p:cNvSpPr>
          <p:nvPr/>
        </p:nvSpPr>
        <p:spPr bwMode="auto">
          <a:xfrm>
            <a:off x="4205288" y="2709863"/>
            <a:ext cx="1536700" cy="771525"/>
          </a:xfrm>
          <a:prstGeom prst="diamond">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7406" name="Line 14"/>
          <p:cNvSpPr>
            <a:spLocks noChangeShapeType="1"/>
          </p:cNvSpPr>
          <p:nvPr/>
        </p:nvSpPr>
        <p:spPr bwMode="auto">
          <a:xfrm flipH="1">
            <a:off x="3417888" y="3090863"/>
            <a:ext cx="762000" cy="0"/>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87407" name="Line 15"/>
          <p:cNvSpPr>
            <a:spLocks noChangeShapeType="1"/>
          </p:cNvSpPr>
          <p:nvPr/>
        </p:nvSpPr>
        <p:spPr bwMode="auto">
          <a:xfrm flipH="1">
            <a:off x="5767388" y="3101975"/>
            <a:ext cx="762000" cy="0"/>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87408" name="Rectangle 16"/>
          <p:cNvSpPr>
            <a:spLocks noChangeArrowheads="1"/>
          </p:cNvSpPr>
          <p:nvPr/>
        </p:nvSpPr>
        <p:spPr bwMode="auto">
          <a:xfrm>
            <a:off x="6554788" y="2773363"/>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7409" name="Rectangle 17"/>
          <p:cNvSpPr>
            <a:spLocks noChangeArrowheads="1"/>
          </p:cNvSpPr>
          <p:nvPr/>
        </p:nvSpPr>
        <p:spPr bwMode="auto">
          <a:xfrm>
            <a:off x="6616700" y="2882900"/>
            <a:ext cx="1077913" cy="454025"/>
          </a:xfrm>
          <a:prstGeom prst="rect">
            <a:avLst/>
          </a:prstGeom>
          <a:noFill/>
          <a:ln w="25400">
            <a:noFill/>
            <a:miter lim="800000"/>
            <a:headEnd/>
            <a:tailEnd/>
          </a:ln>
          <a:effectLst/>
        </p:spPr>
        <p:txBody>
          <a:bodyPr wrap="none" lIns="90487" tIns="44450" rIns="90487" bIns="44450">
            <a:spAutoFit/>
          </a:bodyPr>
          <a:lstStyle/>
          <a:p>
            <a:r>
              <a:rPr lang="en-US" b="1">
                <a:solidFill>
                  <a:schemeClr val="folHlink"/>
                </a:solidFill>
                <a:effectLst>
                  <a:outerShdw blurRad="38100" dist="38100" dir="2700000" algn="tl">
                    <a:srgbClr val="000000"/>
                  </a:outerShdw>
                </a:effectLst>
              </a:rPr>
              <a:t>object</a:t>
            </a:r>
            <a:endParaRPr lang="en-US" b="1">
              <a:solidFill>
                <a:schemeClr val="bg1"/>
              </a:solidFill>
              <a:effectLst>
                <a:outerShdw blurRad="38100" dist="38100" dir="2700000" algn="tl">
                  <a:srgbClr val="000000"/>
                </a:outerShdw>
              </a:effectLst>
            </a:endParaRPr>
          </a:p>
        </p:txBody>
      </p:sp>
      <p:sp>
        <p:nvSpPr>
          <p:cNvPr id="187410" name="Rectangle 18"/>
          <p:cNvSpPr>
            <a:spLocks noChangeArrowheads="1"/>
          </p:cNvSpPr>
          <p:nvPr/>
        </p:nvSpPr>
        <p:spPr bwMode="auto">
          <a:xfrm>
            <a:off x="4267200" y="2895600"/>
            <a:ext cx="1331913" cy="333375"/>
          </a:xfrm>
          <a:prstGeom prst="rect">
            <a:avLst/>
          </a:prstGeom>
          <a:noFill/>
          <a:ln w="25400">
            <a:noFill/>
            <a:miter lim="800000"/>
            <a:headEnd/>
            <a:tailEnd/>
          </a:ln>
          <a:effectLst/>
        </p:spPr>
        <p:txBody>
          <a:bodyPr wrap="none" lIns="90487" tIns="44450" rIns="90487" bIns="44450">
            <a:spAutoFit/>
          </a:bodyPr>
          <a:lstStyle/>
          <a:p>
            <a:r>
              <a:rPr lang="en-US" sz="1600" b="1">
                <a:solidFill>
                  <a:schemeClr val="bg1"/>
                </a:solidFill>
                <a:effectLst>
                  <a:outerShdw blurRad="38100" dist="38100" dir="2700000" algn="tl">
                    <a:srgbClr val="000000"/>
                  </a:outerShdw>
                </a:effectLst>
              </a:rPr>
              <a:t>relationship</a:t>
            </a:r>
          </a:p>
        </p:txBody>
      </p:sp>
      <p:sp>
        <p:nvSpPr>
          <p:cNvPr id="187411" name="Rectangle 19"/>
          <p:cNvSpPr>
            <a:spLocks noChangeArrowheads="1"/>
          </p:cNvSpPr>
          <p:nvPr/>
        </p:nvSpPr>
        <p:spPr bwMode="auto">
          <a:xfrm>
            <a:off x="3022600" y="3036888"/>
            <a:ext cx="307975" cy="363537"/>
          </a:xfrm>
          <a:prstGeom prst="rect">
            <a:avLst/>
          </a:prstGeom>
          <a:noFill/>
          <a:ln w="25400">
            <a:noFill/>
            <a:miter lim="800000"/>
            <a:headEnd/>
            <a:tailEnd/>
          </a:ln>
          <a:effectLst/>
        </p:spPr>
        <p:txBody>
          <a:bodyPr wrap="none" lIns="90487" tIns="44450" rIns="90487" bIns="44450">
            <a:spAutoFit/>
          </a:bodyPr>
          <a:lstStyle/>
          <a:p>
            <a:r>
              <a:rPr lang="en-US" sz="1800" b="1">
                <a:solidFill>
                  <a:schemeClr val="bg1"/>
                </a:solidFill>
                <a:effectLst>
                  <a:outerShdw blurRad="38100" dist="38100" dir="2700000" algn="tl">
                    <a:srgbClr val="000000"/>
                  </a:outerShdw>
                </a:effectLst>
              </a:rPr>
              <a:t>1</a:t>
            </a:r>
          </a:p>
        </p:txBody>
      </p:sp>
      <p:sp>
        <p:nvSpPr>
          <p:cNvPr id="187412" name="Rectangle 20"/>
          <p:cNvSpPr>
            <a:spLocks noChangeArrowheads="1"/>
          </p:cNvSpPr>
          <p:nvPr/>
        </p:nvSpPr>
        <p:spPr bwMode="auto">
          <a:xfrm>
            <a:off x="7531100" y="3062288"/>
            <a:ext cx="307975" cy="363537"/>
          </a:xfrm>
          <a:prstGeom prst="rect">
            <a:avLst/>
          </a:prstGeom>
          <a:noFill/>
          <a:ln w="25400">
            <a:noFill/>
            <a:miter lim="800000"/>
            <a:headEnd/>
            <a:tailEnd/>
          </a:ln>
          <a:effectLst/>
        </p:spPr>
        <p:txBody>
          <a:bodyPr wrap="none" lIns="90487" tIns="44450" rIns="90487" bIns="44450">
            <a:spAutoFit/>
          </a:bodyPr>
          <a:lstStyle/>
          <a:p>
            <a:r>
              <a:rPr lang="en-US" sz="1800" b="1">
                <a:solidFill>
                  <a:schemeClr val="bg1"/>
                </a:solidFill>
                <a:effectLst>
                  <a:outerShdw blurRad="38100" dist="38100" dir="2700000" algn="tl">
                    <a:srgbClr val="000000"/>
                  </a:outerShdw>
                </a:effectLst>
              </a:rPr>
              <a:t>2</a:t>
            </a:r>
          </a:p>
        </p:txBody>
      </p:sp>
      <p:sp>
        <p:nvSpPr>
          <p:cNvPr id="187413" name="Rectangle 21"/>
          <p:cNvSpPr>
            <a:spLocks noChangeArrowheads="1"/>
          </p:cNvSpPr>
          <p:nvPr/>
        </p:nvSpPr>
        <p:spPr bwMode="auto">
          <a:xfrm>
            <a:off x="1752600" y="1993900"/>
            <a:ext cx="2992438" cy="454025"/>
          </a:xfrm>
          <a:prstGeom prst="rect">
            <a:avLst/>
          </a:prstGeom>
          <a:noFill/>
          <a:ln w="25400">
            <a:noFill/>
            <a:miter lim="800000"/>
            <a:headEnd/>
            <a:tailEnd/>
          </a:ln>
          <a:effectLst/>
        </p:spPr>
        <p:txBody>
          <a:bodyPr wrap="none" lIns="90487" tIns="44450" rIns="90487" bIns="44450">
            <a:spAutoFit/>
          </a:bodyPr>
          <a:lstStyle/>
          <a:p>
            <a:r>
              <a:rPr lang="en-US" b="1" i="1" u="sng">
                <a:effectLst>
                  <a:outerShdw blurRad="38100" dist="38100" dir="2700000" algn="tl">
                    <a:srgbClr val="FFFFFF"/>
                  </a:outerShdw>
                </a:effectLst>
              </a:rPr>
              <a:t>One common form:</a:t>
            </a:r>
          </a:p>
        </p:txBody>
      </p:sp>
      <p:sp>
        <p:nvSpPr>
          <p:cNvPr id="187414" name="Rectangle 22"/>
          <p:cNvSpPr>
            <a:spLocks noChangeArrowheads="1"/>
          </p:cNvSpPr>
          <p:nvPr/>
        </p:nvSpPr>
        <p:spPr bwMode="auto">
          <a:xfrm>
            <a:off x="3454400" y="2690813"/>
            <a:ext cx="7905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effectLst>
                  <a:outerShdw blurRad="38100" dist="38100" dir="2700000" algn="tl">
                    <a:srgbClr val="FFFFFF"/>
                  </a:outerShdw>
                </a:effectLst>
              </a:rPr>
              <a:t>(0, m)</a:t>
            </a:r>
          </a:p>
        </p:txBody>
      </p:sp>
      <p:sp>
        <p:nvSpPr>
          <p:cNvPr id="187415" name="Rectangle 23"/>
          <p:cNvSpPr>
            <a:spLocks noChangeArrowheads="1"/>
          </p:cNvSpPr>
          <p:nvPr/>
        </p:nvSpPr>
        <p:spPr bwMode="auto">
          <a:xfrm>
            <a:off x="5842000" y="3141663"/>
            <a:ext cx="7143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effectLst>
                  <a:outerShdw blurRad="38100" dist="38100" dir="2700000" algn="tl">
                    <a:srgbClr val="FFFFFF"/>
                  </a:outerShdw>
                </a:effectLst>
              </a:rPr>
              <a:t>(1, 1)</a:t>
            </a:r>
          </a:p>
        </p:txBody>
      </p:sp>
      <p:sp>
        <p:nvSpPr>
          <p:cNvPr id="187416" name="Rectangle 24"/>
          <p:cNvSpPr>
            <a:spLocks noChangeArrowheads="1"/>
          </p:cNvSpPr>
          <p:nvPr/>
        </p:nvSpPr>
        <p:spPr bwMode="auto">
          <a:xfrm>
            <a:off x="2147888" y="4819650"/>
            <a:ext cx="1295400" cy="744538"/>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7417" name="Rectangle 25"/>
          <p:cNvSpPr>
            <a:spLocks noChangeArrowheads="1"/>
          </p:cNvSpPr>
          <p:nvPr/>
        </p:nvSpPr>
        <p:spPr bwMode="auto">
          <a:xfrm>
            <a:off x="2197100" y="4927600"/>
            <a:ext cx="1077913" cy="454025"/>
          </a:xfrm>
          <a:prstGeom prst="rect">
            <a:avLst/>
          </a:prstGeom>
          <a:noFill/>
          <a:ln w="25400">
            <a:noFill/>
            <a:miter lim="800000"/>
            <a:headEnd/>
            <a:tailEnd/>
          </a:ln>
          <a:effectLst/>
        </p:spPr>
        <p:txBody>
          <a:bodyPr wrap="none" lIns="90487" tIns="44450" rIns="90487" bIns="44450">
            <a:spAutoFit/>
          </a:bodyPr>
          <a:lstStyle/>
          <a:p>
            <a:r>
              <a:rPr lang="en-US" b="1">
                <a:solidFill>
                  <a:schemeClr val="folHlink"/>
                </a:solidFill>
                <a:effectLst>
                  <a:outerShdw blurRad="38100" dist="38100" dir="2700000" algn="tl">
                    <a:srgbClr val="000000"/>
                  </a:outerShdw>
                </a:effectLst>
              </a:rPr>
              <a:t>object</a:t>
            </a:r>
            <a:endParaRPr lang="en-US" b="1">
              <a:solidFill>
                <a:schemeClr val="bg1"/>
              </a:solidFill>
              <a:effectLst>
                <a:outerShdw blurRad="38100" dist="38100" dir="2700000" algn="tl">
                  <a:srgbClr val="000000"/>
                </a:outerShdw>
              </a:effectLst>
            </a:endParaRPr>
          </a:p>
        </p:txBody>
      </p:sp>
      <p:sp>
        <p:nvSpPr>
          <p:cNvPr id="187418" name="Rectangle 26"/>
          <p:cNvSpPr>
            <a:spLocks noChangeArrowheads="1"/>
          </p:cNvSpPr>
          <p:nvPr/>
        </p:nvSpPr>
        <p:spPr bwMode="auto">
          <a:xfrm>
            <a:off x="3098800" y="5119688"/>
            <a:ext cx="307975" cy="363537"/>
          </a:xfrm>
          <a:prstGeom prst="rect">
            <a:avLst/>
          </a:prstGeom>
          <a:noFill/>
          <a:ln w="25400">
            <a:noFill/>
            <a:miter lim="800000"/>
            <a:headEnd/>
            <a:tailEnd/>
          </a:ln>
          <a:effectLst/>
        </p:spPr>
        <p:txBody>
          <a:bodyPr wrap="none" lIns="90487" tIns="44450" rIns="90487" bIns="44450">
            <a:spAutoFit/>
          </a:bodyPr>
          <a:lstStyle/>
          <a:p>
            <a:r>
              <a:rPr lang="en-US" sz="1800" b="1">
                <a:solidFill>
                  <a:schemeClr val="bg1"/>
                </a:solidFill>
                <a:effectLst>
                  <a:outerShdw blurRad="38100" dist="38100" dir="2700000" algn="tl">
                    <a:srgbClr val="000000"/>
                  </a:outerShdw>
                </a:effectLst>
              </a:rPr>
              <a:t>1</a:t>
            </a:r>
          </a:p>
        </p:txBody>
      </p:sp>
      <p:sp>
        <p:nvSpPr>
          <p:cNvPr id="187419" name="Rectangle 27"/>
          <p:cNvSpPr>
            <a:spLocks noChangeArrowheads="1"/>
          </p:cNvSpPr>
          <p:nvPr/>
        </p:nvSpPr>
        <p:spPr bwMode="auto">
          <a:xfrm>
            <a:off x="6618288" y="4856163"/>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IN"/>
          </a:p>
        </p:txBody>
      </p:sp>
      <p:sp>
        <p:nvSpPr>
          <p:cNvPr id="187420" name="Rectangle 28"/>
          <p:cNvSpPr>
            <a:spLocks noChangeArrowheads="1"/>
          </p:cNvSpPr>
          <p:nvPr/>
        </p:nvSpPr>
        <p:spPr bwMode="auto">
          <a:xfrm>
            <a:off x="6680200" y="4965700"/>
            <a:ext cx="1077913" cy="454025"/>
          </a:xfrm>
          <a:prstGeom prst="rect">
            <a:avLst/>
          </a:prstGeom>
          <a:noFill/>
          <a:ln w="25400">
            <a:noFill/>
            <a:miter lim="800000"/>
            <a:headEnd/>
            <a:tailEnd/>
          </a:ln>
          <a:effectLst/>
        </p:spPr>
        <p:txBody>
          <a:bodyPr wrap="none" lIns="90487" tIns="44450" rIns="90487" bIns="44450">
            <a:spAutoFit/>
          </a:bodyPr>
          <a:lstStyle/>
          <a:p>
            <a:r>
              <a:rPr lang="en-US" b="1">
                <a:solidFill>
                  <a:schemeClr val="folHlink"/>
                </a:solidFill>
                <a:effectLst>
                  <a:outerShdw blurRad="38100" dist="38100" dir="2700000" algn="tl">
                    <a:srgbClr val="000000"/>
                  </a:outerShdw>
                </a:effectLst>
              </a:rPr>
              <a:t>object</a:t>
            </a:r>
            <a:endParaRPr lang="en-US" b="1">
              <a:solidFill>
                <a:schemeClr val="bg1"/>
              </a:solidFill>
              <a:effectLst>
                <a:outerShdw blurRad="38100" dist="38100" dir="2700000" algn="tl">
                  <a:srgbClr val="000000"/>
                </a:outerShdw>
              </a:effectLst>
            </a:endParaRPr>
          </a:p>
        </p:txBody>
      </p:sp>
      <p:sp>
        <p:nvSpPr>
          <p:cNvPr id="187421" name="Rectangle 29"/>
          <p:cNvSpPr>
            <a:spLocks noChangeArrowheads="1"/>
          </p:cNvSpPr>
          <p:nvPr/>
        </p:nvSpPr>
        <p:spPr bwMode="auto">
          <a:xfrm>
            <a:off x="7594600" y="5143500"/>
            <a:ext cx="307975" cy="363538"/>
          </a:xfrm>
          <a:prstGeom prst="rect">
            <a:avLst/>
          </a:prstGeom>
          <a:noFill/>
          <a:ln w="25400">
            <a:noFill/>
            <a:miter lim="800000"/>
            <a:headEnd/>
            <a:tailEnd/>
          </a:ln>
          <a:effectLst/>
        </p:spPr>
        <p:txBody>
          <a:bodyPr wrap="none" lIns="90487" tIns="44450" rIns="90487" bIns="44450">
            <a:spAutoFit/>
          </a:bodyPr>
          <a:lstStyle/>
          <a:p>
            <a:r>
              <a:rPr lang="en-US" sz="1800" b="1">
                <a:solidFill>
                  <a:schemeClr val="bg1"/>
                </a:solidFill>
                <a:effectLst>
                  <a:outerShdw blurRad="38100" dist="38100" dir="2700000" algn="tl">
                    <a:srgbClr val="000000"/>
                  </a:outerShdw>
                </a:effectLst>
              </a:rPr>
              <a:t>2</a:t>
            </a:r>
          </a:p>
        </p:txBody>
      </p:sp>
      <p:sp>
        <p:nvSpPr>
          <p:cNvPr id="187422" name="Rectangle 30"/>
          <p:cNvSpPr>
            <a:spLocks noChangeArrowheads="1"/>
          </p:cNvSpPr>
          <p:nvPr/>
        </p:nvSpPr>
        <p:spPr bwMode="auto">
          <a:xfrm>
            <a:off x="4343400" y="4891088"/>
            <a:ext cx="1476375" cy="363537"/>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rPr>
              <a:t>relationship</a:t>
            </a:r>
          </a:p>
        </p:txBody>
      </p:sp>
      <p:sp>
        <p:nvSpPr>
          <p:cNvPr id="187423" name="Rectangle 31"/>
          <p:cNvSpPr>
            <a:spLocks noChangeArrowheads="1"/>
          </p:cNvSpPr>
          <p:nvPr/>
        </p:nvSpPr>
        <p:spPr bwMode="auto">
          <a:xfrm>
            <a:off x="1879600" y="4152900"/>
            <a:ext cx="3567113" cy="454025"/>
          </a:xfrm>
          <a:prstGeom prst="rect">
            <a:avLst/>
          </a:prstGeom>
          <a:noFill/>
          <a:ln w="25400">
            <a:noFill/>
            <a:miter lim="800000"/>
            <a:headEnd/>
            <a:tailEnd/>
          </a:ln>
          <a:effectLst/>
        </p:spPr>
        <p:txBody>
          <a:bodyPr wrap="none" lIns="90487" tIns="44450" rIns="90487" bIns="44450">
            <a:spAutoFit/>
          </a:bodyPr>
          <a:lstStyle/>
          <a:p>
            <a:r>
              <a:rPr lang="en-US" b="1" i="1" u="sng">
                <a:effectLst>
                  <a:outerShdw blurRad="38100" dist="38100" dir="2700000" algn="tl">
                    <a:srgbClr val="FFFFFF"/>
                  </a:outerShdw>
                </a:effectLst>
              </a:rPr>
              <a:t>Another common form:</a:t>
            </a:r>
          </a:p>
        </p:txBody>
      </p:sp>
      <p:sp>
        <p:nvSpPr>
          <p:cNvPr id="187424" name="Oval 32"/>
          <p:cNvSpPr>
            <a:spLocks noChangeArrowheads="1"/>
          </p:cNvSpPr>
          <p:nvPr/>
        </p:nvSpPr>
        <p:spPr bwMode="auto">
          <a:xfrm>
            <a:off x="6897688" y="3459163"/>
            <a:ext cx="1181100" cy="10890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p>
            <a:endParaRPr lang="en-IN"/>
          </a:p>
        </p:txBody>
      </p:sp>
      <p:sp>
        <p:nvSpPr>
          <p:cNvPr id="187425" name="Rectangle 33"/>
          <p:cNvSpPr>
            <a:spLocks noChangeArrowheads="1"/>
          </p:cNvSpPr>
          <p:nvPr/>
        </p:nvSpPr>
        <p:spPr bwMode="auto">
          <a:xfrm>
            <a:off x="6972300" y="3810000"/>
            <a:ext cx="1095375" cy="363538"/>
          </a:xfrm>
          <a:prstGeom prst="rect">
            <a:avLst/>
          </a:prstGeom>
          <a:noFill/>
          <a:ln w="25400">
            <a:noFill/>
            <a:miter lim="800000"/>
            <a:headEnd/>
            <a:tailEnd/>
          </a:ln>
          <a:effectLst/>
        </p:spPr>
        <p:txBody>
          <a:bodyPr wrap="none" lIns="90487" tIns="44450" rIns="90487" bIns="44450">
            <a:spAutoFit/>
          </a:bodyPr>
          <a:lstStyle/>
          <a:p>
            <a:r>
              <a:rPr lang="en-US" sz="1800" b="1">
                <a:solidFill>
                  <a:schemeClr val="bg1"/>
                </a:solidFill>
                <a:effectLst>
                  <a:outerShdw blurRad="38100" dist="38100" dir="2700000" algn="tl">
                    <a:srgbClr val="000000"/>
                  </a:outerShdw>
                </a:effectLst>
              </a:rPr>
              <a:t>attribute</a:t>
            </a:r>
          </a:p>
        </p:txBody>
      </p:sp>
      <p:sp>
        <p:nvSpPr>
          <p:cNvPr id="3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3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nchor="ctr"/>
          <a:lstStyle/>
          <a:p>
            <a:r>
              <a:rPr lang="en-IN" dirty="0"/>
              <a:t>Understanding the Requirement</a:t>
            </a:r>
          </a:p>
        </p:txBody>
      </p:sp>
      <p:sp>
        <p:nvSpPr>
          <p:cNvPr id="3" name="Content Placeholder 2"/>
          <p:cNvSpPr>
            <a:spLocks noGrp="1"/>
          </p:cNvSpPr>
          <p:nvPr>
            <p:ph idx="1"/>
          </p:nvPr>
        </p:nvSpPr>
        <p:spPr>
          <a:xfrm>
            <a:off x="214282" y="857232"/>
            <a:ext cx="8643998" cy="4525963"/>
          </a:xfrm>
        </p:spPr>
        <p:txBody>
          <a:bodyPr/>
          <a:lstStyle/>
          <a:p>
            <a:pPr algn="just">
              <a:lnSpc>
                <a:spcPct val="150000"/>
              </a:lnSpc>
            </a:pPr>
            <a:r>
              <a:rPr lang="en-IN" dirty="0"/>
              <a:t>Requirement Engineering:</a:t>
            </a:r>
          </a:p>
          <a:p>
            <a:pPr algn="just">
              <a:lnSpc>
                <a:spcPct val="150000"/>
              </a:lnSpc>
              <a:buNone/>
            </a:pPr>
            <a:r>
              <a:rPr lang="en-US" sz="1800" dirty="0">
                <a:solidFill>
                  <a:schemeClr val="folHlink"/>
                </a:solidFill>
              </a:rPr>
              <a:t>1.	Inception</a:t>
            </a:r>
            <a:r>
              <a:rPr lang="en-US" sz="1800" dirty="0"/>
              <a:t>—ask a set of questions that establish …</a:t>
            </a:r>
          </a:p>
          <a:p>
            <a:pPr lvl="1" algn="just">
              <a:lnSpc>
                <a:spcPct val="150000"/>
              </a:lnSpc>
            </a:pPr>
            <a:r>
              <a:rPr lang="en-US" sz="1800" dirty="0"/>
              <a:t>basic understanding of the problem</a:t>
            </a:r>
          </a:p>
          <a:p>
            <a:pPr lvl="1" algn="just">
              <a:lnSpc>
                <a:spcPct val="150000"/>
              </a:lnSpc>
            </a:pPr>
            <a:r>
              <a:rPr lang="en-US" sz="1800" dirty="0"/>
              <a:t>the people who want a solution</a:t>
            </a:r>
          </a:p>
          <a:p>
            <a:pPr lvl="1" algn="just">
              <a:lnSpc>
                <a:spcPct val="150000"/>
              </a:lnSpc>
            </a:pPr>
            <a:r>
              <a:rPr lang="en-US" sz="1800" dirty="0"/>
              <a:t>the nature of the solution that is desired, and </a:t>
            </a:r>
          </a:p>
          <a:p>
            <a:pPr lvl="1" algn="just">
              <a:lnSpc>
                <a:spcPct val="150000"/>
              </a:lnSpc>
            </a:pPr>
            <a:r>
              <a:rPr lang="en-US" sz="1800" dirty="0"/>
              <a:t>the effectiveness of preliminary communication and collaboration between the customer and the developer</a:t>
            </a:r>
          </a:p>
          <a:p>
            <a:pPr algn="just">
              <a:lnSpc>
                <a:spcPct val="150000"/>
              </a:lnSpc>
              <a:buNone/>
            </a:pPr>
            <a:r>
              <a:rPr lang="en-US" sz="1800" dirty="0">
                <a:solidFill>
                  <a:schemeClr val="folHlink"/>
                </a:solidFill>
              </a:rPr>
              <a:t>2.	Elicitation</a:t>
            </a:r>
            <a:r>
              <a:rPr lang="en-US" sz="1800" dirty="0"/>
              <a:t>—elicit requirements from all stakeholders</a:t>
            </a:r>
          </a:p>
          <a:p>
            <a:pPr algn="just">
              <a:lnSpc>
                <a:spcPct val="150000"/>
              </a:lnSpc>
              <a:buNone/>
            </a:pPr>
            <a:r>
              <a:rPr lang="en-US" sz="1800" dirty="0">
                <a:solidFill>
                  <a:schemeClr val="folHlink"/>
                </a:solidFill>
              </a:rPr>
              <a:t>3.	Elaboration</a:t>
            </a:r>
            <a:r>
              <a:rPr lang="en-US" sz="1800" dirty="0"/>
              <a:t>—create an analysis model that identifies data, function and behavioral requirements</a:t>
            </a:r>
          </a:p>
          <a:p>
            <a:pPr algn="just">
              <a:lnSpc>
                <a:spcPct val="150000"/>
              </a:lnSpc>
              <a:buNone/>
            </a:pPr>
            <a:r>
              <a:rPr lang="en-US" sz="1800" dirty="0">
                <a:solidFill>
                  <a:schemeClr val="folHlink"/>
                </a:solidFill>
              </a:rPr>
              <a:t>4.	Negotiation</a:t>
            </a:r>
            <a:r>
              <a:rPr lang="en-US" sz="1800" dirty="0"/>
              <a:t>—agree on a deliverable system that is realistic for developers and customers</a:t>
            </a:r>
          </a:p>
          <a:p>
            <a:pPr lvl="1" algn="just">
              <a:lnSpc>
                <a:spcPct val="150000"/>
              </a:lnSpc>
            </a:pPr>
            <a:endParaRPr lang="en-IN"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title"/>
          </p:nvPr>
        </p:nvSpPr>
        <p:spPr>
          <a:noFill/>
          <a:ln/>
        </p:spPr>
        <p:txBody>
          <a:bodyPr lIns="90487" tIns="44450" rIns="90487" bIns="44450" anchor="ctr"/>
          <a:lstStyle/>
          <a:p>
            <a:r>
              <a:rPr lang="en-US" dirty="0"/>
              <a:t>Building an ERD</a:t>
            </a:r>
          </a:p>
        </p:txBody>
      </p:sp>
      <p:sp>
        <p:nvSpPr>
          <p:cNvPr id="188420" name="Rectangle 4"/>
          <p:cNvSpPr>
            <a:spLocks noGrp="1" noChangeArrowheads="1"/>
          </p:cNvSpPr>
          <p:nvPr>
            <p:ph idx="1"/>
          </p:nvPr>
        </p:nvSpPr>
        <p:spPr>
          <a:noFill/>
          <a:ln/>
        </p:spPr>
        <p:txBody>
          <a:bodyPr lIns="90487" tIns="44450" rIns="90487" bIns="44450"/>
          <a:lstStyle/>
          <a:p>
            <a:pPr algn="just">
              <a:lnSpc>
                <a:spcPct val="150000"/>
              </a:lnSpc>
            </a:pPr>
            <a:r>
              <a:rPr lang="en-US" sz="2400" i="1" dirty="0">
                <a:solidFill>
                  <a:schemeClr val="folHlink"/>
                </a:solidFill>
              </a:rPr>
              <a:t>Level 1</a:t>
            </a:r>
            <a:r>
              <a:rPr lang="en-US" sz="2400" dirty="0"/>
              <a:t>—model all data objects (entities) and their “connections” to one another</a:t>
            </a:r>
          </a:p>
          <a:p>
            <a:pPr algn="just">
              <a:lnSpc>
                <a:spcPct val="150000"/>
              </a:lnSpc>
            </a:pPr>
            <a:r>
              <a:rPr lang="en-US" sz="2400" i="1" dirty="0">
                <a:solidFill>
                  <a:schemeClr val="folHlink"/>
                </a:solidFill>
              </a:rPr>
              <a:t>Level 2</a:t>
            </a:r>
            <a:r>
              <a:rPr lang="en-US" sz="2400" dirty="0"/>
              <a:t>—model all entities and relationships</a:t>
            </a:r>
          </a:p>
          <a:p>
            <a:pPr algn="just">
              <a:lnSpc>
                <a:spcPct val="150000"/>
              </a:lnSpc>
            </a:pPr>
            <a:r>
              <a:rPr lang="en-US" sz="2400" i="1" dirty="0">
                <a:solidFill>
                  <a:schemeClr val="folHlink"/>
                </a:solidFill>
              </a:rPr>
              <a:t>Level 3</a:t>
            </a:r>
            <a:r>
              <a:rPr lang="en-US" sz="2400" dirty="0"/>
              <a:t>—model all entities, relationships, and the attributes that provide further depth</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Grp="1" noChangeArrowheads="1"/>
          </p:cNvSpPr>
          <p:nvPr>
            <p:ph type="title"/>
          </p:nvPr>
        </p:nvSpPr>
        <p:spPr>
          <a:noFill/>
          <a:ln/>
        </p:spPr>
        <p:txBody>
          <a:bodyPr lIns="90487" tIns="44450" rIns="90487" bIns="44450" anchor="ctr"/>
          <a:lstStyle/>
          <a:p>
            <a:r>
              <a:rPr lang="en-US" dirty="0"/>
              <a:t>The ERD: An Example</a:t>
            </a:r>
          </a:p>
        </p:txBody>
      </p:sp>
      <p:sp>
        <p:nvSpPr>
          <p:cNvPr id="44" name="Content Placeholder 43"/>
          <p:cNvSpPr>
            <a:spLocks noGrp="1"/>
          </p:cNvSpPr>
          <p:nvPr>
            <p:ph idx="1"/>
          </p:nvPr>
        </p:nvSpPr>
        <p:spPr/>
        <p:txBody>
          <a:bodyPr/>
          <a:lstStyle/>
          <a:p>
            <a:endParaRPr lang="en-IN"/>
          </a:p>
        </p:txBody>
      </p:sp>
      <p:sp>
        <p:nvSpPr>
          <p:cNvPr id="189442" name="Freeform 2"/>
          <p:cNvSpPr>
            <a:spLocks/>
          </p:cNvSpPr>
          <p:nvPr/>
        </p:nvSpPr>
        <p:spPr bwMode="auto">
          <a:xfrm>
            <a:off x="4789488" y="4033838"/>
            <a:ext cx="3125787" cy="631825"/>
          </a:xfrm>
          <a:custGeom>
            <a:avLst/>
            <a:gdLst/>
            <a:ahLst/>
            <a:cxnLst>
              <a:cxn ang="0">
                <a:pos x="1968" y="0"/>
              </a:cxn>
              <a:cxn ang="0">
                <a:pos x="1968" y="352"/>
              </a:cxn>
              <a:cxn ang="0">
                <a:pos x="0" y="352"/>
              </a:cxn>
            </a:cxnLst>
            <a:rect l="0" t="0" r="r" b="b"/>
            <a:pathLst>
              <a:path w="1969" h="353">
                <a:moveTo>
                  <a:pt x="1968" y="0"/>
                </a:moveTo>
                <a:lnTo>
                  <a:pt x="1968" y="352"/>
                </a:lnTo>
                <a:lnTo>
                  <a:pt x="0" y="352"/>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89443" name="Freeform 3"/>
          <p:cNvSpPr>
            <a:spLocks/>
          </p:cNvSpPr>
          <p:nvPr/>
        </p:nvSpPr>
        <p:spPr bwMode="auto">
          <a:xfrm>
            <a:off x="4776788" y="4033838"/>
            <a:ext cx="3494087" cy="1431925"/>
          </a:xfrm>
          <a:custGeom>
            <a:avLst/>
            <a:gdLst/>
            <a:ahLst/>
            <a:cxnLst>
              <a:cxn ang="0">
                <a:pos x="0" y="792"/>
              </a:cxn>
              <a:cxn ang="0">
                <a:pos x="2200" y="800"/>
              </a:cxn>
              <a:cxn ang="0">
                <a:pos x="2200" y="0"/>
              </a:cxn>
            </a:cxnLst>
            <a:rect l="0" t="0" r="r" b="b"/>
            <a:pathLst>
              <a:path w="2201" h="801">
                <a:moveTo>
                  <a:pt x="0" y="792"/>
                </a:moveTo>
                <a:lnTo>
                  <a:pt x="2200" y="800"/>
                </a:lnTo>
                <a:lnTo>
                  <a:pt x="2200" y="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189445" name="Rectangle 5"/>
          <p:cNvSpPr>
            <a:spLocks noChangeArrowheads="1"/>
          </p:cNvSpPr>
          <p:nvPr/>
        </p:nvSpPr>
        <p:spPr bwMode="auto">
          <a:xfrm>
            <a:off x="1919288" y="2162175"/>
            <a:ext cx="1155700" cy="757238"/>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9446" name="Line 6"/>
          <p:cNvSpPr>
            <a:spLocks noChangeShapeType="1"/>
          </p:cNvSpPr>
          <p:nvPr/>
        </p:nvSpPr>
        <p:spPr bwMode="auto">
          <a:xfrm>
            <a:off x="3100388" y="2547938"/>
            <a:ext cx="2717800" cy="0"/>
          </a:xfrm>
          <a:prstGeom prst="line">
            <a:avLst/>
          </a:prstGeom>
          <a:noFill/>
          <a:ln w="25400">
            <a:solidFill>
              <a:schemeClr val="tx1"/>
            </a:solidFill>
            <a:round/>
            <a:headEnd/>
            <a:tailEnd/>
          </a:ln>
          <a:effectLst/>
        </p:spPr>
        <p:txBody>
          <a:bodyPr wrap="none" anchor="ctr"/>
          <a:lstStyle/>
          <a:p>
            <a:endParaRPr lang="en-IN"/>
          </a:p>
        </p:txBody>
      </p:sp>
      <p:sp>
        <p:nvSpPr>
          <p:cNvPr id="189447" name="Rectangle 7"/>
          <p:cNvSpPr>
            <a:spLocks noChangeArrowheads="1"/>
          </p:cNvSpPr>
          <p:nvPr/>
        </p:nvSpPr>
        <p:spPr bwMode="auto">
          <a:xfrm>
            <a:off x="3035300" y="2503488"/>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t>(1,1)</a:t>
            </a:r>
          </a:p>
        </p:txBody>
      </p:sp>
      <p:sp>
        <p:nvSpPr>
          <p:cNvPr id="189448" name="Rectangle 8"/>
          <p:cNvSpPr>
            <a:spLocks noChangeArrowheads="1"/>
          </p:cNvSpPr>
          <p:nvPr/>
        </p:nvSpPr>
        <p:spPr bwMode="auto">
          <a:xfrm>
            <a:off x="5145088" y="2528888"/>
            <a:ext cx="7270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t>(1,m)</a:t>
            </a:r>
          </a:p>
        </p:txBody>
      </p:sp>
      <p:sp>
        <p:nvSpPr>
          <p:cNvPr id="189449" name="AutoShape 9"/>
          <p:cNvSpPr>
            <a:spLocks noChangeArrowheads="1"/>
          </p:cNvSpPr>
          <p:nvPr/>
        </p:nvSpPr>
        <p:spPr bwMode="auto">
          <a:xfrm>
            <a:off x="3887788" y="2147888"/>
            <a:ext cx="1257300" cy="771525"/>
          </a:xfrm>
          <a:prstGeom prst="diamond">
            <a:avLst/>
          </a:prstGeom>
          <a:solidFill>
            <a:schemeClr val="bg1"/>
          </a:solidFill>
          <a:ln w="25400">
            <a:solidFill>
              <a:schemeClr val="tx1"/>
            </a:solidFill>
            <a:miter lim="800000"/>
            <a:headEnd/>
            <a:tailEnd/>
          </a:ln>
          <a:effectLst/>
        </p:spPr>
        <p:txBody>
          <a:bodyPr wrap="none" anchor="ctr"/>
          <a:lstStyle/>
          <a:p>
            <a:endParaRPr lang="en-IN"/>
          </a:p>
        </p:txBody>
      </p:sp>
      <p:sp>
        <p:nvSpPr>
          <p:cNvPr id="189450" name="Rectangle 10"/>
          <p:cNvSpPr>
            <a:spLocks noChangeArrowheads="1"/>
          </p:cNvSpPr>
          <p:nvPr/>
        </p:nvSpPr>
        <p:spPr bwMode="auto">
          <a:xfrm>
            <a:off x="4114800" y="2362200"/>
            <a:ext cx="735013" cy="280988"/>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400" b="1"/>
              <a:t>places</a:t>
            </a:r>
          </a:p>
        </p:txBody>
      </p:sp>
      <p:sp>
        <p:nvSpPr>
          <p:cNvPr id="189451" name="Rectangle 11"/>
          <p:cNvSpPr>
            <a:spLocks noChangeArrowheads="1"/>
          </p:cNvSpPr>
          <p:nvPr/>
        </p:nvSpPr>
        <p:spPr bwMode="auto">
          <a:xfrm>
            <a:off x="1879600" y="2347913"/>
            <a:ext cx="12477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solidFill>
                  <a:schemeClr val="folHlink"/>
                </a:solidFill>
              </a:rPr>
              <a:t>Customer</a:t>
            </a:r>
          </a:p>
        </p:txBody>
      </p:sp>
      <p:sp>
        <p:nvSpPr>
          <p:cNvPr id="189452" name="Rectangle 12"/>
          <p:cNvSpPr>
            <a:spLocks noChangeArrowheads="1"/>
          </p:cNvSpPr>
          <p:nvPr/>
        </p:nvSpPr>
        <p:spPr bwMode="auto">
          <a:xfrm>
            <a:off x="5856288" y="2133600"/>
            <a:ext cx="1358900" cy="7461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9453" name="Rectangle 13"/>
          <p:cNvSpPr>
            <a:spLocks noChangeArrowheads="1"/>
          </p:cNvSpPr>
          <p:nvPr/>
        </p:nvSpPr>
        <p:spPr bwMode="auto">
          <a:xfrm>
            <a:off x="5930900" y="2190750"/>
            <a:ext cx="1336675" cy="58420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solidFill>
                  <a:schemeClr val="folHlink"/>
                </a:solidFill>
              </a:rPr>
              <a:t>request</a:t>
            </a:r>
          </a:p>
          <a:p>
            <a:pPr>
              <a:lnSpc>
                <a:spcPct val="90000"/>
              </a:lnSpc>
            </a:pPr>
            <a:r>
              <a:rPr lang="en-US" sz="1800" b="1">
                <a:solidFill>
                  <a:schemeClr val="folHlink"/>
                </a:solidFill>
              </a:rPr>
              <a:t>for service</a:t>
            </a:r>
          </a:p>
        </p:txBody>
      </p:sp>
      <p:sp>
        <p:nvSpPr>
          <p:cNvPr id="189454" name="AutoShape 14"/>
          <p:cNvSpPr>
            <a:spLocks noChangeArrowheads="1"/>
          </p:cNvSpPr>
          <p:nvPr/>
        </p:nvSpPr>
        <p:spPr bwMode="auto">
          <a:xfrm>
            <a:off x="5868988" y="3262313"/>
            <a:ext cx="1257300" cy="771525"/>
          </a:xfrm>
          <a:prstGeom prst="diamond">
            <a:avLst/>
          </a:prstGeom>
          <a:solidFill>
            <a:schemeClr val="bg1"/>
          </a:solidFill>
          <a:ln w="25400">
            <a:solidFill>
              <a:schemeClr val="tx1"/>
            </a:solidFill>
            <a:miter lim="800000"/>
            <a:headEnd/>
            <a:tailEnd/>
          </a:ln>
          <a:effectLst/>
        </p:spPr>
        <p:txBody>
          <a:bodyPr wrap="none" anchor="ctr"/>
          <a:lstStyle/>
          <a:p>
            <a:endParaRPr lang="en-IN"/>
          </a:p>
        </p:txBody>
      </p:sp>
      <p:sp>
        <p:nvSpPr>
          <p:cNvPr id="189455" name="Line 15"/>
          <p:cNvSpPr>
            <a:spLocks noChangeShapeType="1"/>
          </p:cNvSpPr>
          <p:nvPr/>
        </p:nvSpPr>
        <p:spPr bwMode="auto">
          <a:xfrm flipV="1">
            <a:off x="6503988" y="2890838"/>
            <a:ext cx="0" cy="357187"/>
          </a:xfrm>
          <a:prstGeom prst="line">
            <a:avLst/>
          </a:prstGeom>
          <a:noFill/>
          <a:ln w="25400">
            <a:solidFill>
              <a:schemeClr val="tx1"/>
            </a:solidFill>
            <a:round/>
            <a:headEnd/>
            <a:tailEnd/>
          </a:ln>
          <a:effectLst/>
        </p:spPr>
        <p:txBody>
          <a:bodyPr wrap="none" anchor="ctr"/>
          <a:lstStyle/>
          <a:p>
            <a:endParaRPr lang="en-IN"/>
          </a:p>
        </p:txBody>
      </p:sp>
      <p:sp>
        <p:nvSpPr>
          <p:cNvPr id="189456" name="Line 16"/>
          <p:cNvSpPr>
            <a:spLocks noChangeShapeType="1"/>
          </p:cNvSpPr>
          <p:nvPr/>
        </p:nvSpPr>
        <p:spPr bwMode="auto">
          <a:xfrm>
            <a:off x="7151688" y="3662363"/>
            <a:ext cx="431800" cy="0"/>
          </a:xfrm>
          <a:prstGeom prst="line">
            <a:avLst/>
          </a:prstGeom>
          <a:noFill/>
          <a:ln w="25400">
            <a:solidFill>
              <a:schemeClr val="tx1"/>
            </a:solidFill>
            <a:round/>
            <a:headEnd/>
            <a:tailEnd/>
          </a:ln>
          <a:effectLst/>
        </p:spPr>
        <p:txBody>
          <a:bodyPr wrap="none" anchor="ctr"/>
          <a:lstStyle/>
          <a:p>
            <a:endParaRPr lang="en-IN"/>
          </a:p>
        </p:txBody>
      </p:sp>
      <p:sp>
        <p:nvSpPr>
          <p:cNvPr id="189457" name="Rectangle 17"/>
          <p:cNvSpPr>
            <a:spLocks noChangeArrowheads="1"/>
          </p:cNvSpPr>
          <p:nvPr/>
        </p:nvSpPr>
        <p:spPr bwMode="auto">
          <a:xfrm>
            <a:off x="6019800" y="3505200"/>
            <a:ext cx="1020763" cy="280988"/>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sz="1400" b="1"/>
              <a:t>generates</a:t>
            </a:r>
          </a:p>
        </p:txBody>
      </p:sp>
      <p:sp>
        <p:nvSpPr>
          <p:cNvPr id="189458" name="Rectangle 18"/>
          <p:cNvSpPr>
            <a:spLocks noChangeArrowheads="1"/>
          </p:cNvSpPr>
          <p:nvPr/>
        </p:nvSpPr>
        <p:spPr bwMode="auto">
          <a:xfrm>
            <a:off x="7608888" y="3262313"/>
            <a:ext cx="965200" cy="757237"/>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9459" name="Rectangle 19"/>
          <p:cNvSpPr>
            <a:spLocks noChangeArrowheads="1"/>
          </p:cNvSpPr>
          <p:nvPr/>
        </p:nvSpPr>
        <p:spPr bwMode="auto">
          <a:xfrm>
            <a:off x="7010400" y="3303588"/>
            <a:ext cx="6635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t>(1,n)</a:t>
            </a:r>
          </a:p>
        </p:txBody>
      </p:sp>
      <p:sp>
        <p:nvSpPr>
          <p:cNvPr id="189460" name="Rectangle 20"/>
          <p:cNvSpPr>
            <a:spLocks noChangeArrowheads="1"/>
          </p:cNvSpPr>
          <p:nvPr/>
        </p:nvSpPr>
        <p:spPr bwMode="auto">
          <a:xfrm>
            <a:off x="6489700" y="2874963"/>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t>(1,1)</a:t>
            </a:r>
          </a:p>
        </p:txBody>
      </p:sp>
      <p:sp>
        <p:nvSpPr>
          <p:cNvPr id="189461" name="Rectangle 21"/>
          <p:cNvSpPr>
            <a:spLocks noChangeArrowheads="1"/>
          </p:cNvSpPr>
          <p:nvPr/>
        </p:nvSpPr>
        <p:spPr bwMode="auto">
          <a:xfrm>
            <a:off x="7734300" y="3319463"/>
            <a:ext cx="765175" cy="58420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solidFill>
                  <a:schemeClr val="folHlink"/>
                </a:solidFill>
              </a:rPr>
              <a:t>work</a:t>
            </a:r>
          </a:p>
          <a:p>
            <a:pPr>
              <a:lnSpc>
                <a:spcPct val="90000"/>
              </a:lnSpc>
            </a:pPr>
            <a:r>
              <a:rPr lang="en-US" sz="1800" b="1">
                <a:solidFill>
                  <a:schemeClr val="folHlink"/>
                </a:solidFill>
              </a:rPr>
              <a:t>order</a:t>
            </a:r>
          </a:p>
        </p:txBody>
      </p:sp>
      <p:sp>
        <p:nvSpPr>
          <p:cNvPr id="189462" name="Rectangle 22"/>
          <p:cNvSpPr>
            <a:spLocks noChangeArrowheads="1"/>
          </p:cNvSpPr>
          <p:nvPr/>
        </p:nvSpPr>
        <p:spPr bwMode="auto">
          <a:xfrm>
            <a:off x="3697288" y="4219575"/>
            <a:ext cx="1079500" cy="7461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9463" name="Rectangle 23"/>
          <p:cNvSpPr>
            <a:spLocks noChangeArrowheads="1"/>
          </p:cNvSpPr>
          <p:nvPr/>
        </p:nvSpPr>
        <p:spPr bwMode="auto">
          <a:xfrm>
            <a:off x="3684588" y="5076825"/>
            <a:ext cx="1092200" cy="746125"/>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9464" name="Rectangle 24"/>
          <p:cNvSpPr>
            <a:spLocks noChangeArrowheads="1"/>
          </p:cNvSpPr>
          <p:nvPr/>
        </p:nvSpPr>
        <p:spPr bwMode="auto">
          <a:xfrm>
            <a:off x="3771900" y="4289425"/>
            <a:ext cx="765175" cy="58420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solidFill>
                  <a:schemeClr val="folHlink"/>
                </a:solidFill>
              </a:rPr>
              <a:t>work</a:t>
            </a:r>
          </a:p>
          <a:p>
            <a:pPr>
              <a:lnSpc>
                <a:spcPct val="90000"/>
              </a:lnSpc>
            </a:pPr>
            <a:r>
              <a:rPr lang="en-US" sz="1800" b="1">
                <a:solidFill>
                  <a:schemeClr val="folHlink"/>
                </a:solidFill>
              </a:rPr>
              <a:t>tasks</a:t>
            </a:r>
          </a:p>
        </p:txBody>
      </p:sp>
      <p:sp>
        <p:nvSpPr>
          <p:cNvPr id="189465" name="Rectangle 25"/>
          <p:cNvSpPr>
            <a:spLocks noChangeArrowheads="1"/>
          </p:cNvSpPr>
          <p:nvPr/>
        </p:nvSpPr>
        <p:spPr bwMode="auto">
          <a:xfrm>
            <a:off x="3644900" y="5289550"/>
            <a:ext cx="11842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solidFill>
                  <a:schemeClr val="folHlink"/>
                </a:solidFill>
              </a:rPr>
              <a:t>materials</a:t>
            </a:r>
            <a:endParaRPr lang="en-US" sz="1800" b="1">
              <a:solidFill>
                <a:schemeClr val="bg1"/>
              </a:solidFill>
            </a:endParaRPr>
          </a:p>
        </p:txBody>
      </p:sp>
      <p:sp>
        <p:nvSpPr>
          <p:cNvPr id="189466" name="AutoShape 26"/>
          <p:cNvSpPr>
            <a:spLocks noChangeArrowheads="1"/>
          </p:cNvSpPr>
          <p:nvPr/>
        </p:nvSpPr>
        <p:spPr bwMode="auto">
          <a:xfrm>
            <a:off x="5729288" y="4262438"/>
            <a:ext cx="1257300" cy="771525"/>
          </a:xfrm>
          <a:prstGeom prst="diamond">
            <a:avLst/>
          </a:prstGeom>
          <a:solidFill>
            <a:schemeClr val="bg1"/>
          </a:solidFill>
          <a:ln w="25400">
            <a:solidFill>
              <a:schemeClr val="tx1"/>
            </a:solidFill>
            <a:miter lim="800000"/>
            <a:headEnd/>
            <a:tailEnd/>
          </a:ln>
          <a:effectLst/>
        </p:spPr>
        <p:txBody>
          <a:bodyPr wrap="none" anchor="ctr"/>
          <a:lstStyle/>
          <a:p>
            <a:endParaRPr lang="en-IN"/>
          </a:p>
        </p:txBody>
      </p:sp>
      <p:sp>
        <p:nvSpPr>
          <p:cNvPr id="189467" name="Rectangle 27"/>
          <p:cNvSpPr>
            <a:spLocks noChangeArrowheads="1"/>
          </p:cNvSpPr>
          <p:nvPr/>
        </p:nvSpPr>
        <p:spPr bwMode="auto">
          <a:xfrm>
            <a:off x="5943600" y="4495800"/>
            <a:ext cx="901700" cy="473075"/>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sz="1400" b="1"/>
              <a:t>consists</a:t>
            </a:r>
          </a:p>
          <a:p>
            <a:pPr algn="ctr">
              <a:lnSpc>
                <a:spcPct val="90000"/>
              </a:lnSpc>
            </a:pPr>
            <a:r>
              <a:rPr lang="en-US" sz="1400" b="1"/>
              <a:t>of</a:t>
            </a:r>
          </a:p>
        </p:txBody>
      </p:sp>
      <p:sp>
        <p:nvSpPr>
          <p:cNvPr id="189468" name="AutoShape 28"/>
          <p:cNvSpPr>
            <a:spLocks noChangeArrowheads="1"/>
          </p:cNvSpPr>
          <p:nvPr/>
        </p:nvSpPr>
        <p:spPr bwMode="auto">
          <a:xfrm>
            <a:off x="5868988" y="5076825"/>
            <a:ext cx="1257300" cy="771525"/>
          </a:xfrm>
          <a:prstGeom prst="diamond">
            <a:avLst/>
          </a:prstGeom>
          <a:solidFill>
            <a:schemeClr val="bg1"/>
          </a:solidFill>
          <a:ln w="25400">
            <a:solidFill>
              <a:schemeClr val="tx1"/>
            </a:solidFill>
            <a:miter lim="800000"/>
            <a:headEnd/>
            <a:tailEnd/>
          </a:ln>
          <a:effectLst/>
        </p:spPr>
        <p:txBody>
          <a:bodyPr wrap="none" anchor="ctr"/>
          <a:lstStyle/>
          <a:p>
            <a:endParaRPr lang="en-IN"/>
          </a:p>
        </p:txBody>
      </p:sp>
      <p:sp>
        <p:nvSpPr>
          <p:cNvPr id="189469" name="Rectangle 29"/>
          <p:cNvSpPr>
            <a:spLocks noChangeArrowheads="1"/>
          </p:cNvSpPr>
          <p:nvPr/>
        </p:nvSpPr>
        <p:spPr bwMode="auto">
          <a:xfrm>
            <a:off x="6253163" y="5294313"/>
            <a:ext cx="536575" cy="280987"/>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sz="1400" b="1"/>
              <a:t>lists</a:t>
            </a:r>
          </a:p>
        </p:txBody>
      </p:sp>
      <p:sp>
        <p:nvSpPr>
          <p:cNvPr id="189470" name="Rectangle 30"/>
          <p:cNvSpPr>
            <a:spLocks noChangeArrowheads="1"/>
          </p:cNvSpPr>
          <p:nvPr/>
        </p:nvSpPr>
        <p:spPr bwMode="auto">
          <a:xfrm>
            <a:off x="7289800" y="4037013"/>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t>(1,1)</a:t>
            </a:r>
          </a:p>
        </p:txBody>
      </p:sp>
      <p:sp>
        <p:nvSpPr>
          <p:cNvPr id="189471" name="Rectangle 31"/>
          <p:cNvSpPr>
            <a:spLocks noChangeArrowheads="1"/>
          </p:cNvSpPr>
          <p:nvPr/>
        </p:nvSpPr>
        <p:spPr bwMode="auto">
          <a:xfrm>
            <a:off x="4838700" y="4260850"/>
            <a:ext cx="7016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t>(1,w)</a:t>
            </a:r>
          </a:p>
        </p:txBody>
      </p:sp>
      <p:sp>
        <p:nvSpPr>
          <p:cNvPr id="189472" name="Rectangle 32"/>
          <p:cNvSpPr>
            <a:spLocks noChangeArrowheads="1"/>
          </p:cNvSpPr>
          <p:nvPr/>
        </p:nvSpPr>
        <p:spPr bwMode="auto">
          <a:xfrm>
            <a:off x="8204200" y="4087813"/>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solidFill>
                  <a:schemeClr val="bg1"/>
                </a:solidFill>
              </a:rPr>
              <a:t>(1,1)</a:t>
            </a:r>
          </a:p>
        </p:txBody>
      </p:sp>
      <p:sp>
        <p:nvSpPr>
          <p:cNvPr id="189473" name="Rectangle 33"/>
          <p:cNvSpPr>
            <a:spLocks noChangeArrowheads="1"/>
          </p:cNvSpPr>
          <p:nvPr/>
        </p:nvSpPr>
        <p:spPr bwMode="auto">
          <a:xfrm>
            <a:off x="4876800" y="5089525"/>
            <a:ext cx="5873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t>(1,i)</a:t>
            </a:r>
          </a:p>
        </p:txBody>
      </p:sp>
      <p:sp>
        <p:nvSpPr>
          <p:cNvPr id="189474" name="AutoShape 34"/>
          <p:cNvSpPr>
            <a:spLocks noChangeArrowheads="1"/>
          </p:cNvSpPr>
          <p:nvPr/>
        </p:nvSpPr>
        <p:spPr bwMode="auto">
          <a:xfrm>
            <a:off x="1881188" y="4219575"/>
            <a:ext cx="1257300" cy="771525"/>
          </a:xfrm>
          <a:prstGeom prst="diamond">
            <a:avLst/>
          </a:prstGeom>
          <a:solidFill>
            <a:schemeClr val="bg1"/>
          </a:solidFill>
          <a:ln w="25400">
            <a:solidFill>
              <a:schemeClr val="tx1"/>
            </a:solidFill>
            <a:miter lim="800000"/>
            <a:headEnd/>
            <a:tailEnd/>
          </a:ln>
          <a:effectLst/>
        </p:spPr>
        <p:txBody>
          <a:bodyPr wrap="none" anchor="ctr"/>
          <a:lstStyle/>
          <a:p>
            <a:endParaRPr lang="en-IN"/>
          </a:p>
        </p:txBody>
      </p:sp>
      <p:sp>
        <p:nvSpPr>
          <p:cNvPr id="189475" name="Rectangle 35"/>
          <p:cNvSpPr>
            <a:spLocks noChangeArrowheads="1"/>
          </p:cNvSpPr>
          <p:nvPr/>
        </p:nvSpPr>
        <p:spPr bwMode="auto">
          <a:xfrm>
            <a:off x="2087563" y="4346575"/>
            <a:ext cx="892175" cy="473075"/>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sz="1400" b="1"/>
              <a:t>selected</a:t>
            </a:r>
          </a:p>
          <a:p>
            <a:pPr algn="ctr">
              <a:lnSpc>
                <a:spcPct val="90000"/>
              </a:lnSpc>
            </a:pPr>
            <a:r>
              <a:rPr lang="en-US" sz="1400" b="1"/>
              <a:t>from</a:t>
            </a:r>
          </a:p>
        </p:txBody>
      </p:sp>
      <p:sp>
        <p:nvSpPr>
          <p:cNvPr id="189476" name="Rectangle 36"/>
          <p:cNvSpPr>
            <a:spLocks noChangeArrowheads="1"/>
          </p:cNvSpPr>
          <p:nvPr/>
        </p:nvSpPr>
        <p:spPr bwMode="auto">
          <a:xfrm>
            <a:off x="1906588" y="3219450"/>
            <a:ext cx="1270000" cy="757238"/>
          </a:xfrm>
          <a:prstGeom prst="rect">
            <a:avLst/>
          </a:prstGeom>
          <a:solidFill>
            <a:schemeClr val="accent2"/>
          </a:solidFill>
          <a:ln w="25400">
            <a:solidFill>
              <a:schemeClr val="tx1"/>
            </a:solidFill>
            <a:miter lim="800000"/>
            <a:headEnd/>
            <a:tailEnd/>
          </a:ln>
          <a:effectLst/>
        </p:spPr>
        <p:txBody>
          <a:bodyPr wrap="none" anchor="ctr"/>
          <a:lstStyle/>
          <a:p>
            <a:endParaRPr lang="en-IN"/>
          </a:p>
        </p:txBody>
      </p:sp>
      <p:sp>
        <p:nvSpPr>
          <p:cNvPr id="189477" name="Rectangle 37"/>
          <p:cNvSpPr>
            <a:spLocks noChangeArrowheads="1"/>
          </p:cNvSpPr>
          <p:nvPr/>
        </p:nvSpPr>
        <p:spPr bwMode="auto">
          <a:xfrm>
            <a:off x="1947863" y="3289300"/>
            <a:ext cx="1235075" cy="584200"/>
          </a:xfrm>
          <a:prstGeom prst="rect">
            <a:avLst/>
          </a:prstGeom>
          <a:noFill/>
          <a:ln w="25400">
            <a:noFill/>
            <a:miter lim="800000"/>
            <a:headEnd/>
            <a:tailEnd/>
          </a:ln>
          <a:effectLst/>
        </p:spPr>
        <p:txBody>
          <a:bodyPr wrap="none" lIns="90487" tIns="44450" rIns="90487" bIns="44450">
            <a:spAutoFit/>
          </a:bodyPr>
          <a:lstStyle/>
          <a:p>
            <a:pPr algn="ctr">
              <a:lnSpc>
                <a:spcPct val="90000"/>
              </a:lnSpc>
            </a:pPr>
            <a:r>
              <a:rPr lang="en-US" sz="1800" b="1">
                <a:solidFill>
                  <a:schemeClr val="folHlink"/>
                </a:solidFill>
              </a:rPr>
              <a:t>standard</a:t>
            </a:r>
          </a:p>
          <a:p>
            <a:pPr algn="ctr">
              <a:lnSpc>
                <a:spcPct val="90000"/>
              </a:lnSpc>
            </a:pPr>
            <a:r>
              <a:rPr lang="en-US" sz="1800" b="1">
                <a:solidFill>
                  <a:schemeClr val="folHlink"/>
                </a:solidFill>
              </a:rPr>
              <a:t>task table</a:t>
            </a:r>
            <a:endParaRPr lang="en-US" sz="1800" b="1">
              <a:solidFill>
                <a:schemeClr val="bg1"/>
              </a:solidFill>
            </a:endParaRPr>
          </a:p>
        </p:txBody>
      </p:sp>
      <p:sp>
        <p:nvSpPr>
          <p:cNvPr id="189478" name="Rectangle 38"/>
          <p:cNvSpPr>
            <a:spLocks noChangeArrowheads="1"/>
          </p:cNvSpPr>
          <p:nvPr/>
        </p:nvSpPr>
        <p:spPr bwMode="auto">
          <a:xfrm>
            <a:off x="3035300" y="4603750"/>
            <a:ext cx="7016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t>(1,w)</a:t>
            </a:r>
          </a:p>
        </p:txBody>
      </p:sp>
      <p:sp>
        <p:nvSpPr>
          <p:cNvPr id="189479" name="Rectangle 39"/>
          <p:cNvSpPr>
            <a:spLocks noChangeArrowheads="1"/>
          </p:cNvSpPr>
          <p:nvPr/>
        </p:nvSpPr>
        <p:spPr bwMode="auto">
          <a:xfrm>
            <a:off x="1879600" y="3962400"/>
            <a:ext cx="650875" cy="336550"/>
          </a:xfrm>
          <a:prstGeom prst="rect">
            <a:avLst/>
          </a:prstGeom>
          <a:noFill/>
          <a:ln w="25400">
            <a:noFill/>
            <a:miter lim="800000"/>
            <a:headEnd/>
            <a:tailEnd/>
          </a:ln>
          <a:effectLst/>
        </p:spPr>
        <p:txBody>
          <a:bodyPr wrap="none" lIns="90487" tIns="44450" rIns="90487" bIns="44450">
            <a:spAutoFit/>
          </a:bodyPr>
          <a:lstStyle/>
          <a:p>
            <a:pPr>
              <a:lnSpc>
                <a:spcPct val="90000"/>
              </a:lnSpc>
            </a:pPr>
            <a:r>
              <a:rPr lang="en-US" sz="1800" b="1"/>
              <a:t>(1,1)</a:t>
            </a:r>
          </a:p>
        </p:txBody>
      </p:sp>
      <p:sp>
        <p:nvSpPr>
          <p:cNvPr id="189480" name="Line 40"/>
          <p:cNvSpPr>
            <a:spLocks noChangeShapeType="1"/>
          </p:cNvSpPr>
          <p:nvPr/>
        </p:nvSpPr>
        <p:spPr bwMode="auto">
          <a:xfrm flipV="1">
            <a:off x="2516188" y="3995738"/>
            <a:ext cx="0" cy="228600"/>
          </a:xfrm>
          <a:prstGeom prst="line">
            <a:avLst/>
          </a:prstGeom>
          <a:noFill/>
          <a:ln w="25400">
            <a:solidFill>
              <a:schemeClr val="tx1"/>
            </a:solidFill>
            <a:round/>
            <a:headEnd/>
            <a:tailEnd/>
          </a:ln>
          <a:effectLst/>
        </p:spPr>
        <p:txBody>
          <a:bodyPr wrap="none" anchor="ctr"/>
          <a:lstStyle/>
          <a:p>
            <a:endParaRPr lang="en-IN"/>
          </a:p>
        </p:txBody>
      </p:sp>
      <p:sp>
        <p:nvSpPr>
          <p:cNvPr id="189481" name="Line 41"/>
          <p:cNvSpPr>
            <a:spLocks noChangeShapeType="1"/>
          </p:cNvSpPr>
          <p:nvPr/>
        </p:nvSpPr>
        <p:spPr bwMode="auto">
          <a:xfrm>
            <a:off x="3151188" y="4618038"/>
            <a:ext cx="533400" cy="0"/>
          </a:xfrm>
          <a:prstGeom prst="line">
            <a:avLst/>
          </a:prstGeom>
          <a:noFill/>
          <a:ln w="25400">
            <a:solidFill>
              <a:schemeClr val="tx1"/>
            </a:solidFill>
            <a:round/>
            <a:headEnd/>
            <a:tailEnd/>
          </a:ln>
          <a:effectLst/>
        </p:spPr>
        <p:txBody>
          <a:bodyPr wrap="none" anchor="ctr"/>
          <a:lstStyle/>
          <a:p>
            <a:endParaRPr lang="en-IN"/>
          </a:p>
        </p:txBody>
      </p:sp>
      <p:sp>
        <p:nvSpPr>
          <p:cNvPr id="4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4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nchor="ctr"/>
          <a:lstStyle/>
          <a:p>
            <a:r>
              <a:rPr lang="en-US" dirty="0"/>
              <a:t>Class-Based Modeling</a:t>
            </a:r>
          </a:p>
        </p:txBody>
      </p:sp>
      <p:sp>
        <p:nvSpPr>
          <p:cNvPr id="265219" name="Rectangle 3"/>
          <p:cNvSpPr>
            <a:spLocks noGrp="1" noChangeArrowheads="1"/>
          </p:cNvSpPr>
          <p:nvPr>
            <p:ph idx="1"/>
          </p:nvPr>
        </p:nvSpPr>
        <p:spPr/>
        <p:txBody>
          <a:bodyPr/>
          <a:lstStyle/>
          <a:p>
            <a:pPr algn="just">
              <a:lnSpc>
                <a:spcPct val="150000"/>
              </a:lnSpc>
            </a:pPr>
            <a:r>
              <a:rPr lang="en-US" sz="1800" dirty="0">
                <a:latin typeface="+mj-lt"/>
              </a:rPr>
              <a:t>Class-based modeling represents: </a:t>
            </a:r>
          </a:p>
          <a:p>
            <a:pPr lvl="1" algn="just">
              <a:lnSpc>
                <a:spcPct val="150000"/>
              </a:lnSpc>
            </a:pPr>
            <a:r>
              <a:rPr lang="en-US" sz="1800" dirty="0">
                <a:solidFill>
                  <a:schemeClr val="folHlink"/>
                </a:solidFill>
                <a:latin typeface="+mj-lt"/>
              </a:rPr>
              <a:t>objects</a:t>
            </a:r>
            <a:r>
              <a:rPr lang="en-US" sz="1800" dirty="0">
                <a:latin typeface="+mj-lt"/>
              </a:rPr>
              <a:t> that the system will manipulate </a:t>
            </a:r>
          </a:p>
          <a:p>
            <a:pPr lvl="1" algn="just">
              <a:lnSpc>
                <a:spcPct val="150000"/>
              </a:lnSpc>
            </a:pPr>
            <a:r>
              <a:rPr lang="en-US" sz="1800" dirty="0">
                <a:solidFill>
                  <a:schemeClr val="folHlink"/>
                </a:solidFill>
                <a:latin typeface="+mj-lt"/>
              </a:rPr>
              <a:t>operations</a:t>
            </a:r>
            <a:r>
              <a:rPr lang="en-US" sz="1800" dirty="0">
                <a:latin typeface="+mj-lt"/>
              </a:rPr>
              <a:t> (also called methods or services) that will be applied to the objects to effect the manipulation </a:t>
            </a:r>
          </a:p>
          <a:p>
            <a:pPr lvl="1" algn="just">
              <a:lnSpc>
                <a:spcPct val="150000"/>
              </a:lnSpc>
            </a:pPr>
            <a:r>
              <a:rPr lang="en-US" sz="1800" dirty="0">
                <a:solidFill>
                  <a:schemeClr val="folHlink"/>
                </a:solidFill>
                <a:latin typeface="+mj-lt"/>
              </a:rPr>
              <a:t>relationships</a:t>
            </a:r>
            <a:r>
              <a:rPr lang="en-US" sz="1800" dirty="0">
                <a:latin typeface="+mj-lt"/>
              </a:rPr>
              <a:t> (some hierarchical) between the objects</a:t>
            </a:r>
          </a:p>
          <a:p>
            <a:pPr lvl="1" algn="just">
              <a:lnSpc>
                <a:spcPct val="150000"/>
              </a:lnSpc>
            </a:pPr>
            <a:r>
              <a:rPr lang="en-US" sz="1800" dirty="0">
                <a:solidFill>
                  <a:schemeClr val="folHlink"/>
                </a:solidFill>
                <a:latin typeface="+mj-lt"/>
              </a:rPr>
              <a:t>collaborations</a:t>
            </a:r>
            <a:r>
              <a:rPr lang="en-US" sz="1800" dirty="0">
                <a:latin typeface="+mj-lt"/>
              </a:rPr>
              <a:t> that occur between the classes that are defined. </a:t>
            </a:r>
          </a:p>
          <a:p>
            <a:pPr algn="just">
              <a:lnSpc>
                <a:spcPct val="150000"/>
              </a:lnSpc>
            </a:pPr>
            <a:r>
              <a:rPr lang="en-US" sz="1800" dirty="0">
                <a:latin typeface="+mj-lt"/>
              </a:rPr>
              <a:t>The elements of a class-based model include classes and objects, attributes, operations, CRC models, collaboration diagrams and packages.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nchor="ctr"/>
          <a:lstStyle/>
          <a:p>
            <a:r>
              <a:rPr lang="en-US" dirty="0"/>
              <a:t>CRC Models</a:t>
            </a:r>
          </a:p>
        </p:txBody>
      </p:sp>
      <p:sp>
        <p:nvSpPr>
          <p:cNvPr id="271363" name="Rectangle 3"/>
          <p:cNvSpPr>
            <a:spLocks noGrp="1" noChangeArrowheads="1"/>
          </p:cNvSpPr>
          <p:nvPr>
            <p:ph idx="1"/>
          </p:nvPr>
        </p:nvSpPr>
        <p:spPr/>
        <p:txBody>
          <a:bodyPr/>
          <a:lstStyle/>
          <a:p>
            <a:pPr algn="just">
              <a:lnSpc>
                <a:spcPct val="150000"/>
              </a:lnSpc>
              <a:spcBef>
                <a:spcPts val="1200"/>
              </a:spcBef>
            </a:pPr>
            <a:r>
              <a:rPr lang="en-US" sz="1800" i="1" dirty="0">
                <a:solidFill>
                  <a:schemeClr val="folHlink"/>
                </a:solidFill>
                <a:latin typeface="+mj-lt"/>
              </a:rPr>
              <a:t>Class-responsibility-collaborator (CRC)</a:t>
            </a:r>
            <a:r>
              <a:rPr lang="en-US" sz="1800" i="1" dirty="0">
                <a:latin typeface="+mj-lt"/>
              </a:rPr>
              <a:t> modeling</a:t>
            </a:r>
            <a:r>
              <a:rPr lang="en-US" sz="1800" dirty="0">
                <a:latin typeface="+mj-lt"/>
              </a:rPr>
              <a:t> [Wir90] provides a simple means for identifying and organizing the classes that are relevant to system or product requirements. Ambler [Amb95] describes CRC modeling in the following way:</a:t>
            </a:r>
          </a:p>
          <a:p>
            <a:pPr lvl="1" algn="just">
              <a:lnSpc>
                <a:spcPct val="150000"/>
              </a:lnSpc>
              <a:spcBef>
                <a:spcPts val="600"/>
              </a:spcBef>
            </a:pPr>
            <a:r>
              <a:rPr lang="en-US" sz="1800" dirty="0">
                <a:latin typeface="+mj-lt"/>
              </a:rPr>
              <a:t>A CRC model is really a collection of standard index cards that represent classes. The cards are divided into three sections. Along the top of the card you write the name of the class. In the body of the card you list the class responsibilities on the left and the collaborators on the right.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274638"/>
            <a:ext cx="3563476" cy="728405"/>
          </a:xfrm>
          <a:noFill/>
          <a:ln/>
        </p:spPr>
        <p:txBody>
          <a:bodyPr wrap="none" lIns="63500" tIns="25400" rIns="63500" bIns="25400" anchor="ctr">
            <a:spAutoFit/>
          </a:bodyPr>
          <a:lstStyle/>
          <a:p>
            <a:r>
              <a:rPr lang="en-US" dirty="0"/>
              <a:t>CRC Modeling</a:t>
            </a:r>
          </a:p>
        </p:txBody>
      </p:sp>
      <p:pic>
        <p:nvPicPr>
          <p:cNvPr id="273411" name="Picture 3"/>
          <p:cNvPicPr>
            <a:picLocks noChangeAspect="1" noChangeArrowheads="1"/>
          </p:cNvPicPr>
          <p:nvPr/>
        </p:nvPicPr>
        <p:blipFill>
          <a:blip r:embed="rId2"/>
          <a:srcRect/>
          <a:stretch>
            <a:fillRect/>
          </a:stretch>
        </p:blipFill>
        <p:spPr bwMode="auto">
          <a:xfrm>
            <a:off x="1928794" y="2000240"/>
            <a:ext cx="5029200" cy="3657600"/>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type="title"/>
          </p:nvPr>
        </p:nvSpPr>
        <p:spPr/>
        <p:txBody>
          <a:bodyPr anchor="ctr"/>
          <a:lstStyle/>
          <a:p>
            <a:r>
              <a:rPr lang="en-US" dirty="0"/>
              <a:t>Composite Aggregate Class</a:t>
            </a:r>
          </a:p>
        </p:txBody>
      </p:sp>
      <p:pic>
        <p:nvPicPr>
          <p:cNvPr id="277508" name="Picture 4"/>
          <p:cNvPicPr>
            <a:picLocks noChangeAspect="1" noChangeArrowheads="1"/>
          </p:cNvPicPr>
          <p:nvPr/>
        </p:nvPicPr>
        <p:blipFill>
          <a:blip r:embed="rId2"/>
          <a:srcRect/>
          <a:stretch>
            <a:fillRect/>
          </a:stretch>
        </p:blipFill>
        <p:spPr bwMode="auto">
          <a:xfrm>
            <a:off x="2209800" y="2057400"/>
            <a:ext cx="5295900" cy="4043363"/>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sz="3600"/>
              <a:t>Associations and Dependencies</a:t>
            </a:r>
            <a:endParaRPr lang="en-US"/>
          </a:p>
        </p:txBody>
      </p:sp>
      <p:sp>
        <p:nvSpPr>
          <p:cNvPr id="280579" name="Rectangle 3"/>
          <p:cNvSpPr>
            <a:spLocks noGrp="1" noChangeArrowheads="1"/>
          </p:cNvSpPr>
          <p:nvPr>
            <p:ph idx="1"/>
          </p:nvPr>
        </p:nvSpPr>
        <p:spPr/>
        <p:txBody>
          <a:bodyPr/>
          <a:lstStyle/>
          <a:p>
            <a:pPr algn="just">
              <a:lnSpc>
                <a:spcPct val="150000"/>
              </a:lnSpc>
            </a:pPr>
            <a:r>
              <a:rPr lang="en-US" sz="1800" dirty="0"/>
              <a:t>Two analysis classes are often related to one another in some fashion</a:t>
            </a:r>
          </a:p>
          <a:p>
            <a:pPr lvl="1" algn="just">
              <a:lnSpc>
                <a:spcPct val="150000"/>
              </a:lnSpc>
            </a:pPr>
            <a:r>
              <a:rPr lang="en-US" sz="1800" dirty="0"/>
              <a:t> In UML these relationships are called </a:t>
            </a:r>
            <a:r>
              <a:rPr lang="en-US" sz="1800" i="1" dirty="0">
                <a:solidFill>
                  <a:schemeClr val="folHlink"/>
                </a:solidFill>
              </a:rPr>
              <a:t>associations</a:t>
            </a:r>
          </a:p>
          <a:p>
            <a:pPr lvl="1" algn="just">
              <a:lnSpc>
                <a:spcPct val="150000"/>
              </a:lnSpc>
            </a:pPr>
            <a:r>
              <a:rPr lang="en-US" sz="1800" dirty="0"/>
              <a:t>Associations can be refined by indicating</a:t>
            </a:r>
            <a:r>
              <a:rPr lang="en-US" sz="1800" i="1" dirty="0"/>
              <a:t> </a:t>
            </a:r>
            <a:r>
              <a:rPr lang="en-US" sz="1800" i="1" dirty="0">
                <a:solidFill>
                  <a:schemeClr val="folHlink"/>
                </a:solidFill>
              </a:rPr>
              <a:t>multiplicity </a:t>
            </a:r>
            <a:r>
              <a:rPr lang="en-US" sz="1800" dirty="0"/>
              <a:t>(the term</a:t>
            </a:r>
            <a:r>
              <a:rPr lang="en-US" sz="1800" dirty="0">
                <a:solidFill>
                  <a:schemeClr val="folHlink"/>
                </a:solidFill>
              </a:rPr>
              <a:t> </a:t>
            </a:r>
            <a:r>
              <a:rPr lang="en-US" sz="1800" i="1" dirty="0">
                <a:solidFill>
                  <a:schemeClr val="folHlink"/>
                </a:solidFill>
              </a:rPr>
              <a:t>cardinality</a:t>
            </a:r>
            <a:r>
              <a:rPr lang="en-US" sz="1800" dirty="0">
                <a:solidFill>
                  <a:srgbClr val="F3FF07"/>
                </a:solidFill>
              </a:rPr>
              <a:t> </a:t>
            </a:r>
            <a:r>
              <a:rPr lang="en-US" sz="1800" dirty="0"/>
              <a:t>is used in data modeling</a:t>
            </a:r>
          </a:p>
          <a:p>
            <a:pPr algn="just">
              <a:lnSpc>
                <a:spcPct val="150000"/>
              </a:lnSpc>
            </a:pPr>
            <a:r>
              <a:rPr lang="en-US" sz="1800" dirty="0"/>
              <a:t>In many instances, a client-server relationship exists between two analysis classes. </a:t>
            </a:r>
          </a:p>
          <a:p>
            <a:pPr lvl="1" algn="just">
              <a:lnSpc>
                <a:spcPct val="150000"/>
              </a:lnSpc>
            </a:pPr>
            <a:r>
              <a:rPr lang="en-US" sz="1800" dirty="0"/>
              <a:t>In such cases, a client-class depends on the server-class in some way and a </a:t>
            </a:r>
            <a:r>
              <a:rPr lang="en-US" sz="1800" i="1" dirty="0">
                <a:solidFill>
                  <a:schemeClr val="folHlink"/>
                </a:solidFill>
              </a:rPr>
              <a:t>dependency relationship</a:t>
            </a:r>
            <a:r>
              <a:rPr lang="en-US" sz="1800" dirty="0"/>
              <a:t> is established</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title"/>
          </p:nvPr>
        </p:nvSpPr>
        <p:spPr/>
        <p:txBody>
          <a:bodyPr anchor="ctr"/>
          <a:lstStyle/>
          <a:p>
            <a:r>
              <a:rPr lang="en-US" dirty="0"/>
              <a:t>Multiplicity</a:t>
            </a:r>
          </a:p>
        </p:txBody>
      </p:sp>
      <p:pic>
        <p:nvPicPr>
          <p:cNvPr id="281604" name="Picture 4"/>
          <p:cNvPicPr>
            <a:picLocks noChangeAspect="1" noChangeArrowheads="1"/>
          </p:cNvPicPr>
          <p:nvPr/>
        </p:nvPicPr>
        <p:blipFill>
          <a:blip r:embed="rId2"/>
          <a:srcRect/>
          <a:stretch>
            <a:fillRect/>
          </a:stretch>
        </p:blipFill>
        <p:spPr bwMode="auto">
          <a:xfrm>
            <a:off x="2438400" y="1981200"/>
            <a:ext cx="3949700" cy="3771900"/>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title"/>
          </p:nvPr>
        </p:nvSpPr>
        <p:spPr/>
        <p:txBody>
          <a:bodyPr anchor="ctr"/>
          <a:lstStyle/>
          <a:p>
            <a:r>
              <a:rPr lang="en-US" dirty="0"/>
              <a:t>Dependencies</a:t>
            </a:r>
          </a:p>
        </p:txBody>
      </p:sp>
      <p:pic>
        <p:nvPicPr>
          <p:cNvPr id="282628" name="Picture 4"/>
          <p:cNvPicPr>
            <a:picLocks noChangeAspect="1" noChangeArrowheads="1"/>
          </p:cNvPicPr>
          <p:nvPr/>
        </p:nvPicPr>
        <p:blipFill>
          <a:blip r:embed="rId2"/>
          <a:srcRect/>
          <a:stretch>
            <a:fillRect/>
          </a:stretch>
        </p:blipFill>
        <p:spPr bwMode="auto">
          <a:xfrm>
            <a:off x="2297113" y="2624138"/>
            <a:ext cx="4546600" cy="1614487"/>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Requirement Specification (SRS)</a:t>
            </a:r>
          </a:p>
        </p:txBody>
      </p:sp>
      <p:sp>
        <p:nvSpPr>
          <p:cNvPr id="3" name="Content Placeholder 2"/>
          <p:cNvSpPr>
            <a:spLocks noGrp="1"/>
          </p:cNvSpPr>
          <p:nvPr>
            <p:ph idx="1"/>
          </p:nvPr>
        </p:nvSpPr>
        <p:spPr/>
        <p:txBody>
          <a:bodyPr/>
          <a:lstStyle/>
          <a:p>
            <a:pPr lvl="0" algn="just">
              <a:lnSpc>
                <a:spcPct val="150000"/>
              </a:lnSpc>
            </a:pPr>
            <a:r>
              <a:rPr lang="en-US" sz="1800" dirty="0"/>
              <a:t>It contains a </a:t>
            </a:r>
            <a:r>
              <a:rPr lang="en-US" sz="1800" b="1" dirty="0"/>
              <a:t>complete information </a:t>
            </a:r>
            <a:r>
              <a:rPr lang="en-US" sz="1800" dirty="0"/>
              <a:t>description, a detailed functional description, a representation of system </a:t>
            </a:r>
            <a:r>
              <a:rPr lang="en-US" sz="1800" dirty="0" err="1"/>
              <a:t>behaviour</a:t>
            </a:r>
            <a:r>
              <a:rPr lang="en-US" sz="1800" dirty="0"/>
              <a:t>, an indication of performance requirements and design constraints, appropriate validation criteria, and other information pertinent to requirements.</a:t>
            </a:r>
            <a:endParaRPr lang="en-IN" sz="1800" dirty="0"/>
          </a:p>
          <a:p>
            <a:pPr lvl="0" algn="just">
              <a:lnSpc>
                <a:spcPct val="150000"/>
              </a:lnSpc>
            </a:pPr>
            <a:r>
              <a:rPr lang="en-US" sz="1800" dirty="0"/>
              <a:t>Software requirement specification (SRS) is a </a:t>
            </a:r>
            <a:r>
              <a:rPr lang="en-US" sz="1800" b="1" dirty="0"/>
              <a:t>document that completely describes what the proposed software </a:t>
            </a:r>
            <a:r>
              <a:rPr lang="en-US" sz="1800" dirty="0"/>
              <a:t>should do without describing how software will do it.</a:t>
            </a:r>
            <a:endParaRPr lang="en-IN" sz="1800" dirty="0"/>
          </a:p>
          <a:p>
            <a:pPr lvl="0" algn="just">
              <a:lnSpc>
                <a:spcPct val="150000"/>
              </a:lnSpc>
            </a:pPr>
            <a:r>
              <a:rPr lang="en-US" sz="1800" dirty="0"/>
              <a:t>The basic goal of the requirement phase is to produce the SRS, Which describes the </a:t>
            </a:r>
            <a:r>
              <a:rPr lang="en-US" sz="1800" b="1" dirty="0"/>
              <a:t>complete </a:t>
            </a:r>
            <a:r>
              <a:rPr lang="en-US" sz="1800" b="1" dirty="0" err="1"/>
              <a:t>behaviour</a:t>
            </a:r>
            <a:r>
              <a:rPr lang="en-US" sz="1800" b="1" dirty="0"/>
              <a:t> </a:t>
            </a:r>
            <a:r>
              <a:rPr lang="en-US" sz="1800" dirty="0"/>
              <a:t>of the proposed software.</a:t>
            </a:r>
            <a:endParaRPr lang="en-IN" sz="1800" dirty="0"/>
          </a:p>
          <a:p>
            <a:pPr lvl="0" algn="just">
              <a:lnSpc>
                <a:spcPct val="150000"/>
              </a:lnSpc>
            </a:pPr>
            <a:r>
              <a:rPr lang="en-US" sz="1800" dirty="0"/>
              <a:t>SRS is also </a:t>
            </a:r>
            <a:r>
              <a:rPr lang="en-US" sz="1800" b="1" dirty="0"/>
              <a:t>helping the clients to understand their own needs</a:t>
            </a:r>
            <a:r>
              <a:rPr lang="en-US" sz="1800" dirty="0"/>
              <a:t>.</a:t>
            </a:r>
            <a:endParaRPr lang="en-IN" sz="1800" dirty="0"/>
          </a:p>
          <a:p>
            <a:pPr algn="just">
              <a:lnSpc>
                <a:spcPct val="150000"/>
              </a:lnSpc>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14"/>
            <a:ext cx="8229600" cy="4525963"/>
          </a:xfrm>
        </p:spPr>
        <p:txBody>
          <a:bodyPr/>
          <a:lstStyle/>
          <a:p>
            <a:pPr algn="just">
              <a:lnSpc>
                <a:spcPct val="150000"/>
              </a:lnSpc>
              <a:buNone/>
            </a:pPr>
            <a:r>
              <a:rPr lang="en-US" sz="1800" dirty="0">
                <a:solidFill>
                  <a:schemeClr val="folHlink"/>
                </a:solidFill>
              </a:rPr>
              <a:t>4.	Specification</a:t>
            </a:r>
            <a:r>
              <a:rPr lang="en-US" sz="1800" dirty="0"/>
              <a:t>—can be any one (or more) of the following:</a:t>
            </a:r>
          </a:p>
          <a:p>
            <a:pPr lvl="1" algn="just">
              <a:lnSpc>
                <a:spcPct val="150000"/>
              </a:lnSpc>
            </a:pPr>
            <a:r>
              <a:rPr lang="en-US" sz="1800" dirty="0"/>
              <a:t>A written document</a:t>
            </a:r>
          </a:p>
          <a:p>
            <a:pPr lvl="1" algn="just">
              <a:lnSpc>
                <a:spcPct val="150000"/>
              </a:lnSpc>
            </a:pPr>
            <a:r>
              <a:rPr lang="en-US" sz="1800" dirty="0"/>
              <a:t>A set of models</a:t>
            </a:r>
          </a:p>
          <a:p>
            <a:pPr lvl="1" algn="just">
              <a:lnSpc>
                <a:spcPct val="150000"/>
              </a:lnSpc>
            </a:pPr>
            <a:r>
              <a:rPr lang="en-US" sz="1800" dirty="0"/>
              <a:t>A formal mathematical</a:t>
            </a:r>
          </a:p>
          <a:p>
            <a:pPr lvl="1" algn="just">
              <a:lnSpc>
                <a:spcPct val="150000"/>
              </a:lnSpc>
            </a:pPr>
            <a:r>
              <a:rPr lang="en-US" sz="1800" dirty="0"/>
              <a:t>A collection of user scenarios (use-cases)</a:t>
            </a:r>
          </a:p>
          <a:p>
            <a:pPr lvl="1" algn="just">
              <a:lnSpc>
                <a:spcPct val="150000"/>
              </a:lnSpc>
            </a:pPr>
            <a:r>
              <a:rPr lang="en-US" sz="1800" dirty="0"/>
              <a:t>A prototype</a:t>
            </a:r>
          </a:p>
          <a:p>
            <a:pPr algn="just">
              <a:lnSpc>
                <a:spcPct val="150000"/>
              </a:lnSpc>
              <a:buNone/>
            </a:pPr>
            <a:r>
              <a:rPr lang="en-US" sz="1800" dirty="0">
                <a:solidFill>
                  <a:schemeClr val="folHlink"/>
                </a:solidFill>
              </a:rPr>
              <a:t>5.	Validation</a:t>
            </a:r>
            <a:r>
              <a:rPr lang="en-US" sz="1800" dirty="0"/>
              <a:t>—a review mechanism that looks for</a:t>
            </a:r>
          </a:p>
          <a:p>
            <a:pPr lvl="1" algn="just">
              <a:lnSpc>
                <a:spcPct val="150000"/>
              </a:lnSpc>
            </a:pPr>
            <a:r>
              <a:rPr lang="en-US" sz="1800" dirty="0"/>
              <a:t>errors in content or interpretation</a:t>
            </a:r>
          </a:p>
          <a:p>
            <a:pPr lvl="1" algn="just">
              <a:lnSpc>
                <a:spcPct val="150000"/>
              </a:lnSpc>
            </a:pPr>
            <a:r>
              <a:rPr lang="en-US" sz="1800" dirty="0"/>
              <a:t>areas where clarification may be required</a:t>
            </a:r>
          </a:p>
          <a:p>
            <a:pPr lvl="1" algn="just">
              <a:lnSpc>
                <a:spcPct val="150000"/>
              </a:lnSpc>
            </a:pPr>
            <a:r>
              <a:rPr lang="en-US" sz="1800" dirty="0"/>
              <a:t>missing information</a:t>
            </a:r>
          </a:p>
          <a:p>
            <a:pPr lvl="1" algn="just">
              <a:lnSpc>
                <a:spcPct val="150000"/>
              </a:lnSpc>
            </a:pPr>
            <a:r>
              <a:rPr lang="en-US" sz="1800" dirty="0"/>
              <a:t>inconsistencies (a major problem when large products or systems are engineered)</a:t>
            </a:r>
          </a:p>
          <a:p>
            <a:pPr lvl="1" algn="just">
              <a:lnSpc>
                <a:spcPct val="150000"/>
              </a:lnSpc>
            </a:pPr>
            <a:r>
              <a:rPr lang="en-US" sz="1800" dirty="0"/>
              <a:t>conflicting or unrealistic (unachievable) requirements. </a:t>
            </a:r>
          </a:p>
          <a:p>
            <a:pPr algn="just">
              <a:lnSpc>
                <a:spcPct val="150000"/>
              </a:lnSpc>
              <a:buNone/>
            </a:pPr>
            <a:r>
              <a:rPr lang="en-US" sz="1800" dirty="0">
                <a:solidFill>
                  <a:schemeClr val="folHlink"/>
                </a:solidFill>
              </a:rPr>
              <a:t>6.	Requirements management</a:t>
            </a:r>
            <a:endParaRPr lang="en-US" sz="1800" dirty="0"/>
          </a:p>
          <a:p>
            <a:pPr algn="just">
              <a:lnSpc>
                <a:spcPct val="150000"/>
              </a:lnSpc>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8"/>
            <a:ext cx="8229600" cy="1143000"/>
          </a:xfrm>
        </p:spPr>
        <p:txBody>
          <a:bodyPr anchor="b"/>
          <a:lstStyle/>
          <a:p>
            <a:r>
              <a:rPr lang="en-US" dirty="0"/>
              <a:t>Characteristics of an SRS</a:t>
            </a:r>
            <a:r>
              <a:rPr lang="en-IN" b="1" i="1" dirty="0"/>
              <a:t/>
            </a:r>
            <a:br>
              <a:rPr lang="en-IN" b="1" i="1" dirty="0"/>
            </a:br>
            <a:endParaRPr lang="en-IN" dirty="0"/>
          </a:p>
        </p:txBody>
      </p:sp>
      <p:sp>
        <p:nvSpPr>
          <p:cNvPr id="3" name="Content Placeholder 2"/>
          <p:cNvSpPr>
            <a:spLocks noGrp="1"/>
          </p:cNvSpPr>
          <p:nvPr>
            <p:ph idx="1"/>
          </p:nvPr>
        </p:nvSpPr>
        <p:spPr/>
        <p:txBody>
          <a:bodyPr/>
          <a:lstStyle/>
          <a:p>
            <a:pPr algn="just">
              <a:lnSpc>
                <a:spcPct val="150000"/>
              </a:lnSpc>
            </a:pPr>
            <a:r>
              <a:rPr lang="en-US" sz="1600" dirty="0"/>
              <a:t>Software requirements specification should be </a:t>
            </a:r>
            <a:r>
              <a:rPr lang="en-US" sz="1600" b="1" dirty="0"/>
              <a:t>accurate, complete, efficient, and of high quality, so that it does not affect the entire project plan</a:t>
            </a:r>
            <a:r>
              <a:rPr lang="en-US" sz="1600" dirty="0"/>
              <a:t>. An SRS is said to be of high quality when the developer and user easily understand the prepared document. Other characteristics of SRS are discussed below.</a:t>
            </a:r>
            <a:endParaRPr lang="en-IN" sz="1600" dirty="0"/>
          </a:p>
          <a:p>
            <a:pPr algn="just">
              <a:lnSpc>
                <a:spcPct val="150000"/>
              </a:lnSpc>
            </a:pPr>
            <a:r>
              <a:rPr lang="en-US" sz="1600" b="1" dirty="0"/>
              <a:t>Correct</a:t>
            </a:r>
            <a:endParaRPr lang="en-IN" sz="1600" b="1" dirty="0"/>
          </a:p>
          <a:p>
            <a:pPr lvl="1" algn="just">
              <a:lnSpc>
                <a:spcPct val="150000"/>
              </a:lnSpc>
            </a:pPr>
            <a:r>
              <a:rPr lang="en-US" sz="1600" dirty="0"/>
              <a:t>SRS is correct when all user requirements are stated in the requirements document.</a:t>
            </a:r>
            <a:endParaRPr lang="en-IN" sz="1600" dirty="0"/>
          </a:p>
          <a:p>
            <a:pPr lvl="1" algn="just">
              <a:lnSpc>
                <a:spcPct val="150000"/>
              </a:lnSpc>
            </a:pPr>
            <a:r>
              <a:rPr lang="en-US" sz="1600" dirty="0"/>
              <a:t>The </a:t>
            </a:r>
            <a:r>
              <a:rPr lang="en-US" sz="1600" b="1" dirty="0"/>
              <a:t>stated requirements should be according to the desired system</a:t>
            </a:r>
            <a:r>
              <a:rPr lang="en-US" sz="1600" dirty="0"/>
              <a:t>.</a:t>
            </a:r>
            <a:endParaRPr lang="en-IN" sz="1600" dirty="0"/>
          </a:p>
          <a:p>
            <a:pPr lvl="1" algn="just">
              <a:lnSpc>
                <a:spcPct val="150000"/>
              </a:lnSpc>
            </a:pPr>
            <a:r>
              <a:rPr lang="en-US" sz="1600" dirty="0"/>
              <a:t>This implies that </a:t>
            </a:r>
            <a:r>
              <a:rPr lang="en-US" sz="1600" b="1" dirty="0"/>
              <a:t>each requirement is examined to ensure that it (SRS) represents user requirements.</a:t>
            </a:r>
            <a:endParaRPr lang="en-IN" sz="1600" b="1" dirty="0"/>
          </a:p>
          <a:p>
            <a:pPr lvl="1" algn="just">
              <a:lnSpc>
                <a:spcPct val="150000"/>
              </a:lnSpc>
            </a:pPr>
            <a:r>
              <a:rPr lang="en-US" sz="1600" dirty="0"/>
              <a:t>Note that there is </a:t>
            </a:r>
            <a:r>
              <a:rPr lang="en-US" sz="1600" b="1" dirty="0"/>
              <a:t>no specified tool </a:t>
            </a:r>
            <a:r>
              <a:rPr lang="en-US" sz="1600" dirty="0"/>
              <a:t>or procedure to assure the correctness of SRS. Correctness ensures that all specified requirements are performed correctly.</a:t>
            </a:r>
            <a:endParaRPr lang="en-IN" sz="1600" dirty="0"/>
          </a:p>
          <a:p>
            <a:pPr algn="just">
              <a:lnSpc>
                <a:spcPct val="150000"/>
              </a:lnSpc>
            </a:pPr>
            <a:endParaRPr lang="en-IN"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251520" y="1260491"/>
            <a:ext cx="8435280" cy="5048829"/>
          </a:xfrm>
        </p:spPr>
        <p:txBody>
          <a:bodyPr/>
          <a:lstStyle/>
          <a:p>
            <a:pPr algn="just">
              <a:lnSpc>
                <a:spcPct val="150000"/>
              </a:lnSpc>
            </a:pPr>
            <a:r>
              <a:rPr lang="en-US" sz="1400" b="1" dirty="0"/>
              <a:t>Unambiguous</a:t>
            </a:r>
            <a:endParaRPr lang="en-IN" sz="1400" b="1" dirty="0"/>
          </a:p>
          <a:p>
            <a:pPr lvl="1" algn="just">
              <a:lnSpc>
                <a:spcPct val="150000"/>
              </a:lnSpc>
            </a:pPr>
            <a:r>
              <a:rPr lang="en-US" sz="1400" dirty="0"/>
              <a:t>SRS is unambiguous when every </a:t>
            </a:r>
            <a:r>
              <a:rPr lang="en-US" sz="1400" b="1" dirty="0"/>
              <a:t>stated requirement has only one interpretation</a:t>
            </a:r>
            <a:r>
              <a:rPr lang="en-US" sz="1400" dirty="0"/>
              <a:t>.</a:t>
            </a:r>
            <a:endParaRPr lang="en-IN" sz="1400" dirty="0"/>
          </a:p>
          <a:p>
            <a:pPr lvl="1" algn="just">
              <a:lnSpc>
                <a:spcPct val="150000"/>
              </a:lnSpc>
            </a:pPr>
            <a:r>
              <a:rPr lang="en-US" sz="1400" dirty="0"/>
              <a:t>This implies that each requirement is uniquely interpreted.</a:t>
            </a:r>
            <a:endParaRPr lang="en-IN" sz="1400" dirty="0"/>
          </a:p>
          <a:p>
            <a:pPr lvl="1" algn="just">
              <a:lnSpc>
                <a:spcPct val="150000"/>
              </a:lnSpc>
            </a:pPr>
            <a:r>
              <a:rPr lang="en-US" sz="1400" dirty="0"/>
              <a:t>In case there is a </a:t>
            </a:r>
            <a:r>
              <a:rPr lang="en-US" sz="1400" b="1" dirty="0"/>
              <a:t>term used with multiple meanings, the requirements document should specify the meanings in the SRS so that it is clear and easy to understand</a:t>
            </a:r>
            <a:endParaRPr lang="en-IN" sz="1400" b="1" dirty="0"/>
          </a:p>
          <a:p>
            <a:pPr algn="just">
              <a:lnSpc>
                <a:spcPct val="150000"/>
              </a:lnSpc>
            </a:pPr>
            <a:r>
              <a:rPr lang="en-US" sz="1400" b="1" dirty="0"/>
              <a:t>Complete</a:t>
            </a:r>
            <a:endParaRPr lang="en-IN" sz="1400" b="1" dirty="0"/>
          </a:p>
          <a:p>
            <a:pPr lvl="1" algn="just">
              <a:lnSpc>
                <a:spcPct val="150000"/>
              </a:lnSpc>
            </a:pPr>
            <a:r>
              <a:rPr lang="en-US" sz="1400" dirty="0"/>
              <a:t>SRS is complete when the </a:t>
            </a:r>
            <a:r>
              <a:rPr lang="en-US" sz="1400" b="1" dirty="0"/>
              <a:t>requirements clearly define what the software is required to do</a:t>
            </a:r>
            <a:r>
              <a:rPr lang="en-US" sz="1400" dirty="0"/>
              <a:t>.</a:t>
            </a:r>
            <a:endParaRPr lang="en-IN" sz="1400" dirty="0"/>
          </a:p>
          <a:p>
            <a:pPr lvl="1" algn="just">
              <a:lnSpc>
                <a:spcPct val="150000"/>
              </a:lnSpc>
            </a:pPr>
            <a:r>
              <a:rPr lang="en-US" sz="1400" dirty="0"/>
              <a:t>This includes all the </a:t>
            </a:r>
            <a:r>
              <a:rPr lang="en-US" sz="1400" b="1" dirty="0"/>
              <a:t>requirements related to performance, design and functionality.</a:t>
            </a:r>
            <a:endParaRPr lang="en-IN" sz="1400" b="1" dirty="0"/>
          </a:p>
          <a:p>
            <a:pPr algn="just">
              <a:lnSpc>
                <a:spcPct val="150000"/>
              </a:lnSpc>
            </a:pPr>
            <a:r>
              <a:rPr lang="en-US" sz="1400" b="1" dirty="0"/>
              <a:t>Ranked for importance/stability</a:t>
            </a:r>
            <a:endParaRPr lang="en-IN" sz="1400" b="1" dirty="0"/>
          </a:p>
          <a:p>
            <a:pPr lvl="1" algn="just">
              <a:lnSpc>
                <a:spcPct val="150000"/>
              </a:lnSpc>
            </a:pPr>
            <a:r>
              <a:rPr lang="en-US" sz="1400" dirty="0"/>
              <a:t>All requirements are not equally important, hence each requirement is identified to make differences among other requirements.</a:t>
            </a:r>
            <a:endParaRPr lang="en-IN" sz="1400" dirty="0"/>
          </a:p>
          <a:p>
            <a:pPr lvl="1" algn="just">
              <a:lnSpc>
                <a:spcPct val="150000"/>
              </a:lnSpc>
            </a:pPr>
            <a:r>
              <a:rPr lang="en-US" sz="1400" dirty="0"/>
              <a:t>For this, it is essential to clearly identify each requirement. Stability implies the probability of changes in the requirement in future.</a:t>
            </a:r>
            <a:endParaRPr lang="en-IN" sz="1400" dirty="0"/>
          </a:p>
          <a:p>
            <a:pPr algn="just">
              <a:lnSpc>
                <a:spcPct val="150000"/>
              </a:lnSpc>
            </a:pPr>
            <a:endParaRPr lang="en-IN" sz="1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
            <a:ext cx="8229600" cy="6097599"/>
          </a:xfrm>
        </p:spPr>
        <p:txBody>
          <a:bodyPr/>
          <a:lstStyle/>
          <a:p>
            <a:pPr algn="just">
              <a:lnSpc>
                <a:spcPct val="150000"/>
              </a:lnSpc>
            </a:pPr>
            <a:r>
              <a:rPr lang="en-US" sz="1600" b="1" dirty="0"/>
              <a:t>Modifiable</a:t>
            </a:r>
            <a:endParaRPr lang="en-IN" sz="1600" b="1" dirty="0"/>
          </a:p>
          <a:p>
            <a:pPr lvl="1" algn="just">
              <a:lnSpc>
                <a:spcPct val="150000"/>
              </a:lnSpc>
            </a:pPr>
            <a:r>
              <a:rPr lang="en-US" sz="1600" dirty="0"/>
              <a:t>The requirements of the user can change, hence requirements document should be created in such a manner that those changes can be modified easily, consistently maintaining the structure and style  of the SRS.</a:t>
            </a:r>
            <a:endParaRPr lang="en-IN" sz="1600" dirty="0"/>
          </a:p>
          <a:p>
            <a:pPr algn="just">
              <a:lnSpc>
                <a:spcPct val="150000"/>
              </a:lnSpc>
            </a:pPr>
            <a:r>
              <a:rPr lang="en-US" sz="1600" b="1" dirty="0"/>
              <a:t>Traceable</a:t>
            </a:r>
            <a:endParaRPr lang="en-IN" sz="1600" b="1" dirty="0"/>
          </a:p>
          <a:p>
            <a:pPr lvl="1" algn="just">
              <a:lnSpc>
                <a:spcPct val="150000"/>
              </a:lnSpc>
            </a:pPr>
            <a:r>
              <a:rPr lang="en-US" sz="1600" dirty="0"/>
              <a:t>SRS is traceable when the </a:t>
            </a:r>
            <a:r>
              <a:rPr lang="en-US" sz="1600" b="1" dirty="0"/>
              <a:t>source of each requirement is clear and facilitates the reference of each requirement in future.</a:t>
            </a:r>
            <a:endParaRPr lang="en-IN" sz="1600" b="1" dirty="0"/>
          </a:p>
          <a:p>
            <a:pPr lvl="1" algn="just">
              <a:lnSpc>
                <a:spcPct val="150000"/>
              </a:lnSpc>
            </a:pPr>
            <a:r>
              <a:rPr lang="en-US" sz="1600" dirty="0"/>
              <a:t>For this, </a:t>
            </a:r>
            <a:r>
              <a:rPr lang="en-US" sz="1600" b="1" dirty="0"/>
              <a:t>forward tracing and backward tracing are used</a:t>
            </a:r>
            <a:r>
              <a:rPr lang="en-US" sz="1600" dirty="0"/>
              <a:t>.</a:t>
            </a:r>
            <a:endParaRPr lang="en-IN" sz="1600" dirty="0"/>
          </a:p>
          <a:p>
            <a:pPr lvl="1" algn="just">
              <a:lnSpc>
                <a:spcPct val="150000"/>
              </a:lnSpc>
            </a:pPr>
            <a:r>
              <a:rPr lang="en-US" sz="1600" b="1" dirty="0"/>
              <a:t>Forward tracing </a:t>
            </a:r>
            <a:r>
              <a:rPr lang="en-US" sz="1600" dirty="0"/>
              <a:t>implies that each requirement should be traceable to </a:t>
            </a:r>
            <a:r>
              <a:rPr lang="en-US" sz="1600" b="1" dirty="0"/>
              <a:t>design and code </a:t>
            </a:r>
            <a:r>
              <a:rPr lang="en-US" sz="1600" dirty="0"/>
              <a:t>elements.</a:t>
            </a:r>
            <a:endParaRPr lang="en-IN" sz="1600" dirty="0"/>
          </a:p>
          <a:p>
            <a:pPr lvl="1" algn="just">
              <a:lnSpc>
                <a:spcPct val="150000"/>
              </a:lnSpc>
            </a:pPr>
            <a:r>
              <a:rPr lang="en-US" sz="1600" b="1" dirty="0"/>
              <a:t>Backward tracing </a:t>
            </a:r>
            <a:r>
              <a:rPr lang="en-US" sz="1600" dirty="0"/>
              <a:t>implies defining </a:t>
            </a:r>
            <a:r>
              <a:rPr lang="en-US" sz="1600" b="1" dirty="0"/>
              <a:t>each requirement explicitly referencing its source.</a:t>
            </a:r>
          </a:p>
          <a:p>
            <a:r>
              <a:rPr lang="en-US" sz="1600" b="1" dirty="0"/>
              <a:t>Verifiable</a:t>
            </a:r>
            <a:endParaRPr lang="en-IN" sz="1600" b="1" dirty="0"/>
          </a:p>
          <a:p>
            <a:pPr lvl="1" algn="just">
              <a:lnSpc>
                <a:spcPct val="150000"/>
              </a:lnSpc>
            </a:pPr>
            <a:r>
              <a:rPr lang="en-US" sz="1600" dirty="0"/>
              <a:t>SRS is verifiable when the specified requirements can be verified with a </a:t>
            </a:r>
            <a:r>
              <a:rPr lang="en-US" sz="1600" b="1" dirty="0"/>
              <a:t>cost-effective</a:t>
            </a:r>
            <a:r>
              <a:rPr lang="en-US" sz="1600" dirty="0"/>
              <a:t> process to check whether the final software meets those requirements.</a:t>
            </a:r>
            <a:endParaRPr lang="en-IN" sz="1600" dirty="0"/>
          </a:p>
          <a:p>
            <a:pPr lvl="1" algn="just">
              <a:lnSpc>
                <a:spcPct val="150000"/>
              </a:lnSpc>
            </a:pPr>
            <a:r>
              <a:rPr lang="en-US" sz="1600" dirty="0"/>
              <a:t>The requirements are verified with the help of reviews. Note that </a:t>
            </a:r>
            <a:r>
              <a:rPr lang="en-US" sz="1600" dirty="0" err="1"/>
              <a:t>unambiguity</a:t>
            </a:r>
            <a:r>
              <a:rPr lang="en-US" sz="1600" dirty="0"/>
              <a:t> is essential for verifiability.</a:t>
            </a:r>
            <a:endParaRPr lang="en-IN" sz="1600" dirty="0"/>
          </a:p>
          <a:p>
            <a:pPr lvl="1" algn="just">
              <a:lnSpc>
                <a:spcPct val="150000"/>
              </a:lnSpc>
              <a:buNone/>
            </a:pPr>
            <a:endParaRPr lang="en-IN" sz="1600" dirty="0"/>
          </a:p>
          <a:p>
            <a:pPr algn="just">
              <a:lnSpc>
                <a:spcPct val="150000"/>
              </a:lnSpc>
            </a:pPr>
            <a:endParaRPr lang="en-IN"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3233"/>
            <a:ext cx="8229600" cy="6126163"/>
          </a:xfrm>
        </p:spPr>
        <p:txBody>
          <a:bodyPr/>
          <a:lstStyle/>
          <a:p>
            <a:pPr algn="just">
              <a:lnSpc>
                <a:spcPct val="150000"/>
              </a:lnSpc>
            </a:pPr>
            <a:r>
              <a:rPr lang="en-US" sz="1600" b="1" dirty="0"/>
              <a:t>Consistent</a:t>
            </a:r>
            <a:endParaRPr lang="en-IN" sz="1600" b="1" dirty="0"/>
          </a:p>
          <a:p>
            <a:pPr lvl="1" algn="just">
              <a:lnSpc>
                <a:spcPct val="150000"/>
              </a:lnSpc>
            </a:pPr>
            <a:r>
              <a:rPr lang="en-US" sz="1600" dirty="0"/>
              <a:t>SRS is consistent when the subsets of </a:t>
            </a:r>
            <a:r>
              <a:rPr lang="en-US" sz="1600" b="1" dirty="0"/>
              <a:t>individual requirements defined do not conflict with each other.</a:t>
            </a:r>
            <a:endParaRPr lang="en-IN" sz="1600" b="1" dirty="0"/>
          </a:p>
          <a:p>
            <a:pPr lvl="1" algn="just">
              <a:lnSpc>
                <a:spcPct val="150000"/>
              </a:lnSpc>
            </a:pPr>
            <a:r>
              <a:rPr lang="en-US" sz="1600" dirty="0"/>
              <a:t>For example, there can be a case when different requirements can use different terms to refer to the same object.</a:t>
            </a:r>
            <a:endParaRPr lang="en-IN" sz="1600" dirty="0"/>
          </a:p>
          <a:p>
            <a:pPr lvl="1" algn="just">
              <a:lnSpc>
                <a:spcPct val="150000"/>
              </a:lnSpc>
            </a:pPr>
            <a:r>
              <a:rPr lang="en-US" sz="1600" dirty="0"/>
              <a:t>There can be logical or temporal conflicts between the specified requirements and some requirements whose logical or temporal characteristics are not satisfied.</a:t>
            </a:r>
            <a:endParaRPr lang="en-IN" sz="1600" dirty="0"/>
          </a:p>
          <a:p>
            <a:pPr lvl="1" algn="just">
              <a:lnSpc>
                <a:spcPct val="150000"/>
              </a:lnSpc>
            </a:pPr>
            <a:r>
              <a:rPr lang="en-US" sz="1600" dirty="0"/>
              <a:t>For instance, a requirement states that an event 'a' is to occur before another event 'b'. But then another set of requirements states (directly or indirectly by transitivity) that event 'b' should occur before event 'a'.</a:t>
            </a:r>
            <a:endParaRPr lang="en-IN" sz="1600" dirty="0"/>
          </a:p>
          <a:p>
            <a:pPr algn="just">
              <a:lnSpc>
                <a:spcPct val="150000"/>
              </a:lnSpc>
            </a:pPr>
            <a:endParaRPr lang="en-IN"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600" dirty="0"/>
              <a:t>Attributes of Bad SRS Documents</a:t>
            </a:r>
          </a:p>
        </p:txBody>
      </p:sp>
      <p:sp>
        <p:nvSpPr>
          <p:cNvPr id="3" name="Content Placeholder 2"/>
          <p:cNvSpPr>
            <a:spLocks noGrp="1"/>
          </p:cNvSpPr>
          <p:nvPr>
            <p:ph idx="1"/>
          </p:nvPr>
        </p:nvSpPr>
        <p:spPr/>
        <p:txBody>
          <a:bodyPr/>
          <a:lstStyle/>
          <a:p>
            <a:pPr marL="514350" indent="-514350" algn="just">
              <a:lnSpc>
                <a:spcPct val="150000"/>
              </a:lnSpc>
              <a:buClrTx/>
              <a:buSzPct val="100000"/>
              <a:buFont typeface="+mj-lt"/>
              <a:buAutoNum type="arabicPeriod"/>
            </a:pPr>
            <a:r>
              <a:rPr lang="en-IN" sz="1600" b="1" dirty="0"/>
              <a:t>Over-Specification</a:t>
            </a:r>
            <a:r>
              <a:rPr lang="en-IN" sz="1600" dirty="0"/>
              <a:t> – occurs when the analyst tries to address the “how to” aspects in the SRS document </a:t>
            </a:r>
          </a:p>
          <a:p>
            <a:pPr marL="514350" indent="-514350" algn="just">
              <a:lnSpc>
                <a:spcPct val="150000"/>
              </a:lnSpc>
              <a:buClrTx/>
              <a:buSzPct val="100000"/>
              <a:buFont typeface="+mj-lt"/>
              <a:buAutoNum type="arabicPeriod"/>
            </a:pPr>
            <a:r>
              <a:rPr lang="en-IN" sz="1600" b="1" dirty="0"/>
              <a:t>Forward References </a:t>
            </a:r>
            <a:r>
              <a:rPr lang="en-IN" sz="1600" dirty="0"/>
              <a:t>– do not refer to the aspects that are discussed much later in the SRS document. It reduces the readability of the specification.</a:t>
            </a:r>
          </a:p>
          <a:p>
            <a:pPr marL="514350" indent="-514350" algn="just">
              <a:lnSpc>
                <a:spcPct val="150000"/>
              </a:lnSpc>
              <a:buClrTx/>
              <a:buSzPct val="100000"/>
              <a:buFont typeface="+mj-lt"/>
              <a:buAutoNum type="arabicPeriod"/>
            </a:pPr>
            <a:r>
              <a:rPr lang="en-IN" sz="1600" b="1" dirty="0"/>
              <a:t>Wishful Thinking </a:t>
            </a:r>
            <a:r>
              <a:rPr lang="en-IN" sz="1600" dirty="0"/>
              <a:t>- this concerns to the description of aspects that would be difficult to implement.</a:t>
            </a:r>
          </a:p>
          <a:p>
            <a:pPr marL="514350" indent="-514350" algn="just">
              <a:lnSpc>
                <a:spcPct val="150000"/>
              </a:lnSpc>
              <a:buClrTx/>
              <a:buSzPct val="100000"/>
              <a:buFont typeface="+mj-lt"/>
              <a:buAutoNum type="arabicPeriod"/>
            </a:pPr>
            <a:r>
              <a:rPr lang="en-IN" sz="1600" b="1" dirty="0"/>
              <a:t>Noise</a:t>
            </a:r>
            <a:r>
              <a:rPr lang="en-IN" sz="1600" dirty="0"/>
              <a:t> – presence of material not directly relevant to the software development process. Example: in the register customer function, suppose the analyst writes that the customer registration department is managed by clerks who report for work between 8:00 AM and 5:00 PM, 7 days a week. This information can be called noise as it would hardly be of any use to the software developers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2"/>
            <a:ext cx="8229600" cy="1143000"/>
          </a:xfrm>
        </p:spPr>
        <p:txBody>
          <a:bodyPr anchor="ctr"/>
          <a:lstStyle/>
          <a:p>
            <a:r>
              <a:rPr lang="en-US" sz="2800" dirty="0"/>
              <a:t>Functional and Non-Functional Requirements</a:t>
            </a:r>
            <a:r>
              <a:rPr lang="en-IN" sz="2800" dirty="0"/>
              <a:t/>
            </a:r>
            <a:br>
              <a:rPr lang="en-IN" sz="2800" dirty="0"/>
            </a:br>
            <a:endParaRPr lang="en-IN" sz="2800" dirty="0"/>
          </a:p>
        </p:txBody>
      </p:sp>
      <p:sp>
        <p:nvSpPr>
          <p:cNvPr id="3" name="Content Placeholder 2"/>
          <p:cNvSpPr>
            <a:spLocks noGrp="1"/>
          </p:cNvSpPr>
          <p:nvPr>
            <p:ph idx="1"/>
          </p:nvPr>
        </p:nvSpPr>
        <p:spPr>
          <a:xfrm>
            <a:off x="285720" y="1142984"/>
            <a:ext cx="8572560" cy="5143536"/>
          </a:xfrm>
        </p:spPr>
        <p:txBody>
          <a:bodyPr/>
          <a:lstStyle/>
          <a:p>
            <a:pPr algn="just">
              <a:lnSpc>
                <a:spcPct val="150000"/>
              </a:lnSpc>
            </a:pPr>
            <a:r>
              <a:rPr lang="en-US" sz="1400" b="1" dirty="0"/>
              <a:t>Functional requirements</a:t>
            </a:r>
            <a:endParaRPr lang="en-IN" sz="1400" b="1" dirty="0"/>
          </a:p>
          <a:p>
            <a:pPr lvl="1" algn="just">
              <a:lnSpc>
                <a:spcPct val="150000"/>
              </a:lnSpc>
            </a:pPr>
            <a:r>
              <a:rPr lang="en-US" sz="1400" dirty="0"/>
              <a:t>These describe the functionality of a system -- how a system should react to a particular set of inputs and what should be the corresponding output.</a:t>
            </a:r>
            <a:endParaRPr lang="en-IN" sz="1400" dirty="0"/>
          </a:p>
          <a:p>
            <a:pPr lvl="1" algn="just">
              <a:lnSpc>
                <a:spcPct val="150000"/>
              </a:lnSpc>
            </a:pPr>
            <a:r>
              <a:rPr lang="en-US" sz="1400" dirty="0"/>
              <a:t>Given a problem statement, the functional requirements could be identified by focusing on the following points:</a:t>
            </a:r>
            <a:endParaRPr lang="en-IN" sz="1400" dirty="0"/>
          </a:p>
          <a:p>
            <a:pPr lvl="1" algn="just">
              <a:lnSpc>
                <a:spcPct val="150000"/>
              </a:lnSpc>
            </a:pPr>
            <a:r>
              <a:rPr lang="en-US" sz="1400" b="1" dirty="0"/>
              <a:t>Identify the high level functional requirements </a:t>
            </a:r>
            <a:r>
              <a:rPr lang="en-US" sz="1400" dirty="0"/>
              <a:t>simply from the conceptual understanding of the problem. For example, a Library Management System, apart from anything else, should be able to issue and return books.</a:t>
            </a:r>
            <a:endParaRPr lang="en-IN" sz="1400" dirty="0"/>
          </a:p>
          <a:p>
            <a:pPr lvl="1" algn="just">
              <a:lnSpc>
                <a:spcPct val="150000"/>
              </a:lnSpc>
            </a:pPr>
            <a:r>
              <a:rPr lang="en-US" sz="1400" b="1" dirty="0"/>
              <a:t>Identify the cases where an end user gets some meaningful work done by using the system</a:t>
            </a:r>
            <a:r>
              <a:rPr lang="en-US" sz="1400" dirty="0"/>
              <a:t>. For example, in a digital library a user might use the "Search Book" functionality to obtain information about the books of his interest.</a:t>
            </a:r>
            <a:endParaRPr lang="en-IN" sz="1400" dirty="0"/>
          </a:p>
          <a:p>
            <a:pPr lvl="1" algn="just">
              <a:lnSpc>
                <a:spcPct val="150000"/>
              </a:lnSpc>
            </a:pPr>
            <a:r>
              <a:rPr lang="en-US" sz="1400" dirty="0"/>
              <a:t>If we consider the system as a black box, there would be some inputs to it, and some output in return. This black box defines the </a:t>
            </a:r>
            <a:r>
              <a:rPr lang="en-US" sz="1400" b="1" dirty="0"/>
              <a:t>functionalities of the system</a:t>
            </a:r>
            <a:r>
              <a:rPr lang="en-US" sz="1400" dirty="0"/>
              <a:t>. For example, to search for a book, user gives title of the book as input and get the book details and location as the output.</a:t>
            </a:r>
            <a:endParaRPr lang="en-IN" sz="1400" dirty="0"/>
          </a:p>
          <a:p>
            <a:pPr lvl="1" algn="just">
              <a:lnSpc>
                <a:spcPct val="150000"/>
              </a:lnSpc>
            </a:pPr>
            <a:r>
              <a:rPr lang="en-US" sz="1400" b="1" dirty="0"/>
              <a:t>Any high level requirement identified could have different sub-requirements</a:t>
            </a:r>
            <a:r>
              <a:rPr lang="en-US" sz="1400" dirty="0"/>
              <a:t>. For example, "Issue Book" module could behave differently for different class of users, or for a particular user who has issued the book thrice consecutively.</a:t>
            </a:r>
            <a:endParaRPr lang="en-IN" sz="1400" dirty="0"/>
          </a:p>
          <a:p>
            <a:pPr algn="just">
              <a:lnSpc>
                <a:spcPct val="150000"/>
              </a:lnSpc>
            </a:pPr>
            <a:endParaRPr lang="en-IN"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lstStyle/>
          <a:p>
            <a:pPr algn="just">
              <a:lnSpc>
                <a:spcPct val="150000"/>
              </a:lnSpc>
            </a:pPr>
            <a:r>
              <a:rPr lang="en-US" sz="1800" b="1" dirty="0"/>
              <a:t>Non-Functional requirements (NFR)</a:t>
            </a:r>
            <a:endParaRPr lang="en-IN" sz="1800" b="1" dirty="0"/>
          </a:p>
          <a:p>
            <a:pPr lvl="1" algn="just">
              <a:lnSpc>
                <a:spcPct val="150000"/>
              </a:lnSpc>
            </a:pPr>
            <a:r>
              <a:rPr lang="en-US" sz="1800" dirty="0"/>
              <a:t>They are </a:t>
            </a:r>
            <a:r>
              <a:rPr lang="en-US" sz="1800" b="1" dirty="0"/>
              <a:t>not directly related what functionalities are expected from the system.</a:t>
            </a:r>
            <a:endParaRPr lang="en-IN" sz="1800" b="1" dirty="0"/>
          </a:p>
          <a:p>
            <a:pPr lvl="1" algn="just">
              <a:lnSpc>
                <a:spcPct val="150000"/>
              </a:lnSpc>
            </a:pPr>
            <a:r>
              <a:rPr lang="en-US" sz="1800" dirty="0"/>
              <a:t>However, NFRs could typically define how the system should behave under certain situations.</a:t>
            </a:r>
            <a:endParaRPr lang="en-IN" sz="1800" dirty="0"/>
          </a:p>
          <a:p>
            <a:pPr lvl="1" algn="just">
              <a:lnSpc>
                <a:spcPct val="150000"/>
              </a:lnSpc>
            </a:pPr>
            <a:r>
              <a:rPr lang="en-US" sz="1800" dirty="0"/>
              <a:t>For example, a NFR could say that the system should work with 128MBRAM.</a:t>
            </a:r>
            <a:endParaRPr lang="en-IN" sz="1800" dirty="0"/>
          </a:p>
          <a:p>
            <a:pPr algn="just">
              <a:lnSpc>
                <a:spcPct val="150000"/>
              </a:lnSpc>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Example</a:t>
            </a:r>
          </a:p>
        </p:txBody>
      </p:sp>
      <p:sp>
        <p:nvSpPr>
          <p:cNvPr id="3" name="Content Placeholder 2"/>
          <p:cNvSpPr>
            <a:spLocks noGrp="1"/>
          </p:cNvSpPr>
          <p:nvPr>
            <p:ph idx="1"/>
          </p:nvPr>
        </p:nvSpPr>
        <p:spPr/>
        <p:txBody>
          <a:bodyPr/>
          <a:lstStyle/>
          <a:p>
            <a:pPr algn="just">
              <a:lnSpc>
                <a:spcPct val="150000"/>
              </a:lnSpc>
            </a:pPr>
            <a:r>
              <a:rPr lang="en-IN" sz="2400" dirty="0"/>
              <a:t>List out the functional and non-functional requirements of Hotel Management System &amp; draw the use case, activity diagram, class diagram, ER Diagram and DFD for the same</a:t>
            </a:r>
          </a:p>
          <a:p>
            <a:pPr algn="just">
              <a:lnSpc>
                <a:spcPct val="150000"/>
              </a:lnSpc>
            </a:pPr>
            <a:r>
              <a:rPr lang="en-IN" sz="2400" dirty="0"/>
              <a:t>List out the functional and non-functional requirements of personal Library Management System &amp; draw the use case, activity diagram, class diagram, ER Diagram and DFD for the same</a:t>
            </a:r>
          </a:p>
          <a:p>
            <a:pPr marL="0" indent="0" algn="just">
              <a:lnSpc>
                <a:spcPct val="150000"/>
              </a:lnSpc>
              <a:buNone/>
            </a:pPr>
            <a:endParaRPr lang="en-IN" sz="2400" dirty="0"/>
          </a:p>
          <a:p>
            <a:pPr algn="just">
              <a:lnSpc>
                <a:spcPct val="150000"/>
              </a:lnSpc>
            </a:pPr>
            <a:endParaRPr lang="en-IN" sz="2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eaLnBrk="1" hangingPunct="1"/>
            <a:r>
              <a:rPr lang="en-US" altLang="en-US"/>
              <a:t>Requirements Process</a:t>
            </a:r>
          </a:p>
        </p:txBody>
      </p:sp>
      <p:grpSp>
        <p:nvGrpSpPr>
          <p:cNvPr id="2" name="Group 39"/>
          <p:cNvGrpSpPr>
            <a:grpSpLocks/>
          </p:cNvGrpSpPr>
          <p:nvPr/>
        </p:nvGrpSpPr>
        <p:grpSpPr bwMode="auto">
          <a:xfrm>
            <a:off x="641350" y="1998663"/>
            <a:ext cx="7867650" cy="3789362"/>
            <a:chOff x="404" y="1259"/>
            <a:chExt cx="4956" cy="2387"/>
          </a:xfrm>
        </p:grpSpPr>
        <p:sp>
          <p:nvSpPr>
            <p:cNvPr id="5125" name="Rectangle 7"/>
            <p:cNvSpPr>
              <a:spLocks noChangeArrowheads="1"/>
            </p:cNvSpPr>
            <p:nvPr/>
          </p:nvSpPr>
          <p:spPr bwMode="auto">
            <a:xfrm>
              <a:off x="3116" y="2181"/>
              <a:ext cx="958" cy="542"/>
            </a:xfrm>
            <a:prstGeom prst="rect">
              <a:avLst/>
            </a:prstGeom>
            <a:solidFill>
              <a:schemeClr val="bg1"/>
            </a:solidFill>
            <a:ln w="9525">
              <a:solidFill>
                <a:schemeClr val="tx1"/>
              </a:solidFill>
              <a:miter lim="800000"/>
              <a:headEnd/>
              <a:tailEnd/>
            </a:ln>
            <a:effectLst/>
          </p:spPr>
          <p:txBody>
            <a:bodyPr anchor="ctr"/>
            <a:lstStyle/>
            <a:p>
              <a:pPr algn="ctr" eaLnBrk="1" hangingPunct="1"/>
              <a:r>
                <a:rPr lang="en-US" altLang="en-US" sz="1200" b="0"/>
                <a:t>Requirements analysis</a:t>
              </a:r>
            </a:p>
          </p:txBody>
        </p:sp>
        <p:sp>
          <p:nvSpPr>
            <p:cNvPr id="5126" name="Rectangle 5"/>
            <p:cNvSpPr>
              <a:spLocks noChangeArrowheads="1"/>
            </p:cNvSpPr>
            <p:nvPr/>
          </p:nvSpPr>
          <p:spPr bwMode="auto">
            <a:xfrm>
              <a:off x="1831" y="2181"/>
              <a:ext cx="958" cy="542"/>
            </a:xfrm>
            <a:prstGeom prst="rect">
              <a:avLst/>
            </a:prstGeom>
            <a:solidFill>
              <a:schemeClr val="bg1"/>
            </a:solidFill>
            <a:ln w="9525">
              <a:solidFill>
                <a:schemeClr val="tx1"/>
              </a:solidFill>
              <a:miter lim="800000"/>
              <a:headEnd/>
              <a:tailEnd/>
            </a:ln>
            <a:effectLst/>
          </p:spPr>
          <p:txBody>
            <a:bodyPr anchor="ctr"/>
            <a:lstStyle/>
            <a:p>
              <a:pPr algn="ctr" eaLnBrk="1" hangingPunct="1"/>
              <a:r>
                <a:rPr lang="en-US" altLang="en-US" sz="1200" b="0"/>
                <a:t>Requirements gathering</a:t>
              </a:r>
            </a:p>
          </p:txBody>
        </p:sp>
        <p:sp>
          <p:nvSpPr>
            <p:cNvPr id="5127" name="Rectangle 8"/>
            <p:cNvSpPr>
              <a:spLocks noChangeArrowheads="1"/>
            </p:cNvSpPr>
            <p:nvPr/>
          </p:nvSpPr>
          <p:spPr bwMode="auto">
            <a:xfrm>
              <a:off x="4402" y="2181"/>
              <a:ext cx="958" cy="542"/>
            </a:xfrm>
            <a:prstGeom prst="rect">
              <a:avLst/>
            </a:prstGeom>
            <a:solidFill>
              <a:schemeClr val="bg1"/>
            </a:solidFill>
            <a:ln w="9525">
              <a:solidFill>
                <a:schemeClr val="tx1"/>
              </a:solidFill>
              <a:miter lim="800000"/>
              <a:headEnd/>
              <a:tailEnd/>
            </a:ln>
            <a:effectLst/>
          </p:spPr>
          <p:txBody>
            <a:bodyPr anchor="ctr"/>
            <a:lstStyle/>
            <a:p>
              <a:pPr algn="ctr" eaLnBrk="1" hangingPunct="1"/>
              <a:r>
                <a:rPr lang="en-US" altLang="en-US" sz="1200" b="0"/>
                <a:t>Requirements specification</a:t>
              </a:r>
            </a:p>
          </p:txBody>
        </p:sp>
        <p:sp>
          <p:nvSpPr>
            <p:cNvPr id="5128" name="AutoShape 10"/>
            <p:cNvSpPr>
              <a:spLocks noChangeAspect="1" noChangeArrowheads="1"/>
            </p:cNvSpPr>
            <p:nvPr/>
          </p:nvSpPr>
          <p:spPr bwMode="auto">
            <a:xfrm>
              <a:off x="2872" y="2360"/>
              <a:ext cx="161" cy="184"/>
            </a:xfrm>
            <a:prstGeom prst="rightArrow">
              <a:avLst>
                <a:gd name="adj1" fmla="val 37907"/>
                <a:gd name="adj2" fmla="val 57306"/>
              </a:avLst>
            </a:prstGeom>
            <a:solidFill>
              <a:srgbClr val="EAEAEA"/>
            </a:solidFill>
            <a:ln w="3175">
              <a:solidFill>
                <a:schemeClr val="tx1"/>
              </a:solidFill>
              <a:miter lim="800000"/>
              <a:headEnd/>
              <a:tailEnd/>
            </a:ln>
            <a:effectLst/>
          </p:spPr>
          <p:txBody>
            <a:bodyPr wrap="none" anchor="ctr"/>
            <a:lstStyle/>
            <a:p>
              <a:pPr eaLnBrk="1" hangingPunct="1"/>
              <a:endParaRPr lang="en-US" altLang="en-US"/>
            </a:p>
          </p:txBody>
        </p:sp>
        <p:sp>
          <p:nvSpPr>
            <p:cNvPr id="5129" name="AutoShape 11"/>
            <p:cNvSpPr>
              <a:spLocks noChangeAspect="1" noChangeArrowheads="1"/>
            </p:cNvSpPr>
            <p:nvPr/>
          </p:nvSpPr>
          <p:spPr bwMode="auto">
            <a:xfrm>
              <a:off x="4157" y="2360"/>
              <a:ext cx="161" cy="184"/>
            </a:xfrm>
            <a:prstGeom prst="rightArrow">
              <a:avLst>
                <a:gd name="adj1" fmla="val 37907"/>
                <a:gd name="adj2" fmla="val 57306"/>
              </a:avLst>
            </a:prstGeom>
            <a:solidFill>
              <a:srgbClr val="EAEAEA"/>
            </a:solidFill>
            <a:ln w="3175">
              <a:solidFill>
                <a:schemeClr val="tx1"/>
              </a:solidFill>
              <a:miter lim="800000"/>
              <a:headEnd/>
              <a:tailEnd/>
            </a:ln>
            <a:effectLst/>
          </p:spPr>
          <p:txBody>
            <a:bodyPr wrap="none" anchor="ctr"/>
            <a:lstStyle/>
            <a:p>
              <a:pPr eaLnBrk="1" hangingPunct="1"/>
              <a:endParaRPr lang="en-US" altLang="en-US"/>
            </a:p>
          </p:txBody>
        </p:sp>
        <p:sp>
          <p:nvSpPr>
            <p:cNvPr id="5130" name="Oval 14"/>
            <p:cNvSpPr>
              <a:spLocks noChangeArrowheads="1"/>
            </p:cNvSpPr>
            <p:nvPr/>
          </p:nvSpPr>
          <p:spPr bwMode="auto">
            <a:xfrm>
              <a:off x="3025" y="3104"/>
              <a:ext cx="1141" cy="542"/>
            </a:xfrm>
            <a:prstGeom prst="ellipse">
              <a:avLst/>
            </a:prstGeom>
            <a:solidFill>
              <a:srgbClr val="FFFFCC"/>
            </a:solidFill>
            <a:ln w="9525">
              <a:solidFill>
                <a:srgbClr val="777777"/>
              </a:solidFill>
              <a:round/>
              <a:headEnd/>
              <a:tailEnd/>
            </a:ln>
            <a:effectLst/>
          </p:spPr>
          <p:txBody>
            <a:bodyPr lIns="0" tIns="0" rIns="0" bIns="0" anchor="ctr"/>
            <a:lstStyle/>
            <a:p>
              <a:pPr algn="ctr" eaLnBrk="1" hangingPunct="1"/>
              <a:r>
                <a:rPr lang="en-US" altLang="en-US" sz="1200" b="0"/>
                <a:t>Agile Development User Stories</a:t>
              </a:r>
            </a:p>
          </p:txBody>
        </p:sp>
        <p:sp>
          <p:nvSpPr>
            <p:cNvPr id="5131" name="Oval 15"/>
            <p:cNvSpPr>
              <a:spLocks noChangeArrowheads="1"/>
            </p:cNvSpPr>
            <p:nvPr/>
          </p:nvSpPr>
          <p:spPr bwMode="auto">
            <a:xfrm>
              <a:off x="3733" y="1259"/>
              <a:ext cx="1010" cy="542"/>
            </a:xfrm>
            <a:prstGeom prst="ellipse">
              <a:avLst/>
            </a:prstGeom>
            <a:solidFill>
              <a:srgbClr val="FFFFCC"/>
            </a:solidFill>
            <a:ln w="9525">
              <a:solidFill>
                <a:srgbClr val="777777"/>
              </a:solidFill>
              <a:round/>
              <a:headEnd/>
              <a:tailEnd/>
            </a:ln>
            <a:effectLst/>
          </p:spPr>
          <p:txBody>
            <a:bodyPr lIns="0" tIns="0" rIns="0" bIns="0" anchor="ctr"/>
            <a:lstStyle/>
            <a:p>
              <a:pPr algn="ctr" eaLnBrk="1" hangingPunct="1"/>
              <a:r>
                <a:rPr lang="en-US" altLang="en-US" sz="1200" b="0"/>
                <a:t>Aspect-Oriented Requirements</a:t>
              </a:r>
            </a:p>
          </p:txBody>
        </p:sp>
        <p:sp>
          <p:nvSpPr>
            <p:cNvPr id="5132" name="AutoShape 23"/>
            <p:cNvSpPr>
              <a:spLocks noChangeArrowheads="1"/>
            </p:cNvSpPr>
            <p:nvPr/>
          </p:nvSpPr>
          <p:spPr bwMode="auto">
            <a:xfrm rot="-5400000">
              <a:off x="3458" y="2835"/>
              <a:ext cx="274" cy="156"/>
            </a:xfrm>
            <a:prstGeom prst="rightArrow">
              <a:avLst>
                <a:gd name="adj1" fmla="val 17944"/>
                <a:gd name="adj2" fmla="val 50001"/>
              </a:avLst>
            </a:prstGeom>
            <a:solidFill>
              <a:srgbClr val="FFFFCC"/>
            </a:solidFill>
            <a:ln w="3175">
              <a:solidFill>
                <a:srgbClr val="777777"/>
              </a:solidFill>
              <a:miter lim="800000"/>
              <a:headEnd/>
              <a:tailEnd/>
            </a:ln>
            <a:effectLst/>
          </p:spPr>
          <p:txBody>
            <a:bodyPr wrap="none" anchor="ctr"/>
            <a:lstStyle/>
            <a:p>
              <a:pPr eaLnBrk="1" hangingPunct="1"/>
              <a:endParaRPr lang="en-US" altLang="en-US"/>
            </a:p>
          </p:txBody>
        </p:sp>
        <p:sp>
          <p:nvSpPr>
            <p:cNvPr id="5133" name="AutoShape 25"/>
            <p:cNvSpPr>
              <a:spLocks noChangeArrowheads="1"/>
            </p:cNvSpPr>
            <p:nvPr/>
          </p:nvSpPr>
          <p:spPr bwMode="auto">
            <a:xfrm rot="7320000">
              <a:off x="3541" y="1869"/>
              <a:ext cx="399" cy="156"/>
            </a:xfrm>
            <a:prstGeom prst="rightArrow">
              <a:avLst>
                <a:gd name="adj1" fmla="val 19231"/>
                <a:gd name="adj2" fmla="val 50005"/>
              </a:avLst>
            </a:prstGeom>
            <a:solidFill>
              <a:srgbClr val="FFFFCC"/>
            </a:solidFill>
            <a:ln w="3175">
              <a:solidFill>
                <a:srgbClr val="777777"/>
              </a:solidFill>
              <a:miter lim="800000"/>
              <a:headEnd/>
              <a:tailEnd/>
            </a:ln>
            <a:effectLst/>
          </p:spPr>
          <p:txBody>
            <a:bodyPr wrap="none" anchor="ctr"/>
            <a:lstStyle/>
            <a:p>
              <a:pPr eaLnBrk="1" hangingPunct="1"/>
              <a:endParaRPr lang="en-US" altLang="en-US"/>
            </a:p>
          </p:txBody>
        </p:sp>
        <p:sp>
          <p:nvSpPr>
            <p:cNvPr id="5134" name="AutoShape 28"/>
            <p:cNvSpPr>
              <a:spLocks noChangeArrowheads="1"/>
            </p:cNvSpPr>
            <p:nvPr/>
          </p:nvSpPr>
          <p:spPr bwMode="auto">
            <a:xfrm rot="-9120000">
              <a:off x="2473" y="2900"/>
              <a:ext cx="657" cy="156"/>
            </a:xfrm>
            <a:prstGeom prst="rightArrow">
              <a:avLst>
                <a:gd name="adj1" fmla="val 19231"/>
                <a:gd name="adj2" fmla="val 50636"/>
              </a:avLst>
            </a:prstGeom>
            <a:solidFill>
              <a:srgbClr val="FFFFCC"/>
            </a:solidFill>
            <a:ln w="3175">
              <a:solidFill>
                <a:srgbClr val="777777"/>
              </a:solidFill>
              <a:miter lim="800000"/>
              <a:headEnd/>
              <a:tailEnd/>
            </a:ln>
            <a:effectLst/>
          </p:spPr>
          <p:txBody>
            <a:bodyPr wrap="none" anchor="ctr"/>
            <a:lstStyle/>
            <a:p>
              <a:pPr eaLnBrk="1" hangingPunct="1"/>
              <a:endParaRPr lang="en-US" altLang="en-US"/>
            </a:p>
          </p:txBody>
        </p:sp>
        <p:sp>
          <p:nvSpPr>
            <p:cNvPr id="5135" name="AutoShape 29"/>
            <p:cNvSpPr>
              <a:spLocks noChangeArrowheads="1"/>
            </p:cNvSpPr>
            <p:nvPr/>
          </p:nvSpPr>
          <p:spPr bwMode="auto">
            <a:xfrm rot="9120000" flipH="1">
              <a:off x="4057" y="2900"/>
              <a:ext cx="657" cy="156"/>
            </a:xfrm>
            <a:prstGeom prst="rightArrow">
              <a:avLst>
                <a:gd name="adj1" fmla="val 19231"/>
                <a:gd name="adj2" fmla="val 50636"/>
              </a:avLst>
            </a:prstGeom>
            <a:solidFill>
              <a:srgbClr val="FFFFCC"/>
            </a:solidFill>
            <a:ln w="3175">
              <a:solidFill>
                <a:srgbClr val="777777"/>
              </a:solidFill>
              <a:miter lim="800000"/>
              <a:headEnd/>
              <a:tailEnd/>
            </a:ln>
            <a:effectLst/>
          </p:spPr>
          <p:txBody>
            <a:bodyPr wrap="none" anchor="ctr"/>
            <a:lstStyle/>
            <a:p>
              <a:pPr eaLnBrk="1" hangingPunct="1"/>
              <a:endParaRPr lang="en-US" altLang="en-US"/>
            </a:p>
          </p:txBody>
        </p:sp>
        <p:sp>
          <p:nvSpPr>
            <p:cNvPr id="5136" name="AutoShape 31"/>
            <p:cNvSpPr>
              <a:spLocks noChangeArrowheads="1"/>
            </p:cNvSpPr>
            <p:nvPr/>
          </p:nvSpPr>
          <p:spPr bwMode="auto">
            <a:xfrm rot="14280000" flipH="1">
              <a:off x="4534" y="1869"/>
              <a:ext cx="399" cy="156"/>
            </a:xfrm>
            <a:prstGeom prst="rightArrow">
              <a:avLst>
                <a:gd name="adj1" fmla="val 19231"/>
                <a:gd name="adj2" fmla="val 50005"/>
              </a:avLst>
            </a:prstGeom>
            <a:solidFill>
              <a:srgbClr val="FFFFCC"/>
            </a:solidFill>
            <a:ln w="3175">
              <a:solidFill>
                <a:srgbClr val="777777"/>
              </a:solidFill>
              <a:miter lim="800000"/>
              <a:headEnd/>
              <a:tailEnd/>
            </a:ln>
            <a:effectLst/>
          </p:spPr>
          <p:txBody>
            <a:bodyPr wrap="none" anchor="ctr"/>
            <a:lstStyle/>
            <a:p>
              <a:pPr eaLnBrk="1" hangingPunct="1"/>
              <a:endParaRPr lang="en-US" altLang="en-US"/>
            </a:p>
          </p:txBody>
        </p:sp>
        <p:sp>
          <p:nvSpPr>
            <p:cNvPr id="5137" name="Oval 13"/>
            <p:cNvSpPr>
              <a:spLocks noChangeArrowheads="1"/>
            </p:cNvSpPr>
            <p:nvPr/>
          </p:nvSpPr>
          <p:spPr bwMode="auto">
            <a:xfrm>
              <a:off x="404" y="1799"/>
              <a:ext cx="1111" cy="542"/>
            </a:xfrm>
            <a:prstGeom prst="ellipse">
              <a:avLst/>
            </a:prstGeom>
            <a:solidFill>
              <a:srgbClr val="FFFFCC"/>
            </a:solidFill>
            <a:ln w="9525">
              <a:solidFill>
                <a:srgbClr val="777777"/>
              </a:solidFill>
              <a:round/>
              <a:headEnd/>
              <a:tailEnd/>
            </a:ln>
            <a:effectLst/>
          </p:spPr>
          <p:txBody>
            <a:bodyPr lIns="0" tIns="0" rIns="0" bIns="0" anchor="ctr"/>
            <a:lstStyle/>
            <a:p>
              <a:pPr algn="ctr" eaLnBrk="1" hangingPunct="1"/>
              <a:r>
                <a:rPr lang="en-US" altLang="en-US" sz="1200" b="0"/>
                <a:t>Object-Oriented Analysis &amp; Design</a:t>
              </a:r>
            </a:p>
          </p:txBody>
        </p:sp>
        <p:sp>
          <p:nvSpPr>
            <p:cNvPr id="5138" name="Oval 32"/>
            <p:cNvSpPr>
              <a:spLocks noChangeArrowheads="1"/>
            </p:cNvSpPr>
            <p:nvPr/>
          </p:nvSpPr>
          <p:spPr bwMode="auto">
            <a:xfrm>
              <a:off x="404" y="2564"/>
              <a:ext cx="1111" cy="542"/>
            </a:xfrm>
            <a:prstGeom prst="ellipse">
              <a:avLst/>
            </a:prstGeom>
            <a:solidFill>
              <a:srgbClr val="FFFFCC"/>
            </a:solidFill>
            <a:ln w="9525">
              <a:solidFill>
                <a:srgbClr val="777777"/>
              </a:solidFill>
              <a:round/>
              <a:headEnd/>
              <a:tailEnd/>
            </a:ln>
            <a:effectLst/>
          </p:spPr>
          <p:txBody>
            <a:bodyPr lIns="0" tIns="0" rIns="0" bIns="0" anchor="ctr"/>
            <a:lstStyle/>
            <a:p>
              <a:pPr algn="ctr" eaLnBrk="1" hangingPunct="1"/>
              <a:r>
                <a:rPr lang="en-US" altLang="en-US" sz="1200" b="0"/>
                <a:t>Structured Analysis &amp; Design</a:t>
              </a:r>
            </a:p>
          </p:txBody>
        </p:sp>
        <p:sp>
          <p:nvSpPr>
            <p:cNvPr id="5139" name="Freeform 36"/>
            <p:cNvSpPr>
              <a:spLocks/>
            </p:cNvSpPr>
            <p:nvPr/>
          </p:nvSpPr>
          <p:spPr bwMode="auto">
            <a:xfrm>
              <a:off x="1447" y="2240"/>
              <a:ext cx="318" cy="153"/>
            </a:xfrm>
            <a:custGeom>
              <a:avLst/>
              <a:gdLst>
                <a:gd name="T0" fmla="*/ 131 w 318"/>
                <a:gd name="T1" fmla="*/ 63 h 153"/>
                <a:gd name="T2" fmla="*/ 242 w 318"/>
                <a:gd name="T3" fmla="*/ 63 h 153"/>
                <a:gd name="T4" fmla="*/ 242 w 318"/>
                <a:gd name="T5" fmla="*/ 0 h 153"/>
                <a:gd name="T6" fmla="*/ 318 w 318"/>
                <a:gd name="T7" fmla="*/ 77 h 153"/>
                <a:gd name="T8" fmla="*/ 242 w 318"/>
                <a:gd name="T9" fmla="*/ 153 h 153"/>
                <a:gd name="T10" fmla="*/ 242 w 318"/>
                <a:gd name="T11" fmla="*/ 92 h 153"/>
                <a:gd name="T12" fmla="*/ 131 w 318"/>
                <a:gd name="T13" fmla="*/ 92 h 153"/>
                <a:gd name="T14" fmla="*/ 0 w 318"/>
                <a:gd name="T15" fmla="*/ 37 h 153"/>
                <a:gd name="T16" fmla="*/ 12 w 318"/>
                <a:gd name="T17" fmla="*/ 11 h 153"/>
                <a:gd name="T18" fmla="*/ 131 w 318"/>
                <a:gd name="T19" fmla="*/ 63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8" h="153">
                  <a:moveTo>
                    <a:pt x="131" y="63"/>
                  </a:moveTo>
                  <a:lnTo>
                    <a:pt x="242" y="63"/>
                  </a:lnTo>
                  <a:lnTo>
                    <a:pt x="242" y="0"/>
                  </a:lnTo>
                  <a:lnTo>
                    <a:pt x="318" y="77"/>
                  </a:lnTo>
                  <a:lnTo>
                    <a:pt x="242" y="153"/>
                  </a:lnTo>
                  <a:lnTo>
                    <a:pt x="242" y="92"/>
                  </a:lnTo>
                  <a:lnTo>
                    <a:pt x="131" y="92"/>
                  </a:lnTo>
                  <a:lnTo>
                    <a:pt x="0" y="37"/>
                  </a:lnTo>
                  <a:lnTo>
                    <a:pt x="12" y="11"/>
                  </a:lnTo>
                  <a:lnTo>
                    <a:pt x="131" y="63"/>
                  </a:lnTo>
                  <a:close/>
                </a:path>
              </a:pathLst>
            </a:custGeom>
            <a:solidFill>
              <a:srgbClr val="FFFFCC"/>
            </a:solidFill>
            <a:ln w="3175" cmpd="sng">
              <a:solidFill>
                <a:srgbClr val="777777"/>
              </a:solidFill>
              <a:round/>
              <a:headEnd/>
              <a:tailEnd/>
            </a:ln>
            <a:effectLst/>
          </p:spPr>
          <p:txBody>
            <a:bodyPr/>
            <a:lstStyle/>
            <a:p>
              <a:endParaRPr lang="en-IN"/>
            </a:p>
          </p:txBody>
        </p:sp>
        <p:sp>
          <p:nvSpPr>
            <p:cNvPr id="5140" name="Freeform 38"/>
            <p:cNvSpPr>
              <a:spLocks/>
            </p:cNvSpPr>
            <p:nvPr/>
          </p:nvSpPr>
          <p:spPr bwMode="auto">
            <a:xfrm flipV="1">
              <a:off x="1447" y="2511"/>
              <a:ext cx="318" cy="153"/>
            </a:xfrm>
            <a:custGeom>
              <a:avLst/>
              <a:gdLst>
                <a:gd name="T0" fmla="*/ 131 w 318"/>
                <a:gd name="T1" fmla="*/ 63 h 153"/>
                <a:gd name="T2" fmla="*/ 242 w 318"/>
                <a:gd name="T3" fmla="*/ 63 h 153"/>
                <a:gd name="T4" fmla="*/ 242 w 318"/>
                <a:gd name="T5" fmla="*/ 0 h 153"/>
                <a:gd name="T6" fmla="*/ 318 w 318"/>
                <a:gd name="T7" fmla="*/ 77 h 153"/>
                <a:gd name="T8" fmla="*/ 242 w 318"/>
                <a:gd name="T9" fmla="*/ 153 h 153"/>
                <a:gd name="T10" fmla="*/ 242 w 318"/>
                <a:gd name="T11" fmla="*/ 92 h 153"/>
                <a:gd name="T12" fmla="*/ 131 w 318"/>
                <a:gd name="T13" fmla="*/ 92 h 153"/>
                <a:gd name="T14" fmla="*/ 0 w 318"/>
                <a:gd name="T15" fmla="*/ 37 h 153"/>
                <a:gd name="T16" fmla="*/ 12 w 318"/>
                <a:gd name="T17" fmla="*/ 11 h 153"/>
                <a:gd name="T18" fmla="*/ 131 w 318"/>
                <a:gd name="T19" fmla="*/ 63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8" h="153">
                  <a:moveTo>
                    <a:pt x="131" y="63"/>
                  </a:moveTo>
                  <a:lnTo>
                    <a:pt x="242" y="63"/>
                  </a:lnTo>
                  <a:lnTo>
                    <a:pt x="242" y="0"/>
                  </a:lnTo>
                  <a:lnTo>
                    <a:pt x="318" y="77"/>
                  </a:lnTo>
                  <a:lnTo>
                    <a:pt x="242" y="153"/>
                  </a:lnTo>
                  <a:lnTo>
                    <a:pt x="242" y="92"/>
                  </a:lnTo>
                  <a:lnTo>
                    <a:pt x="131" y="92"/>
                  </a:lnTo>
                  <a:lnTo>
                    <a:pt x="0" y="37"/>
                  </a:lnTo>
                  <a:lnTo>
                    <a:pt x="12" y="11"/>
                  </a:lnTo>
                  <a:lnTo>
                    <a:pt x="131" y="63"/>
                  </a:lnTo>
                  <a:close/>
                </a:path>
              </a:pathLst>
            </a:custGeom>
            <a:solidFill>
              <a:srgbClr val="FFFFCC"/>
            </a:solidFill>
            <a:ln w="3175" cmpd="sng">
              <a:solidFill>
                <a:srgbClr val="777777"/>
              </a:solidFill>
              <a:round/>
              <a:headEnd/>
              <a:tailEnd/>
            </a:ln>
            <a:effectLst/>
          </p:spPr>
          <p:txBody>
            <a:bodyPr/>
            <a:lstStyle/>
            <a:p>
              <a:endParaRPr lang="en-IN"/>
            </a:p>
          </p:txBody>
        </p:sp>
      </p:grpSp>
      <p:sp>
        <p:nvSpPr>
          <p:cNvPr id="22"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2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4"/>
            <a:ext cx="9144000" cy="6858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dirty="0"/>
              <a:t>Inception</a:t>
            </a:r>
          </a:p>
        </p:txBody>
      </p:sp>
      <p:sp>
        <p:nvSpPr>
          <p:cNvPr id="174083" name="Rectangle 3"/>
          <p:cNvSpPr>
            <a:spLocks noGrp="1" noChangeArrowheads="1"/>
          </p:cNvSpPr>
          <p:nvPr>
            <p:ph idx="1"/>
          </p:nvPr>
        </p:nvSpPr>
        <p:spPr/>
        <p:txBody>
          <a:bodyPr/>
          <a:lstStyle/>
          <a:p>
            <a:pPr algn="just">
              <a:lnSpc>
                <a:spcPct val="150000"/>
              </a:lnSpc>
            </a:pPr>
            <a:r>
              <a:rPr lang="en-US" sz="1800" dirty="0"/>
              <a:t>Identify stakeholders</a:t>
            </a:r>
          </a:p>
          <a:p>
            <a:pPr lvl="1" algn="just">
              <a:lnSpc>
                <a:spcPct val="150000"/>
              </a:lnSpc>
            </a:pPr>
            <a:r>
              <a:rPr lang="en-US" sz="1800" dirty="0"/>
              <a:t>“who else do you think I should talk to?”</a:t>
            </a:r>
          </a:p>
          <a:p>
            <a:pPr algn="just">
              <a:lnSpc>
                <a:spcPct val="150000"/>
              </a:lnSpc>
            </a:pPr>
            <a:r>
              <a:rPr lang="en-US" sz="1800" dirty="0"/>
              <a:t>Recognize multiple points of view</a:t>
            </a:r>
          </a:p>
          <a:p>
            <a:pPr algn="just">
              <a:lnSpc>
                <a:spcPct val="150000"/>
              </a:lnSpc>
            </a:pPr>
            <a:r>
              <a:rPr lang="en-US" sz="1800" dirty="0"/>
              <a:t>Work toward collaboration</a:t>
            </a:r>
          </a:p>
          <a:p>
            <a:pPr algn="just">
              <a:lnSpc>
                <a:spcPct val="150000"/>
              </a:lnSpc>
            </a:pPr>
            <a:r>
              <a:rPr lang="en-US" sz="1800" dirty="0"/>
              <a:t>The first questions</a:t>
            </a:r>
            <a:endParaRPr lang="en-US" sz="1800" dirty="0">
              <a:latin typeface="Symbol" pitchFamily="-128" charset="2"/>
              <a:cs typeface="Times New Roman" pitchFamily="-128" charset="0"/>
              <a:sym typeface="Symbol" pitchFamily="-128" charset="2"/>
            </a:endParaRPr>
          </a:p>
          <a:p>
            <a:pPr lvl="1" algn="just">
              <a:lnSpc>
                <a:spcPct val="150000"/>
              </a:lnSpc>
            </a:pPr>
            <a:r>
              <a:rPr lang="en-US" sz="1800" dirty="0"/>
              <a:t>Who is behind the request for this work?</a:t>
            </a:r>
          </a:p>
          <a:p>
            <a:pPr lvl="1" algn="just">
              <a:lnSpc>
                <a:spcPct val="150000"/>
              </a:lnSpc>
            </a:pPr>
            <a:r>
              <a:rPr lang="en-US" sz="1800" dirty="0"/>
              <a:t>Who will use the solution?</a:t>
            </a:r>
          </a:p>
          <a:p>
            <a:pPr lvl="1" algn="just">
              <a:lnSpc>
                <a:spcPct val="150000"/>
              </a:lnSpc>
            </a:pPr>
            <a:r>
              <a:rPr lang="en-US" sz="1800" dirty="0"/>
              <a:t>What will be the economic benefit of a successful solution</a:t>
            </a:r>
          </a:p>
          <a:p>
            <a:pPr lvl="1" algn="just">
              <a:lnSpc>
                <a:spcPct val="150000"/>
              </a:lnSpc>
            </a:pPr>
            <a:r>
              <a:rPr lang="en-US" sz="1800" dirty="0"/>
              <a:t>Is there another source for the solution that you need?</a:t>
            </a:r>
          </a:p>
        </p:txBody>
      </p:sp>
      <p:sp>
        <p:nvSpPr>
          <p:cNvPr id="6" name="Footer Placeholder 1"/>
          <p:cNvSpPr txBox="1">
            <a:spLocks/>
          </p:cNvSpPr>
          <p:nvPr/>
        </p:nvSpPr>
        <p:spPr bwMode="auto">
          <a:xfrm>
            <a:off x="25400" y="6572272"/>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75447"/>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72272"/>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en-US" sz="4000"/>
              <a:t>Requirements Engineering Components</a:t>
            </a:r>
          </a:p>
        </p:txBody>
      </p:sp>
      <p:sp>
        <p:nvSpPr>
          <p:cNvPr id="6148" name="Rectangle 3"/>
          <p:cNvSpPr>
            <a:spLocks noGrp="1" noChangeArrowheads="1"/>
          </p:cNvSpPr>
          <p:nvPr>
            <p:ph idx="1"/>
          </p:nvPr>
        </p:nvSpPr>
        <p:spPr/>
        <p:txBody>
          <a:bodyPr/>
          <a:lstStyle/>
          <a:p>
            <a:pPr algn="just" eaLnBrk="1" hangingPunct="1">
              <a:lnSpc>
                <a:spcPct val="150000"/>
              </a:lnSpc>
            </a:pPr>
            <a:r>
              <a:rPr lang="en-US" altLang="en-US" sz="1800" dirty="0"/>
              <a:t>Requirements gathering</a:t>
            </a:r>
          </a:p>
          <a:p>
            <a:pPr lvl="1" algn="just" eaLnBrk="1" hangingPunct="1">
              <a:lnSpc>
                <a:spcPct val="150000"/>
              </a:lnSpc>
            </a:pPr>
            <a:r>
              <a:rPr lang="en-US" altLang="en-US" sz="1800" dirty="0"/>
              <a:t>(a.k.a. “requirements elicitation”) helps the customer to define what is required: what is to be accomplished, how the system will fit into the needs of the business, and how the system will be used on a day-to-day basis</a:t>
            </a:r>
          </a:p>
          <a:p>
            <a:pPr algn="just" eaLnBrk="1" hangingPunct="1">
              <a:lnSpc>
                <a:spcPct val="150000"/>
              </a:lnSpc>
              <a:spcBef>
                <a:spcPct val="40000"/>
              </a:spcBef>
            </a:pPr>
            <a:r>
              <a:rPr lang="en-US" altLang="en-US" sz="1800" dirty="0"/>
              <a:t>Requirements analysis</a:t>
            </a:r>
          </a:p>
          <a:p>
            <a:pPr lvl="1" algn="just" eaLnBrk="1" hangingPunct="1">
              <a:lnSpc>
                <a:spcPct val="150000"/>
              </a:lnSpc>
            </a:pPr>
            <a:r>
              <a:rPr lang="en-US" altLang="en-US" sz="1800" dirty="0"/>
              <a:t>refining and modifying the gathered requirements</a:t>
            </a:r>
          </a:p>
          <a:p>
            <a:pPr algn="just" eaLnBrk="1" hangingPunct="1">
              <a:lnSpc>
                <a:spcPct val="150000"/>
              </a:lnSpc>
              <a:spcBef>
                <a:spcPct val="40000"/>
              </a:spcBef>
            </a:pPr>
            <a:r>
              <a:rPr lang="en-US" altLang="en-US" sz="1800" dirty="0"/>
              <a:t>Requirements specification</a:t>
            </a:r>
          </a:p>
          <a:p>
            <a:pPr lvl="1" algn="just" eaLnBrk="1" hangingPunct="1">
              <a:lnSpc>
                <a:spcPct val="150000"/>
              </a:lnSpc>
            </a:pPr>
            <a:r>
              <a:rPr lang="en-US" altLang="en-US" sz="1800" dirty="0"/>
              <a:t>documenting the system requirements in a semiformal or formal manner to ensure clarity, consistency, and completeness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prstGeom prst="rect">
            <a:avLst/>
          </a:prstGeom>
        </p:spPr>
        <p:txBody>
          <a:bodyPr anchor="ctr"/>
          <a:lstStyle/>
          <a:p>
            <a:r>
              <a:rPr lang="en-US" altLang="en-US" dirty="0"/>
              <a:t>Requirements and Specification</a:t>
            </a:r>
          </a:p>
        </p:txBody>
      </p:sp>
      <p:sp>
        <p:nvSpPr>
          <p:cNvPr id="7171" name="Text Box 6"/>
          <p:cNvSpPr txBox="1">
            <a:spLocks noChangeAspect="1" noChangeArrowheads="1"/>
          </p:cNvSpPr>
          <p:nvPr/>
        </p:nvSpPr>
        <p:spPr bwMode="auto">
          <a:xfrm flipH="1">
            <a:off x="1566863" y="1749425"/>
            <a:ext cx="2220912" cy="365125"/>
          </a:xfrm>
          <a:prstGeom prst="rect">
            <a:avLst/>
          </a:prstGeom>
          <a:noFill/>
          <a:ln w="9525">
            <a:noFill/>
            <a:miter lim="800000"/>
            <a:headEnd/>
            <a:tailEnd/>
          </a:ln>
          <a:effectLst/>
        </p:spPr>
        <p:txBody>
          <a:bodyPr wrap="none" lIns="9144" tIns="0" rIns="9144" bIns="0">
            <a:spAutoFit/>
          </a:bodyPr>
          <a:lstStyle/>
          <a:p>
            <a:pPr eaLnBrk="1" hangingPunct="1"/>
            <a:r>
              <a:rPr lang="en-US" altLang="en-US">
                <a:latin typeface="Comic Sans MS" pitchFamily="66" charset="0"/>
                <a:cs typeface="Arial" charset="0"/>
              </a:rPr>
              <a:t>Problem domain</a:t>
            </a:r>
          </a:p>
        </p:txBody>
      </p:sp>
      <p:sp>
        <p:nvSpPr>
          <p:cNvPr id="7172" name="Oval 5"/>
          <p:cNvSpPr>
            <a:spLocks noChangeArrowheads="1"/>
          </p:cNvSpPr>
          <p:nvPr/>
        </p:nvSpPr>
        <p:spPr bwMode="auto">
          <a:xfrm>
            <a:off x="1566863" y="2500313"/>
            <a:ext cx="3806825" cy="1855787"/>
          </a:xfrm>
          <a:prstGeom prst="ellipse">
            <a:avLst/>
          </a:prstGeom>
          <a:solidFill>
            <a:srgbClr val="F1FCAE"/>
          </a:solidFill>
          <a:ln w="9525" algn="ctr">
            <a:solidFill>
              <a:schemeClr val="tx1"/>
            </a:solidFill>
            <a:round/>
            <a:headEnd/>
            <a:tailEnd/>
          </a:ln>
          <a:effectLst/>
        </p:spPr>
        <p:txBody>
          <a:bodyPr anchor="ctr">
            <a:spAutoFit/>
          </a:bodyPr>
          <a:lstStyle/>
          <a:p>
            <a:pPr eaLnBrk="1" hangingPunct="1">
              <a:buFont typeface="Wingdings" pitchFamily="-128" charset="2"/>
              <a:buChar char="q"/>
            </a:pPr>
            <a:endParaRPr lang="en-US" altLang="en-US" sz="1200">
              <a:latin typeface="Comic Sans MS" pitchFamily="66" charset="0"/>
              <a:cs typeface="Arial" charset="0"/>
            </a:endParaRPr>
          </a:p>
        </p:txBody>
      </p:sp>
      <p:sp>
        <p:nvSpPr>
          <p:cNvPr id="7173" name="Oval 7"/>
          <p:cNvSpPr>
            <a:spLocks noChangeArrowheads="1"/>
          </p:cNvSpPr>
          <p:nvPr/>
        </p:nvSpPr>
        <p:spPr bwMode="auto">
          <a:xfrm>
            <a:off x="4435475" y="2498725"/>
            <a:ext cx="3806825" cy="1855788"/>
          </a:xfrm>
          <a:prstGeom prst="ellipse">
            <a:avLst/>
          </a:prstGeom>
          <a:solidFill>
            <a:srgbClr val="FFFF99">
              <a:alpha val="59999"/>
            </a:srgbClr>
          </a:solidFill>
          <a:ln w="9525" algn="ctr">
            <a:solidFill>
              <a:schemeClr val="tx1"/>
            </a:solidFill>
            <a:round/>
            <a:headEnd/>
            <a:tailEnd/>
          </a:ln>
          <a:effectLst/>
        </p:spPr>
        <p:txBody>
          <a:bodyPr anchor="ctr">
            <a:spAutoFit/>
          </a:bodyPr>
          <a:lstStyle/>
          <a:p>
            <a:pPr eaLnBrk="1" hangingPunct="1">
              <a:buFont typeface="Wingdings" pitchFamily="-128" charset="2"/>
              <a:buChar char="q"/>
            </a:pPr>
            <a:endParaRPr lang="en-US" altLang="en-US" sz="1200">
              <a:latin typeface="Comic Sans MS" pitchFamily="66" charset="0"/>
              <a:cs typeface="Arial" charset="0"/>
            </a:endParaRPr>
          </a:p>
        </p:txBody>
      </p:sp>
      <p:sp>
        <p:nvSpPr>
          <p:cNvPr id="7174" name="Text Box 8"/>
          <p:cNvSpPr txBox="1">
            <a:spLocks noChangeAspect="1" noChangeArrowheads="1"/>
          </p:cNvSpPr>
          <p:nvPr/>
        </p:nvSpPr>
        <p:spPr bwMode="auto">
          <a:xfrm flipH="1">
            <a:off x="4565650" y="3160713"/>
            <a:ext cx="701675" cy="488950"/>
          </a:xfrm>
          <a:prstGeom prst="rect">
            <a:avLst/>
          </a:prstGeom>
          <a:noFill/>
          <a:ln w="9525">
            <a:noFill/>
            <a:miter lim="800000"/>
            <a:headEnd/>
            <a:tailEnd/>
          </a:ln>
          <a:effectLst/>
        </p:spPr>
        <p:txBody>
          <a:bodyPr wrap="none" lIns="9144" tIns="0" rIns="9144" bIns="0">
            <a:spAutoFit/>
          </a:bodyPr>
          <a:lstStyle/>
          <a:p>
            <a:pPr eaLnBrk="1" hangingPunct="1"/>
            <a:r>
              <a:rPr lang="en-US" altLang="en-US" sz="1600">
                <a:latin typeface="Comic Sans MS" pitchFamily="66" charset="0"/>
                <a:cs typeface="Arial" charset="0"/>
              </a:rPr>
              <a:t>Specifi</a:t>
            </a:r>
            <a:br>
              <a:rPr lang="en-US" altLang="en-US" sz="1600">
                <a:latin typeface="Comic Sans MS" pitchFamily="66" charset="0"/>
                <a:cs typeface="Arial" charset="0"/>
              </a:rPr>
            </a:br>
            <a:r>
              <a:rPr lang="en-US" altLang="en-US" sz="1600">
                <a:latin typeface="Comic Sans MS" pitchFamily="66" charset="0"/>
                <a:cs typeface="Arial" charset="0"/>
              </a:rPr>
              <a:t>cation</a:t>
            </a:r>
          </a:p>
        </p:txBody>
      </p:sp>
      <p:grpSp>
        <p:nvGrpSpPr>
          <p:cNvPr id="2" name="Group 9"/>
          <p:cNvGrpSpPr>
            <a:grpSpLocks noChangeAspect="1"/>
          </p:cNvGrpSpPr>
          <p:nvPr/>
        </p:nvGrpSpPr>
        <p:grpSpPr bwMode="auto">
          <a:xfrm>
            <a:off x="4643438" y="4930775"/>
            <a:ext cx="520700" cy="1039813"/>
            <a:chOff x="4713" y="1095"/>
            <a:chExt cx="251" cy="501"/>
          </a:xfrm>
        </p:grpSpPr>
        <p:sp>
          <p:nvSpPr>
            <p:cNvPr id="7192" name="Freeform 10"/>
            <p:cNvSpPr>
              <a:spLocks noChangeAspect="1"/>
            </p:cNvSpPr>
            <p:nvPr/>
          </p:nvSpPr>
          <p:spPr bwMode="auto">
            <a:xfrm>
              <a:off x="4713" y="1194"/>
              <a:ext cx="251" cy="402"/>
            </a:xfrm>
            <a:custGeom>
              <a:avLst/>
              <a:gdLst>
                <a:gd name="T0" fmla="*/ 0 w 251"/>
                <a:gd name="T1" fmla="*/ 138 h 402"/>
                <a:gd name="T2" fmla="*/ 47 w 251"/>
                <a:gd name="T3" fmla="*/ 0 h 402"/>
                <a:gd name="T4" fmla="*/ 114 w 251"/>
                <a:gd name="T5" fmla="*/ 6 h 402"/>
                <a:gd name="T6" fmla="*/ 143 w 251"/>
                <a:gd name="T7" fmla="*/ 6 h 402"/>
                <a:gd name="T8" fmla="*/ 209 w 251"/>
                <a:gd name="T9" fmla="*/ 2 h 402"/>
                <a:gd name="T10" fmla="*/ 251 w 251"/>
                <a:gd name="T11" fmla="*/ 134 h 402"/>
                <a:gd name="T12" fmla="*/ 221 w 251"/>
                <a:gd name="T13" fmla="*/ 150 h 402"/>
                <a:gd name="T14" fmla="*/ 186 w 251"/>
                <a:gd name="T15" fmla="*/ 47 h 402"/>
                <a:gd name="T16" fmla="*/ 186 w 251"/>
                <a:gd name="T17" fmla="*/ 180 h 402"/>
                <a:gd name="T18" fmla="*/ 233 w 251"/>
                <a:gd name="T19" fmla="*/ 402 h 402"/>
                <a:gd name="T20" fmla="*/ 186 w 251"/>
                <a:gd name="T21" fmla="*/ 402 h 402"/>
                <a:gd name="T22" fmla="*/ 128 w 251"/>
                <a:gd name="T23" fmla="*/ 210 h 402"/>
                <a:gd name="T24" fmla="*/ 69 w 251"/>
                <a:gd name="T25" fmla="*/ 402 h 402"/>
                <a:gd name="T26" fmla="*/ 24 w 251"/>
                <a:gd name="T27" fmla="*/ 402 h 402"/>
                <a:gd name="T28" fmla="*/ 69 w 251"/>
                <a:gd name="T29" fmla="*/ 174 h 402"/>
                <a:gd name="T30" fmla="*/ 69 w 251"/>
                <a:gd name="T31" fmla="*/ 45 h 402"/>
                <a:gd name="T32" fmla="*/ 35 w 251"/>
                <a:gd name="T33" fmla="*/ 150 h 402"/>
                <a:gd name="T34" fmla="*/ 0 w 251"/>
                <a:gd name="T35" fmla="*/ 138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51" h="402">
                  <a:moveTo>
                    <a:pt x="0" y="138"/>
                  </a:moveTo>
                  <a:lnTo>
                    <a:pt x="47" y="0"/>
                  </a:lnTo>
                  <a:lnTo>
                    <a:pt x="114" y="6"/>
                  </a:lnTo>
                  <a:lnTo>
                    <a:pt x="143" y="6"/>
                  </a:lnTo>
                  <a:lnTo>
                    <a:pt x="209" y="2"/>
                  </a:lnTo>
                  <a:lnTo>
                    <a:pt x="251" y="134"/>
                  </a:lnTo>
                  <a:lnTo>
                    <a:pt x="221" y="150"/>
                  </a:lnTo>
                  <a:lnTo>
                    <a:pt x="186" y="47"/>
                  </a:lnTo>
                  <a:lnTo>
                    <a:pt x="186" y="180"/>
                  </a:lnTo>
                  <a:lnTo>
                    <a:pt x="233" y="402"/>
                  </a:lnTo>
                  <a:lnTo>
                    <a:pt x="186" y="402"/>
                  </a:lnTo>
                  <a:lnTo>
                    <a:pt x="128" y="210"/>
                  </a:lnTo>
                  <a:lnTo>
                    <a:pt x="69" y="402"/>
                  </a:lnTo>
                  <a:lnTo>
                    <a:pt x="24" y="402"/>
                  </a:lnTo>
                  <a:lnTo>
                    <a:pt x="69" y="174"/>
                  </a:lnTo>
                  <a:lnTo>
                    <a:pt x="69" y="45"/>
                  </a:lnTo>
                  <a:lnTo>
                    <a:pt x="35" y="150"/>
                  </a:lnTo>
                  <a:lnTo>
                    <a:pt x="0" y="138"/>
                  </a:lnTo>
                  <a:close/>
                </a:path>
              </a:pathLst>
            </a:custGeom>
            <a:solidFill>
              <a:schemeClr val="bg1"/>
            </a:solidFill>
            <a:ln w="6350" cmpd="sng">
              <a:solidFill>
                <a:schemeClr val="tx1"/>
              </a:solidFill>
              <a:round/>
              <a:headEnd/>
              <a:tailEnd/>
            </a:ln>
            <a:effectLst/>
          </p:spPr>
          <p:txBody>
            <a:bodyPr/>
            <a:lstStyle/>
            <a:p>
              <a:endParaRPr lang="en-IN"/>
            </a:p>
          </p:txBody>
        </p:sp>
        <p:sp>
          <p:nvSpPr>
            <p:cNvPr id="7193" name="Oval 11"/>
            <p:cNvSpPr>
              <a:spLocks noChangeAspect="1" noChangeArrowheads="1"/>
            </p:cNvSpPr>
            <p:nvPr/>
          </p:nvSpPr>
          <p:spPr bwMode="auto">
            <a:xfrm>
              <a:off x="4788" y="1095"/>
              <a:ext cx="100" cy="100"/>
            </a:xfrm>
            <a:prstGeom prst="ellipse">
              <a:avLst/>
            </a:prstGeom>
            <a:solidFill>
              <a:schemeClr val="bg1"/>
            </a:solidFill>
            <a:ln w="6350">
              <a:solidFill>
                <a:schemeClr val="tx1"/>
              </a:solidFill>
              <a:round/>
              <a:headEnd/>
              <a:tailEnd/>
            </a:ln>
            <a:effectLst/>
          </p:spPr>
          <p:txBody>
            <a:bodyPr wrap="none" anchor="ctr"/>
            <a:lstStyle/>
            <a:p>
              <a:pPr eaLnBrk="1" hangingPunct="1">
                <a:buFont typeface="Wingdings" pitchFamily="-128" charset="2"/>
                <a:buChar char="q"/>
              </a:pPr>
              <a:endParaRPr lang="en-US" altLang="en-US" sz="1200">
                <a:latin typeface="Comic Sans MS" pitchFamily="66" charset="0"/>
                <a:cs typeface="Arial" charset="0"/>
              </a:endParaRPr>
            </a:p>
          </p:txBody>
        </p:sp>
      </p:grpSp>
      <p:grpSp>
        <p:nvGrpSpPr>
          <p:cNvPr id="3" name="Group 12"/>
          <p:cNvGrpSpPr>
            <a:grpSpLocks/>
          </p:cNvGrpSpPr>
          <p:nvPr/>
        </p:nvGrpSpPr>
        <p:grpSpPr bwMode="auto">
          <a:xfrm>
            <a:off x="855663" y="2255838"/>
            <a:ext cx="438150" cy="1108075"/>
            <a:chOff x="4569" y="1520"/>
            <a:chExt cx="276" cy="698"/>
          </a:xfrm>
        </p:grpSpPr>
        <p:sp>
          <p:nvSpPr>
            <p:cNvPr id="7190" name="Oval 13"/>
            <p:cNvSpPr>
              <a:spLocks noChangeAspect="1" noChangeArrowheads="1"/>
            </p:cNvSpPr>
            <p:nvPr/>
          </p:nvSpPr>
          <p:spPr bwMode="auto">
            <a:xfrm>
              <a:off x="4646" y="1520"/>
              <a:ext cx="122" cy="129"/>
            </a:xfrm>
            <a:prstGeom prst="ellipse">
              <a:avLst/>
            </a:prstGeom>
            <a:solidFill>
              <a:schemeClr val="bg1"/>
            </a:solidFill>
            <a:ln w="6350">
              <a:solidFill>
                <a:schemeClr val="tx1"/>
              </a:solidFill>
              <a:round/>
              <a:headEnd/>
              <a:tailEnd/>
            </a:ln>
            <a:effectLst/>
          </p:spPr>
          <p:txBody>
            <a:bodyPr wrap="none" anchor="ctr"/>
            <a:lstStyle/>
            <a:p>
              <a:pPr eaLnBrk="1" hangingPunct="1">
                <a:buFont typeface="Wingdings" pitchFamily="-128" charset="2"/>
                <a:buChar char="q"/>
              </a:pPr>
              <a:endParaRPr lang="en-US" altLang="en-US" sz="1200">
                <a:latin typeface="Comic Sans MS" pitchFamily="66" charset="0"/>
                <a:cs typeface="Arial" charset="0"/>
              </a:endParaRPr>
            </a:p>
          </p:txBody>
        </p:sp>
        <p:sp>
          <p:nvSpPr>
            <p:cNvPr id="7191" name="Freeform 14"/>
            <p:cNvSpPr>
              <a:spLocks noChangeAspect="1"/>
            </p:cNvSpPr>
            <p:nvPr/>
          </p:nvSpPr>
          <p:spPr bwMode="auto">
            <a:xfrm>
              <a:off x="4569" y="1667"/>
              <a:ext cx="276" cy="551"/>
            </a:xfrm>
            <a:custGeom>
              <a:avLst/>
              <a:gdLst>
                <a:gd name="T0" fmla="*/ 0 w 1101"/>
                <a:gd name="T1" fmla="*/ 0 h 2202"/>
                <a:gd name="T2" fmla="*/ 0 w 1101"/>
                <a:gd name="T3" fmla="*/ 0 h 2202"/>
                <a:gd name="T4" fmla="*/ 0 w 1101"/>
                <a:gd name="T5" fmla="*/ 0 h 2202"/>
                <a:gd name="T6" fmla="*/ 0 w 1101"/>
                <a:gd name="T7" fmla="*/ 0 h 2202"/>
                <a:gd name="T8" fmla="*/ 0 w 1101"/>
                <a:gd name="T9" fmla="*/ 0 h 2202"/>
                <a:gd name="T10" fmla="*/ 0 w 1101"/>
                <a:gd name="T11" fmla="*/ 0 h 2202"/>
                <a:gd name="T12" fmla="*/ 0 w 1101"/>
                <a:gd name="T13" fmla="*/ 0 h 2202"/>
                <a:gd name="T14" fmla="*/ 0 w 1101"/>
                <a:gd name="T15" fmla="*/ 0 h 2202"/>
                <a:gd name="T16" fmla="*/ 0 w 1101"/>
                <a:gd name="T17" fmla="*/ 0 h 2202"/>
                <a:gd name="T18" fmla="*/ 0 w 1101"/>
                <a:gd name="T19" fmla="*/ 0 h 2202"/>
                <a:gd name="T20" fmla="*/ 0 w 1101"/>
                <a:gd name="T21" fmla="*/ 0 h 2202"/>
                <a:gd name="T22" fmla="*/ 0 w 1101"/>
                <a:gd name="T23" fmla="*/ 0 h 2202"/>
                <a:gd name="T24" fmla="*/ 0 w 1101"/>
                <a:gd name="T25" fmla="*/ 0 h 2202"/>
                <a:gd name="T26" fmla="*/ 0 w 1101"/>
                <a:gd name="T27" fmla="*/ 0 h 2202"/>
                <a:gd name="T28" fmla="*/ 0 w 1101"/>
                <a:gd name="T29" fmla="*/ 0 h 2202"/>
                <a:gd name="T30" fmla="*/ 0 w 1101"/>
                <a:gd name="T31" fmla="*/ 0 h 2202"/>
                <a:gd name="T32" fmla="*/ 0 w 1101"/>
                <a:gd name="T33" fmla="*/ 0 h 2202"/>
                <a:gd name="T34" fmla="*/ 0 w 1101"/>
                <a:gd name="T35" fmla="*/ 0 h 2202"/>
                <a:gd name="T36" fmla="*/ 0 w 1101"/>
                <a:gd name="T37" fmla="*/ 0 h 22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01" h="2202">
                  <a:moveTo>
                    <a:pt x="88" y="2"/>
                  </a:moveTo>
                  <a:cubicBezTo>
                    <a:pt x="40" y="2"/>
                    <a:pt x="0" y="47"/>
                    <a:pt x="0" y="93"/>
                  </a:cubicBezTo>
                  <a:lnTo>
                    <a:pt x="0" y="960"/>
                  </a:lnTo>
                  <a:cubicBezTo>
                    <a:pt x="18" y="1079"/>
                    <a:pt x="165" y="1053"/>
                    <a:pt x="165" y="960"/>
                  </a:cubicBezTo>
                  <a:lnTo>
                    <a:pt x="163" y="224"/>
                  </a:lnTo>
                  <a:cubicBezTo>
                    <a:pt x="163" y="185"/>
                    <a:pt x="216" y="185"/>
                    <a:pt x="216" y="222"/>
                  </a:cubicBezTo>
                  <a:lnTo>
                    <a:pt x="216" y="2016"/>
                  </a:lnTo>
                  <a:cubicBezTo>
                    <a:pt x="216" y="2192"/>
                    <a:pt x="490" y="2202"/>
                    <a:pt x="490" y="2015"/>
                  </a:cubicBezTo>
                  <a:lnTo>
                    <a:pt x="490" y="1071"/>
                  </a:lnTo>
                  <a:cubicBezTo>
                    <a:pt x="502" y="987"/>
                    <a:pt x="600" y="998"/>
                    <a:pt x="607" y="1070"/>
                  </a:cubicBezTo>
                  <a:lnTo>
                    <a:pt x="607" y="2015"/>
                  </a:lnTo>
                  <a:cubicBezTo>
                    <a:pt x="607" y="2198"/>
                    <a:pt x="879" y="2198"/>
                    <a:pt x="879" y="2013"/>
                  </a:cubicBezTo>
                  <a:lnTo>
                    <a:pt x="877" y="222"/>
                  </a:lnTo>
                  <a:cubicBezTo>
                    <a:pt x="877" y="185"/>
                    <a:pt x="934" y="185"/>
                    <a:pt x="934" y="222"/>
                  </a:cubicBezTo>
                  <a:lnTo>
                    <a:pt x="934" y="960"/>
                  </a:lnTo>
                  <a:cubicBezTo>
                    <a:pt x="954" y="1076"/>
                    <a:pt x="1089" y="1058"/>
                    <a:pt x="1101" y="962"/>
                  </a:cubicBezTo>
                  <a:lnTo>
                    <a:pt x="1101" y="93"/>
                  </a:lnTo>
                  <a:cubicBezTo>
                    <a:pt x="1101" y="27"/>
                    <a:pt x="1044" y="0"/>
                    <a:pt x="1011" y="2"/>
                  </a:cubicBezTo>
                  <a:lnTo>
                    <a:pt x="88" y="2"/>
                  </a:lnTo>
                  <a:close/>
                </a:path>
              </a:pathLst>
            </a:custGeom>
            <a:solidFill>
              <a:schemeClr val="bg1"/>
            </a:solidFill>
            <a:ln w="6350" cmpd="sng">
              <a:solidFill>
                <a:schemeClr val="tx1"/>
              </a:solidFill>
              <a:round/>
              <a:headEnd/>
              <a:tailEnd/>
            </a:ln>
            <a:effectLst/>
          </p:spPr>
          <p:txBody>
            <a:bodyPr/>
            <a:lstStyle/>
            <a:p>
              <a:endParaRPr lang="en-IN"/>
            </a:p>
          </p:txBody>
        </p:sp>
      </p:grpSp>
      <p:sp>
        <p:nvSpPr>
          <p:cNvPr id="7177" name="Text Box 16"/>
          <p:cNvSpPr txBox="1">
            <a:spLocks noChangeAspect="1" noChangeArrowheads="1"/>
          </p:cNvSpPr>
          <p:nvPr/>
        </p:nvSpPr>
        <p:spPr bwMode="auto">
          <a:xfrm flipH="1">
            <a:off x="730250" y="3435350"/>
            <a:ext cx="692150" cy="182563"/>
          </a:xfrm>
          <a:prstGeom prst="rect">
            <a:avLst/>
          </a:prstGeom>
          <a:noFill/>
          <a:ln w="9525">
            <a:noFill/>
            <a:miter lim="800000"/>
            <a:headEnd/>
            <a:tailEnd/>
          </a:ln>
          <a:effectLst/>
        </p:spPr>
        <p:txBody>
          <a:bodyPr wrap="none" lIns="9144" tIns="0" rIns="9144" bIns="0">
            <a:spAutoFit/>
          </a:bodyPr>
          <a:lstStyle/>
          <a:p>
            <a:pPr algn="ctr" eaLnBrk="1" hangingPunct="1"/>
            <a:r>
              <a:rPr lang="en-US" altLang="en-US" sz="1200">
                <a:latin typeface="Comic Sans MS" pitchFamily="66" charset="0"/>
                <a:cs typeface="Arial" charset="0"/>
              </a:rPr>
              <a:t>Customer</a:t>
            </a:r>
          </a:p>
        </p:txBody>
      </p:sp>
      <p:sp>
        <p:nvSpPr>
          <p:cNvPr id="7178" name="Text Box 17"/>
          <p:cNvSpPr txBox="1">
            <a:spLocks noChangeAspect="1" noChangeArrowheads="1"/>
          </p:cNvSpPr>
          <p:nvPr/>
        </p:nvSpPr>
        <p:spPr bwMode="auto">
          <a:xfrm flipH="1">
            <a:off x="4227513" y="6070600"/>
            <a:ext cx="1358900" cy="182563"/>
          </a:xfrm>
          <a:prstGeom prst="rect">
            <a:avLst/>
          </a:prstGeom>
          <a:noFill/>
          <a:ln w="9525">
            <a:noFill/>
            <a:miter lim="800000"/>
            <a:headEnd/>
            <a:tailEnd/>
          </a:ln>
          <a:effectLst/>
        </p:spPr>
        <p:txBody>
          <a:bodyPr wrap="none" lIns="9144" tIns="0" rIns="9144" bIns="0">
            <a:spAutoFit/>
          </a:bodyPr>
          <a:lstStyle/>
          <a:p>
            <a:pPr algn="ctr" eaLnBrk="1" hangingPunct="1"/>
            <a:r>
              <a:rPr lang="en-US" altLang="en-US" sz="1200">
                <a:latin typeface="Comic Sans MS" pitchFamily="66" charset="0"/>
                <a:cs typeface="Arial" charset="0"/>
              </a:rPr>
              <a:t>Software Engineer</a:t>
            </a:r>
          </a:p>
        </p:txBody>
      </p:sp>
      <p:sp>
        <p:nvSpPr>
          <p:cNvPr id="7179" name="Line 21"/>
          <p:cNvSpPr>
            <a:spLocks noChangeShapeType="1"/>
          </p:cNvSpPr>
          <p:nvPr/>
        </p:nvSpPr>
        <p:spPr bwMode="auto">
          <a:xfrm flipV="1">
            <a:off x="4903788" y="3651250"/>
            <a:ext cx="0" cy="1096963"/>
          </a:xfrm>
          <a:prstGeom prst="line">
            <a:avLst/>
          </a:prstGeom>
          <a:noFill/>
          <a:ln w="57150">
            <a:solidFill>
              <a:schemeClr val="tx1"/>
            </a:solidFill>
            <a:round/>
            <a:headEnd/>
            <a:tailEnd type="stealth" w="lg" len="lg"/>
          </a:ln>
          <a:effectLst/>
        </p:spPr>
        <p:txBody>
          <a:bodyPr>
            <a:spAutoFit/>
          </a:bodyPr>
          <a:lstStyle/>
          <a:p>
            <a:endParaRPr lang="en-IN"/>
          </a:p>
        </p:txBody>
      </p:sp>
      <p:sp>
        <p:nvSpPr>
          <p:cNvPr id="7180" name="Line 22"/>
          <p:cNvSpPr>
            <a:spLocks noChangeShapeType="1"/>
          </p:cNvSpPr>
          <p:nvPr/>
        </p:nvSpPr>
        <p:spPr bwMode="auto">
          <a:xfrm>
            <a:off x="1395413" y="2463800"/>
            <a:ext cx="1079500" cy="704850"/>
          </a:xfrm>
          <a:prstGeom prst="line">
            <a:avLst/>
          </a:prstGeom>
          <a:noFill/>
          <a:ln w="57150">
            <a:solidFill>
              <a:schemeClr val="tx1"/>
            </a:solidFill>
            <a:round/>
            <a:headEnd/>
            <a:tailEnd type="stealth" w="lg" len="lg"/>
          </a:ln>
          <a:effectLst/>
        </p:spPr>
        <p:txBody>
          <a:bodyPr>
            <a:spAutoFit/>
          </a:bodyPr>
          <a:lstStyle/>
          <a:p>
            <a:endParaRPr lang="en-IN"/>
          </a:p>
        </p:txBody>
      </p:sp>
      <p:sp>
        <p:nvSpPr>
          <p:cNvPr id="7181" name="Text Box 15"/>
          <p:cNvSpPr txBox="1">
            <a:spLocks noChangeAspect="1" noChangeArrowheads="1"/>
          </p:cNvSpPr>
          <p:nvPr/>
        </p:nvSpPr>
        <p:spPr bwMode="auto">
          <a:xfrm flipH="1">
            <a:off x="1450975" y="2595563"/>
            <a:ext cx="693738" cy="182562"/>
          </a:xfrm>
          <a:prstGeom prst="rect">
            <a:avLst/>
          </a:prstGeom>
          <a:solidFill>
            <a:schemeClr val="bg1"/>
          </a:solidFill>
          <a:ln w="9525">
            <a:noFill/>
            <a:miter lim="800000"/>
            <a:headEnd/>
            <a:tailEnd/>
          </a:ln>
          <a:effectLst/>
        </p:spPr>
        <p:txBody>
          <a:bodyPr wrap="none" lIns="9144" tIns="0" rIns="9144" bIns="0">
            <a:spAutoFit/>
          </a:bodyPr>
          <a:lstStyle/>
          <a:p>
            <a:pPr eaLnBrk="1" hangingPunct="1"/>
            <a:r>
              <a:rPr lang="en-US" altLang="en-US" sz="1200">
                <a:cs typeface="Arial" charset="0"/>
              </a:rPr>
              <a:t>Describes</a:t>
            </a:r>
          </a:p>
        </p:txBody>
      </p:sp>
      <p:sp>
        <p:nvSpPr>
          <p:cNvPr id="7182" name="Text Box 19"/>
          <p:cNvSpPr txBox="1">
            <a:spLocks noChangeAspect="1" noChangeArrowheads="1"/>
          </p:cNvSpPr>
          <p:nvPr/>
        </p:nvSpPr>
        <p:spPr bwMode="auto">
          <a:xfrm flipH="1">
            <a:off x="4589463" y="4321175"/>
            <a:ext cx="635000" cy="182563"/>
          </a:xfrm>
          <a:prstGeom prst="rect">
            <a:avLst/>
          </a:prstGeom>
          <a:solidFill>
            <a:schemeClr val="bg1"/>
          </a:solidFill>
          <a:ln w="9525">
            <a:noFill/>
            <a:miter lim="800000"/>
            <a:headEnd/>
            <a:tailEnd/>
          </a:ln>
          <a:effectLst/>
        </p:spPr>
        <p:txBody>
          <a:bodyPr wrap="none" lIns="9144" tIns="0" rIns="9144" bIns="0">
            <a:spAutoFit/>
          </a:bodyPr>
          <a:lstStyle/>
          <a:p>
            <a:pPr algn="ctr" eaLnBrk="1" hangingPunct="1"/>
            <a:r>
              <a:rPr lang="en-US" altLang="en-US" sz="1200">
                <a:cs typeface="Arial" charset="0"/>
              </a:rPr>
              <a:t>Specifies</a:t>
            </a:r>
          </a:p>
        </p:txBody>
      </p:sp>
      <p:sp>
        <p:nvSpPr>
          <p:cNvPr id="7183" name="Text Box 23"/>
          <p:cNvSpPr txBox="1">
            <a:spLocks noChangeAspect="1" noChangeArrowheads="1"/>
          </p:cNvSpPr>
          <p:nvPr/>
        </p:nvSpPr>
        <p:spPr bwMode="auto">
          <a:xfrm flipH="1">
            <a:off x="2532063" y="3282950"/>
            <a:ext cx="1304925" cy="244475"/>
          </a:xfrm>
          <a:prstGeom prst="rect">
            <a:avLst/>
          </a:prstGeom>
          <a:noFill/>
          <a:ln w="9525">
            <a:noFill/>
            <a:miter lim="800000"/>
            <a:headEnd/>
            <a:tailEnd/>
          </a:ln>
          <a:effectLst/>
        </p:spPr>
        <p:txBody>
          <a:bodyPr wrap="none" lIns="9144" tIns="0" rIns="9144" bIns="0">
            <a:spAutoFit/>
          </a:bodyPr>
          <a:lstStyle/>
          <a:p>
            <a:pPr eaLnBrk="1" hangingPunct="1"/>
            <a:r>
              <a:rPr lang="en-US" altLang="en-US" sz="1600">
                <a:latin typeface="Comic Sans MS" pitchFamily="66" charset="0"/>
                <a:cs typeface="Arial" charset="0"/>
              </a:rPr>
              <a:t>Requirements</a:t>
            </a:r>
          </a:p>
        </p:txBody>
      </p:sp>
      <p:sp>
        <p:nvSpPr>
          <p:cNvPr id="7184" name="Text Box 24"/>
          <p:cNvSpPr txBox="1">
            <a:spLocks noChangeAspect="1" noChangeArrowheads="1"/>
          </p:cNvSpPr>
          <p:nvPr/>
        </p:nvSpPr>
        <p:spPr bwMode="auto">
          <a:xfrm flipH="1">
            <a:off x="6354763" y="3282950"/>
            <a:ext cx="798512" cy="244475"/>
          </a:xfrm>
          <a:prstGeom prst="rect">
            <a:avLst/>
          </a:prstGeom>
          <a:noFill/>
          <a:ln w="9525">
            <a:noFill/>
            <a:miter lim="800000"/>
            <a:headEnd/>
            <a:tailEnd/>
          </a:ln>
          <a:effectLst/>
        </p:spPr>
        <p:txBody>
          <a:bodyPr wrap="none" lIns="9144" tIns="0" rIns="9144" bIns="0">
            <a:spAutoFit/>
          </a:bodyPr>
          <a:lstStyle/>
          <a:p>
            <a:pPr eaLnBrk="1" hangingPunct="1"/>
            <a:r>
              <a:rPr lang="en-US" altLang="en-US" sz="1600">
                <a:latin typeface="Comic Sans MS" pitchFamily="66" charset="0"/>
                <a:cs typeface="Arial" charset="0"/>
              </a:rPr>
              <a:t>Program</a:t>
            </a:r>
          </a:p>
        </p:txBody>
      </p:sp>
      <p:sp>
        <p:nvSpPr>
          <p:cNvPr id="7185" name="Text Box 25"/>
          <p:cNvSpPr txBox="1">
            <a:spLocks noChangeAspect="1" noChangeArrowheads="1"/>
          </p:cNvSpPr>
          <p:nvPr/>
        </p:nvSpPr>
        <p:spPr bwMode="auto">
          <a:xfrm flipH="1">
            <a:off x="4333875" y="1749425"/>
            <a:ext cx="3910013" cy="365125"/>
          </a:xfrm>
          <a:prstGeom prst="rect">
            <a:avLst/>
          </a:prstGeom>
          <a:noFill/>
          <a:ln w="9525">
            <a:noFill/>
            <a:miter lim="800000"/>
            <a:headEnd/>
            <a:tailEnd/>
          </a:ln>
          <a:effectLst/>
        </p:spPr>
        <p:txBody>
          <a:bodyPr wrap="none" lIns="9144" tIns="0" rIns="9144" bIns="0">
            <a:spAutoFit/>
          </a:bodyPr>
          <a:lstStyle/>
          <a:p>
            <a:pPr algn="r" eaLnBrk="1" hangingPunct="1"/>
            <a:r>
              <a:rPr lang="en-US" altLang="en-US">
                <a:latin typeface="Comic Sans MS" pitchFamily="66" charset="0"/>
                <a:cs typeface="Arial" charset="0"/>
              </a:rPr>
              <a:t>Software (Solution) domain</a:t>
            </a:r>
          </a:p>
        </p:txBody>
      </p:sp>
      <p:sp>
        <p:nvSpPr>
          <p:cNvPr id="7186" name="Line 20"/>
          <p:cNvSpPr>
            <a:spLocks noChangeShapeType="1"/>
          </p:cNvSpPr>
          <p:nvPr/>
        </p:nvSpPr>
        <p:spPr bwMode="auto">
          <a:xfrm flipH="1" flipV="1">
            <a:off x="2924175" y="4035425"/>
            <a:ext cx="1328738" cy="1116013"/>
          </a:xfrm>
          <a:prstGeom prst="line">
            <a:avLst/>
          </a:prstGeom>
          <a:noFill/>
          <a:ln w="57150">
            <a:solidFill>
              <a:schemeClr val="tx1"/>
            </a:solidFill>
            <a:round/>
            <a:headEnd/>
            <a:tailEnd type="stealth" w="lg" len="lg"/>
          </a:ln>
          <a:effectLst/>
        </p:spPr>
        <p:txBody>
          <a:bodyPr wrap="none">
            <a:spAutoFit/>
          </a:bodyPr>
          <a:lstStyle/>
          <a:p>
            <a:endParaRPr lang="en-IN"/>
          </a:p>
        </p:txBody>
      </p:sp>
      <p:sp>
        <p:nvSpPr>
          <p:cNvPr id="7187" name="Line 27"/>
          <p:cNvSpPr>
            <a:spLocks noChangeShapeType="1"/>
          </p:cNvSpPr>
          <p:nvPr/>
        </p:nvSpPr>
        <p:spPr bwMode="auto">
          <a:xfrm flipV="1">
            <a:off x="5556250" y="4035425"/>
            <a:ext cx="1328738" cy="1116013"/>
          </a:xfrm>
          <a:prstGeom prst="line">
            <a:avLst/>
          </a:prstGeom>
          <a:noFill/>
          <a:ln w="57150">
            <a:solidFill>
              <a:schemeClr val="tx1"/>
            </a:solidFill>
            <a:round/>
            <a:headEnd/>
            <a:tailEnd type="stealth" w="lg" len="lg"/>
          </a:ln>
          <a:effectLst/>
        </p:spPr>
        <p:txBody>
          <a:bodyPr wrap="none">
            <a:spAutoFit/>
          </a:bodyPr>
          <a:lstStyle/>
          <a:p>
            <a:endParaRPr lang="en-IN"/>
          </a:p>
        </p:txBody>
      </p:sp>
      <p:sp>
        <p:nvSpPr>
          <p:cNvPr id="7188" name="Text Box 18"/>
          <p:cNvSpPr txBox="1">
            <a:spLocks noChangeAspect="1" noChangeArrowheads="1"/>
          </p:cNvSpPr>
          <p:nvPr/>
        </p:nvSpPr>
        <p:spPr bwMode="auto">
          <a:xfrm flipH="1">
            <a:off x="3530600" y="4772025"/>
            <a:ext cx="635000" cy="182563"/>
          </a:xfrm>
          <a:prstGeom prst="rect">
            <a:avLst/>
          </a:prstGeom>
          <a:solidFill>
            <a:schemeClr val="bg1"/>
          </a:solidFill>
          <a:ln w="9525">
            <a:noFill/>
            <a:miter lim="800000"/>
            <a:headEnd/>
            <a:tailEnd/>
          </a:ln>
          <a:effectLst/>
        </p:spPr>
        <p:txBody>
          <a:bodyPr wrap="none" lIns="9144" tIns="0" rIns="9144" bIns="0">
            <a:spAutoFit/>
          </a:bodyPr>
          <a:lstStyle/>
          <a:p>
            <a:pPr eaLnBrk="1" hangingPunct="1"/>
            <a:r>
              <a:rPr lang="en-US" altLang="en-US" sz="1200">
                <a:cs typeface="Arial" charset="0"/>
              </a:rPr>
              <a:t>Analyzes</a:t>
            </a:r>
          </a:p>
        </p:txBody>
      </p:sp>
      <p:sp>
        <p:nvSpPr>
          <p:cNvPr id="7189" name="Text Box 29"/>
          <p:cNvSpPr txBox="1">
            <a:spLocks noChangeAspect="1" noChangeArrowheads="1"/>
          </p:cNvSpPr>
          <p:nvPr/>
        </p:nvSpPr>
        <p:spPr bwMode="auto">
          <a:xfrm flipH="1">
            <a:off x="5680075" y="4772025"/>
            <a:ext cx="650875" cy="182563"/>
          </a:xfrm>
          <a:prstGeom prst="rect">
            <a:avLst/>
          </a:prstGeom>
          <a:solidFill>
            <a:schemeClr val="bg1"/>
          </a:solidFill>
          <a:ln w="9525">
            <a:noFill/>
            <a:miter lim="800000"/>
            <a:headEnd/>
            <a:tailEnd/>
          </a:ln>
          <a:effectLst/>
        </p:spPr>
        <p:txBody>
          <a:bodyPr wrap="none" lIns="9144" tIns="0" rIns="9144" bIns="0">
            <a:spAutoFit/>
          </a:bodyPr>
          <a:lstStyle/>
          <a:p>
            <a:pPr eaLnBrk="1" hangingPunct="1"/>
            <a:r>
              <a:rPr lang="en-US" altLang="en-US" sz="1200">
                <a:cs typeface="Arial" charset="0"/>
              </a:rPr>
              <a:t>Develops</a:t>
            </a:r>
          </a:p>
        </p:txBody>
      </p:sp>
      <p:sp>
        <p:nvSpPr>
          <p:cNvPr id="2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2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pPr eaLnBrk="1" hangingPunct="1"/>
            <a:r>
              <a:rPr lang="en-US" altLang="en-US"/>
              <a:t>Example System Requirements</a:t>
            </a:r>
          </a:p>
        </p:txBody>
      </p:sp>
      <p:graphicFrame>
        <p:nvGraphicFramePr>
          <p:cNvPr id="7" name="Table 6"/>
          <p:cNvGraphicFramePr>
            <a:graphicFrameLocks noGrp="1"/>
          </p:cNvGraphicFramePr>
          <p:nvPr/>
        </p:nvGraphicFramePr>
        <p:xfrm>
          <a:off x="282575" y="1900238"/>
          <a:ext cx="8299450" cy="3967165"/>
        </p:xfrm>
        <a:graphic>
          <a:graphicData uri="http://schemas.openxmlformats.org/drawingml/2006/table">
            <a:tbl>
              <a:tblPr/>
              <a:tblGrid>
                <a:gridCol w="901700">
                  <a:extLst>
                    <a:ext uri="{9D8B030D-6E8A-4147-A177-3AD203B41FA5}">
                      <a16:colId xmlns:a16="http://schemas.microsoft.com/office/drawing/2014/main" xmlns="" val="20000"/>
                    </a:ext>
                  </a:extLst>
                </a:gridCol>
                <a:gridCol w="669925">
                  <a:extLst>
                    <a:ext uri="{9D8B030D-6E8A-4147-A177-3AD203B41FA5}">
                      <a16:colId xmlns:a16="http://schemas.microsoft.com/office/drawing/2014/main" xmlns="" val="20001"/>
                    </a:ext>
                  </a:extLst>
                </a:gridCol>
                <a:gridCol w="6727825">
                  <a:extLst>
                    <a:ext uri="{9D8B030D-6E8A-4147-A177-3AD203B41FA5}">
                      <a16:colId xmlns:a16="http://schemas.microsoft.com/office/drawing/2014/main" xmlns="" val="20002"/>
                    </a:ext>
                  </a:extLst>
                </a:gridCol>
              </a:tblGrid>
              <a:tr h="39052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dirty="0">
                          <a:ln>
                            <a:noFill/>
                          </a:ln>
                          <a:solidFill>
                            <a:schemeClr val="tx1"/>
                          </a:solidFill>
                          <a:effectLst/>
                          <a:latin typeface="Comic Sans MS" pitchFamily="66" charset="0"/>
                        </a:rPr>
                        <a:t>Identifier</a:t>
                      </a:r>
                      <a:endParaRPr kumimoji="0" lang="en-US" sz="1400" b="1" i="0" u="none" strike="noStrike" cap="none" normalizeH="0" baseline="0" dirty="0">
                        <a:ln>
                          <a:noFill/>
                        </a:ln>
                        <a:solidFill>
                          <a:schemeClr val="tx1"/>
                        </a:solidFill>
                        <a:effectLst/>
                        <a:latin typeface="Times New Roman" pitchFamily="18" charset="0"/>
                        <a:cs typeface="Times New Roman" pitchFamily="18" charset="0"/>
                      </a:endParaRPr>
                    </a:p>
                  </a:txBody>
                  <a:tcPr marL="18415" marR="1841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dirty="0">
                          <a:ln>
                            <a:noFill/>
                          </a:ln>
                          <a:solidFill>
                            <a:schemeClr val="tx1"/>
                          </a:solidFill>
                          <a:effectLst/>
                          <a:latin typeface="Comic Sans MS" pitchFamily="66" charset="0"/>
                        </a:rPr>
                        <a:t>Priority</a:t>
                      </a:r>
                      <a:endParaRPr kumimoji="0" lang="en-US" sz="1400" b="1" i="0" u="none" strike="noStrike" cap="none" normalizeH="0" baseline="0" dirty="0">
                        <a:ln>
                          <a:noFill/>
                        </a:ln>
                        <a:solidFill>
                          <a:schemeClr val="tx1"/>
                        </a:solidFill>
                        <a:effectLst/>
                        <a:latin typeface="Times New Roman" pitchFamily="18" charset="0"/>
                        <a:cs typeface="Times New Roman" pitchFamily="18" charset="0"/>
                      </a:endParaRPr>
                    </a:p>
                  </a:txBody>
                  <a:tcPr marL="8890" marR="889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dirty="0">
                          <a:ln>
                            <a:noFill/>
                          </a:ln>
                          <a:solidFill>
                            <a:schemeClr val="tx1"/>
                          </a:solidFill>
                          <a:effectLst/>
                          <a:latin typeface="Comic Sans MS" pitchFamily="66" charset="0"/>
                        </a:rPr>
                        <a:t>Requirement</a:t>
                      </a:r>
                      <a:endParaRPr kumimoji="0" lang="en-US" sz="1400" b="1" i="0" u="none" strike="noStrike" cap="none" normalizeH="0" baseline="0" dirty="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3182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REQ1</a:t>
                      </a:r>
                      <a:endParaRPr kumimoji="0" lang="en-US" sz="11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5</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The system shall keep the door locked at all times, unless commanded otherwise by</a:t>
                      </a:r>
                      <a:br>
                        <a:rPr kumimoji="0" lang="en-US" sz="1100" b="1" i="0" u="none" strike="noStrike" cap="none" normalizeH="0" baseline="0" dirty="0">
                          <a:ln>
                            <a:noFill/>
                          </a:ln>
                          <a:solidFill>
                            <a:schemeClr val="tx1"/>
                          </a:solidFill>
                          <a:effectLst/>
                          <a:latin typeface="Arial" charset="0"/>
                          <a:cs typeface="Arial" charset="0"/>
                        </a:rPr>
                      </a:br>
                      <a:r>
                        <a:rPr kumimoji="0" lang="en-US" sz="1100" b="1" i="0" u="none" strike="noStrike" cap="none" normalizeH="0" baseline="0" dirty="0">
                          <a:ln>
                            <a:noFill/>
                          </a:ln>
                          <a:solidFill>
                            <a:schemeClr val="tx1"/>
                          </a:solidFill>
                          <a:effectLst/>
                          <a:latin typeface="Arial" charset="0"/>
                          <a:cs typeface="Arial" charset="0"/>
                        </a:rPr>
                        <a:t>authorized user. When the lock is disarmed, a countdown shall be initiated at the end</a:t>
                      </a:r>
                      <a:br>
                        <a:rPr kumimoji="0" lang="en-US" sz="1100" b="1" i="0" u="none" strike="noStrike" cap="none" normalizeH="0" baseline="0" dirty="0">
                          <a:ln>
                            <a:noFill/>
                          </a:ln>
                          <a:solidFill>
                            <a:schemeClr val="tx1"/>
                          </a:solidFill>
                          <a:effectLst/>
                          <a:latin typeface="Arial" charset="0"/>
                          <a:cs typeface="Arial" charset="0"/>
                        </a:rPr>
                      </a:br>
                      <a:r>
                        <a:rPr kumimoji="0" lang="en-US" sz="1100" b="1" i="0" u="none" strike="noStrike" cap="none" normalizeH="0" baseline="0" dirty="0">
                          <a:ln>
                            <a:noFill/>
                          </a:ln>
                          <a:solidFill>
                            <a:schemeClr val="tx1"/>
                          </a:solidFill>
                          <a:effectLst/>
                          <a:latin typeface="Arial" charset="0"/>
                          <a:cs typeface="Arial" charset="0"/>
                        </a:rPr>
                        <a:t>of which the lock shall be automatically armed (if still disarmed).</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1"/>
                  </a:ext>
                </a:extLst>
              </a:tr>
              <a:tr h="209550">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REQ2</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2</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The system shall lock the door when commanded by pressing a dedicated button.</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2"/>
                  </a:ext>
                </a:extLst>
              </a:tr>
              <a:tr h="211138">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REQ3</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5</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The system shall, given a valid key code, unlock the door and activate other devices.</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73025" marR="3683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3"/>
                  </a:ext>
                </a:extLst>
              </a:tr>
              <a:tr h="630238">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REQ4</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4</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The system should allow mistakes while entering the key code. However, to resist “dictionary attacks,” the number of allowed failed attempts shall be small, say three, after which the system will block and the alarm bell shall be sounded.</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4"/>
                  </a:ext>
                </a:extLst>
              </a:tr>
              <a:tr h="211138">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REQ5</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2</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The system shall maintain a history log of all attempted accesses for later review.</a:t>
                      </a:r>
                      <a:endParaRPr kumimoji="0" lang="en-US" sz="11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5"/>
                  </a:ext>
                </a:extLst>
              </a:tr>
              <a:tr h="209550">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REQ6</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2</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The system should allow adding new authorized persons at runtime or removing existing ones.</a:t>
                      </a:r>
                      <a:endParaRPr kumimoji="0" lang="en-US" sz="11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6"/>
                  </a:ext>
                </a:extLst>
              </a:tr>
              <a:tr h="420688">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REQ7</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2</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The system shall allow configuring the preferences for device activation when the user provides a valid key code, as well as when a burglary attempt is detected.</a:t>
                      </a:r>
                      <a:endParaRPr kumimoji="0" lang="en-US" sz="11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7"/>
                  </a:ext>
                </a:extLst>
              </a:tr>
              <a:tr h="63182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REQ8</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1</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The system should allow searching the history log by specifying one or more of these parameters: the time frame, the actor role, the door location, or the event type (unlock, lock, power failure, etc.). This function shall be available over the Web by pointing a browser to a specified URL.</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8"/>
                  </a:ext>
                </a:extLst>
              </a:tr>
              <a:tr h="420688">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REQ9</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1</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100" b="1" i="0" u="none" strike="noStrike" cap="none" normalizeH="0" baseline="0" dirty="0">
                          <a:ln>
                            <a:noFill/>
                          </a:ln>
                          <a:solidFill>
                            <a:schemeClr val="tx1"/>
                          </a:solidFill>
                          <a:effectLst/>
                          <a:latin typeface="Arial" charset="0"/>
                          <a:cs typeface="Arial" charset="0"/>
                        </a:rPr>
                        <a:t>The system should allow filing inquiries about “suspicious” accesses. This function shall be available over the Web.</a:t>
                      </a:r>
                      <a:endParaRPr kumimoji="0" lang="en-US" sz="11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9"/>
                  </a:ext>
                </a:extLst>
              </a:tr>
            </a:tbl>
          </a:graphicData>
        </a:graphic>
      </p:graphicFrame>
      <p:pic>
        <p:nvPicPr>
          <p:cNvPr id="8242" name="Picture 229"/>
          <p:cNvPicPr>
            <a:picLocks noChangeAspect="1" noChangeArrowheads="1"/>
          </p:cNvPicPr>
          <p:nvPr/>
        </p:nvPicPr>
        <p:blipFill>
          <a:blip r:embed="rId2"/>
          <a:srcRect/>
          <a:stretch>
            <a:fillRect/>
          </a:stretch>
        </p:blipFill>
        <p:spPr bwMode="auto">
          <a:xfrm>
            <a:off x="7856538" y="976313"/>
            <a:ext cx="1284287" cy="2327275"/>
          </a:xfrm>
          <a:prstGeom prst="rect">
            <a:avLst/>
          </a:prstGeom>
          <a:noFill/>
          <a:ln w="9525">
            <a:noFill/>
            <a:miter lim="800000"/>
            <a:headEnd/>
            <a:tailEnd/>
          </a:ln>
          <a:effectLst/>
        </p:spPr>
      </p:pic>
      <p:sp>
        <p:nvSpPr>
          <p:cNvPr id="8243" name="Text Box 35"/>
          <p:cNvSpPr txBox="1">
            <a:spLocks noChangeAspect="1" noChangeArrowheads="1"/>
          </p:cNvSpPr>
          <p:nvPr/>
        </p:nvSpPr>
        <p:spPr bwMode="auto">
          <a:xfrm>
            <a:off x="193675" y="6110288"/>
            <a:ext cx="3562350" cy="615950"/>
          </a:xfrm>
          <a:prstGeom prst="rect">
            <a:avLst/>
          </a:prstGeom>
          <a:noFill/>
          <a:ln w="9525">
            <a:noFill/>
            <a:miter lim="800000"/>
            <a:headEnd/>
            <a:tailEnd/>
          </a:ln>
          <a:effectLst/>
        </p:spPr>
        <p:txBody>
          <a:bodyPr wrap="none" lIns="0" tIns="0" rIns="0" bIns="0">
            <a:spAutoFit/>
          </a:bodyPr>
          <a:lstStyle/>
          <a:p>
            <a:pPr eaLnBrk="1" hangingPunct="1">
              <a:spcBef>
                <a:spcPct val="50000"/>
              </a:spcBef>
              <a:buFontTx/>
              <a:buChar char="•"/>
            </a:pPr>
            <a:r>
              <a:rPr lang="en-US" altLang="en-US" sz="1600" b="0"/>
              <a:t> Problem:  Requirements prioritization.</a:t>
            </a:r>
          </a:p>
          <a:p>
            <a:pPr eaLnBrk="1" hangingPunct="1">
              <a:spcBef>
                <a:spcPct val="50000"/>
              </a:spcBef>
              <a:buFontTx/>
              <a:buChar char="•"/>
            </a:pPr>
            <a:r>
              <a:rPr lang="en-US" altLang="en-US" sz="1600" b="0"/>
              <a:t> See how solved in </a:t>
            </a:r>
            <a:r>
              <a:rPr lang="en-US" altLang="en-US" sz="1600"/>
              <a:t>agile methods</a:t>
            </a:r>
            <a:r>
              <a:rPr lang="en-US" altLang="en-US" sz="1600" b="0"/>
              <a:t>.</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Acceptance Tests</a:t>
            </a:r>
          </a:p>
        </p:txBody>
      </p:sp>
      <p:sp>
        <p:nvSpPr>
          <p:cNvPr id="9219" name="Content Placeholder 3"/>
          <p:cNvSpPr>
            <a:spLocks noGrp="1"/>
          </p:cNvSpPr>
          <p:nvPr>
            <p:ph idx="1"/>
          </p:nvPr>
        </p:nvSpPr>
        <p:spPr/>
        <p:txBody>
          <a:bodyPr/>
          <a:lstStyle/>
          <a:p>
            <a:pPr algn="just">
              <a:lnSpc>
                <a:spcPct val="150000"/>
              </a:lnSpc>
            </a:pPr>
            <a:r>
              <a:rPr lang="en-US" altLang="en-US" sz="2400" dirty="0"/>
              <a:t>An </a:t>
            </a:r>
            <a:r>
              <a:rPr lang="en-US" altLang="en-US" sz="2400" b="1" dirty="0">
                <a:solidFill>
                  <a:srgbClr val="C00000"/>
                </a:solidFill>
              </a:rPr>
              <a:t>acceptance test </a:t>
            </a:r>
            <a:r>
              <a:rPr lang="en-US" altLang="en-US" sz="2400" dirty="0"/>
              <a:t>specifies a set of scenarios for determining whether the finished system meets the customer requirements</a:t>
            </a:r>
          </a:p>
          <a:p>
            <a:pPr algn="just">
              <a:lnSpc>
                <a:spcPct val="150000"/>
              </a:lnSpc>
            </a:pPr>
            <a:r>
              <a:rPr lang="en-US" altLang="en-US" sz="2400" dirty="0"/>
              <a:t>An </a:t>
            </a:r>
            <a:r>
              <a:rPr lang="en-US" altLang="en-US" sz="2400" b="1" dirty="0">
                <a:solidFill>
                  <a:srgbClr val="C00000"/>
                </a:solidFill>
              </a:rPr>
              <a:t>acceptance test </a:t>
            </a:r>
            <a:r>
              <a:rPr lang="en-US" altLang="en-US" sz="2400" b="1" i="1" u="sng" dirty="0">
                <a:solidFill>
                  <a:srgbClr val="C00000"/>
                </a:solidFill>
              </a:rPr>
              <a:t>case</a:t>
            </a:r>
            <a:r>
              <a:rPr lang="en-US" altLang="en-US" sz="2400" dirty="0">
                <a:solidFill>
                  <a:srgbClr val="C00000"/>
                </a:solidFill>
              </a:rPr>
              <a:t> </a:t>
            </a:r>
            <a:r>
              <a:rPr lang="en-US" altLang="en-US" sz="2400" dirty="0"/>
              <a:t>specifies, for a given “situation” or “context” (defined by current system inputs), the output or behavior the system will produce in response</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lstStyle/>
          <a:p>
            <a:r>
              <a:rPr lang="en-US" altLang="en-US" sz="3800"/>
              <a:t>Problem:  Requirements Prioritization</a:t>
            </a:r>
          </a:p>
        </p:txBody>
      </p:sp>
      <p:sp>
        <p:nvSpPr>
          <p:cNvPr id="10243" name="Content Placeholder 4"/>
          <p:cNvSpPr>
            <a:spLocks noGrp="1"/>
          </p:cNvSpPr>
          <p:nvPr>
            <p:ph idx="1"/>
          </p:nvPr>
        </p:nvSpPr>
        <p:spPr/>
        <p:txBody>
          <a:bodyPr/>
          <a:lstStyle/>
          <a:p>
            <a:pPr algn="just">
              <a:lnSpc>
                <a:spcPct val="150000"/>
              </a:lnSpc>
            </a:pPr>
            <a:r>
              <a:rPr lang="en-US" altLang="en-US" sz="2400" dirty="0"/>
              <a:t>When prioritizing requirements, “important” and “urgent” aspects can be confused</a:t>
            </a:r>
          </a:p>
          <a:p>
            <a:pPr algn="just">
              <a:lnSpc>
                <a:spcPct val="150000"/>
              </a:lnSpc>
            </a:pPr>
            <a:r>
              <a:rPr lang="en-US" altLang="en-US" sz="2400" dirty="0"/>
              <a:t>Also, it is difficult to assign a numeric value of priority to each requirement</a:t>
            </a:r>
          </a:p>
          <a:p>
            <a:pPr lvl="1" algn="just">
              <a:lnSpc>
                <a:spcPct val="150000"/>
              </a:lnSpc>
            </a:pPr>
            <a:r>
              <a:rPr lang="en-US" altLang="en-US" sz="2400" dirty="0"/>
              <a:t>It requires more mental effort than just rank-ordering the requirements in a linear sequence</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pPr eaLnBrk="1" hangingPunct="1"/>
            <a:r>
              <a:rPr lang="en-US" altLang="en-US"/>
              <a:t>User Stories</a:t>
            </a:r>
          </a:p>
        </p:txBody>
      </p:sp>
      <p:grpSp>
        <p:nvGrpSpPr>
          <p:cNvPr id="2" name="Group 34"/>
          <p:cNvGrpSpPr>
            <a:grpSpLocks noChangeAspect="1"/>
          </p:cNvGrpSpPr>
          <p:nvPr/>
        </p:nvGrpSpPr>
        <p:grpSpPr bwMode="auto">
          <a:xfrm>
            <a:off x="2387600" y="2833688"/>
            <a:ext cx="4148138" cy="1016000"/>
            <a:chOff x="1504" y="1789"/>
            <a:chExt cx="2015" cy="493"/>
          </a:xfrm>
        </p:grpSpPr>
        <p:sp>
          <p:nvSpPr>
            <p:cNvPr id="11270" name="Text Box 5"/>
            <p:cNvSpPr txBox="1">
              <a:spLocks noChangeAspect="1" noChangeArrowheads="1"/>
            </p:cNvSpPr>
            <p:nvPr/>
          </p:nvSpPr>
          <p:spPr bwMode="auto">
            <a:xfrm>
              <a:off x="1504" y="1789"/>
              <a:ext cx="2004" cy="148"/>
            </a:xfrm>
            <a:prstGeom prst="rect">
              <a:avLst/>
            </a:prstGeom>
            <a:noFill/>
            <a:ln w="9525">
              <a:noFill/>
              <a:miter lim="800000"/>
              <a:headEnd/>
              <a:tailEnd/>
            </a:ln>
            <a:effectLst/>
          </p:spPr>
          <p:txBody>
            <a:bodyPr wrap="none" lIns="0" rIns="0">
              <a:spAutoFit/>
            </a:bodyPr>
            <a:lstStyle/>
            <a:p>
              <a:pPr eaLnBrk="1" hangingPunct="1"/>
              <a:r>
                <a:rPr lang="en-US" altLang="en-US" sz="1400" b="0">
                  <a:latin typeface="Times New Roman" pitchFamily="-128" charset="0"/>
                </a:rPr>
                <a:t>As a tenant, I can unlock the doors to enter my apartment.</a:t>
              </a:r>
            </a:p>
          </p:txBody>
        </p:sp>
        <p:sp>
          <p:nvSpPr>
            <p:cNvPr id="11271" name="AutoShape 6"/>
            <p:cNvSpPr>
              <a:spLocks noChangeAspect="1"/>
            </p:cNvSpPr>
            <p:nvPr/>
          </p:nvSpPr>
          <p:spPr bwMode="auto">
            <a:xfrm rot="-5400000">
              <a:off x="1716" y="1884"/>
              <a:ext cx="96" cy="268"/>
            </a:xfrm>
            <a:prstGeom prst="leftBrace">
              <a:avLst>
                <a:gd name="adj1" fmla="val 51038"/>
                <a:gd name="adj2" fmla="val 50000"/>
              </a:avLst>
            </a:prstGeom>
            <a:noFill/>
            <a:ln w="6350">
              <a:solidFill>
                <a:schemeClr val="tx1"/>
              </a:solidFill>
              <a:round/>
              <a:headEnd/>
              <a:tailEnd/>
            </a:ln>
            <a:effectLst/>
          </p:spPr>
          <p:txBody>
            <a:bodyPr wrap="none" anchor="ctr"/>
            <a:lstStyle/>
            <a:p>
              <a:pPr eaLnBrk="1" hangingPunct="1"/>
              <a:endParaRPr lang="en-US" altLang="en-US"/>
            </a:p>
          </p:txBody>
        </p:sp>
        <p:sp>
          <p:nvSpPr>
            <p:cNvPr id="11272" name="AutoShape 8"/>
            <p:cNvSpPr>
              <a:spLocks noChangeAspect="1"/>
            </p:cNvSpPr>
            <p:nvPr/>
          </p:nvSpPr>
          <p:spPr bwMode="auto">
            <a:xfrm rot="-5400000">
              <a:off x="2289" y="1633"/>
              <a:ext cx="96" cy="769"/>
            </a:xfrm>
            <a:prstGeom prst="leftBrace">
              <a:avLst>
                <a:gd name="adj1" fmla="val 46060"/>
                <a:gd name="adj2" fmla="val 50000"/>
              </a:avLst>
            </a:prstGeom>
            <a:noFill/>
            <a:ln w="6350">
              <a:solidFill>
                <a:schemeClr val="tx1"/>
              </a:solidFill>
              <a:round/>
              <a:headEnd/>
              <a:tailEnd/>
            </a:ln>
            <a:effectLst/>
          </p:spPr>
          <p:txBody>
            <a:bodyPr wrap="none" anchor="ctr"/>
            <a:lstStyle/>
            <a:p>
              <a:pPr eaLnBrk="1" hangingPunct="1"/>
              <a:endParaRPr lang="en-US" altLang="en-US"/>
            </a:p>
          </p:txBody>
        </p:sp>
        <p:sp>
          <p:nvSpPr>
            <p:cNvPr id="11273" name="AutoShape 9"/>
            <p:cNvSpPr>
              <a:spLocks noChangeAspect="1"/>
            </p:cNvSpPr>
            <p:nvPr/>
          </p:nvSpPr>
          <p:spPr bwMode="auto">
            <a:xfrm rot="-5400000">
              <a:off x="3095" y="1642"/>
              <a:ext cx="96" cy="752"/>
            </a:xfrm>
            <a:prstGeom prst="leftBrace">
              <a:avLst>
                <a:gd name="adj1" fmla="val 48958"/>
                <a:gd name="adj2" fmla="val 50000"/>
              </a:avLst>
            </a:prstGeom>
            <a:noFill/>
            <a:ln w="6350">
              <a:solidFill>
                <a:schemeClr val="tx1"/>
              </a:solidFill>
              <a:round/>
              <a:headEnd/>
              <a:tailEnd/>
            </a:ln>
            <a:effectLst/>
          </p:spPr>
          <p:txBody>
            <a:bodyPr wrap="none" anchor="ctr"/>
            <a:lstStyle/>
            <a:p>
              <a:pPr eaLnBrk="1" hangingPunct="1"/>
              <a:endParaRPr lang="en-US" altLang="en-US"/>
            </a:p>
          </p:txBody>
        </p:sp>
        <p:sp>
          <p:nvSpPr>
            <p:cNvPr id="11274" name="Text Box 10"/>
            <p:cNvSpPr txBox="1">
              <a:spLocks noChangeAspect="1" noChangeArrowheads="1"/>
            </p:cNvSpPr>
            <p:nvPr/>
          </p:nvSpPr>
          <p:spPr bwMode="auto">
            <a:xfrm>
              <a:off x="1565" y="2080"/>
              <a:ext cx="402" cy="202"/>
            </a:xfrm>
            <a:prstGeom prst="rect">
              <a:avLst/>
            </a:prstGeom>
            <a:noFill/>
            <a:ln w="9525">
              <a:noFill/>
              <a:miter lim="800000"/>
              <a:headEnd/>
              <a:tailEnd/>
            </a:ln>
            <a:effectLst/>
          </p:spPr>
          <p:txBody>
            <a:bodyPr wrap="none" lIns="0" tIns="0" rIns="0">
              <a:spAutoFit/>
            </a:bodyPr>
            <a:lstStyle/>
            <a:p>
              <a:pPr algn="ctr" eaLnBrk="1" hangingPunct="1"/>
              <a:r>
                <a:rPr lang="en-US" altLang="en-US" sz="1200" b="0"/>
                <a:t>user-role</a:t>
              </a:r>
            </a:p>
            <a:p>
              <a:pPr algn="ctr" eaLnBrk="1" hangingPunct="1"/>
              <a:r>
                <a:rPr lang="en-US" altLang="en-US" sz="1200" b="0"/>
                <a:t>(benefactor)</a:t>
              </a:r>
            </a:p>
          </p:txBody>
        </p:sp>
        <p:sp>
          <p:nvSpPr>
            <p:cNvPr id="11275" name="Text Box 12"/>
            <p:cNvSpPr txBox="1">
              <a:spLocks noChangeAspect="1" noChangeArrowheads="1"/>
            </p:cNvSpPr>
            <p:nvPr/>
          </p:nvSpPr>
          <p:spPr bwMode="auto">
            <a:xfrm>
              <a:off x="2183" y="2080"/>
              <a:ext cx="307" cy="111"/>
            </a:xfrm>
            <a:prstGeom prst="rect">
              <a:avLst/>
            </a:prstGeom>
            <a:noFill/>
            <a:ln w="9525">
              <a:noFill/>
              <a:miter lim="800000"/>
              <a:headEnd/>
              <a:tailEnd/>
            </a:ln>
            <a:effectLst/>
          </p:spPr>
          <p:txBody>
            <a:bodyPr wrap="none" lIns="0" tIns="0" rIns="0">
              <a:spAutoFit/>
            </a:bodyPr>
            <a:lstStyle/>
            <a:p>
              <a:pPr algn="ctr" eaLnBrk="1" hangingPunct="1"/>
              <a:r>
                <a:rPr lang="en-US" altLang="en-US" sz="1200" b="0"/>
                <a:t>capability</a:t>
              </a:r>
            </a:p>
          </p:txBody>
        </p:sp>
        <p:sp>
          <p:nvSpPr>
            <p:cNvPr id="11276" name="Text Box 13"/>
            <p:cNvSpPr txBox="1">
              <a:spLocks noChangeAspect="1" noChangeArrowheads="1"/>
            </p:cNvSpPr>
            <p:nvPr/>
          </p:nvSpPr>
          <p:spPr bwMode="auto">
            <a:xfrm>
              <a:off x="2898" y="2080"/>
              <a:ext cx="491" cy="111"/>
            </a:xfrm>
            <a:prstGeom prst="rect">
              <a:avLst/>
            </a:prstGeom>
            <a:noFill/>
            <a:ln w="9525">
              <a:noFill/>
              <a:miter lim="800000"/>
              <a:headEnd/>
              <a:tailEnd/>
            </a:ln>
            <a:effectLst/>
          </p:spPr>
          <p:txBody>
            <a:bodyPr wrap="none" lIns="0" tIns="0" rIns="0">
              <a:spAutoFit/>
            </a:bodyPr>
            <a:lstStyle/>
            <a:p>
              <a:pPr algn="ctr" eaLnBrk="1" hangingPunct="1"/>
              <a:r>
                <a:rPr lang="en-US" altLang="en-US" sz="1200" b="0"/>
                <a:t>business-value</a:t>
              </a:r>
            </a:p>
          </p:txBody>
        </p:sp>
      </p:grpSp>
      <p:sp>
        <p:nvSpPr>
          <p:cNvPr id="11269" name="Text Box 35"/>
          <p:cNvSpPr txBox="1">
            <a:spLocks noChangeAspect="1" noChangeArrowheads="1"/>
          </p:cNvSpPr>
          <p:nvPr/>
        </p:nvSpPr>
        <p:spPr bwMode="auto">
          <a:xfrm>
            <a:off x="231775" y="5387975"/>
            <a:ext cx="8304213" cy="611188"/>
          </a:xfrm>
          <a:prstGeom prst="rect">
            <a:avLst/>
          </a:prstGeom>
          <a:noFill/>
          <a:ln w="9525">
            <a:noFill/>
            <a:miter lim="800000"/>
            <a:headEnd/>
            <a:tailEnd/>
          </a:ln>
          <a:effectLst/>
        </p:spPr>
        <p:txBody>
          <a:bodyPr wrap="none" lIns="0" tIns="0" rIns="0" bIns="0">
            <a:spAutoFit/>
          </a:bodyPr>
          <a:lstStyle/>
          <a:p>
            <a:pPr eaLnBrk="1" hangingPunct="1">
              <a:spcBef>
                <a:spcPct val="50000"/>
              </a:spcBef>
              <a:buFontTx/>
              <a:buChar char="•"/>
            </a:pPr>
            <a:r>
              <a:rPr lang="en-US" altLang="en-US" sz="1600" b="0"/>
              <a:t> Similar to system requirements, but focus on the user benefits, instead on system features.</a:t>
            </a:r>
          </a:p>
          <a:p>
            <a:pPr eaLnBrk="1" hangingPunct="1">
              <a:spcBef>
                <a:spcPct val="50000"/>
              </a:spcBef>
              <a:buFontTx/>
              <a:buChar char="•"/>
            </a:pPr>
            <a:r>
              <a:rPr lang="en-US" altLang="en-US" sz="1600" b="0"/>
              <a:t> Preferred tool in </a:t>
            </a:r>
            <a:r>
              <a:rPr lang="en-US" altLang="en-US" sz="1600"/>
              <a:t>agile methods</a:t>
            </a:r>
            <a:r>
              <a:rPr lang="en-US" altLang="en-US" sz="1600" b="0"/>
              <a:t>.</a:t>
            </a:r>
          </a:p>
        </p:txBody>
      </p:sp>
      <p:sp>
        <p:nvSpPr>
          <p:cNvPr id="1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1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pPr eaLnBrk="1" hangingPunct="1"/>
            <a:r>
              <a:rPr lang="en-US" altLang="en-US"/>
              <a:t>Example User Stories</a:t>
            </a:r>
          </a:p>
        </p:txBody>
      </p:sp>
      <p:graphicFrame>
        <p:nvGraphicFramePr>
          <p:cNvPr id="2" name="Content Placeholder 1"/>
          <p:cNvGraphicFramePr>
            <a:graphicFrameLocks noGrp="1"/>
          </p:cNvGraphicFramePr>
          <p:nvPr>
            <p:ph idx="1"/>
          </p:nvPr>
        </p:nvGraphicFramePr>
        <p:xfrm>
          <a:off x="457200" y="1600200"/>
          <a:ext cx="8229601" cy="3573461"/>
        </p:xfrm>
        <a:graphic>
          <a:graphicData uri="http://schemas.openxmlformats.org/drawingml/2006/table">
            <a:tbl>
              <a:tblPr/>
              <a:tblGrid>
                <a:gridCol w="938218">
                  <a:extLst>
                    <a:ext uri="{9D8B030D-6E8A-4147-A177-3AD203B41FA5}">
                      <a16:colId xmlns:a16="http://schemas.microsoft.com/office/drawing/2014/main" xmlns="" val="20000"/>
                    </a:ext>
                  </a:extLst>
                </a:gridCol>
                <a:gridCol w="6314332">
                  <a:extLst>
                    <a:ext uri="{9D8B030D-6E8A-4147-A177-3AD203B41FA5}">
                      <a16:colId xmlns:a16="http://schemas.microsoft.com/office/drawing/2014/main" xmlns="" val="20001"/>
                    </a:ext>
                  </a:extLst>
                </a:gridCol>
                <a:gridCol w="977051">
                  <a:extLst>
                    <a:ext uri="{9D8B030D-6E8A-4147-A177-3AD203B41FA5}">
                      <a16:colId xmlns:a16="http://schemas.microsoft.com/office/drawing/2014/main" xmlns="" val="20002"/>
                    </a:ext>
                  </a:extLst>
                </a:gridCol>
              </a:tblGrid>
              <a:tr h="324513">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Comic Sans MS" pitchFamily="66" charset="0"/>
                        </a:rPr>
                        <a:t>Identifier</a:t>
                      </a:r>
                      <a:endParaRPr kumimoji="0" lang="en-US" sz="1200" b="1" i="0" u="none" strike="noStrike" cap="none" normalizeH="0" baseline="0" dirty="0">
                        <a:ln>
                          <a:noFill/>
                        </a:ln>
                        <a:solidFill>
                          <a:schemeClr val="tx1"/>
                        </a:solidFill>
                        <a:effectLst/>
                        <a:latin typeface="Times New Roman" pitchFamily="18" charset="0"/>
                        <a:cs typeface="Times New Roman" pitchFamily="18" charset="0"/>
                      </a:endParaRPr>
                    </a:p>
                  </a:txBody>
                  <a:tcPr marL="19842" marR="1984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Comic Sans MS" pitchFamily="66" charset="0"/>
                        </a:rPr>
                        <a:t>User Story</a:t>
                      </a:r>
                      <a:endParaRPr kumimoji="0" lang="en-US" sz="1200" b="1" i="0" u="none" strike="noStrike" cap="none" normalizeH="0" baseline="0">
                        <a:ln>
                          <a:noFill/>
                        </a:ln>
                        <a:solidFill>
                          <a:schemeClr val="tx1"/>
                        </a:solidFill>
                        <a:effectLst/>
                        <a:latin typeface="Times New Roman" pitchFamily="18" charset="0"/>
                        <a:cs typeface="Times New Roman" pitchFamily="18"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Comic Sans MS" pitchFamily="66" charset="0"/>
                        </a:rPr>
                        <a:t>Size</a:t>
                      </a:r>
                      <a:endParaRPr kumimoji="0" lang="en-US" sz="1200" b="1" i="0" u="none" strike="noStrike" cap="none" normalizeH="0" baseline="0">
                        <a:ln>
                          <a:noFill/>
                        </a:ln>
                        <a:solidFill>
                          <a:schemeClr val="tx1"/>
                        </a:solidFill>
                        <a:effectLst/>
                        <a:latin typeface="Times New Roman" pitchFamily="18" charset="0"/>
                        <a:cs typeface="Times New Roman" pitchFamily="18"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49026">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ST-1</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As an authorized person (tenant or landlord), I can keep the doors locked at all times.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4 points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1"/>
                  </a:ext>
                </a:extLst>
              </a:tr>
              <a:tr h="32578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ST-2</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As an authorized person (tenant or landlord), I can lock the doors on demand.</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3 pts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2"/>
                  </a:ext>
                </a:extLst>
              </a:tr>
              <a:tr h="324513">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ST-3</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The lock should be automatically locked after a defined period of time.</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6 pts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3"/>
                  </a:ext>
                </a:extLst>
              </a:tr>
              <a:tr h="650300">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ST-4</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As an authorized person (tenant or landlord), I can unlock the doors.</a:t>
                      </a:r>
                      <a:br>
                        <a:rPr kumimoji="0" lang="en-US" sz="1200" b="0" i="0" u="none" strike="noStrike" cap="none" normalizeH="0" baseline="0">
                          <a:ln>
                            <a:noFill/>
                          </a:ln>
                          <a:solidFill>
                            <a:schemeClr val="tx1"/>
                          </a:solidFill>
                          <a:effectLst/>
                          <a:latin typeface="Arial" charset="0"/>
                          <a:cs typeface="Arial" charset="0"/>
                        </a:rPr>
                      </a:br>
                      <a:r>
                        <a:rPr kumimoji="0" lang="en-US" sz="1200" b="0" i="0" u="none" strike="noStrike" cap="none" normalizeH="0" baseline="0">
                          <a:ln>
                            <a:noFill/>
                          </a:ln>
                          <a:solidFill>
                            <a:schemeClr val="tx1"/>
                          </a:solidFill>
                          <a:effectLst/>
                          <a:latin typeface="Arial" charset="0"/>
                          <a:cs typeface="Arial" charset="0"/>
                        </a:rPr>
                        <a:t>(Test: Allow a small number of mistakes, say three.)</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9 points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4"/>
                  </a:ext>
                </a:extLst>
              </a:tr>
              <a:tr h="32578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ST-5</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As a landlord, I can at runtime manage authorized persons.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10 pts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5"/>
                  </a:ext>
                </a:extLst>
              </a:tr>
              <a:tr h="323241">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ST-6</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As an authorized person (tenant or landlord), I can view past accesses.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6 pts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6"/>
                  </a:ext>
                </a:extLst>
              </a:tr>
              <a:tr h="32578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ST-7</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As a tenant, I can configure the preferences for activation of various devices.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6 pts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7"/>
                  </a:ext>
                </a:extLst>
              </a:tr>
              <a:tr h="324513">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ST-8</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As a tenant, I can file complaint about “suspicious” accesses.</a:t>
                      </a:r>
                      <a:endParaRPr kumimoji="0" lang="en-US" sz="1200" b="0" i="0" u="none" strike="noStrike" cap="none" normalizeH="0" baseline="0" dirty="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6 pts</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73895" marR="7389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8"/>
                  </a:ext>
                </a:extLst>
              </a:tr>
            </a:tbl>
          </a:graphicData>
        </a:graphic>
      </p:graphicFrame>
      <p:sp>
        <p:nvSpPr>
          <p:cNvPr id="12334" name="Text Box 35"/>
          <p:cNvSpPr txBox="1">
            <a:spLocks noChangeAspect="1" noChangeArrowheads="1"/>
          </p:cNvSpPr>
          <p:nvPr/>
        </p:nvSpPr>
        <p:spPr bwMode="auto">
          <a:xfrm>
            <a:off x="504825" y="5562600"/>
            <a:ext cx="7888288" cy="984250"/>
          </a:xfrm>
          <a:prstGeom prst="rect">
            <a:avLst/>
          </a:prstGeom>
          <a:noFill/>
          <a:ln w="9525">
            <a:noFill/>
            <a:miter lim="800000"/>
            <a:headEnd/>
            <a:tailEnd/>
          </a:ln>
          <a:effectLst/>
        </p:spPr>
        <p:txBody>
          <a:bodyPr wrap="none" lIns="0" tIns="0" rIns="0" bIns="0">
            <a:spAutoFit/>
          </a:bodyPr>
          <a:lstStyle/>
          <a:p>
            <a:pPr eaLnBrk="1" hangingPunct="1">
              <a:spcBef>
                <a:spcPct val="50000"/>
              </a:spcBef>
              <a:buFontTx/>
              <a:buChar char="•"/>
            </a:pPr>
            <a:r>
              <a:rPr lang="en-US" altLang="en-US" sz="1600" b="0"/>
              <a:t> Note no priorities for user stories.</a:t>
            </a:r>
          </a:p>
          <a:p>
            <a:pPr eaLnBrk="1" hangingPunct="1">
              <a:spcBef>
                <a:spcPct val="50000"/>
              </a:spcBef>
              <a:buFontTx/>
              <a:buChar char="•"/>
            </a:pPr>
            <a:r>
              <a:rPr lang="en-US" altLang="en-US" sz="1600" b="0"/>
              <a:t> Story priority is given by its order of appearance on the work backlog (described next)</a:t>
            </a:r>
          </a:p>
          <a:p>
            <a:pPr eaLnBrk="1" hangingPunct="1">
              <a:spcBef>
                <a:spcPct val="50000"/>
              </a:spcBef>
              <a:buFontTx/>
              <a:buChar char="•"/>
            </a:pPr>
            <a:r>
              <a:rPr lang="en-US" altLang="en-US" sz="1600" b="0"/>
              <a:t> Size points (last column) will be described later</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p:txBody>
          <a:bodyPr/>
          <a:lstStyle/>
          <a:p>
            <a:r>
              <a:rPr lang="en-US" altLang="en-US"/>
              <a:t>Requirements Analysis Activities</a:t>
            </a:r>
          </a:p>
        </p:txBody>
      </p:sp>
      <p:sp>
        <p:nvSpPr>
          <p:cNvPr id="6" name="Content Placeholder 5"/>
          <p:cNvSpPr>
            <a:spLocks noGrp="1"/>
          </p:cNvSpPr>
          <p:nvPr>
            <p:ph idx="1"/>
          </p:nvPr>
        </p:nvSpPr>
        <p:spPr/>
        <p:txBody>
          <a:bodyPr>
            <a:normAutofit fontScale="92500"/>
          </a:bodyPr>
          <a:lstStyle/>
          <a:p>
            <a:pPr algn="just">
              <a:lnSpc>
                <a:spcPct val="150000"/>
              </a:lnSpc>
              <a:defRPr/>
            </a:pPr>
            <a:r>
              <a:rPr lang="en-US" sz="1800" dirty="0"/>
              <a:t>Not only refinement of customer requirements, but also feasibility and how realistic</a:t>
            </a:r>
          </a:p>
          <a:p>
            <a:pPr algn="just">
              <a:lnSpc>
                <a:spcPct val="150000"/>
              </a:lnSpc>
              <a:defRPr/>
            </a:pPr>
            <a:r>
              <a:rPr lang="en-US" sz="1800" dirty="0"/>
              <a:t>Needs to identify the points where </a:t>
            </a:r>
            <a:r>
              <a:rPr lang="en-US" sz="1800" b="1" dirty="0">
                <a:solidFill>
                  <a:srgbClr val="C00000"/>
                </a:solidFill>
              </a:rPr>
              <a:t>business policies</a:t>
            </a:r>
            <a:r>
              <a:rPr lang="en-US" sz="1800" dirty="0"/>
              <a:t> need to be applied.</a:t>
            </a:r>
          </a:p>
          <a:p>
            <a:pPr algn="just">
              <a:lnSpc>
                <a:spcPct val="150000"/>
              </a:lnSpc>
              <a:defRPr/>
            </a:pPr>
            <a:r>
              <a:rPr lang="en-US" sz="1800" dirty="0"/>
              <a:t>Explicit identification of business policies (BP) is important for two reasons:</a:t>
            </a:r>
          </a:p>
          <a:p>
            <a:pPr marL="914400" lvl="1" indent="-457200" algn="just">
              <a:lnSpc>
                <a:spcPct val="150000"/>
              </a:lnSpc>
              <a:buFont typeface="+mj-lt"/>
              <a:buAutoNum type="arabicPeriod"/>
              <a:defRPr/>
            </a:pPr>
            <a:r>
              <a:rPr lang="en-US" sz="1800" dirty="0"/>
              <a:t>Making the need for BP explicit allows involving other stakeholders in decision about the solutions to adopt—Helps to involve others, particularly the customer, in decision making about each policy to adopt</a:t>
            </a:r>
          </a:p>
          <a:p>
            <a:pPr marL="914400" lvl="1" indent="-457200" algn="just">
              <a:lnSpc>
                <a:spcPct val="150000"/>
              </a:lnSpc>
              <a:buFont typeface="+mj-lt"/>
              <a:buAutoNum type="arabicPeriod"/>
              <a:defRPr/>
            </a:pPr>
            <a:r>
              <a:rPr lang="en-US" sz="1800" dirty="0"/>
              <a:t>Helps to anticipate potential future changes in the policies, so mechanisms can be implemented in the code that localize the future changes and allow quick substitution of business policies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Requirements Elicitation</a:t>
            </a:r>
          </a:p>
        </p:txBody>
      </p:sp>
      <p:sp>
        <p:nvSpPr>
          <p:cNvPr id="95234" name="AutoShape 2" descr="Image result for requirement elicitation and analysis proces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5236" name="AutoShape 4" descr="Image result for requirement elicitation and analysis proces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5238" name="Picture 6" descr="Image result for requirement elicitation and analysis process"/>
          <p:cNvPicPr>
            <a:picLocks noChangeAspect="1" noChangeArrowheads="1"/>
          </p:cNvPicPr>
          <p:nvPr/>
        </p:nvPicPr>
        <p:blipFill>
          <a:blip r:embed="rId2"/>
          <a:srcRect/>
          <a:stretch>
            <a:fillRect/>
          </a:stretch>
        </p:blipFill>
        <p:spPr bwMode="auto">
          <a:xfrm>
            <a:off x="859728" y="1714488"/>
            <a:ext cx="6828008" cy="4286280"/>
          </a:xfrm>
          <a:prstGeom prst="rect">
            <a:avLst/>
          </a:prstGeom>
          <a:noFill/>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600" dirty="0"/>
              <a:t>Requirements Elicitation Techniques</a:t>
            </a:r>
          </a:p>
        </p:txBody>
      </p:sp>
      <p:sp>
        <p:nvSpPr>
          <p:cNvPr id="3" name="Content Placeholder 2"/>
          <p:cNvSpPr>
            <a:spLocks noGrp="1"/>
          </p:cNvSpPr>
          <p:nvPr>
            <p:ph idx="1"/>
          </p:nvPr>
        </p:nvSpPr>
        <p:spPr/>
        <p:txBody>
          <a:bodyPr/>
          <a:lstStyle/>
          <a:p>
            <a:pPr algn="just">
              <a:lnSpc>
                <a:spcPct val="150000"/>
              </a:lnSpc>
            </a:pPr>
            <a:r>
              <a:rPr lang="en-IN" sz="2000" dirty="0"/>
              <a:t>Interviewing</a:t>
            </a:r>
          </a:p>
          <a:p>
            <a:pPr lvl="1" algn="just">
              <a:lnSpc>
                <a:spcPct val="150000"/>
              </a:lnSpc>
            </a:pPr>
            <a:r>
              <a:rPr lang="en-IN" sz="2000" dirty="0"/>
              <a:t>Open interviews – there are no </a:t>
            </a:r>
            <a:r>
              <a:rPr lang="en-IN" sz="2000" dirty="0" err="1"/>
              <a:t>predefned</a:t>
            </a:r>
            <a:r>
              <a:rPr lang="en-IN" sz="2000" dirty="0"/>
              <a:t> agendas</a:t>
            </a:r>
          </a:p>
          <a:p>
            <a:pPr lvl="1" algn="just">
              <a:lnSpc>
                <a:spcPct val="150000"/>
              </a:lnSpc>
            </a:pPr>
            <a:r>
              <a:rPr lang="en-IN" sz="2000" dirty="0"/>
              <a:t>Closed interviews – stakeholders answers a </a:t>
            </a:r>
            <a:r>
              <a:rPr lang="en-IN" sz="2000" dirty="0" err="1"/>
              <a:t>predfined</a:t>
            </a:r>
            <a:r>
              <a:rPr lang="en-IN" sz="2000" dirty="0"/>
              <a:t> set of questions</a:t>
            </a:r>
          </a:p>
          <a:p>
            <a:pPr algn="just">
              <a:lnSpc>
                <a:spcPct val="150000"/>
              </a:lnSpc>
            </a:pPr>
            <a:r>
              <a:rPr lang="en-IN" sz="2000" dirty="0"/>
              <a:t>Ethnography – watch people doing their job to see what </a:t>
            </a:r>
            <a:r>
              <a:rPr lang="en-IN" sz="2000" dirty="0" err="1"/>
              <a:t>artifacts</a:t>
            </a:r>
            <a:r>
              <a:rPr lang="en-IN" sz="2000" dirty="0"/>
              <a:t> they use, how they use them and so on.</a:t>
            </a:r>
          </a:p>
          <a:p>
            <a:pPr algn="just">
              <a:lnSpc>
                <a:spcPct val="150000"/>
              </a:lnSpc>
            </a:pPr>
            <a:r>
              <a:rPr lang="en-IN" sz="2000" dirty="0"/>
              <a:t>Stories and scenarios</a:t>
            </a:r>
          </a:p>
          <a:p>
            <a:pPr lvl="1" algn="just">
              <a:lnSpc>
                <a:spcPct val="150000"/>
              </a:lnSpc>
              <a:buNone/>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dirty="0"/>
              <a:t>Eliciting Requirements</a:t>
            </a:r>
          </a:p>
        </p:txBody>
      </p:sp>
      <p:sp>
        <p:nvSpPr>
          <p:cNvPr id="175107" name="Rectangle 3"/>
          <p:cNvSpPr>
            <a:spLocks noGrp="1" noChangeArrowheads="1"/>
          </p:cNvSpPr>
          <p:nvPr>
            <p:ph idx="1"/>
          </p:nvPr>
        </p:nvSpPr>
        <p:spPr>
          <a:xfrm>
            <a:off x="457200" y="1474805"/>
            <a:ext cx="8229600" cy="4525963"/>
          </a:xfrm>
        </p:spPr>
        <p:txBody>
          <a:bodyPr/>
          <a:lstStyle/>
          <a:p>
            <a:pPr algn="just">
              <a:lnSpc>
                <a:spcPct val="150000"/>
              </a:lnSpc>
              <a:spcBef>
                <a:spcPts val="300"/>
              </a:spcBef>
            </a:pPr>
            <a:r>
              <a:rPr lang="en-US" sz="1600" dirty="0"/>
              <a:t>meetings are conducted and attended by both software engineers and customers</a:t>
            </a:r>
          </a:p>
          <a:p>
            <a:pPr algn="just">
              <a:lnSpc>
                <a:spcPct val="150000"/>
              </a:lnSpc>
            </a:pPr>
            <a:r>
              <a:rPr lang="en-US" sz="1600" dirty="0"/>
              <a:t>rules for preparation and participation are established</a:t>
            </a:r>
          </a:p>
          <a:p>
            <a:pPr algn="just">
              <a:lnSpc>
                <a:spcPct val="150000"/>
              </a:lnSpc>
            </a:pPr>
            <a:r>
              <a:rPr lang="en-US" sz="1600" dirty="0"/>
              <a:t>an agenda is suggested </a:t>
            </a:r>
          </a:p>
          <a:p>
            <a:pPr algn="just">
              <a:lnSpc>
                <a:spcPct val="150000"/>
              </a:lnSpc>
            </a:pPr>
            <a:r>
              <a:rPr lang="en-US" sz="1600" dirty="0"/>
              <a:t>a "facilitator" (can be a customer, a developer, or an outsider) controls the meeting</a:t>
            </a:r>
          </a:p>
          <a:p>
            <a:pPr algn="just">
              <a:lnSpc>
                <a:spcPct val="150000"/>
              </a:lnSpc>
            </a:pPr>
            <a:r>
              <a:rPr lang="en-US" sz="1600" dirty="0"/>
              <a:t>a "definition mechanism" (can be work sheets, flip charts, or wall stickers or an electronic bulletin board, chat room or virtual forum) is used</a:t>
            </a:r>
          </a:p>
          <a:p>
            <a:pPr algn="just">
              <a:lnSpc>
                <a:spcPct val="150000"/>
              </a:lnSpc>
            </a:pPr>
            <a:r>
              <a:rPr lang="en-US" sz="1600" dirty="0"/>
              <a:t>the goal is </a:t>
            </a:r>
          </a:p>
          <a:p>
            <a:pPr lvl="1" algn="just">
              <a:lnSpc>
                <a:spcPct val="150000"/>
              </a:lnSpc>
            </a:pPr>
            <a:r>
              <a:rPr lang="en-US" sz="1600" dirty="0">
                <a:solidFill>
                  <a:schemeClr val="folHlink"/>
                </a:solidFill>
              </a:rPr>
              <a:t>to identify the problem</a:t>
            </a:r>
          </a:p>
          <a:p>
            <a:pPr lvl="1" algn="just">
              <a:lnSpc>
                <a:spcPct val="150000"/>
              </a:lnSpc>
            </a:pPr>
            <a:r>
              <a:rPr lang="en-US" sz="1600" dirty="0">
                <a:solidFill>
                  <a:schemeClr val="folHlink"/>
                </a:solidFill>
              </a:rPr>
              <a:t>propose elements of the solution</a:t>
            </a:r>
          </a:p>
          <a:p>
            <a:pPr lvl="1" algn="just">
              <a:lnSpc>
                <a:spcPct val="150000"/>
              </a:lnSpc>
            </a:pPr>
            <a:r>
              <a:rPr lang="en-US" sz="1600" dirty="0">
                <a:solidFill>
                  <a:schemeClr val="folHlink"/>
                </a:solidFill>
              </a:rPr>
              <a:t>negotiate different approaches, and</a:t>
            </a:r>
          </a:p>
          <a:p>
            <a:pPr lvl="1" algn="just">
              <a:lnSpc>
                <a:spcPct val="150000"/>
              </a:lnSpc>
            </a:pPr>
            <a:r>
              <a:rPr lang="en-US" sz="1600" dirty="0">
                <a:solidFill>
                  <a:schemeClr val="folHlink"/>
                </a:solidFill>
              </a:rPr>
              <a:t> specify a preliminary set of solution requirements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chor="ctr"/>
          <a:lstStyle/>
          <a:p>
            <a:pPr eaLnBrk="1" hangingPunct="1"/>
            <a:r>
              <a:rPr lang="en-US" altLang="en-US" sz="3600" dirty="0"/>
              <a:t>Types of Requirements</a:t>
            </a:r>
          </a:p>
        </p:txBody>
      </p:sp>
      <p:sp>
        <p:nvSpPr>
          <p:cNvPr id="14340" name="Rectangle 3"/>
          <p:cNvSpPr>
            <a:spLocks noGrp="1" noChangeArrowheads="1"/>
          </p:cNvSpPr>
          <p:nvPr>
            <p:ph type="body" idx="1"/>
          </p:nvPr>
        </p:nvSpPr>
        <p:spPr/>
        <p:txBody>
          <a:bodyPr/>
          <a:lstStyle/>
          <a:p>
            <a:pPr eaLnBrk="1" hangingPunct="1"/>
            <a:r>
              <a:rPr lang="en-US" altLang="en-US"/>
              <a:t>Functional Requirements</a:t>
            </a:r>
          </a:p>
          <a:p>
            <a:pPr eaLnBrk="1" hangingPunct="1">
              <a:spcBef>
                <a:spcPct val="70000"/>
              </a:spcBef>
            </a:pPr>
            <a:r>
              <a:rPr lang="en-US" altLang="en-US"/>
              <a:t>Non-functional requirements </a:t>
            </a:r>
            <a:r>
              <a:rPr lang="en-US" altLang="en-US" sz="2000"/>
              <a:t>(or quality requirements)</a:t>
            </a:r>
          </a:p>
          <a:p>
            <a:pPr lvl="1" eaLnBrk="1" hangingPunct="1"/>
            <a:r>
              <a:rPr lang="en-US" altLang="en-US"/>
              <a:t>FURPS+</a:t>
            </a:r>
          </a:p>
          <a:p>
            <a:pPr lvl="1" eaLnBrk="1" hangingPunct="1"/>
            <a:r>
              <a:rPr lang="en-US" altLang="en-US"/>
              <a:t>Functionality (security), Usability, Reliability, Performance , Supportability</a:t>
            </a:r>
          </a:p>
          <a:p>
            <a:pPr eaLnBrk="1" hangingPunct="1">
              <a:spcBef>
                <a:spcPct val="70000"/>
              </a:spcBef>
            </a:pPr>
            <a:r>
              <a:rPr lang="en-US" altLang="en-US"/>
              <a:t>On-screen appearance requirements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defRPr/>
            </a:pPr>
            <a:r>
              <a:rPr lang="en-US" altLang="en-US" sz="3600" dirty="0"/>
              <a:t>On-screen Appearance Requirements</a:t>
            </a:r>
            <a:endParaRPr lang="en-US" sz="3600" dirty="0"/>
          </a:p>
        </p:txBody>
      </p:sp>
      <p:sp>
        <p:nvSpPr>
          <p:cNvPr id="3" name="Content Placeholder 2"/>
          <p:cNvSpPr>
            <a:spLocks noGrp="1"/>
          </p:cNvSpPr>
          <p:nvPr>
            <p:ph idx="1"/>
          </p:nvPr>
        </p:nvSpPr>
        <p:spPr/>
        <p:txBody>
          <a:bodyPr>
            <a:normAutofit fontScale="70000" lnSpcReduction="20000"/>
          </a:bodyPr>
          <a:lstStyle/>
          <a:p>
            <a:pPr algn="just">
              <a:lnSpc>
                <a:spcPct val="170000"/>
              </a:lnSpc>
              <a:defRPr/>
            </a:pPr>
            <a:r>
              <a:rPr lang="en-US" dirty="0"/>
              <a:t>Do not waste your time and your customer’s time by creating elaborate screen shots with many embellishments, coloring, shading, etc., that serves only to distract attention from most important aspects of the interface</a:t>
            </a:r>
          </a:p>
          <a:p>
            <a:pPr algn="just">
              <a:lnSpc>
                <a:spcPct val="170000"/>
              </a:lnSpc>
              <a:defRPr/>
            </a:pPr>
            <a:r>
              <a:rPr lang="en-US" dirty="0"/>
              <a:t>Hand-drawing the proposed interface forces you to </a:t>
            </a:r>
            <a:r>
              <a:rPr lang="en-US" b="1" i="1" dirty="0"/>
              <a:t>economize</a:t>
            </a:r>
            <a:r>
              <a:rPr lang="en-US" dirty="0"/>
              <a:t> and focus on the most important features</a:t>
            </a:r>
          </a:p>
          <a:p>
            <a:pPr algn="just">
              <a:lnSpc>
                <a:spcPct val="170000"/>
              </a:lnSpc>
              <a:defRPr/>
            </a:pPr>
            <a:r>
              <a:rPr lang="en-US" dirty="0"/>
              <a:t>Only when there is a consensus that a good design is reached, invest effort to prototype the interface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nchor="ctr"/>
          <a:lstStyle/>
          <a:p>
            <a:pPr eaLnBrk="1" hangingPunct="1"/>
            <a:r>
              <a:rPr lang="en-US" altLang="en-US" dirty="0"/>
              <a:t>Tools for Requirements Eng.</a:t>
            </a:r>
          </a:p>
        </p:txBody>
      </p:sp>
      <p:sp>
        <p:nvSpPr>
          <p:cNvPr id="16388" name="Rectangle 5"/>
          <p:cNvSpPr>
            <a:spLocks noGrp="1" noChangeArrowheads="1"/>
          </p:cNvSpPr>
          <p:nvPr>
            <p:ph idx="1"/>
          </p:nvPr>
        </p:nvSpPr>
        <p:spPr/>
        <p:txBody>
          <a:bodyPr/>
          <a:lstStyle/>
          <a:p>
            <a:pPr algn="just" eaLnBrk="1" hangingPunct="1">
              <a:lnSpc>
                <a:spcPct val="150000"/>
              </a:lnSpc>
            </a:pPr>
            <a:r>
              <a:rPr lang="en-US" altLang="en-US" sz="2400" dirty="0"/>
              <a:t>Tools, such as user stories and use cases,</a:t>
            </a:r>
            <a:br>
              <a:rPr lang="en-US" altLang="en-US" sz="2400" dirty="0"/>
            </a:br>
            <a:r>
              <a:rPr lang="en-US" altLang="en-US" sz="2400" dirty="0"/>
              <a:t>used for:</a:t>
            </a:r>
          </a:p>
          <a:p>
            <a:pPr lvl="1" algn="just" eaLnBrk="1" hangingPunct="1">
              <a:lnSpc>
                <a:spcPct val="150000"/>
              </a:lnSpc>
            </a:pPr>
            <a:r>
              <a:rPr lang="en-US" altLang="en-US" sz="2400" dirty="0"/>
              <a:t>Determining what exactly the user needs (“requirements analysis”)</a:t>
            </a:r>
          </a:p>
          <a:p>
            <a:pPr lvl="1" algn="just" eaLnBrk="1" hangingPunct="1">
              <a:lnSpc>
                <a:spcPct val="150000"/>
              </a:lnSpc>
            </a:pPr>
            <a:r>
              <a:rPr lang="en-US" altLang="en-US" sz="2400" dirty="0"/>
              <a:t>Writing a description of what system will do (“requirements specification”)</a:t>
            </a:r>
          </a:p>
          <a:p>
            <a:pPr algn="just" eaLnBrk="1" hangingPunct="1">
              <a:lnSpc>
                <a:spcPct val="150000"/>
              </a:lnSpc>
            </a:pPr>
            <a:r>
              <a:rPr lang="en-US" altLang="en-US" sz="2400" dirty="0"/>
              <a:t>Difficult to use the same tool for different tasks (analysis vs. specification)</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chor="ctr"/>
          <a:lstStyle/>
          <a:p>
            <a:r>
              <a:rPr lang="en-US" altLang="en-US" dirty="0"/>
              <a:t>Acceptance Tests</a:t>
            </a:r>
          </a:p>
        </p:txBody>
      </p:sp>
      <p:sp>
        <p:nvSpPr>
          <p:cNvPr id="3" name="Content Placeholder 2"/>
          <p:cNvSpPr>
            <a:spLocks noGrp="1"/>
          </p:cNvSpPr>
          <p:nvPr>
            <p:ph idx="1"/>
          </p:nvPr>
        </p:nvSpPr>
        <p:spPr>
          <a:xfrm>
            <a:off x="457200" y="1428736"/>
            <a:ext cx="8229600" cy="4525963"/>
          </a:xfrm>
        </p:spPr>
        <p:txBody>
          <a:bodyPr>
            <a:noAutofit/>
          </a:bodyPr>
          <a:lstStyle/>
          <a:p>
            <a:pPr algn="just">
              <a:defRPr/>
            </a:pPr>
            <a:endParaRPr lang="en-US" sz="2800" dirty="0"/>
          </a:p>
          <a:p>
            <a:pPr algn="just">
              <a:defRPr/>
            </a:pPr>
            <a:r>
              <a:rPr lang="en-US" sz="2800" dirty="0"/>
              <a:t>Means of assessing that the requirements are met as expected</a:t>
            </a:r>
          </a:p>
          <a:p>
            <a:pPr algn="just">
              <a:defRPr/>
            </a:pPr>
            <a:r>
              <a:rPr lang="en-US" sz="2800" dirty="0"/>
              <a:t>Conducted by the customer</a:t>
            </a:r>
          </a:p>
          <a:p>
            <a:pPr algn="just">
              <a:defRPr/>
            </a:pPr>
            <a:r>
              <a:rPr lang="en-US" sz="2800" dirty="0"/>
              <a:t>An acceptance test describes whether the system will pass or fail the test, given specific input values</a:t>
            </a:r>
          </a:p>
          <a:p>
            <a:pPr algn="just">
              <a:defRPr/>
            </a:pPr>
            <a:r>
              <a:rPr lang="en-US" sz="2800" dirty="0"/>
              <a:t>Cannot ever guarantee 100% coverage of all usage scenarios, but </a:t>
            </a:r>
            <a:r>
              <a:rPr lang="en-US" sz="2800" i="1" dirty="0"/>
              <a:t>systematic approach </a:t>
            </a:r>
            <a:r>
              <a:rPr lang="en-US" sz="2800" dirty="0"/>
              <a:t>can increase the degree of coverage</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sz="2800" dirty="0"/>
              <a:t>Project Estimation using User Story Points</a:t>
            </a:r>
          </a:p>
        </p:txBody>
      </p:sp>
      <p:sp>
        <p:nvSpPr>
          <p:cNvPr id="18436" name="Rectangle 3"/>
          <p:cNvSpPr>
            <a:spLocks noGrp="1" noChangeArrowheads="1"/>
          </p:cNvSpPr>
          <p:nvPr>
            <p:ph idx="1"/>
          </p:nvPr>
        </p:nvSpPr>
        <p:spPr/>
        <p:txBody>
          <a:bodyPr/>
          <a:lstStyle/>
          <a:p>
            <a:pPr eaLnBrk="1" hangingPunct="1">
              <a:lnSpc>
                <a:spcPct val="150000"/>
              </a:lnSpc>
            </a:pPr>
            <a:r>
              <a:rPr lang="en-US" altLang="en-US" sz="2000" dirty="0"/>
              <a:t>Size points assigned to each user story</a:t>
            </a:r>
          </a:p>
          <a:p>
            <a:pPr eaLnBrk="1" hangingPunct="1">
              <a:lnSpc>
                <a:spcPct val="150000"/>
              </a:lnSpc>
            </a:pPr>
            <a:r>
              <a:rPr lang="en-US" altLang="en-US" sz="2000" dirty="0"/>
              <a:t>Total work size estimate:</a:t>
            </a:r>
          </a:p>
          <a:p>
            <a:pPr lvl="1" eaLnBrk="1" hangingPunct="1">
              <a:lnSpc>
                <a:spcPct val="150000"/>
              </a:lnSpc>
            </a:pPr>
            <a:r>
              <a:rPr lang="en-US" altLang="en-US" sz="2000" dirty="0">
                <a:latin typeface="Times New Roman" pitchFamily="-128" charset="0"/>
              </a:rPr>
              <a:t>Total size = </a:t>
            </a:r>
            <a:r>
              <a:rPr lang="en-US" altLang="en-US" sz="2000" dirty="0">
                <a:latin typeface="Times New Roman" pitchFamily="-128" charset="0"/>
                <a:sym typeface="Symbol" pitchFamily="18" charset="2"/>
              </a:rPr>
              <a:t> (</a:t>
            </a:r>
            <a:r>
              <a:rPr lang="en-US" altLang="en-US" sz="2000" dirty="0">
                <a:latin typeface="Times New Roman" pitchFamily="-128" charset="0"/>
              </a:rPr>
              <a:t>points-for-story  </a:t>
            </a:r>
            <a:r>
              <a:rPr lang="en-US" altLang="en-US" sz="2000" b="1" i="1" dirty="0" err="1">
                <a:latin typeface="Times New Roman" pitchFamily="-128" charset="0"/>
              </a:rPr>
              <a:t>i</a:t>
            </a:r>
            <a:r>
              <a:rPr lang="en-US" altLang="en-US" sz="2000" dirty="0">
                <a:latin typeface="Times New Roman" pitchFamily="-128" charset="0"/>
              </a:rPr>
              <a:t>),    </a:t>
            </a:r>
            <a:r>
              <a:rPr lang="en-US" altLang="en-US" sz="2000" i="1" dirty="0" err="1">
                <a:latin typeface="Times New Roman" pitchFamily="-128" charset="0"/>
              </a:rPr>
              <a:t>i</a:t>
            </a:r>
            <a:r>
              <a:rPr lang="en-US" altLang="en-US" sz="2000" i="1" dirty="0">
                <a:latin typeface="Times New Roman" pitchFamily="-128" charset="0"/>
              </a:rPr>
              <a:t> </a:t>
            </a:r>
            <a:r>
              <a:rPr lang="en-US" altLang="en-US" sz="2000" dirty="0">
                <a:latin typeface="Times New Roman" pitchFamily="-128" charset="0"/>
              </a:rPr>
              <a:t>= 1..N</a:t>
            </a:r>
            <a:endParaRPr lang="en-US" altLang="en-US" sz="2000" dirty="0"/>
          </a:p>
          <a:p>
            <a:pPr eaLnBrk="1" hangingPunct="1">
              <a:lnSpc>
                <a:spcPct val="150000"/>
              </a:lnSpc>
            </a:pPr>
            <a:r>
              <a:rPr lang="en-US" altLang="en-US" sz="2000" dirty="0"/>
              <a:t>Velocity (= productivity) estimated from experience</a:t>
            </a:r>
          </a:p>
          <a:p>
            <a:pPr eaLnBrk="1" hangingPunct="1">
              <a:lnSpc>
                <a:spcPct val="150000"/>
              </a:lnSpc>
            </a:pPr>
            <a:r>
              <a:rPr lang="en-US" altLang="en-US" sz="2000" dirty="0"/>
              <a:t>Estimate the work duration</a:t>
            </a:r>
          </a:p>
          <a:p>
            <a:pPr eaLnBrk="1" hangingPunct="1">
              <a:lnSpc>
                <a:spcPct val="150000"/>
              </a:lnSpc>
              <a:buFontTx/>
              <a:buNone/>
            </a:pPr>
            <a:r>
              <a:rPr lang="en-US" altLang="en-US" sz="2000" dirty="0">
                <a:latin typeface="Times New Roman" pitchFamily="-128" charset="0"/>
              </a:rPr>
              <a:t>        Project duration =</a:t>
            </a:r>
            <a:r>
              <a:rPr lang="en-US" altLang="en-US" sz="2000" dirty="0"/>
              <a:t> </a:t>
            </a:r>
          </a:p>
        </p:txBody>
      </p:sp>
      <p:grpSp>
        <p:nvGrpSpPr>
          <p:cNvPr id="2" name="Group 4"/>
          <p:cNvGrpSpPr>
            <a:grpSpLocks/>
          </p:cNvGrpSpPr>
          <p:nvPr/>
        </p:nvGrpSpPr>
        <p:grpSpPr bwMode="auto">
          <a:xfrm>
            <a:off x="2786050" y="4643446"/>
            <a:ext cx="2343150" cy="1158875"/>
            <a:chOff x="2418" y="2454"/>
            <a:chExt cx="1476" cy="730"/>
          </a:xfrm>
        </p:grpSpPr>
        <p:sp>
          <p:nvSpPr>
            <p:cNvPr id="18438" name="Rectangle 5"/>
            <p:cNvSpPr>
              <a:spLocks noChangeArrowheads="1"/>
            </p:cNvSpPr>
            <p:nvPr/>
          </p:nvSpPr>
          <p:spPr bwMode="auto">
            <a:xfrm>
              <a:off x="2697" y="2454"/>
              <a:ext cx="917" cy="327"/>
            </a:xfrm>
            <a:prstGeom prst="rect">
              <a:avLst/>
            </a:prstGeom>
            <a:noFill/>
            <a:ln w="9525">
              <a:noFill/>
              <a:miter lim="800000"/>
              <a:headEnd/>
              <a:tailEnd/>
            </a:ln>
            <a:effectLst/>
          </p:spPr>
          <p:txBody>
            <a:bodyPr wrap="none">
              <a:spAutoFit/>
            </a:bodyPr>
            <a:lstStyle/>
            <a:p>
              <a:pPr eaLnBrk="1" hangingPunct="1"/>
              <a:r>
                <a:rPr lang="en-US" altLang="en-US" sz="2800" b="0">
                  <a:latin typeface="Times New Roman" pitchFamily="-128" charset="0"/>
                </a:rPr>
                <a:t>Path size</a:t>
              </a:r>
            </a:p>
          </p:txBody>
        </p:sp>
        <p:sp>
          <p:nvSpPr>
            <p:cNvPr id="18439" name="Rectangle 6"/>
            <p:cNvSpPr>
              <a:spLocks noChangeArrowheads="1"/>
            </p:cNvSpPr>
            <p:nvPr/>
          </p:nvSpPr>
          <p:spPr bwMode="auto">
            <a:xfrm>
              <a:off x="2418" y="2857"/>
              <a:ext cx="1476" cy="327"/>
            </a:xfrm>
            <a:prstGeom prst="rect">
              <a:avLst/>
            </a:prstGeom>
            <a:noFill/>
            <a:ln w="9525">
              <a:noFill/>
              <a:miter lim="800000"/>
              <a:headEnd/>
              <a:tailEnd/>
            </a:ln>
            <a:effectLst/>
          </p:spPr>
          <p:txBody>
            <a:bodyPr wrap="none">
              <a:spAutoFit/>
            </a:bodyPr>
            <a:lstStyle/>
            <a:p>
              <a:pPr eaLnBrk="1" hangingPunct="1"/>
              <a:r>
                <a:rPr lang="en-US" altLang="en-US" sz="2800" b="0" dirty="0">
                  <a:latin typeface="Times New Roman" pitchFamily="-128" charset="0"/>
                </a:rPr>
                <a:t>Travel velocity</a:t>
              </a:r>
            </a:p>
          </p:txBody>
        </p:sp>
        <p:sp>
          <p:nvSpPr>
            <p:cNvPr id="18440" name="Line 7"/>
            <p:cNvSpPr>
              <a:spLocks noChangeShapeType="1"/>
            </p:cNvSpPr>
            <p:nvPr/>
          </p:nvSpPr>
          <p:spPr bwMode="auto">
            <a:xfrm>
              <a:off x="2474" y="2847"/>
              <a:ext cx="1365" cy="0"/>
            </a:xfrm>
            <a:prstGeom prst="line">
              <a:avLst/>
            </a:prstGeom>
            <a:noFill/>
            <a:ln w="28575">
              <a:solidFill>
                <a:schemeClr val="tx1"/>
              </a:solidFill>
              <a:round/>
              <a:headEnd/>
              <a:tailEnd/>
            </a:ln>
            <a:effectLst/>
          </p:spPr>
          <p:txBody>
            <a:bodyPr/>
            <a:lstStyle/>
            <a:p>
              <a:endParaRPr lang="en-IN"/>
            </a:p>
          </p:txBody>
        </p:sp>
      </p:grpSp>
      <p:sp>
        <p:nvSpPr>
          <p:cNvPr id="9"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10"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p:txBody>
          <a:bodyPr/>
          <a:lstStyle/>
          <a:p>
            <a:pPr eaLnBrk="1" hangingPunct="1"/>
            <a:r>
              <a:rPr lang="en-US" altLang="en-US"/>
              <a:t>Example User Stories</a:t>
            </a:r>
          </a:p>
        </p:txBody>
      </p:sp>
      <p:graphicFrame>
        <p:nvGraphicFramePr>
          <p:cNvPr id="2" name="Content Placeholder 1"/>
          <p:cNvGraphicFramePr>
            <a:graphicFrameLocks noGrp="1"/>
          </p:cNvGraphicFramePr>
          <p:nvPr>
            <p:ph idx="1"/>
          </p:nvPr>
        </p:nvGraphicFramePr>
        <p:xfrm>
          <a:off x="504825" y="1600200"/>
          <a:ext cx="8410575" cy="4457702"/>
        </p:xfrm>
        <a:graphic>
          <a:graphicData uri="http://schemas.openxmlformats.org/drawingml/2006/table">
            <a:tbl>
              <a:tblPr/>
              <a:tblGrid>
                <a:gridCol w="958850">
                  <a:extLst>
                    <a:ext uri="{9D8B030D-6E8A-4147-A177-3AD203B41FA5}">
                      <a16:colId xmlns:a16="http://schemas.microsoft.com/office/drawing/2014/main" xmlns="" val="20000"/>
                    </a:ext>
                  </a:extLst>
                </a:gridCol>
                <a:gridCol w="6453188">
                  <a:extLst>
                    <a:ext uri="{9D8B030D-6E8A-4147-A177-3AD203B41FA5}">
                      <a16:colId xmlns:a16="http://schemas.microsoft.com/office/drawing/2014/main" xmlns="" val="20001"/>
                    </a:ext>
                  </a:extLst>
                </a:gridCol>
                <a:gridCol w="998537">
                  <a:extLst>
                    <a:ext uri="{9D8B030D-6E8A-4147-A177-3AD203B41FA5}">
                      <a16:colId xmlns:a16="http://schemas.microsoft.com/office/drawing/2014/main" xmlns="" val="20002"/>
                    </a:ext>
                  </a:extLst>
                </a:gridCol>
              </a:tblGrid>
              <a:tr h="404813">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dirty="0">
                          <a:ln>
                            <a:noFill/>
                          </a:ln>
                          <a:solidFill>
                            <a:schemeClr val="tx1"/>
                          </a:solidFill>
                          <a:effectLst/>
                          <a:latin typeface="Comic Sans MS" pitchFamily="66" charset="0"/>
                        </a:rPr>
                        <a:t>Identifier</a:t>
                      </a:r>
                      <a:endParaRPr kumimoji="0" lang="en-US" sz="1400" b="1" i="0" u="none" strike="noStrike" cap="none" normalizeH="0" baseline="0" dirty="0">
                        <a:ln>
                          <a:noFill/>
                        </a:ln>
                        <a:solidFill>
                          <a:schemeClr val="tx1"/>
                        </a:solidFill>
                        <a:effectLst/>
                        <a:latin typeface="Times New Roman" pitchFamily="18" charset="0"/>
                        <a:cs typeface="Times New Roman" pitchFamily="18" charset="0"/>
                      </a:endParaRPr>
                    </a:p>
                  </a:txBody>
                  <a:tcPr marL="18415" marR="1841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Comic Sans MS" pitchFamily="66" charset="0"/>
                        </a:rPr>
                        <a:t>User Story</a:t>
                      </a:r>
                      <a:endParaRPr kumimoji="0" lang="en-US" sz="14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Comic Sans MS" pitchFamily="66" charset="0"/>
                        </a:rPr>
                        <a:t>Size</a:t>
                      </a:r>
                      <a:endParaRPr kumimoji="0" lang="en-US" sz="14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80962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ST-1</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As an authorized person (tenant or landlord), I can keep the doors locked at all times.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4 points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1"/>
                  </a:ext>
                </a:extLst>
              </a:tr>
              <a:tr h="406400">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ST-2</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As an authorized person (tenant or landlord), I can lock the doors on demand.</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3 pts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2"/>
                  </a:ext>
                </a:extLst>
              </a:tr>
              <a:tr h="404813">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ST-3</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The lock should be automatically locked after a defined period of time.</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6 pts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3"/>
                  </a:ext>
                </a:extLst>
              </a:tr>
              <a:tr h="811213">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dirty="0">
                          <a:ln>
                            <a:noFill/>
                          </a:ln>
                          <a:solidFill>
                            <a:schemeClr val="tx1"/>
                          </a:solidFill>
                          <a:effectLst/>
                          <a:latin typeface="Arial" charset="0"/>
                          <a:cs typeface="Arial" charset="0"/>
                        </a:rPr>
                        <a:t>ST-4</a:t>
                      </a:r>
                      <a:endParaRPr kumimoji="0" lang="en-US"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As an authorized person (tenant or landlord), I can unlock the doors.</a:t>
                      </a:r>
                      <a:br>
                        <a:rPr kumimoji="0" lang="en-US" sz="1400" b="0" i="0" u="none" strike="noStrike" cap="none" normalizeH="0" baseline="0">
                          <a:ln>
                            <a:noFill/>
                          </a:ln>
                          <a:solidFill>
                            <a:schemeClr val="tx1"/>
                          </a:solidFill>
                          <a:effectLst/>
                          <a:latin typeface="Arial" charset="0"/>
                          <a:cs typeface="Arial" charset="0"/>
                        </a:rPr>
                      </a:br>
                      <a:r>
                        <a:rPr kumimoji="0" lang="en-US" sz="1400" b="0" i="0" u="none" strike="noStrike" cap="none" normalizeH="0" baseline="0">
                          <a:ln>
                            <a:noFill/>
                          </a:ln>
                          <a:solidFill>
                            <a:schemeClr val="tx1"/>
                          </a:solidFill>
                          <a:effectLst/>
                          <a:latin typeface="Arial" charset="0"/>
                          <a:cs typeface="Arial" charset="0"/>
                        </a:rPr>
                        <a:t>(Test: Allow a small number of mistakes, say three.)</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9 points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4"/>
                  </a:ext>
                </a:extLst>
              </a:tr>
              <a:tr h="406400">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ST-5</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As a landlord, I can at runtime manage authorized persons.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10 pts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5"/>
                  </a:ext>
                </a:extLst>
              </a:tr>
              <a:tr h="40322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ST-6</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As an authorized person (tenant or landlord), I can view past accesses.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6 pts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6"/>
                  </a:ext>
                </a:extLst>
              </a:tr>
              <a:tr h="406400">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ST-7</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As a tenant, I can configure the preferences for activation of various devices.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6 pts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7"/>
                  </a:ext>
                </a:extLst>
              </a:tr>
              <a:tr h="404813">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ST-8</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ts val="1400"/>
                        </a:lnSpc>
                        <a:spcBef>
                          <a:spcPts val="200"/>
                        </a:spcBef>
                        <a:spcAft>
                          <a:spcPts val="20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As a tenant, I can file complaint about “suspicious” accesses.</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6 pts</a:t>
                      </a:r>
                      <a:endParaRPr kumimoji="0" lang="en-US" sz="1400" b="1" i="0" u="none" strike="noStrike" cap="none" normalizeH="0" baseline="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8"/>
                  </a:ext>
                </a:extLst>
              </a:tr>
            </a:tbl>
          </a:graphicData>
        </a:graphic>
      </p:graphicFrame>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21"/>
          <p:cNvSpPr txBox="1">
            <a:spLocks noChangeArrowheads="1"/>
          </p:cNvSpPr>
          <p:nvPr/>
        </p:nvSpPr>
        <p:spPr bwMode="auto">
          <a:xfrm>
            <a:off x="8016875" y="1470025"/>
            <a:ext cx="1071563" cy="1323975"/>
          </a:xfrm>
          <a:prstGeom prst="rect">
            <a:avLst/>
          </a:prstGeom>
          <a:noFill/>
          <a:ln w="9525">
            <a:solidFill>
              <a:srgbClr val="00FF00"/>
            </a:solidFill>
            <a:miter lim="800000"/>
            <a:headEnd/>
            <a:tailEnd/>
          </a:ln>
          <a:effectLst/>
        </p:spPr>
        <p:txBody>
          <a:bodyPr wrap="none">
            <a:spAutoFit/>
          </a:bodyPr>
          <a:lstStyle/>
          <a:p>
            <a:pPr eaLnBrk="1" hangingPunct="1"/>
            <a:r>
              <a:rPr lang="en-US" altLang="en-US" sz="800" b="0"/>
              <a:t>2 points per day</a:t>
            </a:r>
          </a:p>
          <a:p>
            <a:pPr eaLnBrk="1" hangingPunct="1"/>
            <a:endParaRPr lang="en-US" altLang="en-US" sz="800" b="0"/>
          </a:p>
          <a:p>
            <a:pPr eaLnBrk="1" hangingPunct="1"/>
            <a:r>
              <a:rPr lang="en-US" altLang="en-US" sz="800" b="0"/>
              <a:t>1 = 4 pts (2 days)</a:t>
            </a:r>
          </a:p>
          <a:p>
            <a:pPr eaLnBrk="1" hangingPunct="1"/>
            <a:r>
              <a:rPr lang="en-US" altLang="en-US" sz="800" b="0"/>
              <a:t>2 = 7 pts (3.5 days)</a:t>
            </a:r>
          </a:p>
          <a:p>
            <a:pPr eaLnBrk="1" hangingPunct="1"/>
            <a:r>
              <a:rPr lang="en-US" altLang="en-US" sz="800" b="0"/>
              <a:t>3 = 10 pts (5 days)</a:t>
            </a:r>
          </a:p>
          <a:p>
            <a:pPr eaLnBrk="1" hangingPunct="1"/>
            <a:r>
              <a:rPr lang="en-US" altLang="en-US" sz="800" b="0"/>
              <a:t>4 = 3 pts (1.5 days)</a:t>
            </a:r>
          </a:p>
          <a:p>
            <a:pPr eaLnBrk="1" hangingPunct="1"/>
            <a:r>
              <a:rPr lang="en-US" altLang="en-US" sz="800" b="0"/>
              <a:t>5 = 4 pts (2 days)</a:t>
            </a:r>
          </a:p>
          <a:p>
            <a:pPr eaLnBrk="1" hangingPunct="1"/>
            <a:r>
              <a:rPr lang="en-US" altLang="en-US" sz="800" b="0"/>
              <a:t>6 = 2 pts (1 day)</a:t>
            </a:r>
          </a:p>
          <a:p>
            <a:pPr eaLnBrk="1" hangingPunct="1"/>
            <a:r>
              <a:rPr lang="en-US" altLang="en-US" sz="800" b="0"/>
              <a:t>7 = 4 pts (2 days)</a:t>
            </a:r>
          </a:p>
          <a:p>
            <a:pPr eaLnBrk="1" hangingPunct="1"/>
            <a:r>
              <a:rPr lang="en-US" altLang="en-US" sz="800" b="0"/>
              <a:t>8 = 7 pts (3.5 days)</a:t>
            </a:r>
          </a:p>
        </p:txBody>
      </p:sp>
      <p:grpSp>
        <p:nvGrpSpPr>
          <p:cNvPr id="2" name="Group 122"/>
          <p:cNvGrpSpPr>
            <a:grpSpLocks/>
          </p:cNvGrpSpPr>
          <p:nvPr/>
        </p:nvGrpSpPr>
        <p:grpSpPr bwMode="auto">
          <a:xfrm>
            <a:off x="6089650" y="1487488"/>
            <a:ext cx="1873250" cy="925512"/>
            <a:chOff x="3576" y="106"/>
            <a:chExt cx="1180" cy="583"/>
          </a:xfrm>
        </p:grpSpPr>
        <p:sp>
          <p:nvSpPr>
            <p:cNvPr id="20589" name="AutoShape 123"/>
            <p:cNvSpPr>
              <a:spLocks/>
            </p:cNvSpPr>
            <p:nvPr/>
          </p:nvSpPr>
          <p:spPr bwMode="auto">
            <a:xfrm>
              <a:off x="4660" y="106"/>
              <a:ext cx="96" cy="340"/>
            </a:xfrm>
            <a:prstGeom prst="rightBrace">
              <a:avLst>
                <a:gd name="adj1" fmla="val 52076"/>
                <a:gd name="adj2" fmla="val 50000"/>
              </a:avLst>
            </a:prstGeom>
            <a:noFill/>
            <a:ln w="3175">
              <a:solidFill>
                <a:schemeClr val="tx1"/>
              </a:solidFill>
              <a:round/>
              <a:headEnd/>
              <a:tailEnd/>
            </a:ln>
            <a:effectLst/>
          </p:spPr>
          <p:txBody>
            <a:bodyPr wrap="none" anchor="ctr"/>
            <a:lstStyle/>
            <a:p>
              <a:pPr eaLnBrk="1" hangingPunct="1"/>
              <a:endParaRPr lang="en-US" altLang="en-US"/>
            </a:p>
          </p:txBody>
        </p:sp>
        <p:sp>
          <p:nvSpPr>
            <p:cNvPr id="20590" name="Text Box 124"/>
            <p:cNvSpPr txBox="1">
              <a:spLocks noChangeArrowheads="1"/>
            </p:cNvSpPr>
            <p:nvPr/>
          </p:nvSpPr>
          <p:spPr bwMode="auto">
            <a:xfrm>
              <a:off x="3576" y="111"/>
              <a:ext cx="1000" cy="77"/>
            </a:xfrm>
            <a:prstGeom prst="rect">
              <a:avLst/>
            </a:prstGeom>
            <a:noFill/>
            <a:ln w="9525">
              <a:noFill/>
              <a:miter lim="800000"/>
              <a:headEnd/>
              <a:tailEnd/>
            </a:ln>
            <a:effectLst/>
          </p:spPr>
          <p:txBody>
            <a:bodyPr wrap="none" lIns="0" tIns="0" rIns="0" bIns="0">
              <a:spAutoFit/>
            </a:bodyPr>
            <a:lstStyle/>
            <a:p>
              <a:pPr eaLnBrk="1" hangingPunct="1"/>
              <a:r>
                <a:rPr lang="en-US" altLang="en-US" sz="800" b="0"/>
                <a:t>1)  Prune Section 6      1 day (2pts)</a:t>
              </a:r>
            </a:p>
          </p:txBody>
        </p:sp>
        <p:sp>
          <p:nvSpPr>
            <p:cNvPr id="20591" name="Text Box 125"/>
            <p:cNvSpPr txBox="1">
              <a:spLocks noChangeArrowheads="1"/>
            </p:cNvSpPr>
            <p:nvPr/>
          </p:nvSpPr>
          <p:spPr bwMode="auto">
            <a:xfrm>
              <a:off x="3582" y="235"/>
              <a:ext cx="1032" cy="77"/>
            </a:xfrm>
            <a:prstGeom prst="rect">
              <a:avLst/>
            </a:prstGeom>
            <a:noFill/>
            <a:ln w="9525">
              <a:noFill/>
              <a:miter lim="800000"/>
              <a:headEnd/>
              <a:tailEnd/>
            </a:ln>
            <a:effectLst/>
          </p:spPr>
          <p:txBody>
            <a:bodyPr wrap="none" lIns="0" tIns="0" rIns="0" bIns="0">
              <a:spAutoFit/>
            </a:bodyPr>
            <a:lstStyle/>
            <a:p>
              <a:pPr eaLnBrk="1" hangingPunct="1"/>
              <a:r>
                <a:rPr lang="en-US" altLang="en-US" sz="800" b="0"/>
                <a:t>2)  Prune Section 5      2 days (4pts)</a:t>
              </a:r>
            </a:p>
          </p:txBody>
        </p:sp>
        <p:sp>
          <p:nvSpPr>
            <p:cNvPr id="20592" name="Text Box 126"/>
            <p:cNvSpPr txBox="1">
              <a:spLocks noChangeArrowheads="1"/>
            </p:cNvSpPr>
            <p:nvPr/>
          </p:nvSpPr>
          <p:spPr bwMode="auto">
            <a:xfrm>
              <a:off x="3582" y="359"/>
              <a:ext cx="1032" cy="77"/>
            </a:xfrm>
            <a:prstGeom prst="rect">
              <a:avLst/>
            </a:prstGeom>
            <a:noFill/>
            <a:ln w="9525">
              <a:noFill/>
              <a:miter lim="800000"/>
              <a:headEnd/>
              <a:tailEnd/>
            </a:ln>
            <a:effectLst/>
          </p:spPr>
          <p:txBody>
            <a:bodyPr wrap="none" lIns="0" tIns="0" rIns="0" bIns="0">
              <a:spAutoFit/>
            </a:bodyPr>
            <a:lstStyle/>
            <a:p>
              <a:pPr eaLnBrk="1" hangingPunct="1"/>
              <a:r>
                <a:rPr lang="en-US" altLang="en-US" sz="800" b="0"/>
                <a:t>3)  Prune Section 7      2 days (4pts)</a:t>
              </a:r>
            </a:p>
          </p:txBody>
        </p:sp>
        <p:sp>
          <p:nvSpPr>
            <p:cNvPr id="20593" name="Text Box 127"/>
            <p:cNvSpPr txBox="1">
              <a:spLocks noChangeArrowheads="1"/>
            </p:cNvSpPr>
            <p:nvPr/>
          </p:nvSpPr>
          <p:spPr bwMode="auto">
            <a:xfrm>
              <a:off x="3588" y="483"/>
              <a:ext cx="1000" cy="77"/>
            </a:xfrm>
            <a:prstGeom prst="rect">
              <a:avLst/>
            </a:prstGeom>
            <a:noFill/>
            <a:ln w="9525">
              <a:noFill/>
              <a:miter lim="800000"/>
              <a:headEnd/>
              <a:tailEnd/>
            </a:ln>
            <a:effectLst/>
          </p:spPr>
          <p:txBody>
            <a:bodyPr wrap="none" lIns="0" tIns="0" rIns="0" bIns="0">
              <a:spAutoFit/>
            </a:bodyPr>
            <a:lstStyle/>
            <a:p>
              <a:pPr eaLnBrk="1" hangingPunct="1"/>
              <a:r>
                <a:rPr lang="en-US" altLang="en-US" sz="800" b="0"/>
                <a:t>4)  Prune Section 4    1.5 days (3p)</a:t>
              </a:r>
            </a:p>
          </p:txBody>
        </p:sp>
        <p:sp>
          <p:nvSpPr>
            <p:cNvPr id="20594" name="Text Box 128"/>
            <p:cNvSpPr txBox="1">
              <a:spLocks noChangeArrowheads="1"/>
            </p:cNvSpPr>
            <p:nvPr/>
          </p:nvSpPr>
          <p:spPr bwMode="auto">
            <a:xfrm>
              <a:off x="3588" y="612"/>
              <a:ext cx="1000" cy="77"/>
            </a:xfrm>
            <a:prstGeom prst="rect">
              <a:avLst/>
            </a:prstGeom>
            <a:noFill/>
            <a:ln w="9525">
              <a:noFill/>
              <a:miter lim="800000"/>
              <a:headEnd/>
              <a:tailEnd/>
            </a:ln>
            <a:effectLst/>
          </p:spPr>
          <p:txBody>
            <a:bodyPr wrap="none" lIns="0" tIns="0" rIns="0" bIns="0">
              <a:spAutoFit/>
            </a:bodyPr>
            <a:lstStyle/>
            <a:p>
              <a:pPr eaLnBrk="1" hangingPunct="1"/>
              <a:r>
                <a:rPr lang="en-US" altLang="en-US" sz="800" b="0"/>
                <a:t>5)  Prune Section 8    3.5 days (7p)</a:t>
              </a:r>
            </a:p>
          </p:txBody>
        </p:sp>
      </p:grpSp>
      <p:sp>
        <p:nvSpPr>
          <p:cNvPr id="20484" name="Rectangle 2"/>
          <p:cNvSpPr>
            <a:spLocks noGrp="1" noChangeArrowheads="1"/>
          </p:cNvSpPr>
          <p:nvPr>
            <p:ph type="title"/>
          </p:nvPr>
        </p:nvSpPr>
        <p:spPr/>
        <p:txBody>
          <a:bodyPr/>
          <a:lstStyle/>
          <a:p>
            <a:pPr eaLnBrk="1" hangingPunct="1"/>
            <a:r>
              <a:rPr lang="en-US" altLang="en-US" sz="4000"/>
              <a:t>Agile Estimation of Project Effort</a:t>
            </a:r>
          </a:p>
        </p:txBody>
      </p:sp>
      <p:sp>
        <p:nvSpPr>
          <p:cNvPr id="115" name="Content Placeholder 114"/>
          <p:cNvSpPr>
            <a:spLocks noGrp="1"/>
          </p:cNvSpPr>
          <p:nvPr>
            <p:ph idx="1"/>
          </p:nvPr>
        </p:nvSpPr>
        <p:spPr/>
        <p:txBody>
          <a:bodyPr/>
          <a:lstStyle/>
          <a:p>
            <a:endParaRPr lang="en-IN"/>
          </a:p>
        </p:txBody>
      </p:sp>
      <p:grpSp>
        <p:nvGrpSpPr>
          <p:cNvPr id="3" name="Group 12"/>
          <p:cNvGrpSpPr>
            <a:grpSpLocks/>
          </p:cNvGrpSpPr>
          <p:nvPr/>
        </p:nvGrpSpPr>
        <p:grpSpPr bwMode="auto">
          <a:xfrm>
            <a:off x="1811338" y="2671763"/>
            <a:ext cx="2328862" cy="3051175"/>
            <a:chOff x="1097" y="1434"/>
            <a:chExt cx="1467" cy="1922"/>
          </a:xfrm>
        </p:grpSpPr>
        <p:sp>
          <p:nvSpPr>
            <p:cNvPr id="20540" name="Freeform 13"/>
            <p:cNvSpPr>
              <a:spLocks noChangeAspect="1"/>
            </p:cNvSpPr>
            <p:nvPr/>
          </p:nvSpPr>
          <p:spPr bwMode="auto">
            <a:xfrm>
              <a:off x="1558" y="1506"/>
              <a:ext cx="507" cy="43"/>
            </a:xfrm>
            <a:custGeom>
              <a:avLst/>
              <a:gdLst>
                <a:gd name="T0" fmla="*/ 0 w 1055"/>
                <a:gd name="T1" fmla="*/ 0 h 91"/>
                <a:gd name="T2" fmla="*/ 3 w 1055"/>
                <a:gd name="T3" fmla="*/ 0 h 91"/>
                <a:gd name="T4" fmla="*/ 3 w 1055"/>
                <a:gd name="T5" fmla="*/ 0 h 91"/>
                <a:gd name="T6" fmla="*/ 0 w 1055"/>
                <a:gd name="T7" fmla="*/ 0 h 91"/>
                <a:gd name="T8" fmla="*/ 0 w 1055"/>
                <a:gd name="T9" fmla="*/ 0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 h="91">
                  <a:moveTo>
                    <a:pt x="5" y="89"/>
                  </a:moveTo>
                  <a:lnTo>
                    <a:pt x="1055" y="91"/>
                  </a:lnTo>
                  <a:cubicBezTo>
                    <a:pt x="1055" y="53"/>
                    <a:pt x="1040" y="0"/>
                    <a:pt x="959" y="2"/>
                  </a:cubicBezTo>
                  <a:lnTo>
                    <a:pt x="105" y="3"/>
                  </a:lnTo>
                  <a:cubicBezTo>
                    <a:pt x="26" y="3"/>
                    <a:pt x="0" y="47"/>
                    <a:pt x="5" y="89"/>
                  </a:cubicBezTo>
                  <a:close/>
                </a:path>
              </a:pathLst>
            </a:custGeom>
            <a:solidFill>
              <a:srgbClr val="ACACAC"/>
            </a:solidFill>
            <a:ln w="6350" cap="flat" cmpd="sng">
              <a:solidFill>
                <a:schemeClr val="tx1"/>
              </a:solidFill>
              <a:prstDash val="solid"/>
              <a:round/>
              <a:headEnd type="none" w="med" len="med"/>
              <a:tailEnd type="none" w="med" len="med"/>
            </a:ln>
            <a:effectLst/>
          </p:spPr>
          <p:txBody>
            <a:bodyPr/>
            <a:lstStyle/>
            <a:p>
              <a:endParaRPr lang="en-IN"/>
            </a:p>
          </p:txBody>
        </p:sp>
        <p:sp>
          <p:nvSpPr>
            <p:cNvPr id="20541" name="Freeform 14"/>
            <p:cNvSpPr>
              <a:spLocks noChangeAspect="1"/>
            </p:cNvSpPr>
            <p:nvPr/>
          </p:nvSpPr>
          <p:spPr bwMode="auto">
            <a:xfrm>
              <a:off x="1595" y="1507"/>
              <a:ext cx="30" cy="36"/>
            </a:xfrm>
            <a:custGeom>
              <a:avLst/>
              <a:gdLst>
                <a:gd name="T0" fmla="*/ 0 w 63"/>
                <a:gd name="T1" fmla="*/ 0 h 74"/>
                <a:gd name="T2" fmla="*/ 0 w 63"/>
                <a:gd name="T3" fmla="*/ 0 h 74"/>
                <a:gd name="T4" fmla="*/ 0 w 63"/>
                <a:gd name="T5" fmla="*/ 0 h 74"/>
                <a:gd name="T6" fmla="*/ 0 w 63"/>
                <a:gd name="T7" fmla="*/ 0 h 74"/>
                <a:gd name="T8" fmla="*/ 0 w 63"/>
                <a:gd name="T9" fmla="*/ 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74">
                  <a:moveTo>
                    <a:pt x="7" y="74"/>
                  </a:moveTo>
                  <a:cubicBezTo>
                    <a:pt x="3" y="63"/>
                    <a:pt x="0" y="17"/>
                    <a:pt x="12" y="0"/>
                  </a:cubicBezTo>
                  <a:lnTo>
                    <a:pt x="63" y="0"/>
                  </a:lnTo>
                  <a:cubicBezTo>
                    <a:pt x="55" y="21"/>
                    <a:pt x="55" y="45"/>
                    <a:pt x="57" y="59"/>
                  </a:cubicBezTo>
                  <a:cubicBezTo>
                    <a:pt x="45" y="63"/>
                    <a:pt x="21" y="68"/>
                    <a:pt x="7" y="74"/>
                  </a:cubicBezTo>
                  <a:close/>
                </a:path>
              </a:pathLst>
            </a:custGeom>
            <a:solidFill>
              <a:srgbClr val="5F5F5F"/>
            </a:solidFill>
            <a:ln w="3175" cap="flat" cmpd="sng">
              <a:solidFill>
                <a:schemeClr val="tx1"/>
              </a:solidFill>
              <a:prstDash val="solid"/>
              <a:round/>
              <a:headEnd type="none" w="med" len="med"/>
              <a:tailEnd type="none" w="med" len="med"/>
            </a:ln>
            <a:effectLst/>
          </p:spPr>
          <p:txBody>
            <a:bodyPr/>
            <a:lstStyle/>
            <a:p>
              <a:endParaRPr lang="en-IN"/>
            </a:p>
          </p:txBody>
        </p:sp>
        <p:sp>
          <p:nvSpPr>
            <p:cNvPr id="20542" name="Freeform 15"/>
            <p:cNvSpPr>
              <a:spLocks noChangeAspect="1"/>
            </p:cNvSpPr>
            <p:nvPr/>
          </p:nvSpPr>
          <p:spPr bwMode="auto">
            <a:xfrm>
              <a:off x="2001" y="1507"/>
              <a:ext cx="29" cy="34"/>
            </a:xfrm>
            <a:custGeom>
              <a:avLst/>
              <a:gdLst>
                <a:gd name="T0" fmla="*/ 0 w 61"/>
                <a:gd name="T1" fmla="*/ 0 h 71"/>
                <a:gd name="T2" fmla="*/ 0 w 61"/>
                <a:gd name="T3" fmla="*/ 0 h 71"/>
                <a:gd name="T4" fmla="*/ 0 w 61"/>
                <a:gd name="T5" fmla="*/ 0 h 71"/>
                <a:gd name="T6" fmla="*/ 0 w 61"/>
                <a:gd name="T7" fmla="*/ 0 h 71"/>
                <a:gd name="T8" fmla="*/ 0 w 61"/>
                <a:gd name="T9" fmla="*/ 0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1">
                  <a:moveTo>
                    <a:pt x="54" y="71"/>
                  </a:moveTo>
                  <a:cubicBezTo>
                    <a:pt x="58" y="60"/>
                    <a:pt x="61" y="17"/>
                    <a:pt x="49" y="0"/>
                  </a:cubicBezTo>
                  <a:lnTo>
                    <a:pt x="0" y="0"/>
                  </a:lnTo>
                  <a:cubicBezTo>
                    <a:pt x="6" y="24"/>
                    <a:pt x="8" y="43"/>
                    <a:pt x="6" y="57"/>
                  </a:cubicBezTo>
                  <a:cubicBezTo>
                    <a:pt x="18" y="61"/>
                    <a:pt x="40" y="65"/>
                    <a:pt x="54" y="71"/>
                  </a:cubicBezTo>
                  <a:close/>
                </a:path>
              </a:pathLst>
            </a:custGeom>
            <a:solidFill>
              <a:srgbClr val="5F5F5F"/>
            </a:solidFill>
            <a:ln w="3175" cap="flat" cmpd="sng">
              <a:solidFill>
                <a:schemeClr val="tx1"/>
              </a:solidFill>
              <a:prstDash val="solid"/>
              <a:round/>
              <a:headEnd type="none" w="med" len="med"/>
              <a:tailEnd type="none" w="med" len="med"/>
            </a:ln>
            <a:effectLst/>
          </p:spPr>
          <p:txBody>
            <a:bodyPr/>
            <a:lstStyle/>
            <a:p>
              <a:endParaRPr lang="en-IN"/>
            </a:p>
          </p:txBody>
        </p:sp>
        <p:sp>
          <p:nvSpPr>
            <p:cNvPr id="20543" name="Freeform 16"/>
            <p:cNvSpPr>
              <a:spLocks noChangeAspect="1"/>
            </p:cNvSpPr>
            <p:nvPr/>
          </p:nvSpPr>
          <p:spPr bwMode="auto">
            <a:xfrm>
              <a:off x="1526" y="1434"/>
              <a:ext cx="582" cy="225"/>
            </a:xfrm>
            <a:custGeom>
              <a:avLst/>
              <a:gdLst>
                <a:gd name="T0" fmla="*/ 4 w 1161"/>
                <a:gd name="T1" fmla="*/ 1 h 442"/>
                <a:gd name="T2" fmla="*/ 3 w 1161"/>
                <a:gd name="T3" fmla="*/ 1 h 442"/>
                <a:gd name="T4" fmla="*/ 2 w 1161"/>
                <a:gd name="T5" fmla="*/ 1 h 442"/>
                <a:gd name="T6" fmla="*/ 0 w 1161"/>
                <a:gd name="T7" fmla="*/ 2 h 442"/>
                <a:gd name="T8" fmla="*/ 5 w 1161"/>
                <a:gd name="T9" fmla="*/ 2 h 442"/>
                <a:gd name="T10" fmla="*/ 4 w 1161"/>
                <a:gd name="T11" fmla="*/ 1 h 4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42">
                  <a:moveTo>
                    <a:pt x="850" y="169"/>
                  </a:moveTo>
                  <a:cubicBezTo>
                    <a:pt x="767" y="102"/>
                    <a:pt x="731" y="0"/>
                    <a:pt x="582" y="1"/>
                  </a:cubicBezTo>
                  <a:cubicBezTo>
                    <a:pt x="433" y="2"/>
                    <a:pt x="440" y="39"/>
                    <a:pt x="334" y="146"/>
                  </a:cubicBezTo>
                  <a:cubicBezTo>
                    <a:pt x="228" y="253"/>
                    <a:pt x="0" y="151"/>
                    <a:pt x="0" y="442"/>
                  </a:cubicBezTo>
                  <a:lnTo>
                    <a:pt x="1155" y="442"/>
                  </a:lnTo>
                  <a:cubicBezTo>
                    <a:pt x="1161" y="173"/>
                    <a:pt x="933" y="236"/>
                    <a:pt x="850" y="169"/>
                  </a:cubicBezTo>
                  <a:close/>
                </a:path>
              </a:pathLst>
            </a:custGeom>
            <a:solidFill>
              <a:srgbClr val="EAEAEA"/>
            </a:solidFill>
            <a:ln w="3175" cap="flat" cmpd="sng">
              <a:solidFill>
                <a:srgbClr val="EAEAEA"/>
              </a:solidFill>
              <a:prstDash val="solid"/>
              <a:round/>
              <a:headEnd type="none" w="med" len="med"/>
              <a:tailEnd type="none" w="med" len="med"/>
            </a:ln>
            <a:effectLst/>
          </p:spPr>
          <p:txBody>
            <a:bodyPr/>
            <a:lstStyle/>
            <a:p>
              <a:endParaRPr lang="en-IN"/>
            </a:p>
          </p:txBody>
        </p:sp>
        <p:sp>
          <p:nvSpPr>
            <p:cNvPr id="20544" name="Freeform 17"/>
            <p:cNvSpPr>
              <a:spLocks noChangeAspect="1"/>
            </p:cNvSpPr>
            <p:nvPr/>
          </p:nvSpPr>
          <p:spPr bwMode="auto">
            <a:xfrm>
              <a:off x="1539" y="1434"/>
              <a:ext cx="558" cy="213"/>
            </a:xfrm>
            <a:custGeom>
              <a:avLst/>
              <a:gdLst>
                <a:gd name="T0" fmla="*/ 2 w 1161"/>
                <a:gd name="T1" fmla="*/ 0 h 442"/>
                <a:gd name="T2" fmla="*/ 1 w 1161"/>
                <a:gd name="T3" fmla="*/ 0 h 442"/>
                <a:gd name="T4" fmla="*/ 1 w 1161"/>
                <a:gd name="T5" fmla="*/ 0 h 442"/>
                <a:gd name="T6" fmla="*/ 0 w 1161"/>
                <a:gd name="T7" fmla="*/ 1 h 442"/>
                <a:gd name="T8" fmla="*/ 3 w 1161"/>
                <a:gd name="T9" fmla="*/ 1 h 442"/>
                <a:gd name="T10" fmla="*/ 2 w 1161"/>
                <a:gd name="T11" fmla="*/ 0 h 4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42">
                  <a:moveTo>
                    <a:pt x="850" y="169"/>
                  </a:moveTo>
                  <a:cubicBezTo>
                    <a:pt x="767" y="102"/>
                    <a:pt x="731" y="0"/>
                    <a:pt x="582" y="1"/>
                  </a:cubicBezTo>
                  <a:cubicBezTo>
                    <a:pt x="433" y="2"/>
                    <a:pt x="440" y="39"/>
                    <a:pt x="334" y="146"/>
                  </a:cubicBezTo>
                  <a:cubicBezTo>
                    <a:pt x="228" y="253"/>
                    <a:pt x="0" y="151"/>
                    <a:pt x="0" y="442"/>
                  </a:cubicBezTo>
                  <a:lnTo>
                    <a:pt x="1155" y="442"/>
                  </a:lnTo>
                  <a:cubicBezTo>
                    <a:pt x="1161" y="173"/>
                    <a:pt x="933" y="236"/>
                    <a:pt x="850" y="169"/>
                  </a:cubicBezTo>
                  <a:close/>
                </a:path>
              </a:pathLst>
            </a:custGeom>
            <a:solidFill>
              <a:srgbClr val="DDDDDD"/>
            </a:solidFill>
            <a:ln w="6350" cap="flat" cmpd="sng">
              <a:solidFill>
                <a:schemeClr val="tx1"/>
              </a:solidFill>
              <a:prstDash val="solid"/>
              <a:round/>
              <a:headEnd type="none" w="med" len="med"/>
              <a:tailEnd type="none" w="med" len="med"/>
            </a:ln>
            <a:effectLst/>
          </p:spPr>
          <p:txBody>
            <a:bodyPr/>
            <a:lstStyle/>
            <a:p>
              <a:endParaRPr lang="en-IN"/>
            </a:p>
          </p:txBody>
        </p:sp>
        <p:sp>
          <p:nvSpPr>
            <p:cNvPr id="20545" name="Freeform 18"/>
            <p:cNvSpPr>
              <a:spLocks noChangeAspect="1"/>
            </p:cNvSpPr>
            <p:nvPr/>
          </p:nvSpPr>
          <p:spPr bwMode="auto">
            <a:xfrm>
              <a:off x="1097" y="1548"/>
              <a:ext cx="116" cy="1808"/>
            </a:xfrm>
            <a:custGeom>
              <a:avLst/>
              <a:gdLst>
                <a:gd name="T0" fmla="*/ 0 w 238"/>
                <a:gd name="T1" fmla="*/ 0 h 3759"/>
                <a:gd name="T2" fmla="*/ 0 w 238"/>
                <a:gd name="T3" fmla="*/ 0 h 3759"/>
                <a:gd name="T4" fmla="*/ 0 w 238"/>
                <a:gd name="T5" fmla="*/ 10 h 3759"/>
                <a:gd name="T6" fmla="*/ 0 w 238"/>
                <a:gd name="T7" fmla="*/ 11 h 3759"/>
                <a:gd name="T8" fmla="*/ 0 w 238"/>
                <a:gd name="T9" fmla="*/ 10 h 3759"/>
                <a:gd name="T10" fmla="*/ 0 w 238"/>
                <a:gd name="T11" fmla="*/ 0 h 3759"/>
                <a:gd name="T12" fmla="*/ 0 w 238"/>
                <a:gd name="T13" fmla="*/ 0 h 37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8" h="3759">
                  <a:moveTo>
                    <a:pt x="232" y="1"/>
                  </a:moveTo>
                  <a:cubicBezTo>
                    <a:pt x="46" y="0"/>
                    <a:pt x="1" y="105"/>
                    <a:pt x="0" y="229"/>
                  </a:cubicBezTo>
                  <a:lnTo>
                    <a:pt x="0" y="3546"/>
                  </a:lnTo>
                  <a:cubicBezTo>
                    <a:pt x="1" y="3700"/>
                    <a:pt x="106" y="3759"/>
                    <a:pt x="238" y="3756"/>
                  </a:cubicBezTo>
                  <a:cubicBezTo>
                    <a:pt x="179" y="3757"/>
                    <a:pt x="50" y="3717"/>
                    <a:pt x="50" y="3541"/>
                  </a:cubicBezTo>
                  <a:lnTo>
                    <a:pt x="50" y="234"/>
                  </a:lnTo>
                  <a:cubicBezTo>
                    <a:pt x="47" y="96"/>
                    <a:pt x="122" y="13"/>
                    <a:pt x="232" y="1"/>
                  </a:cubicBezTo>
                  <a:close/>
                </a:path>
              </a:pathLst>
            </a:custGeom>
            <a:solidFill>
              <a:srgbClr val="5F5F5F"/>
            </a:solidFill>
            <a:ln w="6350" cap="flat" cmpd="sng">
              <a:solidFill>
                <a:schemeClr val="tx1"/>
              </a:solidFill>
              <a:prstDash val="solid"/>
              <a:round/>
              <a:headEnd type="none" w="med" len="med"/>
              <a:tailEnd type="none" w="med" len="med"/>
            </a:ln>
            <a:effectLst/>
          </p:spPr>
          <p:txBody>
            <a:bodyPr/>
            <a:lstStyle/>
            <a:p>
              <a:endParaRPr lang="en-IN"/>
            </a:p>
          </p:txBody>
        </p:sp>
        <p:sp>
          <p:nvSpPr>
            <p:cNvPr id="20546" name="AutoShape 19"/>
            <p:cNvSpPr>
              <a:spLocks noChangeAspect="1" noChangeArrowheads="1"/>
            </p:cNvSpPr>
            <p:nvPr/>
          </p:nvSpPr>
          <p:spPr bwMode="auto">
            <a:xfrm>
              <a:off x="1121" y="1549"/>
              <a:ext cx="1366" cy="1806"/>
            </a:xfrm>
            <a:prstGeom prst="roundRect">
              <a:avLst>
                <a:gd name="adj" fmla="val 6894"/>
              </a:avLst>
            </a:prstGeom>
            <a:solidFill>
              <a:srgbClr val="ACACAC"/>
            </a:solidFill>
            <a:ln w="9525" algn="ctr">
              <a:solidFill>
                <a:schemeClr val="tx1"/>
              </a:solidFill>
              <a:round/>
              <a:headEnd/>
              <a:tailEnd/>
            </a:ln>
            <a:effectLst/>
          </p:spPr>
          <p:txBody>
            <a:bodyPr/>
            <a:lstStyle/>
            <a:p>
              <a:pPr eaLnBrk="1" hangingPunct="1"/>
              <a:endParaRPr lang="en-US" altLang="en-US"/>
            </a:p>
          </p:txBody>
        </p:sp>
        <p:sp>
          <p:nvSpPr>
            <p:cNvPr id="20547" name="Freeform 20"/>
            <p:cNvSpPr>
              <a:spLocks noChangeAspect="1"/>
            </p:cNvSpPr>
            <p:nvPr/>
          </p:nvSpPr>
          <p:spPr bwMode="auto">
            <a:xfrm>
              <a:off x="1142" y="1575"/>
              <a:ext cx="1390" cy="1752"/>
            </a:xfrm>
            <a:custGeom>
              <a:avLst/>
              <a:gdLst>
                <a:gd name="T0" fmla="*/ 0 w 2839"/>
                <a:gd name="T1" fmla="*/ 0 h 3644"/>
                <a:gd name="T2" fmla="*/ 0 w 2839"/>
                <a:gd name="T3" fmla="*/ 10 h 3644"/>
                <a:gd name="T4" fmla="*/ 9 w 2839"/>
                <a:gd name="T5" fmla="*/ 10 h 3644"/>
                <a:gd name="T6" fmla="*/ 9 w 2839"/>
                <a:gd name="T7" fmla="*/ 0 h 3644"/>
                <a:gd name="T8" fmla="*/ 0 w 2839"/>
                <a:gd name="T9" fmla="*/ 0 h 3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3644">
                  <a:moveTo>
                    <a:pt x="46" y="44"/>
                  </a:moveTo>
                  <a:cubicBezTo>
                    <a:pt x="122" y="1212"/>
                    <a:pt x="0" y="2909"/>
                    <a:pt x="76" y="3539"/>
                  </a:cubicBezTo>
                  <a:cubicBezTo>
                    <a:pt x="868" y="3644"/>
                    <a:pt x="2022" y="3519"/>
                    <a:pt x="2839" y="3512"/>
                  </a:cubicBezTo>
                  <a:cubicBezTo>
                    <a:pt x="2340" y="2904"/>
                    <a:pt x="2659" y="736"/>
                    <a:pt x="2598" y="44"/>
                  </a:cubicBezTo>
                  <a:cubicBezTo>
                    <a:pt x="2178" y="38"/>
                    <a:pt x="1292" y="0"/>
                    <a:pt x="46" y="44"/>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0548" name="Freeform 21"/>
            <p:cNvSpPr>
              <a:spLocks noChangeAspect="1"/>
            </p:cNvSpPr>
            <p:nvPr/>
          </p:nvSpPr>
          <p:spPr bwMode="auto">
            <a:xfrm>
              <a:off x="1189" y="3170"/>
              <a:ext cx="1375" cy="114"/>
            </a:xfrm>
            <a:custGeom>
              <a:avLst/>
              <a:gdLst>
                <a:gd name="T0" fmla="*/ 0 w 2807"/>
                <a:gd name="T1" fmla="*/ 0 h 237"/>
                <a:gd name="T2" fmla="*/ 0 w 2807"/>
                <a:gd name="T3" fmla="*/ 0 h 237"/>
                <a:gd name="T4" fmla="*/ 9 w 2807"/>
                <a:gd name="T5" fmla="*/ 0 h 237"/>
                <a:gd name="T6" fmla="*/ 9 w 2807"/>
                <a:gd name="T7" fmla="*/ 0 h 2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07" h="237">
                  <a:moveTo>
                    <a:pt x="0" y="46"/>
                  </a:moveTo>
                  <a:cubicBezTo>
                    <a:pt x="0" y="87"/>
                    <a:pt x="6" y="138"/>
                    <a:pt x="12" y="156"/>
                  </a:cubicBezTo>
                  <a:cubicBezTo>
                    <a:pt x="485" y="183"/>
                    <a:pt x="1773" y="237"/>
                    <a:pt x="2807" y="36"/>
                  </a:cubicBezTo>
                  <a:cubicBezTo>
                    <a:pt x="2796" y="30"/>
                    <a:pt x="2784" y="10"/>
                    <a:pt x="2778" y="0"/>
                  </a:cubicBezTo>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0549" name="Freeform 22"/>
            <p:cNvSpPr>
              <a:spLocks noChangeAspect="1"/>
            </p:cNvSpPr>
            <p:nvPr/>
          </p:nvSpPr>
          <p:spPr bwMode="auto">
            <a:xfrm>
              <a:off x="1153" y="1588"/>
              <a:ext cx="1410" cy="1672"/>
            </a:xfrm>
            <a:custGeom>
              <a:avLst/>
              <a:gdLst>
                <a:gd name="T0" fmla="*/ 0 w 2878"/>
                <a:gd name="T1" fmla="*/ 0 h 3476"/>
                <a:gd name="T2" fmla="*/ 0 w 2878"/>
                <a:gd name="T3" fmla="*/ 10 h 3476"/>
                <a:gd name="T4" fmla="*/ 10 w 2878"/>
                <a:gd name="T5" fmla="*/ 10 h 3476"/>
                <a:gd name="T6" fmla="*/ 9 w 2878"/>
                <a:gd name="T7" fmla="*/ 0 h 3476"/>
                <a:gd name="T8" fmla="*/ 0 w 2878"/>
                <a:gd name="T9" fmla="*/ 0 h 3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8" h="3476">
                  <a:moveTo>
                    <a:pt x="57" y="44"/>
                  </a:moveTo>
                  <a:cubicBezTo>
                    <a:pt x="133" y="1610"/>
                    <a:pt x="0" y="2838"/>
                    <a:pt x="83" y="3403"/>
                  </a:cubicBezTo>
                  <a:cubicBezTo>
                    <a:pt x="1040" y="3476"/>
                    <a:pt x="2252" y="3412"/>
                    <a:pt x="2878" y="3284"/>
                  </a:cubicBezTo>
                  <a:cubicBezTo>
                    <a:pt x="2390" y="2641"/>
                    <a:pt x="2670" y="737"/>
                    <a:pt x="2609" y="45"/>
                  </a:cubicBezTo>
                  <a:cubicBezTo>
                    <a:pt x="2189" y="39"/>
                    <a:pt x="1303" y="0"/>
                    <a:pt x="57" y="44"/>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0550" name="Freeform 23"/>
            <p:cNvSpPr>
              <a:spLocks noChangeAspect="1"/>
            </p:cNvSpPr>
            <p:nvPr/>
          </p:nvSpPr>
          <p:spPr bwMode="auto">
            <a:xfrm>
              <a:off x="1170" y="1614"/>
              <a:ext cx="1386" cy="1625"/>
            </a:xfrm>
            <a:custGeom>
              <a:avLst/>
              <a:gdLst>
                <a:gd name="T0" fmla="*/ 0 w 2829"/>
                <a:gd name="T1" fmla="*/ 0 h 3378"/>
                <a:gd name="T2" fmla="*/ 0 w 2829"/>
                <a:gd name="T3" fmla="*/ 10 h 3378"/>
                <a:gd name="T4" fmla="*/ 9 w 2829"/>
                <a:gd name="T5" fmla="*/ 9 h 3378"/>
                <a:gd name="T6" fmla="*/ 9 w 2829"/>
                <a:gd name="T7" fmla="*/ 0 h 3378"/>
                <a:gd name="T8" fmla="*/ 0 w 2829"/>
                <a:gd name="T9" fmla="*/ 0 h 33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9" h="3378">
                  <a:moveTo>
                    <a:pt x="48" y="44"/>
                  </a:moveTo>
                  <a:cubicBezTo>
                    <a:pt x="136" y="1602"/>
                    <a:pt x="0" y="2725"/>
                    <a:pt x="83" y="3290"/>
                  </a:cubicBezTo>
                  <a:cubicBezTo>
                    <a:pt x="875" y="3378"/>
                    <a:pt x="2096" y="3352"/>
                    <a:pt x="2829" y="3167"/>
                  </a:cubicBezTo>
                  <a:cubicBezTo>
                    <a:pt x="2525" y="2652"/>
                    <a:pt x="2665" y="734"/>
                    <a:pt x="2604" y="42"/>
                  </a:cubicBezTo>
                  <a:cubicBezTo>
                    <a:pt x="2184" y="36"/>
                    <a:pt x="1294" y="0"/>
                    <a:pt x="48" y="44"/>
                  </a:cubicBezTo>
                  <a:close/>
                </a:path>
              </a:pathLst>
            </a:custGeom>
            <a:solidFill>
              <a:schemeClr val="bg1"/>
            </a:solidFill>
            <a:ln w="3175" cap="flat" cmpd="sng">
              <a:solidFill>
                <a:schemeClr val="tx1"/>
              </a:solidFill>
              <a:prstDash val="solid"/>
              <a:round/>
              <a:headEnd/>
              <a:tailEnd/>
            </a:ln>
            <a:effectLst/>
          </p:spPr>
          <p:txBody>
            <a:bodyPr/>
            <a:lstStyle/>
            <a:p>
              <a:endParaRPr lang="en-IN"/>
            </a:p>
          </p:txBody>
        </p:sp>
        <p:sp>
          <p:nvSpPr>
            <p:cNvPr id="20551" name="Freeform 24"/>
            <p:cNvSpPr>
              <a:spLocks noChangeAspect="1"/>
            </p:cNvSpPr>
            <p:nvPr/>
          </p:nvSpPr>
          <p:spPr bwMode="auto">
            <a:xfrm>
              <a:off x="1353" y="1632"/>
              <a:ext cx="60" cy="1579"/>
            </a:xfrm>
            <a:custGeom>
              <a:avLst/>
              <a:gdLst>
                <a:gd name="T0" fmla="*/ 0 w 122"/>
                <a:gd name="T1" fmla="*/ 0 h 3284"/>
                <a:gd name="T2" fmla="*/ 0 w 122"/>
                <a:gd name="T3" fmla="*/ 9 h 3284"/>
                <a:gd name="T4" fmla="*/ 0 60000 65536"/>
                <a:gd name="T5" fmla="*/ 0 60000 65536"/>
              </a:gdLst>
              <a:ahLst/>
              <a:cxnLst>
                <a:cxn ang="T4">
                  <a:pos x="T0" y="T1"/>
                </a:cxn>
                <a:cxn ang="T5">
                  <a:pos x="T2" y="T3"/>
                </a:cxn>
              </a:cxnLst>
              <a:rect l="0" t="0" r="r" b="b"/>
              <a:pathLst>
                <a:path w="122" h="3284">
                  <a:moveTo>
                    <a:pt x="0" y="0"/>
                  </a:moveTo>
                  <a:cubicBezTo>
                    <a:pt x="111" y="1545"/>
                    <a:pt x="11" y="3052"/>
                    <a:pt x="122" y="3284"/>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0552" name="Freeform 25"/>
            <p:cNvSpPr>
              <a:spLocks noChangeAspect="1"/>
            </p:cNvSpPr>
            <p:nvPr/>
          </p:nvSpPr>
          <p:spPr bwMode="auto">
            <a:xfrm>
              <a:off x="1387" y="3213"/>
              <a:ext cx="14" cy="24"/>
            </a:xfrm>
            <a:custGeom>
              <a:avLst/>
              <a:gdLst>
                <a:gd name="T0" fmla="*/ 0 w 26"/>
                <a:gd name="T1" fmla="*/ 0 h 49"/>
                <a:gd name="T2" fmla="*/ 1 w 26"/>
                <a:gd name="T3" fmla="*/ 0 h 49"/>
                <a:gd name="T4" fmla="*/ 0 60000 65536"/>
                <a:gd name="T5" fmla="*/ 0 60000 65536"/>
              </a:gdLst>
              <a:ahLst/>
              <a:cxnLst>
                <a:cxn ang="T4">
                  <a:pos x="T0" y="T1"/>
                </a:cxn>
                <a:cxn ang="T5">
                  <a:pos x="T2" y="T3"/>
                </a:cxn>
              </a:cxnLst>
              <a:rect l="0" t="0" r="r" b="b"/>
              <a:pathLst>
                <a:path w="26" h="49">
                  <a:moveTo>
                    <a:pt x="0" y="0"/>
                  </a:moveTo>
                  <a:cubicBezTo>
                    <a:pt x="6" y="21"/>
                    <a:pt x="17" y="40"/>
                    <a:pt x="26" y="49"/>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0553" name="Freeform 26"/>
            <p:cNvSpPr>
              <a:spLocks noChangeAspect="1"/>
            </p:cNvSpPr>
            <p:nvPr/>
          </p:nvSpPr>
          <p:spPr bwMode="auto">
            <a:xfrm>
              <a:off x="1385" y="3236"/>
              <a:ext cx="9" cy="19"/>
            </a:xfrm>
            <a:custGeom>
              <a:avLst/>
              <a:gdLst>
                <a:gd name="T0" fmla="*/ 0 w 19"/>
                <a:gd name="T1" fmla="*/ 0 h 39"/>
                <a:gd name="T2" fmla="*/ 0 w 19"/>
                <a:gd name="T3" fmla="*/ 0 h 39"/>
                <a:gd name="T4" fmla="*/ 0 60000 65536"/>
                <a:gd name="T5" fmla="*/ 0 60000 65536"/>
              </a:gdLst>
              <a:ahLst/>
              <a:cxnLst>
                <a:cxn ang="T4">
                  <a:pos x="T0" y="T1"/>
                </a:cxn>
                <a:cxn ang="T5">
                  <a:pos x="T2" y="T3"/>
                </a:cxn>
              </a:cxnLst>
              <a:rect l="0" t="0" r="r" b="b"/>
              <a:pathLst>
                <a:path w="19" h="39">
                  <a:moveTo>
                    <a:pt x="0" y="0"/>
                  </a:moveTo>
                  <a:cubicBezTo>
                    <a:pt x="6" y="21"/>
                    <a:pt x="10" y="30"/>
                    <a:pt x="19" y="39"/>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0554" name="Freeform 27"/>
            <p:cNvSpPr>
              <a:spLocks noChangeAspect="1"/>
            </p:cNvSpPr>
            <p:nvPr/>
          </p:nvSpPr>
          <p:spPr bwMode="auto">
            <a:xfrm>
              <a:off x="1384" y="3255"/>
              <a:ext cx="26" cy="40"/>
            </a:xfrm>
            <a:custGeom>
              <a:avLst/>
              <a:gdLst>
                <a:gd name="T0" fmla="*/ 0 w 52"/>
                <a:gd name="T1" fmla="*/ 0 h 84"/>
                <a:gd name="T2" fmla="*/ 1 w 52"/>
                <a:gd name="T3" fmla="*/ 0 h 84"/>
                <a:gd name="T4" fmla="*/ 0 60000 65536"/>
                <a:gd name="T5" fmla="*/ 0 60000 65536"/>
              </a:gdLst>
              <a:ahLst/>
              <a:cxnLst>
                <a:cxn ang="T4">
                  <a:pos x="T0" y="T1"/>
                </a:cxn>
                <a:cxn ang="T5">
                  <a:pos x="T2" y="T3"/>
                </a:cxn>
              </a:cxnLst>
              <a:rect l="0" t="0" r="r" b="b"/>
              <a:pathLst>
                <a:path w="52" h="84">
                  <a:moveTo>
                    <a:pt x="0" y="0"/>
                  </a:moveTo>
                  <a:cubicBezTo>
                    <a:pt x="6" y="21"/>
                    <a:pt x="37" y="70"/>
                    <a:pt x="52" y="84"/>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0555" name="Line 28"/>
            <p:cNvSpPr>
              <a:spLocks noChangeAspect="1" noChangeShapeType="1"/>
            </p:cNvSpPr>
            <p:nvPr/>
          </p:nvSpPr>
          <p:spPr bwMode="auto">
            <a:xfrm>
              <a:off x="1328" y="1591"/>
              <a:ext cx="0" cy="13"/>
            </a:xfrm>
            <a:prstGeom prst="line">
              <a:avLst/>
            </a:prstGeom>
            <a:noFill/>
            <a:ln w="3175">
              <a:solidFill>
                <a:srgbClr val="FF99FF"/>
              </a:solidFill>
              <a:round/>
              <a:headEnd/>
              <a:tailEnd/>
            </a:ln>
            <a:effectLst/>
          </p:spPr>
          <p:txBody>
            <a:bodyPr/>
            <a:lstStyle/>
            <a:p>
              <a:endParaRPr lang="en-IN"/>
            </a:p>
          </p:txBody>
        </p:sp>
        <p:sp>
          <p:nvSpPr>
            <p:cNvPr id="20556" name="Line 29"/>
            <p:cNvSpPr>
              <a:spLocks noChangeAspect="1" noChangeShapeType="1"/>
            </p:cNvSpPr>
            <p:nvPr/>
          </p:nvSpPr>
          <p:spPr bwMode="auto">
            <a:xfrm>
              <a:off x="1206" y="1855"/>
              <a:ext cx="1246" cy="0"/>
            </a:xfrm>
            <a:prstGeom prst="line">
              <a:avLst/>
            </a:prstGeom>
            <a:noFill/>
            <a:ln w="3175">
              <a:solidFill>
                <a:srgbClr val="00CCFF"/>
              </a:solidFill>
              <a:round/>
              <a:headEnd/>
              <a:tailEnd/>
            </a:ln>
            <a:effectLst/>
          </p:spPr>
          <p:txBody>
            <a:bodyPr/>
            <a:lstStyle/>
            <a:p>
              <a:endParaRPr lang="en-IN"/>
            </a:p>
          </p:txBody>
        </p:sp>
        <p:sp>
          <p:nvSpPr>
            <p:cNvPr id="20557" name="Line 30"/>
            <p:cNvSpPr>
              <a:spLocks noChangeAspect="1" noChangeShapeType="1"/>
            </p:cNvSpPr>
            <p:nvPr/>
          </p:nvSpPr>
          <p:spPr bwMode="auto">
            <a:xfrm>
              <a:off x="1207" y="1982"/>
              <a:ext cx="1246" cy="0"/>
            </a:xfrm>
            <a:prstGeom prst="line">
              <a:avLst/>
            </a:prstGeom>
            <a:noFill/>
            <a:ln w="3175">
              <a:solidFill>
                <a:srgbClr val="00CCFF"/>
              </a:solidFill>
              <a:round/>
              <a:headEnd/>
              <a:tailEnd/>
            </a:ln>
            <a:effectLst/>
          </p:spPr>
          <p:txBody>
            <a:bodyPr/>
            <a:lstStyle/>
            <a:p>
              <a:endParaRPr lang="en-IN"/>
            </a:p>
          </p:txBody>
        </p:sp>
        <p:sp>
          <p:nvSpPr>
            <p:cNvPr id="20558" name="Line 31"/>
            <p:cNvSpPr>
              <a:spLocks noChangeAspect="1" noChangeShapeType="1"/>
            </p:cNvSpPr>
            <p:nvPr/>
          </p:nvSpPr>
          <p:spPr bwMode="auto">
            <a:xfrm>
              <a:off x="1211" y="2110"/>
              <a:ext cx="1241" cy="0"/>
            </a:xfrm>
            <a:prstGeom prst="line">
              <a:avLst/>
            </a:prstGeom>
            <a:noFill/>
            <a:ln w="3175">
              <a:solidFill>
                <a:srgbClr val="00CCFF"/>
              </a:solidFill>
              <a:round/>
              <a:headEnd/>
              <a:tailEnd/>
            </a:ln>
            <a:effectLst/>
          </p:spPr>
          <p:txBody>
            <a:bodyPr/>
            <a:lstStyle/>
            <a:p>
              <a:endParaRPr lang="en-IN"/>
            </a:p>
          </p:txBody>
        </p:sp>
        <p:sp>
          <p:nvSpPr>
            <p:cNvPr id="20559" name="Line 32"/>
            <p:cNvSpPr>
              <a:spLocks noChangeAspect="1" noChangeShapeType="1"/>
            </p:cNvSpPr>
            <p:nvPr/>
          </p:nvSpPr>
          <p:spPr bwMode="auto">
            <a:xfrm>
              <a:off x="1212" y="2237"/>
              <a:ext cx="1241" cy="0"/>
            </a:xfrm>
            <a:prstGeom prst="line">
              <a:avLst/>
            </a:prstGeom>
            <a:noFill/>
            <a:ln w="3175">
              <a:solidFill>
                <a:srgbClr val="00CCFF"/>
              </a:solidFill>
              <a:round/>
              <a:headEnd/>
              <a:tailEnd/>
            </a:ln>
            <a:effectLst/>
          </p:spPr>
          <p:txBody>
            <a:bodyPr/>
            <a:lstStyle/>
            <a:p>
              <a:endParaRPr lang="en-IN"/>
            </a:p>
          </p:txBody>
        </p:sp>
        <p:sp>
          <p:nvSpPr>
            <p:cNvPr id="20560" name="Line 33"/>
            <p:cNvSpPr>
              <a:spLocks noChangeAspect="1" noChangeShapeType="1"/>
            </p:cNvSpPr>
            <p:nvPr/>
          </p:nvSpPr>
          <p:spPr bwMode="auto">
            <a:xfrm>
              <a:off x="1206" y="2365"/>
              <a:ext cx="1246" cy="0"/>
            </a:xfrm>
            <a:prstGeom prst="line">
              <a:avLst/>
            </a:prstGeom>
            <a:noFill/>
            <a:ln w="3175">
              <a:solidFill>
                <a:srgbClr val="00CCFF"/>
              </a:solidFill>
              <a:round/>
              <a:headEnd/>
              <a:tailEnd/>
            </a:ln>
            <a:effectLst/>
          </p:spPr>
          <p:txBody>
            <a:bodyPr/>
            <a:lstStyle/>
            <a:p>
              <a:endParaRPr lang="en-IN"/>
            </a:p>
          </p:txBody>
        </p:sp>
        <p:sp>
          <p:nvSpPr>
            <p:cNvPr id="20561" name="Line 34"/>
            <p:cNvSpPr>
              <a:spLocks noChangeAspect="1" noChangeShapeType="1"/>
            </p:cNvSpPr>
            <p:nvPr/>
          </p:nvSpPr>
          <p:spPr bwMode="auto">
            <a:xfrm>
              <a:off x="1207" y="2492"/>
              <a:ext cx="1249" cy="0"/>
            </a:xfrm>
            <a:prstGeom prst="line">
              <a:avLst/>
            </a:prstGeom>
            <a:noFill/>
            <a:ln w="3175">
              <a:solidFill>
                <a:srgbClr val="00CCFF"/>
              </a:solidFill>
              <a:round/>
              <a:headEnd/>
              <a:tailEnd/>
            </a:ln>
            <a:effectLst/>
          </p:spPr>
          <p:txBody>
            <a:bodyPr/>
            <a:lstStyle/>
            <a:p>
              <a:endParaRPr lang="en-IN"/>
            </a:p>
          </p:txBody>
        </p:sp>
        <p:sp>
          <p:nvSpPr>
            <p:cNvPr id="20562" name="Freeform 35"/>
            <p:cNvSpPr>
              <a:spLocks noChangeAspect="1"/>
            </p:cNvSpPr>
            <p:nvPr/>
          </p:nvSpPr>
          <p:spPr bwMode="auto">
            <a:xfrm>
              <a:off x="1202" y="2610"/>
              <a:ext cx="1257" cy="37"/>
            </a:xfrm>
            <a:custGeom>
              <a:avLst/>
              <a:gdLst>
                <a:gd name="T0" fmla="*/ 0 w 2592"/>
                <a:gd name="T1" fmla="*/ 0 h 77"/>
                <a:gd name="T2" fmla="*/ 8 w 2592"/>
                <a:gd name="T3" fmla="*/ 0 h 77"/>
                <a:gd name="T4" fmla="*/ 0 60000 65536"/>
                <a:gd name="T5" fmla="*/ 0 60000 65536"/>
              </a:gdLst>
              <a:ahLst/>
              <a:cxnLst>
                <a:cxn ang="T4">
                  <a:pos x="T0" y="T1"/>
                </a:cxn>
                <a:cxn ang="T5">
                  <a:pos x="T2" y="T3"/>
                </a:cxn>
              </a:cxnLst>
              <a:rect l="0" t="0" r="r" b="b"/>
              <a:pathLst>
                <a:path w="2592" h="77">
                  <a:moveTo>
                    <a:pt x="0" y="28"/>
                  </a:moveTo>
                  <a:cubicBezTo>
                    <a:pt x="1208" y="77"/>
                    <a:pt x="2288" y="0"/>
                    <a:pt x="2592" y="11"/>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0563" name="Freeform 36"/>
            <p:cNvSpPr>
              <a:spLocks noChangeAspect="1"/>
            </p:cNvSpPr>
            <p:nvPr/>
          </p:nvSpPr>
          <p:spPr bwMode="auto">
            <a:xfrm>
              <a:off x="1201" y="2730"/>
              <a:ext cx="1266" cy="44"/>
            </a:xfrm>
            <a:custGeom>
              <a:avLst/>
              <a:gdLst>
                <a:gd name="T0" fmla="*/ 0 w 2607"/>
                <a:gd name="T1" fmla="*/ 0 h 91"/>
                <a:gd name="T2" fmla="*/ 8 w 2607"/>
                <a:gd name="T3" fmla="*/ 0 h 91"/>
                <a:gd name="T4" fmla="*/ 0 60000 65536"/>
                <a:gd name="T5" fmla="*/ 0 60000 65536"/>
              </a:gdLst>
              <a:ahLst/>
              <a:cxnLst>
                <a:cxn ang="T4">
                  <a:pos x="T0" y="T1"/>
                </a:cxn>
                <a:cxn ang="T5">
                  <a:pos x="T2" y="T3"/>
                </a:cxn>
              </a:cxnLst>
              <a:rect l="0" t="0" r="r" b="b"/>
              <a:pathLst>
                <a:path w="2607" h="91">
                  <a:moveTo>
                    <a:pt x="0" y="42"/>
                  </a:moveTo>
                  <a:cubicBezTo>
                    <a:pt x="1208" y="91"/>
                    <a:pt x="2303" y="0"/>
                    <a:pt x="2607" y="11"/>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0564" name="Freeform 37"/>
            <p:cNvSpPr>
              <a:spLocks noChangeAspect="1"/>
            </p:cNvSpPr>
            <p:nvPr/>
          </p:nvSpPr>
          <p:spPr bwMode="auto">
            <a:xfrm>
              <a:off x="1199" y="2848"/>
              <a:ext cx="1279" cy="72"/>
            </a:xfrm>
            <a:custGeom>
              <a:avLst/>
              <a:gdLst>
                <a:gd name="T0" fmla="*/ 0 w 2624"/>
                <a:gd name="T1" fmla="*/ 0 h 150"/>
                <a:gd name="T2" fmla="*/ 8 w 2624"/>
                <a:gd name="T3" fmla="*/ 0 h 150"/>
                <a:gd name="T4" fmla="*/ 0 60000 65536"/>
                <a:gd name="T5" fmla="*/ 0 60000 65536"/>
              </a:gdLst>
              <a:ahLst/>
              <a:cxnLst>
                <a:cxn ang="T4">
                  <a:pos x="T0" y="T1"/>
                </a:cxn>
                <a:cxn ang="T5">
                  <a:pos x="T2" y="T3"/>
                </a:cxn>
              </a:cxnLst>
              <a:rect l="0" t="0" r="r" b="b"/>
              <a:pathLst>
                <a:path w="2624" h="150">
                  <a:moveTo>
                    <a:pt x="0" y="69"/>
                  </a:moveTo>
                  <a:cubicBezTo>
                    <a:pt x="1361" y="150"/>
                    <a:pt x="2203" y="0"/>
                    <a:pt x="2624"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0565" name="Freeform 38"/>
            <p:cNvSpPr>
              <a:spLocks noChangeAspect="1"/>
            </p:cNvSpPr>
            <p:nvPr/>
          </p:nvSpPr>
          <p:spPr bwMode="auto">
            <a:xfrm>
              <a:off x="1199" y="2959"/>
              <a:ext cx="1297" cy="101"/>
            </a:xfrm>
            <a:custGeom>
              <a:avLst/>
              <a:gdLst>
                <a:gd name="T0" fmla="*/ 0 w 2665"/>
                <a:gd name="T1" fmla="*/ 0 h 210"/>
                <a:gd name="T2" fmla="*/ 9 w 2665"/>
                <a:gd name="T3" fmla="*/ 0 h 210"/>
                <a:gd name="T4" fmla="*/ 0 60000 65536"/>
                <a:gd name="T5" fmla="*/ 0 60000 65536"/>
              </a:gdLst>
              <a:ahLst/>
              <a:cxnLst>
                <a:cxn ang="T4">
                  <a:pos x="T0" y="T1"/>
                </a:cxn>
                <a:cxn ang="T5">
                  <a:pos x="T2" y="T3"/>
                </a:cxn>
              </a:cxnLst>
              <a:rect l="0" t="0" r="r" b="b"/>
              <a:pathLst>
                <a:path w="2665" h="210">
                  <a:moveTo>
                    <a:pt x="0" y="76"/>
                  </a:moveTo>
                  <a:cubicBezTo>
                    <a:pt x="1137" y="210"/>
                    <a:pt x="2184" y="0"/>
                    <a:pt x="2665"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0566" name="Freeform 39"/>
            <p:cNvSpPr>
              <a:spLocks noChangeAspect="1"/>
            </p:cNvSpPr>
            <p:nvPr/>
          </p:nvSpPr>
          <p:spPr bwMode="auto">
            <a:xfrm>
              <a:off x="1204" y="3066"/>
              <a:ext cx="1320" cy="107"/>
            </a:xfrm>
            <a:custGeom>
              <a:avLst/>
              <a:gdLst>
                <a:gd name="T0" fmla="*/ 0 w 2705"/>
                <a:gd name="T1" fmla="*/ 0 h 222"/>
                <a:gd name="T2" fmla="*/ 9 w 2705"/>
                <a:gd name="T3" fmla="*/ 0 h 222"/>
                <a:gd name="T4" fmla="*/ 0 60000 65536"/>
                <a:gd name="T5" fmla="*/ 0 60000 65536"/>
              </a:gdLst>
              <a:ahLst/>
              <a:cxnLst>
                <a:cxn ang="T4">
                  <a:pos x="T0" y="T1"/>
                </a:cxn>
                <a:cxn ang="T5">
                  <a:pos x="T2" y="T3"/>
                </a:cxn>
              </a:cxnLst>
              <a:rect l="0" t="0" r="r" b="b"/>
              <a:pathLst>
                <a:path w="2705" h="222">
                  <a:moveTo>
                    <a:pt x="0" y="121"/>
                  </a:moveTo>
                  <a:cubicBezTo>
                    <a:pt x="1282" y="222"/>
                    <a:pt x="2157" y="95"/>
                    <a:pt x="2705"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0567" name="Line 40"/>
            <p:cNvSpPr>
              <a:spLocks noChangeAspect="1" noChangeShapeType="1"/>
            </p:cNvSpPr>
            <p:nvPr/>
          </p:nvSpPr>
          <p:spPr bwMode="auto">
            <a:xfrm>
              <a:off x="1338" y="1605"/>
              <a:ext cx="1" cy="25"/>
            </a:xfrm>
            <a:prstGeom prst="line">
              <a:avLst/>
            </a:prstGeom>
            <a:noFill/>
            <a:ln w="3175">
              <a:solidFill>
                <a:srgbClr val="FF99FF"/>
              </a:solidFill>
              <a:round/>
              <a:headEnd/>
              <a:tailEnd/>
            </a:ln>
            <a:effectLst/>
          </p:spPr>
          <p:txBody>
            <a:bodyPr/>
            <a:lstStyle/>
            <a:p>
              <a:endParaRPr lang="en-IN"/>
            </a:p>
          </p:txBody>
        </p:sp>
        <p:grpSp>
          <p:nvGrpSpPr>
            <p:cNvPr id="4" name="Group 41"/>
            <p:cNvGrpSpPr>
              <a:grpSpLocks noChangeAspect="1"/>
            </p:cNvGrpSpPr>
            <p:nvPr/>
          </p:nvGrpSpPr>
          <p:grpSpPr bwMode="auto">
            <a:xfrm>
              <a:off x="1256" y="1875"/>
              <a:ext cx="65" cy="64"/>
              <a:chOff x="2041" y="333"/>
              <a:chExt cx="988" cy="964"/>
            </a:xfrm>
          </p:grpSpPr>
          <p:sp>
            <p:nvSpPr>
              <p:cNvPr id="20586" name="Oval 42"/>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pPr eaLnBrk="1" hangingPunct="1"/>
                <a:endParaRPr lang="en-US" altLang="en-US"/>
              </a:p>
            </p:txBody>
          </p:sp>
          <p:sp>
            <p:nvSpPr>
              <p:cNvPr id="20587" name="AutoShape 43"/>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pPr eaLnBrk="1" hangingPunct="1"/>
                <a:endParaRPr lang="en-US" altLang="en-US"/>
              </a:p>
            </p:txBody>
          </p:sp>
          <p:sp>
            <p:nvSpPr>
              <p:cNvPr id="20588" name="Freeform 44"/>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grpSp>
          <p:nvGrpSpPr>
            <p:cNvPr id="5" name="Group 45"/>
            <p:cNvGrpSpPr>
              <a:grpSpLocks noChangeAspect="1"/>
            </p:cNvGrpSpPr>
            <p:nvPr/>
          </p:nvGrpSpPr>
          <p:grpSpPr bwMode="auto">
            <a:xfrm>
              <a:off x="1260" y="2420"/>
              <a:ext cx="65" cy="64"/>
              <a:chOff x="2041" y="333"/>
              <a:chExt cx="988" cy="964"/>
            </a:xfrm>
          </p:grpSpPr>
          <p:sp>
            <p:nvSpPr>
              <p:cNvPr id="20583" name="Oval 46"/>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pPr eaLnBrk="1" hangingPunct="1"/>
                <a:endParaRPr lang="en-US" altLang="en-US"/>
              </a:p>
            </p:txBody>
          </p:sp>
          <p:sp>
            <p:nvSpPr>
              <p:cNvPr id="20584" name="AutoShape 47"/>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pPr eaLnBrk="1" hangingPunct="1"/>
                <a:endParaRPr lang="en-US" altLang="en-US"/>
              </a:p>
            </p:txBody>
          </p:sp>
          <p:sp>
            <p:nvSpPr>
              <p:cNvPr id="20585" name="Freeform 48"/>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grpSp>
          <p:nvGrpSpPr>
            <p:cNvPr id="6" name="Group 49"/>
            <p:cNvGrpSpPr>
              <a:grpSpLocks noChangeAspect="1"/>
            </p:cNvGrpSpPr>
            <p:nvPr/>
          </p:nvGrpSpPr>
          <p:grpSpPr bwMode="auto">
            <a:xfrm>
              <a:off x="1263" y="3022"/>
              <a:ext cx="65" cy="63"/>
              <a:chOff x="2041" y="333"/>
              <a:chExt cx="988" cy="964"/>
            </a:xfrm>
          </p:grpSpPr>
          <p:sp>
            <p:nvSpPr>
              <p:cNvPr id="20580" name="Oval 50"/>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pPr eaLnBrk="1" hangingPunct="1"/>
                <a:endParaRPr lang="en-US" altLang="en-US"/>
              </a:p>
            </p:txBody>
          </p:sp>
          <p:sp>
            <p:nvSpPr>
              <p:cNvPr id="20581" name="AutoShape 51"/>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pPr eaLnBrk="1" hangingPunct="1"/>
                <a:endParaRPr lang="en-US" altLang="en-US"/>
              </a:p>
            </p:txBody>
          </p:sp>
          <p:sp>
            <p:nvSpPr>
              <p:cNvPr id="20582" name="Freeform 52"/>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sp>
          <p:nvSpPr>
            <p:cNvPr id="20571" name="Line 53"/>
            <p:cNvSpPr>
              <a:spLocks noChangeAspect="1" noChangeShapeType="1"/>
            </p:cNvSpPr>
            <p:nvPr/>
          </p:nvSpPr>
          <p:spPr bwMode="auto">
            <a:xfrm>
              <a:off x="1601" y="1517"/>
              <a:ext cx="17" cy="0"/>
            </a:xfrm>
            <a:prstGeom prst="line">
              <a:avLst/>
            </a:prstGeom>
            <a:noFill/>
            <a:ln w="9525">
              <a:solidFill>
                <a:schemeClr val="bg1"/>
              </a:solidFill>
              <a:round/>
              <a:headEnd/>
              <a:tailEnd/>
            </a:ln>
            <a:effectLst/>
          </p:spPr>
          <p:txBody>
            <a:bodyPr/>
            <a:lstStyle/>
            <a:p>
              <a:endParaRPr lang="en-IN"/>
            </a:p>
          </p:txBody>
        </p:sp>
        <p:sp>
          <p:nvSpPr>
            <p:cNvPr id="20572" name="Line 54"/>
            <p:cNvSpPr>
              <a:spLocks noChangeAspect="1" noChangeShapeType="1"/>
            </p:cNvSpPr>
            <p:nvPr/>
          </p:nvSpPr>
          <p:spPr bwMode="auto">
            <a:xfrm>
              <a:off x="2007" y="1517"/>
              <a:ext cx="17" cy="0"/>
            </a:xfrm>
            <a:prstGeom prst="line">
              <a:avLst/>
            </a:prstGeom>
            <a:noFill/>
            <a:ln w="9525">
              <a:solidFill>
                <a:schemeClr val="bg1"/>
              </a:solidFill>
              <a:round/>
              <a:headEnd/>
              <a:tailEnd/>
            </a:ln>
            <a:effectLst/>
          </p:spPr>
          <p:txBody>
            <a:bodyPr/>
            <a:lstStyle/>
            <a:p>
              <a:endParaRPr lang="en-IN"/>
            </a:p>
          </p:txBody>
        </p:sp>
        <p:sp>
          <p:nvSpPr>
            <p:cNvPr id="960567" name="Freeform 55"/>
            <p:cNvSpPr>
              <a:spLocks noChangeAspect="1"/>
            </p:cNvSpPr>
            <p:nvPr/>
          </p:nvSpPr>
          <p:spPr bwMode="auto">
            <a:xfrm>
              <a:off x="1545" y="1567"/>
              <a:ext cx="542" cy="61"/>
            </a:xfrm>
            <a:custGeom>
              <a:avLst/>
              <a:gdLst>
                <a:gd name="T0" fmla="*/ 48 w 1127"/>
                <a:gd name="T1" fmla="*/ 0 h 127"/>
                <a:gd name="T2" fmla="*/ 1 w 1127"/>
                <a:gd name="T3" fmla="*/ 127 h 127"/>
                <a:gd name="T4" fmla="*/ 1126 w 1127"/>
                <a:gd name="T5" fmla="*/ 127 h 127"/>
                <a:gd name="T6" fmla="*/ 1076 w 1127"/>
                <a:gd name="T7" fmla="*/ 0 h 127"/>
                <a:gd name="T8" fmla="*/ 48 w 1127"/>
                <a:gd name="T9" fmla="*/ 0 h 127"/>
              </a:gdLst>
              <a:ahLst/>
              <a:cxnLst>
                <a:cxn ang="0">
                  <a:pos x="T0" y="T1"/>
                </a:cxn>
                <a:cxn ang="0">
                  <a:pos x="T2" y="T3"/>
                </a:cxn>
                <a:cxn ang="0">
                  <a:pos x="T4" y="T5"/>
                </a:cxn>
                <a:cxn ang="0">
                  <a:pos x="T6" y="T7"/>
                </a:cxn>
                <a:cxn ang="0">
                  <a:pos x="T8" y="T9"/>
                </a:cxn>
              </a:cxnLst>
              <a:rect l="0" t="0" r="r" b="b"/>
              <a:pathLst>
                <a:path w="1127" h="127">
                  <a:moveTo>
                    <a:pt x="48" y="0"/>
                  </a:moveTo>
                  <a:cubicBezTo>
                    <a:pt x="19" y="38"/>
                    <a:pt x="0" y="78"/>
                    <a:pt x="1" y="127"/>
                  </a:cubicBezTo>
                  <a:lnTo>
                    <a:pt x="1126" y="127"/>
                  </a:lnTo>
                  <a:cubicBezTo>
                    <a:pt x="1127" y="78"/>
                    <a:pt x="1109" y="32"/>
                    <a:pt x="1076" y="0"/>
                  </a:cubicBezTo>
                  <a:lnTo>
                    <a:pt x="48" y="0"/>
                  </a:lnTo>
                  <a:close/>
                </a:path>
              </a:pathLst>
            </a:custGeom>
            <a:gradFill rotWithShape="1">
              <a:gsLst>
                <a:gs pos="0">
                  <a:srgbClr val="DDDDDD"/>
                </a:gs>
                <a:gs pos="50000">
                  <a:schemeClr val="bg1"/>
                </a:gs>
                <a:gs pos="100000">
                  <a:srgbClr val="DDDDDD"/>
                </a:gs>
              </a:gsLst>
              <a:lin ang="5400000" scaled="1"/>
            </a:gradFill>
            <a:ln w="3175" cmpd="sng">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p>
          </p:txBody>
        </p:sp>
        <p:sp>
          <p:nvSpPr>
            <p:cNvPr id="20574" name="Freeform 56"/>
            <p:cNvSpPr>
              <a:spLocks noChangeAspect="1"/>
            </p:cNvSpPr>
            <p:nvPr/>
          </p:nvSpPr>
          <p:spPr bwMode="auto">
            <a:xfrm>
              <a:off x="1544" y="1440"/>
              <a:ext cx="548" cy="201"/>
            </a:xfrm>
            <a:custGeom>
              <a:avLst/>
              <a:gdLst>
                <a:gd name="T0" fmla="*/ 2 w 1138"/>
                <a:gd name="T1" fmla="*/ 0 h 417"/>
                <a:gd name="T2" fmla="*/ 1 w 1138"/>
                <a:gd name="T3" fmla="*/ 0 h 417"/>
                <a:gd name="T4" fmla="*/ 1 w 1138"/>
                <a:gd name="T5" fmla="*/ 0 h 417"/>
                <a:gd name="T6" fmla="*/ 0 w 1138"/>
                <a:gd name="T7" fmla="*/ 1 h 417"/>
                <a:gd name="T8" fmla="*/ 3 w 1138"/>
                <a:gd name="T9" fmla="*/ 1 h 417"/>
                <a:gd name="T10" fmla="*/ 2 w 1138"/>
                <a:gd name="T11" fmla="*/ 0 h 4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8" h="417">
                  <a:moveTo>
                    <a:pt x="808" y="153"/>
                  </a:moveTo>
                  <a:cubicBezTo>
                    <a:pt x="733" y="67"/>
                    <a:pt x="698" y="0"/>
                    <a:pt x="567" y="1"/>
                  </a:cubicBezTo>
                  <a:cubicBezTo>
                    <a:pt x="436" y="2"/>
                    <a:pt x="412" y="47"/>
                    <a:pt x="325" y="145"/>
                  </a:cubicBezTo>
                  <a:cubicBezTo>
                    <a:pt x="238" y="243"/>
                    <a:pt x="0" y="159"/>
                    <a:pt x="0" y="417"/>
                  </a:cubicBezTo>
                  <a:lnTo>
                    <a:pt x="1127" y="417"/>
                  </a:lnTo>
                  <a:cubicBezTo>
                    <a:pt x="1138" y="163"/>
                    <a:pt x="883" y="239"/>
                    <a:pt x="808" y="153"/>
                  </a:cubicBezTo>
                  <a:close/>
                </a:path>
              </a:pathLst>
            </a:custGeom>
            <a:noFill/>
            <a:ln w="12700" cap="flat" cmpd="sng">
              <a:solidFill>
                <a:srgbClr val="ACACAC"/>
              </a:solidFill>
              <a:prstDash val="solid"/>
              <a:round/>
              <a:headEnd type="none" w="med" len="med"/>
              <a:tailEnd type="none" w="med" len="med"/>
            </a:ln>
            <a:effectLst/>
          </p:spPr>
          <p:txBody>
            <a:bodyPr/>
            <a:lstStyle/>
            <a:p>
              <a:endParaRPr lang="en-IN"/>
            </a:p>
          </p:txBody>
        </p:sp>
        <p:sp>
          <p:nvSpPr>
            <p:cNvPr id="20575" name="AutoShape 57"/>
            <p:cNvSpPr>
              <a:spLocks noChangeAspect="1" noChangeArrowheads="1"/>
            </p:cNvSpPr>
            <p:nvPr/>
          </p:nvSpPr>
          <p:spPr bwMode="auto">
            <a:xfrm flipH="1">
              <a:off x="1815" y="1477"/>
              <a:ext cx="37" cy="74"/>
            </a:xfrm>
            <a:prstGeom prst="moon">
              <a:avLst>
                <a:gd name="adj" fmla="val 32833"/>
              </a:avLst>
            </a:prstGeom>
            <a:solidFill>
              <a:schemeClr val="bg2"/>
            </a:solidFill>
            <a:ln w="3175" algn="ctr">
              <a:solidFill>
                <a:schemeClr val="tx1"/>
              </a:solidFill>
              <a:miter lim="800000"/>
              <a:headEnd/>
              <a:tailEnd/>
            </a:ln>
            <a:effectLst/>
          </p:spPr>
          <p:txBody>
            <a:bodyPr/>
            <a:lstStyle/>
            <a:p>
              <a:pPr eaLnBrk="1" hangingPunct="1"/>
              <a:endParaRPr lang="en-US" altLang="en-US"/>
            </a:p>
          </p:txBody>
        </p:sp>
        <p:sp>
          <p:nvSpPr>
            <p:cNvPr id="20576" name="Oval 58"/>
            <p:cNvSpPr>
              <a:spLocks noChangeAspect="1" noChangeArrowheads="1"/>
            </p:cNvSpPr>
            <p:nvPr/>
          </p:nvSpPr>
          <p:spPr bwMode="auto">
            <a:xfrm>
              <a:off x="1777" y="1477"/>
              <a:ext cx="75" cy="74"/>
            </a:xfrm>
            <a:prstGeom prst="ellipse">
              <a:avLst/>
            </a:prstGeom>
            <a:noFill/>
            <a:ln w="3175" algn="ctr">
              <a:solidFill>
                <a:schemeClr val="tx1"/>
              </a:solidFill>
              <a:round/>
              <a:headEnd/>
              <a:tailEnd/>
            </a:ln>
            <a:effectLst/>
          </p:spPr>
          <p:txBody>
            <a:bodyPr/>
            <a:lstStyle/>
            <a:p>
              <a:pPr eaLnBrk="1" hangingPunct="1"/>
              <a:endParaRPr lang="en-US" altLang="en-US"/>
            </a:p>
          </p:txBody>
        </p:sp>
        <p:sp>
          <p:nvSpPr>
            <p:cNvPr id="20577" name="Freeform 59"/>
            <p:cNvSpPr>
              <a:spLocks noChangeAspect="1"/>
            </p:cNvSpPr>
            <p:nvPr/>
          </p:nvSpPr>
          <p:spPr bwMode="auto">
            <a:xfrm>
              <a:off x="1778" y="1477"/>
              <a:ext cx="60" cy="30"/>
            </a:xfrm>
            <a:custGeom>
              <a:avLst/>
              <a:gdLst>
                <a:gd name="T0" fmla="*/ 1 w 109"/>
                <a:gd name="T1" fmla="*/ 0 h 55"/>
                <a:gd name="T2" fmla="*/ 1 w 109"/>
                <a:gd name="T3" fmla="*/ 1 h 55"/>
                <a:gd name="T4" fmla="*/ 0 w 109"/>
                <a:gd name="T5" fmla="*/ 1 h 55"/>
                <a:gd name="T6" fmla="*/ 1 w 109"/>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55">
                  <a:moveTo>
                    <a:pt x="66" y="0"/>
                  </a:moveTo>
                  <a:cubicBezTo>
                    <a:pt x="94" y="10"/>
                    <a:pt x="109" y="40"/>
                    <a:pt x="109" y="55"/>
                  </a:cubicBezTo>
                  <a:lnTo>
                    <a:pt x="0" y="55"/>
                  </a:lnTo>
                  <a:cubicBezTo>
                    <a:pt x="7" y="18"/>
                    <a:pt x="39" y="1"/>
                    <a:pt x="66" y="0"/>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0578" name="Freeform 60"/>
            <p:cNvSpPr>
              <a:spLocks noChangeAspect="1"/>
            </p:cNvSpPr>
            <p:nvPr/>
          </p:nvSpPr>
          <p:spPr bwMode="auto">
            <a:xfrm>
              <a:off x="1773" y="1506"/>
              <a:ext cx="71" cy="46"/>
            </a:xfrm>
            <a:custGeom>
              <a:avLst/>
              <a:gdLst>
                <a:gd name="T0" fmla="*/ 40 w 71"/>
                <a:gd name="T1" fmla="*/ 46 h 46"/>
                <a:gd name="T2" fmla="*/ 64 w 71"/>
                <a:gd name="T3" fmla="*/ 0 h 46"/>
                <a:gd name="T4" fmla="*/ 6 w 71"/>
                <a:gd name="T5" fmla="*/ 2 h 46"/>
                <a:gd name="T6" fmla="*/ 40 w 71"/>
                <a:gd name="T7" fmla="*/ 46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 h="46">
                  <a:moveTo>
                    <a:pt x="40" y="46"/>
                  </a:moveTo>
                  <a:cubicBezTo>
                    <a:pt x="65" y="33"/>
                    <a:pt x="71" y="11"/>
                    <a:pt x="64" y="0"/>
                  </a:cubicBezTo>
                  <a:lnTo>
                    <a:pt x="6" y="2"/>
                  </a:lnTo>
                  <a:cubicBezTo>
                    <a:pt x="0" y="26"/>
                    <a:pt x="18" y="41"/>
                    <a:pt x="40" y="46"/>
                  </a:cubicBezTo>
                  <a:close/>
                </a:path>
              </a:pathLst>
            </a:custGeom>
            <a:solidFill>
              <a:srgbClr val="ACACAC"/>
            </a:solidFill>
            <a:ln w="3175" cap="flat" cmpd="sng">
              <a:solidFill>
                <a:schemeClr val="tx1"/>
              </a:solidFill>
              <a:prstDash val="solid"/>
              <a:round/>
              <a:headEnd type="none" w="med" len="med"/>
              <a:tailEnd type="none" w="med" len="med"/>
            </a:ln>
            <a:effectLst/>
          </p:spPr>
          <p:txBody>
            <a:bodyPr/>
            <a:lstStyle/>
            <a:p>
              <a:endParaRPr lang="en-IN"/>
            </a:p>
          </p:txBody>
        </p:sp>
        <p:sp>
          <p:nvSpPr>
            <p:cNvPr id="20579" name="Line 61"/>
            <p:cNvSpPr>
              <a:spLocks noChangeAspect="1" noChangeShapeType="1"/>
            </p:cNvSpPr>
            <p:nvPr/>
          </p:nvSpPr>
          <p:spPr bwMode="auto">
            <a:xfrm>
              <a:off x="1779" y="1506"/>
              <a:ext cx="57" cy="0"/>
            </a:xfrm>
            <a:prstGeom prst="line">
              <a:avLst/>
            </a:prstGeom>
            <a:noFill/>
            <a:ln w="6350">
              <a:solidFill>
                <a:schemeClr val="tx1"/>
              </a:solidFill>
              <a:round/>
              <a:headEnd/>
              <a:tailEnd/>
            </a:ln>
            <a:effectLst/>
          </p:spPr>
          <p:txBody>
            <a:bodyPr/>
            <a:lstStyle/>
            <a:p>
              <a:endParaRPr lang="en-IN"/>
            </a:p>
          </p:txBody>
        </p:sp>
      </p:grpSp>
      <p:sp>
        <p:nvSpPr>
          <p:cNvPr id="20486" name="Line 62"/>
          <p:cNvSpPr>
            <a:spLocks noChangeShapeType="1"/>
          </p:cNvSpPr>
          <p:nvPr/>
        </p:nvSpPr>
        <p:spPr bwMode="auto">
          <a:xfrm flipH="1">
            <a:off x="6583363" y="5738813"/>
            <a:ext cx="112712" cy="187325"/>
          </a:xfrm>
          <a:prstGeom prst="line">
            <a:avLst/>
          </a:prstGeom>
          <a:noFill/>
          <a:ln w="3175">
            <a:solidFill>
              <a:schemeClr val="tx1"/>
            </a:solidFill>
            <a:prstDash val="lgDash"/>
            <a:round/>
            <a:headEnd/>
            <a:tailEnd/>
          </a:ln>
          <a:effectLst/>
        </p:spPr>
        <p:txBody>
          <a:bodyPr/>
          <a:lstStyle/>
          <a:p>
            <a:endParaRPr lang="en-IN"/>
          </a:p>
        </p:txBody>
      </p:sp>
      <p:sp>
        <p:nvSpPr>
          <p:cNvPr id="20487" name="Line 63"/>
          <p:cNvSpPr>
            <a:spLocks noChangeShapeType="1"/>
          </p:cNvSpPr>
          <p:nvPr/>
        </p:nvSpPr>
        <p:spPr bwMode="auto">
          <a:xfrm>
            <a:off x="4148138" y="5722938"/>
            <a:ext cx="2816225" cy="0"/>
          </a:xfrm>
          <a:prstGeom prst="line">
            <a:avLst/>
          </a:prstGeom>
          <a:noFill/>
          <a:ln w="9525">
            <a:solidFill>
              <a:schemeClr val="tx1"/>
            </a:solidFill>
            <a:round/>
            <a:headEnd/>
            <a:tailEnd/>
          </a:ln>
          <a:effectLst/>
        </p:spPr>
        <p:txBody>
          <a:bodyPr/>
          <a:lstStyle/>
          <a:p>
            <a:endParaRPr lang="en-IN"/>
          </a:p>
        </p:txBody>
      </p:sp>
      <p:sp>
        <p:nvSpPr>
          <p:cNvPr id="20488" name="Line 64"/>
          <p:cNvSpPr>
            <a:spLocks noChangeShapeType="1"/>
          </p:cNvSpPr>
          <p:nvPr/>
        </p:nvSpPr>
        <p:spPr bwMode="auto">
          <a:xfrm>
            <a:off x="6942138" y="5722938"/>
            <a:ext cx="63500" cy="0"/>
          </a:xfrm>
          <a:prstGeom prst="line">
            <a:avLst/>
          </a:prstGeom>
          <a:noFill/>
          <a:ln w="9525">
            <a:solidFill>
              <a:schemeClr val="tx1"/>
            </a:solidFill>
            <a:round/>
            <a:headEnd/>
            <a:tailEnd type="triangle" w="lg" len="med"/>
          </a:ln>
          <a:effectLst/>
        </p:spPr>
        <p:txBody>
          <a:bodyPr/>
          <a:lstStyle/>
          <a:p>
            <a:endParaRPr lang="en-IN"/>
          </a:p>
        </p:txBody>
      </p:sp>
      <p:sp>
        <p:nvSpPr>
          <p:cNvPr id="20489" name="Text Box 65"/>
          <p:cNvSpPr txBox="1">
            <a:spLocks noChangeArrowheads="1"/>
          </p:cNvSpPr>
          <p:nvPr/>
        </p:nvSpPr>
        <p:spPr bwMode="auto">
          <a:xfrm>
            <a:off x="6750050" y="5827713"/>
            <a:ext cx="225425" cy="122237"/>
          </a:xfrm>
          <a:prstGeom prst="rect">
            <a:avLst/>
          </a:prstGeom>
          <a:noFill/>
          <a:ln w="9525">
            <a:noFill/>
            <a:miter lim="800000"/>
            <a:headEnd/>
            <a:tailEnd/>
          </a:ln>
          <a:effectLst/>
        </p:spPr>
        <p:txBody>
          <a:bodyPr wrap="none" lIns="0" tIns="0" rIns="0" bIns="0">
            <a:spAutoFit/>
          </a:bodyPr>
          <a:lstStyle/>
          <a:p>
            <a:pPr eaLnBrk="1" hangingPunct="1"/>
            <a:r>
              <a:rPr lang="en-US" altLang="en-US" sz="800" b="0"/>
              <a:t>Time</a:t>
            </a:r>
          </a:p>
        </p:txBody>
      </p:sp>
      <p:sp>
        <p:nvSpPr>
          <p:cNvPr id="20490" name="AutoShape 66"/>
          <p:cNvSpPr>
            <a:spLocks noChangeAspect="1" noChangeArrowheads="1"/>
          </p:cNvSpPr>
          <p:nvPr/>
        </p:nvSpPr>
        <p:spPr bwMode="auto">
          <a:xfrm>
            <a:off x="4930775" y="5449888"/>
            <a:ext cx="758825" cy="193675"/>
          </a:xfrm>
          <a:prstGeom prst="chevron">
            <a:avLst>
              <a:gd name="adj" fmla="val 48649"/>
            </a:avLst>
          </a:prstGeom>
          <a:solidFill>
            <a:schemeClr val="bg1"/>
          </a:solidFill>
          <a:ln w="12700">
            <a:solidFill>
              <a:schemeClr val="tx1"/>
            </a:solidFill>
            <a:miter lim="800000"/>
            <a:headEnd/>
            <a:tailEnd/>
          </a:ln>
          <a:effectLst/>
        </p:spPr>
        <p:txBody>
          <a:bodyPr wrap="none" anchor="ctr"/>
          <a:lstStyle/>
          <a:p>
            <a:pPr eaLnBrk="1" hangingPunct="1"/>
            <a:endParaRPr lang="en-US" altLang="en-US"/>
          </a:p>
        </p:txBody>
      </p:sp>
      <p:sp>
        <p:nvSpPr>
          <p:cNvPr id="20491" name="AutoShape 67"/>
          <p:cNvSpPr>
            <a:spLocks noChangeAspect="1" noChangeArrowheads="1"/>
          </p:cNvSpPr>
          <p:nvPr/>
        </p:nvSpPr>
        <p:spPr bwMode="auto">
          <a:xfrm>
            <a:off x="5937250" y="5449888"/>
            <a:ext cx="758825" cy="193675"/>
          </a:xfrm>
          <a:prstGeom prst="chevron">
            <a:avLst>
              <a:gd name="adj" fmla="val 48649"/>
            </a:avLst>
          </a:prstGeom>
          <a:solidFill>
            <a:schemeClr val="bg1"/>
          </a:solidFill>
          <a:ln w="12700">
            <a:solidFill>
              <a:schemeClr val="tx1"/>
            </a:solidFill>
            <a:miter lim="800000"/>
            <a:headEnd/>
            <a:tailEnd/>
          </a:ln>
          <a:effectLst/>
        </p:spPr>
        <p:txBody>
          <a:bodyPr wrap="none" anchor="ctr"/>
          <a:lstStyle/>
          <a:p>
            <a:pPr eaLnBrk="1" hangingPunct="1"/>
            <a:endParaRPr lang="en-US" altLang="en-US"/>
          </a:p>
        </p:txBody>
      </p:sp>
      <p:sp>
        <p:nvSpPr>
          <p:cNvPr id="20492" name="Oval 68"/>
          <p:cNvSpPr>
            <a:spLocks noChangeAspect="1" noChangeArrowheads="1"/>
          </p:cNvSpPr>
          <p:nvPr/>
        </p:nvSpPr>
        <p:spPr bwMode="auto">
          <a:xfrm>
            <a:off x="5726113" y="5522913"/>
            <a:ext cx="46037" cy="46037"/>
          </a:xfrm>
          <a:prstGeom prst="ellipse">
            <a:avLst/>
          </a:prstGeom>
          <a:solidFill>
            <a:schemeClr val="tx1"/>
          </a:solidFill>
          <a:ln w="3175">
            <a:solidFill>
              <a:schemeClr val="tx1"/>
            </a:solidFill>
            <a:round/>
            <a:headEnd/>
            <a:tailEnd/>
          </a:ln>
          <a:effectLst/>
        </p:spPr>
        <p:txBody>
          <a:bodyPr wrap="none" anchor="ctr"/>
          <a:lstStyle/>
          <a:p>
            <a:pPr eaLnBrk="1" hangingPunct="1"/>
            <a:endParaRPr lang="en-US" altLang="en-US"/>
          </a:p>
        </p:txBody>
      </p:sp>
      <p:sp>
        <p:nvSpPr>
          <p:cNvPr id="20493" name="Oval 69"/>
          <p:cNvSpPr>
            <a:spLocks noChangeAspect="1" noChangeArrowheads="1"/>
          </p:cNvSpPr>
          <p:nvPr/>
        </p:nvSpPr>
        <p:spPr bwMode="auto">
          <a:xfrm>
            <a:off x="5811838" y="5522913"/>
            <a:ext cx="46037" cy="46037"/>
          </a:xfrm>
          <a:prstGeom prst="ellipse">
            <a:avLst/>
          </a:prstGeom>
          <a:solidFill>
            <a:schemeClr val="tx1"/>
          </a:solidFill>
          <a:ln w="3175">
            <a:solidFill>
              <a:schemeClr val="tx1"/>
            </a:solidFill>
            <a:round/>
            <a:headEnd/>
            <a:tailEnd/>
          </a:ln>
          <a:effectLst/>
        </p:spPr>
        <p:txBody>
          <a:bodyPr wrap="none" anchor="ctr"/>
          <a:lstStyle/>
          <a:p>
            <a:pPr eaLnBrk="1" hangingPunct="1"/>
            <a:endParaRPr lang="en-US" altLang="en-US"/>
          </a:p>
        </p:txBody>
      </p:sp>
      <p:sp>
        <p:nvSpPr>
          <p:cNvPr id="20494" name="Oval 70"/>
          <p:cNvSpPr>
            <a:spLocks noChangeAspect="1" noChangeArrowheads="1"/>
          </p:cNvSpPr>
          <p:nvPr/>
        </p:nvSpPr>
        <p:spPr bwMode="auto">
          <a:xfrm>
            <a:off x="5897563" y="5522913"/>
            <a:ext cx="46037" cy="46037"/>
          </a:xfrm>
          <a:prstGeom prst="ellipse">
            <a:avLst/>
          </a:prstGeom>
          <a:solidFill>
            <a:schemeClr val="tx1"/>
          </a:solidFill>
          <a:ln w="3175">
            <a:solidFill>
              <a:schemeClr val="tx1"/>
            </a:solidFill>
            <a:round/>
            <a:headEnd/>
            <a:tailEnd/>
          </a:ln>
          <a:effectLst/>
        </p:spPr>
        <p:txBody>
          <a:bodyPr wrap="none" anchor="ctr"/>
          <a:lstStyle/>
          <a:p>
            <a:pPr eaLnBrk="1" hangingPunct="1"/>
            <a:endParaRPr lang="en-US" altLang="en-US"/>
          </a:p>
        </p:txBody>
      </p:sp>
      <p:sp>
        <p:nvSpPr>
          <p:cNvPr id="20495" name="Text Box 71"/>
          <p:cNvSpPr txBox="1">
            <a:spLocks noChangeArrowheads="1"/>
          </p:cNvSpPr>
          <p:nvPr/>
        </p:nvSpPr>
        <p:spPr bwMode="auto">
          <a:xfrm>
            <a:off x="5027613" y="5484813"/>
            <a:ext cx="563562" cy="122237"/>
          </a:xfrm>
          <a:prstGeom prst="rect">
            <a:avLst/>
          </a:prstGeom>
          <a:noFill/>
          <a:ln w="9525">
            <a:noFill/>
            <a:miter lim="800000"/>
            <a:headEnd/>
            <a:tailEnd/>
          </a:ln>
          <a:effectLst/>
        </p:spPr>
        <p:txBody>
          <a:bodyPr wrap="none" lIns="0" tIns="0" rIns="0" bIns="0">
            <a:spAutoFit/>
          </a:bodyPr>
          <a:lstStyle/>
          <a:p>
            <a:pPr algn="ctr" eaLnBrk="1" hangingPunct="1"/>
            <a:r>
              <a:rPr lang="en-US" altLang="en-US" sz="800" b="0"/>
              <a:t>2nd iteration</a:t>
            </a:r>
          </a:p>
        </p:txBody>
      </p:sp>
      <p:sp>
        <p:nvSpPr>
          <p:cNvPr id="20496" name="Text Box 72"/>
          <p:cNvSpPr txBox="1">
            <a:spLocks noChangeArrowheads="1"/>
          </p:cNvSpPr>
          <p:nvPr/>
        </p:nvSpPr>
        <p:spPr bwMode="auto">
          <a:xfrm>
            <a:off x="6051550" y="5484813"/>
            <a:ext cx="568325" cy="122237"/>
          </a:xfrm>
          <a:prstGeom prst="rect">
            <a:avLst/>
          </a:prstGeom>
          <a:noFill/>
          <a:ln w="9525">
            <a:noFill/>
            <a:miter lim="800000"/>
            <a:headEnd/>
            <a:tailEnd/>
          </a:ln>
          <a:effectLst/>
        </p:spPr>
        <p:txBody>
          <a:bodyPr wrap="none" lIns="0" tIns="0" rIns="0" bIns="0">
            <a:spAutoFit/>
          </a:bodyPr>
          <a:lstStyle/>
          <a:p>
            <a:pPr algn="ctr" eaLnBrk="1" hangingPunct="1"/>
            <a:r>
              <a:rPr lang="en-US" altLang="en-US" sz="800" b="0"/>
              <a:t>n-th iteration</a:t>
            </a:r>
          </a:p>
        </p:txBody>
      </p:sp>
      <p:sp>
        <p:nvSpPr>
          <p:cNvPr id="20497" name="AutoShape 73"/>
          <p:cNvSpPr>
            <a:spLocks noChangeArrowheads="1"/>
          </p:cNvSpPr>
          <p:nvPr/>
        </p:nvSpPr>
        <p:spPr bwMode="auto">
          <a:xfrm rot="-5400000">
            <a:off x="5730082" y="5195093"/>
            <a:ext cx="228600" cy="1477963"/>
          </a:xfrm>
          <a:prstGeom prst="roundRect">
            <a:avLst>
              <a:gd name="adj" fmla="val 42537"/>
            </a:avLst>
          </a:prstGeom>
          <a:solidFill>
            <a:srgbClr val="FFFFCC"/>
          </a:solidFill>
          <a:ln w="3175">
            <a:solidFill>
              <a:schemeClr val="tx1"/>
            </a:solidFill>
            <a:round/>
            <a:headEnd/>
            <a:tailEnd/>
          </a:ln>
          <a:effectLst/>
        </p:spPr>
        <p:txBody>
          <a:bodyPr wrap="none" anchor="ctr"/>
          <a:lstStyle/>
          <a:p>
            <a:pPr eaLnBrk="1" hangingPunct="1"/>
            <a:endParaRPr lang="en-US" altLang="en-US"/>
          </a:p>
        </p:txBody>
      </p:sp>
      <p:sp>
        <p:nvSpPr>
          <p:cNvPr id="20498" name="Text Box 74"/>
          <p:cNvSpPr txBox="1">
            <a:spLocks noChangeArrowheads="1"/>
          </p:cNvSpPr>
          <p:nvPr/>
        </p:nvSpPr>
        <p:spPr bwMode="auto">
          <a:xfrm>
            <a:off x="5241925" y="5873750"/>
            <a:ext cx="1204913" cy="122238"/>
          </a:xfrm>
          <a:prstGeom prst="rect">
            <a:avLst/>
          </a:prstGeom>
          <a:noFill/>
          <a:ln w="9525">
            <a:noFill/>
            <a:miter lim="800000"/>
            <a:headEnd/>
            <a:tailEnd/>
          </a:ln>
          <a:effectLst/>
        </p:spPr>
        <p:txBody>
          <a:bodyPr wrap="none" lIns="0" tIns="0" rIns="0" bIns="0">
            <a:spAutoFit/>
          </a:bodyPr>
          <a:lstStyle/>
          <a:p>
            <a:pPr algn="ctr" eaLnBrk="1" hangingPunct="1"/>
            <a:r>
              <a:rPr lang="en-US" altLang="en-US" sz="800" b="0" i="1"/>
              <a:t>Estimated completion date</a:t>
            </a:r>
          </a:p>
        </p:txBody>
      </p:sp>
      <p:sp>
        <p:nvSpPr>
          <p:cNvPr id="20499" name="AutoShape 75"/>
          <p:cNvSpPr>
            <a:spLocks noChangeArrowheads="1"/>
          </p:cNvSpPr>
          <p:nvPr/>
        </p:nvSpPr>
        <p:spPr bwMode="auto">
          <a:xfrm rot="-5400000">
            <a:off x="5699125" y="2676525"/>
            <a:ext cx="228600" cy="2076450"/>
          </a:xfrm>
          <a:prstGeom prst="roundRect">
            <a:avLst>
              <a:gd name="adj" fmla="val 42537"/>
            </a:avLst>
          </a:prstGeom>
          <a:solidFill>
            <a:srgbClr val="FFFFCC"/>
          </a:solidFill>
          <a:ln w="3175">
            <a:solidFill>
              <a:schemeClr val="tx1"/>
            </a:solidFill>
            <a:round/>
            <a:headEnd/>
            <a:tailEnd/>
          </a:ln>
          <a:effectLst/>
        </p:spPr>
        <p:txBody>
          <a:bodyPr wrap="none" anchor="ctr"/>
          <a:lstStyle/>
          <a:p>
            <a:pPr eaLnBrk="1" hangingPunct="1"/>
            <a:endParaRPr lang="en-US" altLang="en-US"/>
          </a:p>
        </p:txBody>
      </p:sp>
      <p:sp>
        <p:nvSpPr>
          <p:cNvPr id="20500" name="Text Box 76"/>
          <p:cNvSpPr txBox="1">
            <a:spLocks noChangeArrowheads="1"/>
          </p:cNvSpPr>
          <p:nvPr/>
        </p:nvSpPr>
        <p:spPr bwMode="auto">
          <a:xfrm>
            <a:off x="4891088" y="3654425"/>
            <a:ext cx="1843087" cy="122238"/>
          </a:xfrm>
          <a:prstGeom prst="rect">
            <a:avLst/>
          </a:prstGeom>
          <a:noFill/>
          <a:ln w="9525">
            <a:noFill/>
            <a:miter lim="800000"/>
            <a:headEnd/>
            <a:tailEnd/>
          </a:ln>
          <a:effectLst/>
        </p:spPr>
        <p:txBody>
          <a:bodyPr wrap="none" lIns="0" tIns="0" rIns="0" bIns="0">
            <a:spAutoFit/>
          </a:bodyPr>
          <a:lstStyle/>
          <a:p>
            <a:pPr algn="ctr" eaLnBrk="1" hangingPunct="1"/>
            <a:r>
              <a:rPr lang="en-US" altLang="en-US" sz="800" b="0" i="1"/>
              <a:t>Items pulled by the team into an iteration</a:t>
            </a:r>
          </a:p>
        </p:txBody>
      </p:sp>
      <p:sp>
        <p:nvSpPr>
          <p:cNvPr id="20501" name="Oval 77"/>
          <p:cNvSpPr>
            <a:spLocks noChangeAspect="1" noChangeArrowheads="1"/>
          </p:cNvSpPr>
          <p:nvPr/>
        </p:nvSpPr>
        <p:spPr bwMode="auto">
          <a:xfrm>
            <a:off x="6684963" y="5697538"/>
            <a:ext cx="46037" cy="46037"/>
          </a:xfrm>
          <a:prstGeom prst="ellipse">
            <a:avLst/>
          </a:prstGeom>
          <a:solidFill>
            <a:schemeClr val="bg1"/>
          </a:solidFill>
          <a:ln w="3175">
            <a:solidFill>
              <a:schemeClr val="tx1"/>
            </a:solidFill>
            <a:round/>
            <a:headEnd/>
            <a:tailEnd/>
          </a:ln>
          <a:effectLst/>
        </p:spPr>
        <p:txBody>
          <a:bodyPr wrap="none" anchor="ctr"/>
          <a:lstStyle/>
          <a:p>
            <a:pPr eaLnBrk="1" hangingPunct="1"/>
            <a:endParaRPr lang="en-US" altLang="en-US"/>
          </a:p>
        </p:txBody>
      </p:sp>
      <p:sp>
        <p:nvSpPr>
          <p:cNvPr id="20502" name="Line 78"/>
          <p:cNvSpPr>
            <a:spLocks noChangeShapeType="1"/>
          </p:cNvSpPr>
          <p:nvPr/>
        </p:nvSpPr>
        <p:spPr bwMode="auto">
          <a:xfrm flipH="1" flipV="1">
            <a:off x="4332288" y="3521075"/>
            <a:ext cx="441325" cy="190500"/>
          </a:xfrm>
          <a:prstGeom prst="line">
            <a:avLst/>
          </a:prstGeom>
          <a:noFill/>
          <a:ln w="3175">
            <a:solidFill>
              <a:schemeClr val="tx1"/>
            </a:solidFill>
            <a:prstDash val="lgDash"/>
            <a:round/>
            <a:headEnd/>
            <a:tailEnd/>
          </a:ln>
          <a:effectLst/>
        </p:spPr>
        <p:txBody>
          <a:bodyPr/>
          <a:lstStyle/>
          <a:p>
            <a:endParaRPr lang="en-IN"/>
          </a:p>
        </p:txBody>
      </p:sp>
      <p:sp>
        <p:nvSpPr>
          <p:cNvPr id="20503" name="AutoShape 79"/>
          <p:cNvSpPr>
            <a:spLocks noChangeAspect="1" noChangeArrowheads="1"/>
          </p:cNvSpPr>
          <p:nvPr/>
        </p:nvSpPr>
        <p:spPr bwMode="auto">
          <a:xfrm>
            <a:off x="4186238" y="5449888"/>
            <a:ext cx="758825" cy="193675"/>
          </a:xfrm>
          <a:prstGeom prst="chevron">
            <a:avLst>
              <a:gd name="adj" fmla="val 48649"/>
            </a:avLst>
          </a:prstGeom>
          <a:solidFill>
            <a:schemeClr val="bg1"/>
          </a:solidFill>
          <a:ln w="12700">
            <a:solidFill>
              <a:schemeClr val="tx1"/>
            </a:solidFill>
            <a:miter lim="800000"/>
            <a:headEnd/>
            <a:tailEnd/>
          </a:ln>
          <a:effectLst/>
        </p:spPr>
        <p:txBody>
          <a:bodyPr wrap="none" anchor="ctr"/>
          <a:lstStyle/>
          <a:p>
            <a:pPr eaLnBrk="1" hangingPunct="1"/>
            <a:endParaRPr lang="en-US" altLang="en-US"/>
          </a:p>
        </p:txBody>
      </p:sp>
      <p:sp>
        <p:nvSpPr>
          <p:cNvPr id="20504" name="Text Box 80"/>
          <p:cNvSpPr txBox="1">
            <a:spLocks noChangeArrowheads="1"/>
          </p:cNvSpPr>
          <p:nvPr/>
        </p:nvSpPr>
        <p:spPr bwMode="auto">
          <a:xfrm>
            <a:off x="2141538" y="3398838"/>
            <a:ext cx="1801812" cy="123825"/>
          </a:xfrm>
          <a:prstGeom prst="rect">
            <a:avLst/>
          </a:prstGeom>
          <a:noFill/>
          <a:ln w="9525">
            <a:noFill/>
            <a:miter lim="800000"/>
            <a:headEnd/>
            <a:tailEnd/>
          </a:ln>
          <a:effectLst/>
        </p:spPr>
        <p:txBody>
          <a:bodyPr wrap="none" lIns="0" tIns="0" rIns="0" bIns="0">
            <a:spAutoFit/>
          </a:bodyPr>
          <a:lstStyle/>
          <a:p>
            <a:pPr eaLnBrk="1" hangingPunct="1"/>
            <a:r>
              <a:rPr lang="en-US" altLang="en-US" sz="800" b="0"/>
              <a:t>1)  ST-4: Unlock              15 days (9pts)</a:t>
            </a:r>
          </a:p>
        </p:txBody>
      </p:sp>
      <p:sp>
        <p:nvSpPr>
          <p:cNvPr id="20505" name="Text Box 81"/>
          <p:cNvSpPr txBox="1">
            <a:spLocks noChangeArrowheads="1"/>
          </p:cNvSpPr>
          <p:nvPr/>
        </p:nvSpPr>
        <p:spPr bwMode="auto">
          <a:xfrm>
            <a:off x="2333625" y="3046413"/>
            <a:ext cx="1230313" cy="244475"/>
          </a:xfrm>
          <a:prstGeom prst="rect">
            <a:avLst/>
          </a:prstGeom>
          <a:noFill/>
          <a:ln w="9525">
            <a:noFill/>
            <a:miter lim="800000"/>
            <a:headEnd/>
            <a:tailEnd/>
          </a:ln>
          <a:effectLst/>
        </p:spPr>
        <p:txBody>
          <a:bodyPr wrap="none" lIns="0" tIns="0" rIns="0" bIns="0">
            <a:spAutoFit/>
          </a:bodyPr>
          <a:lstStyle/>
          <a:p>
            <a:pPr eaLnBrk="1" hangingPunct="1"/>
            <a:r>
              <a:rPr lang="en-US" altLang="en-US" sz="1600" b="0"/>
              <a:t>Work backlog</a:t>
            </a:r>
          </a:p>
        </p:txBody>
      </p:sp>
      <p:sp>
        <p:nvSpPr>
          <p:cNvPr id="20506" name="Text Box 82"/>
          <p:cNvSpPr txBox="1">
            <a:spLocks noChangeArrowheads="1"/>
          </p:cNvSpPr>
          <p:nvPr/>
        </p:nvSpPr>
        <p:spPr bwMode="auto">
          <a:xfrm>
            <a:off x="2151063" y="3595688"/>
            <a:ext cx="1820862" cy="123825"/>
          </a:xfrm>
          <a:prstGeom prst="rect">
            <a:avLst/>
          </a:prstGeom>
          <a:noFill/>
          <a:ln w="9525">
            <a:noFill/>
            <a:miter lim="800000"/>
            <a:headEnd/>
            <a:tailEnd/>
          </a:ln>
          <a:effectLst/>
        </p:spPr>
        <p:txBody>
          <a:bodyPr wrap="none" lIns="0" tIns="0" rIns="0" bIns="0">
            <a:spAutoFit/>
          </a:bodyPr>
          <a:lstStyle/>
          <a:p>
            <a:pPr eaLnBrk="1" hangingPunct="1"/>
            <a:r>
              <a:rPr lang="en-US" altLang="en-US" sz="800" b="0"/>
              <a:t>2)  ST-2: Lock                   5 days (3pts)</a:t>
            </a:r>
          </a:p>
        </p:txBody>
      </p:sp>
      <p:sp>
        <p:nvSpPr>
          <p:cNvPr id="20507" name="Text Box 83"/>
          <p:cNvSpPr txBox="1">
            <a:spLocks noChangeArrowheads="1"/>
          </p:cNvSpPr>
          <p:nvPr/>
        </p:nvSpPr>
        <p:spPr bwMode="auto">
          <a:xfrm>
            <a:off x="2151063" y="3792538"/>
            <a:ext cx="1839912" cy="123825"/>
          </a:xfrm>
          <a:prstGeom prst="rect">
            <a:avLst/>
          </a:prstGeom>
          <a:noFill/>
          <a:ln w="9525">
            <a:noFill/>
            <a:miter lim="800000"/>
            <a:headEnd/>
            <a:tailEnd/>
          </a:ln>
          <a:effectLst/>
        </p:spPr>
        <p:txBody>
          <a:bodyPr wrap="none" lIns="0" tIns="0" rIns="0" bIns="0">
            <a:spAutoFit/>
          </a:bodyPr>
          <a:lstStyle/>
          <a:p>
            <a:pPr eaLnBrk="1" hangingPunct="1"/>
            <a:r>
              <a:rPr lang="en-US" altLang="en-US" sz="800" b="0"/>
              <a:t>3)  ST-5: Manage Users 16 days (10pts)</a:t>
            </a:r>
          </a:p>
        </p:txBody>
      </p:sp>
      <p:sp>
        <p:nvSpPr>
          <p:cNvPr id="20508" name="Text Box 84"/>
          <p:cNvSpPr txBox="1">
            <a:spLocks noChangeArrowheads="1"/>
          </p:cNvSpPr>
          <p:nvPr/>
        </p:nvSpPr>
        <p:spPr bwMode="auto">
          <a:xfrm>
            <a:off x="2160588" y="3989388"/>
            <a:ext cx="1808162" cy="123825"/>
          </a:xfrm>
          <a:prstGeom prst="rect">
            <a:avLst/>
          </a:prstGeom>
          <a:noFill/>
          <a:ln w="9525">
            <a:noFill/>
            <a:miter lim="800000"/>
            <a:headEnd/>
            <a:tailEnd/>
          </a:ln>
          <a:effectLst/>
        </p:spPr>
        <p:txBody>
          <a:bodyPr wrap="none" lIns="0" tIns="0" rIns="0" bIns="0">
            <a:spAutoFit/>
          </a:bodyPr>
          <a:lstStyle/>
          <a:p>
            <a:pPr eaLnBrk="1" hangingPunct="1"/>
            <a:r>
              <a:rPr lang="en-US" altLang="en-US" sz="800" b="0"/>
              <a:t>4)  ST-7: Preferences     10 days (6pts)</a:t>
            </a:r>
          </a:p>
        </p:txBody>
      </p:sp>
      <p:sp>
        <p:nvSpPr>
          <p:cNvPr id="20509" name="Text Box 85"/>
          <p:cNvSpPr txBox="1">
            <a:spLocks noChangeArrowheads="1"/>
          </p:cNvSpPr>
          <p:nvPr/>
        </p:nvSpPr>
        <p:spPr bwMode="auto">
          <a:xfrm>
            <a:off x="4300538" y="5484813"/>
            <a:ext cx="528637" cy="122237"/>
          </a:xfrm>
          <a:prstGeom prst="rect">
            <a:avLst/>
          </a:prstGeom>
          <a:noFill/>
          <a:ln w="9525">
            <a:noFill/>
            <a:miter lim="800000"/>
            <a:headEnd/>
            <a:tailEnd/>
          </a:ln>
          <a:effectLst/>
        </p:spPr>
        <p:txBody>
          <a:bodyPr wrap="none" lIns="0" tIns="0" rIns="0" bIns="0">
            <a:spAutoFit/>
          </a:bodyPr>
          <a:lstStyle/>
          <a:p>
            <a:pPr algn="ctr" eaLnBrk="1" hangingPunct="1"/>
            <a:r>
              <a:rPr lang="en-US" altLang="en-US" sz="800" b="0"/>
              <a:t>1st iteration</a:t>
            </a:r>
          </a:p>
        </p:txBody>
      </p:sp>
      <p:sp>
        <p:nvSpPr>
          <p:cNvPr id="20510" name="Text Box 86"/>
          <p:cNvSpPr txBox="1">
            <a:spLocks noChangeArrowheads="1"/>
          </p:cNvSpPr>
          <p:nvPr/>
        </p:nvSpPr>
        <p:spPr bwMode="auto">
          <a:xfrm>
            <a:off x="2160588" y="4194175"/>
            <a:ext cx="1798637" cy="123825"/>
          </a:xfrm>
          <a:prstGeom prst="rect">
            <a:avLst/>
          </a:prstGeom>
          <a:noFill/>
          <a:ln w="9525">
            <a:noFill/>
            <a:miter lim="800000"/>
            <a:headEnd/>
            <a:tailEnd/>
          </a:ln>
          <a:effectLst/>
        </p:spPr>
        <p:txBody>
          <a:bodyPr wrap="none" lIns="0" tIns="0" rIns="0" bIns="0">
            <a:spAutoFit/>
          </a:bodyPr>
          <a:lstStyle/>
          <a:p>
            <a:pPr eaLnBrk="1" hangingPunct="1"/>
            <a:r>
              <a:rPr lang="en-US" altLang="en-US" sz="800" b="0"/>
              <a:t>5)  ST-6: View History     10 days (6pts)</a:t>
            </a:r>
          </a:p>
        </p:txBody>
      </p:sp>
      <p:sp>
        <p:nvSpPr>
          <p:cNvPr id="20511" name="Text Box 87"/>
          <p:cNvSpPr txBox="1">
            <a:spLocks noChangeArrowheads="1"/>
          </p:cNvSpPr>
          <p:nvPr/>
        </p:nvSpPr>
        <p:spPr bwMode="auto">
          <a:xfrm>
            <a:off x="2160588" y="4416425"/>
            <a:ext cx="417512" cy="123825"/>
          </a:xfrm>
          <a:prstGeom prst="rect">
            <a:avLst/>
          </a:prstGeom>
          <a:noFill/>
          <a:ln w="9525">
            <a:noFill/>
            <a:miter lim="800000"/>
            <a:headEnd/>
            <a:tailEnd/>
          </a:ln>
          <a:effectLst/>
        </p:spPr>
        <p:txBody>
          <a:bodyPr wrap="none" lIns="0" tIns="0" rIns="0" bIns="0">
            <a:spAutoFit/>
          </a:bodyPr>
          <a:lstStyle/>
          <a:p>
            <a:pPr eaLnBrk="1" hangingPunct="1"/>
            <a:r>
              <a:rPr lang="en-US" altLang="en-US" sz="800" b="0"/>
              <a:t>6)  ST-…</a:t>
            </a:r>
          </a:p>
        </p:txBody>
      </p:sp>
      <p:sp>
        <p:nvSpPr>
          <p:cNvPr id="20512" name="AutoShape 91"/>
          <p:cNvSpPr>
            <a:spLocks/>
          </p:cNvSpPr>
          <p:nvPr/>
        </p:nvSpPr>
        <p:spPr bwMode="auto">
          <a:xfrm>
            <a:off x="4092575" y="3376613"/>
            <a:ext cx="152400" cy="358775"/>
          </a:xfrm>
          <a:prstGeom prst="rightBrace">
            <a:avLst>
              <a:gd name="adj1" fmla="val 50004"/>
              <a:gd name="adj2" fmla="val 50000"/>
            </a:avLst>
          </a:prstGeom>
          <a:noFill/>
          <a:ln w="3175">
            <a:solidFill>
              <a:schemeClr val="tx1"/>
            </a:solidFill>
            <a:round/>
            <a:headEnd/>
            <a:tailEnd/>
          </a:ln>
          <a:effectLst/>
        </p:spPr>
        <p:txBody>
          <a:bodyPr wrap="none" anchor="ctr"/>
          <a:lstStyle/>
          <a:p>
            <a:pPr eaLnBrk="1" hangingPunct="1"/>
            <a:endParaRPr lang="en-US" altLang="en-US"/>
          </a:p>
        </p:txBody>
      </p:sp>
      <p:sp>
        <p:nvSpPr>
          <p:cNvPr id="20513" name="Line 92"/>
          <p:cNvSpPr>
            <a:spLocks noChangeShapeType="1"/>
          </p:cNvSpPr>
          <p:nvPr/>
        </p:nvSpPr>
        <p:spPr bwMode="auto">
          <a:xfrm flipH="1">
            <a:off x="2044700" y="4614863"/>
            <a:ext cx="152400" cy="360362"/>
          </a:xfrm>
          <a:prstGeom prst="line">
            <a:avLst/>
          </a:prstGeom>
          <a:noFill/>
          <a:ln w="3175">
            <a:solidFill>
              <a:schemeClr val="tx1"/>
            </a:solidFill>
            <a:prstDash val="lgDash"/>
            <a:round/>
            <a:headEnd/>
            <a:tailEnd/>
          </a:ln>
          <a:effectLst/>
        </p:spPr>
        <p:txBody>
          <a:bodyPr/>
          <a:lstStyle/>
          <a:p>
            <a:endParaRPr lang="en-IN"/>
          </a:p>
        </p:txBody>
      </p:sp>
      <p:sp>
        <p:nvSpPr>
          <p:cNvPr id="20514" name="AutoShape 93"/>
          <p:cNvSpPr>
            <a:spLocks noChangeArrowheads="1"/>
          </p:cNvSpPr>
          <p:nvPr/>
        </p:nvSpPr>
        <p:spPr bwMode="auto">
          <a:xfrm rot="-5400000">
            <a:off x="2147888" y="4691063"/>
            <a:ext cx="228600" cy="800100"/>
          </a:xfrm>
          <a:prstGeom prst="roundRect">
            <a:avLst>
              <a:gd name="adj" fmla="val 42537"/>
            </a:avLst>
          </a:prstGeom>
          <a:solidFill>
            <a:srgbClr val="FFFFCC"/>
          </a:solidFill>
          <a:ln w="3175">
            <a:solidFill>
              <a:schemeClr val="tx1"/>
            </a:solidFill>
            <a:round/>
            <a:headEnd/>
            <a:tailEnd/>
          </a:ln>
          <a:effectLst/>
        </p:spPr>
        <p:txBody>
          <a:bodyPr wrap="none" anchor="ctr"/>
          <a:lstStyle/>
          <a:p>
            <a:pPr eaLnBrk="1" hangingPunct="1"/>
            <a:endParaRPr lang="en-US" altLang="en-US"/>
          </a:p>
        </p:txBody>
      </p:sp>
      <p:sp>
        <p:nvSpPr>
          <p:cNvPr id="20515" name="Text Box 94"/>
          <p:cNvSpPr txBox="1">
            <a:spLocks noChangeArrowheads="1"/>
          </p:cNvSpPr>
          <p:nvPr/>
        </p:nvSpPr>
        <p:spPr bwMode="auto">
          <a:xfrm>
            <a:off x="2008188" y="5030788"/>
            <a:ext cx="508000" cy="122237"/>
          </a:xfrm>
          <a:prstGeom prst="rect">
            <a:avLst/>
          </a:prstGeom>
          <a:noFill/>
          <a:ln w="9525">
            <a:noFill/>
            <a:miter lim="800000"/>
            <a:headEnd/>
            <a:tailEnd/>
          </a:ln>
          <a:effectLst/>
        </p:spPr>
        <p:txBody>
          <a:bodyPr wrap="none" lIns="0" tIns="0" rIns="0" bIns="0">
            <a:spAutoFit/>
          </a:bodyPr>
          <a:lstStyle/>
          <a:p>
            <a:pPr algn="ctr" eaLnBrk="1" hangingPunct="1"/>
            <a:r>
              <a:rPr lang="en-US" altLang="en-US" sz="800" b="0" i="1"/>
              <a:t>Work items</a:t>
            </a:r>
          </a:p>
        </p:txBody>
      </p:sp>
      <p:sp>
        <p:nvSpPr>
          <p:cNvPr id="20516" name="Oval 95"/>
          <p:cNvSpPr>
            <a:spLocks noChangeAspect="1" noChangeArrowheads="1"/>
          </p:cNvSpPr>
          <p:nvPr/>
        </p:nvSpPr>
        <p:spPr bwMode="auto">
          <a:xfrm>
            <a:off x="2182813" y="4570413"/>
            <a:ext cx="46037" cy="46037"/>
          </a:xfrm>
          <a:prstGeom prst="ellipse">
            <a:avLst/>
          </a:prstGeom>
          <a:solidFill>
            <a:schemeClr val="bg1"/>
          </a:solidFill>
          <a:ln w="3175">
            <a:solidFill>
              <a:schemeClr val="tx1"/>
            </a:solidFill>
            <a:round/>
            <a:headEnd/>
            <a:tailEnd/>
          </a:ln>
          <a:effectLst/>
        </p:spPr>
        <p:txBody>
          <a:bodyPr wrap="none" anchor="ctr"/>
          <a:lstStyle/>
          <a:p>
            <a:pPr eaLnBrk="1" hangingPunct="1"/>
            <a:endParaRPr lang="en-US" altLang="en-US"/>
          </a:p>
        </p:txBody>
      </p:sp>
      <p:sp>
        <p:nvSpPr>
          <p:cNvPr id="20517" name="Line 96"/>
          <p:cNvSpPr>
            <a:spLocks noChangeShapeType="1"/>
          </p:cNvSpPr>
          <p:nvPr/>
        </p:nvSpPr>
        <p:spPr bwMode="auto">
          <a:xfrm flipH="1">
            <a:off x="2679700" y="5314950"/>
            <a:ext cx="212725" cy="503238"/>
          </a:xfrm>
          <a:prstGeom prst="line">
            <a:avLst/>
          </a:prstGeom>
          <a:noFill/>
          <a:ln w="28575">
            <a:solidFill>
              <a:schemeClr val="bg1"/>
            </a:solidFill>
            <a:round/>
            <a:headEnd/>
            <a:tailEnd/>
          </a:ln>
          <a:effectLst/>
        </p:spPr>
        <p:txBody>
          <a:bodyPr/>
          <a:lstStyle/>
          <a:p>
            <a:endParaRPr lang="en-IN"/>
          </a:p>
        </p:txBody>
      </p:sp>
      <p:sp>
        <p:nvSpPr>
          <p:cNvPr id="20518" name="Line 97"/>
          <p:cNvSpPr>
            <a:spLocks noChangeShapeType="1"/>
          </p:cNvSpPr>
          <p:nvPr/>
        </p:nvSpPr>
        <p:spPr bwMode="auto">
          <a:xfrm flipH="1">
            <a:off x="3592513" y="3089275"/>
            <a:ext cx="606425" cy="285750"/>
          </a:xfrm>
          <a:prstGeom prst="line">
            <a:avLst/>
          </a:prstGeom>
          <a:noFill/>
          <a:ln w="28575">
            <a:solidFill>
              <a:schemeClr val="bg1"/>
            </a:solidFill>
            <a:round/>
            <a:headEnd/>
            <a:tailEnd/>
          </a:ln>
          <a:effectLst/>
        </p:spPr>
        <p:txBody>
          <a:bodyPr/>
          <a:lstStyle/>
          <a:p>
            <a:endParaRPr lang="en-IN"/>
          </a:p>
        </p:txBody>
      </p:sp>
      <p:sp>
        <p:nvSpPr>
          <p:cNvPr id="20519" name="Oval 98"/>
          <p:cNvSpPr>
            <a:spLocks noChangeAspect="1" noChangeArrowheads="1"/>
          </p:cNvSpPr>
          <p:nvPr/>
        </p:nvSpPr>
        <p:spPr bwMode="auto">
          <a:xfrm>
            <a:off x="4291013" y="3487738"/>
            <a:ext cx="46037" cy="46037"/>
          </a:xfrm>
          <a:prstGeom prst="ellipse">
            <a:avLst/>
          </a:prstGeom>
          <a:solidFill>
            <a:schemeClr val="bg1"/>
          </a:solidFill>
          <a:ln w="3175">
            <a:solidFill>
              <a:schemeClr val="tx1"/>
            </a:solidFill>
            <a:round/>
            <a:headEnd/>
            <a:tailEnd/>
          </a:ln>
          <a:effectLst/>
        </p:spPr>
        <p:txBody>
          <a:bodyPr wrap="none" anchor="ctr"/>
          <a:lstStyle/>
          <a:p>
            <a:pPr eaLnBrk="1" hangingPunct="1"/>
            <a:endParaRPr lang="en-US" altLang="en-US"/>
          </a:p>
        </p:txBody>
      </p:sp>
      <p:sp>
        <p:nvSpPr>
          <p:cNvPr id="20520" name="AutoShape 101"/>
          <p:cNvSpPr>
            <a:spLocks/>
          </p:cNvSpPr>
          <p:nvPr/>
        </p:nvSpPr>
        <p:spPr bwMode="auto">
          <a:xfrm>
            <a:off x="4105275" y="4375150"/>
            <a:ext cx="152400" cy="358775"/>
          </a:xfrm>
          <a:prstGeom prst="rightBrace">
            <a:avLst>
              <a:gd name="adj1" fmla="val 50004"/>
              <a:gd name="adj2" fmla="val 50000"/>
            </a:avLst>
          </a:prstGeom>
          <a:noFill/>
          <a:ln w="3175">
            <a:solidFill>
              <a:schemeClr val="tx1"/>
            </a:solidFill>
            <a:round/>
            <a:headEnd/>
            <a:tailEnd/>
          </a:ln>
          <a:effectLst/>
        </p:spPr>
        <p:txBody>
          <a:bodyPr wrap="none" anchor="ctr"/>
          <a:lstStyle/>
          <a:p>
            <a:pPr eaLnBrk="1" hangingPunct="1"/>
            <a:endParaRPr lang="en-US" altLang="en-US"/>
          </a:p>
        </p:txBody>
      </p:sp>
      <p:sp>
        <p:nvSpPr>
          <p:cNvPr id="20521" name="AutoShape 102"/>
          <p:cNvSpPr>
            <a:spLocks/>
          </p:cNvSpPr>
          <p:nvPr/>
        </p:nvSpPr>
        <p:spPr bwMode="auto">
          <a:xfrm>
            <a:off x="4121150" y="4765675"/>
            <a:ext cx="152400" cy="177800"/>
          </a:xfrm>
          <a:prstGeom prst="rightBrace">
            <a:avLst>
              <a:gd name="adj1" fmla="val 29167"/>
              <a:gd name="adj2" fmla="val 50000"/>
            </a:avLst>
          </a:prstGeom>
          <a:noFill/>
          <a:ln w="3175">
            <a:solidFill>
              <a:schemeClr val="tx1"/>
            </a:solidFill>
            <a:round/>
            <a:headEnd/>
            <a:tailEnd/>
          </a:ln>
          <a:effectLst/>
        </p:spPr>
        <p:txBody>
          <a:bodyPr wrap="none" anchor="ctr"/>
          <a:lstStyle/>
          <a:p>
            <a:pPr eaLnBrk="1" hangingPunct="1"/>
            <a:endParaRPr lang="en-US" altLang="en-US"/>
          </a:p>
        </p:txBody>
      </p:sp>
      <p:sp>
        <p:nvSpPr>
          <p:cNvPr id="20522" name="Text Box 103"/>
          <p:cNvSpPr txBox="1">
            <a:spLocks noChangeArrowheads="1"/>
          </p:cNvSpPr>
          <p:nvPr/>
        </p:nvSpPr>
        <p:spPr bwMode="auto">
          <a:xfrm>
            <a:off x="6646863" y="5205413"/>
            <a:ext cx="358775" cy="122237"/>
          </a:xfrm>
          <a:prstGeom prst="rect">
            <a:avLst/>
          </a:prstGeom>
          <a:noFill/>
          <a:ln w="9525">
            <a:noFill/>
            <a:miter lim="800000"/>
            <a:headEnd/>
            <a:tailEnd/>
          </a:ln>
          <a:effectLst/>
        </p:spPr>
        <p:txBody>
          <a:bodyPr wrap="none" lIns="0" tIns="0" rIns="0" bIns="0">
            <a:spAutoFit/>
          </a:bodyPr>
          <a:lstStyle/>
          <a:p>
            <a:pPr algn="r" eaLnBrk="1" hangingPunct="1"/>
            <a:r>
              <a:rPr lang="en-US" altLang="en-US" sz="800" b="0"/>
              <a:t>21 days</a:t>
            </a:r>
          </a:p>
        </p:txBody>
      </p:sp>
      <p:sp>
        <p:nvSpPr>
          <p:cNvPr id="20523" name="Text Box 104"/>
          <p:cNvSpPr txBox="1">
            <a:spLocks noChangeArrowheads="1"/>
          </p:cNvSpPr>
          <p:nvPr/>
        </p:nvSpPr>
        <p:spPr bwMode="auto">
          <a:xfrm>
            <a:off x="4367213" y="5754688"/>
            <a:ext cx="301625" cy="122237"/>
          </a:xfrm>
          <a:prstGeom prst="rect">
            <a:avLst/>
          </a:prstGeom>
          <a:noFill/>
          <a:ln w="9525">
            <a:noFill/>
            <a:miter lim="800000"/>
            <a:headEnd/>
            <a:tailEnd/>
          </a:ln>
          <a:effectLst/>
        </p:spPr>
        <p:txBody>
          <a:bodyPr wrap="none" lIns="0" tIns="0" rIns="0" bIns="0">
            <a:spAutoFit/>
          </a:bodyPr>
          <a:lstStyle/>
          <a:p>
            <a:pPr algn="ctr" eaLnBrk="1" hangingPunct="1"/>
            <a:r>
              <a:rPr lang="en-US" altLang="en-US" sz="800" b="0"/>
              <a:t>5 days</a:t>
            </a:r>
          </a:p>
        </p:txBody>
      </p:sp>
      <p:sp>
        <p:nvSpPr>
          <p:cNvPr id="20524" name="Line 105"/>
          <p:cNvSpPr>
            <a:spLocks noChangeShapeType="1"/>
          </p:cNvSpPr>
          <p:nvPr/>
        </p:nvSpPr>
        <p:spPr bwMode="auto">
          <a:xfrm flipH="1">
            <a:off x="2679700" y="5314950"/>
            <a:ext cx="212725" cy="503238"/>
          </a:xfrm>
          <a:prstGeom prst="line">
            <a:avLst/>
          </a:prstGeom>
          <a:noFill/>
          <a:ln w="3175">
            <a:solidFill>
              <a:schemeClr val="tx1"/>
            </a:solidFill>
            <a:prstDash val="lgDash"/>
            <a:round/>
            <a:headEnd/>
            <a:tailEnd/>
          </a:ln>
          <a:effectLst/>
        </p:spPr>
        <p:txBody>
          <a:bodyPr/>
          <a:lstStyle/>
          <a:p>
            <a:endParaRPr lang="en-IN"/>
          </a:p>
        </p:txBody>
      </p:sp>
      <p:sp>
        <p:nvSpPr>
          <p:cNvPr id="20525" name="Oval 106"/>
          <p:cNvSpPr>
            <a:spLocks noChangeAspect="1" noChangeArrowheads="1"/>
          </p:cNvSpPr>
          <p:nvPr/>
        </p:nvSpPr>
        <p:spPr bwMode="auto">
          <a:xfrm>
            <a:off x="2878138" y="5270500"/>
            <a:ext cx="46037" cy="46038"/>
          </a:xfrm>
          <a:prstGeom prst="ellipse">
            <a:avLst/>
          </a:prstGeom>
          <a:solidFill>
            <a:schemeClr val="bg1"/>
          </a:solidFill>
          <a:ln w="3175">
            <a:solidFill>
              <a:schemeClr val="tx1"/>
            </a:solidFill>
            <a:round/>
            <a:headEnd/>
            <a:tailEnd/>
          </a:ln>
          <a:effectLst/>
        </p:spPr>
        <p:txBody>
          <a:bodyPr wrap="none" anchor="ctr"/>
          <a:lstStyle/>
          <a:p>
            <a:pPr eaLnBrk="1" hangingPunct="1"/>
            <a:endParaRPr lang="en-US" altLang="en-US"/>
          </a:p>
        </p:txBody>
      </p:sp>
      <p:sp>
        <p:nvSpPr>
          <p:cNvPr id="20526" name="AutoShape 107"/>
          <p:cNvSpPr>
            <a:spLocks noChangeArrowheads="1"/>
          </p:cNvSpPr>
          <p:nvPr/>
        </p:nvSpPr>
        <p:spPr bwMode="auto">
          <a:xfrm rot="-5400000">
            <a:off x="2987675" y="5133975"/>
            <a:ext cx="228600" cy="1600200"/>
          </a:xfrm>
          <a:prstGeom prst="roundRect">
            <a:avLst>
              <a:gd name="adj" fmla="val 42537"/>
            </a:avLst>
          </a:prstGeom>
          <a:solidFill>
            <a:srgbClr val="FFFFCC"/>
          </a:solidFill>
          <a:ln w="3175">
            <a:solidFill>
              <a:schemeClr val="tx1"/>
            </a:solidFill>
            <a:round/>
            <a:headEnd/>
            <a:tailEnd/>
          </a:ln>
          <a:effectLst/>
        </p:spPr>
        <p:txBody>
          <a:bodyPr wrap="none" anchor="ctr"/>
          <a:lstStyle/>
          <a:p>
            <a:pPr eaLnBrk="1" hangingPunct="1"/>
            <a:endParaRPr lang="en-US" altLang="en-US"/>
          </a:p>
        </p:txBody>
      </p:sp>
      <p:sp>
        <p:nvSpPr>
          <p:cNvPr id="20527" name="Text Box 108"/>
          <p:cNvSpPr txBox="1">
            <a:spLocks noChangeArrowheads="1"/>
          </p:cNvSpPr>
          <p:nvPr/>
        </p:nvSpPr>
        <p:spPr bwMode="auto">
          <a:xfrm>
            <a:off x="2409825" y="5873750"/>
            <a:ext cx="1384300" cy="122238"/>
          </a:xfrm>
          <a:prstGeom prst="rect">
            <a:avLst/>
          </a:prstGeom>
          <a:noFill/>
          <a:ln w="9525">
            <a:noFill/>
            <a:miter lim="800000"/>
            <a:headEnd/>
            <a:tailEnd/>
          </a:ln>
          <a:effectLst/>
        </p:spPr>
        <p:txBody>
          <a:bodyPr wrap="none" lIns="0" tIns="0" rIns="0" bIns="0">
            <a:spAutoFit/>
          </a:bodyPr>
          <a:lstStyle/>
          <a:p>
            <a:pPr algn="ctr" eaLnBrk="1" hangingPunct="1"/>
            <a:r>
              <a:rPr lang="en-US" altLang="en-US" sz="800" b="0" i="1"/>
              <a:t>List prioritized by the customer</a:t>
            </a:r>
          </a:p>
        </p:txBody>
      </p:sp>
      <p:sp>
        <p:nvSpPr>
          <p:cNvPr id="20528" name="Line 109"/>
          <p:cNvSpPr>
            <a:spLocks noChangeShapeType="1"/>
          </p:cNvSpPr>
          <p:nvPr/>
        </p:nvSpPr>
        <p:spPr bwMode="auto">
          <a:xfrm flipH="1">
            <a:off x="3592513" y="3089275"/>
            <a:ext cx="606425" cy="285750"/>
          </a:xfrm>
          <a:prstGeom prst="line">
            <a:avLst/>
          </a:prstGeom>
          <a:noFill/>
          <a:ln w="3175">
            <a:solidFill>
              <a:schemeClr val="tx1"/>
            </a:solidFill>
            <a:prstDash val="lgDash"/>
            <a:round/>
            <a:headEnd/>
            <a:tailEnd/>
          </a:ln>
          <a:effectLst/>
        </p:spPr>
        <p:txBody>
          <a:bodyPr/>
          <a:lstStyle/>
          <a:p>
            <a:endParaRPr lang="en-IN"/>
          </a:p>
        </p:txBody>
      </p:sp>
      <p:sp>
        <p:nvSpPr>
          <p:cNvPr id="20529" name="AutoShape 110"/>
          <p:cNvSpPr>
            <a:spLocks noChangeArrowheads="1"/>
          </p:cNvSpPr>
          <p:nvPr/>
        </p:nvSpPr>
        <p:spPr bwMode="auto">
          <a:xfrm rot="-5400000">
            <a:off x="4823619" y="2348707"/>
            <a:ext cx="228600" cy="1477962"/>
          </a:xfrm>
          <a:prstGeom prst="roundRect">
            <a:avLst>
              <a:gd name="adj" fmla="val 42537"/>
            </a:avLst>
          </a:prstGeom>
          <a:solidFill>
            <a:srgbClr val="FFFFCC"/>
          </a:solidFill>
          <a:ln w="3175">
            <a:solidFill>
              <a:schemeClr val="tx1"/>
            </a:solidFill>
            <a:round/>
            <a:headEnd/>
            <a:tailEnd/>
          </a:ln>
          <a:effectLst/>
        </p:spPr>
        <p:txBody>
          <a:bodyPr wrap="none" anchor="ctr"/>
          <a:lstStyle/>
          <a:p>
            <a:pPr eaLnBrk="1" hangingPunct="1"/>
            <a:endParaRPr lang="en-US" altLang="en-US"/>
          </a:p>
        </p:txBody>
      </p:sp>
      <p:sp>
        <p:nvSpPr>
          <p:cNvPr id="20530" name="Text Box 111"/>
          <p:cNvSpPr txBox="1">
            <a:spLocks noChangeArrowheads="1"/>
          </p:cNvSpPr>
          <p:nvPr/>
        </p:nvSpPr>
        <p:spPr bwMode="auto">
          <a:xfrm>
            <a:off x="4391025" y="3027363"/>
            <a:ext cx="1095375" cy="122237"/>
          </a:xfrm>
          <a:prstGeom prst="rect">
            <a:avLst/>
          </a:prstGeom>
          <a:noFill/>
          <a:ln w="9525">
            <a:noFill/>
            <a:miter lim="800000"/>
            <a:headEnd/>
            <a:tailEnd/>
          </a:ln>
          <a:effectLst/>
        </p:spPr>
        <p:txBody>
          <a:bodyPr wrap="none" lIns="0" tIns="0" rIns="0" bIns="0">
            <a:spAutoFit/>
          </a:bodyPr>
          <a:lstStyle/>
          <a:p>
            <a:pPr algn="ctr" eaLnBrk="1" hangingPunct="1"/>
            <a:r>
              <a:rPr lang="en-US" altLang="en-US" sz="800" b="0" i="1"/>
              <a:t>Estimated work duration</a:t>
            </a:r>
          </a:p>
        </p:txBody>
      </p:sp>
      <p:sp>
        <p:nvSpPr>
          <p:cNvPr id="20531" name="Oval 112"/>
          <p:cNvSpPr>
            <a:spLocks noChangeAspect="1" noChangeArrowheads="1"/>
          </p:cNvSpPr>
          <p:nvPr/>
        </p:nvSpPr>
        <p:spPr bwMode="auto">
          <a:xfrm>
            <a:off x="3548063" y="3359150"/>
            <a:ext cx="46037" cy="46038"/>
          </a:xfrm>
          <a:prstGeom prst="ellipse">
            <a:avLst/>
          </a:prstGeom>
          <a:solidFill>
            <a:schemeClr val="bg1"/>
          </a:solidFill>
          <a:ln w="3175">
            <a:solidFill>
              <a:schemeClr val="tx1"/>
            </a:solidFill>
            <a:round/>
            <a:headEnd/>
            <a:tailEnd/>
          </a:ln>
          <a:effectLst/>
        </p:spPr>
        <p:txBody>
          <a:bodyPr wrap="none" anchor="ctr"/>
          <a:lstStyle/>
          <a:p>
            <a:pPr eaLnBrk="1" hangingPunct="1"/>
            <a:endParaRPr lang="en-US" altLang="en-US"/>
          </a:p>
        </p:txBody>
      </p:sp>
      <p:sp>
        <p:nvSpPr>
          <p:cNvPr id="20532" name="AutoShape 113"/>
          <p:cNvSpPr>
            <a:spLocks/>
          </p:cNvSpPr>
          <p:nvPr/>
        </p:nvSpPr>
        <p:spPr bwMode="auto">
          <a:xfrm>
            <a:off x="4092575" y="3787775"/>
            <a:ext cx="152400" cy="539750"/>
          </a:xfrm>
          <a:prstGeom prst="rightBrace">
            <a:avLst>
              <a:gd name="adj1" fmla="val 52076"/>
              <a:gd name="adj2" fmla="val 50000"/>
            </a:avLst>
          </a:prstGeom>
          <a:noFill/>
          <a:ln w="3175">
            <a:solidFill>
              <a:schemeClr val="tx1"/>
            </a:solidFill>
            <a:round/>
            <a:headEnd/>
            <a:tailEnd/>
          </a:ln>
          <a:effectLst/>
        </p:spPr>
        <p:txBody>
          <a:bodyPr wrap="none" anchor="ctr"/>
          <a:lstStyle/>
          <a:p>
            <a:pPr eaLnBrk="1" hangingPunct="1"/>
            <a:endParaRPr lang="en-US" altLang="en-US"/>
          </a:p>
        </p:txBody>
      </p:sp>
      <p:grpSp>
        <p:nvGrpSpPr>
          <p:cNvPr id="7" name="Group 114"/>
          <p:cNvGrpSpPr>
            <a:grpSpLocks/>
          </p:cNvGrpSpPr>
          <p:nvPr/>
        </p:nvGrpSpPr>
        <p:grpSpPr bwMode="auto">
          <a:xfrm>
            <a:off x="4279900" y="3576638"/>
            <a:ext cx="500063" cy="1827212"/>
            <a:chOff x="2652" y="2004"/>
            <a:chExt cx="315" cy="1151"/>
          </a:xfrm>
        </p:grpSpPr>
        <p:sp>
          <p:nvSpPr>
            <p:cNvPr id="20538" name="Freeform 115"/>
            <p:cNvSpPr>
              <a:spLocks/>
            </p:cNvSpPr>
            <p:nvPr/>
          </p:nvSpPr>
          <p:spPr bwMode="auto">
            <a:xfrm>
              <a:off x="2652" y="2004"/>
              <a:ext cx="315" cy="1127"/>
            </a:xfrm>
            <a:custGeom>
              <a:avLst/>
              <a:gdLst>
                <a:gd name="T0" fmla="*/ 0 w 315"/>
                <a:gd name="T1" fmla="*/ 0 h 1127"/>
                <a:gd name="T2" fmla="*/ 147 w 315"/>
                <a:gd name="T3" fmla="*/ 348 h 1127"/>
                <a:gd name="T4" fmla="*/ 207 w 315"/>
                <a:gd name="T5" fmla="*/ 705 h 1127"/>
                <a:gd name="T6" fmla="*/ 167 w 315"/>
                <a:gd name="T7" fmla="*/ 1127 h 1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5" h="1127">
                  <a:moveTo>
                    <a:pt x="0" y="0"/>
                  </a:moveTo>
                  <a:cubicBezTo>
                    <a:pt x="149" y="77"/>
                    <a:pt x="42" y="244"/>
                    <a:pt x="147" y="348"/>
                  </a:cubicBezTo>
                  <a:cubicBezTo>
                    <a:pt x="252" y="452"/>
                    <a:pt x="99" y="573"/>
                    <a:pt x="207" y="705"/>
                  </a:cubicBezTo>
                  <a:cubicBezTo>
                    <a:pt x="315" y="837"/>
                    <a:pt x="140" y="967"/>
                    <a:pt x="167" y="1127"/>
                  </a:cubicBezTo>
                </a:path>
              </a:pathLst>
            </a:custGeom>
            <a:noFill/>
            <a:ln w="3175" cmpd="sng">
              <a:solidFill>
                <a:srgbClr val="333333"/>
              </a:solidFill>
              <a:round/>
              <a:headEnd type="none" w="med" len="med"/>
              <a:tailEnd type="none" w="med" len="med"/>
            </a:ln>
            <a:effectLst/>
          </p:spPr>
          <p:txBody>
            <a:bodyPr/>
            <a:lstStyle/>
            <a:p>
              <a:endParaRPr lang="en-IN"/>
            </a:p>
          </p:txBody>
        </p:sp>
        <p:sp>
          <p:nvSpPr>
            <p:cNvPr id="20539" name="AutoShape 116"/>
            <p:cNvSpPr>
              <a:spLocks noChangeArrowheads="1"/>
            </p:cNvSpPr>
            <p:nvPr/>
          </p:nvSpPr>
          <p:spPr bwMode="auto">
            <a:xfrm flipV="1">
              <a:off x="2797" y="3117"/>
              <a:ext cx="39" cy="38"/>
            </a:xfrm>
            <a:prstGeom prst="triangle">
              <a:avLst>
                <a:gd name="adj" fmla="val 50000"/>
              </a:avLst>
            </a:prstGeom>
            <a:solidFill>
              <a:schemeClr val="tx1"/>
            </a:solidFill>
            <a:ln w="3175" algn="ctr">
              <a:solidFill>
                <a:schemeClr val="tx1"/>
              </a:solidFill>
              <a:miter lim="800000"/>
              <a:headEnd/>
              <a:tailEnd/>
            </a:ln>
            <a:effectLst/>
          </p:spPr>
          <p:txBody>
            <a:bodyPr/>
            <a:lstStyle/>
            <a:p>
              <a:pPr eaLnBrk="1" hangingPunct="1"/>
              <a:endParaRPr lang="en-US" altLang="en-US"/>
            </a:p>
          </p:txBody>
        </p:sp>
      </p:grpSp>
      <p:grpSp>
        <p:nvGrpSpPr>
          <p:cNvPr id="8" name="Group 117"/>
          <p:cNvGrpSpPr>
            <a:grpSpLocks/>
          </p:cNvGrpSpPr>
          <p:nvPr/>
        </p:nvGrpSpPr>
        <p:grpSpPr bwMode="auto">
          <a:xfrm>
            <a:off x="4292600" y="4017963"/>
            <a:ext cx="1114425" cy="1393825"/>
            <a:chOff x="2660" y="2282"/>
            <a:chExt cx="702" cy="878"/>
          </a:xfrm>
        </p:grpSpPr>
        <p:sp>
          <p:nvSpPr>
            <p:cNvPr id="20535" name="Line 118"/>
            <p:cNvSpPr>
              <a:spLocks noChangeShapeType="1"/>
            </p:cNvSpPr>
            <p:nvPr/>
          </p:nvSpPr>
          <p:spPr bwMode="auto">
            <a:xfrm>
              <a:off x="2783" y="2358"/>
              <a:ext cx="60" cy="5"/>
            </a:xfrm>
            <a:prstGeom prst="line">
              <a:avLst/>
            </a:prstGeom>
            <a:noFill/>
            <a:ln w="28575">
              <a:solidFill>
                <a:schemeClr val="bg1"/>
              </a:solidFill>
              <a:round/>
              <a:headEnd/>
              <a:tailEnd/>
            </a:ln>
            <a:effectLst/>
          </p:spPr>
          <p:txBody>
            <a:bodyPr/>
            <a:lstStyle/>
            <a:p>
              <a:endParaRPr lang="en-IN"/>
            </a:p>
          </p:txBody>
        </p:sp>
        <p:sp>
          <p:nvSpPr>
            <p:cNvPr id="20536" name="Freeform 119"/>
            <p:cNvSpPr>
              <a:spLocks/>
            </p:cNvSpPr>
            <p:nvPr/>
          </p:nvSpPr>
          <p:spPr bwMode="auto">
            <a:xfrm>
              <a:off x="2660" y="2282"/>
              <a:ext cx="702" cy="853"/>
            </a:xfrm>
            <a:custGeom>
              <a:avLst/>
              <a:gdLst>
                <a:gd name="T0" fmla="*/ 0 w 702"/>
                <a:gd name="T1" fmla="*/ 30 h 853"/>
                <a:gd name="T2" fmla="*/ 420 w 702"/>
                <a:gd name="T3" fmla="*/ 189 h 853"/>
                <a:gd name="T4" fmla="*/ 613 w 702"/>
                <a:gd name="T5" fmla="*/ 456 h 853"/>
                <a:gd name="T6" fmla="*/ 618 w 702"/>
                <a:gd name="T7" fmla="*/ 853 h 8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2" h="853">
                  <a:moveTo>
                    <a:pt x="0" y="30"/>
                  </a:moveTo>
                  <a:cubicBezTo>
                    <a:pt x="150" y="145"/>
                    <a:pt x="420" y="0"/>
                    <a:pt x="420" y="189"/>
                  </a:cubicBezTo>
                  <a:cubicBezTo>
                    <a:pt x="420" y="378"/>
                    <a:pt x="524" y="318"/>
                    <a:pt x="613" y="456"/>
                  </a:cubicBezTo>
                  <a:cubicBezTo>
                    <a:pt x="702" y="594"/>
                    <a:pt x="591" y="693"/>
                    <a:pt x="618" y="853"/>
                  </a:cubicBezTo>
                </a:path>
              </a:pathLst>
            </a:custGeom>
            <a:noFill/>
            <a:ln w="3175" cmpd="sng">
              <a:solidFill>
                <a:srgbClr val="333333"/>
              </a:solidFill>
              <a:round/>
              <a:headEnd type="none" w="med" len="med"/>
              <a:tailEnd type="none" w="med" len="med"/>
            </a:ln>
            <a:effectLst/>
          </p:spPr>
          <p:txBody>
            <a:bodyPr/>
            <a:lstStyle/>
            <a:p>
              <a:endParaRPr lang="en-IN"/>
            </a:p>
          </p:txBody>
        </p:sp>
        <p:sp>
          <p:nvSpPr>
            <p:cNvPr id="20537" name="AutoShape 120"/>
            <p:cNvSpPr>
              <a:spLocks noChangeArrowheads="1"/>
            </p:cNvSpPr>
            <p:nvPr/>
          </p:nvSpPr>
          <p:spPr bwMode="auto">
            <a:xfrm flipV="1">
              <a:off x="3257" y="3122"/>
              <a:ext cx="39" cy="38"/>
            </a:xfrm>
            <a:prstGeom prst="triangle">
              <a:avLst>
                <a:gd name="adj" fmla="val 50000"/>
              </a:avLst>
            </a:prstGeom>
            <a:solidFill>
              <a:schemeClr val="tx1"/>
            </a:solidFill>
            <a:ln w="3175" algn="ctr">
              <a:solidFill>
                <a:schemeClr val="tx1"/>
              </a:solidFill>
              <a:miter lim="800000"/>
              <a:headEnd/>
              <a:tailEnd/>
            </a:ln>
            <a:effectLst/>
          </p:spPr>
          <p:txBody>
            <a:bodyPr/>
            <a:lstStyle/>
            <a:p>
              <a:pPr eaLnBrk="1" hangingPunct="1"/>
              <a:endParaRPr lang="en-US" altLang="en-US"/>
            </a:p>
          </p:txBody>
        </p:sp>
      </p:grpSp>
      <p:sp>
        <p:nvSpPr>
          <p:cNvPr id="11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11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reeform 13"/>
          <p:cNvSpPr>
            <a:spLocks noChangeAspect="1"/>
          </p:cNvSpPr>
          <p:nvPr/>
        </p:nvSpPr>
        <p:spPr bwMode="auto">
          <a:xfrm>
            <a:off x="2209800" y="2341563"/>
            <a:ext cx="804863" cy="68262"/>
          </a:xfrm>
          <a:custGeom>
            <a:avLst/>
            <a:gdLst>
              <a:gd name="T0" fmla="*/ 2147483647 w 1055"/>
              <a:gd name="T1" fmla="*/ 2147483647 h 91"/>
              <a:gd name="T2" fmla="*/ 2147483647 w 1055"/>
              <a:gd name="T3" fmla="*/ 2147483647 h 91"/>
              <a:gd name="T4" fmla="*/ 2147483647 w 1055"/>
              <a:gd name="T5" fmla="*/ 2147483647 h 91"/>
              <a:gd name="T6" fmla="*/ 2147483647 w 1055"/>
              <a:gd name="T7" fmla="*/ 2147483647 h 91"/>
              <a:gd name="T8" fmla="*/ 2147483647 w 1055"/>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 h="91">
                <a:moveTo>
                  <a:pt x="5" y="89"/>
                </a:moveTo>
                <a:lnTo>
                  <a:pt x="1055" y="91"/>
                </a:lnTo>
                <a:cubicBezTo>
                  <a:pt x="1055" y="53"/>
                  <a:pt x="1040" y="0"/>
                  <a:pt x="959" y="2"/>
                </a:cubicBezTo>
                <a:lnTo>
                  <a:pt x="105" y="3"/>
                </a:lnTo>
                <a:cubicBezTo>
                  <a:pt x="26" y="3"/>
                  <a:pt x="0" y="47"/>
                  <a:pt x="5" y="89"/>
                </a:cubicBezTo>
                <a:close/>
              </a:path>
            </a:pathLst>
          </a:custGeom>
          <a:solidFill>
            <a:srgbClr val="ACACAC"/>
          </a:solidFill>
          <a:ln w="6350" cap="flat" cmpd="sng">
            <a:solidFill>
              <a:schemeClr val="tx1"/>
            </a:solidFill>
            <a:prstDash val="solid"/>
            <a:round/>
            <a:headEnd type="none" w="med" len="med"/>
            <a:tailEnd type="none" w="med" len="med"/>
          </a:ln>
          <a:effectLst/>
        </p:spPr>
        <p:txBody>
          <a:bodyPr/>
          <a:lstStyle/>
          <a:p>
            <a:endParaRPr lang="en-IN"/>
          </a:p>
        </p:txBody>
      </p:sp>
      <p:sp>
        <p:nvSpPr>
          <p:cNvPr id="21507" name="Rectangle 2"/>
          <p:cNvSpPr>
            <a:spLocks noGrp="1" noChangeArrowheads="1"/>
          </p:cNvSpPr>
          <p:nvPr>
            <p:ph type="title"/>
          </p:nvPr>
        </p:nvSpPr>
        <p:spPr/>
        <p:txBody>
          <a:bodyPr/>
          <a:lstStyle/>
          <a:p>
            <a:r>
              <a:rPr lang="en-US" altLang="en-US" sz="4000"/>
              <a:t>Agile Estimation of Project Effort</a:t>
            </a:r>
          </a:p>
        </p:txBody>
      </p:sp>
      <p:sp>
        <p:nvSpPr>
          <p:cNvPr id="106" name="Content Placeholder 105"/>
          <p:cNvSpPr>
            <a:spLocks noGrp="1"/>
          </p:cNvSpPr>
          <p:nvPr>
            <p:ph idx="1"/>
          </p:nvPr>
        </p:nvSpPr>
        <p:spPr/>
        <p:txBody>
          <a:bodyPr/>
          <a:lstStyle/>
          <a:p>
            <a:endParaRPr lang="en-IN"/>
          </a:p>
        </p:txBody>
      </p:sp>
      <p:sp>
        <p:nvSpPr>
          <p:cNvPr id="21508" name="Freeform 18"/>
          <p:cNvSpPr>
            <a:spLocks noChangeAspect="1"/>
          </p:cNvSpPr>
          <p:nvPr/>
        </p:nvSpPr>
        <p:spPr bwMode="auto">
          <a:xfrm>
            <a:off x="1428750" y="2408238"/>
            <a:ext cx="184150" cy="2870200"/>
          </a:xfrm>
          <a:custGeom>
            <a:avLst/>
            <a:gdLst>
              <a:gd name="T0" fmla="*/ 2147483647 w 238"/>
              <a:gd name="T1" fmla="*/ 2147483647 h 3759"/>
              <a:gd name="T2" fmla="*/ 0 w 238"/>
              <a:gd name="T3" fmla="*/ 2147483647 h 3759"/>
              <a:gd name="T4" fmla="*/ 0 w 238"/>
              <a:gd name="T5" fmla="*/ 2147483647 h 3759"/>
              <a:gd name="T6" fmla="*/ 2147483647 w 238"/>
              <a:gd name="T7" fmla="*/ 2147483647 h 3759"/>
              <a:gd name="T8" fmla="*/ 2147483647 w 238"/>
              <a:gd name="T9" fmla="*/ 2147483647 h 3759"/>
              <a:gd name="T10" fmla="*/ 2147483647 w 238"/>
              <a:gd name="T11" fmla="*/ 2147483647 h 3759"/>
              <a:gd name="T12" fmla="*/ 2147483647 w 238"/>
              <a:gd name="T13" fmla="*/ 2147483647 h 37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8" h="3759">
                <a:moveTo>
                  <a:pt x="232" y="1"/>
                </a:moveTo>
                <a:cubicBezTo>
                  <a:pt x="46" y="0"/>
                  <a:pt x="1" y="105"/>
                  <a:pt x="0" y="229"/>
                </a:cubicBezTo>
                <a:lnTo>
                  <a:pt x="0" y="3546"/>
                </a:lnTo>
                <a:cubicBezTo>
                  <a:pt x="1" y="3700"/>
                  <a:pt x="106" y="3759"/>
                  <a:pt x="238" y="3756"/>
                </a:cubicBezTo>
                <a:cubicBezTo>
                  <a:pt x="179" y="3757"/>
                  <a:pt x="50" y="3717"/>
                  <a:pt x="50" y="3541"/>
                </a:cubicBezTo>
                <a:lnTo>
                  <a:pt x="50" y="234"/>
                </a:lnTo>
                <a:cubicBezTo>
                  <a:pt x="47" y="96"/>
                  <a:pt x="122" y="13"/>
                  <a:pt x="232" y="1"/>
                </a:cubicBezTo>
                <a:close/>
              </a:path>
            </a:pathLst>
          </a:custGeom>
          <a:solidFill>
            <a:srgbClr val="5F5F5F"/>
          </a:solidFill>
          <a:ln w="6350" cap="flat" cmpd="sng">
            <a:solidFill>
              <a:schemeClr val="tx1"/>
            </a:solidFill>
            <a:prstDash val="solid"/>
            <a:round/>
            <a:headEnd type="none" w="med" len="med"/>
            <a:tailEnd type="none" w="med" len="med"/>
          </a:ln>
          <a:effectLst/>
        </p:spPr>
        <p:txBody>
          <a:bodyPr/>
          <a:lstStyle/>
          <a:p>
            <a:endParaRPr lang="en-IN"/>
          </a:p>
        </p:txBody>
      </p:sp>
      <p:sp>
        <p:nvSpPr>
          <p:cNvPr id="21509" name="AutoShape 19"/>
          <p:cNvSpPr>
            <a:spLocks noChangeAspect="1" noChangeArrowheads="1"/>
          </p:cNvSpPr>
          <p:nvPr/>
        </p:nvSpPr>
        <p:spPr bwMode="auto">
          <a:xfrm>
            <a:off x="1466850" y="2409825"/>
            <a:ext cx="2309813" cy="2867025"/>
          </a:xfrm>
          <a:prstGeom prst="roundRect">
            <a:avLst>
              <a:gd name="adj" fmla="val 6106"/>
            </a:avLst>
          </a:prstGeom>
          <a:solidFill>
            <a:srgbClr val="ACACAC"/>
          </a:solidFill>
          <a:ln w="9525" algn="ctr">
            <a:solidFill>
              <a:schemeClr val="tx1"/>
            </a:solidFill>
            <a:round/>
            <a:headEnd/>
            <a:tailEnd/>
          </a:ln>
          <a:effectLst/>
        </p:spPr>
        <p:txBody>
          <a:bodyPr/>
          <a:lstStyle/>
          <a:p>
            <a:endParaRPr lang="en-US" altLang="en-US"/>
          </a:p>
        </p:txBody>
      </p:sp>
      <p:sp>
        <p:nvSpPr>
          <p:cNvPr id="21510" name="Freeform 20"/>
          <p:cNvSpPr>
            <a:spLocks noChangeAspect="1"/>
          </p:cNvSpPr>
          <p:nvPr/>
        </p:nvSpPr>
        <p:spPr bwMode="auto">
          <a:xfrm>
            <a:off x="1500188" y="2451100"/>
            <a:ext cx="2206625" cy="2781300"/>
          </a:xfrm>
          <a:custGeom>
            <a:avLst/>
            <a:gdLst>
              <a:gd name="T0" fmla="*/ 2147483647 w 2839"/>
              <a:gd name="T1" fmla="*/ 2147483647 h 3644"/>
              <a:gd name="T2" fmla="*/ 2147483647 w 2839"/>
              <a:gd name="T3" fmla="*/ 2147483647 h 3644"/>
              <a:gd name="T4" fmla="*/ 2147483647 w 2839"/>
              <a:gd name="T5" fmla="*/ 2147483647 h 3644"/>
              <a:gd name="T6" fmla="*/ 2147483647 w 2839"/>
              <a:gd name="T7" fmla="*/ 2147483647 h 3644"/>
              <a:gd name="T8" fmla="*/ 2147483647 w 2839"/>
              <a:gd name="T9" fmla="*/ 2147483647 h 3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3644">
                <a:moveTo>
                  <a:pt x="46" y="44"/>
                </a:moveTo>
                <a:cubicBezTo>
                  <a:pt x="122" y="1212"/>
                  <a:pt x="0" y="2909"/>
                  <a:pt x="76" y="3539"/>
                </a:cubicBezTo>
                <a:cubicBezTo>
                  <a:pt x="868" y="3644"/>
                  <a:pt x="2022" y="3519"/>
                  <a:pt x="2839" y="3512"/>
                </a:cubicBezTo>
                <a:cubicBezTo>
                  <a:pt x="2340" y="2904"/>
                  <a:pt x="2659" y="736"/>
                  <a:pt x="2598" y="44"/>
                </a:cubicBezTo>
                <a:cubicBezTo>
                  <a:pt x="2178" y="38"/>
                  <a:pt x="1292" y="0"/>
                  <a:pt x="46" y="44"/>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1511" name="Freeform 21"/>
          <p:cNvSpPr>
            <a:spLocks noChangeAspect="1"/>
          </p:cNvSpPr>
          <p:nvPr/>
        </p:nvSpPr>
        <p:spPr bwMode="auto">
          <a:xfrm>
            <a:off x="1574800" y="4992688"/>
            <a:ext cx="2154238" cy="139700"/>
          </a:xfrm>
          <a:custGeom>
            <a:avLst/>
            <a:gdLst>
              <a:gd name="T0" fmla="*/ 0 w 10000"/>
              <a:gd name="T1" fmla="*/ 59819235 h 10525"/>
              <a:gd name="T2" fmla="*/ 2147483647 w 10000"/>
              <a:gd name="T3" fmla="*/ 256263012 h 10525"/>
              <a:gd name="T4" fmla="*/ 2147483647 w 10000"/>
              <a:gd name="T5" fmla="*/ 86533259 h 10525"/>
              <a:gd name="T6" fmla="*/ 2147483647 w 10000"/>
              <a:gd name="T7" fmla="*/ 0 h 105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0" h="10525">
                <a:moveTo>
                  <a:pt x="0" y="1937"/>
                </a:moveTo>
                <a:cubicBezTo>
                  <a:pt x="0" y="4309"/>
                  <a:pt x="21" y="7258"/>
                  <a:pt x="43" y="8298"/>
                </a:cubicBezTo>
                <a:cubicBezTo>
                  <a:pt x="1823" y="11122"/>
                  <a:pt x="6291" y="12982"/>
                  <a:pt x="10000" y="2802"/>
                </a:cubicBezTo>
                <a:cubicBezTo>
                  <a:pt x="9961" y="2456"/>
                  <a:pt x="9918" y="578"/>
                  <a:pt x="9897" y="0"/>
                </a:cubicBezTo>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1512" name="Freeform 22"/>
          <p:cNvSpPr>
            <a:spLocks noChangeAspect="1"/>
          </p:cNvSpPr>
          <p:nvPr/>
        </p:nvSpPr>
        <p:spPr bwMode="auto">
          <a:xfrm>
            <a:off x="1560513" y="2489200"/>
            <a:ext cx="2266950" cy="2609850"/>
          </a:xfrm>
          <a:custGeom>
            <a:avLst/>
            <a:gdLst>
              <a:gd name="T0" fmla="*/ 2147483647 w 9811"/>
              <a:gd name="T1" fmla="*/ 2147483647 h 9831"/>
              <a:gd name="T2" fmla="*/ 2147483647 w 9811"/>
              <a:gd name="T3" fmla="*/ 2147483647 h 9831"/>
              <a:gd name="T4" fmla="*/ 2147483647 w 9811"/>
              <a:gd name="T5" fmla="*/ 2147483647 h 9831"/>
              <a:gd name="T6" fmla="*/ 2147483647 w 9811"/>
              <a:gd name="T7" fmla="*/ 2147483647 h 9831"/>
              <a:gd name="T8" fmla="*/ 2147483647 w 9811"/>
              <a:gd name="T9" fmla="*/ 2147483647 h 98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11" h="9831">
                <a:moveTo>
                  <a:pt x="9" y="60"/>
                </a:moveTo>
                <a:cubicBezTo>
                  <a:pt x="273" y="4565"/>
                  <a:pt x="-189" y="8098"/>
                  <a:pt x="99" y="9723"/>
                </a:cubicBezTo>
                <a:cubicBezTo>
                  <a:pt x="3425" y="9933"/>
                  <a:pt x="7026" y="9848"/>
                  <a:pt x="9811" y="9381"/>
                </a:cubicBezTo>
                <a:cubicBezTo>
                  <a:pt x="8115" y="7531"/>
                  <a:pt x="9088" y="2053"/>
                  <a:pt x="8876" y="62"/>
                </a:cubicBezTo>
                <a:cubicBezTo>
                  <a:pt x="7417" y="45"/>
                  <a:pt x="4338" y="-67"/>
                  <a:pt x="9" y="60"/>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1513" name="Freeform 23"/>
          <p:cNvSpPr>
            <a:spLocks noChangeAspect="1"/>
          </p:cNvSpPr>
          <p:nvPr/>
        </p:nvSpPr>
        <p:spPr bwMode="auto">
          <a:xfrm>
            <a:off x="1544638" y="2513013"/>
            <a:ext cx="2354262" cy="2579687"/>
          </a:xfrm>
          <a:custGeom>
            <a:avLst/>
            <a:gdLst>
              <a:gd name="T0" fmla="*/ 2147483647 w 2829"/>
              <a:gd name="T1" fmla="*/ 2147483647 h 3378"/>
              <a:gd name="T2" fmla="*/ 2147483647 w 2829"/>
              <a:gd name="T3" fmla="*/ 2147483647 h 3378"/>
              <a:gd name="T4" fmla="*/ 2147483647 w 2829"/>
              <a:gd name="T5" fmla="*/ 2147483647 h 3378"/>
              <a:gd name="T6" fmla="*/ 2147483647 w 2829"/>
              <a:gd name="T7" fmla="*/ 2147483647 h 3378"/>
              <a:gd name="T8" fmla="*/ 2147483647 w 2829"/>
              <a:gd name="T9" fmla="*/ 2147483647 h 33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9" h="3378">
                <a:moveTo>
                  <a:pt x="48" y="44"/>
                </a:moveTo>
                <a:cubicBezTo>
                  <a:pt x="136" y="1602"/>
                  <a:pt x="0" y="2725"/>
                  <a:pt x="83" y="3290"/>
                </a:cubicBezTo>
                <a:cubicBezTo>
                  <a:pt x="875" y="3378"/>
                  <a:pt x="2096" y="3352"/>
                  <a:pt x="2829" y="3167"/>
                </a:cubicBezTo>
                <a:cubicBezTo>
                  <a:pt x="2525" y="2652"/>
                  <a:pt x="2665" y="734"/>
                  <a:pt x="2604" y="42"/>
                </a:cubicBezTo>
                <a:cubicBezTo>
                  <a:pt x="2184" y="36"/>
                  <a:pt x="1294" y="0"/>
                  <a:pt x="48" y="44"/>
                </a:cubicBezTo>
                <a:close/>
              </a:path>
            </a:pathLst>
          </a:custGeom>
          <a:solidFill>
            <a:schemeClr val="bg1"/>
          </a:solidFill>
          <a:ln w="3175" cap="flat" cmpd="sng">
            <a:solidFill>
              <a:schemeClr val="tx1"/>
            </a:solidFill>
            <a:prstDash val="solid"/>
            <a:round/>
            <a:headEnd/>
            <a:tailEnd/>
          </a:ln>
          <a:effectLst/>
        </p:spPr>
        <p:txBody>
          <a:bodyPr/>
          <a:lstStyle/>
          <a:p>
            <a:endParaRPr lang="en-IN"/>
          </a:p>
        </p:txBody>
      </p:sp>
      <p:sp>
        <p:nvSpPr>
          <p:cNvPr id="21514" name="Freeform 24"/>
          <p:cNvSpPr>
            <a:spLocks noChangeAspect="1"/>
          </p:cNvSpPr>
          <p:nvPr/>
        </p:nvSpPr>
        <p:spPr bwMode="auto">
          <a:xfrm>
            <a:off x="1835150" y="2541588"/>
            <a:ext cx="95250" cy="2506662"/>
          </a:xfrm>
          <a:custGeom>
            <a:avLst/>
            <a:gdLst>
              <a:gd name="T0" fmla="*/ 0 w 122"/>
              <a:gd name="T1" fmla="*/ 0 h 3284"/>
              <a:gd name="T2" fmla="*/ 2147483647 w 122"/>
              <a:gd name="T3" fmla="*/ 2147483647 h 3284"/>
              <a:gd name="T4" fmla="*/ 0 60000 65536"/>
              <a:gd name="T5" fmla="*/ 0 60000 65536"/>
            </a:gdLst>
            <a:ahLst/>
            <a:cxnLst>
              <a:cxn ang="T4">
                <a:pos x="T0" y="T1"/>
              </a:cxn>
              <a:cxn ang="T5">
                <a:pos x="T2" y="T3"/>
              </a:cxn>
            </a:cxnLst>
            <a:rect l="0" t="0" r="r" b="b"/>
            <a:pathLst>
              <a:path w="122" h="3284">
                <a:moveTo>
                  <a:pt x="0" y="0"/>
                </a:moveTo>
                <a:cubicBezTo>
                  <a:pt x="111" y="1545"/>
                  <a:pt x="11" y="3052"/>
                  <a:pt x="122" y="3284"/>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1515" name="Freeform 25"/>
          <p:cNvSpPr>
            <a:spLocks noChangeAspect="1"/>
          </p:cNvSpPr>
          <p:nvPr/>
        </p:nvSpPr>
        <p:spPr bwMode="auto">
          <a:xfrm>
            <a:off x="1889125" y="5051425"/>
            <a:ext cx="22225" cy="38100"/>
          </a:xfrm>
          <a:custGeom>
            <a:avLst/>
            <a:gdLst>
              <a:gd name="T0" fmla="*/ 0 w 26"/>
              <a:gd name="T1" fmla="*/ 0 h 49"/>
              <a:gd name="T2" fmla="*/ 2147483647 w 26"/>
              <a:gd name="T3" fmla="*/ 2147483647 h 49"/>
              <a:gd name="T4" fmla="*/ 0 60000 65536"/>
              <a:gd name="T5" fmla="*/ 0 60000 65536"/>
            </a:gdLst>
            <a:ahLst/>
            <a:cxnLst>
              <a:cxn ang="T4">
                <a:pos x="T0" y="T1"/>
              </a:cxn>
              <a:cxn ang="T5">
                <a:pos x="T2" y="T3"/>
              </a:cxn>
            </a:cxnLst>
            <a:rect l="0" t="0" r="r" b="b"/>
            <a:pathLst>
              <a:path w="26" h="49">
                <a:moveTo>
                  <a:pt x="0" y="0"/>
                </a:moveTo>
                <a:cubicBezTo>
                  <a:pt x="6" y="21"/>
                  <a:pt x="17" y="40"/>
                  <a:pt x="26" y="49"/>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1516" name="Freeform 26"/>
          <p:cNvSpPr>
            <a:spLocks noChangeAspect="1"/>
          </p:cNvSpPr>
          <p:nvPr/>
        </p:nvSpPr>
        <p:spPr bwMode="auto">
          <a:xfrm>
            <a:off x="1885950" y="5087938"/>
            <a:ext cx="14288" cy="30162"/>
          </a:xfrm>
          <a:custGeom>
            <a:avLst/>
            <a:gdLst>
              <a:gd name="T0" fmla="*/ 0 w 19"/>
              <a:gd name="T1" fmla="*/ 0 h 39"/>
              <a:gd name="T2" fmla="*/ 2147483647 w 19"/>
              <a:gd name="T3" fmla="*/ 2147483647 h 39"/>
              <a:gd name="T4" fmla="*/ 0 60000 65536"/>
              <a:gd name="T5" fmla="*/ 0 60000 65536"/>
            </a:gdLst>
            <a:ahLst/>
            <a:cxnLst>
              <a:cxn ang="T4">
                <a:pos x="T0" y="T1"/>
              </a:cxn>
              <a:cxn ang="T5">
                <a:pos x="T2" y="T3"/>
              </a:cxn>
            </a:cxnLst>
            <a:rect l="0" t="0" r="r" b="b"/>
            <a:pathLst>
              <a:path w="19" h="39">
                <a:moveTo>
                  <a:pt x="0" y="0"/>
                </a:moveTo>
                <a:cubicBezTo>
                  <a:pt x="6" y="21"/>
                  <a:pt x="10" y="30"/>
                  <a:pt x="19" y="39"/>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1517" name="Freeform 27"/>
          <p:cNvSpPr>
            <a:spLocks noChangeAspect="1"/>
          </p:cNvSpPr>
          <p:nvPr/>
        </p:nvSpPr>
        <p:spPr bwMode="auto">
          <a:xfrm>
            <a:off x="1884363" y="5118100"/>
            <a:ext cx="41275" cy="63500"/>
          </a:xfrm>
          <a:custGeom>
            <a:avLst/>
            <a:gdLst>
              <a:gd name="T0" fmla="*/ 0 w 52"/>
              <a:gd name="T1" fmla="*/ 0 h 84"/>
              <a:gd name="T2" fmla="*/ 2147483647 w 52"/>
              <a:gd name="T3" fmla="*/ 2147483647 h 84"/>
              <a:gd name="T4" fmla="*/ 0 60000 65536"/>
              <a:gd name="T5" fmla="*/ 0 60000 65536"/>
            </a:gdLst>
            <a:ahLst/>
            <a:cxnLst>
              <a:cxn ang="T4">
                <a:pos x="T0" y="T1"/>
              </a:cxn>
              <a:cxn ang="T5">
                <a:pos x="T2" y="T3"/>
              </a:cxn>
            </a:cxnLst>
            <a:rect l="0" t="0" r="r" b="b"/>
            <a:pathLst>
              <a:path w="52" h="84">
                <a:moveTo>
                  <a:pt x="0" y="0"/>
                </a:moveTo>
                <a:cubicBezTo>
                  <a:pt x="6" y="21"/>
                  <a:pt x="37" y="70"/>
                  <a:pt x="52" y="84"/>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1518" name="Line 28"/>
          <p:cNvSpPr>
            <a:spLocks noChangeAspect="1" noChangeShapeType="1"/>
          </p:cNvSpPr>
          <p:nvPr/>
        </p:nvSpPr>
        <p:spPr bwMode="auto">
          <a:xfrm>
            <a:off x="1795463" y="2476500"/>
            <a:ext cx="0" cy="20638"/>
          </a:xfrm>
          <a:prstGeom prst="line">
            <a:avLst/>
          </a:prstGeom>
          <a:noFill/>
          <a:ln w="3175">
            <a:solidFill>
              <a:srgbClr val="FF99FF"/>
            </a:solidFill>
            <a:round/>
            <a:headEnd/>
            <a:tailEnd/>
          </a:ln>
          <a:effectLst/>
        </p:spPr>
        <p:txBody>
          <a:bodyPr/>
          <a:lstStyle/>
          <a:p>
            <a:endParaRPr lang="en-IN"/>
          </a:p>
        </p:txBody>
      </p:sp>
      <p:sp>
        <p:nvSpPr>
          <p:cNvPr id="21519" name="Line 29"/>
          <p:cNvSpPr>
            <a:spLocks noChangeAspect="1" noChangeShapeType="1"/>
          </p:cNvSpPr>
          <p:nvPr/>
        </p:nvSpPr>
        <p:spPr bwMode="auto">
          <a:xfrm>
            <a:off x="1622425" y="2895600"/>
            <a:ext cx="1978025" cy="0"/>
          </a:xfrm>
          <a:prstGeom prst="line">
            <a:avLst/>
          </a:prstGeom>
          <a:noFill/>
          <a:ln w="3175">
            <a:solidFill>
              <a:srgbClr val="00CCFF"/>
            </a:solidFill>
            <a:round/>
            <a:headEnd/>
            <a:tailEnd/>
          </a:ln>
          <a:effectLst/>
        </p:spPr>
        <p:txBody>
          <a:bodyPr/>
          <a:lstStyle/>
          <a:p>
            <a:endParaRPr lang="en-IN"/>
          </a:p>
        </p:txBody>
      </p:sp>
      <p:sp>
        <p:nvSpPr>
          <p:cNvPr id="21520" name="Line 30"/>
          <p:cNvSpPr>
            <a:spLocks noChangeAspect="1" noChangeShapeType="1"/>
          </p:cNvSpPr>
          <p:nvPr/>
        </p:nvSpPr>
        <p:spPr bwMode="auto">
          <a:xfrm>
            <a:off x="1624013" y="3097213"/>
            <a:ext cx="1978025" cy="0"/>
          </a:xfrm>
          <a:prstGeom prst="line">
            <a:avLst/>
          </a:prstGeom>
          <a:noFill/>
          <a:ln w="3175">
            <a:solidFill>
              <a:srgbClr val="00CCFF"/>
            </a:solidFill>
            <a:round/>
            <a:headEnd/>
            <a:tailEnd/>
          </a:ln>
          <a:effectLst/>
        </p:spPr>
        <p:txBody>
          <a:bodyPr/>
          <a:lstStyle/>
          <a:p>
            <a:endParaRPr lang="en-IN"/>
          </a:p>
        </p:txBody>
      </p:sp>
      <p:sp>
        <p:nvSpPr>
          <p:cNvPr id="21521" name="Line 31"/>
          <p:cNvSpPr>
            <a:spLocks noChangeAspect="1" noChangeShapeType="1"/>
          </p:cNvSpPr>
          <p:nvPr/>
        </p:nvSpPr>
        <p:spPr bwMode="auto">
          <a:xfrm>
            <a:off x="1630363" y="3300413"/>
            <a:ext cx="1970087" cy="0"/>
          </a:xfrm>
          <a:prstGeom prst="line">
            <a:avLst/>
          </a:prstGeom>
          <a:noFill/>
          <a:ln w="3175">
            <a:solidFill>
              <a:srgbClr val="00CCFF"/>
            </a:solidFill>
            <a:round/>
            <a:headEnd/>
            <a:tailEnd/>
          </a:ln>
          <a:effectLst/>
        </p:spPr>
        <p:txBody>
          <a:bodyPr/>
          <a:lstStyle/>
          <a:p>
            <a:endParaRPr lang="en-IN"/>
          </a:p>
        </p:txBody>
      </p:sp>
      <p:sp>
        <p:nvSpPr>
          <p:cNvPr id="21522" name="Line 32"/>
          <p:cNvSpPr>
            <a:spLocks noChangeAspect="1" noChangeShapeType="1"/>
          </p:cNvSpPr>
          <p:nvPr/>
        </p:nvSpPr>
        <p:spPr bwMode="auto">
          <a:xfrm>
            <a:off x="1631950" y="3502025"/>
            <a:ext cx="1970088" cy="0"/>
          </a:xfrm>
          <a:prstGeom prst="line">
            <a:avLst/>
          </a:prstGeom>
          <a:noFill/>
          <a:ln w="3175">
            <a:solidFill>
              <a:srgbClr val="00CCFF"/>
            </a:solidFill>
            <a:round/>
            <a:headEnd/>
            <a:tailEnd/>
          </a:ln>
          <a:effectLst/>
        </p:spPr>
        <p:txBody>
          <a:bodyPr/>
          <a:lstStyle/>
          <a:p>
            <a:endParaRPr lang="en-IN"/>
          </a:p>
        </p:txBody>
      </p:sp>
      <p:sp>
        <p:nvSpPr>
          <p:cNvPr id="21523" name="Line 33"/>
          <p:cNvSpPr>
            <a:spLocks noChangeAspect="1" noChangeShapeType="1"/>
          </p:cNvSpPr>
          <p:nvPr/>
        </p:nvSpPr>
        <p:spPr bwMode="auto">
          <a:xfrm>
            <a:off x="1622425" y="3705225"/>
            <a:ext cx="1978025" cy="0"/>
          </a:xfrm>
          <a:prstGeom prst="line">
            <a:avLst/>
          </a:prstGeom>
          <a:noFill/>
          <a:ln w="3175">
            <a:solidFill>
              <a:srgbClr val="00CCFF"/>
            </a:solidFill>
            <a:round/>
            <a:headEnd/>
            <a:tailEnd/>
          </a:ln>
          <a:effectLst/>
        </p:spPr>
        <p:txBody>
          <a:bodyPr/>
          <a:lstStyle/>
          <a:p>
            <a:endParaRPr lang="en-IN"/>
          </a:p>
        </p:txBody>
      </p:sp>
      <p:sp>
        <p:nvSpPr>
          <p:cNvPr id="21524" name="Line 34"/>
          <p:cNvSpPr>
            <a:spLocks noChangeAspect="1" noChangeShapeType="1"/>
          </p:cNvSpPr>
          <p:nvPr/>
        </p:nvSpPr>
        <p:spPr bwMode="auto">
          <a:xfrm>
            <a:off x="1624013" y="3906838"/>
            <a:ext cx="1982787" cy="0"/>
          </a:xfrm>
          <a:prstGeom prst="line">
            <a:avLst/>
          </a:prstGeom>
          <a:noFill/>
          <a:ln w="3175">
            <a:solidFill>
              <a:srgbClr val="00CCFF"/>
            </a:solidFill>
            <a:round/>
            <a:headEnd/>
            <a:tailEnd/>
          </a:ln>
          <a:effectLst/>
        </p:spPr>
        <p:txBody>
          <a:bodyPr/>
          <a:lstStyle/>
          <a:p>
            <a:endParaRPr lang="en-IN"/>
          </a:p>
        </p:txBody>
      </p:sp>
      <p:sp>
        <p:nvSpPr>
          <p:cNvPr id="21525" name="Freeform 35"/>
          <p:cNvSpPr>
            <a:spLocks noChangeAspect="1"/>
          </p:cNvSpPr>
          <p:nvPr/>
        </p:nvSpPr>
        <p:spPr bwMode="auto">
          <a:xfrm>
            <a:off x="1616075" y="4094163"/>
            <a:ext cx="1995488" cy="58737"/>
          </a:xfrm>
          <a:custGeom>
            <a:avLst/>
            <a:gdLst>
              <a:gd name="T0" fmla="*/ 0 w 2592"/>
              <a:gd name="T1" fmla="*/ 2147483647 h 77"/>
              <a:gd name="T2" fmla="*/ 2147483647 w 2592"/>
              <a:gd name="T3" fmla="*/ 2147483647 h 77"/>
              <a:gd name="T4" fmla="*/ 0 60000 65536"/>
              <a:gd name="T5" fmla="*/ 0 60000 65536"/>
            </a:gdLst>
            <a:ahLst/>
            <a:cxnLst>
              <a:cxn ang="T4">
                <a:pos x="T0" y="T1"/>
              </a:cxn>
              <a:cxn ang="T5">
                <a:pos x="T2" y="T3"/>
              </a:cxn>
            </a:cxnLst>
            <a:rect l="0" t="0" r="r" b="b"/>
            <a:pathLst>
              <a:path w="2592" h="77">
                <a:moveTo>
                  <a:pt x="0" y="28"/>
                </a:moveTo>
                <a:cubicBezTo>
                  <a:pt x="1208" y="77"/>
                  <a:pt x="2288" y="0"/>
                  <a:pt x="2592" y="11"/>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1526" name="Freeform 36"/>
          <p:cNvSpPr>
            <a:spLocks noChangeAspect="1"/>
          </p:cNvSpPr>
          <p:nvPr/>
        </p:nvSpPr>
        <p:spPr bwMode="auto">
          <a:xfrm>
            <a:off x="1614488" y="4284663"/>
            <a:ext cx="2009775" cy="69850"/>
          </a:xfrm>
          <a:custGeom>
            <a:avLst/>
            <a:gdLst>
              <a:gd name="T0" fmla="*/ 0 w 2607"/>
              <a:gd name="T1" fmla="*/ 2147483647 h 91"/>
              <a:gd name="T2" fmla="*/ 2147483647 w 2607"/>
              <a:gd name="T3" fmla="*/ 2147483647 h 91"/>
              <a:gd name="T4" fmla="*/ 0 60000 65536"/>
              <a:gd name="T5" fmla="*/ 0 60000 65536"/>
            </a:gdLst>
            <a:ahLst/>
            <a:cxnLst>
              <a:cxn ang="T4">
                <a:pos x="T0" y="T1"/>
              </a:cxn>
              <a:cxn ang="T5">
                <a:pos x="T2" y="T3"/>
              </a:cxn>
            </a:cxnLst>
            <a:rect l="0" t="0" r="r" b="b"/>
            <a:pathLst>
              <a:path w="2607" h="91">
                <a:moveTo>
                  <a:pt x="0" y="42"/>
                </a:moveTo>
                <a:cubicBezTo>
                  <a:pt x="1208" y="91"/>
                  <a:pt x="2303" y="0"/>
                  <a:pt x="2607" y="11"/>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1527" name="Freeform 37"/>
          <p:cNvSpPr>
            <a:spLocks noChangeAspect="1"/>
          </p:cNvSpPr>
          <p:nvPr/>
        </p:nvSpPr>
        <p:spPr bwMode="auto">
          <a:xfrm>
            <a:off x="1611313" y="4471988"/>
            <a:ext cx="2030412" cy="114300"/>
          </a:xfrm>
          <a:custGeom>
            <a:avLst/>
            <a:gdLst>
              <a:gd name="T0" fmla="*/ 0 w 2624"/>
              <a:gd name="T1" fmla="*/ 2147483647 h 150"/>
              <a:gd name="T2" fmla="*/ 2147483647 w 2624"/>
              <a:gd name="T3" fmla="*/ 0 h 150"/>
              <a:gd name="T4" fmla="*/ 0 60000 65536"/>
              <a:gd name="T5" fmla="*/ 0 60000 65536"/>
            </a:gdLst>
            <a:ahLst/>
            <a:cxnLst>
              <a:cxn ang="T4">
                <a:pos x="T0" y="T1"/>
              </a:cxn>
              <a:cxn ang="T5">
                <a:pos x="T2" y="T3"/>
              </a:cxn>
            </a:cxnLst>
            <a:rect l="0" t="0" r="r" b="b"/>
            <a:pathLst>
              <a:path w="2624" h="150">
                <a:moveTo>
                  <a:pt x="0" y="69"/>
                </a:moveTo>
                <a:cubicBezTo>
                  <a:pt x="1361" y="150"/>
                  <a:pt x="2203" y="0"/>
                  <a:pt x="2624"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1528" name="Freeform 38"/>
          <p:cNvSpPr>
            <a:spLocks noChangeAspect="1"/>
          </p:cNvSpPr>
          <p:nvPr/>
        </p:nvSpPr>
        <p:spPr bwMode="auto">
          <a:xfrm>
            <a:off x="1611313" y="4648200"/>
            <a:ext cx="2058987" cy="160338"/>
          </a:xfrm>
          <a:custGeom>
            <a:avLst/>
            <a:gdLst>
              <a:gd name="T0" fmla="*/ 0 w 2665"/>
              <a:gd name="T1" fmla="*/ 2147483647 h 210"/>
              <a:gd name="T2" fmla="*/ 2147483647 w 2665"/>
              <a:gd name="T3" fmla="*/ 0 h 210"/>
              <a:gd name="T4" fmla="*/ 0 60000 65536"/>
              <a:gd name="T5" fmla="*/ 0 60000 65536"/>
            </a:gdLst>
            <a:ahLst/>
            <a:cxnLst>
              <a:cxn ang="T4">
                <a:pos x="T0" y="T1"/>
              </a:cxn>
              <a:cxn ang="T5">
                <a:pos x="T2" y="T3"/>
              </a:cxn>
            </a:cxnLst>
            <a:rect l="0" t="0" r="r" b="b"/>
            <a:pathLst>
              <a:path w="2665" h="210">
                <a:moveTo>
                  <a:pt x="0" y="76"/>
                </a:moveTo>
                <a:cubicBezTo>
                  <a:pt x="1137" y="210"/>
                  <a:pt x="2184" y="0"/>
                  <a:pt x="2665"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1529" name="Freeform 39"/>
          <p:cNvSpPr>
            <a:spLocks noChangeAspect="1"/>
          </p:cNvSpPr>
          <p:nvPr/>
        </p:nvSpPr>
        <p:spPr bwMode="auto">
          <a:xfrm>
            <a:off x="1619250" y="4818063"/>
            <a:ext cx="2095500" cy="169862"/>
          </a:xfrm>
          <a:custGeom>
            <a:avLst/>
            <a:gdLst>
              <a:gd name="T0" fmla="*/ 0 w 2705"/>
              <a:gd name="T1" fmla="*/ 2147483647 h 222"/>
              <a:gd name="T2" fmla="*/ 2147483647 w 2705"/>
              <a:gd name="T3" fmla="*/ 0 h 222"/>
              <a:gd name="T4" fmla="*/ 0 60000 65536"/>
              <a:gd name="T5" fmla="*/ 0 60000 65536"/>
            </a:gdLst>
            <a:ahLst/>
            <a:cxnLst>
              <a:cxn ang="T4">
                <a:pos x="T0" y="T1"/>
              </a:cxn>
              <a:cxn ang="T5">
                <a:pos x="T2" y="T3"/>
              </a:cxn>
            </a:cxnLst>
            <a:rect l="0" t="0" r="r" b="b"/>
            <a:pathLst>
              <a:path w="2705" h="222">
                <a:moveTo>
                  <a:pt x="0" y="121"/>
                </a:moveTo>
                <a:cubicBezTo>
                  <a:pt x="1282" y="222"/>
                  <a:pt x="2157" y="95"/>
                  <a:pt x="2705"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1530" name="Line 40"/>
          <p:cNvSpPr>
            <a:spLocks noChangeAspect="1" noChangeShapeType="1"/>
          </p:cNvSpPr>
          <p:nvPr/>
        </p:nvSpPr>
        <p:spPr bwMode="auto">
          <a:xfrm>
            <a:off x="1811338" y="2498725"/>
            <a:ext cx="1587" cy="39688"/>
          </a:xfrm>
          <a:prstGeom prst="line">
            <a:avLst/>
          </a:prstGeom>
          <a:noFill/>
          <a:ln w="3175">
            <a:solidFill>
              <a:srgbClr val="FF99FF"/>
            </a:solidFill>
            <a:round/>
            <a:headEnd/>
            <a:tailEnd/>
          </a:ln>
          <a:effectLst/>
        </p:spPr>
        <p:txBody>
          <a:bodyPr/>
          <a:lstStyle/>
          <a:p>
            <a:endParaRPr lang="en-IN"/>
          </a:p>
        </p:txBody>
      </p:sp>
      <p:grpSp>
        <p:nvGrpSpPr>
          <p:cNvPr id="2" name="Group 41"/>
          <p:cNvGrpSpPr>
            <a:grpSpLocks noChangeAspect="1"/>
          </p:cNvGrpSpPr>
          <p:nvPr/>
        </p:nvGrpSpPr>
        <p:grpSpPr bwMode="auto">
          <a:xfrm>
            <a:off x="1681163" y="2927350"/>
            <a:ext cx="103187" cy="101600"/>
            <a:chOff x="2041" y="333"/>
            <a:chExt cx="988" cy="964"/>
          </a:xfrm>
        </p:grpSpPr>
        <p:sp>
          <p:nvSpPr>
            <p:cNvPr id="21607" name="Oval 42"/>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endParaRPr lang="en-US" altLang="en-US"/>
            </a:p>
          </p:txBody>
        </p:sp>
        <p:sp>
          <p:nvSpPr>
            <p:cNvPr id="21608" name="AutoShape 43"/>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endParaRPr lang="en-US" altLang="en-US"/>
            </a:p>
          </p:txBody>
        </p:sp>
        <p:sp>
          <p:nvSpPr>
            <p:cNvPr id="21609" name="Freeform 44"/>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grpSp>
        <p:nvGrpSpPr>
          <p:cNvPr id="3" name="Group 45"/>
          <p:cNvGrpSpPr>
            <a:grpSpLocks noChangeAspect="1"/>
          </p:cNvGrpSpPr>
          <p:nvPr/>
        </p:nvGrpSpPr>
        <p:grpSpPr bwMode="auto">
          <a:xfrm>
            <a:off x="1687513" y="3792538"/>
            <a:ext cx="103187" cy="101600"/>
            <a:chOff x="2041" y="333"/>
            <a:chExt cx="988" cy="964"/>
          </a:xfrm>
        </p:grpSpPr>
        <p:sp>
          <p:nvSpPr>
            <p:cNvPr id="21604" name="Oval 46"/>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endParaRPr lang="en-US" altLang="en-US"/>
            </a:p>
          </p:txBody>
        </p:sp>
        <p:sp>
          <p:nvSpPr>
            <p:cNvPr id="21605" name="AutoShape 47"/>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endParaRPr lang="en-US" altLang="en-US"/>
            </a:p>
          </p:txBody>
        </p:sp>
        <p:sp>
          <p:nvSpPr>
            <p:cNvPr id="21606" name="Freeform 48"/>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grpSp>
        <p:nvGrpSpPr>
          <p:cNvPr id="4" name="Group 49"/>
          <p:cNvGrpSpPr>
            <a:grpSpLocks noChangeAspect="1"/>
          </p:cNvGrpSpPr>
          <p:nvPr/>
        </p:nvGrpSpPr>
        <p:grpSpPr bwMode="auto">
          <a:xfrm>
            <a:off x="1692275" y="4748213"/>
            <a:ext cx="103188" cy="100012"/>
            <a:chOff x="2041" y="333"/>
            <a:chExt cx="988" cy="964"/>
          </a:xfrm>
        </p:grpSpPr>
        <p:sp>
          <p:nvSpPr>
            <p:cNvPr id="21601" name="Oval 50"/>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endParaRPr lang="en-US" altLang="en-US"/>
            </a:p>
          </p:txBody>
        </p:sp>
        <p:sp>
          <p:nvSpPr>
            <p:cNvPr id="21602" name="AutoShape 51"/>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endParaRPr lang="en-US" altLang="en-US"/>
            </a:p>
          </p:txBody>
        </p:sp>
        <p:sp>
          <p:nvSpPr>
            <p:cNvPr id="21603" name="Freeform 52"/>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sp>
        <p:nvSpPr>
          <p:cNvPr id="21534" name="Freeform 14"/>
          <p:cNvSpPr>
            <a:spLocks noChangeAspect="1"/>
          </p:cNvSpPr>
          <p:nvPr/>
        </p:nvSpPr>
        <p:spPr bwMode="auto">
          <a:xfrm>
            <a:off x="2268538" y="2343150"/>
            <a:ext cx="47625" cy="57150"/>
          </a:xfrm>
          <a:custGeom>
            <a:avLst/>
            <a:gdLst>
              <a:gd name="T0" fmla="*/ 2147483647 w 63"/>
              <a:gd name="T1" fmla="*/ 2147483647 h 74"/>
              <a:gd name="T2" fmla="*/ 2147483647 w 63"/>
              <a:gd name="T3" fmla="*/ 0 h 74"/>
              <a:gd name="T4" fmla="*/ 2147483647 w 63"/>
              <a:gd name="T5" fmla="*/ 0 h 74"/>
              <a:gd name="T6" fmla="*/ 2147483647 w 63"/>
              <a:gd name="T7" fmla="*/ 2147483647 h 74"/>
              <a:gd name="T8" fmla="*/ 2147483647 w 63"/>
              <a:gd name="T9" fmla="*/ 2147483647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74">
                <a:moveTo>
                  <a:pt x="7" y="74"/>
                </a:moveTo>
                <a:cubicBezTo>
                  <a:pt x="3" y="63"/>
                  <a:pt x="0" y="17"/>
                  <a:pt x="12" y="0"/>
                </a:cubicBezTo>
                <a:lnTo>
                  <a:pt x="63" y="0"/>
                </a:lnTo>
                <a:cubicBezTo>
                  <a:pt x="55" y="21"/>
                  <a:pt x="55" y="45"/>
                  <a:pt x="57" y="59"/>
                </a:cubicBezTo>
                <a:cubicBezTo>
                  <a:pt x="45" y="63"/>
                  <a:pt x="21" y="68"/>
                  <a:pt x="7" y="74"/>
                </a:cubicBezTo>
                <a:close/>
              </a:path>
            </a:pathLst>
          </a:custGeom>
          <a:solidFill>
            <a:srgbClr val="5F5F5F"/>
          </a:solidFill>
          <a:ln w="3175" cap="flat" cmpd="sng">
            <a:solidFill>
              <a:schemeClr val="tx1"/>
            </a:solidFill>
            <a:prstDash val="solid"/>
            <a:round/>
            <a:headEnd type="none" w="med" len="med"/>
            <a:tailEnd type="none" w="med" len="med"/>
          </a:ln>
          <a:effectLst/>
        </p:spPr>
        <p:txBody>
          <a:bodyPr/>
          <a:lstStyle/>
          <a:p>
            <a:endParaRPr lang="en-IN"/>
          </a:p>
        </p:txBody>
      </p:sp>
      <p:sp>
        <p:nvSpPr>
          <p:cNvPr id="21535" name="Freeform 15"/>
          <p:cNvSpPr>
            <a:spLocks noChangeAspect="1"/>
          </p:cNvSpPr>
          <p:nvPr/>
        </p:nvSpPr>
        <p:spPr bwMode="auto">
          <a:xfrm>
            <a:off x="2913063" y="2343150"/>
            <a:ext cx="46037" cy="53975"/>
          </a:xfrm>
          <a:custGeom>
            <a:avLst/>
            <a:gdLst>
              <a:gd name="T0" fmla="*/ 2147483647 w 61"/>
              <a:gd name="T1" fmla="*/ 2147483647 h 71"/>
              <a:gd name="T2" fmla="*/ 2147483647 w 61"/>
              <a:gd name="T3" fmla="*/ 0 h 71"/>
              <a:gd name="T4" fmla="*/ 0 w 61"/>
              <a:gd name="T5" fmla="*/ 0 h 71"/>
              <a:gd name="T6" fmla="*/ 2147483647 w 61"/>
              <a:gd name="T7" fmla="*/ 2147483647 h 71"/>
              <a:gd name="T8" fmla="*/ 2147483647 w 61"/>
              <a:gd name="T9" fmla="*/ 2147483647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1">
                <a:moveTo>
                  <a:pt x="54" y="71"/>
                </a:moveTo>
                <a:cubicBezTo>
                  <a:pt x="58" y="60"/>
                  <a:pt x="61" y="17"/>
                  <a:pt x="49" y="0"/>
                </a:cubicBezTo>
                <a:lnTo>
                  <a:pt x="0" y="0"/>
                </a:lnTo>
                <a:cubicBezTo>
                  <a:pt x="6" y="24"/>
                  <a:pt x="8" y="43"/>
                  <a:pt x="6" y="57"/>
                </a:cubicBezTo>
                <a:cubicBezTo>
                  <a:pt x="18" y="61"/>
                  <a:pt x="40" y="65"/>
                  <a:pt x="54" y="71"/>
                </a:cubicBezTo>
                <a:close/>
              </a:path>
            </a:pathLst>
          </a:custGeom>
          <a:solidFill>
            <a:srgbClr val="5F5F5F"/>
          </a:solidFill>
          <a:ln w="3175" cap="flat" cmpd="sng">
            <a:solidFill>
              <a:schemeClr val="tx1"/>
            </a:solidFill>
            <a:prstDash val="solid"/>
            <a:round/>
            <a:headEnd type="none" w="med" len="med"/>
            <a:tailEnd type="none" w="med" len="med"/>
          </a:ln>
          <a:effectLst/>
        </p:spPr>
        <p:txBody>
          <a:bodyPr/>
          <a:lstStyle/>
          <a:p>
            <a:endParaRPr lang="en-IN"/>
          </a:p>
        </p:txBody>
      </p:sp>
      <p:sp>
        <p:nvSpPr>
          <p:cNvPr id="21536" name="Freeform 16"/>
          <p:cNvSpPr>
            <a:spLocks noChangeAspect="1"/>
          </p:cNvSpPr>
          <p:nvPr/>
        </p:nvSpPr>
        <p:spPr bwMode="auto">
          <a:xfrm>
            <a:off x="2159000" y="2227263"/>
            <a:ext cx="923925" cy="357187"/>
          </a:xfrm>
          <a:custGeom>
            <a:avLst/>
            <a:gdLst>
              <a:gd name="T0" fmla="*/ 2147483647 w 1161"/>
              <a:gd name="T1" fmla="*/ 2147483647 h 442"/>
              <a:gd name="T2" fmla="*/ 2147483647 w 1161"/>
              <a:gd name="T3" fmla="*/ 2147483647 h 442"/>
              <a:gd name="T4" fmla="*/ 2147483647 w 1161"/>
              <a:gd name="T5" fmla="*/ 2147483647 h 442"/>
              <a:gd name="T6" fmla="*/ 0 w 1161"/>
              <a:gd name="T7" fmla="*/ 2147483647 h 442"/>
              <a:gd name="T8" fmla="*/ 2147483647 w 1161"/>
              <a:gd name="T9" fmla="*/ 2147483647 h 442"/>
              <a:gd name="T10" fmla="*/ 2147483647 w 1161"/>
              <a:gd name="T11" fmla="*/ 2147483647 h 4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42">
                <a:moveTo>
                  <a:pt x="850" y="169"/>
                </a:moveTo>
                <a:cubicBezTo>
                  <a:pt x="767" y="102"/>
                  <a:pt x="731" y="0"/>
                  <a:pt x="582" y="1"/>
                </a:cubicBezTo>
                <a:cubicBezTo>
                  <a:pt x="433" y="2"/>
                  <a:pt x="440" y="39"/>
                  <a:pt x="334" y="146"/>
                </a:cubicBezTo>
                <a:cubicBezTo>
                  <a:pt x="228" y="253"/>
                  <a:pt x="0" y="151"/>
                  <a:pt x="0" y="442"/>
                </a:cubicBezTo>
                <a:lnTo>
                  <a:pt x="1155" y="442"/>
                </a:lnTo>
                <a:cubicBezTo>
                  <a:pt x="1161" y="173"/>
                  <a:pt x="933" y="236"/>
                  <a:pt x="850" y="169"/>
                </a:cubicBezTo>
                <a:close/>
              </a:path>
            </a:pathLst>
          </a:custGeom>
          <a:solidFill>
            <a:srgbClr val="EAEAEA"/>
          </a:solidFill>
          <a:ln w="3175" cap="flat" cmpd="sng">
            <a:solidFill>
              <a:srgbClr val="EAEAEA"/>
            </a:solidFill>
            <a:prstDash val="solid"/>
            <a:round/>
            <a:headEnd type="none" w="med" len="med"/>
            <a:tailEnd type="none" w="med" len="med"/>
          </a:ln>
          <a:effectLst/>
        </p:spPr>
        <p:txBody>
          <a:bodyPr/>
          <a:lstStyle/>
          <a:p>
            <a:endParaRPr lang="en-IN"/>
          </a:p>
        </p:txBody>
      </p:sp>
      <p:sp>
        <p:nvSpPr>
          <p:cNvPr id="21537" name="Freeform 17"/>
          <p:cNvSpPr>
            <a:spLocks noChangeAspect="1"/>
          </p:cNvSpPr>
          <p:nvPr/>
        </p:nvSpPr>
        <p:spPr bwMode="auto">
          <a:xfrm>
            <a:off x="2179638" y="2227263"/>
            <a:ext cx="885825" cy="338137"/>
          </a:xfrm>
          <a:custGeom>
            <a:avLst/>
            <a:gdLst>
              <a:gd name="T0" fmla="*/ 2147483647 w 1161"/>
              <a:gd name="T1" fmla="*/ 2147483647 h 442"/>
              <a:gd name="T2" fmla="*/ 2147483647 w 1161"/>
              <a:gd name="T3" fmla="*/ 2147483647 h 442"/>
              <a:gd name="T4" fmla="*/ 2147483647 w 1161"/>
              <a:gd name="T5" fmla="*/ 2147483647 h 442"/>
              <a:gd name="T6" fmla="*/ 0 w 1161"/>
              <a:gd name="T7" fmla="*/ 2147483647 h 442"/>
              <a:gd name="T8" fmla="*/ 2147483647 w 1161"/>
              <a:gd name="T9" fmla="*/ 2147483647 h 442"/>
              <a:gd name="T10" fmla="*/ 2147483647 w 1161"/>
              <a:gd name="T11" fmla="*/ 2147483647 h 4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42">
                <a:moveTo>
                  <a:pt x="850" y="169"/>
                </a:moveTo>
                <a:cubicBezTo>
                  <a:pt x="767" y="102"/>
                  <a:pt x="731" y="0"/>
                  <a:pt x="582" y="1"/>
                </a:cubicBezTo>
                <a:cubicBezTo>
                  <a:pt x="433" y="2"/>
                  <a:pt x="440" y="39"/>
                  <a:pt x="334" y="146"/>
                </a:cubicBezTo>
                <a:cubicBezTo>
                  <a:pt x="228" y="253"/>
                  <a:pt x="0" y="151"/>
                  <a:pt x="0" y="442"/>
                </a:cubicBezTo>
                <a:lnTo>
                  <a:pt x="1155" y="442"/>
                </a:lnTo>
                <a:cubicBezTo>
                  <a:pt x="1161" y="173"/>
                  <a:pt x="933" y="236"/>
                  <a:pt x="850" y="169"/>
                </a:cubicBezTo>
                <a:close/>
              </a:path>
            </a:pathLst>
          </a:custGeom>
          <a:solidFill>
            <a:srgbClr val="DDDDDD"/>
          </a:solidFill>
          <a:ln w="6350" cap="flat" cmpd="sng">
            <a:solidFill>
              <a:schemeClr val="tx1"/>
            </a:solidFill>
            <a:prstDash val="solid"/>
            <a:round/>
            <a:headEnd type="none" w="med" len="med"/>
            <a:tailEnd type="none" w="med" len="med"/>
          </a:ln>
          <a:effectLst/>
        </p:spPr>
        <p:txBody>
          <a:bodyPr/>
          <a:lstStyle/>
          <a:p>
            <a:endParaRPr lang="en-IN"/>
          </a:p>
        </p:txBody>
      </p:sp>
      <p:sp>
        <p:nvSpPr>
          <p:cNvPr id="21538" name="Line 53"/>
          <p:cNvSpPr>
            <a:spLocks noChangeAspect="1" noChangeShapeType="1"/>
          </p:cNvSpPr>
          <p:nvPr/>
        </p:nvSpPr>
        <p:spPr bwMode="auto">
          <a:xfrm>
            <a:off x="2278063" y="2359025"/>
            <a:ext cx="26987" cy="0"/>
          </a:xfrm>
          <a:prstGeom prst="line">
            <a:avLst/>
          </a:prstGeom>
          <a:noFill/>
          <a:ln w="9525">
            <a:solidFill>
              <a:schemeClr val="bg1"/>
            </a:solidFill>
            <a:round/>
            <a:headEnd/>
            <a:tailEnd/>
          </a:ln>
          <a:effectLst/>
        </p:spPr>
        <p:txBody>
          <a:bodyPr/>
          <a:lstStyle/>
          <a:p>
            <a:endParaRPr lang="en-IN"/>
          </a:p>
        </p:txBody>
      </p:sp>
      <p:sp>
        <p:nvSpPr>
          <p:cNvPr id="21539" name="Line 54"/>
          <p:cNvSpPr>
            <a:spLocks noChangeAspect="1" noChangeShapeType="1"/>
          </p:cNvSpPr>
          <p:nvPr/>
        </p:nvSpPr>
        <p:spPr bwMode="auto">
          <a:xfrm>
            <a:off x="2922588" y="2359025"/>
            <a:ext cx="26987" cy="0"/>
          </a:xfrm>
          <a:prstGeom prst="line">
            <a:avLst/>
          </a:prstGeom>
          <a:noFill/>
          <a:ln w="9525">
            <a:solidFill>
              <a:schemeClr val="bg1"/>
            </a:solidFill>
            <a:round/>
            <a:headEnd/>
            <a:tailEnd/>
          </a:ln>
          <a:effectLst/>
        </p:spPr>
        <p:txBody>
          <a:bodyPr/>
          <a:lstStyle/>
          <a:p>
            <a:endParaRPr lang="en-IN"/>
          </a:p>
        </p:txBody>
      </p:sp>
      <p:sp>
        <p:nvSpPr>
          <p:cNvPr id="960567" name="Freeform 55"/>
          <p:cNvSpPr>
            <a:spLocks noChangeAspect="1"/>
          </p:cNvSpPr>
          <p:nvPr/>
        </p:nvSpPr>
        <p:spPr bwMode="auto">
          <a:xfrm>
            <a:off x="2189163" y="2438400"/>
            <a:ext cx="860425" cy="96838"/>
          </a:xfrm>
          <a:custGeom>
            <a:avLst/>
            <a:gdLst>
              <a:gd name="T0" fmla="*/ 48 w 1127"/>
              <a:gd name="T1" fmla="*/ 0 h 127"/>
              <a:gd name="T2" fmla="*/ 1 w 1127"/>
              <a:gd name="T3" fmla="*/ 127 h 127"/>
              <a:gd name="T4" fmla="*/ 1126 w 1127"/>
              <a:gd name="T5" fmla="*/ 127 h 127"/>
              <a:gd name="T6" fmla="*/ 1076 w 1127"/>
              <a:gd name="T7" fmla="*/ 0 h 127"/>
              <a:gd name="T8" fmla="*/ 48 w 1127"/>
              <a:gd name="T9" fmla="*/ 0 h 127"/>
            </a:gdLst>
            <a:ahLst/>
            <a:cxnLst>
              <a:cxn ang="0">
                <a:pos x="T0" y="T1"/>
              </a:cxn>
              <a:cxn ang="0">
                <a:pos x="T2" y="T3"/>
              </a:cxn>
              <a:cxn ang="0">
                <a:pos x="T4" y="T5"/>
              </a:cxn>
              <a:cxn ang="0">
                <a:pos x="T6" y="T7"/>
              </a:cxn>
              <a:cxn ang="0">
                <a:pos x="T8" y="T9"/>
              </a:cxn>
            </a:cxnLst>
            <a:rect l="0" t="0" r="r" b="b"/>
            <a:pathLst>
              <a:path w="1127" h="127">
                <a:moveTo>
                  <a:pt x="48" y="0"/>
                </a:moveTo>
                <a:cubicBezTo>
                  <a:pt x="19" y="38"/>
                  <a:pt x="0" y="78"/>
                  <a:pt x="1" y="127"/>
                </a:cubicBezTo>
                <a:lnTo>
                  <a:pt x="1126" y="127"/>
                </a:lnTo>
                <a:cubicBezTo>
                  <a:pt x="1127" y="78"/>
                  <a:pt x="1109" y="32"/>
                  <a:pt x="1076" y="0"/>
                </a:cubicBezTo>
                <a:lnTo>
                  <a:pt x="48" y="0"/>
                </a:lnTo>
                <a:close/>
              </a:path>
            </a:pathLst>
          </a:custGeom>
          <a:gradFill rotWithShape="1">
            <a:gsLst>
              <a:gs pos="0">
                <a:srgbClr val="DDDDDD"/>
              </a:gs>
              <a:gs pos="50000">
                <a:schemeClr val="bg1"/>
              </a:gs>
              <a:gs pos="100000">
                <a:srgbClr val="DDDDDD"/>
              </a:gs>
            </a:gsLst>
            <a:lin ang="5400000" scaled="1"/>
          </a:gradFill>
          <a:ln w="3175" cmpd="sng">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panose="020B0604020202020204" pitchFamily="34" charset="0"/>
            </a:endParaRPr>
          </a:p>
        </p:txBody>
      </p:sp>
      <p:sp>
        <p:nvSpPr>
          <p:cNvPr id="21541" name="Freeform 56"/>
          <p:cNvSpPr>
            <a:spLocks noChangeAspect="1"/>
          </p:cNvSpPr>
          <p:nvPr/>
        </p:nvSpPr>
        <p:spPr bwMode="auto">
          <a:xfrm>
            <a:off x="2187575" y="2236788"/>
            <a:ext cx="869950" cy="319087"/>
          </a:xfrm>
          <a:custGeom>
            <a:avLst/>
            <a:gdLst>
              <a:gd name="T0" fmla="*/ 2147483647 w 1138"/>
              <a:gd name="T1" fmla="*/ 2147483647 h 417"/>
              <a:gd name="T2" fmla="*/ 2147483647 w 1138"/>
              <a:gd name="T3" fmla="*/ 2147483647 h 417"/>
              <a:gd name="T4" fmla="*/ 2147483647 w 1138"/>
              <a:gd name="T5" fmla="*/ 2147483647 h 417"/>
              <a:gd name="T6" fmla="*/ 0 w 1138"/>
              <a:gd name="T7" fmla="*/ 2147483647 h 417"/>
              <a:gd name="T8" fmla="*/ 2147483647 w 1138"/>
              <a:gd name="T9" fmla="*/ 2147483647 h 417"/>
              <a:gd name="T10" fmla="*/ 2147483647 w 1138"/>
              <a:gd name="T11" fmla="*/ 2147483647 h 4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8" h="417">
                <a:moveTo>
                  <a:pt x="808" y="153"/>
                </a:moveTo>
                <a:cubicBezTo>
                  <a:pt x="733" y="67"/>
                  <a:pt x="698" y="0"/>
                  <a:pt x="567" y="1"/>
                </a:cubicBezTo>
                <a:cubicBezTo>
                  <a:pt x="436" y="2"/>
                  <a:pt x="412" y="47"/>
                  <a:pt x="325" y="145"/>
                </a:cubicBezTo>
                <a:cubicBezTo>
                  <a:pt x="238" y="243"/>
                  <a:pt x="0" y="159"/>
                  <a:pt x="0" y="417"/>
                </a:cubicBezTo>
                <a:lnTo>
                  <a:pt x="1127" y="417"/>
                </a:lnTo>
                <a:cubicBezTo>
                  <a:pt x="1138" y="163"/>
                  <a:pt x="883" y="239"/>
                  <a:pt x="808" y="153"/>
                </a:cubicBezTo>
                <a:close/>
              </a:path>
            </a:pathLst>
          </a:custGeom>
          <a:noFill/>
          <a:ln w="12700" cap="flat" cmpd="sng">
            <a:solidFill>
              <a:srgbClr val="ACACAC"/>
            </a:solidFill>
            <a:prstDash val="solid"/>
            <a:round/>
            <a:headEnd type="none" w="med" len="med"/>
            <a:tailEnd type="none" w="med" len="med"/>
          </a:ln>
          <a:effectLst/>
        </p:spPr>
        <p:txBody>
          <a:bodyPr/>
          <a:lstStyle/>
          <a:p>
            <a:endParaRPr lang="en-IN"/>
          </a:p>
        </p:txBody>
      </p:sp>
      <p:sp>
        <p:nvSpPr>
          <p:cNvPr id="21542" name="AutoShape 57"/>
          <p:cNvSpPr>
            <a:spLocks noChangeAspect="1" noChangeArrowheads="1"/>
          </p:cNvSpPr>
          <p:nvPr/>
        </p:nvSpPr>
        <p:spPr bwMode="auto">
          <a:xfrm flipH="1">
            <a:off x="2617788" y="2295525"/>
            <a:ext cx="58737" cy="117475"/>
          </a:xfrm>
          <a:prstGeom prst="moon">
            <a:avLst>
              <a:gd name="adj" fmla="val 32833"/>
            </a:avLst>
          </a:prstGeom>
          <a:solidFill>
            <a:schemeClr val="bg2"/>
          </a:solidFill>
          <a:ln w="3175" algn="ctr">
            <a:solidFill>
              <a:schemeClr val="tx1"/>
            </a:solidFill>
            <a:miter lim="800000"/>
            <a:headEnd/>
            <a:tailEnd/>
          </a:ln>
          <a:effectLst/>
        </p:spPr>
        <p:txBody>
          <a:bodyPr/>
          <a:lstStyle/>
          <a:p>
            <a:endParaRPr lang="en-US" altLang="en-US"/>
          </a:p>
        </p:txBody>
      </p:sp>
      <p:sp>
        <p:nvSpPr>
          <p:cNvPr id="21543" name="Oval 58"/>
          <p:cNvSpPr>
            <a:spLocks noChangeAspect="1" noChangeArrowheads="1"/>
          </p:cNvSpPr>
          <p:nvPr/>
        </p:nvSpPr>
        <p:spPr bwMode="auto">
          <a:xfrm>
            <a:off x="2557463" y="2295525"/>
            <a:ext cx="119062" cy="117475"/>
          </a:xfrm>
          <a:prstGeom prst="ellipse">
            <a:avLst/>
          </a:prstGeom>
          <a:noFill/>
          <a:ln w="3175" algn="ctr">
            <a:solidFill>
              <a:schemeClr val="tx1"/>
            </a:solidFill>
            <a:round/>
            <a:headEnd/>
            <a:tailEnd/>
          </a:ln>
          <a:effectLst/>
        </p:spPr>
        <p:txBody>
          <a:bodyPr/>
          <a:lstStyle/>
          <a:p>
            <a:endParaRPr lang="en-US" altLang="en-US"/>
          </a:p>
        </p:txBody>
      </p:sp>
      <p:sp>
        <p:nvSpPr>
          <p:cNvPr id="21544" name="Freeform 59"/>
          <p:cNvSpPr>
            <a:spLocks noChangeAspect="1"/>
          </p:cNvSpPr>
          <p:nvPr/>
        </p:nvSpPr>
        <p:spPr bwMode="auto">
          <a:xfrm>
            <a:off x="2559050" y="2295525"/>
            <a:ext cx="95250" cy="47625"/>
          </a:xfrm>
          <a:custGeom>
            <a:avLst/>
            <a:gdLst>
              <a:gd name="T0" fmla="*/ 2147483647 w 109"/>
              <a:gd name="T1" fmla="*/ 0 h 55"/>
              <a:gd name="T2" fmla="*/ 2147483647 w 109"/>
              <a:gd name="T3" fmla="*/ 2147483647 h 55"/>
              <a:gd name="T4" fmla="*/ 0 w 109"/>
              <a:gd name="T5" fmla="*/ 2147483647 h 55"/>
              <a:gd name="T6" fmla="*/ 2147483647 w 109"/>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55">
                <a:moveTo>
                  <a:pt x="66" y="0"/>
                </a:moveTo>
                <a:cubicBezTo>
                  <a:pt x="94" y="10"/>
                  <a:pt x="109" y="40"/>
                  <a:pt x="109" y="55"/>
                </a:cubicBezTo>
                <a:lnTo>
                  <a:pt x="0" y="55"/>
                </a:lnTo>
                <a:cubicBezTo>
                  <a:pt x="7" y="18"/>
                  <a:pt x="39" y="1"/>
                  <a:pt x="66" y="0"/>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1545" name="Freeform 60"/>
          <p:cNvSpPr>
            <a:spLocks noChangeAspect="1"/>
          </p:cNvSpPr>
          <p:nvPr/>
        </p:nvSpPr>
        <p:spPr bwMode="auto">
          <a:xfrm>
            <a:off x="2551113" y="2341563"/>
            <a:ext cx="112712" cy="73025"/>
          </a:xfrm>
          <a:custGeom>
            <a:avLst/>
            <a:gdLst>
              <a:gd name="T0" fmla="*/ 2147483647 w 71"/>
              <a:gd name="T1" fmla="*/ 2147483647 h 46"/>
              <a:gd name="T2" fmla="*/ 2147483647 w 71"/>
              <a:gd name="T3" fmla="*/ 0 h 46"/>
              <a:gd name="T4" fmla="*/ 2147483647 w 71"/>
              <a:gd name="T5" fmla="*/ 2147483647 h 46"/>
              <a:gd name="T6" fmla="*/ 2147483647 w 71"/>
              <a:gd name="T7" fmla="*/ 2147483647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 h="46">
                <a:moveTo>
                  <a:pt x="40" y="46"/>
                </a:moveTo>
                <a:cubicBezTo>
                  <a:pt x="65" y="33"/>
                  <a:pt x="71" y="11"/>
                  <a:pt x="64" y="0"/>
                </a:cubicBezTo>
                <a:lnTo>
                  <a:pt x="6" y="2"/>
                </a:lnTo>
                <a:cubicBezTo>
                  <a:pt x="0" y="26"/>
                  <a:pt x="18" y="41"/>
                  <a:pt x="40" y="46"/>
                </a:cubicBezTo>
                <a:close/>
              </a:path>
            </a:pathLst>
          </a:custGeom>
          <a:solidFill>
            <a:srgbClr val="ACACAC"/>
          </a:solidFill>
          <a:ln w="3175" cap="flat" cmpd="sng">
            <a:solidFill>
              <a:schemeClr val="tx1"/>
            </a:solidFill>
            <a:prstDash val="solid"/>
            <a:round/>
            <a:headEnd type="none" w="med" len="med"/>
            <a:tailEnd type="none" w="med" len="med"/>
          </a:ln>
          <a:effectLst/>
        </p:spPr>
        <p:txBody>
          <a:bodyPr/>
          <a:lstStyle/>
          <a:p>
            <a:endParaRPr lang="en-IN"/>
          </a:p>
        </p:txBody>
      </p:sp>
      <p:sp>
        <p:nvSpPr>
          <p:cNvPr id="21546" name="Line 61"/>
          <p:cNvSpPr>
            <a:spLocks noChangeAspect="1" noChangeShapeType="1"/>
          </p:cNvSpPr>
          <p:nvPr/>
        </p:nvSpPr>
        <p:spPr bwMode="auto">
          <a:xfrm>
            <a:off x="2560638" y="2341563"/>
            <a:ext cx="90487" cy="0"/>
          </a:xfrm>
          <a:prstGeom prst="line">
            <a:avLst/>
          </a:prstGeom>
          <a:noFill/>
          <a:ln w="6350">
            <a:solidFill>
              <a:schemeClr val="tx1"/>
            </a:solidFill>
            <a:round/>
            <a:headEnd/>
            <a:tailEnd/>
          </a:ln>
          <a:effectLst/>
        </p:spPr>
        <p:txBody>
          <a:bodyPr/>
          <a:lstStyle/>
          <a:p>
            <a:endParaRPr lang="en-IN"/>
          </a:p>
        </p:txBody>
      </p:sp>
      <p:sp>
        <p:nvSpPr>
          <p:cNvPr id="21547" name="Line 62"/>
          <p:cNvSpPr>
            <a:spLocks noChangeShapeType="1"/>
          </p:cNvSpPr>
          <p:nvPr/>
        </p:nvSpPr>
        <p:spPr bwMode="auto">
          <a:xfrm flipH="1">
            <a:off x="6338888" y="5294313"/>
            <a:ext cx="112712" cy="187325"/>
          </a:xfrm>
          <a:prstGeom prst="line">
            <a:avLst/>
          </a:prstGeom>
          <a:noFill/>
          <a:ln w="3175">
            <a:solidFill>
              <a:schemeClr val="tx1"/>
            </a:solidFill>
            <a:prstDash val="lgDash"/>
            <a:round/>
            <a:headEnd/>
            <a:tailEnd/>
          </a:ln>
          <a:effectLst/>
        </p:spPr>
        <p:txBody>
          <a:bodyPr/>
          <a:lstStyle/>
          <a:p>
            <a:endParaRPr lang="en-IN"/>
          </a:p>
        </p:txBody>
      </p:sp>
      <p:sp>
        <p:nvSpPr>
          <p:cNvPr id="21548" name="Line 63"/>
          <p:cNvSpPr>
            <a:spLocks noChangeShapeType="1"/>
          </p:cNvSpPr>
          <p:nvPr/>
        </p:nvSpPr>
        <p:spPr bwMode="auto">
          <a:xfrm>
            <a:off x="3903663" y="5278438"/>
            <a:ext cx="2816225" cy="0"/>
          </a:xfrm>
          <a:prstGeom prst="line">
            <a:avLst/>
          </a:prstGeom>
          <a:noFill/>
          <a:ln w="9525">
            <a:solidFill>
              <a:schemeClr val="tx1"/>
            </a:solidFill>
            <a:round/>
            <a:headEnd/>
            <a:tailEnd/>
          </a:ln>
          <a:effectLst/>
        </p:spPr>
        <p:txBody>
          <a:bodyPr/>
          <a:lstStyle/>
          <a:p>
            <a:endParaRPr lang="en-IN"/>
          </a:p>
        </p:txBody>
      </p:sp>
      <p:sp>
        <p:nvSpPr>
          <p:cNvPr id="21549" name="Line 64"/>
          <p:cNvSpPr>
            <a:spLocks noChangeShapeType="1"/>
          </p:cNvSpPr>
          <p:nvPr/>
        </p:nvSpPr>
        <p:spPr bwMode="auto">
          <a:xfrm>
            <a:off x="6697663" y="5278438"/>
            <a:ext cx="63500" cy="0"/>
          </a:xfrm>
          <a:prstGeom prst="line">
            <a:avLst/>
          </a:prstGeom>
          <a:noFill/>
          <a:ln w="9525">
            <a:solidFill>
              <a:schemeClr val="tx1"/>
            </a:solidFill>
            <a:round/>
            <a:headEnd/>
            <a:tailEnd type="triangle" w="lg" len="med"/>
          </a:ln>
          <a:effectLst/>
        </p:spPr>
        <p:txBody>
          <a:bodyPr/>
          <a:lstStyle/>
          <a:p>
            <a:endParaRPr lang="en-IN"/>
          </a:p>
        </p:txBody>
      </p:sp>
      <p:sp>
        <p:nvSpPr>
          <p:cNvPr id="21550" name="Text Box 65"/>
          <p:cNvSpPr txBox="1">
            <a:spLocks noChangeArrowheads="1"/>
          </p:cNvSpPr>
          <p:nvPr/>
        </p:nvSpPr>
        <p:spPr bwMode="auto">
          <a:xfrm>
            <a:off x="6505575" y="5383213"/>
            <a:ext cx="225425" cy="122237"/>
          </a:xfrm>
          <a:prstGeom prst="rect">
            <a:avLst/>
          </a:prstGeom>
          <a:noFill/>
          <a:ln w="9525">
            <a:noFill/>
            <a:miter lim="800000"/>
            <a:headEnd/>
            <a:tailEnd/>
          </a:ln>
          <a:effectLst/>
        </p:spPr>
        <p:txBody>
          <a:bodyPr wrap="none" lIns="0" tIns="0" rIns="0" bIns="0">
            <a:spAutoFit/>
          </a:bodyPr>
          <a:lstStyle/>
          <a:p>
            <a:r>
              <a:rPr lang="en-US" altLang="en-US" sz="800" b="0"/>
              <a:t>Time</a:t>
            </a:r>
          </a:p>
        </p:txBody>
      </p:sp>
      <p:sp>
        <p:nvSpPr>
          <p:cNvPr id="21551" name="AutoShape 66"/>
          <p:cNvSpPr>
            <a:spLocks noChangeAspect="1" noChangeArrowheads="1"/>
          </p:cNvSpPr>
          <p:nvPr/>
        </p:nvSpPr>
        <p:spPr bwMode="auto">
          <a:xfrm>
            <a:off x="4686300" y="5005388"/>
            <a:ext cx="758825" cy="193675"/>
          </a:xfrm>
          <a:prstGeom prst="chevron">
            <a:avLst>
              <a:gd name="adj" fmla="val 48649"/>
            </a:avLst>
          </a:prstGeom>
          <a:solidFill>
            <a:schemeClr val="bg1"/>
          </a:solidFill>
          <a:ln w="12700">
            <a:solidFill>
              <a:schemeClr val="tx1"/>
            </a:solidFill>
            <a:miter lim="800000"/>
            <a:headEnd/>
            <a:tailEnd/>
          </a:ln>
          <a:effectLst/>
        </p:spPr>
        <p:txBody>
          <a:bodyPr wrap="none" anchor="ctr"/>
          <a:lstStyle/>
          <a:p>
            <a:endParaRPr lang="en-US" altLang="en-US"/>
          </a:p>
        </p:txBody>
      </p:sp>
      <p:sp>
        <p:nvSpPr>
          <p:cNvPr id="21552" name="AutoShape 67"/>
          <p:cNvSpPr>
            <a:spLocks noChangeAspect="1" noChangeArrowheads="1"/>
          </p:cNvSpPr>
          <p:nvPr/>
        </p:nvSpPr>
        <p:spPr bwMode="auto">
          <a:xfrm>
            <a:off x="5692775" y="5005388"/>
            <a:ext cx="758825" cy="193675"/>
          </a:xfrm>
          <a:prstGeom prst="chevron">
            <a:avLst>
              <a:gd name="adj" fmla="val 48649"/>
            </a:avLst>
          </a:prstGeom>
          <a:solidFill>
            <a:schemeClr val="bg1"/>
          </a:solidFill>
          <a:ln w="12700">
            <a:solidFill>
              <a:schemeClr val="tx1"/>
            </a:solidFill>
            <a:miter lim="800000"/>
            <a:headEnd/>
            <a:tailEnd/>
          </a:ln>
          <a:effectLst/>
        </p:spPr>
        <p:txBody>
          <a:bodyPr wrap="none" anchor="ctr"/>
          <a:lstStyle/>
          <a:p>
            <a:endParaRPr lang="en-US" altLang="en-US"/>
          </a:p>
        </p:txBody>
      </p:sp>
      <p:sp>
        <p:nvSpPr>
          <p:cNvPr id="21553" name="Oval 68"/>
          <p:cNvSpPr>
            <a:spLocks noChangeAspect="1" noChangeArrowheads="1"/>
          </p:cNvSpPr>
          <p:nvPr/>
        </p:nvSpPr>
        <p:spPr bwMode="auto">
          <a:xfrm>
            <a:off x="5481638" y="5078413"/>
            <a:ext cx="46037" cy="46037"/>
          </a:xfrm>
          <a:prstGeom prst="ellipse">
            <a:avLst/>
          </a:prstGeom>
          <a:solidFill>
            <a:schemeClr val="tx1"/>
          </a:solidFill>
          <a:ln w="3175">
            <a:solidFill>
              <a:schemeClr val="tx1"/>
            </a:solidFill>
            <a:round/>
            <a:headEnd/>
            <a:tailEnd/>
          </a:ln>
          <a:effectLst/>
        </p:spPr>
        <p:txBody>
          <a:bodyPr wrap="none" anchor="ctr"/>
          <a:lstStyle/>
          <a:p>
            <a:endParaRPr lang="en-US" altLang="en-US"/>
          </a:p>
        </p:txBody>
      </p:sp>
      <p:sp>
        <p:nvSpPr>
          <p:cNvPr id="21554" name="Oval 69"/>
          <p:cNvSpPr>
            <a:spLocks noChangeAspect="1" noChangeArrowheads="1"/>
          </p:cNvSpPr>
          <p:nvPr/>
        </p:nvSpPr>
        <p:spPr bwMode="auto">
          <a:xfrm>
            <a:off x="5567363" y="5078413"/>
            <a:ext cx="46037" cy="46037"/>
          </a:xfrm>
          <a:prstGeom prst="ellipse">
            <a:avLst/>
          </a:prstGeom>
          <a:solidFill>
            <a:schemeClr val="tx1"/>
          </a:solidFill>
          <a:ln w="3175">
            <a:solidFill>
              <a:schemeClr val="tx1"/>
            </a:solidFill>
            <a:round/>
            <a:headEnd/>
            <a:tailEnd/>
          </a:ln>
          <a:effectLst/>
        </p:spPr>
        <p:txBody>
          <a:bodyPr wrap="none" anchor="ctr"/>
          <a:lstStyle/>
          <a:p>
            <a:endParaRPr lang="en-US" altLang="en-US"/>
          </a:p>
        </p:txBody>
      </p:sp>
      <p:sp>
        <p:nvSpPr>
          <p:cNvPr id="21555" name="Oval 70"/>
          <p:cNvSpPr>
            <a:spLocks noChangeAspect="1" noChangeArrowheads="1"/>
          </p:cNvSpPr>
          <p:nvPr/>
        </p:nvSpPr>
        <p:spPr bwMode="auto">
          <a:xfrm>
            <a:off x="5653088" y="5078413"/>
            <a:ext cx="46037" cy="46037"/>
          </a:xfrm>
          <a:prstGeom prst="ellipse">
            <a:avLst/>
          </a:prstGeom>
          <a:solidFill>
            <a:schemeClr val="tx1"/>
          </a:solidFill>
          <a:ln w="3175">
            <a:solidFill>
              <a:schemeClr val="tx1"/>
            </a:solidFill>
            <a:round/>
            <a:headEnd/>
            <a:tailEnd/>
          </a:ln>
          <a:effectLst/>
        </p:spPr>
        <p:txBody>
          <a:bodyPr wrap="none" anchor="ctr"/>
          <a:lstStyle/>
          <a:p>
            <a:endParaRPr lang="en-US" altLang="en-US"/>
          </a:p>
        </p:txBody>
      </p:sp>
      <p:sp>
        <p:nvSpPr>
          <p:cNvPr id="21556" name="Text Box 71"/>
          <p:cNvSpPr txBox="1">
            <a:spLocks noChangeArrowheads="1"/>
          </p:cNvSpPr>
          <p:nvPr/>
        </p:nvSpPr>
        <p:spPr bwMode="auto">
          <a:xfrm>
            <a:off x="4783138" y="5040313"/>
            <a:ext cx="563562" cy="122237"/>
          </a:xfrm>
          <a:prstGeom prst="rect">
            <a:avLst/>
          </a:prstGeom>
          <a:noFill/>
          <a:ln w="9525">
            <a:noFill/>
            <a:miter lim="800000"/>
            <a:headEnd/>
            <a:tailEnd/>
          </a:ln>
          <a:effectLst/>
        </p:spPr>
        <p:txBody>
          <a:bodyPr wrap="none" lIns="0" tIns="0" rIns="0" bIns="0">
            <a:spAutoFit/>
          </a:bodyPr>
          <a:lstStyle/>
          <a:p>
            <a:pPr algn="ctr"/>
            <a:r>
              <a:rPr lang="en-US" altLang="en-US" sz="800" b="0"/>
              <a:t>2nd iteration</a:t>
            </a:r>
          </a:p>
        </p:txBody>
      </p:sp>
      <p:sp>
        <p:nvSpPr>
          <p:cNvPr id="21557" name="Text Box 72"/>
          <p:cNvSpPr txBox="1">
            <a:spLocks noChangeArrowheads="1"/>
          </p:cNvSpPr>
          <p:nvPr/>
        </p:nvSpPr>
        <p:spPr bwMode="auto">
          <a:xfrm>
            <a:off x="5807075" y="5040313"/>
            <a:ext cx="568325" cy="122237"/>
          </a:xfrm>
          <a:prstGeom prst="rect">
            <a:avLst/>
          </a:prstGeom>
          <a:noFill/>
          <a:ln w="9525">
            <a:noFill/>
            <a:miter lim="800000"/>
            <a:headEnd/>
            <a:tailEnd/>
          </a:ln>
          <a:effectLst/>
        </p:spPr>
        <p:txBody>
          <a:bodyPr wrap="none" lIns="0" tIns="0" rIns="0" bIns="0">
            <a:spAutoFit/>
          </a:bodyPr>
          <a:lstStyle/>
          <a:p>
            <a:pPr algn="ctr"/>
            <a:r>
              <a:rPr lang="en-US" altLang="en-US" sz="800" b="0"/>
              <a:t>n-th iteration</a:t>
            </a:r>
          </a:p>
        </p:txBody>
      </p:sp>
      <p:sp>
        <p:nvSpPr>
          <p:cNvPr id="21558" name="AutoShape 73"/>
          <p:cNvSpPr>
            <a:spLocks noChangeArrowheads="1"/>
          </p:cNvSpPr>
          <p:nvPr/>
        </p:nvSpPr>
        <p:spPr bwMode="auto">
          <a:xfrm rot="-5400000">
            <a:off x="5485607" y="4750593"/>
            <a:ext cx="228600" cy="1477963"/>
          </a:xfrm>
          <a:prstGeom prst="roundRect">
            <a:avLst>
              <a:gd name="adj" fmla="val 42537"/>
            </a:avLst>
          </a:prstGeom>
          <a:solidFill>
            <a:srgbClr val="FFFFCC"/>
          </a:solidFill>
          <a:ln w="3175">
            <a:solidFill>
              <a:schemeClr val="tx1"/>
            </a:solidFill>
            <a:round/>
            <a:headEnd/>
            <a:tailEnd/>
          </a:ln>
          <a:effectLst/>
        </p:spPr>
        <p:txBody>
          <a:bodyPr wrap="none" anchor="ctr"/>
          <a:lstStyle/>
          <a:p>
            <a:endParaRPr lang="en-US" altLang="en-US"/>
          </a:p>
        </p:txBody>
      </p:sp>
      <p:sp>
        <p:nvSpPr>
          <p:cNvPr id="21559" name="Text Box 74"/>
          <p:cNvSpPr txBox="1">
            <a:spLocks noChangeArrowheads="1"/>
          </p:cNvSpPr>
          <p:nvPr/>
        </p:nvSpPr>
        <p:spPr bwMode="auto">
          <a:xfrm>
            <a:off x="4997450" y="5429250"/>
            <a:ext cx="1204913" cy="122238"/>
          </a:xfrm>
          <a:prstGeom prst="rect">
            <a:avLst/>
          </a:prstGeom>
          <a:noFill/>
          <a:ln w="9525">
            <a:noFill/>
            <a:miter lim="800000"/>
            <a:headEnd/>
            <a:tailEnd/>
          </a:ln>
          <a:effectLst/>
        </p:spPr>
        <p:txBody>
          <a:bodyPr wrap="none" lIns="0" tIns="0" rIns="0" bIns="0">
            <a:spAutoFit/>
          </a:bodyPr>
          <a:lstStyle/>
          <a:p>
            <a:pPr algn="ctr"/>
            <a:r>
              <a:rPr lang="en-US" altLang="en-US" sz="800" b="0" i="1"/>
              <a:t>Estimated completion date</a:t>
            </a:r>
          </a:p>
        </p:txBody>
      </p:sp>
      <p:sp>
        <p:nvSpPr>
          <p:cNvPr id="21560" name="AutoShape 75"/>
          <p:cNvSpPr>
            <a:spLocks noChangeArrowheads="1"/>
          </p:cNvSpPr>
          <p:nvPr/>
        </p:nvSpPr>
        <p:spPr bwMode="auto">
          <a:xfrm rot="-5400000">
            <a:off x="5454650" y="2232025"/>
            <a:ext cx="228600" cy="2076450"/>
          </a:xfrm>
          <a:prstGeom prst="roundRect">
            <a:avLst>
              <a:gd name="adj" fmla="val 42537"/>
            </a:avLst>
          </a:prstGeom>
          <a:solidFill>
            <a:srgbClr val="FFFFCC"/>
          </a:solidFill>
          <a:ln w="3175">
            <a:solidFill>
              <a:schemeClr val="tx1"/>
            </a:solidFill>
            <a:round/>
            <a:headEnd/>
            <a:tailEnd/>
          </a:ln>
          <a:effectLst/>
        </p:spPr>
        <p:txBody>
          <a:bodyPr wrap="none" anchor="ctr"/>
          <a:lstStyle/>
          <a:p>
            <a:endParaRPr lang="en-US" altLang="en-US"/>
          </a:p>
        </p:txBody>
      </p:sp>
      <p:sp>
        <p:nvSpPr>
          <p:cNvPr id="21561" name="Text Box 76"/>
          <p:cNvSpPr txBox="1">
            <a:spLocks noChangeArrowheads="1"/>
          </p:cNvSpPr>
          <p:nvPr/>
        </p:nvSpPr>
        <p:spPr bwMode="auto">
          <a:xfrm>
            <a:off x="4586288" y="3209925"/>
            <a:ext cx="1963737" cy="123825"/>
          </a:xfrm>
          <a:prstGeom prst="rect">
            <a:avLst/>
          </a:prstGeom>
          <a:noFill/>
          <a:ln w="9525">
            <a:noFill/>
            <a:miter lim="800000"/>
            <a:headEnd/>
            <a:tailEnd/>
          </a:ln>
          <a:effectLst/>
        </p:spPr>
        <p:txBody>
          <a:bodyPr wrap="none" lIns="0" tIns="0" rIns="0" bIns="0">
            <a:spAutoFit/>
          </a:bodyPr>
          <a:lstStyle/>
          <a:p>
            <a:pPr algn="ctr"/>
            <a:r>
              <a:rPr lang="en-US" altLang="en-US" sz="800" b="0" i="1"/>
              <a:t>Items pulled by developers into an iteration</a:t>
            </a:r>
          </a:p>
        </p:txBody>
      </p:sp>
      <p:sp>
        <p:nvSpPr>
          <p:cNvPr id="21562" name="Oval 77"/>
          <p:cNvSpPr>
            <a:spLocks noChangeAspect="1" noChangeArrowheads="1"/>
          </p:cNvSpPr>
          <p:nvPr/>
        </p:nvSpPr>
        <p:spPr bwMode="auto">
          <a:xfrm>
            <a:off x="6440488" y="5253038"/>
            <a:ext cx="46037" cy="46037"/>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1563" name="Line 78"/>
          <p:cNvSpPr>
            <a:spLocks noChangeShapeType="1"/>
          </p:cNvSpPr>
          <p:nvPr/>
        </p:nvSpPr>
        <p:spPr bwMode="auto">
          <a:xfrm flipH="1" flipV="1">
            <a:off x="4087813" y="3076575"/>
            <a:ext cx="441325" cy="190500"/>
          </a:xfrm>
          <a:prstGeom prst="line">
            <a:avLst/>
          </a:prstGeom>
          <a:noFill/>
          <a:ln w="3175">
            <a:solidFill>
              <a:schemeClr val="tx1"/>
            </a:solidFill>
            <a:prstDash val="lgDash"/>
            <a:round/>
            <a:headEnd/>
            <a:tailEnd/>
          </a:ln>
          <a:effectLst/>
        </p:spPr>
        <p:txBody>
          <a:bodyPr/>
          <a:lstStyle/>
          <a:p>
            <a:endParaRPr lang="en-IN"/>
          </a:p>
        </p:txBody>
      </p:sp>
      <p:sp>
        <p:nvSpPr>
          <p:cNvPr id="21564" name="AutoShape 79"/>
          <p:cNvSpPr>
            <a:spLocks noChangeAspect="1" noChangeArrowheads="1"/>
          </p:cNvSpPr>
          <p:nvPr/>
        </p:nvSpPr>
        <p:spPr bwMode="auto">
          <a:xfrm>
            <a:off x="3941763" y="5005388"/>
            <a:ext cx="758825" cy="193675"/>
          </a:xfrm>
          <a:prstGeom prst="chevron">
            <a:avLst>
              <a:gd name="adj" fmla="val 48649"/>
            </a:avLst>
          </a:prstGeom>
          <a:solidFill>
            <a:schemeClr val="bg1"/>
          </a:solidFill>
          <a:ln w="12700">
            <a:solidFill>
              <a:schemeClr val="tx1"/>
            </a:solidFill>
            <a:miter lim="800000"/>
            <a:headEnd/>
            <a:tailEnd/>
          </a:ln>
          <a:effectLst/>
        </p:spPr>
        <p:txBody>
          <a:bodyPr wrap="none" anchor="ctr"/>
          <a:lstStyle/>
          <a:p>
            <a:endParaRPr lang="en-US" altLang="en-US"/>
          </a:p>
        </p:txBody>
      </p:sp>
      <p:sp>
        <p:nvSpPr>
          <p:cNvPr id="21565" name="Text Box 80"/>
          <p:cNvSpPr txBox="1">
            <a:spLocks noChangeArrowheads="1"/>
          </p:cNvSpPr>
          <p:nvPr/>
        </p:nvSpPr>
        <p:spPr bwMode="auto">
          <a:xfrm>
            <a:off x="1882775" y="2954338"/>
            <a:ext cx="1836738" cy="123825"/>
          </a:xfrm>
          <a:prstGeom prst="rect">
            <a:avLst/>
          </a:prstGeom>
          <a:noFill/>
          <a:ln w="9525">
            <a:noFill/>
            <a:miter lim="800000"/>
            <a:headEnd/>
            <a:tailEnd/>
          </a:ln>
          <a:effectLst/>
        </p:spPr>
        <p:txBody>
          <a:bodyPr wrap="none" lIns="0" tIns="0" rIns="0" bIns="0">
            <a:spAutoFit/>
          </a:bodyPr>
          <a:lstStyle/>
          <a:p>
            <a:r>
              <a:rPr lang="en-US" altLang="en-US" sz="800" b="0"/>
              <a:t>1) ST-4: Unlock	         11 days (6pts)</a:t>
            </a:r>
          </a:p>
        </p:txBody>
      </p:sp>
      <p:sp>
        <p:nvSpPr>
          <p:cNvPr id="21566" name="Text Box 81"/>
          <p:cNvSpPr txBox="1">
            <a:spLocks noChangeArrowheads="1"/>
          </p:cNvSpPr>
          <p:nvPr/>
        </p:nvSpPr>
        <p:spPr bwMode="auto">
          <a:xfrm>
            <a:off x="1951038" y="2601913"/>
            <a:ext cx="1230312" cy="244475"/>
          </a:xfrm>
          <a:prstGeom prst="rect">
            <a:avLst/>
          </a:prstGeom>
          <a:noFill/>
          <a:ln w="9525">
            <a:noFill/>
            <a:miter lim="800000"/>
            <a:headEnd/>
            <a:tailEnd/>
          </a:ln>
          <a:effectLst/>
        </p:spPr>
        <p:txBody>
          <a:bodyPr wrap="none" lIns="0" tIns="0" rIns="0" bIns="0">
            <a:spAutoFit/>
          </a:bodyPr>
          <a:lstStyle/>
          <a:p>
            <a:r>
              <a:rPr lang="en-US" altLang="en-US" sz="1600" b="0"/>
              <a:t>Work backlog</a:t>
            </a:r>
          </a:p>
        </p:txBody>
      </p:sp>
      <p:sp>
        <p:nvSpPr>
          <p:cNvPr id="21567" name="Text Box 82"/>
          <p:cNvSpPr txBox="1">
            <a:spLocks noChangeArrowheads="1"/>
          </p:cNvSpPr>
          <p:nvPr/>
        </p:nvSpPr>
        <p:spPr bwMode="auto">
          <a:xfrm>
            <a:off x="1892300" y="3151188"/>
            <a:ext cx="1836738" cy="123825"/>
          </a:xfrm>
          <a:prstGeom prst="rect">
            <a:avLst/>
          </a:prstGeom>
          <a:noFill/>
          <a:ln w="9525">
            <a:noFill/>
            <a:miter lim="800000"/>
            <a:headEnd/>
            <a:tailEnd/>
          </a:ln>
          <a:effectLst/>
        </p:spPr>
        <p:txBody>
          <a:bodyPr wrap="none" lIns="0" tIns="0" rIns="0" bIns="0">
            <a:spAutoFit/>
          </a:bodyPr>
          <a:lstStyle/>
          <a:p>
            <a:r>
              <a:rPr lang="en-US" altLang="en-US" sz="800" b="0"/>
              <a:t>2) ST-2: Lock     	           4 days (2pts)</a:t>
            </a:r>
          </a:p>
        </p:txBody>
      </p:sp>
      <p:sp>
        <p:nvSpPr>
          <p:cNvPr id="21568" name="Text Box 83"/>
          <p:cNvSpPr txBox="1">
            <a:spLocks noChangeArrowheads="1"/>
          </p:cNvSpPr>
          <p:nvPr/>
        </p:nvSpPr>
        <p:spPr bwMode="auto">
          <a:xfrm>
            <a:off x="1892300" y="3348038"/>
            <a:ext cx="1839913" cy="123825"/>
          </a:xfrm>
          <a:prstGeom prst="rect">
            <a:avLst/>
          </a:prstGeom>
          <a:noFill/>
          <a:ln w="9525">
            <a:noFill/>
            <a:miter lim="800000"/>
            <a:headEnd/>
            <a:tailEnd/>
          </a:ln>
          <a:effectLst/>
        </p:spPr>
        <p:txBody>
          <a:bodyPr wrap="none" lIns="0" tIns="0" rIns="0" bIns="0">
            <a:spAutoFit/>
          </a:bodyPr>
          <a:lstStyle/>
          <a:p>
            <a:r>
              <a:rPr lang="en-US" altLang="en-US" sz="800" b="0"/>
              <a:t>3) ST-5: Manage Users    14 days (8pts)</a:t>
            </a:r>
          </a:p>
        </p:txBody>
      </p:sp>
      <p:sp>
        <p:nvSpPr>
          <p:cNvPr id="21569" name="Text Box 84"/>
          <p:cNvSpPr txBox="1">
            <a:spLocks noChangeArrowheads="1"/>
          </p:cNvSpPr>
          <p:nvPr/>
        </p:nvSpPr>
        <p:spPr bwMode="auto">
          <a:xfrm>
            <a:off x="1901825" y="3544888"/>
            <a:ext cx="1852613" cy="123825"/>
          </a:xfrm>
          <a:prstGeom prst="rect">
            <a:avLst/>
          </a:prstGeom>
          <a:noFill/>
          <a:ln w="9525">
            <a:noFill/>
            <a:miter lim="800000"/>
            <a:headEnd/>
            <a:tailEnd/>
          </a:ln>
          <a:effectLst/>
        </p:spPr>
        <p:txBody>
          <a:bodyPr wrap="none" lIns="0" tIns="0" rIns="0" bIns="0">
            <a:spAutoFit/>
          </a:bodyPr>
          <a:lstStyle/>
          <a:p>
            <a:r>
              <a:rPr lang="en-US" altLang="en-US" sz="800" b="0"/>
              <a:t>4) ST-7: Set Preferences 10 days (6pts)</a:t>
            </a:r>
          </a:p>
        </p:txBody>
      </p:sp>
      <p:sp>
        <p:nvSpPr>
          <p:cNvPr id="21570" name="Text Box 85"/>
          <p:cNvSpPr txBox="1">
            <a:spLocks noChangeArrowheads="1"/>
          </p:cNvSpPr>
          <p:nvPr/>
        </p:nvSpPr>
        <p:spPr bwMode="auto">
          <a:xfrm>
            <a:off x="4056063" y="5040313"/>
            <a:ext cx="528637" cy="122237"/>
          </a:xfrm>
          <a:prstGeom prst="rect">
            <a:avLst/>
          </a:prstGeom>
          <a:noFill/>
          <a:ln w="9525">
            <a:noFill/>
            <a:miter lim="800000"/>
            <a:headEnd/>
            <a:tailEnd/>
          </a:ln>
          <a:effectLst/>
        </p:spPr>
        <p:txBody>
          <a:bodyPr wrap="none" lIns="0" tIns="0" rIns="0" bIns="0">
            <a:spAutoFit/>
          </a:bodyPr>
          <a:lstStyle/>
          <a:p>
            <a:pPr algn="ctr"/>
            <a:r>
              <a:rPr lang="en-US" altLang="en-US" sz="800" b="0"/>
              <a:t>1st iteration</a:t>
            </a:r>
          </a:p>
        </p:txBody>
      </p:sp>
      <p:sp>
        <p:nvSpPr>
          <p:cNvPr id="21571" name="Text Box 86"/>
          <p:cNvSpPr txBox="1">
            <a:spLocks noChangeArrowheads="1"/>
          </p:cNvSpPr>
          <p:nvPr/>
        </p:nvSpPr>
        <p:spPr bwMode="auto">
          <a:xfrm>
            <a:off x="1901825" y="3749675"/>
            <a:ext cx="1827213" cy="123825"/>
          </a:xfrm>
          <a:prstGeom prst="rect">
            <a:avLst/>
          </a:prstGeom>
          <a:noFill/>
          <a:ln w="9525">
            <a:noFill/>
            <a:miter lim="800000"/>
            <a:headEnd/>
            <a:tailEnd/>
          </a:ln>
          <a:effectLst/>
        </p:spPr>
        <p:txBody>
          <a:bodyPr wrap="none" lIns="0" tIns="0" rIns="0" bIns="0">
            <a:spAutoFit/>
          </a:bodyPr>
          <a:lstStyle/>
          <a:p>
            <a:r>
              <a:rPr lang="en-US" altLang="en-US" sz="800" b="0"/>
              <a:t>5) ST-6: View History         7 days (4pts)</a:t>
            </a:r>
          </a:p>
        </p:txBody>
      </p:sp>
      <p:sp>
        <p:nvSpPr>
          <p:cNvPr id="21572" name="Text Box 87"/>
          <p:cNvSpPr txBox="1">
            <a:spLocks noChangeArrowheads="1"/>
          </p:cNvSpPr>
          <p:nvPr/>
        </p:nvSpPr>
        <p:spPr bwMode="auto">
          <a:xfrm>
            <a:off x="1901825" y="3971925"/>
            <a:ext cx="371475" cy="123825"/>
          </a:xfrm>
          <a:prstGeom prst="rect">
            <a:avLst/>
          </a:prstGeom>
          <a:noFill/>
          <a:ln w="9525">
            <a:noFill/>
            <a:miter lim="800000"/>
            <a:headEnd/>
            <a:tailEnd/>
          </a:ln>
          <a:effectLst/>
        </p:spPr>
        <p:txBody>
          <a:bodyPr wrap="none" lIns="0" tIns="0" rIns="0" bIns="0">
            <a:spAutoFit/>
          </a:bodyPr>
          <a:lstStyle/>
          <a:p>
            <a:r>
              <a:rPr lang="en-US" altLang="en-US" sz="800" b="0"/>
              <a:t>6) ST-_:</a:t>
            </a:r>
          </a:p>
        </p:txBody>
      </p:sp>
      <p:sp>
        <p:nvSpPr>
          <p:cNvPr id="21573" name="AutoShape 91"/>
          <p:cNvSpPr>
            <a:spLocks/>
          </p:cNvSpPr>
          <p:nvPr/>
        </p:nvSpPr>
        <p:spPr bwMode="auto">
          <a:xfrm>
            <a:off x="3848100" y="2932113"/>
            <a:ext cx="152400" cy="358775"/>
          </a:xfrm>
          <a:prstGeom prst="rightBrace">
            <a:avLst>
              <a:gd name="adj1" fmla="val 50004"/>
              <a:gd name="adj2" fmla="val 50000"/>
            </a:avLst>
          </a:prstGeom>
          <a:noFill/>
          <a:ln w="3175">
            <a:solidFill>
              <a:schemeClr val="tx1"/>
            </a:solidFill>
            <a:round/>
            <a:headEnd/>
            <a:tailEnd/>
          </a:ln>
          <a:effectLst/>
        </p:spPr>
        <p:txBody>
          <a:bodyPr wrap="none" anchor="ctr"/>
          <a:lstStyle/>
          <a:p>
            <a:endParaRPr lang="en-US" altLang="en-US"/>
          </a:p>
        </p:txBody>
      </p:sp>
      <p:sp>
        <p:nvSpPr>
          <p:cNvPr id="21574" name="Line 92"/>
          <p:cNvSpPr>
            <a:spLocks noChangeShapeType="1"/>
          </p:cNvSpPr>
          <p:nvPr/>
        </p:nvSpPr>
        <p:spPr bwMode="auto">
          <a:xfrm flipH="1">
            <a:off x="1662113" y="4057650"/>
            <a:ext cx="152400" cy="360363"/>
          </a:xfrm>
          <a:prstGeom prst="line">
            <a:avLst/>
          </a:prstGeom>
          <a:noFill/>
          <a:ln w="3175">
            <a:solidFill>
              <a:schemeClr val="tx1"/>
            </a:solidFill>
            <a:prstDash val="lgDash"/>
            <a:round/>
            <a:headEnd/>
            <a:tailEnd/>
          </a:ln>
          <a:effectLst/>
        </p:spPr>
        <p:txBody>
          <a:bodyPr/>
          <a:lstStyle/>
          <a:p>
            <a:endParaRPr lang="en-IN"/>
          </a:p>
        </p:txBody>
      </p:sp>
      <p:sp>
        <p:nvSpPr>
          <p:cNvPr id="21575" name="AutoShape 93"/>
          <p:cNvSpPr>
            <a:spLocks noChangeArrowheads="1"/>
          </p:cNvSpPr>
          <p:nvPr/>
        </p:nvSpPr>
        <p:spPr bwMode="auto">
          <a:xfrm rot="-5400000">
            <a:off x="1765300" y="4133850"/>
            <a:ext cx="228600" cy="800100"/>
          </a:xfrm>
          <a:prstGeom prst="roundRect">
            <a:avLst>
              <a:gd name="adj" fmla="val 42537"/>
            </a:avLst>
          </a:prstGeom>
          <a:solidFill>
            <a:srgbClr val="FFFFCC"/>
          </a:solidFill>
          <a:ln w="3175">
            <a:solidFill>
              <a:schemeClr val="tx1"/>
            </a:solidFill>
            <a:round/>
            <a:headEnd/>
            <a:tailEnd/>
          </a:ln>
          <a:effectLst/>
        </p:spPr>
        <p:txBody>
          <a:bodyPr wrap="none" anchor="ctr"/>
          <a:lstStyle/>
          <a:p>
            <a:endParaRPr lang="en-US" altLang="en-US"/>
          </a:p>
        </p:txBody>
      </p:sp>
      <p:sp>
        <p:nvSpPr>
          <p:cNvPr id="21576" name="Text Box 94"/>
          <p:cNvSpPr txBox="1">
            <a:spLocks noChangeArrowheads="1"/>
          </p:cNvSpPr>
          <p:nvPr/>
        </p:nvSpPr>
        <p:spPr bwMode="auto">
          <a:xfrm>
            <a:off x="1625600" y="4473575"/>
            <a:ext cx="508000" cy="122238"/>
          </a:xfrm>
          <a:prstGeom prst="rect">
            <a:avLst/>
          </a:prstGeom>
          <a:noFill/>
          <a:ln w="9525">
            <a:noFill/>
            <a:miter lim="800000"/>
            <a:headEnd/>
            <a:tailEnd/>
          </a:ln>
          <a:effectLst/>
        </p:spPr>
        <p:txBody>
          <a:bodyPr wrap="none" lIns="0" tIns="0" rIns="0" bIns="0">
            <a:spAutoFit/>
          </a:bodyPr>
          <a:lstStyle/>
          <a:p>
            <a:pPr algn="ctr"/>
            <a:r>
              <a:rPr lang="en-US" altLang="en-US" sz="800" b="0" i="1"/>
              <a:t>Work items</a:t>
            </a:r>
          </a:p>
        </p:txBody>
      </p:sp>
      <p:sp>
        <p:nvSpPr>
          <p:cNvPr id="21577" name="Oval 95"/>
          <p:cNvSpPr>
            <a:spLocks noChangeAspect="1" noChangeArrowheads="1"/>
          </p:cNvSpPr>
          <p:nvPr/>
        </p:nvSpPr>
        <p:spPr bwMode="auto">
          <a:xfrm>
            <a:off x="1800225" y="4013200"/>
            <a:ext cx="46038" cy="46038"/>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1578" name="Line 96"/>
          <p:cNvSpPr>
            <a:spLocks noChangeShapeType="1"/>
          </p:cNvSpPr>
          <p:nvPr/>
        </p:nvSpPr>
        <p:spPr bwMode="auto">
          <a:xfrm flipH="1">
            <a:off x="2297113" y="4870450"/>
            <a:ext cx="212725" cy="503238"/>
          </a:xfrm>
          <a:prstGeom prst="line">
            <a:avLst/>
          </a:prstGeom>
          <a:noFill/>
          <a:ln w="28575">
            <a:solidFill>
              <a:schemeClr val="bg1"/>
            </a:solidFill>
            <a:round/>
            <a:headEnd/>
            <a:tailEnd/>
          </a:ln>
          <a:effectLst/>
        </p:spPr>
        <p:txBody>
          <a:bodyPr/>
          <a:lstStyle/>
          <a:p>
            <a:endParaRPr lang="en-IN"/>
          </a:p>
        </p:txBody>
      </p:sp>
      <p:sp>
        <p:nvSpPr>
          <p:cNvPr id="21579" name="Line 97"/>
          <p:cNvSpPr>
            <a:spLocks noChangeShapeType="1"/>
          </p:cNvSpPr>
          <p:nvPr/>
        </p:nvSpPr>
        <p:spPr bwMode="auto">
          <a:xfrm flipH="1">
            <a:off x="3224213" y="2644775"/>
            <a:ext cx="641350" cy="285750"/>
          </a:xfrm>
          <a:prstGeom prst="line">
            <a:avLst/>
          </a:prstGeom>
          <a:noFill/>
          <a:ln w="28575">
            <a:solidFill>
              <a:schemeClr val="bg1"/>
            </a:solidFill>
            <a:round/>
            <a:headEnd/>
            <a:tailEnd/>
          </a:ln>
          <a:effectLst/>
        </p:spPr>
        <p:txBody>
          <a:bodyPr/>
          <a:lstStyle/>
          <a:p>
            <a:endParaRPr lang="en-IN"/>
          </a:p>
        </p:txBody>
      </p:sp>
      <p:sp>
        <p:nvSpPr>
          <p:cNvPr id="21580" name="Oval 98"/>
          <p:cNvSpPr>
            <a:spLocks noChangeAspect="1" noChangeArrowheads="1"/>
          </p:cNvSpPr>
          <p:nvPr/>
        </p:nvSpPr>
        <p:spPr bwMode="auto">
          <a:xfrm>
            <a:off x="4046538" y="3043238"/>
            <a:ext cx="46037" cy="46037"/>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1581" name="AutoShape 101"/>
          <p:cNvSpPr>
            <a:spLocks/>
          </p:cNvSpPr>
          <p:nvPr/>
        </p:nvSpPr>
        <p:spPr bwMode="auto">
          <a:xfrm>
            <a:off x="3860800" y="3930650"/>
            <a:ext cx="152400" cy="358775"/>
          </a:xfrm>
          <a:prstGeom prst="rightBrace">
            <a:avLst>
              <a:gd name="adj1" fmla="val 50004"/>
              <a:gd name="adj2" fmla="val 50000"/>
            </a:avLst>
          </a:prstGeom>
          <a:noFill/>
          <a:ln w="3175">
            <a:solidFill>
              <a:schemeClr val="tx1"/>
            </a:solidFill>
            <a:round/>
            <a:headEnd/>
            <a:tailEnd/>
          </a:ln>
          <a:effectLst/>
        </p:spPr>
        <p:txBody>
          <a:bodyPr wrap="none" anchor="ctr"/>
          <a:lstStyle/>
          <a:p>
            <a:endParaRPr lang="en-US" altLang="en-US"/>
          </a:p>
        </p:txBody>
      </p:sp>
      <p:sp>
        <p:nvSpPr>
          <p:cNvPr id="21582" name="AutoShape 102"/>
          <p:cNvSpPr>
            <a:spLocks/>
          </p:cNvSpPr>
          <p:nvPr/>
        </p:nvSpPr>
        <p:spPr bwMode="auto">
          <a:xfrm>
            <a:off x="3876675" y="4321175"/>
            <a:ext cx="152400" cy="177800"/>
          </a:xfrm>
          <a:prstGeom prst="rightBrace">
            <a:avLst>
              <a:gd name="adj1" fmla="val 29167"/>
              <a:gd name="adj2" fmla="val 50000"/>
            </a:avLst>
          </a:prstGeom>
          <a:noFill/>
          <a:ln w="3175">
            <a:solidFill>
              <a:schemeClr val="tx1"/>
            </a:solidFill>
            <a:round/>
            <a:headEnd/>
            <a:tailEnd/>
          </a:ln>
          <a:effectLst/>
        </p:spPr>
        <p:txBody>
          <a:bodyPr wrap="none" anchor="ctr"/>
          <a:lstStyle/>
          <a:p>
            <a:endParaRPr lang="en-US" altLang="en-US"/>
          </a:p>
        </p:txBody>
      </p:sp>
      <p:sp>
        <p:nvSpPr>
          <p:cNvPr id="21583" name="Text Box 103"/>
          <p:cNvSpPr txBox="1">
            <a:spLocks noChangeArrowheads="1"/>
          </p:cNvSpPr>
          <p:nvPr/>
        </p:nvSpPr>
        <p:spPr bwMode="auto">
          <a:xfrm>
            <a:off x="6342063" y="4760913"/>
            <a:ext cx="419100" cy="123825"/>
          </a:xfrm>
          <a:prstGeom prst="rect">
            <a:avLst/>
          </a:prstGeom>
          <a:noFill/>
          <a:ln w="9525">
            <a:noFill/>
            <a:miter lim="800000"/>
            <a:headEnd/>
            <a:tailEnd/>
          </a:ln>
          <a:effectLst/>
        </p:spPr>
        <p:txBody>
          <a:bodyPr wrap="none" lIns="0" tIns="0" rIns="0" bIns="0">
            <a:spAutoFit/>
          </a:bodyPr>
          <a:lstStyle/>
          <a:p>
            <a:pPr algn="r"/>
            <a:r>
              <a:rPr lang="en-US" altLang="en-US" sz="800" b="0"/>
              <a:t>117 days</a:t>
            </a:r>
          </a:p>
        </p:txBody>
      </p:sp>
      <p:sp>
        <p:nvSpPr>
          <p:cNvPr id="21584" name="Text Box 104"/>
          <p:cNvSpPr txBox="1">
            <a:spLocks noChangeArrowheads="1"/>
          </p:cNvSpPr>
          <p:nvPr/>
        </p:nvSpPr>
        <p:spPr bwMode="auto">
          <a:xfrm>
            <a:off x="4092575" y="5310188"/>
            <a:ext cx="363538" cy="123825"/>
          </a:xfrm>
          <a:prstGeom prst="rect">
            <a:avLst/>
          </a:prstGeom>
          <a:noFill/>
          <a:ln w="9525">
            <a:noFill/>
            <a:miter lim="800000"/>
            <a:headEnd/>
            <a:tailEnd/>
          </a:ln>
          <a:effectLst/>
        </p:spPr>
        <p:txBody>
          <a:bodyPr wrap="none" lIns="0" tIns="0" rIns="0" bIns="0">
            <a:spAutoFit/>
          </a:bodyPr>
          <a:lstStyle/>
          <a:p>
            <a:pPr algn="ctr"/>
            <a:r>
              <a:rPr lang="en-US" altLang="en-US" sz="800" b="0"/>
              <a:t>30 days</a:t>
            </a:r>
          </a:p>
        </p:txBody>
      </p:sp>
      <p:sp>
        <p:nvSpPr>
          <p:cNvPr id="21585" name="Line 105"/>
          <p:cNvSpPr>
            <a:spLocks noChangeShapeType="1"/>
          </p:cNvSpPr>
          <p:nvPr/>
        </p:nvSpPr>
        <p:spPr bwMode="auto">
          <a:xfrm flipH="1">
            <a:off x="2297113" y="4870450"/>
            <a:ext cx="212725" cy="503238"/>
          </a:xfrm>
          <a:prstGeom prst="line">
            <a:avLst/>
          </a:prstGeom>
          <a:noFill/>
          <a:ln w="3175">
            <a:solidFill>
              <a:schemeClr val="tx1"/>
            </a:solidFill>
            <a:prstDash val="lgDash"/>
            <a:round/>
            <a:headEnd/>
            <a:tailEnd/>
          </a:ln>
          <a:effectLst/>
        </p:spPr>
        <p:txBody>
          <a:bodyPr/>
          <a:lstStyle/>
          <a:p>
            <a:endParaRPr lang="en-IN"/>
          </a:p>
        </p:txBody>
      </p:sp>
      <p:sp>
        <p:nvSpPr>
          <p:cNvPr id="21586" name="Oval 106"/>
          <p:cNvSpPr>
            <a:spLocks noChangeAspect="1" noChangeArrowheads="1"/>
          </p:cNvSpPr>
          <p:nvPr/>
        </p:nvSpPr>
        <p:spPr bwMode="auto">
          <a:xfrm>
            <a:off x="2495550" y="4826000"/>
            <a:ext cx="46038" cy="46038"/>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1587" name="AutoShape 107"/>
          <p:cNvSpPr>
            <a:spLocks noChangeArrowheads="1"/>
          </p:cNvSpPr>
          <p:nvPr/>
        </p:nvSpPr>
        <p:spPr bwMode="auto">
          <a:xfrm rot="-5400000">
            <a:off x="2605088" y="4689475"/>
            <a:ext cx="228600" cy="1600200"/>
          </a:xfrm>
          <a:prstGeom prst="roundRect">
            <a:avLst>
              <a:gd name="adj" fmla="val 42537"/>
            </a:avLst>
          </a:prstGeom>
          <a:solidFill>
            <a:srgbClr val="FFFFCC"/>
          </a:solidFill>
          <a:ln w="3175">
            <a:solidFill>
              <a:schemeClr val="tx1"/>
            </a:solidFill>
            <a:round/>
            <a:headEnd/>
            <a:tailEnd/>
          </a:ln>
          <a:effectLst/>
        </p:spPr>
        <p:txBody>
          <a:bodyPr wrap="none" anchor="ctr"/>
          <a:lstStyle/>
          <a:p>
            <a:endParaRPr lang="en-US" altLang="en-US"/>
          </a:p>
        </p:txBody>
      </p:sp>
      <p:sp>
        <p:nvSpPr>
          <p:cNvPr id="21588" name="Text Box 108"/>
          <p:cNvSpPr txBox="1">
            <a:spLocks noChangeArrowheads="1"/>
          </p:cNvSpPr>
          <p:nvPr/>
        </p:nvSpPr>
        <p:spPr bwMode="auto">
          <a:xfrm>
            <a:off x="2027238" y="5429250"/>
            <a:ext cx="1384300" cy="122238"/>
          </a:xfrm>
          <a:prstGeom prst="rect">
            <a:avLst/>
          </a:prstGeom>
          <a:noFill/>
          <a:ln w="9525">
            <a:noFill/>
            <a:miter lim="800000"/>
            <a:headEnd/>
            <a:tailEnd/>
          </a:ln>
          <a:effectLst/>
        </p:spPr>
        <p:txBody>
          <a:bodyPr wrap="none" lIns="0" tIns="0" rIns="0" bIns="0">
            <a:spAutoFit/>
          </a:bodyPr>
          <a:lstStyle/>
          <a:p>
            <a:pPr algn="ctr"/>
            <a:r>
              <a:rPr lang="en-US" altLang="en-US" sz="800" b="0" i="1"/>
              <a:t>List prioritized by the customer</a:t>
            </a:r>
          </a:p>
        </p:txBody>
      </p:sp>
      <p:sp>
        <p:nvSpPr>
          <p:cNvPr id="21589" name="Line 109"/>
          <p:cNvSpPr>
            <a:spLocks noChangeShapeType="1"/>
          </p:cNvSpPr>
          <p:nvPr/>
        </p:nvSpPr>
        <p:spPr bwMode="auto">
          <a:xfrm flipH="1">
            <a:off x="3224213" y="2644775"/>
            <a:ext cx="635000" cy="285750"/>
          </a:xfrm>
          <a:prstGeom prst="line">
            <a:avLst/>
          </a:prstGeom>
          <a:noFill/>
          <a:ln w="3175">
            <a:solidFill>
              <a:schemeClr val="tx1"/>
            </a:solidFill>
            <a:prstDash val="lgDash"/>
            <a:round/>
            <a:headEnd/>
            <a:tailEnd/>
          </a:ln>
          <a:effectLst/>
        </p:spPr>
        <p:txBody>
          <a:bodyPr/>
          <a:lstStyle/>
          <a:p>
            <a:endParaRPr lang="en-IN"/>
          </a:p>
        </p:txBody>
      </p:sp>
      <p:sp>
        <p:nvSpPr>
          <p:cNvPr id="21590" name="AutoShape 110"/>
          <p:cNvSpPr>
            <a:spLocks noChangeArrowheads="1"/>
          </p:cNvSpPr>
          <p:nvPr/>
        </p:nvSpPr>
        <p:spPr bwMode="auto">
          <a:xfrm rot="-5400000">
            <a:off x="4490244" y="1904207"/>
            <a:ext cx="228600" cy="1477962"/>
          </a:xfrm>
          <a:prstGeom prst="roundRect">
            <a:avLst>
              <a:gd name="adj" fmla="val 42537"/>
            </a:avLst>
          </a:prstGeom>
          <a:solidFill>
            <a:srgbClr val="FFFFCC"/>
          </a:solidFill>
          <a:ln w="3175">
            <a:solidFill>
              <a:schemeClr val="tx1"/>
            </a:solidFill>
            <a:round/>
            <a:headEnd/>
            <a:tailEnd/>
          </a:ln>
          <a:effectLst/>
        </p:spPr>
        <p:txBody>
          <a:bodyPr wrap="none" anchor="ctr"/>
          <a:lstStyle/>
          <a:p>
            <a:endParaRPr lang="en-US" altLang="en-US"/>
          </a:p>
        </p:txBody>
      </p:sp>
      <p:sp>
        <p:nvSpPr>
          <p:cNvPr id="21591" name="Text Box 111"/>
          <p:cNvSpPr txBox="1">
            <a:spLocks noChangeArrowheads="1"/>
          </p:cNvSpPr>
          <p:nvPr/>
        </p:nvSpPr>
        <p:spPr bwMode="auto">
          <a:xfrm>
            <a:off x="4043363" y="2582863"/>
            <a:ext cx="1095375" cy="122237"/>
          </a:xfrm>
          <a:prstGeom prst="rect">
            <a:avLst/>
          </a:prstGeom>
          <a:noFill/>
          <a:ln w="9525">
            <a:noFill/>
            <a:miter lim="800000"/>
            <a:headEnd/>
            <a:tailEnd/>
          </a:ln>
          <a:effectLst/>
        </p:spPr>
        <p:txBody>
          <a:bodyPr wrap="none" lIns="0" tIns="0" rIns="0" bIns="0">
            <a:spAutoFit/>
          </a:bodyPr>
          <a:lstStyle/>
          <a:p>
            <a:pPr algn="ctr"/>
            <a:r>
              <a:rPr lang="en-US" altLang="en-US" sz="800" b="0" i="1"/>
              <a:t>Estimated work duration</a:t>
            </a:r>
          </a:p>
        </p:txBody>
      </p:sp>
      <p:sp>
        <p:nvSpPr>
          <p:cNvPr id="21592" name="Oval 112"/>
          <p:cNvSpPr>
            <a:spLocks noChangeAspect="1" noChangeArrowheads="1"/>
          </p:cNvSpPr>
          <p:nvPr/>
        </p:nvSpPr>
        <p:spPr bwMode="auto">
          <a:xfrm>
            <a:off x="3179763" y="2914650"/>
            <a:ext cx="46037" cy="46038"/>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1593" name="AutoShape 113"/>
          <p:cNvSpPr>
            <a:spLocks/>
          </p:cNvSpPr>
          <p:nvPr/>
        </p:nvSpPr>
        <p:spPr bwMode="auto">
          <a:xfrm>
            <a:off x="3848100" y="3343275"/>
            <a:ext cx="152400" cy="539750"/>
          </a:xfrm>
          <a:prstGeom prst="rightBrace">
            <a:avLst>
              <a:gd name="adj1" fmla="val 52076"/>
              <a:gd name="adj2" fmla="val 50000"/>
            </a:avLst>
          </a:prstGeom>
          <a:noFill/>
          <a:ln w="3175">
            <a:solidFill>
              <a:schemeClr val="tx1"/>
            </a:solidFill>
            <a:round/>
            <a:headEnd/>
            <a:tailEnd/>
          </a:ln>
          <a:effectLst/>
        </p:spPr>
        <p:txBody>
          <a:bodyPr wrap="none" anchor="ctr"/>
          <a:lstStyle/>
          <a:p>
            <a:endParaRPr lang="en-US" altLang="en-US"/>
          </a:p>
        </p:txBody>
      </p:sp>
      <p:grpSp>
        <p:nvGrpSpPr>
          <p:cNvPr id="5" name="Group 114"/>
          <p:cNvGrpSpPr>
            <a:grpSpLocks/>
          </p:cNvGrpSpPr>
          <p:nvPr/>
        </p:nvGrpSpPr>
        <p:grpSpPr bwMode="auto">
          <a:xfrm>
            <a:off x="4035425" y="3132138"/>
            <a:ext cx="500063" cy="1827212"/>
            <a:chOff x="2652" y="2004"/>
            <a:chExt cx="315" cy="1151"/>
          </a:xfrm>
        </p:grpSpPr>
        <p:sp>
          <p:nvSpPr>
            <p:cNvPr id="21599" name="Freeform 115"/>
            <p:cNvSpPr>
              <a:spLocks/>
            </p:cNvSpPr>
            <p:nvPr/>
          </p:nvSpPr>
          <p:spPr bwMode="auto">
            <a:xfrm>
              <a:off x="2652" y="2004"/>
              <a:ext cx="315" cy="1127"/>
            </a:xfrm>
            <a:custGeom>
              <a:avLst/>
              <a:gdLst>
                <a:gd name="T0" fmla="*/ 0 w 315"/>
                <a:gd name="T1" fmla="*/ 0 h 1127"/>
                <a:gd name="T2" fmla="*/ 147 w 315"/>
                <a:gd name="T3" fmla="*/ 348 h 1127"/>
                <a:gd name="T4" fmla="*/ 207 w 315"/>
                <a:gd name="T5" fmla="*/ 705 h 1127"/>
                <a:gd name="T6" fmla="*/ 167 w 315"/>
                <a:gd name="T7" fmla="*/ 1127 h 1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5" h="1127">
                  <a:moveTo>
                    <a:pt x="0" y="0"/>
                  </a:moveTo>
                  <a:cubicBezTo>
                    <a:pt x="149" y="77"/>
                    <a:pt x="42" y="244"/>
                    <a:pt x="147" y="348"/>
                  </a:cubicBezTo>
                  <a:cubicBezTo>
                    <a:pt x="252" y="452"/>
                    <a:pt x="99" y="573"/>
                    <a:pt x="207" y="705"/>
                  </a:cubicBezTo>
                  <a:cubicBezTo>
                    <a:pt x="315" y="837"/>
                    <a:pt x="140" y="967"/>
                    <a:pt x="167" y="1127"/>
                  </a:cubicBezTo>
                </a:path>
              </a:pathLst>
            </a:custGeom>
            <a:noFill/>
            <a:ln w="3175" cmpd="sng">
              <a:solidFill>
                <a:srgbClr val="333333"/>
              </a:solidFill>
              <a:round/>
              <a:headEnd type="none" w="med" len="med"/>
              <a:tailEnd type="none" w="med" len="med"/>
            </a:ln>
            <a:effectLst/>
          </p:spPr>
          <p:txBody>
            <a:bodyPr/>
            <a:lstStyle/>
            <a:p>
              <a:endParaRPr lang="en-IN"/>
            </a:p>
          </p:txBody>
        </p:sp>
        <p:sp>
          <p:nvSpPr>
            <p:cNvPr id="21600" name="AutoShape 116"/>
            <p:cNvSpPr>
              <a:spLocks noChangeArrowheads="1"/>
            </p:cNvSpPr>
            <p:nvPr/>
          </p:nvSpPr>
          <p:spPr bwMode="auto">
            <a:xfrm flipV="1">
              <a:off x="2797" y="3117"/>
              <a:ext cx="39" cy="38"/>
            </a:xfrm>
            <a:prstGeom prst="triangle">
              <a:avLst>
                <a:gd name="adj" fmla="val 50000"/>
              </a:avLst>
            </a:prstGeom>
            <a:solidFill>
              <a:schemeClr val="tx1"/>
            </a:solidFill>
            <a:ln w="3175" algn="ctr">
              <a:solidFill>
                <a:schemeClr val="tx1"/>
              </a:solidFill>
              <a:miter lim="800000"/>
              <a:headEnd/>
              <a:tailEnd/>
            </a:ln>
            <a:effectLst/>
          </p:spPr>
          <p:txBody>
            <a:bodyPr/>
            <a:lstStyle/>
            <a:p>
              <a:endParaRPr lang="en-US" altLang="en-US"/>
            </a:p>
          </p:txBody>
        </p:sp>
      </p:grpSp>
      <p:grpSp>
        <p:nvGrpSpPr>
          <p:cNvPr id="6" name="Group 117"/>
          <p:cNvGrpSpPr>
            <a:grpSpLocks/>
          </p:cNvGrpSpPr>
          <p:nvPr/>
        </p:nvGrpSpPr>
        <p:grpSpPr bwMode="auto">
          <a:xfrm>
            <a:off x="4048125" y="3573463"/>
            <a:ext cx="1114425" cy="1393825"/>
            <a:chOff x="2660" y="2282"/>
            <a:chExt cx="702" cy="878"/>
          </a:xfrm>
        </p:grpSpPr>
        <p:sp>
          <p:nvSpPr>
            <p:cNvPr id="21596" name="Line 118"/>
            <p:cNvSpPr>
              <a:spLocks noChangeShapeType="1"/>
            </p:cNvSpPr>
            <p:nvPr/>
          </p:nvSpPr>
          <p:spPr bwMode="auto">
            <a:xfrm>
              <a:off x="2783" y="2358"/>
              <a:ext cx="60" cy="5"/>
            </a:xfrm>
            <a:prstGeom prst="line">
              <a:avLst/>
            </a:prstGeom>
            <a:noFill/>
            <a:ln w="28575">
              <a:solidFill>
                <a:schemeClr val="bg1"/>
              </a:solidFill>
              <a:round/>
              <a:headEnd/>
              <a:tailEnd/>
            </a:ln>
            <a:effectLst/>
          </p:spPr>
          <p:txBody>
            <a:bodyPr/>
            <a:lstStyle/>
            <a:p>
              <a:endParaRPr lang="en-IN"/>
            </a:p>
          </p:txBody>
        </p:sp>
        <p:sp>
          <p:nvSpPr>
            <p:cNvPr id="21597" name="Freeform 119"/>
            <p:cNvSpPr>
              <a:spLocks/>
            </p:cNvSpPr>
            <p:nvPr/>
          </p:nvSpPr>
          <p:spPr bwMode="auto">
            <a:xfrm>
              <a:off x="2660" y="2282"/>
              <a:ext cx="702" cy="853"/>
            </a:xfrm>
            <a:custGeom>
              <a:avLst/>
              <a:gdLst>
                <a:gd name="T0" fmla="*/ 0 w 702"/>
                <a:gd name="T1" fmla="*/ 30 h 853"/>
                <a:gd name="T2" fmla="*/ 420 w 702"/>
                <a:gd name="T3" fmla="*/ 189 h 853"/>
                <a:gd name="T4" fmla="*/ 613 w 702"/>
                <a:gd name="T5" fmla="*/ 456 h 853"/>
                <a:gd name="T6" fmla="*/ 618 w 702"/>
                <a:gd name="T7" fmla="*/ 853 h 8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2" h="853">
                  <a:moveTo>
                    <a:pt x="0" y="30"/>
                  </a:moveTo>
                  <a:cubicBezTo>
                    <a:pt x="150" y="145"/>
                    <a:pt x="420" y="0"/>
                    <a:pt x="420" y="189"/>
                  </a:cubicBezTo>
                  <a:cubicBezTo>
                    <a:pt x="420" y="378"/>
                    <a:pt x="524" y="318"/>
                    <a:pt x="613" y="456"/>
                  </a:cubicBezTo>
                  <a:cubicBezTo>
                    <a:pt x="702" y="594"/>
                    <a:pt x="591" y="693"/>
                    <a:pt x="618" y="853"/>
                  </a:cubicBezTo>
                </a:path>
              </a:pathLst>
            </a:custGeom>
            <a:noFill/>
            <a:ln w="3175" cmpd="sng">
              <a:solidFill>
                <a:srgbClr val="333333"/>
              </a:solidFill>
              <a:round/>
              <a:headEnd type="none" w="med" len="med"/>
              <a:tailEnd type="none" w="med" len="med"/>
            </a:ln>
            <a:effectLst/>
          </p:spPr>
          <p:txBody>
            <a:bodyPr/>
            <a:lstStyle/>
            <a:p>
              <a:endParaRPr lang="en-IN"/>
            </a:p>
          </p:txBody>
        </p:sp>
        <p:sp>
          <p:nvSpPr>
            <p:cNvPr id="21598" name="AutoShape 120"/>
            <p:cNvSpPr>
              <a:spLocks noChangeArrowheads="1"/>
            </p:cNvSpPr>
            <p:nvPr/>
          </p:nvSpPr>
          <p:spPr bwMode="auto">
            <a:xfrm flipV="1">
              <a:off x="3257" y="3122"/>
              <a:ext cx="39" cy="38"/>
            </a:xfrm>
            <a:prstGeom prst="triangle">
              <a:avLst>
                <a:gd name="adj" fmla="val 50000"/>
              </a:avLst>
            </a:prstGeom>
            <a:solidFill>
              <a:schemeClr val="tx1"/>
            </a:solidFill>
            <a:ln w="3175" algn="ctr">
              <a:solidFill>
                <a:schemeClr val="tx1"/>
              </a:solidFill>
              <a:miter lim="800000"/>
              <a:headEnd/>
              <a:tailEnd/>
            </a:ln>
            <a:effectLst/>
          </p:spPr>
          <p:txBody>
            <a:bodyPr/>
            <a:lstStyle/>
            <a:p>
              <a:endParaRPr lang="en-US" altLang="en-US"/>
            </a:p>
          </p:txBody>
        </p:sp>
      </p:grpSp>
      <p:sp>
        <p:nvSpPr>
          <p:cNvPr id="10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10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Agile Prioritization of Work</a:t>
            </a:r>
          </a:p>
        </p:txBody>
      </p:sp>
      <p:sp>
        <p:nvSpPr>
          <p:cNvPr id="97" name="Content Placeholder 96"/>
          <p:cNvSpPr>
            <a:spLocks noGrp="1"/>
          </p:cNvSpPr>
          <p:nvPr>
            <p:ph idx="1"/>
          </p:nvPr>
        </p:nvSpPr>
        <p:spPr>
          <a:xfrm>
            <a:off x="457200" y="1071546"/>
            <a:ext cx="8229600" cy="4525963"/>
          </a:xfrm>
        </p:spPr>
        <p:txBody>
          <a:bodyPr>
            <a:normAutofit/>
          </a:bodyPr>
          <a:lstStyle/>
          <a:p>
            <a:pPr>
              <a:defRPr/>
            </a:pPr>
            <a:r>
              <a:rPr lang="en-US" sz="1800" dirty="0"/>
              <a:t>Instead of assigning priorities, the customer creates an ordered list of user stories</a:t>
            </a:r>
          </a:p>
          <a:p>
            <a:pPr>
              <a:spcBef>
                <a:spcPts val="700"/>
              </a:spcBef>
              <a:defRPr/>
            </a:pPr>
            <a:r>
              <a:rPr lang="en-US" sz="1800" dirty="0"/>
              <a:t>Developers simply remove the top list items and work on them in the next iteration</a:t>
            </a:r>
          </a:p>
        </p:txBody>
      </p:sp>
      <p:sp>
        <p:nvSpPr>
          <p:cNvPr id="22533" name="Freeform 13"/>
          <p:cNvSpPr>
            <a:spLocks noChangeAspect="1"/>
          </p:cNvSpPr>
          <p:nvPr/>
        </p:nvSpPr>
        <p:spPr bwMode="auto">
          <a:xfrm>
            <a:off x="2209800" y="2341563"/>
            <a:ext cx="804863" cy="68262"/>
          </a:xfrm>
          <a:custGeom>
            <a:avLst/>
            <a:gdLst>
              <a:gd name="T0" fmla="*/ 2147483647 w 1055"/>
              <a:gd name="T1" fmla="*/ 2147483647 h 91"/>
              <a:gd name="T2" fmla="*/ 2147483647 w 1055"/>
              <a:gd name="T3" fmla="*/ 2147483647 h 91"/>
              <a:gd name="T4" fmla="*/ 2147483647 w 1055"/>
              <a:gd name="T5" fmla="*/ 2147483647 h 91"/>
              <a:gd name="T6" fmla="*/ 2147483647 w 1055"/>
              <a:gd name="T7" fmla="*/ 2147483647 h 91"/>
              <a:gd name="T8" fmla="*/ 2147483647 w 1055"/>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 h="91">
                <a:moveTo>
                  <a:pt x="5" y="89"/>
                </a:moveTo>
                <a:lnTo>
                  <a:pt x="1055" y="91"/>
                </a:lnTo>
                <a:cubicBezTo>
                  <a:pt x="1055" y="53"/>
                  <a:pt x="1040" y="0"/>
                  <a:pt x="959" y="2"/>
                </a:cubicBezTo>
                <a:lnTo>
                  <a:pt x="105" y="3"/>
                </a:lnTo>
                <a:cubicBezTo>
                  <a:pt x="26" y="3"/>
                  <a:pt x="0" y="47"/>
                  <a:pt x="5" y="89"/>
                </a:cubicBezTo>
                <a:close/>
              </a:path>
            </a:pathLst>
          </a:custGeom>
          <a:solidFill>
            <a:srgbClr val="ACACAC"/>
          </a:solidFill>
          <a:ln w="6350" cap="flat" cmpd="sng">
            <a:solidFill>
              <a:schemeClr val="tx1"/>
            </a:solidFill>
            <a:prstDash val="solid"/>
            <a:round/>
            <a:headEnd type="none" w="med" len="med"/>
            <a:tailEnd type="none" w="med" len="med"/>
          </a:ln>
          <a:effectLst/>
        </p:spPr>
        <p:txBody>
          <a:bodyPr/>
          <a:lstStyle/>
          <a:p>
            <a:endParaRPr lang="en-IN"/>
          </a:p>
        </p:txBody>
      </p:sp>
      <p:sp>
        <p:nvSpPr>
          <p:cNvPr id="22534" name="Freeform 18"/>
          <p:cNvSpPr>
            <a:spLocks noChangeAspect="1"/>
          </p:cNvSpPr>
          <p:nvPr/>
        </p:nvSpPr>
        <p:spPr bwMode="auto">
          <a:xfrm>
            <a:off x="1428750" y="2408238"/>
            <a:ext cx="184150" cy="2870200"/>
          </a:xfrm>
          <a:custGeom>
            <a:avLst/>
            <a:gdLst>
              <a:gd name="T0" fmla="*/ 2147483647 w 238"/>
              <a:gd name="T1" fmla="*/ 2147483647 h 3759"/>
              <a:gd name="T2" fmla="*/ 0 w 238"/>
              <a:gd name="T3" fmla="*/ 2147483647 h 3759"/>
              <a:gd name="T4" fmla="*/ 0 w 238"/>
              <a:gd name="T5" fmla="*/ 2147483647 h 3759"/>
              <a:gd name="T6" fmla="*/ 2147483647 w 238"/>
              <a:gd name="T7" fmla="*/ 2147483647 h 3759"/>
              <a:gd name="T8" fmla="*/ 2147483647 w 238"/>
              <a:gd name="T9" fmla="*/ 2147483647 h 3759"/>
              <a:gd name="T10" fmla="*/ 2147483647 w 238"/>
              <a:gd name="T11" fmla="*/ 2147483647 h 3759"/>
              <a:gd name="T12" fmla="*/ 2147483647 w 238"/>
              <a:gd name="T13" fmla="*/ 2147483647 h 37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8" h="3759">
                <a:moveTo>
                  <a:pt x="232" y="1"/>
                </a:moveTo>
                <a:cubicBezTo>
                  <a:pt x="46" y="0"/>
                  <a:pt x="1" y="105"/>
                  <a:pt x="0" y="229"/>
                </a:cubicBezTo>
                <a:lnTo>
                  <a:pt x="0" y="3546"/>
                </a:lnTo>
                <a:cubicBezTo>
                  <a:pt x="1" y="3700"/>
                  <a:pt x="106" y="3759"/>
                  <a:pt x="238" y="3756"/>
                </a:cubicBezTo>
                <a:cubicBezTo>
                  <a:pt x="179" y="3757"/>
                  <a:pt x="50" y="3717"/>
                  <a:pt x="50" y="3541"/>
                </a:cubicBezTo>
                <a:lnTo>
                  <a:pt x="50" y="234"/>
                </a:lnTo>
                <a:cubicBezTo>
                  <a:pt x="47" y="96"/>
                  <a:pt x="122" y="13"/>
                  <a:pt x="232" y="1"/>
                </a:cubicBezTo>
                <a:close/>
              </a:path>
            </a:pathLst>
          </a:custGeom>
          <a:solidFill>
            <a:srgbClr val="5F5F5F"/>
          </a:solidFill>
          <a:ln w="6350" cap="flat" cmpd="sng">
            <a:solidFill>
              <a:schemeClr val="tx1"/>
            </a:solidFill>
            <a:prstDash val="solid"/>
            <a:round/>
            <a:headEnd type="none" w="med" len="med"/>
            <a:tailEnd type="none" w="med" len="med"/>
          </a:ln>
          <a:effectLst/>
        </p:spPr>
        <p:txBody>
          <a:bodyPr/>
          <a:lstStyle/>
          <a:p>
            <a:endParaRPr lang="en-IN"/>
          </a:p>
        </p:txBody>
      </p:sp>
      <p:sp>
        <p:nvSpPr>
          <p:cNvPr id="22535" name="AutoShape 19"/>
          <p:cNvSpPr>
            <a:spLocks noChangeAspect="1" noChangeArrowheads="1"/>
          </p:cNvSpPr>
          <p:nvPr/>
        </p:nvSpPr>
        <p:spPr bwMode="auto">
          <a:xfrm>
            <a:off x="1466850" y="2409825"/>
            <a:ext cx="2309813" cy="2867025"/>
          </a:xfrm>
          <a:prstGeom prst="roundRect">
            <a:avLst>
              <a:gd name="adj" fmla="val 6106"/>
            </a:avLst>
          </a:prstGeom>
          <a:solidFill>
            <a:srgbClr val="ACACAC"/>
          </a:solidFill>
          <a:ln w="9525" algn="ctr">
            <a:solidFill>
              <a:schemeClr val="tx1"/>
            </a:solidFill>
            <a:round/>
            <a:headEnd/>
            <a:tailEnd/>
          </a:ln>
          <a:effectLst/>
        </p:spPr>
        <p:txBody>
          <a:bodyPr/>
          <a:lstStyle/>
          <a:p>
            <a:endParaRPr lang="en-US" altLang="en-US"/>
          </a:p>
        </p:txBody>
      </p:sp>
      <p:sp>
        <p:nvSpPr>
          <p:cNvPr id="22536" name="Freeform 20"/>
          <p:cNvSpPr>
            <a:spLocks noChangeAspect="1"/>
          </p:cNvSpPr>
          <p:nvPr/>
        </p:nvSpPr>
        <p:spPr bwMode="auto">
          <a:xfrm>
            <a:off x="1500188" y="2451100"/>
            <a:ext cx="2206625" cy="2781300"/>
          </a:xfrm>
          <a:custGeom>
            <a:avLst/>
            <a:gdLst>
              <a:gd name="T0" fmla="*/ 2147483647 w 2839"/>
              <a:gd name="T1" fmla="*/ 2147483647 h 3644"/>
              <a:gd name="T2" fmla="*/ 2147483647 w 2839"/>
              <a:gd name="T3" fmla="*/ 2147483647 h 3644"/>
              <a:gd name="T4" fmla="*/ 2147483647 w 2839"/>
              <a:gd name="T5" fmla="*/ 2147483647 h 3644"/>
              <a:gd name="T6" fmla="*/ 2147483647 w 2839"/>
              <a:gd name="T7" fmla="*/ 2147483647 h 3644"/>
              <a:gd name="T8" fmla="*/ 2147483647 w 2839"/>
              <a:gd name="T9" fmla="*/ 2147483647 h 3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3644">
                <a:moveTo>
                  <a:pt x="46" y="44"/>
                </a:moveTo>
                <a:cubicBezTo>
                  <a:pt x="122" y="1212"/>
                  <a:pt x="0" y="2909"/>
                  <a:pt x="76" y="3539"/>
                </a:cubicBezTo>
                <a:cubicBezTo>
                  <a:pt x="868" y="3644"/>
                  <a:pt x="2022" y="3519"/>
                  <a:pt x="2839" y="3512"/>
                </a:cubicBezTo>
                <a:cubicBezTo>
                  <a:pt x="2340" y="2904"/>
                  <a:pt x="2659" y="736"/>
                  <a:pt x="2598" y="44"/>
                </a:cubicBezTo>
                <a:cubicBezTo>
                  <a:pt x="2178" y="38"/>
                  <a:pt x="1292" y="0"/>
                  <a:pt x="46" y="44"/>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2537" name="Freeform 21"/>
          <p:cNvSpPr>
            <a:spLocks noChangeAspect="1"/>
          </p:cNvSpPr>
          <p:nvPr/>
        </p:nvSpPr>
        <p:spPr bwMode="auto">
          <a:xfrm>
            <a:off x="1574800" y="4992688"/>
            <a:ext cx="2154238" cy="139700"/>
          </a:xfrm>
          <a:custGeom>
            <a:avLst/>
            <a:gdLst>
              <a:gd name="T0" fmla="*/ 0 w 10000"/>
              <a:gd name="T1" fmla="*/ 59819235 h 10525"/>
              <a:gd name="T2" fmla="*/ 2147483647 w 10000"/>
              <a:gd name="T3" fmla="*/ 256263012 h 10525"/>
              <a:gd name="T4" fmla="*/ 2147483647 w 10000"/>
              <a:gd name="T5" fmla="*/ 86533259 h 10525"/>
              <a:gd name="T6" fmla="*/ 2147483647 w 10000"/>
              <a:gd name="T7" fmla="*/ 0 h 105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0" h="10525">
                <a:moveTo>
                  <a:pt x="0" y="1937"/>
                </a:moveTo>
                <a:cubicBezTo>
                  <a:pt x="0" y="4309"/>
                  <a:pt x="21" y="7258"/>
                  <a:pt x="43" y="8298"/>
                </a:cubicBezTo>
                <a:cubicBezTo>
                  <a:pt x="1823" y="11122"/>
                  <a:pt x="6291" y="12982"/>
                  <a:pt x="10000" y="2802"/>
                </a:cubicBezTo>
                <a:cubicBezTo>
                  <a:pt x="9961" y="2456"/>
                  <a:pt x="9918" y="578"/>
                  <a:pt x="9897" y="0"/>
                </a:cubicBezTo>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2538" name="Freeform 22"/>
          <p:cNvSpPr>
            <a:spLocks noChangeAspect="1"/>
          </p:cNvSpPr>
          <p:nvPr/>
        </p:nvSpPr>
        <p:spPr bwMode="auto">
          <a:xfrm>
            <a:off x="1560513" y="2489200"/>
            <a:ext cx="2266950" cy="2609850"/>
          </a:xfrm>
          <a:custGeom>
            <a:avLst/>
            <a:gdLst>
              <a:gd name="T0" fmla="*/ 2147483647 w 9811"/>
              <a:gd name="T1" fmla="*/ 2147483647 h 9831"/>
              <a:gd name="T2" fmla="*/ 2147483647 w 9811"/>
              <a:gd name="T3" fmla="*/ 2147483647 h 9831"/>
              <a:gd name="T4" fmla="*/ 2147483647 w 9811"/>
              <a:gd name="T5" fmla="*/ 2147483647 h 9831"/>
              <a:gd name="T6" fmla="*/ 2147483647 w 9811"/>
              <a:gd name="T7" fmla="*/ 2147483647 h 9831"/>
              <a:gd name="T8" fmla="*/ 2147483647 w 9811"/>
              <a:gd name="T9" fmla="*/ 2147483647 h 98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11" h="9831">
                <a:moveTo>
                  <a:pt x="9" y="60"/>
                </a:moveTo>
                <a:cubicBezTo>
                  <a:pt x="273" y="4565"/>
                  <a:pt x="-189" y="8098"/>
                  <a:pt x="99" y="9723"/>
                </a:cubicBezTo>
                <a:cubicBezTo>
                  <a:pt x="3425" y="9933"/>
                  <a:pt x="7026" y="9848"/>
                  <a:pt x="9811" y="9381"/>
                </a:cubicBezTo>
                <a:cubicBezTo>
                  <a:pt x="8115" y="7531"/>
                  <a:pt x="9088" y="2053"/>
                  <a:pt x="8876" y="62"/>
                </a:cubicBezTo>
                <a:cubicBezTo>
                  <a:pt x="7417" y="45"/>
                  <a:pt x="4338" y="-67"/>
                  <a:pt x="9" y="60"/>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2539" name="Freeform 23"/>
          <p:cNvSpPr>
            <a:spLocks noChangeAspect="1"/>
          </p:cNvSpPr>
          <p:nvPr/>
        </p:nvSpPr>
        <p:spPr bwMode="auto">
          <a:xfrm>
            <a:off x="1544638" y="2513013"/>
            <a:ext cx="2354262" cy="2579687"/>
          </a:xfrm>
          <a:custGeom>
            <a:avLst/>
            <a:gdLst>
              <a:gd name="T0" fmla="*/ 2147483647 w 2829"/>
              <a:gd name="T1" fmla="*/ 2147483647 h 3378"/>
              <a:gd name="T2" fmla="*/ 2147483647 w 2829"/>
              <a:gd name="T3" fmla="*/ 2147483647 h 3378"/>
              <a:gd name="T4" fmla="*/ 2147483647 w 2829"/>
              <a:gd name="T5" fmla="*/ 2147483647 h 3378"/>
              <a:gd name="T6" fmla="*/ 2147483647 w 2829"/>
              <a:gd name="T7" fmla="*/ 2147483647 h 3378"/>
              <a:gd name="T8" fmla="*/ 2147483647 w 2829"/>
              <a:gd name="T9" fmla="*/ 2147483647 h 33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9" h="3378">
                <a:moveTo>
                  <a:pt x="48" y="44"/>
                </a:moveTo>
                <a:cubicBezTo>
                  <a:pt x="136" y="1602"/>
                  <a:pt x="0" y="2725"/>
                  <a:pt x="83" y="3290"/>
                </a:cubicBezTo>
                <a:cubicBezTo>
                  <a:pt x="875" y="3378"/>
                  <a:pt x="2096" y="3352"/>
                  <a:pt x="2829" y="3167"/>
                </a:cubicBezTo>
                <a:cubicBezTo>
                  <a:pt x="2525" y="2652"/>
                  <a:pt x="2665" y="734"/>
                  <a:pt x="2604" y="42"/>
                </a:cubicBezTo>
                <a:cubicBezTo>
                  <a:pt x="2184" y="36"/>
                  <a:pt x="1294" y="0"/>
                  <a:pt x="48" y="44"/>
                </a:cubicBezTo>
                <a:close/>
              </a:path>
            </a:pathLst>
          </a:custGeom>
          <a:solidFill>
            <a:schemeClr val="bg1"/>
          </a:solidFill>
          <a:ln w="3175" cap="flat" cmpd="sng">
            <a:solidFill>
              <a:schemeClr val="tx1"/>
            </a:solidFill>
            <a:prstDash val="solid"/>
            <a:round/>
            <a:headEnd/>
            <a:tailEnd/>
          </a:ln>
          <a:effectLst/>
        </p:spPr>
        <p:txBody>
          <a:bodyPr/>
          <a:lstStyle/>
          <a:p>
            <a:endParaRPr lang="en-IN"/>
          </a:p>
        </p:txBody>
      </p:sp>
      <p:sp>
        <p:nvSpPr>
          <p:cNvPr id="22540" name="Freeform 24"/>
          <p:cNvSpPr>
            <a:spLocks noChangeAspect="1"/>
          </p:cNvSpPr>
          <p:nvPr/>
        </p:nvSpPr>
        <p:spPr bwMode="auto">
          <a:xfrm>
            <a:off x="1835150" y="2541588"/>
            <a:ext cx="95250" cy="2506662"/>
          </a:xfrm>
          <a:custGeom>
            <a:avLst/>
            <a:gdLst>
              <a:gd name="T0" fmla="*/ 0 w 122"/>
              <a:gd name="T1" fmla="*/ 0 h 3284"/>
              <a:gd name="T2" fmla="*/ 2147483647 w 122"/>
              <a:gd name="T3" fmla="*/ 2147483647 h 3284"/>
              <a:gd name="T4" fmla="*/ 0 60000 65536"/>
              <a:gd name="T5" fmla="*/ 0 60000 65536"/>
            </a:gdLst>
            <a:ahLst/>
            <a:cxnLst>
              <a:cxn ang="T4">
                <a:pos x="T0" y="T1"/>
              </a:cxn>
              <a:cxn ang="T5">
                <a:pos x="T2" y="T3"/>
              </a:cxn>
            </a:cxnLst>
            <a:rect l="0" t="0" r="r" b="b"/>
            <a:pathLst>
              <a:path w="122" h="3284">
                <a:moveTo>
                  <a:pt x="0" y="0"/>
                </a:moveTo>
                <a:cubicBezTo>
                  <a:pt x="111" y="1545"/>
                  <a:pt x="11" y="3052"/>
                  <a:pt x="122" y="3284"/>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2541" name="Freeform 25"/>
          <p:cNvSpPr>
            <a:spLocks noChangeAspect="1"/>
          </p:cNvSpPr>
          <p:nvPr/>
        </p:nvSpPr>
        <p:spPr bwMode="auto">
          <a:xfrm>
            <a:off x="1889125" y="5051425"/>
            <a:ext cx="22225" cy="38100"/>
          </a:xfrm>
          <a:custGeom>
            <a:avLst/>
            <a:gdLst>
              <a:gd name="T0" fmla="*/ 0 w 26"/>
              <a:gd name="T1" fmla="*/ 0 h 49"/>
              <a:gd name="T2" fmla="*/ 2147483647 w 26"/>
              <a:gd name="T3" fmla="*/ 2147483647 h 49"/>
              <a:gd name="T4" fmla="*/ 0 60000 65536"/>
              <a:gd name="T5" fmla="*/ 0 60000 65536"/>
            </a:gdLst>
            <a:ahLst/>
            <a:cxnLst>
              <a:cxn ang="T4">
                <a:pos x="T0" y="T1"/>
              </a:cxn>
              <a:cxn ang="T5">
                <a:pos x="T2" y="T3"/>
              </a:cxn>
            </a:cxnLst>
            <a:rect l="0" t="0" r="r" b="b"/>
            <a:pathLst>
              <a:path w="26" h="49">
                <a:moveTo>
                  <a:pt x="0" y="0"/>
                </a:moveTo>
                <a:cubicBezTo>
                  <a:pt x="6" y="21"/>
                  <a:pt x="17" y="40"/>
                  <a:pt x="26" y="49"/>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2542" name="Freeform 26"/>
          <p:cNvSpPr>
            <a:spLocks noChangeAspect="1"/>
          </p:cNvSpPr>
          <p:nvPr/>
        </p:nvSpPr>
        <p:spPr bwMode="auto">
          <a:xfrm>
            <a:off x="1885950" y="5087938"/>
            <a:ext cx="14288" cy="30162"/>
          </a:xfrm>
          <a:custGeom>
            <a:avLst/>
            <a:gdLst>
              <a:gd name="T0" fmla="*/ 0 w 19"/>
              <a:gd name="T1" fmla="*/ 0 h 39"/>
              <a:gd name="T2" fmla="*/ 2147483647 w 19"/>
              <a:gd name="T3" fmla="*/ 2147483647 h 39"/>
              <a:gd name="T4" fmla="*/ 0 60000 65536"/>
              <a:gd name="T5" fmla="*/ 0 60000 65536"/>
            </a:gdLst>
            <a:ahLst/>
            <a:cxnLst>
              <a:cxn ang="T4">
                <a:pos x="T0" y="T1"/>
              </a:cxn>
              <a:cxn ang="T5">
                <a:pos x="T2" y="T3"/>
              </a:cxn>
            </a:cxnLst>
            <a:rect l="0" t="0" r="r" b="b"/>
            <a:pathLst>
              <a:path w="19" h="39">
                <a:moveTo>
                  <a:pt x="0" y="0"/>
                </a:moveTo>
                <a:cubicBezTo>
                  <a:pt x="6" y="21"/>
                  <a:pt x="10" y="30"/>
                  <a:pt x="19" y="39"/>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2543" name="Freeform 27"/>
          <p:cNvSpPr>
            <a:spLocks noChangeAspect="1"/>
          </p:cNvSpPr>
          <p:nvPr/>
        </p:nvSpPr>
        <p:spPr bwMode="auto">
          <a:xfrm>
            <a:off x="1884363" y="5118100"/>
            <a:ext cx="41275" cy="63500"/>
          </a:xfrm>
          <a:custGeom>
            <a:avLst/>
            <a:gdLst>
              <a:gd name="T0" fmla="*/ 0 w 52"/>
              <a:gd name="T1" fmla="*/ 0 h 84"/>
              <a:gd name="T2" fmla="*/ 2147483647 w 52"/>
              <a:gd name="T3" fmla="*/ 2147483647 h 84"/>
              <a:gd name="T4" fmla="*/ 0 60000 65536"/>
              <a:gd name="T5" fmla="*/ 0 60000 65536"/>
            </a:gdLst>
            <a:ahLst/>
            <a:cxnLst>
              <a:cxn ang="T4">
                <a:pos x="T0" y="T1"/>
              </a:cxn>
              <a:cxn ang="T5">
                <a:pos x="T2" y="T3"/>
              </a:cxn>
            </a:cxnLst>
            <a:rect l="0" t="0" r="r" b="b"/>
            <a:pathLst>
              <a:path w="52" h="84">
                <a:moveTo>
                  <a:pt x="0" y="0"/>
                </a:moveTo>
                <a:cubicBezTo>
                  <a:pt x="6" y="21"/>
                  <a:pt x="37" y="70"/>
                  <a:pt x="52" y="84"/>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2544" name="Line 28"/>
          <p:cNvSpPr>
            <a:spLocks noChangeAspect="1" noChangeShapeType="1"/>
          </p:cNvSpPr>
          <p:nvPr/>
        </p:nvSpPr>
        <p:spPr bwMode="auto">
          <a:xfrm>
            <a:off x="1795463" y="2476500"/>
            <a:ext cx="0" cy="20638"/>
          </a:xfrm>
          <a:prstGeom prst="line">
            <a:avLst/>
          </a:prstGeom>
          <a:noFill/>
          <a:ln w="3175">
            <a:solidFill>
              <a:srgbClr val="FF99FF"/>
            </a:solidFill>
            <a:round/>
            <a:headEnd/>
            <a:tailEnd/>
          </a:ln>
          <a:effectLst/>
        </p:spPr>
        <p:txBody>
          <a:bodyPr/>
          <a:lstStyle/>
          <a:p>
            <a:endParaRPr lang="en-IN"/>
          </a:p>
        </p:txBody>
      </p:sp>
      <p:sp>
        <p:nvSpPr>
          <p:cNvPr id="22545" name="Line 29"/>
          <p:cNvSpPr>
            <a:spLocks noChangeAspect="1" noChangeShapeType="1"/>
          </p:cNvSpPr>
          <p:nvPr/>
        </p:nvSpPr>
        <p:spPr bwMode="auto">
          <a:xfrm>
            <a:off x="1622425" y="2895600"/>
            <a:ext cx="1978025" cy="0"/>
          </a:xfrm>
          <a:prstGeom prst="line">
            <a:avLst/>
          </a:prstGeom>
          <a:noFill/>
          <a:ln w="3175">
            <a:solidFill>
              <a:srgbClr val="00CCFF"/>
            </a:solidFill>
            <a:round/>
            <a:headEnd/>
            <a:tailEnd/>
          </a:ln>
          <a:effectLst/>
        </p:spPr>
        <p:txBody>
          <a:bodyPr/>
          <a:lstStyle/>
          <a:p>
            <a:endParaRPr lang="en-IN"/>
          </a:p>
        </p:txBody>
      </p:sp>
      <p:sp>
        <p:nvSpPr>
          <p:cNvPr id="22546" name="Line 30"/>
          <p:cNvSpPr>
            <a:spLocks noChangeAspect="1" noChangeShapeType="1"/>
          </p:cNvSpPr>
          <p:nvPr/>
        </p:nvSpPr>
        <p:spPr bwMode="auto">
          <a:xfrm>
            <a:off x="1624013" y="3097213"/>
            <a:ext cx="1978025" cy="0"/>
          </a:xfrm>
          <a:prstGeom prst="line">
            <a:avLst/>
          </a:prstGeom>
          <a:noFill/>
          <a:ln w="3175">
            <a:solidFill>
              <a:srgbClr val="00CCFF"/>
            </a:solidFill>
            <a:round/>
            <a:headEnd/>
            <a:tailEnd/>
          </a:ln>
          <a:effectLst/>
        </p:spPr>
        <p:txBody>
          <a:bodyPr/>
          <a:lstStyle/>
          <a:p>
            <a:endParaRPr lang="en-IN"/>
          </a:p>
        </p:txBody>
      </p:sp>
      <p:sp>
        <p:nvSpPr>
          <p:cNvPr id="22547" name="Line 31"/>
          <p:cNvSpPr>
            <a:spLocks noChangeAspect="1" noChangeShapeType="1"/>
          </p:cNvSpPr>
          <p:nvPr/>
        </p:nvSpPr>
        <p:spPr bwMode="auto">
          <a:xfrm>
            <a:off x="1630363" y="3300413"/>
            <a:ext cx="1970087" cy="0"/>
          </a:xfrm>
          <a:prstGeom prst="line">
            <a:avLst/>
          </a:prstGeom>
          <a:noFill/>
          <a:ln w="3175">
            <a:solidFill>
              <a:srgbClr val="00CCFF"/>
            </a:solidFill>
            <a:round/>
            <a:headEnd/>
            <a:tailEnd/>
          </a:ln>
          <a:effectLst/>
        </p:spPr>
        <p:txBody>
          <a:bodyPr/>
          <a:lstStyle/>
          <a:p>
            <a:endParaRPr lang="en-IN"/>
          </a:p>
        </p:txBody>
      </p:sp>
      <p:sp>
        <p:nvSpPr>
          <p:cNvPr id="22548" name="Line 32"/>
          <p:cNvSpPr>
            <a:spLocks noChangeAspect="1" noChangeShapeType="1"/>
          </p:cNvSpPr>
          <p:nvPr/>
        </p:nvSpPr>
        <p:spPr bwMode="auto">
          <a:xfrm>
            <a:off x="1631950" y="3502025"/>
            <a:ext cx="1970088" cy="0"/>
          </a:xfrm>
          <a:prstGeom prst="line">
            <a:avLst/>
          </a:prstGeom>
          <a:noFill/>
          <a:ln w="3175">
            <a:solidFill>
              <a:srgbClr val="00CCFF"/>
            </a:solidFill>
            <a:round/>
            <a:headEnd/>
            <a:tailEnd/>
          </a:ln>
          <a:effectLst/>
        </p:spPr>
        <p:txBody>
          <a:bodyPr/>
          <a:lstStyle/>
          <a:p>
            <a:endParaRPr lang="en-IN"/>
          </a:p>
        </p:txBody>
      </p:sp>
      <p:sp>
        <p:nvSpPr>
          <p:cNvPr id="22549" name="Line 33"/>
          <p:cNvSpPr>
            <a:spLocks noChangeAspect="1" noChangeShapeType="1"/>
          </p:cNvSpPr>
          <p:nvPr/>
        </p:nvSpPr>
        <p:spPr bwMode="auto">
          <a:xfrm>
            <a:off x="1622425" y="3705225"/>
            <a:ext cx="1978025" cy="0"/>
          </a:xfrm>
          <a:prstGeom prst="line">
            <a:avLst/>
          </a:prstGeom>
          <a:noFill/>
          <a:ln w="3175">
            <a:solidFill>
              <a:srgbClr val="00CCFF"/>
            </a:solidFill>
            <a:round/>
            <a:headEnd/>
            <a:tailEnd/>
          </a:ln>
          <a:effectLst/>
        </p:spPr>
        <p:txBody>
          <a:bodyPr/>
          <a:lstStyle/>
          <a:p>
            <a:endParaRPr lang="en-IN"/>
          </a:p>
        </p:txBody>
      </p:sp>
      <p:sp>
        <p:nvSpPr>
          <p:cNvPr id="22550" name="Line 34"/>
          <p:cNvSpPr>
            <a:spLocks noChangeAspect="1" noChangeShapeType="1"/>
          </p:cNvSpPr>
          <p:nvPr/>
        </p:nvSpPr>
        <p:spPr bwMode="auto">
          <a:xfrm>
            <a:off x="1624013" y="3906838"/>
            <a:ext cx="1982787" cy="0"/>
          </a:xfrm>
          <a:prstGeom prst="line">
            <a:avLst/>
          </a:prstGeom>
          <a:noFill/>
          <a:ln w="3175">
            <a:solidFill>
              <a:srgbClr val="00CCFF"/>
            </a:solidFill>
            <a:round/>
            <a:headEnd/>
            <a:tailEnd/>
          </a:ln>
          <a:effectLst/>
        </p:spPr>
        <p:txBody>
          <a:bodyPr/>
          <a:lstStyle/>
          <a:p>
            <a:endParaRPr lang="en-IN"/>
          </a:p>
        </p:txBody>
      </p:sp>
      <p:sp>
        <p:nvSpPr>
          <p:cNvPr id="22551" name="Freeform 35"/>
          <p:cNvSpPr>
            <a:spLocks noChangeAspect="1"/>
          </p:cNvSpPr>
          <p:nvPr/>
        </p:nvSpPr>
        <p:spPr bwMode="auto">
          <a:xfrm>
            <a:off x="1616075" y="4094163"/>
            <a:ext cx="1995488" cy="58737"/>
          </a:xfrm>
          <a:custGeom>
            <a:avLst/>
            <a:gdLst>
              <a:gd name="T0" fmla="*/ 0 w 2592"/>
              <a:gd name="T1" fmla="*/ 2147483647 h 77"/>
              <a:gd name="T2" fmla="*/ 2147483647 w 2592"/>
              <a:gd name="T3" fmla="*/ 2147483647 h 77"/>
              <a:gd name="T4" fmla="*/ 0 60000 65536"/>
              <a:gd name="T5" fmla="*/ 0 60000 65536"/>
            </a:gdLst>
            <a:ahLst/>
            <a:cxnLst>
              <a:cxn ang="T4">
                <a:pos x="T0" y="T1"/>
              </a:cxn>
              <a:cxn ang="T5">
                <a:pos x="T2" y="T3"/>
              </a:cxn>
            </a:cxnLst>
            <a:rect l="0" t="0" r="r" b="b"/>
            <a:pathLst>
              <a:path w="2592" h="77">
                <a:moveTo>
                  <a:pt x="0" y="28"/>
                </a:moveTo>
                <a:cubicBezTo>
                  <a:pt x="1208" y="77"/>
                  <a:pt x="2288" y="0"/>
                  <a:pt x="2592" y="11"/>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2552" name="Freeform 36"/>
          <p:cNvSpPr>
            <a:spLocks noChangeAspect="1"/>
          </p:cNvSpPr>
          <p:nvPr/>
        </p:nvSpPr>
        <p:spPr bwMode="auto">
          <a:xfrm>
            <a:off x="1614488" y="4284663"/>
            <a:ext cx="2009775" cy="69850"/>
          </a:xfrm>
          <a:custGeom>
            <a:avLst/>
            <a:gdLst>
              <a:gd name="T0" fmla="*/ 0 w 2607"/>
              <a:gd name="T1" fmla="*/ 2147483647 h 91"/>
              <a:gd name="T2" fmla="*/ 2147483647 w 2607"/>
              <a:gd name="T3" fmla="*/ 2147483647 h 91"/>
              <a:gd name="T4" fmla="*/ 0 60000 65536"/>
              <a:gd name="T5" fmla="*/ 0 60000 65536"/>
            </a:gdLst>
            <a:ahLst/>
            <a:cxnLst>
              <a:cxn ang="T4">
                <a:pos x="T0" y="T1"/>
              </a:cxn>
              <a:cxn ang="T5">
                <a:pos x="T2" y="T3"/>
              </a:cxn>
            </a:cxnLst>
            <a:rect l="0" t="0" r="r" b="b"/>
            <a:pathLst>
              <a:path w="2607" h="91">
                <a:moveTo>
                  <a:pt x="0" y="42"/>
                </a:moveTo>
                <a:cubicBezTo>
                  <a:pt x="1208" y="91"/>
                  <a:pt x="2303" y="0"/>
                  <a:pt x="2607" y="11"/>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2553" name="Freeform 37"/>
          <p:cNvSpPr>
            <a:spLocks noChangeAspect="1"/>
          </p:cNvSpPr>
          <p:nvPr/>
        </p:nvSpPr>
        <p:spPr bwMode="auto">
          <a:xfrm>
            <a:off x="1611313" y="4471988"/>
            <a:ext cx="2030412" cy="114300"/>
          </a:xfrm>
          <a:custGeom>
            <a:avLst/>
            <a:gdLst>
              <a:gd name="T0" fmla="*/ 0 w 2624"/>
              <a:gd name="T1" fmla="*/ 2147483647 h 150"/>
              <a:gd name="T2" fmla="*/ 2147483647 w 2624"/>
              <a:gd name="T3" fmla="*/ 0 h 150"/>
              <a:gd name="T4" fmla="*/ 0 60000 65536"/>
              <a:gd name="T5" fmla="*/ 0 60000 65536"/>
            </a:gdLst>
            <a:ahLst/>
            <a:cxnLst>
              <a:cxn ang="T4">
                <a:pos x="T0" y="T1"/>
              </a:cxn>
              <a:cxn ang="T5">
                <a:pos x="T2" y="T3"/>
              </a:cxn>
            </a:cxnLst>
            <a:rect l="0" t="0" r="r" b="b"/>
            <a:pathLst>
              <a:path w="2624" h="150">
                <a:moveTo>
                  <a:pt x="0" y="69"/>
                </a:moveTo>
                <a:cubicBezTo>
                  <a:pt x="1361" y="150"/>
                  <a:pt x="2203" y="0"/>
                  <a:pt x="2624"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2554" name="Freeform 38"/>
          <p:cNvSpPr>
            <a:spLocks noChangeAspect="1"/>
          </p:cNvSpPr>
          <p:nvPr/>
        </p:nvSpPr>
        <p:spPr bwMode="auto">
          <a:xfrm>
            <a:off x="1611313" y="4648200"/>
            <a:ext cx="2058987" cy="160338"/>
          </a:xfrm>
          <a:custGeom>
            <a:avLst/>
            <a:gdLst>
              <a:gd name="T0" fmla="*/ 0 w 2665"/>
              <a:gd name="T1" fmla="*/ 2147483647 h 210"/>
              <a:gd name="T2" fmla="*/ 2147483647 w 2665"/>
              <a:gd name="T3" fmla="*/ 0 h 210"/>
              <a:gd name="T4" fmla="*/ 0 60000 65536"/>
              <a:gd name="T5" fmla="*/ 0 60000 65536"/>
            </a:gdLst>
            <a:ahLst/>
            <a:cxnLst>
              <a:cxn ang="T4">
                <a:pos x="T0" y="T1"/>
              </a:cxn>
              <a:cxn ang="T5">
                <a:pos x="T2" y="T3"/>
              </a:cxn>
            </a:cxnLst>
            <a:rect l="0" t="0" r="r" b="b"/>
            <a:pathLst>
              <a:path w="2665" h="210">
                <a:moveTo>
                  <a:pt x="0" y="76"/>
                </a:moveTo>
                <a:cubicBezTo>
                  <a:pt x="1137" y="210"/>
                  <a:pt x="2184" y="0"/>
                  <a:pt x="2665"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2555" name="Freeform 39"/>
          <p:cNvSpPr>
            <a:spLocks noChangeAspect="1"/>
          </p:cNvSpPr>
          <p:nvPr/>
        </p:nvSpPr>
        <p:spPr bwMode="auto">
          <a:xfrm>
            <a:off x="1619250" y="4818063"/>
            <a:ext cx="2095500" cy="169862"/>
          </a:xfrm>
          <a:custGeom>
            <a:avLst/>
            <a:gdLst>
              <a:gd name="T0" fmla="*/ 0 w 2705"/>
              <a:gd name="T1" fmla="*/ 2147483647 h 222"/>
              <a:gd name="T2" fmla="*/ 2147483647 w 2705"/>
              <a:gd name="T3" fmla="*/ 0 h 222"/>
              <a:gd name="T4" fmla="*/ 0 60000 65536"/>
              <a:gd name="T5" fmla="*/ 0 60000 65536"/>
            </a:gdLst>
            <a:ahLst/>
            <a:cxnLst>
              <a:cxn ang="T4">
                <a:pos x="T0" y="T1"/>
              </a:cxn>
              <a:cxn ang="T5">
                <a:pos x="T2" y="T3"/>
              </a:cxn>
            </a:cxnLst>
            <a:rect l="0" t="0" r="r" b="b"/>
            <a:pathLst>
              <a:path w="2705" h="222">
                <a:moveTo>
                  <a:pt x="0" y="121"/>
                </a:moveTo>
                <a:cubicBezTo>
                  <a:pt x="1282" y="222"/>
                  <a:pt x="2157" y="95"/>
                  <a:pt x="2705"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2556" name="Line 40"/>
          <p:cNvSpPr>
            <a:spLocks noChangeAspect="1" noChangeShapeType="1"/>
          </p:cNvSpPr>
          <p:nvPr/>
        </p:nvSpPr>
        <p:spPr bwMode="auto">
          <a:xfrm>
            <a:off x="1811338" y="2498725"/>
            <a:ext cx="1587" cy="39688"/>
          </a:xfrm>
          <a:prstGeom prst="line">
            <a:avLst/>
          </a:prstGeom>
          <a:noFill/>
          <a:ln w="3175">
            <a:solidFill>
              <a:srgbClr val="FF99FF"/>
            </a:solidFill>
            <a:round/>
            <a:headEnd/>
            <a:tailEnd/>
          </a:ln>
          <a:effectLst/>
        </p:spPr>
        <p:txBody>
          <a:bodyPr/>
          <a:lstStyle/>
          <a:p>
            <a:endParaRPr lang="en-IN"/>
          </a:p>
        </p:txBody>
      </p:sp>
      <p:grpSp>
        <p:nvGrpSpPr>
          <p:cNvPr id="2" name="Group 41"/>
          <p:cNvGrpSpPr>
            <a:grpSpLocks noChangeAspect="1"/>
          </p:cNvGrpSpPr>
          <p:nvPr/>
        </p:nvGrpSpPr>
        <p:grpSpPr bwMode="auto">
          <a:xfrm>
            <a:off x="1681163" y="2927350"/>
            <a:ext cx="103187" cy="101600"/>
            <a:chOff x="2041" y="333"/>
            <a:chExt cx="988" cy="964"/>
          </a:xfrm>
        </p:grpSpPr>
        <p:sp>
          <p:nvSpPr>
            <p:cNvPr id="22623" name="Oval 42"/>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endParaRPr lang="en-US" altLang="en-US"/>
            </a:p>
          </p:txBody>
        </p:sp>
        <p:sp>
          <p:nvSpPr>
            <p:cNvPr id="22624" name="AutoShape 43"/>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endParaRPr lang="en-US" altLang="en-US"/>
            </a:p>
          </p:txBody>
        </p:sp>
        <p:sp>
          <p:nvSpPr>
            <p:cNvPr id="22625" name="Freeform 44"/>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grpSp>
        <p:nvGrpSpPr>
          <p:cNvPr id="3" name="Group 45"/>
          <p:cNvGrpSpPr>
            <a:grpSpLocks noChangeAspect="1"/>
          </p:cNvGrpSpPr>
          <p:nvPr/>
        </p:nvGrpSpPr>
        <p:grpSpPr bwMode="auto">
          <a:xfrm>
            <a:off x="1687513" y="3792538"/>
            <a:ext cx="103187" cy="101600"/>
            <a:chOff x="2041" y="333"/>
            <a:chExt cx="988" cy="964"/>
          </a:xfrm>
        </p:grpSpPr>
        <p:sp>
          <p:nvSpPr>
            <p:cNvPr id="22620" name="Oval 46"/>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endParaRPr lang="en-US" altLang="en-US"/>
            </a:p>
          </p:txBody>
        </p:sp>
        <p:sp>
          <p:nvSpPr>
            <p:cNvPr id="22621" name="AutoShape 47"/>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endParaRPr lang="en-US" altLang="en-US"/>
            </a:p>
          </p:txBody>
        </p:sp>
        <p:sp>
          <p:nvSpPr>
            <p:cNvPr id="22622" name="Freeform 48"/>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grpSp>
        <p:nvGrpSpPr>
          <p:cNvPr id="4" name="Group 49"/>
          <p:cNvGrpSpPr>
            <a:grpSpLocks noChangeAspect="1"/>
          </p:cNvGrpSpPr>
          <p:nvPr/>
        </p:nvGrpSpPr>
        <p:grpSpPr bwMode="auto">
          <a:xfrm>
            <a:off x="1692275" y="4748213"/>
            <a:ext cx="103188" cy="100012"/>
            <a:chOff x="2041" y="333"/>
            <a:chExt cx="988" cy="964"/>
          </a:xfrm>
        </p:grpSpPr>
        <p:sp>
          <p:nvSpPr>
            <p:cNvPr id="22617" name="Oval 50"/>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endParaRPr lang="en-US" altLang="en-US"/>
            </a:p>
          </p:txBody>
        </p:sp>
        <p:sp>
          <p:nvSpPr>
            <p:cNvPr id="22618" name="AutoShape 51"/>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endParaRPr lang="en-US" altLang="en-US"/>
            </a:p>
          </p:txBody>
        </p:sp>
        <p:sp>
          <p:nvSpPr>
            <p:cNvPr id="22619" name="Freeform 52"/>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sp>
        <p:nvSpPr>
          <p:cNvPr id="22560" name="Freeform 14"/>
          <p:cNvSpPr>
            <a:spLocks noChangeAspect="1"/>
          </p:cNvSpPr>
          <p:nvPr/>
        </p:nvSpPr>
        <p:spPr bwMode="auto">
          <a:xfrm>
            <a:off x="2268538" y="2343150"/>
            <a:ext cx="47625" cy="57150"/>
          </a:xfrm>
          <a:custGeom>
            <a:avLst/>
            <a:gdLst>
              <a:gd name="T0" fmla="*/ 2147483647 w 63"/>
              <a:gd name="T1" fmla="*/ 2147483647 h 74"/>
              <a:gd name="T2" fmla="*/ 2147483647 w 63"/>
              <a:gd name="T3" fmla="*/ 0 h 74"/>
              <a:gd name="T4" fmla="*/ 2147483647 w 63"/>
              <a:gd name="T5" fmla="*/ 0 h 74"/>
              <a:gd name="T6" fmla="*/ 2147483647 w 63"/>
              <a:gd name="T7" fmla="*/ 2147483647 h 74"/>
              <a:gd name="T8" fmla="*/ 2147483647 w 63"/>
              <a:gd name="T9" fmla="*/ 2147483647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74">
                <a:moveTo>
                  <a:pt x="7" y="74"/>
                </a:moveTo>
                <a:cubicBezTo>
                  <a:pt x="3" y="63"/>
                  <a:pt x="0" y="17"/>
                  <a:pt x="12" y="0"/>
                </a:cubicBezTo>
                <a:lnTo>
                  <a:pt x="63" y="0"/>
                </a:lnTo>
                <a:cubicBezTo>
                  <a:pt x="55" y="21"/>
                  <a:pt x="55" y="45"/>
                  <a:pt x="57" y="59"/>
                </a:cubicBezTo>
                <a:cubicBezTo>
                  <a:pt x="45" y="63"/>
                  <a:pt x="21" y="68"/>
                  <a:pt x="7" y="74"/>
                </a:cubicBezTo>
                <a:close/>
              </a:path>
            </a:pathLst>
          </a:custGeom>
          <a:solidFill>
            <a:srgbClr val="5F5F5F"/>
          </a:solidFill>
          <a:ln w="3175" cap="flat" cmpd="sng">
            <a:solidFill>
              <a:schemeClr val="tx1"/>
            </a:solidFill>
            <a:prstDash val="solid"/>
            <a:round/>
            <a:headEnd type="none" w="med" len="med"/>
            <a:tailEnd type="none" w="med" len="med"/>
          </a:ln>
          <a:effectLst/>
        </p:spPr>
        <p:txBody>
          <a:bodyPr/>
          <a:lstStyle/>
          <a:p>
            <a:endParaRPr lang="en-IN"/>
          </a:p>
        </p:txBody>
      </p:sp>
      <p:sp>
        <p:nvSpPr>
          <p:cNvPr id="22561" name="Freeform 15"/>
          <p:cNvSpPr>
            <a:spLocks noChangeAspect="1"/>
          </p:cNvSpPr>
          <p:nvPr/>
        </p:nvSpPr>
        <p:spPr bwMode="auto">
          <a:xfrm>
            <a:off x="2913063" y="2343150"/>
            <a:ext cx="46037" cy="53975"/>
          </a:xfrm>
          <a:custGeom>
            <a:avLst/>
            <a:gdLst>
              <a:gd name="T0" fmla="*/ 2147483647 w 61"/>
              <a:gd name="T1" fmla="*/ 2147483647 h 71"/>
              <a:gd name="T2" fmla="*/ 2147483647 w 61"/>
              <a:gd name="T3" fmla="*/ 0 h 71"/>
              <a:gd name="T4" fmla="*/ 0 w 61"/>
              <a:gd name="T5" fmla="*/ 0 h 71"/>
              <a:gd name="T6" fmla="*/ 2147483647 w 61"/>
              <a:gd name="T7" fmla="*/ 2147483647 h 71"/>
              <a:gd name="T8" fmla="*/ 2147483647 w 61"/>
              <a:gd name="T9" fmla="*/ 2147483647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1">
                <a:moveTo>
                  <a:pt x="54" y="71"/>
                </a:moveTo>
                <a:cubicBezTo>
                  <a:pt x="58" y="60"/>
                  <a:pt x="61" y="17"/>
                  <a:pt x="49" y="0"/>
                </a:cubicBezTo>
                <a:lnTo>
                  <a:pt x="0" y="0"/>
                </a:lnTo>
                <a:cubicBezTo>
                  <a:pt x="6" y="24"/>
                  <a:pt x="8" y="43"/>
                  <a:pt x="6" y="57"/>
                </a:cubicBezTo>
                <a:cubicBezTo>
                  <a:pt x="18" y="61"/>
                  <a:pt x="40" y="65"/>
                  <a:pt x="54" y="71"/>
                </a:cubicBezTo>
                <a:close/>
              </a:path>
            </a:pathLst>
          </a:custGeom>
          <a:solidFill>
            <a:srgbClr val="5F5F5F"/>
          </a:solidFill>
          <a:ln w="3175" cap="flat" cmpd="sng">
            <a:solidFill>
              <a:schemeClr val="tx1"/>
            </a:solidFill>
            <a:prstDash val="solid"/>
            <a:round/>
            <a:headEnd type="none" w="med" len="med"/>
            <a:tailEnd type="none" w="med" len="med"/>
          </a:ln>
          <a:effectLst/>
        </p:spPr>
        <p:txBody>
          <a:bodyPr/>
          <a:lstStyle/>
          <a:p>
            <a:endParaRPr lang="en-IN"/>
          </a:p>
        </p:txBody>
      </p:sp>
      <p:sp>
        <p:nvSpPr>
          <p:cNvPr id="22562" name="Freeform 16"/>
          <p:cNvSpPr>
            <a:spLocks noChangeAspect="1"/>
          </p:cNvSpPr>
          <p:nvPr/>
        </p:nvSpPr>
        <p:spPr bwMode="auto">
          <a:xfrm>
            <a:off x="2159000" y="2227263"/>
            <a:ext cx="923925" cy="357187"/>
          </a:xfrm>
          <a:custGeom>
            <a:avLst/>
            <a:gdLst>
              <a:gd name="T0" fmla="*/ 2147483647 w 1161"/>
              <a:gd name="T1" fmla="*/ 2147483647 h 442"/>
              <a:gd name="T2" fmla="*/ 2147483647 w 1161"/>
              <a:gd name="T3" fmla="*/ 2147483647 h 442"/>
              <a:gd name="T4" fmla="*/ 2147483647 w 1161"/>
              <a:gd name="T5" fmla="*/ 2147483647 h 442"/>
              <a:gd name="T6" fmla="*/ 0 w 1161"/>
              <a:gd name="T7" fmla="*/ 2147483647 h 442"/>
              <a:gd name="T8" fmla="*/ 2147483647 w 1161"/>
              <a:gd name="T9" fmla="*/ 2147483647 h 442"/>
              <a:gd name="T10" fmla="*/ 2147483647 w 1161"/>
              <a:gd name="T11" fmla="*/ 2147483647 h 4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42">
                <a:moveTo>
                  <a:pt x="850" y="169"/>
                </a:moveTo>
                <a:cubicBezTo>
                  <a:pt x="767" y="102"/>
                  <a:pt x="731" y="0"/>
                  <a:pt x="582" y="1"/>
                </a:cubicBezTo>
                <a:cubicBezTo>
                  <a:pt x="433" y="2"/>
                  <a:pt x="440" y="39"/>
                  <a:pt x="334" y="146"/>
                </a:cubicBezTo>
                <a:cubicBezTo>
                  <a:pt x="228" y="253"/>
                  <a:pt x="0" y="151"/>
                  <a:pt x="0" y="442"/>
                </a:cubicBezTo>
                <a:lnTo>
                  <a:pt x="1155" y="442"/>
                </a:lnTo>
                <a:cubicBezTo>
                  <a:pt x="1161" y="173"/>
                  <a:pt x="933" y="236"/>
                  <a:pt x="850" y="169"/>
                </a:cubicBezTo>
                <a:close/>
              </a:path>
            </a:pathLst>
          </a:custGeom>
          <a:solidFill>
            <a:srgbClr val="EAEAEA"/>
          </a:solidFill>
          <a:ln w="3175" cap="flat" cmpd="sng">
            <a:solidFill>
              <a:srgbClr val="EAEAEA"/>
            </a:solidFill>
            <a:prstDash val="solid"/>
            <a:round/>
            <a:headEnd type="none" w="med" len="med"/>
            <a:tailEnd type="none" w="med" len="med"/>
          </a:ln>
          <a:effectLst/>
        </p:spPr>
        <p:txBody>
          <a:bodyPr/>
          <a:lstStyle/>
          <a:p>
            <a:endParaRPr lang="en-IN"/>
          </a:p>
        </p:txBody>
      </p:sp>
      <p:sp>
        <p:nvSpPr>
          <p:cNvPr id="22563" name="Freeform 17"/>
          <p:cNvSpPr>
            <a:spLocks noChangeAspect="1"/>
          </p:cNvSpPr>
          <p:nvPr/>
        </p:nvSpPr>
        <p:spPr bwMode="auto">
          <a:xfrm>
            <a:off x="2179638" y="2227263"/>
            <a:ext cx="885825" cy="338137"/>
          </a:xfrm>
          <a:custGeom>
            <a:avLst/>
            <a:gdLst>
              <a:gd name="T0" fmla="*/ 2147483647 w 1161"/>
              <a:gd name="T1" fmla="*/ 2147483647 h 442"/>
              <a:gd name="T2" fmla="*/ 2147483647 w 1161"/>
              <a:gd name="T3" fmla="*/ 2147483647 h 442"/>
              <a:gd name="T4" fmla="*/ 2147483647 w 1161"/>
              <a:gd name="T5" fmla="*/ 2147483647 h 442"/>
              <a:gd name="T6" fmla="*/ 0 w 1161"/>
              <a:gd name="T7" fmla="*/ 2147483647 h 442"/>
              <a:gd name="T8" fmla="*/ 2147483647 w 1161"/>
              <a:gd name="T9" fmla="*/ 2147483647 h 442"/>
              <a:gd name="T10" fmla="*/ 2147483647 w 1161"/>
              <a:gd name="T11" fmla="*/ 2147483647 h 4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42">
                <a:moveTo>
                  <a:pt x="850" y="169"/>
                </a:moveTo>
                <a:cubicBezTo>
                  <a:pt x="767" y="102"/>
                  <a:pt x="731" y="0"/>
                  <a:pt x="582" y="1"/>
                </a:cubicBezTo>
                <a:cubicBezTo>
                  <a:pt x="433" y="2"/>
                  <a:pt x="440" y="39"/>
                  <a:pt x="334" y="146"/>
                </a:cubicBezTo>
                <a:cubicBezTo>
                  <a:pt x="228" y="253"/>
                  <a:pt x="0" y="151"/>
                  <a:pt x="0" y="442"/>
                </a:cubicBezTo>
                <a:lnTo>
                  <a:pt x="1155" y="442"/>
                </a:lnTo>
                <a:cubicBezTo>
                  <a:pt x="1161" y="173"/>
                  <a:pt x="933" y="236"/>
                  <a:pt x="850" y="169"/>
                </a:cubicBezTo>
                <a:close/>
              </a:path>
            </a:pathLst>
          </a:custGeom>
          <a:solidFill>
            <a:srgbClr val="DDDDDD"/>
          </a:solidFill>
          <a:ln w="6350" cap="flat" cmpd="sng">
            <a:solidFill>
              <a:schemeClr val="tx1"/>
            </a:solidFill>
            <a:prstDash val="solid"/>
            <a:round/>
            <a:headEnd type="none" w="med" len="med"/>
            <a:tailEnd type="none" w="med" len="med"/>
          </a:ln>
          <a:effectLst/>
        </p:spPr>
        <p:txBody>
          <a:bodyPr/>
          <a:lstStyle/>
          <a:p>
            <a:endParaRPr lang="en-IN"/>
          </a:p>
        </p:txBody>
      </p:sp>
      <p:sp>
        <p:nvSpPr>
          <p:cNvPr id="22564" name="Line 53"/>
          <p:cNvSpPr>
            <a:spLocks noChangeAspect="1" noChangeShapeType="1"/>
          </p:cNvSpPr>
          <p:nvPr/>
        </p:nvSpPr>
        <p:spPr bwMode="auto">
          <a:xfrm>
            <a:off x="2278063" y="2359025"/>
            <a:ext cx="26987" cy="0"/>
          </a:xfrm>
          <a:prstGeom prst="line">
            <a:avLst/>
          </a:prstGeom>
          <a:noFill/>
          <a:ln w="9525">
            <a:solidFill>
              <a:schemeClr val="bg1"/>
            </a:solidFill>
            <a:round/>
            <a:headEnd/>
            <a:tailEnd/>
          </a:ln>
          <a:effectLst/>
        </p:spPr>
        <p:txBody>
          <a:bodyPr/>
          <a:lstStyle/>
          <a:p>
            <a:endParaRPr lang="en-IN"/>
          </a:p>
        </p:txBody>
      </p:sp>
      <p:sp>
        <p:nvSpPr>
          <p:cNvPr id="22565" name="Line 54"/>
          <p:cNvSpPr>
            <a:spLocks noChangeAspect="1" noChangeShapeType="1"/>
          </p:cNvSpPr>
          <p:nvPr/>
        </p:nvSpPr>
        <p:spPr bwMode="auto">
          <a:xfrm>
            <a:off x="2922588" y="2359025"/>
            <a:ext cx="26987" cy="0"/>
          </a:xfrm>
          <a:prstGeom prst="line">
            <a:avLst/>
          </a:prstGeom>
          <a:noFill/>
          <a:ln w="9525">
            <a:solidFill>
              <a:schemeClr val="bg1"/>
            </a:solidFill>
            <a:round/>
            <a:headEnd/>
            <a:tailEnd/>
          </a:ln>
          <a:effectLst/>
        </p:spPr>
        <p:txBody>
          <a:bodyPr/>
          <a:lstStyle/>
          <a:p>
            <a:endParaRPr lang="en-IN"/>
          </a:p>
        </p:txBody>
      </p:sp>
      <p:sp>
        <p:nvSpPr>
          <p:cNvPr id="46" name="Freeform 55"/>
          <p:cNvSpPr>
            <a:spLocks noChangeAspect="1"/>
          </p:cNvSpPr>
          <p:nvPr/>
        </p:nvSpPr>
        <p:spPr bwMode="auto">
          <a:xfrm>
            <a:off x="2189163" y="2438400"/>
            <a:ext cx="860425" cy="96838"/>
          </a:xfrm>
          <a:custGeom>
            <a:avLst/>
            <a:gdLst>
              <a:gd name="T0" fmla="*/ 48 w 1127"/>
              <a:gd name="T1" fmla="*/ 0 h 127"/>
              <a:gd name="T2" fmla="*/ 1 w 1127"/>
              <a:gd name="T3" fmla="*/ 127 h 127"/>
              <a:gd name="T4" fmla="*/ 1126 w 1127"/>
              <a:gd name="T5" fmla="*/ 127 h 127"/>
              <a:gd name="T6" fmla="*/ 1076 w 1127"/>
              <a:gd name="T7" fmla="*/ 0 h 127"/>
              <a:gd name="T8" fmla="*/ 48 w 1127"/>
              <a:gd name="T9" fmla="*/ 0 h 127"/>
            </a:gdLst>
            <a:ahLst/>
            <a:cxnLst>
              <a:cxn ang="0">
                <a:pos x="T0" y="T1"/>
              </a:cxn>
              <a:cxn ang="0">
                <a:pos x="T2" y="T3"/>
              </a:cxn>
              <a:cxn ang="0">
                <a:pos x="T4" y="T5"/>
              </a:cxn>
              <a:cxn ang="0">
                <a:pos x="T6" y="T7"/>
              </a:cxn>
              <a:cxn ang="0">
                <a:pos x="T8" y="T9"/>
              </a:cxn>
            </a:cxnLst>
            <a:rect l="0" t="0" r="r" b="b"/>
            <a:pathLst>
              <a:path w="1127" h="127">
                <a:moveTo>
                  <a:pt x="48" y="0"/>
                </a:moveTo>
                <a:cubicBezTo>
                  <a:pt x="19" y="38"/>
                  <a:pt x="0" y="78"/>
                  <a:pt x="1" y="127"/>
                </a:cubicBezTo>
                <a:lnTo>
                  <a:pt x="1126" y="127"/>
                </a:lnTo>
                <a:cubicBezTo>
                  <a:pt x="1127" y="78"/>
                  <a:pt x="1109" y="32"/>
                  <a:pt x="1076" y="0"/>
                </a:cubicBezTo>
                <a:lnTo>
                  <a:pt x="48" y="0"/>
                </a:lnTo>
                <a:close/>
              </a:path>
            </a:pathLst>
          </a:custGeom>
          <a:gradFill rotWithShape="1">
            <a:gsLst>
              <a:gs pos="0">
                <a:srgbClr val="DDDDDD"/>
              </a:gs>
              <a:gs pos="50000">
                <a:schemeClr val="bg1"/>
              </a:gs>
              <a:gs pos="100000">
                <a:srgbClr val="DDDDDD"/>
              </a:gs>
            </a:gsLst>
            <a:lin ang="5400000" scaled="1"/>
          </a:gradFill>
          <a:ln w="3175" cmpd="sng">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panose="020B0604020202020204" pitchFamily="34" charset="0"/>
            </a:endParaRPr>
          </a:p>
        </p:txBody>
      </p:sp>
      <p:sp>
        <p:nvSpPr>
          <p:cNvPr id="22567" name="Freeform 56"/>
          <p:cNvSpPr>
            <a:spLocks noChangeAspect="1"/>
          </p:cNvSpPr>
          <p:nvPr/>
        </p:nvSpPr>
        <p:spPr bwMode="auto">
          <a:xfrm>
            <a:off x="2187575" y="2236788"/>
            <a:ext cx="869950" cy="319087"/>
          </a:xfrm>
          <a:custGeom>
            <a:avLst/>
            <a:gdLst>
              <a:gd name="T0" fmla="*/ 2147483647 w 1138"/>
              <a:gd name="T1" fmla="*/ 2147483647 h 417"/>
              <a:gd name="T2" fmla="*/ 2147483647 w 1138"/>
              <a:gd name="T3" fmla="*/ 2147483647 h 417"/>
              <a:gd name="T4" fmla="*/ 2147483647 w 1138"/>
              <a:gd name="T5" fmla="*/ 2147483647 h 417"/>
              <a:gd name="T6" fmla="*/ 0 w 1138"/>
              <a:gd name="T7" fmla="*/ 2147483647 h 417"/>
              <a:gd name="T8" fmla="*/ 2147483647 w 1138"/>
              <a:gd name="T9" fmla="*/ 2147483647 h 417"/>
              <a:gd name="T10" fmla="*/ 2147483647 w 1138"/>
              <a:gd name="T11" fmla="*/ 2147483647 h 4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8" h="417">
                <a:moveTo>
                  <a:pt x="808" y="153"/>
                </a:moveTo>
                <a:cubicBezTo>
                  <a:pt x="733" y="67"/>
                  <a:pt x="698" y="0"/>
                  <a:pt x="567" y="1"/>
                </a:cubicBezTo>
                <a:cubicBezTo>
                  <a:pt x="436" y="2"/>
                  <a:pt x="412" y="47"/>
                  <a:pt x="325" y="145"/>
                </a:cubicBezTo>
                <a:cubicBezTo>
                  <a:pt x="238" y="243"/>
                  <a:pt x="0" y="159"/>
                  <a:pt x="0" y="417"/>
                </a:cubicBezTo>
                <a:lnTo>
                  <a:pt x="1127" y="417"/>
                </a:lnTo>
                <a:cubicBezTo>
                  <a:pt x="1138" y="163"/>
                  <a:pt x="883" y="239"/>
                  <a:pt x="808" y="153"/>
                </a:cubicBezTo>
                <a:close/>
              </a:path>
            </a:pathLst>
          </a:custGeom>
          <a:noFill/>
          <a:ln w="12700" cap="flat" cmpd="sng">
            <a:solidFill>
              <a:srgbClr val="ACACAC"/>
            </a:solidFill>
            <a:prstDash val="solid"/>
            <a:round/>
            <a:headEnd type="none" w="med" len="med"/>
            <a:tailEnd type="none" w="med" len="med"/>
          </a:ln>
          <a:effectLst/>
        </p:spPr>
        <p:txBody>
          <a:bodyPr/>
          <a:lstStyle/>
          <a:p>
            <a:endParaRPr lang="en-IN"/>
          </a:p>
        </p:txBody>
      </p:sp>
      <p:sp>
        <p:nvSpPr>
          <p:cNvPr id="22568" name="AutoShape 57"/>
          <p:cNvSpPr>
            <a:spLocks noChangeAspect="1" noChangeArrowheads="1"/>
          </p:cNvSpPr>
          <p:nvPr/>
        </p:nvSpPr>
        <p:spPr bwMode="auto">
          <a:xfrm flipH="1">
            <a:off x="2617788" y="2295525"/>
            <a:ext cx="58737" cy="117475"/>
          </a:xfrm>
          <a:prstGeom prst="moon">
            <a:avLst>
              <a:gd name="adj" fmla="val 32833"/>
            </a:avLst>
          </a:prstGeom>
          <a:solidFill>
            <a:schemeClr val="bg2"/>
          </a:solidFill>
          <a:ln w="3175" algn="ctr">
            <a:solidFill>
              <a:schemeClr val="tx1"/>
            </a:solidFill>
            <a:miter lim="800000"/>
            <a:headEnd/>
            <a:tailEnd/>
          </a:ln>
          <a:effectLst/>
        </p:spPr>
        <p:txBody>
          <a:bodyPr/>
          <a:lstStyle/>
          <a:p>
            <a:endParaRPr lang="en-US" altLang="en-US"/>
          </a:p>
        </p:txBody>
      </p:sp>
      <p:sp>
        <p:nvSpPr>
          <p:cNvPr id="22569" name="Oval 58"/>
          <p:cNvSpPr>
            <a:spLocks noChangeAspect="1" noChangeArrowheads="1"/>
          </p:cNvSpPr>
          <p:nvPr/>
        </p:nvSpPr>
        <p:spPr bwMode="auto">
          <a:xfrm>
            <a:off x="2557463" y="2295525"/>
            <a:ext cx="119062" cy="117475"/>
          </a:xfrm>
          <a:prstGeom prst="ellipse">
            <a:avLst/>
          </a:prstGeom>
          <a:noFill/>
          <a:ln w="3175" algn="ctr">
            <a:solidFill>
              <a:schemeClr val="tx1"/>
            </a:solidFill>
            <a:round/>
            <a:headEnd/>
            <a:tailEnd/>
          </a:ln>
          <a:effectLst/>
        </p:spPr>
        <p:txBody>
          <a:bodyPr/>
          <a:lstStyle/>
          <a:p>
            <a:endParaRPr lang="en-US" altLang="en-US"/>
          </a:p>
        </p:txBody>
      </p:sp>
      <p:sp>
        <p:nvSpPr>
          <p:cNvPr id="22570" name="Freeform 59"/>
          <p:cNvSpPr>
            <a:spLocks noChangeAspect="1"/>
          </p:cNvSpPr>
          <p:nvPr/>
        </p:nvSpPr>
        <p:spPr bwMode="auto">
          <a:xfrm>
            <a:off x="2559050" y="2295525"/>
            <a:ext cx="95250" cy="47625"/>
          </a:xfrm>
          <a:custGeom>
            <a:avLst/>
            <a:gdLst>
              <a:gd name="T0" fmla="*/ 2147483647 w 109"/>
              <a:gd name="T1" fmla="*/ 0 h 55"/>
              <a:gd name="T2" fmla="*/ 2147483647 w 109"/>
              <a:gd name="T3" fmla="*/ 2147483647 h 55"/>
              <a:gd name="T4" fmla="*/ 0 w 109"/>
              <a:gd name="T5" fmla="*/ 2147483647 h 55"/>
              <a:gd name="T6" fmla="*/ 2147483647 w 109"/>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55">
                <a:moveTo>
                  <a:pt x="66" y="0"/>
                </a:moveTo>
                <a:cubicBezTo>
                  <a:pt x="94" y="10"/>
                  <a:pt x="109" y="40"/>
                  <a:pt x="109" y="55"/>
                </a:cubicBezTo>
                <a:lnTo>
                  <a:pt x="0" y="55"/>
                </a:lnTo>
                <a:cubicBezTo>
                  <a:pt x="7" y="18"/>
                  <a:pt x="39" y="1"/>
                  <a:pt x="66" y="0"/>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2571" name="Freeform 60"/>
          <p:cNvSpPr>
            <a:spLocks noChangeAspect="1"/>
          </p:cNvSpPr>
          <p:nvPr/>
        </p:nvSpPr>
        <p:spPr bwMode="auto">
          <a:xfrm>
            <a:off x="2551113" y="2341563"/>
            <a:ext cx="112712" cy="73025"/>
          </a:xfrm>
          <a:custGeom>
            <a:avLst/>
            <a:gdLst>
              <a:gd name="T0" fmla="*/ 2147483647 w 71"/>
              <a:gd name="T1" fmla="*/ 2147483647 h 46"/>
              <a:gd name="T2" fmla="*/ 2147483647 w 71"/>
              <a:gd name="T3" fmla="*/ 0 h 46"/>
              <a:gd name="T4" fmla="*/ 2147483647 w 71"/>
              <a:gd name="T5" fmla="*/ 2147483647 h 46"/>
              <a:gd name="T6" fmla="*/ 2147483647 w 71"/>
              <a:gd name="T7" fmla="*/ 2147483647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 h="46">
                <a:moveTo>
                  <a:pt x="40" y="46"/>
                </a:moveTo>
                <a:cubicBezTo>
                  <a:pt x="65" y="33"/>
                  <a:pt x="71" y="11"/>
                  <a:pt x="64" y="0"/>
                </a:cubicBezTo>
                <a:lnTo>
                  <a:pt x="6" y="2"/>
                </a:lnTo>
                <a:cubicBezTo>
                  <a:pt x="0" y="26"/>
                  <a:pt x="18" y="41"/>
                  <a:pt x="40" y="46"/>
                </a:cubicBezTo>
                <a:close/>
              </a:path>
            </a:pathLst>
          </a:custGeom>
          <a:solidFill>
            <a:srgbClr val="ACACAC"/>
          </a:solidFill>
          <a:ln w="3175" cap="flat" cmpd="sng">
            <a:solidFill>
              <a:schemeClr val="tx1"/>
            </a:solidFill>
            <a:prstDash val="solid"/>
            <a:round/>
            <a:headEnd type="none" w="med" len="med"/>
            <a:tailEnd type="none" w="med" len="med"/>
          </a:ln>
          <a:effectLst/>
        </p:spPr>
        <p:txBody>
          <a:bodyPr/>
          <a:lstStyle/>
          <a:p>
            <a:endParaRPr lang="en-IN"/>
          </a:p>
        </p:txBody>
      </p:sp>
      <p:sp>
        <p:nvSpPr>
          <p:cNvPr id="22572" name="Line 61"/>
          <p:cNvSpPr>
            <a:spLocks noChangeAspect="1" noChangeShapeType="1"/>
          </p:cNvSpPr>
          <p:nvPr/>
        </p:nvSpPr>
        <p:spPr bwMode="auto">
          <a:xfrm>
            <a:off x="2560638" y="2341563"/>
            <a:ext cx="90487" cy="0"/>
          </a:xfrm>
          <a:prstGeom prst="line">
            <a:avLst/>
          </a:prstGeom>
          <a:noFill/>
          <a:ln w="6350">
            <a:solidFill>
              <a:schemeClr val="tx1"/>
            </a:solidFill>
            <a:round/>
            <a:headEnd/>
            <a:tailEnd/>
          </a:ln>
          <a:effectLst/>
        </p:spPr>
        <p:txBody>
          <a:bodyPr/>
          <a:lstStyle/>
          <a:p>
            <a:endParaRPr lang="en-IN"/>
          </a:p>
        </p:txBody>
      </p:sp>
      <p:sp>
        <p:nvSpPr>
          <p:cNvPr id="22573" name="Line 62"/>
          <p:cNvSpPr>
            <a:spLocks noChangeShapeType="1"/>
          </p:cNvSpPr>
          <p:nvPr/>
        </p:nvSpPr>
        <p:spPr bwMode="auto">
          <a:xfrm flipH="1">
            <a:off x="6338888" y="5294313"/>
            <a:ext cx="112712" cy="187325"/>
          </a:xfrm>
          <a:prstGeom prst="line">
            <a:avLst/>
          </a:prstGeom>
          <a:noFill/>
          <a:ln w="3175">
            <a:solidFill>
              <a:schemeClr val="tx1"/>
            </a:solidFill>
            <a:prstDash val="lgDash"/>
            <a:round/>
            <a:headEnd/>
            <a:tailEnd/>
          </a:ln>
          <a:effectLst/>
        </p:spPr>
        <p:txBody>
          <a:bodyPr/>
          <a:lstStyle/>
          <a:p>
            <a:endParaRPr lang="en-IN"/>
          </a:p>
        </p:txBody>
      </p:sp>
      <p:sp>
        <p:nvSpPr>
          <p:cNvPr id="22574" name="Line 63"/>
          <p:cNvSpPr>
            <a:spLocks noChangeShapeType="1"/>
          </p:cNvSpPr>
          <p:nvPr/>
        </p:nvSpPr>
        <p:spPr bwMode="auto">
          <a:xfrm>
            <a:off x="3903663" y="5278438"/>
            <a:ext cx="2816225" cy="0"/>
          </a:xfrm>
          <a:prstGeom prst="line">
            <a:avLst/>
          </a:prstGeom>
          <a:noFill/>
          <a:ln w="9525">
            <a:solidFill>
              <a:schemeClr val="tx1"/>
            </a:solidFill>
            <a:round/>
            <a:headEnd/>
            <a:tailEnd/>
          </a:ln>
          <a:effectLst/>
        </p:spPr>
        <p:txBody>
          <a:bodyPr/>
          <a:lstStyle/>
          <a:p>
            <a:endParaRPr lang="en-IN"/>
          </a:p>
        </p:txBody>
      </p:sp>
      <p:sp>
        <p:nvSpPr>
          <p:cNvPr id="22575" name="Line 64"/>
          <p:cNvSpPr>
            <a:spLocks noChangeShapeType="1"/>
          </p:cNvSpPr>
          <p:nvPr/>
        </p:nvSpPr>
        <p:spPr bwMode="auto">
          <a:xfrm>
            <a:off x="6697663" y="5278438"/>
            <a:ext cx="63500" cy="0"/>
          </a:xfrm>
          <a:prstGeom prst="line">
            <a:avLst/>
          </a:prstGeom>
          <a:noFill/>
          <a:ln w="9525">
            <a:solidFill>
              <a:schemeClr val="tx1"/>
            </a:solidFill>
            <a:round/>
            <a:headEnd/>
            <a:tailEnd type="triangle" w="lg" len="med"/>
          </a:ln>
          <a:effectLst/>
        </p:spPr>
        <p:txBody>
          <a:bodyPr/>
          <a:lstStyle/>
          <a:p>
            <a:endParaRPr lang="en-IN"/>
          </a:p>
        </p:txBody>
      </p:sp>
      <p:sp>
        <p:nvSpPr>
          <p:cNvPr id="22576" name="Text Box 65"/>
          <p:cNvSpPr txBox="1">
            <a:spLocks noChangeArrowheads="1"/>
          </p:cNvSpPr>
          <p:nvPr/>
        </p:nvSpPr>
        <p:spPr bwMode="auto">
          <a:xfrm>
            <a:off x="6505575" y="5383213"/>
            <a:ext cx="225425" cy="122237"/>
          </a:xfrm>
          <a:prstGeom prst="rect">
            <a:avLst/>
          </a:prstGeom>
          <a:noFill/>
          <a:ln w="9525">
            <a:noFill/>
            <a:miter lim="800000"/>
            <a:headEnd/>
            <a:tailEnd/>
          </a:ln>
          <a:effectLst/>
        </p:spPr>
        <p:txBody>
          <a:bodyPr wrap="none" lIns="0" tIns="0" rIns="0" bIns="0">
            <a:spAutoFit/>
          </a:bodyPr>
          <a:lstStyle/>
          <a:p>
            <a:r>
              <a:rPr lang="en-US" altLang="en-US" sz="800" b="0"/>
              <a:t>Time</a:t>
            </a:r>
          </a:p>
        </p:txBody>
      </p:sp>
      <p:sp>
        <p:nvSpPr>
          <p:cNvPr id="57" name="AutoShape 66"/>
          <p:cNvSpPr>
            <a:spLocks noChangeAspect="1" noChangeArrowheads="1"/>
          </p:cNvSpPr>
          <p:nvPr/>
        </p:nvSpPr>
        <p:spPr bwMode="auto">
          <a:xfrm>
            <a:off x="4686300" y="5005388"/>
            <a:ext cx="758825" cy="193675"/>
          </a:xfrm>
          <a:prstGeom prst="chevron">
            <a:avLst>
              <a:gd name="adj" fmla="val 48649"/>
            </a:avLst>
          </a:prstGeom>
          <a:solidFill>
            <a:schemeClr val="bg1"/>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panose="020B0604020202020204" pitchFamily="34" charset="0"/>
            </a:endParaRPr>
          </a:p>
        </p:txBody>
      </p:sp>
      <p:sp>
        <p:nvSpPr>
          <p:cNvPr id="58" name="AutoShape 67"/>
          <p:cNvSpPr>
            <a:spLocks noChangeAspect="1" noChangeArrowheads="1"/>
          </p:cNvSpPr>
          <p:nvPr/>
        </p:nvSpPr>
        <p:spPr bwMode="auto">
          <a:xfrm>
            <a:off x="5692775" y="5005388"/>
            <a:ext cx="758825" cy="193675"/>
          </a:xfrm>
          <a:prstGeom prst="chevron">
            <a:avLst>
              <a:gd name="adj" fmla="val 48649"/>
            </a:avLst>
          </a:prstGeom>
          <a:solidFill>
            <a:schemeClr val="bg1"/>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panose="020B0604020202020204" pitchFamily="34" charset="0"/>
            </a:endParaRPr>
          </a:p>
        </p:txBody>
      </p:sp>
      <p:sp>
        <p:nvSpPr>
          <p:cNvPr id="59" name="Oval 68"/>
          <p:cNvSpPr>
            <a:spLocks noChangeAspect="1" noChangeArrowheads="1"/>
          </p:cNvSpPr>
          <p:nvPr/>
        </p:nvSpPr>
        <p:spPr bwMode="auto">
          <a:xfrm>
            <a:off x="5481638" y="5078413"/>
            <a:ext cx="46037" cy="46037"/>
          </a:xfrm>
          <a:prstGeom prst="ellipse">
            <a:avLst/>
          </a:prstGeom>
          <a:solidFill>
            <a:schemeClr val="bg1">
              <a:lumMod val="50000"/>
            </a:schemeClr>
          </a:solidFill>
          <a:ln w="3175">
            <a:solidFill>
              <a:schemeClr val="bg1">
                <a:lumMod val="50000"/>
              </a:schemeClr>
            </a:solidFill>
            <a:round/>
            <a:headEnd/>
            <a:tailEnd/>
          </a:ln>
          <a:effectLst/>
        </p:spPr>
        <p:txBody>
          <a:bodyPr wrap="none" anchor="ctr"/>
          <a:lstStyle/>
          <a:p>
            <a:pPr>
              <a:defRPr/>
            </a:pPr>
            <a:endParaRPr lang="en-US">
              <a:latin typeface="Arial" panose="020B0604020202020204" pitchFamily="34" charset="0"/>
            </a:endParaRPr>
          </a:p>
        </p:txBody>
      </p:sp>
      <p:sp>
        <p:nvSpPr>
          <p:cNvPr id="60" name="Oval 69"/>
          <p:cNvSpPr>
            <a:spLocks noChangeAspect="1" noChangeArrowheads="1"/>
          </p:cNvSpPr>
          <p:nvPr/>
        </p:nvSpPr>
        <p:spPr bwMode="auto">
          <a:xfrm>
            <a:off x="5567363" y="5078413"/>
            <a:ext cx="46037" cy="46037"/>
          </a:xfrm>
          <a:prstGeom prst="ellipse">
            <a:avLst/>
          </a:prstGeom>
          <a:solidFill>
            <a:schemeClr val="bg1">
              <a:lumMod val="50000"/>
            </a:schemeClr>
          </a:solidFill>
          <a:ln w="3175">
            <a:solidFill>
              <a:schemeClr val="bg1">
                <a:lumMod val="50000"/>
              </a:schemeClr>
            </a:solidFill>
            <a:round/>
            <a:headEnd/>
            <a:tailEnd/>
          </a:ln>
          <a:effectLst/>
        </p:spPr>
        <p:txBody>
          <a:bodyPr wrap="none" anchor="ctr"/>
          <a:lstStyle/>
          <a:p>
            <a:pPr>
              <a:defRPr/>
            </a:pPr>
            <a:endParaRPr lang="en-US">
              <a:latin typeface="Arial" panose="020B0604020202020204" pitchFamily="34" charset="0"/>
            </a:endParaRPr>
          </a:p>
        </p:txBody>
      </p:sp>
      <p:sp>
        <p:nvSpPr>
          <p:cNvPr id="61" name="Oval 70"/>
          <p:cNvSpPr>
            <a:spLocks noChangeAspect="1" noChangeArrowheads="1"/>
          </p:cNvSpPr>
          <p:nvPr/>
        </p:nvSpPr>
        <p:spPr bwMode="auto">
          <a:xfrm>
            <a:off x="5653088" y="5078413"/>
            <a:ext cx="46037" cy="46037"/>
          </a:xfrm>
          <a:prstGeom prst="ellipse">
            <a:avLst/>
          </a:prstGeom>
          <a:solidFill>
            <a:schemeClr val="bg1">
              <a:lumMod val="50000"/>
            </a:schemeClr>
          </a:solidFill>
          <a:ln w="3175">
            <a:solidFill>
              <a:schemeClr val="bg1">
                <a:lumMod val="50000"/>
              </a:schemeClr>
            </a:solidFill>
            <a:round/>
            <a:headEnd/>
            <a:tailEnd/>
          </a:ln>
          <a:effectLst/>
        </p:spPr>
        <p:txBody>
          <a:bodyPr wrap="none" anchor="ctr"/>
          <a:lstStyle/>
          <a:p>
            <a:pPr>
              <a:defRPr/>
            </a:pPr>
            <a:endParaRPr lang="en-US">
              <a:latin typeface="Arial" panose="020B0604020202020204" pitchFamily="34" charset="0"/>
            </a:endParaRPr>
          </a:p>
        </p:txBody>
      </p:sp>
      <p:sp>
        <p:nvSpPr>
          <p:cNvPr id="62" name="AutoShape 73"/>
          <p:cNvSpPr>
            <a:spLocks noChangeArrowheads="1"/>
          </p:cNvSpPr>
          <p:nvPr/>
        </p:nvSpPr>
        <p:spPr bwMode="auto">
          <a:xfrm rot="-5400000">
            <a:off x="5485607" y="4750593"/>
            <a:ext cx="228600" cy="1477963"/>
          </a:xfrm>
          <a:prstGeom prst="roundRect">
            <a:avLst>
              <a:gd name="adj" fmla="val 42537"/>
            </a:avLst>
          </a:prstGeom>
          <a:solidFill>
            <a:srgbClr val="FFFFE6"/>
          </a:solidFill>
          <a:ln w="3175">
            <a:solidFill>
              <a:schemeClr val="bg1">
                <a:lumMod val="65000"/>
              </a:schemeClr>
            </a:solidFill>
            <a:round/>
            <a:headEnd/>
            <a:tailEnd/>
          </a:ln>
          <a:effectLst/>
        </p:spPr>
        <p:txBody>
          <a:bodyPr wrap="none" anchor="ctr"/>
          <a:lstStyle/>
          <a:p>
            <a:pPr>
              <a:defRPr/>
            </a:pPr>
            <a:endParaRPr lang="en-US">
              <a:latin typeface="Arial" panose="020B0604020202020204" pitchFamily="34" charset="0"/>
            </a:endParaRPr>
          </a:p>
        </p:txBody>
      </p:sp>
      <p:sp>
        <p:nvSpPr>
          <p:cNvPr id="63" name="Text Box 74"/>
          <p:cNvSpPr txBox="1">
            <a:spLocks noChangeArrowheads="1"/>
          </p:cNvSpPr>
          <p:nvPr/>
        </p:nvSpPr>
        <p:spPr bwMode="auto">
          <a:xfrm>
            <a:off x="4997450" y="5429250"/>
            <a:ext cx="1204913"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defRPr/>
            </a:pPr>
            <a:r>
              <a:rPr lang="en-US" altLang="en-US" sz="800" b="0" i="1" dirty="0">
                <a:solidFill>
                  <a:schemeClr val="bg1">
                    <a:lumMod val="65000"/>
                  </a:schemeClr>
                </a:solidFill>
                <a:latin typeface="Arial" panose="020B0604020202020204" pitchFamily="34" charset="0"/>
              </a:rPr>
              <a:t>Estimated completion date</a:t>
            </a:r>
          </a:p>
        </p:txBody>
      </p:sp>
      <p:sp>
        <p:nvSpPr>
          <p:cNvPr id="22584" name="AutoShape 75"/>
          <p:cNvSpPr>
            <a:spLocks noChangeArrowheads="1"/>
          </p:cNvSpPr>
          <p:nvPr/>
        </p:nvSpPr>
        <p:spPr bwMode="auto">
          <a:xfrm rot="-5400000">
            <a:off x="5454650" y="2232025"/>
            <a:ext cx="228600" cy="2076450"/>
          </a:xfrm>
          <a:prstGeom prst="roundRect">
            <a:avLst>
              <a:gd name="adj" fmla="val 42537"/>
            </a:avLst>
          </a:prstGeom>
          <a:solidFill>
            <a:srgbClr val="FFFFCC"/>
          </a:solidFill>
          <a:ln w="3175">
            <a:solidFill>
              <a:schemeClr val="tx1"/>
            </a:solidFill>
            <a:round/>
            <a:headEnd/>
            <a:tailEnd/>
          </a:ln>
          <a:effectLst/>
        </p:spPr>
        <p:txBody>
          <a:bodyPr wrap="none" anchor="ctr"/>
          <a:lstStyle/>
          <a:p>
            <a:endParaRPr lang="en-US" altLang="en-US"/>
          </a:p>
        </p:txBody>
      </p:sp>
      <p:sp>
        <p:nvSpPr>
          <p:cNvPr id="22585" name="Text Box 76"/>
          <p:cNvSpPr txBox="1">
            <a:spLocks noChangeArrowheads="1"/>
          </p:cNvSpPr>
          <p:nvPr/>
        </p:nvSpPr>
        <p:spPr bwMode="auto">
          <a:xfrm>
            <a:off x="4586288" y="3209925"/>
            <a:ext cx="1963737" cy="123825"/>
          </a:xfrm>
          <a:prstGeom prst="rect">
            <a:avLst/>
          </a:prstGeom>
          <a:noFill/>
          <a:ln w="9525">
            <a:noFill/>
            <a:miter lim="800000"/>
            <a:headEnd/>
            <a:tailEnd/>
          </a:ln>
          <a:effectLst/>
        </p:spPr>
        <p:txBody>
          <a:bodyPr wrap="none" lIns="0" tIns="0" rIns="0" bIns="0">
            <a:spAutoFit/>
          </a:bodyPr>
          <a:lstStyle/>
          <a:p>
            <a:pPr algn="ctr"/>
            <a:r>
              <a:rPr lang="en-US" altLang="en-US" sz="800" b="0" i="1"/>
              <a:t>Items pulled by developers into an iteration</a:t>
            </a:r>
          </a:p>
        </p:txBody>
      </p:sp>
      <p:sp>
        <p:nvSpPr>
          <p:cNvPr id="22586" name="Oval 77"/>
          <p:cNvSpPr>
            <a:spLocks noChangeAspect="1" noChangeArrowheads="1"/>
          </p:cNvSpPr>
          <p:nvPr/>
        </p:nvSpPr>
        <p:spPr bwMode="auto">
          <a:xfrm>
            <a:off x="6440488" y="5253038"/>
            <a:ext cx="46037" cy="46037"/>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2587" name="Line 78"/>
          <p:cNvSpPr>
            <a:spLocks noChangeShapeType="1"/>
          </p:cNvSpPr>
          <p:nvPr/>
        </p:nvSpPr>
        <p:spPr bwMode="auto">
          <a:xfrm flipH="1" flipV="1">
            <a:off x="4087813" y="3076575"/>
            <a:ext cx="441325" cy="190500"/>
          </a:xfrm>
          <a:prstGeom prst="line">
            <a:avLst/>
          </a:prstGeom>
          <a:noFill/>
          <a:ln w="3175">
            <a:solidFill>
              <a:schemeClr val="tx1"/>
            </a:solidFill>
            <a:prstDash val="lgDash"/>
            <a:round/>
            <a:headEnd/>
            <a:tailEnd/>
          </a:ln>
          <a:effectLst/>
        </p:spPr>
        <p:txBody>
          <a:bodyPr/>
          <a:lstStyle/>
          <a:p>
            <a:endParaRPr lang="en-IN"/>
          </a:p>
        </p:txBody>
      </p:sp>
      <p:sp>
        <p:nvSpPr>
          <p:cNvPr id="22588" name="AutoShape 79"/>
          <p:cNvSpPr>
            <a:spLocks noChangeAspect="1" noChangeArrowheads="1"/>
          </p:cNvSpPr>
          <p:nvPr/>
        </p:nvSpPr>
        <p:spPr bwMode="auto">
          <a:xfrm>
            <a:off x="3941763" y="5005388"/>
            <a:ext cx="758825" cy="193675"/>
          </a:xfrm>
          <a:prstGeom prst="chevron">
            <a:avLst>
              <a:gd name="adj" fmla="val 48649"/>
            </a:avLst>
          </a:prstGeom>
          <a:solidFill>
            <a:srgbClr val="FFC000"/>
          </a:solidFill>
          <a:ln w="12700">
            <a:solidFill>
              <a:schemeClr val="tx1"/>
            </a:solidFill>
            <a:miter lim="800000"/>
            <a:headEnd/>
            <a:tailEnd/>
          </a:ln>
        </p:spPr>
        <p:txBody>
          <a:bodyPr wrap="none" anchor="ctr"/>
          <a:lstStyle/>
          <a:p>
            <a:endParaRPr lang="en-US" altLang="en-US"/>
          </a:p>
        </p:txBody>
      </p:sp>
      <p:sp>
        <p:nvSpPr>
          <p:cNvPr id="22589" name="Text Box 80"/>
          <p:cNvSpPr txBox="1">
            <a:spLocks noChangeArrowheads="1"/>
          </p:cNvSpPr>
          <p:nvPr/>
        </p:nvSpPr>
        <p:spPr bwMode="auto">
          <a:xfrm>
            <a:off x="1882775" y="2954338"/>
            <a:ext cx="1836738" cy="123825"/>
          </a:xfrm>
          <a:prstGeom prst="rect">
            <a:avLst/>
          </a:prstGeom>
          <a:noFill/>
          <a:ln w="9525">
            <a:noFill/>
            <a:miter lim="800000"/>
            <a:headEnd/>
            <a:tailEnd/>
          </a:ln>
          <a:effectLst/>
        </p:spPr>
        <p:txBody>
          <a:bodyPr wrap="none" lIns="0" tIns="0" rIns="0" bIns="0">
            <a:spAutoFit/>
          </a:bodyPr>
          <a:lstStyle/>
          <a:p>
            <a:r>
              <a:rPr lang="en-US" altLang="en-US" sz="800" b="0"/>
              <a:t>1) ST-4: Unlock	         11 days (6pts)</a:t>
            </a:r>
          </a:p>
        </p:txBody>
      </p:sp>
      <p:sp>
        <p:nvSpPr>
          <p:cNvPr id="22590" name="Text Box 81"/>
          <p:cNvSpPr txBox="1">
            <a:spLocks noChangeArrowheads="1"/>
          </p:cNvSpPr>
          <p:nvPr/>
        </p:nvSpPr>
        <p:spPr bwMode="auto">
          <a:xfrm>
            <a:off x="1951038" y="2601913"/>
            <a:ext cx="1230312" cy="244475"/>
          </a:xfrm>
          <a:prstGeom prst="rect">
            <a:avLst/>
          </a:prstGeom>
          <a:noFill/>
          <a:ln w="9525">
            <a:noFill/>
            <a:miter lim="800000"/>
            <a:headEnd/>
            <a:tailEnd/>
          </a:ln>
          <a:effectLst/>
        </p:spPr>
        <p:txBody>
          <a:bodyPr wrap="none" lIns="0" tIns="0" rIns="0" bIns="0">
            <a:spAutoFit/>
          </a:bodyPr>
          <a:lstStyle/>
          <a:p>
            <a:r>
              <a:rPr lang="en-US" altLang="en-US" sz="1600" b="0"/>
              <a:t>Work backlog</a:t>
            </a:r>
          </a:p>
        </p:txBody>
      </p:sp>
      <p:sp>
        <p:nvSpPr>
          <p:cNvPr id="22591" name="Text Box 82"/>
          <p:cNvSpPr txBox="1">
            <a:spLocks noChangeArrowheads="1"/>
          </p:cNvSpPr>
          <p:nvPr/>
        </p:nvSpPr>
        <p:spPr bwMode="auto">
          <a:xfrm>
            <a:off x="1892300" y="3151188"/>
            <a:ext cx="1836738" cy="123825"/>
          </a:xfrm>
          <a:prstGeom prst="rect">
            <a:avLst/>
          </a:prstGeom>
          <a:noFill/>
          <a:ln w="9525">
            <a:noFill/>
            <a:miter lim="800000"/>
            <a:headEnd/>
            <a:tailEnd/>
          </a:ln>
          <a:effectLst/>
        </p:spPr>
        <p:txBody>
          <a:bodyPr wrap="none" lIns="0" tIns="0" rIns="0" bIns="0">
            <a:spAutoFit/>
          </a:bodyPr>
          <a:lstStyle/>
          <a:p>
            <a:r>
              <a:rPr lang="en-US" altLang="en-US" sz="800" b="0"/>
              <a:t>2) ST-2: Lock     	           4 days (2pts)</a:t>
            </a:r>
          </a:p>
        </p:txBody>
      </p:sp>
      <p:sp>
        <p:nvSpPr>
          <p:cNvPr id="22592" name="Text Box 83"/>
          <p:cNvSpPr txBox="1">
            <a:spLocks noChangeArrowheads="1"/>
          </p:cNvSpPr>
          <p:nvPr/>
        </p:nvSpPr>
        <p:spPr bwMode="auto">
          <a:xfrm>
            <a:off x="1892300" y="3348038"/>
            <a:ext cx="1839913" cy="123825"/>
          </a:xfrm>
          <a:prstGeom prst="rect">
            <a:avLst/>
          </a:prstGeom>
          <a:noFill/>
          <a:ln w="9525">
            <a:noFill/>
            <a:miter lim="800000"/>
            <a:headEnd/>
            <a:tailEnd/>
          </a:ln>
          <a:effectLst/>
        </p:spPr>
        <p:txBody>
          <a:bodyPr wrap="none" lIns="0" tIns="0" rIns="0" bIns="0">
            <a:spAutoFit/>
          </a:bodyPr>
          <a:lstStyle/>
          <a:p>
            <a:r>
              <a:rPr lang="en-US" altLang="en-US" sz="800" b="0" dirty="0"/>
              <a:t>3) ST-5: Manage Users    14 days (8pts)</a:t>
            </a:r>
          </a:p>
        </p:txBody>
      </p:sp>
      <p:sp>
        <p:nvSpPr>
          <p:cNvPr id="22593" name="Text Box 84"/>
          <p:cNvSpPr txBox="1">
            <a:spLocks noChangeArrowheads="1"/>
          </p:cNvSpPr>
          <p:nvPr/>
        </p:nvSpPr>
        <p:spPr bwMode="auto">
          <a:xfrm>
            <a:off x="1901825" y="3544888"/>
            <a:ext cx="1852613" cy="123825"/>
          </a:xfrm>
          <a:prstGeom prst="rect">
            <a:avLst/>
          </a:prstGeom>
          <a:noFill/>
          <a:ln w="9525">
            <a:noFill/>
            <a:miter lim="800000"/>
            <a:headEnd/>
            <a:tailEnd/>
          </a:ln>
          <a:effectLst/>
        </p:spPr>
        <p:txBody>
          <a:bodyPr wrap="none" lIns="0" tIns="0" rIns="0" bIns="0">
            <a:spAutoFit/>
          </a:bodyPr>
          <a:lstStyle/>
          <a:p>
            <a:r>
              <a:rPr lang="en-US" altLang="en-US" sz="800" b="0"/>
              <a:t>4) ST-7: Set Preferences 10 days (6pts)</a:t>
            </a:r>
          </a:p>
        </p:txBody>
      </p:sp>
      <p:sp>
        <p:nvSpPr>
          <p:cNvPr id="22594" name="Text Box 85"/>
          <p:cNvSpPr txBox="1">
            <a:spLocks noChangeArrowheads="1"/>
          </p:cNvSpPr>
          <p:nvPr/>
        </p:nvSpPr>
        <p:spPr bwMode="auto">
          <a:xfrm>
            <a:off x="4046538" y="5040313"/>
            <a:ext cx="584200" cy="123825"/>
          </a:xfrm>
          <a:prstGeom prst="rect">
            <a:avLst/>
          </a:prstGeom>
          <a:noFill/>
          <a:ln w="9525">
            <a:noFill/>
            <a:miter lim="800000"/>
            <a:headEnd/>
            <a:tailEnd/>
          </a:ln>
          <a:effectLst/>
        </p:spPr>
        <p:txBody>
          <a:bodyPr wrap="none" lIns="0" tIns="0" rIns="0" bIns="0">
            <a:spAutoFit/>
          </a:bodyPr>
          <a:lstStyle/>
          <a:p>
            <a:pPr algn="ctr"/>
            <a:r>
              <a:rPr lang="en-US" altLang="en-US" sz="800"/>
              <a:t>1st iteration</a:t>
            </a:r>
          </a:p>
        </p:txBody>
      </p:sp>
      <p:sp>
        <p:nvSpPr>
          <p:cNvPr id="22595" name="Text Box 86"/>
          <p:cNvSpPr txBox="1">
            <a:spLocks noChangeArrowheads="1"/>
          </p:cNvSpPr>
          <p:nvPr/>
        </p:nvSpPr>
        <p:spPr bwMode="auto">
          <a:xfrm>
            <a:off x="1901825" y="3749675"/>
            <a:ext cx="1827213" cy="123825"/>
          </a:xfrm>
          <a:prstGeom prst="rect">
            <a:avLst/>
          </a:prstGeom>
          <a:noFill/>
          <a:ln w="9525">
            <a:noFill/>
            <a:miter lim="800000"/>
            <a:headEnd/>
            <a:tailEnd/>
          </a:ln>
          <a:effectLst/>
        </p:spPr>
        <p:txBody>
          <a:bodyPr wrap="none" lIns="0" tIns="0" rIns="0" bIns="0">
            <a:spAutoFit/>
          </a:bodyPr>
          <a:lstStyle/>
          <a:p>
            <a:r>
              <a:rPr lang="en-US" altLang="en-US" sz="800" b="0"/>
              <a:t>5) ST-6: View History         7 days (4pts)</a:t>
            </a:r>
          </a:p>
        </p:txBody>
      </p:sp>
      <p:sp>
        <p:nvSpPr>
          <p:cNvPr id="22596" name="Text Box 87"/>
          <p:cNvSpPr txBox="1">
            <a:spLocks noChangeArrowheads="1"/>
          </p:cNvSpPr>
          <p:nvPr/>
        </p:nvSpPr>
        <p:spPr bwMode="auto">
          <a:xfrm>
            <a:off x="1901825" y="3971925"/>
            <a:ext cx="371475" cy="123825"/>
          </a:xfrm>
          <a:prstGeom prst="rect">
            <a:avLst/>
          </a:prstGeom>
          <a:noFill/>
          <a:ln w="9525">
            <a:noFill/>
            <a:miter lim="800000"/>
            <a:headEnd/>
            <a:tailEnd/>
          </a:ln>
          <a:effectLst/>
        </p:spPr>
        <p:txBody>
          <a:bodyPr wrap="none" lIns="0" tIns="0" rIns="0" bIns="0">
            <a:spAutoFit/>
          </a:bodyPr>
          <a:lstStyle/>
          <a:p>
            <a:r>
              <a:rPr lang="en-US" altLang="en-US" sz="800" b="0"/>
              <a:t>6) ST-_:</a:t>
            </a:r>
          </a:p>
        </p:txBody>
      </p:sp>
      <p:sp>
        <p:nvSpPr>
          <p:cNvPr id="22597" name="AutoShape 91"/>
          <p:cNvSpPr>
            <a:spLocks/>
          </p:cNvSpPr>
          <p:nvPr/>
        </p:nvSpPr>
        <p:spPr bwMode="auto">
          <a:xfrm>
            <a:off x="3848100" y="2932113"/>
            <a:ext cx="152400" cy="358775"/>
          </a:xfrm>
          <a:prstGeom prst="rightBrace">
            <a:avLst>
              <a:gd name="adj1" fmla="val 50004"/>
              <a:gd name="adj2" fmla="val 50000"/>
            </a:avLst>
          </a:prstGeom>
          <a:noFill/>
          <a:ln w="15875">
            <a:solidFill>
              <a:schemeClr val="tx1"/>
            </a:solidFill>
            <a:round/>
            <a:headEnd/>
            <a:tailEnd/>
          </a:ln>
          <a:effectLst/>
        </p:spPr>
        <p:txBody>
          <a:bodyPr wrap="none" anchor="ctr"/>
          <a:lstStyle/>
          <a:p>
            <a:endParaRPr lang="en-US" altLang="en-US"/>
          </a:p>
        </p:txBody>
      </p:sp>
      <p:sp>
        <p:nvSpPr>
          <p:cNvPr id="22598" name="Line 96"/>
          <p:cNvSpPr>
            <a:spLocks noChangeShapeType="1"/>
          </p:cNvSpPr>
          <p:nvPr/>
        </p:nvSpPr>
        <p:spPr bwMode="auto">
          <a:xfrm flipH="1">
            <a:off x="2297113" y="4870450"/>
            <a:ext cx="212725" cy="503238"/>
          </a:xfrm>
          <a:prstGeom prst="line">
            <a:avLst/>
          </a:prstGeom>
          <a:noFill/>
          <a:ln w="28575">
            <a:solidFill>
              <a:schemeClr val="bg1"/>
            </a:solidFill>
            <a:round/>
            <a:headEnd/>
            <a:tailEnd/>
          </a:ln>
          <a:effectLst/>
        </p:spPr>
        <p:txBody>
          <a:bodyPr/>
          <a:lstStyle/>
          <a:p>
            <a:endParaRPr lang="en-IN"/>
          </a:p>
        </p:txBody>
      </p:sp>
      <p:sp>
        <p:nvSpPr>
          <p:cNvPr id="22599" name="Oval 98"/>
          <p:cNvSpPr>
            <a:spLocks noChangeAspect="1" noChangeArrowheads="1"/>
          </p:cNvSpPr>
          <p:nvPr/>
        </p:nvSpPr>
        <p:spPr bwMode="auto">
          <a:xfrm>
            <a:off x="4046538" y="3043238"/>
            <a:ext cx="46037" cy="46037"/>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2600" name="AutoShape 101"/>
          <p:cNvSpPr>
            <a:spLocks/>
          </p:cNvSpPr>
          <p:nvPr/>
        </p:nvSpPr>
        <p:spPr bwMode="auto">
          <a:xfrm>
            <a:off x="3860800" y="3930650"/>
            <a:ext cx="152400" cy="358775"/>
          </a:xfrm>
          <a:prstGeom prst="rightBrace">
            <a:avLst>
              <a:gd name="adj1" fmla="val 50004"/>
              <a:gd name="adj2" fmla="val 50000"/>
            </a:avLst>
          </a:prstGeom>
          <a:noFill/>
          <a:ln w="3175">
            <a:solidFill>
              <a:schemeClr val="tx1"/>
            </a:solidFill>
            <a:round/>
            <a:headEnd/>
            <a:tailEnd/>
          </a:ln>
          <a:effectLst/>
        </p:spPr>
        <p:txBody>
          <a:bodyPr wrap="none" anchor="ctr"/>
          <a:lstStyle/>
          <a:p>
            <a:endParaRPr lang="en-US" altLang="en-US"/>
          </a:p>
        </p:txBody>
      </p:sp>
      <p:sp>
        <p:nvSpPr>
          <p:cNvPr id="22601" name="AutoShape 102"/>
          <p:cNvSpPr>
            <a:spLocks/>
          </p:cNvSpPr>
          <p:nvPr/>
        </p:nvSpPr>
        <p:spPr bwMode="auto">
          <a:xfrm>
            <a:off x="3876675" y="4321175"/>
            <a:ext cx="152400" cy="177800"/>
          </a:xfrm>
          <a:prstGeom prst="rightBrace">
            <a:avLst>
              <a:gd name="adj1" fmla="val 29167"/>
              <a:gd name="adj2" fmla="val 50000"/>
            </a:avLst>
          </a:prstGeom>
          <a:noFill/>
          <a:ln w="3175">
            <a:solidFill>
              <a:schemeClr val="tx1"/>
            </a:solidFill>
            <a:round/>
            <a:headEnd/>
            <a:tailEnd/>
          </a:ln>
          <a:effectLst/>
        </p:spPr>
        <p:txBody>
          <a:bodyPr wrap="none" anchor="ctr"/>
          <a:lstStyle/>
          <a:p>
            <a:endParaRPr lang="en-US" altLang="en-US"/>
          </a:p>
        </p:txBody>
      </p:sp>
      <p:sp>
        <p:nvSpPr>
          <p:cNvPr id="22602" name="Text Box 103"/>
          <p:cNvSpPr txBox="1">
            <a:spLocks noChangeArrowheads="1"/>
          </p:cNvSpPr>
          <p:nvPr/>
        </p:nvSpPr>
        <p:spPr bwMode="auto">
          <a:xfrm>
            <a:off x="6342063" y="4760913"/>
            <a:ext cx="419100" cy="123825"/>
          </a:xfrm>
          <a:prstGeom prst="rect">
            <a:avLst/>
          </a:prstGeom>
          <a:noFill/>
          <a:ln w="9525">
            <a:noFill/>
            <a:miter lim="800000"/>
            <a:headEnd/>
            <a:tailEnd/>
          </a:ln>
          <a:effectLst/>
        </p:spPr>
        <p:txBody>
          <a:bodyPr wrap="none" lIns="0" tIns="0" rIns="0" bIns="0">
            <a:spAutoFit/>
          </a:bodyPr>
          <a:lstStyle/>
          <a:p>
            <a:pPr algn="r"/>
            <a:r>
              <a:rPr lang="en-US" altLang="en-US" sz="800" b="0"/>
              <a:t>117 days</a:t>
            </a:r>
          </a:p>
        </p:txBody>
      </p:sp>
      <p:sp>
        <p:nvSpPr>
          <p:cNvPr id="22603" name="Text Box 104"/>
          <p:cNvSpPr txBox="1">
            <a:spLocks noChangeArrowheads="1"/>
          </p:cNvSpPr>
          <p:nvPr/>
        </p:nvSpPr>
        <p:spPr bwMode="auto">
          <a:xfrm>
            <a:off x="4092575" y="5310188"/>
            <a:ext cx="363538" cy="123825"/>
          </a:xfrm>
          <a:prstGeom prst="rect">
            <a:avLst/>
          </a:prstGeom>
          <a:noFill/>
          <a:ln w="9525">
            <a:noFill/>
            <a:miter lim="800000"/>
            <a:headEnd/>
            <a:tailEnd/>
          </a:ln>
          <a:effectLst/>
        </p:spPr>
        <p:txBody>
          <a:bodyPr wrap="none" lIns="0" tIns="0" rIns="0" bIns="0">
            <a:spAutoFit/>
          </a:bodyPr>
          <a:lstStyle/>
          <a:p>
            <a:pPr algn="ctr"/>
            <a:r>
              <a:rPr lang="en-US" altLang="en-US" sz="800" b="0"/>
              <a:t>30 days</a:t>
            </a:r>
          </a:p>
        </p:txBody>
      </p:sp>
      <p:sp>
        <p:nvSpPr>
          <p:cNvPr id="22604" name="Line 105"/>
          <p:cNvSpPr>
            <a:spLocks noChangeShapeType="1"/>
          </p:cNvSpPr>
          <p:nvPr/>
        </p:nvSpPr>
        <p:spPr bwMode="auto">
          <a:xfrm flipH="1">
            <a:off x="2297113" y="4870450"/>
            <a:ext cx="212725" cy="503238"/>
          </a:xfrm>
          <a:prstGeom prst="line">
            <a:avLst/>
          </a:prstGeom>
          <a:noFill/>
          <a:ln w="3175">
            <a:solidFill>
              <a:schemeClr val="tx1"/>
            </a:solidFill>
            <a:prstDash val="lgDash"/>
            <a:round/>
            <a:headEnd/>
            <a:tailEnd/>
          </a:ln>
          <a:effectLst/>
        </p:spPr>
        <p:txBody>
          <a:bodyPr/>
          <a:lstStyle/>
          <a:p>
            <a:endParaRPr lang="en-IN"/>
          </a:p>
        </p:txBody>
      </p:sp>
      <p:sp>
        <p:nvSpPr>
          <p:cNvPr id="22605" name="Oval 106"/>
          <p:cNvSpPr>
            <a:spLocks noChangeAspect="1" noChangeArrowheads="1"/>
          </p:cNvSpPr>
          <p:nvPr/>
        </p:nvSpPr>
        <p:spPr bwMode="auto">
          <a:xfrm>
            <a:off x="2495550" y="4826000"/>
            <a:ext cx="46038" cy="46038"/>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2606" name="AutoShape 107"/>
          <p:cNvSpPr>
            <a:spLocks noChangeArrowheads="1"/>
          </p:cNvSpPr>
          <p:nvPr/>
        </p:nvSpPr>
        <p:spPr bwMode="auto">
          <a:xfrm rot="-5400000">
            <a:off x="2605088" y="4689475"/>
            <a:ext cx="228600" cy="1600200"/>
          </a:xfrm>
          <a:prstGeom prst="roundRect">
            <a:avLst>
              <a:gd name="adj" fmla="val 42537"/>
            </a:avLst>
          </a:prstGeom>
          <a:solidFill>
            <a:srgbClr val="FFFFCC"/>
          </a:solidFill>
          <a:ln w="3175">
            <a:solidFill>
              <a:schemeClr val="tx1"/>
            </a:solidFill>
            <a:round/>
            <a:headEnd/>
            <a:tailEnd/>
          </a:ln>
          <a:effectLst/>
        </p:spPr>
        <p:txBody>
          <a:bodyPr wrap="none" anchor="ctr"/>
          <a:lstStyle/>
          <a:p>
            <a:endParaRPr lang="en-US" altLang="en-US"/>
          </a:p>
        </p:txBody>
      </p:sp>
      <p:sp>
        <p:nvSpPr>
          <p:cNvPr id="22607" name="Text Box 108"/>
          <p:cNvSpPr txBox="1">
            <a:spLocks noChangeArrowheads="1"/>
          </p:cNvSpPr>
          <p:nvPr/>
        </p:nvSpPr>
        <p:spPr bwMode="auto">
          <a:xfrm>
            <a:off x="2027238" y="5429250"/>
            <a:ext cx="1384300" cy="122238"/>
          </a:xfrm>
          <a:prstGeom prst="rect">
            <a:avLst/>
          </a:prstGeom>
          <a:noFill/>
          <a:ln w="9525">
            <a:noFill/>
            <a:miter lim="800000"/>
            <a:headEnd/>
            <a:tailEnd/>
          </a:ln>
          <a:effectLst/>
        </p:spPr>
        <p:txBody>
          <a:bodyPr wrap="none" lIns="0" tIns="0" rIns="0" bIns="0">
            <a:spAutoFit/>
          </a:bodyPr>
          <a:lstStyle/>
          <a:p>
            <a:pPr algn="ctr"/>
            <a:r>
              <a:rPr lang="en-US" altLang="en-US" sz="800" b="0" i="1"/>
              <a:t>List prioritized by the customer</a:t>
            </a:r>
          </a:p>
        </p:txBody>
      </p:sp>
      <p:sp>
        <p:nvSpPr>
          <p:cNvPr id="22608" name="AutoShape 113"/>
          <p:cNvSpPr>
            <a:spLocks/>
          </p:cNvSpPr>
          <p:nvPr/>
        </p:nvSpPr>
        <p:spPr bwMode="auto">
          <a:xfrm>
            <a:off x="3848100" y="3343275"/>
            <a:ext cx="152400" cy="539750"/>
          </a:xfrm>
          <a:prstGeom prst="rightBrace">
            <a:avLst>
              <a:gd name="adj1" fmla="val 52076"/>
              <a:gd name="adj2" fmla="val 50000"/>
            </a:avLst>
          </a:prstGeom>
          <a:noFill/>
          <a:ln w="3175">
            <a:solidFill>
              <a:schemeClr val="tx1"/>
            </a:solidFill>
            <a:round/>
            <a:headEnd/>
            <a:tailEnd/>
          </a:ln>
          <a:effectLst/>
        </p:spPr>
        <p:txBody>
          <a:bodyPr wrap="none" anchor="ctr"/>
          <a:lstStyle/>
          <a:p>
            <a:endParaRPr lang="en-US" altLang="en-US"/>
          </a:p>
        </p:txBody>
      </p:sp>
      <p:grpSp>
        <p:nvGrpSpPr>
          <p:cNvPr id="5" name="Group 114"/>
          <p:cNvGrpSpPr>
            <a:grpSpLocks/>
          </p:cNvGrpSpPr>
          <p:nvPr/>
        </p:nvGrpSpPr>
        <p:grpSpPr bwMode="auto">
          <a:xfrm>
            <a:off x="4035425" y="3132138"/>
            <a:ext cx="500063" cy="1827212"/>
            <a:chOff x="2652" y="2004"/>
            <a:chExt cx="315" cy="1151"/>
          </a:xfrm>
        </p:grpSpPr>
        <p:sp>
          <p:nvSpPr>
            <p:cNvPr id="22615" name="Freeform 115"/>
            <p:cNvSpPr>
              <a:spLocks/>
            </p:cNvSpPr>
            <p:nvPr/>
          </p:nvSpPr>
          <p:spPr bwMode="auto">
            <a:xfrm>
              <a:off x="2652" y="2004"/>
              <a:ext cx="315" cy="1127"/>
            </a:xfrm>
            <a:custGeom>
              <a:avLst/>
              <a:gdLst>
                <a:gd name="T0" fmla="*/ 0 w 315"/>
                <a:gd name="T1" fmla="*/ 0 h 1127"/>
                <a:gd name="T2" fmla="*/ 147 w 315"/>
                <a:gd name="T3" fmla="*/ 348 h 1127"/>
                <a:gd name="T4" fmla="*/ 207 w 315"/>
                <a:gd name="T5" fmla="*/ 705 h 1127"/>
                <a:gd name="T6" fmla="*/ 167 w 315"/>
                <a:gd name="T7" fmla="*/ 1127 h 1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5" h="1127">
                  <a:moveTo>
                    <a:pt x="0" y="0"/>
                  </a:moveTo>
                  <a:cubicBezTo>
                    <a:pt x="149" y="77"/>
                    <a:pt x="42" y="244"/>
                    <a:pt x="147" y="348"/>
                  </a:cubicBezTo>
                  <a:cubicBezTo>
                    <a:pt x="252" y="452"/>
                    <a:pt x="99" y="573"/>
                    <a:pt x="207" y="705"/>
                  </a:cubicBezTo>
                  <a:cubicBezTo>
                    <a:pt x="315" y="837"/>
                    <a:pt x="140" y="967"/>
                    <a:pt x="167" y="1127"/>
                  </a:cubicBezTo>
                </a:path>
              </a:pathLst>
            </a:custGeom>
            <a:noFill/>
            <a:ln w="15875" cmpd="sng">
              <a:solidFill>
                <a:srgbClr val="333333"/>
              </a:solidFill>
              <a:round/>
              <a:headEnd type="none" w="med" len="med"/>
              <a:tailEnd type="none" w="med" len="med"/>
            </a:ln>
            <a:effectLst/>
          </p:spPr>
          <p:txBody>
            <a:bodyPr/>
            <a:lstStyle/>
            <a:p>
              <a:endParaRPr lang="en-IN"/>
            </a:p>
          </p:txBody>
        </p:sp>
        <p:sp>
          <p:nvSpPr>
            <p:cNvPr id="22616" name="AutoShape 116"/>
            <p:cNvSpPr>
              <a:spLocks noChangeArrowheads="1"/>
            </p:cNvSpPr>
            <p:nvPr/>
          </p:nvSpPr>
          <p:spPr bwMode="auto">
            <a:xfrm flipV="1">
              <a:off x="2797" y="3117"/>
              <a:ext cx="39" cy="38"/>
            </a:xfrm>
            <a:prstGeom prst="triangle">
              <a:avLst>
                <a:gd name="adj" fmla="val 50000"/>
              </a:avLst>
            </a:prstGeom>
            <a:solidFill>
              <a:schemeClr val="tx1"/>
            </a:solidFill>
            <a:ln w="15875" algn="ctr">
              <a:solidFill>
                <a:schemeClr val="tx1"/>
              </a:solidFill>
              <a:miter lim="800000"/>
              <a:headEnd/>
              <a:tailEnd/>
            </a:ln>
            <a:effectLst/>
          </p:spPr>
          <p:txBody>
            <a:bodyPr/>
            <a:lstStyle/>
            <a:p>
              <a:endParaRPr lang="en-US" altLang="en-US"/>
            </a:p>
          </p:txBody>
        </p:sp>
      </p:grpSp>
      <p:grpSp>
        <p:nvGrpSpPr>
          <p:cNvPr id="6" name="Group 117"/>
          <p:cNvGrpSpPr>
            <a:grpSpLocks/>
          </p:cNvGrpSpPr>
          <p:nvPr/>
        </p:nvGrpSpPr>
        <p:grpSpPr bwMode="auto">
          <a:xfrm>
            <a:off x="4048125" y="3573463"/>
            <a:ext cx="1114425" cy="1393825"/>
            <a:chOff x="2660" y="2282"/>
            <a:chExt cx="702" cy="878"/>
          </a:xfrm>
        </p:grpSpPr>
        <p:sp>
          <p:nvSpPr>
            <p:cNvPr id="22612" name="Line 118"/>
            <p:cNvSpPr>
              <a:spLocks noChangeShapeType="1"/>
            </p:cNvSpPr>
            <p:nvPr/>
          </p:nvSpPr>
          <p:spPr bwMode="auto">
            <a:xfrm>
              <a:off x="2783" y="2358"/>
              <a:ext cx="60" cy="5"/>
            </a:xfrm>
            <a:prstGeom prst="line">
              <a:avLst/>
            </a:prstGeom>
            <a:noFill/>
            <a:ln w="28575">
              <a:solidFill>
                <a:schemeClr val="bg1"/>
              </a:solidFill>
              <a:round/>
              <a:headEnd/>
              <a:tailEnd/>
            </a:ln>
            <a:effectLst/>
          </p:spPr>
          <p:txBody>
            <a:bodyPr/>
            <a:lstStyle/>
            <a:p>
              <a:endParaRPr lang="en-IN"/>
            </a:p>
          </p:txBody>
        </p:sp>
        <p:sp>
          <p:nvSpPr>
            <p:cNvPr id="94" name="Freeform 119"/>
            <p:cNvSpPr>
              <a:spLocks/>
            </p:cNvSpPr>
            <p:nvPr/>
          </p:nvSpPr>
          <p:spPr bwMode="auto">
            <a:xfrm>
              <a:off x="2660" y="2282"/>
              <a:ext cx="702" cy="853"/>
            </a:xfrm>
            <a:custGeom>
              <a:avLst/>
              <a:gdLst>
                <a:gd name="T0" fmla="*/ 0 w 702"/>
                <a:gd name="T1" fmla="*/ 30 h 853"/>
                <a:gd name="T2" fmla="*/ 420 w 702"/>
                <a:gd name="T3" fmla="*/ 189 h 853"/>
                <a:gd name="T4" fmla="*/ 613 w 702"/>
                <a:gd name="T5" fmla="*/ 456 h 853"/>
                <a:gd name="T6" fmla="*/ 618 w 702"/>
                <a:gd name="T7" fmla="*/ 853 h 853"/>
              </a:gdLst>
              <a:ahLst/>
              <a:cxnLst>
                <a:cxn ang="0">
                  <a:pos x="T0" y="T1"/>
                </a:cxn>
                <a:cxn ang="0">
                  <a:pos x="T2" y="T3"/>
                </a:cxn>
                <a:cxn ang="0">
                  <a:pos x="T4" y="T5"/>
                </a:cxn>
                <a:cxn ang="0">
                  <a:pos x="T6" y="T7"/>
                </a:cxn>
              </a:cxnLst>
              <a:rect l="0" t="0" r="r" b="b"/>
              <a:pathLst>
                <a:path w="702" h="853">
                  <a:moveTo>
                    <a:pt x="0" y="30"/>
                  </a:moveTo>
                  <a:cubicBezTo>
                    <a:pt x="150" y="145"/>
                    <a:pt x="420" y="0"/>
                    <a:pt x="420" y="189"/>
                  </a:cubicBezTo>
                  <a:cubicBezTo>
                    <a:pt x="420" y="378"/>
                    <a:pt x="524" y="318"/>
                    <a:pt x="613" y="456"/>
                  </a:cubicBezTo>
                  <a:cubicBezTo>
                    <a:pt x="702" y="594"/>
                    <a:pt x="591" y="693"/>
                    <a:pt x="618" y="853"/>
                  </a:cubicBezTo>
                </a:path>
              </a:pathLst>
            </a:custGeom>
            <a:noFill/>
            <a:ln w="3175" cmpd="sng">
              <a:solidFill>
                <a:schemeClr val="bg1">
                  <a:lumMod val="50000"/>
                </a:schemeClr>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panose="020B0604020202020204" pitchFamily="34" charset="0"/>
              </a:endParaRPr>
            </a:p>
          </p:txBody>
        </p:sp>
        <p:sp>
          <p:nvSpPr>
            <p:cNvPr id="22614" name="AutoShape 120"/>
            <p:cNvSpPr>
              <a:spLocks noChangeArrowheads="1"/>
            </p:cNvSpPr>
            <p:nvPr/>
          </p:nvSpPr>
          <p:spPr bwMode="auto">
            <a:xfrm flipV="1">
              <a:off x="3257" y="3122"/>
              <a:ext cx="39" cy="38"/>
            </a:xfrm>
            <a:prstGeom prst="triangle">
              <a:avLst>
                <a:gd name="adj" fmla="val 50000"/>
              </a:avLst>
            </a:prstGeom>
            <a:solidFill>
              <a:schemeClr val="tx1"/>
            </a:solidFill>
            <a:ln w="3175" algn="ctr">
              <a:solidFill>
                <a:schemeClr val="tx1"/>
              </a:solidFill>
              <a:miter lim="800000"/>
              <a:headEnd/>
              <a:tailEnd/>
            </a:ln>
            <a:effectLst/>
          </p:spPr>
          <p:txBody>
            <a:bodyPr/>
            <a:lstStyle/>
            <a:p>
              <a:endParaRPr lang="en-US" altLang="en-US"/>
            </a:p>
          </p:txBody>
        </p:sp>
      </p:grpSp>
      <p:sp>
        <p:nvSpPr>
          <p:cNvPr id="22611" name="Rectangle 95"/>
          <p:cNvSpPr>
            <a:spLocks noChangeArrowheads="1"/>
          </p:cNvSpPr>
          <p:nvPr/>
        </p:nvSpPr>
        <p:spPr bwMode="auto">
          <a:xfrm>
            <a:off x="1835150" y="2927350"/>
            <a:ext cx="1992313" cy="373063"/>
          </a:xfrm>
          <a:prstGeom prst="rect">
            <a:avLst/>
          </a:prstGeom>
          <a:solidFill>
            <a:srgbClr val="FFC000">
              <a:alpha val="50195"/>
            </a:srgbClr>
          </a:solidFill>
          <a:ln w="9525" algn="ctr">
            <a:solidFill>
              <a:schemeClr val="tx1">
                <a:alpha val="50195"/>
              </a:schemeClr>
            </a:solidFill>
            <a:round/>
            <a:headEnd/>
            <a:tailEnd/>
          </a:ln>
        </p:spPr>
        <p:txBody>
          <a:bodyPr/>
          <a:lstStyle/>
          <a:p>
            <a:pPr eaLnBrk="1" hangingPunct="1"/>
            <a:endParaRPr lang="en-US" altLang="en-US"/>
          </a:p>
        </p:txBody>
      </p:sp>
      <p:sp>
        <p:nvSpPr>
          <p:cNvPr id="9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9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4368800" y="2846388"/>
            <a:ext cx="1798638" cy="393700"/>
          </a:xfrm>
          <a:prstGeom prst="rect">
            <a:avLst/>
          </a:prstGeom>
          <a:solidFill>
            <a:srgbClr val="FFC000"/>
          </a:solidFill>
          <a:ln w="9525" algn="ctr">
            <a:solidFill>
              <a:schemeClr val="tx1"/>
            </a:solidFill>
            <a:round/>
            <a:headEnd/>
            <a:tailEnd/>
          </a:ln>
        </p:spPr>
        <p:txBody>
          <a:bodyPr/>
          <a:lstStyle/>
          <a:p>
            <a:pPr eaLnBrk="1" hangingPunct="1"/>
            <a:endParaRPr lang="en-US" altLang="en-US"/>
          </a:p>
        </p:txBody>
      </p:sp>
      <p:sp>
        <p:nvSpPr>
          <p:cNvPr id="20482" name="Title 1"/>
          <p:cNvSpPr>
            <a:spLocks noGrp="1"/>
          </p:cNvSpPr>
          <p:nvPr>
            <p:ph type="title"/>
          </p:nvPr>
        </p:nvSpPr>
        <p:spPr/>
        <p:txBody>
          <a:bodyPr>
            <a:normAutofit fontScale="90000"/>
          </a:bodyPr>
          <a:lstStyle/>
          <a:p>
            <a:pPr eaLnBrk="1" hangingPunct="1">
              <a:defRPr/>
            </a:pPr>
            <a:r>
              <a:rPr lang="en-US" altLang="en-US" dirty="0"/>
              <a:t>Tradeoff between Customer Flexibility and Developer Stability</a:t>
            </a:r>
          </a:p>
        </p:txBody>
      </p:sp>
      <p:sp>
        <p:nvSpPr>
          <p:cNvPr id="16386" name="Content Placeholder 16385"/>
          <p:cNvSpPr>
            <a:spLocks noGrp="1"/>
          </p:cNvSpPr>
          <p:nvPr>
            <p:ph idx="1"/>
          </p:nvPr>
        </p:nvSpPr>
        <p:spPr>
          <a:xfrm>
            <a:off x="6500826" y="1600200"/>
            <a:ext cx="2185974" cy="4525963"/>
          </a:xfrm>
        </p:spPr>
        <p:txBody>
          <a:bodyPr>
            <a:normAutofit fontScale="47500" lnSpcReduction="20000"/>
          </a:bodyPr>
          <a:lstStyle/>
          <a:p>
            <a:pPr algn="just">
              <a:defRPr/>
            </a:pPr>
            <a:r>
              <a:rPr lang="en-US" dirty="0"/>
              <a:t>Items pulled by developers into an iteration are not subject to further customer prioritization</a:t>
            </a:r>
          </a:p>
          <a:p>
            <a:pPr algn="just">
              <a:spcBef>
                <a:spcPts val="1200"/>
              </a:spcBef>
              <a:defRPr/>
            </a:pPr>
            <a:r>
              <a:rPr lang="en-US" dirty="0"/>
              <a:t>Developers have a </a:t>
            </a:r>
            <a:r>
              <a:rPr lang="en-US" b="1" dirty="0">
                <a:solidFill>
                  <a:srgbClr val="C00000"/>
                </a:solidFill>
              </a:rPr>
              <a:t>steady goal </a:t>
            </a:r>
            <a:r>
              <a:rPr lang="en-US" dirty="0"/>
              <a:t>until the end of the current iteration</a:t>
            </a:r>
          </a:p>
          <a:p>
            <a:pPr algn="just">
              <a:spcBef>
                <a:spcPts val="1200"/>
              </a:spcBef>
              <a:defRPr/>
            </a:pPr>
            <a:r>
              <a:rPr lang="en-US" dirty="0"/>
              <a:t>Customer has </a:t>
            </a:r>
            <a:r>
              <a:rPr lang="en-US" sz="2700" b="1" dirty="0">
                <a:solidFill>
                  <a:srgbClr val="C00000"/>
                </a:solidFill>
              </a:rPr>
              <a:t>flexibility</a:t>
            </a:r>
            <a:r>
              <a:rPr lang="en-US" dirty="0"/>
              <a:t> to change priorities in response to changing market forces</a:t>
            </a:r>
          </a:p>
          <a:p>
            <a:pPr algn="just">
              <a:defRPr/>
            </a:pPr>
            <a:endParaRPr lang="en-US" dirty="0"/>
          </a:p>
        </p:txBody>
      </p:sp>
      <p:sp>
        <p:nvSpPr>
          <p:cNvPr id="23558" name="Freeform 13"/>
          <p:cNvSpPr>
            <a:spLocks noChangeAspect="1"/>
          </p:cNvSpPr>
          <p:nvPr/>
        </p:nvSpPr>
        <p:spPr bwMode="auto">
          <a:xfrm>
            <a:off x="2209800" y="2341563"/>
            <a:ext cx="804863" cy="68262"/>
          </a:xfrm>
          <a:custGeom>
            <a:avLst/>
            <a:gdLst>
              <a:gd name="T0" fmla="*/ 2147483647 w 1055"/>
              <a:gd name="T1" fmla="*/ 2147483647 h 91"/>
              <a:gd name="T2" fmla="*/ 2147483647 w 1055"/>
              <a:gd name="T3" fmla="*/ 2147483647 h 91"/>
              <a:gd name="T4" fmla="*/ 2147483647 w 1055"/>
              <a:gd name="T5" fmla="*/ 2147483647 h 91"/>
              <a:gd name="T6" fmla="*/ 2147483647 w 1055"/>
              <a:gd name="T7" fmla="*/ 2147483647 h 91"/>
              <a:gd name="T8" fmla="*/ 2147483647 w 1055"/>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 h="91">
                <a:moveTo>
                  <a:pt x="5" y="89"/>
                </a:moveTo>
                <a:lnTo>
                  <a:pt x="1055" y="91"/>
                </a:lnTo>
                <a:cubicBezTo>
                  <a:pt x="1055" y="53"/>
                  <a:pt x="1040" y="0"/>
                  <a:pt x="959" y="2"/>
                </a:cubicBezTo>
                <a:lnTo>
                  <a:pt x="105" y="3"/>
                </a:lnTo>
                <a:cubicBezTo>
                  <a:pt x="26" y="3"/>
                  <a:pt x="0" y="47"/>
                  <a:pt x="5" y="89"/>
                </a:cubicBezTo>
                <a:close/>
              </a:path>
            </a:pathLst>
          </a:custGeom>
          <a:solidFill>
            <a:srgbClr val="ACACAC"/>
          </a:solidFill>
          <a:ln w="6350" cap="flat" cmpd="sng">
            <a:solidFill>
              <a:schemeClr val="tx1"/>
            </a:solidFill>
            <a:prstDash val="solid"/>
            <a:round/>
            <a:headEnd type="none" w="med" len="med"/>
            <a:tailEnd type="none" w="med" len="med"/>
          </a:ln>
          <a:effectLst/>
        </p:spPr>
        <p:txBody>
          <a:bodyPr/>
          <a:lstStyle/>
          <a:p>
            <a:endParaRPr lang="en-IN"/>
          </a:p>
        </p:txBody>
      </p:sp>
      <p:sp>
        <p:nvSpPr>
          <p:cNvPr id="23559" name="Freeform 18"/>
          <p:cNvSpPr>
            <a:spLocks noChangeAspect="1"/>
          </p:cNvSpPr>
          <p:nvPr/>
        </p:nvSpPr>
        <p:spPr bwMode="auto">
          <a:xfrm>
            <a:off x="1428750" y="2408238"/>
            <a:ext cx="184150" cy="2870200"/>
          </a:xfrm>
          <a:custGeom>
            <a:avLst/>
            <a:gdLst>
              <a:gd name="T0" fmla="*/ 2147483647 w 238"/>
              <a:gd name="T1" fmla="*/ 2147483647 h 3759"/>
              <a:gd name="T2" fmla="*/ 0 w 238"/>
              <a:gd name="T3" fmla="*/ 2147483647 h 3759"/>
              <a:gd name="T4" fmla="*/ 0 w 238"/>
              <a:gd name="T5" fmla="*/ 2147483647 h 3759"/>
              <a:gd name="T6" fmla="*/ 2147483647 w 238"/>
              <a:gd name="T7" fmla="*/ 2147483647 h 3759"/>
              <a:gd name="T8" fmla="*/ 2147483647 w 238"/>
              <a:gd name="T9" fmla="*/ 2147483647 h 3759"/>
              <a:gd name="T10" fmla="*/ 2147483647 w 238"/>
              <a:gd name="T11" fmla="*/ 2147483647 h 3759"/>
              <a:gd name="T12" fmla="*/ 2147483647 w 238"/>
              <a:gd name="T13" fmla="*/ 2147483647 h 37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8" h="3759">
                <a:moveTo>
                  <a:pt x="232" y="1"/>
                </a:moveTo>
                <a:cubicBezTo>
                  <a:pt x="46" y="0"/>
                  <a:pt x="1" y="105"/>
                  <a:pt x="0" y="229"/>
                </a:cubicBezTo>
                <a:lnTo>
                  <a:pt x="0" y="3546"/>
                </a:lnTo>
                <a:cubicBezTo>
                  <a:pt x="1" y="3700"/>
                  <a:pt x="106" y="3759"/>
                  <a:pt x="238" y="3756"/>
                </a:cubicBezTo>
                <a:cubicBezTo>
                  <a:pt x="179" y="3757"/>
                  <a:pt x="50" y="3717"/>
                  <a:pt x="50" y="3541"/>
                </a:cubicBezTo>
                <a:lnTo>
                  <a:pt x="50" y="234"/>
                </a:lnTo>
                <a:cubicBezTo>
                  <a:pt x="47" y="96"/>
                  <a:pt x="122" y="13"/>
                  <a:pt x="232" y="1"/>
                </a:cubicBezTo>
                <a:close/>
              </a:path>
            </a:pathLst>
          </a:custGeom>
          <a:solidFill>
            <a:srgbClr val="5F5F5F"/>
          </a:solidFill>
          <a:ln w="6350" cap="flat" cmpd="sng">
            <a:solidFill>
              <a:schemeClr val="tx1"/>
            </a:solidFill>
            <a:prstDash val="solid"/>
            <a:round/>
            <a:headEnd type="none" w="med" len="med"/>
            <a:tailEnd type="none" w="med" len="med"/>
          </a:ln>
          <a:effectLst/>
        </p:spPr>
        <p:txBody>
          <a:bodyPr/>
          <a:lstStyle/>
          <a:p>
            <a:endParaRPr lang="en-IN"/>
          </a:p>
        </p:txBody>
      </p:sp>
      <p:sp>
        <p:nvSpPr>
          <p:cNvPr id="23560" name="AutoShape 19"/>
          <p:cNvSpPr>
            <a:spLocks noChangeAspect="1" noChangeArrowheads="1"/>
          </p:cNvSpPr>
          <p:nvPr/>
        </p:nvSpPr>
        <p:spPr bwMode="auto">
          <a:xfrm>
            <a:off x="1466850" y="2409825"/>
            <a:ext cx="2309813" cy="2867025"/>
          </a:xfrm>
          <a:prstGeom prst="roundRect">
            <a:avLst>
              <a:gd name="adj" fmla="val 6106"/>
            </a:avLst>
          </a:prstGeom>
          <a:solidFill>
            <a:srgbClr val="ACACAC"/>
          </a:solidFill>
          <a:ln w="9525" algn="ctr">
            <a:solidFill>
              <a:schemeClr val="tx1"/>
            </a:solidFill>
            <a:round/>
            <a:headEnd/>
            <a:tailEnd/>
          </a:ln>
          <a:effectLst/>
        </p:spPr>
        <p:txBody>
          <a:bodyPr/>
          <a:lstStyle/>
          <a:p>
            <a:endParaRPr lang="en-US" altLang="en-US"/>
          </a:p>
        </p:txBody>
      </p:sp>
      <p:sp>
        <p:nvSpPr>
          <p:cNvPr id="23561" name="Freeform 20"/>
          <p:cNvSpPr>
            <a:spLocks noChangeAspect="1"/>
          </p:cNvSpPr>
          <p:nvPr/>
        </p:nvSpPr>
        <p:spPr bwMode="auto">
          <a:xfrm>
            <a:off x="1500188" y="2451100"/>
            <a:ext cx="2206625" cy="2781300"/>
          </a:xfrm>
          <a:custGeom>
            <a:avLst/>
            <a:gdLst>
              <a:gd name="T0" fmla="*/ 2147483647 w 2839"/>
              <a:gd name="T1" fmla="*/ 2147483647 h 3644"/>
              <a:gd name="T2" fmla="*/ 2147483647 w 2839"/>
              <a:gd name="T3" fmla="*/ 2147483647 h 3644"/>
              <a:gd name="T4" fmla="*/ 2147483647 w 2839"/>
              <a:gd name="T5" fmla="*/ 2147483647 h 3644"/>
              <a:gd name="T6" fmla="*/ 2147483647 w 2839"/>
              <a:gd name="T7" fmla="*/ 2147483647 h 3644"/>
              <a:gd name="T8" fmla="*/ 2147483647 w 2839"/>
              <a:gd name="T9" fmla="*/ 2147483647 h 3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3644">
                <a:moveTo>
                  <a:pt x="46" y="44"/>
                </a:moveTo>
                <a:cubicBezTo>
                  <a:pt x="122" y="1212"/>
                  <a:pt x="0" y="2909"/>
                  <a:pt x="76" y="3539"/>
                </a:cubicBezTo>
                <a:cubicBezTo>
                  <a:pt x="868" y="3644"/>
                  <a:pt x="2022" y="3519"/>
                  <a:pt x="2839" y="3512"/>
                </a:cubicBezTo>
                <a:cubicBezTo>
                  <a:pt x="2340" y="2904"/>
                  <a:pt x="2659" y="736"/>
                  <a:pt x="2598" y="44"/>
                </a:cubicBezTo>
                <a:cubicBezTo>
                  <a:pt x="2178" y="38"/>
                  <a:pt x="1292" y="0"/>
                  <a:pt x="46" y="44"/>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3562" name="Freeform 21"/>
          <p:cNvSpPr>
            <a:spLocks noChangeAspect="1"/>
          </p:cNvSpPr>
          <p:nvPr/>
        </p:nvSpPr>
        <p:spPr bwMode="auto">
          <a:xfrm>
            <a:off x="1574800" y="4992688"/>
            <a:ext cx="2154238" cy="139700"/>
          </a:xfrm>
          <a:custGeom>
            <a:avLst/>
            <a:gdLst>
              <a:gd name="T0" fmla="*/ 0 w 10000"/>
              <a:gd name="T1" fmla="*/ 59819235 h 10525"/>
              <a:gd name="T2" fmla="*/ 2147483647 w 10000"/>
              <a:gd name="T3" fmla="*/ 256263012 h 10525"/>
              <a:gd name="T4" fmla="*/ 2147483647 w 10000"/>
              <a:gd name="T5" fmla="*/ 86533259 h 10525"/>
              <a:gd name="T6" fmla="*/ 2147483647 w 10000"/>
              <a:gd name="T7" fmla="*/ 0 h 105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0" h="10525">
                <a:moveTo>
                  <a:pt x="0" y="1937"/>
                </a:moveTo>
                <a:cubicBezTo>
                  <a:pt x="0" y="4309"/>
                  <a:pt x="21" y="7258"/>
                  <a:pt x="43" y="8298"/>
                </a:cubicBezTo>
                <a:cubicBezTo>
                  <a:pt x="1823" y="11122"/>
                  <a:pt x="6291" y="12982"/>
                  <a:pt x="10000" y="2802"/>
                </a:cubicBezTo>
                <a:cubicBezTo>
                  <a:pt x="9961" y="2456"/>
                  <a:pt x="9918" y="578"/>
                  <a:pt x="9897" y="0"/>
                </a:cubicBezTo>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3563" name="Freeform 22"/>
          <p:cNvSpPr>
            <a:spLocks noChangeAspect="1"/>
          </p:cNvSpPr>
          <p:nvPr/>
        </p:nvSpPr>
        <p:spPr bwMode="auto">
          <a:xfrm>
            <a:off x="1560513" y="2489200"/>
            <a:ext cx="2266950" cy="2609850"/>
          </a:xfrm>
          <a:custGeom>
            <a:avLst/>
            <a:gdLst>
              <a:gd name="T0" fmla="*/ 2147483647 w 9811"/>
              <a:gd name="T1" fmla="*/ 2147483647 h 9831"/>
              <a:gd name="T2" fmla="*/ 2147483647 w 9811"/>
              <a:gd name="T3" fmla="*/ 2147483647 h 9831"/>
              <a:gd name="T4" fmla="*/ 2147483647 w 9811"/>
              <a:gd name="T5" fmla="*/ 2147483647 h 9831"/>
              <a:gd name="T6" fmla="*/ 2147483647 w 9811"/>
              <a:gd name="T7" fmla="*/ 2147483647 h 9831"/>
              <a:gd name="T8" fmla="*/ 2147483647 w 9811"/>
              <a:gd name="T9" fmla="*/ 2147483647 h 98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11" h="9831">
                <a:moveTo>
                  <a:pt x="9" y="60"/>
                </a:moveTo>
                <a:cubicBezTo>
                  <a:pt x="273" y="4565"/>
                  <a:pt x="-189" y="8098"/>
                  <a:pt x="99" y="9723"/>
                </a:cubicBezTo>
                <a:cubicBezTo>
                  <a:pt x="3425" y="9933"/>
                  <a:pt x="7026" y="9848"/>
                  <a:pt x="9811" y="9381"/>
                </a:cubicBezTo>
                <a:cubicBezTo>
                  <a:pt x="8115" y="7531"/>
                  <a:pt x="9088" y="2053"/>
                  <a:pt x="8876" y="62"/>
                </a:cubicBezTo>
                <a:cubicBezTo>
                  <a:pt x="7417" y="45"/>
                  <a:pt x="4338" y="-67"/>
                  <a:pt x="9" y="60"/>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3564" name="Freeform 23"/>
          <p:cNvSpPr>
            <a:spLocks noChangeAspect="1"/>
          </p:cNvSpPr>
          <p:nvPr/>
        </p:nvSpPr>
        <p:spPr bwMode="auto">
          <a:xfrm>
            <a:off x="1544638" y="2513013"/>
            <a:ext cx="2354262" cy="2579687"/>
          </a:xfrm>
          <a:custGeom>
            <a:avLst/>
            <a:gdLst>
              <a:gd name="T0" fmla="*/ 2147483647 w 2829"/>
              <a:gd name="T1" fmla="*/ 2147483647 h 3378"/>
              <a:gd name="T2" fmla="*/ 2147483647 w 2829"/>
              <a:gd name="T3" fmla="*/ 2147483647 h 3378"/>
              <a:gd name="T4" fmla="*/ 2147483647 w 2829"/>
              <a:gd name="T5" fmla="*/ 2147483647 h 3378"/>
              <a:gd name="T6" fmla="*/ 2147483647 w 2829"/>
              <a:gd name="T7" fmla="*/ 2147483647 h 3378"/>
              <a:gd name="T8" fmla="*/ 2147483647 w 2829"/>
              <a:gd name="T9" fmla="*/ 2147483647 h 33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9" h="3378">
                <a:moveTo>
                  <a:pt x="48" y="44"/>
                </a:moveTo>
                <a:cubicBezTo>
                  <a:pt x="136" y="1602"/>
                  <a:pt x="0" y="2725"/>
                  <a:pt x="83" y="3290"/>
                </a:cubicBezTo>
                <a:cubicBezTo>
                  <a:pt x="875" y="3378"/>
                  <a:pt x="2096" y="3352"/>
                  <a:pt x="2829" y="3167"/>
                </a:cubicBezTo>
                <a:cubicBezTo>
                  <a:pt x="2525" y="2652"/>
                  <a:pt x="2665" y="734"/>
                  <a:pt x="2604" y="42"/>
                </a:cubicBezTo>
                <a:cubicBezTo>
                  <a:pt x="2184" y="36"/>
                  <a:pt x="1294" y="0"/>
                  <a:pt x="48" y="44"/>
                </a:cubicBezTo>
                <a:close/>
              </a:path>
            </a:pathLst>
          </a:custGeom>
          <a:solidFill>
            <a:schemeClr val="bg1"/>
          </a:solidFill>
          <a:ln w="3175" cap="flat" cmpd="sng">
            <a:solidFill>
              <a:schemeClr val="tx1"/>
            </a:solidFill>
            <a:prstDash val="solid"/>
            <a:round/>
            <a:headEnd/>
            <a:tailEnd/>
          </a:ln>
          <a:effectLst/>
        </p:spPr>
        <p:txBody>
          <a:bodyPr/>
          <a:lstStyle/>
          <a:p>
            <a:endParaRPr lang="en-IN"/>
          </a:p>
        </p:txBody>
      </p:sp>
      <p:sp>
        <p:nvSpPr>
          <p:cNvPr id="23565" name="Freeform 24"/>
          <p:cNvSpPr>
            <a:spLocks noChangeAspect="1"/>
          </p:cNvSpPr>
          <p:nvPr/>
        </p:nvSpPr>
        <p:spPr bwMode="auto">
          <a:xfrm>
            <a:off x="1835150" y="2541588"/>
            <a:ext cx="95250" cy="2506662"/>
          </a:xfrm>
          <a:custGeom>
            <a:avLst/>
            <a:gdLst>
              <a:gd name="T0" fmla="*/ 0 w 122"/>
              <a:gd name="T1" fmla="*/ 0 h 3284"/>
              <a:gd name="T2" fmla="*/ 2147483647 w 122"/>
              <a:gd name="T3" fmla="*/ 2147483647 h 3284"/>
              <a:gd name="T4" fmla="*/ 0 60000 65536"/>
              <a:gd name="T5" fmla="*/ 0 60000 65536"/>
            </a:gdLst>
            <a:ahLst/>
            <a:cxnLst>
              <a:cxn ang="T4">
                <a:pos x="T0" y="T1"/>
              </a:cxn>
              <a:cxn ang="T5">
                <a:pos x="T2" y="T3"/>
              </a:cxn>
            </a:cxnLst>
            <a:rect l="0" t="0" r="r" b="b"/>
            <a:pathLst>
              <a:path w="122" h="3284">
                <a:moveTo>
                  <a:pt x="0" y="0"/>
                </a:moveTo>
                <a:cubicBezTo>
                  <a:pt x="111" y="1545"/>
                  <a:pt x="11" y="3052"/>
                  <a:pt x="122" y="3284"/>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3566" name="Freeform 25"/>
          <p:cNvSpPr>
            <a:spLocks noChangeAspect="1"/>
          </p:cNvSpPr>
          <p:nvPr/>
        </p:nvSpPr>
        <p:spPr bwMode="auto">
          <a:xfrm>
            <a:off x="1889125" y="5051425"/>
            <a:ext cx="22225" cy="38100"/>
          </a:xfrm>
          <a:custGeom>
            <a:avLst/>
            <a:gdLst>
              <a:gd name="T0" fmla="*/ 0 w 26"/>
              <a:gd name="T1" fmla="*/ 0 h 49"/>
              <a:gd name="T2" fmla="*/ 2147483647 w 26"/>
              <a:gd name="T3" fmla="*/ 2147483647 h 49"/>
              <a:gd name="T4" fmla="*/ 0 60000 65536"/>
              <a:gd name="T5" fmla="*/ 0 60000 65536"/>
            </a:gdLst>
            <a:ahLst/>
            <a:cxnLst>
              <a:cxn ang="T4">
                <a:pos x="T0" y="T1"/>
              </a:cxn>
              <a:cxn ang="T5">
                <a:pos x="T2" y="T3"/>
              </a:cxn>
            </a:cxnLst>
            <a:rect l="0" t="0" r="r" b="b"/>
            <a:pathLst>
              <a:path w="26" h="49">
                <a:moveTo>
                  <a:pt x="0" y="0"/>
                </a:moveTo>
                <a:cubicBezTo>
                  <a:pt x="6" y="21"/>
                  <a:pt x="17" y="40"/>
                  <a:pt x="26" y="49"/>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3567" name="Freeform 26"/>
          <p:cNvSpPr>
            <a:spLocks noChangeAspect="1"/>
          </p:cNvSpPr>
          <p:nvPr/>
        </p:nvSpPr>
        <p:spPr bwMode="auto">
          <a:xfrm>
            <a:off x="1885950" y="5087938"/>
            <a:ext cx="14288" cy="30162"/>
          </a:xfrm>
          <a:custGeom>
            <a:avLst/>
            <a:gdLst>
              <a:gd name="T0" fmla="*/ 0 w 19"/>
              <a:gd name="T1" fmla="*/ 0 h 39"/>
              <a:gd name="T2" fmla="*/ 2147483647 w 19"/>
              <a:gd name="T3" fmla="*/ 2147483647 h 39"/>
              <a:gd name="T4" fmla="*/ 0 60000 65536"/>
              <a:gd name="T5" fmla="*/ 0 60000 65536"/>
            </a:gdLst>
            <a:ahLst/>
            <a:cxnLst>
              <a:cxn ang="T4">
                <a:pos x="T0" y="T1"/>
              </a:cxn>
              <a:cxn ang="T5">
                <a:pos x="T2" y="T3"/>
              </a:cxn>
            </a:cxnLst>
            <a:rect l="0" t="0" r="r" b="b"/>
            <a:pathLst>
              <a:path w="19" h="39">
                <a:moveTo>
                  <a:pt x="0" y="0"/>
                </a:moveTo>
                <a:cubicBezTo>
                  <a:pt x="6" y="21"/>
                  <a:pt x="10" y="30"/>
                  <a:pt x="19" y="39"/>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3568" name="Freeform 27"/>
          <p:cNvSpPr>
            <a:spLocks noChangeAspect="1"/>
          </p:cNvSpPr>
          <p:nvPr/>
        </p:nvSpPr>
        <p:spPr bwMode="auto">
          <a:xfrm>
            <a:off x="1884363" y="5118100"/>
            <a:ext cx="41275" cy="63500"/>
          </a:xfrm>
          <a:custGeom>
            <a:avLst/>
            <a:gdLst>
              <a:gd name="T0" fmla="*/ 0 w 52"/>
              <a:gd name="T1" fmla="*/ 0 h 84"/>
              <a:gd name="T2" fmla="*/ 2147483647 w 52"/>
              <a:gd name="T3" fmla="*/ 2147483647 h 84"/>
              <a:gd name="T4" fmla="*/ 0 60000 65536"/>
              <a:gd name="T5" fmla="*/ 0 60000 65536"/>
            </a:gdLst>
            <a:ahLst/>
            <a:cxnLst>
              <a:cxn ang="T4">
                <a:pos x="T0" y="T1"/>
              </a:cxn>
              <a:cxn ang="T5">
                <a:pos x="T2" y="T3"/>
              </a:cxn>
            </a:cxnLst>
            <a:rect l="0" t="0" r="r" b="b"/>
            <a:pathLst>
              <a:path w="52" h="84">
                <a:moveTo>
                  <a:pt x="0" y="0"/>
                </a:moveTo>
                <a:cubicBezTo>
                  <a:pt x="6" y="21"/>
                  <a:pt x="37" y="70"/>
                  <a:pt x="52" y="84"/>
                </a:cubicBezTo>
              </a:path>
            </a:pathLst>
          </a:custGeom>
          <a:noFill/>
          <a:ln w="3175" cap="flat" cmpd="sng">
            <a:solidFill>
              <a:srgbClr val="FF99FF"/>
            </a:solidFill>
            <a:prstDash val="solid"/>
            <a:round/>
            <a:headEnd type="none" w="med" len="med"/>
            <a:tailEnd type="none" w="med" len="med"/>
          </a:ln>
          <a:effectLst/>
        </p:spPr>
        <p:txBody>
          <a:bodyPr/>
          <a:lstStyle/>
          <a:p>
            <a:endParaRPr lang="en-IN"/>
          </a:p>
        </p:txBody>
      </p:sp>
      <p:sp>
        <p:nvSpPr>
          <p:cNvPr id="23569" name="Line 28"/>
          <p:cNvSpPr>
            <a:spLocks noChangeAspect="1" noChangeShapeType="1"/>
          </p:cNvSpPr>
          <p:nvPr/>
        </p:nvSpPr>
        <p:spPr bwMode="auto">
          <a:xfrm>
            <a:off x="1795463" y="2476500"/>
            <a:ext cx="0" cy="20638"/>
          </a:xfrm>
          <a:prstGeom prst="line">
            <a:avLst/>
          </a:prstGeom>
          <a:noFill/>
          <a:ln w="3175">
            <a:solidFill>
              <a:srgbClr val="FF99FF"/>
            </a:solidFill>
            <a:round/>
            <a:headEnd/>
            <a:tailEnd/>
          </a:ln>
          <a:effectLst/>
        </p:spPr>
        <p:txBody>
          <a:bodyPr/>
          <a:lstStyle/>
          <a:p>
            <a:endParaRPr lang="en-IN"/>
          </a:p>
        </p:txBody>
      </p:sp>
      <p:sp>
        <p:nvSpPr>
          <p:cNvPr id="23570" name="Line 29"/>
          <p:cNvSpPr>
            <a:spLocks noChangeAspect="1" noChangeShapeType="1"/>
          </p:cNvSpPr>
          <p:nvPr/>
        </p:nvSpPr>
        <p:spPr bwMode="auto">
          <a:xfrm>
            <a:off x="1622425" y="2895600"/>
            <a:ext cx="1978025" cy="0"/>
          </a:xfrm>
          <a:prstGeom prst="line">
            <a:avLst/>
          </a:prstGeom>
          <a:noFill/>
          <a:ln w="3175">
            <a:solidFill>
              <a:srgbClr val="00CCFF"/>
            </a:solidFill>
            <a:round/>
            <a:headEnd/>
            <a:tailEnd/>
          </a:ln>
          <a:effectLst/>
        </p:spPr>
        <p:txBody>
          <a:bodyPr/>
          <a:lstStyle/>
          <a:p>
            <a:endParaRPr lang="en-IN"/>
          </a:p>
        </p:txBody>
      </p:sp>
      <p:sp>
        <p:nvSpPr>
          <p:cNvPr id="23571" name="Line 30"/>
          <p:cNvSpPr>
            <a:spLocks noChangeAspect="1" noChangeShapeType="1"/>
          </p:cNvSpPr>
          <p:nvPr/>
        </p:nvSpPr>
        <p:spPr bwMode="auto">
          <a:xfrm>
            <a:off x="1624013" y="3097213"/>
            <a:ext cx="1978025" cy="0"/>
          </a:xfrm>
          <a:prstGeom prst="line">
            <a:avLst/>
          </a:prstGeom>
          <a:noFill/>
          <a:ln w="3175">
            <a:solidFill>
              <a:srgbClr val="00CCFF"/>
            </a:solidFill>
            <a:round/>
            <a:headEnd/>
            <a:tailEnd/>
          </a:ln>
          <a:effectLst/>
        </p:spPr>
        <p:txBody>
          <a:bodyPr/>
          <a:lstStyle/>
          <a:p>
            <a:endParaRPr lang="en-IN"/>
          </a:p>
        </p:txBody>
      </p:sp>
      <p:sp>
        <p:nvSpPr>
          <p:cNvPr id="23572" name="Line 31"/>
          <p:cNvSpPr>
            <a:spLocks noChangeAspect="1" noChangeShapeType="1"/>
          </p:cNvSpPr>
          <p:nvPr/>
        </p:nvSpPr>
        <p:spPr bwMode="auto">
          <a:xfrm>
            <a:off x="1630363" y="3300413"/>
            <a:ext cx="1970087" cy="0"/>
          </a:xfrm>
          <a:prstGeom prst="line">
            <a:avLst/>
          </a:prstGeom>
          <a:noFill/>
          <a:ln w="3175">
            <a:solidFill>
              <a:srgbClr val="00CCFF"/>
            </a:solidFill>
            <a:round/>
            <a:headEnd/>
            <a:tailEnd/>
          </a:ln>
          <a:effectLst/>
        </p:spPr>
        <p:txBody>
          <a:bodyPr/>
          <a:lstStyle/>
          <a:p>
            <a:endParaRPr lang="en-IN"/>
          </a:p>
        </p:txBody>
      </p:sp>
      <p:sp>
        <p:nvSpPr>
          <p:cNvPr id="23573" name="Line 32"/>
          <p:cNvSpPr>
            <a:spLocks noChangeAspect="1" noChangeShapeType="1"/>
          </p:cNvSpPr>
          <p:nvPr/>
        </p:nvSpPr>
        <p:spPr bwMode="auto">
          <a:xfrm>
            <a:off x="1631950" y="3502025"/>
            <a:ext cx="1970088" cy="0"/>
          </a:xfrm>
          <a:prstGeom prst="line">
            <a:avLst/>
          </a:prstGeom>
          <a:noFill/>
          <a:ln w="3175">
            <a:solidFill>
              <a:srgbClr val="00CCFF"/>
            </a:solidFill>
            <a:round/>
            <a:headEnd/>
            <a:tailEnd/>
          </a:ln>
          <a:effectLst/>
        </p:spPr>
        <p:txBody>
          <a:bodyPr/>
          <a:lstStyle/>
          <a:p>
            <a:endParaRPr lang="en-IN"/>
          </a:p>
        </p:txBody>
      </p:sp>
      <p:sp>
        <p:nvSpPr>
          <p:cNvPr id="23574" name="Line 33"/>
          <p:cNvSpPr>
            <a:spLocks noChangeAspect="1" noChangeShapeType="1"/>
          </p:cNvSpPr>
          <p:nvPr/>
        </p:nvSpPr>
        <p:spPr bwMode="auto">
          <a:xfrm>
            <a:off x="1622425" y="3705225"/>
            <a:ext cx="1978025" cy="0"/>
          </a:xfrm>
          <a:prstGeom prst="line">
            <a:avLst/>
          </a:prstGeom>
          <a:noFill/>
          <a:ln w="3175">
            <a:solidFill>
              <a:srgbClr val="00CCFF"/>
            </a:solidFill>
            <a:round/>
            <a:headEnd/>
            <a:tailEnd/>
          </a:ln>
          <a:effectLst/>
        </p:spPr>
        <p:txBody>
          <a:bodyPr/>
          <a:lstStyle/>
          <a:p>
            <a:endParaRPr lang="en-IN"/>
          </a:p>
        </p:txBody>
      </p:sp>
      <p:sp>
        <p:nvSpPr>
          <p:cNvPr id="23575" name="Line 34"/>
          <p:cNvSpPr>
            <a:spLocks noChangeAspect="1" noChangeShapeType="1"/>
          </p:cNvSpPr>
          <p:nvPr/>
        </p:nvSpPr>
        <p:spPr bwMode="auto">
          <a:xfrm>
            <a:off x="1624013" y="3906838"/>
            <a:ext cx="1982787" cy="0"/>
          </a:xfrm>
          <a:prstGeom prst="line">
            <a:avLst/>
          </a:prstGeom>
          <a:noFill/>
          <a:ln w="3175">
            <a:solidFill>
              <a:srgbClr val="00CCFF"/>
            </a:solidFill>
            <a:round/>
            <a:headEnd/>
            <a:tailEnd/>
          </a:ln>
          <a:effectLst/>
        </p:spPr>
        <p:txBody>
          <a:bodyPr/>
          <a:lstStyle/>
          <a:p>
            <a:endParaRPr lang="en-IN"/>
          </a:p>
        </p:txBody>
      </p:sp>
      <p:sp>
        <p:nvSpPr>
          <p:cNvPr id="23576" name="Freeform 35"/>
          <p:cNvSpPr>
            <a:spLocks noChangeAspect="1"/>
          </p:cNvSpPr>
          <p:nvPr/>
        </p:nvSpPr>
        <p:spPr bwMode="auto">
          <a:xfrm>
            <a:off x="1616075" y="4094163"/>
            <a:ext cx="1995488" cy="58737"/>
          </a:xfrm>
          <a:custGeom>
            <a:avLst/>
            <a:gdLst>
              <a:gd name="T0" fmla="*/ 0 w 2592"/>
              <a:gd name="T1" fmla="*/ 2147483647 h 77"/>
              <a:gd name="T2" fmla="*/ 2147483647 w 2592"/>
              <a:gd name="T3" fmla="*/ 2147483647 h 77"/>
              <a:gd name="T4" fmla="*/ 0 60000 65536"/>
              <a:gd name="T5" fmla="*/ 0 60000 65536"/>
            </a:gdLst>
            <a:ahLst/>
            <a:cxnLst>
              <a:cxn ang="T4">
                <a:pos x="T0" y="T1"/>
              </a:cxn>
              <a:cxn ang="T5">
                <a:pos x="T2" y="T3"/>
              </a:cxn>
            </a:cxnLst>
            <a:rect l="0" t="0" r="r" b="b"/>
            <a:pathLst>
              <a:path w="2592" h="77">
                <a:moveTo>
                  <a:pt x="0" y="28"/>
                </a:moveTo>
                <a:cubicBezTo>
                  <a:pt x="1208" y="77"/>
                  <a:pt x="2288" y="0"/>
                  <a:pt x="2592" y="11"/>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3577" name="Freeform 36"/>
          <p:cNvSpPr>
            <a:spLocks noChangeAspect="1"/>
          </p:cNvSpPr>
          <p:nvPr/>
        </p:nvSpPr>
        <p:spPr bwMode="auto">
          <a:xfrm>
            <a:off x="1614488" y="4284663"/>
            <a:ext cx="2009775" cy="69850"/>
          </a:xfrm>
          <a:custGeom>
            <a:avLst/>
            <a:gdLst>
              <a:gd name="T0" fmla="*/ 0 w 2607"/>
              <a:gd name="T1" fmla="*/ 2147483647 h 91"/>
              <a:gd name="T2" fmla="*/ 2147483647 w 2607"/>
              <a:gd name="T3" fmla="*/ 2147483647 h 91"/>
              <a:gd name="T4" fmla="*/ 0 60000 65536"/>
              <a:gd name="T5" fmla="*/ 0 60000 65536"/>
            </a:gdLst>
            <a:ahLst/>
            <a:cxnLst>
              <a:cxn ang="T4">
                <a:pos x="T0" y="T1"/>
              </a:cxn>
              <a:cxn ang="T5">
                <a:pos x="T2" y="T3"/>
              </a:cxn>
            </a:cxnLst>
            <a:rect l="0" t="0" r="r" b="b"/>
            <a:pathLst>
              <a:path w="2607" h="91">
                <a:moveTo>
                  <a:pt x="0" y="42"/>
                </a:moveTo>
                <a:cubicBezTo>
                  <a:pt x="1208" y="91"/>
                  <a:pt x="2303" y="0"/>
                  <a:pt x="2607" y="11"/>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3578" name="Freeform 37"/>
          <p:cNvSpPr>
            <a:spLocks noChangeAspect="1"/>
          </p:cNvSpPr>
          <p:nvPr/>
        </p:nvSpPr>
        <p:spPr bwMode="auto">
          <a:xfrm>
            <a:off x="1611313" y="4471988"/>
            <a:ext cx="2030412" cy="114300"/>
          </a:xfrm>
          <a:custGeom>
            <a:avLst/>
            <a:gdLst>
              <a:gd name="T0" fmla="*/ 0 w 2624"/>
              <a:gd name="T1" fmla="*/ 2147483647 h 150"/>
              <a:gd name="T2" fmla="*/ 2147483647 w 2624"/>
              <a:gd name="T3" fmla="*/ 0 h 150"/>
              <a:gd name="T4" fmla="*/ 0 60000 65536"/>
              <a:gd name="T5" fmla="*/ 0 60000 65536"/>
            </a:gdLst>
            <a:ahLst/>
            <a:cxnLst>
              <a:cxn ang="T4">
                <a:pos x="T0" y="T1"/>
              </a:cxn>
              <a:cxn ang="T5">
                <a:pos x="T2" y="T3"/>
              </a:cxn>
            </a:cxnLst>
            <a:rect l="0" t="0" r="r" b="b"/>
            <a:pathLst>
              <a:path w="2624" h="150">
                <a:moveTo>
                  <a:pt x="0" y="69"/>
                </a:moveTo>
                <a:cubicBezTo>
                  <a:pt x="1361" y="150"/>
                  <a:pt x="2203" y="0"/>
                  <a:pt x="2624"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3579" name="Freeform 38"/>
          <p:cNvSpPr>
            <a:spLocks noChangeAspect="1"/>
          </p:cNvSpPr>
          <p:nvPr/>
        </p:nvSpPr>
        <p:spPr bwMode="auto">
          <a:xfrm>
            <a:off x="1611313" y="4648200"/>
            <a:ext cx="2058987" cy="160338"/>
          </a:xfrm>
          <a:custGeom>
            <a:avLst/>
            <a:gdLst>
              <a:gd name="T0" fmla="*/ 0 w 2665"/>
              <a:gd name="T1" fmla="*/ 2147483647 h 210"/>
              <a:gd name="T2" fmla="*/ 2147483647 w 2665"/>
              <a:gd name="T3" fmla="*/ 0 h 210"/>
              <a:gd name="T4" fmla="*/ 0 60000 65536"/>
              <a:gd name="T5" fmla="*/ 0 60000 65536"/>
            </a:gdLst>
            <a:ahLst/>
            <a:cxnLst>
              <a:cxn ang="T4">
                <a:pos x="T0" y="T1"/>
              </a:cxn>
              <a:cxn ang="T5">
                <a:pos x="T2" y="T3"/>
              </a:cxn>
            </a:cxnLst>
            <a:rect l="0" t="0" r="r" b="b"/>
            <a:pathLst>
              <a:path w="2665" h="210">
                <a:moveTo>
                  <a:pt x="0" y="76"/>
                </a:moveTo>
                <a:cubicBezTo>
                  <a:pt x="1137" y="210"/>
                  <a:pt x="2184" y="0"/>
                  <a:pt x="2665"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3580" name="Freeform 39"/>
          <p:cNvSpPr>
            <a:spLocks noChangeAspect="1"/>
          </p:cNvSpPr>
          <p:nvPr/>
        </p:nvSpPr>
        <p:spPr bwMode="auto">
          <a:xfrm>
            <a:off x="1619250" y="4818063"/>
            <a:ext cx="2095500" cy="169862"/>
          </a:xfrm>
          <a:custGeom>
            <a:avLst/>
            <a:gdLst>
              <a:gd name="T0" fmla="*/ 0 w 2705"/>
              <a:gd name="T1" fmla="*/ 2147483647 h 222"/>
              <a:gd name="T2" fmla="*/ 2147483647 w 2705"/>
              <a:gd name="T3" fmla="*/ 0 h 222"/>
              <a:gd name="T4" fmla="*/ 0 60000 65536"/>
              <a:gd name="T5" fmla="*/ 0 60000 65536"/>
            </a:gdLst>
            <a:ahLst/>
            <a:cxnLst>
              <a:cxn ang="T4">
                <a:pos x="T0" y="T1"/>
              </a:cxn>
              <a:cxn ang="T5">
                <a:pos x="T2" y="T3"/>
              </a:cxn>
            </a:cxnLst>
            <a:rect l="0" t="0" r="r" b="b"/>
            <a:pathLst>
              <a:path w="2705" h="222">
                <a:moveTo>
                  <a:pt x="0" y="121"/>
                </a:moveTo>
                <a:cubicBezTo>
                  <a:pt x="1282" y="222"/>
                  <a:pt x="2157" y="95"/>
                  <a:pt x="2705" y="0"/>
                </a:cubicBezTo>
              </a:path>
            </a:pathLst>
          </a:custGeom>
          <a:noFill/>
          <a:ln w="3175" cmpd="sng">
            <a:solidFill>
              <a:srgbClr val="00CCFF"/>
            </a:solidFill>
            <a:round/>
            <a:headEnd type="none" w="med" len="med"/>
            <a:tailEnd type="none" w="med" len="med"/>
          </a:ln>
          <a:effectLst/>
        </p:spPr>
        <p:txBody>
          <a:bodyPr/>
          <a:lstStyle/>
          <a:p>
            <a:endParaRPr lang="en-IN"/>
          </a:p>
        </p:txBody>
      </p:sp>
      <p:sp>
        <p:nvSpPr>
          <p:cNvPr id="23581" name="Line 40"/>
          <p:cNvSpPr>
            <a:spLocks noChangeAspect="1" noChangeShapeType="1"/>
          </p:cNvSpPr>
          <p:nvPr/>
        </p:nvSpPr>
        <p:spPr bwMode="auto">
          <a:xfrm>
            <a:off x="1811338" y="2498725"/>
            <a:ext cx="1587" cy="39688"/>
          </a:xfrm>
          <a:prstGeom prst="line">
            <a:avLst/>
          </a:prstGeom>
          <a:noFill/>
          <a:ln w="3175">
            <a:solidFill>
              <a:srgbClr val="FF99FF"/>
            </a:solidFill>
            <a:round/>
            <a:headEnd/>
            <a:tailEnd/>
          </a:ln>
          <a:effectLst/>
        </p:spPr>
        <p:txBody>
          <a:bodyPr/>
          <a:lstStyle/>
          <a:p>
            <a:endParaRPr lang="en-IN"/>
          </a:p>
        </p:txBody>
      </p:sp>
      <p:grpSp>
        <p:nvGrpSpPr>
          <p:cNvPr id="2" name="Group 41"/>
          <p:cNvGrpSpPr>
            <a:grpSpLocks noChangeAspect="1"/>
          </p:cNvGrpSpPr>
          <p:nvPr/>
        </p:nvGrpSpPr>
        <p:grpSpPr bwMode="auto">
          <a:xfrm>
            <a:off x="1681163" y="2927350"/>
            <a:ext cx="103187" cy="101600"/>
            <a:chOff x="2041" y="333"/>
            <a:chExt cx="988" cy="964"/>
          </a:xfrm>
        </p:grpSpPr>
        <p:sp>
          <p:nvSpPr>
            <p:cNvPr id="23642" name="Oval 42"/>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endParaRPr lang="en-US" altLang="en-US"/>
            </a:p>
          </p:txBody>
        </p:sp>
        <p:sp>
          <p:nvSpPr>
            <p:cNvPr id="23643" name="AutoShape 43"/>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endParaRPr lang="en-US" altLang="en-US"/>
            </a:p>
          </p:txBody>
        </p:sp>
        <p:sp>
          <p:nvSpPr>
            <p:cNvPr id="23644" name="Freeform 44"/>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grpSp>
        <p:nvGrpSpPr>
          <p:cNvPr id="3" name="Group 45"/>
          <p:cNvGrpSpPr>
            <a:grpSpLocks noChangeAspect="1"/>
          </p:cNvGrpSpPr>
          <p:nvPr/>
        </p:nvGrpSpPr>
        <p:grpSpPr bwMode="auto">
          <a:xfrm>
            <a:off x="1687513" y="3792538"/>
            <a:ext cx="103187" cy="101600"/>
            <a:chOff x="2041" y="333"/>
            <a:chExt cx="988" cy="964"/>
          </a:xfrm>
        </p:grpSpPr>
        <p:sp>
          <p:nvSpPr>
            <p:cNvPr id="23639" name="Oval 46"/>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endParaRPr lang="en-US" altLang="en-US"/>
            </a:p>
          </p:txBody>
        </p:sp>
        <p:sp>
          <p:nvSpPr>
            <p:cNvPr id="23640" name="AutoShape 47"/>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endParaRPr lang="en-US" altLang="en-US"/>
            </a:p>
          </p:txBody>
        </p:sp>
        <p:sp>
          <p:nvSpPr>
            <p:cNvPr id="23641" name="Freeform 48"/>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grpSp>
        <p:nvGrpSpPr>
          <p:cNvPr id="4" name="Group 49"/>
          <p:cNvGrpSpPr>
            <a:grpSpLocks noChangeAspect="1"/>
          </p:cNvGrpSpPr>
          <p:nvPr/>
        </p:nvGrpSpPr>
        <p:grpSpPr bwMode="auto">
          <a:xfrm>
            <a:off x="1692275" y="4748213"/>
            <a:ext cx="103188" cy="100012"/>
            <a:chOff x="2041" y="333"/>
            <a:chExt cx="988" cy="964"/>
          </a:xfrm>
        </p:grpSpPr>
        <p:sp>
          <p:nvSpPr>
            <p:cNvPr id="23636" name="Oval 50"/>
            <p:cNvSpPr>
              <a:spLocks noChangeAspect="1" noChangeArrowheads="1"/>
            </p:cNvSpPr>
            <p:nvPr/>
          </p:nvSpPr>
          <p:spPr bwMode="auto">
            <a:xfrm>
              <a:off x="2041" y="333"/>
              <a:ext cx="965" cy="964"/>
            </a:xfrm>
            <a:prstGeom prst="ellipse">
              <a:avLst/>
            </a:prstGeom>
            <a:solidFill>
              <a:srgbClr val="5F5F5F"/>
            </a:solidFill>
            <a:ln w="3175" algn="ctr">
              <a:solidFill>
                <a:schemeClr val="tx1"/>
              </a:solidFill>
              <a:round/>
              <a:headEnd/>
              <a:tailEnd/>
            </a:ln>
            <a:effectLst/>
          </p:spPr>
          <p:txBody>
            <a:bodyPr/>
            <a:lstStyle/>
            <a:p>
              <a:endParaRPr lang="en-US" altLang="en-US"/>
            </a:p>
          </p:txBody>
        </p:sp>
        <p:sp>
          <p:nvSpPr>
            <p:cNvPr id="23637" name="AutoShape 51"/>
            <p:cNvSpPr>
              <a:spLocks noChangeAspect="1" noChangeArrowheads="1"/>
            </p:cNvSpPr>
            <p:nvPr/>
          </p:nvSpPr>
          <p:spPr bwMode="auto">
            <a:xfrm flipH="1">
              <a:off x="2520" y="333"/>
              <a:ext cx="486" cy="964"/>
            </a:xfrm>
            <a:prstGeom prst="moon">
              <a:avLst>
                <a:gd name="adj" fmla="val 34426"/>
              </a:avLst>
            </a:prstGeom>
            <a:solidFill>
              <a:schemeClr val="bg1"/>
            </a:solidFill>
            <a:ln w="3175" algn="ctr">
              <a:solidFill>
                <a:schemeClr val="tx1"/>
              </a:solidFill>
              <a:miter lim="800000"/>
              <a:headEnd/>
              <a:tailEnd/>
            </a:ln>
            <a:effectLst/>
          </p:spPr>
          <p:txBody>
            <a:bodyPr/>
            <a:lstStyle/>
            <a:p>
              <a:endParaRPr lang="en-US" altLang="en-US"/>
            </a:p>
          </p:txBody>
        </p:sp>
        <p:sp>
          <p:nvSpPr>
            <p:cNvPr id="23638" name="Freeform 52"/>
            <p:cNvSpPr>
              <a:spLocks noChangeAspect="1"/>
            </p:cNvSpPr>
            <p:nvPr/>
          </p:nvSpPr>
          <p:spPr bwMode="auto">
            <a:xfrm>
              <a:off x="2331" y="333"/>
              <a:ext cx="698" cy="963"/>
            </a:xfrm>
            <a:custGeom>
              <a:avLst/>
              <a:gdLst>
                <a:gd name="T0" fmla="*/ 0 w 698"/>
                <a:gd name="T1" fmla="*/ 41 h 963"/>
                <a:gd name="T2" fmla="*/ 189 w 698"/>
                <a:gd name="T3" fmla="*/ 0 h 963"/>
                <a:gd name="T4" fmla="*/ 189 w 698"/>
                <a:gd name="T5" fmla="*/ 963 h 963"/>
                <a:gd name="T6" fmla="*/ 0 w 698"/>
                <a:gd name="T7" fmla="*/ 924 h 963"/>
                <a:gd name="T8" fmla="*/ 0 w 698"/>
                <a:gd name="T9" fmla="*/ 41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8" h="963">
                  <a:moveTo>
                    <a:pt x="0" y="41"/>
                  </a:moveTo>
                  <a:cubicBezTo>
                    <a:pt x="57" y="14"/>
                    <a:pt x="123" y="0"/>
                    <a:pt x="189" y="0"/>
                  </a:cubicBezTo>
                  <a:cubicBezTo>
                    <a:pt x="698" y="252"/>
                    <a:pt x="524" y="849"/>
                    <a:pt x="189" y="963"/>
                  </a:cubicBezTo>
                  <a:cubicBezTo>
                    <a:pt x="122" y="960"/>
                    <a:pt x="53" y="948"/>
                    <a:pt x="0" y="924"/>
                  </a:cubicBezTo>
                  <a:cubicBezTo>
                    <a:pt x="353" y="789"/>
                    <a:pt x="426" y="234"/>
                    <a:pt x="0" y="41"/>
                  </a:cubicBezTo>
                  <a:close/>
                </a:path>
              </a:pathLst>
            </a:custGeom>
            <a:solidFill>
              <a:schemeClr val="bg1"/>
            </a:solidFill>
            <a:ln w="3175" cmpd="sng">
              <a:solidFill>
                <a:schemeClr val="tx1"/>
              </a:solidFill>
              <a:round/>
              <a:headEnd/>
              <a:tailEnd/>
            </a:ln>
            <a:effectLst/>
          </p:spPr>
          <p:txBody>
            <a:bodyPr/>
            <a:lstStyle/>
            <a:p>
              <a:endParaRPr lang="en-IN"/>
            </a:p>
          </p:txBody>
        </p:sp>
      </p:grpSp>
      <p:sp>
        <p:nvSpPr>
          <p:cNvPr id="23585" name="Freeform 14"/>
          <p:cNvSpPr>
            <a:spLocks noChangeAspect="1"/>
          </p:cNvSpPr>
          <p:nvPr/>
        </p:nvSpPr>
        <p:spPr bwMode="auto">
          <a:xfrm>
            <a:off x="2268538" y="2343150"/>
            <a:ext cx="47625" cy="57150"/>
          </a:xfrm>
          <a:custGeom>
            <a:avLst/>
            <a:gdLst>
              <a:gd name="T0" fmla="*/ 2147483647 w 63"/>
              <a:gd name="T1" fmla="*/ 2147483647 h 74"/>
              <a:gd name="T2" fmla="*/ 2147483647 w 63"/>
              <a:gd name="T3" fmla="*/ 0 h 74"/>
              <a:gd name="T4" fmla="*/ 2147483647 w 63"/>
              <a:gd name="T5" fmla="*/ 0 h 74"/>
              <a:gd name="T6" fmla="*/ 2147483647 w 63"/>
              <a:gd name="T7" fmla="*/ 2147483647 h 74"/>
              <a:gd name="T8" fmla="*/ 2147483647 w 63"/>
              <a:gd name="T9" fmla="*/ 2147483647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74">
                <a:moveTo>
                  <a:pt x="7" y="74"/>
                </a:moveTo>
                <a:cubicBezTo>
                  <a:pt x="3" y="63"/>
                  <a:pt x="0" y="17"/>
                  <a:pt x="12" y="0"/>
                </a:cubicBezTo>
                <a:lnTo>
                  <a:pt x="63" y="0"/>
                </a:lnTo>
                <a:cubicBezTo>
                  <a:pt x="55" y="21"/>
                  <a:pt x="55" y="45"/>
                  <a:pt x="57" y="59"/>
                </a:cubicBezTo>
                <a:cubicBezTo>
                  <a:pt x="45" y="63"/>
                  <a:pt x="21" y="68"/>
                  <a:pt x="7" y="74"/>
                </a:cubicBezTo>
                <a:close/>
              </a:path>
            </a:pathLst>
          </a:custGeom>
          <a:solidFill>
            <a:srgbClr val="5F5F5F"/>
          </a:solidFill>
          <a:ln w="3175" cap="flat" cmpd="sng">
            <a:solidFill>
              <a:schemeClr val="tx1"/>
            </a:solidFill>
            <a:prstDash val="solid"/>
            <a:round/>
            <a:headEnd type="none" w="med" len="med"/>
            <a:tailEnd type="none" w="med" len="med"/>
          </a:ln>
          <a:effectLst/>
        </p:spPr>
        <p:txBody>
          <a:bodyPr/>
          <a:lstStyle/>
          <a:p>
            <a:endParaRPr lang="en-IN"/>
          </a:p>
        </p:txBody>
      </p:sp>
      <p:sp>
        <p:nvSpPr>
          <p:cNvPr id="23586" name="Freeform 15"/>
          <p:cNvSpPr>
            <a:spLocks noChangeAspect="1"/>
          </p:cNvSpPr>
          <p:nvPr/>
        </p:nvSpPr>
        <p:spPr bwMode="auto">
          <a:xfrm>
            <a:off x="2913063" y="2343150"/>
            <a:ext cx="46037" cy="53975"/>
          </a:xfrm>
          <a:custGeom>
            <a:avLst/>
            <a:gdLst>
              <a:gd name="T0" fmla="*/ 2147483647 w 61"/>
              <a:gd name="T1" fmla="*/ 2147483647 h 71"/>
              <a:gd name="T2" fmla="*/ 2147483647 w 61"/>
              <a:gd name="T3" fmla="*/ 0 h 71"/>
              <a:gd name="T4" fmla="*/ 0 w 61"/>
              <a:gd name="T5" fmla="*/ 0 h 71"/>
              <a:gd name="T6" fmla="*/ 2147483647 w 61"/>
              <a:gd name="T7" fmla="*/ 2147483647 h 71"/>
              <a:gd name="T8" fmla="*/ 2147483647 w 61"/>
              <a:gd name="T9" fmla="*/ 2147483647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1">
                <a:moveTo>
                  <a:pt x="54" y="71"/>
                </a:moveTo>
                <a:cubicBezTo>
                  <a:pt x="58" y="60"/>
                  <a:pt x="61" y="17"/>
                  <a:pt x="49" y="0"/>
                </a:cubicBezTo>
                <a:lnTo>
                  <a:pt x="0" y="0"/>
                </a:lnTo>
                <a:cubicBezTo>
                  <a:pt x="6" y="24"/>
                  <a:pt x="8" y="43"/>
                  <a:pt x="6" y="57"/>
                </a:cubicBezTo>
                <a:cubicBezTo>
                  <a:pt x="18" y="61"/>
                  <a:pt x="40" y="65"/>
                  <a:pt x="54" y="71"/>
                </a:cubicBezTo>
                <a:close/>
              </a:path>
            </a:pathLst>
          </a:custGeom>
          <a:solidFill>
            <a:srgbClr val="5F5F5F"/>
          </a:solidFill>
          <a:ln w="3175" cap="flat" cmpd="sng">
            <a:solidFill>
              <a:schemeClr val="tx1"/>
            </a:solidFill>
            <a:prstDash val="solid"/>
            <a:round/>
            <a:headEnd type="none" w="med" len="med"/>
            <a:tailEnd type="none" w="med" len="med"/>
          </a:ln>
          <a:effectLst/>
        </p:spPr>
        <p:txBody>
          <a:bodyPr/>
          <a:lstStyle/>
          <a:p>
            <a:endParaRPr lang="en-IN"/>
          </a:p>
        </p:txBody>
      </p:sp>
      <p:sp>
        <p:nvSpPr>
          <p:cNvPr id="23587" name="Freeform 16"/>
          <p:cNvSpPr>
            <a:spLocks noChangeAspect="1"/>
          </p:cNvSpPr>
          <p:nvPr/>
        </p:nvSpPr>
        <p:spPr bwMode="auto">
          <a:xfrm>
            <a:off x="2159000" y="2227263"/>
            <a:ext cx="923925" cy="357187"/>
          </a:xfrm>
          <a:custGeom>
            <a:avLst/>
            <a:gdLst>
              <a:gd name="T0" fmla="*/ 2147483647 w 1161"/>
              <a:gd name="T1" fmla="*/ 2147483647 h 442"/>
              <a:gd name="T2" fmla="*/ 2147483647 w 1161"/>
              <a:gd name="T3" fmla="*/ 2147483647 h 442"/>
              <a:gd name="T4" fmla="*/ 2147483647 w 1161"/>
              <a:gd name="T5" fmla="*/ 2147483647 h 442"/>
              <a:gd name="T6" fmla="*/ 0 w 1161"/>
              <a:gd name="T7" fmla="*/ 2147483647 h 442"/>
              <a:gd name="T8" fmla="*/ 2147483647 w 1161"/>
              <a:gd name="T9" fmla="*/ 2147483647 h 442"/>
              <a:gd name="T10" fmla="*/ 2147483647 w 1161"/>
              <a:gd name="T11" fmla="*/ 2147483647 h 4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42">
                <a:moveTo>
                  <a:pt x="850" y="169"/>
                </a:moveTo>
                <a:cubicBezTo>
                  <a:pt x="767" y="102"/>
                  <a:pt x="731" y="0"/>
                  <a:pt x="582" y="1"/>
                </a:cubicBezTo>
                <a:cubicBezTo>
                  <a:pt x="433" y="2"/>
                  <a:pt x="440" y="39"/>
                  <a:pt x="334" y="146"/>
                </a:cubicBezTo>
                <a:cubicBezTo>
                  <a:pt x="228" y="253"/>
                  <a:pt x="0" y="151"/>
                  <a:pt x="0" y="442"/>
                </a:cubicBezTo>
                <a:lnTo>
                  <a:pt x="1155" y="442"/>
                </a:lnTo>
                <a:cubicBezTo>
                  <a:pt x="1161" y="173"/>
                  <a:pt x="933" y="236"/>
                  <a:pt x="850" y="169"/>
                </a:cubicBezTo>
                <a:close/>
              </a:path>
            </a:pathLst>
          </a:custGeom>
          <a:solidFill>
            <a:srgbClr val="EAEAEA"/>
          </a:solidFill>
          <a:ln w="3175" cap="flat" cmpd="sng">
            <a:solidFill>
              <a:srgbClr val="EAEAEA"/>
            </a:solidFill>
            <a:prstDash val="solid"/>
            <a:round/>
            <a:headEnd type="none" w="med" len="med"/>
            <a:tailEnd type="none" w="med" len="med"/>
          </a:ln>
          <a:effectLst/>
        </p:spPr>
        <p:txBody>
          <a:bodyPr/>
          <a:lstStyle/>
          <a:p>
            <a:endParaRPr lang="en-IN"/>
          </a:p>
        </p:txBody>
      </p:sp>
      <p:sp>
        <p:nvSpPr>
          <p:cNvPr id="23588" name="Freeform 17"/>
          <p:cNvSpPr>
            <a:spLocks noChangeAspect="1"/>
          </p:cNvSpPr>
          <p:nvPr/>
        </p:nvSpPr>
        <p:spPr bwMode="auto">
          <a:xfrm>
            <a:off x="2179638" y="2227263"/>
            <a:ext cx="885825" cy="338137"/>
          </a:xfrm>
          <a:custGeom>
            <a:avLst/>
            <a:gdLst>
              <a:gd name="T0" fmla="*/ 2147483647 w 1161"/>
              <a:gd name="T1" fmla="*/ 2147483647 h 442"/>
              <a:gd name="T2" fmla="*/ 2147483647 w 1161"/>
              <a:gd name="T3" fmla="*/ 2147483647 h 442"/>
              <a:gd name="T4" fmla="*/ 2147483647 w 1161"/>
              <a:gd name="T5" fmla="*/ 2147483647 h 442"/>
              <a:gd name="T6" fmla="*/ 0 w 1161"/>
              <a:gd name="T7" fmla="*/ 2147483647 h 442"/>
              <a:gd name="T8" fmla="*/ 2147483647 w 1161"/>
              <a:gd name="T9" fmla="*/ 2147483647 h 442"/>
              <a:gd name="T10" fmla="*/ 2147483647 w 1161"/>
              <a:gd name="T11" fmla="*/ 2147483647 h 4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42">
                <a:moveTo>
                  <a:pt x="850" y="169"/>
                </a:moveTo>
                <a:cubicBezTo>
                  <a:pt x="767" y="102"/>
                  <a:pt x="731" y="0"/>
                  <a:pt x="582" y="1"/>
                </a:cubicBezTo>
                <a:cubicBezTo>
                  <a:pt x="433" y="2"/>
                  <a:pt x="440" y="39"/>
                  <a:pt x="334" y="146"/>
                </a:cubicBezTo>
                <a:cubicBezTo>
                  <a:pt x="228" y="253"/>
                  <a:pt x="0" y="151"/>
                  <a:pt x="0" y="442"/>
                </a:cubicBezTo>
                <a:lnTo>
                  <a:pt x="1155" y="442"/>
                </a:lnTo>
                <a:cubicBezTo>
                  <a:pt x="1161" y="173"/>
                  <a:pt x="933" y="236"/>
                  <a:pt x="850" y="169"/>
                </a:cubicBezTo>
                <a:close/>
              </a:path>
            </a:pathLst>
          </a:custGeom>
          <a:solidFill>
            <a:srgbClr val="DDDDDD"/>
          </a:solidFill>
          <a:ln w="6350" cap="flat" cmpd="sng">
            <a:solidFill>
              <a:schemeClr val="tx1"/>
            </a:solidFill>
            <a:prstDash val="solid"/>
            <a:round/>
            <a:headEnd type="none" w="med" len="med"/>
            <a:tailEnd type="none" w="med" len="med"/>
          </a:ln>
          <a:effectLst/>
        </p:spPr>
        <p:txBody>
          <a:bodyPr/>
          <a:lstStyle/>
          <a:p>
            <a:endParaRPr lang="en-IN"/>
          </a:p>
        </p:txBody>
      </p:sp>
      <p:sp>
        <p:nvSpPr>
          <p:cNvPr id="23589" name="Line 53"/>
          <p:cNvSpPr>
            <a:spLocks noChangeAspect="1" noChangeShapeType="1"/>
          </p:cNvSpPr>
          <p:nvPr/>
        </p:nvSpPr>
        <p:spPr bwMode="auto">
          <a:xfrm>
            <a:off x="2278063" y="2359025"/>
            <a:ext cx="26987" cy="0"/>
          </a:xfrm>
          <a:prstGeom prst="line">
            <a:avLst/>
          </a:prstGeom>
          <a:noFill/>
          <a:ln w="9525">
            <a:solidFill>
              <a:schemeClr val="bg1"/>
            </a:solidFill>
            <a:round/>
            <a:headEnd/>
            <a:tailEnd/>
          </a:ln>
          <a:effectLst/>
        </p:spPr>
        <p:txBody>
          <a:bodyPr/>
          <a:lstStyle/>
          <a:p>
            <a:endParaRPr lang="en-IN"/>
          </a:p>
        </p:txBody>
      </p:sp>
      <p:sp>
        <p:nvSpPr>
          <p:cNvPr id="23590" name="Line 54"/>
          <p:cNvSpPr>
            <a:spLocks noChangeAspect="1" noChangeShapeType="1"/>
          </p:cNvSpPr>
          <p:nvPr/>
        </p:nvSpPr>
        <p:spPr bwMode="auto">
          <a:xfrm>
            <a:off x="2922588" y="2359025"/>
            <a:ext cx="26987" cy="0"/>
          </a:xfrm>
          <a:prstGeom prst="line">
            <a:avLst/>
          </a:prstGeom>
          <a:noFill/>
          <a:ln w="9525">
            <a:solidFill>
              <a:schemeClr val="bg1"/>
            </a:solidFill>
            <a:round/>
            <a:headEnd/>
            <a:tailEnd/>
          </a:ln>
          <a:effectLst/>
        </p:spPr>
        <p:txBody>
          <a:bodyPr/>
          <a:lstStyle/>
          <a:p>
            <a:endParaRPr lang="en-IN"/>
          </a:p>
        </p:txBody>
      </p:sp>
      <p:sp>
        <p:nvSpPr>
          <p:cNvPr id="47" name="Freeform 55"/>
          <p:cNvSpPr>
            <a:spLocks noChangeAspect="1"/>
          </p:cNvSpPr>
          <p:nvPr/>
        </p:nvSpPr>
        <p:spPr bwMode="auto">
          <a:xfrm>
            <a:off x="2189163" y="2438400"/>
            <a:ext cx="860425" cy="96838"/>
          </a:xfrm>
          <a:custGeom>
            <a:avLst/>
            <a:gdLst>
              <a:gd name="T0" fmla="*/ 48 w 1127"/>
              <a:gd name="T1" fmla="*/ 0 h 127"/>
              <a:gd name="T2" fmla="*/ 1 w 1127"/>
              <a:gd name="T3" fmla="*/ 127 h 127"/>
              <a:gd name="T4" fmla="*/ 1126 w 1127"/>
              <a:gd name="T5" fmla="*/ 127 h 127"/>
              <a:gd name="T6" fmla="*/ 1076 w 1127"/>
              <a:gd name="T7" fmla="*/ 0 h 127"/>
              <a:gd name="T8" fmla="*/ 48 w 1127"/>
              <a:gd name="T9" fmla="*/ 0 h 127"/>
            </a:gdLst>
            <a:ahLst/>
            <a:cxnLst>
              <a:cxn ang="0">
                <a:pos x="T0" y="T1"/>
              </a:cxn>
              <a:cxn ang="0">
                <a:pos x="T2" y="T3"/>
              </a:cxn>
              <a:cxn ang="0">
                <a:pos x="T4" y="T5"/>
              </a:cxn>
              <a:cxn ang="0">
                <a:pos x="T6" y="T7"/>
              </a:cxn>
              <a:cxn ang="0">
                <a:pos x="T8" y="T9"/>
              </a:cxn>
            </a:cxnLst>
            <a:rect l="0" t="0" r="r" b="b"/>
            <a:pathLst>
              <a:path w="1127" h="127">
                <a:moveTo>
                  <a:pt x="48" y="0"/>
                </a:moveTo>
                <a:cubicBezTo>
                  <a:pt x="19" y="38"/>
                  <a:pt x="0" y="78"/>
                  <a:pt x="1" y="127"/>
                </a:cubicBezTo>
                <a:lnTo>
                  <a:pt x="1126" y="127"/>
                </a:lnTo>
                <a:cubicBezTo>
                  <a:pt x="1127" y="78"/>
                  <a:pt x="1109" y="32"/>
                  <a:pt x="1076" y="0"/>
                </a:cubicBezTo>
                <a:lnTo>
                  <a:pt x="48" y="0"/>
                </a:lnTo>
                <a:close/>
              </a:path>
            </a:pathLst>
          </a:custGeom>
          <a:gradFill rotWithShape="1">
            <a:gsLst>
              <a:gs pos="0">
                <a:srgbClr val="DDDDDD"/>
              </a:gs>
              <a:gs pos="50000">
                <a:schemeClr val="bg1"/>
              </a:gs>
              <a:gs pos="100000">
                <a:srgbClr val="DDDDDD"/>
              </a:gs>
            </a:gsLst>
            <a:lin ang="5400000" scaled="1"/>
          </a:gradFill>
          <a:ln w="3175" cmpd="sng">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panose="020B0604020202020204" pitchFamily="34" charset="0"/>
            </a:endParaRPr>
          </a:p>
        </p:txBody>
      </p:sp>
      <p:sp>
        <p:nvSpPr>
          <p:cNvPr id="23592" name="Freeform 56"/>
          <p:cNvSpPr>
            <a:spLocks noChangeAspect="1"/>
          </p:cNvSpPr>
          <p:nvPr/>
        </p:nvSpPr>
        <p:spPr bwMode="auto">
          <a:xfrm>
            <a:off x="2187575" y="2236788"/>
            <a:ext cx="869950" cy="319087"/>
          </a:xfrm>
          <a:custGeom>
            <a:avLst/>
            <a:gdLst>
              <a:gd name="T0" fmla="*/ 2147483647 w 1138"/>
              <a:gd name="T1" fmla="*/ 2147483647 h 417"/>
              <a:gd name="T2" fmla="*/ 2147483647 w 1138"/>
              <a:gd name="T3" fmla="*/ 2147483647 h 417"/>
              <a:gd name="T4" fmla="*/ 2147483647 w 1138"/>
              <a:gd name="T5" fmla="*/ 2147483647 h 417"/>
              <a:gd name="T6" fmla="*/ 0 w 1138"/>
              <a:gd name="T7" fmla="*/ 2147483647 h 417"/>
              <a:gd name="T8" fmla="*/ 2147483647 w 1138"/>
              <a:gd name="T9" fmla="*/ 2147483647 h 417"/>
              <a:gd name="T10" fmla="*/ 2147483647 w 1138"/>
              <a:gd name="T11" fmla="*/ 2147483647 h 4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8" h="417">
                <a:moveTo>
                  <a:pt x="808" y="153"/>
                </a:moveTo>
                <a:cubicBezTo>
                  <a:pt x="733" y="67"/>
                  <a:pt x="698" y="0"/>
                  <a:pt x="567" y="1"/>
                </a:cubicBezTo>
                <a:cubicBezTo>
                  <a:pt x="436" y="2"/>
                  <a:pt x="412" y="47"/>
                  <a:pt x="325" y="145"/>
                </a:cubicBezTo>
                <a:cubicBezTo>
                  <a:pt x="238" y="243"/>
                  <a:pt x="0" y="159"/>
                  <a:pt x="0" y="417"/>
                </a:cubicBezTo>
                <a:lnTo>
                  <a:pt x="1127" y="417"/>
                </a:lnTo>
                <a:cubicBezTo>
                  <a:pt x="1138" y="163"/>
                  <a:pt x="883" y="239"/>
                  <a:pt x="808" y="153"/>
                </a:cubicBezTo>
                <a:close/>
              </a:path>
            </a:pathLst>
          </a:custGeom>
          <a:noFill/>
          <a:ln w="12700" cap="flat" cmpd="sng">
            <a:solidFill>
              <a:srgbClr val="ACACAC"/>
            </a:solidFill>
            <a:prstDash val="solid"/>
            <a:round/>
            <a:headEnd type="none" w="med" len="med"/>
            <a:tailEnd type="none" w="med" len="med"/>
          </a:ln>
          <a:effectLst/>
        </p:spPr>
        <p:txBody>
          <a:bodyPr/>
          <a:lstStyle/>
          <a:p>
            <a:endParaRPr lang="en-IN"/>
          </a:p>
        </p:txBody>
      </p:sp>
      <p:sp>
        <p:nvSpPr>
          <p:cNvPr id="23593" name="AutoShape 57"/>
          <p:cNvSpPr>
            <a:spLocks noChangeAspect="1" noChangeArrowheads="1"/>
          </p:cNvSpPr>
          <p:nvPr/>
        </p:nvSpPr>
        <p:spPr bwMode="auto">
          <a:xfrm flipH="1">
            <a:off x="2617788" y="2295525"/>
            <a:ext cx="58737" cy="117475"/>
          </a:xfrm>
          <a:prstGeom prst="moon">
            <a:avLst>
              <a:gd name="adj" fmla="val 32833"/>
            </a:avLst>
          </a:prstGeom>
          <a:solidFill>
            <a:schemeClr val="bg2"/>
          </a:solidFill>
          <a:ln w="3175" algn="ctr">
            <a:solidFill>
              <a:schemeClr val="tx1"/>
            </a:solidFill>
            <a:miter lim="800000"/>
            <a:headEnd/>
            <a:tailEnd/>
          </a:ln>
          <a:effectLst/>
        </p:spPr>
        <p:txBody>
          <a:bodyPr/>
          <a:lstStyle/>
          <a:p>
            <a:endParaRPr lang="en-US" altLang="en-US"/>
          </a:p>
        </p:txBody>
      </p:sp>
      <p:sp>
        <p:nvSpPr>
          <p:cNvPr id="23594" name="Oval 58"/>
          <p:cNvSpPr>
            <a:spLocks noChangeAspect="1" noChangeArrowheads="1"/>
          </p:cNvSpPr>
          <p:nvPr/>
        </p:nvSpPr>
        <p:spPr bwMode="auto">
          <a:xfrm>
            <a:off x="2557463" y="2295525"/>
            <a:ext cx="119062" cy="117475"/>
          </a:xfrm>
          <a:prstGeom prst="ellipse">
            <a:avLst/>
          </a:prstGeom>
          <a:noFill/>
          <a:ln w="3175" algn="ctr">
            <a:solidFill>
              <a:schemeClr val="tx1"/>
            </a:solidFill>
            <a:round/>
            <a:headEnd/>
            <a:tailEnd/>
          </a:ln>
          <a:effectLst/>
        </p:spPr>
        <p:txBody>
          <a:bodyPr/>
          <a:lstStyle/>
          <a:p>
            <a:endParaRPr lang="en-US" altLang="en-US"/>
          </a:p>
        </p:txBody>
      </p:sp>
      <p:sp>
        <p:nvSpPr>
          <p:cNvPr id="23595" name="Freeform 59"/>
          <p:cNvSpPr>
            <a:spLocks noChangeAspect="1"/>
          </p:cNvSpPr>
          <p:nvPr/>
        </p:nvSpPr>
        <p:spPr bwMode="auto">
          <a:xfrm>
            <a:off x="2559050" y="2295525"/>
            <a:ext cx="95250" cy="47625"/>
          </a:xfrm>
          <a:custGeom>
            <a:avLst/>
            <a:gdLst>
              <a:gd name="T0" fmla="*/ 2147483647 w 109"/>
              <a:gd name="T1" fmla="*/ 0 h 55"/>
              <a:gd name="T2" fmla="*/ 2147483647 w 109"/>
              <a:gd name="T3" fmla="*/ 2147483647 h 55"/>
              <a:gd name="T4" fmla="*/ 0 w 109"/>
              <a:gd name="T5" fmla="*/ 2147483647 h 55"/>
              <a:gd name="T6" fmla="*/ 2147483647 w 109"/>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55">
                <a:moveTo>
                  <a:pt x="66" y="0"/>
                </a:moveTo>
                <a:cubicBezTo>
                  <a:pt x="94" y="10"/>
                  <a:pt x="109" y="40"/>
                  <a:pt x="109" y="55"/>
                </a:cubicBezTo>
                <a:lnTo>
                  <a:pt x="0" y="55"/>
                </a:lnTo>
                <a:cubicBezTo>
                  <a:pt x="7" y="18"/>
                  <a:pt x="39" y="1"/>
                  <a:pt x="66" y="0"/>
                </a:cubicBezTo>
                <a:close/>
              </a:path>
            </a:pathLst>
          </a:custGeom>
          <a:solidFill>
            <a:schemeClr val="bg1"/>
          </a:solidFill>
          <a:ln w="3175" cap="flat" cmpd="sng">
            <a:solidFill>
              <a:schemeClr val="tx1"/>
            </a:solidFill>
            <a:prstDash val="solid"/>
            <a:round/>
            <a:headEnd type="none" w="med" len="med"/>
            <a:tailEnd type="none" w="med" len="med"/>
          </a:ln>
          <a:effectLst/>
        </p:spPr>
        <p:txBody>
          <a:bodyPr/>
          <a:lstStyle/>
          <a:p>
            <a:endParaRPr lang="en-IN"/>
          </a:p>
        </p:txBody>
      </p:sp>
      <p:sp>
        <p:nvSpPr>
          <p:cNvPr id="23596" name="Freeform 60"/>
          <p:cNvSpPr>
            <a:spLocks noChangeAspect="1"/>
          </p:cNvSpPr>
          <p:nvPr/>
        </p:nvSpPr>
        <p:spPr bwMode="auto">
          <a:xfrm>
            <a:off x="2551113" y="2341563"/>
            <a:ext cx="112712" cy="73025"/>
          </a:xfrm>
          <a:custGeom>
            <a:avLst/>
            <a:gdLst>
              <a:gd name="T0" fmla="*/ 2147483647 w 71"/>
              <a:gd name="T1" fmla="*/ 2147483647 h 46"/>
              <a:gd name="T2" fmla="*/ 2147483647 w 71"/>
              <a:gd name="T3" fmla="*/ 0 h 46"/>
              <a:gd name="T4" fmla="*/ 2147483647 w 71"/>
              <a:gd name="T5" fmla="*/ 2147483647 h 46"/>
              <a:gd name="T6" fmla="*/ 2147483647 w 71"/>
              <a:gd name="T7" fmla="*/ 2147483647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 h="46">
                <a:moveTo>
                  <a:pt x="40" y="46"/>
                </a:moveTo>
                <a:cubicBezTo>
                  <a:pt x="65" y="33"/>
                  <a:pt x="71" y="11"/>
                  <a:pt x="64" y="0"/>
                </a:cubicBezTo>
                <a:lnTo>
                  <a:pt x="6" y="2"/>
                </a:lnTo>
                <a:cubicBezTo>
                  <a:pt x="0" y="26"/>
                  <a:pt x="18" y="41"/>
                  <a:pt x="40" y="46"/>
                </a:cubicBezTo>
                <a:close/>
              </a:path>
            </a:pathLst>
          </a:custGeom>
          <a:solidFill>
            <a:srgbClr val="ACACAC"/>
          </a:solidFill>
          <a:ln w="3175" cap="flat" cmpd="sng">
            <a:solidFill>
              <a:schemeClr val="tx1"/>
            </a:solidFill>
            <a:prstDash val="solid"/>
            <a:round/>
            <a:headEnd type="none" w="med" len="med"/>
            <a:tailEnd type="none" w="med" len="med"/>
          </a:ln>
          <a:effectLst/>
        </p:spPr>
        <p:txBody>
          <a:bodyPr/>
          <a:lstStyle/>
          <a:p>
            <a:endParaRPr lang="en-IN"/>
          </a:p>
        </p:txBody>
      </p:sp>
      <p:sp>
        <p:nvSpPr>
          <p:cNvPr id="23597" name="Line 61"/>
          <p:cNvSpPr>
            <a:spLocks noChangeAspect="1" noChangeShapeType="1"/>
          </p:cNvSpPr>
          <p:nvPr/>
        </p:nvSpPr>
        <p:spPr bwMode="auto">
          <a:xfrm>
            <a:off x="2560638" y="2341563"/>
            <a:ext cx="90487" cy="0"/>
          </a:xfrm>
          <a:prstGeom prst="line">
            <a:avLst/>
          </a:prstGeom>
          <a:noFill/>
          <a:ln w="6350">
            <a:solidFill>
              <a:schemeClr val="tx1"/>
            </a:solidFill>
            <a:round/>
            <a:headEnd/>
            <a:tailEnd/>
          </a:ln>
          <a:effectLst/>
        </p:spPr>
        <p:txBody>
          <a:bodyPr/>
          <a:lstStyle/>
          <a:p>
            <a:endParaRPr lang="en-IN"/>
          </a:p>
        </p:txBody>
      </p:sp>
      <p:sp>
        <p:nvSpPr>
          <p:cNvPr id="23598" name="Line 62"/>
          <p:cNvSpPr>
            <a:spLocks noChangeShapeType="1"/>
          </p:cNvSpPr>
          <p:nvPr/>
        </p:nvSpPr>
        <p:spPr bwMode="auto">
          <a:xfrm flipH="1">
            <a:off x="6338888" y="5294313"/>
            <a:ext cx="112712" cy="187325"/>
          </a:xfrm>
          <a:prstGeom prst="line">
            <a:avLst/>
          </a:prstGeom>
          <a:noFill/>
          <a:ln w="3175">
            <a:solidFill>
              <a:schemeClr val="tx1"/>
            </a:solidFill>
            <a:prstDash val="lgDash"/>
            <a:round/>
            <a:headEnd/>
            <a:tailEnd/>
          </a:ln>
          <a:effectLst/>
        </p:spPr>
        <p:txBody>
          <a:bodyPr/>
          <a:lstStyle/>
          <a:p>
            <a:endParaRPr lang="en-IN"/>
          </a:p>
        </p:txBody>
      </p:sp>
      <p:sp>
        <p:nvSpPr>
          <p:cNvPr id="23599" name="Line 63"/>
          <p:cNvSpPr>
            <a:spLocks noChangeShapeType="1"/>
          </p:cNvSpPr>
          <p:nvPr/>
        </p:nvSpPr>
        <p:spPr bwMode="auto">
          <a:xfrm>
            <a:off x="3903663" y="5278438"/>
            <a:ext cx="2816225" cy="0"/>
          </a:xfrm>
          <a:prstGeom prst="line">
            <a:avLst/>
          </a:prstGeom>
          <a:noFill/>
          <a:ln w="9525">
            <a:solidFill>
              <a:schemeClr val="tx1"/>
            </a:solidFill>
            <a:round/>
            <a:headEnd/>
            <a:tailEnd/>
          </a:ln>
          <a:effectLst/>
        </p:spPr>
        <p:txBody>
          <a:bodyPr/>
          <a:lstStyle/>
          <a:p>
            <a:endParaRPr lang="en-IN"/>
          </a:p>
        </p:txBody>
      </p:sp>
      <p:sp>
        <p:nvSpPr>
          <p:cNvPr id="23600" name="Line 64"/>
          <p:cNvSpPr>
            <a:spLocks noChangeShapeType="1"/>
          </p:cNvSpPr>
          <p:nvPr/>
        </p:nvSpPr>
        <p:spPr bwMode="auto">
          <a:xfrm>
            <a:off x="6697663" y="5278438"/>
            <a:ext cx="63500" cy="0"/>
          </a:xfrm>
          <a:prstGeom prst="line">
            <a:avLst/>
          </a:prstGeom>
          <a:noFill/>
          <a:ln w="9525">
            <a:solidFill>
              <a:schemeClr val="tx1"/>
            </a:solidFill>
            <a:round/>
            <a:headEnd/>
            <a:tailEnd type="triangle" w="lg" len="med"/>
          </a:ln>
          <a:effectLst/>
        </p:spPr>
        <p:txBody>
          <a:bodyPr/>
          <a:lstStyle/>
          <a:p>
            <a:endParaRPr lang="en-IN"/>
          </a:p>
        </p:txBody>
      </p:sp>
      <p:sp>
        <p:nvSpPr>
          <p:cNvPr id="23601" name="Text Box 65"/>
          <p:cNvSpPr txBox="1">
            <a:spLocks noChangeArrowheads="1"/>
          </p:cNvSpPr>
          <p:nvPr/>
        </p:nvSpPr>
        <p:spPr bwMode="auto">
          <a:xfrm>
            <a:off x="6505575" y="5383213"/>
            <a:ext cx="225425" cy="122237"/>
          </a:xfrm>
          <a:prstGeom prst="rect">
            <a:avLst/>
          </a:prstGeom>
          <a:noFill/>
          <a:ln w="9525">
            <a:noFill/>
            <a:miter lim="800000"/>
            <a:headEnd/>
            <a:tailEnd/>
          </a:ln>
          <a:effectLst/>
        </p:spPr>
        <p:txBody>
          <a:bodyPr wrap="none" lIns="0" tIns="0" rIns="0" bIns="0">
            <a:spAutoFit/>
          </a:bodyPr>
          <a:lstStyle/>
          <a:p>
            <a:r>
              <a:rPr lang="en-US" altLang="en-US" sz="800" b="0"/>
              <a:t>Time</a:t>
            </a:r>
          </a:p>
        </p:txBody>
      </p:sp>
      <p:sp>
        <p:nvSpPr>
          <p:cNvPr id="58" name="AutoShape 66"/>
          <p:cNvSpPr>
            <a:spLocks noChangeAspect="1" noChangeArrowheads="1"/>
          </p:cNvSpPr>
          <p:nvPr/>
        </p:nvSpPr>
        <p:spPr bwMode="auto">
          <a:xfrm>
            <a:off x="4686300" y="5005388"/>
            <a:ext cx="758825" cy="193675"/>
          </a:xfrm>
          <a:prstGeom prst="chevron">
            <a:avLst>
              <a:gd name="adj" fmla="val 48649"/>
            </a:avLst>
          </a:prstGeom>
          <a:solidFill>
            <a:schemeClr val="bg1"/>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panose="020B0604020202020204" pitchFamily="34" charset="0"/>
            </a:endParaRPr>
          </a:p>
        </p:txBody>
      </p:sp>
      <p:sp>
        <p:nvSpPr>
          <p:cNvPr id="59" name="AutoShape 67"/>
          <p:cNvSpPr>
            <a:spLocks noChangeAspect="1" noChangeArrowheads="1"/>
          </p:cNvSpPr>
          <p:nvPr/>
        </p:nvSpPr>
        <p:spPr bwMode="auto">
          <a:xfrm>
            <a:off x="5692775" y="5005388"/>
            <a:ext cx="758825" cy="193675"/>
          </a:xfrm>
          <a:prstGeom prst="chevron">
            <a:avLst>
              <a:gd name="adj" fmla="val 48649"/>
            </a:avLst>
          </a:prstGeom>
          <a:solidFill>
            <a:schemeClr val="bg1"/>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panose="020B0604020202020204" pitchFamily="34" charset="0"/>
            </a:endParaRPr>
          </a:p>
        </p:txBody>
      </p:sp>
      <p:sp>
        <p:nvSpPr>
          <p:cNvPr id="60" name="Oval 68"/>
          <p:cNvSpPr>
            <a:spLocks noChangeAspect="1" noChangeArrowheads="1"/>
          </p:cNvSpPr>
          <p:nvPr/>
        </p:nvSpPr>
        <p:spPr bwMode="auto">
          <a:xfrm>
            <a:off x="5481638" y="5078413"/>
            <a:ext cx="46037" cy="46037"/>
          </a:xfrm>
          <a:prstGeom prst="ellipse">
            <a:avLst/>
          </a:prstGeom>
          <a:solidFill>
            <a:schemeClr val="bg1">
              <a:lumMod val="50000"/>
            </a:schemeClr>
          </a:solidFill>
          <a:ln w="3175">
            <a:solidFill>
              <a:schemeClr val="bg1">
                <a:lumMod val="50000"/>
              </a:schemeClr>
            </a:solidFill>
            <a:round/>
            <a:headEnd/>
            <a:tailEnd/>
          </a:ln>
          <a:effectLst/>
        </p:spPr>
        <p:txBody>
          <a:bodyPr wrap="none" anchor="ctr"/>
          <a:lstStyle/>
          <a:p>
            <a:pPr>
              <a:defRPr/>
            </a:pPr>
            <a:endParaRPr lang="en-US">
              <a:latin typeface="Arial" panose="020B0604020202020204" pitchFamily="34" charset="0"/>
            </a:endParaRPr>
          </a:p>
        </p:txBody>
      </p:sp>
      <p:sp>
        <p:nvSpPr>
          <p:cNvPr id="61" name="Oval 69"/>
          <p:cNvSpPr>
            <a:spLocks noChangeAspect="1" noChangeArrowheads="1"/>
          </p:cNvSpPr>
          <p:nvPr/>
        </p:nvSpPr>
        <p:spPr bwMode="auto">
          <a:xfrm>
            <a:off x="5567363" y="5078413"/>
            <a:ext cx="46037" cy="46037"/>
          </a:xfrm>
          <a:prstGeom prst="ellipse">
            <a:avLst/>
          </a:prstGeom>
          <a:solidFill>
            <a:schemeClr val="bg1">
              <a:lumMod val="50000"/>
            </a:schemeClr>
          </a:solidFill>
          <a:ln w="3175">
            <a:solidFill>
              <a:schemeClr val="bg1">
                <a:lumMod val="50000"/>
              </a:schemeClr>
            </a:solidFill>
            <a:round/>
            <a:headEnd/>
            <a:tailEnd/>
          </a:ln>
          <a:effectLst/>
        </p:spPr>
        <p:txBody>
          <a:bodyPr wrap="none" anchor="ctr"/>
          <a:lstStyle/>
          <a:p>
            <a:pPr>
              <a:defRPr/>
            </a:pPr>
            <a:endParaRPr lang="en-US">
              <a:latin typeface="Arial" panose="020B0604020202020204" pitchFamily="34" charset="0"/>
            </a:endParaRPr>
          </a:p>
        </p:txBody>
      </p:sp>
      <p:sp>
        <p:nvSpPr>
          <p:cNvPr id="62" name="Oval 70"/>
          <p:cNvSpPr>
            <a:spLocks noChangeAspect="1" noChangeArrowheads="1"/>
          </p:cNvSpPr>
          <p:nvPr/>
        </p:nvSpPr>
        <p:spPr bwMode="auto">
          <a:xfrm>
            <a:off x="5653088" y="5078413"/>
            <a:ext cx="46037" cy="46037"/>
          </a:xfrm>
          <a:prstGeom prst="ellipse">
            <a:avLst/>
          </a:prstGeom>
          <a:solidFill>
            <a:schemeClr val="bg1">
              <a:lumMod val="50000"/>
            </a:schemeClr>
          </a:solidFill>
          <a:ln w="3175">
            <a:solidFill>
              <a:schemeClr val="bg1">
                <a:lumMod val="50000"/>
              </a:schemeClr>
            </a:solidFill>
            <a:round/>
            <a:headEnd/>
            <a:tailEnd/>
          </a:ln>
          <a:effectLst/>
        </p:spPr>
        <p:txBody>
          <a:bodyPr wrap="none" anchor="ctr"/>
          <a:lstStyle/>
          <a:p>
            <a:pPr>
              <a:defRPr/>
            </a:pPr>
            <a:endParaRPr lang="en-US">
              <a:latin typeface="Arial" panose="020B0604020202020204" pitchFamily="34" charset="0"/>
            </a:endParaRPr>
          </a:p>
        </p:txBody>
      </p:sp>
      <p:sp>
        <p:nvSpPr>
          <p:cNvPr id="65" name="AutoShape 73"/>
          <p:cNvSpPr>
            <a:spLocks noChangeArrowheads="1"/>
          </p:cNvSpPr>
          <p:nvPr/>
        </p:nvSpPr>
        <p:spPr bwMode="auto">
          <a:xfrm rot="-5400000">
            <a:off x="5485607" y="4750593"/>
            <a:ext cx="228600" cy="1477963"/>
          </a:xfrm>
          <a:prstGeom prst="roundRect">
            <a:avLst>
              <a:gd name="adj" fmla="val 42537"/>
            </a:avLst>
          </a:prstGeom>
          <a:solidFill>
            <a:srgbClr val="FFFFE6"/>
          </a:solidFill>
          <a:ln w="3175">
            <a:solidFill>
              <a:schemeClr val="bg1">
                <a:lumMod val="65000"/>
              </a:schemeClr>
            </a:solidFill>
            <a:round/>
            <a:headEnd/>
            <a:tailEnd/>
          </a:ln>
          <a:effectLst/>
        </p:spPr>
        <p:txBody>
          <a:bodyPr wrap="none" anchor="ctr"/>
          <a:lstStyle/>
          <a:p>
            <a:pPr>
              <a:defRPr/>
            </a:pPr>
            <a:endParaRPr lang="en-US">
              <a:latin typeface="Arial" panose="020B0604020202020204" pitchFamily="34" charset="0"/>
            </a:endParaRPr>
          </a:p>
        </p:txBody>
      </p:sp>
      <p:sp>
        <p:nvSpPr>
          <p:cNvPr id="66" name="Text Box 74"/>
          <p:cNvSpPr txBox="1">
            <a:spLocks noChangeArrowheads="1"/>
          </p:cNvSpPr>
          <p:nvPr/>
        </p:nvSpPr>
        <p:spPr bwMode="auto">
          <a:xfrm>
            <a:off x="4997450" y="5429250"/>
            <a:ext cx="1204913"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defRPr/>
            </a:pPr>
            <a:r>
              <a:rPr lang="en-US" altLang="en-US" sz="800" b="0" i="1" dirty="0">
                <a:solidFill>
                  <a:schemeClr val="bg1">
                    <a:lumMod val="65000"/>
                  </a:schemeClr>
                </a:solidFill>
                <a:latin typeface="Arial" panose="020B0604020202020204" pitchFamily="34" charset="0"/>
              </a:rPr>
              <a:t>Estimated completion date</a:t>
            </a:r>
          </a:p>
        </p:txBody>
      </p:sp>
      <p:sp>
        <p:nvSpPr>
          <p:cNvPr id="23609" name="Oval 77"/>
          <p:cNvSpPr>
            <a:spLocks noChangeAspect="1" noChangeArrowheads="1"/>
          </p:cNvSpPr>
          <p:nvPr/>
        </p:nvSpPr>
        <p:spPr bwMode="auto">
          <a:xfrm>
            <a:off x="6440488" y="5253038"/>
            <a:ext cx="46037" cy="46037"/>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3610" name="AutoShape 79"/>
          <p:cNvSpPr>
            <a:spLocks noChangeAspect="1" noChangeArrowheads="1"/>
          </p:cNvSpPr>
          <p:nvPr/>
        </p:nvSpPr>
        <p:spPr bwMode="auto">
          <a:xfrm>
            <a:off x="3941763" y="5005388"/>
            <a:ext cx="758825" cy="193675"/>
          </a:xfrm>
          <a:prstGeom prst="chevron">
            <a:avLst>
              <a:gd name="adj" fmla="val 48649"/>
            </a:avLst>
          </a:prstGeom>
          <a:solidFill>
            <a:srgbClr val="FFC000"/>
          </a:solidFill>
          <a:ln w="12700">
            <a:solidFill>
              <a:schemeClr val="tx1"/>
            </a:solidFill>
            <a:miter lim="800000"/>
            <a:headEnd/>
            <a:tailEnd/>
          </a:ln>
        </p:spPr>
        <p:txBody>
          <a:bodyPr wrap="none" anchor="ctr"/>
          <a:lstStyle/>
          <a:p>
            <a:endParaRPr lang="en-US" altLang="en-US"/>
          </a:p>
        </p:txBody>
      </p:sp>
      <p:sp>
        <p:nvSpPr>
          <p:cNvPr id="23611" name="Text Box 80"/>
          <p:cNvSpPr txBox="1">
            <a:spLocks noChangeArrowheads="1"/>
          </p:cNvSpPr>
          <p:nvPr/>
        </p:nvSpPr>
        <p:spPr bwMode="auto">
          <a:xfrm>
            <a:off x="4443413" y="2911475"/>
            <a:ext cx="1663700" cy="123825"/>
          </a:xfrm>
          <a:prstGeom prst="rect">
            <a:avLst/>
          </a:prstGeom>
          <a:noFill/>
          <a:ln w="9525">
            <a:noFill/>
            <a:miter lim="800000"/>
            <a:headEnd/>
            <a:tailEnd/>
          </a:ln>
          <a:effectLst/>
        </p:spPr>
        <p:txBody>
          <a:bodyPr wrap="none" lIns="0" tIns="0" rIns="0" bIns="0">
            <a:spAutoFit/>
          </a:bodyPr>
          <a:lstStyle/>
          <a:p>
            <a:r>
              <a:rPr lang="en-US" altLang="en-US" sz="800" b="0"/>
              <a:t>•  ST-4: Unlock	   11 days (6pts)</a:t>
            </a:r>
          </a:p>
        </p:txBody>
      </p:sp>
      <p:sp>
        <p:nvSpPr>
          <p:cNvPr id="23612" name="Text Box 81"/>
          <p:cNvSpPr txBox="1">
            <a:spLocks noChangeArrowheads="1"/>
          </p:cNvSpPr>
          <p:nvPr/>
        </p:nvSpPr>
        <p:spPr bwMode="auto">
          <a:xfrm>
            <a:off x="1951038" y="2601913"/>
            <a:ext cx="1230312" cy="244475"/>
          </a:xfrm>
          <a:prstGeom prst="rect">
            <a:avLst/>
          </a:prstGeom>
          <a:noFill/>
          <a:ln w="9525">
            <a:noFill/>
            <a:miter lim="800000"/>
            <a:headEnd/>
            <a:tailEnd/>
          </a:ln>
          <a:effectLst/>
        </p:spPr>
        <p:txBody>
          <a:bodyPr wrap="none" lIns="0" tIns="0" rIns="0" bIns="0">
            <a:spAutoFit/>
          </a:bodyPr>
          <a:lstStyle/>
          <a:p>
            <a:r>
              <a:rPr lang="en-US" altLang="en-US" sz="1600" b="0"/>
              <a:t>Work backlog</a:t>
            </a:r>
          </a:p>
        </p:txBody>
      </p:sp>
      <p:sp>
        <p:nvSpPr>
          <p:cNvPr id="23613" name="Text Box 82"/>
          <p:cNvSpPr txBox="1">
            <a:spLocks noChangeArrowheads="1"/>
          </p:cNvSpPr>
          <p:nvPr/>
        </p:nvSpPr>
        <p:spPr bwMode="auto">
          <a:xfrm>
            <a:off x="4452938" y="3073400"/>
            <a:ext cx="1663700" cy="123825"/>
          </a:xfrm>
          <a:prstGeom prst="rect">
            <a:avLst/>
          </a:prstGeom>
          <a:noFill/>
          <a:ln w="9525">
            <a:noFill/>
            <a:miter lim="800000"/>
            <a:headEnd/>
            <a:tailEnd/>
          </a:ln>
          <a:effectLst/>
        </p:spPr>
        <p:txBody>
          <a:bodyPr wrap="none" lIns="0" tIns="0" rIns="0" bIns="0">
            <a:spAutoFit/>
          </a:bodyPr>
          <a:lstStyle/>
          <a:p>
            <a:r>
              <a:rPr lang="en-US" altLang="en-US" sz="800" b="0"/>
              <a:t>•  ST-2: Lock     	     4 days (2pts)</a:t>
            </a:r>
          </a:p>
        </p:txBody>
      </p:sp>
      <p:sp>
        <p:nvSpPr>
          <p:cNvPr id="23614" name="Text Box 83"/>
          <p:cNvSpPr txBox="1">
            <a:spLocks noChangeArrowheads="1"/>
          </p:cNvSpPr>
          <p:nvPr/>
        </p:nvSpPr>
        <p:spPr bwMode="auto">
          <a:xfrm>
            <a:off x="1892300" y="3148013"/>
            <a:ext cx="1839913" cy="123825"/>
          </a:xfrm>
          <a:prstGeom prst="rect">
            <a:avLst/>
          </a:prstGeom>
          <a:noFill/>
          <a:ln w="9525">
            <a:noFill/>
            <a:miter lim="800000"/>
            <a:headEnd/>
            <a:tailEnd/>
          </a:ln>
          <a:effectLst/>
        </p:spPr>
        <p:txBody>
          <a:bodyPr wrap="none" lIns="0" tIns="0" rIns="0" bIns="0">
            <a:spAutoFit/>
          </a:bodyPr>
          <a:lstStyle/>
          <a:p>
            <a:r>
              <a:rPr lang="en-US" altLang="en-US" sz="800" b="0"/>
              <a:t>1) ST-5: Manage Users    14 days (8pts)</a:t>
            </a:r>
          </a:p>
        </p:txBody>
      </p:sp>
      <p:sp>
        <p:nvSpPr>
          <p:cNvPr id="23615" name="Text Box 84"/>
          <p:cNvSpPr txBox="1">
            <a:spLocks noChangeArrowheads="1"/>
          </p:cNvSpPr>
          <p:nvPr/>
        </p:nvSpPr>
        <p:spPr bwMode="auto">
          <a:xfrm>
            <a:off x="1901825" y="3344863"/>
            <a:ext cx="1824038" cy="123825"/>
          </a:xfrm>
          <a:prstGeom prst="rect">
            <a:avLst/>
          </a:prstGeom>
          <a:noFill/>
          <a:ln w="9525">
            <a:noFill/>
            <a:miter lim="800000"/>
            <a:headEnd/>
            <a:tailEnd/>
          </a:ln>
          <a:effectLst/>
        </p:spPr>
        <p:txBody>
          <a:bodyPr wrap="none" lIns="0" tIns="0" rIns="0" bIns="0">
            <a:spAutoFit/>
          </a:bodyPr>
          <a:lstStyle/>
          <a:p>
            <a:r>
              <a:rPr lang="en-US" altLang="en-US" sz="800" b="0"/>
              <a:t>2) ST-7: Set Preferences 10 days (6pts)</a:t>
            </a:r>
          </a:p>
        </p:txBody>
      </p:sp>
      <p:sp>
        <p:nvSpPr>
          <p:cNvPr id="23616" name="Text Box 85"/>
          <p:cNvSpPr txBox="1">
            <a:spLocks noChangeArrowheads="1"/>
          </p:cNvSpPr>
          <p:nvPr/>
        </p:nvSpPr>
        <p:spPr bwMode="auto">
          <a:xfrm>
            <a:off x="4046538" y="5040313"/>
            <a:ext cx="584200" cy="123825"/>
          </a:xfrm>
          <a:prstGeom prst="rect">
            <a:avLst/>
          </a:prstGeom>
          <a:noFill/>
          <a:ln w="9525">
            <a:noFill/>
            <a:miter lim="800000"/>
            <a:headEnd/>
            <a:tailEnd/>
          </a:ln>
          <a:effectLst/>
        </p:spPr>
        <p:txBody>
          <a:bodyPr wrap="none" lIns="0" tIns="0" rIns="0" bIns="0">
            <a:spAutoFit/>
          </a:bodyPr>
          <a:lstStyle/>
          <a:p>
            <a:pPr algn="ctr"/>
            <a:r>
              <a:rPr lang="en-US" altLang="en-US" sz="800"/>
              <a:t>1st iteration</a:t>
            </a:r>
          </a:p>
        </p:txBody>
      </p:sp>
      <p:sp>
        <p:nvSpPr>
          <p:cNvPr id="23617" name="Text Box 86"/>
          <p:cNvSpPr txBox="1">
            <a:spLocks noChangeArrowheads="1"/>
          </p:cNvSpPr>
          <p:nvPr/>
        </p:nvSpPr>
        <p:spPr bwMode="auto">
          <a:xfrm>
            <a:off x="1901825" y="3549650"/>
            <a:ext cx="1827213" cy="123825"/>
          </a:xfrm>
          <a:prstGeom prst="rect">
            <a:avLst/>
          </a:prstGeom>
          <a:noFill/>
          <a:ln w="9525">
            <a:noFill/>
            <a:miter lim="800000"/>
            <a:headEnd/>
            <a:tailEnd/>
          </a:ln>
          <a:effectLst/>
        </p:spPr>
        <p:txBody>
          <a:bodyPr wrap="none" lIns="0" tIns="0" rIns="0" bIns="0">
            <a:spAutoFit/>
          </a:bodyPr>
          <a:lstStyle/>
          <a:p>
            <a:r>
              <a:rPr lang="en-US" altLang="en-US" sz="800" b="0"/>
              <a:t>3) ST-6: View History         7 days (4pts)</a:t>
            </a:r>
          </a:p>
        </p:txBody>
      </p:sp>
      <p:sp>
        <p:nvSpPr>
          <p:cNvPr id="23618" name="Text Box 87"/>
          <p:cNvSpPr txBox="1">
            <a:spLocks noChangeArrowheads="1"/>
          </p:cNvSpPr>
          <p:nvPr/>
        </p:nvSpPr>
        <p:spPr bwMode="auto">
          <a:xfrm>
            <a:off x="1901825" y="3771900"/>
            <a:ext cx="371475" cy="123825"/>
          </a:xfrm>
          <a:prstGeom prst="rect">
            <a:avLst/>
          </a:prstGeom>
          <a:noFill/>
          <a:ln w="9525">
            <a:noFill/>
            <a:miter lim="800000"/>
            <a:headEnd/>
            <a:tailEnd/>
          </a:ln>
          <a:effectLst/>
        </p:spPr>
        <p:txBody>
          <a:bodyPr wrap="none" lIns="0" tIns="0" rIns="0" bIns="0">
            <a:spAutoFit/>
          </a:bodyPr>
          <a:lstStyle/>
          <a:p>
            <a:r>
              <a:rPr lang="en-US" altLang="en-US" sz="800" b="0"/>
              <a:t>4) ST-_:</a:t>
            </a:r>
          </a:p>
        </p:txBody>
      </p:sp>
      <p:sp>
        <p:nvSpPr>
          <p:cNvPr id="23619" name="AutoShape 91"/>
          <p:cNvSpPr>
            <a:spLocks/>
          </p:cNvSpPr>
          <p:nvPr/>
        </p:nvSpPr>
        <p:spPr bwMode="auto">
          <a:xfrm>
            <a:off x="6208713" y="2871788"/>
            <a:ext cx="152400" cy="358775"/>
          </a:xfrm>
          <a:prstGeom prst="rightBrace">
            <a:avLst>
              <a:gd name="adj1" fmla="val 50004"/>
              <a:gd name="adj2" fmla="val 50000"/>
            </a:avLst>
          </a:prstGeom>
          <a:noFill/>
          <a:ln w="15875">
            <a:solidFill>
              <a:srgbClr val="C49500"/>
            </a:solidFill>
            <a:round/>
            <a:headEnd/>
            <a:tailEnd/>
          </a:ln>
          <a:effectLst/>
        </p:spPr>
        <p:txBody>
          <a:bodyPr wrap="none" anchor="ctr"/>
          <a:lstStyle/>
          <a:p>
            <a:endParaRPr lang="en-US" altLang="en-US"/>
          </a:p>
        </p:txBody>
      </p:sp>
      <p:sp>
        <p:nvSpPr>
          <p:cNvPr id="23620" name="AutoShape 101"/>
          <p:cNvSpPr>
            <a:spLocks/>
          </p:cNvSpPr>
          <p:nvPr/>
        </p:nvSpPr>
        <p:spPr bwMode="auto">
          <a:xfrm>
            <a:off x="3860800" y="3730625"/>
            <a:ext cx="152400" cy="358775"/>
          </a:xfrm>
          <a:prstGeom prst="rightBrace">
            <a:avLst>
              <a:gd name="adj1" fmla="val 50004"/>
              <a:gd name="adj2" fmla="val 50000"/>
            </a:avLst>
          </a:prstGeom>
          <a:noFill/>
          <a:ln w="3175">
            <a:solidFill>
              <a:schemeClr val="tx1"/>
            </a:solidFill>
            <a:round/>
            <a:headEnd/>
            <a:tailEnd/>
          </a:ln>
          <a:effectLst/>
        </p:spPr>
        <p:txBody>
          <a:bodyPr wrap="none" anchor="ctr"/>
          <a:lstStyle/>
          <a:p>
            <a:endParaRPr lang="en-US" altLang="en-US"/>
          </a:p>
        </p:txBody>
      </p:sp>
      <p:sp>
        <p:nvSpPr>
          <p:cNvPr id="23621" name="AutoShape 102"/>
          <p:cNvSpPr>
            <a:spLocks/>
          </p:cNvSpPr>
          <p:nvPr/>
        </p:nvSpPr>
        <p:spPr bwMode="auto">
          <a:xfrm>
            <a:off x="3876675" y="4121150"/>
            <a:ext cx="152400" cy="177800"/>
          </a:xfrm>
          <a:prstGeom prst="rightBrace">
            <a:avLst>
              <a:gd name="adj1" fmla="val 29167"/>
              <a:gd name="adj2" fmla="val 50000"/>
            </a:avLst>
          </a:prstGeom>
          <a:noFill/>
          <a:ln w="3175">
            <a:solidFill>
              <a:schemeClr val="tx1"/>
            </a:solidFill>
            <a:round/>
            <a:headEnd/>
            <a:tailEnd/>
          </a:ln>
          <a:effectLst/>
        </p:spPr>
        <p:txBody>
          <a:bodyPr wrap="none" anchor="ctr"/>
          <a:lstStyle/>
          <a:p>
            <a:endParaRPr lang="en-US" altLang="en-US"/>
          </a:p>
        </p:txBody>
      </p:sp>
      <p:sp>
        <p:nvSpPr>
          <p:cNvPr id="23622" name="Text Box 103"/>
          <p:cNvSpPr txBox="1">
            <a:spLocks noChangeArrowheads="1"/>
          </p:cNvSpPr>
          <p:nvPr/>
        </p:nvSpPr>
        <p:spPr bwMode="auto">
          <a:xfrm>
            <a:off x="6342063" y="4760913"/>
            <a:ext cx="419100" cy="123825"/>
          </a:xfrm>
          <a:prstGeom prst="rect">
            <a:avLst/>
          </a:prstGeom>
          <a:noFill/>
          <a:ln w="9525">
            <a:noFill/>
            <a:miter lim="800000"/>
            <a:headEnd/>
            <a:tailEnd/>
          </a:ln>
          <a:effectLst/>
        </p:spPr>
        <p:txBody>
          <a:bodyPr wrap="none" lIns="0" tIns="0" rIns="0" bIns="0">
            <a:spAutoFit/>
          </a:bodyPr>
          <a:lstStyle/>
          <a:p>
            <a:pPr algn="r"/>
            <a:r>
              <a:rPr lang="en-US" altLang="en-US" sz="800" b="0"/>
              <a:t>117 days</a:t>
            </a:r>
          </a:p>
        </p:txBody>
      </p:sp>
      <p:sp>
        <p:nvSpPr>
          <p:cNvPr id="23623" name="Text Box 104"/>
          <p:cNvSpPr txBox="1">
            <a:spLocks noChangeArrowheads="1"/>
          </p:cNvSpPr>
          <p:nvPr/>
        </p:nvSpPr>
        <p:spPr bwMode="auto">
          <a:xfrm>
            <a:off x="4092575" y="5310188"/>
            <a:ext cx="363538" cy="123825"/>
          </a:xfrm>
          <a:prstGeom prst="rect">
            <a:avLst/>
          </a:prstGeom>
          <a:noFill/>
          <a:ln w="9525">
            <a:noFill/>
            <a:miter lim="800000"/>
            <a:headEnd/>
            <a:tailEnd/>
          </a:ln>
          <a:effectLst/>
        </p:spPr>
        <p:txBody>
          <a:bodyPr wrap="none" lIns="0" tIns="0" rIns="0" bIns="0">
            <a:spAutoFit/>
          </a:bodyPr>
          <a:lstStyle/>
          <a:p>
            <a:pPr algn="ctr"/>
            <a:r>
              <a:rPr lang="en-US" altLang="en-US" sz="800" b="0"/>
              <a:t>30 days</a:t>
            </a:r>
          </a:p>
        </p:txBody>
      </p:sp>
      <p:sp>
        <p:nvSpPr>
          <p:cNvPr id="23624" name="AutoShape 113"/>
          <p:cNvSpPr>
            <a:spLocks/>
          </p:cNvSpPr>
          <p:nvPr/>
        </p:nvSpPr>
        <p:spPr bwMode="auto">
          <a:xfrm>
            <a:off x="3848100" y="3143250"/>
            <a:ext cx="152400" cy="539750"/>
          </a:xfrm>
          <a:prstGeom prst="rightBrace">
            <a:avLst>
              <a:gd name="adj1" fmla="val 52076"/>
              <a:gd name="adj2" fmla="val 50000"/>
            </a:avLst>
          </a:prstGeom>
          <a:noFill/>
          <a:ln w="3175">
            <a:solidFill>
              <a:schemeClr val="tx1"/>
            </a:solidFill>
            <a:round/>
            <a:headEnd/>
            <a:tailEnd/>
          </a:ln>
          <a:effectLst/>
        </p:spPr>
        <p:txBody>
          <a:bodyPr wrap="none" anchor="ctr"/>
          <a:lstStyle/>
          <a:p>
            <a:endParaRPr lang="en-US" altLang="en-US"/>
          </a:p>
        </p:txBody>
      </p:sp>
      <p:grpSp>
        <p:nvGrpSpPr>
          <p:cNvPr id="5" name="Group 16384"/>
          <p:cNvGrpSpPr>
            <a:grpSpLocks/>
          </p:cNvGrpSpPr>
          <p:nvPr/>
        </p:nvGrpSpPr>
        <p:grpSpPr bwMode="auto">
          <a:xfrm>
            <a:off x="4259263" y="3079750"/>
            <a:ext cx="2181225" cy="1862138"/>
            <a:chOff x="4259145" y="3080382"/>
            <a:chExt cx="2181982" cy="1861915"/>
          </a:xfrm>
        </p:grpSpPr>
        <p:sp>
          <p:nvSpPr>
            <p:cNvPr id="23634" name="Freeform 115"/>
            <p:cNvSpPr>
              <a:spLocks/>
            </p:cNvSpPr>
            <p:nvPr/>
          </p:nvSpPr>
          <p:spPr bwMode="auto">
            <a:xfrm>
              <a:off x="4295500" y="3080382"/>
              <a:ext cx="2145627" cy="1790431"/>
            </a:xfrm>
            <a:custGeom>
              <a:avLst/>
              <a:gdLst>
                <a:gd name="T0" fmla="*/ 2147483647 w 10191"/>
                <a:gd name="T1" fmla="*/ 0 h 10342"/>
                <a:gd name="T2" fmla="*/ 2147483647 w 10191"/>
                <a:gd name="T3" fmla="*/ 2147483647 h 10342"/>
                <a:gd name="T4" fmla="*/ 2147483647 w 10191"/>
                <a:gd name="T5" fmla="*/ 2147483647 h 10342"/>
                <a:gd name="T6" fmla="*/ 0 60000 65536"/>
                <a:gd name="T7" fmla="*/ 0 60000 65536"/>
                <a:gd name="T8" fmla="*/ 0 60000 65536"/>
              </a:gdLst>
              <a:ahLst/>
              <a:cxnLst>
                <a:cxn ang="T6">
                  <a:pos x="T0" y="T1"/>
                </a:cxn>
                <a:cxn ang="T7">
                  <a:pos x="T2" y="T3"/>
                </a:cxn>
                <a:cxn ang="T8">
                  <a:pos x="T4" y="T5"/>
                </a:cxn>
              </a:cxnLst>
              <a:rect l="0" t="0" r="r" b="b"/>
              <a:pathLst>
                <a:path w="10191" h="10342">
                  <a:moveTo>
                    <a:pt x="9960" y="0"/>
                  </a:moveTo>
                  <a:cubicBezTo>
                    <a:pt x="11167" y="3587"/>
                    <a:pt x="7395" y="3926"/>
                    <a:pt x="4700" y="4329"/>
                  </a:cubicBezTo>
                  <a:cubicBezTo>
                    <a:pt x="2005" y="4732"/>
                    <a:pt x="-283" y="6029"/>
                    <a:pt x="29" y="10342"/>
                  </a:cubicBezTo>
                </a:path>
              </a:pathLst>
            </a:custGeom>
            <a:noFill/>
            <a:ln w="31750" cmpd="sng">
              <a:solidFill>
                <a:srgbClr val="DEA900"/>
              </a:solidFill>
              <a:round/>
              <a:headEnd type="none" w="med" len="med"/>
              <a:tailEnd type="none" w="med" len="med"/>
            </a:ln>
            <a:effectLst/>
          </p:spPr>
          <p:txBody>
            <a:bodyPr/>
            <a:lstStyle/>
            <a:p>
              <a:endParaRPr lang="en-IN"/>
            </a:p>
          </p:txBody>
        </p:sp>
        <p:sp>
          <p:nvSpPr>
            <p:cNvPr id="23635" name="AutoShape 116"/>
            <p:cNvSpPr>
              <a:spLocks noChangeArrowheads="1"/>
            </p:cNvSpPr>
            <p:nvPr/>
          </p:nvSpPr>
          <p:spPr bwMode="auto">
            <a:xfrm flipV="1">
              <a:off x="4259145" y="4853395"/>
              <a:ext cx="74846" cy="88902"/>
            </a:xfrm>
            <a:prstGeom prst="triangle">
              <a:avLst>
                <a:gd name="adj" fmla="val 50000"/>
              </a:avLst>
            </a:prstGeom>
            <a:solidFill>
              <a:schemeClr val="tx1"/>
            </a:solidFill>
            <a:ln w="31750" algn="ctr">
              <a:solidFill>
                <a:srgbClr val="DEA900"/>
              </a:solidFill>
              <a:miter lim="800000"/>
              <a:headEnd/>
              <a:tailEnd/>
            </a:ln>
            <a:effectLst/>
          </p:spPr>
          <p:txBody>
            <a:bodyPr/>
            <a:lstStyle/>
            <a:p>
              <a:endParaRPr lang="en-US" altLang="en-US"/>
            </a:p>
          </p:txBody>
        </p:sp>
      </p:grpSp>
      <p:sp>
        <p:nvSpPr>
          <p:cNvPr id="23626" name="Text Box 103"/>
          <p:cNvSpPr txBox="1">
            <a:spLocks noChangeArrowheads="1"/>
          </p:cNvSpPr>
          <p:nvPr/>
        </p:nvSpPr>
        <p:spPr bwMode="auto">
          <a:xfrm>
            <a:off x="3905250" y="1846263"/>
            <a:ext cx="1955800" cy="830262"/>
          </a:xfrm>
          <a:prstGeom prst="rect">
            <a:avLst/>
          </a:prstGeom>
          <a:solidFill>
            <a:srgbClr val="F1FCAE"/>
          </a:solidFill>
          <a:ln w="31750">
            <a:solidFill>
              <a:schemeClr val="tx1"/>
            </a:solidFill>
            <a:miter lim="800000"/>
            <a:headEnd/>
            <a:tailEnd/>
          </a:ln>
        </p:spPr>
        <p:txBody>
          <a:bodyPr>
            <a:spAutoFit/>
          </a:bodyPr>
          <a:lstStyle/>
          <a:p>
            <a:r>
              <a:rPr lang="en-US" altLang="en-US" sz="1200" u="sng"/>
              <a:t>Step 1</a:t>
            </a:r>
            <a:r>
              <a:rPr lang="en-US" altLang="en-US" sz="1200" b="0"/>
              <a:t>:</a:t>
            </a:r>
          </a:p>
          <a:p>
            <a:r>
              <a:rPr lang="en-US" altLang="en-US" sz="1200" b="0"/>
              <a:t>Remove from the backlog user stories scheduled for the next iteration</a:t>
            </a:r>
          </a:p>
        </p:txBody>
      </p:sp>
      <p:sp>
        <p:nvSpPr>
          <p:cNvPr id="23627" name="Text Box 103"/>
          <p:cNvSpPr txBox="1">
            <a:spLocks noChangeArrowheads="1"/>
          </p:cNvSpPr>
          <p:nvPr/>
        </p:nvSpPr>
        <p:spPr bwMode="auto">
          <a:xfrm>
            <a:off x="1806575" y="3975100"/>
            <a:ext cx="1863725" cy="1016000"/>
          </a:xfrm>
          <a:prstGeom prst="rect">
            <a:avLst/>
          </a:prstGeom>
          <a:solidFill>
            <a:srgbClr val="F1FCAE"/>
          </a:solidFill>
          <a:ln w="31750">
            <a:solidFill>
              <a:schemeClr val="tx1"/>
            </a:solidFill>
            <a:miter lim="800000"/>
            <a:headEnd/>
            <a:tailEnd/>
          </a:ln>
        </p:spPr>
        <p:txBody>
          <a:bodyPr>
            <a:spAutoFit/>
          </a:bodyPr>
          <a:lstStyle/>
          <a:p>
            <a:r>
              <a:rPr lang="en-US" altLang="en-US" sz="1200" u="sng"/>
              <a:t>Step 2</a:t>
            </a:r>
            <a:r>
              <a:rPr lang="en-US" altLang="en-US" sz="1200" b="0"/>
              <a:t>:</a:t>
            </a:r>
          </a:p>
          <a:p>
            <a:r>
              <a:rPr lang="en-US" altLang="en-US" sz="1200" b="0"/>
              <a:t>Shift remaining user stories to the top of the backlog and allow customer re-prioritization</a:t>
            </a:r>
          </a:p>
        </p:txBody>
      </p:sp>
      <p:sp>
        <p:nvSpPr>
          <p:cNvPr id="23628" name="Down Arrow 16388"/>
          <p:cNvSpPr>
            <a:spLocks noChangeArrowheads="1"/>
          </p:cNvSpPr>
          <p:nvPr/>
        </p:nvSpPr>
        <p:spPr bwMode="auto">
          <a:xfrm flipV="1">
            <a:off x="1660525" y="3379788"/>
            <a:ext cx="250825" cy="977900"/>
          </a:xfrm>
          <a:prstGeom prst="downArrow">
            <a:avLst>
              <a:gd name="adj1" fmla="val 20917"/>
              <a:gd name="adj2" fmla="val 53427"/>
            </a:avLst>
          </a:prstGeom>
          <a:noFill/>
          <a:ln w="31750">
            <a:solidFill>
              <a:srgbClr val="DEA900"/>
            </a:solidFill>
            <a:round/>
            <a:headEnd/>
            <a:tailEnd/>
          </a:ln>
          <a:effectLst/>
        </p:spPr>
        <p:txBody>
          <a:bodyPr/>
          <a:lstStyle/>
          <a:p>
            <a:endParaRPr lang="en-US" altLang="en-US"/>
          </a:p>
        </p:txBody>
      </p:sp>
      <p:sp>
        <p:nvSpPr>
          <p:cNvPr id="23629" name="Line 96"/>
          <p:cNvSpPr>
            <a:spLocks noChangeShapeType="1"/>
          </p:cNvSpPr>
          <p:nvPr/>
        </p:nvSpPr>
        <p:spPr bwMode="auto">
          <a:xfrm flipH="1">
            <a:off x="3641725" y="5214938"/>
            <a:ext cx="471488" cy="266700"/>
          </a:xfrm>
          <a:prstGeom prst="line">
            <a:avLst/>
          </a:prstGeom>
          <a:noFill/>
          <a:ln w="28575">
            <a:solidFill>
              <a:schemeClr val="bg1"/>
            </a:solidFill>
            <a:round/>
            <a:headEnd/>
            <a:tailEnd/>
          </a:ln>
          <a:effectLst/>
        </p:spPr>
        <p:txBody>
          <a:bodyPr/>
          <a:lstStyle/>
          <a:p>
            <a:endParaRPr lang="en-IN"/>
          </a:p>
        </p:txBody>
      </p:sp>
      <p:sp>
        <p:nvSpPr>
          <p:cNvPr id="23630" name="Line 105"/>
          <p:cNvSpPr>
            <a:spLocks noChangeShapeType="1"/>
          </p:cNvSpPr>
          <p:nvPr/>
        </p:nvSpPr>
        <p:spPr bwMode="auto">
          <a:xfrm flipH="1">
            <a:off x="3641725" y="5214938"/>
            <a:ext cx="471488" cy="266700"/>
          </a:xfrm>
          <a:prstGeom prst="line">
            <a:avLst/>
          </a:prstGeom>
          <a:noFill/>
          <a:ln w="3175">
            <a:solidFill>
              <a:schemeClr val="tx1"/>
            </a:solidFill>
            <a:prstDash val="lgDash"/>
            <a:round/>
            <a:headEnd/>
            <a:tailEnd/>
          </a:ln>
          <a:effectLst/>
        </p:spPr>
        <p:txBody>
          <a:bodyPr/>
          <a:lstStyle/>
          <a:p>
            <a:endParaRPr lang="en-IN"/>
          </a:p>
        </p:txBody>
      </p:sp>
      <p:sp>
        <p:nvSpPr>
          <p:cNvPr id="23631" name="Oval 106"/>
          <p:cNvSpPr>
            <a:spLocks noChangeAspect="1" noChangeArrowheads="1"/>
          </p:cNvSpPr>
          <p:nvPr/>
        </p:nvSpPr>
        <p:spPr bwMode="auto">
          <a:xfrm>
            <a:off x="4113213" y="5175250"/>
            <a:ext cx="46037" cy="46038"/>
          </a:xfrm>
          <a:prstGeom prst="ellipse">
            <a:avLst/>
          </a:prstGeom>
          <a:solidFill>
            <a:schemeClr val="bg1"/>
          </a:solidFill>
          <a:ln w="3175">
            <a:solidFill>
              <a:schemeClr val="tx1"/>
            </a:solidFill>
            <a:round/>
            <a:headEnd/>
            <a:tailEnd/>
          </a:ln>
          <a:effectLst/>
        </p:spPr>
        <p:txBody>
          <a:bodyPr wrap="none" anchor="ctr"/>
          <a:lstStyle/>
          <a:p>
            <a:endParaRPr lang="en-US" altLang="en-US"/>
          </a:p>
        </p:txBody>
      </p:sp>
      <p:sp>
        <p:nvSpPr>
          <p:cNvPr id="23632" name="AutoShape 107"/>
          <p:cNvSpPr>
            <a:spLocks noChangeArrowheads="1"/>
          </p:cNvSpPr>
          <p:nvPr/>
        </p:nvSpPr>
        <p:spPr bwMode="auto">
          <a:xfrm rot="-5400000">
            <a:off x="2666207" y="4628356"/>
            <a:ext cx="228600" cy="1722437"/>
          </a:xfrm>
          <a:prstGeom prst="roundRect">
            <a:avLst>
              <a:gd name="adj" fmla="val 42537"/>
            </a:avLst>
          </a:prstGeom>
          <a:solidFill>
            <a:srgbClr val="FFFFCC"/>
          </a:solidFill>
          <a:ln w="3175">
            <a:solidFill>
              <a:schemeClr val="tx1"/>
            </a:solidFill>
            <a:round/>
            <a:headEnd/>
            <a:tailEnd/>
          </a:ln>
          <a:effectLst/>
        </p:spPr>
        <p:txBody>
          <a:bodyPr wrap="none" anchor="ctr"/>
          <a:lstStyle/>
          <a:p>
            <a:endParaRPr lang="en-US" altLang="en-US"/>
          </a:p>
        </p:txBody>
      </p:sp>
      <p:sp>
        <p:nvSpPr>
          <p:cNvPr id="23633" name="Text Box 108"/>
          <p:cNvSpPr txBox="1">
            <a:spLocks noChangeArrowheads="1"/>
          </p:cNvSpPr>
          <p:nvPr/>
        </p:nvSpPr>
        <p:spPr bwMode="auto">
          <a:xfrm>
            <a:off x="1982788" y="5429250"/>
            <a:ext cx="1595437" cy="123825"/>
          </a:xfrm>
          <a:prstGeom prst="rect">
            <a:avLst/>
          </a:prstGeom>
          <a:noFill/>
          <a:ln w="9525">
            <a:noFill/>
            <a:miter lim="800000"/>
            <a:headEnd/>
            <a:tailEnd/>
          </a:ln>
          <a:effectLst/>
        </p:spPr>
        <p:txBody>
          <a:bodyPr wrap="none" lIns="0" tIns="0" rIns="0" bIns="0">
            <a:spAutoFit/>
          </a:bodyPr>
          <a:lstStyle/>
          <a:p>
            <a:pPr algn="ctr"/>
            <a:r>
              <a:rPr lang="en-US" altLang="en-US" sz="800" b="0" i="1"/>
              <a:t>Work iteration currently in progress</a:t>
            </a:r>
          </a:p>
        </p:txBody>
      </p:sp>
      <p:sp>
        <p:nvSpPr>
          <p:cNvPr id="9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9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p:cNvSpPr>
            <a:spLocks noGrp="1" noChangeArrowheads="1"/>
          </p:cNvSpPr>
          <p:nvPr>
            <p:ph type="title"/>
          </p:nvPr>
        </p:nvSpPr>
        <p:spPr/>
        <p:txBody>
          <a:bodyPr anchor="ctr"/>
          <a:lstStyle/>
          <a:p>
            <a:r>
              <a:rPr lang="en-US" sz="3200" dirty="0"/>
              <a:t>Elaboration - Building the Analysis Model</a:t>
            </a:r>
          </a:p>
        </p:txBody>
      </p:sp>
      <p:sp>
        <p:nvSpPr>
          <p:cNvPr id="181251" name="Rectangle 1027"/>
          <p:cNvSpPr>
            <a:spLocks noGrp="1" noChangeArrowheads="1"/>
          </p:cNvSpPr>
          <p:nvPr>
            <p:ph idx="1"/>
          </p:nvPr>
        </p:nvSpPr>
        <p:spPr>
          <a:xfrm>
            <a:off x="457200" y="1428736"/>
            <a:ext cx="8229600" cy="4525963"/>
          </a:xfrm>
        </p:spPr>
        <p:txBody>
          <a:bodyPr/>
          <a:lstStyle/>
          <a:p>
            <a:pPr algn="just">
              <a:lnSpc>
                <a:spcPct val="150000"/>
              </a:lnSpc>
            </a:pPr>
            <a:r>
              <a:rPr lang="en-US" sz="1800" dirty="0"/>
              <a:t>Elements of the analysis model</a:t>
            </a:r>
          </a:p>
          <a:p>
            <a:pPr lvl="1" algn="just">
              <a:lnSpc>
                <a:spcPct val="150000"/>
              </a:lnSpc>
            </a:pPr>
            <a:r>
              <a:rPr lang="en-US" sz="1800" dirty="0">
                <a:solidFill>
                  <a:schemeClr val="folHlink"/>
                </a:solidFill>
              </a:rPr>
              <a:t>Scenario-based elements</a:t>
            </a:r>
          </a:p>
          <a:p>
            <a:pPr lvl="2" algn="just">
              <a:lnSpc>
                <a:spcPct val="150000"/>
              </a:lnSpc>
            </a:pPr>
            <a:r>
              <a:rPr lang="en-US" sz="1800" dirty="0"/>
              <a:t>Functional—processing narratives for software functions</a:t>
            </a:r>
          </a:p>
          <a:p>
            <a:pPr lvl="2" algn="just">
              <a:lnSpc>
                <a:spcPct val="150000"/>
              </a:lnSpc>
            </a:pPr>
            <a:r>
              <a:rPr lang="en-US" sz="1800" dirty="0"/>
              <a:t>Use-case—descriptions of the interaction between an “actor” and the system</a:t>
            </a:r>
          </a:p>
          <a:p>
            <a:pPr lvl="1" algn="just">
              <a:lnSpc>
                <a:spcPct val="150000"/>
              </a:lnSpc>
            </a:pPr>
            <a:r>
              <a:rPr lang="en-US" sz="1800" dirty="0">
                <a:solidFill>
                  <a:schemeClr val="folHlink"/>
                </a:solidFill>
              </a:rPr>
              <a:t>Class-based elements</a:t>
            </a:r>
          </a:p>
          <a:p>
            <a:pPr lvl="2" algn="just">
              <a:lnSpc>
                <a:spcPct val="150000"/>
              </a:lnSpc>
            </a:pPr>
            <a:r>
              <a:rPr lang="en-US" sz="1800" dirty="0"/>
              <a:t>Implied by scenarios</a:t>
            </a:r>
          </a:p>
          <a:p>
            <a:pPr lvl="1" algn="just">
              <a:lnSpc>
                <a:spcPct val="150000"/>
              </a:lnSpc>
            </a:pPr>
            <a:r>
              <a:rPr lang="en-US" sz="1800" dirty="0">
                <a:solidFill>
                  <a:schemeClr val="folHlink"/>
                </a:solidFill>
              </a:rPr>
              <a:t>Behavioral elements</a:t>
            </a:r>
          </a:p>
          <a:p>
            <a:pPr lvl="2" algn="just">
              <a:lnSpc>
                <a:spcPct val="150000"/>
              </a:lnSpc>
            </a:pPr>
            <a:r>
              <a:rPr lang="en-US" sz="1800" dirty="0"/>
              <a:t>State diagram</a:t>
            </a:r>
          </a:p>
          <a:p>
            <a:pPr lvl="1" algn="just">
              <a:lnSpc>
                <a:spcPct val="150000"/>
              </a:lnSpc>
            </a:pPr>
            <a:r>
              <a:rPr lang="en-US" sz="1800" dirty="0">
                <a:solidFill>
                  <a:schemeClr val="folHlink"/>
                </a:solidFill>
              </a:rPr>
              <a:t>Flow-oriented elements</a:t>
            </a:r>
          </a:p>
          <a:p>
            <a:pPr lvl="2" algn="just">
              <a:lnSpc>
                <a:spcPct val="150000"/>
              </a:lnSpc>
            </a:pPr>
            <a:r>
              <a:rPr lang="en-US" sz="1800" dirty="0"/>
              <a:t>Data flow diagram</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1"/>
          <p:cNvSpPr>
            <a:spLocks noGrp="1" noChangeArrowheads="1"/>
          </p:cNvSpPr>
          <p:nvPr>
            <p:ph type="title"/>
          </p:nvPr>
        </p:nvSpPr>
        <p:spPr/>
        <p:txBody>
          <a:bodyPr/>
          <a:lstStyle/>
          <a:p>
            <a:pPr eaLnBrk="1" hangingPunct="1"/>
            <a:r>
              <a:rPr lang="en-US" altLang="en-US"/>
              <a:t>How To Combine the Part Sizes?</a:t>
            </a:r>
          </a:p>
        </p:txBody>
      </p:sp>
      <p:pic>
        <p:nvPicPr>
          <p:cNvPr id="24580" name="Picture 102"/>
          <p:cNvPicPr>
            <a:picLocks noChangeAspect="1" noChangeArrowheads="1"/>
          </p:cNvPicPr>
          <p:nvPr/>
        </p:nvPicPr>
        <p:blipFill>
          <a:blip r:embed="rId3"/>
          <a:srcRect/>
          <a:stretch>
            <a:fillRect/>
          </a:stretch>
        </p:blipFill>
        <p:spPr bwMode="auto">
          <a:xfrm>
            <a:off x="363538" y="2074863"/>
            <a:ext cx="8435975" cy="3467100"/>
          </a:xfrm>
          <a:prstGeom prst="rect">
            <a:avLst/>
          </a:prstGeom>
          <a:noFill/>
          <a:ln w="9525">
            <a:noFill/>
            <a:miter lim="800000"/>
            <a:headEnd/>
            <a:tailEnd/>
          </a:ln>
          <a:effectLst/>
        </p:spPr>
      </p:pic>
      <p:sp>
        <p:nvSpPr>
          <p:cNvPr id="24581" name="Text Box 103"/>
          <p:cNvSpPr txBox="1">
            <a:spLocks noChangeAspect="1" noChangeArrowheads="1"/>
          </p:cNvSpPr>
          <p:nvPr/>
        </p:nvSpPr>
        <p:spPr bwMode="auto">
          <a:xfrm>
            <a:off x="2684463" y="5859463"/>
            <a:ext cx="6202362" cy="609600"/>
          </a:xfrm>
          <a:prstGeom prst="rect">
            <a:avLst/>
          </a:prstGeom>
          <a:noFill/>
          <a:ln w="9525">
            <a:noFill/>
            <a:miter lim="800000"/>
            <a:headEnd/>
            <a:tailEnd/>
          </a:ln>
          <a:effectLst/>
        </p:spPr>
        <p:txBody>
          <a:bodyPr wrap="none" lIns="0" tIns="0" rIns="0" bIns="0">
            <a:spAutoFit/>
          </a:bodyPr>
          <a:lstStyle/>
          <a:p>
            <a:pPr eaLnBrk="1" hangingPunct="1"/>
            <a:r>
              <a:rPr lang="en-US" altLang="en-US" sz="2000" b="0"/>
              <a:t>Costs are not always additive</a:t>
            </a:r>
          </a:p>
          <a:p>
            <a:pPr eaLnBrk="1" hangingPunct="1"/>
            <a:r>
              <a:rPr lang="en-US" altLang="en-US" sz="2000" b="0"/>
              <a:t>But, solution (c) is not necessarily “cheaper” than (b) …</a:t>
            </a: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chor="ctr"/>
          <a:lstStyle/>
          <a:p>
            <a:pPr eaLnBrk="1" hangingPunct="1"/>
            <a:r>
              <a:rPr lang="en-US" altLang="en-US" dirty="0"/>
              <a:t>Additional Costs</a:t>
            </a:r>
          </a:p>
        </p:txBody>
      </p:sp>
      <p:sp>
        <p:nvSpPr>
          <p:cNvPr id="8" name="Content Placeholder 7"/>
          <p:cNvSpPr>
            <a:spLocks noGrp="1"/>
          </p:cNvSpPr>
          <p:nvPr>
            <p:ph idx="1"/>
          </p:nvPr>
        </p:nvSpPr>
        <p:spPr/>
        <p:txBody>
          <a:bodyPr/>
          <a:lstStyle/>
          <a:p>
            <a:endParaRPr lang="en-IN"/>
          </a:p>
        </p:txBody>
      </p:sp>
      <p:sp>
        <p:nvSpPr>
          <p:cNvPr id="25604" name="Rectangle 3"/>
          <p:cNvSpPr>
            <a:spLocks noChangeArrowheads="1"/>
          </p:cNvSpPr>
          <p:nvPr/>
        </p:nvSpPr>
        <p:spPr bwMode="auto">
          <a:xfrm>
            <a:off x="931863" y="5084763"/>
            <a:ext cx="3365500" cy="274637"/>
          </a:xfrm>
          <a:prstGeom prst="rect">
            <a:avLst/>
          </a:prstGeom>
          <a:noFill/>
          <a:ln w="9525">
            <a:noFill/>
            <a:miter lim="800000"/>
            <a:headEnd/>
            <a:tailEnd/>
          </a:ln>
          <a:effectLst/>
        </p:spPr>
        <p:txBody>
          <a:bodyPr wrap="none" lIns="0" tIns="0" rIns="0" bIns="0">
            <a:spAutoFit/>
          </a:bodyPr>
          <a:lstStyle/>
          <a:p>
            <a:pPr eaLnBrk="1" hangingPunct="1"/>
            <a:r>
              <a:rPr lang="en-US" altLang="en-US" sz="1800" b="0"/>
              <a:t>Highway traffic-circle interchange</a:t>
            </a:r>
          </a:p>
        </p:txBody>
      </p:sp>
      <p:sp>
        <p:nvSpPr>
          <p:cNvPr id="25605" name="Rectangle 39"/>
          <p:cNvSpPr>
            <a:spLocks noChangeArrowheads="1"/>
          </p:cNvSpPr>
          <p:nvPr/>
        </p:nvSpPr>
        <p:spPr bwMode="auto">
          <a:xfrm>
            <a:off x="5818188" y="5084763"/>
            <a:ext cx="1231900" cy="274637"/>
          </a:xfrm>
          <a:prstGeom prst="rect">
            <a:avLst/>
          </a:prstGeom>
          <a:noFill/>
          <a:ln w="9525">
            <a:noFill/>
            <a:miter lim="800000"/>
            <a:headEnd/>
            <a:tailEnd/>
          </a:ln>
          <a:effectLst/>
        </p:spPr>
        <p:txBody>
          <a:bodyPr wrap="none" lIns="0" tIns="0" rIns="0" bIns="0">
            <a:spAutoFit/>
          </a:bodyPr>
          <a:lstStyle/>
          <a:p>
            <a:pPr eaLnBrk="1" hangingPunct="1"/>
            <a:r>
              <a:rPr lang="en-US" altLang="en-US" sz="1800" b="0"/>
              <a:t>Traffic signs</a:t>
            </a:r>
          </a:p>
        </p:txBody>
      </p:sp>
      <p:pic>
        <p:nvPicPr>
          <p:cNvPr id="25606" name="Picture 40"/>
          <p:cNvPicPr>
            <a:picLocks noChangeAspect="1" noChangeArrowheads="1"/>
          </p:cNvPicPr>
          <p:nvPr/>
        </p:nvPicPr>
        <p:blipFill>
          <a:blip r:embed="rId3"/>
          <a:srcRect/>
          <a:stretch>
            <a:fillRect/>
          </a:stretch>
        </p:blipFill>
        <p:spPr bwMode="auto">
          <a:xfrm>
            <a:off x="1362075" y="1901825"/>
            <a:ext cx="2503488" cy="2501900"/>
          </a:xfrm>
          <a:prstGeom prst="rect">
            <a:avLst/>
          </a:prstGeom>
          <a:noFill/>
          <a:ln w="9525">
            <a:noFill/>
            <a:miter lim="800000"/>
            <a:headEnd/>
            <a:tailEnd/>
          </a:ln>
          <a:effectLst/>
        </p:spPr>
      </p:pic>
      <p:pic>
        <p:nvPicPr>
          <p:cNvPr id="25607" name="Picture 41"/>
          <p:cNvPicPr>
            <a:picLocks noChangeAspect="1" noChangeArrowheads="1"/>
          </p:cNvPicPr>
          <p:nvPr/>
        </p:nvPicPr>
        <p:blipFill>
          <a:blip r:embed="rId4"/>
          <a:srcRect/>
          <a:stretch>
            <a:fillRect/>
          </a:stretch>
        </p:blipFill>
        <p:spPr bwMode="auto">
          <a:xfrm>
            <a:off x="5730875" y="1695450"/>
            <a:ext cx="1406525" cy="2708275"/>
          </a:xfrm>
          <a:prstGeom prst="rect">
            <a:avLst/>
          </a:prstGeom>
          <a:noFill/>
          <a:ln w="9525">
            <a:noFill/>
            <a:miter lim="800000"/>
            <a:headEnd/>
            <a:tailEnd/>
          </a:ln>
          <a:effectLst/>
        </p:spPr>
      </p:pic>
      <p:sp>
        <p:nvSpPr>
          <p:cNvPr id="9"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10"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Requirement Specification</a:t>
            </a:r>
          </a:p>
        </p:txBody>
      </p:sp>
      <p:sp>
        <p:nvSpPr>
          <p:cNvPr id="3" name="Content Placeholder 2"/>
          <p:cNvSpPr>
            <a:spLocks noGrp="1"/>
          </p:cNvSpPr>
          <p:nvPr>
            <p:ph idx="1"/>
          </p:nvPr>
        </p:nvSpPr>
        <p:spPr/>
        <p:txBody>
          <a:bodyPr/>
          <a:lstStyle/>
          <a:p>
            <a:pPr algn="just">
              <a:lnSpc>
                <a:spcPct val="150000"/>
              </a:lnSpc>
            </a:pPr>
            <a:r>
              <a:rPr lang="en-IN" dirty="0"/>
              <a:t>Natural language Specification</a:t>
            </a:r>
          </a:p>
          <a:p>
            <a:pPr algn="just">
              <a:lnSpc>
                <a:spcPct val="150000"/>
              </a:lnSpc>
            </a:pPr>
            <a:r>
              <a:rPr lang="en-IN" dirty="0"/>
              <a:t>Structured Specifications</a:t>
            </a:r>
          </a:p>
          <a:p>
            <a:pPr algn="just">
              <a:lnSpc>
                <a:spcPct val="150000"/>
              </a:lnSpc>
            </a:pPr>
            <a:r>
              <a:rPr lang="en-IN" dirty="0"/>
              <a:t>Use Cases</a:t>
            </a:r>
          </a:p>
          <a:p>
            <a:pPr algn="just">
              <a:lnSpc>
                <a:spcPct val="150000"/>
              </a:lnSpc>
            </a:pPr>
            <a:r>
              <a:rPr lang="en-IN" dirty="0"/>
              <a:t>Software Requirements Document</a:t>
            </a:r>
          </a:p>
          <a:p>
            <a:pPr algn="just">
              <a:lnSpc>
                <a:spcPct val="150000"/>
              </a:lnSpc>
            </a:pPr>
            <a:endParaRPr lang="en-IN"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Requirements Validation</a:t>
            </a:r>
          </a:p>
        </p:txBody>
      </p:sp>
      <p:sp>
        <p:nvSpPr>
          <p:cNvPr id="3" name="Content Placeholder 2"/>
          <p:cNvSpPr>
            <a:spLocks noGrp="1"/>
          </p:cNvSpPr>
          <p:nvPr>
            <p:ph idx="1"/>
          </p:nvPr>
        </p:nvSpPr>
        <p:spPr/>
        <p:txBody>
          <a:bodyPr/>
          <a:lstStyle/>
          <a:p>
            <a:pPr algn="just">
              <a:lnSpc>
                <a:spcPct val="150000"/>
              </a:lnSpc>
            </a:pPr>
            <a:r>
              <a:rPr lang="en-IN" sz="1800" b="1" dirty="0"/>
              <a:t>Validation Checks </a:t>
            </a:r>
            <a:r>
              <a:rPr lang="en-IN" sz="1800" dirty="0"/>
              <a:t>– checks that the requirements reflect the real needs of the system users.</a:t>
            </a:r>
          </a:p>
          <a:p>
            <a:pPr algn="just">
              <a:lnSpc>
                <a:spcPct val="150000"/>
              </a:lnSpc>
            </a:pPr>
            <a:r>
              <a:rPr lang="en-IN" sz="1800" b="1" dirty="0"/>
              <a:t>Consistency Checks </a:t>
            </a:r>
            <a:r>
              <a:rPr lang="en-IN" sz="1800" dirty="0"/>
              <a:t>– requirements in the document should not conflict.</a:t>
            </a:r>
          </a:p>
          <a:p>
            <a:pPr algn="just">
              <a:lnSpc>
                <a:spcPct val="150000"/>
              </a:lnSpc>
            </a:pPr>
            <a:r>
              <a:rPr lang="en-IN" sz="1800" b="1" dirty="0"/>
              <a:t>Completeness Checks </a:t>
            </a:r>
            <a:r>
              <a:rPr lang="en-IN" sz="1800" dirty="0"/>
              <a:t>– requirements document should include the requirements that define all the functions and constraints intended by the system user.</a:t>
            </a:r>
          </a:p>
          <a:p>
            <a:pPr algn="just">
              <a:lnSpc>
                <a:spcPct val="150000"/>
              </a:lnSpc>
            </a:pPr>
            <a:r>
              <a:rPr lang="en-IN" sz="1800" b="1" dirty="0"/>
              <a:t>Realism Checks </a:t>
            </a:r>
            <a:r>
              <a:rPr lang="en-IN" sz="1800" dirty="0"/>
              <a:t>– whether the requirements can be implemented within the proposed budget for the system. </a:t>
            </a:r>
          </a:p>
          <a:p>
            <a:pPr algn="just">
              <a:lnSpc>
                <a:spcPct val="150000"/>
              </a:lnSpc>
            </a:pPr>
            <a:r>
              <a:rPr lang="en-IN" sz="1800" b="1" dirty="0"/>
              <a:t>Verifiability </a:t>
            </a:r>
            <a:r>
              <a:rPr lang="en-IN" sz="1800" dirty="0"/>
              <a:t>– to reduce the potential for dispute between the customer and the contractor, the system requirements should always be written so that they are verifiable.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74"/>
            <a:ext cx="8229600" cy="1143000"/>
          </a:xfrm>
        </p:spPr>
        <p:txBody>
          <a:bodyPr anchor="ctr"/>
          <a:lstStyle/>
          <a:p>
            <a:r>
              <a:rPr lang="en-IN" sz="3600" dirty="0"/>
              <a:t>Requirements Change Management</a:t>
            </a:r>
          </a:p>
        </p:txBody>
      </p:sp>
      <p:pic>
        <p:nvPicPr>
          <p:cNvPr id="96259" name="Picture 3"/>
          <p:cNvPicPr>
            <a:picLocks noChangeAspect="1" noChangeArrowheads="1"/>
          </p:cNvPicPr>
          <p:nvPr/>
        </p:nvPicPr>
        <p:blipFill>
          <a:blip r:embed="rId2"/>
          <a:srcRect/>
          <a:stretch>
            <a:fillRect/>
          </a:stretch>
        </p:blipFill>
        <p:spPr bwMode="auto">
          <a:xfrm>
            <a:off x="80963" y="2700338"/>
            <a:ext cx="8982075" cy="1457325"/>
          </a:xfrm>
          <a:prstGeom prst="rect">
            <a:avLst/>
          </a:prstGeom>
          <a:noFill/>
          <a:ln w="9525">
            <a:noFill/>
            <a:miter lim="800000"/>
            <a:headEnd/>
            <a:tailEnd/>
          </a:ln>
          <a:effectLst/>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r>
              <a:rPr lang="en-US" dirty="0"/>
              <a:t>Use-Cases</a:t>
            </a:r>
          </a:p>
        </p:txBody>
      </p:sp>
      <p:sp>
        <p:nvSpPr>
          <p:cNvPr id="179203" name="Rectangle 3"/>
          <p:cNvSpPr>
            <a:spLocks noGrp="1" noChangeArrowheads="1"/>
          </p:cNvSpPr>
          <p:nvPr>
            <p:ph idx="1"/>
          </p:nvPr>
        </p:nvSpPr>
        <p:spPr>
          <a:xfrm>
            <a:off x="457200" y="1214422"/>
            <a:ext cx="8229600" cy="4525963"/>
          </a:xfrm>
        </p:spPr>
        <p:txBody>
          <a:bodyPr/>
          <a:lstStyle/>
          <a:p>
            <a:pPr algn="just">
              <a:lnSpc>
                <a:spcPct val="150000"/>
              </a:lnSpc>
            </a:pPr>
            <a:r>
              <a:rPr lang="en-US" sz="1400" dirty="0"/>
              <a:t>A collection of user scenarios that describe the thread of usage of a system</a:t>
            </a:r>
          </a:p>
          <a:p>
            <a:pPr algn="just">
              <a:lnSpc>
                <a:spcPct val="150000"/>
              </a:lnSpc>
            </a:pPr>
            <a:r>
              <a:rPr lang="en-US" sz="1400" dirty="0"/>
              <a:t>Each scenario is described from the point-of-view of an “actor”—a person or device that interacts with the software in some way</a:t>
            </a:r>
          </a:p>
          <a:p>
            <a:pPr algn="just">
              <a:lnSpc>
                <a:spcPct val="150000"/>
              </a:lnSpc>
            </a:pPr>
            <a:r>
              <a:rPr lang="en-US" sz="1400" dirty="0"/>
              <a:t>Each scenario answers the following questions:</a:t>
            </a:r>
          </a:p>
          <a:p>
            <a:pPr lvl="1" algn="just">
              <a:lnSpc>
                <a:spcPct val="150000"/>
              </a:lnSpc>
              <a:spcBef>
                <a:spcPts val="300"/>
              </a:spcBef>
            </a:pPr>
            <a:r>
              <a:rPr lang="en-US" sz="1400" dirty="0">
                <a:solidFill>
                  <a:schemeClr val="folHlink"/>
                </a:solidFill>
              </a:rPr>
              <a:t>Who is the primary actor, the secondary actor (s)?</a:t>
            </a:r>
          </a:p>
          <a:p>
            <a:pPr lvl="1" algn="just">
              <a:lnSpc>
                <a:spcPct val="150000"/>
              </a:lnSpc>
            </a:pPr>
            <a:r>
              <a:rPr lang="en-US" sz="1400" dirty="0">
                <a:solidFill>
                  <a:schemeClr val="folHlink"/>
                </a:solidFill>
              </a:rPr>
              <a:t>What are the actor’s goals?</a:t>
            </a:r>
          </a:p>
          <a:p>
            <a:pPr lvl="1" algn="just">
              <a:lnSpc>
                <a:spcPct val="150000"/>
              </a:lnSpc>
            </a:pPr>
            <a:r>
              <a:rPr lang="en-US" sz="1400" dirty="0">
                <a:solidFill>
                  <a:schemeClr val="folHlink"/>
                </a:solidFill>
              </a:rPr>
              <a:t>What preconditions should exist before the story begins?</a:t>
            </a:r>
          </a:p>
          <a:p>
            <a:pPr lvl="1" algn="just">
              <a:lnSpc>
                <a:spcPct val="150000"/>
              </a:lnSpc>
            </a:pPr>
            <a:r>
              <a:rPr lang="en-US" sz="1400" dirty="0">
                <a:solidFill>
                  <a:schemeClr val="folHlink"/>
                </a:solidFill>
              </a:rPr>
              <a:t>What main tasks or functions are performed by the actor?</a:t>
            </a:r>
          </a:p>
          <a:p>
            <a:pPr lvl="1" algn="just">
              <a:lnSpc>
                <a:spcPct val="150000"/>
              </a:lnSpc>
            </a:pPr>
            <a:r>
              <a:rPr lang="en-US" sz="1400" dirty="0">
                <a:solidFill>
                  <a:schemeClr val="folHlink"/>
                </a:solidFill>
              </a:rPr>
              <a:t>What extensions might be considered as the story is described?</a:t>
            </a:r>
          </a:p>
          <a:p>
            <a:pPr lvl="1" algn="just">
              <a:lnSpc>
                <a:spcPct val="150000"/>
              </a:lnSpc>
            </a:pPr>
            <a:r>
              <a:rPr lang="en-US" sz="1400" dirty="0">
                <a:solidFill>
                  <a:schemeClr val="folHlink"/>
                </a:solidFill>
              </a:rPr>
              <a:t>What variations in the actor’s interaction are possible?</a:t>
            </a:r>
          </a:p>
          <a:p>
            <a:pPr lvl="1" algn="just">
              <a:lnSpc>
                <a:spcPct val="150000"/>
              </a:lnSpc>
            </a:pPr>
            <a:r>
              <a:rPr lang="en-US" sz="1400" dirty="0">
                <a:solidFill>
                  <a:schemeClr val="folHlink"/>
                </a:solidFill>
              </a:rPr>
              <a:t>What system information will the actor acquire, produce, or change?</a:t>
            </a:r>
          </a:p>
          <a:p>
            <a:pPr lvl="1" algn="just">
              <a:lnSpc>
                <a:spcPct val="150000"/>
              </a:lnSpc>
            </a:pPr>
            <a:r>
              <a:rPr lang="en-US" sz="1400" dirty="0">
                <a:solidFill>
                  <a:schemeClr val="folHlink"/>
                </a:solidFill>
              </a:rPr>
              <a:t>Will the actor have to inform the system about changes in the external environment?</a:t>
            </a:r>
          </a:p>
          <a:p>
            <a:pPr lvl="1" algn="just">
              <a:lnSpc>
                <a:spcPct val="150000"/>
              </a:lnSpc>
            </a:pPr>
            <a:r>
              <a:rPr lang="en-US" sz="1400" dirty="0">
                <a:solidFill>
                  <a:schemeClr val="folHlink"/>
                </a:solidFill>
              </a:rPr>
              <a:t>What information does the actor desire from the system?</a:t>
            </a:r>
          </a:p>
          <a:p>
            <a:pPr lvl="1" algn="just">
              <a:lnSpc>
                <a:spcPct val="150000"/>
              </a:lnSpc>
            </a:pPr>
            <a:r>
              <a:rPr lang="en-US" sz="1400" dirty="0">
                <a:solidFill>
                  <a:schemeClr val="folHlink"/>
                </a:solidFill>
              </a:rPr>
              <a:t>Does the actor wish to be informed about unexpected changes?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7" name="Rectangle 3"/>
          <p:cNvSpPr>
            <a:spLocks noGrp="1" noChangeArrowheads="1"/>
          </p:cNvSpPr>
          <p:nvPr>
            <p:ph type="title"/>
          </p:nvPr>
        </p:nvSpPr>
        <p:spPr/>
        <p:txBody>
          <a:bodyPr anchor="ctr"/>
          <a:lstStyle/>
          <a:p>
            <a:r>
              <a:rPr lang="en-US" dirty="0"/>
              <a:t>Use-Case Diagram</a:t>
            </a:r>
          </a:p>
        </p:txBody>
      </p:sp>
      <p:pic>
        <p:nvPicPr>
          <p:cNvPr id="180228" name="Picture 4"/>
          <p:cNvPicPr>
            <a:picLocks noChangeAspect="1" noChangeArrowheads="1"/>
          </p:cNvPicPr>
          <p:nvPr/>
        </p:nvPicPr>
        <p:blipFill>
          <a:blip r:embed="rId2"/>
          <a:srcRect/>
          <a:stretch>
            <a:fillRect/>
          </a:stretch>
        </p:blipFill>
        <p:spPr bwMode="auto">
          <a:xfrm>
            <a:off x="2971800" y="1525885"/>
            <a:ext cx="3743340" cy="4760635"/>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4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855E1A1BCDFEB4F8EBA62A6AC483070" ma:contentTypeVersion="2" ma:contentTypeDescription="Create a new document." ma:contentTypeScope="" ma:versionID="7ae163f445248843f6c58d5246fa7f6f">
  <xsd:schema xmlns:xsd="http://www.w3.org/2001/XMLSchema" xmlns:xs="http://www.w3.org/2001/XMLSchema" xmlns:p="http://schemas.microsoft.com/office/2006/metadata/properties" xmlns:ns2="9b650fcc-0e8e-442f-85ee-58a357c63935" targetNamespace="http://schemas.microsoft.com/office/2006/metadata/properties" ma:root="true" ma:fieldsID="09456ba0be89e8c4c426896d34938c00" ns2:_="">
    <xsd:import namespace="9b650fcc-0e8e-442f-85ee-58a357c6393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50fcc-0e8e-442f-85ee-58a357c639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C359-2282-4240-9124-9FA85C73D25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6E0CB35-279D-420A-B8CE-DE3277DAF8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50fcc-0e8e-442f-85ee-58a357c639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2C38B8-18EE-4671-8A7D-525D8C292A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5446</TotalTime>
  <Words>4911</Words>
  <Application>Microsoft Office PowerPoint</Application>
  <PresentationFormat>On-screen Show (4:3)</PresentationFormat>
  <Paragraphs>669</Paragraphs>
  <Slides>75</Slides>
  <Notes>7</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75</vt:i4>
      </vt:variant>
    </vt:vector>
  </HeadingPairs>
  <TitlesOfParts>
    <vt:vector size="89" baseType="lpstr">
      <vt:lpstr>Arial</vt:lpstr>
      <vt:lpstr>Arial Black</vt:lpstr>
      <vt:lpstr>Calibri</vt:lpstr>
      <vt:lpstr>Cambria</vt:lpstr>
      <vt:lpstr>Comic Sans MS</vt:lpstr>
      <vt:lpstr>Helvetica</vt:lpstr>
      <vt:lpstr>McGrawHill-Italic</vt:lpstr>
      <vt:lpstr>Palatino</vt:lpstr>
      <vt:lpstr>Symbol</vt:lpstr>
      <vt:lpstr>Tahoma</vt:lpstr>
      <vt:lpstr>Times</vt:lpstr>
      <vt:lpstr>Times New Roman</vt:lpstr>
      <vt:lpstr>Wingdings</vt:lpstr>
      <vt:lpstr>Blends</vt:lpstr>
      <vt:lpstr>PowerPoint Presentation</vt:lpstr>
      <vt:lpstr>Content </vt:lpstr>
      <vt:lpstr>Understanding the Requirement</vt:lpstr>
      <vt:lpstr>PowerPoint Presentation</vt:lpstr>
      <vt:lpstr>Inception</vt:lpstr>
      <vt:lpstr>Eliciting Requirements</vt:lpstr>
      <vt:lpstr>Elaboration - Building the Analysis Model</vt:lpstr>
      <vt:lpstr>Use-Cases</vt:lpstr>
      <vt:lpstr>Use-Case Diagram</vt:lpstr>
      <vt:lpstr>Class Diagram</vt:lpstr>
      <vt:lpstr>State Diagram</vt:lpstr>
      <vt:lpstr>Negotiating Requirements</vt:lpstr>
      <vt:lpstr>Validating Requirements </vt:lpstr>
      <vt:lpstr>Contd…</vt:lpstr>
      <vt:lpstr>Requirement Modeling</vt:lpstr>
      <vt:lpstr>A Bridge</vt:lpstr>
      <vt:lpstr>Rules of Thumb</vt:lpstr>
      <vt:lpstr>Elements of Requirements Analysis</vt:lpstr>
      <vt:lpstr>Scenario-Based Modeling</vt:lpstr>
      <vt:lpstr>What to Write About?</vt:lpstr>
      <vt:lpstr>How Much to Write About?</vt:lpstr>
      <vt:lpstr>Use-Cases</vt:lpstr>
      <vt:lpstr>Developing a Use-Case</vt:lpstr>
      <vt:lpstr>Use-Case Diagram</vt:lpstr>
      <vt:lpstr>Activity Diagram</vt:lpstr>
      <vt:lpstr>Swimlane Diagrams</vt:lpstr>
      <vt:lpstr>Data Modeling</vt:lpstr>
      <vt:lpstr>Data Objects and Attributes</vt:lpstr>
      <vt:lpstr>ERD Notation</vt:lpstr>
      <vt:lpstr>Building an ERD</vt:lpstr>
      <vt:lpstr>The ERD: An Example</vt:lpstr>
      <vt:lpstr>Class-Based Modeling</vt:lpstr>
      <vt:lpstr>CRC Models</vt:lpstr>
      <vt:lpstr>CRC Modeling</vt:lpstr>
      <vt:lpstr>Composite Aggregate Class</vt:lpstr>
      <vt:lpstr>Associations and Dependencies</vt:lpstr>
      <vt:lpstr>Multiplicity</vt:lpstr>
      <vt:lpstr>Dependencies</vt:lpstr>
      <vt:lpstr>Requirement Specification (SRS)</vt:lpstr>
      <vt:lpstr>Characteristics of an SRS </vt:lpstr>
      <vt:lpstr>Contd...</vt:lpstr>
      <vt:lpstr>PowerPoint Presentation</vt:lpstr>
      <vt:lpstr>PowerPoint Presentation</vt:lpstr>
      <vt:lpstr>Attributes of Bad SRS Documents</vt:lpstr>
      <vt:lpstr>Functional and Non-Functional Requirements </vt:lpstr>
      <vt:lpstr>PowerPoint Presentation</vt:lpstr>
      <vt:lpstr>Example</vt:lpstr>
      <vt:lpstr>Requirements Process</vt:lpstr>
      <vt:lpstr>PowerPoint Presentation</vt:lpstr>
      <vt:lpstr>Requirements Engineering Components</vt:lpstr>
      <vt:lpstr>Requirements and Specification</vt:lpstr>
      <vt:lpstr>Example System Requirements</vt:lpstr>
      <vt:lpstr>Acceptance Tests</vt:lpstr>
      <vt:lpstr>Problem:  Requirements Prioritization</vt:lpstr>
      <vt:lpstr>User Stories</vt:lpstr>
      <vt:lpstr>Example User Stories</vt:lpstr>
      <vt:lpstr>Requirements Analysis Activities</vt:lpstr>
      <vt:lpstr>Requirements Elicitation</vt:lpstr>
      <vt:lpstr>Requirements Elicitation Techniques</vt:lpstr>
      <vt:lpstr>Types of Requirements</vt:lpstr>
      <vt:lpstr>On-screen Appearance Requirements</vt:lpstr>
      <vt:lpstr>Tools for Requirements Eng.</vt:lpstr>
      <vt:lpstr>Acceptance Tests</vt:lpstr>
      <vt:lpstr>Project Estimation using User Story Points</vt:lpstr>
      <vt:lpstr>Example User Stories</vt:lpstr>
      <vt:lpstr>Agile Estimation of Project Effort</vt:lpstr>
      <vt:lpstr>Agile Estimation of Project Effort</vt:lpstr>
      <vt:lpstr>Agile Prioritization of Work</vt:lpstr>
      <vt:lpstr>Tradeoff between Customer Flexibility and Developer Stability</vt:lpstr>
      <vt:lpstr>How To Combine the Part Sizes?</vt:lpstr>
      <vt:lpstr>Additional Costs</vt:lpstr>
      <vt:lpstr>Requirement Specification</vt:lpstr>
      <vt:lpstr>Requirements Validation</vt:lpstr>
      <vt:lpstr>Requirements Change Management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NIDHI ACHARYA</cp:lastModifiedBy>
  <cp:revision>534</cp:revision>
  <dcterms:created xsi:type="dcterms:W3CDTF">2000-01-15T04:50:39Z</dcterms:created>
  <dcterms:modified xsi:type="dcterms:W3CDTF">2022-02-14T16:23:00Z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0x0101009855E1A1BCDFEB4F8EBA62A6AC483070</vt:lpwstr>
  </property>
</Properties>
</file>