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112"/>
  </p:notesMasterIdLst>
  <p:sldIdLst>
    <p:sldId id="597" r:id="rId5"/>
    <p:sldId id="678" r:id="rId6"/>
    <p:sldId id="747" r:id="rId7"/>
    <p:sldId id="748" r:id="rId8"/>
    <p:sldId id="749" r:id="rId9"/>
    <p:sldId id="750" r:id="rId10"/>
    <p:sldId id="751" r:id="rId11"/>
    <p:sldId id="752" r:id="rId12"/>
    <p:sldId id="753" r:id="rId13"/>
    <p:sldId id="754" r:id="rId14"/>
    <p:sldId id="755" r:id="rId15"/>
    <p:sldId id="756" r:id="rId16"/>
    <p:sldId id="757" r:id="rId17"/>
    <p:sldId id="758" r:id="rId18"/>
    <p:sldId id="759" r:id="rId19"/>
    <p:sldId id="760" r:id="rId20"/>
    <p:sldId id="761" r:id="rId21"/>
    <p:sldId id="762" r:id="rId22"/>
    <p:sldId id="763" r:id="rId23"/>
    <p:sldId id="764" r:id="rId24"/>
    <p:sldId id="765" r:id="rId25"/>
    <p:sldId id="766" r:id="rId26"/>
    <p:sldId id="767" r:id="rId27"/>
    <p:sldId id="768" r:id="rId28"/>
    <p:sldId id="769" r:id="rId29"/>
    <p:sldId id="770" r:id="rId30"/>
    <p:sldId id="771" r:id="rId31"/>
    <p:sldId id="772" r:id="rId32"/>
    <p:sldId id="773" r:id="rId33"/>
    <p:sldId id="774" r:id="rId34"/>
    <p:sldId id="799" r:id="rId35"/>
    <p:sldId id="775" r:id="rId36"/>
    <p:sldId id="800" r:id="rId37"/>
    <p:sldId id="776" r:id="rId38"/>
    <p:sldId id="801" r:id="rId39"/>
    <p:sldId id="777" r:id="rId40"/>
    <p:sldId id="778" r:id="rId41"/>
    <p:sldId id="779" r:id="rId42"/>
    <p:sldId id="780" r:id="rId43"/>
    <p:sldId id="783" r:id="rId44"/>
    <p:sldId id="785" r:id="rId45"/>
    <p:sldId id="786" r:id="rId46"/>
    <p:sldId id="802" r:id="rId47"/>
    <p:sldId id="803" r:id="rId48"/>
    <p:sldId id="804" r:id="rId49"/>
    <p:sldId id="805" r:id="rId50"/>
    <p:sldId id="812" r:id="rId51"/>
    <p:sldId id="808" r:id="rId52"/>
    <p:sldId id="809" r:id="rId53"/>
    <p:sldId id="813" r:id="rId54"/>
    <p:sldId id="814" r:id="rId55"/>
    <p:sldId id="815" r:id="rId56"/>
    <p:sldId id="816" r:id="rId57"/>
    <p:sldId id="817" r:id="rId58"/>
    <p:sldId id="810" r:id="rId59"/>
    <p:sldId id="818" r:id="rId60"/>
    <p:sldId id="811" r:id="rId61"/>
    <p:sldId id="819" r:id="rId62"/>
    <p:sldId id="820" r:id="rId63"/>
    <p:sldId id="821" r:id="rId64"/>
    <p:sldId id="822" r:id="rId65"/>
    <p:sldId id="823" r:id="rId66"/>
    <p:sldId id="824" r:id="rId67"/>
    <p:sldId id="825" r:id="rId68"/>
    <p:sldId id="826" r:id="rId69"/>
    <p:sldId id="827" r:id="rId70"/>
    <p:sldId id="828" r:id="rId71"/>
    <p:sldId id="829" r:id="rId72"/>
    <p:sldId id="830" r:id="rId73"/>
    <p:sldId id="831" r:id="rId74"/>
    <p:sldId id="833" r:id="rId75"/>
    <p:sldId id="834" r:id="rId76"/>
    <p:sldId id="835" r:id="rId77"/>
    <p:sldId id="836" r:id="rId78"/>
    <p:sldId id="837" r:id="rId79"/>
    <p:sldId id="832" r:id="rId80"/>
    <p:sldId id="838" r:id="rId81"/>
    <p:sldId id="839" r:id="rId82"/>
    <p:sldId id="840" r:id="rId83"/>
    <p:sldId id="841" r:id="rId84"/>
    <p:sldId id="842" r:id="rId85"/>
    <p:sldId id="843" r:id="rId86"/>
    <p:sldId id="844" r:id="rId87"/>
    <p:sldId id="845" r:id="rId88"/>
    <p:sldId id="846" r:id="rId89"/>
    <p:sldId id="847" r:id="rId90"/>
    <p:sldId id="848" r:id="rId91"/>
    <p:sldId id="849" r:id="rId92"/>
    <p:sldId id="850" r:id="rId93"/>
    <p:sldId id="851" r:id="rId94"/>
    <p:sldId id="852" r:id="rId95"/>
    <p:sldId id="853" r:id="rId96"/>
    <p:sldId id="854" r:id="rId97"/>
    <p:sldId id="855" r:id="rId98"/>
    <p:sldId id="856" r:id="rId99"/>
    <p:sldId id="857" r:id="rId100"/>
    <p:sldId id="858" r:id="rId101"/>
    <p:sldId id="859" r:id="rId102"/>
    <p:sldId id="860" r:id="rId103"/>
    <p:sldId id="861" r:id="rId104"/>
    <p:sldId id="862" r:id="rId105"/>
    <p:sldId id="864" r:id="rId106"/>
    <p:sldId id="866" r:id="rId107"/>
    <p:sldId id="867" r:id="rId108"/>
    <p:sldId id="868" r:id="rId109"/>
    <p:sldId id="872" r:id="rId110"/>
    <p:sldId id="676" r:id="rId111"/>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00FF"/>
    <a:srgbClr val="6699FF"/>
    <a:srgbClr val="D5B8EA"/>
    <a:srgbClr val="949494"/>
    <a:srgbClr val="339966"/>
    <a:srgbClr val="FFFF66"/>
    <a:srgbClr val="D7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84" autoAdjust="0"/>
    <p:restoredTop sz="99112" autoAdjust="0"/>
  </p:normalViewPr>
  <p:slideViewPr>
    <p:cSldViewPr>
      <p:cViewPr varScale="1">
        <p:scale>
          <a:sx n="94" d="100"/>
          <a:sy n="94" d="100"/>
        </p:scale>
        <p:origin x="1051"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E1075D-74EB-4999-8294-B118DB24834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A6B7FF6A-4FAB-4BAA-A132-3BA5210E4AF8}" type="parTrans" cxnId="{B967C783-281D-4209-A029-4C9D34409097}">
      <dgm:prSet/>
      <dgm:spPr/>
      <dgm:t>
        <a:bodyPr/>
        <a:lstStyle/>
        <a:p>
          <a:endParaRPr lang="en-US"/>
        </a:p>
      </dgm:t>
    </dgm:pt>
    <dgm:pt modelId="{743DD06A-049F-4C9C-8222-D1B726AE6350}">
      <dgm:prSet phldrT="[Text]" custT="1"/>
      <dgm:spPr>
        <a:xfrm>
          <a:off x="609564" y="415936"/>
          <a:ext cx="7695986" cy="832305"/>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Design Concepts and Design Principle</a:t>
          </a:r>
          <a:r>
            <a:rPr lang="en-US" sz="2000" b="1" dirty="0">
              <a:solidFill>
                <a:sysClr val="window" lastClr="FFFFFF"/>
              </a:solidFill>
              <a:latin typeface="Calibri"/>
              <a:ea typeface="+mn-ea"/>
              <a:cs typeface="Arial"/>
            </a:rPr>
            <a:t>	</a:t>
          </a:r>
        </a:p>
      </dgm:t>
    </dgm:pt>
    <dgm:pt modelId="{E01F0FC3-5348-4095-97FC-147ECF0F725B}" type="sibTrans" cxnId="{B967C783-281D-4209-A029-4C9D34409097}">
      <dgm:prSet/>
      <dgm: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gm:spPr>
      <dgm:t>
        <a:bodyPr/>
        <a:lstStyle/>
        <a:p>
          <a:endParaRPr lang="en-US"/>
        </a:p>
      </dgm:t>
    </dgm:pt>
    <dgm:pt modelId="{A781BD95-5174-44C1-9D48-E83C294537F6}" type="parTrans" cxnId="{851E1BCB-3CA6-4382-97E4-F29DE4DE829E}">
      <dgm:prSet/>
      <dgm:spPr/>
      <dgm:t>
        <a:bodyPr/>
        <a:lstStyle/>
        <a:p>
          <a:endParaRPr lang="en-US"/>
        </a:p>
      </dgm:t>
    </dgm:pt>
    <dgm:pt modelId="{95ED4660-8680-4890-8916-D728D88150C5}">
      <dgm:prSet phldrT="[Text]" custT="1"/>
      <dgm:spPr>
        <a:xfrm>
          <a:off x="1066820" y="1600198"/>
          <a:ext cx="7218807" cy="832305"/>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Architectural Design		</a:t>
          </a:r>
        </a:p>
      </dgm:t>
    </dgm:pt>
    <dgm:pt modelId="{31FD9672-102B-4D2D-81B8-B72DFCE273C6}" type="sibTrans" cxnId="{851E1BCB-3CA6-4382-97E4-F29DE4DE829E}">
      <dgm:prSet/>
      <dgm:spPr/>
      <dgm:t>
        <a:bodyPr/>
        <a:lstStyle/>
        <a:p>
          <a:endParaRPr lang="en-US"/>
        </a:p>
      </dgm:t>
    </dgm:pt>
    <dgm:pt modelId="{4EB48BED-84B7-4050-9CDC-82240929E330}" type="parTrans" cxnId="{69583C3C-530E-4036-90DC-AAC59D8E4B74}">
      <dgm:prSet/>
      <dgm:spPr/>
      <dgm:t>
        <a:bodyPr/>
        <a:lstStyle/>
        <a:p>
          <a:endParaRPr lang="en-US"/>
        </a:p>
      </dgm:t>
    </dgm:pt>
    <dgm:pt modelId="{3B5EB7A7-560B-4A8A-8735-38621C7A39D2}">
      <dgm:prSet phldrT="[Text]" custT="1"/>
      <dgm:spPr>
        <a:xfrm>
          <a:off x="1086744" y="2895602"/>
          <a:ext cx="7218807" cy="867669"/>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Component Level Design 		</a:t>
          </a:r>
        </a:p>
      </dgm:t>
    </dgm:pt>
    <dgm:pt modelId="{CE12AA17-8D42-4ABB-B347-234B36D5A1F8}" type="sibTrans" cxnId="{69583C3C-530E-4036-90DC-AAC59D8E4B74}">
      <dgm:prSet/>
      <dgm:spPr/>
      <dgm:t>
        <a:bodyPr/>
        <a:lstStyle/>
        <a:p>
          <a:endParaRPr lang="en-US"/>
        </a:p>
      </dgm:t>
    </dgm:pt>
    <dgm:pt modelId="{2DA0D993-94EC-4714-BAE9-BEFE80ED2CEA}" type="parTrans" cxnId="{D6D7B6F3-3F3A-4B63-A67F-1EF3997EE2EB}">
      <dgm:prSet/>
      <dgm:spPr/>
      <dgm:t>
        <a:bodyPr/>
        <a:lstStyle/>
        <a:p>
          <a:endParaRPr lang="en-US"/>
        </a:p>
      </dgm:t>
    </dgm:pt>
    <dgm:pt modelId="{56F36EBA-6E11-41F9-A59C-82E3A6852671}">
      <dgm:prSet phldrT="[Text]" custT="1"/>
      <dgm:spPr>
        <a:xfrm>
          <a:off x="609564" y="4161958"/>
          <a:ext cx="7695986" cy="832305"/>
        </a:xfrm>
        <a:prstGeom prst="rect">
          <a:avLst/>
        </a:prstGeom>
        <a:solidFill>
          <a:srgbClr val="C0504D">
            <a:hueOff val="4681519"/>
            <a:satOff val="-5839"/>
            <a:lumOff val="1373"/>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User Interface Design	</a:t>
          </a:r>
        </a:p>
      </dgm:t>
    </dgm:pt>
    <dgm:pt modelId="{3C046440-3519-4AA5-96B9-8DB4E9AE454E}" type="sibTrans" cxnId="{D6D7B6F3-3F3A-4B63-A67F-1EF3997EE2EB}">
      <dgm:prSet/>
      <dgm:spPr/>
      <dgm:t>
        <a:bodyPr/>
        <a:lstStyle/>
        <a:p>
          <a:endParaRPr lang="en-US"/>
        </a:p>
      </dgm:t>
    </dgm:pt>
    <dgm:pt modelId="{6768B448-8955-4185-A605-6781CE73B908}">
      <dgm:prSet phldrT="[Text]"/>
      <dgm:spPr>
        <a:xfrm>
          <a:off x="609564" y="4161958"/>
          <a:ext cx="7695986" cy="832305"/>
        </a:xfrm>
        <a:solidFill>
          <a:srgbClr val="002060"/>
        </a:solidFill>
        <a:ln w="25400" cap="flat" cmpd="sng" algn="ctr">
          <a:solidFill>
            <a:sysClr val="window" lastClr="FFFFFF">
              <a:hueOff val="0"/>
              <a:satOff val="0"/>
              <a:lumOff val="0"/>
              <a:alphaOff val="0"/>
            </a:sysClr>
          </a:solidFill>
          <a:prstDash val="solid"/>
        </a:ln>
        <a:effectLst/>
      </dgm:spPr>
      <dgm:t>
        <a:bodyPr/>
        <a:lstStyle/>
        <a:p>
          <a:r>
            <a:rPr lang="en-US" b="1" dirty="0">
              <a:solidFill>
                <a:sysClr val="window" lastClr="FFFFFF"/>
              </a:solidFill>
              <a:latin typeface="Calibri"/>
              <a:ea typeface="+mn-ea"/>
              <a:cs typeface="Arial"/>
            </a:rPr>
            <a:t>Web Application Design</a:t>
          </a:r>
        </a:p>
      </dgm:t>
    </dgm:pt>
    <dgm:pt modelId="{36451982-0305-482A-A2EF-CF48F46D404E}" type="parTrans" cxnId="{F10BA672-7DAA-43C6-A60E-619018C2D0F0}">
      <dgm:prSet/>
      <dgm:spPr/>
      <dgm:t>
        <a:bodyPr/>
        <a:lstStyle/>
        <a:p>
          <a:endParaRPr lang="en-US"/>
        </a:p>
      </dgm:t>
    </dgm:pt>
    <dgm:pt modelId="{86398A7B-7D4F-4672-B270-BBAB266BF07F}" type="sibTrans" cxnId="{F10BA672-7DAA-43C6-A60E-619018C2D0F0}">
      <dgm:prSet/>
      <dgm:spPr/>
      <dgm:t>
        <a:bodyPr/>
        <a:lstStyle/>
        <a:p>
          <a:endParaRPr lang="en-US"/>
        </a:p>
      </dgm:t>
    </dgm:pt>
    <dgm:pt modelId="{C17715A0-EA3E-4271-9457-79132BF4B86E}" type="pres">
      <dgm:prSet presAssocID="{0DE1075D-74EB-4999-8294-B118DB248342}" presName="Name0" presStyleCnt="0">
        <dgm:presLayoutVars>
          <dgm:chMax val="7"/>
          <dgm:chPref val="7"/>
          <dgm:dir/>
        </dgm:presLayoutVars>
      </dgm:prSet>
      <dgm:spPr/>
      <dgm:t>
        <a:bodyPr/>
        <a:lstStyle/>
        <a:p>
          <a:endParaRPr lang="en-US"/>
        </a:p>
      </dgm:t>
    </dgm:pt>
    <dgm:pt modelId="{83FEA122-277F-466E-A1B2-F828BE1B1627}" type="pres">
      <dgm:prSet presAssocID="{0DE1075D-74EB-4999-8294-B118DB248342}" presName="Name1" presStyleCnt="0"/>
      <dgm:spPr/>
    </dgm:pt>
    <dgm:pt modelId="{6E0BF429-C9E0-4F1B-ACE2-4966AE31792C}" type="pres">
      <dgm:prSet presAssocID="{0DE1075D-74EB-4999-8294-B118DB248342}" presName="cycle" presStyleCnt="0"/>
      <dgm:spPr/>
    </dgm:pt>
    <dgm:pt modelId="{42B0B903-97B5-4E6C-90B5-F6B4CBA7AAF4}" type="pres">
      <dgm:prSet presAssocID="{0DE1075D-74EB-4999-8294-B118DB248342}" presName="srcNode" presStyleLbl="node1" presStyleIdx="0" presStyleCnt="5"/>
      <dgm:spPr/>
    </dgm:pt>
    <dgm:pt modelId="{1458179C-DC03-40D8-82D0-80A450F5ACEE}" type="pres">
      <dgm:prSet presAssocID="{0DE1075D-74EB-4999-8294-B118DB248342}" presName="conn" presStyleLbl="parChTrans1D2" presStyleIdx="0" presStyleCnt="1"/>
      <dgm:spPr/>
      <dgm:t>
        <a:bodyPr/>
        <a:lstStyle/>
        <a:p>
          <a:endParaRPr lang="en-US"/>
        </a:p>
      </dgm:t>
    </dgm:pt>
    <dgm:pt modelId="{D836EF6B-91DB-4081-8874-22FB8A9111B7}" type="pres">
      <dgm:prSet presAssocID="{0DE1075D-74EB-4999-8294-B118DB248342}" presName="extraNode" presStyleLbl="node1" presStyleIdx="0" presStyleCnt="5"/>
      <dgm:spPr/>
    </dgm:pt>
    <dgm:pt modelId="{3DB73F2F-6DB6-45D2-945A-5D1A4BB061C2}" type="pres">
      <dgm:prSet presAssocID="{0DE1075D-74EB-4999-8294-B118DB248342}" presName="dstNode" presStyleLbl="node1" presStyleIdx="0" presStyleCnt="5"/>
      <dgm:spPr/>
    </dgm:pt>
    <dgm:pt modelId="{9DA49667-2944-4012-973F-73BA285795D2}" type="pres">
      <dgm:prSet presAssocID="{743DD06A-049F-4C9C-8222-D1B726AE6350}" presName="text_1" presStyleLbl="node1" presStyleIdx="0" presStyleCnt="5">
        <dgm:presLayoutVars>
          <dgm:bulletEnabled val="1"/>
        </dgm:presLayoutVars>
      </dgm:prSet>
      <dgm:spPr/>
      <dgm:t>
        <a:bodyPr/>
        <a:lstStyle/>
        <a:p>
          <a:endParaRPr lang="en-US"/>
        </a:p>
      </dgm:t>
    </dgm:pt>
    <dgm:pt modelId="{DD041454-739F-488D-8BCA-74844AEC2651}" type="pres">
      <dgm:prSet presAssocID="{743DD06A-049F-4C9C-8222-D1B726AE6350}" presName="accent_1" presStyleCnt="0"/>
      <dgm:spPr/>
    </dgm:pt>
    <dgm:pt modelId="{DE682FEE-2995-4531-B155-5478AA2538A1}" type="pres">
      <dgm:prSet presAssocID="{743DD06A-049F-4C9C-8222-D1B726AE6350}" presName="accentRepeatNode" presStyleLbl="solidFgAcc1" presStyleIdx="0" presStyleCnt="5"/>
      <dgm:spPr>
        <a:xfrm>
          <a:off x="89374" y="311898"/>
          <a:ext cx="1040381" cy="1040381"/>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gm:spPr>
    </dgm:pt>
    <dgm:pt modelId="{7B7BE193-CC15-4707-BDF8-46EA685D4C4A}" type="pres">
      <dgm:prSet presAssocID="{95ED4660-8680-4890-8916-D728D88150C5}" presName="text_2" presStyleLbl="node1" presStyleIdx="1" presStyleCnt="5" custLinFactNeighborX="-276" custLinFactNeighborY="-7739">
        <dgm:presLayoutVars>
          <dgm:bulletEnabled val="1"/>
        </dgm:presLayoutVars>
      </dgm:prSet>
      <dgm:spPr/>
      <dgm:t>
        <a:bodyPr/>
        <a:lstStyle/>
        <a:p>
          <a:endParaRPr lang="en-US"/>
        </a:p>
      </dgm:t>
    </dgm:pt>
    <dgm:pt modelId="{8383D120-F14D-44D9-B01A-AC25A92569E7}" type="pres">
      <dgm:prSet presAssocID="{95ED4660-8680-4890-8916-D728D88150C5}" presName="accent_2" presStyleCnt="0"/>
      <dgm:spPr/>
    </dgm:pt>
    <dgm:pt modelId="{4628628B-7F52-485D-8109-096F26B68DDB}" type="pres">
      <dgm:prSet presAssocID="{95ED4660-8680-4890-8916-D728D88150C5}" presName="accentRepeatNode" presStyleLbl="solidFgAcc1" presStyleIdx="1" presStyleCnt="5" custLinFactNeighborX="4136" custLinFactNeighborY="-3516"/>
      <dgm:spPr>
        <a:xfrm>
          <a:off x="609584" y="1523992"/>
          <a:ext cx="1040381" cy="1040381"/>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gm:spPr>
    </dgm:pt>
    <dgm:pt modelId="{43F721F4-4903-41D4-9417-312BC657C56E}" type="pres">
      <dgm:prSet presAssocID="{3B5EB7A7-560B-4A8A-8735-38621C7A39D2}" presName="text_3" presStyleLbl="node1" presStyleIdx="2" presStyleCnt="5" custScaleY="104249">
        <dgm:presLayoutVars>
          <dgm:bulletEnabled val="1"/>
        </dgm:presLayoutVars>
      </dgm:prSet>
      <dgm:spPr/>
      <dgm:t>
        <a:bodyPr/>
        <a:lstStyle/>
        <a:p>
          <a:endParaRPr lang="en-US"/>
        </a:p>
      </dgm:t>
    </dgm:pt>
    <dgm:pt modelId="{79950AFC-25F3-42CC-ABF9-1941548CAFFC}" type="pres">
      <dgm:prSet presAssocID="{3B5EB7A7-560B-4A8A-8735-38621C7A39D2}" presName="accent_3" presStyleCnt="0"/>
      <dgm:spPr/>
    </dgm:pt>
    <dgm:pt modelId="{CF200908-E1B9-4616-A61B-93390D147D78}" type="pres">
      <dgm:prSet presAssocID="{3B5EB7A7-560B-4A8A-8735-38621C7A39D2}" presName="accentRepeatNode" presStyleLbl="solidFgAcc1" presStyleIdx="2" presStyleCnt="5"/>
      <dgm:spPr>
        <a:xfrm>
          <a:off x="566553" y="2809246"/>
          <a:ext cx="1040381" cy="1040381"/>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gm:spPr>
    </dgm:pt>
    <dgm:pt modelId="{D00E308A-9211-4B14-8E5E-D16BA1039134}" type="pres">
      <dgm:prSet presAssocID="{56F36EBA-6E11-41F9-A59C-82E3A6852671}" presName="text_4" presStyleLbl="node1" presStyleIdx="3" presStyleCnt="5">
        <dgm:presLayoutVars>
          <dgm:bulletEnabled val="1"/>
        </dgm:presLayoutVars>
      </dgm:prSet>
      <dgm:spPr/>
      <dgm:t>
        <a:bodyPr/>
        <a:lstStyle/>
        <a:p>
          <a:endParaRPr lang="en-US"/>
        </a:p>
      </dgm:t>
    </dgm:pt>
    <dgm:pt modelId="{74CC8491-8224-4B59-A0E4-422768BF7135}" type="pres">
      <dgm:prSet presAssocID="{56F36EBA-6E11-41F9-A59C-82E3A6852671}" presName="accent_4" presStyleCnt="0"/>
      <dgm:spPr/>
    </dgm:pt>
    <dgm:pt modelId="{C839A187-596A-4E87-B6D5-675E6C19B548}" type="pres">
      <dgm:prSet presAssocID="{56F36EBA-6E11-41F9-A59C-82E3A6852671}" presName="accentRepeatNode" presStyleLbl="solidFgAcc1" presStyleIdx="3" presStyleCnt="5"/>
      <dgm:spPr>
        <a:xfrm>
          <a:off x="89374" y="4057920"/>
          <a:ext cx="1040381" cy="1040381"/>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gm:spPr>
    </dgm:pt>
    <dgm:pt modelId="{D278872B-045D-4475-BF30-6D9DB7754050}" type="pres">
      <dgm:prSet presAssocID="{6768B448-8955-4185-A605-6781CE73B908}" presName="text_5" presStyleLbl="node1" presStyleIdx="4" presStyleCnt="5" custScaleX="95940" custScaleY="64768">
        <dgm:presLayoutVars>
          <dgm:bulletEnabled val="1"/>
        </dgm:presLayoutVars>
      </dgm:prSet>
      <dgm:spPr>
        <a:prstGeom prst="rect">
          <a:avLst/>
        </a:prstGeom>
      </dgm:spPr>
      <dgm:t>
        <a:bodyPr/>
        <a:lstStyle/>
        <a:p>
          <a:endParaRPr lang="en-US"/>
        </a:p>
      </dgm:t>
    </dgm:pt>
    <dgm:pt modelId="{3A618E88-80BD-4B08-9351-75DF26C18124}" type="pres">
      <dgm:prSet presAssocID="{6768B448-8955-4185-A605-6781CE73B908}" presName="accent_5" presStyleCnt="0"/>
      <dgm:spPr/>
    </dgm:pt>
    <dgm:pt modelId="{BC1B5CD6-BC9A-4774-9F9C-B53B48A30F16}" type="pres">
      <dgm:prSet presAssocID="{6768B448-8955-4185-A605-6781CE73B908}" presName="accentRepeatNode" presStyleLbl="solidFgAcc1" presStyleIdx="4" presStyleCnt="5" custScaleX="66303" custScaleY="33792"/>
      <dgm:spPr/>
    </dgm:pt>
  </dgm:ptLst>
  <dgm:cxnLst>
    <dgm:cxn modelId="{69583C3C-530E-4036-90DC-AAC59D8E4B74}" srcId="{0DE1075D-74EB-4999-8294-B118DB248342}" destId="{3B5EB7A7-560B-4A8A-8735-38621C7A39D2}" srcOrd="2" destOrd="0" parTransId="{4EB48BED-84B7-4050-9CDC-82240929E330}" sibTransId="{CE12AA17-8D42-4ABB-B347-234B36D5A1F8}"/>
    <dgm:cxn modelId="{EF2FEC37-B3B5-4E9C-A116-FC64985C991A}" type="presOf" srcId="{56F36EBA-6E11-41F9-A59C-82E3A6852671}" destId="{D00E308A-9211-4B14-8E5E-D16BA1039134}" srcOrd="0" destOrd="0" presId="urn:microsoft.com/office/officeart/2008/layout/VerticalCurvedList"/>
    <dgm:cxn modelId="{B967C783-281D-4209-A029-4C9D34409097}" srcId="{0DE1075D-74EB-4999-8294-B118DB248342}" destId="{743DD06A-049F-4C9C-8222-D1B726AE6350}" srcOrd="0" destOrd="0" parTransId="{A6B7FF6A-4FAB-4BAA-A132-3BA5210E4AF8}" sibTransId="{E01F0FC3-5348-4095-97FC-147ECF0F725B}"/>
    <dgm:cxn modelId="{DEE7469D-E19E-4514-A47D-1B62BA839E2F}" type="presOf" srcId="{E01F0FC3-5348-4095-97FC-147ECF0F725B}" destId="{1458179C-DC03-40D8-82D0-80A450F5ACEE}" srcOrd="0" destOrd="0" presId="urn:microsoft.com/office/officeart/2008/layout/VerticalCurvedList"/>
    <dgm:cxn modelId="{851E1BCB-3CA6-4382-97E4-F29DE4DE829E}" srcId="{0DE1075D-74EB-4999-8294-B118DB248342}" destId="{95ED4660-8680-4890-8916-D728D88150C5}" srcOrd="1" destOrd="0" parTransId="{A781BD95-5174-44C1-9D48-E83C294537F6}" sibTransId="{31FD9672-102B-4D2D-81B8-B72DFCE273C6}"/>
    <dgm:cxn modelId="{D6D7B6F3-3F3A-4B63-A67F-1EF3997EE2EB}" srcId="{0DE1075D-74EB-4999-8294-B118DB248342}" destId="{56F36EBA-6E11-41F9-A59C-82E3A6852671}" srcOrd="3" destOrd="0" parTransId="{2DA0D993-94EC-4714-BAE9-BEFE80ED2CEA}" sibTransId="{3C046440-3519-4AA5-96B9-8DB4E9AE454E}"/>
    <dgm:cxn modelId="{568D760E-3B1C-4A3C-BF11-3231E6FE04AD}" type="presOf" srcId="{3B5EB7A7-560B-4A8A-8735-38621C7A39D2}" destId="{43F721F4-4903-41D4-9417-312BC657C56E}" srcOrd="0" destOrd="0" presId="urn:microsoft.com/office/officeart/2008/layout/VerticalCurvedList"/>
    <dgm:cxn modelId="{C0BE5F19-70D0-468B-89BD-FB148DE72B44}" type="presOf" srcId="{6768B448-8955-4185-A605-6781CE73B908}" destId="{D278872B-045D-4475-BF30-6D9DB7754050}" srcOrd="0" destOrd="0" presId="urn:microsoft.com/office/officeart/2008/layout/VerticalCurvedList"/>
    <dgm:cxn modelId="{82524E30-2BB6-4070-A225-BB003A4678FF}" type="presOf" srcId="{0DE1075D-74EB-4999-8294-B118DB248342}" destId="{C17715A0-EA3E-4271-9457-79132BF4B86E}" srcOrd="0" destOrd="0" presId="urn:microsoft.com/office/officeart/2008/layout/VerticalCurvedList"/>
    <dgm:cxn modelId="{F10BA672-7DAA-43C6-A60E-619018C2D0F0}" srcId="{0DE1075D-74EB-4999-8294-B118DB248342}" destId="{6768B448-8955-4185-A605-6781CE73B908}" srcOrd="4" destOrd="0" parTransId="{36451982-0305-482A-A2EF-CF48F46D404E}" sibTransId="{86398A7B-7D4F-4672-B270-BBAB266BF07F}"/>
    <dgm:cxn modelId="{AFF61691-F1F2-4EB6-86AD-31A5C6DEC64A}" type="presOf" srcId="{743DD06A-049F-4C9C-8222-D1B726AE6350}" destId="{9DA49667-2944-4012-973F-73BA285795D2}" srcOrd="0" destOrd="0" presId="urn:microsoft.com/office/officeart/2008/layout/VerticalCurvedList"/>
    <dgm:cxn modelId="{8EA7A0D4-8566-4521-BF7B-B1645CD15C63}" type="presOf" srcId="{95ED4660-8680-4890-8916-D728D88150C5}" destId="{7B7BE193-CC15-4707-BDF8-46EA685D4C4A}" srcOrd="0" destOrd="0" presId="urn:microsoft.com/office/officeart/2008/layout/VerticalCurvedList"/>
    <dgm:cxn modelId="{6C92004A-584F-46B3-9911-0B090D2FAACE}" type="presParOf" srcId="{C17715A0-EA3E-4271-9457-79132BF4B86E}" destId="{83FEA122-277F-466E-A1B2-F828BE1B1627}" srcOrd="0" destOrd="0" presId="urn:microsoft.com/office/officeart/2008/layout/VerticalCurvedList"/>
    <dgm:cxn modelId="{0EA6847A-95A9-45A0-8D0E-4BD5DBF3FB3A}" type="presParOf" srcId="{83FEA122-277F-466E-A1B2-F828BE1B1627}" destId="{6E0BF429-C9E0-4F1B-ACE2-4966AE31792C}" srcOrd="0" destOrd="0" presId="urn:microsoft.com/office/officeart/2008/layout/VerticalCurvedList"/>
    <dgm:cxn modelId="{2D39B77B-83B1-479F-8155-ED70E73C9E63}" type="presParOf" srcId="{6E0BF429-C9E0-4F1B-ACE2-4966AE31792C}" destId="{42B0B903-97B5-4E6C-90B5-F6B4CBA7AAF4}" srcOrd="0" destOrd="0" presId="urn:microsoft.com/office/officeart/2008/layout/VerticalCurvedList"/>
    <dgm:cxn modelId="{001C280A-9F93-4251-9F9A-7C08EAE12672}" type="presParOf" srcId="{6E0BF429-C9E0-4F1B-ACE2-4966AE31792C}" destId="{1458179C-DC03-40D8-82D0-80A450F5ACEE}" srcOrd="1" destOrd="0" presId="urn:microsoft.com/office/officeart/2008/layout/VerticalCurvedList"/>
    <dgm:cxn modelId="{D0C864E6-591D-4131-9191-BDEE4FE17E86}" type="presParOf" srcId="{6E0BF429-C9E0-4F1B-ACE2-4966AE31792C}" destId="{D836EF6B-91DB-4081-8874-22FB8A9111B7}" srcOrd="2" destOrd="0" presId="urn:microsoft.com/office/officeart/2008/layout/VerticalCurvedList"/>
    <dgm:cxn modelId="{CDCFE96F-216C-43A8-9538-D64D048E9851}" type="presParOf" srcId="{6E0BF429-C9E0-4F1B-ACE2-4966AE31792C}" destId="{3DB73F2F-6DB6-45D2-945A-5D1A4BB061C2}" srcOrd="3" destOrd="0" presId="urn:microsoft.com/office/officeart/2008/layout/VerticalCurvedList"/>
    <dgm:cxn modelId="{3B96A0B3-4F1F-4A22-A60A-40895CF64BFA}" type="presParOf" srcId="{83FEA122-277F-466E-A1B2-F828BE1B1627}" destId="{9DA49667-2944-4012-973F-73BA285795D2}" srcOrd="1" destOrd="0" presId="urn:microsoft.com/office/officeart/2008/layout/VerticalCurvedList"/>
    <dgm:cxn modelId="{5BF47C6B-AEC2-4C02-A588-12CCAB5D6821}" type="presParOf" srcId="{83FEA122-277F-466E-A1B2-F828BE1B1627}" destId="{DD041454-739F-488D-8BCA-74844AEC2651}" srcOrd="2" destOrd="0" presId="urn:microsoft.com/office/officeart/2008/layout/VerticalCurvedList"/>
    <dgm:cxn modelId="{6AA85E81-8D2F-40CB-9DD3-406DC99BBD40}" type="presParOf" srcId="{DD041454-739F-488D-8BCA-74844AEC2651}" destId="{DE682FEE-2995-4531-B155-5478AA2538A1}" srcOrd="0" destOrd="0" presId="urn:microsoft.com/office/officeart/2008/layout/VerticalCurvedList"/>
    <dgm:cxn modelId="{791895A4-3BF3-4D00-A9E2-6D7A44C4CFEF}" type="presParOf" srcId="{83FEA122-277F-466E-A1B2-F828BE1B1627}" destId="{7B7BE193-CC15-4707-BDF8-46EA685D4C4A}" srcOrd="3" destOrd="0" presId="urn:microsoft.com/office/officeart/2008/layout/VerticalCurvedList"/>
    <dgm:cxn modelId="{96671792-4CFC-4F17-A2CF-4F82C0EDC796}" type="presParOf" srcId="{83FEA122-277F-466E-A1B2-F828BE1B1627}" destId="{8383D120-F14D-44D9-B01A-AC25A92569E7}" srcOrd="4" destOrd="0" presId="urn:microsoft.com/office/officeart/2008/layout/VerticalCurvedList"/>
    <dgm:cxn modelId="{88B01610-675A-4C08-A5F4-547F6E598DD8}" type="presParOf" srcId="{8383D120-F14D-44D9-B01A-AC25A92569E7}" destId="{4628628B-7F52-485D-8109-096F26B68DDB}" srcOrd="0" destOrd="0" presId="urn:microsoft.com/office/officeart/2008/layout/VerticalCurvedList"/>
    <dgm:cxn modelId="{297BF1CF-AE7D-463A-8413-14190F817073}" type="presParOf" srcId="{83FEA122-277F-466E-A1B2-F828BE1B1627}" destId="{43F721F4-4903-41D4-9417-312BC657C56E}" srcOrd="5" destOrd="0" presId="urn:microsoft.com/office/officeart/2008/layout/VerticalCurvedList"/>
    <dgm:cxn modelId="{EE095FDD-896A-4E32-A786-0F55467F20E6}" type="presParOf" srcId="{83FEA122-277F-466E-A1B2-F828BE1B1627}" destId="{79950AFC-25F3-42CC-ABF9-1941548CAFFC}" srcOrd="6" destOrd="0" presId="urn:microsoft.com/office/officeart/2008/layout/VerticalCurvedList"/>
    <dgm:cxn modelId="{A8AD7067-3163-4BC5-A24A-B8B98185BAEE}" type="presParOf" srcId="{79950AFC-25F3-42CC-ABF9-1941548CAFFC}" destId="{CF200908-E1B9-4616-A61B-93390D147D78}" srcOrd="0" destOrd="0" presId="urn:microsoft.com/office/officeart/2008/layout/VerticalCurvedList"/>
    <dgm:cxn modelId="{B1CE6A0C-1E83-4D65-A3AF-005F24C64E4C}" type="presParOf" srcId="{83FEA122-277F-466E-A1B2-F828BE1B1627}" destId="{D00E308A-9211-4B14-8E5E-D16BA1039134}" srcOrd="7" destOrd="0" presId="urn:microsoft.com/office/officeart/2008/layout/VerticalCurvedList"/>
    <dgm:cxn modelId="{48069034-D376-45D1-B63E-1D56A42EBEC3}" type="presParOf" srcId="{83FEA122-277F-466E-A1B2-F828BE1B1627}" destId="{74CC8491-8224-4B59-A0E4-422768BF7135}" srcOrd="8" destOrd="0" presId="urn:microsoft.com/office/officeart/2008/layout/VerticalCurvedList"/>
    <dgm:cxn modelId="{C9BCA72D-CEDD-4DA3-B516-76C24F2F4711}" type="presParOf" srcId="{74CC8491-8224-4B59-A0E4-422768BF7135}" destId="{C839A187-596A-4E87-B6D5-675E6C19B548}" srcOrd="0" destOrd="0" presId="urn:microsoft.com/office/officeart/2008/layout/VerticalCurvedList"/>
    <dgm:cxn modelId="{C3A02D23-0EF0-4475-88E2-8B882184A2FD}" type="presParOf" srcId="{83FEA122-277F-466E-A1B2-F828BE1B1627}" destId="{D278872B-045D-4475-BF30-6D9DB7754050}" srcOrd="9" destOrd="0" presId="urn:microsoft.com/office/officeart/2008/layout/VerticalCurvedList"/>
    <dgm:cxn modelId="{E04E8DA3-545F-46BE-832E-E7F0751FA5AB}" type="presParOf" srcId="{83FEA122-277F-466E-A1B2-F828BE1B1627}" destId="{3A618E88-80BD-4B08-9351-75DF26C18124}" srcOrd="10" destOrd="0" presId="urn:microsoft.com/office/officeart/2008/layout/VerticalCurvedList"/>
    <dgm:cxn modelId="{8A1E822F-EDB2-48B7-B3A4-4C42D5F8B642}" type="presParOf" srcId="{3A618E88-80BD-4B08-9351-75DF26C18124}" destId="{BC1B5CD6-BC9A-4774-9F9C-B53B48A30F1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p>
        </p:txBody>
      </p:sp>
      <p:sp>
        <p:nvSpPr>
          <p:cNvPr id="4464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p>
        </p:txBody>
      </p:sp>
      <p:sp>
        <p:nvSpPr>
          <p:cNvPr id="4464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2E23F49-683B-4654-8CB8-14AC710E58B0}" type="slidenum">
              <a:rPr lang="en-US" altLang="en-US"/>
              <a:pPr>
                <a:defRPr/>
              </a:pPr>
              <a:t>‹#›</a:t>
            </a:fld>
            <a:endParaRPr lang="en-US" altLang="en-US"/>
          </a:p>
        </p:txBody>
      </p:sp>
    </p:spTree>
    <p:extLst>
      <p:ext uri="{BB962C8B-B14F-4D97-AF65-F5344CB8AC3E}">
        <p14:creationId xmlns:p14="http://schemas.microsoft.com/office/powerpoint/2010/main" val="3258689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8E39C-541F-48F2-B825-589D77766D8E}" type="slidenum">
              <a:rPr lang="en-US" smtClean="0"/>
              <a:pPr/>
              <a:t>2</a:t>
            </a:fld>
            <a:endParaRPr lang="en-US"/>
          </a:p>
        </p:txBody>
      </p:sp>
    </p:spTree>
    <p:extLst>
      <p:ext uri="{BB962C8B-B14F-4D97-AF65-F5344CB8AC3E}">
        <p14:creationId xmlns:p14="http://schemas.microsoft.com/office/powerpoint/2010/main" val="132492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endParaRPr lang="en-US"/>
          </a:p>
        </p:txBody>
      </p:sp>
      <p:sp>
        <p:nvSpPr>
          <p:cNvPr id="18"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pPr>
              <a:defRPr/>
            </a:pPr>
            <a:fld id="{D79BF579-E53A-4AA2-9AAD-BC809971725F}" type="slidenum">
              <a:rPr lang="en-US" altLang="en-US"/>
              <a:pPr>
                <a:defRPr/>
              </a:pPr>
              <a:t>‹#›</a:t>
            </a:fld>
            <a:endParaRPr lang="en-US" altLang="en-US"/>
          </a:p>
        </p:txBody>
      </p:sp>
    </p:spTree>
    <p:extLst>
      <p:ext uri="{BB962C8B-B14F-4D97-AF65-F5344CB8AC3E}">
        <p14:creationId xmlns:p14="http://schemas.microsoft.com/office/powerpoint/2010/main" val="311374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79F48370-DB89-4492-8C8C-980CAF91C064}" type="slidenum">
              <a:rPr lang="en-US" altLang="en-US"/>
              <a:pPr>
                <a:defRPr/>
              </a:pPr>
              <a:t>‹#›</a:t>
            </a:fld>
            <a:endParaRPr lang="en-US" altLang="en-US"/>
          </a:p>
        </p:txBody>
      </p:sp>
    </p:spTree>
    <p:extLst>
      <p:ext uri="{BB962C8B-B14F-4D97-AF65-F5344CB8AC3E}">
        <p14:creationId xmlns:p14="http://schemas.microsoft.com/office/powerpoint/2010/main" val="99785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D5946D2E-1489-4279-8A29-57B82B2EB3BD}" type="slidenum">
              <a:rPr lang="en-US" altLang="en-US"/>
              <a:pPr>
                <a:defRPr/>
              </a:pPr>
              <a:t>‹#›</a:t>
            </a:fld>
            <a:endParaRPr lang="en-US" altLang="en-US"/>
          </a:p>
        </p:txBody>
      </p:sp>
    </p:spTree>
    <p:extLst>
      <p:ext uri="{BB962C8B-B14F-4D97-AF65-F5344CB8AC3E}">
        <p14:creationId xmlns:p14="http://schemas.microsoft.com/office/powerpoint/2010/main" val="245289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DCC1EFE8-E60F-47E9-9937-5569AA0D8B37}" type="slidenum">
              <a:rPr lang="en-US" altLang="en-US"/>
              <a:pPr>
                <a:defRPr/>
              </a:pPr>
              <a:t>‹#›</a:t>
            </a:fld>
            <a:endParaRPr lang="en-US" altLang="en-US"/>
          </a:p>
        </p:txBody>
      </p:sp>
    </p:spTree>
    <p:extLst>
      <p:ext uri="{BB962C8B-B14F-4D97-AF65-F5344CB8AC3E}">
        <p14:creationId xmlns:p14="http://schemas.microsoft.com/office/powerpoint/2010/main" val="224701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39F8382E-9FB2-4925-BACE-32A878928254}" type="slidenum">
              <a:rPr lang="en-US" altLang="en-US"/>
              <a:pPr>
                <a:defRPr/>
              </a:pPr>
              <a:t>‹#›</a:t>
            </a:fld>
            <a:endParaRPr lang="en-US" altLang="en-US"/>
          </a:p>
        </p:txBody>
      </p:sp>
    </p:spTree>
    <p:extLst>
      <p:ext uri="{BB962C8B-B14F-4D97-AF65-F5344CB8AC3E}">
        <p14:creationId xmlns:p14="http://schemas.microsoft.com/office/powerpoint/2010/main" val="307384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D780E98C-D377-426A-8540-A134628CEFFD}" type="slidenum">
              <a:rPr lang="en-US" altLang="en-US"/>
              <a:pPr>
                <a:defRPr/>
              </a:pPr>
              <a:t>‹#›</a:t>
            </a:fld>
            <a:endParaRPr lang="en-US" altLang="en-US"/>
          </a:p>
        </p:txBody>
      </p:sp>
    </p:spTree>
    <p:extLst>
      <p:ext uri="{BB962C8B-B14F-4D97-AF65-F5344CB8AC3E}">
        <p14:creationId xmlns:p14="http://schemas.microsoft.com/office/powerpoint/2010/main" val="3330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a:lvl1pPr>
          </a:lstStyle>
          <a:p>
            <a:pPr>
              <a:defRPr/>
            </a:pPr>
            <a:fld id="{C344CEC9-0124-4DEE-BF2E-1B6B88C9E834}" type="slidenum">
              <a:rPr lang="en-US" altLang="en-US"/>
              <a:pPr>
                <a:defRPr/>
              </a:pPr>
              <a:t>‹#›</a:t>
            </a:fld>
            <a:endParaRPr lang="en-US" altLang="en-US"/>
          </a:p>
        </p:txBody>
      </p:sp>
    </p:spTree>
    <p:extLst>
      <p:ext uri="{BB962C8B-B14F-4D97-AF65-F5344CB8AC3E}">
        <p14:creationId xmlns:p14="http://schemas.microsoft.com/office/powerpoint/2010/main" val="370296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endParaRPr lang="en-US"/>
          </a:p>
        </p:txBody>
      </p:sp>
      <p:sp>
        <p:nvSpPr>
          <p:cNvPr id="4" name="Rectangle 13"/>
          <p:cNvSpPr>
            <a:spLocks noGrp="1" noChangeArrowheads="1"/>
          </p:cNvSpPr>
          <p:nvPr>
            <p:ph type="sldNum" sz="quarter" idx="11"/>
          </p:nvPr>
        </p:nvSpPr>
        <p:spPr>
          <a:ln/>
        </p:spPr>
        <p:txBody>
          <a:bodyPr/>
          <a:lstStyle>
            <a:lvl1pPr>
              <a:defRPr/>
            </a:lvl1pPr>
          </a:lstStyle>
          <a:p>
            <a:pPr>
              <a:defRPr/>
            </a:pPr>
            <a:fld id="{22A1FEA9-CBD1-4895-B54C-CF47BF907336}" type="slidenum">
              <a:rPr lang="en-US" altLang="en-US"/>
              <a:pPr>
                <a:defRPr/>
              </a:pPr>
              <a:t>‹#›</a:t>
            </a:fld>
            <a:endParaRPr lang="en-US" altLang="en-US"/>
          </a:p>
        </p:txBody>
      </p:sp>
    </p:spTree>
    <p:extLst>
      <p:ext uri="{BB962C8B-B14F-4D97-AF65-F5344CB8AC3E}">
        <p14:creationId xmlns:p14="http://schemas.microsoft.com/office/powerpoint/2010/main" val="9459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a:p>
        </p:txBody>
      </p:sp>
      <p:sp>
        <p:nvSpPr>
          <p:cNvPr id="3" name="Rectangle 13"/>
          <p:cNvSpPr>
            <a:spLocks noGrp="1" noChangeArrowheads="1"/>
          </p:cNvSpPr>
          <p:nvPr>
            <p:ph type="sldNum" sz="quarter" idx="11"/>
          </p:nvPr>
        </p:nvSpPr>
        <p:spPr>
          <a:ln/>
        </p:spPr>
        <p:txBody>
          <a:bodyPr/>
          <a:lstStyle>
            <a:lvl1pPr>
              <a:defRPr/>
            </a:lvl1pPr>
          </a:lstStyle>
          <a:p>
            <a:pPr>
              <a:defRPr/>
            </a:pPr>
            <a:fld id="{8CDD3B94-594F-43DD-9131-B7D5E073150E}" type="slidenum">
              <a:rPr lang="en-US" altLang="en-US"/>
              <a:pPr>
                <a:defRPr/>
              </a:pPr>
              <a:t>‹#›</a:t>
            </a:fld>
            <a:endParaRPr lang="en-US" altLang="en-US"/>
          </a:p>
        </p:txBody>
      </p:sp>
    </p:spTree>
    <p:extLst>
      <p:ext uri="{BB962C8B-B14F-4D97-AF65-F5344CB8AC3E}">
        <p14:creationId xmlns:p14="http://schemas.microsoft.com/office/powerpoint/2010/main" val="172691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78316CF6-C1C1-4F6E-B8F2-EE3F79D9F0B6}" type="slidenum">
              <a:rPr lang="en-US" altLang="en-US"/>
              <a:pPr>
                <a:defRPr/>
              </a:pPr>
              <a:t>‹#›</a:t>
            </a:fld>
            <a:endParaRPr lang="en-US" altLang="en-US"/>
          </a:p>
        </p:txBody>
      </p:sp>
    </p:spTree>
    <p:extLst>
      <p:ext uri="{BB962C8B-B14F-4D97-AF65-F5344CB8AC3E}">
        <p14:creationId xmlns:p14="http://schemas.microsoft.com/office/powerpoint/2010/main" val="94927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1BD448A0-83F3-4291-82CB-A62351C9451A}" type="slidenum">
              <a:rPr lang="en-US" altLang="en-US"/>
              <a:pPr>
                <a:defRPr/>
              </a:pPr>
              <a:t>‹#›</a:t>
            </a:fld>
            <a:endParaRPr lang="en-US" altLang="en-US"/>
          </a:p>
        </p:txBody>
      </p:sp>
    </p:spTree>
    <p:extLst>
      <p:ext uri="{BB962C8B-B14F-4D97-AF65-F5344CB8AC3E}">
        <p14:creationId xmlns:p14="http://schemas.microsoft.com/office/powerpoint/2010/main" val="3014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endParaRPr lang="en-US"/>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itchFamily="34" charset="0"/>
              </a:defRPr>
            </a:lvl1pPr>
          </a:lstStyle>
          <a:p>
            <a:pPr>
              <a:defRPr/>
            </a:pPr>
            <a:fld id="{7F29F6F7-87E2-4C83-8736-D886151EC816}" type="slidenum">
              <a:rPr lang="en-US" altLang="en-US"/>
              <a:pPr>
                <a:defRPr/>
              </a:pPr>
              <a:t>‹#›</a:t>
            </a:fld>
            <a:endParaRPr lang="en-US" altLang="en-US"/>
          </a:p>
        </p:txBody>
      </p:sp>
      <p:sp>
        <p:nvSpPr>
          <p:cNvPr id="1028" name="Text Box 15"/>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0" r:id="rId3"/>
    <p:sldLayoutId id="2147484019" r:id="rId4"/>
    <p:sldLayoutId id="2147484020" r:id="rId5"/>
    <p:sldLayoutId id="2147484011" r:id="rId6"/>
    <p:sldLayoutId id="2147484012" r:id="rId7"/>
    <p:sldLayoutId id="2147484013" r:id="rId8"/>
    <p:sldLayoutId id="2147484014" r:id="rId9"/>
    <p:sldLayoutId id="2147484015" r:id="rId10"/>
    <p:sldLayoutId id="2147484016"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0.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pic>
        <p:nvPicPr>
          <p:cNvPr id="61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83" y="5791200"/>
            <a:ext cx="100691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6"/>
          <p:cNvSpPr txBox="1">
            <a:spLocks noChangeArrowheads="1"/>
          </p:cNvSpPr>
          <p:nvPr/>
        </p:nvSpPr>
        <p:spPr bwMode="auto">
          <a:xfrm>
            <a:off x="228600" y="2650391"/>
            <a:ext cx="8762999"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dirty="0">
                <a:solidFill>
                  <a:srgbClr val="C00000"/>
                </a:solidFill>
                <a:latin typeface="Cambria" pitchFamily="18" charset="0"/>
              </a:rPr>
              <a:t>UNIT 5</a:t>
            </a:r>
            <a:endParaRPr lang="en-US" altLang="en-US" dirty="0">
              <a:latin typeface="Cambria" pitchFamily="18" charset="0"/>
            </a:endParaRPr>
          </a:p>
          <a:p>
            <a:pPr algn="ctr">
              <a:lnSpc>
                <a:spcPct val="150000"/>
              </a:lnSpc>
            </a:pPr>
            <a:r>
              <a:rPr lang="en-US" altLang="en-US" sz="3200" dirty="0">
                <a:solidFill>
                  <a:srgbClr val="C00000"/>
                </a:solidFill>
                <a:latin typeface="Cambria" pitchFamily="18" charset="0"/>
              </a:rPr>
              <a:t>Software Design</a:t>
            </a:r>
          </a:p>
          <a:p>
            <a:pPr algn="ctr"/>
            <a:endParaRPr lang="en-US" altLang="en-US" sz="3200" dirty="0">
              <a:solidFill>
                <a:srgbClr val="C00000"/>
              </a:solidFill>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457200" y="274638"/>
            <a:ext cx="5725926" cy="728405"/>
          </a:xfrm>
          <a:noFill/>
          <a:ln/>
        </p:spPr>
        <p:txBody>
          <a:bodyPr wrap="none" lIns="63500" tIns="25400" rIns="63500" bIns="25400" anchor="ctr">
            <a:spAutoFit/>
          </a:bodyPr>
          <a:lstStyle/>
          <a:p>
            <a:r>
              <a:rPr lang="en-US" dirty="0"/>
              <a:t>Procedural Abstraction</a:t>
            </a:r>
          </a:p>
        </p:txBody>
      </p:sp>
      <p:sp>
        <p:nvSpPr>
          <p:cNvPr id="178179" name="Line 3"/>
          <p:cNvSpPr>
            <a:spLocks noChangeShapeType="1"/>
          </p:cNvSpPr>
          <p:nvPr/>
        </p:nvSpPr>
        <p:spPr bwMode="auto">
          <a:xfrm flipV="1">
            <a:off x="3835400" y="4089400"/>
            <a:ext cx="952500" cy="88900"/>
          </a:xfrm>
          <a:prstGeom prst="line">
            <a:avLst/>
          </a:prstGeom>
          <a:noFill/>
          <a:ln w="76200">
            <a:solidFill>
              <a:schemeClr val="tx1"/>
            </a:solidFill>
            <a:round/>
            <a:headEnd/>
            <a:tailEnd type="triangle" w="med" len="med"/>
          </a:ln>
          <a:effectLst/>
        </p:spPr>
        <p:txBody>
          <a:bodyPr wrap="none" anchor="ctr"/>
          <a:lstStyle/>
          <a:p>
            <a:endParaRPr lang="en-IN"/>
          </a:p>
        </p:txBody>
      </p:sp>
      <p:sp>
        <p:nvSpPr>
          <p:cNvPr id="178180" name="Rectangle 4"/>
          <p:cNvSpPr>
            <a:spLocks noChangeArrowheads="1"/>
          </p:cNvSpPr>
          <p:nvPr/>
        </p:nvSpPr>
        <p:spPr bwMode="auto">
          <a:xfrm>
            <a:off x="1981200" y="2133600"/>
            <a:ext cx="1727200" cy="3505200"/>
          </a:xfrm>
          <a:prstGeom prst="rect">
            <a:avLst/>
          </a:prstGeom>
          <a:solidFill>
            <a:srgbClr val="3E1403"/>
          </a:solidFill>
          <a:ln w="127000">
            <a:noFill/>
            <a:miter lim="800000"/>
            <a:headEnd/>
            <a:tailEnd/>
          </a:ln>
          <a:effectLst/>
        </p:spPr>
        <p:txBody>
          <a:bodyPr wrap="none" anchor="ctr"/>
          <a:lstStyle/>
          <a:p>
            <a:endParaRPr lang="en-IN"/>
          </a:p>
        </p:txBody>
      </p:sp>
      <p:sp>
        <p:nvSpPr>
          <p:cNvPr id="178181" name="Rectangle 5"/>
          <p:cNvSpPr>
            <a:spLocks noChangeArrowheads="1"/>
          </p:cNvSpPr>
          <p:nvPr/>
        </p:nvSpPr>
        <p:spPr bwMode="auto">
          <a:xfrm>
            <a:off x="1981200" y="2135188"/>
            <a:ext cx="1727200" cy="3503612"/>
          </a:xfrm>
          <a:prstGeom prst="rect">
            <a:avLst/>
          </a:prstGeom>
          <a:noFill/>
          <a:ln w="25400">
            <a:solidFill>
              <a:srgbClr val="000000"/>
            </a:solidFill>
            <a:miter lim="800000"/>
            <a:headEnd/>
            <a:tailEnd/>
          </a:ln>
          <a:effectLst/>
        </p:spPr>
        <p:txBody>
          <a:bodyPr wrap="none" anchor="ctr"/>
          <a:lstStyle/>
          <a:p>
            <a:endParaRPr lang="en-IN"/>
          </a:p>
        </p:txBody>
      </p:sp>
      <p:sp>
        <p:nvSpPr>
          <p:cNvPr id="178182" name="Rectangle 6"/>
          <p:cNvSpPr>
            <a:spLocks noChangeArrowheads="1"/>
          </p:cNvSpPr>
          <p:nvPr/>
        </p:nvSpPr>
        <p:spPr bwMode="auto">
          <a:xfrm>
            <a:off x="2095500" y="2247900"/>
            <a:ext cx="1498600" cy="3390900"/>
          </a:xfrm>
          <a:prstGeom prst="rect">
            <a:avLst/>
          </a:prstGeom>
          <a:noFill/>
          <a:ln w="25400">
            <a:noFill/>
            <a:miter lim="800000"/>
            <a:headEnd/>
            <a:tailEnd/>
          </a:ln>
          <a:effectLst/>
        </p:spPr>
        <p:txBody>
          <a:bodyPr wrap="none" anchor="ctr"/>
          <a:lstStyle/>
          <a:p>
            <a:endParaRPr lang="en-IN"/>
          </a:p>
        </p:txBody>
      </p:sp>
      <p:sp>
        <p:nvSpPr>
          <p:cNvPr id="178183" name="Rectangle 7"/>
          <p:cNvSpPr>
            <a:spLocks noChangeArrowheads="1"/>
          </p:cNvSpPr>
          <p:nvPr/>
        </p:nvSpPr>
        <p:spPr bwMode="auto">
          <a:xfrm>
            <a:off x="2095500" y="2249488"/>
            <a:ext cx="1498600" cy="3389312"/>
          </a:xfrm>
          <a:prstGeom prst="rect">
            <a:avLst/>
          </a:prstGeom>
          <a:solidFill>
            <a:schemeClr val="bg2"/>
          </a:solidFill>
          <a:ln w="25400">
            <a:solidFill>
              <a:srgbClr val="000000"/>
            </a:solidFill>
            <a:miter lim="800000"/>
            <a:headEnd/>
            <a:tailEnd/>
          </a:ln>
          <a:effectLst/>
        </p:spPr>
        <p:txBody>
          <a:bodyPr wrap="none" anchor="ctr"/>
          <a:lstStyle/>
          <a:p>
            <a:endParaRPr lang="en-IN"/>
          </a:p>
        </p:txBody>
      </p:sp>
      <p:sp>
        <p:nvSpPr>
          <p:cNvPr id="178184" name="Freeform 8"/>
          <p:cNvSpPr>
            <a:spLocks/>
          </p:cNvSpPr>
          <p:nvPr/>
        </p:nvSpPr>
        <p:spPr bwMode="auto">
          <a:xfrm>
            <a:off x="2108200" y="2260600"/>
            <a:ext cx="1398588" cy="3570288"/>
          </a:xfrm>
          <a:custGeom>
            <a:avLst/>
            <a:gdLst/>
            <a:ahLst/>
            <a:cxnLst>
              <a:cxn ang="0">
                <a:pos x="0" y="0"/>
              </a:cxn>
              <a:cxn ang="0">
                <a:pos x="0" y="0"/>
              </a:cxn>
              <a:cxn ang="0">
                <a:pos x="880" y="92"/>
              </a:cxn>
              <a:cxn ang="0">
                <a:pos x="880" y="1998"/>
              </a:cxn>
              <a:cxn ang="0">
                <a:pos x="0" y="1906"/>
              </a:cxn>
              <a:cxn ang="0">
                <a:pos x="0" y="0"/>
              </a:cxn>
            </a:cxnLst>
            <a:rect l="0" t="0" r="r" b="b"/>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ffectLst/>
        </p:spPr>
        <p:txBody>
          <a:bodyPr/>
          <a:lstStyle/>
          <a:p>
            <a:endParaRPr lang="en-IN"/>
          </a:p>
        </p:txBody>
      </p:sp>
      <p:sp>
        <p:nvSpPr>
          <p:cNvPr id="178185" name="Freeform 9"/>
          <p:cNvSpPr>
            <a:spLocks/>
          </p:cNvSpPr>
          <p:nvPr/>
        </p:nvSpPr>
        <p:spPr bwMode="auto">
          <a:xfrm>
            <a:off x="2095500" y="2247900"/>
            <a:ext cx="1398588" cy="3570288"/>
          </a:xfrm>
          <a:custGeom>
            <a:avLst/>
            <a:gdLst/>
            <a:ahLst/>
            <a:cxnLst>
              <a:cxn ang="0">
                <a:pos x="0" y="0"/>
              </a:cxn>
              <a:cxn ang="0">
                <a:pos x="880" y="92"/>
              </a:cxn>
              <a:cxn ang="0">
                <a:pos x="880" y="1998"/>
              </a:cxn>
              <a:cxn ang="0">
                <a:pos x="0" y="1906"/>
              </a:cxn>
              <a:cxn ang="0">
                <a:pos x="0" y="0"/>
              </a:cxn>
            </a:cxnLst>
            <a:rect l="0" t="0" r="r" b="b"/>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a:effectLst/>
        </p:spPr>
        <p:txBody>
          <a:bodyPr/>
          <a:lstStyle/>
          <a:p>
            <a:endParaRPr lang="en-IN"/>
          </a:p>
        </p:txBody>
      </p:sp>
      <p:sp>
        <p:nvSpPr>
          <p:cNvPr id="178186" name="Oval 10"/>
          <p:cNvSpPr>
            <a:spLocks noChangeArrowheads="1"/>
          </p:cNvSpPr>
          <p:nvPr/>
        </p:nvSpPr>
        <p:spPr bwMode="auto">
          <a:xfrm>
            <a:off x="3213100" y="3962400"/>
            <a:ext cx="127000" cy="127000"/>
          </a:xfrm>
          <a:prstGeom prst="ellipse">
            <a:avLst/>
          </a:prstGeom>
          <a:solidFill>
            <a:srgbClr val="000000"/>
          </a:solidFill>
          <a:ln w="127000">
            <a:noFill/>
            <a:round/>
            <a:headEnd/>
            <a:tailEnd/>
          </a:ln>
          <a:effectLst/>
        </p:spPr>
        <p:txBody>
          <a:bodyPr wrap="none" anchor="ctr"/>
          <a:lstStyle/>
          <a:p>
            <a:endParaRPr lang="en-IN"/>
          </a:p>
        </p:txBody>
      </p:sp>
      <p:sp>
        <p:nvSpPr>
          <p:cNvPr id="178187" name="Oval 11"/>
          <p:cNvSpPr>
            <a:spLocks noChangeArrowheads="1"/>
          </p:cNvSpPr>
          <p:nvPr/>
        </p:nvSpPr>
        <p:spPr bwMode="auto">
          <a:xfrm>
            <a:off x="3213100" y="3963988"/>
            <a:ext cx="127000" cy="123825"/>
          </a:xfrm>
          <a:prstGeom prst="ellipse">
            <a:avLst/>
          </a:prstGeom>
          <a:noFill/>
          <a:ln w="25400">
            <a:solidFill>
              <a:schemeClr val="tx1"/>
            </a:solidFill>
            <a:round/>
            <a:headEnd/>
            <a:tailEnd/>
          </a:ln>
          <a:effectLst/>
        </p:spPr>
        <p:txBody>
          <a:bodyPr wrap="none" anchor="ctr"/>
          <a:lstStyle/>
          <a:p>
            <a:endParaRPr lang="en-IN"/>
          </a:p>
        </p:txBody>
      </p:sp>
      <p:sp>
        <p:nvSpPr>
          <p:cNvPr id="178188" name="Rectangle 12"/>
          <p:cNvSpPr>
            <a:spLocks noChangeArrowheads="1"/>
          </p:cNvSpPr>
          <p:nvPr/>
        </p:nvSpPr>
        <p:spPr bwMode="auto">
          <a:xfrm>
            <a:off x="3263900" y="4076700"/>
            <a:ext cx="12700" cy="304800"/>
          </a:xfrm>
          <a:prstGeom prst="rect">
            <a:avLst/>
          </a:prstGeom>
          <a:solidFill>
            <a:srgbClr val="000000"/>
          </a:solidFill>
          <a:ln w="127000">
            <a:noFill/>
            <a:miter lim="800000"/>
            <a:headEnd/>
            <a:tailEnd/>
          </a:ln>
          <a:effectLst/>
        </p:spPr>
        <p:txBody>
          <a:bodyPr wrap="none" anchor="ctr"/>
          <a:lstStyle/>
          <a:p>
            <a:endParaRPr lang="en-IN"/>
          </a:p>
        </p:txBody>
      </p:sp>
      <p:sp>
        <p:nvSpPr>
          <p:cNvPr id="178189" name="Rectangle 13"/>
          <p:cNvSpPr>
            <a:spLocks noChangeArrowheads="1"/>
          </p:cNvSpPr>
          <p:nvPr/>
        </p:nvSpPr>
        <p:spPr bwMode="auto">
          <a:xfrm>
            <a:off x="3263900" y="4078288"/>
            <a:ext cx="12700" cy="303212"/>
          </a:xfrm>
          <a:prstGeom prst="rect">
            <a:avLst/>
          </a:prstGeom>
          <a:noFill/>
          <a:ln w="25400">
            <a:solidFill>
              <a:schemeClr val="tx1"/>
            </a:solidFill>
            <a:miter lim="800000"/>
            <a:headEnd/>
            <a:tailEnd/>
          </a:ln>
          <a:effectLst/>
        </p:spPr>
        <p:txBody>
          <a:bodyPr wrap="none" anchor="ctr"/>
          <a:lstStyle/>
          <a:p>
            <a:endParaRPr lang="en-IN"/>
          </a:p>
        </p:txBody>
      </p:sp>
      <p:sp>
        <p:nvSpPr>
          <p:cNvPr id="178190" name="Oval 14"/>
          <p:cNvSpPr>
            <a:spLocks noChangeArrowheads="1"/>
          </p:cNvSpPr>
          <p:nvPr/>
        </p:nvSpPr>
        <p:spPr bwMode="auto">
          <a:xfrm>
            <a:off x="2527300" y="2846388"/>
            <a:ext cx="254000" cy="620712"/>
          </a:xfrm>
          <a:prstGeom prst="ellipse">
            <a:avLst/>
          </a:prstGeom>
          <a:solidFill>
            <a:srgbClr val="790015"/>
          </a:solidFill>
          <a:ln w="25400">
            <a:solidFill>
              <a:schemeClr val="tx1"/>
            </a:solidFill>
            <a:round/>
            <a:headEnd/>
            <a:tailEnd/>
          </a:ln>
          <a:effectLst/>
        </p:spPr>
        <p:txBody>
          <a:bodyPr wrap="none" anchor="ctr"/>
          <a:lstStyle/>
          <a:p>
            <a:endParaRPr lang="en-IN"/>
          </a:p>
        </p:txBody>
      </p:sp>
      <p:sp>
        <p:nvSpPr>
          <p:cNvPr id="178191" name="Freeform 15"/>
          <p:cNvSpPr>
            <a:spLocks/>
          </p:cNvSpPr>
          <p:nvPr/>
        </p:nvSpPr>
        <p:spPr bwMode="auto">
          <a:xfrm>
            <a:off x="2400300" y="3390900"/>
            <a:ext cx="458788" cy="1271588"/>
          </a:xfrm>
          <a:custGeom>
            <a:avLst/>
            <a:gdLst/>
            <a:ahLst/>
            <a:cxnLst>
              <a:cxn ang="0">
                <a:pos x="0" y="0"/>
              </a:cxn>
              <a:cxn ang="0">
                <a:pos x="288" y="114"/>
              </a:cxn>
              <a:cxn ang="0">
                <a:pos x="224" y="711"/>
              </a:cxn>
              <a:cxn ang="0">
                <a:pos x="48" y="611"/>
              </a:cxn>
              <a:cxn ang="0">
                <a:pos x="0" y="0"/>
              </a:cxn>
            </a:cxnLst>
            <a:rect l="0" t="0" r="r" b="b"/>
            <a:pathLst>
              <a:path w="289" h="712">
                <a:moveTo>
                  <a:pt x="0" y="0"/>
                </a:moveTo>
                <a:lnTo>
                  <a:pt x="288" y="114"/>
                </a:lnTo>
                <a:lnTo>
                  <a:pt x="224" y="711"/>
                </a:lnTo>
                <a:lnTo>
                  <a:pt x="48" y="611"/>
                </a:lnTo>
                <a:lnTo>
                  <a:pt x="0" y="0"/>
                </a:lnTo>
              </a:path>
            </a:pathLst>
          </a:custGeom>
          <a:solidFill>
            <a:srgbClr val="790015"/>
          </a:solidFill>
          <a:ln w="25400" cap="rnd" cmpd="sng">
            <a:solidFill>
              <a:schemeClr val="tx1"/>
            </a:solidFill>
            <a:prstDash val="solid"/>
            <a:round/>
            <a:headEnd type="none" w="med" len="med"/>
            <a:tailEnd type="none" w="med" len="med"/>
          </a:ln>
          <a:effectLst/>
        </p:spPr>
        <p:txBody>
          <a:bodyPr/>
          <a:lstStyle/>
          <a:p>
            <a:endParaRPr lang="en-IN"/>
          </a:p>
        </p:txBody>
      </p:sp>
      <p:sp>
        <p:nvSpPr>
          <p:cNvPr id="178192" name="Line 16"/>
          <p:cNvSpPr>
            <a:spLocks noChangeShapeType="1"/>
          </p:cNvSpPr>
          <p:nvPr/>
        </p:nvSpPr>
        <p:spPr bwMode="auto">
          <a:xfrm>
            <a:off x="2857500" y="3621088"/>
            <a:ext cx="114300" cy="822325"/>
          </a:xfrm>
          <a:prstGeom prst="line">
            <a:avLst/>
          </a:prstGeom>
          <a:noFill/>
          <a:ln w="25400">
            <a:solidFill>
              <a:schemeClr val="tx1"/>
            </a:solidFill>
            <a:round/>
            <a:headEnd/>
            <a:tailEnd/>
          </a:ln>
          <a:effectLst/>
        </p:spPr>
        <p:txBody>
          <a:bodyPr wrap="none" anchor="ctr"/>
          <a:lstStyle/>
          <a:p>
            <a:endParaRPr lang="en-IN"/>
          </a:p>
        </p:txBody>
      </p:sp>
      <p:sp>
        <p:nvSpPr>
          <p:cNvPr id="178193" name="Line 17"/>
          <p:cNvSpPr>
            <a:spLocks noChangeShapeType="1"/>
          </p:cNvSpPr>
          <p:nvPr/>
        </p:nvSpPr>
        <p:spPr bwMode="auto">
          <a:xfrm flipV="1">
            <a:off x="2997200" y="4292600"/>
            <a:ext cx="254000" cy="165100"/>
          </a:xfrm>
          <a:prstGeom prst="line">
            <a:avLst/>
          </a:prstGeom>
          <a:noFill/>
          <a:ln w="25400">
            <a:solidFill>
              <a:schemeClr val="tx1"/>
            </a:solidFill>
            <a:round/>
            <a:headEnd/>
            <a:tailEnd/>
          </a:ln>
          <a:effectLst/>
        </p:spPr>
        <p:txBody>
          <a:bodyPr wrap="none" anchor="ctr"/>
          <a:lstStyle/>
          <a:p>
            <a:endParaRPr lang="en-IN"/>
          </a:p>
        </p:txBody>
      </p:sp>
      <p:sp>
        <p:nvSpPr>
          <p:cNvPr id="178194" name="Line 18"/>
          <p:cNvSpPr>
            <a:spLocks noChangeShapeType="1"/>
          </p:cNvSpPr>
          <p:nvPr/>
        </p:nvSpPr>
        <p:spPr bwMode="auto">
          <a:xfrm flipH="1">
            <a:off x="2209800" y="3417888"/>
            <a:ext cx="177800" cy="542925"/>
          </a:xfrm>
          <a:prstGeom prst="line">
            <a:avLst/>
          </a:prstGeom>
          <a:noFill/>
          <a:ln w="25400">
            <a:solidFill>
              <a:schemeClr val="tx1"/>
            </a:solidFill>
            <a:round/>
            <a:headEnd/>
            <a:tailEnd/>
          </a:ln>
          <a:effectLst/>
        </p:spPr>
        <p:txBody>
          <a:bodyPr wrap="none" anchor="ctr"/>
          <a:lstStyle/>
          <a:p>
            <a:endParaRPr lang="en-IN"/>
          </a:p>
        </p:txBody>
      </p:sp>
      <p:sp>
        <p:nvSpPr>
          <p:cNvPr id="178195" name="Line 19"/>
          <p:cNvSpPr>
            <a:spLocks noChangeShapeType="1"/>
          </p:cNvSpPr>
          <p:nvPr/>
        </p:nvSpPr>
        <p:spPr bwMode="auto">
          <a:xfrm>
            <a:off x="2222500" y="3989388"/>
            <a:ext cx="228600" cy="301625"/>
          </a:xfrm>
          <a:prstGeom prst="line">
            <a:avLst/>
          </a:prstGeom>
          <a:noFill/>
          <a:ln w="25400">
            <a:solidFill>
              <a:schemeClr val="tx1"/>
            </a:solidFill>
            <a:round/>
            <a:headEnd/>
            <a:tailEnd/>
          </a:ln>
          <a:effectLst/>
        </p:spPr>
        <p:txBody>
          <a:bodyPr wrap="none" anchor="ctr"/>
          <a:lstStyle/>
          <a:p>
            <a:endParaRPr lang="en-IN"/>
          </a:p>
        </p:txBody>
      </p:sp>
      <p:sp>
        <p:nvSpPr>
          <p:cNvPr id="178196" name="Line 20"/>
          <p:cNvSpPr>
            <a:spLocks noChangeShapeType="1"/>
          </p:cNvSpPr>
          <p:nvPr/>
        </p:nvSpPr>
        <p:spPr bwMode="auto">
          <a:xfrm>
            <a:off x="2755900" y="4675188"/>
            <a:ext cx="177800" cy="631825"/>
          </a:xfrm>
          <a:prstGeom prst="line">
            <a:avLst/>
          </a:prstGeom>
          <a:noFill/>
          <a:ln w="25400">
            <a:solidFill>
              <a:schemeClr val="tx1"/>
            </a:solidFill>
            <a:round/>
            <a:headEnd/>
            <a:tailEnd/>
          </a:ln>
          <a:effectLst/>
        </p:spPr>
        <p:txBody>
          <a:bodyPr wrap="none" anchor="ctr"/>
          <a:lstStyle/>
          <a:p>
            <a:endParaRPr lang="en-IN"/>
          </a:p>
        </p:txBody>
      </p:sp>
      <p:sp>
        <p:nvSpPr>
          <p:cNvPr id="178197" name="Line 21"/>
          <p:cNvSpPr>
            <a:spLocks noChangeShapeType="1"/>
          </p:cNvSpPr>
          <p:nvPr/>
        </p:nvSpPr>
        <p:spPr bwMode="auto">
          <a:xfrm flipH="1">
            <a:off x="2717800" y="5335588"/>
            <a:ext cx="228600" cy="720725"/>
          </a:xfrm>
          <a:prstGeom prst="line">
            <a:avLst/>
          </a:prstGeom>
          <a:noFill/>
          <a:ln w="25400">
            <a:solidFill>
              <a:schemeClr val="tx1"/>
            </a:solidFill>
            <a:round/>
            <a:headEnd/>
            <a:tailEnd/>
          </a:ln>
          <a:effectLst/>
        </p:spPr>
        <p:txBody>
          <a:bodyPr wrap="none" anchor="ctr"/>
          <a:lstStyle/>
          <a:p>
            <a:endParaRPr lang="en-IN"/>
          </a:p>
        </p:txBody>
      </p:sp>
      <p:sp>
        <p:nvSpPr>
          <p:cNvPr id="178198" name="Line 22"/>
          <p:cNvSpPr>
            <a:spLocks noChangeShapeType="1"/>
          </p:cNvSpPr>
          <p:nvPr/>
        </p:nvSpPr>
        <p:spPr bwMode="auto">
          <a:xfrm flipV="1">
            <a:off x="2717800" y="6019800"/>
            <a:ext cx="63500" cy="50800"/>
          </a:xfrm>
          <a:prstGeom prst="line">
            <a:avLst/>
          </a:prstGeom>
          <a:noFill/>
          <a:ln w="25400">
            <a:solidFill>
              <a:schemeClr val="tx1"/>
            </a:solidFill>
            <a:round/>
            <a:headEnd/>
            <a:tailEnd/>
          </a:ln>
          <a:effectLst/>
        </p:spPr>
        <p:txBody>
          <a:bodyPr wrap="none" anchor="ctr"/>
          <a:lstStyle/>
          <a:p>
            <a:endParaRPr lang="en-IN"/>
          </a:p>
        </p:txBody>
      </p:sp>
      <p:sp>
        <p:nvSpPr>
          <p:cNvPr id="178199" name="Line 23"/>
          <p:cNvSpPr>
            <a:spLocks noChangeShapeType="1"/>
          </p:cNvSpPr>
          <p:nvPr/>
        </p:nvSpPr>
        <p:spPr bwMode="auto">
          <a:xfrm>
            <a:off x="2476500" y="4497388"/>
            <a:ext cx="88900" cy="684212"/>
          </a:xfrm>
          <a:prstGeom prst="line">
            <a:avLst/>
          </a:prstGeom>
          <a:noFill/>
          <a:ln w="25400">
            <a:solidFill>
              <a:schemeClr val="tx1"/>
            </a:solidFill>
            <a:round/>
            <a:headEnd/>
            <a:tailEnd/>
          </a:ln>
          <a:effectLst/>
        </p:spPr>
        <p:txBody>
          <a:bodyPr wrap="none" anchor="ctr"/>
          <a:lstStyle/>
          <a:p>
            <a:endParaRPr lang="en-IN"/>
          </a:p>
        </p:txBody>
      </p:sp>
      <p:sp>
        <p:nvSpPr>
          <p:cNvPr id="178200" name="Line 24"/>
          <p:cNvSpPr>
            <a:spLocks noChangeShapeType="1"/>
          </p:cNvSpPr>
          <p:nvPr/>
        </p:nvSpPr>
        <p:spPr bwMode="auto">
          <a:xfrm flipH="1">
            <a:off x="2159000" y="5210175"/>
            <a:ext cx="419100" cy="630238"/>
          </a:xfrm>
          <a:prstGeom prst="line">
            <a:avLst/>
          </a:prstGeom>
          <a:noFill/>
          <a:ln w="25400">
            <a:solidFill>
              <a:schemeClr val="tx1"/>
            </a:solidFill>
            <a:round/>
            <a:headEnd/>
            <a:tailEnd/>
          </a:ln>
          <a:effectLst/>
        </p:spPr>
        <p:txBody>
          <a:bodyPr wrap="none" anchor="ctr"/>
          <a:lstStyle/>
          <a:p>
            <a:endParaRPr lang="en-IN"/>
          </a:p>
        </p:txBody>
      </p:sp>
      <p:sp>
        <p:nvSpPr>
          <p:cNvPr id="178201" name="Line 25"/>
          <p:cNvSpPr>
            <a:spLocks noChangeShapeType="1"/>
          </p:cNvSpPr>
          <p:nvPr/>
        </p:nvSpPr>
        <p:spPr bwMode="auto">
          <a:xfrm flipV="1">
            <a:off x="2171700" y="5829300"/>
            <a:ext cx="76200" cy="25400"/>
          </a:xfrm>
          <a:prstGeom prst="line">
            <a:avLst/>
          </a:prstGeom>
          <a:noFill/>
          <a:ln w="25400">
            <a:solidFill>
              <a:schemeClr val="tx1"/>
            </a:solidFill>
            <a:round/>
            <a:headEnd/>
            <a:tailEnd/>
          </a:ln>
          <a:effectLst/>
        </p:spPr>
        <p:txBody>
          <a:bodyPr wrap="none" anchor="ctr"/>
          <a:lstStyle/>
          <a:p>
            <a:endParaRPr lang="en-IN"/>
          </a:p>
        </p:txBody>
      </p:sp>
      <p:sp>
        <p:nvSpPr>
          <p:cNvPr id="178202" name="AutoShape 26"/>
          <p:cNvSpPr>
            <a:spLocks noChangeArrowheads="1"/>
          </p:cNvSpPr>
          <p:nvPr/>
        </p:nvSpPr>
        <p:spPr bwMode="auto">
          <a:xfrm>
            <a:off x="4965700" y="2044700"/>
            <a:ext cx="2768600" cy="2768600"/>
          </a:xfrm>
          <a:prstGeom prst="roundRect">
            <a:avLst>
              <a:gd name="adj" fmla="val 6616"/>
            </a:avLst>
          </a:prstGeom>
          <a:solidFill>
            <a:srgbClr val="FFFFFF"/>
          </a:solidFill>
          <a:ln w="12700">
            <a:noFill/>
            <a:round/>
            <a:headEnd/>
            <a:tailEnd/>
          </a:ln>
          <a:effectLst/>
        </p:spPr>
        <p:txBody>
          <a:bodyPr wrap="none" anchor="ctr"/>
          <a:lstStyle/>
          <a:p>
            <a:endParaRPr lang="en-IN"/>
          </a:p>
        </p:txBody>
      </p:sp>
      <p:sp>
        <p:nvSpPr>
          <p:cNvPr id="178203" name="AutoShape 27"/>
          <p:cNvSpPr>
            <a:spLocks noChangeArrowheads="1"/>
          </p:cNvSpPr>
          <p:nvPr/>
        </p:nvSpPr>
        <p:spPr bwMode="auto">
          <a:xfrm>
            <a:off x="4953000" y="2032000"/>
            <a:ext cx="2794000" cy="2794000"/>
          </a:xfrm>
          <a:prstGeom prst="roundRect">
            <a:avLst>
              <a:gd name="adj" fmla="val 7005"/>
            </a:avLst>
          </a:prstGeom>
          <a:solidFill>
            <a:schemeClr val="folHlink"/>
          </a:solidFill>
          <a:ln w="25400">
            <a:noFill/>
            <a:round/>
            <a:headEnd/>
            <a:tailEnd/>
          </a:ln>
          <a:effectLst>
            <a:outerShdw dist="107763" dir="2700000" algn="ctr" rotWithShape="0">
              <a:schemeClr val="bg2"/>
            </a:outerShdw>
          </a:effectLst>
        </p:spPr>
        <p:txBody>
          <a:bodyPr wrap="none" anchor="ctr"/>
          <a:lstStyle/>
          <a:p>
            <a:endParaRPr lang="en-IN"/>
          </a:p>
        </p:txBody>
      </p:sp>
      <p:sp>
        <p:nvSpPr>
          <p:cNvPr id="178204" name="Line 28"/>
          <p:cNvSpPr>
            <a:spLocks noChangeShapeType="1"/>
          </p:cNvSpPr>
          <p:nvPr/>
        </p:nvSpPr>
        <p:spPr bwMode="auto">
          <a:xfrm>
            <a:off x="4965700" y="2501900"/>
            <a:ext cx="2730500" cy="0"/>
          </a:xfrm>
          <a:prstGeom prst="line">
            <a:avLst/>
          </a:prstGeom>
          <a:noFill/>
          <a:ln w="25400">
            <a:solidFill>
              <a:schemeClr val="tx1"/>
            </a:solidFill>
            <a:round/>
            <a:headEnd/>
            <a:tailEnd/>
          </a:ln>
          <a:effectLst/>
        </p:spPr>
        <p:txBody>
          <a:bodyPr wrap="none" anchor="ctr"/>
          <a:lstStyle/>
          <a:p>
            <a:endParaRPr lang="en-IN"/>
          </a:p>
        </p:txBody>
      </p:sp>
      <p:sp>
        <p:nvSpPr>
          <p:cNvPr id="178205" name="Rectangle 29"/>
          <p:cNvSpPr>
            <a:spLocks noChangeArrowheads="1"/>
          </p:cNvSpPr>
          <p:nvPr/>
        </p:nvSpPr>
        <p:spPr bwMode="auto">
          <a:xfrm>
            <a:off x="5154613" y="2014538"/>
            <a:ext cx="858837" cy="454025"/>
          </a:xfrm>
          <a:prstGeom prst="rect">
            <a:avLst/>
          </a:prstGeom>
          <a:noFill/>
          <a:ln w="25400">
            <a:noFill/>
            <a:miter lim="800000"/>
            <a:headEnd/>
            <a:tailEnd/>
          </a:ln>
          <a:effectLst/>
        </p:spPr>
        <p:txBody>
          <a:bodyPr wrap="none" lIns="90487" tIns="44450" rIns="90487" bIns="44450">
            <a:spAutoFit/>
          </a:bodyPr>
          <a:lstStyle/>
          <a:p>
            <a:r>
              <a:rPr lang="en-US">
                <a:solidFill>
                  <a:schemeClr val="bg2"/>
                </a:solidFill>
                <a:effectLst>
                  <a:outerShdw blurRad="38100" dist="38100" dir="2700000" algn="tl">
                    <a:srgbClr val="000000"/>
                  </a:outerShdw>
                </a:effectLst>
                <a:latin typeface="Helvetica" pitchFamily="-128" charset="0"/>
              </a:rPr>
              <a:t>open</a:t>
            </a:r>
            <a:endParaRPr lang="en-US">
              <a:solidFill>
                <a:srgbClr val="AD278D"/>
              </a:solidFill>
              <a:effectLst>
                <a:outerShdw blurRad="38100" dist="38100" dir="2700000" algn="tl">
                  <a:srgbClr val="000000"/>
                </a:outerShdw>
              </a:effectLst>
              <a:latin typeface="Helvetica" pitchFamily="-128" charset="0"/>
            </a:endParaRPr>
          </a:p>
        </p:txBody>
      </p:sp>
      <p:sp>
        <p:nvSpPr>
          <p:cNvPr id="178206" name="Line 30"/>
          <p:cNvSpPr>
            <a:spLocks noChangeShapeType="1"/>
          </p:cNvSpPr>
          <p:nvPr/>
        </p:nvSpPr>
        <p:spPr bwMode="auto">
          <a:xfrm flipH="1">
            <a:off x="4889500" y="4421188"/>
            <a:ext cx="939800" cy="962025"/>
          </a:xfrm>
          <a:prstGeom prst="line">
            <a:avLst/>
          </a:prstGeom>
          <a:noFill/>
          <a:ln w="25400">
            <a:solidFill>
              <a:schemeClr val="tx1"/>
            </a:solidFill>
            <a:round/>
            <a:headEnd/>
            <a:tailEnd/>
          </a:ln>
          <a:effectLst/>
        </p:spPr>
        <p:txBody>
          <a:bodyPr wrap="none" anchor="ctr"/>
          <a:lstStyle/>
          <a:p>
            <a:endParaRPr lang="en-IN"/>
          </a:p>
        </p:txBody>
      </p:sp>
      <p:sp>
        <p:nvSpPr>
          <p:cNvPr id="178207" name="Rectangle 31"/>
          <p:cNvSpPr>
            <a:spLocks noChangeArrowheads="1"/>
          </p:cNvSpPr>
          <p:nvPr/>
        </p:nvSpPr>
        <p:spPr bwMode="auto">
          <a:xfrm>
            <a:off x="3948113" y="5329238"/>
            <a:ext cx="4232275" cy="363537"/>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128" charset="0"/>
              </a:rPr>
              <a:t>implemented with a "knowledge" of the  </a:t>
            </a:r>
          </a:p>
        </p:txBody>
      </p:sp>
      <p:sp>
        <p:nvSpPr>
          <p:cNvPr id="178208" name="Rectangle 32"/>
          <p:cNvSpPr>
            <a:spLocks noChangeArrowheads="1"/>
          </p:cNvSpPr>
          <p:nvPr/>
        </p:nvSpPr>
        <p:spPr bwMode="auto">
          <a:xfrm>
            <a:off x="3960813" y="5621338"/>
            <a:ext cx="3675062" cy="363537"/>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128" charset="0"/>
              </a:rPr>
              <a:t>object that is associated with enter</a:t>
            </a:r>
          </a:p>
        </p:txBody>
      </p:sp>
      <p:sp>
        <p:nvSpPr>
          <p:cNvPr id="178209" name="Rectangle 33"/>
          <p:cNvSpPr>
            <a:spLocks noChangeArrowheads="1"/>
          </p:cNvSpPr>
          <p:nvPr/>
        </p:nvSpPr>
        <p:spPr bwMode="auto">
          <a:xfrm>
            <a:off x="5459413" y="2928938"/>
            <a:ext cx="1744662" cy="36353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effectLst>
                  <a:outerShdw blurRad="38100" dist="38100" dir="2700000" algn="tl">
                    <a:srgbClr val="000000"/>
                  </a:outerShdw>
                </a:effectLst>
                <a:latin typeface="Helvetica" pitchFamily="-128" charset="0"/>
              </a:rPr>
              <a:t>details of enter </a:t>
            </a:r>
          </a:p>
        </p:txBody>
      </p:sp>
      <p:sp>
        <p:nvSpPr>
          <p:cNvPr id="178210" name="Rectangle 34"/>
          <p:cNvSpPr>
            <a:spLocks noChangeArrowheads="1"/>
          </p:cNvSpPr>
          <p:nvPr/>
        </p:nvSpPr>
        <p:spPr bwMode="auto">
          <a:xfrm>
            <a:off x="5459413" y="3157538"/>
            <a:ext cx="1120775" cy="36353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effectLst>
                  <a:outerShdw blurRad="38100" dist="38100" dir="2700000" algn="tl">
                    <a:srgbClr val="000000"/>
                  </a:outerShdw>
                </a:effectLst>
                <a:latin typeface="Helvetica" pitchFamily="-128" charset="0"/>
              </a:rPr>
              <a:t>algorithm</a:t>
            </a:r>
            <a:endParaRPr lang="en-US" sz="1800">
              <a:solidFill>
                <a:srgbClr val="AD278D"/>
              </a:solidFill>
              <a:effectLst>
                <a:outerShdw blurRad="38100" dist="38100" dir="2700000" algn="tl">
                  <a:srgbClr val="000000"/>
                </a:outerShdw>
              </a:effectLst>
              <a:latin typeface="Helvetica" pitchFamily="-128" charset="0"/>
            </a:endParaRPr>
          </a:p>
        </p:txBody>
      </p:sp>
      <p:sp>
        <p:nvSpPr>
          <p:cNvPr id="3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3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Aesthetic Design</a:t>
            </a:r>
          </a:p>
        </p:txBody>
      </p:sp>
      <p:sp>
        <p:nvSpPr>
          <p:cNvPr id="187395" name="Rectangle 3"/>
          <p:cNvSpPr>
            <a:spLocks noGrp="1" noChangeArrowheads="1"/>
          </p:cNvSpPr>
          <p:nvPr>
            <p:ph idx="1"/>
          </p:nvPr>
        </p:nvSpPr>
        <p:spPr/>
        <p:txBody>
          <a:bodyPr/>
          <a:lstStyle/>
          <a:p>
            <a:pPr algn="just">
              <a:lnSpc>
                <a:spcPct val="150000"/>
              </a:lnSpc>
            </a:pPr>
            <a:r>
              <a:rPr lang="en-US" sz="1800" dirty="0"/>
              <a:t>Don’t be afraid of white space.</a:t>
            </a:r>
          </a:p>
          <a:p>
            <a:pPr algn="just">
              <a:lnSpc>
                <a:spcPct val="150000"/>
              </a:lnSpc>
            </a:pPr>
            <a:r>
              <a:rPr lang="en-US" sz="1800" dirty="0"/>
              <a:t>Emphasize content.</a:t>
            </a:r>
          </a:p>
          <a:p>
            <a:pPr algn="just">
              <a:lnSpc>
                <a:spcPct val="150000"/>
              </a:lnSpc>
            </a:pPr>
            <a:r>
              <a:rPr lang="en-US" sz="1800" dirty="0"/>
              <a:t>Organize layout elements from top-left to bottom right. </a:t>
            </a:r>
          </a:p>
          <a:p>
            <a:pPr algn="just">
              <a:lnSpc>
                <a:spcPct val="150000"/>
              </a:lnSpc>
            </a:pPr>
            <a:r>
              <a:rPr lang="en-US" sz="1800" dirty="0"/>
              <a:t>Group navigation, content, and function geographically within the page.</a:t>
            </a:r>
          </a:p>
          <a:p>
            <a:pPr algn="just">
              <a:lnSpc>
                <a:spcPct val="150000"/>
              </a:lnSpc>
            </a:pPr>
            <a:r>
              <a:rPr lang="en-US" sz="1800" dirty="0"/>
              <a:t>Don’t extend your real estate with the scrolling bar.</a:t>
            </a:r>
          </a:p>
          <a:p>
            <a:pPr algn="just">
              <a:lnSpc>
                <a:spcPct val="150000"/>
              </a:lnSpc>
            </a:pPr>
            <a:r>
              <a:rPr lang="en-US" sz="1800" dirty="0"/>
              <a:t>Consider resolution and browser window size when designing layout.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Content Design</a:t>
            </a:r>
          </a:p>
        </p:txBody>
      </p:sp>
      <p:sp>
        <p:nvSpPr>
          <p:cNvPr id="188419" name="Rectangle 3"/>
          <p:cNvSpPr>
            <a:spLocks noGrp="1" noChangeArrowheads="1"/>
          </p:cNvSpPr>
          <p:nvPr>
            <p:ph idx="1"/>
          </p:nvPr>
        </p:nvSpPr>
        <p:spPr/>
        <p:txBody>
          <a:bodyPr/>
          <a:lstStyle/>
          <a:p>
            <a:pPr algn="just">
              <a:lnSpc>
                <a:spcPct val="150000"/>
              </a:lnSpc>
            </a:pPr>
            <a:r>
              <a:rPr lang="en-US" sz="1600" dirty="0">
                <a:latin typeface="+mj-lt"/>
              </a:rPr>
              <a:t>Develops a design representation for content objects</a:t>
            </a:r>
          </a:p>
          <a:p>
            <a:pPr lvl="1" algn="just">
              <a:lnSpc>
                <a:spcPct val="150000"/>
              </a:lnSpc>
            </a:pPr>
            <a:r>
              <a:rPr lang="en-US" sz="1600" dirty="0">
                <a:latin typeface="+mj-lt"/>
              </a:rPr>
              <a:t>For </a:t>
            </a:r>
            <a:r>
              <a:rPr lang="en-US" sz="1600" dirty="0" err="1">
                <a:latin typeface="+mj-lt"/>
              </a:rPr>
              <a:t>WebApps</a:t>
            </a:r>
            <a:r>
              <a:rPr lang="en-US" sz="1600" dirty="0">
                <a:latin typeface="+mj-lt"/>
              </a:rPr>
              <a:t>, a content object is more closely aligned with a data object for conventional software</a:t>
            </a:r>
          </a:p>
          <a:p>
            <a:pPr algn="just">
              <a:lnSpc>
                <a:spcPct val="150000"/>
              </a:lnSpc>
            </a:pPr>
            <a:r>
              <a:rPr lang="en-US" sz="1600" dirty="0">
                <a:latin typeface="+mj-lt"/>
              </a:rPr>
              <a:t>Represents the mechanisms required to instantiate their relationships to one another.</a:t>
            </a:r>
          </a:p>
          <a:p>
            <a:pPr lvl="1" algn="just">
              <a:lnSpc>
                <a:spcPct val="150000"/>
              </a:lnSpc>
            </a:pPr>
            <a:r>
              <a:rPr lang="en-US" sz="1600" dirty="0">
                <a:latin typeface="+mj-lt"/>
              </a:rPr>
              <a:t>analogous to the relationship between analysis classes and design components</a:t>
            </a:r>
          </a:p>
          <a:p>
            <a:pPr algn="just">
              <a:lnSpc>
                <a:spcPct val="150000"/>
              </a:lnSpc>
            </a:pPr>
            <a:r>
              <a:rPr lang="en-US" sz="1600" dirty="0">
                <a:latin typeface="+mj-lt"/>
              </a:rPr>
              <a:t>A content object has attributes that include content-specific information and implementation-specific attributes that are specified as part of design</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nchor="ctr"/>
          <a:lstStyle/>
          <a:p>
            <a:r>
              <a:rPr lang="en-US" dirty="0"/>
              <a:t>Architecture Design</a:t>
            </a:r>
          </a:p>
        </p:txBody>
      </p:sp>
      <p:sp>
        <p:nvSpPr>
          <p:cNvPr id="190467" name="Rectangle 3"/>
          <p:cNvSpPr>
            <a:spLocks noGrp="1" noChangeArrowheads="1"/>
          </p:cNvSpPr>
          <p:nvPr>
            <p:ph idx="1"/>
          </p:nvPr>
        </p:nvSpPr>
        <p:spPr/>
        <p:txBody>
          <a:bodyPr/>
          <a:lstStyle/>
          <a:p>
            <a:pPr algn="just">
              <a:lnSpc>
                <a:spcPct val="150000"/>
              </a:lnSpc>
            </a:pPr>
            <a:r>
              <a:rPr lang="en-US" sz="1600" i="1" dirty="0">
                <a:solidFill>
                  <a:schemeClr val="folHlink"/>
                </a:solidFill>
              </a:rPr>
              <a:t>Content architecture</a:t>
            </a:r>
            <a:r>
              <a:rPr lang="en-US" sz="1600" dirty="0">
                <a:solidFill>
                  <a:schemeClr val="folHlink"/>
                </a:solidFill>
              </a:rPr>
              <a:t> </a:t>
            </a:r>
            <a:r>
              <a:rPr lang="en-US" sz="1600" dirty="0"/>
              <a:t>focuses on the manner in which content objects (or composite objects such as Web pages) are structured for presentation and navigation.</a:t>
            </a:r>
          </a:p>
          <a:p>
            <a:pPr lvl="1" algn="just">
              <a:lnSpc>
                <a:spcPct val="150000"/>
              </a:lnSpc>
            </a:pPr>
            <a:r>
              <a:rPr lang="en-US" sz="1600" dirty="0"/>
              <a:t>The term information architecture is also used to connote structures that lead to better organization, labeling, navigation, and searching of content objects.</a:t>
            </a:r>
          </a:p>
          <a:p>
            <a:pPr algn="just">
              <a:lnSpc>
                <a:spcPct val="150000"/>
              </a:lnSpc>
            </a:pPr>
            <a:r>
              <a:rPr lang="en-US" sz="1600" i="1" dirty="0" err="1">
                <a:solidFill>
                  <a:schemeClr val="folHlink"/>
                </a:solidFill>
              </a:rPr>
              <a:t>WebApp</a:t>
            </a:r>
            <a:r>
              <a:rPr lang="en-US" sz="1600" i="1" dirty="0">
                <a:solidFill>
                  <a:schemeClr val="folHlink"/>
                </a:solidFill>
              </a:rPr>
              <a:t> architecture</a:t>
            </a:r>
            <a:r>
              <a:rPr lang="en-US" sz="1600" dirty="0">
                <a:solidFill>
                  <a:schemeClr val="folHlink"/>
                </a:solidFill>
              </a:rPr>
              <a:t> </a:t>
            </a:r>
            <a:r>
              <a:rPr lang="en-US" sz="1600" dirty="0"/>
              <a:t>addresses the manner in which the application is structured to manage user interaction, handle internal processing tasks, effect navigation, and present content. </a:t>
            </a:r>
          </a:p>
          <a:p>
            <a:pPr algn="just">
              <a:lnSpc>
                <a:spcPct val="150000"/>
              </a:lnSpc>
            </a:pPr>
            <a:r>
              <a:rPr lang="en-US" sz="1600" dirty="0"/>
              <a:t>Architecture design is conducted in parallel with interface design, aesthetic design and content design.</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chor="ctr"/>
          <a:lstStyle/>
          <a:p>
            <a:r>
              <a:rPr lang="en-US" dirty="0"/>
              <a:t>MVC Architecture</a:t>
            </a:r>
          </a:p>
        </p:txBody>
      </p:sp>
      <p:sp>
        <p:nvSpPr>
          <p:cNvPr id="192515" name="Rectangle 3"/>
          <p:cNvSpPr>
            <a:spLocks noGrp="1" noChangeArrowheads="1"/>
          </p:cNvSpPr>
          <p:nvPr>
            <p:ph idx="1"/>
          </p:nvPr>
        </p:nvSpPr>
        <p:spPr/>
        <p:txBody>
          <a:bodyPr/>
          <a:lstStyle/>
          <a:p>
            <a:pPr algn="just"/>
            <a:r>
              <a:rPr lang="en-US" sz="1800" dirty="0"/>
              <a:t>The </a:t>
            </a:r>
            <a:r>
              <a:rPr lang="en-US" sz="1800" i="1" dirty="0">
                <a:solidFill>
                  <a:schemeClr val="folHlink"/>
                </a:solidFill>
              </a:rPr>
              <a:t>model </a:t>
            </a:r>
            <a:r>
              <a:rPr lang="en-US" sz="1800" dirty="0"/>
              <a:t>contains all application specific content and processing logic, including </a:t>
            </a:r>
          </a:p>
          <a:p>
            <a:pPr lvl="1" algn="just"/>
            <a:r>
              <a:rPr lang="en-US" sz="1800" dirty="0"/>
              <a:t>all content objects</a:t>
            </a:r>
          </a:p>
          <a:p>
            <a:pPr lvl="1" algn="just"/>
            <a:r>
              <a:rPr lang="en-US" sz="1800" dirty="0"/>
              <a:t>access to external data/information sources,</a:t>
            </a:r>
          </a:p>
          <a:p>
            <a:pPr lvl="1" algn="just"/>
            <a:r>
              <a:rPr lang="en-US" sz="1800" dirty="0"/>
              <a:t>all processing functionality that are application specific</a:t>
            </a:r>
          </a:p>
          <a:p>
            <a:pPr algn="just"/>
            <a:r>
              <a:rPr lang="en-US" sz="1800" dirty="0"/>
              <a:t> The</a:t>
            </a:r>
            <a:r>
              <a:rPr lang="en-US" sz="1800" dirty="0">
                <a:solidFill>
                  <a:schemeClr val="folHlink"/>
                </a:solidFill>
              </a:rPr>
              <a:t> </a:t>
            </a:r>
            <a:r>
              <a:rPr lang="en-US" sz="1800" i="1" dirty="0">
                <a:solidFill>
                  <a:schemeClr val="folHlink"/>
                </a:solidFill>
              </a:rPr>
              <a:t>view</a:t>
            </a:r>
            <a:r>
              <a:rPr lang="en-US" sz="1800" dirty="0"/>
              <a:t> contains all interface specific functions and enables </a:t>
            </a:r>
          </a:p>
          <a:p>
            <a:pPr lvl="1" algn="just"/>
            <a:r>
              <a:rPr lang="en-US" sz="1800" dirty="0"/>
              <a:t>the presentation of content and processing logic</a:t>
            </a:r>
          </a:p>
          <a:p>
            <a:pPr lvl="1" algn="just"/>
            <a:r>
              <a:rPr lang="en-US" sz="1800" dirty="0"/>
              <a:t> access to external data/information sources,</a:t>
            </a:r>
          </a:p>
          <a:p>
            <a:pPr lvl="1" algn="just"/>
            <a:r>
              <a:rPr lang="en-US" sz="1800" dirty="0"/>
              <a:t>all processing functionality required by the end-user.</a:t>
            </a:r>
          </a:p>
          <a:p>
            <a:pPr algn="just"/>
            <a:r>
              <a:rPr lang="en-US" sz="1800" dirty="0"/>
              <a:t>The</a:t>
            </a:r>
            <a:r>
              <a:rPr lang="en-US" sz="1800" dirty="0">
                <a:solidFill>
                  <a:schemeClr val="folHlink"/>
                </a:solidFill>
              </a:rPr>
              <a:t> </a:t>
            </a:r>
            <a:r>
              <a:rPr lang="en-US" sz="1800" i="1" dirty="0">
                <a:solidFill>
                  <a:schemeClr val="folHlink"/>
                </a:solidFill>
              </a:rPr>
              <a:t>controller</a:t>
            </a:r>
            <a:r>
              <a:rPr lang="en-US" sz="1800" dirty="0"/>
              <a:t> manages access to the model and the view and coordinates the flow of data between them.</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type="title"/>
          </p:nvPr>
        </p:nvSpPr>
        <p:spPr/>
        <p:txBody>
          <a:bodyPr/>
          <a:lstStyle/>
          <a:p>
            <a:r>
              <a:rPr lang="en-US"/>
              <a:t>MVC Architecture</a:t>
            </a:r>
          </a:p>
        </p:txBody>
      </p:sp>
      <p:pic>
        <p:nvPicPr>
          <p:cNvPr id="193540" name="Picture 4"/>
          <p:cNvPicPr>
            <a:picLocks noChangeAspect="1" noChangeArrowheads="1"/>
          </p:cNvPicPr>
          <p:nvPr/>
        </p:nvPicPr>
        <p:blipFill>
          <a:blip r:embed="rId2"/>
          <a:srcRect/>
          <a:stretch>
            <a:fillRect/>
          </a:stretch>
        </p:blipFill>
        <p:spPr bwMode="auto">
          <a:xfrm>
            <a:off x="859770" y="1214422"/>
            <a:ext cx="7661930" cy="4857766"/>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Navigation Design</a:t>
            </a:r>
          </a:p>
        </p:txBody>
      </p:sp>
      <p:sp>
        <p:nvSpPr>
          <p:cNvPr id="194563" name="Rectangle 3"/>
          <p:cNvSpPr>
            <a:spLocks noGrp="1" noChangeArrowheads="1"/>
          </p:cNvSpPr>
          <p:nvPr>
            <p:ph idx="1"/>
          </p:nvPr>
        </p:nvSpPr>
        <p:spPr/>
        <p:txBody>
          <a:bodyPr/>
          <a:lstStyle/>
          <a:p>
            <a:pPr algn="just">
              <a:lnSpc>
                <a:spcPct val="150000"/>
              </a:lnSpc>
            </a:pPr>
            <a:r>
              <a:rPr lang="en-US" sz="1800" dirty="0"/>
              <a:t>Begins with a consideration of the user hierarchy and related use-cases </a:t>
            </a:r>
          </a:p>
          <a:p>
            <a:pPr lvl="1" algn="just">
              <a:lnSpc>
                <a:spcPct val="150000"/>
              </a:lnSpc>
            </a:pPr>
            <a:r>
              <a:rPr lang="en-US" sz="1800" dirty="0"/>
              <a:t>Each actor may use the </a:t>
            </a:r>
            <a:r>
              <a:rPr lang="en-US" sz="1800" dirty="0" err="1"/>
              <a:t>WebApp</a:t>
            </a:r>
            <a:r>
              <a:rPr lang="en-US" sz="1800" dirty="0"/>
              <a:t> somewhat differently and therefore have different navigation requirements</a:t>
            </a:r>
          </a:p>
          <a:p>
            <a:pPr algn="just">
              <a:lnSpc>
                <a:spcPct val="150000"/>
              </a:lnSpc>
            </a:pPr>
            <a:r>
              <a:rPr lang="en-US" sz="1800" dirty="0"/>
              <a:t>As each user interacts with the </a:t>
            </a:r>
            <a:r>
              <a:rPr lang="en-US" sz="1800" dirty="0" err="1"/>
              <a:t>WebApp</a:t>
            </a:r>
            <a:r>
              <a:rPr lang="en-US" sz="1800" dirty="0"/>
              <a:t>, she encounters a series of</a:t>
            </a:r>
            <a:r>
              <a:rPr lang="en-US" sz="1800" dirty="0">
                <a:solidFill>
                  <a:schemeClr val="folHlink"/>
                </a:solidFill>
              </a:rPr>
              <a:t> </a:t>
            </a:r>
            <a:r>
              <a:rPr lang="en-US" sz="1800" i="1" dirty="0">
                <a:solidFill>
                  <a:schemeClr val="folHlink"/>
                </a:solidFill>
              </a:rPr>
              <a:t>navigation semantic units</a:t>
            </a:r>
            <a:r>
              <a:rPr lang="en-US" sz="1800" dirty="0"/>
              <a:t> (NSUs)</a:t>
            </a:r>
          </a:p>
          <a:p>
            <a:pPr lvl="1" algn="just">
              <a:lnSpc>
                <a:spcPct val="150000"/>
              </a:lnSpc>
            </a:pPr>
            <a:r>
              <a:rPr lang="en-US" sz="1800" dirty="0"/>
              <a:t>NSU—“a set of information and related navigation structures that collaborate in the fulfillment of a subset of related user requirements”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nchor="ctr"/>
          <a:lstStyle/>
          <a:p>
            <a:r>
              <a:rPr lang="en-US" dirty="0"/>
              <a:t>Component-Level Design</a:t>
            </a:r>
          </a:p>
        </p:txBody>
      </p:sp>
      <p:sp>
        <p:nvSpPr>
          <p:cNvPr id="198659" name="Rectangle 3"/>
          <p:cNvSpPr>
            <a:spLocks noGrp="1" noChangeArrowheads="1"/>
          </p:cNvSpPr>
          <p:nvPr>
            <p:ph idx="1"/>
          </p:nvPr>
        </p:nvSpPr>
        <p:spPr/>
        <p:txBody>
          <a:bodyPr/>
          <a:lstStyle/>
          <a:p>
            <a:pPr algn="just">
              <a:lnSpc>
                <a:spcPct val="150000"/>
              </a:lnSpc>
            </a:pPr>
            <a:r>
              <a:rPr lang="en-US" sz="1800" dirty="0" err="1"/>
              <a:t>WebApp</a:t>
            </a:r>
            <a:r>
              <a:rPr lang="en-US" sz="1800" dirty="0"/>
              <a:t> components implement the following functionality</a:t>
            </a:r>
          </a:p>
          <a:p>
            <a:pPr lvl="1" algn="just">
              <a:lnSpc>
                <a:spcPct val="150000"/>
              </a:lnSpc>
            </a:pPr>
            <a:r>
              <a:rPr lang="en-US" sz="1800" dirty="0"/>
              <a:t>perform localized processing to generate content and navigation capability in a dynamic fashion</a:t>
            </a:r>
          </a:p>
          <a:p>
            <a:pPr lvl="1" algn="just">
              <a:lnSpc>
                <a:spcPct val="150000"/>
              </a:lnSpc>
            </a:pPr>
            <a:r>
              <a:rPr lang="en-US" sz="1800" dirty="0"/>
              <a:t> provide computation or data processing capability that are appropriate for the </a:t>
            </a:r>
            <a:r>
              <a:rPr lang="en-US" sz="1800" dirty="0" err="1"/>
              <a:t>WebApp’s</a:t>
            </a:r>
            <a:r>
              <a:rPr lang="en-US" sz="1800" dirty="0"/>
              <a:t> business domain</a:t>
            </a:r>
          </a:p>
          <a:p>
            <a:pPr lvl="1" algn="just">
              <a:lnSpc>
                <a:spcPct val="150000"/>
              </a:lnSpc>
            </a:pPr>
            <a:r>
              <a:rPr lang="en-US" sz="1800" dirty="0"/>
              <a:t> provide sophisticated database query and access</a:t>
            </a:r>
          </a:p>
          <a:p>
            <a:pPr lvl="1" algn="just">
              <a:lnSpc>
                <a:spcPct val="150000"/>
              </a:lnSpc>
            </a:pPr>
            <a:r>
              <a:rPr lang="en-US" sz="1800" dirty="0"/>
              <a:t> establish data interfaces with external corporate systems.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8575"/>
            <a:ext cx="7974012" cy="638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title"/>
          </p:nvPr>
        </p:nvSpPr>
        <p:spPr/>
        <p:txBody>
          <a:bodyPr/>
          <a:lstStyle/>
          <a:p>
            <a:r>
              <a:rPr lang="en-US"/>
              <a:t>Architecture</a:t>
            </a:r>
          </a:p>
        </p:txBody>
      </p:sp>
      <p:sp>
        <p:nvSpPr>
          <p:cNvPr id="179204" name="Text Box 4"/>
          <p:cNvSpPr txBox="1">
            <a:spLocks noChangeArrowheads="1"/>
          </p:cNvSpPr>
          <p:nvPr/>
        </p:nvSpPr>
        <p:spPr bwMode="auto">
          <a:xfrm>
            <a:off x="500034" y="1298566"/>
            <a:ext cx="8067702" cy="915988"/>
          </a:xfrm>
          <a:prstGeom prst="rect">
            <a:avLst/>
          </a:prstGeom>
          <a:noFill/>
          <a:ln w="12700">
            <a:noFill/>
            <a:miter lim="800000"/>
            <a:headEnd/>
            <a:tailEnd/>
          </a:ln>
          <a:effectLst/>
        </p:spPr>
        <p:txBody>
          <a:bodyPr wrap="square">
            <a:spAutoFit/>
          </a:bodyPr>
          <a:lstStyle/>
          <a:p>
            <a:pPr>
              <a:lnSpc>
                <a:spcPct val="90000"/>
              </a:lnSpc>
              <a:spcBef>
                <a:spcPct val="50000"/>
              </a:spcBef>
            </a:pPr>
            <a:r>
              <a:rPr lang="en-US" sz="2000" b="1" dirty="0">
                <a:effectLst>
                  <a:outerShdw blurRad="38100" dist="38100" dir="2700000" algn="tl">
                    <a:srgbClr val="FFFFFF"/>
                  </a:outerShdw>
                </a:effectLst>
                <a:latin typeface="Palatino" pitchFamily="-128" charset="0"/>
              </a:rPr>
              <a:t>“The overall structure of the software and the ways in which that structure provides conceptual integrity for a system.” [SHA95a]</a:t>
            </a:r>
            <a:endParaRPr lang="en-US" sz="2000" dirty="0">
              <a:latin typeface="Palatino" pitchFamily="-128" charset="0"/>
            </a:endParaRPr>
          </a:p>
        </p:txBody>
      </p:sp>
      <p:sp>
        <p:nvSpPr>
          <p:cNvPr id="179205" name="Text Box 5"/>
          <p:cNvSpPr txBox="1">
            <a:spLocks noChangeArrowheads="1"/>
          </p:cNvSpPr>
          <p:nvPr/>
        </p:nvSpPr>
        <p:spPr bwMode="auto">
          <a:xfrm>
            <a:off x="285720" y="2232622"/>
            <a:ext cx="8643998" cy="4339650"/>
          </a:xfrm>
          <a:prstGeom prst="rect">
            <a:avLst/>
          </a:prstGeom>
          <a:noFill/>
          <a:ln w="12700">
            <a:noFill/>
            <a:miter lim="800000"/>
            <a:headEnd/>
            <a:tailEnd/>
          </a:ln>
          <a:effectLst/>
        </p:spPr>
        <p:txBody>
          <a:bodyPr wrap="square">
            <a:spAutoFit/>
          </a:bodyPr>
          <a:lstStyle/>
          <a:p>
            <a:pPr algn="just">
              <a:lnSpc>
                <a:spcPct val="150000"/>
              </a:lnSpc>
            </a:pPr>
            <a:r>
              <a:rPr lang="en-US" sz="1600" b="0" dirty="0">
                <a:solidFill>
                  <a:schemeClr val="folHlink"/>
                </a:solidFill>
                <a:latin typeface="+mj-lt"/>
              </a:rPr>
              <a:t>Structural properties.</a:t>
            </a:r>
            <a:r>
              <a:rPr lang="en-US" sz="1600" b="0" dirty="0">
                <a:latin typeface="+mj-lt"/>
              </a:rPr>
              <a:t> </a:t>
            </a:r>
            <a:r>
              <a:rPr lang="en-US" sz="1600" b="0" dirty="0">
                <a:effectLst>
                  <a:outerShdw blurRad="38100" dist="38100" dir="2700000" algn="tl">
                    <a:srgbClr val="FFFFFF"/>
                  </a:outerShdw>
                </a:effectLst>
                <a:latin typeface="+mj-lt"/>
              </a:rPr>
              <a:t> This aspect of the architectural design representation defines the components of a system (e.g., modules, objects, filters) and the manner in which those components are packaged and interact with one another. For example, objects are packaged to encapsulate both data and the processing that manipulates the data and interact via the invocation of methods </a:t>
            </a:r>
          </a:p>
          <a:p>
            <a:pPr algn="just">
              <a:lnSpc>
                <a:spcPct val="150000"/>
              </a:lnSpc>
            </a:pPr>
            <a:r>
              <a:rPr lang="en-US" sz="1600" b="0" dirty="0">
                <a:solidFill>
                  <a:schemeClr val="folHlink"/>
                </a:solidFill>
                <a:latin typeface="+mj-lt"/>
              </a:rPr>
              <a:t>Extra-functional properties. </a:t>
            </a:r>
            <a:r>
              <a:rPr lang="en-US" sz="1600" b="0" dirty="0">
                <a:effectLst>
                  <a:outerShdw blurRad="38100" dist="38100" dir="2700000" algn="tl">
                    <a:srgbClr val="FFFFFF"/>
                  </a:outerShdw>
                </a:effectLst>
                <a:latin typeface="+mj-lt"/>
              </a:rPr>
              <a:t> The architectural design description should address how the design architecture achieves requirements for performance, capacity, reliability, security, adaptability, and other system characteristics.</a:t>
            </a:r>
          </a:p>
          <a:p>
            <a:pPr algn="just">
              <a:lnSpc>
                <a:spcPct val="150000"/>
              </a:lnSpc>
            </a:pPr>
            <a:r>
              <a:rPr lang="en-US" sz="1600" b="0" dirty="0">
                <a:solidFill>
                  <a:schemeClr val="folHlink"/>
                </a:solidFill>
                <a:latin typeface="+mj-lt"/>
              </a:rPr>
              <a:t>Families of related systems.</a:t>
            </a:r>
            <a:r>
              <a:rPr lang="en-US" sz="1600" b="0" dirty="0">
                <a:effectLst>
                  <a:outerShdw blurRad="38100" dist="38100" dir="2700000" algn="tl">
                    <a:srgbClr val="FFFFFF"/>
                  </a:outerShdw>
                </a:effectLst>
                <a:latin typeface="+mj-lt"/>
              </a:rPr>
              <a:t>  The architectural design should draw upon repeatable patterns that are commonly encountered in the design of families of similar systems. In essence, the design should have the ability to reuse architectural building blocks.</a:t>
            </a:r>
            <a:r>
              <a:rPr lang="en-US" b="0" dirty="0">
                <a:effectLst>
                  <a:outerShdw blurRad="38100" dist="38100" dir="2700000" algn="tl">
                    <a:srgbClr val="FFFFFF"/>
                  </a:outerShdw>
                </a:effectLst>
                <a:latin typeface="+mj-lt"/>
              </a:rPr>
              <a:t> </a:t>
            </a:r>
          </a:p>
        </p:txBody>
      </p:sp>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Patterns</a:t>
            </a:r>
          </a:p>
        </p:txBody>
      </p:sp>
      <p:sp>
        <p:nvSpPr>
          <p:cNvPr id="180227" name="Text Box 3"/>
          <p:cNvSpPr txBox="1">
            <a:spLocks noChangeArrowheads="1"/>
          </p:cNvSpPr>
          <p:nvPr/>
        </p:nvSpPr>
        <p:spPr bwMode="auto">
          <a:xfrm>
            <a:off x="357158" y="1137419"/>
            <a:ext cx="8429684" cy="5363007"/>
          </a:xfrm>
          <a:prstGeom prst="rect">
            <a:avLst/>
          </a:prstGeom>
          <a:noFill/>
          <a:ln w="12700">
            <a:noFill/>
            <a:miter lim="800000"/>
            <a:headEnd/>
            <a:tailEnd/>
          </a:ln>
          <a:effectLst/>
        </p:spPr>
        <p:txBody>
          <a:bodyPr wrap="square">
            <a:spAutoFit/>
          </a:bodyPr>
          <a:lstStyle/>
          <a:p>
            <a:pPr algn="just">
              <a:lnSpc>
                <a:spcPct val="150000"/>
              </a:lnSpc>
              <a:spcBef>
                <a:spcPts val="300"/>
              </a:spcBef>
            </a:pPr>
            <a:r>
              <a:rPr lang="en-US" sz="1600" b="0" i="1" dirty="0">
                <a:effectLst>
                  <a:outerShdw blurRad="38100" dist="38100" dir="2700000" algn="tl">
                    <a:srgbClr val="FFFFFF"/>
                  </a:outerShdw>
                </a:effectLst>
                <a:latin typeface="+mj-lt"/>
              </a:rPr>
              <a:t>Design Pattern Template</a:t>
            </a:r>
            <a:endParaRPr lang="en-US" sz="1600" b="0" dirty="0">
              <a:effectLst>
                <a:outerShdw blurRad="38100" dist="38100" dir="2700000" algn="tl">
                  <a:srgbClr val="FFFFFF"/>
                </a:outerShdw>
              </a:effectLst>
              <a:latin typeface="+mj-lt"/>
            </a:endParaRPr>
          </a:p>
          <a:p>
            <a:pPr algn="just">
              <a:lnSpc>
                <a:spcPct val="150000"/>
              </a:lnSpc>
              <a:spcBef>
                <a:spcPts val="300"/>
              </a:spcBef>
            </a:pPr>
            <a:r>
              <a:rPr lang="en-US" sz="1600" b="0" i="1" dirty="0">
                <a:solidFill>
                  <a:schemeClr val="folHlink"/>
                </a:solidFill>
                <a:effectLst>
                  <a:outerShdw blurRad="38100" dist="38100" dir="2700000" algn="tl">
                    <a:srgbClr val="000000"/>
                  </a:outerShdw>
                </a:effectLst>
                <a:latin typeface="+mj-lt"/>
              </a:rPr>
              <a:t>Pattern name</a:t>
            </a:r>
            <a:r>
              <a:rPr lang="en-US" sz="1600" b="0" dirty="0">
                <a:effectLst>
                  <a:outerShdw blurRad="38100" dist="38100" dir="2700000" algn="tl">
                    <a:srgbClr val="FFFFFF"/>
                  </a:outerShdw>
                </a:effectLst>
                <a:latin typeface="+mj-lt"/>
              </a:rPr>
              <a:t>—describes the essence of the pattern in a short but expressive name </a:t>
            </a:r>
          </a:p>
          <a:p>
            <a:pPr algn="just">
              <a:lnSpc>
                <a:spcPct val="150000"/>
              </a:lnSpc>
              <a:spcBef>
                <a:spcPts val="300"/>
              </a:spcBef>
            </a:pPr>
            <a:r>
              <a:rPr lang="en-US" sz="1600" b="0" i="1" dirty="0">
                <a:solidFill>
                  <a:schemeClr val="folHlink"/>
                </a:solidFill>
                <a:effectLst>
                  <a:outerShdw blurRad="38100" dist="38100" dir="2700000" algn="tl">
                    <a:srgbClr val="000000"/>
                  </a:outerShdw>
                </a:effectLst>
                <a:latin typeface="+mj-lt"/>
              </a:rPr>
              <a:t>Intent</a:t>
            </a:r>
            <a:r>
              <a:rPr lang="en-US" sz="1600" b="0" dirty="0">
                <a:effectLst>
                  <a:outerShdw blurRad="38100" dist="38100" dir="2700000" algn="tl">
                    <a:srgbClr val="FFFFFF"/>
                  </a:outerShdw>
                </a:effectLst>
                <a:latin typeface="+mj-lt"/>
              </a:rPr>
              <a:t>—describes the pattern and what it does</a:t>
            </a:r>
          </a:p>
          <a:p>
            <a:pPr algn="just">
              <a:lnSpc>
                <a:spcPct val="150000"/>
              </a:lnSpc>
              <a:spcBef>
                <a:spcPts val="300"/>
              </a:spcBef>
            </a:pPr>
            <a:r>
              <a:rPr lang="en-US" sz="1600" b="0" i="1" dirty="0">
                <a:solidFill>
                  <a:schemeClr val="folHlink"/>
                </a:solidFill>
                <a:effectLst>
                  <a:outerShdw blurRad="38100" dist="38100" dir="2700000" algn="tl">
                    <a:srgbClr val="000000"/>
                  </a:outerShdw>
                </a:effectLst>
                <a:latin typeface="+mj-lt"/>
              </a:rPr>
              <a:t>Motivation</a:t>
            </a:r>
            <a:r>
              <a:rPr lang="en-US" sz="1600" b="0" dirty="0">
                <a:effectLst>
                  <a:outerShdw blurRad="38100" dist="38100" dir="2700000" algn="tl">
                    <a:srgbClr val="FFFFFF"/>
                  </a:outerShdw>
                </a:effectLst>
                <a:latin typeface="+mj-lt"/>
              </a:rPr>
              <a:t>—provides an example of the problem </a:t>
            </a:r>
          </a:p>
          <a:p>
            <a:pPr algn="just">
              <a:lnSpc>
                <a:spcPct val="150000"/>
              </a:lnSpc>
              <a:spcBef>
                <a:spcPts val="300"/>
              </a:spcBef>
            </a:pPr>
            <a:r>
              <a:rPr lang="en-US" sz="1600" b="0" i="1" dirty="0">
                <a:solidFill>
                  <a:schemeClr val="folHlink"/>
                </a:solidFill>
                <a:effectLst>
                  <a:outerShdw blurRad="38100" dist="38100" dir="2700000" algn="tl">
                    <a:srgbClr val="000000"/>
                  </a:outerShdw>
                </a:effectLst>
                <a:latin typeface="+mj-lt"/>
              </a:rPr>
              <a:t>Applicability</a:t>
            </a:r>
            <a:r>
              <a:rPr lang="en-US" sz="1600" b="0" dirty="0">
                <a:effectLst>
                  <a:outerShdw blurRad="38100" dist="38100" dir="2700000" algn="tl">
                    <a:srgbClr val="FFFFFF"/>
                  </a:outerShdw>
                </a:effectLst>
                <a:latin typeface="+mj-lt"/>
              </a:rPr>
              <a:t>—notes specific design situations in which the pattern is applicable</a:t>
            </a:r>
          </a:p>
          <a:p>
            <a:pPr algn="just">
              <a:lnSpc>
                <a:spcPct val="150000"/>
              </a:lnSpc>
              <a:spcBef>
                <a:spcPts val="300"/>
              </a:spcBef>
            </a:pPr>
            <a:r>
              <a:rPr lang="en-US" sz="1600" b="0" i="1" dirty="0">
                <a:solidFill>
                  <a:schemeClr val="folHlink"/>
                </a:solidFill>
                <a:effectLst>
                  <a:outerShdw blurRad="38100" dist="38100" dir="2700000" algn="tl">
                    <a:srgbClr val="000000"/>
                  </a:outerShdw>
                </a:effectLst>
                <a:latin typeface="+mj-lt"/>
              </a:rPr>
              <a:t>Structure</a:t>
            </a:r>
            <a:r>
              <a:rPr lang="en-US" sz="1600" b="0" dirty="0">
                <a:effectLst>
                  <a:outerShdw blurRad="38100" dist="38100" dir="2700000" algn="tl">
                    <a:srgbClr val="FFFFFF"/>
                  </a:outerShdw>
                </a:effectLst>
                <a:latin typeface="+mj-lt"/>
              </a:rPr>
              <a:t>—describes the classes that are required to implement the pattern</a:t>
            </a:r>
          </a:p>
          <a:p>
            <a:pPr algn="just">
              <a:lnSpc>
                <a:spcPct val="150000"/>
              </a:lnSpc>
              <a:spcBef>
                <a:spcPts val="300"/>
              </a:spcBef>
            </a:pPr>
            <a:r>
              <a:rPr lang="en-US" sz="1600" b="0" i="1" dirty="0">
                <a:solidFill>
                  <a:schemeClr val="folHlink"/>
                </a:solidFill>
                <a:effectLst>
                  <a:outerShdw blurRad="38100" dist="38100" dir="2700000" algn="tl">
                    <a:srgbClr val="000000"/>
                  </a:outerShdw>
                </a:effectLst>
                <a:latin typeface="+mj-lt"/>
              </a:rPr>
              <a:t>Participants</a:t>
            </a:r>
            <a:r>
              <a:rPr lang="en-US" sz="1600" b="0" dirty="0">
                <a:effectLst>
                  <a:outerShdw blurRad="38100" dist="38100" dir="2700000" algn="tl">
                    <a:srgbClr val="FFFFFF"/>
                  </a:outerShdw>
                </a:effectLst>
                <a:latin typeface="+mj-lt"/>
              </a:rPr>
              <a:t>—describes the responsibilities of the classes that are required to implement the pattern</a:t>
            </a:r>
          </a:p>
          <a:p>
            <a:pPr algn="just">
              <a:lnSpc>
                <a:spcPct val="150000"/>
              </a:lnSpc>
              <a:spcBef>
                <a:spcPts val="300"/>
              </a:spcBef>
            </a:pPr>
            <a:r>
              <a:rPr lang="en-US" sz="1600" b="0" i="1" dirty="0">
                <a:solidFill>
                  <a:schemeClr val="folHlink"/>
                </a:solidFill>
                <a:effectLst>
                  <a:outerShdw blurRad="38100" dist="38100" dir="2700000" algn="tl">
                    <a:srgbClr val="000000"/>
                  </a:outerShdw>
                </a:effectLst>
                <a:latin typeface="+mj-lt"/>
              </a:rPr>
              <a:t>Collaborations</a:t>
            </a:r>
            <a:r>
              <a:rPr lang="en-US" sz="1600" b="0" dirty="0">
                <a:effectLst>
                  <a:outerShdw blurRad="38100" dist="38100" dir="2700000" algn="tl">
                    <a:srgbClr val="FFFFFF"/>
                  </a:outerShdw>
                </a:effectLst>
                <a:latin typeface="+mj-lt"/>
              </a:rPr>
              <a:t>—describes how the participants collaborate to carry out their responsibilities</a:t>
            </a:r>
          </a:p>
          <a:p>
            <a:pPr algn="just">
              <a:lnSpc>
                <a:spcPct val="150000"/>
              </a:lnSpc>
              <a:spcBef>
                <a:spcPts val="300"/>
              </a:spcBef>
            </a:pPr>
            <a:r>
              <a:rPr lang="en-US" sz="1600" b="0" i="1" dirty="0">
                <a:solidFill>
                  <a:schemeClr val="folHlink"/>
                </a:solidFill>
                <a:effectLst>
                  <a:outerShdw blurRad="38100" dist="38100" dir="2700000" algn="tl">
                    <a:srgbClr val="000000"/>
                  </a:outerShdw>
                </a:effectLst>
                <a:latin typeface="+mj-lt"/>
              </a:rPr>
              <a:t>Consequences</a:t>
            </a:r>
            <a:r>
              <a:rPr lang="en-US" sz="1600" b="0" dirty="0">
                <a:effectLst>
                  <a:outerShdw blurRad="38100" dist="38100" dir="2700000" algn="tl">
                    <a:srgbClr val="FFFFFF"/>
                  </a:outerShdw>
                </a:effectLst>
                <a:latin typeface="+mj-lt"/>
              </a:rPr>
              <a:t>—describes the “design forces” that affect the pattern and the potential trade-offs that must be considered when the pattern is implemented</a:t>
            </a:r>
          </a:p>
          <a:p>
            <a:pPr algn="just">
              <a:lnSpc>
                <a:spcPct val="150000"/>
              </a:lnSpc>
              <a:spcBef>
                <a:spcPts val="300"/>
              </a:spcBef>
            </a:pPr>
            <a:r>
              <a:rPr lang="en-US" sz="1600" b="0" i="1" dirty="0">
                <a:solidFill>
                  <a:schemeClr val="folHlink"/>
                </a:solidFill>
                <a:effectLst>
                  <a:outerShdw blurRad="38100" dist="38100" dir="2700000" algn="tl">
                    <a:srgbClr val="000000"/>
                  </a:outerShdw>
                </a:effectLst>
                <a:latin typeface="+mj-lt"/>
              </a:rPr>
              <a:t>Related patterns</a:t>
            </a:r>
            <a:r>
              <a:rPr lang="en-US" sz="1600" b="0" dirty="0">
                <a:effectLst>
                  <a:outerShdw blurRad="38100" dist="38100" dir="2700000" algn="tl">
                    <a:srgbClr val="FFFFFF"/>
                  </a:outerShdw>
                </a:effectLst>
                <a:latin typeface="+mj-lt"/>
              </a:rPr>
              <a:t>—cross-references related design patterns</a:t>
            </a:r>
          </a:p>
          <a:p>
            <a:pPr algn="just">
              <a:lnSpc>
                <a:spcPct val="150000"/>
              </a:lnSpc>
              <a:spcBef>
                <a:spcPct val="50000"/>
              </a:spcBef>
            </a:pPr>
            <a:endParaRPr lang="en-US" sz="1600" b="0" dirty="0">
              <a:latin typeface="+mj-lt"/>
            </a:endParaRPr>
          </a:p>
        </p:txBody>
      </p:sp>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nchor="ctr"/>
          <a:lstStyle/>
          <a:p>
            <a:r>
              <a:rPr lang="en-US" dirty="0"/>
              <a:t>Separation of Concerns</a:t>
            </a:r>
          </a:p>
        </p:txBody>
      </p:sp>
      <p:sp>
        <p:nvSpPr>
          <p:cNvPr id="202755" name="Rectangle 3"/>
          <p:cNvSpPr>
            <a:spLocks noGrp="1" noChangeArrowheads="1"/>
          </p:cNvSpPr>
          <p:nvPr>
            <p:ph idx="1"/>
          </p:nvPr>
        </p:nvSpPr>
        <p:spPr/>
        <p:txBody>
          <a:bodyPr/>
          <a:lstStyle/>
          <a:p>
            <a:pPr algn="just">
              <a:lnSpc>
                <a:spcPct val="150000"/>
              </a:lnSpc>
              <a:spcBef>
                <a:spcPts val="1200"/>
              </a:spcBef>
            </a:pPr>
            <a:r>
              <a:rPr lang="en-US" sz="2000" dirty="0">
                <a:latin typeface="+mj-lt"/>
              </a:rPr>
              <a:t>Any complex problem can be more easily handled if it is subdivided into pieces that can each be solved and/or optimized independently</a:t>
            </a:r>
          </a:p>
          <a:p>
            <a:pPr algn="just">
              <a:lnSpc>
                <a:spcPct val="150000"/>
              </a:lnSpc>
              <a:spcBef>
                <a:spcPts val="1200"/>
              </a:spcBef>
            </a:pPr>
            <a:r>
              <a:rPr lang="en-US" sz="2000" dirty="0">
                <a:latin typeface="+mj-lt"/>
              </a:rPr>
              <a:t>A </a:t>
            </a:r>
            <a:r>
              <a:rPr lang="en-US" sz="2000" i="1" dirty="0">
                <a:solidFill>
                  <a:schemeClr val="folHlink"/>
                </a:solidFill>
                <a:latin typeface="+mj-lt"/>
              </a:rPr>
              <a:t>concern</a:t>
            </a:r>
            <a:r>
              <a:rPr lang="en-US" sz="2000" dirty="0">
                <a:latin typeface="+mj-lt"/>
              </a:rPr>
              <a:t> is a feature or behavior that is specified as part of the requirements model for the software</a:t>
            </a:r>
          </a:p>
          <a:p>
            <a:pPr algn="just">
              <a:lnSpc>
                <a:spcPct val="150000"/>
              </a:lnSpc>
              <a:spcBef>
                <a:spcPts val="1200"/>
              </a:spcBef>
            </a:pPr>
            <a:r>
              <a:rPr lang="en-US" sz="2000" dirty="0">
                <a:latin typeface="+mj-lt"/>
              </a:rPr>
              <a:t>By separating concerns into smaller, and therefore more manageable pieces, a problem takes less effort and time to solve.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Modularity</a:t>
            </a:r>
          </a:p>
        </p:txBody>
      </p:sp>
      <p:sp>
        <p:nvSpPr>
          <p:cNvPr id="203779" name="Rectangle 3"/>
          <p:cNvSpPr>
            <a:spLocks noGrp="1" noChangeArrowheads="1"/>
          </p:cNvSpPr>
          <p:nvPr>
            <p:ph idx="1"/>
          </p:nvPr>
        </p:nvSpPr>
        <p:spPr/>
        <p:txBody>
          <a:bodyPr/>
          <a:lstStyle/>
          <a:p>
            <a:pPr algn="just">
              <a:lnSpc>
                <a:spcPct val="150000"/>
              </a:lnSpc>
              <a:spcBef>
                <a:spcPts val="300"/>
              </a:spcBef>
            </a:pPr>
            <a:r>
              <a:rPr lang="en-US" sz="2000" dirty="0">
                <a:latin typeface="+mj-lt"/>
              </a:rPr>
              <a:t>"modularity is the single attribute of software that allows a program to be intellectually manageable" [Mye78]. </a:t>
            </a:r>
          </a:p>
          <a:p>
            <a:pPr algn="just">
              <a:lnSpc>
                <a:spcPct val="150000"/>
              </a:lnSpc>
              <a:spcBef>
                <a:spcPts val="300"/>
              </a:spcBef>
            </a:pPr>
            <a:r>
              <a:rPr lang="en-US" sz="2000" dirty="0">
                <a:latin typeface="+mj-lt"/>
              </a:rPr>
              <a:t>Monolithic software (i.e., a large program composed of a single module) cannot be easily grasped by a software engineer. </a:t>
            </a:r>
          </a:p>
          <a:p>
            <a:pPr lvl="1" algn="just">
              <a:lnSpc>
                <a:spcPct val="150000"/>
              </a:lnSpc>
              <a:spcBef>
                <a:spcPts val="300"/>
              </a:spcBef>
            </a:pPr>
            <a:r>
              <a:rPr lang="en-US" sz="2000" dirty="0">
                <a:latin typeface="+mj-lt"/>
              </a:rPr>
              <a:t>The number of control paths, span of reference, number of variables, and overall complexity would make understanding close to impossible. </a:t>
            </a:r>
          </a:p>
          <a:p>
            <a:pPr algn="just">
              <a:lnSpc>
                <a:spcPct val="150000"/>
              </a:lnSpc>
              <a:spcBef>
                <a:spcPts val="300"/>
              </a:spcBef>
            </a:pPr>
            <a:r>
              <a:rPr lang="en-US" sz="2000" dirty="0">
                <a:latin typeface="+mj-lt"/>
              </a:rPr>
              <a:t>In almost all instances, you should break the design into many modules, hoping to make understanding easier and as a consequence, reduce the cost required to build the software.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274638"/>
            <a:ext cx="5658600" cy="728405"/>
          </a:xfrm>
          <a:noFill/>
          <a:ln/>
        </p:spPr>
        <p:txBody>
          <a:bodyPr wrap="none" lIns="63500" tIns="25400" rIns="63500" bIns="25400" anchor="ctr">
            <a:spAutoFit/>
          </a:bodyPr>
          <a:lstStyle/>
          <a:p>
            <a:r>
              <a:rPr lang="en-US" dirty="0"/>
              <a:t>Modularity: Trade-offs</a:t>
            </a:r>
          </a:p>
        </p:txBody>
      </p:sp>
      <p:sp>
        <p:nvSpPr>
          <p:cNvPr id="182275" name="Rectangle 3"/>
          <p:cNvSpPr>
            <a:spLocks noChangeArrowheads="1"/>
          </p:cNvSpPr>
          <p:nvPr/>
        </p:nvSpPr>
        <p:spPr bwMode="auto">
          <a:xfrm>
            <a:off x="2117725" y="1828800"/>
            <a:ext cx="4908550" cy="393700"/>
          </a:xfrm>
          <a:prstGeom prst="rect">
            <a:avLst/>
          </a:prstGeom>
          <a:noFill/>
          <a:ln w="25400">
            <a:noFill/>
            <a:miter lim="800000"/>
            <a:headEnd/>
            <a:tailEnd/>
          </a:ln>
          <a:effectLst/>
        </p:spPr>
        <p:txBody>
          <a:bodyPr wrap="none" lIns="90487" tIns="44450" rIns="90487" bIns="44450">
            <a:spAutoFit/>
          </a:bodyPr>
          <a:lstStyle/>
          <a:p>
            <a:r>
              <a:rPr lang="en-US" sz="2000" b="1" i="1">
                <a:effectLst>
                  <a:outerShdw blurRad="38100" dist="38100" dir="2700000" algn="tl">
                    <a:srgbClr val="FFFFFF"/>
                  </a:outerShdw>
                </a:effectLst>
                <a:latin typeface="Helvetica" pitchFamily="-128" charset="0"/>
              </a:rPr>
              <a:t>What is the "right" number of modules </a:t>
            </a:r>
          </a:p>
        </p:txBody>
      </p:sp>
      <p:sp>
        <p:nvSpPr>
          <p:cNvPr id="182276" name="Rectangle 4"/>
          <p:cNvSpPr>
            <a:spLocks noChangeArrowheads="1"/>
          </p:cNvSpPr>
          <p:nvPr/>
        </p:nvSpPr>
        <p:spPr bwMode="auto">
          <a:xfrm>
            <a:off x="2117725" y="2146300"/>
            <a:ext cx="3906838" cy="393700"/>
          </a:xfrm>
          <a:prstGeom prst="rect">
            <a:avLst/>
          </a:prstGeom>
          <a:noFill/>
          <a:ln w="25400">
            <a:noFill/>
            <a:miter lim="800000"/>
            <a:headEnd/>
            <a:tailEnd/>
          </a:ln>
          <a:effectLst/>
        </p:spPr>
        <p:txBody>
          <a:bodyPr wrap="none" lIns="90487" tIns="44450" rIns="90487" bIns="44450">
            <a:spAutoFit/>
          </a:bodyPr>
          <a:lstStyle/>
          <a:p>
            <a:r>
              <a:rPr lang="en-US" sz="2000" b="1" i="1">
                <a:effectLst>
                  <a:outerShdw blurRad="38100" dist="38100" dir="2700000" algn="tl">
                    <a:srgbClr val="FFFFFF"/>
                  </a:outerShdw>
                </a:effectLst>
                <a:latin typeface="Helvetica" pitchFamily="-128" charset="0"/>
              </a:rPr>
              <a:t>for a specific software design?</a:t>
            </a:r>
          </a:p>
        </p:txBody>
      </p:sp>
      <p:sp>
        <p:nvSpPr>
          <p:cNvPr id="182277" name="Rectangle 5"/>
          <p:cNvSpPr>
            <a:spLocks noChangeArrowheads="1"/>
          </p:cNvSpPr>
          <p:nvPr/>
        </p:nvSpPr>
        <p:spPr bwMode="auto">
          <a:xfrm>
            <a:off x="2590800" y="5867400"/>
            <a:ext cx="1704975" cy="577850"/>
          </a:xfrm>
          <a:prstGeom prst="rect">
            <a:avLst/>
          </a:prstGeom>
          <a:noFill/>
          <a:ln w="25400">
            <a:noFill/>
            <a:miter lim="800000"/>
            <a:headEnd/>
            <a:tailEnd/>
          </a:ln>
          <a:effectLst/>
        </p:spPr>
        <p:txBody>
          <a:bodyPr wrap="none" lIns="90487" tIns="44450" rIns="90487" bIns="44450">
            <a:spAutoFit/>
          </a:bodyPr>
          <a:lstStyle/>
          <a:p>
            <a:r>
              <a:rPr lang="en-US" sz="1600" b="1">
                <a:effectLst>
                  <a:outerShdw blurRad="38100" dist="38100" dir="2700000" algn="tl">
                    <a:srgbClr val="FFFFFF"/>
                  </a:outerShdw>
                </a:effectLst>
                <a:latin typeface="Helvetica" pitchFamily="-128" charset="0"/>
              </a:rPr>
              <a:t>optimal number</a:t>
            </a:r>
          </a:p>
          <a:p>
            <a:endParaRPr lang="en-US" sz="1600" b="1">
              <a:effectLst>
                <a:outerShdw blurRad="38100" dist="38100" dir="2700000" algn="tl">
                  <a:srgbClr val="FFFFFF"/>
                </a:outerShdw>
              </a:effectLst>
              <a:latin typeface="Helvetica" pitchFamily="-128" charset="0"/>
            </a:endParaRPr>
          </a:p>
        </p:txBody>
      </p:sp>
      <p:sp>
        <p:nvSpPr>
          <p:cNvPr id="182278" name="Rectangle 6"/>
          <p:cNvSpPr>
            <a:spLocks noChangeArrowheads="1"/>
          </p:cNvSpPr>
          <p:nvPr/>
        </p:nvSpPr>
        <p:spPr bwMode="auto">
          <a:xfrm>
            <a:off x="2438400" y="6096000"/>
            <a:ext cx="1433513" cy="333375"/>
          </a:xfrm>
          <a:prstGeom prst="rect">
            <a:avLst/>
          </a:prstGeom>
          <a:noFill/>
          <a:ln w="25400">
            <a:noFill/>
            <a:miter lim="800000"/>
            <a:headEnd/>
            <a:tailEnd/>
          </a:ln>
          <a:effectLst/>
        </p:spPr>
        <p:txBody>
          <a:bodyPr wrap="none" lIns="90487" tIns="44450" rIns="90487" bIns="44450">
            <a:spAutoFit/>
          </a:bodyPr>
          <a:lstStyle/>
          <a:p>
            <a:r>
              <a:rPr lang="en-US" sz="1600" b="1">
                <a:effectLst>
                  <a:outerShdw blurRad="38100" dist="38100" dir="2700000" algn="tl">
                    <a:srgbClr val="FFFFFF"/>
                  </a:outerShdw>
                </a:effectLst>
                <a:latin typeface="Helvetica" pitchFamily="-128" charset="0"/>
              </a:rPr>
              <a:t>   of modules</a:t>
            </a:r>
          </a:p>
        </p:txBody>
      </p:sp>
      <p:sp>
        <p:nvSpPr>
          <p:cNvPr id="182279" name="Rectangle 7"/>
          <p:cNvSpPr>
            <a:spLocks noChangeArrowheads="1"/>
          </p:cNvSpPr>
          <p:nvPr/>
        </p:nvSpPr>
        <p:spPr bwMode="auto">
          <a:xfrm>
            <a:off x="3506788" y="3192463"/>
            <a:ext cx="279400" cy="235902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2280" name="Rectangle 8"/>
          <p:cNvSpPr>
            <a:spLocks noChangeArrowheads="1"/>
          </p:cNvSpPr>
          <p:nvPr/>
        </p:nvSpPr>
        <p:spPr bwMode="auto">
          <a:xfrm>
            <a:off x="3494088" y="3179763"/>
            <a:ext cx="304800" cy="2384425"/>
          </a:xfrm>
          <a:prstGeom prst="rect">
            <a:avLst/>
          </a:prstGeom>
          <a:noFill/>
          <a:ln w="25400">
            <a:solidFill>
              <a:srgbClr val="000000"/>
            </a:solidFill>
            <a:miter lim="800000"/>
            <a:headEnd/>
            <a:tailEnd/>
          </a:ln>
          <a:effectLst/>
        </p:spPr>
        <p:txBody>
          <a:bodyPr wrap="none" anchor="ctr"/>
          <a:lstStyle/>
          <a:p>
            <a:endParaRPr lang="en-IN"/>
          </a:p>
        </p:txBody>
      </p:sp>
      <p:sp>
        <p:nvSpPr>
          <p:cNvPr id="182281" name="Rectangle 9"/>
          <p:cNvSpPr>
            <a:spLocks noChangeArrowheads="1"/>
          </p:cNvSpPr>
          <p:nvPr/>
        </p:nvSpPr>
        <p:spPr bwMode="auto">
          <a:xfrm>
            <a:off x="3506788" y="5592763"/>
            <a:ext cx="279400" cy="123825"/>
          </a:xfrm>
          <a:prstGeom prst="rect">
            <a:avLst/>
          </a:prstGeom>
          <a:solidFill>
            <a:srgbClr val="F76681"/>
          </a:solidFill>
          <a:ln w="25400">
            <a:solidFill>
              <a:schemeClr val="tx1"/>
            </a:solidFill>
            <a:miter lim="800000"/>
            <a:headEnd/>
            <a:tailEnd/>
          </a:ln>
          <a:effectLst/>
        </p:spPr>
        <p:txBody>
          <a:bodyPr wrap="none" anchor="ctr"/>
          <a:lstStyle/>
          <a:p>
            <a:endParaRPr lang="en-IN"/>
          </a:p>
        </p:txBody>
      </p:sp>
      <p:sp>
        <p:nvSpPr>
          <p:cNvPr id="182282" name="Rectangle 10"/>
          <p:cNvSpPr>
            <a:spLocks noChangeArrowheads="1"/>
          </p:cNvSpPr>
          <p:nvPr/>
        </p:nvSpPr>
        <p:spPr bwMode="auto">
          <a:xfrm>
            <a:off x="3494088" y="5580063"/>
            <a:ext cx="304800" cy="149225"/>
          </a:xfrm>
          <a:prstGeom prst="rect">
            <a:avLst/>
          </a:prstGeom>
          <a:solidFill>
            <a:schemeClr val="folHlink"/>
          </a:solidFill>
          <a:ln w="25400">
            <a:solidFill>
              <a:srgbClr val="000000"/>
            </a:solidFill>
            <a:miter lim="800000"/>
            <a:headEnd/>
            <a:tailEnd/>
          </a:ln>
          <a:effectLst/>
        </p:spPr>
        <p:txBody>
          <a:bodyPr wrap="none" anchor="ctr"/>
          <a:lstStyle/>
          <a:p>
            <a:endParaRPr lang="en-IN"/>
          </a:p>
        </p:txBody>
      </p:sp>
      <p:sp>
        <p:nvSpPr>
          <p:cNvPr id="182283" name="Rectangle 11"/>
          <p:cNvSpPr>
            <a:spLocks noChangeArrowheads="1"/>
          </p:cNvSpPr>
          <p:nvPr/>
        </p:nvSpPr>
        <p:spPr bwMode="auto">
          <a:xfrm>
            <a:off x="3824288" y="5503863"/>
            <a:ext cx="279400" cy="212725"/>
          </a:xfrm>
          <a:prstGeom prst="rect">
            <a:avLst/>
          </a:prstGeom>
          <a:solidFill>
            <a:schemeClr val="folHlink"/>
          </a:solidFill>
          <a:ln w="25400">
            <a:solidFill>
              <a:schemeClr val="tx1"/>
            </a:solidFill>
            <a:miter lim="800000"/>
            <a:headEnd/>
            <a:tailEnd/>
          </a:ln>
          <a:effectLst/>
        </p:spPr>
        <p:txBody>
          <a:bodyPr wrap="none" anchor="ctr"/>
          <a:lstStyle/>
          <a:p>
            <a:endParaRPr lang="en-IN"/>
          </a:p>
        </p:txBody>
      </p:sp>
      <p:sp>
        <p:nvSpPr>
          <p:cNvPr id="182284" name="Rectangle 12"/>
          <p:cNvSpPr>
            <a:spLocks noChangeArrowheads="1"/>
          </p:cNvSpPr>
          <p:nvPr/>
        </p:nvSpPr>
        <p:spPr bwMode="auto">
          <a:xfrm>
            <a:off x="3811588" y="5491163"/>
            <a:ext cx="304800" cy="238125"/>
          </a:xfrm>
          <a:prstGeom prst="rect">
            <a:avLst/>
          </a:prstGeom>
          <a:noFill/>
          <a:ln w="25400">
            <a:solidFill>
              <a:srgbClr val="000000"/>
            </a:solidFill>
            <a:miter lim="800000"/>
            <a:headEnd/>
            <a:tailEnd/>
          </a:ln>
          <a:effectLst/>
        </p:spPr>
        <p:txBody>
          <a:bodyPr wrap="none" anchor="ctr"/>
          <a:lstStyle/>
          <a:p>
            <a:endParaRPr lang="en-IN"/>
          </a:p>
        </p:txBody>
      </p:sp>
      <p:sp>
        <p:nvSpPr>
          <p:cNvPr id="182285" name="Rectangle 13"/>
          <p:cNvSpPr>
            <a:spLocks noChangeArrowheads="1"/>
          </p:cNvSpPr>
          <p:nvPr/>
        </p:nvSpPr>
        <p:spPr bwMode="auto">
          <a:xfrm>
            <a:off x="3824288" y="3421063"/>
            <a:ext cx="279400" cy="204152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2286" name="Rectangle 14"/>
          <p:cNvSpPr>
            <a:spLocks noChangeArrowheads="1"/>
          </p:cNvSpPr>
          <p:nvPr/>
        </p:nvSpPr>
        <p:spPr bwMode="auto">
          <a:xfrm>
            <a:off x="3811588" y="3408363"/>
            <a:ext cx="304800" cy="2066925"/>
          </a:xfrm>
          <a:prstGeom prst="rect">
            <a:avLst/>
          </a:prstGeom>
          <a:noFill/>
          <a:ln w="25400">
            <a:solidFill>
              <a:srgbClr val="000000"/>
            </a:solidFill>
            <a:miter lim="800000"/>
            <a:headEnd/>
            <a:tailEnd/>
          </a:ln>
          <a:effectLst/>
        </p:spPr>
        <p:txBody>
          <a:bodyPr wrap="none" anchor="ctr"/>
          <a:lstStyle/>
          <a:p>
            <a:endParaRPr lang="en-IN"/>
          </a:p>
        </p:txBody>
      </p:sp>
      <p:sp>
        <p:nvSpPr>
          <p:cNvPr id="182287" name="Rectangle 15"/>
          <p:cNvSpPr>
            <a:spLocks noChangeArrowheads="1"/>
          </p:cNvSpPr>
          <p:nvPr/>
        </p:nvSpPr>
        <p:spPr bwMode="auto">
          <a:xfrm>
            <a:off x="4141788" y="5389563"/>
            <a:ext cx="279400" cy="327025"/>
          </a:xfrm>
          <a:prstGeom prst="rect">
            <a:avLst/>
          </a:prstGeom>
          <a:solidFill>
            <a:schemeClr val="folHlink"/>
          </a:solidFill>
          <a:ln w="25400">
            <a:solidFill>
              <a:schemeClr val="tx1"/>
            </a:solidFill>
            <a:miter lim="800000"/>
            <a:headEnd/>
            <a:tailEnd/>
          </a:ln>
          <a:effectLst/>
        </p:spPr>
        <p:txBody>
          <a:bodyPr wrap="none" anchor="ctr"/>
          <a:lstStyle/>
          <a:p>
            <a:endParaRPr lang="en-IN"/>
          </a:p>
        </p:txBody>
      </p:sp>
      <p:sp>
        <p:nvSpPr>
          <p:cNvPr id="182288" name="Rectangle 16"/>
          <p:cNvSpPr>
            <a:spLocks noChangeArrowheads="1"/>
          </p:cNvSpPr>
          <p:nvPr/>
        </p:nvSpPr>
        <p:spPr bwMode="auto">
          <a:xfrm>
            <a:off x="4129088" y="5376863"/>
            <a:ext cx="304800" cy="352425"/>
          </a:xfrm>
          <a:prstGeom prst="rect">
            <a:avLst/>
          </a:prstGeom>
          <a:noFill/>
          <a:ln w="25400">
            <a:solidFill>
              <a:srgbClr val="000000"/>
            </a:solidFill>
            <a:miter lim="800000"/>
            <a:headEnd/>
            <a:tailEnd/>
          </a:ln>
          <a:effectLst/>
        </p:spPr>
        <p:txBody>
          <a:bodyPr wrap="none" anchor="ctr"/>
          <a:lstStyle/>
          <a:p>
            <a:endParaRPr lang="en-IN"/>
          </a:p>
        </p:txBody>
      </p:sp>
      <p:sp>
        <p:nvSpPr>
          <p:cNvPr id="182289" name="Rectangle 17"/>
          <p:cNvSpPr>
            <a:spLocks noChangeArrowheads="1"/>
          </p:cNvSpPr>
          <p:nvPr/>
        </p:nvSpPr>
        <p:spPr bwMode="auto">
          <a:xfrm>
            <a:off x="4141788" y="3613150"/>
            <a:ext cx="279400" cy="1735138"/>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2290" name="Rectangle 18"/>
          <p:cNvSpPr>
            <a:spLocks noChangeArrowheads="1"/>
          </p:cNvSpPr>
          <p:nvPr/>
        </p:nvSpPr>
        <p:spPr bwMode="auto">
          <a:xfrm>
            <a:off x="4129088" y="3598863"/>
            <a:ext cx="304800" cy="1762125"/>
          </a:xfrm>
          <a:prstGeom prst="rect">
            <a:avLst/>
          </a:prstGeom>
          <a:noFill/>
          <a:ln w="25400">
            <a:solidFill>
              <a:srgbClr val="000000"/>
            </a:solidFill>
            <a:miter lim="800000"/>
            <a:headEnd/>
            <a:tailEnd/>
          </a:ln>
          <a:effectLst/>
        </p:spPr>
        <p:txBody>
          <a:bodyPr wrap="none" anchor="ctr"/>
          <a:lstStyle/>
          <a:p>
            <a:endParaRPr lang="en-IN"/>
          </a:p>
        </p:txBody>
      </p:sp>
      <p:sp>
        <p:nvSpPr>
          <p:cNvPr id="182291" name="Rectangle 19"/>
          <p:cNvSpPr>
            <a:spLocks noChangeArrowheads="1"/>
          </p:cNvSpPr>
          <p:nvPr/>
        </p:nvSpPr>
        <p:spPr bwMode="auto">
          <a:xfrm>
            <a:off x="4459288" y="5275263"/>
            <a:ext cx="266700" cy="441325"/>
          </a:xfrm>
          <a:prstGeom prst="rect">
            <a:avLst/>
          </a:prstGeom>
          <a:solidFill>
            <a:schemeClr val="folHlink"/>
          </a:solidFill>
          <a:ln w="25400">
            <a:solidFill>
              <a:schemeClr val="tx1"/>
            </a:solidFill>
            <a:miter lim="800000"/>
            <a:headEnd/>
            <a:tailEnd/>
          </a:ln>
          <a:effectLst/>
        </p:spPr>
        <p:txBody>
          <a:bodyPr wrap="none" anchor="ctr"/>
          <a:lstStyle/>
          <a:p>
            <a:endParaRPr lang="en-IN"/>
          </a:p>
        </p:txBody>
      </p:sp>
      <p:sp>
        <p:nvSpPr>
          <p:cNvPr id="182292" name="Rectangle 20"/>
          <p:cNvSpPr>
            <a:spLocks noChangeArrowheads="1"/>
          </p:cNvSpPr>
          <p:nvPr/>
        </p:nvSpPr>
        <p:spPr bwMode="auto">
          <a:xfrm>
            <a:off x="4446588" y="5262563"/>
            <a:ext cx="292100" cy="466725"/>
          </a:xfrm>
          <a:prstGeom prst="rect">
            <a:avLst/>
          </a:prstGeom>
          <a:noFill/>
          <a:ln w="25400">
            <a:solidFill>
              <a:srgbClr val="000000"/>
            </a:solidFill>
            <a:miter lim="800000"/>
            <a:headEnd/>
            <a:tailEnd/>
          </a:ln>
          <a:effectLst/>
        </p:spPr>
        <p:txBody>
          <a:bodyPr wrap="none" anchor="ctr"/>
          <a:lstStyle/>
          <a:p>
            <a:endParaRPr lang="en-IN"/>
          </a:p>
        </p:txBody>
      </p:sp>
      <p:sp>
        <p:nvSpPr>
          <p:cNvPr id="182293" name="Rectangle 21"/>
          <p:cNvSpPr>
            <a:spLocks noChangeArrowheads="1"/>
          </p:cNvSpPr>
          <p:nvPr/>
        </p:nvSpPr>
        <p:spPr bwMode="auto">
          <a:xfrm>
            <a:off x="4459288" y="3789363"/>
            <a:ext cx="266700" cy="144462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2294" name="Rectangle 22"/>
          <p:cNvSpPr>
            <a:spLocks noChangeArrowheads="1"/>
          </p:cNvSpPr>
          <p:nvPr/>
        </p:nvSpPr>
        <p:spPr bwMode="auto">
          <a:xfrm>
            <a:off x="4446588" y="3776663"/>
            <a:ext cx="292100" cy="1470025"/>
          </a:xfrm>
          <a:prstGeom prst="rect">
            <a:avLst/>
          </a:prstGeom>
          <a:noFill/>
          <a:ln w="25400">
            <a:solidFill>
              <a:srgbClr val="000000"/>
            </a:solidFill>
            <a:miter lim="800000"/>
            <a:headEnd/>
            <a:tailEnd/>
          </a:ln>
          <a:effectLst/>
        </p:spPr>
        <p:txBody>
          <a:bodyPr wrap="none" anchor="ctr"/>
          <a:lstStyle/>
          <a:p>
            <a:endParaRPr lang="en-IN"/>
          </a:p>
        </p:txBody>
      </p:sp>
      <p:sp>
        <p:nvSpPr>
          <p:cNvPr id="182295" name="Rectangle 23"/>
          <p:cNvSpPr>
            <a:spLocks noChangeArrowheads="1"/>
          </p:cNvSpPr>
          <p:nvPr/>
        </p:nvSpPr>
        <p:spPr bwMode="auto">
          <a:xfrm>
            <a:off x="4764088" y="5160963"/>
            <a:ext cx="279400" cy="555625"/>
          </a:xfrm>
          <a:prstGeom prst="rect">
            <a:avLst/>
          </a:prstGeom>
          <a:solidFill>
            <a:schemeClr val="folHlink"/>
          </a:solidFill>
          <a:ln w="25400">
            <a:solidFill>
              <a:schemeClr val="tx1"/>
            </a:solidFill>
            <a:miter lim="800000"/>
            <a:headEnd/>
            <a:tailEnd/>
          </a:ln>
          <a:effectLst/>
        </p:spPr>
        <p:txBody>
          <a:bodyPr wrap="none" anchor="ctr"/>
          <a:lstStyle/>
          <a:p>
            <a:endParaRPr lang="en-IN"/>
          </a:p>
        </p:txBody>
      </p:sp>
      <p:sp>
        <p:nvSpPr>
          <p:cNvPr id="182296" name="Rectangle 24"/>
          <p:cNvSpPr>
            <a:spLocks noChangeArrowheads="1"/>
          </p:cNvSpPr>
          <p:nvPr/>
        </p:nvSpPr>
        <p:spPr bwMode="auto">
          <a:xfrm>
            <a:off x="4751388" y="5148263"/>
            <a:ext cx="304800" cy="581025"/>
          </a:xfrm>
          <a:prstGeom prst="rect">
            <a:avLst/>
          </a:prstGeom>
          <a:noFill/>
          <a:ln w="25400">
            <a:solidFill>
              <a:srgbClr val="000000"/>
            </a:solidFill>
            <a:miter lim="800000"/>
            <a:headEnd/>
            <a:tailEnd/>
          </a:ln>
          <a:effectLst/>
        </p:spPr>
        <p:txBody>
          <a:bodyPr wrap="none" anchor="ctr"/>
          <a:lstStyle/>
          <a:p>
            <a:endParaRPr lang="en-IN"/>
          </a:p>
        </p:txBody>
      </p:sp>
      <p:sp>
        <p:nvSpPr>
          <p:cNvPr id="182297" name="Rectangle 25"/>
          <p:cNvSpPr>
            <a:spLocks noChangeArrowheads="1"/>
          </p:cNvSpPr>
          <p:nvPr/>
        </p:nvSpPr>
        <p:spPr bwMode="auto">
          <a:xfrm>
            <a:off x="4764088" y="3929063"/>
            <a:ext cx="279400" cy="119062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2298" name="Rectangle 26"/>
          <p:cNvSpPr>
            <a:spLocks noChangeArrowheads="1"/>
          </p:cNvSpPr>
          <p:nvPr/>
        </p:nvSpPr>
        <p:spPr bwMode="auto">
          <a:xfrm>
            <a:off x="4751388" y="3916363"/>
            <a:ext cx="304800" cy="1216025"/>
          </a:xfrm>
          <a:prstGeom prst="rect">
            <a:avLst/>
          </a:prstGeom>
          <a:noFill/>
          <a:ln w="25400">
            <a:solidFill>
              <a:srgbClr val="000000"/>
            </a:solidFill>
            <a:miter lim="800000"/>
            <a:headEnd/>
            <a:tailEnd/>
          </a:ln>
          <a:effectLst/>
        </p:spPr>
        <p:txBody>
          <a:bodyPr wrap="none" anchor="ctr"/>
          <a:lstStyle/>
          <a:p>
            <a:endParaRPr lang="en-IN"/>
          </a:p>
        </p:txBody>
      </p:sp>
      <p:sp>
        <p:nvSpPr>
          <p:cNvPr id="182299" name="Rectangle 27"/>
          <p:cNvSpPr>
            <a:spLocks noChangeArrowheads="1"/>
          </p:cNvSpPr>
          <p:nvPr/>
        </p:nvSpPr>
        <p:spPr bwMode="auto">
          <a:xfrm>
            <a:off x="5081588" y="5021263"/>
            <a:ext cx="279400" cy="695325"/>
          </a:xfrm>
          <a:prstGeom prst="rect">
            <a:avLst/>
          </a:prstGeom>
          <a:solidFill>
            <a:schemeClr val="folHlink"/>
          </a:solidFill>
          <a:ln w="25400">
            <a:solidFill>
              <a:schemeClr val="tx1"/>
            </a:solidFill>
            <a:miter lim="800000"/>
            <a:headEnd/>
            <a:tailEnd/>
          </a:ln>
          <a:effectLst/>
        </p:spPr>
        <p:txBody>
          <a:bodyPr wrap="none" anchor="ctr"/>
          <a:lstStyle/>
          <a:p>
            <a:endParaRPr lang="en-IN"/>
          </a:p>
        </p:txBody>
      </p:sp>
      <p:sp>
        <p:nvSpPr>
          <p:cNvPr id="182300" name="Rectangle 28"/>
          <p:cNvSpPr>
            <a:spLocks noChangeArrowheads="1"/>
          </p:cNvSpPr>
          <p:nvPr/>
        </p:nvSpPr>
        <p:spPr bwMode="auto">
          <a:xfrm>
            <a:off x="5068888" y="5008563"/>
            <a:ext cx="304800" cy="720725"/>
          </a:xfrm>
          <a:prstGeom prst="rect">
            <a:avLst/>
          </a:prstGeom>
          <a:noFill/>
          <a:ln w="25400">
            <a:solidFill>
              <a:srgbClr val="000000"/>
            </a:solidFill>
            <a:miter lim="800000"/>
            <a:headEnd/>
            <a:tailEnd/>
          </a:ln>
          <a:effectLst/>
        </p:spPr>
        <p:txBody>
          <a:bodyPr wrap="none" anchor="ctr"/>
          <a:lstStyle/>
          <a:p>
            <a:endParaRPr lang="en-IN"/>
          </a:p>
        </p:txBody>
      </p:sp>
      <p:sp>
        <p:nvSpPr>
          <p:cNvPr id="182301" name="Rectangle 29"/>
          <p:cNvSpPr>
            <a:spLocks noChangeArrowheads="1"/>
          </p:cNvSpPr>
          <p:nvPr/>
        </p:nvSpPr>
        <p:spPr bwMode="auto">
          <a:xfrm>
            <a:off x="5081588" y="4106863"/>
            <a:ext cx="279400" cy="86042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2302" name="Rectangle 30"/>
          <p:cNvSpPr>
            <a:spLocks noChangeArrowheads="1"/>
          </p:cNvSpPr>
          <p:nvPr/>
        </p:nvSpPr>
        <p:spPr bwMode="auto">
          <a:xfrm>
            <a:off x="5068888" y="4094163"/>
            <a:ext cx="304800" cy="885825"/>
          </a:xfrm>
          <a:prstGeom prst="rect">
            <a:avLst/>
          </a:prstGeom>
          <a:noFill/>
          <a:ln w="25400">
            <a:solidFill>
              <a:srgbClr val="000000"/>
            </a:solidFill>
            <a:miter lim="800000"/>
            <a:headEnd/>
            <a:tailEnd/>
          </a:ln>
          <a:effectLst/>
        </p:spPr>
        <p:txBody>
          <a:bodyPr wrap="none" anchor="ctr"/>
          <a:lstStyle/>
          <a:p>
            <a:endParaRPr lang="en-IN"/>
          </a:p>
        </p:txBody>
      </p:sp>
      <p:sp>
        <p:nvSpPr>
          <p:cNvPr id="182303" name="Rectangle 31"/>
          <p:cNvSpPr>
            <a:spLocks noChangeArrowheads="1"/>
          </p:cNvSpPr>
          <p:nvPr/>
        </p:nvSpPr>
        <p:spPr bwMode="auto">
          <a:xfrm>
            <a:off x="5399088" y="5021263"/>
            <a:ext cx="279400" cy="695325"/>
          </a:xfrm>
          <a:prstGeom prst="rect">
            <a:avLst/>
          </a:prstGeom>
          <a:solidFill>
            <a:schemeClr val="folHlink"/>
          </a:solidFill>
          <a:ln w="25400">
            <a:solidFill>
              <a:schemeClr val="tx1"/>
            </a:solidFill>
            <a:miter lim="800000"/>
            <a:headEnd/>
            <a:tailEnd/>
          </a:ln>
          <a:effectLst/>
        </p:spPr>
        <p:txBody>
          <a:bodyPr wrap="none" anchor="ctr"/>
          <a:lstStyle/>
          <a:p>
            <a:endParaRPr lang="en-IN"/>
          </a:p>
        </p:txBody>
      </p:sp>
      <p:sp>
        <p:nvSpPr>
          <p:cNvPr id="182304" name="Rectangle 32"/>
          <p:cNvSpPr>
            <a:spLocks noChangeArrowheads="1"/>
          </p:cNvSpPr>
          <p:nvPr/>
        </p:nvSpPr>
        <p:spPr bwMode="auto">
          <a:xfrm>
            <a:off x="5386388" y="5008563"/>
            <a:ext cx="304800" cy="720725"/>
          </a:xfrm>
          <a:prstGeom prst="rect">
            <a:avLst/>
          </a:prstGeom>
          <a:noFill/>
          <a:ln w="25400">
            <a:solidFill>
              <a:srgbClr val="000000"/>
            </a:solidFill>
            <a:miter lim="800000"/>
            <a:headEnd/>
            <a:tailEnd/>
          </a:ln>
          <a:effectLst/>
        </p:spPr>
        <p:txBody>
          <a:bodyPr wrap="none" anchor="ctr"/>
          <a:lstStyle/>
          <a:p>
            <a:endParaRPr lang="en-IN"/>
          </a:p>
        </p:txBody>
      </p:sp>
      <p:sp>
        <p:nvSpPr>
          <p:cNvPr id="182305" name="Rectangle 33"/>
          <p:cNvSpPr>
            <a:spLocks noChangeArrowheads="1"/>
          </p:cNvSpPr>
          <p:nvPr/>
        </p:nvSpPr>
        <p:spPr bwMode="auto">
          <a:xfrm>
            <a:off x="5399088" y="4106863"/>
            <a:ext cx="279400" cy="86042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2306" name="Rectangle 34"/>
          <p:cNvSpPr>
            <a:spLocks noChangeArrowheads="1"/>
          </p:cNvSpPr>
          <p:nvPr/>
        </p:nvSpPr>
        <p:spPr bwMode="auto">
          <a:xfrm>
            <a:off x="5386388" y="4094163"/>
            <a:ext cx="304800" cy="885825"/>
          </a:xfrm>
          <a:prstGeom prst="rect">
            <a:avLst/>
          </a:prstGeom>
          <a:noFill/>
          <a:ln w="25400">
            <a:solidFill>
              <a:srgbClr val="000000"/>
            </a:solidFill>
            <a:miter lim="800000"/>
            <a:headEnd/>
            <a:tailEnd/>
          </a:ln>
          <a:effectLst/>
        </p:spPr>
        <p:txBody>
          <a:bodyPr wrap="none" anchor="ctr"/>
          <a:lstStyle/>
          <a:p>
            <a:endParaRPr lang="en-IN"/>
          </a:p>
        </p:txBody>
      </p:sp>
      <p:sp>
        <p:nvSpPr>
          <p:cNvPr id="182307" name="Rectangle 35"/>
          <p:cNvSpPr>
            <a:spLocks noChangeArrowheads="1"/>
          </p:cNvSpPr>
          <p:nvPr/>
        </p:nvSpPr>
        <p:spPr bwMode="auto">
          <a:xfrm>
            <a:off x="5716588" y="4818063"/>
            <a:ext cx="266700" cy="898525"/>
          </a:xfrm>
          <a:prstGeom prst="rect">
            <a:avLst/>
          </a:prstGeom>
          <a:solidFill>
            <a:schemeClr val="folHlink"/>
          </a:solidFill>
          <a:ln w="25400">
            <a:solidFill>
              <a:schemeClr val="tx1"/>
            </a:solidFill>
            <a:miter lim="800000"/>
            <a:headEnd/>
            <a:tailEnd/>
          </a:ln>
          <a:effectLst/>
        </p:spPr>
        <p:txBody>
          <a:bodyPr wrap="none" anchor="ctr"/>
          <a:lstStyle/>
          <a:p>
            <a:endParaRPr lang="en-IN"/>
          </a:p>
        </p:txBody>
      </p:sp>
      <p:sp>
        <p:nvSpPr>
          <p:cNvPr id="182308" name="Rectangle 36"/>
          <p:cNvSpPr>
            <a:spLocks noChangeArrowheads="1"/>
          </p:cNvSpPr>
          <p:nvPr/>
        </p:nvSpPr>
        <p:spPr bwMode="auto">
          <a:xfrm>
            <a:off x="5703888" y="4805363"/>
            <a:ext cx="292100" cy="923925"/>
          </a:xfrm>
          <a:prstGeom prst="rect">
            <a:avLst/>
          </a:prstGeom>
          <a:noFill/>
          <a:ln w="25400">
            <a:solidFill>
              <a:srgbClr val="000000"/>
            </a:solidFill>
            <a:miter lim="800000"/>
            <a:headEnd/>
            <a:tailEnd/>
          </a:ln>
          <a:effectLst/>
        </p:spPr>
        <p:txBody>
          <a:bodyPr wrap="none" anchor="ctr"/>
          <a:lstStyle/>
          <a:p>
            <a:endParaRPr lang="en-IN"/>
          </a:p>
        </p:txBody>
      </p:sp>
      <p:sp>
        <p:nvSpPr>
          <p:cNvPr id="182309" name="Rectangle 37"/>
          <p:cNvSpPr>
            <a:spLocks noChangeArrowheads="1"/>
          </p:cNvSpPr>
          <p:nvPr/>
        </p:nvSpPr>
        <p:spPr bwMode="auto">
          <a:xfrm>
            <a:off x="5716588" y="3929063"/>
            <a:ext cx="266700" cy="84772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2310" name="Rectangle 38"/>
          <p:cNvSpPr>
            <a:spLocks noChangeArrowheads="1"/>
          </p:cNvSpPr>
          <p:nvPr/>
        </p:nvSpPr>
        <p:spPr bwMode="auto">
          <a:xfrm>
            <a:off x="5703888" y="3916363"/>
            <a:ext cx="292100" cy="873125"/>
          </a:xfrm>
          <a:prstGeom prst="rect">
            <a:avLst/>
          </a:prstGeom>
          <a:noFill/>
          <a:ln w="25400">
            <a:solidFill>
              <a:srgbClr val="000000"/>
            </a:solidFill>
            <a:miter lim="800000"/>
            <a:headEnd/>
            <a:tailEnd/>
          </a:ln>
          <a:effectLst/>
        </p:spPr>
        <p:txBody>
          <a:bodyPr wrap="none" anchor="ctr"/>
          <a:lstStyle/>
          <a:p>
            <a:endParaRPr lang="en-IN"/>
          </a:p>
        </p:txBody>
      </p:sp>
      <p:sp>
        <p:nvSpPr>
          <p:cNvPr id="182311" name="Rectangle 39"/>
          <p:cNvSpPr>
            <a:spLocks noChangeArrowheads="1"/>
          </p:cNvSpPr>
          <p:nvPr/>
        </p:nvSpPr>
        <p:spPr bwMode="auto">
          <a:xfrm>
            <a:off x="6021388" y="4614863"/>
            <a:ext cx="279400" cy="1101725"/>
          </a:xfrm>
          <a:prstGeom prst="rect">
            <a:avLst/>
          </a:prstGeom>
          <a:solidFill>
            <a:schemeClr val="folHlink"/>
          </a:solidFill>
          <a:ln w="25400">
            <a:solidFill>
              <a:schemeClr val="tx1"/>
            </a:solidFill>
            <a:miter lim="800000"/>
            <a:headEnd/>
            <a:tailEnd/>
          </a:ln>
          <a:effectLst/>
        </p:spPr>
        <p:txBody>
          <a:bodyPr wrap="none" anchor="ctr"/>
          <a:lstStyle/>
          <a:p>
            <a:endParaRPr lang="en-IN"/>
          </a:p>
        </p:txBody>
      </p:sp>
      <p:sp>
        <p:nvSpPr>
          <p:cNvPr id="182312" name="Rectangle 40"/>
          <p:cNvSpPr>
            <a:spLocks noChangeArrowheads="1"/>
          </p:cNvSpPr>
          <p:nvPr/>
        </p:nvSpPr>
        <p:spPr bwMode="auto">
          <a:xfrm>
            <a:off x="6008688" y="4602163"/>
            <a:ext cx="304800" cy="1127125"/>
          </a:xfrm>
          <a:prstGeom prst="rect">
            <a:avLst/>
          </a:prstGeom>
          <a:noFill/>
          <a:ln w="25400">
            <a:solidFill>
              <a:srgbClr val="000000"/>
            </a:solidFill>
            <a:miter lim="800000"/>
            <a:headEnd/>
            <a:tailEnd/>
          </a:ln>
          <a:effectLst/>
        </p:spPr>
        <p:txBody>
          <a:bodyPr wrap="none" anchor="ctr"/>
          <a:lstStyle/>
          <a:p>
            <a:endParaRPr lang="en-IN"/>
          </a:p>
        </p:txBody>
      </p:sp>
      <p:sp>
        <p:nvSpPr>
          <p:cNvPr id="182313" name="Rectangle 41"/>
          <p:cNvSpPr>
            <a:spLocks noChangeArrowheads="1"/>
          </p:cNvSpPr>
          <p:nvPr/>
        </p:nvSpPr>
        <p:spPr bwMode="auto">
          <a:xfrm>
            <a:off x="6021388" y="3789363"/>
            <a:ext cx="279400" cy="80962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2314" name="Rectangle 42"/>
          <p:cNvSpPr>
            <a:spLocks noChangeArrowheads="1"/>
          </p:cNvSpPr>
          <p:nvPr/>
        </p:nvSpPr>
        <p:spPr bwMode="auto">
          <a:xfrm>
            <a:off x="6008688" y="3776663"/>
            <a:ext cx="304800" cy="836612"/>
          </a:xfrm>
          <a:prstGeom prst="rect">
            <a:avLst/>
          </a:prstGeom>
          <a:noFill/>
          <a:ln w="25400">
            <a:solidFill>
              <a:srgbClr val="000000"/>
            </a:solidFill>
            <a:miter lim="800000"/>
            <a:headEnd/>
            <a:tailEnd/>
          </a:ln>
          <a:effectLst/>
        </p:spPr>
        <p:txBody>
          <a:bodyPr wrap="none" anchor="ctr"/>
          <a:lstStyle/>
          <a:p>
            <a:endParaRPr lang="en-IN"/>
          </a:p>
        </p:txBody>
      </p:sp>
      <p:sp>
        <p:nvSpPr>
          <p:cNvPr id="182315" name="Rectangle 43"/>
          <p:cNvSpPr>
            <a:spLocks noChangeArrowheads="1"/>
          </p:cNvSpPr>
          <p:nvPr/>
        </p:nvSpPr>
        <p:spPr bwMode="auto">
          <a:xfrm>
            <a:off x="6338888" y="4475163"/>
            <a:ext cx="279400" cy="1241425"/>
          </a:xfrm>
          <a:prstGeom prst="rect">
            <a:avLst/>
          </a:prstGeom>
          <a:solidFill>
            <a:schemeClr val="folHlink"/>
          </a:solidFill>
          <a:ln w="25400">
            <a:solidFill>
              <a:schemeClr val="tx1"/>
            </a:solidFill>
            <a:miter lim="800000"/>
            <a:headEnd/>
            <a:tailEnd/>
          </a:ln>
          <a:effectLst/>
        </p:spPr>
        <p:txBody>
          <a:bodyPr wrap="none" anchor="ctr"/>
          <a:lstStyle/>
          <a:p>
            <a:endParaRPr lang="en-IN"/>
          </a:p>
        </p:txBody>
      </p:sp>
      <p:sp>
        <p:nvSpPr>
          <p:cNvPr id="182316" name="Rectangle 44"/>
          <p:cNvSpPr>
            <a:spLocks noChangeArrowheads="1"/>
          </p:cNvSpPr>
          <p:nvPr/>
        </p:nvSpPr>
        <p:spPr bwMode="auto">
          <a:xfrm>
            <a:off x="6326188" y="4462463"/>
            <a:ext cx="304800" cy="1266825"/>
          </a:xfrm>
          <a:prstGeom prst="rect">
            <a:avLst/>
          </a:prstGeom>
          <a:noFill/>
          <a:ln w="25400">
            <a:solidFill>
              <a:srgbClr val="000000"/>
            </a:solidFill>
            <a:miter lim="800000"/>
            <a:headEnd/>
            <a:tailEnd/>
          </a:ln>
          <a:effectLst/>
        </p:spPr>
        <p:txBody>
          <a:bodyPr wrap="none" anchor="ctr"/>
          <a:lstStyle/>
          <a:p>
            <a:endParaRPr lang="en-IN"/>
          </a:p>
        </p:txBody>
      </p:sp>
      <p:sp>
        <p:nvSpPr>
          <p:cNvPr id="182317" name="Rectangle 45"/>
          <p:cNvSpPr>
            <a:spLocks noChangeArrowheads="1"/>
          </p:cNvSpPr>
          <p:nvPr/>
        </p:nvSpPr>
        <p:spPr bwMode="auto">
          <a:xfrm>
            <a:off x="6338888" y="3613150"/>
            <a:ext cx="279400" cy="820738"/>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2318" name="Rectangle 46"/>
          <p:cNvSpPr>
            <a:spLocks noChangeArrowheads="1"/>
          </p:cNvSpPr>
          <p:nvPr/>
        </p:nvSpPr>
        <p:spPr bwMode="auto">
          <a:xfrm>
            <a:off x="6326188" y="3598863"/>
            <a:ext cx="304800" cy="847725"/>
          </a:xfrm>
          <a:prstGeom prst="rect">
            <a:avLst/>
          </a:prstGeom>
          <a:noFill/>
          <a:ln w="25400">
            <a:solidFill>
              <a:srgbClr val="000000"/>
            </a:solidFill>
            <a:miter lim="800000"/>
            <a:headEnd/>
            <a:tailEnd/>
          </a:ln>
          <a:effectLst/>
        </p:spPr>
        <p:txBody>
          <a:bodyPr wrap="none" anchor="ctr"/>
          <a:lstStyle/>
          <a:p>
            <a:endParaRPr lang="en-IN"/>
          </a:p>
        </p:txBody>
      </p:sp>
      <p:sp>
        <p:nvSpPr>
          <p:cNvPr id="182319" name="Rectangle 47"/>
          <p:cNvSpPr>
            <a:spLocks noChangeArrowheads="1"/>
          </p:cNvSpPr>
          <p:nvPr/>
        </p:nvSpPr>
        <p:spPr bwMode="auto">
          <a:xfrm>
            <a:off x="6656388" y="4246563"/>
            <a:ext cx="279400" cy="1470025"/>
          </a:xfrm>
          <a:prstGeom prst="rect">
            <a:avLst/>
          </a:prstGeom>
          <a:solidFill>
            <a:schemeClr val="folHlink"/>
          </a:solidFill>
          <a:ln w="25400">
            <a:solidFill>
              <a:schemeClr val="tx1"/>
            </a:solidFill>
            <a:miter lim="800000"/>
            <a:headEnd/>
            <a:tailEnd/>
          </a:ln>
          <a:effectLst/>
        </p:spPr>
        <p:txBody>
          <a:bodyPr wrap="none" anchor="ctr"/>
          <a:lstStyle/>
          <a:p>
            <a:endParaRPr lang="en-IN"/>
          </a:p>
        </p:txBody>
      </p:sp>
      <p:sp>
        <p:nvSpPr>
          <p:cNvPr id="182320" name="Rectangle 48"/>
          <p:cNvSpPr>
            <a:spLocks noChangeArrowheads="1"/>
          </p:cNvSpPr>
          <p:nvPr/>
        </p:nvSpPr>
        <p:spPr bwMode="auto">
          <a:xfrm>
            <a:off x="6643688" y="4233863"/>
            <a:ext cx="304800" cy="1495425"/>
          </a:xfrm>
          <a:prstGeom prst="rect">
            <a:avLst/>
          </a:prstGeom>
          <a:noFill/>
          <a:ln w="25400">
            <a:solidFill>
              <a:srgbClr val="000000"/>
            </a:solidFill>
            <a:miter lim="800000"/>
            <a:headEnd/>
            <a:tailEnd/>
          </a:ln>
          <a:effectLst/>
        </p:spPr>
        <p:txBody>
          <a:bodyPr wrap="none" anchor="ctr"/>
          <a:lstStyle/>
          <a:p>
            <a:endParaRPr lang="en-IN"/>
          </a:p>
        </p:txBody>
      </p:sp>
      <p:sp>
        <p:nvSpPr>
          <p:cNvPr id="182321" name="Rectangle 49"/>
          <p:cNvSpPr>
            <a:spLocks noChangeArrowheads="1"/>
          </p:cNvSpPr>
          <p:nvPr/>
        </p:nvSpPr>
        <p:spPr bwMode="auto">
          <a:xfrm>
            <a:off x="6656388" y="3421063"/>
            <a:ext cx="279400" cy="78422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2322" name="Rectangle 50"/>
          <p:cNvSpPr>
            <a:spLocks noChangeArrowheads="1"/>
          </p:cNvSpPr>
          <p:nvPr/>
        </p:nvSpPr>
        <p:spPr bwMode="auto">
          <a:xfrm>
            <a:off x="6643688" y="3408363"/>
            <a:ext cx="304800" cy="809625"/>
          </a:xfrm>
          <a:prstGeom prst="rect">
            <a:avLst/>
          </a:prstGeom>
          <a:noFill/>
          <a:ln w="25400">
            <a:solidFill>
              <a:srgbClr val="000000"/>
            </a:solidFill>
            <a:miter lim="800000"/>
            <a:headEnd/>
            <a:tailEnd/>
          </a:ln>
          <a:effectLst/>
        </p:spPr>
        <p:txBody>
          <a:bodyPr wrap="none" anchor="ctr"/>
          <a:lstStyle/>
          <a:p>
            <a:endParaRPr lang="en-IN"/>
          </a:p>
        </p:txBody>
      </p:sp>
      <p:sp>
        <p:nvSpPr>
          <p:cNvPr id="182323" name="Rectangle 51"/>
          <p:cNvSpPr>
            <a:spLocks noChangeArrowheads="1"/>
          </p:cNvSpPr>
          <p:nvPr/>
        </p:nvSpPr>
        <p:spPr bwMode="auto">
          <a:xfrm>
            <a:off x="6973888" y="3192463"/>
            <a:ext cx="266700" cy="60642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2324" name="Rectangle 52"/>
          <p:cNvSpPr>
            <a:spLocks noChangeArrowheads="1"/>
          </p:cNvSpPr>
          <p:nvPr/>
        </p:nvSpPr>
        <p:spPr bwMode="auto">
          <a:xfrm>
            <a:off x="6961188" y="3179763"/>
            <a:ext cx="292100" cy="633412"/>
          </a:xfrm>
          <a:prstGeom prst="rect">
            <a:avLst/>
          </a:prstGeom>
          <a:noFill/>
          <a:ln w="25400">
            <a:solidFill>
              <a:srgbClr val="000000"/>
            </a:solidFill>
            <a:miter lim="800000"/>
            <a:headEnd/>
            <a:tailEnd/>
          </a:ln>
          <a:effectLst/>
        </p:spPr>
        <p:txBody>
          <a:bodyPr wrap="none" anchor="ctr"/>
          <a:lstStyle/>
          <a:p>
            <a:endParaRPr lang="en-IN"/>
          </a:p>
        </p:txBody>
      </p:sp>
      <p:sp>
        <p:nvSpPr>
          <p:cNvPr id="182325" name="Rectangle 53"/>
          <p:cNvSpPr>
            <a:spLocks noChangeArrowheads="1"/>
          </p:cNvSpPr>
          <p:nvPr/>
        </p:nvSpPr>
        <p:spPr bwMode="auto">
          <a:xfrm>
            <a:off x="6973888" y="3841750"/>
            <a:ext cx="266700" cy="1874838"/>
          </a:xfrm>
          <a:prstGeom prst="rect">
            <a:avLst/>
          </a:prstGeom>
          <a:solidFill>
            <a:schemeClr val="folHlink"/>
          </a:solidFill>
          <a:ln w="25400">
            <a:solidFill>
              <a:schemeClr val="tx1"/>
            </a:solidFill>
            <a:miter lim="800000"/>
            <a:headEnd/>
            <a:tailEnd/>
          </a:ln>
          <a:effectLst/>
        </p:spPr>
        <p:txBody>
          <a:bodyPr wrap="none" anchor="ctr"/>
          <a:lstStyle/>
          <a:p>
            <a:endParaRPr lang="en-IN"/>
          </a:p>
        </p:txBody>
      </p:sp>
      <p:sp>
        <p:nvSpPr>
          <p:cNvPr id="182326" name="Rectangle 54"/>
          <p:cNvSpPr>
            <a:spLocks noChangeArrowheads="1"/>
          </p:cNvSpPr>
          <p:nvPr/>
        </p:nvSpPr>
        <p:spPr bwMode="auto">
          <a:xfrm>
            <a:off x="6961188" y="3827463"/>
            <a:ext cx="292100" cy="1901825"/>
          </a:xfrm>
          <a:prstGeom prst="rect">
            <a:avLst/>
          </a:prstGeom>
          <a:noFill/>
          <a:ln w="25400">
            <a:solidFill>
              <a:srgbClr val="000000"/>
            </a:solidFill>
            <a:miter lim="800000"/>
            <a:headEnd/>
            <a:tailEnd/>
          </a:ln>
          <a:effectLst/>
        </p:spPr>
        <p:txBody>
          <a:bodyPr wrap="none" anchor="ctr"/>
          <a:lstStyle/>
          <a:p>
            <a:endParaRPr lang="en-IN"/>
          </a:p>
        </p:txBody>
      </p:sp>
      <p:sp>
        <p:nvSpPr>
          <p:cNvPr id="182327" name="Rectangle 55"/>
          <p:cNvSpPr>
            <a:spLocks noChangeArrowheads="1"/>
          </p:cNvSpPr>
          <p:nvPr/>
        </p:nvSpPr>
        <p:spPr bwMode="auto">
          <a:xfrm>
            <a:off x="2082800" y="3087688"/>
            <a:ext cx="1185863" cy="577850"/>
          </a:xfrm>
          <a:prstGeom prst="rect">
            <a:avLst/>
          </a:prstGeom>
          <a:noFill/>
          <a:ln w="25400">
            <a:noFill/>
            <a:miter lim="800000"/>
            <a:headEnd/>
            <a:tailEnd/>
          </a:ln>
          <a:effectLst/>
        </p:spPr>
        <p:txBody>
          <a:bodyPr wrap="none" lIns="90487" tIns="44450" rIns="90487" bIns="44450">
            <a:spAutoFit/>
          </a:bodyPr>
          <a:lstStyle/>
          <a:p>
            <a:r>
              <a:rPr lang="en-US" sz="1600" b="1">
                <a:effectLst>
                  <a:outerShdw blurRad="38100" dist="38100" dir="2700000" algn="tl">
                    <a:srgbClr val="FFFFFF"/>
                  </a:outerShdw>
                </a:effectLst>
                <a:latin typeface="Helvetica" pitchFamily="-128" charset="0"/>
              </a:rPr>
              <a:t>      cost of</a:t>
            </a:r>
          </a:p>
          <a:p>
            <a:endParaRPr lang="en-US" sz="1600" b="1">
              <a:effectLst>
                <a:outerShdw blurRad="38100" dist="38100" dir="2700000" algn="tl">
                  <a:srgbClr val="FFFFFF"/>
                </a:outerShdw>
              </a:effectLst>
              <a:latin typeface="Helvetica" pitchFamily="-128" charset="0"/>
            </a:endParaRPr>
          </a:p>
        </p:txBody>
      </p:sp>
      <p:sp>
        <p:nvSpPr>
          <p:cNvPr id="182328" name="Rectangle 56"/>
          <p:cNvSpPr>
            <a:spLocks noChangeArrowheads="1"/>
          </p:cNvSpPr>
          <p:nvPr/>
        </p:nvSpPr>
        <p:spPr bwMode="auto">
          <a:xfrm>
            <a:off x="2082800" y="3316288"/>
            <a:ext cx="1243013" cy="577850"/>
          </a:xfrm>
          <a:prstGeom prst="rect">
            <a:avLst/>
          </a:prstGeom>
          <a:noFill/>
          <a:ln w="25400">
            <a:noFill/>
            <a:miter lim="800000"/>
            <a:headEnd/>
            <a:tailEnd/>
          </a:ln>
          <a:effectLst/>
        </p:spPr>
        <p:txBody>
          <a:bodyPr wrap="none" lIns="90487" tIns="44450" rIns="90487" bIns="44450">
            <a:spAutoFit/>
          </a:bodyPr>
          <a:lstStyle/>
          <a:p>
            <a:r>
              <a:rPr lang="en-US" sz="1600" b="1">
                <a:effectLst>
                  <a:outerShdw blurRad="38100" dist="38100" dir="2700000" algn="tl">
                    <a:srgbClr val="FFFFFF"/>
                  </a:outerShdw>
                </a:effectLst>
                <a:latin typeface="Helvetica" pitchFamily="-128" charset="0"/>
              </a:rPr>
              <a:t>    software</a:t>
            </a:r>
          </a:p>
          <a:p>
            <a:endParaRPr lang="en-US" sz="1600" b="1">
              <a:effectLst>
                <a:outerShdw blurRad="38100" dist="38100" dir="2700000" algn="tl">
                  <a:srgbClr val="FFFFFF"/>
                </a:outerShdw>
              </a:effectLst>
              <a:latin typeface="Helvetica" pitchFamily="-128" charset="0"/>
            </a:endParaRPr>
          </a:p>
        </p:txBody>
      </p:sp>
      <p:sp>
        <p:nvSpPr>
          <p:cNvPr id="182329" name="Rectangle 57"/>
          <p:cNvSpPr>
            <a:spLocks noChangeArrowheads="1"/>
          </p:cNvSpPr>
          <p:nvPr/>
        </p:nvSpPr>
        <p:spPr bwMode="auto">
          <a:xfrm>
            <a:off x="6235700" y="5816600"/>
            <a:ext cx="2066925" cy="333375"/>
          </a:xfrm>
          <a:prstGeom prst="rect">
            <a:avLst/>
          </a:prstGeom>
          <a:noFill/>
          <a:ln w="25400">
            <a:noFill/>
            <a:miter lim="800000"/>
            <a:headEnd/>
            <a:tailEnd/>
          </a:ln>
          <a:effectLst/>
        </p:spPr>
        <p:txBody>
          <a:bodyPr wrap="none" lIns="90487" tIns="44450" rIns="90487" bIns="44450">
            <a:spAutoFit/>
          </a:bodyPr>
          <a:lstStyle/>
          <a:p>
            <a:r>
              <a:rPr lang="en-US" sz="1600" b="1">
                <a:effectLst>
                  <a:outerShdw blurRad="38100" dist="38100" dir="2700000" algn="tl">
                    <a:srgbClr val="FFFFFF"/>
                  </a:outerShdw>
                </a:effectLst>
                <a:latin typeface="Helvetica" pitchFamily="-128" charset="0"/>
              </a:rPr>
              <a:t>number of modules</a:t>
            </a:r>
          </a:p>
        </p:txBody>
      </p:sp>
      <p:grpSp>
        <p:nvGrpSpPr>
          <p:cNvPr id="2" name="Group 58"/>
          <p:cNvGrpSpPr>
            <a:grpSpLocks/>
          </p:cNvGrpSpPr>
          <p:nvPr/>
        </p:nvGrpSpPr>
        <p:grpSpPr bwMode="auto">
          <a:xfrm>
            <a:off x="3494088" y="5667375"/>
            <a:ext cx="4675187" cy="128588"/>
            <a:chOff x="1744" y="2971"/>
            <a:chExt cx="2945" cy="72"/>
          </a:xfrm>
        </p:grpSpPr>
        <p:sp>
          <p:nvSpPr>
            <p:cNvPr id="182331" name="Freeform 59"/>
            <p:cNvSpPr>
              <a:spLocks/>
            </p:cNvSpPr>
            <p:nvPr/>
          </p:nvSpPr>
          <p:spPr bwMode="auto">
            <a:xfrm>
              <a:off x="4512" y="2971"/>
              <a:ext cx="177" cy="72"/>
            </a:xfrm>
            <a:custGeom>
              <a:avLst/>
              <a:gdLst/>
              <a:ahLst/>
              <a:cxnLst>
                <a:cxn ang="0">
                  <a:pos x="176" y="39"/>
                </a:cxn>
                <a:cxn ang="0">
                  <a:pos x="0" y="71"/>
                </a:cxn>
                <a:cxn ang="0">
                  <a:pos x="0" y="39"/>
                </a:cxn>
                <a:cxn ang="0">
                  <a:pos x="0" y="0"/>
                </a:cxn>
                <a:cxn ang="0">
                  <a:pos x="176" y="39"/>
                </a:cxn>
              </a:cxnLst>
              <a:rect l="0" t="0" r="r" b="b"/>
              <a:pathLst>
                <a:path w="177" h="72">
                  <a:moveTo>
                    <a:pt x="176" y="39"/>
                  </a:moveTo>
                  <a:lnTo>
                    <a:pt x="0" y="71"/>
                  </a:lnTo>
                  <a:lnTo>
                    <a:pt x="0" y="39"/>
                  </a:lnTo>
                  <a:lnTo>
                    <a:pt x="0" y="0"/>
                  </a:lnTo>
                  <a:lnTo>
                    <a:pt x="176" y="39"/>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IN"/>
            </a:p>
          </p:txBody>
        </p:sp>
        <p:sp>
          <p:nvSpPr>
            <p:cNvPr id="182332" name="Line 60"/>
            <p:cNvSpPr>
              <a:spLocks noChangeShapeType="1"/>
            </p:cNvSpPr>
            <p:nvPr/>
          </p:nvSpPr>
          <p:spPr bwMode="auto">
            <a:xfrm>
              <a:off x="1744" y="3013"/>
              <a:ext cx="2760" cy="0"/>
            </a:xfrm>
            <a:prstGeom prst="line">
              <a:avLst/>
            </a:prstGeom>
            <a:noFill/>
            <a:ln w="50800">
              <a:solidFill>
                <a:schemeClr val="tx1"/>
              </a:solidFill>
              <a:round/>
              <a:headEnd/>
              <a:tailEnd/>
            </a:ln>
            <a:effectLst/>
          </p:spPr>
          <p:txBody>
            <a:bodyPr wrap="none" anchor="ctr"/>
            <a:lstStyle/>
            <a:p>
              <a:endParaRPr lang="en-IN"/>
            </a:p>
          </p:txBody>
        </p:sp>
      </p:grpSp>
      <p:grpSp>
        <p:nvGrpSpPr>
          <p:cNvPr id="3" name="Group 61"/>
          <p:cNvGrpSpPr>
            <a:grpSpLocks/>
          </p:cNvGrpSpPr>
          <p:nvPr/>
        </p:nvGrpSpPr>
        <p:grpSpPr bwMode="auto">
          <a:xfrm>
            <a:off x="3417888" y="2593975"/>
            <a:ext cx="128587" cy="3136900"/>
            <a:chOff x="1696" y="1250"/>
            <a:chExt cx="81" cy="1756"/>
          </a:xfrm>
        </p:grpSpPr>
        <p:sp>
          <p:nvSpPr>
            <p:cNvPr id="182334" name="Freeform 62"/>
            <p:cNvSpPr>
              <a:spLocks/>
            </p:cNvSpPr>
            <p:nvPr/>
          </p:nvSpPr>
          <p:spPr bwMode="auto">
            <a:xfrm>
              <a:off x="1696" y="1250"/>
              <a:ext cx="81" cy="157"/>
            </a:xfrm>
            <a:custGeom>
              <a:avLst/>
              <a:gdLst/>
              <a:ahLst/>
              <a:cxnLst>
                <a:cxn ang="0">
                  <a:pos x="44" y="0"/>
                </a:cxn>
                <a:cxn ang="0">
                  <a:pos x="80" y="156"/>
                </a:cxn>
                <a:cxn ang="0">
                  <a:pos x="44" y="156"/>
                </a:cxn>
                <a:cxn ang="0">
                  <a:pos x="0" y="156"/>
                </a:cxn>
                <a:cxn ang="0">
                  <a:pos x="44" y="0"/>
                </a:cxn>
              </a:cxnLst>
              <a:rect l="0" t="0" r="r" b="b"/>
              <a:pathLst>
                <a:path w="81" h="157">
                  <a:moveTo>
                    <a:pt x="44" y="0"/>
                  </a:moveTo>
                  <a:lnTo>
                    <a:pt x="80" y="156"/>
                  </a:lnTo>
                  <a:lnTo>
                    <a:pt x="44" y="156"/>
                  </a:lnTo>
                  <a:lnTo>
                    <a:pt x="0" y="156"/>
                  </a:lnTo>
                  <a:lnTo>
                    <a:pt x="44" y="0"/>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IN"/>
            </a:p>
          </p:txBody>
        </p:sp>
        <p:sp>
          <p:nvSpPr>
            <p:cNvPr id="182335" name="Line 63"/>
            <p:cNvSpPr>
              <a:spLocks noChangeShapeType="1"/>
            </p:cNvSpPr>
            <p:nvPr/>
          </p:nvSpPr>
          <p:spPr bwMode="auto">
            <a:xfrm flipV="1">
              <a:off x="1744" y="1399"/>
              <a:ext cx="0" cy="1607"/>
            </a:xfrm>
            <a:prstGeom prst="line">
              <a:avLst/>
            </a:prstGeom>
            <a:noFill/>
            <a:ln w="50800">
              <a:solidFill>
                <a:schemeClr val="tx1"/>
              </a:solidFill>
              <a:round/>
              <a:headEnd/>
              <a:tailEnd/>
            </a:ln>
            <a:effectLst/>
          </p:spPr>
          <p:txBody>
            <a:bodyPr wrap="none" anchor="ctr"/>
            <a:lstStyle/>
            <a:p>
              <a:endParaRPr lang="en-IN"/>
            </a:p>
          </p:txBody>
        </p:sp>
      </p:grpSp>
      <p:sp>
        <p:nvSpPr>
          <p:cNvPr id="182336" name="Rectangle 64"/>
          <p:cNvSpPr>
            <a:spLocks noChangeArrowheads="1"/>
          </p:cNvSpPr>
          <p:nvPr/>
        </p:nvSpPr>
        <p:spPr bwMode="auto">
          <a:xfrm>
            <a:off x="7342188" y="3830638"/>
            <a:ext cx="1230312" cy="641350"/>
          </a:xfrm>
          <a:prstGeom prst="rect">
            <a:avLst/>
          </a:prstGeom>
          <a:noFill/>
          <a:ln w="25400">
            <a:noFill/>
            <a:miter lim="800000"/>
            <a:headEnd/>
            <a:tailEnd/>
          </a:ln>
          <a:effectLst/>
        </p:spPr>
        <p:txBody>
          <a:bodyPr wrap="none" lIns="90487" tIns="44450" rIns="90487" bIns="44450">
            <a:spAutoFit/>
          </a:bodyPr>
          <a:lstStyle/>
          <a:p>
            <a:pPr algn="ctr">
              <a:lnSpc>
                <a:spcPct val="75000"/>
              </a:lnSpc>
            </a:pPr>
            <a:r>
              <a:rPr lang="en-US" sz="1600" b="1">
                <a:effectLst>
                  <a:outerShdw blurRad="38100" dist="38100" dir="2700000" algn="tl">
                    <a:srgbClr val="FFFFFF"/>
                  </a:outerShdw>
                </a:effectLst>
                <a:latin typeface="Helvetica" pitchFamily="-128" charset="0"/>
              </a:rPr>
              <a:t>module</a:t>
            </a:r>
          </a:p>
          <a:p>
            <a:pPr algn="ctr">
              <a:lnSpc>
                <a:spcPct val="75000"/>
              </a:lnSpc>
            </a:pPr>
            <a:r>
              <a:rPr lang="en-US" sz="1600" b="1">
                <a:effectLst>
                  <a:outerShdw blurRad="38100" dist="38100" dir="2700000" algn="tl">
                    <a:srgbClr val="FFFFFF"/>
                  </a:outerShdw>
                </a:effectLst>
                <a:latin typeface="Helvetica" pitchFamily="-128" charset="0"/>
              </a:rPr>
              <a:t>integration</a:t>
            </a:r>
          </a:p>
          <a:p>
            <a:pPr algn="ctr">
              <a:lnSpc>
                <a:spcPct val="75000"/>
              </a:lnSpc>
            </a:pPr>
            <a:r>
              <a:rPr lang="en-US" sz="1600" b="1">
                <a:effectLst>
                  <a:outerShdw blurRad="38100" dist="38100" dir="2700000" algn="tl">
                    <a:srgbClr val="FFFFFF"/>
                  </a:outerShdw>
                </a:effectLst>
                <a:latin typeface="Helvetica" pitchFamily="-128" charset="0"/>
              </a:rPr>
              <a:t>cost</a:t>
            </a:r>
          </a:p>
        </p:txBody>
      </p:sp>
      <p:sp>
        <p:nvSpPr>
          <p:cNvPr id="182337" name="Rectangle 65"/>
          <p:cNvSpPr>
            <a:spLocks noChangeArrowheads="1"/>
          </p:cNvSpPr>
          <p:nvPr/>
        </p:nvSpPr>
        <p:spPr bwMode="auto">
          <a:xfrm>
            <a:off x="4419600" y="2590800"/>
            <a:ext cx="2744788" cy="577850"/>
          </a:xfrm>
          <a:prstGeom prst="rect">
            <a:avLst/>
          </a:prstGeom>
          <a:noFill/>
          <a:ln w="25400">
            <a:noFill/>
            <a:miter lim="800000"/>
            <a:headEnd/>
            <a:tailEnd/>
          </a:ln>
          <a:effectLst/>
        </p:spPr>
        <p:txBody>
          <a:bodyPr wrap="none" lIns="90487" tIns="44450" rIns="90487" bIns="44450">
            <a:spAutoFit/>
          </a:bodyPr>
          <a:lstStyle/>
          <a:p>
            <a:r>
              <a:rPr lang="en-US" sz="1600" b="1">
                <a:effectLst>
                  <a:outerShdw blurRad="38100" dist="38100" dir="2700000" algn="tl">
                    <a:srgbClr val="FFFFFF"/>
                  </a:outerShdw>
                </a:effectLst>
                <a:latin typeface="Helvetica" pitchFamily="-128" charset="0"/>
              </a:rPr>
              <a:t>module development cost </a:t>
            </a:r>
          </a:p>
          <a:p>
            <a:endParaRPr lang="en-US" sz="1600" b="1">
              <a:effectLst>
                <a:outerShdw blurRad="38100" dist="38100" dir="2700000" algn="tl">
                  <a:srgbClr val="FFFFFF"/>
                </a:outerShdw>
              </a:effectLst>
              <a:latin typeface="Helvetica" pitchFamily="-128" charset="0"/>
            </a:endParaRPr>
          </a:p>
        </p:txBody>
      </p:sp>
      <p:sp>
        <p:nvSpPr>
          <p:cNvPr id="182338" name="Line 66"/>
          <p:cNvSpPr>
            <a:spLocks noChangeShapeType="1"/>
          </p:cNvSpPr>
          <p:nvPr/>
        </p:nvSpPr>
        <p:spPr bwMode="auto">
          <a:xfrm>
            <a:off x="5970588" y="3027363"/>
            <a:ext cx="520700" cy="860425"/>
          </a:xfrm>
          <a:prstGeom prst="line">
            <a:avLst/>
          </a:prstGeom>
          <a:noFill/>
          <a:ln w="25400">
            <a:solidFill>
              <a:schemeClr val="tx1"/>
            </a:solidFill>
            <a:round/>
            <a:headEnd/>
            <a:tailEnd/>
          </a:ln>
          <a:effectLst/>
        </p:spPr>
        <p:txBody>
          <a:bodyPr wrap="none" anchor="ctr"/>
          <a:lstStyle/>
          <a:p>
            <a:endParaRPr lang="en-IN"/>
          </a:p>
        </p:txBody>
      </p:sp>
      <p:sp>
        <p:nvSpPr>
          <p:cNvPr id="182339" name="Line 67"/>
          <p:cNvSpPr>
            <a:spLocks noChangeShapeType="1"/>
          </p:cNvSpPr>
          <p:nvPr/>
        </p:nvSpPr>
        <p:spPr bwMode="auto">
          <a:xfrm flipH="1">
            <a:off x="6529388" y="4360863"/>
            <a:ext cx="914400" cy="504825"/>
          </a:xfrm>
          <a:prstGeom prst="line">
            <a:avLst/>
          </a:prstGeom>
          <a:noFill/>
          <a:ln w="25400">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82340" name="Arc 68"/>
          <p:cNvSpPr>
            <a:spLocks/>
          </p:cNvSpPr>
          <p:nvPr/>
        </p:nvSpPr>
        <p:spPr bwMode="auto">
          <a:xfrm>
            <a:off x="4116388" y="5872163"/>
            <a:ext cx="1193800" cy="366712"/>
          </a:xfrm>
          <a:custGeom>
            <a:avLst/>
            <a:gdLst>
              <a:gd name="G0" fmla="+- 0 0 0"/>
              <a:gd name="G1" fmla="+- 105 0 0"/>
              <a:gd name="G2" fmla="+- 21600 0 0"/>
              <a:gd name="T0" fmla="*/ 21599 w 21600"/>
              <a:gd name="T1" fmla="*/ 0 h 21705"/>
              <a:gd name="T2" fmla="*/ 0 w 21600"/>
              <a:gd name="T3" fmla="*/ 21705 h 21705"/>
              <a:gd name="T4" fmla="*/ 0 w 21600"/>
              <a:gd name="T5" fmla="*/ 105 h 21705"/>
            </a:gdLst>
            <a:ahLst/>
            <a:cxnLst>
              <a:cxn ang="0">
                <a:pos x="T0" y="T1"/>
              </a:cxn>
              <a:cxn ang="0">
                <a:pos x="T2" y="T3"/>
              </a:cxn>
              <a:cxn ang="0">
                <a:pos x="T4" y="T5"/>
              </a:cxn>
            </a:cxnLst>
            <a:rect l="0" t="0" r="r" b="b"/>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close/>
              </a:path>
            </a:pathLst>
          </a:custGeom>
          <a:noFill/>
          <a:ln w="25400" cap="rnd">
            <a:solidFill>
              <a:schemeClr val="tx1"/>
            </a:solidFill>
            <a:round/>
            <a:headEnd type="triangle" w="med" len="med"/>
            <a:tailEnd/>
          </a:ln>
          <a:effectLst/>
        </p:spPr>
        <p:txBody>
          <a:bodyPr wrap="none" anchor="ctr"/>
          <a:lstStyle/>
          <a:p>
            <a:endParaRPr lang="en-IN"/>
          </a:p>
        </p:txBody>
      </p:sp>
      <p:sp>
        <p:nvSpPr>
          <p:cNvPr id="72"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3"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1219200" y="1219200"/>
            <a:ext cx="5184775" cy="395288"/>
          </a:xfrm>
          <a:noFill/>
          <a:ln/>
        </p:spPr>
        <p:txBody>
          <a:bodyPr lIns="90487" tIns="44450" rIns="90487" bIns="44450" anchor="ctr"/>
          <a:lstStyle/>
          <a:p>
            <a:r>
              <a:rPr lang="en-US"/>
              <a:t>Information Hiding</a:t>
            </a:r>
          </a:p>
        </p:txBody>
      </p:sp>
      <p:sp>
        <p:nvSpPr>
          <p:cNvPr id="183299" name="Rectangle 3"/>
          <p:cNvSpPr>
            <a:spLocks noChangeArrowheads="1"/>
          </p:cNvSpPr>
          <p:nvPr/>
        </p:nvSpPr>
        <p:spPr bwMode="auto">
          <a:xfrm>
            <a:off x="3900488" y="2430463"/>
            <a:ext cx="2501900" cy="3227387"/>
          </a:xfrm>
          <a:prstGeom prst="rect">
            <a:avLst/>
          </a:prstGeom>
          <a:solidFill>
            <a:srgbClr val="FFFFFF"/>
          </a:solidFill>
          <a:ln w="25400">
            <a:noFill/>
            <a:miter lim="800000"/>
            <a:headEnd/>
            <a:tailEnd/>
          </a:ln>
          <a:effectLst/>
        </p:spPr>
        <p:txBody>
          <a:bodyPr wrap="none" anchor="ctr"/>
          <a:lstStyle/>
          <a:p>
            <a:endParaRPr lang="en-IN"/>
          </a:p>
        </p:txBody>
      </p:sp>
      <p:sp>
        <p:nvSpPr>
          <p:cNvPr id="183300" name="Rectangle 4"/>
          <p:cNvSpPr>
            <a:spLocks noChangeArrowheads="1"/>
          </p:cNvSpPr>
          <p:nvPr/>
        </p:nvSpPr>
        <p:spPr bwMode="auto">
          <a:xfrm>
            <a:off x="3900488" y="2432050"/>
            <a:ext cx="2501900" cy="3222625"/>
          </a:xfrm>
          <a:prstGeom prst="rect">
            <a:avLst/>
          </a:prstGeom>
          <a:solidFill>
            <a:schemeClr val="hlink"/>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3301" name="Rectangle 5"/>
          <p:cNvSpPr>
            <a:spLocks noChangeArrowheads="1"/>
          </p:cNvSpPr>
          <p:nvPr/>
        </p:nvSpPr>
        <p:spPr bwMode="auto">
          <a:xfrm>
            <a:off x="3797300" y="1930400"/>
            <a:ext cx="1265238" cy="454025"/>
          </a:xfrm>
          <a:prstGeom prst="rect">
            <a:avLst/>
          </a:prstGeom>
          <a:noFill/>
          <a:ln w="25400">
            <a:noFill/>
            <a:miter lim="800000"/>
            <a:headEnd/>
            <a:tailEnd/>
          </a:ln>
          <a:effectLst/>
        </p:spPr>
        <p:txBody>
          <a:bodyPr wrap="none" lIns="90487" tIns="44450" rIns="90487" bIns="44450">
            <a:spAutoFit/>
          </a:bodyPr>
          <a:lstStyle/>
          <a:p>
            <a:r>
              <a:rPr lang="en-US" b="1">
                <a:effectLst>
                  <a:outerShdw blurRad="38100" dist="38100" dir="2700000" algn="tl">
                    <a:srgbClr val="FFFFFF"/>
                  </a:outerShdw>
                </a:effectLst>
                <a:latin typeface="Helvetica" pitchFamily="-128" charset="0"/>
              </a:rPr>
              <a:t>module</a:t>
            </a:r>
          </a:p>
        </p:txBody>
      </p:sp>
      <p:sp>
        <p:nvSpPr>
          <p:cNvPr id="183302" name="Freeform 6" descr="10%"/>
          <p:cNvSpPr>
            <a:spLocks/>
          </p:cNvSpPr>
          <p:nvPr/>
        </p:nvSpPr>
        <p:spPr bwMode="auto">
          <a:xfrm>
            <a:off x="4256088" y="3611563"/>
            <a:ext cx="1843087" cy="1843087"/>
          </a:xfrm>
          <a:custGeom>
            <a:avLst/>
            <a:gdLst/>
            <a:ahLst/>
            <a:cxnLst>
              <a:cxn ang="0">
                <a:pos x="350" y="64"/>
              </a:cxn>
              <a:cxn ang="0">
                <a:pos x="254" y="42"/>
              </a:cxn>
              <a:cxn ang="0">
                <a:pos x="191" y="42"/>
              </a:cxn>
              <a:cxn ang="0">
                <a:pos x="167" y="71"/>
              </a:cxn>
              <a:cxn ang="0">
                <a:pos x="151" y="106"/>
              </a:cxn>
              <a:cxn ang="0">
                <a:pos x="159" y="155"/>
              </a:cxn>
              <a:cxn ang="0">
                <a:pos x="143" y="212"/>
              </a:cxn>
              <a:cxn ang="0">
                <a:pos x="87" y="275"/>
              </a:cxn>
              <a:cxn ang="0">
                <a:pos x="40" y="332"/>
              </a:cxn>
              <a:cxn ang="0">
                <a:pos x="8" y="388"/>
              </a:cxn>
              <a:cxn ang="0">
                <a:pos x="8" y="445"/>
              </a:cxn>
              <a:cxn ang="0">
                <a:pos x="32" y="494"/>
              </a:cxn>
              <a:cxn ang="0">
                <a:pos x="24" y="614"/>
              </a:cxn>
              <a:cxn ang="0">
                <a:pos x="16" y="685"/>
              </a:cxn>
              <a:cxn ang="0">
                <a:pos x="48" y="770"/>
              </a:cxn>
              <a:cxn ang="0">
                <a:pos x="103" y="840"/>
              </a:cxn>
              <a:cxn ang="0">
                <a:pos x="175" y="897"/>
              </a:cxn>
              <a:cxn ang="0">
                <a:pos x="278" y="918"/>
              </a:cxn>
              <a:cxn ang="0">
                <a:pos x="381" y="904"/>
              </a:cxn>
              <a:cxn ang="0">
                <a:pos x="485" y="890"/>
              </a:cxn>
              <a:cxn ang="0">
                <a:pos x="636" y="911"/>
              </a:cxn>
              <a:cxn ang="0">
                <a:pos x="755" y="960"/>
              </a:cxn>
              <a:cxn ang="0">
                <a:pos x="866" y="1010"/>
              </a:cxn>
              <a:cxn ang="0">
                <a:pos x="953" y="1031"/>
              </a:cxn>
              <a:cxn ang="0">
                <a:pos x="977" y="1017"/>
              </a:cxn>
              <a:cxn ang="0">
                <a:pos x="977" y="946"/>
              </a:cxn>
              <a:cxn ang="0">
                <a:pos x="953" y="904"/>
              </a:cxn>
              <a:cxn ang="0">
                <a:pos x="961" y="847"/>
              </a:cxn>
              <a:cxn ang="0">
                <a:pos x="1009" y="777"/>
              </a:cxn>
              <a:cxn ang="0">
                <a:pos x="1073" y="713"/>
              </a:cxn>
              <a:cxn ang="0">
                <a:pos x="1144" y="621"/>
              </a:cxn>
              <a:cxn ang="0">
                <a:pos x="1160" y="558"/>
              </a:cxn>
              <a:cxn ang="0">
                <a:pos x="1136" y="508"/>
              </a:cxn>
              <a:cxn ang="0">
                <a:pos x="1025" y="424"/>
              </a:cxn>
              <a:cxn ang="0">
                <a:pos x="969" y="403"/>
              </a:cxn>
              <a:cxn ang="0">
                <a:pos x="961" y="346"/>
              </a:cxn>
              <a:cxn ang="0">
                <a:pos x="1009" y="254"/>
              </a:cxn>
              <a:cxn ang="0">
                <a:pos x="1057" y="184"/>
              </a:cxn>
              <a:cxn ang="0">
                <a:pos x="1081" y="113"/>
              </a:cxn>
              <a:cxn ang="0">
                <a:pos x="1033" y="85"/>
              </a:cxn>
              <a:cxn ang="0">
                <a:pos x="969" y="85"/>
              </a:cxn>
              <a:cxn ang="0">
                <a:pos x="898" y="71"/>
              </a:cxn>
              <a:cxn ang="0">
                <a:pos x="826" y="28"/>
              </a:cxn>
              <a:cxn ang="0">
                <a:pos x="802" y="7"/>
              </a:cxn>
              <a:cxn ang="0">
                <a:pos x="763" y="0"/>
              </a:cxn>
              <a:cxn ang="0">
                <a:pos x="699" y="0"/>
              </a:cxn>
              <a:cxn ang="0">
                <a:pos x="604" y="21"/>
              </a:cxn>
              <a:cxn ang="0">
                <a:pos x="508" y="49"/>
              </a:cxn>
              <a:cxn ang="0">
                <a:pos x="405" y="92"/>
              </a:cxn>
            </a:cxnLst>
            <a:rect l="0" t="0" r="r" b="b"/>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pattFill prst="pct10">
            <a:fgClr>
              <a:srgbClr val="000000"/>
            </a:fgClr>
            <a:bgClr>
              <a:srgbClr val="FFFFFF"/>
            </a:bgClr>
          </a:pattFill>
          <a:ln w="12700" cap="rnd" cmpd="sng">
            <a:noFill/>
            <a:prstDash val="solid"/>
            <a:round/>
            <a:headEnd type="none" w="med" len="med"/>
            <a:tailEnd type="triangle" w="med" len="med"/>
          </a:ln>
          <a:effectLst/>
        </p:spPr>
        <p:txBody>
          <a:bodyPr/>
          <a:lstStyle/>
          <a:p>
            <a:endParaRPr lang="en-IN"/>
          </a:p>
        </p:txBody>
      </p:sp>
      <p:sp>
        <p:nvSpPr>
          <p:cNvPr id="183303" name="Freeform 7"/>
          <p:cNvSpPr>
            <a:spLocks/>
          </p:cNvSpPr>
          <p:nvPr/>
        </p:nvSpPr>
        <p:spPr bwMode="auto">
          <a:xfrm>
            <a:off x="4256088" y="3611563"/>
            <a:ext cx="1855787" cy="1855787"/>
          </a:xfrm>
          <a:custGeom>
            <a:avLst/>
            <a:gdLst/>
            <a:ahLst/>
            <a:cxnLst>
              <a:cxn ang="0">
                <a:pos x="352" y="64"/>
              </a:cxn>
              <a:cxn ang="0">
                <a:pos x="256" y="43"/>
              </a:cxn>
              <a:cxn ang="0">
                <a:pos x="192" y="43"/>
              </a:cxn>
              <a:cxn ang="0">
                <a:pos x="168" y="71"/>
              </a:cxn>
              <a:cxn ang="0">
                <a:pos x="152" y="107"/>
              </a:cxn>
              <a:cxn ang="0">
                <a:pos x="160" y="156"/>
              </a:cxn>
              <a:cxn ang="0">
                <a:pos x="144" y="213"/>
              </a:cxn>
              <a:cxn ang="0">
                <a:pos x="88" y="277"/>
              </a:cxn>
              <a:cxn ang="0">
                <a:pos x="40" y="334"/>
              </a:cxn>
              <a:cxn ang="0">
                <a:pos x="8" y="391"/>
              </a:cxn>
              <a:cxn ang="0">
                <a:pos x="8" y="448"/>
              </a:cxn>
              <a:cxn ang="0">
                <a:pos x="32" y="498"/>
              </a:cxn>
              <a:cxn ang="0">
                <a:pos x="24" y="619"/>
              </a:cxn>
              <a:cxn ang="0">
                <a:pos x="16" y="690"/>
              </a:cxn>
              <a:cxn ang="0">
                <a:pos x="48" y="775"/>
              </a:cxn>
              <a:cxn ang="0">
                <a:pos x="104" y="846"/>
              </a:cxn>
              <a:cxn ang="0">
                <a:pos x="176" y="903"/>
              </a:cxn>
              <a:cxn ang="0">
                <a:pos x="280" y="924"/>
              </a:cxn>
              <a:cxn ang="0">
                <a:pos x="384" y="910"/>
              </a:cxn>
              <a:cxn ang="0">
                <a:pos x="488" y="896"/>
              </a:cxn>
              <a:cxn ang="0">
                <a:pos x="640" y="917"/>
              </a:cxn>
              <a:cxn ang="0">
                <a:pos x="760" y="967"/>
              </a:cxn>
              <a:cxn ang="0">
                <a:pos x="872" y="1017"/>
              </a:cxn>
              <a:cxn ang="0">
                <a:pos x="960" y="1038"/>
              </a:cxn>
              <a:cxn ang="0">
                <a:pos x="984" y="1024"/>
              </a:cxn>
              <a:cxn ang="0">
                <a:pos x="984" y="953"/>
              </a:cxn>
              <a:cxn ang="0">
                <a:pos x="960" y="910"/>
              </a:cxn>
              <a:cxn ang="0">
                <a:pos x="968" y="853"/>
              </a:cxn>
              <a:cxn ang="0">
                <a:pos x="1016" y="782"/>
              </a:cxn>
              <a:cxn ang="0">
                <a:pos x="1080" y="718"/>
              </a:cxn>
              <a:cxn ang="0">
                <a:pos x="1152" y="626"/>
              </a:cxn>
              <a:cxn ang="0">
                <a:pos x="1168" y="562"/>
              </a:cxn>
              <a:cxn ang="0">
                <a:pos x="1144" y="512"/>
              </a:cxn>
              <a:cxn ang="0">
                <a:pos x="1032" y="427"/>
              </a:cxn>
              <a:cxn ang="0">
                <a:pos x="976" y="405"/>
              </a:cxn>
              <a:cxn ang="0">
                <a:pos x="968" y="348"/>
              </a:cxn>
              <a:cxn ang="0">
                <a:pos x="1016" y="256"/>
              </a:cxn>
              <a:cxn ang="0">
                <a:pos x="1064" y="185"/>
              </a:cxn>
              <a:cxn ang="0">
                <a:pos x="1088" y="114"/>
              </a:cxn>
              <a:cxn ang="0">
                <a:pos x="1040" y="85"/>
              </a:cxn>
              <a:cxn ang="0">
                <a:pos x="976" y="85"/>
              </a:cxn>
              <a:cxn ang="0">
                <a:pos x="904" y="71"/>
              </a:cxn>
              <a:cxn ang="0">
                <a:pos x="832" y="28"/>
              </a:cxn>
              <a:cxn ang="0">
                <a:pos x="808" y="7"/>
              </a:cxn>
              <a:cxn ang="0">
                <a:pos x="768" y="0"/>
              </a:cxn>
              <a:cxn ang="0">
                <a:pos x="704" y="0"/>
              </a:cxn>
              <a:cxn ang="0">
                <a:pos x="608" y="21"/>
              </a:cxn>
              <a:cxn ang="0">
                <a:pos x="512" y="50"/>
              </a:cxn>
              <a:cxn ang="0">
                <a:pos x="408" y="92"/>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chemeClr val="accent2"/>
          </a:solidFill>
          <a:ln w="25400" cap="rnd" cmpd="sng">
            <a:noFill/>
            <a:prstDash val="solid"/>
            <a:round/>
            <a:headEnd type="none" w="med" len="med"/>
            <a:tailEnd type="triangle" w="med" len="med"/>
          </a:ln>
          <a:effectLst>
            <a:outerShdw dist="107763" dir="2700000" algn="ctr" rotWithShape="0">
              <a:schemeClr val="bg2"/>
            </a:outerShdw>
          </a:effectLst>
        </p:spPr>
        <p:txBody>
          <a:bodyPr/>
          <a:lstStyle/>
          <a:p>
            <a:endParaRPr lang="en-IN"/>
          </a:p>
        </p:txBody>
      </p:sp>
      <p:sp>
        <p:nvSpPr>
          <p:cNvPr id="183304" name="Rectangle 8" descr="25%"/>
          <p:cNvSpPr>
            <a:spLocks noChangeArrowheads="1"/>
          </p:cNvSpPr>
          <p:nvPr/>
        </p:nvSpPr>
        <p:spPr bwMode="auto">
          <a:xfrm>
            <a:off x="3900488" y="2430463"/>
            <a:ext cx="2501900" cy="647700"/>
          </a:xfrm>
          <a:prstGeom prst="rect">
            <a:avLst/>
          </a:prstGeom>
          <a:pattFill prst="pct25">
            <a:fgClr>
              <a:srgbClr val="000000"/>
            </a:fgClr>
            <a:bgClr>
              <a:srgbClr val="FFFFFF"/>
            </a:bgClr>
          </a:pattFill>
          <a:ln w="127000">
            <a:noFill/>
            <a:miter lim="800000"/>
            <a:headEnd/>
            <a:tailEnd/>
          </a:ln>
          <a:effectLst/>
        </p:spPr>
        <p:txBody>
          <a:bodyPr wrap="none" anchor="ctr"/>
          <a:lstStyle/>
          <a:p>
            <a:endParaRPr lang="en-IN"/>
          </a:p>
        </p:txBody>
      </p:sp>
      <p:sp>
        <p:nvSpPr>
          <p:cNvPr id="183305" name="Rectangle 9"/>
          <p:cNvSpPr>
            <a:spLocks noChangeArrowheads="1"/>
          </p:cNvSpPr>
          <p:nvPr/>
        </p:nvSpPr>
        <p:spPr bwMode="auto">
          <a:xfrm>
            <a:off x="3900488" y="2432050"/>
            <a:ext cx="2501900" cy="644525"/>
          </a:xfrm>
          <a:prstGeom prst="rect">
            <a:avLst/>
          </a:prstGeom>
          <a:solidFill>
            <a:schemeClr val="bg1"/>
          </a:solidFill>
          <a:ln w="25400">
            <a:solidFill>
              <a:schemeClr val="tx1"/>
            </a:solidFill>
            <a:miter lim="800000"/>
            <a:headEnd/>
            <a:tailEnd/>
          </a:ln>
          <a:effectLst/>
        </p:spPr>
        <p:txBody>
          <a:bodyPr wrap="none" anchor="ctr"/>
          <a:lstStyle/>
          <a:p>
            <a:endParaRPr lang="en-IN"/>
          </a:p>
        </p:txBody>
      </p:sp>
      <p:sp>
        <p:nvSpPr>
          <p:cNvPr id="183306" name="Rectangle 10"/>
          <p:cNvSpPr>
            <a:spLocks noChangeArrowheads="1"/>
          </p:cNvSpPr>
          <p:nvPr/>
        </p:nvSpPr>
        <p:spPr bwMode="auto">
          <a:xfrm>
            <a:off x="3987800" y="2389188"/>
            <a:ext cx="1285875" cy="638175"/>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controlled</a:t>
            </a:r>
          </a:p>
          <a:p>
            <a:endParaRPr lang="en-US" sz="1800" b="1">
              <a:effectLst>
                <a:outerShdw blurRad="38100" dist="38100" dir="2700000" algn="tl">
                  <a:srgbClr val="FFFFFF"/>
                </a:outerShdw>
              </a:effectLst>
              <a:latin typeface="Helvetica" pitchFamily="-128" charset="0"/>
            </a:endParaRPr>
          </a:p>
        </p:txBody>
      </p:sp>
      <p:sp>
        <p:nvSpPr>
          <p:cNvPr id="183307" name="Rectangle 11"/>
          <p:cNvSpPr>
            <a:spLocks noChangeArrowheads="1"/>
          </p:cNvSpPr>
          <p:nvPr/>
        </p:nvSpPr>
        <p:spPr bwMode="auto">
          <a:xfrm>
            <a:off x="4013200" y="2630488"/>
            <a:ext cx="1133475" cy="363537"/>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interface</a:t>
            </a:r>
          </a:p>
        </p:txBody>
      </p:sp>
      <p:sp>
        <p:nvSpPr>
          <p:cNvPr id="183308" name="Rectangle 12"/>
          <p:cNvSpPr>
            <a:spLocks noChangeArrowheads="1"/>
          </p:cNvSpPr>
          <p:nvPr/>
        </p:nvSpPr>
        <p:spPr bwMode="auto">
          <a:xfrm>
            <a:off x="4356100" y="4191000"/>
            <a:ext cx="1071563" cy="363538"/>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"secret"</a:t>
            </a:r>
          </a:p>
        </p:txBody>
      </p:sp>
      <p:sp>
        <p:nvSpPr>
          <p:cNvPr id="183309" name="Rectangle 13"/>
          <p:cNvSpPr>
            <a:spLocks noChangeArrowheads="1"/>
          </p:cNvSpPr>
          <p:nvPr/>
        </p:nvSpPr>
        <p:spPr bwMode="auto">
          <a:xfrm>
            <a:off x="5259388" y="2076450"/>
            <a:ext cx="3441700" cy="200342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3310" name="Rectangle 14"/>
          <p:cNvSpPr>
            <a:spLocks noChangeArrowheads="1"/>
          </p:cNvSpPr>
          <p:nvPr/>
        </p:nvSpPr>
        <p:spPr bwMode="auto">
          <a:xfrm>
            <a:off x="5334000" y="2133600"/>
            <a:ext cx="1428750" cy="638175"/>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algorithm</a:t>
            </a:r>
          </a:p>
          <a:p>
            <a:endParaRPr lang="en-US" sz="1800" b="1">
              <a:effectLst>
                <a:outerShdw blurRad="38100" dist="38100" dir="2700000" algn="tl">
                  <a:srgbClr val="FFFFFF"/>
                </a:outerShdw>
              </a:effectLst>
              <a:latin typeface="Helvetica" pitchFamily="-128" charset="0"/>
            </a:endParaRPr>
          </a:p>
        </p:txBody>
      </p:sp>
      <p:sp>
        <p:nvSpPr>
          <p:cNvPr id="183311" name="Rectangle 15"/>
          <p:cNvSpPr>
            <a:spLocks noChangeArrowheads="1"/>
          </p:cNvSpPr>
          <p:nvPr/>
        </p:nvSpPr>
        <p:spPr bwMode="auto">
          <a:xfrm>
            <a:off x="5334000" y="2362200"/>
            <a:ext cx="180975" cy="638175"/>
          </a:xfrm>
          <a:prstGeom prst="rect">
            <a:avLst/>
          </a:prstGeom>
          <a:noFill/>
          <a:ln w="25400">
            <a:noFill/>
            <a:miter lim="800000"/>
            <a:headEnd/>
            <a:tailEnd/>
          </a:ln>
          <a:effectLst/>
        </p:spPr>
        <p:txBody>
          <a:bodyPr wrap="none" lIns="90487" tIns="44450" rIns="90487" bIns="44450">
            <a:spAutoFit/>
          </a:bodyPr>
          <a:lstStyle/>
          <a:p>
            <a:endParaRPr lang="en-US" sz="1800" b="1">
              <a:effectLst>
                <a:outerShdw blurRad="38100" dist="38100" dir="2700000" algn="tl">
                  <a:srgbClr val="FFFFFF"/>
                </a:outerShdw>
              </a:effectLst>
              <a:latin typeface="Helvetica" pitchFamily="-128" charset="0"/>
            </a:endParaRPr>
          </a:p>
          <a:p>
            <a:endParaRPr lang="en-US" sz="1800" b="1">
              <a:effectLst>
                <a:outerShdw blurRad="38100" dist="38100" dir="2700000" algn="tl">
                  <a:srgbClr val="FFFFFF"/>
                </a:outerShdw>
              </a:effectLst>
              <a:latin typeface="Helvetica" pitchFamily="-128" charset="0"/>
            </a:endParaRPr>
          </a:p>
        </p:txBody>
      </p:sp>
      <p:sp>
        <p:nvSpPr>
          <p:cNvPr id="183312" name="Rectangle 16"/>
          <p:cNvSpPr>
            <a:spLocks noChangeArrowheads="1"/>
          </p:cNvSpPr>
          <p:nvPr/>
        </p:nvSpPr>
        <p:spPr bwMode="auto">
          <a:xfrm>
            <a:off x="5334000" y="2590800"/>
            <a:ext cx="1912938" cy="638175"/>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data structure</a:t>
            </a:r>
          </a:p>
          <a:p>
            <a:endParaRPr lang="en-US" sz="1800" b="1">
              <a:effectLst>
                <a:outerShdw blurRad="38100" dist="38100" dir="2700000" algn="tl">
                  <a:srgbClr val="FFFFFF"/>
                </a:outerShdw>
              </a:effectLst>
              <a:latin typeface="Helvetica" pitchFamily="-128" charset="0"/>
            </a:endParaRPr>
          </a:p>
        </p:txBody>
      </p:sp>
      <p:sp>
        <p:nvSpPr>
          <p:cNvPr id="183313" name="Rectangle 17"/>
          <p:cNvSpPr>
            <a:spLocks noChangeArrowheads="1"/>
          </p:cNvSpPr>
          <p:nvPr/>
        </p:nvSpPr>
        <p:spPr bwMode="auto">
          <a:xfrm>
            <a:off x="5334000" y="2819400"/>
            <a:ext cx="180975" cy="638175"/>
          </a:xfrm>
          <a:prstGeom prst="rect">
            <a:avLst/>
          </a:prstGeom>
          <a:noFill/>
          <a:ln w="25400">
            <a:noFill/>
            <a:miter lim="800000"/>
            <a:headEnd/>
            <a:tailEnd/>
          </a:ln>
          <a:effectLst/>
        </p:spPr>
        <p:txBody>
          <a:bodyPr wrap="none" lIns="90487" tIns="44450" rIns="90487" bIns="44450">
            <a:spAutoFit/>
          </a:bodyPr>
          <a:lstStyle/>
          <a:p>
            <a:endParaRPr lang="en-US" sz="1800" b="1">
              <a:effectLst>
                <a:outerShdw blurRad="38100" dist="38100" dir="2700000" algn="tl">
                  <a:srgbClr val="FFFFFF"/>
                </a:outerShdw>
              </a:effectLst>
              <a:latin typeface="Helvetica" pitchFamily="-128" charset="0"/>
            </a:endParaRPr>
          </a:p>
          <a:p>
            <a:endParaRPr lang="en-US" sz="1800" b="1">
              <a:effectLst>
                <a:outerShdw blurRad="38100" dist="38100" dir="2700000" algn="tl">
                  <a:srgbClr val="FFFFFF"/>
                </a:outerShdw>
              </a:effectLst>
              <a:latin typeface="Helvetica" pitchFamily="-128" charset="0"/>
            </a:endParaRPr>
          </a:p>
        </p:txBody>
      </p:sp>
      <p:sp>
        <p:nvSpPr>
          <p:cNvPr id="183314" name="Rectangle 18"/>
          <p:cNvSpPr>
            <a:spLocks noChangeArrowheads="1"/>
          </p:cNvSpPr>
          <p:nvPr/>
        </p:nvSpPr>
        <p:spPr bwMode="auto">
          <a:xfrm>
            <a:off x="5334000" y="3048000"/>
            <a:ext cx="3348038" cy="638175"/>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details of external interface</a:t>
            </a:r>
          </a:p>
          <a:p>
            <a:endParaRPr lang="en-US" sz="1800" b="1">
              <a:effectLst>
                <a:outerShdw blurRad="38100" dist="38100" dir="2700000" algn="tl">
                  <a:srgbClr val="FFFFFF"/>
                </a:outerShdw>
              </a:effectLst>
              <a:latin typeface="Helvetica" pitchFamily="-128" charset="0"/>
            </a:endParaRPr>
          </a:p>
        </p:txBody>
      </p:sp>
      <p:sp>
        <p:nvSpPr>
          <p:cNvPr id="183315" name="Rectangle 19"/>
          <p:cNvSpPr>
            <a:spLocks noChangeArrowheads="1"/>
          </p:cNvSpPr>
          <p:nvPr/>
        </p:nvSpPr>
        <p:spPr bwMode="auto">
          <a:xfrm>
            <a:off x="5334000" y="3276600"/>
            <a:ext cx="180975" cy="638175"/>
          </a:xfrm>
          <a:prstGeom prst="rect">
            <a:avLst/>
          </a:prstGeom>
          <a:noFill/>
          <a:ln w="25400">
            <a:noFill/>
            <a:miter lim="800000"/>
            <a:headEnd/>
            <a:tailEnd/>
          </a:ln>
          <a:effectLst/>
        </p:spPr>
        <p:txBody>
          <a:bodyPr wrap="none" lIns="90487" tIns="44450" rIns="90487" bIns="44450">
            <a:spAutoFit/>
          </a:bodyPr>
          <a:lstStyle/>
          <a:p>
            <a:endParaRPr lang="en-US" sz="1800" b="1">
              <a:effectLst>
                <a:outerShdw blurRad="38100" dist="38100" dir="2700000" algn="tl">
                  <a:srgbClr val="FFFFFF"/>
                </a:outerShdw>
              </a:effectLst>
              <a:latin typeface="Helvetica" pitchFamily="-128" charset="0"/>
            </a:endParaRPr>
          </a:p>
          <a:p>
            <a:endParaRPr lang="en-US" sz="1800" b="1">
              <a:effectLst>
                <a:outerShdw blurRad="38100" dist="38100" dir="2700000" algn="tl">
                  <a:srgbClr val="FFFFFF"/>
                </a:outerShdw>
              </a:effectLst>
              <a:latin typeface="Helvetica" pitchFamily="-128" charset="0"/>
            </a:endParaRPr>
          </a:p>
        </p:txBody>
      </p:sp>
      <p:sp>
        <p:nvSpPr>
          <p:cNvPr id="183316" name="Rectangle 20"/>
          <p:cNvSpPr>
            <a:spLocks noChangeArrowheads="1"/>
          </p:cNvSpPr>
          <p:nvPr/>
        </p:nvSpPr>
        <p:spPr bwMode="auto">
          <a:xfrm>
            <a:off x="5334000" y="3505200"/>
            <a:ext cx="3208338" cy="363538"/>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resource allocation policy</a:t>
            </a:r>
          </a:p>
        </p:txBody>
      </p:sp>
      <p:sp>
        <p:nvSpPr>
          <p:cNvPr id="183317" name="Rectangle 21"/>
          <p:cNvSpPr>
            <a:spLocks noChangeArrowheads="1"/>
          </p:cNvSpPr>
          <p:nvPr/>
        </p:nvSpPr>
        <p:spPr bwMode="auto">
          <a:xfrm>
            <a:off x="2020888" y="1947863"/>
            <a:ext cx="838200" cy="787400"/>
          </a:xfrm>
          <a:prstGeom prst="rect">
            <a:avLst/>
          </a:prstGeom>
          <a:solidFill>
            <a:srgbClr val="3C0023"/>
          </a:solidFill>
          <a:ln w="127000">
            <a:noFill/>
            <a:miter lim="800000"/>
            <a:headEnd/>
            <a:tailEnd/>
          </a:ln>
          <a:effectLst/>
        </p:spPr>
        <p:txBody>
          <a:bodyPr wrap="none" anchor="ctr"/>
          <a:lstStyle/>
          <a:p>
            <a:endParaRPr lang="en-IN"/>
          </a:p>
        </p:txBody>
      </p:sp>
      <p:sp>
        <p:nvSpPr>
          <p:cNvPr id="183318" name="Rectangle 22"/>
          <p:cNvSpPr>
            <a:spLocks noChangeArrowheads="1"/>
          </p:cNvSpPr>
          <p:nvPr/>
        </p:nvSpPr>
        <p:spPr bwMode="auto">
          <a:xfrm>
            <a:off x="2020888" y="1949450"/>
            <a:ext cx="838200" cy="784225"/>
          </a:xfrm>
          <a:prstGeom prst="rect">
            <a:avLst/>
          </a:prstGeom>
          <a:noFill/>
          <a:ln w="25400">
            <a:solidFill>
              <a:srgbClr val="000000"/>
            </a:solidFill>
            <a:miter lim="800000"/>
            <a:headEnd/>
            <a:tailEnd/>
          </a:ln>
          <a:effectLst/>
        </p:spPr>
        <p:txBody>
          <a:bodyPr wrap="none" anchor="ctr"/>
          <a:lstStyle/>
          <a:p>
            <a:endParaRPr lang="en-IN"/>
          </a:p>
        </p:txBody>
      </p:sp>
      <p:sp>
        <p:nvSpPr>
          <p:cNvPr id="183319" name="Rectangle 23"/>
          <p:cNvSpPr>
            <a:spLocks noChangeArrowheads="1"/>
          </p:cNvSpPr>
          <p:nvPr/>
        </p:nvSpPr>
        <p:spPr bwMode="auto">
          <a:xfrm>
            <a:off x="2300288" y="2239963"/>
            <a:ext cx="850900" cy="788987"/>
          </a:xfrm>
          <a:prstGeom prst="rect">
            <a:avLst/>
          </a:prstGeom>
          <a:solidFill>
            <a:srgbClr val="6E0043"/>
          </a:solidFill>
          <a:ln w="25400">
            <a:noFill/>
            <a:miter lim="800000"/>
            <a:headEnd/>
            <a:tailEnd/>
          </a:ln>
          <a:effectLst/>
        </p:spPr>
        <p:txBody>
          <a:bodyPr wrap="none" anchor="ctr"/>
          <a:lstStyle/>
          <a:p>
            <a:endParaRPr lang="en-IN"/>
          </a:p>
        </p:txBody>
      </p:sp>
      <p:sp>
        <p:nvSpPr>
          <p:cNvPr id="183320" name="Rectangle 24"/>
          <p:cNvSpPr>
            <a:spLocks noChangeArrowheads="1"/>
          </p:cNvSpPr>
          <p:nvPr/>
        </p:nvSpPr>
        <p:spPr bwMode="auto">
          <a:xfrm>
            <a:off x="2300288" y="2243138"/>
            <a:ext cx="850900" cy="782637"/>
          </a:xfrm>
          <a:prstGeom prst="rect">
            <a:avLst/>
          </a:prstGeom>
          <a:noFill/>
          <a:ln w="25400">
            <a:solidFill>
              <a:srgbClr val="000000"/>
            </a:solidFill>
            <a:miter lim="800000"/>
            <a:headEnd/>
            <a:tailEnd/>
          </a:ln>
          <a:effectLst/>
        </p:spPr>
        <p:txBody>
          <a:bodyPr wrap="none" anchor="ctr"/>
          <a:lstStyle/>
          <a:p>
            <a:endParaRPr lang="en-IN"/>
          </a:p>
        </p:txBody>
      </p:sp>
      <p:sp>
        <p:nvSpPr>
          <p:cNvPr id="183321" name="Rectangle 25"/>
          <p:cNvSpPr>
            <a:spLocks noChangeArrowheads="1"/>
          </p:cNvSpPr>
          <p:nvPr/>
        </p:nvSpPr>
        <p:spPr bwMode="auto">
          <a:xfrm>
            <a:off x="1881188" y="2633663"/>
            <a:ext cx="838200" cy="787400"/>
          </a:xfrm>
          <a:prstGeom prst="rect">
            <a:avLst/>
          </a:prstGeom>
          <a:solidFill>
            <a:srgbClr val="B50069"/>
          </a:solidFill>
          <a:ln w="25400">
            <a:noFill/>
            <a:miter lim="800000"/>
            <a:headEnd/>
            <a:tailEnd/>
          </a:ln>
          <a:effectLst/>
        </p:spPr>
        <p:txBody>
          <a:bodyPr wrap="none" anchor="ctr"/>
          <a:lstStyle/>
          <a:p>
            <a:endParaRPr lang="en-IN"/>
          </a:p>
        </p:txBody>
      </p:sp>
      <p:sp>
        <p:nvSpPr>
          <p:cNvPr id="183322" name="Rectangle 26"/>
          <p:cNvSpPr>
            <a:spLocks noChangeArrowheads="1"/>
          </p:cNvSpPr>
          <p:nvPr/>
        </p:nvSpPr>
        <p:spPr bwMode="auto">
          <a:xfrm>
            <a:off x="1881188" y="2635250"/>
            <a:ext cx="838200" cy="784225"/>
          </a:xfrm>
          <a:prstGeom prst="rect">
            <a:avLst/>
          </a:prstGeom>
          <a:noFill/>
          <a:ln w="25400">
            <a:solidFill>
              <a:srgbClr val="000000"/>
            </a:solidFill>
            <a:miter lim="800000"/>
            <a:headEnd/>
            <a:tailEnd/>
          </a:ln>
          <a:effectLst/>
        </p:spPr>
        <p:txBody>
          <a:bodyPr wrap="none" anchor="ctr"/>
          <a:lstStyle/>
          <a:p>
            <a:endParaRPr lang="en-IN"/>
          </a:p>
        </p:txBody>
      </p:sp>
      <p:sp>
        <p:nvSpPr>
          <p:cNvPr id="183323" name="Rectangle 27"/>
          <p:cNvSpPr>
            <a:spLocks noChangeArrowheads="1"/>
          </p:cNvSpPr>
          <p:nvPr/>
        </p:nvSpPr>
        <p:spPr bwMode="auto">
          <a:xfrm>
            <a:off x="2452688" y="3205163"/>
            <a:ext cx="838200" cy="787400"/>
          </a:xfrm>
          <a:prstGeom prst="rect">
            <a:avLst/>
          </a:prstGeom>
          <a:solidFill>
            <a:srgbClr val="D93192"/>
          </a:solidFill>
          <a:ln w="25400">
            <a:noFill/>
            <a:miter lim="800000"/>
            <a:headEnd/>
            <a:tailEnd/>
          </a:ln>
          <a:effectLst/>
        </p:spPr>
        <p:txBody>
          <a:bodyPr wrap="none" anchor="ctr"/>
          <a:lstStyle/>
          <a:p>
            <a:endParaRPr lang="en-IN"/>
          </a:p>
        </p:txBody>
      </p:sp>
      <p:sp>
        <p:nvSpPr>
          <p:cNvPr id="183324" name="Rectangle 28"/>
          <p:cNvSpPr>
            <a:spLocks noChangeArrowheads="1"/>
          </p:cNvSpPr>
          <p:nvPr/>
        </p:nvSpPr>
        <p:spPr bwMode="auto">
          <a:xfrm>
            <a:off x="2452688" y="3206750"/>
            <a:ext cx="838200" cy="784225"/>
          </a:xfrm>
          <a:prstGeom prst="rect">
            <a:avLst/>
          </a:prstGeom>
          <a:noFill/>
          <a:ln w="25400">
            <a:solidFill>
              <a:srgbClr val="000000"/>
            </a:solidFill>
            <a:miter lim="800000"/>
            <a:headEnd/>
            <a:tailEnd/>
          </a:ln>
          <a:effectLst/>
        </p:spPr>
        <p:txBody>
          <a:bodyPr wrap="none" anchor="ctr"/>
          <a:lstStyle/>
          <a:p>
            <a:endParaRPr lang="en-IN"/>
          </a:p>
        </p:txBody>
      </p:sp>
      <p:sp>
        <p:nvSpPr>
          <p:cNvPr id="183325" name="Rectangle 29"/>
          <p:cNvSpPr>
            <a:spLocks noChangeArrowheads="1"/>
          </p:cNvSpPr>
          <p:nvPr/>
        </p:nvSpPr>
        <p:spPr bwMode="auto">
          <a:xfrm>
            <a:off x="2133600" y="3987800"/>
            <a:ext cx="1146175" cy="454025"/>
          </a:xfrm>
          <a:prstGeom prst="rect">
            <a:avLst/>
          </a:prstGeom>
          <a:noFill/>
          <a:ln w="25400">
            <a:noFill/>
            <a:miter lim="800000"/>
            <a:headEnd/>
            <a:tailEnd/>
          </a:ln>
          <a:effectLst/>
        </p:spPr>
        <p:txBody>
          <a:bodyPr wrap="none" lIns="90487" tIns="44450" rIns="90487" bIns="44450">
            <a:spAutoFit/>
          </a:bodyPr>
          <a:lstStyle/>
          <a:p>
            <a:r>
              <a:rPr lang="en-US" b="1">
                <a:effectLst>
                  <a:outerShdw blurRad="38100" dist="38100" dir="2700000" algn="tl">
                    <a:srgbClr val="FFFFFF"/>
                  </a:outerShdw>
                </a:effectLst>
                <a:latin typeface="Helvetica" pitchFamily="-128" charset="0"/>
              </a:rPr>
              <a:t>clients</a:t>
            </a:r>
          </a:p>
        </p:txBody>
      </p:sp>
      <p:sp>
        <p:nvSpPr>
          <p:cNvPr id="183326" name="Rectangle 30"/>
          <p:cNvSpPr>
            <a:spLocks noChangeArrowheads="1"/>
          </p:cNvSpPr>
          <p:nvPr/>
        </p:nvSpPr>
        <p:spPr bwMode="auto">
          <a:xfrm>
            <a:off x="2247900" y="5729288"/>
            <a:ext cx="3014663" cy="363537"/>
          </a:xfrm>
          <a:prstGeom prst="rect">
            <a:avLst/>
          </a:prstGeom>
          <a:noFill/>
          <a:ln w="25400">
            <a:noFill/>
            <a:miter lim="800000"/>
            <a:headEnd/>
            <a:tailEnd/>
          </a:ln>
          <a:effectLst/>
        </p:spPr>
        <p:txBody>
          <a:bodyPr wrap="none" lIns="90487" tIns="44450" rIns="90487" bIns="44450">
            <a:spAutoFit/>
          </a:bodyPr>
          <a:lstStyle/>
          <a:p>
            <a:r>
              <a:rPr lang="en-US" sz="1800" b="1" i="1">
                <a:effectLst>
                  <a:outerShdw blurRad="38100" dist="38100" dir="2700000" algn="tl">
                    <a:srgbClr val="FFFFFF"/>
                  </a:outerShdw>
                </a:effectLst>
                <a:latin typeface="Helvetica" pitchFamily="-128" charset="0"/>
              </a:rPr>
              <a:t>a specific design decision</a:t>
            </a:r>
          </a:p>
        </p:txBody>
      </p:sp>
      <p:sp>
        <p:nvSpPr>
          <p:cNvPr id="183327" name="Line 31"/>
          <p:cNvSpPr>
            <a:spLocks noChangeShapeType="1"/>
          </p:cNvSpPr>
          <p:nvPr/>
        </p:nvSpPr>
        <p:spPr bwMode="auto">
          <a:xfrm flipH="1">
            <a:off x="4268788" y="4667250"/>
            <a:ext cx="787400" cy="1114425"/>
          </a:xfrm>
          <a:prstGeom prst="line">
            <a:avLst/>
          </a:prstGeom>
          <a:noFill/>
          <a:ln w="25400">
            <a:solidFill>
              <a:schemeClr val="tx1"/>
            </a:solidFill>
            <a:round/>
            <a:headEnd/>
            <a:tailEnd/>
          </a:ln>
          <a:effectLst/>
        </p:spPr>
        <p:txBody>
          <a:bodyPr wrap="none" anchor="ctr"/>
          <a:lstStyle/>
          <a:p>
            <a:endParaRPr lang="en-IN"/>
          </a:p>
        </p:txBody>
      </p:sp>
      <p:sp>
        <p:nvSpPr>
          <p:cNvPr id="183328" name="Line 32"/>
          <p:cNvSpPr>
            <a:spLocks noChangeShapeType="1"/>
          </p:cNvSpPr>
          <p:nvPr/>
        </p:nvSpPr>
        <p:spPr bwMode="auto">
          <a:xfrm>
            <a:off x="3316288" y="2624138"/>
            <a:ext cx="711200" cy="44450"/>
          </a:xfrm>
          <a:prstGeom prst="line">
            <a:avLst/>
          </a:prstGeom>
          <a:noFill/>
          <a:ln w="50800">
            <a:solidFill>
              <a:schemeClr val="tx1"/>
            </a:solidFill>
            <a:round/>
            <a:headEnd/>
            <a:tailEnd type="triangle" w="med" len="med"/>
          </a:ln>
          <a:effectLst/>
        </p:spPr>
        <p:txBody>
          <a:bodyPr wrap="none" anchor="ctr"/>
          <a:lstStyle/>
          <a:p>
            <a:endParaRPr lang="en-IN"/>
          </a:p>
        </p:txBody>
      </p:sp>
      <p:sp>
        <p:nvSpPr>
          <p:cNvPr id="183329" name="Line 33"/>
          <p:cNvSpPr>
            <a:spLocks noChangeShapeType="1"/>
          </p:cNvSpPr>
          <p:nvPr/>
        </p:nvSpPr>
        <p:spPr bwMode="auto">
          <a:xfrm>
            <a:off x="2947988" y="2179638"/>
            <a:ext cx="990600" cy="311150"/>
          </a:xfrm>
          <a:prstGeom prst="line">
            <a:avLst/>
          </a:prstGeom>
          <a:noFill/>
          <a:ln w="50800">
            <a:solidFill>
              <a:schemeClr val="tx1"/>
            </a:solidFill>
            <a:round/>
            <a:headEnd/>
            <a:tailEnd type="triangle" w="med" len="med"/>
          </a:ln>
          <a:effectLst/>
        </p:spPr>
        <p:txBody>
          <a:bodyPr wrap="none" anchor="ctr"/>
          <a:lstStyle/>
          <a:p>
            <a:endParaRPr lang="en-IN"/>
          </a:p>
        </p:txBody>
      </p:sp>
      <p:sp>
        <p:nvSpPr>
          <p:cNvPr id="183330" name="Line 34"/>
          <p:cNvSpPr>
            <a:spLocks noChangeShapeType="1"/>
          </p:cNvSpPr>
          <p:nvPr/>
        </p:nvSpPr>
        <p:spPr bwMode="auto">
          <a:xfrm flipV="1">
            <a:off x="2833688" y="2849563"/>
            <a:ext cx="1117600" cy="114300"/>
          </a:xfrm>
          <a:prstGeom prst="line">
            <a:avLst/>
          </a:prstGeom>
          <a:noFill/>
          <a:ln w="50800">
            <a:solidFill>
              <a:schemeClr val="tx1"/>
            </a:solidFill>
            <a:round/>
            <a:headEnd/>
            <a:tailEnd type="triangle" w="med" len="med"/>
          </a:ln>
          <a:effectLst/>
        </p:spPr>
        <p:txBody>
          <a:bodyPr wrap="none" anchor="ctr"/>
          <a:lstStyle/>
          <a:p>
            <a:endParaRPr lang="en-IN"/>
          </a:p>
        </p:txBody>
      </p:sp>
      <p:sp>
        <p:nvSpPr>
          <p:cNvPr id="183331" name="Line 35"/>
          <p:cNvSpPr>
            <a:spLocks noChangeShapeType="1"/>
          </p:cNvSpPr>
          <p:nvPr/>
        </p:nvSpPr>
        <p:spPr bwMode="auto">
          <a:xfrm flipV="1">
            <a:off x="3379788" y="2976563"/>
            <a:ext cx="558800" cy="457200"/>
          </a:xfrm>
          <a:prstGeom prst="line">
            <a:avLst/>
          </a:prstGeom>
          <a:noFill/>
          <a:ln w="50800">
            <a:solidFill>
              <a:schemeClr val="tx1"/>
            </a:solidFill>
            <a:round/>
            <a:headEnd/>
            <a:tailEnd type="triangle" w="med" len="med"/>
          </a:ln>
          <a:effectLst/>
        </p:spPr>
        <p:txBody>
          <a:bodyPr wrap="none" anchor="ctr"/>
          <a:lstStyle/>
          <a:p>
            <a:endParaRPr lang="en-IN"/>
          </a:p>
        </p:txBody>
      </p:sp>
      <p:sp>
        <p:nvSpPr>
          <p:cNvPr id="3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3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noFill/>
          <a:ln/>
        </p:spPr>
        <p:txBody>
          <a:bodyPr lIns="90487" tIns="44450" rIns="90487" bIns="44450" anchor="ctr"/>
          <a:lstStyle/>
          <a:p>
            <a:r>
              <a:rPr lang="en-US" dirty="0"/>
              <a:t>Why Information Hiding?</a:t>
            </a:r>
          </a:p>
        </p:txBody>
      </p:sp>
      <p:sp>
        <p:nvSpPr>
          <p:cNvPr id="184323" name="Rectangle 3"/>
          <p:cNvSpPr>
            <a:spLocks noGrp="1" noChangeArrowheads="1"/>
          </p:cNvSpPr>
          <p:nvPr>
            <p:ph idx="1"/>
          </p:nvPr>
        </p:nvSpPr>
        <p:spPr>
          <a:noFill/>
          <a:ln/>
        </p:spPr>
        <p:txBody>
          <a:bodyPr lIns="90487" tIns="44450" rIns="90487" bIns="44450"/>
          <a:lstStyle/>
          <a:p>
            <a:pPr algn="just">
              <a:lnSpc>
                <a:spcPct val="150000"/>
              </a:lnSpc>
            </a:pPr>
            <a:r>
              <a:rPr lang="en-US" sz="2000" dirty="0"/>
              <a:t>reduces the likelihood of “side effects”</a:t>
            </a:r>
          </a:p>
          <a:p>
            <a:pPr algn="just">
              <a:lnSpc>
                <a:spcPct val="150000"/>
              </a:lnSpc>
            </a:pPr>
            <a:r>
              <a:rPr lang="en-US" sz="2000" dirty="0"/>
              <a:t>limits the global impact of local design decisions</a:t>
            </a:r>
          </a:p>
          <a:p>
            <a:pPr algn="just">
              <a:lnSpc>
                <a:spcPct val="150000"/>
              </a:lnSpc>
            </a:pPr>
            <a:r>
              <a:rPr lang="en-US" sz="2000" dirty="0"/>
              <a:t>emphasizes communication through controlled interfaces</a:t>
            </a:r>
          </a:p>
          <a:p>
            <a:pPr algn="just">
              <a:lnSpc>
                <a:spcPct val="150000"/>
              </a:lnSpc>
            </a:pPr>
            <a:r>
              <a:rPr lang="en-US" sz="2000" dirty="0"/>
              <a:t>discourages the use of global data</a:t>
            </a:r>
          </a:p>
          <a:p>
            <a:pPr algn="just">
              <a:lnSpc>
                <a:spcPct val="150000"/>
              </a:lnSpc>
            </a:pPr>
            <a:r>
              <a:rPr lang="en-US" sz="2000" dirty="0"/>
              <a:t>leads to encapsulation—an attribute of high quality design</a:t>
            </a:r>
          </a:p>
          <a:p>
            <a:pPr algn="just">
              <a:lnSpc>
                <a:spcPct val="150000"/>
              </a:lnSpc>
            </a:pPr>
            <a:r>
              <a:rPr lang="en-US" sz="2000" dirty="0"/>
              <a:t>results in higher quality software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274638"/>
            <a:ext cx="5350824" cy="728405"/>
          </a:xfrm>
          <a:noFill/>
          <a:ln/>
        </p:spPr>
        <p:txBody>
          <a:bodyPr wrap="none" lIns="63500" tIns="25400" rIns="63500" bIns="25400" anchor="ctr">
            <a:spAutoFit/>
          </a:bodyPr>
          <a:lstStyle/>
          <a:p>
            <a:r>
              <a:rPr lang="en-US" dirty="0"/>
              <a:t>Stepwise Refinement</a:t>
            </a:r>
          </a:p>
        </p:txBody>
      </p:sp>
      <p:sp>
        <p:nvSpPr>
          <p:cNvPr id="185347" name="AutoShape 3"/>
          <p:cNvSpPr>
            <a:spLocks noChangeArrowheads="1"/>
          </p:cNvSpPr>
          <p:nvPr/>
        </p:nvSpPr>
        <p:spPr bwMode="auto">
          <a:xfrm>
            <a:off x="2006600" y="1854200"/>
            <a:ext cx="2768600" cy="2768600"/>
          </a:xfrm>
          <a:prstGeom prst="roundRect">
            <a:avLst>
              <a:gd name="adj" fmla="val 6616"/>
            </a:avLst>
          </a:prstGeom>
          <a:solidFill>
            <a:srgbClr val="FFFFFF"/>
          </a:solidFill>
          <a:ln w="127000">
            <a:noFill/>
            <a:round/>
            <a:headEnd/>
            <a:tailEnd/>
          </a:ln>
          <a:effectLst/>
        </p:spPr>
        <p:txBody>
          <a:bodyPr wrap="none" anchor="ctr"/>
          <a:lstStyle/>
          <a:p>
            <a:endParaRPr lang="en-IN"/>
          </a:p>
        </p:txBody>
      </p:sp>
      <p:sp>
        <p:nvSpPr>
          <p:cNvPr id="185348" name="AutoShape 4"/>
          <p:cNvSpPr>
            <a:spLocks noChangeArrowheads="1"/>
          </p:cNvSpPr>
          <p:nvPr/>
        </p:nvSpPr>
        <p:spPr bwMode="auto">
          <a:xfrm>
            <a:off x="1981200" y="1828800"/>
            <a:ext cx="2819400" cy="2819400"/>
          </a:xfrm>
          <a:prstGeom prst="roundRect">
            <a:avLst>
              <a:gd name="adj" fmla="val 7394"/>
            </a:avLst>
          </a:prstGeom>
          <a:solidFill>
            <a:schemeClr val="folHlink"/>
          </a:solidFill>
          <a:ln w="50800">
            <a:noFill/>
            <a:round/>
            <a:headEnd/>
            <a:tailEnd/>
          </a:ln>
          <a:effectLst>
            <a:outerShdw dist="107763" dir="2700000" algn="ctr" rotWithShape="0">
              <a:schemeClr val="bg2"/>
            </a:outerShdw>
          </a:effectLst>
        </p:spPr>
        <p:txBody>
          <a:bodyPr wrap="none" anchor="ctr"/>
          <a:lstStyle/>
          <a:p>
            <a:endParaRPr lang="en-IN"/>
          </a:p>
        </p:txBody>
      </p:sp>
      <p:sp>
        <p:nvSpPr>
          <p:cNvPr id="185349" name="Line 5"/>
          <p:cNvSpPr>
            <a:spLocks noChangeShapeType="1"/>
          </p:cNvSpPr>
          <p:nvPr/>
        </p:nvSpPr>
        <p:spPr bwMode="auto">
          <a:xfrm>
            <a:off x="2006600" y="2311400"/>
            <a:ext cx="2768600" cy="0"/>
          </a:xfrm>
          <a:prstGeom prst="line">
            <a:avLst/>
          </a:prstGeom>
          <a:noFill/>
          <a:ln w="50800">
            <a:solidFill>
              <a:srgbClr val="AD278D"/>
            </a:solidFill>
            <a:round/>
            <a:headEnd/>
            <a:tailEnd/>
          </a:ln>
          <a:effectLst/>
        </p:spPr>
        <p:txBody>
          <a:bodyPr wrap="none" anchor="ctr"/>
          <a:lstStyle/>
          <a:p>
            <a:endParaRPr lang="en-IN"/>
          </a:p>
        </p:txBody>
      </p:sp>
      <p:sp>
        <p:nvSpPr>
          <p:cNvPr id="185350" name="Rectangle 6"/>
          <p:cNvSpPr>
            <a:spLocks noChangeArrowheads="1"/>
          </p:cNvSpPr>
          <p:nvPr/>
        </p:nvSpPr>
        <p:spPr bwMode="auto">
          <a:xfrm>
            <a:off x="2081213" y="1771650"/>
            <a:ext cx="858837" cy="454025"/>
          </a:xfrm>
          <a:prstGeom prst="rect">
            <a:avLst/>
          </a:prstGeom>
          <a:noFill/>
          <a:ln w="25400">
            <a:noFill/>
            <a:miter lim="800000"/>
            <a:headEnd/>
            <a:tailEnd/>
          </a:ln>
          <a:effectLst/>
        </p:spPr>
        <p:txBody>
          <a:bodyPr wrap="none" lIns="90487" tIns="44450" rIns="90487" bIns="44450">
            <a:spAutoFit/>
          </a:bodyPr>
          <a:lstStyle/>
          <a:p>
            <a:r>
              <a:rPr lang="en-US">
                <a:solidFill>
                  <a:schemeClr val="bg2"/>
                </a:solidFill>
                <a:latin typeface="Helvetica" pitchFamily="-128" charset="0"/>
              </a:rPr>
              <a:t>open</a:t>
            </a:r>
            <a:endParaRPr lang="en-US">
              <a:latin typeface="Helvetica" pitchFamily="-128" charset="0"/>
            </a:endParaRPr>
          </a:p>
        </p:txBody>
      </p:sp>
      <p:sp>
        <p:nvSpPr>
          <p:cNvPr id="185351" name="Rectangle 7"/>
          <p:cNvSpPr>
            <a:spLocks noChangeArrowheads="1"/>
          </p:cNvSpPr>
          <p:nvPr/>
        </p:nvSpPr>
        <p:spPr bwMode="auto">
          <a:xfrm>
            <a:off x="2997200" y="2882900"/>
            <a:ext cx="3378200" cy="2159000"/>
          </a:xfrm>
          <a:prstGeom prst="rect">
            <a:avLst/>
          </a:prstGeom>
          <a:solidFill>
            <a:srgbClr val="919191"/>
          </a:solidFill>
          <a:ln w="127000">
            <a:noFill/>
            <a:miter lim="800000"/>
            <a:headEnd/>
            <a:tailEnd/>
          </a:ln>
          <a:effectLst>
            <a:outerShdw dist="107763" dir="2700000" algn="ctr" rotWithShape="0">
              <a:schemeClr val="bg2"/>
            </a:outerShdw>
          </a:effectLst>
        </p:spPr>
        <p:txBody>
          <a:bodyPr wrap="none" anchor="ctr"/>
          <a:lstStyle/>
          <a:p>
            <a:endParaRPr lang="en-IN"/>
          </a:p>
        </p:txBody>
      </p:sp>
      <p:sp>
        <p:nvSpPr>
          <p:cNvPr id="185352" name="Rectangle 8"/>
          <p:cNvSpPr>
            <a:spLocks noChangeArrowheads="1"/>
          </p:cNvSpPr>
          <p:nvPr/>
        </p:nvSpPr>
        <p:spPr bwMode="auto">
          <a:xfrm>
            <a:off x="3122613" y="2917825"/>
            <a:ext cx="1476375" cy="611188"/>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128" charset="0"/>
              </a:rPr>
              <a:t>walk to door;</a:t>
            </a:r>
          </a:p>
          <a:p>
            <a:pPr>
              <a:lnSpc>
                <a:spcPct val="90000"/>
              </a:lnSpc>
            </a:pPr>
            <a:endParaRPr lang="en-US" sz="1800">
              <a:latin typeface="Helvetica" pitchFamily="-128" charset="0"/>
            </a:endParaRPr>
          </a:p>
        </p:txBody>
      </p:sp>
      <p:sp>
        <p:nvSpPr>
          <p:cNvPr id="185353" name="Rectangle 9"/>
          <p:cNvSpPr>
            <a:spLocks noChangeArrowheads="1"/>
          </p:cNvSpPr>
          <p:nvPr/>
        </p:nvSpPr>
        <p:spPr bwMode="auto">
          <a:xfrm>
            <a:off x="3122613" y="3146425"/>
            <a:ext cx="1706562" cy="611188"/>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128" charset="0"/>
              </a:rPr>
              <a:t>reach for knob;</a:t>
            </a:r>
          </a:p>
          <a:p>
            <a:pPr>
              <a:lnSpc>
                <a:spcPct val="90000"/>
              </a:lnSpc>
            </a:pPr>
            <a:endParaRPr lang="en-US" sz="1800">
              <a:latin typeface="Helvetica" pitchFamily="-128" charset="0"/>
            </a:endParaRPr>
          </a:p>
        </p:txBody>
      </p:sp>
      <p:sp>
        <p:nvSpPr>
          <p:cNvPr id="185354" name="Rectangle 10"/>
          <p:cNvSpPr>
            <a:spLocks noChangeArrowheads="1"/>
          </p:cNvSpPr>
          <p:nvPr/>
        </p:nvSpPr>
        <p:spPr bwMode="auto">
          <a:xfrm>
            <a:off x="3122613" y="3375025"/>
            <a:ext cx="180975" cy="611188"/>
          </a:xfrm>
          <a:prstGeom prst="rect">
            <a:avLst/>
          </a:prstGeom>
          <a:noFill/>
          <a:ln w="25400">
            <a:noFill/>
            <a:miter lim="800000"/>
            <a:headEnd/>
            <a:tailEnd/>
          </a:ln>
          <a:effectLst/>
        </p:spPr>
        <p:txBody>
          <a:bodyPr wrap="none" lIns="90487" tIns="44450" rIns="90487" bIns="44450">
            <a:spAutoFit/>
          </a:bodyPr>
          <a:lstStyle/>
          <a:p>
            <a:endParaRPr lang="en-US" sz="1800">
              <a:latin typeface="Helvetica" pitchFamily="-128" charset="0"/>
            </a:endParaRPr>
          </a:p>
          <a:p>
            <a:pPr>
              <a:lnSpc>
                <a:spcPct val="90000"/>
              </a:lnSpc>
            </a:pPr>
            <a:endParaRPr lang="en-US" sz="1800">
              <a:latin typeface="Helvetica" pitchFamily="-128" charset="0"/>
            </a:endParaRPr>
          </a:p>
        </p:txBody>
      </p:sp>
      <p:sp>
        <p:nvSpPr>
          <p:cNvPr id="185355" name="Rectangle 11"/>
          <p:cNvSpPr>
            <a:spLocks noChangeArrowheads="1"/>
          </p:cNvSpPr>
          <p:nvPr/>
        </p:nvSpPr>
        <p:spPr bwMode="auto">
          <a:xfrm>
            <a:off x="3122613" y="3603625"/>
            <a:ext cx="1274762" cy="611188"/>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128" charset="0"/>
              </a:rPr>
              <a:t>open door;</a:t>
            </a:r>
          </a:p>
          <a:p>
            <a:pPr>
              <a:lnSpc>
                <a:spcPct val="90000"/>
              </a:lnSpc>
            </a:pPr>
            <a:endParaRPr lang="en-US" sz="1800">
              <a:latin typeface="Helvetica" pitchFamily="-128" charset="0"/>
            </a:endParaRPr>
          </a:p>
        </p:txBody>
      </p:sp>
      <p:sp>
        <p:nvSpPr>
          <p:cNvPr id="185356" name="Rectangle 12"/>
          <p:cNvSpPr>
            <a:spLocks noChangeArrowheads="1"/>
          </p:cNvSpPr>
          <p:nvPr/>
        </p:nvSpPr>
        <p:spPr bwMode="auto">
          <a:xfrm>
            <a:off x="3122613" y="3832225"/>
            <a:ext cx="180975" cy="611188"/>
          </a:xfrm>
          <a:prstGeom prst="rect">
            <a:avLst/>
          </a:prstGeom>
          <a:noFill/>
          <a:ln w="25400">
            <a:noFill/>
            <a:miter lim="800000"/>
            <a:headEnd/>
            <a:tailEnd/>
          </a:ln>
          <a:effectLst/>
        </p:spPr>
        <p:txBody>
          <a:bodyPr wrap="none" lIns="90487" tIns="44450" rIns="90487" bIns="44450">
            <a:spAutoFit/>
          </a:bodyPr>
          <a:lstStyle/>
          <a:p>
            <a:endParaRPr lang="en-US" sz="1800">
              <a:latin typeface="Helvetica" pitchFamily="-128" charset="0"/>
            </a:endParaRPr>
          </a:p>
          <a:p>
            <a:pPr>
              <a:lnSpc>
                <a:spcPct val="90000"/>
              </a:lnSpc>
            </a:pPr>
            <a:endParaRPr lang="en-US" sz="1800">
              <a:latin typeface="Helvetica" pitchFamily="-128" charset="0"/>
            </a:endParaRPr>
          </a:p>
        </p:txBody>
      </p:sp>
      <p:sp>
        <p:nvSpPr>
          <p:cNvPr id="185357" name="Rectangle 13"/>
          <p:cNvSpPr>
            <a:spLocks noChangeArrowheads="1"/>
          </p:cNvSpPr>
          <p:nvPr/>
        </p:nvSpPr>
        <p:spPr bwMode="auto">
          <a:xfrm>
            <a:off x="3122613" y="4060825"/>
            <a:ext cx="1539875" cy="611188"/>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128" charset="0"/>
              </a:rPr>
              <a:t>walk through;</a:t>
            </a:r>
          </a:p>
          <a:p>
            <a:pPr>
              <a:lnSpc>
                <a:spcPct val="90000"/>
              </a:lnSpc>
            </a:pPr>
            <a:endParaRPr lang="en-US" sz="1800">
              <a:latin typeface="Helvetica" pitchFamily="-128" charset="0"/>
            </a:endParaRPr>
          </a:p>
        </p:txBody>
      </p:sp>
      <p:sp>
        <p:nvSpPr>
          <p:cNvPr id="185358" name="Rectangle 14"/>
          <p:cNvSpPr>
            <a:spLocks noChangeArrowheads="1"/>
          </p:cNvSpPr>
          <p:nvPr/>
        </p:nvSpPr>
        <p:spPr bwMode="auto">
          <a:xfrm>
            <a:off x="3122613" y="4289425"/>
            <a:ext cx="1298575" cy="363538"/>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128" charset="0"/>
              </a:rPr>
              <a:t>close door.</a:t>
            </a:r>
          </a:p>
        </p:txBody>
      </p:sp>
      <p:sp>
        <p:nvSpPr>
          <p:cNvPr id="185359" name="Rectangle 15"/>
          <p:cNvSpPr>
            <a:spLocks noChangeArrowheads="1"/>
          </p:cNvSpPr>
          <p:nvPr/>
        </p:nvSpPr>
        <p:spPr bwMode="auto">
          <a:xfrm>
            <a:off x="4800600" y="3532188"/>
            <a:ext cx="3175000" cy="2678112"/>
          </a:xfrm>
          <a:prstGeom prst="rect">
            <a:avLst/>
          </a:prstGeom>
          <a:solidFill>
            <a:schemeClr val="hlink"/>
          </a:solidFill>
          <a:ln w="50800">
            <a:noFill/>
            <a:miter lim="800000"/>
            <a:headEnd/>
            <a:tailEnd/>
          </a:ln>
          <a:effectLst>
            <a:outerShdw dist="107763" dir="2700000" algn="ctr" rotWithShape="0">
              <a:schemeClr val="bg2"/>
            </a:outerShdw>
          </a:effectLst>
        </p:spPr>
        <p:txBody>
          <a:bodyPr wrap="none" anchor="ctr"/>
          <a:lstStyle/>
          <a:p>
            <a:endParaRPr lang="en-IN"/>
          </a:p>
        </p:txBody>
      </p:sp>
      <p:sp>
        <p:nvSpPr>
          <p:cNvPr id="185360" name="Rectangle 16"/>
          <p:cNvSpPr>
            <a:spLocks noChangeArrowheads="1"/>
          </p:cNvSpPr>
          <p:nvPr/>
        </p:nvSpPr>
        <p:spPr bwMode="auto">
          <a:xfrm>
            <a:off x="4887913" y="3627438"/>
            <a:ext cx="2519362"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128" charset="0"/>
              </a:rPr>
              <a:t>repeat until door opens</a:t>
            </a:r>
          </a:p>
          <a:p>
            <a:pPr>
              <a:lnSpc>
                <a:spcPct val="90000"/>
              </a:lnSpc>
            </a:pPr>
            <a:endParaRPr lang="en-US" sz="1800">
              <a:solidFill>
                <a:schemeClr val="bg2"/>
              </a:solidFill>
              <a:latin typeface="Helvetica" pitchFamily="-128" charset="0"/>
            </a:endParaRPr>
          </a:p>
        </p:txBody>
      </p:sp>
      <p:sp>
        <p:nvSpPr>
          <p:cNvPr id="185361" name="Rectangle 17"/>
          <p:cNvSpPr>
            <a:spLocks noChangeArrowheads="1"/>
          </p:cNvSpPr>
          <p:nvPr/>
        </p:nvSpPr>
        <p:spPr bwMode="auto">
          <a:xfrm>
            <a:off x="4887913" y="3856038"/>
            <a:ext cx="2239962"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128" charset="0"/>
              </a:rPr>
              <a:t>turn knob clockwise;</a:t>
            </a:r>
          </a:p>
          <a:p>
            <a:pPr>
              <a:lnSpc>
                <a:spcPct val="90000"/>
              </a:lnSpc>
            </a:pPr>
            <a:endParaRPr lang="en-US" sz="1800">
              <a:solidFill>
                <a:schemeClr val="bg2"/>
              </a:solidFill>
              <a:latin typeface="Helvetica" pitchFamily="-128" charset="0"/>
            </a:endParaRPr>
          </a:p>
        </p:txBody>
      </p:sp>
      <p:sp>
        <p:nvSpPr>
          <p:cNvPr id="185362" name="Rectangle 18"/>
          <p:cNvSpPr>
            <a:spLocks noChangeArrowheads="1"/>
          </p:cNvSpPr>
          <p:nvPr/>
        </p:nvSpPr>
        <p:spPr bwMode="auto">
          <a:xfrm>
            <a:off x="4887913" y="4084638"/>
            <a:ext cx="2678112"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128" charset="0"/>
              </a:rPr>
              <a:t>if knob doesn't turn, then</a:t>
            </a:r>
          </a:p>
          <a:p>
            <a:pPr>
              <a:lnSpc>
                <a:spcPct val="90000"/>
              </a:lnSpc>
            </a:pPr>
            <a:endParaRPr lang="en-US" sz="1800">
              <a:solidFill>
                <a:schemeClr val="bg2"/>
              </a:solidFill>
              <a:latin typeface="Helvetica" pitchFamily="-128" charset="0"/>
            </a:endParaRPr>
          </a:p>
        </p:txBody>
      </p:sp>
      <p:sp>
        <p:nvSpPr>
          <p:cNvPr id="185363" name="Rectangle 19"/>
          <p:cNvSpPr>
            <a:spLocks noChangeArrowheads="1"/>
          </p:cNvSpPr>
          <p:nvPr/>
        </p:nvSpPr>
        <p:spPr bwMode="auto">
          <a:xfrm>
            <a:off x="4887913" y="4313238"/>
            <a:ext cx="1731962"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128" charset="0"/>
              </a:rPr>
              <a:t>    take key out;</a:t>
            </a:r>
          </a:p>
          <a:p>
            <a:pPr>
              <a:lnSpc>
                <a:spcPct val="90000"/>
              </a:lnSpc>
            </a:pPr>
            <a:endParaRPr lang="en-US" sz="1800">
              <a:solidFill>
                <a:schemeClr val="bg2"/>
              </a:solidFill>
              <a:latin typeface="Helvetica" pitchFamily="-128" charset="0"/>
            </a:endParaRPr>
          </a:p>
        </p:txBody>
      </p:sp>
      <p:sp>
        <p:nvSpPr>
          <p:cNvPr id="185364" name="Rectangle 20"/>
          <p:cNvSpPr>
            <a:spLocks noChangeArrowheads="1"/>
          </p:cNvSpPr>
          <p:nvPr/>
        </p:nvSpPr>
        <p:spPr bwMode="auto">
          <a:xfrm>
            <a:off x="4887913" y="4541838"/>
            <a:ext cx="2047875"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128" charset="0"/>
              </a:rPr>
              <a:t>    find correct key;</a:t>
            </a:r>
          </a:p>
          <a:p>
            <a:pPr>
              <a:lnSpc>
                <a:spcPct val="90000"/>
              </a:lnSpc>
            </a:pPr>
            <a:endParaRPr lang="en-US" sz="1800">
              <a:solidFill>
                <a:schemeClr val="bg2"/>
              </a:solidFill>
              <a:latin typeface="Helvetica" pitchFamily="-128" charset="0"/>
            </a:endParaRPr>
          </a:p>
        </p:txBody>
      </p:sp>
      <p:sp>
        <p:nvSpPr>
          <p:cNvPr id="185365" name="Rectangle 21"/>
          <p:cNvSpPr>
            <a:spLocks noChangeArrowheads="1"/>
          </p:cNvSpPr>
          <p:nvPr/>
        </p:nvSpPr>
        <p:spPr bwMode="auto">
          <a:xfrm>
            <a:off x="4887913" y="4770438"/>
            <a:ext cx="1768475"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128" charset="0"/>
              </a:rPr>
              <a:t>    insert in lock;</a:t>
            </a:r>
          </a:p>
          <a:p>
            <a:pPr>
              <a:lnSpc>
                <a:spcPct val="90000"/>
              </a:lnSpc>
            </a:pPr>
            <a:endParaRPr lang="en-US" sz="1800">
              <a:solidFill>
                <a:schemeClr val="bg2"/>
              </a:solidFill>
              <a:latin typeface="Helvetica" pitchFamily="-128" charset="0"/>
            </a:endParaRPr>
          </a:p>
        </p:txBody>
      </p:sp>
      <p:sp>
        <p:nvSpPr>
          <p:cNvPr id="185366" name="Rectangle 22"/>
          <p:cNvSpPr>
            <a:spLocks noChangeArrowheads="1"/>
          </p:cNvSpPr>
          <p:nvPr/>
        </p:nvSpPr>
        <p:spPr bwMode="auto">
          <a:xfrm>
            <a:off x="4887913" y="4999038"/>
            <a:ext cx="676275"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128" charset="0"/>
              </a:rPr>
              <a:t>endif</a:t>
            </a:r>
          </a:p>
          <a:p>
            <a:pPr>
              <a:lnSpc>
                <a:spcPct val="90000"/>
              </a:lnSpc>
            </a:pPr>
            <a:endParaRPr lang="en-US" sz="1800">
              <a:solidFill>
                <a:schemeClr val="bg2"/>
              </a:solidFill>
              <a:latin typeface="Helvetica" pitchFamily="-128" charset="0"/>
            </a:endParaRPr>
          </a:p>
        </p:txBody>
      </p:sp>
      <p:sp>
        <p:nvSpPr>
          <p:cNvPr id="185367" name="Rectangle 23"/>
          <p:cNvSpPr>
            <a:spLocks noChangeArrowheads="1"/>
          </p:cNvSpPr>
          <p:nvPr/>
        </p:nvSpPr>
        <p:spPr bwMode="auto">
          <a:xfrm>
            <a:off x="4887913" y="5275263"/>
            <a:ext cx="1909762" cy="774700"/>
          </a:xfrm>
          <a:prstGeom prst="rect">
            <a:avLst/>
          </a:prstGeom>
          <a:noFill/>
          <a:ln w="25400">
            <a:noFill/>
            <a:miter lim="800000"/>
            <a:headEnd/>
            <a:tailEnd/>
          </a:ln>
          <a:effectLst/>
        </p:spPr>
        <p:txBody>
          <a:bodyPr wrap="none" lIns="90487" tIns="44450" rIns="90487" bIns="44450">
            <a:spAutoFit/>
          </a:bodyPr>
          <a:lstStyle/>
          <a:p>
            <a:pPr>
              <a:lnSpc>
                <a:spcPct val="80000"/>
              </a:lnSpc>
            </a:pPr>
            <a:r>
              <a:rPr lang="en-US" sz="1800">
                <a:solidFill>
                  <a:schemeClr val="bg2"/>
                </a:solidFill>
                <a:latin typeface="Helvetica" pitchFamily="-128" charset="0"/>
              </a:rPr>
              <a:t>pull/push door</a:t>
            </a:r>
          </a:p>
          <a:p>
            <a:pPr>
              <a:lnSpc>
                <a:spcPct val="80000"/>
              </a:lnSpc>
            </a:pPr>
            <a:r>
              <a:rPr lang="en-US" sz="1800">
                <a:solidFill>
                  <a:schemeClr val="bg2"/>
                </a:solidFill>
                <a:latin typeface="Helvetica" pitchFamily="-128" charset="0"/>
              </a:rPr>
              <a:t>move out of way;</a:t>
            </a:r>
          </a:p>
          <a:p>
            <a:pPr>
              <a:lnSpc>
                <a:spcPct val="90000"/>
              </a:lnSpc>
            </a:pPr>
            <a:endParaRPr lang="en-US" sz="1800">
              <a:solidFill>
                <a:schemeClr val="bg2"/>
              </a:solidFill>
              <a:latin typeface="Helvetica" pitchFamily="-128" charset="0"/>
            </a:endParaRPr>
          </a:p>
        </p:txBody>
      </p:sp>
      <p:sp>
        <p:nvSpPr>
          <p:cNvPr id="185368" name="Rectangle 24"/>
          <p:cNvSpPr>
            <a:spLocks noChangeArrowheads="1"/>
          </p:cNvSpPr>
          <p:nvPr/>
        </p:nvSpPr>
        <p:spPr bwMode="auto">
          <a:xfrm>
            <a:off x="4875213" y="5684838"/>
            <a:ext cx="1274762" cy="36353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128" charset="0"/>
              </a:rPr>
              <a:t>end repeat</a:t>
            </a:r>
          </a:p>
        </p:txBody>
      </p:sp>
      <p:sp>
        <p:nvSpPr>
          <p:cNvPr id="185369" name="Line 25"/>
          <p:cNvSpPr>
            <a:spLocks noChangeShapeType="1"/>
          </p:cNvSpPr>
          <p:nvPr/>
        </p:nvSpPr>
        <p:spPr bwMode="auto">
          <a:xfrm flipV="1">
            <a:off x="4495800" y="3835400"/>
            <a:ext cx="406400" cy="12700"/>
          </a:xfrm>
          <a:prstGeom prst="line">
            <a:avLst/>
          </a:prstGeom>
          <a:noFill/>
          <a:ln w="50800">
            <a:solidFill>
              <a:schemeClr val="tx2"/>
            </a:solidFill>
            <a:round/>
            <a:headEnd/>
            <a:tailEnd type="triangle" w="med" len="med"/>
          </a:ln>
          <a:effectLst/>
        </p:spPr>
        <p:txBody>
          <a:bodyPr wrap="none" anchor="ctr"/>
          <a:lstStyle/>
          <a:p>
            <a:endParaRPr lang="en-IN"/>
          </a:p>
        </p:txBody>
      </p:sp>
      <p:sp>
        <p:nvSpPr>
          <p:cNvPr id="185370" name="Arc 26"/>
          <p:cNvSpPr>
            <a:spLocks/>
          </p:cNvSpPr>
          <p:nvPr/>
        </p:nvSpPr>
        <p:spPr bwMode="auto">
          <a:xfrm>
            <a:off x="2490788" y="2767013"/>
            <a:ext cx="812800" cy="82867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rgbClr val="AD278D"/>
            </a:solidFill>
            <a:round/>
            <a:headEnd type="triangle" w="med" len="med"/>
            <a:tailEnd/>
          </a:ln>
          <a:effectLst/>
        </p:spPr>
        <p:txBody>
          <a:bodyPr wrap="none" anchor="ctr"/>
          <a:lstStyle/>
          <a:p>
            <a:endParaRPr lang="en-IN"/>
          </a:p>
        </p:txBody>
      </p:sp>
      <p:sp>
        <p:nvSpPr>
          <p:cNvPr id="30"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31"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noFill/>
          <a:ln/>
        </p:spPr>
        <p:txBody>
          <a:bodyPr wrap="none" lIns="63500" tIns="25400" rIns="63500" bIns="25400" anchor="t">
            <a:spAutoFit/>
          </a:bodyPr>
          <a:lstStyle/>
          <a:p>
            <a:r>
              <a:rPr lang="en-US"/>
              <a:t>Sizing Modules: Two Views</a:t>
            </a:r>
          </a:p>
        </p:txBody>
      </p:sp>
      <p:pic>
        <p:nvPicPr>
          <p:cNvPr id="187395" name="Picture 3"/>
          <p:cNvPicPr>
            <a:picLocks noChangeArrowheads="1"/>
          </p:cNvPicPr>
          <p:nvPr/>
        </p:nvPicPr>
        <p:blipFill>
          <a:blip r:embed="rId2"/>
          <a:srcRect/>
          <a:stretch>
            <a:fillRect/>
          </a:stretch>
        </p:blipFill>
        <p:spPr bwMode="auto">
          <a:xfrm>
            <a:off x="1981200" y="1981200"/>
            <a:ext cx="6667500" cy="3943350"/>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39762"/>
          </a:xfrm>
        </p:spPr>
        <p:txBody>
          <a:bodyPr>
            <a:normAutofit fontScale="90000"/>
          </a:bodyPr>
          <a:lstStyle/>
          <a:p>
            <a:r>
              <a:rPr lang="en-US" b="1">
                <a:latin typeface="Arial Black" pitchFamily="34" charset="0"/>
              </a:rPr>
              <a:t>Content</a:t>
            </a:r>
            <a:r>
              <a:rPr lang="en-US"/>
              <a:t/>
            </a:r>
            <a:br>
              <a:rPr lang="en-US"/>
            </a:b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753647187"/>
              </p:ext>
            </p:extLst>
          </p:nvPr>
        </p:nvGraphicFramePr>
        <p:xfrm>
          <a:off x="457200" y="1066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494211" y="5295666"/>
            <a:ext cx="845614" cy="845614"/>
          </a:xfrm>
          <a:prstGeom prst="ellipse">
            <a:avLst/>
          </a:prstGeom>
          <a:blipFill rotWithShape="0">
            <a:blip r:embed="rId10"/>
            <a:stretch>
              <a:fillRect/>
            </a:stretch>
          </a:blipFill>
          <a:ln w="25400" cap="flat" cmpd="sng" algn="ctr">
            <a:solidFill>
              <a:srgbClr val="C0504D">
                <a:hueOff val="4681519"/>
                <a:satOff val="-5839"/>
                <a:lumOff val="1373"/>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sp>
    </p:spTree>
    <p:extLst>
      <p:ext uri="{BB962C8B-B14F-4D97-AF65-F5344CB8AC3E}">
        <p14:creationId xmlns:p14="http://schemas.microsoft.com/office/powerpoint/2010/main" val="153125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nchor="ctr"/>
          <a:lstStyle/>
          <a:p>
            <a:r>
              <a:rPr lang="en-US" dirty="0"/>
              <a:t>Functional Independence</a:t>
            </a:r>
          </a:p>
        </p:txBody>
      </p:sp>
      <p:sp>
        <p:nvSpPr>
          <p:cNvPr id="204803" name="Rectangle 3"/>
          <p:cNvSpPr>
            <a:spLocks noGrp="1" noChangeArrowheads="1"/>
          </p:cNvSpPr>
          <p:nvPr>
            <p:ph idx="1"/>
          </p:nvPr>
        </p:nvSpPr>
        <p:spPr/>
        <p:txBody>
          <a:bodyPr/>
          <a:lstStyle/>
          <a:p>
            <a:pPr algn="just">
              <a:lnSpc>
                <a:spcPct val="150000"/>
              </a:lnSpc>
            </a:pPr>
            <a:r>
              <a:rPr lang="en-US" sz="1800" dirty="0">
                <a:latin typeface="+mj-lt"/>
              </a:rPr>
              <a:t>Functional independence is achieved by developing modules with "single-minded" function and an "aversion" to excessive interaction with other modules.</a:t>
            </a:r>
          </a:p>
          <a:p>
            <a:pPr algn="just">
              <a:lnSpc>
                <a:spcPct val="150000"/>
              </a:lnSpc>
              <a:spcBef>
                <a:spcPts val="300"/>
              </a:spcBef>
            </a:pPr>
            <a:r>
              <a:rPr lang="en-US" sz="1800" i="1" dirty="0">
                <a:solidFill>
                  <a:schemeClr val="folHlink"/>
                </a:solidFill>
                <a:latin typeface="+mj-lt"/>
              </a:rPr>
              <a:t>Cohesion</a:t>
            </a:r>
            <a:r>
              <a:rPr lang="en-US" sz="1800" dirty="0">
                <a:latin typeface="+mj-lt"/>
              </a:rPr>
              <a:t> is an indication of the relative functional strength of a module.</a:t>
            </a:r>
          </a:p>
          <a:p>
            <a:pPr lvl="1" algn="just">
              <a:lnSpc>
                <a:spcPct val="150000"/>
              </a:lnSpc>
              <a:spcBef>
                <a:spcPts val="300"/>
              </a:spcBef>
            </a:pPr>
            <a:r>
              <a:rPr lang="en-US" sz="1800" dirty="0">
                <a:latin typeface="+mj-lt"/>
              </a:rPr>
              <a:t>A cohesive module performs a single task, requiring little interaction with other components in other parts of a program. Stated simply, a cohesive module should (ideally) do just one thing. </a:t>
            </a:r>
          </a:p>
          <a:p>
            <a:pPr algn="just">
              <a:lnSpc>
                <a:spcPct val="150000"/>
              </a:lnSpc>
              <a:spcBef>
                <a:spcPts val="300"/>
              </a:spcBef>
            </a:pPr>
            <a:r>
              <a:rPr lang="en-US" sz="1800" i="1" dirty="0">
                <a:solidFill>
                  <a:schemeClr val="folHlink"/>
                </a:solidFill>
                <a:latin typeface="+mj-lt"/>
              </a:rPr>
              <a:t>Coupling</a:t>
            </a:r>
            <a:r>
              <a:rPr lang="en-US" sz="1800" dirty="0">
                <a:latin typeface="+mj-lt"/>
              </a:rPr>
              <a:t> is an indication of the relative interdependence among modules.</a:t>
            </a:r>
          </a:p>
          <a:p>
            <a:pPr lvl="1" algn="just">
              <a:lnSpc>
                <a:spcPct val="150000"/>
              </a:lnSpc>
              <a:spcBef>
                <a:spcPts val="300"/>
              </a:spcBef>
            </a:pPr>
            <a:r>
              <a:rPr lang="en-US" sz="1800" dirty="0">
                <a:latin typeface="+mj-lt"/>
              </a:rPr>
              <a:t>Coupling depends on the interface complexity between modules, the point at which entry or reference is made to a module, and what data pass across the interface.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s://freefeast.info/wp-content/uploads/2013/08/cohesion-vs.-coupl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576619"/>
            <a:ext cx="5558239" cy="3528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nchor="ctr"/>
          <a:lstStyle/>
          <a:p>
            <a:r>
              <a:rPr lang="en-US" dirty="0"/>
              <a:t>Aspects</a:t>
            </a:r>
          </a:p>
        </p:txBody>
      </p:sp>
      <p:sp>
        <p:nvSpPr>
          <p:cNvPr id="205827" name="Rectangle 3"/>
          <p:cNvSpPr>
            <a:spLocks noGrp="1" noChangeArrowheads="1"/>
          </p:cNvSpPr>
          <p:nvPr>
            <p:ph idx="1"/>
          </p:nvPr>
        </p:nvSpPr>
        <p:spPr/>
        <p:txBody>
          <a:bodyPr/>
          <a:lstStyle/>
          <a:p>
            <a:pPr algn="just">
              <a:lnSpc>
                <a:spcPct val="150000"/>
              </a:lnSpc>
            </a:pPr>
            <a:r>
              <a:rPr lang="en-US" sz="2400" dirty="0">
                <a:latin typeface="+mj-lt"/>
              </a:rPr>
              <a:t>Consider two requirements, </a:t>
            </a:r>
            <a:r>
              <a:rPr lang="en-US" sz="2400" i="1" dirty="0">
                <a:latin typeface="+mj-lt"/>
              </a:rPr>
              <a:t>A</a:t>
            </a:r>
            <a:r>
              <a:rPr lang="en-US" sz="2400" dirty="0">
                <a:latin typeface="+mj-lt"/>
              </a:rPr>
              <a:t> and </a:t>
            </a:r>
            <a:r>
              <a:rPr lang="en-US" sz="2400" i="1" dirty="0">
                <a:latin typeface="+mj-lt"/>
              </a:rPr>
              <a:t>B.</a:t>
            </a:r>
            <a:r>
              <a:rPr lang="en-US" sz="2400" dirty="0">
                <a:latin typeface="+mj-lt"/>
              </a:rPr>
              <a:t> </a:t>
            </a:r>
            <a:r>
              <a:rPr lang="en-US" sz="2400" i="1" dirty="0">
                <a:latin typeface="+mj-lt"/>
              </a:rPr>
              <a:t> </a:t>
            </a:r>
            <a:r>
              <a:rPr lang="en-US" sz="2400" dirty="0">
                <a:latin typeface="+mj-lt"/>
              </a:rPr>
              <a:t>Requirement</a:t>
            </a:r>
            <a:r>
              <a:rPr lang="en-US" sz="2400" i="1" dirty="0">
                <a:latin typeface="+mj-lt"/>
              </a:rPr>
              <a:t> A crosscuts </a:t>
            </a:r>
            <a:r>
              <a:rPr lang="en-US" sz="2400" dirty="0">
                <a:latin typeface="+mj-lt"/>
              </a:rPr>
              <a:t>requirement </a:t>
            </a:r>
            <a:r>
              <a:rPr lang="en-US" sz="2400" i="1" dirty="0">
                <a:latin typeface="+mj-lt"/>
              </a:rPr>
              <a:t>B</a:t>
            </a:r>
            <a:r>
              <a:rPr lang="en-US" sz="2400" dirty="0">
                <a:latin typeface="+mj-lt"/>
              </a:rPr>
              <a:t> “if a software decomposition [refinement] has been chosen in which </a:t>
            </a:r>
            <a:r>
              <a:rPr lang="en-US" sz="2400" i="1" dirty="0">
                <a:latin typeface="+mj-lt"/>
              </a:rPr>
              <a:t>B</a:t>
            </a:r>
            <a:r>
              <a:rPr lang="en-US" sz="2400" dirty="0">
                <a:latin typeface="+mj-lt"/>
              </a:rPr>
              <a:t> cannot be satisfied without taking </a:t>
            </a:r>
            <a:r>
              <a:rPr lang="en-US" sz="2400" i="1" dirty="0">
                <a:latin typeface="+mj-lt"/>
              </a:rPr>
              <a:t>A</a:t>
            </a:r>
            <a:r>
              <a:rPr lang="en-US" sz="2400" dirty="0">
                <a:latin typeface="+mj-lt"/>
              </a:rPr>
              <a:t> into account. [Ros04]</a:t>
            </a:r>
          </a:p>
          <a:p>
            <a:pPr algn="just">
              <a:lnSpc>
                <a:spcPct val="150000"/>
              </a:lnSpc>
            </a:pPr>
            <a:r>
              <a:rPr lang="en-US" sz="2400" dirty="0">
                <a:latin typeface="+mj-lt"/>
              </a:rPr>
              <a:t>An </a:t>
            </a:r>
            <a:r>
              <a:rPr lang="en-US" sz="2400" i="1" dirty="0">
                <a:solidFill>
                  <a:schemeClr val="folHlink"/>
                </a:solidFill>
                <a:latin typeface="+mj-lt"/>
              </a:rPr>
              <a:t>aspect</a:t>
            </a:r>
            <a:r>
              <a:rPr lang="en-US" sz="2400" i="1" dirty="0">
                <a:latin typeface="+mj-lt"/>
              </a:rPr>
              <a:t> </a:t>
            </a:r>
            <a:r>
              <a:rPr lang="en-US" sz="2400" dirty="0">
                <a:latin typeface="+mj-lt"/>
              </a:rPr>
              <a:t>is a representation of a cross-cutting concern.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nchor="ctr"/>
          <a:lstStyle/>
          <a:p>
            <a:r>
              <a:rPr lang="en-US" dirty="0"/>
              <a:t>Aspects—An Example</a:t>
            </a:r>
          </a:p>
        </p:txBody>
      </p:sp>
      <p:sp>
        <p:nvSpPr>
          <p:cNvPr id="206851" name="Rectangle 3"/>
          <p:cNvSpPr>
            <a:spLocks noGrp="1" noChangeArrowheads="1"/>
          </p:cNvSpPr>
          <p:nvPr>
            <p:ph idx="1"/>
          </p:nvPr>
        </p:nvSpPr>
        <p:spPr/>
        <p:txBody>
          <a:bodyPr/>
          <a:lstStyle/>
          <a:p>
            <a:pPr algn="just">
              <a:lnSpc>
                <a:spcPct val="150000"/>
              </a:lnSpc>
              <a:spcBef>
                <a:spcPts val="300"/>
              </a:spcBef>
            </a:pPr>
            <a:r>
              <a:rPr lang="en-US" sz="1600" dirty="0">
                <a:latin typeface="+mj-lt"/>
              </a:rPr>
              <a:t>Consider two requirements for the </a:t>
            </a:r>
            <a:r>
              <a:rPr lang="en-US" sz="1600" b="1" dirty="0">
                <a:latin typeface="+mj-lt"/>
              </a:rPr>
              <a:t>SafeHomeAssured.com</a:t>
            </a:r>
            <a:r>
              <a:rPr lang="en-US" sz="1600" dirty="0">
                <a:latin typeface="+mj-lt"/>
              </a:rPr>
              <a:t> </a:t>
            </a:r>
            <a:r>
              <a:rPr lang="en-US" sz="1600" dirty="0" err="1">
                <a:latin typeface="+mj-lt"/>
              </a:rPr>
              <a:t>WebApp</a:t>
            </a:r>
            <a:r>
              <a:rPr lang="en-US" sz="1600" dirty="0">
                <a:latin typeface="+mj-lt"/>
              </a:rPr>
              <a:t>. Requirement </a:t>
            </a:r>
            <a:r>
              <a:rPr lang="en-US" sz="1600" i="1" dirty="0">
                <a:latin typeface="+mj-lt"/>
              </a:rPr>
              <a:t>A</a:t>
            </a:r>
            <a:r>
              <a:rPr lang="en-US" sz="1600" dirty="0">
                <a:latin typeface="+mj-lt"/>
              </a:rPr>
              <a:t> is described via the use-case </a:t>
            </a:r>
            <a:r>
              <a:rPr lang="en-US" sz="1600" b="1" dirty="0">
                <a:solidFill>
                  <a:srgbClr val="000000"/>
                </a:solidFill>
                <a:latin typeface="+mj-lt"/>
              </a:rPr>
              <a:t>Access camera surveillance via the Internet.</a:t>
            </a:r>
            <a:r>
              <a:rPr lang="en-US" sz="1600" i="1" dirty="0">
                <a:solidFill>
                  <a:srgbClr val="000000"/>
                </a:solidFill>
                <a:latin typeface="+mj-lt"/>
              </a:rPr>
              <a:t> </a:t>
            </a:r>
            <a:r>
              <a:rPr lang="en-US" sz="1600" dirty="0">
                <a:latin typeface="+mj-lt"/>
              </a:rPr>
              <a:t> A design refinement would focus on those modules that would enable a registered user to access video from cameras placed throughout a space. Requirement </a:t>
            </a:r>
            <a:r>
              <a:rPr lang="en-US" sz="1600" i="1" dirty="0">
                <a:latin typeface="+mj-lt"/>
              </a:rPr>
              <a:t>B</a:t>
            </a:r>
            <a:r>
              <a:rPr lang="en-US" sz="1600" dirty="0">
                <a:latin typeface="+mj-lt"/>
              </a:rPr>
              <a:t> is a generic security requirement that states that </a:t>
            </a:r>
            <a:r>
              <a:rPr lang="en-US" sz="1600" i="1" dirty="0">
                <a:latin typeface="+mj-lt"/>
              </a:rPr>
              <a:t>a registered user must be validated prior to using</a:t>
            </a:r>
            <a:r>
              <a:rPr lang="en-US" sz="1600" dirty="0">
                <a:latin typeface="+mj-lt"/>
              </a:rPr>
              <a:t> </a:t>
            </a:r>
            <a:r>
              <a:rPr lang="en-US" sz="1600" b="1" dirty="0">
                <a:latin typeface="+mj-lt"/>
              </a:rPr>
              <a:t>SafeHomeAssured.com.</a:t>
            </a:r>
            <a:r>
              <a:rPr lang="en-US" sz="1600" dirty="0">
                <a:latin typeface="+mj-lt"/>
              </a:rPr>
              <a:t> This requirement is applicable for all functions that are available to registered </a:t>
            </a:r>
            <a:r>
              <a:rPr lang="en-US" sz="1600" i="1" dirty="0" err="1">
                <a:latin typeface="+mj-lt"/>
              </a:rPr>
              <a:t>SafeHome</a:t>
            </a:r>
            <a:r>
              <a:rPr lang="en-US" sz="1600" dirty="0">
                <a:latin typeface="+mj-lt"/>
              </a:rPr>
              <a:t> users. As design refinement occurs, </a:t>
            </a:r>
            <a:r>
              <a:rPr lang="en-US" sz="1600" i="1" dirty="0">
                <a:latin typeface="+mj-lt"/>
              </a:rPr>
              <a:t>A*</a:t>
            </a:r>
            <a:r>
              <a:rPr lang="en-US" sz="1600" dirty="0">
                <a:latin typeface="+mj-lt"/>
              </a:rPr>
              <a:t> is a design representation for requirement </a:t>
            </a:r>
            <a:r>
              <a:rPr lang="en-US" sz="1600" i="1" dirty="0">
                <a:latin typeface="+mj-lt"/>
              </a:rPr>
              <a:t>A</a:t>
            </a:r>
            <a:r>
              <a:rPr lang="en-US" sz="1600" dirty="0">
                <a:latin typeface="+mj-lt"/>
              </a:rPr>
              <a:t> and</a:t>
            </a:r>
            <a:r>
              <a:rPr lang="en-US" sz="1600" i="1" dirty="0">
                <a:latin typeface="+mj-lt"/>
              </a:rPr>
              <a:t> B*</a:t>
            </a:r>
            <a:r>
              <a:rPr lang="en-US" sz="1600" dirty="0">
                <a:latin typeface="+mj-lt"/>
              </a:rPr>
              <a:t> is a design representation for requirement </a:t>
            </a:r>
            <a:r>
              <a:rPr lang="en-US" sz="1600" i="1" dirty="0">
                <a:latin typeface="+mj-lt"/>
              </a:rPr>
              <a:t>B</a:t>
            </a:r>
            <a:r>
              <a:rPr lang="en-US" sz="1600" dirty="0">
                <a:latin typeface="+mj-lt"/>
              </a:rPr>
              <a:t>. Therefore, </a:t>
            </a:r>
            <a:r>
              <a:rPr lang="en-US" sz="1600" i="1" dirty="0">
                <a:latin typeface="+mj-lt"/>
              </a:rPr>
              <a:t>A*</a:t>
            </a:r>
            <a:r>
              <a:rPr lang="en-US" sz="1600" dirty="0">
                <a:latin typeface="+mj-lt"/>
              </a:rPr>
              <a:t> and </a:t>
            </a:r>
            <a:r>
              <a:rPr lang="en-US" sz="1600" i="1" dirty="0">
                <a:latin typeface="+mj-lt"/>
              </a:rPr>
              <a:t>B*</a:t>
            </a:r>
            <a:r>
              <a:rPr lang="en-US" sz="1600" dirty="0">
                <a:latin typeface="+mj-lt"/>
              </a:rPr>
              <a:t> are representations of concerns, and B* </a:t>
            </a:r>
            <a:r>
              <a:rPr lang="en-US" sz="1600" i="1" dirty="0">
                <a:latin typeface="+mj-lt"/>
              </a:rPr>
              <a:t>cross-cuts</a:t>
            </a:r>
            <a:r>
              <a:rPr lang="en-US" sz="1600" dirty="0">
                <a:latin typeface="+mj-lt"/>
              </a:rPr>
              <a:t> A*. </a:t>
            </a:r>
          </a:p>
          <a:p>
            <a:pPr algn="just">
              <a:lnSpc>
                <a:spcPct val="150000"/>
              </a:lnSpc>
              <a:spcBef>
                <a:spcPts val="300"/>
              </a:spcBef>
            </a:pPr>
            <a:r>
              <a:rPr lang="en-US" sz="1600" dirty="0">
                <a:latin typeface="+mj-lt"/>
              </a:rPr>
              <a:t>An </a:t>
            </a:r>
            <a:r>
              <a:rPr lang="en-US" sz="1600" i="1" dirty="0">
                <a:latin typeface="+mj-lt"/>
              </a:rPr>
              <a:t>aspect </a:t>
            </a:r>
            <a:r>
              <a:rPr lang="en-US" sz="1600" dirty="0">
                <a:latin typeface="+mj-lt"/>
              </a:rPr>
              <a:t>is a representation of a cross-cutting concern. Therefore, the design representation, </a:t>
            </a:r>
            <a:r>
              <a:rPr lang="en-US" sz="1600" i="1" dirty="0">
                <a:latin typeface="+mj-lt"/>
              </a:rPr>
              <a:t>B*</a:t>
            </a:r>
            <a:r>
              <a:rPr lang="en-US" sz="1600" dirty="0">
                <a:latin typeface="+mj-lt"/>
              </a:rPr>
              <a:t>, of the requirement, </a:t>
            </a:r>
            <a:r>
              <a:rPr lang="en-US" sz="1600" i="1" dirty="0">
                <a:latin typeface="+mj-lt"/>
              </a:rPr>
              <a:t>a registered user must be validated prior to using</a:t>
            </a:r>
            <a:r>
              <a:rPr lang="en-US" sz="1600" dirty="0">
                <a:latin typeface="+mj-lt"/>
              </a:rPr>
              <a:t> </a:t>
            </a:r>
            <a:r>
              <a:rPr lang="en-US" sz="1600" b="1" dirty="0">
                <a:latin typeface="+mj-lt"/>
              </a:rPr>
              <a:t>SafeHomeAssured.com,</a:t>
            </a:r>
            <a:r>
              <a:rPr lang="en-US" sz="1600" dirty="0">
                <a:latin typeface="+mj-lt"/>
              </a:rPr>
              <a:t> is an aspect of the </a:t>
            </a:r>
            <a:r>
              <a:rPr lang="en-US" sz="1600" i="1" dirty="0" err="1">
                <a:latin typeface="+mj-lt"/>
              </a:rPr>
              <a:t>SafeHome</a:t>
            </a:r>
            <a:r>
              <a:rPr lang="en-US" sz="1600" dirty="0">
                <a:latin typeface="+mj-lt"/>
              </a:rPr>
              <a:t> </a:t>
            </a:r>
            <a:r>
              <a:rPr lang="en-US" sz="1600" dirty="0" err="1">
                <a:latin typeface="+mj-lt"/>
              </a:rPr>
              <a:t>WebApp</a:t>
            </a:r>
            <a:r>
              <a:rPr lang="en-US" sz="1600" dirty="0">
                <a:latin typeface="+mj-lt"/>
              </a:rPr>
              <a:t>. </a:t>
            </a:r>
            <a:endParaRPr lang="en-US" sz="2000" dirty="0">
              <a:latin typeface="+mj-lt"/>
            </a:endParaRPr>
          </a:p>
          <a:p>
            <a:pPr algn="just">
              <a:lnSpc>
                <a:spcPct val="150000"/>
              </a:lnSpc>
            </a:pPr>
            <a:endParaRPr lang="en-US" sz="2000" dirty="0">
              <a:latin typeface="+mj-lt"/>
            </a:endParaRP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Refactoring</a:t>
            </a:r>
          </a:p>
        </p:txBody>
      </p:sp>
      <p:sp>
        <p:nvSpPr>
          <p:cNvPr id="188419" name="Rectangle 3"/>
          <p:cNvSpPr>
            <a:spLocks noGrp="1" noChangeArrowheads="1"/>
          </p:cNvSpPr>
          <p:nvPr>
            <p:ph idx="1"/>
          </p:nvPr>
        </p:nvSpPr>
        <p:spPr/>
        <p:txBody>
          <a:bodyPr/>
          <a:lstStyle/>
          <a:p>
            <a:pPr algn="just">
              <a:lnSpc>
                <a:spcPct val="150000"/>
              </a:lnSpc>
              <a:spcBef>
                <a:spcPts val="300"/>
              </a:spcBef>
            </a:pPr>
            <a:r>
              <a:rPr lang="en-US" sz="1800" dirty="0">
                <a:latin typeface="+mj-lt"/>
              </a:rPr>
              <a:t>Fowler [FOW99] defines refactoring in the following manner: </a:t>
            </a:r>
          </a:p>
          <a:p>
            <a:pPr lvl="1" algn="just">
              <a:lnSpc>
                <a:spcPct val="150000"/>
              </a:lnSpc>
              <a:spcBef>
                <a:spcPts val="300"/>
              </a:spcBef>
            </a:pPr>
            <a:r>
              <a:rPr lang="en-US" sz="1800" dirty="0">
                <a:solidFill>
                  <a:schemeClr val="folHlink"/>
                </a:solidFill>
                <a:latin typeface="+mj-lt"/>
              </a:rPr>
              <a:t>"Refactoring is the process of changing a software system in such a way that it does not alter the external behavior of the code [design] yet improves its internal structure.”</a:t>
            </a:r>
          </a:p>
          <a:p>
            <a:pPr lvl="1" algn="just">
              <a:lnSpc>
                <a:spcPct val="150000"/>
              </a:lnSpc>
              <a:spcBef>
                <a:spcPts val="300"/>
              </a:spcBef>
            </a:pPr>
            <a:r>
              <a:rPr lang="en-US" sz="1800" dirty="0">
                <a:latin typeface="+mj-lt"/>
                <a:ea typeface="+mn-ea"/>
                <a:cs typeface="+mn-cs"/>
              </a:rPr>
              <a:t>It is a disciplined way to clean up code that minimizes the chances of introducing bugs. In essence when you refactor you are improving the design of the code after it has been written.</a:t>
            </a:r>
          </a:p>
          <a:p>
            <a:pPr algn="just">
              <a:lnSpc>
                <a:spcPct val="150000"/>
              </a:lnSpc>
              <a:spcBef>
                <a:spcPts val="300"/>
              </a:spcBef>
            </a:pPr>
            <a:r>
              <a:rPr lang="en-US" sz="1800" dirty="0">
                <a:latin typeface="+mj-lt"/>
              </a:rPr>
              <a:t>When software is </a:t>
            </a:r>
            <a:r>
              <a:rPr lang="en-US" sz="1800" dirty="0" err="1">
                <a:latin typeface="+mj-lt"/>
              </a:rPr>
              <a:t>refactored</a:t>
            </a:r>
            <a:r>
              <a:rPr lang="en-US" sz="1800" dirty="0">
                <a:latin typeface="+mj-lt"/>
              </a:rPr>
              <a:t>, the existing design is examined for </a:t>
            </a:r>
          </a:p>
          <a:p>
            <a:pPr lvl="1" algn="just">
              <a:lnSpc>
                <a:spcPct val="150000"/>
              </a:lnSpc>
              <a:spcBef>
                <a:spcPts val="300"/>
              </a:spcBef>
            </a:pPr>
            <a:r>
              <a:rPr lang="en-US" sz="1800" dirty="0">
                <a:latin typeface="+mj-lt"/>
              </a:rPr>
              <a:t>redundancy</a:t>
            </a:r>
          </a:p>
          <a:p>
            <a:pPr lvl="1" algn="just">
              <a:lnSpc>
                <a:spcPct val="150000"/>
              </a:lnSpc>
              <a:spcBef>
                <a:spcPts val="300"/>
              </a:spcBef>
            </a:pPr>
            <a:r>
              <a:rPr lang="en-US" sz="1800" dirty="0">
                <a:latin typeface="+mj-lt"/>
              </a:rPr>
              <a:t>unused design elements</a:t>
            </a:r>
          </a:p>
          <a:p>
            <a:pPr lvl="1" algn="just">
              <a:lnSpc>
                <a:spcPct val="150000"/>
              </a:lnSpc>
              <a:spcBef>
                <a:spcPts val="300"/>
              </a:spcBef>
            </a:pPr>
            <a:r>
              <a:rPr lang="en-US" sz="1800" dirty="0">
                <a:latin typeface="+mj-lt"/>
              </a:rPr>
              <a:t>inefficient or unnecessary algorithms</a:t>
            </a:r>
          </a:p>
          <a:p>
            <a:pPr lvl="1" algn="just">
              <a:lnSpc>
                <a:spcPct val="150000"/>
              </a:lnSpc>
              <a:spcBef>
                <a:spcPts val="300"/>
              </a:spcBef>
            </a:pPr>
            <a:r>
              <a:rPr lang="en-US" sz="1800" dirty="0">
                <a:latin typeface="+mj-lt"/>
              </a:rPr>
              <a:t>poorly constructed or inappropriate data structures</a:t>
            </a:r>
          </a:p>
          <a:p>
            <a:pPr lvl="1" algn="just">
              <a:lnSpc>
                <a:spcPct val="150000"/>
              </a:lnSpc>
              <a:spcBef>
                <a:spcPts val="300"/>
              </a:spcBef>
            </a:pPr>
            <a:r>
              <a:rPr lang="en-US" sz="1800" dirty="0">
                <a:latin typeface="+mj-lt"/>
              </a:rPr>
              <a:t>or any other design failure that can be corrected to yield a better design.</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Architectural Design</a:t>
            </a:r>
          </a:p>
        </p:txBody>
      </p:sp>
      <p:sp>
        <p:nvSpPr>
          <p:cNvPr id="3" name="Content Placeholder 2"/>
          <p:cNvSpPr>
            <a:spLocks noGrp="1"/>
          </p:cNvSpPr>
          <p:nvPr>
            <p:ph idx="1"/>
          </p:nvPr>
        </p:nvSpPr>
        <p:spPr/>
        <p:txBody>
          <a:bodyPr/>
          <a:lstStyle/>
          <a:p>
            <a:pPr algn="just">
              <a:lnSpc>
                <a:spcPct val="150000"/>
              </a:lnSpc>
            </a:pPr>
            <a:r>
              <a:rPr lang="en-IN" sz="2000" dirty="0"/>
              <a:t>Why Architecture:</a:t>
            </a:r>
          </a:p>
          <a:p>
            <a:pPr lvl="1" algn="just">
              <a:lnSpc>
                <a:spcPct val="150000"/>
              </a:lnSpc>
              <a:spcBef>
                <a:spcPct val="50000"/>
              </a:spcBef>
            </a:pPr>
            <a:r>
              <a:rPr lang="en-US" sz="2000" dirty="0">
                <a:effectLst>
                  <a:outerShdw blurRad="38100" dist="38100" dir="2700000" algn="tl">
                    <a:srgbClr val="FFFFFF"/>
                  </a:outerShdw>
                </a:effectLst>
              </a:rPr>
              <a:t>The architecture is not the operational software. Rather, it is a representation that enables a software engineer to: </a:t>
            </a:r>
          </a:p>
          <a:p>
            <a:pPr lvl="1" algn="just">
              <a:lnSpc>
                <a:spcPct val="150000"/>
              </a:lnSpc>
              <a:spcBef>
                <a:spcPct val="50000"/>
              </a:spcBef>
              <a:buNone/>
            </a:pPr>
            <a:r>
              <a:rPr lang="en-US" sz="2000" dirty="0">
                <a:effectLst>
                  <a:outerShdw blurRad="38100" dist="38100" dir="2700000" algn="tl">
                    <a:srgbClr val="FFFFFF"/>
                  </a:outerShdw>
                </a:effectLst>
              </a:rPr>
              <a:t>(1) </a:t>
            </a:r>
            <a:r>
              <a:rPr lang="en-US" sz="2000" dirty="0">
                <a:solidFill>
                  <a:schemeClr val="folHlink"/>
                </a:solidFill>
              </a:rPr>
              <a:t>analyze the effectiveness of the design</a:t>
            </a:r>
            <a:r>
              <a:rPr lang="en-US" sz="2000" dirty="0">
                <a:effectLst>
                  <a:outerShdw blurRad="38100" dist="38100" dir="2700000" algn="tl">
                    <a:srgbClr val="FFFFFF"/>
                  </a:outerShdw>
                </a:effectLst>
              </a:rPr>
              <a:t> in meeting its stated requirements, </a:t>
            </a:r>
          </a:p>
          <a:p>
            <a:pPr lvl="1" algn="just">
              <a:lnSpc>
                <a:spcPct val="150000"/>
              </a:lnSpc>
              <a:spcBef>
                <a:spcPct val="50000"/>
              </a:spcBef>
              <a:buNone/>
            </a:pPr>
            <a:r>
              <a:rPr lang="en-US" sz="2000" dirty="0">
                <a:effectLst>
                  <a:outerShdw blurRad="38100" dist="38100" dir="2700000" algn="tl">
                    <a:srgbClr val="FFFFFF"/>
                  </a:outerShdw>
                </a:effectLst>
              </a:rPr>
              <a:t>(2) </a:t>
            </a:r>
            <a:r>
              <a:rPr lang="en-US" sz="2000" dirty="0">
                <a:solidFill>
                  <a:schemeClr val="folHlink"/>
                </a:solidFill>
              </a:rPr>
              <a:t>consider architectural alternatives</a:t>
            </a:r>
            <a:r>
              <a:rPr lang="en-US" sz="2000" dirty="0">
                <a:effectLst>
                  <a:outerShdw blurRad="38100" dist="38100" dir="2700000" algn="tl">
                    <a:srgbClr val="FFFFFF"/>
                  </a:outerShdw>
                </a:effectLst>
              </a:rPr>
              <a:t> at a stage when making design changes is still relatively easy, and </a:t>
            </a:r>
          </a:p>
          <a:p>
            <a:pPr lvl="1" algn="just">
              <a:lnSpc>
                <a:spcPct val="150000"/>
              </a:lnSpc>
              <a:spcBef>
                <a:spcPct val="50000"/>
              </a:spcBef>
              <a:buNone/>
            </a:pPr>
            <a:r>
              <a:rPr lang="en-US" sz="2000" dirty="0">
                <a:effectLst>
                  <a:outerShdw blurRad="38100" dist="38100" dir="2700000" algn="tl">
                    <a:srgbClr val="FFFFFF"/>
                  </a:outerShdw>
                </a:effectLst>
              </a:rPr>
              <a:t>(3) </a:t>
            </a:r>
            <a:r>
              <a:rPr lang="en-US" sz="2000" dirty="0">
                <a:solidFill>
                  <a:schemeClr val="folHlink"/>
                </a:solidFill>
              </a:rPr>
              <a:t>reduce the risks</a:t>
            </a:r>
            <a:r>
              <a:rPr lang="en-US" sz="2000" dirty="0">
                <a:effectLst>
                  <a:outerShdw blurRad="38100" dist="38100" dir="2700000" algn="tl">
                    <a:srgbClr val="FFFFFF"/>
                  </a:outerShdw>
                </a:effectLst>
              </a:rPr>
              <a:t> associated with the construction of the software.</a:t>
            </a:r>
            <a:endParaRPr lang="en-US" sz="2000" dirty="0"/>
          </a:p>
          <a:p>
            <a:pPr lvl="1" algn="just">
              <a:lnSpc>
                <a:spcPct val="150000"/>
              </a:lnSpc>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nchor="ctr"/>
          <a:lstStyle/>
          <a:p>
            <a:r>
              <a:rPr lang="en-US" sz="3600" dirty="0"/>
              <a:t>Why is Architecture Important?</a:t>
            </a:r>
            <a:endParaRPr lang="en-US" dirty="0"/>
          </a:p>
        </p:txBody>
      </p:sp>
      <p:sp>
        <p:nvSpPr>
          <p:cNvPr id="173059" name="Rectangle 3"/>
          <p:cNvSpPr>
            <a:spLocks noGrp="1" noChangeArrowheads="1"/>
          </p:cNvSpPr>
          <p:nvPr>
            <p:ph idx="1"/>
          </p:nvPr>
        </p:nvSpPr>
        <p:spPr/>
        <p:txBody>
          <a:bodyPr/>
          <a:lstStyle/>
          <a:p>
            <a:pPr algn="just">
              <a:lnSpc>
                <a:spcPct val="150000"/>
              </a:lnSpc>
              <a:spcBef>
                <a:spcPts val="300"/>
              </a:spcBef>
            </a:pPr>
            <a:r>
              <a:rPr lang="en-US" sz="2000" dirty="0">
                <a:solidFill>
                  <a:schemeClr val="folHlink"/>
                </a:solidFill>
              </a:rPr>
              <a:t>Representations of software architecture are an enabler </a:t>
            </a:r>
            <a:r>
              <a:rPr lang="en-US" sz="2000" dirty="0"/>
              <a:t>for communication between all parties (stakeholders) interested in the development of a computer-based system.</a:t>
            </a:r>
          </a:p>
          <a:p>
            <a:pPr algn="just">
              <a:lnSpc>
                <a:spcPct val="150000"/>
              </a:lnSpc>
            </a:pPr>
            <a:r>
              <a:rPr lang="en-US" sz="2000" dirty="0">
                <a:solidFill>
                  <a:schemeClr val="folHlink"/>
                </a:solidFill>
              </a:rPr>
              <a:t>The architecture highlights early design decisions</a:t>
            </a:r>
            <a:r>
              <a:rPr lang="en-US" sz="2000" dirty="0"/>
              <a:t> that will have a profound impact on all software engineering work that follows and, as important, on the ultimate success of the system as an operational entity.</a:t>
            </a:r>
          </a:p>
          <a:p>
            <a:pPr algn="just">
              <a:lnSpc>
                <a:spcPct val="150000"/>
              </a:lnSpc>
            </a:pPr>
            <a:r>
              <a:rPr lang="en-US" sz="2000" dirty="0">
                <a:solidFill>
                  <a:schemeClr val="folHlink"/>
                </a:solidFill>
              </a:rPr>
              <a:t>Architecture “constitutes a relatively small, intellectually graspable mode</a:t>
            </a:r>
            <a:r>
              <a:rPr lang="en-US" sz="2000" dirty="0"/>
              <a:t> of how the system is structured and how its components work together” [BAS03].</a:t>
            </a:r>
            <a:endParaRPr lang="en-US" sz="1800" dirty="0"/>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nchor="ctr"/>
          <a:lstStyle/>
          <a:p>
            <a:r>
              <a:rPr lang="en-US" dirty="0"/>
              <a:t>Architectural Descriptions</a:t>
            </a:r>
          </a:p>
        </p:txBody>
      </p:sp>
      <p:sp>
        <p:nvSpPr>
          <p:cNvPr id="214019" name="Rectangle 3"/>
          <p:cNvSpPr>
            <a:spLocks noGrp="1" noChangeArrowheads="1"/>
          </p:cNvSpPr>
          <p:nvPr>
            <p:ph idx="1"/>
          </p:nvPr>
        </p:nvSpPr>
        <p:spPr>
          <a:xfrm>
            <a:off x="214282" y="1403367"/>
            <a:ext cx="8643998" cy="4525963"/>
          </a:xfrm>
        </p:spPr>
        <p:txBody>
          <a:bodyPr/>
          <a:lstStyle/>
          <a:p>
            <a:pPr algn="just">
              <a:lnSpc>
                <a:spcPct val="150000"/>
              </a:lnSpc>
              <a:spcBef>
                <a:spcPts val="600"/>
              </a:spcBef>
            </a:pPr>
            <a:r>
              <a:rPr lang="en-US" sz="1600" dirty="0">
                <a:latin typeface="Palatino" pitchFamily="-128" charset="0"/>
              </a:rPr>
              <a:t>The IEEE Computer Society has proposed </a:t>
            </a:r>
            <a:r>
              <a:rPr lang="en-US" sz="1600" dirty="0">
                <a:latin typeface="Times New Roman" pitchFamily="-128" charset="0"/>
              </a:rPr>
              <a:t>IEEE-Std-1471-2000, </a:t>
            </a:r>
            <a:r>
              <a:rPr lang="en-US" sz="1600" i="1" dirty="0">
                <a:latin typeface="Times New Roman" pitchFamily="-128" charset="0"/>
              </a:rPr>
              <a:t>Recommended Practice for Architectural Description of Software-Intensive System, </a:t>
            </a:r>
            <a:r>
              <a:rPr lang="en-US" sz="1600" dirty="0">
                <a:latin typeface="Times New Roman" pitchFamily="-128" charset="0"/>
              </a:rPr>
              <a:t>[IEE00]</a:t>
            </a:r>
          </a:p>
          <a:p>
            <a:pPr lvl="1" algn="just">
              <a:lnSpc>
                <a:spcPct val="150000"/>
              </a:lnSpc>
              <a:spcBef>
                <a:spcPts val="600"/>
              </a:spcBef>
            </a:pPr>
            <a:r>
              <a:rPr lang="en-US" sz="1600" dirty="0">
                <a:latin typeface="Times New Roman" pitchFamily="-128" charset="0"/>
              </a:rPr>
              <a:t>to establish a conceptual framework and vocabulary for use during the design of software architecture, </a:t>
            </a:r>
          </a:p>
          <a:p>
            <a:pPr lvl="1" algn="just">
              <a:lnSpc>
                <a:spcPct val="150000"/>
              </a:lnSpc>
              <a:spcBef>
                <a:spcPts val="600"/>
              </a:spcBef>
            </a:pPr>
            <a:r>
              <a:rPr lang="en-US" sz="1600" dirty="0">
                <a:latin typeface="Times New Roman" pitchFamily="-128" charset="0"/>
              </a:rPr>
              <a:t>to provide detailed guidelines for representing an architectural description, and </a:t>
            </a:r>
          </a:p>
          <a:p>
            <a:pPr lvl="1" algn="just">
              <a:lnSpc>
                <a:spcPct val="150000"/>
              </a:lnSpc>
              <a:spcBef>
                <a:spcPts val="600"/>
              </a:spcBef>
            </a:pPr>
            <a:r>
              <a:rPr lang="en-US" sz="1600" dirty="0">
                <a:latin typeface="Times New Roman" pitchFamily="-128" charset="0"/>
              </a:rPr>
              <a:t>to encourage sound architectural design practices.</a:t>
            </a:r>
          </a:p>
          <a:p>
            <a:pPr algn="just">
              <a:lnSpc>
                <a:spcPct val="150000"/>
              </a:lnSpc>
              <a:spcBef>
                <a:spcPts val="600"/>
              </a:spcBef>
            </a:pPr>
            <a:r>
              <a:rPr lang="en-US" sz="1600" dirty="0">
                <a:latin typeface="Times New Roman" pitchFamily="-128" charset="0"/>
              </a:rPr>
              <a:t>The IEEE Standard defines an </a:t>
            </a:r>
            <a:r>
              <a:rPr lang="en-US" sz="1600" i="1" dirty="0">
                <a:latin typeface="Times New Roman" pitchFamily="-128" charset="0"/>
              </a:rPr>
              <a:t>architectural description</a:t>
            </a:r>
            <a:r>
              <a:rPr lang="en-US" sz="1600" dirty="0">
                <a:latin typeface="Times New Roman" pitchFamily="-128" charset="0"/>
              </a:rPr>
              <a:t> (AD) as a “a collection of products to document an architecture.” </a:t>
            </a:r>
          </a:p>
          <a:p>
            <a:pPr lvl="1" algn="just">
              <a:lnSpc>
                <a:spcPct val="150000"/>
              </a:lnSpc>
              <a:spcBef>
                <a:spcPts val="600"/>
              </a:spcBef>
            </a:pPr>
            <a:r>
              <a:rPr lang="en-US" sz="1600" dirty="0">
                <a:latin typeface="Times New Roman" pitchFamily="-128" charset="0"/>
              </a:rPr>
              <a:t>The description itself is represented using multiple views, where each </a:t>
            </a:r>
            <a:r>
              <a:rPr lang="en-US" sz="1600" i="1" dirty="0">
                <a:latin typeface="Times New Roman" pitchFamily="-128" charset="0"/>
              </a:rPr>
              <a:t>view</a:t>
            </a:r>
            <a:r>
              <a:rPr lang="en-US" sz="1600" dirty="0">
                <a:latin typeface="Times New Roman" pitchFamily="-128" charset="0"/>
              </a:rPr>
              <a:t> is “a representation of a whole system from the perspective of a related set of [stakeholder] concerns.”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chor="ctr"/>
          <a:lstStyle/>
          <a:p>
            <a:r>
              <a:rPr lang="en-US" dirty="0"/>
              <a:t>Architectural Genres</a:t>
            </a:r>
          </a:p>
        </p:txBody>
      </p:sp>
      <p:sp>
        <p:nvSpPr>
          <p:cNvPr id="215043" name="Rectangle 3"/>
          <p:cNvSpPr>
            <a:spLocks noGrp="1" noChangeArrowheads="1"/>
          </p:cNvSpPr>
          <p:nvPr>
            <p:ph idx="1"/>
          </p:nvPr>
        </p:nvSpPr>
        <p:spPr/>
        <p:txBody>
          <a:bodyPr/>
          <a:lstStyle/>
          <a:p>
            <a:pPr algn="just">
              <a:lnSpc>
                <a:spcPct val="150000"/>
              </a:lnSpc>
              <a:spcBef>
                <a:spcPts val="300"/>
              </a:spcBef>
            </a:pPr>
            <a:r>
              <a:rPr lang="en-US" sz="2000" i="1" dirty="0">
                <a:solidFill>
                  <a:schemeClr val="folHlink"/>
                </a:solidFill>
                <a:latin typeface="+mj-lt"/>
              </a:rPr>
              <a:t>Genre</a:t>
            </a:r>
            <a:r>
              <a:rPr lang="en-US" sz="2000" dirty="0">
                <a:latin typeface="+mj-lt"/>
              </a:rPr>
              <a:t> implies a specific category within the overall software domain. </a:t>
            </a:r>
          </a:p>
          <a:p>
            <a:pPr algn="just">
              <a:lnSpc>
                <a:spcPct val="150000"/>
              </a:lnSpc>
              <a:spcBef>
                <a:spcPts val="300"/>
              </a:spcBef>
            </a:pPr>
            <a:r>
              <a:rPr lang="en-US" sz="2000" dirty="0">
                <a:latin typeface="+mj-lt"/>
              </a:rPr>
              <a:t>Within each category, you encounter a number of subcategories. </a:t>
            </a:r>
          </a:p>
          <a:p>
            <a:pPr lvl="1" algn="just">
              <a:lnSpc>
                <a:spcPct val="150000"/>
              </a:lnSpc>
              <a:spcBef>
                <a:spcPts val="300"/>
              </a:spcBef>
            </a:pPr>
            <a:r>
              <a:rPr lang="en-US" sz="2000" dirty="0">
                <a:latin typeface="+mj-lt"/>
              </a:rPr>
              <a:t>For example, within the genre of </a:t>
            </a:r>
            <a:r>
              <a:rPr lang="en-US" sz="2000" i="1" dirty="0">
                <a:latin typeface="+mj-lt"/>
              </a:rPr>
              <a:t>buildings</a:t>
            </a:r>
            <a:r>
              <a:rPr lang="en-US" sz="2000" dirty="0">
                <a:latin typeface="+mj-lt"/>
              </a:rPr>
              <a:t>, you would encounter the following general </a:t>
            </a:r>
            <a:r>
              <a:rPr lang="en-US" sz="2000" dirty="0">
                <a:solidFill>
                  <a:schemeClr val="folHlink"/>
                </a:solidFill>
                <a:latin typeface="+mj-lt"/>
              </a:rPr>
              <a:t>styles:</a:t>
            </a:r>
            <a:r>
              <a:rPr lang="en-US" sz="2000" dirty="0">
                <a:latin typeface="+mj-lt"/>
              </a:rPr>
              <a:t> houses</a:t>
            </a:r>
            <a:r>
              <a:rPr lang="en-US" sz="2000">
                <a:latin typeface="+mj-lt"/>
              </a:rPr>
              <a:t>, apartment </a:t>
            </a:r>
            <a:r>
              <a:rPr lang="en-US" sz="2000" dirty="0">
                <a:latin typeface="+mj-lt"/>
              </a:rPr>
              <a:t>buildings, office buildings, industrial building, warehouses, and so on. </a:t>
            </a:r>
          </a:p>
          <a:p>
            <a:pPr lvl="1" algn="just">
              <a:lnSpc>
                <a:spcPct val="150000"/>
              </a:lnSpc>
              <a:spcBef>
                <a:spcPts val="300"/>
              </a:spcBef>
            </a:pPr>
            <a:r>
              <a:rPr lang="en-US" sz="2000" dirty="0">
                <a:latin typeface="+mj-lt"/>
              </a:rPr>
              <a:t>Within each general style, more specific styles might apply. Each style would have a structure that can be described using a set of predictable patterns.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type="title"/>
          </p:nvPr>
        </p:nvSpPr>
        <p:spPr/>
        <p:txBody>
          <a:bodyPr anchor="ctr"/>
          <a:lstStyle/>
          <a:p>
            <a:r>
              <a:rPr lang="en-US" dirty="0"/>
              <a:t>Architectural Styles</a:t>
            </a:r>
          </a:p>
        </p:txBody>
      </p:sp>
      <p:sp>
        <p:nvSpPr>
          <p:cNvPr id="177156" name="Rectangle 4"/>
          <p:cNvSpPr>
            <a:spLocks noGrp="1" noChangeArrowheads="1"/>
          </p:cNvSpPr>
          <p:nvPr>
            <p:ph idx="1"/>
          </p:nvPr>
        </p:nvSpPr>
        <p:spPr/>
        <p:txBody>
          <a:bodyPr/>
          <a:lstStyle/>
          <a:p>
            <a:r>
              <a:rPr lang="en-US" sz="2000">
                <a:solidFill>
                  <a:schemeClr val="folHlink"/>
                </a:solidFill>
              </a:rPr>
              <a:t>Data-centered architectures</a:t>
            </a:r>
          </a:p>
          <a:p>
            <a:r>
              <a:rPr lang="en-US" sz="2000">
                <a:solidFill>
                  <a:schemeClr val="folHlink"/>
                </a:solidFill>
              </a:rPr>
              <a:t>Data flow architectures</a:t>
            </a:r>
          </a:p>
          <a:p>
            <a:r>
              <a:rPr lang="en-US" sz="2000">
                <a:solidFill>
                  <a:schemeClr val="folHlink"/>
                </a:solidFill>
              </a:rPr>
              <a:t>Call and return architectures</a:t>
            </a:r>
          </a:p>
          <a:p>
            <a:r>
              <a:rPr lang="en-US" sz="2000">
                <a:solidFill>
                  <a:schemeClr val="folHlink"/>
                </a:solidFill>
              </a:rPr>
              <a:t>Object-oriented architectures</a:t>
            </a:r>
          </a:p>
          <a:p>
            <a:r>
              <a:rPr lang="en-US" sz="2000">
                <a:solidFill>
                  <a:schemeClr val="folHlink"/>
                </a:solidFill>
              </a:rPr>
              <a:t>Layered architectures</a:t>
            </a:r>
            <a:endParaRPr lang="en-US">
              <a:solidFill>
                <a:schemeClr val="folHlink"/>
              </a:solidFill>
            </a:endParaRPr>
          </a:p>
        </p:txBody>
      </p:sp>
      <p:sp>
        <p:nvSpPr>
          <p:cNvPr id="177157" name="Text Box 5"/>
          <p:cNvSpPr txBox="1">
            <a:spLocks noChangeArrowheads="1"/>
          </p:cNvSpPr>
          <p:nvPr/>
        </p:nvSpPr>
        <p:spPr bwMode="auto">
          <a:xfrm>
            <a:off x="457200" y="3608405"/>
            <a:ext cx="8003232" cy="2086725"/>
          </a:xfrm>
          <a:prstGeom prst="rect">
            <a:avLst/>
          </a:prstGeom>
          <a:noFill/>
          <a:ln w="12700">
            <a:noFill/>
            <a:miter lim="800000"/>
            <a:headEnd/>
            <a:tailEnd/>
          </a:ln>
          <a:effectLst/>
        </p:spPr>
        <p:txBody>
          <a:bodyPr wrap="square">
            <a:spAutoFit/>
          </a:bodyPr>
          <a:lstStyle/>
          <a:p>
            <a:pPr algn="just">
              <a:lnSpc>
                <a:spcPct val="90000"/>
              </a:lnSpc>
              <a:spcBef>
                <a:spcPct val="50000"/>
              </a:spcBef>
            </a:pPr>
            <a:r>
              <a:rPr lang="en-US" sz="1800" dirty="0">
                <a:effectLst>
                  <a:outerShdw blurRad="38100" dist="38100" dir="2700000" algn="tl">
                    <a:srgbClr val="FFFFFF"/>
                  </a:outerShdw>
                </a:effectLst>
                <a:latin typeface="Palatino" pitchFamily="-128" charset="0"/>
              </a:rPr>
              <a:t>Each style describes a system category that encompasses: (1) a </a:t>
            </a:r>
            <a:r>
              <a:rPr lang="en-US" sz="1800" b="1" dirty="0">
                <a:solidFill>
                  <a:schemeClr val="folHlink"/>
                </a:solidFill>
                <a:latin typeface="Palatino" pitchFamily="-128" charset="0"/>
              </a:rPr>
              <a:t>set of components</a:t>
            </a:r>
            <a:r>
              <a:rPr lang="en-US" sz="1800" dirty="0">
                <a:effectLst>
                  <a:outerShdw blurRad="38100" dist="38100" dir="2700000" algn="tl">
                    <a:srgbClr val="FFFFFF"/>
                  </a:outerShdw>
                </a:effectLst>
                <a:latin typeface="Palatino" pitchFamily="-128" charset="0"/>
              </a:rPr>
              <a:t> (e.g., a database, computational modules) that perform a function required by a system, (2) a </a:t>
            </a:r>
            <a:r>
              <a:rPr lang="en-US" sz="1800" b="1" dirty="0">
                <a:solidFill>
                  <a:schemeClr val="folHlink"/>
                </a:solidFill>
                <a:latin typeface="Palatino" pitchFamily="-128" charset="0"/>
              </a:rPr>
              <a:t>set of connectors</a:t>
            </a:r>
            <a:r>
              <a:rPr lang="en-US" sz="1800" dirty="0">
                <a:solidFill>
                  <a:schemeClr val="folHlink"/>
                </a:solidFill>
                <a:latin typeface="Palatino" pitchFamily="-128" charset="0"/>
              </a:rPr>
              <a:t> </a:t>
            </a:r>
            <a:r>
              <a:rPr lang="en-US" sz="1800" dirty="0">
                <a:effectLst>
                  <a:outerShdw blurRad="38100" dist="38100" dir="2700000" algn="tl">
                    <a:srgbClr val="FFFFFF"/>
                  </a:outerShdw>
                </a:effectLst>
                <a:latin typeface="Palatino" pitchFamily="-128" charset="0"/>
              </a:rPr>
              <a:t>that enable “communication, coordination and cooperation” among components, (3) </a:t>
            </a:r>
            <a:r>
              <a:rPr lang="en-US" sz="1800" b="1" dirty="0">
                <a:solidFill>
                  <a:schemeClr val="folHlink"/>
                </a:solidFill>
                <a:latin typeface="Palatino" pitchFamily="-128" charset="0"/>
              </a:rPr>
              <a:t>constraints</a:t>
            </a:r>
            <a:r>
              <a:rPr lang="en-US" sz="1800" dirty="0">
                <a:effectLst>
                  <a:outerShdw blurRad="38100" dist="38100" dir="2700000" algn="tl">
                    <a:srgbClr val="FFFFFF"/>
                  </a:outerShdw>
                </a:effectLst>
                <a:latin typeface="Palatino" pitchFamily="-128" charset="0"/>
              </a:rPr>
              <a:t> that define how components can be integrated to form the system, and (4) </a:t>
            </a:r>
            <a:r>
              <a:rPr lang="en-US" sz="1800" b="1" dirty="0">
                <a:solidFill>
                  <a:schemeClr val="folHlink"/>
                </a:solidFill>
                <a:latin typeface="Palatino" pitchFamily="-128" charset="0"/>
              </a:rPr>
              <a:t>semantic models</a:t>
            </a:r>
            <a:r>
              <a:rPr lang="en-US" sz="1800" dirty="0">
                <a:effectLst>
                  <a:outerShdw blurRad="38100" dist="38100" dir="2700000" algn="tl">
                    <a:srgbClr val="FFFFFF"/>
                  </a:outerShdw>
                </a:effectLst>
                <a:latin typeface="Palatino" pitchFamily="-128" charset="0"/>
              </a:rPr>
              <a:t> that enable a designer to understand the overall properties of a system by analyzing the known properties of its constituent parts. </a:t>
            </a:r>
          </a:p>
        </p:txBody>
      </p:sp>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sz="3600"/>
              <a:t>Data-Centered Architecture</a:t>
            </a:r>
          </a:p>
        </p:txBody>
      </p:sp>
      <p:pic>
        <p:nvPicPr>
          <p:cNvPr id="178179" name="Picture 3"/>
          <p:cNvPicPr>
            <a:picLocks noChangeAspect="1" noChangeArrowheads="1"/>
          </p:cNvPicPr>
          <p:nvPr/>
        </p:nvPicPr>
        <p:blipFill>
          <a:blip r:embed="rId2"/>
          <a:srcRect/>
          <a:stretch>
            <a:fillRect/>
          </a:stretch>
        </p:blipFill>
        <p:spPr bwMode="auto">
          <a:xfrm>
            <a:off x="1548313" y="1733494"/>
            <a:ext cx="6024083" cy="4124398"/>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nchor="ctr"/>
          <a:lstStyle/>
          <a:p>
            <a:r>
              <a:rPr lang="en-US" dirty="0"/>
              <a:t>Design</a:t>
            </a:r>
          </a:p>
        </p:txBody>
      </p:sp>
      <p:sp>
        <p:nvSpPr>
          <p:cNvPr id="201731" name="Rectangle 3"/>
          <p:cNvSpPr>
            <a:spLocks noGrp="1" noChangeArrowheads="1"/>
          </p:cNvSpPr>
          <p:nvPr>
            <p:ph idx="1"/>
          </p:nvPr>
        </p:nvSpPr>
        <p:spPr>
          <a:xfrm>
            <a:off x="142844" y="1189053"/>
            <a:ext cx="8715436" cy="4525963"/>
          </a:xfrm>
        </p:spPr>
        <p:txBody>
          <a:bodyPr/>
          <a:lstStyle/>
          <a:p>
            <a:pPr algn="just">
              <a:lnSpc>
                <a:spcPct val="150000"/>
              </a:lnSpc>
            </a:pPr>
            <a:r>
              <a:rPr lang="en-US" sz="2400" dirty="0">
                <a:latin typeface="+mj-lt"/>
              </a:rPr>
              <a:t>Mitch </a:t>
            </a:r>
            <a:r>
              <a:rPr lang="en-US" sz="2400" dirty="0" err="1">
                <a:latin typeface="+mj-lt"/>
              </a:rPr>
              <a:t>Kapor</a:t>
            </a:r>
            <a:r>
              <a:rPr lang="en-US" sz="2400" dirty="0">
                <a:latin typeface="+mj-lt"/>
              </a:rPr>
              <a:t>, the creator of Lotus 1-2-3, presented</a:t>
            </a:r>
            <a:r>
              <a:rPr lang="en-US" sz="2400" dirty="0">
                <a:solidFill>
                  <a:srgbClr val="000000"/>
                </a:solidFill>
                <a:latin typeface="+mj-lt"/>
              </a:rPr>
              <a:t> a “software design manifesto” in </a:t>
            </a:r>
            <a:r>
              <a:rPr lang="en-US" sz="2400" i="1" dirty="0">
                <a:solidFill>
                  <a:srgbClr val="000000"/>
                </a:solidFill>
                <a:latin typeface="+mj-lt"/>
              </a:rPr>
              <a:t>Dr. Dobbs Journal. </a:t>
            </a:r>
            <a:r>
              <a:rPr lang="en-US" sz="2400" dirty="0">
                <a:solidFill>
                  <a:srgbClr val="000000"/>
                </a:solidFill>
                <a:latin typeface="+mj-lt"/>
              </a:rPr>
              <a:t>He said:</a:t>
            </a:r>
          </a:p>
          <a:p>
            <a:pPr marL="457200" lvl="1" indent="0" algn="just">
              <a:lnSpc>
                <a:spcPct val="150000"/>
              </a:lnSpc>
              <a:buNone/>
            </a:pPr>
            <a:r>
              <a:rPr lang="en-US" sz="2400" dirty="0">
                <a:solidFill>
                  <a:srgbClr val="000000"/>
                </a:solidFill>
                <a:latin typeface="+mj-lt"/>
              </a:rPr>
              <a:t>Good software design should exhibit:</a:t>
            </a:r>
          </a:p>
          <a:p>
            <a:pPr lvl="1" algn="just">
              <a:lnSpc>
                <a:spcPct val="150000"/>
              </a:lnSpc>
            </a:pPr>
            <a:r>
              <a:rPr lang="en-US" sz="2400" i="1" dirty="0">
                <a:solidFill>
                  <a:schemeClr val="folHlink"/>
                </a:solidFill>
                <a:latin typeface="+mj-lt"/>
              </a:rPr>
              <a:t>Firmness:</a:t>
            </a:r>
            <a:r>
              <a:rPr lang="en-US" sz="2400" dirty="0">
                <a:solidFill>
                  <a:srgbClr val="000000"/>
                </a:solidFill>
                <a:latin typeface="+mj-lt"/>
              </a:rPr>
              <a:t> A program should not have any bugs that inhibit its function. </a:t>
            </a:r>
          </a:p>
          <a:p>
            <a:pPr lvl="1" algn="just">
              <a:lnSpc>
                <a:spcPct val="150000"/>
              </a:lnSpc>
            </a:pPr>
            <a:r>
              <a:rPr lang="en-US" sz="2400" i="1" dirty="0">
                <a:solidFill>
                  <a:schemeClr val="folHlink"/>
                </a:solidFill>
                <a:latin typeface="+mj-lt"/>
              </a:rPr>
              <a:t>Commodity:</a:t>
            </a:r>
            <a:r>
              <a:rPr lang="en-US" sz="2400" dirty="0">
                <a:solidFill>
                  <a:srgbClr val="000000"/>
                </a:solidFill>
                <a:latin typeface="+mj-lt"/>
              </a:rPr>
              <a:t> A program should be suitable for the purposes for which it was intended. </a:t>
            </a:r>
          </a:p>
          <a:p>
            <a:pPr lvl="1" algn="just">
              <a:lnSpc>
                <a:spcPct val="150000"/>
              </a:lnSpc>
            </a:pPr>
            <a:r>
              <a:rPr lang="en-US" sz="2400" i="1" dirty="0">
                <a:solidFill>
                  <a:schemeClr val="folHlink"/>
                </a:solidFill>
                <a:latin typeface="+mj-lt"/>
              </a:rPr>
              <a:t>Delight:</a:t>
            </a:r>
            <a:r>
              <a:rPr lang="en-US" sz="2400" dirty="0">
                <a:solidFill>
                  <a:schemeClr val="folHlink"/>
                </a:solidFill>
                <a:latin typeface="+mj-lt"/>
              </a:rPr>
              <a:t> </a:t>
            </a:r>
            <a:r>
              <a:rPr lang="en-US" sz="2400" dirty="0">
                <a:solidFill>
                  <a:srgbClr val="000000"/>
                </a:solidFill>
                <a:latin typeface="+mj-lt"/>
              </a:rPr>
              <a:t>The experience of using the program should be pleasurable one.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sz="3600"/>
              <a:t>Data Flow Architecture</a:t>
            </a:r>
          </a:p>
        </p:txBody>
      </p:sp>
      <p:pic>
        <p:nvPicPr>
          <p:cNvPr id="179203" name="Picture 3"/>
          <p:cNvPicPr>
            <a:picLocks noChangeAspect="1" noChangeArrowheads="1"/>
          </p:cNvPicPr>
          <p:nvPr/>
        </p:nvPicPr>
        <p:blipFill>
          <a:blip r:embed="rId2"/>
          <a:srcRect/>
          <a:stretch>
            <a:fillRect/>
          </a:stretch>
        </p:blipFill>
        <p:spPr bwMode="auto">
          <a:xfrm>
            <a:off x="1285852" y="1277337"/>
            <a:ext cx="6334148" cy="5023451"/>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Content Placeholder 2"/>
          <p:cNvSpPr>
            <a:spLocks noGrp="1"/>
          </p:cNvSpPr>
          <p:nvPr>
            <p:ph idx="1"/>
          </p:nvPr>
        </p:nvSpPr>
        <p:spPr>
          <a:xfrm>
            <a:off x="457200" y="1260491"/>
            <a:ext cx="8229600" cy="4525963"/>
          </a:xfrm>
        </p:spPr>
        <p:txBody>
          <a:bodyPr/>
          <a:lstStyle/>
          <a:p>
            <a:pPr algn="just">
              <a:lnSpc>
                <a:spcPct val="150000"/>
              </a:lnSpc>
            </a:pPr>
            <a:r>
              <a:rPr lang="en-IN" sz="2000" dirty="0"/>
              <a:t>This architecture is applied when input data are to be transformed through a series of computational or manipulative components into output data.</a:t>
            </a:r>
          </a:p>
          <a:p>
            <a:pPr algn="just">
              <a:lnSpc>
                <a:spcPct val="150000"/>
              </a:lnSpc>
            </a:pPr>
            <a:r>
              <a:rPr lang="en-IN" sz="2000" dirty="0"/>
              <a:t>A pipe and </a:t>
            </a:r>
            <a:r>
              <a:rPr lang="en-IN" sz="2000" dirty="0" err="1"/>
              <a:t>ﬁlter</a:t>
            </a:r>
            <a:r>
              <a:rPr lang="en-IN" sz="2000" dirty="0"/>
              <a:t> pattern has a set of components, called </a:t>
            </a:r>
            <a:r>
              <a:rPr lang="en-IN" sz="2000" dirty="0" err="1"/>
              <a:t>ﬁlters</a:t>
            </a:r>
            <a:r>
              <a:rPr lang="en-IN" sz="2000" dirty="0"/>
              <a:t>, connected by pipes that transmit data from one component to the next.</a:t>
            </a:r>
          </a:p>
          <a:p>
            <a:pPr algn="just">
              <a:lnSpc>
                <a:spcPct val="150000"/>
              </a:lnSpc>
            </a:pPr>
            <a:r>
              <a:rPr lang="en-IN" sz="2000" dirty="0"/>
              <a:t>Each </a:t>
            </a:r>
            <a:r>
              <a:rPr lang="en-IN" sz="2000" dirty="0" err="1"/>
              <a:t>ﬁlter</a:t>
            </a:r>
            <a:r>
              <a:rPr lang="en-IN" sz="2000" dirty="0"/>
              <a:t> works independently of those components upstream and downstream, is designed to expect data input of a certain form, and produces data output (to the next </a:t>
            </a:r>
            <a:r>
              <a:rPr lang="en-IN" sz="2000" dirty="0" err="1"/>
              <a:t>ﬁlter</a:t>
            </a:r>
            <a:r>
              <a:rPr lang="en-IN" sz="2000" dirty="0"/>
              <a:t>) of a </a:t>
            </a:r>
            <a:r>
              <a:rPr lang="en-IN" sz="2000" dirty="0" err="1"/>
              <a:t>speciﬁed</a:t>
            </a:r>
            <a:r>
              <a:rPr lang="en-IN" sz="2000" dirty="0"/>
              <a:t> form.</a:t>
            </a:r>
          </a:p>
          <a:p>
            <a:pPr algn="just">
              <a:lnSpc>
                <a:spcPct val="150000"/>
              </a:lnSpc>
            </a:pPr>
            <a:r>
              <a:rPr lang="en-IN" sz="2000" dirty="0"/>
              <a:t>However, the </a:t>
            </a:r>
            <a:r>
              <a:rPr lang="en-IN" sz="2000" dirty="0" err="1"/>
              <a:t>ﬁlter</a:t>
            </a:r>
            <a:r>
              <a:rPr lang="en-IN" sz="2000" dirty="0"/>
              <a:t> does not require knowledge of the working of its </a:t>
            </a:r>
            <a:r>
              <a:rPr lang="en-IN" sz="2000" dirty="0" err="1"/>
              <a:t>neighboring</a:t>
            </a:r>
            <a:r>
              <a:rPr lang="en-IN" sz="2000" dirty="0"/>
              <a:t> </a:t>
            </a:r>
            <a:r>
              <a:rPr lang="en-IN" sz="2000" dirty="0" err="1"/>
              <a:t>ﬁlters</a:t>
            </a:r>
            <a:r>
              <a:rPr lang="en-IN" sz="2000" dirty="0"/>
              <a:t>.</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chor="ctr"/>
          <a:lstStyle/>
          <a:p>
            <a:r>
              <a:rPr lang="en-US" dirty="0"/>
              <a:t>Call and Return Architecture</a:t>
            </a:r>
          </a:p>
        </p:txBody>
      </p:sp>
      <p:pic>
        <p:nvPicPr>
          <p:cNvPr id="180227" name="Picture 3"/>
          <p:cNvPicPr>
            <a:picLocks noChangeAspect="1" noChangeArrowheads="1"/>
          </p:cNvPicPr>
          <p:nvPr/>
        </p:nvPicPr>
        <p:blipFill>
          <a:blip r:embed="rId2"/>
          <a:srcRect/>
          <a:stretch>
            <a:fillRect/>
          </a:stretch>
        </p:blipFill>
        <p:spPr bwMode="auto">
          <a:xfrm>
            <a:off x="2057400" y="1828800"/>
            <a:ext cx="5800725" cy="4419600"/>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p:txBody>
          <a:bodyPr/>
          <a:lstStyle/>
          <a:p>
            <a:pPr algn="just">
              <a:lnSpc>
                <a:spcPct val="150000"/>
              </a:lnSpc>
            </a:pPr>
            <a:r>
              <a:rPr lang="en-IN" sz="1800" dirty="0"/>
              <a:t>This architectural style enables a software designer (system architect) to achieve a program structure that is relatively easy to modify and scale.</a:t>
            </a:r>
          </a:p>
          <a:p>
            <a:pPr algn="just">
              <a:lnSpc>
                <a:spcPct val="150000"/>
              </a:lnSpc>
            </a:pPr>
            <a:r>
              <a:rPr lang="en-IN" sz="1800" dirty="0"/>
              <a:t>A number of sub styles exist within this category:</a:t>
            </a:r>
          </a:p>
          <a:p>
            <a:pPr lvl="1" algn="just">
              <a:lnSpc>
                <a:spcPct val="150000"/>
              </a:lnSpc>
            </a:pPr>
            <a:r>
              <a:rPr lang="en-IN" sz="1800" dirty="0"/>
              <a:t>Main program/subprogram architectures. This classic program structure decomposes function into a control hierarchy where a “main” program invokes a number of program components, which in turn may invoke still other components.</a:t>
            </a:r>
          </a:p>
          <a:p>
            <a:pPr lvl="1" algn="just">
              <a:lnSpc>
                <a:spcPct val="150000"/>
              </a:lnSpc>
            </a:pPr>
            <a:r>
              <a:rPr lang="en-IN" sz="1800" dirty="0"/>
              <a:t>Remote procedure call architectures. The components of a main program/ subprogram architecture are distributed across multiple computers on a network.</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chor="ctr"/>
          <a:lstStyle/>
          <a:p>
            <a:r>
              <a:rPr lang="en-US" dirty="0"/>
              <a:t>Layered Architecture</a:t>
            </a:r>
          </a:p>
        </p:txBody>
      </p:sp>
      <p:pic>
        <p:nvPicPr>
          <p:cNvPr id="181251" name="Picture 3"/>
          <p:cNvPicPr>
            <a:picLocks noChangeAspect="1" noChangeArrowheads="1"/>
          </p:cNvPicPr>
          <p:nvPr/>
        </p:nvPicPr>
        <p:blipFill>
          <a:blip r:embed="rId2"/>
          <a:srcRect/>
          <a:stretch>
            <a:fillRect/>
          </a:stretch>
        </p:blipFill>
        <p:spPr bwMode="auto">
          <a:xfrm>
            <a:off x="1785918" y="1500174"/>
            <a:ext cx="5081606" cy="4853445"/>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p:txBody>
          <a:bodyPr/>
          <a:lstStyle/>
          <a:p>
            <a:pPr algn="just">
              <a:lnSpc>
                <a:spcPct val="150000"/>
              </a:lnSpc>
            </a:pPr>
            <a:r>
              <a:rPr lang="en-IN" sz="2000" dirty="0"/>
              <a:t>A number of different layers are defined, each accomplishing operations that progressively become closer to the machine instruction set.</a:t>
            </a:r>
          </a:p>
          <a:p>
            <a:pPr algn="just">
              <a:lnSpc>
                <a:spcPct val="150000"/>
              </a:lnSpc>
            </a:pPr>
            <a:r>
              <a:rPr lang="en-IN" sz="2000" dirty="0"/>
              <a:t>At the outer layer, components service user interface operations.</a:t>
            </a:r>
          </a:p>
          <a:p>
            <a:pPr algn="just">
              <a:lnSpc>
                <a:spcPct val="150000"/>
              </a:lnSpc>
            </a:pPr>
            <a:r>
              <a:rPr lang="en-IN" sz="2000" dirty="0"/>
              <a:t>At the inner layer, components perform operating system interfacing.</a:t>
            </a:r>
          </a:p>
          <a:p>
            <a:pPr algn="just">
              <a:lnSpc>
                <a:spcPct val="150000"/>
              </a:lnSpc>
            </a:pPr>
            <a:r>
              <a:rPr lang="en-IN" sz="2000" dirty="0"/>
              <a:t>Intermediate layers provide utility services and application software functions.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Architectural Patterns</a:t>
            </a:r>
          </a:p>
        </p:txBody>
      </p:sp>
      <p:sp>
        <p:nvSpPr>
          <p:cNvPr id="182275" name="Rectangle 3"/>
          <p:cNvSpPr>
            <a:spLocks noGrp="1" noChangeArrowheads="1"/>
          </p:cNvSpPr>
          <p:nvPr>
            <p:ph idx="1"/>
          </p:nvPr>
        </p:nvSpPr>
        <p:spPr>
          <a:xfrm>
            <a:off x="214282" y="974739"/>
            <a:ext cx="8572560" cy="4525963"/>
          </a:xfrm>
        </p:spPr>
        <p:txBody>
          <a:bodyPr/>
          <a:lstStyle/>
          <a:p>
            <a:pPr algn="just">
              <a:lnSpc>
                <a:spcPct val="150000"/>
              </a:lnSpc>
            </a:pPr>
            <a:r>
              <a:rPr lang="en-US" sz="1600" dirty="0">
                <a:solidFill>
                  <a:schemeClr val="folHlink"/>
                </a:solidFill>
                <a:latin typeface="+mj-lt"/>
              </a:rPr>
              <a:t>Concurrency</a:t>
            </a:r>
            <a:r>
              <a:rPr lang="en-US" sz="1600" dirty="0">
                <a:latin typeface="+mj-lt"/>
              </a:rPr>
              <a:t>—applications must handle multiple tasks in a manner that simulates parallelism </a:t>
            </a:r>
          </a:p>
          <a:p>
            <a:pPr lvl="1" algn="just">
              <a:lnSpc>
                <a:spcPct val="150000"/>
              </a:lnSpc>
            </a:pPr>
            <a:r>
              <a:rPr lang="en-US" sz="1600" dirty="0">
                <a:solidFill>
                  <a:schemeClr val="folHlink"/>
                </a:solidFill>
                <a:latin typeface="+mj-lt"/>
              </a:rPr>
              <a:t> </a:t>
            </a:r>
            <a:r>
              <a:rPr lang="en-US" sz="1600" i="1" dirty="0">
                <a:solidFill>
                  <a:schemeClr val="folHlink"/>
                </a:solidFill>
                <a:latin typeface="+mj-lt"/>
              </a:rPr>
              <a:t>operating system process management </a:t>
            </a:r>
            <a:r>
              <a:rPr lang="en-US" sz="1600" dirty="0">
                <a:latin typeface="+mj-lt"/>
              </a:rPr>
              <a:t>pattern</a:t>
            </a:r>
          </a:p>
          <a:p>
            <a:pPr lvl="1" algn="just">
              <a:lnSpc>
                <a:spcPct val="150000"/>
              </a:lnSpc>
            </a:pPr>
            <a:r>
              <a:rPr lang="en-US" sz="1600" i="1" dirty="0">
                <a:solidFill>
                  <a:schemeClr val="folHlink"/>
                </a:solidFill>
                <a:latin typeface="+mj-lt"/>
              </a:rPr>
              <a:t>task scheduler</a:t>
            </a:r>
            <a:r>
              <a:rPr lang="en-US" sz="1600" dirty="0">
                <a:latin typeface="+mj-lt"/>
              </a:rPr>
              <a:t> pattern</a:t>
            </a:r>
          </a:p>
          <a:p>
            <a:pPr algn="just">
              <a:lnSpc>
                <a:spcPct val="150000"/>
              </a:lnSpc>
            </a:pPr>
            <a:r>
              <a:rPr lang="en-US" sz="1600" dirty="0">
                <a:solidFill>
                  <a:schemeClr val="folHlink"/>
                </a:solidFill>
                <a:latin typeface="+mj-lt"/>
              </a:rPr>
              <a:t>Persistence</a:t>
            </a:r>
            <a:r>
              <a:rPr lang="en-US" sz="1600" dirty="0">
                <a:latin typeface="+mj-lt"/>
              </a:rPr>
              <a:t>—Data persists if it survives past the execution of the process that created it. Two patterns are common: </a:t>
            </a:r>
          </a:p>
          <a:p>
            <a:pPr lvl="1" algn="just">
              <a:lnSpc>
                <a:spcPct val="150000"/>
              </a:lnSpc>
              <a:spcBef>
                <a:spcPts val="600"/>
              </a:spcBef>
            </a:pPr>
            <a:r>
              <a:rPr lang="en-US" sz="1600" dirty="0">
                <a:latin typeface="+mj-lt"/>
              </a:rPr>
              <a:t>a </a:t>
            </a:r>
            <a:r>
              <a:rPr lang="en-US" sz="1600" i="1" dirty="0">
                <a:solidFill>
                  <a:schemeClr val="folHlink"/>
                </a:solidFill>
                <a:latin typeface="+mj-lt"/>
              </a:rPr>
              <a:t>database management system</a:t>
            </a:r>
            <a:r>
              <a:rPr lang="en-US" sz="1600" dirty="0">
                <a:solidFill>
                  <a:schemeClr val="folHlink"/>
                </a:solidFill>
                <a:latin typeface="+mj-lt"/>
              </a:rPr>
              <a:t> </a:t>
            </a:r>
            <a:r>
              <a:rPr lang="en-US" sz="1600" dirty="0">
                <a:latin typeface="+mj-lt"/>
              </a:rPr>
              <a:t>pattern that applies the storage and retrieval capability of a DBMS to the application architecture</a:t>
            </a:r>
          </a:p>
          <a:p>
            <a:pPr lvl="1" algn="just">
              <a:lnSpc>
                <a:spcPct val="150000"/>
              </a:lnSpc>
              <a:spcBef>
                <a:spcPts val="600"/>
              </a:spcBef>
            </a:pPr>
            <a:r>
              <a:rPr lang="en-US" sz="1600" dirty="0">
                <a:latin typeface="+mj-lt"/>
              </a:rPr>
              <a:t>an </a:t>
            </a:r>
            <a:r>
              <a:rPr lang="en-US" sz="1600" i="1" dirty="0">
                <a:solidFill>
                  <a:schemeClr val="folHlink"/>
                </a:solidFill>
                <a:latin typeface="+mj-lt"/>
              </a:rPr>
              <a:t>application level</a:t>
            </a:r>
            <a:r>
              <a:rPr lang="en-US" sz="1600" dirty="0">
                <a:solidFill>
                  <a:schemeClr val="folHlink"/>
                </a:solidFill>
                <a:latin typeface="+mj-lt"/>
              </a:rPr>
              <a:t> </a:t>
            </a:r>
            <a:r>
              <a:rPr lang="en-US" sz="1600" i="1" dirty="0">
                <a:solidFill>
                  <a:schemeClr val="folHlink"/>
                </a:solidFill>
                <a:latin typeface="+mj-lt"/>
              </a:rPr>
              <a:t>persistence</a:t>
            </a:r>
            <a:r>
              <a:rPr lang="en-US" sz="1600" dirty="0">
                <a:solidFill>
                  <a:schemeClr val="folHlink"/>
                </a:solidFill>
                <a:latin typeface="+mj-lt"/>
              </a:rPr>
              <a:t> </a:t>
            </a:r>
            <a:r>
              <a:rPr lang="en-US" sz="1600" dirty="0">
                <a:latin typeface="+mj-lt"/>
              </a:rPr>
              <a:t>pattern that builds persistence features into the application architecture</a:t>
            </a:r>
          </a:p>
          <a:p>
            <a:pPr algn="just">
              <a:lnSpc>
                <a:spcPct val="150000"/>
              </a:lnSpc>
              <a:spcBef>
                <a:spcPts val="600"/>
              </a:spcBef>
            </a:pPr>
            <a:r>
              <a:rPr lang="en-US" sz="1600" dirty="0">
                <a:solidFill>
                  <a:schemeClr val="folHlink"/>
                </a:solidFill>
                <a:latin typeface="+mj-lt"/>
              </a:rPr>
              <a:t>Distribution</a:t>
            </a:r>
            <a:r>
              <a:rPr lang="en-US" sz="1600" dirty="0">
                <a:latin typeface="+mj-lt"/>
              </a:rPr>
              <a:t>— the manner in which systems or components within systems communicate with one another in a distributed environment</a:t>
            </a:r>
          </a:p>
          <a:p>
            <a:pPr lvl="1" algn="just">
              <a:lnSpc>
                <a:spcPct val="150000"/>
              </a:lnSpc>
              <a:spcBef>
                <a:spcPts val="600"/>
              </a:spcBef>
            </a:pPr>
            <a:r>
              <a:rPr lang="en-US" sz="1600" dirty="0">
                <a:latin typeface="+mj-lt"/>
              </a:rPr>
              <a:t>A</a:t>
            </a:r>
            <a:r>
              <a:rPr lang="en-US" sz="1600" i="1" dirty="0">
                <a:latin typeface="+mj-lt"/>
              </a:rPr>
              <a:t> </a:t>
            </a:r>
            <a:r>
              <a:rPr lang="en-US" sz="1600" i="1" dirty="0">
                <a:solidFill>
                  <a:schemeClr val="folHlink"/>
                </a:solidFill>
                <a:latin typeface="+mj-lt"/>
              </a:rPr>
              <a:t>broker</a:t>
            </a:r>
            <a:r>
              <a:rPr lang="en-US" sz="1600" dirty="0">
                <a:solidFill>
                  <a:schemeClr val="folHlink"/>
                </a:solidFill>
                <a:latin typeface="+mj-lt"/>
              </a:rPr>
              <a:t> </a:t>
            </a:r>
            <a:r>
              <a:rPr lang="en-US" sz="1600" dirty="0">
                <a:latin typeface="+mj-lt"/>
              </a:rPr>
              <a:t>acts as a ‘middle-man’ between the client component and a server component.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chor="ctr"/>
          <a:lstStyle/>
          <a:p>
            <a:r>
              <a:rPr lang="en-US" dirty="0"/>
              <a:t>Architectural Design</a:t>
            </a:r>
          </a:p>
        </p:txBody>
      </p:sp>
      <p:sp>
        <p:nvSpPr>
          <p:cNvPr id="183299" name="Rectangle 3"/>
          <p:cNvSpPr>
            <a:spLocks noGrp="1" noChangeArrowheads="1"/>
          </p:cNvSpPr>
          <p:nvPr>
            <p:ph idx="1"/>
          </p:nvPr>
        </p:nvSpPr>
        <p:spPr/>
        <p:txBody>
          <a:bodyPr/>
          <a:lstStyle/>
          <a:p>
            <a:pPr algn="just">
              <a:lnSpc>
                <a:spcPct val="150000"/>
              </a:lnSpc>
            </a:pPr>
            <a:r>
              <a:rPr lang="en-US" sz="2000" dirty="0"/>
              <a:t>The software must be placed into context</a:t>
            </a:r>
          </a:p>
          <a:p>
            <a:pPr lvl="1" algn="just">
              <a:lnSpc>
                <a:spcPct val="150000"/>
              </a:lnSpc>
            </a:pPr>
            <a:r>
              <a:rPr lang="en-US" sz="2000" dirty="0"/>
              <a:t>the design should define the external entities (other systems, devices, people) that the software interacts with and the nature of the interaction</a:t>
            </a:r>
          </a:p>
          <a:p>
            <a:pPr algn="just">
              <a:lnSpc>
                <a:spcPct val="150000"/>
              </a:lnSpc>
            </a:pPr>
            <a:r>
              <a:rPr lang="en-US" sz="2000" dirty="0"/>
              <a:t>A set of architectural archetypes should be identified</a:t>
            </a:r>
          </a:p>
          <a:p>
            <a:pPr lvl="1" algn="just">
              <a:lnSpc>
                <a:spcPct val="150000"/>
              </a:lnSpc>
            </a:pPr>
            <a:r>
              <a:rPr lang="en-US" sz="2000" dirty="0"/>
              <a:t>An</a:t>
            </a:r>
            <a:r>
              <a:rPr lang="en-US" sz="2000" dirty="0">
                <a:solidFill>
                  <a:schemeClr val="folHlink"/>
                </a:solidFill>
              </a:rPr>
              <a:t> </a:t>
            </a:r>
            <a:r>
              <a:rPr lang="en-US" sz="2000" i="1" dirty="0">
                <a:solidFill>
                  <a:schemeClr val="folHlink"/>
                </a:solidFill>
              </a:rPr>
              <a:t>archetype</a:t>
            </a:r>
            <a:r>
              <a:rPr lang="en-US" sz="2000" dirty="0"/>
              <a:t> is an abstraction (similar to a class) that represents one element of system behavior</a:t>
            </a:r>
          </a:p>
          <a:p>
            <a:pPr algn="just">
              <a:lnSpc>
                <a:spcPct val="150000"/>
              </a:lnSpc>
            </a:pPr>
            <a:r>
              <a:rPr lang="en-US" sz="2000" dirty="0"/>
              <a:t>The designer specifies the structure of the system by defining and refining software components that implement each archetype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chor="ctr"/>
          <a:lstStyle/>
          <a:p>
            <a:r>
              <a:rPr lang="en-US" dirty="0"/>
              <a:t>Architectural Context</a:t>
            </a:r>
          </a:p>
        </p:txBody>
      </p:sp>
      <p:sp>
        <p:nvSpPr>
          <p:cNvPr id="6" name="Content Placeholder 5"/>
          <p:cNvSpPr>
            <a:spLocks noGrp="1"/>
          </p:cNvSpPr>
          <p:nvPr>
            <p:ph idx="1"/>
          </p:nvPr>
        </p:nvSpPr>
        <p:spPr/>
        <p:txBody>
          <a:bodyPr/>
          <a:lstStyle/>
          <a:p>
            <a:endParaRPr lang="en-IN"/>
          </a:p>
        </p:txBody>
      </p:sp>
      <p:pic>
        <p:nvPicPr>
          <p:cNvPr id="184323" name="Picture 3"/>
          <p:cNvPicPr>
            <a:picLocks noChangeAspect="1" noChangeArrowheads="1"/>
          </p:cNvPicPr>
          <p:nvPr/>
        </p:nvPicPr>
        <p:blipFill>
          <a:blip r:embed="rId2"/>
          <a:srcRect/>
          <a:stretch>
            <a:fillRect/>
          </a:stretch>
        </p:blipFill>
        <p:spPr bwMode="auto">
          <a:xfrm>
            <a:off x="2057400" y="2057400"/>
            <a:ext cx="6019800" cy="3819525"/>
          </a:xfrm>
          <a:prstGeom prst="rect">
            <a:avLst/>
          </a:prstGeom>
          <a:solidFill>
            <a:srgbClr val="96E3FE"/>
          </a:solid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title"/>
          </p:nvPr>
        </p:nvSpPr>
        <p:spPr/>
        <p:txBody>
          <a:bodyPr anchor="ctr"/>
          <a:lstStyle/>
          <a:p>
            <a:r>
              <a:rPr lang="en-US" dirty="0"/>
              <a:t>Archetypes</a:t>
            </a:r>
          </a:p>
        </p:txBody>
      </p:sp>
      <p:pic>
        <p:nvPicPr>
          <p:cNvPr id="185348" name="Picture 4"/>
          <p:cNvPicPr>
            <a:picLocks noChangeAspect="1" noChangeArrowheads="1"/>
          </p:cNvPicPr>
          <p:nvPr/>
        </p:nvPicPr>
        <p:blipFill>
          <a:blip r:embed="rId2"/>
          <a:srcRect/>
          <a:stretch>
            <a:fillRect/>
          </a:stretch>
        </p:blipFill>
        <p:spPr bwMode="auto">
          <a:xfrm>
            <a:off x="2895600" y="1500174"/>
            <a:ext cx="3568700" cy="4805362"/>
          </a:xfrm>
          <a:prstGeom prst="rect">
            <a:avLst/>
          </a:prstGeom>
          <a:noFill/>
          <a:ln w="12700">
            <a:noFill/>
            <a:miter lim="800000"/>
            <a:headEnd/>
            <a:tailEnd/>
          </a:ln>
          <a:effectLst/>
        </p:spPr>
      </p:pic>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title"/>
          </p:nvPr>
        </p:nvSpPr>
        <p:spPr/>
        <p:txBody>
          <a:bodyPr anchor="ctr"/>
          <a:lstStyle/>
          <a:p>
            <a:r>
              <a:rPr lang="en-US" sz="3600" dirty="0"/>
              <a:t>Analysis Model -&gt; Design Model</a:t>
            </a:r>
          </a:p>
        </p:txBody>
      </p:sp>
      <p:pic>
        <p:nvPicPr>
          <p:cNvPr id="172036" name="Picture 4"/>
          <p:cNvPicPr>
            <a:picLocks noChangeAspect="1" noChangeArrowheads="1"/>
          </p:cNvPicPr>
          <p:nvPr/>
        </p:nvPicPr>
        <p:blipFill>
          <a:blip r:embed="rId2"/>
          <a:srcRect/>
          <a:stretch>
            <a:fillRect/>
          </a:stretch>
        </p:blipFill>
        <p:spPr bwMode="auto">
          <a:xfrm>
            <a:off x="808038" y="1316972"/>
            <a:ext cx="7192986" cy="5040986"/>
          </a:xfrm>
          <a:prstGeom prst="rect">
            <a:avLst/>
          </a:prstGeom>
          <a:noFill/>
          <a:ln w="12700">
            <a:noFill/>
            <a:miter lim="800000"/>
            <a:headEnd/>
            <a:tailEnd/>
          </a:ln>
          <a:effectLst/>
        </p:spPr>
      </p:pic>
      <p:sp>
        <p:nvSpPr>
          <p:cNvPr id="7" name="Footer Placeholder 1"/>
          <p:cNvSpPr txBox="1">
            <a:spLocks/>
          </p:cNvSpPr>
          <p:nvPr/>
        </p:nvSpPr>
        <p:spPr bwMode="auto">
          <a:xfrm>
            <a:off x="25400" y="6572272"/>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75447"/>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72272"/>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nchor="ctr"/>
          <a:lstStyle/>
          <a:p>
            <a:r>
              <a:rPr lang="en-US" dirty="0"/>
              <a:t>Analyzing Architectural Design</a:t>
            </a:r>
          </a:p>
        </p:txBody>
      </p:sp>
      <p:sp>
        <p:nvSpPr>
          <p:cNvPr id="188419" name="Text Box 3"/>
          <p:cNvSpPr txBox="1">
            <a:spLocks noChangeArrowheads="1"/>
          </p:cNvSpPr>
          <p:nvPr/>
        </p:nvSpPr>
        <p:spPr bwMode="auto">
          <a:xfrm>
            <a:off x="357158" y="1500174"/>
            <a:ext cx="8377267" cy="5021888"/>
          </a:xfrm>
          <a:prstGeom prst="rect">
            <a:avLst/>
          </a:prstGeom>
          <a:noFill/>
          <a:ln w="12700">
            <a:noFill/>
            <a:miter lim="800000"/>
            <a:headEnd/>
            <a:tailEnd/>
          </a:ln>
          <a:effectLst/>
        </p:spPr>
        <p:txBody>
          <a:bodyPr wrap="square">
            <a:spAutoFit/>
          </a:bodyPr>
          <a:lstStyle/>
          <a:p>
            <a:pPr algn="just">
              <a:lnSpc>
                <a:spcPct val="150000"/>
              </a:lnSpc>
            </a:pPr>
            <a:r>
              <a:rPr lang="en-US" sz="1800" b="0" dirty="0">
                <a:effectLst>
                  <a:outerShdw blurRad="38100" dist="38100" dir="2700000" algn="tl">
                    <a:srgbClr val="FFFFFF"/>
                  </a:outerShdw>
                </a:effectLst>
                <a:latin typeface="+mj-lt"/>
              </a:rPr>
              <a:t>1.  Collect scenarios. </a:t>
            </a:r>
          </a:p>
          <a:p>
            <a:pPr algn="just">
              <a:lnSpc>
                <a:spcPct val="150000"/>
              </a:lnSpc>
            </a:pPr>
            <a:r>
              <a:rPr lang="en-US" sz="1800" b="0" dirty="0">
                <a:effectLst>
                  <a:outerShdw blurRad="38100" dist="38100" dir="2700000" algn="tl">
                    <a:srgbClr val="FFFFFF"/>
                  </a:outerShdw>
                </a:effectLst>
                <a:latin typeface="+mj-lt"/>
              </a:rPr>
              <a:t>2.  Elicit requirements, constraints, and environment description. </a:t>
            </a:r>
          </a:p>
          <a:p>
            <a:pPr algn="just">
              <a:lnSpc>
                <a:spcPct val="150000"/>
              </a:lnSpc>
            </a:pPr>
            <a:r>
              <a:rPr lang="en-US" sz="1800" b="0" dirty="0">
                <a:effectLst>
                  <a:outerShdw blurRad="38100" dist="38100" dir="2700000" algn="tl">
                    <a:srgbClr val="FFFFFF"/>
                  </a:outerShdw>
                </a:effectLst>
                <a:latin typeface="+mj-lt"/>
              </a:rPr>
              <a:t>3.  Describe the architectural styles/patterns that have been chosen to address the scenarios and requirements:</a:t>
            </a:r>
          </a:p>
          <a:p>
            <a:pPr algn="just">
              <a:lnSpc>
                <a:spcPct val="150000"/>
              </a:lnSpc>
            </a:pPr>
            <a:r>
              <a:rPr lang="en-US" sz="1800" b="0" dirty="0">
                <a:effectLst>
                  <a:outerShdw blurRad="38100" dist="38100" dir="2700000" algn="tl">
                    <a:srgbClr val="FFFFFF"/>
                  </a:outerShdw>
                </a:effectLst>
                <a:latin typeface="+mj-lt"/>
              </a:rPr>
              <a:t>	• module view</a:t>
            </a:r>
          </a:p>
          <a:p>
            <a:pPr algn="just">
              <a:lnSpc>
                <a:spcPct val="150000"/>
              </a:lnSpc>
            </a:pPr>
            <a:r>
              <a:rPr lang="en-US" sz="1800" b="0" dirty="0">
                <a:effectLst>
                  <a:outerShdw blurRad="38100" dist="38100" dir="2700000" algn="tl">
                    <a:srgbClr val="FFFFFF"/>
                  </a:outerShdw>
                </a:effectLst>
                <a:latin typeface="+mj-lt"/>
              </a:rPr>
              <a:t>	• process view</a:t>
            </a:r>
          </a:p>
          <a:p>
            <a:pPr algn="just">
              <a:lnSpc>
                <a:spcPct val="150000"/>
              </a:lnSpc>
            </a:pPr>
            <a:r>
              <a:rPr lang="en-US" sz="1800" b="0" dirty="0">
                <a:effectLst>
                  <a:outerShdw blurRad="38100" dist="38100" dir="2700000" algn="tl">
                    <a:srgbClr val="FFFFFF"/>
                  </a:outerShdw>
                </a:effectLst>
                <a:latin typeface="+mj-lt"/>
              </a:rPr>
              <a:t>	• data flow view</a:t>
            </a:r>
          </a:p>
          <a:p>
            <a:pPr algn="just">
              <a:lnSpc>
                <a:spcPct val="150000"/>
              </a:lnSpc>
            </a:pPr>
            <a:r>
              <a:rPr lang="en-US" sz="1800" b="0" dirty="0">
                <a:effectLst>
                  <a:outerShdw blurRad="38100" dist="38100" dir="2700000" algn="tl">
                    <a:srgbClr val="FFFFFF"/>
                  </a:outerShdw>
                </a:effectLst>
                <a:latin typeface="+mj-lt"/>
              </a:rPr>
              <a:t>4.  Evaluate quality attributes by considered each attribute in isolation. </a:t>
            </a:r>
          </a:p>
          <a:p>
            <a:pPr algn="just">
              <a:lnSpc>
                <a:spcPct val="150000"/>
              </a:lnSpc>
            </a:pPr>
            <a:r>
              <a:rPr lang="en-US" sz="1800" b="0" dirty="0">
                <a:effectLst>
                  <a:outerShdw blurRad="38100" dist="38100" dir="2700000" algn="tl">
                    <a:srgbClr val="FFFFFF"/>
                  </a:outerShdw>
                </a:effectLst>
                <a:latin typeface="+mj-lt"/>
              </a:rPr>
              <a:t>5.  Identify the sensitivity of quality attributes to various architectural attributes for a specific architectural style. </a:t>
            </a:r>
          </a:p>
          <a:p>
            <a:pPr algn="just">
              <a:lnSpc>
                <a:spcPct val="150000"/>
              </a:lnSpc>
            </a:pPr>
            <a:r>
              <a:rPr lang="en-US" sz="1800" b="0" dirty="0">
                <a:effectLst>
                  <a:outerShdw blurRad="38100" dist="38100" dir="2700000" algn="tl">
                    <a:srgbClr val="FFFFFF"/>
                  </a:outerShdw>
                </a:effectLst>
                <a:latin typeface="+mj-lt"/>
              </a:rPr>
              <a:t>6.  Critique candidate architectures (developed in step 3) using the sensitivity analysis conducted in step 5.</a:t>
            </a:r>
            <a:r>
              <a:rPr lang="en-US" sz="1600" b="0" dirty="0">
                <a:effectLst>
                  <a:outerShdw blurRad="38100" dist="38100" dir="2700000" algn="tl">
                    <a:srgbClr val="FFFFFF"/>
                  </a:outerShdw>
                </a:effectLst>
                <a:latin typeface="+mj-lt"/>
              </a:rPr>
              <a:t> </a:t>
            </a:r>
          </a:p>
        </p:txBody>
      </p:sp>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chor="ctr"/>
          <a:lstStyle/>
          <a:p>
            <a:r>
              <a:rPr lang="en-US" dirty="0"/>
              <a:t>ADL</a:t>
            </a:r>
          </a:p>
        </p:txBody>
      </p:sp>
      <p:sp>
        <p:nvSpPr>
          <p:cNvPr id="217091" name="Rectangle 3"/>
          <p:cNvSpPr>
            <a:spLocks noGrp="1" noChangeArrowheads="1"/>
          </p:cNvSpPr>
          <p:nvPr>
            <p:ph idx="1"/>
          </p:nvPr>
        </p:nvSpPr>
        <p:spPr/>
        <p:txBody>
          <a:bodyPr/>
          <a:lstStyle/>
          <a:p>
            <a:pPr algn="just">
              <a:lnSpc>
                <a:spcPct val="150000"/>
              </a:lnSpc>
            </a:pPr>
            <a:r>
              <a:rPr lang="en-US" sz="2000" i="1" dirty="0">
                <a:solidFill>
                  <a:schemeClr val="folHlink"/>
                </a:solidFill>
                <a:latin typeface="+mj-lt"/>
              </a:rPr>
              <a:t>Architectural description language </a:t>
            </a:r>
            <a:r>
              <a:rPr lang="en-US" sz="2000" dirty="0">
                <a:solidFill>
                  <a:schemeClr val="folHlink"/>
                </a:solidFill>
                <a:latin typeface="+mj-lt"/>
              </a:rPr>
              <a:t>(ADL) </a:t>
            </a:r>
            <a:r>
              <a:rPr lang="en-US" sz="2000" dirty="0">
                <a:latin typeface="+mj-lt"/>
              </a:rPr>
              <a:t>provides a semantics and syntax for describing a software architecture</a:t>
            </a:r>
          </a:p>
          <a:p>
            <a:pPr algn="just">
              <a:lnSpc>
                <a:spcPct val="150000"/>
              </a:lnSpc>
            </a:pPr>
            <a:r>
              <a:rPr lang="en-US" sz="2000" dirty="0">
                <a:latin typeface="+mj-lt"/>
              </a:rPr>
              <a:t>Provide the designer with the ability to: </a:t>
            </a:r>
          </a:p>
          <a:p>
            <a:pPr lvl="1" algn="just">
              <a:lnSpc>
                <a:spcPct val="150000"/>
              </a:lnSpc>
            </a:pPr>
            <a:r>
              <a:rPr lang="en-US" sz="2000" dirty="0">
                <a:latin typeface="+mj-lt"/>
              </a:rPr>
              <a:t>decompose architectural components</a:t>
            </a:r>
          </a:p>
          <a:p>
            <a:pPr lvl="1" algn="just">
              <a:lnSpc>
                <a:spcPct val="150000"/>
              </a:lnSpc>
            </a:pPr>
            <a:r>
              <a:rPr lang="en-US" sz="2000" dirty="0">
                <a:latin typeface="+mj-lt"/>
              </a:rPr>
              <a:t>compose individual components into larger architectural blocks and </a:t>
            </a:r>
          </a:p>
          <a:p>
            <a:pPr lvl="1" algn="just">
              <a:lnSpc>
                <a:spcPct val="150000"/>
              </a:lnSpc>
            </a:pPr>
            <a:r>
              <a:rPr lang="en-US" sz="2000" dirty="0">
                <a:latin typeface="+mj-lt"/>
              </a:rPr>
              <a:t>represent interfaces (connection mechanisms) between components.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noFill/>
          <a:ln/>
        </p:spPr>
        <p:txBody>
          <a:bodyPr wrap="none" lIns="63500" tIns="25400" rIns="63500" bIns="25400" anchor="t">
            <a:spAutoFit/>
          </a:bodyPr>
          <a:lstStyle/>
          <a:p>
            <a:r>
              <a:rPr lang="en-US"/>
              <a:t>An Architectural Design Method</a:t>
            </a:r>
          </a:p>
        </p:txBody>
      </p:sp>
      <p:sp>
        <p:nvSpPr>
          <p:cNvPr id="189443" name="Rectangle 3"/>
          <p:cNvSpPr>
            <a:spLocks noChangeArrowheads="1"/>
          </p:cNvSpPr>
          <p:nvPr/>
        </p:nvSpPr>
        <p:spPr bwMode="auto">
          <a:xfrm>
            <a:off x="4244975" y="2362200"/>
            <a:ext cx="2889250" cy="247650"/>
          </a:xfrm>
          <a:prstGeom prst="rect">
            <a:avLst/>
          </a:prstGeom>
          <a:noFill/>
          <a:ln w="9525">
            <a:noFill/>
            <a:miter lim="800000"/>
            <a:headEnd/>
            <a:tailEnd/>
          </a:ln>
        </p:spPr>
        <p:txBody>
          <a:bodyPr wrap="none" lIns="0" tIns="0" rIns="0" bIns="0">
            <a:spAutoFit/>
          </a:bodyPr>
          <a:lstStyle/>
          <a:p>
            <a:pPr>
              <a:lnSpc>
                <a:spcPct val="90000"/>
              </a:lnSpc>
            </a:pPr>
            <a:r>
              <a:rPr lang="en-US" sz="1800">
                <a:latin typeface="Helvetica" pitchFamily="-128" charset="0"/>
              </a:rPr>
              <a:t>"four bedrooms, three baths,</a:t>
            </a:r>
            <a:endParaRPr lang="en-US" sz="1800" b="1">
              <a:latin typeface="Helvetica" pitchFamily="-128" charset="0"/>
            </a:endParaRPr>
          </a:p>
        </p:txBody>
      </p:sp>
      <p:sp>
        <p:nvSpPr>
          <p:cNvPr id="189444" name="Rectangle 4"/>
          <p:cNvSpPr>
            <a:spLocks noChangeArrowheads="1"/>
          </p:cNvSpPr>
          <p:nvPr/>
        </p:nvSpPr>
        <p:spPr bwMode="auto">
          <a:xfrm>
            <a:off x="4244975" y="2617788"/>
            <a:ext cx="1543050" cy="247650"/>
          </a:xfrm>
          <a:prstGeom prst="rect">
            <a:avLst/>
          </a:prstGeom>
          <a:noFill/>
          <a:ln w="9525">
            <a:noFill/>
            <a:miter lim="800000"/>
            <a:headEnd/>
            <a:tailEnd/>
          </a:ln>
        </p:spPr>
        <p:txBody>
          <a:bodyPr wrap="none" lIns="0" tIns="0" rIns="0" bIns="0">
            <a:spAutoFit/>
          </a:bodyPr>
          <a:lstStyle/>
          <a:p>
            <a:pPr>
              <a:lnSpc>
                <a:spcPct val="90000"/>
              </a:lnSpc>
            </a:pPr>
            <a:r>
              <a:rPr lang="en-US" sz="1800">
                <a:latin typeface="Helvetica" pitchFamily="-128" charset="0"/>
              </a:rPr>
              <a:t>lots of glass ..."</a:t>
            </a:r>
            <a:endParaRPr lang="en-US" sz="1800" b="1">
              <a:latin typeface="Helvetica" pitchFamily="-128" charset="0"/>
            </a:endParaRPr>
          </a:p>
        </p:txBody>
      </p:sp>
      <p:sp>
        <p:nvSpPr>
          <p:cNvPr id="189445" name="Rectangle 5"/>
          <p:cNvSpPr>
            <a:spLocks noChangeArrowheads="1"/>
          </p:cNvSpPr>
          <p:nvPr/>
        </p:nvSpPr>
        <p:spPr bwMode="auto">
          <a:xfrm>
            <a:off x="2057400" y="1981200"/>
            <a:ext cx="3387725" cy="328613"/>
          </a:xfrm>
          <a:prstGeom prst="rect">
            <a:avLst/>
          </a:prstGeom>
          <a:noFill/>
          <a:ln w="9525">
            <a:noFill/>
            <a:miter lim="800000"/>
            <a:headEnd/>
            <a:tailEnd/>
          </a:ln>
        </p:spPr>
        <p:txBody>
          <a:bodyPr wrap="none" lIns="0" tIns="0" rIns="0" bIns="0">
            <a:spAutoFit/>
          </a:bodyPr>
          <a:lstStyle/>
          <a:p>
            <a:pPr>
              <a:lnSpc>
                <a:spcPct val="90000"/>
              </a:lnSpc>
            </a:pPr>
            <a:r>
              <a:rPr lang="en-US" b="1" i="1">
                <a:solidFill>
                  <a:schemeClr val="folHlink"/>
                </a:solidFill>
                <a:latin typeface="Helvetica" pitchFamily="-128" charset="0"/>
              </a:rPr>
              <a:t>customer requirements</a:t>
            </a:r>
            <a:endParaRPr lang="en-US" sz="1800" b="1">
              <a:solidFill>
                <a:schemeClr val="folHlink"/>
              </a:solidFill>
              <a:latin typeface="Helvetica" pitchFamily="-128" charset="0"/>
            </a:endParaRPr>
          </a:p>
        </p:txBody>
      </p:sp>
      <p:sp>
        <p:nvSpPr>
          <p:cNvPr id="189446" name="Oval 6"/>
          <p:cNvSpPr>
            <a:spLocks noChangeArrowheads="1"/>
          </p:cNvSpPr>
          <p:nvPr/>
        </p:nvSpPr>
        <p:spPr bwMode="auto">
          <a:xfrm>
            <a:off x="3573463" y="2932113"/>
            <a:ext cx="190500" cy="455612"/>
          </a:xfrm>
          <a:prstGeom prst="ellipse">
            <a:avLst/>
          </a:prstGeom>
          <a:solidFill>
            <a:schemeClr val="folHlink"/>
          </a:solidFill>
          <a:ln w="9525">
            <a:solidFill>
              <a:schemeClr val="tx1"/>
            </a:solidFill>
            <a:round/>
            <a:headEnd/>
            <a:tailEnd/>
          </a:ln>
        </p:spPr>
        <p:txBody>
          <a:bodyPr/>
          <a:lstStyle/>
          <a:p>
            <a:endParaRPr lang="en-IN"/>
          </a:p>
        </p:txBody>
      </p:sp>
      <p:sp>
        <p:nvSpPr>
          <p:cNvPr id="189447" name="Oval 7"/>
          <p:cNvSpPr>
            <a:spLocks noChangeArrowheads="1"/>
          </p:cNvSpPr>
          <p:nvPr/>
        </p:nvSpPr>
        <p:spPr bwMode="auto">
          <a:xfrm>
            <a:off x="3560763" y="2917825"/>
            <a:ext cx="215900" cy="484188"/>
          </a:xfrm>
          <a:prstGeom prst="ellipse">
            <a:avLst/>
          </a:prstGeom>
          <a:noFill/>
          <a:ln w="30163">
            <a:solidFill>
              <a:schemeClr val="tx1"/>
            </a:solidFill>
            <a:round/>
            <a:headEnd/>
            <a:tailEnd/>
          </a:ln>
        </p:spPr>
        <p:txBody>
          <a:bodyPr/>
          <a:lstStyle/>
          <a:p>
            <a:endParaRPr lang="en-IN"/>
          </a:p>
        </p:txBody>
      </p:sp>
      <p:sp>
        <p:nvSpPr>
          <p:cNvPr id="189448" name="Freeform 8"/>
          <p:cNvSpPr>
            <a:spLocks/>
          </p:cNvSpPr>
          <p:nvPr/>
        </p:nvSpPr>
        <p:spPr bwMode="auto">
          <a:xfrm>
            <a:off x="3548063" y="3402013"/>
            <a:ext cx="241300" cy="952500"/>
          </a:xfrm>
          <a:custGeom>
            <a:avLst/>
            <a:gdLst/>
            <a:ahLst/>
            <a:cxnLst>
              <a:cxn ang="0">
                <a:pos x="8" y="16"/>
              </a:cxn>
              <a:cxn ang="0">
                <a:pos x="152" y="0"/>
              </a:cxn>
              <a:cxn ang="0">
                <a:pos x="152" y="0"/>
              </a:cxn>
              <a:cxn ang="0">
                <a:pos x="120" y="486"/>
              </a:cxn>
              <a:cxn ang="0">
                <a:pos x="120" y="486"/>
              </a:cxn>
              <a:cxn ang="0">
                <a:pos x="40" y="534"/>
              </a:cxn>
              <a:cxn ang="0">
                <a:pos x="40" y="534"/>
              </a:cxn>
              <a:cxn ang="0">
                <a:pos x="0" y="16"/>
              </a:cxn>
              <a:cxn ang="0">
                <a:pos x="0" y="16"/>
              </a:cxn>
            </a:cxnLst>
            <a:rect l="0" t="0" r="r" b="b"/>
            <a:pathLst>
              <a:path w="152" h="534">
                <a:moveTo>
                  <a:pt x="8" y="16"/>
                </a:moveTo>
                <a:lnTo>
                  <a:pt x="152" y="0"/>
                </a:lnTo>
                <a:lnTo>
                  <a:pt x="152" y="0"/>
                </a:lnTo>
                <a:lnTo>
                  <a:pt x="120" y="486"/>
                </a:lnTo>
                <a:lnTo>
                  <a:pt x="120" y="486"/>
                </a:lnTo>
                <a:lnTo>
                  <a:pt x="40" y="534"/>
                </a:lnTo>
                <a:lnTo>
                  <a:pt x="40" y="534"/>
                </a:lnTo>
                <a:lnTo>
                  <a:pt x="0" y="16"/>
                </a:lnTo>
                <a:lnTo>
                  <a:pt x="0" y="16"/>
                </a:lnTo>
              </a:path>
            </a:pathLst>
          </a:custGeom>
          <a:noFill/>
          <a:ln w="30163">
            <a:solidFill>
              <a:schemeClr val="tx1"/>
            </a:solidFill>
            <a:prstDash val="solid"/>
            <a:round/>
            <a:headEnd/>
            <a:tailEnd/>
          </a:ln>
        </p:spPr>
        <p:txBody>
          <a:bodyPr/>
          <a:lstStyle/>
          <a:p>
            <a:endParaRPr lang="en-IN"/>
          </a:p>
        </p:txBody>
      </p:sp>
      <p:sp>
        <p:nvSpPr>
          <p:cNvPr id="189449" name="Freeform 9"/>
          <p:cNvSpPr>
            <a:spLocks/>
          </p:cNvSpPr>
          <p:nvPr/>
        </p:nvSpPr>
        <p:spPr bwMode="auto">
          <a:xfrm>
            <a:off x="3535363" y="3387725"/>
            <a:ext cx="241300" cy="952500"/>
          </a:xfrm>
          <a:custGeom>
            <a:avLst/>
            <a:gdLst/>
            <a:ahLst/>
            <a:cxnLst>
              <a:cxn ang="0">
                <a:pos x="8" y="16"/>
              </a:cxn>
              <a:cxn ang="0">
                <a:pos x="152" y="0"/>
              </a:cxn>
              <a:cxn ang="0">
                <a:pos x="120" y="486"/>
              </a:cxn>
              <a:cxn ang="0">
                <a:pos x="40" y="534"/>
              </a:cxn>
              <a:cxn ang="0">
                <a:pos x="0" y="16"/>
              </a:cxn>
            </a:cxnLst>
            <a:rect l="0" t="0" r="r" b="b"/>
            <a:pathLst>
              <a:path w="152" h="534">
                <a:moveTo>
                  <a:pt x="8" y="16"/>
                </a:moveTo>
                <a:lnTo>
                  <a:pt x="152" y="0"/>
                </a:lnTo>
                <a:lnTo>
                  <a:pt x="120" y="486"/>
                </a:lnTo>
                <a:lnTo>
                  <a:pt x="40" y="534"/>
                </a:lnTo>
                <a:lnTo>
                  <a:pt x="0" y="16"/>
                </a:lnTo>
              </a:path>
            </a:pathLst>
          </a:custGeom>
          <a:solidFill>
            <a:schemeClr val="folHlink"/>
          </a:solidFill>
          <a:ln w="30163">
            <a:solidFill>
              <a:schemeClr val="tx1"/>
            </a:solidFill>
            <a:prstDash val="solid"/>
            <a:round/>
            <a:headEnd/>
            <a:tailEnd/>
          </a:ln>
        </p:spPr>
        <p:txBody>
          <a:bodyPr/>
          <a:lstStyle/>
          <a:p>
            <a:endParaRPr lang="en-IN"/>
          </a:p>
        </p:txBody>
      </p:sp>
      <p:sp>
        <p:nvSpPr>
          <p:cNvPr id="189450" name="Freeform 10"/>
          <p:cNvSpPr>
            <a:spLocks/>
          </p:cNvSpPr>
          <p:nvPr/>
        </p:nvSpPr>
        <p:spPr bwMode="auto">
          <a:xfrm>
            <a:off x="3789363" y="3287713"/>
            <a:ext cx="404812" cy="400050"/>
          </a:xfrm>
          <a:custGeom>
            <a:avLst/>
            <a:gdLst/>
            <a:ahLst/>
            <a:cxnLst>
              <a:cxn ang="0">
                <a:pos x="0" y="64"/>
              </a:cxn>
              <a:cxn ang="0">
                <a:pos x="96" y="224"/>
              </a:cxn>
              <a:cxn ang="0">
                <a:pos x="96" y="224"/>
              </a:cxn>
              <a:cxn ang="0">
                <a:pos x="255" y="0"/>
              </a:cxn>
              <a:cxn ang="0">
                <a:pos x="255" y="0"/>
              </a:cxn>
            </a:cxnLst>
            <a:rect l="0" t="0" r="r" b="b"/>
            <a:pathLst>
              <a:path w="255" h="224">
                <a:moveTo>
                  <a:pt x="0" y="64"/>
                </a:moveTo>
                <a:lnTo>
                  <a:pt x="96" y="224"/>
                </a:lnTo>
                <a:lnTo>
                  <a:pt x="96" y="224"/>
                </a:lnTo>
                <a:lnTo>
                  <a:pt x="255" y="0"/>
                </a:lnTo>
                <a:lnTo>
                  <a:pt x="255" y="0"/>
                </a:lnTo>
              </a:path>
            </a:pathLst>
          </a:custGeom>
          <a:noFill/>
          <a:ln w="30163">
            <a:solidFill>
              <a:schemeClr val="tx1"/>
            </a:solidFill>
            <a:prstDash val="solid"/>
            <a:round/>
            <a:headEnd/>
            <a:tailEnd/>
          </a:ln>
        </p:spPr>
        <p:txBody>
          <a:bodyPr/>
          <a:lstStyle/>
          <a:p>
            <a:endParaRPr lang="en-IN"/>
          </a:p>
        </p:txBody>
      </p:sp>
      <p:sp>
        <p:nvSpPr>
          <p:cNvPr id="189451" name="Freeform 11"/>
          <p:cNvSpPr>
            <a:spLocks/>
          </p:cNvSpPr>
          <p:nvPr/>
        </p:nvSpPr>
        <p:spPr bwMode="auto">
          <a:xfrm>
            <a:off x="3776663" y="3273425"/>
            <a:ext cx="404812" cy="400050"/>
          </a:xfrm>
          <a:custGeom>
            <a:avLst/>
            <a:gdLst/>
            <a:ahLst/>
            <a:cxnLst>
              <a:cxn ang="0">
                <a:pos x="0" y="64"/>
              </a:cxn>
              <a:cxn ang="0">
                <a:pos x="96" y="224"/>
              </a:cxn>
              <a:cxn ang="0">
                <a:pos x="255" y="0"/>
              </a:cxn>
            </a:cxnLst>
            <a:rect l="0" t="0" r="r" b="b"/>
            <a:pathLst>
              <a:path w="255" h="224">
                <a:moveTo>
                  <a:pt x="0" y="64"/>
                </a:moveTo>
                <a:lnTo>
                  <a:pt x="96" y="224"/>
                </a:lnTo>
                <a:lnTo>
                  <a:pt x="255" y="0"/>
                </a:lnTo>
              </a:path>
            </a:pathLst>
          </a:custGeom>
          <a:noFill/>
          <a:ln w="30163">
            <a:solidFill>
              <a:schemeClr val="tx1"/>
            </a:solidFill>
            <a:prstDash val="solid"/>
            <a:round/>
            <a:headEnd/>
            <a:tailEnd/>
          </a:ln>
        </p:spPr>
        <p:txBody>
          <a:bodyPr/>
          <a:lstStyle/>
          <a:p>
            <a:endParaRPr lang="en-IN"/>
          </a:p>
        </p:txBody>
      </p:sp>
      <p:sp>
        <p:nvSpPr>
          <p:cNvPr id="189452" name="Freeform 12"/>
          <p:cNvSpPr>
            <a:spLocks/>
          </p:cNvSpPr>
          <p:nvPr/>
        </p:nvSpPr>
        <p:spPr bwMode="auto">
          <a:xfrm>
            <a:off x="3509963" y="3430588"/>
            <a:ext cx="165100" cy="698500"/>
          </a:xfrm>
          <a:custGeom>
            <a:avLst/>
            <a:gdLst/>
            <a:ahLst/>
            <a:cxnLst>
              <a:cxn ang="0">
                <a:pos x="16" y="0"/>
              </a:cxn>
              <a:cxn ang="0">
                <a:pos x="0" y="271"/>
              </a:cxn>
              <a:cxn ang="0">
                <a:pos x="0" y="271"/>
              </a:cxn>
              <a:cxn ang="0">
                <a:pos x="104" y="391"/>
              </a:cxn>
              <a:cxn ang="0">
                <a:pos x="104" y="391"/>
              </a:cxn>
            </a:cxnLst>
            <a:rect l="0" t="0" r="r" b="b"/>
            <a:pathLst>
              <a:path w="104" h="391">
                <a:moveTo>
                  <a:pt x="16" y="0"/>
                </a:moveTo>
                <a:lnTo>
                  <a:pt x="0" y="271"/>
                </a:lnTo>
                <a:lnTo>
                  <a:pt x="0" y="271"/>
                </a:lnTo>
                <a:lnTo>
                  <a:pt x="104" y="391"/>
                </a:lnTo>
                <a:lnTo>
                  <a:pt x="104" y="391"/>
                </a:lnTo>
              </a:path>
            </a:pathLst>
          </a:custGeom>
          <a:noFill/>
          <a:ln w="30163">
            <a:solidFill>
              <a:schemeClr val="tx1"/>
            </a:solidFill>
            <a:prstDash val="solid"/>
            <a:round/>
            <a:headEnd/>
            <a:tailEnd/>
          </a:ln>
        </p:spPr>
        <p:txBody>
          <a:bodyPr/>
          <a:lstStyle/>
          <a:p>
            <a:endParaRPr lang="en-IN"/>
          </a:p>
        </p:txBody>
      </p:sp>
      <p:sp>
        <p:nvSpPr>
          <p:cNvPr id="189453" name="Freeform 13"/>
          <p:cNvSpPr>
            <a:spLocks/>
          </p:cNvSpPr>
          <p:nvPr/>
        </p:nvSpPr>
        <p:spPr bwMode="auto">
          <a:xfrm>
            <a:off x="3497263" y="3416300"/>
            <a:ext cx="165100" cy="698500"/>
          </a:xfrm>
          <a:custGeom>
            <a:avLst/>
            <a:gdLst/>
            <a:ahLst/>
            <a:cxnLst>
              <a:cxn ang="0">
                <a:pos x="16" y="0"/>
              </a:cxn>
              <a:cxn ang="0">
                <a:pos x="0" y="271"/>
              </a:cxn>
              <a:cxn ang="0">
                <a:pos x="104" y="391"/>
              </a:cxn>
            </a:cxnLst>
            <a:rect l="0" t="0" r="r" b="b"/>
            <a:pathLst>
              <a:path w="104" h="391">
                <a:moveTo>
                  <a:pt x="16" y="0"/>
                </a:moveTo>
                <a:lnTo>
                  <a:pt x="0" y="271"/>
                </a:lnTo>
                <a:lnTo>
                  <a:pt x="104" y="391"/>
                </a:lnTo>
              </a:path>
            </a:pathLst>
          </a:custGeom>
          <a:noFill/>
          <a:ln w="30163">
            <a:solidFill>
              <a:schemeClr val="tx1"/>
            </a:solidFill>
            <a:prstDash val="solid"/>
            <a:round/>
            <a:headEnd/>
            <a:tailEnd/>
          </a:ln>
        </p:spPr>
        <p:txBody>
          <a:bodyPr/>
          <a:lstStyle/>
          <a:p>
            <a:endParaRPr lang="en-IN"/>
          </a:p>
        </p:txBody>
      </p:sp>
      <p:sp>
        <p:nvSpPr>
          <p:cNvPr id="189454" name="Freeform 14"/>
          <p:cNvSpPr>
            <a:spLocks/>
          </p:cNvSpPr>
          <p:nvPr/>
        </p:nvSpPr>
        <p:spPr bwMode="auto">
          <a:xfrm>
            <a:off x="3725863" y="4297363"/>
            <a:ext cx="127000" cy="1125537"/>
          </a:xfrm>
          <a:custGeom>
            <a:avLst/>
            <a:gdLst/>
            <a:ahLst/>
            <a:cxnLst>
              <a:cxn ang="0">
                <a:pos x="0" y="0"/>
              </a:cxn>
              <a:cxn ang="0">
                <a:pos x="80" y="295"/>
              </a:cxn>
              <a:cxn ang="0">
                <a:pos x="80" y="295"/>
              </a:cxn>
              <a:cxn ang="0">
                <a:pos x="48" y="630"/>
              </a:cxn>
              <a:cxn ang="0">
                <a:pos x="48" y="630"/>
              </a:cxn>
              <a:cxn ang="0">
                <a:pos x="80" y="622"/>
              </a:cxn>
              <a:cxn ang="0">
                <a:pos x="80" y="622"/>
              </a:cxn>
            </a:cxnLst>
            <a:rect l="0" t="0" r="r" b="b"/>
            <a:pathLst>
              <a:path w="80" h="630">
                <a:moveTo>
                  <a:pt x="0" y="0"/>
                </a:moveTo>
                <a:lnTo>
                  <a:pt x="80" y="295"/>
                </a:lnTo>
                <a:lnTo>
                  <a:pt x="80" y="295"/>
                </a:lnTo>
                <a:lnTo>
                  <a:pt x="48" y="630"/>
                </a:lnTo>
                <a:lnTo>
                  <a:pt x="48" y="630"/>
                </a:lnTo>
                <a:lnTo>
                  <a:pt x="80" y="622"/>
                </a:lnTo>
                <a:lnTo>
                  <a:pt x="80" y="622"/>
                </a:lnTo>
              </a:path>
            </a:pathLst>
          </a:custGeom>
          <a:noFill/>
          <a:ln w="30163">
            <a:solidFill>
              <a:schemeClr val="tx1"/>
            </a:solidFill>
            <a:prstDash val="solid"/>
            <a:round/>
            <a:headEnd/>
            <a:tailEnd/>
          </a:ln>
        </p:spPr>
        <p:txBody>
          <a:bodyPr/>
          <a:lstStyle/>
          <a:p>
            <a:endParaRPr lang="en-IN"/>
          </a:p>
        </p:txBody>
      </p:sp>
      <p:sp>
        <p:nvSpPr>
          <p:cNvPr id="189455" name="Freeform 15"/>
          <p:cNvSpPr>
            <a:spLocks/>
          </p:cNvSpPr>
          <p:nvPr/>
        </p:nvSpPr>
        <p:spPr bwMode="auto">
          <a:xfrm>
            <a:off x="3713163" y="4283075"/>
            <a:ext cx="127000" cy="1125538"/>
          </a:xfrm>
          <a:custGeom>
            <a:avLst/>
            <a:gdLst/>
            <a:ahLst/>
            <a:cxnLst>
              <a:cxn ang="0">
                <a:pos x="0" y="0"/>
              </a:cxn>
              <a:cxn ang="0">
                <a:pos x="80" y="295"/>
              </a:cxn>
              <a:cxn ang="0">
                <a:pos x="48" y="630"/>
              </a:cxn>
              <a:cxn ang="0">
                <a:pos x="80" y="622"/>
              </a:cxn>
            </a:cxnLst>
            <a:rect l="0" t="0" r="r" b="b"/>
            <a:pathLst>
              <a:path w="80" h="630">
                <a:moveTo>
                  <a:pt x="0" y="0"/>
                </a:moveTo>
                <a:lnTo>
                  <a:pt x="80" y="295"/>
                </a:lnTo>
                <a:lnTo>
                  <a:pt x="48" y="630"/>
                </a:lnTo>
                <a:lnTo>
                  <a:pt x="80" y="622"/>
                </a:lnTo>
              </a:path>
            </a:pathLst>
          </a:custGeom>
          <a:noFill/>
          <a:ln w="30163">
            <a:solidFill>
              <a:schemeClr val="tx1"/>
            </a:solidFill>
            <a:prstDash val="solid"/>
            <a:round/>
            <a:headEnd/>
            <a:tailEnd/>
          </a:ln>
        </p:spPr>
        <p:txBody>
          <a:bodyPr/>
          <a:lstStyle/>
          <a:p>
            <a:endParaRPr lang="en-IN"/>
          </a:p>
        </p:txBody>
      </p:sp>
      <p:sp>
        <p:nvSpPr>
          <p:cNvPr id="189456" name="Freeform 16"/>
          <p:cNvSpPr>
            <a:spLocks/>
          </p:cNvSpPr>
          <p:nvPr/>
        </p:nvSpPr>
        <p:spPr bwMode="auto">
          <a:xfrm>
            <a:off x="3509963" y="4354513"/>
            <a:ext cx="114300" cy="1339850"/>
          </a:xfrm>
          <a:custGeom>
            <a:avLst/>
            <a:gdLst/>
            <a:ahLst/>
            <a:cxnLst>
              <a:cxn ang="0">
                <a:pos x="56" y="0"/>
              </a:cxn>
              <a:cxn ang="0">
                <a:pos x="72" y="295"/>
              </a:cxn>
              <a:cxn ang="0">
                <a:pos x="72" y="295"/>
              </a:cxn>
              <a:cxn ang="0">
                <a:pos x="0" y="726"/>
              </a:cxn>
              <a:cxn ang="0">
                <a:pos x="0" y="726"/>
              </a:cxn>
              <a:cxn ang="0">
                <a:pos x="24" y="750"/>
              </a:cxn>
              <a:cxn ang="0">
                <a:pos x="24" y="750"/>
              </a:cxn>
            </a:cxnLst>
            <a:rect l="0" t="0" r="r" b="b"/>
            <a:pathLst>
              <a:path w="72" h="750">
                <a:moveTo>
                  <a:pt x="56" y="0"/>
                </a:moveTo>
                <a:lnTo>
                  <a:pt x="72" y="295"/>
                </a:lnTo>
                <a:lnTo>
                  <a:pt x="72" y="295"/>
                </a:lnTo>
                <a:lnTo>
                  <a:pt x="0" y="726"/>
                </a:lnTo>
                <a:lnTo>
                  <a:pt x="0" y="726"/>
                </a:lnTo>
                <a:lnTo>
                  <a:pt x="24" y="750"/>
                </a:lnTo>
                <a:lnTo>
                  <a:pt x="24" y="750"/>
                </a:lnTo>
              </a:path>
            </a:pathLst>
          </a:custGeom>
          <a:noFill/>
          <a:ln w="30163">
            <a:solidFill>
              <a:schemeClr val="tx1"/>
            </a:solidFill>
            <a:prstDash val="solid"/>
            <a:round/>
            <a:headEnd/>
            <a:tailEnd/>
          </a:ln>
        </p:spPr>
        <p:txBody>
          <a:bodyPr/>
          <a:lstStyle/>
          <a:p>
            <a:endParaRPr lang="en-IN"/>
          </a:p>
        </p:txBody>
      </p:sp>
      <p:sp>
        <p:nvSpPr>
          <p:cNvPr id="189457" name="Freeform 17"/>
          <p:cNvSpPr>
            <a:spLocks/>
          </p:cNvSpPr>
          <p:nvPr/>
        </p:nvSpPr>
        <p:spPr bwMode="auto">
          <a:xfrm>
            <a:off x="3497263" y="4340225"/>
            <a:ext cx="114300" cy="1339850"/>
          </a:xfrm>
          <a:custGeom>
            <a:avLst/>
            <a:gdLst/>
            <a:ahLst/>
            <a:cxnLst>
              <a:cxn ang="0">
                <a:pos x="56" y="0"/>
              </a:cxn>
              <a:cxn ang="0">
                <a:pos x="72" y="295"/>
              </a:cxn>
              <a:cxn ang="0">
                <a:pos x="0" y="726"/>
              </a:cxn>
              <a:cxn ang="0">
                <a:pos x="24" y="750"/>
              </a:cxn>
            </a:cxnLst>
            <a:rect l="0" t="0" r="r" b="b"/>
            <a:pathLst>
              <a:path w="72" h="750">
                <a:moveTo>
                  <a:pt x="56" y="0"/>
                </a:moveTo>
                <a:lnTo>
                  <a:pt x="72" y="295"/>
                </a:lnTo>
                <a:lnTo>
                  <a:pt x="0" y="726"/>
                </a:lnTo>
                <a:lnTo>
                  <a:pt x="24" y="750"/>
                </a:lnTo>
              </a:path>
            </a:pathLst>
          </a:custGeom>
          <a:noFill/>
          <a:ln w="30163">
            <a:solidFill>
              <a:schemeClr val="tx1"/>
            </a:solidFill>
            <a:prstDash val="solid"/>
            <a:round/>
            <a:headEnd/>
            <a:tailEnd/>
          </a:ln>
        </p:spPr>
        <p:txBody>
          <a:bodyPr/>
          <a:lstStyle/>
          <a:p>
            <a:endParaRPr lang="en-IN"/>
          </a:p>
        </p:txBody>
      </p:sp>
      <p:sp>
        <p:nvSpPr>
          <p:cNvPr id="189458" name="Line 18"/>
          <p:cNvSpPr>
            <a:spLocks noChangeShapeType="1"/>
          </p:cNvSpPr>
          <p:nvPr/>
        </p:nvSpPr>
        <p:spPr bwMode="auto">
          <a:xfrm flipV="1">
            <a:off x="3814763" y="2789238"/>
            <a:ext cx="265112" cy="200025"/>
          </a:xfrm>
          <a:prstGeom prst="line">
            <a:avLst/>
          </a:prstGeom>
          <a:noFill/>
          <a:ln w="17463">
            <a:solidFill>
              <a:schemeClr val="tx1"/>
            </a:solidFill>
            <a:round/>
            <a:headEnd/>
            <a:tailEnd/>
          </a:ln>
        </p:spPr>
        <p:txBody>
          <a:bodyPr/>
          <a:lstStyle/>
          <a:p>
            <a:endParaRPr lang="en-IN"/>
          </a:p>
        </p:txBody>
      </p:sp>
      <p:sp>
        <p:nvSpPr>
          <p:cNvPr id="189459" name="Rectangle 19"/>
          <p:cNvSpPr>
            <a:spLocks noChangeArrowheads="1"/>
          </p:cNvSpPr>
          <p:nvPr/>
        </p:nvSpPr>
        <p:spPr bwMode="auto">
          <a:xfrm>
            <a:off x="5005388" y="3429000"/>
            <a:ext cx="2268537" cy="1765300"/>
          </a:xfrm>
          <a:prstGeom prst="rect">
            <a:avLst/>
          </a:prstGeom>
          <a:solidFill>
            <a:srgbClr val="FFFFFF"/>
          </a:solidFill>
          <a:ln w="17463">
            <a:solidFill>
              <a:srgbClr val="000000"/>
            </a:solidFill>
            <a:miter lim="800000"/>
            <a:headEnd/>
            <a:tailEnd/>
          </a:ln>
        </p:spPr>
        <p:txBody>
          <a:bodyPr/>
          <a:lstStyle/>
          <a:p>
            <a:endParaRPr lang="en-IN"/>
          </a:p>
        </p:txBody>
      </p:sp>
      <p:sp>
        <p:nvSpPr>
          <p:cNvPr id="189460" name="Rectangle 20"/>
          <p:cNvSpPr>
            <a:spLocks noChangeArrowheads="1"/>
          </p:cNvSpPr>
          <p:nvPr/>
        </p:nvSpPr>
        <p:spPr bwMode="auto">
          <a:xfrm>
            <a:off x="5272088" y="3757613"/>
            <a:ext cx="455612" cy="554037"/>
          </a:xfrm>
          <a:prstGeom prst="rect">
            <a:avLst/>
          </a:prstGeom>
          <a:solidFill>
            <a:srgbClr val="FFFFFF"/>
          </a:solidFill>
          <a:ln w="17463">
            <a:solidFill>
              <a:srgbClr val="000000"/>
            </a:solidFill>
            <a:miter lim="800000"/>
            <a:headEnd/>
            <a:tailEnd/>
          </a:ln>
        </p:spPr>
        <p:txBody>
          <a:bodyPr/>
          <a:lstStyle/>
          <a:p>
            <a:endParaRPr lang="en-IN"/>
          </a:p>
        </p:txBody>
      </p:sp>
      <p:sp>
        <p:nvSpPr>
          <p:cNvPr id="189461" name="Rectangle 21"/>
          <p:cNvSpPr>
            <a:spLocks noChangeArrowheads="1"/>
          </p:cNvSpPr>
          <p:nvPr/>
        </p:nvSpPr>
        <p:spPr bwMode="auto">
          <a:xfrm>
            <a:off x="5372100" y="4297363"/>
            <a:ext cx="1497013" cy="611187"/>
          </a:xfrm>
          <a:prstGeom prst="rect">
            <a:avLst/>
          </a:prstGeom>
          <a:solidFill>
            <a:srgbClr val="FFFFFF"/>
          </a:solidFill>
          <a:ln w="17463">
            <a:solidFill>
              <a:srgbClr val="000000"/>
            </a:solidFill>
            <a:miter lim="800000"/>
            <a:headEnd/>
            <a:tailEnd/>
          </a:ln>
        </p:spPr>
        <p:txBody>
          <a:bodyPr/>
          <a:lstStyle/>
          <a:p>
            <a:endParaRPr lang="en-IN"/>
          </a:p>
        </p:txBody>
      </p:sp>
      <p:sp>
        <p:nvSpPr>
          <p:cNvPr id="189462" name="Rectangle 22"/>
          <p:cNvSpPr>
            <a:spLocks noChangeArrowheads="1"/>
          </p:cNvSpPr>
          <p:nvPr/>
        </p:nvSpPr>
        <p:spPr bwMode="auto">
          <a:xfrm>
            <a:off x="5715000" y="3657600"/>
            <a:ext cx="747713" cy="654050"/>
          </a:xfrm>
          <a:prstGeom prst="rect">
            <a:avLst/>
          </a:prstGeom>
          <a:solidFill>
            <a:srgbClr val="FFFFFF"/>
          </a:solidFill>
          <a:ln w="17463">
            <a:solidFill>
              <a:srgbClr val="000000"/>
            </a:solidFill>
            <a:miter lim="800000"/>
            <a:headEnd/>
            <a:tailEnd/>
          </a:ln>
        </p:spPr>
        <p:txBody>
          <a:bodyPr/>
          <a:lstStyle/>
          <a:p>
            <a:endParaRPr lang="en-IN"/>
          </a:p>
        </p:txBody>
      </p:sp>
      <p:sp>
        <p:nvSpPr>
          <p:cNvPr id="189463" name="Rectangle 23"/>
          <p:cNvSpPr>
            <a:spLocks noChangeArrowheads="1"/>
          </p:cNvSpPr>
          <p:nvPr/>
        </p:nvSpPr>
        <p:spPr bwMode="auto">
          <a:xfrm>
            <a:off x="6310313" y="3757613"/>
            <a:ext cx="646112" cy="554037"/>
          </a:xfrm>
          <a:prstGeom prst="rect">
            <a:avLst/>
          </a:prstGeom>
          <a:solidFill>
            <a:srgbClr val="FFFFFF"/>
          </a:solidFill>
          <a:ln w="17463">
            <a:solidFill>
              <a:srgbClr val="000000"/>
            </a:solidFill>
            <a:miter lim="800000"/>
            <a:headEnd/>
            <a:tailEnd/>
          </a:ln>
        </p:spPr>
        <p:txBody>
          <a:bodyPr/>
          <a:lstStyle/>
          <a:p>
            <a:endParaRPr lang="en-IN"/>
          </a:p>
        </p:txBody>
      </p:sp>
      <p:sp>
        <p:nvSpPr>
          <p:cNvPr id="189464" name="Rectangle 24"/>
          <p:cNvSpPr>
            <a:spLocks noChangeArrowheads="1"/>
          </p:cNvSpPr>
          <p:nvPr/>
        </p:nvSpPr>
        <p:spPr bwMode="auto">
          <a:xfrm>
            <a:off x="5880100" y="4297363"/>
            <a:ext cx="455613" cy="611187"/>
          </a:xfrm>
          <a:prstGeom prst="rect">
            <a:avLst/>
          </a:prstGeom>
          <a:solidFill>
            <a:srgbClr val="FFFFFF"/>
          </a:solidFill>
          <a:ln w="17463">
            <a:solidFill>
              <a:srgbClr val="000000"/>
            </a:solidFill>
            <a:miter lim="800000"/>
            <a:headEnd/>
            <a:tailEnd/>
          </a:ln>
        </p:spPr>
        <p:txBody>
          <a:bodyPr/>
          <a:lstStyle/>
          <a:p>
            <a:endParaRPr lang="en-IN"/>
          </a:p>
        </p:txBody>
      </p:sp>
      <p:sp>
        <p:nvSpPr>
          <p:cNvPr id="189465" name="Rectangle 25"/>
          <p:cNvSpPr>
            <a:spLocks noChangeArrowheads="1"/>
          </p:cNvSpPr>
          <p:nvPr/>
        </p:nvSpPr>
        <p:spPr bwMode="auto">
          <a:xfrm>
            <a:off x="5486400" y="4424363"/>
            <a:ext cx="114300" cy="357187"/>
          </a:xfrm>
          <a:prstGeom prst="rect">
            <a:avLst/>
          </a:prstGeom>
          <a:solidFill>
            <a:srgbClr val="FFFFFF"/>
          </a:solidFill>
          <a:ln w="17463">
            <a:solidFill>
              <a:srgbClr val="000000"/>
            </a:solidFill>
            <a:miter lim="800000"/>
            <a:headEnd/>
            <a:tailEnd/>
          </a:ln>
        </p:spPr>
        <p:txBody>
          <a:bodyPr/>
          <a:lstStyle/>
          <a:p>
            <a:endParaRPr lang="en-IN"/>
          </a:p>
        </p:txBody>
      </p:sp>
      <p:sp>
        <p:nvSpPr>
          <p:cNvPr id="189466" name="Rectangle 26"/>
          <p:cNvSpPr>
            <a:spLocks noChangeArrowheads="1"/>
          </p:cNvSpPr>
          <p:nvPr/>
        </p:nvSpPr>
        <p:spPr bwMode="auto">
          <a:xfrm>
            <a:off x="5689600" y="4424363"/>
            <a:ext cx="114300" cy="357187"/>
          </a:xfrm>
          <a:prstGeom prst="rect">
            <a:avLst/>
          </a:prstGeom>
          <a:solidFill>
            <a:srgbClr val="FFFFFF"/>
          </a:solidFill>
          <a:ln w="17463">
            <a:solidFill>
              <a:srgbClr val="000000"/>
            </a:solidFill>
            <a:miter lim="800000"/>
            <a:headEnd/>
            <a:tailEnd/>
          </a:ln>
        </p:spPr>
        <p:txBody>
          <a:bodyPr/>
          <a:lstStyle/>
          <a:p>
            <a:endParaRPr lang="en-IN"/>
          </a:p>
        </p:txBody>
      </p:sp>
      <p:sp>
        <p:nvSpPr>
          <p:cNvPr id="189467" name="Rectangle 27"/>
          <p:cNvSpPr>
            <a:spLocks noChangeArrowheads="1"/>
          </p:cNvSpPr>
          <p:nvPr/>
        </p:nvSpPr>
        <p:spPr bwMode="auto">
          <a:xfrm>
            <a:off x="6032500" y="4452938"/>
            <a:ext cx="176213" cy="455612"/>
          </a:xfrm>
          <a:prstGeom prst="rect">
            <a:avLst/>
          </a:prstGeom>
          <a:solidFill>
            <a:srgbClr val="FFFFFF"/>
          </a:solidFill>
          <a:ln w="17463">
            <a:solidFill>
              <a:srgbClr val="000000"/>
            </a:solidFill>
            <a:miter lim="800000"/>
            <a:headEnd/>
            <a:tailEnd/>
          </a:ln>
        </p:spPr>
        <p:txBody>
          <a:bodyPr/>
          <a:lstStyle/>
          <a:p>
            <a:endParaRPr lang="en-IN"/>
          </a:p>
        </p:txBody>
      </p:sp>
      <p:sp>
        <p:nvSpPr>
          <p:cNvPr id="189468" name="Rectangle 28"/>
          <p:cNvSpPr>
            <a:spLocks noChangeArrowheads="1"/>
          </p:cNvSpPr>
          <p:nvPr/>
        </p:nvSpPr>
        <p:spPr bwMode="auto">
          <a:xfrm>
            <a:off x="6424613" y="4438650"/>
            <a:ext cx="114300" cy="357188"/>
          </a:xfrm>
          <a:prstGeom prst="rect">
            <a:avLst/>
          </a:prstGeom>
          <a:solidFill>
            <a:srgbClr val="FFFFFF"/>
          </a:solidFill>
          <a:ln w="17463">
            <a:solidFill>
              <a:srgbClr val="000000"/>
            </a:solidFill>
            <a:miter lim="800000"/>
            <a:headEnd/>
            <a:tailEnd/>
          </a:ln>
        </p:spPr>
        <p:txBody>
          <a:bodyPr/>
          <a:lstStyle/>
          <a:p>
            <a:endParaRPr lang="en-IN"/>
          </a:p>
        </p:txBody>
      </p:sp>
      <p:sp>
        <p:nvSpPr>
          <p:cNvPr id="189469" name="Rectangle 29"/>
          <p:cNvSpPr>
            <a:spLocks noChangeArrowheads="1"/>
          </p:cNvSpPr>
          <p:nvPr/>
        </p:nvSpPr>
        <p:spPr bwMode="auto">
          <a:xfrm>
            <a:off x="6640513" y="4438650"/>
            <a:ext cx="114300" cy="357188"/>
          </a:xfrm>
          <a:prstGeom prst="rect">
            <a:avLst/>
          </a:prstGeom>
          <a:solidFill>
            <a:srgbClr val="FFFFFF"/>
          </a:solidFill>
          <a:ln w="17463">
            <a:solidFill>
              <a:srgbClr val="000000"/>
            </a:solidFill>
            <a:miter lim="800000"/>
            <a:headEnd/>
            <a:tailEnd/>
          </a:ln>
        </p:spPr>
        <p:txBody>
          <a:bodyPr/>
          <a:lstStyle/>
          <a:p>
            <a:endParaRPr lang="en-IN"/>
          </a:p>
        </p:txBody>
      </p:sp>
      <p:sp>
        <p:nvSpPr>
          <p:cNvPr id="189470" name="Rectangle 30"/>
          <p:cNvSpPr>
            <a:spLocks noChangeArrowheads="1"/>
          </p:cNvSpPr>
          <p:nvPr/>
        </p:nvSpPr>
        <p:spPr bwMode="auto">
          <a:xfrm>
            <a:off x="5461000" y="5392738"/>
            <a:ext cx="2643188" cy="328612"/>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architectural design</a:t>
            </a:r>
            <a:endParaRPr lang="en-US" sz="1800" b="1">
              <a:latin typeface="Helvetica" pitchFamily="-128" charset="0"/>
            </a:endParaRPr>
          </a:p>
        </p:txBody>
      </p:sp>
      <p:sp>
        <p:nvSpPr>
          <p:cNvPr id="189471" name="Line 31"/>
          <p:cNvSpPr>
            <a:spLocks noChangeShapeType="1"/>
          </p:cNvSpPr>
          <p:nvPr/>
        </p:nvSpPr>
        <p:spPr bwMode="auto">
          <a:xfrm>
            <a:off x="4333875" y="3429000"/>
            <a:ext cx="857250" cy="474663"/>
          </a:xfrm>
          <a:prstGeom prst="line">
            <a:avLst/>
          </a:prstGeom>
          <a:noFill/>
          <a:ln w="57150">
            <a:solidFill>
              <a:schemeClr val="hlink"/>
            </a:solidFill>
            <a:round/>
            <a:headEnd/>
            <a:tailEnd type="triangle" w="med" len="med"/>
          </a:ln>
          <a:effectLst/>
        </p:spPr>
        <p:txBody>
          <a:bodyPr wrap="none" anchor="ctr"/>
          <a:lstStyle/>
          <a:p>
            <a:endParaRPr lang="en-IN"/>
          </a:p>
        </p:txBody>
      </p:sp>
      <p:sp>
        <p:nvSpPr>
          <p:cNvPr id="3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3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3600" dirty="0"/>
              <a:t>Data Design at the Architectural Level</a:t>
            </a:r>
          </a:p>
        </p:txBody>
      </p:sp>
      <p:sp>
        <p:nvSpPr>
          <p:cNvPr id="3" name="Content Placeholder 2"/>
          <p:cNvSpPr>
            <a:spLocks noGrp="1"/>
          </p:cNvSpPr>
          <p:nvPr>
            <p:ph idx="1"/>
          </p:nvPr>
        </p:nvSpPr>
        <p:spPr>
          <a:xfrm>
            <a:off x="285720" y="1600200"/>
            <a:ext cx="8572560" cy="4525963"/>
          </a:xfrm>
        </p:spPr>
        <p:txBody>
          <a:bodyPr/>
          <a:lstStyle/>
          <a:p>
            <a:pPr algn="just">
              <a:lnSpc>
                <a:spcPct val="150000"/>
              </a:lnSpc>
            </a:pPr>
            <a:r>
              <a:rPr lang="en-IN" sz="1600" dirty="0"/>
              <a:t>The challenge is extract useful information from the data environment, particularly when the information desired is cross-functional.</a:t>
            </a:r>
          </a:p>
          <a:p>
            <a:pPr algn="just">
              <a:lnSpc>
                <a:spcPct val="150000"/>
              </a:lnSpc>
            </a:pPr>
            <a:r>
              <a:rPr lang="en-IN" sz="1600" dirty="0"/>
              <a:t>To solve this challenge, the business IT community has developed data mining techniques, also called knowledge discovery in databases (KDD), that navigate through existing databases in an attempt to extract appropriate business-level information.</a:t>
            </a:r>
          </a:p>
          <a:p>
            <a:pPr algn="just">
              <a:lnSpc>
                <a:spcPct val="150000"/>
              </a:lnSpc>
            </a:pPr>
            <a:r>
              <a:rPr lang="en-IN" sz="1600" dirty="0"/>
              <a:t>However, the existence of multiple databases, their different structures, and the degree of detail contained with the databases, and many other factors make data mining difficult within an existing database environment.</a:t>
            </a:r>
          </a:p>
          <a:p>
            <a:pPr algn="just">
              <a:lnSpc>
                <a:spcPct val="150000"/>
              </a:lnSpc>
            </a:pPr>
            <a:r>
              <a:rPr lang="en-IN" sz="1600" dirty="0"/>
              <a:t>An alternative solution, called a data warehouse, adds on additional layer to the data architecture.</a:t>
            </a:r>
          </a:p>
          <a:p>
            <a:pPr algn="just">
              <a:lnSpc>
                <a:spcPct val="150000"/>
              </a:lnSpc>
            </a:pPr>
            <a:r>
              <a:rPr lang="en-IN" sz="1600" dirty="0"/>
              <a:t>A data warehouse is a separate data environment that is not directly integrated with day-to-day applications that encompasses all data used by a business.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3600" dirty="0"/>
              <a:t>Data Design at the Component Level</a:t>
            </a:r>
          </a:p>
        </p:txBody>
      </p:sp>
      <p:sp>
        <p:nvSpPr>
          <p:cNvPr id="3" name="Content Placeholder 2"/>
          <p:cNvSpPr>
            <a:spLocks noGrp="1"/>
          </p:cNvSpPr>
          <p:nvPr>
            <p:ph idx="1"/>
          </p:nvPr>
        </p:nvSpPr>
        <p:spPr>
          <a:xfrm>
            <a:off x="285720" y="1214422"/>
            <a:ext cx="8572560" cy="4525963"/>
          </a:xfrm>
        </p:spPr>
        <p:txBody>
          <a:bodyPr/>
          <a:lstStyle/>
          <a:p>
            <a:pPr algn="just">
              <a:lnSpc>
                <a:spcPct val="150000"/>
              </a:lnSpc>
            </a:pPr>
            <a:r>
              <a:rPr lang="en-IN" sz="2400" dirty="0"/>
              <a:t>At the component level, data design focuses on specific data structures required to realize the data objects to be manipulated by a component.</a:t>
            </a:r>
          </a:p>
          <a:p>
            <a:pPr lvl="1" algn="just">
              <a:lnSpc>
                <a:spcPct val="150000"/>
              </a:lnSpc>
            </a:pPr>
            <a:r>
              <a:rPr lang="en-IN" sz="2400" dirty="0"/>
              <a:t>Refine data objects and develop a set of data abstractions</a:t>
            </a:r>
          </a:p>
          <a:p>
            <a:pPr lvl="1" algn="just">
              <a:lnSpc>
                <a:spcPct val="150000"/>
              </a:lnSpc>
            </a:pPr>
            <a:r>
              <a:rPr lang="en-IN" sz="2400" dirty="0"/>
              <a:t>Implement data object attributes as one or more data structures</a:t>
            </a:r>
          </a:p>
          <a:p>
            <a:pPr lvl="1" algn="just">
              <a:lnSpc>
                <a:spcPct val="150000"/>
              </a:lnSpc>
            </a:pPr>
            <a:r>
              <a:rPr lang="en-IN" sz="2400" dirty="0"/>
              <a:t>Review data structures to ensure that appropriate relationships have been established</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a:xfrm>
            <a:off x="285720" y="1214422"/>
            <a:ext cx="8501122" cy="5143536"/>
          </a:xfrm>
        </p:spPr>
        <p:txBody>
          <a:bodyPr/>
          <a:lstStyle/>
          <a:p>
            <a:pPr algn="just">
              <a:lnSpc>
                <a:spcPct val="150000"/>
              </a:lnSpc>
            </a:pPr>
            <a:r>
              <a:rPr lang="en-IN" sz="1600" b="1" dirty="0"/>
              <a:t>Set of principles for data specification</a:t>
            </a:r>
            <a:r>
              <a:rPr lang="en-IN" sz="1600" dirty="0"/>
              <a:t>:</a:t>
            </a:r>
          </a:p>
          <a:p>
            <a:pPr algn="just">
              <a:lnSpc>
                <a:spcPct val="150000"/>
              </a:lnSpc>
              <a:buNone/>
            </a:pPr>
            <a:r>
              <a:rPr lang="en-IN" sz="1600" dirty="0"/>
              <a:t>1. The systematic analysis principles applied to function and </a:t>
            </a:r>
            <a:r>
              <a:rPr lang="en-IN" sz="1600" dirty="0" err="1"/>
              <a:t>behavior</a:t>
            </a:r>
            <a:r>
              <a:rPr lang="en-IN" sz="1600" dirty="0"/>
              <a:t> should also be applied to data.</a:t>
            </a:r>
          </a:p>
          <a:p>
            <a:pPr algn="just">
              <a:lnSpc>
                <a:spcPct val="150000"/>
              </a:lnSpc>
              <a:buNone/>
            </a:pPr>
            <a:r>
              <a:rPr lang="en-IN" sz="1600" dirty="0"/>
              <a:t>2. All data structures and the operations to be performed on each should be identified.</a:t>
            </a:r>
          </a:p>
          <a:p>
            <a:pPr algn="just">
              <a:lnSpc>
                <a:spcPct val="150000"/>
              </a:lnSpc>
              <a:buNone/>
            </a:pPr>
            <a:r>
              <a:rPr lang="en-IN" sz="1600" dirty="0"/>
              <a:t>3. A data dictionary should be established and used to define both data and program design.</a:t>
            </a:r>
          </a:p>
          <a:p>
            <a:pPr algn="just">
              <a:lnSpc>
                <a:spcPct val="150000"/>
              </a:lnSpc>
              <a:buNone/>
            </a:pPr>
            <a:r>
              <a:rPr lang="en-IN" sz="1600" dirty="0"/>
              <a:t>4. Low level data design decisions should be deferred until late in the design process.</a:t>
            </a:r>
          </a:p>
          <a:p>
            <a:pPr algn="just">
              <a:lnSpc>
                <a:spcPct val="150000"/>
              </a:lnSpc>
              <a:buNone/>
            </a:pPr>
            <a:r>
              <a:rPr lang="en-IN" sz="1600" dirty="0"/>
              <a:t>5. The representation of data structure should be known only to those modules that must make direct use of the data contained within the structure.</a:t>
            </a:r>
          </a:p>
          <a:p>
            <a:pPr algn="just">
              <a:lnSpc>
                <a:spcPct val="150000"/>
              </a:lnSpc>
              <a:buNone/>
            </a:pPr>
            <a:r>
              <a:rPr lang="en-IN" sz="1600" dirty="0"/>
              <a:t>6. A library of useful data structures and the operations that may be applied to them should be developed.</a:t>
            </a:r>
          </a:p>
          <a:p>
            <a:pPr algn="just">
              <a:lnSpc>
                <a:spcPct val="150000"/>
              </a:lnSpc>
              <a:buNone/>
            </a:pPr>
            <a:r>
              <a:rPr lang="en-IN" sz="1600" dirty="0"/>
              <a:t>7. A software design and programming language should support the specification and realization of abstract data types.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Component Level Design</a:t>
            </a:r>
          </a:p>
        </p:txBody>
      </p:sp>
      <p:sp>
        <p:nvSpPr>
          <p:cNvPr id="3" name="Content Placeholder 2"/>
          <p:cNvSpPr>
            <a:spLocks noGrp="1"/>
          </p:cNvSpPr>
          <p:nvPr>
            <p:ph idx="1"/>
          </p:nvPr>
        </p:nvSpPr>
        <p:spPr/>
        <p:txBody>
          <a:bodyPr/>
          <a:lstStyle/>
          <a:p>
            <a:pPr algn="just">
              <a:lnSpc>
                <a:spcPct val="150000"/>
              </a:lnSpc>
            </a:pPr>
            <a:r>
              <a:rPr lang="en-IN" sz="1800" dirty="0">
                <a:latin typeface="+mj-lt"/>
              </a:rPr>
              <a:t>What is a component?</a:t>
            </a:r>
          </a:p>
          <a:p>
            <a:pPr algn="just">
              <a:lnSpc>
                <a:spcPct val="150000"/>
              </a:lnSpc>
            </a:pPr>
            <a:r>
              <a:rPr lang="en-US" sz="1800" i="1" dirty="0">
                <a:latin typeface="+mj-lt"/>
              </a:rPr>
              <a:t>OMG Unified Modeling Language Specification</a:t>
            </a:r>
            <a:r>
              <a:rPr lang="en-US" sz="1800" dirty="0">
                <a:latin typeface="+mj-lt"/>
              </a:rPr>
              <a:t> [OMG01] defines a component as </a:t>
            </a:r>
          </a:p>
          <a:p>
            <a:pPr lvl="1" algn="just">
              <a:lnSpc>
                <a:spcPct val="150000"/>
              </a:lnSpc>
            </a:pPr>
            <a:r>
              <a:rPr lang="en-US" sz="1800" dirty="0">
                <a:solidFill>
                  <a:schemeClr val="folHlink"/>
                </a:solidFill>
                <a:latin typeface="+mj-lt"/>
              </a:rPr>
              <a:t>“… a modular, deployable, and replaceable part of a system that encapsulates implementation and exposes a set of interfaces.”</a:t>
            </a:r>
            <a:r>
              <a:rPr lang="en-US" sz="1800" dirty="0">
                <a:solidFill>
                  <a:srgbClr val="F3FF07"/>
                </a:solidFill>
                <a:latin typeface="+mj-lt"/>
              </a:rPr>
              <a:t>”</a:t>
            </a:r>
            <a:endParaRPr lang="en-US" sz="1800" dirty="0">
              <a:latin typeface="+mj-lt"/>
            </a:endParaRPr>
          </a:p>
          <a:p>
            <a:pPr algn="just">
              <a:lnSpc>
                <a:spcPct val="150000"/>
              </a:lnSpc>
            </a:pPr>
            <a:r>
              <a:rPr lang="en-US" sz="1800" i="1" dirty="0">
                <a:solidFill>
                  <a:schemeClr val="folHlink"/>
                </a:solidFill>
                <a:latin typeface="+mj-lt"/>
              </a:rPr>
              <a:t>OO view:</a:t>
            </a:r>
            <a:r>
              <a:rPr lang="en-US" sz="1800" dirty="0">
                <a:latin typeface="+mj-lt"/>
              </a:rPr>
              <a:t>  a component contains a set of collaborating classes</a:t>
            </a:r>
          </a:p>
          <a:p>
            <a:pPr algn="just">
              <a:lnSpc>
                <a:spcPct val="150000"/>
              </a:lnSpc>
            </a:pPr>
            <a:r>
              <a:rPr lang="en-US" sz="1800" i="1" dirty="0">
                <a:solidFill>
                  <a:schemeClr val="folHlink"/>
                </a:solidFill>
                <a:latin typeface="+mj-lt"/>
              </a:rPr>
              <a:t>Conventional view:</a:t>
            </a:r>
            <a:r>
              <a:rPr lang="en-US" sz="1800" dirty="0">
                <a:latin typeface="+mj-lt"/>
              </a:rPr>
              <a:t> a component contains processing logic, the internal data structures that are required to implement the processing logic, and an interface that enables the component to be invoked and data to be passed to it.</a:t>
            </a:r>
          </a:p>
          <a:p>
            <a:pPr algn="just">
              <a:lnSpc>
                <a:spcPct val="150000"/>
              </a:lnSpc>
            </a:pPr>
            <a:endParaRPr lang="en-IN" sz="1800" dirty="0">
              <a:latin typeface="+mj-lt"/>
            </a:endParaRP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28604"/>
            <a:ext cx="8572560" cy="5697559"/>
          </a:xfrm>
        </p:spPr>
        <p:txBody>
          <a:bodyPr/>
          <a:lstStyle/>
          <a:p>
            <a:pPr algn="just">
              <a:lnSpc>
                <a:spcPct val="150000"/>
              </a:lnSpc>
            </a:pPr>
            <a:r>
              <a:rPr lang="en-IN" sz="2000" dirty="0">
                <a:latin typeface="+mj-lt"/>
              </a:rPr>
              <a:t>Component-level design, also called procedural design, occurs after data, architectural, and interface designs have been established.</a:t>
            </a:r>
          </a:p>
          <a:p>
            <a:pPr algn="just">
              <a:lnSpc>
                <a:spcPct val="150000"/>
              </a:lnSpc>
            </a:pPr>
            <a:r>
              <a:rPr lang="en-IN" sz="2000" dirty="0">
                <a:latin typeface="+mj-lt"/>
              </a:rPr>
              <a:t>Component-level design defines the data structures, algorithms, interface characteristics, and communication mechanisms allocated to each software component.</a:t>
            </a:r>
          </a:p>
          <a:p>
            <a:pPr algn="just">
              <a:lnSpc>
                <a:spcPct val="150000"/>
              </a:lnSpc>
            </a:pPr>
            <a:r>
              <a:rPr lang="en-IN" sz="2000" dirty="0">
                <a:latin typeface="+mj-lt"/>
              </a:rPr>
              <a:t>The intent is to translate the design model into operational software.</a:t>
            </a:r>
          </a:p>
          <a:p>
            <a:pPr algn="just">
              <a:lnSpc>
                <a:spcPct val="150000"/>
              </a:lnSpc>
            </a:pPr>
            <a:r>
              <a:rPr lang="en-IN" sz="2000" dirty="0">
                <a:latin typeface="+mj-lt"/>
              </a:rPr>
              <a:t>But the level of abstraction of the existing design model is relatively high, and the abstraction level of the operational program is low.</a:t>
            </a:r>
          </a:p>
          <a:p>
            <a:pPr algn="just">
              <a:lnSpc>
                <a:spcPct val="150000"/>
              </a:lnSpc>
            </a:pPr>
            <a:r>
              <a:rPr lang="en-IN" sz="2000" dirty="0">
                <a:latin typeface="+mj-lt"/>
              </a:rPr>
              <a:t>Component a modular, deployable, and replaceable part of a system that encapsulates implementation and exposes a set of interfaces.”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chor="ctr"/>
          <a:lstStyle/>
          <a:p>
            <a:r>
              <a:rPr lang="en-US" dirty="0"/>
              <a:t>Basic Design Principles</a:t>
            </a:r>
          </a:p>
        </p:txBody>
      </p:sp>
      <p:sp>
        <p:nvSpPr>
          <p:cNvPr id="175107" name="Rectangle 3"/>
          <p:cNvSpPr>
            <a:spLocks noGrp="1" noChangeArrowheads="1"/>
          </p:cNvSpPr>
          <p:nvPr>
            <p:ph idx="1"/>
          </p:nvPr>
        </p:nvSpPr>
        <p:spPr>
          <a:xfrm>
            <a:off x="214282" y="1357298"/>
            <a:ext cx="8715436" cy="4525963"/>
          </a:xfrm>
        </p:spPr>
        <p:txBody>
          <a:bodyPr/>
          <a:lstStyle/>
          <a:p>
            <a:pPr algn="just">
              <a:lnSpc>
                <a:spcPct val="150000"/>
              </a:lnSpc>
            </a:pPr>
            <a:r>
              <a:rPr lang="en-US" sz="1600" dirty="0">
                <a:solidFill>
                  <a:schemeClr val="folHlink"/>
                </a:solidFill>
                <a:latin typeface="+mj-lt"/>
              </a:rPr>
              <a:t>The Open-Closed Principle (OCP).  </a:t>
            </a:r>
            <a:r>
              <a:rPr lang="en-US" sz="1600" i="1" dirty="0">
                <a:latin typeface="+mj-lt"/>
              </a:rPr>
              <a:t>“A module [component] should be open for extension but closed for modification.</a:t>
            </a:r>
          </a:p>
          <a:p>
            <a:pPr algn="just">
              <a:lnSpc>
                <a:spcPct val="150000"/>
              </a:lnSpc>
            </a:pPr>
            <a:r>
              <a:rPr lang="en-US" sz="1600" dirty="0">
                <a:solidFill>
                  <a:schemeClr val="folHlink"/>
                </a:solidFill>
                <a:latin typeface="+mj-lt"/>
              </a:rPr>
              <a:t>The </a:t>
            </a:r>
            <a:r>
              <a:rPr lang="en-US" sz="1600" dirty="0" err="1">
                <a:solidFill>
                  <a:schemeClr val="folHlink"/>
                </a:solidFill>
                <a:latin typeface="+mj-lt"/>
              </a:rPr>
              <a:t>Liskov</a:t>
            </a:r>
            <a:r>
              <a:rPr lang="en-US" sz="1600" dirty="0">
                <a:solidFill>
                  <a:schemeClr val="folHlink"/>
                </a:solidFill>
                <a:latin typeface="+mj-lt"/>
              </a:rPr>
              <a:t> Substitution Principle (LSP).  </a:t>
            </a:r>
            <a:r>
              <a:rPr lang="en-US" sz="1600" i="1" dirty="0">
                <a:latin typeface="+mj-lt"/>
              </a:rPr>
              <a:t>“Subclasses should be substitutable for their base classes.</a:t>
            </a:r>
          </a:p>
          <a:p>
            <a:pPr algn="just">
              <a:lnSpc>
                <a:spcPct val="150000"/>
              </a:lnSpc>
            </a:pPr>
            <a:r>
              <a:rPr lang="en-US" sz="1600" dirty="0">
                <a:solidFill>
                  <a:schemeClr val="folHlink"/>
                </a:solidFill>
                <a:latin typeface="+mj-lt"/>
              </a:rPr>
              <a:t>Dependency Inversion Principle (DIP). </a:t>
            </a:r>
            <a:r>
              <a:rPr lang="en-US" sz="1600" dirty="0">
                <a:latin typeface="+mj-lt"/>
              </a:rPr>
              <a:t> </a:t>
            </a:r>
            <a:r>
              <a:rPr lang="en-US" sz="1600" i="1" dirty="0">
                <a:latin typeface="+mj-lt"/>
              </a:rPr>
              <a:t>“Depend on abstractions. Do not depend on concretions.”</a:t>
            </a:r>
            <a:r>
              <a:rPr lang="en-US" sz="1600" dirty="0">
                <a:latin typeface="+mj-lt"/>
              </a:rPr>
              <a:t> </a:t>
            </a:r>
          </a:p>
          <a:p>
            <a:pPr algn="just">
              <a:lnSpc>
                <a:spcPct val="150000"/>
              </a:lnSpc>
            </a:pPr>
            <a:r>
              <a:rPr lang="en-US" sz="1600" dirty="0">
                <a:solidFill>
                  <a:schemeClr val="folHlink"/>
                </a:solidFill>
                <a:latin typeface="+mj-lt"/>
              </a:rPr>
              <a:t>The Interface Segregation Principle (ISP).</a:t>
            </a:r>
            <a:r>
              <a:rPr lang="en-US" sz="1600" i="1" dirty="0">
                <a:solidFill>
                  <a:schemeClr val="folHlink"/>
                </a:solidFill>
                <a:latin typeface="+mj-lt"/>
              </a:rPr>
              <a:t> </a:t>
            </a:r>
            <a:r>
              <a:rPr lang="en-US" sz="1600" i="1" dirty="0">
                <a:latin typeface="+mj-lt"/>
              </a:rPr>
              <a:t>“Many client-specific interfaces are better than one general purpose interface.</a:t>
            </a:r>
          </a:p>
          <a:p>
            <a:pPr algn="just">
              <a:lnSpc>
                <a:spcPct val="150000"/>
              </a:lnSpc>
            </a:pPr>
            <a:r>
              <a:rPr lang="en-US" sz="1600" dirty="0">
                <a:solidFill>
                  <a:schemeClr val="folHlink"/>
                </a:solidFill>
                <a:latin typeface="+mj-lt"/>
              </a:rPr>
              <a:t>The Release Reuse Equivalency Principle (REP). </a:t>
            </a:r>
            <a:r>
              <a:rPr lang="en-US" sz="1600" i="1" dirty="0">
                <a:latin typeface="+mj-lt"/>
              </a:rPr>
              <a:t>“The granule of reuse is the granule of release.”</a:t>
            </a:r>
            <a:r>
              <a:rPr lang="en-US" sz="1600" dirty="0">
                <a:latin typeface="+mj-lt"/>
              </a:rPr>
              <a:t> </a:t>
            </a:r>
          </a:p>
          <a:p>
            <a:pPr algn="just">
              <a:lnSpc>
                <a:spcPct val="150000"/>
              </a:lnSpc>
            </a:pPr>
            <a:r>
              <a:rPr lang="en-US" sz="1600" dirty="0">
                <a:solidFill>
                  <a:schemeClr val="folHlink"/>
                </a:solidFill>
                <a:latin typeface="+mj-lt"/>
              </a:rPr>
              <a:t>The Common Closure Principle (CCP). </a:t>
            </a:r>
            <a:r>
              <a:rPr lang="en-US" sz="1600" i="1" dirty="0">
                <a:latin typeface="+mj-lt"/>
              </a:rPr>
              <a:t>“Classes that change together belong together.” </a:t>
            </a:r>
          </a:p>
          <a:p>
            <a:pPr algn="just">
              <a:lnSpc>
                <a:spcPct val="150000"/>
              </a:lnSpc>
            </a:pPr>
            <a:r>
              <a:rPr lang="en-US" sz="1600" dirty="0">
                <a:solidFill>
                  <a:schemeClr val="folHlink"/>
                </a:solidFill>
                <a:latin typeface="+mj-lt"/>
              </a:rPr>
              <a:t>The Common Reuse Principle (CRP). </a:t>
            </a:r>
            <a:r>
              <a:rPr lang="en-US" sz="1600" i="1" dirty="0">
                <a:solidFill>
                  <a:schemeClr val="folHlink"/>
                </a:solidFill>
                <a:latin typeface="+mj-lt"/>
              </a:rPr>
              <a:t>“</a:t>
            </a:r>
            <a:r>
              <a:rPr lang="en-US" sz="1600" i="1" dirty="0">
                <a:latin typeface="+mj-lt"/>
              </a:rPr>
              <a:t>Classes that aren’t reused together should not be grouped together.”</a:t>
            </a:r>
            <a:r>
              <a:rPr lang="en-US" sz="1600" b="1" dirty="0">
                <a:latin typeface="+mj-lt"/>
              </a:rPr>
              <a:t> </a:t>
            </a:r>
          </a:p>
        </p:txBody>
      </p:sp>
      <p:sp>
        <p:nvSpPr>
          <p:cNvPr id="175108" name="Text Box 4"/>
          <p:cNvSpPr txBox="1">
            <a:spLocks noChangeArrowheads="1"/>
          </p:cNvSpPr>
          <p:nvPr/>
        </p:nvSpPr>
        <p:spPr bwMode="auto">
          <a:xfrm>
            <a:off x="1296988" y="5632450"/>
            <a:ext cx="184150" cy="339725"/>
          </a:xfrm>
          <a:prstGeom prst="rect">
            <a:avLst/>
          </a:prstGeom>
          <a:noFill/>
          <a:ln w="12700">
            <a:noFill/>
            <a:miter lim="800000"/>
            <a:headEnd/>
            <a:tailEnd/>
          </a:ln>
          <a:effectLst/>
        </p:spPr>
        <p:txBody>
          <a:bodyPr wrap="none">
            <a:spAutoFit/>
          </a:bodyPr>
          <a:lstStyle/>
          <a:p>
            <a:pPr>
              <a:lnSpc>
                <a:spcPct val="90000"/>
              </a:lnSpc>
            </a:pPr>
            <a:endParaRPr lang="en-US" sz="1800" b="1">
              <a:latin typeface="Helvetica" pitchFamily="-128" charset="0"/>
            </a:endParaRPr>
          </a:p>
        </p:txBody>
      </p:sp>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chor="ctr"/>
          <a:lstStyle/>
          <a:p>
            <a:r>
              <a:rPr lang="en-US" dirty="0"/>
              <a:t>Design Guidelines</a:t>
            </a:r>
          </a:p>
        </p:txBody>
      </p:sp>
      <p:sp>
        <p:nvSpPr>
          <p:cNvPr id="176131" name="Rectangle 3"/>
          <p:cNvSpPr>
            <a:spLocks noGrp="1" noChangeArrowheads="1"/>
          </p:cNvSpPr>
          <p:nvPr>
            <p:ph idx="1"/>
          </p:nvPr>
        </p:nvSpPr>
        <p:spPr/>
        <p:txBody>
          <a:bodyPr/>
          <a:lstStyle/>
          <a:p>
            <a:pPr algn="just">
              <a:lnSpc>
                <a:spcPct val="150000"/>
              </a:lnSpc>
            </a:pPr>
            <a:r>
              <a:rPr lang="en-US" sz="1800" dirty="0">
                <a:solidFill>
                  <a:schemeClr val="folHlink"/>
                </a:solidFill>
              </a:rPr>
              <a:t>Components</a:t>
            </a:r>
            <a:endParaRPr lang="en-US" sz="1800" dirty="0"/>
          </a:p>
          <a:p>
            <a:pPr lvl="1" algn="just">
              <a:lnSpc>
                <a:spcPct val="150000"/>
              </a:lnSpc>
            </a:pPr>
            <a:r>
              <a:rPr lang="en-US" sz="1800" dirty="0"/>
              <a:t>Naming conventions should be established for components that are specified as part of the architectural model and then refined and elaborated as part of the component-level model</a:t>
            </a:r>
          </a:p>
          <a:p>
            <a:pPr algn="just">
              <a:lnSpc>
                <a:spcPct val="150000"/>
              </a:lnSpc>
            </a:pPr>
            <a:r>
              <a:rPr lang="en-US" sz="1800" dirty="0">
                <a:solidFill>
                  <a:schemeClr val="folHlink"/>
                </a:solidFill>
              </a:rPr>
              <a:t>Interfaces</a:t>
            </a:r>
            <a:endParaRPr lang="en-US" sz="1800" dirty="0"/>
          </a:p>
          <a:p>
            <a:pPr lvl="1" algn="just">
              <a:lnSpc>
                <a:spcPct val="150000"/>
              </a:lnSpc>
            </a:pPr>
            <a:r>
              <a:rPr lang="en-US" sz="1800" dirty="0"/>
              <a:t> Interfaces provide important information about communication and collaboration (as well as helping us to achieve the OPC)</a:t>
            </a:r>
          </a:p>
          <a:p>
            <a:pPr algn="just">
              <a:lnSpc>
                <a:spcPct val="150000"/>
              </a:lnSpc>
            </a:pPr>
            <a:r>
              <a:rPr lang="en-US" sz="1800" dirty="0">
                <a:solidFill>
                  <a:schemeClr val="folHlink"/>
                </a:solidFill>
              </a:rPr>
              <a:t>Dependencies and Inheritance</a:t>
            </a:r>
            <a:endParaRPr lang="en-US" sz="1800" dirty="0"/>
          </a:p>
          <a:p>
            <a:pPr lvl="1" algn="just">
              <a:lnSpc>
                <a:spcPct val="150000"/>
              </a:lnSpc>
            </a:pPr>
            <a:r>
              <a:rPr lang="en-US" sz="1800" dirty="0"/>
              <a:t>it is a good idea to model dependencies from left to right and inheritance from bottom (derived classes) to top (base classes).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nchor="ctr"/>
          <a:lstStyle/>
          <a:p>
            <a:r>
              <a:rPr lang="en-US" dirty="0"/>
              <a:t>Design and Quality</a:t>
            </a:r>
          </a:p>
        </p:txBody>
      </p:sp>
      <p:sp>
        <p:nvSpPr>
          <p:cNvPr id="173059" name="Rectangle 3"/>
          <p:cNvSpPr>
            <a:spLocks noGrp="1" noChangeArrowheads="1"/>
          </p:cNvSpPr>
          <p:nvPr>
            <p:ph idx="1"/>
          </p:nvPr>
        </p:nvSpPr>
        <p:spPr/>
        <p:txBody>
          <a:bodyPr/>
          <a:lstStyle/>
          <a:p>
            <a:pPr algn="just">
              <a:lnSpc>
                <a:spcPct val="150000"/>
              </a:lnSpc>
              <a:spcBef>
                <a:spcPts val="600"/>
              </a:spcBef>
            </a:pPr>
            <a:r>
              <a:rPr lang="en-US" sz="2000" dirty="0">
                <a:solidFill>
                  <a:schemeClr val="folHlink"/>
                </a:solidFill>
              </a:rPr>
              <a:t>the design must implement all of the explicit requirements </a:t>
            </a:r>
            <a:r>
              <a:rPr lang="en-US" sz="2000" dirty="0"/>
              <a:t>contained in the analysis model, and it must accommodate all of the implicit requirements desired by the customer.</a:t>
            </a:r>
          </a:p>
          <a:p>
            <a:pPr algn="just">
              <a:lnSpc>
                <a:spcPct val="150000"/>
              </a:lnSpc>
              <a:spcBef>
                <a:spcPts val="300"/>
              </a:spcBef>
            </a:pPr>
            <a:r>
              <a:rPr lang="en-US" sz="2000" dirty="0">
                <a:solidFill>
                  <a:schemeClr val="folHlink"/>
                </a:solidFill>
              </a:rPr>
              <a:t>the design must be a readable, understandable guide </a:t>
            </a:r>
            <a:r>
              <a:rPr lang="en-US" sz="2000" dirty="0"/>
              <a:t>for those who generate code and for those who test and subsequently support the software.</a:t>
            </a:r>
          </a:p>
          <a:p>
            <a:pPr algn="just">
              <a:lnSpc>
                <a:spcPct val="150000"/>
              </a:lnSpc>
            </a:pPr>
            <a:r>
              <a:rPr lang="en-US" sz="2000" dirty="0">
                <a:solidFill>
                  <a:schemeClr val="folHlink"/>
                </a:solidFill>
              </a:rPr>
              <a:t>the design should provide a complete picture of the software</a:t>
            </a:r>
            <a:r>
              <a:rPr lang="en-US" sz="2000" dirty="0"/>
              <a:t>, addressing the data, functional, and behavioral domains from an implementation perspective.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Function Oriented Approach</a:t>
            </a:r>
          </a:p>
        </p:txBody>
      </p:sp>
      <p:sp>
        <p:nvSpPr>
          <p:cNvPr id="3" name="Content Placeholder 2"/>
          <p:cNvSpPr>
            <a:spLocks noGrp="1"/>
          </p:cNvSpPr>
          <p:nvPr>
            <p:ph idx="1"/>
          </p:nvPr>
        </p:nvSpPr>
        <p:spPr/>
        <p:txBody>
          <a:bodyPr/>
          <a:lstStyle/>
          <a:p>
            <a:pPr algn="just">
              <a:lnSpc>
                <a:spcPct val="150000"/>
              </a:lnSpc>
            </a:pPr>
            <a:r>
              <a:rPr lang="en-IN" sz="1600" dirty="0"/>
              <a:t>The following are the salient features of a typical function-oriented design approach:</a:t>
            </a:r>
          </a:p>
          <a:p>
            <a:pPr algn="just">
              <a:lnSpc>
                <a:spcPct val="150000"/>
              </a:lnSpc>
              <a:buNone/>
            </a:pPr>
            <a:r>
              <a:rPr lang="en-IN" sz="1600" dirty="0"/>
              <a:t>1. A system is viewed as something that performs a set of functions. Starting at this </a:t>
            </a:r>
            <a:r>
              <a:rPr lang="en-IN" sz="1600" dirty="0" err="1"/>
              <a:t>highlevel</a:t>
            </a:r>
            <a:r>
              <a:rPr lang="en-IN" sz="1600" dirty="0"/>
              <a:t> view of the system, each function is successively refined into more detailed functions.</a:t>
            </a:r>
          </a:p>
          <a:p>
            <a:pPr algn="just">
              <a:lnSpc>
                <a:spcPct val="150000"/>
              </a:lnSpc>
              <a:buNone/>
            </a:pPr>
            <a:r>
              <a:rPr lang="en-IN" sz="1600" dirty="0"/>
              <a:t>For example, consider a function create-new-library member which essentially creates the record for a new member, assigns a unique membership number to him, and prints a bill towards his membership charge. This function may consist of the following sub-functions:</a:t>
            </a:r>
          </a:p>
          <a:p>
            <a:pPr algn="just">
              <a:lnSpc>
                <a:spcPct val="150000"/>
              </a:lnSpc>
            </a:pPr>
            <a:r>
              <a:rPr lang="en-IN" sz="1600" dirty="0"/>
              <a:t>assign-membership-number</a:t>
            </a:r>
          </a:p>
          <a:p>
            <a:pPr algn="just">
              <a:lnSpc>
                <a:spcPct val="150000"/>
              </a:lnSpc>
            </a:pPr>
            <a:r>
              <a:rPr lang="en-IN" sz="1600" dirty="0"/>
              <a:t>create-member-record</a:t>
            </a:r>
          </a:p>
          <a:p>
            <a:pPr algn="just">
              <a:lnSpc>
                <a:spcPct val="150000"/>
              </a:lnSpc>
            </a:pPr>
            <a:r>
              <a:rPr lang="en-IN" sz="1600" dirty="0"/>
              <a:t>print-bill</a:t>
            </a:r>
          </a:p>
          <a:p>
            <a:pPr algn="just">
              <a:lnSpc>
                <a:spcPct val="150000"/>
              </a:lnSpc>
              <a:buNone/>
            </a:pPr>
            <a:r>
              <a:rPr lang="en-IN" sz="1600" dirty="0"/>
              <a:t>Each of these sub-functions may be split into more detailed sub-functions and so on.</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p:txBody>
          <a:bodyPr/>
          <a:lstStyle/>
          <a:p>
            <a:pPr algn="just">
              <a:lnSpc>
                <a:spcPct val="150000"/>
              </a:lnSpc>
              <a:buNone/>
            </a:pPr>
            <a:r>
              <a:rPr lang="en-IN" sz="2400" dirty="0"/>
              <a:t>2. The system state is centralized and shared among different functions, e.g. data such as member- records is available for reference and updating to several functions such as:</a:t>
            </a:r>
          </a:p>
          <a:p>
            <a:pPr algn="just">
              <a:lnSpc>
                <a:spcPct val="150000"/>
              </a:lnSpc>
            </a:pPr>
            <a:r>
              <a:rPr lang="en-IN" sz="2400" dirty="0"/>
              <a:t>create-new-member</a:t>
            </a:r>
          </a:p>
          <a:p>
            <a:pPr algn="just">
              <a:lnSpc>
                <a:spcPct val="150000"/>
              </a:lnSpc>
            </a:pPr>
            <a:r>
              <a:rPr lang="en-IN" sz="2400" dirty="0"/>
              <a:t>delete-member</a:t>
            </a:r>
          </a:p>
          <a:p>
            <a:pPr algn="just">
              <a:lnSpc>
                <a:spcPct val="150000"/>
              </a:lnSpc>
            </a:pPr>
            <a:r>
              <a:rPr lang="en-IN" sz="2400" dirty="0"/>
              <a:t>update-member-record</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Object Oriented Approach</a:t>
            </a:r>
          </a:p>
        </p:txBody>
      </p:sp>
      <p:sp>
        <p:nvSpPr>
          <p:cNvPr id="3" name="Content Placeholder 2"/>
          <p:cNvSpPr>
            <a:spLocks noGrp="1"/>
          </p:cNvSpPr>
          <p:nvPr>
            <p:ph idx="1"/>
          </p:nvPr>
        </p:nvSpPr>
        <p:spPr>
          <a:xfrm>
            <a:off x="457200" y="1331929"/>
            <a:ext cx="8229600" cy="4525963"/>
          </a:xfrm>
        </p:spPr>
        <p:txBody>
          <a:bodyPr/>
          <a:lstStyle/>
          <a:p>
            <a:pPr algn="just">
              <a:lnSpc>
                <a:spcPct val="150000"/>
              </a:lnSpc>
            </a:pPr>
            <a:r>
              <a:rPr lang="en-IN" sz="1800" dirty="0">
                <a:latin typeface="+mj-lt"/>
              </a:rPr>
              <a:t>In the object-oriented design approach, the system is viewed as collection of objects (i.e. entities). The state is decentralized among the objects and each object manages its own state information.</a:t>
            </a:r>
          </a:p>
          <a:p>
            <a:pPr algn="just">
              <a:lnSpc>
                <a:spcPct val="150000"/>
              </a:lnSpc>
            </a:pPr>
            <a:r>
              <a:rPr lang="en-IN" sz="1800" dirty="0">
                <a:latin typeface="+mj-lt"/>
              </a:rPr>
              <a:t>For example, in a Library Automation Software, each library member may be a separate object with its own data and functions to operate on these data. In fact, the functions defined for one object cannot refer or change data of other objects.</a:t>
            </a:r>
          </a:p>
          <a:p>
            <a:pPr algn="just">
              <a:lnSpc>
                <a:spcPct val="150000"/>
              </a:lnSpc>
            </a:pPr>
            <a:r>
              <a:rPr lang="en-IN" sz="1800" dirty="0">
                <a:latin typeface="+mj-lt"/>
              </a:rPr>
              <a:t>Objects have their own internal data which define their state. Similar objects constitute a class.</a:t>
            </a:r>
          </a:p>
          <a:p>
            <a:pPr algn="just">
              <a:lnSpc>
                <a:spcPct val="150000"/>
              </a:lnSpc>
            </a:pPr>
            <a:r>
              <a:rPr lang="en-IN" sz="1800" dirty="0">
                <a:latin typeface="+mj-lt"/>
              </a:rPr>
              <a:t>In other words, each object is a member of some class. Classes may inherit features from super class.</a:t>
            </a:r>
          </a:p>
          <a:p>
            <a:pPr algn="just">
              <a:lnSpc>
                <a:spcPct val="150000"/>
              </a:lnSpc>
            </a:pPr>
            <a:r>
              <a:rPr lang="en-IN" sz="1800" dirty="0">
                <a:latin typeface="+mj-lt"/>
              </a:rPr>
              <a:t>Conceptually, objects communicate by message passing.</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3200" dirty="0"/>
              <a:t>Function-Oriented Vs. Object-Oriented Design</a:t>
            </a:r>
          </a:p>
        </p:txBody>
      </p:sp>
      <p:sp>
        <p:nvSpPr>
          <p:cNvPr id="3" name="Content Placeholder 2"/>
          <p:cNvSpPr>
            <a:spLocks noGrp="1"/>
          </p:cNvSpPr>
          <p:nvPr>
            <p:ph idx="1"/>
          </p:nvPr>
        </p:nvSpPr>
        <p:spPr>
          <a:xfrm>
            <a:off x="285720" y="1546243"/>
            <a:ext cx="8501122" cy="4525963"/>
          </a:xfrm>
        </p:spPr>
        <p:txBody>
          <a:bodyPr/>
          <a:lstStyle/>
          <a:p>
            <a:pPr algn="just">
              <a:lnSpc>
                <a:spcPct val="150000"/>
              </a:lnSpc>
            </a:pPr>
            <a:r>
              <a:rPr lang="en-IN" sz="1800" dirty="0"/>
              <a:t>Unlike function-oriented design methods, in OOD, the basic abstraction are not real world functions such as sort, display, track, etc., but real-world entities such as employee, picture, machine, radar system, etc.</a:t>
            </a:r>
          </a:p>
          <a:p>
            <a:pPr algn="just">
              <a:lnSpc>
                <a:spcPct val="150000"/>
              </a:lnSpc>
            </a:pPr>
            <a:r>
              <a:rPr lang="en-IN" sz="1800" dirty="0"/>
              <a:t>For example in OOD, an employee pay-roll software is not developed by designing functions such as update-employee record, get-employee-address, etc. but by designing objects such as employees, departments, etc.</a:t>
            </a:r>
          </a:p>
          <a:p>
            <a:pPr algn="just">
              <a:lnSpc>
                <a:spcPct val="150000"/>
              </a:lnSpc>
            </a:pPr>
            <a:r>
              <a:rPr lang="en-IN" sz="1800" dirty="0"/>
              <a:t>In object-oriented design, software is not developed by designing functions such as update-employee- record, get-employee-address, etc., but by designing objects such as employee, department, etc.</a:t>
            </a:r>
          </a:p>
          <a:p>
            <a:pPr algn="just">
              <a:lnSpc>
                <a:spcPct val="150000"/>
              </a:lnSpc>
            </a:pPr>
            <a:r>
              <a:rPr lang="en-IN" sz="1800" dirty="0"/>
              <a:t>In OOD, state information is not represented in a centralized shared memory but is distributed among the objects of the system.</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p:txBody>
          <a:bodyPr/>
          <a:lstStyle/>
          <a:p>
            <a:pPr algn="just">
              <a:lnSpc>
                <a:spcPct val="150000"/>
              </a:lnSpc>
            </a:pPr>
            <a:r>
              <a:rPr lang="en-IN" sz="1600" dirty="0"/>
              <a:t>For example, while developing an employee pay-roll system, the employee data such as the names of the employees, their code numbers, basic salaries, etc. are usually implemented as global data in a traditional programming system; whereas in an object-oriented system these data are distributed among different employee objects of the system.</a:t>
            </a:r>
          </a:p>
          <a:p>
            <a:pPr algn="just">
              <a:lnSpc>
                <a:spcPct val="150000"/>
              </a:lnSpc>
            </a:pPr>
            <a:r>
              <a:rPr lang="en-IN" sz="1600" dirty="0"/>
              <a:t>Objects communicate by passing messages. Therefore, one object may discover the state information of another object by interrogating it. Of course, somewhere or the other the real-world functions must be implemented.</a:t>
            </a:r>
          </a:p>
          <a:p>
            <a:pPr algn="just">
              <a:lnSpc>
                <a:spcPct val="150000"/>
              </a:lnSpc>
            </a:pPr>
            <a:r>
              <a:rPr lang="en-IN" sz="1600" dirty="0"/>
              <a:t>Function-oriented techniques such as SA/SD group functions together if, as a group, they constitute a higher-level function. On the other hand, object-oriented techniques group functions together on the basis of the data they operate on.</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Cohesion</a:t>
            </a:r>
          </a:p>
        </p:txBody>
      </p:sp>
      <p:sp>
        <p:nvSpPr>
          <p:cNvPr id="177155" name="Rectangle 3"/>
          <p:cNvSpPr>
            <a:spLocks noGrp="1" noChangeArrowheads="1"/>
          </p:cNvSpPr>
          <p:nvPr>
            <p:ph idx="1"/>
          </p:nvPr>
        </p:nvSpPr>
        <p:spPr>
          <a:xfrm>
            <a:off x="214282" y="1000108"/>
            <a:ext cx="8686800" cy="4525963"/>
          </a:xfrm>
        </p:spPr>
        <p:txBody>
          <a:bodyPr/>
          <a:lstStyle/>
          <a:p>
            <a:pPr algn="just">
              <a:lnSpc>
                <a:spcPct val="150000"/>
              </a:lnSpc>
            </a:pPr>
            <a:r>
              <a:rPr lang="en-US" sz="1600" dirty="0"/>
              <a:t>Conventional view: </a:t>
            </a:r>
          </a:p>
          <a:p>
            <a:pPr lvl="1" algn="just">
              <a:lnSpc>
                <a:spcPct val="150000"/>
              </a:lnSpc>
            </a:pPr>
            <a:r>
              <a:rPr lang="en-US" sz="1600" dirty="0">
                <a:solidFill>
                  <a:schemeClr val="folHlink"/>
                </a:solidFill>
              </a:rPr>
              <a:t>the “single-mindedness” of a module</a:t>
            </a:r>
            <a:endParaRPr lang="en-US" sz="1600" dirty="0">
              <a:solidFill>
                <a:srgbClr val="F3FF07"/>
              </a:solidFill>
            </a:endParaRPr>
          </a:p>
          <a:p>
            <a:pPr algn="just">
              <a:lnSpc>
                <a:spcPct val="150000"/>
              </a:lnSpc>
            </a:pPr>
            <a:r>
              <a:rPr lang="en-US" sz="1600" dirty="0"/>
              <a:t>OO view: </a:t>
            </a:r>
          </a:p>
          <a:p>
            <a:pPr lvl="1" algn="just">
              <a:lnSpc>
                <a:spcPct val="150000"/>
              </a:lnSpc>
            </a:pPr>
            <a:r>
              <a:rPr lang="en-US" sz="1600" i="1" dirty="0"/>
              <a:t>cohesion</a:t>
            </a:r>
            <a:r>
              <a:rPr lang="en-US" sz="1600" dirty="0"/>
              <a:t> implies that a component or class encapsulates only attributes and operations that are closely related to one another and to the class or component itself</a:t>
            </a:r>
          </a:p>
          <a:p>
            <a:pPr algn="just">
              <a:lnSpc>
                <a:spcPct val="150000"/>
              </a:lnSpc>
            </a:pPr>
            <a:r>
              <a:rPr lang="en-US" sz="1600" dirty="0"/>
              <a:t>Levels of cohesion</a:t>
            </a:r>
          </a:p>
          <a:p>
            <a:pPr lvl="1" algn="just">
              <a:lnSpc>
                <a:spcPct val="150000"/>
              </a:lnSpc>
            </a:pPr>
            <a:r>
              <a:rPr lang="en-US" sz="1600" dirty="0"/>
              <a:t>Functional</a:t>
            </a:r>
          </a:p>
          <a:p>
            <a:pPr lvl="1" algn="just">
              <a:lnSpc>
                <a:spcPct val="150000"/>
              </a:lnSpc>
            </a:pPr>
            <a:r>
              <a:rPr lang="en-US" sz="1600" dirty="0"/>
              <a:t>Layer</a:t>
            </a:r>
          </a:p>
          <a:p>
            <a:pPr lvl="1" algn="just">
              <a:lnSpc>
                <a:spcPct val="150000"/>
              </a:lnSpc>
            </a:pPr>
            <a:r>
              <a:rPr lang="en-US" sz="1600" dirty="0"/>
              <a:t>Communicational</a:t>
            </a:r>
          </a:p>
          <a:p>
            <a:pPr lvl="1" algn="just">
              <a:lnSpc>
                <a:spcPct val="150000"/>
              </a:lnSpc>
            </a:pPr>
            <a:r>
              <a:rPr lang="en-US" sz="1600" dirty="0"/>
              <a:t>Sequential</a:t>
            </a:r>
          </a:p>
          <a:p>
            <a:pPr lvl="1" algn="just">
              <a:lnSpc>
                <a:spcPct val="150000"/>
              </a:lnSpc>
            </a:pPr>
            <a:r>
              <a:rPr lang="en-US" sz="1600" dirty="0"/>
              <a:t>Procedural</a:t>
            </a:r>
          </a:p>
          <a:p>
            <a:pPr lvl="1" algn="just">
              <a:lnSpc>
                <a:spcPct val="150000"/>
              </a:lnSpc>
            </a:pPr>
            <a:r>
              <a:rPr lang="en-US" sz="1600" dirty="0"/>
              <a:t>Temporal</a:t>
            </a:r>
          </a:p>
          <a:p>
            <a:pPr lvl="1" algn="just">
              <a:lnSpc>
                <a:spcPct val="150000"/>
              </a:lnSpc>
            </a:pPr>
            <a:r>
              <a:rPr lang="en-US" sz="1600" dirty="0"/>
              <a:t>utility</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p:txBody>
          <a:bodyPr/>
          <a:lstStyle/>
          <a:p>
            <a:pPr algn="just">
              <a:lnSpc>
                <a:spcPct val="150000"/>
              </a:lnSpc>
            </a:pPr>
            <a:r>
              <a:rPr lang="en-IN" sz="2000" dirty="0"/>
              <a:t>Cohesion is an indication of the relative functional strength of a module.</a:t>
            </a:r>
          </a:p>
          <a:p>
            <a:pPr algn="just">
              <a:lnSpc>
                <a:spcPct val="150000"/>
              </a:lnSpc>
            </a:pPr>
            <a:r>
              <a:rPr lang="en-IN" sz="2000" dirty="0"/>
              <a:t>A cohesive module performs a single task, requiring little interaction with other components in other parts of a program. Stated simply, a cohesive module should (ideally) do just one thing.</a:t>
            </a:r>
          </a:p>
          <a:p>
            <a:pPr algn="just">
              <a:lnSpc>
                <a:spcPct val="150000"/>
              </a:lnSpc>
            </a:pPr>
            <a:r>
              <a:rPr lang="en-IN" sz="2000" dirty="0"/>
              <a:t>Cohesion is a measure of functional strength of a module.</a:t>
            </a:r>
          </a:p>
          <a:p>
            <a:pPr algn="just">
              <a:lnSpc>
                <a:spcPct val="150000"/>
              </a:lnSpc>
            </a:pPr>
            <a:r>
              <a:rPr lang="en-IN" sz="2000" dirty="0"/>
              <a:t>A module having high cohesion and low coupling is said to be functionally independent of other modules.</a:t>
            </a:r>
          </a:p>
          <a:p>
            <a:pPr algn="just">
              <a:lnSpc>
                <a:spcPct val="150000"/>
              </a:lnSpc>
            </a:pPr>
            <a:r>
              <a:rPr lang="en-IN" sz="2000" dirty="0"/>
              <a:t>By the term functional independence, we mean that a cohesive module performs a single task or function.</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chor="ctr"/>
          <a:lstStyle/>
          <a:p>
            <a:r>
              <a:rPr lang="en-US" dirty="0"/>
              <a:t>Coupling</a:t>
            </a:r>
          </a:p>
        </p:txBody>
      </p:sp>
      <p:sp>
        <p:nvSpPr>
          <p:cNvPr id="178179" name="Rectangle 3"/>
          <p:cNvSpPr>
            <a:spLocks noGrp="1" noChangeArrowheads="1"/>
          </p:cNvSpPr>
          <p:nvPr>
            <p:ph idx="1"/>
          </p:nvPr>
        </p:nvSpPr>
        <p:spPr>
          <a:xfrm>
            <a:off x="285720" y="1285860"/>
            <a:ext cx="8429684" cy="4525963"/>
          </a:xfrm>
        </p:spPr>
        <p:txBody>
          <a:bodyPr/>
          <a:lstStyle/>
          <a:p>
            <a:pPr algn="just">
              <a:lnSpc>
                <a:spcPct val="150000"/>
              </a:lnSpc>
            </a:pPr>
            <a:r>
              <a:rPr lang="en-US" sz="1600" dirty="0"/>
              <a:t>Conventional view: </a:t>
            </a:r>
          </a:p>
          <a:p>
            <a:pPr lvl="1" algn="just">
              <a:lnSpc>
                <a:spcPct val="150000"/>
              </a:lnSpc>
            </a:pPr>
            <a:r>
              <a:rPr lang="en-US" sz="1600" dirty="0"/>
              <a:t>The degree to which a component is connected to other components and to the external world</a:t>
            </a:r>
          </a:p>
          <a:p>
            <a:pPr algn="just">
              <a:lnSpc>
                <a:spcPct val="150000"/>
              </a:lnSpc>
            </a:pPr>
            <a:r>
              <a:rPr lang="en-US" sz="1600" dirty="0"/>
              <a:t>OO view:</a:t>
            </a:r>
          </a:p>
          <a:p>
            <a:pPr lvl="1" algn="just">
              <a:lnSpc>
                <a:spcPct val="150000"/>
              </a:lnSpc>
            </a:pPr>
            <a:r>
              <a:rPr lang="en-US" sz="1600" dirty="0"/>
              <a:t>a qualitative measure of the degree to which classes are connected to one another</a:t>
            </a:r>
          </a:p>
          <a:p>
            <a:pPr algn="just">
              <a:lnSpc>
                <a:spcPct val="150000"/>
              </a:lnSpc>
            </a:pPr>
            <a:r>
              <a:rPr lang="en-US" sz="1600" dirty="0"/>
              <a:t>Level of coupling</a:t>
            </a:r>
          </a:p>
          <a:p>
            <a:pPr lvl="1" algn="just">
              <a:lnSpc>
                <a:spcPct val="150000"/>
              </a:lnSpc>
            </a:pPr>
            <a:r>
              <a:rPr lang="en-US" sz="1600" dirty="0"/>
              <a:t>Content</a:t>
            </a:r>
          </a:p>
          <a:p>
            <a:pPr lvl="1" algn="just">
              <a:lnSpc>
                <a:spcPct val="150000"/>
              </a:lnSpc>
            </a:pPr>
            <a:r>
              <a:rPr lang="en-US" sz="1600" dirty="0"/>
              <a:t>Common</a:t>
            </a:r>
          </a:p>
          <a:p>
            <a:pPr lvl="1" algn="just">
              <a:lnSpc>
                <a:spcPct val="150000"/>
              </a:lnSpc>
            </a:pPr>
            <a:r>
              <a:rPr lang="en-US" sz="1600" dirty="0"/>
              <a:t>Control</a:t>
            </a:r>
          </a:p>
          <a:p>
            <a:pPr lvl="1" algn="just">
              <a:lnSpc>
                <a:spcPct val="150000"/>
              </a:lnSpc>
            </a:pPr>
            <a:r>
              <a:rPr lang="en-US" sz="1600" dirty="0"/>
              <a:t>Stamp</a:t>
            </a:r>
          </a:p>
          <a:p>
            <a:pPr lvl="1" algn="just">
              <a:lnSpc>
                <a:spcPct val="150000"/>
              </a:lnSpc>
            </a:pPr>
            <a:r>
              <a:rPr lang="en-US" sz="1600" dirty="0"/>
              <a:t>Data</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a:xfrm>
            <a:off x="285720" y="1117615"/>
            <a:ext cx="8643998" cy="4525963"/>
          </a:xfrm>
        </p:spPr>
        <p:txBody>
          <a:bodyPr/>
          <a:lstStyle/>
          <a:p>
            <a:pPr algn="just">
              <a:lnSpc>
                <a:spcPct val="150000"/>
              </a:lnSpc>
            </a:pPr>
            <a:r>
              <a:rPr lang="en-IN" sz="2000" dirty="0"/>
              <a:t>Coupling is an indication of the relative interdependence among modules.</a:t>
            </a:r>
          </a:p>
          <a:p>
            <a:pPr algn="just">
              <a:lnSpc>
                <a:spcPct val="150000"/>
              </a:lnSpc>
            </a:pPr>
            <a:r>
              <a:rPr lang="en-IN" sz="2000" dirty="0"/>
              <a:t>Coupling depends on the interface complexity between modules, the point at which entry or reference is made to a module, and what data pass across the interface.</a:t>
            </a:r>
          </a:p>
          <a:p>
            <a:pPr algn="just">
              <a:lnSpc>
                <a:spcPct val="150000"/>
              </a:lnSpc>
            </a:pPr>
            <a:r>
              <a:rPr lang="en-IN" sz="2000" dirty="0"/>
              <a:t>A module having high cohesion and low coupling is said to be functionally independent of other modules.</a:t>
            </a:r>
          </a:p>
          <a:p>
            <a:pPr algn="just">
              <a:lnSpc>
                <a:spcPct val="150000"/>
              </a:lnSpc>
            </a:pPr>
            <a:r>
              <a:rPr lang="en-IN" sz="2000" dirty="0"/>
              <a:t>If two modules interchange large amounts of data, then they are highly interdependent.</a:t>
            </a:r>
          </a:p>
          <a:p>
            <a:pPr algn="just">
              <a:lnSpc>
                <a:spcPct val="150000"/>
              </a:lnSpc>
            </a:pPr>
            <a:r>
              <a:rPr lang="en-IN" sz="2000" dirty="0"/>
              <a:t>The degree of coupling between two modules depends on their interface complexity.</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Classification of Cohesion</a:t>
            </a:r>
          </a:p>
        </p:txBody>
      </p:sp>
      <p:pic>
        <p:nvPicPr>
          <p:cNvPr id="4" name="image33.jpeg"/>
          <p:cNvPicPr/>
          <p:nvPr/>
        </p:nvPicPr>
        <p:blipFill>
          <a:blip r:embed="rId2" cstate="print"/>
          <a:stretch>
            <a:fillRect/>
          </a:stretch>
        </p:blipFill>
        <p:spPr>
          <a:xfrm>
            <a:off x="500034" y="2500306"/>
            <a:ext cx="8358246" cy="1714512"/>
          </a:xfrm>
          <a:prstGeom prst="rect">
            <a:avLst/>
          </a:prstGeom>
        </p:spPr>
      </p:pic>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chor="ctr"/>
          <a:lstStyle/>
          <a:p>
            <a:r>
              <a:rPr lang="en-US" dirty="0"/>
              <a:t>Quality Guidelines</a:t>
            </a:r>
          </a:p>
        </p:txBody>
      </p:sp>
      <p:sp>
        <p:nvSpPr>
          <p:cNvPr id="174083" name="Rectangle 3"/>
          <p:cNvSpPr>
            <a:spLocks noGrp="1" noChangeArrowheads="1"/>
          </p:cNvSpPr>
          <p:nvPr>
            <p:ph idx="1"/>
          </p:nvPr>
        </p:nvSpPr>
        <p:spPr>
          <a:xfrm>
            <a:off x="251520" y="1474805"/>
            <a:ext cx="8435280" cy="4834515"/>
          </a:xfrm>
        </p:spPr>
        <p:txBody>
          <a:bodyPr/>
          <a:lstStyle/>
          <a:p>
            <a:pPr algn="just">
              <a:lnSpc>
                <a:spcPct val="150000"/>
              </a:lnSpc>
              <a:spcBef>
                <a:spcPts val="600"/>
              </a:spcBef>
            </a:pPr>
            <a:r>
              <a:rPr lang="en-US" sz="1200" dirty="0">
                <a:solidFill>
                  <a:schemeClr val="folHlink"/>
                </a:solidFill>
              </a:rPr>
              <a:t>A design should exhibit an architecture</a:t>
            </a:r>
            <a:r>
              <a:rPr lang="en-US" sz="1200" dirty="0"/>
              <a:t> that (1) has been created using recognizable architectural styles or patterns, (2) is composed of components that exhibit good design characteristics and (3) can be implemented in an evolutionary fashion</a:t>
            </a:r>
          </a:p>
          <a:p>
            <a:pPr lvl="1" algn="just">
              <a:lnSpc>
                <a:spcPct val="150000"/>
              </a:lnSpc>
              <a:spcBef>
                <a:spcPts val="600"/>
              </a:spcBef>
            </a:pPr>
            <a:r>
              <a:rPr lang="en-US" sz="1200" dirty="0"/>
              <a:t> For smaller systems, design can sometimes be developed linearly.</a:t>
            </a:r>
          </a:p>
          <a:p>
            <a:pPr algn="just">
              <a:lnSpc>
                <a:spcPct val="150000"/>
              </a:lnSpc>
              <a:spcBef>
                <a:spcPts val="300"/>
              </a:spcBef>
            </a:pPr>
            <a:r>
              <a:rPr lang="en-US" sz="1200" dirty="0">
                <a:solidFill>
                  <a:schemeClr val="folHlink"/>
                </a:solidFill>
              </a:rPr>
              <a:t>A design should be modular</a:t>
            </a:r>
            <a:r>
              <a:rPr lang="en-US" sz="1200" dirty="0"/>
              <a:t>; that is, the software should be logically partitioned into elements or subsystems</a:t>
            </a:r>
          </a:p>
          <a:p>
            <a:pPr algn="just">
              <a:lnSpc>
                <a:spcPct val="150000"/>
              </a:lnSpc>
            </a:pPr>
            <a:r>
              <a:rPr lang="en-US" sz="1200" dirty="0">
                <a:solidFill>
                  <a:schemeClr val="folHlink"/>
                </a:solidFill>
              </a:rPr>
              <a:t>A design should contain distinct representations</a:t>
            </a:r>
            <a:r>
              <a:rPr lang="en-US" sz="1200" dirty="0"/>
              <a:t> of data, architecture, interfaces, and components.</a:t>
            </a:r>
          </a:p>
          <a:p>
            <a:pPr algn="just">
              <a:lnSpc>
                <a:spcPct val="150000"/>
              </a:lnSpc>
            </a:pPr>
            <a:r>
              <a:rPr lang="en-US" sz="1200" dirty="0">
                <a:solidFill>
                  <a:schemeClr val="folHlink"/>
                </a:solidFill>
              </a:rPr>
              <a:t>A design should lead to data structures that are appropriate</a:t>
            </a:r>
            <a:r>
              <a:rPr lang="en-US" sz="1200" dirty="0"/>
              <a:t> for the classes to be implemented and are drawn from recognizable data patterns.</a:t>
            </a:r>
          </a:p>
          <a:p>
            <a:pPr algn="just">
              <a:lnSpc>
                <a:spcPct val="150000"/>
              </a:lnSpc>
            </a:pPr>
            <a:r>
              <a:rPr lang="en-US" sz="1200" dirty="0">
                <a:solidFill>
                  <a:schemeClr val="folHlink"/>
                </a:solidFill>
              </a:rPr>
              <a:t>A design should lead to components that exhibit independent functional characteristics.</a:t>
            </a:r>
            <a:endParaRPr lang="en-US" sz="1200" dirty="0"/>
          </a:p>
          <a:p>
            <a:pPr algn="just">
              <a:lnSpc>
                <a:spcPct val="150000"/>
              </a:lnSpc>
            </a:pPr>
            <a:r>
              <a:rPr lang="en-US" sz="1200" dirty="0">
                <a:solidFill>
                  <a:schemeClr val="folHlink"/>
                </a:solidFill>
              </a:rPr>
              <a:t>A design should lead to interfaces that reduce the complexity</a:t>
            </a:r>
            <a:r>
              <a:rPr lang="en-US" sz="1200" dirty="0"/>
              <a:t> of connections between components and with the external environment.</a:t>
            </a:r>
          </a:p>
          <a:p>
            <a:pPr algn="just">
              <a:lnSpc>
                <a:spcPct val="150000"/>
              </a:lnSpc>
            </a:pPr>
            <a:r>
              <a:rPr lang="en-US" sz="1200" dirty="0">
                <a:solidFill>
                  <a:schemeClr val="folHlink"/>
                </a:solidFill>
              </a:rPr>
              <a:t>A design should be derived using a repeatable method </a:t>
            </a:r>
            <a:r>
              <a:rPr lang="en-US" sz="1200" dirty="0"/>
              <a:t>that is driven by information obtained during software requirements analysis.</a:t>
            </a:r>
          </a:p>
          <a:p>
            <a:pPr algn="just">
              <a:lnSpc>
                <a:spcPct val="150000"/>
              </a:lnSpc>
            </a:pPr>
            <a:r>
              <a:rPr lang="en-US" sz="1200" dirty="0">
                <a:solidFill>
                  <a:schemeClr val="folHlink"/>
                </a:solidFill>
              </a:rPr>
              <a:t>A design should be represented using a notation that effectively communicates its meaning.</a:t>
            </a:r>
            <a:endParaRPr lang="en-US" sz="1200" b="1" dirty="0">
              <a:latin typeface="Times" pitchFamily="-128" charset="0"/>
            </a:endParaRP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12"/>
            <a:ext cx="8229600" cy="1143000"/>
          </a:xfrm>
        </p:spPr>
        <p:txBody>
          <a:bodyPr anchor="ctr"/>
          <a:lstStyle/>
          <a:p>
            <a:r>
              <a:rPr lang="en-US" dirty="0"/>
              <a:t>Coincidental cohesion</a:t>
            </a:r>
            <a:r>
              <a:rPr lang="en-IN" dirty="0"/>
              <a:t/>
            </a:r>
            <a:br>
              <a:rPr lang="en-IN" dirty="0"/>
            </a:br>
            <a:endParaRPr lang="en-IN" dirty="0"/>
          </a:p>
        </p:txBody>
      </p:sp>
      <p:sp>
        <p:nvSpPr>
          <p:cNvPr id="3" name="Content Placeholder 2"/>
          <p:cNvSpPr>
            <a:spLocks noGrp="1"/>
          </p:cNvSpPr>
          <p:nvPr>
            <p:ph idx="1"/>
          </p:nvPr>
        </p:nvSpPr>
        <p:spPr/>
        <p:txBody>
          <a:bodyPr/>
          <a:lstStyle/>
          <a:p>
            <a:pPr lvl="0" algn="just">
              <a:lnSpc>
                <a:spcPct val="150000"/>
              </a:lnSpc>
            </a:pPr>
            <a:r>
              <a:rPr lang="en-US" sz="1800" dirty="0"/>
              <a:t>A module is said to have coincidental cohesion, if it performs a set of tasks that relate to each other very loosely, if at all.</a:t>
            </a:r>
            <a:endParaRPr lang="en-IN" sz="1800" dirty="0"/>
          </a:p>
          <a:p>
            <a:pPr lvl="0" algn="just">
              <a:lnSpc>
                <a:spcPct val="150000"/>
              </a:lnSpc>
            </a:pPr>
            <a:r>
              <a:rPr lang="en-US" sz="1800" dirty="0"/>
              <a:t>In this case, the module contains a random collection of functions. It is likely that the functions have  been put in the module out of pure coincidence without any thought or design.</a:t>
            </a:r>
            <a:endParaRPr lang="en-IN" sz="1800" dirty="0"/>
          </a:p>
          <a:p>
            <a:pPr lvl="0" algn="just">
              <a:lnSpc>
                <a:spcPct val="150000"/>
              </a:lnSpc>
            </a:pPr>
            <a:r>
              <a:rPr lang="en-US" sz="1800" dirty="0"/>
              <a:t>For example, in a transaction processing system (TPS), the get-input, print-error, and summarize- members functions are grouped into one module.</a:t>
            </a:r>
            <a:endParaRPr lang="en-IN" sz="1800" dirty="0"/>
          </a:p>
          <a:p>
            <a:pPr algn="just">
              <a:lnSpc>
                <a:spcPct val="150000"/>
              </a:lnSpc>
            </a:pPr>
            <a:endParaRPr lang="en-IN"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Logical Cohesion</a:t>
            </a:r>
          </a:p>
        </p:txBody>
      </p:sp>
      <p:sp>
        <p:nvSpPr>
          <p:cNvPr id="3" name="Content Placeholder 2"/>
          <p:cNvSpPr>
            <a:spLocks noGrp="1"/>
          </p:cNvSpPr>
          <p:nvPr>
            <p:ph idx="1"/>
          </p:nvPr>
        </p:nvSpPr>
        <p:spPr/>
        <p:txBody>
          <a:bodyPr/>
          <a:lstStyle/>
          <a:p>
            <a:pPr lvl="0" algn="just">
              <a:lnSpc>
                <a:spcPct val="150000"/>
              </a:lnSpc>
            </a:pPr>
            <a:r>
              <a:rPr lang="en-US" sz="2400" dirty="0"/>
              <a:t>A module is said to be logically cohesive, if all elements of the module perform similar operations, e.g. error handling, data input, data output, etc.</a:t>
            </a:r>
            <a:endParaRPr lang="en-IN" sz="2400" dirty="0"/>
          </a:p>
          <a:p>
            <a:pPr lvl="0" algn="just">
              <a:lnSpc>
                <a:spcPct val="150000"/>
              </a:lnSpc>
            </a:pPr>
            <a:r>
              <a:rPr lang="en-US" sz="2400" dirty="0"/>
              <a:t>An example of logical cohesion is the case where a set of print functions generating different output reports are arranged into a single module.</a:t>
            </a:r>
            <a:endParaRPr lang="en-IN" sz="2400" dirty="0"/>
          </a:p>
          <a:p>
            <a:pPr algn="just">
              <a:lnSpc>
                <a:spcPct val="150000"/>
              </a:lnSpc>
            </a:pPr>
            <a:endParaRPr lang="en-IN" sz="24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Temporal Cohesion</a:t>
            </a:r>
          </a:p>
        </p:txBody>
      </p:sp>
      <p:sp>
        <p:nvSpPr>
          <p:cNvPr id="3" name="Content Placeholder 2"/>
          <p:cNvSpPr>
            <a:spLocks noGrp="1"/>
          </p:cNvSpPr>
          <p:nvPr>
            <p:ph idx="1"/>
          </p:nvPr>
        </p:nvSpPr>
        <p:spPr/>
        <p:txBody>
          <a:bodyPr/>
          <a:lstStyle/>
          <a:p>
            <a:pPr lvl="0" algn="just">
              <a:lnSpc>
                <a:spcPct val="150000"/>
              </a:lnSpc>
            </a:pPr>
            <a:r>
              <a:rPr lang="en-US" sz="2000" dirty="0"/>
              <a:t>When a module contains functions that are related by the fact that all the functions must be executed in the same time span, the module is said to exhibit temporal cohesion.</a:t>
            </a:r>
            <a:endParaRPr lang="en-IN" sz="2000" dirty="0"/>
          </a:p>
          <a:p>
            <a:pPr lvl="0" algn="just">
              <a:lnSpc>
                <a:spcPct val="150000"/>
              </a:lnSpc>
            </a:pPr>
            <a:r>
              <a:rPr lang="en-US" sz="2000" dirty="0"/>
              <a:t>The set of functions responsible for initialization, start-up, shutdown of some process, etc. exhibit temporal cohesion.</a:t>
            </a:r>
            <a:endParaRPr lang="en-IN" sz="2000" dirty="0"/>
          </a:p>
          <a:p>
            <a:pPr algn="just">
              <a:lnSpc>
                <a:spcPct val="150000"/>
              </a:lnSpc>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Procedural Cohesion</a:t>
            </a:r>
          </a:p>
        </p:txBody>
      </p:sp>
      <p:sp>
        <p:nvSpPr>
          <p:cNvPr id="3" name="Content Placeholder 2"/>
          <p:cNvSpPr>
            <a:spLocks noGrp="1"/>
          </p:cNvSpPr>
          <p:nvPr>
            <p:ph idx="1"/>
          </p:nvPr>
        </p:nvSpPr>
        <p:spPr/>
        <p:txBody>
          <a:bodyPr/>
          <a:lstStyle/>
          <a:p>
            <a:pPr algn="just">
              <a:lnSpc>
                <a:spcPct val="150000"/>
              </a:lnSpc>
            </a:pPr>
            <a:r>
              <a:rPr lang="en-US" sz="2800" dirty="0"/>
              <a:t>A module is said to possess procedural cohesion, if the set of functions of the module are all part of a procedure (algorithm) in which certain sequence of steps have to be carried out for achieving an objective, e.g. the algorithm for decoding a message</a:t>
            </a:r>
            <a:endParaRPr lang="en-IN" sz="2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Communicational Cohesion</a:t>
            </a:r>
          </a:p>
        </p:txBody>
      </p:sp>
      <p:sp>
        <p:nvSpPr>
          <p:cNvPr id="3" name="Content Placeholder 2"/>
          <p:cNvSpPr>
            <a:spLocks noGrp="1"/>
          </p:cNvSpPr>
          <p:nvPr>
            <p:ph idx="1"/>
          </p:nvPr>
        </p:nvSpPr>
        <p:spPr/>
        <p:txBody>
          <a:bodyPr/>
          <a:lstStyle/>
          <a:p>
            <a:pPr algn="just">
              <a:lnSpc>
                <a:spcPct val="150000"/>
              </a:lnSpc>
            </a:pPr>
            <a:r>
              <a:rPr lang="en-US" sz="2400" dirty="0"/>
              <a:t>A module is said to have communicational cohesion, if all functions of the module refer to or update the same data structure, e.g. the set of functions defined on an array or </a:t>
            </a:r>
            <a:r>
              <a:rPr lang="en-US" sz="2400" dirty="0" err="1"/>
              <a:t>astack</a:t>
            </a:r>
            <a:r>
              <a:rPr lang="en-US" sz="2400" dirty="0"/>
              <a:t>.</a:t>
            </a:r>
            <a:endParaRPr lang="en-IN" sz="24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Sequential Cohesion</a:t>
            </a:r>
          </a:p>
        </p:txBody>
      </p:sp>
      <p:sp>
        <p:nvSpPr>
          <p:cNvPr id="3" name="Content Placeholder 2"/>
          <p:cNvSpPr>
            <a:spLocks noGrp="1"/>
          </p:cNvSpPr>
          <p:nvPr>
            <p:ph idx="1"/>
          </p:nvPr>
        </p:nvSpPr>
        <p:spPr/>
        <p:txBody>
          <a:bodyPr/>
          <a:lstStyle/>
          <a:p>
            <a:pPr lvl="0" algn="just">
              <a:lnSpc>
                <a:spcPct val="150000"/>
              </a:lnSpc>
            </a:pPr>
            <a:r>
              <a:rPr lang="en-US" sz="2000" dirty="0"/>
              <a:t>A module is said to possess sequential cohesion, if the elements of a module form the parts of sequence, where the output from one element of the sequence is input to the next.</a:t>
            </a:r>
            <a:endParaRPr lang="en-IN" sz="2000" dirty="0"/>
          </a:p>
          <a:p>
            <a:pPr lvl="0" algn="just">
              <a:lnSpc>
                <a:spcPct val="150000"/>
              </a:lnSpc>
            </a:pPr>
            <a:r>
              <a:rPr lang="en-US" sz="2000" dirty="0"/>
              <a:t>For example, in a TPS, the get-input, validate-input, sort-input functions are grouped into one module.</a:t>
            </a:r>
            <a:endParaRPr lang="en-IN" sz="2000" dirty="0"/>
          </a:p>
          <a:p>
            <a:pPr algn="just">
              <a:lnSpc>
                <a:spcPct val="150000"/>
              </a:lnSpc>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Functional Cohesion</a:t>
            </a:r>
          </a:p>
        </p:txBody>
      </p:sp>
      <p:sp>
        <p:nvSpPr>
          <p:cNvPr id="3" name="Content Placeholder 2"/>
          <p:cNvSpPr>
            <a:spLocks noGrp="1"/>
          </p:cNvSpPr>
          <p:nvPr>
            <p:ph idx="1"/>
          </p:nvPr>
        </p:nvSpPr>
        <p:spPr>
          <a:xfrm>
            <a:off x="214282" y="1260491"/>
            <a:ext cx="8643998" cy="4525963"/>
          </a:xfrm>
        </p:spPr>
        <p:txBody>
          <a:bodyPr/>
          <a:lstStyle/>
          <a:p>
            <a:pPr lvl="0" algn="just">
              <a:lnSpc>
                <a:spcPct val="150000"/>
              </a:lnSpc>
            </a:pPr>
            <a:r>
              <a:rPr lang="en-US" sz="1800" dirty="0"/>
              <a:t>Functional cohesion is said to exist, if different elements of a module cooperate to achieve a single function. For example, a module containing all the functions required to manage employees’ pay-roll exhibits functional cohesion.</a:t>
            </a:r>
            <a:endParaRPr lang="en-IN" sz="1800" dirty="0"/>
          </a:p>
          <a:p>
            <a:pPr lvl="0" algn="just">
              <a:lnSpc>
                <a:spcPct val="150000"/>
              </a:lnSpc>
            </a:pPr>
            <a:r>
              <a:rPr lang="en-US" sz="1800" dirty="0"/>
              <a:t>Suppose a module exhibits functional cohesion and we are asked to describe what the  module does, then we would be able to describe it using a single sentence.</a:t>
            </a:r>
            <a:endParaRPr lang="en-IN" sz="1800" dirty="0"/>
          </a:p>
          <a:p>
            <a:pPr lvl="0" algn="just">
              <a:lnSpc>
                <a:spcPct val="150000"/>
              </a:lnSpc>
            </a:pPr>
            <a:r>
              <a:rPr lang="en-US" sz="1800" dirty="0"/>
              <a:t>Functional cohesion is said to exist, if different elements of a module cooperate to achieve a single function. For example, a module containing all the functions required to manage employees’ pay-roll exhibits functional cohesion.</a:t>
            </a:r>
            <a:endParaRPr lang="en-IN" sz="1800" dirty="0"/>
          </a:p>
          <a:p>
            <a:pPr lvl="0" algn="just">
              <a:lnSpc>
                <a:spcPct val="150000"/>
              </a:lnSpc>
            </a:pPr>
            <a:r>
              <a:rPr lang="en-US" sz="1800" dirty="0"/>
              <a:t>Suppose a module exhibits functional cohesion and we are asked to describe what the  module does, then we would be able to describe it using a single sentence.</a:t>
            </a:r>
            <a:endParaRPr lang="en-IN" sz="1800" dirty="0"/>
          </a:p>
          <a:p>
            <a:pPr algn="just">
              <a:lnSpc>
                <a:spcPct val="150000"/>
              </a:lnSpc>
            </a:pPr>
            <a:endParaRPr lang="en-IN"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Classification of Coupling</a:t>
            </a:r>
          </a:p>
        </p:txBody>
      </p:sp>
      <p:pic>
        <p:nvPicPr>
          <p:cNvPr id="4" name="image34.jpeg"/>
          <p:cNvPicPr/>
          <p:nvPr/>
        </p:nvPicPr>
        <p:blipFill>
          <a:blip r:embed="rId2" cstate="print"/>
          <a:stretch>
            <a:fillRect/>
          </a:stretch>
        </p:blipFill>
        <p:spPr>
          <a:xfrm>
            <a:off x="928662" y="2571744"/>
            <a:ext cx="7429552" cy="1571636"/>
          </a:xfrm>
          <a:prstGeom prst="rect">
            <a:avLst/>
          </a:prstGeom>
        </p:spPr>
      </p:pic>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Data Coupling</a:t>
            </a:r>
          </a:p>
        </p:txBody>
      </p:sp>
      <p:sp>
        <p:nvSpPr>
          <p:cNvPr id="3" name="Content Placeholder 2"/>
          <p:cNvSpPr>
            <a:spLocks noGrp="1"/>
          </p:cNvSpPr>
          <p:nvPr>
            <p:ph idx="1"/>
          </p:nvPr>
        </p:nvSpPr>
        <p:spPr/>
        <p:txBody>
          <a:bodyPr/>
          <a:lstStyle/>
          <a:p>
            <a:pPr lvl="0" algn="just">
              <a:lnSpc>
                <a:spcPct val="150000"/>
              </a:lnSpc>
            </a:pPr>
            <a:r>
              <a:rPr lang="en-US" sz="2000" dirty="0"/>
              <a:t>Two modules are data coupled, if they communicate through a parameter. </a:t>
            </a:r>
          </a:p>
          <a:p>
            <a:pPr lvl="0" algn="just">
              <a:lnSpc>
                <a:spcPct val="150000"/>
              </a:lnSpc>
            </a:pPr>
            <a:r>
              <a:rPr lang="en-US" sz="2000" dirty="0"/>
              <a:t>An example is an elementary data item passed as a parameter between two modules, e.g. an integer, a float, a character, etc.</a:t>
            </a:r>
            <a:endParaRPr lang="en-IN" sz="2000" dirty="0"/>
          </a:p>
          <a:p>
            <a:pPr lvl="0" algn="just">
              <a:lnSpc>
                <a:spcPct val="150000"/>
              </a:lnSpc>
            </a:pPr>
            <a:r>
              <a:rPr lang="en-US" sz="2000" dirty="0"/>
              <a:t>This data item should be problem related and not used for the control purpose.</a:t>
            </a:r>
            <a:endParaRPr lang="en-IN" sz="2000" dirty="0"/>
          </a:p>
          <a:p>
            <a:pPr algn="just">
              <a:lnSpc>
                <a:spcPct val="150000"/>
              </a:lnSpc>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Stamp coupling</a:t>
            </a:r>
          </a:p>
        </p:txBody>
      </p:sp>
      <p:sp>
        <p:nvSpPr>
          <p:cNvPr id="3" name="Content Placeholder 2"/>
          <p:cNvSpPr>
            <a:spLocks noGrp="1"/>
          </p:cNvSpPr>
          <p:nvPr>
            <p:ph idx="1"/>
          </p:nvPr>
        </p:nvSpPr>
        <p:spPr/>
        <p:txBody>
          <a:bodyPr/>
          <a:lstStyle/>
          <a:p>
            <a:pPr lvl="0" algn="just">
              <a:lnSpc>
                <a:spcPct val="150000"/>
              </a:lnSpc>
            </a:pPr>
            <a:r>
              <a:rPr lang="en-US" sz="2400" dirty="0"/>
              <a:t>Two modules are stamp coupled, if they communicate using a composite data item such as a record in PASCAL or a structure in C.</a:t>
            </a:r>
            <a:endParaRPr lang="en-IN" sz="2400" dirty="0"/>
          </a:p>
          <a:p>
            <a:pPr algn="just">
              <a:lnSpc>
                <a:spcPct val="150000"/>
              </a:lnSpc>
            </a:pPr>
            <a:endParaRPr lang="en-IN" sz="24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title"/>
          </p:nvPr>
        </p:nvSpPr>
        <p:spPr>
          <a:noFill/>
          <a:ln/>
        </p:spPr>
        <p:txBody>
          <a:bodyPr wrap="none" lIns="63500" tIns="25400" rIns="63500" bIns="25400" anchor="t">
            <a:spAutoFit/>
          </a:bodyPr>
          <a:lstStyle/>
          <a:p>
            <a:r>
              <a:rPr lang="en-US"/>
              <a:t>Design Principles</a:t>
            </a:r>
          </a:p>
        </p:txBody>
      </p:sp>
      <p:sp>
        <p:nvSpPr>
          <p:cNvPr id="175108" name="Rectangle 4"/>
          <p:cNvSpPr>
            <a:spLocks noGrp="1" noChangeArrowheads="1"/>
          </p:cNvSpPr>
          <p:nvPr>
            <p:ph idx="1"/>
          </p:nvPr>
        </p:nvSpPr>
        <p:spPr>
          <a:xfrm>
            <a:off x="214282" y="1063277"/>
            <a:ext cx="8715436" cy="4525963"/>
          </a:xfrm>
          <a:noFill/>
          <a:ln/>
        </p:spPr>
        <p:txBody>
          <a:bodyPr lIns="90487" tIns="44450" rIns="90487" bIns="44450"/>
          <a:lstStyle/>
          <a:p>
            <a:pPr algn="just">
              <a:lnSpc>
                <a:spcPct val="150000"/>
              </a:lnSpc>
            </a:pPr>
            <a:r>
              <a:rPr lang="en-US" sz="1800" dirty="0"/>
              <a:t>The design process should not suffer from ‘tunnel vision.’   </a:t>
            </a:r>
          </a:p>
          <a:p>
            <a:pPr algn="just">
              <a:lnSpc>
                <a:spcPct val="150000"/>
              </a:lnSpc>
            </a:pPr>
            <a:r>
              <a:rPr lang="en-US" sz="1800" dirty="0"/>
              <a:t>The design should be traceable to the analysis model. </a:t>
            </a:r>
          </a:p>
          <a:p>
            <a:pPr algn="just">
              <a:lnSpc>
                <a:spcPct val="150000"/>
              </a:lnSpc>
            </a:pPr>
            <a:r>
              <a:rPr lang="en-US" sz="1800" dirty="0"/>
              <a:t>The design should not reinvent the wheel. </a:t>
            </a:r>
          </a:p>
          <a:p>
            <a:pPr algn="just">
              <a:lnSpc>
                <a:spcPct val="150000"/>
              </a:lnSpc>
            </a:pPr>
            <a:r>
              <a:rPr lang="en-US" sz="1800" dirty="0"/>
              <a:t>The design should exhibit uniformity and integration. </a:t>
            </a:r>
          </a:p>
          <a:p>
            <a:pPr algn="just">
              <a:lnSpc>
                <a:spcPct val="150000"/>
              </a:lnSpc>
            </a:pPr>
            <a:r>
              <a:rPr lang="en-US" sz="1800" dirty="0"/>
              <a:t>The design should be structured to accommodate change. </a:t>
            </a:r>
          </a:p>
          <a:p>
            <a:pPr algn="just">
              <a:lnSpc>
                <a:spcPct val="150000"/>
              </a:lnSpc>
            </a:pPr>
            <a:r>
              <a:rPr lang="en-US" sz="1800" dirty="0"/>
              <a:t>The design should be structured to degrade gently, even when operating conditions are encountered. </a:t>
            </a:r>
          </a:p>
          <a:p>
            <a:pPr algn="just">
              <a:lnSpc>
                <a:spcPct val="150000"/>
              </a:lnSpc>
            </a:pPr>
            <a:r>
              <a:rPr lang="en-US" sz="1800" dirty="0"/>
              <a:t>Design is not coding, coding is not design. </a:t>
            </a:r>
          </a:p>
          <a:p>
            <a:pPr algn="just">
              <a:lnSpc>
                <a:spcPct val="150000"/>
              </a:lnSpc>
            </a:pPr>
            <a:r>
              <a:rPr lang="en-US" sz="1800" dirty="0"/>
              <a:t>The design should be assessed for quality as it is being created, not after the fact. </a:t>
            </a:r>
          </a:p>
          <a:p>
            <a:pPr algn="just">
              <a:lnSpc>
                <a:spcPct val="150000"/>
              </a:lnSpc>
            </a:pPr>
            <a:r>
              <a:rPr lang="en-US" sz="1800" dirty="0"/>
              <a:t>The design should be reviewed to minimize conceptual (semantic) errors.</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428604"/>
            <a:ext cx="8572560" cy="5697559"/>
          </a:xfrm>
        </p:spPr>
        <p:txBody>
          <a:bodyPr/>
          <a:lstStyle/>
          <a:p>
            <a:pPr algn="just">
              <a:lnSpc>
                <a:spcPct val="150000"/>
              </a:lnSpc>
            </a:pPr>
            <a:r>
              <a:rPr lang="en-US" sz="2000" b="1" dirty="0"/>
              <a:t>Control coupling</a:t>
            </a:r>
            <a:endParaRPr lang="en-IN" sz="2000" b="1" dirty="0"/>
          </a:p>
          <a:p>
            <a:pPr lvl="0" algn="just">
              <a:lnSpc>
                <a:spcPct val="150000"/>
              </a:lnSpc>
              <a:buNone/>
            </a:pPr>
            <a:r>
              <a:rPr lang="en-US" sz="2000" dirty="0"/>
              <a:t>	Control coupling exists between two modules, if data from one module is used to direct the order of instructions execution in another.</a:t>
            </a:r>
            <a:r>
              <a:rPr lang="en-IN" sz="2000" dirty="0"/>
              <a:t> </a:t>
            </a:r>
            <a:r>
              <a:rPr lang="en-US" sz="2000" dirty="0"/>
              <a:t>An example of control coupling is a flag set in one module and tested in another module.</a:t>
            </a:r>
            <a:endParaRPr lang="en-IN" sz="2000" dirty="0"/>
          </a:p>
          <a:p>
            <a:pPr algn="just">
              <a:lnSpc>
                <a:spcPct val="150000"/>
              </a:lnSpc>
            </a:pPr>
            <a:r>
              <a:rPr lang="en-US" sz="2000" b="1" dirty="0"/>
              <a:t>Common coupling</a:t>
            </a:r>
            <a:endParaRPr lang="en-IN" sz="2000" b="1" dirty="0"/>
          </a:p>
          <a:p>
            <a:pPr lvl="0" algn="just">
              <a:lnSpc>
                <a:spcPct val="150000"/>
              </a:lnSpc>
              <a:buNone/>
            </a:pPr>
            <a:r>
              <a:rPr lang="en-US" sz="2000" dirty="0"/>
              <a:t>	Two modules are common coupled, if they share data through some global data items.</a:t>
            </a:r>
            <a:endParaRPr lang="en-IN" sz="2000" dirty="0"/>
          </a:p>
          <a:p>
            <a:pPr algn="just">
              <a:lnSpc>
                <a:spcPct val="150000"/>
              </a:lnSpc>
            </a:pPr>
            <a:r>
              <a:rPr lang="en-US" sz="2000" b="1" dirty="0"/>
              <a:t>Content coupling</a:t>
            </a:r>
            <a:endParaRPr lang="en-IN" sz="2000" b="1" dirty="0"/>
          </a:p>
          <a:p>
            <a:pPr lvl="0" algn="just">
              <a:lnSpc>
                <a:spcPct val="150000"/>
              </a:lnSpc>
              <a:buNone/>
            </a:pPr>
            <a:r>
              <a:rPr lang="en-US" sz="2000" dirty="0"/>
              <a:t> 	Content coupling exists between two modules, if they share code, e.g. a branch from one module into another module.</a:t>
            </a:r>
            <a:endParaRPr lang="en-IN" sz="2000" dirty="0"/>
          </a:p>
          <a:p>
            <a:pPr algn="just">
              <a:lnSpc>
                <a:spcPct val="150000"/>
              </a:lnSpc>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noFill/>
          <a:ln/>
        </p:spPr>
        <p:txBody>
          <a:bodyPr wrap="none" lIns="63500" tIns="25400" rIns="63500" bIns="25400" anchor="t">
            <a:spAutoFit/>
          </a:bodyPr>
          <a:lstStyle/>
          <a:p>
            <a:r>
              <a:rPr lang="en-US"/>
              <a:t>The CBSE Process</a:t>
            </a:r>
          </a:p>
        </p:txBody>
      </p:sp>
      <p:pic>
        <p:nvPicPr>
          <p:cNvPr id="201731" name="Picture 3"/>
          <p:cNvPicPr>
            <a:picLocks noChangeArrowheads="1"/>
          </p:cNvPicPr>
          <p:nvPr/>
        </p:nvPicPr>
        <p:blipFill>
          <a:blip r:embed="rId2"/>
          <a:srcRect/>
          <a:stretch>
            <a:fillRect/>
          </a:stretch>
        </p:blipFill>
        <p:spPr bwMode="auto">
          <a:xfrm>
            <a:off x="500034" y="1357298"/>
            <a:ext cx="8186766" cy="4814902"/>
          </a:xfrm>
          <a:prstGeom prst="rect">
            <a:avLst/>
          </a:prstGeom>
          <a:noFill/>
          <a:ln w="254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CBSE Activities</a:t>
            </a:r>
          </a:p>
        </p:txBody>
      </p:sp>
      <p:sp>
        <p:nvSpPr>
          <p:cNvPr id="207875" name="Rectangle 3"/>
          <p:cNvSpPr>
            <a:spLocks noGrp="1" noChangeArrowheads="1"/>
          </p:cNvSpPr>
          <p:nvPr>
            <p:ph idx="1"/>
          </p:nvPr>
        </p:nvSpPr>
        <p:spPr/>
        <p:txBody>
          <a:bodyPr/>
          <a:lstStyle/>
          <a:p>
            <a:pPr algn="just">
              <a:lnSpc>
                <a:spcPct val="150000"/>
              </a:lnSpc>
            </a:pPr>
            <a:r>
              <a:rPr lang="en-US" dirty="0"/>
              <a:t>Component qualification</a:t>
            </a:r>
          </a:p>
          <a:p>
            <a:pPr algn="just">
              <a:lnSpc>
                <a:spcPct val="150000"/>
              </a:lnSpc>
            </a:pPr>
            <a:r>
              <a:rPr lang="en-US" dirty="0"/>
              <a:t>Component adaptation</a:t>
            </a:r>
          </a:p>
          <a:p>
            <a:pPr algn="just">
              <a:lnSpc>
                <a:spcPct val="150000"/>
              </a:lnSpc>
            </a:pPr>
            <a:r>
              <a:rPr lang="en-US" dirty="0"/>
              <a:t>Component composition</a:t>
            </a:r>
          </a:p>
          <a:p>
            <a:pPr algn="just">
              <a:lnSpc>
                <a:spcPct val="150000"/>
              </a:lnSpc>
            </a:pPr>
            <a:r>
              <a:rPr lang="en-US" dirty="0"/>
              <a:t>Component update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t>Qualification</a:t>
            </a:r>
          </a:p>
        </p:txBody>
      </p:sp>
      <p:sp>
        <p:nvSpPr>
          <p:cNvPr id="208899" name="Text Box 3"/>
          <p:cNvSpPr txBox="1">
            <a:spLocks noChangeArrowheads="1"/>
          </p:cNvSpPr>
          <p:nvPr/>
        </p:nvSpPr>
        <p:spPr bwMode="auto">
          <a:xfrm>
            <a:off x="1000101" y="1500174"/>
            <a:ext cx="7250138" cy="341632"/>
          </a:xfrm>
          <a:prstGeom prst="rect">
            <a:avLst/>
          </a:prstGeom>
          <a:noFill/>
          <a:ln w="12700">
            <a:noFill/>
            <a:miter lim="800000"/>
            <a:headEnd/>
            <a:tailEnd/>
          </a:ln>
          <a:effectLst/>
        </p:spPr>
        <p:txBody>
          <a:bodyPr wrap="square">
            <a:spAutoFit/>
          </a:bodyPr>
          <a:lstStyle/>
          <a:p>
            <a:pPr>
              <a:lnSpc>
                <a:spcPct val="90000"/>
              </a:lnSpc>
              <a:spcBef>
                <a:spcPct val="50000"/>
              </a:spcBef>
            </a:pPr>
            <a:r>
              <a:rPr lang="en-US" sz="1800" i="1" dirty="0">
                <a:effectLst>
                  <a:outerShdw blurRad="38100" dist="38100" dir="2700000" algn="tl">
                    <a:srgbClr val="FFFFFF"/>
                  </a:outerShdw>
                </a:effectLst>
                <a:latin typeface="Palatino" pitchFamily="-128" charset="0"/>
              </a:rPr>
              <a:t>Before a component can be used, you must consider:</a:t>
            </a:r>
          </a:p>
        </p:txBody>
      </p:sp>
      <p:sp>
        <p:nvSpPr>
          <p:cNvPr id="208900" name="Text Box 4"/>
          <p:cNvSpPr txBox="1">
            <a:spLocks noChangeArrowheads="1"/>
          </p:cNvSpPr>
          <p:nvPr/>
        </p:nvSpPr>
        <p:spPr bwMode="auto">
          <a:xfrm>
            <a:off x="214282" y="2008426"/>
            <a:ext cx="8572560" cy="4278094"/>
          </a:xfrm>
          <a:prstGeom prst="rect">
            <a:avLst/>
          </a:prstGeom>
          <a:noFill/>
          <a:ln w="12700">
            <a:noFill/>
            <a:miter lim="800000"/>
            <a:headEnd/>
            <a:tailEnd/>
          </a:ln>
          <a:effectLst/>
        </p:spPr>
        <p:txBody>
          <a:bodyPr wrap="square">
            <a:spAutoFit/>
          </a:bodyPr>
          <a:lstStyle/>
          <a:p>
            <a:pPr algn="just">
              <a:lnSpc>
                <a:spcPct val="150000"/>
              </a:lnSpc>
            </a:pPr>
            <a:r>
              <a:rPr lang="en-US" sz="1600" b="0" dirty="0">
                <a:effectLst>
                  <a:outerShdw blurRad="38100" dist="38100" dir="2700000" algn="tl">
                    <a:srgbClr val="FFFFFF"/>
                  </a:outerShdw>
                </a:effectLst>
                <a:latin typeface="+mj-lt"/>
              </a:rPr>
              <a:t>•  application programming interface (API)</a:t>
            </a:r>
          </a:p>
          <a:p>
            <a:pPr algn="just">
              <a:lnSpc>
                <a:spcPct val="150000"/>
              </a:lnSpc>
            </a:pPr>
            <a:r>
              <a:rPr lang="en-US" sz="1600" b="0" dirty="0">
                <a:effectLst>
                  <a:outerShdw blurRad="38100" dist="38100" dir="2700000" algn="tl">
                    <a:srgbClr val="FFFFFF"/>
                  </a:outerShdw>
                </a:effectLst>
                <a:latin typeface="+mj-lt"/>
              </a:rPr>
              <a:t>•  development and integration tools required by the component</a:t>
            </a:r>
          </a:p>
          <a:p>
            <a:pPr algn="just">
              <a:lnSpc>
                <a:spcPct val="150000"/>
              </a:lnSpc>
            </a:pPr>
            <a:r>
              <a:rPr lang="en-US" sz="1600" b="0" dirty="0">
                <a:effectLst>
                  <a:outerShdw blurRad="38100" dist="38100" dir="2700000" algn="tl">
                    <a:srgbClr val="FFFFFF"/>
                  </a:outerShdw>
                </a:effectLst>
                <a:latin typeface="+mj-lt"/>
              </a:rPr>
              <a:t>•  run-time requirements including resource usage (e.g., memory or storage), timing or speed, and network protocol</a:t>
            </a:r>
          </a:p>
          <a:p>
            <a:pPr algn="just">
              <a:lnSpc>
                <a:spcPct val="150000"/>
              </a:lnSpc>
            </a:pPr>
            <a:r>
              <a:rPr lang="en-US" sz="1600" b="0" dirty="0">
                <a:effectLst>
                  <a:outerShdw blurRad="38100" dist="38100" dir="2700000" algn="tl">
                    <a:srgbClr val="FFFFFF"/>
                  </a:outerShdw>
                </a:effectLst>
                <a:latin typeface="+mj-lt"/>
              </a:rPr>
              <a:t>•  service requirements including operating system interfaces and support from other components</a:t>
            </a:r>
          </a:p>
          <a:p>
            <a:pPr algn="just">
              <a:lnSpc>
                <a:spcPct val="150000"/>
              </a:lnSpc>
            </a:pPr>
            <a:r>
              <a:rPr lang="en-US" sz="1600" b="0" dirty="0">
                <a:effectLst>
                  <a:outerShdw blurRad="38100" dist="38100" dir="2700000" algn="tl">
                    <a:srgbClr val="FFFFFF"/>
                  </a:outerShdw>
                </a:effectLst>
                <a:latin typeface="+mj-lt"/>
              </a:rPr>
              <a:t>•  security features including access controls and authentication protocol</a:t>
            </a:r>
          </a:p>
          <a:p>
            <a:pPr algn="just">
              <a:lnSpc>
                <a:spcPct val="150000"/>
              </a:lnSpc>
            </a:pPr>
            <a:r>
              <a:rPr lang="en-US" sz="1600" b="0" dirty="0">
                <a:effectLst>
                  <a:outerShdw blurRad="38100" dist="38100" dir="2700000" algn="tl">
                    <a:srgbClr val="FFFFFF"/>
                  </a:outerShdw>
                </a:effectLst>
                <a:latin typeface="+mj-lt"/>
              </a:rPr>
              <a:t>•  embedded design assumptions including the use of specific numerical or non-numerical algorithms</a:t>
            </a:r>
          </a:p>
          <a:p>
            <a:pPr algn="just">
              <a:lnSpc>
                <a:spcPct val="150000"/>
              </a:lnSpc>
            </a:pPr>
            <a:r>
              <a:rPr lang="en-US" sz="1600" b="0" dirty="0">
                <a:effectLst>
                  <a:outerShdw blurRad="38100" dist="38100" dir="2700000" algn="tl">
                    <a:srgbClr val="FFFFFF"/>
                  </a:outerShdw>
                </a:effectLst>
                <a:latin typeface="+mj-lt"/>
              </a:rPr>
              <a:t>•  exception handling</a:t>
            </a:r>
          </a:p>
          <a:p>
            <a:pPr algn="just">
              <a:lnSpc>
                <a:spcPct val="150000"/>
              </a:lnSpc>
              <a:spcBef>
                <a:spcPct val="50000"/>
              </a:spcBef>
            </a:pPr>
            <a:endParaRPr lang="en-US" sz="1600" b="0" dirty="0">
              <a:effectLst>
                <a:outerShdw blurRad="38100" dist="38100" dir="2700000" algn="tl">
                  <a:srgbClr val="FFFFFF"/>
                </a:outerShdw>
              </a:effectLst>
              <a:latin typeface="+mj-lt"/>
            </a:endParaRPr>
          </a:p>
        </p:txBody>
      </p:sp>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t>Adaptation</a:t>
            </a:r>
          </a:p>
        </p:txBody>
      </p:sp>
      <p:sp>
        <p:nvSpPr>
          <p:cNvPr id="209923" name="Text Box 3"/>
          <p:cNvSpPr txBox="1">
            <a:spLocks noChangeArrowheads="1"/>
          </p:cNvSpPr>
          <p:nvPr/>
        </p:nvSpPr>
        <p:spPr bwMode="auto">
          <a:xfrm>
            <a:off x="327024" y="1214422"/>
            <a:ext cx="8316942" cy="5002973"/>
          </a:xfrm>
          <a:prstGeom prst="rect">
            <a:avLst/>
          </a:prstGeom>
          <a:noFill/>
          <a:ln w="12700">
            <a:noFill/>
            <a:miter lim="800000"/>
            <a:headEnd/>
            <a:tailEnd/>
          </a:ln>
          <a:effectLst/>
        </p:spPr>
        <p:txBody>
          <a:bodyPr wrap="square">
            <a:spAutoFit/>
          </a:bodyPr>
          <a:lstStyle/>
          <a:p>
            <a:pPr algn="just">
              <a:lnSpc>
                <a:spcPct val="150000"/>
              </a:lnSpc>
              <a:spcBef>
                <a:spcPct val="50000"/>
              </a:spcBef>
            </a:pPr>
            <a:r>
              <a:rPr lang="en-US" b="0" dirty="0">
                <a:effectLst>
                  <a:outerShdw blurRad="38100" dist="38100" dir="2700000" algn="tl">
                    <a:srgbClr val="FFFFFF"/>
                  </a:outerShdw>
                </a:effectLst>
                <a:latin typeface="+mj-lt"/>
              </a:rPr>
              <a:t>The implication of “easy integration” is: </a:t>
            </a:r>
          </a:p>
          <a:p>
            <a:pPr algn="just">
              <a:lnSpc>
                <a:spcPct val="150000"/>
              </a:lnSpc>
              <a:spcBef>
                <a:spcPct val="50000"/>
              </a:spcBef>
            </a:pPr>
            <a:r>
              <a:rPr lang="en-US" b="0" dirty="0">
                <a:effectLst>
                  <a:outerShdw blurRad="38100" dist="38100" dir="2700000" algn="tl">
                    <a:srgbClr val="FFFFFF"/>
                  </a:outerShdw>
                </a:effectLst>
                <a:latin typeface="+mj-lt"/>
              </a:rPr>
              <a:t>(1) that consistent methods of resource management have been implemented for all components in the library; </a:t>
            </a:r>
          </a:p>
          <a:p>
            <a:pPr algn="just">
              <a:lnSpc>
                <a:spcPct val="150000"/>
              </a:lnSpc>
              <a:spcBef>
                <a:spcPct val="50000"/>
              </a:spcBef>
            </a:pPr>
            <a:r>
              <a:rPr lang="en-US" b="0" dirty="0">
                <a:effectLst>
                  <a:outerShdw blurRad="38100" dist="38100" dir="2700000" algn="tl">
                    <a:srgbClr val="FFFFFF"/>
                  </a:outerShdw>
                </a:effectLst>
                <a:latin typeface="+mj-lt"/>
              </a:rPr>
              <a:t>(2) that common activities such as data management exist for all components, and </a:t>
            </a:r>
          </a:p>
          <a:p>
            <a:pPr algn="just">
              <a:lnSpc>
                <a:spcPct val="150000"/>
              </a:lnSpc>
              <a:spcBef>
                <a:spcPct val="50000"/>
              </a:spcBef>
            </a:pPr>
            <a:r>
              <a:rPr lang="en-US" b="0" dirty="0">
                <a:effectLst>
                  <a:outerShdw blurRad="38100" dist="38100" dir="2700000" algn="tl">
                    <a:srgbClr val="FFFFFF"/>
                  </a:outerShdw>
                </a:effectLst>
                <a:latin typeface="+mj-lt"/>
              </a:rPr>
              <a:t>(3) that interfaces within the architecture and with the external environment have been implemented in a consistent manner. </a:t>
            </a:r>
          </a:p>
        </p:txBody>
      </p:sp>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Composition</a:t>
            </a:r>
          </a:p>
        </p:txBody>
      </p:sp>
      <p:sp>
        <p:nvSpPr>
          <p:cNvPr id="210947" name="Rectangle 3"/>
          <p:cNvSpPr>
            <a:spLocks noGrp="1" noChangeArrowheads="1"/>
          </p:cNvSpPr>
          <p:nvPr>
            <p:ph idx="1"/>
          </p:nvPr>
        </p:nvSpPr>
        <p:spPr/>
        <p:txBody>
          <a:bodyPr/>
          <a:lstStyle/>
          <a:p>
            <a:pPr algn="just">
              <a:lnSpc>
                <a:spcPct val="150000"/>
              </a:lnSpc>
            </a:pPr>
            <a:r>
              <a:rPr lang="en-US" sz="2400" dirty="0"/>
              <a:t>An infrastructure must be established to bind components together</a:t>
            </a:r>
          </a:p>
          <a:p>
            <a:pPr algn="just">
              <a:lnSpc>
                <a:spcPct val="150000"/>
              </a:lnSpc>
            </a:pPr>
            <a:r>
              <a:rPr lang="en-US" sz="2400" dirty="0"/>
              <a:t>Architectural ingredients for composition include:</a:t>
            </a:r>
          </a:p>
          <a:p>
            <a:pPr lvl="1" algn="just">
              <a:lnSpc>
                <a:spcPct val="150000"/>
              </a:lnSpc>
            </a:pPr>
            <a:r>
              <a:rPr lang="en-US" sz="2400" dirty="0"/>
              <a:t>Data exchange model</a:t>
            </a:r>
          </a:p>
          <a:p>
            <a:pPr lvl="1" algn="just">
              <a:lnSpc>
                <a:spcPct val="150000"/>
              </a:lnSpc>
            </a:pPr>
            <a:r>
              <a:rPr lang="en-US" sz="2400" dirty="0"/>
              <a:t>Automation</a:t>
            </a:r>
          </a:p>
          <a:p>
            <a:pPr lvl="1" algn="just">
              <a:lnSpc>
                <a:spcPct val="150000"/>
              </a:lnSpc>
            </a:pPr>
            <a:r>
              <a:rPr lang="en-US" sz="2400" dirty="0"/>
              <a:t>Structured storage</a:t>
            </a:r>
          </a:p>
          <a:p>
            <a:pPr lvl="1" algn="just">
              <a:lnSpc>
                <a:spcPct val="150000"/>
              </a:lnSpc>
            </a:pPr>
            <a:r>
              <a:rPr lang="en-US" sz="2400" dirty="0"/>
              <a:t>Underlying object model</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User Interface Design</a:t>
            </a:r>
            <a:r>
              <a:rPr lang="en-IN" dirty="0"/>
              <a:t/>
            </a:r>
            <a:br>
              <a:rPr lang="en-IN" dirty="0"/>
            </a:br>
            <a:endParaRPr lang="en-IN" dirty="0"/>
          </a:p>
        </p:txBody>
      </p:sp>
      <p:sp>
        <p:nvSpPr>
          <p:cNvPr id="3" name="Content Placeholder 2"/>
          <p:cNvSpPr>
            <a:spLocks noGrp="1"/>
          </p:cNvSpPr>
          <p:nvPr>
            <p:ph idx="1"/>
          </p:nvPr>
        </p:nvSpPr>
        <p:spPr/>
        <p:txBody>
          <a:bodyPr/>
          <a:lstStyle/>
          <a:p>
            <a:pPr lvl="0" algn="just">
              <a:lnSpc>
                <a:spcPct val="150000"/>
              </a:lnSpc>
            </a:pPr>
            <a:r>
              <a:rPr lang="en-US" sz="2400" i="1" dirty="0"/>
              <a:t>User interface design </a:t>
            </a:r>
            <a:r>
              <a:rPr lang="en-US" sz="2400" dirty="0"/>
              <a:t>creates an effective communication medium between a human and a computer.</a:t>
            </a:r>
            <a:endParaRPr lang="en-IN" sz="2400" dirty="0"/>
          </a:p>
          <a:p>
            <a:pPr lvl="0" algn="just">
              <a:lnSpc>
                <a:spcPct val="150000"/>
              </a:lnSpc>
            </a:pPr>
            <a:r>
              <a:rPr lang="en-US" sz="2400" dirty="0"/>
              <a:t>Following a set of interface design principles, design </a:t>
            </a:r>
            <a:r>
              <a:rPr lang="en-US" sz="2400" dirty="0" err="1"/>
              <a:t>identiﬁes</a:t>
            </a:r>
            <a:r>
              <a:rPr lang="en-US" sz="2400" dirty="0"/>
              <a:t> interface objects and actions and then creates a screen layout that forms the basis for a user interface prototype.</a:t>
            </a:r>
            <a:endParaRPr lang="en-IN" sz="2400" dirty="0"/>
          </a:p>
          <a:p>
            <a:pPr algn="just">
              <a:lnSpc>
                <a:spcPct val="150000"/>
              </a:lnSpc>
            </a:pPr>
            <a:endParaRPr lang="en-IN" sz="24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Design Rules for User Interface</a:t>
            </a:r>
          </a:p>
        </p:txBody>
      </p:sp>
      <p:sp>
        <p:nvSpPr>
          <p:cNvPr id="3" name="Content Placeholder 2"/>
          <p:cNvSpPr>
            <a:spLocks noGrp="1"/>
          </p:cNvSpPr>
          <p:nvPr>
            <p:ph idx="1"/>
          </p:nvPr>
        </p:nvSpPr>
        <p:spPr/>
        <p:txBody>
          <a:bodyPr/>
          <a:lstStyle/>
          <a:p>
            <a:pPr marL="514350" indent="-514350" algn="just">
              <a:lnSpc>
                <a:spcPct val="150000"/>
              </a:lnSpc>
              <a:buClrTx/>
              <a:buSzPct val="100000"/>
              <a:buFont typeface="+mj-lt"/>
              <a:buAutoNum type="arabicPeriod"/>
            </a:pPr>
            <a:r>
              <a:rPr lang="en-IN" dirty="0"/>
              <a:t>Place the user in control.</a:t>
            </a:r>
          </a:p>
          <a:p>
            <a:pPr marL="514350" indent="-514350" algn="just">
              <a:lnSpc>
                <a:spcPct val="150000"/>
              </a:lnSpc>
              <a:buClrTx/>
              <a:buSzPct val="100000"/>
              <a:buFont typeface="+mj-lt"/>
              <a:buAutoNum type="arabicPeriod"/>
            </a:pPr>
            <a:r>
              <a:rPr lang="en-IN" dirty="0"/>
              <a:t>Reduce the users’ memory load.</a:t>
            </a:r>
          </a:p>
          <a:p>
            <a:pPr marL="514350" indent="-514350" algn="just">
              <a:lnSpc>
                <a:spcPct val="150000"/>
              </a:lnSpc>
              <a:buClrTx/>
              <a:buSzPct val="100000"/>
              <a:buFont typeface="+mj-lt"/>
              <a:buAutoNum type="arabicPeriod"/>
            </a:pPr>
            <a:r>
              <a:rPr lang="en-IN" dirty="0"/>
              <a:t>Make the interface consistent.</a:t>
            </a:r>
          </a:p>
          <a:p>
            <a:pPr marL="514350" indent="-514350" algn="just">
              <a:lnSpc>
                <a:spcPct val="150000"/>
              </a:lnSpc>
              <a:buClrTx/>
              <a:buSzPct val="100000"/>
              <a:buFont typeface="+mj-lt"/>
              <a:buAutoNum type="arabicPeriod"/>
            </a:pPr>
            <a:endParaRPr lang="en-IN"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Place the user in control</a:t>
            </a:r>
          </a:p>
        </p:txBody>
      </p:sp>
      <p:sp>
        <p:nvSpPr>
          <p:cNvPr id="3" name="Content Placeholder 2"/>
          <p:cNvSpPr>
            <a:spLocks noGrp="1"/>
          </p:cNvSpPr>
          <p:nvPr>
            <p:ph idx="1"/>
          </p:nvPr>
        </p:nvSpPr>
        <p:spPr/>
        <p:txBody>
          <a:bodyPr/>
          <a:lstStyle/>
          <a:p>
            <a:pPr lvl="1" algn="just">
              <a:lnSpc>
                <a:spcPct val="150000"/>
              </a:lnSpc>
              <a:buNone/>
            </a:pPr>
            <a:r>
              <a:rPr lang="en-US" sz="1600" b="1" dirty="0"/>
              <a:t>1. Define interaction modes in a way that does not force a user into unnecessary or undesired actions.</a:t>
            </a:r>
            <a:endParaRPr lang="en-IN" sz="1600" b="1" dirty="0"/>
          </a:p>
          <a:p>
            <a:pPr algn="just">
              <a:lnSpc>
                <a:spcPct val="150000"/>
              </a:lnSpc>
            </a:pPr>
            <a:r>
              <a:rPr lang="en-US" sz="1600" dirty="0"/>
              <a:t>An interaction mode is the current state of the interface. For example, if spell check is selected in a word-processor menu, the software moves to a spell-checking mode. There is no reason to force the user to remain in spell-checking mode if the user desires to make a small text edit along the way.</a:t>
            </a:r>
            <a:endParaRPr lang="en-IN" sz="1600" dirty="0"/>
          </a:p>
          <a:p>
            <a:pPr lvl="1" algn="just">
              <a:lnSpc>
                <a:spcPct val="150000"/>
              </a:lnSpc>
              <a:buNone/>
            </a:pPr>
            <a:r>
              <a:rPr lang="en-US" sz="1600" b="1" dirty="0"/>
              <a:t>2.	Provide for flexible interaction.</a:t>
            </a:r>
            <a:endParaRPr lang="en-IN" sz="1600" b="1" dirty="0"/>
          </a:p>
          <a:p>
            <a:pPr algn="just">
              <a:lnSpc>
                <a:spcPct val="150000"/>
              </a:lnSpc>
            </a:pPr>
            <a:r>
              <a:rPr lang="en-US" sz="1600" dirty="0"/>
              <a:t>Because different users have different interaction preferences, choices should be provided. For example, software might allow a user to interact via keyboard commands, mouse movement, a digitizer pen, a multi touch screen, or voice recognition commands.</a:t>
            </a:r>
            <a:endParaRPr lang="en-IN" sz="16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642918"/>
            <a:ext cx="8572560" cy="5483245"/>
          </a:xfrm>
        </p:spPr>
        <p:txBody>
          <a:bodyPr/>
          <a:lstStyle/>
          <a:p>
            <a:pPr lvl="1" algn="just">
              <a:lnSpc>
                <a:spcPct val="150000"/>
              </a:lnSpc>
              <a:buNone/>
            </a:pPr>
            <a:r>
              <a:rPr lang="en-US" sz="1600" b="1" dirty="0"/>
              <a:t>3.	Allow user interaction to be interruptible and undoable.</a:t>
            </a:r>
            <a:endParaRPr lang="en-IN" sz="1600" b="1" dirty="0"/>
          </a:p>
          <a:p>
            <a:pPr algn="just">
              <a:lnSpc>
                <a:spcPct val="150000"/>
              </a:lnSpc>
            </a:pPr>
            <a:r>
              <a:rPr lang="en-US" sz="1600" dirty="0"/>
              <a:t>Even when involved in a sequence of actions, the user should be able to interrupt the sequence to do something else.</a:t>
            </a:r>
            <a:endParaRPr lang="en-IN" sz="1600" dirty="0"/>
          </a:p>
          <a:p>
            <a:pPr lvl="1" algn="just">
              <a:lnSpc>
                <a:spcPct val="150000"/>
              </a:lnSpc>
              <a:buNone/>
            </a:pPr>
            <a:r>
              <a:rPr lang="en-US" sz="1600" b="1" dirty="0"/>
              <a:t>4. Streamline interaction as skill levels advance and allow the interaction to be customized.</a:t>
            </a:r>
            <a:endParaRPr lang="en-IN" sz="1600" b="1" dirty="0"/>
          </a:p>
          <a:p>
            <a:pPr algn="just">
              <a:lnSpc>
                <a:spcPct val="150000"/>
              </a:lnSpc>
            </a:pPr>
            <a:r>
              <a:rPr lang="en-US" sz="1600" dirty="0"/>
              <a:t>Users often find that they perform the same sequence of interactions repeatedly.</a:t>
            </a:r>
            <a:endParaRPr lang="en-IN" sz="1600" dirty="0"/>
          </a:p>
          <a:p>
            <a:pPr lvl="1" algn="just">
              <a:lnSpc>
                <a:spcPct val="150000"/>
              </a:lnSpc>
              <a:buNone/>
            </a:pPr>
            <a:r>
              <a:rPr lang="en-US" sz="1600" b="1" dirty="0"/>
              <a:t>5. Hide technical internals from the casual user.</a:t>
            </a:r>
            <a:endParaRPr lang="en-IN" sz="1600" b="1" dirty="0"/>
          </a:p>
          <a:p>
            <a:pPr algn="just">
              <a:lnSpc>
                <a:spcPct val="150000"/>
              </a:lnSpc>
            </a:pPr>
            <a:r>
              <a:rPr lang="en-US" sz="1600" dirty="0"/>
              <a:t>The user interface should move the user into the virtual world of the application. The user should not be aware of the operating system, file management functions, or other arcane computing technology.</a:t>
            </a:r>
            <a:endParaRPr lang="en-IN" sz="1600" dirty="0"/>
          </a:p>
          <a:p>
            <a:pPr lvl="1" algn="just">
              <a:lnSpc>
                <a:spcPct val="150000"/>
              </a:lnSpc>
              <a:buNone/>
            </a:pPr>
            <a:r>
              <a:rPr lang="en-US" sz="1600" b="1" dirty="0"/>
              <a:t>6. Design for direct interaction with objects that appear on the screen.</a:t>
            </a:r>
            <a:endParaRPr lang="en-IN" sz="1600" b="1" dirty="0"/>
          </a:p>
          <a:p>
            <a:pPr algn="just">
              <a:lnSpc>
                <a:spcPct val="150000"/>
              </a:lnSpc>
            </a:pPr>
            <a:r>
              <a:rPr lang="en-US" sz="1600" dirty="0"/>
              <a:t>The user feels a sense of control when able to manipulate the objects that are necessary to perform a task in a manner similar to what would occur if the object were a physical thing.</a:t>
            </a:r>
            <a:endParaRPr lang="en-IN" sz="1600" dirty="0"/>
          </a:p>
          <a:p>
            <a:pPr algn="just">
              <a:lnSpc>
                <a:spcPct val="150000"/>
              </a:lnSpc>
            </a:pPr>
            <a:endParaRPr lang="en-IN" sz="1600" dirty="0"/>
          </a:p>
          <a:p>
            <a:endParaRPr lang="en-IN"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457200" y="274638"/>
            <a:ext cx="5804474" cy="728405"/>
          </a:xfrm>
          <a:noFill/>
          <a:ln/>
        </p:spPr>
        <p:txBody>
          <a:bodyPr wrap="none" lIns="63500" tIns="25400" rIns="63500" bIns="25400" anchor="ctr">
            <a:spAutoFit/>
          </a:bodyPr>
          <a:lstStyle/>
          <a:p>
            <a:r>
              <a:rPr lang="en-US" dirty="0"/>
              <a:t>Fundamental Concepts</a:t>
            </a:r>
          </a:p>
        </p:txBody>
      </p:sp>
      <p:sp>
        <p:nvSpPr>
          <p:cNvPr id="176131" name="Rectangle 3"/>
          <p:cNvSpPr>
            <a:spLocks noGrp="1" noChangeArrowheads="1"/>
          </p:cNvSpPr>
          <p:nvPr>
            <p:ph idx="1"/>
          </p:nvPr>
        </p:nvSpPr>
        <p:spPr>
          <a:xfrm>
            <a:off x="285720" y="1285860"/>
            <a:ext cx="8401080" cy="5143536"/>
          </a:xfrm>
          <a:noFill/>
          <a:ln/>
        </p:spPr>
        <p:txBody>
          <a:bodyPr lIns="90487" tIns="44450" rIns="90487" bIns="44450"/>
          <a:lstStyle/>
          <a:p>
            <a:pPr algn="just"/>
            <a:r>
              <a:rPr lang="en-US" sz="2000" dirty="0">
                <a:solidFill>
                  <a:schemeClr val="folHlink"/>
                </a:solidFill>
              </a:rPr>
              <a:t>Abstraction</a:t>
            </a:r>
            <a:r>
              <a:rPr lang="en-US" sz="2000" dirty="0"/>
              <a:t>—data, procedure, control</a:t>
            </a:r>
          </a:p>
          <a:p>
            <a:pPr algn="just"/>
            <a:r>
              <a:rPr lang="en-US" sz="2000" dirty="0">
                <a:solidFill>
                  <a:schemeClr val="folHlink"/>
                </a:solidFill>
              </a:rPr>
              <a:t>Architecture</a:t>
            </a:r>
            <a:r>
              <a:rPr lang="en-US" sz="2000" dirty="0"/>
              <a:t>—the overall structure of the software</a:t>
            </a:r>
          </a:p>
          <a:p>
            <a:pPr algn="just"/>
            <a:r>
              <a:rPr lang="en-US" sz="2000" dirty="0">
                <a:solidFill>
                  <a:schemeClr val="folHlink"/>
                </a:solidFill>
              </a:rPr>
              <a:t>Patterns</a:t>
            </a:r>
            <a:r>
              <a:rPr lang="en-US" sz="2000" dirty="0"/>
              <a:t>—”conveys the essence” of a proven design solution</a:t>
            </a:r>
          </a:p>
          <a:p>
            <a:pPr algn="just"/>
            <a:r>
              <a:rPr lang="en-US" sz="2000" dirty="0">
                <a:solidFill>
                  <a:schemeClr val="folHlink"/>
                </a:solidFill>
              </a:rPr>
              <a:t>Separation of c</a:t>
            </a:r>
            <a:r>
              <a:rPr lang="en-US" sz="2000" dirty="0">
                <a:solidFill>
                  <a:schemeClr val="folHlink"/>
                </a:solidFill>
                <a:latin typeface="Arial" charset="0"/>
              </a:rPr>
              <a:t>oncerns</a:t>
            </a:r>
            <a:r>
              <a:rPr lang="en-US" sz="2000" dirty="0">
                <a:latin typeface="Arial" charset="0"/>
              </a:rPr>
              <a:t>—any complex problem can be more easily handled if it is subdivided into pieces</a:t>
            </a:r>
          </a:p>
          <a:p>
            <a:pPr algn="just"/>
            <a:r>
              <a:rPr lang="en-US" sz="2000" dirty="0">
                <a:solidFill>
                  <a:schemeClr val="folHlink"/>
                </a:solidFill>
              </a:rPr>
              <a:t>Modularity</a:t>
            </a:r>
            <a:r>
              <a:rPr lang="en-US" sz="2000" dirty="0"/>
              <a:t>—compartmentalization of data and function</a:t>
            </a:r>
          </a:p>
          <a:p>
            <a:pPr algn="just"/>
            <a:r>
              <a:rPr lang="en-US" sz="2000" dirty="0">
                <a:solidFill>
                  <a:schemeClr val="folHlink"/>
                </a:solidFill>
              </a:rPr>
              <a:t>Hiding</a:t>
            </a:r>
            <a:r>
              <a:rPr lang="en-US" sz="2000" dirty="0"/>
              <a:t>—controlled interfaces</a:t>
            </a:r>
          </a:p>
          <a:p>
            <a:pPr algn="just"/>
            <a:r>
              <a:rPr lang="en-US" sz="2000" dirty="0">
                <a:solidFill>
                  <a:schemeClr val="folHlink"/>
                </a:solidFill>
              </a:rPr>
              <a:t>Functional independence</a:t>
            </a:r>
            <a:r>
              <a:rPr lang="en-US" sz="2000" dirty="0"/>
              <a:t>—single-minded function and low coupling</a:t>
            </a:r>
          </a:p>
          <a:p>
            <a:pPr algn="just"/>
            <a:r>
              <a:rPr lang="en-US" sz="2000" dirty="0">
                <a:solidFill>
                  <a:schemeClr val="folHlink"/>
                </a:solidFill>
              </a:rPr>
              <a:t>Refinement</a:t>
            </a:r>
            <a:r>
              <a:rPr lang="en-US" sz="2000" dirty="0"/>
              <a:t>—elaboration of detail for all abstractions</a:t>
            </a:r>
          </a:p>
          <a:p>
            <a:pPr algn="just"/>
            <a:r>
              <a:rPr lang="en-US" sz="2000" dirty="0">
                <a:solidFill>
                  <a:schemeClr val="folHlink"/>
                </a:solidFill>
              </a:rPr>
              <a:t>Aspects</a:t>
            </a:r>
            <a:r>
              <a:rPr lang="en-US" sz="2000" dirty="0"/>
              <a:t>—a mechanism for understanding how global requirements affect design</a:t>
            </a:r>
          </a:p>
          <a:p>
            <a:pPr algn="just"/>
            <a:r>
              <a:rPr lang="en-US" sz="2000" dirty="0">
                <a:solidFill>
                  <a:schemeClr val="folHlink"/>
                </a:solidFill>
              </a:rPr>
              <a:t>Refactoring</a:t>
            </a:r>
            <a:r>
              <a:rPr lang="en-US" sz="2000" dirty="0"/>
              <a:t>—a reorganization technique that simplifies the design</a:t>
            </a:r>
          </a:p>
          <a:p>
            <a:pPr algn="just"/>
            <a:r>
              <a:rPr lang="en-US" sz="2000" dirty="0">
                <a:solidFill>
                  <a:schemeClr val="folHlink"/>
                </a:solidFill>
              </a:rPr>
              <a:t>OO design concept</a:t>
            </a:r>
            <a:endParaRPr lang="en-US" sz="2000" dirty="0"/>
          </a:p>
          <a:p>
            <a:pPr algn="just"/>
            <a:r>
              <a:rPr lang="en-US" sz="2000" dirty="0">
                <a:solidFill>
                  <a:schemeClr val="folHlink"/>
                </a:solidFill>
                <a:latin typeface="Arial" charset="0"/>
              </a:rPr>
              <a:t>Design Classes</a:t>
            </a:r>
            <a:r>
              <a:rPr lang="en-US" sz="2000" dirty="0">
                <a:latin typeface="Arial" charset="0"/>
              </a:rPr>
              <a:t>—provide design detail that will enable analysis classes to be implemented</a:t>
            </a:r>
            <a:endParaRPr lang="en-US" sz="2000" dirty="0">
              <a:latin typeface="Palatino" pitchFamily="-128" charset="0"/>
            </a:endParaRP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lvl="0"/>
            <a:r>
              <a:rPr lang="en-US" sz="3200" b="1" dirty="0"/>
              <a:t>Reduce the User’s Memory Load</a:t>
            </a:r>
            <a:r>
              <a:rPr lang="en-IN" sz="3200" b="1" dirty="0"/>
              <a:t/>
            </a:r>
            <a:br>
              <a:rPr lang="en-IN" sz="3200" b="1" dirty="0"/>
            </a:br>
            <a:endParaRPr lang="en-IN" sz="3200" dirty="0"/>
          </a:p>
        </p:txBody>
      </p:sp>
      <p:sp>
        <p:nvSpPr>
          <p:cNvPr id="3" name="Content Placeholder 2"/>
          <p:cNvSpPr>
            <a:spLocks noGrp="1"/>
          </p:cNvSpPr>
          <p:nvPr>
            <p:ph idx="1"/>
          </p:nvPr>
        </p:nvSpPr>
        <p:spPr>
          <a:xfrm>
            <a:off x="285720" y="1000108"/>
            <a:ext cx="8643998" cy="4697427"/>
          </a:xfrm>
        </p:spPr>
        <p:txBody>
          <a:bodyPr/>
          <a:lstStyle/>
          <a:p>
            <a:pPr lvl="1" algn="just">
              <a:lnSpc>
                <a:spcPct val="150000"/>
              </a:lnSpc>
              <a:buNone/>
            </a:pPr>
            <a:r>
              <a:rPr lang="en-US" sz="1600" b="1" dirty="0"/>
              <a:t>1.	Reduce demand on short-term memory.</a:t>
            </a:r>
            <a:endParaRPr lang="en-IN" sz="1600" b="1" dirty="0"/>
          </a:p>
          <a:p>
            <a:pPr algn="just">
              <a:lnSpc>
                <a:spcPct val="150000"/>
              </a:lnSpc>
            </a:pPr>
            <a:r>
              <a:rPr lang="en-US" sz="1600" dirty="0"/>
              <a:t>When users are involved in complex tasks, the demand on short-term memory can be significant. The interface should be designed to reduce the requirement to remember past actions, inputs, and results.</a:t>
            </a:r>
            <a:endParaRPr lang="en-IN" sz="1600" dirty="0"/>
          </a:p>
          <a:p>
            <a:pPr lvl="1" algn="just">
              <a:lnSpc>
                <a:spcPct val="150000"/>
              </a:lnSpc>
              <a:buNone/>
            </a:pPr>
            <a:r>
              <a:rPr lang="en-US" sz="1600" b="1" dirty="0"/>
              <a:t>2.	Establish meaningful defaults</a:t>
            </a:r>
            <a:r>
              <a:rPr lang="en-US" sz="1600" dirty="0"/>
              <a:t>.</a:t>
            </a:r>
            <a:endParaRPr lang="en-IN" sz="1600" b="1" dirty="0"/>
          </a:p>
          <a:p>
            <a:pPr algn="just">
              <a:lnSpc>
                <a:spcPct val="150000"/>
              </a:lnSpc>
            </a:pPr>
            <a:r>
              <a:rPr lang="en-US" sz="1600" dirty="0"/>
              <a:t>The initial set of defaults should make sense for the average user, but a user should be able to specify individual preferences. However, a “reset” option should be available, enabling the redefinition of original default values.</a:t>
            </a:r>
            <a:endParaRPr lang="en-IN" sz="1600" dirty="0"/>
          </a:p>
          <a:p>
            <a:pPr lvl="1" algn="just">
              <a:lnSpc>
                <a:spcPct val="150000"/>
              </a:lnSpc>
              <a:buNone/>
            </a:pPr>
            <a:r>
              <a:rPr lang="en-US" sz="1600" b="1" dirty="0"/>
              <a:t>3.	Define shortcuts that are intuitive</a:t>
            </a:r>
            <a:r>
              <a:rPr lang="en-US" sz="1600" dirty="0"/>
              <a:t>.</a:t>
            </a:r>
            <a:endParaRPr lang="en-IN" sz="1600" b="1" dirty="0"/>
          </a:p>
          <a:p>
            <a:pPr algn="just">
              <a:lnSpc>
                <a:spcPct val="150000"/>
              </a:lnSpc>
            </a:pPr>
            <a:r>
              <a:rPr lang="en-US" sz="1600" dirty="0"/>
              <a:t>When mnemonics are used to accomplish a system function, the mnemonic should be tied to the action in a way that is easy to remember.</a:t>
            </a:r>
            <a:endParaRPr lang="en-IN" sz="1600" dirty="0"/>
          </a:p>
          <a:p>
            <a:pPr algn="just">
              <a:lnSpc>
                <a:spcPct val="150000"/>
              </a:lnSpc>
            </a:pPr>
            <a:endParaRPr lang="en-IN" sz="16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000108"/>
            <a:ext cx="8643998" cy="4697427"/>
          </a:xfrm>
        </p:spPr>
        <p:txBody>
          <a:bodyPr/>
          <a:lstStyle/>
          <a:p>
            <a:pPr lvl="1" algn="just">
              <a:lnSpc>
                <a:spcPct val="150000"/>
              </a:lnSpc>
              <a:buNone/>
            </a:pPr>
            <a:r>
              <a:rPr lang="en-US" sz="1600" b="1" dirty="0"/>
              <a:t>4.	The visual layout of the interface should be based on a real-world metaphor</a:t>
            </a:r>
            <a:r>
              <a:rPr lang="en-US" sz="1600" dirty="0"/>
              <a:t>.</a:t>
            </a:r>
            <a:endParaRPr lang="en-IN" sz="1600" b="1" dirty="0"/>
          </a:p>
          <a:p>
            <a:pPr algn="just">
              <a:lnSpc>
                <a:spcPct val="150000"/>
              </a:lnSpc>
            </a:pPr>
            <a:r>
              <a:rPr lang="en-US" sz="1600" dirty="0"/>
              <a:t>This enables the user to rely on well-understood visual cues, rather than memorizing an arcane interaction sequence.</a:t>
            </a:r>
            <a:endParaRPr lang="en-IN" sz="1600" dirty="0"/>
          </a:p>
          <a:p>
            <a:pPr lvl="1" algn="just">
              <a:lnSpc>
                <a:spcPct val="150000"/>
              </a:lnSpc>
              <a:buNone/>
            </a:pPr>
            <a:r>
              <a:rPr lang="en-US" sz="1600" b="1" dirty="0"/>
              <a:t>5.	Disclose information in a progressive fashion.</a:t>
            </a:r>
            <a:endParaRPr lang="en-IN" sz="1600" b="1" dirty="0"/>
          </a:p>
          <a:p>
            <a:pPr algn="just">
              <a:lnSpc>
                <a:spcPct val="150000"/>
              </a:lnSpc>
            </a:pPr>
            <a:r>
              <a:rPr lang="en-US" sz="1600" dirty="0"/>
              <a:t>The interface should be organized hierarchically. That is, information about a task, an object, or some behavior should be presented first at a high level of abstraction.</a:t>
            </a:r>
            <a:endParaRPr lang="en-IN" sz="1600" dirty="0"/>
          </a:p>
          <a:p>
            <a:pPr algn="just">
              <a:lnSpc>
                <a:spcPct val="150000"/>
              </a:lnSpc>
            </a:pPr>
            <a:endParaRPr lang="en-IN" sz="16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Make the interface consistent</a:t>
            </a:r>
          </a:p>
        </p:txBody>
      </p:sp>
      <p:sp>
        <p:nvSpPr>
          <p:cNvPr id="3" name="Content Placeholder 2"/>
          <p:cNvSpPr>
            <a:spLocks noGrp="1"/>
          </p:cNvSpPr>
          <p:nvPr>
            <p:ph idx="1"/>
          </p:nvPr>
        </p:nvSpPr>
        <p:spPr/>
        <p:txBody>
          <a:bodyPr/>
          <a:lstStyle/>
          <a:p>
            <a:pPr lvl="1" algn="just">
              <a:lnSpc>
                <a:spcPct val="150000"/>
              </a:lnSpc>
              <a:buNone/>
            </a:pPr>
            <a:r>
              <a:rPr lang="en-US" sz="1600" b="1" dirty="0"/>
              <a:t>1.	Allow the user to put the current task into a meaningful context.</a:t>
            </a:r>
            <a:endParaRPr lang="en-IN" sz="1600" b="1" dirty="0"/>
          </a:p>
          <a:p>
            <a:pPr algn="just">
              <a:lnSpc>
                <a:spcPct val="150000"/>
              </a:lnSpc>
            </a:pPr>
            <a:r>
              <a:rPr lang="en-US" sz="1600" dirty="0"/>
              <a:t>Many interfaces implement complex layers of interactions with dozens of screen images. It is important to provide indicators that enable the user to know the context of the work at hand.</a:t>
            </a:r>
            <a:endParaRPr lang="en-IN" sz="1600" dirty="0"/>
          </a:p>
          <a:p>
            <a:pPr lvl="1" algn="just">
              <a:lnSpc>
                <a:spcPct val="150000"/>
              </a:lnSpc>
              <a:buNone/>
            </a:pPr>
            <a:r>
              <a:rPr lang="en-US" sz="1600" b="1" dirty="0"/>
              <a:t>2.	Maintain consistency across a family of applications.</a:t>
            </a:r>
            <a:endParaRPr lang="en-IN" sz="1600" b="1" dirty="0"/>
          </a:p>
          <a:p>
            <a:pPr algn="just">
              <a:lnSpc>
                <a:spcPct val="150000"/>
              </a:lnSpc>
            </a:pPr>
            <a:r>
              <a:rPr lang="en-US" sz="1600" dirty="0"/>
              <a:t>A set of applications should all implement the same design rules so that consistency is maintained for all interaction.</a:t>
            </a:r>
            <a:endParaRPr lang="en-IN" sz="1600" dirty="0"/>
          </a:p>
          <a:p>
            <a:pPr lvl="1" algn="just">
              <a:lnSpc>
                <a:spcPct val="150000"/>
              </a:lnSpc>
              <a:buNone/>
            </a:pPr>
            <a:r>
              <a:rPr lang="en-US" sz="1600" b="1" dirty="0"/>
              <a:t>3.	If past interactive models have created user expectations, do not make changes unless there is a compelling reason to do so.</a:t>
            </a:r>
            <a:endParaRPr lang="en-IN" sz="1600" b="1" dirty="0"/>
          </a:p>
          <a:p>
            <a:pPr algn="just">
              <a:lnSpc>
                <a:spcPct val="150000"/>
              </a:lnSpc>
            </a:pPr>
            <a:r>
              <a:rPr lang="en-US" sz="1600" dirty="0"/>
              <a:t>Once a particular interactive sequence has become a de facto standard, the user expects this in every application he encounters.</a:t>
            </a:r>
            <a:endParaRPr lang="en-IN" sz="1600" dirty="0"/>
          </a:p>
          <a:p>
            <a:pPr algn="just">
              <a:lnSpc>
                <a:spcPct val="150000"/>
              </a:lnSpc>
            </a:pPr>
            <a:endParaRPr lang="en-IN" sz="16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chor="ctr"/>
          <a:lstStyle/>
          <a:p>
            <a:r>
              <a:rPr lang="en-US" dirty="0"/>
              <a:t>User Interface Design Models</a:t>
            </a:r>
          </a:p>
        </p:txBody>
      </p:sp>
      <p:sp>
        <p:nvSpPr>
          <p:cNvPr id="178179" name="Rectangle 3"/>
          <p:cNvSpPr>
            <a:spLocks noGrp="1" noChangeArrowheads="1"/>
          </p:cNvSpPr>
          <p:nvPr>
            <p:ph idx="1"/>
          </p:nvPr>
        </p:nvSpPr>
        <p:spPr/>
        <p:txBody>
          <a:bodyPr/>
          <a:lstStyle/>
          <a:p>
            <a:pPr algn="just">
              <a:lnSpc>
                <a:spcPct val="150000"/>
              </a:lnSpc>
            </a:pPr>
            <a:r>
              <a:rPr lang="en-US" sz="1800" dirty="0">
                <a:solidFill>
                  <a:schemeClr val="folHlink"/>
                </a:solidFill>
              </a:rPr>
              <a:t>User model </a:t>
            </a:r>
            <a:r>
              <a:rPr lang="en-US" sz="1800" dirty="0"/>
              <a:t>— a profile of all end users of the system</a:t>
            </a:r>
          </a:p>
          <a:p>
            <a:pPr algn="just">
              <a:lnSpc>
                <a:spcPct val="150000"/>
              </a:lnSpc>
            </a:pPr>
            <a:r>
              <a:rPr lang="en-US" sz="1800" dirty="0">
                <a:solidFill>
                  <a:schemeClr val="folHlink"/>
                </a:solidFill>
              </a:rPr>
              <a:t>Design model </a:t>
            </a:r>
            <a:r>
              <a:rPr lang="en-US" sz="1800" dirty="0"/>
              <a:t>— a design realization of the user model</a:t>
            </a:r>
          </a:p>
          <a:p>
            <a:pPr algn="just">
              <a:lnSpc>
                <a:spcPct val="150000"/>
              </a:lnSpc>
            </a:pPr>
            <a:r>
              <a:rPr lang="en-US" sz="1800" dirty="0">
                <a:solidFill>
                  <a:schemeClr val="folHlink"/>
                </a:solidFill>
              </a:rPr>
              <a:t>Mental model (system perception) </a:t>
            </a:r>
            <a:r>
              <a:rPr lang="en-US" sz="1800" dirty="0"/>
              <a:t>— the user’s mental image of what the interface is</a:t>
            </a:r>
          </a:p>
          <a:p>
            <a:pPr algn="just">
              <a:lnSpc>
                <a:spcPct val="150000"/>
              </a:lnSpc>
            </a:pPr>
            <a:r>
              <a:rPr lang="en-US" sz="1800" dirty="0">
                <a:solidFill>
                  <a:schemeClr val="folHlink"/>
                </a:solidFill>
              </a:rPr>
              <a:t>Implementation model </a:t>
            </a:r>
            <a:r>
              <a:rPr lang="en-US" sz="1800" dirty="0"/>
              <a:t>— the interface “look and feel” coupled with supporting information that describe interface syntax and semantics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nchor="ctr"/>
          <a:lstStyle/>
          <a:p>
            <a:r>
              <a:rPr lang="en-US" dirty="0"/>
              <a:t>User Interface Design Process</a:t>
            </a:r>
          </a:p>
        </p:txBody>
      </p:sp>
      <p:pic>
        <p:nvPicPr>
          <p:cNvPr id="179205" name="Picture 5" descr="Figure 11"/>
          <p:cNvPicPr>
            <a:picLocks noChangeAspect="1" noChangeArrowheads="1"/>
          </p:cNvPicPr>
          <p:nvPr/>
        </p:nvPicPr>
        <p:blipFill>
          <a:blip r:embed="rId2"/>
          <a:srcRect/>
          <a:stretch>
            <a:fillRect/>
          </a:stretch>
        </p:blipFill>
        <p:spPr bwMode="auto">
          <a:xfrm>
            <a:off x="1428728" y="2072487"/>
            <a:ext cx="7246960" cy="3248813"/>
          </a:xfrm>
          <a:prstGeom prst="rect">
            <a:avLst/>
          </a:prstGeom>
          <a:noFill/>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chor="ctr"/>
          <a:lstStyle/>
          <a:p>
            <a:r>
              <a:rPr lang="en-US" dirty="0"/>
              <a:t>Interface Analysis</a:t>
            </a:r>
          </a:p>
        </p:txBody>
      </p:sp>
      <p:sp>
        <p:nvSpPr>
          <p:cNvPr id="180227" name="Rectangle 3"/>
          <p:cNvSpPr>
            <a:spLocks noGrp="1" noChangeArrowheads="1"/>
          </p:cNvSpPr>
          <p:nvPr>
            <p:ph idx="1"/>
          </p:nvPr>
        </p:nvSpPr>
        <p:spPr/>
        <p:txBody>
          <a:bodyPr/>
          <a:lstStyle/>
          <a:p>
            <a:pPr algn="just">
              <a:lnSpc>
                <a:spcPct val="150000"/>
              </a:lnSpc>
            </a:pPr>
            <a:r>
              <a:rPr lang="en-US" sz="1800" dirty="0"/>
              <a:t>Interface analysis means understanding </a:t>
            </a:r>
          </a:p>
          <a:p>
            <a:pPr lvl="1" algn="just">
              <a:lnSpc>
                <a:spcPct val="150000"/>
              </a:lnSpc>
            </a:pPr>
            <a:r>
              <a:rPr lang="en-US" sz="1800" dirty="0"/>
              <a:t>(1) the people (end-users) who will interact with the system through the interface;</a:t>
            </a:r>
          </a:p>
          <a:p>
            <a:pPr lvl="1" algn="just">
              <a:lnSpc>
                <a:spcPct val="150000"/>
              </a:lnSpc>
            </a:pPr>
            <a:r>
              <a:rPr lang="en-US" sz="1800" dirty="0"/>
              <a:t>(2) the tasks that end-users must perform to do their work, </a:t>
            </a:r>
          </a:p>
          <a:p>
            <a:pPr lvl="1" algn="just">
              <a:lnSpc>
                <a:spcPct val="150000"/>
              </a:lnSpc>
            </a:pPr>
            <a:r>
              <a:rPr lang="en-US" sz="1800" dirty="0"/>
              <a:t>(3) the content that is presented as part of the interface</a:t>
            </a:r>
          </a:p>
          <a:p>
            <a:pPr lvl="1" algn="just">
              <a:lnSpc>
                <a:spcPct val="150000"/>
              </a:lnSpc>
            </a:pPr>
            <a:r>
              <a:rPr lang="en-US" sz="1800" dirty="0"/>
              <a:t> (4) the environment in which these tasks will be conducted</a:t>
            </a:r>
            <a:r>
              <a:rPr lang="en-US" sz="1800" b="1" dirty="0"/>
              <a: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User Analysis</a:t>
            </a:r>
          </a:p>
        </p:txBody>
      </p:sp>
      <p:sp>
        <p:nvSpPr>
          <p:cNvPr id="181251" name="Rectangle 3"/>
          <p:cNvSpPr>
            <a:spLocks noGrp="1" noChangeArrowheads="1"/>
          </p:cNvSpPr>
          <p:nvPr>
            <p:ph idx="1"/>
          </p:nvPr>
        </p:nvSpPr>
        <p:spPr>
          <a:xfrm>
            <a:off x="357158" y="1142984"/>
            <a:ext cx="8229600" cy="4525963"/>
          </a:xfrm>
        </p:spPr>
        <p:txBody>
          <a:bodyPr/>
          <a:lstStyle/>
          <a:p>
            <a:pPr algn="just">
              <a:lnSpc>
                <a:spcPct val="150000"/>
              </a:lnSpc>
              <a:spcBef>
                <a:spcPts val="300"/>
              </a:spcBef>
            </a:pPr>
            <a:r>
              <a:rPr lang="en-US" sz="1400" dirty="0"/>
              <a:t>Are users trained professionals, technician, clerical, or manufacturing workers?</a:t>
            </a:r>
          </a:p>
          <a:p>
            <a:pPr algn="just">
              <a:lnSpc>
                <a:spcPct val="150000"/>
              </a:lnSpc>
            </a:pPr>
            <a:r>
              <a:rPr lang="en-US" sz="1400" dirty="0"/>
              <a:t>What level of formal education does the average user have?</a:t>
            </a:r>
          </a:p>
          <a:p>
            <a:pPr algn="just">
              <a:lnSpc>
                <a:spcPct val="150000"/>
              </a:lnSpc>
            </a:pPr>
            <a:r>
              <a:rPr lang="en-US" sz="1400" dirty="0"/>
              <a:t>Are the users capable of learning from written materials or have they expressed a desire for classroom training?</a:t>
            </a:r>
          </a:p>
          <a:p>
            <a:pPr algn="just">
              <a:lnSpc>
                <a:spcPct val="150000"/>
              </a:lnSpc>
            </a:pPr>
            <a:r>
              <a:rPr lang="en-US" sz="1400" dirty="0"/>
              <a:t>Are users expert typists or keyboard phobic?</a:t>
            </a:r>
          </a:p>
          <a:p>
            <a:pPr algn="just">
              <a:lnSpc>
                <a:spcPct val="150000"/>
              </a:lnSpc>
            </a:pPr>
            <a:r>
              <a:rPr lang="en-US" sz="1400" dirty="0"/>
              <a:t>What is the age range of the user community?</a:t>
            </a:r>
          </a:p>
          <a:p>
            <a:pPr algn="just">
              <a:lnSpc>
                <a:spcPct val="150000"/>
              </a:lnSpc>
            </a:pPr>
            <a:r>
              <a:rPr lang="en-US" sz="1400" dirty="0"/>
              <a:t>Will the users be represented predominately by one gender?</a:t>
            </a:r>
          </a:p>
          <a:p>
            <a:pPr algn="just">
              <a:lnSpc>
                <a:spcPct val="150000"/>
              </a:lnSpc>
            </a:pPr>
            <a:r>
              <a:rPr lang="en-US" sz="1400" dirty="0"/>
              <a:t>How are users compensated for the work they perform? </a:t>
            </a:r>
          </a:p>
          <a:p>
            <a:pPr algn="just">
              <a:lnSpc>
                <a:spcPct val="150000"/>
              </a:lnSpc>
            </a:pPr>
            <a:r>
              <a:rPr lang="en-US" sz="1400" dirty="0"/>
              <a:t>Do users work normal office hours or do they work until the job is done?</a:t>
            </a:r>
          </a:p>
          <a:p>
            <a:pPr algn="just">
              <a:lnSpc>
                <a:spcPct val="150000"/>
              </a:lnSpc>
            </a:pPr>
            <a:r>
              <a:rPr lang="en-US" sz="1400" dirty="0"/>
              <a:t>Is the software to be an integral part of the work users do or will it be used only occasionally?</a:t>
            </a:r>
          </a:p>
          <a:p>
            <a:pPr algn="just">
              <a:lnSpc>
                <a:spcPct val="150000"/>
              </a:lnSpc>
            </a:pPr>
            <a:r>
              <a:rPr lang="en-US" sz="1400" dirty="0"/>
              <a:t>What is the primary spoken language among users?</a:t>
            </a:r>
          </a:p>
          <a:p>
            <a:pPr algn="just">
              <a:lnSpc>
                <a:spcPct val="150000"/>
              </a:lnSpc>
            </a:pPr>
            <a:r>
              <a:rPr lang="en-US" sz="1400" dirty="0"/>
              <a:t>What are the consequences if a user makes a mistake using the system?</a:t>
            </a:r>
          </a:p>
          <a:p>
            <a:pPr algn="just">
              <a:lnSpc>
                <a:spcPct val="150000"/>
              </a:lnSpc>
            </a:pPr>
            <a:r>
              <a:rPr lang="en-US" sz="1400" dirty="0"/>
              <a:t>Are users experts in the subject matter that is addressed by the system?</a:t>
            </a:r>
          </a:p>
          <a:p>
            <a:pPr algn="just">
              <a:lnSpc>
                <a:spcPct val="150000"/>
              </a:lnSpc>
            </a:pPr>
            <a:r>
              <a:rPr lang="en-US" sz="1400" dirty="0"/>
              <a:t>Do users want to know about the technology the sits behind the interface?</a:t>
            </a:r>
            <a:endParaRPr lang="en-US" sz="1200" dirty="0"/>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Task Analysis and Modeling</a:t>
            </a:r>
          </a:p>
        </p:txBody>
      </p:sp>
      <p:sp>
        <p:nvSpPr>
          <p:cNvPr id="182275" name="Rectangle 3"/>
          <p:cNvSpPr>
            <a:spLocks noGrp="1" noChangeArrowheads="1"/>
          </p:cNvSpPr>
          <p:nvPr>
            <p:ph idx="1"/>
          </p:nvPr>
        </p:nvSpPr>
        <p:spPr>
          <a:xfrm>
            <a:off x="357158" y="1117615"/>
            <a:ext cx="8229600" cy="4525963"/>
          </a:xfrm>
        </p:spPr>
        <p:txBody>
          <a:bodyPr/>
          <a:lstStyle/>
          <a:p>
            <a:pPr algn="just">
              <a:lnSpc>
                <a:spcPct val="150000"/>
              </a:lnSpc>
              <a:spcBef>
                <a:spcPts val="300"/>
              </a:spcBef>
            </a:pPr>
            <a:r>
              <a:rPr lang="en-US" sz="1800" dirty="0"/>
              <a:t>Answers the following questions …</a:t>
            </a:r>
          </a:p>
          <a:p>
            <a:pPr lvl="1" algn="just">
              <a:lnSpc>
                <a:spcPct val="150000"/>
              </a:lnSpc>
              <a:spcBef>
                <a:spcPts val="300"/>
              </a:spcBef>
            </a:pPr>
            <a:r>
              <a:rPr lang="en-US" sz="1600" dirty="0">
                <a:solidFill>
                  <a:schemeClr val="folHlink"/>
                </a:solidFill>
              </a:rPr>
              <a:t>What work will the user perform in specific circumstances?</a:t>
            </a:r>
          </a:p>
          <a:p>
            <a:pPr lvl="1" algn="just">
              <a:lnSpc>
                <a:spcPct val="150000"/>
              </a:lnSpc>
            </a:pPr>
            <a:r>
              <a:rPr lang="en-US" sz="1600" dirty="0">
                <a:solidFill>
                  <a:schemeClr val="folHlink"/>
                </a:solidFill>
              </a:rPr>
              <a:t>What tasks and subtasks will be performed as the user does the work?</a:t>
            </a:r>
          </a:p>
          <a:p>
            <a:pPr lvl="1" algn="just">
              <a:lnSpc>
                <a:spcPct val="150000"/>
              </a:lnSpc>
            </a:pPr>
            <a:r>
              <a:rPr lang="en-US" sz="1600" dirty="0">
                <a:solidFill>
                  <a:schemeClr val="folHlink"/>
                </a:solidFill>
              </a:rPr>
              <a:t>What specific problem domain objects will the user manipulate as work is performed?</a:t>
            </a:r>
          </a:p>
          <a:p>
            <a:pPr lvl="1" algn="just">
              <a:lnSpc>
                <a:spcPct val="150000"/>
              </a:lnSpc>
            </a:pPr>
            <a:r>
              <a:rPr lang="en-US" sz="1600" dirty="0">
                <a:solidFill>
                  <a:schemeClr val="folHlink"/>
                </a:solidFill>
              </a:rPr>
              <a:t>What is the sequence of work tasks—the workflow?</a:t>
            </a:r>
          </a:p>
          <a:p>
            <a:pPr lvl="1" algn="just">
              <a:lnSpc>
                <a:spcPct val="150000"/>
              </a:lnSpc>
            </a:pPr>
            <a:r>
              <a:rPr lang="en-US" sz="1600" dirty="0">
                <a:solidFill>
                  <a:schemeClr val="folHlink"/>
                </a:solidFill>
              </a:rPr>
              <a:t>What is the hierarchy of tasks?</a:t>
            </a:r>
          </a:p>
          <a:p>
            <a:pPr algn="just">
              <a:lnSpc>
                <a:spcPct val="150000"/>
              </a:lnSpc>
            </a:pPr>
            <a:r>
              <a:rPr lang="en-US" sz="1800" dirty="0">
                <a:solidFill>
                  <a:schemeClr val="folHlink"/>
                </a:solidFill>
              </a:rPr>
              <a:t>Use-cases </a:t>
            </a:r>
            <a:r>
              <a:rPr lang="en-US" sz="1800" dirty="0"/>
              <a:t>define basic interaction</a:t>
            </a:r>
          </a:p>
          <a:p>
            <a:pPr algn="just">
              <a:lnSpc>
                <a:spcPct val="150000"/>
              </a:lnSpc>
            </a:pPr>
            <a:r>
              <a:rPr lang="en-US" sz="1800" dirty="0">
                <a:solidFill>
                  <a:schemeClr val="folHlink"/>
                </a:solidFill>
              </a:rPr>
              <a:t>Task elaboration </a:t>
            </a:r>
            <a:r>
              <a:rPr lang="en-US" sz="1800" dirty="0"/>
              <a:t>refines interactive tasks</a:t>
            </a:r>
          </a:p>
          <a:p>
            <a:pPr algn="just">
              <a:lnSpc>
                <a:spcPct val="150000"/>
              </a:lnSpc>
            </a:pPr>
            <a:r>
              <a:rPr lang="en-US" sz="1800" dirty="0">
                <a:solidFill>
                  <a:schemeClr val="folHlink"/>
                </a:solidFill>
              </a:rPr>
              <a:t>Object elaboration </a:t>
            </a:r>
            <a:r>
              <a:rPr lang="en-US" sz="1800" dirty="0"/>
              <a:t>identifies interface objects (classes)</a:t>
            </a:r>
          </a:p>
          <a:p>
            <a:pPr algn="just">
              <a:lnSpc>
                <a:spcPct val="150000"/>
              </a:lnSpc>
            </a:pPr>
            <a:r>
              <a:rPr lang="en-US" sz="1800" dirty="0">
                <a:solidFill>
                  <a:schemeClr val="folHlink"/>
                </a:solidFill>
              </a:rPr>
              <a:t>Workflow analysis </a:t>
            </a:r>
            <a:r>
              <a:rPr lang="en-US" sz="1800" dirty="0"/>
              <a:t>defines how a work process is completed when several people (and roles) are involved</a:t>
            </a:r>
            <a:r>
              <a:rPr lang="en-US" sz="1800" b="1" dirty="0"/>
              <a:t>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Design Issues</a:t>
            </a:r>
          </a:p>
        </p:txBody>
      </p:sp>
      <p:sp>
        <p:nvSpPr>
          <p:cNvPr id="187395" name="Rectangle 3"/>
          <p:cNvSpPr>
            <a:spLocks noGrp="1" noChangeArrowheads="1"/>
          </p:cNvSpPr>
          <p:nvPr>
            <p:ph idx="1"/>
          </p:nvPr>
        </p:nvSpPr>
        <p:spPr>
          <a:xfrm>
            <a:off x="457200" y="1285860"/>
            <a:ext cx="8229600" cy="4525963"/>
          </a:xfrm>
        </p:spPr>
        <p:txBody>
          <a:bodyPr/>
          <a:lstStyle/>
          <a:p>
            <a:pPr algn="just">
              <a:lnSpc>
                <a:spcPct val="150000"/>
              </a:lnSpc>
            </a:pPr>
            <a:r>
              <a:rPr lang="en-US" dirty="0"/>
              <a:t>Response time</a:t>
            </a:r>
          </a:p>
          <a:p>
            <a:pPr algn="just">
              <a:lnSpc>
                <a:spcPct val="150000"/>
              </a:lnSpc>
            </a:pPr>
            <a:r>
              <a:rPr lang="en-US" dirty="0"/>
              <a:t>Help facilities</a:t>
            </a:r>
          </a:p>
          <a:p>
            <a:pPr algn="just">
              <a:lnSpc>
                <a:spcPct val="150000"/>
              </a:lnSpc>
            </a:pPr>
            <a:r>
              <a:rPr lang="en-US" dirty="0"/>
              <a:t>Error handling</a:t>
            </a:r>
          </a:p>
          <a:p>
            <a:pPr algn="just">
              <a:lnSpc>
                <a:spcPct val="150000"/>
              </a:lnSpc>
            </a:pPr>
            <a:r>
              <a:rPr lang="en-US" dirty="0"/>
              <a:t>Menu and command labeling</a:t>
            </a:r>
          </a:p>
          <a:p>
            <a:pPr algn="just">
              <a:lnSpc>
                <a:spcPct val="150000"/>
              </a:lnSpc>
            </a:pPr>
            <a:r>
              <a:rPr lang="en-US" dirty="0"/>
              <a:t>Application accessibility</a:t>
            </a:r>
          </a:p>
          <a:p>
            <a:pPr algn="just">
              <a:lnSpc>
                <a:spcPct val="150000"/>
              </a:lnSpc>
            </a:pPr>
            <a:r>
              <a:rPr lang="en-US" dirty="0"/>
              <a:t>Internationalization</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WebApp Interface Design</a:t>
            </a:r>
          </a:p>
        </p:txBody>
      </p:sp>
      <p:sp>
        <p:nvSpPr>
          <p:cNvPr id="194563" name="Rectangle 3"/>
          <p:cNvSpPr>
            <a:spLocks noGrp="1" noChangeArrowheads="1"/>
          </p:cNvSpPr>
          <p:nvPr>
            <p:ph idx="1"/>
          </p:nvPr>
        </p:nvSpPr>
        <p:spPr>
          <a:xfrm>
            <a:off x="285720" y="1142984"/>
            <a:ext cx="8572560" cy="4525963"/>
          </a:xfrm>
        </p:spPr>
        <p:txBody>
          <a:bodyPr/>
          <a:lstStyle/>
          <a:p>
            <a:pPr algn="just">
              <a:lnSpc>
                <a:spcPct val="150000"/>
              </a:lnSpc>
              <a:spcBef>
                <a:spcPts val="600"/>
              </a:spcBef>
            </a:pPr>
            <a:r>
              <a:rPr lang="en-US" sz="1800" i="1" dirty="0">
                <a:solidFill>
                  <a:schemeClr val="folHlink"/>
                </a:solidFill>
              </a:rPr>
              <a:t>Where am I?</a:t>
            </a:r>
            <a:r>
              <a:rPr lang="en-US" sz="1800" dirty="0">
                <a:solidFill>
                  <a:schemeClr val="folHlink"/>
                </a:solidFill>
              </a:rPr>
              <a:t> </a:t>
            </a:r>
            <a:r>
              <a:rPr lang="en-US" sz="1800" dirty="0"/>
              <a:t> The interface should </a:t>
            </a:r>
          </a:p>
          <a:p>
            <a:pPr lvl="1" algn="just">
              <a:lnSpc>
                <a:spcPct val="150000"/>
              </a:lnSpc>
              <a:spcBef>
                <a:spcPts val="600"/>
              </a:spcBef>
            </a:pPr>
            <a:r>
              <a:rPr lang="en-US" sz="1600" dirty="0"/>
              <a:t> provide an indication of the </a:t>
            </a:r>
            <a:r>
              <a:rPr lang="en-US" sz="1600" dirty="0" err="1"/>
              <a:t>WebApp</a:t>
            </a:r>
            <a:r>
              <a:rPr lang="en-US" sz="1600" dirty="0"/>
              <a:t> that has been accessed </a:t>
            </a:r>
          </a:p>
          <a:p>
            <a:pPr lvl="1" algn="just">
              <a:lnSpc>
                <a:spcPct val="150000"/>
              </a:lnSpc>
              <a:spcBef>
                <a:spcPts val="600"/>
              </a:spcBef>
            </a:pPr>
            <a:r>
              <a:rPr lang="en-US" sz="1600" dirty="0"/>
              <a:t> inform the user of her location in the content hierarchy.</a:t>
            </a:r>
          </a:p>
          <a:p>
            <a:pPr algn="just">
              <a:lnSpc>
                <a:spcPct val="150000"/>
              </a:lnSpc>
              <a:spcBef>
                <a:spcPts val="300"/>
              </a:spcBef>
            </a:pPr>
            <a:r>
              <a:rPr lang="en-US" sz="1800" i="1" dirty="0">
                <a:solidFill>
                  <a:schemeClr val="folHlink"/>
                </a:solidFill>
              </a:rPr>
              <a:t>What can I do now?</a:t>
            </a:r>
            <a:r>
              <a:rPr lang="en-US" sz="1800" dirty="0"/>
              <a:t> The interface should always help the user understand his current options</a:t>
            </a:r>
          </a:p>
          <a:p>
            <a:pPr lvl="1" algn="just">
              <a:lnSpc>
                <a:spcPct val="150000"/>
              </a:lnSpc>
              <a:spcBef>
                <a:spcPts val="300"/>
              </a:spcBef>
            </a:pPr>
            <a:r>
              <a:rPr lang="en-US" sz="1600" dirty="0"/>
              <a:t>what functions are available?</a:t>
            </a:r>
          </a:p>
          <a:p>
            <a:pPr lvl="1" algn="just">
              <a:lnSpc>
                <a:spcPct val="150000"/>
              </a:lnSpc>
              <a:spcBef>
                <a:spcPts val="300"/>
              </a:spcBef>
            </a:pPr>
            <a:r>
              <a:rPr lang="en-US" sz="1600" dirty="0"/>
              <a:t>what links are live?</a:t>
            </a:r>
          </a:p>
          <a:p>
            <a:pPr lvl="1" algn="just">
              <a:lnSpc>
                <a:spcPct val="150000"/>
              </a:lnSpc>
              <a:spcBef>
                <a:spcPts val="300"/>
              </a:spcBef>
            </a:pPr>
            <a:r>
              <a:rPr lang="en-US" sz="1600" dirty="0"/>
              <a:t>what content is relevant?</a:t>
            </a:r>
          </a:p>
          <a:p>
            <a:pPr algn="just">
              <a:lnSpc>
                <a:spcPct val="150000"/>
              </a:lnSpc>
              <a:spcBef>
                <a:spcPts val="300"/>
              </a:spcBef>
            </a:pPr>
            <a:r>
              <a:rPr lang="en-US" sz="1800" i="1" dirty="0">
                <a:solidFill>
                  <a:schemeClr val="folHlink"/>
                </a:solidFill>
              </a:rPr>
              <a:t>Where have I been, where am I going?</a:t>
            </a:r>
            <a:r>
              <a:rPr lang="en-US" sz="1800" dirty="0"/>
              <a:t>  The interface must facilitate navigation. </a:t>
            </a:r>
          </a:p>
          <a:p>
            <a:pPr lvl="1" algn="just">
              <a:lnSpc>
                <a:spcPct val="150000"/>
              </a:lnSpc>
              <a:spcBef>
                <a:spcPts val="300"/>
              </a:spcBef>
            </a:pPr>
            <a:r>
              <a:rPr lang="en-US" sz="1600" dirty="0"/>
              <a:t>Provide a “map” (implemented in a way that is easy to understand) of where the user has been and what paths may be taken to move elsewhere within the </a:t>
            </a:r>
            <a:r>
              <a:rPr lang="en-US" sz="1600" dirty="0" err="1"/>
              <a:t>WebApp</a:t>
            </a:r>
            <a:r>
              <a:rPr lang="en-US" sz="1600" dirty="0"/>
              <a: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274638"/>
            <a:ext cx="4259179" cy="728405"/>
          </a:xfrm>
          <a:noFill/>
          <a:ln/>
        </p:spPr>
        <p:txBody>
          <a:bodyPr wrap="none" lIns="63500" tIns="25400" rIns="63500" bIns="25400" anchor="ctr">
            <a:spAutoFit/>
          </a:bodyPr>
          <a:lstStyle/>
          <a:p>
            <a:r>
              <a:rPr lang="en-US" dirty="0"/>
              <a:t>Data Abstraction</a:t>
            </a:r>
          </a:p>
        </p:txBody>
      </p:sp>
      <p:sp>
        <p:nvSpPr>
          <p:cNvPr id="177155" name="AutoShape 3"/>
          <p:cNvSpPr>
            <a:spLocks noChangeArrowheads="1"/>
          </p:cNvSpPr>
          <p:nvPr/>
        </p:nvSpPr>
        <p:spPr bwMode="auto">
          <a:xfrm>
            <a:off x="4800600" y="1931988"/>
            <a:ext cx="3263900" cy="3527425"/>
          </a:xfrm>
          <a:prstGeom prst="roundRect">
            <a:avLst>
              <a:gd name="adj" fmla="val 5843"/>
            </a:avLst>
          </a:prstGeom>
          <a:solidFill>
            <a:srgbClr val="DADADA"/>
          </a:solidFill>
          <a:ln w="25400">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77156" name="Line 4"/>
          <p:cNvSpPr>
            <a:spLocks noChangeShapeType="1"/>
          </p:cNvSpPr>
          <p:nvPr/>
        </p:nvSpPr>
        <p:spPr bwMode="auto">
          <a:xfrm>
            <a:off x="4800600" y="2387600"/>
            <a:ext cx="3251200" cy="0"/>
          </a:xfrm>
          <a:prstGeom prst="line">
            <a:avLst/>
          </a:prstGeom>
          <a:noFill/>
          <a:ln w="25400">
            <a:solidFill>
              <a:schemeClr val="tx1"/>
            </a:solidFill>
            <a:round/>
            <a:headEnd/>
            <a:tailEnd/>
          </a:ln>
          <a:effectLst/>
        </p:spPr>
        <p:txBody>
          <a:bodyPr wrap="none" anchor="ctr"/>
          <a:lstStyle/>
          <a:p>
            <a:endParaRPr lang="en-IN"/>
          </a:p>
        </p:txBody>
      </p:sp>
      <p:sp>
        <p:nvSpPr>
          <p:cNvPr id="177157" name="Rectangle 5"/>
          <p:cNvSpPr>
            <a:spLocks noChangeArrowheads="1"/>
          </p:cNvSpPr>
          <p:nvPr/>
        </p:nvSpPr>
        <p:spPr bwMode="auto">
          <a:xfrm>
            <a:off x="4953000" y="1905000"/>
            <a:ext cx="790575" cy="454025"/>
          </a:xfrm>
          <a:prstGeom prst="rect">
            <a:avLst/>
          </a:prstGeom>
          <a:noFill/>
          <a:ln w="25400">
            <a:noFill/>
            <a:miter lim="800000"/>
            <a:headEnd/>
            <a:tailEnd/>
          </a:ln>
          <a:effectLst/>
        </p:spPr>
        <p:txBody>
          <a:bodyPr wrap="none" lIns="90487" tIns="44450" rIns="90487" bIns="44450">
            <a:spAutoFit/>
          </a:bodyPr>
          <a:lstStyle/>
          <a:p>
            <a:r>
              <a:rPr lang="en-US">
                <a:solidFill>
                  <a:schemeClr val="folHlink"/>
                </a:solidFill>
                <a:effectLst>
                  <a:outerShdw blurRad="38100" dist="38100" dir="2700000" algn="tl">
                    <a:srgbClr val="000000"/>
                  </a:outerShdw>
                </a:effectLst>
                <a:latin typeface="Helvetica" pitchFamily="-128" charset="0"/>
              </a:rPr>
              <a:t>door</a:t>
            </a:r>
            <a:endParaRPr lang="en-US">
              <a:solidFill>
                <a:srgbClr val="AD278D"/>
              </a:solidFill>
              <a:effectLst>
                <a:outerShdw blurRad="38100" dist="38100" dir="2700000" algn="tl">
                  <a:srgbClr val="000000"/>
                </a:outerShdw>
              </a:effectLst>
              <a:latin typeface="Helvetica" pitchFamily="-128" charset="0"/>
            </a:endParaRPr>
          </a:p>
        </p:txBody>
      </p:sp>
      <p:sp>
        <p:nvSpPr>
          <p:cNvPr id="177158" name="Line 6"/>
          <p:cNvSpPr>
            <a:spLocks noChangeShapeType="1"/>
          </p:cNvSpPr>
          <p:nvPr/>
        </p:nvSpPr>
        <p:spPr bwMode="auto">
          <a:xfrm flipH="1">
            <a:off x="4267200" y="4186238"/>
            <a:ext cx="825500" cy="1471612"/>
          </a:xfrm>
          <a:prstGeom prst="line">
            <a:avLst/>
          </a:prstGeom>
          <a:noFill/>
          <a:ln w="12700">
            <a:solidFill>
              <a:schemeClr val="tx1"/>
            </a:solidFill>
            <a:round/>
            <a:headEnd/>
            <a:tailEnd/>
          </a:ln>
          <a:effectLst/>
        </p:spPr>
        <p:txBody>
          <a:bodyPr wrap="none" anchor="ctr"/>
          <a:lstStyle/>
          <a:p>
            <a:endParaRPr lang="en-IN"/>
          </a:p>
        </p:txBody>
      </p:sp>
      <p:sp>
        <p:nvSpPr>
          <p:cNvPr id="177159" name="Rectangle 7"/>
          <p:cNvSpPr>
            <a:spLocks noChangeArrowheads="1"/>
          </p:cNvSpPr>
          <p:nvPr/>
        </p:nvSpPr>
        <p:spPr bwMode="auto">
          <a:xfrm>
            <a:off x="4119563" y="5640388"/>
            <a:ext cx="3446462" cy="363537"/>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128" charset="0"/>
              </a:rPr>
              <a:t>implemented as a data structure</a:t>
            </a:r>
          </a:p>
        </p:txBody>
      </p:sp>
      <p:sp>
        <p:nvSpPr>
          <p:cNvPr id="177160" name="Rectangle 8"/>
          <p:cNvSpPr>
            <a:spLocks noChangeArrowheads="1"/>
          </p:cNvSpPr>
          <p:nvPr/>
        </p:nvSpPr>
        <p:spPr bwMode="auto">
          <a:xfrm>
            <a:off x="5399088" y="2617788"/>
            <a:ext cx="1527175"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128" charset="0"/>
              </a:rPr>
              <a:t>manufacturer</a:t>
            </a:r>
          </a:p>
          <a:p>
            <a:pPr>
              <a:lnSpc>
                <a:spcPct val="90000"/>
              </a:lnSpc>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1" name="Rectangle 9"/>
          <p:cNvSpPr>
            <a:spLocks noChangeArrowheads="1"/>
          </p:cNvSpPr>
          <p:nvPr/>
        </p:nvSpPr>
        <p:spPr bwMode="auto">
          <a:xfrm>
            <a:off x="5399088" y="2860675"/>
            <a:ext cx="1641475" cy="363538"/>
          </a:xfrm>
          <a:prstGeom prst="rect">
            <a:avLst/>
          </a:prstGeom>
          <a:noFill/>
          <a:ln w="25400">
            <a:noFill/>
            <a:miter lim="800000"/>
            <a:headEnd/>
            <a:tailEnd/>
          </a:ln>
          <a:effec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128" charset="0"/>
              </a:rPr>
              <a:t>model number</a:t>
            </a:r>
            <a:endParaRPr lang="en-US" sz="1800">
              <a:solidFill>
                <a:srgbClr val="AD278D"/>
              </a:solidFill>
              <a:effectLst>
                <a:outerShdw blurRad="38100" dist="38100" dir="2700000" algn="tl">
                  <a:srgbClr val="000000"/>
                </a:outerShdw>
              </a:effectLst>
              <a:latin typeface="Helvetica" pitchFamily="-128" charset="0"/>
            </a:endParaRPr>
          </a:p>
        </p:txBody>
      </p:sp>
      <p:sp>
        <p:nvSpPr>
          <p:cNvPr id="177162" name="Rectangle 10"/>
          <p:cNvSpPr>
            <a:spLocks noChangeArrowheads="1"/>
          </p:cNvSpPr>
          <p:nvPr/>
        </p:nvSpPr>
        <p:spPr bwMode="auto">
          <a:xfrm>
            <a:off x="5399088" y="3101975"/>
            <a:ext cx="612775" cy="611188"/>
          </a:xfrm>
          <a:prstGeom prst="rect">
            <a:avLst/>
          </a:prstGeom>
          <a:noFill/>
          <a:ln w="25400">
            <a:noFill/>
            <a:miter lim="800000"/>
            <a:headEnd/>
            <a:tailEnd/>
          </a:ln>
          <a:effec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128" charset="0"/>
              </a:rPr>
              <a:t>type</a:t>
            </a:r>
          </a:p>
          <a:p>
            <a:pPr>
              <a:lnSpc>
                <a:spcPct val="90000"/>
              </a:lnSpc>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3" name="Rectangle 11"/>
          <p:cNvSpPr>
            <a:spLocks noChangeArrowheads="1"/>
          </p:cNvSpPr>
          <p:nvPr/>
        </p:nvSpPr>
        <p:spPr bwMode="auto">
          <a:xfrm>
            <a:off x="5399088" y="3343275"/>
            <a:ext cx="1692275" cy="611188"/>
          </a:xfrm>
          <a:prstGeom prst="rect">
            <a:avLst/>
          </a:prstGeom>
          <a:noFill/>
          <a:ln w="25400">
            <a:noFill/>
            <a:miter lim="800000"/>
            <a:headEnd/>
            <a:tailEnd/>
          </a:ln>
          <a:effec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128" charset="0"/>
              </a:rPr>
              <a:t>swing direction</a:t>
            </a:r>
          </a:p>
          <a:p>
            <a:pPr>
              <a:lnSpc>
                <a:spcPct val="90000"/>
              </a:lnSpc>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4" name="Rectangle 12"/>
          <p:cNvSpPr>
            <a:spLocks noChangeArrowheads="1"/>
          </p:cNvSpPr>
          <p:nvPr/>
        </p:nvSpPr>
        <p:spPr bwMode="auto">
          <a:xfrm>
            <a:off x="5399088" y="3582988"/>
            <a:ext cx="854075"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128" charset="0"/>
              </a:rPr>
              <a:t>inserts</a:t>
            </a:r>
          </a:p>
          <a:p>
            <a:pPr>
              <a:lnSpc>
                <a:spcPct val="90000"/>
              </a:lnSpc>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5" name="Rectangle 13"/>
          <p:cNvSpPr>
            <a:spLocks noChangeArrowheads="1"/>
          </p:cNvSpPr>
          <p:nvPr/>
        </p:nvSpPr>
        <p:spPr bwMode="auto">
          <a:xfrm>
            <a:off x="5399088" y="3824288"/>
            <a:ext cx="714375"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128" charset="0"/>
              </a:rPr>
              <a:t>lights</a:t>
            </a:r>
          </a:p>
          <a:p>
            <a:pPr>
              <a:lnSpc>
                <a:spcPct val="90000"/>
              </a:lnSpc>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6" name="Rectangle 14"/>
          <p:cNvSpPr>
            <a:spLocks noChangeArrowheads="1"/>
          </p:cNvSpPr>
          <p:nvPr/>
        </p:nvSpPr>
        <p:spPr bwMode="auto">
          <a:xfrm>
            <a:off x="5399088" y="4065588"/>
            <a:ext cx="803275" cy="611187"/>
          </a:xfrm>
          <a:prstGeom prst="rect">
            <a:avLst/>
          </a:prstGeom>
          <a:noFill/>
          <a:ln w="25400">
            <a:noFill/>
            <a:miter lim="800000"/>
            <a:headEnd/>
            <a:tailEnd/>
          </a:ln>
          <a:effectLst/>
        </p:spPr>
        <p:txBody>
          <a:bodyPr wrap="none" lIns="90487" tIns="44450" rIns="90487" bIns="44450">
            <a:spAutoFit/>
          </a:bodyPr>
          <a:lstStyle/>
          <a:p>
            <a:r>
              <a:rPr lang="en-US" sz="1800">
                <a:solidFill>
                  <a:srgbClr val="AD278D"/>
                </a:solidFill>
                <a:effectLst>
                  <a:outerShdw blurRad="38100" dist="38100" dir="2700000" algn="tl">
                    <a:srgbClr val="000000"/>
                  </a:outerShdw>
                </a:effectLst>
                <a:latin typeface="Helvetica" pitchFamily="-128" charset="0"/>
              </a:rPr>
              <a:t>   </a:t>
            </a:r>
            <a:r>
              <a:rPr lang="en-US" sz="1800">
                <a:solidFill>
                  <a:schemeClr val="folHlink"/>
                </a:solidFill>
                <a:effectLst>
                  <a:outerShdw blurRad="38100" dist="38100" dir="2700000" algn="tl">
                    <a:srgbClr val="000000"/>
                  </a:outerShdw>
                </a:effectLst>
                <a:latin typeface="Helvetica" pitchFamily="-128" charset="0"/>
              </a:rPr>
              <a:t>type</a:t>
            </a:r>
          </a:p>
          <a:p>
            <a:pPr>
              <a:lnSpc>
                <a:spcPct val="90000"/>
              </a:lnSpc>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7" name="Rectangle 15"/>
          <p:cNvSpPr>
            <a:spLocks noChangeArrowheads="1"/>
          </p:cNvSpPr>
          <p:nvPr/>
        </p:nvSpPr>
        <p:spPr bwMode="auto">
          <a:xfrm>
            <a:off x="5399088" y="4306888"/>
            <a:ext cx="1146175" cy="611187"/>
          </a:xfrm>
          <a:prstGeom prst="rect">
            <a:avLst/>
          </a:prstGeom>
          <a:noFill/>
          <a:ln w="25400">
            <a:noFill/>
            <a:miter lim="800000"/>
            <a:headEnd/>
            <a:tailEnd/>
          </a:ln>
          <a:effectLst/>
        </p:spPr>
        <p:txBody>
          <a:bodyPr wrap="none" lIns="90487" tIns="44450" rIns="90487" bIns="44450">
            <a:spAutoFit/>
          </a:bodyPr>
          <a:lstStyle/>
          <a:p>
            <a:r>
              <a:rPr lang="en-US" sz="1800">
                <a:solidFill>
                  <a:srgbClr val="AD278D"/>
                </a:solidFill>
                <a:effectLst>
                  <a:outerShdw blurRad="38100" dist="38100" dir="2700000" algn="tl">
                    <a:srgbClr val="000000"/>
                  </a:outerShdw>
                </a:effectLst>
                <a:latin typeface="Helvetica" pitchFamily="-128" charset="0"/>
              </a:rPr>
              <a:t>   </a:t>
            </a:r>
            <a:r>
              <a:rPr lang="en-US" sz="1800">
                <a:solidFill>
                  <a:schemeClr val="folHlink"/>
                </a:solidFill>
                <a:effectLst>
                  <a:outerShdw blurRad="38100" dist="38100" dir="2700000" algn="tl">
                    <a:srgbClr val="000000"/>
                  </a:outerShdw>
                </a:effectLst>
                <a:latin typeface="Helvetica" pitchFamily="-128" charset="0"/>
              </a:rPr>
              <a:t>number</a:t>
            </a:r>
          </a:p>
          <a:p>
            <a:pPr>
              <a:lnSpc>
                <a:spcPct val="90000"/>
              </a:lnSpc>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8" name="Rectangle 16"/>
          <p:cNvSpPr>
            <a:spLocks noChangeArrowheads="1"/>
          </p:cNvSpPr>
          <p:nvPr/>
        </p:nvSpPr>
        <p:spPr bwMode="auto">
          <a:xfrm>
            <a:off x="5399088" y="4548188"/>
            <a:ext cx="841375"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128" charset="0"/>
              </a:rPr>
              <a:t>weight</a:t>
            </a:r>
          </a:p>
          <a:p>
            <a:pPr>
              <a:lnSpc>
                <a:spcPct val="90000"/>
              </a:lnSpc>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9" name="Rectangle 17"/>
          <p:cNvSpPr>
            <a:spLocks noChangeArrowheads="1"/>
          </p:cNvSpPr>
          <p:nvPr/>
        </p:nvSpPr>
        <p:spPr bwMode="auto">
          <a:xfrm>
            <a:off x="5399088" y="4789488"/>
            <a:ext cx="2227262" cy="363537"/>
          </a:xfrm>
          <a:prstGeom prst="rect">
            <a:avLst/>
          </a:prstGeom>
          <a:noFill/>
          <a:ln w="25400">
            <a:noFill/>
            <a:miter lim="800000"/>
            <a:headEnd/>
            <a:tailEnd/>
          </a:ln>
          <a:effec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128" charset="0"/>
              </a:rPr>
              <a:t>opening mechanism</a:t>
            </a:r>
          </a:p>
        </p:txBody>
      </p:sp>
      <p:sp>
        <p:nvSpPr>
          <p:cNvPr id="177170" name="Rectangle 18"/>
          <p:cNvSpPr>
            <a:spLocks noChangeArrowheads="1"/>
          </p:cNvSpPr>
          <p:nvPr/>
        </p:nvSpPr>
        <p:spPr bwMode="auto">
          <a:xfrm>
            <a:off x="1866900" y="2095500"/>
            <a:ext cx="1727200" cy="3505200"/>
          </a:xfrm>
          <a:prstGeom prst="rect">
            <a:avLst/>
          </a:prstGeom>
          <a:solidFill>
            <a:srgbClr val="3E1403"/>
          </a:solidFill>
          <a:ln w="127000">
            <a:noFill/>
            <a:miter lim="800000"/>
            <a:headEnd/>
            <a:tailEnd/>
          </a:ln>
          <a:effectLst/>
        </p:spPr>
        <p:txBody>
          <a:bodyPr wrap="none" anchor="ctr"/>
          <a:lstStyle/>
          <a:p>
            <a:endParaRPr lang="en-IN"/>
          </a:p>
        </p:txBody>
      </p:sp>
      <p:sp>
        <p:nvSpPr>
          <p:cNvPr id="177171" name="Rectangle 19"/>
          <p:cNvSpPr>
            <a:spLocks noChangeArrowheads="1"/>
          </p:cNvSpPr>
          <p:nvPr/>
        </p:nvSpPr>
        <p:spPr bwMode="auto">
          <a:xfrm>
            <a:off x="1866900" y="2097088"/>
            <a:ext cx="1727200" cy="3503612"/>
          </a:xfrm>
          <a:prstGeom prst="rect">
            <a:avLst/>
          </a:prstGeom>
          <a:noFill/>
          <a:ln w="25400">
            <a:solidFill>
              <a:srgbClr val="000000"/>
            </a:solidFill>
            <a:miter lim="800000"/>
            <a:headEnd/>
            <a:tailEnd/>
          </a:ln>
          <a:effectLst/>
        </p:spPr>
        <p:txBody>
          <a:bodyPr wrap="none" anchor="ctr"/>
          <a:lstStyle/>
          <a:p>
            <a:endParaRPr lang="en-IN"/>
          </a:p>
        </p:txBody>
      </p:sp>
      <p:sp>
        <p:nvSpPr>
          <p:cNvPr id="177172" name="Rectangle 20"/>
          <p:cNvSpPr>
            <a:spLocks noChangeArrowheads="1"/>
          </p:cNvSpPr>
          <p:nvPr/>
        </p:nvSpPr>
        <p:spPr bwMode="auto">
          <a:xfrm>
            <a:off x="1981200" y="2209800"/>
            <a:ext cx="1498600" cy="3390900"/>
          </a:xfrm>
          <a:prstGeom prst="rect">
            <a:avLst/>
          </a:prstGeom>
          <a:noFill/>
          <a:ln w="25400">
            <a:noFill/>
            <a:miter lim="800000"/>
            <a:headEnd/>
            <a:tailEnd/>
          </a:ln>
          <a:effectLst/>
        </p:spPr>
        <p:txBody>
          <a:bodyPr wrap="none" anchor="ctr"/>
          <a:lstStyle/>
          <a:p>
            <a:endParaRPr lang="en-IN"/>
          </a:p>
        </p:txBody>
      </p:sp>
      <p:sp>
        <p:nvSpPr>
          <p:cNvPr id="177173" name="Rectangle 21"/>
          <p:cNvSpPr>
            <a:spLocks noChangeArrowheads="1"/>
          </p:cNvSpPr>
          <p:nvPr/>
        </p:nvSpPr>
        <p:spPr bwMode="auto">
          <a:xfrm>
            <a:off x="1981200" y="2211388"/>
            <a:ext cx="1498600" cy="3389312"/>
          </a:xfrm>
          <a:prstGeom prst="rect">
            <a:avLst/>
          </a:prstGeom>
          <a:solidFill>
            <a:schemeClr val="bg2"/>
          </a:solidFill>
          <a:ln w="25400">
            <a:solidFill>
              <a:srgbClr val="000000"/>
            </a:solidFill>
            <a:miter lim="800000"/>
            <a:headEnd/>
            <a:tailEnd/>
          </a:ln>
          <a:effectLst/>
        </p:spPr>
        <p:txBody>
          <a:bodyPr wrap="none" anchor="ctr"/>
          <a:lstStyle/>
          <a:p>
            <a:endParaRPr lang="en-IN"/>
          </a:p>
        </p:txBody>
      </p:sp>
      <p:sp>
        <p:nvSpPr>
          <p:cNvPr id="177174" name="Freeform 22"/>
          <p:cNvSpPr>
            <a:spLocks/>
          </p:cNvSpPr>
          <p:nvPr/>
        </p:nvSpPr>
        <p:spPr bwMode="auto">
          <a:xfrm>
            <a:off x="1993900" y="2222500"/>
            <a:ext cx="1398588" cy="3570288"/>
          </a:xfrm>
          <a:custGeom>
            <a:avLst/>
            <a:gdLst/>
            <a:ahLst/>
            <a:cxnLst>
              <a:cxn ang="0">
                <a:pos x="0" y="0"/>
              </a:cxn>
              <a:cxn ang="0">
                <a:pos x="0" y="0"/>
              </a:cxn>
              <a:cxn ang="0">
                <a:pos x="880" y="92"/>
              </a:cxn>
              <a:cxn ang="0">
                <a:pos x="880" y="1998"/>
              </a:cxn>
              <a:cxn ang="0">
                <a:pos x="0" y="1906"/>
              </a:cxn>
              <a:cxn ang="0">
                <a:pos x="0" y="0"/>
              </a:cxn>
            </a:cxnLst>
            <a:rect l="0" t="0" r="r" b="b"/>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ffectLst/>
        </p:spPr>
        <p:txBody>
          <a:bodyPr/>
          <a:lstStyle/>
          <a:p>
            <a:endParaRPr lang="en-IN"/>
          </a:p>
        </p:txBody>
      </p:sp>
      <p:sp>
        <p:nvSpPr>
          <p:cNvPr id="177175" name="Freeform 23"/>
          <p:cNvSpPr>
            <a:spLocks/>
          </p:cNvSpPr>
          <p:nvPr/>
        </p:nvSpPr>
        <p:spPr bwMode="auto">
          <a:xfrm>
            <a:off x="1981200" y="2209800"/>
            <a:ext cx="1398588" cy="3570288"/>
          </a:xfrm>
          <a:custGeom>
            <a:avLst/>
            <a:gdLst/>
            <a:ahLst/>
            <a:cxnLst>
              <a:cxn ang="0">
                <a:pos x="0" y="0"/>
              </a:cxn>
              <a:cxn ang="0">
                <a:pos x="880" y="92"/>
              </a:cxn>
              <a:cxn ang="0">
                <a:pos x="880" y="1998"/>
              </a:cxn>
              <a:cxn ang="0">
                <a:pos x="0" y="1906"/>
              </a:cxn>
              <a:cxn ang="0">
                <a:pos x="0" y="0"/>
              </a:cxn>
            </a:cxnLst>
            <a:rect l="0" t="0" r="r" b="b"/>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a:effectLst/>
        </p:spPr>
        <p:txBody>
          <a:bodyPr/>
          <a:lstStyle/>
          <a:p>
            <a:endParaRPr lang="en-IN"/>
          </a:p>
        </p:txBody>
      </p:sp>
      <p:sp>
        <p:nvSpPr>
          <p:cNvPr id="177176" name="Oval 24"/>
          <p:cNvSpPr>
            <a:spLocks noChangeArrowheads="1"/>
          </p:cNvSpPr>
          <p:nvPr/>
        </p:nvSpPr>
        <p:spPr bwMode="auto">
          <a:xfrm>
            <a:off x="3098800" y="3924300"/>
            <a:ext cx="127000" cy="127000"/>
          </a:xfrm>
          <a:prstGeom prst="ellipse">
            <a:avLst/>
          </a:prstGeom>
          <a:solidFill>
            <a:srgbClr val="000000"/>
          </a:solidFill>
          <a:ln w="127000">
            <a:noFill/>
            <a:round/>
            <a:headEnd/>
            <a:tailEnd/>
          </a:ln>
          <a:effectLst/>
        </p:spPr>
        <p:txBody>
          <a:bodyPr wrap="none" anchor="ctr"/>
          <a:lstStyle/>
          <a:p>
            <a:endParaRPr lang="en-IN"/>
          </a:p>
        </p:txBody>
      </p:sp>
      <p:sp>
        <p:nvSpPr>
          <p:cNvPr id="177177" name="Oval 25"/>
          <p:cNvSpPr>
            <a:spLocks noChangeArrowheads="1"/>
          </p:cNvSpPr>
          <p:nvPr/>
        </p:nvSpPr>
        <p:spPr bwMode="auto">
          <a:xfrm>
            <a:off x="3098800" y="3925888"/>
            <a:ext cx="127000" cy="123825"/>
          </a:xfrm>
          <a:prstGeom prst="ellipse">
            <a:avLst/>
          </a:prstGeom>
          <a:noFill/>
          <a:ln w="25400">
            <a:solidFill>
              <a:schemeClr val="tx1"/>
            </a:solidFill>
            <a:round/>
            <a:headEnd/>
            <a:tailEnd/>
          </a:ln>
          <a:effectLst/>
        </p:spPr>
        <p:txBody>
          <a:bodyPr wrap="none" anchor="ctr"/>
          <a:lstStyle/>
          <a:p>
            <a:endParaRPr lang="en-IN"/>
          </a:p>
        </p:txBody>
      </p:sp>
      <p:sp>
        <p:nvSpPr>
          <p:cNvPr id="177178" name="Rectangle 26"/>
          <p:cNvSpPr>
            <a:spLocks noChangeArrowheads="1"/>
          </p:cNvSpPr>
          <p:nvPr/>
        </p:nvSpPr>
        <p:spPr bwMode="auto">
          <a:xfrm>
            <a:off x="3149600" y="4038600"/>
            <a:ext cx="12700" cy="304800"/>
          </a:xfrm>
          <a:prstGeom prst="rect">
            <a:avLst/>
          </a:prstGeom>
          <a:solidFill>
            <a:srgbClr val="000000"/>
          </a:solidFill>
          <a:ln w="127000">
            <a:noFill/>
            <a:miter lim="800000"/>
            <a:headEnd/>
            <a:tailEnd/>
          </a:ln>
          <a:effectLst/>
        </p:spPr>
        <p:txBody>
          <a:bodyPr wrap="none" anchor="ctr"/>
          <a:lstStyle/>
          <a:p>
            <a:endParaRPr lang="en-IN"/>
          </a:p>
        </p:txBody>
      </p:sp>
      <p:sp>
        <p:nvSpPr>
          <p:cNvPr id="177179" name="Rectangle 27"/>
          <p:cNvSpPr>
            <a:spLocks noChangeArrowheads="1"/>
          </p:cNvSpPr>
          <p:nvPr/>
        </p:nvSpPr>
        <p:spPr bwMode="auto">
          <a:xfrm>
            <a:off x="3149600" y="4040188"/>
            <a:ext cx="12700" cy="303212"/>
          </a:xfrm>
          <a:prstGeom prst="rect">
            <a:avLst/>
          </a:prstGeom>
          <a:noFill/>
          <a:ln w="25400">
            <a:solidFill>
              <a:schemeClr val="tx1"/>
            </a:solidFill>
            <a:miter lim="800000"/>
            <a:headEnd/>
            <a:tailEnd/>
          </a:ln>
          <a:effectLst/>
        </p:spPr>
        <p:txBody>
          <a:bodyPr wrap="none" anchor="ctr"/>
          <a:lstStyle/>
          <a:p>
            <a:endParaRPr lang="en-IN"/>
          </a:p>
        </p:txBody>
      </p:sp>
      <p:sp>
        <p:nvSpPr>
          <p:cNvPr id="177180" name="Line 28"/>
          <p:cNvSpPr>
            <a:spLocks noChangeShapeType="1"/>
          </p:cNvSpPr>
          <p:nvPr/>
        </p:nvSpPr>
        <p:spPr bwMode="auto">
          <a:xfrm>
            <a:off x="3733800" y="3810000"/>
            <a:ext cx="901700" cy="0"/>
          </a:xfrm>
          <a:prstGeom prst="line">
            <a:avLst/>
          </a:prstGeom>
          <a:noFill/>
          <a:ln w="76200">
            <a:solidFill>
              <a:schemeClr val="tx1"/>
            </a:solidFill>
            <a:round/>
            <a:headEnd/>
            <a:tailEnd type="triangle" w="med" len="med"/>
          </a:ln>
          <a:effectLst/>
        </p:spPr>
        <p:txBody>
          <a:bodyPr wrap="none" anchor="ctr"/>
          <a:lstStyle/>
          <a:p>
            <a:endParaRPr lang="en-IN"/>
          </a:p>
        </p:txBody>
      </p:sp>
      <p:sp>
        <p:nvSpPr>
          <p:cNvPr id="32"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33"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chor="ctr"/>
          <a:lstStyle/>
          <a:p>
            <a:r>
              <a:rPr lang="en-US" dirty="0"/>
              <a:t>Design &amp; </a:t>
            </a:r>
            <a:r>
              <a:rPr lang="en-US" dirty="0" err="1"/>
              <a:t>WebApps</a:t>
            </a:r>
            <a:endParaRPr lang="en-US" dirty="0"/>
          </a:p>
        </p:txBody>
      </p:sp>
      <p:sp>
        <p:nvSpPr>
          <p:cNvPr id="172035" name="Rectangle 3"/>
          <p:cNvSpPr>
            <a:spLocks noGrp="1" noChangeArrowheads="1"/>
          </p:cNvSpPr>
          <p:nvPr>
            <p:ph idx="1"/>
          </p:nvPr>
        </p:nvSpPr>
        <p:spPr/>
        <p:txBody>
          <a:bodyPr/>
          <a:lstStyle/>
          <a:p>
            <a:pPr algn="just">
              <a:lnSpc>
                <a:spcPct val="150000"/>
              </a:lnSpc>
            </a:pPr>
            <a:r>
              <a:rPr lang="en-US" sz="1800" i="1" dirty="0">
                <a:solidFill>
                  <a:schemeClr val="folHlink"/>
                </a:solidFill>
              </a:rPr>
              <a:t>When should we emphasize </a:t>
            </a:r>
            <a:r>
              <a:rPr lang="en-US" sz="1800" i="1" dirty="0" err="1">
                <a:solidFill>
                  <a:schemeClr val="folHlink"/>
                </a:solidFill>
              </a:rPr>
              <a:t>WebApp</a:t>
            </a:r>
            <a:r>
              <a:rPr lang="en-US" sz="1800" i="1" dirty="0">
                <a:solidFill>
                  <a:schemeClr val="folHlink"/>
                </a:solidFill>
              </a:rPr>
              <a:t> design?</a:t>
            </a:r>
          </a:p>
          <a:p>
            <a:pPr lvl="1" algn="just">
              <a:lnSpc>
                <a:spcPct val="150000"/>
              </a:lnSpc>
            </a:pPr>
            <a:r>
              <a:rPr lang="en-US" sz="1800" dirty="0"/>
              <a:t>when content and function are complex</a:t>
            </a:r>
            <a:endParaRPr lang="en-US" sz="1800" dirty="0">
              <a:solidFill>
                <a:schemeClr val="folHlink"/>
              </a:solidFill>
            </a:endParaRPr>
          </a:p>
          <a:p>
            <a:pPr lvl="1" algn="just">
              <a:lnSpc>
                <a:spcPct val="150000"/>
              </a:lnSpc>
            </a:pPr>
            <a:r>
              <a:rPr lang="en-US" sz="1800" dirty="0"/>
              <a:t>when the size of the </a:t>
            </a:r>
            <a:r>
              <a:rPr lang="en-US" sz="1800" dirty="0" err="1"/>
              <a:t>WebApp</a:t>
            </a:r>
            <a:r>
              <a:rPr lang="en-US" sz="1800" dirty="0"/>
              <a:t> encompasses hundreds of content objects, functions, and analysis classes</a:t>
            </a:r>
          </a:p>
          <a:p>
            <a:pPr lvl="1" algn="just">
              <a:lnSpc>
                <a:spcPct val="150000"/>
              </a:lnSpc>
            </a:pPr>
            <a:r>
              <a:rPr lang="en-US" sz="1800" dirty="0"/>
              <a:t>when the success of the </a:t>
            </a:r>
            <a:r>
              <a:rPr lang="en-US" sz="1800" dirty="0" err="1"/>
              <a:t>WebApp</a:t>
            </a:r>
            <a:r>
              <a:rPr lang="en-US" sz="1800" dirty="0"/>
              <a:t> will have a direct impact on the success of the business </a:t>
            </a:r>
          </a:p>
        </p:txBody>
      </p:sp>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nchor="ctr"/>
          <a:lstStyle/>
          <a:p>
            <a:r>
              <a:rPr lang="en-US" dirty="0"/>
              <a:t>Design &amp; </a:t>
            </a:r>
            <a:r>
              <a:rPr lang="en-US" dirty="0" err="1"/>
              <a:t>WebApp</a:t>
            </a:r>
            <a:r>
              <a:rPr lang="en-US" dirty="0"/>
              <a:t> Quality</a:t>
            </a:r>
          </a:p>
        </p:txBody>
      </p:sp>
      <p:sp>
        <p:nvSpPr>
          <p:cNvPr id="173059" name="Rectangle 3"/>
          <p:cNvSpPr>
            <a:spLocks noGrp="1" noChangeArrowheads="1"/>
          </p:cNvSpPr>
          <p:nvPr>
            <p:ph type="body" idx="1"/>
          </p:nvPr>
        </p:nvSpPr>
        <p:spPr>
          <a:xfrm>
            <a:off x="457200" y="1428736"/>
            <a:ext cx="8229600" cy="4525963"/>
          </a:xfrm>
        </p:spPr>
        <p:txBody>
          <a:bodyPr/>
          <a:lstStyle/>
          <a:p>
            <a:pPr algn="just">
              <a:lnSpc>
                <a:spcPct val="150000"/>
              </a:lnSpc>
            </a:pPr>
            <a:r>
              <a:rPr lang="en-US" sz="1800" dirty="0">
                <a:solidFill>
                  <a:schemeClr val="folHlink"/>
                </a:solidFill>
              </a:rPr>
              <a:t>Security</a:t>
            </a:r>
          </a:p>
          <a:p>
            <a:pPr lvl="1" algn="just">
              <a:lnSpc>
                <a:spcPct val="150000"/>
              </a:lnSpc>
            </a:pPr>
            <a:r>
              <a:rPr lang="en-US" sz="1800" dirty="0"/>
              <a:t>Rebuff external attacks</a:t>
            </a:r>
          </a:p>
          <a:p>
            <a:pPr lvl="1" algn="just">
              <a:lnSpc>
                <a:spcPct val="150000"/>
              </a:lnSpc>
            </a:pPr>
            <a:r>
              <a:rPr lang="en-US" sz="1800" dirty="0"/>
              <a:t>Exclude unauthorized access</a:t>
            </a:r>
          </a:p>
          <a:p>
            <a:pPr lvl="1" algn="just">
              <a:lnSpc>
                <a:spcPct val="150000"/>
              </a:lnSpc>
            </a:pPr>
            <a:r>
              <a:rPr lang="en-US" sz="1800" dirty="0"/>
              <a:t>Ensure the privacy of users/customers</a:t>
            </a:r>
          </a:p>
          <a:p>
            <a:pPr algn="just">
              <a:lnSpc>
                <a:spcPct val="150000"/>
              </a:lnSpc>
            </a:pPr>
            <a:r>
              <a:rPr lang="en-US" sz="1800" dirty="0">
                <a:solidFill>
                  <a:schemeClr val="folHlink"/>
                </a:solidFill>
              </a:rPr>
              <a:t>Availability</a:t>
            </a:r>
          </a:p>
          <a:p>
            <a:pPr lvl="1" algn="just">
              <a:lnSpc>
                <a:spcPct val="150000"/>
              </a:lnSpc>
            </a:pPr>
            <a:r>
              <a:rPr lang="en-US" sz="1800" dirty="0"/>
              <a:t>the measure of the percentage of time that a </a:t>
            </a:r>
            <a:r>
              <a:rPr lang="en-US" sz="1800" dirty="0" err="1"/>
              <a:t>WebApp</a:t>
            </a:r>
            <a:r>
              <a:rPr lang="en-US" sz="1800" dirty="0"/>
              <a:t> is available for use</a:t>
            </a:r>
          </a:p>
          <a:p>
            <a:pPr algn="just">
              <a:lnSpc>
                <a:spcPct val="150000"/>
              </a:lnSpc>
            </a:pPr>
            <a:r>
              <a:rPr lang="en-US" sz="1800" dirty="0">
                <a:solidFill>
                  <a:schemeClr val="folHlink"/>
                </a:solidFill>
              </a:rPr>
              <a:t>Scalability</a:t>
            </a:r>
          </a:p>
          <a:p>
            <a:pPr lvl="1" algn="just">
              <a:lnSpc>
                <a:spcPct val="150000"/>
              </a:lnSpc>
            </a:pPr>
            <a:r>
              <a:rPr lang="en-US" sz="1800" b="1" dirty="0"/>
              <a:t>Can </a:t>
            </a:r>
            <a:r>
              <a:rPr lang="en-US" sz="1800" dirty="0"/>
              <a:t>the </a:t>
            </a:r>
            <a:r>
              <a:rPr lang="en-US" sz="1800" dirty="0" err="1"/>
              <a:t>WebApp</a:t>
            </a:r>
            <a:r>
              <a:rPr lang="en-US" sz="1800" dirty="0"/>
              <a:t> and the systems with which it is interfaced handle significant variation in user or transaction volume</a:t>
            </a:r>
          </a:p>
          <a:p>
            <a:pPr algn="just">
              <a:lnSpc>
                <a:spcPct val="150000"/>
              </a:lnSpc>
            </a:pPr>
            <a:r>
              <a:rPr lang="en-US" sz="1800" dirty="0">
                <a:solidFill>
                  <a:schemeClr val="folHlink"/>
                </a:solidFill>
              </a:rPr>
              <a:t>Time to Market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chor="ctr"/>
          <a:lstStyle/>
          <a:p>
            <a:r>
              <a:rPr lang="en-US" sz="3600" dirty="0"/>
              <a:t>Quality Dimensions for End-Users</a:t>
            </a:r>
            <a:endParaRPr lang="en-US" dirty="0"/>
          </a:p>
        </p:txBody>
      </p:sp>
      <p:sp>
        <p:nvSpPr>
          <p:cNvPr id="174083" name="Rectangle 3"/>
          <p:cNvSpPr>
            <a:spLocks noGrp="1" noChangeArrowheads="1"/>
          </p:cNvSpPr>
          <p:nvPr>
            <p:ph idx="1"/>
          </p:nvPr>
        </p:nvSpPr>
        <p:spPr>
          <a:xfrm>
            <a:off x="285720" y="1285860"/>
            <a:ext cx="8572560" cy="4525963"/>
          </a:xfrm>
        </p:spPr>
        <p:txBody>
          <a:bodyPr/>
          <a:lstStyle/>
          <a:p>
            <a:pPr algn="just">
              <a:lnSpc>
                <a:spcPct val="150000"/>
              </a:lnSpc>
              <a:spcBef>
                <a:spcPts val="300"/>
              </a:spcBef>
            </a:pPr>
            <a:r>
              <a:rPr lang="en-US" sz="1600" b="1" i="1" dirty="0">
                <a:solidFill>
                  <a:schemeClr val="folHlink"/>
                </a:solidFill>
              </a:rPr>
              <a:t>Time</a:t>
            </a:r>
          </a:p>
          <a:p>
            <a:pPr lvl="1" algn="just">
              <a:lnSpc>
                <a:spcPct val="150000"/>
              </a:lnSpc>
              <a:spcBef>
                <a:spcPts val="300"/>
              </a:spcBef>
            </a:pPr>
            <a:r>
              <a:rPr lang="en-US" sz="1600" dirty="0"/>
              <a:t>How much has a Web site changed since the last upgrade? </a:t>
            </a:r>
          </a:p>
          <a:p>
            <a:pPr lvl="1" algn="just">
              <a:lnSpc>
                <a:spcPct val="150000"/>
              </a:lnSpc>
              <a:spcBef>
                <a:spcPts val="300"/>
              </a:spcBef>
            </a:pPr>
            <a:r>
              <a:rPr lang="en-US" sz="1600" dirty="0"/>
              <a:t>How do you highlight the parts that have changed? </a:t>
            </a:r>
          </a:p>
          <a:p>
            <a:pPr algn="just">
              <a:lnSpc>
                <a:spcPct val="150000"/>
              </a:lnSpc>
              <a:spcBef>
                <a:spcPts val="300"/>
              </a:spcBef>
            </a:pPr>
            <a:r>
              <a:rPr lang="en-US" sz="1600" b="1" i="1" dirty="0">
                <a:solidFill>
                  <a:schemeClr val="folHlink"/>
                </a:solidFill>
              </a:rPr>
              <a:t>Structural</a:t>
            </a:r>
          </a:p>
          <a:p>
            <a:pPr lvl="1" algn="just">
              <a:lnSpc>
                <a:spcPct val="150000"/>
              </a:lnSpc>
              <a:spcBef>
                <a:spcPts val="300"/>
              </a:spcBef>
            </a:pPr>
            <a:r>
              <a:rPr lang="en-US" sz="1600" dirty="0"/>
              <a:t>How well do all of the parts of the Web site hold together. </a:t>
            </a:r>
          </a:p>
          <a:p>
            <a:pPr lvl="1" algn="just">
              <a:lnSpc>
                <a:spcPct val="150000"/>
              </a:lnSpc>
              <a:spcBef>
                <a:spcPts val="300"/>
              </a:spcBef>
            </a:pPr>
            <a:r>
              <a:rPr lang="en-US" sz="1600" dirty="0"/>
              <a:t>Are all links inside and outside the Web site working? </a:t>
            </a:r>
          </a:p>
          <a:p>
            <a:pPr lvl="1" algn="just">
              <a:lnSpc>
                <a:spcPct val="150000"/>
              </a:lnSpc>
              <a:spcBef>
                <a:spcPts val="300"/>
              </a:spcBef>
            </a:pPr>
            <a:r>
              <a:rPr lang="en-US" sz="1600" dirty="0"/>
              <a:t>Do all of the images work? </a:t>
            </a:r>
          </a:p>
          <a:p>
            <a:pPr lvl="1" algn="just">
              <a:lnSpc>
                <a:spcPct val="150000"/>
              </a:lnSpc>
              <a:spcBef>
                <a:spcPts val="300"/>
              </a:spcBef>
            </a:pPr>
            <a:r>
              <a:rPr lang="en-US" sz="1600" dirty="0"/>
              <a:t>Are there parts of the Web site that are not connected? </a:t>
            </a:r>
          </a:p>
          <a:p>
            <a:pPr algn="just">
              <a:lnSpc>
                <a:spcPct val="150000"/>
              </a:lnSpc>
              <a:spcBef>
                <a:spcPts val="300"/>
              </a:spcBef>
            </a:pPr>
            <a:r>
              <a:rPr lang="en-US" sz="1600" b="1" i="1" dirty="0">
                <a:solidFill>
                  <a:schemeClr val="folHlink"/>
                </a:solidFill>
              </a:rPr>
              <a:t>Content</a:t>
            </a:r>
          </a:p>
          <a:p>
            <a:pPr lvl="1" algn="just">
              <a:lnSpc>
                <a:spcPct val="150000"/>
              </a:lnSpc>
              <a:spcBef>
                <a:spcPts val="300"/>
              </a:spcBef>
            </a:pPr>
            <a:r>
              <a:rPr lang="en-US" sz="1600" dirty="0"/>
              <a:t>Does the content of critical pages match what is supposed to be there?</a:t>
            </a:r>
          </a:p>
          <a:p>
            <a:pPr lvl="1" algn="just">
              <a:lnSpc>
                <a:spcPct val="150000"/>
              </a:lnSpc>
              <a:spcBef>
                <a:spcPts val="300"/>
              </a:spcBef>
            </a:pPr>
            <a:r>
              <a:rPr lang="en-US" sz="1600" dirty="0"/>
              <a:t>Do key phrases exist continually in highly-changeable pages? </a:t>
            </a:r>
          </a:p>
          <a:p>
            <a:pPr lvl="1" algn="just">
              <a:lnSpc>
                <a:spcPct val="150000"/>
              </a:lnSpc>
              <a:spcBef>
                <a:spcPts val="300"/>
              </a:spcBef>
            </a:pPr>
            <a:r>
              <a:rPr lang="en-US" sz="1600" dirty="0"/>
              <a:t>Do critical pages maintain quality content from version to version? </a:t>
            </a:r>
          </a:p>
          <a:p>
            <a:pPr lvl="1" algn="just">
              <a:lnSpc>
                <a:spcPct val="150000"/>
              </a:lnSpc>
              <a:spcBef>
                <a:spcPts val="300"/>
              </a:spcBef>
            </a:pPr>
            <a:r>
              <a:rPr lang="en-US" sz="1600" dirty="0"/>
              <a:t>What about dynamically generated HTML pages?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chor="ctr"/>
          <a:lstStyle/>
          <a:p>
            <a:r>
              <a:rPr lang="en-US" sz="3600" dirty="0"/>
              <a:t>Quality Dimensions for End-Users</a:t>
            </a:r>
          </a:p>
        </p:txBody>
      </p:sp>
      <p:sp>
        <p:nvSpPr>
          <p:cNvPr id="175107" name="Rectangle 3"/>
          <p:cNvSpPr>
            <a:spLocks noGrp="1" noChangeArrowheads="1"/>
          </p:cNvSpPr>
          <p:nvPr>
            <p:ph idx="1"/>
          </p:nvPr>
        </p:nvSpPr>
        <p:spPr>
          <a:xfrm>
            <a:off x="285720" y="1260491"/>
            <a:ext cx="8501122" cy="4525963"/>
          </a:xfrm>
        </p:spPr>
        <p:txBody>
          <a:bodyPr/>
          <a:lstStyle/>
          <a:p>
            <a:pPr algn="just">
              <a:lnSpc>
                <a:spcPct val="150000"/>
              </a:lnSpc>
              <a:spcBef>
                <a:spcPts val="300"/>
              </a:spcBef>
            </a:pPr>
            <a:r>
              <a:rPr lang="en-US" sz="1800" b="1" i="1" dirty="0">
                <a:solidFill>
                  <a:schemeClr val="folHlink"/>
                </a:solidFill>
              </a:rPr>
              <a:t>Accuracy and Consistency</a:t>
            </a:r>
          </a:p>
          <a:p>
            <a:pPr lvl="1" algn="just">
              <a:lnSpc>
                <a:spcPct val="150000"/>
              </a:lnSpc>
              <a:spcBef>
                <a:spcPts val="300"/>
              </a:spcBef>
            </a:pPr>
            <a:r>
              <a:rPr lang="en-US" sz="1600" dirty="0"/>
              <a:t>Are today's copies of the pages downloaded the same as yesterday's? Close enough? </a:t>
            </a:r>
          </a:p>
          <a:p>
            <a:pPr lvl="1" algn="just">
              <a:lnSpc>
                <a:spcPct val="150000"/>
              </a:lnSpc>
              <a:spcBef>
                <a:spcPts val="300"/>
              </a:spcBef>
            </a:pPr>
            <a:r>
              <a:rPr lang="en-US" sz="1600" dirty="0"/>
              <a:t>Is the data presented accurate enough? How do you know? </a:t>
            </a:r>
          </a:p>
          <a:p>
            <a:pPr algn="just">
              <a:lnSpc>
                <a:spcPct val="150000"/>
              </a:lnSpc>
              <a:spcBef>
                <a:spcPts val="300"/>
              </a:spcBef>
            </a:pPr>
            <a:r>
              <a:rPr lang="en-US" sz="1800" b="1" i="1" dirty="0">
                <a:solidFill>
                  <a:schemeClr val="folHlink"/>
                </a:solidFill>
              </a:rPr>
              <a:t>Response Time and Latency</a:t>
            </a:r>
            <a:r>
              <a:rPr lang="en-US" sz="1800" b="1" dirty="0">
                <a:solidFill>
                  <a:schemeClr val="folHlink"/>
                </a:solidFill>
              </a:rPr>
              <a:t> </a:t>
            </a:r>
          </a:p>
          <a:p>
            <a:pPr lvl="1" algn="just">
              <a:lnSpc>
                <a:spcPct val="150000"/>
              </a:lnSpc>
              <a:spcBef>
                <a:spcPts val="300"/>
              </a:spcBef>
            </a:pPr>
            <a:r>
              <a:rPr lang="en-US" sz="1600" dirty="0"/>
              <a:t>Does the Web site server respond to a browser request within certain parameters? </a:t>
            </a:r>
          </a:p>
          <a:p>
            <a:pPr lvl="1" algn="just">
              <a:lnSpc>
                <a:spcPct val="150000"/>
              </a:lnSpc>
              <a:spcBef>
                <a:spcPts val="300"/>
              </a:spcBef>
            </a:pPr>
            <a:r>
              <a:rPr lang="en-US" sz="1600" dirty="0"/>
              <a:t>In an E-commerce context, how is the end to end response time after a SUBMIT? </a:t>
            </a:r>
          </a:p>
          <a:p>
            <a:pPr lvl="1" algn="just">
              <a:lnSpc>
                <a:spcPct val="150000"/>
              </a:lnSpc>
              <a:spcBef>
                <a:spcPts val="300"/>
              </a:spcBef>
            </a:pPr>
            <a:r>
              <a:rPr lang="en-US" sz="1600" dirty="0"/>
              <a:t>Are there parts of a site that are so slow the user declines to continue working on it? </a:t>
            </a:r>
          </a:p>
          <a:p>
            <a:pPr algn="just">
              <a:lnSpc>
                <a:spcPct val="150000"/>
              </a:lnSpc>
              <a:spcBef>
                <a:spcPts val="300"/>
              </a:spcBef>
            </a:pPr>
            <a:r>
              <a:rPr lang="en-US" sz="1800" b="1" i="1" dirty="0">
                <a:solidFill>
                  <a:schemeClr val="folHlink"/>
                </a:solidFill>
              </a:rPr>
              <a:t>Performance</a:t>
            </a:r>
          </a:p>
          <a:p>
            <a:pPr lvl="1" algn="just">
              <a:lnSpc>
                <a:spcPct val="150000"/>
              </a:lnSpc>
              <a:spcBef>
                <a:spcPts val="300"/>
              </a:spcBef>
            </a:pPr>
            <a:r>
              <a:rPr lang="en-US" sz="1600" dirty="0"/>
              <a:t>Is the Browser-Web-Web site-Web-Browser connection quick enough? </a:t>
            </a:r>
          </a:p>
          <a:p>
            <a:pPr lvl="1" algn="just">
              <a:lnSpc>
                <a:spcPct val="150000"/>
              </a:lnSpc>
              <a:spcBef>
                <a:spcPts val="300"/>
              </a:spcBef>
            </a:pPr>
            <a:r>
              <a:rPr lang="en-US" sz="1600" dirty="0"/>
              <a:t>How does the performance vary by time of day, by load and usage? </a:t>
            </a:r>
          </a:p>
          <a:p>
            <a:pPr lvl="1" algn="just">
              <a:lnSpc>
                <a:spcPct val="150000"/>
              </a:lnSpc>
              <a:spcBef>
                <a:spcPts val="300"/>
              </a:spcBef>
            </a:pPr>
            <a:r>
              <a:rPr lang="en-US" sz="1600" dirty="0"/>
              <a:t>Is performance adequate for E-commerce applications?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chor="ctr"/>
          <a:lstStyle/>
          <a:p>
            <a:r>
              <a:rPr lang="en-US" dirty="0" err="1"/>
              <a:t>WebApp</a:t>
            </a:r>
            <a:r>
              <a:rPr lang="en-US" dirty="0"/>
              <a:t> Design Goals</a:t>
            </a:r>
          </a:p>
        </p:txBody>
      </p:sp>
      <p:sp>
        <p:nvSpPr>
          <p:cNvPr id="176131" name="Rectangle 3"/>
          <p:cNvSpPr>
            <a:spLocks noGrp="1" noChangeArrowheads="1"/>
          </p:cNvSpPr>
          <p:nvPr>
            <p:ph idx="1"/>
          </p:nvPr>
        </p:nvSpPr>
        <p:spPr/>
        <p:txBody>
          <a:bodyPr/>
          <a:lstStyle/>
          <a:p>
            <a:pPr algn="just">
              <a:lnSpc>
                <a:spcPct val="150000"/>
              </a:lnSpc>
            </a:pPr>
            <a:r>
              <a:rPr lang="en-US" sz="1600" dirty="0">
                <a:solidFill>
                  <a:schemeClr val="folHlink"/>
                </a:solidFill>
                <a:latin typeface="+mj-lt"/>
              </a:rPr>
              <a:t>Consistency</a:t>
            </a:r>
            <a:endParaRPr lang="en-US" sz="1600" dirty="0">
              <a:latin typeface="+mj-lt"/>
            </a:endParaRPr>
          </a:p>
          <a:p>
            <a:pPr lvl="1" algn="just">
              <a:lnSpc>
                <a:spcPct val="150000"/>
              </a:lnSpc>
            </a:pPr>
            <a:r>
              <a:rPr lang="en-US" sz="1600" dirty="0">
                <a:solidFill>
                  <a:schemeClr val="folHlink"/>
                </a:solidFill>
                <a:latin typeface="+mj-lt"/>
              </a:rPr>
              <a:t>Content </a:t>
            </a:r>
            <a:r>
              <a:rPr lang="en-US" sz="1600" dirty="0">
                <a:latin typeface="+mj-lt"/>
              </a:rPr>
              <a:t>should be constructed consistently</a:t>
            </a:r>
          </a:p>
          <a:p>
            <a:pPr lvl="1" algn="just">
              <a:lnSpc>
                <a:spcPct val="150000"/>
              </a:lnSpc>
            </a:pPr>
            <a:r>
              <a:rPr lang="en-US" sz="1600" dirty="0">
                <a:solidFill>
                  <a:schemeClr val="folHlink"/>
                </a:solidFill>
                <a:latin typeface="+mj-lt"/>
              </a:rPr>
              <a:t>Graphic design (aesthetics) </a:t>
            </a:r>
            <a:r>
              <a:rPr lang="en-US" sz="1600" dirty="0">
                <a:latin typeface="+mj-lt"/>
              </a:rPr>
              <a:t>should present a consistent look across all parts of the </a:t>
            </a:r>
            <a:r>
              <a:rPr lang="en-US" sz="1600" dirty="0" err="1">
                <a:latin typeface="+mj-lt"/>
              </a:rPr>
              <a:t>WebApp</a:t>
            </a:r>
            <a:endParaRPr lang="en-US" sz="1600" dirty="0">
              <a:latin typeface="+mj-lt"/>
            </a:endParaRPr>
          </a:p>
          <a:p>
            <a:pPr lvl="1" algn="just">
              <a:lnSpc>
                <a:spcPct val="150000"/>
              </a:lnSpc>
            </a:pPr>
            <a:r>
              <a:rPr lang="en-US" sz="1600" dirty="0">
                <a:solidFill>
                  <a:schemeClr val="folHlink"/>
                </a:solidFill>
                <a:latin typeface="+mj-lt"/>
              </a:rPr>
              <a:t>Architectural design </a:t>
            </a:r>
            <a:r>
              <a:rPr lang="en-US" sz="1600" dirty="0">
                <a:latin typeface="+mj-lt"/>
              </a:rPr>
              <a:t>should establish templates that lead to a consistent hypermedia structure</a:t>
            </a:r>
          </a:p>
          <a:p>
            <a:pPr lvl="1" algn="just">
              <a:lnSpc>
                <a:spcPct val="150000"/>
              </a:lnSpc>
            </a:pPr>
            <a:r>
              <a:rPr lang="en-US" sz="1600" dirty="0">
                <a:solidFill>
                  <a:schemeClr val="folHlink"/>
                </a:solidFill>
                <a:latin typeface="+mj-lt"/>
              </a:rPr>
              <a:t>Interface design </a:t>
            </a:r>
            <a:r>
              <a:rPr lang="en-US" sz="1600" dirty="0">
                <a:latin typeface="+mj-lt"/>
              </a:rPr>
              <a:t>should define consistent modes of interaction, navigation and content display</a:t>
            </a:r>
          </a:p>
          <a:p>
            <a:pPr lvl="1" algn="just">
              <a:lnSpc>
                <a:spcPct val="150000"/>
              </a:lnSpc>
            </a:pPr>
            <a:r>
              <a:rPr lang="en-US" sz="1600" dirty="0">
                <a:solidFill>
                  <a:schemeClr val="folHlink"/>
                </a:solidFill>
                <a:latin typeface="+mj-lt"/>
              </a:rPr>
              <a:t>Navigation mechanisms </a:t>
            </a:r>
            <a:r>
              <a:rPr lang="en-US" sz="1600" dirty="0">
                <a:latin typeface="+mj-lt"/>
              </a:rPr>
              <a:t>should be used consistently across all </a:t>
            </a:r>
            <a:r>
              <a:rPr lang="en-US" sz="1600" dirty="0" err="1">
                <a:latin typeface="+mj-lt"/>
              </a:rPr>
              <a:t>WebApp</a:t>
            </a:r>
            <a:r>
              <a:rPr lang="en-US" sz="1600" dirty="0">
                <a:latin typeface="+mj-lt"/>
              </a:rPr>
              <a:t> elements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chor="ctr"/>
          <a:lstStyle/>
          <a:p>
            <a:r>
              <a:rPr lang="en-US" dirty="0" err="1"/>
              <a:t>WebApp</a:t>
            </a:r>
            <a:r>
              <a:rPr lang="en-US" dirty="0"/>
              <a:t> Design Goals</a:t>
            </a:r>
          </a:p>
        </p:txBody>
      </p:sp>
      <p:sp>
        <p:nvSpPr>
          <p:cNvPr id="177155" name="Rectangle 3"/>
          <p:cNvSpPr>
            <a:spLocks noGrp="1" noChangeArrowheads="1"/>
          </p:cNvSpPr>
          <p:nvPr>
            <p:ph idx="1"/>
          </p:nvPr>
        </p:nvSpPr>
        <p:spPr>
          <a:xfrm>
            <a:off x="285720" y="1474805"/>
            <a:ext cx="8572560" cy="4525963"/>
          </a:xfrm>
        </p:spPr>
        <p:txBody>
          <a:bodyPr/>
          <a:lstStyle/>
          <a:p>
            <a:pPr algn="just">
              <a:lnSpc>
                <a:spcPct val="150000"/>
              </a:lnSpc>
            </a:pPr>
            <a:r>
              <a:rPr lang="en-US" sz="1600" dirty="0">
                <a:solidFill>
                  <a:schemeClr val="folHlink"/>
                </a:solidFill>
                <a:latin typeface="+mj-lt"/>
              </a:rPr>
              <a:t>Identity</a:t>
            </a:r>
            <a:endParaRPr lang="en-US" sz="1600" dirty="0">
              <a:latin typeface="+mj-lt"/>
            </a:endParaRPr>
          </a:p>
          <a:p>
            <a:pPr lvl="1" algn="just">
              <a:lnSpc>
                <a:spcPct val="150000"/>
              </a:lnSpc>
            </a:pPr>
            <a:r>
              <a:rPr lang="en-US" sz="1600" dirty="0">
                <a:latin typeface="+mj-lt"/>
              </a:rPr>
              <a:t>Establish an “identity” that is appropriate for the business purpose</a:t>
            </a:r>
          </a:p>
          <a:p>
            <a:pPr algn="just">
              <a:lnSpc>
                <a:spcPct val="150000"/>
              </a:lnSpc>
            </a:pPr>
            <a:r>
              <a:rPr lang="en-US" sz="1600" dirty="0">
                <a:solidFill>
                  <a:schemeClr val="folHlink"/>
                </a:solidFill>
                <a:latin typeface="+mj-lt"/>
              </a:rPr>
              <a:t>Robustness</a:t>
            </a:r>
            <a:endParaRPr lang="en-US" sz="1600" dirty="0">
              <a:solidFill>
                <a:srgbClr val="F3FF07"/>
              </a:solidFill>
              <a:latin typeface="+mj-lt"/>
            </a:endParaRPr>
          </a:p>
          <a:p>
            <a:pPr lvl="1" algn="just">
              <a:lnSpc>
                <a:spcPct val="150000"/>
              </a:lnSpc>
            </a:pPr>
            <a:r>
              <a:rPr lang="en-US" sz="1600" dirty="0">
                <a:latin typeface="+mj-lt"/>
              </a:rPr>
              <a:t>The user expects robust content and functions that are relevant to the user’s needs</a:t>
            </a:r>
          </a:p>
          <a:p>
            <a:pPr algn="just">
              <a:lnSpc>
                <a:spcPct val="150000"/>
              </a:lnSpc>
            </a:pPr>
            <a:r>
              <a:rPr lang="en-US" sz="1600" dirty="0">
                <a:solidFill>
                  <a:schemeClr val="folHlink"/>
                </a:solidFill>
                <a:latin typeface="+mj-lt"/>
              </a:rPr>
              <a:t>Navigability</a:t>
            </a:r>
            <a:endParaRPr lang="en-US" sz="1600" dirty="0">
              <a:solidFill>
                <a:srgbClr val="F3FF07"/>
              </a:solidFill>
              <a:latin typeface="+mj-lt"/>
            </a:endParaRPr>
          </a:p>
          <a:p>
            <a:pPr lvl="1" algn="just">
              <a:lnSpc>
                <a:spcPct val="150000"/>
              </a:lnSpc>
            </a:pPr>
            <a:r>
              <a:rPr lang="en-US" sz="1600" dirty="0">
                <a:latin typeface="+mj-lt"/>
              </a:rPr>
              <a:t>designed in a manner that is intuitive and predictable</a:t>
            </a:r>
          </a:p>
          <a:p>
            <a:pPr algn="just">
              <a:lnSpc>
                <a:spcPct val="150000"/>
              </a:lnSpc>
            </a:pPr>
            <a:r>
              <a:rPr lang="en-US" sz="1600" dirty="0">
                <a:solidFill>
                  <a:schemeClr val="folHlink"/>
                </a:solidFill>
                <a:latin typeface="+mj-lt"/>
              </a:rPr>
              <a:t>Visual appeal</a:t>
            </a:r>
            <a:endParaRPr lang="en-US" sz="1600" dirty="0">
              <a:latin typeface="+mj-lt"/>
            </a:endParaRPr>
          </a:p>
          <a:p>
            <a:pPr lvl="1" algn="just">
              <a:lnSpc>
                <a:spcPct val="150000"/>
              </a:lnSpc>
            </a:pPr>
            <a:r>
              <a:rPr lang="en-US" sz="1600" dirty="0">
                <a:latin typeface="+mj-lt"/>
              </a:rPr>
              <a:t>the look and feel of content, interface layout, color coordination, the balance of text, graphics and other media, navigation mechanisms must appeal to end-users</a:t>
            </a:r>
          </a:p>
          <a:p>
            <a:pPr algn="just">
              <a:lnSpc>
                <a:spcPct val="150000"/>
              </a:lnSpc>
            </a:pPr>
            <a:r>
              <a:rPr lang="en-US" sz="1600" dirty="0">
                <a:solidFill>
                  <a:schemeClr val="folHlink"/>
                </a:solidFill>
                <a:latin typeface="+mj-lt"/>
              </a:rPr>
              <a:t>Compatibility</a:t>
            </a:r>
            <a:endParaRPr lang="en-US" sz="1600" dirty="0">
              <a:latin typeface="+mj-lt"/>
            </a:endParaRPr>
          </a:p>
          <a:p>
            <a:pPr lvl="1" algn="just">
              <a:lnSpc>
                <a:spcPct val="150000"/>
              </a:lnSpc>
            </a:pPr>
            <a:r>
              <a:rPr lang="en-US" sz="1600" dirty="0">
                <a:latin typeface="+mj-lt"/>
              </a:rPr>
              <a:t>With all appropriate environments and configurations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type="title"/>
          </p:nvPr>
        </p:nvSpPr>
        <p:spPr/>
        <p:txBody>
          <a:bodyPr anchor="ctr"/>
          <a:lstStyle/>
          <a:p>
            <a:r>
              <a:rPr lang="en-US" dirty="0" err="1"/>
              <a:t>WebE</a:t>
            </a:r>
            <a:r>
              <a:rPr lang="en-US" dirty="0"/>
              <a:t> Design Pyramid</a:t>
            </a:r>
          </a:p>
        </p:txBody>
      </p:sp>
      <p:pic>
        <p:nvPicPr>
          <p:cNvPr id="178180" name="Picture 4"/>
          <p:cNvPicPr>
            <a:picLocks noChangeAspect="1" noChangeArrowheads="1"/>
          </p:cNvPicPr>
          <p:nvPr/>
        </p:nvPicPr>
        <p:blipFill>
          <a:blip r:embed="rId2"/>
          <a:srcRect/>
          <a:stretch>
            <a:fillRect/>
          </a:stretch>
        </p:blipFill>
        <p:spPr bwMode="auto">
          <a:xfrm>
            <a:off x="2667000" y="1981200"/>
            <a:ext cx="4292600" cy="4057650"/>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chor="ctr"/>
          <a:lstStyle/>
          <a:p>
            <a:r>
              <a:rPr lang="en-US" dirty="0"/>
              <a:t>Interface Design Principles</a:t>
            </a:r>
          </a:p>
        </p:txBody>
      </p:sp>
      <p:sp>
        <p:nvSpPr>
          <p:cNvPr id="181251" name="Rectangle 3"/>
          <p:cNvSpPr>
            <a:spLocks noGrp="1" noChangeArrowheads="1"/>
          </p:cNvSpPr>
          <p:nvPr>
            <p:ph idx="1"/>
          </p:nvPr>
        </p:nvSpPr>
        <p:spPr/>
        <p:txBody>
          <a:bodyPr/>
          <a:lstStyle/>
          <a:p>
            <a:pPr algn="just">
              <a:lnSpc>
                <a:spcPct val="150000"/>
              </a:lnSpc>
            </a:pPr>
            <a:r>
              <a:rPr lang="en-US" sz="1600" dirty="0">
                <a:solidFill>
                  <a:schemeClr val="folHlink"/>
                </a:solidFill>
              </a:rPr>
              <a:t>Anticipation</a:t>
            </a:r>
            <a:r>
              <a:rPr lang="en-US" sz="1600" dirty="0"/>
              <a:t>—A </a:t>
            </a:r>
            <a:r>
              <a:rPr lang="en-US" sz="1600" dirty="0" err="1"/>
              <a:t>WebApp</a:t>
            </a:r>
            <a:r>
              <a:rPr lang="en-US" sz="1600" dirty="0"/>
              <a:t> should be designed so that it anticipates the use’s next move. </a:t>
            </a:r>
          </a:p>
          <a:p>
            <a:pPr algn="just">
              <a:lnSpc>
                <a:spcPct val="150000"/>
              </a:lnSpc>
            </a:pPr>
            <a:r>
              <a:rPr lang="en-US" sz="1600" dirty="0">
                <a:solidFill>
                  <a:schemeClr val="folHlink"/>
                </a:solidFill>
              </a:rPr>
              <a:t>Communication</a:t>
            </a:r>
            <a:r>
              <a:rPr lang="en-US" sz="1600" dirty="0"/>
              <a:t>—The interface should communicate the status of any activity initiated by the user</a:t>
            </a:r>
          </a:p>
          <a:p>
            <a:pPr algn="just">
              <a:lnSpc>
                <a:spcPct val="150000"/>
              </a:lnSpc>
            </a:pPr>
            <a:r>
              <a:rPr lang="en-US" sz="1600" dirty="0">
                <a:solidFill>
                  <a:schemeClr val="folHlink"/>
                </a:solidFill>
              </a:rPr>
              <a:t>Consistency</a:t>
            </a:r>
            <a:r>
              <a:rPr lang="en-US" sz="1600" dirty="0"/>
              <a:t>—The use of navigation controls, menus, icons, and aesthetics (e.g., color, shape, layout)</a:t>
            </a:r>
          </a:p>
          <a:p>
            <a:pPr algn="just">
              <a:lnSpc>
                <a:spcPct val="150000"/>
              </a:lnSpc>
            </a:pPr>
            <a:r>
              <a:rPr lang="en-US" sz="1600" dirty="0">
                <a:solidFill>
                  <a:schemeClr val="folHlink"/>
                </a:solidFill>
              </a:rPr>
              <a:t>Controlled autonomy</a:t>
            </a:r>
            <a:r>
              <a:rPr lang="en-US" sz="1600" dirty="0"/>
              <a:t>—The interface should facilitate user movement throughout the </a:t>
            </a:r>
            <a:r>
              <a:rPr lang="en-US" sz="1600" dirty="0" err="1"/>
              <a:t>WebApp</a:t>
            </a:r>
            <a:r>
              <a:rPr lang="en-US" sz="1600" dirty="0"/>
              <a:t>, but it should do so in a manner that enforces navigation conventions that have been established for the application.</a:t>
            </a:r>
          </a:p>
          <a:p>
            <a:pPr algn="just">
              <a:lnSpc>
                <a:spcPct val="150000"/>
              </a:lnSpc>
            </a:pPr>
            <a:r>
              <a:rPr lang="en-US" sz="1600" dirty="0">
                <a:solidFill>
                  <a:schemeClr val="folHlink"/>
                </a:solidFill>
              </a:rPr>
              <a:t>Efficiency</a:t>
            </a:r>
            <a:r>
              <a:rPr lang="en-US" sz="1600" dirty="0"/>
              <a:t>—The design of the </a:t>
            </a:r>
            <a:r>
              <a:rPr lang="en-US" sz="1600" dirty="0" err="1"/>
              <a:t>WebApp</a:t>
            </a:r>
            <a:r>
              <a:rPr lang="en-US" sz="1600" dirty="0"/>
              <a:t> and its interface should optimize the user’s work efficiency, not the efficiency of the Web engineer who designs and builds it or the client-server environment that executes it.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chor="ctr"/>
          <a:lstStyle/>
          <a:p>
            <a:r>
              <a:rPr lang="en-US" dirty="0" err="1"/>
              <a:t>Contd</a:t>
            </a:r>
            <a:r>
              <a:rPr lang="en-US" dirty="0"/>
              <a:t>…</a:t>
            </a:r>
          </a:p>
        </p:txBody>
      </p:sp>
      <p:sp>
        <p:nvSpPr>
          <p:cNvPr id="182275" name="Rectangle 3"/>
          <p:cNvSpPr>
            <a:spLocks noGrp="1" noChangeArrowheads="1"/>
          </p:cNvSpPr>
          <p:nvPr>
            <p:ph idx="1"/>
          </p:nvPr>
        </p:nvSpPr>
        <p:spPr/>
        <p:txBody>
          <a:bodyPr/>
          <a:lstStyle/>
          <a:p>
            <a:pPr algn="just">
              <a:lnSpc>
                <a:spcPct val="150000"/>
              </a:lnSpc>
            </a:pPr>
            <a:r>
              <a:rPr lang="en-US" sz="1600" dirty="0">
                <a:solidFill>
                  <a:schemeClr val="folHlink"/>
                </a:solidFill>
              </a:rPr>
              <a:t>Focus</a:t>
            </a:r>
            <a:r>
              <a:rPr lang="en-US" sz="1600" dirty="0"/>
              <a:t>—The </a:t>
            </a:r>
            <a:r>
              <a:rPr lang="en-US" sz="1600" dirty="0" err="1"/>
              <a:t>WebApp</a:t>
            </a:r>
            <a:r>
              <a:rPr lang="en-US" sz="1600" dirty="0"/>
              <a:t> interface (and the content it presents) should stay focused on the user task(s) at hand. </a:t>
            </a:r>
          </a:p>
          <a:p>
            <a:pPr algn="just">
              <a:lnSpc>
                <a:spcPct val="150000"/>
              </a:lnSpc>
            </a:pPr>
            <a:r>
              <a:rPr lang="en-US" sz="1600" dirty="0" err="1">
                <a:solidFill>
                  <a:schemeClr val="folHlink"/>
                </a:solidFill>
              </a:rPr>
              <a:t>Fitt’s</a:t>
            </a:r>
            <a:r>
              <a:rPr lang="en-US" sz="1600" dirty="0">
                <a:solidFill>
                  <a:schemeClr val="folHlink"/>
                </a:solidFill>
              </a:rPr>
              <a:t> Law</a:t>
            </a:r>
            <a:r>
              <a:rPr lang="en-US" sz="1600" dirty="0"/>
              <a:t>—“The time to acquire a target is a function of the distance to and size of the target.”</a:t>
            </a:r>
          </a:p>
          <a:p>
            <a:pPr algn="just">
              <a:lnSpc>
                <a:spcPct val="150000"/>
              </a:lnSpc>
            </a:pPr>
            <a:r>
              <a:rPr lang="en-US" sz="1600" dirty="0">
                <a:solidFill>
                  <a:schemeClr val="folHlink"/>
                </a:solidFill>
              </a:rPr>
              <a:t>Human interface objects</a:t>
            </a:r>
            <a:r>
              <a:rPr lang="en-US" sz="1600" dirty="0"/>
              <a:t>—A vast library of reusable human interface objects has been developed for </a:t>
            </a:r>
            <a:r>
              <a:rPr lang="en-US" sz="1600" dirty="0" err="1"/>
              <a:t>WebApps</a:t>
            </a:r>
            <a:r>
              <a:rPr lang="en-US" sz="1600" dirty="0"/>
              <a:t>.</a:t>
            </a:r>
          </a:p>
          <a:p>
            <a:pPr algn="just">
              <a:lnSpc>
                <a:spcPct val="150000"/>
              </a:lnSpc>
            </a:pPr>
            <a:r>
              <a:rPr lang="en-US" sz="1600" dirty="0">
                <a:solidFill>
                  <a:schemeClr val="folHlink"/>
                </a:solidFill>
              </a:rPr>
              <a:t>Latency reduction</a:t>
            </a:r>
            <a:r>
              <a:rPr lang="en-US" sz="1600" dirty="0"/>
              <a:t>—The </a:t>
            </a:r>
            <a:r>
              <a:rPr lang="en-US" sz="1600" dirty="0" err="1"/>
              <a:t>WebApp</a:t>
            </a:r>
            <a:r>
              <a:rPr lang="en-US" sz="1600" dirty="0"/>
              <a:t> should use multi-tasking in a way that lets the user proceed with work as if the operation has been completed. </a:t>
            </a:r>
          </a:p>
          <a:p>
            <a:pPr algn="just">
              <a:lnSpc>
                <a:spcPct val="150000"/>
              </a:lnSpc>
            </a:pPr>
            <a:r>
              <a:rPr lang="en-US" sz="1600" dirty="0" err="1">
                <a:solidFill>
                  <a:schemeClr val="folHlink"/>
                </a:solidFill>
              </a:rPr>
              <a:t>Learnability</a:t>
            </a:r>
            <a:r>
              <a:rPr lang="en-US" sz="1600" dirty="0"/>
              <a:t>— A </a:t>
            </a:r>
            <a:r>
              <a:rPr lang="en-US" sz="1600" dirty="0" err="1"/>
              <a:t>WebApp</a:t>
            </a:r>
            <a:r>
              <a:rPr lang="en-US" sz="1600" dirty="0"/>
              <a:t> interface should be designed to minimize learning time, and once learned, to minimize relearning required when the </a:t>
            </a:r>
            <a:r>
              <a:rPr lang="en-US" sz="1600" dirty="0" err="1"/>
              <a:t>WebApp</a:t>
            </a:r>
            <a:r>
              <a:rPr lang="en-US" sz="1600" dirty="0"/>
              <a:t> is revisited.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chor="ctr"/>
          <a:lstStyle/>
          <a:p>
            <a:r>
              <a:rPr lang="en-US" dirty="0" err="1"/>
              <a:t>Contd</a:t>
            </a:r>
            <a:r>
              <a:rPr lang="en-US" dirty="0"/>
              <a:t>…</a:t>
            </a:r>
          </a:p>
        </p:txBody>
      </p:sp>
      <p:sp>
        <p:nvSpPr>
          <p:cNvPr id="183299" name="Rectangle 3"/>
          <p:cNvSpPr>
            <a:spLocks noGrp="1" noChangeArrowheads="1"/>
          </p:cNvSpPr>
          <p:nvPr>
            <p:ph idx="1"/>
          </p:nvPr>
        </p:nvSpPr>
        <p:spPr/>
        <p:txBody>
          <a:bodyPr/>
          <a:lstStyle/>
          <a:p>
            <a:pPr algn="just">
              <a:lnSpc>
                <a:spcPct val="150000"/>
              </a:lnSpc>
            </a:pPr>
            <a:r>
              <a:rPr lang="en-US" sz="1600" dirty="0">
                <a:solidFill>
                  <a:schemeClr val="folHlink"/>
                </a:solidFill>
              </a:rPr>
              <a:t>Maintain work product integrity</a:t>
            </a:r>
            <a:r>
              <a:rPr lang="en-US" sz="1600" dirty="0"/>
              <a:t>—A work product (e.g., a form completed by the user, a user specified list) must be automatically saved so that it will not be lost if an error occurs.</a:t>
            </a:r>
          </a:p>
          <a:p>
            <a:pPr algn="just">
              <a:lnSpc>
                <a:spcPct val="150000"/>
              </a:lnSpc>
            </a:pPr>
            <a:r>
              <a:rPr lang="en-US" sz="1600" dirty="0">
                <a:solidFill>
                  <a:schemeClr val="folHlink"/>
                </a:solidFill>
              </a:rPr>
              <a:t>Readability</a:t>
            </a:r>
            <a:r>
              <a:rPr lang="en-US" sz="1600" dirty="0"/>
              <a:t>—All information presented through the interface should be readable by young and old.</a:t>
            </a:r>
          </a:p>
          <a:p>
            <a:pPr algn="just">
              <a:lnSpc>
                <a:spcPct val="150000"/>
              </a:lnSpc>
            </a:pPr>
            <a:r>
              <a:rPr lang="en-US" sz="1600" dirty="0">
                <a:solidFill>
                  <a:schemeClr val="folHlink"/>
                </a:solidFill>
              </a:rPr>
              <a:t>Track state</a:t>
            </a:r>
            <a:r>
              <a:rPr lang="en-US" sz="1600" dirty="0"/>
              <a:t>—When appropriate, the state of the user interaction should be tracked and stored so that a user can logoff and return later to pick up where she left off.</a:t>
            </a:r>
          </a:p>
          <a:p>
            <a:pPr algn="just">
              <a:lnSpc>
                <a:spcPct val="150000"/>
              </a:lnSpc>
            </a:pPr>
            <a:r>
              <a:rPr lang="en-US" sz="1600" dirty="0">
                <a:solidFill>
                  <a:schemeClr val="folHlink"/>
                </a:solidFill>
              </a:rPr>
              <a:t>Visible navigation</a:t>
            </a:r>
            <a:r>
              <a:rPr lang="en-US" sz="1600" dirty="0"/>
              <a:t>—A well-designed </a:t>
            </a:r>
            <a:r>
              <a:rPr lang="en-US" sz="1600" dirty="0" err="1"/>
              <a:t>WebApp</a:t>
            </a:r>
            <a:r>
              <a:rPr lang="en-US" sz="1600" dirty="0"/>
              <a:t> interface provides “the illusion that users are in the same place, with the work brought to them.”</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5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55E1A1BCDFEB4F8EBA62A6AC483070" ma:contentTypeVersion="2" ma:contentTypeDescription="Create a new document." ma:contentTypeScope="" ma:versionID="7ae163f445248843f6c58d5246fa7f6f">
  <xsd:schema xmlns:xsd="http://www.w3.org/2001/XMLSchema" xmlns:xs="http://www.w3.org/2001/XMLSchema" xmlns:p="http://schemas.microsoft.com/office/2006/metadata/properties" xmlns:ns2="9b650fcc-0e8e-442f-85ee-58a357c63935" targetNamespace="http://schemas.microsoft.com/office/2006/metadata/properties" ma:root="true" ma:fieldsID="09456ba0be89e8c4c426896d34938c00" ns2:_="">
    <xsd:import namespace="9b650fcc-0e8e-442f-85ee-58a357c6393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650fcc-0e8e-442f-85ee-58a357c639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572441-760B-46BD-BEB3-CCDC5B2E3D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650fcc-0e8e-442f-85ee-58a357c639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2CDF03-5432-4EB2-8E44-3DDCAE805B47}">
  <ds:schemaRefs>
    <ds:schemaRef ds:uri="http://schemas.microsoft.com/sharepoint/v3/contenttype/forms"/>
  </ds:schemaRefs>
</ds:datastoreItem>
</file>

<file path=customXml/itemProps3.xml><?xml version="1.0" encoding="utf-8"?>
<ds:datastoreItem xmlns:ds="http://schemas.openxmlformats.org/officeDocument/2006/customXml" ds:itemID="{7C9A3738-9511-40E2-AD3E-951E4F8385D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5368</TotalTime>
  <Words>7218</Words>
  <Application>Microsoft Office PowerPoint</Application>
  <PresentationFormat>On-screen Show (4:3)</PresentationFormat>
  <Paragraphs>739</Paragraphs>
  <Slides>107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107</vt:i4>
      </vt:variant>
    </vt:vector>
  </HeadingPairs>
  <TitlesOfParts>
    <vt:vector size="119" baseType="lpstr">
      <vt:lpstr>Arial</vt:lpstr>
      <vt:lpstr>Arial Black</vt:lpstr>
      <vt:lpstr>Calibri</vt:lpstr>
      <vt:lpstr>Cambria</vt:lpstr>
      <vt:lpstr>Helvetica</vt:lpstr>
      <vt:lpstr>McGrawHill-Italic</vt:lpstr>
      <vt:lpstr>Palatino</vt:lpstr>
      <vt:lpstr>Tahoma</vt:lpstr>
      <vt:lpstr>Times</vt:lpstr>
      <vt:lpstr>Times New Roman</vt:lpstr>
      <vt:lpstr>Wingdings</vt:lpstr>
      <vt:lpstr>Blends</vt:lpstr>
      <vt:lpstr>PowerPoint Presentation</vt:lpstr>
      <vt:lpstr>Content </vt:lpstr>
      <vt:lpstr>Design</vt:lpstr>
      <vt:lpstr>Analysis Model -&gt; Design Model</vt:lpstr>
      <vt:lpstr>Design and Quality</vt:lpstr>
      <vt:lpstr>Quality Guidelines</vt:lpstr>
      <vt:lpstr>Design Principles</vt:lpstr>
      <vt:lpstr>Fundamental Concepts</vt:lpstr>
      <vt:lpstr>Data Abstraction</vt:lpstr>
      <vt:lpstr>Procedural Abstraction</vt:lpstr>
      <vt:lpstr>Architecture</vt:lpstr>
      <vt:lpstr>Patterns</vt:lpstr>
      <vt:lpstr>Separation of Concerns</vt:lpstr>
      <vt:lpstr>Modularity</vt:lpstr>
      <vt:lpstr>Modularity: Trade-offs</vt:lpstr>
      <vt:lpstr>Information Hiding</vt:lpstr>
      <vt:lpstr>Why Information Hiding?</vt:lpstr>
      <vt:lpstr>Stepwise Refinement</vt:lpstr>
      <vt:lpstr>Sizing Modules: Two Views</vt:lpstr>
      <vt:lpstr>Functional Independence</vt:lpstr>
      <vt:lpstr>Aspects</vt:lpstr>
      <vt:lpstr>Aspects—An Example</vt:lpstr>
      <vt:lpstr>Refactoring</vt:lpstr>
      <vt:lpstr>Architectural Design</vt:lpstr>
      <vt:lpstr>Why is Architecture Important?</vt:lpstr>
      <vt:lpstr>Architectural Descriptions</vt:lpstr>
      <vt:lpstr>Architectural Genres</vt:lpstr>
      <vt:lpstr>Architectural Styles</vt:lpstr>
      <vt:lpstr>Data-Centered Architecture</vt:lpstr>
      <vt:lpstr>Data Flow Architecture</vt:lpstr>
      <vt:lpstr>Contd…</vt:lpstr>
      <vt:lpstr>Call and Return Architecture</vt:lpstr>
      <vt:lpstr>Contd…</vt:lpstr>
      <vt:lpstr>Layered Architecture</vt:lpstr>
      <vt:lpstr>Contd…</vt:lpstr>
      <vt:lpstr>Architectural Patterns</vt:lpstr>
      <vt:lpstr>Architectural Design</vt:lpstr>
      <vt:lpstr>Architectural Context</vt:lpstr>
      <vt:lpstr>Archetypes</vt:lpstr>
      <vt:lpstr>Analyzing Architectural Design</vt:lpstr>
      <vt:lpstr>ADL</vt:lpstr>
      <vt:lpstr>An Architectural Design Method</vt:lpstr>
      <vt:lpstr>Data Design at the Architectural Level</vt:lpstr>
      <vt:lpstr>Data Design at the Component Level</vt:lpstr>
      <vt:lpstr>Contd…</vt:lpstr>
      <vt:lpstr>Component Level Design</vt:lpstr>
      <vt:lpstr>PowerPoint Presentation</vt:lpstr>
      <vt:lpstr>Basic Design Principles</vt:lpstr>
      <vt:lpstr>Design Guidelines</vt:lpstr>
      <vt:lpstr>Function Oriented Approach</vt:lpstr>
      <vt:lpstr>Contd…</vt:lpstr>
      <vt:lpstr>Object Oriented Approach</vt:lpstr>
      <vt:lpstr>Function-Oriented Vs. Object-Oriented Design</vt:lpstr>
      <vt:lpstr>Contd…</vt:lpstr>
      <vt:lpstr>Cohesion</vt:lpstr>
      <vt:lpstr>Contd…</vt:lpstr>
      <vt:lpstr>Coupling</vt:lpstr>
      <vt:lpstr>Contd…</vt:lpstr>
      <vt:lpstr>Classification of Cohesion</vt:lpstr>
      <vt:lpstr>Coincidental cohesion </vt:lpstr>
      <vt:lpstr>Logical Cohesion</vt:lpstr>
      <vt:lpstr>Temporal Cohesion</vt:lpstr>
      <vt:lpstr>Procedural Cohesion</vt:lpstr>
      <vt:lpstr>Communicational Cohesion</vt:lpstr>
      <vt:lpstr>Sequential Cohesion</vt:lpstr>
      <vt:lpstr>Functional Cohesion</vt:lpstr>
      <vt:lpstr>Classification of Coupling</vt:lpstr>
      <vt:lpstr>Data Coupling</vt:lpstr>
      <vt:lpstr>Stamp coupling</vt:lpstr>
      <vt:lpstr>PowerPoint Presentation</vt:lpstr>
      <vt:lpstr>The CBSE Process</vt:lpstr>
      <vt:lpstr>CBSE Activities</vt:lpstr>
      <vt:lpstr>Qualification</vt:lpstr>
      <vt:lpstr>Adaptation</vt:lpstr>
      <vt:lpstr>Composition</vt:lpstr>
      <vt:lpstr>User Interface Design </vt:lpstr>
      <vt:lpstr>Design Rules for User Interface</vt:lpstr>
      <vt:lpstr>Place the user in control</vt:lpstr>
      <vt:lpstr>PowerPoint Presentation</vt:lpstr>
      <vt:lpstr>Reduce the User’s Memory Load </vt:lpstr>
      <vt:lpstr>PowerPoint Presentation</vt:lpstr>
      <vt:lpstr>Make the interface consistent</vt:lpstr>
      <vt:lpstr>User Interface Design Models</vt:lpstr>
      <vt:lpstr>User Interface Design Process</vt:lpstr>
      <vt:lpstr>Interface Analysis</vt:lpstr>
      <vt:lpstr>User Analysis</vt:lpstr>
      <vt:lpstr>Task Analysis and Modeling</vt:lpstr>
      <vt:lpstr>Design Issues</vt:lpstr>
      <vt:lpstr>WebApp Interface Design</vt:lpstr>
      <vt:lpstr>Design &amp; WebApps</vt:lpstr>
      <vt:lpstr>Design &amp; WebApp Quality</vt:lpstr>
      <vt:lpstr>Quality Dimensions for End-Users</vt:lpstr>
      <vt:lpstr>Quality Dimensions for End-Users</vt:lpstr>
      <vt:lpstr>WebApp Design Goals</vt:lpstr>
      <vt:lpstr>WebApp Design Goals</vt:lpstr>
      <vt:lpstr>WebE Design Pyramid</vt:lpstr>
      <vt:lpstr>Interface Design Principles</vt:lpstr>
      <vt:lpstr>Contd…</vt:lpstr>
      <vt:lpstr>Contd…</vt:lpstr>
      <vt:lpstr>Aesthetic Design</vt:lpstr>
      <vt:lpstr>Content Design</vt:lpstr>
      <vt:lpstr>Architecture Design</vt:lpstr>
      <vt:lpstr>MVC Architecture</vt:lpstr>
      <vt:lpstr>MVC Architecture</vt:lpstr>
      <vt:lpstr>Navigation Design</vt:lpstr>
      <vt:lpstr>Component-Level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NIDHI ACHARYA</cp:lastModifiedBy>
  <cp:revision>573</cp:revision>
  <dcterms:created xsi:type="dcterms:W3CDTF">2000-01-15T04:50:39Z</dcterms:created>
  <dcterms:modified xsi:type="dcterms:W3CDTF">2022-02-14T16:24:10Z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0x0101009855E1A1BCDFEB4F8EBA62A6AC483070</vt:lpwstr>
  </property>
</Properties>
</file>