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3"/>
  </p:notesMasterIdLst>
  <p:sldIdLst>
    <p:sldId id="597" r:id="rId2"/>
    <p:sldId id="678" r:id="rId3"/>
    <p:sldId id="747" r:id="rId4"/>
    <p:sldId id="748" r:id="rId5"/>
    <p:sldId id="749" r:id="rId6"/>
    <p:sldId id="750" r:id="rId7"/>
    <p:sldId id="751" r:id="rId8"/>
    <p:sldId id="752" r:id="rId9"/>
    <p:sldId id="753" r:id="rId10"/>
    <p:sldId id="754" r:id="rId11"/>
    <p:sldId id="755" r:id="rId12"/>
    <p:sldId id="756" r:id="rId13"/>
    <p:sldId id="757" r:id="rId14"/>
    <p:sldId id="766" r:id="rId15"/>
    <p:sldId id="767" r:id="rId16"/>
    <p:sldId id="768" r:id="rId17"/>
    <p:sldId id="769" r:id="rId18"/>
    <p:sldId id="758" r:id="rId19"/>
    <p:sldId id="759" r:id="rId20"/>
    <p:sldId id="760" r:id="rId21"/>
    <p:sldId id="761" r:id="rId22"/>
    <p:sldId id="762" r:id="rId23"/>
    <p:sldId id="763" r:id="rId24"/>
    <p:sldId id="764" r:id="rId25"/>
    <p:sldId id="765" r:id="rId26"/>
    <p:sldId id="770" r:id="rId27"/>
    <p:sldId id="771" r:id="rId28"/>
    <p:sldId id="772" r:id="rId29"/>
    <p:sldId id="773" r:id="rId30"/>
    <p:sldId id="774" r:id="rId31"/>
    <p:sldId id="775" r:id="rId32"/>
    <p:sldId id="795" r:id="rId33"/>
    <p:sldId id="796" r:id="rId34"/>
    <p:sldId id="797" r:id="rId35"/>
    <p:sldId id="798" r:id="rId36"/>
    <p:sldId id="799" r:id="rId37"/>
    <p:sldId id="800" r:id="rId38"/>
    <p:sldId id="801" r:id="rId39"/>
    <p:sldId id="802" r:id="rId40"/>
    <p:sldId id="803" r:id="rId41"/>
    <p:sldId id="804" r:id="rId42"/>
    <p:sldId id="805" r:id="rId43"/>
    <p:sldId id="806" r:id="rId44"/>
    <p:sldId id="807" r:id="rId45"/>
    <p:sldId id="776" r:id="rId46"/>
    <p:sldId id="810" r:id="rId47"/>
    <p:sldId id="779" r:id="rId48"/>
    <p:sldId id="794" r:id="rId49"/>
    <p:sldId id="808" r:id="rId50"/>
    <p:sldId id="809" r:id="rId51"/>
    <p:sldId id="676" r:id="rId5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660066"/>
    <a:srgbClr val="0000FF"/>
    <a:srgbClr val="6699FF"/>
    <a:srgbClr val="D5B8EA"/>
    <a:srgbClr val="949494"/>
    <a:srgbClr val="FFFF66"/>
    <a:srgbClr val="D7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4" autoAdjust="0"/>
    <p:restoredTop sz="99112" autoAdjust="0"/>
  </p:normalViewPr>
  <p:slideViewPr>
    <p:cSldViewPr>
      <p:cViewPr varScale="1">
        <p:scale>
          <a:sx n="61" d="100"/>
          <a:sy n="61" d="100"/>
        </p:scale>
        <p:origin x="66"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075D-74EB-4999-8294-B118DB2483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A6B7FF6A-4FAB-4BAA-A132-3BA5210E4AF8}" type="parTrans" cxnId="{B967C783-281D-4209-A029-4C9D34409097}">
      <dgm:prSet/>
      <dgm:spPr/>
      <dgm:t>
        <a:bodyPr/>
        <a:lstStyle/>
        <a:p>
          <a:endParaRPr lang="en-US"/>
        </a:p>
      </dgm:t>
    </dgm:pt>
    <dgm:pt modelId="{743DD06A-049F-4C9C-8222-D1B726AE6350}">
      <dgm:prSet phldrT="[Text]" custT="1"/>
      <dgm:spPr>
        <a:xfrm>
          <a:off x="609564" y="415936"/>
          <a:ext cx="7695986" cy="832305"/>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Quality Concepts and Software Quality Assurance</a:t>
          </a:r>
          <a:endParaRPr lang="en-US" sz="2000" b="1" dirty="0">
            <a:solidFill>
              <a:sysClr val="window" lastClr="FFFFFF"/>
            </a:solidFill>
            <a:latin typeface="Calibri"/>
            <a:ea typeface="+mn-ea"/>
            <a:cs typeface="Arial"/>
          </a:endParaRPr>
        </a:p>
      </dgm:t>
    </dgm:pt>
    <dgm:pt modelId="{E01F0FC3-5348-4095-97FC-147ECF0F725B}" type="sibTrans" cxnId="{B967C783-281D-4209-A029-4C9D34409097}">
      <dgm:prSet/>
      <dgm: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gm:spPr>
      <dgm:t>
        <a:bodyPr/>
        <a:lstStyle/>
        <a:p>
          <a:endParaRPr lang="en-US"/>
        </a:p>
      </dgm:t>
    </dgm:pt>
    <dgm:pt modelId="{A781BD95-5174-44C1-9D48-E83C294537F6}" type="parTrans" cxnId="{851E1BCB-3CA6-4382-97E4-F29DE4DE829E}">
      <dgm:prSet/>
      <dgm:spPr/>
      <dgm:t>
        <a:bodyPr/>
        <a:lstStyle/>
        <a:p>
          <a:endParaRPr lang="en-US"/>
        </a:p>
      </dgm:t>
    </dgm:pt>
    <dgm:pt modelId="{95ED4660-8680-4890-8916-D728D88150C5}">
      <dgm:prSet phldrT="[Text]" custT="1"/>
      <dgm:spPr>
        <a:xfrm>
          <a:off x="1066820" y="1600198"/>
          <a:ext cx="7218807" cy="832305"/>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Software Reviews (Formal Technical Reviews)</a:t>
          </a:r>
        </a:p>
      </dgm:t>
    </dgm:pt>
    <dgm:pt modelId="{31FD9672-102B-4D2D-81B8-B72DFCE273C6}" type="sibTrans" cxnId="{851E1BCB-3CA6-4382-97E4-F29DE4DE829E}">
      <dgm:prSet/>
      <dgm:spPr/>
      <dgm:t>
        <a:bodyPr/>
        <a:lstStyle/>
        <a:p>
          <a:endParaRPr lang="en-US"/>
        </a:p>
      </dgm:t>
    </dgm:pt>
    <dgm:pt modelId="{4EB48BED-84B7-4050-9CDC-82240929E330}" type="parTrans" cxnId="{69583C3C-530E-4036-90DC-AAC59D8E4B74}">
      <dgm:prSet/>
      <dgm:spPr/>
      <dgm:t>
        <a:bodyPr/>
        <a:lstStyle/>
        <a:p>
          <a:endParaRPr lang="en-US"/>
        </a:p>
      </dgm:t>
    </dgm:pt>
    <dgm:pt modelId="{3B5EB7A7-560B-4A8A-8735-38621C7A39D2}">
      <dgm:prSet phldrT="[Text]" custT="1"/>
      <dgm:spPr>
        <a:xfrm>
          <a:off x="1086744" y="2895602"/>
          <a:ext cx="7218807" cy="867669"/>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Software Reliability</a:t>
          </a:r>
        </a:p>
      </dgm:t>
    </dgm:pt>
    <dgm:pt modelId="{CE12AA17-8D42-4ABB-B347-234B36D5A1F8}" type="sibTrans" cxnId="{69583C3C-530E-4036-90DC-AAC59D8E4B74}">
      <dgm:prSet/>
      <dgm:spPr/>
      <dgm:t>
        <a:bodyPr/>
        <a:lstStyle/>
        <a:p>
          <a:endParaRPr lang="en-US"/>
        </a:p>
      </dgm:t>
    </dgm:pt>
    <dgm:pt modelId="{2DA0D993-94EC-4714-BAE9-BEFE80ED2CEA}" type="parTrans" cxnId="{D6D7B6F3-3F3A-4B63-A67F-1EF3997EE2EB}">
      <dgm:prSet/>
      <dgm:spPr/>
      <dgm:t>
        <a:bodyPr/>
        <a:lstStyle/>
        <a:p>
          <a:endParaRPr lang="en-US"/>
        </a:p>
      </dgm:t>
    </dgm:pt>
    <dgm:pt modelId="{56F36EBA-6E11-41F9-A59C-82E3A6852671}">
      <dgm:prSet phldrT="[Text]" custT="1"/>
      <dgm:spPr>
        <a:xfrm>
          <a:off x="609564" y="4161958"/>
          <a:ext cx="7695986" cy="832305"/>
        </a:xfrm>
        <a:prstGeom prst="rect">
          <a:avLst/>
        </a:prstGeom>
        <a:solidFill>
          <a:srgbClr val="C0504D">
            <a:hueOff val="4681519"/>
            <a:satOff val="-5839"/>
            <a:lumOff val="1373"/>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The Quality Standards: ISO 9000, CMM, Six Sigma for SE</a:t>
          </a:r>
        </a:p>
      </dgm:t>
    </dgm:pt>
    <dgm:pt modelId="{3C046440-3519-4AA5-96B9-8DB4E9AE454E}" type="sibTrans" cxnId="{D6D7B6F3-3F3A-4B63-A67F-1EF3997EE2EB}">
      <dgm:prSet/>
      <dgm:spPr/>
      <dgm:t>
        <a:bodyPr/>
        <a:lstStyle/>
        <a:p>
          <a:endParaRPr lang="en-US"/>
        </a:p>
      </dgm:t>
    </dgm:pt>
    <dgm:pt modelId="{3E679D66-9218-4384-97F7-05FC3901F066}">
      <dgm:prSet phldrT="[Text]" custT="1"/>
      <dgm:spPr>
        <a:xfrm>
          <a:off x="609564" y="4161958"/>
          <a:ext cx="7695986" cy="832305"/>
        </a:xfrm>
        <a:solidFill>
          <a:srgbClr val="FFC000"/>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SQA Plan</a:t>
          </a:r>
        </a:p>
      </dgm:t>
    </dgm:pt>
    <dgm:pt modelId="{6B47F289-EEDA-4F84-AB84-FDE317033B5F}" type="parTrans" cxnId="{ADB0F54B-B7D6-4B8B-804F-D1836F9DFE01}">
      <dgm:prSet/>
      <dgm:spPr/>
      <dgm:t>
        <a:bodyPr/>
        <a:lstStyle/>
        <a:p>
          <a:endParaRPr lang="en-IN"/>
        </a:p>
      </dgm:t>
    </dgm:pt>
    <dgm:pt modelId="{42B8C8C3-3606-4007-B6E8-A42514E1A476}" type="sibTrans" cxnId="{ADB0F54B-B7D6-4B8B-804F-D1836F9DFE01}">
      <dgm:prSet/>
      <dgm:spPr/>
      <dgm:t>
        <a:bodyPr/>
        <a:lstStyle/>
        <a:p>
          <a:endParaRPr lang="en-IN"/>
        </a:p>
      </dgm:t>
    </dgm:pt>
    <dgm:pt modelId="{C17715A0-EA3E-4271-9457-79132BF4B86E}" type="pres">
      <dgm:prSet presAssocID="{0DE1075D-74EB-4999-8294-B118DB248342}" presName="Name0" presStyleCnt="0">
        <dgm:presLayoutVars>
          <dgm:chMax val="7"/>
          <dgm:chPref val="7"/>
          <dgm:dir/>
        </dgm:presLayoutVars>
      </dgm:prSet>
      <dgm:spPr/>
    </dgm:pt>
    <dgm:pt modelId="{83FEA122-277F-466E-A1B2-F828BE1B1627}" type="pres">
      <dgm:prSet presAssocID="{0DE1075D-74EB-4999-8294-B118DB248342}" presName="Name1" presStyleCnt="0"/>
      <dgm:spPr/>
    </dgm:pt>
    <dgm:pt modelId="{6E0BF429-C9E0-4F1B-ACE2-4966AE31792C}" type="pres">
      <dgm:prSet presAssocID="{0DE1075D-74EB-4999-8294-B118DB248342}" presName="cycle" presStyleCnt="0"/>
      <dgm:spPr/>
    </dgm:pt>
    <dgm:pt modelId="{42B0B903-97B5-4E6C-90B5-F6B4CBA7AAF4}" type="pres">
      <dgm:prSet presAssocID="{0DE1075D-74EB-4999-8294-B118DB248342}" presName="srcNode" presStyleLbl="node1" presStyleIdx="0" presStyleCnt="5"/>
      <dgm:spPr/>
    </dgm:pt>
    <dgm:pt modelId="{1458179C-DC03-40D8-82D0-80A450F5ACEE}" type="pres">
      <dgm:prSet presAssocID="{0DE1075D-74EB-4999-8294-B118DB248342}" presName="conn" presStyleLbl="parChTrans1D2" presStyleIdx="0" presStyleCnt="1"/>
      <dgm:spPr/>
    </dgm:pt>
    <dgm:pt modelId="{D836EF6B-91DB-4081-8874-22FB8A9111B7}" type="pres">
      <dgm:prSet presAssocID="{0DE1075D-74EB-4999-8294-B118DB248342}" presName="extraNode" presStyleLbl="node1" presStyleIdx="0" presStyleCnt="5"/>
      <dgm:spPr/>
    </dgm:pt>
    <dgm:pt modelId="{3DB73F2F-6DB6-45D2-945A-5D1A4BB061C2}" type="pres">
      <dgm:prSet presAssocID="{0DE1075D-74EB-4999-8294-B118DB248342}" presName="dstNode" presStyleLbl="node1" presStyleIdx="0" presStyleCnt="5"/>
      <dgm:spPr/>
    </dgm:pt>
    <dgm:pt modelId="{9DA49667-2944-4012-973F-73BA285795D2}" type="pres">
      <dgm:prSet presAssocID="{743DD06A-049F-4C9C-8222-D1B726AE6350}" presName="text_1" presStyleLbl="node1" presStyleIdx="0" presStyleCnt="5">
        <dgm:presLayoutVars>
          <dgm:bulletEnabled val="1"/>
        </dgm:presLayoutVars>
      </dgm:prSet>
      <dgm:spPr/>
    </dgm:pt>
    <dgm:pt modelId="{DD041454-739F-488D-8BCA-74844AEC2651}" type="pres">
      <dgm:prSet presAssocID="{743DD06A-049F-4C9C-8222-D1B726AE6350}" presName="accent_1" presStyleCnt="0"/>
      <dgm:spPr/>
    </dgm:pt>
    <dgm:pt modelId="{DE682FEE-2995-4531-B155-5478AA2538A1}" type="pres">
      <dgm:prSet presAssocID="{743DD06A-049F-4C9C-8222-D1B726AE6350}" presName="accentRepeatNode" presStyleLbl="solidFgAcc1" presStyleIdx="0" presStyleCnt="5"/>
      <dgm:spPr>
        <a:xfrm>
          <a:off x="89374" y="311898"/>
          <a:ext cx="1040381" cy="1040381"/>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pt>
    <dgm:pt modelId="{7B7BE193-CC15-4707-BDF8-46EA685D4C4A}" type="pres">
      <dgm:prSet presAssocID="{95ED4660-8680-4890-8916-D728D88150C5}" presName="text_2" presStyleLbl="node1" presStyleIdx="1" presStyleCnt="5" custLinFactNeighborX="-276" custLinFactNeighborY="-7739">
        <dgm:presLayoutVars>
          <dgm:bulletEnabled val="1"/>
        </dgm:presLayoutVars>
      </dgm:prSet>
      <dgm:spPr/>
    </dgm:pt>
    <dgm:pt modelId="{8383D120-F14D-44D9-B01A-AC25A92569E7}" type="pres">
      <dgm:prSet presAssocID="{95ED4660-8680-4890-8916-D728D88150C5}" presName="accent_2" presStyleCnt="0"/>
      <dgm:spPr/>
    </dgm:pt>
    <dgm:pt modelId="{4628628B-7F52-485D-8109-096F26B68DDB}" type="pres">
      <dgm:prSet presAssocID="{95ED4660-8680-4890-8916-D728D88150C5}" presName="accentRepeatNode" presStyleLbl="solidFgAcc1" presStyleIdx="1" presStyleCnt="5" custLinFactNeighborX="4136" custLinFactNeighborY="-3516"/>
      <dgm:spPr>
        <a:xfrm>
          <a:off x="609584" y="1523992"/>
          <a:ext cx="1040381" cy="1040381"/>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gm:spPr>
    </dgm:pt>
    <dgm:pt modelId="{43F721F4-4903-41D4-9417-312BC657C56E}" type="pres">
      <dgm:prSet presAssocID="{3B5EB7A7-560B-4A8A-8735-38621C7A39D2}" presName="text_3" presStyleLbl="node1" presStyleIdx="2" presStyleCnt="5" custScaleY="104249">
        <dgm:presLayoutVars>
          <dgm:bulletEnabled val="1"/>
        </dgm:presLayoutVars>
      </dgm:prSet>
      <dgm:spPr/>
    </dgm:pt>
    <dgm:pt modelId="{79950AFC-25F3-42CC-ABF9-1941548CAFFC}" type="pres">
      <dgm:prSet presAssocID="{3B5EB7A7-560B-4A8A-8735-38621C7A39D2}" presName="accent_3" presStyleCnt="0"/>
      <dgm:spPr/>
    </dgm:pt>
    <dgm:pt modelId="{CF200908-E1B9-4616-A61B-93390D147D78}" type="pres">
      <dgm:prSet presAssocID="{3B5EB7A7-560B-4A8A-8735-38621C7A39D2}" presName="accentRepeatNode" presStyleLbl="solidFgAcc1" presStyleIdx="2" presStyleCnt="5"/>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 modelId="{D00E308A-9211-4B14-8E5E-D16BA1039134}" type="pres">
      <dgm:prSet presAssocID="{56F36EBA-6E11-41F9-A59C-82E3A6852671}" presName="text_4" presStyleLbl="node1" presStyleIdx="3" presStyleCnt="5">
        <dgm:presLayoutVars>
          <dgm:bulletEnabled val="1"/>
        </dgm:presLayoutVars>
      </dgm:prSet>
      <dgm:spPr/>
    </dgm:pt>
    <dgm:pt modelId="{74CC8491-8224-4B59-A0E4-422768BF7135}" type="pres">
      <dgm:prSet presAssocID="{56F36EBA-6E11-41F9-A59C-82E3A6852671}" presName="accent_4" presStyleCnt="0"/>
      <dgm:spPr/>
    </dgm:pt>
    <dgm:pt modelId="{C839A187-596A-4E87-B6D5-675E6C19B548}" type="pres">
      <dgm:prSet presAssocID="{56F36EBA-6E11-41F9-A59C-82E3A6852671}" presName="accentRepeatNode" presStyleLbl="solidFgAcc1" presStyleIdx="3" presStyleCnt="5"/>
      <dgm:spPr>
        <a:xfrm>
          <a:off x="89374" y="4057920"/>
          <a:ext cx="1040381" cy="1040381"/>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gm:spPr>
    </dgm:pt>
    <dgm:pt modelId="{5C09D6E8-D4E0-4EFA-969F-750CE62C3FE7}" type="pres">
      <dgm:prSet presAssocID="{3E679D66-9218-4384-97F7-05FC3901F066}" presName="text_5" presStyleLbl="node1" presStyleIdx="4" presStyleCnt="5">
        <dgm:presLayoutVars>
          <dgm:bulletEnabled val="1"/>
        </dgm:presLayoutVars>
      </dgm:prSet>
      <dgm:spPr>
        <a:prstGeom prst="rect">
          <a:avLst/>
        </a:prstGeom>
      </dgm:spPr>
    </dgm:pt>
    <dgm:pt modelId="{A11CD9C2-3F6E-4871-984C-EF0ED41B0DEC}" type="pres">
      <dgm:prSet presAssocID="{3E679D66-9218-4384-97F7-05FC3901F066}" presName="accent_5" presStyleCnt="0"/>
      <dgm:spPr/>
    </dgm:pt>
    <dgm:pt modelId="{4E190D19-9FA5-4BD0-B616-02FCDFF61266}" type="pres">
      <dgm:prSet presAssocID="{3E679D66-9218-4384-97F7-05FC3901F066}" presName="accentRepeatNode" presStyleLbl="solidFgAcc1" presStyleIdx="4" presStyleCnt="5"/>
      <dgm:spPr>
        <a:xfrm>
          <a:off x="89374" y="4057920"/>
          <a:ext cx="1040381" cy="1040381"/>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gm:spPr>
    </dgm:pt>
  </dgm:ptLst>
  <dgm:cxnLst>
    <dgm:cxn modelId="{568D760E-3B1C-4A3C-BF11-3231E6FE04AD}" type="presOf" srcId="{3B5EB7A7-560B-4A8A-8735-38621C7A39D2}" destId="{43F721F4-4903-41D4-9417-312BC657C56E}" srcOrd="0" destOrd="0" presId="urn:microsoft.com/office/officeart/2008/layout/VerticalCurvedList"/>
    <dgm:cxn modelId="{3FD6EE15-7CA2-4F81-A4D1-ACAD0B599160}" type="presOf" srcId="{3E679D66-9218-4384-97F7-05FC3901F066}" destId="{5C09D6E8-D4E0-4EFA-969F-750CE62C3FE7}" srcOrd="0" destOrd="0" presId="urn:microsoft.com/office/officeart/2008/layout/VerticalCurvedList"/>
    <dgm:cxn modelId="{82524E30-2BB6-4070-A225-BB003A4678FF}" type="presOf" srcId="{0DE1075D-74EB-4999-8294-B118DB248342}" destId="{C17715A0-EA3E-4271-9457-79132BF4B86E}" srcOrd="0" destOrd="0" presId="urn:microsoft.com/office/officeart/2008/layout/VerticalCurvedList"/>
    <dgm:cxn modelId="{EF2FEC37-B3B5-4E9C-A116-FC64985C991A}" type="presOf" srcId="{56F36EBA-6E11-41F9-A59C-82E3A6852671}" destId="{D00E308A-9211-4B14-8E5E-D16BA1039134}" srcOrd="0" destOrd="0" presId="urn:microsoft.com/office/officeart/2008/layout/VerticalCurvedList"/>
    <dgm:cxn modelId="{69583C3C-530E-4036-90DC-AAC59D8E4B74}" srcId="{0DE1075D-74EB-4999-8294-B118DB248342}" destId="{3B5EB7A7-560B-4A8A-8735-38621C7A39D2}" srcOrd="2" destOrd="0" parTransId="{4EB48BED-84B7-4050-9CDC-82240929E330}" sibTransId="{CE12AA17-8D42-4ABB-B347-234B36D5A1F8}"/>
    <dgm:cxn modelId="{ADB0F54B-B7D6-4B8B-804F-D1836F9DFE01}" srcId="{0DE1075D-74EB-4999-8294-B118DB248342}" destId="{3E679D66-9218-4384-97F7-05FC3901F066}" srcOrd="4" destOrd="0" parTransId="{6B47F289-EEDA-4F84-AB84-FDE317033B5F}" sibTransId="{42B8C8C3-3606-4007-B6E8-A42514E1A476}"/>
    <dgm:cxn modelId="{B967C783-281D-4209-A029-4C9D34409097}" srcId="{0DE1075D-74EB-4999-8294-B118DB248342}" destId="{743DD06A-049F-4C9C-8222-D1B726AE6350}" srcOrd="0" destOrd="0" parTransId="{A6B7FF6A-4FAB-4BAA-A132-3BA5210E4AF8}" sibTransId="{E01F0FC3-5348-4095-97FC-147ECF0F725B}"/>
    <dgm:cxn modelId="{AFF61691-F1F2-4EB6-86AD-31A5C6DEC64A}" type="presOf" srcId="{743DD06A-049F-4C9C-8222-D1B726AE6350}" destId="{9DA49667-2944-4012-973F-73BA285795D2}" srcOrd="0" destOrd="0" presId="urn:microsoft.com/office/officeart/2008/layout/VerticalCurvedList"/>
    <dgm:cxn modelId="{DEE7469D-E19E-4514-A47D-1B62BA839E2F}" type="presOf" srcId="{E01F0FC3-5348-4095-97FC-147ECF0F725B}" destId="{1458179C-DC03-40D8-82D0-80A450F5ACEE}" srcOrd="0" destOrd="0" presId="urn:microsoft.com/office/officeart/2008/layout/VerticalCurvedList"/>
    <dgm:cxn modelId="{851E1BCB-3CA6-4382-97E4-F29DE4DE829E}" srcId="{0DE1075D-74EB-4999-8294-B118DB248342}" destId="{95ED4660-8680-4890-8916-D728D88150C5}" srcOrd="1" destOrd="0" parTransId="{A781BD95-5174-44C1-9D48-E83C294537F6}" sibTransId="{31FD9672-102B-4D2D-81B8-B72DFCE273C6}"/>
    <dgm:cxn modelId="{8EA7A0D4-8566-4521-BF7B-B1645CD15C63}" type="presOf" srcId="{95ED4660-8680-4890-8916-D728D88150C5}" destId="{7B7BE193-CC15-4707-BDF8-46EA685D4C4A}" srcOrd="0" destOrd="0" presId="urn:microsoft.com/office/officeart/2008/layout/VerticalCurvedList"/>
    <dgm:cxn modelId="{D6D7B6F3-3F3A-4B63-A67F-1EF3997EE2EB}" srcId="{0DE1075D-74EB-4999-8294-B118DB248342}" destId="{56F36EBA-6E11-41F9-A59C-82E3A6852671}" srcOrd="3" destOrd="0" parTransId="{2DA0D993-94EC-4714-BAE9-BEFE80ED2CEA}" sibTransId="{3C046440-3519-4AA5-96B9-8DB4E9AE454E}"/>
    <dgm:cxn modelId="{6C92004A-584F-46B3-9911-0B090D2FAACE}" type="presParOf" srcId="{C17715A0-EA3E-4271-9457-79132BF4B86E}" destId="{83FEA122-277F-466E-A1B2-F828BE1B1627}" srcOrd="0" destOrd="0" presId="urn:microsoft.com/office/officeart/2008/layout/VerticalCurvedList"/>
    <dgm:cxn modelId="{0EA6847A-95A9-45A0-8D0E-4BD5DBF3FB3A}" type="presParOf" srcId="{83FEA122-277F-466E-A1B2-F828BE1B1627}" destId="{6E0BF429-C9E0-4F1B-ACE2-4966AE31792C}" srcOrd="0" destOrd="0" presId="urn:microsoft.com/office/officeart/2008/layout/VerticalCurvedList"/>
    <dgm:cxn modelId="{2D39B77B-83B1-479F-8155-ED70E73C9E63}" type="presParOf" srcId="{6E0BF429-C9E0-4F1B-ACE2-4966AE31792C}" destId="{42B0B903-97B5-4E6C-90B5-F6B4CBA7AAF4}" srcOrd="0" destOrd="0" presId="urn:microsoft.com/office/officeart/2008/layout/VerticalCurvedList"/>
    <dgm:cxn modelId="{001C280A-9F93-4251-9F9A-7C08EAE12672}" type="presParOf" srcId="{6E0BF429-C9E0-4F1B-ACE2-4966AE31792C}" destId="{1458179C-DC03-40D8-82D0-80A450F5ACEE}" srcOrd="1" destOrd="0" presId="urn:microsoft.com/office/officeart/2008/layout/VerticalCurvedList"/>
    <dgm:cxn modelId="{D0C864E6-591D-4131-9191-BDEE4FE17E86}" type="presParOf" srcId="{6E0BF429-C9E0-4F1B-ACE2-4966AE31792C}" destId="{D836EF6B-91DB-4081-8874-22FB8A9111B7}" srcOrd="2" destOrd="0" presId="urn:microsoft.com/office/officeart/2008/layout/VerticalCurvedList"/>
    <dgm:cxn modelId="{CDCFE96F-216C-43A8-9538-D64D048E9851}" type="presParOf" srcId="{6E0BF429-C9E0-4F1B-ACE2-4966AE31792C}" destId="{3DB73F2F-6DB6-45D2-945A-5D1A4BB061C2}" srcOrd="3" destOrd="0" presId="urn:microsoft.com/office/officeart/2008/layout/VerticalCurvedList"/>
    <dgm:cxn modelId="{3B96A0B3-4F1F-4A22-A60A-40895CF64BFA}" type="presParOf" srcId="{83FEA122-277F-466E-A1B2-F828BE1B1627}" destId="{9DA49667-2944-4012-973F-73BA285795D2}" srcOrd="1" destOrd="0" presId="urn:microsoft.com/office/officeart/2008/layout/VerticalCurvedList"/>
    <dgm:cxn modelId="{5BF47C6B-AEC2-4C02-A588-12CCAB5D6821}" type="presParOf" srcId="{83FEA122-277F-466E-A1B2-F828BE1B1627}" destId="{DD041454-739F-488D-8BCA-74844AEC2651}" srcOrd="2" destOrd="0" presId="urn:microsoft.com/office/officeart/2008/layout/VerticalCurvedList"/>
    <dgm:cxn modelId="{6AA85E81-8D2F-40CB-9DD3-406DC99BBD40}" type="presParOf" srcId="{DD041454-739F-488D-8BCA-74844AEC2651}" destId="{DE682FEE-2995-4531-B155-5478AA2538A1}" srcOrd="0" destOrd="0" presId="urn:microsoft.com/office/officeart/2008/layout/VerticalCurvedList"/>
    <dgm:cxn modelId="{791895A4-3BF3-4D00-A9E2-6D7A44C4CFEF}" type="presParOf" srcId="{83FEA122-277F-466E-A1B2-F828BE1B1627}" destId="{7B7BE193-CC15-4707-BDF8-46EA685D4C4A}" srcOrd="3" destOrd="0" presId="urn:microsoft.com/office/officeart/2008/layout/VerticalCurvedList"/>
    <dgm:cxn modelId="{96671792-4CFC-4F17-A2CF-4F82C0EDC796}" type="presParOf" srcId="{83FEA122-277F-466E-A1B2-F828BE1B1627}" destId="{8383D120-F14D-44D9-B01A-AC25A92569E7}" srcOrd="4" destOrd="0" presId="urn:microsoft.com/office/officeart/2008/layout/VerticalCurvedList"/>
    <dgm:cxn modelId="{88B01610-675A-4C08-A5F4-547F6E598DD8}" type="presParOf" srcId="{8383D120-F14D-44D9-B01A-AC25A92569E7}" destId="{4628628B-7F52-485D-8109-096F26B68DDB}" srcOrd="0" destOrd="0" presId="urn:microsoft.com/office/officeart/2008/layout/VerticalCurvedList"/>
    <dgm:cxn modelId="{297BF1CF-AE7D-463A-8413-14190F817073}" type="presParOf" srcId="{83FEA122-277F-466E-A1B2-F828BE1B1627}" destId="{43F721F4-4903-41D4-9417-312BC657C56E}" srcOrd="5" destOrd="0" presId="urn:microsoft.com/office/officeart/2008/layout/VerticalCurvedList"/>
    <dgm:cxn modelId="{EE095FDD-896A-4E32-A786-0F55467F20E6}" type="presParOf" srcId="{83FEA122-277F-466E-A1B2-F828BE1B1627}" destId="{79950AFC-25F3-42CC-ABF9-1941548CAFFC}" srcOrd="6" destOrd="0" presId="urn:microsoft.com/office/officeart/2008/layout/VerticalCurvedList"/>
    <dgm:cxn modelId="{A8AD7067-3163-4BC5-A24A-B8B98185BAEE}" type="presParOf" srcId="{79950AFC-25F3-42CC-ABF9-1941548CAFFC}" destId="{CF200908-E1B9-4616-A61B-93390D147D78}" srcOrd="0" destOrd="0" presId="urn:microsoft.com/office/officeart/2008/layout/VerticalCurvedList"/>
    <dgm:cxn modelId="{B1CE6A0C-1E83-4D65-A3AF-005F24C64E4C}" type="presParOf" srcId="{83FEA122-277F-466E-A1B2-F828BE1B1627}" destId="{D00E308A-9211-4B14-8E5E-D16BA1039134}" srcOrd="7" destOrd="0" presId="urn:microsoft.com/office/officeart/2008/layout/VerticalCurvedList"/>
    <dgm:cxn modelId="{48069034-D376-45D1-B63E-1D56A42EBEC3}" type="presParOf" srcId="{83FEA122-277F-466E-A1B2-F828BE1B1627}" destId="{74CC8491-8224-4B59-A0E4-422768BF7135}" srcOrd="8" destOrd="0" presId="urn:microsoft.com/office/officeart/2008/layout/VerticalCurvedList"/>
    <dgm:cxn modelId="{C9BCA72D-CEDD-4DA3-B516-76C24F2F4711}" type="presParOf" srcId="{74CC8491-8224-4B59-A0E4-422768BF7135}" destId="{C839A187-596A-4E87-B6D5-675E6C19B548}" srcOrd="0" destOrd="0" presId="urn:microsoft.com/office/officeart/2008/layout/VerticalCurvedList"/>
    <dgm:cxn modelId="{F514439D-C0FA-4D06-8EB9-7E8056719D2F}" type="presParOf" srcId="{83FEA122-277F-466E-A1B2-F828BE1B1627}" destId="{5C09D6E8-D4E0-4EFA-969F-750CE62C3FE7}" srcOrd="9" destOrd="0" presId="urn:microsoft.com/office/officeart/2008/layout/VerticalCurvedList"/>
    <dgm:cxn modelId="{973D9B90-AE35-41A8-91CA-EB8E0B637D80}" type="presParOf" srcId="{83FEA122-277F-466E-A1B2-F828BE1B1627}" destId="{A11CD9C2-3F6E-4871-984C-EF0ED41B0DEC}" srcOrd="10" destOrd="0" presId="urn:microsoft.com/office/officeart/2008/layout/VerticalCurvedList"/>
    <dgm:cxn modelId="{D8728886-BE2D-42CA-853B-53AB51E0C8D8}" type="presParOf" srcId="{A11CD9C2-3F6E-4871-984C-EF0ED41B0DEC}" destId="{4E190D19-9FA5-4BD0-B616-02FCDFF6126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8179C-DC03-40D8-82D0-80A450F5ACEE}">
      <dsp:nvSpPr>
        <dsp:cNvPr id="0" name=""/>
        <dsp:cNvSpPr/>
      </dsp:nvSpPr>
      <dsp: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DA49667-2944-4012-973F-73BA285795D2}">
      <dsp:nvSpPr>
        <dsp:cNvPr id="0" name=""/>
        <dsp:cNvSpPr/>
      </dsp:nvSpPr>
      <dsp:spPr>
        <a:xfrm>
          <a:off x="508935" y="338029"/>
          <a:ext cx="7796616" cy="676491"/>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Quality Concepts and Software Quality Assurance</a:t>
          </a:r>
          <a:endParaRPr lang="en-US" sz="2000" b="1" kern="1200" dirty="0">
            <a:solidFill>
              <a:sysClr val="window" lastClr="FFFFFF"/>
            </a:solidFill>
            <a:latin typeface="Calibri"/>
            <a:ea typeface="+mn-ea"/>
            <a:cs typeface="Arial"/>
          </a:endParaRPr>
        </a:p>
      </dsp:txBody>
      <dsp:txXfrm>
        <a:off x="508935" y="338029"/>
        <a:ext cx="7796616" cy="676491"/>
      </dsp:txXfrm>
    </dsp:sp>
    <dsp:sp modelId="{DE682FEE-2995-4531-B155-5478AA2538A1}">
      <dsp:nvSpPr>
        <dsp:cNvPr id="0" name=""/>
        <dsp:cNvSpPr/>
      </dsp:nvSpPr>
      <dsp:spPr>
        <a:xfrm>
          <a:off x="86128" y="253467"/>
          <a:ext cx="845614" cy="845614"/>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7B7BE193-CC15-4707-BDF8-46EA685D4C4A}">
      <dsp:nvSpPr>
        <dsp:cNvPr id="0" name=""/>
        <dsp:cNvSpPr/>
      </dsp:nvSpPr>
      <dsp:spPr>
        <a:xfrm>
          <a:off x="973508" y="1300088"/>
          <a:ext cx="7311862" cy="676491"/>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Software Reviews (Formal Technical Reviews)</a:t>
          </a:r>
        </a:p>
      </dsp:txBody>
      <dsp:txXfrm>
        <a:off x="973508" y="1300088"/>
        <a:ext cx="7311862" cy="676491"/>
      </dsp:txXfrm>
    </dsp:sp>
    <dsp:sp modelId="{4628628B-7F52-485D-8109-096F26B68DDB}">
      <dsp:nvSpPr>
        <dsp:cNvPr id="0" name=""/>
        <dsp:cNvSpPr/>
      </dsp:nvSpPr>
      <dsp:spPr>
        <a:xfrm>
          <a:off x="605856" y="1238148"/>
          <a:ext cx="845614" cy="845614"/>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sp:spPr>
      <dsp:style>
        <a:lnRef idx="2">
          <a:scrgbClr r="0" g="0" b="0"/>
        </a:lnRef>
        <a:fillRef idx="1">
          <a:scrgbClr r="0" g="0" b="0"/>
        </a:fillRef>
        <a:effectRef idx="0">
          <a:scrgbClr r="0" g="0" b="0"/>
        </a:effectRef>
        <a:fontRef idx="minor"/>
      </dsp:style>
    </dsp:sp>
    <dsp:sp modelId="{43F721F4-4903-41D4-9417-312BC657C56E}">
      <dsp:nvSpPr>
        <dsp:cNvPr id="0" name=""/>
        <dsp:cNvSpPr/>
      </dsp:nvSpPr>
      <dsp:spPr>
        <a:xfrm>
          <a:off x="1142469" y="2352482"/>
          <a:ext cx="7163081" cy="705235"/>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Software Reliability</a:t>
          </a:r>
        </a:p>
      </dsp:txBody>
      <dsp:txXfrm>
        <a:off x="1142469" y="2352482"/>
        <a:ext cx="7163081" cy="705235"/>
      </dsp:txXfrm>
    </dsp:sp>
    <dsp:sp modelId="{CF200908-E1B9-4616-A61B-93390D147D78}">
      <dsp:nvSpPr>
        <dsp:cNvPr id="0" name=""/>
        <dsp:cNvSpPr/>
      </dsp:nvSpPr>
      <dsp:spPr>
        <a:xfrm>
          <a:off x="719662" y="2282292"/>
          <a:ext cx="845614" cy="845614"/>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sp:spPr>
      <dsp:style>
        <a:lnRef idx="2">
          <a:scrgbClr r="0" g="0" b="0"/>
        </a:lnRef>
        <a:fillRef idx="1">
          <a:scrgbClr r="0" g="0" b="0"/>
        </a:fillRef>
        <a:effectRef idx="0">
          <a:scrgbClr r="0" g="0" b="0"/>
        </a:effectRef>
        <a:fontRef idx="minor"/>
      </dsp:style>
    </dsp:sp>
    <dsp:sp modelId="{D00E308A-9211-4B14-8E5E-D16BA1039134}">
      <dsp:nvSpPr>
        <dsp:cNvPr id="0" name=""/>
        <dsp:cNvSpPr/>
      </dsp:nvSpPr>
      <dsp:spPr>
        <a:xfrm>
          <a:off x="993689" y="3381266"/>
          <a:ext cx="7311862" cy="676491"/>
        </a:xfrm>
        <a:prstGeom prst="rect">
          <a:avLst/>
        </a:prstGeom>
        <a:solidFill>
          <a:srgbClr val="C0504D">
            <a:hueOff val="4681519"/>
            <a:satOff val="-5839"/>
            <a:lumOff val="1373"/>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The Quality Standards: ISO 9000, CMM, Six Sigma for SE</a:t>
          </a:r>
        </a:p>
      </dsp:txBody>
      <dsp:txXfrm>
        <a:off x="993689" y="3381266"/>
        <a:ext cx="7311862" cy="676491"/>
      </dsp:txXfrm>
    </dsp:sp>
    <dsp:sp modelId="{C839A187-596A-4E87-B6D5-675E6C19B548}">
      <dsp:nvSpPr>
        <dsp:cNvPr id="0" name=""/>
        <dsp:cNvSpPr/>
      </dsp:nvSpPr>
      <dsp:spPr>
        <a:xfrm>
          <a:off x="570882" y="3296705"/>
          <a:ext cx="845614" cy="845614"/>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sp:spPr>
      <dsp:style>
        <a:lnRef idx="2">
          <a:scrgbClr r="0" g="0" b="0"/>
        </a:lnRef>
        <a:fillRef idx="1">
          <a:scrgbClr r="0" g="0" b="0"/>
        </a:fillRef>
        <a:effectRef idx="0">
          <a:scrgbClr r="0" g="0" b="0"/>
        </a:effectRef>
        <a:fontRef idx="minor"/>
      </dsp:style>
    </dsp:sp>
    <dsp:sp modelId="{5C09D6E8-D4E0-4EFA-969F-750CE62C3FE7}">
      <dsp:nvSpPr>
        <dsp:cNvPr id="0" name=""/>
        <dsp:cNvSpPr/>
      </dsp:nvSpPr>
      <dsp:spPr>
        <a:xfrm>
          <a:off x="508935" y="4395679"/>
          <a:ext cx="7796616" cy="676491"/>
        </a:xfrm>
        <a:prstGeom prst="rect">
          <a:avLst/>
        </a:prstGeom>
        <a:solidFill>
          <a:srgbClr val="FFC000"/>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SQA Plan</a:t>
          </a:r>
        </a:p>
      </dsp:txBody>
      <dsp:txXfrm>
        <a:off x="508935" y="4395679"/>
        <a:ext cx="7796616" cy="676491"/>
      </dsp:txXfrm>
    </dsp:sp>
    <dsp:sp modelId="{4E190D19-9FA5-4BD0-B616-02FCDFF61266}">
      <dsp:nvSpPr>
        <dsp:cNvPr id="0" name=""/>
        <dsp:cNvSpPr/>
      </dsp:nvSpPr>
      <dsp:spPr>
        <a:xfrm>
          <a:off x="86128" y="4311117"/>
          <a:ext cx="845614" cy="845614"/>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2E23F49-683B-4654-8CB8-14AC710E58B0}" type="slidenum">
              <a:rPr lang="en-US" altLang="en-US"/>
              <a:pPr>
                <a:defRPr/>
              </a:pPr>
              <a:t>‹#›</a:t>
            </a:fld>
            <a:endParaRPr lang="en-US" altLang="en-US"/>
          </a:p>
        </p:txBody>
      </p:sp>
    </p:spTree>
    <p:extLst>
      <p:ext uri="{BB962C8B-B14F-4D97-AF65-F5344CB8AC3E}">
        <p14:creationId xmlns:p14="http://schemas.microsoft.com/office/powerpoint/2010/main" val="3258689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8E39C-541F-48F2-B825-589D77766D8E}" type="slidenum">
              <a:rPr lang="en-US" smtClean="0"/>
              <a:pPr/>
              <a:t>2</a:t>
            </a:fld>
            <a:endParaRPr lang="en-US"/>
          </a:p>
        </p:txBody>
      </p:sp>
    </p:spTree>
    <p:extLst>
      <p:ext uri="{BB962C8B-B14F-4D97-AF65-F5344CB8AC3E}">
        <p14:creationId xmlns:p14="http://schemas.microsoft.com/office/powerpoint/2010/main" val="132492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D79BF579-E53A-4AA2-9AAD-BC809971725F}" type="slidenum">
              <a:rPr lang="en-US" altLang="en-US"/>
              <a:pPr>
                <a:defRPr/>
              </a:pPr>
              <a:t>‹#›</a:t>
            </a:fld>
            <a:endParaRPr lang="en-US" altLang="en-US"/>
          </a:p>
        </p:txBody>
      </p:sp>
    </p:spTree>
    <p:extLst>
      <p:ext uri="{BB962C8B-B14F-4D97-AF65-F5344CB8AC3E}">
        <p14:creationId xmlns:p14="http://schemas.microsoft.com/office/powerpoint/2010/main" val="311374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79F48370-DB89-4492-8C8C-980CAF91C064}" type="slidenum">
              <a:rPr lang="en-US" altLang="en-US"/>
              <a:pPr>
                <a:defRPr/>
              </a:pPr>
              <a:t>‹#›</a:t>
            </a:fld>
            <a:endParaRPr lang="en-US" altLang="en-US"/>
          </a:p>
        </p:txBody>
      </p:sp>
    </p:spTree>
    <p:extLst>
      <p:ext uri="{BB962C8B-B14F-4D97-AF65-F5344CB8AC3E}">
        <p14:creationId xmlns:p14="http://schemas.microsoft.com/office/powerpoint/2010/main" val="99785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D5946D2E-1489-4279-8A29-57B82B2EB3BD}" type="slidenum">
              <a:rPr lang="en-US" altLang="en-US"/>
              <a:pPr>
                <a:defRPr/>
              </a:pPr>
              <a:t>‹#›</a:t>
            </a:fld>
            <a:endParaRPr lang="en-US" altLang="en-US"/>
          </a:p>
        </p:txBody>
      </p:sp>
    </p:spTree>
    <p:extLst>
      <p:ext uri="{BB962C8B-B14F-4D97-AF65-F5344CB8AC3E}">
        <p14:creationId xmlns:p14="http://schemas.microsoft.com/office/powerpoint/2010/main" val="24528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DCC1EFE8-E60F-47E9-9937-5569AA0D8B37}" type="slidenum">
              <a:rPr lang="en-US" altLang="en-US"/>
              <a:pPr>
                <a:defRPr/>
              </a:pPr>
              <a:t>‹#›</a:t>
            </a:fld>
            <a:endParaRPr lang="en-US" altLang="en-US"/>
          </a:p>
        </p:txBody>
      </p:sp>
    </p:spTree>
    <p:extLst>
      <p:ext uri="{BB962C8B-B14F-4D97-AF65-F5344CB8AC3E}">
        <p14:creationId xmlns:p14="http://schemas.microsoft.com/office/powerpoint/2010/main" val="22470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39F8382E-9FB2-4925-BACE-32A878928254}" type="slidenum">
              <a:rPr lang="en-US" altLang="en-US"/>
              <a:pPr>
                <a:defRPr/>
              </a:pPr>
              <a:t>‹#›</a:t>
            </a:fld>
            <a:endParaRPr lang="en-US" altLang="en-US"/>
          </a:p>
        </p:txBody>
      </p:sp>
    </p:spTree>
    <p:extLst>
      <p:ext uri="{BB962C8B-B14F-4D97-AF65-F5344CB8AC3E}">
        <p14:creationId xmlns:p14="http://schemas.microsoft.com/office/powerpoint/2010/main" val="307384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D780E98C-D377-426A-8540-A134628CEFFD}" type="slidenum">
              <a:rPr lang="en-US" altLang="en-US"/>
              <a:pPr>
                <a:defRPr/>
              </a:pPr>
              <a:t>‹#›</a:t>
            </a:fld>
            <a:endParaRPr lang="en-US" altLang="en-US"/>
          </a:p>
        </p:txBody>
      </p:sp>
    </p:spTree>
    <p:extLst>
      <p:ext uri="{BB962C8B-B14F-4D97-AF65-F5344CB8AC3E}">
        <p14:creationId xmlns:p14="http://schemas.microsoft.com/office/powerpoint/2010/main" val="3330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fld id="{C344CEC9-0124-4DEE-BF2E-1B6B88C9E834}" type="slidenum">
              <a:rPr lang="en-US" altLang="en-US"/>
              <a:pPr>
                <a:defRPr/>
              </a:pPr>
              <a:t>‹#›</a:t>
            </a:fld>
            <a:endParaRPr lang="en-US" altLang="en-US"/>
          </a:p>
        </p:txBody>
      </p:sp>
    </p:spTree>
    <p:extLst>
      <p:ext uri="{BB962C8B-B14F-4D97-AF65-F5344CB8AC3E}">
        <p14:creationId xmlns:p14="http://schemas.microsoft.com/office/powerpoint/2010/main" val="370296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22A1FEA9-CBD1-4895-B54C-CF47BF907336}" type="slidenum">
              <a:rPr lang="en-US" altLang="en-US"/>
              <a:pPr>
                <a:defRPr/>
              </a:pPr>
              <a:t>‹#›</a:t>
            </a:fld>
            <a:endParaRPr lang="en-US" altLang="en-US"/>
          </a:p>
        </p:txBody>
      </p:sp>
    </p:spTree>
    <p:extLst>
      <p:ext uri="{BB962C8B-B14F-4D97-AF65-F5344CB8AC3E}">
        <p14:creationId xmlns:p14="http://schemas.microsoft.com/office/powerpoint/2010/main" val="9459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8CDD3B94-594F-43DD-9131-B7D5E073150E}" type="slidenum">
              <a:rPr lang="en-US" altLang="en-US"/>
              <a:pPr>
                <a:defRPr/>
              </a:pPr>
              <a:t>‹#›</a:t>
            </a:fld>
            <a:endParaRPr lang="en-US" altLang="en-US"/>
          </a:p>
        </p:txBody>
      </p:sp>
    </p:spTree>
    <p:extLst>
      <p:ext uri="{BB962C8B-B14F-4D97-AF65-F5344CB8AC3E}">
        <p14:creationId xmlns:p14="http://schemas.microsoft.com/office/powerpoint/2010/main" val="172691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8316CF6-C1C1-4F6E-B8F2-EE3F79D9F0B6}" type="slidenum">
              <a:rPr lang="en-US" altLang="en-US"/>
              <a:pPr>
                <a:defRPr/>
              </a:pPr>
              <a:t>‹#›</a:t>
            </a:fld>
            <a:endParaRPr lang="en-US" altLang="en-US"/>
          </a:p>
        </p:txBody>
      </p:sp>
    </p:spTree>
    <p:extLst>
      <p:ext uri="{BB962C8B-B14F-4D97-AF65-F5344CB8AC3E}">
        <p14:creationId xmlns:p14="http://schemas.microsoft.com/office/powerpoint/2010/main" val="949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1BD448A0-83F3-4291-82CB-A62351C9451A}" type="slidenum">
              <a:rPr lang="en-US" altLang="en-US"/>
              <a:pPr>
                <a:defRPr/>
              </a:pPr>
              <a:t>‹#›</a:t>
            </a:fld>
            <a:endParaRPr lang="en-US" altLang="en-US"/>
          </a:p>
        </p:txBody>
      </p:sp>
    </p:spTree>
    <p:extLst>
      <p:ext uri="{BB962C8B-B14F-4D97-AF65-F5344CB8AC3E}">
        <p14:creationId xmlns:p14="http://schemas.microsoft.com/office/powerpoint/2010/main" val="3014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itchFamily="34" charset="0"/>
              </a:defRPr>
            </a:lvl1pPr>
          </a:lstStyle>
          <a:p>
            <a:pPr>
              <a:defRPr/>
            </a:pPr>
            <a:fld id="{7F29F6F7-87E2-4C83-8736-D886151EC816}" type="slidenum">
              <a:rPr lang="en-US" altLang="en-US"/>
              <a:pPr>
                <a:defRPr/>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0" r:id="rId3"/>
    <p:sldLayoutId id="2147484019" r:id="rId4"/>
    <p:sldLayoutId id="2147484020" r:id="rId5"/>
    <p:sldLayoutId id="2147484011" r:id="rId6"/>
    <p:sldLayoutId id="2147484012" r:id="rId7"/>
    <p:sldLayoutId id="2147484013" r:id="rId8"/>
    <p:sldLayoutId id="2147484014" r:id="rId9"/>
    <p:sldLayoutId id="2147484015" r:id="rId10"/>
    <p:sldLayoutId id="2147484016"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83" y="5791200"/>
            <a:ext cx="100691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6"/>
          <p:cNvSpPr txBox="1">
            <a:spLocks noChangeArrowheads="1"/>
          </p:cNvSpPr>
          <p:nvPr/>
        </p:nvSpPr>
        <p:spPr bwMode="auto">
          <a:xfrm>
            <a:off x="228600" y="2650391"/>
            <a:ext cx="8762999"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a:solidFill>
                  <a:srgbClr val="C00000"/>
                </a:solidFill>
                <a:latin typeface="Cambria" pitchFamily="18" charset="0"/>
              </a:rPr>
              <a:t>UNIT 7</a:t>
            </a:r>
            <a:endParaRPr lang="en-US" altLang="en-US" dirty="0">
              <a:latin typeface="Cambria" pitchFamily="18" charset="0"/>
            </a:endParaRPr>
          </a:p>
          <a:p>
            <a:pPr algn="ctr">
              <a:lnSpc>
                <a:spcPct val="150000"/>
              </a:lnSpc>
            </a:pPr>
            <a:r>
              <a:rPr lang="en-US" altLang="en-US" sz="3200" dirty="0">
                <a:solidFill>
                  <a:srgbClr val="C00000"/>
                </a:solidFill>
                <a:latin typeface="Cambria" pitchFamily="18" charset="0"/>
              </a:rPr>
              <a:t>Quality Assurance and Management</a:t>
            </a:r>
          </a:p>
          <a:p>
            <a:pPr algn="ctr"/>
            <a:endParaRPr lang="en-US" altLang="en-US" sz="3200" dirty="0">
              <a:solidFill>
                <a:srgbClr val="C00000"/>
              </a:solidFill>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chor="ctr"/>
          <a:lstStyle/>
          <a:p>
            <a:r>
              <a:rPr lang="en-US" dirty="0"/>
              <a:t>Adding Value</a:t>
            </a:r>
          </a:p>
        </p:txBody>
      </p:sp>
      <p:sp>
        <p:nvSpPr>
          <p:cNvPr id="180227" name="Rectangle 3"/>
          <p:cNvSpPr>
            <a:spLocks noGrp="1" noChangeArrowheads="1"/>
          </p:cNvSpPr>
          <p:nvPr>
            <p:ph idx="1"/>
          </p:nvPr>
        </p:nvSpPr>
        <p:spPr/>
        <p:txBody>
          <a:bodyPr/>
          <a:lstStyle/>
          <a:p>
            <a:pPr algn="just">
              <a:lnSpc>
                <a:spcPct val="150000"/>
              </a:lnSpc>
              <a:spcBef>
                <a:spcPts val="600"/>
              </a:spcBef>
            </a:pPr>
            <a:r>
              <a:rPr lang="en-US" sz="1600" dirty="0">
                <a:latin typeface="+mj-lt"/>
              </a:rPr>
              <a:t>By</a:t>
            </a:r>
            <a:r>
              <a:rPr lang="en-US" sz="1600" i="1" dirty="0">
                <a:solidFill>
                  <a:schemeClr val="folHlink"/>
                </a:solidFill>
                <a:latin typeface="+mj-lt"/>
              </a:rPr>
              <a:t> adding value for both the producer and user</a:t>
            </a:r>
            <a:r>
              <a:rPr lang="en-US" sz="1600" dirty="0">
                <a:latin typeface="+mj-lt"/>
              </a:rPr>
              <a:t> of a software product, high quality software provides benefits for the software organization and the end-user community. </a:t>
            </a:r>
          </a:p>
          <a:p>
            <a:pPr algn="just">
              <a:lnSpc>
                <a:spcPct val="150000"/>
              </a:lnSpc>
              <a:spcBef>
                <a:spcPts val="600"/>
              </a:spcBef>
            </a:pPr>
            <a:r>
              <a:rPr lang="en-US" sz="1600" dirty="0">
                <a:latin typeface="+mj-lt"/>
              </a:rPr>
              <a:t>The software organization gains added value because high quality software requires less maintenance effort, fewer bug fixes, and reduced customer support. </a:t>
            </a:r>
          </a:p>
          <a:p>
            <a:pPr algn="just">
              <a:lnSpc>
                <a:spcPct val="150000"/>
              </a:lnSpc>
              <a:spcBef>
                <a:spcPts val="600"/>
              </a:spcBef>
            </a:pPr>
            <a:r>
              <a:rPr lang="en-US" sz="1600" dirty="0">
                <a:latin typeface="+mj-lt"/>
              </a:rPr>
              <a:t>The user community gains added value because the application provides a useful capability in a way that expedites some business process. </a:t>
            </a:r>
          </a:p>
          <a:p>
            <a:pPr algn="just">
              <a:lnSpc>
                <a:spcPct val="150000"/>
              </a:lnSpc>
              <a:spcBef>
                <a:spcPts val="600"/>
              </a:spcBef>
            </a:pPr>
            <a:r>
              <a:rPr lang="en-US" sz="1600" dirty="0">
                <a:latin typeface="+mj-lt"/>
              </a:rPr>
              <a:t>The end result is: </a:t>
            </a:r>
          </a:p>
          <a:p>
            <a:pPr lvl="1" algn="just">
              <a:lnSpc>
                <a:spcPct val="150000"/>
              </a:lnSpc>
              <a:spcBef>
                <a:spcPts val="600"/>
              </a:spcBef>
            </a:pPr>
            <a:r>
              <a:rPr lang="en-US" sz="1600" dirty="0">
                <a:latin typeface="+mj-lt"/>
              </a:rPr>
              <a:t>(1) greater software product revenue, </a:t>
            </a:r>
          </a:p>
          <a:p>
            <a:pPr lvl="1" algn="just">
              <a:lnSpc>
                <a:spcPct val="150000"/>
              </a:lnSpc>
              <a:spcBef>
                <a:spcPts val="600"/>
              </a:spcBef>
            </a:pPr>
            <a:r>
              <a:rPr lang="en-US" sz="1600" dirty="0">
                <a:latin typeface="+mj-lt"/>
              </a:rPr>
              <a:t>(2) better profitability when an application supports a business process, and/or </a:t>
            </a:r>
          </a:p>
          <a:p>
            <a:pPr lvl="1" algn="just">
              <a:lnSpc>
                <a:spcPct val="150000"/>
              </a:lnSpc>
              <a:spcBef>
                <a:spcPts val="600"/>
              </a:spcBef>
            </a:pPr>
            <a:r>
              <a:rPr lang="en-US" sz="1600" dirty="0">
                <a:latin typeface="+mj-lt"/>
              </a:rPr>
              <a:t>(3) improved availability of information that is crucial for the business.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r>
              <a:rPr lang="en-US" dirty="0"/>
              <a:t>Quality Dimensions</a:t>
            </a:r>
          </a:p>
        </p:txBody>
      </p:sp>
      <p:sp>
        <p:nvSpPr>
          <p:cNvPr id="181251" name="Rectangle 3"/>
          <p:cNvSpPr>
            <a:spLocks noGrp="1" noChangeArrowheads="1"/>
          </p:cNvSpPr>
          <p:nvPr>
            <p:ph idx="1"/>
          </p:nvPr>
        </p:nvSpPr>
        <p:spPr/>
        <p:txBody>
          <a:bodyPr/>
          <a:lstStyle/>
          <a:p>
            <a:pPr algn="just">
              <a:lnSpc>
                <a:spcPct val="150000"/>
              </a:lnSpc>
            </a:pPr>
            <a:r>
              <a:rPr lang="en-US" sz="1600" dirty="0">
                <a:latin typeface="+mj-lt"/>
              </a:rPr>
              <a:t>David Garvin [Gar87]:</a:t>
            </a:r>
          </a:p>
          <a:p>
            <a:pPr lvl="1" algn="just">
              <a:lnSpc>
                <a:spcPct val="150000"/>
              </a:lnSpc>
              <a:spcBef>
                <a:spcPts val="600"/>
              </a:spcBef>
            </a:pPr>
            <a:r>
              <a:rPr lang="en-US" sz="1600" b="1" dirty="0">
                <a:latin typeface="+mj-lt"/>
              </a:rPr>
              <a:t>Performance Quality.</a:t>
            </a:r>
            <a:r>
              <a:rPr lang="en-US" sz="1600" dirty="0">
                <a:latin typeface="+mj-lt"/>
              </a:rPr>
              <a:t> Does the software deliver all content, functions, and features that are specified as part of the requirements model in a way that provides value to the end-user?</a:t>
            </a:r>
          </a:p>
          <a:p>
            <a:pPr lvl="1" algn="just">
              <a:lnSpc>
                <a:spcPct val="150000"/>
              </a:lnSpc>
              <a:spcBef>
                <a:spcPts val="600"/>
              </a:spcBef>
            </a:pPr>
            <a:r>
              <a:rPr lang="en-US" sz="1600" b="1" dirty="0">
                <a:latin typeface="+mj-lt"/>
              </a:rPr>
              <a:t>Feature quality.</a:t>
            </a:r>
            <a:r>
              <a:rPr lang="en-US" sz="1600" dirty="0">
                <a:latin typeface="+mj-lt"/>
              </a:rPr>
              <a:t>  Does the software provide features that surprise and delight first-time end-users?</a:t>
            </a:r>
          </a:p>
          <a:p>
            <a:pPr lvl="1" algn="just">
              <a:lnSpc>
                <a:spcPct val="150000"/>
              </a:lnSpc>
              <a:spcBef>
                <a:spcPts val="600"/>
              </a:spcBef>
            </a:pPr>
            <a:r>
              <a:rPr lang="en-US" sz="1600" b="1" dirty="0">
                <a:latin typeface="+mj-lt"/>
              </a:rPr>
              <a:t>Reliability.</a:t>
            </a:r>
            <a:r>
              <a:rPr lang="en-US" sz="1600" dirty="0">
                <a:latin typeface="+mj-lt"/>
              </a:rPr>
              <a:t> Does the software deliver all features and capability without failure? Is it available when it is needed?  Does it deliver functionality that is error free?</a:t>
            </a:r>
          </a:p>
          <a:p>
            <a:pPr lvl="1" algn="just">
              <a:lnSpc>
                <a:spcPct val="150000"/>
              </a:lnSpc>
              <a:spcBef>
                <a:spcPts val="600"/>
              </a:spcBef>
            </a:pPr>
            <a:r>
              <a:rPr lang="en-US" sz="1600" b="1" dirty="0">
                <a:latin typeface="+mj-lt"/>
              </a:rPr>
              <a:t>Conformance.</a:t>
            </a:r>
            <a:r>
              <a:rPr lang="en-US" sz="1600" dirty="0">
                <a:latin typeface="+mj-lt"/>
              </a:rPr>
              <a:t> Does the software conform to local and external software standards that are relevant to the application? Does it conform to de facto design and coding conventions? For example, does the user interface conform to accepted design rules for menu selection or data input?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chor="ctr"/>
          <a:lstStyle/>
          <a:p>
            <a:r>
              <a:rPr lang="en-US" dirty="0" err="1"/>
              <a:t>Contd</a:t>
            </a:r>
            <a:r>
              <a:rPr lang="en-US" dirty="0"/>
              <a:t>…</a:t>
            </a:r>
          </a:p>
        </p:txBody>
      </p:sp>
      <p:sp>
        <p:nvSpPr>
          <p:cNvPr id="182275" name="Rectangle 3"/>
          <p:cNvSpPr>
            <a:spLocks noGrp="1" noChangeArrowheads="1"/>
          </p:cNvSpPr>
          <p:nvPr>
            <p:ph idx="1"/>
          </p:nvPr>
        </p:nvSpPr>
        <p:spPr/>
        <p:txBody>
          <a:bodyPr/>
          <a:lstStyle/>
          <a:p>
            <a:pPr lvl="1" algn="just">
              <a:lnSpc>
                <a:spcPct val="150000"/>
              </a:lnSpc>
              <a:spcBef>
                <a:spcPts val="600"/>
              </a:spcBef>
            </a:pPr>
            <a:r>
              <a:rPr lang="en-US" sz="1600" b="1" dirty="0">
                <a:latin typeface="+mj-lt"/>
              </a:rPr>
              <a:t>Durability.</a:t>
            </a:r>
            <a:r>
              <a:rPr lang="en-US" sz="1600" dirty="0">
                <a:latin typeface="+mj-lt"/>
              </a:rPr>
              <a:t> Can the software be maintained (changed) or corrected (debugged) without the inadvertent generation of unintended side effects? Will changes cause the error rate or reliability to degrade with time? </a:t>
            </a:r>
          </a:p>
          <a:p>
            <a:pPr lvl="1" algn="just">
              <a:lnSpc>
                <a:spcPct val="150000"/>
              </a:lnSpc>
              <a:spcBef>
                <a:spcPts val="600"/>
              </a:spcBef>
            </a:pPr>
            <a:r>
              <a:rPr lang="en-US" sz="1600" b="1" dirty="0">
                <a:latin typeface="+mj-lt"/>
              </a:rPr>
              <a:t>Serviceability.</a:t>
            </a:r>
            <a:r>
              <a:rPr lang="en-US" sz="1600" dirty="0">
                <a:latin typeface="+mj-lt"/>
              </a:rPr>
              <a:t> Can the software be maintained (changed) or corrected (debugged) in an acceptably short time period. Can support staff acquire all information they need to make changes or correct defects? </a:t>
            </a:r>
          </a:p>
          <a:p>
            <a:pPr lvl="1" algn="just">
              <a:lnSpc>
                <a:spcPct val="150000"/>
              </a:lnSpc>
              <a:spcBef>
                <a:spcPts val="600"/>
              </a:spcBef>
            </a:pPr>
            <a:r>
              <a:rPr lang="en-US" sz="1600" b="1" dirty="0">
                <a:solidFill>
                  <a:srgbClr val="333333"/>
                </a:solidFill>
                <a:latin typeface="+mj-lt"/>
              </a:rPr>
              <a:t>Aesthetics.</a:t>
            </a:r>
            <a:r>
              <a:rPr lang="en-US" sz="1600" dirty="0">
                <a:solidFill>
                  <a:srgbClr val="333333"/>
                </a:solidFill>
                <a:latin typeface="+mj-lt"/>
              </a:rPr>
              <a:t> Most of us would agree that an aesthetic entity has a certain elegance, a unique flow, and an obvious “presence” that are hard to quantify but evident nonetheless. </a:t>
            </a:r>
          </a:p>
          <a:p>
            <a:pPr lvl="1" algn="just">
              <a:lnSpc>
                <a:spcPct val="150000"/>
              </a:lnSpc>
              <a:spcBef>
                <a:spcPts val="600"/>
              </a:spcBef>
            </a:pPr>
            <a:r>
              <a:rPr lang="en-US" sz="1600" b="1" dirty="0">
                <a:solidFill>
                  <a:srgbClr val="333333"/>
                </a:solidFill>
                <a:latin typeface="+mj-lt"/>
              </a:rPr>
              <a:t>Perception.</a:t>
            </a:r>
            <a:r>
              <a:rPr lang="en-US" sz="1600" dirty="0">
                <a:solidFill>
                  <a:srgbClr val="333333"/>
                </a:solidFill>
                <a:latin typeface="+mj-lt"/>
              </a:rPr>
              <a:t> In some situations, you have a set of prejudices that will influence your perception of quality. </a:t>
            </a:r>
            <a:endParaRPr lang="en-US" sz="1600" dirty="0">
              <a:latin typeface="+mj-lt"/>
            </a:endParaRP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Other Views</a:t>
            </a:r>
          </a:p>
        </p:txBody>
      </p:sp>
      <p:sp>
        <p:nvSpPr>
          <p:cNvPr id="183299" name="Rectangle 3"/>
          <p:cNvSpPr>
            <a:spLocks noGrp="1" noChangeArrowheads="1"/>
          </p:cNvSpPr>
          <p:nvPr>
            <p:ph type="body" idx="1"/>
          </p:nvPr>
        </p:nvSpPr>
        <p:spPr/>
        <p:txBody>
          <a:bodyPr/>
          <a:lstStyle/>
          <a:p>
            <a:pPr algn="just">
              <a:lnSpc>
                <a:spcPct val="150000"/>
              </a:lnSpc>
            </a:pPr>
            <a:r>
              <a:rPr lang="en-US" dirty="0">
                <a:solidFill>
                  <a:schemeClr val="folHlink"/>
                </a:solidFill>
                <a:latin typeface="+mj-lt"/>
              </a:rPr>
              <a:t>McCall’s Quality Factors</a:t>
            </a:r>
            <a:r>
              <a:rPr lang="en-US" dirty="0">
                <a:latin typeface="+mj-lt"/>
              </a:rPr>
              <a:t> </a:t>
            </a:r>
          </a:p>
          <a:p>
            <a:pPr algn="just">
              <a:lnSpc>
                <a:spcPct val="150000"/>
              </a:lnSpc>
            </a:pPr>
            <a:r>
              <a:rPr lang="en-US" dirty="0">
                <a:solidFill>
                  <a:schemeClr val="folHlink"/>
                </a:solidFill>
                <a:latin typeface="+mj-lt"/>
              </a:rPr>
              <a:t>ISO 9126 Quality Factors</a:t>
            </a:r>
            <a:endParaRPr lang="en-US" dirty="0">
              <a:latin typeface="+mj-lt"/>
            </a:endParaRPr>
          </a:p>
          <a:p>
            <a:pPr algn="just">
              <a:lnSpc>
                <a:spcPct val="150000"/>
              </a:lnSpc>
            </a:pPr>
            <a:r>
              <a:rPr lang="en-US" dirty="0">
                <a:solidFill>
                  <a:schemeClr val="folHlink"/>
                </a:solidFill>
                <a:latin typeface="+mj-lt"/>
              </a:rPr>
              <a:t>Targeted Factors</a:t>
            </a:r>
            <a:r>
              <a:rPr lang="en-US" dirty="0">
                <a:latin typeface="+mj-lt"/>
              </a:rPr>
              <a:t>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McCall’s Quality Factors</a:t>
            </a:r>
          </a:p>
        </p:txBody>
      </p:sp>
      <p:pic>
        <p:nvPicPr>
          <p:cNvPr id="1026" name="Picture 2" descr="Image result for McCall's Quality factors"/>
          <p:cNvPicPr>
            <a:picLocks noChangeAspect="1" noChangeArrowheads="1"/>
          </p:cNvPicPr>
          <p:nvPr/>
        </p:nvPicPr>
        <p:blipFill>
          <a:blip r:embed="rId2"/>
          <a:srcRect/>
          <a:stretch>
            <a:fillRect/>
          </a:stretch>
        </p:blipFill>
        <p:spPr bwMode="auto">
          <a:xfrm>
            <a:off x="928662" y="1857364"/>
            <a:ext cx="7271366" cy="4071966"/>
          </a:xfrm>
          <a:prstGeom prst="rect">
            <a:avLst/>
          </a:prstGeom>
          <a:noFill/>
        </p:spPr>
      </p:pic>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ISO 9126 Quality Factors</a:t>
            </a:r>
          </a:p>
        </p:txBody>
      </p:sp>
      <p:sp>
        <p:nvSpPr>
          <p:cNvPr id="3" name="Content Placeholder 2"/>
          <p:cNvSpPr>
            <a:spLocks noGrp="1"/>
          </p:cNvSpPr>
          <p:nvPr>
            <p:ph idx="1"/>
          </p:nvPr>
        </p:nvSpPr>
        <p:spPr>
          <a:xfrm>
            <a:off x="71438" y="1331929"/>
            <a:ext cx="9001156" cy="4525963"/>
          </a:xfrm>
        </p:spPr>
        <p:txBody>
          <a:bodyPr/>
          <a:lstStyle/>
          <a:p>
            <a:pPr algn="just">
              <a:lnSpc>
                <a:spcPct val="150000"/>
              </a:lnSpc>
            </a:pPr>
            <a:r>
              <a:rPr lang="en-IN" sz="1400" b="1" dirty="0"/>
              <a:t>6 quality attributes</a:t>
            </a:r>
            <a:r>
              <a:rPr lang="en-IN" sz="1400" dirty="0"/>
              <a:t>:</a:t>
            </a:r>
          </a:p>
          <a:p>
            <a:pPr>
              <a:lnSpc>
                <a:spcPct val="150000"/>
              </a:lnSpc>
              <a:buNone/>
            </a:pPr>
            <a:r>
              <a:rPr lang="en-IN" sz="1400" b="1" dirty="0"/>
              <a:t>	Reliability</a:t>
            </a:r>
            <a:r>
              <a:rPr lang="en-IN" sz="1400" dirty="0"/>
              <a:t> : Once a software system is functioning, as specified, and delivered the reliability characteristic defines the capability of the system to maintain its service provision under defined conditions for defined periods of time. One aspect of this characteristic is </a:t>
            </a:r>
            <a:r>
              <a:rPr lang="en-IN" sz="1400" i="1" dirty="0"/>
              <a:t>fault tolerance</a:t>
            </a:r>
            <a:r>
              <a:rPr lang="en-IN" sz="1400" dirty="0"/>
              <a:t> that is the ability of a system to withstand component failure. For example if the network goes down for 20 seconds then comes back the system should be able to recover and continue functioning. </a:t>
            </a:r>
            <a:br>
              <a:rPr lang="en-IN" sz="1400" dirty="0"/>
            </a:br>
            <a:br>
              <a:rPr lang="en-IN" sz="1400" dirty="0"/>
            </a:br>
            <a:r>
              <a:rPr lang="en-IN" sz="1400" b="1" dirty="0"/>
              <a:t>Usability</a:t>
            </a:r>
            <a:r>
              <a:rPr lang="en-IN" sz="1400" dirty="0"/>
              <a:t> : Usability only exists with regard to functionality and refers to the ease of use for a given function. The ability to learn how to use a system (</a:t>
            </a:r>
            <a:r>
              <a:rPr lang="en-IN" sz="1400" dirty="0" err="1"/>
              <a:t>learnability</a:t>
            </a:r>
            <a:r>
              <a:rPr lang="en-IN" sz="1400" dirty="0"/>
              <a:t>) is also a major sub-characteristic of usability. </a:t>
            </a:r>
            <a:br>
              <a:rPr lang="en-IN" sz="1400" dirty="0"/>
            </a:br>
            <a:br>
              <a:rPr lang="en-IN" sz="1400" dirty="0"/>
            </a:br>
            <a:r>
              <a:rPr lang="en-IN" sz="1400" b="1" dirty="0"/>
              <a:t>Efficiency</a:t>
            </a:r>
            <a:r>
              <a:rPr lang="en-IN" sz="1400" dirty="0"/>
              <a:t> : This characteristic is concerned with the system resources used when providing the required functionality. The amount of disk space, memory, network etc. provides a good indication of this characteristic. As with a number of these characteristics, there are overlaps. For example the usability of a system is influenced by the system's Performance, in that if a system takes 3 hours to respond the system would not be easy to use although the essential issue is a performance or efficiency characteristic. </a:t>
            </a:r>
            <a:br>
              <a:rPr lang="en-IN" sz="1400" dirty="0"/>
            </a:br>
            <a:br>
              <a:rPr lang="en-IN" sz="1400" dirty="0"/>
            </a:br>
            <a:endParaRPr lang="en-IN" sz="14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74671"/>
            <a:ext cx="8643998" cy="6126163"/>
          </a:xfrm>
        </p:spPr>
        <p:txBody>
          <a:bodyPr/>
          <a:lstStyle/>
          <a:p>
            <a:pPr>
              <a:lnSpc>
                <a:spcPct val="150000"/>
              </a:lnSpc>
              <a:buNone/>
            </a:pPr>
            <a:r>
              <a:rPr lang="en-IN" sz="1600" b="1" dirty="0"/>
              <a:t>Maintainability</a:t>
            </a:r>
            <a:r>
              <a:rPr lang="en-IN" sz="1600" dirty="0"/>
              <a:t> : The ability to identify and fix a fault within a software component is what the maintainability characteristic addresses. In other software quality models this characteristic is referenced as supportability. Maintainability is impacted by code readability or complexity as well as modularization. Anything that helps with identifying the cause of a fault and then fixing the fault is the concern of maintainability. Also the ability to verify (or test) a system, i.e. testability, is one of the </a:t>
            </a:r>
            <a:r>
              <a:rPr lang="en-IN" sz="1600" dirty="0" err="1"/>
              <a:t>subcharacteristics</a:t>
            </a:r>
            <a:r>
              <a:rPr lang="en-IN" sz="1600" dirty="0"/>
              <a:t> of maintainability. </a:t>
            </a:r>
            <a:br>
              <a:rPr lang="en-IN" sz="1600" dirty="0"/>
            </a:br>
            <a:br>
              <a:rPr lang="en-IN" sz="1600" dirty="0"/>
            </a:br>
            <a:r>
              <a:rPr lang="en-IN" sz="1600" b="1" dirty="0"/>
              <a:t>Portability</a:t>
            </a:r>
            <a:r>
              <a:rPr lang="en-IN" sz="1600" dirty="0"/>
              <a:t> : This characteristic refers to how well the software can adopt to changes in its environment or with its requirements. The sub-characteristics of this characteristic include adaptability. Object oriented design and implementation practices can contribute to the extent to which this characteristic is present in a given system. </a:t>
            </a:r>
            <a:br>
              <a:rPr lang="en-IN" sz="1600" dirty="0"/>
            </a:br>
            <a:endParaRPr lang="en-IN" sz="1600" dirty="0"/>
          </a:p>
          <a:p>
            <a:pPr>
              <a:lnSpc>
                <a:spcPct val="150000"/>
              </a:lnSpc>
            </a:pPr>
            <a:r>
              <a:rPr lang="en-IN" sz="1600" b="1" dirty="0"/>
              <a:t>Functionality: </a:t>
            </a:r>
            <a:r>
              <a:rPr lang="en-IN" sz="1600" dirty="0"/>
              <a:t>Functionality is the essential purpose of any product or service. The degree to which the software satisfies stated needs as indicated by the following </a:t>
            </a:r>
            <a:r>
              <a:rPr lang="en-IN" sz="1600" dirty="0" err="1"/>
              <a:t>subattributes</a:t>
            </a:r>
            <a:r>
              <a:rPr lang="en-IN" sz="1600" dirty="0"/>
              <a:t> – </a:t>
            </a:r>
            <a:r>
              <a:rPr lang="en-IN" sz="1600" dirty="0" err="1"/>
              <a:t>suitabillity</a:t>
            </a:r>
            <a:r>
              <a:rPr lang="en-IN" sz="1600" dirty="0"/>
              <a:t>, accuracy, interoperability, compliance and security</a:t>
            </a:r>
          </a:p>
          <a:p>
            <a:pPr algn="just">
              <a:lnSpc>
                <a:spcPct val="150000"/>
              </a:lnSpc>
            </a:pPr>
            <a:endParaRPr lang="en-IN" sz="1600"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Targeted Quality Factors</a:t>
            </a:r>
          </a:p>
        </p:txBody>
      </p:sp>
      <p:sp>
        <p:nvSpPr>
          <p:cNvPr id="3" name="Content Placeholder 2"/>
          <p:cNvSpPr>
            <a:spLocks noGrp="1"/>
          </p:cNvSpPr>
          <p:nvPr>
            <p:ph idx="1"/>
          </p:nvPr>
        </p:nvSpPr>
        <p:spPr/>
        <p:txBody>
          <a:bodyPr/>
          <a:lstStyle/>
          <a:p>
            <a:pPr algn="just">
              <a:lnSpc>
                <a:spcPct val="150000"/>
              </a:lnSpc>
            </a:pPr>
            <a:r>
              <a:rPr lang="en-IN" sz="2000" dirty="0"/>
              <a:t>Intuitiveness : degree to which the interface follows expected usage patterns so that even a novice can use it without significant training.</a:t>
            </a:r>
          </a:p>
          <a:p>
            <a:pPr algn="just">
              <a:lnSpc>
                <a:spcPct val="150000"/>
              </a:lnSpc>
            </a:pPr>
            <a:r>
              <a:rPr lang="en-IN" sz="2000" dirty="0"/>
              <a:t>Efficiency : degree to which the operations and information can be located or initiated.</a:t>
            </a:r>
          </a:p>
          <a:p>
            <a:pPr algn="just">
              <a:lnSpc>
                <a:spcPct val="150000"/>
              </a:lnSpc>
            </a:pPr>
            <a:r>
              <a:rPr lang="en-IN" sz="2000" dirty="0"/>
              <a:t>Robustness : degree to which the software handles bad input or inappropriate user interaction.</a:t>
            </a:r>
          </a:p>
          <a:p>
            <a:pPr algn="just">
              <a:lnSpc>
                <a:spcPct val="150000"/>
              </a:lnSpc>
            </a:pPr>
            <a:r>
              <a:rPr lang="en-IN" sz="2000" dirty="0"/>
              <a:t>Richness : degree to which the interface provides a rich feature set.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chor="ctr"/>
          <a:lstStyle/>
          <a:p>
            <a:r>
              <a:rPr lang="en-US" dirty="0"/>
              <a:t>The Software Quality Dilemma</a:t>
            </a:r>
          </a:p>
        </p:txBody>
      </p:sp>
      <p:sp>
        <p:nvSpPr>
          <p:cNvPr id="184323" name="Rectangle 3"/>
          <p:cNvSpPr>
            <a:spLocks noGrp="1" noChangeArrowheads="1"/>
          </p:cNvSpPr>
          <p:nvPr>
            <p:ph idx="1"/>
          </p:nvPr>
        </p:nvSpPr>
        <p:spPr>
          <a:xfrm>
            <a:off x="285720" y="1403367"/>
            <a:ext cx="8572560" cy="4525963"/>
          </a:xfrm>
        </p:spPr>
        <p:txBody>
          <a:bodyPr/>
          <a:lstStyle/>
          <a:p>
            <a:pPr algn="just">
              <a:lnSpc>
                <a:spcPct val="150000"/>
              </a:lnSpc>
              <a:spcBef>
                <a:spcPts val="300"/>
              </a:spcBef>
            </a:pPr>
            <a:r>
              <a:rPr lang="en-US" sz="1800" dirty="0">
                <a:solidFill>
                  <a:srgbClr val="212324"/>
                </a:solidFill>
                <a:latin typeface="+mj-lt"/>
              </a:rPr>
              <a:t>If you produce a software system that has terrible quality, you lose because no one will want to buy it. </a:t>
            </a:r>
          </a:p>
          <a:p>
            <a:pPr algn="just">
              <a:lnSpc>
                <a:spcPct val="150000"/>
              </a:lnSpc>
              <a:spcBef>
                <a:spcPts val="300"/>
              </a:spcBef>
            </a:pPr>
            <a:r>
              <a:rPr lang="en-US" sz="1800" dirty="0">
                <a:solidFill>
                  <a:srgbClr val="212324"/>
                </a:solidFill>
                <a:latin typeface="+mj-lt"/>
              </a:rPr>
              <a:t>If on the other hand you spend infinite time, extremely large effort, and huge sums of money to build the absolutely perfect piece of software, then it's going to take so long to complete and it will be so expensive to produce that you'll be out of business anyway. </a:t>
            </a:r>
          </a:p>
          <a:p>
            <a:pPr algn="just">
              <a:lnSpc>
                <a:spcPct val="150000"/>
              </a:lnSpc>
              <a:spcBef>
                <a:spcPts val="300"/>
              </a:spcBef>
            </a:pPr>
            <a:r>
              <a:rPr lang="en-US" sz="1800" dirty="0">
                <a:solidFill>
                  <a:srgbClr val="212324"/>
                </a:solidFill>
                <a:latin typeface="+mj-lt"/>
              </a:rPr>
              <a:t>Either you missed the market window, or you simply exhausted all your resources. </a:t>
            </a:r>
          </a:p>
          <a:p>
            <a:pPr algn="just">
              <a:lnSpc>
                <a:spcPct val="150000"/>
              </a:lnSpc>
              <a:spcBef>
                <a:spcPts val="300"/>
              </a:spcBef>
            </a:pPr>
            <a:r>
              <a:rPr lang="en-US" sz="1800" dirty="0">
                <a:solidFill>
                  <a:schemeClr val="folHlink"/>
                </a:solidFill>
                <a:latin typeface="+mj-lt"/>
              </a:rPr>
              <a:t>So people in industry try to get to that magical middle ground where the product is good enough not to be rejected right away, such as during evaluation, but also not the object of so much perfectionism and so much work that it would take too long or cost too much to complete. [Ven03]</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nchor="ctr"/>
          <a:lstStyle/>
          <a:p>
            <a:r>
              <a:rPr lang="en-US" dirty="0"/>
              <a:t>“Good Enough” Software</a:t>
            </a:r>
          </a:p>
        </p:txBody>
      </p:sp>
      <p:sp>
        <p:nvSpPr>
          <p:cNvPr id="185347" name="Rectangle 3"/>
          <p:cNvSpPr>
            <a:spLocks noGrp="1" noChangeArrowheads="1"/>
          </p:cNvSpPr>
          <p:nvPr>
            <p:ph idx="1"/>
          </p:nvPr>
        </p:nvSpPr>
        <p:spPr/>
        <p:txBody>
          <a:bodyPr/>
          <a:lstStyle/>
          <a:p>
            <a:pPr algn="just">
              <a:lnSpc>
                <a:spcPct val="150000"/>
              </a:lnSpc>
              <a:spcBef>
                <a:spcPts val="300"/>
              </a:spcBef>
            </a:pPr>
            <a:r>
              <a:rPr lang="en-US" sz="1400" dirty="0">
                <a:solidFill>
                  <a:schemeClr val="folHlink"/>
                </a:solidFill>
                <a:latin typeface="+mj-lt"/>
              </a:rPr>
              <a:t>Good enough software delivers high quality functions and features that end-users desire, but at the same time it delivers other more obscure or specialized functions and features that contain known bugs. </a:t>
            </a:r>
            <a:endParaRPr lang="en-US" sz="1400" dirty="0">
              <a:latin typeface="+mj-lt"/>
            </a:endParaRPr>
          </a:p>
          <a:p>
            <a:pPr algn="just">
              <a:lnSpc>
                <a:spcPct val="150000"/>
              </a:lnSpc>
              <a:spcBef>
                <a:spcPts val="300"/>
              </a:spcBef>
            </a:pPr>
            <a:r>
              <a:rPr lang="en-US" sz="1400" dirty="0">
                <a:latin typeface="+mj-lt"/>
              </a:rPr>
              <a:t>Arguments </a:t>
            </a:r>
            <a:r>
              <a:rPr lang="en-US" sz="1400" i="1" dirty="0">
                <a:latin typeface="+mj-lt"/>
              </a:rPr>
              <a:t>against</a:t>
            </a:r>
            <a:r>
              <a:rPr lang="en-US" sz="1400" dirty="0">
                <a:latin typeface="+mj-lt"/>
              </a:rPr>
              <a:t> “good enough.” </a:t>
            </a:r>
          </a:p>
          <a:p>
            <a:pPr lvl="1" algn="just">
              <a:lnSpc>
                <a:spcPct val="150000"/>
              </a:lnSpc>
              <a:spcBef>
                <a:spcPts val="300"/>
              </a:spcBef>
            </a:pPr>
            <a:r>
              <a:rPr lang="en-US" sz="1400" dirty="0">
                <a:latin typeface="+mj-lt"/>
              </a:rPr>
              <a:t>It is true that “good enough” may work in some application domains and for a few major software companies. After all, if a company has a large marketing budget and can convince enough people to buy version 1.0, it has succeeded in locking them in. </a:t>
            </a:r>
          </a:p>
          <a:p>
            <a:pPr lvl="1" algn="just">
              <a:lnSpc>
                <a:spcPct val="150000"/>
              </a:lnSpc>
              <a:spcBef>
                <a:spcPts val="300"/>
              </a:spcBef>
            </a:pPr>
            <a:r>
              <a:rPr lang="en-US" sz="1400" dirty="0">
                <a:latin typeface="+mj-lt"/>
              </a:rPr>
              <a:t>If you work for a small company be wary of this philosophy. If you deliver a “good enough” (buggy) product, you risk permanent damage to your company’s reputation. </a:t>
            </a:r>
          </a:p>
          <a:p>
            <a:pPr lvl="1" algn="just">
              <a:lnSpc>
                <a:spcPct val="150000"/>
              </a:lnSpc>
              <a:spcBef>
                <a:spcPts val="300"/>
              </a:spcBef>
            </a:pPr>
            <a:r>
              <a:rPr lang="en-US" sz="1400" dirty="0">
                <a:latin typeface="+mj-lt"/>
              </a:rPr>
              <a:t>You may never get a chance to deliver version 2.0 because bad buzz may cause your sales to plummet and your company to fold. </a:t>
            </a:r>
          </a:p>
          <a:p>
            <a:pPr lvl="1" algn="just">
              <a:lnSpc>
                <a:spcPct val="150000"/>
              </a:lnSpc>
              <a:spcBef>
                <a:spcPts val="300"/>
              </a:spcBef>
            </a:pPr>
            <a:r>
              <a:rPr lang="en-US" sz="1400" dirty="0">
                <a:latin typeface="+mj-lt"/>
              </a:rPr>
              <a:t>If you work in certain application domains (e.g., real time embedded software, application software that is integrated with hardware can be negligent and open your company to expensive litigation.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2"/>
          </a:xfrm>
        </p:spPr>
        <p:txBody>
          <a:bodyPr>
            <a:normAutofit fontScale="90000"/>
          </a:bodyPr>
          <a:lstStyle/>
          <a:p>
            <a:r>
              <a:rPr lang="en-US" b="1">
                <a:latin typeface="Arial Black" pitchFamily="34" charset="0"/>
              </a:rPr>
              <a:t>Content</a:t>
            </a:r>
            <a:br>
              <a:rPr lang="en-US"/>
            </a:b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753647187"/>
              </p:ext>
            </p:extLst>
          </p:nvPr>
        </p:nvGraphicFramePr>
        <p:xfrm>
          <a:off x="457200" y="1066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5"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2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r>
              <a:rPr lang="en-US" dirty="0"/>
              <a:t>Cost of Quality</a:t>
            </a:r>
          </a:p>
        </p:txBody>
      </p:sp>
      <p:sp>
        <p:nvSpPr>
          <p:cNvPr id="174083" name="Rectangle 3"/>
          <p:cNvSpPr>
            <a:spLocks noGrp="1" noChangeArrowheads="1"/>
          </p:cNvSpPr>
          <p:nvPr>
            <p:ph idx="1"/>
          </p:nvPr>
        </p:nvSpPr>
        <p:spPr>
          <a:xfrm>
            <a:off x="214282" y="1303341"/>
            <a:ext cx="8715436" cy="4697427"/>
          </a:xfrm>
        </p:spPr>
        <p:txBody>
          <a:bodyPr/>
          <a:lstStyle/>
          <a:p>
            <a:pPr algn="just">
              <a:lnSpc>
                <a:spcPct val="150000"/>
              </a:lnSpc>
              <a:spcBef>
                <a:spcPts val="300"/>
              </a:spcBef>
            </a:pPr>
            <a:r>
              <a:rPr lang="en-US" sz="1400" i="1" dirty="0">
                <a:solidFill>
                  <a:schemeClr val="folHlink"/>
                </a:solidFill>
              </a:rPr>
              <a:t>Prevention costs</a:t>
            </a:r>
            <a:r>
              <a:rPr lang="en-US" sz="1400" dirty="0"/>
              <a:t> include</a:t>
            </a:r>
          </a:p>
          <a:p>
            <a:pPr lvl="1" algn="just">
              <a:lnSpc>
                <a:spcPct val="150000"/>
              </a:lnSpc>
              <a:spcBef>
                <a:spcPts val="600"/>
              </a:spcBef>
            </a:pPr>
            <a:r>
              <a:rPr lang="en-US" sz="1400" dirty="0"/>
              <a:t>quality planning</a:t>
            </a:r>
          </a:p>
          <a:p>
            <a:pPr lvl="1" algn="just">
              <a:lnSpc>
                <a:spcPct val="150000"/>
              </a:lnSpc>
            </a:pPr>
            <a:r>
              <a:rPr lang="en-US" sz="1400" dirty="0"/>
              <a:t>formal technical reviews</a:t>
            </a:r>
          </a:p>
          <a:p>
            <a:pPr lvl="1" algn="just">
              <a:lnSpc>
                <a:spcPct val="150000"/>
              </a:lnSpc>
            </a:pPr>
            <a:r>
              <a:rPr lang="en-US" sz="1400" dirty="0"/>
              <a:t>test equipment</a:t>
            </a:r>
          </a:p>
          <a:p>
            <a:pPr lvl="1" algn="just">
              <a:lnSpc>
                <a:spcPct val="150000"/>
              </a:lnSpc>
            </a:pPr>
            <a:r>
              <a:rPr lang="en-US" sz="1400" dirty="0"/>
              <a:t>Training</a:t>
            </a:r>
          </a:p>
          <a:p>
            <a:pPr algn="just">
              <a:lnSpc>
                <a:spcPct val="150000"/>
              </a:lnSpc>
              <a:spcBef>
                <a:spcPts val="300"/>
              </a:spcBef>
            </a:pPr>
            <a:r>
              <a:rPr lang="en-US" sz="1400" i="1" dirty="0">
                <a:solidFill>
                  <a:schemeClr val="folHlink"/>
                </a:solidFill>
              </a:rPr>
              <a:t>Internal failure costs</a:t>
            </a:r>
            <a:r>
              <a:rPr lang="en-US" sz="1400" dirty="0">
                <a:solidFill>
                  <a:schemeClr val="folHlink"/>
                </a:solidFill>
              </a:rPr>
              <a:t> </a:t>
            </a:r>
            <a:r>
              <a:rPr lang="en-US" sz="1400" dirty="0"/>
              <a:t>include</a:t>
            </a:r>
          </a:p>
          <a:p>
            <a:pPr lvl="1" algn="just">
              <a:lnSpc>
                <a:spcPct val="150000"/>
              </a:lnSpc>
              <a:spcBef>
                <a:spcPts val="600"/>
              </a:spcBef>
            </a:pPr>
            <a:r>
              <a:rPr lang="en-US" sz="1400" dirty="0"/>
              <a:t>rework</a:t>
            </a:r>
          </a:p>
          <a:p>
            <a:pPr lvl="1" algn="just">
              <a:lnSpc>
                <a:spcPct val="150000"/>
              </a:lnSpc>
            </a:pPr>
            <a:r>
              <a:rPr lang="en-US" sz="1400" dirty="0"/>
              <a:t>repair</a:t>
            </a:r>
          </a:p>
          <a:p>
            <a:pPr lvl="1" algn="just">
              <a:lnSpc>
                <a:spcPct val="150000"/>
              </a:lnSpc>
            </a:pPr>
            <a:r>
              <a:rPr lang="en-US" sz="1400" dirty="0"/>
              <a:t>failure mode analysis</a:t>
            </a:r>
          </a:p>
          <a:p>
            <a:pPr algn="just">
              <a:lnSpc>
                <a:spcPct val="150000"/>
              </a:lnSpc>
              <a:spcBef>
                <a:spcPts val="600"/>
              </a:spcBef>
            </a:pPr>
            <a:r>
              <a:rPr lang="en-US" sz="1400" i="1" dirty="0">
                <a:solidFill>
                  <a:schemeClr val="folHlink"/>
                </a:solidFill>
              </a:rPr>
              <a:t>External failure costs</a:t>
            </a:r>
            <a:r>
              <a:rPr lang="en-US" sz="1400" dirty="0"/>
              <a:t> are</a:t>
            </a:r>
          </a:p>
          <a:p>
            <a:pPr lvl="1" algn="just">
              <a:lnSpc>
                <a:spcPct val="150000"/>
              </a:lnSpc>
              <a:spcBef>
                <a:spcPts val="600"/>
              </a:spcBef>
            </a:pPr>
            <a:r>
              <a:rPr lang="en-US" sz="1400" dirty="0"/>
              <a:t>complaint resolution</a:t>
            </a:r>
          </a:p>
          <a:p>
            <a:pPr lvl="1" algn="just">
              <a:lnSpc>
                <a:spcPct val="150000"/>
              </a:lnSpc>
            </a:pPr>
            <a:r>
              <a:rPr lang="en-US" sz="1400" dirty="0"/>
              <a:t>product return and replacement</a:t>
            </a:r>
          </a:p>
          <a:p>
            <a:pPr lvl="1" algn="just">
              <a:lnSpc>
                <a:spcPct val="150000"/>
              </a:lnSpc>
            </a:pPr>
            <a:r>
              <a:rPr lang="en-US" sz="1400" dirty="0"/>
              <a:t>help line support</a:t>
            </a:r>
          </a:p>
          <a:p>
            <a:pPr lvl="1" algn="just">
              <a:lnSpc>
                <a:spcPct val="150000"/>
              </a:lnSpc>
            </a:pPr>
            <a:r>
              <a:rPr lang="en-US" sz="1400" dirty="0"/>
              <a:t>warranty work</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Cost</a:t>
            </a:r>
          </a:p>
        </p:txBody>
      </p:sp>
      <p:sp>
        <p:nvSpPr>
          <p:cNvPr id="167939" name="Rectangle 3"/>
          <p:cNvSpPr>
            <a:spLocks noGrp="1" noChangeArrowheads="1"/>
          </p:cNvSpPr>
          <p:nvPr>
            <p:ph idx="1"/>
          </p:nvPr>
        </p:nvSpPr>
        <p:spPr/>
        <p:txBody>
          <a:bodyPr/>
          <a:lstStyle/>
          <a:p>
            <a:pPr algn="just">
              <a:lnSpc>
                <a:spcPct val="150000"/>
              </a:lnSpc>
            </a:pPr>
            <a:r>
              <a:rPr lang="en-US" sz="1800" dirty="0">
                <a:latin typeface="+mj-lt"/>
              </a:rPr>
              <a:t>The relative costs to find and repair an error or defect increase dramatically as we go from prevention to detection to internal failure to external failure costs.</a:t>
            </a:r>
          </a:p>
        </p:txBody>
      </p:sp>
      <p:pic>
        <p:nvPicPr>
          <p:cNvPr id="167940" name="Picture 4" descr="Figure 14"/>
          <p:cNvPicPr>
            <a:picLocks noChangeAspect="1" noChangeArrowheads="1"/>
          </p:cNvPicPr>
          <p:nvPr/>
        </p:nvPicPr>
        <p:blipFill>
          <a:blip r:embed="rId2"/>
          <a:srcRect/>
          <a:stretch>
            <a:fillRect/>
          </a:stretch>
        </p:blipFill>
        <p:spPr bwMode="auto">
          <a:xfrm>
            <a:off x="3205840" y="3071810"/>
            <a:ext cx="4033160" cy="3281365"/>
          </a:xfrm>
          <a:prstGeom prst="rect">
            <a:avLst/>
          </a:prstGeom>
          <a:noFill/>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chor="ctr"/>
          <a:lstStyle/>
          <a:p>
            <a:r>
              <a:rPr lang="en-US" dirty="0"/>
              <a:t>Quality and Risk</a:t>
            </a:r>
          </a:p>
        </p:txBody>
      </p:sp>
      <p:sp>
        <p:nvSpPr>
          <p:cNvPr id="168963" name="Rectangle 3"/>
          <p:cNvSpPr>
            <a:spLocks noGrp="1" noChangeArrowheads="1"/>
          </p:cNvSpPr>
          <p:nvPr>
            <p:ph idx="1"/>
          </p:nvPr>
        </p:nvSpPr>
        <p:spPr/>
        <p:txBody>
          <a:bodyPr/>
          <a:lstStyle/>
          <a:p>
            <a:pPr algn="just">
              <a:lnSpc>
                <a:spcPct val="150000"/>
              </a:lnSpc>
            </a:pPr>
            <a:r>
              <a:rPr lang="en-US" sz="1800" dirty="0">
                <a:latin typeface="+mj-lt"/>
              </a:rPr>
              <a:t>“People bet their jobs, their comforts, their safety, their entertainment, their decisions, and their very lives on computer software. It better be right.”</a:t>
            </a:r>
          </a:p>
          <a:p>
            <a:pPr algn="just">
              <a:lnSpc>
                <a:spcPct val="150000"/>
              </a:lnSpc>
            </a:pPr>
            <a:r>
              <a:rPr lang="en-US" sz="1800" dirty="0">
                <a:latin typeface="+mj-lt"/>
              </a:rPr>
              <a:t>Example:</a:t>
            </a:r>
          </a:p>
          <a:p>
            <a:pPr lvl="1" algn="just">
              <a:lnSpc>
                <a:spcPct val="150000"/>
              </a:lnSpc>
              <a:spcBef>
                <a:spcPts val="600"/>
              </a:spcBef>
            </a:pPr>
            <a:r>
              <a:rPr lang="en-US" sz="1800" dirty="0">
                <a:latin typeface="+mj-lt"/>
              </a:rPr>
              <a:t>Throughout the month of November, 2000 at a hospital in Panama, 28 patients received massive overdoses of gamma rays during treatment for a variety of cancers. In the months that followed, five of these patients died from radiation poisoning and 15 others developed serious complications. What caused this tragedy?  A software package, developed by a U.S. company, was modified by hospital technicians to compute modified doses of radiation for each patient.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chor="ctr"/>
          <a:lstStyle/>
          <a:p>
            <a:r>
              <a:rPr lang="en-US" dirty="0"/>
              <a:t>Negligence and Liability</a:t>
            </a:r>
          </a:p>
        </p:txBody>
      </p:sp>
      <p:sp>
        <p:nvSpPr>
          <p:cNvPr id="169987" name="Rectangle 3"/>
          <p:cNvSpPr>
            <a:spLocks noGrp="1" noChangeArrowheads="1"/>
          </p:cNvSpPr>
          <p:nvPr>
            <p:ph idx="1"/>
          </p:nvPr>
        </p:nvSpPr>
        <p:spPr>
          <a:xfrm>
            <a:off x="285720" y="1260491"/>
            <a:ext cx="8572560" cy="4525963"/>
          </a:xfrm>
        </p:spPr>
        <p:txBody>
          <a:bodyPr/>
          <a:lstStyle/>
          <a:p>
            <a:pPr algn="just">
              <a:lnSpc>
                <a:spcPct val="150000"/>
              </a:lnSpc>
              <a:spcBef>
                <a:spcPts val="600"/>
              </a:spcBef>
            </a:pPr>
            <a:r>
              <a:rPr lang="en-US" sz="1800" dirty="0">
                <a:latin typeface="+mj-lt"/>
              </a:rPr>
              <a:t>The story is all too common. A governmental or corporate entity hires a major software developer or consulting company to analyze requirements and then design and construct a software-based “system” to support some major activity. </a:t>
            </a:r>
          </a:p>
          <a:p>
            <a:pPr lvl="1" algn="just">
              <a:lnSpc>
                <a:spcPct val="150000"/>
              </a:lnSpc>
              <a:spcBef>
                <a:spcPts val="600"/>
              </a:spcBef>
            </a:pPr>
            <a:r>
              <a:rPr lang="en-US" sz="1800" dirty="0">
                <a:latin typeface="+mj-lt"/>
              </a:rPr>
              <a:t>The system might support a major corporate function (e.g., pension management) or some governmental function (e.g., healthcare administration or homeland security).</a:t>
            </a:r>
          </a:p>
          <a:p>
            <a:pPr algn="just">
              <a:lnSpc>
                <a:spcPct val="150000"/>
              </a:lnSpc>
              <a:spcBef>
                <a:spcPts val="600"/>
              </a:spcBef>
            </a:pPr>
            <a:r>
              <a:rPr lang="en-US" sz="1800" dirty="0">
                <a:latin typeface="+mj-lt"/>
              </a:rPr>
              <a:t>Work begins with the best of intentions on both sides, but by the time the system is delivered, things have gone bad. </a:t>
            </a:r>
          </a:p>
          <a:p>
            <a:pPr algn="just">
              <a:lnSpc>
                <a:spcPct val="150000"/>
              </a:lnSpc>
              <a:spcBef>
                <a:spcPts val="600"/>
              </a:spcBef>
            </a:pPr>
            <a:r>
              <a:rPr lang="en-US" sz="1800" dirty="0">
                <a:latin typeface="+mj-lt"/>
              </a:rPr>
              <a:t>The system is late, fails to deliver desired features and functions, is error-prone, and does not meet with customer approval. </a:t>
            </a:r>
          </a:p>
          <a:p>
            <a:pPr algn="just">
              <a:lnSpc>
                <a:spcPct val="150000"/>
              </a:lnSpc>
              <a:spcBef>
                <a:spcPts val="600"/>
              </a:spcBef>
            </a:pPr>
            <a:r>
              <a:rPr lang="en-US" sz="1800" dirty="0">
                <a:latin typeface="+mj-lt"/>
              </a:rPr>
              <a:t>Litigation ensues.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chor="ctr"/>
          <a:lstStyle/>
          <a:p>
            <a:r>
              <a:rPr lang="en-US" dirty="0"/>
              <a:t>Quality and Security</a:t>
            </a:r>
          </a:p>
        </p:txBody>
      </p:sp>
      <p:sp>
        <p:nvSpPr>
          <p:cNvPr id="171011" name="Rectangle 3"/>
          <p:cNvSpPr>
            <a:spLocks noGrp="1" noChangeArrowheads="1"/>
          </p:cNvSpPr>
          <p:nvPr>
            <p:ph idx="1"/>
          </p:nvPr>
        </p:nvSpPr>
        <p:spPr/>
        <p:txBody>
          <a:bodyPr/>
          <a:lstStyle/>
          <a:p>
            <a:pPr algn="just">
              <a:lnSpc>
                <a:spcPct val="150000"/>
              </a:lnSpc>
              <a:spcBef>
                <a:spcPts val="300"/>
              </a:spcBef>
            </a:pPr>
            <a:r>
              <a:rPr lang="en-US" sz="1800" dirty="0">
                <a:latin typeface="+mj-lt"/>
              </a:rPr>
              <a:t>Gary McGraw comments [Wil05]:  </a:t>
            </a:r>
          </a:p>
          <a:p>
            <a:pPr algn="just">
              <a:lnSpc>
                <a:spcPct val="150000"/>
              </a:lnSpc>
              <a:spcBef>
                <a:spcPts val="300"/>
              </a:spcBef>
            </a:pPr>
            <a:r>
              <a:rPr lang="en-US" sz="1800" dirty="0">
                <a:latin typeface="+mj-lt"/>
              </a:rPr>
              <a:t>“Software security relates entirely and completely to quality. You must think about </a:t>
            </a:r>
            <a:r>
              <a:rPr lang="en-US" sz="1800" dirty="0">
                <a:solidFill>
                  <a:schemeClr val="folHlink"/>
                </a:solidFill>
                <a:latin typeface="+mj-lt"/>
              </a:rPr>
              <a:t>security, reliability, availability, dependability—at the beginning, in the design, architecture, test, and coding phases, all through the software life cycle [process]. </a:t>
            </a:r>
            <a:r>
              <a:rPr lang="en-US" sz="1800" dirty="0">
                <a:latin typeface="+mj-lt"/>
              </a:rPr>
              <a:t>Even people aware of the software security problem have focused on late life-cycle stuff. The earlier you find the software problem, the better. And there are two kinds of software problems. One is bugs, which are implementation problems. The other is software flaws—architectural problems in the design. </a:t>
            </a:r>
            <a:r>
              <a:rPr lang="en-US" sz="1800" dirty="0">
                <a:solidFill>
                  <a:schemeClr val="folHlink"/>
                </a:solidFill>
                <a:latin typeface="+mj-lt"/>
              </a:rPr>
              <a:t>People pay too much attention to bugs and not enough on flaws.</a:t>
            </a:r>
            <a:r>
              <a:rPr lang="en-US" sz="1800" dirty="0">
                <a:latin typeface="+mj-lt"/>
              </a:rPr>
              <a: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nchor="ctr"/>
          <a:lstStyle/>
          <a:p>
            <a:r>
              <a:rPr lang="en-US" dirty="0"/>
              <a:t>Achieving Software Quality</a:t>
            </a:r>
          </a:p>
        </p:txBody>
      </p:sp>
      <p:sp>
        <p:nvSpPr>
          <p:cNvPr id="190467" name="Rectangle 3"/>
          <p:cNvSpPr>
            <a:spLocks noGrp="1" noChangeArrowheads="1"/>
          </p:cNvSpPr>
          <p:nvPr>
            <p:ph idx="1"/>
          </p:nvPr>
        </p:nvSpPr>
        <p:spPr/>
        <p:txBody>
          <a:bodyPr/>
          <a:lstStyle/>
          <a:p>
            <a:pPr algn="just">
              <a:lnSpc>
                <a:spcPct val="150000"/>
              </a:lnSpc>
            </a:pPr>
            <a:r>
              <a:rPr lang="en-US" dirty="0">
                <a:latin typeface="+mj-lt"/>
              </a:rPr>
              <a:t>Critical success factors:</a:t>
            </a:r>
          </a:p>
          <a:p>
            <a:pPr lvl="1" algn="just">
              <a:lnSpc>
                <a:spcPct val="150000"/>
              </a:lnSpc>
            </a:pPr>
            <a:r>
              <a:rPr lang="en-US" dirty="0">
                <a:solidFill>
                  <a:schemeClr val="folHlink"/>
                </a:solidFill>
                <a:latin typeface="+mj-lt"/>
              </a:rPr>
              <a:t>Software Engineering Methods</a:t>
            </a:r>
          </a:p>
          <a:p>
            <a:pPr lvl="1" algn="just">
              <a:lnSpc>
                <a:spcPct val="150000"/>
              </a:lnSpc>
            </a:pPr>
            <a:r>
              <a:rPr lang="en-US" dirty="0">
                <a:solidFill>
                  <a:schemeClr val="folHlink"/>
                </a:solidFill>
                <a:latin typeface="+mj-lt"/>
              </a:rPr>
              <a:t>Project Management Techniques</a:t>
            </a:r>
          </a:p>
          <a:p>
            <a:pPr lvl="1" algn="just">
              <a:lnSpc>
                <a:spcPct val="150000"/>
              </a:lnSpc>
            </a:pPr>
            <a:r>
              <a:rPr lang="en-US" dirty="0">
                <a:solidFill>
                  <a:schemeClr val="folHlink"/>
                </a:solidFill>
                <a:latin typeface="+mj-lt"/>
              </a:rPr>
              <a:t>Quality Control</a:t>
            </a:r>
          </a:p>
          <a:p>
            <a:pPr lvl="1" algn="just">
              <a:lnSpc>
                <a:spcPct val="150000"/>
              </a:lnSpc>
            </a:pPr>
            <a:r>
              <a:rPr lang="en-US" dirty="0">
                <a:solidFill>
                  <a:schemeClr val="folHlink"/>
                </a:solidFill>
                <a:latin typeface="+mj-lt"/>
              </a:rPr>
              <a:t>Quality Assurance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Software Quality Assurance</a:t>
            </a:r>
          </a:p>
        </p:txBody>
      </p:sp>
      <p:sp>
        <p:nvSpPr>
          <p:cNvPr id="3" name="Content Placeholder 2"/>
          <p:cNvSpPr>
            <a:spLocks noGrp="1"/>
          </p:cNvSpPr>
          <p:nvPr>
            <p:ph idx="1"/>
          </p:nvPr>
        </p:nvSpPr>
        <p:spPr/>
        <p:txBody>
          <a:bodyPr/>
          <a:lstStyle/>
          <a:p>
            <a:pPr algn="just">
              <a:lnSpc>
                <a:spcPct val="150000"/>
              </a:lnSpc>
            </a:pPr>
            <a:r>
              <a:rPr lang="en-IN" sz="1600" dirty="0">
                <a:latin typeface="+mj-lt"/>
              </a:rPr>
              <a:t>Elements of SQA:</a:t>
            </a:r>
          </a:p>
          <a:p>
            <a:pPr algn="just">
              <a:lnSpc>
                <a:spcPct val="150000"/>
              </a:lnSpc>
              <a:spcBef>
                <a:spcPts val="600"/>
              </a:spcBef>
              <a:buClrTx/>
              <a:buSzPct val="100000"/>
              <a:buFont typeface="+mj-lt"/>
              <a:buAutoNum type="arabicPeriod"/>
            </a:pPr>
            <a:r>
              <a:rPr lang="en-US" sz="1600" dirty="0">
                <a:latin typeface="+mj-lt"/>
              </a:rPr>
              <a:t>Standards </a:t>
            </a:r>
          </a:p>
          <a:p>
            <a:pPr algn="just">
              <a:lnSpc>
                <a:spcPct val="150000"/>
              </a:lnSpc>
              <a:spcBef>
                <a:spcPts val="600"/>
              </a:spcBef>
              <a:buClrTx/>
              <a:buSzPct val="100000"/>
              <a:buFont typeface="+mj-lt"/>
              <a:buAutoNum type="arabicPeriod"/>
            </a:pPr>
            <a:r>
              <a:rPr lang="en-US" sz="1600" dirty="0">
                <a:latin typeface="+mj-lt"/>
              </a:rPr>
              <a:t>Reviews and Audits </a:t>
            </a:r>
          </a:p>
          <a:p>
            <a:pPr algn="just">
              <a:lnSpc>
                <a:spcPct val="150000"/>
              </a:lnSpc>
              <a:spcBef>
                <a:spcPts val="600"/>
              </a:spcBef>
              <a:buClrTx/>
              <a:buSzPct val="100000"/>
              <a:buFont typeface="+mj-lt"/>
              <a:buAutoNum type="arabicPeriod"/>
            </a:pPr>
            <a:r>
              <a:rPr lang="en-US" sz="1600" dirty="0">
                <a:latin typeface="+mj-lt"/>
              </a:rPr>
              <a:t>Testing</a:t>
            </a:r>
          </a:p>
          <a:p>
            <a:pPr algn="just">
              <a:lnSpc>
                <a:spcPct val="150000"/>
              </a:lnSpc>
              <a:spcBef>
                <a:spcPts val="600"/>
              </a:spcBef>
              <a:buClrTx/>
              <a:buSzPct val="100000"/>
              <a:buFont typeface="+mj-lt"/>
              <a:buAutoNum type="arabicPeriod"/>
            </a:pPr>
            <a:r>
              <a:rPr lang="en-US" sz="1600" dirty="0">
                <a:latin typeface="+mj-lt"/>
              </a:rPr>
              <a:t>Error/defect collection and analysis </a:t>
            </a:r>
          </a:p>
          <a:p>
            <a:pPr algn="just">
              <a:lnSpc>
                <a:spcPct val="150000"/>
              </a:lnSpc>
              <a:spcBef>
                <a:spcPts val="600"/>
              </a:spcBef>
              <a:buClrTx/>
              <a:buSzPct val="100000"/>
              <a:buFont typeface="+mj-lt"/>
              <a:buAutoNum type="arabicPeriod"/>
            </a:pPr>
            <a:r>
              <a:rPr lang="en-US" sz="1600" dirty="0">
                <a:latin typeface="+mj-lt"/>
              </a:rPr>
              <a:t>Change management </a:t>
            </a:r>
          </a:p>
          <a:p>
            <a:pPr algn="just">
              <a:lnSpc>
                <a:spcPct val="150000"/>
              </a:lnSpc>
              <a:spcBef>
                <a:spcPts val="600"/>
              </a:spcBef>
              <a:buClrTx/>
              <a:buSzPct val="100000"/>
              <a:buFont typeface="+mj-lt"/>
              <a:buAutoNum type="arabicPeriod"/>
            </a:pPr>
            <a:r>
              <a:rPr lang="en-US" sz="1600" dirty="0">
                <a:latin typeface="+mj-lt"/>
              </a:rPr>
              <a:t>Education  </a:t>
            </a:r>
          </a:p>
          <a:p>
            <a:pPr algn="just">
              <a:lnSpc>
                <a:spcPct val="150000"/>
              </a:lnSpc>
              <a:spcBef>
                <a:spcPts val="600"/>
              </a:spcBef>
              <a:buClrTx/>
              <a:buSzPct val="100000"/>
              <a:buFont typeface="+mj-lt"/>
              <a:buAutoNum type="arabicPeriod"/>
            </a:pPr>
            <a:r>
              <a:rPr lang="en-US" sz="1600" dirty="0">
                <a:latin typeface="+mj-lt"/>
              </a:rPr>
              <a:t>Vendor management </a:t>
            </a:r>
          </a:p>
          <a:p>
            <a:pPr algn="just">
              <a:lnSpc>
                <a:spcPct val="150000"/>
              </a:lnSpc>
              <a:spcBef>
                <a:spcPts val="600"/>
              </a:spcBef>
              <a:buClrTx/>
              <a:buSzPct val="100000"/>
              <a:buFont typeface="+mj-lt"/>
              <a:buAutoNum type="arabicPeriod"/>
            </a:pPr>
            <a:r>
              <a:rPr lang="en-US" sz="1600" dirty="0">
                <a:latin typeface="+mj-lt"/>
              </a:rPr>
              <a:t>Security management </a:t>
            </a:r>
          </a:p>
          <a:p>
            <a:pPr algn="just">
              <a:lnSpc>
                <a:spcPct val="150000"/>
              </a:lnSpc>
              <a:spcBef>
                <a:spcPts val="600"/>
              </a:spcBef>
              <a:buClrTx/>
              <a:buSzPct val="100000"/>
              <a:buFont typeface="+mj-lt"/>
              <a:buAutoNum type="arabicPeriod"/>
            </a:pPr>
            <a:r>
              <a:rPr lang="en-US" sz="1600" dirty="0">
                <a:latin typeface="+mj-lt"/>
              </a:rPr>
              <a:t>Safety </a:t>
            </a:r>
          </a:p>
          <a:p>
            <a:pPr algn="just">
              <a:lnSpc>
                <a:spcPct val="150000"/>
              </a:lnSpc>
              <a:spcBef>
                <a:spcPts val="600"/>
              </a:spcBef>
              <a:buClrTx/>
              <a:buSzPct val="100000"/>
              <a:buFont typeface="+mj-lt"/>
              <a:buAutoNum type="arabicPeriod"/>
            </a:pPr>
            <a:r>
              <a:rPr lang="en-US" sz="1600" dirty="0">
                <a:latin typeface="+mj-lt"/>
              </a:rPr>
              <a:t>Risk management </a:t>
            </a:r>
          </a:p>
          <a:p>
            <a:pPr algn="just">
              <a:lnSpc>
                <a:spcPct val="150000"/>
              </a:lnSpc>
              <a:buNone/>
            </a:pPr>
            <a:endParaRPr lang="en-IN" sz="1600" dirty="0">
              <a:latin typeface="+mj-lt"/>
            </a:endParaRP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chor="ctr"/>
          <a:lstStyle/>
          <a:p>
            <a:r>
              <a:rPr lang="en-US" dirty="0"/>
              <a:t>Role of the SQA Group-I</a:t>
            </a:r>
          </a:p>
        </p:txBody>
      </p:sp>
      <p:sp>
        <p:nvSpPr>
          <p:cNvPr id="177155" name="Rectangle 3"/>
          <p:cNvSpPr>
            <a:spLocks noGrp="1" noChangeArrowheads="1"/>
          </p:cNvSpPr>
          <p:nvPr>
            <p:ph idx="1"/>
          </p:nvPr>
        </p:nvSpPr>
        <p:spPr/>
        <p:txBody>
          <a:bodyPr/>
          <a:lstStyle/>
          <a:p>
            <a:pPr algn="just">
              <a:lnSpc>
                <a:spcPct val="150000"/>
              </a:lnSpc>
              <a:spcBef>
                <a:spcPts val="1200"/>
              </a:spcBef>
            </a:pPr>
            <a:r>
              <a:rPr lang="en-US" sz="1400" b="1" dirty="0"/>
              <a:t>Prepares an SQA plan for a project. </a:t>
            </a:r>
          </a:p>
          <a:p>
            <a:pPr lvl="1" algn="just">
              <a:lnSpc>
                <a:spcPct val="150000"/>
              </a:lnSpc>
              <a:spcBef>
                <a:spcPts val="1200"/>
              </a:spcBef>
            </a:pPr>
            <a:r>
              <a:rPr lang="en-US" sz="1400" dirty="0"/>
              <a:t>The plan identifies</a:t>
            </a:r>
          </a:p>
          <a:p>
            <a:pPr lvl="2" algn="just">
              <a:lnSpc>
                <a:spcPct val="150000"/>
              </a:lnSpc>
              <a:spcBef>
                <a:spcPts val="300"/>
              </a:spcBef>
            </a:pPr>
            <a:r>
              <a:rPr lang="en-US" sz="1400" dirty="0"/>
              <a:t>evaluations to be performed</a:t>
            </a:r>
          </a:p>
          <a:p>
            <a:pPr lvl="2" algn="just">
              <a:lnSpc>
                <a:spcPct val="150000"/>
              </a:lnSpc>
            </a:pPr>
            <a:r>
              <a:rPr lang="en-US" sz="1400" dirty="0"/>
              <a:t>audits and reviews to be performed</a:t>
            </a:r>
          </a:p>
          <a:p>
            <a:pPr lvl="2" algn="just">
              <a:lnSpc>
                <a:spcPct val="150000"/>
              </a:lnSpc>
            </a:pPr>
            <a:r>
              <a:rPr lang="en-US" sz="1400" dirty="0"/>
              <a:t>standards that are applicable to the project</a:t>
            </a:r>
          </a:p>
          <a:p>
            <a:pPr lvl="2" algn="just">
              <a:lnSpc>
                <a:spcPct val="150000"/>
              </a:lnSpc>
            </a:pPr>
            <a:r>
              <a:rPr lang="en-US" sz="1400" dirty="0"/>
              <a:t>procedures for error reporting and tracking</a:t>
            </a:r>
          </a:p>
          <a:p>
            <a:pPr lvl="2" algn="just">
              <a:lnSpc>
                <a:spcPct val="150000"/>
              </a:lnSpc>
            </a:pPr>
            <a:r>
              <a:rPr lang="en-US" sz="1400" dirty="0"/>
              <a:t>documents to be produced by the SQA group</a:t>
            </a:r>
          </a:p>
          <a:p>
            <a:pPr lvl="2" algn="just">
              <a:lnSpc>
                <a:spcPct val="150000"/>
              </a:lnSpc>
            </a:pPr>
            <a:r>
              <a:rPr lang="en-US" sz="1400" dirty="0"/>
              <a:t>amount of feedback provided to the software project team</a:t>
            </a:r>
          </a:p>
          <a:p>
            <a:pPr algn="just">
              <a:lnSpc>
                <a:spcPct val="150000"/>
              </a:lnSpc>
              <a:spcBef>
                <a:spcPts val="600"/>
              </a:spcBef>
            </a:pPr>
            <a:r>
              <a:rPr lang="en-US" sz="1400" b="1" dirty="0"/>
              <a:t>Participates in the development of the project’s software process description.</a:t>
            </a:r>
            <a:r>
              <a:rPr lang="en-US" sz="1400" dirty="0"/>
              <a:t> </a:t>
            </a:r>
          </a:p>
          <a:p>
            <a:pPr lvl="1" algn="just">
              <a:lnSpc>
                <a:spcPct val="150000"/>
              </a:lnSpc>
              <a:spcBef>
                <a:spcPts val="600"/>
              </a:spcBef>
            </a:pPr>
            <a:r>
              <a:rPr lang="en-US" sz="1400" dirty="0"/>
              <a:t> The SQA group reviews the process description for compliance with organizational policy, internal software standards, externally imposed standards (e.g., ISO-9001), and other parts of the software project plan.</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chor="ctr"/>
          <a:lstStyle/>
          <a:p>
            <a:r>
              <a:rPr lang="en-US" dirty="0" err="1"/>
              <a:t>Contd</a:t>
            </a:r>
            <a:r>
              <a:rPr lang="en-US" dirty="0"/>
              <a:t>…</a:t>
            </a:r>
          </a:p>
        </p:txBody>
      </p:sp>
      <p:sp>
        <p:nvSpPr>
          <p:cNvPr id="178179" name="Rectangle 3"/>
          <p:cNvSpPr>
            <a:spLocks noGrp="1" noChangeArrowheads="1"/>
          </p:cNvSpPr>
          <p:nvPr>
            <p:ph idx="1"/>
          </p:nvPr>
        </p:nvSpPr>
        <p:spPr/>
        <p:txBody>
          <a:bodyPr/>
          <a:lstStyle/>
          <a:p>
            <a:pPr algn="just">
              <a:lnSpc>
                <a:spcPct val="150000"/>
              </a:lnSpc>
              <a:spcBef>
                <a:spcPts val="600"/>
              </a:spcBef>
            </a:pPr>
            <a:r>
              <a:rPr lang="en-US" sz="1400" b="1" dirty="0"/>
              <a:t>Reviews software engineering activities to verify compliance with the defined software process.</a:t>
            </a:r>
            <a:r>
              <a:rPr lang="en-US" sz="1400" dirty="0"/>
              <a:t> </a:t>
            </a:r>
          </a:p>
          <a:p>
            <a:pPr lvl="1" algn="just">
              <a:lnSpc>
                <a:spcPct val="150000"/>
              </a:lnSpc>
              <a:spcBef>
                <a:spcPts val="600"/>
              </a:spcBef>
            </a:pPr>
            <a:r>
              <a:rPr lang="en-US" sz="1400" dirty="0"/>
              <a:t> identifies, documents, and tracks deviations from the process and verifies that corrections have been made.</a:t>
            </a:r>
          </a:p>
          <a:p>
            <a:pPr algn="just">
              <a:lnSpc>
                <a:spcPct val="150000"/>
              </a:lnSpc>
              <a:spcBef>
                <a:spcPts val="600"/>
              </a:spcBef>
            </a:pPr>
            <a:r>
              <a:rPr lang="en-US" sz="1400" b="1" dirty="0"/>
              <a:t>Audits designated software work products to verify compliance with those defined as part of the software process.</a:t>
            </a:r>
            <a:r>
              <a:rPr lang="en-US" sz="1400" dirty="0"/>
              <a:t> </a:t>
            </a:r>
          </a:p>
          <a:p>
            <a:pPr lvl="1" algn="just">
              <a:lnSpc>
                <a:spcPct val="150000"/>
              </a:lnSpc>
              <a:spcBef>
                <a:spcPts val="600"/>
              </a:spcBef>
            </a:pPr>
            <a:r>
              <a:rPr lang="en-US" sz="1400" dirty="0"/>
              <a:t>reviews selected work products; identifies, documents, and tracks deviations; verifies that corrections have been made</a:t>
            </a:r>
          </a:p>
          <a:p>
            <a:pPr lvl="1" algn="just">
              <a:lnSpc>
                <a:spcPct val="150000"/>
              </a:lnSpc>
              <a:spcBef>
                <a:spcPts val="600"/>
              </a:spcBef>
            </a:pPr>
            <a:r>
              <a:rPr lang="en-US" sz="1400" dirty="0"/>
              <a:t> periodically reports the results of its work to the project manager.</a:t>
            </a:r>
          </a:p>
          <a:p>
            <a:pPr algn="just">
              <a:lnSpc>
                <a:spcPct val="150000"/>
              </a:lnSpc>
              <a:spcBef>
                <a:spcPts val="600"/>
              </a:spcBef>
            </a:pPr>
            <a:r>
              <a:rPr lang="en-US" sz="1400" b="1" dirty="0"/>
              <a:t>Ensures that deviations in software work and work products are documented and handled according to a documented procedure.</a:t>
            </a:r>
          </a:p>
          <a:p>
            <a:pPr algn="just">
              <a:lnSpc>
                <a:spcPct val="150000"/>
              </a:lnSpc>
              <a:spcBef>
                <a:spcPts val="600"/>
              </a:spcBef>
            </a:pPr>
            <a:r>
              <a:rPr lang="en-US" sz="1400" b="1" dirty="0"/>
              <a:t>Records any noncompliance and reports to senior management.</a:t>
            </a:r>
          </a:p>
          <a:p>
            <a:pPr lvl="1" algn="just">
              <a:lnSpc>
                <a:spcPct val="150000"/>
              </a:lnSpc>
              <a:spcBef>
                <a:spcPts val="600"/>
              </a:spcBef>
            </a:pPr>
            <a:r>
              <a:rPr lang="en-US" sz="1400" dirty="0"/>
              <a:t>Noncompliance items are tracked until they are resolved.</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chor="ctr"/>
          <a:lstStyle/>
          <a:p>
            <a:r>
              <a:rPr lang="en-US" dirty="0"/>
              <a:t>SQA Goals</a:t>
            </a:r>
          </a:p>
        </p:txBody>
      </p:sp>
      <p:sp>
        <p:nvSpPr>
          <p:cNvPr id="203779" name="Rectangle 3"/>
          <p:cNvSpPr>
            <a:spLocks noGrp="1" noChangeArrowheads="1"/>
          </p:cNvSpPr>
          <p:nvPr>
            <p:ph idx="1"/>
          </p:nvPr>
        </p:nvSpPr>
        <p:spPr/>
        <p:txBody>
          <a:bodyPr/>
          <a:lstStyle/>
          <a:p>
            <a:pPr algn="just">
              <a:lnSpc>
                <a:spcPct val="150000"/>
              </a:lnSpc>
            </a:pPr>
            <a:r>
              <a:rPr lang="en-US" sz="1600" b="1" dirty="0">
                <a:solidFill>
                  <a:schemeClr val="folHlink"/>
                </a:solidFill>
                <a:latin typeface="+mj-lt"/>
              </a:rPr>
              <a:t>Requirements quality.</a:t>
            </a:r>
            <a:r>
              <a:rPr lang="en-US" sz="1600" dirty="0">
                <a:solidFill>
                  <a:srgbClr val="000000"/>
                </a:solidFill>
                <a:latin typeface="+mj-lt"/>
              </a:rPr>
              <a:t> The correctness, completeness, and consistency of the requirements model will have a strong influence on the quality of all work products that follow. </a:t>
            </a:r>
          </a:p>
          <a:p>
            <a:pPr algn="just">
              <a:lnSpc>
                <a:spcPct val="150000"/>
              </a:lnSpc>
            </a:pPr>
            <a:r>
              <a:rPr lang="en-US" sz="1600" b="1" dirty="0">
                <a:solidFill>
                  <a:schemeClr val="folHlink"/>
                </a:solidFill>
                <a:latin typeface="+mj-lt"/>
              </a:rPr>
              <a:t>Design quality.</a:t>
            </a:r>
            <a:r>
              <a:rPr lang="en-US" sz="1600" dirty="0">
                <a:solidFill>
                  <a:srgbClr val="000000"/>
                </a:solidFill>
                <a:latin typeface="+mj-lt"/>
              </a:rPr>
              <a:t> Every element of the design model should be assessed by the software team to ensure that it exhibits high quality and that the design itself conforms to requirements.</a:t>
            </a:r>
          </a:p>
          <a:p>
            <a:pPr algn="just">
              <a:lnSpc>
                <a:spcPct val="150000"/>
              </a:lnSpc>
            </a:pPr>
            <a:r>
              <a:rPr lang="en-US" sz="1600" b="1" dirty="0">
                <a:solidFill>
                  <a:schemeClr val="folHlink"/>
                </a:solidFill>
                <a:latin typeface="+mj-lt"/>
              </a:rPr>
              <a:t>Code quality.</a:t>
            </a:r>
            <a:r>
              <a:rPr lang="en-US" sz="1600" dirty="0">
                <a:solidFill>
                  <a:srgbClr val="000000"/>
                </a:solidFill>
                <a:latin typeface="+mj-lt"/>
              </a:rPr>
              <a:t> Source code and related work products (e.g., other descriptive information) must conform to local coding standards and exhibit characteristics that will facilitate maintainability.</a:t>
            </a:r>
          </a:p>
          <a:p>
            <a:pPr algn="just">
              <a:lnSpc>
                <a:spcPct val="150000"/>
              </a:lnSpc>
            </a:pPr>
            <a:r>
              <a:rPr lang="en-US" sz="1600" b="1" dirty="0">
                <a:solidFill>
                  <a:schemeClr val="folHlink"/>
                </a:solidFill>
                <a:latin typeface="+mj-lt"/>
              </a:rPr>
              <a:t>Quality control effectiveness.</a:t>
            </a:r>
            <a:r>
              <a:rPr lang="en-US" sz="1600" dirty="0">
                <a:solidFill>
                  <a:schemeClr val="folHlink"/>
                </a:solidFill>
                <a:latin typeface="+mj-lt"/>
              </a:rPr>
              <a:t> </a:t>
            </a:r>
            <a:r>
              <a:rPr lang="en-US" sz="1600" dirty="0">
                <a:solidFill>
                  <a:srgbClr val="000000"/>
                </a:solidFill>
                <a:latin typeface="+mj-lt"/>
              </a:rPr>
              <a:t>A software team should apply limited resources in a way that has the highest likelihood of achieving a high quality result.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Quality Concepts</a:t>
            </a:r>
          </a:p>
        </p:txBody>
      </p:sp>
      <p:sp>
        <p:nvSpPr>
          <p:cNvPr id="3" name="Content Placeholder 2"/>
          <p:cNvSpPr>
            <a:spLocks noGrp="1"/>
          </p:cNvSpPr>
          <p:nvPr>
            <p:ph idx="1"/>
          </p:nvPr>
        </p:nvSpPr>
        <p:spPr>
          <a:xfrm>
            <a:off x="142876" y="1474805"/>
            <a:ext cx="8858280" cy="4525963"/>
          </a:xfrm>
        </p:spPr>
        <p:txBody>
          <a:bodyPr/>
          <a:lstStyle/>
          <a:p>
            <a:pPr algn="just">
              <a:lnSpc>
                <a:spcPct val="150000"/>
              </a:lnSpc>
              <a:spcBef>
                <a:spcPts val="300"/>
              </a:spcBef>
            </a:pPr>
            <a:r>
              <a:rPr lang="en-US" sz="1800" dirty="0">
                <a:latin typeface="+mj-lt"/>
              </a:rPr>
              <a:t>In 2005, </a:t>
            </a:r>
            <a:r>
              <a:rPr lang="en-US" sz="1800" i="1" dirty="0" err="1">
                <a:latin typeface="+mj-lt"/>
              </a:rPr>
              <a:t>ComputerWorld</a:t>
            </a:r>
            <a:r>
              <a:rPr lang="en-US" sz="1800" dirty="0">
                <a:latin typeface="+mj-lt"/>
              </a:rPr>
              <a:t> [Hil05] lamented that </a:t>
            </a:r>
          </a:p>
          <a:p>
            <a:pPr lvl="1" algn="just">
              <a:lnSpc>
                <a:spcPct val="150000"/>
              </a:lnSpc>
              <a:spcBef>
                <a:spcPts val="300"/>
              </a:spcBef>
            </a:pPr>
            <a:r>
              <a:rPr lang="en-US" sz="1600" dirty="0">
                <a:solidFill>
                  <a:schemeClr val="folHlink"/>
                </a:solidFill>
                <a:latin typeface="+mj-lt"/>
              </a:rPr>
              <a:t>“bad software plagues nearly every organization that uses computers, causing lost work hours during computer downtime, lost or corrupted data, missed sales opportunities, high IT support and maintenance costs, and low customer satisfaction. </a:t>
            </a:r>
            <a:endParaRPr lang="en-US" sz="1600" dirty="0">
              <a:latin typeface="+mj-lt"/>
            </a:endParaRPr>
          </a:p>
          <a:p>
            <a:pPr algn="just">
              <a:lnSpc>
                <a:spcPct val="150000"/>
              </a:lnSpc>
              <a:spcBef>
                <a:spcPts val="300"/>
              </a:spcBef>
            </a:pPr>
            <a:r>
              <a:rPr lang="en-US" sz="1800" dirty="0">
                <a:latin typeface="+mj-lt"/>
              </a:rPr>
              <a:t>A year later, </a:t>
            </a:r>
            <a:r>
              <a:rPr lang="en-US" sz="1800" i="1" dirty="0">
                <a:latin typeface="+mj-lt"/>
              </a:rPr>
              <a:t>InfoWorld</a:t>
            </a:r>
            <a:r>
              <a:rPr lang="en-US" sz="1800" dirty="0">
                <a:latin typeface="+mj-lt"/>
              </a:rPr>
              <a:t> [Fos06] wrote about the </a:t>
            </a:r>
          </a:p>
          <a:p>
            <a:pPr lvl="1" algn="just">
              <a:lnSpc>
                <a:spcPct val="150000"/>
              </a:lnSpc>
              <a:spcBef>
                <a:spcPts val="300"/>
              </a:spcBef>
            </a:pPr>
            <a:r>
              <a:rPr lang="en-US" sz="1600" dirty="0">
                <a:solidFill>
                  <a:schemeClr val="folHlink"/>
                </a:solidFill>
                <a:latin typeface="+mj-lt"/>
              </a:rPr>
              <a:t>“the sorry state of software quality” reporting that the quality problem had not gotten any better.</a:t>
            </a:r>
          </a:p>
          <a:p>
            <a:pPr algn="just">
              <a:lnSpc>
                <a:spcPct val="150000"/>
              </a:lnSpc>
            </a:pPr>
            <a:r>
              <a:rPr lang="en-US" sz="1800" dirty="0">
                <a:latin typeface="+mj-lt"/>
              </a:rPr>
              <a:t>Today, software quality remains an issue, but who is to blame? </a:t>
            </a:r>
          </a:p>
          <a:p>
            <a:pPr lvl="1" algn="just">
              <a:lnSpc>
                <a:spcPct val="150000"/>
              </a:lnSpc>
            </a:pPr>
            <a:r>
              <a:rPr lang="en-US" sz="1600" dirty="0">
                <a:latin typeface="+mj-lt"/>
              </a:rPr>
              <a:t>Customers blame developers, arguing that sloppy practices lead to low-quality software. </a:t>
            </a:r>
          </a:p>
          <a:p>
            <a:pPr lvl="1" algn="just">
              <a:lnSpc>
                <a:spcPct val="150000"/>
              </a:lnSpc>
            </a:pPr>
            <a:r>
              <a:rPr lang="en-US" sz="1600" dirty="0">
                <a:latin typeface="+mj-lt"/>
              </a:rPr>
              <a:t>Developers blame customers (and other stakeholders), arguing that irrational delivery dates and a continuing stream of changes force them to deliver software before it has been fully validated.</a:t>
            </a:r>
            <a:endParaRPr lang="en-US" sz="1800" dirty="0">
              <a:latin typeface="+mj-lt"/>
            </a:endParaRPr>
          </a:p>
          <a:p>
            <a:pPr algn="just">
              <a:lnSpc>
                <a:spcPct val="150000"/>
              </a:lnSpc>
            </a:pPr>
            <a:endParaRPr lang="en-IN" dirty="0">
              <a:latin typeface="+mj-lt"/>
            </a:endParaRP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274638"/>
            <a:ext cx="3726982" cy="728405"/>
          </a:xfrm>
          <a:noFill/>
          <a:ln/>
        </p:spPr>
        <p:txBody>
          <a:bodyPr wrap="none" lIns="63500" tIns="25400" rIns="63500" bIns="25400" anchor="ctr">
            <a:spAutoFit/>
          </a:bodyPr>
          <a:lstStyle/>
          <a:p>
            <a:r>
              <a:rPr lang="en-US" dirty="0"/>
              <a:t>Statistical SQA</a:t>
            </a:r>
          </a:p>
        </p:txBody>
      </p:sp>
      <p:sp>
        <p:nvSpPr>
          <p:cNvPr id="188419" name="Oval 3"/>
          <p:cNvSpPr>
            <a:spLocks noChangeArrowheads="1"/>
          </p:cNvSpPr>
          <p:nvPr/>
        </p:nvSpPr>
        <p:spPr bwMode="auto">
          <a:xfrm>
            <a:off x="2909888" y="2927350"/>
            <a:ext cx="1828800" cy="2171700"/>
          </a:xfrm>
          <a:prstGeom prst="ellipse">
            <a:avLst/>
          </a:prstGeom>
          <a:solidFill>
            <a:schemeClr val="bg2"/>
          </a:solidFill>
          <a:ln w="12700">
            <a:noFill/>
            <a:round/>
            <a:headEnd/>
            <a:tailEnd/>
          </a:ln>
          <a:effectLst/>
        </p:spPr>
        <p:txBody>
          <a:bodyPr wrap="none" anchor="ctr"/>
          <a:lstStyle/>
          <a:p>
            <a:endParaRPr lang="en-IN"/>
          </a:p>
        </p:txBody>
      </p:sp>
      <p:sp>
        <p:nvSpPr>
          <p:cNvPr id="188420" name="Rectangle 4"/>
          <p:cNvSpPr>
            <a:spLocks noChangeArrowheads="1"/>
          </p:cNvSpPr>
          <p:nvPr/>
        </p:nvSpPr>
        <p:spPr bwMode="auto">
          <a:xfrm>
            <a:off x="1792288" y="2055813"/>
            <a:ext cx="2006600" cy="1543050"/>
          </a:xfrm>
          <a:prstGeom prst="rect">
            <a:avLst/>
          </a:prstGeom>
          <a:solidFill>
            <a:srgbClr val="3365FB"/>
          </a:solidFill>
          <a:ln w="127000">
            <a:noFill/>
            <a:miter lim="800000"/>
            <a:headEnd/>
            <a:tailEnd/>
          </a:ln>
          <a:effectLst>
            <a:outerShdw dist="107763" dir="2700000" algn="ctr" rotWithShape="0">
              <a:srgbClr val="808080"/>
            </a:outerShdw>
          </a:effectLst>
        </p:spPr>
        <p:txBody>
          <a:bodyPr wrap="none" anchor="ctr"/>
          <a:lstStyle/>
          <a:p>
            <a:endParaRPr lang="en-IN"/>
          </a:p>
        </p:txBody>
      </p:sp>
      <p:sp>
        <p:nvSpPr>
          <p:cNvPr id="188421" name="Rectangle 5"/>
          <p:cNvSpPr>
            <a:spLocks noChangeArrowheads="1"/>
          </p:cNvSpPr>
          <p:nvPr/>
        </p:nvSpPr>
        <p:spPr bwMode="auto">
          <a:xfrm>
            <a:off x="1981200" y="2132013"/>
            <a:ext cx="1671638" cy="819150"/>
          </a:xfrm>
          <a:prstGeom prst="rect">
            <a:avLst/>
          </a:prstGeom>
          <a:noFill/>
          <a:ln w="12700">
            <a:noFill/>
            <a:miter lim="800000"/>
            <a:headEnd/>
            <a:tailEnd/>
          </a:ln>
          <a:effectLst/>
        </p:spPr>
        <p:txBody>
          <a:bodyPr wrap="none" lIns="90487" tIns="44450" rIns="90487" bIns="44450">
            <a:spAutoFit/>
          </a:bodyPr>
          <a:lstStyle/>
          <a:p>
            <a:r>
              <a:rPr lang="en-US" b="1">
                <a:solidFill>
                  <a:schemeClr val="bg1"/>
                </a:solidFill>
                <a:effectLst>
                  <a:outerShdw blurRad="38100" dist="38100" dir="2700000" algn="tl">
                    <a:srgbClr val="000000"/>
                  </a:outerShdw>
                </a:effectLst>
                <a:latin typeface="Helvetica" pitchFamily="-128" charset="0"/>
              </a:rPr>
              <a:t>Product</a:t>
            </a:r>
          </a:p>
          <a:p>
            <a:r>
              <a:rPr lang="en-US" b="1">
                <a:solidFill>
                  <a:schemeClr val="bg1"/>
                </a:solidFill>
                <a:effectLst>
                  <a:outerShdw blurRad="38100" dist="38100" dir="2700000" algn="tl">
                    <a:srgbClr val="000000"/>
                  </a:outerShdw>
                </a:effectLst>
                <a:latin typeface="Helvetica" pitchFamily="-128" charset="0"/>
              </a:rPr>
              <a:t>&amp; Process</a:t>
            </a:r>
          </a:p>
        </p:txBody>
      </p:sp>
      <p:sp>
        <p:nvSpPr>
          <p:cNvPr id="188422" name="Oval 6"/>
          <p:cNvSpPr>
            <a:spLocks noChangeArrowheads="1"/>
          </p:cNvSpPr>
          <p:nvPr/>
        </p:nvSpPr>
        <p:spPr bwMode="auto">
          <a:xfrm>
            <a:off x="2770188" y="2927350"/>
            <a:ext cx="1803400" cy="2143125"/>
          </a:xfrm>
          <a:prstGeom prst="ellipse">
            <a:avLst/>
          </a:prstGeom>
          <a:solidFill>
            <a:srgbClr val="AD278D"/>
          </a:solidFill>
          <a:ln w="25400">
            <a:noFill/>
            <a:round/>
            <a:headEnd/>
            <a:tailEnd/>
          </a:ln>
          <a:effectLst/>
        </p:spPr>
        <p:txBody>
          <a:bodyPr wrap="none" anchor="ctr"/>
          <a:lstStyle/>
          <a:p>
            <a:endParaRPr lang="en-IN"/>
          </a:p>
        </p:txBody>
      </p:sp>
      <p:sp>
        <p:nvSpPr>
          <p:cNvPr id="188423" name="Rectangle 7"/>
          <p:cNvSpPr>
            <a:spLocks noChangeArrowheads="1"/>
          </p:cNvSpPr>
          <p:nvPr/>
        </p:nvSpPr>
        <p:spPr bwMode="auto">
          <a:xfrm>
            <a:off x="3176588" y="3617913"/>
            <a:ext cx="3154362" cy="638175"/>
          </a:xfrm>
          <a:prstGeom prst="rect">
            <a:avLst/>
          </a:prstGeom>
          <a:noFill/>
          <a:ln w="12700">
            <a:noFill/>
            <a:miter lim="800000"/>
            <a:headEnd/>
            <a:tailEnd/>
          </a:ln>
          <a:effectLst/>
        </p:spPr>
        <p:txBody>
          <a:bodyPr wrap="none" lIns="90487" tIns="44450" rIns="90487" bIns="44450">
            <a:spAutoFit/>
          </a:bodyPr>
          <a:lstStyle/>
          <a:p>
            <a:r>
              <a:rPr lang="en-US" sz="3600" b="1">
                <a:latin typeface="Helvetica" pitchFamily="-128" charset="0"/>
              </a:rPr>
              <a:t>measurement</a:t>
            </a:r>
          </a:p>
        </p:txBody>
      </p:sp>
      <p:sp>
        <p:nvSpPr>
          <p:cNvPr id="188424" name="Rectangle 8"/>
          <p:cNvSpPr>
            <a:spLocks noChangeArrowheads="1"/>
          </p:cNvSpPr>
          <p:nvPr/>
        </p:nvSpPr>
        <p:spPr bwMode="auto">
          <a:xfrm>
            <a:off x="3997325" y="4975225"/>
            <a:ext cx="4227513" cy="454025"/>
          </a:xfrm>
          <a:prstGeom prst="rect">
            <a:avLst/>
          </a:prstGeom>
          <a:noFill/>
          <a:ln w="12700">
            <a:noFill/>
            <a:miter lim="800000"/>
            <a:headEnd/>
            <a:tailEnd/>
          </a:ln>
          <a:effectLst/>
        </p:spPr>
        <p:txBody>
          <a:bodyPr wrap="none" lIns="90487" tIns="44450" rIns="90487" bIns="44450">
            <a:spAutoFit/>
          </a:bodyPr>
          <a:lstStyle/>
          <a:p>
            <a:r>
              <a:rPr lang="en-US" b="1" i="1">
                <a:latin typeface="Helvetica" pitchFamily="-128" charset="0"/>
              </a:rPr>
              <a:t>... an understanding of how </a:t>
            </a:r>
          </a:p>
        </p:txBody>
      </p:sp>
      <p:sp>
        <p:nvSpPr>
          <p:cNvPr id="188425" name="Rectangle 9"/>
          <p:cNvSpPr>
            <a:spLocks noChangeArrowheads="1"/>
          </p:cNvSpPr>
          <p:nvPr/>
        </p:nvSpPr>
        <p:spPr bwMode="auto">
          <a:xfrm>
            <a:off x="4044950" y="5346700"/>
            <a:ext cx="3144838" cy="454025"/>
          </a:xfrm>
          <a:prstGeom prst="rect">
            <a:avLst/>
          </a:prstGeom>
          <a:noFill/>
          <a:ln w="12700">
            <a:noFill/>
            <a:miter lim="800000"/>
            <a:headEnd/>
            <a:tailEnd/>
          </a:ln>
          <a:effectLst/>
        </p:spPr>
        <p:txBody>
          <a:bodyPr wrap="none" lIns="90487" tIns="44450" rIns="90487" bIns="44450">
            <a:spAutoFit/>
          </a:bodyPr>
          <a:lstStyle/>
          <a:p>
            <a:r>
              <a:rPr lang="en-US" b="1" i="1">
                <a:latin typeface="Helvetica" pitchFamily="-128" charset="0"/>
              </a:rPr>
              <a:t>to improve quality ...</a:t>
            </a:r>
          </a:p>
        </p:txBody>
      </p:sp>
      <p:sp>
        <p:nvSpPr>
          <p:cNvPr id="188426" name="Arc 10"/>
          <p:cNvSpPr>
            <a:spLocks/>
          </p:cNvSpPr>
          <p:nvPr/>
        </p:nvSpPr>
        <p:spPr bwMode="auto">
          <a:xfrm>
            <a:off x="6072188" y="3614738"/>
            <a:ext cx="889000" cy="1314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folHlink"/>
            </a:solidFill>
            <a:round/>
            <a:headEnd/>
            <a:tailEnd type="triangle" w="med" len="med"/>
          </a:ln>
          <a:effectLst/>
        </p:spPr>
        <p:txBody>
          <a:bodyPr wrap="none" anchor="ctr"/>
          <a:lstStyle/>
          <a:p>
            <a:endParaRPr lang="en-IN"/>
          </a:p>
        </p:txBody>
      </p:sp>
      <p:sp>
        <p:nvSpPr>
          <p:cNvPr id="188427" name="Text Box 11"/>
          <p:cNvSpPr txBox="1">
            <a:spLocks noChangeArrowheads="1"/>
          </p:cNvSpPr>
          <p:nvPr/>
        </p:nvSpPr>
        <p:spPr bwMode="auto">
          <a:xfrm>
            <a:off x="4419600" y="2209800"/>
            <a:ext cx="4044950" cy="835025"/>
          </a:xfrm>
          <a:prstGeom prst="rect">
            <a:avLst/>
          </a:prstGeom>
          <a:noFill/>
          <a:ln w="12700">
            <a:noFill/>
            <a:miter lim="800000"/>
            <a:headEnd/>
            <a:tailEnd/>
          </a:ln>
          <a:effectLst/>
        </p:spPr>
        <p:txBody>
          <a:bodyPr wrap="none">
            <a:spAutoFit/>
          </a:bodyPr>
          <a:lstStyle/>
          <a:p>
            <a:pPr>
              <a:lnSpc>
                <a:spcPct val="90000"/>
              </a:lnSpc>
            </a:pPr>
            <a:r>
              <a:rPr lang="en-US" sz="1800" b="1">
                <a:latin typeface="Palatino" pitchFamily="-128" charset="0"/>
              </a:rPr>
              <a:t>Collect information on all defects</a:t>
            </a:r>
          </a:p>
          <a:p>
            <a:pPr>
              <a:lnSpc>
                <a:spcPct val="90000"/>
              </a:lnSpc>
            </a:pPr>
            <a:r>
              <a:rPr lang="en-US" sz="1800" b="1">
                <a:latin typeface="Palatino" pitchFamily="-128" charset="0"/>
              </a:rPr>
              <a:t>Find the causes of the defects</a:t>
            </a:r>
          </a:p>
          <a:p>
            <a:pPr>
              <a:lnSpc>
                <a:spcPct val="90000"/>
              </a:lnSpc>
            </a:pPr>
            <a:r>
              <a:rPr lang="en-US" sz="1800" b="1">
                <a:latin typeface="Palatino" pitchFamily="-128" charset="0"/>
              </a:rPr>
              <a:t>Move to provide fixes for the process</a:t>
            </a:r>
          </a:p>
        </p:txBody>
      </p:sp>
      <p:sp>
        <p:nvSpPr>
          <p:cNvPr id="1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1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nchor="ctr"/>
          <a:lstStyle/>
          <a:p>
            <a:r>
              <a:rPr lang="en-US" dirty="0"/>
              <a:t>Statistical SQA</a:t>
            </a:r>
          </a:p>
        </p:txBody>
      </p:sp>
      <p:sp>
        <p:nvSpPr>
          <p:cNvPr id="208899" name="Rectangle 3"/>
          <p:cNvSpPr>
            <a:spLocks noGrp="1" noChangeArrowheads="1"/>
          </p:cNvSpPr>
          <p:nvPr>
            <p:ph idx="1"/>
          </p:nvPr>
        </p:nvSpPr>
        <p:spPr/>
        <p:txBody>
          <a:bodyPr/>
          <a:lstStyle/>
          <a:p>
            <a:pPr algn="just">
              <a:lnSpc>
                <a:spcPct val="150000"/>
              </a:lnSpc>
              <a:spcBef>
                <a:spcPts val="600"/>
              </a:spcBef>
            </a:pPr>
            <a:r>
              <a:rPr lang="en-US" sz="1800" dirty="0">
                <a:latin typeface="+mj-lt"/>
              </a:rPr>
              <a:t>Information about software errors and defects is collected and categorized.</a:t>
            </a:r>
          </a:p>
          <a:p>
            <a:pPr algn="just">
              <a:lnSpc>
                <a:spcPct val="150000"/>
              </a:lnSpc>
              <a:spcBef>
                <a:spcPts val="300"/>
              </a:spcBef>
            </a:pPr>
            <a:r>
              <a:rPr lang="en-US" sz="1800" dirty="0">
                <a:latin typeface="+mj-lt"/>
              </a:rPr>
              <a:t>An attempt is made to trace each error and defect to its underlying cause (e.g., non-conformance to specifications, design error, violation of standards, poor communication with the customer).</a:t>
            </a:r>
          </a:p>
          <a:p>
            <a:pPr algn="just">
              <a:lnSpc>
                <a:spcPct val="150000"/>
              </a:lnSpc>
              <a:spcBef>
                <a:spcPts val="300"/>
              </a:spcBef>
            </a:pPr>
            <a:r>
              <a:rPr lang="en-US" sz="1800" dirty="0">
                <a:latin typeface="+mj-lt"/>
              </a:rPr>
              <a:t>Using the Pareto principle (80 percent of the defects can be traced to 20 percent of all possible causes), isolate the 20 percent (the </a:t>
            </a:r>
            <a:r>
              <a:rPr lang="en-US" sz="1800" i="1" dirty="0">
                <a:latin typeface="+mj-lt"/>
              </a:rPr>
              <a:t>vital few</a:t>
            </a:r>
            <a:r>
              <a:rPr lang="en-US" sz="1800" dirty="0">
                <a:latin typeface="+mj-lt"/>
              </a:rPr>
              <a:t>).</a:t>
            </a:r>
          </a:p>
          <a:p>
            <a:pPr algn="just">
              <a:lnSpc>
                <a:spcPct val="150000"/>
              </a:lnSpc>
              <a:spcBef>
                <a:spcPts val="300"/>
              </a:spcBef>
            </a:pPr>
            <a:r>
              <a:rPr lang="en-US" sz="1800" dirty="0">
                <a:latin typeface="+mj-lt"/>
              </a:rPr>
              <a:t>Once the vital few causes have been identified, move to correct the problems that have caused the errors and defects.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noFill/>
          <a:ln/>
        </p:spPr>
        <p:txBody>
          <a:bodyPr lIns="90487" tIns="44450" rIns="90487" bIns="44450" anchor="ctr"/>
          <a:lstStyle/>
          <a:p>
            <a:r>
              <a:rPr lang="en-US" dirty="0"/>
              <a:t>What Are Reviews?</a:t>
            </a:r>
          </a:p>
        </p:txBody>
      </p:sp>
      <p:sp>
        <p:nvSpPr>
          <p:cNvPr id="173059" name="Rectangle 3"/>
          <p:cNvSpPr>
            <a:spLocks noGrp="1" noChangeArrowheads="1"/>
          </p:cNvSpPr>
          <p:nvPr>
            <p:ph idx="1"/>
          </p:nvPr>
        </p:nvSpPr>
        <p:spPr>
          <a:noFill/>
          <a:ln/>
        </p:spPr>
        <p:txBody>
          <a:bodyPr lIns="90487" tIns="44450" rIns="90487" bIns="44450"/>
          <a:lstStyle/>
          <a:p>
            <a:pPr algn="just">
              <a:lnSpc>
                <a:spcPct val="150000"/>
              </a:lnSpc>
            </a:pPr>
            <a:r>
              <a:rPr lang="en-US" sz="2400" dirty="0"/>
              <a:t>a meeting conducted by technical people for technical people</a:t>
            </a:r>
          </a:p>
          <a:p>
            <a:pPr algn="just">
              <a:lnSpc>
                <a:spcPct val="150000"/>
              </a:lnSpc>
            </a:pPr>
            <a:r>
              <a:rPr lang="en-US" sz="2400" dirty="0"/>
              <a:t>a technical assessment of a work product created during the software engineering process</a:t>
            </a:r>
          </a:p>
          <a:p>
            <a:pPr algn="just">
              <a:lnSpc>
                <a:spcPct val="150000"/>
              </a:lnSpc>
            </a:pPr>
            <a:r>
              <a:rPr lang="en-US" sz="2400" dirty="0"/>
              <a:t>a software quality assurance mechanism</a:t>
            </a:r>
          </a:p>
          <a:p>
            <a:pPr algn="just">
              <a:lnSpc>
                <a:spcPct val="150000"/>
              </a:lnSpc>
            </a:pPr>
            <a:r>
              <a:rPr lang="en-US" sz="2400" dirty="0"/>
              <a:t>a training ground</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r>
              <a:rPr lang="en-US" dirty="0"/>
              <a:t>What Reviews Are Not</a:t>
            </a:r>
          </a:p>
        </p:txBody>
      </p:sp>
      <p:sp>
        <p:nvSpPr>
          <p:cNvPr id="174083" name="Rectangle 3"/>
          <p:cNvSpPr>
            <a:spLocks noGrp="1" noChangeArrowheads="1"/>
          </p:cNvSpPr>
          <p:nvPr>
            <p:ph idx="1"/>
          </p:nvPr>
        </p:nvSpPr>
        <p:spPr/>
        <p:txBody>
          <a:bodyPr/>
          <a:lstStyle/>
          <a:p>
            <a:pPr algn="just">
              <a:lnSpc>
                <a:spcPct val="150000"/>
              </a:lnSpc>
            </a:pPr>
            <a:r>
              <a:rPr lang="en-US" sz="2400" dirty="0"/>
              <a:t>A project summary or progress assessment</a:t>
            </a:r>
          </a:p>
          <a:p>
            <a:pPr algn="just">
              <a:lnSpc>
                <a:spcPct val="150000"/>
              </a:lnSpc>
            </a:pPr>
            <a:r>
              <a:rPr lang="en-US" sz="2400" dirty="0"/>
              <a:t>A meeting intended solely to impart information</a:t>
            </a:r>
          </a:p>
          <a:p>
            <a:pPr algn="just">
              <a:lnSpc>
                <a:spcPct val="150000"/>
              </a:lnSpc>
            </a:pPr>
            <a:r>
              <a:rPr lang="en-US" sz="2400" dirty="0"/>
              <a:t>A mechanism for political or personal reprisal!</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chor="ctr"/>
          <a:lstStyle/>
          <a:p>
            <a:r>
              <a:rPr lang="en-US" dirty="0"/>
              <a:t>What Do We Look For?</a:t>
            </a:r>
          </a:p>
        </p:txBody>
      </p:sp>
      <p:sp>
        <p:nvSpPr>
          <p:cNvPr id="180227" name="Rectangle 3"/>
          <p:cNvSpPr>
            <a:spLocks noGrp="1" noChangeArrowheads="1"/>
          </p:cNvSpPr>
          <p:nvPr>
            <p:ph idx="1"/>
          </p:nvPr>
        </p:nvSpPr>
        <p:spPr/>
        <p:txBody>
          <a:bodyPr/>
          <a:lstStyle/>
          <a:p>
            <a:pPr algn="just">
              <a:lnSpc>
                <a:spcPct val="150000"/>
              </a:lnSpc>
            </a:pPr>
            <a:r>
              <a:rPr lang="en-US" sz="2000" dirty="0">
                <a:latin typeface="+mj-lt"/>
              </a:rPr>
              <a:t>Errors and defects</a:t>
            </a:r>
          </a:p>
          <a:p>
            <a:pPr lvl="1" algn="just">
              <a:lnSpc>
                <a:spcPct val="150000"/>
              </a:lnSpc>
            </a:pPr>
            <a:r>
              <a:rPr lang="en-US" sz="1800" i="1" dirty="0">
                <a:solidFill>
                  <a:schemeClr val="folHlink"/>
                </a:solidFill>
                <a:latin typeface="+mj-lt"/>
              </a:rPr>
              <a:t>Error</a:t>
            </a:r>
            <a:r>
              <a:rPr lang="en-US" sz="1800" dirty="0">
                <a:latin typeface="+mj-lt"/>
              </a:rPr>
              <a:t>—a quality problem found </a:t>
            </a:r>
            <a:r>
              <a:rPr lang="en-US" sz="1800" i="1" dirty="0">
                <a:latin typeface="+mj-lt"/>
              </a:rPr>
              <a:t>before</a:t>
            </a:r>
            <a:r>
              <a:rPr lang="en-US" sz="1800" dirty="0">
                <a:latin typeface="+mj-lt"/>
              </a:rPr>
              <a:t> the software is released to end users</a:t>
            </a:r>
          </a:p>
          <a:p>
            <a:pPr lvl="1" algn="just">
              <a:lnSpc>
                <a:spcPct val="150000"/>
              </a:lnSpc>
            </a:pPr>
            <a:r>
              <a:rPr lang="en-US" sz="1800" i="1" dirty="0">
                <a:solidFill>
                  <a:schemeClr val="folHlink"/>
                </a:solidFill>
                <a:latin typeface="+mj-lt"/>
              </a:rPr>
              <a:t>Defect</a:t>
            </a:r>
            <a:r>
              <a:rPr lang="en-US" sz="1800" i="1" dirty="0">
                <a:latin typeface="+mj-lt"/>
              </a:rPr>
              <a:t>—</a:t>
            </a:r>
            <a:r>
              <a:rPr lang="en-US" sz="1800" dirty="0">
                <a:latin typeface="+mj-lt"/>
              </a:rPr>
              <a:t>a quality problem found only</a:t>
            </a:r>
            <a:r>
              <a:rPr lang="en-US" sz="1800" i="1" dirty="0">
                <a:latin typeface="+mj-lt"/>
              </a:rPr>
              <a:t> after</a:t>
            </a:r>
            <a:r>
              <a:rPr lang="en-US" sz="1800" dirty="0">
                <a:latin typeface="+mj-lt"/>
              </a:rPr>
              <a:t> the software has been released to end-users</a:t>
            </a:r>
          </a:p>
          <a:p>
            <a:pPr algn="just">
              <a:lnSpc>
                <a:spcPct val="150000"/>
              </a:lnSpc>
            </a:pPr>
            <a:r>
              <a:rPr lang="en-US" sz="2000" dirty="0">
                <a:latin typeface="+mj-lt"/>
              </a:rPr>
              <a:t>We make this distinction because errors and defects have very different economic, business, psychological, and human impact</a:t>
            </a:r>
          </a:p>
          <a:p>
            <a:pPr algn="just">
              <a:lnSpc>
                <a:spcPct val="150000"/>
              </a:lnSpc>
            </a:pPr>
            <a:r>
              <a:rPr lang="en-US" sz="2000" dirty="0">
                <a:latin typeface="+mj-lt"/>
              </a:rPr>
              <a:t>However, the temporal distinction made between errors and defects in this book is </a:t>
            </a:r>
            <a:r>
              <a:rPr lang="en-US" sz="2000" i="1" dirty="0">
                <a:latin typeface="+mj-lt"/>
              </a:rPr>
              <a:t>not</a:t>
            </a:r>
            <a:r>
              <a:rPr lang="en-US" sz="2000" dirty="0">
                <a:latin typeface="+mj-lt"/>
              </a:rPr>
              <a:t> mainstream thinking</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r>
              <a:rPr lang="en-US" dirty="0"/>
              <a:t>Defect Amplification</a:t>
            </a:r>
          </a:p>
        </p:txBody>
      </p:sp>
      <p:sp>
        <p:nvSpPr>
          <p:cNvPr id="181251" name="Rectangle 3"/>
          <p:cNvSpPr>
            <a:spLocks noGrp="1" noChangeArrowheads="1"/>
          </p:cNvSpPr>
          <p:nvPr>
            <p:ph idx="1"/>
          </p:nvPr>
        </p:nvSpPr>
        <p:spPr/>
        <p:txBody>
          <a:bodyPr/>
          <a:lstStyle/>
          <a:p>
            <a:pPr algn="just">
              <a:lnSpc>
                <a:spcPct val="150000"/>
              </a:lnSpc>
            </a:pPr>
            <a:r>
              <a:rPr lang="en-US" sz="1600" dirty="0">
                <a:latin typeface="+mj-lt"/>
              </a:rPr>
              <a:t>A </a:t>
            </a:r>
            <a:r>
              <a:rPr lang="en-US" sz="1600" i="1" dirty="0">
                <a:latin typeface="+mj-lt"/>
              </a:rPr>
              <a:t>defect amplification model</a:t>
            </a:r>
            <a:r>
              <a:rPr lang="en-US" sz="1600" dirty="0">
                <a:latin typeface="+mj-lt"/>
              </a:rPr>
              <a:t> [IBM81] can be used to illustrate the generation and detection of errors during the design and code generation actions of a software process. </a:t>
            </a:r>
          </a:p>
        </p:txBody>
      </p:sp>
      <p:sp>
        <p:nvSpPr>
          <p:cNvPr id="181252" name="Rectangle 4"/>
          <p:cNvSpPr>
            <a:spLocks noChangeArrowheads="1"/>
          </p:cNvSpPr>
          <p:nvPr/>
        </p:nvSpPr>
        <p:spPr bwMode="auto">
          <a:xfrm>
            <a:off x="3505200" y="3581400"/>
            <a:ext cx="3505200" cy="13716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81253" name="Line 5"/>
          <p:cNvSpPr>
            <a:spLocks noChangeShapeType="1"/>
          </p:cNvSpPr>
          <p:nvPr/>
        </p:nvSpPr>
        <p:spPr bwMode="auto">
          <a:xfrm>
            <a:off x="3505200" y="4038600"/>
            <a:ext cx="2362200" cy="0"/>
          </a:xfrm>
          <a:prstGeom prst="line">
            <a:avLst/>
          </a:prstGeom>
          <a:noFill/>
          <a:ln w="9525">
            <a:solidFill>
              <a:schemeClr val="tx1"/>
            </a:solidFill>
            <a:round/>
            <a:headEnd/>
            <a:tailEnd/>
          </a:ln>
          <a:effectLst/>
        </p:spPr>
        <p:txBody>
          <a:bodyPr wrap="none" anchor="ctr"/>
          <a:lstStyle/>
          <a:p>
            <a:endParaRPr lang="en-IN"/>
          </a:p>
        </p:txBody>
      </p:sp>
      <p:sp>
        <p:nvSpPr>
          <p:cNvPr id="181254" name="Line 6"/>
          <p:cNvSpPr>
            <a:spLocks noChangeShapeType="1"/>
          </p:cNvSpPr>
          <p:nvPr/>
        </p:nvSpPr>
        <p:spPr bwMode="auto">
          <a:xfrm>
            <a:off x="3505200" y="4495800"/>
            <a:ext cx="2362200" cy="0"/>
          </a:xfrm>
          <a:prstGeom prst="line">
            <a:avLst/>
          </a:prstGeom>
          <a:noFill/>
          <a:ln w="9525">
            <a:solidFill>
              <a:schemeClr val="tx1"/>
            </a:solidFill>
            <a:round/>
            <a:headEnd/>
            <a:tailEnd/>
          </a:ln>
          <a:effectLst/>
        </p:spPr>
        <p:txBody>
          <a:bodyPr wrap="none" anchor="ctr"/>
          <a:lstStyle/>
          <a:p>
            <a:endParaRPr lang="en-IN"/>
          </a:p>
        </p:txBody>
      </p:sp>
      <p:sp>
        <p:nvSpPr>
          <p:cNvPr id="181256" name="Text Box 8"/>
          <p:cNvSpPr txBox="1">
            <a:spLocks noChangeArrowheads="1"/>
          </p:cNvSpPr>
          <p:nvPr/>
        </p:nvSpPr>
        <p:spPr bwMode="auto">
          <a:xfrm>
            <a:off x="3581400" y="3657600"/>
            <a:ext cx="2193925" cy="336550"/>
          </a:xfrm>
          <a:prstGeom prst="rect">
            <a:avLst/>
          </a:prstGeom>
          <a:noFill/>
          <a:ln w="9525">
            <a:noFill/>
            <a:miter lim="800000"/>
            <a:headEnd/>
            <a:tailEnd/>
          </a:ln>
          <a:effectLst/>
        </p:spPr>
        <p:txBody>
          <a:bodyPr wrap="none">
            <a:spAutoFit/>
          </a:bodyPr>
          <a:lstStyle/>
          <a:p>
            <a:r>
              <a:rPr lang="en-US" sz="1600"/>
              <a:t>Errors passed through</a:t>
            </a:r>
            <a:endParaRPr lang="en-US"/>
          </a:p>
        </p:txBody>
      </p:sp>
      <p:sp>
        <p:nvSpPr>
          <p:cNvPr id="181257" name="Text Box 9"/>
          <p:cNvSpPr txBox="1">
            <a:spLocks noChangeArrowheads="1"/>
          </p:cNvSpPr>
          <p:nvPr/>
        </p:nvSpPr>
        <p:spPr bwMode="auto">
          <a:xfrm>
            <a:off x="3581400" y="4114800"/>
            <a:ext cx="1935163" cy="336550"/>
          </a:xfrm>
          <a:prstGeom prst="rect">
            <a:avLst/>
          </a:prstGeom>
          <a:noFill/>
          <a:ln w="9525">
            <a:noFill/>
            <a:miter lim="800000"/>
            <a:headEnd/>
            <a:tailEnd/>
          </a:ln>
          <a:effectLst/>
        </p:spPr>
        <p:txBody>
          <a:bodyPr wrap="none">
            <a:spAutoFit/>
          </a:bodyPr>
          <a:lstStyle/>
          <a:p>
            <a:r>
              <a:rPr lang="en-US" sz="1600"/>
              <a:t>Amplified errors 1:x</a:t>
            </a:r>
            <a:endParaRPr lang="en-US"/>
          </a:p>
        </p:txBody>
      </p:sp>
      <p:sp>
        <p:nvSpPr>
          <p:cNvPr id="181258" name="Text Box 10"/>
          <p:cNvSpPr txBox="1">
            <a:spLocks noChangeArrowheads="1"/>
          </p:cNvSpPr>
          <p:nvPr/>
        </p:nvSpPr>
        <p:spPr bwMode="auto">
          <a:xfrm>
            <a:off x="3581400" y="4572000"/>
            <a:ext cx="2295525" cy="336550"/>
          </a:xfrm>
          <a:prstGeom prst="rect">
            <a:avLst/>
          </a:prstGeom>
          <a:noFill/>
          <a:ln w="9525">
            <a:noFill/>
            <a:miter lim="800000"/>
            <a:headEnd/>
            <a:tailEnd/>
          </a:ln>
          <a:effectLst/>
        </p:spPr>
        <p:txBody>
          <a:bodyPr wrap="none">
            <a:spAutoFit/>
          </a:bodyPr>
          <a:lstStyle/>
          <a:p>
            <a:r>
              <a:rPr lang="en-US" sz="1600"/>
              <a:t>Newly generated errors</a:t>
            </a:r>
            <a:endParaRPr lang="en-US"/>
          </a:p>
        </p:txBody>
      </p:sp>
      <p:sp>
        <p:nvSpPr>
          <p:cNvPr id="181259" name="Text Box 11"/>
          <p:cNvSpPr txBox="1">
            <a:spLocks noChangeArrowheads="1"/>
          </p:cNvSpPr>
          <p:nvPr/>
        </p:nvSpPr>
        <p:spPr bwMode="auto">
          <a:xfrm>
            <a:off x="4343400" y="5105400"/>
            <a:ext cx="1822450" cy="336550"/>
          </a:xfrm>
          <a:prstGeom prst="rect">
            <a:avLst/>
          </a:prstGeom>
          <a:noFill/>
          <a:ln w="9525">
            <a:noFill/>
            <a:miter lim="800000"/>
            <a:headEnd/>
            <a:tailEnd/>
          </a:ln>
          <a:effectLst/>
        </p:spPr>
        <p:txBody>
          <a:bodyPr wrap="none">
            <a:spAutoFit/>
          </a:bodyPr>
          <a:lstStyle/>
          <a:p>
            <a:r>
              <a:rPr lang="en-US" sz="1600" i="1"/>
              <a:t>Development step</a:t>
            </a:r>
            <a:endParaRPr lang="en-US"/>
          </a:p>
        </p:txBody>
      </p:sp>
      <p:sp>
        <p:nvSpPr>
          <p:cNvPr id="181260" name="Text Box 12"/>
          <p:cNvSpPr txBox="1">
            <a:spLocks noChangeArrowheads="1"/>
          </p:cNvSpPr>
          <p:nvPr/>
        </p:nvSpPr>
        <p:spPr bwMode="auto">
          <a:xfrm>
            <a:off x="1143000" y="3581400"/>
            <a:ext cx="1416050" cy="581025"/>
          </a:xfrm>
          <a:prstGeom prst="rect">
            <a:avLst/>
          </a:prstGeom>
          <a:noFill/>
          <a:ln w="9525">
            <a:noFill/>
            <a:miter lim="800000"/>
            <a:headEnd/>
            <a:tailEnd/>
          </a:ln>
          <a:effectLst/>
        </p:spPr>
        <p:txBody>
          <a:bodyPr wrap="none">
            <a:spAutoFit/>
          </a:bodyPr>
          <a:lstStyle/>
          <a:p>
            <a:r>
              <a:rPr lang="en-US" sz="1600"/>
              <a:t>Errors from</a:t>
            </a:r>
          </a:p>
          <a:p>
            <a:r>
              <a:rPr lang="en-US" sz="1600"/>
              <a:t>Previous step</a:t>
            </a:r>
            <a:endParaRPr lang="en-US"/>
          </a:p>
        </p:txBody>
      </p:sp>
      <p:sp>
        <p:nvSpPr>
          <p:cNvPr id="181261" name="Text Box 13"/>
          <p:cNvSpPr txBox="1">
            <a:spLocks noChangeArrowheads="1"/>
          </p:cNvSpPr>
          <p:nvPr/>
        </p:nvSpPr>
        <p:spPr bwMode="auto">
          <a:xfrm>
            <a:off x="7391400" y="3886200"/>
            <a:ext cx="1504950" cy="581025"/>
          </a:xfrm>
          <a:prstGeom prst="rect">
            <a:avLst/>
          </a:prstGeom>
          <a:noFill/>
          <a:ln w="9525">
            <a:noFill/>
            <a:miter lim="800000"/>
            <a:headEnd/>
            <a:tailEnd/>
          </a:ln>
          <a:effectLst/>
        </p:spPr>
        <p:txBody>
          <a:bodyPr wrap="none">
            <a:spAutoFit/>
          </a:bodyPr>
          <a:lstStyle/>
          <a:p>
            <a:r>
              <a:rPr lang="en-US" sz="1600"/>
              <a:t>Errors passed </a:t>
            </a:r>
          </a:p>
          <a:p>
            <a:r>
              <a:rPr lang="en-US" sz="1600"/>
              <a:t>To next step</a:t>
            </a:r>
            <a:endParaRPr lang="en-US"/>
          </a:p>
        </p:txBody>
      </p:sp>
      <p:sp>
        <p:nvSpPr>
          <p:cNvPr id="181262" name="Text Box 14"/>
          <p:cNvSpPr txBox="1">
            <a:spLocks noChangeArrowheads="1"/>
          </p:cNvSpPr>
          <p:nvPr/>
        </p:nvSpPr>
        <p:spPr bwMode="auto">
          <a:xfrm>
            <a:off x="3581400" y="3276600"/>
            <a:ext cx="873125" cy="336550"/>
          </a:xfrm>
          <a:prstGeom prst="rect">
            <a:avLst/>
          </a:prstGeom>
          <a:noFill/>
          <a:ln w="9525">
            <a:noFill/>
            <a:miter lim="800000"/>
            <a:headEnd/>
            <a:tailEnd/>
          </a:ln>
          <a:effectLst/>
        </p:spPr>
        <p:txBody>
          <a:bodyPr wrap="none">
            <a:spAutoFit/>
          </a:bodyPr>
          <a:lstStyle/>
          <a:p>
            <a:r>
              <a:rPr lang="en-US" sz="1600"/>
              <a:t>Defects</a:t>
            </a:r>
            <a:endParaRPr lang="en-US"/>
          </a:p>
        </p:txBody>
      </p:sp>
      <p:sp>
        <p:nvSpPr>
          <p:cNvPr id="181263" name="Text Box 15"/>
          <p:cNvSpPr txBox="1">
            <a:spLocks noChangeArrowheads="1"/>
          </p:cNvSpPr>
          <p:nvPr/>
        </p:nvSpPr>
        <p:spPr bwMode="auto">
          <a:xfrm>
            <a:off x="5867400" y="3276600"/>
            <a:ext cx="1042988" cy="336550"/>
          </a:xfrm>
          <a:prstGeom prst="rect">
            <a:avLst/>
          </a:prstGeom>
          <a:noFill/>
          <a:ln w="9525">
            <a:noFill/>
            <a:miter lim="800000"/>
            <a:headEnd/>
            <a:tailEnd/>
          </a:ln>
          <a:effectLst/>
        </p:spPr>
        <p:txBody>
          <a:bodyPr wrap="none">
            <a:spAutoFit/>
          </a:bodyPr>
          <a:lstStyle/>
          <a:p>
            <a:r>
              <a:rPr lang="en-US" sz="1600"/>
              <a:t>Detection</a:t>
            </a:r>
            <a:endParaRPr lang="en-US"/>
          </a:p>
        </p:txBody>
      </p:sp>
      <p:sp>
        <p:nvSpPr>
          <p:cNvPr id="181264" name="Line 16"/>
          <p:cNvSpPr>
            <a:spLocks noChangeShapeType="1"/>
          </p:cNvSpPr>
          <p:nvPr/>
        </p:nvSpPr>
        <p:spPr bwMode="auto">
          <a:xfrm>
            <a:off x="5867400" y="3581400"/>
            <a:ext cx="0" cy="1371600"/>
          </a:xfrm>
          <a:prstGeom prst="line">
            <a:avLst/>
          </a:prstGeom>
          <a:noFill/>
          <a:ln w="9525">
            <a:solidFill>
              <a:schemeClr val="tx1"/>
            </a:solidFill>
            <a:round/>
            <a:headEnd/>
            <a:tailEnd/>
          </a:ln>
          <a:effectLst/>
        </p:spPr>
        <p:txBody>
          <a:bodyPr wrap="none" anchor="ctr"/>
          <a:lstStyle/>
          <a:p>
            <a:endParaRPr lang="en-IN"/>
          </a:p>
        </p:txBody>
      </p:sp>
      <p:sp>
        <p:nvSpPr>
          <p:cNvPr id="181265" name="Text Box 17"/>
          <p:cNvSpPr txBox="1">
            <a:spLocks noChangeArrowheads="1"/>
          </p:cNvSpPr>
          <p:nvPr/>
        </p:nvSpPr>
        <p:spPr bwMode="auto">
          <a:xfrm>
            <a:off x="5943600" y="3886200"/>
            <a:ext cx="1054100" cy="581025"/>
          </a:xfrm>
          <a:prstGeom prst="rect">
            <a:avLst/>
          </a:prstGeom>
          <a:noFill/>
          <a:ln w="9525">
            <a:noFill/>
            <a:miter lim="800000"/>
            <a:headEnd/>
            <a:tailEnd/>
          </a:ln>
          <a:effectLst/>
        </p:spPr>
        <p:txBody>
          <a:bodyPr wrap="none">
            <a:spAutoFit/>
          </a:bodyPr>
          <a:lstStyle/>
          <a:p>
            <a:r>
              <a:rPr lang="en-US" sz="1600"/>
              <a:t>Percent</a:t>
            </a:r>
          </a:p>
          <a:p>
            <a:r>
              <a:rPr lang="en-US" sz="1600"/>
              <a:t>Efficiency</a:t>
            </a:r>
            <a:endParaRPr lang="en-US"/>
          </a:p>
        </p:txBody>
      </p:sp>
      <p:sp>
        <p:nvSpPr>
          <p:cNvPr id="181266" name="Line 18"/>
          <p:cNvSpPr>
            <a:spLocks noChangeShapeType="1"/>
          </p:cNvSpPr>
          <p:nvPr/>
        </p:nvSpPr>
        <p:spPr bwMode="auto">
          <a:xfrm flipV="1">
            <a:off x="2514600" y="3810000"/>
            <a:ext cx="1066800" cy="76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81267" name="Line 19"/>
          <p:cNvSpPr>
            <a:spLocks noChangeShapeType="1"/>
          </p:cNvSpPr>
          <p:nvPr/>
        </p:nvSpPr>
        <p:spPr bwMode="auto">
          <a:xfrm>
            <a:off x="2514600" y="3886200"/>
            <a:ext cx="1066800" cy="3810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81268" name="Line 20"/>
          <p:cNvSpPr>
            <a:spLocks noChangeShapeType="1"/>
          </p:cNvSpPr>
          <p:nvPr/>
        </p:nvSpPr>
        <p:spPr bwMode="auto">
          <a:xfrm>
            <a:off x="7010400" y="4191000"/>
            <a:ext cx="3810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22"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23"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nchor="ctr"/>
          <a:lstStyle/>
          <a:p>
            <a:r>
              <a:rPr lang="en-US" dirty="0"/>
              <a:t>Reference Model</a:t>
            </a:r>
          </a:p>
        </p:txBody>
      </p:sp>
      <p:pic>
        <p:nvPicPr>
          <p:cNvPr id="191492" name="Picture 4" descr="Figure 15"/>
          <p:cNvPicPr>
            <a:picLocks noChangeAspect="1" noChangeArrowheads="1"/>
          </p:cNvPicPr>
          <p:nvPr/>
        </p:nvPicPr>
        <p:blipFill>
          <a:blip r:embed="rId2"/>
          <a:srcRect/>
          <a:stretch>
            <a:fillRect/>
          </a:stretch>
        </p:blipFill>
        <p:spPr bwMode="auto">
          <a:xfrm>
            <a:off x="2091828" y="1714489"/>
            <a:ext cx="4408998" cy="4362424"/>
          </a:xfrm>
          <a:prstGeom prst="rect">
            <a:avLst/>
          </a:prstGeom>
          <a:noFill/>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chor="ctr"/>
          <a:lstStyle/>
          <a:p>
            <a:r>
              <a:rPr lang="en-US" dirty="0"/>
              <a:t>Informal Reviews</a:t>
            </a:r>
          </a:p>
        </p:txBody>
      </p:sp>
      <p:sp>
        <p:nvSpPr>
          <p:cNvPr id="192515" name="Rectangle 3"/>
          <p:cNvSpPr>
            <a:spLocks noGrp="1" noChangeArrowheads="1"/>
          </p:cNvSpPr>
          <p:nvPr>
            <p:ph idx="1"/>
          </p:nvPr>
        </p:nvSpPr>
        <p:spPr>
          <a:xfrm>
            <a:off x="357158" y="1500174"/>
            <a:ext cx="8229600" cy="4525963"/>
          </a:xfrm>
        </p:spPr>
        <p:txBody>
          <a:bodyPr/>
          <a:lstStyle/>
          <a:p>
            <a:pPr algn="just">
              <a:lnSpc>
                <a:spcPct val="150000"/>
              </a:lnSpc>
            </a:pPr>
            <a:r>
              <a:rPr lang="en-US" sz="2000" dirty="0">
                <a:latin typeface="+mj-lt"/>
              </a:rPr>
              <a:t>Informal reviews include:</a:t>
            </a:r>
          </a:p>
          <a:p>
            <a:pPr lvl="1" algn="just">
              <a:lnSpc>
                <a:spcPct val="150000"/>
              </a:lnSpc>
            </a:pPr>
            <a:r>
              <a:rPr lang="en-US" sz="2000" dirty="0">
                <a:latin typeface="+mj-lt"/>
              </a:rPr>
              <a:t>a simple desk check of a software engineering work product with a colleague</a:t>
            </a:r>
          </a:p>
          <a:p>
            <a:pPr lvl="1" algn="just">
              <a:lnSpc>
                <a:spcPct val="150000"/>
              </a:lnSpc>
            </a:pPr>
            <a:r>
              <a:rPr lang="en-US" sz="2000" dirty="0">
                <a:latin typeface="+mj-lt"/>
              </a:rPr>
              <a:t>a casual meeting (involving more than 2 people) for the purpose of reviewing a work product, or </a:t>
            </a:r>
          </a:p>
          <a:p>
            <a:pPr lvl="1" algn="just">
              <a:lnSpc>
                <a:spcPct val="150000"/>
              </a:lnSpc>
            </a:pPr>
            <a:r>
              <a:rPr lang="en-US" sz="2000" dirty="0">
                <a:latin typeface="+mj-lt"/>
              </a:rPr>
              <a:t>the review-oriented aspects of pair programming</a:t>
            </a:r>
          </a:p>
          <a:p>
            <a:pPr algn="just">
              <a:lnSpc>
                <a:spcPct val="150000"/>
              </a:lnSpc>
            </a:pPr>
            <a:r>
              <a:rPr lang="en-US" sz="2000" i="1" dirty="0">
                <a:solidFill>
                  <a:schemeClr val="folHlink"/>
                </a:solidFill>
                <a:latin typeface="+mj-lt"/>
              </a:rPr>
              <a:t>pair programming</a:t>
            </a:r>
            <a:r>
              <a:rPr lang="en-US" sz="2000" dirty="0">
                <a:latin typeface="+mj-lt"/>
              </a:rPr>
              <a:t> encourages continuous review as a work product (design or code) is created. </a:t>
            </a:r>
          </a:p>
          <a:p>
            <a:pPr lvl="1" algn="just">
              <a:lnSpc>
                <a:spcPct val="150000"/>
              </a:lnSpc>
            </a:pPr>
            <a:r>
              <a:rPr lang="en-US" sz="2000" dirty="0">
                <a:latin typeface="+mj-lt"/>
              </a:rPr>
              <a:t>The benefit is immediate discovery of errors and better work product quality as a consequence.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chor="ctr"/>
          <a:lstStyle/>
          <a:p>
            <a:r>
              <a:rPr lang="en-US" dirty="0"/>
              <a:t>Formal Technical Reviews</a:t>
            </a:r>
          </a:p>
        </p:txBody>
      </p:sp>
      <p:sp>
        <p:nvSpPr>
          <p:cNvPr id="193539" name="Rectangle 3"/>
          <p:cNvSpPr>
            <a:spLocks noGrp="1" noChangeArrowheads="1"/>
          </p:cNvSpPr>
          <p:nvPr>
            <p:ph idx="1"/>
          </p:nvPr>
        </p:nvSpPr>
        <p:spPr/>
        <p:txBody>
          <a:bodyPr/>
          <a:lstStyle/>
          <a:p>
            <a:pPr algn="just">
              <a:lnSpc>
                <a:spcPct val="150000"/>
              </a:lnSpc>
            </a:pPr>
            <a:r>
              <a:rPr lang="en-US" sz="1800" dirty="0">
                <a:latin typeface="+mj-lt"/>
              </a:rPr>
              <a:t>The objectives of an FTR are: </a:t>
            </a:r>
          </a:p>
          <a:p>
            <a:pPr lvl="1" algn="just">
              <a:lnSpc>
                <a:spcPct val="150000"/>
              </a:lnSpc>
            </a:pPr>
            <a:r>
              <a:rPr lang="en-US" sz="1800" dirty="0">
                <a:latin typeface="+mj-lt"/>
              </a:rPr>
              <a:t>to uncover errors in function, logic, or implementation for any representation of the software</a:t>
            </a:r>
          </a:p>
          <a:p>
            <a:pPr lvl="1" algn="just">
              <a:lnSpc>
                <a:spcPct val="150000"/>
              </a:lnSpc>
            </a:pPr>
            <a:r>
              <a:rPr lang="en-US" sz="1800" dirty="0">
                <a:latin typeface="+mj-lt"/>
              </a:rPr>
              <a:t>to verify that the software under review meets its requirements</a:t>
            </a:r>
          </a:p>
          <a:p>
            <a:pPr lvl="1" algn="just">
              <a:lnSpc>
                <a:spcPct val="150000"/>
              </a:lnSpc>
            </a:pPr>
            <a:r>
              <a:rPr lang="en-US" sz="1800" dirty="0">
                <a:latin typeface="+mj-lt"/>
              </a:rPr>
              <a:t>to ensure that the software has been represented according to predefined standards</a:t>
            </a:r>
          </a:p>
          <a:p>
            <a:pPr lvl="1" algn="just">
              <a:lnSpc>
                <a:spcPct val="150000"/>
              </a:lnSpc>
            </a:pPr>
            <a:r>
              <a:rPr lang="en-US" sz="1800" dirty="0">
                <a:latin typeface="+mj-lt"/>
              </a:rPr>
              <a:t>to achieve software that is developed in a uniform manner</a:t>
            </a:r>
          </a:p>
          <a:p>
            <a:pPr lvl="1" algn="just">
              <a:lnSpc>
                <a:spcPct val="150000"/>
              </a:lnSpc>
            </a:pPr>
            <a:r>
              <a:rPr lang="en-US" sz="1800" dirty="0">
                <a:latin typeface="+mj-lt"/>
              </a:rPr>
              <a:t>to make projects more manageable</a:t>
            </a:r>
          </a:p>
          <a:p>
            <a:pPr algn="just">
              <a:lnSpc>
                <a:spcPct val="150000"/>
              </a:lnSpc>
            </a:pPr>
            <a:r>
              <a:rPr lang="en-US" sz="1800" dirty="0">
                <a:latin typeface="+mj-lt"/>
              </a:rPr>
              <a:t>The FTR is actually a class of reviews that includes </a:t>
            </a:r>
            <a:r>
              <a:rPr lang="en-US" sz="1800" i="1" dirty="0">
                <a:solidFill>
                  <a:schemeClr val="folHlink"/>
                </a:solidFill>
                <a:latin typeface="+mj-lt"/>
              </a:rPr>
              <a:t>walkthroughs</a:t>
            </a:r>
            <a:r>
              <a:rPr lang="en-US" sz="1800" dirty="0">
                <a:latin typeface="+mj-lt"/>
              </a:rPr>
              <a:t> and </a:t>
            </a:r>
            <a:r>
              <a:rPr lang="en-US" sz="1800" i="1" dirty="0">
                <a:solidFill>
                  <a:schemeClr val="folHlink"/>
                </a:solidFill>
                <a:latin typeface="+mj-lt"/>
              </a:rPr>
              <a:t>inspections</a:t>
            </a:r>
            <a:r>
              <a:rPr lang="en-US" sz="1800" i="1" dirty="0">
                <a:latin typeface="+mj-lt"/>
              </a:rPr>
              <a: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chor="ctr"/>
          <a:lstStyle/>
          <a:p>
            <a:r>
              <a:rPr lang="en-US" dirty="0"/>
              <a:t>The Review Meeting</a:t>
            </a:r>
          </a:p>
        </p:txBody>
      </p:sp>
      <p:sp>
        <p:nvSpPr>
          <p:cNvPr id="194563" name="Rectangle 3"/>
          <p:cNvSpPr>
            <a:spLocks noGrp="1" noChangeArrowheads="1"/>
          </p:cNvSpPr>
          <p:nvPr>
            <p:ph idx="1"/>
          </p:nvPr>
        </p:nvSpPr>
        <p:spPr>
          <a:xfrm>
            <a:off x="357158" y="1357298"/>
            <a:ext cx="8501122" cy="4525963"/>
          </a:xfrm>
        </p:spPr>
        <p:txBody>
          <a:bodyPr/>
          <a:lstStyle/>
          <a:p>
            <a:pPr algn="just">
              <a:lnSpc>
                <a:spcPct val="150000"/>
              </a:lnSpc>
              <a:spcBef>
                <a:spcPts val="600"/>
              </a:spcBef>
            </a:pPr>
            <a:r>
              <a:rPr lang="en-US" sz="2400" dirty="0">
                <a:latin typeface="+mj-lt"/>
              </a:rPr>
              <a:t>Between three and five people (typically) should be involved in the review.</a:t>
            </a:r>
          </a:p>
          <a:p>
            <a:pPr algn="just">
              <a:lnSpc>
                <a:spcPct val="150000"/>
              </a:lnSpc>
              <a:spcBef>
                <a:spcPts val="300"/>
              </a:spcBef>
            </a:pPr>
            <a:r>
              <a:rPr lang="en-US" sz="2400" dirty="0">
                <a:latin typeface="+mj-lt"/>
              </a:rPr>
              <a:t>Advance preparation should occur but should require no more than two hours of work for each person.</a:t>
            </a:r>
          </a:p>
          <a:p>
            <a:pPr algn="just">
              <a:lnSpc>
                <a:spcPct val="150000"/>
              </a:lnSpc>
              <a:spcBef>
                <a:spcPts val="300"/>
              </a:spcBef>
            </a:pPr>
            <a:r>
              <a:rPr lang="en-US" sz="2400" dirty="0">
                <a:latin typeface="+mj-lt"/>
              </a:rPr>
              <a:t>The duration of the review meeting should be less than two hours.</a:t>
            </a:r>
          </a:p>
          <a:p>
            <a:pPr algn="just">
              <a:lnSpc>
                <a:spcPct val="150000"/>
              </a:lnSpc>
              <a:spcBef>
                <a:spcPts val="300"/>
              </a:spcBef>
            </a:pPr>
            <a:r>
              <a:rPr lang="en-US" sz="2400" dirty="0">
                <a:latin typeface="+mj-lt"/>
              </a:rPr>
              <a:t>Focus is on a work product (e.g., a portion of a requirements model, a detailed component design, source code for a component)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chor="ctr"/>
          <a:lstStyle/>
          <a:p>
            <a:r>
              <a:rPr lang="en-US" dirty="0"/>
              <a:t>Quality</a:t>
            </a:r>
          </a:p>
        </p:txBody>
      </p:sp>
      <p:sp>
        <p:nvSpPr>
          <p:cNvPr id="172035" name="Rectangle 3"/>
          <p:cNvSpPr>
            <a:spLocks noGrp="1" noChangeArrowheads="1"/>
          </p:cNvSpPr>
          <p:nvPr>
            <p:ph idx="1"/>
          </p:nvPr>
        </p:nvSpPr>
        <p:spPr/>
        <p:txBody>
          <a:bodyPr/>
          <a:lstStyle/>
          <a:p>
            <a:pPr algn="just">
              <a:lnSpc>
                <a:spcPct val="150000"/>
              </a:lnSpc>
              <a:spcBef>
                <a:spcPts val="300"/>
              </a:spcBef>
            </a:pPr>
            <a:r>
              <a:rPr lang="en-US" sz="2000" dirty="0"/>
              <a:t>The </a:t>
            </a:r>
            <a:r>
              <a:rPr lang="en-US" sz="2000" i="1" dirty="0"/>
              <a:t>American Heritage Dictionary</a:t>
            </a:r>
            <a:r>
              <a:rPr lang="en-US" sz="2000" dirty="0"/>
              <a:t> defines </a:t>
            </a:r>
            <a:r>
              <a:rPr lang="en-US" sz="2000" i="1" dirty="0"/>
              <a:t>quality</a:t>
            </a:r>
            <a:r>
              <a:rPr lang="en-US" sz="2000" dirty="0"/>
              <a:t> as </a:t>
            </a:r>
          </a:p>
          <a:p>
            <a:pPr lvl="1" algn="just">
              <a:lnSpc>
                <a:spcPct val="150000"/>
              </a:lnSpc>
              <a:spcBef>
                <a:spcPts val="300"/>
              </a:spcBef>
            </a:pPr>
            <a:r>
              <a:rPr lang="en-US" sz="2000" dirty="0"/>
              <a:t>“a characteristic or attribute of something.”  </a:t>
            </a:r>
          </a:p>
          <a:p>
            <a:pPr algn="just">
              <a:lnSpc>
                <a:spcPct val="150000"/>
              </a:lnSpc>
              <a:spcBef>
                <a:spcPts val="300"/>
              </a:spcBef>
            </a:pPr>
            <a:r>
              <a:rPr lang="en-US" sz="2000" dirty="0"/>
              <a:t>For software, two kinds of quality may be encountered: </a:t>
            </a:r>
          </a:p>
          <a:p>
            <a:pPr lvl="1" algn="just">
              <a:lnSpc>
                <a:spcPct val="150000"/>
              </a:lnSpc>
              <a:spcBef>
                <a:spcPts val="300"/>
              </a:spcBef>
            </a:pPr>
            <a:r>
              <a:rPr lang="en-US" sz="2000" dirty="0">
                <a:solidFill>
                  <a:schemeClr val="folHlink"/>
                </a:solidFill>
              </a:rPr>
              <a:t>Quality of design </a:t>
            </a:r>
            <a:r>
              <a:rPr lang="en-US" sz="2000" dirty="0"/>
              <a:t>encompasses requirements, specifications, and the design of the system. </a:t>
            </a:r>
          </a:p>
          <a:p>
            <a:pPr lvl="1" algn="just">
              <a:lnSpc>
                <a:spcPct val="150000"/>
              </a:lnSpc>
              <a:spcBef>
                <a:spcPts val="300"/>
              </a:spcBef>
            </a:pPr>
            <a:r>
              <a:rPr lang="en-US" sz="2000" dirty="0">
                <a:solidFill>
                  <a:schemeClr val="folHlink"/>
                </a:solidFill>
              </a:rPr>
              <a:t>Quality of conformance</a:t>
            </a:r>
            <a:r>
              <a:rPr lang="en-US" sz="2000" dirty="0"/>
              <a:t> is an issue focused primarily on implementation.</a:t>
            </a:r>
          </a:p>
          <a:p>
            <a:pPr lvl="1" algn="just">
              <a:lnSpc>
                <a:spcPct val="150000"/>
              </a:lnSpc>
              <a:spcBef>
                <a:spcPts val="600"/>
              </a:spcBef>
            </a:pPr>
            <a:r>
              <a:rPr lang="en-US" sz="2000" dirty="0">
                <a:solidFill>
                  <a:schemeClr val="folHlink"/>
                </a:solidFill>
              </a:rPr>
              <a:t>User satisfaction = compliant product + good quality + delivery within budget and schedule</a:t>
            </a:r>
            <a:endParaRPr lang="en-US" sz="2000" dirty="0"/>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noFill/>
          <a:ln/>
        </p:spPr>
        <p:txBody>
          <a:bodyPr lIns="90487" tIns="44450" rIns="90487" bIns="44450" anchor="ctr"/>
          <a:lstStyle/>
          <a:p>
            <a:r>
              <a:rPr lang="en-US" dirty="0"/>
              <a:t>The Players</a:t>
            </a:r>
          </a:p>
        </p:txBody>
      </p:sp>
      <p:sp>
        <p:nvSpPr>
          <p:cNvPr id="202755" name="Freeform 3"/>
          <p:cNvSpPr>
            <a:spLocks/>
          </p:cNvSpPr>
          <p:nvPr/>
        </p:nvSpPr>
        <p:spPr bwMode="auto">
          <a:xfrm>
            <a:off x="5776913" y="3454400"/>
            <a:ext cx="277812" cy="544513"/>
          </a:xfrm>
          <a:custGeom>
            <a:avLst/>
            <a:gdLst/>
            <a:ahLst/>
            <a:cxnLst>
              <a:cxn ang="0">
                <a:pos x="0" y="247"/>
              </a:cxn>
              <a:cxn ang="0">
                <a:pos x="0" y="0"/>
              </a:cxn>
              <a:cxn ang="0">
                <a:pos x="174" y="71"/>
              </a:cxn>
              <a:cxn ang="0">
                <a:pos x="119" y="304"/>
              </a:cxn>
              <a:cxn ang="0">
                <a:pos x="0" y="247"/>
              </a:cxn>
            </a:cxnLst>
            <a:rect l="0" t="0" r="r" b="b"/>
            <a:pathLst>
              <a:path w="175" h="305">
                <a:moveTo>
                  <a:pt x="0" y="247"/>
                </a:moveTo>
                <a:lnTo>
                  <a:pt x="0" y="0"/>
                </a:lnTo>
                <a:lnTo>
                  <a:pt x="174" y="71"/>
                </a:lnTo>
                <a:lnTo>
                  <a:pt x="119" y="304"/>
                </a:lnTo>
                <a:lnTo>
                  <a:pt x="0" y="247"/>
                </a:lnTo>
              </a:path>
            </a:pathLst>
          </a:custGeom>
          <a:solidFill>
            <a:schemeClr val="folHlink"/>
          </a:solidFill>
          <a:ln w="25400" cap="rnd" cmpd="sng">
            <a:solidFill>
              <a:schemeClr val="tx1"/>
            </a:solidFill>
            <a:prstDash val="solid"/>
            <a:round/>
            <a:headEnd type="none" w="med" len="med"/>
            <a:tailEnd type="none" w="med" len="med"/>
          </a:ln>
          <a:effectLst/>
        </p:spPr>
        <p:txBody>
          <a:bodyPr/>
          <a:lstStyle/>
          <a:p>
            <a:endParaRPr lang="en-IN"/>
          </a:p>
        </p:txBody>
      </p:sp>
      <p:sp>
        <p:nvSpPr>
          <p:cNvPr id="202756" name="Freeform 4"/>
          <p:cNvSpPr>
            <a:spLocks/>
          </p:cNvSpPr>
          <p:nvPr/>
        </p:nvSpPr>
        <p:spPr bwMode="auto">
          <a:xfrm>
            <a:off x="3408363" y="3492500"/>
            <a:ext cx="4346575" cy="1328738"/>
          </a:xfrm>
          <a:custGeom>
            <a:avLst/>
            <a:gdLst/>
            <a:ahLst/>
            <a:cxnLst>
              <a:cxn ang="0">
                <a:pos x="0" y="0"/>
              </a:cxn>
              <a:cxn ang="0">
                <a:pos x="912" y="0"/>
              </a:cxn>
              <a:cxn ang="0">
                <a:pos x="2737" y="743"/>
              </a:cxn>
              <a:cxn ang="0">
                <a:pos x="1039" y="743"/>
              </a:cxn>
              <a:cxn ang="0">
                <a:pos x="0" y="0"/>
              </a:cxn>
            </a:cxnLst>
            <a:rect l="0" t="0" r="r" b="b"/>
            <a:pathLst>
              <a:path w="2738" h="744">
                <a:moveTo>
                  <a:pt x="0" y="0"/>
                </a:moveTo>
                <a:lnTo>
                  <a:pt x="912" y="0"/>
                </a:lnTo>
                <a:lnTo>
                  <a:pt x="2737" y="743"/>
                </a:lnTo>
                <a:lnTo>
                  <a:pt x="1039" y="743"/>
                </a:lnTo>
                <a:lnTo>
                  <a:pt x="0" y="0"/>
                </a:lnTo>
              </a:path>
            </a:pathLst>
          </a:custGeom>
          <a:solidFill>
            <a:srgbClr val="919191"/>
          </a:solidFill>
          <a:ln w="25400" cap="rnd">
            <a:noFill/>
            <a:round/>
            <a:headEnd/>
            <a:tailEnd/>
          </a:ln>
          <a:effectLst/>
        </p:spPr>
        <p:txBody>
          <a:bodyPr/>
          <a:lstStyle/>
          <a:p>
            <a:endParaRPr lang="en-IN"/>
          </a:p>
        </p:txBody>
      </p:sp>
      <p:sp>
        <p:nvSpPr>
          <p:cNvPr id="202757" name="Rectangle 5"/>
          <p:cNvSpPr>
            <a:spLocks noChangeArrowheads="1"/>
          </p:cNvSpPr>
          <p:nvPr/>
        </p:nvSpPr>
        <p:spPr bwMode="auto">
          <a:xfrm>
            <a:off x="5065713" y="4813300"/>
            <a:ext cx="2681287" cy="190500"/>
          </a:xfrm>
          <a:prstGeom prst="rect">
            <a:avLst/>
          </a:prstGeom>
          <a:solidFill>
            <a:srgbClr val="712000"/>
          </a:solidFill>
          <a:ln w="12700">
            <a:solidFill>
              <a:srgbClr val="000000"/>
            </a:solidFill>
            <a:miter lim="800000"/>
            <a:headEnd/>
            <a:tailEnd/>
          </a:ln>
          <a:effectLst/>
        </p:spPr>
        <p:txBody>
          <a:bodyPr wrap="none" anchor="ctr"/>
          <a:lstStyle/>
          <a:p>
            <a:endParaRPr lang="en-IN"/>
          </a:p>
        </p:txBody>
      </p:sp>
      <p:sp>
        <p:nvSpPr>
          <p:cNvPr id="202758" name="Freeform 6"/>
          <p:cNvSpPr>
            <a:spLocks/>
          </p:cNvSpPr>
          <p:nvPr/>
        </p:nvSpPr>
        <p:spPr bwMode="auto">
          <a:xfrm>
            <a:off x="3408363" y="3492500"/>
            <a:ext cx="1639887" cy="1506538"/>
          </a:xfrm>
          <a:custGeom>
            <a:avLst/>
            <a:gdLst/>
            <a:ahLst/>
            <a:cxnLst>
              <a:cxn ang="0">
                <a:pos x="1032" y="731"/>
              </a:cxn>
              <a:cxn ang="0">
                <a:pos x="0" y="0"/>
              </a:cxn>
              <a:cxn ang="0">
                <a:pos x="0" y="63"/>
              </a:cxn>
              <a:cxn ang="0">
                <a:pos x="1032" y="843"/>
              </a:cxn>
              <a:cxn ang="0">
                <a:pos x="1032" y="731"/>
              </a:cxn>
            </a:cxnLst>
            <a:rect l="0" t="0" r="r" b="b"/>
            <a:pathLst>
              <a:path w="1033" h="844">
                <a:moveTo>
                  <a:pt x="1032" y="731"/>
                </a:moveTo>
                <a:lnTo>
                  <a:pt x="0" y="0"/>
                </a:lnTo>
                <a:lnTo>
                  <a:pt x="0" y="63"/>
                </a:lnTo>
                <a:lnTo>
                  <a:pt x="1032" y="843"/>
                </a:lnTo>
                <a:lnTo>
                  <a:pt x="1032" y="731"/>
                </a:lnTo>
              </a:path>
            </a:pathLst>
          </a:custGeom>
          <a:solidFill>
            <a:srgbClr val="712000"/>
          </a:solidFill>
          <a:ln w="12700" cap="rnd">
            <a:noFill/>
            <a:round/>
            <a:headEnd/>
            <a:tailEnd/>
          </a:ln>
          <a:effectLst/>
        </p:spPr>
        <p:txBody>
          <a:bodyPr/>
          <a:lstStyle/>
          <a:p>
            <a:endParaRPr lang="en-IN"/>
          </a:p>
        </p:txBody>
      </p:sp>
      <p:sp>
        <p:nvSpPr>
          <p:cNvPr id="202759" name="Freeform 7"/>
          <p:cNvSpPr>
            <a:spLocks/>
          </p:cNvSpPr>
          <p:nvPr/>
        </p:nvSpPr>
        <p:spPr bwMode="auto">
          <a:xfrm>
            <a:off x="3408363" y="3492500"/>
            <a:ext cx="1652587" cy="1519238"/>
          </a:xfrm>
          <a:custGeom>
            <a:avLst/>
            <a:gdLst/>
            <a:ahLst/>
            <a:cxnLst>
              <a:cxn ang="0">
                <a:pos x="1040" y="737"/>
              </a:cxn>
              <a:cxn ang="0">
                <a:pos x="0" y="0"/>
              </a:cxn>
              <a:cxn ang="0">
                <a:pos x="0" y="64"/>
              </a:cxn>
              <a:cxn ang="0">
                <a:pos x="1040" y="850"/>
              </a:cxn>
              <a:cxn ang="0">
                <a:pos x="1040" y="737"/>
              </a:cxn>
              <a:cxn ang="0">
                <a:pos x="0" y="0"/>
              </a:cxn>
              <a:cxn ang="0">
                <a:pos x="0" y="64"/>
              </a:cxn>
              <a:cxn ang="0">
                <a:pos x="1040" y="850"/>
              </a:cxn>
              <a:cxn ang="0">
                <a:pos x="1040" y="737"/>
              </a:cxn>
            </a:cxnLst>
            <a:rect l="0" t="0" r="r" b="b"/>
            <a:pathLst>
              <a:path w="1041" h="851">
                <a:moveTo>
                  <a:pt x="1040" y="737"/>
                </a:moveTo>
                <a:lnTo>
                  <a:pt x="0" y="0"/>
                </a:lnTo>
                <a:lnTo>
                  <a:pt x="0" y="64"/>
                </a:lnTo>
                <a:lnTo>
                  <a:pt x="1040" y="850"/>
                </a:lnTo>
                <a:lnTo>
                  <a:pt x="1040" y="737"/>
                </a:lnTo>
                <a:lnTo>
                  <a:pt x="0" y="0"/>
                </a:lnTo>
                <a:lnTo>
                  <a:pt x="0" y="64"/>
                </a:lnTo>
                <a:lnTo>
                  <a:pt x="1040" y="850"/>
                </a:lnTo>
                <a:lnTo>
                  <a:pt x="1040" y="737"/>
                </a:lnTo>
              </a:path>
            </a:pathLst>
          </a:custGeom>
          <a:solidFill>
            <a:srgbClr val="712000"/>
          </a:solidFill>
          <a:ln w="12700" cap="rnd" cmpd="sng">
            <a:solidFill>
              <a:srgbClr val="000000"/>
            </a:solidFill>
            <a:prstDash val="solid"/>
            <a:round/>
            <a:headEnd type="none" w="med" len="med"/>
            <a:tailEnd type="none" w="med" len="med"/>
          </a:ln>
          <a:effectLst/>
        </p:spPr>
        <p:txBody>
          <a:bodyPr/>
          <a:lstStyle/>
          <a:p>
            <a:endParaRPr lang="en-IN"/>
          </a:p>
        </p:txBody>
      </p:sp>
      <p:sp>
        <p:nvSpPr>
          <p:cNvPr id="202760" name="Freeform 8"/>
          <p:cNvSpPr>
            <a:spLocks/>
          </p:cNvSpPr>
          <p:nvPr/>
        </p:nvSpPr>
        <p:spPr bwMode="auto">
          <a:xfrm>
            <a:off x="4129088" y="4795838"/>
            <a:ext cx="455612" cy="546100"/>
          </a:xfrm>
          <a:custGeom>
            <a:avLst/>
            <a:gdLst/>
            <a:ahLst/>
            <a:cxnLst>
              <a:cxn ang="0">
                <a:pos x="0" y="50"/>
              </a:cxn>
              <a:cxn ang="0">
                <a:pos x="215" y="0"/>
              </a:cxn>
              <a:cxn ang="0">
                <a:pos x="175" y="305"/>
              </a:cxn>
              <a:cxn ang="0">
                <a:pos x="286" y="270"/>
              </a:cxn>
            </a:cxnLst>
            <a:rect l="0" t="0" r="r" b="b"/>
            <a:pathLst>
              <a:path w="287" h="306">
                <a:moveTo>
                  <a:pt x="0" y="50"/>
                </a:moveTo>
                <a:lnTo>
                  <a:pt x="215" y="0"/>
                </a:lnTo>
                <a:lnTo>
                  <a:pt x="175" y="305"/>
                </a:lnTo>
                <a:lnTo>
                  <a:pt x="286" y="27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61" name="Freeform 9"/>
          <p:cNvSpPr>
            <a:spLocks/>
          </p:cNvSpPr>
          <p:nvPr/>
        </p:nvSpPr>
        <p:spPr bwMode="auto">
          <a:xfrm>
            <a:off x="4292600" y="4935538"/>
            <a:ext cx="455613" cy="544512"/>
          </a:xfrm>
          <a:custGeom>
            <a:avLst/>
            <a:gdLst/>
            <a:ahLst/>
            <a:cxnLst>
              <a:cxn ang="0">
                <a:pos x="0" y="49"/>
              </a:cxn>
              <a:cxn ang="0">
                <a:pos x="215" y="0"/>
              </a:cxn>
              <a:cxn ang="0">
                <a:pos x="183" y="304"/>
              </a:cxn>
              <a:cxn ang="0">
                <a:pos x="286" y="269"/>
              </a:cxn>
            </a:cxnLst>
            <a:rect l="0" t="0" r="r" b="b"/>
            <a:pathLst>
              <a:path w="287" h="305">
                <a:moveTo>
                  <a:pt x="0" y="49"/>
                </a:moveTo>
                <a:lnTo>
                  <a:pt x="215" y="0"/>
                </a:lnTo>
                <a:lnTo>
                  <a:pt x="183" y="304"/>
                </a:lnTo>
                <a:lnTo>
                  <a:pt x="286" y="26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62" name="Freeform 10"/>
          <p:cNvSpPr>
            <a:spLocks/>
          </p:cNvSpPr>
          <p:nvPr/>
        </p:nvSpPr>
        <p:spPr bwMode="auto">
          <a:xfrm>
            <a:off x="4003675" y="3922713"/>
            <a:ext cx="417513" cy="1139825"/>
          </a:xfrm>
          <a:custGeom>
            <a:avLst/>
            <a:gdLst/>
            <a:ahLst/>
            <a:cxnLst>
              <a:cxn ang="0">
                <a:pos x="71" y="524"/>
              </a:cxn>
              <a:cxn ang="0">
                <a:pos x="0" y="0"/>
              </a:cxn>
              <a:cxn ang="0">
                <a:pos x="262" y="127"/>
              </a:cxn>
              <a:cxn ang="0">
                <a:pos x="214" y="637"/>
              </a:cxn>
              <a:cxn ang="0">
                <a:pos x="71" y="524"/>
              </a:cxn>
            </a:cxnLst>
            <a:rect l="0" t="0" r="r" b="b"/>
            <a:pathLst>
              <a:path w="263" h="638">
                <a:moveTo>
                  <a:pt x="71" y="524"/>
                </a:moveTo>
                <a:lnTo>
                  <a:pt x="0" y="0"/>
                </a:lnTo>
                <a:lnTo>
                  <a:pt x="262" y="127"/>
                </a:lnTo>
                <a:lnTo>
                  <a:pt x="214" y="637"/>
                </a:lnTo>
                <a:lnTo>
                  <a:pt x="71" y="524"/>
                </a:lnTo>
              </a:path>
            </a:pathLst>
          </a:custGeom>
          <a:solidFill>
            <a:schemeClr val="folHlink"/>
          </a:solidFill>
          <a:ln w="25400" cap="rnd" cmpd="sng">
            <a:solidFill>
              <a:schemeClr val="tx1"/>
            </a:solidFill>
            <a:prstDash val="solid"/>
            <a:round/>
            <a:headEnd type="none" w="med" len="med"/>
            <a:tailEnd type="none" w="med" len="med"/>
          </a:ln>
          <a:effectLst/>
        </p:spPr>
        <p:txBody>
          <a:bodyPr/>
          <a:lstStyle/>
          <a:p>
            <a:endParaRPr lang="en-IN"/>
          </a:p>
        </p:txBody>
      </p:sp>
      <p:sp>
        <p:nvSpPr>
          <p:cNvPr id="202763" name="Oval 11"/>
          <p:cNvSpPr>
            <a:spLocks noChangeArrowheads="1"/>
          </p:cNvSpPr>
          <p:nvPr/>
        </p:nvSpPr>
        <p:spPr bwMode="auto">
          <a:xfrm>
            <a:off x="4154488" y="3532188"/>
            <a:ext cx="163512" cy="503237"/>
          </a:xfrm>
          <a:prstGeom prst="ellipse">
            <a:avLst/>
          </a:prstGeom>
          <a:solidFill>
            <a:schemeClr val="folHlink"/>
          </a:solidFill>
          <a:ln w="25400">
            <a:solidFill>
              <a:schemeClr val="tx1"/>
            </a:solidFill>
            <a:round/>
            <a:headEnd/>
            <a:tailEnd/>
          </a:ln>
          <a:effectLst/>
        </p:spPr>
        <p:txBody>
          <a:bodyPr wrap="none" anchor="ctr"/>
          <a:lstStyle/>
          <a:p>
            <a:endParaRPr lang="en-IN"/>
          </a:p>
        </p:txBody>
      </p:sp>
      <p:sp>
        <p:nvSpPr>
          <p:cNvPr id="202764" name="Freeform 12"/>
          <p:cNvSpPr>
            <a:spLocks/>
          </p:cNvSpPr>
          <p:nvPr/>
        </p:nvSpPr>
        <p:spPr bwMode="auto">
          <a:xfrm>
            <a:off x="4406900" y="4162425"/>
            <a:ext cx="568325" cy="496888"/>
          </a:xfrm>
          <a:custGeom>
            <a:avLst/>
            <a:gdLst/>
            <a:ahLst/>
            <a:cxnLst>
              <a:cxn ang="0">
                <a:pos x="0" y="0"/>
              </a:cxn>
              <a:cxn ang="0">
                <a:pos x="95" y="227"/>
              </a:cxn>
              <a:cxn ang="0">
                <a:pos x="357" y="277"/>
              </a:cxn>
            </a:cxnLst>
            <a:rect l="0" t="0" r="r" b="b"/>
            <a:pathLst>
              <a:path w="358" h="278">
                <a:moveTo>
                  <a:pt x="0" y="0"/>
                </a:moveTo>
                <a:lnTo>
                  <a:pt x="95" y="227"/>
                </a:lnTo>
                <a:lnTo>
                  <a:pt x="357" y="277"/>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65" name="Freeform 13"/>
          <p:cNvSpPr>
            <a:spLocks/>
          </p:cNvSpPr>
          <p:nvPr/>
        </p:nvSpPr>
        <p:spPr bwMode="auto">
          <a:xfrm>
            <a:off x="6750050" y="5124450"/>
            <a:ext cx="454025" cy="531813"/>
          </a:xfrm>
          <a:custGeom>
            <a:avLst/>
            <a:gdLst/>
            <a:ahLst/>
            <a:cxnLst>
              <a:cxn ang="0">
                <a:pos x="285" y="42"/>
              </a:cxn>
              <a:cxn ang="0">
                <a:pos x="71" y="0"/>
              </a:cxn>
              <a:cxn ang="0">
                <a:pos x="111" y="297"/>
              </a:cxn>
              <a:cxn ang="0">
                <a:pos x="0" y="269"/>
              </a:cxn>
            </a:cxnLst>
            <a:rect l="0" t="0" r="r" b="b"/>
            <a:pathLst>
              <a:path w="286" h="298">
                <a:moveTo>
                  <a:pt x="285" y="42"/>
                </a:moveTo>
                <a:lnTo>
                  <a:pt x="71" y="0"/>
                </a:lnTo>
                <a:lnTo>
                  <a:pt x="111" y="297"/>
                </a:lnTo>
                <a:lnTo>
                  <a:pt x="0" y="26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66" name="Freeform 14"/>
          <p:cNvSpPr>
            <a:spLocks/>
          </p:cNvSpPr>
          <p:nvPr/>
        </p:nvSpPr>
        <p:spPr bwMode="auto">
          <a:xfrm>
            <a:off x="6737350" y="5111750"/>
            <a:ext cx="454025" cy="533400"/>
          </a:xfrm>
          <a:custGeom>
            <a:avLst/>
            <a:gdLst/>
            <a:ahLst/>
            <a:cxnLst>
              <a:cxn ang="0">
                <a:pos x="285" y="42"/>
              </a:cxn>
              <a:cxn ang="0">
                <a:pos x="71" y="0"/>
              </a:cxn>
              <a:cxn ang="0">
                <a:pos x="111" y="297"/>
              </a:cxn>
              <a:cxn ang="0">
                <a:pos x="0" y="269"/>
              </a:cxn>
            </a:cxnLst>
            <a:rect l="0" t="0" r="r" b="b"/>
            <a:pathLst>
              <a:path w="286" h="298">
                <a:moveTo>
                  <a:pt x="285" y="42"/>
                </a:moveTo>
                <a:lnTo>
                  <a:pt x="71" y="0"/>
                </a:lnTo>
                <a:lnTo>
                  <a:pt x="111" y="297"/>
                </a:lnTo>
                <a:lnTo>
                  <a:pt x="0" y="26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67" name="Freeform 15"/>
          <p:cNvSpPr>
            <a:spLocks/>
          </p:cNvSpPr>
          <p:nvPr/>
        </p:nvSpPr>
        <p:spPr bwMode="auto">
          <a:xfrm>
            <a:off x="6586538" y="5262563"/>
            <a:ext cx="454025" cy="546100"/>
          </a:xfrm>
          <a:custGeom>
            <a:avLst/>
            <a:gdLst/>
            <a:ahLst/>
            <a:cxnLst>
              <a:cxn ang="0">
                <a:pos x="285" y="50"/>
              </a:cxn>
              <a:cxn ang="0">
                <a:pos x="71" y="0"/>
              </a:cxn>
              <a:cxn ang="0">
                <a:pos x="103" y="305"/>
              </a:cxn>
              <a:cxn ang="0">
                <a:pos x="0" y="270"/>
              </a:cxn>
            </a:cxnLst>
            <a:rect l="0" t="0" r="r" b="b"/>
            <a:pathLst>
              <a:path w="286" h="306">
                <a:moveTo>
                  <a:pt x="285" y="50"/>
                </a:moveTo>
                <a:lnTo>
                  <a:pt x="71" y="0"/>
                </a:lnTo>
                <a:lnTo>
                  <a:pt x="103" y="305"/>
                </a:lnTo>
                <a:lnTo>
                  <a:pt x="0" y="27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68" name="Freeform 16"/>
          <p:cNvSpPr>
            <a:spLocks/>
          </p:cNvSpPr>
          <p:nvPr/>
        </p:nvSpPr>
        <p:spPr bwMode="auto">
          <a:xfrm>
            <a:off x="6573838" y="5249863"/>
            <a:ext cx="454025" cy="546100"/>
          </a:xfrm>
          <a:custGeom>
            <a:avLst/>
            <a:gdLst/>
            <a:ahLst/>
            <a:cxnLst>
              <a:cxn ang="0">
                <a:pos x="285" y="50"/>
              </a:cxn>
              <a:cxn ang="0">
                <a:pos x="71" y="0"/>
              </a:cxn>
              <a:cxn ang="0">
                <a:pos x="103" y="305"/>
              </a:cxn>
              <a:cxn ang="0">
                <a:pos x="0" y="270"/>
              </a:cxn>
            </a:cxnLst>
            <a:rect l="0" t="0" r="r" b="b"/>
            <a:pathLst>
              <a:path w="286" h="306">
                <a:moveTo>
                  <a:pt x="285" y="50"/>
                </a:moveTo>
                <a:lnTo>
                  <a:pt x="71" y="0"/>
                </a:lnTo>
                <a:lnTo>
                  <a:pt x="103" y="305"/>
                </a:lnTo>
                <a:lnTo>
                  <a:pt x="0" y="27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69" name="Freeform 17"/>
          <p:cNvSpPr>
            <a:spLocks/>
          </p:cNvSpPr>
          <p:nvPr/>
        </p:nvSpPr>
        <p:spPr bwMode="auto">
          <a:xfrm>
            <a:off x="6926263" y="4238625"/>
            <a:ext cx="415925" cy="1139825"/>
          </a:xfrm>
          <a:custGeom>
            <a:avLst/>
            <a:gdLst/>
            <a:ahLst/>
            <a:cxnLst>
              <a:cxn ang="0">
                <a:pos x="190" y="524"/>
              </a:cxn>
              <a:cxn ang="0">
                <a:pos x="261" y="0"/>
              </a:cxn>
              <a:cxn ang="0">
                <a:pos x="0" y="127"/>
              </a:cxn>
              <a:cxn ang="0">
                <a:pos x="47" y="637"/>
              </a:cxn>
              <a:cxn ang="0">
                <a:pos x="190" y="524"/>
              </a:cxn>
            </a:cxnLst>
            <a:rect l="0" t="0" r="r" b="b"/>
            <a:pathLst>
              <a:path w="262" h="638">
                <a:moveTo>
                  <a:pt x="190" y="524"/>
                </a:moveTo>
                <a:lnTo>
                  <a:pt x="261" y="0"/>
                </a:lnTo>
                <a:lnTo>
                  <a:pt x="0" y="127"/>
                </a:lnTo>
                <a:lnTo>
                  <a:pt x="47" y="637"/>
                </a:lnTo>
                <a:lnTo>
                  <a:pt x="190" y="524"/>
                </a:lnTo>
              </a:path>
            </a:pathLst>
          </a:custGeom>
          <a:solidFill>
            <a:schemeClr val="folHlink"/>
          </a:solidFill>
          <a:ln w="25400" cap="rnd" cmpd="sng">
            <a:solidFill>
              <a:schemeClr val="tx1"/>
            </a:solidFill>
            <a:prstDash val="solid"/>
            <a:round/>
            <a:headEnd type="none" w="med" len="med"/>
            <a:tailEnd type="none" w="med" len="med"/>
          </a:ln>
          <a:effectLst/>
        </p:spPr>
        <p:txBody>
          <a:bodyPr/>
          <a:lstStyle/>
          <a:p>
            <a:endParaRPr lang="en-IN"/>
          </a:p>
        </p:txBody>
      </p:sp>
      <p:sp>
        <p:nvSpPr>
          <p:cNvPr id="202770" name="Freeform 18"/>
          <p:cNvSpPr>
            <a:spLocks/>
          </p:cNvSpPr>
          <p:nvPr/>
        </p:nvSpPr>
        <p:spPr bwMode="auto">
          <a:xfrm>
            <a:off x="6913563" y="4225925"/>
            <a:ext cx="417512" cy="1139825"/>
          </a:xfrm>
          <a:custGeom>
            <a:avLst/>
            <a:gdLst/>
            <a:ahLst/>
            <a:cxnLst>
              <a:cxn ang="0">
                <a:pos x="191" y="524"/>
              </a:cxn>
              <a:cxn ang="0">
                <a:pos x="262" y="0"/>
              </a:cxn>
              <a:cxn ang="0">
                <a:pos x="0" y="127"/>
              </a:cxn>
              <a:cxn ang="0">
                <a:pos x="48" y="637"/>
              </a:cxn>
              <a:cxn ang="0">
                <a:pos x="191" y="524"/>
              </a:cxn>
            </a:cxnLst>
            <a:rect l="0" t="0" r="r" b="b"/>
            <a:pathLst>
              <a:path w="263" h="638">
                <a:moveTo>
                  <a:pt x="191" y="524"/>
                </a:moveTo>
                <a:lnTo>
                  <a:pt x="262" y="0"/>
                </a:lnTo>
                <a:lnTo>
                  <a:pt x="0" y="127"/>
                </a:lnTo>
                <a:lnTo>
                  <a:pt x="48" y="637"/>
                </a:lnTo>
                <a:lnTo>
                  <a:pt x="191" y="52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71" name="Oval 19"/>
          <p:cNvSpPr>
            <a:spLocks noChangeArrowheads="1"/>
          </p:cNvSpPr>
          <p:nvPr/>
        </p:nvSpPr>
        <p:spPr bwMode="auto">
          <a:xfrm>
            <a:off x="6988175" y="3797300"/>
            <a:ext cx="163513" cy="504825"/>
          </a:xfrm>
          <a:prstGeom prst="ellipse">
            <a:avLst/>
          </a:prstGeom>
          <a:solidFill>
            <a:schemeClr val="folHlink"/>
          </a:solidFill>
          <a:ln w="25400">
            <a:solidFill>
              <a:schemeClr val="tx1"/>
            </a:solidFill>
            <a:round/>
            <a:headEnd/>
            <a:tailEnd/>
          </a:ln>
          <a:effectLst/>
        </p:spPr>
        <p:txBody>
          <a:bodyPr wrap="none" anchor="ctr"/>
          <a:lstStyle/>
          <a:p>
            <a:endParaRPr lang="en-IN"/>
          </a:p>
        </p:txBody>
      </p:sp>
      <p:sp>
        <p:nvSpPr>
          <p:cNvPr id="202772" name="Oval 20"/>
          <p:cNvSpPr>
            <a:spLocks noChangeArrowheads="1"/>
          </p:cNvSpPr>
          <p:nvPr/>
        </p:nvSpPr>
        <p:spPr bwMode="auto">
          <a:xfrm>
            <a:off x="6975475" y="3784600"/>
            <a:ext cx="188913" cy="528638"/>
          </a:xfrm>
          <a:prstGeom prst="ellipse">
            <a:avLst/>
          </a:prstGeom>
          <a:noFill/>
          <a:ln w="25400">
            <a:solidFill>
              <a:schemeClr val="tx1"/>
            </a:solidFill>
            <a:round/>
            <a:headEnd/>
            <a:tailEnd/>
          </a:ln>
          <a:effectLst/>
        </p:spPr>
        <p:txBody>
          <a:bodyPr wrap="none" anchor="ctr"/>
          <a:lstStyle/>
          <a:p>
            <a:endParaRPr lang="en-IN"/>
          </a:p>
        </p:txBody>
      </p:sp>
      <p:sp>
        <p:nvSpPr>
          <p:cNvPr id="202773" name="Freeform 21"/>
          <p:cNvSpPr>
            <a:spLocks/>
          </p:cNvSpPr>
          <p:nvPr/>
        </p:nvSpPr>
        <p:spPr bwMode="auto">
          <a:xfrm>
            <a:off x="6359525" y="4491038"/>
            <a:ext cx="568325" cy="484187"/>
          </a:xfrm>
          <a:custGeom>
            <a:avLst/>
            <a:gdLst/>
            <a:ahLst/>
            <a:cxnLst>
              <a:cxn ang="0">
                <a:pos x="357" y="0"/>
              </a:cxn>
              <a:cxn ang="0">
                <a:pos x="262" y="227"/>
              </a:cxn>
              <a:cxn ang="0">
                <a:pos x="0" y="270"/>
              </a:cxn>
            </a:cxnLst>
            <a:rect l="0" t="0" r="r" b="b"/>
            <a:pathLst>
              <a:path w="358" h="271">
                <a:moveTo>
                  <a:pt x="357" y="0"/>
                </a:moveTo>
                <a:lnTo>
                  <a:pt x="262" y="227"/>
                </a:lnTo>
                <a:lnTo>
                  <a:pt x="0" y="27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74" name="Freeform 22"/>
          <p:cNvSpPr>
            <a:spLocks/>
          </p:cNvSpPr>
          <p:nvPr/>
        </p:nvSpPr>
        <p:spPr bwMode="auto">
          <a:xfrm>
            <a:off x="6346825" y="4478338"/>
            <a:ext cx="568325" cy="482600"/>
          </a:xfrm>
          <a:custGeom>
            <a:avLst/>
            <a:gdLst/>
            <a:ahLst/>
            <a:cxnLst>
              <a:cxn ang="0">
                <a:pos x="357" y="0"/>
              </a:cxn>
              <a:cxn ang="0">
                <a:pos x="262" y="227"/>
              </a:cxn>
              <a:cxn ang="0">
                <a:pos x="0" y="269"/>
              </a:cxn>
            </a:cxnLst>
            <a:rect l="0" t="0" r="r" b="b"/>
            <a:pathLst>
              <a:path w="358" h="270">
                <a:moveTo>
                  <a:pt x="357" y="0"/>
                </a:moveTo>
                <a:lnTo>
                  <a:pt x="262" y="227"/>
                </a:lnTo>
                <a:lnTo>
                  <a:pt x="0" y="26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75" name="Freeform 23"/>
          <p:cNvSpPr>
            <a:spLocks/>
          </p:cNvSpPr>
          <p:nvPr/>
        </p:nvSpPr>
        <p:spPr bwMode="auto">
          <a:xfrm>
            <a:off x="4089400" y="3062288"/>
            <a:ext cx="252413" cy="519112"/>
          </a:xfrm>
          <a:custGeom>
            <a:avLst/>
            <a:gdLst/>
            <a:ahLst/>
            <a:cxnLst>
              <a:cxn ang="0">
                <a:pos x="16" y="0"/>
              </a:cxn>
              <a:cxn ang="0">
                <a:pos x="0" y="127"/>
              </a:cxn>
              <a:cxn ang="0">
                <a:pos x="158" y="290"/>
              </a:cxn>
            </a:cxnLst>
            <a:rect l="0" t="0" r="r" b="b"/>
            <a:pathLst>
              <a:path w="159" h="291">
                <a:moveTo>
                  <a:pt x="16" y="0"/>
                </a:moveTo>
                <a:lnTo>
                  <a:pt x="0" y="127"/>
                </a:lnTo>
                <a:lnTo>
                  <a:pt x="158" y="29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76" name="Freeform 24"/>
          <p:cNvSpPr>
            <a:spLocks/>
          </p:cNvSpPr>
          <p:nvPr/>
        </p:nvSpPr>
        <p:spPr bwMode="auto">
          <a:xfrm>
            <a:off x="4076700" y="3049588"/>
            <a:ext cx="254000" cy="519112"/>
          </a:xfrm>
          <a:custGeom>
            <a:avLst/>
            <a:gdLst/>
            <a:ahLst/>
            <a:cxnLst>
              <a:cxn ang="0">
                <a:pos x="16" y="0"/>
              </a:cxn>
              <a:cxn ang="0">
                <a:pos x="0" y="127"/>
              </a:cxn>
              <a:cxn ang="0">
                <a:pos x="159" y="290"/>
              </a:cxn>
            </a:cxnLst>
            <a:rect l="0" t="0" r="r" b="b"/>
            <a:pathLst>
              <a:path w="160" h="291">
                <a:moveTo>
                  <a:pt x="16" y="0"/>
                </a:moveTo>
                <a:lnTo>
                  <a:pt x="0" y="127"/>
                </a:lnTo>
                <a:lnTo>
                  <a:pt x="159" y="29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77" name="Freeform 25"/>
          <p:cNvSpPr>
            <a:spLocks/>
          </p:cNvSpPr>
          <p:nvPr/>
        </p:nvSpPr>
        <p:spPr bwMode="auto">
          <a:xfrm>
            <a:off x="4492625" y="3036888"/>
            <a:ext cx="50800" cy="481012"/>
          </a:xfrm>
          <a:custGeom>
            <a:avLst/>
            <a:gdLst/>
            <a:ahLst/>
            <a:cxnLst>
              <a:cxn ang="0">
                <a:pos x="0" y="0"/>
              </a:cxn>
              <a:cxn ang="0">
                <a:pos x="31" y="162"/>
              </a:cxn>
              <a:cxn ang="0">
                <a:pos x="31" y="268"/>
              </a:cxn>
            </a:cxnLst>
            <a:rect l="0" t="0" r="r" b="b"/>
            <a:pathLst>
              <a:path w="32" h="269">
                <a:moveTo>
                  <a:pt x="0" y="0"/>
                </a:moveTo>
                <a:lnTo>
                  <a:pt x="31" y="162"/>
                </a:lnTo>
                <a:lnTo>
                  <a:pt x="31" y="268"/>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78" name="Freeform 26"/>
          <p:cNvSpPr>
            <a:spLocks/>
          </p:cNvSpPr>
          <p:nvPr/>
        </p:nvSpPr>
        <p:spPr bwMode="auto">
          <a:xfrm>
            <a:off x="4479925" y="3024188"/>
            <a:ext cx="50800" cy="482600"/>
          </a:xfrm>
          <a:custGeom>
            <a:avLst/>
            <a:gdLst/>
            <a:ahLst/>
            <a:cxnLst>
              <a:cxn ang="0">
                <a:pos x="0" y="0"/>
              </a:cxn>
              <a:cxn ang="0">
                <a:pos x="31" y="163"/>
              </a:cxn>
              <a:cxn ang="0">
                <a:pos x="31" y="269"/>
              </a:cxn>
            </a:cxnLst>
            <a:rect l="0" t="0" r="r" b="b"/>
            <a:pathLst>
              <a:path w="32" h="270">
                <a:moveTo>
                  <a:pt x="0" y="0"/>
                </a:moveTo>
                <a:lnTo>
                  <a:pt x="31" y="163"/>
                </a:lnTo>
                <a:lnTo>
                  <a:pt x="31" y="26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79" name="Oval 27"/>
          <p:cNvSpPr>
            <a:spLocks noChangeArrowheads="1"/>
          </p:cNvSpPr>
          <p:nvPr/>
        </p:nvSpPr>
        <p:spPr bwMode="auto">
          <a:xfrm>
            <a:off x="4214813" y="2659063"/>
            <a:ext cx="163512" cy="325437"/>
          </a:xfrm>
          <a:prstGeom prst="ellipse">
            <a:avLst/>
          </a:prstGeom>
          <a:solidFill>
            <a:srgbClr val="FFFFFF"/>
          </a:solidFill>
          <a:ln w="25400">
            <a:solidFill>
              <a:schemeClr val="tx1"/>
            </a:solidFill>
            <a:round/>
            <a:headEnd/>
            <a:tailEnd/>
          </a:ln>
          <a:effectLst/>
        </p:spPr>
        <p:txBody>
          <a:bodyPr wrap="none" anchor="ctr"/>
          <a:lstStyle/>
          <a:p>
            <a:endParaRPr lang="en-IN"/>
          </a:p>
        </p:txBody>
      </p:sp>
      <p:sp>
        <p:nvSpPr>
          <p:cNvPr id="202780" name="Oval 28"/>
          <p:cNvSpPr>
            <a:spLocks noChangeArrowheads="1"/>
          </p:cNvSpPr>
          <p:nvPr/>
        </p:nvSpPr>
        <p:spPr bwMode="auto">
          <a:xfrm>
            <a:off x="4202113" y="2646363"/>
            <a:ext cx="188912" cy="350837"/>
          </a:xfrm>
          <a:prstGeom prst="ellipse">
            <a:avLst/>
          </a:prstGeom>
          <a:solidFill>
            <a:schemeClr val="folHlink"/>
          </a:solidFill>
          <a:ln w="25400">
            <a:solidFill>
              <a:schemeClr val="tx1"/>
            </a:solidFill>
            <a:round/>
            <a:headEnd/>
            <a:tailEnd/>
          </a:ln>
          <a:effectLst/>
        </p:spPr>
        <p:txBody>
          <a:bodyPr wrap="none" anchor="ctr"/>
          <a:lstStyle/>
          <a:p>
            <a:endParaRPr lang="en-IN"/>
          </a:p>
        </p:txBody>
      </p:sp>
      <p:sp>
        <p:nvSpPr>
          <p:cNvPr id="202781" name="Oval 29"/>
          <p:cNvSpPr>
            <a:spLocks noChangeArrowheads="1"/>
          </p:cNvSpPr>
          <p:nvPr/>
        </p:nvSpPr>
        <p:spPr bwMode="auto">
          <a:xfrm>
            <a:off x="5864225" y="3051175"/>
            <a:ext cx="101600" cy="450850"/>
          </a:xfrm>
          <a:prstGeom prst="ellipse">
            <a:avLst/>
          </a:prstGeom>
          <a:solidFill>
            <a:srgbClr val="FFFFFF"/>
          </a:solidFill>
          <a:ln w="25400">
            <a:solidFill>
              <a:schemeClr val="tx1"/>
            </a:solidFill>
            <a:round/>
            <a:headEnd/>
            <a:tailEnd/>
          </a:ln>
          <a:effectLst/>
        </p:spPr>
        <p:txBody>
          <a:bodyPr wrap="none" anchor="ctr"/>
          <a:lstStyle/>
          <a:p>
            <a:endParaRPr lang="en-IN"/>
          </a:p>
        </p:txBody>
      </p:sp>
      <p:sp>
        <p:nvSpPr>
          <p:cNvPr id="202782" name="Oval 30"/>
          <p:cNvSpPr>
            <a:spLocks noChangeArrowheads="1"/>
          </p:cNvSpPr>
          <p:nvPr/>
        </p:nvSpPr>
        <p:spPr bwMode="auto">
          <a:xfrm>
            <a:off x="5851525" y="3038475"/>
            <a:ext cx="127000" cy="477838"/>
          </a:xfrm>
          <a:prstGeom prst="ellipse">
            <a:avLst/>
          </a:prstGeom>
          <a:solidFill>
            <a:schemeClr val="folHlink"/>
          </a:solidFill>
          <a:ln w="25400">
            <a:solidFill>
              <a:schemeClr val="tx1"/>
            </a:solidFill>
            <a:round/>
            <a:headEnd/>
            <a:tailEnd/>
          </a:ln>
          <a:effectLst/>
        </p:spPr>
        <p:txBody>
          <a:bodyPr wrap="none" anchor="ctr"/>
          <a:lstStyle/>
          <a:p>
            <a:endParaRPr lang="en-IN"/>
          </a:p>
        </p:txBody>
      </p:sp>
      <p:sp>
        <p:nvSpPr>
          <p:cNvPr id="202783" name="Freeform 31"/>
          <p:cNvSpPr>
            <a:spLocks/>
          </p:cNvSpPr>
          <p:nvPr/>
        </p:nvSpPr>
        <p:spPr bwMode="auto">
          <a:xfrm>
            <a:off x="5764213" y="3579813"/>
            <a:ext cx="315912" cy="546100"/>
          </a:xfrm>
          <a:custGeom>
            <a:avLst/>
            <a:gdLst/>
            <a:ahLst/>
            <a:cxnLst>
              <a:cxn ang="0">
                <a:pos x="198" y="0"/>
              </a:cxn>
              <a:cxn ang="0">
                <a:pos x="143" y="156"/>
              </a:cxn>
              <a:cxn ang="0">
                <a:pos x="0" y="305"/>
              </a:cxn>
            </a:cxnLst>
            <a:rect l="0" t="0" r="r" b="b"/>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84" name="Freeform 32"/>
          <p:cNvSpPr>
            <a:spLocks/>
          </p:cNvSpPr>
          <p:nvPr/>
        </p:nvSpPr>
        <p:spPr bwMode="auto">
          <a:xfrm>
            <a:off x="5751513" y="3567113"/>
            <a:ext cx="315912" cy="546100"/>
          </a:xfrm>
          <a:custGeom>
            <a:avLst/>
            <a:gdLst/>
            <a:ahLst/>
            <a:cxnLst>
              <a:cxn ang="0">
                <a:pos x="198" y="0"/>
              </a:cxn>
              <a:cxn ang="0">
                <a:pos x="143" y="156"/>
              </a:cxn>
              <a:cxn ang="0">
                <a:pos x="0" y="305"/>
              </a:cxn>
            </a:cxnLst>
            <a:rect l="0" t="0" r="r" b="b"/>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85" name="Freeform 33"/>
          <p:cNvSpPr>
            <a:spLocks/>
          </p:cNvSpPr>
          <p:nvPr/>
        </p:nvSpPr>
        <p:spPr bwMode="auto">
          <a:xfrm>
            <a:off x="5675313" y="3467100"/>
            <a:ext cx="115887" cy="569913"/>
          </a:xfrm>
          <a:custGeom>
            <a:avLst/>
            <a:gdLst/>
            <a:ahLst/>
            <a:cxnLst>
              <a:cxn ang="0">
                <a:pos x="72" y="0"/>
              </a:cxn>
              <a:cxn ang="0">
                <a:pos x="16" y="141"/>
              </a:cxn>
              <a:cxn ang="0">
                <a:pos x="0" y="318"/>
              </a:cxn>
            </a:cxnLst>
            <a:rect l="0" t="0" r="r" b="b"/>
            <a:pathLst>
              <a:path w="73" h="319">
                <a:moveTo>
                  <a:pt x="72" y="0"/>
                </a:moveTo>
                <a:lnTo>
                  <a:pt x="16" y="141"/>
                </a:lnTo>
                <a:lnTo>
                  <a:pt x="0" y="318"/>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86" name="Freeform 34"/>
          <p:cNvSpPr>
            <a:spLocks/>
          </p:cNvSpPr>
          <p:nvPr/>
        </p:nvSpPr>
        <p:spPr bwMode="auto">
          <a:xfrm>
            <a:off x="5662613" y="3454400"/>
            <a:ext cx="115887" cy="569913"/>
          </a:xfrm>
          <a:custGeom>
            <a:avLst/>
            <a:gdLst/>
            <a:ahLst/>
            <a:cxnLst>
              <a:cxn ang="0">
                <a:pos x="72" y="0"/>
              </a:cxn>
              <a:cxn ang="0">
                <a:pos x="16" y="141"/>
              </a:cxn>
              <a:cxn ang="0">
                <a:pos x="0" y="318"/>
              </a:cxn>
            </a:cxnLst>
            <a:rect l="0" t="0" r="r" b="b"/>
            <a:pathLst>
              <a:path w="73" h="319">
                <a:moveTo>
                  <a:pt x="72" y="0"/>
                </a:moveTo>
                <a:lnTo>
                  <a:pt x="16" y="141"/>
                </a:lnTo>
                <a:lnTo>
                  <a:pt x="0" y="318"/>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787" name="Rectangle 35"/>
          <p:cNvSpPr>
            <a:spLocks noChangeArrowheads="1"/>
          </p:cNvSpPr>
          <p:nvPr/>
        </p:nvSpPr>
        <p:spPr bwMode="auto">
          <a:xfrm>
            <a:off x="3130550" y="2055813"/>
            <a:ext cx="1130300" cy="698500"/>
          </a:xfrm>
          <a:prstGeom prst="rect">
            <a:avLst/>
          </a:prstGeom>
          <a:noFill/>
          <a:ln w="25400">
            <a:noFill/>
            <a:miter lim="800000"/>
            <a:headEnd/>
            <a:tailEnd/>
          </a:ln>
          <a:effectLst/>
        </p:spPr>
        <p:txBody>
          <a:bodyPr lIns="90487" tIns="44450" rIns="90487" bIns="44450">
            <a:spAutoFit/>
          </a:bodyPr>
          <a:lstStyle/>
          <a:p>
            <a:r>
              <a:rPr lang="en-US" sz="2000" b="1">
                <a:solidFill>
                  <a:schemeClr val="folHlink"/>
                </a:solidFill>
                <a:effectLst>
                  <a:outerShdw blurRad="38100" dist="38100" dir="2700000" algn="tl">
                    <a:srgbClr val="000000"/>
                  </a:outerShdw>
                </a:effectLst>
                <a:latin typeface="Helvetica" pitchFamily="-128" charset="0"/>
              </a:rPr>
              <a:t>review</a:t>
            </a:r>
          </a:p>
          <a:p>
            <a:endParaRPr lang="en-US" sz="2000" b="1">
              <a:solidFill>
                <a:schemeClr val="folHlink"/>
              </a:solidFill>
              <a:effectLst>
                <a:outerShdw blurRad="38100" dist="38100" dir="2700000" algn="tl">
                  <a:srgbClr val="000000"/>
                </a:outerShdw>
              </a:effectLst>
              <a:latin typeface="Helvetica" pitchFamily="-128" charset="0"/>
            </a:endParaRPr>
          </a:p>
        </p:txBody>
      </p:sp>
      <p:sp>
        <p:nvSpPr>
          <p:cNvPr id="202788" name="Rectangle 36"/>
          <p:cNvSpPr>
            <a:spLocks noChangeArrowheads="1"/>
          </p:cNvSpPr>
          <p:nvPr/>
        </p:nvSpPr>
        <p:spPr bwMode="auto">
          <a:xfrm>
            <a:off x="3168650" y="2322513"/>
            <a:ext cx="928688" cy="393700"/>
          </a:xfrm>
          <a:prstGeom prst="rect">
            <a:avLst/>
          </a:prstGeom>
          <a:noFill/>
          <a:ln w="25400">
            <a:noFill/>
            <a:miter lim="800000"/>
            <a:headEnd/>
            <a:tailEnd/>
          </a:ln>
          <a:effectLst/>
        </p:spPr>
        <p:txBody>
          <a:bodyPr wrap="none" lIns="90487" tIns="44450" rIns="90487" bIns="44450">
            <a:spAutoFit/>
          </a:bodyPr>
          <a:lstStyle/>
          <a:p>
            <a:r>
              <a:rPr lang="en-US" sz="2000" b="1">
                <a:solidFill>
                  <a:schemeClr val="folHlink"/>
                </a:solidFill>
                <a:effectLst>
                  <a:outerShdw blurRad="38100" dist="38100" dir="2700000" algn="tl">
                    <a:srgbClr val="000000"/>
                  </a:outerShdw>
                </a:effectLst>
                <a:latin typeface="Helvetica" pitchFamily="-128" charset="0"/>
              </a:rPr>
              <a:t>leader</a:t>
            </a:r>
            <a:endParaRPr lang="en-US" b="1">
              <a:solidFill>
                <a:schemeClr val="folHlink"/>
              </a:solidFill>
              <a:effectLst>
                <a:outerShdw blurRad="38100" dist="38100" dir="2700000" algn="tl">
                  <a:srgbClr val="000000"/>
                </a:outerShdw>
              </a:effectLst>
              <a:latin typeface="Helvetica" pitchFamily="-128" charset="0"/>
            </a:endParaRPr>
          </a:p>
        </p:txBody>
      </p:sp>
      <p:sp>
        <p:nvSpPr>
          <p:cNvPr id="202789" name="Rectangle 37"/>
          <p:cNvSpPr>
            <a:spLocks noChangeArrowheads="1"/>
          </p:cNvSpPr>
          <p:nvPr/>
        </p:nvSpPr>
        <p:spPr bwMode="auto">
          <a:xfrm>
            <a:off x="6089650" y="3044825"/>
            <a:ext cx="1281113" cy="393700"/>
          </a:xfrm>
          <a:prstGeom prst="rect">
            <a:avLst/>
          </a:prstGeom>
          <a:noFill/>
          <a:ln w="25400">
            <a:noFill/>
            <a:miter lim="800000"/>
            <a:headEnd/>
            <a:tailEnd/>
          </a:ln>
          <a:effectLst/>
        </p:spPr>
        <p:txBody>
          <a:bodyPr wrap="none" lIns="90487" tIns="44450" rIns="90487" bIns="44450">
            <a:spAutoFit/>
          </a:bodyPr>
          <a:lstStyle/>
          <a:p>
            <a:r>
              <a:rPr lang="en-US" sz="2000" b="1">
                <a:solidFill>
                  <a:schemeClr val="folHlink"/>
                </a:solidFill>
                <a:effectLst>
                  <a:outerShdw blurRad="38100" dist="38100" dir="2700000" algn="tl">
                    <a:srgbClr val="000000"/>
                  </a:outerShdw>
                </a:effectLst>
                <a:latin typeface="Helvetica" pitchFamily="-128" charset="0"/>
              </a:rPr>
              <a:t>producer</a:t>
            </a:r>
          </a:p>
        </p:txBody>
      </p:sp>
      <p:sp>
        <p:nvSpPr>
          <p:cNvPr id="202790" name="Rectangle 38"/>
          <p:cNvSpPr>
            <a:spLocks noChangeArrowheads="1"/>
          </p:cNvSpPr>
          <p:nvPr/>
        </p:nvSpPr>
        <p:spPr bwMode="auto">
          <a:xfrm>
            <a:off x="3746500" y="5403850"/>
            <a:ext cx="1211263" cy="393700"/>
          </a:xfrm>
          <a:prstGeom prst="rect">
            <a:avLst/>
          </a:prstGeom>
          <a:noFill/>
          <a:ln w="25400">
            <a:noFill/>
            <a:miter lim="800000"/>
            <a:headEnd/>
            <a:tailEnd/>
          </a:ln>
          <a:effectLst/>
        </p:spPr>
        <p:txBody>
          <a:bodyPr wrap="none" lIns="90487" tIns="44450" rIns="90487" bIns="44450">
            <a:spAutoFit/>
          </a:bodyPr>
          <a:lstStyle/>
          <a:p>
            <a:r>
              <a:rPr lang="en-US" sz="2000" b="1">
                <a:solidFill>
                  <a:schemeClr val="folHlink"/>
                </a:solidFill>
                <a:effectLst>
                  <a:outerShdw blurRad="38100" dist="38100" dir="2700000" algn="tl">
                    <a:srgbClr val="000000"/>
                  </a:outerShdw>
                </a:effectLst>
                <a:latin typeface="Helvetica" pitchFamily="-128" charset="0"/>
              </a:rPr>
              <a:t>recorder</a:t>
            </a:r>
          </a:p>
        </p:txBody>
      </p:sp>
      <p:sp>
        <p:nvSpPr>
          <p:cNvPr id="202791" name="Rectangle 39"/>
          <p:cNvSpPr>
            <a:spLocks noChangeArrowheads="1"/>
          </p:cNvSpPr>
          <p:nvPr/>
        </p:nvSpPr>
        <p:spPr bwMode="auto">
          <a:xfrm>
            <a:off x="6970713" y="5316538"/>
            <a:ext cx="1211262" cy="393700"/>
          </a:xfrm>
          <a:prstGeom prst="rect">
            <a:avLst/>
          </a:prstGeom>
          <a:noFill/>
          <a:ln w="25400">
            <a:noFill/>
            <a:miter lim="800000"/>
            <a:headEnd/>
            <a:tailEnd/>
          </a:ln>
          <a:effectLst/>
        </p:spPr>
        <p:txBody>
          <a:bodyPr wrap="none" lIns="90487" tIns="44450" rIns="90487" bIns="44450">
            <a:spAutoFit/>
          </a:bodyPr>
          <a:lstStyle/>
          <a:p>
            <a:r>
              <a:rPr lang="en-US" sz="2000" b="1">
                <a:solidFill>
                  <a:schemeClr val="folHlink"/>
                </a:solidFill>
                <a:effectLst>
                  <a:outerShdw blurRad="38100" dist="38100" dir="2700000" algn="tl">
                    <a:srgbClr val="000000"/>
                  </a:outerShdw>
                </a:effectLst>
                <a:latin typeface="Helvetica" pitchFamily="-128" charset="0"/>
              </a:rPr>
              <a:t>reviewer</a:t>
            </a:r>
          </a:p>
        </p:txBody>
      </p:sp>
      <p:sp>
        <p:nvSpPr>
          <p:cNvPr id="202792" name="Freeform 40"/>
          <p:cNvSpPr>
            <a:spLocks/>
          </p:cNvSpPr>
          <p:nvPr/>
        </p:nvSpPr>
        <p:spPr bwMode="auto">
          <a:xfrm>
            <a:off x="4467225" y="4035425"/>
            <a:ext cx="454025" cy="230188"/>
          </a:xfrm>
          <a:custGeom>
            <a:avLst/>
            <a:gdLst/>
            <a:ahLst/>
            <a:cxnLst>
              <a:cxn ang="0">
                <a:pos x="71" y="128"/>
              </a:cxn>
              <a:cxn ang="0">
                <a:pos x="285" y="114"/>
              </a:cxn>
              <a:cxn ang="0">
                <a:pos x="158" y="0"/>
              </a:cxn>
              <a:cxn ang="0">
                <a:pos x="0" y="50"/>
              </a:cxn>
              <a:cxn ang="0">
                <a:pos x="71" y="128"/>
              </a:cxn>
              <a:cxn ang="0">
                <a:pos x="285" y="114"/>
              </a:cxn>
              <a:cxn ang="0">
                <a:pos x="158" y="0"/>
              </a:cxn>
              <a:cxn ang="0">
                <a:pos x="0" y="50"/>
              </a:cxn>
              <a:cxn ang="0">
                <a:pos x="71" y="128"/>
              </a:cxn>
            </a:cxnLst>
            <a:rect l="0" t="0" r="r" b="b"/>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cmpd="sng">
            <a:solidFill>
              <a:srgbClr val="000000"/>
            </a:solidFill>
            <a:prstDash val="solid"/>
            <a:round/>
            <a:headEnd type="none" w="med" len="med"/>
            <a:tailEnd type="none" w="med" len="med"/>
          </a:ln>
          <a:effectLst/>
        </p:spPr>
        <p:txBody>
          <a:bodyPr/>
          <a:lstStyle/>
          <a:p>
            <a:endParaRPr lang="en-IN"/>
          </a:p>
        </p:txBody>
      </p:sp>
      <p:sp>
        <p:nvSpPr>
          <p:cNvPr id="202793" name="Freeform 41"/>
          <p:cNvSpPr>
            <a:spLocks/>
          </p:cNvSpPr>
          <p:nvPr/>
        </p:nvSpPr>
        <p:spPr bwMode="auto">
          <a:xfrm>
            <a:off x="5713413" y="4376738"/>
            <a:ext cx="455612" cy="230187"/>
          </a:xfrm>
          <a:custGeom>
            <a:avLst/>
            <a:gdLst/>
            <a:ahLst/>
            <a:cxnLst>
              <a:cxn ang="0">
                <a:pos x="215" y="0"/>
              </a:cxn>
              <a:cxn ang="0">
                <a:pos x="0" y="14"/>
              </a:cxn>
              <a:cxn ang="0">
                <a:pos x="119" y="128"/>
              </a:cxn>
              <a:cxn ang="0">
                <a:pos x="286" y="78"/>
              </a:cxn>
              <a:cxn ang="0">
                <a:pos x="215" y="0"/>
              </a:cxn>
              <a:cxn ang="0">
                <a:pos x="0" y="14"/>
              </a:cxn>
              <a:cxn ang="0">
                <a:pos x="119" y="128"/>
              </a:cxn>
              <a:cxn ang="0">
                <a:pos x="286" y="78"/>
              </a:cxn>
              <a:cxn ang="0">
                <a:pos x="215" y="0"/>
              </a:cxn>
            </a:cxnLst>
            <a:rect l="0" t="0" r="r" b="b"/>
            <a:pathLst>
              <a:path w="287" h="129">
                <a:moveTo>
                  <a:pt x="215" y="0"/>
                </a:moveTo>
                <a:lnTo>
                  <a:pt x="0" y="14"/>
                </a:lnTo>
                <a:lnTo>
                  <a:pt x="119" y="128"/>
                </a:lnTo>
                <a:lnTo>
                  <a:pt x="286" y="78"/>
                </a:lnTo>
                <a:lnTo>
                  <a:pt x="215" y="0"/>
                </a:lnTo>
                <a:lnTo>
                  <a:pt x="0" y="14"/>
                </a:lnTo>
                <a:lnTo>
                  <a:pt x="119" y="128"/>
                </a:lnTo>
                <a:lnTo>
                  <a:pt x="286" y="78"/>
                </a:lnTo>
                <a:lnTo>
                  <a:pt x="215" y="0"/>
                </a:lnTo>
              </a:path>
            </a:pathLst>
          </a:custGeom>
          <a:solidFill>
            <a:schemeClr val="tx1"/>
          </a:solidFill>
          <a:ln w="12700" cap="rnd" cmpd="sng">
            <a:solidFill>
              <a:srgbClr val="000000"/>
            </a:solidFill>
            <a:prstDash val="solid"/>
            <a:round/>
            <a:headEnd type="none" w="med" len="med"/>
            <a:tailEnd type="none" w="med" len="med"/>
          </a:ln>
          <a:effectLst/>
        </p:spPr>
        <p:txBody>
          <a:bodyPr/>
          <a:lstStyle/>
          <a:p>
            <a:endParaRPr lang="en-IN"/>
          </a:p>
        </p:txBody>
      </p:sp>
      <p:sp>
        <p:nvSpPr>
          <p:cNvPr id="202794" name="Freeform 42"/>
          <p:cNvSpPr>
            <a:spLocks/>
          </p:cNvSpPr>
          <p:nvPr/>
        </p:nvSpPr>
        <p:spPr bwMode="auto">
          <a:xfrm>
            <a:off x="5260975" y="3984625"/>
            <a:ext cx="454025" cy="231775"/>
          </a:xfrm>
          <a:custGeom>
            <a:avLst/>
            <a:gdLst/>
            <a:ahLst/>
            <a:cxnLst>
              <a:cxn ang="0">
                <a:pos x="214" y="0"/>
              </a:cxn>
              <a:cxn ang="0">
                <a:pos x="0" y="14"/>
              </a:cxn>
              <a:cxn ang="0">
                <a:pos x="119" y="128"/>
              </a:cxn>
              <a:cxn ang="0">
                <a:pos x="285" y="78"/>
              </a:cxn>
              <a:cxn ang="0">
                <a:pos x="214" y="0"/>
              </a:cxn>
              <a:cxn ang="0">
                <a:pos x="0" y="14"/>
              </a:cxn>
              <a:cxn ang="0">
                <a:pos x="119" y="128"/>
              </a:cxn>
              <a:cxn ang="0">
                <a:pos x="285" y="78"/>
              </a:cxn>
              <a:cxn ang="0">
                <a:pos x="214" y="0"/>
              </a:cxn>
            </a:cxnLst>
            <a:rect l="0" t="0" r="r" b="b"/>
            <a:pathLst>
              <a:path w="286" h="129">
                <a:moveTo>
                  <a:pt x="214" y="0"/>
                </a:moveTo>
                <a:lnTo>
                  <a:pt x="0" y="14"/>
                </a:lnTo>
                <a:lnTo>
                  <a:pt x="119" y="128"/>
                </a:lnTo>
                <a:lnTo>
                  <a:pt x="285" y="78"/>
                </a:lnTo>
                <a:lnTo>
                  <a:pt x="214" y="0"/>
                </a:lnTo>
                <a:lnTo>
                  <a:pt x="0" y="14"/>
                </a:lnTo>
                <a:lnTo>
                  <a:pt x="119" y="128"/>
                </a:lnTo>
                <a:lnTo>
                  <a:pt x="285" y="78"/>
                </a:lnTo>
                <a:lnTo>
                  <a:pt x="214" y="0"/>
                </a:lnTo>
              </a:path>
            </a:pathLst>
          </a:custGeom>
          <a:solidFill>
            <a:schemeClr val="tx1"/>
          </a:solidFill>
          <a:ln w="12700" cap="rnd" cmpd="sng">
            <a:solidFill>
              <a:srgbClr val="000000"/>
            </a:solidFill>
            <a:prstDash val="solid"/>
            <a:round/>
            <a:headEnd type="none" w="med" len="med"/>
            <a:tailEnd type="none" w="med" len="med"/>
          </a:ln>
          <a:effectLst/>
        </p:spPr>
        <p:txBody>
          <a:bodyPr/>
          <a:lstStyle/>
          <a:p>
            <a:endParaRPr lang="en-IN"/>
          </a:p>
        </p:txBody>
      </p:sp>
      <p:sp>
        <p:nvSpPr>
          <p:cNvPr id="202795" name="Freeform 43"/>
          <p:cNvSpPr>
            <a:spLocks/>
          </p:cNvSpPr>
          <p:nvPr/>
        </p:nvSpPr>
        <p:spPr bwMode="auto">
          <a:xfrm>
            <a:off x="4265613" y="3554413"/>
            <a:ext cx="454025" cy="230187"/>
          </a:xfrm>
          <a:custGeom>
            <a:avLst/>
            <a:gdLst/>
            <a:ahLst/>
            <a:cxnLst>
              <a:cxn ang="0">
                <a:pos x="71" y="128"/>
              </a:cxn>
              <a:cxn ang="0">
                <a:pos x="285" y="114"/>
              </a:cxn>
              <a:cxn ang="0">
                <a:pos x="158" y="0"/>
              </a:cxn>
              <a:cxn ang="0">
                <a:pos x="0" y="50"/>
              </a:cxn>
              <a:cxn ang="0">
                <a:pos x="71" y="128"/>
              </a:cxn>
              <a:cxn ang="0">
                <a:pos x="285" y="114"/>
              </a:cxn>
              <a:cxn ang="0">
                <a:pos x="158" y="0"/>
              </a:cxn>
              <a:cxn ang="0">
                <a:pos x="0" y="50"/>
              </a:cxn>
              <a:cxn ang="0">
                <a:pos x="71" y="128"/>
              </a:cxn>
            </a:cxnLst>
            <a:rect l="0" t="0" r="r" b="b"/>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cmpd="sng">
            <a:solidFill>
              <a:schemeClr val="tx1"/>
            </a:solidFill>
            <a:prstDash val="solid"/>
            <a:round/>
            <a:headEnd type="none" w="med" len="med"/>
            <a:tailEnd type="none" w="med" len="med"/>
          </a:ln>
          <a:effectLst/>
        </p:spPr>
        <p:txBody>
          <a:bodyPr/>
          <a:lstStyle/>
          <a:p>
            <a:endParaRPr lang="en-IN"/>
          </a:p>
        </p:txBody>
      </p:sp>
      <p:sp>
        <p:nvSpPr>
          <p:cNvPr id="202796" name="Freeform 44"/>
          <p:cNvSpPr>
            <a:spLocks/>
          </p:cNvSpPr>
          <p:nvPr/>
        </p:nvSpPr>
        <p:spPr bwMode="auto">
          <a:xfrm>
            <a:off x="4102100" y="3011488"/>
            <a:ext cx="354013" cy="469900"/>
          </a:xfrm>
          <a:custGeom>
            <a:avLst/>
            <a:gdLst/>
            <a:ahLst/>
            <a:cxnLst>
              <a:cxn ang="0">
                <a:pos x="0" y="0"/>
              </a:cxn>
              <a:cxn ang="0">
                <a:pos x="222" y="0"/>
              </a:cxn>
              <a:cxn ang="0">
                <a:pos x="182" y="255"/>
              </a:cxn>
              <a:cxn ang="0">
                <a:pos x="63" y="262"/>
              </a:cxn>
              <a:cxn ang="0">
                <a:pos x="0" y="0"/>
              </a:cxn>
            </a:cxnLst>
            <a:rect l="0" t="0" r="r" b="b"/>
            <a:pathLst>
              <a:path w="223" h="263">
                <a:moveTo>
                  <a:pt x="0" y="0"/>
                </a:moveTo>
                <a:lnTo>
                  <a:pt x="222" y="0"/>
                </a:lnTo>
                <a:lnTo>
                  <a:pt x="182" y="255"/>
                </a:lnTo>
                <a:lnTo>
                  <a:pt x="63" y="262"/>
                </a:lnTo>
                <a:lnTo>
                  <a:pt x="0" y="0"/>
                </a:lnTo>
              </a:path>
            </a:pathLst>
          </a:custGeom>
          <a:solidFill>
            <a:schemeClr val="folHlink"/>
          </a:solidFill>
          <a:ln w="25400" cap="rnd" cmpd="sng">
            <a:solidFill>
              <a:schemeClr val="tx1"/>
            </a:solidFill>
            <a:prstDash val="solid"/>
            <a:round/>
            <a:headEnd type="none" w="med" len="med"/>
            <a:tailEnd type="none" w="med" len="med"/>
          </a:ln>
          <a:effectLst/>
        </p:spPr>
        <p:txBody>
          <a:bodyPr/>
          <a:lstStyle/>
          <a:p>
            <a:endParaRPr lang="en-IN"/>
          </a:p>
        </p:txBody>
      </p:sp>
      <p:sp>
        <p:nvSpPr>
          <p:cNvPr id="202797" name="Freeform 45"/>
          <p:cNvSpPr>
            <a:spLocks/>
          </p:cNvSpPr>
          <p:nvPr/>
        </p:nvSpPr>
        <p:spPr bwMode="auto">
          <a:xfrm>
            <a:off x="5129213" y="3175000"/>
            <a:ext cx="277812" cy="544513"/>
          </a:xfrm>
          <a:custGeom>
            <a:avLst/>
            <a:gdLst/>
            <a:ahLst/>
            <a:cxnLst>
              <a:cxn ang="0">
                <a:pos x="0" y="247"/>
              </a:cxn>
              <a:cxn ang="0">
                <a:pos x="0" y="0"/>
              </a:cxn>
              <a:cxn ang="0">
                <a:pos x="174" y="71"/>
              </a:cxn>
              <a:cxn ang="0">
                <a:pos x="119" y="304"/>
              </a:cxn>
              <a:cxn ang="0">
                <a:pos x="0" y="247"/>
              </a:cxn>
            </a:cxnLst>
            <a:rect l="0" t="0" r="r" b="b"/>
            <a:pathLst>
              <a:path w="175" h="305">
                <a:moveTo>
                  <a:pt x="0" y="247"/>
                </a:moveTo>
                <a:lnTo>
                  <a:pt x="0" y="0"/>
                </a:lnTo>
                <a:lnTo>
                  <a:pt x="174" y="71"/>
                </a:lnTo>
                <a:lnTo>
                  <a:pt x="119" y="304"/>
                </a:lnTo>
                <a:lnTo>
                  <a:pt x="0" y="247"/>
                </a:lnTo>
              </a:path>
            </a:pathLst>
          </a:custGeom>
          <a:solidFill>
            <a:schemeClr val="hlink"/>
          </a:solidFill>
          <a:ln w="25400" cap="rnd" cmpd="sng">
            <a:solidFill>
              <a:schemeClr val="tx1"/>
            </a:solidFill>
            <a:prstDash val="solid"/>
            <a:round/>
            <a:headEnd type="none" w="med" len="med"/>
            <a:tailEnd type="none" w="med" len="med"/>
          </a:ln>
          <a:effectLst/>
        </p:spPr>
        <p:txBody>
          <a:bodyPr/>
          <a:lstStyle/>
          <a:p>
            <a:endParaRPr lang="en-IN"/>
          </a:p>
        </p:txBody>
      </p:sp>
      <p:sp>
        <p:nvSpPr>
          <p:cNvPr id="202798" name="Oval 46"/>
          <p:cNvSpPr>
            <a:spLocks noChangeArrowheads="1"/>
          </p:cNvSpPr>
          <p:nvPr/>
        </p:nvSpPr>
        <p:spPr bwMode="auto">
          <a:xfrm>
            <a:off x="5216525" y="2773363"/>
            <a:ext cx="101600" cy="449262"/>
          </a:xfrm>
          <a:prstGeom prst="ellipse">
            <a:avLst/>
          </a:prstGeom>
          <a:solidFill>
            <a:srgbClr val="FFFFFF"/>
          </a:solidFill>
          <a:ln w="25400">
            <a:solidFill>
              <a:schemeClr val="tx1"/>
            </a:solidFill>
            <a:round/>
            <a:headEnd/>
            <a:tailEnd/>
          </a:ln>
          <a:effectLst/>
        </p:spPr>
        <p:txBody>
          <a:bodyPr wrap="none" anchor="ctr"/>
          <a:lstStyle/>
          <a:p>
            <a:endParaRPr lang="en-IN"/>
          </a:p>
        </p:txBody>
      </p:sp>
      <p:sp>
        <p:nvSpPr>
          <p:cNvPr id="202799" name="Oval 47"/>
          <p:cNvSpPr>
            <a:spLocks noChangeArrowheads="1"/>
          </p:cNvSpPr>
          <p:nvPr/>
        </p:nvSpPr>
        <p:spPr bwMode="auto">
          <a:xfrm>
            <a:off x="5203825" y="2759075"/>
            <a:ext cx="127000" cy="476250"/>
          </a:xfrm>
          <a:prstGeom prst="ellipse">
            <a:avLst/>
          </a:prstGeom>
          <a:solidFill>
            <a:schemeClr val="hlink"/>
          </a:solidFill>
          <a:ln w="25400">
            <a:solidFill>
              <a:schemeClr val="tx1"/>
            </a:solidFill>
            <a:round/>
            <a:headEnd/>
            <a:tailEnd/>
          </a:ln>
          <a:effectLst/>
        </p:spPr>
        <p:txBody>
          <a:bodyPr wrap="none" anchor="ctr"/>
          <a:lstStyle/>
          <a:p>
            <a:endParaRPr lang="en-IN"/>
          </a:p>
        </p:txBody>
      </p:sp>
      <p:sp>
        <p:nvSpPr>
          <p:cNvPr id="202800" name="Freeform 48"/>
          <p:cNvSpPr>
            <a:spLocks/>
          </p:cNvSpPr>
          <p:nvPr/>
        </p:nvSpPr>
        <p:spPr bwMode="auto">
          <a:xfrm>
            <a:off x="5116513" y="3302000"/>
            <a:ext cx="315912" cy="544513"/>
          </a:xfrm>
          <a:custGeom>
            <a:avLst/>
            <a:gdLst/>
            <a:ahLst/>
            <a:cxnLst>
              <a:cxn ang="0">
                <a:pos x="198" y="0"/>
              </a:cxn>
              <a:cxn ang="0">
                <a:pos x="143" y="156"/>
              </a:cxn>
              <a:cxn ang="0">
                <a:pos x="0" y="304"/>
              </a:cxn>
            </a:cxnLst>
            <a:rect l="0" t="0" r="r" b="b"/>
            <a:pathLst>
              <a:path w="199" h="305">
                <a:moveTo>
                  <a:pt x="198" y="0"/>
                </a:moveTo>
                <a:lnTo>
                  <a:pt x="143" y="156"/>
                </a:lnTo>
                <a:lnTo>
                  <a:pt x="0" y="30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01" name="Freeform 49"/>
          <p:cNvSpPr>
            <a:spLocks/>
          </p:cNvSpPr>
          <p:nvPr/>
        </p:nvSpPr>
        <p:spPr bwMode="auto">
          <a:xfrm>
            <a:off x="5103813" y="3287713"/>
            <a:ext cx="315912" cy="546100"/>
          </a:xfrm>
          <a:custGeom>
            <a:avLst/>
            <a:gdLst/>
            <a:ahLst/>
            <a:cxnLst>
              <a:cxn ang="0">
                <a:pos x="198" y="0"/>
              </a:cxn>
              <a:cxn ang="0">
                <a:pos x="143" y="156"/>
              </a:cxn>
              <a:cxn ang="0">
                <a:pos x="0" y="305"/>
              </a:cxn>
            </a:cxnLst>
            <a:rect l="0" t="0" r="r" b="b"/>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02" name="Freeform 50"/>
          <p:cNvSpPr>
            <a:spLocks/>
          </p:cNvSpPr>
          <p:nvPr/>
        </p:nvSpPr>
        <p:spPr bwMode="auto">
          <a:xfrm>
            <a:off x="5027613" y="3187700"/>
            <a:ext cx="115887" cy="571500"/>
          </a:xfrm>
          <a:custGeom>
            <a:avLst/>
            <a:gdLst/>
            <a:ahLst/>
            <a:cxnLst>
              <a:cxn ang="0">
                <a:pos x="72" y="0"/>
              </a:cxn>
              <a:cxn ang="0">
                <a:pos x="16" y="142"/>
              </a:cxn>
              <a:cxn ang="0">
                <a:pos x="0" y="319"/>
              </a:cxn>
            </a:cxnLst>
            <a:rect l="0" t="0" r="r" b="b"/>
            <a:pathLst>
              <a:path w="73" h="320">
                <a:moveTo>
                  <a:pt x="72" y="0"/>
                </a:moveTo>
                <a:lnTo>
                  <a:pt x="16" y="142"/>
                </a:lnTo>
                <a:lnTo>
                  <a:pt x="0" y="31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03" name="Freeform 51"/>
          <p:cNvSpPr>
            <a:spLocks/>
          </p:cNvSpPr>
          <p:nvPr/>
        </p:nvSpPr>
        <p:spPr bwMode="auto">
          <a:xfrm>
            <a:off x="5014913" y="3175000"/>
            <a:ext cx="115887" cy="571500"/>
          </a:xfrm>
          <a:custGeom>
            <a:avLst/>
            <a:gdLst/>
            <a:ahLst/>
            <a:cxnLst>
              <a:cxn ang="0">
                <a:pos x="72" y="0"/>
              </a:cxn>
              <a:cxn ang="0">
                <a:pos x="16" y="142"/>
              </a:cxn>
              <a:cxn ang="0">
                <a:pos x="0" y="319"/>
              </a:cxn>
            </a:cxnLst>
            <a:rect l="0" t="0" r="r" b="b"/>
            <a:pathLst>
              <a:path w="73" h="320">
                <a:moveTo>
                  <a:pt x="72" y="0"/>
                </a:moveTo>
                <a:lnTo>
                  <a:pt x="16" y="142"/>
                </a:lnTo>
                <a:lnTo>
                  <a:pt x="0" y="31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grpSp>
        <p:nvGrpSpPr>
          <p:cNvPr id="2" name="Group 52"/>
          <p:cNvGrpSpPr>
            <a:grpSpLocks/>
          </p:cNvGrpSpPr>
          <p:nvPr/>
        </p:nvGrpSpPr>
        <p:grpSpPr bwMode="auto">
          <a:xfrm>
            <a:off x="3216275" y="2909888"/>
            <a:ext cx="781050" cy="1643062"/>
            <a:chOff x="1577" y="1305"/>
            <a:chExt cx="492" cy="920"/>
          </a:xfrm>
        </p:grpSpPr>
        <p:sp>
          <p:nvSpPr>
            <p:cNvPr id="202805" name="Freeform 53"/>
            <p:cNvSpPr>
              <a:spLocks/>
            </p:cNvSpPr>
            <p:nvPr/>
          </p:nvSpPr>
          <p:spPr bwMode="auto">
            <a:xfrm>
              <a:off x="1651" y="1913"/>
              <a:ext cx="225" cy="249"/>
            </a:xfrm>
            <a:custGeom>
              <a:avLst/>
              <a:gdLst/>
              <a:ahLst/>
              <a:cxnLst>
                <a:cxn ang="0">
                  <a:pos x="0" y="40"/>
                </a:cxn>
                <a:cxn ang="0">
                  <a:pos x="168" y="0"/>
                </a:cxn>
                <a:cxn ang="0">
                  <a:pos x="137" y="248"/>
                </a:cxn>
                <a:cxn ang="0">
                  <a:pos x="224" y="219"/>
                </a:cxn>
              </a:cxnLst>
              <a:rect l="0" t="0" r="r" b="b"/>
              <a:pathLst>
                <a:path w="225" h="249">
                  <a:moveTo>
                    <a:pt x="0" y="40"/>
                  </a:moveTo>
                  <a:lnTo>
                    <a:pt x="168" y="0"/>
                  </a:lnTo>
                  <a:lnTo>
                    <a:pt x="137" y="248"/>
                  </a:lnTo>
                  <a:lnTo>
                    <a:pt x="224" y="21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06" name="Freeform 54"/>
            <p:cNvSpPr>
              <a:spLocks/>
            </p:cNvSpPr>
            <p:nvPr/>
          </p:nvSpPr>
          <p:spPr bwMode="auto">
            <a:xfrm>
              <a:off x="1645" y="1908"/>
              <a:ext cx="225" cy="249"/>
            </a:xfrm>
            <a:custGeom>
              <a:avLst/>
              <a:gdLst/>
              <a:ahLst/>
              <a:cxnLst>
                <a:cxn ang="0">
                  <a:pos x="0" y="40"/>
                </a:cxn>
                <a:cxn ang="0">
                  <a:pos x="168" y="0"/>
                </a:cxn>
                <a:cxn ang="0">
                  <a:pos x="137" y="248"/>
                </a:cxn>
                <a:cxn ang="0">
                  <a:pos x="224" y="219"/>
                </a:cxn>
              </a:cxnLst>
              <a:rect l="0" t="0" r="r" b="b"/>
              <a:pathLst>
                <a:path w="225" h="249">
                  <a:moveTo>
                    <a:pt x="0" y="40"/>
                  </a:moveTo>
                  <a:lnTo>
                    <a:pt x="168" y="0"/>
                  </a:lnTo>
                  <a:lnTo>
                    <a:pt x="137" y="248"/>
                  </a:lnTo>
                  <a:lnTo>
                    <a:pt x="224" y="21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07" name="Freeform 55"/>
            <p:cNvSpPr>
              <a:spLocks/>
            </p:cNvSpPr>
            <p:nvPr/>
          </p:nvSpPr>
          <p:spPr bwMode="auto">
            <a:xfrm>
              <a:off x="1732" y="1977"/>
              <a:ext cx="225" cy="248"/>
            </a:xfrm>
            <a:custGeom>
              <a:avLst/>
              <a:gdLst/>
              <a:ahLst/>
              <a:cxnLst>
                <a:cxn ang="0">
                  <a:pos x="0" y="40"/>
                </a:cxn>
                <a:cxn ang="0">
                  <a:pos x="168" y="0"/>
                </a:cxn>
                <a:cxn ang="0">
                  <a:pos x="143" y="247"/>
                </a:cxn>
                <a:cxn ang="0">
                  <a:pos x="224" y="218"/>
                </a:cxn>
              </a:cxnLst>
              <a:rect l="0" t="0" r="r" b="b"/>
              <a:pathLst>
                <a:path w="225" h="248">
                  <a:moveTo>
                    <a:pt x="0" y="40"/>
                  </a:moveTo>
                  <a:lnTo>
                    <a:pt x="168" y="0"/>
                  </a:lnTo>
                  <a:lnTo>
                    <a:pt x="143" y="247"/>
                  </a:lnTo>
                  <a:lnTo>
                    <a:pt x="224" y="218"/>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08" name="Freeform 56"/>
            <p:cNvSpPr>
              <a:spLocks/>
            </p:cNvSpPr>
            <p:nvPr/>
          </p:nvSpPr>
          <p:spPr bwMode="auto">
            <a:xfrm>
              <a:off x="1726" y="1971"/>
              <a:ext cx="225" cy="248"/>
            </a:xfrm>
            <a:custGeom>
              <a:avLst/>
              <a:gdLst/>
              <a:ahLst/>
              <a:cxnLst>
                <a:cxn ang="0">
                  <a:pos x="0" y="40"/>
                </a:cxn>
                <a:cxn ang="0">
                  <a:pos x="168" y="0"/>
                </a:cxn>
                <a:cxn ang="0">
                  <a:pos x="143" y="247"/>
                </a:cxn>
                <a:cxn ang="0">
                  <a:pos x="224" y="218"/>
                </a:cxn>
              </a:cxnLst>
              <a:rect l="0" t="0" r="r" b="b"/>
              <a:pathLst>
                <a:path w="225" h="248">
                  <a:moveTo>
                    <a:pt x="0" y="40"/>
                  </a:moveTo>
                  <a:lnTo>
                    <a:pt x="168" y="0"/>
                  </a:lnTo>
                  <a:lnTo>
                    <a:pt x="143" y="247"/>
                  </a:lnTo>
                  <a:lnTo>
                    <a:pt x="224" y="218"/>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09" name="Freeform 57"/>
            <p:cNvSpPr>
              <a:spLocks/>
            </p:cNvSpPr>
            <p:nvPr/>
          </p:nvSpPr>
          <p:spPr bwMode="auto">
            <a:xfrm>
              <a:off x="1583" y="1510"/>
              <a:ext cx="206" cy="519"/>
            </a:xfrm>
            <a:custGeom>
              <a:avLst/>
              <a:gdLst/>
              <a:ahLst/>
              <a:cxnLst>
                <a:cxn ang="0">
                  <a:pos x="56" y="426"/>
                </a:cxn>
                <a:cxn ang="0">
                  <a:pos x="0" y="0"/>
                </a:cxn>
                <a:cxn ang="0">
                  <a:pos x="205" y="104"/>
                </a:cxn>
                <a:cxn ang="0">
                  <a:pos x="168" y="518"/>
                </a:cxn>
                <a:cxn ang="0">
                  <a:pos x="56" y="426"/>
                </a:cxn>
              </a:cxnLst>
              <a:rect l="0" t="0" r="r" b="b"/>
              <a:pathLst>
                <a:path w="206" h="519">
                  <a:moveTo>
                    <a:pt x="56" y="426"/>
                  </a:moveTo>
                  <a:lnTo>
                    <a:pt x="0" y="0"/>
                  </a:lnTo>
                  <a:lnTo>
                    <a:pt x="205" y="104"/>
                  </a:lnTo>
                  <a:lnTo>
                    <a:pt x="168" y="518"/>
                  </a:lnTo>
                  <a:lnTo>
                    <a:pt x="56" y="426"/>
                  </a:lnTo>
                </a:path>
              </a:pathLst>
            </a:custGeom>
            <a:solidFill>
              <a:srgbClr val="B50069"/>
            </a:solidFill>
            <a:ln w="25400" cap="rnd" cmpd="sng">
              <a:solidFill>
                <a:schemeClr val="tx1"/>
              </a:solidFill>
              <a:prstDash val="solid"/>
              <a:round/>
              <a:headEnd type="none" w="med" len="med"/>
              <a:tailEnd type="none" w="med" len="med"/>
            </a:ln>
            <a:effectLst/>
          </p:spPr>
          <p:txBody>
            <a:bodyPr/>
            <a:lstStyle/>
            <a:p>
              <a:endParaRPr lang="en-IN"/>
            </a:p>
          </p:txBody>
        </p:sp>
        <p:sp>
          <p:nvSpPr>
            <p:cNvPr id="202810" name="Freeform 58"/>
            <p:cNvSpPr>
              <a:spLocks/>
            </p:cNvSpPr>
            <p:nvPr/>
          </p:nvSpPr>
          <p:spPr bwMode="auto">
            <a:xfrm>
              <a:off x="1577" y="1504"/>
              <a:ext cx="206" cy="519"/>
            </a:xfrm>
            <a:custGeom>
              <a:avLst/>
              <a:gdLst/>
              <a:ahLst/>
              <a:cxnLst>
                <a:cxn ang="0">
                  <a:pos x="56" y="426"/>
                </a:cxn>
                <a:cxn ang="0">
                  <a:pos x="0" y="0"/>
                </a:cxn>
                <a:cxn ang="0">
                  <a:pos x="205" y="104"/>
                </a:cxn>
                <a:cxn ang="0">
                  <a:pos x="168" y="518"/>
                </a:cxn>
                <a:cxn ang="0">
                  <a:pos x="56" y="426"/>
                </a:cxn>
              </a:cxnLst>
              <a:rect l="0" t="0" r="r" b="b"/>
              <a:pathLst>
                <a:path w="206" h="519">
                  <a:moveTo>
                    <a:pt x="56" y="426"/>
                  </a:moveTo>
                  <a:lnTo>
                    <a:pt x="0" y="0"/>
                  </a:lnTo>
                  <a:lnTo>
                    <a:pt x="205" y="104"/>
                  </a:lnTo>
                  <a:lnTo>
                    <a:pt x="168" y="518"/>
                  </a:lnTo>
                  <a:lnTo>
                    <a:pt x="56" y="426"/>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11" name="Oval 59"/>
            <p:cNvSpPr>
              <a:spLocks noChangeArrowheads="1"/>
            </p:cNvSpPr>
            <p:nvPr/>
          </p:nvSpPr>
          <p:spPr bwMode="auto">
            <a:xfrm>
              <a:off x="1647" y="1311"/>
              <a:ext cx="77" cy="226"/>
            </a:xfrm>
            <a:prstGeom prst="ellipse">
              <a:avLst/>
            </a:prstGeom>
            <a:solidFill>
              <a:srgbClr val="B50069"/>
            </a:solidFill>
            <a:ln w="25400">
              <a:solidFill>
                <a:schemeClr val="tx1"/>
              </a:solidFill>
              <a:round/>
              <a:headEnd/>
              <a:tailEnd/>
            </a:ln>
            <a:effectLst/>
          </p:spPr>
          <p:txBody>
            <a:bodyPr wrap="none" anchor="ctr"/>
            <a:lstStyle/>
            <a:p>
              <a:endParaRPr lang="en-IN"/>
            </a:p>
          </p:txBody>
        </p:sp>
        <p:sp>
          <p:nvSpPr>
            <p:cNvPr id="202812" name="Oval 60"/>
            <p:cNvSpPr>
              <a:spLocks noChangeArrowheads="1"/>
            </p:cNvSpPr>
            <p:nvPr/>
          </p:nvSpPr>
          <p:spPr bwMode="auto">
            <a:xfrm>
              <a:off x="1641" y="1305"/>
              <a:ext cx="89" cy="237"/>
            </a:xfrm>
            <a:prstGeom prst="ellipse">
              <a:avLst/>
            </a:prstGeom>
            <a:noFill/>
            <a:ln w="25400">
              <a:solidFill>
                <a:schemeClr val="tx1"/>
              </a:solidFill>
              <a:round/>
              <a:headEnd/>
              <a:tailEnd/>
            </a:ln>
            <a:effectLst/>
          </p:spPr>
          <p:txBody>
            <a:bodyPr wrap="none" anchor="ctr"/>
            <a:lstStyle/>
            <a:p>
              <a:endParaRPr lang="en-IN"/>
            </a:p>
          </p:txBody>
        </p:sp>
        <p:sp>
          <p:nvSpPr>
            <p:cNvPr id="202813" name="Freeform 61"/>
            <p:cNvSpPr>
              <a:spLocks/>
            </p:cNvSpPr>
            <p:nvPr/>
          </p:nvSpPr>
          <p:spPr bwMode="auto">
            <a:xfrm>
              <a:off x="1788" y="1625"/>
              <a:ext cx="281" cy="226"/>
            </a:xfrm>
            <a:custGeom>
              <a:avLst/>
              <a:gdLst/>
              <a:ahLst/>
              <a:cxnLst>
                <a:cxn ang="0">
                  <a:pos x="0" y="0"/>
                </a:cxn>
                <a:cxn ang="0">
                  <a:pos x="75" y="185"/>
                </a:cxn>
                <a:cxn ang="0">
                  <a:pos x="280" y="225"/>
                </a:cxn>
              </a:cxnLst>
              <a:rect l="0" t="0" r="r" b="b"/>
              <a:pathLst>
                <a:path w="281" h="226">
                  <a:moveTo>
                    <a:pt x="0" y="0"/>
                  </a:moveTo>
                  <a:lnTo>
                    <a:pt x="75" y="185"/>
                  </a:lnTo>
                  <a:lnTo>
                    <a:pt x="280" y="225"/>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14" name="Freeform 62"/>
            <p:cNvSpPr>
              <a:spLocks/>
            </p:cNvSpPr>
            <p:nvPr/>
          </p:nvSpPr>
          <p:spPr bwMode="auto">
            <a:xfrm>
              <a:off x="1782" y="1620"/>
              <a:ext cx="281" cy="225"/>
            </a:xfrm>
            <a:custGeom>
              <a:avLst/>
              <a:gdLst/>
              <a:ahLst/>
              <a:cxnLst>
                <a:cxn ang="0">
                  <a:pos x="0" y="0"/>
                </a:cxn>
                <a:cxn ang="0">
                  <a:pos x="75" y="184"/>
                </a:cxn>
                <a:cxn ang="0">
                  <a:pos x="280" y="224"/>
                </a:cxn>
              </a:cxnLst>
              <a:rect l="0" t="0" r="r" b="b"/>
              <a:pathLst>
                <a:path w="281" h="225">
                  <a:moveTo>
                    <a:pt x="0" y="0"/>
                  </a:moveTo>
                  <a:lnTo>
                    <a:pt x="75" y="184"/>
                  </a:lnTo>
                  <a:lnTo>
                    <a:pt x="280" y="22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grpSp>
      <p:sp>
        <p:nvSpPr>
          <p:cNvPr id="202815" name="Rectangle 63"/>
          <p:cNvSpPr>
            <a:spLocks noChangeArrowheads="1"/>
          </p:cNvSpPr>
          <p:nvPr/>
        </p:nvSpPr>
        <p:spPr bwMode="auto">
          <a:xfrm>
            <a:off x="4648200" y="2362200"/>
            <a:ext cx="2746375" cy="363538"/>
          </a:xfrm>
          <a:prstGeom prst="rect">
            <a:avLst/>
          </a:prstGeom>
          <a:noFill/>
          <a:ln w="25400">
            <a:noFill/>
            <a:miter lim="800000"/>
            <a:headEnd/>
            <a:tailEnd/>
          </a:ln>
          <a:effectLst/>
        </p:spPr>
        <p:txBody>
          <a:bodyPr wrap="none" lIns="90487" tIns="44450" rIns="90487" bIns="44450">
            <a:spAutoFit/>
          </a:bodyPr>
          <a:lstStyle/>
          <a:p>
            <a:r>
              <a:rPr lang="en-US" sz="1800" b="1" i="1">
                <a:effectLst>
                  <a:outerShdw blurRad="38100" dist="38100" dir="2700000" algn="tl">
                    <a:srgbClr val="FFFFFF"/>
                  </a:outerShdw>
                </a:effectLst>
                <a:latin typeface="Helvetica" pitchFamily="-128" charset="0"/>
              </a:rPr>
              <a:t>standards bearer (SQA)</a:t>
            </a:r>
          </a:p>
        </p:txBody>
      </p:sp>
      <p:sp>
        <p:nvSpPr>
          <p:cNvPr id="202816" name="Rectangle 64"/>
          <p:cNvSpPr>
            <a:spLocks noChangeArrowheads="1"/>
          </p:cNvSpPr>
          <p:nvPr/>
        </p:nvSpPr>
        <p:spPr bwMode="auto">
          <a:xfrm>
            <a:off x="2247900" y="4578350"/>
            <a:ext cx="1641475" cy="501650"/>
          </a:xfrm>
          <a:prstGeom prst="rect">
            <a:avLst/>
          </a:prstGeom>
          <a:noFill/>
          <a:ln w="25400">
            <a:noFill/>
            <a:miter lim="800000"/>
            <a:headEnd/>
            <a:tailEnd/>
          </a:ln>
          <a:effectLst/>
        </p:spPr>
        <p:txBody>
          <a:bodyPr wrap="none" lIns="90487" tIns="44450" rIns="90487" bIns="44450">
            <a:spAutoFit/>
          </a:bodyPr>
          <a:lstStyle/>
          <a:p>
            <a:pPr algn="ctr">
              <a:lnSpc>
                <a:spcPct val="75000"/>
              </a:lnSpc>
            </a:pPr>
            <a:r>
              <a:rPr lang="en-US" sz="1800" b="1" i="1">
                <a:effectLst>
                  <a:outerShdw blurRad="38100" dist="38100" dir="2700000" algn="tl">
                    <a:srgbClr val="FFFFFF"/>
                  </a:outerShdw>
                </a:effectLst>
                <a:latin typeface="Helvetica" pitchFamily="-128" charset="0"/>
              </a:rPr>
              <a:t>maintenance </a:t>
            </a:r>
          </a:p>
          <a:p>
            <a:pPr algn="ctr">
              <a:lnSpc>
                <a:spcPct val="75000"/>
              </a:lnSpc>
            </a:pPr>
            <a:r>
              <a:rPr lang="en-US" sz="1800" b="1" i="1">
                <a:effectLst>
                  <a:outerShdw blurRad="38100" dist="38100" dir="2700000" algn="tl">
                    <a:srgbClr val="FFFFFF"/>
                  </a:outerShdw>
                </a:effectLst>
                <a:latin typeface="Helvetica" pitchFamily="-128" charset="0"/>
              </a:rPr>
              <a:t>oracle</a:t>
            </a:r>
          </a:p>
        </p:txBody>
      </p:sp>
      <p:grpSp>
        <p:nvGrpSpPr>
          <p:cNvPr id="3" name="Group 65"/>
          <p:cNvGrpSpPr>
            <a:grpSpLocks/>
          </p:cNvGrpSpPr>
          <p:nvPr/>
        </p:nvGrpSpPr>
        <p:grpSpPr bwMode="auto">
          <a:xfrm>
            <a:off x="5191125" y="3784600"/>
            <a:ext cx="995363" cy="2024063"/>
            <a:chOff x="2821" y="1795"/>
            <a:chExt cx="627" cy="1133"/>
          </a:xfrm>
        </p:grpSpPr>
        <p:sp>
          <p:nvSpPr>
            <p:cNvPr id="202818" name="Freeform 66"/>
            <p:cNvSpPr>
              <a:spLocks/>
            </p:cNvSpPr>
            <p:nvPr/>
          </p:nvSpPr>
          <p:spPr bwMode="auto">
            <a:xfrm>
              <a:off x="2908" y="2545"/>
              <a:ext cx="286" cy="298"/>
            </a:xfrm>
            <a:custGeom>
              <a:avLst/>
              <a:gdLst/>
              <a:ahLst/>
              <a:cxnLst>
                <a:cxn ang="0">
                  <a:pos x="0" y="42"/>
                </a:cxn>
                <a:cxn ang="0">
                  <a:pos x="214" y="0"/>
                </a:cxn>
                <a:cxn ang="0">
                  <a:pos x="174" y="297"/>
                </a:cxn>
                <a:cxn ang="0">
                  <a:pos x="285" y="269"/>
                </a:cxn>
              </a:cxnLst>
              <a:rect l="0" t="0" r="r" b="b"/>
              <a:pathLst>
                <a:path w="286" h="298">
                  <a:moveTo>
                    <a:pt x="0" y="42"/>
                  </a:moveTo>
                  <a:lnTo>
                    <a:pt x="214" y="0"/>
                  </a:lnTo>
                  <a:lnTo>
                    <a:pt x="174" y="297"/>
                  </a:lnTo>
                  <a:lnTo>
                    <a:pt x="285" y="26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19" name="Freeform 67"/>
            <p:cNvSpPr>
              <a:spLocks/>
            </p:cNvSpPr>
            <p:nvPr/>
          </p:nvSpPr>
          <p:spPr bwMode="auto">
            <a:xfrm>
              <a:off x="2916" y="2538"/>
              <a:ext cx="286" cy="298"/>
            </a:xfrm>
            <a:custGeom>
              <a:avLst/>
              <a:gdLst/>
              <a:ahLst/>
              <a:cxnLst>
                <a:cxn ang="0">
                  <a:pos x="0" y="42"/>
                </a:cxn>
                <a:cxn ang="0">
                  <a:pos x="214" y="0"/>
                </a:cxn>
                <a:cxn ang="0">
                  <a:pos x="174" y="297"/>
                </a:cxn>
                <a:cxn ang="0">
                  <a:pos x="285" y="269"/>
                </a:cxn>
              </a:cxnLst>
              <a:rect l="0" t="0" r="r" b="b"/>
              <a:pathLst>
                <a:path w="286" h="298">
                  <a:moveTo>
                    <a:pt x="0" y="42"/>
                  </a:moveTo>
                  <a:lnTo>
                    <a:pt x="214" y="0"/>
                  </a:lnTo>
                  <a:lnTo>
                    <a:pt x="174" y="297"/>
                  </a:lnTo>
                  <a:lnTo>
                    <a:pt x="285" y="26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20" name="Freeform 68"/>
            <p:cNvSpPr>
              <a:spLocks/>
            </p:cNvSpPr>
            <p:nvPr/>
          </p:nvSpPr>
          <p:spPr bwMode="auto">
            <a:xfrm>
              <a:off x="3011" y="2622"/>
              <a:ext cx="286" cy="306"/>
            </a:xfrm>
            <a:custGeom>
              <a:avLst/>
              <a:gdLst/>
              <a:ahLst/>
              <a:cxnLst>
                <a:cxn ang="0">
                  <a:pos x="0" y="50"/>
                </a:cxn>
                <a:cxn ang="0">
                  <a:pos x="214" y="0"/>
                </a:cxn>
                <a:cxn ang="0">
                  <a:pos x="182" y="305"/>
                </a:cxn>
                <a:cxn ang="0">
                  <a:pos x="285" y="270"/>
                </a:cxn>
              </a:cxnLst>
              <a:rect l="0" t="0" r="r" b="b"/>
              <a:pathLst>
                <a:path w="286" h="306">
                  <a:moveTo>
                    <a:pt x="0" y="50"/>
                  </a:moveTo>
                  <a:lnTo>
                    <a:pt x="214" y="0"/>
                  </a:lnTo>
                  <a:lnTo>
                    <a:pt x="182" y="305"/>
                  </a:lnTo>
                  <a:lnTo>
                    <a:pt x="285" y="27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21" name="Freeform 69"/>
            <p:cNvSpPr>
              <a:spLocks/>
            </p:cNvSpPr>
            <p:nvPr/>
          </p:nvSpPr>
          <p:spPr bwMode="auto">
            <a:xfrm>
              <a:off x="3019" y="2615"/>
              <a:ext cx="286" cy="306"/>
            </a:xfrm>
            <a:custGeom>
              <a:avLst/>
              <a:gdLst/>
              <a:ahLst/>
              <a:cxnLst>
                <a:cxn ang="0">
                  <a:pos x="0" y="50"/>
                </a:cxn>
                <a:cxn ang="0">
                  <a:pos x="214" y="0"/>
                </a:cxn>
                <a:cxn ang="0">
                  <a:pos x="182" y="305"/>
                </a:cxn>
                <a:cxn ang="0">
                  <a:pos x="285" y="270"/>
                </a:cxn>
              </a:cxnLst>
              <a:rect l="0" t="0" r="r" b="b"/>
              <a:pathLst>
                <a:path w="286" h="306">
                  <a:moveTo>
                    <a:pt x="0" y="50"/>
                  </a:moveTo>
                  <a:lnTo>
                    <a:pt x="214" y="0"/>
                  </a:lnTo>
                  <a:lnTo>
                    <a:pt x="182" y="305"/>
                  </a:lnTo>
                  <a:lnTo>
                    <a:pt x="285" y="27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22" name="Freeform 70"/>
            <p:cNvSpPr>
              <a:spLocks/>
            </p:cNvSpPr>
            <p:nvPr/>
          </p:nvSpPr>
          <p:spPr bwMode="auto">
            <a:xfrm>
              <a:off x="2821" y="2049"/>
              <a:ext cx="262" cy="638"/>
            </a:xfrm>
            <a:custGeom>
              <a:avLst/>
              <a:gdLst/>
              <a:ahLst/>
              <a:cxnLst>
                <a:cxn ang="0">
                  <a:pos x="71" y="524"/>
                </a:cxn>
                <a:cxn ang="0">
                  <a:pos x="0" y="0"/>
                </a:cxn>
                <a:cxn ang="0">
                  <a:pos x="261" y="127"/>
                </a:cxn>
                <a:cxn ang="0">
                  <a:pos x="214" y="637"/>
                </a:cxn>
                <a:cxn ang="0">
                  <a:pos x="71" y="524"/>
                </a:cxn>
              </a:cxnLst>
              <a:rect l="0" t="0" r="r" b="b"/>
              <a:pathLst>
                <a:path w="262" h="638">
                  <a:moveTo>
                    <a:pt x="71" y="524"/>
                  </a:moveTo>
                  <a:lnTo>
                    <a:pt x="0" y="0"/>
                  </a:lnTo>
                  <a:lnTo>
                    <a:pt x="261" y="127"/>
                  </a:lnTo>
                  <a:lnTo>
                    <a:pt x="214" y="637"/>
                  </a:lnTo>
                  <a:lnTo>
                    <a:pt x="71" y="524"/>
                  </a:lnTo>
                </a:path>
              </a:pathLst>
            </a:custGeom>
            <a:solidFill>
              <a:srgbClr val="B50069"/>
            </a:solidFill>
            <a:ln w="25400" cap="rnd" cmpd="sng">
              <a:solidFill>
                <a:schemeClr val="tx1"/>
              </a:solidFill>
              <a:prstDash val="solid"/>
              <a:round/>
              <a:headEnd type="none" w="med" len="med"/>
              <a:tailEnd type="none" w="med" len="med"/>
            </a:ln>
            <a:effectLst/>
          </p:spPr>
          <p:txBody>
            <a:bodyPr/>
            <a:lstStyle/>
            <a:p>
              <a:endParaRPr lang="en-IN"/>
            </a:p>
          </p:txBody>
        </p:sp>
        <p:sp>
          <p:nvSpPr>
            <p:cNvPr id="202823" name="Freeform 71"/>
            <p:cNvSpPr>
              <a:spLocks/>
            </p:cNvSpPr>
            <p:nvPr/>
          </p:nvSpPr>
          <p:spPr bwMode="auto">
            <a:xfrm>
              <a:off x="2828" y="2042"/>
              <a:ext cx="263" cy="638"/>
            </a:xfrm>
            <a:custGeom>
              <a:avLst/>
              <a:gdLst/>
              <a:ahLst/>
              <a:cxnLst>
                <a:cxn ang="0">
                  <a:pos x="71" y="524"/>
                </a:cxn>
                <a:cxn ang="0">
                  <a:pos x="0" y="0"/>
                </a:cxn>
                <a:cxn ang="0">
                  <a:pos x="262" y="127"/>
                </a:cxn>
                <a:cxn ang="0">
                  <a:pos x="214" y="637"/>
                </a:cxn>
                <a:cxn ang="0">
                  <a:pos x="71" y="524"/>
                </a:cxn>
              </a:cxnLst>
              <a:rect l="0" t="0" r="r" b="b"/>
              <a:pathLst>
                <a:path w="263" h="638">
                  <a:moveTo>
                    <a:pt x="71" y="524"/>
                  </a:moveTo>
                  <a:lnTo>
                    <a:pt x="0" y="0"/>
                  </a:lnTo>
                  <a:lnTo>
                    <a:pt x="262" y="127"/>
                  </a:lnTo>
                  <a:lnTo>
                    <a:pt x="214" y="637"/>
                  </a:lnTo>
                  <a:lnTo>
                    <a:pt x="71" y="524"/>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24" name="Oval 72"/>
            <p:cNvSpPr>
              <a:spLocks noChangeArrowheads="1"/>
            </p:cNvSpPr>
            <p:nvPr/>
          </p:nvSpPr>
          <p:spPr bwMode="auto">
            <a:xfrm>
              <a:off x="2940" y="1802"/>
              <a:ext cx="103" cy="282"/>
            </a:xfrm>
            <a:prstGeom prst="ellipse">
              <a:avLst/>
            </a:prstGeom>
            <a:solidFill>
              <a:srgbClr val="B50069"/>
            </a:solidFill>
            <a:ln w="25400">
              <a:solidFill>
                <a:schemeClr val="tx1"/>
              </a:solidFill>
              <a:round/>
              <a:headEnd/>
              <a:tailEnd/>
            </a:ln>
            <a:effectLst/>
          </p:spPr>
          <p:txBody>
            <a:bodyPr wrap="none" anchor="ctr"/>
            <a:lstStyle/>
            <a:p>
              <a:endParaRPr lang="en-IN"/>
            </a:p>
          </p:txBody>
        </p:sp>
        <p:sp>
          <p:nvSpPr>
            <p:cNvPr id="202825" name="Oval 73"/>
            <p:cNvSpPr>
              <a:spLocks noChangeArrowheads="1"/>
            </p:cNvSpPr>
            <p:nvPr/>
          </p:nvSpPr>
          <p:spPr bwMode="auto">
            <a:xfrm>
              <a:off x="2932" y="1795"/>
              <a:ext cx="119" cy="296"/>
            </a:xfrm>
            <a:prstGeom prst="ellipse">
              <a:avLst/>
            </a:prstGeom>
            <a:noFill/>
            <a:ln w="25400">
              <a:solidFill>
                <a:schemeClr val="tx1"/>
              </a:solidFill>
              <a:round/>
              <a:headEnd/>
              <a:tailEnd/>
            </a:ln>
            <a:effectLst/>
          </p:spPr>
          <p:txBody>
            <a:bodyPr wrap="none" anchor="ctr"/>
            <a:lstStyle/>
            <a:p>
              <a:endParaRPr lang="en-IN"/>
            </a:p>
          </p:txBody>
        </p:sp>
        <p:sp>
          <p:nvSpPr>
            <p:cNvPr id="202826" name="Freeform 74"/>
            <p:cNvSpPr>
              <a:spLocks/>
            </p:cNvSpPr>
            <p:nvPr/>
          </p:nvSpPr>
          <p:spPr bwMode="auto">
            <a:xfrm>
              <a:off x="3082" y="2190"/>
              <a:ext cx="358" cy="271"/>
            </a:xfrm>
            <a:custGeom>
              <a:avLst/>
              <a:gdLst/>
              <a:ahLst/>
              <a:cxnLst>
                <a:cxn ang="0">
                  <a:pos x="0" y="0"/>
                </a:cxn>
                <a:cxn ang="0">
                  <a:pos x="95" y="227"/>
                </a:cxn>
                <a:cxn ang="0">
                  <a:pos x="357" y="270"/>
                </a:cxn>
              </a:cxnLst>
              <a:rect l="0" t="0" r="r" b="b"/>
              <a:pathLst>
                <a:path w="358" h="271">
                  <a:moveTo>
                    <a:pt x="0" y="0"/>
                  </a:moveTo>
                  <a:lnTo>
                    <a:pt x="95" y="227"/>
                  </a:lnTo>
                  <a:lnTo>
                    <a:pt x="357" y="270"/>
                  </a:lnTo>
                </a:path>
              </a:pathLst>
            </a:custGeom>
            <a:noFill/>
            <a:ln w="25400" cap="rnd" cmpd="sng">
              <a:solidFill>
                <a:schemeClr val="tx1"/>
              </a:solidFill>
              <a:prstDash val="solid"/>
              <a:round/>
              <a:headEnd type="none" w="med" len="med"/>
              <a:tailEnd type="none" w="med" len="med"/>
            </a:ln>
            <a:effectLst/>
          </p:spPr>
          <p:txBody>
            <a:bodyPr/>
            <a:lstStyle/>
            <a:p>
              <a:endParaRPr lang="en-IN"/>
            </a:p>
          </p:txBody>
        </p:sp>
        <p:sp>
          <p:nvSpPr>
            <p:cNvPr id="202827" name="Freeform 75"/>
            <p:cNvSpPr>
              <a:spLocks/>
            </p:cNvSpPr>
            <p:nvPr/>
          </p:nvSpPr>
          <p:spPr bwMode="auto">
            <a:xfrm>
              <a:off x="3090" y="2183"/>
              <a:ext cx="358" cy="270"/>
            </a:xfrm>
            <a:custGeom>
              <a:avLst/>
              <a:gdLst/>
              <a:ahLst/>
              <a:cxnLst>
                <a:cxn ang="0">
                  <a:pos x="0" y="0"/>
                </a:cxn>
                <a:cxn ang="0">
                  <a:pos x="95" y="227"/>
                </a:cxn>
                <a:cxn ang="0">
                  <a:pos x="357" y="269"/>
                </a:cxn>
              </a:cxnLst>
              <a:rect l="0" t="0" r="r" b="b"/>
              <a:pathLst>
                <a:path w="358" h="270">
                  <a:moveTo>
                    <a:pt x="0" y="0"/>
                  </a:moveTo>
                  <a:lnTo>
                    <a:pt x="95" y="227"/>
                  </a:lnTo>
                  <a:lnTo>
                    <a:pt x="357" y="269"/>
                  </a:lnTo>
                </a:path>
              </a:pathLst>
            </a:custGeom>
            <a:noFill/>
            <a:ln w="25400" cap="rnd" cmpd="sng">
              <a:solidFill>
                <a:schemeClr val="tx1"/>
              </a:solidFill>
              <a:prstDash val="solid"/>
              <a:round/>
              <a:headEnd type="none" w="med" len="med"/>
              <a:tailEnd type="none" w="med" len="med"/>
            </a:ln>
            <a:effectLst/>
          </p:spPr>
          <p:txBody>
            <a:bodyPr/>
            <a:lstStyle/>
            <a:p>
              <a:endParaRPr lang="en-IN"/>
            </a:p>
          </p:txBody>
        </p:sp>
      </p:grpSp>
      <p:sp>
        <p:nvSpPr>
          <p:cNvPr id="202828" name="Rectangle 76"/>
          <p:cNvSpPr>
            <a:spLocks noChangeArrowheads="1"/>
          </p:cNvSpPr>
          <p:nvPr/>
        </p:nvSpPr>
        <p:spPr bwMode="auto">
          <a:xfrm>
            <a:off x="5118100" y="5842000"/>
            <a:ext cx="1082675" cy="363538"/>
          </a:xfrm>
          <a:prstGeom prst="rect">
            <a:avLst/>
          </a:prstGeom>
          <a:noFill/>
          <a:ln w="25400">
            <a:noFill/>
            <a:miter lim="800000"/>
            <a:headEnd/>
            <a:tailEnd/>
          </a:ln>
          <a:effectLst/>
        </p:spPr>
        <p:txBody>
          <a:bodyPr wrap="none" lIns="90487" tIns="44450" rIns="90487" bIns="44450">
            <a:spAutoFit/>
          </a:bodyPr>
          <a:lstStyle/>
          <a:p>
            <a:r>
              <a:rPr lang="en-US" sz="1800" b="1" i="1">
                <a:effectLst>
                  <a:outerShdw blurRad="38100" dist="38100" dir="2700000" algn="tl">
                    <a:srgbClr val="FFFFFF"/>
                  </a:outerShdw>
                </a:effectLst>
                <a:latin typeface="Helvetica" pitchFamily="-128" charset="0"/>
              </a:rPr>
              <a:t>user rep</a:t>
            </a:r>
          </a:p>
        </p:txBody>
      </p:sp>
      <p:sp>
        <p:nvSpPr>
          <p:cNvPr id="79"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80"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nchor="ctr"/>
          <a:lstStyle/>
          <a:p>
            <a:r>
              <a:rPr lang="en-US" dirty="0"/>
              <a:t>The Players</a:t>
            </a:r>
          </a:p>
        </p:txBody>
      </p:sp>
      <p:sp>
        <p:nvSpPr>
          <p:cNvPr id="195587" name="Rectangle 3"/>
          <p:cNvSpPr>
            <a:spLocks noGrp="1" noChangeArrowheads="1"/>
          </p:cNvSpPr>
          <p:nvPr>
            <p:ph idx="1"/>
          </p:nvPr>
        </p:nvSpPr>
        <p:spPr/>
        <p:txBody>
          <a:bodyPr/>
          <a:lstStyle/>
          <a:p>
            <a:pPr algn="just">
              <a:lnSpc>
                <a:spcPct val="150000"/>
              </a:lnSpc>
              <a:spcBef>
                <a:spcPts val="300"/>
              </a:spcBef>
            </a:pPr>
            <a:r>
              <a:rPr lang="en-US" sz="1800" i="1" dirty="0">
                <a:solidFill>
                  <a:schemeClr val="folHlink"/>
                </a:solidFill>
                <a:latin typeface="+mj-lt"/>
              </a:rPr>
              <a:t>Producer</a:t>
            </a:r>
            <a:r>
              <a:rPr lang="en-US" sz="1800" dirty="0">
                <a:latin typeface="+mj-lt"/>
              </a:rPr>
              <a:t>—the individual who has developed the work product</a:t>
            </a:r>
          </a:p>
          <a:p>
            <a:pPr lvl="1" algn="just">
              <a:lnSpc>
                <a:spcPct val="150000"/>
              </a:lnSpc>
              <a:spcBef>
                <a:spcPts val="300"/>
              </a:spcBef>
            </a:pPr>
            <a:r>
              <a:rPr lang="en-US" sz="1800" dirty="0">
                <a:latin typeface="+mj-lt"/>
              </a:rPr>
              <a:t>informs the project leader that the work product is complete and that a review is required</a:t>
            </a:r>
          </a:p>
          <a:p>
            <a:pPr algn="just">
              <a:lnSpc>
                <a:spcPct val="150000"/>
              </a:lnSpc>
              <a:spcBef>
                <a:spcPts val="300"/>
              </a:spcBef>
            </a:pPr>
            <a:r>
              <a:rPr lang="en-US" sz="1800" i="1" dirty="0">
                <a:solidFill>
                  <a:schemeClr val="folHlink"/>
                </a:solidFill>
                <a:latin typeface="+mj-lt"/>
              </a:rPr>
              <a:t>Review leader</a:t>
            </a:r>
            <a:r>
              <a:rPr lang="en-US" sz="1800" i="1" dirty="0">
                <a:latin typeface="+mj-lt"/>
              </a:rPr>
              <a:t>—</a:t>
            </a:r>
            <a:r>
              <a:rPr lang="en-US" sz="1800" dirty="0">
                <a:latin typeface="+mj-lt"/>
              </a:rPr>
              <a:t>evaluates the product for readiness, generates copies of product materials, and distributes them to two or three </a:t>
            </a:r>
            <a:r>
              <a:rPr lang="en-US" sz="1800" i="1" dirty="0">
                <a:latin typeface="+mj-lt"/>
              </a:rPr>
              <a:t>reviewers </a:t>
            </a:r>
            <a:r>
              <a:rPr lang="en-US" sz="1800" dirty="0">
                <a:latin typeface="+mj-lt"/>
              </a:rPr>
              <a:t>for advance preparation.</a:t>
            </a:r>
          </a:p>
          <a:p>
            <a:pPr algn="just">
              <a:lnSpc>
                <a:spcPct val="150000"/>
              </a:lnSpc>
              <a:spcBef>
                <a:spcPts val="300"/>
              </a:spcBef>
            </a:pPr>
            <a:r>
              <a:rPr lang="en-US" sz="1800" i="1" dirty="0">
                <a:solidFill>
                  <a:schemeClr val="folHlink"/>
                </a:solidFill>
                <a:latin typeface="+mj-lt"/>
              </a:rPr>
              <a:t>Reviewer(s)</a:t>
            </a:r>
            <a:r>
              <a:rPr lang="en-US" sz="1800" dirty="0">
                <a:latin typeface="+mj-lt"/>
              </a:rPr>
              <a:t>—expected to spend between one and two hours reviewing the product, making notes, and otherwise becoming familiar with the work.</a:t>
            </a:r>
          </a:p>
          <a:p>
            <a:pPr algn="just">
              <a:lnSpc>
                <a:spcPct val="150000"/>
              </a:lnSpc>
              <a:spcBef>
                <a:spcPts val="300"/>
              </a:spcBef>
            </a:pPr>
            <a:r>
              <a:rPr lang="en-US" sz="1800" i="1" dirty="0">
                <a:solidFill>
                  <a:schemeClr val="folHlink"/>
                </a:solidFill>
                <a:latin typeface="+mj-lt"/>
              </a:rPr>
              <a:t>Recorder</a:t>
            </a:r>
            <a:r>
              <a:rPr lang="en-US" sz="1800" dirty="0">
                <a:latin typeface="+mj-lt"/>
              </a:rPr>
              <a:t>—reviewer who records (in writing) all important issues raised during the review.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chor="ctr"/>
          <a:lstStyle/>
          <a:p>
            <a:r>
              <a:rPr lang="en-US" dirty="0"/>
              <a:t>Conducting the Review</a:t>
            </a:r>
          </a:p>
        </p:txBody>
      </p:sp>
      <p:sp>
        <p:nvSpPr>
          <p:cNvPr id="203779" name="Rectangle 3"/>
          <p:cNvSpPr>
            <a:spLocks noGrp="1" noChangeArrowheads="1"/>
          </p:cNvSpPr>
          <p:nvPr>
            <p:ph idx="1"/>
          </p:nvPr>
        </p:nvSpPr>
        <p:spPr/>
        <p:txBody>
          <a:bodyPr/>
          <a:lstStyle/>
          <a:p>
            <a:pPr algn="just">
              <a:lnSpc>
                <a:spcPct val="150000"/>
              </a:lnSpc>
              <a:spcBef>
                <a:spcPts val="600"/>
              </a:spcBef>
            </a:pPr>
            <a:r>
              <a:rPr lang="en-US" sz="1600" dirty="0">
                <a:latin typeface="+mj-lt"/>
              </a:rPr>
              <a:t>Review the product, not the producer. </a:t>
            </a:r>
          </a:p>
          <a:p>
            <a:pPr algn="just">
              <a:lnSpc>
                <a:spcPct val="150000"/>
              </a:lnSpc>
              <a:spcBef>
                <a:spcPts val="600"/>
              </a:spcBef>
            </a:pPr>
            <a:r>
              <a:rPr lang="en-US" sz="1600" dirty="0">
                <a:latin typeface="+mj-lt"/>
              </a:rPr>
              <a:t>Set an agenda and maintain it. </a:t>
            </a:r>
          </a:p>
          <a:p>
            <a:pPr algn="just">
              <a:lnSpc>
                <a:spcPct val="150000"/>
              </a:lnSpc>
              <a:spcBef>
                <a:spcPts val="600"/>
              </a:spcBef>
            </a:pPr>
            <a:r>
              <a:rPr lang="en-US" sz="1600" dirty="0">
                <a:latin typeface="+mj-lt"/>
              </a:rPr>
              <a:t>Limit debate and rebuttal. </a:t>
            </a:r>
          </a:p>
          <a:p>
            <a:pPr algn="just">
              <a:lnSpc>
                <a:spcPct val="150000"/>
              </a:lnSpc>
              <a:spcBef>
                <a:spcPts val="600"/>
              </a:spcBef>
            </a:pPr>
            <a:r>
              <a:rPr lang="en-US" sz="1600" dirty="0">
                <a:latin typeface="+mj-lt"/>
              </a:rPr>
              <a:t>Enunciate problem areas, but don't attempt to solve every problem noted. </a:t>
            </a:r>
          </a:p>
          <a:p>
            <a:pPr algn="just">
              <a:lnSpc>
                <a:spcPct val="150000"/>
              </a:lnSpc>
              <a:spcBef>
                <a:spcPts val="600"/>
              </a:spcBef>
            </a:pPr>
            <a:r>
              <a:rPr lang="en-US" sz="1600" dirty="0">
                <a:latin typeface="+mj-lt"/>
              </a:rPr>
              <a:t>Take written notes. </a:t>
            </a:r>
          </a:p>
          <a:p>
            <a:pPr algn="just">
              <a:lnSpc>
                <a:spcPct val="150000"/>
              </a:lnSpc>
              <a:spcBef>
                <a:spcPts val="600"/>
              </a:spcBef>
            </a:pPr>
            <a:r>
              <a:rPr lang="en-US" sz="1600" dirty="0">
                <a:latin typeface="+mj-lt"/>
              </a:rPr>
              <a:t>Limit the number of participants and insist upon advance preparation. </a:t>
            </a:r>
          </a:p>
          <a:p>
            <a:pPr algn="just">
              <a:lnSpc>
                <a:spcPct val="150000"/>
              </a:lnSpc>
              <a:spcBef>
                <a:spcPts val="600"/>
              </a:spcBef>
            </a:pPr>
            <a:r>
              <a:rPr lang="en-US" sz="1600" dirty="0">
                <a:latin typeface="+mj-lt"/>
              </a:rPr>
              <a:t>Develop a checklist for each product that is likely to be reviewed. </a:t>
            </a:r>
          </a:p>
          <a:p>
            <a:pPr algn="just">
              <a:lnSpc>
                <a:spcPct val="150000"/>
              </a:lnSpc>
              <a:spcBef>
                <a:spcPts val="600"/>
              </a:spcBef>
            </a:pPr>
            <a:r>
              <a:rPr lang="en-US" sz="1600" dirty="0">
                <a:latin typeface="+mj-lt"/>
              </a:rPr>
              <a:t>Allocate resources and schedule time for FTRs. </a:t>
            </a:r>
          </a:p>
          <a:p>
            <a:pPr algn="just">
              <a:lnSpc>
                <a:spcPct val="150000"/>
              </a:lnSpc>
              <a:spcBef>
                <a:spcPts val="600"/>
              </a:spcBef>
            </a:pPr>
            <a:r>
              <a:rPr lang="en-US" sz="1600" dirty="0">
                <a:latin typeface="+mj-lt"/>
              </a:rPr>
              <a:t>Conduct meaningful training for all reviewers. </a:t>
            </a:r>
          </a:p>
          <a:p>
            <a:pPr algn="just">
              <a:lnSpc>
                <a:spcPct val="150000"/>
              </a:lnSpc>
              <a:spcBef>
                <a:spcPts val="600"/>
              </a:spcBef>
            </a:pPr>
            <a:r>
              <a:rPr lang="en-US" sz="1600" dirty="0">
                <a:latin typeface="+mj-lt"/>
              </a:rPr>
              <a:t>Review your early reviews.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nchor="ctr"/>
          <a:lstStyle/>
          <a:p>
            <a:r>
              <a:rPr lang="en-US" dirty="0"/>
              <a:t>Software Reliability</a:t>
            </a:r>
          </a:p>
        </p:txBody>
      </p:sp>
      <p:sp>
        <p:nvSpPr>
          <p:cNvPr id="190467" name="Rectangle 3"/>
          <p:cNvSpPr>
            <a:spLocks noGrp="1" noChangeArrowheads="1"/>
          </p:cNvSpPr>
          <p:nvPr>
            <p:ph idx="1"/>
          </p:nvPr>
        </p:nvSpPr>
        <p:spPr/>
        <p:txBody>
          <a:bodyPr/>
          <a:lstStyle/>
          <a:p>
            <a:pPr algn="just">
              <a:lnSpc>
                <a:spcPct val="150000"/>
              </a:lnSpc>
              <a:spcBef>
                <a:spcPts val="300"/>
              </a:spcBef>
            </a:pPr>
            <a:r>
              <a:rPr lang="en-US" sz="2000" dirty="0"/>
              <a:t>A simple measure of reliability is </a:t>
            </a:r>
            <a:r>
              <a:rPr lang="en-US" sz="2000" i="1" dirty="0">
                <a:solidFill>
                  <a:schemeClr val="folHlink"/>
                </a:solidFill>
              </a:rPr>
              <a:t>mean-time-between-failure</a:t>
            </a:r>
            <a:r>
              <a:rPr lang="en-US" sz="2000" dirty="0">
                <a:solidFill>
                  <a:schemeClr val="folHlink"/>
                </a:solidFill>
              </a:rPr>
              <a:t> </a:t>
            </a:r>
            <a:r>
              <a:rPr lang="en-US" sz="2000" dirty="0"/>
              <a:t>(MTBF), where </a:t>
            </a:r>
          </a:p>
          <a:p>
            <a:pPr algn="just">
              <a:lnSpc>
                <a:spcPct val="150000"/>
              </a:lnSpc>
              <a:spcBef>
                <a:spcPts val="600"/>
              </a:spcBef>
              <a:spcAft>
                <a:spcPts val="600"/>
              </a:spcAft>
              <a:buFont typeface="Wingdings" pitchFamily="-128" charset="2"/>
              <a:buNone/>
            </a:pPr>
            <a:r>
              <a:rPr lang="en-US" sz="2000" dirty="0"/>
              <a:t>			</a:t>
            </a:r>
            <a:r>
              <a:rPr lang="en-US" sz="2000" dirty="0">
                <a:solidFill>
                  <a:schemeClr val="folHlink"/>
                </a:solidFill>
              </a:rPr>
              <a:t>MTBF = MTTF + MTTR</a:t>
            </a:r>
          </a:p>
          <a:p>
            <a:pPr algn="just">
              <a:lnSpc>
                <a:spcPct val="150000"/>
              </a:lnSpc>
            </a:pPr>
            <a:r>
              <a:rPr lang="en-US" sz="2000" dirty="0"/>
              <a:t>The acronyms MTTF and MTTR are </a:t>
            </a:r>
            <a:r>
              <a:rPr lang="en-US" sz="2000" i="1" dirty="0">
                <a:solidFill>
                  <a:schemeClr val="folHlink"/>
                </a:solidFill>
              </a:rPr>
              <a:t>mean-time-to-failure</a:t>
            </a:r>
            <a:r>
              <a:rPr lang="en-US" sz="2000" dirty="0">
                <a:solidFill>
                  <a:schemeClr val="folHlink"/>
                </a:solidFill>
              </a:rPr>
              <a:t> </a:t>
            </a:r>
            <a:r>
              <a:rPr lang="en-US" sz="2000" dirty="0"/>
              <a:t>and</a:t>
            </a:r>
            <a:r>
              <a:rPr lang="en-US" sz="2000" dirty="0">
                <a:solidFill>
                  <a:schemeClr val="folHlink"/>
                </a:solidFill>
              </a:rPr>
              <a:t> </a:t>
            </a:r>
            <a:r>
              <a:rPr lang="en-US" sz="2000" i="1" dirty="0">
                <a:solidFill>
                  <a:schemeClr val="folHlink"/>
                </a:solidFill>
              </a:rPr>
              <a:t>mean-time-to-repair</a:t>
            </a:r>
            <a:r>
              <a:rPr lang="en-US" sz="2000" dirty="0"/>
              <a:t>, respectively.</a:t>
            </a:r>
          </a:p>
          <a:p>
            <a:pPr algn="just">
              <a:lnSpc>
                <a:spcPct val="150000"/>
              </a:lnSpc>
              <a:spcBef>
                <a:spcPts val="300"/>
              </a:spcBef>
            </a:pPr>
            <a:r>
              <a:rPr lang="en-US" sz="2000" i="1" dirty="0">
                <a:solidFill>
                  <a:schemeClr val="folHlink"/>
                </a:solidFill>
              </a:rPr>
              <a:t>Software availability</a:t>
            </a:r>
            <a:r>
              <a:rPr lang="en-US" sz="2000" dirty="0"/>
              <a:t> is the probability that a program is operating according to requirements at a given point in time and is defined as</a:t>
            </a:r>
          </a:p>
          <a:p>
            <a:pPr algn="just">
              <a:lnSpc>
                <a:spcPct val="150000"/>
              </a:lnSpc>
              <a:buFont typeface="Wingdings" pitchFamily="-128" charset="2"/>
              <a:buNone/>
            </a:pPr>
            <a:r>
              <a:rPr lang="en-US" sz="2000" dirty="0"/>
              <a:t>		</a:t>
            </a:r>
            <a:r>
              <a:rPr lang="en-US" sz="2000" dirty="0">
                <a:solidFill>
                  <a:schemeClr val="folHlink"/>
                </a:solidFill>
              </a:rPr>
              <a:t>Availability = [MTTF/(MTTF + MTTR)] x 100%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nchor="ctr"/>
          <a:lstStyle/>
          <a:p>
            <a:r>
              <a:rPr lang="en-US" dirty="0"/>
              <a:t>Software Safety</a:t>
            </a:r>
          </a:p>
        </p:txBody>
      </p:sp>
      <p:sp>
        <p:nvSpPr>
          <p:cNvPr id="191491" name="Rectangle 3"/>
          <p:cNvSpPr>
            <a:spLocks noGrp="1" noChangeArrowheads="1"/>
          </p:cNvSpPr>
          <p:nvPr>
            <p:ph idx="1"/>
          </p:nvPr>
        </p:nvSpPr>
        <p:spPr/>
        <p:txBody>
          <a:bodyPr/>
          <a:lstStyle/>
          <a:p>
            <a:pPr algn="just">
              <a:lnSpc>
                <a:spcPct val="150000"/>
              </a:lnSpc>
            </a:pPr>
            <a:r>
              <a:rPr lang="en-US" sz="2000" i="1" dirty="0">
                <a:solidFill>
                  <a:schemeClr val="folHlink"/>
                </a:solidFill>
              </a:rPr>
              <a:t>Software safety</a:t>
            </a:r>
            <a:r>
              <a:rPr lang="en-US" sz="2000" dirty="0">
                <a:solidFill>
                  <a:schemeClr val="folHlink"/>
                </a:solidFill>
              </a:rPr>
              <a:t> </a:t>
            </a:r>
            <a:r>
              <a:rPr lang="en-US" sz="2000" dirty="0"/>
              <a:t>is a software quality assurance activity that focuses on the identification and assessment of potential hazards that may affect software negatively and cause an entire system to fail. </a:t>
            </a:r>
          </a:p>
          <a:p>
            <a:pPr algn="just">
              <a:lnSpc>
                <a:spcPct val="150000"/>
              </a:lnSpc>
            </a:pPr>
            <a:r>
              <a:rPr lang="en-US" sz="2000" dirty="0"/>
              <a:t>If hazards can be identified early in the software process, software design features can be specified that will either eliminate or control potential hazards.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nchor="ctr"/>
          <a:lstStyle/>
          <a:p>
            <a:r>
              <a:rPr lang="en-US" sz="3600" dirty="0"/>
              <a:t>Six-Sigma for Software Engineering</a:t>
            </a:r>
            <a:endParaRPr lang="en-US" dirty="0"/>
          </a:p>
        </p:txBody>
      </p:sp>
      <p:sp>
        <p:nvSpPr>
          <p:cNvPr id="189443" name="Rectangle 3"/>
          <p:cNvSpPr>
            <a:spLocks noGrp="1" noChangeArrowheads="1"/>
          </p:cNvSpPr>
          <p:nvPr>
            <p:ph idx="1"/>
          </p:nvPr>
        </p:nvSpPr>
        <p:spPr>
          <a:xfrm>
            <a:off x="357158" y="1600200"/>
            <a:ext cx="8329642" cy="4525963"/>
          </a:xfrm>
        </p:spPr>
        <p:txBody>
          <a:bodyPr/>
          <a:lstStyle/>
          <a:p>
            <a:pPr algn="just">
              <a:lnSpc>
                <a:spcPct val="150000"/>
              </a:lnSpc>
              <a:spcBef>
                <a:spcPts val="300"/>
              </a:spcBef>
            </a:pPr>
            <a:r>
              <a:rPr lang="en-US" sz="1800" dirty="0"/>
              <a:t>The term “six sigma” is derived from six standard deviations—3.4 instances (defects) per million occurrences—implying an extremely high quality standard. </a:t>
            </a:r>
          </a:p>
          <a:p>
            <a:pPr algn="just">
              <a:lnSpc>
                <a:spcPct val="150000"/>
              </a:lnSpc>
              <a:spcBef>
                <a:spcPts val="300"/>
              </a:spcBef>
            </a:pPr>
            <a:r>
              <a:rPr lang="en-US" sz="1800" dirty="0"/>
              <a:t>The Six Sigma methodology defines three core steps:</a:t>
            </a:r>
          </a:p>
          <a:p>
            <a:pPr lvl="1" algn="just">
              <a:lnSpc>
                <a:spcPct val="150000"/>
              </a:lnSpc>
              <a:spcBef>
                <a:spcPts val="600"/>
              </a:spcBef>
            </a:pPr>
            <a:r>
              <a:rPr lang="en-US" sz="1600" i="1" dirty="0">
                <a:solidFill>
                  <a:schemeClr val="folHlink"/>
                </a:solidFill>
              </a:rPr>
              <a:t>Define</a:t>
            </a:r>
            <a:r>
              <a:rPr lang="en-US" sz="1600" dirty="0">
                <a:solidFill>
                  <a:schemeClr val="folHlink"/>
                </a:solidFill>
              </a:rPr>
              <a:t> </a:t>
            </a:r>
            <a:r>
              <a:rPr lang="en-US" sz="1600" dirty="0"/>
              <a:t>customer requirements and deliverables and project goals via well-defined methods of customer communication</a:t>
            </a:r>
          </a:p>
          <a:p>
            <a:pPr lvl="1" algn="just">
              <a:lnSpc>
                <a:spcPct val="150000"/>
              </a:lnSpc>
              <a:spcBef>
                <a:spcPts val="300"/>
              </a:spcBef>
            </a:pPr>
            <a:r>
              <a:rPr lang="en-US" sz="1600" i="1" dirty="0">
                <a:solidFill>
                  <a:schemeClr val="folHlink"/>
                </a:solidFill>
              </a:rPr>
              <a:t>Measure</a:t>
            </a:r>
            <a:r>
              <a:rPr lang="en-US" sz="1600" dirty="0"/>
              <a:t> the existing process and its output to determine current quality performance (collect defect metrics)</a:t>
            </a:r>
          </a:p>
          <a:p>
            <a:pPr lvl="1" algn="just">
              <a:lnSpc>
                <a:spcPct val="150000"/>
              </a:lnSpc>
            </a:pPr>
            <a:r>
              <a:rPr lang="en-US" sz="1600" i="1" dirty="0">
                <a:solidFill>
                  <a:schemeClr val="folHlink"/>
                </a:solidFill>
              </a:rPr>
              <a:t>Analyze</a:t>
            </a:r>
            <a:r>
              <a:rPr lang="en-US" sz="1600" dirty="0">
                <a:solidFill>
                  <a:schemeClr val="folHlink"/>
                </a:solidFill>
              </a:rPr>
              <a:t> </a:t>
            </a:r>
            <a:r>
              <a:rPr lang="en-US" sz="1600" dirty="0"/>
              <a:t>defect metrics and determine the vital few causes.</a:t>
            </a:r>
          </a:p>
          <a:p>
            <a:pPr lvl="1" algn="just">
              <a:lnSpc>
                <a:spcPct val="150000"/>
              </a:lnSpc>
              <a:spcBef>
                <a:spcPts val="600"/>
              </a:spcBef>
            </a:pPr>
            <a:r>
              <a:rPr lang="en-US" sz="1600" i="1" dirty="0">
                <a:solidFill>
                  <a:schemeClr val="folHlink"/>
                </a:solidFill>
              </a:rPr>
              <a:t>Improve</a:t>
            </a:r>
            <a:r>
              <a:rPr lang="en-US" sz="1600" dirty="0">
                <a:solidFill>
                  <a:schemeClr val="folHlink"/>
                </a:solidFill>
              </a:rPr>
              <a:t> </a:t>
            </a:r>
            <a:r>
              <a:rPr lang="en-US" sz="1600" dirty="0"/>
              <a:t>the process by eliminating the root causes of defects.</a:t>
            </a:r>
          </a:p>
          <a:p>
            <a:pPr lvl="1" algn="just">
              <a:lnSpc>
                <a:spcPct val="150000"/>
              </a:lnSpc>
            </a:pPr>
            <a:r>
              <a:rPr lang="en-US" sz="1600" i="1" dirty="0">
                <a:solidFill>
                  <a:schemeClr val="folHlink"/>
                </a:solidFill>
              </a:rPr>
              <a:t>Control</a:t>
            </a:r>
            <a:r>
              <a:rPr lang="en-US" sz="1600" dirty="0">
                <a:solidFill>
                  <a:schemeClr val="folHlink"/>
                </a:solidFill>
              </a:rPr>
              <a:t> </a:t>
            </a:r>
            <a:r>
              <a:rPr lang="en-US" sz="1600" dirty="0"/>
              <a:t>the process to ensure that future work does not reintroduce the causes of defects.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ISO 9000</a:t>
            </a:r>
          </a:p>
        </p:txBody>
      </p:sp>
      <p:pic>
        <p:nvPicPr>
          <p:cNvPr id="83971" name="Picture 3"/>
          <p:cNvPicPr>
            <a:picLocks noChangeAspect="1" noChangeArrowheads="1"/>
          </p:cNvPicPr>
          <p:nvPr/>
        </p:nvPicPr>
        <p:blipFill>
          <a:blip r:embed="rId2"/>
          <a:srcRect/>
          <a:stretch>
            <a:fillRect/>
          </a:stretch>
        </p:blipFill>
        <p:spPr bwMode="auto">
          <a:xfrm>
            <a:off x="571472" y="1346738"/>
            <a:ext cx="8001056" cy="4884122"/>
          </a:xfrm>
          <a:prstGeom prst="rect">
            <a:avLst/>
          </a:prstGeom>
          <a:noFill/>
          <a:ln w="9525">
            <a:noFill/>
            <a:miter lim="800000"/>
            <a:headEnd/>
            <a:tailEnd/>
          </a:ln>
          <a:effectLst/>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chor="ctr"/>
          <a:lstStyle/>
          <a:p>
            <a:r>
              <a:rPr lang="en-US" dirty="0"/>
              <a:t>ISO 9001:2000 Standard</a:t>
            </a:r>
          </a:p>
        </p:txBody>
      </p:sp>
      <p:sp>
        <p:nvSpPr>
          <p:cNvPr id="193539" name="Rectangle 3"/>
          <p:cNvSpPr>
            <a:spLocks noGrp="1" noChangeArrowheads="1"/>
          </p:cNvSpPr>
          <p:nvPr>
            <p:ph idx="1"/>
          </p:nvPr>
        </p:nvSpPr>
        <p:spPr>
          <a:xfrm>
            <a:off x="285720" y="1600200"/>
            <a:ext cx="8501122" cy="4525963"/>
          </a:xfrm>
        </p:spPr>
        <p:txBody>
          <a:bodyPr/>
          <a:lstStyle/>
          <a:p>
            <a:pPr algn="just">
              <a:lnSpc>
                <a:spcPct val="150000"/>
              </a:lnSpc>
              <a:spcBef>
                <a:spcPts val="300"/>
              </a:spcBef>
            </a:pPr>
            <a:r>
              <a:rPr lang="en-US" sz="2000" dirty="0"/>
              <a:t>ISO 9001:2000 is the quality assurance standard that applies to software engineering. </a:t>
            </a:r>
          </a:p>
          <a:p>
            <a:pPr algn="just">
              <a:lnSpc>
                <a:spcPct val="150000"/>
              </a:lnSpc>
              <a:spcBef>
                <a:spcPts val="300"/>
              </a:spcBef>
            </a:pPr>
            <a:r>
              <a:rPr lang="en-US" sz="2000" dirty="0"/>
              <a:t>The standard contains 20 requirements that must be present for an effective quality assurance system. </a:t>
            </a:r>
          </a:p>
          <a:p>
            <a:pPr algn="just">
              <a:lnSpc>
                <a:spcPct val="150000"/>
              </a:lnSpc>
              <a:spcBef>
                <a:spcPts val="300"/>
              </a:spcBef>
            </a:pPr>
            <a:r>
              <a:rPr lang="en-US" sz="2000" dirty="0"/>
              <a:t>The requirements delineated by ISO 9001:2000 address topics such as </a:t>
            </a:r>
          </a:p>
          <a:p>
            <a:pPr lvl="1" algn="just">
              <a:lnSpc>
                <a:spcPct val="150000"/>
              </a:lnSpc>
              <a:spcBef>
                <a:spcPts val="300"/>
              </a:spcBef>
            </a:pPr>
            <a:r>
              <a:rPr lang="en-US" sz="1800" dirty="0">
                <a:solidFill>
                  <a:schemeClr val="folHlink"/>
                </a:solidFill>
              </a:rPr>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 </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Capability Maturity Model (CMM)</a:t>
            </a:r>
          </a:p>
        </p:txBody>
      </p:sp>
      <p:pic>
        <p:nvPicPr>
          <p:cNvPr id="39938" name="Picture 2" descr="Image result for CMM in software engineering"/>
          <p:cNvPicPr>
            <a:picLocks noChangeAspect="1" noChangeArrowheads="1"/>
          </p:cNvPicPr>
          <p:nvPr/>
        </p:nvPicPr>
        <p:blipFill>
          <a:blip r:embed="rId2"/>
          <a:srcRect/>
          <a:stretch>
            <a:fillRect/>
          </a:stretch>
        </p:blipFill>
        <p:spPr bwMode="auto">
          <a:xfrm>
            <a:off x="500034" y="1714488"/>
            <a:ext cx="8061327" cy="4534497"/>
          </a:xfrm>
          <a:prstGeom prst="rect">
            <a:avLst/>
          </a:prstGeom>
          <a:noFill/>
        </p:spPr>
      </p:pic>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Image result for SQA Plan in software engineering"/>
          <p:cNvPicPr>
            <a:picLocks noChangeAspect="1" noChangeArrowheads="1"/>
          </p:cNvPicPr>
          <p:nvPr/>
        </p:nvPicPr>
        <p:blipFill>
          <a:blip r:embed="rId2"/>
          <a:srcRect/>
          <a:stretch>
            <a:fillRect/>
          </a:stretch>
        </p:blipFill>
        <p:spPr bwMode="auto">
          <a:xfrm>
            <a:off x="380971" y="357166"/>
            <a:ext cx="8191557" cy="6143668"/>
          </a:xfrm>
          <a:prstGeom prst="rect">
            <a:avLst/>
          </a:prstGeom>
          <a:noFill/>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chor="ctr"/>
          <a:lstStyle/>
          <a:p>
            <a:pPr algn="just"/>
            <a:r>
              <a:rPr lang="en-US" dirty="0"/>
              <a:t>Quality—A Philosophical View</a:t>
            </a:r>
          </a:p>
        </p:txBody>
      </p:sp>
      <p:sp>
        <p:nvSpPr>
          <p:cNvPr id="176131" name="Rectangle 3"/>
          <p:cNvSpPr>
            <a:spLocks noGrp="1" noChangeArrowheads="1"/>
          </p:cNvSpPr>
          <p:nvPr>
            <p:ph idx="1"/>
          </p:nvPr>
        </p:nvSpPr>
        <p:spPr/>
        <p:txBody>
          <a:bodyPr/>
          <a:lstStyle/>
          <a:p>
            <a:pPr algn="just">
              <a:lnSpc>
                <a:spcPct val="150000"/>
              </a:lnSpc>
              <a:spcBef>
                <a:spcPts val="300"/>
              </a:spcBef>
            </a:pPr>
            <a:r>
              <a:rPr lang="en-US" sz="1600" dirty="0">
                <a:latin typeface="+mj-lt"/>
              </a:rPr>
              <a:t>Robert </a:t>
            </a:r>
            <a:r>
              <a:rPr lang="en-US" sz="1600" dirty="0" err="1">
                <a:latin typeface="+mj-lt"/>
              </a:rPr>
              <a:t>Persig</a:t>
            </a:r>
            <a:r>
              <a:rPr lang="en-US" sz="1600" dirty="0">
                <a:latin typeface="+mj-lt"/>
              </a:rPr>
              <a:t> [Per74] commented on the thing we call </a:t>
            </a:r>
            <a:r>
              <a:rPr lang="en-US" sz="1600" i="1" dirty="0">
                <a:latin typeface="+mj-lt"/>
              </a:rPr>
              <a:t>quality</a:t>
            </a:r>
            <a:r>
              <a:rPr lang="en-US" sz="1600" dirty="0">
                <a:latin typeface="+mj-lt"/>
              </a:rPr>
              <a:t>:</a:t>
            </a:r>
          </a:p>
          <a:p>
            <a:pPr lvl="1" algn="just">
              <a:lnSpc>
                <a:spcPct val="150000"/>
              </a:lnSpc>
              <a:spcBef>
                <a:spcPts val="600"/>
              </a:spcBef>
            </a:pPr>
            <a:r>
              <a:rPr lang="en-US" sz="1600" dirty="0">
                <a:latin typeface="+mj-lt"/>
              </a:rPr>
              <a:t>Quality . . . you know what it is, yet you don't know what it is. But that's self-contradictory. But some things are better than others, that is, they have more quality. But when you try to say what the quality is, apart from the things that have it, it all goes poof! There's nothing to talk about. But if you can't say what Quality is, how do you know what it is, or how do you know that it even exists? If no one knows what it is, then for all practical purposes it doesn't exist at all. But for all practical purposes it really does exist. What else are the grades based on? Why else would people pay fortunes for some things and throw others in the trash pile? Obviously some things are better than others . . . but what's the </a:t>
            </a:r>
            <a:r>
              <a:rPr lang="en-US" sz="1600" dirty="0" err="1">
                <a:latin typeface="+mj-lt"/>
              </a:rPr>
              <a:t>betterness</a:t>
            </a:r>
            <a:r>
              <a:rPr lang="en-US" sz="1600" dirty="0">
                <a:latin typeface="+mj-lt"/>
              </a:rPr>
              <a:t>? . . . So round and round you go, spinning mental wheels and nowhere finding anyplace to get traction. What the hell is Quality? What is it?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Image result for SQA Plan in software engineering"/>
          <p:cNvPicPr>
            <a:picLocks noChangeAspect="1" noChangeArrowheads="1"/>
          </p:cNvPicPr>
          <p:nvPr/>
        </p:nvPicPr>
        <p:blipFill>
          <a:blip r:embed="rId2"/>
          <a:srcRect/>
          <a:stretch>
            <a:fillRect/>
          </a:stretch>
        </p:blipFill>
        <p:spPr bwMode="auto">
          <a:xfrm>
            <a:off x="428596" y="500042"/>
            <a:ext cx="8264279" cy="5643602"/>
          </a:xfrm>
          <a:prstGeom prst="rect">
            <a:avLst/>
          </a:prstGeom>
          <a:noFill/>
        </p:spPr>
      </p:pic>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8575"/>
            <a:ext cx="7974012"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r>
              <a:rPr lang="en-US" dirty="0"/>
              <a:t>Quality—A Pragmatic View</a:t>
            </a:r>
          </a:p>
        </p:txBody>
      </p:sp>
      <p:sp>
        <p:nvSpPr>
          <p:cNvPr id="175107" name="Rectangle 3"/>
          <p:cNvSpPr>
            <a:spLocks noGrp="1" noChangeArrowheads="1"/>
          </p:cNvSpPr>
          <p:nvPr>
            <p:ph idx="1"/>
          </p:nvPr>
        </p:nvSpPr>
        <p:spPr/>
        <p:txBody>
          <a:bodyPr/>
          <a:lstStyle/>
          <a:p>
            <a:pPr algn="just">
              <a:lnSpc>
                <a:spcPct val="150000"/>
              </a:lnSpc>
              <a:spcBef>
                <a:spcPts val="300"/>
              </a:spcBef>
            </a:pPr>
            <a:r>
              <a:rPr lang="en-US" sz="1800" dirty="0">
                <a:latin typeface="+mj-lt"/>
              </a:rPr>
              <a:t>The </a:t>
            </a:r>
            <a:r>
              <a:rPr lang="en-US" sz="1800" i="1" dirty="0">
                <a:solidFill>
                  <a:schemeClr val="folHlink"/>
                </a:solidFill>
                <a:latin typeface="+mj-lt"/>
              </a:rPr>
              <a:t>transcendental view</a:t>
            </a:r>
            <a:r>
              <a:rPr lang="en-US" sz="1800" dirty="0">
                <a:latin typeface="+mj-lt"/>
              </a:rPr>
              <a:t> argues (like </a:t>
            </a:r>
            <a:r>
              <a:rPr lang="en-US" sz="1800" dirty="0" err="1">
                <a:latin typeface="+mj-lt"/>
              </a:rPr>
              <a:t>Persig</a:t>
            </a:r>
            <a:r>
              <a:rPr lang="en-US" sz="1800" dirty="0">
                <a:latin typeface="+mj-lt"/>
              </a:rPr>
              <a:t>) that quality is something that you immediately recognize, but cannot explicitly define. </a:t>
            </a:r>
          </a:p>
          <a:p>
            <a:pPr algn="just">
              <a:lnSpc>
                <a:spcPct val="150000"/>
              </a:lnSpc>
              <a:spcBef>
                <a:spcPts val="300"/>
              </a:spcBef>
            </a:pPr>
            <a:r>
              <a:rPr lang="en-US" sz="1800" dirty="0">
                <a:latin typeface="+mj-lt"/>
              </a:rPr>
              <a:t>The </a:t>
            </a:r>
            <a:r>
              <a:rPr lang="en-US" sz="1800" i="1" dirty="0">
                <a:solidFill>
                  <a:schemeClr val="folHlink"/>
                </a:solidFill>
                <a:latin typeface="+mj-lt"/>
              </a:rPr>
              <a:t>user view</a:t>
            </a:r>
            <a:r>
              <a:rPr lang="en-US" sz="1800" dirty="0">
                <a:latin typeface="+mj-lt"/>
              </a:rPr>
              <a:t> sees quality in terms of an end-user’s specific goals. If a product meets those goals, it exhibits quality. </a:t>
            </a:r>
          </a:p>
          <a:p>
            <a:pPr algn="just">
              <a:lnSpc>
                <a:spcPct val="150000"/>
              </a:lnSpc>
              <a:spcBef>
                <a:spcPts val="300"/>
              </a:spcBef>
            </a:pPr>
            <a:r>
              <a:rPr lang="en-US" sz="1800" dirty="0">
                <a:latin typeface="+mj-lt"/>
              </a:rPr>
              <a:t>The </a:t>
            </a:r>
            <a:r>
              <a:rPr lang="en-US" sz="1800" i="1" dirty="0">
                <a:solidFill>
                  <a:schemeClr val="folHlink"/>
                </a:solidFill>
                <a:latin typeface="+mj-lt"/>
              </a:rPr>
              <a:t>manufacturer’s view</a:t>
            </a:r>
            <a:r>
              <a:rPr lang="en-US" sz="1800" dirty="0">
                <a:solidFill>
                  <a:schemeClr val="folHlink"/>
                </a:solidFill>
                <a:latin typeface="+mj-lt"/>
              </a:rPr>
              <a:t> </a:t>
            </a:r>
            <a:r>
              <a:rPr lang="en-US" sz="1800" dirty="0">
                <a:latin typeface="+mj-lt"/>
              </a:rPr>
              <a:t>defines quality in terms of the original specification of the product. If the product conforms to the spec, it exhibits quality. </a:t>
            </a:r>
          </a:p>
          <a:p>
            <a:pPr algn="just">
              <a:lnSpc>
                <a:spcPct val="150000"/>
              </a:lnSpc>
              <a:spcBef>
                <a:spcPts val="300"/>
              </a:spcBef>
            </a:pPr>
            <a:r>
              <a:rPr lang="en-US" sz="1800" dirty="0">
                <a:latin typeface="+mj-lt"/>
              </a:rPr>
              <a:t>The </a:t>
            </a:r>
            <a:r>
              <a:rPr lang="en-US" sz="1800" i="1" dirty="0">
                <a:solidFill>
                  <a:schemeClr val="folHlink"/>
                </a:solidFill>
                <a:latin typeface="+mj-lt"/>
              </a:rPr>
              <a:t>product view</a:t>
            </a:r>
            <a:r>
              <a:rPr lang="en-US" sz="1800" dirty="0">
                <a:latin typeface="+mj-lt"/>
              </a:rPr>
              <a:t> suggests that quality can be tied to inherent characteristics (e.g., functions and features) of a product. </a:t>
            </a:r>
          </a:p>
          <a:p>
            <a:pPr algn="just">
              <a:lnSpc>
                <a:spcPct val="150000"/>
              </a:lnSpc>
              <a:spcBef>
                <a:spcPts val="300"/>
              </a:spcBef>
            </a:pPr>
            <a:r>
              <a:rPr lang="en-US" sz="1800" dirty="0">
                <a:latin typeface="+mj-lt"/>
              </a:rPr>
              <a:t>Finally, the </a:t>
            </a:r>
            <a:r>
              <a:rPr lang="en-US" sz="1800" i="1" dirty="0">
                <a:solidFill>
                  <a:schemeClr val="folHlink"/>
                </a:solidFill>
                <a:latin typeface="+mj-lt"/>
              </a:rPr>
              <a:t>value-based view</a:t>
            </a:r>
            <a:r>
              <a:rPr lang="en-US" sz="1800" dirty="0">
                <a:latin typeface="+mj-lt"/>
              </a:rPr>
              <a:t> measures quality based on how much a customer is willing to pay for a product. In reality, quality encompasses all of these views and more.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chor="ctr"/>
          <a:lstStyle/>
          <a:p>
            <a:r>
              <a:rPr lang="en-US" dirty="0"/>
              <a:t>Software Quality</a:t>
            </a:r>
          </a:p>
        </p:txBody>
      </p:sp>
      <p:sp>
        <p:nvSpPr>
          <p:cNvPr id="177155" name="Rectangle 3"/>
          <p:cNvSpPr>
            <a:spLocks noGrp="1" noChangeArrowheads="1"/>
          </p:cNvSpPr>
          <p:nvPr>
            <p:ph idx="1"/>
          </p:nvPr>
        </p:nvSpPr>
        <p:spPr/>
        <p:txBody>
          <a:bodyPr/>
          <a:lstStyle/>
          <a:p>
            <a:pPr algn="just">
              <a:lnSpc>
                <a:spcPct val="150000"/>
              </a:lnSpc>
              <a:spcBef>
                <a:spcPts val="300"/>
              </a:spcBef>
            </a:pPr>
            <a:r>
              <a:rPr lang="en-US" sz="2400" dirty="0">
                <a:latin typeface="+mj-lt"/>
              </a:rPr>
              <a:t>Software quality can be defined as: </a:t>
            </a:r>
          </a:p>
          <a:p>
            <a:pPr lvl="1" algn="just">
              <a:lnSpc>
                <a:spcPct val="150000"/>
              </a:lnSpc>
              <a:spcBef>
                <a:spcPts val="300"/>
              </a:spcBef>
            </a:pPr>
            <a:r>
              <a:rPr lang="en-US" sz="2400" i="1" dirty="0">
                <a:solidFill>
                  <a:schemeClr val="folHlink"/>
                </a:solidFill>
                <a:latin typeface="+mj-lt"/>
              </a:rPr>
              <a:t>An effective software process applied in a manner that creates a useful product that provides measurable value for those who produce it and those who use it.</a:t>
            </a:r>
          </a:p>
          <a:p>
            <a:pPr algn="just">
              <a:lnSpc>
                <a:spcPct val="150000"/>
              </a:lnSpc>
              <a:spcBef>
                <a:spcPts val="300"/>
              </a:spcBef>
            </a:pPr>
            <a:r>
              <a:rPr lang="en-US" sz="2400" dirty="0">
                <a:latin typeface="+mj-lt"/>
              </a:rPr>
              <a:t> This definition has been adapted from [Bes04] and replaces a more manufacturing-oriented view presented in earlier editions of this book.</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chor="ctr"/>
          <a:lstStyle/>
          <a:p>
            <a:r>
              <a:rPr lang="en-US" dirty="0"/>
              <a:t>Effective Software Process</a:t>
            </a:r>
          </a:p>
        </p:txBody>
      </p:sp>
      <p:sp>
        <p:nvSpPr>
          <p:cNvPr id="178179" name="Rectangle 3"/>
          <p:cNvSpPr>
            <a:spLocks noGrp="1" noChangeArrowheads="1"/>
          </p:cNvSpPr>
          <p:nvPr>
            <p:ph idx="1"/>
          </p:nvPr>
        </p:nvSpPr>
        <p:spPr/>
        <p:txBody>
          <a:bodyPr/>
          <a:lstStyle/>
          <a:p>
            <a:pPr algn="just">
              <a:lnSpc>
                <a:spcPct val="150000"/>
              </a:lnSpc>
              <a:spcBef>
                <a:spcPts val="600"/>
              </a:spcBef>
            </a:pPr>
            <a:r>
              <a:rPr lang="en-US" sz="1800" dirty="0">
                <a:latin typeface="+mj-lt"/>
              </a:rPr>
              <a:t>An </a:t>
            </a:r>
            <a:r>
              <a:rPr lang="en-US" sz="1800" i="1" dirty="0">
                <a:solidFill>
                  <a:schemeClr val="folHlink"/>
                </a:solidFill>
                <a:latin typeface="+mj-lt"/>
              </a:rPr>
              <a:t>effective software process</a:t>
            </a:r>
            <a:r>
              <a:rPr lang="en-US" sz="1800" dirty="0">
                <a:latin typeface="+mj-lt"/>
              </a:rPr>
              <a:t> establishes the infrastructure that supports any effort at building a high quality software product. </a:t>
            </a:r>
          </a:p>
          <a:p>
            <a:pPr algn="just">
              <a:lnSpc>
                <a:spcPct val="150000"/>
              </a:lnSpc>
              <a:spcBef>
                <a:spcPts val="600"/>
              </a:spcBef>
            </a:pPr>
            <a:r>
              <a:rPr lang="en-US" sz="1800" dirty="0">
                <a:latin typeface="+mj-lt"/>
              </a:rPr>
              <a:t>The management aspects of process create the checks and balances that help avoid project chaos—a key contributor to poor quality.</a:t>
            </a:r>
          </a:p>
          <a:p>
            <a:pPr algn="just">
              <a:lnSpc>
                <a:spcPct val="150000"/>
              </a:lnSpc>
              <a:spcBef>
                <a:spcPts val="600"/>
              </a:spcBef>
            </a:pPr>
            <a:r>
              <a:rPr lang="en-US" sz="1800" dirty="0">
                <a:latin typeface="+mj-lt"/>
              </a:rPr>
              <a:t> Software engineering practices allow the developer to analyze the problem and design a solid solution—both critical to building high quality software. </a:t>
            </a:r>
          </a:p>
          <a:p>
            <a:pPr algn="just">
              <a:lnSpc>
                <a:spcPct val="150000"/>
              </a:lnSpc>
              <a:spcBef>
                <a:spcPts val="600"/>
              </a:spcBef>
            </a:pPr>
            <a:r>
              <a:rPr lang="en-US" sz="1800" dirty="0">
                <a:latin typeface="+mj-lt"/>
              </a:rPr>
              <a:t>Finally, umbrella activities such as change management and technical reviews have as much to do with quality as any other part of software engineering practice.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nchor="ctr"/>
          <a:lstStyle/>
          <a:p>
            <a:r>
              <a:rPr lang="en-US" dirty="0"/>
              <a:t>Useful Product</a:t>
            </a:r>
          </a:p>
        </p:txBody>
      </p:sp>
      <p:sp>
        <p:nvSpPr>
          <p:cNvPr id="179203" name="Rectangle 3"/>
          <p:cNvSpPr>
            <a:spLocks noGrp="1" noChangeArrowheads="1"/>
          </p:cNvSpPr>
          <p:nvPr>
            <p:ph idx="1"/>
          </p:nvPr>
        </p:nvSpPr>
        <p:spPr/>
        <p:txBody>
          <a:bodyPr/>
          <a:lstStyle/>
          <a:p>
            <a:pPr algn="just">
              <a:lnSpc>
                <a:spcPct val="150000"/>
              </a:lnSpc>
              <a:spcBef>
                <a:spcPts val="600"/>
              </a:spcBef>
            </a:pPr>
            <a:r>
              <a:rPr lang="en-US" sz="2000" dirty="0">
                <a:latin typeface="+mj-lt"/>
              </a:rPr>
              <a:t>A </a:t>
            </a:r>
            <a:r>
              <a:rPr lang="en-US" sz="2000" i="1" dirty="0">
                <a:solidFill>
                  <a:schemeClr val="folHlink"/>
                </a:solidFill>
                <a:latin typeface="+mj-lt"/>
              </a:rPr>
              <a:t>useful product</a:t>
            </a:r>
            <a:r>
              <a:rPr lang="en-US" sz="2000" i="1" dirty="0">
                <a:latin typeface="+mj-lt"/>
              </a:rPr>
              <a:t> </a:t>
            </a:r>
            <a:r>
              <a:rPr lang="en-US" sz="2000" dirty="0">
                <a:latin typeface="+mj-lt"/>
              </a:rPr>
              <a:t>delivers the content, functions, and features that the end-user desires</a:t>
            </a:r>
          </a:p>
          <a:p>
            <a:pPr algn="just">
              <a:lnSpc>
                <a:spcPct val="150000"/>
              </a:lnSpc>
              <a:spcBef>
                <a:spcPts val="600"/>
              </a:spcBef>
            </a:pPr>
            <a:r>
              <a:rPr lang="en-US" sz="2000" dirty="0">
                <a:latin typeface="+mj-lt"/>
              </a:rPr>
              <a:t>But as important, it delivers these assets in a reliable, error free way. </a:t>
            </a:r>
          </a:p>
          <a:p>
            <a:pPr algn="just">
              <a:lnSpc>
                <a:spcPct val="150000"/>
              </a:lnSpc>
              <a:spcBef>
                <a:spcPts val="600"/>
              </a:spcBef>
            </a:pPr>
            <a:r>
              <a:rPr lang="en-US" sz="2000" dirty="0">
                <a:latin typeface="+mj-lt"/>
              </a:rPr>
              <a:t>A useful product always satisfies those requirements that have been explicitly stated by stakeholders. </a:t>
            </a:r>
          </a:p>
          <a:p>
            <a:pPr algn="just">
              <a:lnSpc>
                <a:spcPct val="150000"/>
              </a:lnSpc>
              <a:spcBef>
                <a:spcPts val="600"/>
              </a:spcBef>
            </a:pPr>
            <a:r>
              <a:rPr lang="en-US" sz="2000" dirty="0">
                <a:latin typeface="+mj-lt"/>
              </a:rPr>
              <a:t>In addition, it satisfies a set of implicit requirements (e.g., ease of use) that are expected of all high quality software.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7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5441</TotalTime>
  <Words>4077</Words>
  <Application>Microsoft Office PowerPoint</Application>
  <PresentationFormat>On-screen Show (4:3)</PresentationFormat>
  <Paragraphs>330</Paragraphs>
  <Slides>51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 Black</vt:lpstr>
      <vt:lpstr>Calibri</vt:lpstr>
      <vt:lpstr>Cambria</vt:lpstr>
      <vt:lpstr>Helvetica</vt:lpstr>
      <vt:lpstr>McGrawHill-Italic</vt:lpstr>
      <vt:lpstr>Palatino</vt:lpstr>
      <vt:lpstr>Tahoma</vt:lpstr>
      <vt:lpstr>Times New Roman</vt:lpstr>
      <vt:lpstr>Wingdings</vt:lpstr>
      <vt:lpstr>Blends</vt:lpstr>
      <vt:lpstr>PowerPoint Presentation</vt:lpstr>
      <vt:lpstr>Content </vt:lpstr>
      <vt:lpstr>Quality Concepts</vt:lpstr>
      <vt:lpstr>Quality</vt:lpstr>
      <vt:lpstr>Quality—A Philosophical View</vt:lpstr>
      <vt:lpstr>Quality—A Pragmatic View</vt:lpstr>
      <vt:lpstr>Software Quality</vt:lpstr>
      <vt:lpstr>Effective Software Process</vt:lpstr>
      <vt:lpstr>Useful Product</vt:lpstr>
      <vt:lpstr>Adding Value</vt:lpstr>
      <vt:lpstr>Quality Dimensions</vt:lpstr>
      <vt:lpstr>Contd…</vt:lpstr>
      <vt:lpstr>Other Views</vt:lpstr>
      <vt:lpstr>McCall’s Quality Factors</vt:lpstr>
      <vt:lpstr>ISO 9126 Quality Factors</vt:lpstr>
      <vt:lpstr>PowerPoint Presentation</vt:lpstr>
      <vt:lpstr>Targeted Quality Factors</vt:lpstr>
      <vt:lpstr>The Software Quality Dilemma</vt:lpstr>
      <vt:lpstr>“Good Enough” Software</vt:lpstr>
      <vt:lpstr>Cost of Quality</vt:lpstr>
      <vt:lpstr>Cost</vt:lpstr>
      <vt:lpstr>Quality and Risk</vt:lpstr>
      <vt:lpstr>Negligence and Liability</vt:lpstr>
      <vt:lpstr>Quality and Security</vt:lpstr>
      <vt:lpstr>Achieving Software Quality</vt:lpstr>
      <vt:lpstr>Software Quality Assurance</vt:lpstr>
      <vt:lpstr>Role of the SQA Group-I</vt:lpstr>
      <vt:lpstr>Contd…</vt:lpstr>
      <vt:lpstr>SQA Goals</vt:lpstr>
      <vt:lpstr>Statistical SQA</vt:lpstr>
      <vt:lpstr>Statistical SQA</vt:lpstr>
      <vt:lpstr>What Are Reviews?</vt:lpstr>
      <vt:lpstr>What Reviews Are Not</vt:lpstr>
      <vt:lpstr>What Do We Look For?</vt:lpstr>
      <vt:lpstr>Defect Amplification</vt:lpstr>
      <vt:lpstr>Reference Model</vt:lpstr>
      <vt:lpstr>Informal Reviews</vt:lpstr>
      <vt:lpstr>Formal Technical Reviews</vt:lpstr>
      <vt:lpstr>The Review Meeting</vt:lpstr>
      <vt:lpstr>The Players</vt:lpstr>
      <vt:lpstr>The Players</vt:lpstr>
      <vt:lpstr>Conducting the Review</vt:lpstr>
      <vt:lpstr>Software Reliability</vt:lpstr>
      <vt:lpstr>Software Safety</vt:lpstr>
      <vt:lpstr>Six-Sigma for Software Engineering</vt:lpstr>
      <vt:lpstr>ISO 9000</vt:lpstr>
      <vt:lpstr>ISO 9001:2000 Standard</vt:lpstr>
      <vt:lpstr>Capability Maturity Model (CMM)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Administrator</cp:lastModifiedBy>
  <cp:revision>597</cp:revision>
  <dcterms:created xsi:type="dcterms:W3CDTF">2000-01-15T04:50:39Z</dcterms:created>
  <dcterms:modified xsi:type="dcterms:W3CDTF">2022-04-20T09:28:06Z</dcterms:modified>
</cp:coreProperties>
</file>