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9"/>
  </p:notesMasterIdLst>
  <p:sldIdLst>
    <p:sldId id="597" r:id="rId2"/>
    <p:sldId id="678" r:id="rId3"/>
    <p:sldId id="747" r:id="rId4"/>
    <p:sldId id="763" r:id="rId5"/>
    <p:sldId id="764" r:id="rId6"/>
    <p:sldId id="781" r:id="rId7"/>
    <p:sldId id="765" r:id="rId8"/>
    <p:sldId id="748" r:id="rId9"/>
    <p:sldId id="749" r:id="rId10"/>
    <p:sldId id="750" r:id="rId11"/>
    <p:sldId id="778" r:id="rId12"/>
    <p:sldId id="779" r:id="rId13"/>
    <p:sldId id="780" r:id="rId14"/>
    <p:sldId id="776" r:id="rId15"/>
    <p:sldId id="777" r:id="rId16"/>
    <p:sldId id="754" r:id="rId17"/>
    <p:sldId id="755" r:id="rId18"/>
    <p:sldId id="756" r:id="rId19"/>
    <p:sldId id="757" r:id="rId20"/>
    <p:sldId id="758" r:id="rId21"/>
    <p:sldId id="759" r:id="rId22"/>
    <p:sldId id="760" r:id="rId23"/>
    <p:sldId id="782" r:id="rId24"/>
    <p:sldId id="783" r:id="rId25"/>
    <p:sldId id="761" r:id="rId26"/>
    <p:sldId id="762" r:id="rId27"/>
    <p:sldId id="766" r:id="rId28"/>
    <p:sldId id="767" r:id="rId29"/>
    <p:sldId id="768" r:id="rId30"/>
    <p:sldId id="769" r:id="rId31"/>
    <p:sldId id="770" r:id="rId32"/>
    <p:sldId id="771" r:id="rId33"/>
    <p:sldId id="772" r:id="rId34"/>
    <p:sldId id="773" r:id="rId35"/>
    <p:sldId id="774" r:id="rId36"/>
    <p:sldId id="775" r:id="rId37"/>
    <p:sldId id="676" r:id="rId38"/>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00FF"/>
    <a:srgbClr val="6699FF"/>
    <a:srgbClr val="D5B8EA"/>
    <a:srgbClr val="949494"/>
    <a:srgbClr val="339966"/>
    <a:srgbClr val="FFFF66"/>
    <a:srgbClr val="D7EB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99112" autoAdjust="0"/>
  </p:normalViewPr>
  <p:slideViewPr>
    <p:cSldViewPr>
      <p:cViewPr varScale="1">
        <p:scale>
          <a:sx n="62" d="100"/>
          <a:sy n="62" d="100"/>
        </p:scale>
        <p:origin x="90" y="2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E1075D-74EB-4999-8294-B118DB248342}"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A6B7FF6A-4FAB-4BAA-A132-3BA5210E4AF8}" type="parTrans" cxnId="{B967C783-281D-4209-A029-4C9D34409097}">
      <dgm:prSet/>
      <dgm:spPr/>
      <dgm:t>
        <a:bodyPr/>
        <a:lstStyle/>
        <a:p>
          <a:endParaRPr lang="en-US"/>
        </a:p>
      </dgm:t>
    </dgm:pt>
    <dgm:pt modelId="{743DD06A-049F-4C9C-8222-D1B726AE6350}">
      <dgm:prSet phldrT="[Text]" custT="1"/>
      <dgm:spPr>
        <a:xfrm>
          <a:off x="609564" y="415936"/>
          <a:ext cx="7695986" cy="832305"/>
        </a:xfrm>
        <a:prstGeom prst="rect">
          <a:avLst/>
        </a:pr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sz="2400" b="1" dirty="0">
              <a:solidFill>
                <a:sysClr val="window" lastClr="FFFFFF"/>
              </a:solidFill>
              <a:latin typeface="Calibri"/>
              <a:ea typeface="+mn-ea"/>
              <a:cs typeface="Arial"/>
            </a:rPr>
            <a:t>Types of Software Maintenance, Re-engineering, Reverse Engineering, Forward Engineering		</a:t>
          </a:r>
          <a:endParaRPr lang="en-US" sz="2000" b="1" dirty="0">
            <a:solidFill>
              <a:sysClr val="window" lastClr="FFFFFF"/>
            </a:solidFill>
            <a:latin typeface="Calibri"/>
            <a:ea typeface="+mn-ea"/>
            <a:cs typeface="Arial"/>
          </a:endParaRPr>
        </a:p>
      </dgm:t>
    </dgm:pt>
    <dgm:pt modelId="{E01F0FC3-5348-4095-97FC-147ECF0F725B}" type="sibTrans" cxnId="{B967C783-281D-4209-A029-4C9D34409097}">
      <dgm:prSet/>
      <dgm:spPr>
        <a:xfrm>
          <a:off x="-6117401" y="-935954"/>
          <a:ext cx="7282108" cy="7282108"/>
        </a:xfrm>
        <a:prstGeom prst="blockArc">
          <a:avLst>
            <a:gd name="adj1" fmla="val 18900000"/>
            <a:gd name="adj2" fmla="val 2700000"/>
            <a:gd name="adj3" fmla="val 297"/>
          </a:avLst>
        </a:prstGeom>
        <a:noFill/>
        <a:ln w="25400" cap="flat" cmpd="sng" algn="ctr">
          <a:solidFill>
            <a:srgbClr val="9BBB59">
              <a:hueOff val="0"/>
              <a:satOff val="0"/>
              <a:lumOff val="0"/>
              <a:alphaOff val="0"/>
            </a:srgbClr>
          </a:solidFill>
          <a:prstDash val="solid"/>
        </a:ln>
        <a:effectLst/>
      </dgm:spPr>
      <dgm:t>
        <a:bodyPr/>
        <a:lstStyle/>
        <a:p>
          <a:endParaRPr lang="en-US"/>
        </a:p>
      </dgm:t>
    </dgm:pt>
    <dgm:pt modelId="{A781BD95-5174-44C1-9D48-E83C294537F6}" type="parTrans" cxnId="{851E1BCB-3CA6-4382-97E4-F29DE4DE829E}">
      <dgm:prSet/>
      <dgm:spPr/>
      <dgm:t>
        <a:bodyPr/>
        <a:lstStyle/>
        <a:p>
          <a:endParaRPr lang="en-US"/>
        </a:p>
      </dgm:t>
    </dgm:pt>
    <dgm:pt modelId="{95ED4660-8680-4890-8916-D728D88150C5}">
      <dgm:prSet phldrT="[Text]" custT="1"/>
      <dgm:spPr>
        <a:xfrm>
          <a:off x="1066820" y="1600198"/>
          <a:ext cx="7218807" cy="832305"/>
        </a:xfrm>
        <a:prstGeom prst="rect">
          <a:avLst/>
        </a:prstGeom>
        <a:solidFill>
          <a:srgbClr val="C0504D">
            <a:hueOff val="1560506"/>
            <a:satOff val="-1946"/>
            <a:lumOff val="458"/>
            <a:alphaOff val="0"/>
          </a:srgbClr>
        </a:solidFill>
        <a:ln w="25400" cap="flat" cmpd="sng" algn="ctr">
          <a:solidFill>
            <a:sysClr val="window" lastClr="FFFFFF">
              <a:hueOff val="0"/>
              <a:satOff val="0"/>
              <a:lumOff val="0"/>
              <a:alphaOff val="0"/>
            </a:sysClr>
          </a:solidFill>
          <a:prstDash val="solid"/>
        </a:ln>
        <a:effectLst/>
      </dgm:spPr>
      <dgm:t>
        <a:bodyPr/>
        <a:lstStyle/>
        <a:p>
          <a:r>
            <a:rPr lang="en-US" sz="2400" b="1" dirty="0">
              <a:solidFill>
                <a:sysClr val="window" lastClr="FFFFFF"/>
              </a:solidFill>
              <a:latin typeface="Calibri"/>
              <a:ea typeface="+mn-ea"/>
              <a:cs typeface="Arial"/>
            </a:rPr>
            <a:t>The SCM process, Identification of Objects  in the Software Configuration	</a:t>
          </a:r>
        </a:p>
      </dgm:t>
    </dgm:pt>
    <dgm:pt modelId="{31FD9672-102B-4D2D-81B8-B72DFCE273C6}" type="sibTrans" cxnId="{851E1BCB-3CA6-4382-97E4-F29DE4DE829E}">
      <dgm:prSet/>
      <dgm:spPr/>
      <dgm:t>
        <a:bodyPr/>
        <a:lstStyle/>
        <a:p>
          <a:endParaRPr lang="en-US"/>
        </a:p>
      </dgm:t>
    </dgm:pt>
    <dgm:pt modelId="{4EB48BED-84B7-4050-9CDC-82240929E330}" type="parTrans" cxnId="{69583C3C-530E-4036-90DC-AAC59D8E4B74}">
      <dgm:prSet/>
      <dgm:spPr/>
      <dgm:t>
        <a:bodyPr/>
        <a:lstStyle/>
        <a:p>
          <a:endParaRPr lang="en-US"/>
        </a:p>
      </dgm:t>
    </dgm:pt>
    <dgm:pt modelId="{3B5EB7A7-560B-4A8A-8735-38621C7A39D2}">
      <dgm:prSet phldrT="[Text]" custT="1"/>
      <dgm:spPr>
        <a:xfrm>
          <a:off x="1086744" y="2895602"/>
          <a:ext cx="7218807" cy="867669"/>
        </a:xfrm>
        <a:prstGeom prst="rect">
          <a:avLst/>
        </a:prstGeom>
        <a:solidFill>
          <a:srgbClr val="C0504D">
            <a:hueOff val="3121013"/>
            <a:satOff val="-3893"/>
            <a:lumOff val="915"/>
            <a:alphaOff val="0"/>
          </a:srgbClr>
        </a:solidFill>
        <a:ln w="25400" cap="flat" cmpd="sng" algn="ctr">
          <a:solidFill>
            <a:sysClr val="window" lastClr="FFFFFF">
              <a:hueOff val="0"/>
              <a:satOff val="0"/>
              <a:lumOff val="0"/>
              <a:alphaOff val="0"/>
            </a:sysClr>
          </a:solidFill>
          <a:prstDash val="solid"/>
        </a:ln>
        <a:effectLst/>
      </dgm:spPr>
      <dgm:t>
        <a:bodyPr/>
        <a:lstStyle/>
        <a:p>
          <a:r>
            <a:rPr lang="en-US" sz="2400" b="1" dirty="0">
              <a:solidFill>
                <a:sysClr val="window" lastClr="FFFFFF"/>
              </a:solidFill>
              <a:latin typeface="Calibri"/>
              <a:ea typeface="+mn-ea"/>
              <a:cs typeface="Arial"/>
            </a:rPr>
            <a:t>Version Control and Change Control</a:t>
          </a:r>
        </a:p>
      </dgm:t>
    </dgm:pt>
    <dgm:pt modelId="{CE12AA17-8D42-4ABB-B347-234B36D5A1F8}" type="sibTrans" cxnId="{69583C3C-530E-4036-90DC-AAC59D8E4B74}">
      <dgm:prSet/>
      <dgm:spPr/>
      <dgm:t>
        <a:bodyPr/>
        <a:lstStyle/>
        <a:p>
          <a:endParaRPr lang="en-US"/>
        </a:p>
      </dgm:t>
    </dgm:pt>
    <dgm:pt modelId="{C17715A0-EA3E-4271-9457-79132BF4B86E}" type="pres">
      <dgm:prSet presAssocID="{0DE1075D-74EB-4999-8294-B118DB248342}" presName="Name0" presStyleCnt="0">
        <dgm:presLayoutVars>
          <dgm:chMax val="7"/>
          <dgm:chPref val="7"/>
          <dgm:dir/>
        </dgm:presLayoutVars>
      </dgm:prSet>
      <dgm:spPr/>
    </dgm:pt>
    <dgm:pt modelId="{83FEA122-277F-466E-A1B2-F828BE1B1627}" type="pres">
      <dgm:prSet presAssocID="{0DE1075D-74EB-4999-8294-B118DB248342}" presName="Name1" presStyleCnt="0"/>
      <dgm:spPr/>
    </dgm:pt>
    <dgm:pt modelId="{6E0BF429-C9E0-4F1B-ACE2-4966AE31792C}" type="pres">
      <dgm:prSet presAssocID="{0DE1075D-74EB-4999-8294-B118DB248342}" presName="cycle" presStyleCnt="0"/>
      <dgm:spPr/>
    </dgm:pt>
    <dgm:pt modelId="{42B0B903-97B5-4E6C-90B5-F6B4CBA7AAF4}" type="pres">
      <dgm:prSet presAssocID="{0DE1075D-74EB-4999-8294-B118DB248342}" presName="srcNode" presStyleLbl="node1" presStyleIdx="0" presStyleCnt="3"/>
      <dgm:spPr/>
    </dgm:pt>
    <dgm:pt modelId="{1458179C-DC03-40D8-82D0-80A450F5ACEE}" type="pres">
      <dgm:prSet presAssocID="{0DE1075D-74EB-4999-8294-B118DB248342}" presName="conn" presStyleLbl="parChTrans1D2" presStyleIdx="0" presStyleCnt="1"/>
      <dgm:spPr/>
    </dgm:pt>
    <dgm:pt modelId="{D836EF6B-91DB-4081-8874-22FB8A9111B7}" type="pres">
      <dgm:prSet presAssocID="{0DE1075D-74EB-4999-8294-B118DB248342}" presName="extraNode" presStyleLbl="node1" presStyleIdx="0" presStyleCnt="3"/>
      <dgm:spPr/>
    </dgm:pt>
    <dgm:pt modelId="{3DB73F2F-6DB6-45D2-945A-5D1A4BB061C2}" type="pres">
      <dgm:prSet presAssocID="{0DE1075D-74EB-4999-8294-B118DB248342}" presName="dstNode" presStyleLbl="node1" presStyleIdx="0" presStyleCnt="3"/>
      <dgm:spPr/>
    </dgm:pt>
    <dgm:pt modelId="{9DA49667-2944-4012-973F-73BA285795D2}" type="pres">
      <dgm:prSet presAssocID="{743DD06A-049F-4C9C-8222-D1B726AE6350}" presName="text_1" presStyleLbl="node1" presStyleIdx="0" presStyleCnt="3">
        <dgm:presLayoutVars>
          <dgm:bulletEnabled val="1"/>
        </dgm:presLayoutVars>
      </dgm:prSet>
      <dgm:spPr/>
    </dgm:pt>
    <dgm:pt modelId="{DD041454-739F-488D-8BCA-74844AEC2651}" type="pres">
      <dgm:prSet presAssocID="{743DD06A-049F-4C9C-8222-D1B726AE6350}" presName="accent_1" presStyleCnt="0"/>
      <dgm:spPr/>
    </dgm:pt>
    <dgm:pt modelId="{DE682FEE-2995-4531-B155-5478AA2538A1}" type="pres">
      <dgm:prSet presAssocID="{743DD06A-049F-4C9C-8222-D1B726AE6350}" presName="accentRepeatNode" presStyleLbl="solidFgAcc1" presStyleIdx="0" presStyleCnt="3"/>
      <dgm:spPr>
        <a:xfrm>
          <a:off x="89374" y="311898"/>
          <a:ext cx="1040381" cy="1040381"/>
        </a:xfrm>
        <a:prstGeom prst="ellipse">
          <a:avLst/>
        </a:prstGeom>
        <a:solidFill>
          <a:sysClr val="window" lastClr="FFFFFF">
            <a:hueOff val="0"/>
            <a:satOff val="0"/>
            <a:lumOff val="0"/>
            <a:alphaOff val="0"/>
          </a:sysClr>
        </a:solidFill>
        <a:ln w="25400" cap="flat" cmpd="sng" algn="ctr">
          <a:solidFill>
            <a:srgbClr val="C0504D">
              <a:hueOff val="0"/>
              <a:satOff val="0"/>
              <a:lumOff val="0"/>
              <a:alphaOff val="0"/>
            </a:srgbClr>
          </a:solidFill>
          <a:prstDash val="solid"/>
        </a:ln>
        <a:effectLst/>
      </dgm:spPr>
    </dgm:pt>
    <dgm:pt modelId="{7B7BE193-CC15-4707-BDF8-46EA685D4C4A}" type="pres">
      <dgm:prSet presAssocID="{95ED4660-8680-4890-8916-D728D88150C5}" presName="text_2" presStyleLbl="node1" presStyleIdx="1" presStyleCnt="3" custLinFactNeighborX="-276" custLinFactNeighborY="-7739">
        <dgm:presLayoutVars>
          <dgm:bulletEnabled val="1"/>
        </dgm:presLayoutVars>
      </dgm:prSet>
      <dgm:spPr/>
    </dgm:pt>
    <dgm:pt modelId="{8383D120-F14D-44D9-B01A-AC25A92569E7}" type="pres">
      <dgm:prSet presAssocID="{95ED4660-8680-4890-8916-D728D88150C5}" presName="accent_2" presStyleCnt="0"/>
      <dgm:spPr/>
    </dgm:pt>
    <dgm:pt modelId="{4628628B-7F52-485D-8109-096F26B68DDB}" type="pres">
      <dgm:prSet presAssocID="{95ED4660-8680-4890-8916-D728D88150C5}" presName="accentRepeatNode" presStyleLbl="solidFgAcc1" presStyleIdx="1" presStyleCnt="3" custLinFactNeighborX="4136" custLinFactNeighborY="-3516"/>
      <dgm:spPr>
        <a:xfrm>
          <a:off x="609584" y="1523992"/>
          <a:ext cx="1040381" cy="1040381"/>
        </a:xfrm>
        <a:prstGeom prst="ellipse">
          <a:avLst/>
        </a:prstGeom>
        <a:solidFill>
          <a:sysClr val="window" lastClr="FFFFFF">
            <a:hueOff val="0"/>
            <a:satOff val="0"/>
            <a:lumOff val="0"/>
            <a:alphaOff val="0"/>
          </a:sysClr>
        </a:solidFill>
        <a:ln w="25400" cap="flat" cmpd="sng" algn="ctr">
          <a:solidFill>
            <a:srgbClr val="C0504D">
              <a:hueOff val="1560506"/>
              <a:satOff val="-1946"/>
              <a:lumOff val="458"/>
              <a:alphaOff val="0"/>
            </a:srgbClr>
          </a:solidFill>
          <a:prstDash val="solid"/>
        </a:ln>
        <a:effectLst/>
      </dgm:spPr>
    </dgm:pt>
    <dgm:pt modelId="{43F721F4-4903-41D4-9417-312BC657C56E}" type="pres">
      <dgm:prSet presAssocID="{3B5EB7A7-560B-4A8A-8735-38621C7A39D2}" presName="text_3" presStyleLbl="node1" presStyleIdx="2" presStyleCnt="3" custScaleY="104249">
        <dgm:presLayoutVars>
          <dgm:bulletEnabled val="1"/>
        </dgm:presLayoutVars>
      </dgm:prSet>
      <dgm:spPr/>
    </dgm:pt>
    <dgm:pt modelId="{79950AFC-25F3-42CC-ABF9-1941548CAFFC}" type="pres">
      <dgm:prSet presAssocID="{3B5EB7A7-560B-4A8A-8735-38621C7A39D2}" presName="accent_3" presStyleCnt="0"/>
      <dgm:spPr/>
    </dgm:pt>
    <dgm:pt modelId="{CF200908-E1B9-4616-A61B-93390D147D78}" type="pres">
      <dgm:prSet presAssocID="{3B5EB7A7-560B-4A8A-8735-38621C7A39D2}" presName="accentRepeatNode" presStyleLbl="solidFgAcc1" presStyleIdx="2" presStyleCnt="3"/>
      <dgm:spPr>
        <a:xfrm>
          <a:off x="566553" y="2809246"/>
          <a:ext cx="1040381" cy="1040381"/>
        </a:xfrm>
        <a:prstGeom prst="ellipse">
          <a:avLst/>
        </a:prstGeom>
        <a:solidFill>
          <a:sysClr val="window" lastClr="FFFFFF">
            <a:hueOff val="0"/>
            <a:satOff val="0"/>
            <a:lumOff val="0"/>
            <a:alphaOff val="0"/>
          </a:sysClr>
        </a:solidFill>
        <a:ln w="25400" cap="flat" cmpd="sng" algn="ctr">
          <a:solidFill>
            <a:srgbClr val="C0504D">
              <a:hueOff val="3121013"/>
              <a:satOff val="-3893"/>
              <a:lumOff val="915"/>
              <a:alphaOff val="0"/>
            </a:srgbClr>
          </a:solidFill>
          <a:prstDash val="solid"/>
        </a:ln>
        <a:effectLst/>
      </dgm:spPr>
    </dgm:pt>
  </dgm:ptLst>
  <dgm:cxnLst>
    <dgm:cxn modelId="{568D760E-3B1C-4A3C-BF11-3231E6FE04AD}" type="presOf" srcId="{3B5EB7A7-560B-4A8A-8735-38621C7A39D2}" destId="{43F721F4-4903-41D4-9417-312BC657C56E}" srcOrd="0" destOrd="0" presId="urn:microsoft.com/office/officeart/2008/layout/VerticalCurvedList"/>
    <dgm:cxn modelId="{82524E30-2BB6-4070-A225-BB003A4678FF}" type="presOf" srcId="{0DE1075D-74EB-4999-8294-B118DB248342}" destId="{C17715A0-EA3E-4271-9457-79132BF4B86E}" srcOrd="0" destOrd="0" presId="urn:microsoft.com/office/officeart/2008/layout/VerticalCurvedList"/>
    <dgm:cxn modelId="{69583C3C-530E-4036-90DC-AAC59D8E4B74}" srcId="{0DE1075D-74EB-4999-8294-B118DB248342}" destId="{3B5EB7A7-560B-4A8A-8735-38621C7A39D2}" srcOrd="2" destOrd="0" parTransId="{4EB48BED-84B7-4050-9CDC-82240929E330}" sibTransId="{CE12AA17-8D42-4ABB-B347-234B36D5A1F8}"/>
    <dgm:cxn modelId="{B967C783-281D-4209-A029-4C9D34409097}" srcId="{0DE1075D-74EB-4999-8294-B118DB248342}" destId="{743DD06A-049F-4C9C-8222-D1B726AE6350}" srcOrd="0" destOrd="0" parTransId="{A6B7FF6A-4FAB-4BAA-A132-3BA5210E4AF8}" sibTransId="{E01F0FC3-5348-4095-97FC-147ECF0F725B}"/>
    <dgm:cxn modelId="{AFF61691-F1F2-4EB6-86AD-31A5C6DEC64A}" type="presOf" srcId="{743DD06A-049F-4C9C-8222-D1B726AE6350}" destId="{9DA49667-2944-4012-973F-73BA285795D2}" srcOrd="0" destOrd="0" presId="urn:microsoft.com/office/officeart/2008/layout/VerticalCurvedList"/>
    <dgm:cxn modelId="{DEE7469D-E19E-4514-A47D-1B62BA839E2F}" type="presOf" srcId="{E01F0FC3-5348-4095-97FC-147ECF0F725B}" destId="{1458179C-DC03-40D8-82D0-80A450F5ACEE}" srcOrd="0" destOrd="0" presId="urn:microsoft.com/office/officeart/2008/layout/VerticalCurvedList"/>
    <dgm:cxn modelId="{851E1BCB-3CA6-4382-97E4-F29DE4DE829E}" srcId="{0DE1075D-74EB-4999-8294-B118DB248342}" destId="{95ED4660-8680-4890-8916-D728D88150C5}" srcOrd="1" destOrd="0" parTransId="{A781BD95-5174-44C1-9D48-E83C294537F6}" sibTransId="{31FD9672-102B-4D2D-81B8-B72DFCE273C6}"/>
    <dgm:cxn modelId="{8EA7A0D4-8566-4521-BF7B-B1645CD15C63}" type="presOf" srcId="{95ED4660-8680-4890-8916-D728D88150C5}" destId="{7B7BE193-CC15-4707-BDF8-46EA685D4C4A}" srcOrd="0" destOrd="0" presId="urn:microsoft.com/office/officeart/2008/layout/VerticalCurvedList"/>
    <dgm:cxn modelId="{6C92004A-584F-46B3-9911-0B090D2FAACE}" type="presParOf" srcId="{C17715A0-EA3E-4271-9457-79132BF4B86E}" destId="{83FEA122-277F-466E-A1B2-F828BE1B1627}" srcOrd="0" destOrd="0" presId="urn:microsoft.com/office/officeart/2008/layout/VerticalCurvedList"/>
    <dgm:cxn modelId="{0EA6847A-95A9-45A0-8D0E-4BD5DBF3FB3A}" type="presParOf" srcId="{83FEA122-277F-466E-A1B2-F828BE1B1627}" destId="{6E0BF429-C9E0-4F1B-ACE2-4966AE31792C}" srcOrd="0" destOrd="0" presId="urn:microsoft.com/office/officeart/2008/layout/VerticalCurvedList"/>
    <dgm:cxn modelId="{2D39B77B-83B1-479F-8155-ED70E73C9E63}" type="presParOf" srcId="{6E0BF429-C9E0-4F1B-ACE2-4966AE31792C}" destId="{42B0B903-97B5-4E6C-90B5-F6B4CBA7AAF4}" srcOrd="0" destOrd="0" presId="urn:microsoft.com/office/officeart/2008/layout/VerticalCurvedList"/>
    <dgm:cxn modelId="{001C280A-9F93-4251-9F9A-7C08EAE12672}" type="presParOf" srcId="{6E0BF429-C9E0-4F1B-ACE2-4966AE31792C}" destId="{1458179C-DC03-40D8-82D0-80A450F5ACEE}" srcOrd="1" destOrd="0" presId="urn:microsoft.com/office/officeart/2008/layout/VerticalCurvedList"/>
    <dgm:cxn modelId="{D0C864E6-591D-4131-9191-BDEE4FE17E86}" type="presParOf" srcId="{6E0BF429-C9E0-4F1B-ACE2-4966AE31792C}" destId="{D836EF6B-91DB-4081-8874-22FB8A9111B7}" srcOrd="2" destOrd="0" presId="urn:microsoft.com/office/officeart/2008/layout/VerticalCurvedList"/>
    <dgm:cxn modelId="{CDCFE96F-216C-43A8-9538-D64D048E9851}" type="presParOf" srcId="{6E0BF429-C9E0-4F1B-ACE2-4966AE31792C}" destId="{3DB73F2F-6DB6-45D2-945A-5D1A4BB061C2}" srcOrd="3" destOrd="0" presId="urn:microsoft.com/office/officeart/2008/layout/VerticalCurvedList"/>
    <dgm:cxn modelId="{3B96A0B3-4F1F-4A22-A60A-40895CF64BFA}" type="presParOf" srcId="{83FEA122-277F-466E-A1B2-F828BE1B1627}" destId="{9DA49667-2944-4012-973F-73BA285795D2}" srcOrd="1" destOrd="0" presId="urn:microsoft.com/office/officeart/2008/layout/VerticalCurvedList"/>
    <dgm:cxn modelId="{5BF47C6B-AEC2-4C02-A588-12CCAB5D6821}" type="presParOf" srcId="{83FEA122-277F-466E-A1B2-F828BE1B1627}" destId="{DD041454-739F-488D-8BCA-74844AEC2651}" srcOrd="2" destOrd="0" presId="urn:microsoft.com/office/officeart/2008/layout/VerticalCurvedList"/>
    <dgm:cxn modelId="{6AA85E81-8D2F-40CB-9DD3-406DC99BBD40}" type="presParOf" srcId="{DD041454-739F-488D-8BCA-74844AEC2651}" destId="{DE682FEE-2995-4531-B155-5478AA2538A1}" srcOrd="0" destOrd="0" presId="urn:microsoft.com/office/officeart/2008/layout/VerticalCurvedList"/>
    <dgm:cxn modelId="{791895A4-3BF3-4D00-A9E2-6D7A44C4CFEF}" type="presParOf" srcId="{83FEA122-277F-466E-A1B2-F828BE1B1627}" destId="{7B7BE193-CC15-4707-BDF8-46EA685D4C4A}" srcOrd="3" destOrd="0" presId="urn:microsoft.com/office/officeart/2008/layout/VerticalCurvedList"/>
    <dgm:cxn modelId="{96671792-4CFC-4F17-A2CF-4F82C0EDC796}" type="presParOf" srcId="{83FEA122-277F-466E-A1B2-F828BE1B1627}" destId="{8383D120-F14D-44D9-B01A-AC25A92569E7}" srcOrd="4" destOrd="0" presId="urn:microsoft.com/office/officeart/2008/layout/VerticalCurvedList"/>
    <dgm:cxn modelId="{88B01610-675A-4C08-A5F4-547F6E598DD8}" type="presParOf" srcId="{8383D120-F14D-44D9-B01A-AC25A92569E7}" destId="{4628628B-7F52-485D-8109-096F26B68DDB}" srcOrd="0" destOrd="0" presId="urn:microsoft.com/office/officeart/2008/layout/VerticalCurvedList"/>
    <dgm:cxn modelId="{297BF1CF-AE7D-463A-8413-14190F817073}" type="presParOf" srcId="{83FEA122-277F-466E-A1B2-F828BE1B1627}" destId="{43F721F4-4903-41D4-9417-312BC657C56E}" srcOrd="5" destOrd="0" presId="urn:microsoft.com/office/officeart/2008/layout/VerticalCurvedList"/>
    <dgm:cxn modelId="{EE095FDD-896A-4E32-A786-0F55467F20E6}" type="presParOf" srcId="{83FEA122-277F-466E-A1B2-F828BE1B1627}" destId="{79950AFC-25F3-42CC-ABF9-1941548CAFFC}" srcOrd="6" destOrd="0" presId="urn:microsoft.com/office/officeart/2008/layout/VerticalCurvedList"/>
    <dgm:cxn modelId="{A8AD7067-3163-4BC5-A24A-B8B98185BAEE}" type="presParOf" srcId="{79950AFC-25F3-42CC-ABF9-1941548CAFFC}" destId="{CF200908-E1B9-4616-A61B-93390D147D7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8179C-DC03-40D8-82D0-80A450F5ACEE}">
      <dsp:nvSpPr>
        <dsp:cNvPr id="0" name=""/>
        <dsp:cNvSpPr/>
      </dsp:nvSpPr>
      <dsp:spPr>
        <a:xfrm>
          <a:off x="-6115614" y="-935954"/>
          <a:ext cx="7282108" cy="7282108"/>
        </a:xfrm>
        <a:prstGeom prst="blockArc">
          <a:avLst>
            <a:gd name="adj1" fmla="val 18900000"/>
            <a:gd name="adj2" fmla="val 2700000"/>
            <a:gd name="adj3" fmla="val 297"/>
          </a:avLst>
        </a:prstGeom>
        <a:noFill/>
        <a:ln w="25400" cap="flat" cmpd="sng" algn="ctr">
          <a:solidFill>
            <a:srgbClr val="9BBB59">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9DA49667-2944-4012-973F-73BA285795D2}">
      <dsp:nvSpPr>
        <dsp:cNvPr id="0" name=""/>
        <dsp:cNvSpPr/>
      </dsp:nvSpPr>
      <dsp:spPr>
        <a:xfrm>
          <a:off x="750935" y="541020"/>
          <a:ext cx="7556403" cy="1082040"/>
        </a:xfrm>
        <a:prstGeom prst="rect">
          <a:avLst/>
        </a:pr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8869"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ysClr val="window" lastClr="FFFFFF"/>
              </a:solidFill>
              <a:latin typeface="Calibri"/>
              <a:ea typeface="+mn-ea"/>
              <a:cs typeface="Arial"/>
            </a:rPr>
            <a:t>Types of Software Maintenance, Re-engineering, Reverse Engineering, Forward Engineering		</a:t>
          </a:r>
          <a:endParaRPr lang="en-US" sz="2000" b="1" kern="1200" dirty="0">
            <a:solidFill>
              <a:sysClr val="window" lastClr="FFFFFF"/>
            </a:solidFill>
            <a:latin typeface="Calibri"/>
            <a:ea typeface="+mn-ea"/>
            <a:cs typeface="Arial"/>
          </a:endParaRPr>
        </a:p>
      </dsp:txBody>
      <dsp:txXfrm>
        <a:off x="750935" y="541020"/>
        <a:ext cx="7556403" cy="1082040"/>
      </dsp:txXfrm>
    </dsp:sp>
    <dsp:sp modelId="{DE682FEE-2995-4531-B155-5478AA2538A1}">
      <dsp:nvSpPr>
        <dsp:cNvPr id="0" name=""/>
        <dsp:cNvSpPr/>
      </dsp:nvSpPr>
      <dsp:spPr>
        <a:xfrm>
          <a:off x="74660" y="405765"/>
          <a:ext cx="1352550" cy="1352550"/>
        </a:xfrm>
        <a:prstGeom prst="ellipse">
          <a:avLst/>
        </a:prstGeom>
        <a:solidFill>
          <a:sysClr val="window" lastClr="FFFFFF">
            <a:hueOff val="0"/>
            <a:satOff val="0"/>
            <a:lumOff val="0"/>
            <a:alphaOff val="0"/>
          </a:sysClr>
        </a:solidFill>
        <a:ln w="25400" cap="flat" cmpd="sng" algn="ctr">
          <a:solidFill>
            <a:srgbClr val="C0504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7B7BE193-CC15-4707-BDF8-46EA685D4C4A}">
      <dsp:nvSpPr>
        <dsp:cNvPr id="0" name=""/>
        <dsp:cNvSpPr/>
      </dsp:nvSpPr>
      <dsp:spPr>
        <a:xfrm>
          <a:off x="1124487" y="2080340"/>
          <a:ext cx="7163081" cy="1082040"/>
        </a:xfrm>
        <a:prstGeom prst="rect">
          <a:avLst/>
        </a:prstGeom>
        <a:solidFill>
          <a:srgbClr val="C0504D">
            <a:hueOff val="1560506"/>
            <a:satOff val="-1946"/>
            <a:lumOff val="458"/>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8869"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ysClr val="window" lastClr="FFFFFF"/>
              </a:solidFill>
              <a:latin typeface="Calibri"/>
              <a:ea typeface="+mn-ea"/>
              <a:cs typeface="Arial"/>
            </a:rPr>
            <a:t>The SCM process, Identification of Objects  in the Software Configuration	</a:t>
          </a:r>
        </a:p>
      </dsp:txBody>
      <dsp:txXfrm>
        <a:off x="1124487" y="2080340"/>
        <a:ext cx="7163081" cy="1082040"/>
      </dsp:txXfrm>
    </dsp:sp>
    <dsp:sp modelId="{4628628B-7F52-485D-8109-096F26B68DDB}">
      <dsp:nvSpPr>
        <dsp:cNvPr id="0" name=""/>
        <dsp:cNvSpPr/>
      </dsp:nvSpPr>
      <dsp:spPr>
        <a:xfrm>
          <a:off x="523923" y="1981269"/>
          <a:ext cx="1352550" cy="1352550"/>
        </a:xfrm>
        <a:prstGeom prst="ellipse">
          <a:avLst/>
        </a:prstGeom>
        <a:solidFill>
          <a:sysClr val="window" lastClr="FFFFFF">
            <a:hueOff val="0"/>
            <a:satOff val="0"/>
            <a:lumOff val="0"/>
            <a:alphaOff val="0"/>
          </a:sysClr>
        </a:solidFill>
        <a:ln w="25400" cap="flat" cmpd="sng" algn="ctr">
          <a:solidFill>
            <a:srgbClr val="C0504D">
              <a:hueOff val="1560506"/>
              <a:satOff val="-1946"/>
              <a:lumOff val="458"/>
              <a:alphaOff val="0"/>
            </a:srgbClr>
          </a:solidFill>
          <a:prstDash val="solid"/>
        </a:ln>
        <a:effectLst/>
      </dsp:spPr>
      <dsp:style>
        <a:lnRef idx="2">
          <a:scrgbClr r="0" g="0" b="0"/>
        </a:lnRef>
        <a:fillRef idx="1">
          <a:scrgbClr r="0" g="0" b="0"/>
        </a:fillRef>
        <a:effectRef idx="0">
          <a:scrgbClr r="0" g="0" b="0"/>
        </a:effectRef>
        <a:fontRef idx="minor"/>
      </dsp:style>
    </dsp:sp>
    <dsp:sp modelId="{43F721F4-4903-41D4-9417-312BC657C56E}">
      <dsp:nvSpPr>
        <dsp:cNvPr id="0" name=""/>
        <dsp:cNvSpPr/>
      </dsp:nvSpPr>
      <dsp:spPr>
        <a:xfrm>
          <a:off x="750935" y="3764152"/>
          <a:ext cx="7556403" cy="1128015"/>
        </a:xfrm>
        <a:prstGeom prst="rect">
          <a:avLst/>
        </a:prstGeom>
        <a:solidFill>
          <a:srgbClr val="C0504D">
            <a:hueOff val="3121013"/>
            <a:satOff val="-3893"/>
            <a:lumOff val="915"/>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8869"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ysClr val="window" lastClr="FFFFFF"/>
              </a:solidFill>
              <a:latin typeface="Calibri"/>
              <a:ea typeface="+mn-ea"/>
              <a:cs typeface="Arial"/>
            </a:rPr>
            <a:t>Version Control and Change Control</a:t>
          </a:r>
        </a:p>
      </dsp:txBody>
      <dsp:txXfrm>
        <a:off x="750935" y="3764152"/>
        <a:ext cx="7556403" cy="1128015"/>
      </dsp:txXfrm>
    </dsp:sp>
    <dsp:sp modelId="{CF200908-E1B9-4616-A61B-93390D147D78}">
      <dsp:nvSpPr>
        <dsp:cNvPr id="0" name=""/>
        <dsp:cNvSpPr/>
      </dsp:nvSpPr>
      <dsp:spPr>
        <a:xfrm>
          <a:off x="74660" y="3651885"/>
          <a:ext cx="1352550" cy="1352550"/>
        </a:xfrm>
        <a:prstGeom prst="ellipse">
          <a:avLst/>
        </a:prstGeom>
        <a:solidFill>
          <a:sysClr val="window" lastClr="FFFFFF">
            <a:hueOff val="0"/>
            <a:satOff val="0"/>
            <a:lumOff val="0"/>
            <a:alphaOff val="0"/>
          </a:sysClr>
        </a:solidFill>
        <a:ln w="25400" cap="flat" cmpd="sng" algn="ctr">
          <a:solidFill>
            <a:srgbClr val="C0504D">
              <a:hueOff val="3121013"/>
              <a:satOff val="-3893"/>
              <a:lumOff val="915"/>
              <a:alphaOff val="0"/>
            </a:srgb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64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lvl1pPr>
          </a:lstStyle>
          <a:p>
            <a:pPr>
              <a:defRPr/>
            </a:pPr>
            <a:endParaRPr lang="en-US"/>
          </a:p>
        </p:txBody>
      </p:sp>
      <p:sp>
        <p:nvSpPr>
          <p:cNvPr id="4464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64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464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lvl1pPr>
          </a:lstStyle>
          <a:p>
            <a:pPr>
              <a:defRPr/>
            </a:pPr>
            <a:endParaRPr lang="en-US"/>
          </a:p>
        </p:txBody>
      </p:sp>
      <p:sp>
        <p:nvSpPr>
          <p:cNvPr id="4464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E2E23F49-683B-4654-8CB8-14AC710E58B0}" type="slidenum">
              <a:rPr lang="en-US" altLang="en-US"/>
              <a:pPr>
                <a:defRPr/>
              </a:pPr>
              <a:t>‹#›</a:t>
            </a:fld>
            <a:endParaRPr lang="en-US" altLang="en-US"/>
          </a:p>
        </p:txBody>
      </p:sp>
    </p:spTree>
    <p:extLst>
      <p:ext uri="{BB962C8B-B14F-4D97-AF65-F5344CB8AC3E}">
        <p14:creationId xmlns:p14="http://schemas.microsoft.com/office/powerpoint/2010/main" val="32586892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E8E39C-541F-48F2-B825-589D77766D8E}" type="slidenum">
              <a:rPr lang="en-US" smtClean="0"/>
              <a:pPr/>
              <a:t>2</a:t>
            </a:fld>
            <a:endParaRPr lang="en-US"/>
          </a:p>
        </p:txBody>
      </p:sp>
    </p:spTree>
    <p:extLst>
      <p:ext uri="{BB962C8B-B14F-4D97-AF65-F5344CB8AC3E}">
        <p14:creationId xmlns:p14="http://schemas.microsoft.com/office/powerpoint/2010/main" val="1324924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80625B-1C9D-4F80-81F4-F7825A4601AC}" type="slidenum">
              <a:rPr lang="en-US"/>
              <a:pPr/>
              <a:t>17</a:t>
            </a:fld>
            <a:endParaRPr lang="en-US"/>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D42A08-9935-4A40-B9F3-FED62097F93B}" type="slidenum">
              <a:rPr lang="en-US"/>
              <a:pPr/>
              <a:t>18</a:t>
            </a:fld>
            <a:endParaRPr lang="en-US"/>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A51017-C519-4C60-A581-18E75A8340F9}" type="slidenum">
              <a:rPr lang="en-US"/>
              <a:pPr/>
              <a:t>19</a:t>
            </a:fld>
            <a:endParaRPr lang="en-US"/>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D8B9F1-17DE-49E4-82A8-9D855A792A48}" type="slidenum">
              <a:rPr lang="en-US"/>
              <a:pPr/>
              <a:t>20</a:t>
            </a:fld>
            <a:endParaRPr lang="en-US"/>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BB2248-0E95-4519-BAFC-5C105859736A}" type="slidenum">
              <a:rPr lang="en-US"/>
              <a:pPr/>
              <a:t>21</a:t>
            </a:fld>
            <a:endParaRPr lang="en-US"/>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3F9551-7F80-4A10-A7BA-7DE9A5239335}" type="slidenum">
              <a:rPr lang="en-US"/>
              <a:pPr/>
              <a:t>22</a:t>
            </a:fld>
            <a:endParaRPr lang="en-US"/>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213DE6-7BF6-4C03-8A7C-D35D0B20C065}" type="slidenum">
              <a:rPr lang="en-US"/>
              <a:pPr/>
              <a:t>25</a:t>
            </a:fld>
            <a:endParaRPr lang="en-US"/>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B4B6E7-D7AD-4DD0-B887-D12281C51ADE}" type="slidenum">
              <a:rPr lang="en-US"/>
              <a:pPr/>
              <a:t>26</a:t>
            </a:fld>
            <a:endParaRPr lang="en-US"/>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C71E70-675E-4ECE-AD3A-CB7D797A9E1F}" type="slidenum">
              <a:rPr lang="en-US"/>
              <a:pPr/>
              <a:t>3</a:t>
            </a:fld>
            <a:endParaRPr 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7E2046-7598-4358-A1CF-A4976B3A2A58}" type="slidenum">
              <a:rPr lang="en-US"/>
              <a:pPr/>
              <a:t>8</a:t>
            </a:fld>
            <a:endParaRPr lang="en-US"/>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034775-7E31-4F86-9325-8E5CB3A2D540}" type="slidenum">
              <a:rPr lang="en-US"/>
              <a:pPr/>
              <a:t>9</a:t>
            </a:fld>
            <a:endParaRPr lang="en-US"/>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1E9A6D-CCF7-48CD-B0A2-A72D52321F4E}" type="slidenum">
              <a:rPr lang="en-US"/>
              <a:pPr/>
              <a:t>10</a:t>
            </a:fld>
            <a:endParaRPr lang="en-US"/>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F86ACC-A2C0-47EA-8AE5-A26CCE4E2344}" type="slidenum">
              <a:rPr lang="en-US"/>
              <a:pPr/>
              <a:t>11</a:t>
            </a:fld>
            <a:endParaRPr lang="en-US"/>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2348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2652F8-478D-432A-A5B4-E786B6579973}" type="slidenum">
              <a:rPr lang="en-US"/>
              <a:pPr/>
              <a:t>12</a:t>
            </a:fld>
            <a:endParaRPr lang="en-US"/>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17153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91A4C9-DCBD-4C26-AE88-60D3B7D41CCE}" type="slidenum">
              <a:rPr lang="en-US"/>
              <a:pPr/>
              <a:t>13</a:t>
            </a:fld>
            <a:endParaRPr lang="en-US"/>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65114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994148-595C-4294-BD65-8B4FAFA8FE8B}" type="slidenum">
              <a:rPr lang="en-US"/>
              <a:pPr/>
              <a:t>16</a:t>
            </a:fld>
            <a:endParaRPr lang="en-US"/>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sp>
        <p:nvSpPr>
          <p:cNvPr id="14"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defRPr/>
            </a:pPr>
            <a:r>
              <a:rPr lang="en-US" altLang="en-US" sz="1400" b="0">
                <a:latin typeface="McGrawHill-Italic" pitchFamily="2" charset="0"/>
              </a:rPr>
              <a:t>McGraw-Hill</a:t>
            </a:r>
            <a:endParaRPr lang="en-US" altLang="en-US" b="0"/>
          </a:p>
        </p:txBody>
      </p:sp>
      <p:sp>
        <p:nvSpPr>
          <p:cNvPr id="15"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eaLnBrk="1" hangingPunct="1">
              <a:spcBef>
                <a:spcPct val="50000"/>
              </a:spcBef>
              <a:buFontTx/>
              <a:buChar char="©"/>
              <a:defRPr/>
            </a:pPr>
            <a:r>
              <a:rPr lang="en-US" altLang="en-US" sz="1400" b="0">
                <a:latin typeface="McGrawHill-Italic" pitchFamily="2" charset="0"/>
              </a:rPr>
              <a:t>The McGraw-Hill Companies, Inc., 2000</a:t>
            </a:r>
            <a:endParaRPr lang="en-US" altLang="en-US" b="0"/>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noProof="0"/>
              <a:t>Click to edit Master subtitle style</a:t>
            </a:r>
          </a:p>
        </p:txBody>
      </p:sp>
      <p:sp>
        <p:nvSpPr>
          <p:cNvPr id="16" name="Rectangle 14"/>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400" b="0">
                <a:solidFill>
                  <a:schemeClr val="bg2"/>
                </a:solidFill>
                <a:latin typeface="+mn-lt"/>
              </a:defRPr>
            </a:lvl1pPr>
          </a:lstStyle>
          <a:p>
            <a:pPr>
              <a:defRPr/>
            </a:pPr>
            <a:endParaRPr lang="en-US"/>
          </a:p>
        </p:txBody>
      </p:sp>
      <p:sp>
        <p:nvSpPr>
          <p:cNvPr id="17" name="Rectangle 15"/>
          <p:cNvSpPr>
            <a:spLocks noGrp="1" noChangeArrowheads="1"/>
          </p:cNvSpPr>
          <p:nvPr>
            <p:ph type="ftr" sz="quarter" idx="11"/>
          </p:nvPr>
        </p:nvSpPr>
        <p:spPr>
          <a:xfrm>
            <a:off x="3429000" y="6248400"/>
            <a:ext cx="2895600" cy="457200"/>
          </a:xfrm>
        </p:spPr>
        <p:txBody>
          <a:bodyPr/>
          <a:lstStyle>
            <a:lvl1pPr algn="ctr">
              <a:defRPr sz="1400" b="0">
                <a:solidFill>
                  <a:schemeClr val="bg2"/>
                </a:solidFill>
              </a:defRPr>
            </a:lvl1pPr>
          </a:lstStyle>
          <a:p>
            <a:pPr>
              <a:defRPr/>
            </a:pPr>
            <a:endParaRPr lang="en-US"/>
          </a:p>
        </p:txBody>
      </p:sp>
      <p:sp>
        <p:nvSpPr>
          <p:cNvPr id="18" name="Rectangle 16"/>
          <p:cNvSpPr>
            <a:spLocks noGrp="1" noChangeArrowheads="1"/>
          </p:cNvSpPr>
          <p:nvPr>
            <p:ph type="sldNum" sz="quarter" idx="12"/>
          </p:nvPr>
        </p:nvSpPr>
        <p:spPr>
          <a:xfrm>
            <a:off x="6858000" y="6248400"/>
            <a:ext cx="1905000" cy="457200"/>
          </a:xfrm>
        </p:spPr>
        <p:txBody>
          <a:bodyPr/>
          <a:lstStyle>
            <a:lvl1pPr>
              <a:defRPr sz="1400" b="0">
                <a:solidFill>
                  <a:schemeClr val="bg2"/>
                </a:solidFill>
              </a:defRPr>
            </a:lvl1pPr>
          </a:lstStyle>
          <a:p>
            <a:pPr>
              <a:defRPr/>
            </a:pPr>
            <a:fld id="{D79BF579-E53A-4AA2-9AAD-BC809971725F}" type="slidenum">
              <a:rPr lang="en-US" altLang="en-US"/>
              <a:pPr>
                <a:defRPr/>
              </a:pPr>
              <a:t>‹#›</a:t>
            </a:fld>
            <a:endParaRPr lang="en-US" altLang="en-US"/>
          </a:p>
        </p:txBody>
      </p:sp>
    </p:spTree>
    <p:extLst>
      <p:ext uri="{BB962C8B-B14F-4D97-AF65-F5344CB8AC3E}">
        <p14:creationId xmlns:p14="http://schemas.microsoft.com/office/powerpoint/2010/main" val="3113747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pPr>
              <a:defRPr/>
            </a:pPr>
            <a:fld id="{79F48370-DB89-4492-8C8C-980CAF91C064}" type="slidenum">
              <a:rPr lang="en-US" altLang="en-US"/>
              <a:pPr>
                <a:defRPr/>
              </a:pPr>
              <a:t>‹#›</a:t>
            </a:fld>
            <a:endParaRPr lang="en-US" altLang="en-US"/>
          </a:p>
        </p:txBody>
      </p:sp>
    </p:spTree>
    <p:extLst>
      <p:ext uri="{BB962C8B-B14F-4D97-AF65-F5344CB8AC3E}">
        <p14:creationId xmlns:p14="http://schemas.microsoft.com/office/powerpoint/2010/main" val="997853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pPr>
              <a:defRPr/>
            </a:pPr>
            <a:fld id="{D5946D2E-1489-4279-8A29-57B82B2EB3BD}" type="slidenum">
              <a:rPr lang="en-US" altLang="en-US"/>
              <a:pPr>
                <a:defRPr/>
              </a:pPr>
              <a:t>‹#›</a:t>
            </a:fld>
            <a:endParaRPr lang="en-US" altLang="en-US"/>
          </a:p>
        </p:txBody>
      </p:sp>
    </p:spTree>
    <p:extLst>
      <p:ext uri="{BB962C8B-B14F-4D97-AF65-F5344CB8AC3E}">
        <p14:creationId xmlns:p14="http://schemas.microsoft.com/office/powerpoint/2010/main" val="2452890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p:txBody>
          <a:bodyPr/>
          <a:lstStyle>
            <a:lvl1pPr>
              <a:defRPr/>
            </a:lvl1pPr>
          </a:lstStyle>
          <a:p>
            <a:pPr>
              <a:defRPr/>
            </a:pPr>
            <a:fld id="{DCC1EFE8-E60F-47E9-9937-5569AA0D8B37}" type="slidenum">
              <a:rPr lang="en-US" altLang="en-US"/>
              <a:pPr>
                <a:defRPr/>
              </a:pPr>
              <a:t>‹#›</a:t>
            </a:fld>
            <a:endParaRPr lang="en-US" altLang="en-US"/>
          </a:p>
        </p:txBody>
      </p:sp>
    </p:spTree>
    <p:extLst>
      <p:ext uri="{BB962C8B-B14F-4D97-AF65-F5344CB8AC3E}">
        <p14:creationId xmlns:p14="http://schemas.microsoft.com/office/powerpoint/2010/main" val="2247017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pPr>
              <a:defRPr/>
            </a:pPr>
            <a:fld id="{39F8382E-9FB2-4925-BACE-32A878928254}" type="slidenum">
              <a:rPr lang="en-US" altLang="en-US"/>
              <a:pPr>
                <a:defRPr/>
              </a:pPr>
              <a:t>‹#›</a:t>
            </a:fld>
            <a:endParaRPr lang="en-US" altLang="en-US"/>
          </a:p>
        </p:txBody>
      </p:sp>
    </p:spTree>
    <p:extLst>
      <p:ext uri="{BB962C8B-B14F-4D97-AF65-F5344CB8AC3E}">
        <p14:creationId xmlns:p14="http://schemas.microsoft.com/office/powerpoint/2010/main" val="3073841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p:txBody>
          <a:bodyPr/>
          <a:lstStyle>
            <a:lvl1pPr>
              <a:defRPr/>
            </a:lvl1pPr>
          </a:lstStyle>
          <a:p>
            <a:pPr>
              <a:defRPr/>
            </a:pPr>
            <a:fld id="{D780E98C-D377-426A-8540-A134628CEFFD}" type="slidenum">
              <a:rPr lang="en-US" altLang="en-US"/>
              <a:pPr>
                <a:defRPr/>
              </a:pPr>
              <a:t>‹#›</a:t>
            </a:fld>
            <a:endParaRPr lang="en-US" altLang="en-US"/>
          </a:p>
        </p:txBody>
      </p:sp>
    </p:spTree>
    <p:extLst>
      <p:ext uri="{BB962C8B-B14F-4D97-AF65-F5344CB8AC3E}">
        <p14:creationId xmlns:p14="http://schemas.microsoft.com/office/powerpoint/2010/main" val="33305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p:txBody>
          <a:bodyPr/>
          <a:lstStyle>
            <a:lvl1pPr>
              <a:defRPr/>
            </a:lvl1pPr>
          </a:lstStyle>
          <a:p>
            <a:pPr>
              <a:defRPr/>
            </a:pPr>
            <a:fld id="{C344CEC9-0124-4DEE-BF2E-1B6B88C9E834}" type="slidenum">
              <a:rPr lang="en-US" altLang="en-US"/>
              <a:pPr>
                <a:defRPr/>
              </a:pPr>
              <a:t>‹#›</a:t>
            </a:fld>
            <a:endParaRPr lang="en-US" altLang="en-US"/>
          </a:p>
        </p:txBody>
      </p:sp>
    </p:spTree>
    <p:extLst>
      <p:ext uri="{BB962C8B-B14F-4D97-AF65-F5344CB8AC3E}">
        <p14:creationId xmlns:p14="http://schemas.microsoft.com/office/powerpoint/2010/main" val="3702968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endParaRPr lang="en-US"/>
          </a:p>
        </p:txBody>
      </p:sp>
      <p:sp>
        <p:nvSpPr>
          <p:cNvPr id="4" name="Rectangle 13"/>
          <p:cNvSpPr>
            <a:spLocks noGrp="1" noChangeArrowheads="1"/>
          </p:cNvSpPr>
          <p:nvPr>
            <p:ph type="sldNum" sz="quarter" idx="11"/>
          </p:nvPr>
        </p:nvSpPr>
        <p:spPr>
          <a:ln/>
        </p:spPr>
        <p:txBody>
          <a:bodyPr/>
          <a:lstStyle>
            <a:lvl1pPr>
              <a:defRPr/>
            </a:lvl1pPr>
          </a:lstStyle>
          <a:p>
            <a:pPr>
              <a:defRPr/>
            </a:pPr>
            <a:fld id="{22A1FEA9-CBD1-4895-B54C-CF47BF907336}" type="slidenum">
              <a:rPr lang="en-US" altLang="en-US"/>
              <a:pPr>
                <a:defRPr/>
              </a:pPr>
              <a:t>‹#›</a:t>
            </a:fld>
            <a:endParaRPr lang="en-US" altLang="en-US"/>
          </a:p>
        </p:txBody>
      </p:sp>
    </p:spTree>
    <p:extLst>
      <p:ext uri="{BB962C8B-B14F-4D97-AF65-F5344CB8AC3E}">
        <p14:creationId xmlns:p14="http://schemas.microsoft.com/office/powerpoint/2010/main" val="94593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endParaRPr lang="en-US"/>
          </a:p>
        </p:txBody>
      </p:sp>
      <p:sp>
        <p:nvSpPr>
          <p:cNvPr id="3" name="Rectangle 13"/>
          <p:cNvSpPr>
            <a:spLocks noGrp="1" noChangeArrowheads="1"/>
          </p:cNvSpPr>
          <p:nvPr>
            <p:ph type="sldNum" sz="quarter" idx="11"/>
          </p:nvPr>
        </p:nvSpPr>
        <p:spPr>
          <a:ln/>
        </p:spPr>
        <p:txBody>
          <a:bodyPr/>
          <a:lstStyle>
            <a:lvl1pPr>
              <a:defRPr/>
            </a:lvl1pPr>
          </a:lstStyle>
          <a:p>
            <a:pPr>
              <a:defRPr/>
            </a:pPr>
            <a:fld id="{8CDD3B94-594F-43DD-9131-B7D5E073150E}" type="slidenum">
              <a:rPr lang="en-US" altLang="en-US"/>
              <a:pPr>
                <a:defRPr/>
              </a:pPr>
              <a:t>‹#›</a:t>
            </a:fld>
            <a:endParaRPr lang="en-US" altLang="en-US"/>
          </a:p>
        </p:txBody>
      </p:sp>
    </p:spTree>
    <p:extLst>
      <p:ext uri="{BB962C8B-B14F-4D97-AF65-F5344CB8AC3E}">
        <p14:creationId xmlns:p14="http://schemas.microsoft.com/office/powerpoint/2010/main" val="172691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endParaRPr lang="en-US"/>
          </a:p>
        </p:txBody>
      </p:sp>
      <p:sp>
        <p:nvSpPr>
          <p:cNvPr id="6" name="Rectangle 13"/>
          <p:cNvSpPr>
            <a:spLocks noGrp="1" noChangeArrowheads="1"/>
          </p:cNvSpPr>
          <p:nvPr>
            <p:ph type="sldNum" sz="quarter" idx="11"/>
          </p:nvPr>
        </p:nvSpPr>
        <p:spPr>
          <a:ln/>
        </p:spPr>
        <p:txBody>
          <a:bodyPr/>
          <a:lstStyle>
            <a:lvl1pPr>
              <a:defRPr/>
            </a:lvl1pPr>
          </a:lstStyle>
          <a:p>
            <a:pPr>
              <a:defRPr/>
            </a:pPr>
            <a:fld id="{78316CF6-C1C1-4F6E-B8F2-EE3F79D9F0B6}" type="slidenum">
              <a:rPr lang="en-US" altLang="en-US"/>
              <a:pPr>
                <a:defRPr/>
              </a:pPr>
              <a:t>‹#›</a:t>
            </a:fld>
            <a:endParaRPr lang="en-US" altLang="en-US"/>
          </a:p>
        </p:txBody>
      </p:sp>
    </p:spTree>
    <p:extLst>
      <p:ext uri="{BB962C8B-B14F-4D97-AF65-F5344CB8AC3E}">
        <p14:creationId xmlns:p14="http://schemas.microsoft.com/office/powerpoint/2010/main" val="949274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endParaRPr lang="en-US"/>
          </a:p>
        </p:txBody>
      </p:sp>
      <p:sp>
        <p:nvSpPr>
          <p:cNvPr id="6" name="Rectangle 13"/>
          <p:cNvSpPr>
            <a:spLocks noGrp="1" noChangeArrowheads="1"/>
          </p:cNvSpPr>
          <p:nvPr>
            <p:ph type="sldNum" sz="quarter" idx="11"/>
          </p:nvPr>
        </p:nvSpPr>
        <p:spPr>
          <a:ln/>
        </p:spPr>
        <p:txBody>
          <a:bodyPr/>
          <a:lstStyle>
            <a:lvl1pPr>
              <a:defRPr/>
            </a:lvl1pPr>
          </a:lstStyle>
          <a:p>
            <a:pPr>
              <a:defRPr/>
            </a:pPr>
            <a:fld id="{1BD448A0-83F3-4291-82CB-A62351C9451A}" type="slidenum">
              <a:rPr lang="en-US" altLang="en-US"/>
              <a:pPr>
                <a:defRPr/>
              </a:pPr>
              <a:t>‹#›</a:t>
            </a:fld>
            <a:endParaRPr lang="en-US" altLang="en-US"/>
          </a:p>
        </p:txBody>
      </p:sp>
    </p:spTree>
    <p:extLst>
      <p:ext uri="{BB962C8B-B14F-4D97-AF65-F5344CB8AC3E}">
        <p14:creationId xmlns:p14="http://schemas.microsoft.com/office/powerpoint/2010/main" val="301469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p:cNvSpPr>
            <a:spLocks noGrp="1" noChangeArrowheads="1"/>
          </p:cNvSpPr>
          <p:nvPr>
            <p:ph type="ftr" sz="quarter" idx="3"/>
          </p:nvPr>
        </p:nvSpPr>
        <p:spPr bwMode="auto">
          <a:xfrm>
            <a:off x="152400" y="6243638"/>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000">
                <a:latin typeface="+mn-lt"/>
              </a:defRPr>
            </a:lvl1pPr>
          </a:lstStyle>
          <a:p>
            <a:pPr>
              <a:defRPr/>
            </a:pPr>
            <a:endParaRPr lang="en-US"/>
          </a:p>
        </p:txBody>
      </p:sp>
      <p:sp>
        <p:nvSpPr>
          <p:cNvPr id="20993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000">
                <a:latin typeface="Tahoma" pitchFamily="34" charset="0"/>
              </a:defRPr>
            </a:lvl1pPr>
          </a:lstStyle>
          <a:p>
            <a:pPr>
              <a:defRPr/>
            </a:pPr>
            <a:fld id="{7F29F6F7-87E2-4C83-8736-D886151EC816}" type="slidenum">
              <a:rPr lang="en-US" altLang="en-US"/>
              <a:pPr>
                <a:defRPr/>
              </a:pPr>
              <a:t>‹#›</a:t>
            </a:fld>
            <a:endParaRPr lang="en-US" altLang="en-US"/>
          </a:p>
        </p:txBody>
      </p:sp>
      <p:sp>
        <p:nvSpPr>
          <p:cNvPr id="1028" name="Text Box 15"/>
          <p:cNvSpPr txBox="1">
            <a:spLocks noChangeArrowheads="1"/>
          </p:cNvSpPr>
          <p:nvPr userDrawn="1"/>
        </p:nvSpPr>
        <p:spPr bwMode="auto">
          <a:xfrm>
            <a:off x="4572000" y="65532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eaLnBrk="1" hangingPunct="1">
              <a:spcBef>
                <a:spcPct val="50000"/>
              </a:spcBef>
              <a:buFontTx/>
              <a:buChar char="©"/>
              <a:defRPr/>
            </a:pPr>
            <a:endParaRPr lang="en-US" altLang="en-US" b="0"/>
          </a:p>
        </p:txBody>
      </p:sp>
    </p:spTree>
  </p:cSld>
  <p:clrMap bg1="lt1" tx1="dk1" bg2="lt2" tx2="dk2" accent1="accent1" accent2="accent2" accent3="accent3" accent4="accent4" accent5="accent5" accent6="accent6" hlink="hlink" folHlink="folHlink"/>
  <p:sldLayoutIdLst>
    <p:sldLayoutId id="2147484017" r:id="rId1"/>
    <p:sldLayoutId id="2147484018" r:id="rId2"/>
    <p:sldLayoutId id="2147484010" r:id="rId3"/>
    <p:sldLayoutId id="2147484019" r:id="rId4"/>
    <p:sldLayoutId id="2147484020" r:id="rId5"/>
    <p:sldLayoutId id="2147484011" r:id="rId6"/>
    <p:sldLayoutId id="2147484012" r:id="rId7"/>
    <p:sldLayoutId id="2147484013" r:id="rId8"/>
    <p:sldLayoutId id="2147484014" r:id="rId9"/>
    <p:sldLayoutId id="2147484015" r:id="rId10"/>
    <p:sldLayoutId id="2147484016" r:id="rId11"/>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C99"/>
            </a:gs>
            <a:gs pos="48000">
              <a:srgbClr val="FFEC99"/>
            </a:gs>
            <a:gs pos="100000">
              <a:srgbClr val="8EFFE1"/>
            </a:gs>
          </a:gsLst>
          <a:lin ang="5400000" scaled="1"/>
        </a:gradFill>
        <a:effectLst/>
      </p:bgPr>
    </p:bg>
    <p:spTree>
      <p:nvGrpSpPr>
        <p:cNvPr id="1" name=""/>
        <p:cNvGrpSpPr/>
        <p:nvPr/>
      </p:nvGrpSpPr>
      <p:grpSpPr>
        <a:xfrm>
          <a:off x="0" y="0"/>
          <a:ext cx="0" cy="0"/>
          <a:chOff x="0" y="0"/>
          <a:chExt cx="0" cy="0"/>
        </a:xfrm>
      </p:grpSpPr>
      <p:pic>
        <p:nvPicPr>
          <p:cNvPr id="614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883" y="5791200"/>
            <a:ext cx="100691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7288" y="177800"/>
            <a:ext cx="43529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Box 5"/>
          <p:cNvSpPr txBox="1">
            <a:spLocks noChangeArrowheads="1"/>
          </p:cNvSpPr>
          <p:nvPr/>
        </p:nvSpPr>
        <p:spPr bwMode="auto">
          <a:xfrm>
            <a:off x="381000" y="1511300"/>
            <a:ext cx="8763000" cy="57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lnSpc>
                <a:spcPct val="150000"/>
              </a:lnSpc>
            </a:pPr>
            <a:r>
              <a:rPr lang="en-US" altLang="en-US">
                <a:latin typeface="Cambria" pitchFamily="18" charset="0"/>
              </a:rPr>
              <a:t>SOFTWARE </a:t>
            </a:r>
            <a:r>
              <a:rPr lang="en-US" altLang="en-US" dirty="0">
                <a:latin typeface="Cambria" pitchFamily="18" charset="0"/>
              </a:rPr>
              <a:t>ENGINEERING</a:t>
            </a:r>
          </a:p>
        </p:txBody>
      </p:sp>
      <p:sp>
        <p:nvSpPr>
          <p:cNvPr id="6150" name="TextBox 6"/>
          <p:cNvSpPr txBox="1">
            <a:spLocks noChangeArrowheads="1"/>
          </p:cNvSpPr>
          <p:nvPr/>
        </p:nvSpPr>
        <p:spPr bwMode="auto">
          <a:xfrm>
            <a:off x="228600" y="2650391"/>
            <a:ext cx="8762999"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lnSpc>
                <a:spcPct val="150000"/>
              </a:lnSpc>
            </a:pPr>
            <a:r>
              <a:rPr lang="en-US" altLang="en-US" dirty="0">
                <a:solidFill>
                  <a:srgbClr val="C00000"/>
                </a:solidFill>
                <a:latin typeface="Cambria" pitchFamily="18" charset="0"/>
              </a:rPr>
              <a:t>UNIT 8</a:t>
            </a:r>
            <a:endParaRPr lang="en-US" altLang="en-US" dirty="0">
              <a:latin typeface="Cambria" pitchFamily="18" charset="0"/>
            </a:endParaRPr>
          </a:p>
          <a:p>
            <a:pPr algn="ctr">
              <a:lnSpc>
                <a:spcPct val="150000"/>
              </a:lnSpc>
            </a:pPr>
            <a:r>
              <a:rPr lang="en-US" altLang="en-US" sz="3200" dirty="0">
                <a:solidFill>
                  <a:srgbClr val="C00000"/>
                </a:solidFill>
                <a:latin typeface="Cambria" pitchFamily="18" charset="0"/>
              </a:rPr>
              <a:t>Software Maintenance and Configuration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nchor="t"/>
          <a:lstStyle/>
          <a:p>
            <a:r>
              <a:rPr lang="en-US" dirty="0"/>
              <a:t>Reengineering</a:t>
            </a:r>
          </a:p>
        </p:txBody>
      </p:sp>
      <p:sp>
        <p:nvSpPr>
          <p:cNvPr id="173059" name="Rectangle 3"/>
          <p:cNvSpPr>
            <a:spLocks noChangeArrowheads="1"/>
          </p:cNvSpPr>
          <p:nvPr/>
        </p:nvSpPr>
        <p:spPr bwMode="auto">
          <a:xfrm>
            <a:off x="3581400" y="2133600"/>
            <a:ext cx="2838450" cy="1500188"/>
          </a:xfrm>
          <a:prstGeom prst="rect">
            <a:avLst/>
          </a:prstGeom>
          <a:solidFill>
            <a:schemeClr val="hlink"/>
          </a:solidFill>
          <a:ln w="12700">
            <a:noFill/>
            <a:miter lim="800000"/>
            <a:headEnd/>
            <a:tailEnd/>
          </a:ln>
          <a:effectLst>
            <a:outerShdw dist="71842" dir="2700000" algn="ctr" rotWithShape="0">
              <a:schemeClr val="bg2"/>
            </a:outerShdw>
          </a:effectLst>
        </p:spPr>
        <p:txBody>
          <a:bodyPr wrap="none" anchor="ctr"/>
          <a:lstStyle/>
          <a:p>
            <a:endParaRPr lang="en-IN"/>
          </a:p>
        </p:txBody>
      </p:sp>
      <p:sp>
        <p:nvSpPr>
          <p:cNvPr id="173060" name="Rectangle 4"/>
          <p:cNvSpPr>
            <a:spLocks noChangeArrowheads="1"/>
          </p:cNvSpPr>
          <p:nvPr/>
        </p:nvSpPr>
        <p:spPr bwMode="auto">
          <a:xfrm>
            <a:off x="1530350" y="4257675"/>
            <a:ext cx="2035175" cy="1268413"/>
          </a:xfrm>
          <a:prstGeom prst="rect">
            <a:avLst/>
          </a:prstGeom>
          <a:solidFill>
            <a:schemeClr val="tx2"/>
          </a:solidFill>
          <a:ln w="12700">
            <a:noFill/>
            <a:miter lim="800000"/>
            <a:headEnd/>
            <a:tailEnd/>
          </a:ln>
          <a:effectLst>
            <a:outerShdw dist="71842" dir="2700000" algn="ctr" rotWithShape="0">
              <a:schemeClr val="bg2"/>
            </a:outerShdw>
          </a:effectLst>
        </p:spPr>
        <p:txBody>
          <a:bodyPr wrap="none" anchor="ctr"/>
          <a:lstStyle/>
          <a:p>
            <a:endParaRPr lang="en-IN"/>
          </a:p>
        </p:txBody>
      </p:sp>
      <p:sp>
        <p:nvSpPr>
          <p:cNvPr id="173061" name="Rectangle 5"/>
          <p:cNvSpPr>
            <a:spLocks noChangeArrowheads="1"/>
          </p:cNvSpPr>
          <p:nvPr/>
        </p:nvSpPr>
        <p:spPr bwMode="auto">
          <a:xfrm>
            <a:off x="6688138" y="4427538"/>
            <a:ext cx="1646237" cy="1020762"/>
          </a:xfrm>
          <a:prstGeom prst="rect">
            <a:avLst/>
          </a:prstGeom>
          <a:solidFill>
            <a:schemeClr val="folHlink"/>
          </a:solidFill>
          <a:ln w="12700">
            <a:noFill/>
            <a:miter lim="800000"/>
            <a:headEnd/>
            <a:tailEnd/>
          </a:ln>
          <a:effectLst>
            <a:outerShdw dist="71842" dir="2700000" algn="ctr" rotWithShape="0">
              <a:schemeClr val="bg2"/>
            </a:outerShdw>
          </a:effectLst>
        </p:spPr>
        <p:txBody>
          <a:bodyPr wrap="none" anchor="ctr"/>
          <a:lstStyle/>
          <a:p>
            <a:endParaRPr lang="en-IN"/>
          </a:p>
        </p:txBody>
      </p:sp>
      <p:sp>
        <p:nvSpPr>
          <p:cNvPr id="173062" name="AutoShape 6"/>
          <p:cNvSpPr>
            <a:spLocks noChangeArrowheads="1"/>
          </p:cNvSpPr>
          <p:nvPr/>
        </p:nvSpPr>
        <p:spPr bwMode="auto">
          <a:xfrm>
            <a:off x="3802063" y="3751263"/>
            <a:ext cx="2474912" cy="1676400"/>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accent1"/>
          </a:solidFill>
          <a:ln w="12700">
            <a:solidFill>
              <a:schemeClr val="tx1"/>
            </a:solidFill>
            <a:miter lim="800000"/>
            <a:headEnd/>
            <a:tailEnd/>
          </a:ln>
          <a:effectLst/>
        </p:spPr>
        <p:txBody>
          <a:bodyPr wrap="none" anchor="ctr"/>
          <a:lstStyle/>
          <a:p>
            <a:endParaRPr lang="en-IN"/>
          </a:p>
        </p:txBody>
      </p:sp>
      <p:sp>
        <p:nvSpPr>
          <p:cNvPr id="173063" name="Text Box 7"/>
          <p:cNvSpPr txBox="1">
            <a:spLocks noChangeArrowheads="1"/>
          </p:cNvSpPr>
          <p:nvPr/>
        </p:nvSpPr>
        <p:spPr bwMode="auto">
          <a:xfrm>
            <a:off x="4200525" y="2476500"/>
            <a:ext cx="1573213" cy="749300"/>
          </a:xfrm>
          <a:prstGeom prst="rect">
            <a:avLst/>
          </a:prstGeom>
          <a:noFill/>
          <a:ln w="12700">
            <a:noFill/>
            <a:miter lim="800000"/>
            <a:headEnd/>
            <a:tailEnd/>
          </a:ln>
          <a:effectLst/>
        </p:spPr>
        <p:txBody>
          <a:bodyPr wrap="none">
            <a:spAutoFit/>
          </a:bodyPr>
          <a:lstStyle/>
          <a:p>
            <a:pPr algn="ctr">
              <a:lnSpc>
                <a:spcPct val="90000"/>
              </a:lnSpc>
            </a:pPr>
            <a:r>
              <a:rPr lang="en-US">
                <a:solidFill>
                  <a:schemeClr val="accent1"/>
                </a:solidFill>
                <a:latin typeface="Helvetica" pitchFamily="-128" charset="0"/>
              </a:rPr>
              <a:t>Business </a:t>
            </a:r>
          </a:p>
          <a:p>
            <a:pPr algn="ctr">
              <a:lnSpc>
                <a:spcPct val="90000"/>
              </a:lnSpc>
            </a:pPr>
            <a:r>
              <a:rPr lang="en-US">
                <a:solidFill>
                  <a:schemeClr val="accent1"/>
                </a:solidFill>
                <a:latin typeface="Helvetica" pitchFamily="-128" charset="0"/>
              </a:rPr>
              <a:t>processes</a:t>
            </a:r>
          </a:p>
        </p:txBody>
      </p:sp>
      <p:sp>
        <p:nvSpPr>
          <p:cNvPr id="173064" name="Text Box 8"/>
          <p:cNvSpPr txBox="1">
            <a:spLocks noChangeArrowheads="1"/>
          </p:cNvSpPr>
          <p:nvPr/>
        </p:nvSpPr>
        <p:spPr bwMode="auto">
          <a:xfrm>
            <a:off x="1927225" y="4411663"/>
            <a:ext cx="1301750" cy="749300"/>
          </a:xfrm>
          <a:prstGeom prst="rect">
            <a:avLst/>
          </a:prstGeom>
          <a:noFill/>
          <a:ln w="12700">
            <a:noFill/>
            <a:miter lim="800000"/>
            <a:headEnd/>
            <a:tailEnd/>
          </a:ln>
          <a:effectLst/>
        </p:spPr>
        <p:txBody>
          <a:bodyPr wrap="none">
            <a:spAutoFit/>
          </a:bodyPr>
          <a:lstStyle/>
          <a:p>
            <a:pPr algn="ctr">
              <a:lnSpc>
                <a:spcPct val="90000"/>
              </a:lnSpc>
            </a:pPr>
            <a:r>
              <a:rPr lang="en-US">
                <a:solidFill>
                  <a:schemeClr val="bg1"/>
                </a:solidFill>
                <a:effectLst>
                  <a:outerShdw blurRad="38100" dist="38100" dir="2700000" algn="tl">
                    <a:srgbClr val="000000"/>
                  </a:outerShdw>
                </a:effectLst>
                <a:latin typeface="Helvetica" pitchFamily="-128" charset="0"/>
              </a:rPr>
              <a:t>IT</a:t>
            </a:r>
          </a:p>
          <a:p>
            <a:pPr algn="ctr">
              <a:lnSpc>
                <a:spcPct val="90000"/>
              </a:lnSpc>
            </a:pPr>
            <a:r>
              <a:rPr lang="en-US">
                <a:solidFill>
                  <a:schemeClr val="bg1"/>
                </a:solidFill>
                <a:effectLst>
                  <a:outerShdw blurRad="38100" dist="38100" dir="2700000" algn="tl">
                    <a:srgbClr val="000000"/>
                  </a:outerShdw>
                </a:effectLst>
                <a:latin typeface="Helvetica" pitchFamily="-128" charset="0"/>
              </a:rPr>
              <a:t>systems</a:t>
            </a:r>
          </a:p>
        </p:txBody>
      </p:sp>
      <p:sp>
        <p:nvSpPr>
          <p:cNvPr id="173065" name="Text Box 9"/>
          <p:cNvSpPr txBox="1">
            <a:spLocks noChangeArrowheads="1"/>
          </p:cNvSpPr>
          <p:nvPr/>
        </p:nvSpPr>
        <p:spPr bwMode="auto">
          <a:xfrm>
            <a:off x="6705600" y="4572000"/>
            <a:ext cx="1525588" cy="641350"/>
          </a:xfrm>
          <a:prstGeom prst="rect">
            <a:avLst/>
          </a:prstGeom>
          <a:noFill/>
          <a:ln w="12700">
            <a:noFill/>
            <a:miter lim="800000"/>
            <a:headEnd/>
            <a:tailEnd/>
          </a:ln>
          <a:effectLst/>
        </p:spPr>
        <p:txBody>
          <a:bodyPr wrap="none">
            <a:spAutoFit/>
          </a:bodyPr>
          <a:lstStyle/>
          <a:p>
            <a:pPr algn="ctr">
              <a:lnSpc>
                <a:spcPct val="90000"/>
              </a:lnSpc>
            </a:pPr>
            <a:r>
              <a:rPr lang="en-US" sz="2000">
                <a:solidFill>
                  <a:schemeClr val="accent1"/>
                </a:solidFill>
                <a:latin typeface="Helvetica" pitchFamily="-128" charset="0"/>
              </a:rPr>
              <a:t>Software</a:t>
            </a:r>
          </a:p>
          <a:p>
            <a:pPr algn="ctr">
              <a:lnSpc>
                <a:spcPct val="90000"/>
              </a:lnSpc>
            </a:pPr>
            <a:r>
              <a:rPr lang="en-US" sz="2000">
                <a:solidFill>
                  <a:schemeClr val="accent1"/>
                </a:solidFill>
                <a:latin typeface="Helvetica" pitchFamily="-128" charset="0"/>
              </a:rPr>
              <a:t>applications</a:t>
            </a:r>
          </a:p>
        </p:txBody>
      </p:sp>
      <p:sp>
        <p:nvSpPr>
          <p:cNvPr id="173066" name="Text Box 10"/>
          <p:cNvSpPr txBox="1">
            <a:spLocks noChangeArrowheads="1"/>
          </p:cNvSpPr>
          <p:nvPr/>
        </p:nvSpPr>
        <p:spPr bwMode="auto">
          <a:xfrm>
            <a:off x="3932238" y="4752975"/>
            <a:ext cx="2166937" cy="420688"/>
          </a:xfrm>
          <a:prstGeom prst="rect">
            <a:avLst/>
          </a:prstGeom>
          <a:noFill/>
          <a:ln w="12700">
            <a:noFill/>
            <a:miter lim="800000"/>
            <a:headEnd/>
            <a:tailEnd/>
          </a:ln>
          <a:effectLst/>
        </p:spPr>
        <p:txBody>
          <a:bodyPr wrap="none">
            <a:spAutoFit/>
          </a:bodyPr>
          <a:lstStyle/>
          <a:p>
            <a:pPr>
              <a:lnSpc>
                <a:spcPct val="90000"/>
              </a:lnSpc>
            </a:pPr>
            <a:r>
              <a:rPr lang="en-US">
                <a:effectLst>
                  <a:outerShdw blurRad="38100" dist="38100" dir="2700000" algn="tl">
                    <a:srgbClr val="FFFFFF"/>
                  </a:outerShdw>
                </a:effectLst>
                <a:latin typeface="Helvetica" pitchFamily="-128" charset="0"/>
              </a:rPr>
              <a:t>Reengineering</a:t>
            </a:r>
          </a:p>
        </p:txBody>
      </p:sp>
      <p:sp>
        <p:nvSpPr>
          <p:cNvPr id="1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8 </a:t>
            </a:r>
          </a:p>
        </p:txBody>
      </p:sp>
      <p:pic>
        <p:nvPicPr>
          <p:cNvPr id="1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nchor="t"/>
          <a:lstStyle/>
          <a:p>
            <a:r>
              <a:rPr lang="en-US" sz="3600" dirty="0"/>
              <a:t>Business Process Reengineering</a:t>
            </a:r>
            <a:endParaRPr lang="en-US" dirty="0"/>
          </a:p>
        </p:txBody>
      </p:sp>
      <p:sp>
        <p:nvSpPr>
          <p:cNvPr id="174083" name="Rectangle 3"/>
          <p:cNvSpPr>
            <a:spLocks noGrp="1" noChangeArrowheads="1"/>
          </p:cNvSpPr>
          <p:nvPr>
            <p:ph idx="1"/>
          </p:nvPr>
        </p:nvSpPr>
        <p:spPr>
          <a:xfrm>
            <a:off x="323528" y="1124744"/>
            <a:ext cx="8640960" cy="5112568"/>
          </a:xfrm>
        </p:spPr>
        <p:txBody>
          <a:bodyPr/>
          <a:lstStyle/>
          <a:p>
            <a:pPr algn="just">
              <a:lnSpc>
                <a:spcPct val="150000"/>
              </a:lnSpc>
            </a:pPr>
            <a:r>
              <a:rPr lang="en-US" sz="1600" b="1" dirty="0">
                <a:solidFill>
                  <a:schemeClr val="folHlink"/>
                </a:solidFill>
                <a:latin typeface="+mj-lt"/>
              </a:rPr>
              <a:t>Business definition.</a:t>
            </a:r>
            <a:r>
              <a:rPr lang="en-US" sz="1600" dirty="0">
                <a:solidFill>
                  <a:schemeClr val="folHlink"/>
                </a:solidFill>
                <a:latin typeface="+mj-lt"/>
              </a:rPr>
              <a:t> </a:t>
            </a:r>
            <a:r>
              <a:rPr lang="en-US" sz="1600" dirty="0">
                <a:latin typeface="+mj-lt"/>
              </a:rPr>
              <a:t> Business goals are identified within the context of four key drivers: cost reduction, time reduction, quality improvement, and personnel development and empowerment. </a:t>
            </a:r>
          </a:p>
          <a:p>
            <a:pPr algn="just">
              <a:lnSpc>
                <a:spcPct val="150000"/>
              </a:lnSpc>
            </a:pPr>
            <a:r>
              <a:rPr lang="en-US" sz="1600" b="1" dirty="0">
                <a:solidFill>
                  <a:schemeClr val="folHlink"/>
                </a:solidFill>
                <a:latin typeface="+mj-lt"/>
              </a:rPr>
              <a:t>Process identification.</a:t>
            </a:r>
            <a:r>
              <a:rPr lang="en-US" sz="1600" dirty="0">
                <a:solidFill>
                  <a:schemeClr val="folHlink"/>
                </a:solidFill>
                <a:latin typeface="+mj-lt"/>
              </a:rPr>
              <a:t> </a:t>
            </a:r>
            <a:r>
              <a:rPr lang="en-US" sz="1600" dirty="0">
                <a:latin typeface="+mj-lt"/>
              </a:rPr>
              <a:t> Processes that are critical to achieving the goals defined in the business definition are identified.</a:t>
            </a:r>
          </a:p>
          <a:p>
            <a:pPr algn="just">
              <a:lnSpc>
                <a:spcPct val="150000"/>
              </a:lnSpc>
            </a:pPr>
            <a:r>
              <a:rPr lang="en-US" sz="1600" b="1" dirty="0">
                <a:solidFill>
                  <a:schemeClr val="folHlink"/>
                </a:solidFill>
                <a:latin typeface="+mj-lt"/>
              </a:rPr>
              <a:t>Process evaluation.</a:t>
            </a:r>
            <a:r>
              <a:rPr lang="en-US" sz="1600" dirty="0">
                <a:solidFill>
                  <a:schemeClr val="folHlink"/>
                </a:solidFill>
                <a:latin typeface="+mj-lt"/>
              </a:rPr>
              <a:t> </a:t>
            </a:r>
            <a:r>
              <a:rPr lang="en-US" sz="1600" dirty="0">
                <a:latin typeface="+mj-lt"/>
              </a:rPr>
              <a:t> The existing process is thoroughly analyzed and measured. </a:t>
            </a:r>
          </a:p>
          <a:p>
            <a:pPr algn="just">
              <a:lnSpc>
                <a:spcPct val="150000"/>
              </a:lnSpc>
            </a:pPr>
            <a:r>
              <a:rPr lang="en-US" sz="1600" b="1" dirty="0">
                <a:solidFill>
                  <a:schemeClr val="folHlink"/>
                </a:solidFill>
                <a:latin typeface="+mj-lt"/>
              </a:rPr>
              <a:t>Process specification and design. </a:t>
            </a:r>
            <a:r>
              <a:rPr lang="en-US" sz="1600" dirty="0">
                <a:solidFill>
                  <a:schemeClr val="folHlink"/>
                </a:solidFill>
                <a:latin typeface="+mj-lt"/>
              </a:rPr>
              <a:t> </a:t>
            </a:r>
            <a:r>
              <a:rPr lang="en-US" sz="1600" dirty="0">
                <a:latin typeface="+mj-lt"/>
              </a:rPr>
              <a:t>Based on information obtained during the first three BPR activities, use-cases are prepared for each process that is to be redesigned.</a:t>
            </a:r>
          </a:p>
          <a:p>
            <a:pPr algn="just">
              <a:lnSpc>
                <a:spcPct val="150000"/>
              </a:lnSpc>
            </a:pPr>
            <a:r>
              <a:rPr lang="en-US" sz="1600" b="1" dirty="0">
                <a:solidFill>
                  <a:schemeClr val="folHlink"/>
                </a:solidFill>
                <a:latin typeface="+mj-lt"/>
              </a:rPr>
              <a:t>Prototyping.</a:t>
            </a:r>
            <a:r>
              <a:rPr lang="en-US" sz="1600" dirty="0">
                <a:latin typeface="+mj-lt"/>
              </a:rPr>
              <a:t>  A redesigned business process must be prototyped before it is fully integrated into the business.</a:t>
            </a:r>
          </a:p>
          <a:p>
            <a:pPr algn="just">
              <a:lnSpc>
                <a:spcPct val="150000"/>
              </a:lnSpc>
            </a:pPr>
            <a:r>
              <a:rPr lang="en-US" sz="1600" b="1" dirty="0">
                <a:solidFill>
                  <a:schemeClr val="folHlink"/>
                </a:solidFill>
                <a:latin typeface="+mj-lt"/>
              </a:rPr>
              <a:t>Refinement and instantiation. </a:t>
            </a:r>
            <a:r>
              <a:rPr lang="en-US" sz="1600" dirty="0">
                <a:solidFill>
                  <a:schemeClr val="folHlink"/>
                </a:solidFill>
                <a:latin typeface="+mj-lt"/>
              </a:rPr>
              <a:t> </a:t>
            </a:r>
            <a:r>
              <a:rPr lang="en-US" sz="1600" dirty="0">
                <a:latin typeface="+mj-lt"/>
              </a:rPr>
              <a:t>Based on feedback from the prototype, the business process is refined and then instantiated within a business system.</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8 </a:t>
            </a:r>
          </a:p>
        </p:txBody>
      </p:sp>
      <p:pic>
        <p:nvPicPr>
          <p:cNvPr id="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1492630"/>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457200" y="274638"/>
            <a:ext cx="8064708" cy="728405"/>
          </a:xfrm>
          <a:noFill/>
          <a:ln/>
        </p:spPr>
        <p:txBody>
          <a:bodyPr wrap="none" lIns="63500" tIns="25400" rIns="63500" bIns="25400" anchor="ctr">
            <a:spAutoFit/>
          </a:bodyPr>
          <a:lstStyle/>
          <a:p>
            <a:r>
              <a:rPr lang="en-US" dirty="0"/>
              <a:t>Business Process Reengineering</a:t>
            </a:r>
          </a:p>
        </p:txBody>
      </p:sp>
      <p:pic>
        <p:nvPicPr>
          <p:cNvPr id="175107" name="Picture 3"/>
          <p:cNvPicPr>
            <a:picLocks noChangeArrowheads="1"/>
          </p:cNvPicPr>
          <p:nvPr/>
        </p:nvPicPr>
        <p:blipFill>
          <a:blip r:embed="rId3"/>
          <a:srcRect/>
          <a:stretch>
            <a:fillRect/>
          </a:stretch>
        </p:blipFill>
        <p:spPr bwMode="auto">
          <a:xfrm>
            <a:off x="1691680" y="1196752"/>
            <a:ext cx="5328592" cy="5184576"/>
          </a:xfrm>
          <a:prstGeom prst="rect">
            <a:avLst/>
          </a:prstGeom>
          <a:noFill/>
          <a:ln w="25400">
            <a:noFill/>
            <a:miter lim="800000"/>
            <a:headEnd/>
            <a:tailEnd/>
          </a:ln>
          <a:effectLst/>
        </p:spPr>
      </p:pic>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8 </a:t>
            </a:r>
          </a:p>
        </p:txBody>
      </p:sp>
      <p:pic>
        <p:nvPicPr>
          <p:cNvPr id="8"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557610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457200" y="274638"/>
            <a:ext cx="3630802" cy="728405"/>
          </a:xfrm>
          <a:noFill/>
          <a:ln/>
        </p:spPr>
        <p:txBody>
          <a:bodyPr wrap="none" lIns="63500" tIns="25400" rIns="63500" bIns="25400" anchor="ctr">
            <a:spAutoFit/>
          </a:bodyPr>
          <a:lstStyle/>
          <a:p>
            <a:r>
              <a:rPr lang="en-US" dirty="0"/>
              <a:t>BPR Principles</a:t>
            </a:r>
          </a:p>
        </p:txBody>
      </p:sp>
      <p:sp>
        <p:nvSpPr>
          <p:cNvPr id="176131" name="Rectangle 3"/>
          <p:cNvSpPr>
            <a:spLocks noGrp="1" noChangeArrowheads="1"/>
          </p:cNvSpPr>
          <p:nvPr>
            <p:ph idx="1"/>
          </p:nvPr>
        </p:nvSpPr>
        <p:spPr>
          <a:noFill/>
          <a:ln/>
        </p:spPr>
        <p:txBody>
          <a:bodyPr lIns="90487" tIns="44450" rIns="90487" bIns="44450"/>
          <a:lstStyle/>
          <a:p>
            <a:pPr marL="285750" indent="-285750" algn="just">
              <a:lnSpc>
                <a:spcPct val="150000"/>
              </a:lnSpc>
            </a:pPr>
            <a:r>
              <a:rPr lang="en-US" sz="1800" dirty="0"/>
              <a:t>Organize around outcomes, not tasks. </a:t>
            </a:r>
          </a:p>
          <a:p>
            <a:pPr marL="285750" indent="-285750" algn="just">
              <a:lnSpc>
                <a:spcPct val="150000"/>
              </a:lnSpc>
            </a:pPr>
            <a:r>
              <a:rPr lang="en-US" sz="1800" dirty="0"/>
              <a:t>Have those who use the output of the process perform the process.</a:t>
            </a:r>
          </a:p>
          <a:p>
            <a:pPr marL="285750" indent="-285750" algn="just">
              <a:lnSpc>
                <a:spcPct val="150000"/>
              </a:lnSpc>
            </a:pPr>
            <a:r>
              <a:rPr lang="en-US" sz="1800" dirty="0"/>
              <a:t>Incorporate information processing work into the real work that produces the raw information. </a:t>
            </a:r>
          </a:p>
          <a:p>
            <a:pPr marL="285750" indent="-285750" algn="just">
              <a:lnSpc>
                <a:spcPct val="150000"/>
              </a:lnSpc>
            </a:pPr>
            <a:r>
              <a:rPr lang="en-US" sz="1800" dirty="0"/>
              <a:t>Treat geographically dispersed resources as though they were centralized.  </a:t>
            </a:r>
          </a:p>
          <a:p>
            <a:pPr marL="285750" indent="-285750" algn="just">
              <a:lnSpc>
                <a:spcPct val="150000"/>
              </a:lnSpc>
            </a:pPr>
            <a:r>
              <a:rPr lang="en-US" sz="1800" dirty="0"/>
              <a:t>Link parallel activities instead of integrated their results.   When different  put the decision point where the work is performed, and build control into the process.</a:t>
            </a:r>
          </a:p>
          <a:p>
            <a:pPr marL="285750" indent="-285750" algn="just">
              <a:lnSpc>
                <a:spcPct val="150000"/>
              </a:lnSpc>
            </a:pPr>
            <a:r>
              <a:rPr lang="en-US" sz="1800" dirty="0"/>
              <a:t>Capture data once, at its source.</a:t>
            </a:r>
            <a:endParaRPr lang="en-US" sz="2000" dirty="0"/>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8 </a:t>
            </a:r>
          </a:p>
        </p:txBody>
      </p:sp>
      <p:pic>
        <p:nvPicPr>
          <p:cNvPr id="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1538062"/>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Software Reengineering</a:t>
            </a:r>
          </a:p>
        </p:txBody>
      </p:sp>
      <p:sp>
        <p:nvSpPr>
          <p:cNvPr id="3" name="Content Placeholder 2"/>
          <p:cNvSpPr>
            <a:spLocks noGrp="1"/>
          </p:cNvSpPr>
          <p:nvPr>
            <p:ph idx="1"/>
          </p:nvPr>
        </p:nvSpPr>
        <p:spPr/>
        <p:txBody>
          <a:bodyPr/>
          <a:lstStyle/>
          <a:p>
            <a:pPr algn="just">
              <a:lnSpc>
                <a:spcPct val="150000"/>
              </a:lnSpc>
            </a:pPr>
            <a:r>
              <a:rPr lang="en-US" sz="2000" b="1" dirty="0"/>
              <a:t>Software Reengineering</a:t>
            </a:r>
            <a:r>
              <a:rPr lang="en-US" sz="2000" dirty="0"/>
              <a:t> is the process of updating </a:t>
            </a:r>
            <a:r>
              <a:rPr lang="en-US" sz="2000" b="1" dirty="0"/>
              <a:t>software</a:t>
            </a:r>
            <a:r>
              <a:rPr lang="en-US" sz="2000" dirty="0"/>
              <a:t> without affecting its functionality. </a:t>
            </a:r>
          </a:p>
          <a:p>
            <a:pPr algn="just">
              <a:lnSpc>
                <a:spcPct val="150000"/>
              </a:lnSpc>
            </a:pPr>
            <a:r>
              <a:rPr lang="en-US" sz="2000" dirty="0"/>
              <a:t>This process may be done by developing additional features on the </a:t>
            </a:r>
            <a:r>
              <a:rPr lang="en-US" sz="2000" b="1" dirty="0"/>
              <a:t>software</a:t>
            </a:r>
            <a:r>
              <a:rPr lang="en-US" sz="2000" dirty="0"/>
              <a:t> and adding functionalities that may or may not be required but considered to make the </a:t>
            </a:r>
            <a:r>
              <a:rPr lang="en-US" sz="2000" b="1" dirty="0"/>
              <a:t>software</a:t>
            </a:r>
            <a:r>
              <a:rPr lang="en-US" sz="2000" dirty="0"/>
              <a:t> experience better and more efficient.</a:t>
            </a:r>
          </a:p>
          <a:p>
            <a:pPr algn="just">
              <a:lnSpc>
                <a:spcPct val="150000"/>
              </a:lnSpc>
            </a:pPr>
            <a:r>
              <a:rPr lang="en-US" sz="2000" dirty="0"/>
              <a:t>The need for software reengineering becomes an integral part of improving the quality of your products. This process adds more value to your business as it does not only better your services but also contribute added revenue.</a:t>
            </a:r>
          </a:p>
        </p:txBody>
      </p:sp>
    </p:spTree>
    <p:extLst>
      <p:ext uri="{BB962C8B-B14F-4D97-AF65-F5344CB8AC3E}">
        <p14:creationId xmlns:p14="http://schemas.microsoft.com/office/powerpoint/2010/main" val="4069141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026" name="Picture 2" descr="https://qcrm4v9vl1-flywheel.netdna-ssl.com/wp-content/uploads/2019/08/What-is-Software-Reengineering-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52" y="847923"/>
            <a:ext cx="8892296" cy="5177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511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457200" y="274638"/>
            <a:ext cx="6072175" cy="728405"/>
          </a:xfrm>
          <a:noFill/>
          <a:ln/>
        </p:spPr>
        <p:txBody>
          <a:bodyPr wrap="none" lIns="63500" tIns="25400" rIns="63500" bIns="25400" anchor="ctr">
            <a:spAutoFit/>
          </a:bodyPr>
          <a:lstStyle/>
          <a:p>
            <a:r>
              <a:rPr lang="en-US" dirty="0"/>
              <a:t>Software Reengineering</a:t>
            </a:r>
          </a:p>
        </p:txBody>
      </p:sp>
      <p:grpSp>
        <p:nvGrpSpPr>
          <p:cNvPr id="2" name="Group 3"/>
          <p:cNvGrpSpPr>
            <a:grpSpLocks/>
          </p:cNvGrpSpPr>
          <p:nvPr/>
        </p:nvGrpSpPr>
        <p:grpSpPr bwMode="auto">
          <a:xfrm>
            <a:off x="3276600" y="1981200"/>
            <a:ext cx="3416300" cy="3848100"/>
            <a:chOff x="1750" y="891"/>
            <a:chExt cx="2152" cy="2154"/>
          </a:xfrm>
        </p:grpSpPr>
        <p:sp>
          <p:nvSpPr>
            <p:cNvPr id="177156" name="Freeform 4"/>
            <p:cNvSpPr>
              <a:spLocks/>
            </p:cNvSpPr>
            <p:nvPr/>
          </p:nvSpPr>
          <p:spPr bwMode="auto">
            <a:xfrm>
              <a:off x="1946" y="943"/>
              <a:ext cx="782" cy="772"/>
            </a:xfrm>
            <a:custGeom>
              <a:avLst/>
              <a:gdLst/>
              <a:ahLst/>
              <a:cxnLst>
                <a:cxn ang="0">
                  <a:pos x="0" y="613"/>
                </a:cxn>
                <a:cxn ang="0">
                  <a:pos x="8" y="597"/>
                </a:cxn>
                <a:cxn ang="0">
                  <a:pos x="16" y="581"/>
                </a:cxn>
                <a:cxn ang="0">
                  <a:pos x="24" y="573"/>
                </a:cxn>
                <a:cxn ang="0">
                  <a:pos x="32" y="557"/>
                </a:cxn>
                <a:cxn ang="0">
                  <a:pos x="40" y="541"/>
                </a:cxn>
                <a:cxn ang="0">
                  <a:pos x="47" y="533"/>
                </a:cxn>
                <a:cxn ang="0">
                  <a:pos x="55" y="517"/>
                </a:cxn>
                <a:cxn ang="0">
                  <a:pos x="63" y="501"/>
                </a:cxn>
                <a:cxn ang="0">
                  <a:pos x="71" y="486"/>
                </a:cxn>
                <a:cxn ang="0">
                  <a:pos x="87" y="470"/>
                </a:cxn>
                <a:cxn ang="0">
                  <a:pos x="95" y="454"/>
                </a:cxn>
                <a:cxn ang="0">
                  <a:pos x="103" y="446"/>
                </a:cxn>
                <a:cxn ang="0">
                  <a:pos x="119" y="430"/>
                </a:cxn>
                <a:cxn ang="0">
                  <a:pos x="127" y="414"/>
                </a:cxn>
                <a:cxn ang="0">
                  <a:pos x="143" y="398"/>
                </a:cxn>
                <a:cxn ang="0">
                  <a:pos x="151" y="382"/>
                </a:cxn>
                <a:cxn ang="0">
                  <a:pos x="167" y="374"/>
                </a:cxn>
                <a:cxn ang="0">
                  <a:pos x="183" y="358"/>
                </a:cxn>
                <a:cxn ang="0">
                  <a:pos x="191" y="342"/>
                </a:cxn>
                <a:cxn ang="0">
                  <a:pos x="207" y="326"/>
                </a:cxn>
                <a:cxn ang="0">
                  <a:pos x="223" y="318"/>
                </a:cxn>
                <a:cxn ang="0">
                  <a:pos x="231" y="302"/>
                </a:cxn>
                <a:cxn ang="0">
                  <a:pos x="247" y="294"/>
                </a:cxn>
                <a:cxn ang="0">
                  <a:pos x="263" y="279"/>
                </a:cxn>
                <a:cxn ang="0">
                  <a:pos x="279" y="271"/>
                </a:cxn>
                <a:cxn ang="0">
                  <a:pos x="295" y="255"/>
                </a:cxn>
                <a:cxn ang="0">
                  <a:pos x="311" y="247"/>
                </a:cxn>
                <a:cxn ang="0">
                  <a:pos x="327" y="231"/>
                </a:cxn>
                <a:cxn ang="0">
                  <a:pos x="343" y="215"/>
                </a:cxn>
                <a:cxn ang="0">
                  <a:pos x="367" y="207"/>
                </a:cxn>
                <a:cxn ang="0">
                  <a:pos x="383" y="191"/>
                </a:cxn>
                <a:cxn ang="0">
                  <a:pos x="407" y="183"/>
                </a:cxn>
                <a:cxn ang="0">
                  <a:pos x="423" y="167"/>
                </a:cxn>
                <a:cxn ang="0">
                  <a:pos x="447" y="159"/>
                </a:cxn>
                <a:cxn ang="0">
                  <a:pos x="463" y="151"/>
                </a:cxn>
                <a:cxn ang="0">
                  <a:pos x="479" y="143"/>
                </a:cxn>
                <a:cxn ang="0">
                  <a:pos x="495" y="135"/>
                </a:cxn>
                <a:cxn ang="0">
                  <a:pos x="431" y="0"/>
                </a:cxn>
                <a:cxn ang="0">
                  <a:pos x="782" y="199"/>
                </a:cxn>
                <a:cxn ang="0">
                  <a:pos x="686" y="605"/>
                </a:cxn>
                <a:cxn ang="0">
                  <a:pos x="630" y="486"/>
                </a:cxn>
                <a:cxn ang="0">
                  <a:pos x="614" y="501"/>
                </a:cxn>
                <a:cxn ang="0">
                  <a:pos x="591" y="509"/>
                </a:cxn>
                <a:cxn ang="0">
                  <a:pos x="567" y="525"/>
                </a:cxn>
                <a:cxn ang="0">
                  <a:pos x="543" y="541"/>
                </a:cxn>
                <a:cxn ang="0">
                  <a:pos x="519" y="557"/>
                </a:cxn>
                <a:cxn ang="0">
                  <a:pos x="503" y="573"/>
                </a:cxn>
                <a:cxn ang="0">
                  <a:pos x="479" y="589"/>
                </a:cxn>
                <a:cxn ang="0">
                  <a:pos x="463" y="605"/>
                </a:cxn>
                <a:cxn ang="0">
                  <a:pos x="447" y="621"/>
                </a:cxn>
                <a:cxn ang="0">
                  <a:pos x="431" y="645"/>
                </a:cxn>
                <a:cxn ang="0">
                  <a:pos x="415" y="661"/>
                </a:cxn>
                <a:cxn ang="0">
                  <a:pos x="399" y="685"/>
                </a:cxn>
                <a:cxn ang="0">
                  <a:pos x="383" y="701"/>
                </a:cxn>
                <a:cxn ang="0">
                  <a:pos x="375" y="724"/>
                </a:cxn>
                <a:cxn ang="0">
                  <a:pos x="359" y="740"/>
                </a:cxn>
                <a:cxn ang="0">
                  <a:pos x="351" y="756"/>
                </a:cxn>
                <a:cxn ang="0">
                  <a:pos x="343" y="772"/>
                </a:cxn>
                <a:cxn ang="0">
                  <a:pos x="0" y="613"/>
                </a:cxn>
              </a:cxnLst>
              <a:rect l="0" t="0" r="r" b="b"/>
              <a:pathLst>
                <a:path w="782" h="772">
                  <a:moveTo>
                    <a:pt x="0" y="613"/>
                  </a:moveTo>
                  <a:lnTo>
                    <a:pt x="8" y="597"/>
                  </a:lnTo>
                  <a:lnTo>
                    <a:pt x="16" y="581"/>
                  </a:lnTo>
                  <a:lnTo>
                    <a:pt x="24" y="573"/>
                  </a:lnTo>
                  <a:lnTo>
                    <a:pt x="32" y="557"/>
                  </a:lnTo>
                  <a:lnTo>
                    <a:pt x="40" y="541"/>
                  </a:lnTo>
                  <a:lnTo>
                    <a:pt x="47" y="533"/>
                  </a:lnTo>
                  <a:lnTo>
                    <a:pt x="55" y="517"/>
                  </a:lnTo>
                  <a:lnTo>
                    <a:pt x="63" y="501"/>
                  </a:lnTo>
                  <a:lnTo>
                    <a:pt x="71" y="486"/>
                  </a:lnTo>
                  <a:lnTo>
                    <a:pt x="87" y="470"/>
                  </a:lnTo>
                  <a:lnTo>
                    <a:pt x="95" y="454"/>
                  </a:lnTo>
                  <a:lnTo>
                    <a:pt x="103" y="446"/>
                  </a:lnTo>
                  <a:lnTo>
                    <a:pt x="119" y="430"/>
                  </a:lnTo>
                  <a:lnTo>
                    <a:pt x="127" y="414"/>
                  </a:lnTo>
                  <a:lnTo>
                    <a:pt x="143" y="398"/>
                  </a:lnTo>
                  <a:lnTo>
                    <a:pt x="151" y="382"/>
                  </a:lnTo>
                  <a:lnTo>
                    <a:pt x="167" y="374"/>
                  </a:lnTo>
                  <a:lnTo>
                    <a:pt x="183" y="358"/>
                  </a:lnTo>
                  <a:lnTo>
                    <a:pt x="191" y="342"/>
                  </a:lnTo>
                  <a:lnTo>
                    <a:pt x="207" y="326"/>
                  </a:lnTo>
                  <a:lnTo>
                    <a:pt x="223" y="318"/>
                  </a:lnTo>
                  <a:lnTo>
                    <a:pt x="231" y="302"/>
                  </a:lnTo>
                  <a:lnTo>
                    <a:pt x="247" y="294"/>
                  </a:lnTo>
                  <a:lnTo>
                    <a:pt x="263" y="279"/>
                  </a:lnTo>
                  <a:lnTo>
                    <a:pt x="279" y="271"/>
                  </a:lnTo>
                  <a:lnTo>
                    <a:pt x="295" y="255"/>
                  </a:lnTo>
                  <a:lnTo>
                    <a:pt x="311" y="247"/>
                  </a:lnTo>
                  <a:lnTo>
                    <a:pt x="327" y="231"/>
                  </a:lnTo>
                  <a:lnTo>
                    <a:pt x="343" y="215"/>
                  </a:lnTo>
                  <a:lnTo>
                    <a:pt x="367" y="207"/>
                  </a:lnTo>
                  <a:lnTo>
                    <a:pt x="383" y="191"/>
                  </a:lnTo>
                  <a:lnTo>
                    <a:pt x="407" y="183"/>
                  </a:lnTo>
                  <a:lnTo>
                    <a:pt x="423" y="167"/>
                  </a:lnTo>
                  <a:lnTo>
                    <a:pt x="447" y="159"/>
                  </a:lnTo>
                  <a:lnTo>
                    <a:pt x="463" y="151"/>
                  </a:lnTo>
                  <a:lnTo>
                    <a:pt x="479" y="143"/>
                  </a:lnTo>
                  <a:lnTo>
                    <a:pt x="495" y="135"/>
                  </a:lnTo>
                  <a:lnTo>
                    <a:pt x="431" y="0"/>
                  </a:lnTo>
                  <a:lnTo>
                    <a:pt x="782" y="199"/>
                  </a:lnTo>
                  <a:lnTo>
                    <a:pt x="686" y="605"/>
                  </a:lnTo>
                  <a:lnTo>
                    <a:pt x="630" y="486"/>
                  </a:lnTo>
                  <a:lnTo>
                    <a:pt x="614" y="501"/>
                  </a:lnTo>
                  <a:lnTo>
                    <a:pt x="591" y="509"/>
                  </a:lnTo>
                  <a:lnTo>
                    <a:pt x="567" y="525"/>
                  </a:lnTo>
                  <a:lnTo>
                    <a:pt x="543" y="541"/>
                  </a:lnTo>
                  <a:lnTo>
                    <a:pt x="519" y="557"/>
                  </a:lnTo>
                  <a:lnTo>
                    <a:pt x="503" y="573"/>
                  </a:lnTo>
                  <a:lnTo>
                    <a:pt x="479" y="589"/>
                  </a:lnTo>
                  <a:lnTo>
                    <a:pt x="463" y="605"/>
                  </a:lnTo>
                  <a:lnTo>
                    <a:pt x="447" y="621"/>
                  </a:lnTo>
                  <a:lnTo>
                    <a:pt x="431" y="645"/>
                  </a:lnTo>
                  <a:lnTo>
                    <a:pt x="415" y="661"/>
                  </a:lnTo>
                  <a:lnTo>
                    <a:pt x="399" y="685"/>
                  </a:lnTo>
                  <a:lnTo>
                    <a:pt x="383" y="701"/>
                  </a:lnTo>
                  <a:lnTo>
                    <a:pt x="375" y="724"/>
                  </a:lnTo>
                  <a:lnTo>
                    <a:pt x="359" y="740"/>
                  </a:lnTo>
                  <a:lnTo>
                    <a:pt x="351" y="756"/>
                  </a:lnTo>
                  <a:lnTo>
                    <a:pt x="343" y="772"/>
                  </a:lnTo>
                  <a:lnTo>
                    <a:pt x="0" y="613"/>
                  </a:lnTo>
                  <a:close/>
                </a:path>
              </a:pathLst>
            </a:custGeom>
            <a:solidFill>
              <a:srgbClr val="00FFFF"/>
            </a:solidFill>
            <a:ln w="9525">
              <a:noFill/>
              <a:round/>
              <a:headEnd/>
              <a:tailEnd/>
            </a:ln>
          </p:spPr>
          <p:txBody>
            <a:bodyPr/>
            <a:lstStyle/>
            <a:p>
              <a:endParaRPr lang="en-IN"/>
            </a:p>
          </p:txBody>
        </p:sp>
        <p:sp>
          <p:nvSpPr>
            <p:cNvPr id="177157" name="Freeform 5"/>
            <p:cNvSpPr>
              <a:spLocks/>
            </p:cNvSpPr>
            <p:nvPr/>
          </p:nvSpPr>
          <p:spPr bwMode="auto">
            <a:xfrm>
              <a:off x="1754" y="1492"/>
              <a:ext cx="687" cy="860"/>
            </a:xfrm>
            <a:custGeom>
              <a:avLst/>
              <a:gdLst/>
              <a:ahLst/>
              <a:cxnLst>
                <a:cxn ang="0">
                  <a:pos x="687" y="351"/>
                </a:cxn>
                <a:cxn ang="0">
                  <a:pos x="511" y="279"/>
                </a:cxn>
                <a:cxn ang="0">
                  <a:pos x="503" y="295"/>
                </a:cxn>
                <a:cxn ang="0">
                  <a:pos x="503" y="311"/>
                </a:cxn>
                <a:cxn ang="0">
                  <a:pos x="495" y="335"/>
                </a:cxn>
                <a:cxn ang="0">
                  <a:pos x="495" y="351"/>
                </a:cxn>
                <a:cxn ang="0">
                  <a:pos x="487" y="374"/>
                </a:cxn>
                <a:cxn ang="0">
                  <a:pos x="487" y="390"/>
                </a:cxn>
                <a:cxn ang="0">
                  <a:pos x="479" y="414"/>
                </a:cxn>
                <a:cxn ang="0">
                  <a:pos x="479" y="438"/>
                </a:cxn>
                <a:cxn ang="0">
                  <a:pos x="479" y="462"/>
                </a:cxn>
                <a:cxn ang="0">
                  <a:pos x="479" y="502"/>
                </a:cxn>
                <a:cxn ang="0">
                  <a:pos x="479" y="526"/>
                </a:cxn>
                <a:cxn ang="0">
                  <a:pos x="479" y="542"/>
                </a:cxn>
                <a:cxn ang="0">
                  <a:pos x="479" y="566"/>
                </a:cxn>
                <a:cxn ang="0">
                  <a:pos x="487" y="589"/>
                </a:cxn>
                <a:cxn ang="0">
                  <a:pos x="487" y="605"/>
                </a:cxn>
                <a:cxn ang="0">
                  <a:pos x="495" y="629"/>
                </a:cxn>
                <a:cxn ang="0">
                  <a:pos x="503" y="653"/>
                </a:cxn>
                <a:cxn ang="0">
                  <a:pos x="176" y="860"/>
                </a:cxn>
                <a:cxn ang="0">
                  <a:pos x="168" y="836"/>
                </a:cxn>
                <a:cxn ang="0">
                  <a:pos x="160" y="820"/>
                </a:cxn>
                <a:cxn ang="0">
                  <a:pos x="152" y="804"/>
                </a:cxn>
                <a:cxn ang="0">
                  <a:pos x="152" y="781"/>
                </a:cxn>
                <a:cxn ang="0">
                  <a:pos x="144" y="765"/>
                </a:cxn>
                <a:cxn ang="0">
                  <a:pos x="136" y="749"/>
                </a:cxn>
                <a:cxn ang="0">
                  <a:pos x="136" y="733"/>
                </a:cxn>
                <a:cxn ang="0">
                  <a:pos x="128" y="717"/>
                </a:cxn>
                <a:cxn ang="0">
                  <a:pos x="128" y="701"/>
                </a:cxn>
                <a:cxn ang="0">
                  <a:pos x="120" y="677"/>
                </a:cxn>
                <a:cxn ang="0">
                  <a:pos x="120" y="661"/>
                </a:cxn>
                <a:cxn ang="0">
                  <a:pos x="112" y="637"/>
                </a:cxn>
                <a:cxn ang="0">
                  <a:pos x="112" y="621"/>
                </a:cxn>
                <a:cxn ang="0">
                  <a:pos x="104" y="597"/>
                </a:cxn>
                <a:cxn ang="0">
                  <a:pos x="104" y="573"/>
                </a:cxn>
                <a:cxn ang="0">
                  <a:pos x="104" y="550"/>
                </a:cxn>
                <a:cxn ang="0">
                  <a:pos x="104" y="534"/>
                </a:cxn>
                <a:cxn ang="0">
                  <a:pos x="104" y="510"/>
                </a:cxn>
                <a:cxn ang="0">
                  <a:pos x="104" y="486"/>
                </a:cxn>
                <a:cxn ang="0">
                  <a:pos x="104" y="454"/>
                </a:cxn>
                <a:cxn ang="0">
                  <a:pos x="104" y="430"/>
                </a:cxn>
                <a:cxn ang="0">
                  <a:pos x="104" y="406"/>
                </a:cxn>
                <a:cxn ang="0">
                  <a:pos x="104" y="390"/>
                </a:cxn>
                <a:cxn ang="0">
                  <a:pos x="104" y="366"/>
                </a:cxn>
                <a:cxn ang="0">
                  <a:pos x="112" y="343"/>
                </a:cxn>
                <a:cxn ang="0">
                  <a:pos x="112" y="319"/>
                </a:cxn>
                <a:cxn ang="0">
                  <a:pos x="120" y="303"/>
                </a:cxn>
                <a:cxn ang="0">
                  <a:pos x="120" y="271"/>
                </a:cxn>
                <a:cxn ang="0">
                  <a:pos x="128" y="255"/>
                </a:cxn>
                <a:cxn ang="0">
                  <a:pos x="136" y="231"/>
                </a:cxn>
                <a:cxn ang="0">
                  <a:pos x="136" y="207"/>
                </a:cxn>
                <a:cxn ang="0">
                  <a:pos x="144" y="191"/>
                </a:cxn>
                <a:cxn ang="0">
                  <a:pos x="152" y="167"/>
                </a:cxn>
                <a:cxn ang="0">
                  <a:pos x="160" y="136"/>
                </a:cxn>
                <a:cxn ang="0">
                  <a:pos x="0" y="72"/>
                </a:cxn>
                <a:cxn ang="0">
                  <a:pos x="431" y="0"/>
                </a:cxn>
                <a:cxn ang="0">
                  <a:pos x="687" y="351"/>
                </a:cxn>
              </a:cxnLst>
              <a:rect l="0" t="0" r="r" b="b"/>
              <a:pathLst>
                <a:path w="687" h="860">
                  <a:moveTo>
                    <a:pt x="687" y="351"/>
                  </a:moveTo>
                  <a:lnTo>
                    <a:pt x="511" y="279"/>
                  </a:lnTo>
                  <a:lnTo>
                    <a:pt x="503" y="295"/>
                  </a:lnTo>
                  <a:lnTo>
                    <a:pt x="503" y="311"/>
                  </a:lnTo>
                  <a:lnTo>
                    <a:pt x="495" y="335"/>
                  </a:lnTo>
                  <a:lnTo>
                    <a:pt x="495" y="351"/>
                  </a:lnTo>
                  <a:lnTo>
                    <a:pt x="487" y="374"/>
                  </a:lnTo>
                  <a:lnTo>
                    <a:pt x="487" y="390"/>
                  </a:lnTo>
                  <a:lnTo>
                    <a:pt x="479" y="414"/>
                  </a:lnTo>
                  <a:lnTo>
                    <a:pt x="479" y="438"/>
                  </a:lnTo>
                  <a:lnTo>
                    <a:pt x="479" y="462"/>
                  </a:lnTo>
                  <a:lnTo>
                    <a:pt x="479" y="502"/>
                  </a:lnTo>
                  <a:lnTo>
                    <a:pt x="479" y="526"/>
                  </a:lnTo>
                  <a:lnTo>
                    <a:pt x="479" y="542"/>
                  </a:lnTo>
                  <a:lnTo>
                    <a:pt x="479" y="566"/>
                  </a:lnTo>
                  <a:lnTo>
                    <a:pt x="487" y="589"/>
                  </a:lnTo>
                  <a:lnTo>
                    <a:pt x="487" y="605"/>
                  </a:lnTo>
                  <a:lnTo>
                    <a:pt x="495" y="629"/>
                  </a:lnTo>
                  <a:lnTo>
                    <a:pt x="503" y="653"/>
                  </a:lnTo>
                  <a:lnTo>
                    <a:pt x="176" y="860"/>
                  </a:lnTo>
                  <a:lnTo>
                    <a:pt x="168" y="836"/>
                  </a:lnTo>
                  <a:lnTo>
                    <a:pt x="160" y="820"/>
                  </a:lnTo>
                  <a:lnTo>
                    <a:pt x="152" y="804"/>
                  </a:lnTo>
                  <a:lnTo>
                    <a:pt x="152" y="781"/>
                  </a:lnTo>
                  <a:lnTo>
                    <a:pt x="144" y="765"/>
                  </a:lnTo>
                  <a:lnTo>
                    <a:pt x="136" y="749"/>
                  </a:lnTo>
                  <a:lnTo>
                    <a:pt x="136" y="733"/>
                  </a:lnTo>
                  <a:lnTo>
                    <a:pt x="128" y="717"/>
                  </a:lnTo>
                  <a:lnTo>
                    <a:pt x="128" y="701"/>
                  </a:lnTo>
                  <a:lnTo>
                    <a:pt x="120" y="677"/>
                  </a:lnTo>
                  <a:lnTo>
                    <a:pt x="120" y="661"/>
                  </a:lnTo>
                  <a:lnTo>
                    <a:pt x="112" y="637"/>
                  </a:lnTo>
                  <a:lnTo>
                    <a:pt x="112" y="621"/>
                  </a:lnTo>
                  <a:lnTo>
                    <a:pt x="104" y="597"/>
                  </a:lnTo>
                  <a:lnTo>
                    <a:pt x="104" y="573"/>
                  </a:lnTo>
                  <a:lnTo>
                    <a:pt x="104" y="550"/>
                  </a:lnTo>
                  <a:lnTo>
                    <a:pt x="104" y="534"/>
                  </a:lnTo>
                  <a:lnTo>
                    <a:pt x="104" y="510"/>
                  </a:lnTo>
                  <a:lnTo>
                    <a:pt x="104" y="486"/>
                  </a:lnTo>
                  <a:lnTo>
                    <a:pt x="104" y="454"/>
                  </a:lnTo>
                  <a:lnTo>
                    <a:pt x="104" y="430"/>
                  </a:lnTo>
                  <a:lnTo>
                    <a:pt x="104" y="406"/>
                  </a:lnTo>
                  <a:lnTo>
                    <a:pt x="104" y="390"/>
                  </a:lnTo>
                  <a:lnTo>
                    <a:pt x="104" y="366"/>
                  </a:lnTo>
                  <a:lnTo>
                    <a:pt x="112" y="343"/>
                  </a:lnTo>
                  <a:lnTo>
                    <a:pt x="112" y="319"/>
                  </a:lnTo>
                  <a:lnTo>
                    <a:pt x="120" y="303"/>
                  </a:lnTo>
                  <a:lnTo>
                    <a:pt x="120" y="271"/>
                  </a:lnTo>
                  <a:lnTo>
                    <a:pt x="128" y="255"/>
                  </a:lnTo>
                  <a:lnTo>
                    <a:pt x="136" y="231"/>
                  </a:lnTo>
                  <a:lnTo>
                    <a:pt x="136" y="207"/>
                  </a:lnTo>
                  <a:lnTo>
                    <a:pt x="144" y="191"/>
                  </a:lnTo>
                  <a:lnTo>
                    <a:pt x="152" y="167"/>
                  </a:lnTo>
                  <a:lnTo>
                    <a:pt x="160" y="136"/>
                  </a:lnTo>
                  <a:lnTo>
                    <a:pt x="0" y="72"/>
                  </a:lnTo>
                  <a:lnTo>
                    <a:pt x="431" y="0"/>
                  </a:lnTo>
                  <a:lnTo>
                    <a:pt x="687" y="351"/>
                  </a:lnTo>
                  <a:close/>
                </a:path>
              </a:pathLst>
            </a:custGeom>
            <a:solidFill>
              <a:srgbClr val="008000"/>
            </a:solidFill>
            <a:ln w="9525">
              <a:noFill/>
              <a:round/>
              <a:headEnd/>
              <a:tailEnd/>
            </a:ln>
          </p:spPr>
          <p:txBody>
            <a:bodyPr/>
            <a:lstStyle/>
            <a:p>
              <a:endParaRPr lang="en-IN"/>
            </a:p>
          </p:txBody>
        </p:sp>
        <p:sp>
          <p:nvSpPr>
            <p:cNvPr id="177158" name="Freeform 6"/>
            <p:cNvSpPr>
              <a:spLocks/>
            </p:cNvSpPr>
            <p:nvPr/>
          </p:nvSpPr>
          <p:spPr bwMode="auto">
            <a:xfrm>
              <a:off x="1942" y="939"/>
              <a:ext cx="782" cy="772"/>
            </a:xfrm>
            <a:custGeom>
              <a:avLst/>
              <a:gdLst/>
              <a:ahLst/>
              <a:cxnLst>
                <a:cxn ang="0">
                  <a:pos x="0" y="613"/>
                </a:cxn>
                <a:cxn ang="0">
                  <a:pos x="8" y="597"/>
                </a:cxn>
                <a:cxn ang="0">
                  <a:pos x="16" y="581"/>
                </a:cxn>
                <a:cxn ang="0">
                  <a:pos x="24" y="573"/>
                </a:cxn>
                <a:cxn ang="0">
                  <a:pos x="32" y="557"/>
                </a:cxn>
                <a:cxn ang="0">
                  <a:pos x="40" y="541"/>
                </a:cxn>
                <a:cxn ang="0">
                  <a:pos x="48" y="533"/>
                </a:cxn>
                <a:cxn ang="0">
                  <a:pos x="55" y="517"/>
                </a:cxn>
                <a:cxn ang="0">
                  <a:pos x="63" y="501"/>
                </a:cxn>
                <a:cxn ang="0">
                  <a:pos x="71" y="486"/>
                </a:cxn>
                <a:cxn ang="0">
                  <a:pos x="87" y="470"/>
                </a:cxn>
                <a:cxn ang="0">
                  <a:pos x="95" y="454"/>
                </a:cxn>
                <a:cxn ang="0">
                  <a:pos x="103" y="446"/>
                </a:cxn>
                <a:cxn ang="0">
                  <a:pos x="119" y="430"/>
                </a:cxn>
                <a:cxn ang="0">
                  <a:pos x="127" y="414"/>
                </a:cxn>
                <a:cxn ang="0">
                  <a:pos x="143" y="398"/>
                </a:cxn>
                <a:cxn ang="0">
                  <a:pos x="151" y="382"/>
                </a:cxn>
                <a:cxn ang="0">
                  <a:pos x="167" y="374"/>
                </a:cxn>
                <a:cxn ang="0">
                  <a:pos x="183" y="358"/>
                </a:cxn>
                <a:cxn ang="0">
                  <a:pos x="191" y="342"/>
                </a:cxn>
                <a:cxn ang="0">
                  <a:pos x="207" y="326"/>
                </a:cxn>
                <a:cxn ang="0">
                  <a:pos x="223" y="318"/>
                </a:cxn>
                <a:cxn ang="0">
                  <a:pos x="231" y="302"/>
                </a:cxn>
                <a:cxn ang="0">
                  <a:pos x="247" y="294"/>
                </a:cxn>
                <a:cxn ang="0">
                  <a:pos x="263" y="279"/>
                </a:cxn>
                <a:cxn ang="0">
                  <a:pos x="279" y="271"/>
                </a:cxn>
                <a:cxn ang="0">
                  <a:pos x="295" y="255"/>
                </a:cxn>
                <a:cxn ang="0">
                  <a:pos x="311" y="247"/>
                </a:cxn>
                <a:cxn ang="0">
                  <a:pos x="327" y="231"/>
                </a:cxn>
                <a:cxn ang="0">
                  <a:pos x="343" y="215"/>
                </a:cxn>
                <a:cxn ang="0">
                  <a:pos x="367" y="207"/>
                </a:cxn>
                <a:cxn ang="0">
                  <a:pos x="383" y="191"/>
                </a:cxn>
                <a:cxn ang="0">
                  <a:pos x="407" y="183"/>
                </a:cxn>
                <a:cxn ang="0">
                  <a:pos x="423" y="167"/>
                </a:cxn>
                <a:cxn ang="0">
                  <a:pos x="447" y="159"/>
                </a:cxn>
                <a:cxn ang="0">
                  <a:pos x="463" y="151"/>
                </a:cxn>
                <a:cxn ang="0">
                  <a:pos x="479" y="143"/>
                </a:cxn>
                <a:cxn ang="0">
                  <a:pos x="495" y="135"/>
                </a:cxn>
                <a:cxn ang="0">
                  <a:pos x="431" y="0"/>
                </a:cxn>
                <a:cxn ang="0">
                  <a:pos x="782" y="199"/>
                </a:cxn>
                <a:cxn ang="0">
                  <a:pos x="686" y="605"/>
                </a:cxn>
                <a:cxn ang="0">
                  <a:pos x="630" y="486"/>
                </a:cxn>
                <a:cxn ang="0">
                  <a:pos x="614" y="501"/>
                </a:cxn>
                <a:cxn ang="0">
                  <a:pos x="591" y="509"/>
                </a:cxn>
                <a:cxn ang="0">
                  <a:pos x="567" y="525"/>
                </a:cxn>
                <a:cxn ang="0">
                  <a:pos x="543" y="541"/>
                </a:cxn>
                <a:cxn ang="0">
                  <a:pos x="519" y="557"/>
                </a:cxn>
                <a:cxn ang="0">
                  <a:pos x="503" y="573"/>
                </a:cxn>
                <a:cxn ang="0">
                  <a:pos x="479" y="589"/>
                </a:cxn>
                <a:cxn ang="0">
                  <a:pos x="463" y="605"/>
                </a:cxn>
                <a:cxn ang="0">
                  <a:pos x="447" y="621"/>
                </a:cxn>
                <a:cxn ang="0">
                  <a:pos x="431" y="645"/>
                </a:cxn>
                <a:cxn ang="0">
                  <a:pos x="415" y="661"/>
                </a:cxn>
                <a:cxn ang="0">
                  <a:pos x="399" y="685"/>
                </a:cxn>
                <a:cxn ang="0">
                  <a:pos x="383" y="701"/>
                </a:cxn>
                <a:cxn ang="0">
                  <a:pos x="375" y="724"/>
                </a:cxn>
                <a:cxn ang="0">
                  <a:pos x="359" y="740"/>
                </a:cxn>
                <a:cxn ang="0">
                  <a:pos x="351" y="756"/>
                </a:cxn>
                <a:cxn ang="0">
                  <a:pos x="343" y="772"/>
                </a:cxn>
                <a:cxn ang="0">
                  <a:pos x="0" y="613"/>
                </a:cxn>
              </a:cxnLst>
              <a:rect l="0" t="0" r="r" b="b"/>
              <a:pathLst>
                <a:path w="782" h="772">
                  <a:moveTo>
                    <a:pt x="0" y="613"/>
                  </a:moveTo>
                  <a:lnTo>
                    <a:pt x="8" y="597"/>
                  </a:lnTo>
                  <a:lnTo>
                    <a:pt x="16" y="581"/>
                  </a:lnTo>
                  <a:lnTo>
                    <a:pt x="24" y="573"/>
                  </a:lnTo>
                  <a:lnTo>
                    <a:pt x="32" y="557"/>
                  </a:lnTo>
                  <a:lnTo>
                    <a:pt x="40" y="541"/>
                  </a:lnTo>
                  <a:lnTo>
                    <a:pt x="48" y="533"/>
                  </a:lnTo>
                  <a:lnTo>
                    <a:pt x="55" y="517"/>
                  </a:lnTo>
                  <a:lnTo>
                    <a:pt x="63" y="501"/>
                  </a:lnTo>
                  <a:lnTo>
                    <a:pt x="71" y="486"/>
                  </a:lnTo>
                  <a:lnTo>
                    <a:pt x="87" y="470"/>
                  </a:lnTo>
                  <a:lnTo>
                    <a:pt x="95" y="454"/>
                  </a:lnTo>
                  <a:lnTo>
                    <a:pt x="103" y="446"/>
                  </a:lnTo>
                  <a:lnTo>
                    <a:pt x="119" y="430"/>
                  </a:lnTo>
                  <a:lnTo>
                    <a:pt x="127" y="414"/>
                  </a:lnTo>
                  <a:lnTo>
                    <a:pt x="143" y="398"/>
                  </a:lnTo>
                  <a:lnTo>
                    <a:pt x="151" y="382"/>
                  </a:lnTo>
                  <a:lnTo>
                    <a:pt x="167" y="374"/>
                  </a:lnTo>
                  <a:lnTo>
                    <a:pt x="183" y="358"/>
                  </a:lnTo>
                  <a:lnTo>
                    <a:pt x="191" y="342"/>
                  </a:lnTo>
                  <a:lnTo>
                    <a:pt x="207" y="326"/>
                  </a:lnTo>
                  <a:lnTo>
                    <a:pt x="223" y="318"/>
                  </a:lnTo>
                  <a:lnTo>
                    <a:pt x="231" y="302"/>
                  </a:lnTo>
                  <a:lnTo>
                    <a:pt x="247" y="294"/>
                  </a:lnTo>
                  <a:lnTo>
                    <a:pt x="263" y="279"/>
                  </a:lnTo>
                  <a:lnTo>
                    <a:pt x="279" y="271"/>
                  </a:lnTo>
                  <a:lnTo>
                    <a:pt x="295" y="255"/>
                  </a:lnTo>
                  <a:lnTo>
                    <a:pt x="311" y="247"/>
                  </a:lnTo>
                  <a:lnTo>
                    <a:pt x="327" y="231"/>
                  </a:lnTo>
                  <a:lnTo>
                    <a:pt x="343" y="215"/>
                  </a:lnTo>
                  <a:lnTo>
                    <a:pt x="367" y="207"/>
                  </a:lnTo>
                  <a:lnTo>
                    <a:pt x="383" y="191"/>
                  </a:lnTo>
                  <a:lnTo>
                    <a:pt x="407" y="183"/>
                  </a:lnTo>
                  <a:lnTo>
                    <a:pt x="423" y="167"/>
                  </a:lnTo>
                  <a:lnTo>
                    <a:pt x="447" y="159"/>
                  </a:lnTo>
                  <a:lnTo>
                    <a:pt x="463" y="151"/>
                  </a:lnTo>
                  <a:lnTo>
                    <a:pt x="479" y="143"/>
                  </a:lnTo>
                  <a:lnTo>
                    <a:pt x="495" y="135"/>
                  </a:lnTo>
                  <a:lnTo>
                    <a:pt x="431" y="0"/>
                  </a:lnTo>
                  <a:lnTo>
                    <a:pt x="782" y="199"/>
                  </a:lnTo>
                  <a:lnTo>
                    <a:pt x="686" y="605"/>
                  </a:lnTo>
                  <a:lnTo>
                    <a:pt x="630" y="486"/>
                  </a:lnTo>
                  <a:lnTo>
                    <a:pt x="614" y="501"/>
                  </a:lnTo>
                  <a:lnTo>
                    <a:pt x="591" y="509"/>
                  </a:lnTo>
                  <a:lnTo>
                    <a:pt x="567" y="525"/>
                  </a:lnTo>
                  <a:lnTo>
                    <a:pt x="543" y="541"/>
                  </a:lnTo>
                  <a:lnTo>
                    <a:pt x="519" y="557"/>
                  </a:lnTo>
                  <a:lnTo>
                    <a:pt x="503" y="573"/>
                  </a:lnTo>
                  <a:lnTo>
                    <a:pt x="479" y="589"/>
                  </a:lnTo>
                  <a:lnTo>
                    <a:pt x="463" y="605"/>
                  </a:lnTo>
                  <a:lnTo>
                    <a:pt x="447" y="621"/>
                  </a:lnTo>
                  <a:lnTo>
                    <a:pt x="431" y="645"/>
                  </a:lnTo>
                  <a:lnTo>
                    <a:pt x="415" y="661"/>
                  </a:lnTo>
                  <a:lnTo>
                    <a:pt x="399" y="685"/>
                  </a:lnTo>
                  <a:lnTo>
                    <a:pt x="383" y="701"/>
                  </a:lnTo>
                  <a:lnTo>
                    <a:pt x="375" y="724"/>
                  </a:lnTo>
                  <a:lnTo>
                    <a:pt x="359" y="740"/>
                  </a:lnTo>
                  <a:lnTo>
                    <a:pt x="351" y="756"/>
                  </a:lnTo>
                  <a:lnTo>
                    <a:pt x="343" y="772"/>
                  </a:lnTo>
                  <a:lnTo>
                    <a:pt x="0" y="613"/>
                  </a:lnTo>
                  <a:close/>
                </a:path>
              </a:pathLst>
            </a:custGeom>
            <a:noFill/>
            <a:ln w="12700">
              <a:solidFill>
                <a:srgbClr val="000000"/>
              </a:solidFill>
              <a:prstDash val="solid"/>
              <a:round/>
              <a:headEnd/>
              <a:tailEnd/>
            </a:ln>
          </p:spPr>
          <p:txBody>
            <a:bodyPr/>
            <a:lstStyle/>
            <a:p>
              <a:endParaRPr lang="en-IN"/>
            </a:p>
          </p:txBody>
        </p:sp>
        <p:sp>
          <p:nvSpPr>
            <p:cNvPr id="177159" name="Freeform 7"/>
            <p:cNvSpPr>
              <a:spLocks/>
            </p:cNvSpPr>
            <p:nvPr/>
          </p:nvSpPr>
          <p:spPr bwMode="auto">
            <a:xfrm>
              <a:off x="1750" y="1488"/>
              <a:ext cx="687" cy="860"/>
            </a:xfrm>
            <a:custGeom>
              <a:avLst/>
              <a:gdLst/>
              <a:ahLst/>
              <a:cxnLst>
                <a:cxn ang="0">
                  <a:pos x="687" y="351"/>
                </a:cxn>
                <a:cxn ang="0">
                  <a:pos x="511" y="279"/>
                </a:cxn>
                <a:cxn ang="0">
                  <a:pos x="503" y="295"/>
                </a:cxn>
                <a:cxn ang="0">
                  <a:pos x="503" y="311"/>
                </a:cxn>
                <a:cxn ang="0">
                  <a:pos x="495" y="335"/>
                </a:cxn>
                <a:cxn ang="0">
                  <a:pos x="495" y="351"/>
                </a:cxn>
                <a:cxn ang="0">
                  <a:pos x="487" y="374"/>
                </a:cxn>
                <a:cxn ang="0">
                  <a:pos x="487" y="390"/>
                </a:cxn>
                <a:cxn ang="0">
                  <a:pos x="479" y="414"/>
                </a:cxn>
                <a:cxn ang="0">
                  <a:pos x="479" y="438"/>
                </a:cxn>
                <a:cxn ang="0">
                  <a:pos x="479" y="462"/>
                </a:cxn>
                <a:cxn ang="0">
                  <a:pos x="479" y="502"/>
                </a:cxn>
                <a:cxn ang="0">
                  <a:pos x="479" y="526"/>
                </a:cxn>
                <a:cxn ang="0">
                  <a:pos x="479" y="542"/>
                </a:cxn>
                <a:cxn ang="0">
                  <a:pos x="479" y="566"/>
                </a:cxn>
                <a:cxn ang="0">
                  <a:pos x="487" y="589"/>
                </a:cxn>
                <a:cxn ang="0">
                  <a:pos x="487" y="605"/>
                </a:cxn>
                <a:cxn ang="0">
                  <a:pos x="495" y="629"/>
                </a:cxn>
                <a:cxn ang="0">
                  <a:pos x="503" y="653"/>
                </a:cxn>
                <a:cxn ang="0">
                  <a:pos x="176" y="860"/>
                </a:cxn>
                <a:cxn ang="0">
                  <a:pos x="168" y="836"/>
                </a:cxn>
                <a:cxn ang="0">
                  <a:pos x="160" y="820"/>
                </a:cxn>
                <a:cxn ang="0">
                  <a:pos x="152" y="804"/>
                </a:cxn>
                <a:cxn ang="0">
                  <a:pos x="152" y="781"/>
                </a:cxn>
                <a:cxn ang="0">
                  <a:pos x="144" y="765"/>
                </a:cxn>
                <a:cxn ang="0">
                  <a:pos x="136" y="749"/>
                </a:cxn>
                <a:cxn ang="0">
                  <a:pos x="136" y="733"/>
                </a:cxn>
                <a:cxn ang="0">
                  <a:pos x="128" y="717"/>
                </a:cxn>
                <a:cxn ang="0">
                  <a:pos x="128" y="701"/>
                </a:cxn>
                <a:cxn ang="0">
                  <a:pos x="120" y="677"/>
                </a:cxn>
                <a:cxn ang="0">
                  <a:pos x="120" y="661"/>
                </a:cxn>
                <a:cxn ang="0">
                  <a:pos x="112" y="637"/>
                </a:cxn>
                <a:cxn ang="0">
                  <a:pos x="112" y="621"/>
                </a:cxn>
                <a:cxn ang="0">
                  <a:pos x="104" y="597"/>
                </a:cxn>
                <a:cxn ang="0">
                  <a:pos x="104" y="574"/>
                </a:cxn>
                <a:cxn ang="0">
                  <a:pos x="104" y="550"/>
                </a:cxn>
                <a:cxn ang="0">
                  <a:pos x="104" y="534"/>
                </a:cxn>
                <a:cxn ang="0">
                  <a:pos x="104" y="510"/>
                </a:cxn>
                <a:cxn ang="0">
                  <a:pos x="104" y="486"/>
                </a:cxn>
                <a:cxn ang="0">
                  <a:pos x="104" y="454"/>
                </a:cxn>
                <a:cxn ang="0">
                  <a:pos x="104" y="430"/>
                </a:cxn>
                <a:cxn ang="0">
                  <a:pos x="104" y="406"/>
                </a:cxn>
                <a:cxn ang="0">
                  <a:pos x="104" y="390"/>
                </a:cxn>
                <a:cxn ang="0">
                  <a:pos x="104" y="367"/>
                </a:cxn>
                <a:cxn ang="0">
                  <a:pos x="112" y="343"/>
                </a:cxn>
                <a:cxn ang="0">
                  <a:pos x="112" y="319"/>
                </a:cxn>
                <a:cxn ang="0">
                  <a:pos x="120" y="303"/>
                </a:cxn>
                <a:cxn ang="0">
                  <a:pos x="120" y="271"/>
                </a:cxn>
                <a:cxn ang="0">
                  <a:pos x="128" y="255"/>
                </a:cxn>
                <a:cxn ang="0">
                  <a:pos x="136" y="231"/>
                </a:cxn>
                <a:cxn ang="0">
                  <a:pos x="136" y="207"/>
                </a:cxn>
                <a:cxn ang="0">
                  <a:pos x="144" y="191"/>
                </a:cxn>
                <a:cxn ang="0">
                  <a:pos x="152" y="167"/>
                </a:cxn>
                <a:cxn ang="0">
                  <a:pos x="160" y="136"/>
                </a:cxn>
                <a:cxn ang="0">
                  <a:pos x="0" y="72"/>
                </a:cxn>
                <a:cxn ang="0">
                  <a:pos x="431" y="0"/>
                </a:cxn>
                <a:cxn ang="0">
                  <a:pos x="687" y="351"/>
                </a:cxn>
              </a:cxnLst>
              <a:rect l="0" t="0" r="r" b="b"/>
              <a:pathLst>
                <a:path w="687" h="860">
                  <a:moveTo>
                    <a:pt x="687" y="351"/>
                  </a:moveTo>
                  <a:lnTo>
                    <a:pt x="511" y="279"/>
                  </a:lnTo>
                  <a:lnTo>
                    <a:pt x="503" y="295"/>
                  </a:lnTo>
                  <a:lnTo>
                    <a:pt x="503" y="311"/>
                  </a:lnTo>
                  <a:lnTo>
                    <a:pt x="495" y="335"/>
                  </a:lnTo>
                  <a:lnTo>
                    <a:pt x="495" y="351"/>
                  </a:lnTo>
                  <a:lnTo>
                    <a:pt x="487" y="374"/>
                  </a:lnTo>
                  <a:lnTo>
                    <a:pt x="487" y="390"/>
                  </a:lnTo>
                  <a:lnTo>
                    <a:pt x="479" y="414"/>
                  </a:lnTo>
                  <a:lnTo>
                    <a:pt x="479" y="438"/>
                  </a:lnTo>
                  <a:lnTo>
                    <a:pt x="479" y="462"/>
                  </a:lnTo>
                  <a:lnTo>
                    <a:pt x="479" y="502"/>
                  </a:lnTo>
                  <a:lnTo>
                    <a:pt x="479" y="526"/>
                  </a:lnTo>
                  <a:lnTo>
                    <a:pt x="479" y="542"/>
                  </a:lnTo>
                  <a:lnTo>
                    <a:pt x="479" y="566"/>
                  </a:lnTo>
                  <a:lnTo>
                    <a:pt x="487" y="589"/>
                  </a:lnTo>
                  <a:lnTo>
                    <a:pt x="487" y="605"/>
                  </a:lnTo>
                  <a:lnTo>
                    <a:pt x="495" y="629"/>
                  </a:lnTo>
                  <a:lnTo>
                    <a:pt x="503" y="653"/>
                  </a:lnTo>
                  <a:lnTo>
                    <a:pt x="176" y="860"/>
                  </a:lnTo>
                  <a:lnTo>
                    <a:pt x="168" y="836"/>
                  </a:lnTo>
                  <a:lnTo>
                    <a:pt x="160" y="820"/>
                  </a:lnTo>
                  <a:lnTo>
                    <a:pt x="152" y="804"/>
                  </a:lnTo>
                  <a:lnTo>
                    <a:pt x="152" y="781"/>
                  </a:lnTo>
                  <a:lnTo>
                    <a:pt x="144" y="765"/>
                  </a:lnTo>
                  <a:lnTo>
                    <a:pt x="136" y="749"/>
                  </a:lnTo>
                  <a:lnTo>
                    <a:pt x="136" y="733"/>
                  </a:lnTo>
                  <a:lnTo>
                    <a:pt x="128" y="717"/>
                  </a:lnTo>
                  <a:lnTo>
                    <a:pt x="128" y="701"/>
                  </a:lnTo>
                  <a:lnTo>
                    <a:pt x="120" y="677"/>
                  </a:lnTo>
                  <a:lnTo>
                    <a:pt x="120" y="661"/>
                  </a:lnTo>
                  <a:lnTo>
                    <a:pt x="112" y="637"/>
                  </a:lnTo>
                  <a:lnTo>
                    <a:pt x="112" y="621"/>
                  </a:lnTo>
                  <a:lnTo>
                    <a:pt x="104" y="597"/>
                  </a:lnTo>
                  <a:lnTo>
                    <a:pt x="104" y="574"/>
                  </a:lnTo>
                  <a:lnTo>
                    <a:pt x="104" y="550"/>
                  </a:lnTo>
                  <a:lnTo>
                    <a:pt x="104" y="534"/>
                  </a:lnTo>
                  <a:lnTo>
                    <a:pt x="104" y="510"/>
                  </a:lnTo>
                  <a:lnTo>
                    <a:pt x="104" y="486"/>
                  </a:lnTo>
                  <a:lnTo>
                    <a:pt x="104" y="454"/>
                  </a:lnTo>
                  <a:lnTo>
                    <a:pt x="104" y="430"/>
                  </a:lnTo>
                  <a:lnTo>
                    <a:pt x="104" y="406"/>
                  </a:lnTo>
                  <a:lnTo>
                    <a:pt x="104" y="390"/>
                  </a:lnTo>
                  <a:lnTo>
                    <a:pt x="104" y="367"/>
                  </a:lnTo>
                  <a:lnTo>
                    <a:pt x="112" y="343"/>
                  </a:lnTo>
                  <a:lnTo>
                    <a:pt x="112" y="319"/>
                  </a:lnTo>
                  <a:lnTo>
                    <a:pt x="120" y="303"/>
                  </a:lnTo>
                  <a:lnTo>
                    <a:pt x="120" y="271"/>
                  </a:lnTo>
                  <a:lnTo>
                    <a:pt x="128" y="255"/>
                  </a:lnTo>
                  <a:lnTo>
                    <a:pt x="136" y="231"/>
                  </a:lnTo>
                  <a:lnTo>
                    <a:pt x="136" y="207"/>
                  </a:lnTo>
                  <a:lnTo>
                    <a:pt x="144" y="191"/>
                  </a:lnTo>
                  <a:lnTo>
                    <a:pt x="152" y="167"/>
                  </a:lnTo>
                  <a:lnTo>
                    <a:pt x="160" y="136"/>
                  </a:lnTo>
                  <a:lnTo>
                    <a:pt x="0" y="72"/>
                  </a:lnTo>
                  <a:lnTo>
                    <a:pt x="431" y="0"/>
                  </a:lnTo>
                  <a:lnTo>
                    <a:pt x="687" y="351"/>
                  </a:lnTo>
                  <a:close/>
                </a:path>
              </a:pathLst>
            </a:custGeom>
            <a:noFill/>
            <a:ln w="12700">
              <a:solidFill>
                <a:srgbClr val="000000"/>
              </a:solidFill>
              <a:prstDash val="solid"/>
              <a:round/>
              <a:headEnd/>
              <a:tailEnd/>
            </a:ln>
          </p:spPr>
          <p:txBody>
            <a:bodyPr/>
            <a:lstStyle/>
            <a:p>
              <a:endParaRPr lang="en-IN"/>
            </a:p>
          </p:txBody>
        </p:sp>
        <p:sp>
          <p:nvSpPr>
            <p:cNvPr id="177160" name="Freeform 8"/>
            <p:cNvSpPr>
              <a:spLocks/>
            </p:cNvSpPr>
            <p:nvPr/>
          </p:nvSpPr>
          <p:spPr bwMode="auto">
            <a:xfrm>
              <a:off x="1786" y="2113"/>
              <a:ext cx="782" cy="733"/>
            </a:xfrm>
            <a:custGeom>
              <a:avLst/>
              <a:gdLst/>
              <a:ahLst/>
              <a:cxnLst>
                <a:cxn ang="0">
                  <a:pos x="623" y="733"/>
                </a:cxn>
                <a:cxn ang="0">
                  <a:pos x="607" y="725"/>
                </a:cxn>
                <a:cxn ang="0">
                  <a:pos x="591" y="725"/>
                </a:cxn>
                <a:cxn ang="0">
                  <a:pos x="575" y="717"/>
                </a:cxn>
                <a:cxn ang="0">
                  <a:pos x="567" y="709"/>
                </a:cxn>
                <a:cxn ang="0">
                  <a:pos x="551" y="701"/>
                </a:cxn>
                <a:cxn ang="0">
                  <a:pos x="535" y="693"/>
                </a:cxn>
                <a:cxn ang="0">
                  <a:pos x="519" y="685"/>
                </a:cxn>
                <a:cxn ang="0">
                  <a:pos x="511" y="677"/>
                </a:cxn>
                <a:cxn ang="0">
                  <a:pos x="495" y="661"/>
                </a:cxn>
                <a:cxn ang="0">
                  <a:pos x="471" y="653"/>
                </a:cxn>
                <a:cxn ang="0">
                  <a:pos x="463" y="645"/>
                </a:cxn>
                <a:cxn ang="0">
                  <a:pos x="447" y="629"/>
                </a:cxn>
                <a:cxn ang="0">
                  <a:pos x="431" y="621"/>
                </a:cxn>
                <a:cxn ang="0">
                  <a:pos x="415" y="605"/>
                </a:cxn>
                <a:cxn ang="0">
                  <a:pos x="407" y="597"/>
                </a:cxn>
                <a:cxn ang="0">
                  <a:pos x="391" y="581"/>
                </a:cxn>
                <a:cxn ang="0">
                  <a:pos x="375" y="574"/>
                </a:cxn>
                <a:cxn ang="0">
                  <a:pos x="359" y="558"/>
                </a:cxn>
                <a:cxn ang="0">
                  <a:pos x="343" y="542"/>
                </a:cxn>
                <a:cxn ang="0">
                  <a:pos x="335" y="534"/>
                </a:cxn>
                <a:cxn ang="0">
                  <a:pos x="319" y="518"/>
                </a:cxn>
                <a:cxn ang="0">
                  <a:pos x="311" y="502"/>
                </a:cxn>
                <a:cxn ang="0">
                  <a:pos x="295" y="494"/>
                </a:cxn>
                <a:cxn ang="0">
                  <a:pos x="287" y="478"/>
                </a:cxn>
                <a:cxn ang="0">
                  <a:pos x="271" y="462"/>
                </a:cxn>
                <a:cxn ang="0">
                  <a:pos x="263" y="446"/>
                </a:cxn>
                <a:cxn ang="0">
                  <a:pos x="247" y="430"/>
                </a:cxn>
                <a:cxn ang="0">
                  <a:pos x="231" y="414"/>
                </a:cxn>
                <a:cxn ang="0">
                  <a:pos x="223" y="390"/>
                </a:cxn>
                <a:cxn ang="0">
                  <a:pos x="207" y="374"/>
                </a:cxn>
                <a:cxn ang="0">
                  <a:pos x="200" y="359"/>
                </a:cxn>
                <a:cxn ang="0">
                  <a:pos x="184" y="335"/>
                </a:cxn>
                <a:cxn ang="0">
                  <a:pos x="176" y="311"/>
                </a:cxn>
                <a:cxn ang="0">
                  <a:pos x="168" y="295"/>
                </a:cxn>
                <a:cxn ang="0">
                  <a:pos x="160" y="279"/>
                </a:cxn>
                <a:cxn ang="0">
                  <a:pos x="152" y="263"/>
                </a:cxn>
                <a:cxn ang="0">
                  <a:pos x="0" y="327"/>
                </a:cxn>
                <a:cxn ang="0">
                  <a:pos x="247" y="0"/>
                </a:cxn>
                <a:cxn ang="0">
                  <a:pos x="663" y="32"/>
                </a:cxn>
                <a:cxn ang="0">
                  <a:pos x="495" y="112"/>
                </a:cxn>
                <a:cxn ang="0">
                  <a:pos x="503" y="128"/>
                </a:cxn>
                <a:cxn ang="0">
                  <a:pos x="519" y="152"/>
                </a:cxn>
                <a:cxn ang="0">
                  <a:pos x="527" y="175"/>
                </a:cxn>
                <a:cxn ang="0">
                  <a:pos x="551" y="199"/>
                </a:cxn>
                <a:cxn ang="0">
                  <a:pos x="559" y="223"/>
                </a:cxn>
                <a:cxn ang="0">
                  <a:pos x="583" y="239"/>
                </a:cxn>
                <a:cxn ang="0">
                  <a:pos x="599" y="263"/>
                </a:cxn>
                <a:cxn ang="0">
                  <a:pos x="615" y="279"/>
                </a:cxn>
                <a:cxn ang="0">
                  <a:pos x="631" y="295"/>
                </a:cxn>
                <a:cxn ang="0">
                  <a:pos x="647" y="311"/>
                </a:cxn>
                <a:cxn ang="0">
                  <a:pos x="671" y="327"/>
                </a:cxn>
                <a:cxn ang="0">
                  <a:pos x="687" y="343"/>
                </a:cxn>
                <a:cxn ang="0">
                  <a:pos x="703" y="351"/>
                </a:cxn>
                <a:cxn ang="0">
                  <a:pos x="727" y="367"/>
                </a:cxn>
                <a:cxn ang="0">
                  <a:pos x="751" y="382"/>
                </a:cxn>
                <a:cxn ang="0">
                  <a:pos x="766" y="390"/>
                </a:cxn>
                <a:cxn ang="0">
                  <a:pos x="782" y="398"/>
                </a:cxn>
                <a:cxn ang="0">
                  <a:pos x="623" y="733"/>
                </a:cxn>
              </a:cxnLst>
              <a:rect l="0" t="0" r="r" b="b"/>
              <a:pathLst>
                <a:path w="782" h="733">
                  <a:moveTo>
                    <a:pt x="623" y="733"/>
                  </a:moveTo>
                  <a:lnTo>
                    <a:pt x="607" y="725"/>
                  </a:lnTo>
                  <a:lnTo>
                    <a:pt x="591" y="725"/>
                  </a:lnTo>
                  <a:lnTo>
                    <a:pt x="575" y="717"/>
                  </a:lnTo>
                  <a:lnTo>
                    <a:pt x="567" y="709"/>
                  </a:lnTo>
                  <a:lnTo>
                    <a:pt x="551" y="701"/>
                  </a:lnTo>
                  <a:lnTo>
                    <a:pt x="535" y="693"/>
                  </a:lnTo>
                  <a:lnTo>
                    <a:pt x="519" y="685"/>
                  </a:lnTo>
                  <a:lnTo>
                    <a:pt x="511" y="677"/>
                  </a:lnTo>
                  <a:lnTo>
                    <a:pt x="495" y="661"/>
                  </a:lnTo>
                  <a:lnTo>
                    <a:pt x="471" y="653"/>
                  </a:lnTo>
                  <a:lnTo>
                    <a:pt x="463" y="645"/>
                  </a:lnTo>
                  <a:lnTo>
                    <a:pt x="447" y="629"/>
                  </a:lnTo>
                  <a:lnTo>
                    <a:pt x="431" y="621"/>
                  </a:lnTo>
                  <a:lnTo>
                    <a:pt x="415" y="605"/>
                  </a:lnTo>
                  <a:lnTo>
                    <a:pt x="407" y="597"/>
                  </a:lnTo>
                  <a:lnTo>
                    <a:pt x="391" y="581"/>
                  </a:lnTo>
                  <a:lnTo>
                    <a:pt x="375" y="574"/>
                  </a:lnTo>
                  <a:lnTo>
                    <a:pt x="359" y="558"/>
                  </a:lnTo>
                  <a:lnTo>
                    <a:pt x="343" y="542"/>
                  </a:lnTo>
                  <a:lnTo>
                    <a:pt x="335" y="534"/>
                  </a:lnTo>
                  <a:lnTo>
                    <a:pt x="319" y="518"/>
                  </a:lnTo>
                  <a:lnTo>
                    <a:pt x="311" y="502"/>
                  </a:lnTo>
                  <a:lnTo>
                    <a:pt x="295" y="494"/>
                  </a:lnTo>
                  <a:lnTo>
                    <a:pt x="287" y="478"/>
                  </a:lnTo>
                  <a:lnTo>
                    <a:pt x="271" y="462"/>
                  </a:lnTo>
                  <a:lnTo>
                    <a:pt x="263" y="446"/>
                  </a:lnTo>
                  <a:lnTo>
                    <a:pt x="247" y="430"/>
                  </a:lnTo>
                  <a:lnTo>
                    <a:pt x="231" y="414"/>
                  </a:lnTo>
                  <a:lnTo>
                    <a:pt x="223" y="390"/>
                  </a:lnTo>
                  <a:lnTo>
                    <a:pt x="207" y="374"/>
                  </a:lnTo>
                  <a:lnTo>
                    <a:pt x="200" y="359"/>
                  </a:lnTo>
                  <a:lnTo>
                    <a:pt x="184" y="335"/>
                  </a:lnTo>
                  <a:lnTo>
                    <a:pt x="176" y="311"/>
                  </a:lnTo>
                  <a:lnTo>
                    <a:pt x="168" y="295"/>
                  </a:lnTo>
                  <a:lnTo>
                    <a:pt x="160" y="279"/>
                  </a:lnTo>
                  <a:lnTo>
                    <a:pt x="152" y="263"/>
                  </a:lnTo>
                  <a:lnTo>
                    <a:pt x="0" y="327"/>
                  </a:lnTo>
                  <a:lnTo>
                    <a:pt x="247" y="0"/>
                  </a:lnTo>
                  <a:lnTo>
                    <a:pt x="663" y="32"/>
                  </a:lnTo>
                  <a:lnTo>
                    <a:pt x="495" y="112"/>
                  </a:lnTo>
                  <a:lnTo>
                    <a:pt x="503" y="128"/>
                  </a:lnTo>
                  <a:lnTo>
                    <a:pt x="519" y="152"/>
                  </a:lnTo>
                  <a:lnTo>
                    <a:pt x="527" y="175"/>
                  </a:lnTo>
                  <a:lnTo>
                    <a:pt x="551" y="199"/>
                  </a:lnTo>
                  <a:lnTo>
                    <a:pt x="559" y="223"/>
                  </a:lnTo>
                  <a:lnTo>
                    <a:pt x="583" y="239"/>
                  </a:lnTo>
                  <a:lnTo>
                    <a:pt x="599" y="263"/>
                  </a:lnTo>
                  <a:lnTo>
                    <a:pt x="615" y="279"/>
                  </a:lnTo>
                  <a:lnTo>
                    <a:pt x="631" y="295"/>
                  </a:lnTo>
                  <a:lnTo>
                    <a:pt x="647" y="311"/>
                  </a:lnTo>
                  <a:lnTo>
                    <a:pt x="671" y="327"/>
                  </a:lnTo>
                  <a:lnTo>
                    <a:pt x="687" y="343"/>
                  </a:lnTo>
                  <a:lnTo>
                    <a:pt x="703" y="351"/>
                  </a:lnTo>
                  <a:lnTo>
                    <a:pt x="727" y="367"/>
                  </a:lnTo>
                  <a:lnTo>
                    <a:pt x="751" y="382"/>
                  </a:lnTo>
                  <a:lnTo>
                    <a:pt x="766" y="390"/>
                  </a:lnTo>
                  <a:lnTo>
                    <a:pt x="782" y="398"/>
                  </a:lnTo>
                  <a:lnTo>
                    <a:pt x="623" y="733"/>
                  </a:lnTo>
                  <a:close/>
                </a:path>
              </a:pathLst>
            </a:custGeom>
            <a:solidFill>
              <a:srgbClr val="FF00FF"/>
            </a:solidFill>
            <a:ln w="9525">
              <a:noFill/>
              <a:round/>
              <a:headEnd/>
              <a:tailEnd/>
            </a:ln>
          </p:spPr>
          <p:txBody>
            <a:bodyPr/>
            <a:lstStyle/>
            <a:p>
              <a:endParaRPr lang="en-IN"/>
            </a:p>
          </p:txBody>
        </p:sp>
        <p:sp>
          <p:nvSpPr>
            <p:cNvPr id="177161" name="Freeform 9"/>
            <p:cNvSpPr>
              <a:spLocks/>
            </p:cNvSpPr>
            <p:nvPr/>
          </p:nvSpPr>
          <p:spPr bwMode="auto">
            <a:xfrm>
              <a:off x="2377" y="2368"/>
              <a:ext cx="838" cy="677"/>
            </a:xfrm>
            <a:custGeom>
              <a:avLst/>
              <a:gdLst/>
              <a:ahLst/>
              <a:cxnLst>
                <a:cxn ang="0">
                  <a:pos x="335" y="0"/>
                </a:cxn>
                <a:cxn ang="0">
                  <a:pos x="263" y="175"/>
                </a:cxn>
                <a:cxn ang="0">
                  <a:pos x="279" y="183"/>
                </a:cxn>
                <a:cxn ang="0">
                  <a:pos x="295" y="183"/>
                </a:cxn>
                <a:cxn ang="0">
                  <a:pos x="311" y="191"/>
                </a:cxn>
                <a:cxn ang="0">
                  <a:pos x="335" y="199"/>
                </a:cxn>
                <a:cxn ang="0">
                  <a:pos x="351" y="199"/>
                </a:cxn>
                <a:cxn ang="0">
                  <a:pos x="375" y="207"/>
                </a:cxn>
                <a:cxn ang="0">
                  <a:pos x="391" y="207"/>
                </a:cxn>
                <a:cxn ang="0">
                  <a:pos x="415" y="207"/>
                </a:cxn>
                <a:cxn ang="0">
                  <a:pos x="439" y="215"/>
                </a:cxn>
                <a:cxn ang="0">
                  <a:pos x="487" y="215"/>
                </a:cxn>
                <a:cxn ang="0">
                  <a:pos x="503" y="207"/>
                </a:cxn>
                <a:cxn ang="0">
                  <a:pos x="527" y="207"/>
                </a:cxn>
                <a:cxn ang="0">
                  <a:pos x="551" y="207"/>
                </a:cxn>
                <a:cxn ang="0">
                  <a:pos x="567" y="199"/>
                </a:cxn>
                <a:cxn ang="0">
                  <a:pos x="591" y="199"/>
                </a:cxn>
                <a:cxn ang="0">
                  <a:pos x="615" y="191"/>
                </a:cxn>
                <a:cxn ang="0">
                  <a:pos x="639" y="183"/>
                </a:cxn>
                <a:cxn ang="0">
                  <a:pos x="838" y="510"/>
                </a:cxn>
                <a:cxn ang="0">
                  <a:pos x="822" y="518"/>
                </a:cxn>
                <a:cxn ang="0">
                  <a:pos x="798" y="526"/>
                </a:cxn>
                <a:cxn ang="0">
                  <a:pos x="782" y="534"/>
                </a:cxn>
                <a:cxn ang="0">
                  <a:pos x="766" y="541"/>
                </a:cxn>
                <a:cxn ang="0">
                  <a:pos x="750" y="541"/>
                </a:cxn>
                <a:cxn ang="0">
                  <a:pos x="734" y="549"/>
                </a:cxn>
                <a:cxn ang="0">
                  <a:pos x="719" y="549"/>
                </a:cxn>
                <a:cxn ang="0">
                  <a:pos x="703" y="557"/>
                </a:cxn>
                <a:cxn ang="0">
                  <a:pos x="679" y="557"/>
                </a:cxn>
                <a:cxn ang="0">
                  <a:pos x="663" y="565"/>
                </a:cxn>
                <a:cxn ang="0">
                  <a:pos x="639" y="565"/>
                </a:cxn>
                <a:cxn ang="0">
                  <a:pos x="623" y="573"/>
                </a:cxn>
                <a:cxn ang="0">
                  <a:pos x="599" y="573"/>
                </a:cxn>
                <a:cxn ang="0">
                  <a:pos x="583" y="581"/>
                </a:cxn>
                <a:cxn ang="0">
                  <a:pos x="559" y="581"/>
                </a:cxn>
                <a:cxn ang="0">
                  <a:pos x="535" y="581"/>
                </a:cxn>
                <a:cxn ang="0">
                  <a:pos x="511" y="581"/>
                </a:cxn>
                <a:cxn ang="0">
                  <a:pos x="487" y="581"/>
                </a:cxn>
                <a:cxn ang="0">
                  <a:pos x="463" y="581"/>
                </a:cxn>
                <a:cxn ang="0">
                  <a:pos x="439" y="581"/>
                </a:cxn>
                <a:cxn ang="0">
                  <a:pos x="407" y="581"/>
                </a:cxn>
                <a:cxn ang="0">
                  <a:pos x="391" y="581"/>
                </a:cxn>
                <a:cxn ang="0">
                  <a:pos x="367" y="581"/>
                </a:cxn>
                <a:cxn ang="0">
                  <a:pos x="351" y="581"/>
                </a:cxn>
                <a:cxn ang="0">
                  <a:pos x="319" y="573"/>
                </a:cxn>
                <a:cxn ang="0">
                  <a:pos x="303" y="573"/>
                </a:cxn>
                <a:cxn ang="0">
                  <a:pos x="279" y="565"/>
                </a:cxn>
                <a:cxn ang="0">
                  <a:pos x="255" y="565"/>
                </a:cxn>
                <a:cxn ang="0">
                  <a:pos x="239" y="557"/>
                </a:cxn>
                <a:cxn ang="0">
                  <a:pos x="215" y="549"/>
                </a:cxn>
                <a:cxn ang="0">
                  <a:pos x="191" y="549"/>
                </a:cxn>
                <a:cxn ang="0">
                  <a:pos x="168" y="541"/>
                </a:cxn>
                <a:cxn ang="0">
                  <a:pos x="152" y="534"/>
                </a:cxn>
                <a:cxn ang="0">
                  <a:pos x="120" y="526"/>
                </a:cxn>
                <a:cxn ang="0">
                  <a:pos x="56" y="677"/>
                </a:cxn>
                <a:cxn ang="0">
                  <a:pos x="0" y="247"/>
                </a:cxn>
                <a:cxn ang="0">
                  <a:pos x="335" y="0"/>
                </a:cxn>
              </a:cxnLst>
              <a:rect l="0" t="0" r="r" b="b"/>
              <a:pathLst>
                <a:path w="838" h="677">
                  <a:moveTo>
                    <a:pt x="335" y="0"/>
                  </a:moveTo>
                  <a:lnTo>
                    <a:pt x="263" y="175"/>
                  </a:lnTo>
                  <a:lnTo>
                    <a:pt x="279" y="183"/>
                  </a:lnTo>
                  <a:lnTo>
                    <a:pt x="295" y="183"/>
                  </a:lnTo>
                  <a:lnTo>
                    <a:pt x="311" y="191"/>
                  </a:lnTo>
                  <a:lnTo>
                    <a:pt x="335" y="199"/>
                  </a:lnTo>
                  <a:lnTo>
                    <a:pt x="351" y="199"/>
                  </a:lnTo>
                  <a:lnTo>
                    <a:pt x="375" y="207"/>
                  </a:lnTo>
                  <a:lnTo>
                    <a:pt x="391" y="207"/>
                  </a:lnTo>
                  <a:lnTo>
                    <a:pt x="415" y="207"/>
                  </a:lnTo>
                  <a:lnTo>
                    <a:pt x="439" y="215"/>
                  </a:lnTo>
                  <a:lnTo>
                    <a:pt x="487" y="215"/>
                  </a:lnTo>
                  <a:lnTo>
                    <a:pt x="503" y="207"/>
                  </a:lnTo>
                  <a:lnTo>
                    <a:pt x="527" y="207"/>
                  </a:lnTo>
                  <a:lnTo>
                    <a:pt x="551" y="207"/>
                  </a:lnTo>
                  <a:lnTo>
                    <a:pt x="567" y="199"/>
                  </a:lnTo>
                  <a:lnTo>
                    <a:pt x="591" y="199"/>
                  </a:lnTo>
                  <a:lnTo>
                    <a:pt x="615" y="191"/>
                  </a:lnTo>
                  <a:lnTo>
                    <a:pt x="639" y="183"/>
                  </a:lnTo>
                  <a:lnTo>
                    <a:pt x="838" y="510"/>
                  </a:lnTo>
                  <a:lnTo>
                    <a:pt x="822" y="518"/>
                  </a:lnTo>
                  <a:lnTo>
                    <a:pt x="798" y="526"/>
                  </a:lnTo>
                  <a:lnTo>
                    <a:pt x="782" y="534"/>
                  </a:lnTo>
                  <a:lnTo>
                    <a:pt x="766" y="541"/>
                  </a:lnTo>
                  <a:lnTo>
                    <a:pt x="750" y="541"/>
                  </a:lnTo>
                  <a:lnTo>
                    <a:pt x="734" y="549"/>
                  </a:lnTo>
                  <a:lnTo>
                    <a:pt x="719" y="549"/>
                  </a:lnTo>
                  <a:lnTo>
                    <a:pt x="703" y="557"/>
                  </a:lnTo>
                  <a:lnTo>
                    <a:pt x="679" y="557"/>
                  </a:lnTo>
                  <a:lnTo>
                    <a:pt x="663" y="565"/>
                  </a:lnTo>
                  <a:lnTo>
                    <a:pt x="639" y="565"/>
                  </a:lnTo>
                  <a:lnTo>
                    <a:pt x="623" y="573"/>
                  </a:lnTo>
                  <a:lnTo>
                    <a:pt x="599" y="573"/>
                  </a:lnTo>
                  <a:lnTo>
                    <a:pt x="583" y="581"/>
                  </a:lnTo>
                  <a:lnTo>
                    <a:pt x="559" y="581"/>
                  </a:lnTo>
                  <a:lnTo>
                    <a:pt x="535" y="581"/>
                  </a:lnTo>
                  <a:lnTo>
                    <a:pt x="511" y="581"/>
                  </a:lnTo>
                  <a:lnTo>
                    <a:pt x="487" y="581"/>
                  </a:lnTo>
                  <a:lnTo>
                    <a:pt x="463" y="581"/>
                  </a:lnTo>
                  <a:lnTo>
                    <a:pt x="439" y="581"/>
                  </a:lnTo>
                  <a:lnTo>
                    <a:pt x="407" y="581"/>
                  </a:lnTo>
                  <a:lnTo>
                    <a:pt x="391" y="581"/>
                  </a:lnTo>
                  <a:lnTo>
                    <a:pt x="367" y="581"/>
                  </a:lnTo>
                  <a:lnTo>
                    <a:pt x="351" y="581"/>
                  </a:lnTo>
                  <a:lnTo>
                    <a:pt x="319" y="573"/>
                  </a:lnTo>
                  <a:lnTo>
                    <a:pt x="303" y="573"/>
                  </a:lnTo>
                  <a:lnTo>
                    <a:pt x="279" y="565"/>
                  </a:lnTo>
                  <a:lnTo>
                    <a:pt x="255" y="565"/>
                  </a:lnTo>
                  <a:lnTo>
                    <a:pt x="239" y="557"/>
                  </a:lnTo>
                  <a:lnTo>
                    <a:pt x="215" y="549"/>
                  </a:lnTo>
                  <a:lnTo>
                    <a:pt x="191" y="549"/>
                  </a:lnTo>
                  <a:lnTo>
                    <a:pt x="168" y="541"/>
                  </a:lnTo>
                  <a:lnTo>
                    <a:pt x="152" y="534"/>
                  </a:lnTo>
                  <a:lnTo>
                    <a:pt x="120" y="526"/>
                  </a:lnTo>
                  <a:lnTo>
                    <a:pt x="56" y="677"/>
                  </a:lnTo>
                  <a:lnTo>
                    <a:pt x="0" y="247"/>
                  </a:lnTo>
                  <a:lnTo>
                    <a:pt x="335" y="0"/>
                  </a:lnTo>
                  <a:close/>
                </a:path>
              </a:pathLst>
            </a:custGeom>
            <a:solidFill>
              <a:srgbClr val="FFFF00"/>
            </a:solidFill>
            <a:ln w="9525">
              <a:noFill/>
              <a:round/>
              <a:headEnd/>
              <a:tailEnd/>
            </a:ln>
          </p:spPr>
          <p:txBody>
            <a:bodyPr/>
            <a:lstStyle/>
            <a:p>
              <a:endParaRPr lang="en-IN"/>
            </a:p>
          </p:txBody>
        </p:sp>
        <p:sp>
          <p:nvSpPr>
            <p:cNvPr id="177162" name="Freeform 10"/>
            <p:cNvSpPr>
              <a:spLocks/>
            </p:cNvSpPr>
            <p:nvPr/>
          </p:nvSpPr>
          <p:spPr bwMode="auto">
            <a:xfrm>
              <a:off x="1782" y="2109"/>
              <a:ext cx="782" cy="733"/>
            </a:xfrm>
            <a:custGeom>
              <a:avLst/>
              <a:gdLst/>
              <a:ahLst/>
              <a:cxnLst>
                <a:cxn ang="0">
                  <a:pos x="623" y="733"/>
                </a:cxn>
                <a:cxn ang="0">
                  <a:pos x="607" y="725"/>
                </a:cxn>
                <a:cxn ang="0">
                  <a:pos x="591" y="725"/>
                </a:cxn>
                <a:cxn ang="0">
                  <a:pos x="575" y="717"/>
                </a:cxn>
                <a:cxn ang="0">
                  <a:pos x="567" y="709"/>
                </a:cxn>
                <a:cxn ang="0">
                  <a:pos x="551" y="701"/>
                </a:cxn>
                <a:cxn ang="0">
                  <a:pos x="535" y="693"/>
                </a:cxn>
                <a:cxn ang="0">
                  <a:pos x="519" y="685"/>
                </a:cxn>
                <a:cxn ang="0">
                  <a:pos x="511" y="677"/>
                </a:cxn>
                <a:cxn ang="0">
                  <a:pos x="495" y="661"/>
                </a:cxn>
                <a:cxn ang="0">
                  <a:pos x="471" y="653"/>
                </a:cxn>
                <a:cxn ang="0">
                  <a:pos x="463" y="645"/>
                </a:cxn>
                <a:cxn ang="0">
                  <a:pos x="447" y="629"/>
                </a:cxn>
                <a:cxn ang="0">
                  <a:pos x="431" y="621"/>
                </a:cxn>
                <a:cxn ang="0">
                  <a:pos x="415" y="605"/>
                </a:cxn>
                <a:cxn ang="0">
                  <a:pos x="407" y="597"/>
                </a:cxn>
                <a:cxn ang="0">
                  <a:pos x="391" y="582"/>
                </a:cxn>
                <a:cxn ang="0">
                  <a:pos x="375" y="574"/>
                </a:cxn>
                <a:cxn ang="0">
                  <a:pos x="359" y="558"/>
                </a:cxn>
                <a:cxn ang="0">
                  <a:pos x="343" y="542"/>
                </a:cxn>
                <a:cxn ang="0">
                  <a:pos x="335" y="534"/>
                </a:cxn>
                <a:cxn ang="0">
                  <a:pos x="319" y="518"/>
                </a:cxn>
                <a:cxn ang="0">
                  <a:pos x="311" y="502"/>
                </a:cxn>
                <a:cxn ang="0">
                  <a:pos x="295" y="494"/>
                </a:cxn>
                <a:cxn ang="0">
                  <a:pos x="287" y="478"/>
                </a:cxn>
                <a:cxn ang="0">
                  <a:pos x="271" y="462"/>
                </a:cxn>
                <a:cxn ang="0">
                  <a:pos x="263" y="446"/>
                </a:cxn>
                <a:cxn ang="0">
                  <a:pos x="247" y="430"/>
                </a:cxn>
                <a:cxn ang="0">
                  <a:pos x="231" y="414"/>
                </a:cxn>
                <a:cxn ang="0">
                  <a:pos x="223" y="390"/>
                </a:cxn>
                <a:cxn ang="0">
                  <a:pos x="208" y="374"/>
                </a:cxn>
                <a:cxn ang="0">
                  <a:pos x="200" y="359"/>
                </a:cxn>
                <a:cxn ang="0">
                  <a:pos x="184" y="335"/>
                </a:cxn>
                <a:cxn ang="0">
                  <a:pos x="176" y="311"/>
                </a:cxn>
                <a:cxn ang="0">
                  <a:pos x="168" y="295"/>
                </a:cxn>
                <a:cxn ang="0">
                  <a:pos x="160" y="279"/>
                </a:cxn>
                <a:cxn ang="0">
                  <a:pos x="152" y="263"/>
                </a:cxn>
                <a:cxn ang="0">
                  <a:pos x="0" y="327"/>
                </a:cxn>
                <a:cxn ang="0">
                  <a:pos x="247" y="0"/>
                </a:cxn>
                <a:cxn ang="0">
                  <a:pos x="663" y="32"/>
                </a:cxn>
                <a:cxn ang="0">
                  <a:pos x="495" y="112"/>
                </a:cxn>
                <a:cxn ang="0">
                  <a:pos x="503" y="128"/>
                </a:cxn>
                <a:cxn ang="0">
                  <a:pos x="519" y="152"/>
                </a:cxn>
                <a:cxn ang="0">
                  <a:pos x="527" y="175"/>
                </a:cxn>
                <a:cxn ang="0">
                  <a:pos x="551" y="199"/>
                </a:cxn>
                <a:cxn ang="0">
                  <a:pos x="559" y="223"/>
                </a:cxn>
                <a:cxn ang="0">
                  <a:pos x="583" y="239"/>
                </a:cxn>
                <a:cxn ang="0">
                  <a:pos x="599" y="263"/>
                </a:cxn>
                <a:cxn ang="0">
                  <a:pos x="615" y="279"/>
                </a:cxn>
                <a:cxn ang="0">
                  <a:pos x="631" y="295"/>
                </a:cxn>
                <a:cxn ang="0">
                  <a:pos x="647" y="311"/>
                </a:cxn>
                <a:cxn ang="0">
                  <a:pos x="671" y="327"/>
                </a:cxn>
                <a:cxn ang="0">
                  <a:pos x="687" y="343"/>
                </a:cxn>
                <a:cxn ang="0">
                  <a:pos x="703" y="351"/>
                </a:cxn>
                <a:cxn ang="0">
                  <a:pos x="727" y="367"/>
                </a:cxn>
                <a:cxn ang="0">
                  <a:pos x="751" y="382"/>
                </a:cxn>
                <a:cxn ang="0">
                  <a:pos x="766" y="390"/>
                </a:cxn>
                <a:cxn ang="0">
                  <a:pos x="782" y="398"/>
                </a:cxn>
                <a:cxn ang="0">
                  <a:pos x="623" y="733"/>
                </a:cxn>
              </a:cxnLst>
              <a:rect l="0" t="0" r="r" b="b"/>
              <a:pathLst>
                <a:path w="782" h="733">
                  <a:moveTo>
                    <a:pt x="623" y="733"/>
                  </a:moveTo>
                  <a:lnTo>
                    <a:pt x="607" y="725"/>
                  </a:lnTo>
                  <a:lnTo>
                    <a:pt x="591" y="725"/>
                  </a:lnTo>
                  <a:lnTo>
                    <a:pt x="575" y="717"/>
                  </a:lnTo>
                  <a:lnTo>
                    <a:pt x="567" y="709"/>
                  </a:lnTo>
                  <a:lnTo>
                    <a:pt x="551" y="701"/>
                  </a:lnTo>
                  <a:lnTo>
                    <a:pt x="535" y="693"/>
                  </a:lnTo>
                  <a:lnTo>
                    <a:pt x="519" y="685"/>
                  </a:lnTo>
                  <a:lnTo>
                    <a:pt x="511" y="677"/>
                  </a:lnTo>
                  <a:lnTo>
                    <a:pt x="495" y="661"/>
                  </a:lnTo>
                  <a:lnTo>
                    <a:pt x="471" y="653"/>
                  </a:lnTo>
                  <a:lnTo>
                    <a:pt x="463" y="645"/>
                  </a:lnTo>
                  <a:lnTo>
                    <a:pt x="447" y="629"/>
                  </a:lnTo>
                  <a:lnTo>
                    <a:pt x="431" y="621"/>
                  </a:lnTo>
                  <a:lnTo>
                    <a:pt x="415" y="605"/>
                  </a:lnTo>
                  <a:lnTo>
                    <a:pt x="407" y="597"/>
                  </a:lnTo>
                  <a:lnTo>
                    <a:pt x="391" y="582"/>
                  </a:lnTo>
                  <a:lnTo>
                    <a:pt x="375" y="574"/>
                  </a:lnTo>
                  <a:lnTo>
                    <a:pt x="359" y="558"/>
                  </a:lnTo>
                  <a:lnTo>
                    <a:pt x="343" y="542"/>
                  </a:lnTo>
                  <a:lnTo>
                    <a:pt x="335" y="534"/>
                  </a:lnTo>
                  <a:lnTo>
                    <a:pt x="319" y="518"/>
                  </a:lnTo>
                  <a:lnTo>
                    <a:pt x="311" y="502"/>
                  </a:lnTo>
                  <a:lnTo>
                    <a:pt x="295" y="494"/>
                  </a:lnTo>
                  <a:lnTo>
                    <a:pt x="287" y="478"/>
                  </a:lnTo>
                  <a:lnTo>
                    <a:pt x="271" y="462"/>
                  </a:lnTo>
                  <a:lnTo>
                    <a:pt x="263" y="446"/>
                  </a:lnTo>
                  <a:lnTo>
                    <a:pt x="247" y="430"/>
                  </a:lnTo>
                  <a:lnTo>
                    <a:pt x="231" y="414"/>
                  </a:lnTo>
                  <a:lnTo>
                    <a:pt x="223" y="390"/>
                  </a:lnTo>
                  <a:lnTo>
                    <a:pt x="208" y="374"/>
                  </a:lnTo>
                  <a:lnTo>
                    <a:pt x="200" y="359"/>
                  </a:lnTo>
                  <a:lnTo>
                    <a:pt x="184" y="335"/>
                  </a:lnTo>
                  <a:lnTo>
                    <a:pt x="176" y="311"/>
                  </a:lnTo>
                  <a:lnTo>
                    <a:pt x="168" y="295"/>
                  </a:lnTo>
                  <a:lnTo>
                    <a:pt x="160" y="279"/>
                  </a:lnTo>
                  <a:lnTo>
                    <a:pt x="152" y="263"/>
                  </a:lnTo>
                  <a:lnTo>
                    <a:pt x="0" y="327"/>
                  </a:lnTo>
                  <a:lnTo>
                    <a:pt x="247" y="0"/>
                  </a:lnTo>
                  <a:lnTo>
                    <a:pt x="663" y="32"/>
                  </a:lnTo>
                  <a:lnTo>
                    <a:pt x="495" y="112"/>
                  </a:lnTo>
                  <a:lnTo>
                    <a:pt x="503" y="128"/>
                  </a:lnTo>
                  <a:lnTo>
                    <a:pt x="519" y="152"/>
                  </a:lnTo>
                  <a:lnTo>
                    <a:pt x="527" y="175"/>
                  </a:lnTo>
                  <a:lnTo>
                    <a:pt x="551" y="199"/>
                  </a:lnTo>
                  <a:lnTo>
                    <a:pt x="559" y="223"/>
                  </a:lnTo>
                  <a:lnTo>
                    <a:pt x="583" y="239"/>
                  </a:lnTo>
                  <a:lnTo>
                    <a:pt x="599" y="263"/>
                  </a:lnTo>
                  <a:lnTo>
                    <a:pt x="615" y="279"/>
                  </a:lnTo>
                  <a:lnTo>
                    <a:pt x="631" y="295"/>
                  </a:lnTo>
                  <a:lnTo>
                    <a:pt x="647" y="311"/>
                  </a:lnTo>
                  <a:lnTo>
                    <a:pt x="671" y="327"/>
                  </a:lnTo>
                  <a:lnTo>
                    <a:pt x="687" y="343"/>
                  </a:lnTo>
                  <a:lnTo>
                    <a:pt x="703" y="351"/>
                  </a:lnTo>
                  <a:lnTo>
                    <a:pt x="727" y="367"/>
                  </a:lnTo>
                  <a:lnTo>
                    <a:pt x="751" y="382"/>
                  </a:lnTo>
                  <a:lnTo>
                    <a:pt x="766" y="390"/>
                  </a:lnTo>
                  <a:lnTo>
                    <a:pt x="782" y="398"/>
                  </a:lnTo>
                  <a:lnTo>
                    <a:pt x="623" y="733"/>
                  </a:lnTo>
                  <a:close/>
                </a:path>
              </a:pathLst>
            </a:custGeom>
            <a:noFill/>
            <a:ln w="12700">
              <a:solidFill>
                <a:srgbClr val="000000"/>
              </a:solidFill>
              <a:prstDash val="solid"/>
              <a:round/>
              <a:headEnd/>
              <a:tailEnd/>
            </a:ln>
          </p:spPr>
          <p:txBody>
            <a:bodyPr/>
            <a:lstStyle/>
            <a:p>
              <a:endParaRPr lang="en-IN"/>
            </a:p>
          </p:txBody>
        </p:sp>
        <p:sp>
          <p:nvSpPr>
            <p:cNvPr id="177163" name="Freeform 11"/>
            <p:cNvSpPr>
              <a:spLocks/>
            </p:cNvSpPr>
            <p:nvPr/>
          </p:nvSpPr>
          <p:spPr bwMode="auto">
            <a:xfrm>
              <a:off x="2373" y="2364"/>
              <a:ext cx="838" cy="677"/>
            </a:xfrm>
            <a:custGeom>
              <a:avLst/>
              <a:gdLst/>
              <a:ahLst/>
              <a:cxnLst>
                <a:cxn ang="0">
                  <a:pos x="335" y="0"/>
                </a:cxn>
                <a:cxn ang="0">
                  <a:pos x="263" y="175"/>
                </a:cxn>
                <a:cxn ang="0">
                  <a:pos x="279" y="183"/>
                </a:cxn>
                <a:cxn ang="0">
                  <a:pos x="295" y="183"/>
                </a:cxn>
                <a:cxn ang="0">
                  <a:pos x="311" y="191"/>
                </a:cxn>
                <a:cxn ang="0">
                  <a:pos x="335" y="199"/>
                </a:cxn>
                <a:cxn ang="0">
                  <a:pos x="351" y="199"/>
                </a:cxn>
                <a:cxn ang="0">
                  <a:pos x="375" y="207"/>
                </a:cxn>
                <a:cxn ang="0">
                  <a:pos x="391" y="207"/>
                </a:cxn>
                <a:cxn ang="0">
                  <a:pos x="415" y="207"/>
                </a:cxn>
                <a:cxn ang="0">
                  <a:pos x="439" y="215"/>
                </a:cxn>
                <a:cxn ang="0">
                  <a:pos x="487" y="215"/>
                </a:cxn>
                <a:cxn ang="0">
                  <a:pos x="503" y="207"/>
                </a:cxn>
                <a:cxn ang="0">
                  <a:pos x="527" y="207"/>
                </a:cxn>
                <a:cxn ang="0">
                  <a:pos x="551" y="207"/>
                </a:cxn>
                <a:cxn ang="0">
                  <a:pos x="567" y="199"/>
                </a:cxn>
                <a:cxn ang="0">
                  <a:pos x="591" y="199"/>
                </a:cxn>
                <a:cxn ang="0">
                  <a:pos x="615" y="191"/>
                </a:cxn>
                <a:cxn ang="0">
                  <a:pos x="639" y="183"/>
                </a:cxn>
                <a:cxn ang="0">
                  <a:pos x="838" y="510"/>
                </a:cxn>
                <a:cxn ang="0">
                  <a:pos x="822" y="518"/>
                </a:cxn>
                <a:cxn ang="0">
                  <a:pos x="798" y="526"/>
                </a:cxn>
                <a:cxn ang="0">
                  <a:pos x="782" y="534"/>
                </a:cxn>
                <a:cxn ang="0">
                  <a:pos x="766" y="541"/>
                </a:cxn>
                <a:cxn ang="0">
                  <a:pos x="750" y="541"/>
                </a:cxn>
                <a:cxn ang="0">
                  <a:pos x="734" y="549"/>
                </a:cxn>
                <a:cxn ang="0">
                  <a:pos x="719" y="549"/>
                </a:cxn>
                <a:cxn ang="0">
                  <a:pos x="703" y="557"/>
                </a:cxn>
                <a:cxn ang="0">
                  <a:pos x="679" y="557"/>
                </a:cxn>
                <a:cxn ang="0">
                  <a:pos x="663" y="565"/>
                </a:cxn>
                <a:cxn ang="0">
                  <a:pos x="639" y="565"/>
                </a:cxn>
                <a:cxn ang="0">
                  <a:pos x="623" y="573"/>
                </a:cxn>
                <a:cxn ang="0">
                  <a:pos x="599" y="573"/>
                </a:cxn>
                <a:cxn ang="0">
                  <a:pos x="583" y="581"/>
                </a:cxn>
                <a:cxn ang="0">
                  <a:pos x="559" y="581"/>
                </a:cxn>
                <a:cxn ang="0">
                  <a:pos x="535" y="581"/>
                </a:cxn>
                <a:cxn ang="0">
                  <a:pos x="511" y="581"/>
                </a:cxn>
                <a:cxn ang="0">
                  <a:pos x="487" y="581"/>
                </a:cxn>
                <a:cxn ang="0">
                  <a:pos x="463" y="581"/>
                </a:cxn>
                <a:cxn ang="0">
                  <a:pos x="439" y="581"/>
                </a:cxn>
                <a:cxn ang="0">
                  <a:pos x="407" y="581"/>
                </a:cxn>
                <a:cxn ang="0">
                  <a:pos x="391" y="581"/>
                </a:cxn>
                <a:cxn ang="0">
                  <a:pos x="367" y="581"/>
                </a:cxn>
                <a:cxn ang="0">
                  <a:pos x="351" y="581"/>
                </a:cxn>
                <a:cxn ang="0">
                  <a:pos x="319" y="573"/>
                </a:cxn>
                <a:cxn ang="0">
                  <a:pos x="303" y="573"/>
                </a:cxn>
                <a:cxn ang="0">
                  <a:pos x="279" y="565"/>
                </a:cxn>
                <a:cxn ang="0">
                  <a:pos x="255" y="565"/>
                </a:cxn>
                <a:cxn ang="0">
                  <a:pos x="239" y="557"/>
                </a:cxn>
                <a:cxn ang="0">
                  <a:pos x="215" y="549"/>
                </a:cxn>
                <a:cxn ang="0">
                  <a:pos x="191" y="549"/>
                </a:cxn>
                <a:cxn ang="0">
                  <a:pos x="168" y="541"/>
                </a:cxn>
                <a:cxn ang="0">
                  <a:pos x="152" y="534"/>
                </a:cxn>
                <a:cxn ang="0">
                  <a:pos x="120" y="526"/>
                </a:cxn>
                <a:cxn ang="0">
                  <a:pos x="56" y="677"/>
                </a:cxn>
                <a:cxn ang="0">
                  <a:pos x="0" y="247"/>
                </a:cxn>
                <a:cxn ang="0">
                  <a:pos x="335" y="0"/>
                </a:cxn>
              </a:cxnLst>
              <a:rect l="0" t="0" r="r" b="b"/>
              <a:pathLst>
                <a:path w="838" h="677">
                  <a:moveTo>
                    <a:pt x="335" y="0"/>
                  </a:moveTo>
                  <a:lnTo>
                    <a:pt x="263" y="175"/>
                  </a:lnTo>
                  <a:lnTo>
                    <a:pt x="279" y="183"/>
                  </a:lnTo>
                  <a:lnTo>
                    <a:pt x="295" y="183"/>
                  </a:lnTo>
                  <a:lnTo>
                    <a:pt x="311" y="191"/>
                  </a:lnTo>
                  <a:lnTo>
                    <a:pt x="335" y="199"/>
                  </a:lnTo>
                  <a:lnTo>
                    <a:pt x="351" y="199"/>
                  </a:lnTo>
                  <a:lnTo>
                    <a:pt x="375" y="207"/>
                  </a:lnTo>
                  <a:lnTo>
                    <a:pt x="391" y="207"/>
                  </a:lnTo>
                  <a:lnTo>
                    <a:pt x="415" y="207"/>
                  </a:lnTo>
                  <a:lnTo>
                    <a:pt x="439" y="215"/>
                  </a:lnTo>
                  <a:lnTo>
                    <a:pt x="487" y="215"/>
                  </a:lnTo>
                  <a:lnTo>
                    <a:pt x="503" y="207"/>
                  </a:lnTo>
                  <a:lnTo>
                    <a:pt x="527" y="207"/>
                  </a:lnTo>
                  <a:lnTo>
                    <a:pt x="551" y="207"/>
                  </a:lnTo>
                  <a:lnTo>
                    <a:pt x="567" y="199"/>
                  </a:lnTo>
                  <a:lnTo>
                    <a:pt x="591" y="199"/>
                  </a:lnTo>
                  <a:lnTo>
                    <a:pt x="615" y="191"/>
                  </a:lnTo>
                  <a:lnTo>
                    <a:pt x="639" y="183"/>
                  </a:lnTo>
                  <a:lnTo>
                    <a:pt x="838" y="510"/>
                  </a:lnTo>
                  <a:lnTo>
                    <a:pt x="822" y="518"/>
                  </a:lnTo>
                  <a:lnTo>
                    <a:pt x="798" y="526"/>
                  </a:lnTo>
                  <a:lnTo>
                    <a:pt x="782" y="534"/>
                  </a:lnTo>
                  <a:lnTo>
                    <a:pt x="766" y="541"/>
                  </a:lnTo>
                  <a:lnTo>
                    <a:pt x="750" y="541"/>
                  </a:lnTo>
                  <a:lnTo>
                    <a:pt x="734" y="549"/>
                  </a:lnTo>
                  <a:lnTo>
                    <a:pt x="719" y="549"/>
                  </a:lnTo>
                  <a:lnTo>
                    <a:pt x="703" y="557"/>
                  </a:lnTo>
                  <a:lnTo>
                    <a:pt x="679" y="557"/>
                  </a:lnTo>
                  <a:lnTo>
                    <a:pt x="663" y="565"/>
                  </a:lnTo>
                  <a:lnTo>
                    <a:pt x="639" y="565"/>
                  </a:lnTo>
                  <a:lnTo>
                    <a:pt x="623" y="573"/>
                  </a:lnTo>
                  <a:lnTo>
                    <a:pt x="599" y="573"/>
                  </a:lnTo>
                  <a:lnTo>
                    <a:pt x="583" y="581"/>
                  </a:lnTo>
                  <a:lnTo>
                    <a:pt x="559" y="581"/>
                  </a:lnTo>
                  <a:lnTo>
                    <a:pt x="535" y="581"/>
                  </a:lnTo>
                  <a:lnTo>
                    <a:pt x="511" y="581"/>
                  </a:lnTo>
                  <a:lnTo>
                    <a:pt x="487" y="581"/>
                  </a:lnTo>
                  <a:lnTo>
                    <a:pt x="463" y="581"/>
                  </a:lnTo>
                  <a:lnTo>
                    <a:pt x="439" y="581"/>
                  </a:lnTo>
                  <a:lnTo>
                    <a:pt x="407" y="581"/>
                  </a:lnTo>
                  <a:lnTo>
                    <a:pt x="391" y="581"/>
                  </a:lnTo>
                  <a:lnTo>
                    <a:pt x="367" y="581"/>
                  </a:lnTo>
                  <a:lnTo>
                    <a:pt x="351" y="581"/>
                  </a:lnTo>
                  <a:lnTo>
                    <a:pt x="319" y="573"/>
                  </a:lnTo>
                  <a:lnTo>
                    <a:pt x="303" y="573"/>
                  </a:lnTo>
                  <a:lnTo>
                    <a:pt x="279" y="565"/>
                  </a:lnTo>
                  <a:lnTo>
                    <a:pt x="255" y="565"/>
                  </a:lnTo>
                  <a:lnTo>
                    <a:pt x="239" y="557"/>
                  </a:lnTo>
                  <a:lnTo>
                    <a:pt x="215" y="549"/>
                  </a:lnTo>
                  <a:lnTo>
                    <a:pt x="191" y="549"/>
                  </a:lnTo>
                  <a:lnTo>
                    <a:pt x="168" y="541"/>
                  </a:lnTo>
                  <a:lnTo>
                    <a:pt x="152" y="534"/>
                  </a:lnTo>
                  <a:lnTo>
                    <a:pt x="120" y="526"/>
                  </a:lnTo>
                  <a:lnTo>
                    <a:pt x="56" y="677"/>
                  </a:lnTo>
                  <a:lnTo>
                    <a:pt x="0" y="247"/>
                  </a:lnTo>
                  <a:lnTo>
                    <a:pt x="335" y="0"/>
                  </a:lnTo>
                  <a:close/>
                </a:path>
              </a:pathLst>
            </a:custGeom>
            <a:noFill/>
            <a:ln w="12700">
              <a:solidFill>
                <a:srgbClr val="000000"/>
              </a:solidFill>
              <a:prstDash val="solid"/>
              <a:round/>
              <a:headEnd/>
              <a:tailEnd/>
            </a:ln>
          </p:spPr>
          <p:txBody>
            <a:bodyPr/>
            <a:lstStyle/>
            <a:p>
              <a:endParaRPr lang="en-IN"/>
            </a:p>
          </p:txBody>
        </p:sp>
        <p:sp>
          <p:nvSpPr>
            <p:cNvPr id="177164" name="Freeform 12"/>
            <p:cNvSpPr>
              <a:spLocks/>
            </p:cNvSpPr>
            <p:nvPr/>
          </p:nvSpPr>
          <p:spPr bwMode="auto">
            <a:xfrm>
              <a:off x="2984" y="2241"/>
              <a:ext cx="734" cy="732"/>
            </a:xfrm>
            <a:custGeom>
              <a:avLst/>
              <a:gdLst/>
              <a:ahLst/>
              <a:cxnLst>
                <a:cxn ang="0">
                  <a:pos x="734" y="159"/>
                </a:cxn>
                <a:cxn ang="0">
                  <a:pos x="726" y="175"/>
                </a:cxn>
                <a:cxn ang="0">
                  <a:pos x="718" y="183"/>
                </a:cxn>
                <a:cxn ang="0">
                  <a:pos x="710" y="199"/>
                </a:cxn>
                <a:cxn ang="0">
                  <a:pos x="702" y="215"/>
                </a:cxn>
                <a:cxn ang="0">
                  <a:pos x="694" y="223"/>
                </a:cxn>
                <a:cxn ang="0">
                  <a:pos x="686" y="239"/>
                </a:cxn>
                <a:cxn ang="0">
                  <a:pos x="678" y="254"/>
                </a:cxn>
                <a:cxn ang="0">
                  <a:pos x="671" y="270"/>
                </a:cxn>
                <a:cxn ang="0">
                  <a:pos x="663" y="286"/>
                </a:cxn>
                <a:cxn ang="0">
                  <a:pos x="647" y="302"/>
                </a:cxn>
                <a:cxn ang="0">
                  <a:pos x="639" y="310"/>
                </a:cxn>
                <a:cxn ang="0">
                  <a:pos x="631" y="326"/>
                </a:cxn>
                <a:cxn ang="0">
                  <a:pos x="615" y="342"/>
                </a:cxn>
                <a:cxn ang="0">
                  <a:pos x="607" y="358"/>
                </a:cxn>
                <a:cxn ang="0">
                  <a:pos x="591" y="374"/>
                </a:cxn>
                <a:cxn ang="0">
                  <a:pos x="583" y="390"/>
                </a:cxn>
                <a:cxn ang="0">
                  <a:pos x="567" y="398"/>
                </a:cxn>
                <a:cxn ang="0">
                  <a:pos x="551" y="414"/>
                </a:cxn>
                <a:cxn ang="0">
                  <a:pos x="543" y="430"/>
                </a:cxn>
                <a:cxn ang="0">
                  <a:pos x="527" y="438"/>
                </a:cxn>
                <a:cxn ang="0">
                  <a:pos x="511" y="453"/>
                </a:cxn>
                <a:cxn ang="0">
                  <a:pos x="503" y="461"/>
                </a:cxn>
                <a:cxn ang="0">
                  <a:pos x="487" y="477"/>
                </a:cxn>
                <a:cxn ang="0">
                  <a:pos x="471" y="485"/>
                </a:cxn>
                <a:cxn ang="0">
                  <a:pos x="455" y="501"/>
                </a:cxn>
                <a:cxn ang="0">
                  <a:pos x="439" y="509"/>
                </a:cxn>
                <a:cxn ang="0">
                  <a:pos x="423" y="525"/>
                </a:cxn>
                <a:cxn ang="0">
                  <a:pos x="407" y="541"/>
                </a:cxn>
                <a:cxn ang="0">
                  <a:pos x="391" y="549"/>
                </a:cxn>
                <a:cxn ang="0">
                  <a:pos x="367" y="565"/>
                </a:cxn>
                <a:cxn ang="0">
                  <a:pos x="351" y="573"/>
                </a:cxn>
                <a:cxn ang="0">
                  <a:pos x="327" y="589"/>
                </a:cxn>
                <a:cxn ang="0">
                  <a:pos x="431" y="732"/>
                </a:cxn>
                <a:cxn ang="0">
                  <a:pos x="32" y="549"/>
                </a:cxn>
                <a:cxn ang="0">
                  <a:pos x="0" y="191"/>
                </a:cxn>
                <a:cxn ang="0">
                  <a:pos x="80" y="294"/>
                </a:cxn>
                <a:cxn ang="0">
                  <a:pos x="104" y="286"/>
                </a:cxn>
                <a:cxn ang="0">
                  <a:pos x="119" y="270"/>
                </a:cxn>
                <a:cxn ang="0">
                  <a:pos x="143" y="262"/>
                </a:cxn>
                <a:cxn ang="0">
                  <a:pos x="167" y="246"/>
                </a:cxn>
                <a:cxn ang="0">
                  <a:pos x="191" y="231"/>
                </a:cxn>
                <a:cxn ang="0">
                  <a:pos x="215" y="215"/>
                </a:cxn>
                <a:cxn ang="0">
                  <a:pos x="239" y="199"/>
                </a:cxn>
                <a:cxn ang="0">
                  <a:pos x="255" y="183"/>
                </a:cxn>
                <a:cxn ang="0">
                  <a:pos x="271" y="167"/>
                </a:cxn>
                <a:cxn ang="0">
                  <a:pos x="287" y="143"/>
                </a:cxn>
                <a:cxn ang="0">
                  <a:pos x="303" y="127"/>
                </a:cxn>
                <a:cxn ang="0">
                  <a:pos x="319" y="111"/>
                </a:cxn>
                <a:cxn ang="0">
                  <a:pos x="335" y="87"/>
                </a:cxn>
                <a:cxn ang="0">
                  <a:pos x="351" y="71"/>
                </a:cxn>
                <a:cxn ang="0">
                  <a:pos x="367" y="47"/>
                </a:cxn>
                <a:cxn ang="0">
                  <a:pos x="375" y="32"/>
                </a:cxn>
                <a:cxn ang="0">
                  <a:pos x="383" y="16"/>
                </a:cxn>
                <a:cxn ang="0">
                  <a:pos x="391" y="0"/>
                </a:cxn>
                <a:cxn ang="0">
                  <a:pos x="734" y="159"/>
                </a:cxn>
              </a:cxnLst>
              <a:rect l="0" t="0" r="r" b="b"/>
              <a:pathLst>
                <a:path w="734" h="732">
                  <a:moveTo>
                    <a:pt x="734" y="159"/>
                  </a:moveTo>
                  <a:lnTo>
                    <a:pt x="726" y="175"/>
                  </a:lnTo>
                  <a:lnTo>
                    <a:pt x="718" y="183"/>
                  </a:lnTo>
                  <a:lnTo>
                    <a:pt x="710" y="199"/>
                  </a:lnTo>
                  <a:lnTo>
                    <a:pt x="702" y="215"/>
                  </a:lnTo>
                  <a:lnTo>
                    <a:pt x="694" y="223"/>
                  </a:lnTo>
                  <a:lnTo>
                    <a:pt x="686" y="239"/>
                  </a:lnTo>
                  <a:lnTo>
                    <a:pt x="678" y="254"/>
                  </a:lnTo>
                  <a:lnTo>
                    <a:pt x="671" y="270"/>
                  </a:lnTo>
                  <a:lnTo>
                    <a:pt x="663" y="286"/>
                  </a:lnTo>
                  <a:lnTo>
                    <a:pt x="647" y="302"/>
                  </a:lnTo>
                  <a:lnTo>
                    <a:pt x="639" y="310"/>
                  </a:lnTo>
                  <a:lnTo>
                    <a:pt x="631" y="326"/>
                  </a:lnTo>
                  <a:lnTo>
                    <a:pt x="615" y="342"/>
                  </a:lnTo>
                  <a:lnTo>
                    <a:pt x="607" y="358"/>
                  </a:lnTo>
                  <a:lnTo>
                    <a:pt x="591" y="374"/>
                  </a:lnTo>
                  <a:lnTo>
                    <a:pt x="583" y="390"/>
                  </a:lnTo>
                  <a:lnTo>
                    <a:pt x="567" y="398"/>
                  </a:lnTo>
                  <a:lnTo>
                    <a:pt x="551" y="414"/>
                  </a:lnTo>
                  <a:lnTo>
                    <a:pt x="543" y="430"/>
                  </a:lnTo>
                  <a:lnTo>
                    <a:pt x="527" y="438"/>
                  </a:lnTo>
                  <a:lnTo>
                    <a:pt x="511" y="453"/>
                  </a:lnTo>
                  <a:lnTo>
                    <a:pt x="503" y="461"/>
                  </a:lnTo>
                  <a:lnTo>
                    <a:pt x="487" y="477"/>
                  </a:lnTo>
                  <a:lnTo>
                    <a:pt x="471" y="485"/>
                  </a:lnTo>
                  <a:lnTo>
                    <a:pt x="455" y="501"/>
                  </a:lnTo>
                  <a:lnTo>
                    <a:pt x="439" y="509"/>
                  </a:lnTo>
                  <a:lnTo>
                    <a:pt x="423" y="525"/>
                  </a:lnTo>
                  <a:lnTo>
                    <a:pt x="407" y="541"/>
                  </a:lnTo>
                  <a:lnTo>
                    <a:pt x="391" y="549"/>
                  </a:lnTo>
                  <a:lnTo>
                    <a:pt x="367" y="565"/>
                  </a:lnTo>
                  <a:lnTo>
                    <a:pt x="351" y="573"/>
                  </a:lnTo>
                  <a:lnTo>
                    <a:pt x="327" y="589"/>
                  </a:lnTo>
                  <a:lnTo>
                    <a:pt x="431" y="732"/>
                  </a:lnTo>
                  <a:lnTo>
                    <a:pt x="32" y="549"/>
                  </a:lnTo>
                  <a:lnTo>
                    <a:pt x="0" y="191"/>
                  </a:lnTo>
                  <a:lnTo>
                    <a:pt x="80" y="294"/>
                  </a:lnTo>
                  <a:lnTo>
                    <a:pt x="104" y="286"/>
                  </a:lnTo>
                  <a:lnTo>
                    <a:pt x="119" y="270"/>
                  </a:lnTo>
                  <a:lnTo>
                    <a:pt x="143" y="262"/>
                  </a:lnTo>
                  <a:lnTo>
                    <a:pt x="167" y="246"/>
                  </a:lnTo>
                  <a:lnTo>
                    <a:pt x="191" y="231"/>
                  </a:lnTo>
                  <a:lnTo>
                    <a:pt x="215" y="215"/>
                  </a:lnTo>
                  <a:lnTo>
                    <a:pt x="239" y="199"/>
                  </a:lnTo>
                  <a:lnTo>
                    <a:pt x="255" y="183"/>
                  </a:lnTo>
                  <a:lnTo>
                    <a:pt x="271" y="167"/>
                  </a:lnTo>
                  <a:lnTo>
                    <a:pt x="287" y="143"/>
                  </a:lnTo>
                  <a:lnTo>
                    <a:pt x="303" y="127"/>
                  </a:lnTo>
                  <a:lnTo>
                    <a:pt x="319" y="111"/>
                  </a:lnTo>
                  <a:lnTo>
                    <a:pt x="335" y="87"/>
                  </a:lnTo>
                  <a:lnTo>
                    <a:pt x="351" y="71"/>
                  </a:lnTo>
                  <a:lnTo>
                    <a:pt x="367" y="47"/>
                  </a:lnTo>
                  <a:lnTo>
                    <a:pt x="375" y="32"/>
                  </a:lnTo>
                  <a:lnTo>
                    <a:pt x="383" y="16"/>
                  </a:lnTo>
                  <a:lnTo>
                    <a:pt x="391" y="0"/>
                  </a:lnTo>
                  <a:lnTo>
                    <a:pt x="734" y="159"/>
                  </a:lnTo>
                  <a:close/>
                </a:path>
              </a:pathLst>
            </a:custGeom>
            <a:solidFill>
              <a:srgbClr val="008080"/>
            </a:solidFill>
            <a:ln w="9525">
              <a:noFill/>
              <a:round/>
              <a:headEnd/>
              <a:tailEnd/>
            </a:ln>
          </p:spPr>
          <p:txBody>
            <a:bodyPr/>
            <a:lstStyle/>
            <a:p>
              <a:endParaRPr lang="en-IN"/>
            </a:p>
          </p:txBody>
        </p:sp>
        <p:sp>
          <p:nvSpPr>
            <p:cNvPr id="177165" name="Freeform 13"/>
            <p:cNvSpPr>
              <a:spLocks/>
            </p:cNvSpPr>
            <p:nvPr/>
          </p:nvSpPr>
          <p:spPr bwMode="auto">
            <a:xfrm>
              <a:off x="3231" y="1580"/>
              <a:ext cx="671" cy="852"/>
            </a:xfrm>
            <a:custGeom>
              <a:avLst/>
              <a:gdLst/>
              <a:ahLst/>
              <a:cxnLst>
                <a:cxn ang="0">
                  <a:pos x="0" y="541"/>
                </a:cxn>
                <a:cxn ang="0">
                  <a:pos x="168" y="605"/>
                </a:cxn>
                <a:cxn ang="0">
                  <a:pos x="176" y="589"/>
                </a:cxn>
                <a:cxn ang="0">
                  <a:pos x="184" y="565"/>
                </a:cxn>
                <a:cxn ang="0">
                  <a:pos x="184" y="549"/>
                </a:cxn>
                <a:cxn ang="0">
                  <a:pos x="192" y="533"/>
                </a:cxn>
                <a:cxn ang="0">
                  <a:pos x="200" y="509"/>
                </a:cxn>
                <a:cxn ang="0">
                  <a:pos x="200" y="485"/>
                </a:cxn>
                <a:cxn ang="0">
                  <a:pos x="208" y="470"/>
                </a:cxn>
                <a:cxn ang="0">
                  <a:pos x="208" y="446"/>
                </a:cxn>
                <a:cxn ang="0">
                  <a:pos x="208" y="430"/>
                </a:cxn>
                <a:cxn ang="0">
                  <a:pos x="208" y="406"/>
                </a:cxn>
                <a:cxn ang="0">
                  <a:pos x="208" y="358"/>
                </a:cxn>
                <a:cxn ang="0">
                  <a:pos x="208" y="334"/>
                </a:cxn>
                <a:cxn ang="0">
                  <a:pos x="208" y="318"/>
                </a:cxn>
                <a:cxn ang="0">
                  <a:pos x="208" y="294"/>
                </a:cxn>
                <a:cxn ang="0">
                  <a:pos x="200" y="271"/>
                </a:cxn>
                <a:cxn ang="0">
                  <a:pos x="200" y="255"/>
                </a:cxn>
                <a:cxn ang="0">
                  <a:pos x="192" y="231"/>
                </a:cxn>
                <a:cxn ang="0">
                  <a:pos x="184" y="207"/>
                </a:cxn>
                <a:cxn ang="0">
                  <a:pos x="511" y="0"/>
                </a:cxn>
                <a:cxn ang="0">
                  <a:pos x="519" y="24"/>
                </a:cxn>
                <a:cxn ang="0">
                  <a:pos x="527" y="40"/>
                </a:cxn>
                <a:cxn ang="0">
                  <a:pos x="535" y="56"/>
                </a:cxn>
                <a:cxn ang="0">
                  <a:pos x="543" y="79"/>
                </a:cxn>
                <a:cxn ang="0">
                  <a:pos x="543" y="95"/>
                </a:cxn>
                <a:cxn ang="0">
                  <a:pos x="551" y="111"/>
                </a:cxn>
                <a:cxn ang="0">
                  <a:pos x="551" y="127"/>
                </a:cxn>
                <a:cxn ang="0">
                  <a:pos x="559" y="143"/>
                </a:cxn>
                <a:cxn ang="0">
                  <a:pos x="559" y="159"/>
                </a:cxn>
                <a:cxn ang="0">
                  <a:pos x="567" y="183"/>
                </a:cxn>
                <a:cxn ang="0">
                  <a:pos x="567" y="199"/>
                </a:cxn>
                <a:cxn ang="0">
                  <a:pos x="575" y="223"/>
                </a:cxn>
                <a:cxn ang="0">
                  <a:pos x="575" y="239"/>
                </a:cxn>
                <a:cxn ang="0">
                  <a:pos x="583" y="263"/>
                </a:cxn>
                <a:cxn ang="0">
                  <a:pos x="583" y="286"/>
                </a:cxn>
                <a:cxn ang="0">
                  <a:pos x="583" y="310"/>
                </a:cxn>
                <a:cxn ang="0">
                  <a:pos x="583" y="334"/>
                </a:cxn>
                <a:cxn ang="0">
                  <a:pos x="583" y="350"/>
                </a:cxn>
                <a:cxn ang="0">
                  <a:pos x="583" y="374"/>
                </a:cxn>
                <a:cxn ang="0">
                  <a:pos x="583" y="406"/>
                </a:cxn>
                <a:cxn ang="0">
                  <a:pos x="583" y="430"/>
                </a:cxn>
                <a:cxn ang="0">
                  <a:pos x="583" y="454"/>
                </a:cxn>
                <a:cxn ang="0">
                  <a:pos x="583" y="470"/>
                </a:cxn>
                <a:cxn ang="0">
                  <a:pos x="583" y="493"/>
                </a:cxn>
                <a:cxn ang="0">
                  <a:pos x="575" y="517"/>
                </a:cxn>
                <a:cxn ang="0">
                  <a:pos x="575" y="541"/>
                </a:cxn>
                <a:cxn ang="0">
                  <a:pos x="567" y="565"/>
                </a:cxn>
                <a:cxn ang="0">
                  <a:pos x="567" y="589"/>
                </a:cxn>
                <a:cxn ang="0">
                  <a:pos x="559" y="605"/>
                </a:cxn>
                <a:cxn ang="0">
                  <a:pos x="551" y="629"/>
                </a:cxn>
                <a:cxn ang="0">
                  <a:pos x="551" y="653"/>
                </a:cxn>
                <a:cxn ang="0">
                  <a:pos x="543" y="669"/>
                </a:cxn>
                <a:cxn ang="0">
                  <a:pos x="535" y="693"/>
                </a:cxn>
                <a:cxn ang="0">
                  <a:pos x="527" y="724"/>
                </a:cxn>
                <a:cxn ang="0">
                  <a:pos x="519" y="748"/>
                </a:cxn>
                <a:cxn ang="0">
                  <a:pos x="671" y="812"/>
                </a:cxn>
                <a:cxn ang="0">
                  <a:pos x="272" y="852"/>
                </a:cxn>
                <a:cxn ang="0">
                  <a:pos x="0" y="541"/>
                </a:cxn>
              </a:cxnLst>
              <a:rect l="0" t="0" r="r" b="b"/>
              <a:pathLst>
                <a:path w="671" h="852">
                  <a:moveTo>
                    <a:pt x="0" y="541"/>
                  </a:moveTo>
                  <a:lnTo>
                    <a:pt x="168" y="605"/>
                  </a:lnTo>
                  <a:lnTo>
                    <a:pt x="176" y="589"/>
                  </a:lnTo>
                  <a:lnTo>
                    <a:pt x="184" y="565"/>
                  </a:lnTo>
                  <a:lnTo>
                    <a:pt x="184" y="549"/>
                  </a:lnTo>
                  <a:lnTo>
                    <a:pt x="192" y="533"/>
                  </a:lnTo>
                  <a:lnTo>
                    <a:pt x="200" y="509"/>
                  </a:lnTo>
                  <a:lnTo>
                    <a:pt x="200" y="485"/>
                  </a:lnTo>
                  <a:lnTo>
                    <a:pt x="208" y="470"/>
                  </a:lnTo>
                  <a:lnTo>
                    <a:pt x="208" y="446"/>
                  </a:lnTo>
                  <a:lnTo>
                    <a:pt x="208" y="430"/>
                  </a:lnTo>
                  <a:lnTo>
                    <a:pt x="208" y="406"/>
                  </a:lnTo>
                  <a:lnTo>
                    <a:pt x="208" y="358"/>
                  </a:lnTo>
                  <a:lnTo>
                    <a:pt x="208" y="334"/>
                  </a:lnTo>
                  <a:lnTo>
                    <a:pt x="208" y="318"/>
                  </a:lnTo>
                  <a:lnTo>
                    <a:pt x="208" y="294"/>
                  </a:lnTo>
                  <a:lnTo>
                    <a:pt x="200" y="271"/>
                  </a:lnTo>
                  <a:lnTo>
                    <a:pt x="200" y="255"/>
                  </a:lnTo>
                  <a:lnTo>
                    <a:pt x="192" y="231"/>
                  </a:lnTo>
                  <a:lnTo>
                    <a:pt x="184" y="207"/>
                  </a:lnTo>
                  <a:lnTo>
                    <a:pt x="511" y="0"/>
                  </a:lnTo>
                  <a:lnTo>
                    <a:pt x="519" y="24"/>
                  </a:lnTo>
                  <a:lnTo>
                    <a:pt x="527" y="40"/>
                  </a:lnTo>
                  <a:lnTo>
                    <a:pt x="535" y="56"/>
                  </a:lnTo>
                  <a:lnTo>
                    <a:pt x="543" y="79"/>
                  </a:lnTo>
                  <a:lnTo>
                    <a:pt x="543" y="95"/>
                  </a:lnTo>
                  <a:lnTo>
                    <a:pt x="551" y="111"/>
                  </a:lnTo>
                  <a:lnTo>
                    <a:pt x="551" y="127"/>
                  </a:lnTo>
                  <a:lnTo>
                    <a:pt x="559" y="143"/>
                  </a:lnTo>
                  <a:lnTo>
                    <a:pt x="559" y="159"/>
                  </a:lnTo>
                  <a:lnTo>
                    <a:pt x="567" y="183"/>
                  </a:lnTo>
                  <a:lnTo>
                    <a:pt x="567" y="199"/>
                  </a:lnTo>
                  <a:lnTo>
                    <a:pt x="575" y="223"/>
                  </a:lnTo>
                  <a:lnTo>
                    <a:pt x="575" y="239"/>
                  </a:lnTo>
                  <a:lnTo>
                    <a:pt x="583" y="263"/>
                  </a:lnTo>
                  <a:lnTo>
                    <a:pt x="583" y="286"/>
                  </a:lnTo>
                  <a:lnTo>
                    <a:pt x="583" y="310"/>
                  </a:lnTo>
                  <a:lnTo>
                    <a:pt x="583" y="334"/>
                  </a:lnTo>
                  <a:lnTo>
                    <a:pt x="583" y="350"/>
                  </a:lnTo>
                  <a:lnTo>
                    <a:pt x="583" y="374"/>
                  </a:lnTo>
                  <a:lnTo>
                    <a:pt x="583" y="406"/>
                  </a:lnTo>
                  <a:lnTo>
                    <a:pt x="583" y="430"/>
                  </a:lnTo>
                  <a:lnTo>
                    <a:pt x="583" y="454"/>
                  </a:lnTo>
                  <a:lnTo>
                    <a:pt x="583" y="470"/>
                  </a:lnTo>
                  <a:lnTo>
                    <a:pt x="583" y="493"/>
                  </a:lnTo>
                  <a:lnTo>
                    <a:pt x="575" y="517"/>
                  </a:lnTo>
                  <a:lnTo>
                    <a:pt x="575" y="541"/>
                  </a:lnTo>
                  <a:lnTo>
                    <a:pt x="567" y="565"/>
                  </a:lnTo>
                  <a:lnTo>
                    <a:pt x="567" y="589"/>
                  </a:lnTo>
                  <a:lnTo>
                    <a:pt x="559" y="605"/>
                  </a:lnTo>
                  <a:lnTo>
                    <a:pt x="551" y="629"/>
                  </a:lnTo>
                  <a:lnTo>
                    <a:pt x="551" y="653"/>
                  </a:lnTo>
                  <a:lnTo>
                    <a:pt x="543" y="669"/>
                  </a:lnTo>
                  <a:lnTo>
                    <a:pt x="535" y="693"/>
                  </a:lnTo>
                  <a:lnTo>
                    <a:pt x="527" y="724"/>
                  </a:lnTo>
                  <a:lnTo>
                    <a:pt x="519" y="748"/>
                  </a:lnTo>
                  <a:lnTo>
                    <a:pt x="671" y="812"/>
                  </a:lnTo>
                  <a:lnTo>
                    <a:pt x="272" y="852"/>
                  </a:lnTo>
                  <a:lnTo>
                    <a:pt x="0" y="541"/>
                  </a:lnTo>
                  <a:close/>
                </a:path>
              </a:pathLst>
            </a:custGeom>
            <a:solidFill>
              <a:srgbClr val="0000FF"/>
            </a:solidFill>
            <a:ln w="9525">
              <a:noFill/>
              <a:round/>
              <a:headEnd/>
              <a:tailEnd/>
            </a:ln>
          </p:spPr>
          <p:txBody>
            <a:bodyPr/>
            <a:lstStyle/>
            <a:p>
              <a:endParaRPr lang="en-IN"/>
            </a:p>
          </p:txBody>
        </p:sp>
        <p:sp>
          <p:nvSpPr>
            <p:cNvPr id="177166" name="Freeform 14"/>
            <p:cNvSpPr>
              <a:spLocks/>
            </p:cNvSpPr>
            <p:nvPr/>
          </p:nvSpPr>
          <p:spPr bwMode="auto">
            <a:xfrm>
              <a:off x="2980" y="2237"/>
              <a:ext cx="734" cy="732"/>
            </a:xfrm>
            <a:custGeom>
              <a:avLst/>
              <a:gdLst/>
              <a:ahLst/>
              <a:cxnLst>
                <a:cxn ang="0">
                  <a:pos x="734" y="159"/>
                </a:cxn>
                <a:cxn ang="0">
                  <a:pos x="726" y="175"/>
                </a:cxn>
                <a:cxn ang="0">
                  <a:pos x="718" y="183"/>
                </a:cxn>
                <a:cxn ang="0">
                  <a:pos x="710" y="199"/>
                </a:cxn>
                <a:cxn ang="0">
                  <a:pos x="702" y="215"/>
                </a:cxn>
                <a:cxn ang="0">
                  <a:pos x="694" y="223"/>
                </a:cxn>
                <a:cxn ang="0">
                  <a:pos x="686" y="239"/>
                </a:cxn>
                <a:cxn ang="0">
                  <a:pos x="678" y="254"/>
                </a:cxn>
                <a:cxn ang="0">
                  <a:pos x="671" y="270"/>
                </a:cxn>
                <a:cxn ang="0">
                  <a:pos x="663" y="286"/>
                </a:cxn>
                <a:cxn ang="0">
                  <a:pos x="647" y="302"/>
                </a:cxn>
                <a:cxn ang="0">
                  <a:pos x="639" y="310"/>
                </a:cxn>
                <a:cxn ang="0">
                  <a:pos x="631" y="326"/>
                </a:cxn>
                <a:cxn ang="0">
                  <a:pos x="615" y="342"/>
                </a:cxn>
                <a:cxn ang="0">
                  <a:pos x="607" y="358"/>
                </a:cxn>
                <a:cxn ang="0">
                  <a:pos x="591" y="374"/>
                </a:cxn>
                <a:cxn ang="0">
                  <a:pos x="583" y="390"/>
                </a:cxn>
                <a:cxn ang="0">
                  <a:pos x="567" y="398"/>
                </a:cxn>
                <a:cxn ang="0">
                  <a:pos x="551" y="414"/>
                </a:cxn>
                <a:cxn ang="0">
                  <a:pos x="543" y="430"/>
                </a:cxn>
                <a:cxn ang="0">
                  <a:pos x="527" y="438"/>
                </a:cxn>
                <a:cxn ang="0">
                  <a:pos x="511" y="454"/>
                </a:cxn>
                <a:cxn ang="0">
                  <a:pos x="503" y="461"/>
                </a:cxn>
                <a:cxn ang="0">
                  <a:pos x="487" y="477"/>
                </a:cxn>
                <a:cxn ang="0">
                  <a:pos x="471" y="485"/>
                </a:cxn>
                <a:cxn ang="0">
                  <a:pos x="455" y="501"/>
                </a:cxn>
                <a:cxn ang="0">
                  <a:pos x="439" y="509"/>
                </a:cxn>
                <a:cxn ang="0">
                  <a:pos x="423" y="525"/>
                </a:cxn>
                <a:cxn ang="0">
                  <a:pos x="407" y="541"/>
                </a:cxn>
                <a:cxn ang="0">
                  <a:pos x="391" y="549"/>
                </a:cxn>
                <a:cxn ang="0">
                  <a:pos x="367" y="565"/>
                </a:cxn>
                <a:cxn ang="0">
                  <a:pos x="351" y="573"/>
                </a:cxn>
                <a:cxn ang="0">
                  <a:pos x="327" y="589"/>
                </a:cxn>
                <a:cxn ang="0">
                  <a:pos x="431" y="732"/>
                </a:cxn>
                <a:cxn ang="0">
                  <a:pos x="32" y="549"/>
                </a:cxn>
                <a:cxn ang="0">
                  <a:pos x="0" y="191"/>
                </a:cxn>
                <a:cxn ang="0">
                  <a:pos x="80" y="294"/>
                </a:cxn>
                <a:cxn ang="0">
                  <a:pos x="104" y="286"/>
                </a:cxn>
                <a:cxn ang="0">
                  <a:pos x="120" y="270"/>
                </a:cxn>
                <a:cxn ang="0">
                  <a:pos x="143" y="262"/>
                </a:cxn>
                <a:cxn ang="0">
                  <a:pos x="167" y="246"/>
                </a:cxn>
                <a:cxn ang="0">
                  <a:pos x="191" y="231"/>
                </a:cxn>
                <a:cxn ang="0">
                  <a:pos x="215" y="215"/>
                </a:cxn>
                <a:cxn ang="0">
                  <a:pos x="239" y="199"/>
                </a:cxn>
                <a:cxn ang="0">
                  <a:pos x="255" y="183"/>
                </a:cxn>
                <a:cxn ang="0">
                  <a:pos x="271" y="167"/>
                </a:cxn>
                <a:cxn ang="0">
                  <a:pos x="287" y="143"/>
                </a:cxn>
                <a:cxn ang="0">
                  <a:pos x="303" y="127"/>
                </a:cxn>
                <a:cxn ang="0">
                  <a:pos x="319" y="111"/>
                </a:cxn>
                <a:cxn ang="0">
                  <a:pos x="335" y="87"/>
                </a:cxn>
                <a:cxn ang="0">
                  <a:pos x="351" y="71"/>
                </a:cxn>
                <a:cxn ang="0">
                  <a:pos x="367" y="47"/>
                </a:cxn>
                <a:cxn ang="0">
                  <a:pos x="375" y="32"/>
                </a:cxn>
                <a:cxn ang="0">
                  <a:pos x="383" y="16"/>
                </a:cxn>
                <a:cxn ang="0">
                  <a:pos x="391" y="0"/>
                </a:cxn>
                <a:cxn ang="0">
                  <a:pos x="734" y="159"/>
                </a:cxn>
              </a:cxnLst>
              <a:rect l="0" t="0" r="r" b="b"/>
              <a:pathLst>
                <a:path w="734" h="732">
                  <a:moveTo>
                    <a:pt x="734" y="159"/>
                  </a:moveTo>
                  <a:lnTo>
                    <a:pt x="726" y="175"/>
                  </a:lnTo>
                  <a:lnTo>
                    <a:pt x="718" y="183"/>
                  </a:lnTo>
                  <a:lnTo>
                    <a:pt x="710" y="199"/>
                  </a:lnTo>
                  <a:lnTo>
                    <a:pt x="702" y="215"/>
                  </a:lnTo>
                  <a:lnTo>
                    <a:pt x="694" y="223"/>
                  </a:lnTo>
                  <a:lnTo>
                    <a:pt x="686" y="239"/>
                  </a:lnTo>
                  <a:lnTo>
                    <a:pt x="678" y="254"/>
                  </a:lnTo>
                  <a:lnTo>
                    <a:pt x="671" y="270"/>
                  </a:lnTo>
                  <a:lnTo>
                    <a:pt x="663" y="286"/>
                  </a:lnTo>
                  <a:lnTo>
                    <a:pt x="647" y="302"/>
                  </a:lnTo>
                  <a:lnTo>
                    <a:pt x="639" y="310"/>
                  </a:lnTo>
                  <a:lnTo>
                    <a:pt x="631" y="326"/>
                  </a:lnTo>
                  <a:lnTo>
                    <a:pt x="615" y="342"/>
                  </a:lnTo>
                  <a:lnTo>
                    <a:pt x="607" y="358"/>
                  </a:lnTo>
                  <a:lnTo>
                    <a:pt x="591" y="374"/>
                  </a:lnTo>
                  <a:lnTo>
                    <a:pt x="583" y="390"/>
                  </a:lnTo>
                  <a:lnTo>
                    <a:pt x="567" y="398"/>
                  </a:lnTo>
                  <a:lnTo>
                    <a:pt x="551" y="414"/>
                  </a:lnTo>
                  <a:lnTo>
                    <a:pt x="543" y="430"/>
                  </a:lnTo>
                  <a:lnTo>
                    <a:pt x="527" y="438"/>
                  </a:lnTo>
                  <a:lnTo>
                    <a:pt x="511" y="454"/>
                  </a:lnTo>
                  <a:lnTo>
                    <a:pt x="503" y="461"/>
                  </a:lnTo>
                  <a:lnTo>
                    <a:pt x="487" y="477"/>
                  </a:lnTo>
                  <a:lnTo>
                    <a:pt x="471" y="485"/>
                  </a:lnTo>
                  <a:lnTo>
                    <a:pt x="455" y="501"/>
                  </a:lnTo>
                  <a:lnTo>
                    <a:pt x="439" y="509"/>
                  </a:lnTo>
                  <a:lnTo>
                    <a:pt x="423" y="525"/>
                  </a:lnTo>
                  <a:lnTo>
                    <a:pt x="407" y="541"/>
                  </a:lnTo>
                  <a:lnTo>
                    <a:pt x="391" y="549"/>
                  </a:lnTo>
                  <a:lnTo>
                    <a:pt x="367" y="565"/>
                  </a:lnTo>
                  <a:lnTo>
                    <a:pt x="351" y="573"/>
                  </a:lnTo>
                  <a:lnTo>
                    <a:pt x="327" y="589"/>
                  </a:lnTo>
                  <a:lnTo>
                    <a:pt x="431" y="732"/>
                  </a:lnTo>
                  <a:lnTo>
                    <a:pt x="32" y="549"/>
                  </a:lnTo>
                  <a:lnTo>
                    <a:pt x="0" y="191"/>
                  </a:lnTo>
                  <a:lnTo>
                    <a:pt x="80" y="294"/>
                  </a:lnTo>
                  <a:lnTo>
                    <a:pt x="104" y="286"/>
                  </a:lnTo>
                  <a:lnTo>
                    <a:pt x="120" y="270"/>
                  </a:lnTo>
                  <a:lnTo>
                    <a:pt x="143" y="262"/>
                  </a:lnTo>
                  <a:lnTo>
                    <a:pt x="167" y="246"/>
                  </a:lnTo>
                  <a:lnTo>
                    <a:pt x="191" y="231"/>
                  </a:lnTo>
                  <a:lnTo>
                    <a:pt x="215" y="215"/>
                  </a:lnTo>
                  <a:lnTo>
                    <a:pt x="239" y="199"/>
                  </a:lnTo>
                  <a:lnTo>
                    <a:pt x="255" y="183"/>
                  </a:lnTo>
                  <a:lnTo>
                    <a:pt x="271" y="167"/>
                  </a:lnTo>
                  <a:lnTo>
                    <a:pt x="287" y="143"/>
                  </a:lnTo>
                  <a:lnTo>
                    <a:pt x="303" y="127"/>
                  </a:lnTo>
                  <a:lnTo>
                    <a:pt x="319" y="111"/>
                  </a:lnTo>
                  <a:lnTo>
                    <a:pt x="335" y="87"/>
                  </a:lnTo>
                  <a:lnTo>
                    <a:pt x="351" y="71"/>
                  </a:lnTo>
                  <a:lnTo>
                    <a:pt x="367" y="47"/>
                  </a:lnTo>
                  <a:lnTo>
                    <a:pt x="375" y="32"/>
                  </a:lnTo>
                  <a:lnTo>
                    <a:pt x="383" y="16"/>
                  </a:lnTo>
                  <a:lnTo>
                    <a:pt x="391" y="0"/>
                  </a:lnTo>
                  <a:lnTo>
                    <a:pt x="734" y="159"/>
                  </a:lnTo>
                  <a:close/>
                </a:path>
              </a:pathLst>
            </a:custGeom>
            <a:noFill/>
            <a:ln w="12700">
              <a:solidFill>
                <a:srgbClr val="000000"/>
              </a:solidFill>
              <a:prstDash val="solid"/>
              <a:round/>
              <a:headEnd/>
              <a:tailEnd/>
            </a:ln>
          </p:spPr>
          <p:txBody>
            <a:bodyPr/>
            <a:lstStyle/>
            <a:p>
              <a:endParaRPr lang="en-IN"/>
            </a:p>
          </p:txBody>
        </p:sp>
        <p:sp>
          <p:nvSpPr>
            <p:cNvPr id="177167" name="Freeform 15"/>
            <p:cNvSpPr>
              <a:spLocks/>
            </p:cNvSpPr>
            <p:nvPr/>
          </p:nvSpPr>
          <p:spPr bwMode="auto">
            <a:xfrm>
              <a:off x="3227" y="1576"/>
              <a:ext cx="671" cy="852"/>
            </a:xfrm>
            <a:custGeom>
              <a:avLst/>
              <a:gdLst/>
              <a:ahLst/>
              <a:cxnLst>
                <a:cxn ang="0">
                  <a:pos x="0" y="541"/>
                </a:cxn>
                <a:cxn ang="0">
                  <a:pos x="168" y="605"/>
                </a:cxn>
                <a:cxn ang="0">
                  <a:pos x="176" y="589"/>
                </a:cxn>
                <a:cxn ang="0">
                  <a:pos x="184" y="565"/>
                </a:cxn>
                <a:cxn ang="0">
                  <a:pos x="184" y="549"/>
                </a:cxn>
                <a:cxn ang="0">
                  <a:pos x="192" y="533"/>
                </a:cxn>
                <a:cxn ang="0">
                  <a:pos x="200" y="509"/>
                </a:cxn>
                <a:cxn ang="0">
                  <a:pos x="200" y="486"/>
                </a:cxn>
                <a:cxn ang="0">
                  <a:pos x="208" y="470"/>
                </a:cxn>
                <a:cxn ang="0">
                  <a:pos x="208" y="446"/>
                </a:cxn>
                <a:cxn ang="0">
                  <a:pos x="208" y="430"/>
                </a:cxn>
                <a:cxn ang="0">
                  <a:pos x="208" y="406"/>
                </a:cxn>
                <a:cxn ang="0">
                  <a:pos x="208" y="358"/>
                </a:cxn>
                <a:cxn ang="0">
                  <a:pos x="208" y="334"/>
                </a:cxn>
                <a:cxn ang="0">
                  <a:pos x="208" y="318"/>
                </a:cxn>
                <a:cxn ang="0">
                  <a:pos x="208" y="294"/>
                </a:cxn>
                <a:cxn ang="0">
                  <a:pos x="200" y="271"/>
                </a:cxn>
                <a:cxn ang="0">
                  <a:pos x="200" y="255"/>
                </a:cxn>
                <a:cxn ang="0">
                  <a:pos x="192" y="231"/>
                </a:cxn>
                <a:cxn ang="0">
                  <a:pos x="184" y="207"/>
                </a:cxn>
                <a:cxn ang="0">
                  <a:pos x="511" y="0"/>
                </a:cxn>
                <a:cxn ang="0">
                  <a:pos x="519" y="24"/>
                </a:cxn>
                <a:cxn ang="0">
                  <a:pos x="527" y="40"/>
                </a:cxn>
                <a:cxn ang="0">
                  <a:pos x="535" y="56"/>
                </a:cxn>
                <a:cxn ang="0">
                  <a:pos x="543" y="79"/>
                </a:cxn>
                <a:cxn ang="0">
                  <a:pos x="543" y="95"/>
                </a:cxn>
                <a:cxn ang="0">
                  <a:pos x="551" y="111"/>
                </a:cxn>
                <a:cxn ang="0">
                  <a:pos x="551" y="127"/>
                </a:cxn>
                <a:cxn ang="0">
                  <a:pos x="559" y="143"/>
                </a:cxn>
                <a:cxn ang="0">
                  <a:pos x="559" y="159"/>
                </a:cxn>
                <a:cxn ang="0">
                  <a:pos x="567" y="183"/>
                </a:cxn>
                <a:cxn ang="0">
                  <a:pos x="567" y="199"/>
                </a:cxn>
                <a:cxn ang="0">
                  <a:pos x="575" y="223"/>
                </a:cxn>
                <a:cxn ang="0">
                  <a:pos x="575" y="239"/>
                </a:cxn>
                <a:cxn ang="0">
                  <a:pos x="583" y="263"/>
                </a:cxn>
                <a:cxn ang="0">
                  <a:pos x="583" y="286"/>
                </a:cxn>
                <a:cxn ang="0">
                  <a:pos x="583" y="310"/>
                </a:cxn>
                <a:cxn ang="0">
                  <a:pos x="583" y="334"/>
                </a:cxn>
                <a:cxn ang="0">
                  <a:pos x="583" y="350"/>
                </a:cxn>
                <a:cxn ang="0">
                  <a:pos x="583" y="374"/>
                </a:cxn>
                <a:cxn ang="0">
                  <a:pos x="583" y="406"/>
                </a:cxn>
                <a:cxn ang="0">
                  <a:pos x="583" y="430"/>
                </a:cxn>
                <a:cxn ang="0">
                  <a:pos x="583" y="454"/>
                </a:cxn>
                <a:cxn ang="0">
                  <a:pos x="583" y="470"/>
                </a:cxn>
                <a:cxn ang="0">
                  <a:pos x="583" y="493"/>
                </a:cxn>
                <a:cxn ang="0">
                  <a:pos x="575" y="517"/>
                </a:cxn>
                <a:cxn ang="0">
                  <a:pos x="575" y="541"/>
                </a:cxn>
                <a:cxn ang="0">
                  <a:pos x="567" y="565"/>
                </a:cxn>
                <a:cxn ang="0">
                  <a:pos x="567" y="589"/>
                </a:cxn>
                <a:cxn ang="0">
                  <a:pos x="559" y="605"/>
                </a:cxn>
                <a:cxn ang="0">
                  <a:pos x="551" y="629"/>
                </a:cxn>
                <a:cxn ang="0">
                  <a:pos x="551" y="653"/>
                </a:cxn>
                <a:cxn ang="0">
                  <a:pos x="543" y="669"/>
                </a:cxn>
                <a:cxn ang="0">
                  <a:pos x="535" y="693"/>
                </a:cxn>
                <a:cxn ang="0">
                  <a:pos x="527" y="724"/>
                </a:cxn>
                <a:cxn ang="0">
                  <a:pos x="519" y="748"/>
                </a:cxn>
                <a:cxn ang="0">
                  <a:pos x="671" y="812"/>
                </a:cxn>
                <a:cxn ang="0">
                  <a:pos x="272" y="852"/>
                </a:cxn>
                <a:cxn ang="0">
                  <a:pos x="0" y="541"/>
                </a:cxn>
              </a:cxnLst>
              <a:rect l="0" t="0" r="r" b="b"/>
              <a:pathLst>
                <a:path w="671" h="852">
                  <a:moveTo>
                    <a:pt x="0" y="541"/>
                  </a:moveTo>
                  <a:lnTo>
                    <a:pt x="168" y="605"/>
                  </a:lnTo>
                  <a:lnTo>
                    <a:pt x="176" y="589"/>
                  </a:lnTo>
                  <a:lnTo>
                    <a:pt x="184" y="565"/>
                  </a:lnTo>
                  <a:lnTo>
                    <a:pt x="184" y="549"/>
                  </a:lnTo>
                  <a:lnTo>
                    <a:pt x="192" y="533"/>
                  </a:lnTo>
                  <a:lnTo>
                    <a:pt x="200" y="509"/>
                  </a:lnTo>
                  <a:lnTo>
                    <a:pt x="200" y="486"/>
                  </a:lnTo>
                  <a:lnTo>
                    <a:pt x="208" y="470"/>
                  </a:lnTo>
                  <a:lnTo>
                    <a:pt x="208" y="446"/>
                  </a:lnTo>
                  <a:lnTo>
                    <a:pt x="208" y="430"/>
                  </a:lnTo>
                  <a:lnTo>
                    <a:pt x="208" y="406"/>
                  </a:lnTo>
                  <a:lnTo>
                    <a:pt x="208" y="358"/>
                  </a:lnTo>
                  <a:lnTo>
                    <a:pt x="208" y="334"/>
                  </a:lnTo>
                  <a:lnTo>
                    <a:pt x="208" y="318"/>
                  </a:lnTo>
                  <a:lnTo>
                    <a:pt x="208" y="294"/>
                  </a:lnTo>
                  <a:lnTo>
                    <a:pt x="200" y="271"/>
                  </a:lnTo>
                  <a:lnTo>
                    <a:pt x="200" y="255"/>
                  </a:lnTo>
                  <a:lnTo>
                    <a:pt x="192" y="231"/>
                  </a:lnTo>
                  <a:lnTo>
                    <a:pt x="184" y="207"/>
                  </a:lnTo>
                  <a:lnTo>
                    <a:pt x="511" y="0"/>
                  </a:lnTo>
                  <a:lnTo>
                    <a:pt x="519" y="24"/>
                  </a:lnTo>
                  <a:lnTo>
                    <a:pt x="527" y="40"/>
                  </a:lnTo>
                  <a:lnTo>
                    <a:pt x="535" y="56"/>
                  </a:lnTo>
                  <a:lnTo>
                    <a:pt x="543" y="79"/>
                  </a:lnTo>
                  <a:lnTo>
                    <a:pt x="543" y="95"/>
                  </a:lnTo>
                  <a:lnTo>
                    <a:pt x="551" y="111"/>
                  </a:lnTo>
                  <a:lnTo>
                    <a:pt x="551" y="127"/>
                  </a:lnTo>
                  <a:lnTo>
                    <a:pt x="559" y="143"/>
                  </a:lnTo>
                  <a:lnTo>
                    <a:pt x="559" y="159"/>
                  </a:lnTo>
                  <a:lnTo>
                    <a:pt x="567" y="183"/>
                  </a:lnTo>
                  <a:lnTo>
                    <a:pt x="567" y="199"/>
                  </a:lnTo>
                  <a:lnTo>
                    <a:pt x="575" y="223"/>
                  </a:lnTo>
                  <a:lnTo>
                    <a:pt x="575" y="239"/>
                  </a:lnTo>
                  <a:lnTo>
                    <a:pt x="583" y="263"/>
                  </a:lnTo>
                  <a:lnTo>
                    <a:pt x="583" y="286"/>
                  </a:lnTo>
                  <a:lnTo>
                    <a:pt x="583" y="310"/>
                  </a:lnTo>
                  <a:lnTo>
                    <a:pt x="583" y="334"/>
                  </a:lnTo>
                  <a:lnTo>
                    <a:pt x="583" y="350"/>
                  </a:lnTo>
                  <a:lnTo>
                    <a:pt x="583" y="374"/>
                  </a:lnTo>
                  <a:lnTo>
                    <a:pt x="583" y="406"/>
                  </a:lnTo>
                  <a:lnTo>
                    <a:pt x="583" y="430"/>
                  </a:lnTo>
                  <a:lnTo>
                    <a:pt x="583" y="454"/>
                  </a:lnTo>
                  <a:lnTo>
                    <a:pt x="583" y="470"/>
                  </a:lnTo>
                  <a:lnTo>
                    <a:pt x="583" y="493"/>
                  </a:lnTo>
                  <a:lnTo>
                    <a:pt x="575" y="517"/>
                  </a:lnTo>
                  <a:lnTo>
                    <a:pt x="575" y="541"/>
                  </a:lnTo>
                  <a:lnTo>
                    <a:pt x="567" y="565"/>
                  </a:lnTo>
                  <a:lnTo>
                    <a:pt x="567" y="589"/>
                  </a:lnTo>
                  <a:lnTo>
                    <a:pt x="559" y="605"/>
                  </a:lnTo>
                  <a:lnTo>
                    <a:pt x="551" y="629"/>
                  </a:lnTo>
                  <a:lnTo>
                    <a:pt x="551" y="653"/>
                  </a:lnTo>
                  <a:lnTo>
                    <a:pt x="543" y="669"/>
                  </a:lnTo>
                  <a:lnTo>
                    <a:pt x="535" y="693"/>
                  </a:lnTo>
                  <a:lnTo>
                    <a:pt x="527" y="724"/>
                  </a:lnTo>
                  <a:lnTo>
                    <a:pt x="519" y="748"/>
                  </a:lnTo>
                  <a:lnTo>
                    <a:pt x="671" y="812"/>
                  </a:lnTo>
                  <a:lnTo>
                    <a:pt x="272" y="852"/>
                  </a:lnTo>
                  <a:lnTo>
                    <a:pt x="0" y="541"/>
                  </a:lnTo>
                  <a:close/>
                </a:path>
              </a:pathLst>
            </a:custGeom>
            <a:noFill/>
            <a:ln w="12700">
              <a:solidFill>
                <a:srgbClr val="000000"/>
              </a:solidFill>
              <a:prstDash val="solid"/>
              <a:round/>
              <a:headEnd/>
              <a:tailEnd/>
            </a:ln>
          </p:spPr>
          <p:txBody>
            <a:bodyPr/>
            <a:lstStyle/>
            <a:p>
              <a:endParaRPr lang="en-IN"/>
            </a:p>
          </p:txBody>
        </p:sp>
        <p:sp>
          <p:nvSpPr>
            <p:cNvPr id="177168" name="Freeform 16"/>
            <p:cNvSpPr>
              <a:spLocks/>
            </p:cNvSpPr>
            <p:nvPr/>
          </p:nvSpPr>
          <p:spPr bwMode="auto">
            <a:xfrm>
              <a:off x="3103" y="1086"/>
              <a:ext cx="791" cy="757"/>
            </a:xfrm>
            <a:custGeom>
              <a:avLst/>
              <a:gdLst/>
              <a:ahLst/>
              <a:cxnLst>
                <a:cxn ang="0">
                  <a:pos x="160" y="0"/>
                </a:cxn>
                <a:cxn ang="0">
                  <a:pos x="176" y="8"/>
                </a:cxn>
                <a:cxn ang="0">
                  <a:pos x="192" y="16"/>
                </a:cxn>
                <a:cxn ang="0">
                  <a:pos x="208" y="24"/>
                </a:cxn>
                <a:cxn ang="0">
                  <a:pos x="216" y="32"/>
                </a:cxn>
                <a:cxn ang="0">
                  <a:pos x="232" y="40"/>
                </a:cxn>
                <a:cxn ang="0">
                  <a:pos x="248" y="48"/>
                </a:cxn>
                <a:cxn ang="0">
                  <a:pos x="256" y="56"/>
                </a:cxn>
                <a:cxn ang="0">
                  <a:pos x="272" y="64"/>
                </a:cxn>
                <a:cxn ang="0">
                  <a:pos x="288" y="72"/>
                </a:cxn>
                <a:cxn ang="0">
                  <a:pos x="304" y="88"/>
                </a:cxn>
                <a:cxn ang="0">
                  <a:pos x="320" y="96"/>
                </a:cxn>
                <a:cxn ang="0">
                  <a:pos x="328" y="104"/>
                </a:cxn>
                <a:cxn ang="0">
                  <a:pos x="344" y="120"/>
                </a:cxn>
                <a:cxn ang="0">
                  <a:pos x="360" y="128"/>
                </a:cxn>
                <a:cxn ang="0">
                  <a:pos x="376" y="143"/>
                </a:cxn>
                <a:cxn ang="0">
                  <a:pos x="392" y="151"/>
                </a:cxn>
                <a:cxn ang="0">
                  <a:pos x="408" y="167"/>
                </a:cxn>
                <a:cxn ang="0">
                  <a:pos x="424" y="183"/>
                </a:cxn>
                <a:cxn ang="0">
                  <a:pos x="432" y="191"/>
                </a:cxn>
                <a:cxn ang="0">
                  <a:pos x="448" y="207"/>
                </a:cxn>
                <a:cxn ang="0">
                  <a:pos x="464" y="223"/>
                </a:cxn>
                <a:cxn ang="0">
                  <a:pos x="472" y="231"/>
                </a:cxn>
                <a:cxn ang="0">
                  <a:pos x="480" y="247"/>
                </a:cxn>
                <a:cxn ang="0">
                  <a:pos x="496" y="263"/>
                </a:cxn>
                <a:cxn ang="0">
                  <a:pos x="512" y="279"/>
                </a:cxn>
                <a:cxn ang="0">
                  <a:pos x="520" y="295"/>
                </a:cxn>
                <a:cxn ang="0">
                  <a:pos x="528" y="311"/>
                </a:cxn>
                <a:cxn ang="0">
                  <a:pos x="544" y="327"/>
                </a:cxn>
                <a:cxn ang="0">
                  <a:pos x="559" y="343"/>
                </a:cxn>
                <a:cxn ang="0">
                  <a:pos x="567" y="366"/>
                </a:cxn>
                <a:cxn ang="0">
                  <a:pos x="583" y="382"/>
                </a:cxn>
                <a:cxn ang="0">
                  <a:pos x="591" y="406"/>
                </a:cxn>
                <a:cxn ang="0">
                  <a:pos x="607" y="422"/>
                </a:cxn>
                <a:cxn ang="0">
                  <a:pos x="615" y="446"/>
                </a:cxn>
                <a:cxn ang="0">
                  <a:pos x="623" y="462"/>
                </a:cxn>
                <a:cxn ang="0">
                  <a:pos x="631" y="478"/>
                </a:cxn>
                <a:cxn ang="0">
                  <a:pos x="639" y="494"/>
                </a:cxn>
                <a:cxn ang="0">
                  <a:pos x="791" y="430"/>
                </a:cxn>
                <a:cxn ang="0">
                  <a:pos x="552" y="757"/>
                </a:cxn>
                <a:cxn ang="0">
                  <a:pos x="112" y="701"/>
                </a:cxn>
                <a:cxn ang="0">
                  <a:pos x="288" y="629"/>
                </a:cxn>
                <a:cxn ang="0">
                  <a:pos x="280" y="613"/>
                </a:cxn>
                <a:cxn ang="0">
                  <a:pos x="264" y="589"/>
                </a:cxn>
                <a:cxn ang="0">
                  <a:pos x="248" y="565"/>
                </a:cxn>
                <a:cxn ang="0">
                  <a:pos x="232" y="542"/>
                </a:cxn>
                <a:cxn ang="0">
                  <a:pos x="216" y="518"/>
                </a:cxn>
                <a:cxn ang="0">
                  <a:pos x="200" y="502"/>
                </a:cxn>
                <a:cxn ang="0">
                  <a:pos x="184" y="478"/>
                </a:cxn>
                <a:cxn ang="0">
                  <a:pos x="168" y="462"/>
                </a:cxn>
                <a:cxn ang="0">
                  <a:pos x="152" y="446"/>
                </a:cxn>
                <a:cxn ang="0">
                  <a:pos x="128" y="430"/>
                </a:cxn>
                <a:cxn ang="0">
                  <a:pos x="112" y="414"/>
                </a:cxn>
                <a:cxn ang="0">
                  <a:pos x="96" y="398"/>
                </a:cxn>
                <a:cxn ang="0">
                  <a:pos x="72" y="382"/>
                </a:cxn>
                <a:cxn ang="0">
                  <a:pos x="56" y="374"/>
                </a:cxn>
                <a:cxn ang="0">
                  <a:pos x="32" y="358"/>
                </a:cxn>
                <a:cxn ang="0">
                  <a:pos x="16" y="351"/>
                </a:cxn>
                <a:cxn ang="0">
                  <a:pos x="0" y="343"/>
                </a:cxn>
                <a:cxn ang="0">
                  <a:pos x="160" y="0"/>
                </a:cxn>
              </a:cxnLst>
              <a:rect l="0" t="0" r="r" b="b"/>
              <a:pathLst>
                <a:path w="791" h="757">
                  <a:moveTo>
                    <a:pt x="160" y="0"/>
                  </a:moveTo>
                  <a:lnTo>
                    <a:pt x="176" y="8"/>
                  </a:lnTo>
                  <a:lnTo>
                    <a:pt x="192" y="16"/>
                  </a:lnTo>
                  <a:lnTo>
                    <a:pt x="208" y="24"/>
                  </a:lnTo>
                  <a:lnTo>
                    <a:pt x="216" y="32"/>
                  </a:lnTo>
                  <a:lnTo>
                    <a:pt x="232" y="40"/>
                  </a:lnTo>
                  <a:lnTo>
                    <a:pt x="248" y="48"/>
                  </a:lnTo>
                  <a:lnTo>
                    <a:pt x="256" y="56"/>
                  </a:lnTo>
                  <a:lnTo>
                    <a:pt x="272" y="64"/>
                  </a:lnTo>
                  <a:lnTo>
                    <a:pt x="288" y="72"/>
                  </a:lnTo>
                  <a:lnTo>
                    <a:pt x="304" y="88"/>
                  </a:lnTo>
                  <a:lnTo>
                    <a:pt x="320" y="96"/>
                  </a:lnTo>
                  <a:lnTo>
                    <a:pt x="328" y="104"/>
                  </a:lnTo>
                  <a:lnTo>
                    <a:pt x="344" y="120"/>
                  </a:lnTo>
                  <a:lnTo>
                    <a:pt x="360" y="128"/>
                  </a:lnTo>
                  <a:lnTo>
                    <a:pt x="376" y="143"/>
                  </a:lnTo>
                  <a:lnTo>
                    <a:pt x="392" y="151"/>
                  </a:lnTo>
                  <a:lnTo>
                    <a:pt x="408" y="167"/>
                  </a:lnTo>
                  <a:lnTo>
                    <a:pt x="424" y="183"/>
                  </a:lnTo>
                  <a:lnTo>
                    <a:pt x="432" y="191"/>
                  </a:lnTo>
                  <a:lnTo>
                    <a:pt x="448" y="207"/>
                  </a:lnTo>
                  <a:lnTo>
                    <a:pt x="464" y="223"/>
                  </a:lnTo>
                  <a:lnTo>
                    <a:pt x="472" y="231"/>
                  </a:lnTo>
                  <a:lnTo>
                    <a:pt x="480" y="247"/>
                  </a:lnTo>
                  <a:lnTo>
                    <a:pt x="496" y="263"/>
                  </a:lnTo>
                  <a:lnTo>
                    <a:pt x="512" y="279"/>
                  </a:lnTo>
                  <a:lnTo>
                    <a:pt x="520" y="295"/>
                  </a:lnTo>
                  <a:lnTo>
                    <a:pt x="528" y="311"/>
                  </a:lnTo>
                  <a:lnTo>
                    <a:pt x="544" y="327"/>
                  </a:lnTo>
                  <a:lnTo>
                    <a:pt x="559" y="343"/>
                  </a:lnTo>
                  <a:lnTo>
                    <a:pt x="567" y="366"/>
                  </a:lnTo>
                  <a:lnTo>
                    <a:pt x="583" y="382"/>
                  </a:lnTo>
                  <a:lnTo>
                    <a:pt x="591" y="406"/>
                  </a:lnTo>
                  <a:lnTo>
                    <a:pt x="607" y="422"/>
                  </a:lnTo>
                  <a:lnTo>
                    <a:pt x="615" y="446"/>
                  </a:lnTo>
                  <a:lnTo>
                    <a:pt x="623" y="462"/>
                  </a:lnTo>
                  <a:lnTo>
                    <a:pt x="631" y="478"/>
                  </a:lnTo>
                  <a:lnTo>
                    <a:pt x="639" y="494"/>
                  </a:lnTo>
                  <a:lnTo>
                    <a:pt x="791" y="430"/>
                  </a:lnTo>
                  <a:lnTo>
                    <a:pt x="552" y="757"/>
                  </a:lnTo>
                  <a:lnTo>
                    <a:pt x="112" y="701"/>
                  </a:lnTo>
                  <a:lnTo>
                    <a:pt x="288" y="629"/>
                  </a:lnTo>
                  <a:lnTo>
                    <a:pt x="280" y="613"/>
                  </a:lnTo>
                  <a:lnTo>
                    <a:pt x="264" y="589"/>
                  </a:lnTo>
                  <a:lnTo>
                    <a:pt x="248" y="565"/>
                  </a:lnTo>
                  <a:lnTo>
                    <a:pt x="232" y="542"/>
                  </a:lnTo>
                  <a:lnTo>
                    <a:pt x="216" y="518"/>
                  </a:lnTo>
                  <a:lnTo>
                    <a:pt x="200" y="502"/>
                  </a:lnTo>
                  <a:lnTo>
                    <a:pt x="184" y="478"/>
                  </a:lnTo>
                  <a:lnTo>
                    <a:pt x="168" y="462"/>
                  </a:lnTo>
                  <a:lnTo>
                    <a:pt x="152" y="446"/>
                  </a:lnTo>
                  <a:lnTo>
                    <a:pt x="128" y="430"/>
                  </a:lnTo>
                  <a:lnTo>
                    <a:pt x="112" y="414"/>
                  </a:lnTo>
                  <a:lnTo>
                    <a:pt x="96" y="398"/>
                  </a:lnTo>
                  <a:lnTo>
                    <a:pt x="72" y="382"/>
                  </a:lnTo>
                  <a:lnTo>
                    <a:pt x="56" y="374"/>
                  </a:lnTo>
                  <a:lnTo>
                    <a:pt x="32" y="358"/>
                  </a:lnTo>
                  <a:lnTo>
                    <a:pt x="16" y="351"/>
                  </a:lnTo>
                  <a:lnTo>
                    <a:pt x="0" y="343"/>
                  </a:lnTo>
                  <a:lnTo>
                    <a:pt x="160" y="0"/>
                  </a:lnTo>
                  <a:close/>
                </a:path>
              </a:pathLst>
            </a:custGeom>
            <a:solidFill>
              <a:srgbClr val="00FF00"/>
            </a:solidFill>
            <a:ln w="9525">
              <a:noFill/>
              <a:round/>
              <a:headEnd/>
              <a:tailEnd/>
            </a:ln>
          </p:spPr>
          <p:txBody>
            <a:bodyPr/>
            <a:lstStyle/>
            <a:p>
              <a:endParaRPr lang="en-IN"/>
            </a:p>
          </p:txBody>
        </p:sp>
        <p:sp>
          <p:nvSpPr>
            <p:cNvPr id="177169" name="Freeform 17"/>
            <p:cNvSpPr>
              <a:spLocks/>
            </p:cNvSpPr>
            <p:nvPr/>
          </p:nvSpPr>
          <p:spPr bwMode="auto">
            <a:xfrm>
              <a:off x="2552" y="895"/>
              <a:ext cx="759" cy="621"/>
            </a:xfrm>
            <a:custGeom>
              <a:avLst/>
              <a:gdLst/>
              <a:ahLst/>
              <a:cxnLst>
                <a:cxn ang="0">
                  <a:pos x="408" y="621"/>
                </a:cxn>
                <a:cxn ang="0">
                  <a:pos x="456" y="494"/>
                </a:cxn>
                <a:cxn ang="0">
                  <a:pos x="440" y="494"/>
                </a:cxn>
                <a:cxn ang="0">
                  <a:pos x="424" y="486"/>
                </a:cxn>
                <a:cxn ang="0">
                  <a:pos x="400" y="486"/>
                </a:cxn>
                <a:cxn ang="0">
                  <a:pos x="376" y="478"/>
                </a:cxn>
                <a:cxn ang="0">
                  <a:pos x="360" y="478"/>
                </a:cxn>
                <a:cxn ang="0">
                  <a:pos x="336" y="478"/>
                </a:cxn>
                <a:cxn ang="0">
                  <a:pos x="312" y="470"/>
                </a:cxn>
                <a:cxn ang="0">
                  <a:pos x="272" y="470"/>
                </a:cxn>
                <a:cxn ang="0">
                  <a:pos x="248" y="478"/>
                </a:cxn>
                <a:cxn ang="0">
                  <a:pos x="224" y="478"/>
                </a:cxn>
                <a:cxn ang="0">
                  <a:pos x="208" y="478"/>
                </a:cxn>
                <a:cxn ang="0">
                  <a:pos x="184" y="486"/>
                </a:cxn>
                <a:cxn ang="0">
                  <a:pos x="160" y="486"/>
                </a:cxn>
                <a:cxn ang="0">
                  <a:pos x="136" y="494"/>
                </a:cxn>
                <a:cxn ang="0">
                  <a:pos x="120" y="502"/>
                </a:cxn>
                <a:cxn ang="0">
                  <a:pos x="176" y="247"/>
                </a:cxn>
                <a:cxn ang="0">
                  <a:pos x="0" y="143"/>
                </a:cxn>
                <a:cxn ang="0">
                  <a:pos x="8" y="143"/>
                </a:cxn>
                <a:cxn ang="0">
                  <a:pos x="24" y="135"/>
                </a:cxn>
                <a:cxn ang="0">
                  <a:pos x="40" y="127"/>
                </a:cxn>
                <a:cxn ang="0">
                  <a:pos x="56" y="127"/>
                </a:cxn>
                <a:cxn ang="0">
                  <a:pos x="72" y="120"/>
                </a:cxn>
                <a:cxn ang="0">
                  <a:pos x="88" y="120"/>
                </a:cxn>
                <a:cxn ang="0">
                  <a:pos x="112" y="112"/>
                </a:cxn>
                <a:cxn ang="0">
                  <a:pos x="128" y="112"/>
                </a:cxn>
                <a:cxn ang="0">
                  <a:pos x="152" y="104"/>
                </a:cxn>
                <a:cxn ang="0">
                  <a:pos x="168" y="104"/>
                </a:cxn>
                <a:cxn ang="0">
                  <a:pos x="192" y="104"/>
                </a:cxn>
                <a:cxn ang="0">
                  <a:pos x="216" y="104"/>
                </a:cxn>
                <a:cxn ang="0">
                  <a:pos x="240" y="96"/>
                </a:cxn>
                <a:cxn ang="0">
                  <a:pos x="264" y="96"/>
                </a:cxn>
                <a:cxn ang="0">
                  <a:pos x="288" y="96"/>
                </a:cxn>
                <a:cxn ang="0">
                  <a:pos x="320" y="96"/>
                </a:cxn>
                <a:cxn ang="0">
                  <a:pos x="344" y="104"/>
                </a:cxn>
                <a:cxn ang="0">
                  <a:pos x="360" y="104"/>
                </a:cxn>
                <a:cxn ang="0">
                  <a:pos x="384" y="104"/>
                </a:cxn>
                <a:cxn ang="0">
                  <a:pos x="408" y="104"/>
                </a:cxn>
                <a:cxn ang="0">
                  <a:pos x="432" y="112"/>
                </a:cxn>
                <a:cxn ang="0">
                  <a:pos x="448" y="112"/>
                </a:cxn>
                <a:cxn ang="0">
                  <a:pos x="472" y="120"/>
                </a:cxn>
                <a:cxn ang="0">
                  <a:pos x="496" y="120"/>
                </a:cxn>
                <a:cxn ang="0">
                  <a:pos x="520" y="127"/>
                </a:cxn>
                <a:cxn ang="0">
                  <a:pos x="544" y="135"/>
                </a:cxn>
                <a:cxn ang="0">
                  <a:pos x="559" y="135"/>
                </a:cxn>
                <a:cxn ang="0">
                  <a:pos x="583" y="143"/>
                </a:cxn>
                <a:cxn ang="0">
                  <a:pos x="607" y="151"/>
                </a:cxn>
                <a:cxn ang="0">
                  <a:pos x="671" y="0"/>
                </a:cxn>
                <a:cxn ang="0">
                  <a:pos x="759" y="422"/>
                </a:cxn>
                <a:cxn ang="0">
                  <a:pos x="408" y="621"/>
                </a:cxn>
              </a:cxnLst>
              <a:rect l="0" t="0" r="r" b="b"/>
              <a:pathLst>
                <a:path w="759" h="621">
                  <a:moveTo>
                    <a:pt x="408" y="621"/>
                  </a:moveTo>
                  <a:lnTo>
                    <a:pt x="456" y="494"/>
                  </a:lnTo>
                  <a:lnTo>
                    <a:pt x="440" y="494"/>
                  </a:lnTo>
                  <a:lnTo>
                    <a:pt x="424" y="486"/>
                  </a:lnTo>
                  <a:lnTo>
                    <a:pt x="400" y="486"/>
                  </a:lnTo>
                  <a:lnTo>
                    <a:pt x="376" y="478"/>
                  </a:lnTo>
                  <a:lnTo>
                    <a:pt x="360" y="478"/>
                  </a:lnTo>
                  <a:lnTo>
                    <a:pt x="336" y="478"/>
                  </a:lnTo>
                  <a:lnTo>
                    <a:pt x="312" y="470"/>
                  </a:lnTo>
                  <a:lnTo>
                    <a:pt x="272" y="470"/>
                  </a:lnTo>
                  <a:lnTo>
                    <a:pt x="248" y="478"/>
                  </a:lnTo>
                  <a:lnTo>
                    <a:pt x="224" y="478"/>
                  </a:lnTo>
                  <a:lnTo>
                    <a:pt x="208" y="478"/>
                  </a:lnTo>
                  <a:lnTo>
                    <a:pt x="184" y="486"/>
                  </a:lnTo>
                  <a:lnTo>
                    <a:pt x="160" y="486"/>
                  </a:lnTo>
                  <a:lnTo>
                    <a:pt x="136" y="494"/>
                  </a:lnTo>
                  <a:lnTo>
                    <a:pt x="120" y="502"/>
                  </a:lnTo>
                  <a:lnTo>
                    <a:pt x="176" y="247"/>
                  </a:lnTo>
                  <a:lnTo>
                    <a:pt x="0" y="143"/>
                  </a:lnTo>
                  <a:lnTo>
                    <a:pt x="8" y="143"/>
                  </a:lnTo>
                  <a:lnTo>
                    <a:pt x="24" y="135"/>
                  </a:lnTo>
                  <a:lnTo>
                    <a:pt x="40" y="127"/>
                  </a:lnTo>
                  <a:lnTo>
                    <a:pt x="56" y="127"/>
                  </a:lnTo>
                  <a:lnTo>
                    <a:pt x="72" y="120"/>
                  </a:lnTo>
                  <a:lnTo>
                    <a:pt x="88" y="120"/>
                  </a:lnTo>
                  <a:lnTo>
                    <a:pt x="112" y="112"/>
                  </a:lnTo>
                  <a:lnTo>
                    <a:pt x="128" y="112"/>
                  </a:lnTo>
                  <a:lnTo>
                    <a:pt x="152" y="104"/>
                  </a:lnTo>
                  <a:lnTo>
                    <a:pt x="168" y="104"/>
                  </a:lnTo>
                  <a:lnTo>
                    <a:pt x="192" y="104"/>
                  </a:lnTo>
                  <a:lnTo>
                    <a:pt x="216" y="104"/>
                  </a:lnTo>
                  <a:lnTo>
                    <a:pt x="240" y="96"/>
                  </a:lnTo>
                  <a:lnTo>
                    <a:pt x="264" y="96"/>
                  </a:lnTo>
                  <a:lnTo>
                    <a:pt x="288" y="96"/>
                  </a:lnTo>
                  <a:lnTo>
                    <a:pt x="320" y="96"/>
                  </a:lnTo>
                  <a:lnTo>
                    <a:pt x="344" y="104"/>
                  </a:lnTo>
                  <a:lnTo>
                    <a:pt x="360" y="104"/>
                  </a:lnTo>
                  <a:lnTo>
                    <a:pt x="384" y="104"/>
                  </a:lnTo>
                  <a:lnTo>
                    <a:pt x="408" y="104"/>
                  </a:lnTo>
                  <a:lnTo>
                    <a:pt x="432" y="112"/>
                  </a:lnTo>
                  <a:lnTo>
                    <a:pt x="448" y="112"/>
                  </a:lnTo>
                  <a:lnTo>
                    <a:pt x="472" y="120"/>
                  </a:lnTo>
                  <a:lnTo>
                    <a:pt x="496" y="120"/>
                  </a:lnTo>
                  <a:lnTo>
                    <a:pt x="520" y="127"/>
                  </a:lnTo>
                  <a:lnTo>
                    <a:pt x="544" y="135"/>
                  </a:lnTo>
                  <a:lnTo>
                    <a:pt x="559" y="135"/>
                  </a:lnTo>
                  <a:lnTo>
                    <a:pt x="583" y="143"/>
                  </a:lnTo>
                  <a:lnTo>
                    <a:pt x="607" y="151"/>
                  </a:lnTo>
                  <a:lnTo>
                    <a:pt x="671" y="0"/>
                  </a:lnTo>
                  <a:lnTo>
                    <a:pt x="759" y="422"/>
                  </a:lnTo>
                  <a:lnTo>
                    <a:pt x="408" y="621"/>
                  </a:lnTo>
                  <a:close/>
                </a:path>
              </a:pathLst>
            </a:custGeom>
            <a:solidFill>
              <a:srgbClr val="FF0000"/>
            </a:solidFill>
            <a:ln w="9525">
              <a:noFill/>
              <a:round/>
              <a:headEnd/>
              <a:tailEnd/>
            </a:ln>
          </p:spPr>
          <p:txBody>
            <a:bodyPr/>
            <a:lstStyle/>
            <a:p>
              <a:endParaRPr lang="en-IN"/>
            </a:p>
          </p:txBody>
        </p:sp>
        <p:sp>
          <p:nvSpPr>
            <p:cNvPr id="177170" name="Freeform 18"/>
            <p:cNvSpPr>
              <a:spLocks/>
            </p:cNvSpPr>
            <p:nvPr/>
          </p:nvSpPr>
          <p:spPr bwMode="auto">
            <a:xfrm>
              <a:off x="3100" y="1082"/>
              <a:ext cx="790" cy="757"/>
            </a:xfrm>
            <a:custGeom>
              <a:avLst/>
              <a:gdLst/>
              <a:ahLst/>
              <a:cxnLst>
                <a:cxn ang="0">
                  <a:pos x="159" y="0"/>
                </a:cxn>
                <a:cxn ang="0">
                  <a:pos x="175" y="8"/>
                </a:cxn>
                <a:cxn ang="0">
                  <a:pos x="191" y="16"/>
                </a:cxn>
                <a:cxn ang="0">
                  <a:pos x="207" y="24"/>
                </a:cxn>
                <a:cxn ang="0">
                  <a:pos x="215" y="32"/>
                </a:cxn>
                <a:cxn ang="0">
                  <a:pos x="231" y="40"/>
                </a:cxn>
                <a:cxn ang="0">
                  <a:pos x="247" y="48"/>
                </a:cxn>
                <a:cxn ang="0">
                  <a:pos x="255" y="56"/>
                </a:cxn>
                <a:cxn ang="0">
                  <a:pos x="271" y="64"/>
                </a:cxn>
                <a:cxn ang="0">
                  <a:pos x="287" y="72"/>
                </a:cxn>
                <a:cxn ang="0">
                  <a:pos x="303" y="88"/>
                </a:cxn>
                <a:cxn ang="0">
                  <a:pos x="319" y="96"/>
                </a:cxn>
                <a:cxn ang="0">
                  <a:pos x="327" y="104"/>
                </a:cxn>
                <a:cxn ang="0">
                  <a:pos x="343" y="120"/>
                </a:cxn>
                <a:cxn ang="0">
                  <a:pos x="359" y="128"/>
                </a:cxn>
                <a:cxn ang="0">
                  <a:pos x="375" y="144"/>
                </a:cxn>
                <a:cxn ang="0">
                  <a:pos x="391" y="151"/>
                </a:cxn>
                <a:cxn ang="0">
                  <a:pos x="407" y="167"/>
                </a:cxn>
                <a:cxn ang="0">
                  <a:pos x="423" y="183"/>
                </a:cxn>
                <a:cxn ang="0">
                  <a:pos x="431" y="191"/>
                </a:cxn>
                <a:cxn ang="0">
                  <a:pos x="447" y="207"/>
                </a:cxn>
                <a:cxn ang="0">
                  <a:pos x="463" y="223"/>
                </a:cxn>
                <a:cxn ang="0">
                  <a:pos x="471" y="231"/>
                </a:cxn>
                <a:cxn ang="0">
                  <a:pos x="479" y="247"/>
                </a:cxn>
                <a:cxn ang="0">
                  <a:pos x="495" y="263"/>
                </a:cxn>
                <a:cxn ang="0">
                  <a:pos x="511" y="279"/>
                </a:cxn>
                <a:cxn ang="0">
                  <a:pos x="519" y="295"/>
                </a:cxn>
                <a:cxn ang="0">
                  <a:pos x="527" y="311"/>
                </a:cxn>
                <a:cxn ang="0">
                  <a:pos x="543" y="327"/>
                </a:cxn>
                <a:cxn ang="0">
                  <a:pos x="558" y="343"/>
                </a:cxn>
                <a:cxn ang="0">
                  <a:pos x="566" y="366"/>
                </a:cxn>
                <a:cxn ang="0">
                  <a:pos x="582" y="382"/>
                </a:cxn>
                <a:cxn ang="0">
                  <a:pos x="590" y="406"/>
                </a:cxn>
                <a:cxn ang="0">
                  <a:pos x="606" y="422"/>
                </a:cxn>
                <a:cxn ang="0">
                  <a:pos x="614" y="446"/>
                </a:cxn>
                <a:cxn ang="0">
                  <a:pos x="622" y="462"/>
                </a:cxn>
                <a:cxn ang="0">
                  <a:pos x="630" y="478"/>
                </a:cxn>
                <a:cxn ang="0">
                  <a:pos x="638" y="494"/>
                </a:cxn>
                <a:cxn ang="0">
                  <a:pos x="790" y="430"/>
                </a:cxn>
                <a:cxn ang="0">
                  <a:pos x="551" y="757"/>
                </a:cxn>
                <a:cxn ang="0">
                  <a:pos x="111" y="701"/>
                </a:cxn>
                <a:cxn ang="0">
                  <a:pos x="287" y="629"/>
                </a:cxn>
                <a:cxn ang="0">
                  <a:pos x="279" y="613"/>
                </a:cxn>
                <a:cxn ang="0">
                  <a:pos x="263" y="589"/>
                </a:cxn>
                <a:cxn ang="0">
                  <a:pos x="247" y="565"/>
                </a:cxn>
                <a:cxn ang="0">
                  <a:pos x="231" y="542"/>
                </a:cxn>
                <a:cxn ang="0">
                  <a:pos x="215" y="518"/>
                </a:cxn>
                <a:cxn ang="0">
                  <a:pos x="199" y="502"/>
                </a:cxn>
                <a:cxn ang="0">
                  <a:pos x="183" y="478"/>
                </a:cxn>
                <a:cxn ang="0">
                  <a:pos x="167" y="462"/>
                </a:cxn>
                <a:cxn ang="0">
                  <a:pos x="151" y="446"/>
                </a:cxn>
                <a:cxn ang="0">
                  <a:pos x="127" y="430"/>
                </a:cxn>
                <a:cxn ang="0">
                  <a:pos x="111" y="414"/>
                </a:cxn>
                <a:cxn ang="0">
                  <a:pos x="95" y="398"/>
                </a:cxn>
                <a:cxn ang="0">
                  <a:pos x="71" y="382"/>
                </a:cxn>
                <a:cxn ang="0">
                  <a:pos x="55" y="374"/>
                </a:cxn>
                <a:cxn ang="0">
                  <a:pos x="31" y="358"/>
                </a:cxn>
                <a:cxn ang="0">
                  <a:pos x="15" y="351"/>
                </a:cxn>
                <a:cxn ang="0">
                  <a:pos x="0" y="343"/>
                </a:cxn>
                <a:cxn ang="0">
                  <a:pos x="159" y="0"/>
                </a:cxn>
              </a:cxnLst>
              <a:rect l="0" t="0" r="r" b="b"/>
              <a:pathLst>
                <a:path w="790" h="757">
                  <a:moveTo>
                    <a:pt x="159" y="0"/>
                  </a:moveTo>
                  <a:lnTo>
                    <a:pt x="175" y="8"/>
                  </a:lnTo>
                  <a:lnTo>
                    <a:pt x="191" y="16"/>
                  </a:lnTo>
                  <a:lnTo>
                    <a:pt x="207" y="24"/>
                  </a:lnTo>
                  <a:lnTo>
                    <a:pt x="215" y="32"/>
                  </a:lnTo>
                  <a:lnTo>
                    <a:pt x="231" y="40"/>
                  </a:lnTo>
                  <a:lnTo>
                    <a:pt x="247" y="48"/>
                  </a:lnTo>
                  <a:lnTo>
                    <a:pt x="255" y="56"/>
                  </a:lnTo>
                  <a:lnTo>
                    <a:pt x="271" y="64"/>
                  </a:lnTo>
                  <a:lnTo>
                    <a:pt x="287" y="72"/>
                  </a:lnTo>
                  <a:lnTo>
                    <a:pt x="303" y="88"/>
                  </a:lnTo>
                  <a:lnTo>
                    <a:pt x="319" y="96"/>
                  </a:lnTo>
                  <a:lnTo>
                    <a:pt x="327" y="104"/>
                  </a:lnTo>
                  <a:lnTo>
                    <a:pt x="343" y="120"/>
                  </a:lnTo>
                  <a:lnTo>
                    <a:pt x="359" y="128"/>
                  </a:lnTo>
                  <a:lnTo>
                    <a:pt x="375" y="144"/>
                  </a:lnTo>
                  <a:lnTo>
                    <a:pt x="391" y="151"/>
                  </a:lnTo>
                  <a:lnTo>
                    <a:pt x="407" y="167"/>
                  </a:lnTo>
                  <a:lnTo>
                    <a:pt x="423" y="183"/>
                  </a:lnTo>
                  <a:lnTo>
                    <a:pt x="431" y="191"/>
                  </a:lnTo>
                  <a:lnTo>
                    <a:pt x="447" y="207"/>
                  </a:lnTo>
                  <a:lnTo>
                    <a:pt x="463" y="223"/>
                  </a:lnTo>
                  <a:lnTo>
                    <a:pt x="471" y="231"/>
                  </a:lnTo>
                  <a:lnTo>
                    <a:pt x="479" y="247"/>
                  </a:lnTo>
                  <a:lnTo>
                    <a:pt x="495" y="263"/>
                  </a:lnTo>
                  <a:lnTo>
                    <a:pt x="511" y="279"/>
                  </a:lnTo>
                  <a:lnTo>
                    <a:pt x="519" y="295"/>
                  </a:lnTo>
                  <a:lnTo>
                    <a:pt x="527" y="311"/>
                  </a:lnTo>
                  <a:lnTo>
                    <a:pt x="543" y="327"/>
                  </a:lnTo>
                  <a:lnTo>
                    <a:pt x="558" y="343"/>
                  </a:lnTo>
                  <a:lnTo>
                    <a:pt x="566" y="366"/>
                  </a:lnTo>
                  <a:lnTo>
                    <a:pt x="582" y="382"/>
                  </a:lnTo>
                  <a:lnTo>
                    <a:pt x="590" y="406"/>
                  </a:lnTo>
                  <a:lnTo>
                    <a:pt x="606" y="422"/>
                  </a:lnTo>
                  <a:lnTo>
                    <a:pt x="614" y="446"/>
                  </a:lnTo>
                  <a:lnTo>
                    <a:pt x="622" y="462"/>
                  </a:lnTo>
                  <a:lnTo>
                    <a:pt x="630" y="478"/>
                  </a:lnTo>
                  <a:lnTo>
                    <a:pt x="638" y="494"/>
                  </a:lnTo>
                  <a:lnTo>
                    <a:pt x="790" y="430"/>
                  </a:lnTo>
                  <a:lnTo>
                    <a:pt x="551" y="757"/>
                  </a:lnTo>
                  <a:lnTo>
                    <a:pt x="111" y="701"/>
                  </a:lnTo>
                  <a:lnTo>
                    <a:pt x="287" y="629"/>
                  </a:lnTo>
                  <a:lnTo>
                    <a:pt x="279" y="613"/>
                  </a:lnTo>
                  <a:lnTo>
                    <a:pt x="263" y="589"/>
                  </a:lnTo>
                  <a:lnTo>
                    <a:pt x="247" y="565"/>
                  </a:lnTo>
                  <a:lnTo>
                    <a:pt x="231" y="542"/>
                  </a:lnTo>
                  <a:lnTo>
                    <a:pt x="215" y="518"/>
                  </a:lnTo>
                  <a:lnTo>
                    <a:pt x="199" y="502"/>
                  </a:lnTo>
                  <a:lnTo>
                    <a:pt x="183" y="478"/>
                  </a:lnTo>
                  <a:lnTo>
                    <a:pt x="167" y="462"/>
                  </a:lnTo>
                  <a:lnTo>
                    <a:pt x="151" y="446"/>
                  </a:lnTo>
                  <a:lnTo>
                    <a:pt x="127" y="430"/>
                  </a:lnTo>
                  <a:lnTo>
                    <a:pt x="111" y="414"/>
                  </a:lnTo>
                  <a:lnTo>
                    <a:pt x="95" y="398"/>
                  </a:lnTo>
                  <a:lnTo>
                    <a:pt x="71" y="382"/>
                  </a:lnTo>
                  <a:lnTo>
                    <a:pt x="55" y="374"/>
                  </a:lnTo>
                  <a:lnTo>
                    <a:pt x="31" y="358"/>
                  </a:lnTo>
                  <a:lnTo>
                    <a:pt x="15" y="351"/>
                  </a:lnTo>
                  <a:lnTo>
                    <a:pt x="0" y="343"/>
                  </a:lnTo>
                  <a:lnTo>
                    <a:pt x="159" y="0"/>
                  </a:lnTo>
                  <a:close/>
                </a:path>
              </a:pathLst>
            </a:custGeom>
            <a:noFill/>
            <a:ln w="12700">
              <a:solidFill>
                <a:srgbClr val="000000"/>
              </a:solidFill>
              <a:prstDash val="solid"/>
              <a:round/>
              <a:headEnd/>
              <a:tailEnd/>
            </a:ln>
          </p:spPr>
          <p:txBody>
            <a:bodyPr/>
            <a:lstStyle/>
            <a:p>
              <a:endParaRPr lang="en-IN"/>
            </a:p>
          </p:txBody>
        </p:sp>
        <p:sp>
          <p:nvSpPr>
            <p:cNvPr id="177171" name="Freeform 19"/>
            <p:cNvSpPr>
              <a:spLocks/>
            </p:cNvSpPr>
            <p:nvPr/>
          </p:nvSpPr>
          <p:spPr bwMode="auto">
            <a:xfrm>
              <a:off x="2548" y="891"/>
              <a:ext cx="759" cy="621"/>
            </a:xfrm>
            <a:custGeom>
              <a:avLst/>
              <a:gdLst/>
              <a:ahLst/>
              <a:cxnLst>
                <a:cxn ang="0">
                  <a:pos x="408" y="621"/>
                </a:cxn>
                <a:cxn ang="0">
                  <a:pos x="456" y="494"/>
                </a:cxn>
                <a:cxn ang="0">
                  <a:pos x="440" y="494"/>
                </a:cxn>
                <a:cxn ang="0">
                  <a:pos x="424" y="486"/>
                </a:cxn>
                <a:cxn ang="0">
                  <a:pos x="400" y="486"/>
                </a:cxn>
                <a:cxn ang="0">
                  <a:pos x="376" y="478"/>
                </a:cxn>
                <a:cxn ang="0">
                  <a:pos x="360" y="478"/>
                </a:cxn>
                <a:cxn ang="0">
                  <a:pos x="336" y="478"/>
                </a:cxn>
                <a:cxn ang="0">
                  <a:pos x="312" y="470"/>
                </a:cxn>
                <a:cxn ang="0">
                  <a:pos x="272" y="470"/>
                </a:cxn>
                <a:cxn ang="0">
                  <a:pos x="248" y="478"/>
                </a:cxn>
                <a:cxn ang="0">
                  <a:pos x="224" y="478"/>
                </a:cxn>
                <a:cxn ang="0">
                  <a:pos x="208" y="478"/>
                </a:cxn>
                <a:cxn ang="0">
                  <a:pos x="184" y="486"/>
                </a:cxn>
                <a:cxn ang="0">
                  <a:pos x="160" y="486"/>
                </a:cxn>
                <a:cxn ang="0">
                  <a:pos x="136" y="494"/>
                </a:cxn>
                <a:cxn ang="0">
                  <a:pos x="120" y="502"/>
                </a:cxn>
                <a:cxn ang="0">
                  <a:pos x="176" y="247"/>
                </a:cxn>
                <a:cxn ang="0">
                  <a:pos x="0" y="143"/>
                </a:cxn>
                <a:cxn ang="0">
                  <a:pos x="8" y="143"/>
                </a:cxn>
                <a:cxn ang="0">
                  <a:pos x="24" y="135"/>
                </a:cxn>
                <a:cxn ang="0">
                  <a:pos x="40" y="127"/>
                </a:cxn>
                <a:cxn ang="0">
                  <a:pos x="56" y="127"/>
                </a:cxn>
                <a:cxn ang="0">
                  <a:pos x="72" y="120"/>
                </a:cxn>
                <a:cxn ang="0">
                  <a:pos x="88" y="120"/>
                </a:cxn>
                <a:cxn ang="0">
                  <a:pos x="112" y="112"/>
                </a:cxn>
                <a:cxn ang="0">
                  <a:pos x="128" y="112"/>
                </a:cxn>
                <a:cxn ang="0">
                  <a:pos x="152" y="104"/>
                </a:cxn>
                <a:cxn ang="0">
                  <a:pos x="168" y="104"/>
                </a:cxn>
                <a:cxn ang="0">
                  <a:pos x="192" y="104"/>
                </a:cxn>
                <a:cxn ang="0">
                  <a:pos x="216" y="104"/>
                </a:cxn>
                <a:cxn ang="0">
                  <a:pos x="240" y="96"/>
                </a:cxn>
                <a:cxn ang="0">
                  <a:pos x="264" y="96"/>
                </a:cxn>
                <a:cxn ang="0">
                  <a:pos x="288" y="96"/>
                </a:cxn>
                <a:cxn ang="0">
                  <a:pos x="320" y="96"/>
                </a:cxn>
                <a:cxn ang="0">
                  <a:pos x="344" y="104"/>
                </a:cxn>
                <a:cxn ang="0">
                  <a:pos x="360" y="104"/>
                </a:cxn>
                <a:cxn ang="0">
                  <a:pos x="384" y="104"/>
                </a:cxn>
                <a:cxn ang="0">
                  <a:pos x="408" y="104"/>
                </a:cxn>
                <a:cxn ang="0">
                  <a:pos x="432" y="112"/>
                </a:cxn>
                <a:cxn ang="0">
                  <a:pos x="448" y="112"/>
                </a:cxn>
                <a:cxn ang="0">
                  <a:pos x="472" y="120"/>
                </a:cxn>
                <a:cxn ang="0">
                  <a:pos x="496" y="120"/>
                </a:cxn>
                <a:cxn ang="0">
                  <a:pos x="520" y="127"/>
                </a:cxn>
                <a:cxn ang="0">
                  <a:pos x="544" y="135"/>
                </a:cxn>
                <a:cxn ang="0">
                  <a:pos x="559" y="135"/>
                </a:cxn>
                <a:cxn ang="0">
                  <a:pos x="583" y="143"/>
                </a:cxn>
                <a:cxn ang="0">
                  <a:pos x="607" y="151"/>
                </a:cxn>
                <a:cxn ang="0">
                  <a:pos x="671" y="0"/>
                </a:cxn>
                <a:cxn ang="0">
                  <a:pos x="759" y="422"/>
                </a:cxn>
                <a:cxn ang="0">
                  <a:pos x="408" y="621"/>
                </a:cxn>
              </a:cxnLst>
              <a:rect l="0" t="0" r="r" b="b"/>
              <a:pathLst>
                <a:path w="759" h="621">
                  <a:moveTo>
                    <a:pt x="408" y="621"/>
                  </a:moveTo>
                  <a:lnTo>
                    <a:pt x="456" y="494"/>
                  </a:lnTo>
                  <a:lnTo>
                    <a:pt x="440" y="494"/>
                  </a:lnTo>
                  <a:lnTo>
                    <a:pt x="424" y="486"/>
                  </a:lnTo>
                  <a:lnTo>
                    <a:pt x="400" y="486"/>
                  </a:lnTo>
                  <a:lnTo>
                    <a:pt x="376" y="478"/>
                  </a:lnTo>
                  <a:lnTo>
                    <a:pt x="360" y="478"/>
                  </a:lnTo>
                  <a:lnTo>
                    <a:pt x="336" y="478"/>
                  </a:lnTo>
                  <a:lnTo>
                    <a:pt x="312" y="470"/>
                  </a:lnTo>
                  <a:lnTo>
                    <a:pt x="272" y="470"/>
                  </a:lnTo>
                  <a:lnTo>
                    <a:pt x="248" y="478"/>
                  </a:lnTo>
                  <a:lnTo>
                    <a:pt x="224" y="478"/>
                  </a:lnTo>
                  <a:lnTo>
                    <a:pt x="208" y="478"/>
                  </a:lnTo>
                  <a:lnTo>
                    <a:pt x="184" y="486"/>
                  </a:lnTo>
                  <a:lnTo>
                    <a:pt x="160" y="486"/>
                  </a:lnTo>
                  <a:lnTo>
                    <a:pt x="136" y="494"/>
                  </a:lnTo>
                  <a:lnTo>
                    <a:pt x="120" y="502"/>
                  </a:lnTo>
                  <a:lnTo>
                    <a:pt x="176" y="247"/>
                  </a:lnTo>
                  <a:lnTo>
                    <a:pt x="0" y="143"/>
                  </a:lnTo>
                  <a:lnTo>
                    <a:pt x="8" y="143"/>
                  </a:lnTo>
                  <a:lnTo>
                    <a:pt x="24" y="135"/>
                  </a:lnTo>
                  <a:lnTo>
                    <a:pt x="40" y="127"/>
                  </a:lnTo>
                  <a:lnTo>
                    <a:pt x="56" y="127"/>
                  </a:lnTo>
                  <a:lnTo>
                    <a:pt x="72" y="120"/>
                  </a:lnTo>
                  <a:lnTo>
                    <a:pt x="88" y="120"/>
                  </a:lnTo>
                  <a:lnTo>
                    <a:pt x="112" y="112"/>
                  </a:lnTo>
                  <a:lnTo>
                    <a:pt x="128" y="112"/>
                  </a:lnTo>
                  <a:lnTo>
                    <a:pt x="152" y="104"/>
                  </a:lnTo>
                  <a:lnTo>
                    <a:pt x="168" y="104"/>
                  </a:lnTo>
                  <a:lnTo>
                    <a:pt x="192" y="104"/>
                  </a:lnTo>
                  <a:lnTo>
                    <a:pt x="216" y="104"/>
                  </a:lnTo>
                  <a:lnTo>
                    <a:pt x="240" y="96"/>
                  </a:lnTo>
                  <a:lnTo>
                    <a:pt x="264" y="96"/>
                  </a:lnTo>
                  <a:lnTo>
                    <a:pt x="288" y="96"/>
                  </a:lnTo>
                  <a:lnTo>
                    <a:pt x="320" y="96"/>
                  </a:lnTo>
                  <a:lnTo>
                    <a:pt x="344" y="104"/>
                  </a:lnTo>
                  <a:lnTo>
                    <a:pt x="360" y="104"/>
                  </a:lnTo>
                  <a:lnTo>
                    <a:pt x="384" y="104"/>
                  </a:lnTo>
                  <a:lnTo>
                    <a:pt x="408" y="104"/>
                  </a:lnTo>
                  <a:lnTo>
                    <a:pt x="432" y="112"/>
                  </a:lnTo>
                  <a:lnTo>
                    <a:pt x="448" y="112"/>
                  </a:lnTo>
                  <a:lnTo>
                    <a:pt x="472" y="120"/>
                  </a:lnTo>
                  <a:lnTo>
                    <a:pt x="496" y="120"/>
                  </a:lnTo>
                  <a:lnTo>
                    <a:pt x="520" y="127"/>
                  </a:lnTo>
                  <a:lnTo>
                    <a:pt x="544" y="135"/>
                  </a:lnTo>
                  <a:lnTo>
                    <a:pt x="559" y="135"/>
                  </a:lnTo>
                  <a:lnTo>
                    <a:pt x="583" y="143"/>
                  </a:lnTo>
                  <a:lnTo>
                    <a:pt x="607" y="151"/>
                  </a:lnTo>
                  <a:lnTo>
                    <a:pt x="671" y="0"/>
                  </a:lnTo>
                  <a:lnTo>
                    <a:pt x="759" y="422"/>
                  </a:lnTo>
                  <a:lnTo>
                    <a:pt x="408" y="621"/>
                  </a:lnTo>
                  <a:close/>
                </a:path>
              </a:pathLst>
            </a:custGeom>
            <a:noFill/>
            <a:ln w="12700">
              <a:solidFill>
                <a:srgbClr val="000000"/>
              </a:solidFill>
              <a:prstDash val="solid"/>
              <a:round/>
              <a:headEnd/>
              <a:tailEnd/>
            </a:ln>
          </p:spPr>
          <p:txBody>
            <a:bodyPr/>
            <a:lstStyle/>
            <a:p>
              <a:endParaRPr lang="en-IN"/>
            </a:p>
          </p:txBody>
        </p:sp>
      </p:grpSp>
      <p:sp>
        <p:nvSpPr>
          <p:cNvPr id="177172" name="Text Box 20"/>
          <p:cNvSpPr txBox="1">
            <a:spLocks noChangeArrowheads="1"/>
          </p:cNvSpPr>
          <p:nvPr/>
        </p:nvSpPr>
        <p:spPr bwMode="auto">
          <a:xfrm>
            <a:off x="2433638" y="2044700"/>
            <a:ext cx="1479550" cy="587375"/>
          </a:xfrm>
          <a:prstGeom prst="rect">
            <a:avLst/>
          </a:prstGeom>
          <a:noFill/>
          <a:ln w="12700">
            <a:noFill/>
            <a:miter lim="800000"/>
            <a:headEnd/>
            <a:tailEnd/>
          </a:ln>
          <a:effectLst/>
        </p:spPr>
        <p:txBody>
          <a:bodyPr wrap="none">
            <a:spAutoFit/>
          </a:bodyPr>
          <a:lstStyle/>
          <a:p>
            <a:pPr algn="ctr">
              <a:lnSpc>
                <a:spcPct val="90000"/>
              </a:lnSpc>
            </a:pPr>
            <a:r>
              <a:rPr lang="en-US" sz="1800" b="1">
                <a:latin typeface="Helvetica" pitchFamily="-128" charset="0"/>
              </a:rPr>
              <a:t>Forward</a:t>
            </a:r>
          </a:p>
          <a:p>
            <a:pPr algn="ctr">
              <a:lnSpc>
                <a:spcPct val="90000"/>
              </a:lnSpc>
            </a:pPr>
            <a:r>
              <a:rPr lang="en-US" sz="1800" b="1">
                <a:latin typeface="Helvetica" pitchFamily="-128" charset="0"/>
              </a:rPr>
              <a:t>engineering</a:t>
            </a:r>
            <a:endParaRPr lang="en-US" sz="1800" b="1">
              <a:latin typeface="Palatino" pitchFamily="-128" charset="0"/>
            </a:endParaRPr>
          </a:p>
        </p:txBody>
      </p:sp>
      <p:sp>
        <p:nvSpPr>
          <p:cNvPr id="177173" name="Text Box 21"/>
          <p:cNvSpPr txBox="1">
            <a:spLocks noChangeArrowheads="1"/>
          </p:cNvSpPr>
          <p:nvPr/>
        </p:nvSpPr>
        <p:spPr bwMode="auto">
          <a:xfrm>
            <a:off x="1765300" y="3535363"/>
            <a:ext cx="1606550" cy="587375"/>
          </a:xfrm>
          <a:prstGeom prst="rect">
            <a:avLst/>
          </a:prstGeom>
          <a:noFill/>
          <a:ln w="12700">
            <a:noFill/>
            <a:miter lim="800000"/>
            <a:headEnd/>
            <a:tailEnd/>
          </a:ln>
          <a:effectLst/>
        </p:spPr>
        <p:txBody>
          <a:bodyPr wrap="none">
            <a:spAutoFit/>
          </a:bodyPr>
          <a:lstStyle/>
          <a:p>
            <a:pPr algn="ctr">
              <a:lnSpc>
                <a:spcPct val="90000"/>
              </a:lnSpc>
            </a:pPr>
            <a:r>
              <a:rPr lang="en-US" sz="1800" b="1">
                <a:latin typeface="Helvetica" pitchFamily="-128" charset="0"/>
              </a:rPr>
              <a:t>Data</a:t>
            </a:r>
          </a:p>
          <a:p>
            <a:pPr algn="ctr">
              <a:lnSpc>
                <a:spcPct val="90000"/>
              </a:lnSpc>
            </a:pPr>
            <a:r>
              <a:rPr lang="en-US" sz="1800" b="1">
                <a:latin typeface="Helvetica" pitchFamily="-128" charset="0"/>
              </a:rPr>
              <a:t>restructuring</a:t>
            </a:r>
          </a:p>
        </p:txBody>
      </p:sp>
      <p:sp>
        <p:nvSpPr>
          <p:cNvPr id="177174" name="Text Box 22"/>
          <p:cNvSpPr txBox="1">
            <a:spLocks noChangeArrowheads="1"/>
          </p:cNvSpPr>
          <p:nvPr/>
        </p:nvSpPr>
        <p:spPr bwMode="auto">
          <a:xfrm>
            <a:off x="2279650" y="5087938"/>
            <a:ext cx="1606550" cy="587375"/>
          </a:xfrm>
          <a:prstGeom prst="rect">
            <a:avLst/>
          </a:prstGeom>
          <a:noFill/>
          <a:ln w="12700">
            <a:noFill/>
            <a:miter lim="800000"/>
            <a:headEnd/>
            <a:tailEnd/>
          </a:ln>
          <a:effectLst/>
        </p:spPr>
        <p:txBody>
          <a:bodyPr wrap="none">
            <a:spAutoFit/>
          </a:bodyPr>
          <a:lstStyle/>
          <a:p>
            <a:pPr algn="ctr">
              <a:lnSpc>
                <a:spcPct val="90000"/>
              </a:lnSpc>
            </a:pPr>
            <a:r>
              <a:rPr lang="en-US" sz="1800" b="1">
                <a:latin typeface="Helvetica" pitchFamily="-128" charset="0"/>
              </a:rPr>
              <a:t>code</a:t>
            </a:r>
          </a:p>
          <a:p>
            <a:pPr algn="ctr">
              <a:lnSpc>
                <a:spcPct val="90000"/>
              </a:lnSpc>
            </a:pPr>
            <a:r>
              <a:rPr lang="en-US" sz="1800" b="1">
                <a:latin typeface="Helvetica" pitchFamily="-128" charset="0"/>
              </a:rPr>
              <a:t>restructuring</a:t>
            </a:r>
            <a:endParaRPr lang="en-US" sz="1800" b="1">
              <a:latin typeface="Palatino" pitchFamily="-128" charset="0"/>
            </a:endParaRPr>
          </a:p>
        </p:txBody>
      </p:sp>
      <p:sp>
        <p:nvSpPr>
          <p:cNvPr id="177175" name="Text Box 23"/>
          <p:cNvSpPr txBox="1">
            <a:spLocks noChangeArrowheads="1"/>
          </p:cNvSpPr>
          <p:nvPr/>
        </p:nvSpPr>
        <p:spPr bwMode="auto">
          <a:xfrm>
            <a:off x="6373813" y="4976813"/>
            <a:ext cx="1479550" cy="587375"/>
          </a:xfrm>
          <a:prstGeom prst="rect">
            <a:avLst/>
          </a:prstGeom>
          <a:noFill/>
          <a:ln w="12700">
            <a:noFill/>
            <a:miter lim="800000"/>
            <a:headEnd/>
            <a:tailEnd/>
          </a:ln>
          <a:effectLst/>
        </p:spPr>
        <p:txBody>
          <a:bodyPr wrap="none">
            <a:spAutoFit/>
          </a:bodyPr>
          <a:lstStyle/>
          <a:p>
            <a:pPr algn="ctr">
              <a:lnSpc>
                <a:spcPct val="90000"/>
              </a:lnSpc>
            </a:pPr>
            <a:r>
              <a:rPr lang="en-US" sz="1800" b="1">
                <a:latin typeface="Helvetica" pitchFamily="-128" charset="0"/>
              </a:rPr>
              <a:t>reverse</a:t>
            </a:r>
          </a:p>
          <a:p>
            <a:pPr algn="ctr">
              <a:lnSpc>
                <a:spcPct val="90000"/>
              </a:lnSpc>
            </a:pPr>
            <a:r>
              <a:rPr lang="en-US" sz="1800" b="1">
                <a:latin typeface="Helvetica" pitchFamily="-128" charset="0"/>
              </a:rPr>
              <a:t>engineering</a:t>
            </a:r>
            <a:endParaRPr lang="en-US" sz="1800" b="1">
              <a:latin typeface="Palatino" pitchFamily="-128" charset="0"/>
            </a:endParaRPr>
          </a:p>
        </p:txBody>
      </p:sp>
      <p:sp>
        <p:nvSpPr>
          <p:cNvPr id="177176" name="Text Box 24"/>
          <p:cNvSpPr txBox="1">
            <a:spLocks noChangeArrowheads="1"/>
          </p:cNvSpPr>
          <p:nvPr/>
        </p:nvSpPr>
        <p:spPr bwMode="auto">
          <a:xfrm>
            <a:off x="6723063" y="3556000"/>
            <a:ext cx="1606550" cy="587375"/>
          </a:xfrm>
          <a:prstGeom prst="rect">
            <a:avLst/>
          </a:prstGeom>
          <a:noFill/>
          <a:ln w="12700">
            <a:noFill/>
            <a:miter lim="800000"/>
            <a:headEnd/>
            <a:tailEnd/>
          </a:ln>
          <a:effectLst/>
        </p:spPr>
        <p:txBody>
          <a:bodyPr wrap="none">
            <a:spAutoFit/>
          </a:bodyPr>
          <a:lstStyle/>
          <a:p>
            <a:pPr algn="ctr">
              <a:lnSpc>
                <a:spcPct val="90000"/>
              </a:lnSpc>
            </a:pPr>
            <a:r>
              <a:rPr lang="en-US" sz="1800" b="1">
                <a:latin typeface="Helvetica" pitchFamily="-128" charset="0"/>
              </a:rPr>
              <a:t>document</a:t>
            </a:r>
          </a:p>
          <a:p>
            <a:pPr algn="ctr">
              <a:lnSpc>
                <a:spcPct val="90000"/>
              </a:lnSpc>
            </a:pPr>
            <a:r>
              <a:rPr lang="en-US" sz="1800" b="1">
                <a:latin typeface="Helvetica" pitchFamily="-128" charset="0"/>
              </a:rPr>
              <a:t>restructuring</a:t>
            </a:r>
            <a:endParaRPr lang="en-US" sz="1800" b="1">
              <a:latin typeface="Palatino" pitchFamily="-128" charset="0"/>
            </a:endParaRPr>
          </a:p>
        </p:txBody>
      </p:sp>
      <p:sp>
        <p:nvSpPr>
          <p:cNvPr id="177177" name="Text Box 25"/>
          <p:cNvSpPr txBox="1">
            <a:spLocks noChangeArrowheads="1"/>
          </p:cNvSpPr>
          <p:nvPr/>
        </p:nvSpPr>
        <p:spPr bwMode="auto">
          <a:xfrm>
            <a:off x="6207125" y="2079625"/>
            <a:ext cx="1212850" cy="587375"/>
          </a:xfrm>
          <a:prstGeom prst="rect">
            <a:avLst/>
          </a:prstGeom>
          <a:noFill/>
          <a:ln w="12700">
            <a:noFill/>
            <a:miter lim="800000"/>
            <a:headEnd/>
            <a:tailEnd/>
          </a:ln>
          <a:effectLst/>
        </p:spPr>
        <p:txBody>
          <a:bodyPr wrap="none">
            <a:spAutoFit/>
          </a:bodyPr>
          <a:lstStyle/>
          <a:p>
            <a:pPr algn="ctr">
              <a:lnSpc>
                <a:spcPct val="90000"/>
              </a:lnSpc>
            </a:pPr>
            <a:r>
              <a:rPr lang="en-US" sz="1800" b="1">
                <a:latin typeface="Helvetica" pitchFamily="-128" charset="0"/>
              </a:rPr>
              <a:t>inventory</a:t>
            </a:r>
          </a:p>
          <a:p>
            <a:pPr algn="ctr">
              <a:lnSpc>
                <a:spcPct val="90000"/>
              </a:lnSpc>
            </a:pPr>
            <a:r>
              <a:rPr lang="en-US" sz="1800" b="1">
                <a:latin typeface="Helvetica" pitchFamily="-128" charset="0"/>
              </a:rPr>
              <a:t>analysis</a:t>
            </a:r>
            <a:endParaRPr lang="en-US" sz="1800" b="1">
              <a:latin typeface="Palatino" pitchFamily="-128" charset="0"/>
            </a:endParaRPr>
          </a:p>
        </p:txBody>
      </p:sp>
      <p:sp>
        <p:nvSpPr>
          <p:cNvPr id="29"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8 </a:t>
            </a:r>
          </a:p>
        </p:txBody>
      </p:sp>
      <p:pic>
        <p:nvPicPr>
          <p:cNvPr id="30"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457200" y="274638"/>
            <a:ext cx="4688784" cy="728405"/>
          </a:xfrm>
          <a:noFill/>
          <a:ln/>
        </p:spPr>
        <p:txBody>
          <a:bodyPr wrap="none" lIns="63500" tIns="25400" rIns="63500" bIns="25400" anchor="ctr">
            <a:spAutoFit/>
          </a:bodyPr>
          <a:lstStyle/>
          <a:p>
            <a:r>
              <a:rPr lang="en-US" dirty="0"/>
              <a:t>Inventory Analysis</a:t>
            </a:r>
          </a:p>
        </p:txBody>
      </p:sp>
      <p:sp>
        <p:nvSpPr>
          <p:cNvPr id="178179" name="Rectangle 3"/>
          <p:cNvSpPr>
            <a:spLocks noGrp="1" noChangeArrowheads="1"/>
          </p:cNvSpPr>
          <p:nvPr>
            <p:ph idx="1"/>
          </p:nvPr>
        </p:nvSpPr>
        <p:spPr>
          <a:xfrm>
            <a:off x="457200" y="1046177"/>
            <a:ext cx="8229600" cy="4525963"/>
          </a:xfrm>
          <a:noFill/>
          <a:ln/>
        </p:spPr>
        <p:txBody>
          <a:bodyPr lIns="90487" tIns="44450" rIns="90487" bIns="44450"/>
          <a:lstStyle/>
          <a:p>
            <a:pPr marL="285750" indent="-285750" algn="just">
              <a:lnSpc>
                <a:spcPct val="150000"/>
              </a:lnSpc>
            </a:pPr>
            <a:r>
              <a:rPr lang="en-US" sz="2000" dirty="0"/>
              <a:t>build a table that contains all applications</a:t>
            </a:r>
          </a:p>
          <a:p>
            <a:pPr marL="285750" indent="-285750" algn="just">
              <a:lnSpc>
                <a:spcPct val="150000"/>
              </a:lnSpc>
            </a:pPr>
            <a:r>
              <a:rPr lang="en-US" sz="2000" dirty="0"/>
              <a:t>establish a list of criteria, e.g., </a:t>
            </a:r>
          </a:p>
          <a:p>
            <a:pPr marL="685800" lvl="1" indent="-228600" algn="just">
              <a:lnSpc>
                <a:spcPct val="150000"/>
              </a:lnSpc>
            </a:pPr>
            <a:r>
              <a:rPr lang="en-US" sz="1800" dirty="0"/>
              <a:t>name of the application</a:t>
            </a:r>
          </a:p>
          <a:p>
            <a:pPr marL="685800" lvl="1" indent="-228600" algn="just">
              <a:lnSpc>
                <a:spcPct val="150000"/>
              </a:lnSpc>
            </a:pPr>
            <a:r>
              <a:rPr lang="en-US" sz="1800" dirty="0"/>
              <a:t>year it was originally created</a:t>
            </a:r>
          </a:p>
          <a:p>
            <a:pPr marL="685800" lvl="1" indent="-228600" algn="just">
              <a:lnSpc>
                <a:spcPct val="150000"/>
              </a:lnSpc>
            </a:pPr>
            <a:r>
              <a:rPr lang="en-US" sz="1800" dirty="0"/>
              <a:t>number of substantive changes made to it</a:t>
            </a:r>
          </a:p>
          <a:p>
            <a:pPr marL="685800" lvl="1" indent="-228600" algn="just">
              <a:lnSpc>
                <a:spcPct val="150000"/>
              </a:lnSpc>
            </a:pPr>
            <a:r>
              <a:rPr lang="en-US" sz="1800" dirty="0"/>
              <a:t>total effort applied to make these changes</a:t>
            </a:r>
          </a:p>
          <a:p>
            <a:pPr marL="685800" lvl="1" indent="-228600" algn="just">
              <a:lnSpc>
                <a:spcPct val="150000"/>
              </a:lnSpc>
            </a:pPr>
            <a:r>
              <a:rPr lang="en-US" sz="1800" dirty="0"/>
              <a:t>date of last substantive change</a:t>
            </a:r>
          </a:p>
          <a:p>
            <a:pPr marL="685800" lvl="1" indent="-228600" algn="just">
              <a:lnSpc>
                <a:spcPct val="150000"/>
              </a:lnSpc>
            </a:pPr>
            <a:r>
              <a:rPr lang="en-US" sz="1800" dirty="0"/>
              <a:t>effort applied to make the last change</a:t>
            </a:r>
          </a:p>
          <a:p>
            <a:pPr marL="685800" lvl="1" indent="-228600" algn="just">
              <a:lnSpc>
                <a:spcPct val="150000"/>
              </a:lnSpc>
            </a:pPr>
            <a:r>
              <a:rPr lang="en-US" sz="1800" dirty="0"/>
              <a:t>system(s) in which it resides</a:t>
            </a:r>
          </a:p>
          <a:p>
            <a:pPr marL="685800" lvl="1" indent="-228600" algn="just">
              <a:lnSpc>
                <a:spcPct val="150000"/>
              </a:lnSpc>
            </a:pPr>
            <a:r>
              <a:rPr lang="en-US" sz="1800" dirty="0"/>
              <a:t>applications to which it interfaces, ...</a:t>
            </a:r>
          </a:p>
          <a:p>
            <a:pPr marL="285750" indent="-285750" algn="just">
              <a:lnSpc>
                <a:spcPct val="150000"/>
              </a:lnSpc>
            </a:pPr>
            <a:r>
              <a:rPr lang="en-US" sz="2000" dirty="0"/>
              <a:t>analyze and prioritize to select candidates for reengineering</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8 </a:t>
            </a:r>
          </a:p>
        </p:txBody>
      </p:sp>
      <p:pic>
        <p:nvPicPr>
          <p:cNvPr id="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nchor="ctr"/>
          <a:lstStyle/>
          <a:p>
            <a:r>
              <a:rPr lang="en-US" dirty="0"/>
              <a:t>Document Restructuring</a:t>
            </a:r>
          </a:p>
        </p:txBody>
      </p:sp>
      <p:sp>
        <p:nvSpPr>
          <p:cNvPr id="179203" name="Rectangle 3"/>
          <p:cNvSpPr>
            <a:spLocks noGrp="1" noChangeArrowheads="1"/>
          </p:cNvSpPr>
          <p:nvPr>
            <p:ph idx="1"/>
          </p:nvPr>
        </p:nvSpPr>
        <p:spPr/>
        <p:txBody>
          <a:bodyPr/>
          <a:lstStyle/>
          <a:p>
            <a:pPr algn="just">
              <a:lnSpc>
                <a:spcPct val="150000"/>
              </a:lnSpc>
              <a:spcBef>
                <a:spcPts val="600"/>
              </a:spcBef>
            </a:pPr>
            <a:r>
              <a:rPr lang="en-US" sz="1800" dirty="0">
                <a:latin typeface="+mj-lt"/>
              </a:rPr>
              <a:t>Weak documentation is the trademark of many legacy systems. </a:t>
            </a:r>
          </a:p>
          <a:p>
            <a:pPr algn="just">
              <a:lnSpc>
                <a:spcPct val="150000"/>
              </a:lnSpc>
              <a:spcBef>
                <a:spcPts val="600"/>
              </a:spcBef>
            </a:pPr>
            <a:r>
              <a:rPr lang="en-US" sz="1800" dirty="0">
                <a:latin typeface="+mj-lt"/>
              </a:rPr>
              <a:t>But what do we do about it? What are our options?</a:t>
            </a:r>
          </a:p>
          <a:p>
            <a:pPr algn="just">
              <a:lnSpc>
                <a:spcPct val="150000"/>
              </a:lnSpc>
              <a:spcBef>
                <a:spcPts val="600"/>
              </a:spcBef>
            </a:pPr>
            <a:r>
              <a:rPr lang="en-US" sz="1800" dirty="0">
                <a:latin typeface="+mj-lt"/>
              </a:rPr>
              <a:t>Options …</a:t>
            </a:r>
          </a:p>
          <a:p>
            <a:pPr lvl="1" algn="just">
              <a:lnSpc>
                <a:spcPct val="150000"/>
              </a:lnSpc>
              <a:spcBef>
                <a:spcPts val="600"/>
              </a:spcBef>
            </a:pPr>
            <a:r>
              <a:rPr lang="en-US" sz="1600" i="1" dirty="0">
                <a:solidFill>
                  <a:schemeClr val="folHlink"/>
                </a:solidFill>
                <a:latin typeface="+mj-lt"/>
              </a:rPr>
              <a:t>Creating documentation is far too time consuming.</a:t>
            </a:r>
            <a:r>
              <a:rPr lang="en-US" sz="1600" dirty="0">
                <a:latin typeface="+mj-lt"/>
              </a:rPr>
              <a:t> If the system works, we’ll live with what we have. In some cases, this is the correct approach.</a:t>
            </a:r>
          </a:p>
          <a:p>
            <a:pPr lvl="1" algn="just">
              <a:lnSpc>
                <a:spcPct val="150000"/>
              </a:lnSpc>
              <a:spcBef>
                <a:spcPts val="600"/>
              </a:spcBef>
            </a:pPr>
            <a:r>
              <a:rPr lang="en-US" sz="1600" i="1" dirty="0">
                <a:solidFill>
                  <a:schemeClr val="folHlink"/>
                </a:solidFill>
                <a:latin typeface="+mj-lt"/>
              </a:rPr>
              <a:t>Documentation must be updated, but we have limited resources. </a:t>
            </a:r>
            <a:r>
              <a:rPr lang="en-US" sz="1600" dirty="0">
                <a:latin typeface="+mj-lt"/>
              </a:rPr>
              <a:t>We’ll use a “document when touched” approach. It may not be necessary to fully </a:t>
            </a:r>
            <a:r>
              <a:rPr lang="en-US" sz="1600" dirty="0" err="1">
                <a:latin typeface="+mj-lt"/>
              </a:rPr>
              <a:t>redocument</a:t>
            </a:r>
            <a:r>
              <a:rPr lang="en-US" sz="1600" dirty="0">
                <a:latin typeface="+mj-lt"/>
              </a:rPr>
              <a:t> an application.</a:t>
            </a:r>
          </a:p>
          <a:p>
            <a:pPr lvl="1" algn="just">
              <a:lnSpc>
                <a:spcPct val="150000"/>
              </a:lnSpc>
              <a:spcBef>
                <a:spcPts val="600"/>
              </a:spcBef>
            </a:pPr>
            <a:r>
              <a:rPr lang="en-US" sz="1600" i="1" dirty="0">
                <a:solidFill>
                  <a:schemeClr val="folHlink"/>
                </a:solidFill>
                <a:latin typeface="+mj-lt"/>
              </a:rPr>
              <a:t>The system is business critical and must be fully </a:t>
            </a:r>
            <a:r>
              <a:rPr lang="en-US" sz="1600" i="1" dirty="0" err="1">
                <a:solidFill>
                  <a:schemeClr val="folHlink"/>
                </a:solidFill>
                <a:latin typeface="+mj-lt"/>
              </a:rPr>
              <a:t>redocumented</a:t>
            </a:r>
            <a:r>
              <a:rPr lang="en-US" sz="1600" i="1" dirty="0">
                <a:solidFill>
                  <a:schemeClr val="folHlink"/>
                </a:solidFill>
                <a:latin typeface="+mj-lt"/>
              </a:rPr>
              <a:t>. </a:t>
            </a:r>
            <a:r>
              <a:rPr lang="en-US" sz="1600" dirty="0">
                <a:latin typeface="+mj-lt"/>
              </a:rPr>
              <a:t>Even in this case, an intelligent approach is to pare documentation to an essential minimum.</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8 </a:t>
            </a:r>
          </a:p>
        </p:txBody>
      </p:sp>
      <p:pic>
        <p:nvPicPr>
          <p:cNvPr id="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457200" y="274638"/>
            <a:ext cx="5216172" cy="728405"/>
          </a:xfrm>
          <a:noFill/>
          <a:ln/>
        </p:spPr>
        <p:txBody>
          <a:bodyPr wrap="none" lIns="63500" tIns="25400" rIns="63500" bIns="25400" anchor="ctr">
            <a:spAutoFit/>
          </a:bodyPr>
          <a:lstStyle/>
          <a:p>
            <a:r>
              <a:rPr lang="en-US" dirty="0"/>
              <a:t>Reverse Engineering</a:t>
            </a:r>
          </a:p>
        </p:txBody>
      </p:sp>
      <p:pic>
        <p:nvPicPr>
          <p:cNvPr id="180227" name="Picture 3"/>
          <p:cNvPicPr>
            <a:picLocks noChangeArrowheads="1"/>
          </p:cNvPicPr>
          <p:nvPr/>
        </p:nvPicPr>
        <p:blipFill>
          <a:blip r:embed="rId3"/>
          <a:srcRect/>
          <a:stretch>
            <a:fillRect/>
          </a:stretch>
        </p:blipFill>
        <p:spPr bwMode="auto">
          <a:xfrm>
            <a:off x="2123728" y="1196752"/>
            <a:ext cx="5328592" cy="4959573"/>
          </a:xfrm>
          <a:prstGeom prst="rect">
            <a:avLst/>
          </a:prstGeom>
          <a:noFill/>
          <a:ln w="25400">
            <a:noFill/>
            <a:miter lim="800000"/>
            <a:headEnd/>
            <a:tailEnd/>
          </a:ln>
          <a:effectLst/>
        </p:spPr>
      </p:pic>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8 </a:t>
            </a:r>
          </a:p>
        </p:txBody>
      </p:sp>
      <p:pic>
        <p:nvPicPr>
          <p:cNvPr id="8"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639762"/>
          </a:xfrm>
        </p:spPr>
        <p:txBody>
          <a:bodyPr>
            <a:normAutofit fontScale="90000"/>
          </a:bodyPr>
          <a:lstStyle/>
          <a:p>
            <a:r>
              <a:rPr lang="en-US" b="1">
                <a:latin typeface="Arial Black" pitchFamily="34" charset="0"/>
              </a:rPr>
              <a:t>Content</a:t>
            </a:r>
            <a:br>
              <a:rPr lang="en-US"/>
            </a:br>
            <a:endParaRPr lang="en-US"/>
          </a:p>
        </p:txBody>
      </p:sp>
      <p:graphicFrame>
        <p:nvGraphicFramePr>
          <p:cNvPr id="6" name="Content Placeholder 3"/>
          <p:cNvGraphicFramePr>
            <a:graphicFrameLocks/>
          </p:cNvGraphicFramePr>
          <p:nvPr>
            <p:extLst>
              <p:ext uri="{D42A27DB-BD31-4B8C-83A1-F6EECF244321}">
                <p14:modId xmlns:p14="http://schemas.microsoft.com/office/powerpoint/2010/main" val="1753647187"/>
              </p:ext>
            </p:extLst>
          </p:nvPr>
        </p:nvGraphicFramePr>
        <p:xfrm>
          <a:off x="457200" y="1066800"/>
          <a:ext cx="83820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8 </a:t>
            </a:r>
          </a:p>
        </p:txBody>
      </p:sp>
      <p:pic>
        <p:nvPicPr>
          <p:cNvPr id="5" name="Picture 3"/>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1259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nchor="ctr"/>
          <a:lstStyle/>
          <a:p>
            <a:r>
              <a:rPr lang="en-US" dirty="0"/>
              <a:t>Code Restructuring</a:t>
            </a:r>
          </a:p>
        </p:txBody>
      </p:sp>
      <p:sp>
        <p:nvSpPr>
          <p:cNvPr id="181251" name="Rectangle 3"/>
          <p:cNvSpPr>
            <a:spLocks noGrp="1" noChangeArrowheads="1"/>
          </p:cNvSpPr>
          <p:nvPr>
            <p:ph idx="1"/>
          </p:nvPr>
        </p:nvSpPr>
        <p:spPr/>
        <p:txBody>
          <a:bodyPr/>
          <a:lstStyle/>
          <a:p>
            <a:pPr algn="just">
              <a:lnSpc>
                <a:spcPct val="150000"/>
              </a:lnSpc>
            </a:pPr>
            <a:r>
              <a:rPr lang="en-US" sz="2000" dirty="0">
                <a:latin typeface="+mj-lt"/>
              </a:rPr>
              <a:t>Source code is analyzed using a restructuring tool. </a:t>
            </a:r>
          </a:p>
          <a:p>
            <a:pPr algn="just">
              <a:lnSpc>
                <a:spcPct val="150000"/>
              </a:lnSpc>
            </a:pPr>
            <a:r>
              <a:rPr lang="en-US" sz="2000" dirty="0">
                <a:latin typeface="+mj-lt"/>
              </a:rPr>
              <a:t>Poorly design code segments are redesigned</a:t>
            </a:r>
          </a:p>
          <a:p>
            <a:pPr algn="just">
              <a:lnSpc>
                <a:spcPct val="150000"/>
              </a:lnSpc>
            </a:pPr>
            <a:r>
              <a:rPr lang="en-US" sz="2000" dirty="0">
                <a:latin typeface="+mj-lt"/>
              </a:rPr>
              <a:t>Violations of structured programming constructs are noted and code is then restructured (this can be done automatically)</a:t>
            </a:r>
          </a:p>
          <a:p>
            <a:pPr algn="just">
              <a:lnSpc>
                <a:spcPct val="150000"/>
              </a:lnSpc>
            </a:pPr>
            <a:r>
              <a:rPr lang="en-US" sz="2000" dirty="0">
                <a:latin typeface="+mj-lt"/>
              </a:rPr>
              <a:t>The resultant restructured code is reviewed and tested to ensure that no anomalies have been introduced</a:t>
            </a:r>
          </a:p>
          <a:p>
            <a:pPr algn="just">
              <a:lnSpc>
                <a:spcPct val="150000"/>
              </a:lnSpc>
            </a:pPr>
            <a:r>
              <a:rPr lang="en-US" sz="2000" dirty="0">
                <a:latin typeface="+mj-lt"/>
              </a:rPr>
              <a:t>Internal code documentation is updated.</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8 </a:t>
            </a:r>
          </a:p>
        </p:txBody>
      </p:sp>
      <p:pic>
        <p:nvPicPr>
          <p:cNvPr id="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nchor="ctr"/>
          <a:lstStyle/>
          <a:p>
            <a:r>
              <a:rPr lang="en-US" dirty="0"/>
              <a:t>Data Restructuring</a:t>
            </a:r>
          </a:p>
        </p:txBody>
      </p:sp>
      <p:sp>
        <p:nvSpPr>
          <p:cNvPr id="182275" name="Rectangle 3"/>
          <p:cNvSpPr>
            <a:spLocks noGrp="1" noChangeArrowheads="1"/>
          </p:cNvSpPr>
          <p:nvPr>
            <p:ph idx="1"/>
          </p:nvPr>
        </p:nvSpPr>
        <p:spPr>
          <a:xfrm>
            <a:off x="357158" y="1428736"/>
            <a:ext cx="8329642" cy="4697427"/>
          </a:xfrm>
        </p:spPr>
        <p:txBody>
          <a:bodyPr/>
          <a:lstStyle/>
          <a:p>
            <a:pPr algn="just">
              <a:lnSpc>
                <a:spcPct val="150000"/>
              </a:lnSpc>
            </a:pPr>
            <a:r>
              <a:rPr lang="en-US" sz="1600" dirty="0">
                <a:latin typeface="+mj-lt"/>
              </a:rPr>
              <a:t>Unlike code restructuring, which occurs at a relatively low level of abstraction, data structuring is a full-scale reengineering activity</a:t>
            </a:r>
          </a:p>
          <a:p>
            <a:pPr algn="just">
              <a:lnSpc>
                <a:spcPct val="150000"/>
              </a:lnSpc>
            </a:pPr>
            <a:r>
              <a:rPr lang="en-US" sz="1600" dirty="0">
                <a:latin typeface="+mj-lt"/>
              </a:rPr>
              <a:t>In most cases, data restructuring begins with a reverse engineering activity. </a:t>
            </a:r>
          </a:p>
          <a:p>
            <a:pPr lvl="1" algn="just">
              <a:lnSpc>
                <a:spcPct val="150000"/>
              </a:lnSpc>
            </a:pPr>
            <a:r>
              <a:rPr lang="en-US" sz="1600" dirty="0">
                <a:latin typeface="+mj-lt"/>
              </a:rPr>
              <a:t>Current data architecture is dissected and necessary data models are defined (Chapter 9). </a:t>
            </a:r>
          </a:p>
          <a:p>
            <a:pPr lvl="1" algn="just">
              <a:lnSpc>
                <a:spcPct val="150000"/>
              </a:lnSpc>
            </a:pPr>
            <a:r>
              <a:rPr lang="en-US" sz="1600" dirty="0">
                <a:latin typeface="+mj-lt"/>
              </a:rPr>
              <a:t>Data objects and attributes are identified, and existing data structures are reviewed for quality.</a:t>
            </a:r>
          </a:p>
          <a:p>
            <a:pPr lvl="1" algn="just">
              <a:lnSpc>
                <a:spcPct val="150000"/>
              </a:lnSpc>
            </a:pPr>
            <a:r>
              <a:rPr lang="en-US" sz="1600" dirty="0">
                <a:latin typeface="+mj-lt"/>
              </a:rPr>
              <a:t>When data structure is weak (e.g., flat files are currently implemented, when a relational approach would greatly simplify processing), the data are reengineered.</a:t>
            </a:r>
          </a:p>
          <a:p>
            <a:pPr algn="just">
              <a:lnSpc>
                <a:spcPct val="150000"/>
              </a:lnSpc>
            </a:pPr>
            <a:r>
              <a:rPr lang="en-US" sz="1600" dirty="0">
                <a:latin typeface="+mj-lt"/>
              </a:rPr>
              <a:t>Because data architecture has a strong influence on program architecture and the algorithms that populate it, changes to the data will invariably result in either architectural or code-level changes.</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8 </a:t>
            </a:r>
          </a:p>
        </p:txBody>
      </p:sp>
      <p:pic>
        <p:nvPicPr>
          <p:cNvPr id="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457200" y="274638"/>
            <a:ext cx="5277086" cy="728405"/>
          </a:xfrm>
          <a:noFill/>
          <a:ln/>
        </p:spPr>
        <p:txBody>
          <a:bodyPr wrap="none" lIns="63500" tIns="25400" rIns="63500" bIns="25400" anchor="ctr">
            <a:spAutoFit/>
          </a:bodyPr>
          <a:lstStyle/>
          <a:p>
            <a:r>
              <a:rPr lang="en-US" dirty="0"/>
              <a:t>Forward Engineering</a:t>
            </a:r>
          </a:p>
        </p:txBody>
      </p:sp>
      <p:sp>
        <p:nvSpPr>
          <p:cNvPr id="183299" name="Rectangle 3"/>
          <p:cNvSpPr>
            <a:spLocks noChangeArrowheads="1"/>
          </p:cNvSpPr>
          <p:nvPr/>
        </p:nvSpPr>
        <p:spPr bwMode="auto">
          <a:xfrm>
            <a:off x="428596" y="1428736"/>
            <a:ext cx="8143932" cy="5127045"/>
          </a:xfrm>
          <a:prstGeom prst="rect">
            <a:avLst/>
          </a:prstGeom>
          <a:noFill/>
          <a:ln w="25400">
            <a:noFill/>
            <a:miter lim="800000"/>
            <a:headEnd/>
            <a:tailEnd/>
          </a:ln>
          <a:effectLst/>
        </p:spPr>
        <p:txBody>
          <a:bodyPr wrap="square" lIns="90487" tIns="44450" rIns="90487" bIns="44450">
            <a:spAutoFit/>
          </a:bodyPr>
          <a:lstStyle/>
          <a:p>
            <a:pPr algn="just">
              <a:lnSpc>
                <a:spcPct val="150000"/>
              </a:lnSpc>
              <a:spcBef>
                <a:spcPct val="50000"/>
              </a:spcBef>
              <a:tabLst>
                <a:tab pos="342900" algn="l"/>
              </a:tabLst>
            </a:pPr>
            <a:r>
              <a:rPr lang="en-US" sz="1600" b="0" dirty="0">
                <a:effectLst>
                  <a:outerShdw blurRad="38100" dist="38100" dir="2700000" algn="tl">
                    <a:srgbClr val="FFFFFF"/>
                  </a:outerShdw>
                </a:effectLst>
                <a:latin typeface="+mj-lt"/>
              </a:rPr>
              <a:t>1.  	The cost to maintain one line of source code may be 20 to 40 times the cost of initial development of that line.      </a:t>
            </a:r>
          </a:p>
          <a:p>
            <a:pPr algn="just">
              <a:lnSpc>
                <a:spcPct val="150000"/>
              </a:lnSpc>
              <a:spcBef>
                <a:spcPct val="50000"/>
              </a:spcBef>
              <a:tabLst>
                <a:tab pos="342900" algn="l"/>
              </a:tabLst>
            </a:pPr>
            <a:r>
              <a:rPr lang="en-US" sz="1600" b="0" dirty="0">
                <a:effectLst>
                  <a:outerShdw blurRad="38100" dist="38100" dir="2700000" algn="tl">
                    <a:srgbClr val="FFFFFF"/>
                  </a:outerShdw>
                </a:effectLst>
                <a:latin typeface="+mj-lt"/>
              </a:rPr>
              <a:t>2.  	Redesign of the software architecture (program and/or data structure), using modern design concepts, can greatly facilitate future maintenance.</a:t>
            </a:r>
          </a:p>
          <a:p>
            <a:pPr algn="just">
              <a:lnSpc>
                <a:spcPct val="150000"/>
              </a:lnSpc>
              <a:spcBef>
                <a:spcPct val="50000"/>
              </a:spcBef>
              <a:tabLst>
                <a:tab pos="342900" algn="l"/>
              </a:tabLst>
            </a:pPr>
            <a:r>
              <a:rPr lang="en-US" sz="1600" b="0" dirty="0">
                <a:effectLst>
                  <a:outerShdw blurRad="38100" dist="38100" dir="2700000" algn="tl">
                    <a:srgbClr val="FFFFFF"/>
                  </a:outerShdw>
                </a:effectLst>
                <a:latin typeface="+mj-lt"/>
              </a:rPr>
              <a:t>3.  	Because a prototype of the software already exists, development productivity should be much higher than average.      </a:t>
            </a:r>
          </a:p>
          <a:p>
            <a:pPr algn="just">
              <a:lnSpc>
                <a:spcPct val="150000"/>
              </a:lnSpc>
              <a:spcBef>
                <a:spcPct val="50000"/>
              </a:spcBef>
              <a:tabLst>
                <a:tab pos="342900" algn="l"/>
              </a:tabLst>
            </a:pPr>
            <a:r>
              <a:rPr lang="en-US" sz="1600" b="0" dirty="0">
                <a:effectLst>
                  <a:outerShdw blurRad="38100" dist="38100" dir="2700000" algn="tl">
                    <a:srgbClr val="FFFFFF"/>
                  </a:outerShdw>
                </a:effectLst>
                <a:latin typeface="+mj-lt"/>
              </a:rPr>
              <a:t>4.  	The user now has experience with the software. Therefore, new requirements and the direction of change can be ascertained with greater ease.</a:t>
            </a:r>
          </a:p>
          <a:p>
            <a:pPr algn="just">
              <a:lnSpc>
                <a:spcPct val="150000"/>
              </a:lnSpc>
              <a:spcBef>
                <a:spcPct val="50000"/>
              </a:spcBef>
              <a:tabLst>
                <a:tab pos="342900" algn="l"/>
              </a:tabLst>
            </a:pPr>
            <a:r>
              <a:rPr lang="en-US" sz="1600" b="0" dirty="0">
                <a:effectLst>
                  <a:outerShdw blurRad="38100" dist="38100" dir="2700000" algn="tl">
                    <a:srgbClr val="FFFFFF"/>
                  </a:outerShdw>
                </a:effectLst>
                <a:latin typeface="+mj-lt"/>
              </a:rPr>
              <a:t>5.	CASE tools for reengineering will automate some parts of the job.      </a:t>
            </a:r>
          </a:p>
          <a:p>
            <a:pPr algn="just">
              <a:lnSpc>
                <a:spcPct val="150000"/>
              </a:lnSpc>
              <a:spcBef>
                <a:spcPct val="50000"/>
              </a:spcBef>
              <a:tabLst>
                <a:tab pos="342900" algn="l"/>
              </a:tabLst>
            </a:pPr>
            <a:r>
              <a:rPr lang="en-US" sz="1600" b="0" dirty="0">
                <a:effectLst>
                  <a:outerShdw blurRad="38100" dist="38100" dir="2700000" algn="tl">
                    <a:srgbClr val="FFFFFF"/>
                  </a:outerShdw>
                </a:effectLst>
                <a:latin typeface="+mj-lt"/>
              </a:rPr>
              <a:t>6.  	A complete software configuration (documents, programs and data) will exist upon completion of preventive maintenance.</a:t>
            </a:r>
            <a:r>
              <a:rPr lang="en-US" sz="1600" b="0" dirty="0">
                <a:solidFill>
                  <a:schemeClr val="bg1"/>
                </a:solidFill>
                <a:effectLst>
                  <a:outerShdw blurRad="38100" dist="38100" dir="2700000" algn="tl">
                    <a:srgbClr val="000000"/>
                  </a:outerShdw>
                </a:effectLst>
                <a:latin typeface="+mj-lt"/>
              </a:rPr>
              <a:t>      </a:t>
            </a:r>
          </a:p>
          <a:p>
            <a:pPr algn="just">
              <a:lnSpc>
                <a:spcPct val="150000"/>
              </a:lnSpc>
              <a:tabLst>
                <a:tab pos="342900" algn="l"/>
              </a:tabLst>
            </a:pPr>
            <a:endParaRPr lang="en-US" sz="1800" b="0" dirty="0">
              <a:latin typeface="+mj-lt"/>
            </a:endParaRPr>
          </a:p>
        </p:txBody>
      </p:sp>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8 </a:t>
            </a:r>
          </a:p>
        </p:txBody>
      </p:sp>
      <p:pic>
        <p:nvPicPr>
          <p:cNvPr id="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reverse re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17638"/>
            <a:ext cx="8630698" cy="4380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645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reverse re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24744"/>
            <a:ext cx="8525851" cy="468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188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nchor="ctr"/>
          <a:lstStyle/>
          <a:p>
            <a:r>
              <a:rPr lang="en-US" dirty="0"/>
              <a:t>Economics of Reengineering</a:t>
            </a:r>
          </a:p>
        </p:txBody>
      </p:sp>
      <p:sp>
        <p:nvSpPr>
          <p:cNvPr id="184323" name="Rectangle 3"/>
          <p:cNvSpPr>
            <a:spLocks noGrp="1" noChangeArrowheads="1"/>
          </p:cNvSpPr>
          <p:nvPr>
            <p:ph idx="1"/>
          </p:nvPr>
        </p:nvSpPr>
        <p:spPr>
          <a:xfrm>
            <a:off x="323528" y="1417638"/>
            <a:ext cx="8363272" cy="4708525"/>
          </a:xfrm>
        </p:spPr>
        <p:txBody>
          <a:bodyPr/>
          <a:lstStyle/>
          <a:p>
            <a:pPr algn="just">
              <a:lnSpc>
                <a:spcPct val="150000"/>
              </a:lnSpc>
            </a:pPr>
            <a:r>
              <a:rPr lang="en-US" sz="1600" dirty="0">
                <a:latin typeface="+mj-lt"/>
              </a:rPr>
              <a:t>A cost/benefit analysis model for reengineering has been proposed by Sneed [Sne95]. Nine parameters are defined:</a:t>
            </a:r>
          </a:p>
          <a:p>
            <a:pPr lvl="2" algn="just">
              <a:lnSpc>
                <a:spcPct val="150000"/>
              </a:lnSpc>
              <a:spcBef>
                <a:spcPts val="600"/>
              </a:spcBef>
            </a:pPr>
            <a:r>
              <a:rPr lang="en-US" sz="1600" dirty="0">
                <a:latin typeface="+mj-lt"/>
              </a:rPr>
              <a:t>P</a:t>
            </a:r>
            <a:r>
              <a:rPr lang="en-US" sz="1600" baseline="-25000" dirty="0">
                <a:latin typeface="+mj-lt"/>
              </a:rPr>
              <a:t>1 </a:t>
            </a:r>
            <a:r>
              <a:rPr lang="en-US" sz="1600" dirty="0">
                <a:latin typeface="+mj-lt"/>
              </a:rPr>
              <a:t>= current annual maintenance cost for an application.</a:t>
            </a:r>
          </a:p>
          <a:p>
            <a:pPr lvl="2" algn="just">
              <a:lnSpc>
                <a:spcPct val="150000"/>
              </a:lnSpc>
            </a:pPr>
            <a:r>
              <a:rPr lang="en-US" sz="1600" dirty="0">
                <a:latin typeface="+mj-lt"/>
              </a:rPr>
              <a:t>P</a:t>
            </a:r>
            <a:r>
              <a:rPr lang="en-US" sz="1600" baseline="-25000" dirty="0">
                <a:latin typeface="+mj-lt"/>
              </a:rPr>
              <a:t>2</a:t>
            </a:r>
            <a:r>
              <a:rPr lang="en-US" sz="1600" dirty="0">
                <a:latin typeface="+mj-lt"/>
              </a:rPr>
              <a:t> = current annual operation cost for an application.</a:t>
            </a:r>
          </a:p>
          <a:p>
            <a:pPr lvl="2" algn="just">
              <a:lnSpc>
                <a:spcPct val="150000"/>
              </a:lnSpc>
            </a:pPr>
            <a:r>
              <a:rPr lang="en-US" sz="1600" dirty="0">
                <a:latin typeface="+mj-lt"/>
              </a:rPr>
              <a:t>P</a:t>
            </a:r>
            <a:r>
              <a:rPr lang="en-US" sz="1600" baseline="-25000" dirty="0">
                <a:latin typeface="+mj-lt"/>
              </a:rPr>
              <a:t>3 </a:t>
            </a:r>
            <a:r>
              <a:rPr lang="en-US" sz="1600" dirty="0">
                <a:latin typeface="+mj-lt"/>
              </a:rPr>
              <a:t>= current annual business value of an application.</a:t>
            </a:r>
          </a:p>
          <a:p>
            <a:pPr lvl="2" algn="just">
              <a:lnSpc>
                <a:spcPct val="150000"/>
              </a:lnSpc>
            </a:pPr>
            <a:r>
              <a:rPr lang="en-US" sz="1600" dirty="0">
                <a:latin typeface="+mj-lt"/>
              </a:rPr>
              <a:t>P</a:t>
            </a:r>
            <a:r>
              <a:rPr lang="en-US" sz="1600" baseline="-25000" dirty="0">
                <a:latin typeface="+mj-lt"/>
              </a:rPr>
              <a:t>4</a:t>
            </a:r>
            <a:r>
              <a:rPr lang="en-US" sz="1600" dirty="0">
                <a:latin typeface="+mj-lt"/>
              </a:rPr>
              <a:t> = predicted annual maintenance cost after reengineering.</a:t>
            </a:r>
          </a:p>
          <a:p>
            <a:pPr lvl="2" algn="just">
              <a:lnSpc>
                <a:spcPct val="150000"/>
              </a:lnSpc>
            </a:pPr>
            <a:r>
              <a:rPr lang="en-US" sz="1600" dirty="0">
                <a:latin typeface="+mj-lt"/>
              </a:rPr>
              <a:t>P</a:t>
            </a:r>
            <a:r>
              <a:rPr lang="en-US" sz="1600" baseline="-25000" dirty="0">
                <a:latin typeface="+mj-lt"/>
              </a:rPr>
              <a:t>5</a:t>
            </a:r>
            <a:r>
              <a:rPr lang="en-US" sz="1600" dirty="0">
                <a:latin typeface="+mj-lt"/>
              </a:rPr>
              <a:t> = predicted annual operations cost after reengineering.</a:t>
            </a:r>
          </a:p>
          <a:p>
            <a:pPr lvl="2" algn="just">
              <a:lnSpc>
                <a:spcPct val="150000"/>
              </a:lnSpc>
            </a:pPr>
            <a:r>
              <a:rPr lang="en-US" sz="1600" dirty="0">
                <a:latin typeface="+mj-lt"/>
              </a:rPr>
              <a:t>P</a:t>
            </a:r>
            <a:r>
              <a:rPr lang="en-US" sz="1600" baseline="-25000" dirty="0">
                <a:latin typeface="+mj-lt"/>
              </a:rPr>
              <a:t>6</a:t>
            </a:r>
            <a:r>
              <a:rPr lang="en-US" sz="1600" dirty="0">
                <a:latin typeface="+mj-lt"/>
              </a:rPr>
              <a:t> = predicted annual business value after reengineering.</a:t>
            </a:r>
          </a:p>
          <a:p>
            <a:pPr lvl="2" algn="just">
              <a:lnSpc>
                <a:spcPct val="150000"/>
              </a:lnSpc>
            </a:pPr>
            <a:r>
              <a:rPr lang="en-US" sz="1600" dirty="0">
                <a:latin typeface="+mj-lt"/>
              </a:rPr>
              <a:t>P</a:t>
            </a:r>
            <a:r>
              <a:rPr lang="en-US" sz="1600" baseline="-25000" dirty="0">
                <a:latin typeface="+mj-lt"/>
              </a:rPr>
              <a:t>7</a:t>
            </a:r>
            <a:r>
              <a:rPr lang="en-US" sz="1600" dirty="0">
                <a:latin typeface="+mj-lt"/>
              </a:rPr>
              <a:t> = estimated reengineering costs.</a:t>
            </a:r>
          </a:p>
          <a:p>
            <a:pPr lvl="2" algn="just">
              <a:lnSpc>
                <a:spcPct val="150000"/>
              </a:lnSpc>
            </a:pPr>
            <a:r>
              <a:rPr lang="en-US" sz="1600" dirty="0">
                <a:latin typeface="+mj-lt"/>
              </a:rPr>
              <a:t>P</a:t>
            </a:r>
            <a:r>
              <a:rPr lang="en-US" sz="1600" baseline="-25000" dirty="0">
                <a:latin typeface="+mj-lt"/>
              </a:rPr>
              <a:t>8</a:t>
            </a:r>
            <a:r>
              <a:rPr lang="en-US" sz="1600" dirty="0">
                <a:latin typeface="+mj-lt"/>
              </a:rPr>
              <a:t> = estimated reengineering calendar time.</a:t>
            </a:r>
          </a:p>
          <a:p>
            <a:pPr lvl="2" algn="just">
              <a:lnSpc>
                <a:spcPct val="150000"/>
              </a:lnSpc>
            </a:pPr>
            <a:r>
              <a:rPr lang="en-US" sz="1600" dirty="0">
                <a:latin typeface="+mj-lt"/>
              </a:rPr>
              <a:t>P</a:t>
            </a:r>
            <a:r>
              <a:rPr lang="en-US" sz="1600" baseline="-25000" dirty="0">
                <a:latin typeface="+mj-lt"/>
              </a:rPr>
              <a:t>9</a:t>
            </a:r>
            <a:r>
              <a:rPr lang="en-US" sz="1600" dirty="0">
                <a:latin typeface="+mj-lt"/>
              </a:rPr>
              <a:t> = reengineering risk factor (P</a:t>
            </a:r>
            <a:r>
              <a:rPr lang="en-US" sz="1600" baseline="-25000" dirty="0">
                <a:latin typeface="+mj-lt"/>
              </a:rPr>
              <a:t>9</a:t>
            </a:r>
            <a:r>
              <a:rPr lang="en-US" sz="1600" dirty="0">
                <a:latin typeface="+mj-lt"/>
              </a:rPr>
              <a:t> = 1.0 is nominal).</a:t>
            </a:r>
          </a:p>
          <a:p>
            <a:pPr lvl="2" algn="just">
              <a:lnSpc>
                <a:spcPct val="150000"/>
              </a:lnSpc>
            </a:pPr>
            <a:r>
              <a:rPr lang="en-US" sz="1600" dirty="0">
                <a:latin typeface="+mj-lt"/>
              </a:rPr>
              <a:t>L  = expected life of the system.</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8 </a:t>
            </a:r>
          </a:p>
        </p:txBody>
      </p:sp>
      <p:pic>
        <p:nvPicPr>
          <p:cNvPr id="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nchor="ctr"/>
          <a:lstStyle/>
          <a:p>
            <a:r>
              <a:rPr lang="en-US" dirty="0" err="1"/>
              <a:t>Contd</a:t>
            </a:r>
            <a:r>
              <a:rPr lang="en-US" dirty="0"/>
              <a:t>…</a:t>
            </a:r>
          </a:p>
        </p:txBody>
      </p:sp>
      <p:sp>
        <p:nvSpPr>
          <p:cNvPr id="185347" name="Rectangle 3"/>
          <p:cNvSpPr>
            <a:spLocks noGrp="1" noChangeArrowheads="1"/>
          </p:cNvSpPr>
          <p:nvPr>
            <p:ph idx="1"/>
          </p:nvPr>
        </p:nvSpPr>
        <p:spPr>
          <a:xfrm>
            <a:off x="457200" y="1260491"/>
            <a:ext cx="8229600" cy="4525963"/>
          </a:xfrm>
        </p:spPr>
        <p:txBody>
          <a:bodyPr/>
          <a:lstStyle/>
          <a:p>
            <a:pPr algn="just">
              <a:lnSpc>
                <a:spcPct val="150000"/>
              </a:lnSpc>
              <a:spcBef>
                <a:spcPts val="600"/>
              </a:spcBef>
            </a:pPr>
            <a:r>
              <a:rPr lang="en-US" sz="1800" dirty="0">
                <a:latin typeface="+mj-lt"/>
              </a:rPr>
              <a:t>The cost associated with continuing maintenance of a candidate application (i.e., reengineering is not performed) can be defined as</a:t>
            </a:r>
          </a:p>
          <a:p>
            <a:pPr algn="just">
              <a:lnSpc>
                <a:spcPct val="150000"/>
              </a:lnSpc>
              <a:spcBef>
                <a:spcPts val="600"/>
              </a:spcBef>
              <a:buFont typeface="Wingdings" pitchFamily="-128" charset="2"/>
              <a:buNone/>
            </a:pPr>
            <a:r>
              <a:rPr lang="en-US" sz="1800" dirty="0">
                <a:latin typeface="+mj-lt"/>
              </a:rPr>
              <a:t>		</a:t>
            </a:r>
            <a:r>
              <a:rPr lang="en-US" sz="1800" dirty="0" err="1">
                <a:solidFill>
                  <a:schemeClr val="folHlink"/>
                </a:solidFill>
                <a:latin typeface="+mj-lt"/>
              </a:rPr>
              <a:t>C</a:t>
            </a:r>
            <a:r>
              <a:rPr lang="en-US" sz="1800" baseline="-25000" dirty="0" err="1">
                <a:solidFill>
                  <a:schemeClr val="folHlink"/>
                </a:solidFill>
                <a:latin typeface="+mj-lt"/>
              </a:rPr>
              <a:t>maint</a:t>
            </a:r>
            <a:r>
              <a:rPr lang="en-US" sz="1800" dirty="0">
                <a:solidFill>
                  <a:schemeClr val="folHlink"/>
                </a:solidFill>
                <a:latin typeface="+mj-lt"/>
              </a:rPr>
              <a:t> = [P</a:t>
            </a:r>
            <a:r>
              <a:rPr lang="en-US" sz="1800" baseline="-25000" dirty="0">
                <a:solidFill>
                  <a:schemeClr val="folHlink"/>
                </a:solidFill>
                <a:latin typeface="+mj-lt"/>
              </a:rPr>
              <a:t>3</a:t>
            </a:r>
            <a:r>
              <a:rPr lang="en-US" sz="1800" dirty="0">
                <a:solidFill>
                  <a:schemeClr val="folHlink"/>
                </a:solidFill>
                <a:latin typeface="+mj-lt"/>
              </a:rPr>
              <a:t> - (P</a:t>
            </a:r>
            <a:r>
              <a:rPr lang="en-US" sz="1800" baseline="-25000" dirty="0">
                <a:solidFill>
                  <a:schemeClr val="folHlink"/>
                </a:solidFill>
                <a:latin typeface="+mj-lt"/>
              </a:rPr>
              <a:t>1</a:t>
            </a:r>
            <a:r>
              <a:rPr lang="en-US" sz="1800" dirty="0">
                <a:solidFill>
                  <a:schemeClr val="folHlink"/>
                </a:solidFill>
                <a:latin typeface="+mj-lt"/>
              </a:rPr>
              <a:t> + P</a:t>
            </a:r>
            <a:r>
              <a:rPr lang="en-US" sz="1800" baseline="-25000" dirty="0">
                <a:solidFill>
                  <a:schemeClr val="folHlink"/>
                </a:solidFill>
                <a:latin typeface="+mj-lt"/>
              </a:rPr>
              <a:t>2</a:t>
            </a:r>
            <a:r>
              <a:rPr lang="en-US" sz="1800" dirty="0">
                <a:solidFill>
                  <a:schemeClr val="folHlink"/>
                </a:solidFill>
                <a:latin typeface="+mj-lt"/>
              </a:rPr>
              <a:t>)] x L	</a:t>
            </a:r>
            <a:r>
              <a:rPr lang="en-US" sz="1800" dirty="0">
                <a:latin typeface="+mj-lt"/>
              </a:rPr>
              <a:t>						</a:t>
            </a:r>
          </a:p>
          <a:p>
            <a:pPr algn="just">
              <a:lnSpc>
                <a:spcPct val="150000"/>
              </a:lnSpc>
              <a:spcBef>
                <a:spcPts val="600"/>
              </a:spcBef>
            </a:pPr>
            <a:r>
              <a:rPr lang="en-US" sz="1800" dirty="0">
                <a:latin typeface="+mj-lt"/>
              </a:rPr>
              <a:t>The costs associated with reengineering are defined using the following relationship:</a:t>
            </a:r>
          </a:p>
          <a:p>
            <a:pPr algn="just">
              <a:lnSpc>
                <a:spcPct val="150000"/>
              </a:lnSpc>
              <a:spcBef>
                <a:spcPts val="600"/>
              </a:spcBef>
              <a:buFont typeface="Wingdings" pitchFamily="-128" charset="2"/>
              <a:buNone/>
            </a:pPr>
            <a:r>
              <a:rPr lang="en-US" sz="1800" dirty="0">
                <a:latin typeface="+mj-lt"/>
              </a:rPr>
              <a:t>	</a:t>
            </a:r>
            <a:r>
              <a:rPr lang="en-US" sz="1800" dirty="0">
                <a:solidFill>
                  <a:schemeClr val="folHlink"/>
                </a:solidFill>
                <a:latin typeface="+mj-lt"/>
              </a:rPr>
              <a:t>	</a:t>
            </a:r>
            <a:r>
              <a:rPr lang="en-US" sz="1800" dirty="0" err="1">
                <a:solidFill>
                  <a:schemeClr val="folHlink"/>
                </a:solidFill>
                <a:latin typeface="+mj-lt"/>
              </a:rPr>
              <a:t>C</a:t>
            </a:r>
            <a:r>
              <a:rPr lang="en-US" sz="1800" baseline="-25000" dirty="0" err="1">
                <a:solidFill>
                  <a:schemeClr val="folHlink"/>
                </a:solidFill>
                <a:latin typeface="+mj-lt"/>
              </a:rPr>
              <a:t>reeng</a:t>
            </a:r>
            <a:r>
              <a:rPr lang="en-US" sz="1800" dirty="0">
                <a:solidFill>
                  <a:schemeClr val="folHlink"/>
                </a:solidFill>
                <a:latin typeface="+mj-lt"/>
              </a:rPr>
              <a:t> = [P</a:t>
            </a:r>
            <a:r>
              <a:rPr lang="en-US" sz="1800" baseline="-25000" dirty="0">
                <a:solidFill>
                  <a:schemeClr val="folHlink"/>
                </a:solidFill>
                <a:latin typeface="+mj-lt"/>
              </a:rPr>
              <a:t>6</a:t>
            </a:r>
            <a:r>
              <a:rPr lang="en-US" sz="1800" dirty="0">
                <a:solidFill>
                  <a:schemeClr val="folHlink"/>
                </a:solidFill>
                <a:latin typeface="+mj-lt"/>
              </a:rPr>
              <a:t> - (P</a:t>
            </a:r>
            <a:r>
              <a:rPr lang="en-US" sz="1800" baseline="-25000" dirty="0">
                <a:solidFill>
                  <a:schemeClr val="folHlink"/>
                </a:solidFill>
                <a:latin typeface="+mj-lt"/>
              </a:rPr>
              <a:t>4</a:t>
            </a:r>
            <a:r>
              <a:rPr lang="en-US" sz="1800" dirty="0">
                <a:solidFill>
                  <a:schemeClr val="folHlink"/>
                </a:solidFill>
                <a:latin typeface="+mj-lt"/>
              </a:rPr>
              <a:t> + P</a:t>
            </a:r>
            <a:r>
              <a:rPr lang="en-US" sz="1800" baseline="-25000" dirty="0">
                <a:solidFill>
                  <a:schemeClr val="folHlink"/>
                </a:solidFill>
                <a:latin typeface="+mj-lt"/>
              </a:rPr>
              <a:t>5</a:t>
            </a:r>
            <a:r>
              <a:rPr lang="en-US" sz="1800" dirty="0">
                <a:solidFill>
                  <a:schemeClr val="folHlink"/>
                </a:solidFill>
                <a:latin typeface="+mj-lt"/>
              </a:rPr>
              <a:t>) x (L - P</a:t>
            </a:r>
            <a:r>
              <a:rPr lang="en-US" sz="1800" baseline="-25000" dirty="0">
                <a:solidFill>
                  <a:schemeClr val="folHlink"/>
                </a:solidFill>
                <a:latin typeface="+mj-lt"/>
              </a:rPr>
              <a:t>8</a:t>
            </a:r>
            <a:r>
              <a:rPr lang="en-US" sz="1800" dirty="0">
                <a:solidFill>
                  <a:schemeClr val="folHlink"/>
                </a:solidFill>
                <a:latin typeface="+mj-lt"/>
              </a:rPr>
              <a:t>) - (P</a:t>
            </a:r>
            <a:r>
              <a:rPr lang="en-US" sz="1800" baseline="-25000" dirty="0">
                <a:solidFill>
                  <a:schemeClr val="folHlink"/>
                </a:solidFill>
                <a:latin typeface="+mj-lt"/>
              </a:rPr>
              <a:t>7</a:t>
            </a:r>
            <a:r>
              <a:rPr lang="en-US" sz="1800" dirty="0">
                <a:solidFill>
                  <a:schemeClr val="folHlink"/>
                </a:solidFill>
                <a:latin typeface="+mj-lt"/>
              </a:rPr>
              <a:t> x P</a:t>
            </a:r>
            <a:r>
              <a:rPr lang="en-US" sz="1800" baseline="-25000" dirty="0">
                <a:solidFill>
                  <a:schemeClr val="folHlink"/>
                </a:solidFill>
                <a:latin typeface="+mj-lt"/>
              </a:rPr>
              <a:t>9</a:t>
            </a:r>
            <a:r>
              <a:rPr lang="en-US" sz="1800" dirty="0">
                <a:solidFill>
                  <a:schemeClr val="folHlink"/>
                </a:solidFill>
                <a:latin typeface="+mj-lt"/>
              </a:rPr>
              <a:t>)]	</a:t>
            </a:r>
            <a:r>
              <a:rPr lang="en-US" sz="1800" dirty="0">
                <a:latin typeface="+mj-lt"/>
              </a:rPr>
              <a:t>		`		</a:t>
            </a:r>
          </a:p>
          <a:p>
            <a:pPr algn="just">
              <a:lnSpc>
                <a:spcPct val="150000"/>
              </a:lnSpc>
              <a:spcBef>
                <a:spcPts val="600"/>
              </a:spcBef>
            </a:pPr>
            <a:r>
              <a:rPr lang="en-US" sz="1800" dirty="0">
                <a:latin typeface="+mj-lt"/>
              </a:rPr>
              <a:t>Using the costs presented in equations above, the overall benefit of reengineering can be computed as</a:t>
            </a:r>
          </a:p>
          <a:p>
            <a:pPr algn="just">
              <a:lnSpc>
                <a:spcPct val="150000"/>
              </a:lnSpc>
              <a:spcBef>
                <a:spcPts val="600"/>
              </a:spcBef>
              <a:buFont typeface="Wingdings" pitchFamily="-128" charset="2"/>
              <a:buNone/>
            </a:pPr>
            <a:r>
              <a:rPr lang="en-US" sz="1800" dirty="0">
                <a:latin typeface="+mj-lt"/>
              </a:rPr>
              <a:t>	</a:t>
            </a:r>
            <a:r>
              <a:rPr lang="en-US" sz="1800" dirty="0">
                <a:solidFill>
                  <a:schemeClr val="folHlink"/>
                </a:solidFill>
                <a:latin typeface="+mj-lt"/>
              </a:rPr>
              <a:t>	cost benefit = </a:t>
            </a:r>
            <a:r>
              <a:rPr lang="en-US" sz="1800" dirty="0" err="1">
                <a:solidFill>
                  <a:schemeClr val="folHlink"/>
                </a:solidFill>
                <a:latin typeface="+mj-lt"/>
              </a:rPr>
              <a:t>C</a:t>
            </a:r>
            <a:r>
              <a:rPr lang="en-US" sz="1800" baseline="-25000" dirty="0" err="1">
                <a:solidFill>
                  <a:schemeClr val="folHlink"/>
                </a:solidFill>
                <a:latin typeface="+mj-lt"/>
              </a:rPr>
              <a:t>reeng</a:t>
            </a:r>
            <a:r>
              <a:rPr lang="en-US" sz="1800" baseline="-25000" dirty="0">
                <a:solidFill>
                  <a:schemeClr val="folHlink"/>
                </a:solidFill>
                <a:latin typeface="+mj-lt"/>
              </a:rPr>
              <a:t> </a:t>
            </a:r>
            <a:r>
              <a:rPr lang="en-US" sz="1800" dirty="0">
                <a:solidFill>
                  <a:schemeClr val="folHlink"/>
                </a:solidFill>
                <a:latin typeface="+mj-lt"/>
              </a:rPr>
              <a:t>- </a:t>
            </a:r>
            <a:r>
              <a:rPr lang="en-US" sz="1800" dirty="0" err="1">
                <a:solidFill>
                  <a:schemeClr val="folHlink"/>
                </a:solidFill>
                <a:latin typeface="+mj-lt"/>
              </a:rPr>
              <a:t>C</a:t>
            </a:r>
            <a:r>
              <a:rPr lang="en-US" sz="1800" baseline="-25000" dirty="0" err="1">
                <a:solidFill>
                  <a:schemeClr val="folHlink"/>
                </a:solidFill>
                <a:latin typeface="+mj-lt"/>
              </a:rPr>
              <a:t>maint</a:t>
            </a:r>
            <a:r>
              <a:rPr lang="en-US" sz="1800" dirty="0">
                <a:solidFill>
                  <a:schemeClr val="folHlink"/>
                </a:solidFill>
                <a:latin typeface="+mj-lt"/>
              </a:rPr>
              <a:t>		</a:t>
            </a:r>
            <a:r>
              <a:rPr lang="en-US" sz="1800" dirty="0">
                <a:latin typeface="+mj-lt"/>
              </a:rPr>
              <a:t>					</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8 </a:t>
            </a:r>
          </a:p>
        </p:txBody>
      </p:sp>
      <p:pic>
        <p:nvPicPr>
          <p:cNvPr id="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just"/>
            <a:r>
              <a:rPr lang="en-IN" sz="2800" dirty="0"/>
              <a:t>The SCM (Software Configuration Management) Process</a:t>
            </a:r>
          </a:p>
        </p:txBody>
      </p:sp>
      <p:sp>
        <p:nvSpPr>
          <p:cNvPr id="3" name="Content Placeholder 2"/>
          <p:cNvSpPr>
            <a:spLocks noGrp="1"/>
          </p:cNvSpPr>
          <p:nvPr>
            <p:ph idx="1"/>
          </p:nvPr>
        </p:nvSpPr>
        <p:spPr/>
        <p:txBody>
          <a:bodyPr/>
          <a:lstStyle/>
          <a:p>
            <a:pPr algn="just">
              <a:lnSpc>
                <a:spcPct val="150000"/>
              </a:lnSpc>
            </a:pPr>
            <a:r>
              <a:rPr lang="en-IN" sz="2000" dirty="0"/>
              <a:t>The software configuration management process defines a series of tasks that have four primary objectives:</a:t>
            </a:r>
          </a:p>
          <a:p>
            <a:pPr algn="just">
              <a:lnSpc>
                <a:spcPct val="150000"/>
              </a:lnSpc>
              <a:buNone/>
            </a:pPr>
            <a:r>
              <a:rPr lang="en-IN" sz="2000" dirty="0"/>
              <a:t>1. To identify all items that collectively define the software configuration.</a:t>
            </a:r>
          </a:p>
          <a:p>
            <a:pPr algn="just">
              <a:lnSpc>
                <a:spcPct val="150000"/>
              </a:lnSpc>
              <a:buNone/>
            </a:pPr>
            <a:r>
              <a:rPr lang="en-IN" sz="2000" dirty="0"/>
              <a:t>2. To manage changes to one or more of these items.</a:t>
            </a:r>
          </a:p>
          <a:p>
            <a:pPr algn="just">
              <a:lnSpc>
                <a:spcPct val="150000"/>
              </a:lnSpc>
              <a:buNone/>
            </a:pPr>
            <a:r>
              <a:rPr lang="en-IN" sz="2000" dirty="0"/>
              <a:t>3. To facilitate the construction of different versions of an application.</a:t>
            </a:r>
          </a:p>
          <a:p>
            <a:pPr algn="just">
              <a:lnSpc>
                <a:spcPct val="150000"/>
              </a:lnSpc>
              <a:buNone/>
            </a:pPr>
            <a:r>
              <a:rPr lang="en-IN" sz="2000" dirty="0"/>
              <a:t>4. To ensure that software quality is maintained as the configuration evolves over time.</a:t>
            </a:r>
          </a:p>
          <a:p>
            <a:pPr algn="just">
              <a:lnSpc>
                <a:spcPct val="150000"/>
              </a:lnSpc>
              <a:buNone/>
            </a:pPr>
            <a:r>
              <a:rPr lang="en-IN" sz="2000" dirty="0"/>
              <a:t>5. Referring to the figure, SCM tasks can viewed as concentric layers.</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8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446085"/>
            <a:ext cx="8643998" cy="5911873"/>
          </a:xfrm>
        </p:spPr>
        <p:txBody>
          <a:bodyPr/>
          <a:lstStyle/>
          <a:p>
            <a:pPr algn="just">
              <a:lnSpc>
                <a:spcPct val="150000"/>
              </a:lnSpc>
            </a:pPr>
            <a:r>
              <a:rPr lang="en-IN" sz="2000" dirty="0"/>
              <a:t>SCIs (Software Configuration Item) flow outward through these layers throughout their useful life, ultimately becoming part of the software configuration of one or more versions of an application or system.</a:t>
            </a:r>
          </a:p>
          <a:p>
            <a:pPr algn="just">
              <a:lnSpc>
                <a:spcPct val="150000"/>
              </a:lnSpc>
            </a:pPr>
            <a:r>
              <a:rPr lang="en-IN" sz="2000" dirty="0"/>
              <a:t>As an SCI moves through a layer, the actions implied by each SCM task may or may not be applicable. For example, when a new SCI is created, it must be identified.</a:t>
            </a:r>
          </a:p>
          <a:p>
            <a:pPr algn="just">
              <a:lnSpc>
                <a:spcPct val="150000"/>
              </a:lnSpc>
            </a:pPr>
            <a:r>
              <a:rPr lang="en-IN" sz="2000" dirty="0"/>
              <a:t>However, if no changes are requested for the SCI, the change control layer does not apply. The SCI is assigned to a specific version of the software (version control mechanisms come into play).</a:t>
            </a:r>
          </a:p>
          <a:p>
            <a:pPr algn="just">
              <a:lnSpc>
                <a:spcPct val="150000"/>
              </a:lnSpc>
            </a:pPr>
            <a:r>
              <a:rPr lang="en-IN" sz="2000" dirty="0"/>
              <a:t>A record of the SCI (its name, creation date, version designation, etc.) is maintained for configuration auditing purposes and reported to those with a need to know.</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8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Layers of SCM Process</a:t>
            </a:r>
          </a:p>
        </p:txBody>
      </p:sp>
      <p:pic>
        <p:nvPicPr>
          <p:cNvPr id="1027" name="Picture 3"/>
          <p:cNvPicPr>
            <a:picLocks noChangeAspect="1" noChangeArrowheads="1"/>
          </p:cNvPicPr>
          <p:nvPr/>
        </p:nvPicPr>
        <p:blipFill>
          <a:blip r:embed="rId2"/>
          <a:srcRect/>
          <a:stretch>
            <a:fillRect/>
          </a:stretch>
        </p:blipFill>
        <p:spPr bwMode="auto">
          <a:xfrm>
            <a:off x="1852748" y="1857365"/>
            <a:ext cx="4381019" cy="4143404"/>
          </a:xfrm>
          <a:prstGeom prst="rect">
            <a:avLst/>
          </a:prstGeom>
          <a:noFill/>
          <a:ln w="9525">
            <a:noFill/>
            <a:miter lim="800000"/>
            <a:headEnd/>
            <a:tailEnd/>
          </a:ln>
          <a:effectLst/>
        </p:spPr>
      </p:pic>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8 </a:t>
            </a:r>
          </a:p>
        </p:txBody>
      </p:sp>
      <p:pic>
        <p:nvPicPr>
          <p:cNvPr id="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nchor="ctr"/>
          <a:lstStyle/>
          <a:p>
            <a:r>
              <a:rPr lang="en-US" dirty="0"/>
              <a:t>Software Maintenance</a:t>
            </a:r>
          </a:p>
        </p:txBody>
      </p:sp>
      <p:sp>
        <p:nvSpPr>
          <p:cNvPr id="165891" name="Rectangle 3"/>
          <p:cNvSpPr>
            <a:spLocks noGrp="1" noChangeArrowheads="1"/>
          </p:cNvSpPr>
          <p:nvPr>
            <p:ph idx="1"/>
          </p:nvPr>
        </p:nvSpPr>
        <p:spPr/>
        <p:txBody>
          <a:bodyPr/>
          <a:lstStyle/>
          <a:p>
            <a:pPr algn="just">
              <a:lnSpc>
                <a:spcPct val="150000"/>
              </a:lnSpc>
            </a:pPr>
            <a:r>
              <a:rPr lang="en-US" sz="1800" dirty="0">
                <a:latin typeface="+mj-lt"/>
              </a:rPr>
              <a:t>Software is released to end-users, and </a:t>
            </a:r>
          </a:p>
          <a:p>
            <a:pPr lvl="1" algn="just">
              <a:lnSpc>
                <a:spcPct val="150000"/>
              </a:lnSpc>
            </a:pPr>
            <a:r>
              <a:rPr lang="en-US" sz="1800" dirty="0">
                <a:latin typeface="+mj-lt"/>
              </a:rPr>
              <a:t>within days, </a:t>
            </a:r>
            <a:r>
              <a:rPr lang="en-US" sz="1800" dirty="0">
                <a:solidFill>
                  <a:schemeClr val="folHlink"/>
                </a:solidFill>
                <a:latin typeface="+mj-lt"/>
              </a:rPr>
              <a:t>bug reports filter back</a:t>
            </a:r>
            <a:r>
              <a:rPr lang="en-US" sz="1800" dirty="0">
                <a:latin typeface="+mj-lt"/>
              </a:rPr>
              <a:t> to the software engineering organization. </a:t>
            </a:r>
          </a:p>
          <a:p>
            <a:pPr lvl="1" algn="just">
              <a:lnSpc>
                <a:spcPct val="150000"/>
              </a:lnSpc>
            </a:pPr>
            <a:r>
              <a:rPr lang="en-US" sz="1800" dirty="0">
                <a:latin typeface="+mj-lt"/>
              </a:rPr>
              <a:t>within weeks, one class of users indicates that the software must be </a:t>
            </a:r>
            <a:r>
              <a:rPr lang="en-US" sz="1800" dirty="0">
                <a:solidFill>
                  <a:schemeClr val="folHlink"/>
                </a:solidFill>
                <a:latin typeface="+mj-lt"/>
              </a:rPr>
              <a:t>changed so that it can accommodate the special needs</a:t>
            </a:r>
            <a:r>
              <a:rPr lang="en-US" sz="1800" dirty="0">
                <a:latin typeface="+mj-lt"/>
              </a:rPr>
              <a:t> of their environment. </a:t>
            </a:r>
          </a:p>
          <a:p>
            <a:pPr lvl="1" algn="just">
              <a:lnSpc>
                <a:spcPct val="150000"/>
              </a:lnSpc>
            </a:pPr>
            <a:r>
              <a:rPr lang="en-US" sz="1800" dirty="0">
                <a:latin typeface="+mj-lt"/>
              </a:rPr>
              <a:t>within months, another corporate group who wanted nothing to do with the software when it was released, now recognizes that it may provide them with unexpected benefit. They’ll need </a:t>
            </a:r>
            <a:r>
              <a:rPr lang="en-US" sz="1800" dirty="0">
                <a:solidFill>
                  <a:schemeClr val="folHlink"/>
                </a:solidFill>
                <a:latin typeface="+mj-lt"/>
              </a:rPr>
              <a:t>a few enhancements </a:t>
            </a:r>
            <a:r>
              <a:rPr lang="en-US" sz="1800" dirty="0">
                <a:latin typeface="+mj-lt"/>
              </a:rPr>
              <a:t>to make it work in their world.</a:t>
            </a:r>
          </a:p>
          <a:p>
            <a:pPr algn="just">
              <a:lnSpc>
                <a:spcPct val="150000"/>
              </a:lnSpc>
            </a:pPr>
            <a:r>
              <a:rPr lang="en-US" sz="1800" dirty="0">
                <a:latin typeface="+mj-lt"/>
              </a:rPr>
              <a:t>All of this work is </a:t>
            </a:r>
            <a:r>
              <a:rPr lang="en-US" sz="1800" i="1" dirty="0">
                <a:solidFill>
                  <a:schemeClr val="folHlink"/>
                </a:solidFill>
                <a:latin typeface="+mj-lt"/>
              </a:rPr>
              <a:t>software maintenance</a:t>
            </a:r>
            <a:endParaRPr lang="en-US" sz="1800" dirty="0">
              <a:latin typeface="+mj-lt"/>
            </a:endParaRP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8 </a:t>
            </a:r>
          </a:p>
        </p:txBody>
      </p:sp>
      <p:pic>
        <p:nvPicPr>
          <p:cNvPr id="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sz="2400" dirty="0"/>
              <a:t>Identification of Objects in the Software Configuration</a:t>
            </a:r>
          </a:p>
        </p:txBody>
      </p:sp>
      <p:sp>
        <p:nvSpPr>
          <p:cNvPr id="3" name="Content Placeholder 2"/>
          <p:cNvSpPr>
            <a:spLocks noGrp="1"/>
          </p:cNvSpPr>
          <p:nvPr>
            <p:ph idx="1"/>
          </p:nvPr>
        </p:nvSpPr>
        <p:spPr>
          <a:xfrm>
            <a:off x="142844" y="1260491"/>
            <a:ext cx="8786874" cy="4525963"/>
          </a:xfrm>
        </p:spPr>
        <p:txBody>
          <a:bodyPr/>
          <a:lstStyle/>
          <a:p>
            <a:pPr algn="just">
              <a:lnSpc>
                <a:spcPct val="150000"/>
              </a:lnSpc>
            </a:pPr>
            <a:r>
              <a:rPr lang="en-IN" sz="1600" dirty="0"/>
              <a:t>To control and manage software configuration items, each should be separately named and then organized using an object-oriented approach.</a:t>
            </a:r>
          </a:p>
          <a:p>
            <a:pPr algn="just">
              <a:lnSpc>
                <a:spcPct val="150000"/>
              </a:lnSpc>
            </a:pPr>
            <a:r>
              <a:rPr lang="en-IN" sz="1600" dirty="0"/>
              <a:t>Two types of objects can be identified: basic objects and aggregate objects.</a:t>
            </a:r>
          </a:p>
          <a:p>
            <a:pPr algn="just">
              <a:lnSpc>
                <a:spcPct val="150000"/>
              </a:lnSpc>
            </a:pPr>
            <a:r>
              <a:rPr lang="en-IN" sz="1600" dirty="0"/>
              <a:t>A basic object is a unit of information that you create during analysis, design, code, or test.</a:t>
            </a:r>
          </a:p>
          <a:p>
            <a:pPr algn="just">
              <a:lnSpc>
                <a:spcPct val="150000"/>
              </a:lnSpc>
            </a:pPr>
            <a:r>
              <a:rPr lang="en-IN" sz="1600" dirty="0"/>
              <a:t>For example, a basic object might be a section of a requirements specification, part of a design model, source code for a component, or a suite of test cases that are used to exercise the code.</a:t>
            </a:r>
          </a:p>
          <a:p>
            <a:pPr algn="just">
              <a:lnSpc>
                <a:spcPct val="150000"/>
              </a:lnSpc>
            </a:pPr>
            <a:r>
              <a:rPr lang="en-IN" sz="1600" dirty="0"/>
              <a:t>An aggregate object is a collection of basic objects and other aggregate objects.</a:t>
            </a:r>
          </a:p>
          <a:p>
            <a:pPr algn="just">
              <a:lnSpc>
                <a:spcPct val="150000"/>
              </a:lnSpc>
            </a:pPr>
            <a:r>
              <a:rPr lang="en-IN" sz="1600" dirty="0"/>
              <a:t>For example, a Design Specification is an aggregate object. Conceptually, it can be viewed as a named  (identified) list of pointers that specify aggregate objects such as Architectural Model and Data Model, and basic objects such as Component and UML Class Diagram.</a:t>
            </a:r>
          </a:p>
          <a:p>
            <a:pPr algn="just">
              <a:lnSpc>
                <a:spcPct val="150000"/>
              </a:lnSpc>
            </a:pPr>
            <a:r>
              <a:rPr lang="en-IN" sz="1600" dirty="0"/>
              <a:t>Each object has a set of distinct features that identify it uniquely: a name, a description, a list of resources, and a “realization.”</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8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err="1"/>
              <a:t>Contd</a:t>
            </a:r>
            <a:r>
              <a:rPr lang="en-IN" dirty="0"/>
              <a:t>…</a:t>
            </a:r>
          </a:p>
        </p:txBody>
      </p:sp>
      <p:sp>
        <p:nvSpPr>
          <p:cNvPr id="3" name="Content Placeholder 2"/>
          <p:cNvSpPr>
            <a:spLocks noGrp="1"/>
          </p:cNvSpPr>
          <p:nvPr>
            <p:ph idx="1"/>
          </p:nvPr>
        </p:nvSpPr>
        <p:spPr/>
        <p:txBody>
          <a:bodyPr/>
          <a:lstStyle/>
          <a:p>
            <a:pPr algn="just">
              <a:lnSpc>
                <a:spcPct val="150000"/>
              </a:lnSpc>
            </a:pPr>
            <a:r>
              <a:rPr lang="en-IN" sz="2000" dirty="0"/>
              <a:t>The object name is a character string that identifies the object unambiguously.</a:t>
            </a:r>
          </a:p>
          <a:p>
            <a:pPr algn="just">
              <a:lnSpc>
                <a:spcPct val="150000"/>
              </a:lnSpc>
            </a:pPr>
            <a:r>
              <a:rPr lang="en-IN" sz="2000" dirty="0"/>
              <a:t>The object description is a list of data items that identify the SCI type (e.g., model element, program, data) represented by the object, a project identifier, and change and/or version information.</a:t>
            </a:r>
          </a:p>
          <a:p>
            <a:pPr algn="just">
              <a:lnSpc>
                <a:spcPct val="150000"/>
              </a:lnSpc>
            </a:pPr>
            <a:r>
              <a:rPr lang="en-IN" sz="2000" dirty="0"/>
              <a:t>Resources are “entities that are provided, processed, referenced or otherwise required by the object”.</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8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Version Control</a:t>
            </a:r>
          </a:p>
        </p:txBody>
      </p:sp>
      <p:sp>
        <p:nvSpPr>
          <p:cNvPr id="3" name="Content Placeholder 2"/>
          <p:cNvSpPr>
            <a:spLocks noGrp="1"/>
          </p:cNvSpPr>
          <p:nvPr>
            <p:ph idx="1"/>
          </p:nvPr>
        </p:nvSpPr>
        <p:spPr>
          <a:xfrm>
            <a:off x="214282" y="1160465"/>
            <a:ext cx="8572560" cy="4697427"/>
          </a:xfrm>
        </p:spPr>
        <p:txBody>
          <a:bodyPr/>
          <a:lstStyle/>
          <a:p>
            <a:pPr algn="just">
              <a:lnSpc>
                <a:spcPct val="150000"/>
              </a:lnSpc>
            </a:pPr>
            <a:r>
              <a:rPr lang="en-IN" sz="2000" dirty="0"/>
              <a:t>Version control combines procedures and tools to manage different versions of configuration objects that are created during the software process.</a:t>
            </a:r>
          </a:p>
          <a:p>
            <a:pPr algn="just">
              <a:lnSpc>
                <a:spcPct val="150000"/>
              </a:lnSpc>
            </a:pPr>
            <a:r>
              <a:rPr lang="en-IN" sz="2000" dirty="0"/>
              <a:t>A version control system implements or is directly integrated with four major capabilities:</a:t>
            </a:r>
          </a:p>
          <a:p>
            <a:pPr algn="just">
              <a:lnSpc>
                <a:spcPct val="150000"/>
              </a:lnSpc>
              <a:buNone/>
            </a:pPr>
            <a:r>
              <a:rPr lang="en-IN" sz="2000" dirty="0"/>
              <a:t>1. A project database (repository) that stores all relevant configuration objects.</a:t>
            </a:r>
          </a:p>
          <a:p>
            <a:pPr algn="just">
              <a:lnSpc>
                <a:spcPct val="150000"/>
              </a:lnSpc>
              <a:buNone/>
            </a:pPr>
            <a:r>
              <a:rPr lang="en-IN" sz="2000" dirty="0"/>
              <a:t>2. A version management capability that stores all versions of a configuration object.</a:t>
            </a:r>
          </a:p>
          <a:p>
            <a:pPr algn="just">
              <a:lnSpc>
                <a:spcPct val="150000"/>
              </a:lnSpc>
              <a:buNone/>
            </a:pPr>
            <a:r>
              <a:rPr lang="en-IN" sz="2000" dirty="0"/>
              <a:t>3. A make facility that enables you to collect all relevant configuration objects and construct a specific version of the software.</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8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428604"/>
            <a:ext cx="8501122" cy="5697559"/>
          </a:xfrm>
        </p:spPr>
        <p:txBody>
          <a:bodyPr/>
          <a:lstStyle/>
          <a:p>
            <a:pPr algn="just">
              <a:lnSpc>
                <a:spcPct val="150000"/>
              </a:lnSpc>
            </a:pPr>
            <a:r>
              <a:rPr lang="en-IN" sz="1800" dirty="0"/>
              <a:t>In addition, version control and change control systems often implement an issues tracking capability that enables the team to record and track the status of all outstanding issues associated with each configuration object.</a:t>
            </a:r>
          </a:p>
          <a:p>
            <a:pPr algn="just">
              <a:lnSpc>
                <a:spcPct val="150000"/>
              </a:lnSpc>
            </a:pPr>
            <a:r>
              <a:rPr lang="en-IN" sz="1800" dirty="0"/>
              <a:t>A number of version control systems establish a change set—a collection of all changes (to some baseline configuration) that are required to create a specific version of the software.</a:t>
            </a:r>
          </a:p>
          <a:p>
            <a:pPr algn="just">
              <a:lnSpc>
                <a:spcPct val="150000"/>
              </a:lnSpc>
            </a:pPr>
            <a:r>
              <a:rPr lang="en-IN" sz="1800" dirty="0"/>
              <a:t>A change set “captures all changes to all files in the configuration along with the reason for changes and details of who made the changes and when.”</a:t>
            </a:r>
          </a:p>
          <a:p>
            <a:pPr algn="just">
              <a:lnSpc>
                <a:spcPct val="150000"/>
              </a:lnSpc>
            </a:pPr>
            <a:r>
              <a:rPr lang="en-IN" sz="1800" dirty="0"/>
              <a:t>A number of named change sets can be identified for an application or system.</a:t>
            </a:r>
          </a:p>
          <a:p>
            <a:pPr algn="just">
              <a:lnSpc>
                <a:spcPct val="150000"/>
              </a:lnSpc>
            </a:pPr>
            <a:r>
              <a:rPr lang="en-IN" sz="1800" dirty="0"/>
              <a:t>This enables you to construct a version of the software by specifying the change sets (by name) that must be applied to the baseline configuration.</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8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88895"/>
            <a:ext cx="8501122" cy="6340501"/>
          </a:xfrm>
        </p:spPr>
        <p:txBody>
          <a:bodyPr/>
          <a:lstStyle/>
          <a:p>
            <a:pPr algn="just">
              <a:lnSpc>
                <a:spcPct val="150000"/>
              </a:lnSpc>
            </a:pPr>
            <a:r>
              <a:rPr lang="en-IN" sz="2400" dirty="0"/>
              <a:t>To accomplish this, a system </a:t>
            </a:r>
            <a:r>
              <a:rPr lang="en-IN" sz="2400" dirty="0" err="1"/>
              <a:t>modeling</a:t>
            </a:r>
            <a:r>
              <a:rPr lang="en-IN" sz="2400" dirty="0"/>
              <a:t> approach is applied. The system model contains:</a:t>
            </a:r>
          </a:p>
          <a:p>
            <a:pPr algn="just">
              <a:lnSpc>
                <a:spcPct val="150000"/>
              </a:lnSpc>
              <a:buNone/>
            </a:pPr>
            <a:r>
              <a:rPr lang="en-IN" sz="2400" dirty="0"/>
              <a:t>1. A template that includes a component hierarchy and a “build order” for the components that describes how the system must be constructed.</a:t>
            </a:r>
          </a:p>
          <a:p>
            <a:pPr algn="just">
              <a:lnSpc>
                <a:spcPct val="150000"/>
              </a:lnSpc>
              <a:buNone/>
            </a:pPr>
            <a:r>
              <a:rPr lang="en-IN" sz="2400" dirty="0"/>
              <a:t>2. Construction rules.</a:t>
            </a:r>
          </a:p>
          <a:p>
            <a:pPr algn="just">
              <a:lnSpc>
                <a:spcPct val="150000"/>
              </a:lnSpc>
              <a:buNone/>
            </a:pPr>
            <a:r>
              <a:rPr lang="en-IN" sz="2400" dirty="0"/>
              <a:t>3. Verification rules.</a:t>
            </a:r>
          </a:p>
          <a:p>
            <a:pPr algn="just">
              <a:lnSpc>
                <a:spcPct val="150000"/>
              </a:lnSpc>
              <a:buClrTx/>
              <a:buSzPct val="100000"/>
              <a:buFont typeface="Wingdings" pitchFamily="2" charset="2"/>
              <a:buChar char="Ø"/>
            </a:pPr>
            <a:r>
              <a:rPr lang="en-IN" sz="2400" dirty="0"/>
              <a:t>The primary difference in approaches is the sophistication of the attributes that are used to construct specific versions and variants of a system and the mechanics of the process for construction.</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8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Change Control</a:t>
            </a:r>
          </a:p>
        </p:txBody>
      </p:sp>
      <p:sp>
        <p:nvSpPr>
          <p:cNvPr id="3" name="Content Placeholder 2"/>
          <p:cNvSpPr>
            <a:spLocks noGrp="1"/>
          </p:cNvSpPr>
          <p:nvPr>
            <p:ph idx="1"/>
          </p:nvPr>
        </p:nvSpPr>
        <p:spPr>
          <a:xfrm>
            <a:off x="214282" y="1260491"/>
            <a:ext cx="8572560" cy="4525963"/>
          </a:xfrm>
        </p:spPr>
        <p:txBody>
          <a:bodyPr/>
          <a:lstStyle/>
          <a:p>
            <a:pPr algn="just">
              <a:lnSpc>
                <a:spcPct val="150000"/>
              </a:lnSpc>
            </a:pPr>
            <a:r>
              <a:rPr lang="en-IN" sz="1600" dirty="0"/>
              <a:t>For a large software project, uncontrolled change rapidly leads to chaos.</a:t>
            </a:r>
          </a:p>
          <a:p>
            <a:pPr algn="just">
              <a:lnSpc>
                <a:spcPct val="150000"/>
              </a:lnSpc>
            </a:pPr>
            <a:r>
              <a:rPr lang="en-IN" sz="1600" dirty="0"/>
              <a:t>For such projects, change control combines human procedures and automated tools to provide a mechanism for the control of change.</a:t>
            </a:r>
          </a:p>
          <a:p>
            <a:pPr algn="just">
              <a:lnSpc>
                <a:spcPct val="150000"/>
              </a:lnSpc>
            </a:pPr>
            <a:r>
              <a:rPr lang="en-IN" sz="1600" dirty="0"/>
              <a:t>A change request is submitted and evaluated to assess technical merit, potential side effects, overall impact on other configuration objects and system functions, and the projected cost of the change.</a:t>
            </a:r>
          </a:p>
          <a:p>
            <a:pPr algn="just">
              <a:lnSpc>
                <a:spcPct val="150000"/>
              </a:lnSpc>
            </a:pPr>
            <a:r>
              <a:rPr lang="en-IN" sz="1600" dirty="0"/>
              <a:t>The results of the evaluation are presented as a change report, which is used by a change control authority</a:t>
            </a:r>
          </a:p>
          <a:p>
            <a:pPr algn="just">
              <a:lnSpc>
                <a:spcPct val="150000"/>
              </a:lnSpc>
            </a:pPr>
            <a:r>
              <a:rPr lang="en-IN" sz="1600" dirty="0"/>
              <a:t>(CCA)—a person or group that makes a final decision on the status and priority of the change.</a:t>
            </a:r>
          </a:p>
          <a:p>
            <a:pPr algn="just">
              <a:lnSpc>
                <a:spcPct val="150000"/>
              </a:lnSpc>
            </a:pPr>
            <a:r>
              <a:rPr lang="en-IN" sz="1600" dirty="0"/>
              <a:t>An engineering change order (ECO) is generated for each approved change.</a:t>
            </a:r>
          </a:p>
          <a:p>
            <a:pPr algn="just">
              <a:lnSpc>
                <a:spcPct val="150000"/>
              </a:lnSpc>
            </a:pPr>
            <a:r>
              <a:rPr lang="en-IN" sz="1600" dirty="0"/>
              <a:t>The ECO describes the change to be made, the constraints that must be respected, and the criteria for review and audit.</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8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a:srcRect/>
          <a:stretch>
            <a:fillRect/>
          </a:stretch>
        </p:blipFill>
        <p:spPr bwMode="auto">
          <a:xfrm>
            <a:off x="667331" y="178468"/>
            <a:ext cx="8190949" cy="6465242"/>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163" y="28575"/>
            <a:ext cx="7974012" cy="638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Types of Software Maintenance</a:t>
            </a:r>
          </a:p>
        </p:txBody>
      </p:sp>
      <p:sp>
        <p:nvSpPr>
          <p:cNvPr id="3" name="Content Placeholder 2"/>
          <p:cNvSpPr>
            <a:spLocks noGrp="1"/>
          </p:cNvSpPr>
          <p:nvPr>
            <p:ph idx="1"/>
          </p:nvPr>
        </p:nvSpPr>
        <p:spPr/>
        <p:txBody>
          <a:bodyPr/>
          <a:lstStyle/>
          <a:p>
            <a:pPr algn="just">
              <a:lnSpc>
                <a:spcPct val="150000"/>
              </a:lnSpc>
            </a:pPr>
            <a:r>
              <a:rPr lang="en-IN" sz="1800" b="1" dirty="0">
                <a:latin typeface="+mj-lt"/>
              </a:rPr>
              <a:t>Corrective Maintenance</a:t>
            </a:r>
            <a:r>
              <a:rPr lang="en-IN" sz="1800" dirty="0">
                <a:latin typeface="+mj-lt"/>
              </a:rPr>
              <a:t>:</a:t>
            </a:r>
          </a:p>
          <a:p>
            <a:pPr lvl="1" algn="just">
              <a:lnSpc>
                <a:spcPct val="150000"/>
              </a:lnSpc>
            </a:pPr>
            <a:r>
              <a:rPr lang="en-IN" sz="1800" dirty="0">
                <a:latin typeface="+mj-lt"/>
              </a:rPr>
              <a:t>This includes modifications and </a:t>
            </a:r>
            <a:r>
              <a:rPr lang="en-IN" sz="1800" dirty="0" err="1">
                <a:latin typeface="+mj-lt"/>
              </a:rPr>
              <a:t>updations</a:t>
            </a:r>
            <a:r>
              <a:rPr lang="en-IN" sz="1800" dirty="0">
                <a:latin typeface="+mj-lt"/>
              </a:rPr>
              <a:t> done in order to correct or fix problems, which are either discovered by user or concluded by user error reports.</a:t>
            </a:r>
          </a:p>
          <a:p>
            <a:pPr lvl="1" algn="just">
              <a:lnSpc>
                <a:spcPct val="150000"/>
              </a:lnSpc>
            </a:pPr>
            <a:r>
              <a:rPr lang="en-IN" sz="1800" dirty="0">
                <a:latin typeface="+mj-lt"/>
              </a:rPr>
              <a:t>Corrective maintenance deals with the repair of faults or defects found in day-today system functions.</a:t>
            </a:r>
          </a:p>
          <a:p>
            <a:pPr lvl="1" algn="just">
              <a:lnSpc>
                <a:spcPct val="150000"/>
              </a:lnSpc>
            </a:pPr>
            <a:r>
              <a:rPr lang="en-IN" sz="1800" dirty="0">
                <a:latin typeface="+mj-lt"/>
              </a:rPr>
              <a:t>A defect can result due to errors in software design, logic and coding.</a:t>
            </a:r>
          </a:p>
          <a:p>
            <a:pPr lvl="1" algn="just">
              <a:lnSpc>
                <a:spcPct val="150000"/>
              </a:lnSpc>
            </a:pPr>
            <a:r>
              <a:rPr lang="en-IN" sz="1800" dirty="0">
                <a:latin typeface="+mj-lt"/>
              </a:rPr>
              <a:t>Design errors occur when changes made to the software are incorrect, incomplete, wrongly communicated, or the change request is misunderstood.</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8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err="1"/>
              <a:t>Contd</a:t>
            </a:r>
            <a:r>
              <a:rPr lang="en-US" dirty="0"/>
              <a:t>…</a:t>
            </a:r>
          </a:p>
        </p:txBody>
      </p:sp>
      <p:sp>
        <p:nvSpPr>
          <p:cNvPr id="3" name="Content Placeholder 2"/>
          <p:cNvSpPr>
            <a:spLocks noGrp="1"/>
          </p:cNvSpPr>
          <p:nvPr>
            <p:ph idx="1"/>
          </p:nvPr>
        </p:nvSpPr>
        <p:spPr/>
        <p:txBody>
          <a:bodyPr/>
          <a:lstStyle/>
          <a:p>
            <a:pPr algn="just">
              <a:lnSpc>
                <a:spcPct val="150000"/>
              </a:lnSpc>
            </a:pPr>
            <a:r>
              <a:rPr lang="en-IN" sz="1600" b="1" dirty="0"/>
              <a:t>Adaptive Maintenance:</a:t>
            </a:r>
          </a:p>
          <a:p>
            <a:pPr algn="just">
              <a:lnSpc>
                <a:spcPct val="150000"/>
              </a:lnSpc>
              <a:buFont typeface="Wingdings" pitchFamily="2" charset="2"/>
              <a:buChar char="Ø"/>
            </a:pPr>
            <a:r>
              <a:rPr lang="en-IN" sz="1800" dirty="0"/>
              <a:t>This includes modifications and </a:t>
            </a:r>
            <a:r>
              <a:rPr lang="en-IN" sz="1800" dirty="0" err="1"/>
              <a:t>updations</a:t>
            </a:r>
            <a:r>
              <a:rPr lang="en-IN" sz="1800" dirty="0"/>
              <a:t> applied to keep the software product up-to date and tuned to the ever changing world of technology and business environment.</a:t>
            </a:r>
          </a:p>
          <a:p>
            <a:pPr algn="just">
              <a:lnSpc>
                <a:spcPct val="150000"/>
              </a:lnSpc>
              <a:buFont typeface="Wingdings" pitchFamily="2" charset="2"/>
              <a:buChar char="Ø"/>
            </a:pPr>
            <a:r>
              <a:rPr lang="en-IN" sz="1800" dirty="0"/>
              <a:t>Adaptive maintenance is the implementation of changes in a part of the system, which has been affected by a change that occurred in some other part of the system.</a:t>
            </a:r>
          </a:p>
          <a:p>
            <a:pPr algn="just">
              <a:lnSpc>
                <a:spcPct val="150000"/>
              </a:lnSpc>
              <a:buFont typeface="Wingdings" pitchFamily="2" charset="2"/>
              <a:buChar char="Ø"/>
            </a:pPr>
            <a:r>
              <a:rPr lang="en-IN" sz="1800" dirty="0"/>
              <a:t>Adaptive maintenance consists of adapting software to changes in the environment such as the hardware or the operating system.</a:t>
            </a:r>
          </a:p>
          <a:p>
            <a:pPr algn="just">
              <a:lnSpc>
                <a:spcPct val="150000"/>
              </a:lnSpc>
              <a:buFont typeface="Wingdings" pitchFamily="2" charset="2"/>
              <a:buChar char="Ø"/>
            </a:pPr>
            <a:r>
              <a:rPr lang="en-IN" sz="1800" dirty="0"/>
              <a:t>The term environment in this context refers to the conditions and the influences which act (from outside) on the system.</a:t>
            </a:r>
          </a:p>
          <a:p>
            <a:pPr algn="just">
              <a:lnSpc>
                <a:spcPct val="150000"/>
              </a:lnSpc>
              <a:buNone/>
            </a:pPr>
            <a:endParaRPr lang="en-IN" sz="1800" b="1"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8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err="1"/>
              <a:t>Contd</a:t>
            </a:r>
            <a:r>
              <a:rPr lang="en-US" dirty="0"/>
              <a:t>…</a:t>
            </a:r>
          </a:p>
        </p:txBody>
      </p:sp>
      <p:sp>
        <p:nvSpPr>
          <p:cNvPr id="3" name="Content Placeholder 2"/>
          <p:cNvSpPr>
            <a:spLocks noGrp="1"/>
          </p:cNvSpPr>
          <p:nvPr>
            <p:ph idx="1"/>
          </p:nvPr>
        </p:nvSpPr>
        <p:spPr>
          <a:xfrm>
            <a:off x="251520" y="1423317"/>
            <a:ext cx="8568952" cy="4525963"/>
          </a:xfrm>
        </p:spPr>
        <p:txBody>
          <a:bodyPr/>
          <a:lstStyle/>
          <a:p>
            <a:pPr marL="342900" lvl="1" indent="-342900" algn="just">
              <a:lnSpc>
                <a:spcPct val="150000"/>
              </a:lnSpc>
              <a:buClr>
                <a:schemeClr val="folHlink"/>
              </a:buClr>
              <a:buSzPct val="60000"/>
            </a:pPr>
            <a:r>
              <a:rPr lang="en-IN" sz="1600" b="1" dirty="0"/>
              <a:t>Perfective Maintenance:</a:t>
            </a:r>
          </a:p>
          <a:p>
            <a:pPr marL="342900" lvl="1" indent="-342900" algn="just">
              <a:lnSpc>
                <a:spcPct val="150000"/>
              </a:lnSpc>
              <a:buClr>
                <a:schemeClr val="folHlink"/>
              </a:buClr>
              <a:buSzPct val="60000"/>
              <a:buFont typeface="Wingdings" pitchFamily="2" charset="2"/>
              <a:buChar char="Ø"/>
            </a:pPr>
            <a:r>
              <a:rPr lang="en-IN" sz="1800" dirty="0"/>
              <a:t>This includes modifications and updates done in order to keep the software usable over long period of time. It includes new features, new user requirements for refining the software and improve its reliability and performance.</a:t>
            </a:r>
          </a:p>
          <a:p>
            <a:pPr marL="342900" lvl="1" indent="-342900" algn="just">
              <a:lnSpc>
                <a:spcPct val="150000"/>
              </a:lnSpc>
              <a:buClr>
                <a:schemeClr val="folHlink"/>
              </a:buClr>
              <a:buSzPct val="60000"/>
              <a:buFont typeface="Wingdings" pitchFamily="2" charset="2"/>
              <a:buChar char="Ø"/>
            </a:pPr>
            <a:r>
              <a:rPr lang="en-IN" sz="1800" dirty="0"/>
              <a:t>Perfective maintenance mainly deals with implementing new or changed user requirements.</a:t>
            </a:r>
          </a:p>
          <a:p>
            <a:pPr marL="342900" lvl="1" indent="-342900" algn="just">
              <a:lnSpc>
                <a:spcPct val="150000"/>
              </a:lnSpc>
              <a:buClr>
                <a:schemeClr val="folHlink"/>
              </a:buClr>
              <a:buSzPct val="60000"/>
              <a:buFont typeface="Wingdings" pitchFamily="2" charset="2"/>
              <a:buChar char="Ø"/>
            </a:pPr>
            <a:r>
              <a:rPr lang="en-IN" sz="1800" dirty="0"/>
              <a:t>Perfective maintenance involves making functional enhancements to the system in addition to the activities to increase the system’s performance even when the changes have not been suggested by faults.</a:t>
            </a:r>
          </a:p>
          <a:p>
            <a:pPr marL="342900" lvl="1" indent="-342900" algn="just">
              <a:lnSpc>
                <a:spcPct val="150000"/>
              </a:lnSpc>
              <a:buClr>
                <a:schemeClr val="folHlink"/>
              </a:buClr>
              <a:buSzPct val="60000"/>
              <a:buFont typeface="Wingdings" pitchFamily="2" charset="2"/>
              <a:buChar char="Ø"/>
            </a:pPr>
            <a:r>
              <a:rPr lang="en-IN" sz="1800" dirty="0"/>
              <a:t>This includes enhancing both the function and efficiency of the code and changing the functionalities of the system as per the user’s; changing needs.</a:t>
            </a:r>
          </a:p>
          <a:p>
            <a:pPr>
              <a:lnSpc>
                <a:spcPct val="150000"/>
              </a:lnSpc>
            </a:pPr>
            <a:endParaRPr lang="en-US" dirty="0"/>
          </a:p>
        </p:txBody>
      </p:sp>
    </p:spTree>
    <p:extLst>
      <p:ext uri="{BB962C8B-B14F-4D97-AF65-F5344CB8AC3E}">
        <p14:creationId xmlns:p14="http://schemas.microsoft.com/office/powerpoint/2010/main" val="4276468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a:xfrm>
            <a:off x="457200" y="1417638"/>
            <a:ext cx="8229600" cy="4708525"/>
          </a:xfrm>
        </p:spPr>
        <p:txBody>
          <a:bodyPr/>
          <a:lstStyle/>
          <a:p>
            <a:pPr algn="just">
              <a:lnSpc>
                <a:spcPct val="150000"/>
              </a:lnSpc>
            </a:pPr>
            <a:r>
              <a:rPr lang="en-IN" sz="1800" b="1" dirty="0"/>
              <a:t>Preventive Maintenance:</a:t>
            </a:r>
          </a:p>
          <a:p>
            <a:pPr algn="just">
              <a:lnSpc>
                <a:spcPct val="150000"/>
              </a:lnSpc>
              <a:buFont typeface="Wingdings" pitchFamily="2" charset="2"/>
              <a:buChar char="Ø"/>
            </a:pPr>
            <a:r>
              <a:rPr lang="en-IN" sz="1800" dirty="0"/>
              <a:t>This includes modifications and </a:t>
            </a:r>
            <a:r>
              <a:rPr lang="en-IN" sz="1800" dirty="0" err="1"/>
              <a:t>updations</a:t>
            </a:r>
            <a:r>
              <a:rPr lang="en-IN" sz="1800" dirty="0"/>
              <a:t> to prevent future problems of the software. It aims to attend problems, which are not significant at this moment but may cause serious issues in future.</a:t>
            </a:r>
          </a:p>
          <a:p>
            <a:pPr algn="just">
              <a:lnSpc>
                <a:spcPct val="150000"/>
              </a:lnSpc>
              <a:buFont typeface="Wingdings" pitchFamily="2" charset="2"/>
              <a:buChar char="Ø"/>
            </a:pPr>
            <a:r>
              <a:rPr lang="en-IN" sz="1800" dirty="0"/>
              <a:t>Preventive maintenance involves performing activities to prevent the occurrence of errors.</a:t>
            </a:r>
          </a:p>
          <a:p>
            <a:pPr algn="just">
              <a:lnSpc>
                <a:spcPct val="150000"/>
              </a:lnSpc>
              <a:buFont typeface="Wingdings" pitchFamily="2" charset="2"/>
              <a:buChar char="Ø"/>
            </a:pPr>
            <a:r>
              <a:rPr lang="en-IN" sz="1800" dirty="0"/>
              <a:t>It tends to reduce the software complexity thereby improving program </a:t>
            </a:r>
            <a:r>
              <a:rPr lang="en-IN" sz="1800" dirty="0" err="1"/>
              <a:t>understandability</a:t>
            </a:r>
            <a:r>
              <a:rPr lang="en-IN" sz="1800" dirty="0"/>
              <a:t> and increasing software maintainability. It comprises documentation updating, code optimization, and code restructuring.</a:t>
            </a:r>
          </a:p>
          <a:p>
            <a:pPr algn="just">
              <a:lnSpc>
                <a:spcPct val="150000"/>
              </a:lnSpc>
              <a:buFont typeface="Wingdings" pitchFamily="2" charset="2"/>
              <a:buChar char="Ø"/>
            </a:pPr>
            <a:r>
              <a:rPr lang="en-IN" sz="1800" dirty="0"/>
              <a:t>Documentation updating involves modifying the documents affected by the changes in order to correspond to the present state of the system.</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8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nchor="ctr"/>
          <a:lstStyle/>
          <a:p>
            <a:r>
              <a:rPr lang="en-US" dirty="0"/>
              <a:t>Maintainable Software</a:t>
            </a:r>
          </a:p>
        </p:txBody>
      </p:sp>
      <p:sp>
        <p:nvSpPr>
          <p:cNvPr id="166915" name="Rectangle 3"/>
          <p:cNvSpPr>
            <a:spLocks noGrp="1" noChangeArrowheads="1"/>
          </p:cNvSpPr>
          <p:nvPr>
            <p:ph idx="1"/>
          </p:nvPr>
        </p:nvSpPr>
        <p:spPr>
          <a:xfrm>
            <a:off x="285720" y="1600200"/>
            <a:ext cx="8501122" cy="4525963"/>
          </a:xfrm>
        </p:spPr>
        <p:txBody>
          <a:bodyPr/>
          <a:lstStyle/>
          <a:p>
            <a:pPr algn="just">
              <a:lnSpc>
                <a:spcPct val="150000"/>
              </a:lnSpc>
            </a:pPr>
            <a:r>
              <a:rPr lang="en-US" sz="1800" dirty="0">
                <a:latin typeface="+mj-lt"/>
              </a:rPr>
              <a:t>Maintainable software exhibits effective modularity</a:t>
            </a:r>
          </a:p>
          <a:p>
            <a:pPr algn="just">
              <a:lnSpc>
                <a:spcPct val="150000"/>
              </a:lnSpc>
            </a:pPr>
            <a:r>
              <a:rPr lang="en-US" sz="1800" dirty="0">
                <a:latin typeface="+mj-lt"/>
              </a:rPr>
              <a:t>It makes use of design patterns that allow ease of understanding. </a:t>
            </a:r>
          </a:p>
          <a:p>
            <a:pPr algn="just">
              <a:lnSpc>
                <a:spcPct val="150000"/>
              </a:lnSpc>
            </a:pPr>
            <a:r>
              <a:rPr lang="en-US" sz="1800" dirty="0">
                <a:latin typeface="+mj-lt"/>
              </a:rPr>
              <a:t>It has been constructed using well-defined coding standards and conventions, leading to source code that is self-documenting and understandable. </a:t>
            </a:r>
          </a:p>
          <a:p>
            <a:pPr algn="just">
              <a:lnSpc>
                <a:spcPct val="150000"/>
              </a:lnSpc>
            </a:pPr>
            <a:r>
              <a:rPr lang="en-US" sz="1800" dirty="0">
                <a:latin typeface="+mj-lt"/>
              </a:rPr>
              <a:t>It has undergone a variety of quality assurance techniques that have uncovered potential maintenance problems before the software is released. </a:t>
            </a:r>
          </a:p>
          <a:p>
            <a:pPr algn="just">
              <a:lnSpc>
                <a:spcPct val="150000"/>
              </a:lnSpc>
            </a:pPr>
            <a:r>
              <a:rPr lang="en-US" sz="1800" dirty="0">
                <a:latin typeface="+mj-lt"/>
              </a:rPr>
              <a:t>It has been created by software engineers who recognize that they may not be around when changes must be made. </a:t>
            </a:r>
          </a:p>
          <a:p>
            <a:pPr lvl="1" algn="just">
              <a:lnSpc>
                <a:spcPct val="150000"/>
              </a:lnSpc>
            </a:pPr>
            <a:r>
              <a:rPr lang="en-US" sz="1800" i="1" dirty="0">
                <a:solidFill>
                  <a:schemeClr val="folHlink"/>
                </a:solidFill>
                <a:latin typeface="+mj-lt"/>
              </a:rPr>
              <a:t>Therefore, the design and implementation of the software must “assist” the person who is making the change</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8 </a:t>
            </a:r>
          </a:p>
        </p:txBody>
      </p:sp>
      <p:pic>
        <p:nvPicPr>
          <p:cNvPr id="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nchor="ctr"/>
          <a:lstStyle/>
          <a:p>
            <a:r>
              <a:rPr lang="en-US" dirty="0"/>
              <a:t>Software Supportability</a:t>
            </a:r>
          </a:p>
        </p:txBody>
      </p:sp>
      <p:sp>
        <p:nvSpPr>
          <p:cNvPr id="167939" name="Rectangle 3"/>
          <p:cNvSpPr>
            <a:spLocks noGrp="1" noChangeArrowheads="1"/>
          </p:cNvSpPr>
          <p:nvPr>
            <p:ph idx="1"/>
          </p:nvPr>
        </p:nvSpPr>
        <p:spPr/>
        <p:txBody>
          <a:bodyPr/>
          <a:lstStyle/>
          <a:p>
            <a:pPr algn="just">
              <a:lnSpc>
                <a:spcPct val="150000"/>
              </a:lnSpc>
              <a:spcBef>
                <a:spcPts val="300"/>
              </a:spcBef>
            </a:pPr>
            <a:r>
              <a:rPr lang="en-US" sz="1800" dirty="0">
                <a:latin typeface="+mj-lt"/>
              </a:rPr>
              <a:t>“</a:t>
            </a:r>
            <a:r>
              <a:rPr lang="en-US" sz="1800" dirty="0">
                <a:solidFill>
                  <a:srgbClr val="000000"/>
                </a:solidFill>
                <a:latin typeface="+mj-lt"/>
              </a:rPr>
              <a:t>the capability of supporting a software system over its whole product life. </a:t>
            </a:r>
          </a:p>
          <a:p>
            <a:pPr lvl="1" algn="just">
              <a:lnSpc>
                <a:spcPct val="150000"/>
              </a:lnSpc>
              <a:spcBef>
                <a:spcPts val="300"/>
              </a:spcBef>
            </a:pPr>
            <a:r>
              <a:rPr lang="en-US" sz="1800" dirty="0">
                <a:solidFill>
                  <a:srgbClr val="000000"/>
                </a:solidFill>
                <a:latin typeface="+mj-lt"/>
              </a:rPr>
              <a:t>This implies satisfying any necessary needs or requirements, but also the provision of equipment, support infrastructure, additional software, facilities, manpower, or any other resource required to maintain the software operational and capable of satisfying its function.”</a:t>
            </a:r>
            <a:r>
              <a:rPr lang="en-US" sz="1800" dirty="0">
                <a:latin typeface="+mj-lt"/>
              </a:rPr>
              <a:t> [SSO08]</a:t>
            </a:r>
          </a:p>
          <a:p>
            <a:pPr algn="just">
              <a:lnSpc>
                <a:spcPct val="150000"/>
              </a:lnSpc>
            </a:pPr>
            <a:r>
              <a:rPr lang="en-US" sz="1800" dirty="0">
                <a:latin typeface="+mj-lt"/>
              </a:rPr>
              <a:t>The software should contain facilities to assist support personnel when a defect is encountered in the operational environment (and make no mistake, defects </a:t>
            </a:r>
            <a:r>
              <a:rPr lang="en-US" sz="1800" i="1" dirty="0">
                <a:latin typeface="+mj-lt"/>
              </a:rPr>
              <a:t>will</a:t>
            </a:r>
            <a:r>
              <a:rPr lang="en-US" sz="1800" dirty="0">
                <a:latin typeface="+mj-lt"/>
              </a:rPr>
              <a:t> be encountered). </a:t>
            </a:r>
          </a:p>
          <a:p>
            <a:pPr algn="just">
              <a:lnSpc>
                <a:spcPct val="150000"/>
              </a:lnSpc>
            </a:pPr>
            <a:r>
              <a:rPr lang="en-US" sz="1800" dirty="0">
                <a:latin typeface="+mj-lt"/>
              </a:rPr>
              <a:t>Support personnel should have access to a database that contains records of all defects that have already been encountered—their characteristics, cause, and cure.</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8 </a:t>
            </a:r>
          </a:p>
        </p:txBody>
      </p:sp>
      <p:pic>
        <p:nvPicPr>
          <p:cNvPr id="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5310</TotalTime>
  <Words>2908</Words>
  <Application>Microsoft Office PowerPoint</Application>
  <PresentationFormat>On-screen Show (4:3)</PresentationFormat>
  <Paragraphs>242</Paragraphs>
  <Slides>37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 Black</vt:lpstr>
      <vt:lpstr>Calibri</vt:lpstr>
      <vt:lpstr>Cambria</vt:lpstr>
      <vt:lpstr>Helvetica</vt:lpstr>
      <vt:lpstr>McGrawHill-Italic</vt:lpstr>
      <vt:lpstr>Palatino</vt:lpstr>
      <vt:lpstr>Tahoma</vt:lpstr>
      <vt:lpstr>Times New Roman</vt:lpstr>
      <vt:lpstr>Wingdings</vt:lpstr>
      <vt:lpstr>Blends</vt:lpstr>
      <vt:lpstr>PowerPoint Presentation</vt:lpstr>
      <vt:lpstr>Content </vt:lpstr>
      <vt:lpstr>Software Maintenance</vt:lpstr>
      <vt:lpstr>Types of Software Maintenance</vt:lpstr>
      <vt:lpstr>Contd…</vt:lpstr>
      <vt:lpstr>Contd…</vt:lpstr>
      <vt:lpstr>Contd…</vt:lpstr>
      <vt:lpstr>Maintainable Software</vt:lpstr>
      <vt:lpstr>Software Supportability</vt:lpstr>
      <vt:lpstr>Reengineering</vt:lpstr>
      <vt:lpstr>Business Process Reengineering</vt:lpstr>
      <vt:lpstr>Business Process Reengineering</vt:lpstr>
      <vt:lpstr>BPR Principles</vt:lpstr>
      <vt:lpstr>Software Reengineering</vt:lpstr>
      <vt:lpstr>PowerPoint Presentation</vt:lpstr>
      <vt:lpstr>Software Reengineering</vt:lpstr>
      <vt:lpstr>Inventory Analysis</vt:lpstr>
      <vt:lpstr>Document Restructuring</vt:lpstr>
      <vt:lpstr>Reverse Engineering</vt:lpstr>
      <vt:lpstr>Code Restructuring</vt:lpstr>
      <vt:lpstr>Data Restructuring</vt:lpstr>
      <vt:lpstr>Forward Engineering</vt:lpstr>
      <vt:lpstr>PowerPoint Presentation</vt:lpstr>
      <vt:lpstr>PowerPoint Presentation</vt:lpstr>
      <vt:lpstr>Economics of Reengineering</vt:lpstr>
      <vt:lpstr>Contd…</vt:lpstr>
      <vt:lpstr>The SCM (Software Configuration Management) Process</vt:lpstr>
      <vt:lpstr>PowerPoint Presentation</vt:lpstr>
      <vt:lpstr>Layers of SCM Process</vt:lpstr>
      <vt:lpstr>Identification of Objects in the Software Configuration</vt:lpstr>
      <vt:lpstr>Contd…</vt:lpstr>
      <vt:lpstr>Version Control</vt:lpstr>
      <vt:lpstr>PowerPoint Presentation</vt:lpstr>
      <vt:lpstr>PowerPoint Presentation</vt:lpstr>
      <vt:lpstr>Change Control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Administrator</cp:lastModifiedBy>
  <cp:revision>593</cp:revision>
  <dcterms:created xsi:type="dcterms:W3CDTF">2000-01-15T04:50:39Z</dcterms:created>
  <dcterms:modified xsi:type="dcterms:W3CDTF">2022-03-02T09:03:03Z</dcterms:modified>
</cp:coreProperties>
</file>