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sldIdLst>
    <p:sldId id="597" r:id="rId2"/>
    <p:sldId id="678" r:id="rId3"/>
    <p:sldId id="748" r:id="rId4"/>
    <p:sldId id="749" r:id="rId5"/>
    <p:sldId id="750" r:id="rId6"/>
    <p:sldId id="751" r:id="rId7"/>
    <p:sldId id="753" r:id="rId8"/>
    <p:sldId id="752" r:id="rId9"/>
    <p:sldId id="754" r:id="rId10"/>
    <p:sldId id="755" r:id="rId11"/>
    <p:sldId id="756" r:id="rId12"/>
    <p:sldId id="761" r:id="rId13"/>
    <p:sldId id="762" r:id="rId14"/>
    <p:sldId id="768" r:id="rId15"/>
    <p:sldId id="766" r:id="rId16"/>
    <p:sldId id="767" r:id="rId17"/>
    <p:sldId id="765" r:id="rId18"/>
    <p:sldId id="764" r:id="rId19"/>
    <p:sldId id="763" r:id="rId20"/>
    <p:sldId id="757" r:id="rId21"/>
    <p:sldId id="758" r:id="rId22"/>
    <p:sldId id="759" r:id="rId23"/>
    <p:sldId id="760" r:id="rId24"/>
    <p:sldId id="676" r:id="rId25"/>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6699FF"/>
    <a:srgbClr val="D5B8EA"/>
    <a:srgbClr val="949494"/>
    <a:srgbClr val="339966"/>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4" autoAdjust="0"/>
    <p:restoredTop sz="99112" autoAdjust="0"/>
  </p:normalViewPr>
  <p:slideViewPr>
    <p:cSldViewPr>
      <p:cViewPr varScale="1">
        <p:scale>
          <a:sx n="73" d="100"/>
          <a:sy n="73" d="100"/>
        </p:scale>
        <p:origin x="109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smtClean="0">
              <a:solidFill>
                <a:sysClr val="window" lastClr="FFFFFF"/>
              </a:solidFill>
              <a:latin typeface="Calibri"/>
              <a:ea typeface="+mn-ea"/>
              <a:cs typeface="Arial"/>
            </a:rPr>
            <a:t>Product Lifetime: Independent Product </a:t>
          </a:r>
          <a:r>
            <a:rPr lang="en-US" sz="2400" b="1" dirty="0" err="1" smtClean="0">
              <a:solidFill>
                <a:sysClr val="window" lastClr="FFFFFF"/>
              </a:solidFill>
              <a:latin typeface="Calibri"/>
              <a:ea typeface="+mn-ea"/>
              <a:cs typeface="Arial"/>
            </a:rPr>
            <a:t>vs</a:t>
          </a:r>
          <a:r>
            <a:rPr lang="en-US" sz="2400" b="1" dirty="0" smtClean="0">
              <a:solidFill>
                <a:sysClr val="window" lastClr="FFFFFF"/>
              </a:solidFill>
              <a:latin typeface="Calibri"/>
              <a:ea typeface="+mn-ea"/>
              <a:cs typeface="Arial"/>
            </a:rPr>
            <a:t> Continuous Improvement</a:t>
          </a:r>
          <a:endParaRPr lang="en-US" sz="2000" b="1" dirty="0">
            <a:solidFill>
              <a:sysClr val="window" lastClr="FFFFFF"/>
            </a:solidFill>
            <a:latin typeface="Calibri"/>
            <a:ea typeface="+mn-ea"/>
            <a:cs typeface="Arial"/>
          </a:endParaRP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smtClean="0">
              <a:solidFill>
                <a:sysClr val="window" lastClr="FFFFFF"/>
              </a:solidFill>
              <a:latin typeface="Calibri"/>
              <a:ea typeface="+mn-ea"/>
              <a:cs typeface="Arial"/>
            </a:rPr>
            <a:t>Software as a Service</a:t>
          </a:r>
          <a:endParaRPr lang="en-US" sz="2400" b="1" dirty="0">
            <a:solidFill>
              <a:sysClr val="window" lastClr="FFFFFF"/>
            </a:solidFill>
            <a:latin typeface="Calibri"/>
            <a:ea typeface="+mn-ea"/>
            <a:cs typeface="Arial"/>
          </a:endParaRP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smtClean="0">
              <a:solidFill>
                <a:sysClr val="window" lastClr="FFFFFF"/>
              </a:solidFill>
              <a:latin typeface="Calibri"/>
              <a:ea typeface="+mn-ea"/>
              <a:cs typeface="Arial"/>
            </a:rPr>
            <a:t>Service Oriented Architecture</a:t>
          </a:r>
          <a:endParaRPr lang="en-US" sz="2400" b="1" dirty="0">
            <a:solidFill>
              <a:sysClr val="window" lastClr="FFFFFF"/>
            </a:solidFill>
            <a:latin typeface="Calibri"/>
            <a:ea typeface="+mn-ea"/>
            <a:cs typeface="Arial"/>
          </a:endParaRPr>
        </a:p>
      </dgm:t>
    </dgm:pt>
    <dgm:pt modelId="{CE12AA17-8D42-4ABB-B347-234B36D5A1F8}" type="sibTrans" cxnId="{69583C3C-530E-4036-90DC-AAC59D8E4B74}">
      <dgm:prSet/>
      <dgm:spPr/>
      <dgm:t>
        <a:bodyPr/>
        <a:lstStyle/>
        <a:p>
          <a:endParaRPr lang="en-US"/>
        </a:p>
      </dgm:t>
    </dgm:pt>
    <dgm:pt modelId="{F1416DEF-131D-42FB-B789-2433CE66C746}">
      <dgm:prSet phldrT="[Text]"/>
      <dgm:spPr>
        <a:xfrm>
          <a:off x="1086744" y="2895602"/>
          <a:ext cx="7218807" cy="867669"/>
        </a:xfrm>
        <a:solidFill>
          <a:schemeClr val="tx2"/>
        </a:solidFill>
        <a:ln w="25400" cap="flat" cmpd="sng" algn="ctr">
          <a:solidFill>
            <a:sysClr val="window" lastClr="FFFFFF">
              <a:hueOff val="0"/>
              <a:satOff val="0"/>
              <a:lumOff val="0"/>
              <a:alphaOff val="0"/>
            </a:sysClr>
          </a:solidFill>
          <a:prstDash val="solid"/>
        </a:ln>
        <a:effectLst/>
      </dgm:spPr>
      <dgm:t>
        <a:bodyPr/>
        <a:lstStyle/>
        <a:p>
          <a:r>
            <a:rPr lang="en-US" b="1" dirty="0" smtClean="0">
              <a:solidFill>
                <a:sysClr val="window" lastClr="FFFFFF"/>
              </a:solidFill>
              <a:latin typeface="Calibri"/>
              <a:ea typeface="+mn-ea"/>
              <a:cs typeface="Arial"/>
            </a:rPr>
            <a:t>Cloud Computing</a:t>
          </a:r>
          <a:endParaRPr lang="en-US" b="1" dirty="0">
            <a:solidFill>
              <a:sysClr val="window" lastClr="FFFFFF"/>
            </a:solidFill>
            <a:latin typeface="Calibri"/>
            <a:ea typeface="+mn-ea"/>
            <a:cs typeface="Arial"/>
          </a:endParaRPr>
        </a:p>
      </dgm:t>
    </dgm:pt>
    <dgm:pt modelId="{EF90DE8A-EC50-42C2-A69A-2CE8CCB6C02B}" type="parTrans" cxnId="{700662FB-3A64-499C-A6CE-6F4721D4441B}">
      <dgm:prSet/>
      <dgm:spPr/>
      <dgm:t>
        <a:bodyPr/>
        <a:lstStyle/>
        <a:p>
          <a:endParaRPr lang="en-IN"/>
        </a:p>
      </dgm:t>
    </dgm:pt>
    <dgm:pt modelId="{B7BDC5CF-627C-4FA9-B5DA-201108DEC389}" type="sibTrans" cxnId="{700662FB-3A64-499C-A6CE-6F4721D4441B}">
      <dgm:prSet/>
      <dgm:spPr/>
      <dgm:t>
        <a:bodyPr/>
        <a:lstStyle/>
        <a:p>
          <a:endParaRPr lang="en-IN"/>
        </a:p>
      </dgm:t>
    </dgm:pt>
    <dgm:pt modelId="{8B7162A6-05A9-4F51-964F-578852345F87}">
      <dgm:prSet phldrT="[Text]"/>
      <dgm:spPr>
        <a:xfrm>
          <a:off x="1086744" y="2895602"/>
          <a:ext cx="7218807" cy="867669"/>
        </a:xfrm>
        <a:solidFill>
          <a:schemeClr val="accent5">
            <a:lumMod val="50000"/>
          </a:schemeClr>
        </a:solidFill>
        <a:ln w="25400" cap="flat" cmpd="sng" algn="ctr">
          <a:solidFill>
            <a:sysClr val="window" lastClr="FFFFFF">
              <a:hueOff val="0"/>
              <a:satOff val="0"/>
              <a:lumOff val="0"/>
              <a:alphaOff val="0"/>
            </a:sysClr>
          </a:solidFill>
          <a:prstDash val="solid"/>
        </a:ln>
        <a:effectLst/>
      </dgm:spPr>
      <dgm:t>
        <a:bodyPr/>
        <a:lstStyle/>
        <a:p>
          <a:r>
            <a:rPr lang="en-US" b="1" dirty="0" err="1" smtClean="0">
              <a:solidFill>
                <a:sysClr val="window" lastClr="FFFFFF"/>
              </a:solidFill>
              <a:latin typeface="Calibri"/>
              <a:ea typeface="+mn-ea"/>
              <a:cs typeface="Arial"/>
            </a:rPr>
            <a:t>SaaS</a:t>
          </a:r>
          <a:r>
            <a:rPr lang="en-US" b="1" dirty="0" smtClean="0">
              <a:solidFill>
                <a:sysClr val="window" lastClr="FFFFFF"/>
              </a:solidFill>
              <a:latin typeface="Calibri"/>
              <a:ea typeface="+mn-ea"/>
              <a:cs typeface="Arial"/>
            </a:rPr>
            <a:t> Architecture</a:t>
          </a:r>
          <a:endParaRPr lang="en-US" b="1" dirty="0">
            <a:solidFill>
              <a:sysClr val="window" lastClr="FFFFFF"/>
            </a:solidFill>
            <a:latin typeface="Calibri"/>
            <a:ea typeface="+mn-ea"/>
            <a:cs typeface="Arial"/>
          </a:endParaRPr>
        </a:p>
      </dgm:t>
    </dgm:pt>
    <dgm:pt modelId="{FC6FFA1B-938F-47D9-BF7B-34F722DCAFF7}" type="parTrans" cxnId="{460DF263-0997-452A-8051-F54689FE6F82}">
      <dgm:prSet/>
      <dgm:spPr/>
      <dgm:t>
        <a:bodyPr/>
        <a:lstStyle/>
        <a:p>
          <a:endParaRPr lang="en-IN"/>
        </a:p>
      </dgm:t>
    </dgm:pt>
    <dgm:pt modelId="{C4CC77F0-1027-4873-A329-948FF3D7D22E}" type="sibTrans" cxnId="{460DF263-0997-452A-8051-F54689FE6F82}">
      <dgm:prSet/>
      <dgm:spPr/>
      <dgm:t>
        <a:bodyPr/>
        <a:lstStyle/>
        <a:p>
          <a:endParaRPr lang="en-IN"/>
        </a:p>
      </dgm:t>
    </dgm:pt>
    <dgm:pt modelId="{C17715A0-EA3E-4271-9457-79132BF4B86E}" type="pres">
      <dgm:prSet presAssocID="{0DE1075D-74EB-4999-8294-B118DB248342}" presName="Name0" presStyleCnt="0">
        <dgm:presLayoutVars>
          <dgm:chMax val="7"/>
          <dgm:chPref val="7"/>
          <dgm:dir/>
        </dgm:presLayoutVars>
      </dgm:prSet>
      <dgm:spPr/>
      <dgm:t>
        <a:bodyPr/>
        <a:lstStyle/>
        <a:p>
          <a:endParaRPr/>
        </a:p>
      </dgm:t>
    </dgm:pt>
    <dgm:pt modelId="{83FEA122-277F-466E-A1B2-F828BE1B1627}" type="pres">
      <dgm:prSet presAssocID="{0DE1075D-74EB-4999-8294-B118DB248342}" presName="Name1" presStyleCnt="0"/>
      <dgm:spPr/>
      <dgm:t>
        <a:bodyPr/>
        <a:lstStyle/>
        <a:p>
          <a:endParaRPr/>
        </a:p>
      </dgm:t>
    </dgm:pt>
    <dgm:pt modelId="{6E0BF429-C9E0-4F1B-ACE2-4966AE31792C}" type="pres">
      <dgm:prSet presAssocID="{0DE1075D-74EB-4999-8294-B118DB248342}" presName="cycle" presStyleCnt="0"/>
      <dgm:spPr/>
      <dgm:t>
        <a:bodyPr/>
        <a:lstStyle/>
        <a:p>
          <a:endParaRPr/>
        </a:p>
      </dgm:t>
    </dgm:pt>
    <dgm:pt modelId="{42B0B903-97B5-4E6C-90B5-F6B4CBA7AAF4}" type="pres">
      <dgm:prSet presAssocID="{0DE1075D-74EB-4999-8294-B118DB248342}" presName="srcNode" presStyleLbl="node1" presStyleIdx="0" presStyleCnt="5"/>
      <dgm:spPr/>
      <dgm:t>
        <a:bodyPr/>
        <a:lstStyle/>
        <a:p>
          <a:endParaRPr/>
        </a:p>
      </dgm:t>
    </dgm:pt>
    <dgm:pt modelId="{1458179C-DC03-40D8-82D0-80A450F5ACEE}" type="pres">
      <dgm:prSet presAssocID="{0DE1075D-74EB-4999-8294-B118DB248342}" presName="conn" presStyleLbl="parChTrans1D2" presStyleIdx="0" presStyleCnt="1"/>
      <dgm:spPr/>
      <dgm:t>
        <a:bodyPr/>
        <a:lstStyle/>
        <a:p>
          <a:endParaRPr/>
        </a:p>
      </dgm:t>
    </dgm:pt>
    <dgm:pt modelId="{D836EF6B-91DB-4081-8874-22FB8A9111B7}" type="pres">
      <dgm:prSet presAssocID="{0DE1075D-74EB-4999-8294-B118DB248342}" presName="extraNode" presStyleLbl="node1" presStyleIdx="0" presStyleCnt="5"/>
      <dgm:spPr/>
      <dgm:t>
        <a:bodyPr/>
        <a:lstStyle/>
        <a:p>
          <a:endParaRPr/>
        </a:p>
      </dgm:t>
    </dgm:pt>
    <dgm:pt modelId="{3DB73F2F-6DB6-45D2-945A-5D1A4BB061C2}" type="pres">
      <dgm:prSet presAssocID="{0DE1075D-74EB-4999-8294-B118DB248342}" presName="dstNode" presStyleLbl="node1" presStyleIdx="0" presStyleCnt="5"/>
      <dgm:spPr/>
      <dgm:t>
        <a:bodyPr/>
        <a:lstStyle/>
        <a:p>
          <a:endParaRPr/>
        </a:p>
      </dgm:t>
    </dgm:pt>
    <dgm:pt modelId="{9DA49667-2944-4012-973F-73BA285795D2}" type="pres">
      <dgm:prSet presAssocID="{743DD06A-049F-4C9C-8222-D1B726AE6350}" presName="text_1" presStyleLbl="node1" presStyleIdx="0" presStyleCnt="5">
        <dgm:presLayoutVars>
          <dgm:bulletEnabled val="1"/>
        </dgm:presLayoutVars>
      </dgm:prSet>
      <dgm:spPr/>
      <dgm:t>
        <a:bodyPr/>
        <a:lstStyle/>
        <a:p>
          <a:endParaRPr lang="en-US"/>
        </a:p>
      </dgm:t>
    </dgm:pt>
    <dgm:pt modelId="{DD041454-739F-488D-8BCA-74844AEC2651}" type="pres">
      <dgm:prSet presAssocID="{743DD06A-049F-4C9C-8222-D1B726AE6350}" presName="accent_1" presStyleCnt="0"/>
      <dgm:spPr/>
      <dgm:t>
        <a:bodyPr/>
        <a:lstStyle/>
        <a:p>
          <a:endParaRPr/>
        </a:p>
      </dgm:t>
    </dgm:pt>
    <dgm:pt modelId="{DE682FEE-2995-4531-B155-5478AA2538A1}" type="pres">
      <dgm:prSet presAssocID="{743DD06A-049F-4C9C-8222-D1B726AE6350}" presName="accentRepeatNode" presStyleLbl="solidFgAcc1" presStyleIdx="0" presStyleCnt="5"/>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t>
        <a:bodyPr/>
        <a:lstStyle/>
        <a:p>
          <a:endParaRPr/>
        </a:p>
      </dgm:t>
    </dgm:pt>
    <dgm:pt modelId="{7B7BE193-CC15-4707-BDF8-46EA685D4C4A}" type="pres">
      <dgm:prSet presAssocID="{95ED4660-8680-4890-8916-D728D88150C5}" presName="text_2" presStyleLbl="node1" presStyleIdx="1" presStyleCnt="5" custLinFactNeighborX="-276" custLinFactNeighborY="-7739">
        <dgm:presLayoutVars>
          <dgm:bulletEnabled val="1"/>
        </dgm:presLayoutVars>
      </dgm:prSet>
      <dgm:spPr/>
      <dgm:t>
        <a:bodyPr/>
        <a:lstStyle/>
        <a:p>
          <a:endParaRPr lang="en-US"/>
        </a:p>
      </dgm:t>
    </dgm:pt>
    <dgm:pt modelId="{8383D120-F14D-44D9-B01A-AC25A92569E7}" type="pres">
      <dgm:prSet presAssocID="{95ED4660-8680-4890-8916-D728D88150C5}" presName="accent_2" presStyleCnt="0"/>
      <dgm:spPr/>
      <dgm:t>
        <a:bodyPr/>
        <a:lstStyle/>
        <a:p>
          <a:endParaRPr/>
        </a:p>
      </dgm:t>
    </dgm:pt>
    <dgm:pt modelId="{4628628B-7F52-485D-8109-096F26B68DDB}" type="pres">
      <dgm:prSet presAssocID="{95ED4660-8680-4890-8916-D728D88150C5}" presName="accentRepeatNode" presStyleLbl="solidFgAcc1" presStyleIdx="1" presStyleCnt="5"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t>
        <a:bodyPr/>
        <a:lstStyle/>
        <a:p>
          <a:endParaRPr/>
        </a:p>
      </dgm:t>
    </dgm:pt>
    <dgm:pt modelId="{43F721F4-4903-41D4-9417-312BC657C56E}" type="pres">
      <dgm:prSet presAssocID="{3B5EB7A7-560B-4A8A-8735-38621C7A39D2}" presName="text_3" presStyleLbl="node1" presStyleIdx="2" presStyleCnt="5" custScaleY="104249">
        <dgm:presLayoutVars>
          <dgm:bulletEnabled val="1"/>
        </dgm:presLayoutVars>
      </dgm:prSet>
      <dgm:spPr/>
      <dgm:t>
        <a:bodyPr/>
        <a:lstStyle/>
        <a:p>
          <a:endParaRPr lang="en-US"/>
        </a:p>
      </dgm:t>
    </dgm:pt>
    <dgm:pt modelId="{79950AFC-25F3-42CC-ABF9-1941548CAFFC}" type="pres">
      <dgm:prSet presAssocID="{3B5EB7A7-560B-4A8A-8735-38621C7A39D2}" presName="accent_3" presStyleCnt="0"/>
      <dgm:spPr/>
      <dgm:t>
        <a:bodyPr/>
        <a:lstStyle/>
        <a:p>
          <a:endParaRPr/>
        </a:p>
      </dgm:t>
    </dgm:pt>
    <dgm:pt modelId="{CF200908-E1B9-4616-A61B-93390D147D78}" type="pres">
      <dgm:prSet presAssocID="{3B5EB7A7-560B-4A8A-8735-38621C7A39D2}" presName="accentRepeatNode" presStyleLbl="solidFgAcc1" presStyleIdx="2" presStyleCnt="5"/>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t>
        <a:bodyPr/>
        <a:lstStyle/>
        <a:p>
          <a:endParaRPr/>
        </a:p>
      </dgm:t>
    </dgm:pt>
    <dgm:pt modelId="{E6D2D303-B7B6-4C34-AA78-004B95960C36}" type="pres">
      <dgm:prSet presAssocID="{F1416DEF-131D-42FB-B789-2433CE66C746}" presName="text_4" presStyleLbl="node1" presStyleIdx="3" presStyleCnt="5" custScaleY="104249">
        <dgm:presLayoutVars>
          <dgm:bulletEnabled val="1"/>
        </dgm:presLayoutVars>
      </dgm:prSet>
      <dgm:spPr>
        <a:prstGeom prst="rect">
          <a:avLst/>
        </a:prstGeom>
      </dgm:spPr>
      <dgm:t>
        <a:bodyPr/>
        <a:lstStyle/>
        <a:p>
          <a:endParaRPr lang="en-IN"/>
        </a:p>
      </dgm:t>
    </dgm:pt>
    <dgm:pt modelId="{980E57DB-4E23-45A2-9208-54E3198C404A}" type="pres">
      <dgm:prSet presAssocID="{F1416DEF-131D-42FB-B789-2433CE66C746}" presName="accent_4" presStyleCnt="0"/>
      <dgm:spPr/>
    </dgm:pt>
    <dgm:pt modelId="{55B11692-FCA4-4066-BA59-E154D89D972A}" type="pres">
      <dgm:prSet presAssocID="{F1416DEF-131D-42FB-B789-2433CE66C746}" presName="accentRepeatNode" presStyleLbl="solidFgAcc1" presStyleIdx="3" presStyleCnt="5"/>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 modelId="{AB4921F4-A6CC-46AB-BCEB-B110763E959E}" type="pres">
      <dgm:prSet presAssocID="{8B7162A6-05A9-4F51-964F-578852345F87}" presName="text_5" presStyleLbl="node1" presStyleIdx="4" presStyleCnt="5" custScaleY="104249">
        <dgm:presLayoutVars>
          <dgm:bulletEnabled val="1"/>
        </dgm:presLayoutVars>
      </dgm:prSet>
      <dgm:spPr>
        <a:prstGeom prst="rect">
          <a:avLst/>
        </a:prstGeom>
      </dgm:spPr>
      <dgm:t>
        <a:bodyPr/>
        <a:lstStyle/>
        <a:p>
          <a:endParaRPr lang="en-IN"/>
        </a:p>
      </dgm:t>
    </dgm:pt>
    <dgm:pt modelId="{BC25EDC4-727F-44FF-AD63-59C6A0322539}" type="pres">
      <dgm:prSet presAssocID="{8B7162A6-05A9-4F51-964F-578852345F87}" presName="accent_5" presStyleCnt="0"/>
      <dgm:spPr/>
    </dgm:pt>
    <dgm:pt modelId="{3411782B-2D8B-40D8-AAB1-CD5701AEFF43}" type="pres">
      <dgm:prSet presAssocID="{8B7162A6-05A9-4F51-964F-578852345F87}" presName="accentRepeatNode" presStyleLbl="solidFgAcc1" presStyleIdx="4" presStyleCnt="5"/>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Lst>
  <dgm:cxnLst>
    <dgm:cxn modelId="{22AADDEF-BA7C-4F1D-A0A0-62C4371813A9}" type="presOf" srcId="{F1416DEF-131D-42FB-B789-2433CE66C746}" destId="{E6D2D303-B7B6-4C34-AA78-004B95960C36}" srcOrd="0" destOrd="0" presId="urn:microsoft.com/office/officeart/2008/layout/VerticalCurvedList"/>
    <dgm:cxn modelId="{69583C3C-530E-4036-90DC-AAC59D8E4B74}" srcId="{0DE1075D-74EB-4999-8294-B118DB248342}" destId="{3B5EB7A7-560B-4A8A-8735-38621C7A39D2}" srcOrd="2" destOrd="0" parTransId="{4EB48BED-84B7-4050-9CDC-82240929E330}" sibTransId="{CE12AA17-8D42-4ABB-B347-234B36D5A1F8}"/>
    <dgm:cxn modelId="{B967C783-281D-4209-A029-4C9D34409097}" srcId="{0DE1075D-74EB-4999-8294-B118DB248342}" destId="{743DD06A-049F-4C9C-8222-D1B726AE6350}" srcOrd="0" destOrd="0" parTransId="{A6B7FF6A-4FAB-4BAA-A132-3BA5210E4AF8}" sibTransId="{E01F0FC3-5348-4095-97FC-147ECF0F725B}"/>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700662FB-3A64-499C-A6CE-6F4721D4441B}" srcId="{0DE1075D-74EB-4999-8294-B118DB248342}" destId="{F1416DEF-131D-42FB-B789-2433CE66C746}" srcOrd="3" destOrd="0" parTransId="{EF90DE8A-EC50-42C2-A69A-2CE8CCB6C02B}" sibTransId="{B7BDC5CF-627C-4FA9-B5DA-201108DEC389}"/>
    <dgm:cxn modelId="{5331F360-0F78-4FB7-863B-F703A8FECA1B}" type="presOf" srcId="{8B7162A6-05A9-4F51-964F-578852345F87}" destId="{AB4921F4-A6CC-46AB-BCEB-B110763E959E}" srcOrd="0" destOrd="0" presId="urn:microsoft.com/office/officeart/2008/layout/VerticalCurvedList"/>
    <dgm:cxn modelId="{568D760E-3B1C-4A3C-BF11-3231E6FE04AD}" type="presOf" srcId="{3B5EB7A7-560B-4A8A-8735-38621C7A39D2}" destId="{43F721F4-4903-41D4-9417-312BC657C56E}" srcOrd="0" destOrd="0" presId="urn:microsoft.com/office/officeart/2008/layout/VerticalCurvedList"/>
    <dgm:cxn modelId="{460DF263-0997-452A-8051-F54689FE6F82}" srcId="{0DE1075D-74EB-4999-8294-B118DB248342}" destId="{8B7162A6-05A9-4F51-964F-578852345F87}" srcOrd="4" destOrd="0" parTransId="{FC6FFA1B-938F-47D9-BF7B-34F722DCAFF7}" sibTransId="{C4CC77F0-1027-4873-A329-948FF3D7D22E}"/>
    <dgm:cxn modelId="{82524E30-2BB6-4070-A225-BB003A4678FF}" type="presOf" srcId="{0DE1075D-74EB-4999-8294-B118DB248342}" destId="{C17715A0-EA3E-4271-9457-79132BF4B86E}" srcOrd="0" destOrd="0" presId="urn:microsoft.com/office/officeart/2008/layout/VerticalCurvedList"/>
    <dgm:cxn modelId="{8EA7A0D4-8566-4521-BF7B-B1645CD15C63}" type="presOf" srcId="{95ED4660-8680-4890-8916-D728D88150C5}" destId="{7B7BE193-CC15-4707-BDF8-46EA685D4C4A}" srcOrd="0" destOrd="0" presId="urn:microsoft.com/office/officeart/2008/layout/VerticalCurvedList"/>
    <dgm:cxn modelId="{AFF61691-F1F2-4EB6-86AD-31A5C6DEC64A}" type="presOf" srcId="{743DD06A-049F-4C9C-8222-D1B726AE6350}" destId="{9DA49667-2944-4012-973F-73BA285795D2}" srcOrd="0" destOrd="0" presId="urn:microsoft.com/office/officeart/2008/layout/VerticalCurvedList"/>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 modelId="{99B917AF-8E0C-4BD8-BEDC-9898490B5053}" type="presParOf" srcId="{83FEA122-277F-466E-A1B2-F828BE1B1627}" destId="{E6D2D303-B7B6-4C34-AA78-004B95960C36}" srcOrd="7" destOrd="0" presId="urn:microsoft.com/office/officeart/2008/layout/VerticalCurvedList"/>
    <dgm:cxn modelId="{CC4A9509-86DC-4B89-B248-6392A5A1044E}" type="presParOf" srcId="{83FEA122-277F-466E-A1B2-F828BE1B1627}" destId="{980E57DB-4E23-45A2-9208-54E3198C404A}" srcOrd="8" destOrd="0" presId="urn:microsoft.com/office/officeart/2008/layout/VerticalCurvedList"/>
    <dgm:cxn modelId="{3AABB948-82BB-4DEA-84DC-62EB6820DEEC}" type="presParOf" srcId="{980E57DB-4E23-45A2-9208-54E3198C404A}" destId="{55B11692-FCA4-4066-BA59-E154D89D972A}" srcOrd="0" destOrd="0" presId="urn:microsoft.com/office/officeart/2008/layout/VerticalCurvedList"/>
    <dgm:cxn modelId="{527879E2-6FC6-412C-99C4-166E39393E80}" type="presParOf" srcId="{83FEA122-277F-466E-A1B2-F828BE1B1627}" destId="{AB4921F4-A6CC-46AB-BCEB-B110763E959E}" srcOrd="9" destOrd="0" presId="urn:microsoft.com/office/officeart/2008/layout/VerticalCurvedList"/>
    <dgm:cxn modelId="{7DF848E5-A009-4FD9-BB3E-D09681428AF7}" type="presParOf" srcId="{83FEA122-277F-466E-A1B2-F828BE1B1627}" destId="{BC25EDC4-727F-44FF-AD63-59C6A0322539}" srcOrd="10" destOrd="0" presId="urn:microsoft.com/office/officeart/2008/layout/VerticalCurvedList"/>
    <dgm:cxn modelId="{A5877396-B332-4BB5-9037-A6F6903FC500}" type="presParOf" srcId="{BC25EDC4-727F-44FF-AD63-59C6A0322539}" destId="{3411782B-2D8B-40D8-AAB1-CD5701AEFF4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79C-DC03-40D8-82D0-80A450F5ACEE}">
      <dsp:nvSpPr>
        <dsp:cNvPr id="0" name=""/>
        <dsp:cNvSpPr/>
      </dsp:nvSpPr>
      <dsp: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DA49667-2944-4012-973F-73BA285795D2}">
      <dsp:nvSpPr>
        <dsp:cNvPr id="0" name=""/>
        <dsp:cNvSpPr/>
      </dsp:nvSpPr>
      <dsp:spPr>
        <a:xfrm>
          <a:off x="508935" y="338029"/>
          <a:ext cx="7796616" cy="676491"/>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ysClr val="window" lastClr="FFFFFF"/>
              </a:solidFill>
              <a:latin typeface="Calibri"/>
              <a:ea typeface="+mn-ea"/>
              <a:cs typeface="Arial"/>
            </a:rPr>
            <a:t>Product Lifetime: Independent Product </a:t>
          </a:r>
          <a:r>
            <a:rPr lang="en-US" sz="2400" b="1" kern="1200" dirty="0" err="1" smtClean="0">
              <a:solidFill>
                <a:sysClr val="window" lastClr="FFFFFF"/>
              </a:solidFill>
              <a:latin typeface="Calibri"/>
              <a:ea typeface="+mn-ea"/>
              <a:cs typeface="Arial"/>
            </a:rPr>
            <a:t>vs</a:t>
          </a:r>
          <a:r>
            <a:rPr lang="en-US" sz="2400" b="1" kern="1200" dirty="0" smtClean="0">
              <a:solidFill>
                <a:sysClr val="window" lastClr="FFFFFF"/>
              </a:solidFill>
              <a:latin typeface="Calibri"/>
              <a:ea typeface="+mn-ea"/>
              <a:cs typeface="Arial"/>
            </a:rPr>
            <a:t> Continuous Improvement</a:t>
          </a:r>
          <a:endParaRPr lang="en-US" sz="2000" b="1" kern="1200" dirty="0">
            <a:solidFill>
              <a:sysClr val="window" lastClr="FFFFFF"/>
            </a:solidFill>
            <a:latin typeface="Calibri"/>
            <a:ea typeface="+mn-ea"/>
            <a:cs typeface="Arial"/>
          </a:endParaRPr>
        </a:p>
      </dsp:txBody>
      <dsp:txXfrm>
        <a:off x="508935" y="338029"/>
        <a:ext cx="7796616" cy="676491"/>
      </dsp:txXfrm>
    </dsp:sp>
    <dsp:sp modelId="{DE682FEE-2995-4531-B155-5478AA2538A1}">
      <dsp:nvSpPr>
        <dsp:cNvPr id="0" name=""/>
        <dsp:cNvSpPr/>
      </dsp:nvSpPr>
      <dsp:spPr>
        <a:xfrm>
          <a:off x="86128" y="253467"/>
          <a:ext cx="845614" cy="845614"/>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B7BE193-CC15-4707-BDF8-46EA685D4C4A}">
      <dsp:nvSpPr>
        <dsp:cNvPr id="0" name=""/>
        <dsp:cNvSpPr/>
      </dsp:nvSpPr>
      <dsp:spPr>
        <a:xfrm>
          <a:off x="973508" y="1300088"/>
          <a:ext cx="7311862" cy="676491"/>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ysClr val="window" lastClr="FFFFFF"/>
              </a:solidFill>
              <a:latin typeface="Calibri"/>
              <a:ea typeface="+mn-ea"/>
              <a:cs typeface="Arial"/>
            </a:rPr>
            <a:t>Software as a Service</a:t>
          </a:r>
          <a:endParaRPr lang="en-US" sz="2400" b="1" kern="1200" dirty="0">
            <a:solidFill>
              <a:sysClr val="window" lastClr="FFFFFF"/>
            </a:solidFill>
            <a:latin typeface="Calibri"/>
            <a:ea typeface="+mn-ea"/>
            <a:cs typeface="Arial"/>
          </a:endParaRPr>
        </a:p>
      </dsp:txBody>
      <dsp:txXfrm>
        <a:off x="973508" y="1300088"/>
        <a:ext cx="7311862" cy="676491"/>
      </dsp:txXfrm>
    </dsp:sp>
    <dsp:sp modelId="{4628628B-7F52-485D-8109-096F26B68DDB}">
      <dsp:nvSpPr>
        <dsp:cNvPr id="0" name=""/>
        <dsp:cNvSpPr/>
      </dsp:nvSpPr>
      <dsp:spPr>
        <a:xfrm>
          <a:off x="605856" y="1238148"/>
          <a:ext cx="845614" cy="845614"/>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sp:spPr>
      <dsp:style>
        <a:lnRef idx="2">
          <a:scrgbClr r="0" g="0" b="0"/>
        </a:lnRef>
        <a:fillRef idx="1">
          <a:scrgbClr r="0" g="0" b="0"/>
        </a:fillRef>
        <a:effectRef idx="0">
          <a:scrgbClr r="0" g="0" b="0"/>
        </a:effectRef>
        <a:fontRef idx="minor"/>
      </dsp:style>
    </dsp:sp>
    <dsp:sp modelId="{43F721F4-4903-41D4-9417-312BC657C56E}">
      <dsp:nvSpPr>
        <dsp:cNvPr id="0" name=""/>
        <dsp:cNvSpPr/>
      </dsp:nvSpPr>
      <dsp:spPr>
        <a:xfrm>
          <a:off x="1142469" y="2352482"/>
          <a:ext cx="7163081" cy="705235"/>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ysClr val="window" lastClr="FFFFFF"/>
              </a:solidFill>
              <a:latin typeface="Calibri"/>
              <a:ea typeface="+mn-ea"/>
              <a:cs typeface="Arial"/>
            </a:rPr>
            <a:t>Service Oriented Architecture</a:t>
          </a:r>
          <a:endParaRPr lang="en-US" sz="2400" b="1" kern="1200" dirty="0">
            <a:solidFill>
              <a:sysClr val="window" lastClr="FFFFFF"/>
            </a:solidFill>
            <a:latin typeface="Calibri"/>
            <a:ea typeface="+mn-ea"/>
            <a:cs typeface="Arial"/>
          </a:endParaRPr>
        </a:p>
      </dsp:txBody>
      <dsp:txXfrm>
        <a:off x="1142469" y="2352482"/>
        <a:ext cx="7163081" cy="705235"/>
      </dsp:txXfrm>
    </dsp:sp>
    <dsp:sp modelId="{CF200908-E1B9-4616-A61B-93390D147D78}">
      <dsp:nvSpPr>
        <dsp:cNvPr id="0" name=""/>
        <dsp:cNvSpPr/>
      </dsp:nvSpPr>
      <dsp:spPr>
        <a:xfrm>
          <a:off x="719662" y="2282292"/>
          <a:ext cx="845614" cy="845614"/>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 modelId="{E6D2D303-B7B6-4C34-AA78-004B95960C36}">
      <dsp:nvSpPr>
        <dsp:cNvPr id="0" name=""/>
        <dsp:cNvSpPr/>
      </dsp:nvSpPr>
      <dsp:spPr>
        <a:xfrm>
          <a:off x="993689" y="3366894"/>
          <a:ext cx="7311862" cy="705235"/>
        </a:xfrm>
        <a:prstGeom prst="rect">
          <a:avLst/>
        </a:prstGeom>
        <a:solidFill>
          <a:schemeClr val="tx2"/>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88900" rIns="88900" bIns="88900" numCol="1" spcCol="1270" anchor="ctr" anchorCtr="0">
          <a:noAutofit/>
        </a:bodyPr>
        <a:lstStyle/>
        <a:p>
          <a:pPr lvl="0" algn="l" defTabSz="1555750">
            <a:lnSpc>
              <a:spcPct val="90000"/>
            </a:lnSpc>
            <a:spcBef>
              <a:spcPct val="0"/>
            </a:spcBef>
            <a:spcAft>
              <a:spcPct val="35000"/>
            </a:spcAft>
          </a:pPr>
          <a:r>
            <a:rPr lang="en-US" sz="3500" b="1" kern="1200" dirty="0" smtClean="0">
              <a:solidFill>
                <a:sysClr val="window" lastClr="FFFFFF"/>
              </a:solidFill>
              <a:latin typeface="Calibri"/>
              <a:ea typeface="+mn-ea"/>
              <a:cs typeface="Arial"/>
            </a:rPr>
            <a:t>Cloud Computing</a:t>
          </a:r>
          <a:endParaRPr lang="en-US" sz="3500" b="1" kern="1200" dirty="0">
            <a:solidFill>
              <a:sysClr val="window" lastClr="FFFFFF"/>
            </a:solidFill>
            <a:latin typeface="Calibri"/>
            <a:ea typeface="+mn-ea"/>
            <a:cs typeface="Arial"/>
          </a:endParaRPr>
        </a:p>
      </dsp:txBody>
      <dsp:txXfrm>
        <a:off x="993689" y="3366894"/>
        <a:ext cx="7311862" cy="705235"/>
      </dsp:txXfrm>
    </dsp:sp>
    <dsp:sp modelId="{55B11692-FCA4-4066-BA59-E154D89D972A}">
      <dsp:nvSpPr>
        <dsp:cNvPr id="0" name=""/>
        <dsp:cNvSpPr/>
      </dsp:nvSpPr>
      <dsp:spPr>
        <a:xfrm>
          <a:off x="570882" y="3296705"/>
          <a:ext cx="845614" cy="845614"/>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 modelId="{AB4921F4-A6CC-46AB-BCEB-B110763E959E}">
      <dsp:nvSpPr>
        <dsp:cNvPr id="0" name=""/>
        <dsp:cNvSpPr/>
      </dsp:nvSpPr>
      <dsp:spPr>
        <a:xfrm>
          <a:off x="508935" y="4381307"/>
          <a:ext cx="7796616" cy="705235"/>
        </a:xfrm>
        <a:prstGeom prst="rect">
          <a:avLst/>
        </a:prstGeom>
        <a:solidFill>
          <a:schemeClr val="accent5">
            <a:lumMod val="5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88900" rIns="88900" bIns="88900" numCol="1" spcCol="1270" anchor="ctr" anchorCtr="0">
          <a:noAutofit/>
        </a:bodyPr>
        <a:lstStyle/>
        <a:p>
          <a:pPr lvl="0" algn="l" defTabSz="1555750">
            <a:lnSpc>
              <a:spcPct val="90000"/>
            </a:lnSpc>
            <a:spcBef>
              <a:spcPct val="0"/>
            </a:spcBef>
            <a:spcAft>
              <a:spcPct val="35000"/>
            </a:spcAft>
          </a:pPr>
          <a:r>
            <a:rPr lang="en-US" sz="3500" b="1" kern="1200" dirty="0" err="1" smtClean="0">
              <a:solidFill>
                <a:sysClr val="window" lastClr="FFFFFF"/>
              </a:solidFill>
              <a:latin typeface="Calibri"/>
              <a:ea typeface="+mn-ea"/>
              <a:cs typeface="Arial"/>
            </a:rPr>
            <a:t>SaaS</a:t>
          </a:r>
          <a:r>
            <a:rPr lang="en-US" sz="3500" b="1" kern="1200" dirty="0" smtClean="0">
              <a:solidFill>
                <a:sysClr val="window" lastClr="FFFFFF"/>
              </a:solidFill>
              <a:latin typeface="Calibri"/>
              <a:ea typeface="+mn-ea"/>
              <a:cs typeface="Arial"/>
            </a:rPr>
            <a:t> Architecture</a:t>
          </a:r>
          <a:endParaRPr lang="en-US" sz="3500" b="1" kern="1200" dirty="0">
            <a:solidFill>
              <a:sysClr val="window" lastClr="FFFFFF"/>
            </a:solidFill>
            <a:latin typeface="Calibri"/>
            <a:ea typeface="+mn-ea"/>
            <a:cs typeface="Arial"/>
          </a:endParaRPr>
        </a:p>
      </dsp:txBody>
      <dsp:txXfrm>
        <a:off x="508935" y="4381307"/>
        <a:ext cx="7796616" cy="705235"/>
      </dsp:txXfrm>
    </dsp:sp>
    <dsp:sp modelId="{3411782B-2D8B-40D8-AAB1-CD5701AEFF43}">
      <dsp:nvSpPr>
        <dsp:cNvPr id="0" name=""/>
        <dsp:cNvSpPr/>
      </dsp:nvSpPr>
      <dsp:spPr>
        <a:xfrm>
          <a:off x="86128" y="4311117"/>
          <a:ext cx="845614" cy="845614"/>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smtClean="0"/>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smtClean="0">
                <a:latin typeface="McGrawHill-Italic" pitchFamily="2" charset="0"/>
              </a:rPr>
              <a:t>McGraw-Hill</a:t>
            </a:r>
            <a:endParaRPr lang="en-US" altLang="en-US" b="0" smtClean="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smtClean="0">
                <a:latin typeface="McGrawHill-Italic" pitchFamily="2" charset="0"/>
              </a:rPr>
              <a:t>The McGraw-Hill Companies, Inc., 2000</a:t>
            </a:r>
            <a:endParaRPr lang="en-US" altLang="en-US" b="0" smtClean="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smtClean="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5"/>
          <p:cNvSpPr txBox="1">
            <a:spLocks noChangeArrowheads="1"/>
          </p:cNvSpPr>
          <p:nvPr/>
        </p:nvSpPr>
        <p:spPr bwMode="auto">
          <a:xfrm>
            <a:off x="381000" y="1511300"/>
            <a:ext cx="8763000" cy="1010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smtClean="0">
                <a:latin typeface="Cambria" pitchFamily="18" charset="0"/>
              </a:rPr>
              <a:t>CE343: SOFTWARE ENGINEERING</a:t>
            </a:r>
            <a:endParaRPr lang="en-US" altLang="en-US" dirty="0">
              <a:latin typeface="Cambria" pitchFamily="18" charset="0"/>
            </a:endParaRPr>
          </a:p>
          <a:p>
            <a:pPr algn="ctr">
              <a:lnSpc>
                <a:spcPct val="150000"/>
              </a:lnSpc>
            </a:pPr>
            <a:r>
              <a:rPr lang="en-US" altLang="en-US" sz="1800" dirty="0" smtClean="0">
                <a:latin typeface="Cambria" pitchFamily="18" charset="0"/>
              </a:rPr>
              <a:t>June 2019 – Nov. 2019</a:t>
            </a:r>
            <a:endParaRPr lang="en-US" altLang="en-US" sz="1800" dirty="0">
              <a:latin typeface="Cambria" pitchFamily="18" charset="0"/>
            </a:endParaRPr>
          </a:p>
        </p:txBody>
      </p:sp>
      <p:sp>
        <p:nvSpPr>
          <p:cNvPr id="6150" name="TextBox 6"/>
          <p:cNvSpPr txBox="1">
            <a:spLocks noChangeArrowheads="1"/>
          </p:cNvSpPr>
          <p:nvPr/>
        </p:nvSpPr>
        <p:spPr bwMode="auto">
          <a:xfrm>
            <a:off x="228600" y="2650391"/>
            <a:ext cx="87629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smtClean="0">
                <a:solidFill>
                  <a:srgbClr val="C00000"/>
                </a:solidFill>
                <a:latin typeface="Cambria" pitchFamily="18" charset="0"/>
              </a:rPr>
              <a:t>UNIT 9</a:t>
            </a:r>
          </a:p>
          <a:p>
            <a:pPr algn="ctr">
              <a:lnSpc>
                <a:spcPct val="150000"/>
              </a:lnSpc>
            </a:pPr>
            <a:r>
              <a:rPr lang="en-US" altLang="en-US" sz="3200" dirty="0" smtClean="0">
                <a:solidFill>
                  <a:srgbClr val="C00000"/>
                </a:solidFill>
                <a:latin typeface="Cambria" pitchFamily="18" charset="0"/>
              </a:rPr>
              <a:t>Introduction to </a:t>
            </a:r>
            <a:r>
              <a:rPr lang="en-US" altLang="en-US" sz="3200" dirty="0" err="1" smtClean="0">
                <a:solidFill>
                  <a:srgbClr val="C00000"/>
                </a:solidFill>
                <a:latin typeface="Cambria" pitchFamily="18" charset="0"/>
              </a:rPr>
              <a:t>SaaS</a:t>
            </a:r>
            <a:endParaRPr lang="en-US" altLang="en-US" sz="3200" dirty="0">
              <a:solidFill>
                <a:srgbClr val="C00000"/>
              </a:solidFill>
              <a:latin typeface="Cambria"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74647"/>
            <a:ext cx="8643998" cy="5840435"/>
          </a:xfrm>
        </p:spPr>
        <p:txBody>
          <a:bodyPr/>
          <a:lstStyle/>
          <a:p>
            <a:pPr lvl="1" algn="just">
              <a:lnSpc>
                <a:spcPct val="150000"/>
              </a:lnSpc>
            </a:pPr>
            <a:r>
              <a:rPr lang="en-US" sz="2000" dirty="0"/>
              <a:t>Application Service Providers (ASPs) basically allowed their customers to download software applications and the installation process was similar to the traditional CD-based software.</a:t>
            </a:r>
          </a:p>
          <a:p>
            <a:pPr lvl="1" algn="just">
              <a:lnSpc>
                <a:spcPct val="150000"/>
              </a:lnSpc>
            </a:pPr>
            <a:r>
              <a:rPr lang="en-US" sz="2000" dirty="0"/>
              <a:t>Even though the ASP service model provided a relatively efficient means of getting software applications to the customer, it suffered a number of problems.</a:t>
            </a:r>
          </a:p>
          <a:p>
            <a:pPr lvl="1" algn="just">
              <a:lnSpc>
                <a:spcPct val="150000"/>
              </a:lnSpc>
            </a:pPr>
            <a:r>
              <a:rPr lang="en-US" sz="2000" dirty="0"/>
              <a:t>The main one being the size of the actual download file, which could run into hundreds of MB; and the subsequent maintenance updates which also had to be downloaded on a regular basis.</a:t>
            </a:r>
          </a:p>
          <a:p>
            <a:pPr lvl="1" algn="just">
              <a:lnSpc>
                <a:spcPct val="150000"/>
              </a:lnSpc>
            </a:pPr>
            <a:r>
              <a:rPr lang="en-US" sz="2000" dirty="0"/>
              <a:t>Without these updates the software vendors could not always ensure that their customers were running the latest version of their software.</a:t>
            </a:r>
          </a:p>
          <a:p>
            <a:pPr algn="just">
              <a:lnSpc>
                <a:spcPct val="150000"/>
              </a:lnSpc>
            </a:pPr>
            <a:endParaRPr lang="en-US" sz="20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06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17523"/>
            <a:ext cx="8572560" cy="5983311"/>
          </a:xfrm>
        </p:spPr>
        <p:txBody>
          <a:bodyPr/>
          <a:lstStyle/>
          <a:p>
            <a:pPr lvl="1" algn="just">
              <a:lnSpc>
                <a:spcPct val="150000"/>
              </a:lnSpc>
            </a:pPr>
            <a:r>
              <a:rPr lang="en-US" sz="2000" dirty="0" smtClean="0"/>
              <a:t>In </a:t>
            </a:r>
            <a:r>
              <a:rPr lang="en-US" sz="2000" dirty="0"/>
              <a:t>essence, all users of SaaS-based applications run exactly the same code with customizations and configurations stored as metadata parameters.</a:t>
            </a:r>
          </a:p>
          <a:p>
            <a:pPr lvl="1" algn="just">
              <a:lnSpc>
                <a:spcPct val="150000"/>
              </a:lnSpc>
            </a:pPr>
            <a:r>
              <a:rPr lang="en-US" sz="2000" dirty="0"/>
              <a:t>The key difference between SaaS and traditional software delivery is that SaaS-based applications are fully hosted within some form of data Centre environment.</a:t>
            </a:r>
          </a:p>
          <a:p>
            <a:pPr lvl="1" algn="just">
              <a:lnSpc>
                <a:spcPct val="150000"/>
              </a:lnSpc>
            </a:pPr>
            <a:r>
              <a:rPr lang="en-US" sz="2000" dirty="0"/>
              <a:t>All updates to the SaaS application are carried out within the data Centre and therefore the user can always be assured that they are using the most recent version of the application.</a:t>
            </a:r>
          </a:p>
          <a:p>
            <a:pPr lvl="1" algn="just">
              <a:lnSpc>
                <a:spcPct val="150000"/>
              </a:lnSpc>
            </a:pPr>
            <a:r>
              <a:rPr lang="en-US" sz="2000" dirty="0"/>
              <a:t>These applications are designed from the ground up to work and take advantage of operating within a web browser-based environment.</a:t>
            </a:r>
          </a:p>
          <a:p>
            <a:pPr algn="just">
              <a:lnSpc>
                <a:spcPct val="150000"/>
              </a:lnSpc>
            </a:pPr>
            <a:endParaRPr lang="en-US"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91194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smtClean="0"/>
              <a:t>Service Oriented Architecture</a:t>
            </a:r>
            <a:endParaRPr lang="en-IN" dirty="0"/>
          </a:p>
        </p:txBody>
      </p:sp>
      <p:pic>
        <p:nvPicPr>
          <p:cNvPr id="1026" name="Picture 2"/>
          <p:cNvPicPr>
            <a:picLocks noChangeAspect="1" noChangeArrowheads="1"/>
          </p:cNvPicPr>
          <p:nvPr/>
        </p:nvPicPr>
        <p:blipFill>
          <a:blip r:embed="rId2"/>
          <a:srcRect/>
          <a:stretch>
            <a:fillRect/>
          </a:stretch>
        </p:blipFill>
        <p:spPr bwMode="auto">
          <a:xfrm>
            <a:off x="1323998" y="1500208"/>
            <a:ext cx="6534150" cy="4857750"/>
          </a:xfrm>
          <a:prstGeom prst="rect">
            <a:avLst/>
          </a:prstGeom>
          <a:noFill/>
          <a:ln w="9525">
            <a:noFill/>
            <a:miter lim="800000"/>
            <a:headEnd/>
            <a:tailEnd/>
          </a:ln>
          <a:effectLst/>
        </p:spPr>
      </p:pic>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501122" cy="5626121"/>
          </a:xfrm>
        </p:spPr>
        <p:txBody>
          <a:bodyPr/>
          <a:lstStyle/>
          <a:p>
            <a:pPr algn="just">
              <a:lnSpc>
                <a:spcPct val="150000"/>
              </a:lnSpc>
            </a:pPr>
            <a:r>
              <a:rPr lang="en-IN" sz="1800" b="1" dirty="0" smtClean="0"/>
              <a:t>Service-oriented architecture</a:t>
            </a:r>
            <a:r>
              <a:rPr lang="en-IN" sz="1800" dirty="0" smtClean="0"/>
              <a:t> (</a:t>
            </a:r>
            <a:r>
              <a:rPr lang="en-IN" sz="1800" b="1" dirty="0" smtClean="0"/>
              <a:t>SOA</a:t>
            </a:r>
            <a:r>
              <a:rPr lang="en-IN" sz="1800" dirty="0" smtClean="0"/>
              <a:t>) is a style of software design where services are provided to the other components by application components, through a communication protocol over a network. The basic principles of service-oriented architecture are independent of vendors, products and technologies.</a:t>
            </a:r>
            <a:endParaRPr lang="en-IN" sz="1800" baseline="30000" dirty="0" smtClean="0"/>
          </a:p>
          <a:p>
            <a:pPr algn="just">
              <a:lnSpc>
                <a:spcPct val="150000"/>
              </a:lnSpc>
            </a:pPr>
            <a:r>
              <a:rPr lang="en-IN" sz="1800" dirty="0" smtClean="0"/>
              <a:t>A service is a discrete unit of functionality that can be accessed remotely and acted upon and updated independently, such as retrieving a credit card statement online.</a:t>
            </a:r>
          </a:p>
          <a:p>
            <a:pPr algn="just">
              <a:lnSpc>
                <a:spcPct val="150000"/>
              </a:lnSpc>
            </a:pPr>
            <a:r>
              <a:rPr lang="en-IN" sz="1800" dirty="0" smtClean="0"/>
              <a:t>A service has four properties according to one of many definitions of SOA:</a:t>
            </a:r>
          </a:p>
          <a:p>
            <a:pPr lvl="1" algn="just">
              <a:lnSpc>
                <a:spcPct val="150000"/>
              </a:lnSpc>
            </a:pPr>
            <a:r>
              <a:rPr lang="en-IN" sz="1800" dirty="0" smtClean="0">
                <a:ea typeface="+mn-ea"/>
                <a:cs typeface="+mn-cs"/>
              </a:rPr>
              <a:t>It logically represents a business activity with a specified outcome.</a:t>
            </a:r>
          </a:p>
          <a:p>
            <a:pPr lvl="1" algn="just">
              <a:lnSpc>
                <a:spcPct val="150000"/>
              </a:lnSpc>
            </a:pPr>
            <a:r>
              <a:rPr lang="en-IN" sz="1800" dirty="0" smtClean="0">
                <a:ea typeface="+mn-ea"/>
                <a:cs typeface="+mn-cs"/>
              </a:rPr>
              <a:t>It is self-contained.</a:t>
            </a:r>
          </a:p>
          <a:p>
            <a:pPr lvl="1" algn="just">
              <a:lnSpc>
                <a:spcPct val="150000"/>
              </a:lnSpc>
            </a:pPr>
            <a:r>
              <a:rPr lang="en-IN" sz="1800" dirty="0" smtClean="0">
                <a:ea typeface="+mn-ea"/>
                <a:cs typeface="+mn-cs"/>
              </a:rPr>
              <a:t>It is a black box for its consumers.</a:t>
            </a:r>
          </a:p>
          <a:p>
            <a:pPr lvl="1" algn="just">
              <a:lnSpc>
                <a:spcPct val="150000"/>
              </a:lnSpc>
            </a:pPr>
            <a:r>
              <a:rPr lang="en-IN" sz="1800" dirty="0" smtClean="0">
                <a:ea typeface="+mn-ea"/>
                <a:cs typeface="+mn-cs"/>
              </a:rPr>
              <a:t>It may consist of other underlying services</a:t>
            </a:r>
            <a:r>
              <a:rPr lang="en-IN" sz="1400" dirty="0" smtClean="0"/>
              <a:t>.</a:t>
            </a:r>
          </a:p>
          <a:p>
            <a:pPr algn="just">
              <a:lnSpc>
                <a:spcPct val="150000"/>
              </a:lnSpc>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smtClean="0"/>
              <a:t>Components of SOA</a:t>
            </a:r>
            <a:endParaRPr lang="en-IN" dirty="0"/>
          </a:p>
        </p:txBody>
      </p:sp>
      <p:sp>
        <p:nvSpPr>
          <p:cNvPr id="2050" name="AutoShape 2" descr="https://cdncontribute.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2" name="AutoShape 4" descr="https://cdncontribute.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2"/>
          <a:srcRect/>
          <a:stretch>
            <a:fillRect/>
          </a:stretch>
        </p:blipFill>
        <p:spPr bwMode="auto">
          <a:xfrm>
            <a:off x="387845" y="1590680"/>
            <a:ext cx="8541873" cy="4695840"/>
          </a:xfrm>
          <a:prstGeom prst="rect">
            <a:avLst/>
          </a:prstGeom>
          <a:noFill/>
          <a:ln w="9525">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smtClean="0"/>
              <a:t>General Principles of SOA</a:t>
            </a:r>
            <a:endParaRPr lang="en-IN" dirty="0"/>
          </a:p>
        </p:txBody>
      </p:sp>
      <p:sp>
        <p:nvSpPr>
          <p:cNvPr id="3" name="Content Placeholder 2"/>
          <p:cNvSpPr>
            <a:spLocks noGrp="1"/>
          </p:cNvSpPr>
          <p:nvPr>
            <p:ph idx="1"/>
          </p:nvPr>
        </p:nvSpPr>
        <p:spPr>
          <a:xfrm>
            <a:off x="285720" y="1285860"/>
            <a:ext cx="8401080" cy="4525963"/>
          </a:xfrm>
        </p:spPr>
        <p:txBody>
          <a:bodyPr/>
          <a:lstStyle/>
          <a:p>
            <a:pPr algn="just">
              <a:lnSpc>
                <a:spcPct val="150000"/>
              </a:lnSpc>
            </a:pPr>
            <a:r>
              <a:rPr lang="en-IN" sz="2000" b="1" dirty="0" smtClean="0"/>
              <a:t>Standardized service contract: </a:t>
            </a:r>
            <a:r>
              <a:rPr lang="en-IN" sz="2000" dirty="0" smtClean="0"/>
              <a:t>Specified through one or more service description documents.</a:t>
            </a:r>
          </a:p>
          <a:p>
            <a:pPr algn="just">
              <a:lnSpc>
                <a:spcPct val="150000"/>
              </a:lnSpc>
            </a:pPr>
            <a:r>
              <a:rPr lang="en-IN" sz="2000" b="1" dirty="0" smtClean="0"/>
              <a:t>Loose coupling:</a:t>
            </a:r>
            <a:r>
              <a:rPr lang="en-IN" sz="2000" dirty="0" smtClean="0"/>
              <a:t> Services are designed as self-contained components, maintain relationships that minimize dependencies on other services.</a:t>
            </a:r>
          </a:p>
          <a:p>
            <a:pPr algn="just">
              <a:lnSpc>
                <a:spcPct val="150000"/>
              </a:lnSpc>
            </a:pPr>
            <a:r>
              <a:rPr lang="en-IN" sz="2000" b="1" dirty="0" smtClean="0"/>
              <a:t>Abstraction:</a:t>
            </a:r>
            <a:r>
              <a:rPr lang="en-IN" sz="2000" dirty="0" smtClean="0"/>
              <a:t> A service is completely defined by service contracts and description documents. They hide their logic, which is encapsulated within their implementation.</a:t>
            </a:r>
          </a:p>
          <a:p>
            <a:pPr algn="just">
              <a:lnSpc>
                <a:spcPct val="150000"/>
              </a:lnSpc>
            </a:pPr>
            <a:r>
              <a:rPr lang="en-IN" sz="2000" b="1" dirty="0" smtClean="0"/>
              <a:t>Reusability:</a:t>
            </a:r>
            <a:r>
              <a:rPr lang="en-IN" sz="2000" dirty="0" smtClean="0"/>
              <a:t> Designed as components, services can be reused more effectively, thus reducing development time and the associated costs.</a:t>
            </a:r>
          </a:p>
          <a:p>
            <a:pPr algn="just">
              <a:lnSpc>
                <a:spcPct val="150000"/>
              </a:lnSpc>
              <a:buNone/>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smtClean="0"/>
              <a:t>Contd</a:t>
            </a:r>
            <a:r>
              <a:rPr lang="en-IN" dirty="0" smtClean="0"/>
              <a:t>…</a:t>
            </a:r>
            <a:endParaRPr lang="en-IN" dirty="0"/>
          </a:p>
        </p:txBody>
      </p:sp>
      <p:sp>
        <p:nvSpPr>
          <p:cNvPr id="3" name="Content Placeholder 2"/>
          <p:cNvSpPr>
            <a:spLocks noGrp="1"/>
          </p:cNvSpPr>
          <p:nvPr>
            <p:ph idx="1"/>
          </p:nvPr>
        </p:nvSpPr>
        <p:spPr>
          <a:xfrm>
            <a:off x="285720" y="1285860"/>
            <a:ext cx="8501122" cy="4525963"/>
          </a:xfrm>
        </p:spPr>
        <p:txBody>
          <a:bodyPr/>
          <a:lstStyle/>
          <a:p>
            <a:pPr algn="just">
              <a:lnSpc>
                <a:spcPct val="150000"/>
              </a:lnSpc>
            </a:pPr>
            <a:r>
              <a:rPr lang="en-IN" sz="2000" b="1" dirty="0" smtClean="0"/>
              <a:t>Autonomy:</a:t>
            </a:r>
            <a:r>
              <a:rPr lang="en-IN" sz="2000" dirty="0" smtClean="0"/>
              <a:t> Services have control over the logic they encapsulate and, from a service consumer point of view, there is no need to know about their implementation.</a:t>
            </a:r>
          </a:p>
          <a:p>
            <a:pPr algn="just">
              <a:lnSpc>
                <a:spcPct val="150000"/>
              </a:lnSpc>
            </a:pPr>
            <a:r>
              <a:rPr lang="en-IN" sz="2000" b="1" dirty="0" smtClean="0"/>
              <a:t>Discoverability:</a:t>
            </a:r>
            <a:r>
              <a:rPr lang="en-IN" sz="2000" dirty="0" smtClean="0"/>
              <a:t> Services are defined by description documents that constitute supplemental metadata through which they can be effectively discovered. Service discovery provides an effective means for utilizing third-party resources.</a:t>
            </a:r>
          </a:p>
          <a:p>
            <a:pPr algn="just">
              <a:lnSpc>
                <a:spcPct val="150000"/>
              </a:lnSpc>
            </a:pPr>
            <a:r>
              <a:rPr lang="en-IN" sz="2000" b="1" dirty="0" err="1" smtClean="0"/>
              <a:t>Composability</a:t>
            </a:r>
            <a:r>
              <a:rPr lang="en-IN" sz="2000" b="1" dirty="0" smtClean="0"/>
              <a:t>:</a:t>
            </a:r>
            <a:r>
              <a:rPr lang="en-IN" sz="2000" dirty="0" smtClean="0"/>
              <a:t> Using services as building blocks, sophisticated and complex operations can be implemented. Service orchestration and choreography provide a solid support for composing services and achieving business goals.</a:t>
            </a:r>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smtClean="0"/>
              <a:t>Advantages of SOA</a:t>
            </a:r>
            <a:endParaRPr lang="en-IN" dirty="0"/>
          </a:p>
        </p:txBody>
      </p:sp>
      <p:sp>
        <p:nvSpPr>
          <p:cNvPr id="3" name="Content Placeholder 2"/>
          <p:cNvSpPr>
            <a:spLocks noGrp="1"/>
          </p:cNvSpPr>
          <p:nvPr>
            <p:ph idx="1"/>
          </p:nvPr>
        </p:nvSpPr>
        <p:spPr/>
        <p:txBody>
          <a:bodyPr/>
          <a:lstStyle/>
          <a:p>
            <a:pPr algn="just">
              <a:lnSpc>
                <a:spcPct val="150000"/>
              </a:lnSpc>
            </a:pPr>
            <a:r>
              <a:rPr lang="en-IN" sz="1600" b="1" dirty="0" smtClean="0"/>
              <a:t>Service reusability:</a:t>
            </a:r>
            <a:r>
              <a:rPr lang="en-IN" sz="1600" dirty="0" smtClean="0"/>
              <a:t> In SOA, applications are made from existing </a:t>
            </a:r>
            <a:r>
              <a:rPr lang="en-IN" sz="1600" dirty="0" err="1" smtClean="0"/>
              <a:t>services.Thus</a:t>
            </a:r>
            <a:r>
              <a:rPr lang="en-IN" sz="1600" dirty="0" smtClean="0"/>
              <a:t>, services can be reused to make many applications.</a:t>
            </a:r>
          </a:p>
          <a:p>
            <a:pPr algn="just">
              <a:lnSpc>
                <a:spcPct val="150000"/>
              </a:lnSpc>
            </a:pPr>
            <a:r>
              <a:rPr lang="en-IN" sz="1600" b="1" dirty="0" smtClean="0"/>
              <a:t>Easy maintenance:</a:t>
            </a:r>
            <a:r>
              <a:rPr lang="en-IN" sz="1600" dirty="0" smtClean="0"/>
              <a:t> As services are independent of each other they can be updated and modified easily without affecting other services.</a:t>
            </a:r>
          </a:p>
          <a:p>
            <a:pPr algn="just">
              <a:lnSpc>
                <a:spcPct val="150000"/>
              </a:lnSpc>
            </a:pPr>
            <a:r>
              <a:rPr lang="en-IN" sz="1600" b="1" dirty="0" smtClean="0"/>
              <a:t>Platform independent:</a:t>
            </a:r>
            <a:r>
              <a:rPr lang="en-IN" sz="1600" dirty="0" smtClean="0"/>
              <a:t> SOA allows making a complex application by combining services picked from different sources, independent of the platform.</a:t>
            </a:r>
          </a:p>
          <a:p>
            <a:pPr algn="just">
              <a:lnSpc>
                <a:spcPct val="150000"/>
              </a:lnSpc>
            </a:pPr>
            <a:r>
              <a:rPr lang="en-IN" sz="1600" b="1" dirty="0" smtClean="0"/>
              <a:t>Availability:</a:t>
            </a:r>
            <a:r>
              <a:rPr lang="en-IN" sz="1600" dirty="0" smtClean="0"/>
              <a:t> SOA facilities are easily available to anyone on request.</a:t>
            </a:r>
          </a:p>
          <a:p>
            <a:pPr algn="just">
              <a:lnSpc>
                <a:spcPct val="150000"/>
              </a:lnSpc>
            </a:pPr>
            <a:r>
              <a:rPr lang="en-IN" sz="1600" b="1" dirty="0" smtClean="0"/>
              <a:t>Reliability:</a:t>
            </a:r>
            <a:r>
              <a:rPr lang="en-IN" sz="1600" dirty="0" smtClean="0"/>
              <a:t> SOA applications are more reliable because it is easy to debug small services rather than huge codes</a:t>
            </a:r>
          </a:p>
          <a:p>
            <a:pPr algn="just">
              <a:lnSpc>
                <a:spcPct val="150000"/>
              </a:lnSpc>
            </a:pPr>
            <a:r>
              <a:rPr lang="en-IN" sz="1600" b="1" dirty="0" smtClean="0"/>
              <a:t>Scalability: </a:t>
            </a:r>
            <a:r>
              <a:rPr lang="en-IN" sz="1600" dirty="0" smtClean="0"/>
              <a:t>Services can run on different servers within an environment, this increases scalability</a:t>
            </a:r>
          </a:p>
          <a:p>
            <a:pPr algn="just">
              <a:lnSpc>
                <a:spcPct val="150000"/>
              </a:lnSpc>
              <a:buNone/>
            </a:pPr>
            <a:endParaRPr lang="en-IN" sz="16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smtClean="0"/>
              <a:t>Disadvantages of SOA</a:t>
            </a:r>
            <a:endParaRPr lang="en-IN" dirty="0"/>
          </a:p>
        </p:txBody>
      </p:sp>
      <p:sp>
        <p:nvSpPr>
          <p:cNvPr id="3" name="Content Placeholder 2"/>
          <p:cNvSpPr>
            <a:spLocks noGrp="1"/>
          </p:cNvSpPr>
          <p:nvPr>
            <p:ph idx="1"/>
          </p:nvPr>
        </p:nvSpPr>
        <p:spPr/>
        <p:txBody>
          <a:bodyPr/>
          <a:lstStyle/>
          <a:p>
            <a:pPr algn="just">
              <a:lnSpc>
                <a:spcPct val="150000"/>
              </a:lnSpc>
            </a:pPr>
            <a:r>
              <a:rPr lang="en-IN" sz="2000" b="1" dirty="0" smtClean="0"/>
              <a:t>High overhead:</a:t>
            </a:r>
            <a:r>
              <a:rPr lang="en-IN" sz="2000" dirty="0" smtClean="0"/>
              <a:t> A validation of input parameters of services is done whenever services interact this decreases performance as it increases load and response time.</a:t>
            </a:r>
          </a:p>
          <a:p>
            <a:pPr algn="just">
              <a:lnSpc>
                <a:spcPct val="150000"/>
              </a:lnSpc>
            </a:pPr>
            <a:r>
              <a:rPr lang="en-IN" sz="2000" b="1" dirty="0" smtClean="0"/>
              <a:t>High investment:</a:t>
            </a:r>
            <a:r>
              <a:rPr lang="en-IN" sz="2000" dirty="0" smtClean="0"/>
              <a:t> A huge initial investment is required for SOA.</a:t>
            </a:r>
          </a:p>
          <a:p>
            <a:pPr algn="just">
              <a:lnSpc>
                <a:spcPct val="150000"/>
              </a:lnSpc>
            </a:pPr>
            <a:r>
              <a:rPr lang="en-IN" sz="2000" b="1" dirty="0" smtClean="0"/>
              <a:t>Complex service management:</a:t>
            </a:r>
            <a:r>
              <a:rPr lang="en-IN" sz="2000" dirty="0" smtClean="0"/>
              <a:t> When services interact they exchange messages to tasks. the number of messages may go in millions. It becomes a cumbersome task to handle a large number of messages.</a:t>
            </a:r>
          </a:p>
          <a:p>
            <a:pPr algn="just">
              <a:lnSpc>
                <a:spcPct val="150000"/>
              </a:lnSpc>
              <a:buNone/>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smtClean="0"/>
              <a:t>Applications of SOA</a:t>
            </a:r>
            <a:endParaRPr lang="en-IN" dirty="0"/>
          </a:p>
        </p:txBody>
      </p:sp>
      <p:sp>
        <p:nvSpPr>
          <p:cNvPr id="3" name="Content Placeholder 2"/>
          <p:cNvSpPr>
            <a:spLocks noGrp="1"/>
          </p:cNvSpPr>
          <p:nvPr>
            <p:ph idx="1"/>
          </p:nvPr>
        </p:nvSpPr>
        <p:spPr/>
        <p:txBody>
          <a:bodyPr/>
          <a:lstStyle/>
          <a:p>
            <a:pPr algn="just">
              <a:lnSpc>
                <a:spcPct val="150000"/>
              </a:lnSpc>
            </a:pPr>
            <a:r>
              <a:rPr lang="en-IN" sz="2000" dirty="0" smtClean="0"/>
              <a:t>SOA infrastructure is used by many armies and air force to deploy situational awareness systems.</a:t>
            </a:r>
          </a:p>
          <a:p>
            <a:pPr algn="just">
              <a:lnSpc>
                <a:spcPct val="150000"/>
              </a:lnSpc>
            </a:pPr>
            <a:r>
              <a:rPr lang="en-IN" sz="2000" dirty="0" smtClean="0"/>
              <a:t>SOA is used to improve the healthcare delivery.</a:t>
            </a:r>
          </a:p>
          <a:p>
            <a:pPr algn="just">
              <a:lnSpc>
                <a:spcPct val="150000"/>
              </a:lnSpc>
            </a:pPr>
            <a:r>
              <a:rPr lang="en-IN" sz="2000" dirty="0" smtClean="0"/>
              <a:t>Nowadays many apps are games and they use inbuilt functions to run. For example, an app might need GPS so it uses inbuilt GPS functions of the device. This is SOA in mobile solutions.</a:t>
            </a:r>
          </a:p>
          <a:p>
            <a:pPr algn="just">
              <a:lnSpc>
                <a:spcPct val="150000"/>
              </a:lnSpc>
            </a:pPr>
            <a:r>
              <a:rPr lang="en-IN" sz="2000" dirty="0" smtClean="0"/>
              <a:t>SOA helps maintain museums a virtualized storage pool for their information and content.</a:t>
            </a:r>
          </a:p>
          <a:p>
            <a:pPr algn="just">
              <a:lnSpc>
                <a:spcPct val="150000"/>
              </a:lnSpc>
              <a:buNone/>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smtClean="0">
                <a:latin typeface="Arial Black" pitchFamily="34" charset="0"/>
              </a:rPr>
              <a:t>Content</a:t>
            </a:r>
            <a:r>
              <a:rPr lang="en-US" smtClean="0"/>
              <a:t/>
            </a:r>
            <a:br>
              <a:rPr lang="en-US" smtClean="0"/>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259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endParaRPr lang="en-US" dirty="0"/>
          </a:p>
        </p:txBody>
      </p:sp>
      <p:sp>
        <p:nvSpPr>
          <p:cNvPr id="3" name="Content Placeholder 2"/>
          <p:cNvSpPr>
            <a:spLocks noGrp="1"/>
          </p:cNvSpPr>
          <p:nvPr>
            <p:ph idx="1"/>
          </p:nvPr>
        </p:nvSpPr>
        <p:spPr>
          <a:xfrm>
            <a:off x="285720" y="1600200"/>
            <a:ext cx="8401080" cy="4525963"/>
          </a:xfrm>
        </p:spPr>
        <p:txBody>
          <a:bodyPr/>
          <a:lstStyle/>
          <a:p>
            <a:pPr algn="just">
              <a:lnSpc>
                <a:spcPct val="150000"/>
              </a:lnSpc>
            </a:pPr>
            <a:r>
              <a:rPr lang="en-US" sz="2000" dirty="0"/>
              <a:t>The "cloud" is a set of different types of hardware and software that work collectively to deliver many aspects of computing to the end-user as an online service</a:t>
            </a:r>
            <a:r>
              <a:rPr lang="en-US" sz="2000" dirty="0" smtClean="0"/>
              <a:t>.</a:t>
            </a:r>
          </a:p>
          <a:p>
            <a:pPr algn="just">
              <a:lnSpc>
                <a:spcPct val="150000"/>
              </a:lnSpc>
            </a:pPr>
            <a:r>
              <a:rPr lang="en-US" sz="2000" dirty="0"/>
              <a:t>Cloud Computing is the use of hardware and software to deliver a service over a network (typically the Internet). With cloud computing, users can access files and use applications from any device that can access the Internet</a:t>
            </a:r>
            <a:r>
              <a:rPr lang="en-US" sz="2000" dirty="0" smtClean="0"/>
              <a:t>.</a:t>
            </a:r>
          </a:p>
          <a:p>
            <a:pPr algn="just">
              <a:lnSpc>
                <a:spcPct val="150000"/>
              </a:lnSpc>
            </a:pPr>
            <a:r>
              <a:rPr lang="en-US" sz="2000" dirty="0"/>
              <a:t>An example of a Cloud Computing provider is Google's Gmail. Gmail users can access files and applications hosted by Google via the internet from any device.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55990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447" y="352492"/>
            <a:ext cx="5025131" cy="5934028"/>
          </a:xfrm>
        </p:spPr>
      </p:pic>
      <p:sp>
        <p:nvSpPr>
          <p:cNvPr id="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537656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IN" dirty="0" smtClean="0"/>
              <a:t>Cloud Service Models</a:t>
            </a:r>
            <a:endParaRPr lang="en-IN" dirty="0"/>
          </a:p>
        </p:txBody>
      </p:sp>
      <p:sp>
        <p:nvSpPr>
          <p:cNvPr id="7" name="Content Placeholder 6"/>
          <p:cNvSpPr>
            <a:spLocks noGrp="1"/>
          </p:cNvSpPr>
          <p:nvPr>
            <p:ph idx="1"/>
          </p:nvPr>
        </p:nvSpPr>
        <p:spPr/>
        <p:txBody>
          <a:bodyPr/>
          <a:lstStyle/>
          <a:p>
            <a:endParaRPr lang="en-IN"/>
          </a:p>
        </p:txBody>
      </p:sp>
      <p:pic>
        <p:nvPicPr>
          <p:cNvPr id="10241" name="Picture 1"/>
          <p:cNvPicPr>
            <a:picLocks noChangeAspect="1" noChangeArrowheads="1"/>
          </p:cNvPicPr>
          <p:nvPr/>
        </p:nvPicPr>
        <p:blipFill>
          <a:blip r:embed="rId2"/>
          <a:srcRect/>
          <a:stretch>
            <a:fillRect/>
          </a:stretch>
        </p:blipFill>
        <p:spPr bwMode="auto">
          <a:xfrm>
            <a:off x="500034" y="1428736"/>
            <a:ext cx="8165989" cy="4929198"/>
          </a:xfrm>
          <a:prstGeom prst="rect">
            <a:avLst/>
          </a:prstGeom>
          <a:noFill/>
          <a:ln w="9525">
            <a:noFill/>
            <a:miter lim="800000"/>
            <a:headEnd/>
            <a:tailEnd/>
          </a:ln>
          <a:effectLst/>
        </p:spPr>
      </p:pic>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733192"/>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557" y="1000108"/>
            <a:ext cx="6531530" cy="5020681"/>
          </a:xfrm>
        </p:spPr>
      </p:pic>
      <p:sp>
        <p:nvSpPr>
          <p:cNvPr id="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00205"/>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2800" dirty="0"/>
              <a:t>Product Lifetime: Independent Product vs. Continuous Improvement</a:t>
            </a:r>
            <a:br>
              <a:rPr lang="en-US" sz="2800" dirty="0"/>
            </a:br>
            <a:endParaRPr lang="en-US" sz="2800" dirty="0"/>
          </a:p>
        </p:txBody>
      </p:sp>
      <p:sp>
        <p:nvSpPr>
          <p:cNvPr id="3" name="Content Placeholder 2"/>
          <p:cNvSpPr>
            <a:spLocks noGrp="1"/>
          </p:cNvSpPr>
          <p:nvPr>
            <p:ph idx="1"/>
          </p:nvPr>
        </p:nvSpPr>
        <p:spPr>
          <a:xfrm>
            <a:off x="-214346" y="1260491"/>
            <a:ext cx="8786842" cy="4525963"/>
          </a:xfrm>
        </p:spPr>
        <p:txBody>
          <a:bodyPr/>
          <a:lstStyle/>
          <a:p>
            <a:pPr lvl="1" algn="just">
              <a:lnSpc>
                <a:spcPct val="150000"/>
              </a:lnSpc>
            </a:pPr>
            <a:r>
              <a:rPr lang="en-US" sz="2400" dirty="0"/>
              <a:t>There are three assumptions made for product lifetime:</a:t>
            </a:r>
          </a:p>
          <a:p>
            <a:pPr lvl="2" algn="just">
              <a:lnSpc>
                <a:spcPct val="150000"/>
              </a:lnSpc>
            </a:pPr>
            <a:r>
              <a:rPr lang="en-US" dirty="0"/>
              <a:t>Products have a limited life and thus every product has a life cycle.</a:t>
            </a:r>
          </a:p>
          <a:p>
            <a:pPr lvl="2" algn="just">
              <a:lnSpc>
                <a:spcPct val="150000"/>
              </a:lnSpc>
            </a:pPr>
            <a:r>
              <a:rPr lang="en-US" dirty="0"/>
              <a:t>Product sales pass through distinct stages, each posing different challenges, opportunities and problems to the seller.</a:t>
            </a:r>
          </a:p>
          <a:p>
            <a:pPr lvl="2" algn="just">
              <a:lnSpc>
                <a:spcPct val="150000"/>
              </a:lnSpc>
            </a:pPr>
            <a:r>
              <a:rPr lang="en-US" dirty="0"/>
              <a:t>Products require different marketing, financing, manufacturing, purchasing and human resource strategies throughout its lifetime.</a:t>
            </a:r>
          </a:p>
          <a:p>
            <a:pPr algn="just">
              <a:lnSpc>
                <a:spcPct val="150000"/>
              </a:lnSpc>
            </a:pPr>
            <a:endParaRPr lang="en-US" sz="2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532574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84" y="160333"/>
            <a:ext cx="9429784" cy="5983311"/>
          </a:xfrm>
        </p:spPr>
        <p:txBody>
          <a:bodyPr>
            <a:noAutofit/>
          </a:bodyPr>
          <a:lstStyle/>
          <a:p>
            <a:pPr algn="just">
              <a:lnSpc>
                <a:spcPct val="150000"/>
              </a:lnSpc>
              <a:buNone/>
            </a:pPr>
            <a:r>
              <a:rPr lang="en-US" sz="1600" dirty="0" smtClean="0"/>
              <a:t>	There </a:t>
            </a:r>
            <a:r>
              <a:rPr lang="en-US" sz="1600" dirty="0"/>
              <a:t>are two important approaches for product </a:t>
            </a:r>
            <a:r>
              <a:rPr lang="en-US" sz="1600" dirty="0" smtClean="0"/>
              <a:t>lifetime</a:t>
            </a:r>
          </a:p>
          <a:p>
            <a:pPr algn="just">
              <a:lnSpc>
                <a:spcPct val="150000"/>
              </a:lnSpc>
              <a:buNone/>
            </a:pPr>
            <a:r>
              <a:rPr lang="en-US" sz="1600" dirty="0" smtClean="0"/>
              <a:t>	 </a:t>
            </a:r>
            <a:r>
              <a:rPr lang="en-US" sz="1600" dirty="0"/>
              <a:t>(1) Independent Product, (2) Continuous </a:t>
            </a:r>
            <a:r>
              <a:rPr lang="en-US" sz="1600" dirty="0" smtClean="0"/>
              <a:t>Improvement</a:t>
            </a:r>
          </a:p>
          <a:p>
            <a:pPr lvl="1" algn="just">
              <a:lnSpc>
                <a:spcPct val="150000"/>
              </a:lnSpc>
            </a:pPr>
            <a:r>
              <a:rPr lang="en-US" sz="1600" dirty="0"/>
              <a:t>Quality Management (QM) is an approach to doing business that maximizes the competitiveness of an organization through continuous improvement of its products, services, people, processes, and </a:t>
            </a:r>
            <a:r>
              <a:rPr lang="en-US" sz="1600" dirty="0" smtClean="0"/>
              <a:t>environments.</a:t>
            </a:r>
          </a:p>
          <a:p>
            <a:pPr lvl="1" algn="just">
              <a:lnSpc>
                <a:spcPct val="150000"/>
              </a:lnSpc>
            </a:pPr>
            <a:r>
              <a:rPr lang="en-US" sz="1600" dirty="0" smtClean="0"/>
              <a:t>The </a:t>
            </a:r>
            <a:r>
              <a:rPr lang="en-US" sz="1600" dirty="0"/>
              <a:t>continuous improvement tasks </a:t>
            </a:r>
            <a:r>
              <a:rPr lang="en-US" sz="1600" dirty="0" smtClean="0"/>
              <a:t>are:</a:t>
            </a:r>
          </a:p>
          <a:p>
            <a:pPr lvl="1" algn="just">
              <a:lnSpc>
                <a:spcPct val="150000"/>
              </a:lnSpc>
              <a:buFont typeface="Wingdings" pitchFamily="2" charset="2"/>
              <a:buChar char="Ø"/>
            </a:pPr>
            <a:r>
              <a:rPr lang="en-US" sz="1600" dirty="0" smtClean="0"/>
              <a:t>Review </a:t>
            </a:r>
            <a:r>
              <a:rPr lang="en-US" sz="1600" dirty="0"/>
              <a:t>product, processes and practices periodically to look for rooms for improvement and efficiency </a:t>
            </a:r>
            <a:r>
              <a:rPr lang="en-US" sz="1600" dirty="0" smtClean="0"/>
              <a:t>enhancement.</a:t>
            </a:r>
          </a:p>
          <a:p>
            <a:pPr lvl="1" algn="just">
              <a:lnSpc>
                <a:spcPct val="150000"/>
              </a:lnSpc>
              <a:buFont typeface="Wingdings" pitchFamily="2" charset="2"/>
              <a:buChar char="Ø"/>
            </a:pPr>
            <a:r>
              <a:rPr lang="en-US" sz="1600" dirty="0" smtClean="0"/>
              <a:t>Conduct </a:t>
            </a:r>
            <a:r>
              <a:rPr lang="en-US" sz="1600" dirty="0"/>
              <a:t>frequent retrospectives and experiments to continually improve team processes and </a:t>
            </a:r>
            <a:r>
              <a:rPr lang="en-US" sz="1600" dirty="0" smtClean="0"/>
              <a:t>effectiveness.</a:t>
            </a:r>
          </a:p>
          <a:p>
            <a:pPr lvl="1" algn="just">
              <a:lnSpc>
                <a:spcPct val="150000"/>
              </a:lnSpc>
              <a:buFont typeface="Wingdings" pitchFamily="2" charset="2"/>
              <a:buChar char="Ø"/>
            </a:pPr>
            <a:r>
              <a:rPr lang="en-US" sz="1600" dirty="0" smtClean="0"/>
              <a:t>Gather </a:t>
            </a:r>
            <a:r>
              <a:rPr lang="en-US" sz="1600" dirty="0"/>
              <a:t>feedback from stakeholders on product increments and demonstrations to enhance value </a:t>
            </a:r>
            <a:r>
              <a:rPr lang="en-US" sz="1600" dirty="0" smtClean="0"/>
              <a:t>delivery.</a:t>
            </a:r>
          </a:p>
          <a:p>
            <a:pPr lvl="1" algn="just">
              <a:lnSpc>
                <a:spcPct val="150000"/>
              </a:lnSpc>
              <a:buFont typeface="Wingdings" pitchFamily="2" charset="2"/>
              <a:buChar char="Ø"/>
            </a:pPr>
            <a:r>
              <a:rPr lang="en-US" sz="1600" dirty="0" smtClean="0"/>
              <a:t>Develop </a:t>
            </a:r>
            <a:r>
              <a:rPr lang="en-US" sz="1600" dirty="0"/>
              <a:t>a team of generalizing specialists by providing learning and practicing </a:t>
            </a:r>
            <a:r>
              <a:rPr lang="en-US" sz="1600" dirty="0" smtClean="0"/>
              <a:t>opportunities.</a:t>
            </a:r>
          </a:p>
          <a:p>
            <a:pPr lvl="1" algn="just">
              <a:lnSpc>
                <a:spcPct val="150000"/>
              </a:lnSpc>
              <a:buFont typeface="Wingdings" pitchFamily="2" charset="2"/>
              <a:buChar char="Ø"/>
            </a:pPr>
            <a:r>
              <a:rPr lang="en-US" sz="1600" dirty="0" smtClean="0"/>
              <a:t>Perform </a:t>
            </a:r>
            <a:r>
              <a:rPr lang="en-US" sz="1600" dirty="0"/>
              <a:t>value stream analysis on existing processes to remove wastes and improve </a:t>
            </a:r>
            <a:r>
              <a:rPr lang="en-US" sz="1600" dirty="0" smtClean="0"/>
              <a:t>efficiency.</a:t>
            </a:r>
          </a:p>
          <a:p>
            <a:pPr lvl="1" algn="just">
              <a:lnSpc>
                <a:spcPct val="150000"/>
              </a:lnSpc>
              <a:buFont typeface="Wingdings" pitchFamily="2" charset="2"/>
              <a:buChar char="Ø"/>
            </a:pPr>
            <a:r>
              <a:rPr lang="en-US" sz="1600" dirty="0" smtClean="0"/>
              <a:t>Disseminate </a:t>
            </a:r>
            <a:r>
              <a:rPr lang="en-US" sz="1600" dirty="0"/>
              <a:t>knowledge gained during carrying out the project works to the whole organization for organizational improvement.</a:t>
            </a:r>
          </a:p>
          <a:p>
            <a:pPr algn="just">
              <a:lnSpc>
                <a:spcPct val="150000"/>
              </a:lnSpc>
            </a:pPr>
            <a:endParaRPr lang="en-US" sz="16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05807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4"/>
            <a:ext cx="8229600" cy="1143000"/>
          </a:xfrm>
        </p:spPr>
        <p:txBody>
          <a:bodyPr anchor="ctr"/>
          <a:lstStyle/>
          <a:p>
            <a:r>
              <a:rPr lang="en-US" dirty="0"/>
              <a:t>Software as a Service</a:t>
            </a:r>
            <a:br>
              <a:rPr lang="en-US" dirty="0"/>
            </a:br>
            <a:endParaRPr lang="en-US" dirty="0"/>
          </a:p>
        </p:txBody>
      </p:sp>
      <p:sp>
        <p:nvSpPr>
          <p:cNvPr id="3" name="Content Placeholder 2"/>
          <p:cNvSpPr>
            <a:spLocks noGrp="1"/>
          </p:cNvSpPr>
          <p:nvPr>
            <p:ph idx="1"/>
          </p:nvPr>
        </p:nvSpPr>
        <p:spPr>
          <a:xfrm>
            <a:off x="0" y="1600200"/>
            <a:ext cx="8686800" cy="4525963"/>
          </a:xfrm>
        </p:spPr>
        <p:txBody>
          <a:bodyPr/>
          <a:lstStyle/>
          <a:p>
            <a:pPr lvl="1" algn="just">
              <a:lnSpc>
                <a:spcPct val="150000"/>
              </a:lnSpc>
            </a:pPr>
            <a:r>
              <a:rPr lang="en-US" sz="2400" dirty="0"/>
              <a:t>SaaS is often referred to as software-on-demand and utilizing it is akin to renting software rather than buying it.</a:t>
            </a:r>
          </a:p>
          <a:p>
            <a:pPr lvl="1" algn="just">
              <a:lnSpc>
                <a:spcPct val="150000"/>
              </a:lnSpc>
            </a:pPr>
            <a:r>
              <a:rPr lang="en-US" sz="2400" dirty="0"/>
              <a:t>With traditional software applications you would purchase the software upfront as a package and then install it onto your computer.</a:t>
            </a:r>
          </a:p>
          <a:p>
            <a:pPr lvl="1" algn="just">
              <a:lnSpc>
                <a:spcPct val="150000"/>
              </a:lnSpc>
            </a:pPr>
            <a:r>
              <a:rPr lang="en-US" sz="2400" dirty="0"/>
              <a:t>The software’s license may also limit the number of users and/or devices where the software can be deployed.</a:t>
            </a:r>
          </a:p>
          <a:p>
            <a:pPr algn="just">
              <a:lnSpc>
                <a:spcPct val="150000"/>
              </a:lnSpc>
            </a:pPr>
            <a:endParaRPr lang="en-US" sz="2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282398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285776"/>
            <a:ext cx="8229600" cy="1143000"/>
          </a:xfrm>
        </p:spPr>
        <p:txBody>
          <a:bodyPr anchor="b"/>
          <a:lstStyle/>
          <a:p>
            <a:r>
              <a:rPr lang="en-US" dirty="0" smtClean="0"/>
              <a:t>Reasons why </a:t>
            </a:r>
            <a:r>
              <a:rPr lang="en-US" dirty="0" err="1" smtClean="0"/>
              <a:t>SaaS</a:t>
            </a:r>
            <a:r>
              <a:rPr lang="en-US" dirty="0" smtClean="0"/>
              <a:t> is beneficial</a:t>
            </a:r>
            <a:endParaRPr lang="en-IN" dirty="0"/>
          </a:p>
        </p:txBody>
      </p:sp>
      <p:sp>
        <p:nvSpPr>
          <p:cNvPr id="3" name="Content Placeholder 2"/>
          <p:cNvSpPr>
            <a:spLocks noGrp="1"/>
          </p:cNvSpPr>
          <p:nvPr>
            <p:ph idx="1"/>
          </p:nvPr>
        </p:nvSpPr>
        <p:spPr>
          <a:xfrm>
            <a:off x="-642974" y="428604"/>
            <a:ext cx="9644130" cy="4214842"/>
          </a:xfrm>
        </p:spPr>
        <p:txBody>
          <a:bodyPr>
            <a:noAutofit/>
          </a:bodyPr>
          <a:lstStyle/>
          <a:p>
            <a:pPr lvl="2" algn="just">
              <a:lnSpc>
                <a:spcPct val="150000"/>
              </a:lnSpc>
              <a:buNone/>
            </a:pPr>
            <a:endParaRPr lang="en-US" sz="1800" dirty="0" smtClean="0">
              <a:latin typeface="+mj-lt"/>
            </a:endParaRPr>
          </a:p>
          <a:p>
            <a:pPr lvl="2" algn="just">
              <a:lnSpc>
                <a:spcPct val="150000"/>
              </a:lnSpc>
            </a:pPr>
            <a:r>
              <a:rPr lang="en-US" sz="1800" dirty="0" smtClean="0">
                <a:latin typeface="+mj-lt"/>
              </a:rPr>
              <a:t>No </a:t>
            </a:r>
            <a:r>
              <a:rPr lang="en-US" sz="1800" dirty="0">
                <a:latin typeface="+mj-lt"/>
              </a:rPr>
              <a:t>additional hardware costs; the processing power required to run the applications is supplied by the cloud provider.</a:t>
            </a:r>
          </a:p>
          <a:p>
            <a:pPr lvl="2" algn="just">
              <a:lnSpc>
                <a:spcPct val="150000"/>
              </a:lnSpc>
            </a:pPr>
            <a:r>
              <a:rPr lang="en-US" sz="1800" dirty="0">
                <a:latin typeface="+mj-lt"/>
              </a:rPr>
              <a:t>No initial setup costs; applications are ready to use once the user subscribes.</a:t>
            </a:r>
          </a:p>
          <a:p>
            <a:pPr lvl="2" algn="just">
              <a:lnSpc>
                <a:spcPct val="150000"/>
              </a:lnSpc>
            </a:pPr>
            <a:r>
              <a:rPr lang="en-US" sz="1800" dirty="0" smtClean="0">
                <a:latin typeface="+mj-lt"/>
              </a:rPr>
              <a:t>Pay </a:t>
            </a:r>
            <a:r>
              <a:rPr lang="en-US" sz="1800" dirty="0">
                <a:latin typeface="+mj-lt"/>
              </a:rPr>
              <a:t>for what you use; if a piece of software is only needed for a limited period then it is only paid for over that period and subscriptions can usually be halted at any time.</a:t>
            </a:r>
          </a:p>
          <a:p>
            <a:pPr lvl="2" algn="just">
              <a:lnSpc>
                <a:spcPct val="150000"/>
              </a:lnSpc>
            </a:pPr>
            <a:r>
              <a:rPr lang="en-US" sz="1800" dirty="0">
                <a:latin typeface="+mj-lt"/>
              </a:rPr>
              <a:t>Usage is scalable; if a user decides they need more storage or additional services, for example, then they can access these on demand without needing to install new software or hardware.</a:t>
            </a:r>
          </a:p>
          <a:p>
            <a:pPr lvl="2" algn="just">
              <a:lnSpc>
                <a:spcPct val="150000"/>
              </a:lnSpc>
            </a:pPr>
            <a:r>
              <a:rPr lang="en-US" sz="1800" dirty="0">
                <a:latin typeface="+mj-lt"/>
              </a:rPr>
              <a:t>Updates are automated; whenever there is an update it is available online to existing customers, often free of charge. No new software will be required as it often is with other types of applications and the updates will usually be deployed automatically by the cloud provider</a:t>
            </a:r>
            <a:r>
              <a:rPr lang="en-US" sz="1800" dirty="0" smtClean="0">
                <a:latin typeface="+mj-lt"/>
              </a:rPr>
              <a:t>.</a:t>
            </a:r>
            <a:endParaRPr lang="en-US" sz="1800" dirty="0">
              <a:latin typeface="+mj-lt"/>
            </a:endParaRP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748491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IN" dirty="0" err="1" smtClean="0"/>
              <a:t>Contd</a:t>
            </a:r>
            <a:r>
              <a:rPr lang="en-IN" dirty="0" smtClean="0"/>
              <a:t>…</a:t>
            </a:r>
            <a:endParaRPr lang="en-IN" dirty="0"/>
          </a:p>
        </p:txBody>
      </p:sp>
      <p:sp>
        <p:nvSpPr>
          <p:cNvPr id="3" name="Content Placeholder 2"/>
          <p:cNvSpPr>
            <a:spLocks noGrp="1"/>
          </p:cNvSpPr>
          <p:nvPr>
            <p:ph idx="1"/>
          </p:nvPr>
        </p:nvSpPr>
        <p:spPr>
          <a:xfrm>
            <a:off x="-357222" y="1600200"/>
            <a:ext cx="9044022" cy="4525963"/>
          </a:xfrm>
        </p:spPr>
        <p:txBody>
          <a:bodyPr/>
          <a:lstStyle/>
          <a:p>
            <a:pPr lvl="2" algn="just">
              <a:lnSpc>
                <a:spcPct val="150000"/>
              </a:lnSpc>
            </a:pPr>
            <a:r>
              <a:rPr lang="en-US" sz="2000" dirty="0" smtClean="0"/>
              <a:t>Cross device compatibility; </a:t>
            </a:r>
            <a:r>
              <a:rPr lang="en-US" sz="2000" dirty="0" err="1" smtClean="0"/>
              <a:t>SaaS</a:t>
            </a:r>
            <a:r>
              <a:rPr lang="en-US" sz="2000" dirty="0" smtClean="0"/>
              <a:t> applications can be accessed via any internet enabled device, which makes it ideal for those who use a number of different devices, such as internet enabled phones and tablets, and those who don’t always use the same computer.</a:t>
            </a:r>
          </a:p>
          <a:p>
            <a:pPr lvl="2" algn="just">
              <a:lnSpc>
                <a:spcPct val="150000"/>
              </a:lnSpc>
            </a:pPr>
            <a:r>
              <a:rPr lang="en-US" sz="2000" dirty="0" smtClean="0"/>
              <a:t>Accessible from any location; rather than being restricted to installations on individual computers, an application can be accessed from anywhere with an internet enabled device.</a:t>
            </a:r>
          </a:p>
          <a:p>
            <a:pPr lvl="2" algn="just">
              <a:lnSpc>
                <a:spcPct val="150000"/>
              </a:lnSpc>
            </a:pPr>
            <a:r>
              <a:rPr lang="en-US" sz="2000" dirty="0" smtClean="0"/>
              <a:t>Application can be customized and white </a:t>
            </a:r>
            <a:r>
              <a:rPr lang="en-US" sz="2000" dirty="0" err="1" smtClean="0"/>
              <a:t>labelled</a:t>
            </a:r>
            <a:r>
              <a:rPr lang="en-US" sz="2000" dirty="0" smtClean="0"/>
              <a:t>; with some software, customization is available meaning it can be altered to suit the needs and branding of a particular customer</a:t>
            </a:r>
          </a:p>
          <a:p>
            <a:endParaRPr lang="en-IN" sz="20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0" y="1600200"/>
            <a:ext cx="8686800" cy="4525963"/>
          </a:xfrm>
        </p:spPr>
        <p:txBody>
          <a:bodyPr/>
          <a:lstStyle/>
          <a:p>
            <a:pPr lvl="1" algn="just">
              <a:lnSpc>
                <a:spcPct val="150000"/>
              </a:lnSpc>
            </a:pPr>
            <a:r>
              <a:rPr lang="en-US" sz="2000" dirty="0"/>
              <a:t>There are no setup costs with SaaS, as there often are with other applications.</a:t>
            </a:r>
          </a:p>
          <a:p>
            <a:pPr lvl="1" algn="just">
              <a:lnSpc>
                <a:spcPct val="150000"/>
              </a:lnSpc>
            </a:pPr>
            <a:r>
              <a:rPr lang="en-US" sz="2000" dirty="0"/>
              <a:t>SaaS is scalable with upgrades available on demand.</a:t>
            </a:r>
          </a:p>
          <a:p>
            <a:pPr lvl="1" algn="just">
              <a:lnSpc>
                <a:spcPct val="150000"/>
              </a:lnSpc>
            </a:pPr>
            <a:r>
              <a:rPr lang="en-US" sz="2000" dirty="0"/>
              <a:t>Access to Software as a Service is compatible across all internet enabled devices.</a:t>
            </a:r>
          </a:p>
          <a:p>
            <a:pPr lvl="1" algn="just">
              <a:lnSpc>
                <a:spcPct val="150000"/>
              </a:lnSpc>
            </a:pPr>
            <a:r>
              <a:rPr lang="en-US" sz="2000" dirty="0"/>
              <a:t>As long as there is an internet connection, applications are accessible from any location.</a:t>
            </a:r>
          </a:p>
          <a:p>
            <a:pPr algn="just">
              <a:lnSpc>
                <a:spcPct val="150000"/>
              </a:lnSpc>
            </a:pPr>
            <a:endParaRPr lang="en-US"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27816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SaaS</a:t>
            </a:r>
            <a:r>
              <a:rPr lang="en-US" b="1" dirty="0"/>
              <a:t> </a:t>
            </a:r>
            <a:r>
              <a:rPr lang="en-US" b="1" dirty="0" smtClean="0"/>
              <a:t>Architecture</a:t>
            </a:r>
            <a:r>
              <a:rPr lang="en-US" b="1" dirty="0"/>
              <a:t/>
            </a:r>
            <a:br>
              <a:rPr lang="en-US" b="1" dirty="0"/>
            </a:br>
            <a:endParaRPr lang="en-US" dirty="0"/>
          </a:p>
        </p:txBody>
      </p:sp>
      <p:pic>
        <p:nvPicPr>
          <p:cNvPr id="4" name="image41.jpeg"/>
          <p:cNvPicPr>
            <a:picLocks noGrp="1"/>
          </p:cNvPicPr>
          <p:nvPr>
            <p:ph idx="1"/>
          </p:nvPr>
        </p:nvPicPr>
        <p:blipFill>
          <a:blip r:embed="rId2" cstate="print"/>
          <a:stretch>
            <a:fillRect/>
          </a:stretch>
        </p:blipFill>
        <p:spPr>
          <a:xfrm>
            <a:off x="1071538" y="1928802"/>
            <a:ext cx="6500858" cy="3096429"/>
          </a:xfrm>
          <a:prstGeom prst="rect">
            <a:avLst/>
          </a:prstGeom>
        </p:spPr>
      </p:pic>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smtClean="0">
                <a:solidFill>
                  <a:schemeClr val="bg1"/>
                </a:solidFill>
                <a:latin typeface="Cambria" pitchFamily="18" charset="0"/>
              </a:rPr>
              <a:t>Unit 9 </a:t>
            </a:r>
            <a:endParaRPr lang="en-US" sz="1400" dirty="0">
              <a:solidFill>
                <a:schemeClr val="bg1"/>
              </a:solidFill>
              <a:latin typeface="Cambria" pitchFamily="18" charset="0"/>
            </a:endParaRP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8779053"/>
      </p:ext>
    </p:extLst>
  </p:cSld>
  <p:clrMapOvr>
    <a:masterClrMapping/>
  </p:clrMapOvr>
  <p:transition spd="slow"/>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55E1A1BCDFEB4F8EBA62A6AC483070" ma:contentTypeVersion="2" ma:contentTypeDescription="Create a new document." ma:contentTypeScope="" ma:versionID="7ae163f445248843f6c58d5246fa7f6f">
  <xsd:schema xmlns:xsd="http://www.w3.org/2001/XMLSchema" xmlns:xs="http://www.w3.org/2001/XMLSchema" xmlns:p="http://schemas.microsoft.com/office/2006/metadata/properties" xmlns:ns2="9b650fcc-0e8e-442f-85ee-58a357c63935" targetNamespace="http://schemas.microsoft.com/office/2006/metadata/properties" ma:root="true" ma:fieldsID="09456ba0be89e8c4c426896d34938c00" ns2:_="">
    <xsd:import namespace="9b650fcc-0e8e-442f-85ee-58a357c6393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50fcc-0e8e-442f-85ee-58a357c639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37C9E9-D519-457B-A603-A2AF8CCA38BC}"/>
</file>

<file path=customXml/itemProps2.xml><?xml version="1.0" encoding="utf-8"?>
<ds:datastoreItem xmlns:ds="http://schemas.openxmlformats.org/officeDocument/2006/customXml" ds:itemID="{2C372C82-A25E-4259-8440-04B64159AAB1}"/>
</file>

<file path=customXml/itemProps3.xml><?xml version="1.0" encoding="utf-8"?>
<ds:datastoreItem xmlns:ds="http://schemas.openxmlformats.org/officeDocument/2006/customXml" ds:itemID="{482254E3-F7D6-49EA-B433-A0BA077F53D3}"/>
</file>

<file path=docProps/app.xml><?xml version="1.0" encoding="utf-8"?>
<Properties xmlns="http://schemas.openxmlformats.org/officeDocument/2006/extended-properties" xmlns:vt="http://schemas.openxmlformats.org/officeDocument/2006/docPropsVTypes">
  <Template/>
  <TotalTime>5334</TotalTime>
  <Words>971</Words>
  <Application>Microsoft Office PowerPoint</Application>
  <PresentationFormat>On-screen Show (4:3)</PresentationFormat>
  <Paragraphs>116</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Calibri</vt:lpstr>
      <vt:lpstr>Cambria</vt:lpstr>
      <vt:lpstr>McGrawHill-Italic</vt:lpstr>
      <vt:lpstr>Tahoma</vt:lpstr>
      <vt:lpstr>Times New Roman</vt:lpstr>
      <vt:lpstr>Wingdings</vt:lpstr>
      <vt:lpstr>Blends</vt:lpstr>
      <vt:lpstr>PowerPoint Presentation</vt:lpstr>
      <vt:lpstr>Content </vt:lpstr>
      <vt:lpstr>Product Lifetime: Independent Product vs. Continuous Improvement </vt:lpstr>
      <vt:lpstr>PowerPoint Presentation</vt:lpstr>
      <vt:lpstr>Software as a Service </vt:lpstr>
      <vt:lpstr>Reasons why SaaS is beneficial</vt:lpstr>
      <vt:lpstr>Contd…</vt:lpstr>
      <vt:lpstr>Contd…</vt:lpstr>
      <vt:lpstr>SaaS Architecture </vt:lpstr>
      <vt:lpstr>PowerPoint Presentation</vt:lpstr>
      <vt:lpstr>PowerPoint Presentation</vt:lpstr>
      <vt:lpstr>Service Oriented Architecture</vt:lpstr>
      <vt:lpstr>PowerPoint Presentation</vt:lpstr>
      <vt:lpstr>Components of SOA</vt:lpstr>
      <vt:lpstr>General Principles of SOA</vt:lpstr>
      <vt:lpstr>Contd…</vt:lpstr>
      <vt:lpstr>Advantages of SOA</vt:lpstr>
      <vt:lpstr>Disadvantages of SOA</vt:lpstr>
      <vt:lpstr>Applications of SOA</vt:lpstr>
      <vt:lpstr>What is Cloud Computing?</vt:lpstr>
      <vt:lpstr>PowerPoint Presentation</vt:lpstr>
      <vt:lpstr>Cloud Service Models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resources</cp:lastModifiedBy>
  <cp:revision>596</cp:revision>
  <dcterms:created xsi:type="dcterms:W3CDTF">2000-01-15T04:50:39Z</dcterms:created>
  <dcterms:modified xsi:type="dcterms:W3CDTF">2019-09-11T07:24:36Z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0x0101009855E1A1BCDFEB4F8EBA62A6AC483070</vt:lpwstr>
  </property>
</Properties>
</file>