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4"/>
  </p:notesMasterIdLst>
  <p:sldIdLst>
    <p:sldId id="597" r:id="rId2"/>
    <p:sldId id="678" r:id="rId3"/>
    <p:sldId id="792" r:id="rId4"/>
    <p:sldId id="793" r:id="rId5"/>
    <p:sldId id="794" r:id="rId6"/>
    <p:sldId id="795" r:id="rId7"/>
    <p:sldId id="796" r:id="rId8"/>
    <p:sldId id="797" r:id="rId9"/>
    <p:sldId id="798" r:id="rId10"/>
    <p:sldId id="799" r:id="rId11"/>
    <p:sldId id="800" r:id="rId12"/>
    <p:sldId id="801" r:id="rId13"/>
    <p:sldId id="802" r:id="rId14"/>
    <p:sldId id="803" r:id="rId15"/>
    <p:sldId id="804" r:id="rId16"/>
    <p:sldId id="805" r:id="rId17"/>
    <p:sldId id="806" r:id="rId18"/>
    <p:sldId id="807" r:id="rId19"/>
    <p:sldId id="808" r:id="rId20"/>
    <p:sldId id="747" r:id="rId21"/>
    <p:sldId id="748" r:id="rId22"/>
    <p:sldId id="749" r:id="rId23"/>
    <p:sldId id="750" r:id="rId24"/>
    <p:sldId id="751" r:id="rId25"/>
    <p:sldId id="752" r:id="rId26"/>
    <p:sldId id="753" r:id="rId27"/>
    <p:sldId id="754" r:id="rId28"/>
    <p:sldId id="755" r:id="rId29"/>
    <p:sldId id="756" r:id="rId30"/>
    <p:sldId id="757" r:id="rId31"/>
    <p:sldId id="758" r:id="rId32"/>
    <p:sldId id="759" r:id="rId33"/>
    <p:sldId id="760" r:id="rId34"/>
    <p:sldId id="761" r:id="rId35"/>
    <p:sldId id="762" r:id="rId36"/>
    <p:sldId id="763" r:id="rId37"/>
    <p:sldId id="764" r:id="rId38"/>
    <p:sldId id="783" r:id="rId39"/>
    <p:sldId id="784" r:id="rId40"/>
    <p:sldId id="785" r:id="rId41"/>
    <p:sldId id="788" r:id="rId42"/>
    <p:sldId id="789" r:id="rId43"/>
    <p:sldId id="786" r:id="rId44"/>
    <p:sldId id="787" r:id="rId45"/>
    <p:sldId id="790" r:id="rId46"/>
    <p:sldId id="791" r:id="rId47"/>
    <p:sldId id="765" r:id="rId48"/>
    <p:sldId id="766" r:id="rId49"/>
    <p:sldId id="767" r:id="rId50"/>
    <p:sldId id="768" r:id="rId51"/>
    <p:sldId id="769" r:id="rId52"/>
    <p:sldId id="770" r:id="rId53"/>
    <p:sldId id="771" r:id="rId54"/>
    <p:sldId id="772" r:id="rId55"/>
    <p:sldId id="773" r:id="rId56"/>
    <p:sldId id="775" r:id="rId57"/>
    <p:sldId id="776" r:id="rId58"/>
    <p:sldId id="777" r:id="rId59"/>
    <p:sldId id="779" r:id="rId60"/>
    <p:sldId id="780" r:id="rId61"/>
    <p:sldId id="781" r:id="rId62"/>
    <p:sldId id="676" r:id="rId63"/>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00FF"/>
    <a:srgbClr val="6699FF"/>
    <a:srgbClr val="D5B8EA"/>
    <a:srgbClr val="949494"/>
    <a:srgbClr val="339966"/>
    <a:srgbClr val="FFFF66"/>
    <a:srgbClr val="D7E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84" autoAdjust="0"/>
    <p:restoredTop sz="99112" autoAdjust="0"/>
  </p:normalViewPr>
  <p:slideViewPr>
    <p:cSldViewPr>
      <p:cViewPr varScale="1">
        <p:scale>
          <a:sx n="61" d="100"/>
          <a:sy n="61" d="100"/>
        </p:scale>
        <p:origin x="66"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E1075D-74EB-4999-8294-B118DB248342}"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A6B7FF6A-4FAB-4BAA-A132-3BA5210E4AF8}" type="parTrans" cxnId="{B967C783-281D-4209-A029-4C9D34409097}">
      <dgm:prSet/>
      <dgm:spPr/>
      <dgm:t>
        <a:bodyPr/>
        <a:lstStyle/>
        <a:p>
          <a:endParaRPr lang="en-US"/>
        </a:p>
      </dgm:t>
    </dgm:pt>
    <dgm:pt modelId="{743DD06A-049F-4C9C-8222-D1B726AE6350}">
      <dgm:prSet phldrT="[Text]" custT="1"/>
      <dgm:spPr>
        <a:xfrm>
          <a:off x="609564" y="415936"/>
          <a:ext cx="7695986" cy="832305"/>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Component-Based Software Engineering, Client/Server Software Engineering, Web Engineering, Reengineering, Computer-Aided Software Engineering		</a:t>
          </a:r>
          <a:endParaRPr lang="en-US" sz="2000" b="1" dirty="0">
            <a:solidFill>
              <a:sysClr val="window" lastClr="FFFFFF"/>
            </a:solidFill>
            <a:latin typeface="Calibri"/>
            <a:ea typeface="+mn-ea"/>
            <a:cs typeface="Arial"/>
          </a:endParaRPr>
        </a:p>
      </dgm:t>
    </dgm:pt>
    <dgm:pt modelId="{E01F0FC3-5348-4095-97FC-147ECF0F725B}" type="sibTrans" cxnId="{B967C783-281D-4209-A029-4C9D34409097}">
      <dgm:prSet/>
      <dgm:spPr>
        <a:xfrm>
          <a:off x="-6117401"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gm:spPr>
      <dgm:t>
        <a:bodyPr/>
        <a:lstStyle/>
        <a:p>
          <a:endParaRPr lang="en-US"/>
        </a:p>
      </dgm:t>
    </dgm:pt>
    <dgm:pt modelId="{A781BD95-5174-44C1-9D48-E83C294537F6}" type="parTrans" cxnId="{851E1BCB-3CA6-4382-97E4-F29DE4DE829E}">
      <dgm:prSet/>
      <dgm:spPr/>
      <dgm:t>
        <a:bodyPr/>
        <a:lstStyle/>
        <a:p>
          <a:endParaRPr lang="en-US"/>
        </a:p>
      </dgm:t>
    </dgm:pt>
    <dgm:pt modelId="{95ED4660-8680-4890-8916-D728D88150C5}">
      <dgm:prSet phldrT="[Text]" custT="1"/>
      <dgm:spPr>
        <a:xfrm>
          <a:off x="1066820" y="1600198"/>
          <a:ext cx="7218807" cy="832305"/>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Software Process Improvement</a:t>
          </a:r>
        </a:p>
      </dgm:t>
    </dgm:pt>
    <dgm:pt modelId="{31FD9672-102B-4D2D-81B8-B72DFCE273C6}" type="sibTrans" cxnId="{851E1BCB-3CA6-4382-97E4-F29DE4DE829E}">
      <dgm:prSet/>
      <dgm:spPr/>
      <dgm:t>
        <a:bodyPr/>
        <a:lstStyle/>
        <a:p>
          <a:endParaRPr lang="en-US"/>
        </a:p>
      </dgm:t>
    </dgm:pt>
    <dgm:pt modelId="{4EB48BED-84B7-4050-9CDC-82240929E330}" type="parTrans" cxnId="{69583C3C-530E-4036-90DC-AAC59D8E4B74}">
      <dgm:prSet/>
      <dgm:spPr/>
      <dgm:t>
        <a:bodyPr/>
        <a:lstStyle/>
        <a:p>
          <a:endParaRPr lang="en-US"/>
        </a:p>
      </dgm:t>
    </dgm:pt>
    <dgm:pt modelId="{3B5EB7A7-560B-4A8A-8735-38621C7A39D2}">
      <dgm:prSet phldrT="[Text]" custT="1"/>
      <dgm:spPr>
        <a:xfrm>
          <a:off x="1086744" y="2895602"/>
          <a:ext cx="7218807" cy="867669"/>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Emerging Trends in Software Engineering</a:t>
          </a:r>
        </a:p>
      </dgm:t>
    </dgm:pt>
    <dgm:pt modelId="{CE12AA17-8D42-4ABB-B347-234B36D5A1F8}" type="sibTrans" cxnId="{69583C3C-530E-4036-90DC-AAC59D8E4B74}">
      <dgm:prSet/>
      <dgm:spPr/>
      <dgm:t>
        <a:bodyPr/>
        <a:lstStyle/>
        <a:p>
          <a:endParaRPr lang="en-US"/>
        </a:p>
      </dgm:t>
    </dgm:pt>
    <dgm:pt modelId="{C17715A0-EA3E-4271-9457-79132BF4B86E}" type="pres">
      <dgm:prSet presAssocID="{0DE1075D-74EB-4999-8294-B118DB248342}" presName="Name0" presStyleCnt="0">
        <dgm:presLayoutVars>
          <dgm:chMax val="7"/>
          <dgm:chPref val="7"/>
          <dgm:dir/>
        </dgm:presLayoutVars>
      </dgm:prSet>
      <dgm:spPr/>
    </dgm:pt>
    <dgm:pt modelId="{83FEA122-277F-466E-A1B2-F828BE1B1627}" type="pres">
      <dgm:prSet presAssocID="{0DE1075D-74EB-4999-8294-B118DB248342}" presName="Name1" presStyleCnt="0"/>
      <dgm:spPr/>
    </dgm:pt>
    <dgm:pt modelId="{6E0BF429-C9E0-4F1B-ACE2-4966AE31792C}" type="pres">
      <dgm:prSet presAssocID="{0DE1075D-74EB-4999-8294-B118DB248342}" presName="cycle" presStyleCnt="0"/>
      <dgm:spPr/>
    </dgm:pt>
    <dgm:pt modelId="{42B0B903-97B5-4E6C-90B5-F6B4CBA7AAF4}" type="pres">
      <dgm:prSet presAssocID="{0DE1075D-74EB-4999-8294-B118DB248342}" presName="srcNode" presStyleLbl="node1" presStyleIdx="0" presStyleCnt="3"/>
      <dgm:spPr/>
    </dgm:pt>
    <dgm:pt modelId="{1458179C-DC03-40D8-82D0-80A450F5ACEE}" type="pres">
      <dgm:prSet presAssocID="{0DE1075D-74EB-4999-8294-B118DB248342}" presName="conn" presStyleLbl="parChTrans1D2" presStyleIdx="0" presStyleCnt="1"/>
      <dgm:spPr/>
    </dgm:pt>
    <dgm:pt modelId="{D836EF6B-91DB-4081-8874-22FB8A9111B7}" type="pres">
      <dgm:prSet presAssocID="{0DE1075D-74EB-4999-8294-B118DB248342}" presName="extraNode" presStyleLbl="node1" presStyleIdx="0" presStyleCnt="3"/>
      <dgm:spPr/>
    </dgm:pt>
    <dgm:pt modelId="{3DB73F2F-6DB6-45D2-945A-5D1A4BB061C2}" type="pres">
      <dgm:prSet presAssocID="{0DE1075D-74EB-4999-8294-B118DB248342}" presName="dstNode" presStyleLbl="node1" presStyleIdx="0" presStyleCnt="3"/>
      <dgm:spPr/>
    </dgm:pt>
    <dgm:pt modelId="{9DA49667-2944-4012-973F-73BA285795D2}" type="pres">
      <dgm:prSet presAssocID="{743DD06A-049F-4C9C-8222-D1B726AE6350}" presName="text_1" presStyleLbl="node1" presStyleIdx="0" presStyleCnt="3" custScaleY="144189">
        <dgm:presLayoutVars>
          <dgm:bulletEnabled val="1"/>
        </dgm:presLayoutVars>
      </dgm:prSet>
      <dgm:spPr/>
    </dgm:pt>
    <dgm:pt modelId="{DD041454-739F-488D-8BCA-74844AEC2651}" type="pres">
      <dgm:prSet presAssocID="{743DD06A-049F-4C9C-8222-D1B726AE6350}" presName="accent_1" presStyleCnt="0"/>
      <dgm:spPr/>
    </dgm:pt>
    <dgm:pt modelId="{DE682FEE-2995-4531-B155-5478AA2538A1}" type="pres">
      <dgm:prSet presAssocID="{743DD06A-049F-4C9C-8222-D1B726AE6350}" presName="accentRepeatNode" presStyleLbl="solidFgAcc1" presStyleIdx="0" presStyleCnt="3"/>
      <dgm:spPr>
        <a:xfrm>
          <a:off x="89374" y="311898"/>
          <a:ext cx="1040381" cy="1040381"/>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gm:spPr>
    </dgm:pt>
    <dgm:pt modelId="{7B7BE193-CC15-4707-BDF8-46EA685D4C4A}" type="pres">
      <dgm:prSet presAssocID="{95ED4660-8680-4890-8916-D728D88150C5}" presName="text_2" presStyleLbl="node1" presStyleIdx="1" presStyleCnt="3" custLinFactNeighborX="-276" custLinFactNeighborY="-7739">
        <dgm:presLayoutVars>
          <dgm:bulletEnabled val="1"/>
        </dgm:presLayoutVars>
      </dgm:prSet>
      <dgm:spPr/>
    </dgm:pt>
    <dgm:pt modelId="{8383D120-F14D-44D9-B01A-AC25A92569E7}" type="pres">
      <dgm:prSet presAssocID="{95ED4660-8680-4890-8916-D728D88150C5}" presName="accent_2" presStyleCnt="0"/>
      <dgm:spPr/>
    </dgm:pt>
    <dgm:pt modelId="{4628628B-7F52-485D-8109-096F26B68DDB}" type="pres">
      <dgm:prSet presAssocID="{95ED4660-8680-4890-8916-D728D88150C5}" presName="accentRepeatNode" presStyleLbl="solidFgAcc1" presStyleIdx="1" presStyleCnt="3" custLinFactNeighborX="4136" custLinFactNeighborY="-3516"/>
      <dgm:spPr>
        <a:xfrm>
          <a:off x="609584" y="1523992"/>
          <a:ext cx="1040381" cy="1040381"/>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gm:spPr>
    </dgm:pt>
    <dgm:pt modelId="{43F721F4-4903-41D4-9417-312BC657C56E}" type="pres">
      <dgm:prSet presAssocID="{3B5EB7A7-560B-4A8A-8735-38621C7A39D2}" presName="text_3" presStyleLbl="node1" presStyleIdx="2" presStyleCnt="3" custScaleY="104249">
        <dgm:presLayoutVars>
          <dgm:bulletEnabled val="1"/>
        </dgm:presLayoutVars>
      </dgm:prSet>
      <dgm:spPr/>
    </dgm:pt>
    <dgm:pt modelId="{79950AFC-25F3-42CC-ABF9-1941548CAFFC}" type="pres">
      <dgm:prSet presAssocID="{3B5EB7A7-560B-4A8A-8735-38621C7A39D2}" presName="accent_3" presStyleCnt="0"/>
      <dgm:spPr/>
    </dgm:pt>
    <dgm:pt modelId="{CF200908-E1B9-4616-A61B-93390D147D78}" type="pres">
      <dgm:prSet presAssocID="{3B5EB7A7-560B-4A8A-8735-38621C7A39D2}" presName="accentRepeatNode" presStyleLbl="solidFgAcc1" presStyleIdx="2" presStyleCnt="3"/>
      <dgm:spPr>
        <a:xfrm>
          <a:off x="566553" y="2809246"/>
          <a:ext cx="1040381" cy="1040381"/>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gm:spPr>
    </dgm:pt>
  </dgm:ptLst>
  <dgm:cxnLst>
    <dgm:cxn modelId="{568D760E-3B1C-4A3C-BF11-3231E6FE04AD}" type="presOf" srcId="{3B5EB7A7-560B-4A8A-8735-38621C7A39D2}" destId="{43F721F4-4903-41D4-9417-312BC657C56E}" srcOrd="0" destOrd="0" presId="urn:microsoft.com/office/officeart/2008/layout/VerticalCurvedList"/>
    <dgm:cxn modelId="{82524E30-2BB6-4070-A225-BB003A4678FF}" type="presOf" srcId="{0DE1075D-74EB-4999-8294-B118DB248342}" destId="{C17715A0-EA3E-4271-9457-79132BF4B86E}" srcOrd="0" destOrd="0" presId="urn:microsoft.com/office/officeart/2008/layout/VerticalCurvedList"/>
    <dgm:cxn modelId="{69583C3C-530E-4036-90DC-AAC59D8E4B74}" srcId="{0DE1075D-74EB-4999-8294-B118DB248342}" destId="{3B5EB7A7-560B-4A8A-8735-38621C7A39D2}" srcOrd="2" destOrd="0" parTransId="{4EB48BED-84B7-4050-9CDC-82240929E330}" sibTransId="{CE12AA17-8D42-4ABB-B347-234B36D5A1F8}"/>
    <dgm:cxn modelId="{B967C783-281D-4209-A029-4C9D34409097}" srcId="{0DE1075D-74EB-4999-8294-B118DB248342}" destId="{743DD06A-049F-4C9C-8222-D1B726AE6350}" srcOrd="0" destOrd="0" parTransId="{A6B7FF6A-4FAB-4BAA-A132-3BA5210E4AF8}" sibTransId="{E01F0FC3-5348-4095-97FC-147ECF0F725B}"/>
    <dgm:cxn modelId="{AFF61691-F1F2-4EB6-86AD-31A5C6DEC64A}" type="presOf" srcId="{743DD06A-049F-4C9C-8222-D1B726AE6350}" destId="{9DA49667-2944-4012-973F-73BA285795D2}" srcOrd="0" destOrd="0" presId="urn:microsoft.com/office/officeart/2008/layout/VerticalCurvedList"/>
    <dgm:cxn modelId="{DEE7469D-E19E-4514-A47D-1B62BA839E2F}" type="presOf" srcId="{E01F0FC3-5348-4095-97FC-147ECF0F725B}" destId="{1458179C-DC03-40D8-82D0-80A450F5ACEE}" srcOrd="0" destOrd="0" presId="urn:microsoft.com/office/officeart/2008/layout/VerticalCurvedList"/>
    <dgm:cxn modelId="{851E1BCB-3CA6-4382-97E4-F29DE4DE829E}" srcId="{0DE1075D-74EB-4999-8294-B118DB248342}" destId="{95ED4660-8680-4890-8916-D728D88150C5}" srcOrd="1" destOrd="0" parTransId="{A781BD95-5174-44C1-9D48-E83C294537F6}" sibTransId="{31FD9672-102B-4D2D-81B8-B72DFCE273C6}"/>
    <dgm:cxn modelId="{8EA7A0D4-8566-4521-BF7B-B1645CD15C63}" type="presOf" srcId="{95ED4660-8680-4890-8916-D728D88150C5}" destId="{7B7BE193-CC15-4707-BDF8-46EA685D4C4A}" srcOrd="0" destOrd="0" presId="urn:microsoft.com/office/officeart/2008/layout/VerticalCurvedList"/>
    <dgm:cxn modelId="{6C92004A-584F-46B3-9911-0B090D2FAACE}" type="presParOf" srcId="{C17715A0-EA3E-4271-9457-79132BF4B86E}" destId="{83FEA122-277F-466E-A1B2-F828BE1B1627}" srcOrd="0" destOrd="0" presId="urn:microsoft.com/office/officeart/2008/layout/VerticalCurvedList"/>
    <dgm:cxn modelId="{0EA6847A-95A9-45A0-8D0E-4BD5DBF3FB3A}" type="presParOf" srcId="{83FEA122-277F-466E-A1B2-F828BE1B1627}" destId="{6E0BF429-C9E0-4F1B-ACE2-4966AE31792C}" srcOrd="0" destOrd="0" presId="urn:microsoft.com/office/officeart/2008/layout/VerticalCurvedList"/>
    <dgm:cxn modelId="{2D39B77B-83B1-479F-8155-ED70E73C9E63}" type="presParOf" srcId="{6E0BF429-C9E0-4F1B-ACE2-4966AE31792C}" destId="{42B0B903-97B5-4E6C-90B5-F6B4CBA7AAF4}" srcOrd="0" destOrd="0" presId="urn:microsoft.com/office/officeart/2008/layout/VerticalCurvedList"/>
    <dgm:cxn modelId="{001C280A-9F93-4251-9F9A-7C08EAE12672}" type="presParOf" srcId="{6E0BF429-C9E0-4F1B-ACE2-4966AE31792C}" destId="{1458179C-DC03-40D8-82D0-80A450F5ACEE}" srcOrd="1" destOrd="0" presId="urn:microsoft.com/office/officeart/2008/layout/VerticalCurvedList"/>
    <dgm:cxn modelId="{D0C864E6-591D-4131-9191-BDEE4FE17E86}" type="presParOf" srcId="{6E0BF429-C9E0-4F1B-ACE2-4966AE31792C}" destId="{D836EF6B-91DB-4081-8874-22FB8A9111B7}" srcOrd="2" destOrd="0" presId="urn:microsoft.com/office/officeart/2008/layout/VerticalCurvedList"/>
    <dgm:cxn modelId="{CDCFE96F-216C-43A8-9538-D64D048E9851}" type="presParOf" srcId="{6E0BF429-C9E0-4F1B-ACE2-4966AE31792C}" destId="{3DB73F2F-6DB6-45D2-945A-5D1A4BB061C2}" srcOrd="3" destOrd="0" presId="urn:microsoft.com/office/officeart/2008/layout/VerticalCurvedList"/>
    <dgm:cxn modelId="{3B96A0B3-4F1F-4A22-A60A-40895CF64BFA}" type="presParOf" srcId="{83FEA122-277F-466E-A1B2-F828BE1B1627}" destId="{9DA49667-2944-4012-973F-73BA285795D2}" srcOrd="1" destOrd="0" presId="urn:microsoft.com/office/officeart/2008/layout/VerticalCurvedList"/>
    <dgm:cxn modelId="{5BF47C6B-AEC2-4C02-A588-12CCAB5D6821}" type="presParOf" srcId="{83FEA122-277F-466E-A1B2-F828BE1B1627}" destId="{DD041454-739F-488D-8BCA-74844AEC2651}" srcOrd="2" destOrd="0" presId="urn:microsoft.com/office/officeart/2008/layout/VerticalCurvedList"/>
    <dgm:cxn modelId="{6AA85E81-8D2F-40CB-9DD3-406DC99BBD40}" type="presParOf" srcId="{DD041454-739F-488D-8BCA-74844AEC2651}" destId="{DE682FEE-2995-4531-B155-5478AA2538A1}" srcOrd="0" destOrd="0" presId="urn:microsoft.com/office/officeart/2008/layout/VerticalCurvedList"/>
    <dgm:cxn modelId="{791895A4-3BF3-4D00-A9E2-6D7A44C4CFEF}" type="presParOf" srcId="{83FEA122-277F-466E-A1B2-F828BE1B1627}" destId="{7B7BE193-CC15-4707-BDF8-46EA685D4C4A}" srcOrd="3" destOrd="0" presId="urn:microsoft.com/office/officeart/2008/layout/VerticalCurvedList"/>
    <dgm:cxn modelId="{96671792-4CFC-4F17-A2CF-4F82C0EDC796}" type="presParOf" srcId="{83FEA122-277F-466E-A1B2-F828BE1B1627}" destId="{8383D120-F14D-44D9-B01A-AC25A92569E7}" srcOrd="4" destOrd="0" presId="urn:microsoft.com/office/officeart/2008/layout/VerticalCurvedList"/>
    <dgm:cxn modelId="{88B01610-675A-4C08-A5F4-547F6E598DD8}" type="presParOf" srcId="{8383D120-F14D-44D9-B01A-AC25A92569E7}" destId="{4628628B-7F52-485D-8109-096F26B68DDB}" srcOrd="0" destOrd="0" presId="urn:microsoft.com/office/officeart/2008/layout/VerticalCurvedList"/>
    <dgm:cxn modelId="{297BF1CF-AE7D-463A-8413-14190F817073}" type="presParOf" srcId="{83FEA122-277F-466E-A1B2-F828BE1B1627}" destId="{43F721F4-4903-41D4-9417-312BC657C56E}" srcOrd="5" destOrd="0" presId="urn:microsoft.com/office/officeart/2008/layout/VerticalCurvedList"/>
    <dgm:cxn modelId="{EE095FDD-896A-4E32-A786-0F55467F20E6}" type="presParOf" srcId="{83FEA122-277F-466E-A1B2-F828BE1B1627}" destId="{79950AFC-25F3-42CC-ABF9-1941548CAFFC}" srcOrd="6" destOrd="0" presId="urn:microsoft.com/office/officeart/2008/layout/VerticalCurvedList"/>
    <dgm:cxn modelId="{A8AD7067-3163-4BC5-A24A-B8B98185BAEE}" type="presParOf" srcId="{79950AFC-25F3-42CC-ABF9-1941548CAFFC}" destId="{CF200908-E1B9-4616-A61B-93390D147D7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8179C-DC03-40D8-82D0-80A450F5ACEE}">
      <dsp:nvSpPr>
        <dsp:cNvPr id="0" name=""/>
        <dsp:cNvSpPr/>
      </dsp:nvSpPr>
      <dsp:spPr>
        <a:xfrm>
          <a:off x="-6115614"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9DA49667-2944-4012-973F-73BA285795D2}">
      <dsp:nvSpPr>
        <dsp:cNvPr id="0" name=""/>
        <dsp:cNvSpPr/>
      </dsp:nvSpPr>
      <dsp:spPr>
        <a:xfrm>
          <a:off x="750935" y="301948"/>
          <a:ext cx="7556403" cy="1560182"/>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886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Component-Based Software Engineering, Client/Server Software Engineering, Web Engineering, Reengineering, Computer-Aided Software Engineering		</a:t>
          </a:r>
          <a:endParaRPr lang="en-US" sz="2000" b="1" kern="1200" dirty="0">
            <a:solidFill>
              <a:sysClr val="window" lastClr="FFFFFF"/>
            </a:solidFill>
            <a:latin typeface="Calibri"/>
            <a:ea typeface="+mn-ea"/>
            <a:cs typeface="Arial"/>
          </a:endParaRPr>
        </a:p>
      </dsp:txBody>
      <dsp:txXfrm>
        <a:off x="750935" y="301948"/>
        <a:ext cx="7556403" cy="1560182"/>
      </dsp:txXfrm>
    </dsp:sp>
    <dsp:sp modelId="{DE682FEE-2995-4531-B155-5478AA2538A1}">
      <dsp:nvSpPr>
        <dsp:cNvPr id="0" name=""/>
        <dsp:cNvSpPr/>
      </dsp:nvSpPr>
      <dsp:spPr>
        <a:xfrm>
          <a:off x="74660" y="405765"/>
          <a:ext cx="1352550" cy="1352550"/>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7B7BE193-CC15-4707-BDF8-46EA685D4C4A}">
      <dsp:nvSpPr>
        <dsp:cNvPr id="0" name=""/>
        <dsp:cNvSpPr/>
      </dsp:nvSpPr>
      <dsp:spPr>
        <a:xfrm>
          <a:off x="1124487" y="2080340"/>
          <a:ext cx="7163081" cy="1082040"/>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886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Software Process Improvement</a:t>
          </a:r>
        </a:p>
      </dsp:txBody>
      <dsp:txXfrm>
        <a:off x="1124487" y="2080340"/>
        <a:ext cx="7163081" cy="1082040"/>
      </dsp:txXfrm>
    </dsp:sp>
    <dsp:sp modelId="{4628628B-7F52-485D-8109-096F26B68DDB}">
      <dsp:nvSpPr>
        <dsp:cNvPr id="0" name=""/>
        <dsp:cNvSpPr/>
      </dsp:nvSpPr>
      <dsp:spPr>
        <a:xfrm>
          <a:off x="523923" y="1981269"/>
          <a:ext cx="1352550" cy="1352550"/>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sp:spPr>
      <dsp:style>
        <a:lnRef idx="2">
          <a:scrgbClr r="0" g="0" b="0"/>
        </a:lnRef>
        <a:fillRef idx="1">
          <a:scrgbClr r="0" g="0" b="0"/>
        </a:fillRef>
        <a:effectRef idx="0">
          <a:scrgbClr r="0" g="0" b="0"/>
        </a:effectRef>
        <a:fontRef idx="minor"/>
      </dsp:style>
    </dsp:sp>
    <dsp:sp modelId="{43F721F4-4903-41D4-9417-312BC657C56E}">
      <dsp:nvSpPr>
        <dsp:cNvPr id="0" name=""/>
        <dsp:cNvSpPr/>
      </dsp:nvSpPr>
      <dsp:spPr>
        <a:xfrm>
          <a:off x="750935" y="3764152"/>
          <a:ext cx="7556403" cy="1128015"/>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8869"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ysClr val="window" lastClr="FFFFFF"/>
              </a:solidFill>
              <a:latin typeface="Calibri"/>
              <a:ea typeface="+mn-ea"/>
              <a:cs typeface="Arial"/>
            </a:rPr>
            <a:t>Emerging Trends in Software Engineering</a:t>
          </a:r>
        </a:p>
      </dsp:txBody>
      <dsp:txXfrm>
        <a:off x="750935" y="3764152"/>
        <a:ext cx="7556403" cy="1128015"/>
      </dsp:txXfrm>
    </dsp:sp>
    <dsp:sp modelId="{CF200908-E1B9-4616-A61B-93390D147D78}">
      <dsp:nvSpPr>
        <dsp:cNvPr id="0" name=""/>
        <dsp:cNvSpPr/>
      </dsp:nvSpPr>
      <dsp:spPr>
        <a:xfrm>
          <a:off x="74660" y="3651885"/>
          <a:ext cx="1352550" cy="1352550"/>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p>
        </p:txBody>
      </p:sp>
      <p:sp>
        <p:nvSpPr>
          <p:cNvPr id="4464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64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64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p>
        </p:txBody>
      </p:sp>
      <p:sp>
        <p:nvSpPr>
          <p:cNvPr id="4464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E2E23F49-683B-4654-8CB8-14AC710E58B0}" type="slidenum">
              <a:rPr lang="en-US" altLang="en-US"/>
              <a:pPr>
                <a:defRPr/>
              </a:pPr>
              <a:t>‹#›</a:t>
            </a:fld>
            <a:endParaRPr lang="en-US" altLang="en-US"/>
          </a:p>
        </p:txBody>
      </p:sp>
    </p:spTree>
    <p:extLst>
      <p:ext uri="{BB962C8B-B14F-4D97-AF65-F5344CB8AC3E}">
        <p14:creationId xmlns:p14="http://schemas.microsoft.com/office/powerpoint/2010/main" val="3258689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E8E39C-541F-48F2-B825-589D77766D8E}" type="slidenum">
              <a:rPr lang="en-US" smtClean="0"/>
              <a:pPr/>
              <a:t>2</a:t>
            </a:fld>
            <a:endParaRPr lang="en-US"/>
          </a:p>
        </p:txBody>
      </p:sp>
    </p:spTree>
    <p:extLst>
      <p:ext uri="{BB962C8B-B14F-4D97-AF65-F5344CB8AC3E}">
        <p14:creationId xmlns:p14="http://schemas.microsoft.com/office/powerpoint/2010/main" val="132492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defRPr/>
            </a:pPr>
            <a:r>
              <a:rPr lang="en-US" altLang="en-US" sz="1400" b="0">
                <a:latin typeface="McGrawHill-Italic" pitchFamily="2" charset="0"/>
              </a:rPr>
              <a:t>McGraw-Hill</a:t>
            </a:r>
            <a:endParaRPr lang="en-US" altLang="en-US" b="0"/>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b="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a:defRPr/>
            </a:pPr>
            <a:endParaRPr 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endParaRPr lang="en-US"/>
          </a:p>
        </p:txBody>
      </p:sp>
      <p:sp>
        <p:nvSpPr>
          <p:cNvPr id="18" name="Rectangle 16"/>
          <p:cNvSpPr>
            <a:spLocks noGrp="1" noChangeArrowheads="1"/>
          </p:cNvSpPr>
          <p:nvPr>
            <p:ph type="sldNum" sz="quarter" idx="12"/>
          </p:nvPr>
        </p:nvSpPr>
        <p:spPr>
          <a:xfrm>
            <a:off x="6858000" y="6248400"/>
            <a:ext cx="1905000" cy="457200"/>
          </a:xfrm>
        </p:spPr>
        <p:txBody>
          <a:bodyPr/>
          <a:lstStyle>
            <a:lvl1pPr>
              <a:defRPr sz="1400" b="0">
                <a:solidFill>
                  <a:schemeClr val="bg2"/>
                </a:solidFill>
              </a:defRPr>
            </a:lvl1pPr>
          </a:lstStyle>
          <a:p>
            <a:pPr>
              <a:defRPr/>
            </a:pPr>
            <a:fld id="{D79BF579-E53A-4AA2-9AAD-BC809971725F}" type="slidenum">
              <a:rPr lang="en-US" altLang="en-US"/>
              <a:pPr>
                <a:defRPr/>
              </a:pPr>
              <a:t>‹#›</a:t>
            </a:fld>
            <a:endParaRPr lang="en-US" altLang="en-US"/>
          </a:p>
        </p:txBody>
      </p:sp>
    </p:spTree>
    <p:extLst>
      <p:ext uri="{BB962C8B-B14F-4D97-AF65-F5344CB8AC3E}">
        <p14:creationId xmlns:p14="http://schemas.microsoft.com/office/powerpoint/2010/main" val="311374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79F48370-DB89-4492-8C8C-980CAF91C064}" type="slidenum">
              <a:rPr lang="en-US" altLang="en-US"/>
              <a:pPr>
                <a:defRPr/>
              </a:pPr>
              <a:t>‹#›</a:t>
            </a:fld>
            <a:endParaRPr lang="en-US" altLang="en-US"/>
          </a:p>
        </p:txBody>
      </p:sp>
    </p:spTree>
    <p:extLst>
      <p:ext uri="{BB962C8B-B14F-4D97-AF65-F5344CB8AC3E}">
        <p14:creationId xmlns:p14="http://schemas.microsoft.com/office/powerpoint/2010/main" val="99785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D5946D2E-1489-4279-8A29-57B82B2EB3BD}" type="slidenum">
              <a:rPr lang="en-US" altLang="en-US"/>
              <a:pPr>
                <a:defRPr/>
              </a:pPr>
              <a:t>‹#›</a:t>
            </a:fld>
            <a:endParaRPr lang="en-US" altLang="en-US"/>
          </a:p>
        </p:txBody>
      </p:sp>
    </p:spTree>
    <p:extLst>
      <p:ext uri="{BB962C8B-B14F-4D97-AF65-F5344CB8AC3E}">
        <p14:creationId xmlns:p14="http://schemas.microsoft.com/office/powerpoint/2010/main" val="245289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pPr>
              <a:defRPr/>
            </a:pPr>
            <a:fld id="{DCC1EFE8-E60F-47E9-9937-5569AA0D8B37}" type="slidenum">
              <a:rPr lang="en-US" altLang="en-US"/>
              <a:pPr>
                <a:defRPr/>
              </a:pPr>
              <a:t>‹#›</a:t>
            </a:fld>
            <a:endParaRPr lang="en-US" altLang="en-US"/>
          </a:p>
        </p:txBody>
      </p:sp>
    </p:spTree>
    <p:extLst>
      <p:ext uri="{BB962C8B-B14F-4D97-AF65-F5344CB8AC3E}">
        <p14:creationId xmlns:p14="http://schemas.microsoft.com/office/powerpoint/2010/main" val="224701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39F8382E-9FB2-4925-BACE-32A878928254}" type="slidenum">
              <a:rPr lang="en-US" altLang="en-US"/>
              <a:pPr>
                <a:defRPr/>
              </a:pPr>
              <a:t>‹#›</a:t>
            </a:fld>
            <a:endParaRPr lang="en-US" altLang="en-US"/>
          </a:p>
        </p:txBody>
      </p:sp>
    </p:spTree>
    <p:extLst>
      <p:ext uri="{BB962C8B-B14F-4D97-AF65-F5344CB8AC3E}">
        <p14:creationId xmlns:p14="http://schemas.microsoft.com/office/powerpoint/2010/main" val="307384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a:lvl1pPr>
          </a:lstStyle>
          <a:p>
            <a:pPr>
              <a:defRPr/>
            </a:pPr>
            <a:fld id="{D780E98C-D377-426A-8540-A134628CEFFD}" type="slidenum">
              <a:rPr lang="en-US" altLang="en-US"/>
              <a:pPr>
                <a:defRPr/>
              </a:pPr>
              <a:t>‹#›</a:t>
            </a:fld>
            <a:endParaRPr lang="en-US" altLang="en-US"/>
          </a:p>
        </p:txBody>
      </p:sp>
    </p:spTree>
    <p:extLst>
      <p:ext uri="{BB962C8B-B14F-4D97-AF65-F5344CB8AC3E}">
        <p14:creationId xmlns:p14="http://schemas.microsoft.com/office/powerpoint/2010/main" val="33305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a:lvl1pPr>
          </a:lstStyle>
          <a:p>
            <a:pPr>
              <a:defRPr/>
            </a:pPr>
            <a:fld id="{C344CEC9-0124-4DEE-BF2E-1B6B88C9E834}" type="slidenum">
              <a:rPr lang="en-US" altLang="en-US"/>
              <a:pPr>
                <a:defRPr/>
              </a:pPr>
              <a:t>‹#›</a:t>
            </a:fld>
            <a:endParaRPr lang="en-US" altLang="en-US"/>
          </a:p>
        </p:txBody>
      </p:sp>
    </p:spTree>
    <p:extLst>
      <p:ext uri="{BB962C8B-B14F-4D97-AF65-F5344CB8AC3E}">
        <p14:creationId xmlns:p14="http://schemas.microsoft.com/office/powerpoint/2010/main" val="370296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endParaRPr lang="en-US"/>
          </a:p>
        </p:txBody>
      </p:sp>
      <p:sp>
        <p:nvSpPr>
          <p:cNvPr id="4" name="Rectangle 13"/>
          <p:cNvSpPr>
            <a:spLocks noGrp="1" noChangeArrowheads="1"/>
          </p:cNvSpPr>
          <p:nvPr>
            <p:ph type="sldNum" sz="quarter" idx="11"/>
          </p:nvPr>
        </p:nvSpPr>
        <p:spPr>
          <a:ln/>
        </p:spPr>
        <p:txBody>
          <a:bodyPr/>
          <a:lstStyle>
            <a:lvl1pPr>
              <a:defRPr/>
            </a:lvl1pPr>
          </a:lstStyle>
          <a:p>
            <a:pPr>
              <a:defRPr/>
            </a:pPr>
            <a:fld id="{22A1FEA9-CBD1-4895-B54C-CF47BF907336}" type="slidenum">
              <a:rPr lang="en-US" altLang="en-US"/>
              <a:pPr>
                <a:defRPr/>
              </a:pPr>
              <a:t>‹#›</a:t>
            </a:fld>
            <a:endParaRPr lang="en-US" altLang="en-US"/>
          </a:p>
        </p:txBody>
      </p:sp>
    </p:spTree>
    <p:extLst>
      <p:ext uri="{BB962C8B-B14F-4D97-AF65-F5344CB8AC3E}">
        <p14:creationId xmlns:p14="http://schemas.microsoft.com/office/powerpoint/2010/main" val="94593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endParaRPr lang="en-US"/>
          </a:p>
        </p:txBody>
      </p:sp>
      <p:sp>
        <p:nvSpPr>
          <p:cNvPr id="3" name="Rectangle 13"/>
          <p:cNvSpPr>
            <a:spLocks noGrp="1" noChangeArrowheads="1"/>
          </p:cNvSpPr>
          <p:nvPr>
            <p:ph type="sldNum" sz="quarter" idx="11"/>
          </p:nvPr>
        </p:nvSpPr>
        <p:spPr>
          <a:ln/>
        </p:spPr>
        <p:txBody>
          <a:bodyPr/>
          <a:lstStyle>
            <a:lvl1pPr>
              <a:defRPr/>
            </a:lvl1pPr>
          </a:lstStyle>
          <a:p>
            <a:pPr>
              <a:defRPr/>
            </a:pPr>
            <a:fld id="{8CDD3B94-594F-43DD-9131-B7D5E073150E}" type="slidenum">
              <a:rPr lang="en-US" altLang="en-US"/>
              <a:pPr>
                <a:defRPr/>
              </a:pPr>
              <a:t>‹#›</a:t>
            </a:fld>
            <a:endParaRPr lang="en-US" altLang="en-US"/>
          </a:p>
        </p:txBody>
      </p:sp>
    </p:spTree>
    <p:extLst>
      <p:ext uri="{BB962C8B-B14F-4D97-AF65-F5344CB8AC3E}">
        <p14:creationId xmlns:p14="http://schemas.microsoft.com/office/powerpoint/2010/main" val="172691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78316CF6-C1C1-4F6E-B8F2-EE3F79D9F0B6}" type="slidenum">
              <a:rPr lang="en-US" altLang="en-US"/>
              <a:pPr>
                <a:defRPr/>
              </a:pPr>
              <a:t>‹#›</a:t>
            </a:fld>
            <a:endParaRPr lang="en-US" altLang="en-US"/>
          </a:p>
        </p:txBody>
      </p:sp>
    </p:spTree>
    <p:extLst>
      <p:ext uri="{BB962C8B-B14F-4D97-AF65-F5344CB8AC3E}">
        <p14:creationId xmlns:p14="http://schemas.microsoft.com/office/powerpoint/2010/main" val="94927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1BD448A0-83F3-4291-82CB-A62351C9451A}" type="slidenum">
              <a:rPr lang="en-US" altLang="en-US"/>
              <a:pPr>
                <a:defRPr/>
              </a:pPr>
              <a:t>‹#›</a:t>
            </a:fld>
            <a:endParaRPr lang="en-US" altLang="en-US"/>
          </a:p>
        </p:txBody>
      </p:sp>
    </p:spTree>
    <p:extLst>
      <p:ext uri="{BB962C8B-B14F-4D97-AF65-F5344CB8AC3E}">
        <p14:creationId xmlns:p14="http://schemas.microsoft.com/office/powerpoint/2010/main" val="30146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152400" y="6243638"/>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a:defRPr/>
            </a:pPr>
            <a:endParaRPr lang="en-US"/>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Tahoma" pitchFamily="34" charset="0"/>
              </a:defRPr>
            </a:lvl1pPr>
          </a:lstStyle>
          <a:p>
            <a:pPr>
              <a:defRPr/>
            </a:pPr>
            <a:fld id="{7F29F6F7-87E2-4C83-8736-D886151EC816}" type="slidenum">
              <a:rPr lang="en-US" altLang="en-US"/>
              <a:pPr>
                <a:defRPr/>
              </a:pPr>
              <a:t>‹#›</a:t>
            </a:fld>
            <a:endParaRPr lang="en-US" altLang="en-US"/>
          </a:p>
        </p:txBody>
      </p:sp>
      <p:sp>
        <p:nvSpPr>
          <p:cNvPr id="1028" name="Text Box 15"/>
          <p:cNvSpPr txBox="1">
            <a:spLocks noChangeArrowheads="1"/>
          </p:cNvSpPr>
          <p:nvPr userDrawn="1"/>
        </p:nvSpPr>
        <p:spPr bwMode="auto">
          <a:xfrm>
            <a:off x="4572000" y="6553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endParaRPr lang="en-US" altLang="en-US" b="0"/>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0" r:id="rId3"/>
    <p:sldLayoutId id="2147484019" r:id="rId4"/>
    <p:sldLayoutId id="2147484020" r:id="rId5"/>
    <p:sldLayoutId id="2147484011" r:id="rId6"/>
    <p:sldLayoutId id="2147484012" r:id="rId7"/>
    <p:sldLayoutId id="2147484013" r:id="rId8"/>
    <p:sldLayoutId id="2147484014" r:id="rId9"/>
    <p:sldLayoutId id="2147484015" r:id="rId10"/>
    <p:sldLayoutId id="2147484016"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C99"/>
            </a:gs>
            <a:gs pos="48000">
              <a:srgbClr val="FFEC99"/>
            </a:gs>
            <a:gs pos="100000">
              <a:srgbClr val="8EFFE1"/>
            </a:gs>
          </a:gsLst>
          <a:lin ang="5400000" scaled="1"/>
        </a:gradFill>
        <a:effectLst/>
      </p:bgPr>
    </p:bg>
    <p:spTree>
      <p:nvGrpSpPr>
        <p:cNvPr id="1" name=""/>
        <p:cNvGrpSpPr/>
        <p:nvPr/>
      </p:nvGrpSpPr>
      <p:grpSpPr>
        <a:xfrm>
          <a:off x="0" y="0"/>
          <a:ext cx="0" cy="0"/>
          <a:chOff x="0" y="0"/>
          <a:chExt cx="0" cy="0"/>
        </a:xfrm>
      </p:grpSpPr>
      <p:pic>
        <p:nvPicPr>
          <p:cNvPr id="614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83" y="5791200"/>
            <a:ext cx="100691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77800"/>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5"/>
          <p:cNvSpPr txBox="1">
            <a:spLocks noChangeArrowheads="1"/>
          </p:cNvSpPr>
          <p:nvPr/>
        </p:nvSpPr>
        <p:spPr bwMode="auto">
          <a:xfrm>
            <a:off x="381000" y="1511300"/>
            <a:ext cx="8763000" cy="57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lnSpc>
                <a:spcPct val="150000"/>
              </a:lnSpc>
            </a:pPr>
            <a:r>
              <a:rPr lang="en-US" altLang="en-US" dirty="0">
                <a:latin typeface="Cambria" pitchFamily="18" charset="0"/>
              </a:rPr>
              <a:t>IT347: SOFTWARE ENGINEERING</a:t>
            </a:r>
          </a:p>
        </p:txBody>
      </p:sp>
      <p:sp>
        <p:nvSpPr>
          <p:cNvPr id="6150" name="TextBox 6"/>
          <p:cNvSpPr txBox="1">
            <a:spLocks noChangeArrowheads="1"/>
          </p:cNvSpPr>
          <p:nvPr/>
        </p:nvSpPr>
        <p:spPr bwMode="auto">
          <a:xfrm>
            <a:off x="228600" y="2650391"/>
            <a:ext cx="8762999" cy="73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lnSpc>
                <a:spcPct val="150000"/>
              </a:lnSpc>
            </a:pPr>
            <a:r>
              <a:rPr lang="en-US" altLang="en-US" sz="3200">
                <a:solidFill>
                  <a:srgbClr val="C00000"/>
                </a:solidFill>
                <a:latin typeface="Cambria" pitchFamily="18" charset="0"/>
              </a:rPr>
              <a:t>Advanced </a:t>
            </a:r>
            <a:r>
              <a:rPr lang="en-US" altLang="en-US" sz="3200" dirty="0">
                <a:solidFill>
                  <a:srgbClr val="C00000"/>
                </a:solidFill>
                <a:latin typeface="Cambria" pitchFamily="18" charset="0"/>
              </a:rPr>
              <a:t>Topics in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Various Components</a:t>
            </a:r>
          </a:p>
        </p:txBody>
      </p:sp>
      <p:sp>
        <p:nvSpPr>
          <p:cNvPr id="3" name="Content Placeholder 2"/>
          <p:cNvSpPr>
            <a:spLocks noGrp="1"/>
          </p:cNvSpPr>
          <p:nvPr>
            <p:ph idx="1"/>
          </p:nvPr>
        </p:nvSpPr>
        <p:spPr>
          <a:xfrm>
            <a:off x="142844" y="1303341"/>
            <a:ext cx="8715436" cy="4625989"/>
          </a:xfrm>
        </p:spPr>
        <p:txBody>
          <a:bodyPr/>
          <a:lstStyle/>
          <a:p>
            <a:pPr algn="just">
              <a:lnSpc>
                <a:spcPct val="150000"/>
              </a:lnSpc>
            </a:pPr>
            <a:r>
              <a:rPr lang="en-IN" sz="1200" dirty="0"/>
              <a:t>Component—a nontrivial, nearly independent, and replaceable part of a system that </a:t>
            </a:r>
            <a:r>
              <a:rPr lang="en-IN" sz="1200" dirty="0" err="1"/>
              <a:t>fulﬁlls</a:t>
            </a:r>
            <a:r>
              <a:rPr lang="en-IN" sz="1200" dirty="0"/>
              <a:t> a clear function in the context of a well-</a:t>
            </a:r>
            <a:r>
              <a:rPr lang="en-IN" sz="1200" dirty="0" err="1"/>
              <a:t>deﬁned</a:t>
            </a:r>
            <a:r>
              <a:rPr lang="en-IN" sz="1200" dirty="0"/>
              <a:t> architecture.</a:t>
            </a:r>
          </a:p>
          <a:p>
            <a:pPr algn="just">
              <a:lnSpc>
                <a:spcPct val="150000"/>
              </a:lnSpc>
            </a:pPr>
            <a:r>
              <a:rPr lang="en-IN" sz="1200" dirty="0"/>
              <a:t>Run-time software component a dynamic </a:t>
            </a:r>
            <a:r>
              <a:rPr lang="en-IN" sz="1200" dirty="0" err="1"/>
              <a:t>bindable</a:t>
            </a:r>
            <a:r>
              <a:rPr lang="en-IN" sz="1200" dirty="0"/>
              <a:t> package of one or more programs managed a unit and accessed through documented interfaces that can be discovered in runtime.</a:t>
            </a:r>
          </a:p>
          <a:p>
            <a:pPr algn="just">
              <a:lnSpc>
                <a:spcPct val="150000"/>
              </a:lnSpc>
            </a:pPr>
            <a:r>
              <a:rPr lang="en-IN" sz="1200" dirty="0"/>
              <a:t>Softwarecomponent—aunitofcompositionwithcontractuallyspeciﬁedandexplicitcontextdependencies</a:t>
            </a:r>
          </a:p>
          <a:p>
            <a:pPr algn="just">
              <a:lnSpc>
                <a:spcPct val="150000"/>
              </a:lnSpc>
            </a:pPr>
            <a:r>
              <a:rPr lang="en-IN" sz="1200" dirty="0"/>
              <a:t>only.</a:t>
            </a:r>
          </a:p>
          <a:p>
            <a:pPr algn="just">
              <a:lnSpc>
                <a:spcPct val="150000"/>
              </a:lnSpc>
            </a:pPr>
            <a:r>
              <a:rPr lang="en-IN" sz="1200" dirty="0"/>
              <a:t>Business component—the software implementation of an “autonomous” business concept or business process.</a:t>
            </a:r>
          </a:p>
          <a:p>
            <a:pPr algn="just">
              <a:lnSpc>
                <a:spcPct val="150000"/>
              </a:lnSpc>
            </a:pPr>
            <a:r>
              <a:rPr lang="en-IN" sz="1200" dirty="0" err="1"/>
              <a:t>Qualiﬁed</a:t>
            </a:r>
            <a:r>
              <a:rPr lang="en-IN" sz="1200" dirty="0"/>
              <a:t> components—assessed by software engineers to ensure that not only functionality, but performance, reliability, usability, and other quality factors follow to the requirements of the system or product to be built.</a:t>
            </a:r>
          </a:p>
          <a:p>
            <a:pPr algn="just">
              <a:lnSpc>
                <a:spcPct val="150000"/>
              </a:lnSpc>
            </a:pPr>
            <a:r>
              <a:rPr lang="en-IN" sz="1200" dirty="0"/>
              <a:t>Adapted components—adapted to modify(also called mask or wrap)unwanted or undesirable characteristics.</a:t>
            </a:r>
          </a:p>
          <a:p>
            <a:pPr algn="just">
              <a:lnSpc>
                <a:spcPct val="150000"/>
              </a:lnSpc>
            </a:pPr>
            <a:r>
              <a:rPr lang="en-IN" sz="1200" dirty="0"/>
              <a:t>Assembled components—integrated into an architectural style and interconnected with an appropriate infrastructure that allows the components to be coordinated and managed effectively.</a:t>
            </a:r>
          </a:p>
          <a:p>
            <a:pPr algn="just">
              <a:lnSpc>
                <a:spcPct val="150000"/>
              </a:lnSpc>
            </a:pPr>
            <a:r>
              <a:rPr lang="en-IN" sz="1200" dirty="0"/>
              <a:t>Updated components—replacing existing software as new versions of components become available.</a:t>
            </a:r>
          </a:p>
          <a:p>
            <a:pPr algn="just">
              <a:lnSpc>
                <a:spcPct val="150000"/>
              </a:lnSpc>
            </a:pPr>
            <a:endParaRPr lang="en-IN" sz="1200" dirty="0"/>
          </a:p>
          <a:p>
            <a:pPr algn="just">
              <a:lnSpc>
                <a:spcPct val="150000"/>
              </a:lnSpc>
            </a:pPr>
            <a:endParaRPr lang="en-IN" sz="1200" dirty="0"/>
          </a:p>
        </p:txBody>
      </p:sp>
      <p:sp>
        <p:nvSpPr>
          <p:cNvPr id="7" name="Footer Placeholder 1">
            <a:extLst>
              <a:ext uri="{FF2B5EF4-FFF2-40B4-BE49-F238E27FC236}">
                <a16:creationId xmlns:a16="http://schemas.microsoft.com/office/drawing/2014/main" id="{3DB1FCC2-78B6-4E7F-A510-3D5A29F36B9A}"/>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4BACE920-2B07-4CC5-A1BF-FE900B58FFE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AFEDDE96-1E6B-4936-84FF-56F0C6D4CA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lvl="0" algn="just"/>
            <a:r>
              <a:rPr lang="en-IN" sz="3600" dirty="0"/>
              <a:t>Client/Server Software Engineering</a:t>
            </a:r>
          </a:p>
        </p:txBody>
      </p:sp>
      <p:sp>
        <p:nvSpPr>
          <p:cNvPr id="3" name="Content Placeholder 2"/>
          <p:cNvSpPr>
            <a:spLocks noGrp="1"/>
          </p:cNvSpPr>
          <p:nvPr>
            <p:ph idx="1"/>
          </p:nvPr>
        </p:nvSpPr>
        <p:spPr/>
        <p:txBody>
          <a:bodyPr/>
          <a:lstStyle/>
          <a:p>
            <a:pPr lvl="0" algn="just">
              <a:lnSpc>
                <a:spcPct val="150000"/>
              </a:lnSpc>
            </a:pPr>
            <a:r>
              <a:rPr lang="en-US" sz="1600" dirty="0"/>
              <a:t>There are different software process models were introduced.</a:t>
            </a:r>
            <a:endParaRPr lang="en-IN" sz="1600" dirty="0"/>
          </a:p>
          <a:p>
            <a:pPr lvl="0" algn="just">
              <a:lnSpc>
                <a:spcPct val="150000"/>
              </a:lnSpc>
            </a:pPr>
            <a:r>
              <a:rPr lang="en-US" sz="1600" dirty="0"/>
              <a:t>Although any of them could be adapted for use during the development of software for c/s systems, two approaches are most commonly used:</a:t>
            </a:r>
            <a:endParaRPr lang="en-IN" sz="1600" dirty="0"/>
          </a:p>
          <a:p>
            <a:pPr lvl="1" algn="just">
              <a:lnSpc>
                <a:spcPct val="150000"/>
              </a:lnSpc>
            </a:pPr>
            <a:r>
              <a:rPr lang="en-US" sz="1600" dirty="0"/>
              <a:t>An evolutionary paradigm that makes use of event-based and/or object-oriented software engineering.</a:t>
            </a:r>
            <a:endParaRPr lang="en-IN" sz="1600" dirty="0"/>
          </a:p>
          <a:p>
            <a:pPr lvl="1" algn="just">
              <a:lnSpc>
                <a:spcPct val="150000"/>
              </a:lnSpc>
            </a:pPr>
            <a:r>
              <a:rPr lang="en-US" sz="1600" dirty="0"/>
              <a:t>Component based software engineering that draws on a library of COTS and in-house software components.</a:t>
            </a:r>
            <a:endParaRPr lang="en-IN" sz="1600" dirty="0"/>
          </a:p>
          <a:p>
            <a:pPr lvl="0" algn="just">
              <a:lnSpc>
                <a:spcPct val="150000"/>
              </a:lnSpc>
            </a:pPr>
            <a:r>
              <a:rPr lang="en-US" sz="1600" dirty="0"/>
              <a:t>Client/server systems are developed using the classic software engineering activities analysis, design, construction, and testing—as the system evolves from a set of general business requirements to a collection of validated software components that have been implemented on client and server machines.</a:t>
            </a:r>
            <a:endParaRPr lang="en-IN" sz="1600" dirty="0"/>
          </a:p>
          <a:p>
            <a:pPr algn="just">
              <a:lnSpc>
                <a:spcPct val="150000"/>
              </a:lnSpc>
            </a:pPr>
            <a:endParaRPr lang="en-IN" sz="1600" dirty="0"/>
          </a:p>
        </p:txBody>
      </p:sp>
      <p:sp>
        <p:nvSpPr>
          <p:cNvPr id="7" name="Footer Placeholder 1">
            <a:extLst>
              <a:ext uri="{FF2B5EF4-FFF2-40B4-BE49-F238E27FC236}">
                <a16:creationId xmlns:a16="http://schemas.microsoft.com/office/drawing/2014/main" id="{E90A9768-E198-4DE6-8C34-3F2B4ECE150F}"/>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CD11D124-CFCE-4887-A3B0-D7388D2062A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7F2B8251-7CFF-4106-8F7F-6CEA30D8C2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50"/>
            <a:ext cx="8229600" cy="1143000"/>
          </a:xfrm>
        </p:spPr>
        <p:txBody>
          <a:bodyPr anchor="ctr"/>
          <a:lstStyle/>
          <a:p>
            <a:r>
              <a:rPr lang="en-US" sz="3200" i="1" dirty="0"/>
              <a:t>Software Components for Client/Server Systems</a:t>
            </a:r>
            <a:br>
              <a:rPr lang="en-IN" sz="3200" i="1" dirty="0"/>
            </a:br>
            <a:endParaRPr lang="en-IN" sz="3200" dirty="0"/>
          </a:p>
        </p:txBody>
      </p:sp>
      <p:sp>
        <p:nvSpPr>
          <p:cNvPr id="3" name="Content Placeholder 2"/>
          <p:cNvSpPr>
            <a:spLocks noGrp="1"/>
          </p:cNvSpPr>
          <p:nvPr>
            <p:ph idx="1"/>
          </p:nvPr>
        </p:nvSpPr>
        <p:spPr/>
        <p:txBody>
          <a:bodyPr/>
          <a:lstStyle/>
          <a:p>
            <a:pPr algn="just">
              <a:lnSpc>
                <a:spcPct val="150000"/>
              </a:lnSpc>
            </a:pPr>
            <a:r>
              <a:rPr lang="en-IN" sz="1600" dirty="0"/>
              <a:t>Instead of viewing software as a monolithic application to be implemented on one machine, the software that is appropriate for a c/s architecture has several distinct subsystems that can be allocated to the client, the server, or distributed between both machines:</a:t>
            </a:r>
          </a:p>
          <a:p>
            <a:pPr algn="just">
              <a:lnSpc>
                <a:spcPct val="150000"/>
              </a:lnSpc>
            </a:pPr>
            <a:r>
              <a:rPr lang="en-IN" sz="1600" dirty="0"/>
              <a:t>User interaction/presentation subsystem. This subsystem implements all functions that are typically associated with a graphical user interface.</a:t>
            </a:r>
          </a:p>
          <a:p>
            <a:pPr algn="just">
              <a:lnSpc>
                <a:spcPct val="150000"/>
              </a:lnSpc>
            </a:pPr>
            <a:r>
              <a:rPr lang="en-IN" sz="1600" dirty="0"/>
              <a:t>Application subsystem: This subsystem implements the requirements </a:t>
            </a:r>
            <a:r>
              <a:rPr lang="en-IN" sz="1600" dirty="0" err="1"/>
              <a:t>deﬁned</a:t>
            </a:r>
            <a:r>
              <a:rPr lang="en-IN" sz="1600" dirty="0"/>
              <a:t> by the application with in the context of the domain in which the application operates.</a:t>
            </a:r>
          </a:p>
          <a:p>
            <a:pPr algn="just">
              <a:lnSpc>
                <a:spcPct val="150000"/>
              </a:lnSpc>
            </a:pPr>
            <a:r>
              <a:rPr lang="en-IN" sz="1600" dirty="0"/>
              <a:t>Database management subsystem. This subsystem performs the data manipulation and management required by an application. Data manipulation and management may be as simple as the transfer of a record or as complex as the processing of sophisticated  SQL transactions</a:t>
            </a:r>
          </a:p>
          <a:p>
            <a:pPr algn="just">
              <a:lnSpc>
                <a:spcPct val="150000"/>
              </a:lnSpc>
            </a:pPr>
            <a:endParaRPr lang="en-IN" sz="1600" dirty="0"/>
          </a:p>
        </p:txBody>
      </p:sp>
      <p:sp>
        <p:nvSpPr>
          <p:cNvPr id="7" name="Footer Placeholder 1">
            <a:extLst>
              <a:ext uri="{FF2B5EF4-FFF2-40B4-BE49-F238E27FC236}">
                <a16:creationId xmlns:a16="http://schemas.microsoft.com/office/drawing/2014/main" id="{9E67927C-5771-465B-A286-F0782EBDECD6}"/>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0D80F1C1-3A2F-45D5-A49D-639BEF52EC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621553A3-0E0E-4485-A386-98154773CE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sz="3600" dirty="0"/>
              <a:t>Structure of Client/Server System</a:t>
            </a:r>
          </a:p>
        </p:txBody>
      </p:sp>
      <p:pic>
        <p:nvPicPr>
          <p:cNvPr id="4" name="image44.jpeg"/>
          <p:cNvPicPr>
            <a:picLocks noGrp="1"/>
          </p:cNvPicPr>
          <p:nvPr>
            <p:ph idx="1"/>
          </p:nvPr>
        </p:nvPicPr>
        <p:blipFill>
          <a:blip r:embed="rId2" cstate="print"/>
          <a:stretch>
            <a:fillRect/>
          </a:stretch>
        </p:blipFill>
        <p:spPr>
          <a:xfrm>
            <a:off x="1142976" y="2071678"/>
            <a:ext cx="7000924" cy="3929090"/>
          </a:xfrm>
          <a:prstGeom prst="rect">
            <a:avLst/>
          </a:prstGeom>
        </p:spPr>
      </p:pic>
      <p:sp>
        <p:nvSpPr>
          <p:cNvPr id="8" name="Footer Placeholder 1">
            <a:extLst>
              <a:ext uri="{FF2B5EF4-FFF2-40B4-BE49-F238E27FC236}">
                <a16:creationId xmlns:a16="http://schemas.microsoft.com/office/drawing/2014/main" id="{7AA7514E-CE6B-48A4-B431-A688DF4F95F4}"/>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9" name="Picture 3">
            <a:extLst>
              <a:ext uri="{FF2B5EF4-FFF2-40B4-BE49-F238E27FC236}">
                <a16:creationId xmlns:a16="http://schemas.microsoft.com/office/drawing/2014/main" id="{B30DFD9E-3AEE-44C9-B8CB-2A348B36DE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3A632E35-A377-471B-8F96-6DF7541CF2C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4647"/>
            <a:ext cx="8229600" cy="5554683"/>
          </a:xfrm>
        </p:spPr>
        <p:txBody>
          <a:bodyPr/>
          <a:lstStyle/>
          <a:p>
            <a:pPr lvl="0" algn="just">
              <a:lnSpc>
                <a:spcPct val="150000"/>
              </a:lnSpc>
            </a:pPr>
            <a:r>
              <a:rPr lang="en-US" sz="1600" b="1" dirty="0"/>
              <a:t>Fileservers : </a:t>
            </a:r>
            <a:r>
              <a:rPr lang="en-US" sz="1600" dirty="0"/>
              <a:t>The client requests </a:t>
            </a:r>
            <a:r>
              <a:rPr lang="en-US" sz="1600" dirty="0" err="1"/>
              <a:t>speciﬁc</a:t>
            </a:r>
            <a:r>
              <a:rPr lang="en-US" sz="1600" dirty="0"/>
              <a:t> records from a </a:t>
            </a:r>
            <a:r>
              <a:rPr lang="en-US" sz="1600" dirty="0" err="1"/>
              <a:t>ﬁle</a:t>
            </a:r>
            <a:r>
              <a:rPr lang="en-US" sz="1600" dirty="0"/>
              <a:t>. The server transmits these records to the client</a:t>
            </a:r>
            <a:r>
              <a:rPr lang="en-IN" sz="1600" dirty="0"/>
              <a:t> </a:t>
            </a:r>
            <a:r>
              <a:rPr lang="en-US" sz="1600" dirty="0"/>
              <a:t>across the network.</a:t>
            </a:r>
            <a:endParaRPr lang="en-IN" sz="1600" dirty="0"/>
          </a:p>
          <a:p>
            <a:pPr lvl="0" algn="just">
              <a:lnSpc>
                <a:spcPct val="150000"/>
              </a:lnSpc>
            </a:pPr>
            <a:r>
              <a:rPr lang="en-US" sz="1600" b="1" dirty="0"/>
              <a:t>Database servers:</a:t>
            </a:r>
            <a:r>
              <a:rPr lang="en-US" sz="1600" dirty="0"/>
              <a:t> The client sends structured query language (SQL) requests to the server. These are transmitted as messages across the network. The server processes the SQL request and </a:t>
            </a:r>
            <a:r>
              <a:rPr lang="en-US" sz="1600" dirty="0" err="1"/>
              <a:t>ﬁnds</a:t>
            </a:r>
            <a:r>
              <a:rPr lang="en-US" sz="1600" dirty="0"/>
              <a:t> the requested information, passing back the results only to the client.</a:t>
            </a:r>
            <a:endParaRPr lang="en-IN" sz="1600" dirty="0"/>
          </a:p>
          <a:p>
            <a:pPr lvl="0" algn="just">
              <a:lnSpc>
                <a:spcPct val="150000"/>
              </a:lnSpc>
            </a:pPr>
            <a:r>
              <a:rPr lang="en-US" sz="1600" b="1" dirty="0"/>
              <a:t>Transaction servers: </a:t>
            </a:r>
            <a:r>
              <a:rPr lang="en-US" sz="1600" dirty="0"/>
              <a:t>The client sends are quest that invokes remote procedures at the server site. The remote procedures are a set of SQL statements.</a:t>
            </a:r>
            <a:r>
              <a:rPr lang="en-IN" sz="1600" dirty="0"/>
              <a:t> </a:t>
            </a:r>
            <a:r>
              <a:rPr lang="en-US" sz="1600" dirty="0"/>
              <a:t>A transaction occurs when a request results in the execution of the remote procedure with the result transmitted back to the client.</a:t>
            </a:r>
            <a:endParaRPr lang="en-IN" sz="1600" dirty="0"/>
          </a:p>
          <a:p>
            <a:pPr lvl="0" algn="just">
              <a:lnSpc>
                <a:spcPct val="150000"/>
              </a:lnSpc>
            </a:pPr>
            <a:r>
              <a:rPr lang="en-US" sz="1600" b="1" dirty="0"/>
              <a:t>Groupware servers: </a:t>
            </a:r>
            <a:r>
              <a:rPr lang="en-US" sz="1600" dirty="0"/>
              <a:t>When the server provides a set of applications that enable communication among clients (and the people using them)using text, images, bulletin boards, video, and other representations, a groupware architecture exists.</a:t>
            </a:r>
            <a:endParaRPr lang="en-IN" sz="1600" dirty="0"/>
          </a:p>
          <a:p>
            <a:pPr algn="just">
              <a:lnSpc>
                <a:spcPct val="150000"/>
              </a:lnSpc>
            </a:pPr>
            <a:endParaRPr lang="en-IN" sz="1600" dirty="0"/>
          </a:p>
        </p:txBody>
      </p:sp>
      <p:sp>
        <p:nvSpPr>
          <p:cNvPr id="7" name="Footer Placeholder 1">
            <a:extLst>
              <a:ext uri="{FF2B5EF4-FFF2-40B4-BE49-F238E27FC236}">
                <a16:creationId xmlns:a16="http://schemas.microsoft.com/office/drawing/2014/main" id="{3B9CB0D4-442C-4A37-A1C7-B0B4DA1A817B}"/>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E368561B-F3FB-45DC-BBD2-B8E190DA969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58515E02-C170-4989-B77A-3D522298A4D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Web Engineering</a:t>
            </a:r>
          </a:p>
        </p:txBody>
      </p:sp>
      <p:sp>
        <p:nvSpPr>
          <p:cNvPr id="3" name="Content Placeholder 2"/>
          <p:cNvSpPr>
            <a:spLocks noGrp="1"/>
          </p:cNvSpPr>
          <p:nvPr>
            <p:ph idx="1"/>
          </p:nvPr>
        </p:nvSpPr>
        <p:spPr/>
        <p:txBody>
          <a:bodyPr/>
          <a:lstStyle/>
          <a:p>
            <a:pPr lvl="0" algn="just">
              <a:lnSpc>
                <a:spcPct val="150000"/>
              </a:lnSpc>
            </a:pPr>
            <a:r>
              <a:rPr lang="en-US" sz="1600" dirty="0"/>
              <a:t>The characteristics of Web-based systems and applications have a profound influence on the </a:t>
            </a:r>
            <a:r>
              <a:rPr lang="en-US" sz="1600" dirty="0" err="1"/>
              <a:t>WebEprocess</a:t>
            </a:r>
            <a:r>
              <a:rPr lang="en-US" sz="1600" dirty="0"/>
              <a:t>.</a:t>
            </a:r>
            <a:endParaRPr lang="en-IN" sz="1600" dirty="0"/>
          </a:p>
          <a:p>
            <a:pPr lvl="0" algn="just">
              <a:lnSpc>
                <a:spcPct val="150000"/>
              </a:lnSpc>
            </a:pPr>
            <a:r>
              <a:rPr lang="en-US" sz="1600" dirty="0"/>
              <a:t>Immediacy and continuous evolution dictate an iterative, incremental process model that produces </a:t>
            </a:r>
            <a:r>
              <a:rPr lang="en-US" sz="1600" dirty="0" err="1"/>
              <a:t>WebApp</a:t>
            </a:r>
            <a:r>
              <a:rPr lang="en-US" sz="1600" dirty="0"/>
              <a:t> releases in rapid fire sequence.</a:t>
            </a:r>
            <a:endParaRPr lang="en-IN" sz="1600" dirty="0"/>
          </a:p>
          <a:p>
            <a:pPr lvl="0" algn="just">
              <a:lnSpc>
                <a:spcPct val="150000"/>
              </a:lnSpc>
            </a:pPr>
            <a:r>
              <a:rPr lang="en-US" sz="1600" dirty="0"/>
              <a:t>The network-intensive nature of applications in this domain suggests a population of users that is diverse (thereby making special demands on requirements elicitation and modeling) and an application architecture that can be highly specialized (thereby making demands on design).</a:t>
            </a:r>
            <a:endParaRPr lang="en-IN" sz="1600" dirty="0"/>
          </a:p>
          <a:p>
            <a:pPr lvl="0" algn="just">
              <a:lnSpc>
                <a:spcPct val="150000"/>
              </a:lnSpc>
            </a:pPr>
            <a:r>
              <a:rPr lang="en-US" sz="1600" dirty="0"/>
              <a:t>Because </a:t>
            </a:r>
            <a:r>
              <a:rPr lang="en-US" sz="1600" dirty="0" err="1"/>
              <a:t>WebApps</a:t>
            </a:r>
            <a:r>
              <a:rPr lang="en-US" sz="1600" dirty="0"/>
              <a:t> are often content driven with an emphasis on aesthetics, it is likely that parallel development activities will be scheduled within the </a:t>
            </a:r>
            <a:r>
              <a:rPr lang="en-US" sz="1600" dirty="0" err="1"/>
              <a:t>WebE</a:t>
            </a:r>
            <a:r>
              <a:rPr lang="en-US" sz="1600" dirty="0"/>
              <a:t> process and involve a team of both technical and non-technical people (e.g., copywriters, graphic designers).</a:t>
            </a:r>
            <a:endParaRPr lang="en-IN" sz="1600" dirty="0"/>
          </a:p>
          <a:p>
            <a:pPr algn="just">
              <a:lnSpc>
                <a:spcPct val="150000"/>
              </a:lnSpc>
            </a:pPr>
            <a:endParaRPr lang="en-IN" sz="1600" dirty="0"/>
          </a:p>
        </p:txBody>
      </p:sp>
      <p:sp>
        <p:nvSpPr>
          <p:cNvPr id="7" name="Footer Placeholder 1">
            <a:extLst>
              <a:ext uri="{FF2B5EF4-FFF2-40B4-BE49-F238E27FC236}">
                <a16:creationId xmlns:a16="http://schemas.microsoft.com/office/drawing/2014/main" id="{882DDF06-A7C6-4F56-BC83-E3C871BDD3E1}"/>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4855637B-C352-4EB0-936E-C5B7C61F88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692A6DC1-0D65-4AF6-A3F6-6BEFE041A0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Framework for Web Engineering</a:t>
            </a:r>
          </a:p>
        </p:txBody>
      </p:sp>
      <p:sp>
        <p:nvSpPr>
          <p:cNvPr id="3" name="Content Placeholder 2"/>
          <p:cNvSpPr>
            <a:spLocks noGrp="1"/>
          </p:cNvSpPr>
          <p:nvPr>
            <p:ph idx="1"/>
          </p:nvPr>
        </p:nvSpPr>
        <p:spPr/>
        <p:txBody>
          <a:bodyPr/>
          <a:lstStyle/>
          <a:p>
            <a:pPr lvl="0" algn="just">
              <a:lnSpc>
                <a:spcPct val="150000"/>
              </a:lnSpc>
            </a:pPr>
            <a:r>
              <a:rPr lang="en-US" sz="1800" dirty="0"/>
              <a:t>As </a:t>
            </a:r>
            <a:r>
              <a:rPr lang="en-US" sz="1800" dirty="0" err="1"/>
              <a:t>WebApps</a:t>
            </a:r>
            <a:r>
              <a:rPr lang="en-US" sz="1800" dirty="0"/>
              <a:t> evolve from static, content-directed information sources to dynamic, user-directed application environments, the need to apply solid management and engineering principles grows in importance.</a:t>
            </a:r>
            <a:endParaRPr lang="en-IN" sz="1800" dirty="0"/>
          </a:p>
          <a:p>
            <a:pPr lvl="0" algn="just">
              <a:lnSpc>
                <a:spcPct val="150000"/>
              </a:lnSpc>
            </a:pPr>
            <a:r>
              <a:rPr lang="en-US" sz="1800" dirty="0"/>
              <a:t>To accomplish this, it is necessary to develop a </a:t>
            </a:r>
            <a:r>
              <a:rPr lang="en-US" sz="1800" dirty="0" err="1"/>
              <a:t>WebE</a:t>
            </a:r>
            <a:r>
              <a:rPr lang="en-US" sz="1800" dirty="0"/>
              <a:t> framework that encompasses an effective process model, populated by framework activities and engineering tasks.</a:t>
            </a:r>
            <a:endParaRPr lang="en-IN" sz="1800" dirty="0"/>
          </a:p>
          <a:p>
            <a:pPr lvl="0" algn="just">
              <a:lnSpc>
                <a:spcPct val="150000"/>
              </a:lnSpc>
            </a:pPr>
            <a:r>
              <a:rPr lang="en-US" sz="1800" dirty="0"/>
              <a:t>A process model for </a:t>
            </a:r>
            <a:r>
              <a:rPr lang="en-US" sz="1800" dirty="0" err="1"/>
              <a:t>WebE</a:t>
            </a:r>
            <a:r>
              <a:rPr lang="en-US" sz="1800" dirty="0"/>
              <a:t> is suggested in Figure on next slide</a:t>
            </a:r>
            <a:endParaRPr lang="en-IN" sz="1800" dirty="0"/>
          </a:p>
        </p:txBody>
      </p:sp>
      <p:sp>
        <p:nvSpPr>
          <p:cNvPr id="7" name="Footer Placeholder 1">
            <a:extLst>
              <a:ext uri="{FF2B5EF4-FFF2-40B4-BE49-F238E27FC236}">
                <a16:creationId xmlns:a16="http://schemas.microsoft.com/office/drawing/2014/main" id="{D3A87A61-B86E-47B5-952A-01F079DBAA09}"/>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11B913BD-ED57-4D85-B9CF-0540C45BEC6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EEBCA0FE-D360-4ED6-806A-7EE299A1A1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5.jpeg"/>
          <p:cNvPicPr/>
          <p:nvPr/>
        </p:nvPicPr>
        <p:blipFill>
          <a:blip r:embed="rId2" cstate="print"/>
          <a:stretch>
            <a:fillRect/>
          </a:stretch>
        </p:blipFill>
        <p:spPr>
          <a:xfrm>
            <a:off x="928662" y="500042"/>
            <a:ext cx="7500990" cy="5286411"/>
          </a:xfrm>
          <a:prstGeom prst="rect">
            <a:avLst/>
          </a:prstGeom>
        </p:spPr>
      </p:pic>
      <p:sp>
        <p:nvSpPr>
          <p:cNvPr id="8" name="Footer Placeholder 1">
            <a:extLst>
              <a:ext uri="{FF2B5EF4-FFF2-40B4-BE49-F238E27FC236}">
                <a16:creationId xmlns:a16="http://schemas.microsoft.com/office/drawing/2014/main" id="{452B76CE-6077-4B9F-A032-086C12D6B3B6}"/>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9" name="Picture 3">
            <a:extLst>
              <a:ext uri="{FF2B5EF4-FFF2-40B4-BE49-F238E27FC236}">
                <a16:creationId xmlns:a16="http://schemas.microsoft.com/office/drawing/2014/main" id="{67DEFB32-D1A9-4C49-B537-329D5B65C3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69E79C4C-1516-4C26-96CF-1F0B994F181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214290"/>
            <a:ext cx="8786874" cy="6143668"/>
          </a:xfrm>
        </p:spPr>
        <p:txBody>
          <a:bodyPr/>
          <a:lstStyle/>
          <a:p>
            <a:pPr algn="just">
              <a:lnSpc>
                <a:spcPct val="150000"/>
              </a:lnSpc>
            </a:pPr>
            <a:r>
              <a:rPr lang="en-US" sz="1800" dirty="0"/>
              <a:t>The </a:t>
            </a:r>
            <a:r>
              <a:rPr lang="en-US" sz="1800" dirty="0" err="1"/>
              <a:t>WebE</a:t>
            </a:r>
            <a:r>
              <a:rPr lang="en-US" sz="1800" dirty="0"/>
              <a:t> process begins with a </a:t>
            </a:r>
            <a:r>
              <a:rPr lang="en-US" sz="1800" i="1" dirty="0"/>
              <a:t>formulation</a:t>
            </a:r>
            <a:r>
              <a:rPr lang="en-US" sz="1800" dirty="0"/>
              <a:t>—an activity that </a:t>
            </a:r>
            <a:r>
              <a:rPr lang="en-US" sz="1800" dirty="0" err="1"/>
              <a:t>identiﬁes</a:t>
            </a:r>
            <a:r>
              <a:rPr lang="en-US" sz="1800" dirty="0"/>
              <a:t> the goals and objectives of the</a:t>
            </a:r>
            <a:r>
              <a:rPr lang="en-IN" sz="1800" dirty="0"/>
              <a:t> </a:t>
            </a:r>
            <a:r>
              <a:rPr lang="en-US" sz="1800" dirty="0" err="1"/>
              <a:t>WebApp</a:t>
            </a:r>
            <a:r>
              <a:rPr lang="en-US" sz="1800" dirty="0"/>
              <a:t> and establishes the scope for the </a:t>
            </a:r>
            <a:r>
              <a:rPr lang="en-US" sz="1800" dirty="0" err="1"/>
              <a:t>ﬁrst</a:t>
            </a:r>
            <a:r>
              <a:rPr lang="en-US" sz="1800" dirty="0"/>
              <a:t> increment.</a:t>
            </a:r>
            <a:endParaRPr lang="en-IN" sz="1800" dirty="0"/>
          </a:p>
          <a:p>
            <a:pPr algn="just">
              <a:lnSpc>
                <a:spcPct val="150000"/>
              </a:lnSpc>
            </a:pPr>
            <a:r>
              <a:rPr lang="en-US" sz="1800" i="1" dirty="0"/>
              <a:t>Planning </a:t>
            </a:r>
            <a:r>
              <a:rPr lang="en-US" sz="1800" dirty="0"/>
              <a:t>estimates overall project cost, evaluates risks associated with the development effort, and </a:t>
            </a:r>
            <a:r>
              <a:rPr lang="en-US" sz="1800" dirty="0" err="1"/>
              <a:t>deﬁnes</a:t>
            </a:r>
            <a:r>
              <a:rPr lang="en-US" sz="1800" dirty="0"/>
              <a:t> a </a:t>
            </a:r>
            <a:r>
              <a:rPr lang="en-US" sz="1800" dirty="0" err="1"/>
              <a:t>ﬁnely</a:t>
            </a:r>
            <a:r>
              <a:rPr lang="en-US" sz="1800" dirty="0"/>
              <a:t> granulated development schedule for the initial </a:t>
            </a:r>
            <a:r>
              <a:rPr lang="en-US" sz="1800" dirty="0" err="1"/>
              <a:t>WebApp</a:t>
            </a:r>
            <a:r>
              <a:rPr lang="en-US" sz="1800" dirty="0"/>
              <a:t> increment, with a more coarsely granulated schedule for subsequent increments.</a:t>
            </a:r>
            <a:endParaRPr lang="en-IN" sz="1800" dirty="0"/>
          </a:p>
          <a:p>
            <a:pPr algn="just">
              <a:lnSpc>
                <a:spcPct val="150000"/>
              </a:lnSpc>
            </a:pPr>
            <a:r>
              <a:rPr lang="en-US" sz="1800" i="1" dirty="0"/>
              <a:t>Analysis </a:t>
            </a:r>
            <a:r>
              <a:rPr lang="en-US" sz="1800" dirty="0"/>
              <a:t>establishes technical requirements for the </a:t>
            </a:r>
            <a:r>
              <a:rPr lang="en-US" sz="1800" dirty="0" err="1"/>
              <a:t>WebApp</a:t>
            </a:r>
            <a:r>
              <a:rPr lang="en-US" sz="1800" dirty="0"/>
              <a:t> and </a:t>
            </a:r>
            <a:r>
              <a:rPr lang="en-US" sz="1800" dirty="0" err="1"/>
              <a:t>identiﬁes</a:t>
            </a:r>
            <a:r>
              <a:rPr lang="en-US" sz="1800" dirty="0"/>
              <a:t> the content items that will be</a:t>
            </a:r>
            <a:r>
              <a:rPr lang="en-IN" sz="1800" dirty="0"/>
              <a:t> </a:t>
            </a:r>
            <a:r>
              <a:rPr lang="en-US" sz="1800" dirty="0"/>
              <a:t>incorporated.</a:t>
            </a:r>
            <a:endParaRPr lang="en-IN" sz="1800" dirty="0"/>
          </a:p>
          <a:p>
            <a:pPr algn="just">
              <a:lnSpc>
                <a:spcPct val="150000"/>
              </a:lnSpc>
            </a:pPr>
            <a:r>
              <a:rPr lang="en-US" sz="1800" dirty="0"/>
              <a:t>Requirements for graphic design (aesthetics) are also </a:t>
            </a:r>
            <a:r>
              <a:rPr lang="en-US" sz="1800" dirty="0" err="1"/>
              <a:t>deﬁned</a:t>
            </a:r>
            <a:r>
              <a:rPr lang="en-US" sz="1800" dirty="0"/>
              <a:t>.</a:t>
            </a:r>
            <a:endParaRPr lang="en-IN" sz="1800" dirty="0"/>
          </a:p>
          <a:p>
            <a:pPr algn="just">
              <a:lnSpc>
                <a:spcPct val="150000"/>
              </a:lnSpc>
            </a:pPr>
            <a:r>
              <a:rPr lang="en-US" sz="1800" dirty="0"/>
              <a:t>The </a:t>
            </a:r>
            <a:r>
              <a:rPr lang="en-US" sz="1800" i="1" dirty="0"/>
              <a:t>engineering </a:t>
            </a:r>
            <a:r>
              <a:rPr lang="en-US" sz="1800" dirty="0"/>
              <a:t>activity incorporates two parallel tasks illustrated on the right side of Figure. </a:t>
            </a:r>
            <a:r>
              <a:rPr lang="en-US" sz="1800" i="1" dirty="0"/>
              <a:t>Content design and production </a:t>
            </a:r>
            <a:r>
              <a:rPr lang="en-US" sz="1800" dirty="0"/>
              <a:t>are tasks performed by nontechnical members of the </a:t>
            </a:r>
            <a:r>
              <a:rPr lang="en-US" sz="1800" dirty="0" err="1"/>
              <a:t>WebEteam</a:t>
            </a:r>
            <a:r>
              <a:rPr lang="en-US" sz="1800" dirty="0"/>
              <a:t>.</a:t>
            </a:r>
            <a:endParaRPr lang="en-IN" sz="1800" dirty="0"/>
          </a:p>
          <a:p>
            <a:pPr algn="just">
              <a:lnSpc>
                <a:spcPct val="150000"/>
              </a:lnSpc>
            </a:pPr>
            <a:r>
              <a:rPr lang="en-US" sz="1800" dirty="0"/>
              <a:t>The intent of these tasks is to design, produce, and/or acquire all text, graphics, audio, and video content that are to become integrated into the </a:t>
            </a:r>
            <a:r>
              <a:rPr lang="en-US" sz="1800" dirty="0" err="1"/>
              <a:t>WebApp</a:t>
            </a:r>
            <a:r>
              <a:rPr lang="en-US" sz="1800" dirty="0"/>
              <a:t>.</a:t>
            </a:r>
            <a:endParaRPr lang="en-IN" sz="1800" dirty="0"/>
          </a:p>
          <a:p>
            <a:pPr algn="just">
              <a:lnSpc>
                <a:spcPct val="150000"/>
              </a:lnSpc>
            </a:pPr>
            <a:endParaRPr lang="en-IN" sz="1800" dirty="0"/>
          </a:p>
        </p:txBody>
      </p:sp>
      <p:sp>
        <p:nvSpPr>
          <p:cNvPr id="7" name="Footer Placeholder 1">
            <a:extLst>
              <a:ext uri="{FF2B5EF4-FFF2-40B4-BE49-F238E27FC236}">
                <a16:creationId xmlns:a16="http://schemas.microsoft.com/office/drawing/2014/main" id="{600C62D8-2AC5-47A0-BDDC-F91559F9063B}"/>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05B40BC9-4D13-4C81-AE52-2516A277205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152E103E-7820-4D86-A6D5-374BBA8416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Contd...</a:t>
            </a:r>
          </a:p>
        </p:txBody>
      </p:sp>
      <p:sp>
        <p:nvSpPr>
          <p:cNvPr id="3" name="Content Placeholder 2"/>
          <p:cNvSpPr>
            <a:spLocks noGrp="1"/>
          </p:cNvSpPr>
          <p:nvPr>
            <p:ph idx="1"/>
          </p:nvPr>
        </p:nvSpPr>
        <p:spPr/>
        <p:txBody>
          <a:bodyPr/>
          <a:lstStyle/>
          <a:p>
            <a:pPr algn="just">
              <a:lnSpc>
                <a:spcPct val="150000"/>
              </a:lnSpc>
            </a:pPr>
            <a:r>
              <a:rPr lang="en-US" sz="1800" i="1" dirty="0"/>
              <a:t>Page generation </a:t>
            </a:r>
            <a:r>
              <a:rPr lang="en-US" sz="1800" dirty="0"/>
              <a:t>is a construction activity that makes heavy use of automated tools for </a:t>
            </a:r>
            <a:r>
              <a:rPr lang="en-US" sz="1800" dirty="0" err="1"/>
              <a:t>WebApp</a:t>
            </a:r>
            <a:r>
              <a:rPr lang="en-US" sz="1800" dirty="0"/>
              <a:t> creation.</a:t>
            </a:r>
            <a:endParaRPr lang="en-IN" sz="1800" dirty="0"/>
          </a:p>
          <a:p>
            <a:pPr algn="just">
              <a:lnSpc>
                <a:spcPct val="150000"/>
              </a:lnSpc>
            </a:pPr>
            <a:r>
              <a:rPr lang="en-US" sz="1800" i="1" dirty="0"/>
              <a:t>Testing </a:t>
            </a:r>
            <a:r>
              <a:rPr lang="en-US" sz="1800" dirty="0"/>
              <a:t>exercises </a:t>
            </a:r>
            <a:r>
              <a:rPr lang="en-US" sz="1800" dirty="0" err="1"/>
              <a:t>WebApp</a:t>
            </a:r>
            <a:r>
              <a:rPr lang="en-US" sz="1800" dirty="0"/>
              <a:t> navigation; attempts to uncover errors in applets, scripts, and forms; and helps ensure that the </a:t>
            </a:r>
            <a:r>
              <a:rPr lang="en-US" sz="1800" dirty="0" err="1"/>
              <a:t>WebApp</a:t>
            </a:r>
            <a:r>
              <a:rPr lang="en-US" sz="1800" dirty="0"/>
              <a:t> will operate correctly in different environments (e.g., with different browsers).</a:t>
            </a:r>
            <a:endParaRPr lang="en-IN" sz="1800" dirty="0"/>
          </a:p>
          <a:p>
            <a:pPr algn="just">
              <a:lnSpc>
                <a:spcPct val="150000"/>
              </a:lnSpc>
            </a:pPr>
            <a:r>
              <a:rPr lang="en-US" sz="1800" dirty="0"/>
              <a:t>Each increment produced as part of the </a:t>
            </a:r>
            <a:r>
              <a:rPr lang="en-US" sz="1800" dirty="0" err="1"/>
              <a:t>WebE</a:t>
            </a:r>
            <a:r>
              <a:rPr lang="en-US" sz="1800" dirty="0"/>
              <a:t> process is reviewed during </a:t>
            </a:r>
            <a:r>
              <a:rPr lang="en-US" sz="1800" i="1" dirty="0"/>
              <a:t>customer evaluation</a:t>
            </a:r>
            <a:r>
              <a:rPr lang="en-US" sz="1800" dirty="0"/>
              <a:t>.</a:t>
            </a:r>
            <a:endParaRPr lang="en-IN" sz="1800" dirty="0"/>
          </a:p>
          <a:p>
            <a:pPr algn="just">
              <a:lnSpc>
                <a:spcPct val="150000"/>
              </a:lnSpc>
            </a:pPr>
            <a:r>
              <a:rPr lang="en-US" sz="1800" dirty="0"/>
              <a:t>This is the point at which changes are requested (scope extensions occur).</a:t>
            </a:r>
            <a:endParaRPr lang="en-IN" sz="1800" dirty="0"/>
          </a:p>
          <a:p>
            <a:pPr algn="just">
              <a:lnSpc>
                <a:spcPct val="150000"/>
              </a:lnSpc>
            </a:pPr>
            <a:r>
              <a:rPr lang="en-US" sz="1800" dirty="0"/>
              <a:t> </a:t>
            </a:r>
            <a:endParaRPr lang="en-IN" sz="1800" dirty="0"/>
          </a:p>
          <a:p>
            <a:pPr algn="just"/>
            <a:endParaRPr lang="en-IN" sz="1800" dirty="0"/>
          </a:p>
        </p:txBody>
      </p:sp>
      <p:sp>
        <p:nvSpPr>
          <p:cNvPr id="7" name="Footer Placeholder 1">
            <a:extLst>
              <a:ext uri="{FF2B5EF4-FFF2-40B4-BE49-F238E27FC236}">
                <a16:creationId xmlns:a16="http://schemas.microsoft.com/office/drawing/2014/main" id="{1C67C9E8-E94E-4197-9F0F-DFE8A83215FE}"/>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DA9D8381-95BC-4DAC-95B4-194EFCE6F4E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7E7F4ED7-6AB5-49AE-B342-2B7EB83259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39762"/>
          </a:xfrm>
        </p:spPr>
        <p:txBody>
          <a:bodyPr>
            <a:normAutofit fontScale="90000"/>
          </a:bodyPr>
          <a:lstStyle/>
          <a:p>
            <a:r>
              <a:rPr lang="en-US" b="1">
                <a:latin typeface="Arial Black" pitchFamily="34" charset="0"/>
              </a:rPr>
              <a:t>Content</a:t>
            </a:r>
            <a:br>
              <a:rPr lang="en-US"/>
            </a:br>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1753647187"/>
              </p:ext>
            </p:extLst>
          </p:nvPr>
        </p:nvGraphicFramePr>
        <p:xfrm>
          <a:off x="457200" y="1066800"/>
          <a:ext cx="8382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5" name="Picture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125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sz="3600" dirty="0"/>
              <a:t>Software Process Improvement (SPI)</a:t>
            </a:r>
          </a:p>
        </p:txBody>
      </p:sp>
      <p:sp>
        <p:nvSpPr>
          <p:cNvPr id="3" name="Content Placeholder 2"/>
          <p:cNvSpPr>
            <a:spLocks noGrp="1"/>
          </p:cNvSpPr>
          <p:nvPr>
            <p:ph idx="1"/>
          </p:nvPr>
        </p:nvSpPr>
        <p:spPr>
          <a:xfrm>
            <a:off x="457200" y="1403367"/>
            <a:ext cx="8229600" cy="4525963"/>
          </a:xfrm>
        </p:spPr>
        <p:txBody>
          <a:bodyPr/>
          <a:lstStyle/>
          <a:p>
            <a:pPr algn="just">
              <a:lnSpc>
                <a:spcPct val="150000"/>
              </a:lnSpc>
            </a:pPr>
            <a:r>
              <a:rPr lang="en-US" sz="2000" dirty="0">
                <a:solidFill>
                  <a:srgbClr val="000000"/>
                </a:solidFill>
                <a:latin typeface="+mj-lt"/>
              </a:rPr>
              <a:t>SPI implies that </a:t>
            </a:r>
          </a:p>
          <a:p>
            <a:pPr lvl="1" algn="just">
              <a:lnSpc>
                <a:spcPct val="150000"/>
              </a:lnSpc>
            </a:pPr>
            <a:r>
              <a:rPr lang="en-US" sz="2000" dirty="0">
                <a:solidFill>
                  <a:srgbClr val="000000"/>
                </a:solidFill>
                <a:latin typeface="+mj-lt"/>
              </a:rPr>
              <a:t>elements of an effective software process can be defined in an effective manner</a:t>
            </a:r>
          </a:p>
          <a:p>
            <a:pPr lvl="1" algn="just">
              <a:lnSpc>
                <a:spcPct val="150000"/>
              </a:lnSpc>
            </a:pPr>
            <a:r>
              <a:rPr lang="en-US" sz="2000" dirty="0">
                <a:solidFill>
                  <a:srgbClr val="000000"/>
                </a:solidFill>
                <a:latin typeface="+mj-lt"/>
              </a:rPr>
              <a:t>an existing organizational approach to software development can be assessed against those elements, and </a:t>
            </a:r>
          </a:p>
          <a:p>
            <a:pPr lvl="1" algn="just">
              <a:lnSpc>
                <a:spcPct val="150000"/>
              </a:lnSpc>
            </a:pPr>
            <a:r>
              <a:rPr lang="en-US" sz="2000" dirty="0">
                <a:solidFill>
                  <a:srgbClr val="000000"/>
                </a:solidFill>
                <a:latin typeface="+mj-lt"/>
              </a:rPr>
              <a:t>a meaningful strategy for improvement can be defined. </a:t>
            </a:r>
          </a:p>
          <a:p>
            <a:pPr algn="just">
              <a:lnSpc>
                <a:spcPct val="150000"/>
              </a:lnSpc>
            </a:pPr>
            <a:r>
              <a:rPr lang="en-US" sz="2000" dirty="0">
                <a:solidFill>
                  <a:srgbClr val="000000"/>
                </a:solidFill>
                <a:latin typeface="+mj-lt"/>
              </a:rPr>
              <a:t>The SPI strategy transforms the existing approach to software development into something that is </a:t>
            </a:r>
            <a:r>
              <a:rPr lang="en-US" sz="2000" dirty="0">
                <a:solidFill>
                  <a:schemeClr val="folHlink"/>
                </a:solidFill>
                <a:latin typeface="+mj-lt"/>
              </a:rPr>
              <a:t>more focused, more repeatable, and more reliable </a:t>
            </a:r>
            <a:r>
              <a:rPr lang="en-US" sz="2000" dirty="0">
                <a:solidFill>
                  <a:srgbClr val="000000"/>
                </a:solidFill>
                <a:latin typeface="+mj-lt"/>
              </a:rPr>
              <a:t>(in terms of the quality of the product produced and the timeliness of delivery). </a:t>
            </a:r>
          </a:p>
          <a:p>
            <a:pPr algn="just">
              <a:lnSpc>
                <a:spcPct val="150000"/>
              </a:lnSpc>
            </a:pPr>
            <a:endParaRPr lang="en-IN" sz="2000" dirty="0">
              <a:latin typeface="+mj-lt"/>
            </a:endParaRPr>
          </a:p>
        </p:txBody>
      </p:sp>
      <p:sp>
        <p:nvSpPr>
          <p:cNvPr id="7" name="Footer Placeholder 1">
            <a:extLst>
              <a:ext uri="{FF2B5EF4-FFF2-40B4-BE49-F238E27FC236}">
                <a16:creationId xmlns:a16="http://schemas.microsoft.com/office/drawing/2014/main" id="{491E707F-C3BB-4DEB-8BA4-A30CE5AB0EE4}"/>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C3497CBA-5B87-43C7-A7A2-00E1D4C85CA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BA920C75-A6CA-40E5-9474-904CECBAAB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nchor="ctr"/>
          <a:lstStyle/>
          <a:p>
            <a:r>
              <a:rPr lang="en-US" dirty="0"/>
              <a:t>SPI Framework</a:t>
            </a:r>
          </a:p>
        </p:txBody>
      </p:sp>
      <p:sp>
        <p:nvSpPr>
          <p:cNvPr id="166915" name="Rectangle 3"/>
          <p:cNvSpPr>
            <a:spLocks noGrp="1" noChangeArrowheads="1"/>
          </p:cNvSpPr>
          <p:nvPr>
            <p:ph type="body" idx="1"/>
          </p:nvPr>
        </p:nvSpPr>
        <p:spPr/>
        <p:txBody>
          <a:bodyPr/>
          <a:lstStyle/>
          <a:p>
            <a:pPr algn="just">
              <a:lnSpc>
                <a:spcPct val="150000"/>
              </a:lnSpc>
              <a:spcBef>
                <a:spcPts val="300"/>
              </a:spcBef>
            </a:pPr>
            <a:r>
              <a:rPr lang="en-US" sz="2000" dirty="0">
                <a:solidFill>
                  <a:srgbClr val="000000"/>
                </a:solidFill>
                <a:latin typeface="+mj-lt"/>
              </a:rPr>
              <a:t>a </a:t>
            </a:r>
            <a:r>
              <a:rPr lang="en-US" sz="2000" dirty="0">
                <a:solidFill>
                  <a:schemeClr val="folHlink"/>
                </a:solidFill>
                <a:latin typeface="+mj-lt"/>
              </a:rPr>
              <a:t>set of characteristics</a:t>
            </a:r>
            <a:r>
              <a:rPr lang="en-US" sz="2000" dirty="0">
                <a:solidFill>
                  <a:srgbClr val="000000"/>
                </a:solidFill>
                <a:latin typeface="+mj-lt"/>
              </a:rPr>
              <a:t> that must be present if an effective software process is to be achieved</a:t>
            </a:r>
          </a:p>
          <a:p>
            <a:pPr algn="just">
              <a:lnSpc>
                <a:spcPct val="150000"/>
              </a:lnSpc>
              <a:spcBef>
                <a:spcPts val="300"/>
              </a:spcBef>
            </a:pPr>
            <a:r>
              <a:rPr lang="en-US" sz="2000" dirty="0">
                <a:solidFill>
                  <a:srgbClr val="000000"/>
                </a:solidFill>
                <a:latin typeface="+mj-lt"/>
              </a:rPr>
              <a:t>a </a:t>
            </a:r>
            <a:r>
              <a:rPr lang="en-US" sz="2000" dirty="0">
                <a:solidFill>
                  <a:schemeClr val="folHlink"/>
                </a:solidFill>
                <a:latin typeface="+mj-lt"/>
              </a:rPr>
              <a:t>method for assessing</a:t>
            </a:r>
            <a:r>
              <a:rPr lang="en-US" sz="2000" dirty="0">
                <a:solidFill>
                  <a:srgbClr val="000000"/>
                </a:solidFill>
                <a:latin typeface="+mj-lt"/>
              </a:rPr>
              <a:t> whether those characteristics are present</a:t>
            </a:r>
          </a:p>
          <a:p>
            <a:pPr algn="just">
              <a:lnSpc>
                <a:spcPct val="150000"/>
              </a:lnSpc>
              <a:spcBef>
                <a:spcPts val="300"/>
              </a:spcBef>
            </a:pPr>
            <a:r>
              <a:rPr lang="en-US" sz="2000" dirty="0">
                <a:solidFill>
                  <a:srgbClr val="000000"/>
                </a:solidFill>
                <a:latin typeface="+mj-lt"/>
              </a:rPr>
              <a:t>a </a:t>
            </a:r>
            <a:r>
              <a:rPr lang="en-US" sz="2000" dirty="0">
                <a:solidFill>
                  <a:schemeClr val="folHlink"/>
                </a:solidFill>
                <a:latin typeface="+mj-lt"/>
              </a:rPr>
              <a:t>mechanism for summarizing the results</a:t>
            </a:r>
            <a:r>
              <a:rPr lang="en-US" sz="2000" dirty="0">
                <a:solidFill>
                  <a:srgbClr val="000000"/>
                </a:solidFill>
                <a:latin typeface="+mj-lt"/>
              </a:rPr>
              <a:t> of any assessment, and </a:t>
            </a:r>
          </a:p>
          <a:p>
            <a:pPr algn="just">
              <a:lnSpc>
                <a:spcPct val="150000"/>
              </a:lnSpc>
              <a:spcBef>
                <a:spcPts val="300"/>
              </a:spcBef>
            </a:pPr>
            <a:r>
              <a:rPr lang="en-US" sz="2000" dirty="0">
                <a:solidFill>
                  <a:srgbClr val="000000"/>
                </a:solidFill>
                <a:latin typeface="+mj-lt"/>
              </a:rPr>
              <a:t>a </a:t>
            </a:r>
            <a:r>
              <a:rPr lang="en-US" sz="2000" dirty="0">
                <a:solidFill>
                  <a:schemeClr val="folHlink"/>
                </a:solidFill>
                <a:latin typeface="+mj-lt"/>
              </a:rPr>
              <a:t>strategy for assisting</a:t>
            </a:r>
            <a:r>
              <a:rPr lang="en-US" sz="2000" dirty="0">
                <a:solidFill>
                  <a:srgbClr val="000000"/>
                </a:solidFill>
                <a:latin typeface="+mj-lt"/>
              </a:rPr>
              <a:t> a software organization in implementing those process characteristics that have been found to be weak or missing.</a:t>
            </a:r>
          </a:p>
          <a:p>
            <a:pPr algn="just">
              <a:lnSpc>
                <a:spcPct val="150000"/>
              </a:lnSpc>
              <a:spcAft>
                <a:spcPts val="1600"/>
              </a:spcAft>
            </a:pPr>
            <a:r>
              <a:rPr lang="en-US" sz="2000" dirty="0">
                <a:solidFill>
                  <a:srgbClr val="000000"/>
                </a:solidFill>
                <a:latin typeface="+mj-lt"/>
              </a:rPr>
              <a:t>An SPI framework assesses the </a:t>
            </a:r>
            <a:r>
              <a:rPr lang="en-US" sz="2000" dirty="0">
                <a:solidFill>
                  <a:schemeClr val="folHlink"/>
                </a:solidFill>
                <a:latin typeface="+mj-lt"/>
              </a:rPr>
              <a:t>“maturity”</a:t>
            </a:r>
            <a:r>
              <a:rPr lang="en-US" sz="2000" dirty="0">
                <a:solidFill>
                  <a:srgbClr val="000000"/>
                </a:solidFill>
                <a:latin typeface="+mj-lt"/>
              </a:rPr>
              <a:t> of an organization’s software process and provides a qualitative indication of a maturity level.</a:t>
            </a:r>
          </a:p>
        </p:txBody>
      </p:sp>
      <p:sp>
        <p:nvSpPr>
          <p:cNvPr id="9" name="Footer Placeholder 1">
            <a:extLst>
              <a:ext uri="{FF2B5EF4-FFF2-40B4-BE49-F238E27FC236}">
                <a16:creationId xmlns:a16="http://schemas.microsoft.com/office/drawing/2014/main" id="{2E88A0E4-0B78-430B-9878-D7365B5DA4C1}"/>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9B37F294-701E-4B71-98D4-2E0165C8835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BA55D831-7A52-47A4-B78D-10E5FF75C5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nchor="ctr"/>
          <a:lstStyle/>
          <a:p>
            <a:r>
              <a:rPr lang="en-US" sz="3600" dirty="0"/>
              <a:t>Elements of a SPI Framework</a:t>
            </a:r>
            <a:endParaRPr lang="en-US" dirty="0"/>
          </a:p>
        </p:txBody>
      </p:sp>
      <p:pic>
        <p:nvPicPr>
          <p:cNvPr id="167940" name="Picture 4" descr="Figure 30"/>
          <p:cNvPicPr>
            <a:picLocks noChangeAspect="1" noChangeArrowheads="1"/>
          </p:cNvPicPr>
          <p:nvPr/>
        </p:nvPicPr>
        <p:blipFill>
          <a:blip r:embed="rId2"/>
          <a:srcRect/>
          <a:stretch>
            <a:fillRect/>
          </a:stretch>
        </p:blipFill>
        <p:spPr bwMode="auto">
          <a:xfrm>
            <a:off x="1428728" y="1611137"/>
            <a:ext cx="6572272" cy="4402313"/>
          </a:xfrm>
          <a:prstGeom prst="rect">
            <a:avLst/>
          </a:prstGeom>
          <a:noFill/>
        </p:spPr>
      </p:pic>
      <p:sp>
        <p:nvSpPr>
          <p:cNvPr id="10" name="Footer Placeholder 1">
            <a:extLst>
              <a:ext uri="{FF2B5EF4-FFF2-40B4-BE49-F238E27FC236}">
                <a16:creationId xmlns:a16="http://schemas.microsoft.com/office/drawing/2014/main" id="{708B6441-8159-4BA5-B1CD-EDB530565B39}"/>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1" name="Picture 3">
            <a:extLst>
              <a:ext uri="{FF2B5EF4-FFF2-40B4-BE49-F238E27FC236}">
                <a16:creationId xmlns:a16="http://schemas.microsoft.com/office/drawing/2014/main" id="{386C9069-059F-4192-8BBA-F7F7F25D24B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DAAE3764-EE11-4078-B753-872BB165C5F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nchor="ctr"/>
          <a:lstStyle/>
          <a:p>
            <a:r>
              <a:rPr lang="en-US" dirty="0"/>
              <a:t>Constituencies</a:t>
            </a:r>
          </a:p>
        </p:txBody>
      </p:sp>
      <p:sp>
        <p:nvSpPr>
          <p:cNvPr id="168963" name="Rectangle 3"/>
          <p:cNvSpPr>
            <a:spLocks noGrp="1" noChangeArrowheads="1"/>
          </p:cNvSpPr>
          <p:nvPr>
            <p:ph idx="1"/>
          </p:nvPr>
        </p:nvSpPr>
        <p:spPr/>
        <p:txBody>
          <a:bodyPr/>
          <a:lstStyle/>
          <a:p>
            <a:r>
              <a:rPr lang="en-US" dirty="0"/>
              <a:t>Quality certifiers</a:t>
            </a:r>
          </a:p>
          <a:p>
            <a:pPr algn="ctr">
              <a:spcBef>
                <a:spcPts val="600"/>
              </a:spcBef>
              <a:spcAft>
                <a:spcPts val="600"/>
              </a:spcAft>
            </a:pPr>
            <a:r>
              <a:rPr lang="en-US" dirty="0"/>
              <a:t>Quality(Process) </a:t>
            </a:r>
            <a:r>
              <a:rPr lang="en-US" dirty="0">
                <a:latin typeface="Palatino" pitchFamily="112" charset="0"/>
              </a:rPr>
              <a:t>--&gt;</a:t>
            </a:r>
            <a:r>
              <a:rPr lang="en-US" dirty="0"/>
              <a:t> Quality(Product)</a:t>
            </a:r>
          </a:p>
          <a:p>
            <a:r>
              <a:rPr lang="en-US" dirty="0"/>
              <a:t>Formalists</a:t>
            </a:r>
          </a:p>
          <a:p>
            <a:r>
              <a:rPr lang="en-US" dirty="0"/>
              <a:t>Tool advocates</a:t>
            </a:r>
          </a:p>
          <a:p>
            <a:r>
              <a:rPr lang="en-US" dirty="0"/>
              <a:t>Practitioners</a:t>
            </a:r>
          </a:p>
          <a:p>
            <a:r>
              <a:rPr lang="en-US" dirty="0"/>
              <a:t>Reformers</a:t>
            </a:r>
          </a:p>
          <a:p>
            <a:r>
              <a:rPr lang="en-US" dirty="0"/>
              <a:t>Ideologists</a:t>
            </a:r>
          </a:p>
        </p:txBody>
      </p:sp>
      <p:sp>
        <p:nvSpPr>
          <p:cNvPr id="9" name="Footer Placeholder 1">
            <a:extLst>
              <a:ext uri="{FF2B5EF4-FFF2-40B4-BE49-F238E27FC236}">
                <a16:creationId xmlns:a16="http://schemas.microsoft.com/office/drawing/2014/main" id="{533E4A6E-3054-484D-81AE-427DE7018AFB}"/>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AB04A391-D6F6-4FDE-AB93-DBBD60BE615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0D4193AF-E094-48E6-A0D5-D2F8CA58D5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chor="ctr"/>
          <a:lstStyle/>
          <a:p>
            <a:r>
              <a:rPr lang="en-US" dirty="0"/>
              <a:t>Maturity Models</a:t>
            </a:r>
          </a:p>
        </p:txBody>
      </p:sp>
      <p:sp>
        <p:nvSpPr>
          <p:cNvPr id="169987" name="Rectangle 3"/>
          <p:cNvSpPr>
            <a:spLocks noGrp="1" noChangeArrowheads="1"/>
          </p:cNvSpPr>
          <p:nvPr>
            <p:ph idx="1"/>
          </p:nvPr>
        </p:nvSpPr>
        <p:spPr>
          <a:xfrm>
            <a:off x="214282" y="1357298"/>
            <a:ext cx="8572560" cy="4525963"/>
          </a:xfrm>
        </p:spPr>
        <p:txBody>
          <a:bodyPr/>
          <a:lstStyle/>
          <a:p>
            <a:pPr algn="just">
              <a:lnSpc>
                <a:spcPct val="150000"/>
              </a:lnSpc>
            </a:pPr>
            <a:r>
              <a:rPr lang="en-US" sz="2400" dirty="0">
                <a:solidFill>
                  <a:srgbClr val="000000"/>
                </a:solidFill>
                <a:latin typeface="+mj-lt"/>
              </a:rPr>
              <a:t>A</a:t>
            </a:r>
            <a:r>
              <a:rPr lang="en-US" sz="2400" i="1" dirty="0">
                <a:solidFill>
                  <a:srgbClr val="000000"/>
                </a:solidFill>
                <a:latin typeface="+mj-lt"/>
              </a:rPr>
              <a:t> </a:t>
            </a:r>
            <a:r>
              <a:rPr lang="en-US" sz="2400" i="1" dirty="0">
                <a:solidFill>
                  <a:schemeClr val="folHlink"/>
                </a:solidFill>
                <a:latin typeface="+mj-lt"/>
              </a:rPr>
              <a:t>maturity model</a:t>
            </a:r>
            <a:r>
              <a:rPr lang="en-US" sz="2400" dirty="0">
                <a:solidFill>
                  <a:srgbClr val="000000"/>
                </a:solidFill>
                <a:latin typeface="+mj-lt"/>
              </a:rPr>
              <a:t> is applied within the context of an SPI framework. </a:t>
            </a:r>
          </a:p>
          <a:p>
            <a:pPr algn="just">
              <a:lnSpc>
                <a:spcPct val="150000"/>
              </a:lnSpc>
            </a:pPr>
            <a:r>
              <a:rPr lang="en-US" sz="2400" dirty="0">
                <a:solidFill>
                  <a:srgbClr val="000000"/>
                </a:solidFill>
                <a:latin typeface="+mj-lt"/>
              </a:rPr>
              <a:t>The intent of the maturity model is to provide an overall indication of the “process maturity” exhibited by a software organization. </a:t>
            </a:r>
          </a:p>
          <a:p>
            <a:pPr lvl="1" algn="just">
              <a:lnSpc>
                <a:spcPct val="150000"/>
              </a:lnSpc>
            </a:pPr>
            <a:r>
              <a:rPr lang="en-US" sz="2400" dirty="0">
                <a:solidFill>
                  <a:srgbClr val="000000"/>
                </a:solidFill>
                <a:latin typeface="+mj-lt"/>
              </a:rPr>
              <a:t>an indication of the quality of the software process, the degree to which practitioner’s understand and apply the process, </a:t>
            </a:r>
          </a:p>
          <a:p>
            <a:pPr lvl="1" algn="just">
              <a:lnSpc>
                <a:spcPct val="150000"/>
              </a:lnSpc>
            </a:pPr>
            <a:r>
              <a:rPr lang="en-US" sz="2400" dirty="0">
                <a:solidFill>
                  <a:srgbClr val="000000"/>
                </a:solidFill>
                <a:latin typeface="+mj-lt"/>
              </a:rPr>
              <a:t>the general state of software engineering practice.</a:t>
            </a:r>
            <a:endParaRPr lang="en-US" sz="2400" dirty="0">
              <a:latin typeface="+mj-lt"/>
            </a:endParaRPr>
          </a:p>
        </p:txBody>
      </p:sp>
      <p:sp>
        <p:nvSpPr>
          <p:cNvPr id="9" name="Footer Placeholder 1">
            <a:extLst>
              <a:ext uri="{FF2B5EF4-FFF2-40B4-BE49-F238E27FC236}">
                <a16:creationId xmlns:a16="http://schemas.microsoft.com/office/drawing/2014/main" id="{EC7B378B-400A-4B8F-B582-01DCA4ECE19C}"/>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F904DC0A-627B-43B4-BDD9-26609B3A072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92638600-75A2-445D-8792-08EFEA83E1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nchor="ctr"/>
          <a:lstStyle/>
          <a:p>
            <a:r>
              <a:rPr lang="en-US" dirty="0"/>
              <a:t>Is SPI for Everyone?</a:t>
            </a:r>
          </a:p>
        </p:txBody>
      </p:sp>
      <p:sp>
        <p:nvSpPr>
          <p:cNvPr id="173059" name="Rectangle 3"/>
          <p:cNvSpPr>
            <a:spLocks noGrp="1" noChangeArrowheads="1"/>
          </p:cNvSpPr>
          <p:nvPr>
            <p:ph idx="1"/>
          </p:nvPr>
        </p:nvSpPr>
        <p:spPr/>
        <p:txBody>
          <a:bodyPr/>
          <a:lstStyle/>
          <a:p>
            <a:pPr algn="just">
              <a:lnSpc>
                <a:spcPct val="150000"/>
              </a:lnSpc>
            </a:pPr>
            <a:r>
              <a:rPr lang="en-US" sz="2000" dirty="0">
                <a:solidFill>
                  <a:srgbClr val="000000"/>
                </a:solidFill>
                <a:latin typeface="+mj-lt"/>
              </a:rPr>
              <a:t>Can a small company initiate SPI activities and do it successfully?</a:t>
            </a:r>
          </a:p>
          <a:p>
            <a:pPr lvl="1" algn="just">
              <a:lnSpc>
                <a:spcPct val="150000"/>
              </a:lnSpc>
            </a:pPr>
            <a:r>
              <a:rPr lang="en-US" sz="2000" dirty="0">
                <a:solidFill>
                  <a:srgbClr val="000000"/>
                </a:solidFill>
                <a:latin typeface="+mj-lt"/>
              </a:rPr>
              <a:t>Answer: </a:t>
            </a:r>
            <a:r>
              <a:rPr lang="en-US" sz="2000" dirty="0">
                <a:solidFill>
                  <a:schemeClr val="folHlink"/>
                </a:solidFill>
                <a:latin typeface="+mj-lt"/>
              </a:rPr>
              <a:t>a qualified “yes”</a:t>
            </a:r>
            <a:endParaRPr lang="en-US" sz="2000" dirty="0">
              <a:solidFill>
                <a:srgbClr val="000000"/>
              </a:solidFill>
              <a:latin typeface="+mj-lt"/>
            </a:endParaRPr>
          </a:p>
          <a:p>
            <a:pPr algn="just">
              <a:lnSpc>
                <a:spcPct val="150000"/>
              </a:lnSpc>
            </a:pPr>
            <a:r>
              <a:rPr lang="en-US" sz="2000" dirty="0">
                <a:solidFill>
                  <a:srgbClr val="000000"/>
                </a:solidFill>
                <a:latin typeface="+mj-lt"/>
              </a:rPr>
              <a:t>It should come as no surprise that small organizations are more informal, apply fewer standard practices, and tend to be self-organizing.</a:t>
            </a:r>
          </a:p>
          <a:p>
            <a:pPr lvl="1" algn="just">
              <a:lnSpc>
                <a:spcPct val="150000"/>
              </a:lnSpc>
            </a:pPr>
            <a:r>
              <a:rPr lang="en-US" sz="2000" dirty="0">
                <a:solidFill>
                  <a:schemeClr val="folHlink"/>
                </a:solidFill>
                <a:latin typeface="+mj-lt"/>
              </a:rPr>
              <a:t>SPI will be approved and implemented only after its proponents demonstrate </a:t>
            </a:r>
            <a:r>
              <a:rPr lang="en-US" sz="2000" i="1" dirty="0">
                <a:solidFill>
                  <a:schemeClr val="folHlink"/>
                </a:solidFill>
                <a:latin typeface="+mj-lt"/>
              </a:rPr>
              <a:t>financial leverage.</a:t>
            </a:r>
            <a:r>
              <a:rPr lang="en-US" sz="2000" dirty="0">
                <a:solidFill>
                  <a:schemeClr val="folHlink"/>
                </a:solidFill>
                <a:latin typeface="+mj-lt"/>
              </a:rPr>
              <a:t> </a:t>
            </a:r>
            <a:endParaRPr lang="en-US" sz="2000" dirty="0">
              <a:solidFill>
                <a:srgbClr val="000000"/>
              </a:solidFill>
              <a:latin typeface="+mj-lt"/>
            </a:endParaRPr>
          </a:p>
        </p:txBody>
      </p:sp>
      <p:sp>
        <p:nvSpPr>
          <p:cNvPr id="9" name="Footer Placeholder 1">
            <a:extLst>
              <a:ext uri="{FF2B5EF4-FFF2-40B4-BE49-F238E27FC236}">
                <a16:creationId xmlns:a16="http://schemas.microsoft.com/office/drawing/2014/main" id="{4CF81251-8557-41BF-AB5E-9131A606A83F}"/>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991AB92E-BB5E-4109-9E71-9ACDD48C3DF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AA7C4EA7-19DA-4F1C-9B13-51451C19EA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chor="ctr"/>
          <a:lstStyle/>
          <a:p>
            <a:r>
              <a:rPr lang="en-US" dirty="0"/>
              <a:t>The SPI Process—I</a:t>
            </a:r>
          </a:p>
        </p:txBody>
      </p:sp>
      <p:sp>
        <p:nvSpPr>
          <p:cNvPr id="174083" name="Rectangle 3"/>
          <p:cNvSpPr>
            <a:spLocks noGrp="1" noChangeArrowheads="1"/>
          </p:cNvSpPr>
          <p:nvPr>
            <p:ph idx="1"/>
          </p:nvPr>
        </p:nvSpPr>
        <p:spPr>
          <a:xfrm>
            <a:off x="214282" y="1331929"/>
            <a:ext cx="8572560" cy="4525963"/>
          </a:xfrm>
        </p:spPr>
        <p:txBody>
          <a:bodyPr/>
          <a:lstStyle/>
          <a:p>
            <a:pPr algn="just">
              <a:lnSpc>
                <a:spcPct val="150000"/>
              </a:lnSpc>
            </a:pPr>
            <a:r>
              <a:rPr lang="en-US" sz="1600" b="1" dirty="0">
                <a:solidFill>
                  <a:schemeClr val="folHlink"/>
                </a:solidFill>
                <a:latin typeface="+mj-lt"/>
              </a:rPr>
              <a:t>Assessment and Gap Analysis</a:t>
            </a:r>
          </a:p>
          <a:p>
            <a:pPr lvl="1" algn="just">
              <a:lnSpc>
                <a:spcPct val="150000"/>
              </a:lnSpc>
            </a:pPr>
            <a:r>
              <a:rPr lang="en-US" sz="1600" i="1" dirty="0">
                <a:solidFill>
                  <a:schemeClr val="folHlink"/>
                </a:solidFill>
                <a:latin typeface="+mj-lt"/>
              </a:rPr>
              <a:t>Assessment</a:t>
            </a:r>
            <a:r>
              <a:rPr lang="en-US" sz="1600" i="1" dirty="0">
                <a:latin typeface="+mj-lt"/>
              </a:rPr>
              <a:t> </a:t>
            </a:r>
            <a:r>
              <a:rPr lang="en-US" sz="1600" dirty="0">
                <a:latin typeface="+mj-lt"/>
              </a:rPr>
              <a:t>examines a wide range of actions and tasks that will lead to a high quality process.</a:t>
            </a:r>
          </a:p>
          <a:p>
            <a:pPr lvl="2" algn="just">
              <a:lnSpc>
                <a:spcPct val="150000"/>
              </a:lnSpc>
              <a:spcBef>
                <a:spcPts val="600"/>
              </a:spcBef>
            </a:pPr>
            <a:r>
              <a:rPr lang="en-US" sz="1600" b="1" dirty="0">
                <a:latin typeface="+mj-lt"/>
              </a:rPr>
              <a:t>Consistency.</a:t>
            </a:r>
            <a:r>
              <a:rPr lang="en-US" sz="1600" dirty="0">
                <a:latin typeface="+mj-lt"/>
              </a:rPr>
              <a:t>  Are important activities, actions and tasks applied consistently across all software projects and by all software teams?</a:t>
            </a:r>
          </a:p>
          <a:p>
            <a:pPr lvl="2" algn="just">
              <a:lnSpc>
                <a:spcPct val="150000"/>
              </a:lnSpc>
              <a:spcBef>
                <a:spcPts val="300"/>
              </a:spcBef>
            </a:pPr>
            <a:r>
              <a:rPr lang="en-US" sz="1600" b="1" dirty="0">
                <a:latin typeface="+mj-lt"/>
              </a:rPr>
              <a:t>Sophistication. </a:t>
            </a:r>
            <a:r>
              <a:rPr lang="en-US" sz="1600" dirty="0">
                <a:latin typeface="+mj-lt"/>
              </a:rPr>
              <a:t>Are management and technical actions performed with a level of sophistication that implies a thorough understanding of best practice?</a:t>
            </a:r>
          </a:p>
          <a:p>
            <a:pPr lvl="2" algn="just">
              <a:lnSpc>
                <a:spcPct val="150000"/>
              </a:lnSpc>
              <a:spcBef>
                <a:spcPts val="300"/>
              </a:spcBef>
            </a:pPr>
            <a:r>
              <a:rPr lang="en-US" sz="1600" b="1" dirty="0">
                <a:latin typeface="+mj-lt"/>
              </a:rPr>
              <a:t>Acceptance.</a:t>
            </a:r>
            <a:r>
              <a:rPr lang="en-US" sz="1600" dirty="0">
                <a:latin typeface="+mj-lt"/>
              </a:rPr>
              <a:t> Is the software process and software engineering practice widely accepted by management and technical staff?</a:t>
            </a:r>
          </a:p>
          <a:p>
            <a:pPr lvl="2" algn="just">
              <a:lnSpc>
                <a:spcPct val="150000"/>
              </a:lnSpc>
              <a:spcBef>
                <a:spcPts val="300"/>
              </a:spcBef>
            </a:pPr>
            <a:r>
              <a:rPr lang="en-US" sz="1600" b="1" dirty="0">
                <a:latin typeface="+mj-lt"/>
              </a:rPr>
              <a:t>Commitment.</a:t>
            </a:r>
            <a:r>
              <a:rPr lang="en-US" sz="1600" dirty="0">
                <a:latin typeface="+mj-lt"/>
              </a:rPr>
              <a:t> Has management committed the resources required to achieve consistency, sophistication and acceptance?</a:t>
            </a:r>
          </a:p>
          <a:p>
            <a:pPr lvl="1" algn="just">
              <a:lnSpc>
                <a:spcPct val="150000"/>
              </a:lnSpc>
              <a:spcBef>
                <a:spcPts val="300"/>
              </a:spcBef>
            </a:pPr>
            <a:r>
              <a:rPr lang="en-US" sz="1600" i="1" dirty="0">
                <a:solidFill>
                  <a:schemeClr val="folHlink"/>
                </a:solidFill>
                <a:latin typeface="+mj-lt"/>
              </a:rPr>
              <a:t>Gap analysis</a:t>
            </a:r>
            <a:r>
              <a:rPr lang="en-US" sz="1600" dirty="0">
                <a:latin typeface="+mj-lt"/>
              </a:rPr>
              <a:t>—The difference between local application and best practice represents a “gap” that offers opportunities for improvement.</a:t>
            </a:r>
          </a:p>
        </p:txBody>
      </p:sp>
      <p:sp>
        <p:nvSpPr>
          <p:cNvPr id="9" name="Footer Placeholder 1">
            <a:extLst>
              <a:ext uri="{FF2B5EF4-FFF2-40B4-BE49-F238E27FC236}">
                <a16:creationId xmlns:a16="http://schemas.microsoft.com/office/drawing/2014/main" id="{55572D7F-1A73-4798-AE13-D6B109E5C0E6}"/>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F7160796-99D7-4A2F-8CAF-656866896F5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535D409F-8ED0-4743-BF50-0A06FD08E6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357158" y="-24"/>
            <a:ext cx="8229600" cy="1143000"/>
          </a:xfrm>
        </p:spPr>
        <p:txBody>
          <a:bodyPr anchor="ctr"/>
          <a:lstStyle/>
          <a:p>
            <a:r>
              <a:rPr lang="en-US" dirty="0" err="1"/>
              <a:t>Contd</a:t>
            </a:r>
            <a:r>
              <a:rPr lang="en-US" dirty="0"/>
              <a:t>…</a:t>
            </a:r>
          </a:p>
        </p:txBody>
      </p:sp>
      <p:sp>
        <p:nvSpPr>
          <p:cNvPr id="179203" name="Rectangle 3"/>
          <p:cNvSpPr>
            <a:spLocks noGrp="1" noChangeArrowheads="1"/>
          </p:cNvSpPr>
          <p:nvPr>
            <p:ph type="body" idx="1"/>
          </p:nvPr>
        </p:nvSpPr>
        <p:spPr>
          <a:xfrm>
            <a:off x="71406" y="1046177"/>
            <a:ext cx="8643998" cy="4525963"/>
          </a:xfrm>
        </p:spPr>
        <p:txBody>
          <a:bodyPr/>
          <a:lstStyle/>
          <a:p>
            <a:pPr algn="just">
              <a:lnSpc>
                <a:spcPct val="150000"/>
              </a:lnSpc>
            </a:pPr>
            <a:r>
              <a:rPr lang="en-US" sz="1600" b="1" i="1" dirty="0">
                <a:solidFill>
                  <a:schemeClr val="folHlink"/>
                </a:solidFill>
                <a:latin typeface="+mj-lt"/>
              </a:rPr>
              <a:t>Education and Training</a:t>
            </a:r>
          </a:p>
          <a:p>
            <a:pPr algn="just">
              <a:lnSpc>
                <a:spcPct val="150000"/>
              </a:lnSpc>
            </a:pPr>
            <a:r>
              <a:rPr lang="en-US" sz="1600" dirty="0">
                <a:solidFill>
                  <a:srgbClr val="000000"/>
                </a:solidFill>
                <a:latin typeface="+mj-lt"/>
              </a:rPr>
              <a:t>Three types of education and training should be conducted: </a:t>
            </a:r>
          </a:p>
          <a:p>
            <a:pPr lvl="1" algn="just">
              <a:lnSpc>
                <a:spcPct val="150000"/>
              </a:lnSpc>
              <a:spcBef>
                <a:spcPts val="600"/>
              </a:spcBef>
            </a:pPr>
            <a:r>
              <a:rPr lang="en-US" sz="1600" b="1" dirty="0">
                <a:solidFill>
                  <a:schemeClr val="folHlink"/>
                </a:solidFill>
                <a:latin typeface="+mj-lt"/>
              </a:rPr>
              <a:t>Generic concepts and methods.</a:t>
            </a:r>
            <a:r>
              <a:rPr lang="en-US" sz="1600" dirty="0">
                <a:solidFill>
                  <a:srgbClr val="000000"/>
                </a:solidFill>
                <a:latin typeface="+mj-lt"/>
              </a:rPr>
              <a:t> Directed toward both managers and practitioners, this category stresses both process and practice. The intent is to provide professionals with the intellectual tools they need to apply the software process effectively and to make rational decisions about improvements to the process.</a:t>
            </a:r>
          </a:p>
          <a:p>
            <a:pPr lvl="1" algn="just">
              <a:lnSpc>
                <a:spcPct val="150000"/>
              </a:lnSpc>
              <a:spcBef>
                <a:spcPts val="300"/>
              </a:spcBef>
            </a:pPr>
            <a:r>
              <a:rPr lang="en-US" sz="1600" b="1" dirty="0">
                <a:solidFill>
                  <a:schemeClr val="folHlink"/>
                </a:solidFill>
                <a:latin typeface="+mj-lt"/>
              </a:rPr>
              <a:t>Specific technology and tools.</a:t>
            </a:r>
            <a:r>
              <a:rPr lang="en-US" sz="1600" dirty="0">
                <a:solidFill>
                  <a:schemeClr val="folHlink"/>
                </a:solidFill>
                <a:latin typeface="+mj-lt"/>
              </a:rPr>
              <a:t> </a:t>
            </a:r>
            <a:r>
              <a:rPr lang="en-US" sz="1600" dirty="0">
                <a:solidFill>
                  <a:srgbClr val="000000"/>
                </a:solidFill>
                <a:latin typeface="+mj-lt"/>
              </a:rPr>
              <a:t>Directed primarily toward practitioners, this category stresses technologies and tools that have been adopted for local use. For example, if UML has been chosen for analysis and design modeling, a training curriculum for software engineering using UML would be established.</a:t>
            </a:r>
          </a:p>
          <a:p>
            <a:pPr lvl="1" algn="just">
              <a:lnSpc>
                <a:spcPct val="150000"/>
              </a:lnSpc>
              <a:spcBef>
                <a:spcPts val="300"/>
              </a:spcBef>
            </a:pPr>
            <a:r>
              <a:rPr lang="en-US" sz="1600" b="1" dirty="0">
                <a:solidFill>
                  <a:schemeClr val="folHlink"/>
                </a:solidFill>
                <a:latin typeface="+mj-lt"/>
              </a:rPr>
              <a:t>Business communication and quality-related topics.</a:t>
            </a:r>
            <a:r>
              <a:rPr lang="en-US" sz="1600" dirty="0">
                <a:solidFill>
                  <a:srgbClr val="000000"/>
                </a:solidFill>
                <a:latin typeface="+mj-lt"/>
              </a:rPr>
              <a:t> Directed toward all stakeholders, this category focuses on “soft” topics that help enable better communication among stakeholders and foster a greater quality focus.</a:t>
            </a:r>
          </a:p>
        </p:txBody>
      </p:sp>
      <p:sp>
        <p:nvSpPr>
          <p:cNvPr id="9" name="Footer Placeholder 1">
            <a:extLst>
              <a:ext uri="{FF2B5EF4-FFF2-40B4-BE49-F238E27FC236}">
                <a16:creationId xmlns:a16="http://schemas.microsoft.com/office/drawing/2014/main" id="{7B3C9D57-67AB-4D5D-AF1F-2EC285A659E1}"/>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0BA03083-63B2-4C29-87FE-5DA9CCEA291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31EB2563-3607-49F7-8D1D-83F6B5D2CF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chor="ctr"/>
          <a:lstStyle/>
          <a:p>
            <a:r>
              <a:rPr lang="en-US" dirty="0" err="1"/>
              <a:t>Contd</a:t>
            </a:r>
            <a:r>
              <a:rPr lang="en-US" dirty="0"/>
              <a:t>…</a:t>
            </a:r>
          </a:p>
        </p:txBody>
      </p:sp>
      <p:sp>
        <p:nvSpPr>
          <p:cNvPr id="175107" name="Rectangle 3"/>
          <p:cNvSpPr>
            <a:spLocks noGrp="1" noChangeArrowheads="1"/>
          </p:cNvSpPr>
          <p:nvPr>
            <p:ph idx="1"/>
          </p:nvPr>
        </p:nvSpPr>
        <p:spPr>
          <a:xfrm>
            <a:off x="285720" y="1600200"/>
            <a:ext cx="8401080" cy="4525963"/>
          </a:xfrm>
        </p:spPr>
        <p:txBody>
          <a:bodyPr/>
          <a:lstStyle/>
          <a:p>
            <a:pPr algn="just">
              <a:lnSpc>
                <a:spcPct val="150000"/>
              </a:lnSpc>
            </a:pPr>
            <a:r>
              <a:rPr lang="en-US" sz="1800" b="1" dirty="0">
                <a:solidFill>
                  <a:schemeClr val="folHlink"/>
                </a:solidFill>
                <a:latin typeface="+mj-lt"/>
              </a:rPr>
              <a:t>Selection and Justification</a:t>
            </a:r>
          </a:p>
          <a:p>
            <a:pPr lvl="1" algn="just">
              <a:lnSpc>
                <a:spcPct val="150000"/>
              </a:lnSpc>
            </a:pPr>
            <a:r>
              <a:rPr lang="en-US" sz="1800" dirty="0">
                <a:solidFill>
                  <a:srgbClr val="000000"/>
                </a:solidFill>
                <a:latin typeface="+mj-lt"/>
              </a:rPr>
              <a:t>choose the process model (Chapters 2 and 3) that best fits your organization, its stakeholders, and the software that you build</a:t>
            </a:r>
          </a:p>
          <a:p>
            <a:pPr lvl="1" algn="just">
              <a:lnSpc>
                <a:spcPct val="150000"/>
              </a:lnSpc>
            </a:pPr>
            <a:r>
              <a:rPr lang="en-US" sz="1800" dirty="0">
                <a:solidFill>
                  <a:srgbClr val="000000"/>
                </a:solidFill>
                <a:latin typeface="+mj-lt"/>
              </a:rPr>
              <a:t>decide on the set of framework activities that will be applied, the major work products that will be produced and the quality assurance checkpoints that will enable your team to assess progress</a:t>
            </a:r>
          </a:p>
          <a:p>
            <a:pPr lvl="1" algn="just">
              <a:lnSpc>
                <a:spcPct val="150000"/>
              </a:lnSpc>
            </a:pPr>
            <a:r>
              <a:rPr lang="en-US" sz="1800" dirty="0">
                <a:solidFill>
                  <a:srgbClr val="000000"/>
                </a:solidFill>
                <a:latin typeface="+mj-lt"/>
              </a:rPr>
              <a:t>develop a work breakdown for each framework activity (e.g., modeling), defining the task set that would be applied for a typical project</a:t>
            </a:r>
          </a:p>
          <a:p>
            <a:pPr lvl="1" algn="just">
              <a:lnSpc>
                <a:spcPct val="150000"/>
              </a:lnSpc>
            </a:pPr>
            <a:r>
              <a:rPr lang="en-US" sz="1800" dirty="0">
                <a:solidFill>
                  <a:srgbClr val="000000"/>
                </a:solidFill>
                <a:latin typeface="+mj-lt"/>
              </a:rPr>
              <a:t>Once a choice is made, time and money must be expended to install it within an organization and these resource expenditures should be justified.</a:t>
            </a:r>
          </a:p>
        </p:txBody>
      </p:sp>
      <p:sp>
        <p:nvSpPr>
          <p:cNvPr id="9" name="Footer Placeholder 1">
            <a:extLst>
              <a:ext uri="{FF2B5EF4-FFF2-40B4-BE49-F238E27FC236}">
                <a16:creationId xmlns:a16="http://schemas.microsoft.com/office/drawing/2014/main" id="{2BE576EC-92BB-47EB-8EE6-98688183363B}"/>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ABCBCE20-B80A-476D-9069-8C24390D13D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02B10012-FF15-4A62-B59B-0AEE3291F4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nchor="ctr"/>
          <a:lstStyle/>
          <a:p>
            <a:r>
              <a:rPr lang="en-US" dirty="0" err="1"/>
              <a:t>Contd</a:t>
            </a:r>
            <a:r>
              <a:rPr lang="en-US" dirty="0"/>
              <a:t>…</a:t>
            </a:r>
          </a:p>
        </p:txBody>
      </p:sp>
      <p:sp>
        <p:nvSpPr>
          <p:cNvPr id="176131" name="Rectangle 3"/>
          <p:cNvSpPr>
            <a:spLocks noGrp="1" noChangeArrowheads="1"/>
          </p:cNvSpPr>
          <p:nvPr>
            <p:ph idx="1"/>
          </p:nvPr>
        </p:nvSpPr>
        <p:spPr/>
        <p:txBody>
          <a:bodyPr/>
          <a:lstStyle/>
          <a:p>
            <a:pPr algn="just">
              <a:lnSpc>
                <a:spcPct val="150000"/>
              </a:lnSpc>
            </a:pPr>
            <a:r>
              <a:rPr lang="en-US" sz="2000" b="1" dirty="0">
                <a:solidFill>
                  <a:schemeClr val="folHlink"/>
                </a:solidFill>
                <a:latin typeface="+mj-lt"/>
              </a:rPr>
              <a:t>Installation/Migration</a:t>
            </a:r>
            <a:endParaRPr lang="en-US" sz="2000" dirty="0">
              <a:latin typeface="+mj-lt"/>
            </a:endParaRPr>
          </a:p>
          <a:p>
            <a:pPr lvl="1" algn="just">
              <a:lnSpc>
                <a:spcPct val="150000"/>
              </a:lnSpc>
            </a:pPr>
            <a:r>
              <a:rPr lang="en-US" sz="2000" dirty="0">
                <a:solidFill>
                  <a:srgbClr val="000000"/>
                </a:solidFill>
                <a:latin typeface="+mj-lt"/>
              </a:rPr>
              <a:t>actually </a:t>
            </a:r>
            <a:r>
              <a:rPr lang="en-US" sz="2000" i="1" dirty="0">
                <a:solidFill>
                  <a:srgbClr val="000000"/>
                </a:solidFill>
                <a:latin typeface="+mj-lt"/>
              </a:rPr>
              <a:t>software process redesign</a:t>
            </a:r>
            <a:r>
              <a:rPr lang="en-US" sz="2000" dirty="0">
                <a:solidFill>
                  <a:srgbClr val="000000"/>
                </a:solidFill>
                <a:latin typeface="+mj-lt"/>
              </a:rPr>
              <a:t> (SPR) activities. </a:t>
            </a:r>
            <a:r>
              <a:rPr lang="en-US" sz="2000" dirty="0" err="1">
                <a:solidFill>
                  <a:srgbClr val="000000"/>
                </a:solidFill>
                <a:latin typeface="+mj-lt"/>
              </a:rPr>
              <a:t>Scacchi</a:t>
            </a:r>
            <a:r>
              <a:rPr lang="en-US" sz="2000" dirty="0">
                <a:solidFill>
                  <a:srgbClr val="000000"/>
                </a:solidFill>
                <a:latin typeface="+mj-lt"/>
              </a:rPr>
              <a:t> [Sca00] states that “SPR is concerned with identification, application, and refinement of new ways to dramatically improve and transform software processes.”</a:t>
            </a:r>
          </a:p>
          <a:p>
            <a:pPr lvl="1" algn="just">
              <a:lnSpc>
                <a:spcPct val="150000"/>
              </a:lnSpc>
            </a:pPr>
            <a:r>
              <a:rPr lang="en-US" sz="2000" dirty="0">
                <a:solidFill>
                  <a:srgbClr val="000000"/>
                </a:solidFill>
                <a:latin typeface="+mj-lt"/>
              </a:rPr>
              <a:t>three different process models are considered: </a:t>
            </a:r>
          </a:p>
          <a:p>
            <a:pPr lvl="2" algn="just">
              <a:lnSpc>
                <a:spcPct val="150000"/>
              </a:lnSpc>
            </a:pPr>
            <a:r>
              <a:rPr lang="en-US" sz="2000" dirty="0">
                <a:solidFill>
                  <a:srgbClr val="000000"/>
                </a:solidFill>
                <a:latin typeface="+mj-lt"/>
              </a:rPr>
              <a:t>the existing (“as-is”) process, </a:t>
            </a:r>
          </a:p>
          <a:p>
            <a:pPr lvl="2" algn="just">
              <a:lnSpc>
                <a:spcPct val="150000"/>
              </a:lnSpc>
            </a:pPr>
            <a:r>
              <a:rPr lang="en-US" sz="2000" dirty="0">
                <a:solidFill>
                  <a:srgbClr val="000000"/>
                </a:solidFill>
                <a:latin typeface="+mj-lt"/>
              </a:rPr>
              <a:t>a transitional  (“here-to-there”) process, and </a:t>
            </a:r>
          </a:p>
          <a:p>
            <a:pPr lvl="2" algn="just">
              <a:lnSpc>
                <a:spcPct val="150000"/>
              </a:lnSpc>
            </a:pPr>
            <a:r>
              <a:rPr lang="en-US" sz="2000" dirty="0">
                <a:solidFill>
                  <a:srgbClr val="000000"/>
                </a:solidFill>
                <a:latin typeface="+mj-lt"/>
              </a:rPr>
              <a:t>the target (“to be”) process.</a:t>
            </a:r>
          </a:p>
        </p:txBody>
      </p:sp>
      <p:sp>
        <p:nvSpPr>
          <p:cNvPr id="9" name="Footer Placeholder 1">
            <a:extLst>
              <a:ext uri="{FF2B5EF4-FFF2-40B4-BE49-F238E27FC236}">
                <a16:creationId xmlns:a16="http://schemas.microsoft.com/office/drawing/2014/main" id="{133F7151-D302-4DA5-A1C5-B4A46E1B400B}"/>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DF379D95-A696-4D37-B61E-C8172EC8B7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0BE9C30E-AFC5-4DD2-BF6C-4F0432707B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143000"/>
          </a:xfrm>
        </p:spPr>
        <p:txBody>
          <a:bodyPr anchor="ctr"/>
          <a:lstStyle/>
          <a:p>
            <a:pPr lvl="0" algn="just">
              <a:lnSpc>
                <a:spcPct val="150000"/>
              </a:lnSpc>
            </a:pPr>
            <a:r>
              <a:rPr lang="en-IN" sz="2800" dirty="0"/>
              <a:t>Computer- Aided Software Engineering (CASE)</a:t>
            </a:r>
          </a:p>
        </p:txBody>
      </p:sp>
      <p:sp>
        <p:nvSpPr>
          <p:cNvPr id="3" name="Content Placeholder 2"/>
          <p:cNvSpPr>
            <a:spLocks noGrp="1"/>
          </p:cNvSpPr>
          <p:nvPr>
            <p:ph idx="1"/>
          </p:nvPr>
        </p:nvSpPr>
        <p:spPr/>
        <p:txBody>
          <a:bodyPr/>
          <a:lstStyle/>
          <a:p>
            <a:pPr lvl="0" algn="just">
              <a:lnSpc>
                <a:spcPct val="150000"/>
              </a:lnSpc>
            </a:pPr>
            <a:r>
              <a:rPr lang="en-US" sz="2000" dirty="0"/>
              <a:t>Computer-aided software engineering (CASE) tools assist software engineering managers and practitioners in every activity associated with the software process.</a:t>
            </a:r>
            <a:endParaRPr lang="en-IN" sz="2000" dirty="0"/>
          </a:p>
          <a:p>
            <a:pPr lvl="0" algn="just">
              <a:lnSpc>
                <a:spcPct val="150000"/>
              </a:lnSpc>
            </a:pPr>
            <a:r>
              <a:rPr lang="en-US" sz="2000" dirty="0"/>
              <a:t>They automate project management activities, manage all work products produced throughout the process, and assist engineers in their analysis, design, coding and test work.</a:t>
            </a:r>
            <a:endParaRPr lang="en-IN" sz="2000" dirty="0"/>
          </a:p>
          <a:p>
            <a:pPr lvl="0" algn="just">
              <a:lnSpc>
                <a:spcPct val="150000"/>
              </a:lnSpc>
            </a:pPr>
            <a:r>
              <a:rPr lang="en-US" sz="2000" dirty="0"/>
              <a:t>CASE tools can be integrated within a sophisticated environment. CASE provides the software engineer with the ability to automate manual activities and to improve engineering insight.</a:t>
            </a:r>
            <a:endParaRPr lang="en-IN" sz="2000" dirty="0"/>
          </a:p>
          <a:p>
            <a:pPr algn="just">
              <a:lnSpc>
                <a:spcPct val="150000"/>
              </a:lnSpc>
            </a:pPr>
            <a:endParaRPr lang="en-IN" sz="2000" dirty="0"/>
          </a:p>
        </p:txBody>
      </p:sp>
      <p:sp>
        <p:nvSpPr>
          <p:cNvPr id="9" name="Footer Placeholder 1">
            <a:extLst>
              <a:ext uri="{FF2B5EF4-FFF2-40B4-BE49-F238E27FC236}">
                <a16:creationId xmlns:a16="http://schemas.microsoft.com/office/drawing/2014/main" id="{88121A26-4ABE-4F53-B703-3AB5799764DE}"/>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0300CC0C-73E6-409F-B7B8-DE314BF318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8A7904B4-C736-4F80-8788-5A4780F2E6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chor="ctr"/>
          <a:lstStyle/>
          <a:p>
            <a:r>
              <a:rPr lang="en-US" dirty="0" err="1"/>
              <a:t>Contd</a:t>
            </a:r>
            <a:r>
              <a:rPr lang="en-US" dirty="0"/>
              <a:t>…</a:t>
            </a:r>
          </a:p>
        </p:txBody>
      </p:sp>
      <p:sp>
        <p:nvSpPr>
          <p:cNvPr id="177155" name="Rectangle 3"/>
          <p:cNvSpPr>
            <a:spLocks noGrp="1" noChangeArrowheads="1"/>
          </p:cNvSpPr>
          <p:nvPr>
            <p:ph idx="1"/>
          </p:nvPr>
        </p:nvSpPr>
        <p:spPr/>
        <p:txBody>
          <a:bodyPr/>
          <a:lstStyle/>
          <a:p>
            <a:pPr algn="just">
              <a:lnSpc>
                <a:spcPct val="150000"/>
              </a:lnSpc>
            </a:pPr>
            <a:r>
              <a:rPr lang="en-US" sz="1800" b="1" dirty="0">
                <a:solidFill>
                  <a:schemeClr val="folHlink"/>
                </a:solidFill>
                <a:latin typeface="+mj-lt"/>
              </a:rPr>
              <a:t>Evaluation</a:t>
            </a:r>
            <a:endParaRPr lang="en-US" sz="1800" dirty="0">
              <a:latin typeface="+mj-lt"/>
            </a:endParaRPr>
          </a:p>
          <a:p>
            <a:pPr lvl="1" algn="just">
              <a:lnSpc>
                <a:spcPct val="150000"/>
              </a:lnSpc>
            </a:pPr>
            <a:r>
              <a:rPr lang="en-US" sz="1800" dirty="0">
                <a:solidFill>
                  <a:srgbClr val="000000"/>
                </a:solidFill>
                <a:latin typeface="+mj-lt"/>
              </a:rPr>
              <a:t>assesses the degree to which changes have been instantiated and adopted, </a:t>
            </a:r>
          </a:p>
          <a:p>
            <a:pPr lvl="1" algn="just">
              <a:lnSpc>
                <a:spcPct val="150000"/>
              </a:lnSpc>
            </a:pPr>
            <a:r>
              <a:rPr lang="en-US" sz="1800" dirty="0">
                <a:solidFill>
                  <a:srgbClr val="000000"/>
                </a:solidFill>
                <a:latin typeface="+mj-lt"/>
              </a:rPr>
              <a:t>the degree to which such changes result in better software quality or other tangible process benefits, and </a:t>
            </a:r>
          </a:p>
          <a:p>
            <a:pPr lvl="1" algn="just">
              <a:lnSpc>
                <a:spcPct val="150000"/>
              </a:lnSpc>
            </a:pPr>
            <a:r>
              <a:rPr lang="en-US" sz="1800" dirty="0">
                <a:solidFill>
                  <a:srgbClr val="000000"/>
                </a:solidFill>
                <a:latin typeface="+mj-lt"/>
              </a:rPr>
              <a:t>the overall status of the process and the organizational culture as SPI activities proceed</a:t>
            </a:r>
          </a:p>
          <a:p>
            <a:pPr algn="just">
              <a:lnSpc>
                <a:spcPct val="150000"/>
              </a:lnSpc>
            </a:pPr>
            <a:r>
              <a:rPr lang="en-US" sz="1800" dirty="0">
                <a:solidFill>
                  <a:srgbClr val="000000"/>
                </a:solidFill>
                <a:latin typeface="+mj-lt"/>
              </a:rPr>
              <a:t>From a qualitative point of view, past management and practitioner attitudes about the software process can be compared to attitudes polled after installation of process changes.</a:t>
            </a:r>
          </a:p>
        </p:txBody>
      </p:sp>
      <p:sp>
        <p:nvSpPr>
          <p:cNvPr id="9" name="Footer Placeholder 1">
            <a:extLst>
              <a:ext uri="{FF2B5EF4-FFF2-40B4-BE49-F238E27FC236}">
                <a16:creationId xmlns:a16="http://schemas.microsoft.com/office/drawing/2014/main" id="{573DBA32-D248-47AF-B6EF-2B8AF5218B6B}"/>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C977D92D-7471-4DBD-ABAA-F4182A9019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33E8774F-DAF7-49F3-B3B6-16F1462400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chor="ctr"/>
          <a:lstStyle/>
          <a:p>
            <a:r>
              <a:rPr lang="en-US" dirty="0"/>
              <a:t>Risk Management for SPI</a:t>
            </a:r>
          </a:p>
        </p:txBody>
      </p:sp>
      <p:sp>
        <p:nvSpPr>
          <p:cNvPr id="178179" name="Rectangle 3"/>
          <p:cNvSpPr>
            <a:spLocks noGrp="1" noChangeArrowheads="1"/>
          </p:cNvSpPr>
          <p:nvPr>
            <p:ph idx="1"/>
          </p:nvPr>
        </p:nvSpPr>
        <p:spPr>
          <a:xfrm>
            <a:off x="285720" y="1428736"/>
            <a:ext cx="8643998" cy="4525963"/>
          </a:xfrm>
        </p:spPr>
        <p:txBody>
          <a:bodyPr/>
          <a:lstStyle/>
          <a:p>
            <a:pPr algn="just">
              <a:lnSpc>
                <a:spcPct val="150000"/>
              </a:lnSpc>
              <a:spcBef>
                <a:spcPts val="300"/>
              </a:spcBef>
            </a:pPr>
            <a:r>
              <a:rPr lang="en-US" sz="1400" dirty="0">
                <a:solidFill>
                  <a:srgbClr val="000000"/>
                </a:solidFill>
                <a:latin typeface="+mj-lt"/>
              </a:rPr>
              <a:t>manage risk at three key points in the SPI process [Sta97b]: </a:t>
            </a:r>
          </a:p>
          <a:p>
            <a:pPr lvl="1" algn="just">
              <a:lnSpc>
                <a:spcPct val="150000"/>
              </a:lnSpc>
              <a:spcBef>
                <a:spcPts val="300"/>
              </a:spcBef>
            </a:pPr>
            <a:r>
              <a:rPr lang="en-US" sz="1400" dirty="0">
                <a:solidFill>
                  <a:srgbClr val="000000"/>
                </a:solidFill>
                <a:latin typeface="+mj-lt"/>
              </a:rPr>
              <a:t>prior to the initiation of the SPI roadmap, </a:t>
            </a:r>
          </a:p>
          <a:p>
            <a:pPr lvl="1" algn="just">
              <a:lnSpc>
                <a:spcPct val="150000"/>
              </a:lnSpc>
              <a:spcBef>
                <a:spcPts val="300"/>
              </a:spcBef>
            </a:pPr>
            <a:r>
              <a:rPr lang="en-US" sz="1400" dirty="0">
                <a:solidFill>
                  <a:srgbClr val="000000"/>
                </a:solidFill>
                <a:latin typeface="+mj-lt"/>
              </a:rPr>
              <a:t>during the execution of SPI activities (assessment, education, selection, installation), and </a:t>
            </a:r>
          </a:p>
          <a:p>
            <a:pPr lvl="1" algn="just">
              <a:lnSpc>
                <a:spcPct val="150000"/>
              </a:lnSpc>
              <a:spcBef>
                <a:spcPts val="300"/>
              </a:spcBef>
            </a:pPr>
            <a:r>
              <a:rPr lang="en-US" sz="1400" dirty="0">
                <a:solidFill>
                  <a:srgbClr val="000000"/>
                </a:solidFill>
                <a:latin typeface="+mj-lt"/>
              </a:rPr>
              <a:t>during the evaluation activity that follows the instantiation of some process characteristic. </a:t>
            </a:r>
          </a:p>
          <a:p>
            <a:pPr algn="just">
              <a:lnSpc>
                <a:spcPct val="150000"/>
              </a:lnSpc>
              <a:spcBef>
                <a:spcPts val="300"/>
              </a:spcBef>
            </a:pPr>
            <a:r>
              <a:rPr lang="en-US" sz="1400" dirty="0">
                <a:solidFill>
                  <a:srgbClr val="000000"/>
                </a:solidFill>
                <a:latin typeface="+mj-lt"/>
              </a:rPr>
              <a:t>In general, the following categories [Sta97b] can be identified for SPI risk factors: </a:t>
            </a:r>
          </a:p>
          <a:p>
            <a:pPr lvl="2" algn="just">
              <a:lnSpc>
                <a:spcPct val="150000"/>
              </a:lnSpc>
              <a:spcBef>
                <a:spcPts val="300"/>
              </a:spcBef>
            </a:pPr>
            <a:r>
              <a:rPr lang="en-US" sz="1400" dirty="0">
                <a:solidFill>
                  <a:srgbClr val="000000"/>
                </a:solidFill>
                <a:latin typeface="+mj-lt"/>
              </a:rPr>
              <a:t>budget and cost</a:t>
            </a:r>
          </a:p>
          <a:p>
            <a:pPr lvl="2" algn="just">
              <a:lnSpc>
                <a:spcPct val="150000"/>
              </a:lnSpc>
              <a:spcBef>
                <a:spcPts val="300"/>
              </a:spcBef>
            </a:pPr>
            <a:r>
              <a:rPr lang="en-US" sz="1400" dirty="0">
                <a:solidFill>
                  <a:srgbClr val="000000"/>
                </a:solidFill>
                <a:latin typeface="+mj-lt"/>
              </a:rPr>
              <a:t>content and deliverables culture </a:t>
            </a:r>
          </a:p>
          <a:p>
            <a:pPr lvl="2" algn="just">
              <a:lnSpc>
                <a:spcPct val="150000"/>
              </a:lnSpc>
              <a:spcBef>
                <a:spcPts val="300"/>
              </a:spcBef>
            </a:pPr>
            <a:r>
              <a:rPr lang="en-US" sz="1400" dirty="0">
                <a:solidFill>
                  <a:srgbClr val="000000"/>
                </a:solidFill>
                <a:latin typeface="+mj-lt"/>
              </a:rPr>
              <a:t>maintenance of SPI deliverables</a:t>
            </a:r>
          </a:p>
          <a:p>
            <a:pPr lvl="2" algn="just">
              <a:lnSpc>
                <a:spcPct val="150000"/>
              </a:lnSpc>
              <a:spcBef>
                <a:spcPts val="300"/>
              </a:spcBef>
            </a:pPr>
            <a:r>
              <a:rPr lang="en-US" sz="1400" dirty="0">
                <a:solidFill>
                  <a:srgbClr val="000000"/>
                </a:solidFill>
                <a:latin typeface="+mj-lt"/>
              </a:rPr>
              <a:t>mission and goals</a:t>
            </a:r>
          </a:p>
          <a:p>
            <a:pPr lvl="2" algn="just">
              <a:lnSpc>
                <a:spcPct val="150000"/>
              </a:lnSpc>
              <a:spcBef>
                <a:spcPts val="300"/>
              </a:spcBef>
            </a:pPr>
            <a:r>
              <a:rPr lang="en-US" sz="1400" dirty="0">
                <a:solidFill>
                  <a:srgbClr val="000000"/>
                </a:solidFill>
                <a:latin typeface="+mj-lt"/>
              </a:rPr>
              <a:t>organizational management and organizational stability</a:t>
            </a:r>
          </a:p>
          <a:p>
            <a:pPr lvl="2" algn="just">
              <a:lnSpc>
                <a:spcPct val="150000"/>
              </a:lnSpc>
              <a:spcBef>
                <a:spcPts val="300"/>
              </a:spcBef>
            </a:pPr>
            <a:r>
              <a:rPr lang="en-US" sz="1400" dirty="0">
                <a:solidFill>
                  <a:srgbClr val="000000"/>
                </a:solidFill>
                <a:latin typeface="+mj-lt"/>
              </a:rPr>
              <a:t>process stakeholders</a:t>
            </a:r>
          </a:p>
          <a:p>
            <a:pPr lvl="2" algn="just">
              <a:lnSpc>
                <a:spcPct val="150000"/>
              </a:lnSpc>
              <a:spcBef>
                <a:spcPts val="300"/>
              </a:spcBef>
            </a:pPr>
            <a:r>
              <a:rPr lang="en-US" sz="1400" dirty="0">
                <a:solidFill>
                  <a:srgbClr val="000000"/>
                </a:solidFill>
                <a:latin typeface="+mj-lt"/>
              </a:rPr>
              <a:t>schedule for SPI development</a:t>
            </a:r>
          </a:p>
          <a:p>
            <a:pPr lvl="2" algn="just">
              <a:lnSpc>
                <a:spcPct val="150000"/>
              </a:lnSpc>
              <a:spcBef>
                <a:spcPts val="300"/>
              </a:spcBef>
            </a:pPr>
            <a:r>
              <a:rPr lang="en-US" sz="1400" dirty="0">
                <a:solidFill>
                  <a:srgbClr val="000000"/>
                </a:solidFill>
                <a:latin typeface="+mj-lt"/>
              </a:rPr>
              <a:t>SPI development environment and process</a:t>
            </a:r>
          </a:p>
          <a:p>
            <a:pPr lvl="2" algn="just">
              <a:lnSpc>
                <a:spcPct val="150000"/>
              </a:lnSpc>
              <a:spcBef>
                <a:spcPts val="300"/>
              </a:spcBef>
            </a:pPr>
            <a:r>
              <a:rPr lang="en-US" sz="1400" dirty="0">
                <a:solidFill>
                  <a:srgbClr val="000000"/>
                </a:solidFill>
                <a:latin typeface="+mj-lt"/>
              </a:rPr>
              <a:t>SPI project management and SPI staff</a:t>
            </a:r>
          </a:p>
        </p:txBody>
      </p:sp>
      <p:sp>
        <p:nvSpPr>
          <p:cNvPr id="9" name="Footer Placeholder 1">
            <a:extLst>
              <a:ext uri="{FF2B5EF4-FFF2-40B4-BE49-F238E27FC236}">
                <a16:creationId xmlns:a16="http://schemas.microsoft.com/office/drawing/2014/main" id="{4B75E454-D1F2-4B11-B3FA-465AE8CA191D}"/>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75DDC34A-2BD4-46FF-B244-EC0C1F34952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739879C1-12D0-480F-8371-5A6BBE0812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dirty="0"/>
              <a:t>Critical Success Factors</a:t>
            </a:r>
          </a:p>
        </p:txBody>
      </p:sp>
      <p:sp>
        <p:nvSpPr>
          <p:cNvPr id="180227" name="Rectangle 3"/>
          <p:cNvSpPr>
            <a:spLocks noGrp="1" noChangeArrowheads="1"/>
          </p:cNvSpPr>
          <p:nvPr>
            <p:ph idx="1"/>
          </p:nvPr>
        </p:nvSpPr>
        <p:spPr/>
        <p:txBody>
          <a:bodyPr/>
          <a:lstStyle/>
          <a:p>
            <a:pPr algn="just">
              <a:lnSpc>
                <a:spcPct val="150000"/>
              </a:lnSpc>
            </a:pPr>
            <a:r>
              <a:rPr lang="en-US" dirty="0">
                <a:solidFill>
                  <a:srgbClr val="000000"/>
                </a:solidFill>
                <a:latin typeface="+mj-lt"/>
              </a:rPr>
              <a:t>The top five CSFs are [Ste99]:</a:t>
            </a:r>
          </a:p>
          <a:p>
            <a:pPr lvl="1" algn="just">
              <a:lnSpc>
                <a:spcPct val="150000"/>
              </a:lnSpc>
            </a:pPr>
            <a:r>
              <a:rPr lang="en-US" dirty="0">
                <a:solidFill>
                  <a:schemeClr val="folHlink"/>
                </a:solidFill>
                <a:latin typeface="+mj-lt"/>
              </a:rPr>
              <a:t>Management commitment and support</a:t>
            </a:r>
          </a:p>
          <a:p>
            <a:pPr lvl="1" algn="just">
              <a:lnSpc>
                <a:spcPct val="150000"/>
              </a:lnSpc>
            </a:pPr>
            <a:r>
              <a:rPr lang="en-US" dirty="0">
                <a:solidFill>
                  <a:schemeClr val="folHlink"/>
                </a:solidFill>
                <a:latin typeface="+mj-lt"/>
              </a:rPr>
              <a:t>Staff involvement</a:t>
            </a:r>
          </a:p>
          <a:p>
            <a:pPr lvl="1" algn="just">
              <a:lnSpc>
                <a:spcPct val="150000"/>
              </a:lnSpc>
            </a:pPr>
            <a:r>
              <a:rPr lang="en-US" dirty="0">
                <a:solidFill>
                  <a:schemeClr val="folHlink"/>
                </a:solidFill>
                <a:latin typeface="+mj-lt"/>
              </a:rPr>
              <a:t>Process integration and understanding</a:t>
            </a:r>
          </a:p>
          <a:p>
            <a:pPr lvl="1" algn="just">
              <a:lnSpc>
                <a:spcPct val="150000"/>
              </a:lnSpc>
            </a:pPr>
            <a:r>
              <a:rPr lang="en-US" dirty="0">
                <a:solidFill>
                  <a:schemeClr val="folHlink"/>
                </a:solidFill>
                <a:latin typeface="+mj-lt"/>
              </a:rPr>
              <a:t>A customized SPI strategy</a:t>
            </a:r>
          </a:p>
          <a:p>
            <a:pPr lvl="1" algn="just">
              <a:lnSpc>
                <a:spcPct val="150000"/>
              </a:lnSpc>
            </a:pPr>
            <a:r>
              <a:rPr lang="en-US" dirty="0">
                <a:solidFill>
                  <a:schemeClr val="folHlink"/>
                </a:solidFill>
                <a:latin typeface="+mj-lt"/>
              </a:rPr>
              <a:t>A customized SPI strategy</a:t>
            </a:r>
          </a:p>
        </p:txBody>
      </p:sp>
      <p:sp>
        <p:nvSpPr>
          <p:cNvPr id="9" name="Footer Placeholder 1">
            <a:extLst>
              <a:ext uri="{FF2B5EF4-FFF2-40B4-BE49-F238E27FC236}">
                <a16:creationId xmlns:a16="http://schemas.microsoft.com/office/drawing/2014/main" id="{2D2F2E94-E0E8-4179-807A-54568AB05E88}"/>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BA9978D8-92BD-4363-9086-1E5CE915CA8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A19CC153-8663-4C38-89B6-CB9C35E2D8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chor="ctr"/>
          <a:lstStyle/>
          <a:p>
            <a:r>
              <a:rPr lang="en-US" dirty="0"/>
              <a:t>The CMMI</a:t>
            </a:r>
          </a:p>
        </p:txBody>
      </p:sp>
      <p:sp>
        <p:nvSpPr>
          <p:cNvPr id="181251" name="Rectangle 3"/>
          <p:cNvSpPr>
            <a:spLocks noGrp="1" noChangeArrowheads="1"/>
          </p:cNvSpPr>
          <p:nvPr>
            <p:ph idx="1"/>
          </p:nvPr>
        </p:nvSpPr>
        <p:spPr/>
        <p:txBody>
          <a:bodyPr/>
          <a:lstStyle/>
          <a:p>
            <a:pPr algn="just">
              <a:lnSpc>
                <a:spcPct val="150000"/>
              </a:lnSpc>
            </a:pPr>
            <a:r>
              <a:rPr lang="en-US" sz="1800" dirty="0">
                <a:latin typeface="+mj-lt"/>
              </a:rPr>
              <a:t>a comprehensive process meta-model that is predicated on a set of system and software engineering capabilities that should be present as organizations reach different levels of process capability and maturity</a:t>
            </a:r>
          </a:p>
          <a:p>
            <a:pPr algn="just">
              <a:lnSpc>
                <a:spcPct val="150000"/>
              </a:lnSpc>
            </a:pPr>
            <a:r>
              <a:rPr lang="en-US" sz="1800" dirty="0">
                <a:latin typeface="+mj-lt"/>
              </a:rPr>
              <a:t>a process meta-model in two different ways: (1) as a “continuous” model and (2) as a “staged” model</a:t>
            </a:r>
          </a:p>
          <a:p>
            <a:pPr algn="just">
              <a:lnSpc>
                <a:spcPct val="150000"/>
              </a:lnSpc>
            </a:pPr>
            <a:r>
              <a:rPr lang="en-US" sz="1800" dirty="0">
                <a:latin typeface="+mj-lt"/>
              </a:rPr>
              <a:t>defines each process area in terms of “specific goals” and the “specific practices” required to achieve these goals. </a:t>
            </a:r>
            <a:r>
              <a:rPr lang="en-US" sz="1800" i="1" dirty="0">
                <a:solidFill>
                  <a:schemeClr val="folHlink"/>
                </a:solidFill>
                <a:latin typeface="+mj-lt"/>
              </a:rPr>
              <a:t>Specific goals</a:t>
            </a:r>
            <a:r>
              <a:rPr lang="en-US" sz="1800" dirty="0">
                <a:latin typeface="+mj-lt"/>
              </a:rPr>
              <a:t> establish the characteristics that must exist if the activities implied by a process area are to be effective. </a:t>
            </a:r>
            <a:r>
              <a:rPr lang="en-US" sz="1800" i="1" dirty="0">
                <a:solidFill>
                  <a:schemeClr val="folHlink"/>
                </a:solidFill>
                <a:latin typeface="+mj-lt"/>
              </a:rPr>
              <a:t>Specific practices</a:t>
            </a:r>
            <a:r>
              <a:rPr lang="en-US" sz="1800" i="1" dirty="0">
                <a:latin typeface="+mj-lt"/>
              </a:rPr>
              <a:t> </a:t>
            </a:r>
            <a:r>
              <a:rPr lang="en-US" sz="1800" dirty="0">
                <a:latin typeface="+mj-lt"/>
              </a:rPr>
              <a:t>refine a goal into a set of process-related activities.</a:t>
            </a:r>
            <a:endParaRPr lang="en-US" sz="1800" b="1" dirty="0">
              <a:latin typeface="+mj-lt"/>
            </a:endParaRPr>
          </a:p>
        </p:txBody>
      </p:sp>
      <p:sp>
        <p:nvSpPr>
          <p:cNvPr id="9" name="Footer Placeholder 1">
            <a:extLst>
              <a:ext uri="{FF2B5EF4-FFF2-40B4-BE49-F238E27FC236}">
                <a16:creationId xmlns:a16="http://schemas.microsoft.com/office/drawing/2014/main" id="{07BB8ADD-23D6-46EE-9496-B83A330A48A6}"/>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E502E5B2-1CDA-4521-91F8-31B2E3531B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225AE0CE-361E-4068-8B9B-E1216558C6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chor="ctr"/>
          <a:lstStyle/>
          <a:p>
            <a:r>
              <a:rPr lang="en-US" dirty="0"/>
              <a:t>The People CMM</a:t>
            </a:r>
          </a:p>
        </p:txBody>
      </p:sp>
      <p:sp>
        <p:nvSpPr>
          <p:cNvPr id="182275" name="Rectangle 3"/>
          <p:cNvSpPr>
            <a:spLocks noGrp="1" noChangeArrowheads="1"/>
          </p:cNvSpPr>
          <p:nvPr>
            <p:ph idx="1"/>
          </p:nvPr>
        </p:nvSpPr>
        <p:spPr/>
        <p:txBody>
          <a:bodyPr/>
          <a:lstStyle/>
          <a:p>
            <a:pPr algn="just">
              <a:lnSpc>
                <a:spcPct val="150000"/>
              </a:lnSpc>
            </a:pPr>
            <a:r>
              <a:rPr lang="en-US" sz="2400" dirty="0">
                <a:solidFill>
                  <a:srgbClr val="000000"/>
                </a:solidFill>
                <a:latin typeface="+mj-lt"/>
              </a:rPr>
              <a:t>“a roadmap for implementing workforce practices that continuously improve the capability of an organization’s workforce.” [Cur02]</a:t>
            </a:r>
          </a:p>
          <a:p>
            <a:pPr algn="just">
              <a:lnSpc>
                <a:spcPct val="150000"/>
              </a:lnSpc>
            </a:pPr>
            <a:r>
              <a:rPr lang="en-US" sz="2400" dirty="0">
                <a:solidFill>
                  <a:srgbClr val="000000"/>
                </a:solidFill>
                <a:latin typeface="+mj-lt"/>
              </a:rPr>
              <a:t>defines a set of five organizational maturity levels that provide an indication of the relative sophistication of workforce practices and processes</a:t>
            </a:r>
          </a:p>
        </p:txBody>
      </p:sp>
      <p:sp>
        <p:nvSpPr>
          <p:cNvPr id="9" name="Footer Placeholder 1">
            <a:extLst>
              <a:ext uri="{FF2B5EF4-FFF2-40B4-BE49-F238E27FC236}">
                <a16:creationId xmlns:a16="http://schemas.microsoft.com/office/drawing/2014/main" id="{7DAA237D-DF4D-44D1-8790-72E02AD2B075}"/>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8CF44F5B-0201-465A-9EB3-AA3DC4A7AE0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5A482A3B-D17F-42FC-9928-3112151A218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nchor="ctr"/>
          <a:lstStyle/>
          <a:p>
            <a:r>
              <a:rPr lang="en-US" dirty="0"/>
              <a:t>P-CMM Process Areas</a:t>
            </a:r>
          </a:p>
        </p:txBody>
      </p:sp>
      <p:pic>
        <p:nvPicPr>
          <p:cNvPr id="183300" name="Picture 4" descr="Figure 30"/>
          <p:cNvPicPr>
            <a:picLocks noChangeAspect="1" noChangeArrowheads="1"/>
          </p:cNvPicPr>
          <p:nvPr/>
        </p:nvPicPr>
        <p:blipFill>
          <a:blip r:embed="rId2"/>
          <a:srcRect/>
          <a:stretch>
            <a:fillRect/>
          </a:stretch>
        </p:blipFill>
        <p:spPr bwMode="auto">
          <a:xfrm>
            <a:off x="2071670" y="1436516"/>
            <a:ext cx="4955630" cy="4846810"/>
          </a:xfrm>
          <a:prstGeom prst="rect">
            <a:avLst/>
          </a:prstGeom>
          <a:noFill/>
        </p:spPr>
      </p:pic>
      <p:sp>
        <p:nvSpPr>
          <p:cNvPr id="10" name="Footer Placeholder 1">
            <a:extLst>
              <a:ext uri="{FF2B5EF4-FFF2-40B4-BE49-F238E27FC236}">
                <a16:creationId xmlns:a16="http://schemas.microsoft.com/office/drawing/2014/main" id="{FE612932-9FBB-4E8E-8B26-063385171058}"/>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1" name="Picture 3">
            <a:extLst>
              <a:ext uri="{FF2B5EF4-FFF2-40B4-BE49-F238E27FC236}">
                <a16:creationId xmlns:a16="http://schemas.microsoft.com/office/drawing/2014/main" id="{368EA567-99C2-4F8D-8620-75AED5556B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99063FEF-CA0F-4D13-9E1D-46A148D0D5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chor="ctr"/>
          <a:lstStyle/>
          <a:p>
            <a:r>
              <a:rPr lang="en-US" dirty="0"/>
              <a:t>Other SPI Frameworks</a:t>
            </a:r>
          </a:p>
        </p:txBody>
      </p:sp>
      <p:sp>
        <p:nvSpPr>
          <p:cNvPr id="184323" name="Rectangle 3"/>
          <p:cNvSpPr>
            <a:spLocks noGrp="1" noChangeArrowheads="1"/>
          </p:cNvSpPr>
          <p:nvPr>
            <p:ph idx="1"/>
          </p:nvPr>
        </p:nvSpPr>
        <p:spPr/>
        <p:txBody>
          <a:bodyPr/>
          <a:lstStyle/>
          <a:p>
            <a:pPr algn="just">
              <a:lnSpc>
                <a:spcPct val="150000"/>
              </a:lnSpc>
              <a:spcBef>
                <a:spcPts val="600"/>
              </a:spcBef>
            </a:pPr>
            <a:r>
              <a:rPr lang="en-US" sz="1800" b="1" dirty="0">
                <a:solidFill>
                  <a:schemeClr val="folHlink"/>
                </a:solidFill>
                <a:latin typeface="+mj-lt"/>
              </a:rPr>
              <a:t>SPICE</a:t>
            </a:r>
            <a:r>
              <a:rPr lang="en-US" sz="1800" dirty="0">
                <a:solidFill>
                  <a:srgbClr val="000000"/>
                </a:solidFill>
                <a:latin typeface="+mj-lt"/>
              </a:rPr>
              <a:t>—</a:t>
            </a:r>
            <a:r>
              <a:rPr lang="en-US" sz="1800" dirty="0">
                <a:solidFill>
                  <a:srgbClr val="393939"/>
                </a:solidFill>
                <a:latin typeface="+mj-lt"/>
              </a:rPr>
              <a:t> a international initiative to support the International Standard ISO/IEC 15504 for (Software) Process Assessment [ISO08]</a:t>
            </a:r>
          </a:p>
          <a:p>
            <a:pPr algn="just">
              <a:lnSpc>
                <a:spcPct val="150000"/>
              </a:lnSpc>
              <a:spcBef>
                <a:spcPts val="300"/>
              </a:spcBef>
            </a:pPr>
            <a:r>
              <a:rPr lang="en-US" sz="1800" b="1" dirty="0">
                <a:solidFill>
                  <a:schemeClr val="folHlink"/>
                </a:solidFill>
                <a:latin typeface="+mj-lt"/>
              </a:rPr>
              <a:t>Bootstrap</a:t>
            </a:r>
            <a:r>
              <a:rPr lang="en-US" sz="1800" dirty="0">
                <a:solidFill>
                  <a:srgbClr val="393939"/>
                </a:solidFill>
                <a:latin typeface="+mj-lt"/>
              </a:rPr>
              <a:t>—a SPI framework for small and medium sized organizations that conforms to SPICE [Boo06], </a:t>
            </a:r>
          </a:p>
          <a:p>
            <a:pPr algn="just">
              <a:lnSpc>
                <a:spcPct val="150000"/>
              </a:lnSpc>
            </a:pPr>
            <a:r>
              <a:rPr lang="en-US" sz="1800" b="1" dirty="0">
                <a:solidFill>
                  <a:schemeClr val="folHlink"/>
                </a:solidFill>
                <a:latin typeface="+mj-lt"/>
              </a:rPr>
              <a:t>PSP and TSP</a:t>
            </a:r>
            <a:r>
              <a:rPr lang="en-US" sz="1800" dirty="0">
                <a:solidFill>
                  <a:srgbClr val="393939"/>
                </a:solidFill>
                <a:latin typeface="+mj-lt"/>
              </a:rPr>
              <a:t>—individual and team specific SPI frameworks ([Hum97], [Hum00]) that focus on process in-the-small, a more rigorous approach to software development coupled with measurement</a:t>
            </a:r>
            <a:endParaRPr lang="en-US" sz="1800" dirty="0">
              <a:solidFill>
                <a:srgbClr val="000000"/>
              </a:solidFill>
              <a:latin typeface="+mj-lt"/>
            </a:endParaRPr>
          </a:p>
          <a:p>
            <a:pPr algn="just">
              <a:lnSpc>
                <a:spcPct val="150000"/>
              </a:lnSpc>
            </a:pPr>
            <a:r>
              <a:rPr lang="en-US" sz="1800" b="1" dirty="0" err="1">
                <a:solidFill>
                  <a:schemeClr val="folHlink"/>
                </a:solidFill>
                <a:latin typeface="+mj-lt"/>
              </a:rPr>
              <a:t>TickIT</a:t>
            </a:r>
            <a:r>
              <a:rPr lang="en-US" sz="1800" dirty="0">
                <a:solidFill>
                  <a:srgbClr val="000000"/>
                </a:solidFill>
                <a:latin typeface="+mj-lt"/>
              </a:rPr>
              <a:t>—an auditing method [Tic05] that assesses an organization compliance to ISO Standard 9001:2000</a:t>
            </a:r>
          </a:p>
        </p:txBody>
      </p:sp>
      <p:sp>
        <p:nvSpPr>
          <p:cNvPr id="9" name="Footer Placeholder 1">
            <a:extLst>
              <a:ext uri="{FF2B5EF4-FFF2-40B4-BE49-F238E27FC236}">
                <a16:creationId xmlns:a16="http://schemas.microsoft.com/office/drawing/2014/main" id="{29870BDE-D517-4EB2-A140-C773089F8055}"/>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53DB961F-DAAA-4185-A481-909595E41A6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98DC4263-CC96-4642-BEE5-79C0E73CB7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sz="3200" dirty="0"/>
              <a:t>Emerging Trends in Software Engineering</a:t>
            </a:r>
          </a:p>
        </p:txBody>
      </p:sp>
      <p:sp>
        <p:nvSpPr>
          <p:cNvPr id="3" name="Content Placeholder 2"/>
          <p:cNvSpPr>
            <a:spLocks noGrp="1"/>
          </p:cNvSpPr>
          <p:nvPr>
            <p:ph idx="1"/>
          </p:nvPr>
        </p:nvSpPr>
        <p:spPr>
          <a:xfrm>
            <a:off x="285720" y="1500174"/>
            <a:ext cx="8572560" cy="4625989"/>
          </a:xfrm>
        </p:spPr>
        <p:txBody>
          <a:bodyPr/>
          <a:lstStyle/>
          <a:p>
            <a:pPr algn="just">
              <a:lnSpc>
                <a:spcPct val="150000"/>
              </a:lnSpc>
            </a:pPr>
            <a:r>
              <a:rPr lang="en-US" sz="1800" dirty="0">
                <a:solidFill>
                  <a:srgbClr val="000000"/>
                </a:solidFill>
                <a:latin typeface="+mj-lt"/>
              </a:rPr>
              <a:t>Challenges we face when trying to isolate meaningful technology trends:</a:t>
            </a:r>
          </a:p>
          <a:p>
            <a:pPr lvl="1" algn="just">
              <a:lnSpc>
                <a:spcPct val="150000"/>
              </a:lnSpc>
              <a:spcBef>
                <a:spcPts val="600"/>
              </a:spcBef>
              <a:spcAft>
                <a:spcPts val="800"/>
              </a:spcAft>
            </a:pPr>
            <a:r>
              <a:rPr lang="en-US" sz="1800" b="1" i="1" dirty="0">
                <a:latin typeface="+mj-lt"/>
              </a:rPr>
              <a:t>What Factors Determine the Success of a Tren</a:t>
            </a:r>
            <a:r>
              <a:rPr lang="en-US" sz="1800" b="1" dirty="0">
                <a:latin typeface="+mj-lt"/>
              </a:rPr>
              <a:t>d? </a:t>
            </a:r>
          </a:p>
          <a:p>
            <a:pPr lvl="1" algn="just">
              <a:lnSpc>
                <a:spcPct val="150000"/>
              </a:lnSpc>
              <a:spcBef>
                <a:spcPts val="600"/>
              </a:spcBef>
              <a:spcAft>
                <a:spcPts val="800"/>
              </a:spcAft>
            </a:pPr>
            <a:r>
              <a:rPr lang="en-US" sz="1800" b="1" i="1" dirty="0">
                <a:latin typeface="+mj-lt"/>
              </a:rPr>
              <a:t>What Lifecycle Does a Trend Follo</a:t>
            </a:r>
            <a:r>
              <a:rPr lang="en-US" sz="1800" b="1" dirty="0">
                <a:latin typeface="+mj-lt"/>
              </a:rPr>
              <a:t>w? </a:t>
            </a:r>
            <a:endParaRPr lang="en-US" sz="1800" dirty="0">
              <a:latin typeface="+mj-lt"/>
            </a:endParaRPr>
          </a:p>
          <a:p>
            <a:pPr lvl="1" algn="just">
              <a:lnSpc>
                <a:spcPct val="150000"/>
              </a:lnSpc>
              <a:spcAft>
                <a:spcPts val="800"/>
              </a:spcAft>
            </a:pPr>
            <a:r>
              <a:rPr lang="en-US" sz="1800" b="1" i="1" dirty="0">
                <a:latin typeface="+mj-lt"/>
              </a:rPr>
              <a:t>How Early Can a Successful Trend be Identifie</a:t>
            </a:r>
            <a:r>
              <a:rPr lang="en-US" sz="1800" b="1" dirty="0">
                <a:latin typeface="+mj-lt"/>
              </a:rPr>
              <a:t>d?</a:t>
            </a:r>
          </a:p>
          <a:p>
            <a:pPr lvl="1" algn="just">
              <a:lnSpc>
                <a:spcPct val="150000"/>
              </a:lnSpc>
              <a:spcAft>
                <a:spcPts val="800"/>
              </a:spcAft>
            </a:pPr>
            <a:r>
              <a:rPr lang="en-US" sz="1800" b="1" i="1" dirty="0">
                <a:latin typeface="+mj-lt"/>
              </a:rPr>
              <a:t>What Aspects of Evolution are Controllabl</a:t>
            </a:r>
            <a:r>
              <a:rPr lang="en-US" sz="1800" b="1" dirty="0">
                <a:latin typeface="+mj-lt"/>
              </a:rPr>
              <a:t>e? </a:t>
            </a:r>
            <a:endParaRPr lang="en-US" sz="1800" dirty="0">
              <a:latin typeface="+mj-lt"/>
            </a:endParaRPr>
          </a:p>
          <a:p>
            <a:pPr algn="just">
              <a:lnSpc>
                <a:spcPct val="150000"/>
              </a:lnSpc>
            </a:pPr>
            <a:r>
              <a:rPr lang="en-US" sz="1800" dirty="0">
                <a:solidFill>
                  <a:srgbClr val="000000"/>
                </a:solidFill>
                <a:latin typeface="+mj-lt"/>
              </a:rPr>
              <a:t>Ray </a:t>
            </a:r>
            <a:r>
              <a:rPr lang="en-US" sz="1800" dirty="0" err="1">
                <a:solidFill>
                  <a:srgbClr val="000000"/>
                </a:solidFill>
                <a:latin typeface="+mj-lt"/>
              </a:rPr>
              <a:t>Kurzweil</a:t>
            </a:r>
            <a:r>
              <a:rPr lang="en-US" sz="1800" dirty="0">
                <a:solidFill>
                  <a:srgbClr val="000000"/>
                </a:solidFill>
                <a:latin typeface="+mj-lt"/>
              </a:rPr>
              <a:t> [Kur06] argues that technological evolution is similar to biological evolution, but occurs at a rate that is orders of magnitude faster. </a:t>
            </a:r>
          </a:p>
          <a:p>
            <a:pPr lvl="1" algn="just">
              <a:lnSpc>
                <a:spcPct val="150000"/>
              </a:lnSpc>
            </a:pPr>
            <a:r>
              <a:rPr lang="en-US" sz="1800" dirty="0">
                <a:solidFill>
                  <a:srgbClr val="000000"/>
                </a:solidFill>
                <a:latin typeface="+mj-lt"/>
              </a:rPr>
              <a:t>Evolution (whether biological or technological) occurs as a result of positive feedback—“the more capable methods resulting from one stage of evolutionary progress are used to create the next stage.” [Kur06]</a:t>
            </a:r>
          </a:p>
          <a:p>
            <a:pPr algn="just">
              <a:lnSpc>
                <a:spcPct val="150000"/>
              </a:lnSpc>
            </a:pPr>
            <a:endParaRPr lang="en-IN" sz="1800" dirty="0">
              <a:latin typeface="+mj-lt"/>
            </a:endParaRPr>
          </a:p>
        </p:txBody>
      </p:sp>
      <p:sp>
        <p:nvSpPr>
          <p:cNvPr id="7" name="Footer Placeholder 1">
            <a:extLst>
              <a:ext uri="{FF2B5EF4-FFF2-40B4-BE49-F238E27FC236}">
                <a16:creationId xmlns:a16="http://schemas.microsoft.com/office/drawing/2014/main" id="{60DEDD8D-47FF-4035-8A68-89EAA49F5126}"/>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E7BB0E21-8F48-4087-AE9C-65011612A1D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BE976E29-9C18-415E-8FD3-2385B49684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err="1"/>
              <a:t>Contd</a:t>
            </a:r>
            <a:r>
              <a:rPr lang="en-IN" dirty="0"/>
              <a:t>…</a:t>
            </a:r>
          </a:p>
        </p:txBody>
      </p:sp>
      <p:sp>
        <p:nvSpPr>
          <p:cNvPr id="3" name="Content Placeholder 2"/>
          <p:cNvSpPr>
            <a:spLocks noGrp="1"/>
          </p:cNvSpPr>
          <p:nvPr>
            <p:ph idx="1"/>
          </p:nvPr>
        </p:nvSpPr>
        <p:spPr/>
        <p:txBody>
          <a:bodyPr/>
          <a:lstStyle/>
          <a:p>
            <a:pPr algn="just">
              <a:lnSpc>
                <a:spcPct val="150000"/>
              </a:lnSpc>
            </a:pPr>
            <a:r>
              <a:rPr lang="en-IN" sz="2400" dirty="0"/>
              <a:t>In response to the challenges faced, the following software engineering trends are becoming noticeable:</a:t>
            </a:r>
          </a:p>
          <a:p>
            <a:pPr lvl="1" algn="just">
              <a:lnSpc>
                <a:spcPct val="150000"/>
              </a:lnSpc>
            </a:pPr>
            <a:r>
              <a:rPr lang="en-IN" sz="2400" dirty="0"/>
              <a:t>Client-Server Software</a:t>
            </a:r>
          </a:p>
          <a:p>
            <a:pPr lvl="1" algn="just">
              <a:lnSpc>
                <a:spcPct val="150000"/>
              </a:lnSpc>
            </a:pPr>
            <a:r>
              <a:rPr lang="en-IN" sz="2400" dirty="0"/>
              <a:t>Service-Oriented Architecture (SOA)</a:t>
            </a:r>
          </a:p>
          <a:p>
            <a:pPr lvl="1" algn="just">
              <a:lnSpc>
                <a:spcPct val="150000"/>
              </a:lnSpc>
            </a:pPr>
            <a:r>
              <a:rPr lang="en-IN" sz="2400" dirty="0"/>
              <a:t>Software as a service (</a:t>
            </a:r>
            <a:r>
              <a:rPr lang="en-IN" sz="2400" dirty="0" err="1"/>
              <a:t>SaaS</a:t>
            </a:r>
            <a:r>
              <a:rPr lang="en-IN" sz="2400" dirty="0"/>
              <a:t>)</a:t>
            </a:r>
          </a:p>
        </p:txBody>
      </p:sp>
      <p:sp>
        <p:nvSpPr>
          <p:cNvPr id="7" name="Footer Placeholder 1">
            <a:extLst>
              <a:ext uri="{FF2B5EF4-FFF2-40B4-BE49-F238E27FC236}">
                <a16:creationId xmlns:a16="http://schemas.microsoft.com/office/drawing/2014/main" id="{4CAB4AFF-C265-4470-AB23-0D51B4312C10}"/>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ABE7EDFD-CA97-4F82-9AC3-4139380F37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570F8052-999B-4F15-A7B4-B52EB2372D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Client-server Architectures</a:t>
            </a:r>
          </a:p>
        </p:txBody>
      </p:sp>
      <p:pic>
        <p:nvPicPr>
          <p:cNvPr id="1026" name="Picture 2" descr="Image result for two-tier and three-tier client server architecture"/>
          <p:cNvPicPr>
            <a:picLocks noChangeAspect="1" noChangeArrowheads="1"/>
          </p:cNvPicPr>
          <p:nvPr/>
        </p:nvPicPr>
        <p:blipFill>
          <a:blip r:embed="rId2"/>
          <a:srcRect/>
          <a:stretch>
            <a:fillRect/>
          </a:stretch>
        </p:blipFill>
        <p:spPr bwMode="auto">
          <a:xfrm>
            <a:off x="785786" y="1500174"/>
            <a:ext cx="7429552" cy="4908813"/>
          </a:xfrm>
          <a:prstGeom prst="rect">
            <a:avLst/>
          </a:prstGeom>
          <a:noFill/>
        </p:spPr>
      </p:pic>
      <p:sp>
        <p:nvSpPr>
          <p:cNvPr id="8" name="Footer Placeholder 1">
            <a:extLst>
              <a:ext uri="{FF2B5EF4-FFF2-40B4-BE49-F238E27FC236}">
                <a16:creationId xmlns:a16="http://schemas.microsoft.com/office/drawing/2014/main" id="{5000A1F4-CF90-4B72-8454-0B8BB2CF6197}"/>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9" name="Picture 3">
            <a:extLst>
              <a:ext uri="{FF2B5EF4-FFF2-40B4-BE49-F238E27FC236}">
                <a16:creationId xmlns:a16="http://schemas.microsoft.com/office/drawing/2014/main" id="{B94E5723-8D29-40CC-B66F-7A0643E2414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000CA92E-45D3-41A6-9943-10E60B00ECE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CASE Tools Building Block</a:t>
            </a:r>
          </a:p>
        </p:txBody>
      </p:sp>
      <p:pic>
        <p:nvPicPr>
          <p:cNvPr id="4" name="image43.jpeg"/>
          <p:cNvPicPr>
            <a:picLocks noGrp="1"/>
          </p:cNvPicPr>
          <p:nvPr>
            <p:ph idx="1"/>
          </p:nvPr>
        </p:nvPicPr>
        <p:blipFill>
          <a:blip r:embed="rId2" cstate="print"/>
          <a:stretch>
            <a:fillRect/>
          </a:stretch>
        </p:blipFill>
        <p:spPr>
          <a:xfrm>
            <a:off x="2071670" y="2143116"/>
            <a:ext cx="4786346" cy="4143403"/>
          </a:xfrm>
          <a:prstGeom prst="rect">
            <a:avLst/>
          </a:prstGeom>
        </p:spPr>
      </p:pic>
      <p:sp>
        <p:nvSpPr>
          <p:cNvPr id="8" name="Footer Placeholder 1">
            <a:extLst>
              <a:ext uri="{FF2B5EF4-FFF2-40B4-BE49-F238E27FC236}">
                <a16:creationId xmlns:a16="http://schemas.microsoft.com/office/drawing/2014/main" id="{206980B0-69F2-4BA3-A760-B32004C3B460}"/>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9" name="Picture 3">
            <a:extLst>
              <a:ext uri="{FF2B5EF4-FFF2-40B4-BE49-F238E27FC236}">
                <a16:creationId xmlns:a16="http://schemas.microsoft.com/office/drawing/2014/main" id="{759A0D64-E639-4C47-949D-C1F067F27D1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41BF4FBF-47F8-433F-8F4D-4D12C3C6C14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err="1"/>
              <a:t>Contd</a:t>
            </a:r>
            <a:r>
              <a:rPr lang="en-IN" dirty="0"/>
              <a:t>…</a:t>
            </a:r>
          </a:p>
        </p:txBody>
      </p:sp>
      <p:sp>
        <p:nvSpPr>
          <p:cNvPr id="3" name="Content Placeholder 2"/>
          <p:cNvSpPr>
            <a:spLocks noGrp="1"/>
          </p:cNvSpPr>
          <p:nvPr>
            <p:ph idx="1"/>
          </p:nvPr>
        </p:nvSpPr>
        <p:spPr>
          <a:xfrm>
            <a:off x="71406" y="1403367"/>
            <a:ext cx="8858280" cy="4525963"/>
          </a:xfrm>
        </p:spPr>
        <p:txBody>
          <a:bodyPr/>
          <a:lstStyle/>
          <a:p>
            <a:pPr algn="just">
              <a:lnSpc>
                <a:spcPct val="150000"/>
              </a:lnSpc>
            </a:pPr>
            <a:r>
              <a:rPr lang="en-IN" sz="2400" dirty="0"/>
              <a:t>This application server is the middleware. The important activities are:</a:t>
            </a:r>
          </a:p>
          <a:p>
            <a:pPr lvl="1" algn="just">
              <a:lnSpc>
                <a:spcPct val="150000"/>
              </a:lnSpc>
            </a:pPr>
            <a:r>
              <a:rPr lang="en-IN" sz="2000" dirty="0"/>
              <a:t>The middleware keeps track of the addresses of servers. Based on the client request, it can therefore easily locate the required server</a:t>
            </a:r>
          </a:p>
          <a:p>
            <a:pPr lvl="1" algn="just">
              <a:lnSpc>
                <a:spcPct val="150000"/>
              </a:lnSpc>
            </a:pPr>
            <a:r>
              <a:rPr lang="en-IN" sz="2000" dirty="0"/>
              <a:t>It can translate between client and server formats of data and vice versa</a:t>
            </a:r>
          </a:p>
          <a:p>
            <a:pPr algn="just">
              <a:lnSpc>
                <a:spcPct val="150000"/>
              </a:lnSpc>
            </a:pPr>
            <a:r>
              <a:rPr lang="en-IN" sz="2400" dirty="0"/>
              <a:t>Two popular middleware standards:</a:t>
            </a:r>
          </a:p>
          <a:p>
            <a:pPr lvl="1" algn="just">
              <a:lnSpc>
                <a:spcPct val="150000"/>
              </a:lnSpc>
            </a:pPr>
            <a:r>
              <a:rPr lang="en-IN" sz="2000" dirty="0"/>
              <a:t>Common Object Request Broker Architecture (CORBA)</a:t>
            </a:r>
          </a:p>
          <a:p>
            <a:pPr lvl="1" algn="just">
              <a:lnSpc>
                <a:spcPct val="150000"/>
              </a:lnSpc>
            </a:pPr>
            <a:r>
              <a:rPr lang="en-IN" sz="2000" dirty="0"/>
              <a:t>COM/DOM</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1">
            <a:extLst>
              <a:ext uri="{FF2B5EF4-FFF2-40B4-BE49-F238E27FC236}">
                <a16:creationId xmlns:a16="http://schemas.microsoft.com/office/drawing/2014/main" id="{C58193D3-01DD-43D2-93CD-A2CD24C01608}"/>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0D3FF2F1-6E51-446E-9BE1-41DDB36536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055824C5-D010-49C7-BF34-FA6D90D766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CORBA</a:t>
            </a:r>
          </a:p>
        </p:txBody>
      </p:sp>
      <p:sp>
        <p:nvSpPr>
          <p:cNvPr id="3" name="Content Placeholder 2"/>
          <p:cNvSpPr>
            <a:spLocks noGrp="1"/>
          </p:cNvSpPr>
          <p:nvPr>
            <p:ph idx="1"/>
          </p:nvPr>
        </p:nvSpPr>
        <p:spPr/>
        <p:txBody>
          <a:bodyPr/>
          <a:lstStyle/>
          <a:p>
            <a:pPr algn="just">
              <a:lnSpc>
                <a:spcPct val="150000"/>
              </a:lnSpc>
            </a:pPr>
            <a:r>
              <a:rPr lang="en-IN" sz="2000" dirty="0"/>
              <a:t>The </a:t>
            </a:r>
            <a:r>
              <a:rPr lang="en-IN" sz="2000" b="1" dirty="0"/>
              <a:t>Common Object Request Broker Architecture</a:t>
            </a:r>
            <a:r>
              <a:rPr lang="en-IN" sz="2000" dirty="0"/>
              <a:t> (</a:t>
            </a:r>
            <a:r>
              <a:rPr lang="en-IN" sz="2000" b="1" dirty="0"/>
              <a:t>CORBA</a:t>
            </a:r>
            <a:r>
              <a:rPr lang="en-IN" sz="2000" dirty="0"/>
              <a:t>) is a standard defined by the Object Management Group (OMG) designed to facilitate the communication of systems that are deployed on diverse platforms. </a:t>
            </a:r>
          </a:p>
          <a:p>
            <a:pPr algn="just">
              <a:lnSpc>
                <a:spcPct val="150000"/>
              </a:lnSpc>
            </a:pPr>
            <a:r>
              <a:rPr lang="en-IN" sz="2000" dirty="0"/>
              <a:t>CORBA enables collaboration between systems on different operating systems, programming languages, and computing hardware. </a:t>
            </a:r>
          </a:p>
          <a:p>
            <a:pPr algn="just">
              <a:lnSpc>
                <a:spcPct val="150000"/>
              </a:lnSpc>
            </a:pPr>
            <a:r>
              <a:rPr lang="en-IN" sz="2000" dirty="0"/>
              <a:t>CORBA uses an object-oriented model although the systems that use the CORBA do not have to be object-oriented. </a:t>
            </a:r>
          </a:p>
          <a:p>
            <a:pPr algn="just">
              <a:lnSpc>
                <a:spcPct val="150000"/>
              </a:lnSpc>
            </a:pPr>
            <a:r>
              <a:rPr lang="en-IN" sz="2000" dirty="0"/>
              <a:t>CORBA is an example of the distributed object paradigm.</a:t>
            </a:r>
          </a:p>
        </p:txBody>
      </p:sp>
      <p:sp>
        <p:nvSpPr>
          <p:cNvPr id="7" name="Footer Placeholder 1">
            <a:extLst>
              <a:ext uri="{FF2B5EF4-FFF2-40B4-BE49-F238E27FC236}">
                <a16:creationId xmlns:a16="http://schemas.microsoft.com/office/drawing/2014/main" id="{CE408382-D3FB-408A-BD06-682302DD9166}"/>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FDA5ECC2-69F0-45BA-BA13-B48BB6E69C1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8E0C253A-503E-4467-83E4-A978289A55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Contd...</a:t>
            </a:r>
          </a:p>
        </p:txBody>
      </p:sp>
      <p:sp>
        <p:nvSpPr>
          <p:cNvPr id="3" name="Content Placeholder 2"/>
          <p:cNvSpPr>
            <a:spLocks noGrp="1"/>
          </p:cNvSpPr>
          <p:nvPr>
            <p:ph idx="1"/>
          </p:nvPr>
        </p:nvSpPr>
        <p:spPr>
          <a:xfrm>
            <a:off x="142876" y="1285860"/>
            <a:ext cx="8786842" cy="4525963"/>
          </a:xfrm>
        </p:spPr>
        <p:txBody>
          <a:bodyPr/>
          <a:lstStyle/>
          <a:p>
            <a:pPr algn="just">
              <a:lnSpc>
                <a:spcPct val="150000"/>
              </a:lnSpc>
            </a:pPr>
            <a:r>
              <a:rPr lang="en-IN" sz="1800" dirty="0"/>
              <a:t>The CORBA specification dictates there shall be an ORB through which an application would interact with other objects. This is how it is implemented in practice:</a:t>
            </a:r>
          </a:p>
          <a:p>
            <a:pPr algn="just">
              <a:lnSpc>
                <a:spcPct val="150000"/>
              </a:lnSpc>
            </a:pPr>
            <a:r>
              <a:rPr lang="en-IN" sz="1800" dirty="0"/>
              <a:t>The application simply initializes the ORB, and accesses an internal </a:t>
            </a:r>
            <a:r>
              <a:rPr lang="en-IN" sz="1800" i="1" dirty="0"/>
              <a:t>Object Adapter</a:t>
            </a:r>
            <a:r>
              <a:rPr lang="en-IN" sz="1800" dirty="0"/>
              <a:t>, which maintains things like reference counting, object (and reference) instantiation policies, and object lifetime policies.</a:t>
            </a:r>
          </a:p>
          <a:p>
            <a:pPr algn="just">
              <a:lnSpc>
                <a:spcPct val="150000"/>
              </a:lnSpc>
            </a:pPr>
            <a:r>
              <a:rPr lang="en-IN" sz="1800" dirty="0"/>
              <a:t>The Object Adapter is used to register instances of the </a:t>
            </a:r>
            <a:r>
              <a:rPr lang="en-IN" sz="1800" i="1" dirty="0"/>
              <a:t>generated code classes</a:t>
            </a:r>
            <a:r>
              <a:rPr lang="en-IN" sz="1800" dirty="0"/>
              <a:t>. Generated code classes are the result of compiling the user IDL code, which translates the high-level interface definition into an OS- and language-specific class base for use by the user application. This step is necessary in order to enforce CORBA semantics and provide a clean user process for interfacing with the CORBA infrastructure.</a:t>
            </a:r>
          </a:p>
          <a:p>
            <a:pPr algn="just">
              <a:lnSpc>
                <a:spcPct val="150000"/>
              </a:lnSpc>
            </a:pPr>
            <a:endParaRPr lang="en-IN" sz="1800" dirty="0"/>
          </a:p>
        </p:txBody>
      </p:sp>
      <p:sp>
        <p:nvSpPr>
          <p:cNvPr id="7" name="Footer Placeholder 1">
            <a:extLst>
              <a:ext uri="{FF2B5EF4-FFF2-40B4-BE49-F238E27FC236}">
                <a16:creationId xmlns:a16="http://schemas.microsoft.com/office/drawing/2014/main" id="{0CA1D309-6F61-49BD-B7CF-DDB50AF4432A}"/>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1F6FF53B-36E5-41E9-B142-021DA738E04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EA8EB745-508D-43AB-A187-97C23D415C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CORBA Reference Model</a:t>
            </a:r>
          </a:p>
        </p:txBody>
      </p:sp>
      <p:sp>
        <p:nvSpPr>
          <p:cNvPr id="20482" name="AutoShape 2" descr="Image result for corba reference model IN SOFTWARE ENGINEER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484" name="AutoShape 4" descr="Image result for corba reference model IN SOFTWARE ENGINEER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486" name="AutoShape 6" descr="Image result for corba reference model IN SOFTWARE ENGINEER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487" name="Picture 7" descr="C:\Users\sony\Desktop\download.png"/>
          <p:cNvPicPr>
            <a:picLocks noChangeAspect="1" noChangeArrowheads="1"/>
          </p:cNvPicPr>
          <p:nvPr/>
        </p:nvPicPr>
        <p:blipFill>
          <a:blip r:embed="rId2"/>
          <a:srcRect/>
          <a:stretch>
            <a:fillRect/>
          </a:stretch>
        </p:blipFill>
        <p:spPr bwMode="auto">
          <a:xfrm>
            <a:off x="1880502" y="1928802"/>
            <a:ext cx="6055867" cy="3857652"/>
          </a:xfrm>
          <a:prstGeom prst="rect">
            <a:avLst/>
          </a:prstGeom>
          <a:noFill/>
        </p:spPr>
      </p:pic>
      <p:sp>
        <p:nvSpPr>
          <p:cNvPr id="10" name="Footer Placeholder 1">
            <a:extLst>
              <a:ext uri="{FF2B5EF4-FFF2-40B4-BE49-F238E27FC236}">
                <a16:creationId xmlns:a16="http://schemas.microsoft.com/office/drawing/2014/main" id="{25BE36A2-888D-4A63-8982-710DF5436FB5}"/>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1" name="Picture 3">
            <a:extLst>
              <a:ext uri="{FF2B5EF4-FFF2-40B4-BE49-F238E27FC236}">
                <a16:creationId xmlns:a16="http://schemas.microsoft.com/office/drawing/2014/main" id="{369AB0D6-350B-49DE-B671-3025893C444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EFCEDAA0-C797-4D1F-B4F2-86B113AF11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CORBA ORB Architecture</a:t>
            </a:r>
          </a:p>
        </p:txBody>
      </p:sp>
      <p:pic>
        <p:nvPicPr>
          <p:cNvPr id="19458" name="Picture 2" descr="Image result for corba ORB ARCHITECTURE"/>
          <p:cNvPicPr>
            <a:picLocks noChangeAspect="1" noChangeArrowheads="1"/>
          </p:cNvPicPr>
          <p:nvPr/>
        </p:nvPicPr>
        <p:blipFill>
          <a:blip r:embed="rId2"/>
          <a:srcRect/>
          <a:stretch>
            <a:fillRect/>
          </a:stretch>
        </p:blipFill>
        <p:spPr bwMode="auto">
          <a:xfrm>
            <a:off x="1142976" y="1685072"/>
            <a:ext cx="6215106" cy="4387136"/>
          </a:xfrm>
          <a:prstGeom prst="rect">
            <a:avLst/>
          </a:prstGeom>
          <a:noFill/>
        </p:spPr>
      </p:pic>
      <p:sp>
        <p:nvSpPr>
          <p:cNvPr id="7" name="Footer Placeholder 1">
            <a:extLst>
              <a:ext uri="{FF2B5EF4-FFF2-40B4-BE49-F238E27FC236}">
                <a16:creationId xmlns:a16="http://schemas.microsoft.com/office/drawing/2014/main" id="{C3991DE8-1C45-4BC8-B967-AAAB10033510}"/>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5505E6E0-5143-4CD1-8B30-88E39E6FDD1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2484A622-9EB2-4D24-825F-BD13C5DAB2D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COM/DOM</a:t>
            </a:r>
          </a:p>
        </p:txBody>
      </p:sp>
      <p:sp>
        <p:nvSpPr>
          <p:cNvPr id="3" name="Content Placeholder 2"/>
          <p:cNvSpPr>
            <a:spLocks noGrp="1"/>
          </p:cNvSpPr>
          <p:nvPr>
            <p:ph idx="1"/>
          </p:nvPr>
        </p:nvSpPr>
        <p:spPr/>
        <p:txBody>
          <a:bodyPr/>
          <a:lstStyle/>
          <a:p>
            <a:pPr algn="just">
              <a:lnSpc>
                <a:spcPct val="150000"/>
              </a:lnSpc>
            </a:pPr>
            <a:r>
              <a:rPr lang="en-IN" sz="1800" b="1" dirty="0"/>
              <a:t>Component Object Model (COM) </a:t>
            </a:r>
          </a:p>
          <a:p>
            <a:pPr lvl="1" algn="just">
              <a:lnSpc>
                <a:spcPct val="150000"/>
              </a:lnSpc>
            </a:pPr>
            <a:r>
              <a:rPr lang="en-IN" sz="1800" dirty="0"/>
              <a:t>Main idea is that different vendors can sell binary components.</a:t>
            </a:r>
          </a:p>
          <a:p>
            <a:pPr lvl="1" algn="just">
              <a:lnSpc>
                <a:spcPct val="150000"/>
              </a:lnSpc>
            </a:pPr>
            <a:r>
              <a:rPr lang="en-IN" sz="1800" dirty="0"/>
              <a:t>It can be used to deploy component applications on a single computer.</a:t>
            </a:r>
          </a:p>
          <a:p>
            <a:pPr lvl="1" algn="just">
              <a:lnSpc>
                <a:spcPct val="150000"/>
              </a:lnSpc>
            </a:pPr>
            <a:r>
              <a:rPr lang="en-IN" sz="1800" dirty="0"/>
              <a:t>The concepts are very similar to CORBA</a:t>
            </a:r>
          </a:p>
          <a:p>
            <a:pPr lvl="1" algn="just">
              <a:lnSpc>
                <a:spcPct val="150000"/>
              </a:lnSpc>
            </a:pPr>
            <a:r>
              <a:rPr lang="en-IN" sz="1800" dirty="0"/>
              <a:t>The components are known as binary objects.</a:t>
            </a:r>
          </a:p>
          <a:p>
            <a:pPr lvl="1" algn="just">
              <a:lnSpc>
                <a:spcPct val="150000"/>
              </a:lnSpc>
            </a:pPr>
            <a:r>
              <a:rPr lang="en-IN" sz="1800" dirty="0"/>
              <a:t>These can be generated used languages like Visual basic, visual C++ etc.</a:t>
            </a:r>
          </a:p>
          <a:p>
            <a:pPr lvl="1" algn="just">
              <a:lnSpc>
                <a:spcPct val="150000"/>
              </a:lnSpc>
            </a:pPr>
            <a:r>
              <a:rPr lang="en-IN" sz="1800" dirty="0"/>
              <a:t>These languages have the necessary features to create COM components.</a:t>
            </a:r>
          </a:p>
          <a:p>
            <a:pPr lvl="1" algn="just">
              <a:lnSpc>
                <a:spcPct val="150000"/>
              </a:lnSpc>
            </a:pPr>
            <a:r>
              <a:rPr lang="en-IN" sz="1800" dirty="0"/>
              <a:t>COM components are binary objects and they exist in the form of either .exe or .</a:t>
            </a:r>
            <a:r>
              <a:rPr lang="en-IN" sz="1800" dirty="0" err="1"/>
              <a:t>dll</a:t>
            </a:r>
            <a:endParaRPr lang="en-IN" sz="1800" dirty="0"/>
          </a:p>
        </p:txBody>
      </p:sp>
      <p:sp>
        <p:nvSpPr>
          <p:cNvPr id="7" name="Footer Placeholder 1">
            <a:extLst>
              <a:ext uri="{FF2B5EF4-FFF2-40B4-BE49-F238E27FC236}">
                <a16:creationId xmlns:a16="http://schemas.microsoft.com/office/drawing/2014/main" id="{2824B5CD-E853-4B38-A115-157D5FBEF19C}"/>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8DA1F766-669E-46FF-A6F9-8B4CDE159B4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FD1C2250-2EFA-471F-A446-E89819ACA6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00042"/>
            <a:ext cx="8572560" cy="5626121"/>
          </a:xfrm>
        </p:spPr>
        <p:txBody>
          <a:bodyPr/>
          <a:lstStyle/>
          <a:p>
            <a:pPr algn="just">
              <a:lnSpc>
                <a:spcPct val="150000"/>
              </a:lnSpc>
            </a:pPr>
            <a:r>
              <a:rPr lang="en-IN" sz="2400" b="1" dirty="0"/>
              <a:t>Distributed Component Object Model (DOM):</a:t>
            </a:r>
          </a:p>
          <a:p>
            <a:pPr lvl="1" algn="just">
              <a:lnSpc>
                <a:spcPct val="150000"/>
              </a:lnSpc>
            </a:pPr>
            <a:r>
              <a:rPr lang="en-IN" sz="2400" dirty="0"/>
              <a:t>It is the extension of COM.</a:t>
            </a:r>
          </a:p>
          <a:p>
            <a:pPr lvl="1" algn="just">
              <a:lnSpc>
                <a:spcPct val="150000"/>
              </a:lnSpc>
            </a:pPr>
            <a:r>
              <a:rPr lang="en-IN" sz="2400" dirty="0"/>
              <a:t>The restriction that clients and servers reside in the same computer is relaxed here.</a:t>
            </a:r>
          </a:p>
          <a:p>
            <a:pPr lvl="1" algn="just">
              <a:lnSpc>
                <a:spcPct val="150000"/>
              </a:lnSpc>
            </a:pPr>
            <a:r>
              <a:rPr lang="en-IN" sz="2400" dirty="0"/>
              <a:t>So, DCOM can operate on networked computers.</a:t>
            </a:r>
          </a:p>
          <a:p>
            <a:pPr lvl="1" algn="just">
              <a:lnSpc>
                <a:spcPct val="150000"/>
              </a:lnSpc>
            </a:pPr>
            <a:r>
              <a:rPr lang="en-IN" sz="2400" dirty="0"/>
              <a:t>Using DCOM, development is easy as compared to CORBA.</a:t>
            </a:r>
          </a:p>
          <a:p>
            <a:pPr lvl="1" algn="just">
              <a:lnSpc>
                <a:spcPct val="150000"/>
              </a:lnSpc>
            </a:pPr>
            <a:r>
              <a:rPr lang="en-IN" sz="2400" dirty="0"/>
              <a:t>Much of the complexities are hidden from the programmer.</a:t>
            </a:r>
          </a:p>
          <a:p>
            <a:pPr lvl="1" algn="just">
              <a:lnSpc>
                <a:spcPct val="150000"/>
              </a:lnSpc>
            </a:pPr>
            <a:endParaRPr lang="en-IN" sz="2400" dirty="0"/>
          </a:p>
        </p:txBody>
      </p:sp>
      <p:sp>
        <p:nvSpPr>
          <p:cNvPr id="7" name="Footer Placeholder 1">
            <a:extLst>
              <a:ext uri="{FF2B5EF4-FFF2-40B4-BE49-F238E27FC236}">
                <a16:creationId xmlns:a16="http://schemas.microsoft.com/office/drawing/2014/main" id="{B939DE7E-5024-4CC9-B1CA-F7884FC5F4CF}"/>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B20362EB-1E25-46B1-87B7-69DA02E2D95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89686E5D-3FF3-4753-9775-9C589C3297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nchor="ctr"/>
          <a:lstStyle/>
          <a:p>
            <a:r>
              <a:rPr lang="en-US" sz="3600" dirty="0"/>
              <a:t>Technology Innovation Lifecycle</a:t>
            </a:r>
            <a:endParaRPr lang="en-US" dirty="0"/>
          </a:p>
        </p:txBody>
      </p:sp>
      <p:pic>
        <p:nvPicPr>
          <p:cNvPr id="165892" name="Picture 4" descr="Figure 31"/>
          <p:cNvPicPr>
            <a:picLocks noChangeAspect="1" noChangeArrowheads="1"/>
          </p:cNvPicPr>
          <p:nvPr/>
        </p:nvPicPr>
        <p:blipFill>
          <a:blip r:embed="rId2"/>
          <a:srcRect/>
          <a:stretch>
            <a:fillRect/>
          </a:stretch>
        </p:blipFill>
        <p:spPr bwMode="auto">
          <a:xfrm>
            <a:off x="1981200" y="2286000"/>
            <a:ext cx="6503988" cy="2730500"/>
          </a:xfrm>
          <a:prstGeom prst="rect">
            <a:avLst/>
          </a:prstGeom>
          <a:noFill/>
        </p:spPr>
      </p:pic>
      <p:sp>
        <p:nvSpPr>
          <p:cNvPr id="10" name="Footer Placeholder 1">
            <a:extLst>
              <a:ext uri="{FF2B5EF4-FFF2-40B4-BE49-F238E27FC236}">
                <a16:creationId xmlns:a16="http://schemas.microsoft.com/office/drawing/2014/main" id="{2DA8FCF6-8DC3-47D7-B86C-5DA9B5C06DEF}"/>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1" name="Picture 3">
            <a:extLst>
              <a:ext uri="{FF2B5EF4-FFF2-40B4-BE49-F238E27FC236}">
                <a16:creationId xmlns:a16="http://schemas.microsoft.com/office/drawing/2014/main" id="{20A81FF9-FD9C-4664-89A2-08CF29F3466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3D4CBCC1-9BC2-4C91-BF23-89D5AE95B9F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nchor="ctr"/>
          <a:lstStyle/>
          <a:p>
            <a:r>
              <a:rPr lang="en-US" dirty="0"/>
              <a:t>Observing SE Trends</a:t>
            </a:r>
          </a:p>
        </p:txBody>
      </p:sp>
      <p:sp>
        <p:nvSpPr>
          <p:cNvPr id="173059" name="Rectangle 3"/>
          <p:cNvSpPr>
            <a:spLocks noGrp="1" noChangeArrowheads="1"/>
          </p:cNvSpPr>
          <p:nvPr>
            <p:ph idx="1"/>
          </p:nvPr>
        </p:nvSpPr>
        <p:spPr/>
        <p:txBody>
          <a:bodyPr/>
          <a:lstStyle/>
          <a:p>
            <a:pPr algn="just">
              <a:lnSpc>
                <a:spcPct val="150000"/>
              </a:lnSpc>
            </a:pPr>
            <a:r>
              <a:rPr lang="en-US" sz="2400" dirty="0">
                <a:latin typeface="+mj-lt"/>
              </a:rPr>
              <a:t>Barry Boehm [Boe08] suggests that “software engineers [will] face the often formidable challenges of dealing with rapid change, uncertainty and emergence, dependability, diversity, and interdependence, but they also have opportunities to make significant contributions that will make a difference for the better.”</a:t>
            </a:r>
          </a:p>
          <a:p>
            <a:pPr algn="just">
              <a:lnSpc>
                <a:spcPct val="150000"/>
              </a:lnSpc>
            </a:pPr>
            <a:r>
              <a:rPr lang="en-US" sz="2400" dirty="0">
                <a:latin typeface="+mj-lt"/>
              </a:rPr>
              <a:t>But what of more modest, short-term innovations, tools, and methods?</a:t>
            </a:r>
          </a:p>
        </p:txBody>
      </p:sp>
      <p:sp>
        <p:nvSpPr>
          <p:cNvPr id="9" name="Footer Placeholder 1">
            <a:extLst>
              <a:ext uri="{FF2B5EF4-FFF2-40B4-BE49-F238E27FC236}">
                <a16:creationId xmlns:a16="http://schemas.microsoft.com/office/drawing/2014/main" id="{D4294680-5E14-48CC-9609-9579588D78B1}"/>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7A276772-11FE-4D82-A588-39080D8A1B5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5005A222-1ACB-49A6-90C1-C80736A2CA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chor="ctr"/>
          <a:lstStyle/>
          <a:p>
            <a:r>
              <a:rPr lang="en-US" dirty="0"/>
              <a:t>The Hype Cycle</a:t>
            </a:r>
          </a:p>
        </p:txBody>
      </p:sp>
      <p:sp>
        <p:nvSpPr>
          <p:cNvPr id="174083" name="Rectangle 3"/>
          <p:cNvSpPr>
            <a:spLocks noGrp="1" noChangeArrowheads="1"/>
          </p:cNvSpPr>
          <p:nvPr>
            <p:ph idx="1"/>
          </p:nvPr>
        </p:nvSpPr>
        <p:spPr>
          <a:xfrm>
            <a:off x="214282" y="1189053"/>
            <a:ext cx="8643998" cy="4525963"/>
          </a:xfrm>
        </p:spPr>
        <p:txBody>
          <a:bodyPr/>
          <a:lstStyle/>
          <a:p>
            <a:pPr algn="just">
              <a:lnSpc>
                <a:spcPct val="150000"/>
              </a:lnSpc>
              <a:spcBef>
                <a:spcPts val="600"/>
              </a:spcBef>
            </a:pPr>
            <a:r>
              <a:rPr lang="en-US" sz="1800" i="1" dirty="0">
                <a:solidFill>
                  <a:schemeClr val="folHlink"/>
                </a:solidFill>
                <a:latin typeface="+mj-lt"/>
              </a:rPr>
              <a:t>technology trigger</a:t>
            </a:r>
            <a:r>
              <a:rPr lang="en-US" sz="1800" dirty="0">
                <a:latin typeface="+mj-lt"/>
              </a:rPr>
              <a:t>—a research breakthrough or launch of an innovative new product that leads to media coverage and public enthusiasm</a:t>
            </a:r>
          </a:p>
          <a:p>
            <a:pPr algn="just">
              <a:lnSpc>
                <a:spcPct val="150000"/>
              </a:lnSpc>
            </a:pPr>
            <a:r>
              <a:rPr lang="en-US" sz="1800" i="1" dirty="0">
                <a:solidFill>
                  <a:schemeClr val="folHlink"/>
                </a:solidFill>
                <a:latin typeface="+mj-lt"/>
              </a:rPr>
              <a:t>peak of inflated expectations</a:t>
            </a:r>
            <a:r>
              <a:rPr lang="en-US" sz="1800" dirty="0">
                <a:latin typeface="+mj-lt"/>
              </a:rPr>
              <a:t>—over-enthusiasm and overly optimistic projections of impact based on limited, but well-publicized successes</a:t>
            </a:r>
          </a:p>
          <a:p>
            <a:pPr algn="just">
              <a:lnSpc>
                <a:spcPct val="150000"/>
              </a:lnSpc>
            </a:pPr>
            <a:r>
              <a:rPr lang="en-US" sz="1800" i="1" dirty="0">
                <a:solidFill>
                  <a:schemeClr val="folHlink"/>
                </a:solidFill>
                <a:latin typeface="+mj-lt"/>
              </a:rPr>
              <a:t>disillusionment</a:t>
            </a:r>
            <a:r>
              <a:rPr lang="en-US" sz="1800" dirty="0">
                <a:latin typeface="+mj-lt"/>
              </a:rPr>
              <a:t>— overly optimistic projections of impact are not met and critics begin the drumbeat; the technology becomes unfashionable among the cognoscenti</a:t>
            </a:r>
          </a:p>
          <a:p>
            <a:pPr algn="just">
              <a:lnSpc>
                <a:spcPct val="150000"/>
              </a:lnSpc>
            </a:pPr>
            <a:r>
              <a:rPr lang="en-US" sz="1800" i="1" dirty="0">
                <a:solidFill>
                  <a:schemeClr val="folHlink"/>
                </a:solidFill>
                <a:latin typeface="+mj-lt"/>
              </a:rPr>
              <a:t>slope of enlightenment</a:t>
            </a:r>
            <a:r>
              <a:rPr lang="en-US" sz="1800" dirty="0">
                <a:latin typeface="+mj-lt"/>
              </a:rPr>
              <a:t>—growing usage by a wide variety of companies leads to a better understanding of the technology’s true potential; off the shelf methods and tools emerge to support the technology</a:t>
            </a:r>
          </a:p>
          <a:p>
            <a:pPr algn="just">
              <a:lnSpc>
                <a:spcPct val="150000"/>
              </a:lnSpc>
            </a:pPr>
            <a:r>
              <a:rPr lang="en-US" sz="1800" i="1" dirty="0">
                <a:solidFill>
                  <a:schemeClr val="folHlink"/>
                </a:solidFill>
                <a:latin typeface="+mj-lt"/>
              </a:rPr>
              <a:t>plateau of productivity</a:t>
            </a:r>
            <a:r>
              <a:rPr lang="en-US" sz="1800" dirty="0">
                <a:latin typeface="+mj-lt"/>
              </a:rPr>
              <a:t>—real world benefits are now obvious and usage penetrates a significant percentage of the potential market</a:t>
            </a:r>
          </a:p>
        </p:txBody>
      </p:sp>
      <p:sp>
        <p:nvSpPr>
          <p:cNvPr id="10" name="Footer Placeholder 1">
            <a:extLst>
              <a:ext uri="{FF2B5EF4-FFF2-40B4-BE49-F238E27FC236}">
                <a16:creationId xmlns:a16="http://schemas.microsoft.com/office/drawing/2014/main" id="{C22CC5B8-4A56-49AD-8DCF-5E503C194753}"/>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1" name="Picture 3">
            <a:extLst>
              <a:ext uri="{FF2B5EF4-FFF2-40B4-BE49-F238E27FC236}">
                <a16:creationId xmlns:a16="http://schemas.microsoft.com/office/drawing/2014/main" id="{86F41271-26F6-4D70-BBFD-060796C93D8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F36A88EA-BFD1-472E-927D-60BE38DE45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346" y="446085"/>
            <a:ext cx="8858280" cy="5840435"/>
          </a:xfrm>
        </p:spPr>
        <p:txBody>
          <a:bodyPr/>
          <a:lstStyle/>
          <a:p>
            <a:pPr lvl="1" algn="just">
              <a:lnSpc>
                <a:spcPct val="150000"/>
              </a:lnSpc>
            </a:pPr>
            <a:r>
              <a:rPr lang="en-US" sz="1800" dirty="0"/>
              <a:t>The </a:t>
            </a:r>
            <a:r>
              <a:rPr lang="en-US" sz="1800" i="1" dirty="0"/>
              <a:t>environment architecture</a:t>
            </a:r>
            <a:r>
              <a:rPr lang="en-US" sz="1800" dirty="0"/>
              <a:t>, composed of the hardware platform and system support (including networking software, database management, and object management services), lays the ground work for CASE. But the CASE environment itself demands other building blocks.</a:t>
            </a:r>
            <a:endParaRPr lang="en-IN" sz="1800" dirty="0"/>
          </a:p>
          <a:p>
            <a:pPr lvl="1" algn="just">
              <a:lnSpc>
                <a:spcPct val="150000"/>
              </a:lnSpc>
            </a:pPr>
            <a:r>
              <a:rPr lang="en-US" sz="1800" dirty="0"/>
              <a:t>A set of </a:t>
            </a:r>
            <a:r>
              <a:rPr lang="en-US" sz="1800" i="1" dirty="0"/>
              <a:t>portability services </a:t>
            </a:r>
            <a:r>
              <a:rPr lang="en-US" sz="1800" dirty="0"/>
              <a:t>provides a bridge between CASE tools and their integration framework and the environment architecture.</a:t>
            </a:r>
            <a:endParaRPr lang="en-IN" sz="1800" dirty="0"/>
          </a:p>
          <a:p>
            <a:pPr lvl="1" algn="just">
              <a:lnSpc>
                <a:spcPct val="150000"/>
              </a:lnSpc>
            </a:pPr>
            <a:r>
              <a:rPr lang="en-US" sz="1800" dirty="0"/>
              <a:t>The </a:t>
            </a:r>
            <a:r>
              <a:rPr lang="en-US" sz="1800" i="1" dirty="0"/>
              <a:t>integration framework </a:t>
            </a:r>
            <a:r>
              <a:rPr lang="en-US" sz="1800" dirty="0"/>
              <a:t>is a collection of specialized programs that enables individual CASE tools to communicate with one another, to create a project database, and to exhibit the same look and feel to the end-user.</a:t>
            </a:r>
          </a:p>
          <a:p>
            <a:pPr lvl="1" algn="just">
              <a:lnSpc>
                <a:spcPct val="150000"/>
              </a:lnSpc>
            </a:pPr>
            <a:r>
              <a:rPr lang="en-US" sz="1800" dirty="0"/>
              <a:t>Portability services allow CASE tools and their integration framework to migrate across different </a:t>
            </a:r>
            <a:r>
              <a:rPr lang="en-US" sz="1800" i="1" dirty="0"/>
              <a:t>hardware platforms and operating systems </a:t>
            </a:r>
            <a:r>
              <a:rPr lang="en-US" sz="1800" dirty="0"/>
              <a:t>without </a:t>
            </a:r>
            <a:r>
              <a:rPr lang="en-US" sz="1800" dirty="0" err="1"/>
              <a:t>signiﬁcant</a:t>
            </a:r>
            <a:r>
              <a:rPr lang="en-US" sz="1800" dirty="0"/>
              <a:t> adaptive maintenance.</a:t>
            </a:r>
            <a:endParaRPr lang="en-IN" sz="1800" dirty="0"/>
          </a:p>
          <a:p>
            <a:pPr lvl="1" algn="just">
              <a:lnSpc>
                <a:spcPct val="150000"/>
              </a:lnSpc>
            </a:pPr>
            <a:endParaRPr lang="en-IN" sz="1800" dirty="0"/>
          </a:p>
          <a:p>
            <a:pPr algn="just">
              <a:lnSpc>
                <a:spcPct val="150000"/>
              </a:lnSpc>
            </a:pPr>
            <a:endParaRPr lang="en-IN" sz="1800" dirty="0"/>
          </a:p>
        </p:txBody>
      </p:sp>
      <p:sp>
        <p:nvSpPr>
          <p:cNvPr id="7" name="Footer Placeholder 1">
            <a:extLst>
              <a:ext uri="{FF2B5EF4-FFF2-40B4-BE49-F238E27FC236}">
                <a16:creationId xmlns:a16="http://schemas.microsoft.com/office/drawing/2014/main" id="{C05919F0-F035-4CE0-BCF1-DCD1164B698B}"/>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46DF7A7E-10D5-4E23-9383-A56A33C3EF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DE70DA70-2E2C-44ED-96B8-F095755876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chor="ctr"/>
          <a:lstStyle/>
          <a:p>
            <a:r>
              <a:rPr lang="en-US" dirty="0"/>
              <a:t>The Hype Cycle</a:t>
            </a:r>
          </a:p>
        </p:txBody>
      </p:sp>
      <p:pic>
        <p:nvPicPr>
          <p:cNvPr id="175108" name="Picture 4" descr="Figure 31"/>
          <p:cNvPicPr>
            <a:picLocks noChangeAspect="1" noChangeArrowheads="1"/>
          </p:cNvPicPr>
          <p:nvPr/>
        </p:nvPicPr>
        <p:blipFill>
          <a:blip r:embed="rId2"/>
          <a:srcRect/>
          <a:stretch>
            <a:fillRect/>
          </a:stretch>
        </p:blipFill>
        <p:spPr bwMode="auto">
          <a:xfrm>
            <a:off x="1981200" y="1828800"/>
            <a:ext cx="6440488" cy="4178300"/>
          </a:xfrm>
          <a:prstGeom prst="rect">
            <a:avLst/>
          </a:prstGeom>
          <a:noFill/>
        </p:spPr>
      </p:pic>
      <p:sp>
        <p:nvSpPr>
          <p:cNvPr id="10" name="Footer Placeholder 1">
            <a:extLst>
              <a:ext uri="{FF2B5EF4-FFF2-40B4-BE49-F238E27FC236}">
                <a16:creationId xmlns:a16="http://schemas.microsoft.com/office/drawing/2014/main" id="{978B2F4E-364A-40F3-9714-89EEBAFE6338}"/>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1" name="Picture 3">
            <a:extLst>
              <a:ext uri="{FF2B5EF4-FFF2-40B4-BE49-F238E27FC236}">
                <a16:creationId xmlns:a16="http://schemas.microsoft.com/office/drawing/2014/main" id="{9693C7EB-2097-4EF4-B8C1-F47E41E02F1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4CC146D3-3819-4411-AF76-1C059B93CA0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nchor="ctr"/>
          <a:lstStyle/>
          <a:p>
            <a:r>
              <a:rPr lang="en-US" dirty="0"/>
              <a:t>Soft Trends</a:t>
            </a:r>
          </a:p>
        </p:txBody>
      </p:sp>
      <p:sp>
        <p:nvSpPr>
          <p:cNvPr id="176131" name="Rectangle 3"/>
          <p:cNvSpPr>
            <a:spLocks noGrp="1" noChangeArrowheads="1"/>
          </p:cNvSpPr>
          <p:nvPr>
            <p:ph idx="1"/>
          </p:nvPr>
        </p:nvSpPr>
        <p:spPr>
          <a:xfrm>
            <a:off x="0" y="1260491"/>
            <a:ext cx="8929718" cy="4883153"/>
          </a:xfrm>
        </p:spPr>
        <p:txBody>
          <a:bodyPr/>
          <a:lstStyle/>
          <a:p>
            <a:pPr algn="just">
              <a:lnSpc>
                <a:spcPct val="150000"/>
              </a:lnSpc>
            </a:pPr>
            <a:r>
              <a:rPr lang="en-US" sz="1600" i="1" dirty="0">
                <a:solidFill>
                  <a:schemeClr val="folHlink"/>
                </a:solidFill>
                <a:latin typeface="+mj-lt"/>
              </a:rPr>
              <a:t>Connectivity and collaboration</a:t>
            </a:r>
            <a:r>
              <a:rPr lang="en-US" sz="1600" dirty="0">
                <a:latin typeface="+mj-lt"/>
              </a:rPr>
              <a:t> (enabled by high bandwidth communication) has already led to a software teams that do not occupy the same physical space (telecommuting and part-time employment in a local context).</a:t>
            </a:r>
          </a:p>
          <a:p>
            <a:pPr algn="just">
              <a:lnSpc>
                <a:spcPct val="150000"/>
              </a:lnSpc>
            </a:pPr>
            <a:r>
              <a:rPr lang="en-US" sz="1600" i="1" dirty="0">
                <a:solidFill>
                  <a:schemeClr val="folHlink"/>
                </a:solidFill>
                <a:latin typeface="+mj-lt"/>
              </a:rPr>
              <a:t>Globalization</a:t>
            </a:r>
            <a:r>
              <a:rPr lang="en-US" sz="1600" dirty="0">
                <a:solidFill>
                  <a:schemeClr val="folHlink"/>
                </a:solidFill>
                <a:latin typeface="+mj-lt"/>
              </a:rPr>
              <a:t> </a:t>
            </a:r>
            <a:r>
              <a:rPr lang="en-US" sz="1600" dirty="0">
                <a:latin typeface="+mj-lt"/>
              </a:rPr>
              <a:t>leads to a diverse workforce (in terms of language, culture, problem resolution, management philosophy, communication priorities, and person-to-person interaction).</a:t>
            </a:r>
          </a:p>
          <a:p>
            <a:pPr algn="just">
              <a:lnSpc>
                <a:spcPct val="150000"/>
              </a:lnSpc>
            </a:pPr>
            <a:r>
              <a:rPr lang="en-US" sz="1600" i="1" dirty="0">
                <a:solidFill>
                  <a:schemeClr val="folHlink"/>
                </a:solidFill>
                <a:latin typeface="+mj-lt"/>
              </a:rPr>
              <a:t>An aging population</a:t>
            </a:r>
            <a:r>
              <a:rPr lang="en-US" sz="1600" dirty="0">
                <a:latin typeface="+mj-lt"/>
              </a:rPr>
              <a:t> implies that many experienced software engineers and managers will be leaving the field over the coming decade. The software engineering community must respond with viable mechanisms that capture the knowledge of these aging managers and technologists </a:t>
            </a:r>
          </a:p>
          <a:p>
            <a:pPr algn="just">
              <a:lnSpc>
                <a:spcPct val="150000"/>
              </a:lnSpc>
            </a:pPr>
            <a:r>
              <a:rPr lang="en-US" sz="1600" i="1" dirty="0">
                <a:solidFill>
                  <a:schemeClr val="folHlink"/>
                </a:solidFill>
                <a:latin typeface="+mj-lt"/>
              </a:rPr>
              <a:t>Consumer spending in emerging economies</a:t>
            </a:r>
            <a:r>
              <a:rPr lang="en-US" sz="1600" dirty="0">
                <a:solidFill>
                  <a:schemeClr val="folHlink"/>
                </a:solidFill>
                <a:latin typeface="+mj-lt"/>
              </a:rPr>
              <a:t> </a:t>
            </a:r>
            <a:r>
              <a:rPr lang="en-US" sz="1600" dirty="0">
                <a:latin typeface="+mj-lt"/>
              </a:rPr>
              <a:t>will double to well over $9 trillion. [Pet06] There is little doubt that a non-trivial percentage of this spending will be applied to products and services that have a digital component—that are software-based or software-driven.</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1">
            <a:extLst>
              <a:ext uri="{FF2B5EF4-FFF2-40B4-BE49-F238E27FC236}">
                <a16:creationId xmlns:a16="http://schemas.microsoft.com/office/drawing/2014/main" id="{153D15A3-14C1-4C32-8139-462F85F9E25E}"/>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5DA3B98D-48A5-4A0E-8B1C-AFD73AA354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14D00431-EF61-4248-AC1D-11E9E59DD8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chor="ctr"/>
          <a:lstStyle/>
          <a:p>
            <a:r>
              <a:rPr lang="en-US" dirty="0"/>
              <a:t>Managing Complexity</a:t>
            </a:r>
          </a:p>
        </p:txBody>
      </p:sp>
      <p:sp>
        <p:nvSpPr>
          <p:cNvPr id="177155" name="Rectangle 3"/>
          <p:cNvSpPr>
            <a:spLocks noGrp="1" noChangeArrowheads="1"/>
          </p:cNvSpPr>
          <p:nvPr>
            <p:ph idx="1"/>
          </p:nvPr>
        </p:nvSpPr>
        <p:spPr>
          <a:xfrm>
            <a:off x="0" y="1214422"/>
            <a:ext cx="8929718" cy="4525963"/>
          </a:xfrm>
        </p:spPr>
        <p:txBody>
          <a:bodyPr/>
          <a:lstStyle/>
          <a:p>
            <a:pPr algn="just">
              <a:lnSpc>
                <a:spcPct val="150000"/>
              </a:lnSpc>
              <a:spcAft>
                <a:spcPts val="1600"/>
              </a:spcAft>
            </a:pPr>
            <a:r>
              <a:rPr lang="en-US" sz="1600" i="1" dirty="0">
                <a:latin typeface="+mj-lt"/>
              </a:rPr>
              <a:t>In the relatively near future, systems requiring over 1 billion LOC will begin to emerge</a:t>
            </a:r>
            <a:endParaRPr lang="en-US" sz="1600" dirty="0">
              <a:latin typeface="+mj-lt"/>
            </a:endParaRPr>
          </a:p>
          <a:p>
            <a:pPr lvl="1" algn="just">
              <a:lnSpc>
                <a:spcPct val="150000"/>
              </a:lnSpc>
              <a:spcBef>
                <a:spcPts val="300"/>
              </a:spcBef>
            </a:pPr>
            <a:r>
              <a:rPr lang="en-US" sz="1600" dirty="0">
                <a:solidFill>
                  <a:srgbClr val="000000"/>
                </a:solidFill>
                <a:latin typeface="+mj-lt"/>
              </a:rPr>
              <a:t>Consider the interfaces for a billion LOC system</a:t>
            </a:r>
          </a:p>
          <a:p>
            <a:pPr lvl="2" algn="just">
              <a:lnSpc>
                <a:spcPct val="150000"/>
              </a:lnSpc>
              <a:spcBef>
                <a:spcPts val="300"/>
              </a:spcBef>
            </a:pPr>
            <a:r>
              <a:rPr lang="en-US" sz="1600" dirty="0">
                <a:solidFill>
                  <a:srgbClr val="000000"/>
                </a:solidFill>
                <a:latin typeface="+mj-lt"/>
              </a:rPr>
              <a:t> both to the outside world</a:t>
            </a:r>
          </a:p>
          <a:p>
            <a:pPr lvl="2" algn="just">
              <a:lnSpc>
                <a:spcPct val="150000"/>
              </a:lnSpc>
              <a:spcBef>
                <a:spcPts val="300"/>
              </a:spcBef>
            </a:pPr>
            <a:r>
              <a:rPr lang="en-US" sz="1600" dirty="0">
                <a:solidFill>
                  <a:srgbClr val="000000"/>
                </a:solidFill>
                <a:latin typeface="+mj-lt"/>
              </a:rPr>
              <a:t>to other interoperable systems</a:t>
            </a:r>
          </a:p>
          <a:p>
            <a:pPr lvl="2" algn="just">
              <a:lnSpc>
                <a:spcPct val="150000"/>
              </a:lnSpc>
              <a:spcBef>
                <a:spcPts val="300"/>
              </a:spcBef>
            </a:pPr>
            <a:r>
              <a:rPr lang="en-US" sz="1600" dirty="0">
                <a:solidFill>
                  <a:srgbClr val="000000"/>
                </a:solidFill>
                <a:latin typeface="+mj-lt"/>
              </a:rPr>
              <a:t>to the Internet (or its successor), and </a:t>
            </a:r>
          </a:p>
          <a:p>
            <a:pPr lvl="2" algn="just">
              <a:lnSpc>
                <a:spcPct val="150000"/>
              </a:lnSpc>
              <a:spcBef>
                <a:spcPts val="300"/>
              </a:spcBef>
            </a:pPr>
            <a:r>
              <a:rPr lang="en-US" sz="1600" dirty="0">
                <a:solidFill>
                  <a:srgbClr val="000000"/>
                </a:solidFill>
                <a:latin typeface="+mj-lt"/>
              </a:rPr>
              <a:t>to the millions of internal components that must all work together to make this computing monster operate successfully. </a:t>
            </a:r>
          </a:p>
          <a:p>
            <a:pPr lvl="1" algn="just">
              <a:lnSpc>
                <a:spcPct val="150000"/>
              </a:lnSpc>
              <a:spcBef>
                <a:spcPts val="300"/>
              </a:spcBef>
            </a:pPr>
            <a:r>
              <a:rPr lang="en-US" sz="1600" dirty="0">
                <a:solidFill>
                  <a:srgbClr val="000000"/>
                </a:solidFill>
                <a:latin typeface="+mj-lt"/>
              </a:rPr>
              <a:t>Is there a reliable way to ensure that all of these connections will allow information to flow properly?</a:t>
            </a:r>
          </a:p>
          <a:p>
            <a:pPr lvl="1" algn="just">
              <a:lnSpc>
                <a:spcPct val="150000"/>
              </a:lnSpc>
              <a:spcBef>
                <a:spcPts val="300"/>
              </a:spcBef>
            </a:pPr>
            <a:r>
              <a:rPr lang="en-US" sz="1600" dirty="0">
                <a:latin typeface="+mj-lt"/>
              </a:rPr>
              <a:t>Consider the project itself.</a:t>
            </a:r>
          </a:p>
          <a:p>
            <a:pPr lvl="1" algn="just">
              <a:lnSpc>
                <a:spcPct val="150000"/>
              </a:lnSpc>
              <a:spcBef>
                <a:spcPts val="300"/>
              </a:spcBef>
            </a:pPr>
            <a:r>
              <a:rPr lang="en-US" sz="1600" dirty="0">
                <a:latin typeface="+mj-lt"/>
              </a:rPr>
              <a:t>Consider the number of people (and their locations) who will be doing the work</a:t>
            </a:r>
          </a:p>
          <a:p>
            <a:pPr lvl="1" algn="just">
              <a:lnSpc>
                <a:spcPct val="150000"/>
              </a:lnSpc>
              <a:spcBef>
                <a:spcPts val="300"/>
              </a:spcBef>
            </a:pPr>
            <a:r>
              <a:rPr lang="en-US" sz="1600" dirty="0">
                <a:latin typeface="+mj-lt"/>
              </a:rPr>
              <a:t>Consider the engineering challenge.</a:t>
            </a:r>
          </a:p>
          <a:p>
            <a:pPr lvl="1" algn="just">
              <a:lnSpc>
                <a:spcPct val="150000"/>
              </a:lnSpc>
              <a:spcBef>
                <a:spcPts val="300"/>
              </a:spcBef>
            </a:pPr>
            <a:r>
              <a:rPr lang="en-US" sz="1600" dirty="0">
                <a:latin typeface="+mj-lt"/>
              </a:rPr>
              <a:t>Consider the challenge of quality assurance.</a:t>
            </a:r>
            <a:endParaRPr lang="en-US" sz="1600" dirty="0">
              <a:solidFill>
                <a:srgbClr val="000000"/>
              </a:solidFill>
              <a:latin typeface="+mj-lt"/>
            </a:endParaRPr>
          </a:p>
          <a:p>
            <a:pPr algn="just">
              <a:lnSpc>
                <a:spcPct val="150000"/>
              </a:lnSpc>
              <a:spcAft>
                <a:spcPts val="1600"/>
              </a:spcAft>
            </a:pPr>
            <a:endParaRPr lang="en-US" sz="1600" dirty="0">
              <a:latin typeface="+mj-lt"/>
            </a:endParaRPr>
          </a:p>
        </p:txBody>
      </p:sp>
      <p:sp>
        <p:nvSpPr>
          <p:cNvPr id="9" name="Footer Placeholder 1">
            <a:extLst>
              <a:ext uri="{FF2B5EF4-FFF2-40B4-BE49-F238E27FC236}">
                <a16:creationId xmlns:a16="http://schemas.microsoft.com/office/drawing/2014/main" id="{3943D97F-E7A0-4ADF-8831-5AD1A4C87FE6}"/>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46751E57-DB18-4125-8D5E-3B3FFB74C6D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E76307D5-191D-4D4E-815D-A4D206B2A8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chor="ctr"/>
          <a:lstStyle/>
          <a:p>
            <a:r>
              <a:rPr lang="en-US" dirty="0"/>
              <a:t>Open-World Software</a:t>
            </a:r>
          </a:p>
        </p:txBody>
      </p:sp>
      <p:sp>
        <p:nvSpPr>
          <p:cNvPr id="178179" name="Rectangle 3"/>
          <p:cNvSpPr>
            <a:spLocks noGrp="1" noChangeArrowheads="1"/>
          </p:cNvSpPr>
          <p:nvPr>
            <p:ph idx="1"/>
          </p:nvPr>
        </p:nvSpPr>
        <p:spPr/>
        <p:txBody>
          <a:bodyPr/>
          <a:lstStyle/>
          <a:p>
            <a:pPr algn="just">
              <a:lnSpc>
                <a:spcPct val="150000"/>
              </a:lnSpc>
              <a:spcAft>
                <a:spcPts val="1600"/>
              </a:spcAft>
            </a:pPr>
            <a:r>
              <a:rPr lang="en-US" sz="2000" dirty="0">
                <a:solidFill>
                  <a:srgbClr val="000000"/>
                </a:solidFill>
                <a:latin typeface="+mj-lt"/>
              </a:rPr>
              <a:t>Concepts such as </a:t>
            </a:r>
            <a:r>
              <a:rPr lang="en-US" sz="2000" i="1" dirty="0">
                <a:solidFill>
                  <a:schemeClr val="folHlink"/>
                </a:solidFill>
                <a:latin typeface="+mj-lt"/>
              </a:rPr>
              <a:t>ambient intelligence, context-aware applications,</a:t>
            </a:r>
            <a:r>
              <a:rPr lang="en-US" sz="2000" dirty="0">
                <a:solidFill>
                  <a:srgbClr val="000000"/>
                </a:solidFill>
                <a:latin typeface="+mj-lt"/>
              </a:rPr>
              <a:t> and </a:t>
            </a:r>
            <a:r>
              <a:rPr lang="en-US" sz="2000" i="1" dirty="0">
                <a:solidFill>
                  <a:schemeClr val="folHlink"/>
                </a:solidFill>
                <a:latin typeface="+mj-lt"/>
              </a:rPr>
              <a:t>pervasive/ubiquitous computing</a:t>
            </a:r>
            <a:r>
              <a:rPr lang="en-US" sz="2000" dirty="0">
                <a:solidFill>
                  <a:srgbClr val="000000"/>
                </a:solidFill>
                <a:latin typeface="+mj-lt"/>
              </a:rPr>
              <a:t>—all focus on integrating software-based systems into an environment far broader than anything to date</a:t>
            </a:r>
          </a:p>
          <a:p>
            <a:pPr algn="just">
              <a:lnSpc>
                <a:spcPct val="150000"/>
              </a:lnSpc>
              <a:spcAft>
                <a:spcPts val="1600"/>
              </a:spcAft>
            </a:pPr>
            <a:r>
              <a:rPr lang="en-US" sz="2000" dirty="0">
                <a:solidFill>
                  <a:schemeClr val="folHlink"/>
                </a:solidFill>
                <a:latin typeface="+mj-lt"/>
              </a:rPr>
              <a:t>“open-world software”</a:t>
            </a:r>
            <a:r>
              <a:rPr lang="en-US" sz="2000" dirty="0">
                <a:solidFill>
                  <a:srgbClr val="000000"/>
                </a:solidFill>
                <a:latin typeface="+mj-lt"/>
              </a:rPr>
              <a:t>—software that is designed to adapt to a continually changing environment ‘by self-organizing its structure and self-adapting its behavior.” [Bar06] </a:t>
            </a:r>
          </a:p>
        </p:txBody>
      </p:sp>
      <p:sp>
        <p:nvSpPr>
          <p:cNvPr id="9" name="Footer Placeholder 1">
            <a:extLst>
              <a:ext uri="{FF2B5EF4-FFF2-40B4-BE49-F238E27FC236}">
                <a16:creationId xmlns:a16="http://schemas.microsoft.com/office/drawing/2014/main" id="{F809BF12-D94F-409E-A5F3-EABFF2D974F1}"/>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9846073F-C858-47CF-A29D-ADBCDC1BD7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5230E3E5-2D90-4881-8A9F-244AE40275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nchor="ctr"/>
          <a:lstStyle/>
          <a:p>
            <a:r>
              <a:rPr lang="en-US" dirty="0"/>
              <a:t>Emergent Requirements</a:t>
            </a:r>
          </a:p>
        </p:txBody>
      </p:sp>
      <p:sp>
        <p:nvSpPr>
          <p:cNvPr id="179203" name="Rectangle 3"/>
          <p:cNvSpPr>
            <a:spLocks noGrp="1" noChangeArrowheads="1"/>
          </p:cNvSpPr>
          <p:nvPr>
            <p:ph idx="1"/>
          </p:nvPr>
        </p:nvSpPr>
        <p:spPr>
          <a:xfrm>
            <a:off x="214282" y="1285860"/>
            <a:ext cx="8643998" cy="4525963"/>
          </a:xfrm>
        </p:spPr>
        <p:txBody>
          <a:bodyPr/>
          <a:lstStyle/>
          <a:p>
            <a:pPr algn="just">
              <a:lnSpc>
                <a:spcPct val="150000"/>
              </a:lnSpc>
            </a:pPr>
            <a:r>
              <a:rPr lang="en-US" sz="1800" dirty="0">
                <a:solidFill>
                  <a:srgbClr val="000000"/>
                </a:solidFill>
                <a:latin typeface="+mj-lt"/>
              </a:rPr>
              <a:t>As systems become more complex, </a:t>
            </a:r>
            <a:r>
              <a:rPr lang="en-US" sz="1800" dirty="0">
                <a:solidFill>
                  <a:schemeClr val="folHlink"/>
                </a:solidFill>
                <a:latin typeface="+mj-lt"/>
              </a:rPr>
              <a:t>requirements will emerge</a:t>
            </a:r>
            <a:r>
              <a:rPr lang="en-US" sz="1800" dirty="0">
                <a:solidFill>
                  <a:srgbClr val="000000"/>
                </a:solidFill>
                <a:latin typeface="+mj-lt"/>
              </a:rPr>
              <a:t> as everyone involved in the engineering and construction of a complex system learns more about it, the environment in which it is to reside, and the users who will interact with it. </a:t>
            </a:r>
          </a:p>
          <a:p>
            <a:pPr algn="just">
              <a:lnSpc>
                <a:spcPct val="150000"/>
              </a:lnSpc>
              <a:spcBef>
                <a:spcPts val="300"/>
              </a:spcBef>
            </a:pPr>
            <a:r>
              <a:rPr lang="en-US" sz="1800" dirty="0">
                <a:solidFill>
                  <a:srgbClr val="000000"/>
                </a:solidFill>
                <a:latin typeface="+mj-lt"/>
              </a:rPr>
              <a:t>This reality implies a number of software engineering trends.</a:t>
            </a:r>
          </a:p>
          <a:p>
            <a:pPr lvl="1" algn="just">
              <a:lnSpc>
                <a:spcPct val="150000"/>
              </a:lnSpc>
              <a:spcBef>
                <a:spcPts val="300"/>
              </a:spcBef>
            </a:pPr>
            <a:r>
              <a:rPr lang="en-US" sz="1800" dirty="0">
                <a:solidFill>
                  <a:srgbClr val="000000"/>
                </a:solidFill>
                <a:latin typeface="+mj-lt"/>
              </a:rPr>
              <a:t>process models must be designed to embrace change and adopt the basic tenets of the agile philosophy (Chapter 3). </a:t>
            </a:r>
          </a:p>
          <a:p>
            <a:pPr lvl="1" algn="just">
              <a:lnSpc>
                <a:spcPct val="150000"/>
              </a:lnSpc>
              <a:spcBef>
                <a:spcPts val="300"/>
              </a:spcBef>
            </a:pPr>
            <a:r>
              <a:rPr lang="en-US" sz="1800" dirty="0">
                <a:solidFill>
                  <a:srgbClr val="000000"/>
                </a:solidFill>
                <a:latin typeface="+mj-lt"/>
              </a:rPr>
              <a:t>methods that yield engineering models (e.g., requirements and design models) must be used judiciously because those models will change repeatedly as more knowledge about the system is acquired</a:t>
            </a:r>
          </a:p>
          <a:p>
            <a:pPr lvl="1" algn="just">
              <a:lnSpc>
                <a:spcPct val="150000"/>
              </a:lnSpc>
              <a:spcBef>
                <a:spcPts val="300"/>
              </a:spcBef>
            </a:pPr>
            <a:r>
              <a:rPr lang="en-US" sz="1800" dirty="0">
                <a:solidFill>
                  <a:srgbClr val="000000"/>
                </a:solidFill>
                <a:latin typeface="+mj-lt"/>
              </a:rPr>
              <a:t>tools that support both process and methods must make adaptation and change easy.</a:t>
            </a:r>
          </a:p>
        </p:txBody>
      </p:sp>
      <p:sp>
        <p:nvSpPr>
          <p:cNvPr id="9" name="Footer Placeholder 1">
            <a:extLst>
              <a:ext uri="{FF2B5EF4-FFF2-40B4-BE49-F238E27FC236}">
                <a16:creationId xmlns:a16="http://schemas.microsoft.com/office/drawing/2014/main" id="{60D63F7C-2178-4DAF-90AB-E6329B54CDA5}"/>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AA6D4DFA-E7EE-4AC7-88EF-0F87875F895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05C5E165-25F7-4C68-98BE-2096812FE5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chor="ctr"/>
          <a:lstStyle/>
          <a:p>
            <a:r>
              <a:rPr lang="en-US" dirty="0"/>
              <a:t>Software Building Blocks</a:t>
            </a:r>
          </a:p>
        </p:txBody>
      </p:sp>
      <p:sp>
        <p:nvSpPr>
          <p:cNvPr id="180227" name="Rectangle 3"/>
          <p:cNvSpPr>
            <a:spLocks noGrp="1" noChangeArrowheads="1"/>
          </p:cNvSpPr>
          <p:nvPr>
            <p:ph idx="1"/>
          </p:nvPr>
        </p:nvSpPr>
        <p:spPr/>
        <p:txBody>
          <a:bodyPr/>
          <a:lstStyle/>
          <a:p>
            <a:pPr algn="just">
              <a:lnSpc>
                <a:spcPct val="150000"/>
              </a:lnSpc>
              <a:spcBef>
                <a:spcPts val="1200"/>
              </a:spcBef>
            </a:pPr>
            <a:r>
              <a:rPr lang="en-US" sz="2000" dirty="0">
                <a:solidFill>
                  <a:srgbClr val="000000"/>
                </a:solidFill>
                <a:latin typeface="+mj-lt"/>
              </a:rPr>
              <a:t>the software engineering community attempts to capture past knowledge and reuse proven solutions, but a significant percentage of the software that is built today continues to be built “from scratch.” </a:t>
            </a:r>
          </a:p>
          <a:p>
            <a:pPr lvl="1" algn="just">
              <a:lnSpc>
                <a:spcPct val="150000"/>
              </a:lnSpc>
              <a:spcBef>
                <a:spcPts val="1200"/>
              </a:spcBef>
            </a:pPr>
            <a:r>
              <a:rPr lang="en-US" sz="2000" dirty="0">
                <a:solidFill>
                  <a:srgbClr val="000000"/>
                </a:solidFill>
                <a:latin typeface="+mj-lt"/>
              </a:rPr>
              <a:t>Part of the reason for this is a continuing desire (by stakeholders and software engineering practitioners) for “unique solutions.” </a:t>
            </a:r>
            <a:endParaRPr lang="en-US" sz="2000" dirty="0">
              <a:solidFill>
                <a:schemeClr val="folHlink"/>
              </a:solidFill>
              <a:latin typeface="+mj-lt"/>
            </a:endParaRPr>
          </a:p>
          <a:p>
            <a:pPr algn="just">
              <a:lnSpc>
                <a:spcPct val="150000"/>
              </a:lnSpc>
            </a:pPr>
            <a:r>
              <a:rPr lang="en-US" sz="2000" dirty="0">
                <a:solidFill>
                  <a:schemeClr val="folHlink"/>
                </a:solidFill>
                <a:latin typeface="+mj-lt"/>
              </a:rPr>
              <a:t>“merchant software”</a:t>
            </a:r>
            <a:r>
              <a:rPr lang="en-US" sz="2000" dirty="0">
                <a:latin typeface="+mj-lt"/>
              </a:rPr>
              <a:t>—software building blocks designed specifically for a unique application domain (e.g., VoIP devices).</a:t>
            </a:r>
          </a:p>
        </p:txBody>
      </p:sp>
      <p:sp>
        <p:nvSpPr>
          <p:cNvPr id="9" name="Footer Placeholder 1">
            <a:extLst>
              <a:ext uri="{FF2B5EF4-FFF2-40B4-BE49-F238E27FC236}">
                <a16:creationId xmlns:a16="http://schemas.microsoft.com/office/drawing/2014/main" id="{A7D8E471-4068-49D2-B3E1-B58E515FD09B}"/>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F64495CD-B994-4BD9-B1BC-730C54FB81B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8D31C2AC-3F6F-46CF-88A8-1BD44D9FA0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chor="ctr"/>
          <a:lstStyle/>
          <a:p>
            <a:r>
              <a:rPr lang="en-US" dirty="0"/>
              <a:t>Process Trends</a:t>
            </a:r>
          </a:p>
        </p:txBody>
      </p:sp>
      <p:sp>
        <p:nvSpPr>
          <p:cNvPr id="182275" name="Rectangle 3"/>
          <p:cNvSpPr>
            <a:spLocks noGrp="1" noChangeArrowheads="1"/>
          </p:cNvSpPr>
          <p:nvPr>
            <p:ph idx="1"/>
          </p:nvPr>
        </p:nvSpPr>
        <p:spPr>
          <a:xfrm>
            <a:off x="242886" y="1357298"/>
            <a:ext cx="8472518" cy="4525963"/>
          </a:xfrm>
        </p:spPr>
        <p:txBody>
          <a:bodyPr/>
          <a:lstStyle/>
          <a:p>
            <a:pPr algn="just">
              <a:lnSpc>
                <a:spcPct val="150000"/>
              </a:lnSpc>
            </a:pPr>
            <a:r>
              <a:rPr lang="en-US" sz="1600" dirty="0">
                <a:solidFill>
                  <a:srgbClr val="000000"/>
                </a:solidFill>
                <a:latin typeface="+mj-lt"/>
              </a:rPr>
              <a:t>As SPI frameworks evolve, they will emphasize “strategies that focus on goal orientation and product innovation.” [Con02]</a:t>
            </a:r>
          </a:p>
          <a:p>
            <a:pPr algn="just">
              <a:lnSpc>
                <a:spcPct val="150000"/>
              </a:lnSpc>
            </a:pPr>
            <a:r>
              <a:rPr lang="en-US" sz="1600" dirty="0">
                <a:solidFill>
                  <a:srgbClr val="000000"/>
                </a:solidFill>
                <a:latin typeface="+mj-lt"/>
              </a:rPr>
              <a:t>Because software engineers have a good sense of where the process is weak, process changes should generally be driven by their needs and should start form the bottom up.</a:t>
            </a:r>
          </a:p>
          <a:p>
            <a:pPr algn="just">
              <a:lnSpc>
                <a:spcPct val="150000"/>
              </a:lnSpc>
            </a:pPr>
            <a:r>
              <a:rPr lang="en-US" sz="1600" dirty="0">
                <a:solidFill>
                  <a:srgbClr val="000000"/>
                </a:solidFill>
                <a:latin typeface="+mj-lt"/>
              </a:rPr>
              <a:t>Automated software process technology (SPT) will move away from global process management (broad-based support of the entire software process) to focus on those aspects of the software process that can best benefit from automation. </a:t>
            </a:r>
          </a:p>
          <a:p>
            <a:pPr algn="just">
              <a:lnSpc>
                <a:spcPct val="150000"/>
              </a:lnSpc>
            </a:pPr>
            <a:r>
              <a:rPr lang="en-US" sz="1600" dirty="0">
                <a:solidFill>
                  <a:srgbClr val="000000"/>
                </a:solidFill>
                <a:latin typeface="+mj-lt"/>
              </a:rPr>
              <a:t>Greater emphasis will be placed on the return-on-investment of SPI activities. </a:t>
            </a:r>
          </a:p>
          <a:p>
            <a:pPr algn="just">
              <a:lnSpc>
                <a:spcPct val="150000"/>
              </a:lnSpc>
            </a:pPr>
            <a:r>
              <a:rPr lang="en-US" sz="1600" dirty="0">
                <a:solidFill>
                  <a:srgbClr val="000000"/>
                </a:solidFill>
                <a:latin typeface="+mj-lt"/>
              </a:rPr>
              <a:t>As time passes, the software community may come to understand that expertise in sociology and anthropology may have as much of more to do with successful SPI as other, more technical disciplines.</a:t>
            </a:r>
          </a:p>
          <a:p>
            <a:pPr algn="just">
              <a:lnSpc>
                <a:spcPct val="150000"/>
              </a:lnSpc>
            </a:pPr>
            <a:r>
              <a:rPr lang="en-US" sz="1600" dirty="0">
                <a:solidFill>
                  <a:srgbClr val="000000"/>
                </a:solidFill>
                <a:latin typeface="+mj-lt"/>
              </a:rPr>
              <a:t>New modes of learning may facilitate the transition to a more effective software process.</a:t>
            </a:r>
          </a:p>
        </p:txBody>
      </p:sp>
      <p:sp>
        <p:nvSpPr>
          <p:cNvPr id="9" name="Footer Placeholder 1">
            <a:extLst>
              <a:ext uri="{FF2B5EF4-FFF2-40B4-BE49-F238E27FC236}">
                <a16:creationId xmlns:a16="http://schemas.microsoft.com/office/drawing/2014/main" id="{8C23CA49-8C79-4C4C-8B0F-8BC94380B832}"/>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13D717B9-CD9B-4FB8-BD78-7E03962DB86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12B4B4B0-C3EA-4FBE-9BA7-EBF894D4B8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nchor="ctr"/>
          <a:lstStyle/>
          <a:p>
            <a:r>
              <a:rPr lang="en-US" dirty="0"/>
              <a:t>The Grand Challenge</a:t>
            </a:r>
          </a:p>
        </p:txBody>
      </p:sp>
      <p:sp>
        <p:nvSpPr>
          <p:cNvPr id="166915" name="Rectangle 3"/>
          <p:cNvSpPr>
            <a:spLocks noGrp="1" noChangeArrowheads="1"/>
          </p:cNvSpPr>
          <p:nvPr>
            <p:ph idx="1"/>
          </p:nvPr>
        </p:nvSpPr>
        <p:spPr/>
        <p:txBody>
          <a:bodyPr/>
          <a:lstStyle/>
          <a:p>
            <a:pPr algn="just">
              <a:lnSpc>
                <a:spcPct val="150000"/>
              </a:lnSpc>
            </a:pPr>
            <a:r>
              <a:rPr lang="en-US" sz="1800" dirty="0">
                <a:solidFill>
                  <a:srgbClr val="000000"/>
                </a:solidFill>
                <a:latin typeface="+mj-lt"/>
              </a:rPr>
              <a:t>There is one trend that is undeniable—software-based systems will undoubtedly become bigger and more complex as time passes. </a:t>
            </a:r>
          </a:p>
          <a:p>
            <a:pPr algn="just">
              <a:lnSpc>
                <a:spcPct val="150000"/>
              </a:lnSpc>
            </a:pPr>
            <a:r>
              <a:rPr lang="en-US" sz="1800" dirty="0">
                <a:solidFill>
                  <a:srgbClr val="000000"/>
                </a:solidFill>
                <a:latin typeface="+mj-lt"/>
              </a:rPr>
              <a:t>It is the engineering of these large, complex systems, regardless of delivery platform or application domain, the poses the </a:t>
            </a:r>
            <a:r>
              <a:rPr lang="en-US" sz="1800" dirty="0">
                <a:solidFill>
                  <a:schemeClr val="folHlink"/>
                </a:solidFill>
                <a:latin typeface="+mj-lt"/>
              </a:rPr>
              <a:t>“grand challenge”</a:t>
            </a:r>
            <a:r>
              <a:rPr lang="en-US" sz="1800" dirty="0">
                <a:solidFill>
                  <a:srgbClr val="000000"/>
                </a:solidFill>
                <a:latin typeface="+mj-lt"/>
              </a:rPr>
              <a:t> [Bro06] for software engineers.</a:t>
            </a:r>
          </a:p>
          <a:p>
            <a:pPr algn="just">
              <a:lnSpc>
                <a:spcPct val="150000"/>
              </a:lnSpc>
            </a:pPr>
            <a:r>
              <a:rPr lang="en-US" sz="1800" dirty="0">
                <a:solidFill>
                  <a:srgbClr val="000000"/>
                </a:solidFill>
                <a:latin typeface="+mj-lt"/>
              </a:rPr>
              <a:t>Key approaches:</a:t>
            </a:r>
          </a:p>
          <a:p>
            <a:pPr lvl="1" algn="just">
              <a:lnSpc>
                <a:spcPct val="150000"/>
              </a:lnSpc>
            </a:pPr>
            <a:r>
              <a:rPr lang="en-US" sz="1800" dirty="0">
                <a:solidFill>
                  <a:schemeClr val="folHlink"/>
                </a:solidFill>
                <a:latin typeface="+mj-lt"/>
              </a:rPr>
              <a:t>more effective distributed and collaborative software engineering philosophy</a:t>
            </a:r>
          </a:p>
          <a:p>
            <a:pPr lvl="1" algn="just">
              <a:lnSpc>
                <a:spcPct val="150000"/>
              </a:lnSpc>
            </a:pPr>
            <a:r>
              <a:rPr lang="en-US" sz="1800" dirty="0">
                <a:solidFill>
                  <a:schemeClr val="folHlink"/>
                </a:solidFill>
                <a:latin typeface="+mj-lt"/>
              </a:rPr>
              <a:t>better requirements engineering approaches</a:t>
            </a:r>
          </a:p>
          <a:p>
            <a:pPr lvl="1" algn="just">
              <a:lnSpc>
                <a:spcPct val="150000"/>
              </a:lnSpc>
            </a:pPr>
            <a:r>
              <a:rPr lang="en-US" sz="1800" dirty="0">
                <a:solidFill>
                  <a:schemeClr val="folHlink"/>
                </a:solidFill>
                <a:latin typeface="+mj-lt"/>
              </a:rPr>
              <a:t>a more robust approach to model-driven development, and </a:t>
            </a:r>
          </a:p>
          <a:p>
            <a:pPr lvl="1" algn="just">
              <a:lnSpc>
                <a:spcPct val="150000"/>
              </a:lnSpc>
            </a:pPr>
            <a:r>
              <a:rPr lang="en-US" sz="1800" dirty="0">
                <a:solidFill>
                  <a:schemeClr val="folHlink"/>
                </a:solidFill>
                <a:latin typeface="+mj-lt"/>
              </a:rPr>
              <a:t>better software tools </a:t>
            </a:r>
          </a:p>
        </p:txBody>
      </p:sp>
      <p:sp>
        <p:nvSpPr>
          <p:cNvPr id="9" name="Footer Placeholder 1">
            <a:extLst>
              <a:ext uri="{FF2B5EF4-FFF2-40B4-BE49-F238E27FC236}">
                <a16:creationId xmlns:a16="http://schemas.microsoft.com/office/drawing/2014/main" id="{98E086B6-53B4-4CEF-941B-467167607935}"/>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22F35630-F715-4E6F-BEB2-60EB233F297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8FCE825A-404F-41BC-A806-FB381BC249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nchor="ctr"/>
          <a:lstStyle/>
          <a:p>
            <a:r>
              <a:rPr lang="en-US" dirty="0"/>
              <a:t>Collaborative Development</a:t>
            </a:r>
          </a:p>
        </p:txBody>
      </p:sp>
      <p:sp>
        <p:nvSpPr>
          <p:cNvPr id="167939" name="Rectangle 3"/>
          <p:cNvSpPr>
            <a:spLocks noGrp="1" noChangeArrowheads="1"/>
          </p:cNvSpPr>
          <p:nvPr>
            <p:ph idx="1"/>
          </p:nvPr>
        </p:nvSpPr>
        <p:spPr/>
        <p:txBody>
          <a:bodyPr/>
          <a:lstStyle/>
          <a:p>
            <a:pPr algn="just">
              <a:lnSpc>
                <a:spcPct val="150000"/>
              </a:lnSpc>
            </a:pPr>
            <a:r>
              <a:rPr lang="en-US" sz="1800" dirty="0">
                <a:solidFill>
                  <a:srgbClr val="000000"/>
                </a:solidFill>
                <a:latin typeface="+mj-lt"/>
              </a:rPr>
              <a:t>Today, software engineers collaborate across time zones and international boundaries, and every one of them must share information. </a:t>
            </a:r>
          </a:p>
          <a:p>
            <a:pPr algn="just">
              <a:lnSpc>
                <a:spcPct val="150000"/>
              </a:lnSpc>
            </a:pPr>
            <a:r>
              <a:rPr lang="en-US" sz="1800" dirty="0">
                <a:solidFill>
                  <a:srgbClr val="000000"/>
                </a:solidFill>
                <a:latin typeface="+mj-lt"/>
              </a:rPr>
              <a:t>The challenge over the next decade is to develop methods and tools that facilitate that collaboration.</a:t>
            </a:r>
          </a:p>
          <a:p>
            <a:pPr algn="just">
              <a:lnSpc>
                <a:spcPct val="150000"/>
              </a:lnSpc>
            </a:pPr>
            <a:r>
              <a:rPr lang="en-US" sz="1800" dirty="0">
                <a:solidFill>
                  <a:srgbClr val="000000"/>
                </a:solidFill>
                <a:latin typeface="+mj-lt"/>
              </a:rPr>
              <a:t>Critical success factors:</a:t>
            </a:r>
          </a:p>
          <a:p>
            <a:pPr lvl="1" algn="just">
              <a:lnSpc>
                <a:spcPct val="150000"/>
              </a:lnSpc>
            </a:pPr>
            <a:r>
              <a:rPr lang="en-US" sz="1800" dirty="0">
                <a:solidFill>
                  <a:srgbClr val="000000"/>
                </a:solidFill>
                <a:latin typeface="+mj-lt"/>
              </a:rPr>
              <a:t>Shared goals</a:t>
            </a:r>
          </a:p>
          <a:p>
            <a:pPr lvl="1" algn="just">
              <a:lnSpc>
                <a:spcPct val="150000"/>
              </a:lnSpc>
            </a:pPr>
            <a:r>
              <a:rPr lang="en-US" sz="1800" dirty="0">
                <a:solidFill>
                  <a:srgbClr val="000000"/>
                </a:solidFill>
                <a:latin typeface="+mj-lt"/>
              </a:rPr>
              <a:t>Shared culture</a:t>
            </a:r>
          </a:p>
          <a:p>
            <a:pPr lvl="1" algn="just">
              <a:lnSpc>
                <a:spcPct val="150000"/>
              </a:lnSpc>
            </a:pPr>
            <a:r>
              <a:rPr lang="en-US" sz="1800" dirty="0">
                <a:solidFill>
                  <a:srgbClr val="000000"/>
                </a:solidFill>
                <a:latin typeface="+mj-lt"/>
              </a:rPr>
              <a:t>Shared process</a:t>
            </a:r>
          </a:p>
          <a:p>
            <a:pPr lvl="1" algn="just">
              <a:lnSpc>
                <a:spcPct val="150000"/>
              </a:lnSpc>
            </a:pPr>
            <a:r>
              <a:rPr lang="en-US" sz="1800" dirty="0">
                <a:solidFill>
                  <a:srgbClr val="000000"/>
                </a:solidFill>
                <a:latin typeface="+mj-lt"/>
              </a:rPr>
              <a:t>Shared responsibility</a:t>
            </a:r>
          </a:p>
        </p:txBody>
      </p:sp>
      <p:sp>
        <p:nvSpPr>
          <p:cNvPr id="9" name="Footer Placeholder 1">
            <a:extLst>
              <a:ext uri="{FF2B5EF4-FFF2-40B4-BE49-F238E27FC236}">
                <a16:creationId xmlns:a16="http://schemas.microsoft.com/office/drawing/2014/main" id="{B2CCEABE-AEA5-4714-8C20-7275706776C5}"/>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76E65BA0-2A34-43A5-8A4C-F1E80CAB0B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E28E3D19-458B-4E48-9D23-CB081B4CC2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chor="ctr"/>
          <a:lstStyle/>
          <a:p>
            <a:r>
              <a:rPr lang="en-US" dirty="0"/>
              <a:t>Model-Driven Development</a:t>
            </a:r>
          </a:p>
        </p:txBody>
      </p:sp>
      <p:sp>
        <p:nvSpPr>
          <p:cNvPr id="169987" name="Rectangle 3"/>
          <p:cNvSpPr>
            <a:spLocks noGrp="1" noChangeArrowheads="1"/>
          </p:cNvSpPr>
          <p:nvPr>
            <p:ph idx="1"/>
          </p:nvPr>
        </p:nvSpPr>
        <p:spPr/>
        <p:txBody>
          <a:bodyPr/>
          <a:lstStyle/>
          <a:p>
            <a:pPr algn="just">
              <a:lnSpc>
                <a:spcPct val="150000"/>
              </a:lnSpc>
            </a:pPr>
            <a:r>
              <a:rPr lang="en-US" sz="1800" dirty="0">
                <a:solidFill>
                  <a:srgbClr val="000000"/>
                </a:solidFill>
                <a:latin typeface="+mj-lt"/>
              </a:rPr>
              <a:t>couples domain-specific modeling languages with transformation engines and generators in a way that facilitates the representation of abstraction at high levels and then transforms it into lower levels [Sch06]</a:t>
            </a:r>
          </a:p>
          <a:p>
            <a:pPr algn="just">
              <a:lnSpc>
                <a:spcPct val="150000"/>
              </a:lnSpc>
            </a:pPr>
            <a:r>
              <a:rPr lang="en-US" sz="1800" i="1" dirty="0">
                <a:solidFill>
                  <a:srgbClr val="000000"/>
                </a:solidFill>
                <a:latin typeface="+mj-lt"/>
              </a:rPr>
              <a:t>Domain-specific modeling languages</a:t>
            </a:r>
            <a:r>
              <a:rPr lang="en-US" sz="1800" dirty="0">
                <a:solidFill>
                  <a:srgbClr val="000000"/>
                </a:solidFill>
                <a:latin typeface="+mj-lt"/>
              </a:rPr>
              <a:t> (DSMLs)</a:t>
            </a:r>
          </a:p>
          <a:p>
            <a:pPr lvl="1" algn="just">
              <a:lnSpc>
                <a:spcPct val="150000"/>
              </a:lnSpc>
            </a:pPr>
            <a:r>
              <a:rPr lang="en-US" sz="1800" dirty="0">
                <a:solidFill>
                  <a:srgbClr val="000000"/>
                </a:solidFill>
                <a:latin typeface="+mj-lt"/>
              </a:rPr>
              <a:t>represent “application structure, behavior and requirements within particular application domains” </a:t>
            </a:r>
          </a:p>
          <a:p>
            <a:pPr lvl="1" algn="just">
              <a:lnSpc>
                <a:spcPct val="150000"/>
              </a:lnSpc>
            </a:pPr>
            <a:r>
              <a:rPr lang="en-US" sz="1800" dirty="0">
                <a:solidFill>
                  <a:srgbClr val="000000"/>
                </a:solidFill>
                <a:latin typeface="+mj-lt"/>
              </a:rPr>
              <a:t>described with </a:t>
            </a:r>
            <a:r>
              <a:rPr lang="en-US" sz="1800" dirty="0" err="1">
                <a:solidFill>
                  <a:srgbClr val="000000"/>
                </a:solidFill>
                <a:latin typeface="+mj-lt"/>
              </a:rPr>
              <a:t>metamodels</a:t>
            </a:r>
            <a:r>
              <a:rPr lang="en-US" sz="1800" dirty="0">
                <a:solidFill>
                  <a:srgbClr val="000000"/>
                </a:solidFill>
                <a:latin typeface="+mj-lt"/>
              </a:rPr>
              <a:t> that “define the relationships among concepts in the domain and precisely specify the key semantics and constraints associated with these domain concepts.” [Sch06]</a:t>
            </a:r>
          </a:p>
        </p:txBody>
      </p:sp>
      <p:sp>
        <p:nvSpPr>
          <p:cNvPr id="9" name="Footer Placeholder 1">
            <a:extLst>
              <a:ext uri="{FF2B5EF4-FFF2-40B4-BE49-F238E27FC236}">
                <a16:creationId xmlns:a16="http://schemas.microsoft.com/office/drawing/2014/main" id="{33B8C58D-B9CF-4D03-B66F-B984A72C689A}"/>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0" name="Picture 3">
            <a:extLst>
              <a:ext uri="{FF2B5EF4-FFF2-40B4-BE49-F238E27FC236}">
                <a16:creationId xmlns:a16="http://schemas.microsoft.com/office/drawing/2014/main" id="{BD0B0DA7-9314-4CE2-8B4C-2F5188CDD43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8B5771F4-F77E-4613-830D-92A19112B7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Contd...</a:t>
            </a:r>
          </a:p>
        </p:txBody>
      </p:sp>
      <p:sp>
        <p:nvSpPr>
          <p:cNvPr id="3" name="Content Placeholder 2"/>
          <p:cNvSpPr>
            <a:spLocks noGrp="1"/>
          </p:cNvSpPr>
          <p:nvPr>
            <p:ph idx="1"/>
          </p:nvPr>
        </p:nvSpPr>
        <p:spPr>
          <a:xfrm>
            <a:off x="457200" y="1600200"/>
            <a:ext cx="8229600" cy="4757758"/>
          </a:xfrm>
        </p:spPr>
        <p:txBody>
          <a:bodyPr/>
          <a:lstStyle/>
          <a:p>
            <a:pPr lvl="0" algn="just">
              <a:lnSpc>
                <a:spcPct val="150000"/>
              </a:lnSpc>
            </a:pPr>
            <a:r>
              <a:rPr lang="en-US" sz="2000" dirty="0"/>
              <a:t>ThebuildingblocksdepictedinFigurerepresentacomprehensivefoundationfortheintegrationofCASEtools. However, most CASE tools in use today have not been constructed using all these building blocks.</a:t>
            </a:r>
            <a:endParaRPr lang="en-IN" sz="2000" dirty="0"/>
          </a:p>
          <a:p>
            <a:pPr lvl="0" algn="just">
              <a:lnSpc>
                <a:spcPct val="150000"/>
              </a:lnSpc>
            </a:pPr>
            <a:r>
              <a:rPr lang="en-US" sz="2000" dirty="0"/>
              <a:t>In fact, some CASE tools remain "point solutions." That is, a tool is used to assist in a particular software engineering activity (e.g., analysis modeling) but does not directly communicate with other tools, is not tied into a project database, is not part of an integrated CASE environment (I-CASE).</a:t>
            </a:r>
            <a:endParaRPr lang="en-IN" sz="2000" dirty="0"/>
          </a:p>
          <a:p>
            <a:pPr algn="just">
              <a:lnSpc>
                <a:spcPct val="150000"/>
              </a:lnSpc>
            </a:pPr>
            <a:r>
              <a:rPr lang="en-US" sz="2000" dirty="0"/>
              <a:t>Although this situation is not ideal, a CASE tool can be used quite effectively, even if it is a point solution</a:t>
            </a:r>
            <a:endParaRPr lang="en-IN" sz="2000" dirty="0"/>
          </a:p>
        </p:txBody>
      </p:sp>
      <p:sp>
        <p:nvSpPr>
          <p:cNvPr id="7" name="Footer Placeholder 1">
            <a:extLst>
              <a:ext uri="{FF2B5EF4-FFF2-40B4-BE49-F238E27FC236}">
                <a16:creationId xmlns:a16="http://schemas.microsoft.com/office/drawing/2014/main" id="{7C610B12-F601-4CA0-81E3-9E388BD635E3}"/>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18F7F0B3-63E6-48A3-B09F-3D6F96D215E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041F5543-44CF-4A97-9CB5-9609B367AA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nchor="ctr"/>
          <a:lstStyle/>
          <a:p>
            <a:r>
              <a:rPr lang="en-US" dirty="0"/>
              <a:t>Test-Driven Development</a:t>
            </a:r>
          </a:p>
        </p:txBody>
      </p:sp>
      <p:sp>
        <p:nvSpPr>
          <p:cNvPr id="171011" name="Rectangle 3"/>
          <p:cNvSpPr>
            <a:spLocks noGrp="1" noChangeArrowheads="1"/>
          </p:cNvSpPr>
          <p:nvPr>
            <p:ph idx="1"/>
          </p:nvPr>
        </p:nvSpPr>
        <p:spPr>
          <a:xfrm>
            <a:off x="357158" y="1260491"/>
            <a:ext cx="8229600" cy="4525963"/>
          </a:xfrm>
        </p:spPr>
        <p:txBody>
          <a:bodyPr/>
          <a:lstStyle/>
          <a:p>
            <a:pPr algn="just">
              <a:lnSpc>
                <a:spcPct val="150000"/>
              </a:lnSpc>
            </a:pPr>
            <a:r>
              <a:rPr lang="en-US" sz="1600" dirty="0">
                <a:solidFill>
                  <a:srgbClr val="000000"/>
                </a:solidFill>
                <a:latin typeface="+mj-lt"/>
              </a:rPr>
              <a:t>In </a:t>
            </a:r>
            <a:r>
              <a:rPr lang="en-US" sz="1600" i="1" dirty="0">
                <a:solidFill>
                  <a:srgbClr val="000000"/>
                </a:solidFill>
                <a:latin typeface="+mj-lt"/>
              </a:rPr>
              <a:t>test-driven development </a:t>
            </a:r>
            <a:r>
              <a:rPr lang="en-US" sz="1600" dirty="0">
                <a:solidFill>
                  <a:srgbClr val="000000"/>
                </a:solidFill>
                <a:latin typeface="+mj-lt"/>
              </a:rPr>
              <a:t>(TDD)</a:t>
            </a:r>
            <a:r>
              <a:rPr lang="en-US" sz="1600" i="1" dirty="0">
                <a:solidFill>
                  <a:srgbClr val="000000"/>
                </a:solidFill>
                <a:latin typeface="+mj-lt"/>
              </a:rPr>
              <a:t>,</a:t>
            </a:r>
            <a:r>
              <a:rPr lang="en-US" sz="1600" dirty="0">
                <a:solidFill>
                  <a:srgbClr val="000000"/>
                </a:solidFill>
                <a:latin typeface="+mj-lt"/>
              </a:rPr>
              <a:t> requirements for a software component serve as the basis for the creation of a series of test cases that exercise the interface and attempt to find errors in the data structures and functionality delivered by the component. </a:t>
            </a:r>
          </a:p>
          <a:p>
            <a:pPr algn="just">
              <a:lnSpc>
                <a:spcPct val="150000"/>
              </a:lnSpc>
            </a:pPr>
            <a:r>
              <a:rPr lang="en-US" sz="1600" dirty="0">
                <a:solidFill>
                  <a:srgbClr val="000000"/>
                </a:solidFill>
                <a:latin typeface="+mj-lt"/>
              </a:rPr>
              <a:t>TDD is not really a new technology but rather a trend that emphasizes the design of test cases </a:t>
            </a:r>
            <a:r>
              <a:rPr lang="en-US" sz="1600" i="1" dirty="0">
                <a:solidFill>
                  <a:srgbClr val="000000"/>
                </a:solidFill>
                <a:latin typeface="+mj-lt"/>
              </a:rPr>
              <a:t>before</a:t>
            </a:r>
            <a:r>
              <a:rPr lang="en-US" sz="1600" dirty="0">
                <a:solidFill>
                  <a:srgbClr val="000000"/>
                </a:solidFill>
                <a:latin typeface="+mj-lt"/>
              </a:rPr>
              <a:t> the creation of source code. continue to emphasize the importance of software architecture</a:t>
            </a:r>
          </a:p>
        </p:txBody>
      </p:sp>
      <p:pic>
        <p:nvPicPr>
          <p:cNvPr id="171012" name="Picture 4" descr="Figure 31"/>
          <p:cNvPicPr>
            <a:picLocks noChangeAspect="1" noChangeArrowheads="1"/>
          </p:cNvPicPr>
          <p:nvPr/>
        </p:nvPicPr>
        <p:blipFill>
          <a:blip r:embed="rId2"/>
          <a:srcRect/>
          <a:stretch>
            <a:fillRect/>
          </a:stretch>
        </p:blipFill>
        <p:spPr bwMode="auto">
          <a:xfrm>
            <a:off x="4929190" y="3490972"/>
            <a:ext cx="3763664" cy="3009862"/>
          </a:xfrm>
          <a:prstGeom prst="rect">
            <a:avLst/>
          </a:prstGeom>
          <a:noFill/>
        </p:spPr>
      </p:pic>
      <p:sp>
        <p:nvSpPr>
          <p:cNvPr id="10" name="Footer Placeholder 1">
            <a:extLst>
              <a:ext uri="{FF2B5EF4-FFF2-40B4-BE49-F238E27FC236}">
                <a16:creationId xmlns:a16="http://schemas.microsoft.com/office/drawing/2014/main" id="{01224155-4D62-4F6A-BCF2-6CCFA7C31ABF}"/>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1" name="Picture 3">
            <a:extLst>
              <a:ext uri="{FF2B5EF4-FFF2-40B4-BE49-F238E27FC236}">
                <a16:creationId xmlns:a16="http://schemas.microsoft.com/office/drawing/2014/main" id="{E210D0FD-21B7-468F-BDC5-6DCF710A340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9E26080F-DFE3-493D-A3FB-A18EF68193A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chor="ctr"/>
          <a:lstStyle/>
          <a:p>
            <a:r>
              <a:rPr lang="en-US" dirty="0"/>
              <a:t>Tools Trends—SEE</a:t>
            </a:r>
          </a:p>
        </p:txBody>
      </p:sp>
      <p:pic>
        <p:nvPicPr>
          <p:cNvPr id="184324" name="Picture 4" descr="Figure 31"/>
          <p:cNvPicPr>
            <a:picLocks noChangeAspect="1" noChangeArrowheads="1"/>
          </p:cNvPicPr>
          <p:nvPr/>
        </p:nvPicPr>
        <p:blipFill>
          <a:blip r:embed="rId2"/>
          <a:srcRect/>
          <a:stretch>
            <a:fillRect/>
          </a:stretch>
        </p:blipFill>
        <p:spPr bwMode="auto">
          <a:xfrm>
            <a:off x="1905000" y="1981200"/>
            <a:ext cx="5638800" cy="3933825"/>
          </a:xfrm>
          <a:prstGeom prst="rect">
            <a:avLst/>
          </a:prstGeom>
          <a:noFill/>
        </p:spPr>
      </p:pic>
      <p:sp>
        <p:nvSpPr>
          <p:cNvPr id="10" name="Footer Placeholder 1">
            <a:extLst>
              <a:ext uri="{FF2B5EF4-FFF2-40B4-BE49-F238E27FC236}">
                <a16:creationId xmlns:a16="http://schemas.microsoft.com/office/drawing/2014/main" id="{F8DCC323-6652-434D-A2B7-0DC5BA9B54F0}"/>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11" name="Picture 3">
            <a:extLst>
              <a:ext uri="{FF2B5EF4-FFF2-40B4-BE49-F238E27FC236}">
                <a16:creationId xmlns:a16="http://schemas.microsoft.com/office/drawing/2014/main" id="{D8B1FC41-1B0A-4A41-A4AD-2F5A1AF9CAA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a:extLst>
              <a:ext uri="{FF2B5EF4-FFF2-40B4-BE49-F238E27FC236}">
                <a16:creationId xmlns:a16="http://schemas.microsoft.com/office/drawing/2014/main" id="{01D0434D-50EB-472D-9229-3151E572A6A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8640"/>
            <a:ext cx="7974012" cy="638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A Taxonomy of Case Tools</a:t>
            </a:r>
            <a:endParaRPr lang="en-IN" dirty="0"/>
          </a:p>
        </p:txBody>
      </p:sp>
      <p:sp>
        <p:nvSpPr>
          <p:cNvPr id="3" name="Content Placeholder 2"/>
          <p:cNvSpPr>
            <a:spLocks noGrp="1"/>
          </p:cNvSpPr>
          <p:nvPr>
            <p:ph idx="1"/>
          </p:nvPr>
        </p:nvSpPr>
        <p:spPr>
          <a:xfrm>
            <a:off x="457200" y="1600201"/>
            <a:ext cx="8229600" cy="1900238"/>
          </a:xfrm>
        </p:spPr>
        <p:txBody>
          <a:bodyPr/>
          <a:lstStyle/>
          <a:p>
            <a:pPr lvl="0" algn="just">
              <a:lnSpc>
                <a:spcPct val="150000"/>
              </a:lnSpc>
            </a:pPr>
            <a:r>
              <a:rPr lang="en-US" sz="1600" dirty="0"/>
              <a:t>CASE tools can be </a:t>
            </a:r>
            <a:r>
              <a:rPr lang="en-US" sz="1600" dirty="0" err="1"/>
              <a:t>classiﬁed</a:t>
            </a:r>
            <a:r>
              <a:rPr lang="en-US" sz="1600" dirty="0"/>
              <a:t> by function, by their role as instruments for managers or technical people, by their use in the various steps of the software engineering process, by the environment architecture (hardware and software) that supports them, or even by their origin or cost.</a:t>
            </a:r>
          </a:p>
          <a:p>
            <a:pPr lvl="0"/>
            <a:r>
              <a:rPr lang="en-US" sz="1600" dirty="0"/>
              <a:t>The taxonomy presented here uses function as a primary criterion:</a:t>
            </a:r>
          </a:p>
          <a:p>
            <a:pPr lvl="0">
              <a:buNone/>
            </a:pPr>
            <a:endParaRPr lang="en-IN" sz="1600" dirty="0"/>
          </a:p>
        </p:txBody>
      </p:sp>
      <p:graphicFrame>
        <p:nvGraphicFramePr>
          <p:cNvPr id="4" name="Table 3"/>
          <p:cNvGraphicFramePr>
            <a:graphicFrameLocks noGrp="1"/>
          </p:cNvGraphicFramePr>
          <p:nvPr/>
        </p:nvGraphicFramePr>
        <p:xfrm>
          <a:off x="1142976" y="3643315"/>
          <a:ext cx="7000924" cy="2786081"/>
        </p:xfrm>
        <a:graphic>
          <a:graphicData uri="http://schemas.openxmlformats.org/drawingml/2006/table">
            <a:tbl>
              <a:tblPr/>
              <a:tblGrid>
                <a:gridCol w="3669192">
                  <a:extLst>
                    <a:ext uri="{9D8B030D-6E8A-4147-A177-3AD203B41FA5}">
                      <a16:colId xmlns:a16="http://schemas.microsoft.com/office/drawing/2014/main" val="20000"/>
                    </a:ext>
                  </a:extLst>
                </a:gridCol>
                <a:gridCol w="3331732">
                  <a:extLst>
                    <a:ext uri="{9D8B030D-6E8A-4147-A177-3AD203B41FA5}">
                      <a16:colId xmlns:a16="http://schemas.microsoft.com/office/drawing/2014/main" val="20001"/>
                    </a:ext>
                  </a:extLst>
                </a:gridCol>
              </a:tblGrid>
              <a:tr h="232823">
                <a:tc>
                  <a:txBody>
                    <a:bodyPr/>
                    <a:lstStyle/>
                    <a:p>
                      <a:pPr marL="67945">
                        <a:lnSpc>
                          <a:spcPts val="1245"/>
                        </a:lnSpc>
                        <a:spcAft>
                          <a:spcPts val="0"/>
                        </a:spcAft>
                      </a:pPr>
                      <a:r>
                        <a:rPr lang="en-US" sz="1100">
                          <a:latin typeface="Calibri"/>
                          <a:ea typeface="Calibri"/>
                          <a:cs typeface="Calibri"/>
                        </a:rPr>
                        <a:t>Business process engineering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245"/>
                        </a:lnSpc>
                        <a:spcAft>
                          <a:spcPts val="0"/>
                        </a:spcAft>
                      </a:pPr>
                      <a:r>
                        <a:rPr lang="en-US" sz="1100">
                          <a:latin typeface="Calibri"/>
                          <a:ea typeface="Calibri"/>
                          <a:cs typeface="Calibri"/>
                        </a:rPr>
                        <a:t>Analysis and design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1957">
                <a:tc>
                  <a:txBody>
                    <a:bodyPr/>
                    <a:lstStyle/>
                    <a:p>
                      <a:pPr marL="67945">
                        <a:lnSpc>
                          <a:spcPts val="1240"/>
                        </a:lnSpc>
                        <a:spcAft>
                          <a:spcPts val="0"/>
                        </a:spcAft>
                      </a:pPr>
                      <a:r>
                        <a:rPr lang="en-US" sz="1100">
                          <a:latin typeface="Calibri"/>
                          <a:ea typeface="Calibri"/>
                          <a:cs typeface="Calibri"/>
                        </a:rPr>
                        <a:t>Process modeling and management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240"/>
                        </a:lnSpc>
                        <a:spcAft>
                          <a:spcPts val="0"/>
                        </a:spcAft>
                      </a:pPr>
                      <a:r>
                        <a:rPr lang="en-US" sz="1100">
                          <a:latin typeface="Calibri"/>
                          <a:ea typeface="Calibri"/>
                          <a:cs typeface="Calibri"/>
                        </a:rPr>
                        <a:t>PRO/SIM (prototyping and simulation)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1957">
                <a:tc>
                  <a:txBody>
                    <a:bodyPr/>
                    <a:lstStyle/>
                    <a:p>
                      <a:pPr marL="67945">
                        <a:lnSpc>
                          <a:spcPts val="1240"/>
                        </a:lnSpc>
                        <a:spcAft>
                          <a:spcPts val="0"/>
                        </a:spcAft>
                      </a:pPr>
                      <a:r>
                        <a:rPr lang="en-US" sz="1100">
                          <a:latin typeface="Calibri"/>
                          <a:ea typeface="Calibri"/>
                          <a:cs typeface="Calibri"/>
                        </a:rPr>
                        <a:t>Project planning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240"/>
                        </a:lnSpc>
                        <a:spcAft>
                          <a:spcPts val="0"/>
                        </a:spcAft>
                      </a:pPr>
                      <a:r>
                        <a:rPr lang="en-US" sz="1100">
                          <a:latin typeface="Calibri"/>
                          <a:ea typeface="Calibri"/>
                          <a:cs typeface="Calibri"/>
                        </a:rPr>
                        <a:t>Interface design and development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1957">
                <a:tc>
                  <a:txBody>
                    <a:bodyPr/>
                    <a:lstStyle/>
                    <a:p>
                      <a:pPr marL="67945">
                        <a:lnSpc>
                          <a:spcPts val="1240"/>
                        </a:lnSpc>
                        <a:spcAft>
                          <a:spcPts val="0"/>
                        </a:spcAft>
                      </a:pPr>
                      <a:r>
                        <a:rPr lang="en-US" sz="1100">
                          <a:latin typeface="Calibri"/>
                          <a:ea typeface="Calibri"/>
                          <a:cs typeface="Calibri"/>
                        </a:rPr>
                        <a:t>Risk analysis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240"/>
                        </a:lnSpc>
                        <a:spcAft>
                          <a:spcPts val="0"/>
                        </a:spcAft>
                      </a:pPr>
                      <a:r>
                        <a:rPr lang="en-US" sz="1100">
                          <a:latin typeface="Calibri"/>
                          <a:ea typeface="Calibri"/>
                          <a:cs typeface="Calibri"/>
                        </a:rPr>
                        <a:t>Prototyping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1957">
                <a:tc>
                  <a:txBody>
                    <a:bodyPr/>
                    <a:lstStyle/>
                    <a:p>
                      <a:pPr marL="67945">
                        <a:lnSpc>
                          <a:spcPts val="1240"/>
                        </a:lnSpc>
                        <a:spcAft>
                          <a:spcPts val="0"/>
                        </a:spcAft>
                      </a:pPr>
                      <a:r>
                        <a:rPr lang="en-US" sz="1100">
                          <a:latin typeface="Calibri"/>
                          <a:ea typeface="Calibri"/>
                          <a:cs typeface="Calibri"/>
                        </a:rPr>
                        <a:t>Project management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240"/>
                        </a:lnSpc>
                        <a:spcAft>
                          <a:spcPts val="0"/>
                        </a:spcAft>
                      </a:pPr>
                      <a:r>
                        <a:rPr lang="en-US" sz="1100">
                          <a:latin typeface="Calibri"/>
                          <a:ea typeface="Calibri"/>
                          <a:cs typeface="Calibri"/>
                        </a:rPr>
                        <a:t>Programming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1957">
                <a:tc>
                  <a:txBody>
                    <a:bodyPr/>
                    <a:lstStyle/>
                    <a:p>
                      <a:pPr marL="67945">
                        <a:lnSpc>
                          <a:spcPts val="1240"/>
                        </a:lnSpc>
                        <a:spcAft>
                          <a:spcPts val="0"/>
                        </a:spcAft>
                      </a:pPr>
                      <a:r>
                        <a:rPr lang="en-US" sz="1100">
                          <a:latin typeface="Calibri"/>
                          <a:ea typeface="Calibri"/>
                          <a:cs typeface="Calibri"/>
                        </a:rPr>
                        <a:t>Requirements tracing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240"/>
                        </a:lnSpc>
                        <a:spcAft>
                          <a:spcPts val="0"/>
                        </a:spcAft>
                      </a:pPr>
                      <a:r>
                        <a:rPr lang="en-US" sz="1100">
                          <a:latin typeface="Calibri"/>
                          <a:ea typeface="Calibri"/>
                          <a:cs typeface="Calibri"/>
                        </a:rPr>
                        <a:t>Web development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1957">
                <a:tc>
                  <a:txBody>
                    <a:bodyPr/>
                    <a:lstStyle/>
                    <a:p>
                      <a:pPr marL="67945">
                        <a:lnSpc>
                          <a:spcPts val="1240"/>
                        </a:lnSpc>
                        <a:spcAft>
                          <a:spcPts val="0"/>
                        </a:spcAft>
                      </a:pPr>
                      <a:r>
                        <a:rPr lang="en-US" sz="1100">
                          <a:latin typeface="Calibri"/>
                          <a:ea typeface="Calibri"/>
                          <a:cs typeface="Calibri"/>
                        </a:rPr>
                        <a:t>Metrics and management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240"/>
                        </a:lnSpc>
                        <a:spcAft>
                          <a:spcPts val="0"/>
                        </a:spcAft>
                      </a:pPr>
                      <a:r>
                        <a:rPr lang="en-US" sz="1100">
                          <a:latin typeface="Calibri"/>
                          <a:ea typeface="Calibri"/>
                          <a:cs typeface="Calibri"/>
                        </a:rPr>
                        <a:t>Integration and testing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1957">
                <a:tc>
                  <a:txBody>
                    <a:bodyPr/>
                    <a:lstStyle/>
                    <a:p>
                      <a:pPr marL="67945">
                        <a:lnSpc>
                          <a:spcPts val="1240"/>
                        </a:lnSpc>
                        <a:spcAft>
                          <a:spcPts val="0"/>
                        </a:spcAft>
                      </a:pPr>
                      <a:r>
                        <a:rPr lang="en-US" sz="1100">
                          <a:latin typeface="Calibri"/>
                          <a:ea typeface="Calibri"/>
                          <a:cs typeface="Calibri"/>
                        </a:rPr>
                        <a:t>Documentation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240"/>
                        </a:lnSpc>
                        <a:spcAft>
                          <a:spcPts val="0"/>
                        </a:spcAft>
                      </a:pPr>
                      <a:r>
                        <a:rPr lang="en-US" sz="1100">
                          <a:latin typeface="Calibri"/>
                          <a:ea typeface="Calibri"/>
                          <a:cs typeface="Calibri"/>
                        </a:rPr>
                        <a:t>Static analysis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1957">
                <a:tc>
                  <a:txBody>
                    <a:bodyPr/>
                    <a:lstStyle/>
                    <a:p>
                      <a:pPr marL="67945">
                        <a:lnSpc>
                          <a:spcPts val="1240"/>
                        </a:lnSpc>
                        <a:spcAft>
                          <a:spcPts val="0"/>
                        </a:spcAft>
                      </a:pPr>
                      <a:r>
                        <a:rPr lang="en-US" sz="1100">
                          <a:latin typeface="Calibri"/>
                          <a:ea typeface="Calibri"/>
                          <a:cs typeface="Calibri"/>
                        </a:rPr>
                        <a:t>System software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240"/>
                        </a:lnSpc>
                        <a:spcAft>
                          <a:spcPts val="0"/>
                        </a:spcAft>
                      </a:pPr>
                      <a:r>
                        <a:rPr lang="en-US" sz="1100">
                          <a:latin typeface="Calibri"/>
                          <a:ea typeface="Calibri"/>
                          <a:cs typeface="Calibri"/>
                        </a:rPr>
                        <a:t>Dynamic analysis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1957">
                <a:tc>
                  <a:txBody>
                    <a:bodyPr/>
                    <a:lstStyle/>
                    <a:p>
                      <a:pPr marL="67945">
                        <a:lnSpc>
                          <a:spcPts val="1240"/>
                        </a:lnSpc>
                        <a:spcAft>
                          <a:spcPts val="0"/>
                        </a:spcAft>
                      </a:pPr>
                      <a:r>
                        <a:rPr lang="en-US" sz="1100">
                          <a:latin typeface="Calibri"/>
                          <a:ea typeface="Calibri"/>
                          <a:cs typeface="Calibri"/>
                        </a:rPr>
                        <a:t>Quality assurance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240"/>
                        </a:lnSpc>
                        <a:spcAft>
                          <a:spcPts val="0"/>
                        </a:spcAft>
                      </a:pPr>
                      <a:r>
                        <a:rPr lang="en-US" sz="1100">
                          <a:latin typeface="Calibri"/>
                          <a:ea typeface="Calibri"/>
                          <a:cs typeface="Calibri"/>
                        </a:rPr>
                        <a:t>Test management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31957">
                <a:tc>
                  <a:txBody>
                    <a:bodyPr/>
                    <a:lstStyle/>
                    <a:p>
                      <a:pPr marL="67945">
                        <a:lnSpc>
                          <a:spcPts val="1240"/>
                        </a:lnSpc>
                        <a:spcAft>
                          <a:spcPts val="0"/>
                        </a:spcAft>
                      </a:pPr>
                      <a:r>
                        <a:rPr lang="en-US" sz="1100">
                          <a:latin typeface="Calibri"/>
                          <a:ea typeface="Calibri"/>
                          <a:cs typeface="Calibri"/>
                        </a:rPr>
                        <a:t>Database management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240"/>
                        </a:lnSpc>
                        <a:spcAft>
                          <a:spcPts val="0"/>
                        </a:spcAft>
                      </a:pPr>
                      <a:r>
                        <a:rPr lang="en-US" sz="1100">
                          <a:latin typeface="Calibri"/>
                          <a:ea typeface="Calibri"/>
                          <a:cs typeface="Calibri"/>
                        </a:rPr>
                        <a:t>Client/server testing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33688">
                <a:tc>
                  <a:txBody>
                    <a:bodyPr/>
                    <a:lstStyle/>
                    <a:p>
                      <a:pPr marL="67945">
                        <a:lnSpc>
                          <a:spcPts val="1255"/>
                        </a:lnSpc>
                        <a:spcAft>
                          <a:spcPts val="0"/>
                        </a:spcAft>
                      </a:pPr>
                      <a:r>
                        <a:rPr lang="en-US" sz="1100">
                          <a:latin typeface="Calibri"/>
                          <a:ea typeface="Calibri"/>
                          <a:cs typeface="Calibri"/>
                        </a:rPr>
                        <a:t>Software configuration management tools</a:t>
                      </a:r>
                      <a:endParaRPr lang="en-IN" sz="110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150">
                        <a:lnSpc>
                          <a:spcPts val="1255"/>
                        </a:lnSpc>
                        <a:spcAft>
                          <a:spcPts val="0"/>
                        </a:spcAft>
                      </a:pPr>
                      <a:r>
                        <a:rPr lang="en-US" sz="1100" dirty="0">
                          <a:latin typeface="Calibri"/>
                          <a:ea typeface="Calibri"/>
                          <a:cs typeface="Calibri"/>
                        </a:rPr>
                        <a:t>Reengineering tools</a:t>
                      </a:r>
                      <a:endParaRPr lang="en-IN" sz="1100" dirty="0">
                        <a:latin typeface="Calibri"/>
                        <a:ea typeface="Calibri"/>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8" name="Footer Placeholder 1">
            <a:extLst>
              <a:ext uri="{FF2B5EF4-FFF2-40B4-BE49-F238E27FC236}">
                <a16:creationId xmlns:a16="http://schemas.microsoft.com/office/drawing/2014/main" id="{8D6844DD-3265-42CD-8DD8-F7F11D06717F}"/>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9" name="Picture 3">
            <a:extLst>
              <a:ext uri="{FF2B5EF4-FFF2-40B4-BE49-F238E27FC236}">
                <a16:creationId xmlns:a16="http://schemas.microsoft.com/office/drawing/2014/main" id="{7EBFBD75-607E-4766-8FE3-2DB32DA4EC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67BDE225-6B04-4901-AEC6-1CEE188386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lvl="0"/>
            <a:r>
              <a:rPr lang="en-US" sz="2400" dirty="0"/>
              <a:t>Component-Based Software Engineering</a:t>
            </a:r>
            <a:br>
              <a:rPr lang="en-IN" sz="2400" b="1" dirty="0"/>
            </a:br>
            <a:endParaRPr lang="en-IN" sz="2400" dirty="0"/>
          </a:p>
        </p:txBody>
      </p:sp>
      <p:sp>
        <p:nvSpPr>
          <p:cNvPr id="3" name="Content Placeholder 2"/>
          <p:cNvSpPr>
            <a:spLocks noGrp="1"/>
          </p:cNvSpPr>
          <p:nvPr>
            <p:ph idx="1"/>
          </p:nvPr>
        </p:nvSpPr>
        <p:spPr/>
        <p:txBody>
          <a:bodyPr/>
          <a:lstStyle/>
          <a:p>
            <a:pPr lvl="0" algn="just">
              <a:lnSpc>
                <a:spcPct val="150000"/>
              </a:lnSpc>
            </a:pPr>
            <a:r>
              <a:rPr lang="en-US" sz="2000" dirty="0"/>
              <a:t>Component-based software engineering (CBSE) is a process that emphasizes the design and construction of computer-based systems using reusable software “components.”</a:t>
            </a:r>
            <a:endParaRPr lang="en-IN" sz="2000" dirty="0"/>
          </a:p>
          <a:p>
            <a:pPr lvl="0" algn="just">
              <a:lnSpc>
                <a:spcPct val="150000"/>
              </a:lnSpc>
            </a:pPr>
            <a:r>
              <a:rPr lang="en-US" sz="2000" dirty="0"/>
              <a:t>CBSE seems quite similar to conventional or object-oriented software engineering.</a:t>
            </a:r>
            <a:endParaRPr lang="en-IN" sz="2000" dirty="0"/>
          </a:p>
          <a:p>
            <a:pPr lvl="0" algn="just">
              <a:lnSpc>
                <a:spcPct val="150000"/>
              </a:lnSpc>
            </a:pPr>
            <a:r>
              <a:rPr lang="en-US" sz="2000" dirty="0"/>
              <a:t>The process begins when a software team establishes requirements for the system to be built using conventional requirements elicitation techniques.</a:t>
            </a:r>
            <a:endParaRPr lang="en-IN" sz="2000" dirty="0"/>
          </a:p>
          <a:p>
            <a:pPr algn="just">
              <a:lnSpc>
                <a:spcPct val="150000"/>
              </a:lnSpc>
            </a:pPr>
            <a:endParaRPr lang="en-IN" sz="2000" dirty="0"/>
          </a:p>
        </p:txBody>
      </p:sp>
      <p:sp>
        <p:nvSpPr>
          <p:cNvPr id="7" name="Footer Placeholder 1">
            <a:extLst>
              <a:ext uri="{FF2B5EF4-FFF2-40B4-BE49-F238E27FC236}">
                <a16:creationId xmlns:a16="http://schemas.microsoft.com/office/drawing/2014/main" id="{2DAAB27E-9076-40FB-AC98-4BAA58E1BF87}"/>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BAD05219-6D16-46AF-9850-2423D2F0F4C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65373866-1225-4C70-B9E7-30818B343B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Activities</a:t>
            </a:r>
          </a:p>
        </p:txBody>
      </p:sp>
      <p:sp>
        <p:nvSpPr>
          <p:cNvPr id="3" name="Content Placeholder 2"/>
          <p:cNvSpPr>
            <a:spLocks noGrp="1"/>
          </p:cNvSpPr>
          <p:nvPr>
            <p:ph idx="1"/>
          </p:nvPr>
        </p:nvSpPr>
        <p:spPr>
          <a:xfrm>
            <a:off x="285720" y="1260491"/>
            <a:ext cx="8501122" cy="4525963"/>
          </a:xfrm>
        </p:spPr>
        <p:txBody>
          <a:bodyPr/>
          <a:lstStyle/>
          <a:p>
            <a:pPr lvl="0" algn="just">
              <a:lnSpc>
                <a:spcPct val="150000"/>
              </a:lnSpc>
            </a:pPr>
            <a:r>
              <a:rPr lang="en-US" sz="1600" b="1" dirty="0"/>
              <a:t>Componentqualiﬁcation.</a:t>
            </a:r>
            <a:r>
              <a:rPr lang="en-US" sz="1600" dirty="0"/>
              <a:t>Systemrequirementsandarchitecturedeﬁnethecomponentsthatwillberequired. Reusable components (whether COTS or in-house) are normally </a:t>
            </a:r>
            <a:r>
              <a:rPr lang="en-US" sz="1600" dirty="0" err="1"/>
              <a:t>identiﬁed</a:t>
            </a:r>
            <a:r>
              <a:rPr lang="en-US" sz="1600" dirty="0"/>
              <a:t> by the characteristics of their interfaces.</a:t>
            </a:r>
            <a:endParaRPr lang="en-IN" sz="1600" dirty="0"/>
          </a:p>
          <a:p>
            <a:pPr lvl="0" algn="just">
              <a:lnSpc>
                <a:spcPct val="150000"/>
              </a:lnSpc>
            </a:pPr>
            <a:r>
              <a:rPr lang="en-US" sz="1600" b="1" dirty="0"/>
              <a:t>Component adaptation. </a:t>
            </a:r>
            <a:r>
              <a:rPr lang="en-US" sz="1600" dirty="0"/>
              <a:t>Software architecture represents design patterns that are composed of components (units of functionality), connections, and coordination.</a:t>
            </a:r>
            <a:endParaRPr lang="en-IN" sz="1600" dirty="0"/>
          </a:p>
          <a:p>
            <a:pPr lvl="0" algn="just">
              <a:lnSpc>
                <a:spcPct val="150000"/>
              </a:lnSpc>
            </a:pPr>
            <a:r>
              <a:rPr lang="en-US" sz="1600" dirty="0"/>
              <a:t>In essence the architecture </a:t>
            </a:r>
            <a:r>
              <a:rPr lang="en-US" sz="1600" dirty="0" err="1"/>
              <a:t>deﬁnes</a:t>
            </a:r>
            <a:r>
              <a:rPr lang="en-US" sz="1600" dirty="0"/>
              <a:t> the design rules for all components, identifying modes of connection and coordination.</a:t>
            </a:r>
            <a:endParaRPr lang="en-IN" sz="1600" dirty="0"/>
          </a:p>
          <a:p>
            <a:pPr lvl="0" algn="just">
              <a:lnSpc>
                <a:spcPct val="150000"/>
              </a:lnSpc>
            </a:pPr>
            <a:r>
              <a:rPr lang="en-US" sz="1600" b="1" dirty="0"/>
              <a:t>Component composition. </a:t>
            </a:r>
            <a:r>
              <a:rPr lang="en-US" sz="1600" dirty="0"/>
              <a:t>Architectural style again plays a key role in the way in which software components are integrated to form a working system.</a:t>
            </a:r>
            <a:endParaRPr lang="en-IN" sz="1600" dirty="0"/>
          </a:p>
          <a:p>
            <a:pPr lvl="0" algn="just">
              <a:lnSpc>
                <a:spcPct val="150000"/>
              </a:lnSpc>
            </a:pPr>
            <a:r>
              <a:rPr lang="en-US" sz="1600" b="1" dirty="0"/>
              <a:t>Component update. </a:t>
            </a:r>
            <a:r>
              <a:rPr lang="en-US" sz="1600" dirty="0"/>
              <a:t>When systems are implemented with COTS components, update is complicated by the imposition of a third party (i.e., the organization that developed the reusable component may be outside the Immediate control of the software engineering organization).</a:t>
            </a:r>
            <a:endParaRPr lang="en-IN" sz="1600" dirty="0"/>
          </a:p>
          <a:p>
            <a:pPr algn="just">
              <a:lnSpc>
                <a:spcPct val="150000"/>
              </a:lnSpc>
            </a:pPr>
            <a:endParaRPr lang="en-IN" sz="1600" dirty="0"/>
          </a:p>
        </p:txBody>
      </p:sp>
      <p:sp>
        <p:nvSpPr>
          <p:cNvPr id="7" name="Footer Placeholder 1">
            <a:extLst>
              <a:ext uri="{FF2B5EF4-FFF2-40B4-BE49-F238E27FC236}">
                <a16:creationId xmlns:a16="http://schemas.microsoft.com/office/drawing/2014/main" id="{83292BB7-07E2-4430-903B-B534BEE32C98}"/>
              </a:ext>
            </a:extLst>
          </p:cNvPr>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9 </a:t>
            </a:r>
          </a:p>
        </p:txBody>
      </p:sp>
      <p:pic>
        <p:nvPicPr>
          <p:cNvPr id="8" name="Picture 3">
            <a:extLst>
              <a:ext uri="{FF2B5EF4-FFF2-40B4-BE49-F238E27FC236}">
                <a16:creationId xmlns:a16="http://schemas.microsoft.com/office/drawing/2014/main" id="{4EC3F215-33AA-4FF7-902D-6EE15DE60C3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B630D340-6169-4751-B592-B6DF5DA63D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5453</TotalTime>
  <Words>4895</Words>
  <Application>Microsoft Office PowerPoint</Application>
  <PresentationFormat>On-screen Show (4:3)</PresentationFormat>
  <Paragraphs>383</Paragraphs>
  <Slides>62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 Black</vt:lpstr>
      <vt:lpstr>Calibri</vt:lpstr>
      <vt:lpstr>Cambria</vt:lpstr>
      <vt:lpstr>McGrawHill-Italic</vt:lpstr>
      <vt:lpstr>Palatino</vt:lpstr>
      <vt:lpstr>Tahoma</vt:lpstr>
      <vt:lpstr>Times New Roman</vt:lpstr>
      <vt:lpstr>Wingdings</vt:lpstr>
      <vt:lpstr>Blends</vt:lpstr>
      <vt:lpstr>PowerPoint Presentation</vt:lpstr>
      <vt:lpstr>Content </vt:lpstr>
      <vt:lpstr>Computer- Aided Software Engineering (CASE)</vt:lpstr>
      <vt:lpstr>CASE Tools Building Block</vt:lpstr>
      <vt:lpstr>PowerPoint Presentation</vt:lpstr>
      <vt:lpstr>Contd...</vt:lpstr>
      <vt:lpstr>A Taxonomy of Case Tools</vt:lpstr>
      <vt:lpstr>Component-Based Software Engineering </vt:lpstr>
      <vt:lpstr>Activities</vt:lpstr>
      <vt:lpstr>Various Components</vt:lpstr>
      <vt:lpstr>Client/Server Software Engineering</vt:lpstr>
      <vt:lpstr>Software Components for Client/Server Systems </vt:lpstr>
      <vt:lpstr>Structure of Client/Server System</vt:lpstr>
      <vt:lpstr>PowerPoint Presentation</vt:lpstr>
      <vt:lpstr>Web Engineering</vt:lpstr>
      <vt:lpstr>Framework for Web Engineering</vt:lpstr>
      <vt:lpstr>PowerPoint Presentation</vt:lpstr>
      <vt:lpstr>PowerPoint Presentation</vt:lpstr>
      <vt:lpstr>Contd...</vt:lpstr>
      <vt:lpstr>Software Process Improvement (SPI)</vt:lpstr>
      <vt:lpstr>SPI Framework</vt:lpstr>
      <vt:lpstr>Elements of a SPI Framework</vt:lpstr>
      <vt:lpstr>Constituencies</vt:lpstr>
      <vt:lpstr>Maturity Models</vt:lpstr>
      <vt:lpstr>Is SPI for Everyone?</vt:lpstr>
      <vt:lpstr>The SPI Process—I</vt:lpstr>
      <vt:lpstr>Contd…</vt:lpstr>
      <vt:lpstr>Contd…</vt:lpstr>
      <vt:lpstr>Contd…</vt:lpstr>
      <vt:lpstr>Contd…</vt:lpstr>
      <vt:lpstr>Risk Management for SPI</vt:lpstr>
      <vt:lpstr>Critical Success Factors</vt:lpstr>
      <vt:lpstr>The CMMI</vt:lpstr>
      <vt:lpstr>The People CMM</vt:lpstr>
      <vt:lpstr>P-CMM Process Areas</vt:lpstr>
      <vt:lpstr>Other SPI Frameworks</vt:lpstr>
      <vt:lpstr>Emerging Trends in Software Engineering</vt:lpstr>
      <vt:lpstr>Contd…</vt:lpstr>
      <vt:lpstr>Client-server Architectures</vt:lpstr>
      <vt:lpstr>Contd…</vt:lpstr>
      <vt:lpstr>CORBA</vt:lpstr>
      <vt:lpstr>Contd...</vt:lpstr>
      <vt:lpstr>CORBA Reference Model</vt:lpstr>
      <vt:lpstr>CORBA ORB Architecture</vt:lpstr>
      <vt:lpstr>COM/DOM</vt:lpstr>
      <vt:lpstr>PowerPoint Presentation</vt:lpstr>
      <vt:lpstr>Technology Innovation Lifecycle</vt:lpstr>
      <vt:lpstr>Observing SE Trends</vt:lpstr>
      <vt:lpstr>The Hype Cycle</vt:lpstr>
      <vt:lpstr>The Hype Cycle</vt:lpstr>
      <vt:lpstr>Soft Trends</vt:lpstr>
      <vt:lpstr>Managing Complexity</vt:lpstr>
      <vt:lpstr>Open-World Software</vt:lpstr>
      <vt:lpstr>Emergent Requirements</vt:lpstr>
      <vt:lpstr>Software Building Blocks</vt:lpstr>
      <vt:lpstr>Process Trends</vt:lpstr>
      <vt:lpstr>The Grand Challenge</vt:lpstr>
      <vt:lpstr>Collaborative Development</vt:lpstr>
      <vt:lpstr>Model-Driven Development</vt:lpstr>
      <vt:lpstr>Test-Driven Development</vt:lpstr>
      <vt:lpstr>Tools Trends—SEE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Administrator</cp:lastModifiedBy>
  <cp:revision>637</cp:revision>
  <dcterms:created xsi:type="dcterms:W3CDTF">2000-01-15T04:50:39Z</dcterms:created>
  <dcterms:modified xsi:type="dcterms:W3CDTF">2022-04-01T07:41:07Z</dcterms:modified>
</cp:coreProperties>
</file>