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8"/>
  </p:notesMasterIdLst>
  <p:sldIdLst>
    <p:sldId id="597" r:id="rId2"/>
    <p:sldId id="678" r:id="rId3"/>
    <p:sldId id="747" r:id="rId4"/>
    <p:sldId id="748" r:id="rId5"/>
    <p:sldId id="749" r:id="rId6"/>
    <p:sldId id="750" r:id="rId7"/>
    <p:sldId id="751" r:id="rId8"/>
    <p:sldId id="752" r:id="rId9"/>
    <p:sldId id="766" r:id="rId10"/>
    <p:sldId id="753" r:id="rId11"/>
    <p:sldId id="754" r:id="rId12"/>
    <p:sldId id="755" r:id="rId13"/>
    <p:sldId id="767" r:id="rId14"/>
    <p:sldId id="756" r:id="rId15"/>
    <p:sldId id="757" r:id="rId16"/>
    <p:sldId id="759" r:id="rId17"/>
    <p:sldId id="760" r:id="rId18"/>
    <p:sldId id="762" r:id="rId19"/>
    <p:sldId id="764" r:id="rId20"/>
    <p:sldId id="768" r:id="rId21"/>
    <p:sldId id="769" r:id="rId22"/>
    <p:sldId id="765" r:id="rId23"/>
    <p:sldId id="770" r:id="rId24"/>
    <p:sldId id="771" r:id="rId25"/>
    <p:sldId id="772" r:id="rId26"/>
    <p:sldId id="676" r:id="rId27"/>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00FF"/>
    <a:srgbClr val="6699FF"/>
    <a:srgbClr val="D5B8EA"/>
    <a:srgbClr val="949494"/>
    <a:srgbClr val="339966"/>
    <a:srgbClr val="FFFF66"/>
    <a:srgbClr val="D7EB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84" autoAdjust="0"/>
    <p:restoredTop sz="99112" autoAdjust="0"/>
  </p:normalViewPr>
  <p:slideViewPr>
    <p:cSldViewPr>
      <p:cViewPr varScale="1">
        <p:scale>
          <a:sx n="86" d="100"/>
          <a:sy n="86" d="100"/>
        </p:scale>
        <p:origin x="113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E1075D-74EB-4999-8294-B118DB248342}"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A6B7FF6A-4FAB-4BAA-A132-3BA5210E4AF8}" type="parTrans" cxnId="{B967C783-281D-4209-A029-4C9D34409097}">
      <dgm:prSet/>
      <dgm:spPr/>
      <dgm:t>
        <a:bodyPr/>
        <a:lstStyle/>
        <a:p>
          <a:endParaRPr lang="en-US"/>
        </a:p>
      </dgm:t>
    </dgm:pt>
    <dgm:pt modelId="{743DD06A-049F-4C9C-8222-D1B726AE6350}">
      <dgm:prSet phldrT="[Text]" custT="1"/>
      <dgm:spPr>
        <a:xfrm>
          <a:off x="609564" y="415936"/>
          <a:ext cx="7695986" cy="832305"/>
        </a:xfrm>
        <a:prstGeom prst="rect">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sz="2000" b="1" dirty="0">
              <a:solidFill>
                <a:sysClr val="window" lastClr="FFFFFF"/>
              </a:solidFill>
              <a:latin typeface="Calibri"/>
              <a:ea typeface="+mn-ea"/>
              <a:cs typeface="Arial"/>
            </a:rPr>
            <a:t>Agility and Agile Process Model </a:t>
          </a:r>
        </a:p>
      </dgm:t>
    </dgm:pt>
    <dgm:pt modelId="{E01F0FC3-5348-4095-97FC-147ECF0F725B}" type="sibTrans" cxnId="{B967C783-281D-4209-A029-4C9D34409097}">
      <dgm:prSet/>
      <dgm:spPr>
        <a:xfrm>
          <a:off x="-6117401" y="-935954"/>
          <a:ext cx="7282108" cy="7282108"/>
        </a:xfrm>
        <a:prstGeom prst="blockArc">
          <a:avLst>
            <a:gd name="adj1" fmla="val 18900000"/>
            <a:gd name="adj2" fmla="val 2700000"/>
            <a:gd name="adj3" fmla="val 297"/>
          </a:avLst>
        </a:prstGeom>
        <a:noFill/>
        <a:ln w="25400" cap="flat" cmpd="sng" algn="ctr">
          <a:solidFill>
            <a:srgbClr val="9BBB59">
              <a:hueOff val="0"/>
              <a:satOff val="0"/>
              <a:lumOff val="0"/>
              <a:alphaOff val="0"/>
            </a:srgbClr>
          </a:solidFill>
          <a:prstDash val="solid"/>
        </a:ln>
        <a:effectLst/>
      </dgm:spPr>
      <dgm:t>
        <a:bodyPr/>
        <a:lstStyle/>
        <a:p>
          <a:endParaRPr lang="en-US"/>
        </a:p>
      </dgm:t>
    </dgm:pt>
    <dgm:pt modelId="{A781BD95-5174-44C1-9D48-E83C294537F6}" type="parTrans" cxnId="{851E1BCB-3CA6-4382-97E4-F29DE4DE829E}">
      <dgm:prSet/>
      <dgm:spPr/>
      <dgm:t>
        <a:bodyPr/>
        <a:lstStyle/>
        <a:p>
          <a:endParaRPr lang="en-US"/>
        </a:p>
      </dgm:t>
    </dgm:pt>
    <dgm:pt modelId="{95ED4660-8680-4890-8916-D728D88150C5}">
      <dgm:prSet phldrT="[Text]" custT="1"/>
      <dgm:spPr>
        <a:xfrm>
          <a:off x="1066820" y="1600198"/>
          <a:ext cx="7218807" cy="832305"/>
        </a:xfrm>
        <a:prstGeom prst="rect">
          <a:avLst/>
        </a:prstGeom>
        <a:solidFill>
          <a:srgbClr val="C0504D">
            <a:hueOff val="1560506"/>
            <a:satOff val="-1946"/>
            <a:lumOff val="458"/>
            <a:alphaOff val="0"/>
          </a:srgbClr>
        </a:solidFill>
        <a:ln w="25400" cap="flat" cmpd="sng" algn="ctr">
          <a:solidFill>
            <a:sysClr val="window" lastClr="FFFFFF">
              <a:hueOff val="0"/>
              <a:satOff val="0"/>
              <a:lumOff val="0"/>
              <a:alphaOff val="0"/>
            </a:sysClr>
          </a:solidFill>
          <a:prstDash val="solid"/>
        </a:ln>
        <a:effectLst/>
      </dgm:spPr>
      <dgm:t>
        <a:bodyPr/>
        <a:lstStyle/>
        <a:p>
          <a:r>
            <a:rPr lang="en-US" sz="2400" b="1" dirty="0">
              <a:solidFill>
                <a:sysClr val="window" lastClr="FFFFFF"/>
              </a:solidFill>
              <a:latin typeface="Calibri"/>
              <a:ea typeface="+mn-ea"/>
              <a:cs typeface="Arial"/>
            </a:rPr>
            <a:t>Extreme Programming</a:t>
          </a:r>
        </a:p>
      </dgm:t>
    </dgm:pt>
    <dgm:pt modelId="{31FD9672-102B-4D2D-81B8-B72DFCE273C6}" type="sibTrans" cxnId="{851E1BCB-3CA6-4382-97E4-F29DE4DE829E}">
      <dgm:prSet/>
      <dgm:spPr/>
      <dgm:t>
        <a:bodyPr/>
        <a:lstStyle/>
        <a:p>
          <a:endParaRPr lang="en-US"/>
        </a:p>
      </dgm:t>
    </dgm:pt>
    <dgm:pt modelId="{4EB48BED-84B7-4050-9CDC-82240929E330}" type="parTrans" cxnId="{69583C3C-530E-4036-90DC-AAC59D8E4B74}">
      <dgm:prSet/>
      <dgm:spPr/>
      <dgm:t>
        <a:bodyPr/>
        <a:lstStyle/>
        <a:p>
          <a:endParaRPr lang="en-US"/>
        </a:p>
      </dgm:t>
    </dgm:pt>
    <dgm:pt modelId="{3B5EB7A7-560B-4A8A-8735-38621C7A39D2}">
      <dgm:prSet phldrT="[Text]" custT="1"/>
      <dgm:spPr>
        <a:xfrm>
          <a:off x="1086744" y="2895602"/>
          <a:ext cx="7218807" cy="867669"/>
        </a:xfrm>
        <a:prstGeom prst="rect">
          <a:avLst/>
        </a:prstGeom>
        <a:solidFill>
          <a:srgbClr val="C0504D">
            <a:hueOff val="3121013"/>
            <a:satOff val="-3893"/>
            <a:lumOff val="915"/>
            <a:alphaOff val="0"/>
          </a:srgbClr>
        </a:solidFill>
        <a:ln w="25400" cap="flat" cmpd="sng" algn="ctr">
          <a:solidFill>
            <a:sysClr val="window" lastClr="FFFFFF">
              <a:hueOff val="0"/>
              <a:satOff val="0"/>
              <a:lumOff val="0"/>
              <a:alphaOff val="0"/>
            </a:sysClr>
          </a:solidFill>
          <a:prstDash val="solid"/>
        </a:ln>
        <a:effectLst/>
      </dgm:spPr>
      <dgm:t>
        <a:bodyPr/>
        <a:lstStyle/>
        <a:p>
          <a:r>
            <a:rPr lang="en-US" sz="2400" b="1" dirty="0">
              <a:solidFill>
                <a:sysClr val="window" lastClr="FFFFFF"/>
              </a:solidFill>
              <a:latin typeface="Calibri"/>
              <a:ea typeface="+mn-ea"/>
              <a:cs typeface="Arial"/>
            </a:rPr>
            <a:t>Other Process Models of Agile Development and Tools</a:t>
          </a:r>
        </a:p>
      </dgm:t>
    </dgm:pt>
    <dgm:pt modelId="{CE12AA17-8D42-4ABB-B347-234B36D5A1F8}" type="sibTrans" cxnId="{69583C3C-530E-4036-90DC-AAC59D8E4B74}">
      <dgm:prSet/>
      <dgm:spPr/>
      <dgm:t>
        <a:bodyPr/>
        <a:lstStyle/>
        <a:p>
          <a:endParaRPr lang="en-US"/>
        </a:p>
      </dgm:t>
    </dgm:pt>
    <dgm:pt modelId="{C17715A0-EA3E-4271-9457-79132BF4B86E}" type="pres">
      <dgm:prSet presAssocID="{0DE1075D-74EB-4999-8294-B118DB248342}" presName="Name0" presStyleCnt="0">
        <dgm:presLayoutVars>
          <dgm:chMax val="7"/>
          <dgm:chPref val="7"/>
          <dgm:dir/>
        </dgm:presLayoutVars>
      </dgm:prSet>
      <dgm:spPr/>
    </dgm:pt>
    <dgm:pt modelId="{83FEA122-277F-466E-A1B2-F828BE1B1627}" type="pres">
      <dgm:prSet presAssocID="{0DE1075D-74EB-4999-8294-B118DB248342}" presName="Name1" presStyleCnt="0"/>
      <dgm:spPr/>
    </dgm:pt>
    <dgm:pt modelId="{6E0BF429-C9E0-4F1B-ACE2-4966AE31792C}" type="pres">
      <dgm:prSet presAssocID="{0DE1075D-74EB-4999-8294-B118DB248342}" presName="cycle" presStyleCnt="0"/>
      <dgm:spPr/>
    </dgm:pt>
    <dgm:pt modelId="{42B0B903-97B5-4E6C-90B5-F6B4CBA7AAF4}" type="pres">
      <dgm:prSet presAssocID="{0DE1075D-74EB-4999-8294-B118DB248342}" presName="srcNode" presStyleLbl="node1" presStyleIdx="0" presStyleCnt="3"/>
      <dgm:spPr/>
    </dgm:pt>
    <dgm:pt modelId="{1458179C-DC03-40D8-82D0-80A450F5ACEE}" type="pres">
      <dgm:prSet presAssocID="{0DE1075D-74EB-4999-8294-B118DB248342}" presName="conn" presStyleLbl="parChTrans1D2" presStyleIdx="0" presStyleCnt="1"/>
      <dgm:spPr/>
    </dgm:pt>
    <dgm:pt modelId="{D836EF6B-91DB-4081-8874-22FB8A9111B7}" type="pres">
      <dgm:prSet presAssocID="{0DE1075D-74EB-4999-8294-B118DB248342}" presName="extraNode" presStyleLbl="node1" presStyleIdx="0" presStyleCnt="3"/>
      <dgm:spPr/>
    </dgm:pt>
    <dgm:pt modelId="{3DB73F2F-6DB6-45D2-945A-5D1A4BB061C2}" type="pres">
      <dgm:prSet presAssocID="{0DE1075D-74EB-4999-8294-B118DB248342}" presName="dstNode" presStyleLbl="node1" presStyleIdx="0" presStyleCnt="3"/>
      <dgm:spPr/>
    </dgm:pt>
    <dgm:pt modelId="{9DA49667-2944-4012-973F-73BA285795D2}" type="pres">
      <dgm:prSet presAssocID="{743DD06A-049F-4C9C-8222-D1B726AE6350}" presName="text_1" presStyleLbl="node1" presStyleIdx="0" presStyleCnt="3">
        <dgm:presLayoutVars>
          <dgm:bulletEnabled val="1"/>
        </dgm:presLayoutVars>
      </dgm:prSet>
      <dgm:spPr/>
    </dgm:pt>
    <dgm:pt modelId="{DD041454-739F-488D-8BCA-74844AEC2651}" type="pres">
      <dgm:prSet presAssocID="{743DD06A-049F-4C9C-8222-D1B726AE6350}" presName="accent_1" presStyleCnt="0"/>
      <dgm:spPr/>
    </dgm:pt>
    <dgm:pt modelId="{DE682FEE-2995-4531-B155-5478AA2538A1}" type="pres">
      <dgm:prSet presAssocID="{743DD06A-049F-4C9C-8222-D1B726AE6350}" presName="accentRepeatNode" presStyleLbl="solidFgAcc1" presStyleIdx="0" presStyleCnt="3"/>
      <dgm:spPr>
        <a:xfrm>
          <a:off x="89374" y="311898"/>
          <a:ext cx="1040381" cy="1040381"/>
        </a:xfrm>
        <a:prstGeom prst="ellipse">
          <a:avLst/>
        </a:prstGeom>
        <a:solidFill>
          <a:sysClr val="window" lastClr="FFFFFF">
            <a:hueOff val="0"/>
            <a:satOff val="0"/>
            <a:lumOff val="0"/>
            <a:alphaOff val="0"/>
          </a:sysClr>
        </a:solidFill>
        <a:ln w="25400" cap="flat" cmpd="sng" algn="ctr">
          <a:solidFill>
            <a:srgbClr val="C0504D">
              <a:hueOff val="0"/>
              <a:satOff val="0"/>
              <a:lumOff val="0"/>
              <a:alphaOff val="0"/>
            </a:srgbClr>
          </a:solidFill>
          <a:prstDash val="solid"/>
        </a:ln>
        <a:effectLst/>
      </dgm:spPr>
    </dgm:pt>
    <dgm:pt modelId="{7B7BE193-CC15-4707-BDF8-46EA685D4C4A}" type="pres">
      <dgm:prSet presAssocID="{95ED4660-8680-4890-8916-D728D88150C5}" presName="text_2" presStyleLbl="node1" presStyleIdx="1" presStyleCnt="3" custLinFactNeighborX="-276" custLinFactNeighborY="-7739">
        <dgm:presLayoutVars>
          <dgm:bulletEnabled val="1"/>
        </dgm:presLayoutVars>
      </dgm:prSet>
      <dgm:spPr/>
    </dgm:pt>
    <dgm:pt modelId="{8383D120-F14D-44D9-B01A-AC25A92569E7}" type="pres">
      <dgm:prSet presAssocID="{95ED4660-8680-4890-8916-D728D88150C5}" presName="accent_2" presStyleCnt="0"/>
      <dgm:spPr/>
    </dgm:pt>
    <dgm:pt modelId="{4628628B-7F52-485D-8109-096F26B68DDB}" type="pres">
      <dgm:prSet presAssocID="{95ED4660-8680-4890-8916-D728D88150C5}" presName="accentRepeatNode" presStyleLbl="solidFgAcc1" presStyleIdx="1" presStyleCnt="3" custLinFactNeighborX="4136" custLinFactNeighborY="-3516"/>
      <dgm:spPr>
        <a:xfrm>
          <a:off x="609584" y="1523992"/>
          <a:ext cx="1040381" cy="1040381"/>
        </a:xfrm>
        <a:prstGeom prst="ellipse">
          <a:avLst/>
        </a:prstGeom>
        <a:solidFill>
          <a:sysClr val="window" lastClr="FFFFFF">
            <a:hueOff val="0"/>
            <a:satOff val="0"/>
            <a:lumOff val="0"/>
            <a:alphaOff val="0"/>
          </a:sysClr>
        </a:solidFill>
        <a:ln w="25400" cap="flat" cmpd="sng" algn="ctr">
          <a:solidFill>
            <a:srgbClr val="C0504D">
              <a:hueOff val="1560506"/>
              <a:satOff val="-1946"/>
              <a:lumOff val="458"/>
              <a:alphaOff val="0"/>
            </a:srgbClr>
          </a:solidFill>
          <a:prstDash val="solid"/>
        </a:ln>
        <a:effectLst/>
      </dgm:spPr>
    </dgm:pt>
    <dgm:pt modelId="{43F721F4-4903-41D4-9417-312BC657C56E}" type="pres">
      <dgm:prSet presAssocID="{3B5EB7A7-560B-4A8A-8735-38621C7A39D2}" presName="text_3" presStyleLbl="node1" presStyleIdx="2" presStyleCnt="3" custScaleY="104249">
        <dgm:presLayoutVars>
          <dgm:bulletEnabled val="1"/>
        </dgm:presLayoutVars>
      </dgm:prSet>
      <dgm:spPr/>
    </dgm:pt>
    <dgm:pt modelId="{79950AFC-25F3-42CC-ABF9-1941548CAFFC}" type="pres">
      <dgm:prSet presAssocID="{3B5EB7A7-560B-4A8A-8735-38621C7A39D2}" presName="accent_3" presStyleCnt="0"/>
      <dgm:spPr/>
    </dgm:pt>
    <dgm:pt modelId="{CF200908-E1B9-4616-A61B-93390D147D78}" type="pres">
      <dgm:prSet presAssocID="{3B5EB7A7-560B-4A8A-8735-38621C7A39D2}" presName="accentRepeatNode" presStyleLbl="solidFgAcc1" presStyleIdx="2" presStyleCnt="3"/>
      <dgm:spPr>
        <a:xfrm>
          <a:off x="566553" y="2809246"/>
          <a:ext cx="1040381" cy="1040381"/>
        </a:xfrm>
        <a:prstGeom prst="ellipse">
          <a:avLst/>
        </a:prstGeom>
        <a:solidFill>
          <a:sysClr val="window" lastClr="FFFFFF">
            <a:hueOff val="0"/>
            <a:satOff val="0"/>
            <a:lumOff val="0"/>
            <a:alphaOff val="0"/>
          </a:sysClr>
        </a:solidFill>
        <a:ln w="25400" cap="flat" cmpd="sng" algn="ctr">
          <a:solidFill>
            <a:srgbClr val="C0504D">
              <a:hueOff val="3121013"/>
              <a:satOff val="-3893"/>
              <a:lumOff val="915"/>
              <a:alphaOff val="0"/>
            </a:srgbClr>
          </a:solidFill>
          <a:prstDash val="solid"/>
        </a:ln>
        <a:effectLst/>
      </dgm:spPr>
    </dgm:pt>
  </dgm:ptLst>
  <dgm:cxnLst>
    <dgm:cxn modelId="{568D760E-3B1C-4A3C-BF11-3231E6FE04AD}" type="presOf" srcId="{3B5EB7A7-560B-4A8A-8735-38621C7A39D2}" destId="{43F721F4-4903-41D4-9417-312BC657C56E}" srcOrd="0" destOrd="0" presId="urn:microsoft.com/office/officeart/2008/layout/VerticalCurvedList"/>
    <dgm:cxn modelId="{82524E30-2BB6-4070-A225-BB003A4678FF}" type="presOf" srcId="{0DE1075D-74EB-4999-8294-B118DB248342}" destId="{C17715A0-EA3E-4271-9457-79132BF4B86E}" srcOrd="0" destOrd="0" presId="urn:microsoft.com/office/officeart/2008/layout/VerticalCurvedList"/>
    <dgm:cxn modelId="{69583C3C-530E-4036-90DC-AAC59D8E4B74}" srcId="{0DE1075D-74EB-4999-8294-B118DB248342}" destId="{3B5EB7A7-560B-4A8A-8735-38621C7A39D2}" srcOrd="2" destOrd="0" parTransId="{4EB48BED-84B7-4050-9CDC-82240929E330}" sibTransId="{CE12AA17-8D42-4ABB-B347-234B36D5A1F8}"/>
    <dgm:cxn modelId="{B967C783-281D-4209-A029-4C9D34409097}" srcId="{0DE1075D-74EB-4999-8294-B118DB248342}" destId="{743DD06A-049F-4C9C-8222-D1B726AE6350}" srcOrd="0" destOrd="0" parTransId="{A6B7FF6A-4FAB-4BAA-A132-3BA5210E4AF8}" sibTransId="{E01F0FC3-5348-4095-97FC-147ECF0F725B}"/>
    <dgm:cxn modelId="{AFF61691-F1F2-4EB6-86AD-31A5C6DEC64A}" type="presOf" srcId="{743DD06A-049F-4C9C-8222-D1B726AE6350}" destId="{9DA49667-2944-4012-973F-73BA285795D2}" srcOrd="0" destOrd="0" presId="urn:microsoft.com/office/officeart/2008/layout/VerticalCurvedList"/>
    <dgm:cxn modelId="{DEE7469D-E19E-4514-A47D-1B62BA839E2F}" type="presOf" srcId="{E01F0FC3-5348-4095-97FC-147ECF0F725B}" destId="{1458179C-DC03-40D8-82D0-80A450F5ACEE}" srcOrd="0" destOrd="0" presId="urn:microsoft.com/office/officeart/2008/layout/VerticalCurvedList"/>
    <dgm:cxn modelId="{851E1BCB-3CA6-4382-97E4-F29DE4DE829E}" srcId="{0DE1075D-74EB-4999-8294-B118DB248342}" destId="{95ED4660-8680-4890-8916-D728D88150C5}" srcOrd="1" destOrd="0" parTransId="{A781BD95-5174-44C1-9D48-E83C294537F6}" sibTransId="{31FD9672-102B-4D2D-81B8-B72DFCE273C6}"/>
    <dgm:cxn modelId="{8EA7A0D4-8566-4521-BF7B-B1645CD15C63}" type="presOf" srcId="{95ED4660-8680-4890-8916-D728D88150C5}" destId="{7B7BE193-CC15-4707-BDF8-46EA685D4C4A}" srcOrd="0" destOrd="0" presId="urn:microsoft.com/office/officeart/2008/layout/VerticalCurvedList"/>
    <dgm:cxn modelId="{6C92004A-584F-46B3-9911-0B090D2FAACE}" type="presParOf" srcId="{C17715A0-EA3E-4271-9457-79132BF4B86E}" destId="{83FEA122-277F-466E-A1B2-F828BE1B1627}" srcOrd="0" destOrd="0" presId="urn:microsoft.com/office/officeart/2008/layout/VerticalCurvedList"/>
    <dgm:cxn modelId="{0EA6847A-95A9-45A0-8D0E-4BD5DBF3FB3A}" type="presParOf" srcId="{83FEA122-277F-466E-A1B2-F828BE1B1627}" destId="{6E0BF429-C9E0-4F1B-ACE2-4966AE31792C}" srcOrd="0" destOrd="0" presId="urn:microsoft.com/office/officeart/2008/layout/VerticalCurvedList"/>
    <dgm:cxn modelId="{2D39B77B-83B1-479F-8155-ED70E73C9E63}" type="presParOf" srcId="{6E0BF429-C9E0-4F1B-ACE2-4966AE31792C}" destId="{42B0B903-97B5-4E6C-90B5-F6B4CBA7AAF4}" srcOrd="0" destOrd="0" presId="urn:microsoft.com/office/officeart/2008/layout/VerticalCurvedList"/>
    <dgm:cxn modelId="{001C280A-9F93-4251-9F9A-7C08EAE12672}" type="presParOf" srcId="{6E0BF429-C9E0-4F1B-ACE2-4966AE31792C}" destId="{1458179C-DC03-40D8-82D0-80A450F5ACEE}" srcOrd="1" destOrd="0" presId="urn:microsoft.com/office/officeart/2008/layout/VerticalCurvedList"/>
    <dgm:cxn modelId="{D0C864E6-591D-4131-9191-BDEE4FE17E86}" type="presParOf" srcId="{6E0BF429-C9E0-4F1B-ACE2-4966AE31792C}" destId="{D836EF6B-91DB-4081-8874-22FB8A9111B7}" srcOrd="2" destOrd="0" presId="urn:microsoft.com/office/officeart/2008/layout/VerticalCurvedList"/>
    <dgm:cxn modelId="{CDCFE96F-216C-43A8-9538-D64D048E9851}" type="presParOf" srcId="{6E0BF429-C9E0-4F1B-ACE2-4966AE31792C}" destId="{3DB73F2F-6DB6-45D2-945A-5D1A4BB061C2}" srcOrd="3" destOrd="0" presId="urn:microsoft.com/office/officeart/2008/layout/VerticalCurvedList"/>
    <dgm:cxn modelId="{3B96A0B3-4F1F-4A22-A60A-40895CF64BFA}" type="presParOf" srcId="{83FEA122-277F-466E-A1B2-F828BE1B1627}" destId="{9DA49667-2944-4012-973F-73BA285795D2}" srcOrd="1" destOrd="0" presId="urn:microsoft.com/office/officeart/2008/layout/VerticalCurvedList"/>
    <dgm:cxn modelId="{5BF47C6B-AEC2-4C02-A588-12CCAB5D6821}" type="presParOf" srcId="{83FEA122-277F-466E-A1B2-F828BE1B1627}" destId="{DD041454-739F-488D-8BCA-74844AEC2651}" srcOrd="2" destOrd="0" presId="urn:microsoft.com/office/officeart/2008/layout/VerticalCurvedList"/>
    <dgm:cxn modelId="{6AA85E81-8D2F-40CB-9DD3-406DC99BBD40}" type="presParOf" srcId="{DD041454-739F-488D-8BCA-74844AEC2651}" destId="{DE682FEE-2995-4531-B155-5478AA2538A1}" srcOrd="0" destOrd="0" presId="urn:microsoft.com/office/officeart/2008/layout/VerticalCurvedList"/>
    <dgm:cxn modelId="{791895A4-3BF3-4D00-A9E2-6D7A44C4CFEF}" type="presParOf" srcId="{83FEA122-277F-466E-A1B2-F828BE1B1627}" destId="{7B7BE193-CC15-4707-BDF8-46EA685D4C4A}" srcOrd="3" destOrd="0" presId="urn:microsoft.com/office/officeart/2008/layout/VerticalCurvedList"/>
    <dgm:cxn modelId="{96671792-4CFC-4F17-A2CF-4F82C0EDC796}" type="presParOf" srcId="{83FEA122-277F-466E-A1B2-F828BE1B1627}" destId="{8383D120-F14D-44D9-B01A-AC25A92569E7}" srcOrd="4" destOrd="0" presId="urn:microsoft.com/office/officeart/2008/layout/VerticalCurvedList"/>
    <dgm:cxn modelId="{88B01610-675A-4C08-A5F4-547F6E598DD8}" type="presParOf" srcId="{8383D120-F14D-44D9-B01A-AC25A92569E7}" destId="{4628628B-7F52-485D-8109-096F26B68DDB}" srcOrd="0" destOrd="0" presId="urn:microsoft.com/office/officeart/2008/layout/VerticalCurvedList"/>
    <dgm:cxn modelId="{297BF1CF-AE7D-463A-8413-14190F817073}" type="presParOf" srcId="{83FEA122-277F-466E-A1B2-F828BE1B1627}" destId="{43F721F4-4903-41D4-9417-312BC657C56E}" srcOrd="5" destOrd="0" presId="urn:microsoft.com/office/officeart/2008/layout/VerticalCurvedList"/>
    <dgm:cxn modelId="{EE095FDD-896A-4E32-A786-0F55467F20E6}" type="presParOf" srcId="{83FEA122-277F-466E-A1B2-F828BE1B1627}" destId="{79950AFC-25F3-42CC-ABF9-1941548CAFFC}" srcOrd="6" destOrd="0" presId="urn:microsoft.com/office/officeart/2008/layout/VerticalCurvedList"/>
    <dgm:cxn modelId="{A8AD7067-3163-4BC5-A24A-B8B98185BAEE}" type="presParOf" srcId="{79950AFC-25F3-42CC-ABF9-1941548CAFFC}" destId="{CF200908-E1B9-4616-A61B-93390D147D7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8179C-DC03-40D8-82D0-80A450F5ACEE}">
      <dsp:nvSpPr>
        <dsp:cNvPr id="0" name=""/>
        <dsp:cNvSpPr/>
      </dsp:nvSpPr>
      <dsp:spPr>
        <a:xfrm>
          <a:off x="-6115614" y="-935954"/>
          <a:ext cx="7282108" cy="7282108"/>
        </a:xfrm>
        <a:prstGeom prst="blockArc">
          <a:avLst>
            <a:gd name="adj1" fmla="val 18900000"/>
            <a:gd name="adj2" fmla="val 2700000"/>
            <a:gd name="adj3" fmla="val 297"/>
          </a:avLst>
        </a:prstGeom>
        <a:noFill/>
        <a:ln w="25400" cap="flat" cmpd="sng" algn="ctr">
          <a:solidFill>
            <a:srgbClr val="9BBB59">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9DA49667-2944-4012-973F-73BA285795D2}">
      <dsp:nvSpPr>
        <dsp:cNvPr id="0" name=""/>
        <dsp:cNvSpPr/>
      </dsp:nvSpPr>
      <dsp:spPr>
        <a:xfrm>
          <a:off x="750935" y="541020"/>
          <a:ext cx="7556403" cy="1082040"/>
        </a:xfrm>
        <a:prstGeom prst="rect">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8869" tIns="50800" rIns="50800" bIns="5080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ysClr val="window" lastClr="FFFFFF"/>
              </a:solidFill>
              <a:latin typeface="Calibri"/>
              <a:ea typeface="+mn-ea"/>
              <a:cs typeface="Arial"/>
            </a:rPr>
            <a:t>Agility and Agile Process Model </a:t>
          </a:r>
        </a:p>
      </dsp:txBody>
      <dsp:txXfrm>
        <a:off x="750935" y="541020"/>
        <a:ext cx="7556403" cy="1082040"/>
      </dsp:txXfrm>
    </dsp:sp>
    <dsp:sp modelId="{DE682FEE-2995-4531-B155-5478AA2538A1}">
      <dsp:nvSpPr>
        <dsp:cNvPr id="0" name=""/>
        <dsp:cNvSpPr/>
      </dsp:nvSpPr>
      <dsp:spPr>
        <a:xfrm>
          <a:off x="74660" y="405765"/>
          <a:ext cx="1352550" cy="1352550"/>
        </a:xfrm>
        <a:prstGeom prst="ellipse">
          <a:avLst/>
        </a:prstGeom>
        <a:solidFill>
          <a:sysClr val="window" lastClr="FFFFFF">
            <a:hueOff val="0"/>
            <a:satOff val="0"/>
            <a:lumOff val="0"/>
            <a:alphaOff val="0"/>
          </a:sysClr>
        </a:solidFill>
        <a:ln w="25400" cap="flat" cmpd="sng" algn="ctr">
          <a:solidFill>
            <a:srgbClr val="C0504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7B7BE193-CC15-4707-BDF8-46EA685D4C4A}">
      <dsp:nvSpPr>
        <dsp:cNvPr id="0" name=""/>
        <dsp:cNvSpPr/>
      </dsp:nvSpPr>
      <dsp:spPr>
        <a:xfrm>
          <a:off x="1124487" y="2080340"/>
          <a:ext cx="7163081" cy="1082040"/>
        </a:xfrm>
        <a:prstGeom prst="rect">
          <a:avLst/>
        </a:prstGeom>
        <a:solidFill>
          <a:srgbClr val="C0504D">
            <a:hueOff val="1560506"/>
            <a:satOff val="-1946"/>
            <a:lumOff val="458"/>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8869"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ysClr val="window" lastClr="FFFFFF"/>
              </a:solidFill>
              <a:latin typeface="Calibri"/>
              <a:ea typeface="+mn-ea"/>
              <a:cs typeface="Arial"/>
            </a:rPr>
            <a:t>Extreme Programming</a:t>
          </a:r>
        </a:p>
      </dsp:txBody>
      <dsp:txXfrm>
        <a:off x="1124487" y="2080340"/>
        <a:ext cx="7163081" cy="1082040"/>
      </dsp:txXfrm>
    </dsp:sp>
    <dsp:sp modelId="{4628628B-7F52-485D-8109-096F26B68DDB}">
      <dsp:nvSpPr>
        <dsp:cNvPr id="0" name=""/>
        <dsp:cNvSpPr/>
      </dsp:nvSpPr>
      <dsp:spPr>
        <a:xfrm>
          <a:off x="523923" y="1981269"/>
          <a:ext cx="1352550" cy="1352550"/>
        </a:xfrm>
        <a:prstGeom prst="ellipse">
          <a:avLst/>
        </a:prstGeom>
        <a:solidFill>
          <a:sysClr val="window" lastClr="FFFFFF">
            <a:hueOff val="0"/>
            <a:satOff val="0"/>
            <a:lumOff val="0"/>
            <a:alphaOff val="0"/>
          </a:sysClr>
        </a:solidFill>
        <a:ln w="25400" cap="flat" cmpd="sng" algn="ctr">
          <a:solidFill>
            <a:srgbClr val="C0504D">
              <a:hueOff val="1560506"/>
              <a:satOff val="-1946"/>
              <a:lumOff val="458"/>
              <a:alphaOff val="0"/>
            </a:srgbClr>
          </a:solidFill>
          <a:prstDash val="solid"/>
        </a:ln>
        <a:effectLst/>
      </dsp:spPr>
      <dsp:style>
        <a:lnRef idx="2">
          <a:scrgbClr r="0" g="0" b="0"/>
        </a:lnRef>
        <a:fillRef idx="1">
          <a:scrgbClr r="0" g="0" b="0"/>
        </a:fillRef>
        <a:effectRef idx="0">
          <a:scrgbClr r="0" g="0" b="0"/>
        </a:effectRef>
        <a:fontRef idx="minor"/>
      </dsp:style>
    </dsp:sp>
    <dsp:sp modelId="{43F721F4-4903-41D4-9417-312BC657C56E}">
      <dsp:nvSpPr>
        <dsp:cNvPr id="0" name=""/>
        <dsp:cNvSpPr/>
      </dsp:nvSpPr>
      <dsp:spPr>
        <a:xfrm>
          <a:off x="750935" y="3764152"/>
          <a:ext cx="7556403" cy="1128015"/>
        </a:xfrm>
        <a:prstGeom prst="rect">
          <a:avLst/>
        </a:prstGeom>
        <a:solidFill>
          <a:srgbClr val="C0504D">
            <a:hueOff val="3121013"/>
            <a:satOff val="-3893"/>
            <a:lumOff val="915"/>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8869"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ysClr val="window" lastClr="FFFFFF"/>
              </a:solidFill>
              <a:latin typeface="Calibri"/>
              <a:ea typeface="+mn-ea"/>
              <a:cs typeface="Arial"/>
            </a:rPr>
            <a:t>Other Process Models of Agile Development and Tools</a:t>
          </a:r>
        </a:p>
      </dsp:txBody>
      <dsp:txXfrm>
        <a:off x="750935" y="3764152"/>
        <a:ext cx="7556403" cy="1128015"/>
      </dsp:txXfrm>
    </dsp:sp>
    <dsp:sp modelId="{CF200908-E1B9-4616-A61B-93390D147D78}">
      <dsp:nvSpPr>
        <dsp:cNvPr id="0" name=""/>
        <dsp:cNvSpPr/>
      </dsp:nvSpPr>
      <dsp:spPr>
        <a:xfrm>
          <a:off x="74660" y="3651885"/>
          <a:ext cx="1352550" cy="1352550"/>
        </a:xfrm>
        <a:prstGeom prst="ellipse">
          <a:avLst/>
        </a:prstGeom>
        <a:solidFill>
          <a:sysClr val="window" lastClr="FFFFFF">
            <a:hueOff val="0"/>
            <a:satOff val="0"/>
            <a:lumOff val="0"/>
            <a:alphaOff val="0"/>
          </a:sysClr>
        </a:solidFill>
        <a:ln w="25400" cap="flat" cmpd="sng" algn="ctr">
          <a:solidFill>
            <a:srgbClr val="C0504D">
              <a:hueOff val="3121013"/>
              <a:satOff val="-3893"/>
              <a:lumOff val="915"/>
              <a:alphaOff val="0"/>
            </a:srgb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64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lvl1pPr>
          </a:lstStyle>
          <a:p>
            <a:pPr>
              <a:defRPr/>
            </a:pPr>
            <a:endParaRPr lang="en-US"/>
          </a:p>
        </p:txBody>
      </p:sp>
      <p:sp>
        <p:nvSpPr>
          <p:cNvPr id="4464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64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464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lvl1pPr>
          </a:lstStyle>
          <a:p>
            <a:pPr>
              <a:defRPr/>
            </a:pPr>
            <a:endParaRPr lang="en-US"/>
          </a:p>
        </p:txBody>
      </p:sp>
      <p:sp>
        <p:nvSpPr>
          <p:cNvPr id="4464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E2E23F49-683B-4654-8CB8-14AC710E58B0}" type="slidenum">
              <a:rPr lang="en-US" altLang="en-US"/>
              <a:pPr>
                <a:defRPr/>
              </a:pPr>
              <a:t>‹#›</a:t>
            </a:fld>
            <a:endParaRPr lang="en-US" altLang="en-US"/>
          </a:p>
        </p:txBody>
      </p:sp>
    </p:spTree>
    <p:extLst>
      <p:ext uri="{BB962C8B-B14F-4D97-AF65-F5344CB8AC3E}">
        <p14:creationId xmlns:p14="http://schemas.microsoft.com/office/powerpoint/2010/main" val="32586892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E8E39C-541F-48F2-B825-589D77766D8E}" type="slidenum">
              <a:rPr lang="en-US" smtClean="0"/>
              <a:pPr/>
              <a:t>2</a:t>
            </a:fld>
            <a:endParaRPr lang="en-US"/>
          </a:p>
        </p:txBody>
      </p:sp>
    </p:spTree>
    <p:extLst>
      <p:ext uri="{BB962C8B-B14F-4D97-AF65-F5344CB8AC3E}">
        <p14:creationId xmlns:p14="http://schemas.microsoft.com/office/powerpoint/2010/main" val="1324924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sp>
        <p:nvSpPr>
          <p:cNvPr id="14"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defRPr/>
            </a:pPr>
            <a:r>
              <a:rPr lang="en-US" altLang="en-US" sz="1400" b="0">
                <a:latin typeface="McGrawHill-Italic" pitchFamily="2" charset="0"/>
              </a:rPr>
              <a:t>McGraw-Hill</a:t>
            </a:r>
            <a:endParaRPr lang="en-US" altLang="en-US" b="0"/>
          </a:p>
        </p:txBody>
      </p:sp>
      <p:sp>
        <p:nvSpPr>
          <p:cNvPr id="15"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eaLnBrk="1" hangingPunct="1">
              <a:spcBef>
                <a:spcPct val="50000"/>
              </a:spcBef>
              <a:buFontTx/>
              <a:buChar char="©"/>
              <a:defRPr/>
            </a:pPr>
            <a:r>
              <a:rPr lang="en-US" altLang="en-US" sz="1400" b="0">
                <a:latin typeface="McGrawHill-Italic" pitchFamily="2" charset="0"/>
              </a:rPr>
              <a:t>The McGraw-Hill Companies, Inc., 2000</a:t>
            </a:r>
            <a:endParaRPr lang="en-US" altLang="en-US" b="0"/>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noProof="0"/>
              <a:t>Click to edit Master subtitle style</a:t>
            </a:r>
          </a:p>
        </p:txBody>
      </p:sp>
      <p:sp>
        <p:nvSpPr>
          <p:cNvPr id="16" name="Rectangle 14"/>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400" b="0">
                <a:solidFill>
                  <a:schemeClr val="bg2"/>
                </a:solidFill>
                <a:latin typeface="+mn-lt"/>
              </a:defRPr>
            </a:lvl1pPr>
          </a:lstStyle>
          <a:p>
            <a:pPr>
              <a:defRPr/>
            </a:pPr>
            <a:endParaRPr lang="en-US"/>
          </a:p>
        </p:txBody>
      </p:sp>
      <p:sp>
        <p:nvSpPr>
          <p:cNvPr id="17" name="Rectangle 15"/>
          <p:cNvSpPr>
            <a:spLocks noGrp="1" noChangeArrowheads="1"/>
          </p:cNvSpPr>
          <p:nvPr>
            <p:ph type="ftr" sz="quarter" idx="11"/>
          </p:nvPr>
        </p:nvSpPr>
        <p:spPr>
          <a:xfrm>
            <a:off x="3429000" y="6248400"/>
            <a:ext cx="2895600" cy="457200"/>
          </a:xfrm>
        </p:spPr>
        <p:txBody>
          <a:bodyPr/>
          <a:lstStyle>
            <a:lvl1pPr algn="ctr">
              <a:defRPr sz="1400" b="0">
                <a:solidFill>
                  <a:schemeClr val="bg2"/>
                </a:solidFill>
              </a:defRPr>
            </a:lvl1pPr>
          </a:lstStyle>
          <a:p>
            <a:pPr>
              <a:defRPr/>
            </a:pPr>
            <a:endParaRPr lang="en-US"/>
          </a:p>
        </p:txBody>
      </p:sp>
      <p:sp>
        <p:nvSpPr>
          <p:cNvPr id="18" name="Rectangle 16"/>
          <p:cNvSpPr>
            <a:spLocks noGrp="1" noChangeArrowheads="1"/>
          </p:cNvSpPr>
          <p:nvPr>
            <p:ph type="sldNum" sz="quarter" idx="12"/>
          </p:nvPr>
        </p:nvSpPr>
        <p:spPr>
          <a:xfrm>
            <a:off x="6858000" y="6248400"/>
            <a:ext cx="1905000" cy="457200"/>
          </a:xfrm>
        </p:spPr>
        <p:txBody>
          <a:bodyPr/>
          <a:lstStyle>
            <a:lvl1pPr>
              <a:defRPr sz="1400" b="0">
                <a:solidFill>
                  <a:schemeClr val="bg2"/>
                </a:solidFill>
              </a:defRPr>
            </a:lvl1pPr>
          </a:lstStyle>
          <a:p>
            <a:pPr>
              <a:defRPr/>
            </a:pPr>
            <a:fld id="{D79BF579-E53A-4AA2-9AAD-BC809971725F}" type="slidenum">
              <a:rPr lang="en-US" altLang="en-US"/>
              <a:pPr>
                <a:defRPr/>
              </a:pPr>
              <a:t>‹#›</a:t>
            </a:fld>
            <a:endParaRPr lang="en-US" altLang="en-US"/>
          </a:p>
        </p:txBody>
      </p:sp>
    </p:spTree>
    <p:extLst>
      <p:ext uri="{BB962C8B-B14F-4D97-AF65-F5344CB8AC3E}">
        <p14:creationId xmlns:p14="http://schemas.microsoft.com/office/powerpoint/2010/main" val="3113747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79F48370-DB89-4492-8C8C-980CAF91C064}" type="slidenum">
              <a:rPr lang="en-US" altLang="en-US"/>
              <a:pPr>
                <a:defRPr/>
              </a:pPr>
              <a:t>‹#›</a:t>
            </a:fld>
            <a:endParaRPr lang="en-US" altLang="en-US"/>
          </a:p>
        </p:txBody>
      </p:sp>
    </p:spTree>
    <p:extLst>
      <p:ext uri="{BB962C8B-B14F-4D97-AF65-F5344CB8AC3E}">
        <p14:creationId xmlns:p14="http://schemas.microsoft.com/office/powerpoint/2010/main" val="997853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D5946D2E-1489-4279-8A29-57B82B2EB3BD}" type="slidenum">
              <a:rPr lang="en-US" altLang="en-US"/>
              <a:pPr>
                <a:defRPr/>
              </a:pPr>
              <a:t>‹#›</a:t>
            </a:fld>
            <a:endParaRPr lang="en-US" altLang="en-US"/>
          </a:p>
        </p:txBody>
      </p:sp>
    </p:spTree>
    <p:extLst>
      <p:ext uri="{BB962C8B-B14F-4D97-AF65-F5344CB8AC3E}">
        <p14:creationId xmlns:p14="http://schemas.microsoft.com/office/powerpoint/2010/main" val="245289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p:txBody>
          <a:bodyPr/>
          <a:lstStyle>
            <a:lvl1pPr>
              <a:defRPr/>
            </a:lvl1pPr>
          </a:lstStyle>
          <a:p>
            <a:pPr>
              <a:defRPr/>
            </a:pPr>
            <a:fld id="{DCC1EFE8-E60F-47E9-9937-5569AA0D8B37}" type="slidenum">
              <a:rPr lang="en-US" altLang="en-US"/>
              <a:pPr>
                <a:defRPr/>
              </a:pPr>
              <a:t>‹#›</a:t>
            </a:fld>
            <a:endParaRPr lang="en-US" altLang="en-US"/>
          </a:p>
        </p:txBody>
      </p:sp>
    </p:spTree>
    <p:extLst>
      <p:ext uri="{BB962C8B-B14F-4D97-AF65-F5344CB8AC3E}">
        <p14:creationId xmlns:p14="http://schemas.microsoft.com/office/powerpoint/2010/main" val="2247017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39F8382E-9FB2-4925-BACE-32A878928254}" type="slidenum">
              <a:rPr lang="en-US" altLang="en-US"/>
              <a:pPr>
                <a:defRPr/>
              </a:pPr>
              <a:t>‹#›</a:t>
            </a:fld>
            <a:endParaRPr lang="en-US" altLang="en-US"/>
          </a:p>
        </p:txBody>
      </p:sp>
    </p:spTree>
    <p:extLst>
      <p:ext uri="{BB962C8B-B14F-4D97-AF65-F5344CB8AC3E}">
        <p14:creationId xmlns:p14="http://schemas.microsoft.com/office/powerpoint/2010/main" val="3073841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p:txBody>
          <a:bodyPr/>
          <a:lstStyle>
            <a:lvl1pPr>
              <a:defRPr/>
            </a:lvl1pPr>
          </a:lstStyle>
          <a:p>
            <a:pPr>
              <a:defRPr/>
            </a:pPr>
            <a:fld id="{D780E98C-D377-426A-8540-A134628CEFFD}" type="slidenum">
              <a:rPr lang="en-US" altLang="en-US"/>
              <a:pPr>
                <a:defRPr/>
              </a:pPr>
              <a:t>‹#›</a:t>
            </a:fld>
            <a:endParaRPr lang="en-US" altLang="en-US"/>
          </a:p>
        </p:txBody>
      </p:sp>
    </p:spTree>
    <p:extLst>
      <p:ext uri="{BB962C8B-B14F-4D97-AF65-F5344CB8AC3E}">
        <p14:creationId xmlns:p14="http://schemas.microsoft.com/office/powerpoint/2010/main" val="33305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p:txBody>
          <a:bodyPr/>
          <a:lstStyle>
            <a:lvl1pPr>
              <a:defRPr/>
            </a:lvl1pPr>
          </a:lstStyle>
          <a:p>
            <a:pPr>
              <a:defRPr/>
            </a:pPr>
            <a:fld id="{C344CEC9-0124-4DEE-BF2E-1B6B88C9E834}" type="slidenum">
              <a:rPr lang="en-US" altLang="en-US"/>
              <a:pPr>
                <a:defRPr/>
              </a:pPr>
              <a:t>‹#›</a:t>
            </a:fld>
            <a:endParaRPr lang="en-US" altLang="en-US"/>
          </a:p>
        </p:txBody>
      </p:sp>
    </p:spTree>
    <p:extLst>
      <p:ext uri="{BB962C8B-B14F-4D97-AF65-F5344CB8AC3E}">
        <p14:creationId xmlns:p14="http://schemas.microsoft.com/office/powerpoint/2010/main" val="370296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endParaRPr lang="en-US"/>
          </a:p>
        </p:txBody>
      </p:sp>
      <p:sp>
        <p:nvSpPr>
          <p:cNvPr id="4" name="Rectangle 13"/>
          <p:cNvSpPr>
            <a:spLocks noGrp="1" noChangeArrowheads="1"/>
          </p:cNvSpPr>
          <p:nvPr>
            <p:ph type="sldNum" sz="quarter" idx="11"/>
          </p:nvPr>
        </p:nvSpPr>
        <p:spPr>
          <a:ln/>
        </p:spPr>
        <p:txBody>
          <a:bodyPr/>
          <a:lstStyle>
            <a:lvl1pPr>
              <a:defRPr/>
            </a:lvl1pPr>
          </a:lstStyle>
          <a:p>
            <a:pPr>
              <a:defRPr/>
            </a:pPr>
            <a:fld id="{22A1FEA9-CBD1-4895-B54C-CF47BF907336}" type="slidenum">
              <a:rPr lang="en-US" altLang="en-US"/>
              <a:pPr>
                <a:defRPr/>
              </a:pPr>
              <a:t>‹#›</a:t>
            </a:fld>
            <a:endParaRPr lang="en-US" altLang="en-US"/>
          </a:p>
        </p:txBody>
      </p:sp>
    </p:spTree>
    <p:extLst>
      <p:ext uri="{BB962C8B-B14F-4D97-AF65-F5344CB8AC3E}">
        <p14:creationId xmlns:p14="http://schemas.microsoft.com/office/powerpoint/2010/main" val="94593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endParaRPr lang="en-US"/>
          </a:p>
        </p:txBody>
      </p:sp>
      <p:sp>
        <p:nvSpPr>
          <p:cNvPr id="3" name="Rectangle 13"/>
          <p:cNvSpPr>
            <a:spLocks noGrp="1" noChangeArrowheads="1"/>
          </p:cNvSpPr>
          <p:nvPr>
            <p:ph type="sldNum" sz="quarter" idx="11"/>
          </p:nvPr>
        </p:nvSpPr>
        <p:spPr>
          <a:ln/>
        </p:spPr>
        <p:txBody>
          <a:bodyPr/>
          <a:lstStyle>
            <a:lvl1pPr>
              <a:defRPr/>
            </a:lvl1pPr>
          </a:lstStyle>
          <a:p>
            <a:pPr>
              <a:defRPr/>
            </a:pPr>
            <a:fld id="{8CDD3B94-594F-43DD-9131-B7D5E073150E}" type="slidenum">
              <a:rPr lang="en-US" altLang="en-US"/>
              <a:pPr>
                <a:defRPr/>
              </a:pPr>
              <a:t>‹#›</a:t>
            </a:fld>
            <a:endParaRPr lang="en-US" altLang="en-US"/>
          </a:p>
        </p:txBody>
      </p:sp>
    </p:spTree>
    <p:extLst>
      <p:ext uri="{BB962C8B-B14F-4D97-AF65-F5344CB8AC3E}">
        <p14:creationId xmlns:p14="http://schemas.microsoft.com/office/powerpoint/2010/main" val="172691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endParaRPr lang="en-US"/>
          </a:p>
        </p:txBody>
      </p:sp>
      <p:sp>
        <p:nvSpPr>
          <p:cNvPr id="6" name="Rectangle 13"/>
          <p:cNvSpPr>
            <a:spLocks noGrp="1" noChangeArrowheads="1"/>
          </p:cNvSpPr>
          <p:nvPr>
            <p:ph type="sldNum" sz="quarter" idx="11"/>
          </p:nvPr>
        </p:nvSpPr>
        <p:spPr>
          <a:ln/>
        </p:spPr>
        <p:txBody>
          <a:bodyPr/>
          <a:lstStyle>
            <a:lvl1pPr>
              <a:defRPr/>
            </a:lvl1pPr>
          </a:lstStyle>
          <a:p>
            <a:pPr>
              <a:defRPr/>
            </a:pPr>
            <a:fld id="{78316CF6-C1C1-4F6E-B8F2-EE3F79D9F0B6}" type="slidenum">
              <a:rPr lang="en-US" altLang="en-US"/>
              <a:pPr>
                <a:defRPr/>
              </a:pPr>
              <a:t>‹#›</a:t>
            </a:fld>
            <a:endParaRPr lang="en-US" altLang="en-US"/>
          </a:p>
        </p:txBody>
      </p:sp>
    </p:spTree>
    <p:extLst>
      <p:ext uri="{BB962C8B-B14F-4D97-AF65-F5344CB8AC3E}">
        <p14:creationId xmlns:p14="http://schemas.microsoft.com/office/powerpoint/2010/main" val="949274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endParaRPr lang="en-US"/>
          </a:p>
        </p:txBody>
      </p:sp>
      <p:sp>
        <p:nvSpPr>
          <p:cNvPr id="6" name="Rectangle 13"/>
          <p:cNvSpPr>
            <a:spLocks noGrp="1" noChangeArrowheads="1"/>
          </p:cNvSpPr>
          <p:nvPr>
            <p:ph type="sldNum" sz="quarter" idx="11"/>
          </p:nvPr>
        </p:nvSpPr>
        <p:spPr>
          <a:ln/>
        </p:spPr>
        <p:txBody>
          <a:bodyPr/>
          <a:lstStyle>
            <a:lvl1pPr>
              <a:defRPr/>
            </a:lvl1pPr>
          </a:lstStyle>
          <a:p>
            <a:pPr>
              <a:defRPr/>
            </a:pPr>
            <a:fld id="{1BD448A0-83F3-4291-82CB-A62351C9451A}" type="slidenum">
              <a:rPr lang="en-US" altLang="en-US"/>
              <a:pPr>
                <a:defRPr/>
              </a:pPr>
              <a:t>‹#›</a:t>
            </a:fld>
            <a:endParaRPr lang="en-US" altLang="en-US"/>
          </a:p>
        </p:txBody>
      </p:sp>
    </p:spTree>
    <p:extLst>
      <p:ext uri="{BB962C8B-B14F-4D97-AF65-F5344CB8AC3E}">
        <p14:creationId xmlns:p14="http://schemas.microsoft.com/office/powerpoint/2010/main" val="301469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p:cNvSpPr>
            <a:spLocks noGrp="1" noChangeArrowheads="1"/>
          </p:cNvSpPr>
          <p:nvPr>
            <p:ph type="ftr" sz="quarter" idx="3"/>
          </p:nvPr>
        </p:nvSpPr>
        <p:spPr bwMode="auto">
          <a:xfrm>
            <a:off x="152400" y="6243638"/>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000">
                <a:latin typeface="+mn-lt"/>
              </a:defRPr>
            </a:lvl1pPr>
          </a:lstStyle>
          <a:p>
            <a:pPr>
              <a:defRPr/>
            </a:pPr>
            <a:endParaRPr lang="en-US"/>
          </a:p>
        </p:txBody>
      </p:sp>
      <p:sp>
        <p:nvSpPr>
          <p:cNvPr id="20993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000">
                <a:latin typeface="Tahoma" pitchFamily="34" charset="0"/>
              </a:defRPr>
            </a:lvl1pPr>
          </a:lstStyle>
          <a:p>
            <a:pPr>
              <a:defRPr/>
            </a:pPr>
            <a:fld id="{7F29F6F7-87E2-4C83-8736-D886151EC816}" type="slidenum">
              <a:rPr lang="en-US" altLang="en-US"/>
              <a:pPr>
                <a:defRPr/>
              </a:pPr>
              <a:t>‹#›</a:t>
            </a:fld>
            <a:endParaRPr lang="en-US" altLang="en-US"/>
          </a:p>
        </p:txBody>
      </p:sp>
      <p:sp>
        <p:nvSpPr>
          <p:cNvPr id="1028" name="Text Box 15"/>
          <p:cNvSpPr txBox="1">
            <a:spLocks noChangeArrowheads="1"/>
          </p:cNvSpPr>
          <p:nvPr userDrawn="1"/>
        </p:nvSpPr>
        <p:spPr bwMode="auto">
          <a:xfrm>
            <a:off x="4572000" y="65532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eaLnBrk="1" hangingPunct="1">
              <a:spcBef>
                <a:spcPct val="50000"/>
              </a:spcBef>
              <a:buFontTx/>
              <a:buChar char="©"/>
              <a:defRPr/>
            </a:pPr>
            <a:endParaRPr lang="en-US" altLang="en-US" b="0"/>
          </a:p>
        </p:txBody>
      </p:sp>
    </p:spTree>
  </p:cSld>
  <p:clrMap bg1="lt1" tx1="dk1" bg2="lt2" tx2="dk2" accent1="accent1" accent2="accent2" accent3="accent3" accent4="accent4" accent5="accent5" accent6="accent6" hlink="hlink" folHlink="folHlink"/>
  <p:sldLayoutIdLst>
    <p:sldLayoutId id="2147484017" r:id="rId1"/>
    <p:sldLayoutId id="2147484018" r:id="rId2"/>
    <p:sldLayoutId id="2147484010" r:id="rId3"/>
    <p:sldLayoutId id="2147484019" r:id="rId4"/>
    <p:sldLayoutId id="2147484020" r:id="rId5"/>
    <p:sldLayoutId id="2147484011" r:id="rId6"/>
    <p:sldLayoutId id="2147484012" r:id="rId7"/>
    <p:sldLayoutId id="2147484013" r:id="rId8"/>
    <p:sldLayoutId id="2147484014" r:id="rId9"/>
    <p:sldLayoutId id="2147484015" r:id="rId10"/>
    <p:sldLayoutId id="2147484016" r:id="rId11"/>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wmf"/><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wmf"/><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wmf"/><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wmf"/><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C99"/>
            </a:gs>
            <a:gs pos="48000">
              <a:srgbClr val="FFEC99"/>
            </a:gs>
            <a:gs pos="100000">
              <a:srgbClr val="8EFFE1"/>
            </a:gs>
          </a:gsLst>
          <a:lin ang="5400000" scaled="1"/>
        </a:gradFill>
        <a:effectLst/>
      </p:bgPr>
    </p:bg>
    <p:spTree>
      <p:nvGrpSpPr>
        <p:cNvPr id="1" name=""/>
        <p:cNvGrpSpPr/>
        <p:nvPr/>
      </p:nvGrpSpPr>
      <p:grpSpPr>
        <a:xfrm>
          <a:off x="0" y="0"/>
          <a:ext cx="0" cy="0"/>
          <a:chOff x="0" y="0"/>
          <a:chExt cx="0" cy="0"/>
        </a:xfrm>
      </p:grpSpPr>
      <p:pic>
        <p:nvPicPr>
          <p:cNvPr id="614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883" y="5791200"/>
            <a:ext cx="100691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7288" y="177800"/>
            <a:ext cx="43529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Box 5"/>
          <p:cNvSpPr txBox="1">
            <a:spLocks noChangeArrowheads="1"/>
          </p:cNvSpPr>
          <p:nvPr/>
        </p:nvSpPr>
        <p:spPr bwMode="auto">
          <a:xfrm>
            <a:off x="381000" y="1511300"/>
            <a:ext cx="8763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r>
              <a:rPr lang="en-US" altLang="en-US">
                <a:latin typeface="Cambria" pitchFamily="18" charset="0"/>
              </a:rPr>
              <a:t>CS346: </a:t>
            </a:r>
            <a:r>
              <a:rPr lang="en-US" altLang="en-US" dirty="0">
                <a:latin typeface="Cambria" pitchFamily="18" charset="0"/>
              </a:rPr>
              <a:t>SOFTWARE ENGINEERING</a:t>
            </a:r>
          </a:p>
          <a:p>
            <a:pPr algn="ctr"/>
            <a:r>
              <a:rPr lang="en-US" altLang="en-US" sz="1800" dirty="0">
                <a:latin typeface="Cambria" pitchFamily="18" charset="0"/>
              </a:rPr>
              <a:t>December  2021– April 2022</a:t>
            </a:r>
          </a:p>
        </p:txBody>
      </p:sp>
      <p:sp>
        <p:nvSpPr>
          <p:cNvPr id="6150" name="TextBox 6"/>
          <p:cNvSpPr txBox="1">
            <a:spLocks noChangeArrowheads="1"/>
          </p:cNvSpPr>
          <p:nvPr/>
        </p:nvSpPr>
        <p:spPr bwMode="auto">
          <a:xfrm>
            <a:off x="228600" y="2650391"/>
            <a:ext cx="8762999"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lnSpc>
                <a:spcPct val="150000"/>
              </a:lnSpc>
            </a:pPr>
            <a:r>
              <a:rPr lang="en-US" altLang="en-US" dirty="0">
                <a:solidFill>
                  <a:srgbClr val="C00000"/>
                </a:solidFill>
                <a:latin typeface="Cambria" pitchFamily="18" charset="0"/>
              </a:rPr>
              <a:t>UNIT 2</a:t>
            </a:r>
            <a:endParaRPr lang="en-US" altLang="en-US" dirty="0">
              <a:latin typeface="Cambria" pitchFamily="18" charset="0"/>
            </a:endParaRPr>
          </a:p>
          <a:p>
            <a:pPr algn="ctr">
              <a:lnSpc>
                <a:spcPct val="150000"/>
              </a:lnSpc>
            </a:pPr>
            <a:r>
              <a:rPr lang="en-US" altLang="en-US" sz="3200" dirty="0">
                <a:solidFill>
                  <a:srgbClr val="C00000"/>
                </a:solidFill>
                <a:latin typeface="Cambria" pitchFamily="18" charset="0"/>
              </a:rPr>
              <a:t>Agile Development</a:t>
            </a:r>
          </a:p>
          <a:p>
            <a:pPr algn="ctr"/>
            <a:endParaRPr lang="en-US" altLang="en-US" sz="3200" dirty="0">
              <a:solidFill>
                <a:srgbClr val="C00000"/>
              </a:solidFill>
              <a:latin typeface="Cambria"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nchor="ctr"/>
          <a:lstStyle/>
          <a:p>
            <a:r>
              <a:rPr lang="en-US" dirty="0"/>
              <a:t>Extreme Programming (XP)</a:t>
            </a:r>
          </a:p>
        </p:txBody>
      </p:sp>
      <p:sp>
        <p:nvSpPr>
          <p:cNvPr id="169987" name="Rectangle 3"/>
          <p:cNvSpPr>
            <a:spLocks noGrp="1" noChangeArrowheads="1"/>
          </p:cNvSpPr>
          <p:nvPr>
            <p:ph idx="1"/>
          </p:nvPr>
        </p:nvSpPr>
        <p:spPr/>
        <p:txBody>
          <a:bodyPr/>
          <a:lstStyle/>
          <a:p>
            <a:pPr algn="just">
              <a:lnSpc>
                <a:spcPct val="150000"/>
              </a:lnSpc>
            </a:pPr>
            <a:r>
              <a:rPr lang="en-US" sz="1800" dirty="0">
                <a:latin typeface="+mj-lt"/>
              </a:rPr>
              <a:t>The most widely used agile process, originally proposed by Kent Beck</a:t>
            </a:r>
          </a:p>
          <a:p>
            <a:pPr algn="just">
              <a:lnSpc>
                <a:spcPct val="150000"/>
              </a:lnSpc>
            </a:pPr>
            <a:r>
              <a:rPr lang="en-US" sz="1800" dirty="0">
                <a:latin typeface="+mj-lt"/>
              </a:rPr>
              <a:t>XP Planning</a:t>
            </a:r>
          </a:p>
          <a:p>
            <a:pPr lvl="1" algn="just">
              <a:lnSpc>
                <a:spcPct val="150000"/>
              </a:lnSpc>
            </a:pPr>
            <a:r>
              <a:rPr lang="en-US" sz="1800" dirty="0">
                <a:latin typeface="+mj-lt"/>
              </a:rPr>
              <a:t>Begins with the creation of “</a:t>
            </a:r>
            <a:r>
              <a:rPr lang="en-US" sz="1800" dirty="0">
                <a:solidFill>
                  <a:schemeClr val="folHlink"/>
                </a:solidFill>
                <a:latin typeface="+mj-lt"/>
              </a:rPr>
              <a:t>user stories</a:t>
            </a:r>
            <a:r>
              <a:rPr lang="en-US" sz="1800" dirty="0">
                <a:latin typeface="+mj-lt"/>
              </a:rPr>
              <a:t>”</a:t>
            </a:r>
          </a:p>
          <a:p>
            <a:pPr lvl="1" algn="just">
              <a:lnSpc>
                <a:spcPct val="150000"/>
              </a:lnSpc>
            </a:pPr>
            <a:r>
              <a:rPr lang="en-US" sz="1800" dirty="0">
                <a:latin typeface="+mj-lt"/>
              </a:rPr>
              <a:t>Agile team assesses each story and assigns a </a:t>
            </a:r>
            <a:r>
              <a:rPr lang="en-US" sz="1800" dirty="0">
                <a:solidFill>
                  <a:schemeClr val="folHlink"/>
                </a:solidFill>
                <a:latin typeface="+mj-lt"/>
              </a:rPr>
              <a:t>cost</a:t>
            </a:r>
            <a:endParaRPr lang="en-US" sz="1800" dirty="0">
              <a:latin typeface="+mj-lt"/>
            </a:endParaRPr>
          </a:p>
          <a:p>
            <a:pPr lvl="1" algn="just">
              <a:lnSpc>
                <a:spcPct val="150000"/>
              </a:lnSpc>
            </a:pPr>
            <a:r>
              <a:rPr lang="en-US" sz="1800" dirty="0">
                <a:latin typeface="+mj-lt"/>
              </a:rPr>
              <a:t>Stories are grouped to for a </a:t>
            </a:r>
            <a:r>
              <a:rPr lang="en-US" sz="1800" dirty="0">
                <a:solidFill>
                  <a:schemeClr val="folHlink"/>
                </a:solidFill>
                <a:latin typeface="+mj-lt"/>
              </a:rPr>
              <a:t>deliverable increment</a:t>
            </a:r>
            <a:endParaRPr lang="en-US" sz="1800" dirty="0">
              <a:latin typeface="+mj-lt"/>
            </a:endParaRPr>
          </a:p>
          <a:p>
            <a:pPr lvl="1" algn="just">
              <a:lnSpc>
                <a:spcPct val="150000"/>
              </a:lnSpc>
            </a:pPr>
            <a:r>
              <a:rPr lang="en-US" sz="1800" dirty="0">
                <a:latin typeface="+mj-lt"/>
              </a:rPr>
              <a:t>A </a:t>
            </a:r>
            <a:r>
              <a:rPr lang="en-US" sz="1800" dirty="0">
                <a:solidFill>
                  <a:schemeClr val="folHlink"/>
                </a:solidFill>
                <a:latin typeface="+mj-lt"/>
              </a:rPr>
              <a:t>commitment</a:t>
            </a:r>
            <a:r>
              <a:rPr lang="en-US" sz="1800" dirty="0">
                <a:latin typeface="+mj-lt"/>
              </a:rPr>
              <a:t> is made on delivery date</a:t>
            </a:r>
          </a:p>
          <a:p>
            <a:pPr lvl="1" algn="just">
              <a:lnSpc>
                <a:spcPct val="150000"/>
              </a:lnSpc>
            </a:pPr>
            <a:r>
              <a:rPr lang="en-US" sz="1800" dirty="0">
                <a:latin typeface="+mj-lt"/>
              </a:rPr>
              <a:t>After the first increment “</a:t>
            </a:r>
            <a:r>
              <a:rPr lang="en-US" sz="1800" dirty="0">
                <a:solidFill>
                  <a:schemeClr val="folHlink"/>
                </a:solidFill>
                <a:latin typeface="+mj-lt"/>
              </a:rPr>
              <a:t>project velocity</a:t>
            </a:r>
            <a:r>
              <a:rPr lang="en-US" sz="1800" dirty="0">
                <a:latin typeface="+mj-lt"/>
              </a:rPr>
              <a:t>” is used to help define subsequent delivery dates for other increments</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nchor="ctr"/>
          <a:lstStyle/>
          <a:p>
            <a:r>
              <a:rPr lang="en-US" dirty="0" err="1"/>
              <a:t>Contd</a:t>
            </a:r>
            <a:r>
              <a:rPr lang="en-US" dirty="0"/>
              <a:t>…</a:t>
            </a:r>
          </a:p>
        </p:txBody>
      </p:sp>
      <p:sp>
        <p:nvSpPr>
          <p:cNvPr id="171011" name="Rectangle 3"/>
          <p:cNvSpPr>
            <a:spLocks noGrp="1" noChangeArrowheads="1"/>
          </p:cNvSpPr>
          <p:nvPr>
            <p:ph idx="1"/>
          </p:nvPr>
        </p:nvSpPr>
        <p:spPr>
          <a:xfrm>
            <a:off x="457200" y="1214422"/>
            <a:ext cx="8229600" cy="4525963"/>
          </a:xfrm>
        </p:spPr>
        <p:txBody>
          <a:bodyPr/>
          <a:lstStyle/>
          <a:p>
            <a:pPr marL="285750" indent="-285750" algn="just">
              <a:lnSpc>
                <a:spcPct val="150000"/>
              </a:lnSpc>
            </a:pPr>
            <a:r>
              <a:rPr lang="en-US" sz="1600" dirty="0"/>
              <a:t>XP Design</a:t>
            </a:r>
          </a:p>
          <a:p>
            <a:pPr marL="685800" lvl="1" indent="-228600" algn="just">
              <a:lnSpc>
                <a:spcPct val="150000"/>
              </a:lnSpc>
            </a:pPr>
            <a:r>
              <a:rPr lang="en-US" sz="1600" dirty="0"/>
              <a:t>Follows the </a:t>
            </a:r>
            <a:r>
              <a:rPr lang="en-US" sz="1600" dirty="0">
                <a:solidFill>
                  <a:schemeClr val="folHlink"/>
                </a:solidFill>
              </a:rPr>
              <a:t>KIS principle</a:t>
            </a:r>
            <a:endParaRPr lang="en-US" sz="1600" dirty="0"/>
          </a:p>
          <a:p>
            <a:pPr marL="685800" lvl="1" indent="-228600" algn="just">
              <a:lnSpc>
                <a:spcPct val="150000"/>
              </a:lnSpc>
            </a:pPr>
            <a:r>
              <a:rPr lang="en-US" sz="1600" dirty="0"/>
              <a:t>Encourage the use of </a:t>
            </a:r>
            <a:r>
              <a:rPr lang="en-US" sz="1600" dirty="0">
                <a:solidFill>
                  <a:schemeClr val="folHlink"/>
                </a:solidFill>
              </a:rPr>
              <a:t>CRC cards</a:t>
            </a:r>
            <a:r>
              <a:rPr lang="en-US" sz="1600" dirty="0"/>
              <a:t> (see Chapter 8)</a:t>
            </a:r>
          </a:p>
          <a:p>
            <a:pPr marL="685800" lvl="1" indent="-228600" algn="just">
              <a:lnSpc>
                <a:spcPct val="150000"/>
              </a:lnSpc>
            </a:pPr>
            <a:r>
              <a:rPr lang="en-US" sz="1600" dirty="0"/>
              <a:t>For difficult design problems, suggests the creation of “</a:t>
            </a:r>
            <a:r>
              <a:rPr lang="en-US" sz="1600" dirty="0">
                <a:solidFill>
                  <a:schemeClr val="folHlink"/>
                </a:solidFill>
              </a:rPr>
              <a:t>spike solutions</a:t>
            </a:r>
            <a:r>
              <a:rPr lang="en-US" sz="1600" dirty="0"/>
              <a:t>”—a design prototype</a:t>
            </a:r>
          </a:p>
          <a:p>
            <a:pPr marL="685800" lvl="1" indent="-228600" algn="just">
              <a:lnSpc>
                <a:spcPct val="150000"/>
              </a:lnSpc>
            </a:pPr>
            <a:r>
              <a:rPr lang="en-US" sz="1600" dirty="0"/>
              <a:t>Encourages “</a:t>
            </a:r>
            <a:r>
              <a:rPr lang="en-US" sz="1600" dirty="0">
                <a:solidFill>
                  <a:schemeClr val="folHlink"/>
                </a:solidFill>
              </a:rPr>
              <a:t>refactoring</a:t>
            </a:r>
            <a:r>
              <a:rPr lang="en-US" sz="1600" dirty="0"/>
              <a:t>”—an iterative refinement of the internal program design</a:t>
            </a:r>
          </a:p>
          <a:p>
            <a:pPr marL="285750" indent="-285750" algn="just">
              <a:lnSpc>
                <a:spcPct val="150000"/>
              </a:lnSpc>
            </a:pPr>
            <a:r>
              <a:rPr lang="en-US" sz="1600" dirty="0"/>
              <a:t>XP Coding</a:t>
            </a:r>
          </a:p>
          <a:p>
            <a:pPr marL="685800" lvl="1" indent="-228600" algn="just">
              <a:lnSpc>
                <a:spcPct val="150000"/>
              </a:lnSpc>
            </a:pPr>
            <a:r>
              <a:rPr lang="en-US" sz="1600" dirty="0"/>
              <a:t>Recommends the </a:t>
            </a:r>
            <a:r>
              <a:rPr lang="en-US" sz="1600" dirty="0">
                <a:solidFill>
                  <a:schemeClr val="folHlink"/>
                </a:solidFill>
              </a:rPr>
              <a:t>construction of a unit test</a:t>
            </a:r>
            <a:r>
              <a:rPr lang="en-US" sz="1600" dirty="0"/>
              <a:t> for a store </a:t>
            </a:r>
            <a:r>
              <a:rPr lang="en-US" sz="1600" i="1" dirty="0"/>
              <a:t>before</a:t>
            </a:r>
            <a:r>
              <a:rPr lang="en-US" sz="1600" dirty="0"/>
              <a:t> coding commences</a:t>
            </a:r>
          </a:p>
          <a:p>
            <a:pPr marL="685800" lvl="1" indent="-228600" algn="just">
              <a:lnSpc>
                <a:spcPct val="150000"/>
              </a:lnSpc>
            </a:pPr>
            <a:r>
              <a:rPr lang="en-US" sz="1600" dirty="0"/>
              <a:t>Encourages “</a:t>
            </a:r>
            <a:r>
              <a:rPr lang="en-US" sz="1600" dirty="0">
                <a:solidFill>
                  <a:schemeClr val="folHlink"/>
                </a:solidFill>
              </a:rPr>
              <a:t>pair programming</a:t>
            </a:r>
            <a:r>
              <a:rPr lang="en-US" sz="1600" dirty="0"/>
              <a:t>”</a:t>
            </a:r>
          </a:p>
          <a:p>
            <a:pPr marL="285750" indent="-285750" algn="just">
              <a:lnSpc>
                <a:spcPct val="150000"/>
              </a:lnSpc>
            </a:pPr>
            <a:r>
              <a:rPr lang="en-US" sz="1600" dirty="0"/>
              <a:t>XP Testing</a:t>
            </a:r>
          </a:p>
          <a:p>
            <a:pPr marL="685800" lvl="1" indent="-228600" algn="just">
              <a:lnSpc>
                <a:spcPct val="150000"/>
              </a:lnSpc>
            </a:pPr>
            <a:r>
              <a:rPr lang="en-US" sz="1600" dirty="0"/>
              <a:t>All </a:t>
            </a:r>
            <a:r>
              <a:rPr lang="en-US" sz="1600" dirty="0">
                <a:solidFill>
                  <a:schemeClr val="folHlink"/>
                </a:solidFill>
              </a:rPr>
              <a:t>unit tests are executed daily</a:t>
            </a:r>
            <a:endParaRPr lang="en-US" sz="1600" dirty="0"/>
          </a:p>
          <a:p>
            <a:pPr marL="685800" lvl="1" indent="-228600" algn="just">
              <a:lnSpc>
                <a:spcPct val="150000"/>
              </a:lnSpc>
            </a:pPr>
            <a:r>
              <a:rPr lang="en-US" sz="1600" dirty="0">
                <a:solidFill>
                  <a:schemeClr val="folHlink"/>
                </a:solidFill>
              </a:rPr>
              <a:t>“Acceptance tests”</a:t>
            </a:r>
            <a:r>
              <a:rPr lang="en-US" sz="1600" dirty="0"/>
              <a:t> are defined by the customer and executed to assess customer visible functionality</a:t>
            </a:r>
          </a:p>
          <a:p>
            <a:pPr marL="685800" lvl="1" indent="-228600" algn="just">
              <a:lnSpc>
                <a:spcPct val="150000"/>
              </a:lnSpc>
            </a:pPr>
            <a:endParaRPr lang="en-US" sz="1600" dirty="0"/>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Grp="1" noChangeArrowheads="1"/>
          </p:cNvSpPr>
          <p:nvPr>
            <p:ph type="title"/>
          </p:nvPr>
        </p:nvSpPr>
        <p:spPr/>
        <p:txBody>
          <a:bodyPr anchor="ctr"/>
          <a:lstStyle/>
          <a:p>
            <a:r>
              <a:rPr lang="en-US" dirty="0" err="1"/>
              <a:t>Contd</a:t>
            </a:r>
            <a:r>
              <a:rPr lang="en-US" dirty="0"/>
              <a:t>…</a:t>
            </a:r>
          </a:p>
        </p:txBody>
      </p:sp>
      <p:pic>
        <p:nvPicPr>
          <p:cNvPr id="172036" name="Picture 4"/>
          <p:cNvPicPr>
            <a:picLocks noChangeAspect="1" noChangeArrowheads="1"/>
          </p:cNvPicPr>
          <p:nvPr/>
        </p:nvPicPr>
        <p:blipFill>
          <a:blip r:embed="rId2"/>
          <a:srcRect/>
          <a:stretch>
            <a:fillRect/>
          </a:stretch>
        </p:blipFill>
        <p:spPr bwMode="auto">
          <a:xfrm>
            <a:off x="2071671" y="1442688"/>
            <a:ext cx="5187972" cy="4842225"/>
          </a:xfrm>
          <a:prstGeom prst="rect">
            <a:avLst/>
          </a:prstGeom>
          <a:noFill/>
          <a:ln w="12700">
            <a:noFill/>
            <a:miter lim="800000"/>
            <a:headEnd/>
            <a:tailEnd/>
          </a:ln>
          <a:effectLst/>
        </p:spPr>
      </p:pic>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Other Agile Process Models</a:t>
            </a:r>
          </a:p>
        </p:txBody>
      </p:sp>
      <p:sp>
        <p:nvSpPr>
          <p:cNvPr id="3" name="Content Placeholder 2"/>
          <p:cNvSpPr>
            <a:spLocks noGrp="1"/>
          </p:cNvSpPr>
          <p:nvPr>
            <p:ph idx="1"/>
          </p:nvPr>
        </p:nvSpPr>
        <p:spPr/>
        <p:txBody>
          <a:bodyPr/>
          <a:lstStyle/>
          <a:p>
            <a:pPr algn="just">
              <a:lnSpc>
                <a:spcPct val="150000"/>
              </a:lnSpc>
              <a:buNone/>
            </a:pPr>
            <a:r>
              <a:rPr lang="en-IN" sz="2000" dirty="0"/>
              <a:t>It includes:</a:t>
            </a:r>
          </a:p>
          <a:p>
            <a:pPr marL="457200" indent="-457200" algn="just">
              <a:lnSpc>
                <a:spcPct val="150000"/>
              </a:lnSpc>
              <a:buClrTx/>
              <a:buSzPct val="100000"/>
              <a:buFont typeface="+mj-lt"/>
              <a:buAutoNum type="arabicPeriod"/>
            </a:pPr>
            <a:r>
              <a:rPr lang="en-IN" sz="2000" dirty="0"/>
              <a:t>	Adaptive Software Development (ASD)</a:t>
            </a:r>
          </a:p>
          <a:p>
            <a:pPr marL="457200" indent="-457200" algn="just">
              <a:lnSpc>
                <a:spcPct val="150000"/>
              </a:lnSpc>
              <a:buClrTx/>
              <a:buSzPct val="100000"/>
              <a:buFont typeface="+mj-lt"/>
              <a:buAutoNum type="arabicPeriod"/>
            </a:pPr>
            <a:r>
              <a:rPr lang="en-IN" sz="2000" dirty="0"/>
              <a:t>	Scrum</a:t>
            </a:r>
          </a:p>
          <a:p>
            <a:pPr marL="457200" indent="-457200" algn="just">
              <a:lnSpc>
                <a:spcPct val="150000"/>
              </a:lnSpc>
              <a:buClrTx/>
              <a:buSzPct val="100000"/>
              <a:buFont typeface="+mj-lt"/>
              <a:buAutoNum type="arabicPeriod"/>
            </a:pPr>
            <a:r>
              <a:rPr lang="en-IN" sz="2000" dirty="0"/>
              <a:t>	Dynamic Systems Development Method (DSDM)</a:t>
            </a:r>
          </a:p>
          <a:p>
            <a:pPr marL="457200" indent="-457200" algn="just">
              <a:lnSpc>
                <a:spcPct val="150000"/>
              </a:lnSpc>
              <a:buClrTx/>
              <a:buSzPct val="100000"/>
              <a:buFont typeface="+mj-lt"/>
              <a:buAutoNum type="arabicPeriod"/>
            </a:pPr>
            <a:r>
              <a:rPr lang="en-IN" sz="2000" dirty="0"/>
              <a:t>	Crystal</a:t>
            </a:r>
          </a:p>
          <a:p>
            <a:pPr marL="457200" indent="-457200" algn="just">
              <a:lnSpc>
                <a:spcPct val="150000"/>
              </a:lnSpc>
              <a:buClrTx/>
              <a:buSzPct val="100000"/>
              <a:buFont typeface="+mj-lt"/>
              <a:buAutoNum type="arabicPeriod"/>
            </a:pPr>
            <a:r>
              <a:rPr lang="en-IN" sz="2000" dirty="0"/>
              <a:t>	Feature Driven Development (FDD)</a:t>
            </a:r>
          </a:p>
          <a:p>
            <a:pPr marL="457200" indent="-457200" algn="just">
              <a:lnSpc>
                <a:spcPct val="150000"/>
              </a:lnSpc>
              <a:buClrTx/>
              <a:buSzPct val="100000"/>
              <a:buFont typeface="+mj-lt"/>
              <a:buAutoNum type="arabicPeriod"/>
            </a:pPr>
            <a:r>
              <a:rPr lang="en-IN" sz="2000" dirty="0"/>
              <a:t>	Lean Software Development (LSD)</a:t>
            </a:r>
          </a:p>
          <a:p>
            <a:pPr marL="457200" indent="-457200" algn="just">
              <a:lnSpc>
                <a:spcPct val="150000"/>
              </a:lnSpc>
              <a:buClrTx/>
              <a:buSzPct val="100000"/>
              <a:buFont typeface="+mj-lt"/>
              <a:buAutoNum type="arabicPeriod"/>
            </a:pPr>
            <a:r>
              <a:rPr lang="en-IN" sz="2000" dirty="0"/>
              <a:t>	Agile </a:t>
            </a:r>
            <a:r>
              <a:rPr lang="en-IN" sz="2000" dirty="0" err="1"/>
              <a:t>Modeling</a:t>
            </a:r>
            <a:r>
              <a:rPr lang="en-IN" sz="2000" dirty="0"/>
              <a:t> (AM)</a:t>
            </a:r>
          </a:p>
          <a:p>
            <a:pPr marL="457200" indent="-457200" algn="just">
              <a:lnSpc>
                <a:spcPct val="150000"/>
              </a:lnSpc>
              <a:buClrTx/>
              <a:buSzPct val="100000"/>
              <a:buFont typeface="+mj-lt"/>
              <a:buAutoNum type="arabicPeriod"/>
            </a:pPr>
            <a:r>
              <a:rPr lang="en-IN" sz="2000" dirty="0"/>
              <a:t>	Agile Unified Process (AUP) </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nchor="ctr"/>
          <a:lstStyle/>
          <a:p>
            <a:r>
              <a:rPr lang="en-US" sz="3600" dirty="0"/>
              <a:t>Adaptive Software Development</a:t>
            </a:r>
            <a:endParaRPr lang="en-US" dirty="0"/>
          </a:p>
        </p:txBody>
      </p:sp>
      <p:sp>
        <p:nvSpPr>
          <p:cNvPr id="173059" name="Rectangle 3"/>
          <p:cNvSpPr>
            <a:spLocks noGrp="1" noChangeArrowheads="1"/>
          </p:cNvSpPr>
          <p:nvPr>
            <p:ph idx="1"/>
          </p:nvPr>
        </p:nvSpPr>
        <p:spPr/>
        <p:txBody>
          <a:bodyPr/>
          <a:lstStyle/>
          <a:p>
            <a:pPr algn="just">
              <a:lnSpc>
                <a:spcPct val="150000"/>
              </a:lnSpc>
            </a:pPr>
            <a:r>
              <a:rPr lang="en-US" sz="2000" dirty="0"/>
              <a:t>Originally proposed by Jim </a:t>
            </a:r>
            <a:r>
              <a:rPr lang="en-US" sz="2000" dirty="0" err="1"/>
              <a:t>Highsmith</a:t>
            </a:r>
            <a:endParaRPr lang="en-US" sz="2000" dirty="0"/>
          </a:p>
          <a:p>
            <a:pPr algn="just">
              <a:lnSpc>
                <a:spcPct val="150000"/>
              </a:lnSpc>
            </a:pPr>
            <a:r>
              <a:rPr lang="en-US" sz="2000" dirty="0"/>
              <a:t>ASD — distinguishing  features</a:t>
            </a:r>
          </a:p>
          <a:p>
            <a:pPr lvl="1" algn="just">
              <a:lnSpc>
                <a:spcPct val="150000"/>
              </a:lnSpc>
            </a:pPr>
            <a:r>
              <a:rPr lang="en-US" sz="2000" dirty="0">
                <a:solidFill>
                  <a:schemeClr val="folHlink"/>
                </a:solidFill>
              </a:rPr>
              <a:t>Mission-driven</a:t>
            </a:r>
            <a:r>
              <a:rPr lang="en-US" sz="2000" dirty="0"/>
              <a:t> planning</a:t>
            </a:r>
          </a:p>
          <a:p>
            <a:pPr lvl="1" algn="just">
              <a:lnSpc>
                <a:spcPct val="150000"/>
              </a:lnSpc>
            </a:pPr>
            <a:r>
              <a:rPr lang="en-US" sz="2000" dirty="0">
                <a:solidFill>
                  <a:schemeClr val="folHlink"/>
                </a:solidFill>
              </a:rPr>
              <a:t>Component-based focus</a:t>
            </a:r>
            <a:endParaRPr lang="en-US" sz="2000" dirty="0"/>
          </a:p>
          <a:p>
            <a:pPr lvl="1" algn="just">
              <a:lnSpc>
                <a:spcPct val="150000"/>
              </a:lnSpc>
            </a:pPr>
            <a:r>
              <a:rPr lang="en-US" sz="2000" dirty="0"/>
              <a:t>Uses “</a:t>
            </a:r>
            <a:r>
              <a:rPr lang="en-US" sz="2000" dirty="0">
                <a:solidFill>
                  <a:schemeClr val="folHlink"/>
                </a:solidFill>
              </a:rPr>
              <a:t>time-boxing”</a:t>
            </a:r>
            <a:endParaRPr lang="en-US" sz="2000" dirty="0"/>
          </a:p>
          <a:p>
            <a:pPr lvl="1" algn="just">
              <a:lnSpc>
                <a:spcPct val="150000"/>
              </a:lnSpc>
            </a:pPr>
            <a:r>
              <a:rPr lang="en-US" sz="2000" dirty="0"/>
              <a:t>Explicit consideration of </a:t>
            </a:r>
            <a:r>
              <a:rPr lang="en-US" sz="2000" dirty="0">
                <a:solidFill>
                  <a:schemeClr val="folHlink"/>
                </a:solidFill>
              </a:rPr>
              <a:t>risks</a:t>
            </a:r>
            <a:endParaRPr lang="en-US" sz="2000" dirty="0"/>
          </a:p>
          <a:p>
            <a:pPr lvl="1" algn="just">
              <a:lnSpc>
                <a:spcPct val="150000"/>
              </a:lnSpc>
            </a:pPr>
            <a:r>
              <a:rPr lang="en-US" sz="2000" dirty="0"/>
              <a:t>Emphasizes </a:t>
            </a:r>
            <a:r>
              <a:rPr lang="en-US" sz="2000" dirty="0">
                <a:solidFill>
                  <a:schemeClr val="folHlink"/>
                </a:solidFill>
              </a:rPr>
              <a:t>collaboration</a:t>
            </a:r>
            <a:r>
              <a:rPr lang="en-US" sz="2000" dirty="0"/>
              <a:t> for requirements gathering</a:t>
            </a:r>
          </a:p>
          <a:p>
            <a:pPr lvl="1" algn="just">
              <a:lnSpc>
                <a:spcPct val="150000"/>
              </a:lnSpc>
            </a:pPr>
            <a:r>
              <a:rPr lang="en-US" sz="2000" dirty="0"/>
              <a:t>Emphasizes “</a:t>
            </a:r>
            <a:r>
              <a:rPr lang="en-US" sz="2000" dirty="0">
                <a:solidFill>
                  <a:schemeClr val="folHlink"/>
                </a:solidFill>
              </a:rPr>
              <a:t>learning</a:t>
            </a:r>
            <a:r>
              <a:rPr lang="en-US" sz="2000" dirty="0"/>
              <a:t>” throughout the process</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nchor="ctr"/>
          <a:lstStyle/>
          <a:p>
            <a:r>
              <a:rPr lang="en-US" sz="3600" dirty="0"/>
              <a:t>Adaptive Software Development</a:t>
            </a:r>
            <a:endParaRPr lang="en-US" dirty="0"/>
          </a:p>
        </p:txBody>
      </p:sp>
      <p:pic>
        <p:nvPicPr>
          <p:cNvPr id="174084" name="Picture 4"/>
          <p:cNvPicPr>
            <a:picLocks noChangeAspect="1" noChangeArrowheads="1"/>
          </p:cNvPicPr>
          <p:nvPr/>
        </p:nvPicPr>
        <p:blipFill>
          <a:blip r:embed="rId2"/>
          <a:srcRect/>
          <a:stretch>
            <a:fillRect/>
          </a:stretch>
        </p:blipFill>
        <p:spPr bwMode="auto">
          <a:xfrm>
            <a:off x="2071670" y="1410307"/>
            <a:ext cx="5072080" cy="4833332"/>
          </a:xfrm>
          <a:prstGeom prst="rect">
            <a:avLst/>
          </a:prstGeom>
          <a:noFill/>
          <a:ln w="12700">
            <a:noFill/>
            <a:miter lim="800000"/>
            <a:headEnd/>
            <a:tailEnd/>
          </a:ln>
          <a:effectLst/>
        </p:spPr>
      </p:pic>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nchor="ctr"/>
          <a:lstStyle/>
          <a:p>
            <a:r>
              <a:rPr lang="en-US" sz="3200" dirty="0"/>
              <a:t>Dynamic Systems Development Method</a:t>
            </a:r>
            <a:endParaRPr lang="en-US" sz="3600" dirty="0"/>
          </a:p>
        </p:txBody>
      </p:sp>
      <p:pic>
        <p:nvPicPr>
          <p:cNvPr id="176132" name="Picture 4"/>
          <p:cNvPicPr>
            <a:picLocks noChangeAspect="1" noChangeArrowheads="1"/>
          </p:cNvPicPr>
          <p:nvPr/>
        </p:nvPicPr>
        <p:blipFill>
          <a:blip r:embed="rId2"/>
          <a:srcRect/>
          <a:stretch>
            <a:fillRect/>
          </a:stretch>
        </p:blipFill>
        <p:spPr bwMode="auto">
          <a:xfrm>
            <a:off x="1714480" y="1577201"/>
            <a:ext cx="6184920" cy="4537849"/>
          </a:xfrm>
          <a:prstGeom prst="rect">
            <a:avLst/>
          </a:prstGeom>
          <a:noFill/>
          <a:ln w="12700">
            <a:noFill/>
            <a:miter lim="800000"/>
            <a:headEnd/>
            <a:tailEnd/>
          </a:ln>
          <a:effectLst/>
        </p:spPr>
      </p:pic>
      <p:sp>
        <p:nvSpPr>
          <p:cNvPr id="176133" name="Rectangle 5"/>
          <p:cNvSpPr>
            <a:spLocks noChangeArrowheads="1"/>
          </p:cNvSpPr>
          <p:nvPr/>
        </p:nvSpPr>
        <p:spPr bwMode="auto">
          <a:xfrm>
            <a:off x="2057400" y="6096000"/>
            <a:ext cx="4519613" cy="257175"/>
          </a:xfrm>
          <a:prstGeom prst="rect">
            <a:avLst/>
          </a:prstGeom>
          <a:noFill/>
          <a:ln w="12700">
            <a:noFill/>
            <a:miter lim="800000"/>
            <a:headEnd/>
            <a:tailEnd/>
          </a:ln>
          <a:effectLst/>
        </p:spPr>
        <p:txBody>
          <a:bodyPr wrap="none">
            <a:spAutoFit/>
          </a:bodyPr>
          <a:lstStyle/>
          <a:p>
            <a:pPr algn="ctr">
              <a:lnSpc>
                <a:spcPct val="90000"/>
              </a:lnSpc>
            </a:pPr>
            <a:r>
              <a:rPr lang="en-US" sz="1200" b="1">
                <a:solidFill>
                  <a:srgbClr val="000000"/>
                </a:solidFill>
              </a:rPr>
              <a:t>DSDM Life Cycle (with permission of the DSDM consortium)</a:t>
            </a:r>
          </a:p>
        </p:txBody>
      </p:sp>
      <p:sp>
        <p:nvSpPr>
          <p:cNvPr id="8"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9"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nchor="ctr"/>
          <a:lstStyle/>
          <a:p>
            <a:r>
              <a:rPr lang="en-US" dirty="0"/>
              <a:t>Scrum</a:t>
            </a:r>
          </a:p>
        </p:txBody>
      </p:sp>
      <p:sp>
        <p:nvSpPr>
          <p:cNvPr id="177155" name="Rectangle 3"/>
          <p:cNvSpPr>
            <a:spLocks noGrp="1" noChangeArrowheads="1"/>
          </p:cNvSpPr>
          <p:nvPr>
            <p:ph idx="1"/>
          </p:nvPr>
        </p:nvSpPr>
        <p:spPr/>
        <p:txBody>
          <a:bodyPr/>
          <a:lstStyle/>
          <a:p>
            <a:pPr marL="285750" indent="-285750" algn="just">
              <a:lnSpc>
                <a:spcPct val="150000"/>
              </a:lnSpc>
            </a:pPr>
            <a:r>
              <a:rPr lang="en-US" sz="1800" dirty="0"/>
              <a:t>Originally proposed by </a:t>
            </a:r>
            <a:r>
              <a:rPr lang="en-US" sz="1800" dirty="0" err="1"/>
              <a:t>Schwaber</a:t>
            </a:r>
            <a:r>
              <a:rPr lang="en-US" sz="1800" dirty="0"/>
              <a:t> and </a:t>
            </a:r>
            <a:r>
              <a:rPr lang="en-US" sz="1800" dirty="0" err="1"/>
              <a:t>Beedle</a:t>
            </a:r>
            <a:endParaRPr lang="en-US" sz="1800" dirty="0"/>
          </a:p>
          <a:p>
            <a:pPr marL="285750" indent="-285750" algn="just">
              <a:lnSpc>
                <a:spcPct val="150000"/>
              </a:lnSpc>
            </a:pPr>
            <a:r>
              <a:rPr lang="en-US" sz="1800" dirty="0"/>
              <a:t>Scrum—distinguishing features</a:t>
            </a:r>
          </a:p>
          <a:p>
            <a:pPr marL="685800" lvl="1" indent="-228600" algn="just">
              <a:lnSpc>
                <a:spcPct val="150000"/>
              </a:lnSpc>
            </a:pPr>
            <a:r>
              <a:rPr lang="en-US" sz="1800" dirty="0"/>
              <a:t>Development work is partitioned into “</a:t>
            </a:r>
            <a:r>
              <a:rPr lang="en-US" sz="1800" dirty="0">
                <a:solidFill>
                  <a:schemeClr val="folHlink"/>
                </a:solidFill>
              </a:rPr>
              <a:t>packets</a:t>
            </a:r>
            <a:r>
              <a:rPr lang="en-US" sz="1800" dirty="0"/>
              <a:t>”</a:t>
            </a:r>
          </a:p>
          <a:p>
            <a:pPr marL="685800" lvl="1" indent="-228600" algn="just">
              <a:lnSpc>
                <a:spcPct val="150000"/>
              </a:lnSpc>
            </a:pPr>
            <a:r>
              <a:rPr lang="en-US" sz="1800" dirty="0">
                <a:solidFill>
                  <a:schemeClr val="folHlink"/>
                </a:solidFill>
              </a:rPr>
              <a:t>Testing and documentation are on-going</a:t>
            </a:r>
            <a:r>
              <a:rPr lang="en-US" sz="1800" dirty="0"/>
              <a:t> as the product is constructed</a:t>
            </a:r>
          </a:p>
          <a:p>
            <a:pPr marL="685800" lvl="1" indent="-228600" algn="just">
              <a:lnSpc>
                <a:spcPct val="150000"/>
              </a:lnSpc>
            </a:pPr>
            <a:r>
              <a:rPr lang="en-US" sz="1800" dirty="0"/>
              <a:t>Work occurs in “</a:t>
            </a:r>
            <a:r>
              <a:rPr lang="en-US" sz="1800" dirty="0">
                <a:solidFill>
                  <a:schemeClr val="folHlink"/>
                </a:solidFill>
              </a:rPr>
              <a:t>sprints</a:t>
            </a:r>
            <a:r>
              <a:rPr lang="en-US" sz="1800" dirty="0"/>
              <a:t>” and is derived from a “</a:t>
            </a:r>
            <a:r>
              <a:rPr lang="en-US" sz="1800" dirty="0">
                <a:solidFill>
                  <a:schemeClr val="folHlink"/>
                </a:solidFill>
              </a:rPr>
              <a:t>backlog</a:t>
            </a:r>
            <a:r>
              <a:rPr lang="en-US" sz="1800" dirty="0"/>
              <a:t>” of existing requirements</a:t>
            </a:r>
          </a:p>
          <a:p>
            <a:pPr marL="685800" lvl="1" indent="-228600" algn="just">
              <a:lnSpc>
                <a:spcPct val="150000"/>
              </a:lnSpc>
            </a:pPr>
            <a:r>
              <a:rPr lang="en-US" sz="1800" dirty="0">
                <a:solidFill>
                  <a:schemeClr val="folHlink"/>
                </a:solidFill>
              </a:rPr>
              <a:t>Meetings are very short</a:t>
            </a:r>
            <a:r>
              <a:rPr lang="en-US" sz="1800" dirty="0"/>
              <a:t> and sometimes conducted without chairs</a:t>
            </a:r>
          </a:p>
          <a:p>
            <a:pPr marL="685800" lvl="1" indent="-228600" algn="just">
              <a:lnSpc>
                <a:spcPct val="150000"/>
              </a:lnSpc>
            </a:pPr>
            <a:r>
              <a:rPr lang="en-US" sz="1800" dirty="0"/>
              <a:t>“</a:t>
            </a:r>
            <a:r>
              <a:rPr lang="en-US" sz="1800" dirty="0">
                <a:solidFill>
                  <a:schemeClr val="folHlink"/>
                </a:solidFill>
              </a:rPr>
              <a:t>demos</a:t>
            </a:r>
            <a:r>
              <a:rPr lang="en-US" sz="1800" dirty="0"/>
              <a:t>” are delivered to the customer with the time-box allocated</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nchor="ctr"/>
          <a:lstStyle/>
          <a:p>
            <a:r>
              <a:rPr lang="en-US" dirty="0"/>
              <a:t>Crystal</a:t>
            </a:r>
          </a:p>
        </p:txBody>
      </p:sp>
      <p:sp>
        <p:nvSpPr>
          <p:cNvPr id="179203" name="Rectangle 3"/>
          <p:cNvSpPr>
            <a:spLocks noGrp="1" noChangeArrowheads="1"/>
          </p:cNvSpPr>
          <p:nvPr>
            <p:ph idx="1"/>
          </p:nvPr>
        </p:nvSpPr>
        <p:spPr/>
        <p:txBody>
          <a:bodyPr/>
          <a:lstStyle/>
          <a:p>
            <a:pPr algn="just">
              <a:lnSpc>
                <a:spcPct val="150000"/>
              </a:lnSpc>
            </a:pPr>
            <a:r>
              <a:rPr lang="en-US" sz="2000" dirty="0"/>
              <a:t>Proposed by Cockburn and </a:t>
            </a:r>
            <a:r>
              <a:rPr lang="en-US" sz="2000" dirty="0" err="1"/>
              <a:t>Highsmith</a:t>
            </a:r>
            <a:endParaRPr lang="en-US" sz="2000" dirty="0"/>
          </a:p>
          <a:p>
            <a:pPr algn="just">
              <a:lnSpc>
                <a:spcPct val="150000"/>
              </a:lnSpc>
            </a:pPr>
            <a:r>
              <a:rPr lang="en-US" sz="2000" dirty="0"/>
              <a:t>Crystal—distinguishing features</a:t>
            </a:r>
          </a:p>
          <a:p>
            <a:pPr lvl="1" algn="just">
              <a:lnSpc>
                <a:spcPct val="150000"/>
              </a:lnSpc>
            </a:pPr>
            <a:r>
              <a:rPr lang="en-US" sz="2000" dirty="0"/>
              <a:t>Actually a </a:t>
            </a:r>
            <a:r>
              <a:rPr lang="en-US" sz="2000" dirty="0">
                <a:solidFill>
                  <a:schemeClr val="folHlink"/>
                </a:solidFill>
              </a:rPr>
              <a:t>family of process models</a:t>
            </a:r>
            <a:r>
              <a:rPr lang="en-US" sz="2000" dirty="0"/>
              <a:t> that allow “</a:t>
            </a:r>
            <a:r>
              <a:rPr lang="en-US" sz="2000" dirty="0">
                <a:solidFill>
                  <a:schemeClr val="folHlink"/>
                </a:solidFill>
              </a:rPr>
              <a:t>maneuverability</a:t>
            </a:r>
            <a:r>
              <a:rPr lang="en-US" sz="2000" dirty="0"/>
              <a:t>” based on problem characteristics</a:t>
            </a:r>
          </a:p>
          <a:p>
            <a:pPr lvl="1" algn="just">
              <a:lnSpc>
                <a:spcPct val="150000"/>
              </a:lnSpc>
            </a:pPr>
            <a:r>
              <a:rPr lang="en-US" sz="2000" dirty="0">
                <a:solidFill>
                  <a:schemeClr val="folHlink"/>
                </a:solidFill>
              </a:rPr>
              <a:t>Face-to-face communication</a:t>
            </a:r>
            <a:r>
              <a:rPr lang="en-US" sz="2000" dirty="0"/>
              <a:t> is emphasized</a:t>
            </a:r>
          </a:p>
          <a:p>
            <a:pPr lvl="1" algn="just">
              <a:lnSpc>
                <a:spcPct val="150000"/>
              </a:lnSpc>
            </a:pPr>
            <a:r>
              <a:rPr lang="en-US" sz="2000" dirty="0"/>
              <a:t>Suggests the use of “</a:t>
            </a:r>
            <a:r>
              <a:rPr lang="en-US" sz="2000" dirty="0">
                <a:solidFill>
                  <a:schemeClr val="folHlink"/>
                </a:solidFill>
              </a:rPr>
              <a:t>reflection workshops</a:t>
            </a:r>
            <a:r>
              <a:rPr lang="en-US" sz="2000" dirty="0"/>
              <a:t>” to review the work habits of the team</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nchor="ctr"/>
          <a:lstStyle/>
          <a:p>
            <a:r>
              <a:rPr lang="en-US" dirty="0"/>
              <a:t>Feature Driven Development</a:t>
            </a:r>
          </a:p>
        </p:txBody>
      </p:sp>
      <p:pic>
        <p:nvPicPr>
          <p:cNvPr id="181251" name="Picture 3"/>
          <p:cNvPicPr>
            <a:picLocks noChangeAspect="1" noChangeArrowheads="1"/>
          </p:cNvPicPr>
          <p:nvPr/>
        </p:nvPicPr>
        <p:blipFill>
          <a:blip r:embed="rId2"/>
          <a:srcRect/>
          <a:stretch>
            <a:fillRect/>
          </a:stretch>
        </p:blipFill>
        <p:spPr bwMode="auto">
          <a:xfrm>
            <a:off x="1905000" y="2057400"/>
            <a:ext cx="6565900" cy="3314700"/>
          </a:xfrm>
          <a:prstGeom prst="rect">
            <a:avLst/>
          </a:prstGeom>
          <a:noFill/>
          <a:ln w="12700">
            <a:noFill/>
            <a:miter lim="800000"/>
            <a:headEnd/>
            <a:tailEnd/>
          </a:ln>
          <a:effectLst/>
        </p:spPr>
      </p:pic>
      <p:sp>
        <p:nvSpPr>
          <p:cNvPr id="181252" name="Text Box 4"/>
          <p:cNvSpPr txBox="1">
            <a:spLocks noChangeArrowheads="1"/>
          </p:cNvSpPr>
          <p:nvPr/>
        </p:nvSpPr>
        <p:spPr bwMode="auto">
          <a:xfrm>
            <a:off x="1905000" y="5562600"/>
            <a:ext cx="3517900" cy="284163"/>
          </a:xfrm>
          <a:prstGeom prst="rect">
            <a:avLst/>
          </a:prstGeom>
          <a:noFill/>
          <a:ln w="12700">
            <a:noFill/>
            <a:miter lim="800000"/>
            <a:headEnd/>
            <a:tailEnd/>
          </a:ln>
          <a:effectLst/>
        </p:spPr>
        <p:txBody>
          <a:bodyPr wrap="none">
            <a:spAutoFit/>
          </a:bodyPr>
          <a:lstStyle/>
          <a:p>
            <a:pPr>
              <a:lnSpc>
                <a:spcPct val="90000"/>
              </a:lnSpc>
            </a:pPr>
            <a:r>
              <a:rPr lang="en-US" sz="1400" b="1">
                <a:effectLst>
                  <a:outerShdw blurRad="38100" dist="38100" dir="2700000" algn="tl">
                    <a:srgbClr val="FFFFFF"/>
                  </a:outerShdw>
                </a:effectLst>
                <a:latin typeface="Palatino" pitchFamily="-128" charset="0"/>
              </a:rPr>
              <a:t>Reprinted with permission of Peter Coad</a:t>
            </a:r>
            <a:endParaRPr lang="en-US" sz="1800" b="1">
              <a:effectLst>
                <a:outerShdw blurRad="38100" dist="38100" dir="2700000" algn="tl">
                  <a:srgbClr val="FFFFFF"/>
                </a:outerShdw>
              </a:effectLst>
              <a:latin typeface="Palatino" pitchFamily="-128" charset="0"/>
            </a:endParaRPr>
          </a:p>
        </p:txBody>
      </p:sp>
      <p:sp>
        <p:nvSpPr>
          <p:cNvPr id="8"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9"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639762"/>
          </a:xfrm>
        </p:spPr>
        <p:txBody>
          <a:bodyPr>
            <a:normAutofit fontScale="90000"/>
          </a:bodyPr>
          <a:lstStyle/>
          <a:p>
            <a:r>
              <a:rPr lang="en-US" b="1">
                <a:latin typeface="Arial Black" pitchFamily="34" charset="0"/>
              </a:rPr>
              <a:t>Content</a:t>
            </a:r>
            <a:br>
              <a:rPr lang="en-US"/>
            </a:br>
            <a:endParaRPr lang="en-US"/>
          </a:p>
        </p:txBody>
      </p:sp>
      <p:graphicFrame>
        <p:nvGraphicFramePr>
          <p:cNvPr id="6" name="Content Placeholder 3"/>
          <p:cNvGraphicFramePr>
            <a:graphicFrameLocks/>
          </p:cNvGraphicFramePr>
          <p:nvPr>
            <p:extLst>
              <p:ext uri="{D42A27DB-BD31-4B8C-83A1-F6EECF244321}">
                <p14:modId xmlns:p14="http://schemas.microsoft.com/office/powerpoint/2010/main" val="1753647187"/>
              </p:ext>
            </p:extLst>
          </p:nvPr>
        </p:nvGraphicFramePr>
        <p:xfrm>
          <a:off x="457200" y="1066800"/>
          <a:ext cx="83820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5" name="Picture 3"/>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1259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sz="3600" dirty="0"/>
              <a:t>Lean software development (LSD)</a:t>
            </a:r>
          </a:p>
        </p:txBody>
      </p:sp>
      <p:sp>
        <p:nvSpPr>
          <p:cNvPr id="3" name="Content Placeholder 2"/>
          <p:cNvSpPr>
            <a:spLocks noGrp="1"/>
          </p:cNvSpPr>
          <p:nvPr>
            <p:ph idx="1"/>
          </p:nvPr>
        </p:nvSpPr>
        <p:spPr>
          <a:xfrm>
            <a:off x="357158" y="1403367"/>
            <a:ext cx="8501122" cy="4525963"/>
          </a:xfrm>
        </p:spPr>
        <p:txBody>
          <a:bodyPr/>
          <a:lstStyle/>
          <a:p>
            <a:pPr algn="just">
              <a:lnSpc>
                <a:spcPct val="150000"/>
              </a:lnSpc>
            </a:pPr>
            <a:r>
              <a:rPr lang="en-IN" sz="2000" dirty="0"/>
              <a:t>It has adapted the principles of lean manufacturing to the world of software engineering.</a:t>
            </a:r>
          </a:p>
          <a:p>
            <a:pPr algn="just">
              <a:lnSpc>
                <a:spcPct val="150000"/>
              </a:lnSpc>
            </a:pPr>
            <a:r>
              <a:rPr lang="en-IN" sz="2000" dirty="0"/>
              <a:t>The lean principles can be summarized as:</a:t>
            </a:r>
          </a:p>
          <a:p>
            <a:pPr lvl="1" algn="just">
              <a:lnSpc>
                <a:spcPct val="150000"/>
              </a:lnSpc>
            </a:pPr>
            <a:r>
              <a:rPr lang="en-IN" sz="2000" dirty="0"/>
              <a:t>Eliminate waste</a:t>
            </a:r>
          </a:p>
          <a:p>
            <a:pPr lvl="1" algn="just">
              <a:lnSpc>
                <a:spcPct val="150000"/>
              </a:lnSpc>
            </a:pPr>
            <a:r>
              <a:rPr lang="en-IN" sz="2000" dirty="0"/>
              <a:t>Build quality in</a:t>
            </a:r>
          </a:p>
          <a:p>
            <a:pPr lvl="1" algn="just">
              <a:lnSpc>
                <a:spcPct val="150000"/>
              </a:lnSpc>
            </a:pPr>
            <a:r>
              <a:rPr lang="en-IN" sz="2000" dirty="0"/>
              <a:t>Create knowledge</a:t>
            </a:r>
          </a:p>
          <a:p>
            <a:pPr lvl="1" algn="just">
              <a:lnSpc>
                <a:spcPct val="150000"/>
              </a:lnSpc>
            </a:pPr>
            <a:r>
              <a:rPr lang="en-IN" sz="2000" dirty="0"/>
              <a:t>Defer commitment</a:t>
            </a:r>
          </a:p>
          <a:p>
            <a:pPr lvl="1" algn="just">
              <a:lnSpc>
                <a:spcPct val="150000"/>
              </a:lnSpc>
            </a:pPr>
            <a:r>
              <a:rPr lang="en-IN" sz="2000" dirty="0"/>
              <a:t>Deliver fast</a:t>
            </a:r>
          </a:p>
          <a:p>
            <a:pPr lvl="1" algn="just">
              <a:lnSpc>
                <a:spcPct val="150000"/>
              </a:lnSpc>
            </a:pPr>
            <a:r>
              <a:rPr lang="en-IN" sz="2000" dirty="0"/>
              <a:t>Respect people</a:t>
            </a:r>
          </a:p>
          <a:p>
            <a:pPr lvl="1" algn="just">
              <a:lnSpc>
                <a:spcPct val="150000"/>
              </a:lnSpc>
            </a:pPr>
            <a:r>
              <a:rPr lang="en-IN" sz="2000" dirty="0"/>
              <a:t>Optimize the whole</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374647"/>
            <a:ext cx="8715436" cy="5626121"/>
          </a:xfrm>
        </p:spPr>
        <p:txBody>
          <a:bodyPr/>
          <a:lstStyle/>
          <a:p>
            <a:pPr algn="just">
              <a:lnSpc>
                <a:spcPct val="150000"/>
              </a:lnSpc>
            </a:pPr>
            <a:r>
              <a:rPr lang="en-IN" sz="1800" dirty="0"/>
              <a:t>Each of these principles can be adapted to the software process.</a:t>
            </a:r>
          </a:p>
          <a:p>
            <a:pPr algn="just">
              <a:lnSpc>
                <a:spcPct val="150000"/>
              </a:lnSpc>
            </a:pPr>
            <a:r>
              <a:rPr lang="en-IN" sz="1800" dirty="0"/>
              <a:t>Example: eliminate the waste within the context of an agile software project can be interpreted to mean:</a:t>
            </a:r>
          </a:p>
          <a:p>
            <a:pPr lvl="1" algn="just">
              <a:lnSpc>
                <a:spcPct val="150000"/>
              </a:lnSpc>
            </a:pPr>
            <a:r>
              <a:rPr lang="en-IN" sz="1800" dirty="0"/>
              <a:t>Adding no extraneous features or functions</a:t>
            </a:r>
          </a:p>
          <a:p>
            <a:pPr lvl="1" algn="just">
              <a:lnSpc>
                <a:spcPct val="150000"/>
              </a:lnSpc>
            </a:pPr>
            <a:r>
              <a:rPr lang="en-IN" sz="1800" dirty="0"/>
              <a:t>Assessing the cost and schedule impact of any newly requested requirement.</a:t>
            </a:r>
          </a:p>
          <a:p>
            <a:pPr lvl="1" algn="just">
              <a:lnSpc>
                <a:spcPct val="150000"/>
              </a:lnSpc>
            </a:pPr>
            <a:r>
              <a:rPr lang="en-IN" sz="1800" dirty="0"/>
              <a:t>Removing any superfluous process steps</a:t>
            </a:r>
          </a:p>
          <a:p>
            <a:pPr lvl="1" algn="just">
              <a:lnSpc>
                <a:spcPct val="150000"/>
              </a:lnSpc>
            </a:pPr>
            <a:r>
              <a:rPr lang="en-IN" sz="1800" dirty="0"/>
              <a:t>Establishing the mechanisms to improve the way team members find information</a:t>
            </a:r>
          </a:p>
          <a:p>
            <a:pPr lvl="1" algn="just">
              <a:lnSpc>
                <a:spcPct val="150000"/>
              </a:lnSpc>
            </a:pPr>
            <a:r>
              <a:rPr lang="en-IN" sz="1800" dirty="0"/>
              <a:t>Ensuring the testing finds as many errors as possible</a:t>
            </a:r>
          </a:p>
          <a:p>
            <a:pPr lvl="1" algn="just">
              <a:lnSpc>
                <a:spcPct val="150000"/>
              </a:lnSpc>
            </a:pPr>
            <a:r>
              <a:rPr lang="en-IN" sz="1800" dirty="0"/>
              <a:t>Reducing the time required to request and get a decision that affects the software or the process that is applied to create it.</a:t>
            </a:r>
          </a:p>
          <a:p>
            <a:pPr lvl="1" algn="just">
              <a:lnSpc>
                <a:spcPct val="150000"/>
              </a:lnSpc>
            </a:pPr>
            <a:r>
              <a:rPr lang="en-IN" sz="1800" dirty="0"/>
              <a:t>Streaming the manner in which information is transmitted to all stakeholders involved in the process</a:t>
            </a:r>
          </a:p>
          <a:p>
            <a:pPr lvl="1" algn="just">
              <a:lnSpc>
                <a:spcPct val="150000"/>
              </a:lnSpc>
            </a:pPr>
            <a:endParaRPr lang="en-IN" sz="18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nchor="ctr"/>
          <a:lstStyle/>
          <a:p>
            <a:r>
              <a:rPr lang="en-US" dirty="0"/>
              <a:t>Agile Modeling</a:t>
            </a:r>
          </a:p>
        </p:txBody>
      </p:sp>
      <p:sp>
        <p:nvSpPr>
          <p:cNvPr id="182275" name="Rectangle 3"/>
          <p:cNvSpPr>
            <a:spLocks noGrp="1" noChangeArrowheads="1"/>
          </p:cNvSpPr>
          <p:nvPr>
            <p:ph idx="1"/>
          </p:nvPr>
        </p:nvSpPr>
        <p:spPr/>
        <p:txBody>
          <a:bodyPr/>
          <a:lstStyle/>
          <a:p>
            <a:pPr algn="just">
              <a:lnSpc>
                <a:spcPct val="150000"/>
              </a:lnSpc>
            </a:pPr>
            <a:r>
              <a:rPr lang="en-US" sz="2000" dirty="0"/>
              <a:t>Originally proposed by Scott Ambler</a:t>
            </a:r>
          </a:p>
          <a:p>
            <a:pPr algn="just">
              <a:lnSpc>
                <a:spcPct val="150000"/>
              </a:lnSpc>
            </a:pPr>
            <a:r>
              <a:rPr lang="en-US" sz="2000" dirty="0"/>
              <a:t>Suggests a set of agile modeling principles</a:t>
            </a:r>
          </a:p>
          <a:p>
            <a:pPr lvl="1" algn="just">
              <a:lnSpc>
                <a:spcPct val="150000"/>
              </a:lnSpc>
            </a:pPr>
            <a:r>
              <a:rPr lang="en-US" sz="2000" dirty="0">
                <a:solidFill>
                  <a:schemeClr val="folHlink"/>
                </a:solidFill>
              </a:rPr>
              <a:t>Model with a purpose</a:t>
            </a:r>
          </a:p>
          <a:p>
            <a:pPr lvl="1" algn="just">
              <a:lnSpc>
                <a:spcPct val="150000"/>
              </a:lnSpc>
            </a:pPr>
            <a:r>
              <a:rPr lang="en-US" sz="2000" dirty="0">
                <a:solidFill>
                  <a:schemeClr val="folHlink"/>
                </a:solidFill>
              </a:rPr>
              <a:t>Use multiple models</a:t>
            </a:r>
          </a:p>
          <a:p>
            <a:pPr lvl="1" algn="just">
              <a:lnSpc>
                <a:spcPct val="150000"/>
              </a:lnSpc>
            </a:pPr>
            <a:r>
              <a:rPr lang="en-US" sz="2000">
                <a:solidFill>
                  <a:schemeClr val="folHlink"/>
                </a:solidFill>
              </a:rPr>
              <a:t>Content </a:t>
            </a:r>
            <a:r>
              <a:rPr lang="en-US" sz="2000" dirty="0">
                <a:solidFill>
                  <a:schemeClr val="folHlink"/>
                </a:solidFill>
              </a:rPr>
              <a:t>is more important than representation</a:t>
            </a:r>
          </a:p>
          <a:p>
            <a:pPr lvl="1" algn="just">
              <a:lnSpc>
                <a:spcPct val="150000"/>
              </a:lnSpc>
            </a:pPr>
            <a:r>
              <a:rPr lang="en-US" sz="2000" dirty="0">
                <a:solidFill>
                  <a:schemeClr val="folHlink"/>
                </a:solidFill>
              </a:rPr>
              <a:t>Know the models and the tools you use to create them</a:t>
            </a:r>
          </a:p>
          <a:p>
            <a:pPr lvl="1" algn="just">
              <a:lnSpc>
                <a:spcPct val="150000"/>
              </a:lnSpc>
            </a:pPr>
            <a:r>
              <a:rPr lang="en-US" sz="2000" dirty="0">
                <a:solidFill>
                  <a:schemeClr val="folHlink"/>
                </a:solidFill>
              </a:rPr>
              <a:t>Adapt locally</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Agile Unified Process (AUP)</a:t>
            </a:r>
          </a:p>
        </p:txBody>
      </p:sp>
      <p:sp>
        <p:nvSpPr>
          <p:cNvPr id="3" name="Content Placeholder 2"/>
          <p:cNvSpPr>
            <a:spLocks noGrp="1"/>
          </p:cNvSpPr>
          <p:nvPr>
            <p:ph idx="1"/>
          </p:nvPr>
        </p:nvSpPr>
        <p:spPr/>
        <p:txBody>
          <a:bodyPr/>
          <a:lstStyle/>
          <a:p>
            <a:pPr algn="just">
              <a:lnSpc>
                <a:spcPct val="150000"/>
              </a:lnSpc>
            </a:pPr>
            <a:r>
              <a:rPr lang="en-IN" sz="1800" dirty="0"/>
              <a:t>It adopts a “serial in the large” and the “iterative in the small” philosophy for building computer-based systems.</a:t>
            </a:r>
          </a:p>
          <a:p>
            <a:pPr algn="just">
              <a:lnSpc>
                <a:spcPct val="150000"/>
              </a:lnSpc>
            </a:pPr>
            <a:r>
              <a:rPr lang="en-IN" sz="1800" dirty="0"/>
              <a:t>By adopting the classic UP phased activities:</a:t>
            </a:r>
          </a:p>
          <a:p>
            <a:pPr lvl="1" algn="just">
              <a:lnSpc>
                <a:spcPct val="150000"/>
              </a:lnSpc>
            </a:pPr>
            <a:r>
              <a:rPr lang="en-IN" sz="1800" dirty="0"/>
              <a:t>Inception</a:t>
            </a:r>
          </a:p>
          <a:p>
            <a:pPr lvl="1" algn="just">
              <a:lnSpc>
                <a:spcPct val="150000"/>
              </a:lnSpc>
            </a:pPr>
            <a:r>
              <a:rPr lang="en-IN" sz="1800" dirty="0"/>
              <a:t>Elaboration</a:t>
            </a:r>
          </a:p>
          <a:p>
            <a:pPr lvl="1" algn="just">
              <a:lnSpc>
                <a:spcPct val="150000"/>
              </a:lnSpc>
            </a:pPr>
            <a:r>
              <a:rPr lang="en-IN" sz="1800" dirty="0"/>
              <a:t>Construction</a:t>
            </a:r>
          </a:p>
          <a:p>
            <a:pPr lvl="1" algn="just">
              <a:lnSpc>
                <a:spcPct val="150000"/>
              </a:lnSpc>
            </a:pPr>
            <a:r>
              <a:rPr lang="en-IN" sz="1800" dirty="0"/>
              <a:t>Transition</a:t>
            </a:r>
          </a:p>
          <a:p>
            <a:pPr lvl="1" algn="just">
              <a:lnSpc>
                <a:spcPct val="150000"/>
              </a:lnSpc>
              <a:buNone/>
            </a:pPr>
            <a:r>
              <a:rPr lang="en-IN" sz="1800" dirty="0"/>
              <a:t>AUP provides a linear sequence of software engineering activities that enables the team to visualize the overall process flow for a software project.</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lstStyle/>
          <a:p>
            <a:pPr algn="just">
              <a:lnSpc>
                <a:spcPct val="150000"/>
              </a:lnSpc>
            </a:pPr>
            <a:r>
              <a:rPr lang="en-IN" sz="2400" dirty="0"/>
              <a:t>Each AUP iteration addresses the following activities:</a:t>
            </a:r>
          </a:p>
          <a:p>
            <a:pPr lvl="1" algn="just">
              <a:lnSpc>
                <a:spcPct val="150000"/>
              </a:lnSpc>
            </a:pPr>
            <a:r>
              <a:rPr lang="en-IN" sz="2400" dirty="0" err="1"/>
              <a:t>Modeling</a:t>
            </a:r>
            <a:endParaRPr lang="en-IN" sz="2400" dirty="0"/>
          </a:p>
          <a:p>
            <a:pPr lvl="1" algn="just">
              <a:lnSpc>
                <a:spcPct val="150000"/>
              </a:lnSpc>
            </a:pPr>
            <a:r>
              <a:rPr lang="en-IN" sz="2400" dirty="0"/>
              <a:t>Implementation</a:t>
            </a:r>
          </a:p>
          <a:p>
            <a:pPr lvl="1" algn="just">
              <a:lnSpc>
                <a:spcPct val="150000"/>
              </a:lnSpc>
            </a:pPr>
            <a:r>
              <a:rPr lang="en-IN" sz="2400" dirty="0"/>
              <a:t>Testing</a:t>
            </a:r>
          </a:p>
          <a:p>
            <a:pPr lvl="1" algn="just">
              <a:lnSpc>
                <a:spcPct val="150000"/>
              </a:lnSpc>
            </a:pPr>
            <a:r>
              <a:rPr lang="en-IN" sz="2400" dirty="0"/>
              <a:t>Deployment</a:t>
            </a:r>
          </a:p>
          <a:p>
            <a:pPr lvl="1" algn="just">
              <a:lnSpc>
                <a:spcPct val="150000"/>
              </a:lnSpc>
            </a:pPr>
            <a:r>
              <a:rPr lang="en-IN" sz="2400" dirty="0"/>
              <a:t>Configuration and Project Management</a:t>
            </a:r>
          </a:p>
          <a:p>
            <a:pPr lvl="1" algn="just">
              <a:lnSpc>
                <a:spcPct val="150000"/>
              </a:lnSpc>
            </a:pPr>
            <a:r>
              <a:rPr lang="en-IN" sz="2400" dirty="0"/>
              <a:t>Environment Management</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Tool Set for the Agile Process</a:t>
            </a:r>
          </a:p>
        </p:txBody>
      </p:sp>
      <p:sp>
        <p:nvSpPr>
          <p:cNvPr id="3" name="Content Placeholder 2"/>
          <p:cNvSpPr>
            <a:spLocks noGrp="1"/>
          </p:cNvSpPr>
          <p:nvPr>
            <p:ph idx="1"/>
          </p:nvPr>
        </p:nvSpPr>
        <p:spPr>
          <a:xfrm>
            <a:off x="285720" y="1243010"/>
            <a:ext cx="8501122" cy="4829196"/>
          </a:xfrm>
        </p:spPr>
        <p:txBody>
          <a:bodyPr/>
          <a:lstStyle/>
          <a:p>
            <a:pPr algn="just">
              <a:lnSpc>
                <a:spcPct val="150000"/>
              </a:lnSpc>
            </a:pPr>
            <a:r>
              <a:rPr lang="en-IN" sz="2000" dirty="0"/>
              <a:t>The tool set supports agile processes that focus more on people issues than it does on the technology issues.</a:t>
            </a:r>
          </a:p>
          <a:p>
            <a:pPr algn="just">
              <a:lnSpc>
                <a:spcPct val="150000"/>
              </a:lnSpc>
            </a:pPr>
            <a:r>
              <a:rPr lang="en-IN" sz="2000" dirty="0"/>
              <a:t>Active communication is achieved via the team dynamics while passive communication is achieved by “information radiators” (</a:t>
            </a:r>
            <a:r>
              <a:rPr lang="en-IN" sz="2000" dirty="0" err="1"/>
              <a:t>eg</a:t>
            </a:r>
            <a:r>
              <a:rPr lang="en-IN" sz="2000" dirty="0"/>
              <a:t>. A flat panel display that presents the overall status of different components of an increment).</a:t>
            </a:r>
          </a:p>
          <a:p>
            <a:pPr algn="just">
              <a:lnSpc>
                <a:spcPct val="150000"/>
              </a:lnSpc>
            </a:pPr>
            <a:r>
              <a:rPr lang="en-IN" sz="2000" dirty="0"/>
              <a:t>Project management tools deemphasize the Gantt Chart and replace it with earned value charts or “graphs of tests created versus passed”… other agile tools are used to optimise the environment in which the agile team works, improve the team culture by nurturing the social interactions, physical devices and process enhancement</a:t>
            </a:r>
          </a:p>
          <a:p>
            <a:pPr algn="just">
              <a:lnSpc>
                <a:spcPct val="150000"/>
              </a:lnSpc>
            </a:pPr>
            <a:endParaRPr lang="en-IN" sz="20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163" y="28575"/>
            <a:ext cx="7974012" cy="638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nchor="ctr"/>
          <a:lstStyle/>
          <a:p>
            <a:r>
              <a:rPr lang="en-US" dirty="0"/>
              <a:t>What is “Agility”?</a:t>
            </a:r>
          </a:p>
        </p:txBody>
      </p:sp>
      <p:sp>
        <p:nvSpPr>
          <p:cNvPr id="167939" name="Rectangle 3"/>
          <p:cNvSpPr>
            <a:spLocks noGrp="1" noChangeArrowheads="1"/>
          </p:cNvSpPr>
          <p:nvPr>
            <p:ph idx="1"/>
          </p:nvPr>
        </p:nvSpPr>
        <p:spPr/>
        <p:txBody>
          <a:bodyPr/>
          <a:lstStyle/>
          <a:p>
            <a:pPr algn="just">
              <a:lnSpc>
                <a:spcPct val="150000"/>
              </a:lnSpc>
            </a:pPr>
            <a:r>
              <a:rPr lang="en-US" sz="2000" dirty="0"/>
              <a:t>Effective (rapid and adaptive) response to change</a:t>
            </a:r>
          </a:p>
          <a:p>
            <a:pPr algn="just">
              <a:lnSpc>
                <a:spcPct val="150000"/>
              </a:lnSpc>
            </a:pPr>
            <a:r>
              <a:rPr lang="en-US" sz="2000" dirty="0"/>
              <a:t>Effective communication among all stakeholders</a:t>
            </a:r>
          </a:p>
          <a:p>
            <a:pPr algn="just">
              <a:lnSpc>
                <a:spcPct val="150000"/>
              </a:lnSpc>
            </a:pPr>
            <a:r>
              <a:rPr lang="en-US" sz="2000" dirty="0"/>
              <a:t>Drawing the customer onto the team</a:t>
            </a:r>
          </a:p>
          <a:p>
            <a:pPr algn="just">
              <a:lnSpc>
                <a:spcPct val="150000"/>
              </a:lnSpc>
            </a:pPr>
            <a:r>
              <a:rPr lang="en-US" sz="2000" dirty="0"/>
              <a:t>Organizing a team so that it is in control of the work performed</a:t>
            </a:r>
          </a:p>
          <a:p>
            <a:pPr algn="just">
              <a:lnSpc>
                <a:spcPct val="150000"/>
              </a:lnSpc>
              <a:buFont typeface="Wingdings" pitchFamily="-128" charset="2"/>
              <a:buNone/>
            </a:pPr>
            <a:r>
              <a:rPr lang="en-US" sz="2000" i="1" dirty="0">
                <a:solidFill>
                  <a:schemeClr val="folHlink"/>
                </a:solidFill>
              </a:rPr>
              <a:t>Yielding …</a:t>
            </a:r>
            <a:endParaRPr lang="en-US" sz="2000" dirty="0"/>
          </a:p>
          <a:p>
            <a:pPr algn="just">
              <a:lnSpc>
                <a:spcPct val="150000"/>
              </a:lnSpc>
            </a:pPr>
            <a:r>
              <a:rPr lang="en-US" sz="2000" dirty="0"/>
              <a:t>Rapid, incremental delivery of software</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t>Agility and the Cost of Change</a:t>
            </a:r>
          </a:p>
        </p:txBody>
      </p:sp>
      <p:pic>
        <p:nvPicPr>
          <p:cNvPr id="183301" name="Picture 5" descr="Figure 3"/>
          <p:cNvPicPr>
            <a:picLocks noChangeAspect="1" noChangeArrowheads="1"/>
          </p:cNvPicPr>
          <p:nvPr/>
        </p:nvPicPr>
        <p:blipFill>
          <a:blip r:embed="rId2"/>
          <a:srcRect/>
          <a:stretch>
            <a:fillRect/>
          </a:stretch>
        </p:blipFill>
        <p:spPr bwMode="auto">
          <a:xfrm>
            <a:off x="1828800" y="2057400"/>
            <a:ext cx="5754688" cy="3721100"/>
          </a:xfrm>
          <a:prstGeom prst="rect">
            <a:avLst/>
          </a:prstGeom>
          <a:noFill/>
        </p:spPr>
      </p:pic>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nchor="ctr"/>
          <a:lstStyle/>
          <a:p>
            <a:r>
              <a:rPr lang="en-US" dirty="0"/>
              <a:t>An Agile Process</a:t>
            </a:r>
          </a:p>
        </p:txBody>
      </p:sp>
      <p:sp>
        <p:nvSpPr>
          <p:cNvPr id="168963" name="Rectangle 3"/>
          <p:cNvSpPr>
            <a:spLocks noGrp="1" noChangeArrowheads="1"/>
          </p:cNvSpPr>
          <p:nvPr>
            <p:ph idx="1"/>
          </p:nvPr>
        </p:nvSpPr>
        <p:spPr>
          <a:xfrm>
            <a:off x="457200" y="1474805"/>
            <a:ext cx="8229600" cy="4525963"/>
          </a:xfrm>
        </p:spPr>
        <p:txBody>
          <a:bodyPr/>
          <a:lstStyle/>
          <a:p>
            <a:pPr algn="just">
              <a:lnSpc>
                <a:spcPct val="150000"/>
              </a:lnSpc>
            </a:pPr>
            <a:r>
              <a:rPr lang="en-US" sz="2800" dirty="0"/>
              <a:t>Is driven by customer descriptions of what is required (scenarios)</a:t>
            </a:r>
          </a:p>
          <a:p>
            <a:pPr algn="just">
              <a:lnSpc>
                <a:spcPct val="150000"/>
              </a:lnSpc>
            </a:pPr>
            <a:r>
              <a:rPr lang="en-US" sz="2800" dirty="0"/>
              <a:t>Recognizes that plans are short-lived</a:t>
            </a:r>
          </a:p>
          <a:p>
            <a:pPr algn="just">
              <a:lnSpc>
                <a:spcPct val="150000"/>
              </a:lnSpc>
            </a:pPr>
            <a:r>
              <a:rPr lang="en-US" sz="2800" dirty="0"/>
              <a:t>Develops software iteratively with a heavy emphasis on construction activities</a:t>
            </a:r>
          </a:p>
          <a:p>
            <a:pPr algn="just">
              <a:lnSpc>
                <a:spcPct val="150000"/>
              </a:lnSpc>
            </a:pPr>
            <a:r>
              <a:rPr lang="en-US" sz="2800" dirty="0"/>
              <a:t>Delivers multiple ‘software increments’</a:t>
            </a:r>
          </a:p>
          <a:p>
            <a:pPr algn="just">
              <a:lnSpc>
                <a:spcPct val="150000"/>
              </a:lnSpc>
            </a:pPr>
            <a:r>
              <a:rPr lang="en-US" sz="2800" dirty="0"/>
              <a:t>Adapts as changes occur</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357158" y="142860"/>
            <a:ext cx="8229600" cy="1143000"/>
          </a:xfrm>
        </p:spPr>
        <p:txBody>
          <a:bodyPr anchor="ctr"/>
          <a:lstStyle/>
          <a:p>
            <a:r>
              <a:rPr lang="en-US" dirty="0"/>
              <a:t>Agility Principles - I</a:t>
            </a:r>
          </a:p>
        </p:txBody>
      </p:sp>
      <p:sp>
        <p:nvSpPr>
          <p:cNvPr id="184323" name="Rectangle 3"/>
          <p:cNvSpPr>
            <a:spLocks noGrp="1" noChangeArrowheads="1"/>
          </p:cNvSpPr>
          <p:nvPr>
            <p:ph idx="1"/>
          </p:nvPr>
        </p:nvSpPr>
        <p:spPr>
          <a:xfrm>
            <a:off x="285720" y="1117615"/>
            <a:ext cx="8572560" cy="4525963"/>
          </a:xfrm>
        </p:spPr>
        <p:txBody>
          <a:bodyPr/>
          <a:lstStyle/>
          <a:p>
            <a:pPr algn="just">
              <a:lnSpc>
                <a:spcPct val="150000"/>
              </a:lnSpc>
              <a:spcBef>
                <a:spcPts val="1200"/>
              </a:spcBef>
              <a:buFont typeface="Wingdings" pitchFamily="-128" charset="2"/>
              <a:buNone/>
            </a:pPr>
            <a:r>
              <a:rPr lang="en-US" sz="1800" dirty="0">
                <a:solidFill>
                  <a:srgbClr val="000000"/>
                </a:solidFill>
                <a:latin typeface="+mj-lt"/>
              </a:rPr>
              <a:t>1.	Our highest priority is to satisfy the customer through early and continuous delivery of valuable software.</a:t>
            </a:r>
          </a:p>
          <a:p>
            <a:pPr algn="just">
              <a:lnSpc>
                <a:spcPct val="150000"/>
              </a:lnSpc>
              <a:spcBef>
                <a:spcPts val="600"/>
              </a:spcBef>
              <a:buFont typeface="Wingdings" pitchFamily="-128" charset="2"/>
              <a:buNone/>
            </a:pPr>
            <a:r>
              <a:rPr lang="en-US" sz="1800" dirty="0">
                <a:solidFill>
                  <a:srgbClr val="000000"/>
                </a:solidFill>
                <a:latin typeface="+mj-lt"/>
              </a:rPr>
              <a:t>2.	Welcome changing requirements, even late in development. Agile processes harness change for the customer's competitive advantage. </a:t>
            </a:r>
          </a:p>
          <a:p>
            <a:pPr algn="just">
              <a:lnSpc>
                <a:spcPct val="150000"/>
              </a:lnSpc>
              <a:spcBef>
                <a:spcPts val="600"/>
              </a:spcBef>
              <a:buFont typeface="Wingdings" pitchFamily="-128" charset="2"/>
              <a:buNone/>
            </a:pPr>
            <a:r>
              <a:rPr lang="en-US" sz="1800" dirty="0">
                <a:solidFill>
                  <a:srgbClr val="000000"/>
                </a:solidFill>
                <a:latin typeface="+mj-lt"/>
              </a:rPr>
              <a:t>3.	Deliver working software frequently, from a couple of weeks to a couple of months, with a preference to the shorter timescale. </a:t>
            </a:r>
          </a:p>
          <a:p>
            <a:pPr algn="just">
              <a:lnSpc>
                <a:spcPct val="150000"/>
              </a:lnSpc>
              <a:spcBef>
                <a:spcPts val="600"/>
              </a:spcBef>
              <a:buFont typeface="Wingdings" pitchFamily="-128" charset="2"/>
              <a:buNone/>
            </a:pPr>
            <a:r>
              <a:rPr lang="en-US" sz="1800" dirty="0">
                <a:solidFill>
                  <a:srgbClr val="000000"/>
                </a:solidFill>
                <a:latin typeface="+mj-lt"/>
              </a:rPr>
              <a:t>4.	Business people and developers must work together daily throughout the project.  </a:t>
            </a:r>
          </a:p>
          <a:p>
            <a:pPr algn="just">
              <a:lnSpc>
                <a:spcPct val="150000"/>
              </a:lnSpc>
              <a:spcBef>
                <a:spcPts val="600"/>
              </a:spcBef>
              <a:buFont typeface="Wingdings" pitchFamily="-128" charset="2"/>
              <a:buNone/>
            </a:pPr>
            <a:r>
              <a:rPr lang="en-US" sz="1800" dirty="0">
                <a:solidFill>
                  <a:srgbClr val="000000"/>
                </a:solidFill>
                <a:latin typeface="+mj-lt"/>
              </a:rPr>
              <a:t>5.	Build projects around motivated individuals. Give them the environment and support they need, and trust them to get the job done. </a:t>
            </a:r>
          </a:p>
          <a:p>
            <a:pPr algn="just">
              <a:lnSpc>
                <a:spcPct val="150000"/>
              </a:lnSpc>
              <a:spcBef>
                <a:spcPts val="600"/>
              </a:spcBef>
              <a:spcAft>
                <a:spcPts val="1000"/>
              </a:spcAft>
              <a:buFont typeface="Wingdings" pitchFamily="-128" charset="2"/>
              <a:buNone/>
            </a:pPr>
            <a:r>
              <a:rPr lang="en-US" sz="1800" dirty="0">
                <a:solidFill>
                  <a:srgbClr val="000000"/>
                </a:solidFill>
                <a:latin typeface="+mj-lt"/>
              </a:rPr>
              <a:t>6.	The most efficient and effective method of conveying information to and within a development team is face–to–face conversation.</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nchor="ctr"/>
          <a:lstStyle/>
          <a:p>
            <a:r>
              <a:rPr lang="en-US" dirty="0" err="1"/>
              <a:t>Contd</a:t>
            </a:r>
            <a:r>
              <a:rPr lang="en-US" dirty="0"/>
              <a:t>…</a:t>
            </a:r>
          </a:p>
        </p:txBody>
      </p:sp>
      <p:sp>
        <p:nvSpPr>
          <p:cNvPr id="185347" name="Rectangle 3"/>
          <p:cNvSpPr>
            <a:spLocks noGrp="1" noChangeArrowheads="1"/>
          </p:cNvSpPr>
          <p:nvPr>
            <p:ph idx="1"/>
          </p:nvPr>
        </p:nvSpPr>
        <p:spPr>
          <a:xfrm>
            <a:off x="214282" y="1403367"/>
            <a:ext cx="8643998" cy="4525963"/>
          </a:xfrm>
        </p:spPr>
        <p:txBody>
          <a:bodyPr/>
          <a:lstStyle/>
          <a:p>
            <a:pPr algn="just">
              <a:lnSpc>
                <a:spcPct val="150000"/>
              </a:lnSpc>
              <a:spcBef>
                <a:spcPts val="600"/>
              </a:spcBef>
              <a:buFont typeface="Wingdings" pitchFamily="-128" charset="2"/>
              <a:buNone/>
            </a:pPr>
            <a:r>
              <a:rPr lang="en-US" sz="1800" dirty="0">
                <a:solidFill>
                  <a:srgbClr val="000000"/>
                </a:solidFill>
                <a:latin typeface="+mj-lt"/>
              </a:rPr>
              <a:t>7.	Working software is the primary measure of progress. </a:t>
            </a:r>
          </a:p>
          <a:p>
            <a:pPr algn="just">
              <a:lnSpc>
                <a:spcPct val="150000"/>
              </a:lnSpc>
              <a:spcBef>
                <a:spcPts val="600"/>
              </a:spcBef>
              <a:buFont typeface="Wingdings" pitchFamily="-128" charset="2"/>
              <a:buNone/>
            </a:pPr>
            <a:r>
              <a:rPr lang="en-US" sz="1800" dirty="0">
                <a:solidFill>
                  <a:srgbClr val="000000"/>
                </a:solidFill>
                <a:latin typeface="+mj-lt"/>
              </a:rPr>
              <a:t>8.	Agile processes promote sustainable development. The sponsors, developers, and users should be able to maintain a constant pace indefinitely.  </a:t>
            </a:r>
          </a:p>
          <a:p>
            <a:pPr algn="just">
              <a:lnSpc>
                <a:spcPct val="150000"/>
              </a:lnSpc>
              <a:spcBef>
                <a:spcPts val="600"/>
              </a:spcBef>
              <a:buFont typeface="Wingdings" pitchFamily="-128" charset="2"/>
              <a:buNone/>
            </a:pPr>
            <a:r>
              <a:rPr lang="en-US" sz="1800" dirty="0">
                <a:solidFill>
                  <a:srgbClr val="000000"/>
                </a:solidFill>
                <a:latin typeface="+mj-lt"/>
              </a:rPr>
              <a:t>9.	Continuous attention to technical excellence and good design enhances agility.  </a:t>
            </a:r>
          </a:p>
          <a:p>
            <a:pPr algn="just">
              <a:lnSpc>
                <a:spcPct val="150000"/>
              </a:lnSpc>
              <a:spcBef>
                <a:spcPts val="600"/>
              </a:spcBef>
              <a:buFont typeface="Wingdings" pitchFamily="-128" charset="2"/>
              <a:buNone/>
            </a:pPr>
            <a:r>
              <a:rPr lang="en-US" sz="1800" dirty="0">
                <a:solidFill>
                  <a:srgbClr val="000000"/>
                </a:solidFill>
                <a:latin typeface="+mj-lt"/>
              </a:rPr>
              <a:t>10. Simplicity – the art of maximizing the amount of work not done – is essential.  </a:t>
            </a:r>
          </a:p>
          <a:p>
            <a:pPr algn="just">
              <a:lnSpc>
                <a:spcPct val="150000"/>
              </a:lnSpc>
              <a:spcBef>
                <a:spcPts val="600"/>
              </a:spcBef>
              <a:buFont typeface="Wingdings" pitchFamily="-128" charset="2"/>
              <a:buNone/>
            </a:pPr>
            <a:r>
              <a:rPr lang="en-US" sz="1800" dirty="0">
                <a:solidFill>
                  <a:srgbClr val="000000"/>
                </a:solidFill>
                <a:latin typeface="+mj-lt"/>
              </a:rPr>
              <a:t>11. The best architectures, requirements, and designs emerge from self–organizing teams. </a:t>
            </a:r>
          </a:p>
          <a:p>
            <a:pPr algn="just">
              <a:lnSpc>
                <a:spcPct val="150000"/>
              </a:lnSpc>
              <a:spcBef>
                <a:spcPts val="600"/>
              </a:spcBef>
              <a:buFont typeface="Wingdings" pitchFamily="-128" charset="2"/>
              <a:buNone/>
            </a:pPr>
            <a:r>
              <a:rPr lang="en-US" sz="1800" dirty="0">
                <a:latin typeface="+mj-lt"/>
              </a:rPr>
              <a:t>12. At regular intervals, the team reflects on how to become more effective, then tunes and adjusts its behavior accordingly.</a:t>
            </a:r>
          </a:p>
          <a:p>
            <a:pPr algn="just">
              <a:lnSpc>
                <a:spcPct val="150000"/>
              </a:lnSpc>
            </a:pPr>
            <a:endParaRPr lang="en-US" sz="1800" dirty="0">
              <a:latin typeface="+mj-lt"/>
            </a:endParaRP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nchor="ctr"/>
          <a:lstStyle/>
          <a:p>
            <a:r>
              <a:rPr lang="en-US" dirty="0"/>
              <a:t>Human Factors</a:t>
            </a:r>
          </a:p>
        </p:txBody>
      </p:sp>
      <p:sp>
        <p:nvSpPr>
          <p:cNvPr id="186371" name="Rectangle 3"/>
          <p:cNvSpPr>
            <a:spLocks noGrp="1" noChangeArrowheads="1"/>
          </p:cNvSpPr>
          <p:nvPr>
            <p:ph idx="1"/>
          </p:nvPr>
        </p:nvSpPr>
        <p:spPr>
          <a:xfrm>
            <a:off x="428596" y="1403367"/>
            <a:ext cx="8229600" cy="4525963"/>
          </a:xfrm>
        </p:spPr>
        <p:txBody>
          <a:bodyPr/>
          <a:lstStyle/>
          <a:p>
            <a:pPr algn="just">
              <a:lnSpc>
                <a:spcPct val="150000"/>
              </a:lnSpc>
            </a:pPr>
            <a:r>
              <a:rPr lang="en-US" sz="1800" i="1" dirty="0">
                <a:latin typeface="+mj-lt"/>
              </a:rPr>
              <a:t>the process molds to the needs of the people</a:t>
            </a:r>
            <a:r>
              <a:rPr lang="en-US" sz="1800" dirty="0">
                <a:latin typeface="+mj-lt"/>
              </a:rPr>
              <a:t> </a:t>
            </a:r>
            <a:r>
              <a:rPr lang="en-US" sz="1800" i="1" dirty="0">
                <a:latin typeface="+mj-lt"/>
              </a:rPr>
              <a:t>and team,</a:t>
            </a:r>
            <a:r>
              <a:rPr lang="en-US" sz="1800" dirty="0">
                <a:latin typeface="+mj-lt"/>
              </a:rPr>
              <a:t> not the other way around</a:t>
            </a:r>
          </a:p>
          <a:p>
            <a:pPr algn="just">
              <a:lnSpc>
                <a:spcPct val="150000"/>
              </a:lnSpc>
            </a:pPr>
            <a:r>
              <a:rPr lang="en-US" sz="1800" dirty="0">
                <a:latin typeface="+mj-lt"/>
              </a:rPr>
              <a:t>key traits must exist among the people on an agile team and the team itself:</a:t>
            </a:r>
          </a:p>
          <a:p>
            <a:pPr lvl="1" algn="just">
              <a:lnSpc>
                <a:spcPct val="150000"/>
              </a:lnSpc>
            </a:pPr>
            <a:r>
              <a:rPr lang="en-US" sz="1800" b="1" dirty="0">
                <a:solidFill>
                  <a:schemeClr val="folHlink"/>
                </a:solidFill>
                <a:latin typeface="+mj-lt"/>
              </a:rPr>
              <a:t>Competence.</a:t>
            </a:r>
          </a:p>
          <a:p>
            <a:pPr lvl="1" algn="just">
              <a:lnSpc>
                <a:spcPct val="150000"/>
              </a:lnSpc>
            </a:pPr>
            <a:r>
              <a:rPr lang="en-US" sz="1800" b="1" dirty="0">
                <a:solidFill>
                  <a:schemeClr val="folHlink"/>
                </a:solidFill>
                <a:latin typeface="+mj-lt"/>
              </a:rPr>
              <a:t>Common focus.</a:t>
            </a:r>
          </a:p>
          <a:p>
            <a:pPr lvl="1" algn="just">
              <a:lnSpc>
                <a:spcPct val="150000"/>
              </a:lnSpc>
            </a:pPr>
            <a:r>
              <a:rPr lang="en-US" sz="1800" b="1" dirty="0">
                <a:solidFill>
                  <a:schemeClr val="folHlink"/>
                </a:solidFill>
                <a:latin typeface="+mj-lt"/>
              </a:rPr>
              <a:t>Collaboration.</a:t>
            </a:r>
          </a:p>
          <a:p>
            <a:pPr lvl="1" algn="just">
              <a:lnSpc>
                <a:spcPct val="150000"/>
              </a:lnSpc>
            </a:pPr>
            <a:r>
              <a:rPr lang="en-US" sz="1800" b="1" dirty="0">
                <a:solidFill>
                  <a:schemeClr val="folHlink"/>
                </a:solidFill>
                <a:latin typeface="+mj-lt"/>
              </a:rPr>
              <a:t>Decision-making ability.</a:t>
            </a:r>
          </a:p>
          <a:p>
            <a:pPr lvl="1" algn="just">
              <a:lnSpc>
                <a:spcPct val="150000"/>
              </a:lnSpc>
            </a:pPr>
            <a:r>
              <a:rPr lang="en-US" sz="1800" b="1" dirty="0">
                <a:solidFill>
                  <a:schemeClr val="folHlink"/>
                </a:solidFill>
                <a:latin typeface="+mj-lt"/>
              </a:rPr>
              <a:t>Fuzzy problem-solving ability.</a:t>
            </a:r>
          </a:p>
          <a:p>
            <a:pPr lvl="1" algn="just">
              <a:lnSpc>
                <a:spcPct val="150000"/>
              </a:lnSpc>
            </a:pPr>
            <a:r>
              <a:rPr lang="en-US" sz="1800" b="1" dirty="0">
                <a:solidFill>
                  <a:schemeClr val="folHlink"/>
                </a:solidFill>
                <a:latin typeface="+mj-lt"/>
              </a:rPr>
              <a:t>Mutual trust and respect.</a:t>
            </a:r>
          </a:p>
          <a:p>
            <a:pPr lvl="1" algn="just">
              <a:lnSpc>
                <a:spcPct val="150000"/>
              </a:lnSpc>
            </a:pPr>
            <a:r>
              <a:rPr lang="en-US" sz="1800" b="1" dirty="0">
                <a:solidFill>
                  <a:schemeClr val="folHlink"/>
                </a:solidFill>
                <a:latin typeface="+mj-lt"/>
              </a:rPr>
              <a:t>Self-organization.</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Process Models</a:t>
            </a:r>
          </a:p>
        </p:txBody>
      </p:sp>
      <p:pic>
        <p:nvPicPr>
          <p:cNvPr id="4" name="Picture 4" descr="Fig2"/>
          <p:cNvPicPr>
            <a:picLocks noGrp="1" noChangeAspect="1" noChangeArrowheads="1"/>
          </p:cNvPicPr>
          <p:nvPr>
            <p:ph idx="1"/>
          </p:nvPr>
        </p:nvPicPr>
        <p:blipFill>
          <a:blip r:embed="rId2"/>
          <a:srcRect/>
          <a:stretch>
            <a:fillRect/>
          </a:stretch>
        </p:blipFill>
        <p:spPr bwMode="auto">
          <a:xfrm>
            <a:off x="2928926" y="1313359"/>
            <a:ext cx="2979795" cy="5044599"/>
          </a:xfrm>
          <a:prstGeom prst="rect">
            <a:avLst/>
          </a:prstGeom>
          <a:noFill/>
        </p:spPr>
      </p:pic>
      <p:sp>
        <p:nvSpPr>
          <p:cNvPr id="5" name="TextBox 4"/>
          <p:cNvSpPr txBox="1"/>
          <p:nvPr/>
        </p:nvSpPr>
        <p:spPr>
          <a:xfrm>
            <a:off x="571472" y="4929198"/>
            <a:ext cx="2357454" cy="307777"/>
          </a:xfrm>
          <a:prstGeom prst="rect">
            <a:avLst/>
          </a:prstGeom>
          <a:noFill/>
        </p:spPr>
        <p:txBody>
          <a:bodyPr wrap="square" rtlCol="0">
            <a:spAutoFit/>
          </a:bodyPr>
          <a:lstStyle/>
          <a:p>
            <a:r>
              <a:rPr lang="en-IN" sz="1400" dirty="0">
                <a:latin typeface="+mj-lt"/>
              </a:rPr>
              <a:t>Generic Process Model</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2 </a:t>
            </a:r>
          </a:p>
        </p:txBody>
      </p:sp>
      <p:pic>
        <p:nvPicPr>
          <p:cNvPr id="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5167</TotalTime>
  <Words>985</Words>
  <Application>Microsoft Office PowerPoint</Application>
  <PresentationFormat>On-screen Show (4:3)</PresentationFormat>
  <Paragraphs>178</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 Black</vt:lpstr>
      <vt:lpstr>Calibri</vt:lpstr>
      <vt:lpstr>Cambria</vt:lpstr>
      <vt:lpstr>McGrawHill-Italic</vt:lpstr>
      <vt:lpstr>Palatino</vt:lpstr>
      <vt:lpstr>Tahoma</vt:lpstr>
      <vt:lpstr>Times New Roman</vt:lpstr>
      <vt:lpstr>Wingdings</vt:lpstr>
      <vt:lpstr>Blends</vt:lpstr>
      <vt:lpstr>PowerPoint Presentation</vt:lpstr>
      <vt:lpstr>Content </vt:lpstr>
      <vt:lpstr>What is “Agility”?</vt:lpstr>
      <vt:lpstr>Agility and the Cost of Change</vt:lpstr>
      <vt:lpstr>An Agile Process</vt:lpstr>
      <vt:lpstr>Agility Principles - I</vt:lpstr>
      <vt:lpstr>Contd…</vt:lpstr>
      <vt:lpstr>Human Factors</vt:lpstr>
      <vt:lpstr>Process Models</vt:lpstr>
      <vt:lpstr>Extreme Programming (XP)</vt:lpstr>
      <vt:lpstr>Contd…</vt:lpstr>
      <vt:lpstr>Contd…</vt:lpstr>
      <vt:lpstr>Other Agile Process Models</vt:lpstr>
      <vt:lpstr>Adaptive Software Development</vt:lpstr>
      <vt:lpstr>Adaptive Software Development</vt:lpstr>
      <vt:lpstr>Dynamic Systems Development Method</vt:lpstr>
      <vt:lpstr>Scrum</vt:lpstr>
      <vt:lpstr>Crystal</vt:lpstr>
      <vt:lpstr>Feature Driven Development</vt:lpstr>
      <vt:lpstr>Lean software development (LSD)</vt:lpstr>
      <vt:lpstr>PowerPoint Presentation</vt:lpstr>
      <vt:lpstr>Agile Modeling</vt:lpstr>
      <vt:lpstr>Agile Unified Process (AUP)</vt:lpstr>
      <vt:lpstr>PowerPoint Presentation</vt:lpstr>
      <vt:lpstr>Tool Set for the Agile Process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DWEEPNA GARG</cp:lastModifiedBy>
  <cp:revision>504</cp:revision>
  <dcterms:created xsi:type="dcterms:W3CDTF">2000-01-15T04:50:39Z</dcterms:created>
  <dcterms:modified xsi:type="dcterms:W3CDTF">2021-12-31T08:27:11Z</dcterms:modified>
</cp:coreProperties>
</file>