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415" r:id="rId2"/>
    <p:sldId id="416" r:id="rId3"/>
    <p:sldId id="430" r:id="rId4"/>
    <p:sldId id="435" r:id="rId5"/>
    <p:sldId id="432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6" r:id="rId16"/>
    <p:sldId id="445" r:id="rId17"/>
    <p:sldId id="447" r:id="rId18"/>
    <p:sldId id="448" r:id="rId19"/>
    <p:sldId id="449" r:id="rId20"/>
    <p:sldId id="417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6YwJUJaL4KL1GzMAmsNpg==" hashData="Yb/dxQrZYIPx5DZMkuRo4iZDBGHOkc0aTeHm15BxiKI3a4AH42GzAmQz4Jufrb19iRb1mAGux9FMGVx1RhRKZ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10 - Advanced Topics in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20" y="1335005"/>
            <a:ext cx="2731571" cy="27315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2" y="1856370"/>
            <a:ext cx="1785161" cy="16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10 - Advanced Topics in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10 - Advanced Topics in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509678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10 - Advanced Topics in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5" y="6604000"/>
            <a:ext cx="499767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10 - Advanced Topics in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501287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10 - Advanced Topics in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Unit-10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Advanced Topics </a:t>
            </a:r>
            <a:r>
              <a:rPr lang="en-US" sz="5400" dirty="0" smtClean="0"/>
              <a:t>in Software </a:t>
            </a:r>
            <a:r>
              <a:rPr lang="en-US" sz="540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17648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Web Engineering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WebApps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evolve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static</a:t>
            </a:r>
            <a:r>
              <a:rPr lang="en-US" dirty="0"/>
              <a:t> (content-directed information) to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(user-directed application environments) the need to </a:t>
            </a:r>
            <a:r>
              <a:rPr lang="en-US" b="1" dirty="0"/>
              <a:t>apply solid management and engineering principles grows </a:t>
            </a:r>
          </a:p>
          <a:p>
            <a:r>
              <a:rPr lang="en-US" dirty="0"/>
              <a:t>To accomplish this, it is </a:t>
            </a:r>
            <a:r>
              <a:rPr lang="en-US" b="1" dirty="0">
                <a:solidFill>
                  <a:srgbClr val="C00000"/>
                </a:solidFill>
              </a:rPr>
              <a:t>necessary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develop a </a:t>
            </a:r>
            <a:r>
              <a:rPr lang="en-US" b="1" dirty="0" err="1">
                <a:solidFill>
                  <a:srgbClr val="C00000"/>
                </a:solidFill>
              </a:rPr>
              <a:t>WebE</a:t>
            </a:r>
            <a:r>
              <a:rPr lang="en-US" b="1" dirty="0">
                <a:solidFill>
                  <a:srgbClr val="C00000"/>
                </a:solidFill>
              </a:rPr>
              <a:t> framework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encompasses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an effective process model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WebE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process </a:t>
            </a:r>
            <a:r>
              <a:rPr lang="en-US" b="1" dirty="0">
                <a:solidFill>
                  <a:srgbClr val="C00000"/>
                </a:solidFill>
              </a:rPr>
              <a:t>begins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formulation</a:t>
            </a:r>
          </a:p>
          <a:p>
            <a:pPr lvl="1"/>
            <a:r>
              <a:rPr lang="en-US" dirty="0"/>
              <a:t>An activity </a:t>
            </a:r>
            <a:r>
              <a:rPr lang="en-US" b="1" dirty="0">
                <a:solidFill>
                  <a:srgbClr val="C00000"/>
                </a:solidFill>
              </a:rPr>
              <a:t>that identifies the goals</a:t>
            </a:r>
          </a:p>
          <a:p>
            <a:pPr lvl="1"/>
            <a:r>
              <a:rPr lang="en-US" dirty="0"/>
              <a:t>Objectives of the </a:t>
            </a:r>
            <a:r>
              <a:rPr lang="en-US" dirty="0" err="1"/>
              <a:t>WebApp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establishes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scope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the </a:t>
            </a:r>
            <a:r>
              <a:rPr lang="en-US" b="1" dirty="0">
                <a:solidFill>
                  <a:srgbClr val="C00000"/>
                </a:solidFill>
              </a:rPr>
              <a:t>first increment</a:t>
            </a:r>
            <a:r>
              <a:rPr lang="en-US" dirty="0"/>
              <a:t> </a:t>
            </a:r>
          </a:p>
          <a:p>
            <a:r>
              <a:rPr lang="en-US" b="1" dirty="0"/>
              <a:t>Planning estimates </a:t>
            </a:r>
          </a:p>
          <a:p>
            <a:pPr lvl="1"/>
            <a:r>
              <a:rPr lang="en-US" dirty="0"/>
              <a:t>overall </a:t>
            </a:r>
            <a:r>
              <a:rPr lang="en-US" b="1" dirty="0">
                <a:solidFill>
                  <a:srgbClr val="C00000"/>
                </a:solidFill>
              </a:rPr>
              <a:t>project cost</a:t>
            </a:r>
          </a:p>
          <a:p>
            <a:pPr lvl="1"/>
            <a:r>
              <a:rPr lang="en-US" dirty="0"/>
              <a:t>evaluates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associated with </a:t>
            </a:r>
            <a:r>
              <a:rPr lang="en-US" b="1" dirty="0">
                <a:solidFill>
                  <a:srgbClr val="C00000"/>
                </a:solidFill>
              </a:rPr>
              <a:t>the development </a:t>
            </a:r>
            <a:r>
              <a:rPr lang="en-US" b="1" dirty="0" smtClean="0">
                <a:solidFill>
                  <a:srgbClr val="C00000"/>
                </a:solidFill>
              </a:rPr>
              <a:t>effort</a:t>
            </a:r>
          </a:p>
          <a:p>
            <a:pPr lvl="1"/>
            <a:r>
              <a:rPr lang="en-US" dirty="0"/>
              <a:t>defines a finely granulated </a:t>
            </a:r>
            <a:r>
              <a:rPr lang="en-US" b="1" dirty="0">
                <a:solidFill>
                  <a:srgbClr val="C00000"/>
                </a:solidFill>
              </a:rPr>
              <a:t>development schedule </a:t>
            </a:r>
            <a:r>
              <a:rPr lang="en-US" dirty="0"/>
              <a:t>for the </a:t>
            </a:r>
            <a:r>
              <a:rPr lang="en-US" b="1" dirty="0"/>
              <a:t>initial </a:t>
            </a:r>
            <a:r>
              <a:rPr lang="en-US" b="1" dirty="0" err="1"/>
              <a:t>WebApp</a:t>
            </a:r>
            <a:r>
              <a:rPr lang="en-US" b="1" dirty="0"/>
              <a:t> increment</a:t>
            </a:r>
          </a:p>
          <a:p>
            <a:pPr lvl="1"/>
            <a:r>
              <a:rPr lang="en-US" dirty="0"/>
              <a:t>and a more </a:t>
            </a:r>
            <a:r>
              <a:rPr lang="en-US" b="1" dirty="0">
                <a:solidFill>
                  <a:srgbClr val="C00000"/>
                </a:solidFill>
              </a:rPr>
              <a:t>granulated schedule </a:t>
            </a:r>
            <a:r>
              <a:rPr lang="en-US" dirty="0"/>
              <a:t>for </a:t>
            </a:r>
            <a:r>
              <a:rPr lang="en-US" b="1" dirty="0"/>
              <a:t>subsequent increments</a:t>
            </a:r>
            <a:r>
              <a:rPr lang="en-US" dirty="0"/>
              <a:t> 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261" y="1"/>
            <a:ext cx="706046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Web Engineering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b="1" dirty="0"/>
              <a:t>establishes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technical requirements</a:t>
            </a:r>
            <a:r>
              <a:rPr lang="en-US" dirty="0"/>
              <a:t> for the </a:t>
            </a:r>
            <a:r>
              <a:rPr lang="en-US" dirty="0" err="1"/>
              <a:t>WebApp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identifies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content items </a:t>
            </a:r>
            <a:r>
              <a:rPr lang="en-US" dirty="0"/>
              <a:t>that will be incorporated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Requirements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for</a:t>
            </a:r>
            <a:r>
              <a:rPr lang="en-US" b="1" dirty="0">
                <a:solidFill>
                  <a:srgbClr val="C00000"/>
                </a:solidFill>
              </a:rPr>
              <a:t> graphic design </a:t>
            </a:r>
            <a:r>
              <a:rPr lang="en-US" dirty="0"/>
              <a:t>(aesthetics) are also defined </a:t>
            </a:r>
          </a:p>
          <a:p>
            <a:r>
              <a:rPr lang="en-US" dirty="0"/>
              <a:t>The engineering activity incorporates </a:t>
            </a:r>
            <a:r>
              <a:rPr lang="en-US" b="1" dirty="0">
                <a:solidFill>
                  <a:srgbClr val="C00000"/>
                </a:solidFill>
              </a:rPr>
              <a:t>two parallel tasks </a:t>
            </a:r>
            <a:r>
              <a:rPr lang="en-US" dirty="0"/>
              <a:t>illustrated on the right side of Figure.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Content design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Content production </a:t>
            </a:r>
            <a:r>
              <a:rPr lang="en-US" dirty="0"/>
              <a:t>are tasks performed by </a:t>
            </a:r>
            <a:r>
              <a:rPr lang="en-US" b="1" dirty="0">
                <a:solidFill>
                  <a:srgbClr val="C00000"/>
                </a:solidFill>
              </a:rPr>
              <a:t>nontechnical members </a:t>
            </a:r>
            <a:r>
              <a:rPr lang="en-US" dirty="0"/>
              <a:t>of the </a:t>
            </a:r>
            <a:r>
              <a:rPr lang="en-US" dirty="0" err="1"/>
              <a:t>WebE</a:t>
            </a:r>
            <a:r>
              <a:rPr lang="en-US" dirty="0"/>
              <a:t> team </a:t>
            </a:r>
          </a:p>
          <a:p>
            <a:pPr lvl="1"/>
            <a:r>
              <a:rPr lang="en-US" dirty="0"/>
              <a:t>The intent of these tasks is </a:t>
            </a:r>
            <a:r>
              <a:rPr lang="en-US" b="1" dirty="0">
                <a:solidFill>
                  <a:srgbClr val="C00000"/>
                </a:solidFill>
              </a:rPr>
              <a:t>to design, produce and/or acquire all text, graphics, audio, and video </a:t>
            </a:r>
            <a:r>
              <a:rPr lang="en-US" dirty="0"/>
              <a:t>content that are to be integrated into the </a:t>
            </a:r>
            <a:r>
              <a:rPr lang="en-US" dirty="0" err="1"/>
              <a:t>WebApp</a:t>
            </a:r>
            <a:r>
              <a:rPr lang="en-US" dirty="0"/>
              <a:t> </a:t>
            </a:r>
          </a:p>
          <a:p>
            <a:pPr marL="606425" lvl="2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Page generation </a:t>
            </a:r>
            <a:r>
              <a:rPr lang="en-US" dirty="0"/>
              <a:t>is a construction activity that makes heavy use of automated tools for </a:t>
            </a:r>
            <a:r>
              <a:rPr lang="en-US" dirty="0" err="1"/>
              <a:t>WebApp</a:t>
            </a:r>
            <a:r>
              <a:rPr lang="en-US" dirty="0"/>
              <a:t> creation</a:t>
            </a:r>
          </a:p>
          <a:p>
            <a:r>
              <a:rPr lang="en-US" b="1" dirty="0"/>
              <a:t>Testing exercises </a:t>
            </a:r>
          </a:p>
          <a:p>
            <a:pPr lvl="1"/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navigation </a:t>
            </a:r>
          </a:p>
          <a:p>
            <a:pPr lvl="1"/>
            <a:r>
              <a:rPr lang="en-US" dirty="0"/>
              <a:t>attempts to </a:t>
            </a:r>
            <a:r>
              <a:rPr lang="en-US" b="1" dirty="0">
                <a:solidFill>
                  <a:srgbClr val="C00000"/>
                </a:solidFill>
              </a:rPr>
              <a:t>uncover errors </a:t>
            </a:r>
            <a:r>
              <a:rPr lang="en-US" dirty="0"/>
              <a:t>in </a:t>
            </a:r>
            <a:r>
              <a:rPr lang="en-US" b="1" dirty="0"/>
              <a:t>scripts</a:t>
            </a:r>
            <a:r>
              <a:rPr lang="en-US" dirty="0"/>
              <a:t> and </a:t>
            </a:r>
            <a:r>
              <a:rPr lang="en-US" b="1" dirty="0"/>
              <a:t>forms</a:t>
            </a:r>
            <a:endParaRPr lang="en-US" dirty="0"/>
          </a:p>
          <a:p>
            <a:pPr lvl="1"/>
            <a:r>
              <a:rPr lang="en-US" dirty="0"/>
              <a:t>ensure that the </a:t>
            </a:r>
            <a:r>
              <a:rPr lang="en-US" dirty="0" err="1"/>
              <a:t>WebApp</a:t>
            </a:r>
            <a:r>
              <a:rPr lang="en-US" dirty="0"/>
              <a:t> will </a:t>
            </a:r>
            <a:r>
              <a:rPr lang="en-US" b="1" dirty="0">
                <a:solidFill>
                  <a:srgbClr val="C00000"/>
                </a:solidFill>
              </a:rPr>
              <a:t>operate correctly </a:t>
            </a:r>
            <a:r>
              <a:rPr lang="en-US" dirty="0"/>
              <a:t>in different </a:t>
            </a:r>
            <a:r>
              <a:rPr lang="en-US" b="1" dirty="0">
                <a:solidFill>
                  <a:srgbClr val="C00000"/>
                </a:solidFill>
              </a:rPr>
              <a:t>environments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(e.g., with different </a:t>
            </a:r>
            <a:r>
              <a:rPr lang="en-US" b="1" dirty="0">
                <a:solidFill>
                  <a:srgbClr val="C00000"/>
                </a:solidFill>
              </a:rPr>
              <a:t>browsers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rgbClr val="C00000"/>
                </a:solidFill>
              </a:rPr>
              <a:t>Each increment </a:t>
            </a:r>
            <a:r>
              <a:rPr lang="en-US" dirty="0"/>
              <a:t>produced as part of the </a:t>
            </a:r>
            <a:r>
              <a:rPr lang="en-US" dirty="0" err="1"/>
              <a:t>WebE</a:t>
            </a:r>
            <a:r>
              <a:rPr lang="en-US" dirty="0"/>
              <a:t> process is </a:t>
            </a:r>
            <a:r>
              <a:rPr lang="en-US" b="1" dirty="0">
                <a:solidFill>
                  <a:srgbClr val="C00000"/>
                </a:solidFill>
              </a:rPr>
              <a:t>reviewed during customer evaluation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the point at which changes are requested (scope extensions occur).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261" y="1"/>
            <a:ext cx="706046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Computer-Aided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336941" cy="5590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CASE (Computer Aided Software Engineering)</a:t>
            </a:r>
            <a:r>
              <a:rPr lang="en-US" dirty="0"/>
              <a:t> tool is a generic term used to denote </a:t>
            </a:r>
            <a:r>
              <a:rPr lang="en-US" b="1" dirty="0">
                <a:solidFill>
                  <a:srgbClr val="C00000"/>
                </a:solidFill>
              </a:rPr>
              <a:t>any form of automated support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software engineering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CASE tool </a:t>
            </a:r>
            <a:r>
              <a:rPr lang="en-US" dirty="0"/>
              <a:t>means any tool used to </a:t>
            </a:r>
            <a:r>
              <a:rPr lang="en-US" b="1" dirty="0">
                <a:solidFill>
                  <a:srgbClr val="C00000"/>
                </a:solidFill>
              </a:rPr>
              <a:t>automate some activity </a:t>
            </a:r>
            <a:r>
              <a:rPr lang="en-US" dirty="0"/>
              <a:t>associated with </a:t>
            </a:r>
            <a:r>
              <a:rPr lang="en-US" b="1" dirty="0">
                <a:solidFill>
                  <a:srgbClr val="C00000"/>
                </a:solidFill>
              </a:rPr>
              <a:t>software development</a:t>
            </a:r>
            <a:r>
              <a:rPr lang="en-US" dirty="0"/>
              <a:t> </a:t>
            </a:r>
          </a:p>
          <a:p>
            <a:r>
              <a:rPr lang="en-US" dirty="0"/>
              <a:t>The primary </a:t>
            </a:r>
            <a:r>
              <a:rPr lang="en-US" b="1" dirty="0">
                <a:solidFill>
                  <a:srgbClr val="C00000"/>
                </a:solidFill>
              </a:rPr>
              <a:t>reasons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using a </a:t>
            </a:r>
            <a:r>
              <a:rPr lang="en-US" b="1" dirty="0">
                <a:solidFill>
                  <a:srgbClr val="C00000"/>
                </a:solidFill>
              </a:rPr>
              <a:t>CASE tool </a:t>
            </a:r>
            <a:r>
              <a:rPr lang="en-US" dirty="0"/>
              <a:t>are: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increase productivity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help produce better quality software </a:t>
            </a:r>
            <a:r>
              <a:rPr lang="en-US" dirty="0"/>
              <a:t>at lower cost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2901" b="11267"/>
          <a:stretch/>
        </p:blipFill>
        <p:spPr>
          <a:xfrm>
            <a:off x="3934101" y="5025927"/>
            <a:ext cx="1390302" cy="1428082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 rot="5400000">
            <a:off x="8500374" y="4842681"/>
            <a:ext cx="965084" cy="383811"/>
          </a:xfrm>
          <a:prstGeom prst="leftRightArrow">
            <a:avLst>
              <a:gd name="adj1" fmla="val 50000"/>
              <a:gd name="adj2" fmla="val 40000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="1">
              <a:latin typeface="+mj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16200000">
            <a:off x="8436696" y="2591999"/>
            <a:ext cx="966855" cy="383811"/>
          </a:xfrm>
          <a:prstGeom prst="leftRightArrow">
            <a:avLst>
              <a:gd name="adj1" fmla="val 50000"/>
              <a:gd name="adj2" fmla="val 40000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="1">
              <a:latin typeface="+mj-lt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8276675" y="3428474"/>
            <a:ext cx="1344750" cy="96331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GB" b="1" dirty="0">
                <a:latin typeface="+mj-lt"/>
              </a:rPr>
              <a:t>CASE</a:t>
            </a:r>
          </a:p>
          <a:p>
            <a:pPr algn="ctr" eaLnBrk="1" hangingPunct="1"/>
            <a:r>
              <a:rPr lang="en-GB" b="1" dirty="0" smtClean="0">
                <a:latin typeface="+mj-lt"/>
              </a:rPr>
              <a:t>Repository</a:t>
            </a:r>
            <a:endParaRPr lang="en-US" b="1" dirty="0">
              <a:latin typeface="+mj-lt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0005237" y="3748988"/>
            <a:ext cx="770445" cy="481657"/>
          </a:xfrm>
          <a:prstGeom prst="leftRightArrow">
            <a:avLst>
              <a:gd name="adj1" fmla="val 50000"/>
              <a:gd name="adj2" fmla="val 40000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="1">
              <a:latin typeface="+mj-lt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125241" y="3748988"/>
            <a:ext cx="770445" cy="481657"/>
          </a:xfrm>
          <a:prstGeom prst="leftRightArrow">
            <a:avLst>
              <a:gd name="adj1" fmla="val 50000"/>
              <a:gd name="adj2" fmla="val 40000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="1">
              <a:latin typeface="+mj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588585" y="3669302"/>
            <a:ext cx="1152845" cy="6427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r>
              <a:rPr lang="en-GB" b="1" dirty="0">
                <a:latin typeface="+mj-lt"/>
              </a:rPr>
              <a:t>Document </a:t>
            </a:r>
          </a:p>
          <a:p>
            <a:pPr algn="ctr" eaLnBrk="1" hangingPunct="1"/>
            <a:r>
              <a:rPr lang="en-GB" b="1" dirty="0">
                <a:latin typeface="+mj-lt"/>
              </a:rPr>
              <a:t>Generator</a:t>
            </a:r>
            <a:endParaRPr lang="en-US" b="1" dirty="0">
              <a:latin typeface="+mj-lt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380645" y="1338935"/>
            <a:ext cx="4353153" cy="1848711"/>
            <a:chOff x="1655" y="799"/>
            <a:chExt cx="3085" cy="1044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655" y="799"/>
              <a:ext cx="817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GB" b="1" dirty="0">
                  <a:latin typeface="+mj-lt"/>
                </a:rPr>
                <a:t>Design </a:t>
              </a:r>
            </a:p>
            <a:p>
              <a:pPr algn="ctr" eaLnBrk="1" hangingPunct="1"/>
              <a:r>
                <a:rPr lang="en-GB" b="1" dirty="0">
                  <a:latin typeface="+mj-lt"/>
                </a:rPr>
                <a:t>Generator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152" y="799"/>
              <a:ext cx="817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GB" b="1" dirty="0">
                  <a:latin typeface="+mj-lt"/>
                </a:rPr>
                <a:t>Analysis</a:t>
              </a:r>
            </a:p>
            <a:p>
              <a:pPr algn="ctr" eaLnBrk="1" hangingPunct="1"/>
              <a:r>
                <a:rPr lang="en-GB" b="1" dirty="0">
                  <a:latin typeface="+mj-lt"/>
                </a:rPr>
                <a:t>tool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923" y="1480"/>
              <a:ext cx="817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GB" b="1" dirty="0">
                  <a:latin typeface="+mj-lt"/>
                </a:rPr>
                <a:t>Code </a:t>
              </a:r>
            </a:p>
            <a:p>
              <a:pPr algn="ctr" eaLnBrk="1" hangingPunct="1"/>
              <a:r>
                <a:rPr lang="en-GB" b="1" dirty="0">
                  <a:latin typeface="+mj-lt"/>
                </a:rPr>
                <a:t>Generator</a:t>
              </a:r>
              <a:endParaRPr lang="en-US" b="1" dirty="0">
                <a:latin typeface="+mj-lt"/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23522" y="2468244"/>
            <a:ext cx="1152878" cy="6468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r>
              <a:rPr lang="en-GB" b="1" dirty="0">
                <a:latin typeface="+mj-lt"/>
              </a:rPr>
              <a:t>Drawing</a:t>
            </a:r>
          </a:p>
          <a:p>
            <a:pPr algn="ctr" eaLnBrk="1" hangingPunct="1"/>
            <a:r>
              <a:rPr lang="en-GB" b="1" dirty="0">
                <a:latin typeface="+mj-lt"/>
              </a:rPr>
              <a:t>Tool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851933" y="3681732"/>
            <a:ext cx="6208889" cy="2747721"/>
            <a:chOff x="703" y="2115"/>
            <a:chExt cx="4400" cy="154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3" y="2750"/>
              <a:ext cx="1083" cy="3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GB" b="1" dirty="0">
                  <a:latin typeface="+mj-lt"/>
                </a:rPr>
                <a:t>Error-checking</a:t>
              </a:r>
            </a:p>
            <a:p>
              <a:pPr algn="ctr" eaLnBrk="1" hangingPunct="1">
                <a:defRPr/>
              </a:pPr>
              <a:r>
                <a:rPr lang="en-GB" b="1" dirty="0">
                  <a:latin typeface="+mj-lt"/>
                </a:rPr>
                <a:t>tool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5" y="3294"/>
              <a:ext cx="1136" cy="3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GB" b="1" dirty="0">
                  <a:latin typeface="+mj-lt"/>
                </a:rPr>
                <a:t>Security and </a:t>
              </a:r>
            </a:p>
            <a:p>
              <a:pPr algn="ctr" eaLnBrk="1" hangingPunct="1">
                <a:defRPr/>
              </a:pPr>
              <a:r>
                <a:rPr lang="en-GB" b="1" dirty="0">
                  <a:latin typeface="+mj-lt"/>
                </a:rPr>
                <a:t>Version Control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61" y="3294"/>
              <a:ext cx="1225" cy="36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GB" b="1" dirty="0">
                  <a:latin typeface="+mj-lt"/>
                </a:rPr>
                <a:t>Screen and</a:t>
              </a:r>
            </a:p>
            <a:p>
              <a:pPr algn="ctr" eaLnBrk="1" hangingPunct="1">
                <a:defRPr/>
              </a:pPr>
              <a:r>
                <a:rPr lang="en-GB" b="1" dirty="0">
                  <a:latin typeface="+mj-lt"/>
                </a:rPr>
                <a:t>Report </a:t>
              </a:r>
              <a:r>
                <a:rPr lang="en-GB" b="1" dirty="0" smtClean="0">
                  <a:latin typeface="+mj-lt"/>
                </a:rPr>
                <a:t>Generator</a:t>
              </a:r>
              <a:endParaRPr lang="en-GB" b="1" dirty="0">
                <a:latin typeface="+mj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69" y="2750"/>
              <a:ext cx="902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GB" b="1" dirty="0">
                  <a:latin typeface="+mj-lt"/>
                </a:rPr>
                <a:t>Prototyping</a:t>
              </a:r>
            </a:p>
            <a:p>
              <a:pPr algn="ctr" eaLnBrk="1" hangingPunct="1"/>
              <a:r>
                <a:rPr lang="en-GB" b="1" dirty="0">
                  <a:latin typeface="+mj-lt"/>
                </a:rPr>
                <a:t>Tool</a:t>
              </a:r>
              <a:endParaRPr lang="en-US" b="1" dirty="0">
                <a:latin typeface="+mj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86" y="2115"/>
              <a:ext cx="817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GB" b="1" dirty="0">
                  <a:latin typeface="+mj-lt"/>
                </a:rPr>
                <a:t>Database</a:t>
              </a:r>
            </a:p>
            <a:p>
              <a:pPr algn="ctr" eaLnBrk="1" hangingPunct="1"/>
              <a:r>
                <a:rPr lang="en-GB" b="1" dirty="0">
                  <a:latin typeface="+mj-lt"/>
                </a:rPr>
                <a:t>Generator</a:t>
              </a:r>
              <a:endParaRPr lang="en-US" b="1" dirty="0">
                <a:latin typeface="+mj-lt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497867" y="711201"/>
            <a:ext cx="0" cy="58927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97868" y="722595"/>
            <a:ext cx="669413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Components of </a:t>
            </a:r>
            <a:r>
              <a:rPr lang="en-US" sz="2400" b="1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8518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CASE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repository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Central component </a:t>
            </a:r>
            <a:r>
              <a:rPr lang="en-US" dirty="0"/>
              <a:t>of any CASE tool</a:t>
            </a:r>
          </a:p>
          <a:p>
            <a:pPr lvl="1"/>
            <a:r>
              <a:rPr lang="en-US" dirty="0"/>
              <a:t>Also known as the </a:t>
            </a:r>
            <a:r>
              <a:rPr lang="en-US" b="1" dirty="0">
                <a:solidFill>
                  <a:srgbClr val="C00000"/>
                </a:solidFill>
              </a:rPr>
              <a:t>information repository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data dictionary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Centralized database 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rgbClr val="C00000"/>
                </a:solidFill>
              </a:rPr>
              <a:t>easy sharing of information </a:t>
            </a:r>
            <a:r>
              <a:rPr lang="en-US" dirty="0"/>
              <a:t>between tools and SDLC activities</a:t>
            </a:r>
          </a:p>
          <a:p>
            <a:pPr lvl="1"/>
            <a:r>
              <a:rPr lang="en-US" dirty="0"/>
              <a:t>Used to</a:t>
            </a:r>
            <a:r>
              <a:rPr lang="en-US" b="1" dirty="0">
                <a:solidFill>
                  <a:srgbClr val="C00000"/>
                </a:solidFill>
              </a:rPr>
              <a:t> store graphical diagrams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prototype forms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reports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during analysis and design workflows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C00000"/>
                </a:solidFill>
              </a:rPr>
              <a:t>wealth of information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project manager </a:t>
            </a:r>
            <a:r>
              <a:rPr lang="en-US" dirty="0"/>
              <a:t>and allows control over project</a:t>
            </a:r>
          </a:p>
          <a:p>
            <a:pPr lvl="1"/>
            <a:r>
              <a:rPr lang="en-US" dirty="0"/>
              <a:t>Facilitates </a:t>
            </a:r>
            <a:r>
              <a:rPr lang="en-US" b="1" dirty="0" smtClean="0">
                <a:solidFill>
                  <a:srgbClr val="C00000"/>
                </a:solidFill>
              </a:rPr>
              <a:t>reusability</a:t>
            </a:r>
          </a:p>
          <a:p>
            <a:r>
              <a:rPr lang="en-US" b="1" dirty="0"/>
              <a:t>Diagramming tools</a:t>
            </a:r>
          </a:p>
          <a:p>
            <a:pPr lvl="1"/>
            <a:r>
              <a:rPr lang="en-US" dirty="0"/>
              <a:t>Allow you </a:t>
            </a:r>
            <a:r>
              <a:rPr lang="en-US" b="1" dirty="0">
                <a:solidFill>
                  <a:srgbClr val="C00000"/>
                </a:solidFill>
              </a:rPr>
              <a:t>to represent a system and its components visually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rgbClr val="C00000"/>
                </a:solidFill>
              </a:rPr>
              <a:t>higher level processes to be easily decomposed</a:t>
            </a:r>
          </a:p>
          <a:p>
            <a:pPr lvl="1"/>
            <a:r>
              <a:rPr lang="en-US" dirty="0"/>
              <a:t>Can examine processes or data models at high or low level</a:t>
            </a:r>
          </a:p>
          <a:p>
            <a:r>
              <a:rPr lang="en-US" b="1" dirty="0"/>
              <a:t>Screen and report generators</a:t>
            </a:r>
          </a:p>
          <a:p>
            <a:pPr lvl="1"/>
            <a:r>
              <a:rPr lang="en-US" dirty="0"/>
              <a:t>Used </a:t>
            </a:r>
            <a:r>
              <a:rPr lang="en-US" b="1" dirty="0">
                <a:solidFill>
                  <a:srgbClr val="C00000"/>
                </a:solidFill>
              </a:rPr>
              <a:t>to Create, modify and test prototypes </a:t>
            </a:r>
            <a:r>
              <a:rPr lang="en-US" dirty="0"/>
              <a:t>of computer </a:t>
            </a:r>
            <a:r>
              <a:rPr lang="en-US" b="1" dirty="0">
                <a:solidFill>
                  <a:srgbClr val="C00000"/>
                </a:solidFill>
              </a:rPr>
              <a:t>displays and reports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Identify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which data </a:t>
            </a:r>
            <a:r>
              <a:rPr lang="en-US" b="1" dirty="0">
                <a:solidFill>
                  <a:srgbClr val="C00000"/>
                </a:solidFill>
              </a:rPr>
              <a:t>items to display or collect for each screen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report</a:t>
            </a:r>
          </a:p>
          <a:p>
            <a:pPr lvl="1"/>
            <a:r>
              <a:rPr lang="en-US" dirty="0"/>
              <a:t>Some tools have </a:t>
            </a:r>
            <a:r>
              <a:rPr lang="en-US" dirty="0" smtClean="0"/>
              <a:t>templates</a:t>
            </a:r>
            <a:endParaRPr lang="en-US" dirty="0"/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2901" b="11267"/>
          <a:stretch/>
        </p:blipFill>
        <p:spPr>
          <a:xfrm>
            <a:off x="10670519" y="4358270"/>
            <a:ext cx="1390302" cy="14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CASE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Analysis tools</a:t>
            </a:r>
          </a:p>
          <a:p>
            <a:pPr lvl="1"/>
            <a:r>
              <a:rPr lang="en-US" dirty="0"/>
              <a:t>Generate </a:t>
            </a:r>
            <a:r>
              <a:rPr lang="en-US" b="1" dirty="0">
                <a:solidFill>
                  <a:srgbClr val="C00000"/>
                </a:solidFill>
              </a:rPr>
              <a:t>reports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help </a:t>
            </a:r>
            <a:r>
              <a:rPr lang="en-US" b="1" dirty="0">
                <a:solidFill>
                  <a:srgbClr val="C00000"/>
                </a:solidFill>
              </a:rPr>
              <a:t>identify possible inconsistencies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redundancies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omissions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(deficiency)</a:t>
            </a:r>
          </a:p>
          <a:p>
            <a:pPr lvl="1"/>
            <a:r>
              <a:rPr lang="en-US" dirty="0"/>
              <a:t>Generally focus on 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diagram completeness and consistency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data structures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usage</a:t>
            </a:r>
          </a:p>
          <a:p>
            <a:r>
              <a:rPr lang="en-US" b="1" dirty="0"/>
              <a:t>CASE documentation generator tools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Create standard reports </a:t>
            </a:r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contents of repository</a:t>
            </a:r>
          </a:p>
          <a:p>
            <a:pPr lvl="1"/>
            <a:r>
              <a:rPr lang="en-US" dirty="0"/>
              <a:t>Need </a:t>
            </a:r>
            <a:r>
              <a:rPr lang="en-US" b="1" dirty="0">
                <a:solidFill>
                  <a:srgbClr val="C00000"/>
                </a:solidFill>
              </a:rPr>
              <a:t>textual descriptions </a:t>
            </a:r>
            <a:r>
              <a:rPr lang="en-US" dirty="0"/>
              <a:t>of requirements, solutions, diagrams of data and processes, prototype forms and reports, program specifications and user documentation</a:t>
            </a:r>
          </a:p>
          <a:p>
            <a:pPr lvl="1"/>
            <a:r>
              <a:rPr lang="en-US" b="1" dirty="0"/>
              <a:t>High-quality documentation leads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80% reduction in system maintenance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comparison to average quality </a:t>
            </a:r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2901" b="11267"/>
          <a:stretch/>
        </p:blipFill>
        <p:spPr>
          <a:xfrm>
            <a:off x="10670519" y="4401812"/>
            <a:ext cx="1390302" cy="14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 engineering tools</a:t>
            </a:r>
          </a:p>
          <a:p>
            <a:pPr lvl="1"/>
            <a:r>
              <a:rPr lang="en-US" dirty="0"/>
              <a:t>represent business data objects, their relationships and flow of the data objects between company business areas</a:t>
            </a:r>
          </a:p>
          <a:p>
            <a:r>
              <a:rPr lang="en-US" dirty="0"/>
              <a:t>Process modeling and management tools</a:t>
            </a:r>
          </a:p>
          <a:p>
            <a:pPr lvl="1"/>
            <a:r>
              <a:rPr lang="en-US" dirty="0"/>
              <a:t>represent key elements of processes and provide links to other tools that provide support to defined process activities </a:t>
            </a:r>
            <a:endParaRPr lang="en-US" dirty="0" smtClean="0"/>
          </a:p>
          <a:p>
            <a:r>
              <a:rPr lang="en-US" dirty="0"/>
              <a:t>Project planning tools</a:t>
            </a:r>
          </a:p>
          <a:p>
            <a:pPr lvl="1"/>
            <a:r>
              <a:rPr lang="en-US" dirty="0"/>
              <a:t>used for cost and effort estimation and project scheduling</a:t>
            </a:r>
          </a:p>
          <a:p>
            <a:r>
              <a:rPr lang="en-US" dirty="0"/>
              <a:t>Risk analysis tools</a:t>
            </a:r>
          </a:p>
          <a:p>
            <a:pPr lvl="1"/>
            <a:r>
              <a:rPr lang="en-US" dirty="0"/>
              <a:t>help project managers build risk tables by providing detailed guidance in the identification and analysis of risks</a:t>
            </a:r>
          </a:p>
          <a:p>
            <a:r>
              <a:rPr lang="en-US" dirty="0"/>
              <a:t>Requirements tracing tools</a:t>
            </a:r>
          </a:p>
          <a:p>
            <a:pPr lvl="1"/>
            <a:r>
              <a:rPr lang="en-US" dirty="0"/>
              <a:t>provide systematic database-like approach to tracking requirement status beginning with specification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2901" b="11267"/>
          <a:stretch/>
        </p:blipFill>
        <p:spPr>
          <a:xfrm>
            <a:off x="11291563" y="4979111"/>
            <a:ext cx="769258" cy="7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and management tools</a:t>
            </a:r>
          </a:p>
          <a:p>
            <a:pPr lvl="1"/>
            <a:r>
              <a:rPr lang="en-US" dirty="0"/>
              <a:t>management oriented tools capture project specific metrics that provide an overall indication of productivity or quality</a:t>
            </a:r>
          </a:p>
          <a:p>
            <a:r>
              <a:rPr lang="en-US" dirty="0" smtClean="0"/>
              <a:t>Documentation </a:t>
            </a:r>
            <a:r>
              <a:rPr lang="en-US" dirty="0"/>
              <a:t>tools</a:t>
            </a:r>
          </a:p>
          <a:p>
            <a:pPr lvl="1"/>
            <a:r>
              <a:rPr lang="en-US" dirty="0"/>
              <a:t>provide opportunities for improved productivity by reducing the amount of time needed to produce work </a:t>
            </a:r>
            <a:r>
              <a:rPr lang="en-US" dirty="0" smtClean="0"/>
              <a:t>products</a:t>
            </a:r>
          </a:p>
          <a:p>
            <a:r>
              <a:rPr lang="en-US" dirty="0"/>
              <a:t>System software tools</a:t>
            </a:r>
          </a:p>
          <a:p>
            <a:pPr lvl="1"/>
            <a:r>
              <a:rPr lang="en-US" dirty="0"/>
              <a:t>network system software, object management services, distributed component support and communications software</a:t>
            </a:r>
          </a:p>
          <a:p>
            <a:r>
              <a:rPr lang="en-US" dirty="0"/>
              <a:t>Quality assurance tools</a:t>
            </a:r>
          </a:p>
          <a:p>
            <a:pPr lvl="1"/>
            <a:r>
              <a:rPr lang="en-US" dirty="0"/>
              <a:t>metrics tools that audit source code to determine compliance with language standards or tools that extract metrics to project the quality of software</a:t>
            </a:r>
          </a:p>
          <a:p>
            <a:r>
              <a:rPr lang="en-US" dirty="0"/>
              <a:t>Database management tools</a:t>
            </a:r>
          </a:p>
          <a:p>
            <a:pPr lvl="1"/>
            <a:r>
              <a:rPr lang="en-US" dirty="0"/>
              <a:t>RDBMS and OODMS (object-oriented database management system) serve as the foundation for the establishment of the CASE </a:t>
            </a:r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configuration management tools</a:t>
            </a:r>
          </a:p>
          <a:p>
            <a:pPr lvl="1"/>
            <a:r>
              <a:rPr lang="en-US" dirty="0"/>
              <a:t>uses the CASE repository to assist with all SCM tasks (identification, version control, change control, auditing, status accounting)</a:t>
            </a:r>
          </a:p>
          <a:p>
            <a:r>
              <a:rPr lang="en-US" dirty="0" smtClean="0"/>
              <a:t>Analysis </a:t>
            </a:r>
            <a:r>
              <a:rPr lang="en-US" dirty="0"/>
              <a:t>and design tools</a:t>
            </a:r>
          </a:p>
          <a:p>
            <a:pPr lvl="1"/>
            <a:r>
              <a:rPr lang="en-US" dirty="0"/>
              <a:t>enable the software engineer to create analysis and design models of the system to be built, perform consistency checking between models</a:t>
            </a:r>
          </a:p>
          <a:p>
            <a:r>
              <a:rPr lang="en-US" dirty="0"/>
              <a:t>Simulation tools</a:t>
            </a:r>
          </a:p>
          <a:p>
            <a:pPr lvl="1"/>
            <a:r>
              <a:rPr lang="en-US" dirty="0"/>
              <a:t>simulation tools provide software engineers with ability to predict the behavior of real-time systems before they are built and the creation of interface mockups for customer review</a:t>
            </a:r>
          </a:p>
          <a:p>
            <a:r>
              <a:rPr lang="en-US" dirty="0"/>
              <a:t>Interface design and development tools</a:t>
            </a:r>
          </a:p>
          <a:p>
            <a:pPr lvl="1"/>
            <a:r>
              <a:rPr lang="en-US" dirty="0"/>
              <a:t>toolkits of interface components, often part environment with a GUI to allow rapid prototyping of user interface designs</a:t>
            </a:r>
          </a:p>
          <a:p>
            <a:r>
              <a:rPr lang="en-US" dirty="0"/>
              <a:t>Prototyping tools</a:t>
            </a:r>
          </a:p>
          <a:p>
            <a:pPr lvl="1"/>
            <a:r>
              <a:rPr lang="en-US" dirty="0"/>
              <a:t>enable rapid definition of screen layouts,  data design, and report </a:t>
            </a:r>
            <a:r>
              <a:rPr lang="en-US" dirty="0" smtClean="0"/>
              <a:t>generation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2901" b="11267"/>
          <a:stretch/>
        </p:blipFill>
        <p:spPr>
          <a:xfrm>
            <a:off x="11259271" y="4909812"/>
            <a:ext cx="801550" cy="8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tools</a:t>
            </a:r>
          </a:p>
          <a:p>
            <a:pPr lvl="1"/>
            <a:r>
              <a:rPr lang="en-US" dirty="0"/>
              <a:t>compilers, editors, debuggers, OO programming environments, graphical programming environments, applications generators, and database query generators</a:t>
            </a:r>
          </a:p>
          <a:p>
            <a:r>
              <a:rPr lang="en-US" dirty="0" smtClean="0"/>
              <a:t>Web </a:t>
            </a:r>
            <a:r>
              <a:rPr lang="en-US" dirty="0"/>
              <a:t>development tools</a:t>
            </a:r>
          </a:p>
          <a:p>
            <a:pPr lvl="1"/>
            <a:r>
              <a:rPr lang="en-US" dirty="0"/>
              <a:t>assist with the generation of web page text, graphics, forms, scripts, applets, etc.</a:t>
            </a:r>
          </a:p>
          <a:p>
            <a:r>
              <a:rPr lang="en-US" dirty="0"/>
              <a:t>Integration and testing tools</a:t>
            </a:r>
          </a:p>
          <a:p>
            <a:pPr lvl="1"/>
            <a:r>
              <a:rPr lang="en-US" dirty="0"/>
              <a:t>data acquisition - get data for testing</a:t>
            </a:r>
          </a:p>
          <a:p>
            <a:pPr lvl="1"/>
            <a:r>
              <a:rPr lang="en-US" dirty="0"/>
              <a:t>static measurement - analyze source code without using test cases</a:t>
            </a:r>
          </a:p>
          <a:p>
            <a:pPr lvl="1"/>
            <a:r>
              <a:rPr lang="en-US" dirty="0"/>
              <a:t>dynamic measurement - analyze source code during execution</a:t>
            </a:r>
          </a:p>
          <a:p>
            <a:pPr lvl="1"/>
            <a:r>
              <a:rPr lang="en-US" dirty="0"/>
              <a:t>test management</a:t>
            </a:r>
          </a:p>
          <a:p>
            <a:r>
              <a:rPr lang="en-US" dirty="0"/>
              <a:t>Static analysis tools</a:t>
            </a:r>
          </a:p>
          <a:p>
            <a:pPr lvl="1"/>
            <a:r>
              <a:rPr lang="en-US" dirty="0"/>
              <a:t>code-based testing tools, specialized testing languages, requirements-based testing tools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2901" b="11267"/>
          <a:stretch/>
        </p:blipFill>
        <p:spPr>
          <a:xfrm>
            <a:off x="10670519" y="4329242"/>
            <a:ext cx="1390302" cy="14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1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analysis tools</a:t>
            </a:r>
          </a:p>
          <a:p>
            <a:pPr lvl="1"/>
            <a:r>
              <a:rPr lang="en-US" dirty="0"/>
              <a:t>intrusive tools modify source code by inserting probes (enquiry) to check path coverage, assertions or execution flow</a:t>
            </a:r>
          </a:p>
          <a:p>
            <a:r>
              <a:rPr lang="en-US" dirty="0"/>
              <a:t>Test management tools</a:t>
            </a:r>
          </a:p>
          <a:p>
            <a:pPr lvl="1"/>
            <a:r>
              <a:rPr lang="en-US" dirty="0" smtClean="0"/>
              <a:t>coordinate </a:t>
            </a:r>
            <a:r>
              <a:rPr lang="en-US" dirty="0"/>
              <a:t>regression testing, compare actual and expected output, conduct batch testing and serve as generic test drivers</a:t>
            </a:r>
          </a:p>
          <a:p>
            <a:r>
              <a:rPr lang="en-US" dirty="0"/>
              <a:t>Client/server testing tools</a:t>
            </a:r>
          </a:p>
          <a:p>
            <a:pPr lvl="1"/>
            <a:r>
              <a:rPr lang="en-US" dirty="0"/>
              <a:t>exercise the GUI and network communications requirements for the client and server</a:t>
            </a:r>
          </a:p>
          <a:p>
            <a:r>
              <a:rPr lang="en-US" dirty="0"/>
              <a:t>Reengineering tools</a:t>
            </a:r>
          </a:p>
          <a:p>
            <a:pPr lvl="1"/>
            <a:r>
              <a:rPr lang="en-US" dirty="0"/>
              <a:t>reverse engineering to specification tools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generate analysis and design models from source code</a:t>
            </a:r>
          </a:p>
          <a:p>
            <a:pPr lvl="1"/>
            <a:r>
              <a:rPr lang="en-US" dirty="0"/>
              <a:t>code restructuring and analysis tools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analyze program syntax, generate control flow graph and automatically generates a structured program</a:t>
            </a:r>
          </a:p>
          <a:p>
            <a:pPr lvl="1"/>
            <a:r>
              <a:rPr lang="en-US" dirty="0"/>
              <a:t>on-line system reengineering tools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used to modify on-line DBMS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2" r="12901" b="11267"/>
          <a:stretch/>
        </p:blipFill>
        <p:spPr>
          <a:xfrm>
            <a:off x="10670519" y="4242155"/>
            <a:ext cx="1390302" cy="14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Component-Based Software Engineering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Client/Server Software Engineering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Engineering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Computer-Aided Software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Engineering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2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 Software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185" y="951413"/>
            <a:ext cx="11931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Component-based software engineering (CBSE) </a:t>
            </a:r>
            <a:r>
              <a:rPr lang="en-US" sz="2400" dirty="0"/>
              <a:t>is a process that makes the </a:t>
            </a:r>
            <a:r>
              <a:rPr lang="en-US" sz="2400" b="1" dirty="0">
                <a:solidFill>
                  <a:srgbClr val="C00000"/>
                </a:solidFill>
              </a:rPr>
              <a:t>design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construction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computer-based systems </a:t>
            </a:r>
            <a:r>
              <a:rPr lang="en-US" sz="2400" b="1" dirty="0">
                <a:solidFill>
                  <a:srgbClr val="C00000"/>
                </a:solidFill>
              </a:rPr>
              <a:t>using reusable software “components”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5185" y="1975532"/>
            <a:ext cx="11931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CBSE seems quite </a:t>
            </a:r>
            <a:r>
              <a:rPr lang="en-US" sz="2400" b="1" dirty="0">
                <a:solidFill>
                  <a:srgbClr val="C00000"/>
                </a:solidFill>
              </a:rPr>
              <a:t>similar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conventional or </a:t>
            </a:r>
            <a:r>
              <a:rPr lang="en-US" sz="2400" b="1" dirty="0">
                <a:solidFill>
                  <a:srgbClr val="C00000"/>
                </a:solidFill>
              </a:rPr>
              <a:t>object-oriented software engineering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4807" y="4646507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Software</a:t>
            </a:r>
          </a:p>
          <a:p>
            <a:pPr algn="ctr"/>
            <a:r>
              <a:rPr lang="en-US" sz="2400" b="1" dirty="0" smtClean="0"/>
              <a:t> System </a:t>
            </a:r>
          </a:p>
          <a:p>
            <a:pPr algn="ctr"/>
            <a:r>
              <a:rPr lang="en-US" sz="2400" b="1" dirty="0" smtClean="0"/>
              <a:t>Specification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66453" y="4646507"/>
            <a:ext cx="202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Decomposition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94573" y="4646507"/>
            <a:ext cx="2963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Component</a:t>
            </a:r>
          </a:p>
          <a:p>
            <a:pPr algn="ctr"/>
            <a:r>
              <a:rPr lang="en-US" sz="2400" b="1" dirty="0" smtClean="0"/>
              <a:t>Specification,</a:t>
            </a:r>
          </a:p>
          <a:p>
            <a:pPr algn="ctr"/>
            <a:r>
              <a:rPr lang="en-US" sz="2400" b="1" dirty="0" smtClean="0"/>
              <a:t>search, modification,</a:t>
            </a:r>
          </a:p>
          <a:p>
            <a:pPr algn="ctr"/>
            <a:r>
              <a:rPr lang="en-US" sz="2400" b="1" dirty="0" smtClean="0"/>
              <a:t>creation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1946" y="4646507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Integration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64551" y="4646507"/>
            <a:ext cx="1361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Software </a:t>
            </a:r>
          </a:p>
          <a:p>
            <a:pPr algn="ctr"/>
            <a:r>
              <a:rPr lang="en-US" sz="2400" b="1" dirty="0" smtClean="0"/>
              <a:t>System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3" y="3117080"/>
            <a:ext cx="856706" cy="8567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22" y="3117080"/>
            <a:ext cx="941098" cy="9410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4099" r="19333"/>
          <a:stretch/>
        </p:blipFill>
        <p:spPr>
          <a:xfrm>
            <a:off x="7835477" y="3065204"/>
            <a:ext cx="813228" cy="7928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6666" r="11111" b="20000"/>
          <a:stretch/>
        </p:blipFill>
        <p:spPr>
          <a:xfrm>
            <a:off x="2925565" y="3117080"/>
            <a:ext cx="971255" cy="77974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659371" y="2980992"/>
            <a:ext cx="403697" cy="1074644"/>
            <a:chOff x="4882670" y="4114800"/>
            <a:chExt cx="451330" cy="120144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34" t="53556" r="32222" b="7333"/>
            <a:stretch/>
          </p:blipFill>
          <p:spPr>
            <a:xfrm>
              <a:off x="4882670" y="4114800"/>
              <a:ext cx="438420" cy="6028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34" t="53556" r="32222" b="7333"/>
            <a:stretch/>
          </p:blipFill>
          <p:spPr>
            <a:xfrm>
              <a:off x="4895580" y="4713416"/>
              <a:ext cx="438420" cy="602828"/>
            </a:xfrm>
            <a:prstGeom prst="rect">
              <a:avLst/>
            </a:prstGeom>
          </p:spPr>
        </p:pic>
      </p:grpSp>
      <p:sp>
        <p:nvSpPr>
          <p:cNvPr id="19" name="Right Arrow 18"/>
          <p:cNvSpPr/>
          <p:nvPr/>
        </p:nvSpPr>
        <p:spPr>
          <a:xfrm>
            <a:off x="283325" y="4112627"/>
            <a:ext cx="11773691" cy="583245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8522" y="1841860"/>
            <a:ext cx="118784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3325" y="2542905"/>
            <a:ext cx="117736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065376" y="417973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Time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0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CBSE Activities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761" y="1301425"/>
            <a:ext cx="38196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Component qualification </a:t>
            </a:r>
            <a:r>
              <a:rPr lang="en-US" b="1" dirty="0">
                <a:solidFill>
                  <a:srgbClr val="C00000"/>
                </a:solidFill>
              </a:rPr>
              <a:t>ensures</a:t>
            </a:r>
            <a:r>
              <a:rPr lang="en-US" dirty="0">
                <a:solidFill>
                  <a:schemeClr val="tx1"/>
                </a:solidFill>
              </a:rPr>
              <a:t> that a component will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059" y="844407"/>
            <a:ext cx="332431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Component Qualification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760" y="844407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3760" y="1995654"/>
            <a:ext cx="3819614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Perform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function required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61" y="2418916"/>
            <a:ext cx="3819614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Will </a:t>
            </a:r>
            <a:r>
              <a:rPr lang="en-US" b="1" dirty="0">
                <a:solidFill>
                  <a:srgbClr val="C00000"/>
                </a:solidFill>
              </a:rPr>
              <a:t>properly “fit” into the architectural </a:t>
            </a:r>
            <a:r>
              <a:rPr lang="en-US" dirty="0"/>
              <a:t>style specified for the system 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761" y="3119177"/>
            <a:ext cx="3819614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Will </a:t>
            </a:r>
            <a:r>
              <a:rPr lang="en-US" b="1" dirty="0">
                <a:solidFill>
                  <a:srgbClr val="C00000"/>
                </a:solidFill>
              </a:rPr>
              <a:t>have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quality characteristics </a:t>
            </a:r>
            <a:r>
              <a:rPr lang="en-US" dirty="0"/>
              <a:t>(e.g., performance, reliability, usability) that are required for the application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056368" y="711201"/>
            <a:ext cx="0" cy="59562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70129" y="1301425"/>
            <a:ext cx="54176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Domain engineering</a:t>
            </a:r>
            <a:r>
              <a:rPr lang="en-US" dirty="0"/>
              <a:t> creates a </a:t>
            </a:r>
            <a:r>
              <a:rPr lang="en-US" b="1" dirty="0">
                <a:solidFill>
                  <a:srgbClr val="C00000"/>
                </a:solidFill>
              </a:rPr>
              <a:t>library of components </a:t>
            </a:r>
            <a:r>
              <a:rPr lang="en-US" dirty="0"/>
              <a:t>that can be </a:t>
            </a:r>
            <a:r>
              <a:rPr lang="en-US" b="1" dirty="0">
                <a:solidFill>
                  <a:srgbClr val="C00000"/>
                </a:solidFill>
              </a:rPr>
              <a:t>easily integrated </a:t>
            </a:r>
            <a:r>
              <a:rPr lang="en-US" dirty="0"/>
              <a:t>into an application architecture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5427" y="844407"/>
            <a:ext cx="442478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Component Adaptation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70128" y="844407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170128" y="1949798"/>
            <a:ext cx="7864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 implication of “easy integration” is that 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170128" y="2408123"/>
            <a:ext cx="7864990" cy="1876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100" dirty="0" smtClean="0">
                <a:solidFill>
                  <a:srgbClr val="C00000"/>
                </a:solidFill>
              </a:rPr>
              <a:t>Consistent </a:t>
            </a:r>
            <a:r>
              <a:rPr lang="en-US" sz="2100" dirty="0">
                <a:solidFill>
                  <a:srgbClr val="C00000"/>
                </a:solidFill>
              </a:rPr>
              <a:t>methods </a:t>
            </a:r>
            <a:r>
              <a:rPr lang="en-US" sz="2100" dirty="0"/>
              <a:t>of </a:t>
            </a:r>
            <a:r>
              <a:rPr lang="en-US" sz="2100" dirty="0">
                <a:solidFill>
                  <a:srgbClr val="C00000"/>
                </a:solidFill>
              </a:rPr>
              <a:t>resource management </a:t>
            </a:r>
            <a:r>
              <a:rPr lang="en-US" sz="2100" dirty="0"/>
              <a:t>have been implemented for all components in the </a:t>
            </a:r>
            <a:r>
              <a:rPr lang="en-US" sz="2100" dirty="0" smtClean="0"/>
              <a:t>library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100" dirty="0" smtClean="0"/>
              <a:t>Common </a:t>
            </a:r>
            <a:r>
              <a:rPr lang="en-US" sz="2100" dirty="0">
                <a:solidFill>
                  <a:srgbClr val="C00000"/>
                </a:solidFill>
              </a:rPr>
              <a:t>activities </a:t>
            </a:r>
            <a:r>
              <a:rPr lang="en-US" sz="2100" dirty="0"/>
              <a:t>such as </a:t>
            </a:r>
            <a:r>
              <a:rPr lang="en-US" sz="2100" dirty="0">
                <a:solidFill>
                  <a:srgbClr val="C00000"/>
                </a:solidFill>
              </a:rPr>
              <a:t>data management </a:t>
            </a:r>
            <a:r>
              <a:rPr lang="en-US" sz="2100" dirty="0"/>
              <a:t>exist for </a:t>
            </a:r>
            <a:r>
              <a:rPr lang="en-US" sz="2100" dirty="0">
                <a:solidFill>
                  <a:srgbClr val="C00000"/>
                </a:solidFill>
              </a:rPr>
              <a:t>all </a:t>
            </a:r>
            <a:r>
              <a:rPr lang="en-US" sz="2100" dirty="0" smtClean="0">
                <a:solidFill>
                  <a:srgbClr val="C00000"/>
                </a:solidFill>
              </a:rPr>
              <a:t>components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100" dirty="0" smtClean="0">
                <a:solidFill>
                  <a:srgbClr val="C00000"/>
                </a:solidFill>
              </a:rPr>
              <a:t>Interfaces </a:t>
            </a:r>
            <a:r>
              <a:rPr lang="en-US" sz="2100" dirty="0"/>
              <a:t>within </a:t>
            </a:r>
            <a:r>
              <a:rPr lang="en-US" sz="2100" dirty="0">
                <a:solidFill>
                  <a:srgbClr val="C00000"/>
                </a:solidFill>
              </a:rPr>
              <a:t>the architecture </a:t>
            </a:r>
            <a:r>
              <a:rPr lang="en-US" sz="2100" dirty="0"/>
              <a:t>and with the </a:t>
            </a:r>
            <a:r>
              <a:rPr lang="en-US" sz="2100" dirty="0">
                <a:solidFill>
                  <a:srgbClr val="C00000"/>
                </a:solidFill>
              </a:rPr>
              <a:t>external environment </a:t>
            </a:r>
            <a:r>
              <a:rPr lang="en-US" sz="2100" dirty="0"/>
              <a:t>have been </a:t>
            </a:r>
            <a:r>
              <a:rPr lang="en-US" sz="2100" dirty="0">
                <a:solidFill>
                  <a:srgbClr val="C00000"/>
                </a:solidFill>
              </a:rPr>
              <a:t>implemented</a:t>
            </a:r>
            <a:r>
              <a:rPr lang="en-US" sz="2100" dirty="0"/>
              <a:t> in a </a:t>
            </a:r>
            <a:r>
              <a:rPr lang="en-US" sz="2100" dirty="0">
                <a:solidFill>
                  <a:srgbClr val="C00000"/>
                </a:solidFill>
              </a:rPr>
              <a:t>consistent </a:t>
            </a:r>
            <a:r>
              <a:rPr lang="en-US" sz="2100" dirty="0" smtClean="0">
                <a:solidFill>
                  <a:srgbClr val="C00000"/>
                </a:solidFill>
              </a:rPr>
              <a:t>manner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2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9059" y="4315087"/>
            <a:ext cx="332431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Component Composition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60" y="4315087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113760" y="4834823"/>
            <a:ext cx="38196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Architectural style again plays a key role in the way in which software components are integrated to form a working </a:t>
            </a:r>
            <a:r>
              <a:rPr lang="en-US" sz="2100" dirty="0" smtClean="0"/>
              <a:t>system </a:t>
            </a:r>
            <a:endParaRPr lang="en-US" sz="2100" dirty="0"/>
          </a:p>
        </p:txBody>
      </p:sp>
      <p:sp>
        <p:nvSpPr>
          <p:cNvPr id="39" name="TextBox 38"/>
          <p:cNvSpPr txBox="1"/>
          <p:nvPr/>
        </p:nvSpPr>
        <p:spPr>
          <a:xfrm>
            <a:off x="4665427" y="4627316"/>
            <a:ext cx="332431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Component </a:t>
            </a:r>
            <a:r>
              <a:rPr lang="en-US" sz="2400" b="1" dirty="0" smtClean="0"/>
              <a:t>Update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70128" y="4627316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170128" y="5170295"/>
            <a:ext cx="7864990" cy="137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When </a:t>
            </a:r>
            <a:r>
              <a:rPr lang="en-US" sz="2100" b="1" dirty="0">
                <a:solidFill>
                  <a:srgbClr val="C00000"/>
                </a:solidFill>
              </a:rPr>
              <a:t>systems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implemented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with a </a:t>
            </a:r>
            <a:r>
              <a:rPr lang="en-US" sz="2100" b="1" dirty="0">
                <a:solidFill>
                  <a:srgbClr val="C00000"/>
                </a:solidFill>
              </a:rPr>
              <a:t>third party components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update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</a:t>
            </a:r>
            <a:r>
              <a:rPr lang="en-US" sz="2100" b="1" dirty="0" smtClean="0">
                <a:solidFill>
                  <a:srgbClr val="C00000"/>
                </a:solidFill>
              </a:rPr>
              <a:t>complicated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i.e</a:t>
            </a:r>
            <a:r>
              <a:rPr lang="en-US" sz="2100" dirty="0"/>
              <a:t>., the organization that developed the reusable component may be outside the control of the software engineering organization</a:t>
            </a:r>
          </a:p>
          <a:p>
            <a:endParaRPr lang="en-US" sz="2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205377"/>
            <a:ext cx="405636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56368" y="4526504"/>
            <a:ext cx="81356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5036"/>
          <a:stretch/>
        </p:blipFill>
        <p:spPr>
          <a:xfrm rot="5400000">
            <a:off x="11403604" y="17710"/>
            <a:ext cx="651633" cy="6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  <p:bldP spid="3" grpId="0" animBg="1"/>
      <p:bldP spid="7" grpId="0" animBg="1"/>
      <p:bldP spid="9" grpId="0" animBg="1"/>
      <p:bldP spid="28" grpId="0" animBg="1"/>
      <p:bldP spid="29" grpId="0" animBg="1"/>
      <p:bldP spid="30" grpId="0" animBg="1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0" y="2762606"/>
            <a:ext cx="5197909" cy="3418270"/>
          </a:xfrm>
        </p:spPr>
        <p:txBody>
          <a:bodyPr/>
          <a:lstStyle/>
          <a:p>
            <a:r>
              <a:rPr lang="en-US" dirty="0" smtClean="0"/>
              <a:t>Client/server </a:t>
            </a:r>
            <a:r>
              <a:rPr lang="en-US" dirty="0"/>
              <a:t>systems are </a:t>
            </a:r>
            <a:r>
              <a:rPr lang="en-US" b="1" dirty="0">
                <a:solidFill>
                  <a:srgbClr val="C00000"/>
                </a:solidFill>
              </a:rPr>
              <a:t>developed using the classic software engineering activities</a:t>
            </a:r>
            <a:r>
              <a:rPr lang="en-US" dirty="0"/>
              <a:t> - analysis, design, construction and testing</a:t>
            </a:r>
          </a:p>
          <a:p>
            <a:r>
              <a:rPr lang="en-US" b="1" dirty="0">
                <a:solidFill>
                  <a:srgbClr val="C00000"/>
                </a:solidFill>
              </a:rPr>
              <a:t>Instead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/>
              <a:t>viewing software as a monolithic application </a:t>
            </a:r>
            <a:r>
              <a:rPr lang="en-US" dirty="0"/>
              <a:t>to be implemented on one </a:t>
            </a:r>
            <a:r>
              <a:rPr lang="en-US" dirty="0" smtClean="0"/>
              <a:t>machine, </a:t>
            </a:r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software </a:t>
            </a:r>
            <a:r>
              <a:rPr lang="en-US" dirty="0"/>
              <a:t>has several </a:t>
            </a:r>
            <a:r>
              <a:rPr lang="en-US" b="1" dirty="0">
                <a:solidFill>
                  <a:srgbClr val="C00000"/>
                </a:solidFill>
              </a:rPr>
              <a:t>distinct subsystems </a:t>
            </a:r>
            <a:r>
              <a:rPr lang="en-US" dirty="0"/>
              <a:t>that can be </a:t>
            </a:r>
            <a:r>
              <a:rPr lang="en-US" b="1" dirty="0">
                <a:solidFill>
                  <a:srgbClr val="C00000"/>
                </a:solidFill>
              </a:rPr>
              <a:t>allocated to the client</a:t>
            </a:r>
            <a:r>
              <a:rPr lang="en-US" dirty="0"/>
              <a:t>, the server or distributed between both machines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1" r="10829"/>
          <a:stretch/>
        </p:blipFill>
        <p:spPr>
          <a:xfrm>
            <a:off x="7963658" y="5578121"/>
            <a:ext cx="1370841" cy="10281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4170" y="751623"/>
            <a:ext cx="51979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Two approaches </a:t>
            </a:r>
            <a:r>
              <a:rPr lang="en-US" sz="2200" dirty="0"/>
              <a:t>are most commonly used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170" y="1238379"/>
            <a:ext cx="5197909" cy="67710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indent="-95250" algn="just"/>
            <a:r>
              <a:rPr lang="en-US" sz="1900" dirty="0" smtClean="0"/>
              <a:t>An evolutionary paradigm that makes use of </a:t>
            </a:r>
            <a:r>
              <a:rPr lang="en-US" sz="1900" b="1" dirty="0" smtClean="0">
                <a:solidFill>
                  <a:srgbClr val="C00000"/>
                </a:solidFill>
              </a:rPr>
              <a:t>event-based</a:t>
            </a:r>
            <a:r>
              <a:rPr lang="en-US" sz="1900" dirty="0" smtClean="0"/>
              <a:t> and/or </a:t>
            </a:r>
            <a:r>
              <a:rPr lang="en-US" sz="1900" b="1" dirty="0" smtClean="0">
                <a:solidFill>
                  <a:srgbClr val="C00000"/>
                </a:solidFill>
              </a:rPr>
              <a:t>object-oriented </a:t>
            </a:r>
            <a:r>
              <a:rPr lang="en-US" sz="1900" dirty="0" smtClean="0"/>
              <a:t>software engineering </a:t>
            </a:r>
            <a:endParaRPr lang="en-US" sz="1900" dirty="0"/>
          </a:p>
        </p:txBody>
      </p:sp>
      <p:sp>
        <p:nvSpPr>
          <p:cNvPr id="11" name="Rectangle 10"/>
          <p:cNvSpPr/>
          <p:nvPr/>
        </p:nvSpPr>
        <p:spPr>
          <a:xfrm>
            <a:off x="174170" y="1984120"/>
            <a:ext cx="5197909" cy="67710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1900" b="1" dirty="0" smtClean="0">
                <a:solidFill>
                  <a:srgbClr val="C00000"/>
                </a:solidFill>
              </a:rPr>
              <a:t>Component based software engineering </a:t>
            </a:r>
            <a:r>
              <a:rPr lang="en-US" sz="1900" dirty="0" smtClean="0"/>
              <a:t>that draws on a library of </a:t>
            </a:r>
            <a:r>
              <a:rPr lang="en-US" sz="1900" b="1" dirty="0" smtClean="0">
                <a:solidFill>
                  <a:srgbClr val="C00000"/>
                </a:solidFill>
              </a:rPr>
              <a:t>COTS (commercial off-the-shelf)</a:t>
            </a:r>
            <a:endParaRPr lang="en-US" sz="1900" b="1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12382" y="711201"/>
            <a:ext cx="0" cy="59562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5589981" y="1306332"/>
            <a:ext cx="6427847" cy="498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User interaction/presentation subsystem</a:t>
            </a:r>
          </a:p>
          <a:p>
            <a:pPr lvl="1"/>
            <a:r>
              <a:rPr lang="en-US" dirty="0" smtClean="0"/>
              <a:t>This subsystem </a:t>
            </a:r>
            <a:r>
              <a:rPr lang="en-US" b="1" dirty="0" smtClean="0">
                <a:solidFill>
                  <a:srgbClr val="C00000"/>
                </a:solidFill>
              </a:rPr>
              <a:t>implements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all </a:t>
            </a:r>
            <a:r>
              <a:rPr lang="en-US" b="1" dirty="0" smtClean="0">
                <a:solidFill>
                  <a:srgbClr val="C00000"/>
                </a:solidFill>
              </a:rPr>
              <a:t>functions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are typically </a:t>
            </a:r>
            <a:r>
              <a:rPr lang="en-US" b="1" dirty="0" smtClean="0">
                <a:solidFill>
                  <a:srgbClr val="C00000"/>
                </a:solidFill>
              </a:rPr>
              <a:t>associated with a graphical user interface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Application subsystem</a:t>
            </a:r>
          </a:p>
          <a:p>
            <a:pPr lvl="1"/>
            <a:r>
              <a:rPr lang="en-US" dirty="0" smtClean="0"/>
              <a:t>This subsystem </a:t>
            </a:r>
            <a:r>
              <a:rPr lang="en-US" b="1" dirty="0" smtClean="0">
                <a:solidFill>
                  <a:srgbClr val="C00000"/>
                </a:solidFill>
              </a:rPr>
              <a:t>implements the requirements defined by the application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Database management subsystem</a:t>
            </a:r>
            <a:endParaRPr lang="en-US" dirty="0" smtClean="0"/>
          </a:p>
          <a:p>
            <a:pPr lvl="1"/>
            <a:r>
              <a:rPr lang="en-US" dirty="0" smtClean="0"/>
              <a:t>This subsystem </a:t>
            </a:r>
            <a:r>
              <a:rPr lang="en-US" b="1" dirty="0" smtClean="0">
                <a:solidFill>
                  <a:srgbClr val="C00000"/>
                </a:solidFill>
              </a:rPr>
              <a:t>performs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data manipulation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management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required by an application </a:t>
            </a:r>
          </a:p>
          <a:p>
            <a:pPr lvl="1"/>
            <a:r>
              <a:rPr lang="en-US" dirty="0" smtClean="0"/>
              <a:t>Data manipulation and management may be as simple as the transfer of a record or as complex as the processing of SQL transactions.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2382" y="722595"/>
            <a:ext cx="667961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Software Components for </a:t>
            </a:r>
            <a:r>
              <a:rPr lang="en-US" sz="2400" dirty="0" smtClean="0"/>
              <a:t>Client/Server </a:t>
            </a:r>
            <a:r>
              <a:rPr lang="en-US" sz="2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21930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11" grpId="0" animBg="1"/>
      <p:bldP spid="14" grpId="0" build="p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Software </a:t>
            </a:r>
            <a:r>
              <a:rPr lang="en-US" dirty="0" smtClean="0"/>
              <a:t>Engineering Cont.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87009" y="711201"/>
            <a:ext cx="0" cy="59562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711201"/>
            <a:ext cx="608700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Structure of </a:t>
            </a:r>
            <a:r>
              <a:rPr lang="en-US" sz="2400" dirty="0" smtClean="0"/>
              <a:t>Client/Server </a:t>
            </a:r>
            <a:r>
              <a:rPr lang="en-US" sz="2400" dirty="0"/>
              <a:t>System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2" y="1790165"/>
            <a:ext cx="5891208" cy="30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63883" y="3299682"/>
            <a:ext cx="5724917" cy="24893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client sends structured query language (SQL) </a:t>
            </a:r>
            <a:r>
              <a:rPr lang="en-US" dirty="0"/>
              <a:t>requests to the server </a:t>
            </a:r>
          </a:p>
          <a:p>
            <a:r>
              <a:rPr lang="en-US" dirty="0"/>
              <a:t>These are transmitted as messages across the network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server processes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SQL request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finds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requested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passing back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results only </a:t>
            </a:r>
            <a:r>
              <a:rPr lang="en-US" dirty="0"/>
              <a:t>to the client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45901" y="1454127"/>
            <a:ext cx="5742899" cy="1165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client requests </a:t>
            </a:r>
            <a:r>
              <a:rPr lang="en-US" dirty="0"/>
              <a:t>specific </a:t>
            </a:r>
            <a:r>
              <a:rPr lang="en-US" b="1" dirty="0">
                <a:solidFill>
                  <a:srgbClr val="C00000"/>
                </a:solidFill>
              </a:rPr>
              <a:t>records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a </a:t>
            </a:r>
            <a:r>
              <a:rPr lang="en-US" b="1" dirty="0">
                <a:solidFill>
                  <a:srgbClr val="C00000"/>
                </a:solidFill>
              </a:rPr>
              <a:t>file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server transmits these records </a:t>
            </a:r>
            <a:r>
              <a:rPr lang="en-US" dirty="0"/>
              <a:t>to the client </a:t>
            </a:r>
            <a:r>
              <a:rPr lang="en-US" b="1" dirty="0">
                <a:solidFill>
                  <a:srgbClr val="C00000"/>
                </a:solidFill>
              </a:rPr>
              <a:t>across the network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1200" y="851723"/>
            <a:ext cx="524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File Server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5901" y="851723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1200" y="2721589"/>
            <a:ext cx="524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Database 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5901" y="272158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9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build="p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Software Engineering Cont.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4415" y="1961911"/>
            <a:ext cx="5742899" cy="316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client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sends a </a:t>
            </a:r>
            <a:r>
              <a:rPr lang="en-US" b="1" dirty="0">
                <a:solidFill>
                  <a:srgbClr val="C00000"/>
                </a:solidFill>
              </a:rPr>
              <a:t>request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invokes remote procedures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server site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remote procedures </a:t>
            </a:r>
            <a:r>
              <a:rPr lang="en-US" dirty="0"/>
              <a:t>are a </a:t>
            </a:r>
            <a:r>
              <a:rPr lang="en-US" b="1" dirty="0">
                <a:solidFill>
                  <a:srgbClr val="C00000"/>
                </a:solidFill>
              </a:rPr>
              <a:t>set of SQL statements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transaction occurs </a:t>
            </a:r>
            <a:r>
              <a:rPr lang="en-US" dirty="0"/>
              <a:t>when a </a:t>
            </a:r>
            <a:r>
              <a:rPr lang="en-US" b="1" dirty="0">
                <a:solidFill>
                  <a:srgbClr val="C00000"/>
                </a:solidFill>
              </a:rPr>
              <a:t>request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results in the </a:t>
            </a:r>
            <a:r>
              <a:rPr lang="en-US" b="1" dirty="0">
                <a:solidFill>
                  <a:srgbClr val="C00000"/>
                </a:solidFill>
              </a:rPr>
              <a:t>execution of the remote procedure</a:t>
            </a:r>
            <a:r>
              <a:rPr lang="en-US" dirty="0"/>
              <a:t> with the result transmitted back to the client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714" y="1345209"/>
            <a:ext cx="524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Transaction</a:t>
            </a:r>
            <a:r>
              <a:rPr lang="en-US" sz="2400" b="1" dirty="0" smtClean="0"/>
              <a:t> Server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4415" y="134520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87009" y="740229"/>
            <a:ext cx="0" cy="586377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266705" y="1961911"/>
            <a:ext cx="5742899" cy="2421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server provides a set of applications </a:t>
            </a:r>
            <a:r>
              <a:rPr lang="en-US" dirty="0"/>
              <a:t>that enable </a:t>
            </a:r>
            <a:r>
              <a:rPr lang="en-US" b="1" dirty="0">
                <a:solidFill>
                  <a:srgbClr val="C00000"/>
                </a:solidFill>
              </a:rPr>
              <a:t>communication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among clients</a:t>
            </a:r>
            <a:r>
              <a:rPr lang="en-US" dirty="0"/>
              <a:t> (and the people using them) using </a:t>
            </a:r>
            <a:r>
              <a:rPr lang="en-US" i="1" dirty="0">
                <a:solidFill>
                  <a:srgbClr val="C00000"/>
                </a:solidFill>
              </a:rPr>
              <a:t>text, images, bulletin boards, video</a:t>
            </a:r>
            <a:r>
              <a:rPr lang="en-US" dirty="0"/>
              <a:t>, and </a:t>
            </a:r>
            <a:r>
              <a:rPr lang="en-US" i="1" dirty="0">
                <a:solidFill>
                  <a:srgbClr val="C00000"/>
                </a:solidFill>
              </a:rPr>
              <a:t>other representations</a:t>
            </a:r>
            <a:r>
              <a:rPr lang="en-US" dirty="0"/>
              <a:t>, a groupware architecture exists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62004" y="1345209"/>
            <a:ext cx="524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Groupware</a:t>
            </a:r>
            <a:r>
              <a:rPr lang="en-US" sz="2400" b="1" dirty="0" smtClean="0"/>
              <a:t> Server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66705" y="134520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0" y="711201"/>
            <a:ext cx="1219199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Structure of </a:t>
            </a:r>
            <a:r>
              <a:rPr lang="en-US" sz="2400" dirty="0" smtClean="0"/>
              <a:t>Client/Server </a:t>
            </a:r>
            <a:r>
              <a:rPr lang="en-US" sz="2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5165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0" grpId="0"/>
      <p:bldP spid="11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616477" cy="5590565"/>
          </a:xfrm>
        </p:spPr>
        <p:txBody>
          <a:bodyPr/>
          <a:lstStyle/>
          <a:p>
            <a:r>
              <a:rPr lang="en-US" dirty="0"/>
              <a:t>Web engineering is the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create high-quality Web Apps</a:t>
            </a:r>
            <a:r>
              <a:rPr lang="en-US" dirty="0"/>
              <a:t> </a:t>
            </a:r>
          </a:p>
          <a:p>
            <a:r>
              <a:rPr lang="en-US" dirty="0"/>
              <a:t>Web engineering is not a </a:t>
            </a:r>
            <a:r>
              <a:rPr lang="en-US" b="1" dirty="0">
                <a:solidFill>
                  <a:srgbClr val="C00000"/>
                </a:solidFill>
              </a:rPr>
              <a:t>perfect clone of software engineering</a:t>
            </a:r>
            <a:r>
              <a:rPr lang="en-US" dirty="0"/>
              <a:t>, but it </a:t>
            </a:r>
            <a:r>
              <a:rPr lang="en-US" b="1" dirty="0">
                <a:solidFill>
                  <a:srgbClr val="C00000"/>
                </a:solidFill>
              </a:rPr>
              <a:t>borrows</a:t>
            </a:r>
            <a:r>
              <a:rPr lang="en-US" dirty="0"/>
              <a:t> many of software engineering’s fundamental </a:t>
            </a:r>
            <a:r>
              <a:rPr lang="en-US" b="1" dirty="0">
                <a:solidFill>
                  <a:srgbClr val="C00000"/>
                </a:solidFill>
              </a:rPr>
              <a:t>concepts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principles</a:t>
            </a:r>
            <a:r>
              <a:rPr lang="en-US" dirty="0"/>
              <a:t>, emphasizing the same </a:t>
            </a:r>
            <a:r>
              <a:rPr lang="en-US" b="1" dirty="0">
                <a:solidFill>
                  <a:srgbClr val="C00000"/>
                </a:solidFill>
              </a:rPr>
              <a:t>technical and management activities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Web Engineering (</a:t>
            </a:r>
            <a:r>
              <a:rPr lang="en-US" b="1" dirty="0" err="1">
                <a:solidFill>
                  <a:srgbClr val="C00000"/>
                </a:solidFill>
              </a:rPr>
              <a:t>WebE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is concerned with the </a:t>
            </a:r>
            <a:r>
              <a:rPr lang="en-US" b="1" dirty="0">
                <a:solidFill>
                  <a:srgbClr val="C00000"/>
                </a:solidFill>
              </a:rPr>
              <a:t>establishment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sound </a:t>
            </a:r>
            <a:r>
              <a:rPr lang="en-US" dirty="0">
                <a:solidFill>
                  <a:srgbClr val="C00000"/>
                </a:solidFill>
              </a:rPr>
              <a:t>scientific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engineering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management principles</a:t>
            </a:r>
            <a:endParaRPr lang="en-US" dirty="0"/>
          </a:p>
          <a:p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systematic approach </a:t>
            </a:r>
            <a:r>
              <a:rPr lang="en-US" dirty="0"/>
              <a:t>to the successful </a:t>
            </a:r>
            <a:r>
              <a:rPr lang="en-US" b="1" dirty="0">
                <a:solidFill>
                  <a:srgbClr val="C00000"/>
                </a:solidFill>
              </a:rPr>
              <a:t>development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deployment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maintenance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high quality Web-based systems and applications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261" y="1"/>
            <a:ext cx="706046" cy="711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846211" y="711201"/>
            <a:ext cx="0" cy="59562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846210" y="722595"/>
            <a:ext cx="634578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Web Engineering </a:t>
            </a:r>
            <a:r>
              <a:rPr lang="en-US" sz="2400" b="1" dirty="0"/>
              <a:t>Process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44766" y="1289958"/>
            <a:ext cx="6095541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The characteristics of Web-based applications have a impact on the </a:t>
            </a:r>
            <a:r>
              <a:rPr lang="en-US" sz="2100" dirty="0" err="1" smtClean="0"/>
              <a:t>WebE</a:t>
            </a:r>
            <a:r>
              <a:rPr lang="en-US" sz="2100" dirty="0" smtClean="0"/>
              <a:t> process </a:t>
            </a:r>
          </a:p>
          <a:p>
            <a:r>
              <a:rPr lang="en-US" sz="2100" b="1" dirty="0" smtClean="0">
                <a:solidFill>
                  <a:srgbClr val="C00000"/>
                </a:solidFill>
              </a:rPr>
              <a:t>Immediacy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C00000"/>
                </a:solidFill>
              </a:rPr>
              <a:t>continuous evolution </a:t>
            </a:r>
            <a:r>
              <a:rPr lang="en-US" sz="2100" dirty="0" smtClean="0"/>
              <a:t>require an iterative, incremental process model that produces </a:t>
            </a:r>
            <a:r>
              <a:rPr lang="en-US" sz="2100" b="1" dirty="0" err="1" smtClean="0">
                <a:solidFill>
                  <a:srgbClr val="C00000"/>
                </a:solidFill>
              </a:rPr>
              <a:t>WebApp</a:t>
            </a:r>
            <a:r>
              <a:rPr lang="en-US" sz="2100" b="1" dirty="0" smtClean="0">
                <a:solidFill>
                  <a:srgbClr val="C00000"/>
                </a:solidFill>
              </a:rPr>
              <a:t> releases in rapid sequence</a:t>
            </a:r>
          </a:p>
          <a:p>
            <a:r>
              <a:rPr lang="en-US" sz="2100" dirty="0" smtClean="0"/>
              <a:t>The network-intensive nature of applications in this domain suggests a </a:t>
            </a:r>
            <a:r>
              <a:rPr lang="en-US" sz="2100" b="1" dirty="0" smtClean="0">
                <a:solidFill>
                  <a:srgbClr val="C00000"/>
                </a:solidFill>
              </a:rPr>
              <a:t>population of users </a:t>
            </a:r>
            <a:r>
              <a:rPr lang="en-US" sz="2100" dirty="0" smtClean="0"/>
              <a:t>that is </a:t>
            </a:r>
            <a:r>
              <a:rPr lang="en-US" sz="2100" b="1" dirty="0" smtClean="0">
                <a:solidFill>
                  <a:srgbClr val="C00000"/>
                </a:solidFill>
              </a:rPr>
              <a:t>diverse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 smtClean="0"/>
              <a:t>and an </a:t>
            </a:r>
            <a:r>
              <a:rPr lang="en-US" sz="2100" b="1" dirty="0" smtClean="0">
                <a:solidFill>
                  <a:srgbClr val="C00000"/>
                </a:solidFill>
              </a:rPr>
              <a:t>application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b="1" dirty="0" smtClean="0">
                <a:solidFill>
                  <a:srgbClr val="C00000"/>
                </a:solidFill>
              </a:rPr>
              <a:t>architecture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 smtClean="0"/>
              <a:t>that can be </a:t>
            </a:r>
            <a:r>
              <a:rPr lang="en-US" sz="2100" b="1" dirty="0" smtClean="0">
                <a:solidFill>
                  <a:srgbClr val="C00000"/>
                </a:solidFill>
              </a:rPr>
              <a:t>highly specialized</a:t>
            </a:r>
          </a:p>
          <a:p>
            <a:r>
              <a:rPr lang="en-US" sz="2100" dirty="0" smtClean="0"/>
              <a:t>Because </a:t>
            </a:r>
            <a:r>
              <a:rPr lang="en-US" sz="2100" dirty="0" err="1" smtClean="0"/>
              <a:t>WebApps</a:t>
            </a:r>
            <a:r>
              <a:rPr lang="en-US" sz="2100" dirty="0" smtClean="0"/>
              <a:t> are often </a:t>
            </a:r>
            <a:r>
              <a:rPr lang="en-US" sz="2100" b="1" dirty="0" smtClean="0">
                <a:solidFill>
                  <a:srgbClr val="C00000"/>
                </a:solidFill>
              </a:rPr>
              <a:t>content driven </a:t>
            </a:r>
            <a:r>
              <a:rPr lang="en-US" sz="2100" dirty="0" smtClean="0"/>
              <a:t>with an </a:t>
            </a:r>
            <a:r>
              <a:rPr lang="en-US" sz="2100" b="1" dirty="0" smtClean="0">
                <a:solidFill>
                  <a:srgbClr val="C00000"/>
                </a:solidFill>
              </a:rPr>
              <a:t>emphasis on aesthetics</a:t>
            </a:r>
          </a:p>
          <a:p>
            <a:r>
              <a:rPr lang="en-US" sz="2100" dirty="0" smtClean="0"/>
              <a:t>It is likely that </a:t>
            </a:r>
            <a:r>
              <a:rPr lang="en-US" sz="2100" b="1" dirty="0" smtClean="0">
                <a:solidFill>
                  <a:srgbClr val="C00000"/>
                </a:solidFill>
              </a:rPr>
              <a:t>parallel development activities will be scheduled </a:t>
            </a:r>
            <a:r>
              <a:rPr lang="en-US" sz="2100" dirty="0" smtClean="0"/>
              <a:t>within the </a:t>
            </a:r>
            <a:r>
              <a:rPr lang="en-US" sz="2100" dirty="0" err="1" smtClean="0"/>
              <a:t>WebE</a:t>
            </a:r>
            <a:r>
              <a:rPr lang="en-US" sz="2100" dirty="0" smtClean="0"/>
              <a:t> process and involve a </a:t>
            </a:r>
            <a:r>
              <a:rPr lang="en-US" sz="2100" b="1" dirty="0" smtClean="0">
                <a:solidFill>
                  <a:srgbClr val="C00000"/>
                </a:solidFill>
              </a:rPr>
              <a:t>team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 smtClean="0"/>
              <a:t>of both </a:t>
            </a:r>
            <a:r>
              <a:rPr lang="en-US" sz="2100" b="1" dirty="0" smtClean="0">
                <a:solidFill>
                  <a:srgbClr val="C00000"/>
                </a:solidFill>
              </a:rPr>
              <a:t>technical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C00000"/>
                </a:solidFill>
              </a:rPr>
              <a:t>non-technical people</a:t>
            </a:r>
            <a:endParaRPr lang="en-US" sz="2100" dirty="0" smtClean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893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Web Engineering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86" y="827314"/>
            <a:ext cx="897690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261" y="1"/>
            <a:ext cx="706046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1895</Words>
  <Application>Microsoft Office PowerPoint</Application>
  <PresentationFormat>Widescreen</PresentationFormat>
  <Paragraphs>246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Courier New</vt:lpstr>
      <vt:lpstr>Calibri</vt:lpstr>
      <vt:lpstr>Wingdings 2</vt:lpstr>
      <vt:lpstr>Wingdings</vt:lpstr>
      <vt:lpstr>Roboto Condensed Light</vt:lpstr>
      <vt:lpstr>Roboto Condensed</vt:lpstr>
      <vt:lpstr>Arial</vt:lpstr>
      <vt:lpstr>Segoe UI Black</vt:lpstr>
      <vt:lpstr>Wingdings 3</vt:lpstr>
      <vt:lpstr>Office Theme</vt:lpstr>
      <vt:lpstr>PowerPoint Presentation</vt:lpstr>
      <vt:lpstr>PowerPoint Presentation</vt:lpstr>
      <vt:lpstr>Component-Based Software Engineering</vt:lpstr>
      <vt:lpstr>CBSE Activities</vt:lpstr>
      <vt:lpstr>Client/Server Software Engineering</vt:lpstr>
      <vt:lpstr>Client/Server Software Engineering Cont.</vt:lpstr>
      <vt:lpstr>Client/Server Software Engineering Cont.</vt:lpstr>
      <vt:lpstr>Web Engineering</vt:lpstr>
      <vt:lpstr>Framework for Web Engineering</vt:lpstr>
      <vt:lpstr>Framework for Web Engineering Cont.</vt:lpstr>
      <vt:lpstr>Framework for Web Engineering Cont.</vt:lpstr>
      <vt:lpstr>Computer-Aided Software Engineering</vt:lpstr>
      <vt:lpstr>Components of CASE Cont.</vt:lpstr>
      <vt:lpstr>Components of CASE Cont.</vt:lpstr>
      <vt:lpstr>CASE Tool Classification</vt:lpstr>
      <vt:lpstr>CASE Tool Classification</vt:lpstr>
      <vt:lpstr>CASE Tool Classification</vt:lpstr>
      <vt:lpstr>CASE Tool Classification</vt:lpstr>
      <vt:lpstr>CASE Tool Classification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Software Engineering</dc:title>
  <dc:creator>ADMIN</dc:creator>
  <cp:keywords>Software Engineering, GTU, Darshan Institute of Engineering &amp; Technology</cp:keywords>
  <cp:lastModifiedBy>Admin</cp:lastModifiedBy>
  <cp:revision>2158</cp:revision>
  <dcterms:created xsi:type="dcterms:W3CDTF">2020-05-01T05:09:15Z</dcterms:created>
  <dcterms:modified xsi:type="dcterms:W3CDTF">2020-10-16T04:02:05Z</dcterms:modified>
</cp:coreProperties>
</file>