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415" r:id="rId2"/>
    <p:sldId id="416" r:id="rId3"/>
    <p:sldId id="395" r:id="rId4"/>
    <p:sldId id="396" r:id="rId5"/>
    <p:sldId id="397" r:id="rId6"/>
    <p:sldId id="398" r:id="rId7"/>
    <p:sldId id="399" r:id="rId8"/>
    <p:sldId id="414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3" r:id="rId21"/>
    <p:sldId id="417" r:id="rId22"/>
  </p:sldIdLst>
  <p:sldSz cx="12192000" cy="6858000"/>
  <p:notesSz cx="6858000" cy="9144000"/>
  <p:embeddedFontLst>
    <p:embeddedFont>
      <p:font typeface="Roboto Condensed Light" panose="02000000000000000000" pitchFamily="2" charset="0"/>
      <p:regular r:id="rId24"/>
      <p: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Wingdings 2" panose="05020102010507070707" pitchFamily="18" charset="2"/>
      <p:regular r:id="rId30"/>
    </p:embeddedFont>
    <p:embeddedFont>
      <p:font typeface="Segoe UI Black" panose="020B0A02040204020203" pitchFamily="34" charset="0"/>
      <p:bold r:id="rId31"/>
      <p:boldItalic r:id="rId32"/>
    </p:embeddedFont>
    <p:embeddedFont>
      <p:font typeface="Roboto Condensed" panose="02000000000000000000" pitchFamily="2" charset="0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pSvLf5VxEUea4rVPlBMJw==" hashData="oreg36mRd3KO03YOAT0T8NPqAFdj4HDl1nYlUWsIPQKthgt4CgsFlcZIZ63XlEEpQdqEf3fOcPm6Ts5zyDXnI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23"/>
    <a:srgbClr val="80DEEA"/>
    <a:srgbClr val="EEEEEE"/>
    <a:srgbClr val="E1F5FE"/>
    <a:srgbClr val="301B92"/>
    <a:srgbClr val="673BB7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769" y="5742693"/>
            <a:ext cx="5029549" cy="842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29" y="1508547"/>
            <a:ext cx="3644681" cy="24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2 – Agile Development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46.png"/><Relationship Id="rId4" Type="http://schemas.openxmlformats.org/officeDocument/2006/relationships/image" Target="../media/image37.png"/><Relationship Id="rId9" Type="http://schemas.openxmlformats.org/officeDocument/2006/relationships/image" Target="../media/image4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radyuman.jadeja@darshan.ac.in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+91-9879461848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Pradyumansinh</a:t>
            </a:r>
            <a:r>
              <a:rPr lang="en-US" dirty="0"/>
              <a:t> </a:t>
            </a:r>
            <a:r>
              <a:rPr lang="en-US" dirty="0" smtClean="0"/>
              <a:t>U. </a:t>
            </a:r>
            <a:r>
              <a:rPr lang="en-US" dirty="0" err="1" smtClean="0"/>
              <a:t>Jadeja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5400" dirty="0" smtClean="0"/>
              <a:t>Agile </a:t>
            </a:r>
          </a:p>
          <a:p>
            <a:r>
              <a:rPr lang="en-US" sz="5400" dirty="0" smtClean="0"/>
              <a:t>Development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648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XP Process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8" y="1985679"/>
            <a:ext cx="5684645" cy="450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784295"/>
            <a:ext cx="62003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 considers four framework </a:t>
            </a:r>
            <a:r>
              <a:rPr lang="en-US" sz="2000" dirty="0" smtClean="0"/>
              <a:t>activities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-13446" y="1254334"/>
            <a:ext cx="626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1.</a:t>
            </a:r>
            <a:r>
              <a:rPr lang="en-US" sz="2400" dirty="0" smtClean="0"/>
              <a:t> Planning </a:t>
            </a:r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2.</a:t>
            </a:r>
            <a:r>
              <a:rPr lang="en-US" sz="2400" dirty="0" smtClean="0"/>
              <a:t> Design </a:t>
            </a:r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3.</a:t>
            </a:r>
            <a:r>
              <a:rPr lang="en-US" sz="2400" dirty="0" smtClean="0"/>
              <a:t> Coding </a:t>
            </a:r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4.</a:t>
            </a:r>
            <a:r>
              <a:rPr lang="en-US" sz="2400" dirty="0" smtClean="0"/>
              <a:t> Testing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00349" y="711201"/>
            <a:ext cx="68771" cy="589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451595" y="862676"/>
            <a:ext cx="5422541" cy="55256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51594" y="862675"/>
            <a:ext cx="5422541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 smtClean="0"/>
              <a:t>Planning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20365" y="1392973"/>
            <a:ext cx="53537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</a:t>
            </a:r>
            <a:r>
              <a:rPr lang="en-US" sz="2400" dirty="0" smtClean="0"/>
              <a:t>Stories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Customers assigns value </a:t>
            </a:r>
            <a:r>
              <a:rPr lang="en-US" sz="2000" dirty="0"/>
              <a:t>(priority)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Developers assigns cost </a:t>
            </a:r>
            <a:r>
              <a:rPr lang="en-US" dirty="0"/>
              <a:t>(number of development weeks</a:t>
            </a:r>
            <a:r>
              <a:rPr lang="en-US" dirty="0" smtClean="0"/>
              <a:t>)</a:t>
            </a:r>
          </a:p>
          <a:p>
            <a:r>
              <a:rPr lang="en-US" sz="2400" dirty="0"/>
              <a:t>Project velocity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Computed at the end of first release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Number of stories implemented in first release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Estimates for future release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Guard against </a:t>
            </a:r>
            <a:r>
              <a:rPr lang="en-US" sz="2000" b="1" dirty="0" smtClean="0">
                <a:solidFill>
                  <a:srgbClr val="C00000"/>
                </a:solidFill>
              </a:rPr>
              <a:t>over-commitment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61" y="4400179"/>
            <a:ext cx="2632256" cy="18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XP Process cont.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114" y="787400"/>
            <a:ext cx="11805336" cy="238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6556" y="870104"/>
            <a:ext cx="83980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Keep-it-Simple</a:t>
            </a:r>
            <a:r>
              <a:rPr lang="en-US" sz="2000" dirty="0"/>
              <a:t> (Design of extra functionality is discouraged)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Preparation of CRC card </a:t>
            </a:r>
            <a:r>
              <a:rPr lang="en-US" sz="2000" dirty="0"/>
              <a:t>is work project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CRC cards identify and organize object oriented classes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Spike </a:t>
            </a:r>
            <a:r>
              <a:rPr lang="en-US" sz="2000" b="1" dirty="0" smtClean="0">
                <a:solidFill>
                  <a:srgbClr val="C00000"/>
                </a:solidFill>
              </a:rPr>
              <a:t>Solutions (</a:t>
            </a:r>
            <a:r>
              <a:rPr lang="en-US" sz="2000" dirty="0">
                <a:solidFill>
                  <a:srgbClr val="C00000"/>
                </a:solidFill>
              </a:rPr>
              <a:t>in case of difficult design problem is encountered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  <a:endParaRPr lang="en-US" sz="2000" b="1" dirty="0">
              <a:solidFill>
                <a:srgbClr val="C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Operational prototype intended to clear </a:t>
            </a:r>
            <a:r>
              <a:rPr lang="en-US" sz="2000" dirty="0" smtClean="0"/>
              <a:t>confusion</a:t>
            </a:r>
            <a:endParaRPr lang="en-US" sz="20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Refactoring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Modify internals of code, No observable change</a:t>
            </a: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77114" y="787400"/>
            <a:ext cx="546786" cy="238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smtClean="0"/>
              <a:t>Design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3" y="1575091"/>
            <a:ext cx="2045199" cy="1171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128" y="82875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CRC card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171188" y="3225799"/>
            <a:ext cx="11811262" cy="200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1188" y="3225799"/>
            <a:ext cx="552712" cy="200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/>
              <a:t>Coding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2406" y="3263900"/>
            <a:ext cx="9020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Develops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a series of </a:t>
            </a:r>
            <a:r>
              <a:rPr lang="en-US" sz="2000" b="1" dirty="0">
                <a:solidFill>
                  <a:srgbClr val="C00000"/>
                </a:solidFill>
              </a:rPr>
              <a:t>Unit test </a:t>
            </a:r>
            <a:r>
              <a:rPr lang="en-US" sz="2000" dirty="0"/>
              <a:t>for stories included in current release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Complete code </a:t>
            </a:r>
            <a:r>
              <a:rPr lang="en-US" sz="2000" dirty="0"/>
              <a:t>perform </a:t>
            </a:r>
            <a:r>
              <a:rPr lang="en-US" sz="2000" b="1" dirty="0">
                <a:solidFill>
                  <a:srgbClr val="C00000"/>
                </a:solidFill>
              </a:rPr>
              <a:t>unit-test</a:t>
            </a:r>
            <a:r>
              <a:rPr lang="en-US" sz="2000" dirty="0"/>
              <a:t> to get immediate feedback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XP recommend </a:t>
            </a:r>
            <a:r>
              <a:rPr lang="en-US" sz="2000" b="1" dirty="0">
                <a:solidFill>
                  <a:srgbClr val="C00000"/>
                </a:solidFill>
              </a:rPr>
              <a:t>pair-programming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“Two heads are better than one</a:t>
            </a:r>
            <a:r>
              <a:rPr lang="en-US" sz="2000" b="1" dirty="0" smtClean="0">
                <a:solidFill>
                  <a:srgbClr val="C00000"/>
                </a:solidFill>
              </a:rPr>
              <a:t>”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Integrate code </a:t>
            </a:r>
            <a:r>
              <a:rPr lang="en-US" sz="2000" dirty="0"/>
              <a:t>with other team members, this </a:t>
            </a:r>
            <a:r>
              <a:rPr lang="en-US" sz="2000" b="1" dirty="0">
                <a:solidFill>
                  <a:srgbClr val="C00000"/>
                </a:solidFill>
              </a:rPr>
              <a:t>“continuous integration”</a:t>
            </a:r>
            <a:r>
              <a:rPr lang="en-US" sz="2000" dirty="0"/>
              <a:t> helps to avoid compatibility &amp; interfacing problems, </a:t>
            </a:r>
            <a:r>
              <a:rPr lang="en-US" sz="2000" b="1" dirty="0">
                <a:solidFill>
                  <a:srgbClr val="C00000"/>
                </a:solidFill>
              </a:rPr>
              <a:t>“smoke testing”</a:t>
            </a:r>
            <a:r>
              <a:rPr lang="en-US" sz="2000" dirty="0"/>
              <a:t> environment to uncover errors </a:t>
            </a:r>
            <a:r>
              <a:rPr lang="en-US" sz="2000" dirty="0" smtClean="0"/>
              <a:t>early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28" y="3380296"/>
            <a:ext cx="1600200" cy="16776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1188" y="5338339"/>
            <a:ext cx="9372862" cy="109381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71642" y="5391769"/>
            <a:ext cx="77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Unit test </a:t>
            </a:r>
            <a:r>
              <a:rPr lang="en-US" sz="2000" dirty="0"/>
              <a:t>by </a:t>
            </a:r>
            <a:r>
              <a:rPr lang="en-US" sz="2000" b="1" dirty="0">
                <a:solidFill>
                  <a:srgbClr val="C00000"/>
                </a:solidFill>
              </a:rPr>
              <a:t>developers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&amp; fix small problems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Acceptance tests </a:t>
            </a:r>
            <a:r>
              <a:rPr lang="en-US" sz="2000" dirty="0"/>
              <a:t>- Specified by </a:t>
            </a:r>
            <a:r>
              <a:rPr lang="en-US" sz="2000" b="1" dirty="0" smtClean="0">
                <a:solidFill>
                  <a:srgbClr val="C00000"/>
                </a:solidFill>
              </a:rPr>
              <a:t>customer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This encourages regression testing strategy  whenever code is modified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7195" y="5338339"/>
            <a:ext cx="546705" cy="109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/>
              <a:t>Testing</a:t>
            </a:r>
            <a:endParaRPr lang="en-US" sz="20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7" y="5439399"/>
            <a:ext cx="907023" cy="9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5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/>
      <p:bldP spid="9" grpId="0" animBg="1"/>
      <p:bldP spid="10" grpId="0" animBg="1"/>
      <p:bldP spid="11" grpId="0"/>
      <p:bldP spid="14" grpId="0" animBg="1"/>
      <p:bldP spid="15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IN" dirty="0"/>
              <a:t>Scrum?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6"/>
          <a:stretch/>
        </p:blipFill>
        <p:spPr>
          <a:xfrm>
            <a:off x="183569" y="862249"/>
            <a:ext cx="4681538" cy="278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ounded Rectangular Callout 4"/>
          <p:cNvSpPr/>
          <p:nvPr/>
        </p:nvSpPr>
        <p:spPr>
          <a:xfrm>
            <a:off x="133350" y="3785657"/>
            <a:ext cx="4681538" cy="2316563"/>
          </a:xfrm>
          <a:prstGeom prst="wedgeRoundRectCallout">
            <a:avLst>
              <a:gd name="adj1" fmla="val -28"/>
              <a:gd name="adj2" fmla="val -7119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scrum is a method of restarting play in rugby that involves players packing closely together with their heads down and attempting to gain possession of the ball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5095093" y="862249"/>
            <a:ext cx="6849257" cy="4522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2400" dirty="0"/>
              <a:t>It is a </a:t>
            </a:r>
            <a:r>
              <a:rPr lang="en-IN" sz="2400" b="1" dirty="0">
                <a:solidFill>
                  <a:srgbClr val="C00000"/>
                </a:solidFill>
              </a:rPr>
              <a:t>lightweight process framework</a:t>
            </a:r>
            <a:r>
              <a:rPr lang="en-IN" sz="2400" dirty="0"/>
              <a:t>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83350" y="1395064"/>
            <a:ext cx="6861000" cy="8052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2200" dirty="0"/>
              <a:t>Lightweight means the </a:t>
            </a:r>
            <a:r>
              <a:rPr lang="en-IN" sz="2200" b="1" dirty="0">
                <a:solidFill>
                  <a:srgbClr val="C00000"/>
                </a:solidFill>
              </a:rPr>
              <a:t>overhead of the process is kept as small </a:t>
            </a:r>
            <a:r>
              <a:rPr lang="en-IN" sz="2200" dirty="0"/>
              <a:t>as possible in order to maximize the productivity.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54830" y="2678665"/>
            <a:ext cx="1747807" cy="1106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94" y="2869453"/>
            <a:ext cx="1029056" cy="8039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315829" y="2720430"/>
            <a:ext cx="1747807" cy="1065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802" y="2803375"/>
            <a:ext cx="827859" cy="87002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588027" y="3924298"/>
            <a:ext cx="202205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1" b="9584"/>
          <a:stretch/>
        </p:blipFill>
        <p:spPr>
          <a:xfrm>
            <a:off x="9707119" y="3924298"/>
            <a:ext cx="1854144" cy="14478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170555" y="3924298"/>
            <a:ext cx="414308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smtClean="0"/>
              <a:t>Sprint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9594300" y="2378684"/>
            <a:ext cx="202205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76828" y="2378684"/>
            <a:ext cx="414308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smtClean="0"/>
              <a:t>Product</a:t>
            </a:r>
            <a:endParaRPr lang="en-US" sz="24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4" t="9556" r="11779" b="9941"/>
          <a:stretch/>
        </p:blipFill>
        <p:spPr>
          <a:xfrm>
            <a:off x="9642517" y="2572436"/>
            <a:ext cx="1919288" cy="9906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54830" y="2378684"/>
            <a:ext cx="1747807" cy="34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 Backlog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7315829" y="2378684"/>
            <a:ext cx="1747807" cy="34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 Owner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425969" y="336944"/>
            <a:ext cx="8758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</a:rPr>
              <a:t>Scrum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IN" dirty="0"/>
              <a:t>is an agile process model which is used for </a:t>
            </a:r>
            <a:r>
              <a:rPr lang="en-IN" b="1" dirty="0">
                <a:solidFill>
                  <a:srgbClr val="C00000"/>
                </a:solidFill>
              </a:rPr>
              <a:t>developing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complex software</a:t>
            </a:r>
            <a:r>
              <a:rPr lang="en-IN" dirty="0"/>
              <a:t> systems.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55708" y="3924298"/>
            <a:ext cx="3080611" cy="25345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503" y="4075176"/>
            <a:ext cx="2720137" cy="2349209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66573" y="3924298"/>
            <a:ext cx="489487" cy="253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Daily Scrum Meeting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84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Scrum framework at a glance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30" y="2995089"/>
            <a:ext cx="924786" cy="924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2" y="2514600"/>
            <a:ext cx="914400" cy="9609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11" y="4036119"/>
            <a:ext cx="1029056" cy="80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9374" r="4688" b="6251"/>
          <a:stretch/>
        </p:blipFill>
        <p:spPr>
          <a:xfrm>
            <a:off x="2664530" y="4036118"/>
            <a:ext cx="1076112" cy="803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125" y="789540"/>
            <a:ext cx="1030952" cy="1030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4" t="9556" r="11779" b="9941"/>
          <a:stretch/>
        </p:blipFill>
        <p:spPr>
          <a:xfrm>
            <a:off x="10405782" y="3547246"/>
            <a:ext cx="1078339" cy="556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20" y="910792"/>
            <a:ext cx="575720" cy="7894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914" y="856300"/>
            <a:ext cx="29988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/>
              <a:t>Inputs from Customers, Team, Managers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031967" y="1648599"/>
            <a:ext cx="381000" cy="61722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184367" y="1676400"/>
            <a:ext cx="381000" cy="61722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336767" y="1744975"/>
            <a:ext cx="381000" cy="61722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0967" y="3440668"/>
            <a:ext cx="163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Product Owner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0455" y="4876800"/>
            <a:ext cx="112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Product Backlog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03567" y="4867870"/>
            <a:ext cx="1632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Sprint Planning Meeting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84" y="1627407"/>
            <a:ext cx="5382497" cy="317540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13519" y="4838546"/>
            <a:ext cx="1059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Sprint Backlog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73520" y="1710421"/>
            <a:ext cx="938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Scrum Master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196696" y="1807658"/>
            <a:ext cx="1091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Daily Scrum Meetings</a:t>
            </a:r>
            <a:endParaRPr lang="en-US" sz="14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334" y="2562177"/>
            <a:ext cx="818743" cy="3429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066877" y="2943415"/>
            <a:ext cx="150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Sprint </a:t>
            </a:r>
            <a:r>
              <a:rPr lang="en-US" b="1" dirty="0" smtClean="0"/>
              <a:t>Review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10139107" y="4110173"/>
            <a:ext cx="1549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Finished </a:t>
            </a:r>
            <a:r>
              <a:rPr lang="en-US" b="1" dirty="0" smtClean="0"/>
              <a:t>Work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9855279" y="5544961"/>
            <a:ext cx="211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Sprint Retrospective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36"/>
          <a:stretch/>
        </p:blipFill>
        <p:spPr>
          <a:xfrm>
            <a:off x="10153053" y="4820098"/>
            <a:ext cx="1207061" cy="698457"/>
          </a:xfrm>
          <a:prstGeom prst="rect">
            <a:avLst/>
          </a:prstGeom>
        </p:spPr>
      </p:pic>
      <p:sp>
        <p:nvSpPr>
          <p:cNvPr id="27" name="Rounded Rectangular Callout 26"/>
          <p:cNvSpPr/>
          <p:nvPr/>
        </p:nvSpPr>
        <p:spPr>
          <a:xfrm>
            <a:off x="3181205" y="951820"/>
            <a:ext cx="3153662" cy="1511444"/>
          </a:xfrm>
          <a:prstGeom prst="wedgeRoundRectCallout">
            <a:avLst>
              <a:gd name="adj1" fmla="val -47585"/>
              <a:gd name="adj2" fmla="val 846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00" b="1" dirty="0"/>
              <a:t>Team Selects starting at top as much as it can commit to deliver by end of sprint</a:t>
            </a:r>
          </a:p>
          <a:p>
            <a:pPr algn="ctr"/>
            <a:endParaRPr lang="en-US" sz="2100" b="1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33016" y="5754820"/>
            <a:ext cx="3904232" cy="757219"/>
          </a:xfrm>
          <a:prstGeom prst="wedgeRoundRectCallout">
            <a:avLst>
              <a:gd name="adj1" fmla="val -19458"/>
              <a:gd name="adj2" fmla="val -823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b="1" dirty="0"/>
          </a:p>
          <a:p>
            <a:pPr algn="ctr"/>
            <a:r>
              <a:rPr lang="en-US" sz="2100" b="1" dirty="0"/>
              <a:t>Prioritized list of what is required: features, bugs to fix...</a:t>
            </a:r>
          </a:p>
          <a:p>
            <a:pPr algn="ctr"/>
            <a:endParaRPr lang="en-US" sz="2100" b="1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6373520" y="5495002"/>
            <a:ext cx="3106656" cy="838582"/>
          </a:xfrm>
          <a:prstGeom prst="wedgeRoundRectCallout">
            <a:avLst>
              <a:gd name="adj1" fmla="val 22241"/>
              <a:gd name="adj2" fmla="val -1433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Sprint end date and team deliverable do not change</a:t>
            </a:r>
          </a:p>
        </p:txBody>
      </p:sp>
      <p:cxnSp>
        <p:nvCxnSpPr>
          <p:cNvPr id="30" name="Straight Arrow Connector 29"/>
          <p:cNvCxnSpPr>
            <a:stCxn id="18" idx="0"/>
          </p:cNvCxnSpPr>
          <p:nvPr/>
        </p:nvCxnSpPr>
        <p:spPr>
          <a:xfrm>
            <a:off x="7104933" y="1627407"/>
            <a:ext cx="720031" cy="329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1"/>
          </p:cNvCxnSpPr>
          <p:nvPr/>
        </p:nvCxnSpPr>
        <p:spPr>
          <a:xfrm flipH="1">
            <a:off x="8986766" y="1305016"/>
            <a:ext cx="1231359" cy="699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9" grpId="0"/>
      <p:bldP spid="20" grpId="0"/>
      <p:bldP spid="21" grpId="0"/>
      <p:bldP spid="23" grpId="0"/>
      <p:bldP spid="24" grpId="0"/>
      <p:bldP spid="25" grpId="0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Scrum cont.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170" y="868214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Backlog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93263" y="1329879"/>
            <a:ext cx="99342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90499" y="1443094"/>
            <a:ext cx="11737040" cy="174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It is a </a:t>
            </a:r>
            <a:r>
              <a:rPr lang="en-IN" b="1" dirty="0">
                <a:solidFill>
                  <a:srgbClr val="C00000"/>
                </a:solidFill>
              </a:rPr>
              <a:t>prioritized list of project requirements</a:t>
            </a:r>
            <a:r>
              <a:rPr lang="en-IN" dirty="0"/>
              <a:t> or features that must be provided to the customer.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items can be included </a:t>
            </a:r>
            <a:r>
              <a:rPr lang="en-IN" dirty="0"/>
              <a:t>in the backlog at </a:t>
            </a:r>
            <a:r>
              <a:rPr lang="en-IN" b="1" dirty="0">
                <a:solidFill>
                  <a:srgbClr val="C00000"/>
                </a:solidFill>
              </a:rPr>
              <a:t>any </a:t>
            </a:r>
            <a:r>
              <a:rPr lang="en-IN" b="1" dirty="0" smtClean="0">
                <a:solidFill>
                  <a:srgbClr val="C00000"/>
                </a:solidFill>
              </a:rPr>
              <a:t>time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b="1" dirty="0">
                <a:solidFill>
                  <a:srgbClr val="C00000"/>
                </a:solidFill>
              </a:rPr>
              <a:t>product manager analyses </a:t>
            </a:r>
            <a:r>
              <a:rPr lang="en-IN" dirty="0"/>
              <a:t>this </a:t>
            </a:r>
            <a:r>
              <a:rPr lang="en-IN" b="1" dirty="0">
                <a:solidFill>
                  <a:srgbClr val="C00000"/>
                </a:solidFill>
              </a:rPr>
              <a:t>list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updates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priorities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as per the requirements.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402" y="3235181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Sprint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88495" y="3696846"/>
            <a:ext cx="99342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85731" y="3810061"/>
            <a:ext cx="11737040" cy="174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These are the </a:t>
            </a:r>
            <a:r>
              <a:rPr lang="en-IN" b="1" dirty="0">
                <a:solidFill>
                  <a:srgbClr val="C00000"/>
                </a:solidFill>
              </a:rPr>
              <a:t>work units </a:t>
            </a:r>
            <a:r>
              <a:rPr lang="en-IN" dirty="0"/>
              <a:t>that are needed </a:t>
            </a:r>
            <a:r>
              <a:rPr lang="en-IN" b="1" dirty="0">
                <a:solidFill>
                  <a:srgbClr val="C00000"/>
                </a:solidFill>
              </a:rPr>
              <a:t>to achieve</a:t>
            </a:r>
            <a:r>
              <a:rPr lang="en-IN" dirty="0"/>
              <a:t> the requirements mentioned in the backlogs.</a:t>
            </a:r>
          </a:p>
          <a:p>
            <a:r>
              <a:rPr lang="en-IN" dirty="0"/>
              <a:t>Typically the sprints have </a:t>
            </a:r>
            <a:r>
              <a:rPr lang="en-IN" b="1" dirty="0">
                <a:solidFill>
                  <a:srgbClr val="C00000"/>
                </a:solidFill>
              </a:rPr>
              <a:t>fixed duration</a:t>
            </a:r>
            <a:r>
              <a:rPr lang="en-IN" dirty="0"/>
              <a:t> or time box (of </a:t>
            </a:r>
            <a:r>
              <a:rPr lang="en-IN" b="1" dirty="0">
                <a:solidFill>
                  <a:srgbClr val="C00000"/>
                </a:solidFill>
              </a:rPr>
              <a:t>2 to 4 weeks, 30 days</a:t>
            </a:r>
            <a:r>
              <a:rPr lang="en-IN" dirty="0"/>
              <a:t>).</a:t>
            </a:r>
          </a:p>
          <a:p>
            <a:r>
              <a:rPr lang="en-IN" b="1" dirty="0">
                <a:solidFill>
                  <a:srgbClr val="C00000"/>
                </a:solidFill>
              </a:rPr>
              <a:t>Change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not introduced </a:t>
            </a:r>
            <a:r>
              <a:rPr lang="en-IN" dirty="0"/>
              <a:t>during the </a:t>
            </a:r>
            <a:r>
              <a:rPr lang="en-IN" b="1" dirty="0">
                <a:solidFill>
                  <a:srgbClr val="C00000"/>
                </a:solidFill>
              </a:rPr>
              <a:t>sprint</a:t>
            </a:r>
            <a:r>
              <a:rPr lang="en-IN" dirty="0"/>
              <a:t>.</a:t>
            </a:r>
          </a:p>
          <a:p>
            <a:r>
              <a:rPr lang="en-IN" dirty="0"/>
              <a:t>Thus sprints allow the team </a:t>
            </a:r>
            <a:r>
              <a:rPr lang="en-IN" b="1" dirty="0">
                <a:solidFill>
                  <a:srgbClr val="C00000"/>
                </a:solidFill>
              </a:rPr>
              <a:t>members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work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>
                <a:solidFill>
                  <a:srgbClr val="C00000"/>
                </a:solidFill>
              </a:rPr>
              <a:t>stable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short-term environment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715" y="1912629"/>
            <a:ext cx="1029056" cy="803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357" y="4399182"/>
            <a:ext cx="1600716" cy="9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4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8" grpId="0" animBg="1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170" y="814426"/>
            <a:ext cx="227099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Scrum Meetings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93263" y="1276091"/>
            <a:ext cx="99342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90499" y="1389305"/>
            <a:ext cx="11737040" cy="505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There are </a:t>
            </a:r>
            <a:r>
              <a:rPr lang="en-IN" b="1" dirty="0">
                <a:solidFill>
                  <a:srgbClr val="C00000"/>
                </a:solidFill>
              </a:rPr>
              <a:t>15 minutes daily meetings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report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completed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activities, </a:t>
            </a:r>
            <a:r>
              <a:rPr lang="en-IN" b="1" dirty="0">
                <a:solidFill>
                  <a:srgbClr val="C00000"/>
                </a:solidFill>
              </a:rPr>
              <a:t>obstacles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plan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for </a:t>
            </a:r>
            <a:r>
              <a:rPr lang="en-IN" b="1" dirty="0">
                <a:solidFill>
                  <a:srgbClr val="C00000"/>
                </a:solidFill>
              </a:rPr>
              <a:t>next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activities.</a:t>
            </a:r>
          </a:p>
          <a:p>
            <a:r>
              <a:rPr lang="en-IN" dirty="0"/>
              <a:t>Following are three questions that are mainly discussed during the meetings.</a:t>
            </a:r>
          </a:p>
          <a:p>
            <a:pPr marL="923925" lvl="1" indent="-457200">
              <a:buFont typeface="+mj-lt"/>
              <a:buAutoNum type="arabicPeriod"/>
            </a:pPr>
            <a:r>
              <a:rPr lang="en-IN" b="1" dirty="0"/>
              <a:t>What</a:t>
            </a:r>
            <a:r>
              <a:rPr lang="en-IN" dirty="0"/>
              <a:t> are the </a:t>
            </a:r>
            <a:r>
              <a:rPr lang="en-IN" b="1" dirty="0">
                <a:solidFill>
                  <a:srgbClr val="C00000"/>
                </a:solidFill>
              </a:rPr>
              <a:t>tasks done </a:t>
            </a:r>
            <a:r>
              <a:rPr lang="en-IN" dirty="0"/>
              <a:t>since</a:t>
            </a:r>
            <a:r>
              <a:rPr lang="en-IN" b="1" dirty="0">
                <a:solidFill>
                  <a:srgbClr val="C00000"/>
                </a:solidFill>
              </a:rPr>
              <a:t> last meeting ?</a:t>
            </a:r>
          </a:p>
          <a:p>
            <a:pPr marL="923925" lvl="1" indent="-457200">
              <a:buFont typeface="+mj-lt"/>
              <a:buAutoNum type="arabicPeriod"/>
            </a:pPr>
            <a:r>
              <a:rPr lang="en-IN" b="1" dirty="0"/>
              <a:t>What</a:t>
            </a:r>
            <a:r>
              <a:rPr lang="en-IN" dirty="0"/>
              <a:t> are the </a:t>
            </a:r>
            <a:r>
              <a:rPr lang="en-IN" b="1" dirty="0">
                <a:solidFill>
                  <a:srgbClr val="C00000"/>
                </a:solidFill>
              </a:rPr>
              <a:t>issues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team is </a:t>
            </a:r>
            <a:r>
              <a:rPr lang="en-IN" b="1" dirty="0">
                <a:solidFill>
                  <a:srgbClr val="C00000"/>
                </a:solidFill>
              </a:rPr>
              <a:t>facing ?</a:t>
            </a:r>
          </a:p>
          <a:p>
            <a:pPr marL="923925" lvl="1" indent="-457200">
              <a:buFont typeface="+mj-lt"/>
              <a:buAutoNum type="arabicPeriod"/>
            </a:pPr>
            <a:r>
              <a:rPr lang="en-IN" b="1" dirty="0"/>
              <a:t>What</a:t>
            </a:r>
            <a:r>
              <a:rPr lang="en-IN" dirty="0"/>
              <a:t> are the</a:t>
            </a:r>
            <a:r>
              <a:rPr lang="en-IN" b="1" dirty="0">
                <a:solidFill>
                  <a:srgbClr val="C00000"/>
                </a:solidFill>
              </a:rPr>
              <a:t> next activities</a:t>
            </a:r>
            <a:r>
              <a:rPr lang="en-IN" dirty="0"/>
              <a:t> that are </a:t>
            </a:r>
            <a:r>
              <a:rPr lang="en-IN" b="1" dirty="0" smtClean="0">
                <a:solidFill>
                  <a:srgbClr val="C00000"/>
                </a:solidFill>
              </a:rPr>
              <a:t>planned?</a:t>
            </a:r>
          </a:p>
          <a:p>
            <a:r>
              <a:rPr lang="en-IN" dirty="0" smtClean="0"/>
              <a:t>The </a:t>
            </a:r>
            <a:r>
              <a:rPr lang="en-IN" b="1" dirty="0">
                <a:solidFill>
                  <a:srgbClr val="C00000"/>
                </a:solidFill>
              </a:rPr>
              <a:t>scrum master</a:t>
            </a:r>
            <a:r>
              <a:rPr lang="en-IN" dirty="0"/>
              <a:t> leads the meeting and </a:t>
            </a:r>
            <a:r>
              <a:rPr lang="en-IN" b="1" dirty="0">
                <a:solidFill>
                  <a:srgbClr val="C00000"/>
                </a:solidFill>
              </a:rPr>
              <a:t>analyses the response </a:t>
            </a:r>
            <a:r>
              <a:rPr lang="en-IN" dirty="0"/>
              <a:t>of each team </a:t>
            </a:r>
            <a:r>
              <a:rPr lang="en-IN" dirty="0" smtClean="0"/>
              <a:t>member.</a:t>
            </a:r>
          </a:p>
          <a:p>
            <a:r>
              <a:rPr lang="en-IN" dirty="0" smtClean="0"/>
              <a:t>Scrum </a:t>
            </a:r>
            <a:r>
              <a:rPr lang="en-IN" dirty="0"/>
              <a:t>meeting </a:t>
            </a:r>
            <a:r>
              <a:rPr lang="en-IN" b="1" dirty="0">
                <a:solidFill>
                  <a:srgbClr val="C00000"/>
                </a:solidFill>
              </a:rPr>
              <a:t>helps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team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uncover potential problems</a:t>
            </a:r>
            <a:r>
              <a:rPr lang="en-IN" dirty="0"/>
              <a:t> as early as </a:t>
            </a:r>
            <a:r>
              <a:rPr lang="en-IN" dirty="0" smtClean="0"/>
              <a:t>possible</a:t>
            </a:r>
          </a:p>
          <a:p>
            <a:r>
              <a:rPr lang="en-IN" dirty="0" smtClean="0"/>
              <a:t>It  </a:t>
            </a:r>
            <a:r>
              <a:rPr lang="en-IN" dirty="0"/>
              <a:t>leads to </a:t>
            </a:r>
            <a:r>
              <a:rPr lang="en-IN" b="1" dirty="0">
                <a:solidFill>
                  <a:srgbClr val="C00000"/>
                </a:solidFill>
              </a:rPr>
              <a:t>“knowledge socialization”</a:t>
            </a:r>
            <a:r>
              <a:rPr lang="en-IN" dirty="0"/>
              <a:t> &amp; promotes </a:t>
            </a:r>
            <a:r>
              <a:rPr lang="en-IN" b="1" dirty="0">
                <a:solidFill>
                  <a:srgbClr val="C00000"/>
                </a:solidFill>
              </a:rPr>
              <a:t>“self-organizing team structure”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325" y="2278802"/>
            <a:ext cx="1030952" cy="103095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2170" y="5054731"/>
            <a:ext cx="227099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Demo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993263" y="5516396"/>
            <a:ext cx="99342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Scrum cont.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7480" y="5605297"/>
            <a:ext cx="11737040" cy="930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Deliver </a:t>
            </a:r>
            <a:r>
              <a:rPr lang="en-IN" b="1" dirty="0">
                <a:solidFill>
                  <a:srgbClr val="C00000"/>
                </a:solidFill>
              </a:rPr>
              <a:t>software increment </a:t>
            </a:r>
            <a:r>
              <a:rPr lang="en-IN" dirty="0"/>
              <a:t>to customer</a:t>
            </a:r>
          </a:p>
          <a:p>
            <a:r>
              <a:rPr lang="en-IN" dirty="0"/>
              <a:t>Implemented functionalities are </a:t>
            </a:r>
            <a:r>
              <a:rPr lang="en-IN" b="1" dirty="0">
                <a:solidFill>
                  <a:srgbClr val="C00000"/>
                </a:solidFill>
              </a:rPr>
              <a:t>demonstrated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the customer</a:t>
            </a:r>
          </a:p>
        </p:txBody>
      </p:sp>
    </p:spTree>
    <p:extLst>
      <p:ext uri="{BB962C8B-B14F-4D97-AF65-F5344CB8AC3E}">
        <p14:creationId xmlns:p14="http://schemas.microsoft.com/office/powerpoint/2010/main" val="12011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12" grpId="0" animBg="1"/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Software development (ASD)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054256"/>
          </a:xfrm>
        </p:spPr>
        <p:txBody>
          <a:bodyPr/>
          <a:lstStyle/>
          <a:p>
            <a:r>
              <a:rPr lang="en-US" dirty="0"/>
              <a:t>This is a technique for building complex software systems using iterative approach.</a:t>
            </a:r>
            <a:endParaRPr lang="en-IN" dirty="0"/>
          </a:p>
          <a:p>
            <a:r>
              <a:rPr lang="en-US" dirty="0"/>
              <a:t>ASD focus on </a:t>
            </a:r>
            <a:r>
              <a:rPr lang="en-US" dirty="0">
                <a:solidFill>
                  <a:srgbClr val="C00000"/>
                </a:solidFill>
              </a:rPr>
              <a:t>working in collaboration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team self-organization</a:t>
            </a:r>
            <a:r>
              <a:rPr lang="en-US" dirty="0"/>
              <a:t>.</a:t>
            </a:r>
            <a:endParaRPr lang="en-IN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91" y="3166766"/>
            <a:ext cx="3846139" cy="3247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1180" y="1940885"/>
            <a:ext cx="4716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ASD incorporates three phases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180" y="2488659"/>
            <a:ext cx="560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Speculation, 2. Collaboration &amp; 3. Learning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1180" y="1860203"/>
            <a:ext cx="1178291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61939" y="1917701"/>
            <a:ext cx="0" cy="449658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2210" y="1917701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Speculation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993303" y="2379366"/>
            <a:ext cx="382666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6190539" y="2492581"/>
            <a:ext cx="5723555" cy="127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adaptive </a:t>
            </a:r>
            <a:r>
              <a:rPr lang="en-IN" b="1" dirty="0">
                <a:solidFill>
                  <a:srgbClr val="C00000"/>
                </a:solidFill>
              </a:rPr>
              <a:t>cycle planning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conducted</a:t>
            </a:r>
            <a:r>
              <a:rPr lang="en-IN" dirty="0"/>
              <a:t>.</a:t>
            </a:r>
          </a:p>
          <a:p>
            <a:r>
              <a:rPr lang="en-IN" dirty="0"/>
              <a:t>In this cycle planning mainly three types of information is </a:t>
            </a:r>
            <a:r>
              <a:rPr lang="en-IN" dirty="0" smtClean="0"/>
              <a:t>used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7099496" y="3807899"/>
            <a:ext cx="4073176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Customer’s </a:t>
            </a:r>
            <a:r>
              <a:rPr lang="en-IN" sz="2100" b="1" dirty="0">
                <a:solidFill>
                  <a:srgbClr val="C00000"/>
                </a:solidFill>
              </a:rPr>
              <a:t>mission statement</a:t>
            </a:r>
            <a:endParaRPr lang="en-IN" sz="2100" dirty="0"/>
          </a:p>
        </p:txBody>
      </p:sp>
      <p:sp>
        <p:nvSpPr>
          <p:cNvPr id="20" name="Rectangle 19"/>
          <p:cNvSpPr/>
          <p:nvPr/>
        </p:nvSpPr>
        <p:spPr>
          <a:xfrm>
            <a:off x="7099496" y="4360000"/>
            <a:ext cx="4073176" cy="692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Project </a:t>
            </a:r>
            <a:r>
              <a:rPr lang="en-IN" sz="2100" b="1" dirty="0" smtClean="0">
                <a:solidFill>
                  <a:srgbClr val="C00000"/>
                </a:solidFill>
              </a:rPr>
              <a:t>constraints </a:t>
            </a:r>
          </a:p>
          <a:p>
            <a:r>
              <a:rPr lang="en-IN" dirty="0" smtClean="0"/>
              <a:t>(Delivery </a:t>
            </a:r>
            <a:r>
              <a:rPr lang="en-IN" dirty="0"/>
              <a:t>date, budgets etc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099496" y="5208444"/>
            <a:ext cx="4073176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Basic requirements </a:t>
            </a:r>
            <a:r>
              <a:rPr lang="en-IN" sz="2100" dirty="0"/>
              <a:t>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613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6" grpId="0" animBg="1"/>
      <p:bldP spid="18" grpId="0" build="p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Software development (ASD</a:t>
            </a:r>
            <a:r>
              <a:rPr lang="en-US" dirty="0" smtClean="0"/>
              <a:t>) cont.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170" y="868214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Collaboration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93263" y="1329879"/>
            <a:ext cx="4111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90499" y="1443093"/>
            <a:ext cx="5781282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this, </a:t>
            </a:r>
            <a:r>
              <a:rPr lang="en-IN" b="1" dirty="0">
                <a:solidFill>
                  <a:srgbClr val="C00000"/>
                </a:solidFill>
              </a:rPr>
              <a:t>collaboration</a:t>
            </a:r>
            <a:r>
              <a:rPr lang="en-IN" dirty="0"/>
              <a:t> among the </a:t>
            </a:r>
            <a:r>
              <a:rPr lang="en-IN" b="1" dirty="0">
                <a:solidFill>
                  <a:srgbClr val="C00000"/>
                </a:solidFill>
              </a:rPr>
              <a:t>members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development team</a:t>
            </a:r>
            <a:r>
              <a:rPr lang="en-IN" dirty="0"/>
              <a:t> is a key factor.</a:t>
            </a:r>
          </a:p>
          <a:p>
            <a:r>
              <a:rPr lang="en-IN" dirty="0"/>
              <a:t>For </a:t>
            </a:r>
            <a:r>
              <a:rPr lang="en-IN" b="1" dirty="0">
                <a:solidFill>
                  <a:srgbClr val="C00000"/>
                </a:solidFill>
              </a:rPr>
              <a:t>successful collaboration </a:t>
            </a:r>
            <a:r>
              <a:rPr lang="en-IN" dirty="0"/>
              <a:t>and coordination it is necessary to have following </a:t>
            </a:r>
            <a:r>
              <a:rPr lang="en-IN" b="1" dirty="0">
                <a:solidFill>
                  <a:srgbClr val="C00000"/>
                </a:solidFill>
              </a:rPr>
              <a:t>qualities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every </a:t>
            </a:r>
            <a:r>
              <a:rPr lang="en-IN" dirty="0" smtClean="0"/>
              <a:t>individual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617796" y="872699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Learning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8438889" y="1334364"/>
            <a:ext cx="344831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6636125" y="1447579"/>
            <a:ext cx="5372099" cy="1887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Emphasize is on </a:t>
            </a:r>
            <a:r>
              <a:rPr lang="en-IN" b="1" dirty="0">
                <a:solidFill>
                  <a:srgbClr val="C00000"/>
                </a:solidFill>
              </a:rPr>
              <a:t>learning</a:t>
            </a:r>
            <a:r>
              <a:rPr lang="en-IN" dirty="0"/>
              <a:t> new </a:t>
            </a:r>
            <a:r>
              <a:rPr lang="en-IN" b="1" dirty="0">
                <a:solidFill>
                  <a:srgbClr val="C00000"/>
                </a:solidFill>
              </a:rPr>
              <a:t>skills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techniques.</a:t>
            </a:r>
          </a:p>
          <a:p>
            <a:r>
              <a:rPr lang="en-IN" dirty="0"/>
              <a:t>There are three ways by which the team members learn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8576" y="3713570"/>
            <a:ext cx="5227713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Assist each other</a:t>
            </a:r>
            <a:r>
              <a:rPr lang="en-IN" sz="2100" dirty="0"/>
              <a:t> without resentment (offense)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8575" y="4270797"/>
            <a:ext cx="1516205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Work </a:t>
            </a:r>
            <a:r>
              <a:rPr lang="en-IN" sz="2100" b="1" dirty="0">
                <a:solidFill>
                  <a:srgbClr val="C00000"/>
                </a:solidFill>
              </a:rPr>
              <a:t>hard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68523" y="4283182"/>
            <a:ext cx="3547766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Posses</a:t>
            </a:r>
            <a:r>
              <a:rPr lang="en-IN" sz="2100" dirty="0">
                <a:solidFill>
                  <a:srgbClr val="C00000"/>
                </a:solidFill>
              </a:rPr>
              <a:t> </a:t>
            </a:r>
            <a:r>
              <a:rPr lang="en-IN" sz="2100" dirty="0"/>
              <a:t>the required </a:t>
            </a:r>
            <a:r>
              <a:rPr lang="en-IN" sz="2100" b="1" dirty="0">
                <a:solidFill>
                  <a:srgbClr val="C00000"/>
                </a:solidFill>
              </a:rPr>
              <a:t>skill set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8575" y="4889892"/>
            <a:ext cx="5227713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Communicate problems </a:t>
            </a:r>
            <a:r>
              <a:rPr lang="en-IN" sz="2100" dirty="0"/>
              <a:t>and help each other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8576" y="5447119"/>
            <a:ext cx="5227712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Criticize</a:t>
            </a:r>
            <a:r>
              <a:rPr lang="en-IN" sz="2100" dirty="0">
                <a:solidFill>
                  <a:srgbClr val="C00000"/>
                </a:solidFill>
              </a:rPr>
              <a:t> </a:t>
            </a:r>
            <a:r>
              <a:rPr lang="en-IN" sz="2100" b="1" dirty="0">
                <a:solidFill>
                  <a:srgbClr val="C00000"/>
                </a:solidFill>
              </a:rPr>
              <a:t>without</a:t>
            </a:r>
            <a:r>
              <a:rPr lang="en-IN" sz="2100" dirty="0">
                <a:solidFill>
                  <a:srgbClr val="C00000"/>
                </a:solidFill>
              </a:rPr>
              <a:t> </a:t>
            </a:r>
            <a:r>
              <a:rPr lang="en-IN" sz="2100" dirty="0"/>
              <a:t>any </a:t>
            </a:r>
            <a:r>
              <a:rPr lang="en-IN" sz="2100" b="1" dirty="0">
                <a:solidFill>
                  <a:srgbClr val="C00000"/>
                </a:solidFill>
              </a:rPr>
              <a:t>hate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42846" y="3112519"/>
            <a:ext cx="536537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Focus </a:t>
            </a:r>
            <a:r>
              <a:rPr lang="en-IN" sz="2100" dirty="0" smtClean="0"/>
              <a:t>groups</a:t>
            </a:r>
          </a:p>
          <a:p>
            <a:r>
              <a:rPr lang="en-IN" sz="2100" dirty="0" smtClean="0"/>
              <a:t>The </a:t>
            </a:r>
            <a:r>
              <a:rPr lang="en-IN" sz="2100" b="1" dirty="0">
                <a:solidFill>
                  <a:srgbClr val="C00000"/>
                </a:solidFill>
              </a:rPr>
              <a:t>feedback</a:t>
            </a:r>
            <a:r>
              <a:rPr lang="en-IN" sz="2100" dirty="0">
                <a:solidFill>
                  <a:srgbClr val="C00000"/>
                </a:solidFill>
              </a:rPr>
              <a:t> </a:t>
            </a:r>
            <a:r>
              <a:rPr lang="en-IN" sz="2100" dirty="0"/>
              <a:t>from the </a:t>
            </a:r>
            <a:r>
              <a:rPr lang="en-IN" sz="2100" b="1" dirty="0">
                <a:solidFill>
                  <a:srgbClr val="C00000"/>
                </a:solidFill>
              </a:rPr>
              <a:t>end-users</a:t>
            </a:r>
            <a:r>
              <a:rPr lang="en-IN" sz="2100" dirty="0"/>
              <a:t> is obtained.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42846" y="3906666"/>
            <a:ext cx="536537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Formal </a:t>
            </a:r>
            <a:r>
              <a:rPr lang="en-IN" sz="2100" b="1" dirty="0">
                <a:solidFill>
                  <a:srgbClr val="C00000"/>
                </a:solidFill>
              </a:rPr>
              <a:t>technical </a:t>
            </a:r>
            <a:r>
              <a:rPr lang="en-IN" sz="2100" b="1" dirty="0" smtClean="0">
                <a:solidFill>
                  <a:srgbClr val="C00000"/>
                </a:solidFill>
              </a:rPr>
              <a:t>review</a:t>
            </a:r>
          </a:p>
          <a:p>
            <a:r>
              <a:rPr lang="en-IN" sz="2100" dirty="0" smtClean="0"/>
              <a:t>This </a:t>
            </a:r>
            <a:r>
              <a:rPr lang="en-IN" sz="2100" dirty="0"/>
              <a:t>review is conducted for better quality.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42846" y="4701322"/>
            <a:ext cx="5365378" cy="1061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 err="1" smtClean="0">
                <a:solidFill>
                  <a:srgbClr val="C00000"/>
                </a:solidFill>
              </a:rPr>
              <a:t>Postmortems</a:t>
            </a:r>
            <a:endParaRPr lang="en-IN" sz="2100" b="1" dirty="0" smtClean="0">
              <a:solidFill>
                <a:srgbClr val="C00000"/>
              </a:solidFill>
            </a:endParaRPr>
          </a:p>
          <a:p>
            <a:r>
              <a:rPr lang="en-IN" sz="2100" dirty="0" smtClean="0"/>
              <a:t>Team </a:t>
            </a:r>
            <a:r>
              <a:rPr lang="en-IN" sz="2100" dirty="0"/>
              <a:t>analyses its own performance and makes appropriate </a:t>
            </a:r>
            <a:r>
              <a:rPr lang="en-IN" sz="2100" dirty="0" smtClean="0"/>
              <a:t>improvements.</a:t>
            </a:r>
            <a:endParaRPr lang="en-IN" sz="21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360460" y="747191"/>
            <a:ext cx="0" cy="586876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23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10" grpId="0" animBg="1"/>
      <p:bldP spid="12" grpId="0" build="p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Systems Development Methods </a:t>
            </a:r>
            <a:r>
              <a:rPr lang="en-IN" dirty="0" smtClean="0"/>
              <a:t>(DSDM)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345" y="864205"/>
            <a:ext cx="11744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Various phases of this life cycle 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7480" y="1505768"/>
            <a:ext cx="11737040" cy="345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Feasibility </a:t>
            </a:r>
            <a:r>
              <a:rPr lang="en-IN" b="1" dirty="0" smtClean="0"/>
              <a:t>study: </a:t>
            </a:r>
            <a:r>
              <a:rPr lang="en-IN" dirty="0" smtClean="0"/>
              <a:t>By </a:t>
            </a:r>
            <a:r>
              <a:rPr lang="en-IN" dirty="0"/>
              <a:t>analysing the business requirements and constraints the </a:t>
            </a:r>
            <a:r>
              <a:rPr lang="en-IN" dirty="0">
                <a:solidFill>
                  <a:srgbClr val="C00000"/>
                </a:solidFill>
              </a:rPr>
              <a:t>viability of the application is determined</a:t>
            </a:r>
          </a:p>
          <a:p>
            <a:r>
              <a:rPr lang="en-IN" b="1" dirty="0"/>
              <a:t>Business </a:t>
            </a:r>
            <a:r>
              <a:rPr lang="en-IN" b="1" dirty="0" smtClean="0"/>
              <a:t>study: </a:t>
            </a:r>
            <a:r>
              <a:rPr lang="en-IN" dirty="0" smtClean="0"/>
              <a:t>The </a:t>
            </a:r>
            <a:r>
              <a:rPr lang="en-IN" dirty="0">
                <a:solidFill>
                  <a:srgbClr val="C00000"/>
                </a:solidFill>
              </a:rPr>
              <a:t>functional</a:t>
            </a:r>
            <a:r>
              <a:rPr lang="en-IN" dirty="0"/>
              <a:t> and </a:t>
            </a:r>
            <a:r>
              <a:rPr lang="en-IN" dirty="0">
                <a:solidFill>
                  <a:srgbClr val="C00000"/>
                </a:solidFill>
              </a:rPr>
              <a:t>informational requirements </a:t>
            </a:r>
            <a:r>
              <a:rPr lang="en-IN" dirty="0"/>
              <a:t>are </a:t>
            </a:r>
            <a:r>
              <a:rPr lang="en-IN" dirty="0">
                <a:solidFill>
                  <a:srgbClr val="C00000"/>
                </a:solidFill>
              </a:rPr>
              <a:t>identified</a:t>
            </a:r>
            <a:r>
              <a:rPr lang="en-IN" dirty="0"/>
              <a:t> and then the </a:t>
            </a:r>
            <a:r>
              <a:rPr lang="en-IN" dirty="0">
                <a:solidFill>
                  <a:srgbClr val="C00000"/>
                </a:solidFill>
              </a:rPr>
              <a:t>business value </a:t>
            </a:r>
            <a:r>
              <a:rPr lang="en-IN" dirty="0"/>
              <a:t>of the application is </a:t>
            </a:r>
            <a:r>
              <a:rPr lang="en-IN" dirty="0">
                <a:solidFill>
                  <a:srgbClr val="C00000"/>
                </a:solidFill>
              </a:rPr>
              <a:t>determined</a:t>
            </a:r>
          </a:p>
          <a:p>
            <a:r>
              <a:rPr lang="en-IN" b="1" dirty="0"/>
              <a:t>Functional model </a:t>
            </a:r>
            <a:r>
              <a:rPr lang="en-IN" b="1" dirty="0" smtClean="0"/>
              <a:t>iteration: </a:t>
            </a:r>
            <a:r>
              <a:rPr lang="en-IN" dirty="0" smtClean="0"/>
              <a:t>The </a:t>
            </a:r>
            <a:r>
              <a:rPr lang="en-IN" dirty="0">
                <a:solidFill>
                  <a:srgbClr val="C00000"/>
                </a:solidFill>
              </a:rPr>
              <a:t>incremental approach </a:t>
            </a:r>
            <a:r>
              <a:rPr lang="en-IN" dirty="0"/>
              <a:t>is adopted for development</a:t>
            </a:r>
          </a:p>
          <a:p>
            <a:r>
              <a:rPr lang="en-IN" b="1" dirty="0"/>
              <a:t>Design and build </a:t>
            </a:r>
            <a:r>
              <a:rPr lang="en-IN" b="1" dirty="0" smtClean="0"/>
              <a:t>iteration: </a:t>
            </a:r>
            <a:r>
              <a:rPr lang="en-IN" dirty="0" smtClean="0"/>
              <a:t>If </a:t>
            </a:r>
            <a:r>
              <a:rPr lang="en-IN" dirty="0"/>
              <a:t>possible </a:t>
            </a:r>
            <a:r>
              <a:rPr lang="en-IN" dirty="0">
                <a:solidFill>
                  <a:srgbClr val="C00000"/>
                </a:solidFill>
              </a:rPr>
              <a:t>design and build activities </a:t>
            </a:r>
            <a:r>
              <a:rPr lang="en-IN" dirty="0"/>
              <a:t>can be carried out in </a:t>
            </a:r>
            <a:r>
              <a:rPr lang="en-IN" dirty="0">
                <a:solidFill>
                  <a:srgbClr val="C00000"/>
                </a:solidFill>
              </a:rPr>
              <a:t>parallel</a:t>
            </a:r>
          </a:p>
          <a:p>
            <a:r>
              <a:rPr lang="en-IN" b="1" dirty="0" smtClean="0"/>
              <a:t>Implementation: </a:t>
            </a:r>
            <a:r>
              <a:rPr lang="en-IN" dirty="0" smtClean="0"/>
              <a:t>The </a:t>
            </a:r>
            <a:r>
              <a:rPr lang="en-IN" dirty="0"/>
              <a:t>software </a:t>
            </a:r>
            <a:r>
              <a:rPr lang="en-IN" dirty="0">
                <a:solidFill>
                  <a:srgbClr val="C00000"/>
                </a:solidFill>
              </a:rPr>
              <a:t>increment</a:t>
            </a:r>
            <a:r>
              <a:rPr lang="en-IN" dirty="0"/>
              <a:t> is placed in the working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97481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Driven Development (FDD)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2" y="1060824"/>
            <a:ext cx="8849503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386046" y="2312893"/>
            <a:ext cx="2528047" cy="2568389"/>
          </a:xfrm>
          <a:prstGeom prst="wedgeRoundRectCallout">
            <a:avLst>
              <a:gd name="adj1" fmla="val -67889"/>
              <a:gd name="adj2" fmla="val -935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practical process model for </a:t>
            </a:r>
            <a:r>
              <a:rPr lang="en-US" sz="2400" b="1" dirty="0">
                <a:solidFill>
                  <a:srgbClr val="C00000"/>
                </a:solidFill>
              </a:rPr>
              <a:t>object oriented software engineering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24437" y="5447085"/>
            <a:ext cx="6293222" cy="738562"/>
          </a:xfrm>
          <a:prstGeom prst="wedgeRoundRectCallout">
            <a:avLst>
              <a:gd name="adj1" fmla="val -14906"/>
              <a:gd name="adj2" fmla="val -14868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2400" dirty="0"/>
              <a:t>In FDD, the </a:t>
            </a:r>
            <a:r>
              <a:rPr lang="en-IN" sz="2400" dirty="0">
                <a:solidFill>
                  <a:srgbClr val="C00000"/>
                </a:solidFill>
              </a:rPr>
              <a:t>feature means client valued function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60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6092331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71855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What is Agility?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Agile Process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Agility Principles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Where agile methodology not work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Agile Process Models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Extreme Programming (XP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Adaptive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Software Development (ASD)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Dynamic Systems Development Method (DSDM)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Scrum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Feature Driven Development (FDD)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Crystal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Agile Modelling (AM)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4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Driven Development (FDD</a:t>
            </a:r>
            <a:r>
              <a:rPr lang="en-US" dirty="0" smtClean="0"/>
              <a:t>) cont.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2170" y="868214"/>
            <a:ext cx="3740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1. Develop </a:t>
            </a:r>
            <a:r>
              <a:rPr lang="en-US" sz="2400" b="1" dirty="0">
                <a:solidFill>
                  <a:schemeClr val="bg1"/>
                </a:solidFill>
              </a:rPr>
              <a:t>overall model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93263" y="1329879"/>
            <a:ext cx="4111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90499" y="1443094"/>
            <a:ext cx="5781282" cy="1232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high-level </a:t>
            </a:r>
            <a:r>
              <a:rPr lang="en-IN" dirty="0">
                <a:solidFill>
                  <a:srgbClr val="C00000"/>
                </a:solidFill>
              </a:rPr>
              <a:t>walkthrough of scope </a:t>
            </a:r>
            <a:r>
              <a:rPr lang="en-IN" dirty="0"/>
              <a:t>and detailed domain walkthrough are conducted to create overall models.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841" y="2675966"/>
            <a:ext cx="3740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. Build feature list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974934" y="3137631"/>
            <a:ext cx="4111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172170" y="3250846"/>
            <a:ext cx="5781282" cy="77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List of </a:t>
            </a:r>
            <a:r>
              <a:rPr lang="en-IN" dirty="0">
                <a:solidFill>
                  <a:srgbClr val="C00000"/>
                </a:solidFill>
              </a:rPr>
              <a:t>features</a:t>
            </a:r>
            <a:r>
              <a:rPr lang="en-IN" dirty="0"/>
              <a:t> is created and expressed in the following </a:t>
            </a:r>
            <a:r>
              <a:rPr lang="en-IN" dirty="0" smtClean="0"/>
              <a:t>form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36176" y="4072133"/>
            <a:ext cx="575046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09575" indent="-342900" algn="ctr"/>
            <a:r>
              <a:rPr lang="en-IN" sz="2000" b="1" dirty="0">
                <a:solidFill>
                  <a:srgbClr val="C00000"/>
                </a:solidFill>
              </a:rPr>
              <a:t>&lt;action&gt; </a:t>
            </a:r>
            <a:r>
              <a:rPr lang="en-IN" sz="2000" dirty="0">
                <a:solidFill>
                  <a:srgbClr val="C00000"/>
                </a:solidFill>
              </a:rPr>
              <a:t>the </a:t>
            </a:r>
            <a:r>
              <a:rPr lang="en-IN" sz="2000" b="1" dirty="0">
                <a:solidFill>
                  <a:srgbClr val="C00000"/>
                </a:solidFill>
              </a:rPr>
              <a:t>&lt;result&gt; &lt;by for of to&gt; </a:t>
            </a:r>
            <a:r>
              <a:rPr lang="en-IN" sz="2000" dirty="0"/>
              <a:t>a(n) </a:t>
            </a:r>
            <a:r>
              <a:rPr lang="en-IN" sz="2000" b="1" dirty="0">
                <a:solidFill>
                  <a:srgbClr val="C00000"/>
                </a:solidFill>
              </a:rPr>
              <a:t>&lt;object&gt;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1849" y="4518438"/>
            <a:ext cx="5763116" cy="384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09575" indent="-342900" algn="ctr"/>
            <a:r>
              <a:rPr lang="en-IN" sz="1900" b="1" dirty="0"/>
              <a:t>For Ex. “Display product-specifications of the product”</a:t>
            </a:r>
            <a:endParaRPr lang="en-IN" sz="1900" dirty="0"/>
          </a:p>
        </p:txBody>
      </p:sp>
      <p:sp>
        <p:nvSpPr>
          <p:cNvPr id="14" name="Rectangle 13"/>
          <p:cNvSpPr/>
          <p:nvPr/>
        </p:nvSpPr>
        <p:spPr>
          <a:xfrm>
            <a:off x="135512" y="5134873"/>
            <a:ext cx="3740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3. Plan by feature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56605" y="5596538"/>
            <a:ext cx="4111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153841" y="5709753"/>
            <a:ext cx="5781282" cy="879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After completing the feature list the </a:t>
            </a:r>
            <a:r>
              <a:rPr lang="en-IN" dirty="0">
                <a:solidFill>
                  <a:srgbClr val="C00000"/>
                </a:solidFill>
              </a:rPr>
              <a:t>development plan is created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360460" y="747191"/>
            <a:ext cx="0" cy="586876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617796" y="872699"/>
            <a:ext cx="276825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Design by feature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438889" y="1334364"/>
            <a:ext cx="344831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6636125" y="1447579"/>
            <a:ext cx="5372099" cy="878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 each feature the </a:t>
            </a:r>
            <a:r>
              <a:rPr lang="en-IN" dirty="0">
                <a:solidFill>
                  <a:srgbClr val="C00000"/>
                </a:solidFill>
              </a:rPr>
              <a:t>sequence diagram is created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15956" y="2324910"/>
            <a:ext cx="276825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Build by feature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8437049" y="2786575"/>
            <a:ext cx="344831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6634285" y="2899790"/>
            <a:ext cx="5372099" cy="878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Finally the </a:t>
            </a:r>
            <a:r>
              <a:rPr lang="en-IN" dirty="0">
                <a:solidFill>
                  <a:srgbClr val="C00000"/>
                </a:solidFill>
              </a:rPr>
              <a:t>class owner</a:t>
            </a:r>
            <a:r>
              <a:rPr lang="en-IN" dirty="0"/>
              <a:t> develop the </a:t>
            </a:r>
            <a:r>
              <a:rPr lang="en-IN" dirty="0">
                <a:solidFill>
                  <a:srgbClr val="C00000"/>
                </a:solidFill>
              </a:rPr>
              <a:t>actual code </a:t>
            </a:r>
            <a:r>
              <a:rPr lang="en-IN" dirty="0"/>
              <a:t>for their classes</a:t>
            </a:r>
          </a:p>
        </p:txBody>
      </p:sp>
    </p:spTree>
    <p:extLst>
      <p:ext uri="{BB962C8B-B14F-4D97-AF65-F5344CB8AC3E}">
        <p14:creationId xmlns:p14="http://schemas.microsoft.com/office/powerpoint/2010/main" val="212277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/>
      <p:bldP spid="9" grpId="0" animBg="1"/>
      <p:bldP spid="11" grpId="0" build="p"/>
      <p:bldP spid="12" grpId="0" animBg="1"/>
      <p:bldP spid="13" grpId="0" animBg="1"/>
      <p:bldP spid="14" grpId="0" animBg="1"/>
      <p:bldP spid="16" grpId="0" build="p"/>
      <p:bldP spid="20" grpId="0" animBg="1"/>
      <p:bldP spid="22" grpId="0" build="p"/>
      <p:bldP spid="23" grpId="0" animBg="1"/>
      <p:bldP spid="2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 smtClean="0"/>
              <a:t>Jadeja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21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1926" y="1990720"/>
            <a:ext cx="11710988" cy="44529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ability to </a:t>
            </a:r>
            <a:r>
              <a:rPr lang="en-US" b="1" dirty="0">
                <a:solidFill>
                  <a:schemeClr val="accent6"/>
                </a:solidFill>
              </a:rPr>
              <a:t>create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respond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to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change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in order to profit in a </a:t>
            </a:r>
            <a:r>
              <a:rPr lang="en-US" dirty="0" smtClean="0"/>
              <a:t>unstable </a:t>
            </a:r>
            <a:r>
              <a:rPr lang="en-US" dirty="0"/>
              <a:t>global business </a:t>
            </a:r>
            <a:r>
              <a:rPr lang="en-US" dirty="0" smtClean="0"/>
              <a:t>environment.</a:t>
            </a:r>
          </a:p>
          <a:p>
            <a:r>
              <a:rPr lang="en-US" dirty="0"/>
              <a:t>The ability to </a:t>
            </a:r>
            <a:r>
              <a:rPr lang="en-US" b="1" dirty="0">
                <a:solidFill>
                  <a:schemeClr val="accent6"/>
                </a:solidFill>
              </a:rPr>
              <a:t>quickly reprioritize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use of resources</a:t>
            </a:r>
            <a:r>
              <a:rPr lang="en-US" dirty="0"/>
              <a:t> when requirements, technology, and knowledge </a:t>
            </a:r>
            <a:r>
              <a:rPr lang="en-US" dirty="0" smtClean="0"/>
              <a:t>shift.</a:t>
            </a:r>
          </a:p>
          <a:p>
            <a:r>
              <a:rPr lang="en-US" dirty="0"/>
              <a:t>A very </a:t>
            </a:r>
            <a:r>
              <a:rPr lang="en-US" b="1" dirty="0">
                <a:solidFill>
                  <a:schemeClr val="accent6"/>
                </a:solidFill>
              </a:rPr>
              <a:t>fast response to sudden</a:t>
            </a:r>
            <a:r>
              <a:rPr lang="en-US" dirty="0"/>
              <a:t> market </a:t>
            </a:r>
            <a:r>
              <a:rPr lang="en-US" b="1" dirty="0">
                <a:solidFill>
                  <a:schemeClr val="accent6"/>
                </a:solidFill>
              </a:rPr>
              <a:t>changes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emerging threats by intensive customer </a:t>
            </a:r>
            <a:r>
              <a:rPr lang="en-US" dirty="0" smtClean="0"/>
              <a:t>interaction.</a:t>
            </a:r>
          </a:p>
          <a:p>
            <a:r>
              <a:rPr lang="en-US" dirty="0"/>
              <a:t>Use of </a:t>
            </a:r>
            <a:r>
              <a:rPr lang="en-US" b="1" dirty="0">
                <a:solidFill>
                  <a:schemeClr val="accent6"/>
                </a:solidFill>
              </a:rPr>
              <a:t>evolutionary</a:t>
            </a:r>
            <a:r>
              <a:rPr lang="en-US" b="1" dirty="0"/>
              <a:t>,</a:t>
            </a:r>
            <a:r>
              <a:rPr lang="en-US" b="1" dirty="0">
                <a:solidFill>
                  <a:schemeClr val="accent6"/>
                </a:solidFill>
              </a:rPr>
              <a:t> incremental</a:t>
            </a:r>
            <a:r>
              <a:rPr lang="en-US" b="1" dirty="0"/>
              <a:t>,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iterative delivery</a:t>
            </a:r>
            <a:r>
              <a:rPr lang="en-US" dirty="0"/>
              <a:t> to converge on an optimal customer </a:t>
            </a:r>
            <a:r>
              <a:rPr lang="en-US" dirty="0" smtClean="0"/>
              <a:t>solution.</a:t>
            </a:r>
          </a:p>
          <a:p>
            <a:r>
              <a:rPr lang="en-US" dirty="0"/>
              <a:t>Maximizing </a:t>
            </a:r>
            <a:r>
              <a:rPr lang="en-US" b="1" dirty="0"/>
              <a:t>BUSINESS VALUE </a:t>
            </a:r>
            <a:r>
              <a:rPr lang="en-US" dirty="0"/>
              <a:t>with </a:t>
            </a:r>
            <a:r>
              <a:rPr lang="en-US" b="1" dirty="0">
                <a:solidFill>
                  <a:schemeClr val="accent6"/>
                </a:solidFill>
              </a:rPr>
              <a:t>right sized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just- enough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6"/>
                </a:solidFill>
              </a:rPr>
              <a:t>just-in-time processes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accent6"/>
                </a:solidFill>
              </a:rPr>
              <a:t>documentation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24446" y="341869"/>
            <a:ext cx="414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Agility is </a:t>
            </a:r>
            <a:r>
              <a:rPr lang="en-US" b="1" dirty="0"/>
              <a:t>ability to move quickly and easily</a:t>
            </a:r>
            <a:r>
              <a:rPr lang="en-US" dirty="0"/>
              <a:t>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8613" y="1021353"/>
            <a:ext cx="11501437" cy="685800"/>
          </a:xfrm>
          <a:prstGeom prst="wedgeRoundRectCallout">
            <a:avLst>
              <a:gd name="adj1" fmla="val -41423"/>
              <a:gd name="adj2" fmla="val -1322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It is a property consisting of </a:t>
            </a:r>
            <a:r>
              <a:rPr lang="en-US" sz="2800" b="1" dirty="0">
                <a:solidFill>
                  <a:schemeClr val="accent6"/>
                </a:solidFill>
              </a:rPr>
              <a:t>quickness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accent6"/>
                </a:solidFill>
              </a:rPr>
              <a:t>lightness</a:t>
            </a:r>
            <a:r>
              <a:rPr lang="en-US" sz="2800" dirty="0"/>
              <a:t>, &amp; </a:t>
            </a:r>
            <a:r>
              <a:rPr lang="en-US" sz="2800" b="1" dirty="0">
                <a:solidFill>
                  <a:schemeClr val="accent6"/>
                </a:solidFill>
              </a:rPr>
              <a:t>ease of movement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4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Agility? Cont.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7912" y="817841"/>
            <a:ext cx="3036759" cy="1781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7927" y="801677"/>
            <a:ext cx="3026744" cy="1798134"/>
            <a:chOff x="342889" y="1579518"/>
            <a:chExt cx="8240413" cy="4895478"/>
          </a:xfrm>
        </p:grpSpPr>
        <p:pic>
          <p:nvPicPr>
            <p:cNvPr id="6" name="Picture 2" descr="Image result for effective communicat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89" y="1641231"/>
              <a:ext cx="8240413" cy="4833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53704" y="1579518"/>
              <a:ext cx="6172201" cy="85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chemeClr val="bg1"/>
                  </a:solidFill>
                </a:rPr>
                <a:t>Current Functionality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17312" y="5325070"/>
              <a:ext cx="5143501" cy="85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 smtClean="0">
                  <a:solidFill>
                    <a:schemeClr val="bg1"/>
                  </a:solidFill>
                </a:rPr>
                <a:t>Change Request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963678" y="842952"/>
            <a:ext cx="2422958" cy="19272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927" y="2684522"/>
            <a:ext cx="1969469" cy="193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10398" y="817841"/>
            <a:ext cx="1724605" cy="1781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9351" y="1107460"/>
            <a:ext cx="13853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Effective </a:t>
            </a:r>
            <a:endParaRPr lang="en-US" sz="2400" dirty="0" smtClean="0">
              <a:solidFill>
                <a:srgbClr val="00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response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to change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63679" y="2770250"/>
            <a:ext cx="2422958" cy="18445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23703" y="2871902"/>
            <a:ext cx="213712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>
                <a:solidFill>
                  <a:srgbClr val="000000"/>
                </a:solidFill>
              </a:rPr>
              <a:t>Effective </a:t>
            </a:r>
            <a:endParaRPr lang="en-IN" sz="2400" dirty="0" smtClean="0">
              <a:solidFill>
                <a:srgbClr val="000000"/>
              </a:solidFill>
            </a:endParaRPr>
          </a:p>
          <a:p>
            <a:pPr algn="ctr"/>
            <a:r>
              <a:rPr lang="en-IN" sz="2400" dirty="0" smtClean="0">
                <a:solidFill>
                  <a:srgbClr val="000000"/>
                </a:solidFill>
              </a:rPr>
              <a:t>communication </a:t>
            </a:r>
          </a:p>
          <a:p>
            <a:pPr algn="ctr"/>
            <a:r>
              <a:rPr lang="en-IN" sz="2400" dirty="0" smtClean="0">
                <a:solidFill>
                  <a:srgbClr val="000000"/>
                </a:solidFill>
              </a:rPr>
              <a:t>among </a:t>
            </a:r>
            <a:r>
              <a:rPr lang="en-IN" sz="2400" dirty="0">
                <a:solidFill>
                  <a:srgbClr val="000000"/>
                </a:solidFill>
              </a:rPr>
              <a:t>all </a:t>
            </a:r>
            <a:endParaRPr lang="en-IN" sz="2400" dirty="0" smtClean="0">
              <a:solidFill>
                <a:srgbClr val="000000"/>
              </a:solidFill>
            </a:endParaRPr>
          </a:p>
          <a:p>
            <a:pPr algn="ctr"/>
            <a:r>
              <a:rPr lang="en-IN" sz="2400" dirty="0" smtClean="0">
                <a:solidFill>
                  <a:srgbClr val="000000"/>
                </a:solidFill>
              </a:rPr>
              <a:t>stakeholders</a:t>
            </a:r>
            <a:endParaRPr lang="en-IN" sz="2400" dirty="0">
              <a:solidFill>
                <a:srgbClr val="0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32" y="958089"/>
            <a:ext cx="1698874" cy="169887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57396" y="2684523"/>
            <a:ext cx="2777607" cy="193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88936" y="2850504"/>
            <a:ext cx="2459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Organizing </a:t>
            </a:r>
            <a:r>
              <a:rPr lang="en-US" sz="2400" dirty="0" smtClean="0">
                <a:solidFill>
                  <a:srgbClr val="000000"/>
                </a:solidFill>
              </a:rPr>
              <a:t>a team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so that it is in control to perform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000000"/>
                </a:solidFill>
              </a:rPr>
              <a:t>work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8" y="2779064"/>
            <a:ext cx="1675748" cy="167574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4274" y="4725060"/>
            <a:ext cx="2814179" cy="171828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51859" y="4741484"/>
            <a:ext cx="2220974" cy="1701859"/>
            <a:chOff x="1957151" y="2266238"/>
            <a:chExt cx="5662546" cy="4339021"/>
          </a:xfrm>
        </p:grpSpPr>
        <p:pic>
          <p:nvPicPr>
            <p:cNvPr id="21" name="Picture 2" descr="Image result for customer in tea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7151" y="2266238"/>
              <a:ext cx="5662546" cy="433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2817603" y="5812961"/>
              <a:ext cx="3814128" cy="77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C00000"/>
                  </a:solidFill>
                </a:rPr>
                <a:t>Customer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908454" y="4725060"/>
            <a:ext cx="4478182" cy="1718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50111" y="5010554"/>
            <a:ext cx="20814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Drawing the </a:t>
            </a:r>
            <a:endParaRPr lang="en-US" sz="2400" dirty="0" smtClean="0"/>
          </a:p>
          <a:p>
            <a:pPr algn="ctr"/>
            <a:r>
              <a:rPr lang="en-US" sz="2400" dirty="0" smtClean="0"/>
              <a:t>customer </a:t>
            </a:r>
            <a:r>
              <a:rPr lang="en-US" sz="2400" dirty="0"/>
              <a:t>onto </a:t>
            </a:r>
            <a:endParaRPr lang="en-US" sz="2400" dirty="0" smtClean="0"/>
          </a:p>
          <a:p>
            <a:pPr algn="ctr"/>
            <a:r>
              <a:rPr lang="en-US" sz="2400" dirty="0" smtClean="0"/>
              <a:t>the </a:t>
            </a:r>
            <a:r>
              <a:rPr lang="en-US" sz="2400" dirty="0"/>
              <a:t>team</a:t>
            </a:r>
            <a:endParaRPr lang="en-IN" sz="2400" dirty="0"/>
          </a:p>
        </p:txBody>
      </p:sp>
      <p:sp>
        <p:nvSpPr>
          <p:cNvPr id="26" name="Rectangle 25"/>
          <p:cNvSpPr/>
          <p:nvPr/>
        </p:nvSpPr>
        <p:spPr>
          <a:xfrm>
            <a:off x="5208856" y="5010554"/>
            <a:ext cx="2038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Eliminate the </a:t>
            </a:r>
            <a:endParaRPr lang="en-US" sz="2400" dirty="0" smtClean="0"/>
          </a:p>
          <a:p>
            <a:pPr algn="ctr"/>
            <a:r>
              <a:rPr lang="en-US" sz="2400" dirty="0" smtClean="0"/>
              <a:t>“</a:t>
            </a:r>
            <a:r>
              <a:rPr lang="en-US" sz="2400" dirty="0"/>
              <a:t>us and them” </a:t>
            </a:r>
            <a:endParaRPr lang="en-US" sz="2400" dirty="0" smtClean="0"/>
          </a:p>
          <a:p>
            <a:pPr algn="ctr"/>
            <a:r>
              <a:rPr lang="en-US" sz="2400" dirty="0" smtClean="0"/>
              <a:t>attitude</a:t>
            </a:r>
            <a:endParaRPr lang="en-IN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0260" y="4514243"/>
            <a:ext cx="738664" cy="21929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Development 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Team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120280" y="4914900"/>
            <a:ext cx="0" cy="134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497847" y="846992"/>
            <a:ext cx="4592553" cy="481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97846" y="1388632"/>
            <a:ext cx="4592554" cy="4270307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574047" y="936255"/>
            <a:ext cx="4490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Rapid and Incremental delivery of software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2"/>
          <a:stretch/>
        </p:blipFill>
        <p:spPr>
          <a:xfrm>
            <a:off x="7571460" y="1669737"/>
            <a:ext cx="4429970" cy="12996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"/>
          <a:stretch/>
        </p:blipFill>
        <p:spPr>
          <a:xfrm>
            <a:off x="7696439" y="3851780"/>
            <a:ext cx="4265078" cy="1411616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7637546" y="3441785"/>
            <a:ext cx="4351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6" grpId="0" animBg="1"/>
      <p:bldP spid="17" grpId="0"/>
      <p:bldP spid="19" grpId="0" animBg="1"/>
      <p:bldP spid="24" grpId="0" animBg="1"/>
      <p:bldP spid="25" grpId="0"/>
      <p:bldP spid="26" grpId="0"/>
      <p:bldP spid="34" grpId="0" animBg="1"/>
      <p:bldP spid="3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Process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499" y="846908"/>
            <a:ext cx="11748951" cy="510406"/>
          </a:xfrm>
        </p:spPr>
        <p:txBody>
          <a:bodyPr/>
          <a:lstStyle/>
          <a:p>
            <a:r>
              <a:rPr lang="en-IN" dirty="0" smtClean="0"/>
              <a:t>Agile software process addresses </a:t>
            </a:r>
            <a:r>
              <a:rPr lang="en-IN" b="1" dirty="0" smtClean="0"/>
              <a:t>few assumptions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99" y="3701975"/>
            <a:ext cx="11748951" cy="457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An agile </a:t>
            </a:r>
            <a:r>
              <a:rPr lang="en-IN" b="1" dirty="0">
                <a:solidFill>
                  <a:srgbClr val="C00000"/>
                </a:solidFill>
              </a:rPr>
              <a:t>process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must </a:t>
            </a:r>
            <a:r>
              <a:rPr lang="en-IN" b="1" dirty="0">
                <a:solidFill>
                  <a:srgbClr val="C00000"/>
                </a:solidFill>
              </a:rPr>
              <a:t>adapt </a:t>
            </a:r>
            <a:r>
              <a:rPr lang="en-IN" dirty="0"/>
              <a:t>incrementally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98" y="4308622"/>
            <a:ext cx="11748951" cy="930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accomplish incremental adaptation, an agile team </a:t>
            </a:r>
            <a:r>
              <a:rPr lang="en-US" b="1" dirty="0">
                <a:solidFill>
                  <a:srgbClr val="C00000"/>
                </a:solidFill>
              </a:rPr>
              <a:t>requires customer feedback</a:t>
            </a:r>
            <a:r>
              <a:rPr lang="en-US" dirty="0"/>
              <a:t> (so that the appropriate adaptations can be made).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69050" y="2805346"/>
            <a:ext cx="111609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Analysis</a:t>
            </a:r>
            <a:r>
              <a:rPr lang="en-IN" sz="2400" b="1" dirty="0"/>
              <a:t>,</a:t>
            </a:r>
            <a:r>
              <a:rPr lang="en-IN" sz="2400" b="1" dirty="0">
                <a:solidFill>
                  <a:schemeClr val="accent2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design</a:t>
            </a:r>
            <a:r>
              <a:rPr lang="en-IN" sz="2400" b="1" dirty="0"/>
              <a:t>,</a:t>
            </a:r>
            <a:r>
              <a:rPr lang="en-IN" sz="2400" b="1" dirty="0">
                <a:solidFill>
                  <a:schemeClr val="accent2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construction</a:t>
            </a:r>
            <a:r>
              <a:rPr lang="en-IN" sz="2400" b="1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testing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C00000"/>
                </a:solidFill>
              </a:rPr>
              <a:t>not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as </a:t>
            </a:r>
            <a:r>
              <a:rPr lang="en-IN" sz="2400" b="1" dirty="0">
                <a:solidFill>
                  <a:srgbClr val="C00000"/>
                </a:solidFill>
              </a:rPr>
              <a:t>predictable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as we might like.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050" y="1464447"/>
            <a:ext cx="111609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Difficulty in predicting changes</a:t>
            </a:r>
            <a:r>
              <a:rPr lang="en-IN" sz="2400" dirty="0"/>
              <a:t> of requirements and customer priorities.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9050" y="2115483"/>
            <a:ext cx="111609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For many types of software; </a:t>
            </a:r>
            <a:r>
              <a:rPr lang="en-IN" sz="2400" b="1" dirty="0">
                <a:solidFill>
                  <a:srgbClr val="C00000"/>
                </a:solidFill>
              </a:rPr>
              <a:t>design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construction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C00000"/>
                </a:solidFill>
              </a:rPr>
              <a:t>interleaved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(mixed).</a:t>
            </a:r>
          </a:p>
        </p:txBody>
      </p:sp>
    </p:spTree>
    <p:extLst>
      <p:ext uri="{BB962C8B-B14F-4D97-AF65-F5344CB8AC3E}">
        <p14:creationId xmlns:p14="http://schemas.microsoft.com/office/powerpoint/2010/main" val="47290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build="p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992" y="2691992"/>
            <a:ext cx="1740105" cy="1550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Agility Principles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723594" cy="5334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Highest priority </a:t>
            </a:r>
            <a:r>
              <a:rPr lang="en-IN" dirty="0" smtClean="0"/>
              <a:t>is to </a:t>
            </a:r>
            <a:r>
              <a:rPr lang="en-IN" b="1" dirty="0">
                <a:solidFill>
                  <a:srgbClr val="C00000"/>
                </a:solidFill>
              </a:rPr>
              <a:t>satisfy</a:t>
            </a:r>
            <a:r>
              <a:rPr lang="en-IN" dirty="0"/>
              <a:t> the </a:t>
            </a:r>
            <a:r>
              <a:rPr lang="en-IN" b="1" dirty="0" smtClean="0">
                <a:solidFill>
                  <a:srgbClr val="C00000"/>
                </a:solidFill>
              </a:rPr>
              <a:t>customer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through early &amp; </a:t>
            </a:r>
            <a:r>
              <a:rPr lang="en-IN" b="1" dirty="0" smtClean="0">
                <a:solidFill>
                  <a:srgbClr val="C00000"/>
                </a:solidFill>
              </a:rPr>
              <a:t>continuous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delivery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o</a:t>
            </a:r>
            <a:r>
              <a:rPr lang="en-IN" dirty="0" smtClean="0"/>
              <a:t>f </a:t>
            </a:r>
            <a:r>
              <a:rPr lang="en-IN" b="1" dirty="0" smtClean="0">
                <a:solidFill>
                  <a:srgbClr val="C00000"/>
                </a:solidFill>
              </a:rPr>
              <a:t>software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Welcome changing</a:t>
            </a:r>
            <a:r>
              <a:rPr lang="en-IN" dirty="0" smtClean="0"/>
              <a:t> requirements</a:t>
            </a:r>
          </a:p>
          <a:p>
            <a:r>
              <a:rPr lang="en-IN" b="1" dirty="0">
                <a:solidFill>
                  <a:srgbClr val="C00000"/>
                </a:solidFill>
              </a:rPr>
              <a:t>Deliver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working </a:t>
            </a:r>
            <a:r>
              <a:rPr lang="en-IN" b="1" dirty="0">
                <a:solidFill>
                  <a:srgbClr val="C00000"/>
                </a:solidFill>
              </a:rPr>
              <a:t>software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frequently</a:t>
            </a:r>
          </a:p>
          <a:p>
            <a:r>
              <a:rPr lang="en-IN" b="1" dirty="0">
                <a:solidFill>
                  <a:srgbClr val="C00000"/>
                </a:solidFill>
              </a:rPr>
              <a:t>Business people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developers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must </a:t>
            </a:r>
            <a:r>
              <a:rPr lang="en-IN" b="1" dirty="0">
                <a:solidFill>
                  <a:srgbClr val="C00000"/>
                </a:solidFill>
              </a:rPr>
              <a:t>work together</a:t>
            </a:r>
          </a:p>
          <a:p>
            <a:r>
              <a:rPr lang="en-IN" b="1" dirty="0">
                <a:solidFill>
                  <a:srgbClr val="C00000"/>
                </a:solidFill>
              </a:rPr>
              <a:t>Build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projects </a:t>
            </a:r>
            <a:r>
              <a:rPr lang="en-IN" b="1" dirty="0">
                <a:solidFill>
                  <a:srgbClr val="C00000"/>
                </a:solidFill>
              </a:rPr>
              <a:t>around motivated</a:t>
            </a:r>
            <a:r>
              <a:rPr lang="en-IN" dirty="0"/>
              <a:t> individuals</a:t>
            </a:r>
          </a:p>
          <a:p>
            <a:r>
              <a:rPr lang="en-IN" dirty="0"/>
              <a:t>Emphasize</a:t>
            </a:r>
            <a:r>
              <a:rPr lang="en-IN" b="1" dirty="0">
                <a:solidFill>
                  <a:srgbClr val="C00000"/>
                </a:solidFill>
              </a:rPr>
              <a:t> face-to-face conversation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Working software </a:t>
            </a:r>
            <a:r>
              <a:rPr lang="en-IN" dirty="0" smtClean="0"/>
              <a:t>is the </a:t>
            </a:r>
            <a:r>
              <a:rPr lang="en-IN" b="1" dirty="0" smtClean="0">
                <a:solidFill>
                  <a:srgbClr val="C00000"/>
                </a:solidFill>
              </a:rPr>
              <a:t>measure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C00000"/>
                </a:solidFill>
              </a:rPr>
              <a:t>progress</a:t>
            </a:r>
          </a:p>
          <a:p>
            <a:r>
              <a:rPr lang="en-IN" dirty="0"/>
              <a:t>Continuous </a:t>
            </a:r>
            <a:r>
              <a:rPr lang="en-IN" b="1" dirty="0">
                <a:solidFill>
                  <a:srgbClr val="C00000"/>
                </a:solidFill>
              </a:rPr>
              <a:t>attention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technical excellence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good </a:t>
            </a:r>
            <a:r>
              <a:rPr lang="en-IN" b="1" dirty="0" smtClean="0">
                <a:solidFill>
                  <a:srgbClr val="C00000"/>
                </a:solidFill>
              </a:rPr>
              <a:t>design</a:t>
            </a:r>
          </a:p>
          <a:p>
            <a:r>
              <a:rPr lang="en-IN" b="1" dirty="0">
                <a:solidFill>
                  <a:srgbClr val="C00000"/>
                </a:solidFill>
              </a:rPr>
              <a:t>Simplicity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– the art of maximizing the amount of </a:t>
            </a:r>
            <a:r>
              <a:rPr lang="en-IN" dirty="0" smtClean="0"/>
              <a:t>work done</a:t>
            </a:r>
          </a:p>
          <a:p>
            <a:r>
              <a:rPr lang="en-IN" dirty="0"/>
              <a:t>The best designs emerge from </a:t>
            </a:r>
            <a:r>
              <a:rPr lang="en-IN" b="1" dirty="0">
                <a:solidFill>
                  <a:srgbClr val="C00000"/>
                </a:solidFill>
              </a:rPr>
              <a:t>self-organizing teams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team tunes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adjusts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its </a:t>
            </a:r>
            <a:r>
              <a:rPr lang="en-IN" b="1" dirty="0" smtClean="0">
                <a:solidFill>
                  <a:srgbClr val="C00000"/>
                </a:solidFill>
              </a:rPr>
              <a:t>behaviour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to become more effective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33" y="1517054"/>
            <a:ext cx="2317340" cy="1408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33" y="4521401"/>
            <a:ext cx="2544517" cy="91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2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agile methodology not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990601"/>
            <a:ext cx="3765485" cy="2575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512" y="990601"/>
            <a:ext cx="3757893" cy="257036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076685" y="999187"/>
            <a:ext cx="0" cy="533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98" y="990601"/>
            <a:ext cx="3752932" cy="256697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108753" y="990601"/>
            <a:ext cx="0" cy="533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300446" y="4078178"/>
            <a:ext cx="3553097" cy="1682541"/>
          </a:xfrm>
          <a:prstGeom prst="wedgeRoundRectCallout">
            <a:avLst>
              <a:gd name="adj1" fmla="val -36642"/>
              <a:gd name="adj2" fmla="val -9554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 plan &amp; requirements are clear &amp; unlikely to </a:t>
            </a:r>
            <a:r>
              <a:rPr lang="en-US" sz="2800" dirty="0" smtClean="0"/>
              <a:t>change</a:t>
            </a:r>
            <a:endParaRPr lang="en-US" sz="28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320219" y="4078178"/>
            <a:ext cx="3553097" cy="1682541"/>
          </a:xfrm>
          <a:prstGeom prst="wedgeRoundRectCallout">
            <a:avLst>
              <a:gd name="adj1" fmla="val 13726"/>
              <a:gd name="adj2" fmla="val -854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Unclear understanding of Agile Approach among Teams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8472219" y="4078179"/>
            <a:ext cx="3553097" cy="1682541"/>
          </a:xfrm>
          <a:prstGeom prst="wedgeRoundRectCallout">
            <a:avLst>
              <a:gd name="adj1" fmla="val 1226"/>
              <a:gd name="adj2" fmla="val -9321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Big Enterprises where team collaboration is tough</a:t>
            </a:r>
          </a:p>
        </p:txBody>
      </p:sp>
    </p:spTree>
    <p:extLst>
      <p:ext uri="{BB962C8B-B14F-4D97-AF65-F5344CB8AC3E}">
        <p14:creationId xmlns:p14="http://schemas.microsoft.com/office/powerpoint/2010/main" val="39838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Process Models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703" y="1052464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Extreme Programming (XP)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702" y="1704796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Adaptive Software Development (ASD)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702" y="2357128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Dynamic Systems Development Method (DSDM)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702" y="3009460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Feature Driven Development (FDD)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702" y="3661792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Crystal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702" y="4314123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Agile Modelling (AM)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120" y="3708632"/>
            <a:ext cx="1155091" cy="12109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33" y="1326647"/>
            <a:ext cx="1485378" cy="1030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1" b="9584"/>
          <a:stretch/>
        </p:blipFill>
        <p:spPr>
          <a:xfrm>
            <a:off x="4637119" y="5074030"/>
            <a:ext cx="1595818" cy="12460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43" y="5181598"/>
            <a:ext cx="1030952" cy="10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6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Extreme Programming (XP)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499" y="802343"/>
            <a:ext cx="11737041" cy="1710018"/>
          </a:xfrm>
        </p:spPr>
        <p:txBody>
          <a:bodyPr>
            <a:normAutofit/>
          </a:bodyPr>
          <a:lstStyle/>
          <a:p>
            <a:r>
              <a:rPr lang="en-US" dirty="0"/>
              <a:t>The most widely used </a:t>
            </a:r>
            <a:r>
              <a:rPr lang="en-US" dirty="0" smtClean="0"/>
              <a:t>approach to agile software development</a:t>
            </a:r>
          </a:p>
          <a:p>
            <a:r>
              <a:rPr lang="en-US" dirty="0" smtClean="0"/>
              <a:t>A variant of XP called </a:t>
            </a:r>
            <a:r>
              <a:rPr lang="en-US" b="1" dirty="0" smtClean="0">
                <a:solidFill>
                  <a:srgbClr val="C00000"/>
                </a:solidFill>
              </a:rPr>
              <a:t>Industrial XP (IXP) </a:t>
            </a:r>
            <a:r>
              <a:rPr lang="en-US" dirty="0" smtClean="0"/>
              <a:t>has been proposed to target process for large organizations</a:t>
            </a:r>
          </a:p>
          <a:p>
            <a:r>
              <a:rPr lang="en-US" dirty="0" smtClean="0"/>
              <a:t>It uses </a:t>
            </a:r>
            <a:r>
              <a:rPr lang="en-US" b="1" dirty="0" smtClean="0">
                <a:solidFill>
                  <a:srgbClr val="C00000"/>
                </a:solidFill>
              </a:rPr>
              <a:t>object oriented approach </a:t>
            </a:r>
            <a:r>
              <a:rPr lang="en-US" dirty="0" smtClean="0"/>
              <a:t>as its preferred development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474" y="2611294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XP Values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07567" y="3072959"/>
            <a:ext cx="981997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90499" y="3171893"/>
            <a:ext cx="11737040" cy="3366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Communication: </a:t>
            </a:r>
            <a:r>
              <a:rPr lang="en-US" dirty="0" smtClean="0"/>
              <a:t>To achieve effective communication, it </a:t>
            </a:r>
            <a:r>
              <a:rPr lang="en-US" b="1" dirty="0" smtClean="0">
                <a:solidFill>
                  <a:schemeClr val="accent6"/>
                </a:solidFill>
              </a:rPr>
              <a:t>emphasized close &amp; informal (verbal) collaboration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between customers and developers</a:t>
            </a:r>
          </a:p>
          <a:p>
            <a:r>
              <a:rPr lang="en-US" b="1" dirty="0" smtClean="0"/>
              <a:t>Simplicity: </a:t>
            </a:r>
            <a:r>
              <a:rPr lang="en-US" dirty="0" smtClean="0"/>
              <a:t>It restricts developers to </a:t>
            </a:r>
            <a:r>
              <a:rPr lang="en-US" b="1" dirty="0" smtClean="0">
                <a:solidFill>
                  <a:schemeClr val="accent6"/>
                </a:solidFill>
              </a:rPr>
              <a:t>design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accent6"/>
                </a:solidFill>
              </a:rPr>
              <a:t>immediate needs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not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accent6"/>
                </a:solidFill>
              </a:rPr>
              <a:t>future needs</a:t>
            </a:r>
          </a:p>
          <a:p>
            <a:r>
              <a:rPr lang="en-US" b="1" dirty="0" smtClean="0"/>
              <a:t>Feedback: </a:t>
            </a:r>
            <a:r>
              <a:rPr lang="en-US" dirty="0" smtClean="0"/>
              <a:t>It is derived </a:t>
            </a:r>
            <a:r>
              <a:rPr lang="en-US" b="1" dirty="0" smtClean="0">
                <a:solidFill>
                  <a:schemeClr val="accent6"/>
                </a:solidFill>
              </a:rPr>
              <a:t>from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three sources the </a:t>
            </a:r>
            <a:r>
              <a:rPr lang="en-US" b="1" dirty="0" smtClean="0">
                <a:solidFill>
                  <a:schemeClr val="accent6"/>
                </a:solidFill>
              </a:rPr>
              <a:t>implemented software</a:t>
            </a:r>
            <a:r>
              <a:rPr lang="en-US" dirty="0" smtClean="0"/>
              <a:t>, the </a:t>
            </a:r>
            <a:r>
              <a:rPr lang="en-US" b="1" dirty="0" smtClean="0">
                <a:solidFill>
                  <a:schemeClr val="accent6"/>
                </a:solidFill>
              </a:rPr>
              <a:t>customer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/>
                </a:solidFill>
              </a:rPr>
              <a:t>other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software team members</a:t>
            </a:r>
            <a:r>
              <a:rPr lang="en-US" dirty="0" smtClean="0"/>
              <a:t>, it uses </a:t>
            </a:r>
            <a:r>
              <a:rPr lang="en-US" b="1" dirty="0" smtClean="0">
                <a:solidFill>
                  <a:schemeClr val="accent6"/>
                </a:solidFill>
              </a:rPr>
              <a:t>Unit testing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as primary testing</a:t>
            </a:r>
          </a:p>
          <a:p>
            <a:r>
              <a:rPr lang="en-US" b="1" dirty="0" smtClean="0"/>
              <a:t>Courage: </a:t>
            </a:r>
            <a:r>
              <a:rPr lang="en-US" dirty="0" smtClean="0"/>
              <a:t>It demands courage (discipline), there is often significant pressure to design for future requirements, XP team </a:t>
            </a:r>
            <a:r>
              <a:rPr lang="en-US" b="1" dirty="0" smtClean="0">
                <a:solidFill>
                  <a:schemeClr val="accent6"/>
                </a:solidFill>
              </a:rPr>
              <a:t>must have the discipline (courage) to design for today</a:t>
            </a:r>
          </a:p>
          <a:p>
            <a:r>
              <a:rPr lang="en-US" b="1" dirty="0" smtClean="0"/>
              <a:t>Respect: </a:t>
            </a:r>
            <a:r>
              <a:rPr lang="en-US" dirty="0" smtClean="0"/>
              <a:t>XP team </a:t>
            </a:r>
            <a:r>
              <a:rPr lang="en-US" b="1" dirty="0" smtClean="0">
                <a:solidFill>
                  <a:schemeClr val="accent6"/>
                </a:solidFill>
              </a:rPr>
              <a:t>respect</a:t>
            </a:r>
            <a:r>
              <a:rPr lang="en-US" dirty="0" smtClean="0"/>
              <a:t> among </a:t>
            </a:r>
            <a:r>
              <a:rPr lang="en-US" b="1" dirty="0" smtClean="0">
                <a:solidFill>
                  <a:schemeClr val="accent6"/>
                </a:solidFill>
              </a:rPr>
              <a:t>members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6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1630</Words>
  <Application>Microsoft Office PowerPoint</Application>
  <PresentationFormat>Widescreen</PresentationFormat>
  <Paragraphs>232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Roboto Condensed Light</vt:lpstr>
      <vt:lpstr>Calibri</vt:lpstr>
      <vt:lpstr>Wingdings 2</vt:lpstr>
      <vt:lpstr>Wingdings</vt:lpstr>
      <vt:lpstr>Arial</vt:lpstr>
      <vt:lpstr>Segoe UI Black</vt:lpstr>
      <vt:lpstr>Roboto Condensed</vt:lpstr>
      <vt:lpstr>Wingdings 3</vt:lpstr>
      <vt:lpstr>Office Theme</vt:lpstr>
      <vt:lpstr>PowerPoint Presentation</vt:lpstr>
      <vt:lpstr>PowerPoint Presentation</vt:lpstr>
      <vt:lpstr>Agility</vt:lpstr>
      <vt:lpstr>What is Agility? Cont.</vt:lpstr>
      <vt:lpstr>Agile Process</vt:lpstr>
      <vt:lpstr>Agility Principles</vt:lpstr>
      <vt:lpstr>Where agile methodology not work</vt:lpstr>
      <vt:lpstr>Agile Process Models</vt:lpstr>
      <vt:lpstr>Extreme Programming (XP)</vt:lpstr>
      <vt:lpstr>The XP Process</vt:lpstr>
      <vt:lpstr>The XP Process cont.</vt:lpstr>
      <vt:lpstr>What is Scrum?</vt:lpstr>
      <vt:lpstr>Scrum framework at a glance</vt:lpstr>
      <vt:lpstr>Scrum cont.</vt:lpstr>
      <vt:lpstr>Scrum cont.</vt:lpstr>
      <vt:lpstr>Adaptive Software development (ASD)</vt:lpstr>
      <vt:lpstr>Adaptive Software development (ASD) cont.</vt:lpstr>
      <vt:lpstr>Dynamic Systems Development Methods (DSDM)</vt:lpstr>
      <vt:lpstr>Feature Driven Development (FDD)</vt:lpstr>
      <vt:lpstr>Feature Driven Development (FDD) cont.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1750</cp:revision>
  <dcterms:created xsi:type="dcterms:W3CDTF">2020-05-01T05:09:15Z</dcterms:created>
  <dcterms:modified xsi:type="dcterms:W3CDTF">2020-08-11T06:32:51Z</dcterms:modified>
</cp:coreProperties>
</file>