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438" r:id="rId2"/>
    <p:sldId id="415" r:id="rId3"/>
    <p:sldId id="416" r:id="rId4"/>
    <p:sldId id="418" r:id="rId5"/>
    <p:sldId id="419" r:id="rId6"/>
    <p:sldId id="420" r:id="rId7"/>
    <p:sldId id="421" r:id="rId8"/>
    <p:sldId id="422" r:id="rId9"/>
    <p:sldId id="424" r:id="rId10"/>
    <p:sldId id="425" r:id="rId11"/>
    <p:sldId id="426" r:id="rId12"/>
    <p:sldId id="427" r:id="rId13"/>
    <p:sldId id="428" r:id="rId14"/>
    <p:sldId id="436" r:id="rId15"/>
    <p:sldId id="430" r:id="rId16"/>
    <p:sldId id="431" r:id="rId17"/>
    <p:sldId id="432" r:id="rId18"/>
    <p:sldId id="433" r:id="rId19"/>
    <p:sldId id="434" r:id="rId20"/>
    <p:sldId id="435" r:id="rId21"/>
    <p:sldId id="437" r:id="rId22"/>
  </p:sldIdLst>
  <p:sldSz cx="12192000" cy="6858000"/>
  <p:notesSz cx="6858000" cy="9144000"/>
  <p:embeddedFontLst>
    <p:embeddedFont>
      <p:font typeface="Segoe UI Black" panose="020B0A02040204020203" pitchFamily="34" charset="0"/>
      <p:bold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eX9l4ONpIsldR1odMv46w==" hashData="aYIBeesEY/AowX6sXsYgQmXiCPNw8KfXE+/f7v3sjAY3fSJcAZcRi4mvJSf4Y0ODMi4nXWzimwHBM08zsSOk3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5555" r="7711" b="7407"/>
          <a:stretch/>
        </p:blipFill>
        <p:spPr>
          <a:xfrm>
            <a:off x="9645132" y="3256205"/>
            <a:ext cx="2368632" cy="247390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32" y="1573956"/>
            <a:ext cx="2696798" cy="1643361"/>
          </a:xfrm>
          <a:prstGeom prst="rect">
            <a:avLst/>
          </a:prstGeom>
        </p:spPr>
      </p:pic>
      <p:sp>
        <p:nvSpPr>
          <p:cNvPr id="36" name="Bent Arrow 35"/>
          <p:cNvSpPr/>
          <p:nvPr userDrawn="1"/>
        </p:nvSpPr>
        <p:spPr>
          <a:xfrm rot="5400000">
            <a:off x="10908567" y="2335305"/>
            <a:ext cx="524876" cy="637817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  <a:solidFill>
            <a:srgbClr val="BF2323"/>
          </a:solidFill>
          <a:ln>
            <a:solidFill>
              <a:srgbClr val="EF53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 – Requirement Analysis &amp; Specification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b="0" dirty="0" smtClean="0"/>
              <a:t>Requirement </a:t>
            </a:r>
            <a:endParaRPr lang="en-US" sz="5400" b="0" dirty="0" smtClean="0"/>
          </a:p>
          <a:p>
            <a:r>
              <a:rPr lang="en-US" sz="5400" dirty="0" smtClean="0"/>
              <a:t>Analysis &amp; Specification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5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Elicitation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95836" y="4424082"/>
            <a:ext cx="4168588" cy="1815353"/>
          </a:xfrm>
          <a:prstGeom prst="wedgeRoundRectCallout">
            <a:avLst>
              <a:gd name="adj1" fmla="val 3488"/>
              <a:gd name="adj2" fmla="val -1013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One-on-one Q&amp;A sessions rarely succeed in practice; </a:t>
            </a:r>
            <a:r>
              <a:rPr lang="en-US" sz="2400" dirty="0">
                <a:solidFill>
                  <a:srgbClr val="C00000"/>
                </a:solidFill>
              </a:rPr>
              <a:t>collaborative strategies are more </a:t>
            </a:r>
            <a:r>
              <a:rPr lang="en-US" sz="2400" dirty="0" smtClean="0">
                <a:solidFill>
                  <a:srgbClr val="C00000"/>
                </a:solidFill>
              </a:rPr>
              <a:t>practical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" y="980888"/>
            <a:ext cx="4369261" cy="26625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755124" y="0"/>
            <a:ext cx="0" cy="660081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81035" y="26988"/>
            <a:ext cx="4705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Elicitation</a:t>
            </a:r>
            <a:r>
              <a:rPr lang="en-US" sz="3600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work</a:t>
            </a:r>
            <a:r>
              <a:rPr lang="en-US" sz="3600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products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898940" y="792629"/>
            <a:ext cx="7189966" cy="457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Collaborative </a:t>
            </a:r>
            <a:r>
              <a:rPr lang="en-US" sz="2200" dirty="0"/>
              <a:t>elicitation should result in several </a:t>
            </a:r>
            <a:r>
              <a:rPr lang="en-US" sz="2200" b="1" dirty="0" smtClean="0">
                <a:solidFill>
                  <a:srgbClr val="C00000"/>
                </a:solidFill>
              </a:rPr>
              <a:t>work products</a:t>
            </a:r>
            <a:endParaRPr lang="en-US" sz="2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60304" y="1331257"/>
            <a:ext cx="39116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bounded statement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C00000"/>
                </a:solidFill>
              </a:rPr>
              <a:t>scope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90211" y="1331257"/>
            <a:ext cx="27835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stakeholders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60304" y="1917424"/>
            <a:ext cx="68134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description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C00000"/>
                </a:solidFill>
              </a:rPr>
              <a:t>technical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0304" y="2503591"/>
            <a:ext cx="68134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0304" y="3089758"/>
            <a:ext cx="41374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Any </a:t>
            </a:r>
            <a:r>
              <a:rPr lang="en-US" sz="2400" dirty="0">
                <a:solidFill>
                  <a:srgbClr val="C00000"/>
                </a:solidFill>
              </a:rPr>
              <a:t>prototypes</a:t>
            </a:r>
            <a:r>
              <a:rPr lang="en-US" sz="2400" dirty="0"/>
              <a:t> developed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5555" r="7711" b="7407"/>
          <a:stretch/>
        </p:blipFill>
        <p:spPr>
          <a:xfrm>
            <a:off x="9519010" y="3106091"/>
            <a:ext cx="2596790" cy="27122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60304" y="3675925"/>
            <a:ext cx="41374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use cases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60305" y="4259982"/>
            <a:ext cx="4137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Characterize how </a:t>
            </a:r>
            <a:r>
              <a:rPr lang="en-US" sz="2100" dirty="0">
                <a:solidFill>
                  <a:srgbClr val="C00000"/>
                </a:solidFill>
              </a:rPr>
              <a:t>users will interact</a:t>
            </a:r>
            <a:r>
              <a:rPr lang="en-US" sz="2100" dirty="0"/>
              <a:t> with the </a:t>
            </a:r>
            <a:r>
              <a:rPr lang="en-US" sz="2100" dirty="0" smtClean="0"/>
              <a:t>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Use cases tie </a:t>
            </a:r>
            <a:r>
              <a:rPr lang="en-US" sz="2100" dirty="0">
                <a:solidFill>
                  <a:srgbClr val="C00000"/>
                </a:solidFill>
              </a:rPr>
              <a:t>functional requirements</a:t>
            </a:r>
            <a:r>
              <a:rPr lang="en-US" sz="2100" dirty="0"/>
              <a:t> </a:t>
            </a:r>
            <a:r>
              <a:rPr lang="en-US" sz="2100" dirty="0" smtClean="0"/>
              <a:t>together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031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build="p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Function Deployment (QFD)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21802"/>
          </a:xfrm>
        </p:spPr>
        <p:txBody>
          <a:bodyPr/>
          <a:lstStyle/>
          <a:p>
            <a:r>
              <a:rPr lang="en-IN" dirty="0"/>
              <a:t>This is a technique that </a:t>
            </a:r>
            <a:r>
              <a:rPr lang="en-IN" b="1" dirty="0">
                <a:solidFill>
                  <a:srgbClr val="C00000"/>
                </a:solidFill>
              </a:rPr>
              <a:t>translates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needs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</a:rPr>
              <a:t>customer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technical requirements</a:t>
            </a:r>
            <a:r>
              <a:rPr lang="en-IN" dirty="0"/>
              <a:t> for software</a:t>
            </a:r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emphasizes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 </a:t>
            </a:r>
            <a:r>
              <a:rPr lang="en-IN" dirty="0">
                <a:solidFill>
                  <a:srgbClr val="C00000"/>
                </a:solidFill>
              </a:rPr>
              <a:t>understanding</a:t>
            </a:r>
            <a:r>
              <a:rPr lang="en-IN" dirty="0"/>
              <a:t> of </a:t>
            </a:r>
            <a:r>
              <a:rPr lang="en-IN" b="1" dirty="0">
                <a:solidFill>
                  <a:srgbClr val="C00000"/>
                </a:solidFill>
              </a:rPr>
              <a:t>what is valuable to the customer</a:t>
            </a:r>
            <a:r>
              <a:rPr lang="en-IN" dirty="0"/>
              <a:t> and then deploys these values throughout the engineering process through functions, information, and tasks</a:t>
            </a:r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identifies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three types of </a:t>
            </a:r>
            <a:r>
              <a:rPr lang="en-IN" b="1" dirty="0">
                <a:solidFill>
                  <a:srgbClr val="C00000"/>
                </a:solidFill>
              </a:rPr>
              <a:t>requirements</a:t>
            </a:r>
          </a:p>
          <a:p>
            <a:pPr lvl="2"/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23" y="4825275"/>
            <a:ext cx="1163499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100" b="1" dirty="0" smtClean="0"/>
              <a:t>Exciting </a:t>
            </a:r>
            <a:r>
              <a:rPr lang="en-IN" sz="2100" b="1" dirty="0"/>
              <a:t>requirements: </a:t>
            </a:r>
            <a:r>
              <a:rPr lang="en-IN" sz="2100" dirty="0"/>
              <a:t>These requirements are for </a:t>
            </a:r>
            <a:r>
              <a:rPr lang="en-IN" sz="2100" dirty="0">
                <a:solidFill>
                  <a:srgbClr val="C00000"/>
                </a:solidFill>
              </a:rPr>
              <a:t>features</a:t>
            </a:r>
            <a:r>
              <a:rPr lang="en-IN" sz="2100" dirty="0"/>
              <a:t> that go </a:t>
            </a:r>
            <a:r>
              <a:rPr lang="en-IN" sz="2100" dirty="0">
                <a:solidFill>
                  <a:srgbClr val="C00000"/>
                </a:solidFill>
              </a:rPr>
              <a:t>beyond the customer's expectations </a:t>
            </a:r>
            <a:r>
              <a:rPr lang="en-IN" sz="2100" dirty="0"/>
              <a:t>and prove to be very satisfying when present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823" y="3012141"/>
            <a:ext cx="11634998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200" b="1" dirty="0"/>
              <a:t>Normal requirements: </a:t>
            </a:r>
            <a:r>
              <a:rPr lang="en-IN" sz="2200" dirty="0"/>
              <a:t>These requirements are the </a:t>
            </a:r>
            <a:r>
              <a:rPr lang="en-IN" sz="2200" dirty="0">
                <a:solidFill>
                  <a:srgbClr val="C00000"/>
                </a:solidFill>
              </a:rPr>
              <a:t>objectives and goals</a:t>
            </a:r>
            <a:r>
              <a:rPr lang="en-IN" sz="2200" dirty="0"/>
              <a:t> stated for a product or system during meetings with the 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823" y="3934097"/>
            <a:ext cx="1163499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100" b="1" dirty="0"/>
              <a:t>Expected requirements: </a:t>
            </a:r>
            <a:r>
              <a:rPr lang="en-IN" sz="2100" dirty="0"/>
              <a:t>These requirements are </a:t>
            </a:r>
            <a:r>
              <a:rPr lang="en-IN" sz="2100" dirty="0">
                <a:solidFill>
                  <a:srgbClr val="C00000"/>
                </a:solidFill>
              </a:rPr>
              <a:t>implicit to the product </a:t>
            </a:r>
            <a:r>
              <a:rPr lang="en-IN" sz="2100" dirty="0"/>
              <a:t>or system and may be so </a:t>
            </a:r>
            <a:r>
              <a:rPr lang="en-IN" sz="2100" dirty="0">
                <a:solidFill>
                  <a:srgbClr val="C00000"/>
                </a:solidFill>
              </a:rPr>
              <a:t>fundamental</a:t>
            </a:r>
            <a:r>
              <a:rPr lang="en-IN" sz="2100" dirty="0"/>
              <a:t> that the customer does </a:t>
            </a:r>
            <a:r>
              <a:rPr lang="en-IN" sz="2100" dirty="0">
                <a:solidFill>
                  <a:srgbClr val="C00000"/>
                </a:solidFill>
              </a:rPr>
              <a:t>not explicitly state </a:t>
            </a:r>
            <a:r>
              <a:rPr lang="en-IN" sz="2100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31742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 analysis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67" y="1316990"/>
            <a:ext cx="1752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5" y="1008245"/>
            <a:ext cx="1762391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61" y="1223887"/>
            <a:ext cx="2097937" cy="146855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01951" y="1691465"/>
            <a:ext cx="139772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16691" y="1723145"/>
            <a:ext cx="1272567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7457942" y="1930427"/>
            <a:ext cx="1077570" cy="2160074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589" y="4422901"/>
            <a:ext cx="670944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Provide </a:t>
            </a:r>
            <a:r>
              <a:rPr lang="en-US" sz="2400" b="1" dirty="0"/>
              <a:t>a set of validation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591" y="3514983"/>
            <a:ext cx="67094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Describe </a:t>
            </a:r>
            <a:r>
              <a:rPr lang="en-US" sz="2400" b="1" dirty="0"/>
              <a:t>what the customer wants </a:t>
            </a:r>
            <a:r>
              <a:rPr lang="en-US" sz="2400" b="1" dirty="0" smtClean="0"/>
              <a:t>built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591" y="3970965"/>
            <a:ext cx="67094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Establish </a:t>
            </a:r>
            <a:r>
              <a:rPr lang="en-US" sz="2400" b="1" dirty="0"/>
              <a:t>the foundation for the software </a:t>
            </a:r>
            <a:r>
              <a:rPr lang="en-US" sz="2400" b="1" dirty="0" smtClean="0"/>
              <a:t>design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75587" y="3654211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System Information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5587" y="4168362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System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5587" y="4676476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System </a:t>
            </a:r>
            <a:r>
              <a:rPr lang="en-US" sz="2400" b="1" dirty="0"/>
              <a:t>Behaviors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7594" y="3514035"/>
            <a:ext cx="553998" cy="13705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Purpose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5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2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1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0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6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rule of Thumb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183229" y="919836"/>
            <a:ext cx="4917558" cy="5590565"/>
          </a:xfrm>
        </p:spPr>
        <p:txBody>
          <a:bodyPr/>
          <a:lstStyle/>
          <a:p>
            <a:r>
              <a:rPr lang="en-US" dirty="0"/>
              <a:t>Make </a:t>
            </a:r>
            <a:r>
              <a:rPr lang="en-US" b="1" dirty="0">
                <a:solidFill>
                  <a:srgbClr val="C00000"/>
                </a:solidFill>
              </a:rPr>
              <a:t>sure all points </a:t>
            </a:r>
            <a:r>
              <a:rPr lang="en-US" dirty="0"/>
              <a:t>of view are </a:t>
            </a:r>
            <a:r>
              <a:rPr lang="en-US" b="1" dirty="0">
                <a:solidFill>
                  <a:srgbClr val="C00000"/>
                </a:solidFill>
              </a:rPr>
              <a:t>covered</a:t>
            </a:r>
          </a:p>
          <a:p>
            <a:r>
              <a:rPr lang="en-US" dirty="0" smtClean="0"/>
              <a:t>Every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/>
              <a:t> should </a:t>
            </a:r>
            <a:r>
              <a:rPr lang="en-US" b="1" dirty="0">
                <a:solidFill>
                  <a:srgbClr val="C00000"/>
                </a:solidFill>
              </a:rPr>
              <a:t>add value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Keep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simple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Maintain</a:t>
            </a:r>
            <a:r>
              <a:rPr lang="en-US" dirty="0" smtClean="0"/>
              <a:t> </a:t>
            </a:r>
            <a:r>
              <a:rPr lang="en-US" dirty="0"/>
              <a:t>a high level of </a:t>
            </a:r>
            <a:r>
              <a:rPr lang="en-US" b="1" dirty="0">
                <a:solidFill>
                  <a:srgbClr val="C00000"/>
                </a:solidFill>
              </a:rPr>
              <a:t>abstraction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Focus</a:t>
            </a:r>
            <a:r>
              <a:rPr lang="en-US" dirty="0" smtClean="0"/>
              <a:t>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problem domain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Minimize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system </a:t>
            </a:r>
            <a:r>
              <a:rPr lang="en-US" b="1" dirty="0" smtClean="0">
                <a:solidFill>
                  <a:srgbClr val="C00000"/>
                </a:solidFill>
              </a:rPr>
              <a:t>coupling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Model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should </a:t>
            </a:r>
            <a:r>
              <a:rPr lang="en-US" b="1" dirty="0" smtClean="0">
                <a:solidFill>
                  <a:srgbClr val="C00000"/>
                </a:solidFill>
              </a:rPr>
              <a:t>provides value to all stakeholders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1824" y="1263765"/>
            <a:ext cx="3886200" cy="3886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8794924" y="1263765"/>
            <a:ext cx="0" cy="388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6851824" y="3206865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30598" y="2342539"/>
            <a:ext cx="1728652" cy="1728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32924" y="2859483"/>
            <a:ext cx="15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Software</a:t>
            </a:r>
          </a:p>
          <a:p>
            <a:pPr algn="ctr"/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888113" y="882764"/>
            <a:ext cx="2269931" cy="17014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84782" y="922233"/>
            <a:ext cx="23942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Scenario-based Models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446503" y="959643"/>
            <a:ext cx="2138690" cy="16420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46503" y="999111"/>
            <a:ext cx="2061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Class Models</a:t>
            </a:r>
          </a:p>
          <a:p>
            <a:pPr algn="r"/>
            <a:r>
              <a:rPr lang="en-US" dirty="0" smtClean="0"/>
              <a:t>e.g.</a:t>
            </a:r>
          </a:p>
          <a:p>
            <a:pPr algn="r"/>
            <a:r>
              <a:rPr lang="en-US" dirty="0" smtClean="0"/>
              <a:t>Class diagrams</a:t>
            </a:r>
          </a:p>
          <a:p>
            <a:pPr algn="r"/>
            <a:r>
              <a:rPr lang="en-US" dirty="0" smtClean="0"/>
              <a:t>Collaboration diagrams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86962" y="3845333"/>
            <a:ext cx="2300055" cy="17014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3973" y="3884802"/>
            <a:ext cx="21857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Behavioral Models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State diagrams</a:t>
            </a:r>
          </a:p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44128" y="3791546"/>
            <a:ext cx="2138690" cy="1701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78920" y="3911696"/>
            <a:ext cx="1943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Flow Models</a:t>
            </a:r>
          </a:p>
          <a:p>
            <a:pPr algn="r"/>
            <a:r>
              <a:rPr lang="en-US" dirty="0" smtClean="0"/>
              <a:t>e.g.</a:t>
            </a:r>
          </a:p>
          <a:p>
            <a:pPr algn="r"/>
            <a:r>
              <a:rPr lang="en-US" dirty="0" smtClean="0"/>
              <a:t>DFDs</a:t>
            </a:r>
          </a:p>
          <a:p>
            <a:pPr algn="r"/>
            <a:r>
              <a:rPr lang="en-US" dirty="0" smtClean="0"/>
              <a:t>Data models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277974" y="0"/>
            <a:ext cx="0" cy="660412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37852" y="32156"/>
            <a:ext cx="662553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Elements of the Requirements Model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6" y="4621988"/>
            <a:ext cx="1835552" cy="18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Requirements </a:t>
            </a:r>
            <a:r>
              <a:rPr lang="en-US" dirty="0" smtClean="0"/>
              <a:t>Model Cont.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6059" y="1373074"/>
            <a:ext cx="58556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solidFill>
                  <a:srgbClr val="C00000"/>
                </a:solidFill>
              </a:rPr>
              <a:t>Describe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system</a:t>
            </a:r>
            <a:r>
              <a:rPr lang="en-US" sz="2100" dirty="0"/>
              <a:t> from the </a:t>
            </a:r>
            <a:r>
              <a:rPr lang="en-US" sz="2100" dirty="0">
                <a:solidFill>
                  <a:srgbClr val="C00000"/>
                </a:solidFill>
              </a:rPr>
              <a:t>user's point of view </a:t>
            </a:r>
            <a:r>
              <a:rPr lang="en-US" sz="2100" dirty="0"/>
              <a:t>using scenarios that are depicted (stated) in </a:t>
            </a:r>
            <a:r>
              <a:rPr lang="en-US" sz="2100" dirty="0">
                <a:solidFill>
                  <a:srgbClr val="C00000"/>
                </a:solidFill>
              </a:rPr>
              <a:t>use cases </a:t>
            </a:r>
            <a:r>
              <a:rPr lang="en-US" sz="2100" dirty="0"/>
              <a:t>and </a:t>
            </a:r>
            <a:r>
              <a:rPr lang="en-US" sz="2100" dirty="0">
                <a:solidFill>
                  <a:srgbClr val="C00000"/>
                </a:solidFill>
              </a:rPr>
              <a:t>activity diagrams</a:t>
            </a:r>
            <a:endParaRPr lang="en-US" sz="2100" dirty="0"/>
          </a:p>
        </p:txBody>
      </p:sp>
      <p:sp>
        <p:nvSpPr>
          <p:cNvPr id="19" name="Rectangle 18"/>
          <p:cNvSpPr/>
          <p:nvPr/>
        </p:nvSpPr>
        <p:spPr>
          <a:xfrm>
            <a:off x="176059" y="850774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Scenario-based elements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4286" y="1312439"/>
            <a:ext cx="331309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6059" y="2510002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Class-based elements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84286" y="2971667"/>
            <a:ext cx="331309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6059" y="3045786"/>
            <a:ext cx="57706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solidFill>
                  <a:srgbClr val="C00000"/>
                </a:solidFill>
              </a:rPr>
              <a:t>Identify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domain classes</a:t>
            </a:r>
            <a:r>
              <a:rPr lang="en-US" sz="2100" dirty="0"/>
              <a:t> for the </a:t>
            </a:r>
            <a:r>
              <a:rPr lang="en-US" sz="2100" dirty="0">
                <a:solidFill>
                  <a:srgbClr val="C00000"/>
                </a:solidFill>
              </a:rPr>
              <a:t>objects</a:t>
            </a:r>
            <a:r>
              <a:rPr lang="en-US" sz="2100" dirty="0"/>
              <a:t> manipulated by the actors, the attributes of these classes, and how they interact with one another; which utilize </a:t>
            </a:r>
            <a:r>
              <a:rPr lang="en-US" sz="2100" dirty="0">
                <a:solidFill>
                  <a:srgbClr val="C00000"/>
                </a:solidFill>
              </a:rPr>
              <a:t>class diagrams</a:t>
            </a:r>
            <a:r>
              <a:rPr lang="en-US" sz="2100" dirty="0"/>
              <a:t> to do this.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4682" y="4661655"/>
            <a:ext cx="1741386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Use Case Diagram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474682" y="5004861"/>
            <a:ext cx="1741386" cy="147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" y="5005717"/>
            <a:ext cx="1475430" cy="147543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75356" y="4661655"/>
            <a:ext cx="156501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Activity Diagram</a:t>
            </a:r>
            <a:endParaRPr lang="en-US" sz="1600" b="1" dirty="0"/>
          </a:p>
        </p:txBody>
      </p:sp>
      <p:sp>
        <p:nvSpPr>
          <p:cNvPr id="47" name="Rectangle 46"/>
          <p:cNvSpPr/>
          <p:nvPr/>
        </p:nvSpPr>
        <p:spPr>
          <a:xfrm>
            <a:off x="2375356" y="5004861"/>
            <a:ext cx="1565010" cy="147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71" y="5091983"/>
            <a:ext cx="1282692" cy="12826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90564" y="4661655"/>
            <a:ext cx="144347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Class Diagram</a:t>
            </a:r>
            <a:endParaRPr lang="en-US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4090564" y="5000209"/>
            <a:ext cx="1443470" cy="1480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42" y="5052794"/>
            <a:ext cx="1330532" cy="133053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138583" y="711201"/>
            <a:ext cx="0" cy="589292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94487" y="1305839"/>
            <a:ext cx="56449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Use </a:t>
            </a:r>
            <a:r>
              <a:rPr lang="en-US" sz="2100" dirty="0">
                <a:solidFill>
                  <a:srgbClr val="C00000"/>
                </a:solidFill>
              </a:rPr>
              <a:t>state diagrams</a:t>
            </a:r>
            <a:r>
              <a:rPr lang="en-US" sz="2100" dirty="0"/>
              <a:t> to </a:t>
            </a:r>
            <a:r>
              <a:rPr lang="en-US" sz="2100" dirty="0">
                <a:solidFill>
                  <a:srgbClr val="C00000"/>
                </a:solidFill>
              </a:rPr>
              <a:t>represent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state of the system</a:t>
            </a:r>
            <a:r>
              <a:rPr lang="en-US" sz="2100" dirty="0"/>
              <a:t>, the events that cause the system to change state, and the actions that are taken as a result of a particular event</a:t>
            </a:r>
            <a:r>
              <a:rPr lang="en-US" sz="2100" dirty="0" smtClean="0"/>
              <a:t>. This </a:t>
            </a:r>
            <a:r>
              <a:rPr lang="en-US" sz="2100" dirty="0"/>
              <a:t>can also be applied to each class in the system.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94487" y="783539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Behavioral elements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8837012" y="1245204"/>
            <a:ext cx="31024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94487" y="3040970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Flow-oriented elements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752009" y="3502635"/>
            <a:ext cx="318744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94486" y="3576754"/>
            <a:ext cx="56449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Use </a:t>
            </a:r>
            <a:r>
              <a:rPr lang="en-US" sz="2100" dirty="0">
                <a:solidFill>
                  <a:srgbClr val="C00000"/>
                </a:solidFill>
              </a:rPr>
              <a:t>data flow diagrams</a:t>
            </a:r>
            <a:r>
              <a:rPr lang="en-US" sz="2100" dirty="0"/>
              <a:t> to </a:t>
            </a:r>
            <a:r>
              <a:rPr lang="en-US" sz="2100" dirty="0">
                <a:solidFill>
                  <a:srgbClr val="C00000"/>
                </a:solidFill>
              </a:rPr>
              <a:t>show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input</a:t>
            </a:r>
            <a:r>
              <a:rPr lang="en-US" sz="2100" dirty="0"/>
              <a:t> data that comes into a system, what </a:t>
            </a:r>
            <a:r>
              <a:rPr lang="en-US" sz="2100" dirty="0">
                <a:solidFill>
                  <a:srgbClr val="C00000"/>
                </a:solidFill>
              </a:rPr>
              <a:t>functions</a:t>
            </a:r>
            <a:r>
              <a:rPr lang="en-US" sz="2100" dirty="0"/>
              <a:t> are </a:t>
            </a:r>
            <a:r>
              <a:rPr lang="en-US" sz="2100" dirty="0">
                <a:solidFill>
                  <a:srgbClr val="C00000"/>
                </a:solidFill>
              </a:rPr>
              <a:t>applied</a:t>
            </a:r>
            <a:r>
              <a:rPr lang="en-US" sz="2100" dirty="0"/>
              <a:t> to that data to do transformations, and what resulting </a:t>
            </a:r>
            <a:r>
              <a:rPr lang="en-US" sz="2100" dirty="0">
                <a:solidFill>
                  <a:srgbClr val="C00000"/>
                </a:solidFill>
              </a:rPr>
              <a:t>output</a:t>
            </a:r>
            <a:r>
              <a:rPr lang="en-US" sz="2100" dirty="0"/>
              <a:t> data are produced.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634" y="5170031"/>
            <a:ext cx="738664" cy="13111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/>
              <a:t>Data Flow Diagram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174530" y="5170031"/>
            <a:ext cx="1308300" cy="1311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35573" y="4645002"/>
            <a:ext cx="738664" cy="11617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/>
              <a:t>State Diagram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10574237" y="4645002"/>
            <a:ext cx="1365214" cy="1161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 b="10382"/>
          <a:stretch/>
        </p:blipFill>
        <p:spPr>
          <a:xfrm>
            <a:off x="10716007" y="4768953"/>
            <a:ext cx="1109641" cy="9164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24" b="5883"/>
          <a:stretch/>
        </p:blipFill>
        <p:spPr>
          <a:xfrm>
            <a:off x="7297005" y="5436146"/>
            <a:ext cx="1039710" cy="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8" grpId="0" animBg="1"/>
      <p:bldP spid="30" grpId="0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35" grpId="0"/>
      <p:bldP spid="36" grpId="0" animBg="1"/>
      <p:bldP spid="38" grpId="0" animBg="1"/>
      <p:bldP spid="40" grpId="0"/>
      <p:bldP spid="41" grpId="0" animBg="1"/>
      <p:bldP spid="42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Modeling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892" y="927848"/>
            <a:ext cx="362586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Structured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893" y="1389513"/>
            <a:ext cx="3625862" cy="1986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431" y="1437460"/>
            <a:ext cx="3561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data elements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 smtClean="0"/>
              <a:t>Attributes</a:t>
            </a:r>
            <a:endParaRPr lang="en-US" sz="2400" dirty="0"/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 smtClean="0"/>
              <a:t>Relationships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processes </a:t>
            </a:r>
            <a:r>
              <a:rPr lang="en-US" sz="2400" dirty="0" smtClean="0"/>
              <a:t>that transform </a:t>
            </a:r>
            <a:r>
              <a:rPr lang="en-US" sz="24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8512" y="927848"/>
            <a:ext cx="361311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Object Oriented Analysis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738512" y="1389512"/>
            <a:ext cx="3613113" cy="1986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8861" y="1419684"/>
            <a:ext cx="3492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analysis classes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 smtClean="0"/>
              <a:t>Data</a:t>
            </a:r>
            <a:endParaRPr lang="en-US" sz="2400" dirty="0"/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 smtClean="0"/>
              <a:t>Processes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class </a:t>
            </a:r>
            <a:r>
              <a:rPr lang="en-US" sz="2400" dirty="0" smtClean="0"/>
              <a:t> collaborations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08" y="3008853"/>
            <a:ext cx="1556209" cy="1582257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06601" y="5014295"/>
            <a:ext cx="10917141" cy="666777"/>
          </a:xfrm>
          <a:prstGeom prst="wedgeRoundRectCallout">
            <a:avLst>
              <a:gd name="adj1" fmla="val 456"/>
              <a:gd name="adj2" fmla="val -1171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Techniques from both approaches are typically used </a:t>
            </a:r>
            <a:r>
              <a:rPr lang="en-US" sz="2400" b="1" dirty="0" smtClean="0"/>
              <a:t>in practice</a:t>
            </a:r>
            <a:r>
              <a:rPr lang="en-US" sz="2400" b="1" dirty="0"/>
              <a:t>.</a:t>
            </a:r>
          </a:p>
        </p:txBody>
      </p:sp>
      <p:sp>
        <p:nvSpPr>
          <p:cNvPr id="12" name="Bent-Up Arrow 11"/>
          <p:cNvSpPr/>
          <p:nvPr/>
        </p:nvSpPr>
        <p:spPr>
          <a:xfrm rot="10800000">
            <a:off x="6595825" y="2109440"/>
            <a:ext cx="1139780" cy="97061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4453755" y="2109440"/>
            <a:ext cx="1170602" cy="97061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(Software </a:t>
            </a:r>
            <a:r>
              <a:rPr lang="en-US" dirty="0"/>
              <a:t>Requirements </a:t>
            </a:r>
            <a:r>
              <a:rPr lang="en-US" dirty="0" smtClean="0"/>
              <a:t>Specification)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91588" y="1015489"/>
            <a:ext cx="11808824" cy="1052285"/>
          </a:xfrm>
          <a:prstGeom prst="wedgeRoundRectCallout">
            <a:avLst>
              <a:gd name="adj1" fmla="val -40730"/>
              <a:gd name="adj2" fmla="val -101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Software Requirement Specification (SRS) is a </a:t>
            </a:r>
            <a:r>
              <a:rPr lang="en-IN" sz="2400" dirty="0">
                <a:solidFill>
                  <a:srgbClr val="C00000"/>
                </a:solidFill>
              </a:rPr>
              <a:t>document that completely describes what the proposed software should do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without describing how software will do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588" y="2318274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SRS is also helping the clients to understand their own needs.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1588" y="2936310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SRS Contains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76994" y="3397975"/>
            <a:ext cx="992341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1588" y="3582639"/>
            <a:ext cx="55560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 </a:t>
            </a:r>
            <a:r>
              <a:rPr lang="en-IN" sz="2400" dirty="0">
                <a:solidFill>
                  <a:srgbClr val="C00000"/>
                </a:solidFill>
              </a:rPr>
              <a:t>complete information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description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8354" y="3582639"/>
            <a:ext cx="6092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 </a:t>
            </a:r>
            <a:r>
              <a:rPr lang="en-IN" sz="2400" dirty="0">
                <a:solidFill>
                  <a:srgbClr val="C00000"/>
                </a:solidFill>
              </a:rPr>
              <a:t>detailed functional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description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1588" y="4203088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representation of </a:t>
            </a:r>
            <a:r>
              <a:rPr lang="en-IN" sz="2400" dirty="0">
                <a:solidFill>
                  <a:srgbClr val="C00000"/>
                </a:solidFill>
              </a:rPr>
              <a:t>system behaviour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1588" y="4823536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An </a:t>
            </a:r>
            <a:r>
              <a:rPr lang="en-IN" sz="2400" dirty="0"/>
              <a:t>indication of</a:t>
            </a:r>
            <a:r>
              <a:rPr lang="en-IN" sz="2400" dirty="0">
                <a:solidFill>
                  <a:srgbClr val="C00000"/>
                </a:solidFill>
              </a:rPr>
              <a:t> performance requirements and design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constraints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96511" y="5443984"/>
            <a:ext cx="85844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Appropriate </a:t>
            </a:r>
            <a:r>
              <a:rPr lang="en-IN" sz="2400" dirty="0">
                <a:solidFill>
                  <a:srgbClr val="C00000"/>
                </a:solidFill>
              </a:rPr>
              <a:t>validation criteria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587" y="6039929"/>
            <a:ext cx="85893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Other </a:t>
            </a:r>
            <a:r>
              <a:rPr lang="en-IN" sz="2400" dirty="0">
                <a:solidFill>
                  <a:srgbClr val="C00000"/>
                </a:solidFill>
              </a:rPr>
              <a:t>information </a:t>
            </a:r>
            <a:r>
              <a:rPr lang="en-IN" sz="2400" dirty="0"/>
              <a:t>suitable to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849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a Good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14887"/>
          </a:xfrm>
        </p:spPr>
        <p:txBody>
          <a:bodyPr/>
          <a:lstStyle/>
          <a:p>
            <a:r>
              <a:rPr lang="en-IN" altLang="en-US" dirty="0"/>
              <a:t>SRS should be </a:t>
            </a:r>
            <a:r>
              <a:rPr lang="en-IN" altLang="en-US" b="1" dirty="0">
                <a:solidFill>
                  <a:srgbClr val="C00000"/>
                </a:solidFill>
              </a:rPr>
              <a:t>accurate, complete, efficient, and of high </a:t>
            </a:r>
            <a:r>
              <a:rPr lang="en-IN" altLang="en-US" b="1" dirty="0" smtClean="0">
                <a:solidFill>
                  <a:srgbClr val="C00000"/>
                </a:solidFill>
              </a:rPr>
              <a:t>quality, </a:t>
            </a:r>
            <a:r>
              <a:rPr lang="en-IN" altLang="en-US" dirty="0" smtClean="0"/>
              <a:t>so </a:t>
            </a:r>
            <a:r>
              <a:rPr lang="en-IN" altLang="en-US" dirty="0"/>
              <a:t>that it does not affect the entire project plan.</a:t>
            </a:r>
          </a:p>
          <a:p>
            <a:r>
              <a:rPr lang="en-IN" altLang="en-US" dirty="0"/>
              <a:t>An SRS is </a:t>
            </a:r>
            <a:r>
              <a:rPr lang="en-IN" altLang="en-US" b="1" dirty="0">
                <a:solidFill>
                  <a:srgbClr val="C00000"/>
                </a:solidFill>
              </a:rPr>
              <a:t>said to be of high quality when </a:t>
            </a:r>
            <a:r>
              <a:rPr lang="en-IN" altLang="en-US" dirty="0"/>
              <a:t>the developer and user </a:t>
            </a:r>
            <a:r>
              <a:rPr lang="en-IN" altLang="en-US" b="1" dirty="0">
                <a:solidFill>
                  <a:srgbClr val="C00000"/>
                </a:solidFill>
              </a:rPr>
              <a:t>easily understand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the prepared document. </a:t>
            </a:r>
            <a:endParaRPr lang="en-IN" altLang="en-US" dirty="0" smtClean="0"/>
          </a:p>
          <a:p>
            <a:r>
              <a:rPr lang="en-IN" altLang="en-US" dirty="0"/>
              <a:t>Characteristics of a Good SRS:</a:t>
            </a:r>
          </a:p>
          <a:p>
            <a:endParaRPr lang="en-IN" alt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270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Correct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57676" y="3439996"/>
            <a:ext cx="220531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72270" y="3592239"/>
            <a:ext cx="4090724" cy="109732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correct when </a:t>
            </a:r>
            <a:r>
              <a:rPr lang="en-IN" altLang="en-US" dirty="0">
                <a:solidFill>
                  <a:srgbClr val="C00000"/>
                </a:solidFill>
              </a:rPr>
              <a:t>all user requirements are stated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in the requirements </a:t>
            </a:r>
            <a:r>
              <a:rPr lang="en-IN" altLang="en-US" dirty="0" smtClean="0"/>
              <a:t>document.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0363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Unambiguous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05769" y="3439996"/>
            <a:ext cx="131888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620363" y="3592239"/>
            <a:ext cx="3204291" cy="15009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unambiguous when </a:t>
            </a:r>
            <a:r>
              <a:rPr lang="en-IN" altLang="en-US" dirty="0">
                <a:solidFill>
                  <a:srgbClr val="C00000"/>
                </a:solidFill>
              </a:rPr>
              <a:t>every stated requirement has only one interpretation</a:t>
            </a:r>
            <a:r>
              <a:rPr lang="en-IN" altLang="en-US" dirty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15830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Complete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001236" y="3439996"/>
            <a:ext cx="183371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8115831" y="3553050"/>
            <a:ext cx="3719118" cy="1540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complete when the </a:t>
            </a:r>
            <a:r>
              <a:rPr lang="en-IN" altLang="en-US" dirty="0">
                <a:solidFill>
                  <a:srgbClr val="C00000"/>
                </a:solidFill>
              </a:rPr>
              <a:t>requirements clearly define what the software is required to </a:t>
            </a:r>
            <a:r>
              <a:rPr lang="en-IN" altLang="en-US" dirty="0" smtClean="0">
                <a:solidFill>
                  <a:srgbClr val="C00000"/>
                </a:solidFill>
              </a:rPr>
              <a:t>do</a:t>
            </a:r>
            <a:r>
              <a:rPr lang="en-IN" altLang="en-US" dirty="0" smtClean="0"/>
              <a:t>.</a:t>
            </a:r>
            <a:endParaRPr lang="en-IN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72270" y="4815682"/>
            <a:ext cx="4090724" cy="11148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 smtClean="0"/>
              <a:t>Note </a:t>
            </a:r>
            <a:r>
              <a:rPr lang="en-IN" altLang="en-US" dirty="0"/>
              <a:t>that there is </a:t>
            </a:r>
            <a:r>
              <a:rPr lang="en-IN" altLang="en-US" dirty="0">
                <a:solidFill>
                  <a:srgbClr val="C00000"/>
                </a:solidFill>
              </a:rPr>
              <a:t>no specified tool or procedure to assure the correctness</a:t>
            </a:r>
            <a:r>
              <a:rPr lang="en-IN" altLang="en-US" dirty="0">
                <a:solidFill>
                  <a:schemeClr val="accent2"/>
                </a:solidFill>
              </a:rPr>
              <a:t> </a:t>
            </a:r>
            <a:r>
              <a:rPr lang="en-IN" altLang="en-US" dirty="0"/>
              <a:t>of SRS.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14563" y="2978331"/>
            <a:ext cx="0" cy="348778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88388" y="2996261"/>
            <a:ext cx="0" cy="348778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uiExpand="1" build="p"/>
      <p:bldP spid="10" grpId="0" animBg="1"/>
      <p:bldP spid="12" grpId="0" uiExpand="1" build="p"/>
      <p:bldP spid="19" grpId="0" animBg="1"/>
      <p:bldP spid="21" grpId="0" uiExpand="1" build="p"/>
      <p:bldP spid="2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a Good </a:t>
            </a:r>
            <a:r>
              <a:rPr lang="en-US" altLang="en-US" dirty="0" smtClean="0"/>
              <a:t>SRS Cont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766" y="899587"/>
            <a:ext cx="444342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Ranked for Importance/Stability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3173" y="1361252"/>
            <a:ext cx="484401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67768" y="1461244"/>
            <a:ext cx="6729422" cy="11121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All requirements are not equally important, hence </a:t>
            </a:r>
            <a:r>
              <a:rPr lang="en-IN" altLang="en-US" dirty="0">
                <a:solidFill>
                  <a:srgbClr val="C00000"/>
                </a:solidFill>
              </a:rPr>
              <a:t>each requirement is identified to make differences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among other </a:t>
            </a:r>
            <a:r>
              <a:rPr lang="en-IN" altLang="en-US" dirty="0" smtClean="0"/>
              <a:t>requirements.</a:t>
            </a:r>
            <a:endParaRPr lang="en-I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270151" y="899587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Modifiable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55557" y="1361252"/>
            <a:ext cx="284660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7270151" y="1513494"/>
            <a:ext cx="4732007" cy="1752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The requirements of the user can change, hence requirements document should be created in such a manner that those </a:t>
            </a:r>
            <a:r>
              <a:rPr lang="en-IN" altLang="en-US" dirty="0">
                <a:solidFill>
                  <a:srgbClr val="C00000"/>
                </a:solidFill>
              </a:rPr>
              <a:t>changes can be modified easily</a:t>
            </a:r>
            <a:r>
              <a:rPr lang="en-IN" alt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767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Traceable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53173" y="4206980"/>
            <a:ext cx="185262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67768" y="4320034"/>
            <a:ext cx="3868656" cy="2093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SRS is traceable when the</a:t>
            </a:r>
            <a:r>
              <a:rPr lang="en-IN" altLang="en-US" dirty="0">
                <a:solidFill>
                  <a:srgbClr val="C00000"/>
                </a:solidFill>
              </a:rPr>
              <a:t> source of each requirement is clear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and facilitates the reference of each requirement in future.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1453" y="2642923"/>
            <a:ext cx="6745738" cy="750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 smtClean="0">
                <a:solidFill>
                  <a:srgbClr val="C00000"/>
                </a:solidFill>
              </a:rPr>
              <a:t>Stability </a:t>
            </a:r>
            <a:r>
              <a:rPr lang="en-IN" altLang="en-US" dirty="0">
                <a:solidFill>
                  <a:srgbClr val="C00000"/>
                </a:solidFill>
              </a:rPr>
              <a:t>implies the probability of changes</a:t>
            </a:r>
            <a:r>
              <a:rPr lang="en-IN" altLang="en-US" dirty="0">
                <a:solidFill>
                  <a:schemeClr val="accent2"/>
                </a:solidFill>
              </a:rPr>
              <a:t> </a:t>
            </a:r>
            <a:r>
              <a:rPr lang="en-IN" altLang="en-US" dirty="0"/>
              <a:t>in the requirement in future.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78065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Verifiable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63471" y="4206980"/>
            <a:ext cx="2072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178066" y="4320034"/>
            <a:ext cx="3957406" cy="2093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verifiable when the </a:t>
            </a:r>
            <a:r>
              <a:rPr lang="en-IN" altLang="en-US" dirty="0">
                <a:solidFill>
                  <a:srgbClr val="C00000"/>
                </a:solidFill>
              </a:rPr>
              <a:t>specified requirements can be verified with a cost-effective process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to check whether the final software meets those requirements.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07742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Consistent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293148" y="4206980"/>
            <a:ext cx="17248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8407742" y="4320034"/>
            <a:ext cx="3610297" cy="14864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consistent when the </a:t>
            </a:r>
            <a:r>
              <a:rPr lang="en-IN" altLang="en-US" dirty="0">
                <a:solidFill>
                  <a:srgbClr val="C00000"/>
                </a:solidFill>
              </a:rPr>
              <a:t>subsets of individual requirements defined do not conflict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with each other.</a:t>
            </a:r>
            <a:endParaRPr lang="en-US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96398" y="899587"/>
            <a:ext cx="0" cy="24938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1453" y="3523129"/>
            <a:ext cx="1185070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36424" y="3745315"/>
            <a:ext cx="0" cy="2668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63283" y="3745315"/>
            <a:ext cx="0" cy="2668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  <p:bldP spid="10" grpId="0" animBg="1"/>
      <p:bldP spid="12" grpId="0" uiExpand="1" build="p"/>
      <p:bldP spid="13" grpId="0" animBg="1"/>
      <p:bldP spid="15" grpId="0" uiExpand="1" build="p"/>
      <p:bldP spid="16" grpId="0" uiExpand="1" build="p"/>
      <p:bldP spid="26" grpId="0" animBg="1"/>
      <p:bldP spid="28" grpId="0" uiExpand="1" build="p"/>
      <p:bldP spid="30" grpId="0" animBg="1"/>
      <p:bldP spid="3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Problems Without SRS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1179" y="971265"/>
            <a:ext cx="11929641" cy="775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Without developing the SRS document, the </a:t>
            </a:r>
            <a:r>
              <a:rPr lang="en-US" dirty="0">
                <a:solidFill>
                  <a:srgbClr val="C00000"/>
                </a:solidFill>
              </a:rPr>
              <a:t>system would not be properly implemented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according to customer needs.</a:t>
            </a:r>
          </a:p>
          <a:p>
            <a:r>
              <a:rPr lang="en-US" dirty="0"/>
              <a:t>Software developers would not know whether what they are developing is </a:t>
            </a:r>
            <a:r>
              <a:rPr lang="en-US" dirty="0">
                <a:solidFill>
                  <a:srgbClr val="C00000"/>
                </a:solidFill>
              </a:rPr>
              <a:t>what exactly is required by the customer</a:t>
            </a:r>
            <a:r>
              <a:rPr lang="en-US" dirty="0"/>
              <a:t>.</a:t>
            </a:r>
          </a:p>
          <a:p>
            <a:r>
              <a:rPr lang="en-US" dirty="0"/>
              <a:t>Without SRS, it will be very difficult for the </a:t>
            </a:r>
            <a:r>
              <a:rPr lang="en-US" dirty="0">
                <a:solidFill>
                  <a:srgbClr val="C00000"/>
                </a:solidFill>
              </a:rPr>
              <a:t>maintenance engineers to understand the functionality </a:t>
            </a:r>
            <a:r>
              <a:rPr lang="en-US" dirty="0"/>
              <a:t>of the system.</a:t>
            </a:r>
          </a:p>
          <a:p>
            <a:r>
              <a:rPr lang="en-US" dirty="0"/>
              <a:t>It will be very difficult for </a:t>
            </a:r>
            <a:r>
              <a:rPr lang="en-US" dirty="0">
                <a:solidFill>
                  <a:srgbClr val="C00000"/>
                </a:solidFill>
              </a:rPr>
              <a:t>user document writers to write the users’ manuals properly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without understanding the SRS.</a:t>
            </a:r>
          </a:p>
        </p:txBody>
      </p:sp>
    </p:spTree>
    <p:extLst>
      <p:ext uri="{BB962C8B-B14F-4D97-AF65-F5344CB8AC3E}">
        <p14:creationId xmlns:p14="http://schemas.microsoft.com/office/powerpoint/2010/main" val="13216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analysis </a:t>
            </a:r>
            <a:r>
              <a:rPr lang="en-US" dirty="0"/>
              <a:t>is </a:t>
            </a:r>
            <a:r>
              <a:rPr lang="en-US" dirty="0" smtClean="0"/>
              <a:t>hard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94" y="3620153"/>
            <a:ext cx="1231020" cy="15387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38821" y="5158929"/>
            <a:ext cx="3514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"Fred" Brooks Jr. </a:t>
            </a:r>
            <a:r>
              <a:rPr lang="en-US" sz="1600" dirty="0"/>
              <a:t>is an American computer architect, software engineer, and computer scientist, best known for managing the development of IBM's System/360 family of computers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48192" y="861197"/>
            <a:ext cx="3605349" cy="2779525"/>
          </a:xfrm>
          <a:prstGeom prst="wedgeRoundRectCallout">
            <a:avLst>
              <a:gd name="adj1" fmla="val -26138"/>
              <a:gd name="adj2" fmla="val 959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“The </a:t>
            </a:r>
            <a:r>
              <a:rPr lang="en-US" sz="2400" b="1" dirty="0">
                <a:solidFill>
                  <a:srgbClr val="C00000"/>
                </a:solidFill>
              </a:rPr>
              <a:t>hardest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single </a:t>
            </a:r>
            <a:r>
              <a:rPr lang="en-US" sz="2400" b="1" dirty="0">
                <a:solidFill>
                  <a:srgbClr val="C00000"/>
                </a:solidFill>
              </a:rPr>
              <a:t>part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building a software system is </a:t>
            </a:r>
            <a:r>
              <a:rPr lang="en-US" sz="2400" b="1" dirty="0">
                <a:solidFill>
                  <a:srgbClr val="C00000"/>
                </a:solidFill>
              </a:rPr>
              <a:t>deciding what to build</a:t>
            </a:r>
            <a:r>
              <a:rPr lang="en-US" sz="2400" dirty="0"/>
              <a:t>. No part of the work so cripples the</a:t>
            </a:r>
          </a:p>
          <a:p>
            <a:pPr algn="ctr"/>
            <a:r>
              <a:rPr lang="en-US" sz="2400" dirty="0"/>
              <a:t>resulting system if done wrong.”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3" y="5158929"/>
            <a:ext cx="2913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Capers Jones </a:t>
            </a:r>
            <a:r>
              <a:rPr lang="en-US" dirty="0"/>
              <a:t>is an American specialist in software engineering methodologies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49" y="3661291"/>
            <a:ext cx="1371600" cy="1371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ular Callout 8"/>
          <p:cNvSpPr/>
          <p:nvPr/>
        </p:nvSpPr>
        <p:spPr>
          <a:xfrm>
            <a:off x="4114802" y="861197"/>
            <a:ext cx="3187337" cy="2758956"/>
          </a:xfrm>
          <a:prstGeom prst="wedgeRoundRectCallout">
            <a:avLst>
              <a:gd name="adj1" fmla="val 12747"/>
              <a:gd name="adj2" fmla="val 98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“The </a:t>
            </a:r>
            <a:r>
              <a:rPr lang="en-US" sz="2400" b="1" dirty="0">
                <a:solidFill>
                  <a:srgbClr val="C00000"/>
                </a:solidFill>
              </a:rPr>
              <a:t>seeds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major </a:t>
            </a:r>
            <a:r>
              <a:rPr lang="en-US" sz="2400" dirty="0" smtClean="0"/>
              <a:t>software </a:t>
            </a:r>
            <a:r>
              <a:rPr lang="en-US" sz="2400" b="1" dirty="0">
                <a:solidFill>
                  <a:srgbClr val="C00000"/>
                </a:solidFill>
              </a:rPr>
              <a:t>disasters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 usually </a:t>
            </a:r>
            <a:r>
              <a:rPr lang="en-US" sz="2400" b="1" dirty="0">
                <a:solidFill>
                  <a:srgbClr val="C00000"/>
                </a:solidFill>
              </a:rPr>
              <a:t>sown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 the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first three months</a:t>
            </a:r>
            <a:r>
              <a:rPr lang="en-US" sz="2400" dirty="0"/>
              <a:t> of commencing the software project.”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8708" y="1472858"/>
            <a:ext cx="4284617" cy="1788792"/>
          </a:xfrm>
          <a:prstGeom prst="wedgeRoundRectCallout">
            <a:avLst>
              <a:gd name="adj1" fmla="val 41362"/>
              <a:gd name="adj2" fmla="val -623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Tasks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techniques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lead to an </a:t>
            </a:r>
            <a:r>
              <a:rPr lang="en-US" sz="2400" b="1" dirty="0">
                <a:solidFill>
                  <a:srgbClr val="C00000"/>
                </a:solidFill>
              </a:rPr>
              <a:t>understanding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requirements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rgbClr val="C00000"/>
                </a:solidFill>
              </a:rPr>
              <a:t>requirement engineering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564323" y="861197"/>
            <a:ext cx="4413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is Requirement Engineering?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953" y="3372457"/>
            <a:ext cx="2350414" cy="23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Template for writing SRS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5186" y="820783"/>
            <a:ext cx="5570220" cy="5122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/>
              <a:t>1. Introduction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1.1 Purpose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1.2 Document Conventions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1.3 Intended Audience and Reading Suggestions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1.4 Project Scope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1.5 References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/>
              <a:t>2. Overall Description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2.1 Product Perspective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2.2 Product Features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2.3 User Classes and Characteristics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2.4 Operating Environment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2.5 Design and Implementation Constraints</a:t>
            </a:r>
          </a:p>
          <a:p>
            <a:pPr marL="457200" lvl="1" indent="0">
              <a:buNone/>
            </a:pPr>
            <a:r>
              <a:rPr lang="en-IN" dirty="0"/>
              <a:t>2.6 User Documentation</a:t>
            </a:r>
          </a:p>
          <a:p>
            <a:pPr marL="457200" lvl="1" indent="0">
              <a:buNone/>
            </a:pPr>
            <a:r>
              <a:rPr lang="en-IN" dirty="0"/>
              <a:t>2.7 Assumptions and </a:t>
            </a:r>
            <a:r>
              <a:rPr lang="en-IN" dirty="0" smtClean="0"/>
              <a:t>Dependencies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endParaRPr lang="en-US" alt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303917" y="820783"/>
            <a:ext cx="6040483" cy="5334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3</a:t>
            </a:r>
            <a:r>
              <a:rPr lang="en-IN" b="1" dirty="0"/>
              <a:t>. System Features</a:t>
            </a:r>
          </a:p>
          <a:p>
            <a:pPr marL="457200" lvl="1" indent="0">
              <a:buNone/>
            </a:pPr>
            <a:r>
              <a:rPr lang="en-IN" dirty="0"/>
              <a:t>3.1 System Feature 1</a:t>
            </a:r>
          </a:p>
          <a:p>
            <a:pPr marL="457200" lvl="1" indent="0">
              <a:buNone/>
            </a:pPr>
            <a:r>
              <a:rPr lang="en-IN" dirty="0"/>
              <a:t>3.2 System Feature 2 (and so on)</a:t>
            </a:r>
          </a:p>
          <a:p>
            <a:pPr marL="0" indent="0">
              <a:buNone/>
            </a:pPr>
            <a:r>
              <a:rPr lang="en-IN" b="1" dirty="0"/>
              <a:t>4. External Interface Requirements</a:t>
            </a:r>
          </a:p>
          <a:p>
            <a:pPr marL="457200" lvl="1" indent="0">
              <a:buNone/>
            </a:pPr>
            <a:r>
              <a:rPr lang="en-IN" dirty="0"/>
              <a:t>4.1 User Interfaces</a:t>
            </a:r>
          </a:p>
          <a:p>
            <a:pPr marL="457200" lvl="1" indent="0">
              <a:buNone/>
            </a:pPr>
            <a:r>
              <a:rPr lang="en-IN" dirty="0"/>
              <a:t>4.2 Hardware Interfaces</a:t>
            </a:r>
          </a:p>
          <a:p>
            <a:pPr marL="457200" lvl="1" indent="0">
              <a:buNone/>
            </a:pPr>
            <a:r>
              <a:rPr lang="en-IN" dirty="0"/>
              <a:t>4.3 Software Interfaces</a:t>
            </a:r>
          </a:p>
          <a:p>
            <a:pPr marL="457200" lvl="1" indent="0">
              <a:buNone/>
            </a:pPr>
            <a:r>
              <a:rPr lang="en-IN" dirty="0"/>
              <a:t>4.4 Communications </a:t>
            </a:r>
            <a:r>
              <a:rPr lang="en-IN" dirty="0" smtClean="0"/>
              <a:t>Interfaces</a:t>
            </a:r>
          </a:p>
          <a:p>
            <a:pPr marL="0" indent="0">
              <a:buNone/>
            </a:pPr>
            <a:r>
              <a:rPr lang="en-IN" b="1" dirty="0"/>
              <a:t>5. Other </a:t>
            </a:r>
            <a:r>
              <a:rPr lang="en-IN" b="1" dirty="0" err="1"/>
              <a:t>Nonfunctional</a:t>
            </a:r>
            <a:r>
              <a:rPr lang="en-IN" b="1" dirty="0"/>
              <a:t> Requirements</a:t>
            </a:r>
          </a:p>
          <a:p>
            <a:pPr marL="457200" lvl="1" indent="0">
              <a:buNone/>
            </a:pPr>
            <a:r>
              <a:rPr lang="en-IN" dirty="0"/>
              <a:t>5.1 Performance Requirements</a:t>
            </a:r>
          </a:p>
          <a:p>
            <a:pPr marL="457200" lvl="1" indent="0">
              <a:buNone/>
            </a:pPr>
            <a:r>
              <a:rPr lang="en-IN" dirty="0"/>
              <a:t>5.2 Safety Requirements</a:t>
            </a:r>
          </a:p>
          <a:p>
            <a:pPr marL="457200" lvl="1" indent="0">
              <a:buNone/>
            </a:pPr>
            <a:r>
              <a:rPr lang="en-IN" dirty="0"/>
              <a:t>5.3 Security Requirements</a:t>
            </a:r>
          </a:p>
          <a:p>
            <a:pPr marL="457200" lvl="1" indent="0">
              <a:buNone/>
            </a:pPr>
            <a:r>
              <a:rPr lang="en-IN" dirty="0"/>
              <a:t>5.4 Software Quality Attributes</a:t>
            </a:r>
          </a:p>
          <a:p>
            <a:pPr marL="0" indent="0">
              <a:buNone/>
            </a:pPr>
            <a:r>
              <a:rPr lang="en-IN" b="1" dirty="0"/>
              <a:t>6. Other </a:t>
            </a:r>
            <a:r>
              <a:rPr lang="en-IN" b="1" dirty="0" smtClean="0"/>
              <a:t>Requirements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343989" y="6118496"/>
            <a:ext cx="91396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Appendix A: </a:t>
            </a:r>
            <a:r>
              <a:rPr lang="en-IN" sz="2200" b="1" dirty="0" smtClean="0"/>
              <a:t>Glossary | Appendix </a:t>
            </a:r>
            <a:r>
              <a:rPr lang="en-IN" sz="2200" b="1" dirty="0"/>
              <a:t>B: Analysis </a:t>
            </a:r>
            <a:r>
              <a:rPr lang="en-IN" sz="2200" b="1" dirty="0" smtClean="0"/>
              <a:t>Models | Appendix </a:t>
            </a:r>
            <a:r>
              <a:rPr lang="en-IN" sz="2200" b="1" dirty="0"/>
              <a:t>C: Issues List</a:t>
            </a:r>
            <a:endParaRPr lang="en-US" altLang="en-US" sz="2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12288" y="711201"/>
            <a:ext cx="0" cy="523239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2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23802"/>
            <a:ext cx="5469253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It </a:t>
            </a:r>
            <a:r>
              <a:rPr lang="en-US" sz="2400" b="1" dirty="0">
                <a:solidFill>
                  <a:schemeClr val="bg1"/>
                </a:solidFill>
              </a:rPr>
              <a:t>provides</a:t>
            </a:r>
            <a:r>
              <a:rPr lang="en-US" sz="2400" dirty="0">
                <a:solidFill>
                  <a:schemeClr val="bg1"/>
                </a:solidFill>
              </a:rPr>
              <a:t> the appropriate </a:t>
            </a:r>
            <a:r>
              <a:rPr lang="en-US" sz="2400" b="1" dirty="0">
                <a:solidFill>
                  <a:schemeClr val="bg1"/>
                </a:solidFill>
              </a:rPr>
              <a:t>mechanism</a:t>
            </a:r>
            <a:r>
              <a:rPr lang="en-US" sz="2400" dirty="0">
                <a:solidFill>
                  <a:schemeClr val="bg1"/>
                </a:solidFill>
              </a:rPr>
              <a:t> for </a:t>
            </a:r>
            <a:r>
              <a:rPr lang="en-US" sz="2400" b="1" dirty="0">
                <a:solidFill>
                  <a:schemeClr val="bg1"/>
                </a:solidFill>
              </a:rPr>
              <a:t>understanding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518" y="1904412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What </a:t>
            </a:r>
            <a:r>
              <a:rPr lang="en-US" sz="2400" dirty="0">
                <a:solidFill>
                  <a:srgbClr val="C00000"/>
                </a:solidFill>
              </a:rPr>
              <a:t>customer wants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518" y="2532041"/>
            <a:ext cx="21643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Analyzing </a:t>
            </a:r>
            <a:r>
              <a:rPr lang="en-US" sz="2400" dirty="0">
                <a:solidFill>
                  <a:srgbClr val="C00000"/>
                </a:solidFill>
              </a:rPr>
              <a:t>needs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6958" y="2532041"/>
            <a:ext cx="269016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Assessing </a:t>
            </a:r>
            <a:r>
              <a:rPr lang="en-US" sz="2400" dirty="0">
                <a:solidFill>
                  <a:srgbClr val="C00000"/>
                </a:solidFill>
              </a:rPr>
              <a:t>feasibility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518" y="3159670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Negotiating</a:t>
            </a:r>
            <a:r>
              <a:rPr lang="en-US" sz="2400" dirty="0"/>
              <a:t> a reasonable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518" y="3787299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Specifying</a:t>
            </a:r>
            <a:r>
              <a:rPr lang="en-US" sz="2400" dirty="0"/>
              <a:t> solution </a:t>
            </a:r>
            <a:r>
              <a:rPr lang="en-US" sz="2400" dirty="0">
                <a:solidFill>
                  <a:srgbClr val="C00000"/>
                </a:solidFill>
              </a:rPr>
              <a:t>unambiguously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6" y="4414928"/>
            <a:ext cx="50509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Validating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specification</a:t>
            </a:r>
            <a:r>
              <a:rPr lang="en-US" sz="24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147" y="5042555"/>
            <a:ext cx="50509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Managing</a:t>
            </a:r>
            <a:r>
              <a:rPr lang="en-US" sz="2400" dirty="0"/>
              <a:t> requirements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1671" y="723802"/>
            <a:ext cx="67203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Requirements fall into two types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9211052" y="2181272"/>
            <a:ext cx="2632511" cy="1223437"/>
          </a:xfrm>
          <a:prstGeom prst="wedgeEllipseCallout">
            <a:avLst>
              <a:gd name="adj1" fmla="val -9356"/>
              <a:gd name="adj2" fmla="val 64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Functional </a:t>
            </a:r>
            <a:r>
              <a:rPr lang="en-US" sz="2400" b="1" dirty="0"/>
              <a:t>requirements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75" y="3199002"/>
            <a:ext cx="3809247" cy="28718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40442" y="6191980"/>
            <a:ext cx="6651558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b="1" i="1" dirty="0">
                <a:solidFill>
                  <a:schemeClr val="tx1"/>
                </a:solidFill>
              </a:rPr>
              <a:t>Don't put what you want to do - before how you need to do it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6240925" y="2134047"/>
            <a:ext cx="2743200" cy="1371600"/>
          </a:xfrm>
          <a:prstGeom prst="wedgeEllipseCallout">
            <a:avLst>
              <a:gd name="adj1" fmla="val 36396"/>
              <a:gd name="adj2" fmla="val 116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Non-Functional </a:t>
            </a:r>
            <a:r>
              <a:rPr lang="en-US" sz="2400" b="1" dirty="0"/>
              <a:t>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6056" y="1139301"/>
            <a:ext cx="3282220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Functional requirements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471671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88276" y="1139301"/>
            <a:ext cx="3403724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354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3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88259" y="805330"/>
            <a:ext cx="6178177" cy="714187"/>
          </a:xfrm>
          <a:prstGeom prst="wedgeRoundRectCallout">
            <a:avLst>
              <a:gd name="adj1" fmla="val -39739"/>
              <a:gd name="adj2" fmla="val -798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Any requirement </a:t>
            </a:r>
            <a:r>
              <a:rPr lang="en-US" sz="2200" dirty="0"/>
              <a:t>which specifies </a:t>
            </a:r>
            <a:r>
              <a:rPr lang="en-US" sz="2200" b="1" dirty="0">
                <a:solidFill>
                  <a:srgbClr val="C00000"/>
                </a:solidFill>
              </a:rPr>
              <a:t>what the system S</a:t>
            </a:r>
            <a:r>
              <a:rPr lang="en-US" sz="2200" b="1" dirty="0" smtClean="0">
                <a:solidFill>
                  <a:srgbClr val="C00000"/>
                </a:solidFill>
              </a:rPr>
              <a:t>hould </a:t>
            </a:r>
            <a:r>
              <a:rPr lang="en-US" sz="2200" b="1" dirty="0">
                <a:solidFill>
                  <a:srgbClr val="C00000"/>
                </a:solidFill>
              </a:rPr>
              <a:t>do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188259" y="1627093"/>
            <a:ext cx="6178177" cy="17928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/>
              <a:t>A functional requirement will describe a particular </a:t>
            </a:r>
            <a:r>
              <a:rPr lang="en-US" sz="2300" dirty="0" err="1"/>
              <a:t>behaviour</a:t>
            </a:r>
            <a:r>
              <a:rPr lang="en-US" sz="2300" dirty="0"/>
              <a:t> of function of the system when certain conditions are met, for example: “Send email when a new customer signs up” or “Open a new account</a:t>
            </a:r>
            <a:r>
              <a:rPr lang="en-US" sz="2300" dirty="0" smtClean="0"/>
              <a:t>”.</a:t>
            </a:r>
            <a:endParaRPr lang="en-US" sz="2300" dirty="0"/>
          </a:p>
        </p:txBody>
      </p:sp>
      <p:sp>
        <p:nvSpPr>
          <p:cNvPr id="7" name="Rectangle 6"/>
          <p:cNvSpPr/>
          <p:nvPr/>
        </p:nvSpPr>
        <p:spPr>
          <a:xfrm>
            <a:off x="188259" y="3472017"/>
            <a:ext cx="6178177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Typical functional requirements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259" y="4074458"/>
            <a:ext cx="16193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Business Rules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258" y="4535537"/>
            <a:ext cx="3273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Transaction corrections, adjustments and cancellations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72790" y="4074458"/>
            <a:ext cx="2574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Administrative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6470" y="5285939"/>
            <a:ext cx="15199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5499" y="5743629"/>
            <a:ext cx="3000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Authorization levels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5499" y="6175919"/>
            <a:ext cx="3000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Audit Tracking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257" y="5286315"/>
            <a:ext cx="18967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External Interfaces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38936" y="5277928"/>
            <a:ext cx="2369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Reporting Requirements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3045" y="4066155"/>
            <a:ext cx="16733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Historical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15763" y="4540520"/>
            <a:ext cx="275067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Legal or Regulatory Requirements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16700" y="12700"/>
            <a:ext cx="0" cy="654525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6866964" y="805330"/>
            <a:ext cx="5120340" cy="714187"/>
          </a:xfrm>
          <a:prstGeom prst="wedgeRoundRectCallout">
            <a:avLst>
              <a:gd name="adj1" fmla="val -5819"/>
              <a:gd name="adj2" fmla="val -869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100" dirty="0"/>
              <a:t>Any requirement which specifies </a:t>
            </a:r>
            <a:r>
              <a:rPr lang="en-US" sz="2100" b="1" dirty="0">
                <a:solidFill>
                  <a:srgbClr val="C00000"/>
                </a:solidFill>
              </a:rPr>
              <a:t>how the system performs a certain function</a:t>
            </a:r>
            <a:r>
              <a:rPr lang="en-US" sz="2100" dirty="0"/>
              <a:t>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866965" y="1613645"/>
            <a:ext cx="5120340" cy="1815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400" dirty="0"/>
              <a:t>A non-functional requirement will describe how a system should behave and what limits there are on its functionality.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66963" y="3472017"/>
            <a:ext cx="5120341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Typical </a:t>
            </a:r>
            <a:r>
              <a:rPr lang="en-US" sz="2400" b="1" dirty="0" smtClean="0">
                <a:solidFill>
                  <a:srgbClr val="C00000"/>
                </a:solidFill>
              </a:rPr>
              <a:t>non-functional </a:t>
            </a:r>
            <a:r>
              <a:rPr lang="en-US" sz="2400" b="1" dirty="0">
                <a:solidFill>
                  <a:srgbClr val="C00000"/>
                </a:solidFill>
              </a:rPr>
              <a:t>requirements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66964" y="3976604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Response time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66964" y="4406477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Throughput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66964" y="4836350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Utilization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6964" y="5266223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Static volumetric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66964" y="5696096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Scalability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66964" y="6125971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Capacity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758317" y="3976604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Availability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58317" y="4406477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Reliability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758317" y="4836350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Recoverability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58317" y="5266223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58317" y="5696096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Serviceability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58317" y="6125971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440276" y="3976604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Regulatory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40276" y="4406477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Manageability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40276" y="4836350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Environmental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40276" y="5266223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Data Integrity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440276" y="5696096"/>
            <a:ext cx="15485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440275" y="6125971"/>
            <a:ext cx="15470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Interoperability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14195" y="27447"/>
            <a:ext cx="518763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Non-functional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5471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11201"/>
            <a:ext cx="661669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Function Requirements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16699" y="711201"/>
            <a:ext cx="557530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Non-function Requirements</a:t>
            </a:r>
            <a:endParaRPr lang="en-US" sz="2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8427" y="1308101"/>
            <a:ext cx="6416673" cy="4452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Add Article:</a:t>
            </a:r>
            <a:r>
              <a:rPr lang="en-US" sz="2000" dirty="0" smtClean="0"/>
              <a:t> New entries must be entered in database</a:t>
            </a:r>
          </a:p>
          <a:p>
            <a:r>
              <a:rPr lang="en-US" sz="2000" b="1" dirty="0" smtClean="0"/>
              <a:t>Update Article:</a:t>
            </a:r>
            <a:r>
              <a:rPr lang="en-US" sz="2000" dirty="0" smtClean="0"/>
              <a:t> Any changes in articles should be updated in case of update</a:t>
            </a:r>
          </a:p>
          <a:p>
            <a:r>
              <a:rPr lang="en-US" sz="2000" b="1" dirty="0" smtClean="0"/>
              <a:t>Delete Article: </a:t>
            </a:r>
            <a:r>
              <a:rPr lang="en-US" sz="2000" dirty="0" smtClean="0"/>
              <a:t>Wrong entry must be removed from system</a:t>
            </a:r>
          </a:p>
          <a:p>
            <a:r>
              <a:rPr lang="en-US" sz="2000" b="1" dirty="0" smtClean="0"/>
              <a:t>Inquiry Members:</a:t>
            </a:r>
            <a:r>
              <a:rPr lang="en-US" sz="2000" dirty="0" smtClean="0"/>
              <a:t> Inquiry all current enrolled members to view their details</a:t>
            </a:r>
          </a:p>
          <a:p>
            <a:r>
              <a:rPr lang="en-US" sz="2000" b="1" dirty="0" smtClean="0"/>
              <a:t>Inquiry Issuance: </a:t>
            </a:r>
            <a:r>
              <a:rPr lang="en-US" sz="2000" dirty="0" smtClean="0"/>
              <a:t>Inquiry all database articles</a:t>
            </a:r>
          </a:p>
          <a:p>
            <a:r>
              <a:rPr lang="en-US" sz="2000" b="1" dirty="0" smtClean="0"/>
              <a:t>Check out Article:</a:t>
            </a:r>
            <a:r>
              <a:rPr lang="en-US" sz="2000" dirty="0" smtClean="0"/>
              <a:t> To issue any article must be checked out</a:t>
            </a:r>
          </a:p>
          <a:p>
            <a:r>
              <a:rPr lang="en-US" sz="2000" b="1" dirty="0" smtClean="0"/>
              <a:t>Check In article:</a:t>
            </a:r>
            <a:r>
              <a:rPr lang="en-US" sz="2000" dirty="0" smtClean="0"/>
              <a:t> After receiving any article system will reenter article by Checking</a:t>
            </a:r>
          </a:p>
          <a:p>
            <a:r>
              <a:rPr lang="en-US" sz="2000" b="1" dirty="0" smtClean="0"/>
              <a:t>Inquiry waiting for approvals: </a:t>
            </a:r>
            <a:r>
              <a:rPr lang="en-US" sz="2000" dirty="0" smtClean="0"/>
              <a:t>Librarian will generates all newly application which is in waiting list</a:t>
            </a:r>
          </a:p>
          <a:p>
            <a:r>
              <a:rPr lang="en-US" sz="2000" b="1" dirty="0" smtClean="0"/>
              <a:t>Reserve Article: </a:t>
            </a:r>
            <a:r>
              <a:rPr lang="en-US" sz="2000" dirty="0" smtClean="0"/>
              <a:t>This use case is used to reserve any book with the name of librarian, it can be pledged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18301" y="1308100"/>
            <a:ext cx="5372100" cy="487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Safety Requirements:</a:t>
            </a:r>
            <a:r>
              <a:rPr lang="en-US" sz="2000" dirty="0"/>
              <a:t> The database may get crashed at any certain time due to virus or operating system failure. </a:t>
            </a:r>
            <a:r>
              <a:rPr lang="en-US" sz="2000" dirty="0" smtClean="0"/>
              <a:t>So, </a:t>
            </a:r>
            <a:r>
              <a:rPr lang="en-US" sz="2000" dirty="0"/>
              <a:t>it is required to take the database </a:t>
            </a:r>
            <a:r>
              <a:rPr lang="en-US" sz="2000" dirty="0" smtClean="0"/>
              <a:t>backup.</a:t>
            </a:r>
            <a:endParaRPr lang="en-US" sz="2000" dirty="0"/>
          </a:p>
          <a:p>
            <a:r>
              <a:rPr lang="en-US" sz="2000" b="1" dirty="0"/>
              <a:t>Security Requirements: </a:t>
            </a:r>
            <a:r>
              <a:rPr lang="en-US" sz="2000" dirty="0"/>
              <a:t>We are going to develop a secured database for the university. There are different categories of users namely teaching staff, administrator, library staff ,students etc., Depending upon the category of user the access rights are decided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/>
              <a:t>Software Constraints: </a:t>
            </a:r>
            <a:r>
              <a:rPr lang="en-US" sz="2000" dirty="0"/>
              <a:t>The development of the system will be constrained by the availability of required software such as database and development tools. The availability of these tools will be governed by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616700" y="711201"/>
            <a:ext cx="0" cy="588485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714" y="931491"/>
            <a:ext cx="25527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Inception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1" y="1574649"/>
            <a:ext cx="1698401" cy="1677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414" y="931491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4364" y="931491"/>
            <a:ext cx="3683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Elicitation </a:t>
            </a:r>
            <a:r>
              <a:rPr lang="en-US" sz="1600" b="1" dirty="0" smtClean="0"/>
              <a:t>(Requirement Gathering)</a:t>
            </a:r>
            <a:endParaRPr lang="en-US" sz="1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8" b="2627"/>
          <a:stretch/>
        </p:blipFill>
        <p:spPr>
          <a:xfrm>
            <a:off x="4709977" y="1434092"/>
            <a:ext cx="2039530" cy="18177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9064" y="931491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26186" y="926920"/>
            <a:ext cx="342451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Elaboration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1574649"/>
            <a:ext cx="1685706" cy="16857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28197" y="92692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73414" y="3335404"/>
            <a:ext cx="3048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Roughly define scope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3414" y="3847214"/>
            <a:ext cx="3048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A basic understanding </a:t>
            </a:r>
            <a:r>
              <a:rPr lang="en-US" sz="2400" dirty="0"/>
              <a:t>of a </a:t>
            </a:r>
            <a:r>
              <a:rPr lang="en-US" sz="2400" dirty="0">
                <a:solidFill>
                  <a:srgbClr val="C00000"/>
                </a:solidFill>
              </a:rPr>
              <a:t>problem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people</a:t>
            </a:r>
            <a:r>
              <a:rPr lang="en-US" sz="2400" dirty="0"/>
              <a:t> who want a solution, the </a:t>
            </a:r>
            <a:r>
              <a:rPr lang="en-US" sz="2400" dirty="0">
                <a:solidFill>
                  <a:srgbClr val="C00000"/>
                </a:solidFill>
              </a:rPr>
              <a:t>nature of solution </a:t>
            </a:r>
            <a:r>
              <a:rPr lang="en-US" sz="2400" dirty="0"/>
              <a:t>desired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69064" y="3335404"/>
            <a:ext cx="41783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Define requirements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69064" y="3847214"/>
            <a:ext cx="41783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The practice of </a:t>
            </a:r>
            <a:r>
              <a:rPr lang="en-US" sz="2400" dirty="0">
                <a:solidFill>
                  <a:srgbClr val="C00000"/>
                </a:solidFill>
              </a:rPr>
              <a:t>collecting the requirements </a:t>
            </a:r>
            <a:r>
              <a:rPr lang="en-US" sz="2400" dirty="0"/>
              <a:t>of a system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users</a:t>
            </a:r>
            <a:r>
              <a:rPr lang="en-US" sz="2400" dirty="0"/>
              <a:t>, customers and other stakeholders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8196" y="3335404"/>
            <a:ext cx="39225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Further define requirements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28197" y="3847214"/>
            <a:ext cx="39225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Expand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refine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obtained from inception &amp; elicitation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28197" y="5098077"/>
            <a:ext cx="39225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Creation of </a:t>
            </a:r>
            <a:r>
              <a:rPr lang="en-US" sz="2400" dirty="0">
                <a:solidFill>
                  <a:srgbClr val="C00000"/>
                </a:solidFill>
              </a:rPr>
              <a:t>User scenarios</a:t>
            </a:r>
            <a:r>
              <a:rPr lang="en-US" sz="2400" dirty="0"/>
              <a:t>, extract </a:t>
            </a:r>
            <a:r>
              <a:rPr lang="en-US" sz="2400" dirty="0">
                <a:solidFill>
                  <a:srgbClr val="C00000"/>
                </a:solidFill>
              </a:rPr>
              <a:t>analysis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business</a:t>
            </a:r>
            <a:r>
              <a:rPr lang="en-US" sz="2400" dirty="0"/>
              <a:t> domain </a:t>
            </a:r>
            <a:r>
              <a:rPr lang="en-US" sz="2400" dirty="0">
                <a:solidFill>
                  <a:srgbClr val="C00000"/>
                </a:solidFill>
              </a:rPr>
              <a:t>entities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441700" y="9269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867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  <p:bldP spid="15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</a:t>
            </a:r>
            <a:r>
              <a:rPr lang="en-US" dirty="0" smtClean="0"/>
              <a:t>Tasks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199" y="889000"/>
            <a:ext cx="28956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Negotiation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1" y="1474700"/>
            <a:ext cx="1754777" cy="1724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900" y="88900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5900" y="3322804"/>
            <a:ext cx="33909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Reconcile conflicts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5900" y="3860669"/>
            <a:ext cx="33909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Agree</a:t>
            </a:r>
            <a:r>
              <a:rPr lang="en-US" sz="2400" dirty="0"/>
              <a:t> on a deliverable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that is </a:t>
            </a:r>
            <a:r>
              <a:rPr lang="en-US" sz="2400" dirty="0">
                <a:solidFill>
                  <a:srgbClr val="C00000"/>
                </a:solidFill>
              </a:rPr>
              <a:t>realistic for developers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973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3100" y="889000"/>
            <a:ext cx="74041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Specification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39" y="1555501"/>
            <a:ext cx="2026121" cy="15193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7800" y="88899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987800" y="3322804"/>
            <a:ext cx="7899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Create analysis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87800" y="3860669"/>
            <a:ext cx="7899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It may be </a:t>
            </a:r>
            <a:r>
              <a:rPr lang="en-US" sz="2400" dirty="0">
                <a:solidFill>
                  <a:srgbClr val="C00000"/>
                </a:solidFill>
              </a:rPr>
              <a:t>written document</a:t>
            </a:r>
            <a:r>
              <a:rPr lang="en-US" sz="2400" dirty="0"/>
              <a:t>, set of </a:t>
            </a:r>
            <a:r>
              <a:rPr lang="en-US" sz="2400" dirty="0">
                <a:solidFill>
                  <a:srgbClr val="C00000"/>
                </a:solidFill>
              </a:rPr>
              <a:t>graphical models</a:t>
            </a:r>
            <a:r>
              <a:rPr lang="en-US" sz="2400" dirty="0"/>
              <a:t>, formal </a:t>
            </a:r>
            <a:r>
              <a:rPr lang="en-US" sz="2400" dirty="0">
                <a:solidFill>
                  <a:srgbClr val="C00000"/>
                </a:solidFill>
              </a:rPr>
              <a:t>mathematical model</a:t>
            </a:r>
            <a:r>
              <a:rPr lang="en-US" sz="2400" dirty="0"/>
              <a:t>, collection of </a:t>
            </a:r>
            <a:r>
              <a:rPr lang="en-US" sz="2400" dirty="0">
                <a:solidFill>
                  <a:srgbClr val="C00000"/>
                </a:solidFill>
              </a:rPr>
              <a:t>user scenarios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prototype</a:t>
            </a:r>
            <a:r>
              <a:rPr lang="en-US" sz="2400" dirty="0"/>
              <a:t> or collection of these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7800" y="5161025"/>
            <a:ext cx="7899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SRS (Software Requirement Specification) </a:t>
            </a:r>
            <a:r>
              <a:rPr lang="en-US" sz="2400" dirty="0"/>
              <a:t>is a document that is created when a detailed description of all aspects of software to build must be specified before starting of project</a:t>
            </a:r>
          </a:p>
        </p:txBody>
      </p:sp>
    </p:spTree>
    <p:extLst>
      <p:ext uri="{BB962C8B-B14F-4D97-AF65-F5344CB8AC3E}">
        <p14:creationId xmlns:p14="http://schemas.microsoft.com/office/powerpoint/2010/main" val="30884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54229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Validation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84" y="1630791"/>
            <a:ext cx="1771616" cy="1771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" y="99060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0500" y="3702738"/>
            <a:ext cx="5918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Ensure quality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4286935"/>
            <a:ext cx="5918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Review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specification for </a:t>
            </a:r>
            <a:r>
              <a:rPr lang="en-US" sz="2400" dirty="0">
                <a:solidFill>
                  <a:srgbClr val="C00000"/>
                </a:solidFill>
              </a:rPr>
              <a:t>errors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ambiguities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omissions</a:t>
            </a:r>
            <a:r>
              <a:rPr lang="en-US" sz="2400" dirty="0"/>
              <a:t> (absence) and </a:t>
            </a:r>
            <a:r>
              <a:rPr lang="en-US" sz="2400" dirty="0">
                <a:solidFill>
                  <a:srgbClr val="C00000"/>
                </a:solidFill>
              </a:rPr>
              <a:t>conflicts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6782" y="990600"/>
            <a:ext cx="508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Requirements </a:t>
            </a:r>
            <a:r>
              <a:rPr lang="en-US" sz="2400" b="1" dirty="0" smtClean="0"/>
              <a:t>Management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469886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38900" y="99059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7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38900" y="3702738"/>
            <a:ext cx="55626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It is a set of activities to </a:t>
            </a:r>
            <a:r>
              <a:rPr lang="en-US" sz="2400" dirty="0">
                <a:solidFill>
                  <a:srgbClr val="C00000"/>
                </a:solidFill>
              </a:rPr>
              <a:t>identify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control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C00000"/>
                </a:solidFill>
              </a:rPr>
              <a:t>trace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C00000"/>
                </a:solidFill>
              </a:rPr>
              <a:t>changes to requirements </a:t>
            </a:r>
            <a:r>
              <a:rPr lang="en-US" sz="2400" dirty="0"/>
              <a:t>(Umbrella Activities) at any time as the project proceeds.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2865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 is the Hardest Part!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5610714" cy="3977497"/>
          </a:xfrm>
        </p:spPr>
        <p:txBody>
          <a:bodyPr/>
          <a:lstStyle/>
          <a:p>
            <a:r>
              <a:rPr lang="en-US" b="1" dirty="0"/>
              <a:t>Problems of scope</a:t>
            </a:r>
          </a:p>
          <a:p>
            <a:pPr lvl="1"/>
            <a:r>
              <a:rPr lang="en-US" dirty="0"/>
              <a:t>System </a:t>
            </a:r>
            <a:r>
              <a:rPr lang="en-US" dirty="0">
                <a:solidFill>
                  <a:srgbClr val="C00000"/>
                </a:solidFill>
              </a:rPr>
              <a:t>boundaries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ill-defined</a:t>
            </a:r>
          </a:p>
          <a:p>
            <a:pPr lvl="1"/>
            <a:r>
              <a:rPr lang="en-US" dirty="0"/>
              <a:t>Customers will </a:t>
            </a:r>
            <a:r>
              <a:rPr lang="en-US" dirty="0">
                <a:solidFill>
                  <a:srgbClr val="C00000"/>
                </a:solidFill>
              </a:rPr>
              <a:t>provide irrelevant information</a:t>
            </a:r>
          </a:p>
          <a:p>
            <a:r>
              <a:rPr lang="en-US" b="1" dirty="0"/>
              <a:t>Problems of understanding</a:t>
            </a:r>
          </a:p>
          <a:p>
            <a:pPr lvl="1"/>
            <a:r>
              <a:rPr lang="en-US" dirty="0"/>
              <a:t>Customers </a:t>
            </a:r>
            <a:r>
              <a:rPr lang="en-US" dirty="0">
                <a:solidFill>
                  <a:srgbClr val="C00000"/>
                </a:solidFill>
              </a:rPr>
              <a:t>never know exactly </a:t>
            </a:r>
            <a:r>
              <a:rPr lang="en-US" dirty="0"/>
              <a:t>what they </a:t>
            </a:r>
            <a:r>
              <a:rPr lang="en-US" dirty="0">
                <a:solidFill>
                  <a:srgbClr val="C00000"/>
                </a:solidFill>
              </a:rPr>
              <a:t>want</a:t>
            </a:r>
          </a:p>
          <a:p>
            <a:pPr lvl="1"/>
            <a:r>
              <a:rPr lang="en-US" dirty="0"/>
              <a:t>Customers </a:t>
            </a:r>
            <a:r>
              <a:rPr lang="en-US" dirty="0">
                <a:solidFill>
                  <a:srgbClr val="C00000"/>
                </a:solidFill>
              </a:rPr>
              <a:t>don’t understand capabilities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limitations</a:t>
            </a:r>
          </a:p>
          <a:p>
            <a:pPr lvl="1"/>
            <a:r>
              <a:rPr lang="en-US" dirty="0"/>
              <a:t>Customers have </a:t>
            </a:r>
            <a:r>
              <a:rPr lang="en-US" dirty="0">
                <a:solidFill>
                  <a:srgbClr val="C00000"/>
                </a:solidFill>
              </a:rPr>
              <a:t>trouble</a:t>
            </a:r>
            <a:r>
              <a:rPr lang="en-US" dirty="0"/>
              <a:t> fully </a:t>
            </a:r>
            <a:r>
              <a:rPr lang="en-US" dirty="0">
                <a:solidFill>
                  <a:srgbClr val="C00000"/>
                </a:solidFill>
              </a:rPr>
              <a:t>communicating needs</a:t>
            </a:r>
          </a:p>
          <a:p>
            <a:r>
              <a:rPr lang="en-US" b="1" dirty="0"/>
              <a:t>Problems of volatility</a:t>
            </a:r>
          </a:p>
          <a:p>
            <a:pPr lvl="1"/>
            <a:r>
              <a:rPr lang="en-US" dirty="0"/>
              <a:t>Requirements always change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9" y="4993184"/>
            <a:ext cx="1465578" cy="146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65" y="5215558"/>
            <a:ext cx="1141346" cy="101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69" y="4993184"/>
            <a:ext cx="1107141" cy="1107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29901" y="26988"/>
            <a:ext cx="313258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Inception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62650" y="1842314"/>
            <a:ext cx="5938838" cy="4587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Identify</a:t>
            </a:r>
            <a:r>
              <a:rPr lang="en-US" b="1" dirty="0" smtClean="0"/>
              <a:t> the project </a:t>
            </a:r>
            <a:r>
              <a:rPr lang="en-US" b="1" dirty="0" smtClean="0">
                <a:solidFill>
                  <a:srgbClr val="C00000"/>
                </a:solidFill>
              </a:rPr>
              <a:t>stakeholders</a:t>
            </a:r>
          </a:p>
          <a:p>
            <a:pPr lvl="1"/>
            <a:r>
              <a:rPr lang="en-US" dirty="0" smtClean="0"/>
              <a:t>These are the folks we should be talking to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Recognize</a:t>
            </a:r>
            <a:r>
              <a:rPr lang="en-US" b="1" dirty="0" smtClean="0"/>
              <a:t> multiple </a:t>
            </a:r>
            <a:r>
              <a:rPr lang="en-US" b="1" dirty="0" smtClean="0">
                <a:solidFill>
                  <a:srgbClr val="C00000"/>
                </a:solidFill>
              </a:rPr>
              <a:t>viewpoints</a:t>
            </a:r>
          </a:p>
          <a:p>
            <a:pPr lvl="1"/>
            <a:r>
              <a:rPr lang="en-US" dirty="0" smtClean="0"/>
              <a:t>Stakeholders may have different (and conflicting) requirements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Work</a:t>
            </a:r>
            <a:r>
              <a:rPr lang="en-US" b="1" dirty="0" smtClean="0"/>
              <a:t> toward </a:t>
            </a:r>
            <a:r>
              <a:rPr lang="en-US" b="1" dirty="0" smtClean="0">
                <a:solidFill>
                  <a:srgbClr val="C00000"/>
                </a:solidFill>
              </a:rPr>
              <a:t>collaboration</a:t>
            </a:r>
          </a:p>
          <a:p>
            <a:pPr lvl="1"/>
            <a:r>
              <a:rPr lang="en-US" dirty="0" smtClean="0"/>
              <a:t>It’s all about reconciling conflict</a:t>
            </a:r>
          </a:p>
          <a:p>
            <a:r>
              <a:rPr lang="en-US" b="1" dirty="0" smtClean="0"/>
              <a:t>Ask the </a:t>
            </a:r>
            <a:r>
              <a:rPr lang="en-US" b="1" dirty="0" smtClean="0">
                <a:solidFill>
                  <a:srgbClr val="C00000"/>
                </a:solidFill>
              </a:rPr>
              <a:t>first questions</a:t>
            </a:r>
          </a:p>
          <a:p>
            <a:pPr lvl="1"/>
            <a:r>
              <a:rPr lang="en-US" dirty="0" smtClean="0"/>
              <a:t>Who? What are the benefits? Another source?</a:t>
            </a:r>
          </a:p>
          <a:p>
            <a:pPr lvl="1"/>
            <a:r>
              <a:rPr lang="en-US" dirty="0" smtClean="0"/>
              <a:t>What is the problem? What defines success? Other constraints?</a:t>
            </a:r>
          </a:p>
          <a:p>
            <a:pPr lvl="1"/>
            <a:r>
              <a:rPr lang="en-US" dirty="0" smtClean="0"/>
              <a:t>Am I doing my job right?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84085" y="8540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During the </a:t>
            </a:r>
            <a:r>
              <a:rPr lang="en-US" sz="2400" b="1" dirty="0"/>
              <a:t>initial project meetings</a:t>
            </a:r>
            <a:r>
              <a:rPr lang="en-US" sz="2400" dirty="0"/>
              <a:t>, the following </a:t>
            </a:r>
            <a:r>
              <a:rPr lang="en-US" sz="2400" dirty="0">
                <a:solidFill>
                  <a:srgbClr val="C00000"/>
                </a:solidFill>
              </a:rPr>
              <a:t>tasks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should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C00000"/>
                </a:solidFill>
              </a:rPr>
              <a:t>accomplished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830884" y="0"/>
            <a:ext cx="0" cy="660081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1950</Words>
  <Application>Microsoft Office PowerPoint</Application>
  <PresentationFormat>Widescreen</PresentationFormat>
  <Paragraphs>289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Segoe UI Black</vt:lpstr>
      <vt:lpstr>Calibri</vt:lpstr>
      <vt:lpstr>Wingdings</vt:lpstr>
      <vt:lpstr>Roboto Condensed Light</vt:lpstr>
      <vt:lpstr>Arial</vt:lpstr>
      <vt:lpstr>Roboto Condensed</vt:lpstr>
      <vt:lpstr>Wingdings 3</vt:lpstr>
      <vt:lpstr>Office Theme</vt:lpstr>
      <vt:lpstr>PowerPoint Presentation</vt:lpstr>
      <vt:lpstr>Requirements analysis is hard</vt:lpstr>
      <vt:lpstr>Requirement Engineering</vt:lpstr>
      <vt:lpstr>Functional requirements</vt:lpstr>
      <vt:lpstr>Library Management System</vt:lpstr>
      <vt:lpstr>Requirements Engineering Tasks</vt:lpstr>
      <vt:lpstr>Requirements Engineering Tasks Cont.</vt:lpstr>
      <vt:lpstr>Requirements Engineering Tasks Cont.</vt:lpstr>
      <vt:lpstr>Elicitation is the Hardest Part!</vt:lpstr>
      <vt:lpstr>Collaborative Elicitation</vt:lpstr>
      <vt:lpstr>Quality Function Deployment (QFD)</vt:lpstr>
      <vt:lpstr>The requirement analysis model</vt:lpstr>
      <vt:lpstr>Analysis rule of Thumb</vt:lpstr>
      <vt:lpstr>Elements of the Requirements Model Cont.</vt:lpstr>
      <vt:lpstr>Analysis Modeling Approaches</vt:lpstr>
      <vt:lpstr>SRS (Software Requirements Specification)</vt:lpstr>
      <vt:lpstr>Characteristics of a Good SRS</vt:lpstr>
      <vt:lpstr>Characteristics of a Good SRS Cont.</vt:lpstr>
      <vt:lpstr>Problems Without SRS</vt:lpstr>
      <vt:lpstr>Standard Template for writing SRS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2646</cp:revision>
  <dcterms:created xsi:type="dcterms:W3CDTF">2020-05-01T05:09:15Z</dcterms:created>
  <dcterms:modified xsi:type="dcterms:W3CDTF">2020-08-11T06:35:09Z</dcterms:modified>
</cp:coreProperties>
</file>