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53" r:id="rId2"/>
    <p:sldId id="337" r:id="rId3"/>
    <p:sldId id="401" r:id="rId4"/>
    <p:sldId id="402" r:id="rId5"/>
    <p:sldId id="403" r:id="rId6"/>
    <p:sldId id="339" r:id="rId7"/>
    <p:sldId id="404" r:id="rId8"/>
    <p:sldId id="408" r:id="rId9"/>
    <p:sldId id="412" r:id="rId10"/>
    <p:sldId id="413" r:id="rId11"/>
    <p:sldId id="419" r:id="rId12"/>
    <p:sldId id="416" r:id="rId13"/>
    <p:sldId id="409" r:id="rId14"/>
    <p:sldId id="410" r:id="rId15"/>
    <p:sldId id="411" r:id="rId16"/>
    <p:sldId id="414" r:id="rId17"/>
    <p:sldId id="400" r:id="rId18"/>
  </p:sldIdLst>
  <p:sldSz cx="12192000" cy="6858000"/>
  <p:notesSz cx="6858000" cy="9144000"/>
  <p:embeddedFontLst>
    <p:embeddedFont>
      <p:font typeface="Roboto Condensed Light" panose="02000000000000000000" pitchFamily="2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egoe UI Black" panose="020B0A02040204020203" pitchFamily="34" charset="0"/>
      <p:bold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m18dy4LEVk/k8m/C/vDRg==" hashData="VMRK8W5LN9SZnRS+0JV+/JukQpZZSS4/kw/Yznl9T6Xkh8kjsUV0WiPJuLoU8b10Os5x2SOpkFgVtO6QKht9v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9"/>
    <a:srgbClr val="F94343"/>
    <a:srgbClr val="EEEEEE"/>
    <a:srgbClr val="B84742"/>
    <a:srgbClr val="BF2323"/>
    <a:srgbClr val="ED524F"/>
    <a:srgbClr val="5C2321"/>
    <a:srgbClr val="80DEEA"/>
    <a:srgbClr val="E1F5FE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D6A48C-63DB-4C87-BA87-755EF65255A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171" y="1740698"/>
            <a:ext cx="2553282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+91-9879461848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Requirement analysis and Specification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Analysis Models Part 1</a:t>
            </a:r>
          </a:p>
          <a:p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Class Diagram</a:t>
            </a:r>
          </a:p>
        </p:txBody>
      </p:sp>
      <p:cxnSp>
        <p:nvCxnSpPr>
          <p:cNvPr id="6" name="Straight Connector 5"/>
          <p:cNvCxnSpPr>
            <a:cxnSpLocks/>
            <a:stCxn id="9" idx="2"/>
          </p:cNvCxnSpPr>
          <p:nvPr/>
        </p:nvCxnSpPr>
        <p:spPr>
          <a:xfrm flipV="1">
            <a:off x="4642195" y="3618440"/>
            <a:ext cx="3527115" cy="6496"/>
          </a:xfrm>
          <a:prstGeom prst="line">
            <a:avLst/>
          </a:prstGeom>
          <a:ln w="19050">
            <a:solidFill>
              <a:srgbClr val="BF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1BC96-7A3C-49BF-808A-35ED2C64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and Association Concepts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6766AF8B-4496-4D8B-90DB-02C3BD07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98" y="781021"/>
            <a:ext cx="12067002" cy="5158140"/>
          </a:xfrm>
        </p:spPr>
        <p:txBody>
          <a:bodyPr/>
          <a:lstStyle/>
          <a:p>
            <a:r>
              <a:rPr lang="en-US" dirty="0"/>
              <a:t>Link and associations are the means for </a:t>
            </a:r>
            <a:r>
              <a:rPr lang="en-US" b="1" dirty="0">
                <a:solidFill>
                  <a:srgbClr val="C00000"/>
                </a:solidFill>
              </a:rPr>
              <a:t>establishing relationships among objects and classes</a:t>
            </a:r>
            <a:r>
              <a:rPr lang="en-US" dirty="0"/>
              <a:t>.</a:t>
            </a:r>
          </a:p>
          <a:p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link</a:t>
            </a:r>
            <a:r>
              <a:rPr lang="en-US" dirty="0"/>
              <a:t> is a physical or conceptual connection among objects.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association</a:t>
            </a:r>
            <a:r>
              <a:rPr lang="en-US" dirty="0"/>
              <a:t> is a description of a group of links with common structure and common semantic &amp; it is optional.</a:t>
            </a:r>
          </a:p>
          <a:p>
            <a:r>
              <a:rPr lang="en-US" b="1" dirty="0">
                <a:solidFill>
                  <a:srgbClr val="C00000"/>
                </a:solidFill>
              </a:rPr>
              <a:t>Aggregation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Composition</a:t>
            </a:r>
            <a:r>
              <a:rPr lang="en-US" dirty="0"/>
              <a:t> are the two forms of association. It is a </a:t>
            </a:r>
            <a:r>
              <a:rPr lang="en-US" dirty="0">
                <a:solidFill>
                  <a:srgbClr val="A32D19"/>
                </a:solidFill>
              </a:rPr>
              <a:t>subset of association.</a:t>
            </a:r>
          </a:p>
          <a:p>
            <a:r>
              <a:rPr lang="en-US" dirty="0"/>
              <a:t>Means they are </a:t>
            </a:r>
            <a:r>
              <a:rPr lang="en-US" b="1" dirty="0">
                <a:solidFill>
                  <a:srgbClr val="A32D19"/>
                </a:solidFill>
              </a:rPr>
              <a:t>specific cases of association</a:t>
            </a:r>
            <a:r>
              <a:rPr lang="en-US" dirty="0"/>
              <a:t>. In both aggregation and composition </a:t>
            </a:r>
            <a:r>
              <a:rPr lang="en-US" dirty="0">
                <a:solidFill>
                  <a:srgbClr val="A32D19"/>
                </a:solidFill>
              </a:rPr>
              <a:t>object of one class "owns" object of another class</a:t>
            </a:r>
            <a:r>
              <a:rPr lang="en-US" dirty="0"/>
              <a:t>, but there is a minor difference.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xmlns="" id="{95DFFE77-040C-4CF5-AEFC-B5D95D4C19A2}"/>
              </a:ext>
            </a:extLst>
          </p:cNvPr>
          <p:cNvSpPr/>
          <p:nvPr/>
        </p:nvSpPr>
        <p:spPr>
          <a:xfrm>
            <a:off x="131180" y="816746"/>
            <a:ext cx="11929640" cy="89664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Aggregation is a </a:t>
            </a:r>
            <a:r>
              <a:rPr lang="en-US" sz="2400" b="1" dirty="0">
                <a:solidFill>
                  <a:srgbClr val="C00000"/>
                </a:solidFill>
              </a:rPr>
              <a:t>subset of association</a:t>
            </a:r>
            <a:r>
              <a:rPr lang="en-US" sz="2400" dirty="0"/>
              <a:t>. it is a collection of different things. </a:t>
            </a:r>
          </a:p>
          <a:p>
            <a:pPr algn="ctr"/>
            <a:r>
              <a:rPr lang="en-US" sz="2400" dirty="0"/>
              <a:t>It is more specific than an association.</a:t>
            </a:r>
            <a:endParaRPr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79" y="2890239"/>
            <a:ext cx="6251865" cy="32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e.g.: Here we are considering a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and a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example. A </a:t>
            </a:r>
            <a:r>
              <a:rPr lang="en-US" dirty="0">
                <a:solidFill>
                  <a:srgbClr val="C00000"/>
                </a:solidFill>
              </a:rPr>
              <a:t>car cannot move</a:t>
            </a:r>
            <a:r>
              <a:rPr lang="en-US" dirty="0"/>
              <a:t> without a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. </a:t>
            </a:r>
          </a:p>
          <a:p>
            <a:r>
              <a:rPr lang="en-US" dirty="0"/>
              <a:t>But the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can be </a:t>
            </a:r>
            <a:r>
              <a:rPr lang="en-US" dirty="0">
                <a:solidFill>
                  <a:srgbClr val="C00000"/>
                </a:solidFill>
              </a:rPr>
              <a:t>independently</a:t>
            </a:r>
            <a:r>
              <a:rPr lang="en-US" dirty="0"/>
              <a:t> used </a:t>
            </a:r>
            <a:r>
              <a:rPr lang="en-US" dirty="0">
                <a:solidFill>
                  <a:srgbClr val="C00000"/>
                </a:solidFill>
              </a:rPr>
              <a:t>with the bike, scooter, cycle, or any other vehicle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object can </a:t>
            </a:r>
            <a:r>
              <a:rPr lang="en-US" dirty="0">
                <a:solidFill>
                  <a:srgbClr val="C00000"/>
                </a:solidFill>
              </a:rPr>
              <a:t>exist without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object, which </a:t>
            </a:r>
            <a:r>
              <a:rPr lang="en-US" dirty="0">
                <a:solidFill>
                  <a:srgbClr val="C00000"/>
                </a:solidFill>
              </a:rPr>
              <a:t>proves to be an aggregation </a:t>
            </a:r>
            <a:r>
              <a:rPr lang="en-US" dirty="0"/>
              <a:t>relationship.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FDFFA69-47A5-46C6-898D-80E6ACB6A4EA}"/>
              </a:ext>
            </a:extLst>
          </p:cNvPr>
          <p:cNvSpPr/>
          <p:nvPr/>
        </p:nvSpPr>
        <p:spPr>
          <a:xfrm>
            <a:off x="131180" y="178568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It represents ‘</a:t>
            </a:r>
            <a:r>
              <a:rPr lang="en-US" sz="2400" dirty="0">
                <a:solidFill>
                  <a:srgbClr val="C00000"/>
                </a:solidFill>
              </a:rPr>
              <a:t>has a</a:t>
            </a:r>
            <a:r>
              <a:rPr lang="en-US" sz="2400" dirty="0"/>
              <a:t>’ relationship.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482AB4E-7C07-4345-AB97-910E332633AE}"/>
              </a:ext>
            </a:extLst>
          </p:cNvPr>
          <p:cNvSpPr/>
          <p:nvPr/>
        </p:nvSpPr>
        <p:spPr>
          <a:xfrm>
            <a:off x="131180" y="2324710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Aggregation implies a relationship where the </a:t>
            </a:r>
            <a:r>
              <a:rPr lang="en-US" sz="2400" b="1" dirty="0">
                <a:solidFill>
                  <a:srgbClr val="C00000"/>
                </a:solidFill>
              </a:rPr>
              <a:t>child is independent </a:t>
            </a:r>
            <a:r>
              <a:rPr lang="en-US" sz="2400" dirty="0"/>
              <a:t>of its </a:t>
            </a:r>
            <a:r>
              <a:rPr lang="en-US" sz="2400" b="1" dirty="0">
                <a:solidFill>
                  <a:srgbClr val="A32D19"/>
                </a:solidFill>
              </a:rPr>
              <a:t>parent</a:t>
            </a:r>
            <a:r>
              <a:rPr lang="en-US" sz="2400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935923E-F633-427D-8CAA-AAC931147390}"/>
              </a:ext>
            </a:extLst>
          </p:cNvPr>
          <p:cNvGrpSpPr/>
          <p:nvPr/>
        </p:nvGrpSpPr>
        <p:grpSpPr>
          <a:xfrm>
            <a:off x="6757375" y="3631192"/>
            <a:ext cx="5007017" cy="1284778"/>
            <a:chOff x="6757375" y="3631192"/>
            <a:chExt cx="5007017" cy="12847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68D7B3F-8C65-475F-A4D1-8F0FB36CAC24}"/>
                </a:ext>
              </a:extLst>
            </p:cNvPr>
            <p:cNvGrpSpPr/>
            <p:nvPr/>
          </p:nvGrpSpPr>
          <p:grpSpPr>
            <a:xfrm>
              <a:off x="6757375" y="3660963"/>
              <a:ext cx="1498858" cy="1255007"/>
              <a:chOff x="5753361" y="4367090"/>
              <a:chExt cx="2797184" cy="1255007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xmlns="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Car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xmlns="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xmlns="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81BAE35B-5145-4A25-9505-CC6A8A5B11F9}"/>
                </a:ext>
              </a:extLst>
            </p:cNvPr>
            <p:cNvGrpSpPr/>
            <p:nvPr/>
          </p:nvGrpSpPr>
          <p:grpSpPr>
            <a:xfrm>
              <a:off x="10265534" y="3631192"/>
              <a:ext cx="1498858" cy="1255007"/>
              <a:chOff x="5753361" y="4367090"/>
              <a:chExt cx="2797184" cy="1255007"/>
            </a:xfrm>
          </p:grpSpPr>
          <p:sp>
            <p:nvSpPr>
              <p:cNvPr id="26" name="Google Shape;200;p27">
                <a:extLst>
                  <a:ext uri="{FF2B5EF4-FFF2-40B4-BE49-F238E27FC236}">
                    <a16:creationId xmlns:a16="http://schemas.microsoft.com/office/drawing/2014/main" xmlns="" id="{3D4764D6-AF4A-428B-9D88-0F5F4A176D38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Wheel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xmlns="" id="{DA92BB26-A06F-436B-87C0-4CEFDE3E75F5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xmlns="" id="{1DF1ABAC-18F0-40C6-804D-055C36A207A4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xmlns="" id="{25731F28-A166-4538-94A9-0DEB30F39484}"/>
                </a:ext>
              </a:extLst>
            </p:cNvPr>
            <p:cNvCxnSpPr>
              <a:cxnSpLocks/>
              <a:stCxn id="13" idx="3"/>
              <a:endCxn id="26" idx="1"/>
            </p:cNvCxnSpPr>
            <p:nvPr/>
          </p:nvCxnSpPr>
          <p:spPr>
            <a:xfrm flipV="1">
              <a:off x="8256233" y="3891023"/>
              <a:ext cx="2009301" cy="29771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xmlns="" id="{0B14F56B-F00A-40D8-81B1-35E6D5BAAFCE}"/>
                </a:ext>
              </a:extLst>
            </p:cNvPr>
            <p:cNvSpPr/>
            <p:nvPr/>
          </p:nvSpPr>
          <p:spPr>
            <a:xfrm rot="16200000">
              <a:off x="8323813" y="3805221"/>
              <a:ext cx="117086" cy="228600"/>
            </a:xfrm>
            <a:prstGeom prst="flowChartDecision">
              <a:avLst/>
            </a:prstGeom>
            <a:solidFill>
              <a:schemeClr val="bg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xmlns="" id="{95DFFE77-040C-4CF5-AEFC-B5D95D4C19A2}"/>
              </a:ext>
            </a:extLst>
          </p:cNvPr>
          <p:cNvSpPr/>
          <p:nvPr/>
        </p:nvSpPr>
        <p:spPr>
          <a:xfrm>
            <a:off x="131180" y="933794"/>
            <a:ext cx="11929640" cy="976266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composition is a part of the aggregation. It represents the </a:t>
            </a:r>
            <a:r>
              <a:rPr lang="en-US" sz="2400" b="1" dirty="0">
                <a:solidFill>
                  <a:srgbClr val="A32D19"/>
                </a:solidFill>
              </a:rPr>
              <a:t>dependency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32D19"/>
                </a:solidFill>
              </a:rPr>
              <a:t>between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A32D19"/>
                </a:solidFill>
              </a:rPr>
              <a:t>parent</a:t>
            </a:r>
            <a:r>
              <a:rPr lang="en-US" sz="2400" dirty="0"/>
              <a:t> and its </a:t>
            </a:r>
            <a:r>
              <a:rPr lang="en-US" sz="2400" b="1" dirty="0">
                <a:solidFill>
                  <a:srgbClr val="A32D19"/>
                </a:solidFill>
              </a:rPr>
              <a:t>children</a:t>
            </a:r>
            <a:r>
              <a:rPr lang="en-US" sz="2400" dirty="0"/>
              <a:t>, which means if the </a:t>
            </a:r>
            <a:r>
              <a:rPr lang="en-US" sz="2400" dirty="0">
                <a:solidFill>
                  <a:srgbClr val="A32D19"/>
                </a:solidFill>
              </a:rPr>
              <a:t>parent is discarded </a:t>
            </a:r>
            <a:r>
              <a:rPr lang="en-US" sz="2400" dirty="0"/>
              <a:t>then its </a:t>
            </a:r>
            <a:r>
              <a:rPr lang="en-US" sz="2400" dirty="0">
                <a:solidFill>
                  <a:srgbClr val="A32D19"/>
                </a:solidFill>
              </a:rPr>
              <a:t>children will also discard</a:t>
            </a:r>
            <a:r>
              <a:rPr lang="en-US" sz="2400" dirty="0"/>
              <a:t>. </a:t>
            </a:r>
            <a:endParaRPr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80" y="3530730"/>
            <a:ext cx="6251865" cy="203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e.g.: </a:t>
            </a:r>
            <a:r>
              <a:rPr lang="en-US" dirty="0">
                <a:solidFill>
                  <a:srgbClr val="A32D19"/>
                </a:solidFill>
              </a:rPr>
              <a:t>Person</a:t>
            </a:r>
            <a:r>
              <a:rPr lang="en-US" dirty="0"/>
              <a:t> class with </a:t>
            </a:r>
            <a:r>
              <a:rPr lang="en-US" dirty="0">
                <a:solidFill>
                  <a:srgbClr val="A32D19"/>
                </a:solidFill>
              </a:rPr>
              <a:t>Brain</a:t>
            </a:r>
            <a:r>
              <a:rPr lang="en-US" dirty="0"/>
              <a:t> class, </a:t>
            </a:r>
            <a:r>
              <a:rPr lang="en-US" dirty="0">
                <a:solidFill>
                  <a:srgbClr val="A32D19"/>
                </a:solidFill>
              </a:rPr>
              <a:t>Heart</a:t>
            </a:r>
            <a:r>
              <a:rPr lang="en-US" dirty="0"/>
              <a:t> class, and </a:t>
            </a:r>
            <a:r>
              <a:rPr lang="en-US" dirty="0">
                <a:solidFill>
                  <a:srgbClr val="A32D19"/>
                </a:solidFill>
              </a:rPr>
              <a:t>Legs</a:t>
            </a:r>
            <a:r>
              <a:rPr lang="en-US" dirty="0"/>
              <a:t> class.</a:t>
            </a:r>
          </a:p>
          <a:p>
            <a:r>
              <a:rPr lang="en-US" dirty="0"/>
              <a:t>If the person is destroyed, the brain, heart, and legs will also get discarded.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FDFFA69-47A5-46C6-898D-80E6ACB6A4EA}"/>
              </a:ext>
            </a:extLst>
          </p:cNvPr>
          <p:cNvSpPr/>
          <p:nvPr/>
        </p:nvSpPr>
        <p:spPr>
          <a:xfrm>
            <a:off x="131180" y="2074929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It represents ‘</a:t>
            </a:r>
            <a:r>
              <a:rPr lang="en-US" sz="2400" dirty="0">
                <a:solidFill>
                  <a:srgbClr val="A32D19"/>
                </a:solidFill>
              </a:rPr>
              <a:t>part-of’ </a:t>
            </a:r>
            <a:r>
              <a:rPr lang="en-US" sz="2400" dirty="0"/>
              <a:t>relationship.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482AB4E-7C07-4345-AB97-910E332633AE}"/>
              </a:ext>
            </a:extLst>
          </p:cNvPr>
          <p:cNvSpPr/>
          <p:nvPr/>
        </p:nvSpPr>
        <p:spPr>
          <a:xfrm>
            <a:off x="131180" y="2680078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In composition, both the entities are </a:t>
            </a:r>
            <a:r>
              <a:rPr lang="en-US" sz="2400" dirty="0">
                <a:solidFill>
                  <a:srgbClr val="A32D19"/>
                </a:solidFill>
              </a:rPr>
              <a:t>dependent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A32D19"/>
                </a:solidFill>
              </a:rPr>
              <a:t>each other</a:t>
            </a:r>
            <a:r>
              <a:rPr lang="en-US" sz="24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D98C9E3C-0E71-4D03-9822-043188B6D1F0}"/>
              </a:ext>
            </a:extLst>
          </p:cNvPr>
          <p:cNvGrpSpPr/>
          <p:nvPr/>
        </p:nvGrpSpPr>
        <p:grpSpPr>
          <a:xfrm>
            <a:off x="6658256" y="3429000"/>
            <a:ext cx="5177174" cy="2973848"/>
            <a:chOff x="6658256" y="3429000"/>
            <a:chExt cx="5177174" cy="2973848"/>
          </a:xfrm>
        </p:grpSpPr>
        <p:cxnSp>
          <p:nvCxnSpPr>
            <p:cNvPr id="41" name="Google Shape;248;p32">
              <a:extLst>
                <a:ext uri="{FF2B5EF4-FFF2-40B4-BE49-F238E27FC236}">
                  <a16:creationId xmlns:a16="http://schemas.microsoft.com/office/drawing/2014/main" xmlns="" id="{1D7060C7-D676-4EF6-B4A9-0EF8154B3436}"/>
                </a:ext>
              </a:extLst>
            </p:cNvPr>
            <p:cNvCxnSpPr>
              <a:cxnSpLocks/>
              <a:stCxn id="31" idx="0"/>
              <a:endCxn id="38" idx="0"/>
            </p:cNvCxnSpPr>
            <p:nvPr/>
          </p:nvCxnSpPr>
          <p:spPr>
            <a:xfrm flipH="1" flipV="1">
              <a:off x="9232497" y="4639623"/>
              <a:ext cx="14346" cy="79269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68D7B3F-8C65-475F-A4D1-8F0FB36CAC24}"/>
                </a:ext>
              </a:extLst>
            </p:cNvPr>
            <p:cNvGrpSpPr/>
            <p:nvPr/>
          </p:nvGrpSpPr>
          <p:grpSpPr>
            <a:xfrm>
              <a:off x="8497414" y="3429000"/>
              <a:ext cx="1498858" cy="970535"/>
              <a:chOff x="5753361" y="4367090"/>
              <a:chExt cx="2797184" cy="970535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xmlns="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Person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xmlns="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xmlns="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xmlns="" id="{25731F28-A166-4538-94A9-0DEB30F39484}"/>
                </a:ext>
              </a:extLst>
            </p:cNvPr>
            <p:cNvCxnSpPr>
              <a:cxnSpLocks/>
              <a:stCxn id="18" idx="0"/>
              <a:endCxn id="29" idx="0"/>
            </p:cNvCxnSpPr>
            <p:nvPr/>
          </p:nvCxnSpPr>
          <p:spPr>
            <a:xfrm flipV="1">
              <a:off x="7407685" y="3696456"/>
              <a:ext cx="837823" cy="1735857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xmlns="" id="{0B14F56B-F00A-40D8-81B1-35E6D5BAAFCE}"/>
                </a:ext>
              </a:extLst>
            </p:cNvPr>
            <p:cNvSpPr/>
            <p:nvPr/>
          </p:nvSpPr>
          <p:spPr>
            <a:xfrm rot="16200000">
              <a:off x="8301265" y="3582156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D4C5372-2A87-4384-9E59-9F3C970740DE}"/>
                </a:ext>
              </a:extLst>
            </p:cNvPr>
            <p:cNvGrpSpPr/>
            <p:nvPr/>
          </p:nvGrpSpPr>
          <p:grpSpPr>
            <a:xfrm>
              <a:off x="6658256" y="5432313"/>
              <a:ext cx="1498858" cy="970535"/>
              <a:chOff x="5753361" y="4367090"/>
              <a:chExt cx="2797184" cy="970535"/>
            </a:xfrm>
          </p:grpSpPr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xmlns="" id="{28A9A2AF-DFE9-4BB9-92DA-BABC812A9D41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Brain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200;p27">
                <a:extLst>
                  <a:ext uri="{FF2B5EF4-FFF2-40B4-BE49-F238E27FC236}">
                    <a16:creationId xmlns:a16="http://schemas.microsoft.com/office/drawing/2014/main" xmlns="" id="{AC46ACD6-D5E7-436D-8794-E4E3A6174C46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/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xmlns="" id="{676DAB1A-9461-431A-A507-7B9AC031C205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62CA5EC1-0267-47DA-AB27-00C40E8F3405}"/>
                </a:ext>
              </a:extLst>
            </p:cNvPr>
            <p:cNvGrpSpPr/>
            <p:nvPr/>
          </p:nvGrpSpPr>
          <p:grpSpPr>
            <a:xfrm>
              <a:off x="8497414" y="5432313"/>
              <a:ext cx="1498858" cy="970535"/>
              <a:chOff x="5753361" y="4367090"/>
              <a:chExt cx="2797184" cy="970535"/>
            </a:xfrm>
          </p:grpSpPr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xmlns="" id="{9C9D2220-061D-46BB-9A21-C9B790D7248B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Heart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Google Shape;200;p27">
                <a:extLst>
                  <a:ext uri="{FF2B5EF4-FFF2-40B4-BE49-F238E27FC236}">
                    <a16:creationId xmlns:a16="http://schemas.microsoft.com/office/drawing/2014/main" xmlns="" id="{ADA42E57-01E2-4455-A747-7B4332C15E20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xmlns="" id="{5DD13B67-0E92-44A4-8FC6-2B8FACA44FA0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4F214B69-BF2D-4D5D-B721-32D817C10F98}"/>
                </a:ext>
              </a:extLst>
            </p:cNvPr>
            <p:cNvGrpSpPr/>
            <p:nvPr/>
          </p:nvGrpSpPr>
          <p:grpSpPr>
            <a:xfrm>
              <a:off x="10336572" y="5432313"/>
              <a:ext cx="1498858" cy="957283"/>
              <a:chOff x="5753361" y="4367090"/>
              <a:chExt cx="2797184" cy="957283"/>
            </a:xfrm>
          </p:grpSpPr>
          <p:sp>
            <p:nvSpPr>
              <p:cNvPr id="35" name="Google Shape;200;p27">
                <a:extLst>
                  <a:ext uri="{FF2B5EF4-FFF2-40B4-BE49-F238E27FC236}">
                    <a16:creationId xmlns:a16="http://schemas.microsoft.com/office/drawing/2014/main" xmlns="" id="{13509504-8A3A-45A2-803A-CDA4A4E371DA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Legs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Google Shape;200;p27">
                <a:extLst>
                  <a:ext uri="{FF2B5EF4-FFF2-40B4-BE49-F238E27FC236}">
                    <a16:creationId xmlns:a16="http://schemas.microsoft.com/office/drawing/2014/main" xmlns="" id="{70A29698-6372-4D30-B61E-4BB74A55749A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Google Shape;200;p27">
                <a:extLst>
                  <a:ext uri="{FF2B5EF4-FFF2-40B4-BE49-F238E27FC236}">
                    <a16:creationId xmlns:a16="http://schemas.microsoft.com/office/drawing/2014/main" xmlns="" id="{BB66C16F-EDB2-430A-A8AC-8B6092DE0BDD}"/>
                  </a:ext>
                </a:extLst>
              </p:cNvPr>
              <p:cNvSpPr/>
              <p:nvPr/>
            </p:nvSpPr>
            <p:spPr>
              <a:xfrm>
                <a:off x="5753361" y="5094313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Google Shape;247;p32">
              <a:extLst>
                <a:ext uri="{FF2B5EF4-FFF2-40B4-BE49-F238E27FC236}">
                  <a16:creationId xmlns:a16="http://schemas.microsoft.com/office/drawing/2014/main" xmlns="" id="{277ECB3B-1F66-414C-B23B-AF69BB828600}"/>
                </a:ext>
              </a:extLst>
            </p:cNvPr>
            <p:cNvSpPr/>
            <p:nvPr/>
          </p:nvSpPr>
          <p:spPr>
            <a:xfrm rot="10800000">
              <a:off x="9173954" y="4411023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47;p32">
              <a:extLst>
                <a:ext uri="{FF2B5EF4-FFF2-40B4-BE49-F238E27FC236}">
                  <a16:creationId xmlns:a16="http://schemas.microsoft.com/office/drawing/2014/main" xmlns="" id="{55A15FAA-266C-4FFD-A38A-E51965FE0C1F}"/>
                </a:ext>
              </a:extLst>
            </p:cNvPr>
            <p:cNvSpPr/>
            <p:nvPr/>
          </p:nvSpPr>
          <p:spPr>
            <a:xfrm rot="16200000">
              <a:off x="10052029" y="3595309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" name="Google Shape;248;p32">
              <a:extLst>
                <a:ext uri="{FF2B5EF4-FFF2-40B4-BE49-F238E27FC236}">
                  <a16:creationId xmlns:a16="http://schemas.microsoft.com/office/drawing/2014/main" xmlns="" id="{DB7F8763-A6E0-4890-892D-43AF70CB6511}"/>
                </a:ext>
              </a:extLst>
            </p:cNvPr>
            <p:cNvCxnSpPr>
              <a:cxnSpLocks/>
              <a:stCxn id="35" idx="0"/>
              <a:endCxn id="40" idx="2"/>
            </p:cNvCxnSpPr>
            <p:nvPr/>
          </p:nvCxnSpPr>
          <p:spPr>
            <a:xfrm flipH="1" flipV="1">
              <a:off x="10224872" y="3709609"/>
              <a:ext cx="861129" cy="1722704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473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63154-BD3B-40AD-B3D7-8FF2A525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B1042F-CB84-4618-8ABD-362A42A3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81597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Multiplicity</a:t>
            </a:r>
            <a:r>
              <a:rPr lang="en-US" dirty="0"/>
              <a:t> is the </a:t>
            </a:r>
            <a:r>
              <a:rPr lang="en-US" dirty="0">
                <a:solidFill>
                  <a:srgbClr val="A32D19"/>
                </a:solidFill>
              </a:rPr>
              <a:t>specification</a:t>
            </a:r>
            <a:r>
              <a:rPr lang="en-US" dirty="0"/>
              <a:t> of the number of </a:t>
            </a:r>
            <a:r>
              <a:rPr lang="en-US" dirty="0">
                <a:solidFill>
                  <a:srgbClr val="A32D19"/>
                </a:solidFill>
              </a:rPr>
              <a:t>instances of one class </a:t>
            </a:r>
            <a:r>
              <a:rPr lang="en-US" dirty="0"/>
              <a:t>that may be </a:t>
            </a:r>
            <a:r>
              <a:rPr lang="en-US" dirty="0">
                <a:solidFill>
                  <a:srgbClr val="A32D19"/>
                </a:solidFill>
              </a:rPr>
              <a:t>related</a:t>
            </a:r>
            <a:r>
              <a:rPr lang="en-US" dirty="0"/>
              <a:t> to the instance of another class</a:t>
            </a:r>
            <a:r>
              <a:rPr lang="en-US" b="1" dirty="0"/>
              <a:t>.</a:t>
            </a:r>
          </a:p>
          <a:p>
            <a:r>
              <a:rPr lang="en-US" dirty="0"/>
              <a:t>Multiplicity constrains the </a:t>
            </a:r>
            <a:r>
              <a:rPr lang="en-US" dirty="0">
                <a:solidFill>
                  <a:srgbClr val="A32D19"/>
                </a:solidFill>
              </a:rPr>
              <a:t>number of a related object</a:t>
            </a:r>
            <a:r>
              <a:rPr lang="en-US" dirty="0"/>
              <a:t>.</a:t>
            </a:r>
          </a:p>
          <a:p>
            <a:r>
              <a:rPr lang="en-US" dirty="0"/>
              <a:t>You can use multiple associations between objects.</a:t>
            </a:r>
          </a:p>
          <a:p>
            <a:r>
              <a:rPr lang="en-US" dirty="0"/>
              <a:t>Some typical type of multiplicity:</a:t>
            </a:r>
          </a:p>
          <a:p>
            <a:endParaRPr lang="en-IN" dirty="0"/>
          </a:p>
        </p:txBody>
      </p:sp>
      <p:graphicFrame>
        <p:nvGraphicFramePr>
          <p:cNvPr id="4" name="Google Shape;266;p34">
            <a:extLst>
              <a:ext uri="{FF2B5EF4-FFF2-40B4-BE49-F238E27FC236}">
                <a16:creationId xmlns:a16="http://schemas.microsoft.com/office/drawing/2014/main" xmlns="" id="{BCA59E60-C883-47FF-8CC9-888C02858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556687"/>
              </p:ext>
            </p:extLst>
          </p:nvPr>
        </p:nvGraphicFramePr>
        <p:xfrm>
          <a:off x="1920537" y="3123399"/>
          <a:ext cx="8496300" cy="259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Multiplicity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Cardinality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No instances or one instance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Exactly one instance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0..*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Zero or more instances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1..*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 least one instance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Exactly 5 instances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m..n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 least m but no more than n instances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E3D3F-9F3C-4EBD-BCCA-ACEC347E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Multiplicity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C32D554A-718A-413D-A67C-F1E1E752E8C5}"/>
              </a:ext>
            </a:extLst>
          </p:cNvPr>
          <p:cNvGrpSpPr/>
          <p:nvPr/>
        </p:nvGrpSpPr>
        <p:grpSpPr>
          <a:xfrm>
            <a:off x="284165" y="1383722"/>
            <a:ext cx="4512603" cy="560075"/>
            <a:chOff x="4801661" y="1105698"/>
            <a:chExt cx="4512603" cy="560075"/>
          </a:xfrm>
        </p:grpSpPr>
        <p:cxnSp>
          <p:nvCxnSpPr>
            <p:cNvPr id="4" name="Google Shape;272;p35">
              <a:extLst>
                <a:ext uri="{FF2B5EF4-FFF2-40B4-BE49-F238E27FC236}">
                  <a16:creationId xmlns:a16="http://schemas.microsoft.com/office/drawing/2014/main" xmlns="" id="{3CCBC7B9-334D-4FD0-90DD-0A1D8A06E5A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273;p35">
              <a:extLst>
                <a:ext uri="{FF2B5EF4-FFF2-40B4-BE49-F238E27FC236}">
                  <a16:creationId xmlns:a16="http://schemas.microsoft.com/office/drawing/2014/main" xmlns="" id="{1A9D1CFC-AF3D-45B7-AD70-114AC443863E}"/>
                </a:ext>
              </a:extLst>
            </p:cNvPr>
            <p:cNvSpPr/>
            <p:nvPr/>
          </p:nvSpPr>
          <p:spPr>
            <a:xfrm>
              <a:off x="4801661" y="1154496"/>
              <a:ext cx="1845603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cs typeface="Calibri"/>
                  <a:sym typeface="Calibri"/>
                </a:rPr>
                <a:t>Account Holder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274;p35">
              <a:extLst>
                <a:ext uri="{FF2B5EF4-FFF2-40B4-BE49-F238E27FC236}">
                  <a16:creationId xmlns:a16="http://schemas.microsoft.com/office/drawing/2014/main" xmlns="" id="{08D4B613-05DC-4654-AA08-45645BA0F5E2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ea typeface="Calibri"/>
                  <a:cs typeface="Calibri"/>
                  <a:sym typeface="Calibri"/>
                </a:rPr>
                <a:t>Cheque Book</a:t>
              </a:r>
              <a:endParaRPr sz="1800" dirty="0">
                <a:solidFill>
                  <a:schemeClr val="tx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6;p35">
              <a:extLst>
                <a:ext uri="{FF2B5EF4-FFF2-40B4-BE49-F238E27FC236}">
                  <a16:creationId xmlns:a16="http://schemas.microsoft.com/office/drawing/2014/main" xmlns="" id="{8AD11B22-506D-45C3-B577-FAB2D2160A65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" name="Google Shape;277;p35">
              <a:extLst>
                <a:ext uri="{FF2B5EF4-FFF2-40B4-BE49-F238E27FC236}">
                  <a16:creationId xmlns:a16="http://schemas.microsoft.com/office/drawing/2014/main" xmlns="" id="{124B0977-F999-4458-A161-D33AC7B90268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" name="Google Shape;278;p35">
              <a:extLst>
                <a:ext uri="{FF2B5EF4-FFF2-40B4-BE49-F238E27FC236}">
                  <a16:creationId xmlns:a16="http://schemas.microsoft.com/office/drawing/2014/main" xmlns="" id="{54B88AEB-A0BC-4FCF-A2B4-49C6515D88AF}"/>
                </a:ext>
              </a:extLst>
            </p:cNvPr>
            <p:cNvSpPr txBox="1"/>
            <p:nvPr/>
          </p:nvSpPr>
          <p:spPr>
            <a:xfrm>
              <a:off x="6695096" y="1105698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has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21A3F76-416E-4165-8A3C-79C7896A40FD}"/>
              </a:ext>
            </a:extLst>
          </p:cNvPr>
          <p:cNvSpPr/>
          <p:nvPr/>
        </p:nvSpPr>
        <p:spPr>
          <a:xfrm>
            <a:off x="208698" y="944858"/>
            <a:ext cx="3073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to One Association</a:t>
            </a:r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0D4C94F-F27C-4D37-98BC-5ED9E8D7689F}"/>
              </a:ext>
            </a:extLst>
          </p:cNvPr>
          <p:cNvSpPr/>
          <p:nvPr/>
        </p:nvSpPr>
        <p:spPr>
          <a:xfrm>
            <a:off x="5111457" y="1432520"/>
            <a:ext cx="45576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account holder has one cheque book</a:t>
            </a:r>
            <a:endParaRPr lang="en-US" sz="2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057A150-5A03-4A26-BD59-99CA1DB31173}"/>
              </a:ext>
            </a:extLst>
          </p:cNvPr>
          <p:cNvCxnSpPr/>
          <p:nvPr/>
        </p:nvCxnSpPr>
        <p:spPr>
          <a:xfrm>
            <a:off x="208698" y="2054023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1CCA7042-0D20-473A-92D0-9B17CFEAC0A9}"/>
              </a:ext>
            </a:extLst>
          </p:cNvPr>
          <p:cNvGrpSpPr/>
          <p:nvPr/>
        </p:nvGrpSpPr>
        <p:grpSpPr>
          <a:xfrm>
            <a:off x="288338" y="3822844"/>
            <a:ext cx="4542650" cy="585028"/>
            <a:chOff x="4859564" y="1080745"/>
            <a:chExt cx="4454700" cy="585028"/>
          </a:xfrm>
        </p:grpSpPr>
        <p:cxnSp>
          <p:nvCxnSpPr>
            <p:cNvPr id="55" name="Google Shape;272;p35">
              <a:extLst>
                <a:ext uri="{FF2B5EF4-FFF2-40B4-BE49-F238E27FC236}">
                  <a16:creationId xmlns:a16="http://schemas.microsoft.com/office/drawing/2014/main" xmlns="" id="{F5B74E12-C752-444F-9AD5-05DD797736A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273;p35">
              <a:extLst>
                <a:ext uri="{FF2B5EF4-FFF2-40B4-BE49-F238E27FC236}">
                  <a16:creationId xmlns:a16="http://schemas.microsoft.com/office/drawing/2014/main" xmlns="" id="{2E40D32C-C383-42EF-870D-810C45E2D4A3}"/>
                </a:ext>
              </a:extLst>
            </p:cNvPr>
            <p:cNvSpPr/>
            <p:nvPr/>
          </p:nvSpPr>
          <p:spPr>
            <a:xfrm>
              <a:off x="4859564" y="1154496"/>
              <a:ext cx="17877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Account Holder</a:t>
              </a:r>
              <a:endParaRPr lang="en-US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57" name="Google Shape;274;p35">
              <a:extLst>
                <a:ext uri="{FF2B5EF4-FFF2-40B4-BE49-F238E27FC236}">
                  <a16:creationId xmlns:a16="http://schemas.microsoft.com/office/drawing/2014/main" xmlns="" id="{A719AAE6-C415-46C2-85CB-1717D78CC400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ATM</a:t>
              </a:r>
              <a:endParaRPr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58" name="Google Shape;276;p35">
              <a:extLst>
                <a:ext uri="{FF2B5EF4-FFF2-40B4-BE49-F238E27FC236}">
                  <a16:creationId xmlns:a16="http://schemas.microsoft.com/office/drawing/2014/main" xmlns="" id="{977940F1-E693-45A2-AEDB-F192423F2D62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cs typeface="Calibri"/>
                  <a:sym typeface="Calibri"/>
                </a:rPr>
                <a:t>*</a:t>
              </a:r>
              <a:endParaRPr dirty="0"/>
            </a:p>
          </p:txBody>
        </p:sp>
        <p:sp>
          <p:nvSpPr>
            <p:cNvPr id="59" name="Google Shape;277;p35">
              <a:extLst>
                <a:ext uri="{FF2B5EF4-FFF2-40B4-BE49-F238E27FC236}">
                  <a16:creationId xmlns:a16="http://schemas.microsoft.com/office/drawing/2014/main" xmlns="" id="{3A7FA966-836D-40A9-ADB7-5F99483E86FF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/>
                <a:t>*</a:t>
              </a:r>
              <a:endParaRPr sz="1400" dirty="0"/>
            </a:p>
          </p:txBody>
        </p:sp>
        <p:sp>
          <p:nvSpPr>
            <p:cNvPr id="60" name="Google Shape;278;p35">
              <a:extLst>
                <a:ext uri="{FF2B5EF4-FFF2-40B4-BE49-F238E27FC236}">
                  <a16:creationId xmlns:a16="http://schemas.microsoft.com/office/drawing/2014/main" xmlns="" id="{62EF278A-27F6-4438-9AB1-AF04E1DC2956}"/>
                </a:ext>
              </a:extLst>
            </p:cNvPr>
            <p:cNvSpPr txBox="1"/>
            <p:nvPr/>
          </p:nvSpPr>
          <p:spPr>
            <a:xfrm>
              <a:off x="6631257" y="1080745"/>
              <a:ext cx="12434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withdraw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3F55576-CA69-4508-9C13-1891DD45CB49}"/>
              </a:ext>
            </a:extLst>
          </p:cNvPr>
          <p:cNvSpPr/>
          <p:nvPr/>
        </p:nvSpPr>
        <p:spPr>
          <a:xfrm>
            <a:off x="253821" y="3364713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Many to Many Association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61A1493A-3712-4F7E-ABED-D4B0A946DCFF}"/>
              </a:ext>
            </a:extLst>
          </p:cNvPr>
          <p:cNvSpPr/>
          <p:nvPr/>
        </p:nvSpPr>
        <p:spPr>
          <a:xfrm>
            <a:off x="5111457" y="3896595"/>
            <a:ext cx="62520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Every account holder can withdraw </a:t>
            </a:r>
            <a:r>
              <a:rPr lang="en-IN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money </a:t>
            </a:r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from all ATMs.</a:t>
            </a:r>
            <a:endParaRPr lang="en-US" sz="2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7EB38BDD-1B1F-4A81-B9B8-05FF806FB8FA}"/>
              </a:ext>
            </a:extLst>
          </p:cNvPr>
          <p:cNvCxnSpPr/>
          <p:nvPr/>
        </p:nvCxnSpPr>
        <p:spPr>
          <a:xfrm>
            <a:off x="208698" y="4518768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1F76AD5-D9D3-48F8-9333-CEB1B3BC3DDC}"/>
              </a:ext>
            </a:extLst>
          </p:cNvPr>
          <p:cNvSpPr/>
          <p:nvPr/>
        </p:nvSpPr>
        <p:spPr>
          <a:xfrm>
            <a:off x="201597" y="2110504"/>
            <a:ext cx="4221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Many to Zero or One Association</a:t>
            </a:r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75D25511-F5D6-4D75-BA94-85ED7F4F5DC8}"/>
              </a:ext>
            </a:extLst>
          </p:cNvPr>
          <p:cNvSpPr/>
          <p:nvPr/>
        </p:nvSpPr>
        <p:spPr>
          <a:xfrm>
            <a:off x="5111457" y="2669412"/>
            <a:ext cx="567014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 account holder can issue at most one debit card.</a:t>
            </a:r>
            <a:endParaRPr lang="en-US" sz="21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8D2B0EFF-F5F1-420A-BCFF-01646C976FB3}"/>
              </a:ext>
            </a:extLst>
          </p:cNvPr>
          <p:cNvCxnSpPr/>
          <p:nvPr/>
        </p:nvCxnSpPr>
        <p:spPr>
          <a:xfrm>
            <a:off x="253821" y="3303297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F6AFAC5-035B-45BF-8266-0313424A634D}"/>
              </a:ext>
            </a:extLst>
          </p:cNvPr>
          <p:cNvGrpSpPr/>
          <p:nvPr/>
        </p:nvGrpSpPr>
        <p:grpSpPr>
          <a:xfrm>
            <a:off x="323342" y="2622648"/>
            <a:ext cx="4542650" cy="584852"/>
            <a:chOff x="359823" y="2212815"/>
            <a:chExt cx="4542650" cy="58485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408670D0-03C5-499F-AE66-5DBF4321DB9B}"/>
                </a:ext>
              </a:extLst>
            </p:cNvPr>
            <p:cNvGrpSpPr/>
            <p:nvPr/>
          </p:nvGrpSpPr>
          <p:grpSpPr>
            <a:xfrm>
              <a:off x="359823" y="2286390"/>
              <a:ext cx="4542650" cy="511277"/>
              <a:chOff x="4771614" y="1154496"/>
              <a:chExt cx="4542650" cy="511277"/>
            </a:xfrm>
          </p:grpSpPr>
          <p:cxnSp>
            <p:nvCxnSpPr>
              <p:cNvPr id="48" name="Google Shape;272;p35">
                <a:extLst>
                  <a:ext uri="{FF2B5EF4-FFF2-40B4-BE49-F238E27FC236}">
                    <a16:creationId xmlns:a16="http://schemas.microsoft.com/office/drawing/2014/main" xmlns="" id="{52FF80C3-44F9-4330-B45B-374E591DC0CB}"/>
                  </a:ext>
                </a:extLst>
              </p:cNvPr>
              <p:cNvCxnSpPr>
                <a:cxnSpLocks/>
                <a:stCxn id="49" idx="3"/>
                <a:endCxn id="50" idx="1"/>
              </p:cNvCxnSpPr>
              <p:nvPr/>
            </p:nvCxnSpPr>
            <p:spPr>
              <a:xfrm>
                <a:off x="6647264" y="1383096"/>
                <a:ext cx="1066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" name="Google Shape;273;p35">
                <a:extLst>
                  <a:ext uri="{FF2B5EF4-FFF2-40B4-BE49-F238E27FC236}">
                    <a16:creationId xmlns:a16="http://schemas.microsoft.com/office/drawing/2014/main" xmlns="" id="{7F0118C5-E8B4-4310-B0A8-7EAE319E491A}"/>
                  </a:ext>
                </a:extLst>
              </p:cNvPr>
              <p:cNvSpPr/>
              <p:nvPr/>
            </p:nvSpPr>
            <p:spPr>
              <a:xfrm>
                <a:off x="4771614" y="1154496"/>
                <a:ext cx="1875650" cy="4572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dirty="0">
                    <a:cs typeface="Calibri"/>
                    <a:sym typeface="Calibri"/>
                  </a:rPr>
                  <a:t>Account Holder</a:t>
                </a:r>
                <a:endParaRPr lang="en-US" dirty="0">
                  <a:cs typeface="Calibri"/>
                </a:endParaRPr>
              </a:p>
            </p:txBody>
          </p:sp>
          <p:sp>
            <p:nvSpPr>
              <p:cNvPr id="50" name="Google Shape;274;p35">
                <a:extLst>
                  <a:ext uri="{FF2B5EF4-FFF2-40B4-BE49-F238E27FC236}">
                    <a16:creationId xmlns:a16="http://schemas.microsoft.com/office/drawing/2014/main" xmlns="" id="{CAB6DD69-C438-41DD-A3DD-24CD5CED42CA}"/>
                  </a:ext>
                </a:extLst>
              </p:cNvPr>
              <p:cNvSpPr/>
              <p:nvPr/>
            </p:nvSpPr>
            <p:spPr>
              <a:xfrm>
                <a:off x="7714064" y="1154496"/>
                <a:ext cx="1600200" cy="457200"/>
              </a:xfrm>
              <a:prstGeom prst="rect">
                <a:avLst/>
              </a:prstGeom>
              <a:noFill/>
              <a:ln w="952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a typeface="Calibri"/>
                    <a:cs typeface="Calibri"/>
                    <a:sym typeface="Calibri"/>
                  </a:rPr>
                  <a:t>Debit Card</a:t>
                </a:r>
                <a:endParaRPr sz="1800" dirty="0"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76;p35">
                <a:extLst>
                  <a:ext uri="{FF2B5EF4-FFF2-40B4-BE49-F238E27FC236}">
                    <a16:creationId xmlns:a16="http://schemas.microsoft.com/office/drawing/2014/main" xmlns="" id="{97F392B5-789E-4F10-9603-AAAAD0DC1F64}"/>
                  </a:ext>
                </a:extLst>
              </p:cNvPr>
              <p:cNvSpPr txBox="1"/>
              <p:nvPr/>
            </p:nvSpPr>
            <p:spPr>
              <a:xfrm>
                <a:off x="6624147" y="1357996"/>
                <a:ext cx="2249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*</a:t>
                </a:r>
                <a:endParaRPr dirty="0"/>
              </a:p>
            </p:txBody>
          </p:sp>
          <p:sp>
            <p:nvSpPr>
              <p:cNvPr id="52" name="Google Shape;277;p35">
                <a:extLst>
                  <a:ext uri="{FF2B5EF4-FFF2-40B4-BE49-F238E27FC236}">
                    <a16:creationId xmlns:a16="http://schemas.microsoft.com/office/drawing/2014/main" xmlns="" id="{71CE9DCA-343B-4AB8-8286-19C909B2173B}"/>
                  </a:ext>
                </a:extLst>
              </p:cNvPr>
              <p:cNvSpPr txBox="1"/>
              <p:nvPr/>
            </p:nvSpPr>
            <p:spPr>
              <a:xfrm>
                <a:off x="7330391" y="1357995"/>
                <a:ext cx="4770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0..1</a:t>
                </a:r>
                <a:endParaRPr dirty="0"/>
              </a:p>
            </p:txBody>
          </p:sp>
        </p:grpSp>
        <p:sp>
          <p:nvSpPr>
            <p:cNvPr id="81" name="Google Shape;278;p35">
              <a:extLst>
                <a:ext uri="{FF2B5EF4-FFF2-40B4-BE49-F238E27FC236}">
                  <a16:creationId xmlns:a16="http://schemas.microsoft.com/office/drawing/2014/main" xmlns="" id="{457CEF13-9EAA-4AF7-826F-A72E2FE9FC81}"/>
                </a:ext>
              </a:extLst>
            </p:cNvPr>
            <p:cNvSpPr txBox="1"/>
            <p:nvPr/>
          </p:nvSpPr>
          <p:spPr>
            <a:xfrm>
              <a:off x="2203069" y="2212815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issue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D3A271C7-1644-4B85-AB71-6B3BBDE56AEF}"/>
              </a:ext>
            </a:extLst>
          </p:cNvPr>
          <p:cNvGrpSpPr/>
          <p:nvPr/>
        </p:nvGrpSpPr>
        <p:grpSpPr>
          <a:xfrm>
            <a:off x="284165" y="5094067"/>
            <a:ext cx="4542649" cy="560624"/>
            <a:chOff x="4771615" y="1105149"/>
            <a:chExt cx="4542649" cy="560624"/>
          </a:xfrm>
        </p:grpSpPr>
        <p:cxnSp>
          <p:nvCxnSpPr>
            <p:cNvPr id="69" name="Google Shape;272;p35">
              <a:extLst>
                <a:ext uri="{FF2B5EF4-FFF2-40B4-BE49-F238E27FC236}">
                  <a16:creationId xmlns:a16="http://schemas.microsoft.com/office/drawing/2014/main" xmlns="" id="{C4955641-80FD-40B5-959F-06929CC1963D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647265" y="1383096"/>
              <a:ext cx="1066799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273;p35">
              <a:extLst>
                <a:ext uri="{FF2B5EF4-FFF2-40B4-BE49-F238E27FC236}">
                  <a16:creationId xmlns:a16="http://schemas.microsoft.com/office/drawing/2014/main" xmlns="" id="{0CAB0C18-48E3-42B7-90BF-189FB4F45E88}"/>
                </a:ext>
              </a:extLst>
            </p:cNvPr>
            <p:cNvSpPr/>
            <p:nvPr/>
          </p:nvSpPr>
          <p:spPr>
            <a:xfrm>
              <a:off x="4771615" y="1154496"/>
              <a:ext cx="187565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Bank</a:t>
              </a:r>
              <a:endParaRPr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1" name="Google Shape;274;p35">
              <a:extLst>
                <a:ext uri="{FF2B5EF4-FFF2-40B4-BE49-F238E27FC236}">
                  <a16:creationId xmlns:a16="http://schemas.microsoft.com/office/drawing/2014/main" xmlns="" id="{CF855C1F-F333-4F92-927D-EA677C51252D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Branch</a:t>
              </a:r>
              <a:endParaRPr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2" name="Google Shape;276;p35">
              <a:extLst>
                <a:ext uri="{FF2B5EF4-FFF2-40B4-BE49-F238E27FC236}">
                  <a16:creationId xmlns:a16="http://schemas.microsoft.com/office/drawing/2014/main" xmlns="" id="{3AF1E4B6-FF9B-4950-B39B-5D39AE5A9498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3" name="Google Shape;277;p35">
              <a:extLst>
                <a:ext uri="{FF2B5EF4-FFF2-40B4-BE49-F238E27FC236}">
                  <a16:creationId xmlns:a16="http://schemas.microsoft.com/office/drawing/2014/main" xmlns="" id="{86050D86-E693-4319-B3DC-A4D1C1F61195}"/>
                </a:ext>
              </a:extLst>
            </p:cNvPr>
            <p:cNvSpPr txBox="1"/>
            <p:nvPr/>
          </p:nvSpPr>
          <p:spPr>
            <a:xfrm>
              <a:off x="7333413" y="1354312"/>
              <a:ext cx="4645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1..*</a:t>
              </a:r>
              <a:endParaRPr dirty="0"/>
            </a:p>
          </p:txBody>
        </p:sp>
        <p:sp>
          <p:nvSpPr>
            <p:cNvPr id="74" name="Google Shape;278;p35">
              <a:extLst>
                <a:ext uri="{FF2B5EF4-FFF2-40B4-BE49-F238E27FC236}">
                  <a16:creationId xmlns:a16="http://schemas.microsoft.com/office/drawing/2014/main" xmlns="" id="{48381C38-7711-4052-A923-23F08E7B580E}"/>
                </a:ext>
              </a:extLst>
            </p:cNvPr>
            <p:cNvSpPr txBox="1"/>
            <p:nvPr/>
          </p:nvSpPr>
          <p:spPr>
            <a:xfrm>
              <a:off x="6655256" y="1105149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FE77A5C9-EF2B-4163-9426-673ED6ACB870}"/>
              </a:ext>
            </a:extLst>
          </p:cNvPr>
          <p:cNvSpPr/>
          <p:nvPr/>
        </p:nvSpPr>
        <p:spPr>
          <a:xfrm>
            <a:off x="201597" y="4585742"/>
            <a:ext cx="41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to One or Many Association</a:t>
            </a:r>
            <a:endParaRPr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695AD3B-B97B-4BB5-9E7B-2B12F38D4587}"/>
              </a:ext>
            </a:extLst>
          </p:cNvPr>
          <p:cNvSpPr/>
          <p:nvPr/>
        </p:nvSpPr>
        <p:spPr>
          <a:xfrm>
            <a:off x="5111457" y="5164265"/>
            <a:ext cx="46490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bank should have at least one branch.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80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77" grpId="0"/>
      <p:bldP spid="78" grpId="0"/>
      <p:bldP spid="53" grpId="0"/>
      <p:bldP spid="75" grpId="0"/>
      <p:bldP spid="83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+mn-lt"/>
              </a:rPr>
              <a:t>Class Diagram Of Bank Management System</a:t>
            </a:r>
            <a:endParaRPr lang="en-IN" dirty="0">
              <a:latin typeface="+mn-lt"/>
            </a:endParaRPr>
          </a:p>
        </p:txBody>
      </p:sp>
      <p:grpSp>
        <p:nvGrpSpPr>
          <p:cNvPr id="70" name="Google Shape;325;p36">
            <a:extLst>
              <a:ext uri="{FF2B5EF4-FFF2-40B4-BE49-F238E27FC236}">
                <a16:creationId xmlns:a16="http://schemas.microsoft.com/office/drawing/2014/main" xmlns="" id="{D1245562-9F6B-470A-930D-44A91C97EA4C}"/>
              </a:ext>
            </a:extLst>
          </p:cNvPr>
          <p:cNvGrpSpPr/>
          <p:nvPr/>
        </p:nvGrpSpPr>
        <p:grpSpPr>
          <a:xfrm>
            <a:off x="2267507" y="995960"/>
            <a:ext cx="1876885" cy="1009650"/>
            <a:chOff x="381000" y="1981200"/>
            <a:chExt cx="2514600" cy="1954161"/>
          </a:xfrm>
        </p:grpSpPr>
        <p:sp>
          <p:nvSpPr>
            <p:cNvPr id="71" name="Google Shape;326;p36">
              <a:extLst>
                <a:ext uri="{FF2B5EF4-FFF2-40B4-BE49-F238E27FC236}">
                  <a16:creationId xmlns:a16="http://schemas.microsoft.com/office/drawing/2014/main" xmlns="" id="{ACF86343-BDC5-4A98-9199-F2FCE2853804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Bank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Google Shape;327;p36">
              <a:extLst>
                <a:ext uri="{FF2B5EF4-FFF2-40B4-BE49-F238E27FC236}">
                  <a16:creationId xmlns:a16="http://schemas.microsoft.com/office/drawing/2014/main" xmlns="" id="{4B0E74DE-52D0-4B3B-9A92-92A9C28FC408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name : string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code: string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28;p36">
              <a:extLst>
                <a:ext uri="{FF2B5EF4-FFF2-40B4-BE49-F238E27FC236}">
                  <a16:creationId xmlns:a16="http://schemas.microsoft.com/office/drawing/2014/main" xmlns="" id="{537AFCB2-8A6A-4EF3-8D54-E860DB8C5D63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+</a:t>
              </a:r>
              <a:r>
                <a:rPr lang="en-IN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manageBranch</a:t>
              </a:r>
              <a:r>
                <a:rPr lang="en-I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();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321;p36">
            <a:extLst>
              <a:ext uri="{FF2B5EF4-FFF2-40B4-BE49-F238E27FC236}">
                <a16:creationId xmlns:a16="http://schemas.microsoft.com/office/drawing/2014/main" xmlns="" id="{5759603B-2A5E-4D2D-803A-44F24DAEF62C}"/>
              </a:ext>
            </a:extLst>
          </p:cNvPr>
          <p:cNvGrpSpPr/>
          <p:nvPr/>
        </p:nvGrpSpPr>
        <p:grpSpPr>
          <a:xfrm>
            <a:off x="7254904" y="2106102"/>
            <a:ext cx="3619860" cy="1614484"/>
            <a:chOff x="3886199" y="1866902"/>
            <a:chExt cx="2590800" cy="1529621"/>
          </a:xfrm>
        </p:grpSpPr>
        <p:sp>
          <p:nvSpPr>
            <p:cNvPr id="79" name="Google Shape;322;p36">
              <a:extLst>
                <a:ext uri="{FF2B5EF4-FFF2-40B4-BE49-F238E27FC236}">
                  <a16:creationId xmlns:a16="http://schemas.microsoft.com/office/drawing/2014/main" xmlns="" id="{8DB8AAA1-CE8E-4439-8768-14E5D59BBCAE}"/>
                </a:ext>
              </a:extLst>
            </p:cNvPr>
            <p:cNvSpPr/>
            <p:nvPr/>
          </p:nvSpPr>
          <p:spPr>
            <a:xfrm>
              <a:off x="3886199" y="1866902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Account</a:t>
              </a:r>
              <a:endParaRPr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0" name="Google Shape;323;p36">
              <a:extLst>
                <a:ext uri="{FF2B5EF4-FFF2-40B4-BE49-F238E27FC236}">
                  <a16:creationId xmlns:a16="http://schemas.microsoft.com/office/drawing/2014/main" xmlns="" id="{BCDAFCB6-245A-4430-81FB-CD61034B4A4D}"/>
                </a:ext>
              </a:extLst>
            </p:cNvPr>
            <p:cNvSpPr/>
            <p:nvPr/>
          </p:nvSpPr>
          <p:spPr>
            <a:xfrm>
              <a:off x="3886199" y="2247901"/>
              <a:ext cx="2590800" cy="5219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accountNumber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balance: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81" name="Google Shape;324;p36">
              <a:extLst>
                <a:ext uri="{FF2B5EF4-FFF2-40B4-BE49-F238E27FC236}">
                  <a16:creationId xmlns:a16="http://schemas.microsoft.com/office/drawing/2014/main" xmlns="" id="{345EA689-046B-4FE6-A512-9A5310554050}"/>
                </a:ext>
              </a:extLst>
            </p:cNvPr>
            <p:cNvSpPr/>
            <p:nvPr/>
          </p:nvSpPr>
          <p:spPr>
            <a:xfrm>
              <a:off x="3886199" y="2709426"/>
              <a:ext cx="2590800" cy="68709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debitAmount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amount:double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 void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creditAmount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amount:double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 : int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getBalance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accountNo:long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 : double 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65F1CDE7-8301-4461-8017-0B2E27EDDD77}"/>
              </a:ext>
            </a:extLst>
          </p:cNvPr>
          <p:cNvGrpSpPr/>
          <p:nvPr/>
        </p:nvGrpSpPr>
        <p:grpSpPr>
          <a:xfrm>
            <a:off x="6096000" y="3756529"/>
            <a:ext cx="5950998" cy="2038082"/>
            <a:chOff x="6096000" y="3756529"/>
            <a:chExt cx="5950998" cy="2038082"/>
          </a:xfrm>
        </p:grpSpPr>
        <p:grpSp>
          <p:nvGrpSpPr>
            <p:cNvPr id="82" name="Google Shape;333;p36">
              <a:extLst>
                <a:ext uri="{FF2B5EF4-FFF2-40B4-BE49-F238E27FC236}">
                  <a16:creationId xmlns:a16="http://schemas.microsoft.com/office/drawing/2014/main" xmlns="" id="{C97CDB32-F24A-4F36-B2CC-39A300FB8BCD}"/>
                </a:ext>
              </a:extLst>
            </p:cNvPr>
            <p:cNvGrpSpPr/>
            <p:nvPr/>
          </p:nvGrpSpPr>
          <p:grpSpPr>
            <a:xfrm>
              <a:off x="6096000" y="4736342"/>
              <a:ext cx="2061470" cy="1058268"/>
              <a:chOff x="381000" y="1673740"/>
              <a:chExt cx="2514600" cy="2261621"/>
            </a:xfrm>
          </p:grpSpPr>
          <p:sp>
            <p:nvSpPr>
              <p:cNvPr id="84" name="Google Shape;335;p36">
                <a:extLst>
                  <a:ext uri="{FF2B5EF4-FFF2-40B4-BE49-F238E27FC236}">
                    <a16:creationId xmlns:a16="http://schemas.microsoft.com/office/drawing/2014/main" xmlns="" id="{36B18744-C264-496C-A290-44C1D01AFAEA}"/>
                  </a:ext>
                </a:extLst>
              </p:cNvPr>
              <p:cNvSpPr/>
              <p:nvPr/>
            </p:nvSpPr>
            <p:spPr>
              <a:xfrm>
                <a:off x="381000" y="2438400"/>
                <a:ext cx="2514600" cy="9144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5" name="Google Shape;336;p36">
                <a:extLst>
                  <a:ext uri="{FF2B5EF4-FFF2-40B4-BE49-F238E27FC236}">
                    <a16:creationId xmlns:a16="http://schemas.microsoft.com/office/drawing/2014/main" xmlns="" id="{35E7DCF0-3A6A-4E96-B60C-71A63091B9AB}"/>
                  </a:ext>
                </a:extLst>
              </p:cNvPr>
              <p:cNvSpPr/>
              <p:nvPr/>
            </p:nvSpPr>
            <p:spPr>
              <a:xfrm>
                <a:off x="381000" y="3352800"/>
                <a:ext cx="2514600" cy="5825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3" name="Google Shape;334;p36">
                <a:extLst>
                  <a:ext uri="{FF2B5EF4-FFF2-40B4-BE49-F238E27FC236}">
                    <a16:creationId xmlns:a16="http://schemas.microsoft.com/office/drawing/2014/main" xmlns="" id="{E6D61EBC-98CB-46BC-AC84-5C569600111E}"/>
                  </a:ext>
                </a:extLst>
              </p:cNvPr>
              <p:cNvSpPr/>
              <p:nvPr/>
            </p:nvSpPr>
            <p:spPr>
              <a:xfrm>
                <a:off x="381000" y="1673740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cs typeface="Calibri"/>
                    <a:sym typeface="Calibri"/>
                  </a:rPr>
                  <a:t>CurrentAccount</a:t>
                </a:r>
                <a:endParaRPr b="1" dirty="0">
                  <a:solidFill>
                    <a:schemeClr val="bg1"/>
                  </a:solidFill>
                  <a:cs typeface="Calibri"/>
                </a:endParaRPr>
              </a:p>
            </p:txBody>
          </p:sp>
        </p:grpSp>
        <p:grpSp>
          <p:nvGrpSpPr>
            <p:cNvPr id="90" name="Google Shape;374;p36">
              <a:extLst>
                <a:ext uri="{FF2B5EF4-FFF2-40B4-BE49-F238E27FC236}">
                  <a16:creationId xmlns:a16="http://schemas.microsoft.com/office/drawing/2014/main" xmlns="" id="{C7F3789D-2AEE-440B-9EA9-63B538A3FCB3}"/>
                </a:ext>
              </a:extLst>
            </p:cNvPr>
            <p:cNvGrpSpPr/>
            <p:nvPr/>
          </p:nvGrpSpPr>
          <p:grpSpPr>
            <a:xfrm>
              <a:off x="7126735" y="3756529"/>
              <a:ext cx="3437265" cy="1098203"/>
              <a:chOff x="3135130" y="4114800"/>
              <a:chExt cx="2847283" cy="1098203"/>
            </a:xfrm>
          </p:grpSpPr>
          <p:cxnSp>
            <p:nvCxnSpPr>
              <p:cNvPr id="91" name="Google Shape;375;p36">
                <a:extLst>
                  <a:ext uri="{FF2B5EF4-FFF2-40B4-BE49-F238E27FC236}">
                    <a16:creationId xmlns:a16="http://schemas.microsoft.com/office/drawing/2014/main" xmlns="" id="{E00FB652-94C8-48B2-A1C4-9FFC75FBA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130" y="4562303"/>
                <a:ext cx="2846570" cy="969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376;p36">
                <a:extLst>
                  <a:ext uri="{FF2B5EF4-FFF2-40B4-BE49-F238E27FC236}">
                    <a16:creationId xmlns:a16="http://schemas.microsoft.com/office/drawing/2014/main" xmlns="" id="{4912276D-D8BD-4D20-A9D4-75E6C55B2693}"/>
                  </a:ext>
                </a:extLst>
              </p:cNvPr>
              <p:cNvCxnSpPr>
                <a:cxnSpLocks/>
                <a:endCxn id="83" idx="0"/>
              </p:cNvCxnSpPr>
              <p:nvPr/>
            </p:nvCxnSpPr>
            <p:spPr>
              <a:xfrm>
                <a:off x="3135130" y="4562303"/>
                <a:ext cx="0" cy="53231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377;p36">
                <a:extLst>
                  <a:ext uri="{FF2B5EF4-FFF2-40B4-BE49-F238E27FC236}">
                    <a16:creationId xmlns:a16="http://schemas.microsoft.com/office/drawing/2014/main" xmlns="" id="{96D11BB8-9685-49B6-91F6-58C4F59DC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413" y="4562303"/>
                <a:ext cx="0" cy="65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4" name="Google Shape;378;p36">
                <a:extLst>
                  <a:ext uri="{FF2B5EF4-FFF2-40B4-BE49-F238E27FC236}">
                    <a16:creationId xmlns:a16="http://schemas.microsoft.com/office/drawing/2014/main" xmlns="" id="{316646F2-9FDD-49FF-A899-DAA0B0F3D560}"/>
                  </a:ext>
                </a:extLst>
              </p:cNvPr>
              <p:cNvSpPr/>
              <p:nvPr/>
            </p:nvSpPr>
            <p:spPr>
              <a:xfrm>
                <a:off x="4457700" y="4114800"/>
                <a:ext cx="228600" cy="457199"/>
              </a:xfrm>
              <a:prstGeom prst="upArrow">
                <a:avLst>
                  <a:gd name="adj1" fmla="val 2775"/>
                  <a:gd name="adj2" fmla="val 50000"/>
                </a:avLst>
              </a:prstGeom>
              <a:solidFill>
                <a:srgbClr val="A32D19"/>
              </a:solidFill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333;p36">
              <a:extLst>
                <a:ext uri="{FF2B5EF4-FFF2-40B4-BE49-F238E27FC236}">
                  <a16:creationId xmlns:a16="http://schemas.microsoft.com/office/drawing/2014/main" xmlns="" id="{8F4543C9-8B8E-45A9-AAF5-AEA46297955C}"/>
                </a:ext>
              </a:extLst>
            </p:cNvPr>
            <p:cNvGrpSpPr/>
            <p:nvPr/>
          </p:nvGrpSpPr>
          <p:grpSpPr>
            <a:xfrm>
              <a:off x="8398278" y="4736342"/>
              <a:ext cx="3648720" cy="1058269"/>
              <a:chOff x="381000" y="1673741"/>
              <a:chExt cx="2514600" cy="2261622"/>
            </a:xfrm>
          </p:grpSpPr>
          <p:sp>
            <p:nvSpPr>
              <p:cNvPr id="96" name="Google Shape;334;p36">
                <a:extLst>
                  <a:ext uri="{FF2B5EF4-FFF2-40B4-BE49-F238E27FC236}">
                    <a16:creationId xmlns:a16="http://schemas.microsoft.com/office/drawing/2014/main" xmlns="" id="{D847E89A-C19E-4C72-A08A-23E4E90D8EBE}"/>
                  </a:ext>
                </a:extLst>
              </p:cNvPr>
              <p:cNvSpPr/>
              <p:nvPr/>
            </p:nvSpPr>
            <p:spPr>
              <a:xfrm>
                <a:off x="381000" y="1673741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SavingAccount</a:t>
                </a:r>
                <a:endParaRPr b="1" dirty="0">
                  <a:solidFill>
                    <a:schemeClr val="dk1"/>
                  </a:solidFill>
                  <a:cs typeface="Calibri"/>
                </a:endParaRPr>
              </a:p>
            </p:txBody>
          </p:sp>
          <p:sp>
            <p:nvSpPr>
              <p:cNvPr id="97" name="Google Shape;335;p36">
                <a:extLst>
                  <a:ext uri="{FF2B5EF4-FFF2-40B4-BE49-F238E27FC236}">
                    <a16:creationId xmlns:a16="http://schemas.microsoft.com/office/drawing/2014/main" xmlns="" id="{D6410A81-CBAA-4A8E-A0E1-E6859931E92E}"/>
                  </a:ext>
                </a:extLst>
              </p:cNvPr>
              <p:cNvSpPr/>
              <p:nvPr/>
            </p:nvSpPr>
            <p:spPr>
              <a:xfrm>
                <a:off x="381000" y="2438401"/>
                <a:ext cx="2514600" cy="59604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>
                  <a:rPr lang="en-US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- </a:t>
                </a:r>
                <a:r>
                  <a:rPr lang="en-US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interestRate:double</a:t>
                </a:r>
                <a:endParaRPr sz="1500" dirty="0">
                  <a:solidFill>
                    <a:schemeClr val="dk1"/>
                  </a:solidFill>
                  <a:cs typeface="Calibri"/>
                </a:endParaRPr>
              </a:p>
            </p:txBody>
          </p:sp>
          <p:sp>
            <p:nvSpPr>
              <p:cNvPr id="98" name="Google Shape;336;p36">
                <a:extLst>
                  <a:ext uri="{FF2B5EF4-FFF2-40B4-BE49-F238E27FC236}">
                    <a16:creationId xmlns:a16="http://schemas.microsoft.com/office/drawing/2014/main" xmlns="" id="{D7F99E27-1022-43A8-B15E-E57FDD9E21A7}"/>
                  </a:ext>
                </a:extLst>
              </p:cNvPr>
              <p:cNvSpPr/>
              <p:nvPr/>
            </p:nvSpPr>
            <p:spPr>
              <a:xfrm>
                <a:off x="381000" y="3013727"/>
                <a:ext cx="2514600" cy="92163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+ </a:t>
                </a:r>
                <a:r>
                  <a:rPr lang="en-IN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isTransactionLimitOut</a:t>
                </a:r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(</a:t>
                </a:r>
                <a:r>
                  <a:rPr lang="en-IN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accountNo:long</a:t>
                </a:r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) : int</a:t>
                </a:r>
                <a:endParaRPr sz="15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" name="Google Shape;325;p36">
            <a:extLst>
              <a:ext uri="{FF2B5EF4-FFF2-40B4-BE49-F238E27FC236}">
                <a16:creationId xmlns:a16="http://schemas.microsoft.com/office/drawing/2014/main" xmlns="" id="{3992F289-67E3-4297-8BA7-2A0455338B9F}"/>
              </a:ext>
            </a:extLst>
          </p:cNvPr>
          <p:cNvGrpSpPr/>
          <p:nvPr/>
        </p:nvGrpSpPr>
        <p:grpSpPr>
          <a:xfrm>
            <a:off x="378786" y="2307170"/>
            <a:ext cx="1876885" cy="1009652"/>
            <a:chOff x="381000" y="1981197"/>
            <a:chExt cx="2514600" cy="1954164"/>
          </a:xfrm>
        </p:grpSpPr>
        <p:sp>
          <p:nvSpPr>
            <p:cNvPr id="100" name="Google Shape;326;p36">
              <a:extLst>
                <a:ext uri="{FF2B5EF4-FFF2-40B4-BE49-F238E27FC236}">
                  <a16:creationId xmlns:a16="http://schemas.microsoft.com/office/drawing/2014/main" xmlns="" id="{58EDC685-6A8C-4260-996F-165E248FA14C}"/>
                </a:ext>
              </a:extLst>
            </p:cNvPr>
            <p:cNvSpPr/>
            <p:nvPr/>
          </p:nvSpPr>
          <p:spPr>
            <a:xfrm>
              <a:off x="381000" y="1981197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ATM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1" name="Google Shape;327;p36">
              <a:extLst>
                <a:ext uri="{FF2B5EF4-FFF2-40B4-BE49-F238E27FC236}">
                  <a16:creationId xmlns:a16="http://schemas.microsoft.com/office/drawing/2014/main" xmlns="" id="{3D2D6B7F-6D5D-4754-B975-EA5A65CA8EDC}"/>
                </a:ext>
              </a:extLst>
            </p:cNvPr>
            <p:cNvSpPr/>
            <p:nvPr/>
          </p:nvSpPr>
          <p:spPr>
            <a:xfrm>
              <a:off x="381000" y="2438399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location 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manageBy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02" name="Google Shape;328;p36">
              <a:extLst>
                <a:ext uri="{FF2B5EF4-FFF2-40B4-BE49-F238E27FC236}">
                  <a16:creationId xmlns:a16="http://schemas.microsoft.com/office/drawing/2014/main" xmlns="" id="{A27EE8FE-639F-4CBD-A9F8-0B58E256AE2A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+transaction();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3" name="Google Shape;325;p36">
            <a:extLst>
              <a:ext uri="{FF2B5EF4-FFF2-40B4-BE49-F238E27FC236}">
                <a16:creationId xmlns:a16="http://schemas.microsoft.com/office/drawing/2014/main" xmlns="" id="{369F0AD7-D4A7-43D1-806F-AF33B88EA08C}"/>
              </a:ext>
            </a:extLst>
          </p:cNvPr>
          <p:cNvGrpSpPr/>
          <p:nvPr/>
        </p:nvGrpSpPr>
        <p:grpSpPr>
          <a:xfrm>
            <a:off x="4028552" y="2323525"/>
            <a:ext cx="2270462" cy="1136531"/>
            <a:chOff x="381000" y="1981199"/>
            <a:chExt cx="2514600" cy="2199736"/>
          </a:xfrm>
        </p:grpSpPr>
        <p:sp>
          <p:nvSpPr>
            <p:cNvPr id="104" name="Google Shape;326;p36">
              <a:extLst>
                <a:ext uri="{FF2B5EF4-FFF2-40B4-BE49-F238E27FC236}">
                  <a16:creationId xmlns:a16="http://schemas.microsoft.com/office/drawing/2014/main" xmlns="" id="{EF381FE0-2C55-4C20-B0C4-6A521A7CDE35}"/>
                </a:ext>
              </a:extLst>
            </p:cNvPr>
            <p:cNvSpPr/>
            <p:nvPr/>
          </p:nvSpPr>
          <p:spPr>
            <a:xfrm>
              <a:off x="381000" y="1981199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Branch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5" name="Google Shape;327;p36">
              <a:extLst>
                <a:ext uri="{FF2B5EF4-FFF2-40B4-BE49-F238E27FC236}">
                  <a16:creationId xmlns:a16="http://schemas.microsoft.com/office/drawing/2014/main" xmlns="" id="{C1FFE657-22A6-453D-A021-30136EE166E9}"/>
                </a:ext>
              </a:extLst>
            </p:cNvPr>
            <p:cNvSpPr/>
            <p:nvPr/>
          </p:nvSpPr>
          <p:spPr>
            <a:xfrm>
              <a:off x="381000" y="2438399"/>
              <a:ext cx="2514600" cy="9143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branchName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 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branchCode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06" name="Google Shape;328;p36">
              <a:extLst>
                <a:ext uri="{FF2B5EF4-FFF2-40B4-BE49-F238E27FC236}">
                  <a16:creationId xmlns:a16="http://schemas.microsoft.com/office/drawing/2014/main" xmlns="" id="{2166BDC9-45DE-4EAF-BFDD-D9DE1B9020B7}"/>
                </a:ext>
              </a:extLst>
            </p:cNvPr>
            <p:cNvSpPr/>
            <p:nvPr/>
          </p:nvSpPr>
          <p:spPr>
            <a:xfrm>
              <a:off x="381000" y="3352800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manageAccount</a:t>
              </a:r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transaction():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7" name="Google Shape;325;p36">
            <a:extLst>
              <a:ext uri="{FF2B5EF4-FFF2-40B4-BE49-F238E27FC236}">
                <a16:creationId xmlns:a16="http://schemas.microsoft.com/office/drawing/2014/main" xmlns="" id="{ACEE4321-934F-4CF3-B620-29899A6030E3}"/>
              </a:ext>
            </a:extLst>
          </p:cNvPr>
          <p:cNvGrpSpPr/>
          <p:nvPr/>
        </p:nvGrpSpPr>
        <p:grpSpPr>
          <a:xfrm>
            <a:off x="3083884" y="4355726"/>
            <a:ext cx="2270462" cy="1666985"/>
            <a:chOff x="381000" y="1809411"/>
            <a:chExt cx="2514600" cy="3226420"/>
          </a:xfrm>
        </p:grpSpPr>
        <p:sp>
          <p:nvSpPr>
            <p:cNvPr id="108" name="Google Shape;326;p36">
              <a:extLst>
                <a:ext uri="{FF2B5EF4-FFF2-40B4-BE49-F238E27FC236}">
                  <a16:creationId xmlns:a16="http://schemas.microsoft.com/office/drawing/2014/main" xmlns="" id="{9C9F59CE-AE3E-49C5-B51A-22F1F473DF91}"/>
                </a:ext>
              </a:extLst>
            </p:cNvPr>
            <p:cNvSpPr/>
            <p:nvPr/>
          </p:nvSpPr>
          <p:spPr>
            <a:xfrm>
              <a:off x="381000" y="1809411"/>
              <a:ext cx="2514600" cy="62898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Customer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9" name="Google Shape;327;p36">
              <a:extLst>
                <a:ext uri="{FF2B5EF4-FFF2-40B4-BE49-F238E27FC236}">
                  <a16:creationId xmlns:a16="http://schemas.microsoft.com/office/drawing/2014/main" xmlns="" id="{C23A7961-F094-4DD3-B86D-63D231B47588}"/>
                </a:ext>
              </a:extLst>
            </p:cNvPr>
            <p:cNvSpPr/>
            <p:nvPr/>
          </p:nvSpPr>
          <p:spPr>
            <a:xfrm>
              <a:off x="381000" y="2438398"/>
              <a:ext cx="2514600" cy="17692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name: string</a:t>
              </a:r>
              <a:endParaRPr sz="145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address: string</a:t>
              </a: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dob: date</a:t>
              </a: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450" dirty="0" err="1">
                  <a:solidFill>
                    <a:schemeClr val="dk1"/>
                  </a:solidFill>
                  <a:cs typeface="Calibri"/>
                  <a:sym typeface="Calibri"/>
                </a:rPr>
                <a:t>panNumber</a:t>
              </a:r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45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0" name="Google Shape;328;p36">
              <a:extLst>
                <a:ext uri="{FF2B5EF4-FFF2-40B4-BE49-F238E27FC236}">
                  <a16:creationId xmlns:a16="http://schemas.microsoft.com/office/drawing/2014/main" xmlns="" id="{9CA27B33-8EF7-48A2-8974-A6980F7E1881}"/>
                </a:ext>
              </a:extLst>
            </p:cNvPr>
            <p:cNvSpPr/>
            <p:nvPr/>
          </p:nvSpPr>
          <p:spPr>
            <a:xfrm>
              <a:off x="381000" y="4207696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manageAccount</a:t>
              </a:r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transaction():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xmlns="" id="{A807F8B5-9424-4AC2-86CD-2BA131BC1C53}"/>
              </a:ext>
            </a:extLst>
          </p:cNvPr>
          <p:cNvGrpSpPr/>
          <p:nvPr/>
        </p:nvGrpSpPr>
        <p:grpSpPr>
          <a:xfrm>
            <a:off x="6293633" y="2543390"/>
            <a:ext cx="1217501" cy="303492"/>
            <a:chOff x="6293633" y="2543390"/>
            <a:chExt cx="1217501" cy="30349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31646223-1A90-4E92-8C87-716424AF80FA}"/>
                </a:ext>
              </a:extLst>
            </p:cNvPr>
            <p:cNvCxnSpPr>
              <a:stCxn id="105" idx="3"/>
              <a:endCxn id="80" idx="1"/>
            </p:cNvCxnSpPr>
            <p:nvPr/>
          </p:nvCxnSpPr>
          <p:spPr>
            <a:xfrm flipV="1">
              <a:off x="6299014" y="2783716"/>
              <a:ext cx="955890" cy="12249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212365AE-2584-4549-9504-2839ADB1947F}"/>
                </a:ext>
              </a:extLst>
            </p:cNvPr>
            <p:cNvSpPr txBox="1"/>
            <p:nvPr/>
          </p:nvSpPr>
          <p:spPr>
            <a:xfrm>
              <a:off x="6293633" y="2569883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3D732D72-7DA1-4344-B8A2-D73E540F8F5F}"/>
                </a:ext>
              </a:extLst>
            </p:cNvPr>
            <p:cNvSpPr txBox="1"/>
            <p:nvPr/>
          </p:nvSpPr>
          <p:spPr>
            <a:xfrm>
              <a:off x="6876661" y="2543390"/>
              <a:ext cx="634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1..*</a:t>
              </a:r>
            </a:p>
          </p:txBody>
        </p:sp>
        <p:sp>
          <p:nvSpPr>
            <p:cNvPr id="166" name="Google Shape;357;p36">
              <a:extLst>
                <a:ext uri="{FF2B5EF4-FFF2-40B4-BE49-F238E27FC236}">
                  <a16:creationId xmlns:a16="http://schemas.microsoft.com/office/drawing/2014/main" xmlns="" id="{2D65370D-B926-4FEC-94B4-AE2700B11A03}"/>
                </a:ext>
              </a:extLst>
            </p:cNvPr>
            <p:cNvSpPr txBox="1"/>
            <p:nvPr/>
          </p:nvSpPr>
          <p:spPr>
            <a:xfrm>
              <a:off x="6495709" y="256988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xmlns="" id="{D8772B87-9069-49ED-9A56-10E5D3B577F6}"/>
              </a:ext>
            </a:extLst>
          </p:cNvPr>
          <p:cNvGrpSpPr/>
          <p:nvPr/>
        </p:nvGrpSpPr>
        <p:grpSpPr>
          <a:xfrm>
            <a:off x="2220236" y="2508240"/>
            <a:ext cx="1808316" cy="544756"/>
            <a:chOff x="2220236" y="2508240"/>
            <a:chExt cx="1808316" cy="544756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0C23F97C-527C-460D-87C3-ABC3903D55AF}"/>
                </a:ext>
              </a:extLst>
            </p:cNvPr>
            <p:cNvCxnSpPr>
              <a:stCxn id="101" idx="3"/>
              <a:endCxn id="105" idx="1"/>
            </p:cNvCxnSpPr>
            <p:nvPr/>
          </p:nvCxnSpPr>
          <p:spPr>
            <a:xfrm>
              <a:off x="2255671" y="2779610"/>
              <a:ext cx="1772881" cy="16355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772B129F-7709-4360-B286-087FD43C0EC4}"/>
                </a:ext>
              </a:extLst>
            </p:cNvPr>
            <p:cNvSpPr txBox="1"/>
            <p:nvPr/>
          </p:nvSpPr>
          <p:spPr>
            <a:xfrm>
              <a:off x="3772323" y="27739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38EEF831-9BBF-4F9A-92C5-8D1F7E1CD8DC}"/>
                </a:ext>
              </a:extLst>
            </p:cNvPr>
            <p:cNvSpPr txBox="1"/>
            <p:nvPr/>
          </p:nvSpPr>
          <p:spPr>
            <a:xfrm>
              <a:off x="2220236" y="2775997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7" name="Google Shape;357;p36">
              <a:extLst>
                <a:ext uri="{FF2B5EF4-FFF2-40B4-BE49-F238E27FC236}">
                  <a16:creationId xmlns:a16="http://schemas.microsoft.com/office/drawing/2014/main" xmlns="" id="{908AC993-787C-4F71-AB11-5BCC57CC2BE4}"/>
                </a:ext>
              </a:extLst>
            </p:cNvPr>
            <p:cNvSpPr txBox="1"/>
            <p:nvPr/>
          </p:nvSpPr>
          <p:spPr>
            <a:xfrm>
              <a:off x="2787449" y="2508240"/>
              <a:ext cx="949439" cy="31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200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D0654059-E238-4532-9DDA-C420E644F952}"/>
              </a:ext>
            </a:extLst>
          </p:cNvPr>
          <p:cNvGrpSpPr/>
          <p:nvPr/>
        </p:nvGrpSpPr>
        <p:grpSpPr>
          <a:xfrm>
            <a:off x="4108474" y="1236915"/>
            <a:ext cx="1464216" cy="1119466"/>
            <a:chOff x="4108474" y="1236915"/>
            <a:chExt cx="1464216" cy="111946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CB91D909-9A9E-43AB-9CA0-04AF24FE5B05}"/>
                </a:ext>
              </a:extLst>
            </p:cNvPr>
            <p:cNvCxnSpPr>
              <a:cxnSpLocks/>
              <a:stCxn id="137" idx="2"/>
              <a:endCxn id="104" idx="0"/>
            </p:cNvCxnSpPr>
            <p:nvPr/>
          </p:nvCxnSpPr>
          <p:spPr>
            <a:xfrm>
              <a:off x="4360068" y="1539388"/>
              <a:ext cx="803715" cy="78413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Google Shape;353;p36">
              <a:extLst>
                <a:ext uri="{FF2B5EF4-FFF2-40B4-BE49-F238E27FC236}">
                  <a16:creationId xmlns:a16="http://schemas.microsoft.com/office/drawing/2014/main" xmlns="" id="{0B096D3B-C762-4898-84C8-04AE499EA1F5}"/>
                </a:ext>
              </a:extLst>
            </p:cNvPr>
            <p:cNvSpPr/>
            <p:nvPr/>
          </p:nvSpPr>
          <p:spPr>
            <a:xfrm rot="17300657">
              <a:off x="4165851" y="1389115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9A7DDF49-67CD-4C0C-AF9D-8E8F3823244E}"/>
                </a:ext>
              </a:extLst>
            </p:cNvPr>
            <p:cNvSpPr txBox="1"/>
            <p:nvPr/>
          </p:nvSpPr>
          <p:spPr>
            <a:xfrm>
              <a:off x="4108474" y="1236915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35146104-9D6E-4B49-9E05-AFA24492EDD2}"/>
                </a:ext>
              </a:extLst>
            </p:cNvPr>
            <p:cNvSpPr txBox="1"/>
            <p:nvPr/>
          </p:nvSpPr>
          <p:spPr>
            <a:xfrm>
              <a:off x="5032978" y="2079382"/>
              <a:ext cx="53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1..*</a:t>
              </a:r>
            </a:p>
          </p:txBody>
        </p:sp>
        <p:sp>
          <p:nvSpPr>
            <p:cNvPr id="168" name="Google Shape;357;p36">
              <a:extLst>
                <a:ext uri="{FF2B5EF4-FFF2-40B4-BE49-F238E27FC236}">
                  <a16:creationId xmlns:a16="http://schemas.microsoft.com/office/drawing/2014/main" xmlns="" id="{CB1BD673-E672-49B3-8A0D-F83B8A7C5B40}"/>
                </a:ext>
              </a:extLst>
            </p:cNvPr>
            <p:cNvSpPr txBox="1"/>
            <p:nvPr/>
          </p:nvSpPr>
          <p:spPr>
            <a:xfrm rot="2675241">
              <a:off x="4508426" y="171782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F35FB4A7-979F-4C3A-B11A-CABA31D9CD20}"/>
              </a:ext>
            </a:extLst>
          </p:cNvPr>
          <p:cNvGrpSpPr/>
          <p:nvPr/>
        </p:nvGrpSpPr>
        <p:grpSpPr>
          <a:xfrm>
            <a:off x="1105223" y="1092460"/>
            <a:ext cx="1193435" cy="1269657"/>
            <a:chOff x="1105223" y="1092460"/>
            <a:chExt cx="1193435" cy="126965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9B2A9D22-8C3B-45F7-889E-DD9533F487C4}"/>
                </a:ext>
              </a:extLst>
            </p:cNvPr>
            <p:cNvCxnSpPr>
              <a:cxnSpLocks/>
              <a:stCxn id="100" idx="0"/>
              <a:endCxn id="147" idx="0"/>
            </p:cNvCxnSpPr>
            <p:nvPr/>
          </p:nvCxnSpPr>
          <p:spPr>
            <a:xfrm flipV="1">
              <a:off x="1317229" y="1439440"/>
              <a:ext cx="714211" cy="8677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7" name="Google Shape;353;p36">
              <a:extLst>
                <a:ext uri="{FF2B5EF4-FFF2-40B4-BE49-F238E27FC236}">
                  <a16:creationId xmlns:a16="http://schemas.microsoft.com/office/drawing/2014/main" xmlns="" id="{2D8ED3F8-B30A-426B-BD65-AEAFD3AFC40B}"/>
                </a:ext>
              </a:extLst>
            </p:cNvPr>
            <p:cNvSpPr/>
            <p:nvPr/>
          </p:nvSpPr>
          <p:spPr>
            <a:xfrm rot="15878944">
              <a:off x="2059517" y="1314481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1CCEB0B8-72C3-4788-9731-496CDEBF734C}"/>
                </a:ext>
              </a:extLst>
            </p:cNvPr>
            <p:cNvSpPr txBox="1"/>
            <p:nvPr/>
          </p:nvSpPr>
          <p:spPr>
            <a:xfrm>
              <a:off x="1105223" y="20851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565037C1-AC98-4C37-9D77-BD3A4751C9A3}"/>
                </a:ext>
              </a:extLst>
            </p:cNvPr>
            <p:cNvSpPr txBox="1"/>
            <p:nvPr/>
          </p:nvSpPr>
          <p:spPr>
            <a:xfrm>
              <a:off x="2048268" y="1092460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9" name="Google Shape;357;p36">
              <a:extLst>
                <a:ext uri="{FF2B5EF4-FFF2-40B4-BE49-F238E27FC236}">
                  <a16:creationId xmlns:a16="http://schemas.microsoft.com/office/drawing/2014/main" xmlns="" id="{F667045D-7A9E-4CEA-9774-EF749EFB3197}"/>
                </a:ext>
              </a:extLst>
            </p:cNvPr>
            <p:cNvSpPr txBox="1"/>
            <p:nvPr/>
          </p:nvSpPr>
          <p:spPr>
            <a:xfrm rot="18671847">
              <a:off x="1335399" y="159806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0106DEC9-3A66-4EEC-9DF7-A8500D4EB2D0}"/>
              </a:ext>
            </a:extLst>
          </p:cNvPr>
          <p:cNvGrpSpPr/>
          <p:nvPr/>
        </p:nvGrpSpPr>
        <p:grpSpPr>
          <a:xfrm>
            <a:off x="1126666" y="3283529"/>
            <a:ext cx="1966800" cy="2070704"/>
            <a:chOff x="1126666" y="3283529"/>
            <a:chExt cx="1966800" cy="2070704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67B48C68-5DD3-45B4-ACF0-07035A11F188}"/>
                </a:ext>
              </a:extLst>
            </p:cNvPr>
            <p:cNvCxnSpPr>
              <a:cxnSpLocks/>
              <a:stCxn id="102" idx="2"/>
              <a:endCxn id="109" idx="1"/>
            </p:cNvCxnSpPr>
            <p:nvPr/>
          </p:nvCxnSpPr>
          <p:spPr>
            <a:xfrm>
              <a:off x="1317229" y="3316820"/>
              <a:ext cx="1766655" cy="182095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8318A95E-0C39-4923-BB51-5B3A5D5BA903}"/>
                </a:ext>
              </a:extLst>
            </p:cNvPr>
            <p:cNvSpPr txBox="1"/>
            <p:nvPr/>
          </p:nvSpPr>
          <p:spPr>
            <a:xfrm>
              <a:off x="1126666" y="328352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AAE8BF68-29F9-4287-92D5-A6A79118B4FF}"/>
                </a:ext>
              </a:extLst>
            </p:cNvPr>
            <p:cNvSpPr txBox="1"/>
            <p:nvPr/>
          </p:nvSpPr>
          <p:spPr>
            <a:xfrm>
              <a:off x="2843076" y="5077234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70" name="Google Shape;357;p36">
              <a:extLst>
                <a:ext uri="{FF2B5EF4-FFF2-40B4-BE49-F238E27FC236}">
                  <a16:creationId xmlns:a16="http://schemas.microsoft.com/office/drawing/2014/main" xmlns="" id="{C6D1E10F-3BFD-4908-A53B-58A963F328FB}"/>
                </a:ext>
              </a:extLst>
            </p:cNvPr>
            <p:cNvSpPr txBox="1"/>
            <p:nvPr/>
          </p:nvSpPr>
          <p:spPr>
            <a:xfrm rot="2899168">
              <a:off x="1757143" y="3928390"/>
              <a:ext cx="883272" cy="315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transaction</a:t>
              </a:r>
              <a:endParaRPr sz="1200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5651500D-2267-4E3E-AFEB-1619AA82AEA7}"/>
              </a:ext>
            </a:extLst>
          </p:cNvPr>
          <p:cNvGrpSpPr/>
          <p:nvPr/>
        </p:nvGrpSpPr>
        <p:grpSpPr>
          <a:xfrm>
            <a:off x="5299858" y="3180125"/>
            <a:ext cx="1955045" cy="1957647"/>
            <a:chOff x="5299858" y="3180125"/>
            <a:chExt cx="1955045" cy="195764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5FBB4442-51B4-4505-B7E2-A1F264740E20}"/>
                </a:ext>
              </a:extLst>
            </p:cNvPr>
            <p:cNvCxnSpPr>
              <a:cxnSpLocks/>
              <a:stCxn id="109" idx="3"/>
              <a:endCxn id="81" idx="1"/>
            </p:cNvCxnSpPr>
            <p:nvPr/>
          </p:nvCxnSpPr>
          <p:spPr>
            <a:xfrm flipV="1">
              <a:off x="5354346" y="3357980"/>
              <a:ext cx="1900557" cy="177979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DB6CC7DC-8B2E-4997-B462-B6D35F59ACA3}"/>
                </a:ext>
              </a:extLst>
            </p:cNvPr>
            <p:cNvSpPr txBox="1"/>
            <p:nvPr/>
          </p:nvSpPr>
          <p:spPr>
            <a:xfrm>
              <a:off x="5299858" y="47651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111363EB-A885-438D-820D-C1E2D2AFDF5E}"/>
                </a:ext>
              </a:extLst>
            </p:cNvPr>
            <p:cNvSpPr txBox="1"/>
            <p:nvPr/>
          </p:nvSpPr>
          <p:spPr>
            <a:xfrm>
              <a:off x="6808901" y="318012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1..2</a:t>
              </a:r>
            </a:p>
          </p:txBody>
        </p:sp>
        <p:sp>
          <p:nvSpPr>
            <p:cNvPr id="172" name="Google Shape;357;p36">
              <a:extLst>
                <a:ext uri="{FF2B5EF4-FFF2-40B4-BE49-F238E27FC236}">
                  <a16:creationId xmlns:a16="http://schemas.microsoft.com/office/drawing/2014/main" xmlns="" id="{A204AAA7-FFF6-4752-AF03-69B3BFEE812D}"/>
                </a:ext>
              </a:extLst>
            </p:cNvPr>
            <p:cNvSpPr txBox="1"/>
            <p:nvPr/>
          </p:nvSpPr>
          <p:spPr>
            <a:xfrm rot="19168837">
              <a:off x="6037789" y="3909917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9D55495F-AF8D-465E-BD7D-30F219A6C905}"/>
              </a:ext>
            </a:extLst>
          </p:cNvPr>
          <p:cNvGrpSpPr/>
          <p:nvPr/>
        </p:nvGrpSpPr>
        <p:grpSpPr>
          <a:xfrm>
            <a:off x="4219115" y="3451189"/>
            <a:ext cx="1132860" cy="1018391"/>
            <a:chOff x="4219115" y="3451189"/>
            <a:chExt cx="1132860" cy="101839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226F1950-B7A5-415B-AC9A-4F3087CA5F56}"/>
                </a:ext>
              </a:extLst>
            </p:cNvPr>
            <p:cNvCxnSpPr>
              <a:cxnSpLocks/>
              <a:stCxn id="106" idx="2"/>
              <a:endCxn id="108" idx="0"/>
            </p:cNvCxnSpPr>
            <p:nvPr/>
          </p:nvCxnSpPr>
          <p:spPr>
            <a:xfrm flipH="1">
              <a:off x="4219115" y="3460055"/>
              <a:ext cx="944668" cy="8956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6E66EEFF-26F6-42A2-8D06-75221FE70BF5}"/>
                </a:ext>
              </a:extLst>
            </p:cNvPr>
            <p:cNvSpPr txBox="1"/>
            <p:nvPr/>
          </p:nvSpPr>
          <p:spPr>
            <a:xfrm>
              <a:off x="5101585" y="345118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5487CE42-C514-4A15-98E8-50BD7A6D628A}"/>
                </a:ext>
              </a:extLst>
            </p:cNvPr>
            <p:cNvSpPr txBox="1"/>
            <p:nvPr/>
          </p:nvSpPr>
          <p:spPr>
            <a:xfrm>
              <a:off x="4265586" y="419258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B8942D9C-5A58-416D-A174-DE4543C1C7F1}"/>
                </a:ext>
              </a:extLst>
            </p:cNvPr>
            <p:cNvSpPr txBox="1"/>
            <p:nvPr/>
          </p:nvSpPr>
          <p:spPr>
            <a:xfrm rot="18785206">
              <a:off x="4192189" y="3793996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manage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vert="horz" lIns="216000" tIns="108000" rIns="216000" bIns="108000" rtlCol="0" anchor="t">
            <a:normAutofit/>
          </a:bodyPr>
          <a:lstStyle/>
          <a:p>
            <a:r>
              <a:rPr lang="en-US" dirty="0">
                <a:latin typeface="+mn-lt"/>
              </a:rPr>
              <a:t>Class Diagram Of Library Management System</a:t>
            </a:r>
            <a:endParaRPr lang="en-IN" dirty="0">
              <a:latin typeface="+mn-lt"/>
            </a:endParaRPr>
          </a:p>
        </p:txBody>
      </p:sp>
      <p:grpSp>
        <p:nvGrpSpPr>
          <p:cNvPr id="4" name="Google Shape;317;p36">
            <a:extLst>
              <a:ext uri="{FF2B5EF4-FFF2-40B4-BE49-F238E27FC236}">
                <a16:creationId xmlns:a16="http://schemas.microsoft.com/office/drawing/2014/main" xmlns="" id="{C639963D-CD28-4AA8-90E0-16C2B39DFEDC}"/>
              </a:ext>
            </a:extLst>
          </p:cNvPr>
          <p:cNvGrpSpPr/>
          <p:nvPr/>
        </p:nvGrpSpPr>
        <p:grpSpPr>
          <a:xfrm>
            <a:off x="1490404" y="786283"/>
            <a:ext cx="3305019" cy="1963758"/>
            <a:chOff x="377079" y="1981200"/>
            <a:chExt cx="3105261" cy="2146957"/>
          </a:xfrm>
        </p:grpSpPr>
        <p:sp>
          <p:nvSpPr>
            <p:cNvPr id="5" name="Google Shape;318;p36">
              <a:extLst>
                <a:ext uri="{FF2B5EF4-FFF2-40B4-BE49-F238E27FC236}">
                  <a16:creationId xmlns:a16="http://schemas.microsoft.com/office/drawing/2014/main" xmlns="" id="{3B30E9E2-9741-4347-92DD-786B7E34F085}"/>
                </a:ext>
              </a:extLst>
            </p:cNvPr>
            <p:cNvSpPr/>
            <p:nvPr/>
          </p:nvSpPr>
          <p:spPr>
            <a:xfrm>
              <a:off x="381000" y="1981200"/>
              <a:ext cx="310134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Calibri"/>
                  <a:sym typeface="Calibri"/>
                </a:rPr>
                <a:t>Librarian</a:t>
              </a:r>
              <a:endParaRPr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6" name="Google Shape;319;p36">
              <a:extLst>
                <a:ext uri="{FF2B5EF4-FFF2-40B4-BE49-F238E27FC236}">
                  <a16:creationId xmlns:a16="http://schemas.microsoft.com/office/drawing/2014/main" xmlns="" id="{0CFD11F6-0A93-47A4-8376-F98BEBAE9331}"/>
                </a:ext>
              </a:extLst>
            </p:cNvPr>
            <p:cNvSpPr/>
            <p:nvPr/>
          </p:nvSpPr>
          <p:spPr>
            <a:xfrm>
              <a:off x="381000" y="2438400"/>
              <a:ext cx="3101340" cy="5888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contactNo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" name="Google Shape;320;p36">
              <a:extLst>
                <a:ext uri="{FF2B5EF4-FFF2-40B4-BE49-F238E27FC236}">
                  <a16:creationId xmlns:a16="http://schemas.microsoft.com/office/drawing/2014/main" xmlns="" id="{C1F61AAE-EF9C-4029-AC3B-3F65080B2652}"/>
                </a:ext>
              </a:extLst>
            </p:cNvPr>
            <p:cNvSpPr/>
            <p:nvPr/>
          </p:nvSpPr>
          <p:spPr>
            <a:xfrm>
              <a:off x="377079" y="3022924"/>
              <a:ext cx="3101340" cy="11052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addLibrarian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updateInfo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removeLibrarian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login(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uname:string,pass:string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" name="Google Shape;321;p36">
            <a:extLst>
              <a:ext uri="{FF2B5EF4-FFF2-40B4-BE49-F238E27FC236}">
                <a16:creationId xmlns:a16="http://schemas.microsoft.com/office/drawing/2014/main" xmlns="" id="{AF035319-2E45-48B0-B3D4-BA74D846016D}"/>
              </a:ext>
            </a:extLst>
          </p:cNvPr>
          <p:cNvGrpSpPr/>
          <p:nvPr/>
        </p:nvGrpSpPr>
        <p:grpSpPr>
          <a:xfrm>
            <a:off x="8296361" y="811212"/>
            <a:ext cx="2885117" cy="3000829"/>
            <a:chOff x="3886200" y="1784169"/>
            <a:chExt cx="2591118" cy="2726657"/>
          </a:xfrm>
        </p:grpSpPr>
        <p:sp>
          <p:nvSpPr>
            <p:cNvPr id="9" name="Google Shape;322;p36">
              <a:extLst>
                <a:ext uri="{FF2B5EF4-FFF2-40B4-BE49-F238E27FC236}">
                  <a16:creationId xmlns:a16="http://schemas.microsoft.com/office/drawing/2014/main" xmlns="" id="{F8E8ED6D-247B-4084-9F27-BFEF4EB918EF}"/>
                </a:ext>
              </a:extLst>
            </p:cNvPr>
            <p:cNvSpPr/>
            <p:nvPr/>
          </p:nvSpPr>
          <p:spPr>
            <a:xfrm>
              <a:off x="3886200" y="1784169"/>
              <a:ext cx="2590800" cy="3909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Calibri"/>
                  <a:sym typeface="Calibri"/>
                </a:rPr>
                <a:t>Member</a:t>
              </a:r>
              <a:endParaRPr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" name="Google Shape;323;p36">
              <a:extLst>
                <a:ext uri="{FF2B5EF4-FFF2-40B4-BE49-F238E27FC236}">
                  <a16:creationId xmlns:a16="http://schemas.microsoft.com/office/drawing/2014/main" xmlns="" id="{9D7A75A2-435E-442C-8360-B8F8B7E8905D}"/>
                </a:ext>
              </a:extLst>
            </p:cNvPr>
            <p:cNvSpPr/>
            <p:nvPr/>
          </p:nvSpPr>
          <p:spPr>
            <a:xfrm>
              <a:off x="3886518" y="2162320"/>
              <a:ext cx="2590800" cy="106191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mName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mContact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mType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mNoOfBookIssued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" name="Google Shape;324;p36">
              <a:extLst>
                <a:ext uri="{FF2B5EF4-FFF2-40B4-BE49-F238E27FC236}">
                  <a16:creationId xmlns:a16="http://schemas.microsoft.com/office/drawing/2014/main" xmlns="" id="{B5B71F04-E42A-472E-B6A1-017AC2F24FB2}"/>
                </a:ext>
              </a:extLst>
            </p:cNvPr>
            <p:cNvSpPr/>
            <p:nvPr/>
          </p:nvSpPr>
          <p:spPr>
            <a:xfrm>
              <a:off x="3886200" y="3175273"/>
              <a:ext cx="2590800" cy="133555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addMember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udateMember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issueBook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returnBook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registration():void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authentication(mID:int):int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2" name="Google Shape;325;p36">
            <a:extLst>
              <a:ext uri="{FF2B5EF4-FFF2-40B4-BE49-F238E27FC236}">
                <a16:creationId xmlns:a16="http://schemas.microsoft.com/office/drawing/2014/main" xmlns="" id="{066D80C1-C7D7-4750-AC99-EEAE80AE3633}"/>
              </a:ext>
            </a:extLst>
          </p:cNvPr>
          <p:cNvGrpSpPr/>
          <p:nvPr/>
        </p:nvGrpSpPr>
        <p:grpSpPr>
          <a:xfrm>
            <a:off x="5633623" y="2067288"/>
            <a:ext cx="1447800" cy="1009650"/>
            <a:chOff x="381000" y="1981200"/>
            <a:chExt cx="2514600" cy="1954161"/>
          </a:xfrm>
        </p:grpSpPr>
        <p:sp>
          <p:nvSpPr>
            <p:cNvPr id="13" name="Google Shape;326;p36">
              <a:extLst>
                <a:ext uri="{FF2B5EF4-FFF2-40B4-BE49-F238E27FC236}">
                  <a16:creationId xmlns:a16="http://schemas.microsoft.com/office/drawing/2014/main" xmlns="" id="{A9DBA5F8-9C8E-46E6-913F-9569F6E64AA0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Library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4" name="Google Shape;327;p36">
              <a:extLst>
                <a:ext uri="{FF2B5EF4-FFF2-40B4-BE49-F238E27FC236}">
                  <a16:creationId xmlns:a16="http://schemas.microsoft.com/office/drawing/2014/main" xmlns="" id="{305908A5-8614-42A2-BC61-7FF74A78D136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5" name="Google Shape;328;p36">
              <a:extLst>
                <a:ext uri="{FF2B5EF4-FFF2-40B4-BE49-F238E27FC236}">
                  <a16:creationId xmlns:a16="http://schemas.microsoft.com/office/drawing/2014/main" xmlns="" id="{8A2C92CE-F73C-4706-A2D7-5FE2CD05017E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6" name="Google Shape;329;p36">
            <a:extLst>
              <a:ext uri="{FF2B5EF4-FFF2-40B4-BE49-F238E27FC236}">
                <a16:creationId xmlns:a16="http://schemas.microsoft.com/office/drawing/2014/main" xmlns="" id="{577A9A0E-51F0-495D-BBC4-2DE48B84FC06}"/>
              </a:ext>
            </a:extLst>
          </p:cNvPr>
          <p:cNvGrpSpPr/>
          <p:nvPr/>
        </p:nvGrpSpPr>
        <p:grpSpPr>
          <a:xfrm>
            <a:off x="3833187" y="3549378"/>
            <a:ext cx="3093286" cy="1918921"/>
            <a:chOff x="3886200" y="1866900"/>
            <a:chExt cx="2590800" cy="1918921"/>
          </a:xfrm>
        </p:grpSpPr>
        <p:sp>
          <p:nvSpPr>
            <p:cNvPr id="17" name="Google Shape;330;p36">
              <a:extLst>
                <a:ext uri="{FF2B5EF4-FFF2-40B4-BE49-F238E27FC236}">
                  <a16:creationId xmlns:a16="http://schemas.microsoft.com/office/drawing/2014/main" xmlns="" id="{468476F6-6A54-40E3-88B2-6470D204C4A7}"/>
                </a:ext>
              </a:extLst>
            </p:cNvPr>
            <p:cNvSpPr/>
            <p:nvPr/>
          </p:nvSpPr>
          <p:spPr>
            <a:xfrm>
              <a:off x="3886200" y="1866900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Material</a:t>
              </a:r>
              <a:endParaRPr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8" name="Google Shape;331;p36">
              <a:extLst>
                <a:ext uri="{FF2B5EF4-FFF2-40B4-BE49-F238E27FC236}">
                  <a16:creationId xmlns:a16="http://schemas.microsoft.com/office/drawing/2014/main" xmlns="" id="{A552D723-7B1E-4F9A-B853-C69B1CA8EB59}"/>
                </a:ext>
              </a:extLst>
            </p:cNvPr>
            <p:cNvSpPr/>
            <p:nvPr/>
          </p:nvSpPr>
          <p:spPr>
            <a:xfrm>
              <a:off x="3886200" y="2247900"/>
              <a:ext cx="2590800" cy="36363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materialID:int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9" name="Google Shape;332;p36">
              <a:extLst>
                <a:ext uri="{FF2B5EF4-FFF2-40B4-BE49-F238E27FC236}">
                  <a16:creationId xmlns:a16="http://schemas.microsoft.com/office/drawing/2014/main" xmlns="" id="{BCA6B49F-90B9-4455-B1AD-36F78EB59A01}"/>
                </a:ext>
              </a:extLst>
            </p:cNvPr>
            <p:cNvSpPr/>
            <p:nvPr/>
          </p:nvSpPr>
          <p:spPr>
            <a:xfrm>
              <a:off x="3886200" y="2565241"/>
              <a:ext cx="2590800" cy="122058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lang="en-US"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removeMaterial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issueMaterial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returnMaterial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20" name="Google Shape;333;p36">
            <a:extLst>
              <a:ext uri="{FF2B5EF4-FFF2-40B4-BE49-F238E27FC236}">
                <a16:creationId xmlns:a16="http://schemas.microsoft.com/office/drawing/2014/main" xmlns="" id="{3AC8D005-6A63-40ED-B95A-EEBA8BEE9EDB}"/>
              </a:ext>
            </a:extLst>
          </p:cNvPr>
          <p:cNvGrpSpPr/>
          <p:nvPr/>
        </p:nvGrpSpPr>
        <p:grpSpPr>
          <a:xfrm>
            <a:off x="7843423" y="4839063"/>
            <a:ext cx="1295400" cy="882906"/>
            <a:chOff x="381000" y="1981200"/>
            <a:chExt cx="2514600" cy="1648164"/>
          </a:xfrm>
        </p:grpSpPr>
        <p:sp>
          <p:nvSpPr>
            <p:cNvPr id="21" name="Google Shape;334;p36">
              <a:extLst>
                <a:ext uri="{FF2B5EF4-FFF2-40B4-BE49-F238E27FC236}">
                  <a16:creationId xmlns:a16="http://schemas.microsoft.com/office/drawing/2014/main" xmlns="" id="{86C892C6-6AE7-428A-9138-BA7C43AAB07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Staff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2" name="Google Shape;335;p36">
              <a:extLst>
                <a:ext uri="{FF2B5EF4-FFF2-40B4-BE49-F238E27FC236}">
                  <a16:creationId xmlns:a16="http://schemas.microsoft.com/office/drawing/2014/main" xmlns="" id="{1B2C22B6-13DF-4065-A6D9-1D9B677F0168}"/>
                </a:ext>
              </a:extLst>
            </p:cNvPr>
            <p:cNvSpPr/>
            <p:nvPr/>
          </p:nvSpPr>
          <p:spPr>
            <a:xfrm>
              <a:off x="381000" y="2438399"/>
              <a:ext cx="2514600" cy="60840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3" name="Google Shape;336;p36">
              <a:extLst>
                <a:ext uri="{FF2B5EF4-FFF2-40B4-BE49-F238E27FC236}">
                  <a16:creationId xmlns:a16="http://schemas.microsoft.com/office/drawing/2014/main" xmlns="" id="{010AD6B8-19AB-4BEE-A7C4-9AFB0A4AC49C}"/>
                </a:ext>
              </a:extLst>
            </p:cNvPr>
            <p:cNvSpPr/>
            <p:nvPr/>
          </p:nvSpPr>
          <p:spPr>
            <a:xfrm>
              <a:off x="381000" y="3046802"/>
              <a:ext cx="2514600" cy="5825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4" name="Google Shape;337;p36">
            <a:extLst>
              <a:ext uri="{FF2B5EF4-FFF2-40B4-BE49-F238E27FC236}">
                <a16:creationId xmlns:a16="http://schemas.microsoft.com/office/drawing/2014/main" xmlns="" id="{0366AB7C-F3A5-49F2-BF51-E4948914C2D0}"/>
              </a:ext>
            </a:extLst>
          </p:cNvPr>
          <p:cNvGrpSpPr/>
          <p:nvPr/>
        </p:nvGrpSpPr>
        <p:grpSpPr>
          <a:xfrm>
            <a:off x="9535384" y="4818671"/>
            <a:ext cx="1455167" cy="1067218"/>
            <a:chOff x="381000" y="1981200"/>
            <a:chExt cx="2514600" cy="1954161"/>
          </a:xfrm>
        </p:grpSpPr>
        <p:sp>
          <p:nvSpPr>
            <p:cNvPr id="25" name="Google Shape;338;p36">
              <a:extLst>
                <a:ext uri="{FF2B5EF4-FFF2-40B4-BE49-F238E27FC236}">
                  <a16:creationId xmlns:a16="http://schemas.microsoft.com/office/drawing/2014/main" xmlns="" id="{990BF8F1-7801-4B85-A600-4D6D9258656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Student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6" name="Google Shape;339;p36">
              <a:extLst>
                <a:ext uri="{FF2B5EF4-FFF2-40B4-BE49-F238E27FC236}">
                  <a16:creationId xmlns:a16="http://schemas.microsoft.com/office/drawing/2014/main" xmlns="" id="{2FE0D714-EBF7-423E-8BDA-EC21C3DF0CA0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enrNo:int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7" name="Google Shape;340;p36">
              <a:extLst>
                <a:ext uri="{FF2B5EF4-FFF2-40B4-BE49-F238E27FC236}">
                  <a16:creationId xmlns:a16="http://schemas.microsoft.com/office/drawing/2014/main" xmlns="" id="{7F6979E4-1127-42DD-B703-60BAB4596C96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payFine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8" name="Google Shape;341;p36">
            <a:extLst>
              <a:ext uri="{FF2B5EF4-FFF2-40B4-BE49-F238E27FC236}">
                <a16:creationId xmlns:a16="http://schemas.microsoft.com/office/drawing/2014/main" xmlns="" id="{373116BF-9A4F-473A-AB1A-8A0AD634945F}"/>
              </a:ext>
            </a:extLst>
          </p:cNvPr>
          <p:cNvGrpSpPr/>
          <p:nvPr/>
        </p:nvGrpSpPr>
        <p:grpSpPr>
          <a:xfrm>
            <a:off x="6536939" y="1527541"/>
            <a:ext cx="1831341" cy="672405"/>
            <a:chOff x="5026650" y="1795948"/>
            <a:chExt cx="1831341" cy="672405"/>
          </a:xfrm>
        </p:grpSpPr>
        <p:sp>
          <p:nvSpPr>
            <p:cNvPr id="29" name="Google Shape;342;p36">
              <a:extLst>
                <a:ext uri="{FF2B5EF4-FFF2-40B4-BE49-F238E27FC236}">
                  <a16:creationId xmlns:a16="http://schemas.microsoft.com/office/drawing/2014/main" xmlns="" id="{CF6797F4-373B-4C6B-BAB6-3036B9A36438}"/>
                </a:ext>
              </a:extLst>
            </p:cNvPr>
            <p:cNvSpPr/>
            <p:nvPr/>
          </p:nvSpPr>
          <p:spPr>
            <a:xfrm>
              <a:off x="5026650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343;p36">
              <a:extLst>
                <a:ext uri="{FF2B5EF4-FFF2-40B4-BE49-F238E27FC236}">
                  <a16:creationId xmlns:a16="http://schemas.microsoft.com/office/drawing/2014/main" xmlns="" id="{CA4907B2-C5A3-4F9A-9079-2352ED985A8F}"/>
                </a:ext>
              </a:extLst>
            </p:cNvPr>
            <p:cNvCxnSpPr>
              <a:cxnSpLocks/>
              <a:stCxn id="29" idx="0"/>
              <a:endCxn id="10" idx="1"/>
            </p:cNvCxnSpPr>
            <p:nvPr/>
          </p:nvCxnSpPr>
          <p:spPr>
            <a:xfrm flipV="1">
              <a:off x="5112375" y="2080138"/>
              <a:ext cx="1674051" cy="1061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Google Shape;344;p36">
              <a:extLst>
                <a:ext uri="{FF2B5EF4-FFF2-40B4-BE49-F238E27FC236}">
                  <a16:creationId xmlns:a16="http://schemas.microsoft.com/office/drawing/2014/main" xmlns="" id="{B35B09B6-C2BB-49EE-BCD3-176C545B6BB5}"/>
                </a:ext>
              </a:extLst>
            </p:cNvPr>
            <p:cNvSpPr txBox="1"/>
            <p:nvPr/>
          </p:nvSpPr>
          <p:spPr>
            <a:xfrm>
              <a:off x="6583557" y="203933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 dirty="0"/>
            </a:p>
          </p:txBody>
        </p:sp>
        <p:sp>
          <p:nvSpPr>
            <p:cNvPr id="32" name="Google Shape;345;p36">
              <a:extLst>
                <a:ext uri="{FF2B5EF4-FFF2-40B4-BE49-F238E27FC236}">
                  <a16:creationId xmlns:a16="http://schemas.microsoft.com/office/drawing/2014/main" xmlns="" id="{4A0E0CB3-8D2C-4991-9BF3-D2FF26BCA957}"/>
                </a:ext>
              </a:extLst>
            </p:cNvPr>
            <p:cNvSpPr txBox="1"/>
            <p:nvPr/>
          </p:nvSpPr>
          <p:spPr>
            <a:xfrm>
              <a:off x="5113472" y="216057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/>
            </a:p>
          </p:txBody>
        </p:sp>
        <p:sp>
          <p:nvSpPr>
            <p:cNvPr id="33" name="Google Shape;346;p36">
              <a:extLst>
                <a:ext uri="{FF2B5EF4-FFF2-40B4-BE49-F238E27FC236}">
                  <a16:creationId xmlns:a16="http://schemas.microsoft.com/office/drawing/2014/main" xmlns="" id="{BAFA52AF-2EEC-4DF9-B7BE-1729480A4AFF}"/>
                </a:ext>
              </a:extLst>
            </p:cNvPr>
            <p:cNvSpPr txBox="1"/>
            <p:nvPr/>
          </p:nvSpPr>
          <p:spPr>
            <a:xfrm>
              <a:off x="5444574" y="1795948"/>
              <a:ext cx="1244637" cy="1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membership</a:t>
              </a:r>
              <a:endParaRPr sz="1500" dirty="0"/>
            </a:p>
          </p:txBody>
        </p:sp>
      </p:grpSp>
      <p:grpSp>
        <p:nvGrpSpPr>
          <p:cNvPr id="34" name="Google Shape;347;p36">
            <a:extLst>
              <a:ext uri="{FF2B5EF4-FFF2-40B4-BE49-F238E27FC236}">
                <a16:creationId xmlns:a16="http://schemas.microsoft.com/office/drawing/2014/main" xmlns="" id="{D0219945-362A-4E70-8C72-5EC689FFE55B}"/>
              </a:ext>
            </a:extLst>
          </p:cNvPr>
          <p:cNvGrpSpPr/>
          <p:nvPr/>
        </p:nvGrpSpPr>
        <p:grpSpPr>
          <a:xfrm>
            <a:off x="6879136" y="2815847"/>
            <a:ext cx="1602818" cy="1303971"/>
            <a:chOff x="4979313" y="3082184"/>
            <a:chExt cx="1602818" cy="1303971"/>
          </a:xfrm>
        </p:grpSpPr>
        <p:cxnSp>
          <p:nvCxnSpPr>
            <p:cNvPr id="35" name="Google Shape;348;p36">
              <a:extLst>
                <a:ext uri="{FF2B5EF4-FFF2-40B4-BE49-F238E27FC236}">
                  <a16:creationId xmlns:a16="http://schemas.microsoft.com/office/drawing/2014/main" xmlns="" id="{54E9951F-6909-4CF4-A900-93E556D50C2E}"/>
                </a:ext>
              </a:extLst>
            </p:cNvPr>
            <p:cNvCxnSpPr>
              <a:cxnSpLocks/>
              <a:stCxn id="18" idx="3"/>
              <a:endCxn id="11" idx="1"/>
            </p:cNvCxnSpPr>
            <p:nvPr/>
          </p:nvCxnSpPr>
          <p:spPr>
            <a:xfrm flipV="1">
              <a:off x="5026650" y="3343455"/>
              <a:ext cx="1369888" cy="1035075"/>
            </a:xfrm>
            <a:prstGeom prst="bentConnector3">
              <a:avLst>
                <a:gd name="adj1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Google Shape;349;p36">
              <a:extLst>
                <a:ext uri="{FF2B5EF4-FFF2-40B4-BE49-F238E27FC236}">
                  <a16:creationId xmlns:a16="http://schemas.microsoft.com/office/drawing/2014/main" xmlns="" id="{79B3BCE0-F80F-4165-861B-61E0A4CD3631}"/>
                </a:ext>
              </a:extLst>
            </p:cNvPr>
            <p:cNvSpPr txBox="1"/>
            <p:nvPr/>
          </p:nvSpPr>
          <p:spPr>
            <a:xfrm>
              <a:off x="4979313" y="4078378"/>
              <a:ext cx="5847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0…3</a:t>
              </a:r>
              <a:endParaRPr sz="1200" dirty="0"/>
            </a:p>
          </p:txBody>
        </p:sp>
        <p:sp>
          <p:nvSpPr>
            <p:cNvPr id="37" name="Google Shape;350;p36">
              <a:extLst>
                <a:ext uri="{FF2B5EF4-FFF2-40B4-BE49-F238E27FC236}">
                  <a16:creationId xmlns:a16="http://schemas.microsoft.com/office/drawing/2014/main" xmlns="" id="{ECAB4F66-9D8F-4790-AE24-429BB6803223}"/>
                </a:ext>
              </a:extLst>
            </p:cNvPr>
            <p:cNvSpPr txBox="1"/>
            <p:nvPr/>
          </p:nvSpPr>
          <p:spPr>
            <a:xfrm>
              <a:off x="6154691" y="331152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38" name="Google Shape;351;p36">
              <a:extLst>
                <a:ext uri="{FF2B5EF4-FFF2-40B4-BE49-F238E27FC236}">
                  <a16:creationId xmlns:a16="http://schemas.microsoft.com/office/drawing/2014/main" xmlns="" id="{597F523D-C366-43AA-B01C-C68AA8E9C574}"/>
                </a:ext>
              </a:extLst>
            </p:cNvPr>
            <p:cNvSpPr txBox="1"/>
            <p:nvPr/>
          </p:nvSpPr>
          <p:spPr>
            <a:xfrm>
              <a:off x="5559689" y="3082184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request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52;p36">
            <a:extLst>
              <a:ext uri="{FF2B5EF4-FFF2-40B4-BE49-F238E27FC236}">
                <a16:creationId xmlns:a16="http://schemas.microsoft.com/office/drawing/2014/main" xmlns="" id="{FBC57CD4-579A-4C3F-91F5-91BF38A3D56D}"/>
              </a:ext>
            </a:extLst>
          </p:cNvPr>
          <p:cNvGrpSpPr/>
          <p:nvPr/>
        </p:nvGrpSpPr>
        <p:grpSpPr>
          <a:xfrm>
            <a:off x="5398633" y="3034039"/>
            <a:ext cx="1013176" cy="585035"/>
            <a:chOff x="3498810" y="3300376"/>
            <a:chExt cx="1013176" cy="585035"/>
          </a:xfrm>
        </p:grpSpPr>
        <p:sp>
          <p:nvSpPr>
            <p:cNvPr id="40" name="Google Shape;353;p36">
              <a:extLst>
                <a:ext uri="{FF2B5EF4-FFF2-40B4-BE49-F238E27FC236}">
                  <a16:creationId xmlns:a16="http://schemas.microsoft.com/office/drawing/2014/main" xmlns="" id="{3D93C3F0-533A-4402-BF8E-38A03AD705BB}"/>
                </a:ext>
              </a:extLst>
            </p:cNvPr>
            <p:cNvSpPr/>
            <p:nvPr/>
          </p:nvSpPr>
          <p:spPr>
            <a:xfrm>
              <a:off x="3918800" y="3354624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" name="Google Shape;354;p36">
              <a:extLst>
                <a:ext uri="{FF2B5EF4-FFF2-40B4-BE49-F238E27FC236}">
                  <a16:creationId xmlns:a16="http://schemas.microsoft.com/office/drawing/2014/main" xmlns="" id="{AE0F87C9-9EC2-4987-AC85-0DB76D0F13F9}"/>
                </a:ext>
              </a:extLst>
            </p:cNvPr>
            <p:cNvCxnSpPr>
              <a:stCxn id="40" idx="2"/>
            </p:cNvCxnSpPr>
            <p:nvPr/>
          </p:nvCxnSpPr>
          <p:spPr>
            <a:xfrm>
              <a:off x="4004525" y="3583224"/>
              <a:ext cx="0" cy="232500"/>
            </a:xfrm>
            <a:prstGeom prst="straightConnector1">
              <a:avLst/>
            </a:prstGeom>
            <a:noFill/>
            <a:ln w="952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" name="Google Shape;355;p36">
              <a:extLst>
                <a:ext uri="{FF2B5EF4-FFF2-40B4-BE49-F238E27FC236}">
                  <a16:creationId xmlns:a16="http://schemas.microsoft.com/office/drawing/2014/main" xmlns="" id="{86676A23-B402-42A8-BFE4-52D23E394DED}"/>
                </a:ext>
              </a:extLst>
            </p:cNvPr>
            <p:cNvSpPr txBox="1"/>
            <p:nvPr/>
          </p:nvSpPr>
          <p:spPr>
            <a:xfrm>
              <a:off x="4033716" y="3300376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43" name="Google Shape;356;p36">
              <a:extLst>
                <a:ext uri="{FF2B5EF4-FFF2-40B4-BE49-F238E27FC236}">
                  <a16:creationId xmlns:a16="http://schemas.microsoft.com/office/drawing/2014/main" xmlns="" id="{C919C504-E77C-40C6-9ACA-DA9C421DF277}"/>
                </a:ext>
              </a:extLst>
            </p:cNvPr>
            <p:cNvSpPr txBox="1"/>
            <p:nvPr/>
          </p:nvSpPr>
          <p:spPr>
            <a:xfrm>
              <a:off x="3944551" y="3577634"/>
              <a:ext cx="5674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1…*</a:t>
              </a:r>
              <a:endParaRPr sz="1200" dirty="0"/>
            </a:p>
          </p:txBody>
        </p:sp>
        <p:sp>
          <p:nvSpPr>
            <p:cNvPr id="44" name="Google Shape;357;p36">
              <a:extLst>
                <a:ext uri="{FF2B5EF4-FFF2-40B4-BE49-F238E27FC236}">
                  <a16:creationId xmlns:a16="http://schemas.microsoft.com/office/drawing/2014/main" xmlns="" id="{CCC8985A-7AED-4073-A45B-811EC22061E5}"/>
                </a:ext>
              </a:extLst>
            </p:cNvPr>
            <p:cNvSpPr txBox="1"/>
            <p:nvPr/>
          </p:nvSpPr>
          <p:spPr>
            <a:xfrm>
              <a:off x="3498810" y="3497462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500" dirty="0"/>
            </a:p>
          </p:txBody>
        </p:sp>
      </p:grpSp>
      <p:grpSp>
        <p:nvGrpSpPr>
          <p:cNvPr id="45" name="Google Shape;358;p36">
            <a:extLst>
              <a:ext uri="{FF2B5EF4-FFF2-40B4-BE49-F238E27FC236}">
                <a16:creationId xmlns:a16="http://schemas.microsoft.com/office/drawing/2014/main" xmlns="" id="{DB179EAA-65CF-4587-9894-F084E6E3E054}"/>
              </a:ext>
            </a:extLst>
          </p:cNvPr>
          <p:cNvGrpSpPr/>
          <p:nvPr/>
        </p:nvGrpSpPr>
        <p:grpSpPr>
          <a:xfrm>
            <a:off x="2933297" y="2744649"/>
            <a:ext cx="899890" cy="1682765"/>
            <a:chOff x="1494066" y="2894637"/>
            <a:chExt cx="899890" cy="1682765"/>
          </a:xfrm>
        </p:grpSpPr>
        <p:cxnSp>
          <p:nvCxnSpPr>
            <p:cNvPr id="46" name="Google Shape;359;p36">
              <a:extLst>
                <a:ext uri="{FF2B5EF4-FFF2-40B4-BE49-F238E27FC236}">
                  <a16:creationId xmlns:a16="http://schemas.microsoft.com/office/drawing/2014/main" xmlns="" id="{875910E6-2BE1-4009-8185-711B3484694D}"/>
                </a:ext>
              </a:extLst>
            </p:cNvPr>
            <p:cNvCxnSpPr>
              <a:cxnSpLocks/>
              <a:stCxn id="7" idx="2"/>
              <a:endCxn id="18" idx="1"/>
            </p:cNvCxnSpPr>
            <p:nvPr/>
          </p:nvCxnSpPr>
          <p:spPr>
            <a:xfrm rot="16200000" flipH="1">
              <a:off x="1366700" y="3243803"/>
              <a:ext cx="1362152" cy="692360"/>
            </a:xfrm>
            <a:prstGeom prst="bentConnector2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360;p36">
              <a:extLst>
                <a:ext uri="{FF2B5EF4-FFF2-40B4-BE49-F238E27FC236}">
                  <a16:creationId xmlns:a16="http://schemas.microsoft.com/office/drawing/2014/main" xmlns="" id="{7ADFE637-5A32-4B28-9461-D9CE50C37A00}"/>
                </a:ext>
              </a:extLst>
            </p:cNvPr>
            <p:cNvSpPr txBox="1"/>
            <p:nvPr/>
          </p:nvSpPr>
          <p:spPr>
            <a:xfrm>
              <a:off x="2083929" y="4269625"/>
              <a:ext cx="276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 dirty="0"/>
            </a:p>
          </p:txBody>
        </p:sp>
        <p:sp>
          <p:nvSpPr>
            <p:cNvPr id="48" name="Google Shape;361;p36">
              <a:extLst>
                <a:ext uri="{FF2B5EF4-FFF2-40B4-BE49-F238E27FC236}">
                  <a16:creationId xmlns:a16="http://schemas.microsoft.com/office/drawing/2014/main" xmlns="" id="{48A47980-B23A-4A22-A865-030746EA546A}"/>
                </a:ext>
              </a:extLst>
            </p:cNvPr>
            <p:cNvSpPr txBox="1"/>
            <p:nvPr/>
          </p:nvSpPr>
          <p:spPr>
            <a:xfrm>
              <a:off x="1494066" y="28946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49" name="Google Shape;362;p36">
              <a:extLst>
                <a:ext uri="{FF2B5EF4-FFF2-40B4-BE49-F238E27FC236}">
                  <a16:creationId xmlns:a16="http://schemas.microsoft.com/office/drawing/2014/main" xmlns="" id="{3349BA18-893B-4D87-9F47-1E69267299EA}"/>
                </a:ext>
              </a:extLst>
            </p:cNvPr>
            <p:cNvSpPr txBox="1"/>
            <p:nvPr/>
          </p:nvSpPr>
          <p:spPr>
            <a:xfrm rot="5400000">
              <a:off x="1138660" y="371407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500" dirty="0"/>
            </a:p>
          </p:txBody>
        </p:sp>
      </p:grpSp>
      <p:grpSp>
        <p:nvGrpSpPr>
          <p:cNvPr id="50" name="Google Shape;363;p36">
            <a:extLst>
              <a:ext uri="{FF2B5EF4-FFF2-40B4-BE49-F238E27FC236}">
                <a16:creationId xmlns:a16="http://schemas.microsoft.com/office/drawing/2014/main" xmlns="" id="{029268F3-E60E-42EF-A1F7-98B7D786B05A}"/>
              </a:ext>
            </a:extLst>
          </p:cNvPr>
          <p:cNvGrpSpPr/>
          <p:nvPr/>
        </p:nvGrpSpPr>
        <p:grpSpPr>
          <a:xfrm>
            <a:off x="4753933" y="1196028"/>
            <a:ext cx="1633641" cy="909863"/>
            <a:chOff x="2854110" y="1462365"/>
            <a:chExt cx="1633641" cy="909863"/>
          </a:xfrm>
        </p:grpSpPr>
        <p:sp>
          <p:nvSpPr>
            <p:cNvPr id="51" name="Google Shape;364;p36">
              <a:extLst>
                <a:ext uri="{FF2B5EF4-FFF2-40B4-BE49-F238E27FC236}">
                  <a16:creationId xmlns:a16="http://schemas.microsoft.com/office/drawing/2014/main" xmlns="" id="{A94E8903-2601-4293-8B37-EE6AE0D7F277}"/>
                </a:ext>
              </a:extLst>
            </p:cNvPr>
            <p:cNvSpPr/>
            <p:nvPr/>
          </p:nvSpPr>
          <p:spPr>
            <a:xfrm>
              <a:off x="4316301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" name="Google Shape;365;p36">
              <a:extLst>
                <a:ext uri="{FF2B5EF4-FFF2-40B4-BE49-F238E27FC236}">
                  <a16:creationId xmlns:a16="http://schemas.microsoft.com/office/drawing/2014/main" xmlns="" id="{3126AB8A-0531-4542-8C65-1E42327022E4}"/>
                </a:ext>
              </a:extLst>
            </p:cNvPr>
            <p:cNvCxnSpPr>
              <a:cxnSpLocks/>
              <a:stCxn id="6" idx="3"/>
              <a:endCxn id="51" idx="0"/>
            </p:cNvCxnSpPr>
            <p:nvPr/>
          </p:nvCxnSpPr>
          <p:spPr>
            <a:xfrm>
              <a:off x="2895600" y="1748976"/>
              <a:ext cx="1506426" cy="33222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Google Shape;366;p36">
              <a:extLst>
                <a:ext uri="{FF2B5EF4-FFF2-40B4-BE49-F238E27FC236}">
                  <a16:creationId xmlns:a16="http://schemas.microsoft.com/office/drawing/2014/main" xmlns="" id="{011A4725-A596-4B62-B31C-29A6A5202F6D}"/>
                </a:ext>
              </a:extLst>
            </p:cNvPr>
            <p:cNvSpPr txBox="1"/>
            <p:nvPr/>
          </p:nvSpPr>
          <p:spPr>
            <a:xfrm>
              <a:off x="2854110" y="1684039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54" name="Google Shape;367;p36">
              <a:extLst>
                <a:ext uri="{FF2B5EF4-FFF2-40B4-BE49-F238E27FC236}">
                  <a16:creationId xmlns:a16="http://schemas.microsoft.com/office/drawing/2014/main" xmlns="" id="{CB8B3B9B-C2A8-4973-8193-EAC2CEFC9774}"/>
                </a:ext>
              </a:extLst>
            </p:cNvPr>
            <p:cNvSpPr txBox="1"/>
            <p:nvPr/>
          </p:nvSpPr>
          <p:spPr>
            <a:xfrm>
              <a:off x="4090250" y="206445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55" name="Google Shape;368;p36">
              <a:extLst>
                <a:ext uri="{FF2B5EF4-FFF2-40B4-BE49-F238E27FC236}">
                  <a16:creationId xmlns:a16="http://schemas.microsoft.com/office/drawing/2014/main" xmlns="" id="{BE9DE9C0-C65D-4AC0-99FE-D9E392D0B9A4}"/>
                </a:ext>
              </a:extLst>
            </p:cNvPr>
            <p:cNvSpPr txBox="1"/>
            <p:nvPr/>
          </p:nvSpPr>
          <p:spPr>
            <a:xfrm>
              <a:off x="3304825" y="146236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workFor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369;p36">
            <a:extLst>
              <a:ext uri="{FF2B5EF4-FFF2-40B4-BE49-F238E27FC236}">
                <a16:creationId xmlns:a16="http://schemas.microsoft.com/office/drawing/2014/main" xmlns="" id="{BE03B2C9-33DF-4A51-9BA1-5579D304EB2E}"/>
              </a:ext>
            </a:extLst>
          </p:cNvPr>
          <p:cNvGrpSpPr/>
          <p:nvPr/>
        </p:nvGrpSpPr>
        <p:grpSpPr>
          <a:xfrm>
            <a:off x="4757995" y="853483"/>
            <a:ext cx="3538366" cy="631487"/>
            <a:chOff x="-1273472" y="4434337"/>
            <a:chExt cx="3538366" cy="631487"/>
          </a:xfrm>
        </p:grpSpPr>
        <p:cxnSp>
          <p:nvCxnSpPr>
            <p:cNvPr id="57" name="Google Shape;370;p36">
              <a:extLst>
                <a:ext uri="{FF2B5EF4-FFF2-40B4-BE49-F238E27FC236}">
                  <a16:creationId xmlns:a16="http://schemas.microsoft.com/office/drawing/2014/main" xmlns="" id="{9E93F3AB-DA25-4773-BF80-6B1E51F1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36044" y="4737579"/>
              <a:ext cx="3500938" cy="47745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Google Shape;371;p36">
              <a:extLst>
                <a:ext uri="{FF2B5EF4-FFF2-40B4-BE49-F238E27FC236}">
                  <a16:creationId xmlns:a16="http://schemas.microsoft.com/office/drawing/2014/main" xmlns="" id="{FB89BBB6-2814-4D40-8185-16D1E6901F1D}"/>
                </a:ext>
              </a:extLst>
            </p:cNvPr>
            <p:cNvSpPr txBox="1"/>
            <p:nvPr/>
          </p:nvSpPr>
          <p:spPr>
            <a:xfrm>
              <a:off x="1933761" y="475804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/>
            </a:p>
          </p:txBody>
        </p:sp>
        <p:sp>
          <p:nvSpPr>
            <p:cNvPr id="59" name="Google Shape;372;p36">
              <a:extLst>
                <a:ext uri="{FF2B5EF4-FFF2-40B4-BE49-F238E27FC236}">
                  <a16:creationId xmlns:a16="http://schemas.microsoft.com/office/drawing/2014/main" xmlns="" id="{7628A1BB-6D3D-4FCD-90F3-129414562DC1}"/>
                </a:ext>
              </a:extLst>
            </p:cNvPr>
            <p:cNvSpPr txBox="1"/>
            <p:nvPr/>
          </p:nvSpPr>
          <p:spPr>
            <a:xfrm>
              <a:off x="-1273472" y="44343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60" name="Google Shape;373;p36">
              <a:extLst>
                <a:ext uri="{FF2B5EF4-FFF2-40B4-BE49-F238E27FC236}">
                  <a16:creationId xmlns:a16="http://schemas.microsoft.com/office/drawing/2014/main" xmlns="" id="{2C8B0318-457F-4609-8A6E-A0272F9B13AF}"/>
                </a:ext>
              </a:extLst>
            </p:cNvPr>
            <p:cNvSpPr txBox="1"/>
            <p:nvPr/>
          </p:nvSpPr>
          <p:spPr>
            <a:xfrm>
              <a:off x="469510" y="446083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500" dirty="0"/>
            </a:p>
          </p:txBody>
        </p:sp>
      </p:grpSp>
      <p:grpSp>
        <p:nvGrpSpPr>
          <p:cNvPr id="61" name="Google Shape;374;p36">
            <a:extLst>
              <a:ext uri="{FF2B5EF4-FFF2-40B4-BE49-F238E27FC236}">
                <a16:creationId xmlns:a16="http://schemas.microsoft.com/office/drawing/2014/main" xmlns="" id="{768A6638-6CC1-4BE7-B49F-89FBF09B55ED}"/>
              </a:ext>
            </a:extLst>
          </p:cNvPr>
          <p:cNvGrpSpPr/>
          <p:nvPr/>
        </p:nvGrpSpPr>
        <p:grpSpPr>
          <a:xfrm>
            <a:off x="8641510" y="3812041"/>
            <a:ext cx="1580074" cy="1027022"/>
            <a:chOff x="3162300" y="4114800"/>
            <a:chExt cx="2820113" cy="1118595"/>
          </a:xfrm>
        </p:grpSpPr>
        <p:cxnSp>
          <p:nvCxnSpPr>
            <p:cNvPr id="62" name="Google Shape;375;p36">
              <a:extLst>
                <a:ext uri="{FF2B5EF4-FFF2-40B4-BE49-F238E27FC236}">
                  <a16:creationId xmlns:a16="http://schemas.microsoft.com/office/drawing/2014/main" xmlns="" id="{4BF50DF7-6906-4339-B694-3D9149951410}"/>
                </a:ext>
              </a:extLst>
            </p:cNvPr>
            <p:cNvCxnSpPr/>
            <p:nvPr/>
          </p:nvCxnSpPr>
          <p:spPr>
            <a:xfrm>
              <a:off x="3162300" y="4572000"/>
              <a:ext cx="2819400" cy="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376;p36">
              <a:extLst>
                <a:ext uri="{FF2B5EF4-FFF2-40B4-BE49-F238E27FC236}">
                  <a16:creationId xmlns:a16="http://schemas.microsoft.com/office/drawing/2014/main" xmlns="" id="{27C12048-F53F-4305-8F1C-B1291BEC0AB1}"/>
                </a:ext>
              </a:extLst>
            </p:cNvPr>
            <p:cNvCxnSpPr/>
            <p:nvPr/>
          </p:nvCxnSpPr>
          <p:spPr>
            <a:xfrm>
              <a:off x="3162300" y="4572000"/>
              <a:ext cx="0" cy="661395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77;p36">
              <a:extLst>
                <a:ext uri="{FF2B5EF4-FFF2-40B4-BE49-F238E27FC236}">
                  <a16:creationId xmlns:a16="http://schemas.microsoft.com/office/drawing/2014/main" xmlns="" id="{F420A226-814C-4BB2-AAC1-CFEE605BCD82}"/>
                </a:ext>
              </a:extLst>
            </p:cNvPr>
            <p:cNvCxnSpPr>
              <a:cxnSpLocks/>
            </p:cNvCxnSpPr>
            <p:nvPr/>
          </p:nvCxnSpPr>
          <p:spPr>
            <a:xfrm>
              <a:off x="5982413" y="4562303"/>
              <a:ext cx="0" cy="65070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378;p36">
              <a:extLst>
                <a:ext uri="{FF2B5EF4-FFF2-40B4-BE49-F238E27FC236}">
                  <a16:creationId xmlns:a16="http://schemas.microsoft.com/office/drawing/2014/main" xmlns="" id="{D021029E-0748-47C8-9D85-2908E2878652}"/>
                </a:ext>
              </a:extLst>
            </p:cNvPr>
            <p:cNvSpPr/>
            <p:nvPr/>
          </p:nvSpPr>
          <p:spPr>
            <a:xfrm>
              <a:off x="4457700" y="4114800"/>
              <a:ext cx="228600" cy="457199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333;p36">
            <a:extLst>
              <a:ext uri="{FF2B5EF4-FFF2-40B4-BE49-F238E27FC236}">
                <a16:creationId xmlns:a16="http://schemas.microsoft.com/office/drawing/2014/main" xmlns="" id="{A7152F57-F5A2-4D0D-936B-5E991158EA66}"/>
              </a:ext>
            </a:extLst>
          </p:cNvPr>
          <p:cNvGrpSpPr/>
          <p:nvPr/>
        </p:nvGrpSpPr>
        <p:grpSpPr>
          <a:xfrm>
            <a:off x="291467" y="3230987"/>
            <a:ext cx="2278291" cy="882906"/>
            <a:chOff x="381000" y="1981200"/>
            <a:chExt cx="2514600" cy="1648164"/>
          </a:xfrm>
        </p:grpSpPr>
        <p:sp>
          <p:nvSpPr>
            <p:cNvPr id="75" name="Google Shape;334;p36">
              <a:extLst>
                <a:ext uri="{FF2B5EF4-FFF2-40B4-BE49-F238E27FC236}">
                  <a16:creationId xmlns:a16="http://schemas.microsoft.com/office/drawing/2014/main" xmlns="" id="{A185E5AD-034F-4C7B-8DDE-11EA936949C5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Book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76" name="Google Shape;335;p36">
              <a:extLst>
                <a:ext uri="{FF2B5EF4-FFF2-40B4-BE49-F238E27FC236}">
                  <a16:creationId xmlns:a16="http://schemas.microsoft.com/office/drawing/2014/main" xmlns="" id="{513A2B4F-CF7D-4225-AD00-56E933E1E0FA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authorName:string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publisherName:String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7" name="Google Shape;336;p36">
              <a:extLst>
                <a:ext uri="{FF2B5EF4-FFF2-40B4-BE49-F238E27FC236}">
                  <a16:creationId xmlns:a16="http://schemas.microsoft.com/office/drawing/2014/main" xmlns="" id="{5FB2BC0A-32C5-493A-8ACD-4ED75C348739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1" name="Google Shape;333;p36">
            <a:extLst>
              <a:ext uri="{FF2B5EF4-FFF2-40B4-BE49-F238E27FC236}">
                <a16:creationId xmlns:a16="http://schemas.microsoft.com/office/drawing/2014/main" xmlns="" id="{D153DAA9-85CD-45F1-9ECC-25E38A504E7E}"/>
              </a:ext>
            </a:extLst>
          </p:cNvPr>
          <p:cNvGrpSpPr/>
          <p:nvPr/>
        </p:nvGrpSpPr>
        <p:grpSpPr>
          <a:xfrm>
            <a:off x="300888" y="4306881"/>
            <a:ext cx="2278291" cy="882906"/>
            <a:chOff x="381000" y="1981200"/>
            <a:chExt cx="2514600" cy="1648164"/>
          </a:xfrm>
        </p:grpSpPr>
        <p:sp>
          <p:nvSpPr>
            <p:cNvPr id="82" name="Google Shape;334;p36">
              <a:extLst>
                <a:ext uri="{FF2B5EF4-FFF2-40B4-BE49-F238E27FC236}">
                  <a16:creationId xmlns:a16="http://schemas.microsoft.com/office/drawing/2014/main" xmlns="" id="{C85866C8-64D8-4AE0-A199-4F0A917272BC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cs typeface="Calibri"/>
                  <a:sym typeface="Calibri"/>
                </a:rPr>
                <a:t>QestionPaper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3" name="Google Shape;335;p36">
              <a:extLst>
                <a:ext uri="{FF2B5EF4-FFF2-40B4-BE49-F238E27FC236}">
                  <a16:creationId xmlns:a16="http://schemas.microsoft.com/office/drawing/2014/main" xmlns="" id="{0A0CEA97-23C8-4770-B505-55220A2B6481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subject:string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examName:String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Google Shape;336;p36">
              <a:extLst>
                <a:ext uri="{FF2B5EF4-FFF2-40B4-BE49-F238E27FC236}">
                  <a16:creationId xmlns:a16="http://schemas.microsoft.com/office/drawing/2014/main" xmlns="" id="{235C6388-8011-4EF4-8847-902150BDE0EF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6" name="Google Shape;333;p36">
            <a:extLst>
              <a:ext uri="{FF2B5EF4-FFF2-40B4-BE49-F238E27FC236}">
                <a16:creationId xmlns:a16="http://schemas.microsoft.com/office/drawing/2014/main" xmlns="" id="{7610504B-202E-4701-9CF7-22BFA0DBB49D}"/>
              </a:ext>
            </a:extLst>
          </p:cNvPr>
          <p:cNvGrpSpPr/>
          <p:nvPr/>
        </p:nvGrpSpPr>
        <p:grpSpPr>
          <a:xfrm>
            <a:off x="309222" y="5515460"/>
            <a:ext cx="2278291" cy="882906"/>
            <a:chOff x="381000" y="1981200"/>
            <a:chExt cx="2514600" cy="1648164"/>
          </a:xfrm>
        </p:grpSpPr>
        <p:sp>
          <p:nvSpPr>
            <p:cNvPr id="87" name="Google Shape;334;p36">
              <a:extLst>
                <a:ext uri="{FF2B5EF4-FFF2-40B4-BE49-F238E27FC236}">
                  <a16:creationId xmlns:a16="http://schemas.microsoft.com/office/drawing/2014/main" xmlns="" id="{5B28DE8F-A935-474D-A5DA-B375526458B1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CD/DVD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8" name="Google Shape;335;p36">
              <a:extLst>
                <a:ext uri="{FF2B5EF4-FFF2-40B4-BE49-F238E27FC236}">
                  <a16:creationId xmlns:a16="http://schemas.microsoft.com/office/drawing/2014/main" xmlns="" id="{2CAC40D0-F473-49FC-9A0E-CABAB3EDC7B6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type:string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topic:String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9" name="Google Shape;336;p36">
              <a:extLst>
                <a:ext uri="{FF2B5EF4-FFF2-40B4-BE49-F238E27FC236}">
                  <a16:creationId xmlns:a16="http://schemas.microsoft.com/office/drawing/2014/main" xmlns="" id="{7BEB10A0-74DB-4F60-AD6F-A6E5621E00A7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B27EA8D-595A-4245-A3DA-7D1F114D5123}"/>
              </a:ext>
            </a:extLst>
          </p:cNvPr>
          <p:cNvGrpSpPr/>
          <p:nvPr/>
        </p:nvGrpSpPr>
        <p:grpSpPr>
          <a:xfrm>
            <a:off x="2569758" y="4047804"/>
            <a:ext cx="1263233" cy="1590115"/>
            <a:chOff x="2569758" y="4047804"/>
            <a:chExt cx="1263233" cy="1590115"/>
          </a:xfrm>
        </p:grpSpPr>
        <p:cxnSp>
          <p:nvCxnSpPr>
            <p:cNvPr id="93" name="Google Shape;376;p36">
              <a:extLst>
                <a:ext uri="{FF2B5EF4-FFF2-40B4-BE49-F238E27FC236}">
                  <a16:creationId xmlns:a16="http://schemas.microsoft.com/office/drawing/2014/main" xmlns="" id="{DC9F94FC-3937-434C-8879-75EE21FC453F}"/>
                </a:ext>
              </a:extLst>
            </p:cNvPr>
            <p:cNvCxnSpPr>
              <a:cxnSpLocks/>
              <a:stCxn id="95" idx="2"/>
              <a:endCxn id="77" idx="3"/>
            </p:cNvCxnSpPr>
            <p:nvPr/>
          </p:nvCxnSpPr>
          <p:spPr>
            <a:xfrm flipH="1" flipV="1">
              <a:off x="2569758" y="4047804"/>
              <a:ext cx="843463" cy="746656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377;p36">
              <a:extLst>
                <a:ext uri="{FF2B5EF4-FFF2-40B4-BE49-F238E27FC236}">
                  <a16:creationId xmlns:a16="http://schemas.microsoft.com/office/drawing/2014/main" xmlns="" id="{6D9C51AA-DDAD-44AA-BB88-51EFD90BB740}"/>
                </a:ext>
              </a:extLst>
            </p:cNvPr>
            <p:cNvCxnSpPr>
              <a:cxnSpLocks/>
              <a:stCxn id="95" idx="2"/>
              <a:endCxn id="87" idx="3"/>
            </p:cNvCxnSpPr>
            <p:nvPr/>
          </p:nvCxnSpPr>
          <p:spPr>
            <a:xfrm flipH="1">
              <a:off x="2587513" y="4794460"/>
              <a:ext cx="825708" cy="843459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378;p36">
              <a:extLst>
                <a:ext uri="{FF2B5EF4-FFF2-40B4-BE49-F238E27FC236}">
                  <a16:creationId xmlns:a16="http://schemas.microsoft.com/office/drawing/2014/main" xmlns="" id="{709C46B6-FA3E-4098-8D4A-B5B68C27BFD3}"/>
                </a:ext>
              </a:extLst>
            </p:cNvPr>
            <p:cNvSpPr/>
            <p:nvPr/>
          </p:nvSpPr>
          <p:spPr>
            <a:xfrm rot="5400000">
              <a:off x="3559065" y="4584574"/>
              <a:ext cx="128082" cy="419771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" name="Google Shape;377;p36">
              <a:extLst>
                <a:ext uri="{FF2B5EF4-FFF2-40B4-BE49-F238E27FC236}">
                  <a16:creationId xmlns:a16="http://schemas.microsoft.com/office/drawing/2014/main" xmlns="" id="{FDAB24FB-9B04-4F8B-92A1-8CDB47123A94}"/>
                </a:ext>
              </a:extLst>
            </p:cNvPr>
            <p:cNvCxnSpPr>
              <a:cxnSpLocks/>
              <a:stCxn id="95" idx="2"/>
              <a:endCxn id="83" idx="3"/>
            </p:cNvCxnSpPr>
            <p:nvPr/>
          </p:nvCxnSpPr>
          <p:spPr>
            <a:xfrm flipH="1">
              <a:off x="2579179" y="4794460"/>
              <a:ext cx="834042" cy="10244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2444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9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" y="2441529"/>
            <a:ext cx="11929641" cy="3169160"/>
          </a:xfrm>
        </p:spPr>
        <p:txBody>
          <a:bodyPr/>
          <a:lstStyle/>
          <a:p>
            <a:r>
              <a:rPr lang="en-US" dirty="0"/>
              <a:t>Class modeling is used to </a:t>
            </a:r>
            <a:r>
              <a:rPr lang="en-US" dirty="0">
                <a:solidFill>
                  <a:srgbClr val="C00000"/>
                </a:solidFill>
              </a:rPr>
              <a:t>specify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structure of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objects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components</a:t>
            </a:r>
            <a:r>
              <a:rPr lang="en-US" dirty="0"/>
              <a:t> that exist </a:t>
            </a:r>
            <a:r>
              <a:rPr lang="en-US" dirty="0">
                <a:solidFill>
                  <a:srgbClr val="C00000"/>
                </a:solidFill>
              </a:rPr>
              <a:t>in the problem domain</a:t>
            </a:r>
            <a:r>
              <a:rPr lang="en-US" dirty="0"/>
              <a:t> or system.</a:t>
            </a:r>
          </a:p>
          <a:p>
            <a:r>
              <a:rPr lang="en-US" dirty="0"/>
              <a:t>Class diagram provides a </a:t>
            </a:r>
            <a:r>
              <a:rPr lang="en-US" dirty="0">
                <a:solidFill>
                  <a:srgbClr val="C00000"/>
                </a:solidFill>
              </a:rPr>
              <a:t>graphic notation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modeling classes and their relationships</a:t>
            </a:r>
            <a:r>
              <a:rPr lang="en-US" dirty="0"/>
              <a:t>.</a:t>
            </a:r>
          </a:p>
          <a:p>
            <a:r>
              <a:rPr lang="en-US" dirty="0"/>
              <a:t>Class is a </a:t>
            </a:r>
            <a:r>
              <a:rPr lang="en-US" dirty="0">
                <a:solidFill>
                  <a:srgbClr val="C00000"/>
                </a:solidFill>
              </a:rPr>
              <a:t>blueprint of an object</a:t>
            </a:r>
            <a:r>
              <a:rPr lang="en-US" dirty="0"/>
              <a:t>.</a:t>
            </a:r>
          </a:p>
          <a:p>
            <a:r>
              <a:rPr lang="en-US" dirty="0"/>
              <a:t>An object is a </a:t>
            </a:r>
            <a:r>
              <a:rPr lang="en-US" dirty="0">
                <a:solidFill>
                  <a:srgbClr val="C00000"/>
                </a:solidFill>
              </a:rPr>
              <a:t>concept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abstraction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thing with an identity </a:t>
            </a:r>
            <a:r>
              <a:rPr lang="en-US" dirty="0"/>
              <a:t>that has </a:t>
            </a:r>
            <a:r>
              <a:rPr lang="en-US" dirty="0">
                <a:solidFill>
                  <a:srgbClr val="C00000"/>
                </a:solidFill>
              </a:rPr>
              <a:t>meaning for an application</a:t>
            </a:r>
            <a:r>
              <a:rPr lang="en-US" dirty="0"/>
              <a:t>.</a:t>
            </a:r>
          </a:p>
          <a:p>
            <a:r>
              <a:rPr lang="en-US" dirty="0"/>
              <a:t>Class diagrams represent an overview of the system like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relationships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4ECEE23B-30E0-497F-A702-7C0B02AD1238}"/>
              </a:ext>
            </a:extLst>
          </p:cNvPr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purpose</a:t>
            </a:r>
            <a:r>
              <a:rPr lang="en-US" sz="2400" dirty="0"/>
              <a:t> of class modeling is to describe </a:t>
            </a:r>
            <a:r>
              <a:rPr lang="en-US" sz="2400" b="1" dirty="0">
                <a:solidFill>
                  <a:srgbClr val="C00000"/>
                </a:solidFill>
              </a:rPr>
              <a:t>objects in systems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different types of relationships between them</a:t>
            </a:r>
            <a:r>
              <a:rPr lang="en-US" sz="2400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9C02AC0-7415-45F5-8394-5E4E67C1B843}"/>
              </a:ext>
            </a:extLst>
          </p:cNvPr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The class diagram is used to </a:t>
            </a:r>
            <a:r>
              <a:rPr lang="en-US" sz="2400" b="1" dirty="0">
                <a:solidFill>
                  <a:srgbClr val="C00000"/>
                </a:solidFill>
              </a:rPr>
              <a:t>construct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visualize</a:t>
            </a:r>
            <a:r>
              <a:rPr lang="en-US" sz="2400" dirty="0"/>
              <a:t> object-oriented systems.</a:t>
            </a: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(Class Name)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E1D79E9-6354-4035-B5B3-5B3DB6B9FC05}"/>
              </a:ext>
            </a:extLst>
          </p:cNvPr>
          <p:cNvGrpSpPr/>
          <p:nvPr/>
        </p:nvGrpSpPr>
        <p:grpSpPr>
          <a:xfrm>
            <a:off x="191286" y="2039660"/>
            <a:ext cx="1997476" cy="1772840"/>
            <a:chOff x="772357" y="1393794"/>
            <a:chExt cx="1997476" cy="17728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5925664-D8C2-4D09-93B4-3D508873B956}"/>
                </a:ext>
              </a:extLst>
            </p:cNvPr>
            <p:cNvSpPr/>
            <p:nvPr/>
          </p:nvSpPr>
          <p:spPr>
            <a:xfrm>
              <a:off x="772357" y="2580708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686A013A-7532-496E-B757-F24A81432CEE}"/>
              </a:ext>
            </a:extLst>
          </p:cNvPr>
          <p:cNvSpPr/>
          <p:nvPr/>
        </p:nvSpPr>
        <p:spPr>
          <a:xfrm>
            <a:off x="2864680" y="865867"/>
            <a:ext cx="9136034" cy="5589798"/>
          </a:xfrm>
          <a:prstGeom prst="wedgeRectCallout">
            <a:avLst>
              <a:gd name="adj1" fmla="val -57152"/>
              <a:gd name="adj2" fmla="val -23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xmlns="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1" y="865868"/>
            <a:ext cx="8839640" cy="558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 of the class appears in the </a:t>
            </a:r>
            <a:r>
              <a:rPr lang="en-US" dirty="0">
                <a:solidFill>
                  <a:srgbClr val="C00000"/>
                </a:solidFill>
              </a:rPr>
              <a:t>upper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section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Class name should be </a:t>
            </a:r>
            <a:r>
              <a:rPr lang="en-US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meaningful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dirty="0"/>
              <a:t>Class name should always be aligned </a:t>
            </a:r>
            <a:r>
              <a:rPr lang="en-US" dirty="0">
                <a:solidFill>
                  <a:srgbClr val="C00000"/>
                </a:solidFill>
              </a:rPr>
              <a:t>center</a:t>
            </a:r>
            <a:r>
              <a:rPr lang="en-US" dirty="0"/>
              <a:t> of the upper section.</a:t>
            </a:r>
          </a:p>
          <a:p>
            <a:r>
              <a:rPr lang="en-US" dirty="0"/>
              <a:t>Class name should </a:t>
            </a:r>
            <a:r>
              <a:rPr lang="en-US" dirty="0">
                <a:solidFill>
                  <a:srgbClr val="C00000"/>
                </a:solidFill>
              </a:rPr>
              <a:t>start with capital letters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intermediate letter is a capital.</a:t>
            </a:r>
            <a:r>
              <a:rPr lang="en-US" dirty="0"/>
              <a:t> </a:t>
            </a:r>
          </a:p>
          <a:p>
            <a:r>
              <a:rPr lang="en-US" dirty="0"/>
              <a:t>Class name should be always </a:t>
            </a:r>
            <a:r>
              <a:rPr lang="en-US" dirty="0">
                <a:solidFill>
                  <a:srgbClr val="C00000"/>
                </a:solidFill>
              </a:rPr>
              <a:t>bold format</a:t>
            </a:r>
            <a:r>
              <a:rPr lang="en-US" dirty="0"/>
              <a:t>.</a:t>
            </a:r>
          </a:p>
          <a:p>
            <a:r>
              <a:rPr lang="en-US" dirty="0"/>
              <a:t>For e.g.: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class name should be written in </a:t>
            </a:r>
            <a:r>
              <a:rPr lang="en-US" dirty="0">
                <a:solidFill>
                  <a:srgbClr val="C00000"/>
                </a:solidFill>
              </a:rPr>
              <a:t>italic format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BAD2C7E-CA99-4B7F-814E-D4BAC9724150}"/>
              </a:ext>
            </a:extLst>
          </p:cNvPr>
          <p:cNvGrpSpPr/>
          <p:nvPr/>
        </p:nvGrpSpPr>
        <p:grpSpPr>
          <a:xfrm>
            <a:off x="3320221" y="4001181"/>
            <a:ext cx="6979672" cy="961623"/>
            <a:chOff x="3311077" y="4750989"/>
            <a:chExt cx="6979672" cy="9616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C28C02B-8AEF-4052-89DD-DD0CCB568A5A}"/>
                </a:ext>
              </a:extLst>
            </p:cNvPr>
            <p:cNvGrpSpPr/>
            <p:nvPr/>
          </p:nvGrpSpPr>
          <p:grpSpPr>
            <a:xfrm>
              <a:off x="3311077" y="4750989"/>
              <a:ext cx="1835420" cy="959053"/>
              <a:chOff x="8523691" y="3072190"/>
              <a:chExt cx="1835420" cy="959053"/>
            </a:xfrm>
          </p:grpSpPr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xmlns="" id="{812C379E-ABAB-4B33-88E7-B4DFFE50272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i="1" dirty="0">
                    <a:solidFill>
                      <a:schemeClr val="bg1"/>
                    </a:solidFill>
                  </a:rPr>
                  <a:t>Account</a:t>
                </a:r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xmlns="" id="{DF82B69A-93E8-4BC3-A817-0A61E744A4A5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xmlns="" id="{2B54B802-A8D8-4E38-BE7C-CE84359BD428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DB32962-C05D-417D-B05F-2551034A610F}"/>
                </a:ext>
              </a:extLst>
            </p:cNvPr>
            <p:cNvGrpSpPr/>
            <p:nvPr/>
          </p:nvGrpSpPr>
          <p:grpSpPr>
            <a:xfrm>
              <a:off x="5939622" y="4750989"/>
              <a:ext cx="1835420" cy="959053"/>
              <a:chOff x="8523691" y="3072190"/>
              <a:chExt cx="1835420" cy="959053"/>
            </a:xfrm>
          </p:grpSpPr>
          <p:sp>
            <p:nvSpPr>
              <p:cNvPr id="25" name="Google Shape;200;p27">
                <a:extLst>
                  <a:ext uri="{FF2B5EF4-FFF2-40B4-BE49-F238E27FC236}">
                    <a16:creationId xmlns:a16="http://schemas.microsoft.com/office/drawing/2014/main" xmlns="" id="{84FFF456-D852-4C11-A45F-2CB471DC39C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bg1"/>
                    </a:solidFill>
                  </a:rPr>
                  <a:t>Customer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xmlns="" id="{3357E3CA-4F2E-4E81-88EC-23FD15F3847B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xmlns="" id="{AACAA6AD-1839-4252-96C3-14999718B654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F0D4C997-77D3-4029-A16B-C8F149AB50B3}"/>
                </a:ext>
              </a:extLst>
            </p:cNvPr>
            <p:cNvGrpSpPr/>
            <p:nvPr/>
          </p:nvGrpSpPr>
          <p:grpSpPr>
            <a:xfrm>
              <a:off x="8455329" y="4753559"/>
              <a:ext cx="1835420" cy="959053"/>
              <a:chOff x="8523691" y="3072190"/>
              <a:chExt cx="1835420" cy="959053"/>
            </a:xfrm>
          </p:grpSpPr>
          <p:sp>
            <p:nvSpPr>
              <p:cNvPr id="30" name="Google Shape;200;p27">
                <a:extLst>
                  <a:ext uri="{FF2B5EF4-FFF2-40B4-BE49-F238E27FC236}">
                    <a16:creationId xmlns:a16="http://schemas.microsoft.com/office/drawing/2014/main" xmlns="" id="{05167717-D1E8-4809-A3CB-7106EDDE920A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bg1"/>
                    </a:solidFill>
                  </a:rPr>
                  <a:t>Employee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xmlns="" id="{0F0CF29E-FEDB-432A-9925-A93904F671A7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xmlns="" id="{2F5239A0-5423-4D31-A4F3-FC21C57A274D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9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(Class Name) </a:t>
            </a:r>
            <a:r>
              <a:rPr lang="en-US" dirty="0"/>
              <a:t>Cont</a:t>
            </a:r>
            <a:r>
              <a:rPr lang="en-US" sz="3200" dirty="0"/>
              <a:t>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1C528A1E-8A94-4A43-B8E9-853B904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e.g. in the </a:t>
            </a:r>
            <a:r>
              <a:rPr lang="en-US" dirty="0">
                <a:solidFill>
                  <a:srgbClr val="C00000"/>
                </a:solidFill>
              </a:rPr>
              <a:t>banking system</a:t>
            </a:r>
            <a:r>
              <a:rPr lang="en-US" dirty="0"/>
              <a:t>, there are </a:t>
            </a:r>
            <a:r>
              <a:rPr lang="en-US" dirty="0">
                <a:solidFill>
                  <a:srgbClr val="C00000"/>
                </a:solidFill>
              </a:rPr>
              <a:t>two types of accounts</a:t>
            </a:r>
            <a:r>
              <a:rPr lang="en-US" dirty="0"/>
              <a:t>; one is a </a:t>
            </a:r>
            <a:r>
              <a:rPr lang="en-US" dirty="0">
                <a:solidFill>
                  <a:srgbClr val="C00000"/>
                </a:solidFill>
              </a:rPr>
              <a:t>saving account</a:t>
            </a:r>
            <a:r>
              <a:rPr lang="en-US" dirty="0"/>
              <a:t> and another is a </a:t>
            </a:r>
            <a:r>
              <a:rPr lang="en-US" dirty="0">
                <a:solidFill>
                  <a:srgbClr val="C00000"/>
                </a:solidFill>
              </a:rPr>
              <a:t>current account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Account is an abstract class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saving account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current account </a:t>
            </a:r>
            <a:r>
              <a:rPr lang="en-US" dirty="0"/>
              <a:t>is a subclass of Account.</a:t>
            </a:r>
          </a:p>
          <a:p>
            <a:r>
              <a:rPr lang="en-US" dirty="0"/>
              <a:t>The system </a:t>
            </a:r>
            <a:r>
              <a:rPr lang="en-US" dirty="0">
                <a:solidFill>
                  <a:srgbClr val="C00000"/>
                </a:solidFill>
              </a:rPr>
              <a:t>can’t directly access </a:t>
            </a:r>
            <a:r>
              <a:rPr lang="en-US" dirty="0"/>
              <a:t>the Account class. It is accessible by only </a:t>
            </a:r>
            <a:r>
              <a:rPr lang="en-US" dirty="0">
                <a:solidFill>
                  <a:srgbClr val="C00000"/>
                </a:solidFill>
              </a:rPr>
              <a:t>saving accounts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current accounts</a:t>
            </a:r>
            <a:r>
              <a:rPr lang="en-US" dirty="0"/>
              <a:t>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4EE37A7-E2AC-4586-BB1F-11AAB41236B4}"/>
              </a:ext>
            </a:extLst>
          </p:cNvPr>
          <p:cNvGrpSpPr/>
          <p:nvPr/>
        </p:nvGrpSpPr>
        <p:grpSpPr>
          <a:xfrm>
            <a:off x="4487057" y="4127167"/>
            <a:ext cx="2639981" cy="1082284"/>
            <a:chOff x="4487057" y="3967363"/>
            <a:chExt cx="2639981" cy="10822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987B7A71-5BF1-448C-BDDE-89804711A3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26399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81C62133-F527-45BB-A050-6A27EBB0771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448705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77ECF46-BC4E-478A-BDE6-591D04965453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xmlns="" id="{54E22854-30F5-448B-9963-58235AB50313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0FE1CE6-15E9-43C3-9527-E2A10FD371EB}"/>
                </a:ext>
              </a:extLst>
            </p:cNvPr>
            <p:cNvCxnSpPr>
              <a:stCxn id="25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4D103C4-49AC-4F64-800D-53CD26E8797E}"/>
              </a:ext>
            </a:extLst>
          </p:cNvPr>
          <p:cNvGrpSpPr/>
          <p:nvPr/>
        </p:nvGrpSpPr>
        <p:grpSpPr>
          <a:xfrm>
            <a:off x="3569347" y="5209451"/>
            <a:ext cx="1835421" cy="931425"/>
            <a:chOff x="3551592" y="4569989"/>
            <a:chExt cx="1835421" cy="931425"/>
          </a:xfrm>
        </p:grpSpPr>
        <p:sp>
          <p:nvSpPr>
            <p:cNvPr id="37" name="Google Shape;200;p27">
              <a:extLst>
                <a:ext uri="{FF2B5EF4-FFF2-40B4-BE49-F238E27FC236}">
                  <a16:creationId xmlns:a16="http://schemas.microsoft.com/office/drawing/2014/main" xmlns="" id="{98668CBE-B948-488E-8342-2F7572B4EE02}"/>
                </a:ext>
              </a:extLst>
            </p:cNvPr>
            <p:cNvSpPr/>
            <p:nvPr/>
          </p:nvSpPr>
          <p:spPr>
            <a:xfrm>
              <a:off x="355159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 err="1">
                  <a:solidFill>
                    <a:schemeClr val="bg1"/>
                  </a:solidFill>
                </a:rPr>
                <a:t>SavingAccount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Google Shape;200;p27">
              <a:extLst>
                <a:ext uri="{FF2B5EF4-FFF2-40B4-BE49-F238E27FC236}">
                  <a16:creationId xmlns:a16="http://schemas.microsoft.com/office/drawing/2014/main" xmlns="" id="{E4C17599-0CCD-4380-9C87-3A597B0182B8}"/>
                </a:ext>
              </a:extLst>
            </p:cNvPr>
            <p:cNvSpPr/>
            <p:nvPr/>
          </p:nvSpPr>
          <p:spPr>
            <a:xfrm>
              <a:off x="3551592" y="502445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Google Shape;200;p27">
              <a:extLst>
                <a:ext uri="{FF2B5EF4-FFF2-40B4-BE49-F238E27FC236}">
                  <a16:creationId xmlns:a16="http://schemas.microsoft.com/office/drawing/2014/main" xmlns="" id="{209A8ABC-56E7-4012-A255-2E39EB438301}"/>
                </a:ext>
              </a:extLst>
            </p:cNvPr>
            <p:cNvSpPr/>
            <p:nvPr/>
          </p:nvSpPr>
          <p:spPr>
            <a:xfrm>
              <a:off x="3551592" y="5260365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2BBD763-D9CD-4A43-9F1C-2F7EBE61CC46}"/>
              </a:ext>
            </a:extLst>
          </p:cNvPr>
          <p:cNvGrpSpPr/>
          <p:nvPr/>
        </p:nvGrpSpPr>
        <p:grpSpPr>
          <a:xfrm>
            <a:off x="4883845" y="3146001"/>
            <a:ext cx="1835420" cy="959053"/>
            <a:chOff x="8523691" y="3072190"/>
            <a:chExt cx="1835420" cy="959053"/>
          </a:xfrm>
        </p:grpSpPr>
        <p:sp>
          <p:nvSpPr>
            <p:cNvPr id="32" name="Google Shape;200;p27">
              <a:extLst>
                <a:ext uri="{FF2B5EF4-FFF2-40B4-BE49-F238E27FC236}">
                  <a16:creationId xmlns:a16="http://schemas.microsoft.com/office/drawing/2014/main" xmlns="" id="{8568A4DB-845A-45F7-94EF-11E412529F92}"/>
                </a:ext>
              </a:extLst>
            </p:cNvPr>
            <p:cNvSpPr/>
            <p:nvPr/>
          </p:nvSpPr>
          <p:spPr>
            <a:xfrm>
              <a:off x="8523691" y="3072190"/>
              <a:ext cx="1835420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b="1" i="1" dirty="0">
                  <a:solidFill>
                    <a:schemeClr val="bg1"/>
                  </a:solidFill>
                </a:rPr>
                <a:t>Account</a:t>
              </a:r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Google Shape;200;p27">
              <a:extLst>
                <a:ext uri="{FF2B5EF4-FFF2-40B4-BE49-F238E27FC236}">
                  <a16:creationId xmlns:a16="http://schemas.microsoft.com/office/drawing/2014/main" xmlns="" id="{5A72C858-940C-4DBF-B7E3-BFD9B826E22D}"/>
                </a:ext>
              </a:extLst>
            </p:cNvPr>
            <p:cNvSpPr/>
            <p:nvPr/>
          </p:nvSpPr>
          <p:spPr>
            <a:xfrm>
              <a:off x="8523691" y="3554287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Google Shape;200;p27">
              <a:extLst>
                <a:ext uri="{FF2B5EF4-FFF2-40B4-BE49-F238E27FC236}">
                  <a16:creationId xmlns:a16="http://schemas.microsoft.com/office/drawing/2014/main" xmlns="" id="{F87E8E32-DE77-4B71-B792-AFC8A9D0BE1A}"/>
                </a:ext>
              </a:extLst>
            </p:cNvPr>
            <p:cNvSpPr/>
            <p:nvPr/>
          </p:nvSpPr>
          <p:spPr>
            <a:xfrm>
              <a:off x="8523691" y="3790194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549B9C0-A3E0-4FBD-BD86-2980FD32C87C}"/>
              </a:ext>
            </a:extLst>
          </p:cNvPr>
          <p:cNvGrpSpPr/>
          <p:nvPr/>
        </p:nvGrpSpPr>
        <p:grpSpPr>
          <a:xfrm>
            <a:off x="6209326" y="5209451"/>
            <a:ext cx="1835422" cy="944908"/>
            <a:chOff x="6191571" y="4569989"/>
            <a:chExt cx="1835422" cy="944908"/>
          </a:xfrm>
        </p:grpSpPr>
        <p:sp>
          <p:nvSpPr>
            <p:cNvPr id="36" name="Google Shape;200;p27">
              <a:extLst>
                <a:ext uri="{FF2B5EF4-FFF2-40B4-BE49-F238E27FC236}">
                  <a16:creationId xmlns:a16="http://schemas.microsoft.com/office/drawing/2014/main" xmlns="" id="{48BB5ACB-25BA-4584-B2AB-0C9DB8060467}"/>
                </a:ext>
              </a:extLst>
            </p:cNvPr>
            <p:cNvSpPr/>
            <p:nvPr/>
          </p:nvSpPr>
          <p:spPr>
            <a:xfrm>
              <a:off x="619157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 err="1">
                  <a:solidFill>
                    <a:schemeClr val="bg1"/>
                  </a:solidFill>
                </a:rPr>
                <a:t>CurrentAccount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Google Shape;200;p27">
              <a:extLst>
                <a:ext uri="{FF2B5EF4-FFF2-40B4-BE49-F238E27FC236}">
                  <a16:creationId xmlns:a16="http://schemas.microsoft.com/office/drawing/2014/main" xmlns="" id="{2F160CB1-8C3A-44AD-BEEF-3F3B3FCB5A80}"/>
                </a:ext>
              </a:extLst>
            </p:cNvPr>
            <p:cNvSpPr/>
            <p:nvPr/>
          </p:nvSpPr>
          <p:spPr>
            <a:xfrm>
              <a:off x="6191571" y="503794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200;p27">
              <a:extLst>
                <a:ext uri="{FF2B5EF4-FFF2-40B4-BE49-F238E27FC236}">
                  <a16:creationId xmlns:a16="http://schemas.microsoft.com/office/drawing/2014/main" xmlns="" id="{163AA4E9-953B-490A-9B0B-BB1AA0890702}"/>
                </a:ext>
              </a:extLst>
            </p:cNvPr>
            <p:cNvSpPr/>
            <p:nvPr/>
          </p:nvSpPr>
          <p:spPr>
            <a:xfrm>
              <a:off x="6191571" y="527384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xmlns="" id="{A781D18E-9AC3-4E05-8F43-2EE4C5CC620A}"/>
              </a:ext>
            </a:extLst>
          </p:cNvPr>
          <p:cNvSpPr/>
          <p:nvPr/>
        </p:nvSpPr>
        <p:spPr>
          <a:xfrm>
            <a:off x="6921720" y="2883887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class </a:t>
            </a:r>
            <a:r>
              <a:rPr lang="en-IN" b="1" dirty="0"/>
              <a:t>italic font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xmlns="" id="{D5E54AE7-B2C5-490C-A7B1-79AB290B2E3F}"/>
              </a:ext>
            </a:extLst>
          </p:cNvPr>
          <p:cNvSpPr/>
          <p:nvPr/>
        </p:nvSpPr>
        <p:spPr>
          <a:xfrm>
            <a:off x="8651288" y="4885041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Normal class </a:t>
            </a:r>
            <a:r>
              <a:rPr lang="en-IN" b="1" dirty="0"/>
              <a:t>non italic font</a:t>
            </a:r>
          </a:p>
        </p:txBody>
      </p:sp>
    </p:spTree>
    <p:extLst>
      <p:ext uri="{BB962C8B-B14F-4D97-AF65-F5344CB8AC3E}">
        <p14:creationId xmlns:p14="http://schemas.microsoft.com/office/powerpoint/2010/main" val="35279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(Attributes)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E1D79E9-6354-4035-B5B3-5B3DB6B9FC05}"/>
              </a:ext>
            </a:extLst>
          </p:cNvPr>
          <p:cNvGrpSpPr/>
          <p:nvPr/>
        </p:nvGrpSpPr>
        <p:grpSpPr>
          <a:xfrm>
            <a:off x="191286" y="1656160"/>
            <a:ext cx="1997476" cy="1759588"/>
            <a:chOff x="772357" y="1393794"/>
            <a:chExt cx="1997476" cy="17595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5925664-D8C2-4D09-93B4-3D508873B956}"/>
                </a:ext>
              </a:extLst>
            </p:cNvPr>
            <p:cNvSpPr/>
            <p:nvPr/>
          </p:nvSpPr>
          <p:spPr>
            <a:xfrm>
              <a:off x="772357" y="2567456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686A013A-7532-496E-B757-F24A81432CEE}"/>
              </a:ext>
            </a:extLst>
          </p:cNvPr>
          <p:cNvSpPr/>
          <p:nvPr/>
        </p:nvSpPr>
        <p:spPr>
          <a:xfrm>
            <a:off x="2864680" y="865867"/>
            <a:ext cx="9136034" cy="5589798"/>
          </a:xfrm>
          <a:prstGeom prst="wedgeRectCallout">
            <a:avLst>
              <a:gd name="adj1" fmla="val -57152"/>
              <a:gd name="adj2" fmla="val -204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xmlns="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1" y="865868"/>
            <a:ext cx="8839640" cy="558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attribute is a named </a:t>
            </a:r>
            <a:r>
              <a:rPr lang="en-US" b="1" dirty="0">
                <a:solidFill>
                  <a:srgbClr val="C00000"/>
                </a:solidFill>
              </a:rPr>
              <a:t>property of a class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describes a value held by each object of the class.</a:t>
            </a:r>
          </a:p>
          <a:p>
            <a:r>
              <a:rPr lang="en-US" dirty="0"/>
              <a:t>The UML notation lists attributes in the </a:t>
            </a:r>
            <a:r>
              <a:rPr lang="en-US" dirty="0">
                <a:solidFill>
                  <a:srgbClr val="C00000"/>
                </a:solidFill>
              </a:rPr>
              <a:t>second compartment </a:t>
            </a:r>
            <a:r>
              <a:rPr lang="en-US" dirty="0"/>
              <a:t>of the class box.</a:t>
            </a:r>
          </a:p>
          <a:p>
            <a:r>
              <a:rPr lang="en-US" dirty="0"/>
              <a:t>The attribute name should be in the </a:t>
            </a:r>
            <a:r>
              <a:rPr lang="en-US" dirty="0">
                <a:solidFill>
                  <a:srgbClr val="C00000"/>
                </a:solidFill>
              </a:rPr>
              <a:t>regular face, left align </a:t>
            </a:r>
            <a:r>
              <a:rPr lang="en-US" dirty="0"/>
              <a:t>in the box &amp; use the </a:t>
            </a:r>
            <a:r>
              <a:rPr lang="en-US" dirty="0">
                <a:solidFill>
                  <a:srgbClr val="C00000"/>
                </a:solidFill>
              </a:rPr>
              <a:t>lowercase letters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first character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data type </a:t>
            </a:r>
            <a:r>
              <a:rPr lang="en-US" dirty="0"/>
              <a:t>for the attribute should be written </a:t>
            </a:r>
            <a:r>
              <a:rPr lang="en-US" dirty="0">
                <a:solidFill>
                  <a:srgbClr val="C00000"/>
                </a:solidFill>
              </a:rPr>
              <a:t>after the colon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Accessibility</a:t>
            </a:r>
            <a:r>
              <a:rPr lang="en-US" dirty="0"/>
              <a:t> of attribute must be defined using a member access modifier.</a:t>
            </a:r>
          </a:p>
          <a:p>
            <a:r>
              <a:rPr lang="en-US" dirty="0"/>
              <a:t>Syntax : </a:t>
            </a:r>
            <a:r>
              <a:rPr lang="en-US" dirty="0" err="1">
                <a:solidFill>
                  <a:srgbClr val="C00000"/>
                </a:solidFill>
              </a:rPr>
              <a:t>accessModifier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attributeName:dataType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defaultValue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For e.g.  </a:t>
            </a:r>
            <a:r>
              <a:rPr lang="en-US" sz="1800" i="1" dirty="0"/>
              <a:t>in this example ‘–’ represents private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2EFECD6-24EF-4B07-8E13-2C57AF6BB2C7}"/>
              </a:ext>
            </a:extLst>
          </p:cNvPr>
          <p:cNvGrpSpPr/>
          <p:nvPr/>
        </p:nvGrpSpPr>
        <p:grpSpPr>
          <a:xfrm>
            <a:off x="3471168" y="5406501"/>
            <a:ext cx="8353917" cy="852461"/>
            <a:chOff x="3078396" y="4746231"/>
            <a:chExt cx="8746690" cy="1156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FFC7B354-E2B6-4ABA-8DFD-899474071E7E}"/>
                </a:ext>
              </a:extLst>
            </p:cNvPr>
            <p:cNvGrpSpPr/>
            <p:nvPr/>
          </p:nvGrpSpPr>
          <p:grpSpPr>
            <a:xfrm>
              <a:off x="3078396" y="4761686"/>
              <a:ext cx="2797184" cy="1137333"/>
              <a:chOff x="3713413" y="4796709"/>
              <a:chExt cx="1835420" cy="1137333"/>
            </a:xfrm>
          </p:grpSpPr>
          <p:sp>
            <p:nvSpPr>
              <p:cNvPr id="10" name="Google Shape;200;p27">
                <a:extLst>
                  <a:ext uri="{FF2B5EF4-FFF2-40B4-BE49-F238E27FC236}">
                    <a16:creationId xmlns:a16="http://schemas.microsoft.com/office/drawing/2014/main" xmlns="" id="{0E50598F-9882-40FA-AD84-93968799B960}"/>
                  </a:ext>
                </a:extLst>
              </p:cNvPr>
              <p:cNvSpPr/>
              <p:nvPr/>
            </p:nvSpPr>
            <p:spPr>
              <a:xfrm>
                <a:off x="3713413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i="1" dirty="0">
                    <a:solidFill>
                      <a:schemeClr val="bg1"/>
                    </a:solidFill>
                  </a:rPr>
                  <a:t>Account</a:t>
                </a:r>
                <a:endParaRPr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200;p27">
                <a:extLst>
                  <a:ext uri="{FF2B5EF4-FFF2-40B4-BE49-F238E27FC236}">
                    <a16:creationId xmlns:a16="http://schemas.microsoft.com/office/drawing/2014/main" xmlns="" id="{1DE84030-8A07-46A3-841D-A3A196112590}"/>
                  </a:ext>
                </a:extLst>
              </p:cNvPr>
              <p:cNvSpPr/>
              <p:nvPr/>
            </p:nvSpPr>
            <p:spPr>
              <a:xfrm>
                <a:off x="3713413" y="5269479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/>
                  <a:t>- </a:t>
                </a:r>
                <a:r>
                  <a:rPr lang="en-IN" dirty="0" err="1"/>
                  <a:t>accountNumber:long</a:t>
                </a:r>
                <a:endParaRPr dirty="0"/>
              </a:p>
            </p:txBody>
          </p:sp>
          <p:sp>
            <p:nvSpPr>
              <p:cNvPr id="12" name="Google Shape;200;p27">
                <a:extLst>
                  <a:ext uri="{FF2B5EF4-FFF2-40B4-BE49-F238E27FC236}">
                    <a16:creationId xmlns:a16="http://schemas.microsoft.com/office/drawing/2014/main" xmlns="" id="{9B0AD228-DDC6-4B57-9CDF-C657BF28B575}"/>
                  </a:ext>
                </a:extLst>
              </p:cNvPr>
              <p:cNvSpPr/>
              <p:nvPr/>
            </p:nvSpPr>
            <p:spPr>
              <a:xfrm>
                <a:off x="3713413" y="5692993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1A09A37-409A-4D5E-A5F7-9FA2B5252BE6}"/>
                </a:ext>
              </a:extLst>
            </p:cNvPr>
            <p:cNvGrpSpPr/>
            <p:nvPr/>
          </p:nvGrpSpPr>
          <p:grpSpPr>
            <a:xfrm>
              <a:off x="6068568" y="4746231"/>
              <a:ext cx="2797184" cy="1152788"/>
              <a:chOff x="6341958" y="4796709"/>
              <a:chExt cx="1835420" cy="1152788"/>
            </a:xfrm>
          </p:grpSpPr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xmlns="" id="{020B5752-17DD-4408-B326-7DBFCD1C4135}"/>
                  </a:ext>
                </a:extLst>
              </p:cNvPr>
              <p:cNvSpPr/>
              <p:nvPr/>
            </p:nvSpPr>
            <p:spPr>
              <a:xfrm>
                <a:off x="6341958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dirty="0">
                    <a:solidFill>
                      <a:schemeClr val="bg1"/>
                    </a:solidFill>
                  </a:rPr>
                  <a:t>Customer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xmlns="" id="{2C82DB9C-9036-47E2-8F3F-E77D36E84B6C}"/>
                  </a:ext>
                </a:extLst>
              </p:cNvPr>
              <p:cNvSpPr/>
              <p:nvPr/>
            </p:nvSpPr>
            <p:spPr>
              <a:xfrm>
                <a:off x="6341958" y="5278371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>
                    <a:solidFill>
                      <a:schemeClr val="tx1"/>
                    </a:solidFill>
                  </a:rPr>
                  <a:t>- </a:t>
                </a:r>
                <a:r>
                  <a:rPr lang="en-IN" dirty="0" err="1">
                    <a:solidFill>
                      <a:schemeClr val="tx1"/>
                    </a:solidFill>
                  </a:rPr>
                  <a:t>customerName:String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xmlns="" id="{DA9706FB-6373-4FD5-BA3B-C7BFEB9DC55E}"/>
                  </a:ext>
                </a:extLst>
              </p:cNvPr>
              <p:cNvSpPr/>
              <p:nvPr/>
            </p:nvSpPr>
            <p:spPr>
              <a:xfrm>
                <a:off x="6341958" y="5708448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B61448CA-F403-488C-A0A6-7F291AD2125C}"/>
                </a:ext>
              </a:extLst>
            </p:cNvPr>
            <p:cNvGrpSpPr/>
            <p:nvPr/>
          </p:nvGrpSpPr>
          <p:grpSpPr>
            <a:xfrm>
              <a:off x="9027902" y="4752542"/>
              <a:ext cx="2797184" cy="1149804"/>
              <a:chOff x="8857665" y="4799279"/>
              <a:chExt cx="1835420" cy="1149804"/>
            </a:xfrm>
          </p:grpSpPr>
          <p:sp>
            <p:nvSpPr>
              <p:cNvPr id="20" name="Google Shape;200;p27">
                <a:extLst>
                  <a:ext uri="{FF2B5EF4-FFF2-40B4-BE49-F238E27FC236}">
                    <a16:creationId xmlns:a16="http://schemas.microsoft.com/office/drawing/2014/main" xmlns="" id="{F476CD89-6500-4181-8729-283986A6D952}"/>
                  </a:ext>
                </a:extLst>
              </p:cNvPr>
              <p:cNvSpPr/>
              <p:nvPr/>
            </p:nvSpPr>
            <p:spPr>
              <a:xfrm>
                <a:off x="8857665" y="479927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dirty="0">
                    <a:solidFill>
                      <a:schemeClr val="bg1"/>
                    </a:solidFill>
                  </a:rPr>
                  <a:t>Employee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xmlns="" id="{FF5CE000-73C1-408B-BC26-D2BCFB103FF2}"/>
                  </a:ext>
                </a:extLst>
              </p:cNvPr>
              <p:cNvSpPr/>
              <p:nvPr/>
            </p:nvSpPr>
            <p:spPr>
              <a:xfrm>
                <a:off x="8857665" y="5281193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/>
                  <a:t>- </a:t>
                </a:r>
                <a:r>
                  <a:rPr lang="en-IN" dirty="0" err="1"/>
                  <a:t>employeeName:String</a:t>
                </a:r>
                <a:endParaRPr dirty="0"/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xmlns="" id="{B424BE09-D25C-437E-B6FB-F827CADCA81D}"/>
                  </a:ext>
                </a:extLst>
              </p:cNvPr>
              <p:cNvSpPr/>
              <p:nvPr/>
            </p:nvSpPr>
            <p:spPr>
              <a:xfrm>
                <a:off x="8857665" y="570803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b="0" dirty="0"/>
              <a:t>(Access Modifiers)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D6A9284D-27A3-428D-8876-25743A68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32D19"/>
                </a:solidFill>
              </a:rPr>
              <a:t>Public (+): </a:t>
            </a:r>
            <a:r>
              <a:rPr lang="en-US" dirty="0"/>
              <a:t>Member accessible by </a:t>
            </a:r>
            <a:r>
              <a:rPr lang="en-US" dirty="0">
                <a:solidFill>
                  <a:srgbClr val="C00000"/>
                </a:solidFill>
              </a:rPr>
              <a:t>all classes</a:t>
            </a:r>
            <a:r>
              <a:rPr lang="en-US" dirty="0"/>
              <a:t>, whether these classes are in the same package or in another package. </a:t>
            </a:r>
          </a:p>
          <a:p>
            <a:r>
              <a:rPr lang="en-US" dirty="0">
                <a:solidFill>
                  <a:srgbClr val="A32D19"/>
                </a:solidFill>
              </a:rPr>
              <a:t>Private (-): </a:t>
            </a:r>
            <a:r>
              <a:rPr lang="en-US" dirty="0"/>
              <a:t>Member </a:t>
            </a:r>
            <a:r>
              <a:rPr lang="en-US" dirty="0">
                <a:solidFill>
                  <a:srgbClr val="C00000"/>
                </a:solidFill>
              </a:rPr>
              <a:t>cannot be accessed outside</a:t>
            </a:r>
            <a:r>
              <a:rPr lang="en-US" b="1" dirty="0"/>
              <a:t> </a:t>
            </a:r>
            <a:r>
              <a:rPr lang="en-US" dirty="0"/>
              <a:t>the enclosing/declaring class.</a:t>
            </a:r>
          </a:p>
          <a:p>
            <a:r>
              <a:rPr lang="en-US" dirty="0">
                <a:solidFill>
                  <a:srgbClr val="A32D19"/>
                </a:solidFill>
              </a:rPr>
              <a:t>Protected (#): </a:t>
            </a:r>
            <a:r>
              <a:rPr lang="en-US" dirty="0"/>
              <a:t>Member can be </a:t>
            </a:r>
            <a:r>
              <a:rPr lang="en-US" dirty="0">
                <a:solidFill>
                  <a:srgbClr val="C00000"/>
                </a:solidFill>
              </a:rPr>
              <a:t>accessed only by subclasses </a:t>
            </a:r>
            <a:r>
              <a:rPr lang="en-US" dirty="0"/>
              <a:t>and within a class.</a:t>
            </a:r>
          </a:p>
          <a:p>
            <a:r>
              <a:rPr lang="en-US" dirty="0">
                <a:solidFill>
                  <a:srgbClr val="A32D19"/>
                </a:solidFill>
              </a:rPr>
              <a:t>Package (~): </a:t>
            </a:r>
            <a:r>
              <a:rPr lang="en-US" dirty="0"/>
              <a:t>Member can be accessible by all classes, </a:t>
            </a:r>
            <a:r>
              <a:rPr lang="en-US" dirty="0">
                <a:solidFill>
                  <a:srgbClr val="C00000"/>
                </a:solidFill>
              </a:rPr>
              <a:t>within the package</a:t>
            </a:r>
            <a:r>
              <a:rPr lang="en-US" dirty="0"/>
              <a:t>. Outside package member not accessible.</a:t>
            </a:r>
          </a:p>
          <a:p>
            <a:r>
              <a:rPr lang="en-US" dirty="0">
                <a:solidFill>
                  <a:srgbClr val="A32D19"/>
                </a:solidFill>
              </a:rPr>
              <a:t>Static (underlined) : </a:t>
            </a:r>
            <a:r>
              <a:rPr lang="en-US" dirty="0"/>
              <a:t>Member can be </a:t>
            </a:r>
            <a:r>
              <a:rPr lang="en-US" dirty="0">
                <a:solidFill>
                  <a:srgbClr val="C00000"/>
                </a:solidFill>
              </a:rPr>
              <a:t>accessed</a:t>
            </a:r>
            <a:r>
              <a:rPr lang="en-US" dirty="0"/>
              <a:t> using </a:t>
            </a:r>
            <a:r>
              <a:rPr lang="en-US" dirty="0">
                <a:solidFill>
                  <a:srgbClr val="C00000"/>
                </a:solidFill>
              </a:rPr>
              <a:t>class name only</a:t>
            </a:r>
            <a:r>
              <a:rPr lang="en-US" dirty="0"/>
              <a:t>.</a:t>
            </a:r>
          </a:p>
          <a:p>
            <a:r>
              <a:rPr lang="en-US" dirty="0"/>
              <a:t>In example you can see how to use access specifier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DF010A3-BD25-4DCC-AEEE-7085F6206910}"/>
              </a:ext>
            </a:extLst>
          </p:cNvPr>
          <p:cNvGrpSpPr/>
          <p:nvPr/>
        </p:nvGrpSpPr>
        <p:grpSpPr>
          <a:xfrm>
            <a:off x="9263636" y="3316954"/>
            <a:ext cx="2797184" cy="2273674"/>
            <a:chOff x="3713413" y="4796709"/>
            <a:chExt cx="1835420" cy="1017271"/>
          </a:xfrm>
        </p:grpSpPr>
        <p:sp>
          <p:nvSpPr>
            <p:cNvPr id="5" name="Google Shape;200;p27">
              <a:extLst>
                <a:ext uri="{FF2B5EF4-FFF2-40B4-BE49-F238E27FC236}">
                  <a16:creationId xmlns:a16="http://schemas.microsoft.com/office/drawing/2014/main" xmlns="" id="{B1A2DA2F-9C91-4621-B0A0-807B2156E50C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SavingAccount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200;p27">
              <a:extLst>
                <a:ext uri="{FF2B5EF4-FFF2-40B4-BE49-F238E27FC236}">
                  <a16:creationId xmlns:a16="http://schemas.microsoft.com/office/drawing/2014/main" xmlns="" id="{1BEDC747-16E8-41A6-A9DD-FD08C1A0F0E9}"/>
                </a:ext>
              </a:extLst>
            </p:cNvPr>
            <p:cNvSpPr/>
            <p:nvPr/>
          </p:nvSpPr>
          <p:spPr>
            <a:xfrm>
              <a:off x="3713413" y="5029212"/>
              <a:ext cx="1835420" cy="5448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dirty="0"/>
                <a:t>+ </a:t>
              </a:r>
              <a:r>
                <a:rPr lang="en-IN" dirty="0" err="1"/>
                <a:t>accountNumber:long</a:t>
              </a:r>
              <a:endParaRPr lang="en-IN" dirty="0"/>
            </a:p>
            <a:p>
              <a:r>
                <a:rPr lang="en-IN" dirty="0"/>
                <a:t>+ </a:t>
              </a:r>
              <a:r>
                <a:rPr lang="en-IN" dirty="0" err="1"/>
                <a:t>name:String</a:t>
              </a:r>
              <a:endParaRPr lang="en-IN" dirty="0"/>
            </a:p>
            <a:p>
              <a:r>
                <a:rPr lang="en-IN" dirty="0"/>
                <a:t># dob: Date</a:t>
              </a:r>
            </a:p>
            <a:p>
              <a:r>
                <a:rPr lang="en-IN" dirty="0"/>
                <a:t>~ </a:t>
              </a:r>
              <a:r>
                <a:rPr lang="en-IN" dirty="0" err="1"/>
                <a:t>panNumber:String</a:t>
              </a:r>
              <a:endParaRPr lang="en-IN" dirty="0"/>
            </a:p>
          </p:txBody>
        </p:sp>
        <p:sp>
          <p:nvSpPr>
            <p:cNvPr id="7" name="Google Shape;200;p27">
              <a:extLst>
                <a:ext uri="{FF2B5EF4-FFF2-40B4-BE49-F238E27FC236}">
                  <a16:creationId xmlns:a16="http://schemas.microsoft.com/office/drawing/2014/main" xmlns="" id="{C7626B2C-7426-46F2-ADAD-C784BB8972B4}"/>
                </a:ext>
              </a:extLst>
            </p:cNvPr>
            <p:cNvSpPr/>
            <p:nvPr/>
          </p:nvSpPr>
          <p:spPr>
            <a:xfrm>
              <a:off x="3713413" y="557293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(Operation)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E1D79E9-6354-4035-B5B3-5B3DB6B9FC05}"/>
              </a:ext>
            </a:extLst>
          </p:cNvPr>
          <p:cNvGrpSpPr/>
          <p:nvPr/>
        </p:nvGrpSpPr>
        <p:grpSpPr>
          <a:xfrm>
            <a:off x="191286" y="1107519"/>
            <a:ext cx="2205685" cy="1786729"/>
            <a:chOff x="772357" y="1393794"/>
            <a:chExt cx="1997476" cy="17469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5925664-D8C2-4D09-93B4-3D508873B956}"/>
                </a:ext>
              </a:extLst>
            </p:cNvPr>
            <p:cNvSpPr/>
            <p:nvPr/>
          </p:nvSpPr>
          <p:spPr>
            <a:xfrm>
              <a:off x="772357" y="2554794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686A013A-7532-496E-B757-F24A81432CEE}"/>
              </a:ext>
            </a:extLst>
          </p:cNvPr>
          <p:cNvSpPr/>
          <p:nvPr/>
        </p:nvSpPr>
        <p:spPr>
          <a:xfrm>
            <a:off x="2716566" y="865866"/>
            <a:ext cx="9401451" cy="5659219"/>
          </a:xfrm>
          <a:prstGeom prst="wedgeRectCallout">
            <a:avLst>
              <a:gd name="adj1" fmla="val -53271"/>
              <a:gd name="adj2" fmla="val -196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xmlns="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787589" y="865867"/>
            <a:ext cx="9213126" cy="5659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operation is a </a:t>
            </a:r>
            <a:r>
              <a:rPr lang="en-US" dirty="0">
                <a:solidFill>
                  <a:srgbClr val="C00000"/>
                </a:solidFill>
              </a:rPr>
              <a:t>function or procedure</a:t>
            </a:r>
            <a:r>
              <a:rPr lang="en-US" dirty="0"/>
              <a:t> that may be applied to objects in a class.</a:t>
            </a:r>
          </a:p>
          <a:p>
            <a:r>
              <a:rPr lang="en-US" dirty="0"/>
              <a:t>The UML notation is to list operations in the </a:t>
            </a:r>
            <a:r>
              <a:rPr lang="en-US" dirty="0">
                <a:solidFill>
                  <a:srgbClr val="C00000"/>
                </a:solidFill>
              </a:rPr>
              <a:t>third compartment </a:t>
            </a:r>
            <a:r>
              <a:rPr lang="en-US" dirty="0"/>
              <a:t>of the class box.</a:t>
            </a:r>
          </a:p>
          <a:p>
            <a:r>
              <a:rPr lang="en-US" dirty="0"/>
              <a:t>The operation name in the </a:t>
            </a:r>
            <a:r>
              <a:rPr lang="en-US" dirty="0">
                <a:solidFill>
                  <a:srgbClr val="C00000"/>
                </a:solidFill>
              </a:rPr>
              <a:t>regular face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left align </a:t>
            </a:r>
            <a:r>
              <a:rPr lang="en-US" dirty="0"/>
              <a:t>the name in the box, and use a </a:t>
            </a:r>
            <a:r>
              <a:rPr lang="en-US" dirty="0">
                <a:solidFill>
                  <a:srgbClr val="C00000"/>
                </a:solidFill>
              </a:rPr>
              <a:t>lowercase letter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first character</a:t>
            </a:r>
            <a:r>
              <a:rPr lang="en-US" dirty="0"/>
              <a:t>.</a:t>
            </a:r>
          </a:p>
          <a:p>
            <a:r>
              <a:rPr lang="en-US" dirty="0"/>
              <a:t>Optional detail, such as an argument list and result type, may follow each operation name.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 of method should be written after colon.</a:t>
            </a:r>
          </a:p>
          <a:p>
            <a:r>
              <a:rPr lang="en-US" b="1" dirty="0">
                <a:solidFill>
                  <a:srgbClr val="C00000"/>
                </a:solidFill>
              </a:rPr>
              <a:t>Accessibility</a:t>
            </a:r>
            <a:r>
              <a:rPr lang="en-US" dirty="0"/>
              <a:t> of operation must be defined using a member access modifier.</a:t>
            </a:r>
          </a:p>
          <a:p>
            <a:r>
              <a:rPr lang="en-US" dirty="0"/>
              <a:t>Syntax : </a:t>
            </a:r>
            <a:r>
              <a:rPr lang="en-US" dirty="0" err="1">
                <a:solidFill>
                  <a:srgbClr val="C00000"/>
                </a:solidFill>
              </a:rPr>
              <a:t>accessModifier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methodName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argumentList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 err="1">
                <a:solidFill>
                  <a:srgbClr val="C00000"/>
                </a:solidFill>
              </a:rPr>
              <a:t>returnType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FC7B354-E2B6-4ABA-8DFD-899474071E7E}"/>
              </a:ext>
            </a:extLst>
          </p:cNvPr>
          <p:cNvGrpSpPr/>
          <p:nvPr/>
        </p:nvGrpSpPr>
        <p:grpSpPr>
          <a:xfrm>
            <a:off x="7684231" y="5652247"/>
            <a:ext cx="3858411" cy="786007"/>
            <a:chOff x="3124835" y="4916953"/>
            <a:chExt cx="3012576" cy="1062224"/>
          </a:xfrm>
        </p:grpSpPr>
        <p:sp>
          <p:nvSpPr>
            <p:cNvPr id="10" name="Google Shape;200;p27">
              <a:extLst>
                <a:ext uri="{FF2B5EF4-FFF2-40B4-BE49-F238E27FC236}">
                  <a16:creationId xmlns:a16="http://schemas.microsoft.com/office/drawing/2014/main" xmlns="" id="{0E50598F-9882-40FA-AD84-93968799B960}"/>
                </a:ext>
              </a:extLst>
            </p:cNvPr>
            <p:cNvSpPr/>
            <p:nvPr/>
          </p:nvSpPr>
          <p:spPr>
            <a:xfrm>
              <a:off x="3124835" y="4916953"/>
              <a:ext cx="3012576" cy="44656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IN" sz="1400" b="1" i="1" dirty="0">
                  <a:solidFill>
                    <a:schemeClr val="bg1"/>
                  </a:solidFill>
                </a:rPr>
                <a:t>Account</a:t>
              </a:r>
              <a:endParaRPr sz="1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Google Shape;200;p27">
              <a:extLst>
                <a:ext uri="{FF2B5EF4-FFF2-40B4-BE49-F238E27FC236}">
                  <a16:creationId xmlns:a16="http://schemas.microsoft.com/office/drawing/2014/main" xmlns="" id="{1DE84030-8A07-46A3-841D-A3A196112590}"/>
                </a:ext>
              </a:extLst>
            </p:cNvPr>
            <p:cNvSpPr/>
            <p:nvPr/>
          </p:nvSpPr>
          <p:spPr>
            <a:xfrm>
              <a:off x="3124835" y="5363516"/>
              <a:ext cx="3012576" cy="3240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sz="1400" b="1" i="1" dirty="0"/>
            </a:p>
          </p:txBody>
        </p:sp>
        <p:sp>
          <p:nvSpPr>
            <p:cNvPr id="12" name="Google Shape;200;p27">
              <a:extLst>
                <a:ext uri="{FF2B5EF4-FFF2-40B4-BE49-F238E27FC236}">
                  <a16:creationId xmlns:a16="http://schemas.microsoft.com/office/drawing/2014/main" xmlns="" id="{9B0AD228-DDC6-4B57-9CDF-C657BF28B575}"/>
                </a:ext>
              </a:extLst>
            </p:cNvPr>
            <p:cNvSpPr/>
            <p:nvPr/>
          </p:nvSpPr>
          <p:spPr>
            <a:xfrm>
              <a:off x="3124835" y="5557106"/>
              <a:ext cx="3012576" cy="4220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sz="1400" dirty="0"/>
                <a:t>+ </a:t>
              </a:r>
              <a:r>
                <a:rPr lang="en-IN" sz="1400" dirty="0" err="1"/>
                <a:t>changePhoneNumber</a:t>
              </a:r>
              <a:r>
                <a:rPr lang="en-IN" sz="1400" dirty="0"/>
                <a:t>(</a:t>
              </a:r>
              <a:r>
                <a:rPr lang="en-IN" sz="1400" dirty="0" err="1"/>
                <a:t>phoneNumber:String</a:t>
              </a:r>
              <a:r>
                <a:rPr lang="en-IN" sz="1400" dirty="0"/>
                <a:t>):int</a:t>
              </a:r>
              <a:endParaRPr sz="1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D40E49-01D9-4A7B-9218-C96108DEE9BC}"/>
              </a:ext>
            </a:extLst>
          </p:cNvPr>
          <p:cNvSpPr txBox="1"/>
          <p:nvPr/>
        </p:nvSpPr>
        <p:spPr>
          <a:xfrm>
            <a:off x="3130332" y="5607257"/>
            <a:ext cx="455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e.g.: you can see </a:t>
            </a:r>
            <a:r>
              <a:rPr lang="en-US" sz="1600" dirty="0">
                <a:solidFill>
                  <a:srgbClr val="C00000"/>
                </a:solidFill>
              </a:rPr>
              <a:t>change phone number</a:t>
            </a:r>
            <a:r>
              <a:rPr lang="en-US" sz="1600" dirty="0"/>
              <a:t> is a </a:t>
            </a:r>
            <a:r>
              <a:rPr lang="en-US" sz="1600" dirty="0">
                <a:solidFill>
                  <a:srgbClr val="C00000"/>
                </a:solidFill>
              </a:rPr>
              <a:t>method</a:t>
            </a:r>
            <a:r>
              <a:rPr lang="en-US" sz="1600" dirty="0"/>
              <a:t> that accepts </a:t>
            </a:r>
            <a:r>
              <a:rPr lang="en-US" sz="1600" dirty="0">
                <a:solidFill>
                  <a:srgbClr val="C00000"/>
                </a:solidFill>
              </a:rPr>
              <a:t>phone number </a:t>
            </a:r>
            <a:r>
              <a:rPr lang="en-US" sz="1600" dirty="0"/>
              <a:t>as an </a:t>
            </a:r>
            <a:r>
              <a:rPr lang="en-US" sz="1600" dirty="0">
                <a:solidFill>
                  <a:srgbClr val="C00000"/>
                </a:solidFill>
              </a:rPr>
              <a:t>argument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C00000"/>
                </a:solidFill>
              </a:rPr>
              <a:t>return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C00000"/>
                </a:solidFill>
              </a:rPr>
              <a:t>int value</a:t>
            </a:r>
            <a:r>
              <a:rPr lang="en-US" sz="1600" dirty="0"/>
              <a:t> as a response.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CC519-DC58-45F1-814B-D74516B5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Generalization &amp;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C832B3-0E09-473C-9EE4-F6A3ABB4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512243" cy="5590565"/>
          </a:xfrm>
        </p:spPr>
        <p:txBody>
          <a:bodyPr/>
          <a:lstStyle/>
          <a:p>
            <a:r>
              <a:rPr lang="en-US" dirty="0"/>
              <a:t>Generalization is the </a:t>
            </a:r>
            <a:r>
              <a:rPr lang="en-US" b="1" dirty="0">
                <a:solidFill>
                  <a:srgbClr val="C00000"/>
                </a:solidFill>
              </a:rPr>
              <a:t>process of extracting shared characteristics </a:t>
            </a:r>
            <a:r>
              <a:rPr lang="en-US" dirty="0"/>
              <a:t>from two or more classes and </a:t>
            </a:r>
            <a:r>
              <a:rPr lang="en-US" dirty="0">
                <a:solidFill>
                  <a:srgbClr val="C00000"/>
                </a:solidFill>
              </a:rPr>
              <a:t>combining them</a:t>
            </a:r>
            <a:r>
              <a:rPr lang="en-US" b="1" dirty="0"/>
              <a:t> </a:t>
            </a:r>
            <a:r>
              <a:rPr lang="en-US" dirty="0"/>
              <a:t>into a generalized superclass</a:t>
            </a:r>
          </a:p>
          <a:p>
            <a:r>
              <a:rPr lang="en-US" dirty="0"/>
              <a:t>Shared characteristics can be attributes or methods.</a:t>
            </a:r>
          </a:p>
          <a:p>
            <a:r>
              <a:rPr lang="en-US" dirty="0"/>
              <a:t>Represents an </a:t>
            </a:r>
            <a:r>
              <a:rPr lang="en-US" dirty="0">
                <a:solidFill>
                  <a:srgbClr val="C00000"/>
                </a:solidFill>
              </a:rPr>
              <a:t>"is-a"</a:t>
            </a:r>
            <a:r>
              <a:rPr lang="en-US" dirty="0"/>
              <a:t> relationship</a:t>
            </a:r>
          </a:p>
          <a:p>
            <a:r>
              <a:rPr lang="en-US" dirty="0"/>
              <a:t>For example, a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vehicle</a:t>
            </a:r>
            <a:r>
              <a:rPr lang="en-US" dirty="0"/>
              <a:t> and a </a:t>
            </a:r>
            <a:r>
              <a:rPr lang="en-US" dirty="0">
                <a:solidFill>
                  <a:srgbClr val="C00000"/>
                </a:solidFill>
              </a:rPr>
              <a:t>truck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vehicle</a:t>
            </a:r>
            <a:r>
              <a:rPr lang="en-US" dirty="0"/>
              <a:t>. In this case, </a:t>
            </a:r>
            <a:r>
              <a:rPr lang="en-US" dirty="0">
                <a:solidFill>
                  <a:srgbClr val="C00000"/>
                </a:solidFill>
              </a:rPr>
              <a:t>vehicle is the general thing</a:t>
            </a:r>
            <a:r>
              <a:rPr lang="en-US" dirty="0"/>
              <a:t>, whereas car and truck are the </a:t>
            </a:r>
            <a:r>
              <a:rPr lang="en-US" dirty="0">
                <a:solidFill>
                  <a:srgbClr val="C00000"/>
                </a:solidFill>
              </a:rPr>
              <a:t>more specific things</a:t>
            </a:r>
            <a:r>
              <a:rPr lang="en-US" dirty="0"/>
              <a:t>.</a:t>
            </a:r>
          </a:p>
          <a:p>
            <a:r>
              <a:rPr lang="en-US" dirty="0"/>
              <a:t>Specialization is the </a:t>
            </a:r>
            <a:r>
              <a:rPr lang="en-US" b="1" dirty="0">
                <a:solidFill>
                  <a:srgbClr val="C00000"/>
                </a:solidFill>
              </a:rPr>
              <a:t>reverse process of Generalization</a:t>
            </a:r>
            <a:r>
              <a:rPr lang="en-US" dirty="0"/>
              <a:t> means creating new sub-classes from an existing class.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0688D1E-2E17-4802-89FD-412AA9EC3175}"/>
              </a:ext>
            </a:extLst>
          </p:cNvPr>
          <p:cNvSpPr txBox="1">
            <a:spLocks/>
          </p:cNvSpPr>
          <p:nvPr/>
        </p:nvSpPr>
        <p:spPr>
          <a:xfrm>
            <a:off x="6093038" y="863443"/>
            <a:ext cx="591451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3BFEFBA-FF7C-4E03-96A6-0E479E080936}"/>
              </a:ext>
            </a:extLst>
          </p:cNvPr>
          <p:cNvGrpSpPr/>
          <p:nvPr/>
        </p:nvGrpSpPr>
        <p:grpSpPr>
          <a:xfrm>
            <a:off x="7696928" y="814361"/>
            <a:ext cx="2546930" cy="2115268"/>
            <a:chOff x="3713413" y="4796709"/>
            <a:chExt cx="1835420" cy="946398"/>
          </a:xfrm>
        </p:grpSpPr>
        <p:sp>
          <p:nvSpPr>
            <p:cNvPr id="18" name="Google Shape;200;p27">
              <a:extLst>
                <a:ext uri="{FF2B5EF4-FFF2-40B4-BE49-F238E27FC236}">
                  <a16:creationId xmlns:a16="http://schemas.microsoft.com/office/drawing/2014/main" xmlns="" id="{0E63886C-EA2D-4E01-AE60-FE9A23B96190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i="1" dirty="0" err="1">
                  <a:solidFill>
                    <a:schemeClr val="bg1"/>
                  </a:solidFill>
                </a:rPr>
                <a:t>Vehical</a:t>
              </a:r>
              <a:endParaRPr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200;p27">
              <a:extLst>
                <a:ext uri="{FF2B5EF4-FFF2-40B4-BE49-F238E27FC236}">
                  <a16:creationId xmlns:a16="http://schemas.microsoft.com/office/drawing/2014/main" xmlns="" id="{4792DBBB-1997-4A93-A5B3-7B073302928E}"/>
                </a:ext>
              </a:extLst>
            </p:cNvPr>
            <p:cNvSpPr/>
            <p:nvPr/>
          </p:nvSpPr>
          <p:spPr>
            <a:xfrm>
              <a:off x="3713413" y="5029212"/>
              <a:ext cx="1835420" cy="15238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dirty="0"/>
                <a:t>+ no of </a:t>
              </a:r>
              <a:r>
                <a:rPr lang="en-IN" dirty="0" err="1"/>
                <a:t>wheels:int</a:t>
              </a:r>
              <a:endParaRPr lang="en-IN" dirty="0"/>
            </a:p>
          </p:txBody>
        </p:sp>
        <p:sp>
          <p:nvSpPr>
            <p:cNvPr id="20" name="Google Shape;200;p27">
              <a:extLst>
                <a:ext uri="{FF2B5EF4-FFF2-40B4-BE49-F238E27FC236}">
                  <a16:creationId xmlns:a16="http://schemas.microsoft.com/office/drawing/2014/main" xmlns="" id="{8A37359E-3330-4F36-900E-673C011A3FCE}"/>
                </a:ext>
              </a:extLst>
            </p:cNvPr>
            <p:cNvSpPr/>
            <p:nvPr/>
          </p:nvSpPr>
          <p:spPr>
            <a:xfrm>
              <a:off x="3713413" y="5181601"/>
              <a:ext cx="1835420" cy="5615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/>
                <a:t>+start() : void</a:t>
              </a:r>
            </a:p>
            <a:p>
              <a:pPr lvl="0"/>
              <a:r>
                <a:rPr lang="en-IN" dirty="0"/>
                <a:t>+stop() : void</a:t>
              </a:r>
            </a:p>
            <a:p>
              <a:pPr lvl="0"/>
              <a:r>
                <a:rPr lang="en-IN" dirty="0"/>
                <a:t>+</a:t>
              </a:r>
              <a:r>
                <a:rPr lang="en-IN" dirty="0" err="1"/>
                <a:t>applyBreak</a:t>
              </a:r>
              <a:r>
                <a:rPr lang="en-IN" dirty="0"/>
                <a:t>() : void</a:t>
              </a:r>
            </a:p>
            <a:p>
              <a:pPr lvl="0"/>
              <a:r>
                <a:rPr lang="en-IN" dirty="0"/>
                <a:t>+</a:t>
              </a:r>
              <a:r>
                <a:rPr lang="en-IN" dirty="0" err="1"/>
                <a:t>refilllFule</a:t>
              </a:r>
              <a:r>
                <a:rPr lang="en-IN" dirty="0"/>
                <a:t>() : int  </a:t>
              </a: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C254FA3-87F5-4382-B694-8A787879872D}"/>
              </a:ext>
            </a:extLst>
          </p:cNvPr>
          <p:cNvGrpSpPr/>
          <p:nvPr/>
        </p:nvGrpSpPr>
        <p:grpSpPr>
          <a:xfrm>
            <a:off x="6208026" y="4127392"/>
            <a:ext cx="2479344" cy="1255007"/>
            <a:chOff x="5753361" y="4367090"/>
            <a:chExt cx="2797184" cy="1255007"/>
          </a:xfrm>
        </p:grpSpPr>
        <p:sp>
          <p:nvSpPr>
            <p:cNvPr id="22" name="Google Shape;200;p27">
              <a:extLst>
                <a:ext uri="{FF2B5EF4-FFF2-40B4-BE49-F238E27FC236}">
                  <a16:creationId xmlns:a16="http://schemas.microsoft.com/office/drawing/2014/main" xmlns="" id="{096EF109-7776-4081-8802-F0D1622D5FC0}"/>
                </a:ext>
              </a:extLst>
            </p:cNvPr>
            <p:cNvSpPr/>
            <p:nvPr/>
          </p:nvSpPr>
          <p:spPr>
            <a:xfrm>
              <a:off x="5753361" y="4367090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>
                  <a:solidFill>
                    <a:schemeClr val="bg1"/>
                  </a:solidFill>
                </a:rPr>
                <a:t>Car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Google Shape;200;p27">
              <a:extLst>
                <a:ext uri="{FF2B5EF4-FFF2-40B4-BE49-F238E27FC236}">
                  <a16:creationId xmlns:a16="http://schemas.microsoft.com/office/drawing/2014/main" xmlns="" id="{F54ACD01-5C41-4385-98F9-E911E3E3FB08}"/>
                </a:ext>
              </a:extLst>
            </p:cNvPr>
            <p:cNvSpPr/>
            <p:nvPr/>
          </p:nvSpPr>
          <p:spPr>
            <a:xfrm>
              <a:off x="5753361" y="4886751"/>
              <a:ext cx="2797184" cy="34060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/>
            </a:p>
          </p:txBody>
        </p:sp>
        <p:sp>
          <p:nvSpPr>
            <p:cNvPr id="24" name="Google Shape;200;p27">
              <a:extLst>
                <a:ext uri="{FF2B5EF4-FFF2-40B4-BE49-F238E27FC236}">
                  <a16:creationId xmlns:a16="http://schemas.microsoft.com/office/drawing/2014/main" xmlns="" id="{80D58345-4058-4FE2-8BC8-E044B7719188}"/>
                </a:ext>
              </a:extLst>
            </p:cNvPr>
            <p:cNvSpPr/>
            <p:nvPr/>
          </p:nvSpPr>
          <p:spPr>
            <a:xfrm>
              <a:off x="5753361" y="5227352"/>
              <a:ext cx="2797184" cy="39474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/>
                <a:t>+</a:t>
              </a:r>
              <a:r>
                <a:rPr lang="en-IN" dirty="0" err="1"/>
                <a:t>parkAtHome</a:t>
              </a:r>
              <a:r>
                <a:rPr lang="en-IN" dirty="0"/>
                <a:t>() : void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09037080-69C2-4015-9B55-A0FE0DF47113}"/>
              </a:ext>
            </a:extLst>
          </p:cNvPr>
          <p:cNvGrpSpPr/>
          <p:nvPr/>
        </p:nvGrpSpPr>
        <p:grpSpPr>
          <a:xfrm>
            <a:off x="9479688" y="4145876"/>
            <a:ext cx="2231813" cy="1595607"/>
            <a:chOff x="9119347" y="4385574"/>
            <a:chExt cx="2797184" cy="1595607"/>
          </a:xfrm>
        </p:grpSpPr>
        <p:sp>
          <p:nvSpPr>
            <p:cNvPr id="26" name="Google Shape;200;p27">
              <a:extLst>
                <a:ext uri="{FF2B5EF4-FFF2-40B4-BE49-F238E27FC236}">
                  <a16:creationId xmlns:a16="http://schemas.microsoft.com/office/drawing/2014/main" xmlns="" id="{9916831C-BBF4-426F-9EC5-59EA97F17E41}"/>
                </a:ext>
              </a:extLst>
            </p:cNvPr>
            <p:cNvSpPr/>
            <p:nvPr/>
          </p:nvSpPr>
          <p:spPr>
            <a:xfrm>
              <a:off x="9119347" y="4385574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>
                  <a:solidFill>
                    <a:schemeClr val="bg1"/>
                  </a:solidFill>
                </a:rPr>
                <a:t>Truck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Google Shape;200;p27">
              <a:extLst>
                <a:ext uri="{FF2B5EF4-FFF2-40B4-BE49-F238E27FC236}">
                  <a16:creationId xmlns:a16="http://schemas.microsoft.com/office/drawing/2014/main" xmlns="" id="{6762E17C-FD8A-404A-96C6-A740333E2CAE}"/>
                </a:ext>
              </a:extLst>
            </p:cNvPr>
            <p:cNvSpPr/>
            <p:nvPr/>
          </p:nvSpPr>
          <p:spPr>
            <a:xfrm>
              <a:off x="9119347" y="4905235"/>
              <a:ext cx="2797184" cy="3406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Google Shape;200;p27">
              <a:extLst>
                <a:ext uri="{FF2B5EF4-FFF2-40B4-BE49-F238E27FC236}">
                  <a16:creationId xmlns:a16="http://schemas.microsoft.com/office/drawing/2014/main" xmlns="" id="{9B5E3582-AD40-4344-9773-03DEA68D0DCE}"/>
                </a:ext>
              </a:extLst>
            </p:cNvPr>
            <p:cNvSpPr/>
            <p:nvPr/>
          </p:nvSpPr>
          <p:spPr>
            <a:xfrm>
              <a:off x="9119347" y="5245835"/>
              <a:ext cx="2797184" cy="7353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>
                  <a:solidFill>
                    <a:schemeClr val="tx1"/>
                  </a:solidFill>
                </a:rPr>
                <a:t>+ </a:t>
              </a:r>
              <a:r>
                <a:rPr lang="en-IN" dirty="0" err="1">
                  <a:solidFill>
                    <a:schemeClr val="tx1"/>
                  </a:solidFill>
                </a:rPr>
                <a:t>loadGoods</a:t>
              </a:r>
              <a:r>
                <a:rPr lang="en-IN" dirty="0">
                  <a:solidFill>
                    <a:schemeClr val="tx1"/>
                  </a:solidFill>
                </a:rPr>
                <a:t>() : void</a:t>
              </a:r>
            </a:p>
            <a:p>
              <a:pPr lvl="0"/>
              <a:r>
                <a:rPr lang="en-IN" dirty="0">
                  <a:solidFill>
                    <a:schemeClr val="tx1"/>
                  </a:solidFill>
                </a:rPr>
                <a:t>+ </a:t>
              </a:r>
              <a:r>
                <a:rPr lang="en-IN" dirty="0" err="1">
                  <a:solidFill>
                    <a:schemeClr val="tx1"/>
                  </a:solidFill>
                </a:rPr>
                <a:t>unloadGoods</a:t>
              </a:r>
              <a:r>
                <a:rPr lang="en-IN" dirty="0">
                  <a:solidFill>
                    <a:schemeClr val="tx1"/>
                  </a:solidFill>
                </a:rPr>
                <a:t>() : void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7FA3ADA-F970-406C-941F-BA0CF236FFBA}"/>
              </a:ext>
            </a:extLst>
          </p:cNvPr>
          <p:cNvGrpSpPr/>
          <p:nvPr/>
        </p:nvGrpSpPr>
        <p:grpSpPr>
          <a:xfrm>
            <a:off x="7445576" y="2929629"/>
            <a:ext cx="2939875" cy="1214768"/>
            <a:chOff x="4669589" y="3967363"/>
            <a:chExt cx="2457449" cy="108228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03875BE8-D7D6-4F38-95CA-16E2224DDBD8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245744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33BE67E1-D355-4C44-BFA2-EF24EF002AA6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1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399BE818-EEE2-48B5-8721-63C67499646E}"/>
                </a:ext>
              </a:extLst>
            </p:cNvPr>
            <p:cNvCxnSpPr>
              <a:cxnSpLocks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xmlns="" id="{38B1B8E5-BDE9-4493-A833-AA693EB7B4C2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7EBDF44-C6CD-4339-8BD5-5186F49873DA}"/>
                </a:ext>
              </a:extLst>
            </p:cNvPr>
            <p:cNvCxnSpPr>
              <a:stCxn id="33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A93683F-001C-4BE1-A9DC-2873A119C148}"/>
              </a:ext>
            </a:extLst>
          </p:cNvPr>
          <p:cNvCxnSpPr>
            <a:cxnSpLocks/>
          </p:cNvCxnSpPr>
          <p:nvPr/>
        </p:nvCxnSpPr>
        <p:spPr>
          <a:xfrm flipV="1">
            <a:off x="6060408" y="1917577"/>
            <a:ext cx="0" cy="283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3723D4DC-C9F9-4F13-B444-BB835AD5A90A}"/>
              </a:ext>
            </a:extLst>
          </p:cNvPr>
          <p:cNvCxnSpPr>
            <a:cxnSpLocks/>
          </p:cNvCxnSpPr>
          <p:nvPr/>
        </p:nvCxnSpPr>
        <p:spPr>
          <a:xfrm>
            <a:off x="11941946" y="1917577"/>
            <a:ext cx="0" cy="295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930EE5D-AD5E-434E-BAF4-303181EA0BA1}"/>
              </a:ext>
            </a:extLst>
          </p:cNvPr>
          <p:cNvSpPr/>
          <p:nvPr/>
        </p:nvSpPr>
        <p:spPr>
          <a:xfrm rot="16200000">
            <a:off x="10980634" y="2882599"/>
            <a:ext cx="15824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Specialization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AB67301-E0F1-4E99-AB87-C90DCCD18E8A}"/>
              </a:ext>
            </a:extLst>
          </p:cNvPr>
          <p:cNvSpPr/>
          <p:nvPr/>
        </p:nvSpPr>
        <p:spPr>
          <a:xfrm rot="16200000">
            <a:off x="5419156" y="3114519"/>
            <a:ext cx="16161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Generalization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842993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BC2FA-AD7E-496A-BEB8-6B2FACD9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Generalization &amp;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B4466-D3B5-4090-9785-F9CEAAEF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4418786" cy="5590565"/>
          </a:xfrm>
        </p:spPr>
        <p:txBody>
          <a:bodyPr/>
          <a:lstStyle/>
          <a:p>
            <a:r>
              <a:rPr lang="en-IN" dirty="0"/>
              <a:t>For example in a bank, any Customer opens an account.</a:t>
            </a:r>
          </a:p>
          <a:p>
            <a:r>
              <a:rPr lang="en-US" dirty="0"/>
              <a:t>The account can be either a </a:t>
            </a:r>
            <a:r>
              <a:rPr lang="en-US" dirty="0">
                <a:solidFill>
                  <a:srgbClr val="C00000"/>
                </a:solidFill>
              </a:rPr>
              <a:t>savings account </a:t>
            </a:r>
            <a:r>
              <a:rPr lang="en-US" dirty="0"/>
              <a:t>or a </a:t>
            </a:r>
            <a:r>
              <a:rPr lang="en-US" dirty="0">
                <a:solidFill>
                  <a:srgbClr val="C00000"/>
                </a:solidFill>
              </a:rPr>
              <a:t>current account</a:t>
            </a:r>
            <a:r>
              <a:rPr lang="en-US" dirty="0"/>
              <a:t>. In saving account, customer </a:t>
            </a:r>
            <a:r>
              <a:rPr lang="en-US" dirty="0">
                <a:solidFill>
                  <a:srgbClr val="C00000"/>
                </a:solidFill>
              </a:rPr>
              <a:t>earns fixed interest</a:t>
            </a:r>
            <a:r>
              <a:rPr lang="en-US" dirty="0"/>
              <a:t> on the deposit. But this </a:t>
            </a:r>
            <a:r>
              <a:rPr lang="en-US" dirty="0">
                <a:solidFill>
                  <a:srgbClr val="C00000"/>
                </a:solidFill>
              </a:rPr>
              <a:t>facility is not available in the current account</a:t>
            </a:r>
            <a:r>
              <a:rPr lang="en-US" dirty="0"/>
              <a:t>. </a:t>
            </a:r>
            <a:r>
              <a:rPr lang="en-IN" dirty="0"/>
              <a:t>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FA171786-9E04-444A-9290-1F5E006495B7}"/>
              </a:ext>
            </a:extLst>
          </p:cNvPr>
          <p:cNvGrpSpPr/>
          <p:nvPr/>
        </p:nvGrpSpPr>
        <p:grpSpPr>
          <a:xfrm>
            <a:off x="7230846" y="1275921"/>
            <a:ext cx="3378406" cy="1618725"/>
            <a:chOff x="3713413" y="4796709"/>
            <a:chExt cx="1835420" cy="946998"/>
          </a:xfrm>
        </p:grpSpPr>
        <p:sp>
          <p:nvSpPr>
            <p:cNvPr id="51" name="Google Shape;200;p27">
              <a:extLst>
                <a:ext uri="{FF2B5EF4-FFF2-40B4-BE49-F238E27FC236}">
                  <a16:creationId xmlns:a16="http://schemas.microsoft.com/office/drawing/2014/main" xmlns="" id="{0AEA6DFE-0EA0-4C85-A8A7-0F4BFAA308C7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i="1" dirty="0">
                  <a:solidFill>
                    <a:schemeClr val="bg1"/>
                  </a:solidFill>
                </a:rPr>
                <a:t>Account</a:t>
              </a:r>
              <a:endParaRPr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52" name="Google Shape;200;p27">
              <a:extLst>
                <a:ext uri="{FF2B5EF4-FFF2-40B4-BE49-F238E27FC236}">
                  <a16:creationId xmlns:a16="http://schemas.microsoft.com/office/drawing/2014/main" xmlns="" id="{69228244-FA09-4F4E-ABD3-43F7A27C185D}"/>
                </a:ext>
              </a:extLst>
            </p:cNvPr>
            <p:cNvSpPr/>
            <p:nvPr/>
          </p:nvSpPr>
          <p:spPr>
            <a:xfrm>
              <a:off x="3713413" y="5029212"/>
              <a:ext cx="1835420" cy="27227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IN" sz="1400" i="1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accountNo:long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balance:double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Google Shape;200;p27">
              <a:extLst>
                <a:ext uri="{FF2B5EF4-FFF2-40B4-BE49-F238E27FC236}">
                  <a16:creationId xmlns:a16="http://schemas.microsoft.com/office/drawing/2014/main" xmlns="" id="{93705C5A-3030-47F0-9973-30877B827B42}"/>
                </a:ext>
              </a:extLst>
            </p:cNvPr>
            <p:cNvSpPr/>
            <p:nvPr/>
          </p:nvSpPr>
          <p:spPr>
            <a:xfrm>
              <a:off x="3713413" y="5299921"/>
              <a:ext cx="1835420" cy="44378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</a:t>
              </a:r>
              <a:r>
                <a:rPr lang="en-IN" sz="1400" dirty="0" err="1">
                  <a:solidFill>
                    <a:schemeClr val="tx1"/>
                  </a:solidFill>
                </a:rPr>
                <a:t>debitAmount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amount:double</a:t>
              </a:r>
              <a:r>
                <a:rPr lang="en-IN" sz="1400" dirty="0">
                  <a:solidFill>
                    <a:schemeClr val="tx1"/>
                  </a:solidFill>
                </a:rPr>
                <a:t>): void</a:t>
              </a:r>
            </a:p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</a:t>
              </a:r>
              <a:r>
                <a:rPr lang="en-IN" sz="1400" dirty="0" err="1">
                  <a:solidFill>
                    <a:schemeClr val="tx1"/>
                  </a:solidFill>
                </a:rPr>
                <a:t>creditAmount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amount:double</a:t>
              </a:r>
              <a:r>
                <a:rPr lang="en-IN" sz="1400" dirty="0">
                  <a:solidFill>
                    <a:schemeClr val="tx1"/>
                  </a:solidFill>
                </a:rPr>
                <a:t>) : int</a:t>
              </a:r>
            </a:p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</a:t>
              </a:r>
              <a:r>
                <a:rPr lang="en-IN" sz="1400" dirty="0" err="1">
                  <a:solidFill>
                    <a:schemeClr val="tx1"/>
                  </a:solidFill>
                </a:rPr>
                <a:t>getBalance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accountNo:long</a:t>
              </a:r>
              <a:r>
                <a:rPr lang="en-IN" sz="1400" dirty="0">
                  <a:solidFill>
                    <a:schemeClr val="tx1"/>
                  </a:solidFill>
                </a:rPr>
                <a:t>) : double 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BAF93CB-75F5-42B3-B483-FED3C056AED5}"/>
              </a:ext>
            </a:extLst>
          </p:cNvPr>
          <p:cNvGrpSpPr/>
          <p:nvPr/>
        </p:nvGrpSpPr>
        <p:grpSpPr>
          <a:xfrm>
            <a:off x="4951742" y="3548413"/>
            <a:ext cx="3993565" cy="1040128"/>
            <a:chOff x="5753361" y="4367090"/>
            <a:chExt cx="2797184" cy="773745"/>
          </a:xfrm>
        </p:grpSpPr>
        <p:sp>
          <p:nvSpPr>
            <p:cNvPr id="55" name="Google Shape;200;p27">
              <a:extLst>
                <a:ext uri="{FF2B5EF4-FFF2-40B4-BE49-F238E27FC236}">
                  <a16:creationId xmlns:a16="http://schemas.microsoft.com/office/drawing/2014/main" xmlns="" id="{B8ED8D7D-7F1B-44F5-B74A-AF413FF3E8CC}"/>
                </a:ext>
              </a:extLst>
            </p:cNvPr>
            <p:cNvSpPr/>
            <p:nvPr/>
          </p:nvSpPr>
          <p:spPr>
            <a:xfrm>
              <a:off x="5753361" y="4367090"/>
              <a:ext cx="2797184" cy="28741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SavingAccount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Google Shape;200;p27">
              <a:extLst>
                <a:ext uri="{FF2B5EF4-FFF2-40B4-BE49-F238E27FC236}">
                  <a16:creationId xmlns:a16="http://schemas.microsoft.com/office/drawing/2014/main" xmlns="" id="{DE20083C-9786-4F79-B8DD-B89664D93340}"/>
                </a:ext>
              </a:extLst>
            </p:cNvPr>
            <p:cNvSpPr/>
            <p:nvPr/>
          </p:nvSpPr>
          <p:spPr>
            <a:xfrm>
              <a:off x="5753361" y="4654503"/>
              <a:ext cx="2797184" cy="2369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IN" sz="1400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interestRate:double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Google Shape;200;p27">
              <a:extLst>
                <a:ext uri="{FF2B5EF4-FFF2-40B4-BE49-F238E27FC236}">
                  <a16:creationId xmlns:a16="http://schemas.microsoft.com/office/drawing/2014/main" xmlns="" id="{F0A50E83-26D6-48AF-8D68-70ACA6D1553E}"/>
                </a:ext>
              </a:extLst>
            </p:cNvPr>
            <p:cNvSpPr/>
            <p:nvPr/>
          </p:nvSpPr>
          <p:spPr>
            <a:xfrm>
              <a:off x="5753361" y="4887916"/>
              <a:ext cx="2797184" cy="25291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isTransactionLimitOut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accountNo:long</a:t>
              </a:r>
              <a:r>
                <a:rPr lang="en-IN" sz="1400" dirty="0">
                  <a:solidFill>
                    <a:schemeClr val="tx1"/>
                  </a:solidFill>
                </a:rPr>
                <a:t>) : int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F2CE4EE2-1B49-45BC-8B15-B3903E412CFE}"/>
              </a:ext>
            </a:extLst>
          </p:cNvPr>
          <p:cNvGrpSpPr/>
          <p:nvPr/>
        </p:nvGrpSpPr>
        <p:grpSpPr>
          <a:xfrm>
            <a:off x="7230846" y="2929671"/>
            <a:ext cx="3342247" cy="599918"/>
            <a:chOff x="4487057" y="3981744"/>
            <a:chExt cx="2639981" cy="106790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74554CEB-52AE-40C2-987C-51510CF8E71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26399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B52BED1C-E024-44FF-86A2-00F2A25B5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1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A47C3CB9-FE72-4552-A7D1-A42F2748F3AC}"/>
                </a:ext>
              </a:extLst>
            </p:cNvPr>
            <p:cNvCxnSpPr>
              <a:cxnSpLocks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xmlns="" id="{C6992EC1-7C8D-43EC-9BAF-BDA9B376F3BA}"/>
                </a:ext>
              </a:extLst>
            </p:cNvPr>
            <p:cNvSpPr/>
            <p:nvPr/>
          </p:nvSpPr>
          <p:spPr>
            <a:xfrm>
              <a:off x="5681707" y="3981744"/>
              <a:ext cx="233702" cy="118783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26D05762-E714-400F-A134-4BC3A69E24F9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5798558" y="4100527"/>
              <a:ext cx="2998" cy="51754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839ABC00-F05B-4D27-8141-178D123AB6A4}"/>
              </a:ext>
            </a:extLst>
          </p:cNvPr>
          <p:cNvGrpSpPr/>
          <p:nvPr/>
        </p:nvGrpSpPr>
        <p:grpSpPr>
          <a:xfrm>
            <a:off x="9347083" y="3529588"/>
            <a:ext cx="2567413" cy="1148398"/>
            <a:chOff x="5753361" y="4367090"/>
            <a:chExt cx="2797184" cy="854287"/>
          </a:xfrm>
        </p:grpSpPr>
        <p:sp>
          <p:nvSpPr>
            <p:cNvPr id="65" name="Google Shape;200;p27">
              <a:extLst>
                <a:ext uri="{FF2B5EF4-FFF2-40B4-BE49-F238E27FC236}">
                  <a16:creationId xmlns:a16="http://schemas.microsoft.com/office/drawing/2014/main" xmlns="" id="{677509C2-3C67-4137-A1A1-1604BA062B37}"/>
                </a:ext>
              </a:extLst>
            </p:cNvPr>
            <p:cNvSpPr/>
            <p:nvPr/>
          </p:nvSpPr>
          <p:spPr>
            <a:xfrm>
              <a:off x="5753361" y="4367090"/>
              <a:ext cx="2797184" cy="28741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CurrentAccount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Google Shape;200;p27">
              <a:extLst>
                <a:ext uri="{FF2B5EF4-FFF2-40B4-BE49-F238E27FC236}">
                  <a16:creationId xmlns:a16="http://schemas.microsoft.com/office/drawing/2014/main" xmlns="" id="{3448CE2C-E507-4EED-A28A-47F439614E50}"/>
                </a:ext>
              </a:extLst>
            </p:cNvPr>
            <p:cNvSpPr/>
            <p:nvPr/>
          </p:nvSpPr>
          <p:spPr>
            <a:xfrm>
              <a:off x="5753361" y="4654503"/>
              <a:ext cx="2797184" cy="2369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IN" sz="1400" dirty="0"/>
            </a:p>
          </p:txBody>
        </p:sp>
        <p:sp>
          <p:nvSpPr>
            <p:cNvPr id="67" name="Google Shape;200;p27">
              <a:extLst>
                <a:ext uri="{FF2B5EF4-FFF2-40B4-BE49-F238E27FC236}">
                  <a16:creationId xmlns:a16="http://schemas.microsoft.com/office/drawing/2014/main" xmlns="" id="{A9093674-6EB4-4FC5-9FBE-9701D1693670}"/>
                </a:ext>
              </a:extLst>
            </p:cNvPr>
            <p:cNvSpPr/>
            <p:nvPr/>
          </p:nvSpPr>
          <p:spPr>
            <a:xfrm>
              <a:off x="5753361" y="4887916"/>
              <a:ext cx="2797184" cy="33346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endParaRPr lang="en-IN" sz="14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737517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1672</Words>
  <Application>Microsoft Office PowerPoint</Application>
  <PresentationFormat>Widescreen</PresentationFormat>
  <Paragraphs>319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 Condensed Light</vt:lpstr>
      <vt:lpstr>Calibri</vt:lpstr>
      <vt:lpstr>Segoe UI Black</vt:lpstr>
      <vt:lpstr>Wingdings</vt:lpstr>
      <vt:lpstr>Roboto Condensed</vt:lpstr>
      <vt:lpstr>Arial</vt:lpstr>
      <vt:lpstr>Wingdings 3</vt:lpstr>
      <vt:lpstr>Office Theme</vt:lpstr>
      <vt:lpstr>PowerPoint Presentation</vt:lpstr>
      <vt:lpstr>Class diagram </vt:lpstr>
      <vt:lpstr>Elements of Class Diagram (Class Name)</vt:lpstr>
      <vt:lpstr>Elements of Class Diagram (Class Name) Cont.</vt:lpstr>
      <vt:lpstr>Elements of Class Diagram (Attributes)</vt:lpstr>
      <vt:lpstr>Elements of Class Diagram (Access Modifiers)</vt:lpstr>
      <vt:lpstr>Elements of Class Diagram (Operation)</vt:lpstr>
      <vt:lpstr>Generalization &amp; Specialization</vt:lpstr>
      <vt:lpstr>Generalization &amp; Specialization</vt:lpstr>
      <vt:lpstr>Link and Association Concepts</vt:lpstr>
      <vt:lpstr>Aggregation</vt:lpstr>
      <vt:lpstr>Composition</vt:lpstr>
      <vt:lpstr>Multiplicity</vt:lpstr>
      <vt:lpstr>Example Of Multiplicity</vt:lpstr>
      <vt:lpstr>Class Diagram Of Bank Management System</vt:lpstr>
      <vt:lpstr>Class Diagram Of Library Management System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1871</cp:revision>
  <dcterms:created xsi:type="dcterms:W3CDTF">2020-05-01T05:09:15Z</dcterms:created>
  <dcterms:modified xsi:type="dcterms:W3CDTF">2020-08-11T06:36:52Z</dcterms:modified>
</cp:coreProperties>
</file>