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53" r:id="rId2"/>
    <p:sldId id="337" r:id="rId3"/>
    <p:sldId id="412" r:id="rId4"/>
    <p:sldId id="414" r:id="rId5"/>
    <p:sldId id="410" r:id="rId6"/>
    <p:sldId id="403" r:id="rId7"/>
    <p:sldId id="404" r:id="rId8"/>
    <p:sldId id="405" r:id="rId9"/>
    <p:sldId id="406" r:id="rId10"/>
    <p:sldId id="407" r:id="rId11"/>
    <p:sldId id="415" r:id="rId12"/>
    <p:sldId id="411" r:id="rId13"/>
    <p:sldId id="408" r:id="rId14"/>
    <p:sldId id="409" r:id="rId15"/>
    <p:sldId id="400" r:id="rId16"/>
  </p:sldIdLst>
  <p:sldSz cx="12192000" cy="6858000"/>
  <p:notesSz cx="6858000" cy="9144000"/>
  <p:embeddedFontLst>
    <p:embeddedFont>
      <p:font typeface="Segoe UI Black" panose="020B0A02040204020203" pitchFamily="34" charset="0"/>
      <p:bold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Ae3JjaeiuPYUwSMCng/sQ==" hashData="1A5kNZqKgGkTtgGRYy/klRydQI99CgtqUg7ulFAgc3OsDTTIgt8r7UXRML6B/ZEsU77JrjvjZLd4sNcqd+yeH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A32D19"/>
    <a:srgbClr val="F94343"/>
    <a:srgbClr val="EEEEEE"/>
    <a:srgbClr val="BF2323"/>
    <a:srgbClr val="ED524F"/>
    <a:srgbClr val="5C2321"/>
    <a:srgbClr val="80DEEA"/>
    <a:srgbClr val="E1F5FE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3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5841" y="1833349"/>
            <a:ext cx="3383665" cy="3007701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+91-9879461848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4</a:t>
            </a:r>
            <a:r>
              <a:rPr lang="en-US" dirty="0"/>
              <a:t> </a:t>
            </a:r>
            <a:br>
              <a:rPr lang="en-US" dirty="0"/>
            </a:br>
            <a:r>
              <a:rPr lang="en-US" sz="4800" b="0" dirty="0"/>
              <a:t>Requirement Analysis and Specification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711890" y="3337431"/>
            <a:ext cx="7860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Analysis Models Part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endParaRPr lang="en-US" sz="32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sz="2400" dirty="0" smtClean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 smtClean="0">
                <a:solidFill>
                  <a:srgbClr val="BF2323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Use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Case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Diagram</a:t>
            </a:r>
          </a:p>
          <a:p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>
                <a:solidFill>
                  <a:srgbClr val="BF2323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Segoe UI Black" panose="020B0A02040204020203" pitchFamily="34" charset="0"/>
              </a:rPr>
              <a:t>Usage Scenarios &amp; Story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Segoe UI Black" panose="020B0A02040204020203" pitchFamily="34" charset="0"/>
              </a:rPr>
              <a:t>Writing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Segoe UI Black" panose="020B0A02040204020203" pitchFamily="34" charset="0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4642195" y="3618440"/>
            <a:ext cx="3527115" cy="6496"/>
          </a:xfrm>
          <a:prstGeom prst="line">
            <a:avLst/>
          </a:prstGeom>
          <a:ln w="19050">
            <a:solidFill>
              <a:srgbClr val="BF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xmlns="" id="{3DC85475-4E26-4B97-A84C-9F46E72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Use Case Diagram Library Management</a:t>
            </a:r>
            <a:endParaRPr lang="en-IN" dirty="0">
              <a:latin typeface="+mn-lt"/>
            </a:endParaRPr>
          </a:p>
        </p:txBody>
      </p:sp>
      <p:sp>
        <p:nvSpPr>
          <p:cNvPr id="142" name="Google Shape;272;p28">
            <a:extLst>
              <a:ext uri="{FF2B5EF4-FFF2-40B4-BE49-F238E27FC236}">
                <a16:creationId xmlns:a16="http://schemas.microsoft.com/office/drawing/2014/main" xmlns="" id="{9837D1AB-D600-40A2-90ED-96DE85E3116F}"/>
              </a:ext>
            </a:extLst>
          </p:cNvPr>
          <p:cNvSpPr/>
          <p:nvPr/>
        </p:nvSpPr>
        <p:spPr>
          <a:xfrm>
            <a:off x="3267456" y="871728"/>
            <a:ext cx="6248400" cy="54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273;p28">
            <a:extLst>
              <a:ext uri="{FF2B5EF4-FFF2-40B4-BE49-F238E27FC236}">
                <a16:creationId xmlns:a16="http://schemas.microsoft.com/office/drawing/2014/main" xmlns="" id="{03FB2943-C027-4123-AC5B-995854D1C5C1}"/>
              </a:ext>
            </a:extLst>
          </p:cNvPr>
          <p:cNvSpPr/>
          <p:nvPr/>
        </p:nvSpPr>
        <p:spPr>
          <a:xfrm>
            <a:off x="5553456" y="1100328"/>
            <a:ext cx="12192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1. Login</a:t>
            </a:r>
            <a:endParaRPr/>
          </a:p>
        </p:txBody>
      </p:sp>
      <p:sp>
        <p:nvSpPr>
          <p:cNvPr id="144" name="Google Shape;274;p28">
            <a:extLst>
              <a:ext uri="{FF2B5EF4-FFF2-40B4-BE49-F238E27FC236}">
                <a16:creationId xmlns:a16="http://schemas.microsoft.com/office/drawing/2014/main" xmlns="" id="{24A8A0A5-E993-425C-8BDB-7D9A0F3AC5A0}"/>
              </a:ext>
            </a:extLst>
          </p:cNvPr>
          <p:cNvSpPr/>
          <p:nvPr/>
        </p:nvSpPr>
        <p:spPr>
          <a:xfrm>
            <a:off x="5248656" y="1481328"/>
            <a:ext cx="20574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2. Register user</a:t>
            </a:r>
          </a:p>
        </p:txBody>
      </p:sp>
      <p:sp>
        <p:nvSpPr>
          <p:cNvPr id="145" name="Google Shape;275;p28">
            <a:extLst>
              <a:ext uri="{FF2B5EF4-FFF2-40B4-BE49-F238E27FC236}">
                <a16:creationId xmlns:a16="http://schemas.microsoft.com/office/drawing/2014/main" xmlns="" id="{C7AE8B80-7097-4D73-BF7E-9F9A56673F56}"/>
              </a:ext>
            </a:extLst>
          </p:cNvPr>
          <p:cNvSpPr/>
          <p:nvPr/>
        </p:nvSpPr>
        <p:spPr>
          <a:xfrm>
            <a:off x="5248656" y="2090928"/>
            <a:ext cx="1981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.3. Manage member  permission</a:t>
            </a:r>
            <a:endParaRPr dirty="0"/>
          </a:p>
        </p:txBody>
      </p:sp>
      <p:sp>
        <p:nvSpPr>
          <p:cNvPr id="146" name="Google Shape;276;p28">
            <a:extLst>
              <a:ext uri="{FF2B5EF4-FFF2-40B4-BE49-F238E27FC236}">
                <a16:creationId xmlns:a16="http://schemas.microsoft.com/office/drawing/2014/main" xmlns="" id="{25B5FDAA-5738-4DAD-86C7-7BF9FE86C69D}"/>
              </a:ext>
            </a:extLst>
          </p:cNvPr>
          <p:cNvSpPr/>
          <p:nvPr/>
        </p:nvSpPr>
        <p:spPr>
          <a:xfrm>
            <a:off x="5172456" y="2624328"/>
            <a:ext cx="21336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4. Add Article</a:t>
            </a:r>
          </a:p>
        </p:txBody>
      </p:sp>
      <p:sp>
        <p:nvSpPr>
          <p:cNvPr id="147" name="Google Shape;277;p28">
            <a:extLst>
              <a:ext uri="{FF2B5EF4-FFF2-40B4-BE49-F238E27FC236}">
                <a16:creationId xmlns:a16="http://schemas.microsoft.com/office/drawing/2014/main" xmlns="" id="{59CACE6B-0133-44CD-BD44-F61A3BD7070A}"/>
              </a:ext>
            </a:extLst>
          </p:cNvPr>
          <p:cNvSpPr/>
          <p:nvPr/>
        </p:nvSpPr>
        <p:spPr>
          <a:xfrm>
            <a:off x="5273469" y="3248982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5. Delete Article</a:t>
            </a:r>
          </a:p>
        </p:txBody>
      </p:sp>
      <p:sp>
        <p:nvSpPr>
          <p:cNvPr id="148" name="Google Shape;278;p28">
            <a:extLst>
              <a:ext uri="{FF2B5EF4-FFF2-40B4-BE49-F238E27FC236}">
                <a16:creationId xmlns:a16="http://schemas.microsoft.com/office/drawing/2014/main" xmlns="" id="{763A1A7B-C77D-454E-9F6D-E2A42E5C735E}"/>
              </a:ext>
            </a:extLst>
          </p:cNvPr>
          <p:cNvSpPr/>
          <p:nvPr/>
        </p:nvSpPr>
        <p:spPr>
          <a:xfrm>
            <a:off x="5324856" y="3843528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6. Inquiry article</a:t>
            </a:r>
            <a:endParaRPr dirty="0"/>
          </a:p>
        </p:txBody>
      </p:sp>
      <p:sp>
        <p:nvSpPr>
          <p:cNvPr id="149" name="Google Shape;279;p28">
            <a:extLst>
              <a:ext uri="{FF2B5EF4-FFF2-40B4-BE49-F238E27FC236}">
                <a16:creationId xmlns:a16="http://schemas.microsoft.com/office/drawing/2014/main" xmlns="" id="{7202227B-E764-4491-8387-0D0F8A6F1A4C}"/>
              </a:ext>
            </a:extLst>
          </p:cNvPr>
          <p:cNvSpPr/>
          <p:nvPr/>
        </p:nvSpPr>
        <p:spPr>
          <a:xfrm>
            <a:off x="5248656" y="4453128"/>
            <a:ext cx="21336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7. Inquiry member</a:t>
            </a:r>
            <a:endParaRPr dirty="0"/>
          </a:p>
        </p:txBody>
      </p:sp>
      <p:sp>
        <p:nvSpPr>
          <p:cNvPr id="150" name="Google Shape;280;p28">
            <a:extLst>
              <a:ext uri="{FF2B5EF4-FFF2-40B4-BE49-F238E27FC236}">
                <a16:creationId xmlns:a16="http://schemas.microsoft.com/office/drawing/2014/main" xmlns="" id="{D7DB6AA2-957D-4B99-AA60-F618ED9DE374}"/>
              </a:ext>
            </a:extLst>
          </p:cNvPr>
          <p:cNvSpPr/>
          <p:nvPr/>
        </p:nvSpPr>
        <p:spPr>
          <a:xfrm>
            <a:off x="5324856" y="5062728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8. Check in articles </a:t>
            </a:r>
            <a:endParaRPr dirty="0"/>
          </a:p>
        </p:txBody>
      </p:sp>
      <p:sp>
        <p:nvSpPr>
          <p:cNvPr id="151" name="Google Shape;281;p28">
            <a:extLst>
              <a:ext uri="{FF2B5EF4-FFF2-40B4-BE49-F238E27FC236}">
                <a16:creationId xmlns:a16="http://schemas.microsoft.com/office/drawing/2014/main" xmlns="" id="{5991FFDD-B96A-4552-8D24-E05FA13559A6}"/>
              </a:ext>
            </a:extLst>
          </p:cNvPr>
          <p:cNvSpPr/>
          <p:nvPr/>
        </p:nvSpPr>
        <p:spPr>
          <a:xfrm>
            <a:off x="5172456" y="5672328"/>
            <a:ext cx="22098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9. Check out articles </a:t>
            </a:r>
            <a:endParaRPr dirty="0"/>
          </a:p>
        </p:txBody>
      </p:sp>
      <p:sp>
        <p:nvSpPr>
          <p:cNvPr id="152" name="Google Shape;282;p28">
            <a:extLst>
              <a:ext uri="{FF2B5EF4-FFF2-40B4-BE49-F238E27FC236}">
                <a16:creationId xmlns:a16="http://schemas.microsoft.com/office/drawing/2014/main" xmlns="" id="{4504C29F-BB65-4477-88D0-6748C0156FB8}"/>
              </a:ext>
            </a:extLst>
          </p:cNvPr>
          <p:cNvSpPr/>
          <p:nvPr/>
        </p:nvSpPr>
        <p:spPr>
          <a:xfrm>
            <a:off x="7306056" y="12527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10. Request registration</a:t>
            </a:r>
            <a:endParaRPr dirty="0"/>
          </a:p>
        </p:txBody>
      </p:sp>
      <p:sp>
        <p:nvSpPr>
          <p:cNvPr id="153" name="Google Shape;283;p28">
            <a:extLst>
              <a:ext uri="{FF2B5EF4-FFF2-40B4-BE49-F238E27FC236}">
                <a16:creationId xmlns:a16="http://schemas.microsoft.com/office/drawing/2014/main" xmlns="" id="{3E0D43C4-AE29-47B0-BB40-091B61BE270A}"/>
              </a:ext>
            </a:extLst>
          </p:cNvPr>
          <p:cNvSpPr/>
          <p:nvPr/>
        </p:nvSpPr>
        <p:spPr>
          <a:xfrm>
            <a:off x="7458456" y="28529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11. Check account</a:t>
            </a:r>
            <a:endParaRPr dirty="0"/>
          </a:p>
        </p:txBody>
      </p:sp>
      <p:sp>
        <p:nvSpPr>
          <p:cNvPr id="154" name="Google Shape;284;p28">
            <a:extLst>
              <a:ext uri="{FF2B5EF4-FFF2-40B4-BE49-F238E27FC236}">
                <a16:creationId xmlns:a16="http://schemas.microsoft.com/office/drawing/2014/main" xmlns="" id="{753341FE-6A24-4EEF-BA83-866945EDC3CA}"/>
              </a:ext>
            </a:extLst>
          </p:cNvPr>
          <p:cNvSpPr/>
          <p:nvPr/>
        </p:nvSpPr>
        <p:spPr>
          <a:xfrm>
            <a:off x="7534656" y="34625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13.Search by title</a:t>
            </a:r>
            <a:endParaRPr dirty="0"/>
          </a:p>
        </p:txBody>
      </p:sp>
      <p:sp>
        <p:nvSpPr>
          <p:cNvPr id="155" name="Google Shape;285;p28">
            <a:extLst>
              <a:ext uri="{FF2B5EF4-FFF2-40B4-BE49-F238E27FC236}">
                <a16:creationId xmlns:a16="http://schemas.microsoft.com/office/drawing/2014/main" xmlns="" id="{B187E425-A315-4409-8C3F-39D782388EEB}"/>
              </a:ext>
            </a:extLst>
          </p:cNvPr>
          <p:cNvSpPr/>
          <p:nvPr/>
        </p:nvSpPr>
        <p:spPr>
          <a:xfrm>
            <a:off x="7610856" y="46055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12. Search article</a:t>
            </a:r>
            <a:endParaRPr dirty="0"/>
          </a:p>
        </p:txBody>
      </p:sp>
      <p:cxnSp>
        <p:nvCxnSpPr>
          <p:cNvPr id="157" name="Google Shape;287;p28">
            <a:extLst>
              <a:ext uri="{FF2B5EF4-FFF2-40B4-BE49-F238E27FC236}">
                <a16:creationId xmlns:a16="http://schemas.microsoft.com/office/drawing/2014/main" xmlns="" id="{DC406AAE-D36C-448B-B9EE-9A01E9AD0F7A}"/>
              </a:ext>
            </a:extLst>
          </p:cNvPr>
          <p:cNvCxnSpPr>
            <a:endCxn id="145" idx="2"/>
          </p:cNvCxnSpPr>
          <p:nvPr/>
        </p:nvCxnSpPr>
        <p:spPr>
          <a:xfrm rot="10800000" flipH="1">
            <a:off x="2863056" y="2319528"/>
            <a:ext cx="2385600" cy="198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288;p28">
            <a:extLst>
              <a:ext uri="{FF2B5EF4-FFF2-40B4-BE49-F238E27FC236}">
                <a16:creationId xmlns:a16="http://schemas.microsoft.com/office/drawing/2014/main" xmlns="" id="{A1EE2297-700E-4801-B0CF-1C5D89FBF22F}"/>
              </a:ext>
            </a:extLst>
          </p:cNvPr>
          <p:cNvCxnSpPr/>
          <p:nvPr/>
        </p:nvCxnSpPr>
        <p:spPr>
          <a:xfrm rot="10800000" flipH="1">
            <a:off x="2839770" y="1252728"/>
            <a:ext cx="2713686" cy="304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289;p28">
            <a:extLst>
              <a:ext uri="{FF2B5EF4-FFF2-40B4-BE49-F238E27FC236}">
                <a16:creationId xmlns:a16="http://schemas.microsoft.com/office/drawing/2014/main" xmlns="" id="{83A0F6A9-0546-4AF9-A985-94AEB7EFE3E2}"/>
              </a:ext>
            </a:extLst>
          </p:cNvPr>
          <p:cNvCxnSpPr>
            <a:endCxn id="144" idx="2"/>
          </p:cNvCxnSpPr>
          <p:nvPr/>
        </p:nvCxnSpPr>
        <p:spPr>
          <a:xfrm rot="10800000" flipH="1">
            <a:off x="2839656" y="1748028"/>
            <a:ext cx="2409000" cy="255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290;p28">
            <a:extLst>
              <a:ext uri="{FF2B5EF4-FFF2-40B4-BE49-F238E27FC236}">
                <a16:creationId xmlns:a16="http://schemas.microsoft.com/office/drawing/2014/main" xmlns="" id="{EBAF6DF1-DBC4-40EA-AAE4-B6A7464FFF0B}"/>
              </a:ext>
            </a:extLst>
          </p:cNvPr>
          <p:cNvCxnSpPr>
            <a:endCxn id="146" idx="2"/>
          </p:cNvCxnSpPr>
          <p:nvPr/>
        </p:nvCxnSpPr>
        <p:spPr>
          <a:xfrm rot="10800000" flipH="1">
            <a:off x="2839656" y="2891028"/>
            <a:ext cx="2332800" cy="140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291;p28">
            <a:extLst>
              <a:ext uri="{FF2B5EF4-FFF2-40B4-BE49-F238E27FC236}">
                <a16:creationId xmlns:a16="http://schemas.microsoft.com/office/drawing/2014/main" xmlns="" id="{CF3BCFC1-20A9-41AC-8B77-41CFE8AF7027}"/>
              </a:ext>
            </a:extLst>
          </p:cNvPr>
          <p:cNvCxnSpPr>
            <a:endCxn id="147" idx="2"/>
          </p:cNvCxnSpPr>
          <p:nvPr/>
        </p:nvCxnSpPr>
        <p:spPr>
          <a:xfrm rot="10800000" flipH="1">
            <a:off x="2788269" y="3515682"/>
            <a:ext cx="2485200" cy="78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Google Shape;292;p28">
            <a:extLst>
              <a:ext uri="{FF2B5EF4-FFF2-40B4-BE49-F238E27FC236}">
                <a16:creationId xmlns:a16="http://schemas.microsoft.com/office/drawing/2014/main" xmlns="" id="{99726425-A88F-4390-A831-E6C279F6D6B4}"/>
              </a:ext>
            </a:extLst>
          </p:cNvPr>
          <p:cNvCxnSpPr>
            <a:endCxn id="148" idx="2"/>
          </p:cNvCxnSpPr>
          <p:nvPr/>
        </p:nvCxnSpPr>
        <p:spPr>
          <a:xfrm rot="10800000" flipH="1">
            <a:off x="2839656" y="4110228"/>
            <a:ext cx="24852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293;p28">
            <a:extLst>
              <a:ext uri="{FF2B5EF4-FFF2-40B4-BE49-F238E27FC236}">
                <a16:creationId xmlns:a16="http://schemas.microsoft.com/office/drawing/2014/main" xmlns="" id="{D567390C-31BA-4673-B192-295B493CA73F}"/>
              </a:ext>
            </a:extLst>
          </p:cNvPr>
          <p:cNvCxnSpPr>
            <a:endCxn id="149" idx="2"/>
          </p:cNvCxnSpPr>
          <p:nvPr/>
        </p:nvCxnSpPr>
        <p:spPr>
          <a:xfrm>
            <a:off x="2839656" y="4281528"/>
            <a:ext cx="2409000" cy="43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294;p28">
            <a:extLst>
              <a:ext uri="{FF2B5EF4-FFF2-40B4-BE49-F238E27FC236}">
                <a16:creationId xmlns:a16="http://schemas.microsoft.com/office/drawing/2014/main" xmlns="" id="{2CBEE878-91D9-40F9-A508-00F35D245598}"/>
              </a:ext>
            </a:extLst>
          </p:cNvPr>
          <p:cNvCxnSpPr>
            <a:endCxn id="150" idx="2"/>
          </p:cNvCxnSpPr>
          <p:nvPr/>
        </p:nvCxnSpPr>
        <p:spPr>
          <a:xfrm>
            <a:off x="2839656" y="4281528"/>
            <a:ext cx="2485200" cy="104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" name="Google Shape;295;p28">
            <a:extLst>
              <a:ext uri="{FF2B5EF4-FFF2-40B4-BE49-F238E27FC236}">
                <a16:creationId xmlns:a16="http://schemas.microsoft.com/office/drawing/2014/main" xmlns="" id="{56BB1942-E549-4DEE-B688-116153EBA24B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2839656" y="4281528"/>
            <a:ext cx="2332800" cy="16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6" name="Google Shape;296;p28">
            <a:extLst>
              <a:ext uri="{FF2B5EF4-FFF2-40B4-BE49-F238E27FC236}">
                <a16:creationId xmlns:a16="http://schemas.microsoft.com/office/drawing/2014/main" xmlns="" id="{6154CADB-37F2-4C34-A93A-548AC1E461E7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>
            <a:off x="8334756" y="3919728"/>
            <a:ext cx="76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67" name="Google Shape;297;p28">
            <a:extLst>
              <a:ext uri="{FF2B5EF4-FFF2-40B4-BE49-F238E27FC236}">
                <a16:creationId xmlns:a16="http://schemas.microsoft.com/office/drawing/2014/main" xmlns="" id="{30DED34F-EEB5-4648-9DB1-82B27EF8565C}"/>
              </a:ext>
            </a:extLst>
          </p:cNvPr>
          <p:cNvCxnSpPr>
            <a:cxnSpLocks/>
            <a:stCxn id="209" idx="0"/>
            <a:endCxn id="155" idx="4"/>
          </p:cNvCxnSpPr>
          <p:nvPr/>
        </p:nvCxnSpPr>
        <p:spPr>
          <a:xfrm flipH="1" flipV="1">
            <a:off x="8410956" y="5062728"/>
            <a:ext cx="34436" cy="5524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68" name="Google Shape;298;p28">
            <a:extLst>
              <a:ext uri="{FF2B5EF4-FFF2-40B4-BE49-F238E27FC236}">
                <a16:creationId xmlns:a16="http://schemas.microsoft.com/office/drawing/2014/main" xmlns="" id="{63BA0D9F-66AD-403F-8EA6-CA1F03AF0F20}"/>
              </a:ext>
            </a:extLst>
          </p:cNvPr>
          <p:cNvCxnSpPr>
            <a:endCxn id="155" idx="6"/>
          </p:cNvCxnSpPr>
          <p:nvPr/>
        </p:nvCxnSpPr>
        <p:spPr>
          <a:xfrm flipH="1">
            <a:off x="9211056" y="3576828"/>
            <a:ext cx="808800" cy="12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9" name="Google Shape;299;p28">
            <a:extLst>
              <a:ext uri="{FF2B5EF4-FFF2-40B4-BE49-F238E27FC236}">
                <a16:creationId xmlns:a16="http://schemas.microsoft.com/office/drawing/2014/main" xmlns="" id="{CA0EE4E6-A306-4CFF-8940-BDE0786E58F2}"/>
              </a:ext>
            </a:extLst>
          </p:cNvPr>
          <p:cNvCxnSpPr>
            <a:endCxn id="153" idx="6"/>
          </p:cNvCxnSpPr>
          <p:nvPr/>
        </p:nvCxnSpPr>
        <p:spPr>
          <a:xfrm rot="10800000">
            <a:off x="9058656" y="3081528"/>
            <a:ext cx="961200" cy="51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300;p28">
            <a:extLst>
              <a:ext uri="{FF2B5EF4-FFF2-40B4-BE49-F238E27FC236}">
                <a16:creationId xmlns:a16="http://schemas.microsoft.com/office/drawing/2014/main" xmlns="" id="{F4FB6F03-56F8-4CFD-9612-5D8D313E8488}"/>
              </a:ext>
            </a:extLst>
          </p:cNvPr>
          <p:cNvCxnSpPr>
            <a:endCxn id="143" idx="6"/>
          </p:cNvCxnSpPr>
          <p:nvPr/>
        </p:nvCxnSpPr>
        <p:spPr>
          <a:xfrm rot="10800000">
            <a:off x="6772656" y="1252728"/>
            <a:ext cx="3247200" cy="234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301;p28">
            <a:extLst>
              <a:ext uri="{FF2B5EF4-FFF2-40B4-BE49-F238E27FC236}">
                <a16:creationId xmlns:a16="http://schemas.microsoft.com/office/drawing/2014/main" xmlns="" id="{A1D83EFA-E633-4FD4-8D22-D0AA57B6E1B4}"/>
              </a:ext>
            </a:extLst>
          </p:cNvPr>
          <p:cNvCxnSpPr>
            <a:endCxn id="152" idx="6"/>
          </p:cNvCxnSpPr>
          <p:nvPr/>
        </p:nvCxnSpPr>
        <p:spPr>
          <a:xfrm rot="10800000">
            <a:off x="8906256" y="1481328"/>
            <a:ext cx="1189800" cy="26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302;p28">
            <a:extLst>
              <a:ext uri="{FF2B5EF4-FFF2-40B4-BE49-F238E27FC236}">
                <a16:creationId xmlns:a16="http://schemas.microsoft.com/office/drawing/2014/main" xmlns="" id="{8D31A96C-4519-4403-A979-FA9A2727E6E8}"/>
              </a:ext>
            </a:extLst>
          </p:cNvPr>
          <p:cNvSpPr txBox="1"/>
          <p:nvPr/>
        </p:nvSpPr>
        <p:spPr>
          <a:xfrm>
            <a:off x="8334756" y="4047928"/>
            <a:ext cx="9217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&lt;&lt;extend&gt;&gt;</a:t>
            </a:r>
            <a:endParaRPr/>
          </a:p>
        </p:txBody>
      </p:sp>
      <p:sp>
        <p:nvSpPr>
          <p:cNvPr id="173" name="Google Shape;303;p28">
            <a:extLst>
              <a:ext uri="{FF2B5EF4-FFF2-40B4-BE49-F238E27FC236}">
                <a16:creationId xmlns:a16="http://schemas.microsoft.com/office/drawing/2014/main" xmlns="" id="{F15B09AA-9B57-4BBF-A81A-30D42D6EDE41}"/>
              </a:ext>
            </a:extLst>
          </p:cNvPr>
          <p:cNvSpPr txBox="1"/>
          <p:nvPr/>
        </p:nvSpPr>
        <p:spPr>
          <a:xfrm>
            <a:off x="7523665" y="5223255"/>
            <a:ext cx="887291" cy="28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&lt;&lt;extend&gt;&gt;</a:t>
            </a:r>
            <a:endParaRPr dirty="0"/>
          </a:p>
        </p:txBody>
      </p:sp>
      <p:grpSp>
        <p:nvGrpSpPr>
          <p:cNvPr id="174" name="Google Shape;304;p28">
            <a:extLst>
              <a:ext uri="{FF2B5EF4-FFF2-40B4-BE49-F238E27FC236}">
                <a16:creationId xmlns:a16="http://schemas.microsoft.com/office/drawing/2014/main" xmlns="" id="{3E4AE336-5577-4244-9015-3C6C642BC7CB}"/>
              </a:ext>
            </a:extLst>
          </p:cNvPr>
          <p:cNvGrpSpPr/>
          <p:nvPr/>
        </p:nvGrpSpPr>
        <p:grpSpPr>
          <a:xfrm>
            <a:off x="9978421" y="1138428"/>
            <a:ext cx="550022" cy="1510099"/>
            <a:chOff x="7930165" y="1257300"/>
            <a:chExt cx="550022" cy="1510099"/>
          </a:xfrm>
        </p:grpSpPr>
        <p:grpSp>
          <p:nvGrpSpPr>
            <p:cNvPr id="175" name="Google Shape;305;p28">
              <a:extLst>
                <a:ext uri="{FF2B5EF4-FFF2-40B4-BE49-F238E27FC236}">
                  <a16:creationId xmlns:a16="http://schemas.microsoft.com/office/drawing/2014/main" xmlns="" id="{2D60A155-E160-44E4-B0B1-F6E89B7F8F1E}"/>
                </a:ext>
              </a:extLst>
            </p:cNvPr>
            <p:cNvGrpSpPr/>
            <p:nvPr/>
          </p:nvGrpSpPr>
          <p:grpSpPr>
            <a:xfrm>
              <a:off x="8047685" y="1257300"/>
              <a:ext cx="304800" cy="1219200"/>
              <a:chOff x="457200" y="2286000"/>
              <a:chExt cx="304800" cy="1219200"/>
            </a:xfrm>
          </p:grpSpPr>
          <p:sp>
            <p:nvSpPr>
              <p:cNvPr id="177" name="Google Shape;306;p28">
                <a:extLst>
                  <a:ext uri="{FF2B5EF4-FFF2-40B4-BE49-F238E27FC236}">
                    <a16:creationId xmlns:a16="http://schemas.microsoft.com/office/drawing/2014/main" xmlns="" id="{0DF84495-D905-47FF-874E-F9A862DC107B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8" name="Google Shape;307;p28">
                <a:extLst>
                  <a:ext uri="{FF2B5EF4-FFF2-40B4-BE49-F238E27FC236}">
                    <a16:creationId xmlns:a16="http://schemas.microsoft.com/office/drawing/2014/main" xmlns="" id="{E8FC049B-111F-4F72-9987-E1986E20A9EB}"/>
                  </a:ext>
                </a:extLst>
              </p:cNvPr>
              <p:cNvCxnSpPr>
                <a:stCxn id="177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308;p28">
                <a:extLst>
                  <a:ext uri="{FF2B5EF4-FFF2-40B4-BE49-F238E27FC236}">
                    <a16:creationId xmlns:a16="http://schemas.microsoft.com/office/drawing/2014/main" xmlns="" id="{1B4DC32C-6560-49A0-98D4-2805525809CB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309;p28">
                <a:extLst>
                  <a:ext uri="{FF2B5EF4-FFF2-40B4-BE49-F238E27FC236}">
                    <a16:creationId xmlns:a16="http://schemas.microsoft.com/office/drawing/2014/main" xmlns="" id="{8C5FDFC3-0062-4232-9D92-9C14948197FD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1" name="Google Shape;310;p28">
                <a:extLst>
                  <a:ext uri="{FF2B5EF4-FFF2-40B4-BE49-F238E27FC236}">
                    <a16:creationId xmlns:a16="http://schemas.microsoft.com/office/drawing/2014/main" xmlns="" id="{28D271CC-7EAB-4829-AEE6-619FCFAE6609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76" name="Google Shape;311;p28">
              <a:extLst>
                <a:ext uri="{FF2B5EF4-FFF2-40B4-BE49-F238E27FC236}">
                  <a16:creationId xmlns:a16="http://schemas.microsoft.com/office/drawing/2014/main" xmlns="" id="{39A24417-8F15-4C45-A439-C0FF5E1D928E}"/>
                </a:ext>
              </a:extLst>
            </p:cNvPr>
            <p:cNvSpPr txBox="1"/>
            <p:nvPr/>
          </p:nvSpPr>
          <p:spPr>
            <a:xfrm>
              <a:off x="7930165" y="2490400"/>
              <a:ext cx="5500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Guest</a:t>
              </a:r>
              <a:endParaRPr/>
            </a:p>
          </p:txBody>
        </p:sp>
      </p:grpSp>
      <p:grpSp>
        <p:nvGrpSpPr>
          <p:cNvPr id="182" name="Google Shape;312;p28">
            <a:extLst>
              <a:ext uri="{FF2B5EF4-FFF2-40B4-BE49-F238E27FC236}">
                <a16:creationId xmlns:a16="http://schemas.microsoft.com/office/drawing/2014/main" xmlns="" id="{B5CBF852-7EAA-4569-89A4-02DA454FCA66}"/>
              </a:ext>
            </a:extLst>
          </p:cNvPr>
          <p:cNvGrpSpPr/>
          <p:nvPr/>
        </p:nvGrpSpPr>
        <p:grpSpPr>
          <a:xfrm>
            <a:off x="9896856" y="2967228"/>
            <a:ext cx="726481" cy="1562100"/>
            <a:chOff x="7848600" y="3086100"/>
            <a:chExt cx="726481" cy="1562100"/>
          </a:xfrm>
        </p:grpSpPr>
        <p:grpSp>
          <p:nvGrpSpPr>
            <p:cNvPr id="183" name="Google Shape;313;p28">
              <a:extLst>
                <a:ext uri="{FF2B5EF4-FFF2-40B4-BE49-F238E27FC236}">
                  <a16:creationId xmlns:a16="http://schemas.microsoft.com/office/drawing/2014/main" xmlns="" id="{CE6CD706-0A12-4542-8541-234A527F3494}"/>
                </a:ext>
              </a:extLst>
            </p:cNvPr>
            <p:cNvGrpSpPr/>
            <p:nvPr/>
          </p:nvGrpSpPr>
          <p:grpSpPr>
            <a:xfrm>
              <a:off x="7971485" y="3086100"/>
              <a:ext cx="304800" cy="1219200"/>
              <a:chOff x="457200" y="2286000"/>
              <a:chExt cx="304800" cy="1219200"/>
            </a:xfrm>
          </p:grpSpPr>
          <p:sp>
            <p:nvSpPr>
              <p:cNvPr id="185" name="Google Shape;314;p28">
                <a:extLst>
                  <a:ext uri="{FF2B5EF4-FFF2-40B4-BE49-F238E27FC236}">
                    <a16:creationId xmlns:a16="http://schemas.microsoft.com/office/drawing/2014/main" xmlns="" id="{3C4867B6-20CC-4721-AE5B-29A833FCE487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6" name="Google Shape;315;p28">
                <a:extLst>
                  <a:ext uri="{FF2B5EF4-FFF2-40B4-BE49-F238E27FC236}">
                    <a16:creationId xmlns:a16="http://schemas.microsoft.com/office/drawing/2014/main" xmlns="" id="{1856D9F5-96D8-44B7-A828-E06B4866A14F}"/>
                  </a:ext>
                </a:extLst>
              </p:cNvPr>
              <p:cNvCxnSpPr>
                <a:stCxn id="185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316;p28">
                <a:extLst>
                  <a:ext uri="{FF2B5EF4-FFF2-40B4-BE49-F238E27FC236}">
                    <a16:creationId xmlns:a16="http://schemas.microsoft.com/office/drawing/2014/main" xmlns="" id="{4A0D6F38-EDD0-405A-92BF-2B091951D05E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317;p28">
                <a:extLst>
                  <a:ext uri="{FF2B5EF4-FFF2-40B4-BE49-F238E27FC236}">
                    <a16:creationId xmlns:a16="http://schemas.microsoft.com/office/drawing/2014/main" xmlns="" id="{917B5CB2-E69E-4DC4-9287-E920E3E8DD25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9" name="Google Shape;318;p28">
                <a:extLst>
                  <a:ext uri="{FF2B5EF4-FFF2-40B4-BE49-F238E27FC236}">
                    <a16:creationId xmlns:a16="http://schemas.microsoft.com/office/drawing/2014/main" xmlns="" id="{144C815B-C4CC-4EE7-8938-AF84818C279E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4" name="Google Shape;319;p28">
              <a:extLst>
                <a:ext uri="{FF2B5EF4-FFF2-40B4-BE49-F238E27FC236}">
                  <a16:creationId xmlns:a16="http://schemas.microsoft.com/office/drawing/2014/main" xmlns="" id="{832DB8E8-2775-45C3-B658-AD044DDEB142}"/>
                </a:ext>
              </a:extLst>
            </p:cNvPr>
            <p:cNvSpPr txBox="1"/>
            <p:nvPr/>
          </p:nvSpPr>
          <p:spPr>
            <a:xfrm>
              <a:off x="7848600" y="4371201"/>
              <a:ext cx="726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Member</a:t>
              </a:r>
              <a:endParaRPr dirty="0"/>
            </a:p>
          </p:txBody>
        </p:sp>
      </p:grpSp>
      <p:grpSp>
        <p:nvGrpSpPr>
          <p:cNvPr id="198" name="Google Shape;328;p28">
            <a:extLst>
              <a:ext uri="{FF2B5EF4-FFF2-40B4-BE49-F238E27FC236}">
                <a16:creationId xmlns:a16="http://schemas.microsoft.com/office/drawing/2014/main" xmlns="" id="{3C49D207-901E-4C30-B52C-CD3B21E6EE04}"/>
              </a:ext>
            </a:extLst>
          </p:cNvPr>
          <p:cNvGrpSpPr/>
          <p:nvPr/>
        </p:nvGrpSpPr>
        <p:grpSpPr>
          <a:xfrm>
            <a:off x="2398694" y="3691128"/>
            <a:ext cx="729752" cy="1555123"/>
            <a:chOff x="350438" y="3810000"/>
            <a:chExt cx="729752" cy="1555123"/>
          </a:xfrm>
        </p:grpSpPr>
        <p:grpSp>
          <p:nvGrpSpPr>
            <p:cNvPr id="199" name="Google Shape;329;p28">
              <a:extLst>
                <a:ext uri="{FF2B5EF4-FFF2-40B4-BE49-F238E27FC236}">
                  <a16:creationId xmlns:a16="http://schemas.microsoft.com/office/drawing/2014/main" xmlns="" id="{641D8722-D053-49A3-BB76-121E73D78A83}"/>
                </a:ext>
              </a:extLst>
            </p:cNvPr>
            <p:cNvGrpSpPr/>
            <p:nvPr/>
          </p:nvGrpSpPr>
          <p:grpSpPr>
            <a:xfrm>
              <a:off x="514618" y="3810000"/>
              <a:ext cx="304800" cy="1219200"/>
              <a:chOff x="457200" y="2286000"/>
              <a:chExt cx="304800" cy="1219200"/>
            </a:xfrm>
          </p:grpSpPr>
          <p:sp>
            <p:nvSpPr>
              <p:cNvPr id="201" name="Google Shape;330;p28">
                <a:extLst>
                  <a:ext uri="{FF2B5EF4-FFF2-40B4-BE49-F238E27FC236}">
                    <a16:creationId xmlns:a16="http://schemas.microsoft.com/office/drawing/2014/main" xmlns="" id="{7AD70AB3-AFFC-4EB1-B133-E4A199A012FB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2" name="Google Shape;331;p28">
                <a:extLst>
                  <a:ext uri="{FF2B5EF4-FFF2-40B4-BE49-F238E27FC236}">
                    <a16:creationId xmlns:a16="http://schemas.microsoft.com/office/drawing/2014/main" xmlns="" id="{058CC17A-11E1-4B47-9FDD-064BA4A4CE95}"/>
                  </a:ext>
                </a:extLst>
              </p:cNvPr>
              <p:cNvCxnSpPr>
                <a:stCxn id="201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332;p28">
                <a:extLst>
                  <a:ext uri="{FF2B5EF4-FFF2-40B4-BE49-F238E27FC236}">
                    <a16:creationId xmlns:a16="http://schemas.microsoft.com/office/drawing/2014/main" xmlns="" id="{8F396EB0-9CAA-4AE9-8D98-12EA58DF75CC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333;p28">
                <a:extLst>
                  <a:ext uri="{FF2B5EF4-FFF2-40B4-BE49-F238E27FC236}">
                    <a16:creationId xmlns:a16="http://schemas.microsoft.com/office/drawing/2014/main" xmlns="" id="{E4D57708-926F-4AD1-ADD8-CC9511174803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334;p28">
                <a:extLst>
                  <a:ext uri="{FF2B5EF4-FFF2-40B4-BE49-F238E27FC236}">
                    <a16:creationId xmlns:a16="http://schemas.microsoft.com/office/drawing/2014/main" xmlns="" id="{B90DC4AB-82B8-4EA1-93F8-94A756B709BF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0" name="Google Shape;335;p28">
              <a:extLst>
                <a:ext uri="{FF2B5EF4-FFF2-40B4-BE49-F238E27FC236}">
                  <a16:creationId xmlns:a16="http://schemas.microsoft.com/office/drawing/2014/main" xmlns="" id="{50CB279A-4CF1-48EF-971E-927A1EDDC33E}"/>
                </a:ext>
              </a:extLst>
            </p:cNvPr>
            <p:cNvSpPr txBox="1"/>
            <p:nvPr/>
          </p:nvSpPr>
          <p:spPr>
            <a:xfrm>
              <a:off x="350438" y="5088124"/>
              <a:ext cx="729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Librarian</a:t>
              </a:r>
              <a:endParaRPr dirty="0"/>
            </a:p>
          </p:txBody>
        </p:sp>
      </p:grpSp>
      <p:sp>
        <p:nvSpPr>
          <p:cNvPr id="208" name="Google Shape;338;p28">
            <a:extLst>
              <a:ext uri="{FF2B5EF4-FFF2-40B4-BE49-F238E27FC236}">
                <a16:creationId xmlns:a16="http://schemas.microsoft.com/office/drawing/2014/main" xmlns="" id="{9601610A-CFDF-4801-99F9-24D47316A16C}"/>
              </a:ext>
            </a:extLst>
          </p:cNvPr>
          <p:cNvSpPr txBox="1"/>
          <p:nvPr/>
        </p:nvSpPr>
        <p:spPr>
          <a:xfrm>
            <a:off x="4961617" y="790249"/>
            <a:ext cx="28600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Library Management System</a:t>
            </a:r>
            <a:endParaRPr/>
          </a:p>
        </p:txBody>
      </p:sp>
      <p:sp>
        <p:nvSpPr>
          <p:cNvPr id="209" name="Google Shape;284;p28">
            <a:extLst>
              <a:ext uri="{FF2B5EF4-FFF2-40B4-BE49-F238E27FC236}">
                <a16:creationId xmlns:a16="http://schemas.microsoft.com/office/drawing/2014/main" xmlns="" id="{1BA86C37-0848-410E-94E9-8519E1399A7F}"/>
              </a:ext>
            </a:extLst>
          </p:cNvPr>
          <p:cNvSpPr/>
          <p:nvPr/>
        </p:nvSpPr>
        <p:spPr>
          <a:xfrm>
            <a:off x="7645292" y="561517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14 Search by publication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1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72" grpId="0"/>
      <p:bldP spid="173" grpId="0"/>
      <p:bldP spid="208" grpId="0"/>
      <p:bldP spid="2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&amp; Usage Scenarios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355244"/>
          </a:xfrm>
        </p:spPr>
        <p:txBody>
          <a:bodyPr/>
          <a:lstStyle/>
          <a:p>
            <a:r>
              <a:rPr lang="en-US" dirty="0"/>
              <a:t>A collection of user scenarios that </a:t>
            </a:r>
            <a:r>
              <a:rPr lang="en-US" dirty="0">
                <a:solidFill>
                  <a:srgbClr val="C00000"/>
                </a:solidFill>
              </a:rPr>
              <a:t>describe the thread of usage</a:t>
            </a:r>
            <a:r>
              <a:rPr lang="en-US" dirty="0"/>
              <a:t> of a system</a:t>
            </a:r>
          </a:p>
          <a:p>
            <a:r>
              <a:rPr lang="en-US" dirty="0"/>
              <a:t>Each scenario is described from the point-of-view of an </a:t>
            </a:r>
            <a:r>
              <a:rPr lang="en-US" dirty="0">
                <a:solidFill>
                  <a:srgbClr val="C00000"/>
                </a:solidFill>
              </a:rPr>
              <a:t>“actor”</a:t>
            </a:r>
            <a:endParaRPr lang="en-US" dirty="0"/>
          </a:p>
          <a:p>
            <a:r>
              <a:rPr lang="en-US" dirty="0"/>
              <a:t>An</a:t>
            </a:r>
            <a:r>
              <a:rPr lang="en-US" dirty="0">
                <a:solidFill>
                  <a:srgbClr val="C00000"/>
                </a:solidFill>
              </a:rPr>
              <a:t> actor </a:t>
            </a:r>
            <a:r>
              <a:rPr lang="en-US" dirty="0"/>
              <a:t>is</a:t>
            </a:r>
            <a:r>
              <a:rPr lang="en-US" dirty="0">
                <a:solidFill>
                  <a:srgbClr val="C00000"/>
                </a:solidFill>
              </a:rPr>
              <a:t> a person </a:t>
            </a:r>
            <a:r>
              <a:rPr lang="en-US" dirty="0"/>
              <a:t>or</a:t>
            </a:r>
            <a:r>
              <a:rPr lang="en-US" dirty="0">
                <a:solidFill>
                  <a:srgbClr val="C00000"/>
                </a:solidFill>
              </a:rPr>
              <a:t> device</a:t>
            </a:r>
            <a:r>
              <a:rPr lang="en-US" dirty="0"/>
              <a:t> that interacts with the software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372" y="2368577"/>
            <a:ext cx="1176444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Each scenario answers the following questions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372" y="2947288"/>
            <a:ext cx="5727057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Who is the</a:t>
            </a:r>
            <a:r>
              <a:rPr lang="en-US" sz="2100" dirty="0">
                <a:solidFill>
                  <a:srgbClr val="C00000"/>
                </a:solidFill>
              </a:rPr>
              <a:t> primary actor, the secondary actor</a:t>
            </a:r>
            <a:r>
              <a:rPr lang="en-US" sz="2100" dirty="0"/>
              <a:t> (s)?</a:t>
            </a:r>
          </a:p>
        </p:txBody>
      </p:sp>
      <p:sp>
        <p:nvSpPr>
          <p:cNvPr id="9" name="Rectangle 8"/>
          <p:cNvSpPr/>
          <p:nvPr/>
        </p:nvSpPr>
        <p:spPr>
          <a:xfrm>
            <a:off x="6125030" y="2947288"/>
            <a:ext cx="5935792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What are the </a:t>
            </a:r>
            <a:r>
              <a:rPr lang="en-US" sz="2100" dirty="0">
                <a:solidFill>
                  <a:srgbClr val="C00000"/>
                </a:solidFill>
              </a:rPr>
              <a:t>actor’s goals</a:t>
            </a:r>
            <a:r>
              <a:rPr lang="en-US" sz="21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6372" y="3472895"/>
            <a:ext cx="5727057" cy="3847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/>
              <a:t>What </a:t>
            </a:r>
            <a:r>
              <a:rPr lang="en-US" sz="1900" dirty="0">
                <a:solidFill>
                  <a:srgbClr val="C00000"/>
                </a:solidFill>
              </a:rPr>
              <a:t>preconditions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/>
              <a:t>should exist before the story begins?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5030" y="3472895"/>
            <a:ext cx="5935792" cy="3847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/>
              <a:t>What </a:t>
            </a:r>
            <a:r>
              <a:rPr lang="en-US" sz="1900" dirty="0">
                <a:solidFill>
                  <a:srgbClr val="C00000"/>
                </a:solidFill>
              </a:rPr>
              <a:t>main tasks or functions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/>
              <a:t>are performed by the actor?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6372" y="3967725"/>
            <a:ext cx="11764448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What </a:t>
            </a:r>
            <a:r>
              <a:rPr lang="en-US" sz="2100" dirty="0">
                <a:solidFill>
                  <a:srgbClr val="C00000"/>
                </a:solidFill>
              </a:rPr>
              <a:t>extensions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might be considered as the story is described?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372" y="4493332"/>
            <a:ext cx="5727057" cy="3847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/>
              <a:t>What </a:t>
            </a:r>
            <a:r>
              <a:rPr lang="en-US" sz="1900" dirty="0">
                <a:solidFill>
                  <a:srgbClr val="C00000"/>
                </a:solidFill>
              </a:rPr>
              <a:t>variations in the actor’s interaction </a:t>
            </a:r>
            <a:r>
              <a:rPr lang="en-US" sz="1900" dirty="0"/>
              <a:t>are possible?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372" y="4988162"/>
            <a:ext cx="11764448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What </a:t>
            </a:r>
            <a:r>
              <a:rPr lang="en-US" sz="2100" dirty="0">
                <a:solidFill>
                  <a:srgbClr val="C00000"/>
                </a:solidFill>
              </a:rPr>
              <a:t>system information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will the actor acquire, produce, or change?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372" y="5513769"/>
            <a:ext cx="11764448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Will the actor have to inform the system about </a:t>
            </a:r>
            <a:r>
              <a:rPr lang="en-US" sz="2100" dirty="0">
                <a:solidFill>
                  <a:srgbClr val="C00000"/>
                </a:solidFill>
              </a:rPr>
              <a:t>changes in the external environment</a:t>
            </a:r>
            <a:r>
              <a:rPr lang="en-US" sz="21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25030" y="4493332"/>
            <a:ext cx="5935790" cy="3847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/>
              <a:t>What </a:t>
            </a:r>
            <a:r>
              <a:rPr lang="en-US" sz="1900" dirty="0">
                <a:solidFill>
                  <a:srgbClr val="C00000"/>
                </a:solidFill>
              </a:rPr>
              <a:t>information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/>
              <a:t>does the actor desire from the system?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6373" y="6039374"/>
            <a:ext cx="11764448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Does the actor wish to be informed about </a:t>
            </a:r>
            <a:r>
              <a:rPr lang="en-US" sz="2100" dirty="0">
                <a:solidFill>
                  <a:srgbClr val="C00000"/>
                </a:solidFill>
              </a:rPr>
              <a:t>unexpected changes</a:t>
            </a:r>
            <a:r>
              <a:rPr lang="en-US" sz="21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446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Scenarios &amp; Story Writing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13816"/>
            <a:ext cx="11929641" cy="5640193"/>
          </a:xfrm>
        </p:spPr>
        <p:txBody>
          <a:bodyPr/>
          <a:lstStyle/>
          <a:p>
            <a:r>
              <a:rPr lang="en-US" dirty="0"/>
              <a:t>Scenarios are created by user researchers to help </a:t>
            </a:r>
            <a:r>
              <a:rPr lang="en-US" dirty="0">
                <a:solidFill>
                  <a:srgbClr val="A32D19"/>
                </a:solidFill>
              </a:rPr>
              <a:t>communicate with the design team</a:t>
            </a:r>
            <a:r>
              <a:rPr lang="en-US" dirty="0"/>
              <a:t>.  </a:t>
            </a:r>
          </a:p>
          <a:p>
            <a:r>
              <a:rPr lang="en-US" dirty="0"/>
              <a:t>User stories are created by </a:t>
            </a:r>
            <a:r>
              <a:rPr lang="en-US" dirty="0">
                <a:solidFill>
                  <a:srgbClr val="A32D19"/>
                </a:solidFill>
              </a:rPr>
              <a:t>project/product managers</a:t>
            </a:r>
            <a:r>
              <a:rPr lang="en-US" dirty="0"/>
              <a:t> to define the requirements prior to a sprint in agile development.</a:t>
            </a:r>
          </a:p>
          <a:p>
            <a:r>
              <a:rPr lang="en-US" dirty="0"/>
              <a:t>Scenarios are stories that capture the </a:t>
            </a:r>
            <a:r>
              <a:rPr lang="en-US" dirty="0">
                <a:solidFill>
                  <a:srgbClr val="A32D19"/>
                </a:solidFill>
              </a:rPr>
              <a:t>goals, motivations, and tasks</a:t>
            </a:r>
            <a:r>
              <a:rPr lang="en-US" dirty="0"/>
              <a:t> of a persona in a given system. </a:t>
            </a:r>
          </a:p>
          <a:p>
            <a:r>
              <a:rPr lang="en-US" dirty="0"/>
              <a:t>User stories provide a rapid way of </a:t>
            </a:r>
            <a:r>
              <a:rPr lang="en-US" dirty="0">
                <a:solidFill>
                  <a:srgbClr val="A32D19"/>
                </a:solidFill>
              </a:rPr>
              <a:t>handling customer requirements</a:t>
            </a:r>
            <a:r>
              <a:rPr lang="en-US" dirty="0"/>
              <a:t> instead of formal requirement documents</a:t>
            </a:r>
          </a:p>
          <a:p>
            <a:r>
              <a:rPr lang="en-US" dirty="0">
                <a:solidFill>
                  <a:srgbClr val="A32D19"/>
                </a:solidFill>
              </a:rPr>
              <a:t>Gherkin language </a:t>
            </a:r>
            <a:r>
              <a:rPr lang="en-US" dirty="0"/>
              <a:t>is used to writing an effective story of the system requirement.</a:t>
            </a:r>
          </a:p>
          <a:p>
            <a:r>
              <a:rPr lang="en-US" dirty="0"/>
              <a:t>Gherkin is a </a:t>
            </a:r>
            <a:r>
              <a:rPr lang="en-US" dirty="0">
                <a:solidFill>
                  <a:srgbClr val="A32D19"/>
                </a:solidFill>
              </a:rPr>
              <a:t>human-readable</a:t>
            </a:r>
            <a:r>
              <a:rPr lang="en-US" dirty="0"/>
              <a:t> language for </a:t>
            </a:r>
            <a:r>
              <a:rPr lang="en-US" dirty="0">
                <a:solidFill>
                  <a:srgbClr val="A32D19"/>
                </a:solidFill>
              </a:rPr>
              <a:t>system behavior description</a:t>
            </a:r>
            <a:r>
              <a:rPr lang="en-US" dirty="0"/>
              <a:t>, which uses indentation to define the structure of the document. </a:t>
            </a:r>
          </a:p>
          <a:p>
            <a:r>
              <a:rPr lang="en-US" dirty="0"/>
              <a:t>Each line starts with one of the keywords and describes one of the steps.</a:t>
            </a:r>
          </a:p>
          <a:p>
            <a:r>
              <a:rPr lang="en-US" dirty="0"/>
              <a:t>Refer to Gherkin Syntax for story writing (More details refer this link: https://www.guru99.com/gherkin-test-cucumber.html).</a:t>
            </a:r>
          </a:p>
        </p:txBody>
      </p:sp>
    </p:spTree>
    <p:extLst>
      <p:ext uri="{BB962C8B-B14F-4D97-AF65-F5344CB8AC3E}">
        <p14:creationId xmlns:p14="http://schemas.microsoft.com/office/powerpoint/2010/main" val="40390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Usage Scenarios and Story </a:t>
            </a:r>
            <a:endParaRPr lang="en-US" dirty="0">
              <a:latin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xmlns="" id="{C651725A-1864-4B30-B473-4C3E25C3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21945"/>
              </p:ext>
            </p:extLst>
          </p:nvPr>
        </p:nvGraphicFramePr>
        <p:xfrm>
          <a:off x="0" y="711200"/>
          <a:ext cx="12192000" cy="51226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32176">
                  <a:extLst>
                    <a:ext uri="{9D8B030D-6E8A-4147-A177-3AD203B41FA5}">
                      <a16:colId xmlns:a16="http://schemas.microsoft.com/office/drawing/2014/main" xmlns="" val="2255610515"/>
                    </a:ext>
                  </a:extLst>
                </a:gridCol>
                <a:gridCol w="9259824">
                  <a:extLst>
                    <a:ext uri="{9D8B030D-6E8A-4147-A177-3AD203B41FA5}">
                      <a16:colId xmlns:a16="http://schemas.microsoft.com/office/drawing/2014/main" xmlns="" val="4157242668"/>
                    </a:ext>
                  </a:extLst>
                </a:gridCol>
              </a:tblGrid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Feature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+mn-lt"/>
                        </a:rPr>
                        <a:t>Login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7319120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Scenario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Login with valid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9690219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Prerequisite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must have proper client installed on user terminal</a:t>
                      </a:r>
                      <a:r>
                        <a:rPr lang="en-IN" sz="2400" dirty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4501359"/>
                  </a:ext>
                </a:extLst>
              </a:tr>
              <a:tr h="3570991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Given</a:t>
                      </a:r>
                      <a:r>
                        <a:rPr lang="en-US" sz="2400" dirty="0"/>
                        <a:t>: User navigated to the Login Screen.</a:t>
                      </a:r>
                    </a:p>
                    <a:p>
                      <a:r>
                        <a:rPr lang="en-US" sz="2400" b="1" dirty="0"/>
                        <a:t>When</a:t>
                      </a:r>
                      <a:r>
                        <a:rPr lang="en-US" sz="2400" dirty="0"/>
                        <a:t>: User enters the correct User Name.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the user enters the correct password.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user Click “login” button.</a:t>
                      </a:r>
                    </a:p>
                    <a:p>
                      <a:r>
                        <a:rPr lang="en-US" sz="2400" b="1" dirty="0"/>
                        <a:t>Then</a:t>
                      </a:r>
                      <a:r>
                        <a:rPr lang="en-US" sz="2400" b="0" dirty="0"/>
                        <a:t>:</a:t>
                      </a:r>
                      <a:r>
                        <a:rPr lang="en-US" sz="2400" dirty="0"/>
                        <a:t> System verify user information.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dashboard of user.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username on top of the right side.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logout button.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793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35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Usage </a:t>
            </a:r>
            <a:r>
              <a:rPr lang="en-US" dirty="0"/>
              <a:t>Scenarios and Story </a:t>
            </a:r>
            <a:endParaRPr lang="en-US" dirty="0">
              <a:latin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xmlns="" id="{C651725A-1864-4B30-B473-4C3E25C3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3883"/>
              </p:ext>
            </p:extLst>
          </p:nvPr>
        </p:nvGraphicFramePr>
        <p:xfrm>
          <a:off x="0" y="711200"/>
          <a:ext cx="12192000" cy="51226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xmlns="" val="2255610515"/>
                    </a:ext>
                  </a:extLst>
                </a:gridCol>
                <a:gridCol w="10377714">
                  <a:extLst>
                    <a:ext uri="{9D8B030D-6E8A-4147-A177-3AD203B41FA5}">
                      <a16:colId xmlns:a16="http://schemas.microsoft.com/office/drawing/2014/main" xmlns="" val="4157242668"/>
                    </a:ext>
                  </a:extLst>
                </a:gridCol>
              </a:tblGrid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Feature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+mn-lt"/>
                        </a:rPr>
                        <a:t>Login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7319120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Scenario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Login with invalid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9690219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Prerequisite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must have proper client installed on user terminal</a:t>
                      </a:r>
                      <a:r>
                        <a:rPr lang="en-IN" sz="2400" dirty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4501359"/>
                  </a:ext>
                </a:extLst>
              </a:tr>
              <a:tr h="3570991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Given</a:t>
                      </a:r>
                      <a:r>
                        <a:rPr lang="en-US" sz="2400" dirty="0"/>
                        <a:t>: User navigated to the Login Screen.</a:t>
                      </a:r>
                    </a:p>
                    <a:p>
                      <a:r>
                        <a:rPr lang="en-US" sz="2400" b="1" dirty="0"/>
                        <a:t>When</a:t>
                      </a:r>
                      <a:r>
                        <a:rPr lang="en-US" sz="2400" dirty="0"/>
                        <a:t>: User enters the wrong User Name.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the user enters the wrong password.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user Click “login” button.</a:t>
                      </a:r>
                    </a:p>
                    <a:p>
                      <a:r>
                        <a:rPr lang="en-US" sz="2400" b="1" dirty="0"/>
                        <a:t>Then</a:t>
                      </a:r>
                      <a:r>
                        <a:rPr lang="en-US" sz="2400" b="0" dirty="0"/>
                        <a:t>:</a:t>
                      </a:r>
                      <a:r>
                        <a:rPr lang="en-US" sz="2400" dirty="0"/>
                        <a:t> System verify user information.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error message for invalid username and password.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793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6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992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0" y="2337137"/>
            <a:ext cx="11712479" cy="918470"/>
          </a:xfrm>
        </p:spPr>
        <p:txBody>
          <a:bodyPr/>
          <a:lstStyle/>
          <a:p>
            <a:r>
              <a:rPr lang="en-US" dirty="0"/>
              <a:t>The purpose of the use case diagrams is simply to provide a high-level view of the system and convey the requirements in layman's terms for the stakeholders.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910" y="827314"/>
            <a:ext cx="11712479" cy="1270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use case diagram is a </a:t>
            </a:r>
            <a:r>
              <a:rPr lang="en-US" sz="2400" dirty="0">
                <a:solidFill>
                  <a:srgbClr val="C00000"/>
                </a:solidFill>
              </a:rPr>
              <a:t>representation of a user's interaction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the system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/>
              <a:t>This </a:t>
            </a:r>
            <a:r>
              <a:rPr lang="en-US" sz="2400" dirty="0">
                <a:solidFill>
                  <a:srgbClr val="C00000"/>
                </a:solidFill>
              </a:rPr>
              <a:t>interaction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shows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relationship</a:t>
            </a:r>
            <a:r>
              <a:rPr lang="en-US" sz="2400" dirty="0"/>
              <a:t> between the </a:t>
            </a:r>
            <a:r>
              <a:rPr lang="en-US" sz="2400" dirty="0">
                <a:solidFill>
                  <a:srgbClr val="C00000"/>
                </a:solidFill>
              </a:rPr>
              <a:t>user</a:t>
            </a:r>
            <a:r>
              <a:rPr lang="en-US" sz="2400" dirty="0"/>
              <a:t> and the different </a:t>
            </a:r>
            <a:r>
              <a:rPr lang="en-US" sz="2400" dirty="0">
                <a:solidFill>
                  <a:srgbClr val="C00000"/>
                </a:solidFill>
              </a:rPr>
              <a:t>use cases </a:t>
            </a:r>
            <a:r>
              <a:rPr lang="en-US" sz="2400" dirty="0"/>
              <a:t>in which the user is involved.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Use Case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485" y="1476246"/>
            <a:ext cx="1119116" cy="189124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System boundary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471332" y="1397869"/>
            <a:ext cx="4956763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the </a:t>
            </a:r>
            <a:r>
              <a:rPr lang="en-US" dirty="0">
                <a:solidFill>
                  <a:srgbClr val="C00000"/>
                </a:solidFill>
              </a:rPr>
              <a:t>scope</a:t>
            </a:r>
            <a:r>
              <a:rPr lang="en-US" dirty="0"/>
              <a:t> of the system</a:t>
            </a:r>
          </a:p>
          <a:p>
            <a:r>
              <a:rPr lang="en-US" dirty="0">
                <a:solidFill>
                  <a:srgbClr val="C00000"/>
                </a:solidFill>
              </a:rPr>
              <a:t>Use cases</a:t>
            </a:r>
            <a:r>
              <a:rPr lang="en-US" dirty="0"/>
              <a:t> of the system are placed </a:t>
            </a:r>
            <a:r>
              <a:rPr lang="en-US" dirty="0">
                <a:solidFill>
                  <a:srgbClr val="C00000"/>
                </a:solidFill>
              </a:rPr>
              <a:t>inside</a:t>
            </a:r>
            <a:r>
              <a:rPr lang="en-US" b="1" dirty="0"/>
              <a:t> </a:t>
            </a:r>
            <a:r>
              <a:rPr lang="en-US" dirty="0"/>
              <a:t>the system </a:t>
            </a:r>
            <a:r>
              <a:rPr lang="en-US" dirty="0">
                <a:solidFill>
                  <a:srgbClr val="C00000"/>
                </a:solidFill>
              </a:rPr>
              <a:t>boundary</a:t>
            </a:r>
            <a:endParaRPr lang="en-US" b="1" dirty="0"/>
          </a:p>
          <a:p>
            <a:r>
              <a:rPr lang="en-US" dirty="0">
                <a:solidFill>
                  <a:srgbClr val="C00000"/>
                </a:solidFill>
              </a:rPr>
              <a:t>Actors</a:t>
            </a:r>
            <a:r>
              <a:rPr lang="en-US" dirty="0"/>
              <a:t> who interact with the system are placed </a:t>
            </a:r>
            <a:r>
              <a:rPr lang="en-US" dirty="0">
                <a:solidFill>
                  <a:srgbClr val="C00000"/>
                </a:solidFill>
              </a:rPr>
              <a:t>outside</a:t>
            </a:r>
            <a:r>
              <a:rPr lang="en-US" dirty="0"/>
              <a:t> the system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927808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case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748901" y="1329879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7981310" y="1419227"/>
            <a:ext cx="3987778" cy="1577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use case </a:t>
            </a:r>
            <a:r>
              <a:rPr lang="en-US" dirty="0">
                <a:solidFill>
                  <a:srgbClr val="C00000"/>
                </a:solidFill>
              </a:rPr>
              <a:t>represents</a:t>
            </a:r>
            <a:r>
              <a:rPr lang="en-US" dirty="0"/>
              <a:t> a user </a:t>
            </a:r>
            <a:r>
              <a:rPr lang="en-US" dirty="0">
                <a:solidFill>
                  <a:srgbClr val="C00000"/>
                </a:solidFill>
              </a:rPr>
              <a:t>goal / piece of functionality</a:t>
            </a:r>
            <a:r>
              <a:rPr lang="en-US" dirty="0"/>
              <a:t> that can be achieved by accessing the system or software application.</a:t>
            </a:r>
          </a:p>
          <a:p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72170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Actor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93263" y="4056114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471332" y="4202482"/>
            <a:ext cx="4956763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actor is an </a:t>
            </a:r>
            <a:r>
              <a:rPr lang="en-US" dirty="0">
                <a:solidFill>
                  <a:srgbClr val="C00000"/>
                </a:solidFill>
              </a:rPr>
              <a:t>entity</a:t>
            </a:r>
            <a:r>
              <a:rPr lang="en-US" dirty="0"/>
              <a:t> that interacts directly  with the system but that is not part of system</a:t>
            </a:r>
          </a:p>
          <a:p>
            <a:r>
              <a:rPr lang="en-US" dirty="0"/>
              <a:t>Actor may be people, computer hardware, other systems, etc. </a:t>
            </a:r>
          </a:p>
          <a:p>
            <a:endParaRPr lang="en-I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454143" y="4438416"/>
            <a:ext cx="685800" cy="11936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927808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Association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901" y="4056114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8226971" y="4202482"/>
            <a:ext cx="3742118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actor and use case can be </a:t>
            </a:r>
            <a:r>
              <a:rPr lang="en-US" dirty="0">
                <a:solidFill>
                  <a:srgbClr val="C00000"/>
                </a:solidFill>
              </a:rPr>
              <a:t>associated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indicate</a:t>
            </a:r>
            <a:r>
              <a:rPr lang="en-US" dirty="0"/>
              <a:t> that the actor </a:t>
            </a:r>
            <a:r>
              <a:rPr lang="en-US" dirty="0">
                <a:solidFill>
                  <a:srgbClr val="C00000"/>
                </a:solidFill>
              </a:rPr>
              <a:t>participates</a:t>
            </a:r>
            <a:r>
              <a:rPr lang="en-US" dirty="0"/>
              <a:t> in that use case</a:t>
            </a:r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184052" y="4872448"/>
            <a:ext cx="101627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Google Shape;282;p28">
            <a:extLst>
              <a:ext uri="{FF2B5EF4-FFF2-40B4-BE49-F238E27FC236}">
                <a16:creationId xmlns:a16="http://schemas.microsoft.com/office/drawing/2014/main" xmlns="" id="{FBC9D58B-104B-4A9F-B485-0794691E5A28}"/>
              </a:ext>
            </a:extLst>
          </p:cNvPr>
          <p:cNvSpPr/>
          <p:nvPr/>
        </p:nvSpPr>
        <p:spPr>
          <a:xfrm>
            <a:off x="6927808" y="1805044"/>
            <a:ext cx="1222248" cy="673902"/>
          </a:xfrm>
          <a:prstGeom prst="ellipse">
            <a:avLst/>
          </a:prstGeom>
          <a:ln w="285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Cases</a:t>
            </a: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89568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9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2" grpId="0" animBg="1"/>
      <p:bldP spid="14" grpId="0"/>
      <p:bldP spid="20" grpId="0" animBg="1"/>
      <p:bldP spid="22" grpId="0"/>
      <p:bldP spid="26" grpId="0" animBg="1"/>
      <p:bldP spid="28" grpId="0" build="p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Use Case diagram Cont.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Generalization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2170" y="1397869"/>
            <a:ext cx="6460642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generalization relationship is used to represent the </a:t>
            </a:r>
            <a:r>
              <a:rPr lang="en-US" dirty="0">
                <a:solidFill>
                  <a:srgbClr val="C00000"/>
                </a:solidFill>
              </a:rPr>
              <a:t>inheritance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relationship</a:t>
            </a:r>
            <a:r>
              <a:rPr lang="en-US" b="1" dirty="0"/>
              <a:t> </a:t>
            </a:r>
            <a:r>
              <a:rPr lang="en-US" dirty="0"/>
              <a:t>between model elements of the same type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927808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748901" y="1329879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927808" y="1421405"/>
            <a:ext cx="5041280" cy="163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extend relationship specifies that the incorporation of the extension use case </a:t>
            </a:r>
            <a:r>
              <a:rPr lang="en-US" dirty="0">
                <a:solidFill>
                  <a:srgbClr val="A32D19"/>
                </a:solidFill>
              </a:rPr>
              <a:t>is dependent on what happens </a:t>
            </a:r>
            <a:r>
              <a:rPr lang="en-US" dirty="0"/>
              <a:t>when the base use case executes.</a:t>
            </a:r>
          </a:p>
          <a:p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72170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Include 	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93263" y="4056114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72170" y="4202482"/>
            <a:ext cx="6460642" cy="242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include relationship is a relationship in which </a:t>
            </a:r>
            <a:r>
              <a:rPr lang="en-US" dirty="0">
                <a:solidFill>
                  <a:srgbClr val="A32D19"/>
                </a:solidFill>
              </a:rPr>
              <a:t>one use case includes</a:t>
            </a:r>
            <a:r>
              <a:rPr lang="en-US" dirty="0"/>
              <a:t> the </a:t>
            </a:r>
            <a:r>
              <a:rPr lang="en-US" dirty="0">
                <a:solidFill>
                  <a:srgbClr val="A32D19"/>
                </a:solidFill>
              </a:rPr>
              <a:t>functionality</a:t>
            </a:r>
            <a:r>
              <a:rPr lang="en-US" dirty="0"/>
              <a:t> of </a:t>
            </a:r>
            <a:r>
              <a:rPr lang="en-US" dirty="0">
                <a:solidFill>
                  <a:srgbClr val="A32D19"/>
                </a:solidFill>
              </a:rPr>
              <a:t>another use case</a:t>
            </a:r>
            <a:endParaRPr lang="en-US" dirty="0"/>
          </a:p>
          <a:p>
            <a:r>
              <a:rPr lang="en-US" dirty="0"/>
              <a:t>The include relationship supports the </a:t>
            </a:r>
            <a:r>
              <a:rPr lang="en-US" dirty="0">
                <a:solidFill>
                  <a:srgbClr val="A32D19"/>
                </a:solidFill>
              </a:rPr>
              <a:t>reuse of functionality </a:t>
            </a:r>
            <a:r>
              <a:rPr lang="en-US" dirty="0"/>
              <a:t>in a use-case model. </a:t>
            </a:r>
          </a:p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6927808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Constraint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901" y="4056114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6946325" y="4202482"/>
            <a:ext cx="5022764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condition exists between actors and activity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89568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Google Shape;197;p21">
            <a:extLst>
              <a:ext uri="{FF2B5EF4-FFF2-40B4-BE49-F238E27FC236}">
                <a16:creationId xmlns:a16="http://schemas.microsoft.com/office/drawing/2014/main" xmlns="" id="{4F798C24-737C-489D-89C9-7F47C5162B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9060" y="778026"/>
            <a:ext cx="2107998" cy="7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00;p21">
            <a:extLst>
              <a:ext uri="{FF2B5EF4-FFF2-40B4-BE49-F238E27FC236}">
                <a16:creationId xmlns:a16="http://schemas.microsoft.com/office/drawing/2014/main" xmlns="" id="{E29785BF-AEAC-4C66-8B2F-B1434FA077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6701" y="3594449"/>
            <a:ext cx="2325465" cy="47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03;p21">
            <a:extLst>
              <a:ext uri="{FF2B5EF4-FFF2-40B4-BE49-F238E27FC236}">
                <a16:creationId xmlns:a16="http://schemas.microsoft.com/office/drawing/2014/main" xmlns="" id="{9165CE43-1C59-4150-8A42-97984BADD9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64373" y="829785"/>
            <a:ext cx="2325475" cy="473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06;p21">
            <a:extLst>
              <a:ext uri="{FF2B5EF4-FFF2-40B4-BE49-F238E27FC236}">
                <a16:creationId xmlns:a16="http://schemas.microsoft.com/office/drawing/2014/main" xmlns="" id="{47EC0D7E-EB40-4272-8D38-8961D649E17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10969" y="3490411"/>
            <a:ext cx="2781031" cy="56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0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4" grpId="0"/>
      <p:bldP spid="20" grpId="0" animBg="1"/>
      <p:bldP spid="22" grpId="0"/>
      <p:bldP spid="26" grpId="0" animBg="1"/>
      <p:bldP spid="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 of Extends and Include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xmlns="" id="{99ADA88B-4766-4FCB-ADBD-7BE334B7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789" y="1496321"/>
            <a:ext cx="8602980" cy="1902446"/>
          </a:xfrm>
        </p:spPr>
        <p:txBody>
          <a:bodyPr/>
          <a:lstStyle/>
          <a:p>
            <a:r>
              <a:rPr lang="en-US" dirty="0"/>
              <a:t>In e-commerce application that provides customers with the option of checking the status of their orders. For checking the status of their order user should be login.</a:t>
            </a:r>
          </a:p>
          <a:p>
            <a:r>
              <a:rPr lang="en-US" dirty="0"/>
              <a:t>This behavior is modeled with a base use case called </a:t>
            </a:r>
            <a:r>
              <a:rPr lang="en-US" dirty="0" err="1">
                <a:solidFill>
                  <a:srgbClr val="A32D19"/>
                </a:solidFill>
              </a:rPr>
              <a:t>CheckOrderStatus</a:t>
            </a:r>
            <a:r>
              <a:rPr lang="en-US" dirty="0"/>
              <a:t> that has an inclusion use case called </a:t>
            </a:r>
            <a:r>
              <a:rPr lang="en-US" dirty="0" err="1">
                <a:solidFill>
                  <a:srgbClr val="A32D19"/>
                </a:solidFill>
              </a:rPr>
              <a:t>LogIn</a:t>
            </a:r>
            <a:r>
              <a:rPr lang="en-US" dirty="0"/>
              <a:t>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69965F0-6868-4655-9108-F6959FB0FD20}"/>
              </a:ext>
            </a:extLst>
          </p:cNvPr>
          <p:cNvGrpSpPr/>
          <p:nvPr/>
        </p:nvGrpSpPr>
        <p:grpSpPr>
          <a:xfrm>
            <a:off x="274754" y="1435101"/>
            <a:ext cx="2372774" cy="1649439"/>
            <a:chOff x="274754" y="1435101"/>
            <a:chExt cx="2372774" cy="1649439"/>
          </a:xfrm>
        </p:grpSpPr>
        <p:sp>
          <p:nvSpPr>
            <p:cNvPr id="18" name="Google Shape;282;p28">
              <a:extLst>
                <a:ext uri="{FF2B5EF4-FFF2-40B4-BE49-F238E27FC236}">
                  <a16:creationId xmlns:a16="http://schemas.microsoft.com/office/drawing/2014/main" xmlns="" id="{E7D5AED2-FDB4-4A66-9700-D1A9FB7A3B8B}"/>
                </a:ext>
              </a:extLst>
            </p:cNvPr>
            <p:cNvSpPr/>
            <p:nvPr/>
          </p:nvSpPr>
          <p:spPr>
            <a:xfrm>
              <a:off x="789432" y="1435101"/>
              <a:ext cx="1222248" cy="288036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dirty="0"/>
            </a:p>
          </p:txBody>
        </p:sp>
        <p:sp>
          <p:nvSpPr>
            <p:cNvPr id="19" name="Google Shape;282;p28">
              <a:extLst>
                <a:ext uri="{FF2B5EF4-FFF2-40B4-BE49-F238E27FC236}">
                  <a16:creationId xmlns:a16="http://schemas.microsoft.com/office/drawing/2014/main" xmlns="" id="{2682929E-C12C-4140-947E-CA9A87403C9E}"/>
                </a:ext>
              </a:extLst>
            </p:cNvPr>
            <p:cNvSpPr/>
            <p:nvPr/>
          </p:nvSpPr>
          <p:spPr>
            <a:xfrm>
              <a:off x="274754" y="2447543"/>
              <a:ext cx="2240280" cy="63699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CheckOrder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Status</a:t>
              </a:r>
              <a:endParaRPr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EE68317C-DDFB-4EA9-869A-DEC47A8C65A8}"/>
                </a:ext>
              </a:extLst>
            </p:cNvPr>
            <p:cNvCxnSpPr>
              <a:cxnSpLocks/>
              <a:stCxn id="19" idx="0"/>
              <a:endCxn id="18" idx="4"/>
            </p:cNvCxnSpPr>
            <p:nvPr/>
          </p:nvCxnSpPr>
          <p:spPr>
            <a:xfrm flipV="1">
              <a:off x="1394894" y="1723137"/>
              <a:ext cx="5662" cy="724406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B77007B4-17A4-4606-A9DD-DF44C0B1E1E1}"/>
                </a:ext>
              </a:extLst>
            </p:cNvPr>
            <p:cNvSpPr/>
            <p:nvPr/>
          </p:nvSpPr>
          <p:spPr>
            <a:xfrm>
              <a:off x="1150960" y="1831316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&lt;&lt;include&gt;&gt;</a:t>
              </a:r>
            </a:p>
          </p:txBody>
        </p:sp>
      </p:grpSp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xmlns="" id="{8F7D3980-5D71-454D-8639-A45FF43396B4}"/>
              </a:ext>
            </a:extLst>
          </p:cNvPr>
          <p:cNvSpPr txBox="1">
            <a:spLocks/>
          </p:cNvSpPr>
          <p:nvPr/>
        </p:nvSpPr>
        <p:spPr>
          <a:xfrm>
            <a:off x="3936321" y="4084977"/>
            <a:ext cx="8017309" cy="1948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e-commerce site, When </a:t>
            </a:r>
            <a:r>
              <a:rPr lang="en-US" dirty="0">
                <a:solidFill>
                  <a:srgbClr val="A32D19"/>
                </a:solidFill>
              </a:rPr>
              <a:t>paying</a:t>
            </a:r>
            <a:r>
              <a:rPr lang="en-US" dirty="0"/>
              <a:t> for an item, you may choose to </a:t>
            </a:r>
            <a:r>
              <a:rPr lang="en-US" dirty="0">
                <a:solidFill>
                  <a:srgbClr val="A32D19"/>
                </a:solidFill>
              </a:rPr>
              <a:t>pay on delivery</a:t>
            </a:r>
            <a:r>
              <a:rPr lang="en-US" dirty="0"/>
              <a:t>, pay using </a:t>
            </a:r>
            <a:r>
              <a:rPr lang="en-US" dirty="0">
                <a:solidFill>
                  <a:srgbClr val="A32D19"/>
                </a:solidFill>
              </a:rPr>
              <a:t>PayPal,</a:t>
            </a:r>
            <a:r>
              <a:rPr lang="en-US" dirty="0"/>
              <a:t> or </a:t>
            </a:r>
            <a:r>
              <a:rPr lang="en-US" dirty="0">
                <a:solidFill>
                  <a:srgbClr val="A32D19"/>
                </a:solidFill>
              </a:rPr>
              <a:t>pay by card</a:t>
            </a:r>
            <a:r>
              <a:rPr lang="en-US" dirty="0"/>
              <a:t>. </a:t>
            </a:r>
          </a:p>
          <a:p>
            <a:r>
              <a:rPr lang="en-US" dirty="0"/>
              <a:t>These are all alternatives to the "</a:t>
            </a:r>
            <a:r>
              <a:rPr lang="en-US" dirty="0">
                <a:solidFill>
                  <a:srgbClr val="A32D19"/>
                </a:solidFill>
              </a:rPr>
              <a:t>pay for item</a:t>
            </a:r>
            <a:r>
              <a:rPr lang="en-US" dirty="0"/>
              <a:t>" use case. I may choose any of these options depending on my preference.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24F83A2-AD0B-4DC5-9DBC-45F7364FBC58}"/>
              </a:ext>
            </a:extLst>
          </p:cNvPr>
          <p:cNvGrpSpPr/>
          <p:nvPr/>
        </p:nvGrpSpPr>
        <p:grpSpPr>
          <a:xfrm>
            <a:off x="132369" y="4084977"/>
            <a:ext cx="3363250" cy="1589276"/>
            <a:chOff x="132369" y="3915158"/>
            <a:chExt cx="3363250" cy="1589276"/>
          </a:xfrm>
        </p:grpSpPr>
        <p:sp>
          <p:nvSpPr>
            <p:cNvPr id="24" name="Google Shape;282;p28">
              <a:extLst>
                <a:ext uri="{FF2B5EF4-FFF2-40B4-BE49-F238E27FC236}">
                  <a16:creationId xmlns:a16="http://schemas.microsoft.com/office/drawing/2014/main" xmlns="" id="{8D98FB29-BE63-4612-8E51-CA5AF2757525}"/>
                </a:ext>
              </a:extLst>
            </p:cNvPr>
            <p:cNvSpPr/>
            <p:nvPr/>
          </p:nvSpPr>
          <p:spPr>
            <a:xfrm>
              <a:off x="556591" y="3915158"/>
              <a:ext cx="1923393" cy="426726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pay for item</a:t>
              </a:r>
              <a:endParaRPr dirty="0"/>
            </a:p>
          </p:txBody>
        </p:sp>
        <p:sp>
          <p:nvSpPr>
            <p:cNvPr id="25" name="Google Shape;282;p28">
              <a:extLst>
                <a:ext uri="{FF2B5EF4-FFF2-40B4-BE49-F238E27FC236}">
                  <a16:creationId xmlns:a16="http://schemas.microsoft.com/office/drawing/2014/main" xmlns="" id="{9EDCE1BA-5F3B-414C-A6F3-94EF108D959E}"/>
                </a:ext>
              </a:extLst>
            </p:cNvPr>
            <p:cNvSpPr/>
            <p:nvPr/>
          </p:nvSpPr>
          <p:spPr>
            <a:xfrm>
              <a:off x="132369" y="5007610"/>
              <a:ext cx="1496568" cy="49682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/>
                <a:t>pay by card</a:t>
              </a:r>
              <a:endParaRPr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38671E6F-1B1E-4AFB-944B-9A309D54479B}"/>
                </a:ext>
              </a:extLst>
            </p:cNvPr>
            <p:cNvCxnSpPr>
              <a:cxnSpLocks/>
              <a:stCxn id="25" idx="0"/>
              <a:endCxn id="24" idx="3"/>
            </p:cNvCxnSpPr>
            <p:nvPr/>
          </p:nvCxnSpPr>
          <p:spPr>
            <a:xfrm flipH="1" flipV="1">
              <a:off x="838265" y="4279391"/>
              <a:ext cx="42388" cy="72821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E4FF5D6-16D8-47F4-BCCC-20ADEA5F6A15}"/>
                </a:ext>
              </a:extLst>
            </p:cNvPr>
            <p:cNvSpPr/>
            <p:nvPr/>
          </p:nvSpPr>
          <p:spPr>
            <a:xfrm>
              <a:off x="182880" y="4390113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&lt;&lt;extend&gt;&gt;</a:t>
              </a:r>
            </a:p>
          </p:txBody>
        </p:sp>
        <p:sp>
          <p:nvSpPr>
            <p:cNvPr id="30" name="Google Shape;282;p28">
              <a:extLst>
                <a:ext uri="{FF2B5EF4-FFF2-40B4-BE49-F238E27FC236}">
                  <a16:creationId xmlns:a16="http://schemas.microsoft.com/office/drawing/2014/main" xmlns="" id="{17E41751-17B5-48C5-B0C9-0CB088E1DA73}"/>
                </a:ext>
              </a:extLst>
            </p:cNvPr>
            <p:cNvSpPr/>
            <p:nvPr/>
          </p:nvSpPr>
          <p:spPr>
            <a:xfrm>
              <a:off x="1749115" y="4999130"/>
              <a:ext cx="1746504" cy="49682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/>
                <a:t>pay on delivery</a:t>
              </a:r>
              <a:endParaRPr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F3369E4B-B3AF-486E-AF22-8039C0411570}"/>
                </a:ext>
              </a:extLst>
            </p:cNvPr>
            <p:cNvCxnSpPr>
              <a:cxnSpLocks/>
              <a:stCxn id="30" idx="0"/>
              <a:endCxn id="24" idx="5"/>
            </p:cNvCxnSpPr>
            <p:nvPr/>
          </p:nvCxnSpPr>
          <p:spPr>
            <a:xfrm flipH="1" flipV="1">
              <a:off x="2198310" y="4279391"/>
              <a:ext cx="424057" cy="71973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F0F1DB4-78B5-41A5-84D3-409C9E2D4977}"/>
                </a:ext>
              </a:extLst>
            </p:cNvPr>
            <p:cNvSpPr/>
            <p:nvPr/>
          </p:nvSpPr>
          <p:spPr>
            <a:xfrm>
              <a:off x="1558446" y="4390113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&lt;&lt;extend&gt;&gt;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Includes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66032" y="347779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Extends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087125" y="3939464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1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9" grpId="0" build="p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Guideline for constructing use case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7515A1-6EB8-4AAF-8F00-5DFF7DFD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dirty="0">
                <a:solidFill>
                  <a:srgbClr val="A32D19"/>
                </a:solidFill>
              </a:rPr>
              <a:t>system boundary</a:t>
            </a:r>
            <a:r>
              <a:rPr lang="en-US" dirty="0"/>
              <a:t>.</a:t>
            </a:r>
          </a:p>
          <a:p>
            <a:r>
              <a:rPr lang="en-US" dirty="0"/>
              <a:t>Ensure that actors are focused, each actor should have a single, coherent purpose. If a real world object contains multiple purpose, capture them with separate actors</a:t>
            </a:r>
          </a:p>
          <a:p>
            <a:r>
              <a:rPr lang="en-US" dirty="0"/>
              <a:t>Each use case must provide value of users</a:t>
            </a:r>
          </a:p>
          <a:p>
            <a:r>
              <a:rPr lang="en-US" dirty="0"/>
              <a:t>Relate use cases and actors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6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Library Management System(LMS) </a:t>
            </a:r>
            <a:r>
              <a:rPr lang="en-US" dirty="0" smtClean="0">
                <a:latin typeface="+mn-lt"/>
              </a:rPr>
              <a:t>formal </a:t>
            </a:r>
            <a:r>
              <a:rPr lang="en-US" dirty="0">
                <a:latin typeface="+mn-lt"/>
              </a:rPr>
              <a:t>Requirement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8F5B2D9-4C21-4876-AFFE-C4FFB163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Library Management System is a software built to handle the </a:t>
            </a:r>
            <a:r>
              <a:rPr lang="en-US" dirty="0">
                <a:solidFill>
                  <a:srgbClr val="A32D19"/>
                </a:solidFill>
              </a:rPr>
              <a:t>primary housekeeping functions </a:t>
            </a:r>
            <a:r>
              <a:rPr lang="en-US" dirty="0"/>
              <a:t>of a library. </a:t>
            </a:r>
          </a:p>
          <a:p>
            <a:r>
              <a:rPr lang="en-US" dirty="0"/>
              <a:t>In library management systems to </a:t>
            </a:r>
            <a:r>
              <a:rPr lang="en-US" b="1" dirty="0">
                <a:solidFill>
                  <a:srgbClr val="A32D19"/>
                </a:solidFill>
              </a:rPr>
              <a:t>manage asset collections</a:t>
            </a:r>
            <a:r>
              <a:rPr lang="en-US" dirty="0">
                <a:solidFill>
                  <a:srgbClr val="A32D19"/>
                </a:solidFill>
              </a:rPr>
              <a:t> </a:t>
            </a:r>
            <a:r>
              <a:rPr lang="en-US" dirty="0"/>
              <a:t>as well as relationships with their members. </a:t>
            </a:r>
          </a:p>
          <a:p>
            <a:r>
              <a:rPr lang="en-US" dirty="0"/>
              <a:t>Library management systems help libraries keep </a:t>
            </a:r>
            <a:r>
              <a:rPr lang="en-US" dirty="0">
                <a:solidFill>
                  <a:srgbClr val="A32D19"/>
                </a:solidFill>
              </a:rPr>
              <a:t>track of the books and their checkouts</a:t>
            </a:r>
            <a:r>
              <a:rPr lang="en-US" dirty="0"/>
              <a:t>, as well as </a:t>
            </a:r>
            <a:r>
              <a:rPr lang="en-US" dirty="0">
                <a:solidFill>
                  <a:srgbClr val="A32D19"/>
                </a:solidFill>
              </a:rPr>
              <a:t>members’ subscriptions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profiles</a:t>
            </a:r>
            <a:r>
              <a:rPr lang="en-US" dirty="0"/>
              <a:t>.</a:t>
            </a:r>
          </a:p>
          <a:p>
            <a:r>
              <a:rPr lang="en-US" dirty="0"/>
              <a:t>Library management systems also involve </a:t>
            </a:r>
            <a:r>
              <a:rPr lang="en-US" dirty="0">
                <a:solidFill>
                  <a:srgbClr val="A32D19"/>
                </a:solidFill>
              </a:rPr>
              <a:t>maintaining the database </a:t>
            </a:r>
            <a:r>
              <a:rPr lang="en-US" dirty="0"/>
              <a:t>for </a:t>
            </a:r>
            <a:r>
              <a:rPr lang="en-US" dirty="0">
                <a:solidFill>
                  <a:srgbClr val="A32D19"/>
                </a:solidFill>
              </a:rPr>
              <a:t>entering new articles 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recording articles that have been borrowed </a:t>
            </a:r>
            <a:r>
              <a:rPr lang="en-US" dirty="0"/>
              <a:t>with their </a:t>
            </a:r>
            <a:r>
              <a:rPr lang="en-US" dirty="0">
                <a:solidFill>
                  <a:srgbClr val="A32D19"/>
                </a:solidFill>
              </a:rPr>
              <a:t>respective due dates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3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Functionality &amp; Stakeholders for LMS</a:t>
            </a:r>
            <a:endParaRPr lang="en-US" dirty="0">
              <a:latin typeface="+mn-lt"/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xmlns="" id="{0E77CB83-D087-4428-B9C9-2ABC1645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17" y="1466946"/>
            <a:ext cx="2694315" cy="4074315"/>
          </a:xfrm>
        </p:spPr>
        <p:txBody>
          <a:bodyPr/>
          <a:lstStyle/>
          <a:p>
            <a:r>
              <a:rPr lang="en-US" dirty="0"/>
              <a:t>Register User</a:t>
            </a:r>
          </a:p>
          <a:p>
            <a:r>
              <a:rPr lang="en-US" dirty="0"/>
              <a:t>Add Article</a:t>
            </a:r>
          </a:p>
          <a:p>
            <a:r>
              <a:rPr lang="en-US" dirty="0"/>
              <a:t>Update Article</a:t>
            </a:r>
          </a:p>
          <a:p>
            <a:r>
              <a:rPr lang="en-US" dirty="0"/>
              <a:t>Delete Article</a:t>
            </a:r>
          </a:p>
          <a:p>
            <a:r>
              <a:rPr lang="en-US" dirty="0"/>
              <a:t>Inquiry Members</a:t>
            </a:r>
          </a:p>
          <a:p>
            <a:r>
              <a:rPr lang="en-US" dirty="0"/>
              <a:t>Inquiry Issuance</a:t>
            </a:r>
          </a:p>
          <a:p>
            <a:r>
              <a:rPr lang="en-US" dirty="0"/>
              <a:t>Check out Article</a:t>
            </a:r>
          </a:p>
          <a:p>
            <a:r>
              <a:rPr lang="en-US" dirty="0"/>
              <a:t>Check in Article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xmlns="" id="{A1496243-11C9-418C-8798-8B5F30514397}"/>
              </a:ext>
            </a:extLst>
          </p:cNvPr>
          <p:cNvSpPr txBox="1">
            <a:spLocks/>
          </p:cNvSpPr>
          <p:nvPr/>
        </p:nvSpPr>
        <p:spPr>
          <a:xfrm>
            <a:off x="3273669" y="1466946"/>
            <a:ext cx="3545142" cy="4074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Reserve Article</a:t>
            </a:r>
          </a:p>
          <a:p>
            <a:r>
              <a:rPr lang="en-US" dirty="0"/>
              <a:t>Set user Permission</a:t>
            </a:r>
          </a:p>
          <a:p>
            <a:r>
              <a:rPr lang="en-US" dirty="0"/>
              <a:t>Search Article</a:t>
            </a:r>
          </a:p>
          <a:p>
            <a:r>
              <a:rPr lang="en-US" dirty="0"/>
              <a:t>Check Account</a:t>
            </a:r>
          </a:p>
          <a:p>
            <a:r>
              <a:rPr lang="en-US" dirty="0"/>
              <a:t>Prepare Library Database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xmlns="" id="{FE409335-E15E-4FE6-A8C2-CEB6BC58A7F8}"/>
              </a:ext>
            </a:extLst>
          </p:cNvPr>
          <p:cNvSpPr txBox="1">
            <a:spLocks/>
          </p:cNvSpPr>
          <p:nvPr/>
        </p:nvSpPr>
        <p:spPr>
          <a:xfrm>
            <a:off x="8141325" y="1466946"/>
            <a:ext cx="2465715" cy="1687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Librarian</a:t>
            </a:r>
          </a:p>
          <a:p>
            <a:r>
              <a:rPr lang="en-US" dirty="0"/>
              <a:t>Member</a:t>
            </a:r>
          </a:p>
          <a:p>
            <a:r>
              <a:rPr lang="en-US" dirty="0"/>
              <a:t>Guest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Functionality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00581" y="878744"/>
            <a:ext cx="194836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Stakeholders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421674" y="1340409"/>
            <a:ext cx="257002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07584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Relationship Between Functionality &amp; Stakeholders</a:t>
            </a:r>
          </a:p>
        </p:txBody>
      </p:sp>
      <p:sp>
        <p:nvSpPr>
          <p:cNvPr id="11" name="Google Shape;256;p27">
            <a:extLst>
              <a:ext uri="{FF2B5EF4-FFF2-40B4-BE49-F238E27FC236}">
                <a16:creationId xmlns:a16="http://schemas.microsoft.com/office/drawing/2014/main" xmlns="" id="{ABCFDE76-D70F-49B0-BEA6-6C2FA244CC63}"/>
              </a:ext>
            </a:extLst>
          </p:cNvPr>
          <p:cNvSpPr txBox="1"/>
          <p:nvPr/>
        </p:nvSpPr>
        <p:spPr>
          <a:xfrm>
            <a:off x="455894" y="2558253"/>
            <a:ext cx="13906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Librarian</a:t>
            </a:r>
            <a:endParaRPr sz="2400" b="1" dirty="0"/>
          </a:p>
        </p:txBody>
      </p:sp>
      <p:sp>
        <p:nvSpPr>
          <p:cNvPr id="16" name="Google Shape;261;p27">
            <a:extLst>
              <a:ext uri="{FF2B5EF4-FFF2-40B4-BE49-F238E27FC236}">
                <a16:creationId xmlns:a16="http://schemas.microsoft.com/office/drawing/2014/main" xmlns="" id="{04EC14D9-F67C-415D-9020-8B639F6377D2}"/>
              </a:ext>
            </a:extLst>
          </p:cNvPr>
          <p:cNvSpPr txBox="1"/>
          <p:nvPr/>
        </p:nvSpPr>
        <p:spPr>
          <a:xfrm>
            <a:off x="6555009" y="4477090"/>
            <a:ext cx="1269642" cy="35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Member</a:t>
            </a:r>
            <a:endParaRPr sz="2400" b="1" dirty="0"/>
          </a:p>
        </p:txBody>
      </p:sp>
      <p:sp>
        <p:nvSpPr>
          <p:cNvPr id="21" name="Google Shape;266;p27">
            <a:extLst>
              <a:ext uri="{FF2B5EF4-FFF2-40B4-BE49-F238E27FC236}">
                <a16:creationId xmlns:a16="http://schemas.microsoft.com/office/drawing/2014/main" xmlns="" id="{CD0788B1-B104-41B8-B43A-23FF1D9F233B}"/>
              </a:ext>
            </a:extLst>
          </p:cNvPr>
          <p:cNvSpPr txBox="1"/>
          <p:nvPr/>
        </p:nvSpPr>
        <p:spPr>
          <a:xfrm>
            <a:off x="6583596" y="2392443"/>
            <a:ext cx="940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Guest</a:t>
            </a:r>
            <a:endParaRPr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ABEACA0-2CEF-4B78-A4FB-60184DEFCDFE}"/>
              </a:ext>
            </a:extLst>
          </p:cNvPr>
          <p:cNvGrpSpPr/>
          <p:nvPr/>
        </p:nvGrpSpPr>
        <p:grpSpPr>
          <a:xfrm>
            <a:off x="2320816" y="930240"/>
            <a:ext cx="3502702" cy="4331873"/>
            <a:chOff x="1743826" y="959217"/>
            <a:chExt cx="3502702" cy="4331873"/>
          </a:xfrm>
        </p:grpSpPr>
        <p:sp>
          <p:nvSpPr>
            <p:cNvPr id="8" name="Google Shape;253;p27">
              <a:extLst>
                <a:ext uri="{FF2B5EF4-FFF2-40B4-BE49-F238E27FC236}">
                  <a16:creationId xmlns:a16="http://schemas.microsoft.com/office/drawing/2014/main" xmlns="" id="{01C207E0-BB2E-4618-81FD-34133860400C}"/>
                </a:ext>
              </a:extLst>
            </p:cNvPr>
            <p:cNvSpPr/>
            <p:nvPr/>
          </p:nvSpPr>
          <p:spPr>
            <a:xfrm rot="5400000">
              <a:off x="1329240" y="1373803"/>
              <a:ext cx="4331873" cy="3502702"/>
            </a:xfrm>
            <a:prstGeom prst="wedgeRoundRectCallout">
              <a:avLst>
                <a:gd name="adj1" fmla="val -8330"/>
                <a:gd name="adj2" fmla="val 65361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Content Placeholder 6">
              <a:extLst>
                <a:ext uri="{FF2B5EF4-FFF2-40B4-BE49-F238E27FC236}">
                  <a16:creationId xmlns:a16="http://schemas.microsoft.com/office/drawing/2014/main" xmlns="" id="{E42BE9B0-0AB9-469E-A35D-A2B8795C89C9}"/>
                </a:ext>
              </a:extLst>
            </p:cNvPr>
            <p:cNvSpPr txBox="1">
              <a:spLocks/>
            </p:cNvSpPr>
            <p:nvPr/>
          </p:nvSpPr>
          <p:spPr>
            <a:xfrm>
              <a:off x="1993377" y="1045774"/>
              <a:ext cx="3081046" cy="41401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Register user</a:t>
              </a:r>
            </a:p>
            <a:p>
              <a:r>
                <a:rPr lang="en-US" dirty="0"/>
                <a:t>Add Article</a:t>
              </a:r>
            </a:p>
            <a:p>
              <a:r>
                <a:rPr lang="en-US" dirty="0"/>
                <a:t>Update Article</a:t>
              </a:r>
            </a:p>
            <a:p>
              <a:r>
                <a:rPr lang="en-US" dirty="0"/>
                <a:t>Delete Article</a:t>
              </a:r>
            </a:p>
            <a:p>
              <a:r>
                <a:rPr lang="en-US" dirty="0"/>
                <a:t>Inquiry Members</a:t>
              </a:r>
            </a:p>
            <a:p>
              <a:r>
                <a:rPr lang="en-US" dirty="0"/>
                <a:t>Inquiry Issuance</a:t>
              </a:r>
            </a:p>
            <a:p>
              <a:r>
                <a:rPr lang="en-US" dirty="0"/>
                <a:t>Check out Article</a:t>
              </a:r>
            </a:p>
            <a:p>
              <a:r>
                <a:rPr lang="en-US" dirty="0"/>
                <a:t>Check in Article</a:t>
              </a:r>
            </a:p>
            <a:p>
              <a:r>
                <a:rPr lang="en-US" dirty="0"/>
                <a:t>Set user Permission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47CD764-052E-4246-9935-1082E1F6EAB6}"/>
              </a:ext>
            </a:extLst>
          </p:cNvPr>
          <p:cNvGrpSpPr/>
          <p:nvPr/>
        </p:nvGrpSpPr>
        <p:grpSpPr>
          <a:xfrm>
            <a:off x="8122058" y="3144516"/>
            <a:ext cx="3598813" cy="1591233"/>
            <a:chOff x="7246847" y="3096177"/>
            <a:chExt cx="3598813" cy="1591233"/>
          </a:xfrm>
        </p:grpSpPr>
        <p:sp>
          <p:nvSpPr>
            <p:cNvPr id="13" name="Google Shape;258;p27">
              <a:extLst>
                <a:ext uri="{FF2B5EF4-FFF2-40B4-BE49-F238E27FC236}">
                  <a16:creationId xmlns:a16="http://schemas.microsoft.com/office/drawing/2014/main" xmlns="" id="{6F285D07-7100-4E88-B80C-1E4E8BD2B50A}"/>
                </a:ext>
              </a:extLst>
            </p:cNvPr>
            <p:cNvSpPr/>
            <p:nvPr/>
          </p:nvSpPr>
          <p:spPr>
            <a:xfrm rot="5400000">
              <a:off x="8283382" y="2059642"/>
              <a:ext cx="1500329" cy="3573400"/>
            </a:xfrm>
            <a:prstGeom prst="wedgeRoundRectCallout">
              <a:avLst>
                <a:gd name="adj1" fmla="val 51433"/>
                <a:gd name="adj2" fmla="val 61038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Content Placeholder 6">
              <a:extLst>
                <a:ext uri="{FF2B5EF4-FFF2-40B4-BE49-F238E27FC236}">
                  <a16:creationId xmlns:a16="http://schemas.microsoft.com/office/drawing/2014/main" xmlns="" id="{0C14ADEC-4150-4495-8485-B1E06D1408BA}"/>
                </a:ext>
              </a:extLst>
            </p:cNvPr>
            <p:cNvSpPr txBox="1">
              <a:spLocks/>
            </p:cNvSpPr>
            <p:nvPr/>
          </p:nvSpPr>
          <p:spPr>
            <a:xfrm>
              <a:off x="7380201" y="3182217"/>
              <a:ext cx="3465459" cy="15051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Reserve Article</a:t>
              </a:r>
            </a:p>
            <a:p>
              <a:r>
                <a:rPr lang="en-US" dirty="0"/>
                <a:t>Search Article</a:t>
              </a:r>
            </a:p>
            <a:p>
              <a:r>
                <a:rPr lang="en-US" dirty="0"/>
                <a:t>Check Account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5AF5893-5856-4996-958A-C72E13DAF8BB}"/>
              </a:ext>
            </a:extLst>
          </p:cNvPr>
          <p:cNvGrpSpPr/>
          <p:nvPr/>
        </p:nvGrpSpPr>
        <p:grpSpPr>
          <a:xfrm>
            <a:off x="8122056" y="1153574"/>
            <a:ext cx="3573402" cy="719259"/>
            <a:chOff x="6789729" y="1105235"/>
            <a:chExt cx="3505628" cy="719259"/>
          </a:xfrm>
        </p:grpSpPr>
        <p:sp>
          <p:nvSpPr>
            <p:cNvPr id="18" name="Google Shape;263;p27">
              <a:extLst>
                <a:ext uri="{FF2B5EF4-FFF2-40B4-BE49-F238E27FC236}">
                  <a16:creationId xmlns:a16="http://schemas.microsoft.com/office/drawing/2014/main" xmlns="" id="{8A014437-0EDB-4227-A6D7-491264877653}"/>
                </a:ext>
              </a:extLst>
            </p:cNvPr>
            <p:cNvSpPr/>
            <p:nvPr/>
          </p:nvSpPr>
          <p:spPr>
            <a:xfrm rot="10800000">
              <a:off x="6789729" y="1105235"/>
              <a:ext cx="3505628" cy="719259"/>
            </a:xfrm>
            <a:prstGeom prst="wedgeRoundRectCallout">
              <a:avLst>
                <a:gd name="adj1" fmla="val 64838"/>
                <a:gd name="adj2" fmla="val -142990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Content Placeholder 6">
              <a:extLst>
                <a:ext uri="{FF2B5EF4-FFF2-40B4-BE49-F238E27FC236}">
                  <a16:creationId xmlns:a16="http://schemas.microsoft.com/office/drawing/2014/main" xmlns="" id="{FD061D16-C264-4F83-9B99-29557CFEF5E3}"/>
                </a:ext>
              </a:extLst>
            </p:cNvPr>
            <p:cNvSpPr txBox="1">
              <a:spLocks/>
            </p:cNvSpPr>
            <p:nvPr/>
          </p:nvSpPr>
          <p:spPr>
            <a:xfrm>
              <a:off x="6834090" y="1237806"/>
              <a:ext cx="3416906" cy="4606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Request for registration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808323" y="1364612"/>
            <a:ext cx="685800" cy="1193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6711001" y="1175260"/>
            <a:ext cx="685800" cy="1193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6846930" y="3230036"/>
            <a:ext cx="685800" cy="119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1207</Words>
  <Application>Microsoft Office PowerPoint</Application>
  <PresentationFormat>Widescreen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Segoe UI Black</vt:lpstr>
      <vt:lpstr>Roboto Condensed</vt:lpstr>
      <vt:lpstr>Calibri</vt:lpstr>
      <vt:lpstr>Roboto Condensed Light</vt:lpstr>
      <vt:lpstr>Wingdings</vt:lpstr>
      <vt:lpstr>Arial</vt:lpstr>
      <vt:lpstr>Wingdings 3</vt:lpstr>
      <vt:lpstr>Office Theme</vt:lpstr>
      <vt:lpstr>PowerPoint Presentation</vt:lpstr>
      <vt:lpstr>Use Case Diagram</vt:lpstr>
      <vt:lpstr>Components of Use Case diagram</vt:lpstr>
      <vt:lpstr>Components of Use Case diagram Cont.</vt:lpstr>
      <vt:lpstr>Example of Extends and Include</vt:lpstr>
      <vt:lpstr>Guideline for constructing use case diagram</vt:lpstr>
      <vt:lpstr>Library Management System(LMS) formal Requirement</vt:lpstr>
      <vt:lpstr>Identify the Functionality &amp; Stakeholders for LMS</vt:lpstr>
      <vt:lpstr>Relationship Between Functionality &amp; Stakeholders</vt:lpstr>
      <vt:lpstr>Use Case Diagram Library Management</vt:lpstr>
      <vt:lpstr>Use cases &amp; Usage Scenarios </vt:lpstr>
      <vt:lpstr>Usage Scenarios &amp; Story Writing</vt:lpstr>
      <vt:lpstr>Login Usage Scenarios and Story </vt:lpstr>
      <vt:lpstr>Login Usage Scenarios and Story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2128</cp:revision>
  <dcterms:created xsi:type="dcterms:W3CDTF">2020-05-01T05:09:15Z</dcterms:created>
  <dcterms:modified xsi:type="dcterms:W3CDTF">2020-08-11T06:37:20Z</dcterms:modified>
</cp:coreProperties>
</file>