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353" r:id="rId2"/>
    <p:sldId id="337" r:id="rId3"/>
    <p:sldId id="415" r:id="rId4"/>
    <p:sldId id="416" r:id="rId5"/>
    <p:sldId id="410" r:id="rId6"/>
    <p:sldId id="402" r:id="rId7"/>
    <p:sldId id="411" r:id="rId8"/>
    <p:sldId id="412" r:id="rId9"/>
    <p:sldId id="413" r:id="rId10"/>
    <p:sldId id="404" r:id="rId11"/>
    <p:sldId id="405" r:id="rId12"/>
    <p:sldId id="414" r:id="rId13"/>
    <p:sldId id="406" r:id="rId14"/>
    <p:sldId id="400" r:id="rId15"/>
  </p:sldIdLst>
  <p:sldSz cx="12192000" cy="6858000"/>
  <p:notesSz cx="6858000" cy="9144000"/>
  <p:embeddedFontLst>
    <p:embeddedFont>
      <p:font typeface="Roboto Condensed Light" panose="02000000000000000000" pitchFamily="2" charset="0"/>
      <p:regular r:id="rId17"/>
      <p:italic r:id="rId18"/>
    </p:embeddedFont>
    <p:embeddedFont>
      <p:font typeface="Roboto Condensed" panose="02000000000000000000" pitchFamily="2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Segoe UI Black" panose="020B0A02040204020203" pitchFamily="34" charset="0"/>
      <p:bold r:id="rId27"/>
      <p:boldItalic r:id="rId28"/>
    </p:embeddedFont>
    <p:embeddedFont>
      <p:font typeface="Wingdings 3" panose="05040102010807070707" pitchFamily="18" charset="2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wRgfJ05LyhYO+5rMf2oWwg==" hashData="Acf4X45JhSLJj+dezAjGvjQblX9ylWla+/qIZXzFYSDDH4rd645+jAuaM9EUOMlLCY6ULnfB4vwz8gSbu+hDOg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2D19"/>
    <a:srgbClr val="B84742"/>
    <a:srgbClr val="F94343"/>
    <a:srgbClr val="EEEEEE"/>
    <a:srgbClr val="BF2323"/>
    <a:srgbClr val="ED524F"/>
    <a:srgbClr val="5C2321"/>
    <a:srgbClr val="80DEEA"/>
    <a:srgbClr val="E1F5FE"/>
    <a:srgbClr val="301B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 snapToGrid="0">
      <p:cViewPr varScale="1">
        <p:scale>
          <a:sx n="92" d="100"/>
          <a:sy n="92" d="100"/>
        </p:scale>
        <p:origin x="70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11-Aug-20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9.jpeg"/><Relationship Id="rId4" Type="http://schemas.openxmlformats.org/officeDocument/2006/relationships/image" Target="../media/image4.png"/><Relationship Id="rId9" Type="http://schemas.openxmlformats.org/officeDocument/2006/relationships/image" Target="../media/image12.jpe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openxmlformats.org/officeDocument/2006/relationships/image" Target="../media/image9.jpeg"/><Relationship Id="rId4" Type="http://schemas.openxmlformats.org/officeDocument/2006/relationships/image" Target="../media/image6.png"/><Relationship Id="rId9" Type="http://schemas.openxmlformats.org/officeDocument/2006/relationships/image" Target="../media/image12.jpe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386138" y="6603999"/>
            <a:ext cx="5224460" cy="3239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Software &amp; Software Engineering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4" name="Picture 2" descr="Diagram Illustration">
            <a:extLst>
              <a:ext uri="{FF2B5EF4-FFF2-40B4-BE49-F238E27FC236}">
                <a16:creationId xmlns:a16="http://schemas.microsoft.com/office/drawing/2014/main" xmlns="" id="{B97170B8-963C-4664-8B8E-FF463E9DF2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245" y="1677355"/>
            <a:ext cx="3536924" cy="24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sp>
        <p:nvSpPr>
          <p:cNvPr id="41" name="Hexagon 40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51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59" name="Picture 58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869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889829" y="6604000"/>
            <a:ext cx="4920341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Software &amp; Software Engineering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889829" y="6603999"/>
            <a:ext cx="4920342" cy="254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Software &amp; Software Engineering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904343" y="6604000"/>
            <a:ext cx="4833257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Software &amp; Software Engineering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846286" y="6604000"/>
            <a:ext cx="4764312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Software &amp; Software Engineering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788229" y="6603999"/>
            <a:ext cx="4822369" cy="298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Software &amp; Software Engineering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11-Aug-20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92" r:id="rId21"/>
    <p:sldLayoutId id="2147483686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5D5B2E74-80A6-4F07-A7FA-978E4D2F1B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pradyuman.jadeja@darshan.ac.in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A6A0C49B-F435-476C-B3F1-40C1A36200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+91-9879461848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EF0FE21D-9899-4D11-98BF-91E8BA562F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3B6ABA64-C63D-491F-9124-201012CF88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Pradyumansinh</a:t>
            </a:r>
            <a:r>
              <a:rPr lang="en-US" dirty="0"/>
              <a:t> U. </a:t>
            </a:r>
            <a:r>
              <a:rPr lang="en-US" dirty="0" err="1"/>
              <a:t>Jadeja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5919B75D-4B6D-4192-B4EB-B4E8000BD9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Software Engineering (3150711)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0E0A5353-D4D5-43D7-A039-6CFC6871D64F}"/>
              </a:ext>
            </a:extLst>
          </p:cNvPr>
          <p:cNvSpPr txBox="1">
            <a:spLocks/>
          </p:cNvSpPr>
          <p:nvPr/>
        </p:nvSpPr>
        <p:spPr>
          <a:xfrm>
            <a:off x="711890" y="1046156"/>
            <a:ext cx="7860610" cy="257878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4</a:t>
            </a:r>
            <a:r>
              <a:rPr lang="en-US" dirty="0"/>
              <a:t> </a:t>
            </a:r>
            <a:br>
              <a:rPr lang="en-US" dirty="0"/>
            </a:br>
            <a:r>
              <a:rPr lang="en-US" sz="4800" b="0" dirty="0"/>
              <a:t>Requirement Analysis and Specification</a:t>
            </a:r>
            <a:endParaRPr lang="en-US" sz="4400" dirty="0"/>
          </a:p>
        </p:txBody>
      </p:sp>
      <p:sp>
        <p:nvSpPr>
          <p:cNvPr id="15" name="Rectangle 14"/>
          <p:cNvSpPr/>
          <p:nvPr/>
        </p:nvSpPr>
        <p:spPr>
          <a:xfrm>
            <a:off x="711890" y="3337431"/>
            <a:ext cx="78606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Analysis Models Part 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3</a:t>
            </a:r>
            <a:endParaRPr lang="en-US" sz="3200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sz="2400" dirty="0">
                <a:solidFill>
                  <a:srgbClr val="BF2323"/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sz="2400" dirty="0">
                <a:solidFill>
                  <a:srgbClr val="BF2323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</a:rPr>
              <a:t>Activity 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</a:rPr>
              <a:t>&amp; </a:t>
            </a:r>
            <a:r>
              <a:rPr lang="en-US" sz="2400" dirty="0" err="1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</a:rPr>
              <a:t>Swimlane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</a:rPr>
              <a:t> Diagram</a:t>
            </a:r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>
          <a:xfrm flipV="1">
            <a:off x="4642195" y="3618440"/>
            <a:ext cx="3527115" cy="6496"/>
          </a:xfrm>
          <a:prstGeom prst="line">
            <a:avLst/>
          </a:prstGeom>
          <a:ln w="19050">
            <a:solidFill>
              <a:srgbClr val="BF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6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Activity </a:t>
            </a:r>
            <a:r>
              <a:rPr lang="en-US">
                <a:latin typeface="+mn-lt"/>
              </a:rPr>
              <a:t>Diagram </a:t>
            </a:r>
            <a:r>
              <a:rPr lang="en-US" smtClean="0">
                <a:latin typeface="+mn-lt"/>
              </a:rPr>
              <a:t>for </a:t>
            </a:r>
            <a:r>
              <a:rPr lang="en-US" dirty="0">
                <a:latin typeface="+mn-lt"/>
              </a:rPr>
              <a:t>Book Issue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57D2D5BB-C395-4C1E-A079-AF431BF05693}"/>
              </a:ext>
            </a:extLst>
          </p:cNvPr>
          <p:cNvSpPr/>
          <p:nvPr/>
        </p:nvSpPr>
        <p:spPr>
          <a:xfrm>
            <a:off x="5817833" y="852256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xmlns="" id="{935F36FB-6496-430F-8F4B-C5445A649728}"/>
              </a:ext>
            </a:extLst>
          </p:cNvPr>
          <p:cNvSpPr/>
          <p:nvPr/>
        </p:nvSpPr>
        <p:spPr>
          <a:xfrm>
            <a:off x="4612898" y="1233256"/>
            <a:ext cx="2637542" cy="33055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Check availability book</a:t>
            </a:r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xmlns="" id="{5D6C5A05-FDF6-47F8-BD19-1DD7889E32C7}"/>
              </a:ext>
            </a:extLst>
          </p:cNvPr>
          <p:cNvSpPr/>
          <p:nvPr/>
        </p:nvSpPr>
        <p:spPr>
          <a:xfrm>
            <a:off x="8942569" y="1614256"/>
            <a:ext cx="1904463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Alert “Book not available”</a:t>
            </a: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xmlns="" id="{F105AA58-3E39-4A44-9744-827CB06AFC86}"/>
              </a:ext>
            </a:extLst>
          </p:cNvPr>
          <p:cNvSpPr/>
          <p:nvPr/>
        </p:nvSpPr>
        <p:spPr>
          <a:xfrm>
            <a:off x="4953045" y="2300056"/>
            <a:ext cx="1938338" cy="2609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Validate Member</a:t>
            </a: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xmlns="" id="{42BC508E-807C-47B6-86F4-0A6D3D20D2D8}"/>
              </a:ext>
            </a:extLst>
          </p:cNvPr>
          <p:cNvSpPr/>
          <p:nvPr/>
        </p:nvSpPr>
        <p:spPr>
          <a:xfrm>
            <a:off x="5589233" y="2833456"/>
            <a:ext cx="685800" cy="381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xmlns="" id="{7B5AFFAF-A340-4080-954B-DF1E6BBCB6C1}"/>
              </a:ext>
            </a:extLst>
          </p:cNvPr>
          <p:cNvSpPr/>
          <p:nvPr/>
        </p:nvSpPr>
        <p:spPr>
          <a:xfrm>
            <a:off x="5584470" y="1766656"/>
            <a:ext cx="685800" cy="381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xmlns="" id="{F2DD3DC1-2A8C-4D35-A02E-7824273E740E}"/>
              </a:ext>
            </a:extLst>
          </p:cNvPr>
          <p:cNvSpPr/>
          <p:nvPr/>
        </p:nvSpPr>
        <p:spPr>
          <a:xfrm>
            <a:off x="1780043" y="2713356"/>
            <a:ext cx="1909691" cy="6535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Alert “not a valid member”</a:t>
            </a: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xmlns="" id="{F1C198F4-3747-4E20-AEDC-6CCB9C59E845}"/>
              </a:ext>
            </a:extLst>
          </p:cNvPr>
          <p:cNvSpPr/>
          <p:nvPr/>
        </p:nvSpPr>
        <p:spPr>
          <a:xfrm>
            <a:off x="4208352" y="3366856"/>
            <a:ext cx="3447311" cy="28870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No. of books issued to member</a:t>
            </a:r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xmlns="" id="{0A572AE8-224D-46E9-B416-1A2D18C339FD}"/>
              </a:ext>
            </a:extLst>
          </p:cNvPr>
          <p:cNvSpPr/>
          <p:nvPr/>
        </p:nvSpPr>
        <p:spPr>
          <a:xfrm>
            <a:off x="5589836" y="3824056"/>
            <a:ext cx="685800" cy="381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xmlns="" id="{D0B55C30-E49E-4048-8773-BC28DE9329A3}"/>
              </a:ext>
            </a:extLst>
          </p:cNvPr>
          <p:cNvSpPr/>
          <p:nvPr/>
        </p:nvSpPr>
        <p:spPr>
          <a:xfrm>
            <a:off x="8560496" y="3671656"/>
            <a:ext cx="2286537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Alert “No more book can be issued”</a:t>
            </a:r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xmlns="" id="{2A86A964-20D0-47B5-BD8F-D6C5690CFFE6}"/>
              </a:ext>
            </a:extLst>
          </p:cNvPr>
          <p:cNvSpPr/>
          <p:nvPr/>
        </p:nvSpPr>
        <p:spPr>
          <a:xfrm>
            <a:off x="3896784" y="4433655"/>
            <a:ext cx="4086498" cy="32406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book issue details to transaction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xmlns="" id="{7C74B798-D941-4316-BE89-223DAF86A4C1}"/>
              </a:ext>
            </a:extLst>
          </p:cNvPr>
          <p:cNvSpPr/>
          <p:nvPr/>
        </p:nvSpPr>
        <p:spPr>
          <a:xfrm>
            <a:off x="6122632" y="5348055"/>
            <a:ext cx="2161417" cy="32680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book status</a:t>
            </a:r>
          </a:p>
        </p:txBody>
      </p: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xmlns="" id="{2C21761C-BB43-4E28-B6A1-0E11E59D5BDD}"/>
              </a:ext>
            </a:extLst>
          </p:cNvPr>
          <p:cNvSpPr/>
          <p:nvPr/>
        </p:nvSpPr>
        <p:spPr>
          <a:xfrm>
            <a:off x="2033516" y="5336949"/>
            <a:ext cx="4050748" cy="35781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no of book issued to member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14DC43CE-6A72-4C6F-9E91-7C6F818AF6A9}"/>
              </a:ext>
            </a:extLst>
          </p:cNvPr>
          <p:cNvGrpSpPr/>
          <p:nvPr/>
        </p:nvGrpSpPr>
        <p:grpSpPr>
          <a:xfrm>
            <a:off x="2581337" y="3693121"/>
            <a:ext cx="313788" cy="304800"/>
            <a:chOff x="838200" y="4343400"/>
            <a:chExt cx="600612" cy="6096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408F6967-7442-49A5-A894-FAC61EC289F5}"/>
                </a:ext>
              </a:extLst>
            </p:cNvPr>
            <p:cNvSpPr/>
            <p:nvPr/>
          </p:nvSpPr>
          <p:spPr>
            <a:xfrm>
              <a:off x="838200" y="4343400"/>
              <a:ext cx="600612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5CEB192E-6AD6-4F9D-8065-5BE447215920}"/>
                </a:ext>
              </a:extLst>
            </p:cNvPr>
            <p:cNvSpPr/>
            <p:nvPr/>
          </p:nvSpPr>
          <p:spPr>
            <a:xfrm>
              <a:off x="981612" y="4495800"/>
              <a:ext cx="313788" cy="30480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8854D275-8594-49CC-9274-F7056635F87C}"/>
              </a:ext>
            </a:extLst>
          </p:cNvPr>
          <p:cNvGrpSpPr/>
          <p:nvPr/>
        </p:nvGrpSpPr>
        <p:grpSpPr>
          <a:xfrm>
            <a:off x="9741323" y="2737670"/>
            <a:ext cx="313788" cy="304800"/>
            <a:chOff x="838200" y="4343400"/>
            <a:chExt cx="600612" cy="6096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75BFE06F-05D6-413D-88DD-652F35EEC12D}"/>
                </a:ext>
              </a:extLst>
            </p:cNvPr>
            <p:cNvSpPr/>
            <p:nvPr/>
          </p:nvSpPr>
          <p:spPr>
            <a:xfrm>
              <a:off x="838200" y="4343400"/>
              <a:ext cx="600612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xmlns="" id="{F1D583B5-7D1D-49B7-B35E-2B6641DCB959}"/>
                </a:ext>
              </a:extLst>
            </p:cNvPr>
            <p:cNvSpPr/>
            <p:nvPr/>
          </p:nvSpPr>
          <p:spPr>
            <a:xfrm>
              <a:off x="981612" y="4495800"/>
              <a:ext cx="313788" cy="30480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511A5D93-D7C9-40AD-AC2A-8A3A9930457F}"/>
              </a:ext>
            </a:extLst>
          </p:cNvPr>
          <p:cNvGrpSpPr/>
          <p:nvPr/>
        </p:nvGrpSpPr>
        <p:grpSpPr>
          <a:xfrm>
            <a:off x="9551765" y="4815462"/>
            <a:ext cx="313788" cy="304800"/>
            <a:chOff x="838200" y="4343400"/>
            <a:chExt cx="600612" cy="6096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A8DEBED9-9C2C-45F4-970A-2CEAE23F6734}"/>
                </a:ext>
              </a:extLst>
            </p:cNvPr>
            <p:cNvSpPr/>
            <p:nvPr/>
          </p:nvSpPr>
          <p:spPr>
            <a:xfrm>
              <a:off x="838200" y="4343400"/>
              <a:ext cx="600612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4FA4B8B6-1C6E-4E01-93D1-A1106744A4C5}"/>
                </a:ext>
              </a:extLst>
            </p:cNvPr>
            <p:cNvSpPr/>
            <p:nvPr/>
          </p:nvSpPr>
          <p:spPr>
            <a:xfrm>
              <a:off x="981612" y="4495800"/>
              <a:ext cx="313788" cy="30480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02C4EA5E-D729-41D9-B973-959CB4C8B1CE}"/>
              </a:ext>
            </a:extLst>
          </p:cNvPr>
          <p:cNvGrpSpPr/>
          <p:nvPr/>
        </p:nvGrpSpPr>
        <p:grpSpPr>
          <a:xfrm>
            <a:off x="5779729" y="6077859"/>
            <a:ext cx="313788" cy="304800"/>
            <a:chOff x="838200" y="4343400"/>
            <a:chExt cx="600612" cy="6096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C2E173BA-F300-4DC5-BEBE-D0C60308C6D8}"/>
                </a:ext>
              </a:extLst>
            </p:cNvPr>
            <p:cNvSpPr/>
            <p:nvPr/>
          </p:nvSpPr>
          <p:spPr>
            <a:xfrm>
              <a:off x="838200" y="4343400"/>
              <a:ext cx="600612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D4A34B6A-74F8-475D-948A-490EFA879A6F}"/>
                </a:ext>
              </a:extLst>
            </p:cNvPr>
            <p:cNvSpPr/>
            <p:nvPr/>
          </p:nvSpPr>
          <p:spPr>
            <a:xfrm>
              <a:off x="981612" y="4495800"/>
              <a:ext cx="313788" cy="30480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743ACAA5-8B36-4EB4-8146-824A2736BE79}"/>
              </a:ext>
            </a:extLst>
          </p:cNvPr>
          <p:cNvCxnSpPr>
            <a:stCxn id="9" idx="4"/>
            <a:endCxn id="10" idx="0"/>
          </p:cNvCxnSpPr>
          <p:nvPr/>
        </p:nvCxnSpPr>
        <p:spPr>
          <a:xfrm flipH="1">
            <a:off x="5931669" y="1080856"/>
            <a:ext cx="464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BDA189DD-560C-4485-B2C4-B526877A5BD6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 flipH="1">
            <a:off x="5927370" y="1563814"/>
            <a:ext cx="4299" cy="20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B5EDE36B-EFCD-44AB-BB2C-B23AC2E01ED2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5922214" y="2560956"/>
            <a:ext cx="9919" cy="27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AFB52CD4-4099-4C75-8BB1-0C5750E2F132}"/>
              </a:ext>
            </a:extLst>
          </p:cNvPr>
          <p:cNvCxnSpPr>
            <a:stCxn id="14" idx="2"/>
            <a:endCxn id="12" idx="0"/>
          </p:cNvCxnSpPr>
          <p:nvPr/>
        </p:nvCxnSpPr>
        <p:spPr>
          <a:xfrm flipH="1">
            <a:off x="5922214" y="2147656"/>
            <a:ext cx="5156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A4F91811-21DB-4FA1-B74F-FD09340C70FF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5932008" y="3655557"/>
            <a:ext cx="728" cy="16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D9D88E7A-4A93-4C63-96DD-ADDED2BA959E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5932008" y="3214456"/>
            <a:ext cx="12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8381A74A-34FE-44A9-8CFF-C9860977D93A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5932736" y="4205056"/>
            <a:ext cx="7297" cy="22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E76429D8-8CD3-4107-9B92-811CC804746A}"/>
              </a:ext>
            </a:extLst>
          </p:cNvPr>
          <p:cNvCxnSpPr>
            <a:stCxn id="19" idx="2"/>
          </p:cNvCxnSpPr>
          <p:nvPr/>
        </p:nvCxnSpPr>
        <p:spPr>
          <a:xfrm>
            <a:off x="5940033" y="4757722"/>
            <a:ext cx="0" cy="292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A2730175-98D1-484A-9E68-F400CED77682}"/>
              </a:ext>
            </a:extLst>
          </p:cNvPr>
          <p:cNvCxnSpPr>
            <a:stCxn id="14" idx="3"/>
            <a:endCxn id="11" idx="1"/>
          </p:cNvCxnSpPr>
          <p:nvPr/>
        </p:nvCxnSpPr>
        <p:spPr>
          <a:xfrm flipV="1">
            <a:off x="6270270" y="1919056"/>
            <a:ext cx="2672299" cy="3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859D6791-833E-4FAC-829D-6418DEF83EF1}"/>
              </a:ext>
            </a:extLst>
          </p:cNvPr>
          <p:cNvCxnSpPr>
            <a:stCxn id="11" idx="2"/>
            <a:endCxn id="26" idx="0"/>
          </p:cNvCxnSpPr>
          <p:nvPr/>
        </p:nvCxnSpPr>
        <p:spPr>
          <a:xfrm>
            <a:off x="9894801" y="2223856"/>
            <a:ext cx="3416" cy="513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7C322DCE-9A2B-4C7D-8BAC-76EFF1A2C582}"/>
              </a:ext>
            </a:extLst>
          </p:cNvPr>
          <p:cNvCxnSpPr>
            <a:stCxn id="13" idx="1"/>
            <a:endCxn id="15" idx="3"/>
          </p:cNvCxnSpPr>
          <p:nvPr/>
        </p:nvCxnSpPr>
        <p:spPr>
          <a:xfrm flipH="1">
            <a:off x="3689734" y="3023956"/>
            <a:ext cx="1899499" cy="16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AF5E9828-9372-4E9C-A859-EC12732ACF1A}"/>
              </a:ext>
            </a:extLst>
          </p:cNvPr>
          <p:cNvCxnSpPr>
            <a:stCxn id="15" idx="2"/>
            <a:endCxn id="23" idx="0"/>
          </p:cNvCxnSpPr>
          <p:nvPr/>
        </p:nvCxnSpPr>
        <p:spPr>
          <a:xfrm>
            <a:off x="2734889" y="3366856"/>
            <a:ext cx="3342" cy="32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F042A521-294E-4AA5-8DF5-2305A86FC86B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 flipV="1">
            <a:off x="6275636" y="3976456"/>
            <a:ext cx="2284860" cy="3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B0B983B4-86F3-4DD2-8B84-68D8C0AAF0B6}"/>
              </a:ext>
            </a:extLst>
          </p:cNvPr>
          <p:cNvCxnSpPr>
            <a:stCxn id="18" idx="2"/>
            <a:endCxn id="29" idx="0"/>
          </p:cNvCxnSpPr>
          <p:nvPr/>
        </p:nvCxnSpPr>
        <p:spPr>
          <a:xfrm>
            <a:off x="9703765" y="4281256"/>
            <a:ext cx="4894" cy="534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5BF9F7E5-A8EE-4D5D-A853-95243279B809}"/>
              </a:ext>
            </a:extLst>
          </p:cNvPr>
          <p:cNvSpPr txBox="1"/>
          <p:nvPr/>
        </p:nvSpPr>
        <p:spPr>
          <a:xfrm>
            <a:off x="6917970" y="1617102"/>
            <a:ext cx="1760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[book not available]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D7521A2-8330-4930-9781-C9DCE3D6F526}"/>
              </a:ext>
            </a:extLst>
          </p:cNvPr>
          <p:cNvSpPr txBox="1"/>
          <p:nvPr/>
        </p:nvSpPr>
        <p:spPr>
          <a:xfrm>
            <a:off x="4145084" y="1979662"/>
            <a:ext cx="1451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[book available]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C805ADF0-44E1-48C6-9261-2183DCC4BE11}"/>
              </a:ext>
            </a:extLst>
          </p:cNvPr>
          <p:cNvSpPr txBox="1"/>
          <p:nvPr/>
        </p:nvSpPr>
        <p:spPr>
          <a:xfrm>
            <a:off x="6083427" y="3048408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[authorized user]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EAB28E4F-A423-4773-B22B-137767DA0071}"/>
              </a:ext>
            </a:extLst>
          </p:cNvPr>
          <p:cNvSpPr txBox="1"/>
          <p:nvPr/>
        </p:nvSpPr>
        <p:spPr>
          <a:xfrm>
            <a:off x="3780788" y="2716312"/>
            <a:ext cx="1741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[unauthorized user]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577CF0C0-ED02-4571-9EFF-C01BE3524F1A}"/>
              </a:ext>
            </a:extLst>
          </p:cNvPr>
          <p:cNvSpPr txBox="1"/>
          <p:nvPr/>
        </p:nvSpPr>
        <p:spPr>
          <a:xfrm>
            <a:off x="6858504" y="3700189"/>
            <a:ext cx="1029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[max limit]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6BC90D37-F770-4A6D-BF08-491B79052AB8}"/>
              </a:ext>
            </a:extLst>
          </p:cNvPr>
          <p:cNvSpPr txBox="1"/>
          <p:nvPr/>
        </p:nvSpPr>
        <p:spPr>
          <a:xfrm>
            <a:off x="5065954" y="4118557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[else]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98C1B503-4C8D-4F28-A21F-BDC01050B5AF}"/>
              </a:ext>
            </a:extLst>
          </p:cNvPr>
          <p:cNvCxnSpPr/>
          <p:nvPr/>
        </p:nvCxnSpPr>
        <p:spPr>
          <a:xfrm flipV="1">
            <a:off x="4512908" y="5032150"/>
            <a:ext cx="2828926" cy="119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0630F654-6B30-40A1-9E2E-49CF3AED068C}"/>
              </a:ext>
            </a:extLst>
          </p:cNvPr>
          <p:cNvCxnSpPr/>
          <p:nvPr/>
        </p:nvCxnSpPr>
        <p:spPr>
          <a:xfrm flipH="1">
            <a:off x="4743624" y="5050609"/>
            <a:ext cx="9351" cy="274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DEC5247A-A792-483B-9483-87641633061C}"/>
              </a:ext>
            </a:extLst>
          </p:cNvPr>
          <p:cNvCxnSpPr/>
          <p:nvPr/>
        </p:nvCxnSpPr>
        <p:spPr>
          <a:xfrm>
            <a:off x="6953554" y="5050610"/>
            <a:ext cx="7279" cy="29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BEAC6113-C504-4560-B452-6F3683257B5D}"/>
              </a:ext>
            </a:extLst>
          </p:cNvPr>
          <p:cNvCxnSpPr/>
          <p:nvPr/>
        </p:nvCxnSpPr>
        <p:spPr>
          <a:xfrm flipV="1">
            <a:off x="4522433" y="5881456"/>
            <a:ext cx="2828926" cy="119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F7B0A1A5-7FE1-4F0C-9889-36507C9BDB8F}"/>
              </a:ext>
            </a:extLst>
          </p:cNvPr>
          <p:cNvCxnSpPr/>
          <p:nvPr/>
        </p:nvCxnSpPr>
        <p:spPr>
          <a:xfrm flipH="1">
            <a:off x="4896025" y="5706740"/>
            <a:ext cx="4588" cy="174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5CEF6F79-3823-4F8F-BADD-654740C93420}"/>
              </a:ext>
            </a:extLst>
          </p:cNvPr>
          <p:cNvCxnSpPr>
            <a:stCxn id="20" idx="2"/>
          </p:cNvCxnSpPr>
          <p:nvPr/>
        </p:nvCxnSpPr>
        <p:spPr>
          <a:xfrm>
            <a:off x="7203341" y="5674856"/>
            <a:ext cx="2322" cy="186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EF2320F9-A0E9-4ABF-8C66-165FB3E98A14}"/>
              </a:ext>
            </a:extLst>
          </p:cNvPr>
          <p:cNvCxnSpPr>
            <a:endCxn id="34" idx="0"/>
          </p:cNvCxnSpPr>
          <p:nvPr/>
        </p:nvCxnSpPr>
        <p:spPr>
          <a:xfrm flipH="1">
            <a:off x="5936623" y="5881456"/>
            <a:ext cx="3410" cy="196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19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50" grpId="0"/>
      <p:bldP spid="51" grpId="0"/>
      <p:bldP spid="52" grpId="0"/>
      <p:bldP spid="53" grpId="0"/>
      <p:bldP spid="54" grpId="0"/>
      <p:bldP spid="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Swimlane Diagram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E2F950-F8E2-4CCE-90A8-FB0820C1F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191127"/>
          </a:xfrm>
        </p:spPr>
        <p:txBody>
          <a:bodyPr/>
          <a:lstStyle/>
          <a:p>
            <a:r>
              <a:rPr lang="en-US" dirty="0"/>
              <a:t>In a business model, it is often useful to know </a:t>
            </a:r>
            <a:r>
              <a:rPr lang="en-US" dirty="0">
                <a:solidFill>
                  <a:srgbClr val="A32D19"/>
                </a:solidFill>
              </a:rPr>
              <a:t>which human department is responsible </a:t>
            </a:r>
            <a:r>
              <a:rPr lang="en-US" dirty="0"/>
              <a:t>for an activity.</a:t>
            </a:r>
          </a:p>
          <a:p>
            <a:r>
              <a:rPr lang="en-US" dirty="0"/>
              <a:t>When design of the system is complete, the activity will be </a:t>
            </a:r>
            <a:r>
              <a:rPr lang="en-US" dirty="0">
                <a:solidFill>
                  <a:srgbClr val="A32D19"/>
                </a:solidFill>
              </a:rPr>
              <a:t>assigned to a person/department</a:t>
            </a:r>
            <a:r>
              <a:rPr lang="en-US" dirty="0"/>
              <a:t>, but at a high level it is </a:t>
            </a:r>
            <a:r>
              <a:rPr lang="en-US" dirty="0">
                <a:solidFill>
                  <a:srgbClr val="A32D19"/>
                </a:solidFill>
              </a:rPr>
              <a:t>sufficient to partition the activities </a:t>
            </a:r>
            <a:r>
              <a:rPr lang="en-US" dirty="0"/>
              <a:t>among departments.</a:t>
            </a:r>
          </a:p>
          <a:p>
            <a:r>
              <a:rPr lang="en-US" dirty="0"/>
              <a:t>You can show such a partitioning with an activity diagram by </a:t>
            </a:r>
            <a:r>
              <a:rPr lang="en-US" dirty="0">
                <a:solidFill>
                  <a:srgbClr val="A32D19"/>
                </a:solidFill>
              </a:rPr>
              <a:t>dividing in to columns and lines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A32D19"/>
                </a:solidFill>
              </a:rPr>
              <a:t>Each column is called swim-lane </a:t>
            </a:r>
            <a:r>
              <a:rPr lang="en-US" dirty="0"/>
              <a:t> by analogy to a swimming pool.</a:t>
            </a:r>
          </a:p>
          <a:p>
            <a:r>
              <a:rPr lang="en-US" dirty="0"/>
              <a:t>Placing an </a:t>
            </a:r>
            <a:r>
              <a:rPr lang="en-US" dirty="0">
                <a:solidFill>
                  <a:srgbClr val="A32D19"/>
                </a:solidFill>
              </a:rPr>
              <a:t>activity</a:t>
            </a:r>
            <a:r>
              <a:rPr lang="en-US" dirty="0"/>
              <a:t> within a </a:t>
            </a:r>
            <a:r>
              <a:rPr lang="en-US" dirty="0">
                <a:solidFill>
                  <a:srgbClr val="A32D19"/>
                </a:solidFill>
              </a:rPr>
              <a:t>particular</a:t>
            </a:r>
            <a:r>
              <a:rPr lang="en-US" dirty="0"/>
              <a:t> swim-lane </a:t>
            </a:r>
            <a:r>
              <a:rPr lang="en-US" dirty="0">
                <a:solidFill>
                  <a:srgbClr val="A32D19"/>
                </a:solidFill>
              </a:rPr>
              <a:t>indicates</a:t>
            </a:r>
            <a:r>
              <a:rPr lang="en-US" dirty="0"/>
              <a:t> that is </a:t>
            </a:r>
            <a:r>
              <a:rPr lang="en-US" dirty="0">
                <a:solidFill>
                  <a:srgbClr val="A32D19"/>
                </a:solidFill>
              </a:rPr>
              <a:t>performed by a person/ department.</a:t>
            </a:r>
          </a:p>
          <a:p>
            <a:r>
              <a:rPr lang="en-US" dirty="0"/>
              <a:t>Lines across swim-lane </a:t>
            </a:r>
            <a:r>
              <a:rPr lang="en-US" dirty="0">
                <a:solidFill>
                  <a:srgbClr val="A32D19"/>
                </a:solidFill>
              </a:rPr>
              <a:t>boundaries indicate interaction among different person/department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049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How to Draw a Swimlane Diagram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xmlns="" id="{61FBC286-D163-4541-9A3A-31743E81A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43378"/>
            <a:ext cx="11929641" cy="4876485"/>
          </a:xfrm>
        </p:spPr>
        <p:txBody>
          <a:bodyPr/>
          <a:lstStyle/>
          <a:p>
            <a:r>
              <a:rPr lang="en-US" b="1" dirty="0">
                <a:solidFill>
                  <a:srgbClr val="A32D19"/>
                </a:solidFill>
              </a:rPr>
              <a:t>Step 1:</a:t>
            </a:r>
            <a:r>
              <a:rPr lang="en-US" dirty="0"/>
              <a:t> Identify the various activities and actions your business process or system</a:t>
            </a:r>
          </a:p>
          <a:p>
            <a:r>
              <a:rPr lang="en-US" b="1" dirty="0">
                <a:solidFill>
                  <a:srgbClr val="A32D19"/>
                </a:solidFill>
              </a:rPr>
              <a:t>Step 2: </a:t>
            </a:r>
            <a:r>
              <a:rPr lang="en-US" dirty="0"/>
              <a:t>Figure out which person/departments are responsible for the competition of activity.</a:t>
            </a:r>
          </a:p>
          <a:p>
            <a:r>
              <a:rPr lang="en-US" b="1" dirty="0">
                <a:solidFill>
                  <a:srgbClr val="A32D19"/>
                </a:solidFill>
              </a:rPr>
              <a:t>Step 3:</a:t>
            </a:r>
            <a:r>
              <a:rPr lang="en-US" dirty="0"/>
              <a:t> Figure out in which order the actions are processed. </a:t>
            </a:r>
          </a:p>
          <a:p>
            <a:r>
              <a:rPr lang="en-US" b="1" dirty="0">
                <a:solidFill>
                  <a:srgbClr val="A32D19"/>
                </a:solidFill>
              </a:rPr>
              <a:t>Step 4: </a:t>
            </a:r>
            <a:r>
              <a:rPr lang="en-US" dirty="0"/>
              <a:t>Figured out who is responsible for each action and assign them a </a:t>
            </a:r>
            <a:r>
              <a:rPr lang="en-US" dirty="0" err="1"/>
              <a:t>swimlane</a:t>
            </a:r>
            <a:r>
              <a:rPr lang="en-US" dirty="0"/>
              <a:t> and group each action they are responsible for under them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19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BA4F6F-9CC6-43B5-B52E-E85A6F05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+mn-lt"/>
              </a:rPr>
              <a:t>Swimlane Diagram </a:t>
            </a:r>
            <a:r>
              <a:rPr lang="en-US" sz="3600" dirty="0" smtClean="0">
                <a:latin typeface="+mn-lt"/>
              </a:rPr>
              <a:t>for </a:t>
            </a:r>
            <a:r>
              <a:rPr lang="en-US" sz="3600" dirty="0">
                <a:latin typeface="+mn-lt"/>
              </a:rPr>
              <a:t>Book Issue</a:t>
            </a:r>
            <a:endParaRPr lang="en-IN" dirty="0">
              <a:latin typeface="+mn-lt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5E75C978-2167-4D32-AB30-0034D55B11C1}"/>
              </a:ext>
            </a:extLst>
          </p:cNvPr>
          <p:cNvCxnSpPr/>
          <p:nvPr/>
        </p:nvCxnSpPr>
        <p:spPr>
          <a:xfrm>
            <a:off x="9449321" y="5811347"/>
            <a:ext cx="0" cy="226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007C1C82-14CB-4D62-95B3-96B0A884280F}"/>
              </a:ext>
            </a:extLst>
          </p:cNvPr>
          <p:cNvCxnSpPr/>
          <p:nvPr/>
        </p:nvCxnSpPr>
        <p:spPr>
          <a:xfrm flipH="1">
            <a:off x="7384510" y="5786029"/>
            <a:ext cx="1" cy="253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73">
            <a:extLst>
              <a:ext uri="{FF2B5EF4-FFF2-40B4-BE49-F238E27FC236}">
                <a16:creationId xmlns:a16="http://schemas.microsoft.com/office/drawing/2014/main" xmlns="" id="{2EAC7B77-7C49-4A8E-BDEC-A21BCCABB498}"/>
              </a:ext>
            </a:extLst>
          </p:cNvPr>
          <p:cNvCxnSpPr/>
          <p:nvPr/>
        </p:nvCxnSpPr>
        <p:spPr>
          <a:xfrm rot="16200000" flipH="1">
            <a:off x="5415162" y="3118935"/>
            <a:ext cx="399647" cy="36238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xmlns="" id="{01A35CA0-2698-4FC5-BF3F-3E58099EAF4B}"/>
              </a:ext>
            </a:extLst>
          </p:cNvPr>
          <p:cNvSpPr/>
          <p:nvPr/>
        </p:nvSpPr>
        <p:spPr>
          <a:xfrm>
            <a:off x="2009534" y="1385586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xmlns="" id="{8A82CBA0-962D-4850-BDAA-2825F8F85FF3}"/>
              </a:ext>
            </a:extLst>
          </p:cNvPr>
          <p:cNvSpPr/>
          <p:nvPr/>
        </p:nvSpPr>
        <p:spPr>
          <a:xfrm>
            <a:off x="2714747" y="1334607"/>
            <a:ext cx="2270437" cy="33055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Check availability book</a:t>
            </a: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xmlns="" id="{3BCB1EB1-8F46-4CCE-BDF8-044B4C55F43E}"/>
              </a:ext>
            </a:extLst>
          </p:cNvPr>
          <p:cNvSpPr/>
          <p:nvPr/>
        </p:nvSpPr>
        <p:spPr>
          <a:xfrm>
            <a:off x="8036924" y="1683262"/>
            <a:ext cx="1447264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Alert “Book not available”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xmlns="" id="{54F8FA46-D3B6-4BFA-9BC5-CA6D0E95C166}"/>
              </a:ext>
            </a:extLst>
          </p:cNvPr>
          <p:cNvSpPr/>
          <p:nvPr/>
        </p:nvSpPr>
        <p:spPr>
          <a:xfrm>
            <a:off x="2738426" y="2368858"/>
            <a:ext cx="1762260" cy="31915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Validate Member</a:t>
            </a: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xmlns="" id="{6F666164-20D1-4EBE-B0D4-091E188E965E}"/>
              </a:ext>
            </a:extLst>
          </p:cNvPr>
          <p:cNvSpPr/>
          <p:nvPr/>
        </p:nvSpPr>
        <p:spPr>
          <a:xfrm>
            <a:off x="5977459" y="2902259"/>
            <a:ext cx="685800" cy="381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xmlns="" id="{F8FE5E2B-1901-46CD-81BD-C62EFAAC9DCE}"/>
              </a:ext>
            </a:extLst>
          </p:cNvPr>
          <p:cNvSpPr/>
          <p:nvPr/>
        </p:nvSpPr>
        <p:spPr>
          <a:xfrm>
            <a:off x="5972696" y="1825274"/>
            <a:ext cx="685800" cy="33143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xmlns="" id="{E73AF3E1-A1DF-408D-9B4D-2798EF28470D}"/>
              </a:ext>
            </a:extLst>
          </p:cNvPr>
          <p:cNvSpPr/>
          <p:nvPr/>
        </p:nvSpPr>
        <p:spPr>
          <a:xfrm>
            <a:off x="8031288" y="2860110"/>
            <a:ext cx="1602750" cy="46471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Alert “not a valid member”</a:t>
            </a:r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xmlns="" id="{28B48A94-EA29-48D8-B574-59D13EEA3188}"/>
              </a:ext>
            </a:extLst>
          </p:cNvPr>
          <p:cNvSpPr/>
          <p:nvPr/>
        </p:nvSpPr>
        <p:spPr>
          <a:xfrm>
            <a:off x="2325731" y="3511859"/>
            <a:ext cx="3042128" cy="31769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No. of books issued to member</a:t>
            </a:r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xmlns="" id="{1A6293FA-A920-4B57-9348-C8C01EA5E899}"/>
              </a:ext>
            </a:extLst>
          </p:cNvPr>
          <p:cNvSpPr/>
          <p:nvPr/>
        </p:nvSpPr>
        <p:spPr>
          <a:xfrm>
            <a:off x="5978062" y="3969059"/>
            <a:ext cx="685800" cy="381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xmlns="" id="{A2489EE6-1553-4769-9156-FFD5109AF28E}"/>
              </a:ext>
            </a:extLst>
          </p:cNvPr>
          <p:cNvSpPr/>
          <p:nvPr/>
        </p:nvSpPr>
        <p:spPr>
          <a:xfrm>
            <a:off x="8034322" y="3854759"/>
            <a:ext cx="2286537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Alert “No more book can be issued”</a:t>
            </a:r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xmlns="" id="{82CCF8BC-6637-4AAF-AB29-FBCDE0077BD5}"/>
              </a:ext>
            </a:extLst>
          </p:cNvPr>
          <p:cNvSpPr/>
          <p:nvPr/>
        </p:nvSpPr>
        <p:spPr>
          <a:xfrm>
            <a:off x="1937585" y="4572309"/>
            <a:ext cx="3348383" cy="32354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Add book issue details to transaction</a:t>
            </a:r>
          </a:p>
        </p:txBody>
      </p: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xmlns="" id="{690DFFF5-14BF-4130-9214-8C60027F3762}"/>
              </a:ext>
            </a:extLst>
          </p:cNvPr>
          <p:cNvSpPr/>
          <p:nvPr/>
        </p:nvSpPr>
        <p:spPr>
          <a:xfrm>
            <a:off x="8720116" y="5354976"/>
            <a:ext cx="1785938" cy="52057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Update book status</a:t>
            </a:r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xmlns="" id="{14A2A73E-0EE4-40CC-A8E7-CA2949F6EEA3}"/>
              </a:ext>
            </a:extLst>
          </p:cNvPr>
          <p:cNvSpPr/>
          <p:nvPr/>
        </p:nvSpPr>
        <p:spPr>
          <a:xfrm>
            <a:off x="5831465" y="5354976"/>
            <a:ext cx="2828928" cy="56812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Update no of book issued to member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7A79F25-5B1A-4A5E-99AF-7C274B2EBD63}"/>
              </a:ext>
            </a:extLst>
          </p:cNvPr>
          <p:cNvGrpSpPr/>
          <p:nvPr/>
        </p:nvGrpSpPr>
        <p:grpSpPr>
          <a:xfrm>
            <a:off x="9982306" y="2941011"/>
            <a:ext cx="313788" cy="304800"/>
            <a:chOff x="838200" y="4343400"/>
            <a:chExt cx="600612" cy="6096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381CD120-6221-47FF-A0F9-C76F9F34B18F}"/>
                </a:ext>
              </a:extLst>
            </p:cNvPr>
            <p:cNvSpPr/>
            <p:nvPr/>
          </p:nvSpPr>
          <p:spPr>
            <a:xfrm>
              <a:off x="838200" y="4343400"/>
              <a:ext cx="600612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181E00BA-9B4E-4CBB-B9CA-8A16E0DE044E}"/>
                </a:ext>
              </a:extLst>
            </p:cNvPr>
            <p:cNvSpPr/>
            <p:nvPr/>
          </p:nvSpPr>
          <p:spPr>
            <a:xfrm>
              <a:off x="981612" y="4495800"/>
              <a:ext cx="313788" cy="30480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2E3F26A-6D09-40C4-BEF4-6A3E1B97C36F}"/>
              </a:ext>
            </a:extLst>
          </p:cNvPr>
          <p:cNvGrpSpPr/>
          <p:nvPr/>
        </p:nvGrpSpPr>
        <p:grpSpPr>
          <a:xfrm>
            <a:off x="9982306" y="1832894"/>
            <a:ext cx="313788" cy="304800"/>
            <a:chOff x="838200" y="4343400"/>
            <a:chExt cx="600612" cy="6096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42229B42-5E6E-43B4-8591-5D4F988236E4}"/>
                </a:ext>
              </a:extLst>
            </p:cNvPr>
            <p:cNvSpPr/>
            <p:nvPr/>
          </p:nvSpPr>
          <p:spPr>
            <a:xfrm>
              <a:off x="838200" y="4343400"/>
              <a:ext cx="600612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742EE029-6CB7-451F-BCEE-44C6236C51FD}"/>
                </a:ext>
              </a:extLst>
            </p:cNvPr>
            <p:cNvSpPr/>
            <p:nvPr/>
          </p:nvSpPr>
          <p:spPr>
            <a:xfrm>
              <a:off x="981612" y="4495800"/>
              <a:ext cx="313788" cy="30480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F2ED6DA3-E8A2-464A-A0C0-6B47178F2143}"/>
              </a:ext>
            </a:extLst>
          </p:cNvPr>
          <p:cNvGrpSpPr/>
          <p:nvPr/>
        </p:nvGrpSpPr>
        <p:grpSpPr>
          <a:xfrm>
            <a:off x="9020696" y="4585338"/>
            <a:ext cx="313788" cy="304800"/>
            <a:chOff x="838200" y="4343400"/>
            <a:chExt cx="600612" cy="60960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xmlns="" id="{3DD6CC73-64F1-4D2C-98F1-406865F2DC35}"/>
                </a:ext>
              </a:extLst>
            </p:cNvPr>
            <p:cNvSpPr/>
            <p:nvPr/>
          </p:nvSpPr>
          <p:spPr>
            <a:xfrm>
              <a:off x="838200" y="4343400"/>
              <a:ext cx="600612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F20FEA7A-5D53-4AC3-B528-9DF2682E6598}"/>
                </a:ext>
              </a:extLst>
            </p:cNvPr>
            <p:cNvSpPr/>
            <p:nvPr/>
          </p:nvSpPr>
          <p:spPr>
            <a:xfrm>
              <a:off x="981612" y="4495800"/>
              <a:ext cx="313788" cy="30480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FB3EC506-B053-4A32-9661-EA8E10C4E9A5}"/>
              </a:ext>
            </a:extLst>
          </p:cNvPr>
          <p:cNvGrpSpPr/>
          <p:nvPr/>
        </p:nvGrpSpPr>
        <p:grpSpPr>
          <a:xfrm>
            <a:off x="8340597" y="6203641"/>
            <a:ext cx="313788" cy="304800"/>
            <a:chOff x="838200" y="4343400"/>
            <a:chExt cx="600612" cy="60960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B8BDD843-86E2-46C7-BEF8-F9CDDAF1FAFB}"/>
                </a:ext>
              </a:extLst>
            </p:cNvPr>
            <p:cNvSpPr/>
            <p:nvPr/>
          </p:nvSpPr>
          <p:spPr>
            <a:xfrm>
              <a:off x="838200" y="4343400"/>
              <a:ext cx="600612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xmlns="" id="{599B517C-4FD4-4AA2-85E5-D9B34DB68AB1}"/>
                </a:ext>
              </a:extLst>
            </p:cNvPr>
            <p:cNvSpPr/>
            <p:nvPr/>
          </p:nvSpPr>
          <p:spPr>
            <a:xfrm>
              <a:off x="981612" y="4495800"/>
              <a:ext cx="313788" cy="30480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0309DEDF-03A9-465B-8046-6DFA03A51C41}"/>
              </a:ext>
            </a:extLst>
          </p:cNvPr>
          <p:cNvCxnSpPr>
            <a:stCxn id="7" idx="6"/>
            <a:endCxn id="8" idx="1"/>
          </p:cNvCxnSpPr>
          <p:nvPr/>
        </p:nvCxnSpPr>
        <p:spPr>
          <a:xfrm>
            <a:off x="2238134" y="1499886"/>
            <a:ext cx="4766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44">
            <a:extLst>
              <a:ext uri="{FF2B5EF4-FFF2-40B4-BE49-F238E27FC236}">
                <a16:creationId xmlns:a16="http://schemas.microsoft.com/office/drawing/2014/main" xmlns="" id="{69B63EF3-31CD-4BD1-B1A7-F4D3D8A1AE26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rot="16200000" flipH="1">
            <a:off x="5002727" y="512404"/>
            <a:ext cx="160109" cy="2465630"/>
          </a:xfrm>
          <a:prstGeom prst="bentConnector3">
            <a:avLst>
              <a:gd name="adj1" fmla="val 3215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47">
            <a:extLst>
              <a:ext uri="{FF2B5EF4-FFF2-40B4-BE49-F238E27FC236}">
                <a16:creationId xmlns:a16="http://schemas.microsoft.com/office/drawing/2014/main" xmlns="" id="{B0B0D401-1EBE-49FA-BED8-E10303D4EE5F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16200000" flipH="1">
            <a:off x="4862833" y="1444733"/>
            <a:ext cx="214248" cy="27008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49">
            <a:extLst>
              <a:ext uri="{FF2B5EF4-FFF2-40B4-BE49-F238E27FC236}">
                <a16:creationId xmlns:a16="http://schemas.microsoft.com/office/drawing/2014/main" xmlns="" id="{40BE2F73-E46D-4A57-9E01-1C9DF6460377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 rot="5400000">
            <a:off x="4861501" y="914763"/>
            <a:ext cx="212150" cy="2696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53">
            <a:extLst>
              <a:ext uri="{FF2B5EF4-FFF2-40B4-BE49-F238E27FC236}">
                <a16:creationId xmlns:a16="http://schemas.microsoft.com/office/drawing/2014/main" xmlns="" id="{F3F9C404-9B3C-489C-8884-7223A5E90D65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5014126" y="2662223"/>
            <a:ext cx="139504" cy="2474167"/>
          </a:xfrm>
          <a:prstGeom prst="bentConnector3">
            <a:avLst>
              <a:gd name="adj1" fmla="val 272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58">
            <a:extLst>
              <a:ext uri="{FF2B5EF4-FFF2-40B4-BE49-F238E27FC236}">
                <a16:creationId xmlns:a16="http://schemas.microsoft.com/office/drawing/2014/main" xmlns="" id="{90DCEC6C-F217-4593-BC3E-B1E84EF63D31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rot="5400000">
            <a:off x="4969277" y="2160777"/>
            <a:ext cx="228600" cy="24735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71">
            <a:extLst>
              <a:ext uri="{FF2B5EF4-FFF2-40B4-BE49-F238E27FC236}">
                <a16:creationId xmlns:a16="http://schemas.microsoft.com/office/drawing/2014/main" xmlns="" id="{A162DC2E-D073-4AE9-9EB7-269AC441BD99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 rot="5400000">
            <a:off x="4855245" y="3106592"/>
            <a:ext cx="222250" cy="27091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343DD3A1-47A7-47C6-B41E-18E9A47BE037}"/>
              </a:ext>
            </a:extLst>
          </p:cNvPr>
          <p:cNvCxnSpPr>
            <a:stCxn id="12" idx="3"/>
            <a:endCxn id="9" idx="1"/>
          </p:cNvCxnSpPr>
          <p:nvPr/>
        </p:nvCxnSpPr>
        <p:spPr>
          <a:xfrm flipV="1">
            <a:off x="6658496" y="1988062"/>
            <a:ext cx="1378428" cy="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EEE5B0E6-C854-4C0A-A5D4-3145E2A5724B}"/>
              </a:ext>
            </a:extLst>
          </p:cNvPr>
          <p:cNvCxnSpPr>
            <a:stCxn id="9" idx="3"/>
            <a:endCxn id="24" idx="2"/>
          </p:cNvCxnSpPr>
          <p:nvPr/>
        </p:nvCxnSpPr>
        <p:spPr>
          <a:xfrm flipV="1">
            <a:off x="9484188" y="1985294"/>
            <a:ext cx="498118" cy="2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9611C587-0884-45B7-A67C-4141F5AB3B2A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6663259" y="3092466"/>
            <a:ext cx="1368029" cy="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5A420ECE-C799-4A27-BA02-4436D5F46913}"/>
              </a:ext>
            </a:extLst>
          </p:cNvPr>
          <p:cNvCxnSpPr>
            <a:cxnSpLocks/>
            <a:stCxn id="13" idx="3"/>
            <a:endCxn id="21" idx="2"/>
          </p:cNvCxnSpPr>
          <p:nvPr/>
        </p:nvCxnSpPr>
        <p:spPr>
          <a:xfrm>
            <a:off x="9634038" y="3092466"/>
            <a:ext cx="348268" cy="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22690D90-362D-4A62-AAB7-48A24D511F60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663862" y="4159559"/>
            <a:ext cx="1370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9212EC81-9054-4D74-9DD0-8FD71B03312A}"/>
              </a:ext>
            </a:extLst>
          </p:cNvPr>
          <p:cNvCxnSpPr>
            <a:stCxn id="16" idx="2"/>
            <a:endCxn id="27" idx="0"/>
          </p:cNvCxnSpPr>
          <p:nvPr/>
        </p:nvCxnSpPr>
        <p:spPr>
          <a:xfrm flipH="1">
            <a:off x="9177590" y="4464359"/>
            <a:ext cx="1" cy="120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1BAB5A08-914D-41A9-91F3-F6F2E124549A}"/>
              </a:ext>
            </a:extLst>
          </p:cNvPr>
          <p:cNvSpPr txBox="1"/>
          <p:nvPr/>
        </p:nvSpPr>
        <p:spPr>
          <a:xfrm>
            <a:off x="6587059" y="1720951"/>
            <a:ext cx="1366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[book not available]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52041C5A-4351-42AC-AC44-2F907625E92A}"/>
              </a:ext>
            </a:extLst>
          </p:cNvPr>
          <p:cNvSpPr txBox="1"/>
          <p:nvPr/>
        </p:nvSpPr>
        <p:spPr>
          <a:xfrm>
            <a:off x="4500686" y="1977559"/>
            <a:ext cx="117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[book available]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086CE0E9-54D3-4C8D-B607-1CF1AC72C7F2}"/>
              </a:ext>
            </a:extLst>
          </p:cNvPr>
          <p:cNvSpPr txBox="1"/>
          <p:nvPr/>
        </p:nvSpPr>
        <p:spPr>
          <a:xfrm>
            <a:off x="4373787" y="3118479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[authorized user]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E2EE8FF-B48B-44FA-BA23-F3FE3555ECC0}"/>
              </a:ext>
            </a:extLst>
          </p:cNvPr>
          <p:cNvSpPr txBox="1"/>
          <p:nvPr/>
        </p:nvSpPr>
        <p:spPr>
          <a:xfrm>
            <a:off x="6639589" y="2798889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[unauthorized user]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17A43C18-A4AE-40AC-B30F-607CEDBDF0CD}"/>
              </a:ext>
            </a:extLst>
          </p:cNvPr>
          <p:cNvSpPr txBox="1"/>
          <p:nvPr/>
        </p:nvSpPr>
        <p:spPr>
          <a:xfrm>
            <a:off x="6850983" y="3890111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[max limit]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064D7988-6CDA-4267-B290-C62684135EEB}"/>
              </a:ext>
            </a:extLst>
          </p:cNvPr>
          <p:cNvSpPr txBox="1"/>
          <p:nvPr/>
        </p:nvSpPr>
        <p:spPr>
          <a:xfrm>
            <a:off x="4942067" y="4210555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[else]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58DE3704-F139-43DD-84A8-0F43DB8EF16A}"/>
              </a:ext>
            </a:extLst>
          </p:cNvPr>
          <p:cNvCxnSpPr/>
          <p:nvPr/>
        </p:nvCxnSpPr>
        <p:spPr>
          <a:xfrm flipV="1">
            <a:off x="7001396" y="5123786"/>
            <a:ext cx="2828926" cy="119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B09D9196-9738-4E37-B6EE-7AA1BA97946D}"/>
              </a:ext>
            </a:extLst>
          </p:cNvPr>
          <p:cNvCxnSpPr/>
          <p:nvPr/>
        </p:nvCxnSpPr>
        <p:spPr>
          <a:xfrm>
            <a:off x="7245929" y="5130707"/>
            <a:ext cx="1" cy="224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4C157D2A-446A-4484-9591-407E5E4E8830}"/>
              </a:ext>
            </a:extLst>
          </p:cNvPr>
          <p:cNvCxnSpPr/>
          <p:nvPr/>
        </p:nvCxnSpPr>
        <p:spPr>
          <a:xfrm>
            <a:off x="9449321" y="5123786"/>
            <a:ext cx="0" cy="228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91974BE8-2A36-4571-ADF1-5633A41476F3}"/>
              </a:ext>
            </a:extLst>
          </p:cNvPr>
          <p:cNvCxnSpPr/>
          <p:nvPr/>
        </p:nvCxnSpPr>
        <p:spPr>
          <a:xfrm flipV="1">
            <a:off x="7010921" y="6039947"/>
            <a:ext cx="2828926" cy="119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9CFA3695-2C77-42F9-8AF1-B8F60A177EA4}"/>
              </a:ext>
            </a:extLst>
          </p:cNvPr>
          <p:cNvCxnSpPr/>
          <p:nvPr/>
        </p:nvCxnSpPr>
        <p:spPr>
          <a:xfrm>
            <a:off x="8497491" y="6037749"/>
            <a:ext cx="1" cy="157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C706594A-2FD8-47F2-B67E-B7A0BD6F667D}"/>
              </a:ext>
            </a:extLst>
          </p:cNvPr>
          <p:cNvCxnSpPr/>
          <p:nvPr/>
        </p:nvCxnSpPr>
        <p:spPr>
          <a:xfrm>
            <a:off x="5596459" y="861308"/>
            <a:ext cx="0" cy="5393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70806567-9450-41B9-97F4-434809C3E7A4}"/>
              </a:ext>
            </a:extLst>
          </p:cNvPr>
          <p:cNvSpPr txBox="1"/>
          <p:nvPr/>
        </p:nvSpPr>
        <p:spPr>
          <a:xfrm>
            <a:off x="3063629" y="828867"/>
            <a:ext cx="100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Librarian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221EE186-58EE-4B17-B3F6-14DB37A6013E}"/>
              </a:ext>
            </a:extLst>
          </p:cNvPr>
          <p:cNvSpPr txBox="1"/>
          <p:nvPr/>
        </p:nvSpPr>
        <p:spPr>
          <a:xfrm>
            <a:off x="6663864" y="837471"/>
            <a:ext cx="292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Library Management Software</a:t>
            </a:r>
            <a:endParaRPr lang="en-US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950BAC03-5B45-41D2-AF9D-BB24AE8B38ED}"/>
              </a:ext>
            </a:extLst>
          </p:cNvPr>
          <p:cNvCxnSpPr/>
          <p:nvPr/>
        </p:nvCxnSpPr>
        <p:spPr>
          <a:xfrm flipV="1">
            <a:off x="1862659" y="1198199"/>
            <a:ext cx="8643395" cy="27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233D5D2C-4273-482A-A74E-3FD913916977}"/>
              </a:ext>
            </a:extLst>
          </p:cNvPr>
          <p:cNvCxnSpPr/>
          <p:nvPr/>
        </p:nvCxnSpPr>
        <p:spPr>
          <a:xfrm>
            <a:off x="1862659" y="844859"/>
            <a:ext cx="8686800" cy="164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F15AF68E-B1CC-4762-9253-43DC69AA9728}"/>
              </a:ext>
            </a:extLst>
          </p:cNvPr>
          <p:cNvCxnSpPr/>
          <p:nvPr/>
        </p:nvCxnSpPr>
        <p:spPr>
          <a:xfrm>
            <a:off x="1862659" y="844859"/>
            <a:ext cx="0" cy="4824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051910BD-5E0E-4E91-977D-9CDE6C1ED087}"/>
              </a:ext>
            </a:extLst>
          </p:cNvPr>
          <p:cNvCxnSpPr/>
          <p:nvPr/>
        </p:nvCxnSpPr>
        <p:spPr>
          <a:xfrm>
            <a:off x="10549459" y="844859"/>
            <a:ext cx="0" cy="5393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12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45" grpId="0"/>
      <p:bldP spid="46" grpId="0"/>
      <p:bldP spid="47" grpId="0"/>
      <p:bldP spid="48" grpId="0"/>
      <p:bldP spid="49" grpId="0"/>
      <p:bldP spid="50" grpId="0"/>
      <p:bldP spid="57" grpId="0"/>
      <p:bldP spid="5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Software Engineering (3150711)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pradyuman.jadeja@darshan.ac.in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91-9879461848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Pradyumansinh</a:t>
            </a:r>
            <a:r>
              <a:rPr lang="en-US" dirty="0"/>
              <a:t> U. </a:t>
            </a:r>
            <a:r>
              <a:rPr lang="en-US" dirty="0" err="1"/>
              <a:t>Jadeja</a:t>
            </a:r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5992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Activity Diagram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xmlns="" id="{61FBC286-D163-4541-9A3A-31743E81A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9" y="2124580"/>
            <a:ext cx="11929641" cy="3644677"/>
          </a:xfrm>
        </p:spPr>
        <p:txBody>
          <a:bodyPr/>
          <a:lstStyle/>
          <a:p>
            <a:r>
              <a:rPr lang="en-US" dirty="0"/>
              <a:t>An activity diagram is like a </a:t>
            </a:r>
            <a:r>
              <a:rPr lang="en-US" dirty="0">
                <a:solidFill>
                  <a:srgbClr val="A32D19"/>
                </a:solidFill>
              </a:rPr>
              <a:t>traditional flowchart </a:t>
            </a:r>
            <a:r>
              <a:rPr lang="en-US" dirty="0"/>
              <a:t>in that it show the </a:t>
            </a:r>
            <a:r>
              <a:rPr lang="en-US" dirty="0">
                <a:solidFill>
                  <a:srgbClr val="A32D19"/>
                </a:solidFill>
              </a:rPr>
              <a:t>flow of control from step to step.  </a:t>
            </a:r>
          </a:p>
          <a:p>
            <a:r>
              <a:rPr lang="en-US" dirty="0"/>
              <a:t>An activity diagram can </a:t>
            </a:r>
            <a:r>
              <a:rPr lang="en-US" dirty="0">
                <a:solidFill>
                  <a:srgbClr val="A32D19"/>
                </a:solidFill>
              </a:rPr>
              <a:t>show both sequential and concurrent flow of control</a:t>
            </a:r>
            <a:r>
              <a:rPr lang="en-US" dirty="0"/>
              <a:t>.</a:t>
            </a:r>
            <a:endParaRPr lang="en-US" dirty="0">
              <a:solidFill>
                <a:srgbClr val="A32D19"/>
              </a:solidFill>
            </a:endParaRPr>
          </a:p>
          <a:p>
            <a:r>
              <a:rPr lang="en-US" dirty="0" smtClean="0"/>
              <a:t>Activity </a:t>
            </a:r>
            <a:r>
              <a:rPr lang="en-US" dirty="0"/>
              <a:t>diagram </a:t>
            </a:r>
            <a:r>
              <a:rPr lang="en-US" dirty="0">
                <a:solidFill>
                  <a:srgbClr val="A32D19"/>
                </a:solidFill>
              </a:rPr>
              <a:t>mainly focus on the sequence </a:t>
            </a:r>
            <a:r>
              <a:rPr lang="en-US" dirty="0"/>
              <a:t>of operation rather than on objects. </a:t>
            </a:r>
          </a:p>
          <a:p>
            <a:r>
              <a:rPr lang="en-US" dirty="0"/>
              <a:t>Activity diagram represent the </a:t>
            </a:r>
            <a:r>
              <a:rPr lang="en-US" dirty="0">
                <a:solidFill>
                  <a:srgbClr val="A32D19"/>
                </a:solidFill>
              </a:rPr>
              <a:t>dynamic behavior </a:t>
            </a:r>
            <a:r>
              <a:rPr lang="en-US" dirty="0"/>
              <a:t>of the system or part of the system.</a:t>
            </a:r>
          </a:p>
          <a:p>
            <a:r>
              <a:rPr lang="en-US" dirty="0"/>
              <a:t>An activity diagram shows </a:t>
            </a:r>
            <a:r>
              <a:rPr lang="en-US" dirty="0">
                <a:solidFill>
                  <a:srgbClr val="A32D19"/>
                </a:solidFill>
              </a:rPr>
              <a:t>‘How’ </a:t>
            </a:r>
            <a:r>
              <a:rPr lang="en-US" dirty="0"/>
              <a:t>system works.</a:t>
            </a:r>
          </a:p>
          <a:p>
            <a:r>
              <a:rPr lang="en-US" dirty="0"/>
              <a:t>Activity diagram are most </a:t>
            </a:r>
            <a:r>
              <a:rPr lang="en-US" dirty="0">
                <a:solidFill>
                  <a:srgbClr val="A32D19"/>
                </a:solidFill>
              </a:rPr>
              <a:t>useful</a:t>
            </a:r>
            <a:r>
              <a:rPr lang="en-US" dirty="0"/>
              <a:t> during </a:t>
            </a:r>
            <a:r>
              <a:rPr lang="en-US" dirty="0">
                <a:solidFill>
                  <a:srgbClr val="A32D19"/>
                </a:solidFill>
              </a:rPr>
              <a:t>early stages of designing </a:t>
            </a:r>
            <a:r>
              <a:rPr lang="en-US" dirty="0"/>
              <a:t>algorithms and workflows.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xmlns="" id="{4ECEE23B-30E0-497F-A702-7C0B02AD1238}"/>
              </a:ext>
            </a:extLst>
          </p:cNvPr>
          <p:cNvSpPr/>
          <p:nvPr/>
        </p:nvSpPr>
        <p:spPr>
          <a:xfrm>
            <a:off x="131179" y="947374"/>
            <a:ext cx="11929640" cy="941033"/>
          </a:xfrm>
          <a:prstGeom prst="wedgeRoundRectCallout">
            <a:avLst>
              <a:gd name="adj1" fmla="val -38983"/>
              <a:gd name="adj2" fmla="val -9387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An activity diagram visually presents a </a:t>
            </a:r>
            <a:r>
              <a:rPr lang="en-US" sz="2400" dirty="0">
                <a:solidFill>
                  <a:srgbClr val="A32D19"/>
                </a:solidFill>
              </a:rPr>
              <a:t>series of operation or flow of control </a:t>
            </a:r>
            <a:r>
              <a:rPr lang="en-US" sz="2400" dirty="0"/>
              <a:t>in a system similar to algorithm or a flowchart. 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98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Elements of </a:t>
            </a:r>
            <a:r>
              <a:rPr lang="en-US" dirty="0">
                <a:latin typeface="+mn-lt"/>
              </a:rPr>
              <a:t>Activity </a:t>
            </a:r>
            <a:r>
              <a:rPr lang="en-US" dirty="0" smtClean="0">
                <a:latin typeface="+mn-lt"/>
              </a:rPr>
              <a:t>Diagram</a:t>
            </a:r>
            <a:endParaRPr lang="en-US" dirty="0">
              <a:latin typeface="+mn-lt"/>
            </a:endParaRP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xmlns="" id="{39ABAE1C-3B8E-4EB7-9BED-7038593DE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41" y="1409422"/>
            <a:ext cx="11660527" cy="2208990"/>
          </a:xfrm>
          <a:ln w="3175">
            <a:noFill/>
          </a:ln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A32D19"/>
                </a:solidFill>
              </a:rPr>
              <a:t>main element </a:t>
            </a:r>
            <a:r>
              <a:rPr lang="en-US" dirty="0"/>
              <a:t>of an activity diagram is the activity itself.</a:t>
            </a:r>
          </a:p>
          <a:p>
            <a:r>
              <a:rPr lang="en-US" dirty="0"/>
              <a:t>An activity is a </a:t>
            </a:r>
            <a:r>
              <a:rPr lang="en-US" dirty="0">
                <a:solidFill>
                  <a:srgbClr val="A32D19"/>
                </a:solidFill>
              </a:rPr>
              <a:t>function/operation performed by the system.</a:t>
            </a:r>
          </a:p>
          <a:p>
            <a:r>
              <a:rPr lang="en-US" dirty="0"/>
              <a:t>The elongated </a:t>
            </a:r>
            <a:r>
              <a:rPr lang="en-US" dirty="0">
                <a:solidFill>
                  <a:srgbClr val="A32D19"/>
                </a:solidFill>
              </a:rPr>
              <a:t>ovals</a:t>
            </a:r>
            <a:r>
              <a:rPr lang="en-US" dirty="0"/>
              <a:t> show activities.</a:t>
            </a:r>
          </a:p>
          <a:p>
            <a:r>
              <a:rPr lang="en-US" dirty="0"/>
              <a:t>An unlabeled </a:t>
            </a:r>
            <a:r>
              <a:rPr lang="en-US" dirty="0">
                <a:solidFill>
                  <a:srgbClr val="A32D19"/>
                </a:solidFill>
              </a:rPr>
              <a:t>arrow from one activity to another</a:t>
            </a:r>
            <a:r>
              <a:rPr lang="en-US" dirty="0"/>
              <a:t> activity, that indicates that the </a:t>
            </a:r>
            <a:r>
              <a:rPr lang="en-US" dirty="0">
                <a:solidFill>
                  <a:srgbClr val="A32D19"/>
                </a:solidFill>
              </a:rPr>
              <a:t>first activity must complete before the second activity begin</a:t>
            </a:r>
            <a:r>
              <a:rPr lang="en-US" dirty="0"/>
              <a:t>.</a:t>
            </a:r>
          </a:p>
        </p:txBody>
      </p: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xmlns="" id="{5DF6346A-D390-4952-A40D-A0B7BD09CBE3}"/>
              </a:ext>
            </a:extLst>
          </p:cNvPr>
          <p:cNvSpPr/>
          <p:nvPr/>
        </p:nvSpPr>
        <p:spPr>
          <a:xfrm>
            <a:off x="9618973" y="796808"/>
            <a:ext cx="2267866" cy="450753"/>
          </a:xfrm>
          <a:prstGeom prst="flowChartTerminator">
            <a:avLst/>
          </a:prstGeom>
          <a:noFill/>
          <a:ln w="28575">
            <a:solidFill>
              <a:srgbClr val="A32D1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Activity</a:t>
            </a:r>
            <a:endParaRPr lang="en-US" sz="1200" dirty="0"/>
          </a:p>
        </p:txBody>
      </p:sp>
      <p:sp>
        <p:nvSpPr>
          <p:cNvPr id="22" name="Content Placeholder 12">
            <a:extLst>
              <a:ext uri="{FF2B5EF4-FFF2-40B4-BE49-F238E27FC236}">
                <a16:creationId xmlns:a16="http://schemas.microsoft.com/office/drawing/2014/main" xmlns="" id="{F466249B-ECFE-487F-8ABC-7D863BC5B3D5}"/>
              </a:ext>
            </a:extLst>
          </p:cNvPr>
          <p:cNvSpPr txBox="1">
            <a:spLocks/>
          </p:cNvSpPr>
          <p:nvPr/>
        </p:nvSpPr>
        <p:spPr>
          <a:xfrm>
            <a:off x="199241" y="4188179"/>
            <a:ext cx="11687598" cy="2068930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there is more than one successor to an activity, each arrow may be labeled with a condition in square brackets. For e.g. </a:t>
            </a:r>
            <a:r>
              <a:rPr lang="en-US" i="1" dirty="0"/>
              <a:t>[failure]</a:t>
            </a:r>
          </a:p>
          <a:p>
            <a:r>
              <a:rPr lang="en-US" dirty="0"/>
              <a:t>As a notational convenience, a </a:t>
            </a:r>
            <a:r>
              <a:rPr lang="en-US" dirty="0">
                <a:solidFill>
                  <a:srgbClr val="A32D19"/>
                </a:solidFill>
              </a:rPr>
              <a:t>diamond shows a branch</a:t>
            </a:r>
            <a:r>
              <a:rPr lang="en-US" dirty="0"/>
              <a:t> into multiple successors.</a:t>
            </a:r>
          </a:p>
          <a:p>
            <a:r>
              <a:rPr lang="en-US" dirty="0"/>
              <a:t>The diamond has one incoming arrows and two or more outgoing arrows. Each with condition.</a:t>
            </a:r>
          </a:p>
          <a:p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C98A1F05-DD58-475A-B14C-87D2F717D3D0}"/>
              </a:ext>
            </a:extLst>
          </p:cNvPr>
          <p:cNvGrpSpPr/>
          <p:nvPr/>
        </p:nvGrpSpPr>
        <p:grpSpPr>
          <a:xfrm>
            <a:off x="9599893" y="3349476"/>
            <a:ext cx="2259875" cy="696956"/>
            <a:chOff x="9192319" y="2210540"/>
            <a:chExt cx="2259875" cy="696956"/>
          </a:xfrm>
        </p:grpSpPr>
        <p:sp>
          <p:nvSpPr>
            <p:cNvPr id="26" name="Flowchart: Decision 25">
              <a:extLst>
                <a:ext uri="{FF2B5EF4-FFF2-40B4-BE49-F238E27FC236}">
                  <a16:creationId xmlns:a16="http://schemas.microsoft.com/office/drawing/2014/main" xmlns="" id="{9F8C2B86-2A6C-48A8-991F-2F9CF8B48E68}"/>
                </a:ext>
              </a:extLst>
            </p:cNvPr>
            <p:cNvSpPr/>
            <p:nvPr/>
          </p:nvSpPr>
          <p:spPr>
            <a:xfrm>
              <a:off x="9838801" y="2491619"/>
              <a:ext cx="788322" cy="381000"/>
            </a:xfrm>
            <a:prstGeom prst="flowChartDecisi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xmlns="" id="{08AD7D49-138D-4105-8D0F-6E036893F90F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rot="10800000" flipV="1">
              <a:off x="9192319" y="2682118"/>
              <a:ext cx="646483" cy="225377"/>
            </a:xfrm>
            <a:prstGeom prst="bentConnector3">
              <a:avLst>
                <a:gd name="adj1" fmla="val 100809"/>
              </a:avLst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xmlns="" id="{48605C91-AF2E-4EAB-8005-D15BFE95FADB}"/>
                </a:ext>
              </a:extLst>
            </p:cNvPr>
            <p:cNvCxnSpPr>
              <a:cxnSpLocks/>
            </p:cNvCxnSpPr>
            <p:nvPr/>
          </p:nvCxnSpPr>
          <p:spPr>
            <a:xfrm>
              <a:off x="10627124" y="2682119"/>
              <a:ext cx="825070" cy="225377"/>
            </a:xfrm>
            <a:prstGeom prst="bentConnector3">
              <a:avLst>
                <a:gd name="adj1" fmla="val 99496"/>
              </a:avLst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3C273530-1F9C-41E2-8037-E15D7723A741}"/>
                </a:ext>
              </a:extLst>
            </p:cNvPr>
            <p:cNvSpPr txBox="1"/>
            <p:nvPr/>
          </p:nvSpPr>
          <p:spPr>
            <a:xfrm>
              <a:off x="9213187" y="2355176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[true]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099DA5F6-AA3A-488D-832C-A26D5B33D45D}"/>
                </a:ext>
              </a:extLst>
            </p:cNvPr>
            <p:cNvSpPr txBox="1"/>
            <p:nvPr/>
          </p:nvSpPr>
          <p:spPr>
            <a:xfrm>
              <a:off x="10660664" y="2337628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[false]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xmlns="" id="{C15D5E61-1990-49FA-A96C-28D2591D1458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10232962" y="2210540"/>
              <a:ext cx="0" cy="2810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172170" y="868214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Activity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993263" y="1329879"/>
            <a:ext cx="986650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72170" y="3672463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Branches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020334" y="4134128"/>
            <a:ext cx="986650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46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21" grpId="0" animBg="1"/>
      <p:bldP spid="22" grpId="0" uiExpand="1" build="p"/>
      <p:bldP spid="15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Activity </a:t>
            </a:r>
            <a:r>
              <a:rPr lang="en-US" dirty="0" smtClean="0"/>
              <a:t>Diagram Cont.</a:t>
            </a:r>
            <a:endParaRPr lang="en-US" dirty="0">
              <a:latin typeface="+mn-lt"/>
            </a:endParaRP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xmlns="" id="{39ABAE1C-3B8E-4EB7-9BED-7038593DE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170" y="1421989"/>
            <a:ext cx="11877782" cy="1331137"/>
          </a:xfrm>
          <a:ln w="3175">
            <a:noFill/>
          </a:ln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A32D19"/>
                </a:solidFill>
              </a:rPr>
              <a:t>solid circle </a:t>
            </a:r>
            <a:r>
              <a:rPr lang="en-US" dirty="0"/>
              <a:t>with an </a:t>
            </a:r>
            <a:r>
              <a:rPr lang="en-US" dirty="0">
                <a:solidFill>
                  <a:srgbClr val="A32D19"/>
                </a:solidFill>
              </a:rPr>
              <a:t>outgoing arrow</a:t>
            </a:r>
            <a:r>
              <a:rPr lang="en-US" dirty="0"/>
              <a:t> shows the </a:t>
            </a:r>
            <a:r>
              <a:rPr lang="en-US" dirty="0">
                <a:solidFill>
                  <a:srgbClr val="A32D19"/>
                </a:solidFill>
              </a:rPr>
              <a:t>starting point </a:t>
            </a:r>
            <a:r>
              <a:rPr lang="en-US" dirty="0"/>
              <a:t>of an activity diagram.</a:t>
            </a:r>
          </a:p>
          <a:p>
            <a:r>
              <a:rPr lang="en-US" dirty="0"/>
              <a:t>When an activity diagram is activated, control starts at the solid circle and proceeds via the </a:t>
            </a:r>
            <a:r>
              <a:rPr lang="en-US" dirty="0">
                <a:solidFill>
                  <a:srgbClr val="A32D19"/>
                </a:solidFill>
              </a:rPr>
              <a:t>outgoing arrow toward the first activities</a:t>
            </a:r>
            <a:r>
              <a:rPr lang="en-US" dirty="0"/>
              <a:t>.</a:t>
            </a:r>
          </a:p>
        </p:txBody>
      </p:sp>
      <p:sp>
        <p:nvSpPr>
          <p:cNvPr id="22" name="Content Placeholder 12">
            <a:extLst>
              <a:ext uri="{FF2B5EF4-FFF2-40B4-BE49-F238E27FC236}">
                <a16:creationId xmlns:a16="http://schemas.microsoft.com/office/drawing/2014/main" xmlns="" id="{F466249B-ECFE-487F-8ABC-7D863BC5B3D5}"/>
              </a:ext>
            </a:extLst>
          </p:cNvPr>
          <p:cNvSpPr txBox="1">
            <a:spLocks/>
          </p:cNvSpPr>
          <p:nvPr/>
        </p:nvSpPr>
        <p:spPr>
          <a:xfrm>
            <a:off x="172170" y="3463914"/>
            <a:ext cx="11687598" cy="1891857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</a:t>
            </a:r>
            <a:r>
              <a:rPr lang="en-US" dirty="0">
                <a:solidFill>
                  <a:srgbClr val="A32D19"/>
                </a:solidFill>
              </a:rPr>
              <a:t>bull’s eye </a:t>
            </a:r>
            <a:r>
              <a:rPr lang="en-US" dirty="0"/>
              <a:t>– a </a:t>
            </a:r>
            <a:r>
              <a:rPr lang="en-US" dirty="0">
                <a:solidFill>
                  <a:srgbClr val="A32D19"/>
                </a:solidFill>
              </a:rPr>
              <a:t>solid circle surrounded by a hollow circle</a:t>
            </a:r>
            <a:r>
              <a:rPr lang="en-US" dirty="0"/>
              <a:t> shows the termination point.</a:t>
            </a:r>
          </a:p>
          <a:p>
            <a:r>
              <a:rPr lang="en-US" dirty="0"/>
              <a:t>The symbol </a:t>
            </a:r>
            <a:r>
              <a:rPr lang="en-US" dirty="0">
                <a:solidFill>
                  <a:srgbClr val="A32D19"/>
                </a:solidFill>
              </a:rPr>
              <a:t>only has incoming arrows</a:t>
            </a:r>
            <a:r>
              <a:rPr lang="en-US" dirty="0"/>
              <a:t>.</a:t>
            </a:r>
          </a:p>
          <a:p>
            <a:r>
              <a:rPr lang="en-US" dirty="0"/>
              <a:t>When control reaches a bull’s eye, the overall </a:t>
            </a:r>
            <a:r>
              <a:rPr lang="en-US" dirty="0">
                <a:solidFill>
                  <a:srgbClr val="A32D19"/>
                </a:solidFill>
              </a:rPr>
              <a:t>activity is complete </a:t>
            </a:r>
            <a:r>
              <a:rPr lang="en-US" dirty="0"/>
              <a:t>and </a:t>
            </a:r>
            <a:r>
              <a:rPr lang="en-US" dirty="0">
                <a:solidFill>
                  <a:srgbClr val="A32D19"/>
                </a:solidFill>
              </a:rPr>
              <a:t>execution</a:t>
            </a:r>
            <a:r>
              <a:rPr lang="en-US" dirty="0"/>
              <a:t> of the activity diagram </a:t>
            </a:r>
            <a:r>
              <a:rPr lang="en-US" dirty="0">
                <a:solidFill>
                  <a:srgbClr val="A32D19"/>
                </a:solidFill>
              </a:rPr>
              <a:t>ends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06E97081-E946-4ED1-8EC5-301C40AC852B}"/>
              </a:ext>
            </a:extLst>
          </p:cNvPr>
          <p:cNvGrpSpPr/>
          <p:nvPr/>
        </p:nvGrpSpPr>
        <p:grpSpPr>
          <a:xfrm>
            <a:off x="10568922" y="854463"/>
            <a:ext cx="1153686" cy="360000"/>
            <a:chOff x="3253722" y="2549356"/>
            <a:chExt cx="1153686" cy="3600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xmlns="" id="{AA0DF00E-1091-4515-B3A8-981C601EDDFD}"/>
                </a:ext>
              </a:extLst>
            </p:cNvPr>
            <p:cNvSpPr/>
            <p:nvPr/>
          </p:nvSpPr>
          <p:spPr>
            <a:xfrm>
              <a:off x="3253722" y="2549356"/>
              <a:ext cx="360000" cy="360000"/>
            </a:xfrm>
            <a:prstGeom prst="ellipse">
              <a:avLst/>
            </a:prstGeom>
            <a:ln>
              <a:solidFill>
                <a:srgbClr val="A32D19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xmlns="" id="{E2E8622B-69A1-4A74-BC71-C9555FBB439F}"/>
                </a:ext>
              </a:extLst>
            </p:cNvPr>
            <p:cNvCxnSpPr>
              <a:cxnSpLocks/>
              <a:stCxn id="3" idx="6"/>
            </p:cNvCxnSpPr>
            <p:nvPr/>
          </p:nvCxnSpPr>
          <p:spPr>
            <a:xfrm>
              <a:off x="3613722" y="2729356"/>
              <a:ext cx="79368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F77CF3F1-2F82-460C-95DC-EDE6188B862E}"/>
              </a:ext>
            </a:extLst>
          </p:cNvPr>
          <p:cNvGrpSpPr/>
          <p:nvPr/>
        </p:nvGrpSpPr>
        <p:grpSpPr>
          <a:xfrm>
            <a:off x="10869840" y="2755758"/>
            <a:ext cx="852768" cy="360000"/>
            <a:chOff x="9525740" y="2573126"/>
            <a:chExt cx="852768" cy="360000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B95B15DF-72A0-4BE7-AE74-9B1CAE570494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>
              <a:off x="9525740" y="2753126"/>
              <a:ext cx="49276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66973600-E725-415F-812D-99E8B22FB479}"/>
                </a:ext>
              </a:extLst>
            </p:cNvPr>
            <p:cNvGrpSpPr/>
            <p:nvPr/>
          </p:nvGrpSpPr>
          <p:grpSpPr>
            <a:xfrm>
              <a:off x="10018508" y="2573126"/>
              <a:ext cx="360000" cy="360000"/>
              <a:chOff x="9658905" y="2055376"/>
              <a:chExt cx="368252" cy="376895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xmlns="" id="{8FB85099-A285-4D7B-99B9-28E8211A4152}"/>
                  </a:ext>
                </a:extLst>
              </p:cNvPr>
              <p:cNvSpPr/>
              <p:nvPr/>
            </p:nvSpPr>
            <p:spPr>
              <a:xfrm>
                <a:off x="9658905" y="2055376"/>
                <a:ext cx="368252" cy="376895"/>
              </a:xfrm>
              <a:prstGeom prst="ellipse">
                <a:avLst/>
              </a:prstGeom>
              <a:noFill/>
              <a:ln w="28575">
                <a:solidFill>
                  <a:srgbClr val="A32D1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xmlns="" id="{0B8ABB07-97C8-49B5-8421-97FC64F5BA2B}"/>
                  </a:ext>
                </a:extLst>
              </p:cNvPr>
              <p:cNvSpPr/>
              <p:nvPr/>
            </p:nvSpPr>
            <p:spPr>
              <a:xfrm>
                <a:off x="9714669" y="2101049"/>
                <a:ext cx="257776" cy="263827"/>
              </a:xfrm>
              <a:prstGeom prst="ellipse">
                <a:avLst/>
              </a:prstGeom>
              <a:ln>
                <a:solidFill>
                  <a:srgbClr val="A32D1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8" name="Rectangle 17"/>
          <p:cNvSpPr/>
          <p:nvPr/>
        </p:nvSpPr>
        <p:spPr>
          <a:xfrm>
            <a:off x="172170" y="868214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Initiation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993263" y="1329879"/>
            <a:ext cx="986650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72170" y="2884925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Termination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1993263" y="3346590"/>
            <a:ext cx="986650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8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22" grpId="0" uiExpand="1" build="p"/>
      <p:bldP spid="18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Activity </a:t>
            </a:r>
            <a:r>
              <a:rPr lang="en-US" dirty="0" smtClean="0"/>
              <a:t>Diagram Cont.</a:t>
            </a:r>
            <a:endParaRPr lang="en-US" dirty="0">
              <a:latin typeface="+mn-lt"/>
            </a:endParaRP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xmlns="" id="{39ABAE1C-3B8E-4EB7-9BED-7038593DE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169" y="1454869"/>
            <a:ext cx="11929638" cy="2124354"/>
          </a:xfrm>
          <a:ln w="3175">
            <a:noFill/>
          </a:ln>
        </p:spPr>
        <p:txBody>
          <a:bodyPr/>
          <a:lstStyle/>
          <a:p>
            <a:r>
              <a:rPr lang="en-US" dirty="0"/>
              <a:t>System can perform </a:t>
            </a:r>
            <a:r>
              <a:rPr lang="en-US" dirty="0">
                <a:solidFill>
                  <a:srgbClr val="A32D19"/>
                </a:solidFill>
              </a:rPr>
              <a:t>more than one activity </a:t>
            </a:r>
            <a:r>
              <a:rPr lang="en-US" dirty="0"/>
              <a:t>at a time.</a:t>
            </a:r>
          </a:p>
          <a:p>
            <a:r>
              <a:rPr lang="en-US" dirty="0"/>
              <a:t>For e.g. one activity may be followed by another activity, then </a:t>
            </a:r>
            <a:r>
              <a:rPr lang="en-US" dirty="0">
                <a:solidFill>
                  <a:srgbClr val="A32D19"/>
                </a:solidFill>
              </a:rPr>
              <a:t>split into several concurrent activities </a:t>
            </a:r>
            <a:r>
              <a:rPr lang="en-US" dirty="0"/>
              <a:t>(a </a:t>
            </a:r>
            <a:r>
              <a:rPr lang="en-US" dirty="0">
                <a:solidFill>
                  <a:srgbClr val="A32D19"/>
                </a:solidFill>
              </a:rPr>
              <a:t>fork</a:t>
            </a:r>
            <a:r>
              <a:rPr lang="en-US" dirty="0"/>
              <a:t> of control), and finally be </a:t>
            </a:r>
            <a:r>
              <a:rPr lang="en-US" dirty="0">
                <a:solidFill>
                  <a:srgbClr val="A32D19"/>
                </a:solidFill>
              </a:rPr>
              <a:t>combined into a single activity </a:t>
            </a:r>
            <a:r>
              <a:rPr lang="en-US" dirty="0"/>
              <a:t>(a </a:t>
            </a:r>
            <a:r>
              <a:rPr lang="en-US" dirty="0">
                <a:solidFill>
                  <a:srgbClr val="A32D19"/>
                </a:solidFill>
              </a:rPr>
              <a:t>merge</a:t>
            </a:r>
            <a:r>
              <a:rPr lang="en-US" dirty="0"/>
              <a:t> of control).</a:t>
            </a:r>
          </a:p>
          <a:p>
            <a:r>
              <a:rPr lang="en-US" dirty="0"/>
              <a:t>A fork or merge is shown by </a:t>
            </a:r>
            <a:r>
              <a:rPr lang="en-US" dirty="0">
                <a:solidFill>
                  <a:srgbClr val="A32D19"/>
                </a:solidFill>
              </a:rPr>
              <a:t>a synchronization bar </a:t>
            </a:r>
            <a:r>
              <a:rPr lang="en-US" dirty="0"/>
              <a:t>–a heavy line with one or more input arrows and one or more output arrows.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B5AEA524-26C8-464D-A427-3CEBE590BEEF}"/>
              </a:ext>
            </a:extLst>
          </p:cNvPr>
          <p:cNvGrpSpPr/>
          <p:nvPr/>
        </p:nvGrpSpPr>
        <p:grpSpPr>
          <a:xfrm>
            <a:off x="4243886" y="3878399"/>
            <a:ext cx="1004486" cy="700432"/>
            <a:chOff x="3338006" y="2522294"/>
            <a:chExt cx="1056440" cy="35952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B8669BA7-966D-4EBC-8ACC-39D8F071B529}"/>
                </a:ext>
              </a:extLst>
            </p:cNvPr>
            <p:cNvCxnSpPr>
              <a:cxnSpLocks/>
            </p:cNvCxnSpPr>
            <p:nvPr/>
          </p:nvCxnSpPr>
          <p:spPr>
            <a:xfrm>
              <a:off x="3870664" y="2522294"/>
              <a:ext cx="0" cy="359521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FA9B9642-0CA6-4DEA-9842-232F7E7985B6}"/>
                </a:ext>
              </a:extLst>
            </p:cNvPr>
            <p:cNvCxnSpPr/>
            <p:nvPr/>
          </p:nvCxnSpPr>
          <p:spPr>
            <a:xfrm>
              <a:off x="3338006" y="2603181"/>
              <a:ext cx="52378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xmlns="" id="{24E07040-4146-447B-BCA7-E1A3B9E8270F}"/>
                </a:ext>
              </a:extLst>
            </p:cNvPr>
            <p:cNvCxnSpPr>
              <a:cxnSpLocks/>
            </p:cNvCxnSpPr>
            <p:nvPr/>
          </p:nvCxnSpPr>
          <p:spPr>
            <a:xfrm>
              <a:off x="3870664" y="2701887"/>
              <a:ext cx="52378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xmlns="" id="{9217D2F0-AA4F-4082-8A5E-37F3F25E8F67}"/>
                </a:ext>
              </a:extLst>
            </p:cNvPr>
            <p:cNvCxnSpPr/>
            <p:nvPr/>
          </p:nvCxnSpPr>
          <p:spPr>
            <a:xfrm>
              <a:off x="3339483" y="2799971"/>
              <a:ext cx="52378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765B9EC7-2923-4EE0-B0C3-9E2DA3B0C2E0}"/>
              </a:ext>
            </a:extLst>
          </p:cNvPr>
          <p:cNvGrpSpPr/>
          <p:nvPr/>
        </p:nvGrpSpPr>
        <p:grpSpPr>
          <a:xfrm>
            <a:off x="7103148" y="3851765"/>
            <a:ext cx="1029812" cy="700432"/>
            <a:chOff x="9394054" y="2550411"/>
            <a:chExt cx="1083076" cy="35952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618F6652-8C07-412A-BE41-505DEB862294}"/>
                </a:ext>
              </a:extLst>
            </p:cNvPr>
            <p:cNvCxnSpPr>
              <a:cxnSpLocks/>
            </p:cNvCxnSpPr>
            <p:nvPr/>
          </p:nvCxnSpPr>
          <p:spPr>
            <a:xfrm>
              <a:off x="9935592" y="2550411"/>
              <a:ext cx="0" cy="359521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xmlns="" id="{AFA2047A-6FA6-4414-9A40-10B9067707A5}"/>
                </a:ext>
              </a:extLst>
            </p:cNvPr>
            <p:cNvCxnSpPr/>
            <p:nvPr/>
          </p:nvCxnSpPr>
          <p:spPr>
            <a:xfrm>
              <a:off x="9953348" y="2622420"/>
              <a:ext cx="52378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xmlns="" id="{E80AFE53-E3FF-4299-B8F2-63B142282B2A}"/>
                </a:ext>
              </a:extLst>
            </p:cNvPr>
            <p:cNvCxnSpPr>
              <a:cxnSpLocks/>
            </p:cNvCxnSpPr>
            <p:nvPr/>
          </p:nvCxnSpPr>
          <p:spPr>
            <a:xfrm>
              <a:off x="9394054" y="2730004"/>
              <a:ext cx="52378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xmlns="" id="{59C12655-3A30-4940-86D1-AFB30A90D41E}"/>
                </a:ext>
              </a:extLst>
            </p:cNvPr>
            <p:cNvCxnSpPr/>
            <p:nvPr/>
          </p:nvCxnSpPr>
          <p:spPr>
            <a:xfrm>
              <a:off x="9945954" y="2828088"/>
              <a:ext cx="52378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46DE5994-FFBF-451B-94F3-DEE8E14C02EB}"/>
              </a:ext>
            </a:extLst>
          </p:cNvPr>
          <p:cNvSpPr txBox="1"/>
          <p:nvPr/>
        </p:nvSpPr>
        <p:spPr>
          <a:xfrm>
            <a:off x="3174453" y="3991150"/>
            <a:ext cx="79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A32D19"/>
                </a:solidFill>
              </a:rPr>
              <a:t>Merge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56696EB-F65B-4E21-A6B3-19875CCFCE28}"/>
              </a:ext>
            </a:extLst>
          </p:cNvPr>
          <p:cNvSpPr txBox="1"/>
          <p:nvPr/>
        </p:nvSpPr>
        <p:spPr>
          <a:xfrm>
            <a:off x="6326246" y="4050048"/>
            <a:ext cx="69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A32D19"/>
                </a:solidFill>
              </a:rPr>
              <a:t>Fork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72169" y="868214"/>
            <a:ext cx="370759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Concurrent Activities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993263" y="1329879"/>
            <a:ext cx="986650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1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32" grpId="0"/>
      <p:bldP spid="34" grpId="0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Example </a:t>
            </a:r>
            <a:r>
              <a:rPr lang="en-US" dirty="0" smtClean="0">
                <a:latin typeface="+mn-lt"/>
              </a:rPr>
              <a:t>of </a:t>
            </a:r>
            <a:r>
              <a:rPr lang="en-US" dirty="0">
                <a:latin typeface="+mn-lt"/>
              </a:rPr>
              <a:t>Fork &amp; Join</a:t>
            </a:r>
            <a:endParaRPr lang="en-US" b="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0F9ED1-1D79-48BC-A289-ED5BE2485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1" y="863444"/>
            <a:ext cx="5618492" cy="5590565"/>
          </a:xfrm>
        </p:spPr>
        <p:txBody>
          <a:bodyPr/>
          <a:lstStyle/>
          <a:p>
            <a:r>
              <a:rPr lang="en-US" dirty="0"/>
              <a:t>An example of business flow activity of order processing, based on the Example </a:t>
            </a:r>
            <a:r>
              <a:rPr lang="en-US" dirty="0">
                <a:solidFill>
                  <a:srgbClr val="A32D19"/>
                </a:solidFill>
              </a:rPr>
              <a:t>order is input parameter </a:t>
            </a:r>
            <a:r>
              <a:rPr lang="en-US" dirty="0"/>
              <a:t>of the activity. </a:t>
            </a:r>
          </a:p>
          <a:p>
            <a:r>
              <a:rPr lang="en-US" dirty="0"/>
              <a:t>After order is accepted and all required information is filled in, </a:t>
            </a:r>
            <a:r>
              <a:rPr lang="en-US" dirty="0">
                <a:solidFill>
                  <a:srgbClr val="A32D19"/>
                </a:solidFill>
              </a:rPr>
              <a:t>payment is accepted</a:t>
            </a:r>
            <a:r>
              <a:rPr lang="en-US" dirty="0"/>
              <a:t> and </a:t>
            </a:r>
            <a:r>
              <a:rPr lang="en-US" dirty="0">
                <a:solidFill>
                  <a:srgbClr val="A32D19"/>
                </a:solidFill>
              </a:rPr>
              <a:t>order is shipped</a:t>
            </a:r>
            <a:r>
              <a:rPr lang="en-US" dirty="0"/>
              <a:t>. </a:t>
            </a:r>
          </a:p>
          <a:p>
            <a:r>
              <a:rPr lang="en-US" b="1" dirty="0"/>
              <a:t>Note, that this business flow allows order shipment before invoice is sent or payment is confirmed. </a:t>
            </a:r>
          </a:p>
          <a:p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34605685-93A7-4045-9093-5E4E2DAC42F6}"/>
              </a:ext>
            </a:extLst>
          </p:cNvPr>
          <p:cNvCxnSpPr>
            <a:stCxn id="39" idx="2"/>
            <a:endCxn id="47" idx="0"/>
          </p:cNvCxnSpPr>
          <p:nvPr/>
        </p:nvCxnSpPr>
        <p:spPr>
          <a:xfrm>
            <a:off x="11047538" y="2630893"/>
            <a:ext cx="1430" cy="1492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EA75E9E0-A4D1-46D9-B336-912089284ED1}"/>
              </a:ext>
            </a:extLst>
          </p:cNvPr>
          <p:cNvSpPr/>
          <p:nvPr/>
        </p:nvSpPr>
        <p:spPr>
          <a:xfrm>
            <a:off x="9426859" y="960232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Flowchart: Terminator 22">
            <a:extLst>
              <a:ext uri="{FF2B5EF4-FFF2-40B4-BE49-F238E27FC236}">
                <a16:creationId xmlns:a16="http://schemas.microsoft.com/office/drawing/2014/main" xmlns="" id="{381062F0-58CD-4B43-8462-29F618181900}"/>
              </a:ext>
            </a:extLst>
          </p:cNvPr>
          <p:cNvSpPr/>
          <p:nvPr/>
        </p:nvSpPr>
        <p:spPr>
          <a:xfrm>
            <a:off x="8643427" y="1341232"/>
            <a:ext cx="1785938" cy="33055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 Order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569E22D7-0373-40B9-8220-CE8DF01CCA4C}"/>
              </a:ext>
            </a:extLst>
          </p:cNvPr>
          <p:cNvCxnSpPr>
            <a:stCxn id="22" idx="4"/>
            <a:endCxn id="23" idx="0"/>
          </p:cNvCxnSpPr>
          <p:nvPr/>
        </p:nvCxnSpPr>
        <p:spPr>
          <a:xfrm flipH="1">
            <a:off x="9536396" y="1188832"/>
            <a:ext cx="4763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A22F411E-7475-4940-9C3C-547A255616F4}"/>
              </a:ext>
            </a:extLst>
          </p:cNvPr>
          <p:cNvCxnSpPr/>
          <p:nvPr/>
        </p:nvCxnSpPr>
        <p:spPr>
          <a:xfrm flipH="1">
            <a:off x="9536395" y="1677156"/>
            <a:ext cx="1" cy="29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4BEA0127-3028-4F3D-B33D-3F2E3B4B3309}"/>
              </a:ext>
            </a:extLst>
          </p:cNvPr>
          <p:cNvCxnSpPr/>
          <p:nvPr/>
        </p:nvCxnSpPr>
        <p:spPr>
          <a:xfrm flipV="1">
            <a:off x="8121933" y="1970850"/>
            <a:ext cx="2828926" cy="119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7BF432DC-1195-42D8-AE54-AAE26B5276D1}"/>
              </a:ext>
            </a:extLst>
          </p:cNvPr>
          <p:cNvCxnSpPr/>
          <p:nvPr/>
        </p:nvCxnSpPr>
        <p:spPr>
          <a:xfrm flipH="1">
            <a:off x="8352647" y="2009757"/>
            <a:ext cx="1" cy="253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8FDF490C-BDF0-421E-A6E9-547615B2203F}"/>
              </a:ext>
            </a:extLst>
          </p:cNvPr>
          <p:cNvCxnSpPr/>
          <p:nvPr/>
        </p:nvCxnSpPr>
        <p:spPr>
          <a:xfrm>
            <a:off x="10562579" y="2009757"/>
            <a:ext cx="7279" cy="276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xmlns="" id="{72DBBC4B-C083-4206-AE0A-4BA42FAEB704}"/>
              </a:ext>
            </a:extLst>
          </p:cNvPr>
          <p:cNvSpPr/>
          <p:nvPr/>
        </p:nvSpPr>
        <p:spPr>
          <a:xfrm>
            <a:off x="7459678" y="2279243"/>
            <a:ext cx="1785938" cy="33055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Fill Order</a:t>
            </a:r>
          </a:p>
        </p:txBody>
      </p:sp>
      <p:sp>
        <p:nvSpPr>
          <p:cNvPr id="39" name="Flowchart: Terminator 38">
            <a:extLst>
              <a:ext uri="{FF2B5EF4-FFF2-40B4-BE49-F238E27FC236}">
                <a16:creationId xmlns:a16="http://schemas.microsoft.com/office/drawing/2014/main" xmlns="" id="{7CA30BAE-301C-4EC7-B293-C3F94DA7A91E}"/>
              </a:ext>
            </a:extLst>
          </p:cNvPr>
          <p:cNvSpPr/>
          <p:nvPr/>
        </p:nvSpPr>
        <p:spPr>
          <a:xfrm>
            <a:off x="10154569" y="2300335"/>
            <a:ext cx="1785938" cy="33055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 Invoice</a:t>
            </a:r>
          </a:p>
        </p:txBody>
      </p:sp>
      <p:sp>
        <p:nvSpPr>
          <p:cNvPr id="40" name="Flowchart: Decision 39">
            <a:extLst>
              <a:ext uri="{FF2B5EF4-FFF2-40B4-BE49-F238E27FC236}">
                <a16:creationId xmlns:a16="http://schemas.microsoft.com/office/drawing/2014/main" xmlns="" id="{ED6CEA72-DFA1-40FE-ACA0-C475B9846E1B}"/>
              </a:ext>
            </a:extLst>
          </p:cNvPr>
          <p:cNvSpPr/>
          <p:nvPr/>
        </p:nvSpPr>
        <p:spPr>
          <a:xfrm>
            <a:off x="8009747" y="2822302"/>
            <a:ext cx="685800" cy="381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29969517-F355-4396-9862-C7C2271A110C}"/>
              </a:ext>
            </a:extLst>
          </p:cNvPr>
          <p:cNvCxnSpPr>
            <a:endCxn id="40" idx="0"/>
          </p:cNvCxnSpPr>
          <p:nvPr/>
        </p:nvCxnSpPr>
        <p:spPr>
          <a:xfrm>
            <a:off x="8347884" y="2593702"/>
            <a:ext cx="4763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15">
            <a:extLst>
              <a:ext uri="{FF2B5EF4-FFF2-40B4-BE49-F238E27FC236}">
                <a16:creationId xmlns:a16="http://schemas.microsoft.com/office/drawing/2014/main" xmlns="" id="{4E3BD4DA-48A5-439C-8F9F-F7EE1ACDA1C1}"/>
              </a:ext>
            </a:extLst>
          </p:cNvPr>
          <p:cNvCxnSpPr>
            <a:stCxn id="40" idx="1"/>
            <a:endCxn id="44" idx="0"/>
          </p:cNvCxnSpPr>
          <p:nvPr/>
        </p:nvCxnSpPr>
        <p:spPr>
          <a:xfrm rot="10800000" flipV="1">
            <a:off x="7272315" y="3012801"/>
            <a:ext cx="737433" cy="5964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C5776CA9-FC60-4244-BF75-0C019D29BD0B}"/>
              </a:ext>
            </a:extLst>
          </p:cNvPr>
          <p:cNvSpPr txBox="1"/>
          <p:nvPr/>
        </p:nvSpPr>
        <p:spPr>
          <a:xfrm>
            <a:off x="6667921" y="2678782"/>
            <a:ext cx="1327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[priority order]</a:t>
            </a:r>
          </a:p>
        </p:txBody>
      </p:sp>
      <p:sp>
        <p:nvSpPr>
          <p:cNvPr id="44" name="Flowchart: Terminator 43">
            <a:extLst>
              <a:ext uri="{FF2B5EF4-FFF2-40B4-BE49-F238E27FC236}">
                <a16:creationId xmlns:a16="http://schemas.microsoft.com/office/drawing/2014/main" xmlns="" id="{735239F4-CD62-4C5D-A2E2-5536DB5FA637}"/>
              </a:ext>
            </a:extLst>
          </p:cNvPr>
          <p:cNvSpPr/>
          <p:nvPr/>
        </p:nvSpPr>
        <p:spPr>
          <a:xfrm>
            <a:off x="6379345" y="3609255"/>
            <a:ext cx="1785938" cy="31955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Special Delivery</a:t>
            </a:r>
          </a:p>
        </p:txBody>
      </p:sp>
      <p:cxnSp>
        <p:nvCxnSpPr>
          <p:cNvPr id="45" name="Straight Arrow Connector 15">
            <a:extLst>
              <a:ext uri="{FF2B5EF4-FFF2-40B4-BE49-F238E27FC236}">
                <a16:creationId xmlns:a16="http://schemas.microsoft.com/office/drawing/2014/main" xmlns="" id="{32B52184-8CE0-4961-B3CE-43E77FB5533D}"/>
              </a:ext>
            </a:extLst>
          </p:cNvPr>
          <p:cNvCxnSpPr>
            <a:stCxn id="40" idx="3"/>
            <a:endCxn id="46" idx="0"/>
          </p:cNvCxnSpPr>
          <p:nvPr/>
        </p:nvCxnSpPr>
        <p:spPr>
          <a:xfrm>
            <a:off x="8695547" y="3012802"/>
            <a:ext cx="705605" cy="6276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Flowchart: Terminator 45">
            <a:extLst>
              <a:ext uri="{FF2B5EF4-FFF2-40B4-BE49-F238E27FC236}">
                <a16:creationId xmlns:a16="http://schemas.microsoft.com/office/drawing/2014/main" xmlns="" id="{E1A6AD5C-CF71-4C5C-8D40-BF4A026A5D93}"/>
              </a:ext>
            </a:extLst>
          </p:cNvPr>
          <p:cNvSpPr/>
          <p:nvPr/>
        </p:nvSpPr>
        <p:spPr>
          <a:xfrm>
            <a:off x="8508183" y="3640438"/>
            <a:ext cx="1785938" cy="33055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Regular delivery</a:t>
            </a:r>
          </a:p>
        </p:txBody>
      </p:sp>
      <p:sp>
        <p:nvSpPr>
          <p:cNvPr id="47" name="Flowchart: Terminator 46">
            <a:extLst>
              <a:ext uri="{FF2B5EF4-FFF2-40B4-BE49-F238E27FC236}">
                <a16:creationId xmlns:a16="http://schemas.microsoft.com/office/drawing/2014/main" xmlns="" id="{9E675D62-46D9-4B54-9D9B-8B4F0ECA908C}"/>
              </a:ext>
            </a:extLst>
          </p:cNvPr>
          <p:cNvSpPr/>
          <p:nvPr/>
        </p:nvSpPr>
        <p:spPr>
          <a:xfrm>
            <a:off x="10057889" y="4123290"/>
            <a:ext cx="1982157" cy="33055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 Payment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CD75954A-B7B8-4A39-B531-979EC8DB6B95}"/>
              </a:ext>
            </a:extLst>
          </p:cNvPr>
          <p:cNvCxnSpPr/>
          <p:nvPr/>
        </p:nvCxnSpPr>
        <p:spPr>
          <a:xfrm>
            <a:off x="7246726" y="3950615"/>
            <a:ext cx="1396701" cy="1035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1BD1BCEC-9439-4F67-AA86-EE660E19F557}"/>
              </a:ext>
            </a:extLst>
          </p:cNvPr>
          <p:cNvCxnSpPr>
            <a:stCxn id="46" idx="2"/>
          </p:cNvCxnSpPr>
          <p:nvPr/>
        </p:nvCxnSpPr>
        <p:spPr>
          <a:xfrm>
            <a:off x="9401152" y="3970996"/>
            <a:ext cx="25708" cy="1015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0716B4CA-C2D7-4BB7-9018-2D9F451BC6D7}"/>
              </a:ext>
            </a:extLst>
          </p:cNvPr>
          <p:cNvCxnSpPr/>
          <p:nvPr/>
        </p:nvCxnSpPr>
        <p:spPr>
          <a:xfrm flipV="1">
            <a:off x="8049472" y="4974585"/>
            <a:ext cx="2828926" cy="119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47C605EE-1D35-4A5D-A4AB-9CE43D5F7CCA}"/>
              </a:ext>
            </a:extLst>
          </p:cNvPr>
          <p:cNvCxnSpPr/>
          <p:nvPr/>
        </p:nvCxnSpPr>
        <p:spPr>
          <a:xfrm>
            <a:off x="10429365" y="4449996"/>
            <a:ext cx="0" cy="536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7FA09BF7-6819-410E-B804-37DBA45B3898}"/>
              </a:ext>
            </a:extLst>
          </p:cNvPr>
          <p:cNvCxnSpPr/>
          <p:nvPr/>
        </p:nvCxnSpPr>
        <p:spPr>
          <a:xfrm>
            <a:off x="9393873" y="5021961"/>
            <a:ext cx="7279" cy="276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Terminator 52">
            <a:extLst>
              <a:ext uri="{FF2B5EF4-FFF2-40B4-BE49-F238E27FC236}">
                <a16:creationId xmlns:a16="http://schemas.microsoft.com/office/drawing/2014/main" xmlns="" id="{5D722B67-DEC5-4FDC-AA8D-D8179B5FA7D4}"/>
              </a:ext>
            </a:extLst>
          </p:cNvPr>
          <p:cNvSpPr/>
          <p:nvPr/>
        </p:nvSpPr>
        <p:spPr>
          <a:xfrm>
            <a:off x="8508183" y="5312539"/>
            <a:ext cx="1785938" cy="33055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Close Order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92A6E497-6CFD-4A25-81D0-847A7E2A3ED2}"/>
              </a:ext>
            </a:extLst>
          </p:cNvPr>
          <p:cNvGrpSpPr/>
          <p:nvPr/>
        </p:nvGrpSpPr>
        <p:grpSpPr>
          <a:xfrm>
            <a:off x="9236979" y="6010467"/>
            <a:ext cx="313788" cy="304800"/>
            <a:chOff x="838200" y="4343400"/>
            <a:chExt cx="600612" cy="60960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xmlns="" id="{609753CB-8AA0-428C-A8B9-31872AD8F1F5}"/>
                </a:ext>
              </a:extLst>
            </p:cNvPr>
            <p:cNvSpPr/>
            <p:nvPr/>
          </p:nvSpPr>
          <p:spPr>
            <a:xfrm>
              <a:off x="838200" y="4343400"/>
              <a:ext cx="600612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xmlns="" id="{DBD85CAD-13EC-4B4A-9C00-24E7D8B3B3A8}"/>
                </a:ext>
              </a:extLst>
            </p:cNvPr>
            <p:cNvSpPr/>
            <p:nvPr/>
          </p:nvSpPr>
          <p:spPr>
            <a:xfrm>
              <a:off x="981612" y="4495800"/>
              <a:ext cx="313788" cy="30480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31BE9ACB-335F-4EBB-8D45-1B3ADC135ABF}"/>
              </a:ext>
            </a:extLst>
          </p:cNvPr>
          <p:cNvCxnSpPr>
            <a:endCxn id="55" idx="0"/>
          </p:cNvCxnSpPr>
          <p:nvPr/>
        </p:nvCxnSpPr>
        <p:spPr>
          <a:xfrm>
            <a:off x="9386594" y="5663408"/>
            <a:ext cx="7279" cy="347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D82F87F0-E539-4611-A6EC-88F80B017CE1}"/>
              </a:ext>
            </a:extLst>
          </p:cNvPr>
          <p:cNvSpPr txBox="1"/>
          <p:nvPr/>
        </p:nvSpPr>
        <p:spPr>
          <a:xfrm>
            <a:off x="8977428" y="2636849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[else]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E881242-6253-41FC-BEE4-A92F92FB252F}"/>
              </a:ext>
            </a:extLst>
          </p:cNvPr>
          <p:cNvSpPr txBox="1"/>
          <p:nvPr/>
        </p:nvSpPr>
        <p:spPr>
          <a:xfrm>
            <a:off x="9676889" y="863445"/>
            <a:ext cx="1334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Process Order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6020023" y="711201"/>
            <a:ext cx="0" cy="5911668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5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 animBg="1"/>
      <p:bldP spid="23" grpId="0" animBg="1"/>
      <p:bldP spid="38" grpId="0" animBg="1"/>
      <p:bldP spid="39" grpId="0" animBg="1"/>
      <p:bldP spid="40" grpId="0" animBg="1"/>
      <p:bldP spid="43" grpId="0"/>
      <p:bldP spid="44" grpId="0" animBg="1"/>
      <p:bldP spid="46" grpId="0" animBg="1"/>
      <p:bldP spid="47" grpId="0" animBg="1"/>
      <p:bldP spid="53" grpId="0" animBg="1"/>
      <p:bldP spid="58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Guideline for Activity Diagram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xmlns="" id="{61FBC286-D163-4541-9A3A-31743E81A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43379"/>
            <a:ext cx="11929641" cy="2130640"/>
          </a:xfrm>
        </p:spPr>
        <p:txBody>
          <a:bodyPr/>
          <a:lstStyle/>
          <a:p>
            <a:r>
              <a:rPr lang="en-US" dirty="0"/>
              <a:t>Activity diagram </a:t>
            </a:r>
            <a:r>
              <a:rPr lang="en-US" dirty="0">
                <a:solidFill>
                  <a:srgbClr val="A32D19"/>
                </a:solidFill>
              </a:rPr>
              <a:t>elaborate the details of computation</a:t>
            </a:r>
            <a:r>
              <a:rPr lang="en-US" dirty="0"/>
              <a:t>, thus documenting the </a:t>
            </a:r>
            <a:r>
              <a:rPr lang="en-US" dirty="0">
                <a:solidFill>
                  <a:srgbClr val="A32D19"/>
                </a:solidFill>
              </a:rPr>
              <a:t>steps needed to implement</a:t>
            </a:r>
            <a:r>
              <a:rPr lang="en-US" dirty="0"/>
              <a:t> an operation or a business process.</a:t>
            </a:r>
          </a:p>
          <a:p>
            <a:r>
              <a:rPr lang="en-US" dirty="0"/>
              <a:t>Activity diagram can help </a:t>
            </a:r>
            <a:r>
              <a:rPr lang="en-US" dirty="0">
                <a:solidFill>
                  <a:srgbClr val="A32D19"/>
                </a:solidFill>
              </a:rPr>
              <a:t>developers to understand complex computations </a:t>
            </a:r>
            <a:r>
              <a:rPr lang="en-US" dirty="0"/>
              <a:t>by graphically displaying the progression through intermediate execution steps. </a:t>
            </a:r>
          </a:p>
          <a:p>
            <a:r>
              <a:rPr lang="en-US" dirty="0"/>
              <a:t>Here is some advice for activity diagram.</a:t>
            </a:r>
          </a:p>
          <a:p>
            <a:endParaRPr lang="en-US" dirty="0"/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xmlns="" id="{40BD225D-070E-4075-B467-B2641F5536DC}"/>
              </a:ext>
            </a:extLst>
          </p:cNvPr>
          <p:cNvSpPr txBox="1">
            <a:spLocks/>
          </p:cNvSpPr>
          <p:nvPr/>
        </p:nvSpPr>
        <p:spPr>
          <a:xfrm>
            <a:off x="131180" y="3552197"/>
            <a:ext cx="11929641" cy="15447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Activity diagrams are intended to </a:t>
            </a:r>
            <a:r>
              <a:rPr lang="en-US" dirty="0">
                <a:solidFill>
                  <a:srgbClr val="A32D19"/>
                </a:solidFill>
              </a:rPr>
              <a:t>elaborate use case and sequence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models so that a developer can </a:t>
            </a:r>
            <a:r>
              <a:rPr lang="en-US" dirty="0">
                <a:solidFill>
                  <a:srgbClr val="A32D19"/>
                </a:solidFill>
              </a:rPr>
              <a:t>study algorithms and workflow</a:t>
            </a:r>
            <a:r>
              <a:rPr lang="en-US" dirty="0"/>
              <a:t>.</a:t>
            </a:r>
          </a:p>
          <a:p>
            <a:r>
              <a:rPr lang="en-US" dirty="0"/>
              <a:t>Activity diagrams supplement the </a:t>
            </a:r>
            <a:r>
              <a:rPr lang="en-US" dirty="0">
                <a:solidFill>
                  <a:srgbClr val="A32D19"/>
                </a:solidFill>
              </a:rPr>
              <a:t>object-oriented focus of UML models </a:t>
            </a:r>
            <a:r>
              <a:rPr lang="en-US" dirty="0"/>
              <a:t>and </a:t>
            </a:r>
            <a:r>
              <a:rPr lang="en-US" dirty="0">
                <a:solidFill>
                  <a:srgbClr val="A32D19"/>
                </a:solidFill>
              </a:rPr>
              <a:t>should not be used as an excuse to develop software via flowchart.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DF8EBEE-3833-437D-AB51-375883D5F064}"/>
              </a:ext>
            </a:extLst>
          </p:cNvPr>
          <p:cNvSpPr/>
          <p:nvPr/>
        </p:nvSpPr>
        <p:spPr>
          <a:xfrm>
            <a:off x="131180" y="3025217"/>
            <a:ext cx="3810505" cy="461665"/>
          </a:xfrm>
          <a:prstGeom prst="rect">
            <a:avLst/>
          </a:prstGeom>
          <a:solidFill>
            <a:srgbClr val="A32D1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Don’t misuse activity diagram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941685" y="3495200"/>
            <a:ext cx="811913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31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7" grpId="0" uiExpand="1" build="p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Guideline for Activity Diagram</a:t>
            </a:r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xmlns="" id="{40BD225D-070E-4075-B467-B2641F5536DC}"/>
              </a:ext>
            </a:extLst>
          </p:cNvPr>
          <p:cNvSpPr txBox="1">
            <a:spLocks/>
          </p:cNvSpPr>
          <p:nvPr/>
        </p:nvSpPr>
        <p:spPr>
          <a:xfrm>
            <a:off x="170918" y="2924340"/>
            <a:ext cx="11929641" cy="12731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there are conditions, at </a:t>
            </a:r>
            <a:r>
              <a:rPr lang="en-US" dirty="0">
                <a:solidFill>
                  <a:srgbClr val="A32D19"/>
                </a:solidFill>
              </a:rPr>
              <a:t>last one must be satisfied </a:t>
            </a:r>
            <a:r>
              <a:rPr lang="en-US" dirty="0"/>
              <a:t>when an activity completes, consider using an </a:t>
            </a:r>
            <a:r>
              <a:rPr lang="en-US" i="1" dirty="0"/>
              <a:t>[else]</a:t>
            </a:r>
            <a:r>
              <a:rPr lang="en-US" dirty="0"/>
              <a:t> condition.</a:t>
            </a:r>
          </a:p>
          <a:p>
            <a:r>
              <a:rPr lang="en-US" dirty="0"/>
              <a:t>It is </a:t>
            </a:r>
            <a:r>
              <a:rPr lang="en-US" dirty="0">
                <a:solidFill>
                  <a:srgbClr val="A32D19"/>
                </a:solidFill>
              </a:rPr>
              <a:t>possible</a:t>
            </a:r>
            <a:r>
              <a:rPr lang="en-US" dirty="0"/>
              <a:t> for </a:t>
            </a:r>
            <a:r>
              <a:rPr lang="en-US" dirty="0">
                <a:solidFill>
                  <a:srgbClr val="A32D19"/>
                </a:solidFill>
              </a:rPr>
              <a:t>multiple conditions </a:t>
            </a:r>
            <a:r>
              <a:rPr lang="en-US" dirty="0"/>
              <a:t>to be </a:t>
            </a:r>
            <a:r>
              <a:rPr lang="en-US" dirty="0">
                <a:solidFill>
                  <a:srgbClr val="A32D19"/>
                </a:solidFill>
              </a:rPr>
              <a:t>satisfied</a:t>
            </a:r>
            <a:r>
              <a:rPr lang="en-US" dirty="0"/>
              <a:t> </a:t>
            </a:r>
            <a:r>
              <a:rPr lang="en-US" dirty="0">
                <a:solidFill>
                  <a:srgbClr val="A32D19"/>
                </a:solidFill>
              </a:rPr>
              <a:t>otherwise</a:t>
            </a:r>
            <a:r>
              <a:rPr lang="en-US" dirty="0"/>
              <a:t> this is an </a:t>
            </a:r>
            <a:r>
              <a:rPr lang="en-US" dirty="0">
                <a:solidFill>
                  <a:srgbClr val="A32D19"/>
                </a:solidFill>
              </a:rPr>
              <a:t>error condition.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DF8EBEE-3833-437D-AB51-375883D5F064}"/>
              </a:ext>
            </a:extLst>
          </p:cNvPr>
          <p:cNvSpPr/>
          <p:nvPr/>
        </p:nvSpPr>
        <p:spPr>
          <a:xfrm>
            <a:off x="170918" y="2384297"/>
            <a:ext cx="5204301" cy="461665"/>
          </a:xfrm>
          <a:prstGeom prst="rect">
            <a:avLst/>
          </a:prstGeom>
          <a:solidFill>
            <a:srgbClr val="A32D1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Be careful with branches and conditions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xmlns="" id="{7191EE0A-1A5C-4387-B318-6969BCD48D2C}"/>
              </a:ext>
            </a:extLst>
          </p:cNvPr>
          <p:cNvSpPr txBox="1">
            <a:spLocks/>
          </p:cNvSpPr>
          <p:nvPr/>
        </p:nvSpPr>
        <p:spPr>
          <a:xfrm>
            <a:off x="170918" y="4889924"/>
            <a:ext cx="11929641" cy="9165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Means that the </a:t>
            </a:r>
            <a:r>
              <a:rPr lang="en-US" dirty="0">
                <a:solidFill>
                  <a:srgbClr val="A32D19"/>
                </a:solidFill>
              </a:rPr>
              <a:t>activities can complete in any order </a:t>
            </a:r>
            <a:r>
              <a:rPr lang="en-US" dirty="0"/>
              <a:t>and still yield an acceptable result.</a:t>
            </a:r>
          </a:p>
          <a:p>
            <a:r>
              <a:rPr lang="en-US" dirty="0">
                <a:solidFill>
                  <a:srgbClr val="A32D19"/>
                </a:solidFill>
              </a:rPr>
              <a:t>Before</a:t>
            </a:r>
            <a:r>
              <a:rPr lang="en-US" dirty="0"/>
              <a:t> a </a:t>
            </a:r>
            <a:r>
              <a:rPr lang="en-US" dirty="0">
                <a:solidFill>
                  <a:srgbClr val="A32D19"/>
                </a:solidFill>
              </a:rPr>
              <a:t>merge</a:t>
            </a:r>
            <a:r>
              <a:rPr lang="en-US" dirty="0"/>
              <a:t> can happen, all </a:t>
            </a:r>
            <a:r>
              <a:rPr lang="en-US" dirty="0">
                <a:solidFill>
                  <a:srgbClr val="A32D19"/>
                </a:solidFill>
              </a:rPr>
              <a:t>inputs must first </a:t>
            </a:r>
            <a:r>
              <a:rPr lang="en-US" dirty="0"/>
              <a:t>complete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9ED18D8-4A81-4752-ADDC-94BFD2369FC9}"/>
              </a:ext>
            </a:extLst>
          </p:cNvPr>
          <p:cNvSpPr/>
          <p:nvPr/>
        </p:nvSpPr>
        <p:spPr>
          <a:xfrm>
            <a:off x="170918" y="4349880"/>
            <a:ext cx="5204301" cy="461665"/>
          </a:xfrm>
          <a:prstGeom prst="rect">
            <a:avLst/>
          </a:prstGeom>
          <a:solidFill>
            <a:srgbClr val="A32D1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Be careful with concurrent activities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375219" y="2842056"/>
            <a:ext cx="672533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357800" y="4810196"/>
            <a:ext cx="672533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xmlns="" id="{94796786-A1C3-4AFD-ADE3-326BCB2942B1}"/>
              </a:ext>
            </a:extLst>
          </p:cNvPr>
          <p:cNvSpPr txBox="1">
            <a:spLocks/>
          </p:cNvSpPr>
          <p:nvPr/>
        </p:nvSpPr>
        <p:spPr>
          <a:xfrm>
            <a:off x="170920" y="1339004"/>
            <a:ext cx="11929639" cy="1081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65113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1600200" indent="-228600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2057400" indent="-228600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Activities on a diagram should be at a consistent level of details.</a:t>
            </a:r>
          </a:p>
          <a:p>
            <a:r>
              <a:rPr lang="en-US" dirty="0"/>
              <a:t>Place additional details for an activity in a separate diagram.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D88B961-4ED6-4BE1-8740-60F807FADACF}"/>
              </a:ext>
            </a:extLst>
          </p:cNvPr>
          <p:cNvSpPr/>
          <p:nvPr/>
        </p:nvSpPr>
        <p:spPr>
          <a:xfrm>
            <a:off x="170920" y="812025"/>
            <a:ext cx="3810505" cy="461665"/>
          </a:xfrm>
          <a:prstGeom prst="rect">
            <a:avLst/>
          </a:prstGeom>
          <a:solidFill>
            <a:srgbClr val="A32D1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Level diagrams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981425" y="1267915"/>
            <a:ext cx="811913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8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5" grpId="0" animBg="1"/>
      <p:bldP spid="8" grpId="0" uiExpand="1" build="p" animBg="1"/>
      <p:bldP spid="9" grpId="0" animBg="1"/>
      <p:bldP spid="15" grpId="0" uiExpand="1" build="p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How to Draw an Activity Diagram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xmlns="" id="{61FBC286-D163-4541-9A3A-31743E81A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43378"/>
            <a:ext cx="11929641" cy="4876485"/>
          </a:xfrm>
        </p:spPr>
        <p:txBody>
          <a:bodyPr/>
          <a:lstStyle/>
          <a:p>
            <a:r>
              <a:rPr lang="en-US" b="1" dirty="0">
                <a:solidFill>
                  <a:srgbClr val="A32D19"/>
                </a:solidFill>
              </a:rPr>
              <a:t>Step 1</a:t>
            </a:r>
            <a:r>
              <a:rPr lang="en-US" dirty="0"/>
              <a:t>: </a:t>
            </a:r>
            <a:r>
              <a:rPr lang="en-US" dirty="0">
                <a:solidFill>
                  <a:srgbClr val="A32D19"/>
                </a:solidFill>
              </a:rPr>
              <a:t>Identify the various activities </a:t>
            </a:r>
            <a:r>
              <a:rPr lang="en-US" dirty="0"/>
              <a:t>and actions your business process or system</a:t>
            </a:r>
          </a:p>
          <a:p>
            <a:r>
              <a:rPr lang="en-US" b="1" dirty="0">
                <a:solidFill>
                  <a:srgbClr val="A32D19"/>
                </a:solidFill>
              </a:rPr>
              <a:t>Step 2:</a:t>
            </a:r>
            <a:r>
              <a:rPr lang="en-US" dirty="0"/>
              <a:t> Find a </a:t>
            </a:r>
            <a:r>
              <a:rPr lang="en-US" dirty="0">
                <a:solidFill>
                  <a:srgbClr val="A32D19"/>
                </a:solidFill>
              </a:rPr>
              <a:t>flow among the activities</a:t>
            </a:r>
          </a:p>
          <a:p>
            <a:r>
              <a:rPr lang="en-US" dirty="0"/>
              <a:t>For e.g. in library management system, </a:t>
            </a:r>
            <a:r>
              <a:rPr lang="en-US" dirty="0">
                <a:solidFill>
                  <a:srgbClr val="A32D19"/>
                </a:solidFill>
              </a:rPr>
              <a:t>book issue </a:t>
            </a:r>
            <a:r>
              <a:rPr lang="en-US" dirty="0"/>
              <a:t>is a one business process or a </a:t>
            </a:r>
            <a:r>
              <a:rPr lang="en-US" dirty="0">
                <a:solidFill>
                  <a:srgbClr val="A32D19"/>
                </a:solidFill>
              </a:rPr>
              <a:t>function</a:t>
            </a:r>
            <a:r>
              <a:rPr lang="en-US" dirty="0"/>
              <a:t>. Show we prepare a activity diagram for Book issue.</a:t>
            </a:r>
          </a:p>
          <a:p>
            <a:r>
              <a:rPr lang="en-US" dirty="0"/>
              <a:t>Various activity in book issue process like…</a:t>
            </a:r>
          </a:p>
          <a:p>
            <a:pPr lvl="1"/>
            <a:r>
              <a:rPr lang="en-US" dirty="0"/>
              <a:t>Check availability of book</a:t>
            </a:r>
          </a:p>
          <a:p>
            <a:pPr lvl="1"/>
            <a:r>
              <a:rPr lang="en-US" dirty="0"/>
              <a:t>Validate the member</a:t>
            </a:r>
          </a:p>
          <a:p>
            <a:pPr lvl="1"/>
            <a:r>
              <a:rPr lang="en-US" dirty="0"/>
              <a:t>Check No. of books issued by member</a:t>
            </a:r>
          </a:p>
          <a:p>
            <a:pPr lvl="1"/>
            <a:r>
              <a:rPr lang="en-US" dirty="0"/>
              <a:t>Add book issue details to transaction</a:t>
            </a:r>
          </a:p>
          <a:p>
            <a:pPr lvl="1"/>
            <a:r>
              <a:rPr lang="en-US" dirty="0"/>
              <a:t>Update no of book issued by member</a:t>
            </a:r>
          </a:p>
          <a:p>
            <a:pPr lvl="1"/>
            <a:r>
              <a:rPr lang="en-US" dirty="0"/>
              <a:t>Update book status.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60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4800</TotalTime>
  <Words>1047</Words>
  <Application>Microsoft Office PowerPoint</Application>
  <PresentationFormat>Widescreen</PresentationFormat>
  <Paragraphs>148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Roboto Condensed Light</vt:lpstr>
      <vt:lpstr>Roboto Condensed</vt:lpstr>
      <vt:lpstr>Calibri</vt:lpstr>
      <vt:lpstr>Wingdings</vt:lpstr>
      <vt:lpstr>Arial</vt:lpstr>
      <vt:lpstr>Segoe UI Black</vt:lpstr>
      <vt:lpstr>Wingdings 3</vt:lpstr>
      <vt:lpstr>Office Theme</vt:lpstr>
      <vt:lpstr>PowerPoint Presentation</vt:lpstr>
      <vt:lpstr>Activity Diagram</vt:lpstr>
      <vt:lpstr>Elements of Activity Diagram</vt:lpstr>
      <vt:lpstr>Elements of Activity Diagram Cont.</vt:lpstr>
      <vt:lpstr>Elements of Activity Diagram Cont.</vt:lpstr>
      <vt:lpstr>Example of Fork &amp; Join</vt:lpstr>
      <vt:lpstr>Guideline for Activity Diagram</vt:lpstr>
      <vt:lpstr>Guideline for Activity Diagram</vt:lpstr>
      <vt:lpstr>How to Draw an Activity Diagram</vt:lpstr>
      <vt:lpstr>Activity Diagram for Book Issue</vt:lpstr>
      <vt:lpstr>Swimlane Diagram</vt:lpstr>
      <vt:lpstr>How to Draw a Swimlane Diagram</vt:lpstr>
      <vt:lpstr>Swimlane Diagram for Book Issue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Administrator</cp:lastModifiedBy>
  <cp:revision>2222</cp:revision>
  <dcterms:created xsi:type="dcterms:W3CDTF">2020-05-01T05:09:15Z</dcterms:created>
  <dcterms:modified xsi:type="dcterms:W3CDTF">2020-08-11T06:37:47Z</dcterms:modified>
</cp:coreProperties>
</file>