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9"/>
  </p:notesMasterIdLst>
  <p:sldIdLst>
    <p:sldId id="438" r:id="rId2"/>
    <p:sldId id="439" r:id="rId3"/>
    <p:sldId id="483" r:id="rId4"/>
    <p:sldId id="484" r:id="rId5"/>
    <p:sldId id="485" r:id="rId6"/>
    <p:sldId id="487" r:id="rId7"/>
    <p:sldId id="486" r:id="rId8"/>
    <p:sldId id="488" r:id="rId9"/>
    <p:sldId id="489" r:id="rId10"/>
    <p:sldId id="491" r:id="rId11"/>
    <p:sldId id="492" r:id="rId12"/>
    <p:sldId id="494" r:id="rId13"/>
    <p:sldId id="497" r:id="rId14"/>
    <p:sldId id="498" r:id="rId15"/>
    <p:sldId id="499" r:id="rId16"/>
    <p:sldId id="500" r:id="rId17"/>
    <p:sldId id="501" r:id="rId18"/>
    <p:sldId id="502" r:id="rId19"/>
    <p:sldId id="503" r:id="rId20"/>
    <p:sldId id="504" r:id="rId21"/>
    <p:sldId id="507" r:id="rId22"/>
    <p:sldId id="505" r:id="rId23"/>
    <p:sldId id="509" r:id="rId24"/>
    <p:sldId id="510" r:id="rId25"/>
    <p:sldId id="511" r:id="rId26"/>
    <p:sldId id="512" r:id="rId27"/>
    <p:sldId id="513" r:id="rId28"/>
    <p:sldId id="514"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47" r:id="rId54"/>
    <p:sldId id="548" r:id="rId55"/>
    <p:sldId id="549" r:id="rId56"/>
    <p:sldId id="546" r:id="rId57"/>
    <p:sldId id="437"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Roboto Condensed Light" panose="02000000000000000000" pitchFamily="2" charset="0"/>
      <p:regular r:id="rId64"/>
      <p:italic r:id="rId65"/>
    </p:embeddedFont>
    <p:embeddedFont>
      <p:font typeface="Wingdings 2" panose="05020102010507070707" pitchFamily="18" charset="2"/>
      <p:regular r:id="rId66"/>
    </p:embeddedFont>
    <p:embeddedFont>
      <p:font typeface="Roboto Condensed" panose="02000000000000000000" pitchFamily="2" charset="0"/>
      <p:regular r:id="rId67"/>
      <p:bold r:id="rId68"/>
      <p:italic r:id="rId69"/>
      <p:boldItalic r:id="rId70"/>
    </p:embeddedFont>
    <p:embeddedFont>
      <p:font typeface="Segoe UI Black" panose="020B0A02040204020203" pitchFamily="34" charset="0"/>
      <p:bold r:id="rId71"/>
      <p:boldItalic r:id="rId72"/>
    </p:embeddedFont>
    <p:embeddedFont>
      <p:font typeface="Wingdings 3" panose="05040102010807070707" pitchFamily="18" charset="2"/>
      <p:regular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96UhsYd6Oc97ePV5Z0JSTQ==" hashData="GyQJbp0EeLe/4HytNgarME+Vige10Ibp4N6lrr4AMHPyyKUIJ6NY28JbslsIJUUxsRQMO+BwLBpsJzxxIrcdN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323"/>
    <a:srgbClr val="80DEEA"/>
    <a:srgbClr val="EEEEEE"/>
    <a:srgbClr val="E1F5FE"/>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95" autoAdjust="0"/>
    <p:restoredTop sz="91971" autoAdjust="0"/>
  </p:normalViewPr>
  <p:slideViewPr>
    <p:cSldViewPr snapToGrid="0">
      <p:cViewPr varScale="1">
        <p:scale>
          <a:sx n="85" d="100"/>
          <a:sy n="85"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image" Target="../media/image4.png"/><Relationship Id="rId9" Type="http://schemas.openxmlformats.org/officeDocument/2006/relationships/image" Target="../media/image12.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2.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386138" y="6603999"/>
            <a:ext cx="5224460" cy="32392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95842" y="2037549"/>
            <a:ext cx="3718718" cy="2037146"/>
          </a:xfrm>
          <a:prstGeom prst="rect">
            <a:avLst/>
          </a:prstGeom>
        </p:spPr>
      </p:pic>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536869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889829" y="6604000"/>
            <a:ext cx="4920341"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6 – Software Coding &amp; Testing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889829" y="6603999"/>
            <a:ext cx="4920342" cy="25400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 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904343" y="6604000"/>
            <a:ext cx="4833257"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 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846286" y="6604000"/>
            <a:ext cx="4764312"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 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788229" y="6603999"/>
            <a:ext cx="4822369" cy="298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 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11-Aug-20</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92" r:id="rId21"/>
    <p:sldLayoutId id="2147483686"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4.jp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5D5B2E74-80A6-4F07-A7FA-978E4D2F1BD6}"/>
              </a:ext>
            </a:extLst>
          </p:cNvPr>
          <p:cNvSpPr>
            <a:spLocks noGrp="1"/>
          </p:cNvSpPr>
          <p:nvPr>
            <p:ph type="body" sz="quarter" idx="11"/>
          </p:nvPr>
        </p:nvSpPr>
        <p:spPr/>
        <p:txBody>
          <a:bodyPr/>
          <a:lstStyle/>
          <a:p>
            <a:r>
              <a:rPr lang="en-US" dirty="0"/>
              <a:t>p</a:t>
            </a:r>
            <a:r>
              <a:rPr lang="en-US" dirty="0" smtClean="0"/>
              <a:t>radyuman.jadeja@darshan.ac.in</a:t>
            </a:r>
            <a:endParaRPr lang="en-US" dirty="0"/>
          </a:p>
        </p:txBody>
      </p:sp>
      <p:sp>
        <p:nvSpPr>
          <p:cNvPr id="11" name="Text Placeholder 10">
            <a:extLst>
              <a:ext uri="{FF2B5EF4-FFF2-40B4-BE49-F238E27FC236}">
                <a16:creationId xmlns:a16="http://schemas.microsoft.com/office/drawing/2014/main" xmlns="" id="{A6A0C49B-F435-476C-B3F1-40C1A36200FF}"/>
              </a:ext>
            </a:extLst>
          </p:cNvPr>
          <p:cNvSpPr>
            <a:spLocks noGrp="1"/>
          </p:cNvSpPr>
          <p:nvPr>
            <p:ph type="body" sz="quarter" idx="12"/>
          </p:nvPr>
        </p:nvSpPr>
        <p:spPr/>
        <p:txBody>
          <a:bodyPr/>
          <a:lstStyle/>
          <a:p>
            <a:r>
              <a:rPr lang="en-US" dirty="0" smtClean="0"/>
              <a:t>+91-9879461848</a:t>
            </a:r>
            <a:endParaRPr lang="en-US" dirty="0"/>
          </a:p>
        </p:txBody>
      </p:sp>
      <p:sp>
        <p:nvSpPr>
          <p:cNvPr id="12" name="Text Placeholder 11">
            <a:extLst>
              <a:ext uri="{FF2B5EF4-FFF2-40B4-BE49-F238E27FC236}">
                <a16:creationId xmlns:a16="http://schemas.microsoft.com/office/drawing/2014/main" xmlns="" id="{EF0FE21D-9899-4D11-98BF-91E8BA562FC1}"/>
              </a:ext>
            </a:extLst>
          </p:cNvPr>
          <p:cNvSpPr>
            <a:spLocks noGrp="1"/>
          </p:cNvSpPr>
          <p:nvPr>
            <p:ph type="body" sz="quarter" idx="13"/>
          </p:nvPr>
        </p:nvSpPr>
        <p:spPr/>
        <p:txBody>
          <a:bodyPr/>
          <a:lstStyle/>
          <a:p>
            <a:r>
              <a:rPr lang="en-US" dirty="0" smtClean="0"/>
              <a:t>Computer Engineering Department</a:t>
            </a:r>
            <a:endParaRPr lang="en-US" dirty="0"/>
          </a:p>
        </p:txBody>
      </p:sp>
      <p:sp>
        <p:nvSpPr>
          <p:cNvPr id="13" name="Text Placeholder 12">
            <a:extLst>
              <a:ext uri="{FF2B5EF4-FFF2-40B4-BE49-F238E27FC236}">
                <a16:creationId xmlns:a16="http://schemas.microsoft.com/office/drawing/2014/main" xmlns="" id="{3B6ABA64-C63D-491F-9124-201012CF8819}"/>
              </a:ext>
            </a:extLst>
          </p:cNvPr>
          <p:cNvSpPr>
            <a:spLocks noGrp="1"/>
          </p:cNvSpPr>
          <p:nvPr>
            <p:ph type="body" sz="quarter" idx="14"/>
          </p:nvPr>
        </p:nvSpPr>
        <p:spPr/>
        <p:txBody>
          <a:bodyPr/>
          <a:lstStyle/>
          <a:p>
            <a:r>
              <a:rPr lang="en-US" dirty="0" smtClean="0"/>
              <a:t>Dr. </a:t>
            </a:r>
            <a:r>
              <a:rPr lang="en-US" dirty="0" err="1" smtClean="0"/>
              <a:t>Pradyumansinh</a:t>
            </a:r>
            <a:r>
              <a:rPr lang="en-US" dirty="0"/>
              <a:t> </a:t>
            </a:r>
            <a:r>
              <a:rPr lang="en-US" dirty="0" smtClean="0"/>
              <a:t>U. </a:t>
            </a:r>
            <a:r>
              <a:rPr lang="en-US" dirty="0" err="1" smtClean="0"/>
              <a:t>Jadeja</a:t>
            </a:r>
            <a:endParaRPr lang="en-US" dirty="0"/>
          </a:p>
        </p:txBody>
      </p:sp>
      <p:sp>
        <p:nvSpPr>
          <p:cNvPr id="14" name="Text Placeholder 13">
            <a:extLst>
              <a:ext uri="{FF2B5EF4-FFF2-40B4-BE49-F238E27FC236}">
                <a16:creationId xmlns:a16="http://schemas.microsoft.com/office/drawing/2014/main" xmlns="" id="{5919B75D-4B6D-4192-B4EB-B4E8000BD97C}"/>
              </a:ext>
            </a:extLst>
          </p:cNvPr>
          <p:cNvSpPr>
            <a:spLocks noGrp="1"/>
          </p:cNvSpPr>
          <p:nvPr>
            <p:ph type="body" sz="quarter" idx="16"/>
          </p:nvPr>
        </p:nvSpPr>
        <p:spPr/>
        <p:txBody>
          <a:bodyPr/>
          <a:lstStyle/>
          <a:p>
            <a:r>
              <a:rPr lang="en-US" dirty="0"/>
              <a:t>Software Engineering (3150711)</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9" name="Title 1">
            <a:extLst>
              <a:ext uri="{FF2B5EF4-FFF2-40B4-BE49-F238E27FC236}">
                <a16:creationId xmlns:a16="http://schemas.microsoft.com/office/drawing/2014/main" xmlns="" id="{0E0A5353-D4D5-43D7-A039-6CFC6871D64F}"/>
              </a:ext>
            </a:extLst>
          </p:cNvPr>
          <p:cNvSpPr txBox="1">
            <a:spLocks/>
          </p:cNvSpPr>
          <p:nvPr/>
        </p:nvSpPr>
        <p:spPr>
          <a:xfrm>
            <a:off x="711890" y="1046156"/>
            <a:ext cx="7860610" cy="2578780"/>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sz="4800" b="0" dirty="0" smtClean="0">
                <a:latin typeface="Roboto Condensed Light" panose="02000000000000000000" pitchFamily="2" charset="0"/>
                <a:ea typeface="Roboto Condensed Light" panose="02000000000000000000" pitchFamily="2" charset="0"/>
              </a:rPr>
              <a:t>Unit-6</a:t>
            </a:r>
            <a:r>
              <a:rPr lang="en-US" dirty="0" smtClean="0"/>
              <a:t> </a:t>
            </a:r>
            <a:r>
              <a:rPr lang="en-US" dirty="0"/>
              <a:t/>
            </a:r>
            <a:br>
              <a:rPr lang="en-US" dirty="0"/>
            </a:br>
            <a:r>
              <a:rPr lang="en-US" sz="5400" dirty="0" smtClean="0"/>
              <a:t>Software Coding &amp;</a:t>
            </a:r>
          </a:p>
          <a:p>
            <a:r>
              <a:rPr lang="en-US" sz="5400" dirty="0" smtClean="0"/>
              <a:t>Testing</a:t>
            </a:r>
          </a:p>
        </p:txBody>
      </p:sp>
    </p:spTree>
    <p:extLst>
      <p:ext uri="{BB962C8B-B14F-4D97-AF65-F5344CB8AC3E}">
        <p14:creationId xmlns:p14="http://schemas.microsoft.com/office/powerpoint/2010/main" val="344589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smtClean="0"/>
              <a:t>Review</a:t>
            </a:r>
            <a:endParaRPr lang="en-US" b="0" dirty="0"/>
          </a:p>
        </p:txBody>
      </p:sp>
      <p:sp>
        <p:nvSpPr>
          <p:cNvPr id="17" name="Rectangle 16"/>
          <p:cNvSpPr/>
          <p:nvPr/>
        </p:nvSpPr>
        <p:spPr>
          <a:xfrm>
            <a:off x="218347"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Code Walk Through</a:t>
            </a:r>
          </a:p>
        </p:txBody>
      </p:sp>
      <p:cxnSp>
        <p:nvCxnSpPr>
          <p:cNvPr id="18" name="Straight Connector 17"/>
          <p:cNvCxnSpPr/>
          <p:nvPr/>
        </p:nvCxnSpPr>
        <p:spPr>
          <a:xfrm>
            <a:off x="2110139" y="1359645"/>
            <a:ext cx="4292112" cy="0"/>
          </a:xfrm>
          <a:prstGeom prst="line">
            <a:avLst/>
          </a:prstGeom>
        </p:spPr>
        <p:style>
          <a:lnRef idx="2">
            <a:schemeClr val="accent6"/>
          </a:lnRef>
          <a:fillRef idx="0">
            <a:schemeClr val="accent6"/>
          </a:fillRef>
          <a:effectRef idx="1">
            <a:schemeClr val="accent6"/>
          </a:effectRef>
          <a:fontRef idx="minor">
            <a:schemeClr val="tx1"/>
          </a:fontRef>
        </p:style>
      </p:cxnSp>
      <p:sp>
        <p:nvSpPr>
          <p:cNvPr id="21" name="Content Placeholder 2"/>
          <p:cNvSpPr txBox="1">
            <a:spLocks/>
          </p:cNvSpPr>
          <p:nvPr/>
        </p:nvSpPr>
        <p:spPr>
          <a:xfrm>
            <a:off x="198577" y="1475474"/>
            <a:ext cx="6203674"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Code </a:t>
            </a:r>
            <a:r>
              <a:rPr lang="en-US" dirty="0"/>
              <a:t>walk through is an</a:t>
            </a:r>
            <a:r>
              <a:rPr lang="en-US" b="1" dirty="0">
                <a:solidFill>
                  <a:srgbClr val="C00000"/>
                </a:solidFill>
              </a:rPr>
              <a:t> informal code analysis </a:t>
            </a:r>
            <a:r>
              <a:rPr lang="en-US" dirty="0"/>
              <a:t>technique.</a:t>
            </a:r>
          </a:p>
          <a:p>
            <a:r>
              <a:rPr lang="en-US" dirty="0"/>
              <a:t>The main </a:t>
            </a:r>
            <a:r>
              <a:rPr lang="en-US" b="1" dirty="0">
                <a:solidFill>
                  <a:srgbClr val="C00000"/>
                </a:solidFill>
              </a:rPr>
              <a:t>objectives</a:t>
            </a:r>
            <a:r>
              <a:rPr lang="en-US" dirty="0">
                <a:solidFill>
                  <a:srgbClr val="C00000"/>
                </a:solidFill>
              </a:rPr>
              <a:t> </a:t>
            </a:r>
            <a:r>
              <a:rPr lang="en-US" dirty="0"/>
              <a:t>of the walk through are </a:t>
            </a:r>
            <a:r>
              <a:rPr lang="en-US" b="1" dirty="0">
                <a:solidFill>
                  <a:srgbClr val="C00000"/>
                </a:solidFill>
              </a:rPr>
              <a:t>to discover</a:t>
            </a:r>
            <a:r>
              <a:rPr lang="en-US" dirty="0"/>
              <a:t> the </a:t>
            </a:r>
            <a:r>
              <a:rPr lang="en-US" b="1" dirty="0">
                <a:solidFill>
                  <a:srgbClr val="C00000"/>
                </a:solidFill>
              </a:rPr>
              <a:t>algorithmic</a:t>
            </a:r>
            <a:r>
              <a:rPr lang="en-US" dirty="0">
                <a:solidFill>
                  <a:srgbClr val="C00000"/>
                </a:solidFill>
              </a:rPr>
              <a:t> </a:t>
            </a:r>
            <a:r>
              <a:rPr lang="en-US" dirty="0"/>
              <a:t>and </a:t>
            </a:r>
            <a:r>
              <a:rPr lang="en-US" b="1" dirty="0">
                <a:solidFill>
                  <a:srgbClr val="C00000"/>
                </a:solidFill>
              </a:rPr>
              <a:t>logical errors</a:t>
            </a:r>
            <a:r>
              <a:rPr lang="en-US" dirty="0"/>
              <a:t> in the </a:t>
            </a:r>
            <a:r>
              <a:rPr lang="en-US" b="1" dirty="0">
                <a:solidFill>
                  <a:srgbClr val="C00000"/>
                </a:solidFill>
              </a:rPr>
              <a:t>code</a:t>
            </a:r>
            <a:r>
              <a:rPr lang="en-US" dirty="0"/>
              <a:t>.</a:t>
            </a:r>
          </a:p>
          <a:p>
            <a:r>
              <a:rPr lang="en-US" dirty="0"/>
              <a:t>A </a:t>
            </a:r>
            <a:r>
              <a:rPr lang="en-US" b="1" dirty="0">
                <a:solidFill>
                  <a:srgbClr val="C00000"/>
                </a:solidFill>
              </a:rPr>
              <a:t>few members </a:t>
            </a:r>
            <a:r>
              <a:rPr lang="en-US" dirty="0"/>
              <a:t>of the development </a:t>
            </a:r>
            <a:r>
              <a:rPr lang="en-US" b="1" dirty="0">
                <a:solidFill>
                  <a:srgbClr val="C00000"/>
                </a:solidFill>
              </a:rPr>
              <a:t>team</a:t>
            </a:r>
            <a:r>
              <a:rPr lang="en-US" dirty="0">
                <a:solidFill>
                  <a:srgbClr val="C00000"/>
                </a:solidFill>
              </a:rPr>
              <a:t> </a:t>
            </a:r>
            <a:r>
              <a:rPr lang="en-US" dirty="0"/>
              <a:t>are given the </a:t>
            </a:r>
            <a:r>
              <a:rPr lang="en-US" b="1" dirty="0">
                <a:solidFill>
                  <a:srgbClr val="C00000"/>
                </a:solidFill>
              </a:rPr>
              <a:t>code</a:t>
            </a:r>
            <a:r>
              <a:rPr lang="en-US" dirty="0">
                <a:solidFill>
                  <a:srgbClr val="C00000"/>
                </a:solidFill>
              </a:rPr>
              <a:t> </a:t>
            </a:r>
            <a:r>
              <a:rPr lang="en-US" dirty="0"/>
              <a:t>few days before the walk through meeting to read and understand code.</a:t>
            </a:r>
          </a:p>
          <a:p>
            <a:r>
              <a:rPr lang="en-US" dirty="0"/>
              <a:t>Each </a:t>
            </a:r>
            <a:r>
              <a:rPr lang="en-US" b="1" dirty="0">
                <a:solidFill>
                  <a:srgbClr val="C00000"/>
                </a:solidFill>
              </a:rPr>
              <a:t>member selects some test cases</a:t>
            </a:r>
            <a:r>
              <a:rPr lang="en-US" dirty="0"/>
              <a:t> and</a:t>
            </a:r>
            <a:r>
              <a:rPr lang="en-US" dirty="0">
                <a:solidFill>
                  <a:srgbClr val="C00000"/>
                </a:solidFill>
              </a:rPr>
              <a:t> </a:t>
            </a:r>
            <a:r>
              <a:rPr lang="en-US" b="1" dirty="0">
                <a:solidFill>
                  <a:srgbClr val="C00000"/>
                </a:solidFill>
              </a:rPr>
              <a:t>simulates execution</a:t>
            </a:r>
            <a:r>
              <a:rPr lang="en-US" dirty="0"/>
              <a:t> of the code </a:t>
            </a:r>
            <a:r>
              <a:rPr lang="en-US" b="1" dirty="0">
                <a:solidFill>
                  <a:srgbClr val="C00000"/>
                </a:solidFill>
              </a:rPr>
              <a:t>by hand</a:t>
            </a:r>
          </a:p>
          <a:p>
            <a:r>
              <a:rPr lang="en-US" dirty="0"/>
              <a:t>The members </a:t>
            </a:r>
            <a:r>
              <a:rPr lang="en-US" b="1" dirty="0">
                <a:solidFill>
                  <a:srgbClr val="C00000"/>
                </a:solidFill>
              </a:rPr>
              <a:t>note down their findings</a:t>
            </a:r>
            <a:r>
              <a:rPr lang="en-US" dirty="0"/>
              <a:t> to </a:t>
            </a:r>
            <a:r>
              <a:rPr lang="en-US" b="1" dirty="0">
                <a:solidFill>
                  <a:srgbClr val="C00000"/>
                </a:solidFill>
              </a:rPr>
              <a:t>discuss</a:t>
            </a:r>
            <a:r>
              <a:rPr lang="en-US" dirty="0">
                <a:solidFill>
                  <a:srgbClr val="C00000"/>
                </a:solidFill>
              </a:rPr>
              <a:t> </a:t>
            </a:r>
            <a:r>
              <a:rPr lang="en-US" dirty="0"/>
              <a:t>these </a:t>
            </a:r>
            <a:r>
              <a:rPr lang="en-US" b="1" dirty="0">
                <a:solidFill>
                  <a:srgbClr val="C00000"/>
                </a:solidFill>
              </a:rPr>
              <a:t>in a walk through meeting</a:t>
            </a:r>
            <a:r>
              <a:rPr lang="en-US" dirty="0"/>
              <a:t> where the coder of the module is present.</a:t>
            </a:r>
          </a:p>
          <a:p>
            <a:endParaRPr lang="en-US" dirty="0"/>
          </a:p>
        </p:txBody>
      </p:sp>
      <p:pic>
        <p:nvPicPr>
          <p:cNvPr id="22" name="Picture 2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79095" y="44995"/>
            <a:ext cx="899545" cy="659667"/>
          </a:xfrm>
          <a:prstGeom prst="rect">
            <a:avLst/>
          </a:prstGeom>
        </p:spPr>
      </p:pic>
      <p:cxnSp>
        <p:nvCxnSpPr>
          <p:cNvPr id="19" name="Straight Connector 18"/>
          <p:cNvCxnSpPr/>
          <p:nvPr/>
        </p:nvCxnSpPr>
        <p:spPr>
          <a:xfrm>
            <a:off x="6458190"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6533900"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Code Inspection</a:t>
            </a:r>
          </a:p>
        </p:txBody>
      </p:sp>
      <p:cxnSp>
        <p:nvCxnSpPr>
          <p:cNvPr id="23" name="Straight Connector 22"/>
          <p:cNvCxnSpPr/>
          <p:nvPr/>
        </p:nvCxnSpPr>
        <p:spPr>
          <a:xfrm>
            <a:off x="8425692" y="1359645"/>
            <a:ext cx="1319199" cy="0"/>
          </a:xfrm>
          <a:prstGeom prst="line">
            <a:avLst/>
          </a:prstGeom>
        </p:spPr>
        <p:style>
          <a:lnRef idx="2">
            <a:schemeClr val="accent6"/>
          </a:lnRef>
          <a:fillRef idx="0">
            <a:schemeClr val="accent6"/>
          </a:fillRef>
          <a:effectRef idx="1">
            <a:schemeClr val="accent6"/>
          </a:effectRef>
          <a:fontRef idx="minor">
            <a:schemeClr val="tx1"/>
          </a:fontRef>
        </p:style>
      </p:cxnSp>
      <p:sp>
        <p:nvSpPr>
          <p:cNvPr id="24" name="Content Placeholder 2"/>
          <p:cNvSpPr txBox="1">
            <a:spLocks/>
          </p:cNvSpPr>
          <p:nvPr/>
        </p:nvSpPr>
        <p:spPr>
          <a:xfrm>
            <a:off x="6514130" y="1475474"/>
            <a:ext cx="5464510"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t>
            </a:r>
            <a:r>
              <a:rPr lang="en-US" b="1" dirty="0">
                <a:solidFill>
                  <a:srgbClr val="C00000"/>
                </a:solidFill>
              </a:rPr>
              <a:t>aim</a:t>
            </a:r>
            <a:r>
              <a:rPr lang="en-US" dirty="0">
                <a:solidFill>
                  <a:srgbClr val="C00000"/>
                </a:solidFill>
              </a:rPr>
              <a:t> </a:t>
            </a:r>
            <a:r>
              <a:rPr lang="en-US" dirty="0"/>
              <a:t>of </a:t>
            </a:r>
            <a:r>
              <a:rPr lang="en-US" b="1" dirty="0">
                <a:solidFill>
                  <a:srgbClr val="C00000"/>
                </a:solidFill>
              </a:rPr>
              <a:t>Code Inspection </a:t>
            </a:r>
            <a:r>
              <a:rPr lang="en-US" dirty="0"/>
              <a:t>is to </a:t>
            </a:r>
            <a:r>
              <a:rPr lang="en-US" b="1" dirty="0">
                <a:solidFill>
                  <a:srgbClr val="C00000"/>
                </a:solidFill>
              </a:rPr>
              <a:t>discover</a:t>
            </a:r>
            <a:r>
              <a:rPr lang="en-US" dirty="0">
                <a:solidFill>
                  <a:srgbClr val="C00000"/>
                </a:solidFill>
              </a:rPr>
              <a:t> </a:t>
            </a:r>
            <a:r>
              <a:rPr lang="en-US" dirty="0"/>
              <a:t>some </a:t>
            </a:r>
            <a:r>
              <a:rPr lang="en-US" b="1" dirty="0">
                <a:solidFill>
                  <a:srgbClr val="C00000"/>
                </a:solidFill>
              </a:rPr>
              <a:t>common types</a:t>
            </a:r>
            <a:r>
              <a:rPr lang="en-US" dirty="0"/>
              <a:t> of </a:t>
            </a:r>
            <a:r>
              <a:rPr lang="en-US" b="1" dirty="0">
                <a:solidFill>
                  <a:srgbClr val="C00000"/>
                </a:solidFill>
              </a:rPr>
              <a:t>errors</a:t>
            </a:r>
            <a:r>
              <a:rPr lang="en-US" dirty="0">
                <a:solidFill>
                  <a:srgbClr val="C00000"/>
                </a:solidFill>
              </a:rPr>
              <a:t> </a:t>
            </a:r>
            <a:r>
              <a:rPr lang="en-US" dirty="0"/>
              <a:t>caused </a:t>
            </a:r>
            <a:r>
              <a:rPr lang="en-US" b="1" dirty="0">
                <a:solidFill>
                  <a:srgbClr val="C00000"/>
                </a:solidFill>
              </a:rPr>
              <a:t>due to improper programming</a:t>
            </a:r>
            <a:r>
              <a:rPr lang="en-US" dirty="0"/>
              <a:t>.</a:t>
            </a:r>
          </a:p>
          <a:p>
            <a:r>
              <a:rPr lang="en-US" dirty="0"/>
              <a:t>In other words, during Code Inspection </a:t>
            </a:r>
            <a:r>
              <a:rPr lang="en-US" b="1" dirty="0">
                <a:solidFill>
                  <a:srgbClr val="C00000"/>
                </a:solidFill>
              </a:rPr>
              <a:t>the code is examined </a:t>
            </a:r>
            <a:r>
              <a:rPr lang="en-US" dirty="0"/>
              <a:t>for the </a:t>
            </a:r>
            <a:r>
              <a:rPr lang="en-US" b="1" dirty="0">
                <a:solidFill>
                  <a:srgbClr val="C00000"/>
                </a:solidFill>
              </a:rPr>
              <a:t>presence</a:t>
            </a:r>
            <a:r>
              <a:rPr lang="en-US" dirty="0">
                <a:solidFill>
                  <a:srgbClr val="C00000"/>
                </a:solidFill>
              </a:rPr>
              <a:t> </a:t>
            </a:r>
            <a:r>
              <a:rPr lang="en-US" dirty="0"/>
              <a:t>of certain </a:t>
            </a:r>
            <a:r>
              <a:rPr lang="en-US" b="1" dirty="0">
                <a:solidFill>
                  <a:srgbClr val="C00000"/>
                </a:solidFill>
              </a:rPr>
              <a:t>kinds of errors</a:t>
            </a:r>
            <a:r>
              <a:rPr lang="en-US" dirty="0"/>
              <a:t>.</a:t>
            </a:r>
          </a:p>
          <a:p>
            <a:pPr lvl="1"/>
            <a:r>
              <a:rPr lang="en-US" dirty="0"/>
              <a:t>For instance, consider the classical error of writing a procedure that modifies a parameter while the calling routine calls that procedure with a constant actual parameter.</a:t>
            </a:r>
          </a:p>
          <a:p>
            <a:pPr lvl="1"/>
            <a:r>
              <a:rPr lang="en-US" dirty="0"/>
              <a:t>It is more likely that </a:t>
            </a:r>
            <a:r>
              <a:rPr lang="en-US" b="1" dirty="0">
                <a:solidFill>
                  <a:srgbClr val="C00000"/>
                </a:solidFill>
              </a:rPr>
              <a:t>such an error will be discovered by looking for these kinds of mistakes in the code</a:t>
            </a:r>
            <a:r>
              <a:rPr lang="en-US" dirty="0"/>
              <a:t>.</a:t>
            </a:r>
          </a:p>
          <a:p>
            <a:r>
              <a:rPr lang="en-US" dirty="0"/>
              <a:t>In addition, </a:t>
            </a:r>
            <a:r>
              <a:rPr lang="en-US" b="1" dirty="0">
                <a:solidFill>
                  <a:srgbClr val="C00000"/>
                </a:solidFill>
              </a:rPr>
              <a:t>commitment to coding standards</a:t>
            </a:r>
            <a:r>
              <a:rPr lang="en-US" dirty="0"/>
              <a:t> </a:t>
            </a:r>
            <a:r>
              <a:rPr lang="en-US" dirty="0" smtClean="0"/>
              <a:t>is </a:t>
            </a:r>
            <a:r>
              <a:rPr lang="en-US" dirty="0"/>
              <a:t>also </a:t>
            </a:r>
            <a:r>
              <a:rPr lang="en-US" b="1" dirty="0">
                <a:solidFill>
                  <a:srgbClr val="C00000"/>
                </a:solidFill>
              </a:rPr>
              <a:t>checked</a:t>
            </a:r>
            <a:r>
              <a:rPr lang="en-US" dirty="0"/>
              <a:t>.</a:t>
            </a:r>
          </a:p>
          <a:p>
            <a:endParaRPr lang="en-US" dirty="0"/>
          </a:p>
        </p:txBody>
      </p:sp>
      <p:sp>
        <p:nvSpPr>
          <p:cNvPr id="3" name="Rectangle 2"/>
          <p:cNvSpPr/>
          <p:nvPr/>
        </p:nvSpPr>
        <p:spPr>
          <a:xfrm>
            <a:off x="7355000" y="331998"/>
            <a:ext cx="3717684" cy="369332"/>
          </a:xfrm>
          <a:prstGeom prst="rect">
            <a:avLst/>
          </a:prstGeom>
        </p:spPr>
        <p:txBody>
          <a:bodyPr wrap="none">
            <a:spAutoFit/>
          </a:bodyPr>
          <a:lstStyle/>
          <a:p>
            <a:r>
              <a:rPr lang="en-US" b="1" dirty="0"/>
              <a:t>Code Walk Through &amp; Code Inspection</a:t>
            </a:r>
          </a:p>
        </p:txBody>
      </p:sp>
    </p:spTree>
    <p:extLst>
      <p:ext uri="{BB962C8B-B14F-4D97-AF65-F5344CB8AC3E}">
        <p14:creationId xmlns:p14="http://schemas.microsoft.com/office/powerpoint/2010/main" val="28326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left)">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xEl>
                                              <p:pRg st="1" end="1"/>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4">
                                            <p:txEl>
                                              <p:pRg st="2" end="2"/>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build="p"/>
      <p:bldP spid="20" grpId="0" animBg="1"/>
      <p:bldP spid="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Documentation</a:t>
            </a:r>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458450" y="203773"/>
            <a:ext cx="1507212" cy="1014856"/>
          </a:xfrm>
          <a:prstGeom prst="rect">
            <a:avLst/>
          </a:prstGeom>
        </p:spPr>
      </p:pic>
      <p:sp>
        <p:nvSpPr>
          <p:cNvPr id="8" name="Content Placeholder 2"/>
          <p:cNvSpPr>
            <a:spLocks noGrp="1"/>
          </p:cNvSpPr>
          <p:nvPr>
            <p:ph idx="1"/>
          </p:nvPr>
        </p:nvSpPr>
        <p:spPr>
          <a:xfrm>
            <a:off x="131180" y="787245"/>
            <a:ext cx="10327269" cy="882235"/>
          </a:xfrm>
        </p:spPr>
        <p:txBody>
          <a:bodyPr/>
          <a:lstStyle/>
          <a:p>
            <a:r>
              <a:rPr lang="en-US" dirty="0" smtClean="0"/>
              <a:t>When </a:t>
            </a:r>
            <a:r>
              <a:rPr lang="en-US" dirty="0"/>
              <a:t>various kinds of software products are developed, various kinds of </a:t>
            </a:r>
            <a:r>
              <a:rPr lang="en-US" b="1" dirty="0">
                <a:solidFill>
                  <a:srgbClr val="C00000"/>
                </a:solidFill>
              </a:rPr>
              <a:t>documents</a:t>
            </a:r>
            <a:r>
              <a:rPr lang="en-US" dirty="0">
                <a:solidFill>
                  <a:srgbClr val="C00000"/>
                </a:solidFill>
              </a:rPr>
              <a:t> </a:t>
            </a:r>
            <a:r>
              <a:rPr lang="en-US" dirty="0"/>
              <a:t>are also developed as part of any software engineering process e.g.. </a:t>
            </a:r>
            <a:endParaRPr lang="en-US" dirty="0" smtClean="0"/>
          </a:p>
          <a:p>
            <a:endParaRPr lang="en-US" dirty="0"/>
          </a:p>
          <a:p>
            <a:endParaRPr lang="en-US" dirty="0"/>
          </a:p>
        </p:txBody>
      </p:sp>
      <p:sp>
        <p:nvSpPr>
          <p:cNvPr id="9" name="Rectangle 8"/>
          <p:cNvSpPr/>
          <p:nvPr/>
        </p:nvSpPr>
        <p:spPr>
          <a:xfrm>
            <a:off x="4686300" y="3788413"/>
            <a:ext cx="2263963" cy="10390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Software Documents</a:t>
            </a:r>
            <a:endParaRPr lang="en-US" sz="2400" b="1" dirty="0"/>
          </a:p>
        </p:txBody>
      </p:sp>
      <p:sp>
        <p:nvSpPr>
          <p:cNvPr id="10" name="Rectangle 9"/>
          <p:cNvSpPr/>
          <p:nvPr/>
        </p:nvSpPr>
        <p:spPr>
          <a:xfrm>
            <a:off x="2590800" y="5215910"/>
            <a:ext cx="2383574" cy="10324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Internal Documentation</a:t>
            </a:r>
            <a:endParaRPr lang="en-US" sz="2400" b="1" dirty="0"/>
          </a:p>
        </p:txBody>
      </p:sp>
      <p:sp>
        <p:nvSpPr>
          <p:cNvPr id="11" name="Rectangle 10"/>
          <p:cNvSpPr/>
          <p:nvPr/>
        </p:nvSpPr>
        <p:spPr>
          <a:xfrm>
            <a:off x="6613688" y="5215910"/>
            <a:ext cx="2339812" cy="10324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External Documentation</a:t>
            </a:r>
            <a:endParaRPr lang="en-US" sz="2400" b="1" dirty="0"/>
          </a:p>
        </p:txBody>
      </p:sp>
      <p:cxnSp>
        <p:nvCxnSpPr>
          <p:cNvPr id="12" name="Elbow Connector 11"/>
          <p:cNvCxnSpPr>
            <a:stCxn id="9" idx="2"/>
            <a:endCxn id="10" idx="0"/>
          </p:cNvCxnSpPr>
          <p:nvPr/>
        </p:nvCxnSpPr>
        <p:spPr>
          <a:xfrm rot="5400000">
            <a:off x="4606230" y="4003857"/>
            <a:ext cx="388411" cy="20356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3" name="Elbow Connector 12"/>
          <p:cNvCxnSpPr>
            <a:stCxn id="9" idx="2"/>
            <a:endCxn id="11" idx="0"/>
          </p:cNvCxnSpPr>
          <p:nvPr/>
        </p:nvCxnSpPr>
        <p:spPr>
          <a:xfrm rot="16200000" flipH="1">
            <a:off x="6606733" y="4039048"/>
            <a:ext cx="388411" cy="196531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609600" y="1745524"/>
            <a:ext cx="1962150"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Users’ manual</a:t>
            </a:r>
            <a:endParaRPr lang="en-US" sz="2400" dirty="0"/>
          </a:p>
        </p:txBody>
      </p:sp>
      <p:sp>
        <p:nvSpPr>
          <p:cNvPr id="16" name="Rectangle 15"/>
          <p:cNvSpPr/>
          <p:nvPr/>
        </p:nvSpPr>
        <p:spPr>
          <a:xfrm>
            <a:off x="609600" y="2325652"/>
            <a:ext cx="1049228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Software requirements specification </a:t>
            </a:r>
            <a:r>
              <a:rPr lang="en-US" sz="2400" dirty="0">
                <a:solidFill>
                  <a:srgbClr val="C00000"/>
                </a:solidFill>
              </a:rPr>
              <a:t>(SRS)</a:t>
            </a:r>
            <a:r>
              <a:rPr lang="en-US" sz="2400" dirty="0"/>
              <a:t> </a:t>
            </a:r>
            <a:r>
              <a:rPr lang="en-US" sz="2400" dirty="0" smtClean="0"/>
              <a:t>documents</a:t>
            </a:r>
            <a:r>
              <a:rPr lang="en-US" sz="2400" dirty="0"/>
              <a:t>, </a:t>
            </a:r>
            <a:r>
              <a:rPr lang="en-US" sz="2400" dirty="0" err="1" smtClean="0"/>
              <a:t>etc</a:t>
            </a:r>
            <a:endParaRPr lang="en-US" sz="2400" dirty="0"/>
          </a:p>
        </p:txBody>
      </p:sp>
      <p:sp>
        <p:nvSpPr>
          <p:cNvPr id="17" name="Rectangle 16"/>
          <p:cNvSpPr/>
          <p:nvPr/>
        </p:nvSpPr>
        <p:spPr>
          <a:xfrm>
            <a:off x="2745524" y="1738684"/>
            <a:ext cx="257809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Design </a:t>
            </a:r>
            <a:r>
              <a:rPr lang="en-US" sz="2400" dirty="0" smtClean="0">
                <a:solidFill>
                  <a:srgbClr val="C00000"/>
                </a:solidFill>
              </a:rPr>
              <a:t>documents</a:t>
            </a:r>
            <a:endParaRPr lang="en-US" sz="2400" dirty="0"/>
          </a:p>
        </p:txBody>
      </p:sp>
      <p:sp>
        <p:nvSpPr>
          <p:cNvPr id="18" name="Rectangle 17"/>
          <p:cNvSpPr/>
          <p:nvPr/>
        </p:nvSpPr>
        <p:spPr>
          <a:xfrm>
            <a:off x="5497397" y="1750168"/>
            <a:ext cx="2814518"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Test documents</a:t>
            </a:r>
            <a:endParaRPr lang="en-US" sz="2400" dirty="0"/>
          </a:p>
        </p:txBody>
      </p:sp>
      <p:sp>
        <p:nvSpPr>
          <p:cNvPr id="19" name="Rectangle 18"/>
          <p:cNvSpPr/>
          <p:nvPr/>
        </p:nvSpPr>
        <p:spPr>
          <a:xfrm>
            <a:off x="8485690" y="1738683"/>
            <a:ext cx="261619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Installation </a:t>
            </a:r>
            <a:r>
              <a:rPr lang="en-US" sz="2400" dirty="0" smtClean="0">
                <a:solidFill>
                  <a:srgbClr val="C00000"/>
                </a:solidFill>
              </a:rPr>
              <a:t>manual</a:t>
            </a:r>
            <a:endParaRPr lang="en-US" sz="2400" dirty="0"/>
          </a:p>
        </p:txBody>
      </p:sp>
      <p:sp>
        <p:nvSpPr>
          <p:cNvPr id="31" name="Content Placeholder 2"/>
          <p:cNvSpPr txBox="1">
            <a:spLocks/>
          </p:cNvSpPr>
          <p:nvPr/>
        </p:nvSpPr>
        <p:spPr>
          <a:xfrm>
            <a:off x="131180" y="3049044"/>
            <a:ext cx="11834482" cy="56986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Different </a:t>
            </a:r>
            <a:r>
              <a:rPr lang="en-US" b="1" dirty="0">
                <a:solidFill>
                  <a:srgbClr val="C00000"/>
                </a:solidFill>
              </a:rPr>
              <a:t>types of software documents</a:t>
            </a:r>
            <a:r>
              <a:rPr lang="en-US" dirty="0">
                <a:solidFill>
                  <a:srgbClr val="C00000"/>
                </a:solidFill>
              </a:rPr>
              <a:t> </a:t>
            </a:r>
            <a:r>
              <a:rPr lang="en-US" dirty="0"/>
              <a:t>can broadly be classified into the following:</a:t>
            </a:r>
            <a:endParaRPr lang="en-US" dirty="0" smtClean="0"/>
          </a:p>
          <a:p>
            <a:endParaRPr lang="en-US" dirty="0" smtClean="0"/>
          </a:p>
          <a:p>
            <a:endParaRPr lang="en-US" dirty="0"/>
          </a:p>
        </p:txBody>
      </p:sp>
    </p:spTree>
    <p:extLst>
      <p:ext uri="{BB962C8B-B14F-4D97-AF65-F5344CB8AC3E}">
        <p14:creationId xmlns:p14="http://schemas.microsoft.com/office/powerpoint/2010/main" val="115730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P spid="15" grpId="0" animBg="1"/>
      <p:bldP spid="16" grpId="0" animBg="1"/>
      <p:bldP spid="17" grpId="0" animBg="1"/>
      <p:bldP spid="18" grpId="0" animBg="1"/>
      <p:bldP spid="19" grpId="0" animBg="1"/>
      <p:bldP spid="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Documentation Cont.</a:t>
            </a:r>
            <a:endParaRPr lang="en-US" dirty="0"/>
          </a:p>
        </p:txBody>
      </p:sp>
      <p:sp>
        <p:nvSpPr>
          <p:cNvPr id="17" name="Rectangle 16"/>
          <p:cNvSpPr/>
          <p:nvPr/>
        </p:nvSpPr>
        <p:spPr>
          <a:xfrm>
            <a:off x="218346" y="899666"/>
            <a:ext cx="3477353"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Internal Documentation</a:t>
            </a:r>
          </a:p>
        </p:txBody>
      </p:sp>
      <p:cxnSp>
        <p:nvCxnSpPr>
          <p:cNvPr id="18" name="Straight Connector 17"/>
          <p:cNvCxnSpPr/>
          <p:nvPr/>
        </p:nvCxnSpPr>
        <p:spPr>
          <a:xfrm>
            <a:off x="2529239" y="1359645"/>
            <a:ext cx="4672475" cy="0"/>
          </a:xfrm>
          <a:prstGeom prst="line">
            <a:avLst/>
          </a:prstGeom>
        </p:spPr>
        <p:style>
          <a:lnRef idx="2">
            <a:schemeClr val="accent6"/>
          </a:lnRef>
          <a:fillRef idx="0">
            <a:schemeClr val="accent6"/>
          </a:fillRef>
          <a:effectRef idx="1">
            <a:schemeClr val="accent6"/>
          </a:effectRef>
          <a:fontRef idx="minor">
            <a:schemeClr val="tx1"/>
          </a:fontRef>
        </p:style>
      </p:cxnSp>
      <p:sp>
        <p:nvSpPr>
          <p:cNvPr id="21" name="Content Placeholder 2"/>
          <p:cNvSpPr txBox="1">
            <a:spLocks/>
          </p:cNvSpPr>
          <p:nvPr/>
        </p:nvSpPr>
        <p:spPr>
          <a:xfrm>
            <a:off x="198577" y="1475474"/>
            <a:ext cx="7079004"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smtClean="0"/>
              <a:t>It </a:t>
            </a:r>
            <a:r>
              <a:rPr lang="en-US" sz="2300" dirty="0"/>
              <a:t>is the </a:t>
            </a:r>
            <a:r>
              <a:rPr lang="en-US" sz="2300" b="1" dirty="0">
                <a:solidFill>
                  <a:srgbClr val="C00000"/>
                </a:solidFill>
              </a:rPr>
              <a:t>code perception features</a:t>
            </a:r>
            <a:r>
              <a:rPr lang="en-US" sz="2300" dirty="0"/>
              <a:t> provided as part of the source code.</a:t>
            </a:r>
          </a:p>
          <a:p>
            <a:r>
              <a:rPr lang="en-US" sz="2300" dirty="0"/>
              <a:t>It is provided through appropriate</a:t>
            </a:r>
            <a:r>
              <a:rPr lang="en-US" sz="2300" b="1" dirty="0">
                <a:solidFill>
                  <a:srgbClr val="C00000"/>
                </a:solidFill>
              </a:rPr>
              <a:t> module headers and comments</a:t>
            </a:r>
            <a:r>
              <a:rPr lang="en-US" sz="2300" dirty="0"/>
              <a:t> embedded in the source code.</a:t>
            </a:r>
          </a:p>
          <a:p>
            <a:r>
              <a:rPr lang="en-US" sz="2300" dirty="0"/>
              <a:t>It is also provided through the useful </a:t>
            </a:r>
            <a:r>
              <a:rPr lang="en-US" sz="2300" b="1" dirty="0">
                <a:solidFill>
                  <a:srgbClr val="C00000"/>
                </a:solidFill>
              </a:rPr>
              <a:t>variable names, module and function headers, code indentation, code structuring, use of enumerated types and constant identifiers, use of user-defined data types</a:t>
            </a:r>
            <a:r>
              <a:rPr lang="en-US" sz="2300" dirty="0"/>
              <a:t>, etc.</a:t>
            </a:r>
          </a:p>
          <a:p>
            <a:r>
              <a:rPr lang="en-US" sz="2300" dirty="0"/>
              <a:t>Even when code is carefully commented, </a:t>
            </a:r>
            <a:r>
              <a:rPr lang="en-US" sz="2300" b="1" dirty="0">
                <a:solidFill>
                  <a:srgbClr val="C00000"/>
                </a:solidFill>
              </a:rPr>
              <a:t>meaningful variable names</a:t>
            </a:r>
            <a:r>
              <a:rPr lang="en-US" sz="2300" dirty="0"/>
              <a:t> are still more helpful in understanding a piece of code. </a:t>
            </a:r>
          </a:p>
          <a:p>
            <a:r>
              <a:rPr lang="en-US" sz="2300" dirty="0"/>
              <a:t>Good organizations ensure good internal documentation by appropriately formulating their coding standards and guidelines.</a:t>
            </a:r>
          </a:p>
          <a:p>
            <a:endParaRPr lang="en-US" sz="2300" dirty="0"/>
          </a:p>
        </p:txBody>
      </p:sp>
      <p:cxnSp>
        <p:nvCxnSpPr>
          <p:cNvPr id="19" name="Straight Connector 18"/>
          <p:cNvCxnSpPr/>
          <p:nvPr/>
        </p:nvCxnSpPr>
        <p:spPr>
          <a:xfrm>
            <a:off x="7410690"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7524499" y="899666"/>
            <a:ext cx="32109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External Documentation</a:t>
            </a:r>
          </a:p>
        </p:txBody>
      </p:sp>
      <p:cxnSp>
        <p:nvCxnSpPr>
          <p:cNvPr id="23" name="Straight Connector 22"/>
          <p:cNvCxnSpPr/>
          <p:nvPr/>
        </p:nvCxnSpPr>
        <p:spPr>
          <a:xfrm>
            <a:off x="10521192" y="1359645"/>
            <a:ext cx="1457448" cy="0"/>
          </a:xfrm>
          <a:prstGeom prst="line">
            <a:avLst/>
          </a:prstGeom>
        </p:spPr>
        <p:style>
          <a:lnRef idx="2">
            <a:schemeClr val="accent6"/>
          </a:lnRef>
          <a:fillRef idx="0">
            <a:schemeClr val="accent6"/>
          </a:fillRef>
          <a:effectRef idx="1">
            <a:schemeClr val="accent6"/>
          </a:effectRef>
          <a:fontRef idx="minor">
            <a:schemeClr val="tx1"/>
          </a:fontRef>
        </p:style>
      </p:cxnSp>
      <p:sp>
        <p:nvSpPr>
          <p:cNvPr id="24" name="Content Placeholder 2"/>
          <p:cNvSpPr txBox="1">
            <a:spLocks/>
          </p:cNvSpPr>
          <p:nvPr/>
        </p:nvSpPr>
        <p:spPr>
          <a:xfrm>
            <a:off x="7543800" y="1475474"/>
            <a:ext cx="4434840"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dirty="0"/>
              <a:t>is provided through various types of </a:t>
            </a:r>
            <a:r>
              <a:rPr lang="en-US" b="1" dirty="0">
                <a:solidFill>
                  <a:srgbClr val="C00000"/>
                </a:solidFill>
              </a:rPr>
              <a:t>supporting documents</a:t>
            </a:r>
            <a:r>
              <a:rPr lang="en-US" dirty="0"/>
              <a:t> </a:t>
            </a:r>
          </a:p>
          <a:p>
            <a:pPr lvl="1"/>
            <a:r>
              <a:rPr lang="en-US" dirty="0"/>
              <a:t>such as users’ manual</a:t>
            </a:r>
          </a:p>
          <a:p>
            <a:pPr lvl="1"/>
            <a:r>
              <a:rPr lang="en-US" dirty="0"/>
              <a:t>software requirements specification document</a:t>
            </a:r>
          </a:p>
          <a:p>
            <a:pPr lvl="1"/>
            <a:r>
              <a:rPr lang="en-US" dirty="0"/>
              <a:t>design document</a:t>
            </a:r>
          </a:p>
          <a:p>
            <a:pPr lvl="1"/>
            <a:r>
              <a:rPr lang="en-US" dirty="0"/>
              <a:t>test documents, etc.</a:t>
            </a:r>
          </a:p>
          <a:p>
            <a:r>
              <a:rPr lang="en-US" dirty="0"/>
              <a:t>A systematic software development style ensures that all these documents are </a:t>
            </a:r>
            <a:r>
              <a:rPr lang="en-US" b="1" dirty="0">
                <a:solidFill>
                  <a:srgbClr val="C00000"/>
                </a:solidFill>
              </a:rPr>
              <a:t>produced in an orderly fashion</a:t>
            </a:r>
            <a:r>
              <a:rPr lang="en-US" dirty="0"/>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5789" y="517529"/>
            <a:ext cx="953651" cy="764273"/>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657" y="5501369"/>
            <a:ext cx="1321919" cy="937531"/>
          </a:xfrm>
          <a:prstGeom prst="rect">
            <a:avLst/>
          </a:prstGeom>
        </p:spPr>
      </p:pic>
      <p:sp>
        <p:nvSpPr>
          <p:cNvPr id="3" name="Rectangle 2"/>
          <p:cNvSpPr/>
          <p:nvPr/>
        </p:nvSpPr>
        <p:spPr>
          <a:xfrm>
            <a:off x="8815432" y="339924"/>
            <a:ext cx="3345788" cy="369332"/>
          </a:xfrm>
          <a:prstGeom prst="rect">
            <a:avLst/>
          </a:prstGeom>
        </p:spPr>
        <p:txBody>
          <a:bodyPr wrap="none">
            <a:spAutoFit/>
          </a:bodyPr>
          <a:lstStyle/>
          <a:p>
            <a:r>
              <a:rPr lang="en-US" b="1" dirty="0"/>
              <a:t>Internal &amp; External Documentation</a:t>
            </a:r>
          </a:p>
        </p:txBody>
      </p:sp>
    </p:spTree>
    <p:extLst>
      <p:ext uri="{BB962C8B-B14F-4D97-AF65-F5344CB8AC3E}">
        <p14:creationId xmlns:p14="http://schemas.microsoft.com/office/powerpoint/2010/main" val="21256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left)">
                                      <p:cBhvr>
                                        <p:cTn id="9" dur="500"/>
                                        <p:tgtEl>
                                          <p:spTgt spid="18"/>
                                        </p:tgtEl>
                                      </p:cBhvr>
                                    </p:animEffec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22" presetClass="entr" presetSubtype="1"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22" presetClass="entr" presetSubtype="8"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4">
                                            <p:txEl>
                                              <p:pRg st="1" end="1"/>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xEl>
                                              <p:pRg st="2" end="2"/>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build="p"/>
      <p:bldP spid="20" grpId="0" animBg="1"/>
      <p:bldP spid="2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18184"/>
          <a:stretch/>
        </p:blipFill>
        <p:spPr>
          <a:xfrm>
            <a:off x="3689366" y="2953366"/>
            <a:ext cx="1688865" cy="1295400"/>
          </a:xfrm>
          <a:prstGeom prst="rect">
            <a:avLst/>
          </a:prstGeom>
        </p:spPr>
      </p:pic>
      <p:sp>
        <p:nvSpPr>
          <p:cNvPr id="18" name="Rounded Rectangular Callout 17"/>
          <p:cNvSpPr/>
          <p:nvPr/>
        </p:nvSpPr>
        <p:spPr>
          <a:xfrm>
            <a:off x="228600" y="4341359"/>
            <a:ext cx="4057650" cy="2149572"/>
          </a:xfrm>
          <a:prstGeom prst="wedgeRoundRectCallout">
            <a:avLst>
              <a:gd name="adj1" fmla="val 86300"/>
              <a:gd name="adj2" fmla="val 2394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solidFill>
                  <a:srgbClr val="C00000"/>
                </a:solidFill>
              </a:rPr>
              <a:t>Don’t view testing</a:t>
            </a:r>
            <a:r>
              <a:rPr lang="en-US" sz="2400" dirty="0" smtClean="0">
                <a:solidFill>
                  <a:schemeClr val="tx1"/>
                </a:solidFill>
              </a:rPr>
              <a:t> as a </a:t>
            </a:r>
            <a:r>
              <a:rPr lang="en-US" sz="2400" b="1" dirty="0" smtClean="0">
                <a:solidFill>
                  <a:srgbClr val="C00000"/>
                </a:solidFill>
              </a:rPr>
              <a:t>“safety </a:t>
            </a:r>
            <a:r>
              <a:rPr lang="en-US" sz="2400" b="1" dirty="0">
                <a:solidFill>
                  <a:srgbClr val="C00000"/>
                </a:solidFill>
              </a:rPr>
              <a:t>n</a:t>
            </a:r>
            <a:r>
              <a:rPr lang="en-US" sz="2400" b="1" dirty="0" smtClean="0">
                <a:solidFill>
                  <a:srgbClr val="C00000"/>
                </a:solidFill>
              </a:rPr>
              <a:t>et” </a:t>
            </a:r>
            <a:r>
              <a:rPr lang="en-US" sz="2400" dirty="0" smtClean="0">
                <a:solidFill>
                  <a:schemeClr val="tx1"/>
                </a:solidFill>
              </a:rPr>
              <a:t>that will catch all errors that occurred because of weak software engineering practice.</a:t>
            </a:r>
            <a:endParaRPr lang="en-US" sz="2400" dirty="0">
              <a:solidFill>
                <a:schemeClr val="tx1"/>
              </a:solidFill>
            </a:endParaRPr>
          </a:p>
        </p:txBody>
      </p:sp>
      <p:sp>
        <p:nvSpPr>
          <p:cNvPr id="15" name="Rounded Rectangular Callout 14"/>
          <p:cNvSpPr/>
          <p:nvPr/>
        </p:nvSpPr>
        <p:spPr>
          <a:xfrm>
            <a:off x="228600" y="913996"/>
            <a:ext cx="4057650" cy="2062114"/>
          </a:xfrm>
          <a:prstGeom prst="wedgeRoundRectCallout">
            <a:avLst>
              <a:gd name="adj1" fmla="val 47325"/>
              <a:gd name="adj2" fmla="val 621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Testing</a:t>
            </a:r>
            <a:r>
              <a:rPr lang="en-US" sz="2400" dirty="0">
                <a:solidFill>
                  <a:srgbClr val="C00000"/>
                </a:solidFill>
              </a:rPr>
              <a:t> </a:t>
            </a:r>
            <a:r>
              <a:rPr lang="en-US" sz="2400" dirty="0"/>
              <a:t>is the </a:t>
            </a:r>
            <a:r>
              <a:rPr lang="en-US" sz="2400" b="1" dirty="0">
                <a:solidFill>
                  <a:srgbClr val="C00000"/>
                </a:solidFill>
              </a:rPr>
              <a:t>process</a:t>
            </a:r>
            <a:r>
              <a:rPr lang="en-US" sz="2400" dirty="0">
                <a:solidFill>
                  <a:srgbClr val="C00000"/>
                </a:solidFill>
              </a:rPr>
              <a:t> </a:t>
            </a:r>
            <a:r>
              <a:rPr lang="en-US" sz="2400" dirty="0"/>
              <a:t>of exercising </a:t>
            </a:r>
            <a:r>
              <a:rPr lang="en-US" sz="2400" dirty="0" smtClean="0"/>
              <a:t>a program </a:t>
            </a:r>
            <a:r>
              <a:rPr lang="en-US" sz="2400" dirty="0"/>
              <a:t>with the specific </a:t>
            </a:r>
            <a:r>
              <a:rPr lang="en-US" sz="2400" b="1" dirty="0">
                <a:solidFill>
                  <a:srgbClr val="C00000"/>
                </a:solidFill>
              </a:rPr>
              <a:t>intent of </a:t>
            </a:r>
            <a:r>
              <a:rPr lang="en-US" sz="2400" b="1" dirty="0" smtClean="0">
                <a:solidFill>
                  <a:srgbClr val="C00000"/>
                </a:solidFill>
              </a:rPr>
              <a:t>finding errors</a:t>
            </a:r>
            <a:r>
              <a:rPr lang="en-US" sz="2400" dirty="0" smtClean="0"/>
              <a:t> </a:t>
            </a:r>
            <a:r>
              <a:rPr lang="en-US" sz="2400" dirty="0"/>
              <a:t>prior to delivery to the end user.</a:t>
            </a:r>
          </a:p>
        </p:txBody>
      </p:sp>
      <p:pic>
        <p:nvPicPr>
          <p:cNvPr id="11" name="Picture 10"/>
          <p:cNvPicPr>
            <a:picLocks noChangeAspect="1"/>
          </p:cNvPicPr>
          <p:nvPr/>
        </p:nvPicPr>
        <p:blipFill>
          <a:blip r:embed="rId3"/>
          <a:stretch>
            <a:fillRect/>
          </a:stretch>
        </p:blipFill>
        <p:spPr>
          <a:xfrm>
            <a:off x="5378231" y="847523"/>
            <a:ext cx="6661369" cy="431029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81" y="5294143"/>
            <a:ext cx="1712142" cy="1168029"/>
          </a:xfrm>
          <a:prstGeom prst="rect">
            <a:avLst/>
          </a:prstGeom>
        </p:spPr>
      </p:pic>
    </p:spTree>
    <p:extLst>
      <p:ext uri="{BB962C8B-B14F-4D97-AF65-F5344CB8AC3E}">
        <p14:creationId xmlns:p14="http://schemas.microsoft.com/office/powerpoint/2010/main" val="300717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Test the Software</a:t>
            </a:r>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67400" y="882968"/>
            <a:ext cx="2476182" cy="2476182"/>
          </a:xfrm>
          <a:prstGeom prst="rect">
            <a:avLst/>
          </a:prstGeom>
        </p:spPr>
      </p:pic>
      <p:pic>
        <p:nvPicPr>
          <p:cNvPr id="5" name="Picture 4"/>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3100" y="882968"/>
            <a:ext cx="2539682" cy="2539682"/>
          </a:xfrm>
          <a:prstGeom prst="rect">
            <a:avLst/>
          </a:prstGeom>
        </p:spPr>
      </p:pic>
      <p:sp>
        <p:nvSpPr>
          <p:cNvPr id="6" name="Rectangle 5"/>
          <p:cNvSpPr/>
          <p:nvPr/>
        </p:nvSpPr>
        <p:spPr>
          <a:xfrm rot="16200000">
            <a:off x="-742631" y="1854200"/>
            <a:ext cx="2475864"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Developer</a:t>
            </a:r>
            <a:endParaRPr lang="en-US" sz="2400" b="1" dirty="0"/>
          </a:p>
        </p:txBody>
      </p:sp>
      <p:sp>
        <p:nvSpPr>
          <p:cNvPr id="7" name="Rectangle 6"/>
          <p:cNvSpPr/>
          <p:nvPr/>
        </p:nvSpPr>
        <p:spPr>
          <a:xfrm>
            <a:off x="8419782" y="882968"/>
            <a:ext cx="533400" cy="24758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sz="2400" b="1" dirty="0" smtClean="0"/>
              <a:t>Tester</a:t>
            </a:r>
            <a:endParaRPr lang="en-US" sz="2400" b="1" dirty="0"/>
          </a:p>
        </p:txBody>
      </p:sp>
      <p:sp>
        <p:nvSpPr>
          <p:cNvPr id="8" name="Rectangle 7"/>
          <p:cNvSpPr/>
          <p:nvPr/>
        </p:nvSpPr>
        <p:spPr>
          <a:xfrm>
            <a:off x="190500" y="3486150"/>
            <a:ext cx="4305300" cy="1219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a:t>Understands the system but, will test "gently"</a:t>
            </a:r>
          </a:p>
          <a:p>
            <a:pPr algn="ctr"/>
            <a:r>
              <a:rPr lang="en-US" sz="2400" dirty="0"/>
              <a:t>and, is driven by "delivery</a:t>
            </a:r>
            <a:r>
              <a:rPr lang="en-US" sz="2400" dirty="0" smtClean="0"/>
              <a:t>"</a:t>
            </a:r>
            <a:endParaRPr lang="en-US" sz="2400" dirty="0"/>
          </a:p>
        </p:txBody>
      </p:sp>
      <p:sp>
        <p:nvSpPr>
          <p:cNvPr id="9" name="Rectangle 8"/>
          <p:cNvSpPr/>
          <p:nvPr/>
        </p:nvSpPr>
        <p:spPr>
          <a:xfrm>
            <a:off x="4724400" y="3486150"/>
            <a:ext cx="4228782"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Must learn about the system, but, will attempt to break it</a:t>
            </a:r>
          </a:p>
          <a:p>
            <a:pPr algn="ctr"/>
            <a:r>
              <a:rPr lang="en-US" sz="2400" dirty="0"/>
              <a:t>and, is driven by quality</a:t>
            </a:r>
          </a:p>
        </p:txBody>
      </p:sp>
      <p:sp>
        <p:nvSpPr>
          <p:cNvPr id="10" name="Rounded Rectangular Callout 9"/>
          <p:cNvSpPr/>
          <p:nvPr/>
        </p:nvSpPr>
        <p:spPr>
          <a:xfrm>
            <a:off x="228600" y="4933950"/>
            <a:ext cx="4267200" cy="1619250"/>
          </a:xfrm>
          <a:prstGeom prst="wedgeRoundRectCallout">
            <a:avLst>
              <a:gd name="adj1" fmla="val 50595"/>
              <a:gd name="adj2" fmla="val -608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Testing </a:t>
            </a:r>
            <a:r>
              <a:rPr lang="en-US" sz="2400" dirty="0"/>
              <a:t>without </a:t>
            </a:r>
            <a:r>
              <a:rPr lang="en-US" sz="2400" dirty="0" smtClean="0"/>
              <a:t>plan is of no point</a:t>
            </a:r>
            <a:endParaRPr lang="en-US" sz="2400" dirty="0"/>
          </a:p>
          <a:p>
            <a:pPr algn="ctr"/>
            <a:r>
              <a:rPr lang="en-US" sz="2400" dirty="0" smtClean="0"/>
              <a:t>It wastes </a:t>
            </a:r>
            <a:r>
              <a:rPr lang="en-US" sz="2400" dirty="0"/>
              <a:t>time and effort</a:t>
            </a:r>
          </a:p>
        </p:txBody>
      </p:sp>
      <p:sp>
        <p:nvSpPr>
          <p:cNvPr id="11" name="Rounded Rectangular Callout 10"/>
          <p:cNvSpPr/>
          <p:nvPr/>
        </p:nvSpPr>
        <p:spPr>
          <a:xfrm>
            <a:off x="4685982" y="4933950"/>
            <a:ext cx="4267200" cy="1619250"/>
          </a:xfrm>
          <a:prstGeom prst="wedgeRoundRectCallout">
            <a:avLst>
              <a:gd name="adj1" fmla="val -52083"/>
              <a:gd name="adj2" fmla="val -61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Testing need </a:t>
            </a:r>
            <a:r>
              <a:rPr lang="en-US" sz="2400" dirty="0"/>
              <a:t>a </a:t>
            </a:r>
            <a:r>
              <a:rPr lang="en-US" sz="2400" dirty="0" smtClean="0"/>
              <a:t>strategy</a:t>
            </a:r>
            <a:br>
              <a:rPr lang="en-US" sz="2400" dirty="0" smtClean="0"/>
            </a:br>
            <a:r>
              <a:rPr lang="en-US" sz="2400" dirty="0" smtClean="0"/>
              <a:t>Dev </a:t>
            </a:r>
            <a:r>
              <a:rPr lang="en-US" sz="2400" dirty="0"/>
              <a:t>team needs to work with </a:t>
            </a:r>
            <a:r>
              <a:rPr lang="en-US" sz="2400" dirty="0" smtClean="0"/>
              <a:t>Test team</a:t>
            </a:r>
            <a:r>
              <a:rPr lang="en-US" sz="2400" dirty="0"/>
              <a:t>, “Egoless Programming”</a:t>
            </a:r>
          </a:p>
        </p:txBody>
      </p:sp>
      <p:sp>
        <p:nvSpPr>
          <p:cNvPr id="12" name="Oval Callout 11"/>
          <p:cNvSpPr/>
          <p:nvPr/>
        </p:nvSpPr>
        <p:spPr>
          <a:xfrm>
            <a:off x="9394261" y="830144"/>
            <a:ext cx="2580967" cy="2335447"/>
          </a:xfrm>
          <a:prstGeom prst="wedgeEllipseCallout">
            <a:avLst>
              <a:gd name="adj1" fmla="val -3548"/>
              <a:gd name="adj2" fmla="val 735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Who Test the </a:t>
            </a:r>
            <a:r>
              <a:rPr lang="en-US" sz="2400" b="1" dirty="0" smtClean="0"/>
              <a:t>Software</a:t>
            </a:r>
            <a:r>
              <a:rPr lang="en-US" sz="2400" dirty="0" smtClean="0"/>
              <a:t>?</a:t>
            </a:r>
            <a:endParaRPr lang="en-US" sz="2400" b="1" dirty="0"/>
          </a:p>
        </p:txBody>
      </p:sp>
      <p:sp>
        <p:nvSpPr>
          <p:cNvPr id="16" name="TextBox 15"/>
          <p:cNvSpPr txBox="1"/>
          <p:nvPr/>
        </p:nvSpPr>
        <p:spPr>
          <a:xfrm>
            <a:off x="9454279" y="3652718"/>
            <a:ext cx="2460930" cy="646331"/>
          </a:xfrm>
          <a:prstGeom prst="rect">
            <a:avLst/>
          </a:prstGeom>
          <a:noFill/>
        </p:spPr>
        <p:txBody>
          <a:bodyPr wrap="none" rtlCol="0">
            <a:spAutoFit/>
          </a:bodyPr>
          <a:lstStyle/>
          <a:p>
            <a:r>
              <a:rPr lang="en-US" sz="3600" b="1" dirty="0" smtClean="0">
                <a:solidFill>
                  <a:srgbClr val="C00000"/>
                </a:solidFill>
              </a:rPr>
              <a:t>&lt;</a:t>
            </a:r>
            <a:r>
              <a:rPr lang="en-US" sz="3600" b="1" dirty="0" smtClean="0"/>
              <a:t>Developer</a:t>
            </a:r>
            <a:r>
              <a:rPr lang="en-US" sz="3600" b="1" dirty="0" smtClean="0">
                <a:solidFill>
                  <a:srgbClr val="C00000"/>
                </a:solidFill>
              </a:rPr>
              <a:t>&gt;</a:t>
            </a:r>
            <a:endParaRPr lang="en-US" sz="3600" b="1" dirty="0">
              <a:solidFill>
                <a:srgbClr val="C00000"/>
              </a:solidFill>
            </a:endParaRPr>
          </a:p>
        </p:txBody>
      </p:sp>
      <p:sp>
        <p:nvSpPr>
          <p:cNvPr id="17" name="TextBox 16"/>
          <p:cNvSpPr txBox="1"/>
          <p:nvPr/>
        </p:nvSpPr>
        <p:spPr>
          <a:xfrm>
            <a:off x="9872661" y="4933950"/>
            <a:ext cx="1624163" cy="646331"/>
          </a:xfrm>
          <a:prstGeom prst="rect">
            <a:avLst/>
          </a:prstGeom>
          <a:noFill/>
        </p:spPr>
        <p:txBody>
          <a:bodyPr wrap="none" rtlCol="0">
            <a:spAutoFit/>
          </a:bodyPr>
          <a:lstStyle/>
          <a:p>
            <a:r>
              <a:rPr lang="en-US" sz="3600" b="1" dirty="0" smtClean="0">
                <a:solidFill>
                  <a:srgbClr val="C00000"/>
                </a:solidFill>
              </a:rPr>
              <a:t>[</a:t>
            </a:r>
            <a:r>
              <a:rPr lang="en-US" sz="3600" b="1" dirty="0" smtClean="0"/>
              <a:t>Tester</a:t>
            </a:r>
            <a:r>
              <a:rPr lang="en-US" sz="3600" b="1" dirty="0">
                <a:solidFill>
                  <a:srgbClr val="C00000"/>
                </a:solidFill>
              </a:rPr>
              <a:t>]</a:t>
            </a:r>
          </a:p>
        </p:txBody>
      </p:sp>
      <p:sp>
        <p:nvSpPr>
          <p:cNvPr id="14" name="TextBox 13"/>
          <p:cNvSpPr txBox="1"/>
          <p:nvPr/>
        </p:nvSpPr>
        <p:spPr>
          <a:xfrm>
            <a:off x="10325510" y="4299049"/>
            <a:ext cx="718466" cy="646331"/>
          </a:xfrm>
          <a:prstGeom prst="rect">
            <a:avLst/>
          </a:prstGeom>
          <a:noFill/>
        </p:spPr>
        <p:txBody>
          <a:bodyPr wrap="none" rtlCol="0">
            <a:spAutoFit/>
          </a:bodyPr>
          <a:lstStyle/>
          <a:p>
            <a:r>
              <a:rPr lang="en-US" sz="3600" b="1" dirty="0" smtClean="0">
                <a:solidFill>
                  <a:srgbClr val="C00000"/>
                </a:solidFill>
              </a:rPr>
              <a:t>OR</a:t>
            </a:r>
            <a:endParaRPr lang="en-US" sz="3600" b="1" dirty="0">
              <a:solidFill>
                <a:srgbClr val="C00000"/>
              </a:solidFill>
            </a:endParaRPr>
          </a:p>
        </p:txBody>
      </p:sp>
    </p:spTree>
    <p:extLst>
      <p:ext uri="{BB962C8B-B14F-4D97-AF65-F5344CB8AC3E}">
        <p14:creationId xmlns:p14="http://schemas.microsoft.com/office/powerpoint/2010/main" val="54643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Test the Software?</a:t>
            </a:r>
          </a:p>
        </p:txBody>
      </p:sp>
      <p:sp>
        <p:nvSpPr>
          <p:cNvPr id="4" name="Rectangle 3"/>
          <p:cNvSpPr/>
          <p:nvPr/>
        </p:nvSpPr>
        <p:spPr>
          <a:xfrm>
            <a:off x="445972" y="1162050"/>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Unit Test</a:t>
            </a:r>
            <a:endParaRPr lang="en-US" sz="2000" b="1" dirty="0"/>
          </a:p>
        </p:txBody>
      </p:sp>
      <p:sp>
        <p:nvSpPr>
          <p:cNvPr id="5" name="TextBox 4"/>
          <p:cNvSpPr txBox="1"/>
          <p:nvPr/>
        </p:nvSpPr>
        <p:spPr>
          <a:xfrm>
            <a:off x="152399" y="802153"/>
            <a:ext cx="1843282" cy="369332"/>
          </a:xfrm>
          <a:prstGeom prst="rect">
            <a:avLst/>
          </a:prstGeom>
          <a:noFill/>
        </p:spPr>
        <p:txBody>
          <a:bodyPr vert="horz" wrap="square" rtlCol="0">
            <a:spAutoFit/>
          </a:bodyPr>
          <a:lstStyle/>
          <a:p>
            <a:pPr algn="ctr"/>
            <a:r>
              <a:rPr lang="en-US" dirty="0" smtClean="0"/>
              <a:t>Component Code</a:t>
            </a:r>
            <a:endParaRPr lang="en-US" dirty="0"/>
          </a:p>
        </p:txBody>
      </p:sp>
      <p:sp>
        <p:nvSpPr>
          <p:cNvPr id="6" name="Rectangle 5"/>
          <p:cNvSpPr/>
          <p:nvPr/>
        </p:nvSpPr>
        <p:spPr>
          <a:xfrm>
            <a:off x="5041900" y="24955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Integration Test</a:t>
            </a:r>
            <a:endParaRPr lang="en-US" sz="2400" b="1" dirty="0"/>
          </a:p>
        </p:txBody>
      </p:sp>
      <p:sp>
        <p:nvSpPr>
          <p:cNvPr id="7" name="Rectangle 6"/>
          <p:cNvSpPr/>
          <p:nvPr/>
        </p:nvSpPr>
        <p:spPr>
          <a:xfrm>
            <a:off x="5041900" y="41719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Performance Test</a:t>
            </a:r>
            <a:endParaRPr lang="en-US" sz="2400" b="1" dirty="0"/>
          </a:p>
        </p:txBody>
      </p:sp>
      <p:sp>
        <p:nvSpPr>
          <p:cNvPr id="8" name="Rectangle 7"/>
          <p:cNvSpPr/>
          <p:nvPr/>
        </p:nvSpPr>
        <p:spPr>
          <a:xfrm>
            <a:off x="5041900" y="50101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Acceptance Test</a:t>
            </a:r>
            <a:endParaRPr lang="en-US" sz="2400" b="1" dirty="0"/>
          </a:p>
        </p:txBody>
      </p:sp>
      <p:sp>
        <p:nvSpPr>
          <p:cNvPr id="9" name="Rectangle 8"/>
          <p:cNvSpPr/>
          <p:nvPr/>
        </p:nvSpPr>
        <p:spPr>
          <a:xfrm>
            <a:off x="5041900" y="58483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Installation Test</a:t>
            </a:r>
            <a:endParaRPr lang="en-US" sz="2400" b="1" dirty="0"/>
          </a:p>
        </p:txBody>
      </p:sp>
      <p:sp>
        <p:nvSpPr>
          <p:cNvPr id="10" name="Rectangle 9"/>
          <p:cNvSpPr/>
          <p:nvPr/>
        </p:nvSpPr>
        <p:spPr>
          <a:xfrm>
            <a:off x="490270" y="2567717"/>
            <a:ext cx="2957780" cy="461665"/>
          </a:xfrm>
          <a:prstGeom prst="rect">
            <a:avLst/>
          </a:prstGeom>
        </p:spPr>
        <p:txBody>
          <a:bodyPr wrap="square">
            <a:spAutoFit/>
          </a:bodyPr>
          <a:lstStyle/>
          <a:p>
            <a:r>
              <a:rPr lang="en-US" sz="2400" b="1" dirty="0" smtClean="0">
                <a:solidFill>
                  <a:schemeClr val="tx2"/>
                </a:solidFill>
              </a:rPr>
              <a:t>Design Specifications</a:t>
            </a:r>
            <a:endParaRPr lang="en-US" sz="2400" b="1" dirty="0">
              <a:solidFill>
                <a:schemeClr val="tx2"/>
              </a:solidFill>
            </a:endParaRPr>
          </a:p>
        </p:txBody>
      </p:sp>
      <p:sp>
        <p:nvSpPr>
          <p:cNvPr id="11" name="Rectangle 10"/>
          <p:cNvSpPr/>
          <p:nvPr/>
        </p:nvSpPr>
        <p:spPr>
          <a:xfrm>
            <a:off x="490269" y="3431867"/>
            <a:ext cx="3846056" cy="415498"/>
          </a:xfrm>
          <a:prstGeom prst="rect">
            <a:avLst/>
          </a:prstGeom>
        </p:spPr>
        <p:txBody>
          <a:bodyPr wrap="square">
            <a:spAutoFit/>
          </a:bodyPr>
          <a:lstStyle/>
          <a:p>
            <a:r>
              <a:rPr lang="en-US" sz="2100" b="1" dirty="0" smtClean="0">
                <a:solidFill>
                  <a:schemeClr val="tx2"/>
                </a:solidFill>
              </a:rPr>
              <a:t>System functional requirements</a:t>
            </a:r>
            <a:endParaRPr lang="en-US" sz="2100" b="1" dirty="0">
              <a:solidFill>
                <a:schemeClr val="tx2"/>
              </a:solidFill>
            </a:endParaRPr>
          </a:p>
        </p:txBody>
      </p:sp>
      <p:sp>
        <p:nvSpPr>
          <p:cNvPr id="12" name="Rectangle 11"/>
          <p:cNvSpPr/>
          <p:nvPr/>
        </p:nvSpPr>
        <p:spPr>
          <a:xfrm>
            <a:off x="490269" y="4248834"/>
            <a:ext cx="3846056" cy="461665"/>
          </a:xfrm>
          <a:prstGeom prst="rect">
            <a:avLst/>
          </a:prstGeom>
        </p:spPr>
        <p:txBody>
          <a:bodyPr wrap="square">
            <a:spAutoFit/>
          </a:bodyPr>
          <a:lstStyle/>
          <a:p>
            <a:r>
              <a:rPr lang="en-US" sz="2400" b="1" dirty="0">
                <a:solidFill>
                  <a:schemeClr val="tx2"/>
                </a:solidFill>
              </a:rPr>
              <a:t>Other software </a:t>
            </a:r>
            <a:r>
              <a:rPr lang="en-US" sz="2400" b="1" dirty="0" smtClean="0">
                <a:solidFill>
                  <a:schemeClr val="tx2"/>
                </a:solidFill>
              </a:rPr>
              <a:t>requirements</a:t>
            </a:r>
            <a:endParaRPr lang="en-US" sz="2400" b="1" dirty="0">
              <a:solidFill>
                <a:schemeClr val="tx2"/>
              </a:solidFill>
            </a:endParaRPr>
          </a:p>
        </p:txBody>
      </p:sp>
      <p:sp>
        <p:nvSpPr>
          <p:cNvPr id="13" name="Rectangle 12"/>
          <p:cNvSpPr/>
          <p:nvPr/>
        </p:nvSpPr>
        <p:spPr>
          <a:xfrm>
            <a:off x="490269" y="5089217"/>
            <a:ext cx="1952779" cy="461665"/>
          </a:xfrm>
          <a:prstGeom prst="rect">
            <a:avLst/>
          </a:prstGeom>
        </p:spPr>
        <p:txBody>
          <a:bodyPr wrap="none">
            <a:spAutoFit/>
          </a:bodyPr>
          <a:lstStyle/>
          <a:p>
            <a:r>
              <a:rPr lang="en-US" sz="2400" b="1" dirty="0">
                <a:solidFill>
                  <a:schemeClr val="tx2"/>
                </a:solidFill>
              </a:rPr>
              <a:t>Customer </a:t>
            </a:r>
            <a:r>
              <a:rPr lang="en-US" sz="2400" b="1" dirty="0" smtClean="0">
                <a:solidFill>
                  <a:schemeClr val="tx2"/>
                </a:solidFill>
              </a:rPr>
              <a:t>SRS</a:t>
            </a:r>
            <a:endParaRPr lang="en-US" sz="2400" b="1" dirty="0">
              <a:solidFill>
                <a:schemeClr val="tx2"/>
              </a:solidFill>
            </a:endParaRPr>
          </a:p>
        </p:txBody>
      </p:sp>
      <p:sp>
        <p:nvSpPr>
          <p:cNvPr id="14" name="Rectangle 13"/>
          <p:cNvSpPr/>
          <p:nvPr/>
        </p:nvSpPr>
        <p:spPr>
          <a:xfrm>
            <a:off x="445972" y="5931828"/>
            <a:ext cx="2366353" cy="461665"/>
          </a:xfrm>
          <a:prstGeom prst="rect">
            <a:avLst/>
          </a:prstGeom>
        </p:spPr>
        <p:txBody>
          <a:bodyPr wrap="none">
            <a:spAutoFit/>
          </a:bodyPr>
          <a:lstStyle/>
          <a:p>
            <a:r>
              <a:rPr lang="en-US" sz="2400" b="1" dirty="0">
                <a:solidFill>
                  <a:schemeClr val="tx2"/>
                </a:solidFill>
              </a:rPr>
              <a:t>User environment</a:t>
            </a:r>
          </a:p>
        </p:txBody>
      </p:sp>
      <p:sp>
        <p:nvSpPr>
          <p:cNvPr id="15" name="Rectangle 14"/>
          <p:cNvSpPr/>
          <p:nvPr/>
        </p:nvSpPr>
        <p:spPr>
          <a:xfrm>
            <a:off x="2666691" y="1166347"/>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Unit Test</a:t>
            </a:r>
            <a:endParaRPr lang="en-US" sz="2000" b="1" dirty="0"/>
          </a:p>
        </p:txBody>
      </p:sp>
      <p:sp>
        <p:nvSpPr>
          <p:cNvPr id="16" name="TextBox 15"/>
          <p:cNvSpPr txBox="1"/>
          <p:nvPr/>
        </p:nvSpPr>
        <p:spPr>
          <a:xfrm>
            <a:off x="2373118" y="806450"/>
            <a:ext cx="1843282" cy="369332"/>
          </a:xfrm>
          <a:prstGeom prst="rect">
            <a:avLst/>
          </a:prstGeom>
          <a:noFill/>
        </p:spPr>
        <p:txBody>
          <a:bodyPr vert="horz" wrap="square" rtlCol="0">
            <a:spAutoFit/>
          </a:bodyPr>
          <a:lstStyle/>
          <a:p>
            <a:pPr algn="ctr"/>
            <a:r>
              <a:rPr lang="en-US" dirty="0" smtClean="0"/>
              <a:t>Component Code</a:t>
            </a:r>
            <a:endParaRPr lang="en-US" dirty="0"/>
          </a:p>
        </p:txBody>
      </p:sp>
      <p:sp>
        <p:nvSpPr>
          <p:cNvPr id="17" name="Rectangle 16"/>
          <p:cNvSpPr/>
          <p:nvPr/>
        </p:nvSpPr>
        <p:spPr>
          <a:xfrm>
            <a:off x="6883091" y="1166347"/>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Unit Test</a:t>
            </a:r>
            <a:endParaRPr lang="en-US" sz="2000" b="1" dirty="0"/>
          </a:p>
        </p:txBody>
      </p:sp>
      <p:sp>
        <p:nvSpPr>
          <p:cNvPr id="18" name="TextBox 17"/>
          <p:cNvSpPr txBox="1"/>
          <p:nvPr/>
        </p:nvSpPr>
        <p:spPr>
          <a:xfrm>
            <a:off x="6589518" y="806450"/>
            <a:ext cx="1843282" cy="369332"/>
          </a:xfrm>
          <a:prstGeom prst="rect">
            <a:avLst/>
          </a:prstGeom>
          <a:noFill/>
        </p:spPr>
        <p:txBody>
          <a:bodyPr vert="horz" wrap="square" rtlCol="0">
            <a:spAutoFit/>
          </a:bodyPr>
          <a:lstStyle/>
          <a:p>
            <a:pPr algn="ctr"/>
            <a:r>
              <a:rPr lang="en-US" dirty="0" smtClean="0"/>
              <a:t>Component Code</a:t>
            </a:r>
            <a:endParaRPr lang="en-US" dirty="0"/>
          </a:p>
        </p:txBody>
      </p:sp>
      <p:cxnSp>
        <p:nvCxnSpPr>
          <p:cNvPr id="19" name="Straight Arrow Connector 18"/>
          <p:cNvCxnSpPr>
            <a:stCxn id="4" idx="2"/>
            <a:endCxn id="6" idx="0"/>
          </p:cNvCxnSpPr>
          <p:nvPr/>
        </p:nvCxnSpPr>
        <p:spPr>
          <a:xfrm>
            <a:off x="1099286" y="1593850"/>
            <a:ext cx="5193564" cy="901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5" idx="2"/>
            <a:endCxn id="6" idx="0"/>
          </p:cNvCxnSpPr>
          <p:nvPr/>
        </p:nvCxnSpPr>
        <p:spPr>
          <a:xfrm>
            <a:off x="3320005" y="1598147"/>
            <a:ext cx="2972845" cy="897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7" idx="2"/>
            <a:endCxn id="6" idx="0"/>
          </p:cNvCxnSpPr>
          <p:nvPr/>
        </p:nvCxnSpPr>
        <p:spPr>
          <a:xfrm flipH="1">
            <a:off x="6292850" y="1598147"/>
            <a:ext cx="1243555" cy="897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5041900" y="33337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Function Test</a:t>
            </a:r>
            <a:endParaRPr lang="en-US" sz="2400" b="1" dirty="0"/>
          </a:p>
        </p:txBody>
      </p:sp>
      <p:cxnSp>
        <p:nvCxnSpPr>
          <p:cNvPr id="23" name="Straight Arrow Connector 22"/>
          <p:cNvCxnSpPr>
            <a:stCxn id="6" idx="2"/>
            <a:endCxn id="22" idx="0"/>
          </p:cNvCxnSpPr>
          <p:nvPr/>
        </p:nvCxnSpPr>
        <p:spPr>
          <a:xfrm>
            <a:off x="6292850" y="31051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22" idx="2"/>
            <a:endCxn id="7" idx="0"/>
          </p:cNvCxnSpPr>
          <p:nvPr/>
        </p:nvCxnSpPr>
        <p:spPr>
          <a:xfrm>
            <a:off x="6292850" y="39433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2"/>
            <a:endCxn id="8" idx="0"/>
          </p:cNvCxnSpPr>
          <p:nvPr/>
        </p:nvCxnSpPr>
        <p:spPr>
          <a:xfrm>
            <a:off x="6292850" y="47815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2"/>
            <a:endCxn id="9" idx="0"/>
          </p:cNvCxnSpPr>
          <p:nvPr/>
        </p:nvCxnSpPr>
        <p:spPr>
          <a:xfrm>
            <a:off x="6292850" y="56197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26"/>
          <p:cNvSpPr/>
          <p:nvPr/>
        </p:nvSpPr>
        <p:spPr>
          <a:xfrm>
            <a:off x="9321733" y="2586767"/>
            <a:ext cx="2380781" cy="430887"/>
          </a:xfrm>
          <a:prstGeom prst="rect">
            <a:avLst/>
          </a:prstGeom>
        </p:spPr>
        <p:txBody>
          <a:bodyPr wrap="none">
            <a:spAutoFit/>
          </a:bodyPr>
          <a:lstStyle/>
          <a:p>
            <a:pPr algn="r"/>
            <a:r>
              <a:rPr lang="en-US" sz="2200" b="1" dirty="0" smtClean="0">
                <a:solidFill>
                  <a:schemeClr val="accent3">
                    <a:lumMod val="50000"/>
                  </a:schemeClr>
                </a:solidFill>
              </a:rPr>
              <a:t>Integrated modules</a:t>
            </a:r>
            <a:endParaRPr lang="en-US" sz="2200" b="1" dirty="0">
              <a:solidFill>
                <a:schemeClr val="accent3">
                  <a:lumMod val="50000"/>
                </a:schemeClr>
              </a:solidFill>
            </a:endParaRPr>
          </a:p>
        </p:txBody>
      </p:sp>
      <p:sp>
        <p:nvSpPr>
          <p:cNvPr id="28" name="Rectangle 27"/>
          <p:cNvSpPr/>
          <p:nvPr/>
        </p:nvSpPr>
        <p:spPr>
          <a:xfrm>
            <a:off x="9131991" y="3424967"/>
            <a:ext cx="2570523" cy="430887"/>
          </a:xfrm>
          <a:prstGeom prst="rect">
            <a:avLst/>
          </a:prstGeom>
        </p:spPr>
        <p:txBody>
          <a:bodyPr wrap="square">
            <a:spAutoFit/>
          </a:bodyPr>
          <a:lstStyle/>
          <a:p>
            <a:pPr algn="r"/>
            <a:r>
              <a:rPr lang="en-US" sz="2200" b="1" dirty="0">
                <a:solidFill>
                  <a:schemeClr val="accent3">
                    <a:lumMod val="50000"/>
                  </a:schemeClr>
                </a:solidFill>
              </a:rPr>
              <a:t>Functioning system</a:t>
            </a:r>
          </a:p>
        </p:txBody>
      </p:sp>
      <p:sp>
        <p:nvSpPr>
          <p:cNvPr id="29" name="Rectangle 28"/>
          <p:cNvSpPr/>
          <p:nvPr/>
        </p:nvSpPr>
        <p:spPr>
          <a:xfrm>
            <a:off x="8267802" y="4264760"/>
            <a:ext cx="3305713" cy="430887"/>
          </a:xfrm>
          <a:prstGeom prst="rect">
            <a:avLst/>
          </a:prstGeom>
        </p:spPr>
        <p:txBody>
          <a:bodyPr wrap="none">
            <a:spAutoFit/>
          </a:bodyPr>
          <a:lstStyle/>
          <a:p>
            <a:pPr algn="r"/>
            <a:r>
              <a:rPr lang="en-US" sz="2200" b="1" dirty="0">
                <a:solidFill>
                  <a:schemeClr val="accent3">
                    <a:lumMod val="50000"/>
                  </a:schemeClr>
                </a:solidFill>
              </a:rPr>
              <a:t>Verified, validated software</a:t>
            </a:r>
          </a:p>
        </p:txBody>
      </p:sp>
      <p:sp>
        <p:nvSpPr>
          <p:cNvPr id="30" name="Rectangle 29"/>
          <p:cNvSpPr/>
          <p:nvPr/>
        </p:nvSpPr>
        <p:spPr>
          <a:xfrm>
            <a:off x="9332955" y="5104630"/>
            <a:ext cx="2127506" cy="430887"/>
          </a:xfrm>
          <a:prstGeom prst="rect">
            <a:avLst/>
          </a:prstGeom>
        </p:spPr>
        <p:txBody>
          <a:bodyPr wrap="none">
            <a:spAutoFit/>
          </a:bodyPr>
          <a:lstStyle/>
          <a:p>
            <a:pPr algn="r"/>
            <a:r>
              <a:rPr lang="en-US" sz="2200" b="1" dirty="0">
                <a:solidFill>
                  <a:schemeClr val="accent3">
                    <a:lumMod val="50000"/>
                  </a:schemeClr>
                </a:solidFill>
              </a:rPr>
              <a:t>Accepted system</a:t>
            </a:r>
          </a:p>
        </p:txBody>
      </p:sp>
      <p:sp>
        <p:nvSpPr>
          <p:cNvPr id="31" name="Rectangle 30"/>
          <p:cNvSpPr/>
          <p:nvPr/>
        </p:nvSpPr>
        <p:spPr>
          <a:xfrm>
            <a:off x="9604664" y="5939050"/>
            <a:ext cx="1840568" cy="430887"/>
          </a:xfrm>
          <a:prstGeom prst="rect">
            <a:avLst/>
          </a:prstGeom>
        </p:spPr>
        <p:txBody>
          <a:bodyPr wrap="none">
            <a:spAutoFit/>
          </a:bodyPr>
          <a:lstStyle/>
          <a:p>
            <a:pPr algn="r"/>
            <a:r>
              <a:rPr lang="en-US" sz="2200" b="1" dirty="0">
                <a:solidFill>
                  <a:schemeClr val="accent3">
                    <a:lumMod val="50000"/>
                  </a:schemeClr>
                </a:solidFill>
              </a:rPr>
              <a:t>System in use!</a:t>
            </a:r>
          </a:p>
        </p:txBody>
      </p:sp>
      <p:cxnSp>
        <p:nvCxnSpPr>
          <p:cNvPr id="32" name="Straight Arrow Connector 31"/>
          <p:cNvCxnSpPr>
            <a:stCxn id="10" idx="3"/>
            <a:endCxn id="6" idx="1"/>
          </p:cNvCxnSpPr>
          <p:nvPr/>
        </p:nvCxnSpPr>
        <p:spPr>
          <a:xfrm>
            <a:off x="3448050" y="2798550"/>
            <a:ext cx="1593850" cy="180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3"/>
            <a:endCxn id="27" idx="1"/>
          </p:cNvCxnSpPr>
          <p:nvPr/>
        </p:nvCxnSpPr>
        <p:spPr>
          <a:xfrm>
            <a:off x="7543800" y="2800350"/>
            <a:ext cx="1777933" cy="1861"/>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a:stCxn id="11" idx="3"/>
            <a:endCxn id="22" idx="1"/>
          </p:cNvCxnSpPr>
          <p:nvPr/>
        </p:nvCxnSpPr>
        <p:spPr>
          <a:xfrm flipV="1">
            <a:off x="4336325" y="3638550"/>
            <a:ext cx="705575" cy="106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2" idx="3"/>
            <a:endCxn id="7" idx="1"/>
          </p:cNvCxnSpPr>
          <p:nvPr/>
        </p:nvCxnSpPr>
        <p:spPr>
          <a:xfrm flipV="1">
            <a:off x="4336325" y="4476750"/>
            <a:ext cx="705575" cy="2917"/>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3" idx="3"/>
            <a:endCxn id="8" idx="1"/>
          </p:cNvCxnSpPr>
          <p:nvPr/>
        </p:nvCxnSpPr>
        <p:spPr>
          <a:xfrm flipV="1">
            <a:off x="2443048" y="5314950"/>
            <a:ext cx="2598852" cy="510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9" idx="1"/>
          </p:cNvCxnSpPr>
          <p:nvPr/>
        </p:nvCxnSpPr>
        <p:spPr>
          <a:xfrm>
            <a:off x="2812325" y="6153150"/>
            <a:ext cx="222957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2" idx="3"/>
            <a:endCxn id="28" idx="1"/>
          </p:cNvCxnSpPr>
          <p:nvPr/>
        </p:nvCxnSpPr>
        <p:spPr>
          <a:xfrm>
            <a:off x="7543800" y="3638550"/>
            <a:ext cx="1588191" cy="1861"/>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a:stCxn id="7" idx="3"/>
            <a:endCxn id="29" idx="1"/>
          </p:cNvCxnSpPr>
          <p:nvPr/>
        </p:nvCxnSpPr>
        <p:spPr>
          <a:xfrm>
            <a:off x="7543800" y="4476750"/>
            <a:ext cx="724002" cy="345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8" idx="3"/>
            <a:endCxn id="30" idx="1"/>
          </p:cNvCxnSpPr>
          <p:nvPr/>
        </p:nvCxnSpPr>
        <p:spPr>
          <a:xfrm>
            <a:off x="7543800" y="5314950"/>
            <a:ext cx="1789155" cy="512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9" idx="3"/>
            <a:endCxn id="31" idx="1"/>
          </p:cNvCxnSpPr>
          <p:nvPr/>
        </p:nvCxnSpPr>
        <p:spPr>
          <a:xfrm>
            <a:off x="7543800" y="6153150"/>
            <a:ext cx="2060864" cy="134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169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par>
                                <p:cTn id="22" presetID="22" presetClass="entr" presetSubtype="1"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2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22" presetClass="entr" presetSubtype="8"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up)">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childTnLst>
                                </p:cTn>
                              </p:par>
                              <p:par>
                                <p:cTn id="105" presetID="22" presetClass="entr" presetSubtype="8"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wipe(left)">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500"/>
                                        <p:tgtEl>
                                          <p:spTgt spid="40"/>
                                        </p:tgtEl>
                                      </p:cBhvr>
                                    </p:animEffect>
                                  </p:childTnLst>
                                </p:cTn>
                              </p:par>
                              <p:par>
                                <p:cTn id="113" presetID="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wipe(up)">
                                      <p:cBhvr>
                                        <p:cTn id="119" dur="500"/>
                                        <p:tgtEl>
                                          <p:spTgt spid="26"/>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childTnLst>
                                </p:cTn>
                              </p:par>
                              <p:par>
                                <p:cTn id="128" presetID="22" presetClass="entr" presetSubtype="8" fill="hold"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left)">
                                      <p:cBhvr>
                                        <p:cTn id="130" dur="500"/>
                                        <p:tgtEl>
                                          <p:spTgt spid="3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wipe(left)">
                                      <p:cBhvr>
                                        <p:cTn id="135" dur="500"/>
                                        <p:tgtEl>
                                          <p:spTgt spid="41"/>
                                        </p:tgtEl>
                                      </p:cBhvr>
                                    </p:animEffect>
                                  </p:childTnLst>
                                </p:cTn>
                              </p:par>
                              <p:par>
                                <p:cTn id="136" presetID="1" presetClass="entr" presetSubtype="0" fill="hold" grpId="0" nodeType="withEffect">
                                  <p:stCondLst>
                                    <p:cond delay="0"/>
                                  </p:stCondLst>
                                  <p:childTnLst>
                                    <p:set>
                                      <p:cBhvr>
                                        <p:cTn id="13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p:bldP spid="11" grpId="0"/>
      <p:bldP spid="12" grpId="0"/>
      <p:bldP spid="13" grpId="0"/>
      <p:bldP spid="14" grpId="0"/>
      <p:bldP spid="15" grpId="0" animBg="1"/>
      <p:bldP spid="16" grpId="0"/>
      <p:bldP spid="17" grpId="0" animBg="1"/>
      <p:bldP spid="18" grpId="0"/>
      <p:bldP spid="22" grpId="0" animBg="1"/>
      <p:bldP spid="27" grpId="0"/>
      <p:bldP spid="28" grpId="0"/>
      <p:bldP spid="29" grpId="0"/>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&amp; Validation</a:t>
            </a:r>
          </a:p>
        </p:txBody>
      </p:sp>
      <p:sp>
        <p:nvSpPr>
          <p:cNvPr id="4" name="Rectangle 3"/>
          <p:cNvSpPr/>
          <p:nvPr/>
        </p:nvSpPr>
        <p:spPr>
          <a:xfrm>
            <a:off x="182528" y="727671"/>
            <a:ext cx="3762454" cy="492443"/>
          </a:xfrm>
          <a:prstGeom prst="rect">
            <a:avLst/>
          </a:prstGeom>
        </p:spPr>
        <p:txBody>
          <a:bodyPr wrap="square">
            <a:spAutoFit/>
          </a:bodyPr>
          <a:lstStyle/>
          <a:p>
            <a:pPr algn="ctr"/>
            <a:r>
              <a:rPr lang="en-US" sz="2600" b="1" dirty="0" smtClean="0"/>
              <a:t>Verification</a:t>
            </a:r>
            <a:endParaRPr lang="en-US" sz="2600" b="1" dirty="0"/>
          </a:p>
        </p:txBody>
      </p:sp>
      <p:sp>
        <p:nvSpPr>
          <p:cNvPr id="5" name="Rectangle 4"/>
          <p:cNvSpPr/>
          <p:nvPr/>
        </p:nvSpPr>
        <p:spPr>
          <a:xfrm>
            <a:off x="182528" y="3478834"/>
            <a:ext cx="3762454" cy="492443"/>
          </a:xfrm>
          <a:prstGeom prst="rect">
            <a:avLst/>
          </a:prstGeom>
        </p:spPr>
        <p:txBody>
          <a:bodyPr wrap="square">
            <a:spAutoFit/>
          </a:bodyPr>
          <a:lstStyle/>
          <a:p>
            <a:pPr algn="ctr"/>
            <a:r>
              <a:rPr lang="en-US" sz="2600" b="1" dirty="0"/>
              <a:t>Validation</a:t>
            </a:r>
          </a:p>
        </p:txBody>
      </p:sp>
      <p:sp>
        <p:nvSpPr>
          <p:cNvPr id="6" name="Rectangle 5"/>
          <p:cNvSpPr/>
          <p:nvPr/>
        </p:nvSpPr>
        <p:spPr>
          <a:xfrm>
            <a:off x="182528" y="1125751"/>
            <a:ext cx="3762454" cy="415498"/>
          </a:xfrm>
          <a:prstGeom prst="rect">
            <a:avLst/>
          </a:prstGeom>
        </p:spPr>
        <p:txBody>
          <a:bodyPr wrap="square">
            <a:spAutoFit/>
          </a:bodyPr>
          <a:lstStyle/>
          <a:p>
            <a:r>
              <a:rPr lang="en-US" sz="2100" dirty="0"/>
              <a:t>Are we building the product right?</a:t>
            </a:r>
          </a:p>
        </p:txBody>
      </p:sp>
      <p:sp>
        <p:nvSpPr>
          <p:cNvPr id="7" name="Rectangle 6"/>
          <p:cNvSpPr/>
          <p:nvPr/>
        </p:nvSpPr>
        <p:spPr>
          <a:xfrm>
            <a:off x="182528" y="3880728"/>
            <a:ext cx="3762454" cy="415498"/>
          </a:xfrm>
          <a:prstGeom prst="rect">
            <a:avLst/>
          </a:prstGeom>
        </p:spPr>
        <p:txBody>
          <a:bodyPr wrap="square">
            <a:spAutoFit/>
          </a:bodyPr>
          <a:lstStyle/>
          <a:p>
            <a:pPr algn="ctr"/>
            <a:r>
              <a:rPr lang="en-US" sz="2100" dirty="0"/>
              <a:t>Are we building the right product?</a:t>
            </a:r>
          </a:p>
        </p:txBody>
      </p:sp>
      <p:sp>
        <p:nvSpPr>
          <p:cNvPr id="8" name="Rounded Rectangular Callout 7"/>
          <p:cNvSpPr/>
          <p:nvPr/>
        </p:nvSpPr>
        <p:spPr>
          <a:xfrm>
            <a:off x="185056" y="1571896"/>
            <a:ext cx="3759926" cy="1772194"/>
          </a:xfrm>
          <a:prstGeom prst="wedgeRoundRectCallout">
            <a:avLst>
              <a:gd name="adj1" fmla="val 6423"/>
              <a:gd name="adj2" fmla="val 25577"/>
              <a:gd name="adj3" fmla="val 16667"/>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t>The objective of Verification is to make sure that the product being develop is as per the requirements and design specifications</a:t>
            </a:r>
            <a:r>
              <a:rPr lang="en-US" sz="2000" dirty="0" smtClean="0"/>
              <a:t>.</a:t>
            </a:r>
            <a:endParaRPr lang="en-US" sz="2000" dirty="0"/>
          </a:p>
        </p:txBody>
      </p:sp>
      <p:sp>
        <p:nvSpPr>
          <p:cNvPr id="9" name="Rounded Rectangular Callout 8"/>
          <p:cNvSpPr/>
          <p:nvPr/>
        </p:nvSpPr>
        <p:spPr>
          <a:xfrm>
            <a:off x="182528" y="4345577"/>
            <a:ext cx="3762454" cy="2146663"/>
          </a:xfrm>
          <a:prstGeom prst="wedgeRoundRectCallout">
            <a:avLst>
              <a:gd name="adj1" fmla="val -3701"/>
              <a:gd name="adj2" fmla="val -49647"/>
              <a:gd name="adj3" fmla="val 16667"/>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t>The objective of Validation is to make sure that the product actually meet up the user’s requirements, and check whether the specifications were correct in the first place.</a:t>
            </a:r>
          </a:p>
        </p:txBody>
      </p:sp>
      <p:cxnSp>
        <p:nvCxnSpPr>
          <p:cNvPr id="10" name="Straight Connector 9"/>
          <p:cNvCxnSpPr/>
          <p:nvPr/>
        </p:nvCxnSpPr>
        <p:spPr>
          <a:xfrm>
            <a:off x="409853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4175889" y="754569"/>
            <a:ext cx="1898468" cy="523220"/>
          </a:xfrm>
          <a:prstGeom prst="rect">
            <a:avLst/>
          </a:prstGeom>
        </p:spPr>
        <p:txBody>
          <a:bodyPr wrap="none">
            <a:spAutoFit/>
          </a:bodyPr>
          <a:lstStyle/>
          <a:p>
            <a:r>
              <a:rPr lang="en-US" sz="2800" b="1" dirty="0" smtClean="0"/>
              <a:t>Verification</a:t>
            </a:r>
            <a:endParaRPr lang="en-US" sz="2800" b="1" dirty="0"/>
          </a:p>
        </p:txBody>
      </p:sp>
      <p:sp>
        <p:nvSpPr>
          <p:cNvPr id="12" name="Rectangle 11"/>
          <p:cNvSpPr/>
          <p:nvPr/>
        </p:nvSpPr>
        <p:spPr>
          <a:xfrm>
            <a:off x="10322236" y="754569"/>
            <a:ext cx="1695592" cy="523220"/>
          </a:xfrm>
          <a:prstGeom prst="rect">
            <a:avLst/>
          </a:prstGeom>
        </p:spPr>
        <p:txBody>
          <a:bodyPr wrap="none">
            <a:spAutoFit/>
          </a:bodyPr>
          <a:lstStyle/>
          <a:p>
            <a:pPr algn="r"/>
            <a:r>
              <a:rPr lang="en-US" sz="2800" b="1" dirty="0"/>
              <a:t>Validation</a:t>
            </a:r>
          </a:p>
        </p:txBody>
      </p:sp>
      <p:sp>
        <p:nvSpPr>
          <p:cNvPr id="13" name="Rectangle 12"/>
          <p:cNvSpPr/>
          <p:nvPr/>
        </p:nvSpPr>
        <p:spPr>
          <a:xfrm>
            <a:off x="4175889" y="1255742"/>
            <a:ext cx="3827285" cy="923330"/>
          </a:xfrm>
          <a:prstGeom prst="rect">
            <a:avLst/>
          </a:prstGeom>
        </p:spPr>
        <p:txBody>
          <a:bodyPr wrap="square">
            <a:spAutoFit/>
          </a:bodyPr>
          <a:lstStyle/>
          <a:p>
            <a:pPr algn="just"/>
            <a:r>
              <a:rPr lang="en-US" dirty="0" smtClean="0"/>
              <a:t>Process </a:t>
            </a:r>
            <a:r>
              <a:rPr lang="en-US" dirty="0"/>
              <a:t>of </a:t>
            </a:r>
            <a:r>
              <a:rPr lang="en-US" b="1" dirty="0"/>
              <a:t>evaluating</a:t>
            </a:r>
            <a:r>
              <a:rPr lang="en-US" dirty="0"/>
              <a:t> products of a </a:t>
            </a:r>
            <a:r>
              <a:rPr lang="en-US" b="1" dirty="0"/>
              <a:t>development phase </a:t>
            </a:r>
            <a:r>
              <a:rPr lang="en-US" dirty="0"/>
              <a:t>to find out whether they meet the specified requirements.</a:t>
            </a:r>
          </a:p>
        </p:txBody>
      </p:sp>
      <p:cxnSp>
        <p:nvCxnSpPr>
          <p:cNvPr id="14" name="Straight Connector 13"/>
          <p:cNvCxnSpPr/>
          <p:nvPr/>
        </p:nvCxnSpPr>
        <p:spPr>
          <a:xfrm flipH="1">
            <a:off x="8031726" y="1206679"/>
            <a:ext cx="1" cy="459507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107926" y="1255742"/>
            <a:ext cx="3909902" cy="1200329"/>
          </a:xfrm>
          <a:prstGeom prst="rect">
            <a:avLst/>
          </a:prstGeom>
        </p:spPr>
        <p:txBody>
          <a:bodyPr wrap="square">
            <a:spAutoFit/>
          </a:bodyPr>
          <a:lstStyle/>
          <a:p>
            <a:pPr algn="just"/>
            <a:r>
              <a:rPr lang="en-US" dirty="0" smtClean="0"/>
              <a:t>Process </a:t>
            </a:r>
            <a:r>
              <a:rPr lang="en-US" dirty="0"/>
              <a:t>of evaluating software </a:t>
            </a:r>
            <a:r>
              <a:rPr lang="en-US" b="1" dirty="0"/>
              <a:t>at the end of the development</a:t>
            </a:r>
            <a:r>
              <a:rPr lang="en-US" dirty="0"/>
              <a:t> </a:t>
            </a:r>
            <a:r>
              <a:rPr lang="en-US" dirty="0" smtClean="0"/>
              <a:t>to </a:t>
            </a:r>
            <a:r>
              <a:rPr lang="en-US" dirty="0"/>
              <a:t>determine whether software meets the customer expectations and requirements.</a:t>
            </a:r>
          </a:p>
        </p:txBody>
      </p:sp>
      <p:sp>
        <p:nvSpPr>
          <p:cNvPr id="16" name="Rectangle 15"/>
          <p:cNvSpPr/>
          <p:nvPr/>
        </p:nvSpPr>
        <p:spPr>
          <a:xfrm>
            <a:off x="4175889" y="2479203"/>
            <a:ext cx="3684539" cy="646331"/>
          </a:xfrm>
          <a:prstGeom prst="rect">
            <a:avLst/>
          </a:prstGeom>
        </p:spPr>
        <p:txBody>
          <a:bodyPr wrap="square">
            <a:spAutoFit/>
          </a:bodyPr>
          <a:lstStyle/>
          <a:p>
            <a:pPr algn="just"/>
            <a:r>
              <a:rPr lang="en-US" dirty="0" smtClean="0"/>
              <a:t>Activities involved: </a:t>
            </a:r>
            <a:r>
              <a:rPr lang="en-US" b="1" dirty="0"/>
              <a:t>Reviews</a:t>
            </a:r>
            <a:r>
              <a:rPr lang="en-US" dirty="0"/>
              <a:t>, </a:t>
            </a:r>
            <a:r>
              <a:rPr lang="en-US" b="1" dirty="0"/>
              <a:t>Meetings</a:t>
            </a:r>
            <a:r>
              <a:rPr lang="en-US" dirty="0"/>
              <a:t> and </a:t>
            </a:r>
            <a:r>
              <a:rPr lang="en-US" b="1" dirty="0" smtClean="0"/>
              <a:t>Inspections</a:t>
            </a:r>
            <a:endParaRPr lang="en-US" dirty="0"/>
          </a:p>
        </p:txBody>
      </p:sp>
      <p:sp>
        <p:nvSpPr>
          <p:cNvPr id="17" name="Rectangle 16"/>
          <p:cNvSpPr/>
          <p:nvPr/>
        </p:nvSpPr>
        <p:spPr>
          <a:xfrm>
            <a:off x="8107926" y="2479203"/>
            <a:ext cx="3909903" cy="923330"/>
          </a:xfrm>
          <a:prstGeom prst="rect">
            <a:avLst/>
          </a:prstGeom>
        </p:spPr>
        <p:txBody>
          <a:bodyPr wrap="square">
            <a:spAutoFit/>
          </a:bodyPr>
          <a:lstStyle/>
          <a:p>
            <a:pPr algn="just"/>
            <a:r>
              <a:rPr lang="en-US" dirty="0" smtClean="0"/>
              <a:t>Activities involved: </a:t>
            </a:r>
            <a:r>
              <a:rPr lang="en-US" b="1" dirty="0"/>
              <a:t>Testing</a:t>
            </a:r>
            <a:r>
              <a:rPr lang="en-US" dirty="0"/>
              <a:t> like black box testing, white box testing, gray box </a:t>
            </a:r>
            <a:r>
              <a:rPr lang="en-US" dirty="0" smtClean="0"/>
              <a:t>testing</a:t>
            </a:r>
            <a:endParaRPr lang="en-US" dirty="0"/>
          </a:p>
        </p:txBody>
      </p:sp>
      <p:cxnSp>
        <p:nvCxnSpPr>
          <p:cNvPr id="18" name="Straight Connector 17"/>
          <p:cNvCxnSpPr/>
          <p:nvPr/>
        </p:nvCxnSpPr>
        <p:spPr>
          <a:xfrm>
            <a:off x="4317485" y="2429608"/>
            <a:ext cx="7700345" cy="4324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317485" y="3406127"/>
            <a:ext cx="7700345" cy="1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175889" y="3469976"/>
            <a:ext cx="2399568" cy="369332"/>
          </a:xfrm>
          <a:prstGeom prst="rect">
            <a:avLst/>
          </a:prstGeom>
        </p:spPr>
        <p:txBody>
          <a:bodyPr wrap="none">
            <a:spAutoFit/>
          </a:bodyPr>
          <a:lstStyle/>
          <a:p>
            <a:r>
              <a:rPr lang="en-US" dirty="0" smtClean="0"/>
              <a:t>Carried </a:t>
            </a:r>
            <a:r>
              <a:rPr lang="en-US" dirty="0"/>
              <a:t>out by </a:t>
            </a:r>
            <a:r>
              <a:rPr lang="en-US" b="1" dirty="0"/>
              <a:t>QA team</a:t>
            </a:r>
          </a:p>
        </p:txBody>
      </p:sp>
      <p:sp>
        <p:nvSpPr>
          <p:cNvPr id="21" name="Rectangle 20"/>
          <p:cNvSpPr/>
          <p:nvPr/>
        </p:nvSpPr>
        <p:spPr>
          <a:xfrm>
            <a:off x="8107926" y="3469976"/>
            <a:ext cx="2963098" cy="369332"/>
          </a:xfrm>
          <a:prstGeom prst="rect">
            <a:avLst/>
          </a:prstGeom>
        </p:spPr>
        <p:txBody>
          <a:bodyPr wrap="square">
            <a:spAutoFit/>
          </a:bodyPr>
          <a:lstStyle/>
          <a:p>
            <a:r>
              <a:rPr lang="en-US" dirty="0" smtClean="0"/>
              <a:t>Carried </a:t>
            </a:r>
            <a:r>
              <a:rPr lang="en-US" dirty="0"/>
              <a:t>out by </a:t>
            </a:r>
            <a:r>
              <a:rPr lang="en-US" b="1" dirty="0"/>
              <a:t>testing team</a:t>
            </a:r>
          </a:p>
        </p:txBody>
      </p:sp>
      <p:cxnSp>
        <p:nvCxnSpPr>
          <p:cNvPr id="22" name="Straight Connector 21"/>
          <p:cNvCxnSpPr/>
          <p:nvPr/>
        </p:nvCxnSpPr>
        <p:spPr>
          <a:xfrm flipV="1">
            <a:off x="4306681" y="3852008"/>
            <a:ext cx="7711149" cy="76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175889" y="3940908"/>
            <a:ext cx="3732724" cy="646331"/>
          </a:xfrm>
          <a:prstGeom prst="rect">
            <a:avLst/>
          </a:prstGeom>
        </p:spPr>
        <p:txBody>
          <a:bodyPr wrap="square">
            <a:spAutoFit/>
          </a:bodyPr>
          <a:lstStyle/>
          <a:p>
            <a:r>
              <a:rPr lang="en-US" b="1" dirty="0"/>
              <a:t>Execution</a:t>
            </a:r>
            <a:r>
              <a:rPr lang="en-US" dirty="0"/>
              <a:t> of code is</a:t>
            </a:r>
            <a:r>
              <a:rPr lang="en-US" b="1" dirty="0"/>
              <a:t> not</a:t>
            </a:r>
            <a:r>
              <a:rPr lang="en-US" dirty="0"/>
              <a:t> </a:t>
            </a:r>
            <a:r>
              <a:rPr lang="en-US" b="1" dirty="0"/>
              <a:t>comes</a:t>
            </a:r>
            <a:r>
              <a:rPr lang="en-US" dirty="0"/>
              <a:t> under Verification</a:t>
            </a:r>
          </a:p>
        </p:txBody>
      </p:sp>
      <p:sp>
        <p:nvSpPr>
          <p:cNvPr id="24" name="Rectangle 23"/>
          <p:cNvSpPr/>
          <p:nvPr/>
        </p:nvSpPr>
        <p:spPr>
          <a:xfrm>
            <a:off x="8107926" y="3940908"/>
            <a:ext cx="3909903" cy="646331"/>
          </a:xfrm>
          <a:prstGeom prst="rect">
            <a:avLst/>
          </a:prstGeom>
        </p:spPr>
        <p:txBody>
          <a:bodyPr wrap="square">
            <a:spAutoFit/>
          </a:bodyPr>
          <a:lstStyle/>
          <a:p>
            <a:r>
              <a:rPr lang="en-US" b="1" dirty="0"/>
              <a:t>Execution</a:t>
            </a:r>
            <a:r>
              <a:rPr lang="en-US" dirty="0"/>
              <a:t> of code is </a:t>
            </a:r>
            <a:r>
              <a:rPr lang="en-US" b="1" dirty="0"/>
              <a:t>comes</a:t>
            </a:r>
            <a:r>
              <a:rPr lang="en-US" dirty="0"/>
              <a:t> under Validation</a:t>
            </a:r>
          </a:p>
        </p:txBody>
      </p:sp>
      <p:cxnSp>
        <p:nvCxnSpPr>
          <p:cNvPr id="25" name="Straight Connector 24"/>
          <p:cNvCxnSpPr/>
          <p:nvPr/>
        </p:nvCxnSpPr>
        <p:spPr>
          <a:xfrm flipV="1">
            <a:off x="4317485" y="4599939"/>
            <a:ext cx="7700345" cy="394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75889" y="4690208"/>
            <a:ext cx="3684539" cy="646331"/>
          </a:xfrm>
          <a:prstGeom prst="rect">
            <a:avLst/>
          </a:prstGeom>
        </p:spPr>
        <p:txBody>
          <a:bodyPr wrap="square">
            <a:spAutoFit/>
          </a:bodyPr>
          <a:lstStyle/>
          <a:p>
            <a:pPr algn="just"/>
            <a:r>
              <a:rPr lang="en-US" b="1" dirty="0"/>
              <a:t>Explains</a:t>
            </a:r>
            <a:r>
              <a:rPr lang="en-US" dirty="0"/>
              <a:t> whether the </a:t>
            </a:r>
            <a:r>
              <a:rPr lang="en-US" b="1" dirty="0"/>
              <a:t>outputs are according to inputs </a:t>
            </a:r>
            <a:r>
              <a:rPr lang="en-US" dirty="0"/>
              <a:t>or not</a:t>
            </a:r>
          </a:p>
        </p:txBody>
      </p:sp>
      <p:sp>
        <p:nvSpPr>
          <p:cNvPr id="27" name="Rectangle 26"/>
          <p:cNvSpPr/>
          <p:nvPr/>
        </p:nvSpPr>
        <p:spPr>
          <a:xfrm>
            <a:off x="8107926" y="4690208"/>
            <a:ext cx="3909902" cy="646331"/>
          </a:xfrm>
          <a:prstGeom prst="rect">
            <a:avLst/>
          </a:prstGeom>
        </p:spPr>
        <p:txBody>
          <a:bodyPr wrap="square">
            <a:spAutoFit/>
          </a:bodyPr>
          <a:lstStyle/>
          <a:p>
            <a:r>
              <a:rPr lang="en-US" b="1" dirty="0"/>
              <a:t>Describes</a:t>
            </a:r>
            <a:r>
              <a:rPr lang="en-US" dirty="0"/>
              <a:t> whether the </a:t>
            </a:r>
            <a:r>
              <a:rPr lang="en-US" b="1" dirty="0"/>
              <a:t>software</a:t>
            </a:r>
            <a:r>
              <a:rPr lang="en-US" dirty="0"/>
              <a:t> is </a:t>
            </a:r>
            <a:r>
              <a:rPr lang="en-US" b="1" dirty="0"/>
              <a:t>accepted</a:t>
            </a:r>
            <a:r>
              <a:rPr lang="en-US" dirty="0"/>
              <a:t> </a:t>
            </a:r>
            <a:r>
              <a:rPr lang="en-US" b="1" dirty="0"/>
              <a:t>by</a:t>
            </a:r>
            <a:r>
              <a:rPr lang="en-US" dirty="0"/>
              <a:t> the </a:t>
            </a:r>
            <a:r>
              <a:rPr lang="en-US" b="1" dirty="0"/>
              <a:t>user</a:t>
            </a:r>
            <a:r>
              <a:rPr lang="en-US" dirty="0"/>
              <a:t> or not</a:t>
            </a:r>
          </a:p>
        </p:txBody>
      </p:sp>
      <p:cxnSp>
        <p:nvCxnSpPr>
          <p:cNvPr id="28" name="Straight Connector 27"/>
          <p:cNvCxnSpPr/>
          <p:nvPr/>
        </p:nvCxnSpPr>
        <p:spPr>
          <a:xfrm flipV="1">
            <a:off x="4317485" y="5336539"/>
            <a:ext cx="7700345" cy="3946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5889" y="5425280"/>
            <a:ext cx="2735172" cy="369332"/>
          </a:xfrm>
          <a:prstGeom prst="rect">
            <a:avLst/>
          </a:prstGeom>
        </p:spPr>
        <p:txBody>
          <a:bodyPr wrap="none">
            <a:spAutoFit/>
          </a:bodyPr>
          <a:lstStyle/>
          <a:p>
            <a:r>
              <a:rPr lang="en-US" b="1" dirty="0"/>
              <a:t>Cost</a:t>
            </a:r>
            <a:r>
              <a:rPr lang="en-US" dirty="0"/>
              <a:t> of </a:t>
            </a:r>
            <a:r>
              <a:rPr lang="en-US" b="1" dirty="0"/>
              <a:t>errors</a:t>
            </a:r>
            <a:r>
              <a:rPr lang="en-US" dirty="0"/>
              <a:t> caught is </a:t>
            </a:r>
            <a:r>
              <a:rPr lang="en-US" b="1" dirty="0"/>
              <a:t>less</a:t>
            </a:r>
          </a:p>
        </p:txBody>
      </p:sp>
      <p:sp>
        <p:nvSpPr>
          <p:cNvPr id="30" name="Rectangle 29"/>
          <p:cNvSpPr/>
          <p:nvPr/>
        </p:nvSpPr>
        <p:spPr>
          <a:xfrm>
            <a:off x="8107926" y="5426586"/>
            <a:ext cx="3909902" cy="369332"/>
          </a:xfrm>
          <a:prstGeom prst="rect">
            <a:avLst/>
          </a:prstGeom>
        </p:spPr>
        <p:txBody>
          <a:bodyPr wrap="square">
            <a:spAutoFit/>
          </a:bodyPr>
          <a:lstStyle/>
          <a:p>
            <a:r>
              <a:rPr lang="en-US" b="1" dirty="0"/>
              <a:t>Cost</a:t>
            </a:r>
            <a:r>
              <a:rPr lang="en-US" dirty="0"/>
              <a:t> of </a:t>
            </a:r>
            <a:r>
              <a:rPr lang="en-US" b="1" dirty="0"/>
              <a:t>errors</a:t>
            </a:r>
            <a:r>
              <a:rPr lang="en-US" dirty="0"/>
              <a:t> caught is </a:t>
            </a:r>
            <a:r>
              <a:rPr lang="en-US" b="1" dirty="0" smtClean="0"/>
              <a:t>high</a:t>
            </a:r>
            <a:endParaRPr lang="en-US" b="1" dirty="0"/>
          </a:p>
        </p:txBody>
      </p:sp>
    </p:spTree>
    <p:extLst>
      <p:ext uri="{BB962C8B-B14F-4D97-AF65-F5344CB8AC3E}">
        <p14:creationId xmlns:p14="http://schemas.microsoft.com/office/powerpoint/2010/main" val="402663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1" grpId="0"/>
      <p:bldP spid="12" grpId="0"/>
      <p:bldP spid="13" grpId="0"/>
      <p:bldP spid="15" grpId="0"/>
      <p:bldP spid="16" grpId="0"/>
      <p:bldP spid="17" grpId="0"/>
      <p:bldP spid="20" grpId="0"/>
      <p:bldP spid="21" grpId="0"/>
      <p:bldP spid="23" grpId="0"/>
      <p:bldP spid="24" grpId="0"/>
      <p:bldP spid="26" grpId="0"/>
      <p:bldP spid="27" grpId="0"/>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Strategy</a:t>
            </a:r>
          </a:p>
        </p:txBody>
      </p:sp>
      <p:pic>
        <p:nvPicPr>
          <p:cNvPr id="4" name="Picture 3"/>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9278" y="882656"/>
            <a:ext cx="6354108" cy="328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8687042" y="2366275"/>
            <a:ext cx="3220841"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smtClean="0"/>
              <a:t>Unit </a:t>
            </a:r>
            <a:r>
              <a:rPr lang="en-US" sz="2400" b="1" dirty="0"/>
              <a:t>Testing</a:t>
            </a:r>
          </a:p>
        </p:txBody>
      </p:sp>
      <p:sp>
        <p:nvSpPr>
          <p:cNvPr id="11" name="Rectangle 10"/>
          <p:cNvSpPr/>
          <p:nvPr/>
        </p:nvSpPr>
        <p:spPr>
          <a:xfrm>
            <a:off x="8687042" y="2828903"/>
            <a:ext cx="3220841"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concentrate</a:t>
            </a:r>
            <a:r>
              <a:rPr lang="en-US" sz="2400" dirty="0">
                <a:solidFill>
                  <a:srgbClr val="C00000"/>
                </a:solidFill>
              </a:rPr>
              <a:t> </a:t>
            </a:r>
            <a:r>
              <a:rPr lang="en-US" sz="2400" dirty="0"/>
              <a:t>on </a:t>
            </a:r>
            <a:r>
              <a:rPr lang="en-US" sz="2400" b="1" dirty="0">
                <a:solidFill>
                  <a:srgbClr val="C00000"/>
                </a:solidFill>
              </a:rPr>
              <a:t>each unit</a:t>
            </a:r>
            <a:r>
              <a:rPr lang="en-US" sz="2400" dirty="0"/>
              <a:t> of the software as </a:t>
            </a:r>
            <a:r>
              <a:rPr lang="en-US" sz="2400" b="1" dirty="0">
                <a:solidFill>
                  <a:srgbClr val="C00000"/>
                </a:solidFill>
              </a:rPr>
              <a:t>implemented in source code</a:t>
            </a:r>
          </a:p>
        </p:txBody>
      </p:sp>
      <p:sp>
        <p:nvSpPr>
          <p:cNvPr id="12" name="Rectangle 11"/>
          <p:cNvSpPr/>
          <p:nvPr/>
        </p:nvSpPr>
        <p:spPr>
          <a:xfrm>
            <a:off x="8687042" y="4483014"/>
            <a:ext cx="322084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focuses</a:t>
            </a:r>
            <a:r>
              <a:rPr lang="en-US" sz="2400" dirty="0">
                <a:solidFill>
                  <a:srgbClr val="C00000"/>
                </a:solidFill>
              </a:rPr>
              <a:t> </a:t>
            </a:r>
            <a:r>
              <a:rPr lang="en-US" sz="2400" dirty="0"/>
              <a:t>on each </a:t>
            </a:r>
            <a:r>
              <a:rPr lang="en-US" sz="2400" b="1" dirty="0">
                <a:solidFill>
                  <a:srgbClr val="C00000"/>
                </a:solidFill>
              </a:rPr>
              <a:t>component individual</a:t>
            </a:r>
            <a:r>
              <a:rPr lang="en-US" sz="2400" dirty="0"/>
              <a:t>, ensuring that it functions properly as a </a:t>
            </a:r>
            <a:r>
              <a:rPr lang="en-US" sz="2400" dirty="0" smtClean="0"/>
              <a:t>unit.</a:t>
            </a:r>
            <a:endParaRPr lang="en-IN" sz="24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7362" y="882656"/>
            <a:ext cx="1600200" cy="1312164"/>
          </a:xfrm>
          <a:prstGeom prst="rect">
            <a:avLst/>
          </a:prstGeom>
        </p:spPr>
      </p:pic>
      <p:cxnSp>
        <p:nvCxnSpPr>
          <p:cNvPr id="14" name="Straight Connector 13"/>
          <p:cNvCxnSpPr/>
          <p:nvPr/>
        </p:nvCxnSpPr>
        <p:spPr>
          <a:xfrm>
            <a:off x="8341242" y="720644"/>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6" name="Content Placeholder 2"/>
          <p:cNvSpPr txBox="1">
            <a:spLocks/>
          </p:cNvSpPr>
          <p:nvPr/>
        </p:nvSpPr>
        <p:spPr>
          <a:xfrm>
            <a:off x="5489249" y="4483014"/>
            <a:ext cx="3311105" cy="19304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t>Unit Testing</a:t>
            </a:r>
          </a:p>
          <a:p>
            <a:r>
              <a:rPr lang="en-US" sz="2300" dirty="0"/>
              <a:t>Integration Testing</a:t>
            </a:r>
          </a:p>
          <a:p>
            <a:r>
              <a:rPr lang="en-US" sz="2300" dirty="0"/>
              <a:t>Validation Testing</a:t>
            </a:r>
          </a:p>
          <a:p>
            <a:r>
              <a:rPr lang="en-US" sz="2300" dirty="0"/>
              <a:t>System </a:t>
            </a:r>
            <a:r>
              <a:rPr lang="en-US" sz="2300" dirty="0" smtClean="0"/>
              <a:t>Testing</a:t>
            </a:r>
            <a:endParaRPr lang="en-US" sz="2300" dirty="0"/>
          </a:p>
          <a:p>
            <a:endParaRPr lang="en-US" sz="2300" dirty="0"/>
          </a:p>
        </p:txBody>
      </p:sp>
    </p:spTree>
    <p:extLst>
      <p:ext uri="{BB962C8B-B14F-4D97-AF65-F5344CB8AC3E}">
        <p14:creationId xmlns:p14="http://schemas.microsoft.com/office/powerpoint/2010/main" val="8623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Testing Strategy Cont</a:t>
            </a:r>
            <a:r>
              <a:rPr lang="en-US" dirty="0" smtClean="0"/>
              <a:t>.</a:t>
            </a:r>
            <a:endParaRPr lang="en-US" dirty="0"/>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l="6784" r="9088"/>
          <a:stretch/>
        </p:blipFill>
        <p:spPr>
          <a:xfrm>
            <a:off x="1320516" y="835787"/>
            <a:ext cx="1243776" cy="1137261"/>
          </a:xfrm>
          <a:prstGeom prst="rect">
            <a:avLst/>
          </a:prstGeom>
        </p:spPr>
      </p:pic>
      <p:sp>
        <p:nvSpPr>
          <p:cNvPr id="20" name="Rectangle 19"/>
          <p:cNvSpPr/>
          <p:nvPr/>
        </p:nvSpPr>
        <p:spPr>
          <a:xfrm>
            <a:off x="170059" y="2209521"/>
            <a:ext cx="3220841"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Integration Testing</a:t>
            </a:r>
          </a:p>
        </p:txBody>
      </p:sp>
      <p:sp>
        <p:nvSpPr>
          <p:cNvPr id="22" name="Rectangle 21"/>
          <p:cNvSpPr/>
          <p:nvPr/>
        </p:nvSpPr>
        <p:spPr>
          <a:xfrm>
            <a:off x="3589646" y="2209520"/>
            <a:ext cx="3458854"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Validation Testing</a:t>
            </a:r>
          </a:p>
        </p:txBody>
      </p:sp>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9979" t="10026" r="10190" b="10143"/>
          <a:stretch/>
        </p:blipFill>
        <p:spPr>
          <a:xfrm>
            <a:off x="4910124" y="835787"/>
            <a:ext cx="1090609" cy="1090608"/>
          </a:xfrm>
          <a:prstGeom prst="rect">
            <a:avLst/>
          </a:prstGeom>
        </p:spPr>
      </p:pic>
      <p:sp>
        <p:nvSpPr>
          <p:cNvPr id="26" name="Rectangle 25"/>
          <p:cNvSpPr/>
          <p:nvPr/>
        </p:nvSpPr>
        <p:spPr>
          <a:xfrm>
            <a:off x="7247246" y="2205122"/>
            <a:ext cx="4716154"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smtClean="0"/>
              <a:t>System Testing</a:t>
            </a:r>
            <a:endParaRPr lang="en-US" sz="2400" b="1"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488" y="919767"/>
            <a:ext cx="1095770" cy="1095770"/>
          </a:xfrm>
          <a:prstGeom prst="rect">
            <a:avLst/>
          </a:prstGeom>
        </p:spPr>
      </p:pic>
      <p:sp>
        <p:nvSpPr>
          <p:cNvPr id="30" name="Rectangle 29"/>
          <p:cNvSpPr/>
          <p:nvPr/>
        </p:nvSpPr>
        <p:spPr>
          <a:xfrm>
            <a:off x="170059" y="2672149"/>
            <a:ext cx="322084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focus</a:t>
            </a:r>
            <a:r>
              <a:rPr lang="en-US" sz="2400" dirty="0">
                <a:solidFill>
                  <a:srgbClr val="C00000"/>
                </a:solidFill>
              </a:rPr>
              <a:t> </a:t>
            </a:r>
            <a:r>
              <a:rPr lang="en-US" sz="2400" dirty="0"/>
              <a:t>is on </a:t>
            </a:r>
            <a:r>
              <a:rPr lang="en-US" sz="2400" b="1" dirty="0">
                <a:solidFill>
                  <a:srgbClr val="C00000"/>
                </a:solidFill>
              </a:rPr>
              <a:t>design</a:t>
            </a:r>
            <a:r>
              <a:rPr lang="en-US" sz="2400" dirty="0">
                <a:solidFill>
                  <a:srgbClr val="C00000"/>
                </a:solidFill>
              </a:rPr>
              <a:t> </a:t>
            </a:r>
            <a:r>
              <a:rPr lang="en-US" sz="2400" dirty="0"/>
              <a:t>and </a:t>
            </a:r>
            <a:r>
              <a:rPr lang="en-US" sz="2400" b="1" dirty="0">
                <a:solidFill>
                  <a:srgbClr val="C00000"/>
                </a:solidFill>
              </a:rPr>
              <a:t>construction</a:t>
            </a:r>
            <a:r>
              <a:rPr lang="en-US" sz="2400" dirty="0">
                <a:solidFill>
                  <a:srgbClr val="C00000"/>
                </a:solidFill>
              </a:rPr>
              <a:t> </a:t>
            </a:r>
            <a:r>
              <a:rPr lang="en-US" sz="2400" dirty="0"/>
              <a:t>of </a:t>
            </a:r>
            <a:r>
              <a:rPr lang="en-US" sz="2400" b="1" dirty="0">
                <a:solidFill>
                  <a:srgbClr val="C00000"/>
                </a:solidFill>
              </a:rPr>
              <a:t>software architecture</a:t>
            </a:r>
          </a:p>
        </p:txBody>
      </p:sp>
      <p:sp>
        <p:nvSpPr>
          <p:cNvPr id="31" name="Rectangle 30"/>
          <p:cNvSpPr/>
          <p:nvPr/>
        </p:nvSpPr>
        <p:spPr>
          <a:xfrm>
            <a:off x="170059" y="3967196"/>
            <a:ext cx="3220842"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N" sz="2400" dirty="0"/>
              <a:t>Integration testing is the </a:t>
            </a:r>
            <a:r>
              <a:rPr lang="en-IN" sz="2400" b="1" dirty="0">
                <a:solidFill>
                  <a:srgbClr val="C00000"/>
                </a:solidFill>
              </a:rPr>
              <a:t>process</a:t>
            </a:r>
            <a:r>
              <a:rPr lang="en-IN" sz="2400" dirty="0">
                <a:solidFill>
                  <a:srgbClr val="C00000"/>
                </a:solidFill>
              </a:rPr>
              <a:t> </a:t>
            </a:r>
            <a:r>
              <a:rPr lang="en-IN" sz="2400" dirty="0"/>
              <a:t>of </a:t>
            </a:r>
            <a:r>
              <a:rPr lang="en-IN" sz="2400" b="1" dirty="0">
                <a:solidFill>
                  <a:srgbClr val="C00000"/>
                </a:solidFill>
              </a:rPr>
              <a:t>testing</a:t>
            </a:r>
            <a:r>
              <a:rPr lang="en-IN" sz="2400" dirty="0">
                <a:solidFill>
                  <a:srgbClr val="C00000"/>
                </a:solidFill>
              </a:rPr>
              <a:t> </a:t>
            </a:r>
            <a:r>
              <a:rPr lang="en-IN" sz="2400" dirty="0"/>
              <a:t>the </a:t>
            </a:r>
            <a:r>
              <a:rPr lang="en-IN" sz="2400" b="1" dirty="0">
                <a:solidFill>
                  <a:srgbClr val="C00000"/>
                </a:solidFill>
              </a:rPr>
              <a:t>interface between two software units</a:t>
            </a:r>
            <a:r>
              <a:rPr lang="en-IN" sz="2400" dirty="0"/>
              <a:t> or modules</a:t>
            </a:r>
          </a:p>
        </p:txBody>
      </p:sp>
      <p:sp>
        <p:nvSpPr>
          <p:cNvPr id="32" name="Rectangle 31"/>
          <p:cNvSpPr/>
          <p:nvPr/>
        </p:nvSpPr>
        <p:spPr>
          <a:xfrm>
            <a:off x="3589646" y="2672149"/>
            <a:ext cx="3458853"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Software is </a:t>
            </a:r>
            <a:r>
              <a:rPr lang="en-US" sz="2400" b="1" dirty="0">
                <a:solidFill>
                  <a:srgbClr val="C00000"/>
                </a:solidFill>
              </a:rPr>
              <a:t>validated against requirements </a:t>
            </a:r>
            <a:r>
              <a:rPr lang="en-US" sz="2400" dirty="0"/>
              <a:t>established as a part of requirement modeling</a:t>
            </a:r>
          </a:p>
        </p:txBody>
      </p:sp>
      <p:sp>
        <p:nvSpPr>
          <p:cNvPr id="33" name="Rectangle 32"/>
          <p:cNvSpPr/>
          <p:nvPr/>
        </p:nvSpPr>
        <p:spPr>
          <a:xfrm>
            <a:off x="3589646" y="4369850"/>
            <a:ext cx="3458853"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give </a:t>
            </a:r>
            <a:r>
              <a:rPr lang="en-US" sz="2400" b="1" dirty="0">
                <a:solidFill>
                  <a:srgbClr val="C00000"/>
                </a:solidFill>
              </a:rPr>
              <a:t>assurance</a:t>
            </a:r>
            <a:r>
              <a:rPr lang="en-US" sz="2400" dirty="0">
                <a:solidFill>
                  <a:srgbClr val="C00000"/>
                </a:solidFill>
              </a:rPr>
              <a:t> </a:t>
            </a:r>
            <a:r>
              <a:rPr lang="en-US" sz="2400" dirty="0"/>
              <a:t>that software meets all </a:t>
            </a:r>
            <a:r>
              <a:rPr lang="en-US" sz="2400" dirty="0">
                <a:solidFill>
                  <a:srgbClr val="C00000"/>
                </a:solidFill>
              </a:rPr>
              <a:t>informational</a:t>
            </a:r>
            <a:r>
              <a:rPr lang="en-US" sz="2400" dirty="0"/>
              <a:t>, </a:t>
            </a:r>
            <a:r>
              <a:rPr lang="en-US" sz="2400" dirty="0">
                <a:solidFill>
                  <a:srgbClr val="C00000"/>
                </a:solidFill>
              </a:rPr>
              <a:t>functional</a:t>
            </a:r>
            <a:r>
              <a:rPr lang="en-US" sz="2400" dirty="0"/>
              <a:t>, </a:t>
            </a:r>
            <a:r>
              <a:rPr lang="en-US" sz="2400" dirty="0">
                <a:solidFill>
                  <a:srgbClr val="C00000"/>
                </a:solidFill>
              </a:rPr>
              <a:t>behavioral</a:t>
            </a:r>
            <a:r>
              <a:rPr lang="en-US" sz="2400" dirty="0"/>
              <a:t> and </a:t>
            </a:r>
            <a:r>
              <a:rPr lang="en-US" sz="2400" dirty="0">
                <a:solidFill>
                  <a:srgbClr val="C00000"/>
                </a:solidFill>
              </a:rPr>
              <a:t>performance</a:t>
            </a:r>
            <a:r>
              <a:rPr lang="en-US" sz="2400" dirty="0"/>
              <a:t> requirements</a:t>
            </a:r>
          </a:p>
        </p:txBody>
      </p:sp>
      <p:sp>
        <p:nvSpPr>
          <p:cNvPr id="34" name="Rectangle 33"/>
          <p:cNvSpPr/>
          <p:nvPr/>
        </p:nvSpPr>
        <p:spPr>
          <a:xfrm>
            <a:off x="7247246" y="2672149"/>
            <a:ext cx="471615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The </a:t>
            </a:r>
            <a:r>
              <a:rPr lang="en-US" sz="2400" b="1" dirty="0">
                <a:solidFill>
                  <a:srgbClr val="C00000"/>
                </a:solidFill>
              </a:rPr>
              <a:t>software</a:t>
            </a:r>
            <a:r>
              <a:rPr lang="en-US" sz="2400" dirty="0">
                <a:solidFill>
                  <a:srgbClr val="C00000"/>
                </a:solidFill>
              </a:rPr>
              <a:t> </a:t>
            </a:r>
            <a:r>
              <a:rPr lang="en-US" sz="2400" dirty="0"/>
              <a:t>and </a:t>
            </a:r>
            <a:r>
              <a:rPr lang="en-US" sz="2400" b="1" dirty="0">
                <a:solidFill>
                  <a:srgbClr val="C00000"/>
                </a:solidFill>
              </a:rPr>
              <a:t>other software elements</a:t>
            </a:r>
            <a:r>
              <a:rPr lang="en-US" sz="2400" dirty="0"/>
              <a:t> are </a:t>
            </a:r>
            <a:r>
              <a:rPr lang="en-US" sz="2400" b="1" dirty="0">
                <a:solidFill>
                  <a:srgbClr val="C00000"/>
                </a:solidFill>
              </a:rPr>
              <a:t>tested as a whole</a:t>
            </a:r>
          </a:p>
          <a:p>
            <a:pPr algn="just"/>
            <a:r>
              <a:rPr lang="en-US" sz="2400" dirty="0"/>
              <a:t>Software once validated, must be combined with other system elements e.g. hardware, people, database etc…</a:t>
            </a:r>
          </a:p>
        </p:txBody>
      </p:sp>
      <p:sp>
        <p:nvSpPr>
          <p:cNvPr id="35" name="Rectangle 34"/>
          <p:cNvSpPr/>
          <p:nvPr/>
        </p:nvSpPr>
        <p:spPr>
          <a:xfrm>
            <a:off x="7247247" y="5085267"/>
            <a:ext cx="471615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verifies that all elements mesh properly and that overall system function / performance is achieved.</a:t>
            </a:r>
          </a:p>
        </p:txBody>
      </p:sp>
      <p:cxnSp>
        <p:nvCxnSpPr>
          <p:cNvPr id="36" name="Straight Connector 35"/>
          <p:cNvCxnSpPr/>
          <p:nvPr/>
        </p:nvCxnSpPr>
        <p:spPr>
          <a:xfrm>
            <a:off x="350798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7165585" y="69215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928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22" presetClass="entr" presetSubtype="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up)">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6" grpId="0" animBg="1"/>
      <p:bldP spid="30" grpId="0" animBg="1"/>
      <p:bldP spid="31" grpId="0" animBg="1"/>
      <p:bldP spid="32" grpId="0" animBg="1"/>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a:xfrm>
            <a:off x="2989943" y="863444"/>
            <a:ext cx="9070878" cy="5590565"/>
          </a:xfrm>
        </p:spPr>
        <p:txBody>
          <a:bodyPr/>
          <a:lstStyle/>
          <a:p>
            <a:r>
              <a:rPr lang="en-US" sz="2100" dirty="0"/>
              <a:t>Unit is the </a:t>
            </a:r>
            <a:r>
              <a:rPr lang="en-US" sz="2100" b="1" dirty="0">
                <a:solidFill>
                  <a:srgbClr val="C00000"/>
                </a:solidFill>
              </a:rPr>
              <a:t>smallest part of a software</a:t>
            </a:r>
            <a:r>
              <a:rPr lang="en-US" sz="2100" dirty="0"/>
              <a:t> system which is testable.</a:t>
            </a:r>
          </a:p>
          <a:p>
            <a:r>
              <a:rPr lang="en-US" sz="2100" dirty="0"/>
              <a:t>It may include code files, classes and methods which can be tested individually for correctness.</a:t>
            </a:r>
          </a:p>
          <a:p>
            <a:r>
              <a:rPr lang="en-US" sz="2100" dirty="0"/>
              <a:t>Unit Testing </a:t>
            </a:r>
            <a:r>
              <a:rPr lang="en-US" sz="2100" b="1" dirty="0">
                <a:solidFill>
                  <a:srgbClr val="C00000"/>
                </a:solidFill>
              </a:rPr>
              <a:t>validates small building block</a:t>
            </a:r>
            <a:r>
              <a:rPr lang="en-US" sz="2100" dirty="0"/>
              <a:t> of a complex system before testing an integrated large module or whole system</a:t>
            </a:r>
          </a:p>
          <a:p>
            <a:r>
              <a:rPr lang="en-US" sz="2100" dirty="0"/>
              <a:t>The </a:t>
            </a:r>
            <a:r>
              <a:rPr lang="en-US" sz="2100" b="1" dirty="0">
                <a:solidFill>
                  <a:srgbClr val="C00000"/>
                </a:solidFill>
              </a:rPr>
              <a:t>unit test</a:t>
            </a:r>
            <a:r>
              <a:rPr lang="en-US" sz="2100" dirty="0"/>
              <a:t> </a:t>
            </a:r>
            <a:r>
              <a:rPr lang="en-US" sz="2100" b="1" dirty="0">
                <a:solidFill>
                  <a:srgbClr val="C00000"/>
                </a:solidFill>
              </a:rPr>
              <a:t>focuses</a:t>
            </a:r>
            <a:r>
              <a:rPr lang="en-US" sz="2100" dirty="0">
                <a:solidFill>
                  <a:srgbClr val="C00000"/>
                </a:solidFill>
              </a:rPr>
              <a:t> </a:t>
            </a:r>
            <a:r>
              <a:rPr lang="en-US" sz="2100" dirty="0"/>
              <a:t>on the </a:t>
            </a:r>
            <a:r>
              <a:rPr lang="en-US" sz="2100" b="1" dirty="0">
                <a:solidFill>
                  <a:srgbClr val="C00000"/>
                </a:solidFill>
              </a:rPr>
              <a:t>internal processing logic</a:t>
            </a:r>
            <a:r>
              <a:rPr lang="en-US" sz="2100" dirty="0"/>
              <a:t> and </a:t>
            </a:r>
            <a:r>
              <a:rPr lang="en-US" sz="2100" b="1" dirty="0">
                <a:solidFill>
                  <a:srgbClr val="C00000"/>
                </a:solidFill>
              </a:rPr>
              <a:t>data structures</a:t>
            </a:r>
            <a:r>
              <a:rPr lang="en-US" sz="2100" dirty="0"/>
              <a:t> within the boundaries of a component</a:t>
            </a:r>
            <a:r>
              <a:rPr lang="en-US" sz="2100" dirty="0" smtClean="0"/>
              <a:t>.</a:t>
            </a:r>
          </a:p>
          <a:p>
            <a:r>
              <a:rPr lang="en-US" sz="2100" dirty="0"/>
              <a:t>The module is tested to ensure that </a:t>
            </a:r>
            <a:r>
              <a:rPr lang="en-US" sz="2100" b="1" dirty="0">
                <a:solidFill>
                  <a:srgbClr val="C00000"/>
                </a:solidFill>
              </a:rPr>
              <a:t>information properly flows</a:t>
            </a:r>
            <a:r>
              <a:rPr lang="en-US" sz="2100" dirty="0"/>
              <a:t> </a:t>
            </a:r>
            <a:r>
              <a:rPr lang="en-US" sz="2100" b="1" dirty="0">
                <a:solidFill>
                  <a:srgbClr val="C00000"/>
                </a:solidFill>
              </a:rPr>
              <a:t>into</a:t>
            </a:r>
            <a:r>
              <a:rPr lang="en-US" sz="2100" dirty="0">
                <a:solidFill>
                  <a:srgbClr val="C00000"/>
                </a:solidFill>
              </a:rPr>
              <a:t> </a:t>
            </a:r>
            <a:r>
              <a:rPr lang="en-US" sz="2100" dirty="0"/>
              <a:t>and </a:t>
            </a:r>
            <a:r>
              <a:rPr lang="en-US" sz="2100" b="1" dirty="0">
                <a:solidFill>
                  <a:srgbClr val="C00000"/>
                </a:solidFill>
              </a:rPr>
              <a:t>out</a:t>
            </a:r>
            <a:r>
              <a:rPr lang="en-US" sz="2100" dirty="0">
                <a:solidFill>
                  <a:srgbClr val="C00000"/>
                </a:solidFill>
              </a:rPr>
              <a:t> </a:t>
            </a:r>
            <a:r>
              <a:rPr lang="en-US" sz="2100" dirty="0"/>
              <a:t>of the program unit</a:t>
            </a:r>
          </a:p>
          <a:p>
            <a:r>
              <a:rPr lang="en-US" sz="2100" b="1" dirty="0">
                <a:solidFill>
                  <a:srgbClr val="C00000"/>
                </a:solidFill>
              </a:rPr>
              <a:t>Local data structures</a:t>
            </a:r>
            <a:r>
              <a:rPr lang="en-US" sz="2100" dirty="0"/>
              <a:t> are examined to ensure that </a:t>
            </a:r>
            <a:r>
              <a:rPr lang="en-US" sz="2100" b="1" dirty="0">
                <a:solidFill>
                  <a:srgbClr val="C00000"/>
                </a:solidFill>
              </a:rPr>
              <a:t>data stored temporarily</a:t>
            </a:r>
            <a:r>
              <a:rPr lang="en-US" sz="2100" dirty="0"/>
              <a:t> maintains its </a:t>
            </a:r>
            <a:r>
              <a:rPr lang="en-US" sz="2100" b="1" dirty="0">
                <a:solidFill>
                  <a:srgbClr val="C00000"/>
                </a:solidFill>
              </a:rPr>
              <a:t>integrity</a:t>
            </a:r>
            <a:r>
              <a:rPr lang="en-US" sz="2100" dirty="0">
                <a:solidFill>
                  <a:srgbClr val="C00000"/>
                </a:solidFill>
              </a:rPr>
              <a:t> </a:t>
            </a:r>
            <a:r>
              <a:rPr lang="en-US" sz="2100" dirty="0"/>
              <a:t>during execution</a:t>
            </a:r>
          </a:p>
          <a:p>
            <a:r>
              <a:rPr lang="en-US" sz="2100" dirty="0"/>
              <a:t>All </a:t>
            </a:r>
            <a:r>
              <a:rPr lang="en-US" sz="2100" b="1" dirty="0">
                <a:solidFill>
                  <a:srgbClr val="C00000"/>
                </a:solidFill>
              </a:rPr>
              <a:t>independent paths</a:t>
            </a:r>
            <a:r>
              <a:rPr lang="en-US" sz="2100" dirty="0"/>
              <a:t> through the control structures are </a:t>
            </a:r>
            <a:r>
              <a:rPr lang="en-US" sz="2100" b="1" dirty="0">
                <a:solidFill>
                  <a:srgbClr val="C00000"/>
                </a:solidFill>
              </a:rPr>
              <a:t>exercised</a:t>
            </a:r>
            <a:r>
              <a:rPr lang="en-US" sz="2100" dirty="0">
                <a:solidFill>
                  <a:srgbClr val="C00000"/>
                </a:solidFill>
              </a:rPr>
              <a:t> </a:t>
            </a:r>
            <a:r>
              <a:rPr lang="en-US" sz="2100" dirty="0"/>
              <a:t>to </a:t>
            </a:r>
            <a:r>
              <a:rPr lang="en-US" sz="2100" b="1" dirty="0">
                <a:solidFill>
                  <a:srgbClr val="C00000"/>
                </a:solidFill>
              </a:rPr>
              <a:t>ensure</a:t>
            </a:r>
            <a:r>
              <a:rPr lang="en-US" sz="2100" dirty="0">
                <a:solidFill>
                  <a:srgbClr val="C00000"/>
                </a:solidFill>
              </a:rPr>
              <a:t> </a:t>
            </a:r>
            <a:r>
              <a:rPr lang="en-US" sz="2100" dirty="0"/>
              <a:t>that </a:t>
            </a:r>
            <a:r>
              <a:rPr lang="en-US" sz="2100" b="1" dirty="0">
                <a:solidFill>
                  <a:srgbClr val="C00000"/>
                </a:solidFill>
              </a:rPr>
              <a:t>all statements in module</a:t>
            </a:r>
            <a:r>
              <a:rPr lang="en-US" sz="2100" dirty="0"/>
              <a:t> have been </a:t>
            </a:r>
            <a:r>
              <a:rPr lang="en-US" sz="2100" b="1" dirty="0">
                <a:solidFill>
                  <a:srgbClr val="C00000"/>
                </a:solidFill>
              </a:rPr>
              <a:t>executed</a:t>
            </a:r>
            <a:r>
              <a:rPr lang="en-US" sz="2100" dirty="0">
                <a:solidFill>
                  <a:srgbClr val="C00000"/>
                </a:solidFill>
              </a:rPr>
              <a:t> </a:t>
            </a:r>
            <a:r>
              <a:rPr lang="en-US" sz="2100" dirty="0"/>
              <a:t>at least </a:t>
            </a:r>
            <a:r>
              <a:rPr lang="en-US" sz="2100" b="1" dirty="0" smtClean="0">
                <a:solidFill>
                  <a:srgbClr val="C00000"/>
                </a:solidFill>
              </a:rPr>
              <a:t>once</a:t>
            </a:r>
          </a:p>
          <a:p>
            <a:r>
              <a:rPr lang="en-US" sz="2100" b="1" dirty="0">
                <a:solidFill>
                  <a:srgbClr val="C00000"/>
                </a:solidFill>
              </a:rPr>
              <a:t>Boundary conditions </a:t>
            </a:r>
            <a:r>
              <a:rPr lang="en-US" sz="2100" dirty="0"/>
              <a:t>are </a:t>
            </a:r>
            <a:r>
              <a:rPr lang="en-US" sz="2100" b="1" dirty="0">
                <a:solidFill>
                  <a:srgbClr val="C00000"/>
                </a:solidFill>
              </a:rPr>
              <a:t>tested</a:t>
            </a:r>
            <a:r>
              <a:rPr lang="en-US" sz="2100" dirty="0">
                <a:solidFill>
                  <a:srgbClr val="C00000"/>
                </a:solidFill>
              </a:rPr>
              <a:t> </a:t>
            </a:r>
            <a:r>
              <a:rPr lang="en-US" sz="2100" dirty="0"/>
              <a:t>to </a:t>
            </a:r>
            <a:r>
              <a:rPr lang="en-US" sz="2100" b="1" dirty="0"/>
              <a:t>ensure</a:t>
            </a:r>
            <a:r>
              <a:rPr lang="en-US" sz="2100" dirty="0"/>
              <a:t> that the module </a:t>
            </a:r>
            <a:r>
              <a:rPr lang="en-US" sz="2100" b="1" dirty="0">
                <a:solidFill>
                  <a:srgbClr val="C00000"/>
                </a:solidFill>
              </a:rPr>
              <a:t>operates properly </a:t>
            </a:r>
            <a:r>
              <a:rPr lang="en-US" sz="2100" dirty="0"/>
              <a:t>at </a:t>
            </a:r>
            <a:r>
              <a:rPr lang="en-US" sz="2100" b="1" dirty="0">
                <a:solidFill>
                  <a:srgbClr val="C00000"/>
                </a:solidFill>
              </a:rPr>
              <a:t>boundaries</a:t>
            </a:r>
            <a:r>
              <a:rPr lang="en-US" sz="2100" dirty="0">
                <a:solidFill>
                  <a:srgbClr val="C00000"/>
                </a:solidFill>
              </a:rPr>
              <a:t> </a:t>
            </a:r>
            <a:r>
              <a:rPr lang="en-US" sz="2100" dirty="0"/>
              <a:t>established to limit or restricted processing</a:t>
            </a:r>
          </a:p>
          <a:p>
            <a:r>
              <a:rPr lang="en-US" sz="2100" dirty="0"/>
              <a:t>All </a:t>
            </a:r>
            <a:r>
              <a:rPr lang="en-US" sz="2100" b="1" dirty="0">
                <a:solidFill>
                  <a:srgbClr val="C00000"/>
                </a:solidFill>
              </a:rPr>
              <a:t>error handling </a:t>
            </a:r>
            <a:r>
              <a:rPr lang="en-US" sz="2100" dirty="0"/>
              <a:t>paths are </a:t>
            </a:r>
            <a:r>
              <a:rPr lang="en-US" sz="2100" b="1" dirty="0" smtClean="0">
                <a:solidFill>
                  <a:srgbClr val="C00000"/>
                </a:solidFill>
              </a:rPr>
              <a:t>tested</a:t>
            </a:r>
            <a:endParaRPr lang="en-US" sz="2100" b="1" dirty="0">
              <a:solidFill>
                <a:srgbClr val="C00000"/>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3" y="1465943"/>
            <a:ext cx="2574830" cy="329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2840329"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2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up)">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6092331"/>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BDA2F9A4-6988-4274-8384-12496EC9D59D}"/>
              </a:ext>
            </a:extLst>
          </p:cNvPr>
          <p:cNvSpPr txBox="1"/>
          <p:nvPr/>
        </p:nvSpPr>
        <p:spPr>
          <a:xfrm>
            <a:off x="1458962" y="731706"/>
            <a:ext cx="9718554" cy="3416320"/>
          </a:xfrm>
          <a:prstGeom prst="rect">
            <a:avLst/>
          </a:prstGeom>
          <a:noFill/>
        </p:spPr>
        <p:txBody>
          <a:bodyPr wrap="square" rtlCol="0">
            <a:spAutoFit/>
          </a:bodyPr>
          <a:lstStyle/>
          <a:p>
            <a:r>
              <a:rPr lang="en-US" sz="2400" b="1" dirty="0"/>
              <a:t>Outline</a:t>
            </a:r>
          </a:p>
          <a:p>
            <a:pPr marL="800100" lvl="1" indent="-342900">
              <a:buFont typeface="Wingdings" panose="05000000000000000000" pitchFamily="2" charset="2"/>
              <a:buChar char="§"/>
            </a:pPr>
            <a:r>
              <a:rPr lang="en-US" sz="2400" dirty="0" smtClean="0">
                <a:solidFill>
                  <a:schemeClr val="bg1">
                    <a:lumMod val="50000"/>
                  </a:schemeClr>
                </a:solidFill>
              </a:rPr>
              <a:t>Code </a:t>
            </a:r>
            <a:r>
              <a:rPr lang="en-US" sz="2400" dirty="0">
                <a:solidFill>
                  <a:schemeClr val="bg1">
                    <a:lumMod val="50000"/>
                  </a:schemeClr>
                </a:solidFill>
              </a:rPr>
              <a:t>Review</a:t>
            </a:r>
            <a:endParaRPr lang="en-US" sz="2400" dirty="0" smtClean="0">
              <a:solidFill>
                <a:schemeClr val="bg1">
                  <a:lumMod val="50000"/>
                </a:schemeClr>
              </a:solidFill>
            </a:endParaRPr>
          </a:p>
          <a:p>
            <a:pPr marL="800100" lvl="1" indent="-342900">
              <a:buFont typeface="Wingdings" panose="05000000000000000000" pitchFamily="2" charset="2"/>
              <a:buChar char="§"/>
            </a:pPr>
            <a:r>
              <a:rPr lang="en-US" sz="2400" dirty="0">
                <a:solidFill>
                  <a:schemeClr val="bg1">
                    <a:lumMod val="50000"/>
                  </a:schemeClr>
                </a:solidFill>
              </a:rPr>
              <a:t>Software Documentation</a:t>
            </a:r>
            <a:endParaRPr lang="en-US" sz="2400" dirty="0" smtClean="0">
              <a:solidFill>
                <a:schemeClr val="bg1">
                  <a:lumMod val="50000"/>
                </a:schemeClr>
              </a:solidFill>
            </a:endParaRPr>
          </a:p>
          <a:p>
            <a:pPr marL="800100" lvl="1" indent="-342900">
              <a:buFont typeface="Wingdings" panose="05000000000000000000" pitchFamily="2" charset="2"/>
              <a:buChar char="§"/>
            </a:pPr>
            <a:r>
              <a:rPr lang="en-US" sz="2400" dirty="0">
                <a:solidFill>
                  <a:schemeClr val="bg1">
                    <a:lumMod val="50000"/>
                  </a:schemeClr>
                </a:solidFill>
              </a:rPr>
              <a:t>Testing Strategies</a:t>
            </a:r>
          </a:p>
          <a:p>
            <a:pPr marL="800100" lvl="1" indent="-342900">
              <a:buFont typeface="Wingdings" panose="05000000000000000000" pitchFamily="2" charset="2"/>
              <a:buChar char="§"/>
            </a:pPr>
            <a:r>
              <a:rPr lang="en-US" sz="2400" dirty="0">
                <a:solidFill>
                  <a:schemeClr val="bg1">
                    <a:lumMod val="50000"/>
                  </a:schemeClr>
                </a:solidFill>
              </a:rPr>
              <a:t>Testing Techniques and Test Case</a:t>
            </a:r>
          </a:p>
          <a:p>
            <a:pPr marL="800100" lvl="1" indent="-342900">
              <a:buFont typeface="Wingdings" panose="05000000000000000000" pitchFamily="2" charset="2"/>
              <a:buChar char="§"/>
            </a:pPr>
            <a:r>
              <a:rPr lang="en-US" sz="2400" dirty="0">
                <a:solidFill>
                  <a:schemeClr val="bg1">
                    <a:lumMod val="50000"/>
                  </a:schemeClr>
                </a:solidFill>
              </a:rPr>
              <a:t>Test Suites Design</a:t>
            </a:r>
          </a:p>
          <a:p>
            <a:pPr marL="800100" lvl="1" indent="-342900">
              <a:buFont typeface="Wingdings" panose="05000000000000000000" pitchFamily="2" charset="2"/>
              <a:buChar char="§"/>
            </a:pPr>
            <a:r>
              <a:rPr lang="en-US" sz="2400" dirty="0">
                <a:solidFill>
                  <a:schemeClr val="bg1">
                    <a:lumMod val="50000"/>
                  </a:schemeClr>
                </a:solidFill>
              </a:rPr>
              <a:t>Testing Conventional </a:t>
            </a:r>
            <a:r>
              <a:rPr lang="en-US" sz="2400" dirty="0" smtClean="0">
                <a:solidFill>
                  <a:schemeClr val="bg1">
                    <a:lumMod val="50000"/>
                  </a:schemeClr>
                </a:solidFill>
              </a:rPr>
              <a:t>Applications</a:t>
            </a:r>
          </a:p>
          <a:p>
            <a:pPr marL="800100" lvl="1" indent="-342900">
              <a:buFont typeface="Wingdings" panose="05000000000000000000" pitchFamily="2" charset="2"/>
              <a:buChar char="§"/>
            </a:pPr>
            <a:r>
              <a:rPr lang="en-US" sz="2400" dirty="0">
                <a:solidFill>
                  <a:schemeClr val="bg1">
                    <a:lumMod val="50000"/>
                  </a:schemeClr>
                </a:solidFill>
              </a:rPr>
              <a:t>Testing Object Oriented </a:t>
            </a:r>
            <a:r>
              <a:rPr lang="en-US" sz="2400" dirty="0" smtClean="0">
                <a:solidFill>
                  <a:schemeClr val="bg1">
                    <a:lumMod val="50000"/>
                  </a:schemeClr>
                </a:solidFill>
              </a:rPr>
              <a:t>Applications</a:t>
            </a:r>
          </a:p>
          <a:p>
            <a:pPr marL="800100" lvl="1" indent="-342900">
              <a:buFont typeface="Wingdings" panose="05000000000000000000" pitchFamily="2" charset="2"/>
              <a:buChar char="§"/>
            </a:pPr>
            <a:r>
              <a:rPr lang="en-US" sz="2400" dirty="0">
                <a:solidFill>
                  <a:schemeClr val="bg1">
                    <a:lumMod val="50000"/>
                  </a:schemeClr>
                </a:solidFill>
              </a:rPr>
              <a:t>Testing Web and Mobile Applications</a:t>
            </a:r>
            <a:endParaRPr lang="en-US" sz="2400" dirty="0" smtClean="0">
              <a:solidFill>
                <a:schemeClr val="bg1">
                  <a:lumMod val="50000"/>
                </a:schemeClr>
              </a:solidFill>
            </a:endParaRPr>
          </a:p>
        </p:txBody>
      </p:sp>
    </p:spTree>
    <p:extLst>
      <p:ext uri="{BB962C8B-B14F-4D97-AF65-F5344CB8AC3E}">
        <p14:creationId xmlns:p14="http://schemas.microsoft.com/office/powerpoint/2010/main" val="220748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500"/>
                                        <p:tgtEl>
                                          <p:spTgt spid="10">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fade">
                                      <p:cBhvr>
                                        <p:cTn id="32" dur="500"/>
                                        <p:tgtEl>
                                          <p:spTgt spid="10">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fade">
                                      <p:cBhvr>
                                        <p:cTn id="35" dur="500"/>
                                        <p:tgtEl>
                                          <p:spTgt spid="10">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xEl>
                                              <p:pRg st="3" end="3"/>
                                            </p:txEl>
                                          </p:spTgt>
                                        </p:tgtEl>
                                        <p:attrNameLst>
                                          <p:attrName>style.visibility</p:attrName>
                                        </p:attrNameLst>
                                      </p:cBhvr>
                                      <p:to>
                                        <p:strVal val="visible"/>
                                      </p:to>
                                    </p:set>
                                    <p:animEffect transition="in" filter="fade">
                                      <p:cBhvr>
                                        <p:cTn id="38" dur="500"/>
                                        <p:tgtEl>
                                          <p:spTgt spid="10">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fade">
                                      <p:cBhvr>
                                        <p:cTn id="41" dur="500"/>
                                        <p:tgtEl>
                                          <p:spTgt spid="10">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xEl>
                                              <p:pRg st="5" end="5"/>
                                            </p:txEl>
                                          </p:spTgt>
                                        </p:tgtEl>
                                        <p:attrNameLst>
                                          <p:attrName>style.visibility</p:attrName>
                                        </p:attrNameLst>
                                      </p:cBhvr>
                                      <p:to>
                                        <p:strVal val="visible"/>
                                      </p:to>
                                    </p:set>
                                    <p:animEffect transition="in" filter="fade">
                                      <p:cBhvr>
                                        <p:cTn id="44" dur="500"/>
                                        <p:tgtEl>
                                          <p:spTgt spid="10">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fade">
                                      <p:cBhvr>
                                        <p:cTn id="47" dur="500"/>
                                        <p:tgtEl>
                                          <p:spTgt spid="10">
                                            <p:txEl>
                                              <p:pRg st="6" end="6"/>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xEl>
                                              <p:pRg st="7" end="7"/>
                                            </p:txEl>
                                          </p:spTgt>
                                        </p:tgtEl>
                                        <p:attrNameLst>
                                          <p:attrName>style.visibility</p:attrName>
                                        </p:attrNameLst>
                                      </p:cBhvr>
                                      <p:to>
                                        <p:strVal val="visible"/>
                                      </p:to>
                                    </p:set>
                                    <p:animEffect transition="in" filter="fade">
                                      <p:cBhvr>
                                        <p:cTn id="50" dur="500"/>
                                        <p:tgtEl>
                                          <p:spTgt spid="10">
                                            <p:txEl>
                                              <p:pRg st="7" end="7"/>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xEl>
                                              <p:pRg st="8" end="8"/>
                                            </p:txEl>
                                          </p:spTgt>
                                        </p:tgtEl>
                                        <p:attrNameLst>
                                          <p:attrName>style.visibility</p:attrName>
                                        </p:attrNameLst>
                                      </p:cBhvr>
                                      <p:to>
                                        <p:strVal val="visible"/>
                                      </p:to>
                                    </p:set>
                                    <p:animEffect transition="in" filter="fade">
                                      <p:cBhvr>
                                        <p:cTn id="53"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 &amp; Stub (</a:t>
            </a:r>
            <a:r>
              <a:rPr lang="en-US" dirty="0"/>
              <a:t>Unit </a:t>
            </a:r>
            <a:r>
              <a:rPr lang="en-US" dirty="0" smtClean="0"/>
              <a:t>Testing)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8" y="812799"/>
            <a:ext cx="3532339" cy="3200400"/>
          </a:xfrm>
          <a:prstGeom prst="rect">
            <a:avLst/>
          </a:prstGeom>
        </p:spPr>
      </p:pic>
      <p:sp>
        <p:nvSpPr>
          <p:cNvPr id="5" name="Rectangle 4"/>
          <p:cNvSpPr/>
          <p:nvPr/>
        </p:nvSpPr>
        <p:spPr>
          <a:xfrm>
            <a:off x="5021946" y="805387"/>
            <a:ext cx="1045029" cy="631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500" b="1" dirty="0" smtClean="0"/>
              <a:t>A</a:t>
            </a:r>
            <a:endParaRPr lang="en-US" sz="4500" b="1" dirty="0"/>
          </a:p>
        </p:txBody>
      </p:sp>
      <p:sp>
        <p:nvSpPr>
          <p:cNvPr id="6" name="Rectangle 5"/>
          <p:cNvSpPr/>
          <p:nvPr/>
        </p:nvSpPr>
        <p:spPr>
          <a:xfrm>
            <a:off x="6584121" y="805387"/>
            <a:ext cx="1045029" cy="6315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500" b="1" dirty="0" smtClean="0"/>
              <a:t>B</a:t>
            </a:r>
            <a:endParaRPr lang="en-US" sz="4500" b="1" dirty="0"/>
          </a:p>
        </p:txBody>
      </p:sp>
      <p:sp>
        <p:nvSpPr>
          <p:cNvPr id="7" name="Rectangle 6"/>
          <p:cNvSpPr/>
          <p:nvPr/>
        </p:nvSpPr>
        <p:spPr>
          <a:xfrm>
            <a:off x="8316688" y="805387"/>
            <a:ext cx="1045029" cy="631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500" b="1" dirty="0" smtClean="0"/>
              <a:t>C</a:t>
            </a:r>
            <a:endParaRPr lang="en-US" sz="4500" b="1" dirty="0"/>
          </a:p>
        </p:txBody>
      </p:sp>
      <p:cxnSp>
        <p:nvCxnSpPr>
          <p:cNvPr id="8" name="Straight Arrow Connector 7"/>
          <p:cNvCxnSpPr>
            <a:stCxn id="5" idx="3"/>
            <a:endCxn id="6" idx="1"/>
          </p:cNvCxnSpPr>
          <p:nvPr/>
        </p:nvCxnSpPr>
        <p:spPr>
          <a:xfrm>
            <a:off x="6066975" y="1121151"/>
            <a:ext cx="5171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6" idx="3"/>
            <a:endCxn id="7" idx="1"/>
          </p:cNvCxnSpPr>
          <p:nvPr/>
        </p:nvCxnSpPr>
        <p:spPr>
          <a:xfrm>
            <a:off x="7629150" y="1121151"/>
            <a:ext cx="6875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84953" y="4215108"/>
            <a:ext cx="4647579" cy="738664"/>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100" dirty="0"/>
              <a:t>Component-testing (</a:t>
            </a:r>
            <a:r>
              <a:rPr lang="en-US" sz="2100" b="1" dirty="0">
                <a:solidFill>
                  <a:srgbClr val="C00000"/>
                </a:solidFill>
              </a:rPr>
              <a:t>Unit Testing</a:t>
            </a:r>
            <a:r>
              <a:rPr lang="en-US" sz="2100" dirty="0"/>
              <a:t>) may be </a:t>
            </a:r>
            <a:r>
              <a:rPr lang="en-US" sz="2100" b="1" dirty="0">
                <a:solidFill>
                  <a:srgbClr val="C00000"/>
                </a:solidFill>
              </a:rPr>
              <a:t>done</a:t>
            </a:r>
            <a:r>
              <a:rPr lang="en-US" sz="2100" dirty="0">
                <a:solidFill>
                  <a:srgbClr val="C00000"/>
                </a:solidFill>
              </a:rPr>
              <a:t> </a:t>
            </a:r>
            <a:r>
              <a:rPr lang="en-US" sz="2100" dirty="0"/>
              <a:t>in </a:t>
            </a:r>
            <a:r>
              <a:rPr lang="en-US" sz="2100" b="1" dirty="0">
                <a:solidFill>
                  <a:srgbClr val="C00000"/>
                </a:solidFill>
              </a:rPr>
              <a:t>isolation</a:t>
            </a:r>
            <a:r>
              <a:rPr lang="en-US" sz="2100" dirty="0">
                <a:solidFill>
                  <a:srgbClr val="C00000"/>
                </a:solidFill>
              </a:rPr>
              <a:t> </a:t>
            </a:r>
            <a:r>
              <a:rPr lang="en-US" sz="2100" dirty="0"/>
              <a:t>from rest of the system</a:t>
            </a:r>
          </a:p>
        </p:txBody>
      </p:sp>
      <p:sp>
        <p:nvSpPr>
          <p:cNvPr id="19" name="Rectangle 18"/>
          <p:cNvSpPr/>
          <p:nvPr/>
        </p:nvSpPr>
        <p:spPr>
          <a:xfrm>
            <a:off x="99468" y="5059224"/>
            <a:ext cx="4632190" cy="138499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100" dirty="0"/>
              <a:t>In such case the </a:t>
            </a:r>
            <a:r>
              <a:rPr lang="en-US" sz="2100" b="1" dirty="0">
                <a:solidFill>
                  <a:srgbClr val="C00000"/>
                </a:solidFill>
              </a:rPr>
              <a:t>missing software </a:t>
            </a:r>
            <a:r>
              <a:rPr lang="en-US" sz="2100" dirty="0"/>
              <a:t>is </a:t>
            </a:r>
            <a:r>
              <a:rPr lang="en-US" sz="2100" b="1" dirty="0">
                <a:solidFill>
                  <a:srgbClr val="C00000"/>
                </a:solidFill>
              </a:rPr>
              <a:t>replaced</a:t>
            </a:r>
            <a:r>
              <a:rPr lang="en-US" sz="2100" dirty="0">
                <a:solidFill>
                  <a:srgbClr val="C00000"/>
                </a:solidFill>
              </a:rPr>
              <a:t> </a:t>
            </a:r>
            <a:r>
              <a:rPr lang="en-US" sz="2100" dirty="0"/>
              <a:t>by </a:t>
            </a:r>
            <a:r>
              <a:rPr lang="en-US" sz="2100" b="1" dirty="0">
                <a:solidFill>
                  <a:srgbClr val="C00000"/>
                </a:solidFill>
              </a:rPr>
              <a:t>Stubs</a:t>
            </a:r>
            <a:r>
              <a:rPr lang="en-US" sz="2100" dirty="0">
                <a:solidFill>
                  <a:srgbClr val="C00000"/>
                </a:solidFill>
              </a:rPr>
              <a:t> </a:t>
            </a:r>
            <a:r>
              <a:rPr lang="en-US" sz="2100" dirty="0"/>
              <a:t>and </a:t>
            </a:r>
            <a:r>
              <a:rPr lang="en-US" sz="2100" b="1" dirty="0">
                <a:solidFill>
                  <a:srgbClr val="C00000"/>
                </a:solidFill>
              </a:rPr>
              <a:t>Drivers</a:t>
            </a:r>
            <a:r>
              <a:rPr lang="en-US" sz="2100" dirty="0">
                <a:solidFill>
                  <a:srgbClr val="C00000"/>
                </a:solidFill>
              </a:rPr>
              <a:t> </a:t>
            </a:r>
            <a:r>
              <a:rPr lang="en-US" sz="2100" dirty="0"/>
              <a:t>and </a:t>
            </a:r>
            <a:r>
              <a:rPr lang="en-US" sz="2100" b="1" dirty="0">
                <a:solidFill>
                  <a:srgbClr val="C00000"/>
                </a:solidFill>
              </a:rPr>
              <a:t>simulate the interface </a:t>
            </a:r>
            <a:r>
              <a:rPr lang="en-US" sz="2100" dirty="0"/>
              <a:t>between the software components in a simple manner</a:t>
            </a:r>
          </a:p>
        </p:txBody>
      </p:sp>
      <p:cxnSp>
        <p:nvCxnSpPr>
          <p:cNvPr id="20" name="Straight Connector 19"/>
          <p:cNvCxnSpPr/>
          <p:nvPr/>
        </p:nvCxnSpPr>
        <p:spPr>
          <a:xfrm>
            <a:off x="4828786"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4" name="Content Placeholder 2"/>
          <p:cNvSpPr>
            <a:spLocks noGrp="1"/>
          </p:cNvSpPr>
          <p:nvPr>
            <p:ph idx="1"/>
          </p:nvPr>
        </p:nvSpPr>
        <p:spPr>
          <a:xfrm>
            <a:off x="5021946" y="1676241"/>
            <a:ext cx="7038876" cy="4768099"/>
          </a:xfrm>
        </p:spPr>
        <p:txBody>
          <a:bodyPr/>
          <a:lstStyle/>
          <a:p>
            <a:r>
              <a:rPr lang="en-US" dirty="0"/>
              <a:t>Let’s take an example to understand it in a better way.</a:t>
            </a:r>
          </a:p>
          <a:p>
            <a:r>
              <a:rPr lang="en-US" dirty="0"/>
              <a:t>Suppose there is an application consisting of three modules say, </a:t>
            </a:r>
            <a:r>
              <a:rPr lang="en-US" b="1" dirty="0">
                <a:solidFill>
                  <a:srgbClr val="C00000"/>
                </a:solidFill>
              </a:rPr>
              <a:t>module A</a:t>
            </a:r>
            <a:r>
              <a:rPr lang="en-US" dirty="0"/>
              <a:t>, </a:t>
            </a:r>
            <a:r>
              <a:rPr lang="en-US" b="1" dirty="0">
                <a:solidFill>
                  <a:srgbClr val="C00000"/>
                </a:solidFill>
              </a:rPr>
              <a:t>module B</a:t>
            </a:r>
            <a:r>
              <a:rPr lang="en-US" dirty="0"/>
              <a:t> &amp; </a:t>
            </a:r>
            <a:r>
              <a:rPr lang="en-US" b="1" dirty="0">
                <a:solidFill>
                  <a:srgbClr val="C00000"/>
                </a:solidFill>
              </a:rPr>
              <a:t>module C</a:t>
            </a:r>
            <a:r>
              <a:rPr lang="en-US" dirty="0"/>
              <a:t>. </a:t>
            </a:r>
          </a:p>
          <a:p>
            <a:r>
              <a:rPr lang="en-US" dirty="0"/>
              <a:t>Developer has design in such a way that module </a:t>
            </a:r>
            <a:r>
              <a:rPr lang="en-US" b="1" dirty="0">
                <a:solidFill>
                  <a:srgbClr val="C00000"/>
                </a:solidFill>
              </a:rPr>
              <a:t>B depends on </a:t>
            </a:r>
            <a:r>
              <a:rPr lang="en-US" dirty="0"/>
              <a:t>module</a:t>
            </a:r>
            <a:r>
              <a:rPr lang="en-US" b="1" dirty="0"/>
              <a:t> </a:t>
            </a:r>
            <a:r>
              <a:rPr lang="en-US" b="1" dirty="0">
                <a:solidFill>
                  <a:srgbClr val="C00000"/>
                </a:solidFill>
              </a:rPr>
              <a:t>A</a:t>
            </a:r>
            <a:r>
              <a:rPr lang="en-US" dirty="0"/>
              <a:t> &amp; module </a:t>
            </a:r>
            <a:r>
              <a:rPr lang="en-US" b="1" dirty="0">
                <a:solidFill>
                  <a:srgbClr val="C00000"/>
                </a:solidFill>
              </a:rPr>
              <a:t>C depends</a:t>
            </a:r>
            <a:r>
              <a:rPr lang="en-US" dirty="0"/>
              <a:t> on module </a:t>
            </a:r>
            <a:r>
              <a:rPr lang="en-US" b="1" dirty="0">
                <a:solidFill>
                  <a:srgbClr val="C00000"/>
                </a:solidFill>
              </a:rPr>
              <a:t>B</a:t>
            </a:r>
          </a:p>
          <a:p>
            <a:r>
              <a:rPr lang="en-US" dirty="0"/>
              <a:t>The developer has </a:t>
            </a:r>
            <a:r>
              <a:rPr lang="en-US" b="1" dirty="0">
                <a:solidFill>
                  <a:srgbClr val="C00000"/>
                </a:solidFill>
              </a:rPr>
              <a:t>developed</a:t>
            </a:r>
            <a:r>
              <a:rPr lang="en-US" dirty="0">
                <a:solidFill>
                  <a:srgbClr val="C00000"/>
                </a:solidFill>
              </a:rPr>
              <a:t> </a:t>
            </a:r>
            <a:r>
              <a:rPr lang="en-US" dirty="0"/>
              <a:t>the </a:t>
            </a:r>
            <a:r>
              <a:rPr lang="en-US" b="1" dirty="0">
                <a:solidFill>
                  <a:srgbClr val="C00000"/>
                </a:solidFill>
              </a:rPr>
              <a:t>module B</a:t>
            </a:r>
            <a:r>
              <a:rPr lang="en-US" dirty="0"/>
              <a:t> and now </a:t>
            </a:r>
            <a:r>
              <a:rPr lang="en-US" b="1" dirty="0">
                <a:solidFill>
                  <a:srgbClr val="C00000"/>
                </a:solidFill>
              </a:rPr>
              <a:t>wanted to test</a:t>
            </a:r>
            <a:r>
              <a:rPr lang="en-US" dirty="0"/>
              <a:t> it. </a:t>
            </a:r>
          </a:p>
          <a:p>
            <a:r>
              <a:rPr lang="en-US" b="1" dirty="0"/>
              <a:t>But</a:t>
            </a:r>
            <a:r>
              <a:rPr lang="en-US" dirty="0"/>
              <a:t> the module </a:t>
            </a:r>
            <a:r>
              <a:rPr lang="en-US" b="1" dirty="0">
                <a:solidFill>
                  <a:srgbClr val="C00000"/>
                </a:solidFill>
              </a:rPr>
              <a:t>A</a:t>
            </a:r>
            <a:r>
              <a:rPr lang="en-US" dirty="0"/>
              <a:t> and module </a:t>
            </a:r>
            <a:r>
              <a:rPr lang="en-US" b="1" dirty="0">
                <a:solidFill>
                  <a:srgbClr val="C00000"/>
                </a:solidFill>
              </a:rPr>
              <a:t>C</a:t>
            </a:r>
            <a:r>
              <a:rPr lang="en-US" dirty="0"/>
              <a:t> has </a:t>
            </a:r>
            <a:r>
              <a:rPr lang="en-US" b="1" dirty="0">
                <a:solidFill>
                  <a:srgbClr val="C00000"/>
                </a:solidFill>
              </a:rPr>
              <a:t>not</a:t>
            </a:r>
            <a:r>
              <a:rPr lang="en-US" dirty="0">
                <a:solidFill>
                  <a:srgbClr val="C00000"/>
                </a:solidFill>
              </a:rPr>
              <a:t> </a:t>
            </a:r>
            <a:r>
              <a:rPr lang="en-US" dirty="0"/>
              <a:t>been </a:t>
            </a:r>
            <a:r>
              <a:rPr lang="en-US" b="1" dirty="0">
                <a:solidFill>
                  <a:srgbClr val="C00000"/>
                </a:solidFill>
              </a:rPr>
              <a:t>developed</a:t>
            </a:r>
            <a:r>
              <a:rPr lang="en-US" dirty="0">
                <a:solidFill>
                  <a:srgbClr val="C00000"/>
                </a:solidFill>
              </a:rPr>
              <a:t> </a:t>
            </a:r>
            <a:r>
              <a:rPr lang="en-US" dirty="0"/>
              <a:t>yet. </a:t>
            </a:r>
          </a:p>
          <a:p>
            <a:r>
              <a:rPr lang="en-US" dirty="0"/>
              <a:t>In that case </a:t>
            </a:r>
            <a:r>
              <a:rPr lang="en-US" b="1" dirty="0">
                <a:solidFill>
                  <a:srgbClr val="C00000"/>
                </a:solidFill>
              </a:rPr>
              <a:t>to test</a:t>
            </a:r>
            <a:r>
              <a:rPr lang="en-US" dirty="0"/>
              <a:t> the </a:t>
            </a:r>
            <a:r>
              <a:rPr lang="en-US" b="1" dirty="0">
                <a:solidFill>
                  <a:srgbClr val="C00000"/>
                </a:solidFill>
              </a:rPr>
              <a:t>module B</a:t>
            </a:r>
            <a:r>
              <a:rPr lang="en-US" dirty="0"/>
              <a:t> </a:t>
            </a:r>
            <a:r>
              <a:rPr lang="en-US" b="1" dirty="0"/>
              <a:t>completely</a:t>
            </a:r>
            <a:r>
              <a:rPr lang="en-US" dirty="0"/>
              <a:t> we can </a:t>
            </a:r>
            <a:r>
              <a:rPr lang="en-US" b="1" dirty="0">
                <a:solidFill>
                  <a:srgbClr val="C00000"/>
                </a:solidFill>
              </a:rPr>
              <a:t>replace</a:t>
            </a:r>
            <a:r>
              <a:rPr lang="en-US" dirty="0">
                <a:solidFill>
                  <a:srgbClr val="C00000"/>
                </a:solidFill>
              </a:rPr>
              <a:t> </a:t>
            </a:r>
            <a:r>
              <a:rPr lang="en-US" dirty="0"/>
              <a:t>the module </a:t>
            </a:r>
            <a:r>
              <a:rPr lang="en-US" b="1" dirty="0">
                <a:solidFill>
                  <a:srgbClr val="C00000"/>
                </a:solidFill>
              </a:rPr>
              <a:t>A by Driver</a:t>
            </a:r>
            <a:r>
              <a:rPr lang="en-US" dirty="0"/>
              <a:t> and module </a:t>
            </a:r>
            <a:r>
              <a:rPr lang="en-US" b="1" dirty="0">
                <a:solidFill>
                  <a:srgbClr val="C00000"/>
                </a:solidFill>
              </a:rPr>
              <a:t>C by stub</a:t>
            </a:r>
            <a:endParaRPr lang="en-US" dirty="0"/>
          </a:p>
          <a:p>
            <a:endParaRPr lang="en-US" dirty="0"/>
          </a:p>
        </p:txBody>
      </p:sp>
    </p:spTree>
    <p:extLst>
      <p:ext uri="{BB962C8B-B14F-4D97-AF65-F5344CB8AC3E}">
        <p14:creationId xmlns:p14="http://schemas.microsoft.com/office/powerpoint/2010/main" val="33937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8" grpId="0" animBg="1"/>
      <p:bldP spid="19" grpId="0" animBg="1"/>
      <p:bldP spid="2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 &amp; Stub (Unit Testing</a:t>
            </a:r>
            <a:r>
              <a:rPr lang="en-US" dirty="0" smtClean="0"/>
              <a:t>) Cont.</a:t>
            </a:r>
            <a:endParaRPr lang="en-US" dirty="0"/>
          </a:p>
        </p:txBody>
      </p:sp>
      <p:sp>
        <p:nvSpPr>
          <p:cNvPr id="17" name="Rectangle 16"/>
          <p:cNvSpPr/>
          <p:nvPr/>
        </p:nvSpPr>
        <p:spPr>
          <a:xfrm>
            <a:off x="218347"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Driver</a:t>
            </a:r>
            <a:endParaRPr lang="en-US" sz="2400" b="1" dirty="0">
              <a:solidFill>
                <a:schemeClr val="bg1"/>
              </a:solidFill>
            </a:endParaRPr>
          </a:p>
        </p:txBody>
      </p:sp>
      <p:cxnSp>
        <p:nvCxnSpPr>
          <p:cNvPr id="18" name="Straight Connector 17"/>
          <p:cNvCxnSpPr/>
          <p:nvPr/>
        </p:nvCxnSpPr>
        <p:spPr>
          <a:xfrm>
            <a:off x="2110139" y="1359645"/>
            <a:ext cx="4072947" cy="0"/>
          </a:xfrm>
          <a:prstGeom prst="line">
            <a:avLst/>
          </a:prstGeom>
        </p:spPr>
        <p:style>
          <a:lnRef idx="2">
            <a:schemeClr val="accent6"/>
          </a:lnRef>
          <a:fillRef idx="0">
            <a:schemeClr val="accent6"/>
          </a:fillRef>
          <a:effectRef idx="1">
            <a:schemeClr val="accent6"/>
          </a:effectRef>
          <a:fontRef idx="minor">
            <a:schemeClr val="tx1"/>
          </a:fontRef>
        </p:style>
      </p:cxnSp>
      <p:sp>
        <p:nvSpPr>
          <p:cNvPr id="21" name="Content Placeholder 2"/>
          <p:cNvSpPr txBox="1">
            <a:spLocks/>
          </p:cNvSpPr>
          <p:nvPr/>
        </p:nvSpPr>
        <p:spPr>
          <a:xfrm>
            <a:off x="198577" y="1475474"/>
            <a:ext cx="5868394"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C00000"/>
                </a:solidFill>
              </a:rPr>
              <a:t>Driver</a:t>
            </a:r>
            <a:r>
              <a:rPr lang="en-US" dirty="0" smtClean="0"/>
              <a:t> </a:t>
            </a:r>
            <a:r>
              <a:rPr lang="en-US" dirty="0"/>
              <a:t>and/or </a:t>
            </a:r>
            <a:r>
              <a:rPr lang="en-US" b="1" dirty="0">
                <a:solidFill>
                  <a:srgbClr val="C00000"/>
                </a:solidFill>
              </a:rPr>
              <a:t>Stub </a:t>
            </a:r>
            <a:r>
              <a:rPr lang="en-US" dirty="0"/>
              <a:t>software </a:t>
            </a:r>
            <a:r>
              <a:rPr lang="en-US" b="1" dirty="0"/>
              <a:t>must be developed </a:t>
            </a:r>
            <a:r>
              <a:rPr lang="en-US" dirty="0"/>
              <a:t>for each </a:t>
            </a:r>
            <a:r>
              <a:rPr lang="en-US" b="1" dirty="0">
                <a:solidFill>
                  <a:srgbClr val="C00000"/>
                </a:solidFill>
              </a:rPr>
              <a:t>unit test</a:t>
            </a:r>
            <a:endParaRPr lang="en-US" dirty="0"/>
          </a:p>
          <a:p>
            <a:r>
              <a:rPr lang="en-US" dirty="0"/>
              <a:t>A </a:t>
            </a:r>
            <a:r>
              <a:rPr lang="en-US" b="1" dirty="0">
                <a:solidFill>
                  <a:srgbClr val="C00000"/>
                </a:solidFill>
              </a:rPr>
              <a:t>driver</a:t>
            </a:r>
            <a:r>
              <a:rPr lang="en-US" dirty="0">
                <a:solidFill>
                  <a:srgbClr val="C00000"/>
                </a:solidFill>
              </a:rPr>
              <a:t> </a:t>
            </a:r>
            <a:r>
              <a:rPr lang="en-US" dirty="0"/>
              <a:t>is nothing more than a </a:t>
            </a:r>
            <a:r>
              <a:rPr lang="en-US" b="1" dirty="0">
                <a:solidFill>
                  <a:srgbClr val="C00000"/>
                </a:solidFill>
              </a:rPr>
              <a:t>"main program"</a:t>
            </a:r>
            <a:r>
              <a:rPr lang="en-US" dirty="0"/>
              <a:t> </a:t>
            </a:r>
          </a:p>
          <a:p>
            <a:pPr lvl="1"/>
            <a:r>
              <a:rPr lang="en-US" dirty="0"/>
              <a:t>It accepts test case data</a:t>
            </a:r>
          </a:p>
          <a:p>
            <a:pPr lvl="1"/>
            <a:r>
              <a:rPr lang="en-US" dirty="0"/>
              <a:t>Passes such data to the component and </a:t>
            </a:r>
          </a:p>
          <a:p>
            <a:pPr lvl="1"/>
            <a:r>
              <a:rPr lang="en-US" dirty="0"/>
              <a:t>Prints relevant results.</a:t>
            </a:r>
          </a:p>
          <a:p>
            <a:r>
              <a:rPr lang="en-US" b="1" dirty="0">
                <a:solidFill>
                  <a:srgbClr val="C00000"/>
                </a:solidFill>
              </a:rPr>
              <a:t>Driver</a:t>
            </a:r>
          </a:p>
          <a:p>
            <a:pPr lvl="1"/>
            <a:r>
              <a:rPr lang="en-US" dirty="0"/>
              <a:t>Used in Bottom up approach</a:t>
            </a:r>
          </a:p>
          <a:p>
            <a:pPr lvl="1"/>
            <a:r>
              <a:rPr lang="en-US" dirty="0"/>
              <a:t>Lowest modules are tested first.</a:t>
            </a:r>
          </a:p>
          <a:p>
            <a:pPr lvl="1"/>
            <a:r>
              <a:rPr lang="en-US" dirty="0"/>
              <a:t>Simulates the higher level of components</a:t>
            </a:r>
          </a:p>
          <a:p>
            <a:pPr lvl="1"/>
            <a:r>
              <a:rPr lang="en-US" dirty="0"/>
              <a:t>Dummy program for Higher level component</a:t>
            </a:r>
          </a:p>
        </p:txBody>
      </p:sp>
      <p:pic>
        <p:nvPicPr>
          <p:cNvPr id="22" name="Picture 2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79095" y="44995"/>
            <a:ext cx="899545" cy="659667"/>
          </a:xfrm>
          <a:prstGeom prst="rect">
            <a:avLst/>
          </a:prstGeom>
        </p:spPr>
      </p:pic>
      <p:cxnSp>
        <p:nvCxnSpPr>
          <p:cNvPr id="19" name="Straight Connector 18"/>
          <p:cNvCxnSpPr/>
          <p:nvPr/>
        </p:nvCxnSpPr>
        <p:spPr>
          <a:xfrm>
            <a:off x="6269507"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6533900"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Stub</a:t>
            </a:r>
            <a:endParaRPr lang="en-US" sz="2400" b="1" dirty="0">
              <a:solidFill>
                <a:schemeClr val="bg1"/>
              </a:solidFill>
            </a:endParaRPr>
          </a:p>
        </p:txBody>
      </p:sp>
      <p:cxnSp>
        <p:nvCxnSpPr>
          <p:cNvPr id="23" name="Straight Connector 22"/>
          <p:cNvCxnSpPr/>
          <p:nvPr/>
        </p:nvCxnSpPr>
        <p:spPr>
          <a:xfrm>
            <a:off x="8425692" y="1359645"/>
            <a:ext cx="3403451" cy="0"/>
          </a:xfrm>
          <a:prstGeom prst="line">
            <a:avLst/>
          </a:prstGeom>
        </p:spPr>
        <p:style>
          <a:lnRef idx="2">
            <a:schemeClr val="accent6"/>
          </a:lnRef>
          <a:fillRef idx="0">
            <a:schemeClr val="accent6"/>
          </a:fillRef>
          <a:effectRef idx="1">
            <a:schemeClr val="accent6"/>
          </a:effectRef>
          <a:fontRef idx="minor">
            <a:schemeClr val="tx1"/>
          </a:fontRef>
        </p:style>
      </p:cxnSp>
      <p:sp>
        <p:nvSpPr>
          <p:cNvPr id="24" name="Content Placeholder 2"/>
          <p:cNvSpPr txBox="1">
            <a:spLocks/>
          </p:cNvSpPr>
          <p:nvPr/>
        </p:nvSpPr>
        <p:spPr>
          <a:xfrm>
            <a:off x="6384957" y="1475474"/>
            <a:ext cx="5593683"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Stubs</a:t>
            </a:r>
            <a:r>
              <a:rPr lang="en-US" dirty="0"/>
              <a:t> serve to replace </a:t>
            </a:r>
            <a:r>
              <a:rPr lang="en-US" b="1" dirty="0">
                <a:solidFill>
                  <a:srgbClr val="C00000"/>
                </a:solidFill>
              </a:rPr>
              <a:t>modules</a:t>
            </a:r>
            <a:r>
              <a:rPr lang="en-US" dirty="0">
                <a:solidFill>
                  <a:srgbClr val="C00000"/>
                </a:solidFill>
              </a:rPr>
              <a:t> </a:t>
            </a:r>
            <a:r>
              <a:rPr lang="en-US" dirty="0"/>
              <a:t>that are subordinate (called by) the component to be tested.</a:t>
            </a:r>
          </a:p>
          <a:p>
            <a:r>
              <a:rPr lang="en-US" dirty="0"/>
              <a:t>A </a:t>
            </a:r>
            <a:r>
              <a:rPr lang="en-US" b="1" dirty="0"/>
              <a:t>stub</a:t>
            </a:r>
            <a:r>
              <a:rPr lang="en-US" dirty="0"/>
              <a:t> or </a:t>
            </a:r>
            <a:r>
              <a:rPr lang="en-US" b="1" dirty="0">
                <a:solidFill>
                  <a:srgbClr val="C00000"/>
                </a:solidFill>
              </a:rPr>
              <a:t>"dummy subprogram"</a:t>
            </a:r>
            <a:r>
              <a:rPr lang="en-US" dirty="0"/>
              <a:t> </a:t>
            </a:r>
          </a:p>
          <a:p>
            <a:pPr lvl="1"/>
            <a:r>
              <a:rPr lang="en-US" dirty="0"/>
              <a:t>Uses the subordinate module's interface</a:t>
            </a:r>
          </a:p>
          <a:p>
            <a:pPr lvl="1"/>
            <a:r>
              <a:rPr lang="en-US" dirty="0"/>
              <a:t>May do minimal data manipulation</a:t>
            </a:r>
          </a:p>
          <a:p>
            <a:pPr lvl="1"/>
            <a:r>
              <a:rPr lang="en-US" dirty="0"/>
              <a:t>Prints verification of entry and</a:t>
            </a:r>
          </a:p>
          <a:p>
            <a:pPr lvl="1"/>
            <a:r>
              <a:rPr lang="en-US" dirty="0"/>
              <a:t>Returns control to the module undergoing testing</a:t>
            </a:r>
          </a:p>
          <a:p>
            <a:r>
              <a:rPr lang="en-US" b="1" dirty="0">
                <a:solidFill>
                  <a:srgbClr val="C00000"/>
                </a:solidFill>
              </a:rPr>
              <a:t>Stubs</a:t>
            </a:r>
          </a:p>
          <a:p>
            <a:pPr lvl="1"/>
            <a:r>
              <a:rPr lang="en-US" dirty="0"/>
              <a:t>Used in Top down approach</a:t>
            </a:r>
          </a:p>
          <a:p>
            <a:pPr lvl="1"/>
            <a:r>
              <a:rPr lang="en-US" dirty="0"/>
              <a:t>Top most module is tested first</a:t>
            </a:r>
          </a:p>
          <a:p>
            <a:pPr lvl="1"/>
            <a:r>
              <a:rPr lang="en-US" dirty="0"/>
              <a:t>Simulates the lower level of components</a:t>
            </a:r>
          </a:p>
          <a:p>
            <a:pPr lvl="1"/>
            <a:r>
              <a:rPr lang="en-US" dirty="0"/>
              <a:t>Dummy program of lower level </a:t>
            </a:r>
            <a:r>
              <a:rPr lang="en-US" dirty="0" smtClean="0"/>
              <a:t>components</a:t>
            </a:r>
            <a:endParaRPr lang="en-US" dirty="0"/>
          </a:p>
        </p:txBody>
      </p:sp>
    </p:spTree>
    <p:extLst>
      <p:ext uri="{BB962C8B-B14F-4D97-AF65-F5344CB8AC3E}">
        <p14:creationId xmlns:p14="http://schemas.microsoft.com/office/powerpoint/2010/main" val="422858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left)">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xEl>
                                              <p:pRg st="7" end="7"/>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xEl>
                                              <p:pRg st="8" end="8"/>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1">
                                            <p:txEl>
                                              <p:pRg st="9" end="9"/>
                                            </p:txEl>
                                          </p:spTgt>
                                        </p:tgtEl>
                                        <p:attrNameLst>
                                          <p:attrName>style.visibility</p:attrName>
                                        </p:attrNameLst>
                                      </p:cBhvr>
                                      <p:to>
                                        <p:strVal val="visible"/>
                                      </p:to>
                                    </p:set>
                                  </p:childTnLst>
                                </p:cTn>
                              </p:par>
                              <p:par>
                                <p:cTn id="36" presetID="22" presetClass="entr" presetSubtype="1"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22" presetClass="entr" presetSubtype="8"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xEl>
                                              <p:pRg st="1" end="1"/>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xEl>
                                              <p:pRg st="2" end="2"/>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xEl>
                                              <p:pRg st="3" end="3"/>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4">
                                            <p:txEl>
                                              <p:pRg st="4" end="4"/>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4">
                                            <p:txEl>
                                              <p:pRg st="6" end="6"/>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xEl>
                                              <p:pRg st="7" end="7"/>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4">
                                            <p:txEl>
                                              <p:pRg st="8" end="8"/>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4">
                                            <p:txEl>
                                              <p:pRg st="9" end="9"/>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build="p"/>
      <p:bldP spid="20" grpId="0" animBg="1"/>
      <p:bldP spid="2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a:t>
            </a:r>
          </a:p>
        </p:txBody>
      </p:sp>
      <p:sp>
        <p:nvSpPr>
          <p:cNvPr id="4" name="Rectangle 3"/>
          <p:cNvSpPr/>
          <p:nvPr/>
        </p:nvSpPr>
        <p:spPr>
          <a:xfrm>
            <a:off x="203198" y="827093"/>
            <a:ext cx="11884845" cy="461665"/>
          </a:xfrm>
          <a:prstGeom prst="rect">
            <a:avLst/>
          </a:prstGeom>
        </p:spPr>
        <p:txBody>
          <a:bodyPr wrap="square">
            <a:spAutoFit/>
          </a:bodyPr>
          <a:lstStyle/>
          <a:p>
            <a:r>
              <a:rPr lang="en-US" sz="2400" dirty="0"/>
              <a:t>Integration testing is the </a:t>
            </a:r>
            <a:r>
              <a:rPr lang="en-US" sz="2400" b="1" dirty="0">
                <a:solidFill>
                  <a:srgbClr val="C00000"/>
                </a:solidFill>
              </a:rPr>
              <a:t>process of testing </a:t>
            </a:r>
            <a:r>
              <a:rPr lang="en-US" sz="2400" dirty="0"/>
              <a:t>the </a:t>
            </a:r>
            <a:r>
              <a:rPr lang="en-US" sz="2400" b="1" dirty="0">
                <a:solidFill>
                  <a:srgbClr val="C00000"/>
                </a:solidFill>
              </a:rPr>
              <a:t>interface between two software units</a:t>
            </a:r>
            <a:r>
              <a:rPr lang="en-US" sz="2400" dirty="0"/>
              <a:t> or modules</a:t>
            </a:r>
          </a:p>
        </p:txBody>
      </p:sp>
      <p:sp>
        <p:nvSpPr>
          <p:cNvPr id="5" name="Rectangle 4"/>
          <p:cNvSpPr/>
          <p:nvPr/>
        </p:nvSpPr>
        <p:spPr>
          <a:xfrm>
            <a:off x="203199" y="1353071"/>
            <a:ext cx="3130985"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2400" b="1" dirty="0">
                <a:solidFill>
                  <a:schemeClr val="bg1"/>
                </a:solidFill>
              </a:rPr>
              <a:t>It can be done in 3 ways</a:t>
            </a:r>
          </a:p>
        </p:txBody>
      </p:sp>
      <p:sp>
        <p:nvSpPr>
          <p:cNvPr id="6" name="Rectangle 5"/>
          <p:cNvSpPr/>
          <p:nvPr/>
        </p:nvSpPr>
        <p:spPr>
          <a:xfrm>
            <a:off x="3334268" y="1353071"/>
            <a:ext cx="2807179"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smtClean="0"/>
              <a:t>1. Big </a:t>
            </a:r>
            <a:r>
              <a:rPr lang="en-US" sz="2400" dirty="0"/>
              <a:t>Bang Approach</a:t>
            </a:r>
          </a:p>
        </p:txBody>
      </p:sp>
      <p:sp>
        <p:nvSpPr>
          <p:cNvPr id="7" name="Rectangle 6"/>
          <p:cNvSpPr/>
          <p:nvPr/>
        </p:nvSpPr>
        <p:spPr>
          <a:xfrm>
            <a:off x="6129130" y="1353071"/>
            <a:ext cx="2945037"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smtClean="0"/>
              <a:t>2. Top </a:t>
            </a:r>
            <a:r>
              <a:rPr lang="en-US" sz="2400" dirty="0"/>
              <a:t>Down Approach</a:t>
            </a:r>
          </a:p>
        </p:txBody>
      </p:sp>
      <p:sp>
        <p:nvSpPr>
          <p:cNvPr id="8" name="Rectangle 7"/>
          <p:cNvSpPr/>
          <p:nvPr/>
        </p:nvSpPr>
        <p:spPr>
          <a:xfrm>
            <a:off x="9074227" y="1353071"/>
            <a:ext cx="3013967"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smtClean="0"/>
              <a:t>3. Bottom </a:t>
            </a:r>
            <a:r>
              <a:rPr lang="en-US" sz="2400" dirty="0"/>
              <a:t>Up Approach</a:t>
            </a:r>
          </a:p>
        </p:txBody>
      </p:sp>
      <p:sp>
        <p:nvSpPr>
          <p:cNvPr id="16" name="Content Placeholder 2"/>
          <p:cNvSpPr txBox="1">
            <a:spLocks/>
          </p:cNvSpPr>
          <p:nvPr/>
        </p:nvSpPr>
        <p:spPr>
          <a:xfrm>
            <a:off x="4024718" y="2592948"/>
            <a:ext cx="8007624" cy="218075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smtClean="0">
                <a:solidFill>
                  <a:srgbClr val="C00000"/>
                </a:solidFill>
              </a:rPr>
              <a:t>Testing </a:t>
            </a:r>
            <a:r>
              <a:rPr lang="en-US" sz="2100" b="1" dirty="0">
                <a:solidFill>
                  <a:srgbClr val="C00000"/>
                </a:solidFill>
              </a:rPr>
              <a:t>take place</a:t>
            </a:r>
            <a:r>
              <a:rPr lang="en-US" sz="2100" dirty="0">
                <a:solidFill>
                  <a:srgbClr val="C00000"/>
                </a:solidFill>
              </a:rPr>
              <a:t> </a:t>
            </a:r>
            <a:r>
              <a:rPr lang="en-US" sz="2100" dirty="0"/>
              <a:t>from </a:t>
            </a:r>
            <a:r>
              <a:rPr lang="en-US" sz="2100" b="1" dirty="0">
                <a:solidFill>
                  <a:srgbClr val="C00000"/>
                </a:solidFill>
              </a:rPr>
              <a:t>top</a:t>
            </a:r>
            <a:r>
              <a:rPr lang="en-US" sz="2100" dirty="0">
                <a:solidFill>
                  <a:srgbClr val="C00000"/>
                </a:solidFill>
              </a:rPr>
              <a:t> </a:t>
            </a:r>
            <a:r>
              <a:rPr lang="en-US" sz="2100" dirty="0"/>
              <a:t>to </a:t>
            </a:r>
            <a:r>
              <a:rPr lang="en-US" sz="2100" b="1" dirty="0" smtClean="0">
                <a:solidFill>
                  <a:srgbClr val="C00000"/>
                </a:solidFill>
              </a:rPr>
              <a:t>bottom</a:t>
            </a:r>
          </a:p>
          <a:p>
            <a:r>
              <a:rPr lang="en-US" sz="2100" b="1" dirty="0" smtClean="0">
                <a:solidFill>
                  <a:srgbClr val="C00000"/>
                </a:solidFill>
              </a:rPr>
              <a:t>High </a:t>
            </a:r>
            <a:r>
              <a:rPr lang="en-US" sz="2100" b="1" dirty="0">
                <a:solidFill>
                  <a:srgbClr val="C00000"/>
                </a:solidFill>
              </a:rPr>
              <a:t>level</a:t>
            </a:r>
            <a:r>
              <a:rPr lang="en-US" sz="2100" dirty="0">
                <a:solidFill>
                  <a:srgbClr val="C00000"/>
                </a:solidFill>
              </a:rPr>
              <a:t> </a:t>
            </a:r>
            <a:r>
              <a:rPr lang="en-US" sz="2100" dirty="0"/>
              <a:t>modules are </a:t>
            </a:r>
            <a:r>
              <a:rPr lang="en-US" sz="2100" b="1" dirty="0">
                <a:solidFill>
                  <a:srgbClr val="C00000"/>
                </a:solidFill>
              </a:rPr>
              <a:t>tested first</a:t>
            </a:r>
            <a:r>
              <a:rPr lang="en-US" sz="2100" dirty="0">
                <a:solidFill>
                  <a:srgbClr val="C00000"/>
                </a:solidFill>
              </a:rPr>
              <a:t> </a:t>
            </a:r>
            <a:r>
              <a:rPr lang="en-US" sz="2100" dirty="0"/>
              <a:t>and then low-level modules and </a:t>
            </a:r>
            <a:r>
              <a:rPr lang="en-US" sz="2100" b="1" dirty="0">
                <a:solidFill>
                  <a:srgbClr val="C00000"/>
                </a:solidFill>
              </a:rPr>
              <a:t>finally integrated</a:t>
            </a:r>
            <a:r>
              <a:rPr lang="en-US" sz="2100" dirty="0"/>
              <a:t> the </a:t>
            </a:r>
            <a:r>
              <a:rPr lang="en-US" sz="2100" b="1" dirty="0">
                <a:solidFill>
                  <a:srgbClr val="C00000"/>
                </a:solidFill>
              </a:rPr>
              <a:t>low level modules</a:t>
            </a:r>
            <a:r>
              <a:rPr lang="en-US" sz="2100" dirty="0">
                <a:solidFill>
                  <a:srgbClr val="C00000"/>
                </a:solidFill>
              </a:rPr>
              <a:t> </a:t>
            </a:r>
            <a:r>
              <a:rPr lang="en-US" sz="2100" dirty="0"/>
              <a:t>to high level to ensure the system is working as </a:t>
            </a:r>
            <a:r>
              <a:rPr lang="en-US" sz="2100" dirty="0" smtClean="0"/>
              <a:t>intended</a:t>
            </a:r>
          </a:p>
          <a:p>
            <a:r>
              <a:rPr lang="en-US" sz="2100" b="1" dirty="0" smtClean="0">
                <a:solidFill>
                  <a:srgbClr val="C00000"/>
                </a:solidFill>
              </a:rPr>
              <a:t>Stubs</a:t>
            </a:r>
            <a:r>
              <a:rPr lang="en-US" sz="2100" dirty="0" smtClean="0">
                <a:solidFill>
                  <a:srgbClr val="C00000"/>
                </a:solidFill>
              </a:rPr>
              <a:t> </a:t>
            </a:r>
            <a:r>
              <a:rPr lang="en-US" sz="2100" dirty="0"/>
              <a:t>are used as a </a:t>
            </a:r>
            <a:r>
              <a:rPr lang="en-US" sz="2100" dirty="0">
                <a:solidFill>
                  <a:srgbClr val="C00000"/>
                </a:solidFill>
              </a:rPr>
              <a:t>temporary module</a:t>
            </a:r>
            <a:r>
              <a:rPr lang="en-US" sz="2100" dirty="0"/>
              <a:t>, if a module is not ready  for integration </a:t>
            </a:r>
            <a:r>
              <a:rPr lang="en-US" sz="2100" dirty="0" smtClean="0"/>
              <a:t>testing</a:t>
            </a:r>
            <a:endParaRPr lang="en-US" sz="2100" dirty="0"/>
          </a:p>
        </p:txBody>
      </p:sp>
      <p:sp>
        <p:nvSpPr>
          <p:cNvPr id="18" name="Content Placeholder 2"/>
          <p:cNvSpPr txBox="1">
            <a:spLocks/>
          </p:cNvSpPr>
          <p:nvPr/>
        </p:nvSpPr>
        <p:spPr>
          <a:xfrm>
            <a:off x="203198" y="505181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smtClean="0">
                <a:solidFill>
                  <a:srgbClr val="C00000"/>
                </a:solidFill>
              </a:rPr>
              <a:t>Testing </a:t>
            </a:r>
            <a:r>
              <a:rPr lang="en-US" sz="2100" b="1" dirty="0">
                <a:solidFill>
                  <a:srgbClr val="C00000"/>
                </a:solidFill>
              </a:rPr>
              <a:t>take place </a:t>
            </a:r>
            <a:r>
              <a:rPr lang="en-US" sz="2100" dirty="0"/>
              <a:t>from </a:t>
            </a:r>
            <a:r>
              <a:rPr lang="en-US" sz="2100" b="1" dirty="0">
                <a:solidFill>
                  <a:srgbClr val="C00000"/>
                </a:solidFill>
              </a:rPr>
              <a:t>bottom</a:t>
            </a:r>
            <a:r>
              <a:rPr lang="en-US" sz="2100" dirty="0">
                <a:solidFill>
                  <a:srgbClr val="C00000"/>
                </a:solidFill>
              </a:rPr>
              <a:t> </a:t>
            </a:r>
            <a:r>
              <a:rPr lang="en-US" sz="2100" dirty="0"/>
              <a:t>to </a:t>
            </a:r>
            <a:r>
              <a:rPr lang="en-US" sz="2100" b="1" dirty="0" smtClean="0">
                <a:solidFill>
                  <a:srgbClr val="C00000"/>
                </a:solidFill>
              </a:rPr>
              <a:t>up</a:t>
            </a:r>
          </a:p>
          <a:p>
            <a:r>
              <a:rPr lang="en-US" sz="2100" b="1" dirty="0" smtClean="0">
                <a:solidFill>
                  <a:srgbClr val="C00000"/>
                </a:solidFill>
              </a:rPr>
              <a:t>Lowest </a:t>
            </a:r>
            <a:r>
              <a:rPr lang="en-US" sz="2100" b="1" dirty="0">
                <a:solidFill>
                  <a:srgbClr val="C00000"/>
                </a:solidFill>
              </a:rPr>
              <a:t>level</a:t>
            </a:r>
            <a:r>
              <a:rPr lang="en-US" sz="2100" dirty="0"/>
              <a:t> modules are </a:t>
            </a:r>
            <a:r>
              <a:rPr lang="en-US" sz="2100" b="1" dirty="0">
                <a:solidFill>
                  <a:srgbClr val="C00000"/>
                </a:solidFill>
              </a:rPr>
              <a:t>tested first </a:t>
            </a:r>
            <a:r>
              <a:rPr lang="en-US" sz="2100" dirty="0"/>
              <a:t>and then high-level modules and finally integrated the high level modules to low level to ensure the system is working as </a:t>
            </a:r>
            <a:r>
              <a:rPr lang="en-US" sz="2100" dirty="0" smtClean="0"/>
              <a:t>intended</a:t>
            </a:r>
          </a:p>
          <a:p>
            <a:r>
              <a:rPr lang="en-US" sz="2100" b="1" dirty="0" smtClean="0">
                <a:solidFill>
                  <a:srgbClr val="C00000"/>
                </a:solidFill>
              </a:rPr>
              <a:t>Drivers</a:t>
            </a:r>
            <a:r>
              <a:rPr lang="en-US" sz="2100" dirty="0" smtClean="0"/>
              <a:t> </a:t>
            </a:r>
            <a:r>
              <a:rPr lang="en-US" sz="2100" dirty="0"/>
              <a:t>are used as a </a:t>
            </a:r>
            <a:r>
              <a:rPr lang="en-US" sz="2100" dirty="0">
                <a:solidFill>
                  <a:srgbClr val="C00000"/>
                </a:solidFill>
              </a:rPr>
              <a:t>temporary module</a:t>
            </a:r>
            <a:r>
              <a:rPr lang="en-US" sz="2100" dirty="0"/>
              <a:t>, if a module is not ready  for integration testing</a:t>
            </a:r>
          </a:p>
        </p:txBody>
      </p:sp>
      <p:sp>
        <p:nvSpPr>
          <p:cNvPr id="19" name="Rectangle 18"/>
          <p:cNvSpPr/>
          <p:nvPr/>
        </p:nvSpPr>
        <p:spPr>
          <a:xfrm>
            <a:off x="203198" y="2054165"/>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Big Bang Approach</a:t>
            </a:r>
          </a:p>
        </p:txBody>
      </p:sp>
      <p:cxnSp>
        <p:nvCxnSpPr>
          <p:cNvPr id="20" name="Straight Connector 19"/>
          <p:cNvCxnSpPr/>
          <p:nvPr/>
        </p:nvCxnSpPr>
        <p:spPr>
          <a:xfrm>
            <a:off x="2094990" y="2514144"/>
            <a:ext cx="1751296" cy="1686"/>
          </a:xfrm>
          <a:prstGeom prst="line">
            <a:avLst/>
          </a:prstGeom>
        </p:spPr>
        <p:style>
          <a:lnRef idx="2">
            <a:schemeClr val="accent6"/>
          </a:lnRef>
          <a:fillRef idx="0">
            <a:schemeClr val="accent6"/>
          </a:fillRef>
          <a:effectRef idx="1">
            <a:schemeClr val="accent6"/>
          </a:effectRef>
          <a:fontRef idx="minor">
            <a:schemeClr val="tx1"/>
          </a:fontRef>
        </p:style>
      </p:cxnSp>
      <p:sp>
        <p:nvSpPr>
          <p:cNvPr id="21" name="Rectangle 20"/>
          <p:cNvSpPr/>
          <p:nvPr/>
        </p:nvSpPr>
        <p:spPr>
          <a:xfrm>
            <a:off x="4085859" y="2066970"/>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Top Down Approach</a:t>
            </a:r>
          </a:p>
        </p:txBody>
      </p:sp>
      <p:cxnSp>
        <p:nvCxnSpPr>
          <p:cNvPr id="22" name="Straight Connector 21"/>
          <p:cNvCxnSpPr/>
          <p:nvPr/>
        </p:nvCxnSpPr>
        <p:spPr>
          <a:xfrm>
            <a:off x="5469651" y="2526949"/>
            <a:ext cx="6618391" cy="0"/>
          </a:xfrm>
          <a:prstGeom prst="line">
            <a:avLst/>
          </a:prstGeom>
        </p:spPr>
        <p:style>
          <a:lnRef idx="2">
            <a:schemeClr val="accent6"/>
          </a:lnRef>
          <a:fillRef idx="0">
            <a:schemeClr val="accent6"/>
          </a:fillRef>
          <a:effectRef idx="1">
            <a:schemeClr val="accent6"/>
          </a:effectRef>
          <a:fontRef idx="minor">
            <a:schemeClr val="tx1"/>
          </a:fontRef>
        </p:style>
      </p:cxnSp>
      <p:sp>
        <p:nvSpPr>
          <p:cNvPr id="25" name="Rectangle 24"/>
          <p:cNvSpPr/>
          <p:nvPr/>
        </p:nvSpPr>
        <p:spPr>
          <a:xfrm>
            <a:off x="203198" y="448241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Bottom Up Approach</a:t>
            </a:r>
          </a:p>
        </p:txBody>
      </p:sp>
      <p:cxnSp>
        <p:nvCxnSpPr>
          <p:cNvPr id="26" name="Straight Connector 25"/>
          <p:cNvCxnSpPr/>
          <p:nvPr/>
        </p:nvCxnSpPr>
        <p:spPr>
          <a:xfrm>
            <a:off x="2094990" y="4942392"/>
            <a:ext cx="9872892" cy="0"/>
          </a:xfrm>
          <a:prstGeom prst="line">
            <a:avLst/>
          </a:prstGeom>
        </p:spPr>
        <p:style>
          <a:lnRef idx="2">
            <a:schemeClr val="accent6"/>
          </a:lnRef>
          <a:fillRef idx="0">
            <a:schemeClr val="accent6"/>
          </a:fillRef>
          <a:effectRef idx="1">
            <a:schemeClr val="accent6"/>
          </a:effectRef>
          <a:fontRef idx="minor">
            <a:schemeClr val="tx1"/>
          </a:fontRef>
        </p:style>
      </p:cxnSp>
      <p:sp>
        <p:nvSpPr>
          <p:cNvPr id="28" name="Content Placeholder 2"/>
          <p:cNvSpPr txBox="1">
            <a:spLocks/>
          </p:cNvSpPr>
          <p:nvPr/>
        </p:nvSpPr>
        <p:spPr>
          <a:xfrm>
            <a:off x="203198" y="2579607"/>
            <a:ext cx="3643087" cy="142634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smtClean="0">
                <a:solidFill>
                  <a:srgbClr val="C00000"/>
                </a:solidFill>
              </a:rPr>
              <a:t>Combining </a:t>
            </a:r>
            <a:r>
              <a:rPr lang="en-US" sz="2100" b="1" dirty="0">
                <a:solidFill>
                  <a:srgbClr val="C00000"/>
                </a:solidFill>
              </a:rPr>
              <a:t>all </a:t>
            </a:r>
            <a:r>
              <a:rPr lang="en-US" sz="2100" dirty="0"/>
              <a:t>the </a:t>
            </a:r>
            <a:r>
              <a:rPr lang="en-US" sz="2100" b="1" dirty="0">
                <a:solidFill>
                  <a:srgbClr val="C00000"/>
                </a:solidFill>
              </a:rPr>
              <a:t>modules</a:t>
            </a:r>
            <a:r>
              <a:rPr lang="en-US" sz="2100" dirty="0">
                <a:solidFill>
                  <a:srgbClr val="C00000"/>
                </a:solidFill>
              </a:rPr>
              <a:t> </a:t>
            </a:r>
            <a:r>
              <a:rPr lang="en-US" sz="2100" dirty="0"/>
              <a:t>once and </a:t>
            </a:r>
            <a:r>
              <a:rPr lang="en-US" sz="2100" b="1" dirty="0">
                <a:solidFill>
                  <a:srgbClr val="C00000"/>
                </a:solidFill>
              </a:rPr>
              <a:t>verifying</a:t>
            </a:r>
            <a:r>
              <a:rPr lang="en-US" sz="2100" dirty="0"/>
              <a:t> the functionality after completion of individual module testing </a:t>
            </a:r>
          </a:p>
        </p:txBody>
      </p:sp>
      <p:cxnSp>
        <p:nvCxnSpPr>
          <p:cNvPr id="31" name="Straight Connector 30"/>
          <p:cNvCxnSpPr/>
          <p:nvPr/>
        </p:nvCxnSpPr>
        <p:spPr>
          <a:xfrm>
            <a:off x="3947883" y="2054165"/>
            <a:ext cx="0" cy="242824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31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22" presetClass="entr" presetSubtype="8"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22" presetClass="entr" presetSubtype="8"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22" presetClass="entr" presetSubtype="8"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6" grpId="0"/>
      <p:bldP spid="18" grpId="0"/>
      <p:bldP spid="19" grpId="0" animBg="1"/>
      <p:bldP spid="21" grpId="0" animBg="1"/>
      <p:bldP spid="25" grpId="0" animBg="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a:xfrm>
            <a:off x="131180" y="817267"/>
            <a:ext cx="5006877" cy="5590565"/>
          </a:xfrm>
        </p:spPr>
        <p:txBody>
          <a:bodyPr/>
          <a:lstStyle/>
          <a:p>
            <a:r>
              <a:rPr lang="en-US" sz="2200" b="1" dirty="0">
                <a:solidFill>
                  <a:srgbClr val="C00000"/>
                </a:solidFill>
              </a:rPr>
              <a:t>Repeated testing </a:t>
            </a:r>
            <a:r>
              <a:rPr lang="en-US" sz="2200" dirty="0"/>
              <a:t>of an </a:t>
            </a:r>
            <a:r>
              <a:rPr lang="en-US" sz="2200" b="1" dirty="0">
                <a:solidFill>
                  <a:srgbClr val="C00000"/>
                </a:solidFill>
              </a:rPr>
              <a:t>already tested program</a:t>
            </a:r>
            <a:r>
              <a:rPr lang="en-US" sz="2200" dirty="0"/>
              <a:t>, </a:t>
            </a:r>
            <a:r>
              <a:rPr lang="en-US" sz="2200" dirty="0">
                <a:solidFill>
                  <a:srgbClr val="C00000"/>
                </a:solidFill>
              </a:rPr>
              <a:t>after modification</a:t>
            </a:r>
            <a:r>
              <a:rPr lang="en-US" sz="2200" dirty="0"/>
              <a:t>, to </a:t>
            </a:r>
            <a:r>
              <a:rPr lang="en-US" sz="2200" dirty="0">
                <a:solidFill>
                  <a:srgbClr val="C00000"/>
                </a:solidFill>
              </a:rPr>
              <a:t>discover</a:t>
            </a:r>
            <a:r>
              <a:rPr lang="en-US" sz="2200" dirty="0"/>
              <a:t> any </a:t>
            </a:r>
            <a:r>
              <a:rPr lang="en-US" sz="2200" dirty="0">
                <a:solidFill>
                  <a:srgbClr val="C00000"/>
                </a:solidFill>
              </a:rPr>
              <a:t>defects</a:t>
            </a:r>
            <a:r>
              <a:rPr lang="en-US" sz="2200" dirty="0"/>
              <a:t> introduced or uncovered as a result of the changes in the software being tested</a:t>
            </a:r>
          </a:p>
          <a:p>
            <a:r>
              <a:rPr lang="en-US" sz="2200" dirty="0"/>
              <a:t>Regression testing is done by </a:t>
            </a:r>
            <a:r>
              <a:rPr lang="en-US" sz="2200" b="1" dirty="0">
                <a:solidFill>
                  <a:srgbClr val="C00000"/>
                </a:solidFill>
              </a:rPr>
              <a:t>re-executing the tests </a:t>
            </a:r>
            <a:r>
              <a:rPr lang="en-US" sz="2200" dirty="0"/>
              <a:t>against the modified application </a:t>
            </a:r>
            <a:r>
              <a:rPr lang="en-US" sz="2200" b="1" dirty="0">
                <a:solidFill>
                  <a:srgbClr val="C00000"/>
                </a:solidFill>
              </a:rPr>
              <a:t>to evaluate</a:t>
            </a:r>
            <a:r>
              <a:rPr lang="en-US" sz="2200" dirty="0"/>
              <a:t> whether the </a:t>
            </a:r>
            <a:r>
              <a:rPr lang="en-US" sz="2200" b="1" dirty="0">
                <a:solidFill>
                  <a:srgbClr val="C00000"/>
                </a:solidFill>
              </a:rPr>
              <a:t>modified code breaks anything</a:t>
            </a:r>
            <a:r>
              <a:rPr lang="en-US" sz="2200" dirty="0"/>
              <a:t> which was working earlier</a:t>
            </a:r>
          </a:p>
          <a:p>
            <a:r>
              <a:rPr lang="en-US" sz="2200" dirty="0"/>
              <a:t>Anytime we modify an application, we should do regression testing </a:t>
            </a:r>
          </a:p>
          <a:p>
            <a:r>
              <a:rPr lang="en-US" sz="2200" dirty="0"/>
              <a:t>It </a:t>
            </a:r>
            <a:r>
              <a:rPr lang="en-US" sz="2200" b="1" dirty="0">
                <a:solidFill>
                  <a:srgbClr val="C00000"/>
                </a:solidFill>
              </a:rPr>
              <a:t>gives confidence</a:t>
            </a:r>
            <a:r>
              <a:rPr lang="en-US" sz="2200" dirty="0"/>
              <a:t> to  the developers that there is </a:t>
            </a:r>
            <a:r>
              <a:rPr lang="en-US" sz="2200" b="1" dirty="0">
                <a:solidFill>
                  <a:srgbClr val="C00000"/>
                </a:solidFill>
              </a:rPr>
              <a:t>no unexpected side effects</a:t>
            </a:r>
            <a:r>
              <a:rPr lang="en-US" sz="2200" dirty="0"/>
              <a:t> after </a:t>
            </a:r>
            <a:r>
              <a:rPr lang="en-US" sz="2200" dirty="0" smtClean="0">
                <a:solidFill>
                  <a:srgbClr val="C00000"/>
                </a:solidFill>
              </a:rPr>
              <a:t>modification</a:t>
            </a:r>
            <a:endParaRPr lang="en-US" sz="2200" dirty="0"/>
          </a:p>
        </p:txBody>
      </p:sp>
      <p:cxnSp>
        <p:nvCxnSpPr>
          <p:cNvPr id="4" name="Straight Connector 3"/>
          <p:cNvCxnSpPr/>
          <p:nvPr/>
        </p:nvCxnSpPr>
        <p:spPr>
          <a:xfrm>
            <a:off x="5268683" y="0"/>
            <a:ext cx="0" cy="6604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625535" y="9098568"/>
            <a:ext cx="692331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When to do regression testing?</a:t>
            </a:r>
            <a:endParaRPr lang="en-US" sz="2400" b="1" dirty="0"/>
          </a:p>
        </p:txBody>
      </p:sp>
      <p:sp>
        <p:nvSpPr>
          <p:cNvPr id="7" name="Content Placeholder 2"/>
          <p:cNvSpPr txBox="1">
            <a:spLocks/>
          </p:cNvSpPr>
          <p:nvPr/>
        </p:nvSpPr>
        <p:spPr>
          <a:xfrm>
            <a:off x="5399310" y="817267"/>
            <a:ext cx="6691090" cy="577221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When </a:t>
            </a:r>
            <a:r>
              <a:rPr lang="en-US" b="1" dirty="0">
                <a:solidFill>
                  <a:srgbClr val="C00000"/>
                </a:solidFill>
              </a:rPr>
              <a:t>new functionalities are added</a:t>
            </a:r>
            <a:r>
              <a:rPr lang="en-US" dirty="0"/>
              <a:t> to the application</a:t>
            </a:r>
          </a:p>
          <a:p>
            <a:pPr lvl="1"/>
            <a:r>
              <a:rPr lang="en-US" dirty="0"/>
              <a:t>E.g. A website has login functionality with only Email. Now the new features look like “also allow login using Facebook”</a:t>
            </a:r>
          </a:p>
          <a:p>
            <a:r>
              <a:rPr lang="en-US" dirty="0"/>
              <a:t>When there is a </a:t>
            </a:r>
            <a:r>
              <a:rPr lang="en-US" b="1" dirty="0">
                <a:solidFill>
                  <a:srgbClr val="C00000"/>
                </a:solidFill>
              </a:rPr>
              <a:t>change requirement</a:t>
            </a:r>
          </a:p>
          <a:p>
            <a:pPr lvl="1"/>
            <a:r>
              <a:rPr lang="en-US" dirty="0"/>
              <a:t>Forgot password should be removed from the login </a:t>
            </a:r>
            <a:r>
              <a:rPr lang="en-US" dirty="0" smtClean="0"/>
              <a:t>page</a:t>
            </a:r>
          </a:p>
          <a:p>
            <a:r>
              <a:rPr lang="en-US" dirty="0"/>
              <a:t>When there is a </a:t>
            </a:r>
            <a:r>
              <a:rPr lang="en-US" b="1" dirty="0">
                <a:solidFill>
                  <a:srgbClr val="C00000"/>
                </a:solidFill>
              </a:rPr>
              <a:t>defect fix</a:t>
            </a:r>
          </a:p>
          <a:p>
            <a:pPr lvl="1"/>
            <a:r>
              <a:rPr lang="en-US" dirty="0"/>
              <a:t>E.g. assume that “Login” button is not working and tester reports a bug. Once the bug is fixed by developer, tester tests using this approach</a:t>
            </a:r>
          </a:p>
          <a:p>
            <a:r>
              <a:rPr lang="en-US" dirty="0"/>
              <a:t>When there is a </a:t>
            </a:r>
            <a:r>
              <a:rPr lang="en-US" b="1" dirty="0">
                <a:solidFill>
                  <a:srgbClr val="C00000"/>
                </a:solidFill>
              </a:rPr>
              <a:t>performance issue</a:t>
            </a:r>
          </a:p>
          <a:p>
            <a:pPr lvl="1"/>
            <a:r>
              <a:rPr lang="en-US" dirty="0"/>
              <a:t>E.g. loading a page takes 15 seconds. Reducing load time to 2 seconds</a:t>
            </a:r>
          </a:p>
          <a:p>
            <a:r>
              <a:rPr lang="en-US" dirty="0"/>
              <a:t>When there is an </a:t>
            </a:r>
            <a:r>
              <a:rPr lang="en-US" b="1" dirty="0">
                <a:solidFill>
                  <a:srgbClr val="C00000"/>
                </a:solidFill>
              </a:rPr>
              <a:t>environment change</a:t>
            </a:r>
          </a:p>
          <a:p>
            <a:pPr lvl="1"/>
            <a:r>
              <a:rPr lang="en-US" dirty="0"/>
              <a:t>E.g. Updating </a:t>
            </a:r>
            <a:r>
              <a:rPr lang="en-US" dirty="0">
                <a:solidFill>
                  <a:srgbClr val="C00000"/>
                </a:solidFill>
              </a:rPr>
              <a:t>database</a:t>
            </a:r>
            <a:r>
              <a:rPr lang="en-US" dirty="0"/>
              <a:t> from </a:t>
            </a:r>
            <a:r>
              <a:rPr lang="en-US" dirty="0">
                <a:solidFill>
                  <a:srgbClr val="C00000"/>
                </a:solidFill>
              </a:rPr>
              <a:t>MySQL</a:t>
            </a:r>
            <a:r>
              <a:rPr lang="en-US" dirty="0"/>
              <a:t> to </a:t>
            </a:r>
            <a:r>
              <a:rPr lang="en-US" dirty="0">
                <a:solidFill>
                  <a:srgbClr val="C00000"/>
                </a:solidFill>
              </a:rPr>
              <a:t>Oracle</a:t>
            </a:r>
          </a:p>
          <a:p>
            <a:pPr lvl="1"/>
            <a:endParaRPr lang="en-US" dirty="0"/>
          </a:p>
          <a:p>
            <a:endParaRPr lang="en-US" dirty="0"/>
          </a:p>
        </p:txBody>
      </p:sp>
      <p:sp>
        <p:nvSpPr>
          <p:cNvPr id="12" name="TextBox 11"/>
          <p:cNvSpPr txBox="1"/>
          <p:nvPr/>
        </p:nvSpPr>
        <p:spPr>
          <a:xfrm>
            <a:off x="5399310" y="147970"/>
            <a:ext cx="5618846" cy="563231"/>
          </a:xfrm>
          <a:prstGeom prst="rect">
            <a:avLst/>
          </a:prstGeom>
          <a:noFill/>
        </p:spPr>
        <p:txBody>
          <a:bodyPr wrap="none" rtlCol="0">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When to do regression testing?</a:t>
            </a:r>
          </a:p>
        </p:txBody>
      </p:sp>
    </p:spTree>
    <p:extLst>
      <p:ext uri="{BB962C8B-B14F-4D97-AF65-F5344CB8AC3E}">
        <p14:creationId xmlns:p14="http://schemas.microsoft.com/office/powerpoint/2010/main" val="177326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51933" y="787400"/>
            <a:ext cx="1860119" cy="1344443"/>
          </a:xfrm>
          <a:prstGeom prst="rect">
            <a:avLst/>
          </a:prstGeom>
        </p:spPr>
      </p:pic>
      <p:sp>
        <p:nvSpPr>
          <p:cNvPr id="2" name="Title 1"/>
          <p:cNvSpPr>
            <a:spLocks noGrp="1"/>
          </p:cNvSpPr>
          <p:nvPr>
            <p:ph type="title"/>
          </p:nvPr>
        </p:nvSpPr>
        <p:spPr/>
        <p:txBody>
          <a:bodyPr/>
          <a:lstStyle/>
          <a:p>
            <a:r>
              <a:rPr lang="en-US" dirty="0"/>
              <a:t>Smoke Testing</a:t>
            </a:r>
          </a:p>
        </p:txBody>
      </p:sp>
      <p:sp>
        <p:nvSpPr>
          <p:cNvPr id="3" name="Content Placeholder 2"/>
          <p:cNvSpPr>
            <a:spLocks noGrp="1"/>
          </p:cNvSpPr>
          <p:nvPr>
            <p:ph idx="1"/>
          </p:nvPr>
        </p:nvSpPr>
        <p:spPr>
          <a:xfrm>
            <a:off x="131180" y="863444"/>
            <a:ext cx="6172067" cy="5590565"/>
          </a:xfrm>
        </p:spPr>
        <p:txBody>
          <a:bodyPr/>
          <a:lstStyle/>
          <a:p>
            <a:r>
              <a:rPr lang="en-US" b="1" dirty="0">
                <a:solidFill>
                  <a:srgbClr val="C00000"/>
                </a:solidFill>
              </a:rPr>
              <a:t>Smoke Testing </a:t>
            </a:r>
            <a:r>
              <a:rPr lang="en-US" dirty="0"/>
              <a:t>is an </a:t>
            </a:r>
            <a:r>
              <a:rPr lang="en-US" dirty="0">
                <a:solidFill>
                  <a:srgbClr val="C00000"/>
                </a:solidFill>
              </a:rPr>
              <a:t>integrated testing approach</a:t>
            </a:r>
            <a:r>
              <a:rPr lang="en-US" dirty="0"/>
              <a:t> that is commonly used </a:t>
            </a:r>
            <a:r>
              <a:rPr lang="en-US" dirty="0">
                <a:solidFill>
                  <a:srgbClr val="C00000"/>
                </a:solidFill>
              </a:rPr>
              <a:t>when product software is developed</a:t>
            </a:r>
          </a:p>
          <a:p>
            <a:r>
              <a:rPr lang="en-US" dirty="0"/>
              <a:t>This test is </a:t>
            </a:r>
            <a:r>
              <a:rPr lang="en-US" dirty="0">
                <a:solidFill>
                  <a:srgbClr val="C00000"/>
                </a:solidFill>
              </a:rPr>
              <a:t>performed after each</a:t>
            </a:r>
            <a:r>
              <a:rPr lang="en-US" dirty="0"/>
              <a:t> Build </a:t>
            </a:r>
            <a:r>
              <a:rPr lang="en-US" dirty="0">
                <a:solidFill>
                  <a:srgbClr val="C00000"/>
                </a:solidFill>
              </a:rPr>
              <a:t>Release</a:t>
            </a:r>
          </a:p>
          <a:p>
            <a:r>
              <a:rPr lang="en-US" dirty="0"/>
              <a:t>Smoke testing </a:t>
            </a:r>
            <a:r>
              <a:rPr lang="en-US" dirty="0">
                <a:solidFill>
                  <a:srgbClr val="C00000"/>
                </a:solidFill>
              </a:rPr>
              <a:t>verifies – Build Stability</a:t>
            </a:r>
          </a:p>
          <a:p>
            <a:r>
              <a:rPr lang="en-US" dirty="0"/>
              <a:t>This testing is performed </a:t>
            </a:r>
            <a:r>
              <a:rPr lang="en-US" dirty="0">
                <a:solidFill>
                  <a:srgbClr val="C00000"/>
                </a:solidFill>
              </a:rPr>
              <a:t>by</a:t>
            </a:r>
            <a:r>
              <a:rPr lang="en-US" dirty="0"/>
              <a:t> </a:t>
            </a:r>
            <a:r>
              <a:rPr lang="en-US" dirty="0">
                <a:solidFill>
                  <a:srgbClr val="C00000"/>
                </a:solidFill>
              </a:rPr>
              <a:t>“Tester” or “Developer”</a:t>
            </a:r>
          </a:p>
          <a:p>
            <a:r>
              <a:rPr lang="en-US" dirty="0"/>
              <a:t>This testing is executed </a:t>
            </a:r>
            <a:r>
              <a:rPr lang="en-US" dirty="0" smtClean="0"/>
              <a:t>for Integration Testing, System Testing &amp; Acceptance </a:t>
            </a:r>
            <a:r>
              <a:rPr lang="en-US" dirty="0"/>
              <a:t>Testing</a:t>
            </a:r>
          </a:p>
          <a:p>
            <a:r>
              <a:rPr lang="en-US" dirty="0"/>
              <a:t>What to Test?</a:t>
            </a:r>
          </a:p>
          <a:p>
            <a:pPr lvl="1"/>
            <a:r>
              <a:rPr lang="en-US" dirty="0"/>
              <a:t>All </a:t>
            </a:r>
            <a:r>
              <a:rPr lang="en-US" b="1" dirty="0">
                <a:solidFill>
                  <a:srgbClr val="C00000"/>
                </a:solidFill>
              </a:rPr>
              <a:t>major and critical functionalities </a:t>
            </a:r>
            <a:r>
              <a:rPr lang="en-US" dirty="0"/>
              <a:t>of the application is tested</a:t>
            </a:r>
          </a:p>
          <a:p>
            <a:pPr lvl="1"/>
            <a:r>
              <a:rPr lang="en-US" dirty="0"/>
              <a:t>It </a:t>
            </a:r>
            <a:r>
              <a:rPr lang="en-US" b="1" dirty="0">
                <a:solidFill>
                  <a:srgbClr val="C00000"/>
                </a:solidFill>
              </a:rPr>
              <a:t>does not go into depth </a:t>
            </a:r>
            <a:r>
              <a:rPr lang="en-US" dirty="0"/>
              <a:t>to test each functionalities</a:t>
            </a:r>
          </a:p>
          <a:p>
            <a:pPr lvl="1"/>
            <a:r>
              <a:rPr lang="en-US" dirty="0"/>
              <a:t>This does </a:t>
            </a:r>
            <a:r>
              <a:rPr lang="en-US" b="1" dirty="0">
                <a:solidFill>
                  <a:srgbClr val="C00000"/>
                </a:solidFill>
              </a:rPr>
              <a:t>not incudes detailed testing </a:t>
            </a:r>
            <a:r>
              <a:rPr lang="en-US" dirty="0"/>
              <a:t>for the build</a:t>
            </a:r>
          </a:p>
          <a:p>
            <a:endParaRPr lang="en-US" dirty="0"/>
          </a:p>
        </p:txBody>
      </p:sp>
      <p:cxnSp>
        <p:nvCxnSpPr>
          <p:cNvPr id="4" name="Straight Connector 3"/>
          <p:cNvCxnSpPr/>
          <p:nvPr/>
        </p:nvCxnSpPr>
        <p:spPr>
          <a:xfrm>
            <a:off x="6386281"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8645193" y="863444"/>
            <a:ext cx="14478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b="1" dirty="0" smtClean="0"/>
              <a:t>Build</a:t>
            </a:r>
            <a:endParaRPr lang="en-US" sz="3000" b="1" dirty="0"/>
          </a:p>
        </p:txBody>
      </p:sp>
      <p:sp>
        <p:nvSpPr>
          <p:cNvPr id="7" name="Rectangle 6"/>
          <p:cNvSpPr/>
          <p:nvPr/>
        </p:nvSpPr>
        <p:spPr>
          <a:xfrm>
            <a:off x="687354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smtClean="0"/>
              <a:t>F1</a:t>
            </a:r>
            <a:endParaRPr lang="en-US" sz="3000" b="1" dirty="0"/>
          </a:p>
        </p:txBody>
      </p:sp>
      <p:sp>
        <p:nvSpPr>
          <p:cNvPr id="8" name="Rectangle 7"/>
          <p:cNvSpPr/>
          <p:nvPr/>
        </p:nvSpPr>
        <p:spPr>
          <a:xfrm>
            <a:off x="7730793" y="2387444"/>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smtClean="0"/>
              <a:t>F2</a:t>
            </a:r>
            <a:endParaRPr lang="en-US" sz="3000" b="1" dirty="0"/>
          </a:p>
        </p:txBody>
      </p:sp>
      <p:sp>
        <p:nvSpPr>
          <p:cNvPr id="9" name="Rectangle 8"/>
          <p:cNvSpPr/>
          <p:nvPr/>
        </p:nvSpPr>
        <p:spPr>
          <a:xfrm>
            <a:off x="860055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smtClean="0"/>
              <a:t>F3</a:t>
            </a:r>
            <a:endParaRPr lang="en-US" sz="3000" b="1" dirty="0"/>
          </a:p>
        </p:txBody>
      </p:sp>
      <p:sp>
        <p:nvSpPr>
          <p:cNvPr id="10" name="Rectangle 9"/>
          <p:cNvSpPr/>
          <p:nvPr/>
        </p:nvSpPr>
        <p:spPr>
          <a:xfrm>
            <a:off x="950841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smtClean="0"/>
              <a:t>F4</a:t>
            </a:r>
            <a:endParaRPr lang="en-US" sz="3000" b="1" dirty="0"/>
          </a:p>
        </p:txBody>
      </p:sp>
      <p:sp>
        <p:nvSpPr>
          <p:cNvPr id="11" name="Rectangle 10"/>
          <p:cNvSpPr/>
          <p:nvPr/>
        </p:nvSpPr>
        <p:spPr>
          <a:xfrm>
            <a:off x="10346613" y="2387444"/>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smtClean="0"/>
              <a:t>F5</a:t>
            </a:r>
            <a:endParaRPr lang="en-US" sz="3000" b="1" dirty="0"/>
          </a:p>
        </p:txBody>
      </p:sp>
      <p:sp>
        <p:nvSpPr>
          <p:cNvPr id="12" name="Rectangle 11"/>
          <p:cNvSpPr/>
          <p:nvPr/>
        </p:nvSpPr>
        <p:spPr>
          <a:xfrm>
            <a:off x="1115922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smtClean="0"/>
              <a:t>F6</a:t>
            </a:r>
            <a:endParaRPr lang="en-US" sz="3000" b="1" dirty="0"/>
          </a:p>
        </p:txBody>
      </p:sp>
      <p:cxnSp>
        <p:nvCxnSpPr>
          <p:cNvPr id="13" name="Straight Arrow Connector 12"/>
          <p:cNvCxnSpPr>
            <a:stCxn id="6" idx="2"/>
            <a:endCxn id="7" idx="0"/>
          </p:cNvCxnSpPr>
          <p:nvPr/>
        </p:nvCxnSpPr>
        <p:spPr>
          <a:xfrm flipH="1">
            <a:off x="7178343" y="1473044"/>
            <a:ext cx="219075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a:endCxn id="8" idx="0"/>
          </p:cNvCxnSpPr>
          <p:nvPr/>
        </p:nvCxnSpPr>
        <p:spPr>
          <a:xfrm flipH="1">
            <a:off x="8035593" y="1473044"/>
            <a:ext cx="133350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2"/>
            <a:endCxn id="9" idx="0"/>
          </p:cNvCxnSpPr>
          <p:nvPr/>
        </p:nvCxnSpPr>
        <p:spPr>
          <a:xfrm flipH="1">
            <a:off x="8905353" y="1473044"/>
            <a:ext cx="46374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2"/>
            <a:endCxn id="10" idx="0"/>
          </p:cNvCxnSpPr>
          <p:nvPr/>
        </p:nvCxnSpPr>
        <p:spPr>
          <a:xfrm>
            <a:off x="9369093" y="1473044"/>
            <a:ext cx="44412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2"/>
            <a:endCxn id="11" idx="0"/>
          </p:cNvCxnSpPr>
          <p:nvPr/>
        </p:nvCxnSpPr>
        <p:spPr>
          <a:xfrm>
            <a:off x="9369093" y="1473044"/>
            <a:ext cx="128232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2"/>
            <a:endCxn id="12" idx="0"/>
          </p:cNvCxnSpPr>
          <p:nvPr/>
        </p:nvCxnSpPr>
        <p:spPr>
          <a:xfrm>
            <a:off x="9369093" y="1473044"/>
            <a:ext cx="209493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734791" y="3073244"/>
            <a:ext cx="845360" cy="369332"/>
          </a:xfrm>
          <a:prstGeom prst="rect">
            <a:avLst/>
          </a:prstGeom>
          <a:noFill/>
        </p:spPr>
        <p:txBody>
          <a:bodyPr wrap="none" rtlCol="0">
            <a:spAutoFit/>
          </a:bodyPr>
          <a:lstStyle/>
          <a:p>
            <a:pPr algn="ctr"/>
            <a:r>
              <a:rPr lang="en-US" b="1" dirty="0" smtClean="0"/>
              <a:t>Critical</a:t>
            </a:r>
            <a:endParaRPr lang="en-US" b="1" dirty="0"/>
          </a:p>
        </p:txBody>
      </p:sp>
      <p:sp>
        <p:nvSpPr>
          <p:cNvPr id="20" name="TextBox 19"/>
          <p:cNvSpPr txBox="1"/>
          <p:nvPr/>
        </p:nvSpPr>
        <p:spPr>
          <a:xfrm>
            <a:off x="8511843" y="3073244"/>
            <a:ext cx="845360" cy="369332"/>
          </a:xfrm>
          <a:prstGeom prst="rect">
            <a:avLst/>
          </a:prstGeom>
          <a:noFill/>
        </p:spPr>
        <p:txBody>
          <a:bodyPr wrap="none" rtlCol="0">
            <a:spAutoFit/>
          </a:bodyPr>
          <a:lstStyle/>
          <a:p>
            <a:pPr algn="ctr"/>
            <a:r>
              <a:rPr lang="en-US" b="1" dirty="0" smtClean="0"/>
              <a:t>Critical</a:t>
            </a:r>
            <a:endParaRPr lang="en-US" b="1" dirty="0"/>
          </a:p>
        </p:txBody>
      </p:sp>
      <p:sp>
        <p:nvSpPr>
          <p:cNvPr id="21" name="TextBox 20"/>
          <p:cNvSpPr txBox="1"/>
          <p:nvPr/>
        </p:nvSpPr>
        <p:spPr>
          <a:xfrm>
            <a:off x="9440237" y="3073244"/>
            <a:ext cx="764954" cy="369332"/>
          </a:xfrm>
          <a:prstGeom prst="rect">
            <a:avLst/>
          </a:prstGeom>
          <a:noFill/>
        </p:spPr>
        <p:txBody>
          <a:bodyPr wrap="none" rtlCol="0">
            <a:spAutoFit/>
          </a:bodyPr>
          <a:lstStyle/>
          <a:p>
            <a:pPr algn="ctr"/>
            <a:r>
              <a:rPr lang="en-US" b="1" dirty="0" smtClean="0"/>
              <a:t>Major</a:t>
            </a:r>
            <a:endParaRPr lang="en-US" b="1" dirty="0"/>
          </a:p>
        </p:txBody>
      </p:sp>
      <p:sp>
        <p:nvSpPr>
          <p:cNvPr id="22" name="TextBox 21"/>
          <p:cNvSpPr txBox="1"/>
          <p:nvPr/>
        </p:nvSpPr>
        <p:spPr>
          <a:xfrm>
            <a:off x="11078536" y="3073244"/>
            <a:ext cx="764954" cy="369332"/>
          </a:xfrm>
          <a:prstGeom prst="rect">
            <a:avLst/>
          </a:prstGeom>
          <a:noFill/>
        </p:spPr>
        <p:txBody>
          <a:bodyPr wrap="none" rtlCol="0">
            <a:spAutoFit/>
          </a:bodyPr>
          <a:lstStyle/>
          <a:p>
            <a:pPr algn="ctr"/>
            <a:r>
              <a:rPr lang="en-US" b="1" dirty="0" smtClean="0"/>
              <a:t>Major</a:t>
            </a:r>
            <a:endParaRPr lang="en-US" b="1" dirty="0"/>
          </a:p>
        </p:txBody>
      </p:sp>
      <p:sp>
        <p:nvSpPr>
          <p:cNvPr id="23" name="Rectangle 22"/>
          <p:cNvSpPr/>
          <p:nvPr/>
        </p:nvSpPr>
        <p:spPr>
          <a:xfrm>
            <a:off x="6543153" y="3606487"/>
            <a:ext cx="5515497" cy="830997"/>
          </a:xfrm>
          <a:prstGeom prst="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It </a:t>
            </a:r>
            <a:r>
              <a:rPr lang="en-US" sz="2400" b="1" dirty="0">
                <a:solidFill>
                  <a:srgbClr val="C00000"/>
                </a:solidFill>
              </a:rPr>
              <a:t>test</a:t>
            </a:r>
            <a:r>
              <a:rPr lang="en-US" sz="2400" dirty="0">
                <a:solidFill>
                  <a:srgbClr val="C00000"/>
                </a:solidFill>
              </a:rPr>
              <a:t> </a:t>
            </a:r>
            <a:r>
              <a:rPr lang="en-US" sz="2400" dirty="0"/>
              <a:t>the build </a:t>
            </a:r>
            <a:r>
              <a:rPr lang="en-US" sz="2400" b="1" dirty="0">
                <a:solidFill>
                  <a:srgbClr val="C00000"/>
                </a:solidFill>
              </a:rPr>
              <a:t>just to check</a:t>
            </a:r>
            <a:r>
              <a:rPr lang="en-US" sz="2400" dirty="0"/>
              <a:t> if any </a:t>
            </a:r>
            <a:r>
              <a:rPr lang="en-US" sz="2400" dirty="0">
                <a:solidFill>
                  <a:srgbClr val="C00000"/>
                </a:solidFill>
              </a:rPr>
              <a:t>major or critical</a:t>
            </a:r>
            <a:r>
              <a:rPr lang="en-US" sz="2400" dirty="0"/>
              <a:t> functionalities are </a:t>
            </a:r>
            <a:r>
              <a:rPr lang="en-US" sz="2400" dirty="0">
                <a:solidFill>
                  <a:srgbClr val="C00000"/>
                </a:solidFill>
              </a:rPr>
              <a:t>broken</a:t>
            </a:r>
          </a:p>
        </p:txBody>
      </p:sp>
      <p:sp>
        <p:nvSpPr>
          <p:cNvPr id="24" name="Rectangle 23"/>
          <p:cNvSpPr/>
          <p:nvPr/>
        </p:nvSpPr>
        <p:spPr>
          <a:xfrm>
            <a:off x="6543153" y="4525195"/>
            <a:ext cx="5515497" cy="1200329"/>
          </a:xfrm>
          <a:prstGeom prst="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If there are smoke or Failure in the build after Test, build is rejected and developer team is reported with the issue</a:t>
            </a:r>
          </a:p>
        </p:txBody>
      </p:sp>
    </p:spTree>
    <p:extLst>
      <p:ext uri="{BB962C8B-B14F-4D97-AF65-F5344CB8AC3E}">
        <p14:creationId xmlns:p14="http://schemas.microsoft.com/office/powerpoint/2010/main" val="290843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22" presetClass="entr" presetSubtype="1"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P spid="12" grpId="0" animBg="1"/>
      <p:bldP spid="19" grpId="0"/>
      <p:bldP spid="20" grpId="0"/>
      <p:bldP spid="21" grpId="0"/>
      <p:bldP spid="22" grpId="0"/>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idx="1"/>
          </p:nvPr>
        </p:nvSpPr>
        <p:spPr/>
        <p:txBody>
          <a:bodyPr/>
          <a:lstStyle/>
          <a:p>
            <a:r>
              <a:rPr lang="en-US" dirty="0"/>
              <a:t>The </a:t>
            </a:r>
            <a:r>
              <a:rPr lang="en-US" b="1" dirty="0">
                <a:solidFill>
                  <a:srgbClr val="C00000"/>
                </a:solidFill>
              </a:rPr>
              <a:t>process</a:t>
            </a:r>
            <a:r>
              <a:rPr lang="en-US" dirty="0">
                <a:solidFill>
                  <a:srgbClr val="C00000"/>
                </a:solidFill>
              </a:rPr>
              <a:t> </a:t>
            </a:r>
            <a:r>
              <a:rPr lang="en-US" dirty="0"/>
              <a:t>of evaluating software to </a:t>
            </a:r>
            <a:r>
              <a:rPr lang="en-US" b="1" dirty="0">
                <a:solidFill>
                  <a:srgbClr val="C00000"/>
                </a:solidFill>
              </a:rPr>
              <a:t>determine</a:t>
            </a:r>
            <a:r>
              <a:rPr lang="en-US" dirty="0">
                <a:solidFill>
                  <a:srgbClr val="C00000"/>
                </a:solidFill>
              </a:rPr>
              <a:t> </a:t>
            </a:r>
            <a:r>
              <a:rPr lang="en-US" dirty="0"/>
              <a:t>whether it </a:t>
            </a:r>
            <a:r>
              <a:rPr lang="en-US" b="1" dirty="0">
                <a:solidFill>
                  <a:srgbClr val="C00000"/>
                </a:solidFill>
              </a:rPr>
              <a:t>satisfies specified business requirements</a:t>
            </a:r>
            <a:r>
              <a:rPr lang="en-US" dirty="0"/>
              <a:t> (client’s need).</a:t>
            </a:r>
          </a:p>
          <a:p>
            <a:r>
              <a:rPr lang="en-US" dirty="0"/>
              <a:t>It </a:t>
            </a:r>
            <a:r>
              <a:rPr lang="en-US" b="1" dirty="0">
                <a:solidFill>
                  <a:srgbClr val="C00000"/>
                </a:solidFill>
              </a:rPr>
              <a:t>provides</a:t>
            </a:r>
            <a:r>
              <a:rPr lang="en-US" dirty="0">
                <a:solidFill>
                  <a:srgbClr val="C00000"/>
                </a:solidFill>
              </a:rPr>
              <a:t> </a:t>
            </a:r>
            <a:r>
              <a:rPr lang="en-US" dirty="0"/>
              <a:t>final </a:t>
            </a:r>
            <a:r>
              <a:rPr lang="en-US" b="1" dirty="0">
                <a:solidFill>
                  <a:srgbClr val="C00000"/>
                </a:solidFill>
              </a:rPr>
              <a:t>assurance </a:t>
            </a:r>
            <a:r>
              <a:rPr lang="en-US" dirty="0"/>
              <a:t>that </a:t>
            </a:r>
            <a:r>
              <a:rPr lang="en-US" b="1" dirty="0">
                <a:solidFill>
                  <a:srgbClr val="C00000"/>
                </a:solidFill>
              </a:rPr>
              <a:t>software meets</a:t>
            </a:r>
            <a:r>
              <a:rPr lang="en-US" dirty="0"/>
              <a:t> all </a:t>
            </a:r>
            <a:r>
              <a:rPr lang="en-US" dirty="0">
                <a:solidFill>
                  <a:srgbClr val="C00000"/>
                </a:solidFill>
              </a:rPr>
              <a:t>informational</a:t>
            </a:r>
            <a:r>
              <a:rPr lang="en-US" dirty="0"/>
              <a:t>, </a:t>
            </a:r>
            <a:r>
              <a:rPr lang="en-US" dirty="0">
                <a:solidFill>
                  <a:srgbClr val="C00000"/>
                </a:solidFill>
              </a:rPr>
              <a:t>functional</a:t>
            </a:r>
            <a:r>
              <a:rPr lang="en-US" dirty="0"/>
              <a:t>, </a:t>
            </a:r>
            <a:r>
              <a:rPr lang="en-US" dirty="0">
                <a:solidFill>
                  <a:srgbClr val="C00000"/>
                </a:solidFill>
              </a:rPr>
              <a:t>behavioral</a:t>
            </a:r>
            <a:r>
              <a:rPr lang="en-US" dirty="0"/>
              <a:t>, and </a:t>
            </a:r>
            <a:r>
              <a:rPr lang="en-US" dirty="0">
                <a:solidFill>
                  <a:srgbClr val="C00000"/>
                </a:solidFill>
              </a:rPr>
              <a:t>performance</a:t>
            </a:r>
            <a:r>
              <a:rPr lang="en-US" dirty="0"/>
              <a:t> </a:t>
            </a:r>
            <a:r>
              <a:rPr lang="en-US" b="1" dirty="0">
                <a:solidFill>
                  <a:srgbClr val="C00000"/>
                </a:solidFill>
              </a:rPr>
              <a:t>requirements</a:t>
            </a:r>
            <a:endParaRPr lang="en-US" dirty="0"/>
          </a:p>
          <a:p>
            <a:r>
              <a:rPr lang="en-US" dirty="0"/>
              <a:t>When </a:t>
            </a:r>
            <a:r>
              <a:rPr lang="en-US" b="1" dirty="0">
                <a:solidFill>
                  <a:srgbClr val="C00000"/>
                </a:solidFill>
              </a:rPr>
              <a:t>custom software </a:t>
            </a:r>
            <a:r>
              <a:rPr lang="en-US" dirty="0"/>
              <a:t>is </a:t>
            </a:r>
            <a:r>
              <a:rPr lang="en-US" dirty="0">
                <a:solidFill>
                  <a:srgbClr val="C00000"/>
                </a:solidFill>
              </a:rPr>
              <a:t>build</a:t>
            </a:r>
            <a:r>
              <a:rPr lang="en-US" dirty="0"/>
              <a:t> for </a:t>
            </a:r>
            <a:r>
              <a:rPr lang="en-US" dirty="0">
                <a:solidFill>
                  <a:srgbClr val="C00000"/>
                </a:solidFill>
              </a:rPr>
              <a:t>one customer</a:t>
            </a:r>
            <a:r>
              <a:rPr lang="en-US" dirty="0"/>
              <a:t>, a </a:t>
            </a:r>
            <a:r>
              <a:rPr lang="en-US" b="1" dirty="0">
                <a:solidFill>
                  <a:srgbClr val="C00000"/>
                </a:solidFill>
              </a:rPr>
              <a:t>series of acceptance tests</a:t>
            </a:r>
            <a:r>
              <a:rPr lang="en-US" dirty="0"/>
              <a:t> are conducted to validate all requirements</a:t>
            </a:r>
          </a:p>
          <a:p>
            <a:r>
              <a:rPr lang="en-US" dirty="0"/>
              <a:t>It is </a:t>
            </a:r>
            <a:r>
              <a:rPr lang="en-US" b="1" dirty="0">
                <a:solidFill>
                  <a:srgbClr val="C00000"/>
                </a:solidFill>
              </a:rPr>
              <a:t>conducted</a:t>
            </a:r>
            <a:r>
              <a:rPr lang="en-US" dirty="0">
                <a:solidFill>
                  <a:srgbClr val="C00000"/>
                </a:solidFill>
              </a:rPr>
              <a:t> </a:t>
            </a:r>
            <a:r>
              <a:rPr lang="en-US" dirty="0"/>
              <a:t>by </a:t>
            </a:r>
            <a:r>
              <a:rPr lang="en-US" b="1" dirty="0">
                <a:solidFill>
                  <a:srgbClr val="C00000"/>
                </a:solidFill>
              </a:rPr>
              <a:t>end user</a:t>
            </a:r>
            <a:r>
              <a:rPr lang="en-US" dirty="0"/>
              <a:t> rather then software engineers</a:t>
            </a:r>
          </a:p>
          <a:p>
            <a:r>
              <a:rPr lang="en-US" dirty="0"/>
              <a:t>If </a:t>
            </a:r>
            <a:r>
              <a:rPr lang="en-US" b="1" dirty="0">
                <a:solidFill>
                  <a:srgbClr val="C00000"/>
                </a:solidFill>
              </a:rPr>
              <a:t>software</a:t>
            </a:r>
            <a:r>
              <a:rPr lang="en-US" dirty="0">
                <a:solidFill>
                  <a:srgbClr val="C00000"/>
                </a:solidFill>
              </a:rPr>
              <a:t> </a:t>
            </a:r>
            <a:r>
              <a:rPr lang="en-US" dirty="0"/>
              <a:t>is developed as </a:t>
            </a:r>
            <a:r>
              <a:rPr lang="en-US" b="1" dirty="0">
                <a:solidFill>
                  <a:srgbClr val="C00000"/>
                </a:solidFill>
              </a:rPr>
              <a:t>a product</a:t>
            </a:r>
            <a:r>
              <a:rPr lang="en-US" dirty="0"/>
              <a:t> to be </a:t>
            </a:r>
            <a:r>
              <a:rPr lang="en-US" b="1" dirty="0">
                <a:solidFill>
                  <a:srgbClr val="C00000"/>
                </a:solidFill>
              </a:rPr>
              <a:t>used</a:t>
            </a:r>
            <a:r>
              <a:rPr lang="en-US" dirty="0">
                <a:solidFill>
                  <a:srgbClr val="C00000"/>
                </a:solidFill>
              </a:rPr>
              <a:t> </a:t>
            </a:r>
            <a:r>
              <a:rPr lang="en-US" dirty="0"/>
              <a:t>by </a:t>
            </a:r>
            <a:r>
              <a:rPr lang="en-US" b="1" dirty="0">
                <a:solidFill>
                  <a:srgbClr val="C00000"/>
                </a:solidFill>
              </a:rPr>
              <a:t>many customers</a:t>
            </a:r>
            <a:r>
              <a:rPr lang="en-US" dirty="0"/>
              <a:t>, it is impractical to perform formal acceptance tests with each one</a:t>
            </a:r>
          </a:p>
          <a:p>
            <a:r>
              <a:rPr lang="en-US" dirty="0"/>
              <a:t>Most software product builders use a process called </a:t>
            </a:r>
            <a:r>
              <a:rPr lang="en-US" b="1" dirty="0">
                <a:solidFill>
                  <a:srgbClr val="C00000"/>
                </a:solidFill>
              </a:rPr>
              <a:t>alpha </a:t>
            </a:r>
            <a:r>
              <a:rPr lang="en-US" dirty="0">
                <a:solidFill>
                  <a:srgbClr val="C00000"/>
                </a:solidFill>
              </a:rPr>
              <a:t>and</a:t>
            </a:r>
            <a:r>
              <a:rPr lang="en-US" b="1" dirty="0">
                <a:solidFill>
                  <a:srgbClr val="C00000"/>
                </a:solidFill>
              </a:rPr>
              <a:t> beta testing</a:t>
            </a:r>
            <a:r>
              <a:rPr lang="en-US" dirty="0"/>
              <a:t> to </a:t>
            </a:r>
            <a:r>
              <a:rPr lang="en-US" b="1" dirty="0">
                <a:solidFill>
                  <a:srgbClr val="C00000"/>
                </a:solidFill>
              </a:rPr>
              <a:t>uncover errors </a:t>
            </a:r>
            <a:r>
              <a:rPr lang="en-US" dirty="0"/>
              <a:t>that only the end user seems able to find</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47" t="7746" r="16470" b="10564"/>
          <a:stretch/>
        </p:blipFill>
        <p:spPr>
          <a:xfrm>
            <a:off x="7850771" y="5580367"/>
            <a:ext cx="1295400" cy="873642"/>
          </a:xfrm>
          <a:prstGeom prst="rect">
            <a:avLst/>
          </a:prstGeom>
        </p:spPr>
      </p:pic>
    </p:spTree>
    <p:extLst>
      <p:ext uri="{BB962C8B-B14F-4D97-AF65-F5344CB8AC3E}">
        <p14:creationId xmlns:p14="http://schemas.microsoft.com/office/powerpoint/2010/main" val="132211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 – Alpha &amp; Beta Test</a:t>
            </a:r>
          </a:p>
        </p:txBody>
      </p:sp>
      <p:sp>
        <p:nvSpPr>
          <p:cNvPr id="4" name="Content Placeholder 2"/>
          <p:cNvSpPr txBox="1">
            <a:spLocks/>
          </p:cNvSpPr>
          <p:nvPr/>
        </p:nvSpPr>
        <p:spPr>
          <a:xfrm>
            <a:off x="165098" y="141326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t>
            </a:r>
            <a:r>
              <a:rPr lang="en-US" dirty="0"/>
              <a:t>alpha test is </a:t>
            </a:r>
            <a:r>
              <a:rPr lang="en-US" b="1" dirty="0">
                <a:solidFill>
                  <a:srgbClr val="C00000"/>
                </a:solidFill>
              </a:rPr>
              <a:t>conducted at the developer’s site </a:t>
            </a:r>
            <a:r>
              <a:rPr lang="en-US" dirty="0"/>
              <a:t>by a </a:t>
            </a:r>
            <a:r>
              <a:rPr lang="en-US" b="1" dirty="0">
                <a:solidFill>
                  <a:srgbClr val="C00000"/>
                </a:solidFill>
              </a:rPr>
              <a:t>representative</a:t>
            </a:r>
            <a:r>
              <a:rPr lang="en-US" dirty="0">
                <a:solidFill>
                  <a:srgbClr val="C00000"/>
                </a:solidFill>
              </a:rPr>
              <a:t> </a:t>
            </a:r>
            <a:r>
              <a:rPr lang="en-US" dirty="0"/>
              <a:t>group  of </a:t>
            </a:r>
            <a:r>
              <a:rPr lang="en-US" b="1" dirty="0">
                <a:solidFill>
                  <a:srgbClr val="C00000"/>
                </a:solidFill>
              </a:rPr>
              <a:t>end </a:t>
            </a:r>
            <a:r>
              <a:rPr lang="en-US" b="1" dirty="0" smtClean="0">
                <a:solidFill>
                  <a:srgbClr val="C00000"/>
                </a:solidFill>
              </a:rPr>
              <a:t>users</a:t>
            </a:r>
          </a:p>
          <a:p>
            <a:r>
              <a:rPr lang="en-US" dirty="0" smtClean="0"/>
              <a:t>The </a:t>
            </a:r>
            <a:r>
              <a:rPr lang="en-US" dirty="0"/>
              <a:t>software is used in a </a:t>
            </a:r>
            <a:r>
              <a:rPr lang="en-US" b="1" dirty="0">
                <a:solidFill>
                  <a:srgbClr val="C00000"/>
                </a:solidFill>
              </a:rPr>
              <a:t>natural setting </a:t>
            </a:r>
            <a:r>
              <a:rPr lang="en-US" dirty="0"/>
              <a:t>with the </a:t>
            </a:r>
            <a:r>
              <a:rPr lang="en-US" b="1" dirty="0">
                <a:solidFill>
                  <a:srgbClr val="C00000"/>
                </a:solidFill>
              </a:rPr>
              <a:t>developer</a:t>
            </a:r>
            <a:r>
              <a:rPr lang="en-US" dirty="0">
                <a:solidFill>
                  <a:srgbClr val="C00000"/>
                </a:solidFill>
              </a:rPr>
              <a:t> </a:t>
            </a:r>
            <a:r>
              <a:rPr lang="en-US" dirty="0"/>
              <a:t>“l</a:t>
            </a:r>
            <a:r>
              <a:rPr lang="en-US" i="1" dirty="0">
                <a:solidFill>
                  <a:srgbClr val="C00000"/>
                </a:solidFill>
              </a:rPr>
              <a:t>ooking over the shoulders</a:t>
            </a:r>
            <a:r>
              <a:rPr lang="en-US" dirty="0"/>
              <a:t>” of the </a:t>
            </a:r>
            <a:r>
              <a:rPr lang="en-US" b="1" dirty="0"/>
              <a:t>users</a:t>
            </a:r>
            <a:r>
              <a:rPr lang="en-US" dirty="0"/>
              <a:t> and </a:t>
            </a:r>
            <a:r>
              <a:rPr lang="en-US" b="1" dirty="0">
                <a:solidFill>
                  <a:srgbClr val="C00000"/>
                </a:solidFill>
              </a:rPr>
              <a:t>recording errors</a:t>
            </a:r>
            <a:r>
              <a:rPr lang="en-US" dirty="0"/>
              <a:t> and usage </a:t>
            </a:r>
            <a:r>
              <a:rPr lang="en-US" b="1" dirty="0" smtClean="0">
                <a:solidFill>
                  <a:srgbClr val="C00000"/>
                </a:solidFill>
              </a:rPr>
              <a:t>problems</a:t>
            </a:r>
          </a:p>
          <a:p>
            <a:r>
              <a:rPr lang="en-US" dirty="0" smtClean="0"/>
              <a:t>The </a:t>
            </a:r>
            <a:r>
              <a:rPr lang="en-US" dirty="0"/>
              <a:t>alpha tests are </a:t>
            </a:r>
            <a:r>
              <a:rPr lang="en-US" b="1" dirty="0">
                <a:solidFill>
                  <a:srgbClr val="C00000"/>
                </a:solidFill>
              </a:rPr>
              <a:t>conducted</a:t>
            </a:r>
            <a:r>
              <a:rPr lang="en-US" dirty="0">
                <a:solidFill>
                  <a:srgbClr val="C00000"/>
                </a:solidFill>
              </a:rPr>
              <a:t> </a:t>
            </a:r>
            <a:r>
              <a:rPr lang="en-US" dirty="0"/>
              <a:t>in a </a:t>
            </a:r>
            <a:r>
              <a:rPr lang="en-US" b="1" dirty="0">
                <a:solidFill>
                  <a:srgbClr val="C00000"/>
                </a:solidFill>
              </a:rPr>
              <a:t>controlled environment</a:t>
            </a:r>
          </a:p>
        </p:txBody>
      </p:sp>
      <p:sp>
        <p:nvSpPr>
          <p:cNvPr id="5" name="Rectangle 4"/>
          <p:cNvSpPr/>
          <p:nvPr/>
        </p:nvSpPr>
        <p:spPr>
          <a:xfrm>
            <a:off x="165098" y="84386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Alpha Test</a:t>
            </a:r>
          </a:p>
        </p:txBody>
      </p:sp>
      <p:cxnSp>
        <p:nvCxnSpPr>
          <p:cNvPr id="6" name="Straight Connector 5"/>
          <p:cNvCxnSpPr/>
          <p:nvPr/>
        </p:nvCxnSpPr>
        <p:spPr>
          <a:xfrm>
            <a:off x="2056890" y="1303842"/>
            <a:ext cx="9872892"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Content Placeholder 2"/>
          <p:cNvSpPr txBox="1">
            <a:spLocks/>
          </p:cNvSpPr>
          <p:nvPr/>
        </p:nvSpPr>
        <p:spPr>
          <a:xfrm>
            <a:off x="165098" y="377546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t>
            </a:r>
            <a:r>
              <a:rPr lang="en-US" dirty="0"/>
              <a:t>beta test is </a:t>
            </a:r>
            <a:r>
              <a:rPr lang="en-US" b="1" dirty="0">
                <a:solidFill>
                  <a:srgbClr val="C00000"/>
                </a:solidFill>
              </a:rPr>
              <a:t>conducted </a:t>
            </a:r>
            <a:r>
              <a:rPr lang="en-US" dirty="0"/>
              <a:t>at one or more </a:t>
            </a:r>
            <a:r>
              <a:rPr lang="en-US" b="1" dirty="0">
                <a:solidFill>
                  <a:srgbClr val="C00000"/>
                </a:solidFill>
              </a:rPr>
              <a:t>end-user </a:t>
            </a:r>
            <a:r>
              <a:rPr lang="en-US" b="1" dirty="0" smtClean="0">
                <a:solidFill>
                  <a:srgbClr val="C00000"/>
                </a:solidFill>
              </a:rPr>
              <a:t>sites</a:t>
            </a:r>
          </a:p>
          <a:p>
            <a:r>
              <a:rPr lang="en-US" b="1" dirty="0" smtClean="0">
                <a:solidFill>
                  <a:srgbClr val="C00000"/>
                </a:solidFill>
              </a:rPr>
              <a:t>Developers</a:t>
            </a:r>
            <a:r>
              <a:rPr lang="en-US" dirty="0" smtClean="0">
                <a:solidFill>
                  <a:srgbClr val="C00000"/>
                </a:solidFill>
              </a:rPr>
              <a:t> </a:t>
            </a:r>
            <a:r>
              <a:rPr lang="en-US" dirty="0"/>
              <a:t>are </a:t>
            </a:r>
            <a:r>
              <a:rPr lang="en-US" b="1" dirty="0">
                <a:solidFill>
                  <a:srgbClr val="C00000"/>
                </a:solidFill>
              </a:rPr>
              <a:t>not</a:t>
            </a:r>
            <a:r>
              <a:rPr lang="en-US" dirty="0">
                <a:solidFill>
                  <a:srgbClr val="C00000"/>
                </a:solidFill>
              </a:rPr>
              <a:t> </a:t>
            </a:r>
            <a:r>
              <a:rPr lang="en-US" dirty="0"/>
              <a:t>generally </a:t>
            </a:r>
            <a:r>
              <a:rPr lang="en-US" b="1" dirty="0" smtClean="0">
                <a:solidFill>
                  <a:srgbClr val="C00000"/>
                </a:solidFill>
              </a:rPr>
              <a:t>present</a:t>
            </a:r>
          </a:p>
          <a:p>
            <a:r>
              <a:rPr lang="en-US" b="1" dirty="0" smtClean="0">
                <a:solidFill>
                  <a:srgbClr val="C00000"/>
                </a:solidFill>
              </a:rPr>
              <a:t>Beta </a:t>
            </a:r>
            <a:r>
              <a:rPr lang="en-US" b="1" dirty="0">
                <a:solidFill>
                  <a:srgbClr val="C00000"/>
                </a:solidFill>
              </a:rPr>
              <a:t>test </a:t>
            </a:r>
            <a:r>
              <a:rPr lang="en-US" dirty="0"/>
              <a:t>is a “</a:t>
            </a:r>
            <a:r>
              <a:rPr lang="en-US" i="1" dirty="0">
                <a:solidFill>
                  <a:srgbClr val="C00000"/>
                </a:solidFill>
              </a:rPr>
              <a:t>live</a:t>
            </a:r>
            <a:r>
              <a:rPr lang="en-US" dirty="0"/>
              <a:t>” </a:t>
            </a:r>
            <a:r>
              <a:rPr lang="en-US" b="1" dirty="0">
                <a:solidFill>
                  <a:srgbClr val="C00000"/>
                </a:solidFill>
              </a:rPr>
              <a:t>application of the software </a:t>
            </a:r>
            <a:r>
              <a:rPr lang="en-US" dirty="0"/>
              <a:t>in an environment that can </a:t>
            </a:r>
            <a:r>
              <a:rPr lang="en-US" b="1" dirty="0">
                <a:solidFill>
                  <a:srgbClr val="C00000"/>
                </a:solidFill>
              </a:rPr>
              <a:t>not</a:t>
            </a:r>
            <a:r>
              <a:rPr lang="en-US" dirty="0">
                <a:solidFill>
                  <a:srgbClr val="C00000"/>
                </a:solidFill>
              </a:rPr>
              <a:t> </a:t>
            </a:r>
            <a:r>
              <a:rPr lang="en-US" dirty="0"/>
              <a:t>be </a:t>
            </a:r>
            <a:r>
              <a:rPr lang="en-US" b="1" dirty="0">
                <a:solidFill>
                  <a:srgbClr val="C00000"/>
                </a:solidFill>
              </a:rPr>
              <a:t>controlled by</a:t>
            </a:r>
            <a:r>
              <a:rPr lang="en-US" dirty="0"/>
              <a:t> the </a:t>
            </a:r>
            <a:r>
              <a:rPr lang="en-US" b="1" dirty="0" smtClean="0">
                <a:solidFill>
                  <a:srgbClr val="C00000"/>
                </a:solidFill>
              </a:rPr>
              <a:t>developer</a:t>
            </a:r>
          </a:p>
          <a:p>
            <a:r>
              <a:rPr lang="en-US" dirty="0" smtClean="0"/>
              <a:t>The </a:t>
            </a:r>
            <a:r>
              <a:rPr lang="en-US" b="1" dirty="0">
                <a:solidFill>
                  <a:srgbClr val="C00000"/>
                </a:solidFill>
              </a:rPr>
              <a:t>customer records</a:t>
            </a:r>
            <a:r>
              <a:rPr lang="en-US" dirty="0"/>
              <a:t> all </a:t>
            </a:r>
            <a:r>
              <a:rPr lang="en-US" b="1" dirty="0">
                <a:solidFill>
                  <a:srgbClr val="C00000"/>
                </a:solidFill>
              </a:rPr>
              <a:t>problems</a:t>
            </a:r>
            <a:r>
              <a:rPr lang="en-US" dirty="0">
                <a:solidFill>
                  <a:srgbClr val="C00000"/>
                </a:solidFill>
              </a:rPr>
              <a:t> </a:t>
            </a:r>
            <a:r>
              <a:rPr lang="en-US" dirty="0"/>
              <a:t> and </a:t>
            </a:r>
            <a:r>
              <a:rPr lang="en-US" b="1" dirty="0">
                <a:solidFill>
                  <a:srgbClr val="C00000"/>
                </a:solidFill>
              </a:rPr>
              <a:t>reports</a:t>
            </a:r>
            <a:r>
              <a:rPr lang="en-US" dirty="0">
                <a:solidFill>
                  <a:srgbClr val="C00000"/>
                </a:solidFill>
              </a:rPr>
              <a:t> </a:t>
            </a:r>
            <a:r>
              <a:rPr lang="en-US" dirty="0"/>
              <a:t>to the </a:t>
            </a:r>
            <a:r>
              <a:rPr lang="en-US" b="1" dirty="0">
                <a:solidFill>
                  <a:srgbClr val="C00000"/>
                </a:solidFill>
              </a:rPr>
              <a:t>developers</a:t>
            </a:r>
            <a:r>
              <a:rPr lang="en-US" dirty="0"/>
              <a:t>  at </a:t>
            </a:r>
            <a:r>
              <a:rPr lang="en-US" dirty="0">
                <a:solidFill>
                  <a:srgbClr val="C00000"/>
                </a:solidFill>
              </a:rPr>
              <a:t>regular </a:t>
            </a:r>
            <a:r>
              <a:rPr lang="en-US" dirty="0" smtClean="0">
                <a:solidFill>
                  <a:srgbClr val="C00000"/>
                </a:solidFill>
              </a:rPr>
              <a:t>intervals</a:t>
            </a:r>
          </a:p>
          <a:p>
            <a:r>
              <a:rPr lang="en-US" b="1" dirty="0" smtClean="0">
                <a:solidFill>
                  <a:srgbClr val="C00000"/>
                </a:solidFill>
              </a:rPr>
              <a:t>After</a:t>
            </a:r>
            <a:r>
              <a:rPr lang="en-US" dirty="0" smtClean="0">
                <a:solidFill>
                  <a:srgbClr val="C00000"/>
                </a:solidFill>
              </a:rPr>
              <a:t> </a:t>
            </a:r>
            <a:r>
              <a:rPr lang="en-US" b="1" dirty="0">
                <a:solidFill>
                  <a:srgbClr val="C00000"/>
                </a:solidFill>
              </a:rPr>
              <a:t>modifications</a:t>
            </a:r>
            <a:r>
              <a:rPr lang="en-US" dirty="0"/>
              <a:t>, software is </a:t>
            </a:r>
            <a:r>
              <a:rPr lang="en-US" b="1" dirty="0">
                <a:solidFill>
                  <a:srgbClr val="C00000"/>
                </a:solidFill>
              </a:rPr>
              <a:t>released</a:t>
            </a:r>
            <a:r>
              <a:rPr lang="en-US" dirty="0">
                <a:solidFill>
                  <a:srgbClr val="C00000"/>
                </a:solidFill>
              </a:rPr>
              <a:t> </a:t>
            </a:r>
            <a:r>
              <a:rPr lang="en-US" dirty="0"/>
              <a:t>for </a:t>
            </a:r>
            <a:r>
              <a:rPr lang="en-US" b="1" dirty="0">
                <a:solidFill>
                  <a:srgbClr val="C00000"/>
                </a:solidFill>
              </a:rPr>
              <a:t>entire customer</a:t>
            </a:r>
            <a:r>
              <a:rPr lang="en-US" dirty="0"/>
              <a:t> base</a:t>
            </a:r>
          </a:p>
        </p:txBody>
      </p:sp>
      <p:sp>
        <p:nvSpPr>
          <p:cNvPr id="8" name="Rectangle 7"/>
          <p:cNvSpPr/>
          <p:nvPr/>
        </p:nvSpPr>
        <p:spPr>
          <a:xfrm>
            <a:off x="165098" y="320606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Beta</a:t>
            </a:r>
            <a:r>
              <a:rPr lang="en-US" sz="2400" b="1" dirty="0" smtClean="0"/>
              <a:t> </a:t>
            </a:r>
            <a:r>
              <a:rPr lang="en-US" sz="2400" b="1" dirty="0"/>
              <a:t>Test</a:t>
            </a:r>
          </a:p>
        </p:txBody>
      </p:sp>
      <p:cxnSp>
        <p:nvCxnSpPr>
          <p:cNvPr id="9" name="Straight Connector 8"/>
          <p:cNvCxnSpPr/>
          <p:nvPr/>
        </p:nvCxnSpPr>
        <p:spPr>
          <a:xfrm>
            <a:off x="2056890" y="3666042"/>
            <a:ext cx="9872892"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9448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build="p"/>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a:xfrm>
            <a:off x="131180" y="863445"/>
            <a:ext cx="11929641" cy="2984656"/>
          </a:xfrm>
        </p:spPr>
        <p:txBody>
          <a:bodyPr/>
          <a:lstStyle/>
          <a:p>
            <a:r>
              <a:rPr lang="en-US" dirty="0"/>
              <a:t>In system testing the </a:t>
            </a:r>
            <a:r>
              <a:rPr lang="en-US" b="1" dirty="0">
                <a:solidFill>
                  <a:srgbClr val="C00000"/>
                </a:solidFill>
              </a:rPr>
              <a:t>software</a:t>
            </a:r>
            <a:r>
              <a:rPr lang="en-US" dirty="0"/>
              <a:t> and </a:t>
            </a:r>
            <a:r>
              <a:rPr lang="en-US" b="1" dirty="0">
                <a:solidFill>
                  <a:srgbClr val="C00000"/>
                </a:solidFill>
              </a:rPr>
              <a:t>other system elements</a:t>
            </a:r>
            <a:r>
              <a:rPr lang="en-US" dirty="0"/>
              <a:t> are </a:t>
            </a:r>
            <a:r>
              <a:rPr lang="en-US" b="1" dirty="0">
                <a:solidFill>
                  <a:srgbClr val="C00000"/>
                </a:solidFill>
              </a:rPr>
              <a:t>tested</a:t>
            </a:r>
            <a:r>
              <a:rPr lang="en-US" dirty="0"/>
              <a:t>.</a:t>
            </a:r>
          </a:p>
          <a:p>
            <a:r>
              <a:rPr lang="en-US" dirty="0"/>
              <a:t>To test computer software, you spiral out in a clockwise direction along streamlines that increase the scope of testing with each turn.</a:t>
            </a:r>
          </a:p>
          <a:p>
            <a:r>
              <a:rPr lang="en-US" dirty="0"/>
              <a:t>System testing </a:t>
            </a:r>
            <a:r>
              <a:rPr lang="en-US" b="1" dirty="0">
                <a:solidFill>
                  <a:srgbClr val="C00000"/>
                </a:solidFill>
              </a:rPr>
              <a:t>verifies that all elements mesh properly </a:t>
            </a:r>
            <a:r>
              <a:rPr lang="en-US" dirty="0"/>
              <a:t>and </a:t>
            </a:r>
            <a:r>
              <a:rPr lang="en-US" b="1" dirty="0">
                <a:solidFill>
                  <a:srgbClr val="C00000"/>
                </a:solidFill>
              </a:rPr>
              <a:t>overall system function</a:t>
            </a:r>
            <a:r>
              <a:rPr lang="en-US" dirty="0"/>
              <a:t>/performance is </a:t>
            </a:r>
            <a:r>
              <a:rPr lang="en-US" b="1" dirty="0">
                <a:solidFill>
                  <a:srgbClr val="C00000"/>
                </a:solidFill>
              </a:rPr>
              <a:t>achieved</a:t>
            </a:r>
            <a:r>
              <a:rPr lang="en-US" dirty="0"/>
              <a:t>.</a:t>
            </a:r>
          </a:p>
          <a:p>
            <a:r>
              <a:rPr lang="en-US" dirty="0"/>
              <a:t>System testing is actually a </a:t>
            </a:r>
            <a:r>
              <a:rPr lang="en-US" b="1" dirty="0">
                <a:solidFill>
                  <a:srgbClr val="C00000"/>
                </a:solidFill>
              </a:rPr>
              <a:t>series of different tests</a:t>
            </a:r>
            <a:r>
              <a:rPr lang="en-US" dirty="0"/>
              <a:t> whose primary </a:t>
            </a:r>
            <a:r>
              <a:rPr lang="en-US" dirty="0">
                <a:solidFill>
                  <a:srgbClr val="C00000"/>
                </a:solidFill>
              </a:rPr>
              <a:t>purpose</a:t>
            </a:r>
            <a:r>
              <a:rPr lang="en-US" dirty="0"/>
              <a:t> is to </a:t>
            </a:r>
            <a:r>
              <a:rPr lang="en-US" dirty="0">
                <a:solidFill>
                  <a:srgbClr val="C00000"/>
                </a:solidFill>
              </a:rPr>
              <a:t>fully exercise the computer-based system</a:t>
            </a:r>
            <a:r>
              <a:rPr lang="en-US" dirty="0"/>
              <a:t>.</a:t>
            </a:r>
          </a:p>
          <a:p>
            <a:endParaRPr lang="en-US" dirty="0"/>
          </a:p>
        </p:txBody>
      </p:sp>
      <p:sp>
        <p:nvSpPr>
          <p:cNvPr id="4" name="Rectangle 3"/>
          <p:cNvSpPr/>
          <p:nvPr/>
        </p:nvSpPr>
        <p:spPr>
          <a:xfrm>
            <a:off x="228596" y="3848101"/>
            <a:ext cx="3196388" cy="461665"/>
          </a:xfrm>
          <a:prstGeom prst="rect">
            <a:avLst/>
          </a:prstGeom>
        </p:spPr>
        <p:txBody>
          <a:bodyPr wrap="none">
            <a:spAutoFit/>
          </a:bodyPr>
          <a:lstStyle/>
          <a:p>
            <a:r>
              <a:rPr lang="en-US" sz="2400" b="1" dirty="0"/>
              <a:t>Types of System Testing</a:t>
            </a:r>
          </a:p>
        </p:txBody>
      </p:sp>
      <p:cxnSp>
        <p:nvCxnSpPr>
          <p:cNvPr id="11" name="Straight Connector 10"/>
          <p:cNvCxnSpPr>
            <a:stCxn id="4" idx="3"/>
          </p:cNvCxnSpPr>
          <p:nvPr/>
        </p:nvCxnSpPr>
        <p:spPr>
          <a:xfrm>
            <a:off x="3424984" y="4078934"/>
            <a:ext cx="83669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31187" y="4540599"/>
            <a:ext cx="3779197" cy="461665"/>
            <a:chOff x="688300" y="4331466"/>
            <a:chExt cx="3779197" cy="461665"/>
          </a:xfrm>
        </p:grpSpPr>
        <p:sp>
          <p:nvSpPr>
            <p:cNvPr id="13" name="Rectangle 12"/>
            <p:cNvSpPr/>
            <p:nvPr/>
          </p:nvSpPr>
          <p:spPr>
            <a:xfrm>
              <a:off x="1109214" y="4331466"/>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Recovery Testing</a:t>
              </a:r>
            </a:p>
          </p:txBody>
        </p:sp>
        <p:sp>
          <p:nvSpPr>
            <p:cNvPr id="14" name="Rectangle 13"/>
            <p:cNvSpPr/>
            <p:nvPr/>
          </p:nvSpPr>
          <p:spPr>
            <a:xfrm>
              <a:off x="688300" y="4331467"/>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grpSp>
      <p:grpSp>
        <p:nvGrpSpPr>
          <p:cNvPr id="30" name="Group 29"/>
          <p:cNvGrpSpPr/>
          <p:nvPr/>
        </p:nvGrpSpPr>
        <p:grpSpPr>
          <a:xfrm>
            <a:off x="931187" y="5072540"/>
            <a:ext cx="3779197" cy="461665"/>
            <a:chOff x="688300" y="4863407"/>
            <a:chExt cx="3779197" cy="461665"/>
          </a:xfrm>
        </p:grpSpPr>
        <p:sp>
          <p:nvSpPr>
            <p:cNvPr id="16" name="Rectangle 15"/>
            <p:cNvSpPr/>
            <p:nvPr/>
          </p:nvSpPr>
          <p:spPr>
            <a:xfrm>
              <a:off x="1109214" y="4863407"/>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Security Testing </a:t>
              </a:r>
            </a:p>
          </p:txBody>
        </p:sp>
        <p:sp>
          <p:nvSpPr>
            <p:cNvPr id="17" name="Rectangle 16"/>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US" sz="2800" b="1" dirty="0"/>
            </a:p>
          </p:txBody>
        </p:sp>
      </p:grpSp>
      <p:grpSp>
        <p:nvGrpSpPr>
          <p:cNvPr id="31" name="Group 30"/>
          <p:cNvGrpSpPr/>
          <p:nvPr/>
        </p:nvGrpSpPr>
        <p:grpSpPr>
          <a:xfrm>
            <a:off x="931187" y="5604481"/>
            <a:ext cx="3779197" cy="461665"/>
            <a:chOff x="688300" y="5395348"/>
            <a:chExt cx="3779197" cy="461665"/>
          </a:xfrm>
        </p:grpSpPr>
        <p:sp>
          <p:nvSpPr>
            <p:cNvPr id="19" name="Rectangle 18"/>
            <p:cNvSpPr/>
            <p:nvPr/>
          </p:nvSpPr>
          <p:spPr>
            <a:xfrm>
              <a:off x="1109214" y="5395348"/>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Stress Testing </a:t>
              </a:r>
            </a:p>
          </p:txBody>
        </p:sp>
        <p:sp>
          <p:nvSpPr>
            <p:cNvPr id="20" name="Rectangle 19"/>
            <p:cNvSpPr/>
            <p:nvPr/>
          </p:nvSpPr>
          <p:spPr>
            <a:xfrm>
              <a:off x="688300" y="5395349"/>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grpSp>
        <p:nvGrpSpPr>
          <p:cNvPr id="32" name="Group 31"/>
          <p:cNvGrpSpPr/>
          <p:nvPr/>
        </p:nvGrpSpPr>
        <p:grpSpPr>
          <a:xfrm>
            <a:off x="4960262" y="4518899"/>
            <a:ext cx="3779197" cy="461665"/>
            <a:chOff x="688300" y="5927289"/>
            <a:chExt cx="3779197" cy="461665"/>
          </a:xfrm>
        </p:grpSpPr>
        <p:sp>
          <p:nvSpPr>
            <p:cNvPr id="22" name="Rectangle 21"/>
            <p:cNvSpPr/>
            <p:nvPr/>
          </p:nvSpPr>
          <p:spPr>
            <a:xfrm>
              <a:off x="1109214" y="5927289"/>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Performance Testing</a:t>
              </a:r>
            </a:p>
          </p:txBody>
        </p:sp>
        <p:sp>
          <p:nvSpPr>
            <p:cNvPr id="23" name="Rectangle 22"/>
            <p:cNvSpPr/>
            <p:nvPr/>
          </p:nvSpPr>
          <p:spPr>
            <a:xfrm>
              <a:off x="688300" y="5927289"/>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grpSp>
      <p:grpSp>
        <p:nvGrpSpPr>
          <p:cNvPr id="33" name="Group 32"/>
          <p:cNvGrpSpPr/>
          <p:nvPr/>
        </p:nvGrpSpPr>
        <p:grpSpPr>
          <a:xfrm>
            <a:off x="4960262" y="5050840"/>
            <a:ext cx="3779197" cy="461665"/>
            <a:chOff x="688300" y="6459230"/>
            <a:chExt cx="3779197" cy="461665"/>
          </a:xfrm>
        </p:grpSpPr>
        <p:sp>
          <p:nvSpPr>
            <p:cNvPr id="25" name="Rectangle 24"/>
            <p:cNvSpPr/>
            <p:nvPr/>
          </p:nvSpPr>
          <p:spPr>
            <a:xfrm>
              <a:off x="1109214" y="6459230"/>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Deployment Testing</a:t>
              </a:r>
            </a:p>
          </p:txBody>
        </p:sp>
        <p:sp>
          <p:nvSpPr>
            <p:cNvPr id="26" name="Rectangle 25"/>
            <p:cNvSpPr/>
            <p:nvPr/>
          </p:nvSpPr>
          <p:spPr>
            <a:xfrm>
              <a:off x="688300" y="6459231"/>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5</a:t>
              </a:r>
              <a:endParaRPr lang="en-US" sz="2800" b="1" dirty="0"/>
            </a:p>
          </p:txBody>
        </p:sp>
      </p:grpSp>
    </p:spTree>
    <p:extLst>
      <p:ext uri="{BB962C8B-B14F-4D97-AF65-F5344CB8AC3E}">
        <p14:creationId xmlns:p14="http://schemas.microsoft.com/office/powerpoint/2010/main" val="241488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Testing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42" y="1357960"/>
            <a:ext cx="2438400" cy="2438400"/>
          </a:xfrm>
          <a:prstGeom prst="rect">
            <a:avLst/>
          </a:prstGeom>
        </p:spPr>
      </p:pic>
      <p:sp>
        <p:nvSpPr>
          <p:cNvPr id="8" name="Rectangle 7"/>
          <p:cNvSpPr/>
          <p:nvPr/>
        </p:nvSpPr>
        <p:spPr>
          <a:xfrm>
            <a:off x="218347"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Recovery Testing</a:t>
            </a:r>
          </a:p>
        </p:txBody>
      </p:sp>
      <p:cxnSp>
        <p:nvCxnSpPr>
          <p:cNvPr id="9" name="Straight Connector 8"/>
          <p:cNvCxnSpPr/>
          <p:nvPr/>
        </p:nvCxnSpPr>
        <p:spPr>
          <a:xfrm>
            <a:off x="2110139" y="1359645"/>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1" name="Content Placeholder 2"/>
          <p:cNvSpPr txBox="1">
            <a:spLocks/>
          </p:cNvSpPr>
          <p:nvPr/>
        </p:nvSpPr>
        <p:spPr>
          <a:xfrm>
            <a:off x="2933337" y="1461195"/>
            <a:ext cx="8996726" cy="3169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dirty="0"/>
              <a:t>is a system test that </a:t>
            </a:r>
            <a:r>
              <a:rPr lang="en-US" b="1" dirty="0">
                <a:solidFill>
                  <a:srgbClr val="C00000"/>
                </a:solidFill>
              </a:rPr>
              <a:t>forces</a:t>
            </a:r>
            <a:r>
              <a:rPr lang="en-US" dirty="0">
                <a:solidFill>
                  <a:srgbClr val="C00000"/>
                </a:solidFill>
              </a:rPr>
              <a:t> </a:t>
            </a:r>
            <a:r>
              <a:rPr lang="en-US" dirty="0"/>
              <a:t>the </a:t>
            </a:r>
            <a:r>
              <a:rPr lang="en-US" b="1" dirty="0">
                <a:solidFill>
                  <a:srgbClr val="C00000"/>
                </a:solidFill>
              </a:rPr>
              <a:t>software to fail</a:t>
            </a:r>
            <a:r>
              <a:rPr lang="en-US" dirty="0"/>
              <a:t> in a </a:t>
            </a:r>
            <a:r>
              <a:rPr lang="en-US" b="1" dirty="0">
                <a:solidFill>
                  <a:srgbClr val="C00000"/>
                </a:solidFill>
              </a:rPr>
              <a:t>variety of ways </a:t>
            </a:r>
            <a:r>
              <a:rPr lang="en-US" dirty="0"/>
              <a:t>and verifies </a:t>
            </a:r>
            <a:r>
              <a:rPr lang="en-US" dirty="0">
                <a:solidFill>
                  <a:srgbClr val="C00000"/>
                </a:solidFill>
              </a:rPr>
              <a:t>that recovery is properly </a:t>
            </a:r>
            <a:r>
              <a:rPr lang="en-US" dirty="0" smtClean="0">
                <a:solidFill>
                  <a:srgbClr val="C00000"/>
                </a:solidFill>
              </a:rPr>
              <a:t>performed</a:t>
            </a:r>
            <a:r>
              <a:rPr lang="en-US" dirty="0" smtClean="0"/>
              <a:t>.</a:t>
            </a:r>
          </a:p>
          <a:p>
            <a:r>
              <a:rPr lang="en-US" b="1" dirty="0" smtClean="0">
                <a:solidFill>
                  <a:srgbClr val="C00000"/>
                </a:solidFill>
              </a:rPr>
              <a:t>If </a:t>
            </a:r>
            <a:r>
              <a:rPr lang="en-US" b="1" dirty="0">
                <a:solidFill>
                  <a:srgbClr val="C00000"/>
                </a:solidFill>
              </a:rPr>
              <a:t>recovery is automatic</a:t>
            </a:r>
            <a:r>
              <a:rPr lang="en-US" dirty="0"/>
              <a:t> (performed by the system </a:t>
            </a:r>
            <a:r>
              <a:rPr lang="en-US" dirty="0" smtClean="0"/>
              <a:t>itself)</a:t>
            </a:r>
          </a:p>
          <a:p>
            <a:pPr lvl="1"/>
            <a:r>
              <a:rPr lang="en-US" sz="2100" b="1" dirty="0" smtClean="0">
                <a:solidFill>
                  <a:srgbClr val="C00000"/>
                </a:solidFill>
              </a:rPr>
              <a:t>Re-initialization</a:t>
            </a:r>
            <a:r>
              <a:rPr lang="en-US" sz="2100" dirty="0"/>
              <a:t>, check pointing mechanisms, data recovery, and restart are evaluated for correctness. </a:t>
            </a:r>
            <a:endParaRPr lang="en-US" sz="2100" dirty="0" smtClean="0"/>
          </a:p>
          <a:p>
            <a:r>
              <a:rPr lang="en-US" b="1" dirty="0" smtClean="0">
                <a:solidFill>
                  <a:srgbClr val="C00000"/>
                </a:solidFill>
              </a:rPr>
              <a:t>If </a:t>
            </a:r>
            <a:r>
              <a:rPr lang="en-US" b="1" dirty="0">
                <a:solidFill>
                  <a:srgbClr val="C00000"/>
                </a:solidFill>
              </a:rPr>
              <a:t>recovery requires human </a:t>
            </a:r>
            <a:r>
              <a:rPr lang="en-US" b="1" dirty="0" smtClean="0">
                <a:solidFill>
                  <a:srgbClr val="C00000"/>
                </a:solidFill>
              </a:rPr>
              <a:t>intervention</a:t>
            </a:r>
          </a:p>
          <a:p>
            <a:pPr lvl="1"/>
            <a:r>
              <a:rPr lang="en-US" sz="2100" b="1" dirty="0" smtClean="0">
                <a:solidFill>
                  <a:srgbClr val="C00000"/>
                </a:solidFill>
              </a:rPr>
              <a:t>The </a:t>
            </a:r>
            <a:r>
              <a:rPr lang="en-US" sz="2100" b="1" dirty="0">
                <a:solidFill>
                  <a:srgbClr val="C00000"/>
                </a:solidFill>
              </a:rPr>
              <a:t>mean-time-to-repair (MTTR) is evaluated </a:t>
            </a:r>
            <a:r>
              <a:rPr lang="en-US" sz="2100" dirty="0"/>
              <a:t>to determine whether it is within acceptable limits</a:t>
            </a:r>
            <a:endParaRPr lang="en-US" sz="2100" b="1" dirty="0">
              <a:solidFill>
                <a:srgbClr val="C00000"/>
              </a:solidFill>
            </a:endParaRPr>
          </a:p>
        </p:txBody>
      </p:sp>
      <p:sp>
        <p:nvSpPr>
          <p:cNvPr id="13" name="Rectangle 12"/>
          <p:cNvSpPr/>
          <p:nvPr/>
        </p:nvSpPr>
        <p:spPr>
          <a:xfrm>
            <a:off x="218347" y="4128685"/>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Security Testing</a:t>
            </a:r>
          </a:p>
        </p:txBody>
      </p:sp>
      <p:cxnSp>
        <p:nvCxnSpPr>
          <p:cNvPr id="14" name="Straight Connector 13"/>
          <p:cNvCxnSpPr/>
          <p:nvPr/>
        </p:nvCxnSpPr>
        <p:spPr>
          <a:xfrm>
            <a:off x="2110139" y="4588664"/>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5" name="Content Placeholder 2"/>
          <p:cNvSpPr txBox="1">
            <a:spLocks/>
          </p:cNvSpPr>
          <p:nvPr/>
        </p:nvSpPr>
        <p:spPr>
          <a:xfrm>
            <a:off x="3071632" y="4690214"/>
            <a:ext cx="8858431" cy="163084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b="1" dirty="0">
                <a:solidFill>
                  <a:srgbClr val="C00000"/>
                </a:solidFill>
              </a:rPr>
              <a:t>attempts</a:t>
            </a:r>
            <a:r>
              <a:rPr lang="en-US" dirty="0">
                <a:solidFill>
                  <a:srgbClr val="C00000"/>
                </a:solidFill>
              </a:rPr>
              <a:t> </a:t>
            </a:r>
            <a:r>
              <a:rPr lang="en-US" dirty="0"/>
              <a:t>to </a:t>
            </a:r>
            <a:r>
              <a:rPr lang="en-US" b="1" dirty="0">
                <a:solidFill>
                  <a:srgbClr val="C00000"/>
                </a:solidFill>
              </a:rPr>
              <a:t>verify</a:t>
            </a:r>
            <a:r>
              <a:rPr lang="en-US" dirty="0">
                <a:solidFill>
                  <a:srgbClr val="C00000"/>
                </a:solidFill>
              </a:rPr>
              <a:t> </a:t>
            </a:r>
            <a:r>
              <a:rPr lang="en-US" dirty="0"/>
              <a:t>software’s </a:t>
            </a:r>
            <a:r>
              <a:rPr lang="en-US" b="1" dirty="0">
                <a:solidFill>
                  <a:srgbClr val="C00000"/>
                </a:solidFill>
              </a:rPr>
              <a:t>protection mechanisms</a:t>
            </a:r>
            <a:r>
              <a:rPr lang="en-US" dirty="0"/>
              <a:t>, which protect it from improper penetration (access</a:t>
            </a:r>
            <a:r>
              <a:rPr lang="en-US" dirty="0" smtClean="0"/>
              <a:t>).</a:t>
            </a:r>
          </a:p>
          <a:p>
            <a:r>
              <a:rPr lang="en-US" dirty="0" smtClean="0"/>
              <a:t>During </a:t>
            </a:r>
            <a:r>
              <a:rPr lang="en-US" dirty="0"/>
              <a:t>this test, the </a:t>
            </a:r>
            <a:r>
              <a:rPr lang="en-US" b="1" dirty="0">
                <a:solidFill>
                  <a:srgbClr val="C00000"/>
                </a:solidFill>
              </a:rPr>
              <a:t>tester plays</a:t>
            </a:r>
            <a:r>
              <a:rPr lang="en-US" dirty="0"/>
              <a:t> the </a:t>
            </a:r>
            <a:r>
              <a:rPr lang="en-US" b="1" dirty="0">
                <a:solidFill>
                  <a:srgbClr val="C00000"/>
                </a:solidFill>
              </a:rPr>
              <a:t>role</a:t>
            </a:r>
            <a:r>
              <a:rPr lang="en-US" dirty="0">
                <a:solidFill>
                  <a:srgbClr val="C00000"/>
                </a:solidFill>
              </a:rPr>
              <a:t> </a:t>
            </a:r>
            <a:r>
              <a:rPr lang="en-US" dirty="0"/>
              <a:t>of the individual who desires to </a:t>
            </a:r>
            <a:r>
              <a:rPr lang="en-US" b="1" dirty="0">
                <a:solidFill>
                  <a:srgbClr val="C00000"/>
                </a:solidFill>
              </a:rPr>
              <a:t>penetrate the system</a:t>
            </a:r>
            <a:r>
              <a:rPr lang="en-US" dirty="0"/>
              <a:t>.</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375" y="4788311"/>
            <a:ext cx="1600200" cy="1452982"/>
          </a:xfrm>
          <a:prstGeom prst="rect">
            <a:avLst/>
          </a:prstGeom>
        </p:spPr>
      </p:pic>
    </p:spTree>
    <p:extLst>
      <p:ext uri="{BB962C8B-B14F-4D97-AF65-F5344CB8AC3E}">
        <p14:creationId xmlns:p14="http://schemas.microsoft.com/office/powerpoint/2010/main" val="127821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500"/>
                                        <p:tgtEl>
                                          <p:spTgt spid="9"/>
                                        </p:tgtEl>
                                      </p:cBhvr>
                                    </p:animEffec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build="p"/>
      <p:bldP spid="13" grpId="0" animBg="1"/>
      <p:bldP spid="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a:t>
            </a:r>
            <a:r>
              <a:rPr lang="en-US" dirty="0" smtClean="0"/>
              <a:t>Testing Cont.</a:t>
            </a:r>
            <a:endParaRPr lang="en-US" dirty="0"/>
          </a:p>
        </p:txBody>
      </p:sp>
      <p:sp>
        <p:nvSpPr>
          <p:cNvPr id="4" name="Rectangle 3"/>
          <p:cNvSpPr/>
          <p:nvPr/>
        </p:nvSpPr>
        <p:spPr>
          <a:xfrm>
            <a:off x="218347" y="884038"/>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Stress Testing</a:t>
            </a:r>
          </a:p>
        </p:txBody>
      </p:sp>
      <p:cxnSp>
        <p:nvCxnSpPr>
          <p:cNvPr id="5" name="Straight Connector 4"/>
          <p:cNvCxnSpPr/>
          <p:nvPr/>
        </p:nvCxnSpPr>
        <p:spPr>
          <a:xfrm>
            <a:off x="2110139" y="1344017"/>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txBox="1">
            <a:spLocks/>
          </p:cNvSpPr>
          <p:nvPr/>
        </p:nvSpPr>
        <p:spPr>
          <a:xfrm>
            <a:off x="3071632" y="1445567"/>
            <a:ext cx="8858431" cy="163084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b="1" dirty="0">
                <a:solidFill>
                  <a:srgbClr val="C00000"/>
                </a:solidFill>
              </a:rPr>
              <a:t>executes a system</a:t>
            </a:r>
            <a:r>
              <a:rPr lang="en-US" dirty="0"/>
              <a:t> in a manner that </a:t>
            </a:r>
            <a:r>
              <a:rPr lang="en-US" b="1" dirty="0">
                <a:solidFill>
                  <a:srgbClr val="C00000"/>
                </a:solidFill>
              </a:rPr>
              <a:t>demands</a:t>
            </a:r>
            <a:r>
              <a:rPr lang="en-US" dirty="0">
                <a:solidFill>
                  <a:srgbClr val="C00000"/>
                </a:solidFill>
              </a:rPr>
              <a:t> </a:t>
            </a:r>
            <a:r>
              <a:rPr lang="en-US" dirty="0"/>
              <a:t>resources in </a:t>
            </a:r>
            <a:r>
              <a:rPr lang="en-US" dirty="0">
                <a:solidFill>
                  <a:srgbClr val="C00000"/>
                </a:solidFill>
              </a:rPr>
              <a:t>abnormal quantity</a:t>
            </a:r>
            <a:r>
              <a:rPr lang="en-US" dirty="0"/>
              <a:t>, </a:t>
            </a:r>
            <a:r>
              <a:rPr lang="en-US" dirty="0">
                <a:solidFill>
                  <a:srgbClr val="C00000"/>
                </a:solidFill>
              </a:rPr>
              <a:t>frequency</a:t>
            </a:r>
            <a:r>
              <a:rPr lang="en-US" dirty="0"/>
              <a:t> or </a:t>
            </a:r>
            <a:r>
              <a:rPr lang="en-US" dirty="0" smtClean="0">
                <a:solidFill>
                  <a:srgbClr val="C00000"/>
                </a:solidFill>
              </a:rPr>
              <a:t>volume</a:t>
            </a:r>
            <a:r>
              <a:rPr lang="en-US" dirty="0" smtClean="0"/>
              <a:t>.</a:t>
            </a:r>
          </a:p>
          <a:p>
            <a:r>
              <a:rPr lang="en-US" dirty="0" smtClean="0"/>
              <a:t>A </a:t>
            </a:r>
            <a:r>
              <a:rPr lang="en-US" dirty="0"/>
              <a:t>variation of stress testing is a technique </a:t>
            </a:r>
            <a:r>
              <a:rPr lang="en-US" dirty="0">
                <a:solidFill>
                  <a:srgbClr val="C00000"/>
                </a:solidFill>
              </a:rPr>
              <a:t>called</a:t>
            </a:r>
            <a:r>
              <a:rPr lang="en-US" dirty="0"/>
              <a:t> </a:t>
            </a:r>
            <a:r>
              <a:rPr lang="en-US" dirty="0">
                <a:solidFill>
                  <a:srgbClr val="C00000"/>
                </a:solidFill>
              </a:rPr>
              <a:t>sensitivity testing</a:t>
            </a:r>
            <a:r>
              <a:rPr lang="en-US" dirty="0"/>
              <a:t>.</a:t>
            </a:r>
          </a:p>
        </p:txBody>
      </p:sp>
      <p:sp>
        <p:nvSpPr>
          <p:cNvPr id="8" name="Rectangle 7"/>
          <p:cNvSpPr/>
          <p:nvPr/>
        </p:nvSpPr>
        <p:spPr>
          <a:xfrm>
            <a:off x="223266" y="3248701"/>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Performance Testing</a:t>
            </a:r>
          </a:p>
        </p:txBody>
      </p:sp>
      <p:cxnSp>
        <p:nvCxnSpPr>
          <p:cNvPr id="9" name="Straight Connector 8"/>
          <p:cNvCxnSpPr/>
          <p:nvPr/>
        </p:nvCxnSpPr>
        <p:spPr>
          <a:xfrm>
            <a:off x="2115059" y="3708680"/>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0" name="Content Placeholder 2"/>
          <p:cNvSpPr txBox="1">
            <a:spLocks/>
          </p:cNvSpPr>
          <p:nvPr/>
        </p:nvSpPr>
        <p:spPr>
          <a:xfrm>
            <a:off x="3076552" y="3810230"/>
            <a:ext cx="8853511" cy="182604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dirty="0"/>
              <a:t>is designed to test the </a:t>
            </a:r>
            <a:r>
              <a:rPr lang="en-US" b="1" dirty="0">
                <a:solidFill>
                  <a:srgbClr val="C00000"/>
                </a:solidFill>
              </a:rPr>
              <a:t>run-time performance</a:t>
            </a:r>
            <a:r>
              <a:rPr lang="en-US" dirty="0"/>
              <a:t> of </a:t>
            </a:r>
            <a:r>
              <a:rPr lang="en-US" dirty="0" smtClean="0"/>
              <a:t>software.</a:t>
            </a:r>
          </a:p>
          <a:p>
            <a:r>
              <a:rPr lang="en-US" dirty="0" smtClean="0"/>
              <a:t>It </a:t>
            </a:r>
            <a:r>
              <a:rPr lang="en-US" dirty="0"/>
              <a:t>occurs </a:t>
            </a:r>
            <a:r>
              <a:rPr lang="en-US" b="1" dirty="0">
                <a:solidFill>
                  <a:srgbClr val="C00000"/>
                </a:solidFill>
              </a:rPr>
              <a:t>throughout all steps</a:t>
            </a:r>
            <a:r>
              <a:rPr lang="en-US" dirty="0"/>
              <a:t> in the </a:t>
            </a:r>
            <a:r>
              <a:rPr lang="en-US" dirty="0">
                <a:solidFill>
                  <a:srgbClr val="C00000"/>
                </a:solidFill>
              </a:rPr>
              <a:t>testing</a:t>
            </a:r>
            <a:r>
              <a:rPr lang="en-US" dirty="0"/>
              <a:t> </a:t>
            </a:r>
            <a:r>
              <a:rPr lang="en-US" dirty="0" smtClean="0">
                <a:solidFill>
                  <a:srgbClr val="C00000"/>
                </a:solidFill>
              </a:rPr>
              <a:t>process</a:t>
            </a:r>
            <a:r>
              <a:rPr lang="en-US" dirty="0" smtClean="0"/>
              <a:t>.</a:t>
            </a:r>
          </a:p>
          <a:p>
            <a:r>
              <a:rPr lang="en-US" dirty="0" smtClean="0"/>
              <a:t>Even </a:t>
            </a:r>
            <a:r>
              <a:rPr lang="en-US" dirty="0"/>
              <a:t>at the unit testing level, the performance of an individual module may be tested.</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1204092"/>
            <a:ext cx="1710035" cy="171003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10" y="3820999"/>
            <a:ext cx="1746759" cy="1638300"/>
          </a:xfrm>
          <a:prstGeom prst="rect">
            <a:avLst/>
          </a:prstGeom>
        </p:spPr>
      </p:pic>
    </p:spTree>
    <p:extLst>
      <p:ext uri="{BB962C8B-B14F-4D97-AF65-F5344CB8AC3E}">
        <p14:creationId xmlns:p14="http://schemas.microsoft.com/office/powerpoint/2010/main" val="192077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P spid="8" grpId="0" animBg="1"/>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Standards</a:t>
            </a:r>
          </a:p>
        </p:txBody>
      </p:sp>
      <p:sp>
        <p:nvSpPr>
          <p:cNvPr id="5" name="Rounded Rectangular Callout 4"/>
          <p:cNvSpPr/>
          <p:nvPr/>
        </p:nvSpPr>
        <p:spPr>
          <a:xfrm>
            <a:off x="122320" y="3256275"/>
            <a:ext cx="3791954" cy="2984103"/>
          </a:xfrm>
          <a:prstGeom prst="wedgeRoundRectCallout">
            <a:avLst>
              <a:gd name="adj1" fmla="val 23190"/>
              <a:gd name="adj2" fmla="val -7656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Good software development organizations</a:t>
            </a:r>
            <a:r>
              <a:rPr lang="en-US" sz="2400" dirty="0"/>
              <a:t> normally require their </a:t>
            </a:r>
            <a:r>
              <a:rPr lang="en-US" sz="2400" b="1" dirty="0">
                <a:solidFill>
                  <a:srgbClr val="C00000"/>
                </a:solidFill>
              </a:rPr>
              <a:t>programmers</a:t>
            </a:r>
            <a:r>
              <a:rPr lang="en-US" sz="2400" dirty="0"/>
              <a:t> to </a:t>
            </a:r>
            <a:r>
              <a:rPr lang="en-US" sz="2400" b="1" dirty="0">
                <a:solidFill>
                  <a:srgbClr val="C00000"/>
                </a:solidFill>
              </a:rPr>
              <a:t>adhere</a:t>
            </a:r>
            <a:r>
              <a:rPr lang="en-US" sz="2400" dirty="0">
                <a:solidFill>
                  <a:srgbClr val="C00000"/>
                </a:solidFill>
              </a:rPr>
              <a:t> </a:t>
            </a:r>
            <a:r>
              <a:rPr lang="en-US" sz="2400" dirty="0"/>
              <a:t>to some</a:t>
            </a:r>
            <a:r>
              <a:rPr lang="en-US" sz="2400" dirty="0">
                <a:solidFill>
                  <a:srgbClr val="C00000"/>
                </a:solidFill>
              </a:rPr>
              <a:t> </a:t>
            </a:r>
            <a:r>
              <a:rPr lang="en-US" sz="2400" b="1" dirty="0">
                <a:solidFill>
                  <a:srgbClr val="C00000"/>
                </a:solidFill>
              </a:rPr>
              <a:t>well-defined</a:t>
            </a:r>
            <a:r>
              <a:rPr lang="en-US" sz="2400" dirty="0"/>
              <a:t> and standard style of </a:t>
            </a:r>
            <a:r>
              <a:rPr lang="en-US" sz="2400" b="1" dirty="0">
                <a:solidFill>
                  <a:srgbClr val="C00000"/>
                </a:solidFill>
              </a:rPr>
              <a:t>coding</a:t>
            </a:r>
            <a:r>
              <a:rPr lang="en-US" sz="2400" dirty="0">
                <a:solidFill>
                  <a:srgbClr val="C00000"/>
                </a:solidFill>
              </a:rPr>
              <a:t> </a:t>
            </a:r>
            <a:r>
              <a:rPr lang="en-US" sz="2400" dirty="0"/>
              <a:t>called coding standards.</a:t>
            </a:r>
          </a:p>
        </p:txBody>
      </p:sp>
      <p:pic>
        <p:nvPicPr>
          <p:cNvPr id="6" name="Picture 5"/>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t="9376" b="20429"/>
          <a:stretch/>
        </p:blipFill>
        <p:spPr>
          <a:xfrm>
            <a:off x="548978" y="962527"/>
            <a:ext cx="2765304" cy="1941094"/>
          </a:xfrm>
          <a:prstGeom prst="rect">
            <a:avLst/>
          </a:prstGeom>
        </p:spPr>
      </p:pic>
      <p:sp>
        <p:nvSpPr>
          <p:cNvPr id="7" name="Content Placeholder 2"/>
          <p:cNvSpPr txBox="1">
            <a:spLocks/>
          </p:cNvSpPr>
          <p:nvPr/>
        </p:nvSpPr>
        <p:spPr>
          <a:xfrm>
            <a:off x="4284975" y="962527"/>
            <a:ext cx="7602225" cy="1941094"/>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software development organizations formulate their </a:t>
            </a:r>
            <a:r>
              <a:rPr lang="en-US" b="1" dirty="0">
                <a:solidFill>
                  <a:srgbClr val="C00000"/>
                </a:solidFill>
              </a:rPr>
              <a:t>own coding standards</a:t>
            </a:r>
            <a:r>
              <a:rPr lang="en-US" dirty="0"/>
              <a:t> that suit them most, and </a:t>
            </a:r>
            <a:r>
              <a:rPr lang="en-US" b="1" dirty="0">
                <a:solidFill>
                  <a:srgbClr val="C00000"/>
                </a:solidFill>
              </a:rPr>
              <a:t>require</a:t>
            </a:r>
            <a:r>
              <a:rPr lang="en-US" dirty="0">
                <a:solidFill>
                  <a:srgbClr val="C00000"/>
                </a:solidFill>
              </a:rPr>
              <a:t> </a:t>
            </a:r>
            <a:r>
              <a:rPr lang="en-US" dirty="0"/>
              <a:t>their </a:t>
            </a:r>
            <a:r>
              <a:rPr lang="en-US" b="1" dirty="0">
                <a:solidFill>
                  <a:srgbClr val="C00000"/>
                </a:solidFill>
              </a:rPr>
              <a:t>engineers</a:t>
            </a:r>
            <a:r>
              <a:rPr lang="en-US" dirty="0">
                <a:solidFill>
                  <a:srgbClr val="C00000"/>
                </a:solidFill>
              </a:rPr>
              <a:t> </a:t>
            </a:r>
            <a:r>
              <a:rPr lang="en-US" b="1" dirty="0">
                <a:solidFill>
                  <a:srgbClr val="C00000"/>
                </a:solidFill>
              </a:rPr>
              <a:t>to follow</a:t>
            </a:r>
            <a:r>
              <a:rPr lang="en-US" dirty="0"/>
              <a:t> these standards strictly</a:t>
            </a:r>
          </a:p>
          <a:p>
            <a:r>
              <a:rPr lang="en-US" dirty="0"/>
              <a:t>The purpose of requiring all engineers of an organization to adhere to a standard style of coding is the following: </a:t>
            </a:r>
            <a:endParaRPr lang="en-US" dirty="0" smtClean="0"/>
          </a:p>
        </p:txBody>
      </p:sp>
      <p:cxnSp>
        <p:nvCxnSpPr>
          <p:cNvPr id="8" name="Straight Connector 7"/>
          <p:cNvCxnSpPr/>
          <p:nvPr/>
        </p:nvCxnSpPr>
        <p:spPr>
          <a:xfrm>
            <a:off x="4099624"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4480560" y="2992387"/>
            <a:ext cx="7406640"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A coding standard gives a </a:t>
            </a:r>
            <a:r>
              <a:rPr lang="en-US" sz="2400" dirty="0">
                <a:solidFill>
                  <a:srgbClr val="C00000"/>
                </a:solidFill>
              </a:rPr>
              <a:t>uniform appearance</a:t>
            </a:r>
            <a:r>
              <a:rPr lang="en-US" sz="2400" dirty="0"/>
              <a:t> to the codes written by different engineers.</a:t>
            </a:r>
          </a:p>
        </p:txBody>
      </p:sp>
      <p:sp>
        <p:nvSpPr>
          <p:cNvPr id="12" name="TextBox 11"/>
          <p:cNvSpPr txBox="1"/>
          <p:nvPr/>
        </p:nvSpPr>
        <p:spPr>
          <a:xfrm>
            <a:off x="4480560" y="3906787"/>
            <a:ext cx="7406640"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It </a:t>
            </a:r>
            <a:r>
              <a:rPr lang="en-US" sz="2400" dirty="0">
                <a:solidFill>
                  <a:srgbClr val="C00000"/>
                </a:solidFill>
              </a:rPr>
              <a:t>enhances</a:t>
            </a:r>
            <a:r>
              <a:rPr lang="en-US" sz="2400" dirty="0"/>
              <a:t> code </a:t>
            </a:r>
            <a:r>
              <a:rPr lang="en-US" sz="2400" dirty="0">
                <a:solidFill>
                  <a:srgbClr val="C00000"/>
                </a:solidFill>
              </a:rPr>
              <a:t>understanding</a:t>
            </a:r>
            <a:r>
              <a:rPr lang="en-US" sz="2400" dirty="0"/>
              <a:t>.</a:t>
            </a:r>
          </a:p>
        </p:txBody>
      </p:sp>
      <p:sp>
        <p:nvSpPr>
          <p:cNvPr id="13" name="TextBox 12"/>
          <p:cNvSpPr txBox="1"/>
          <p:nvPr/>
        </p:nvSpPr>
        <p:spPr>
          <a:xfrm>
            <a:off x="4480560" y="4440187"/>
            <a:ext cx="7406640"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It encourages </a:t>
            </a:r>
            <a:r>
              <a:rPr lang="en-US" sz="2400" dirty="0">
                <a:solidFill>
                  <a:srgbClr val="C00000"/>
                </a:solidFill>
              </a:rPr>
              <a:t>good programming practices.</a:t>
            </a:r>
          </a:p>
        </p:txBody>
      </p:sp>
    </p:spTree>
    <p:extLst>
      <p:ext uri="{BB962C8B-B14F-4D97-AF65-F5344CB8AC3E}">
        <p14:creationId xmlns:p14="http://schemas.microsoft.com/office/powerpoint/2010/main" val="41407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Testing Cont.</a:t>
            </a:r>
          </a:p>
        </p:txBody>
      </p:sp>
      <p:sp>
        <p:nvSpPr>
          <p:cNvPr id="4" name="Rectangle 3"/>
          <p:cNvSpPr/>
          <p:nvPr/>
        </p:nvSpPr>
        <p:spPr>
          <a:xfrm>
            <a:off x="223266" y="888966"/>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Deployment Testing</a:t>
            </a:r>
          </a:p>
        </p:txBody>
      </p:sp>
      <p:cxnSp>
        <p:nvCxnSpPr>
          <p:cNvPr id="5" name="Straight Connector 4"/>
          <p:cNvCxnSpPr/>
          <p:nvPr/>
        </p:nvCxnSpPr>
        <p:spPr>
          <a:xfrm>
            <a:off x="2115059" y="1348945"/>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txBox="1">
            <a:spLocks/>
          </p:cNvSpPr>
          <p:nvPr/>
        </p:nvSpPr>
        <p:spPr>
          <a:xfrm>
            <a:off x="3076552" y="1450495"/>
            <a:ext cx="8853511" cy="27042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b="1" dirty="0">
                <a:solidFill>
                  <a:srgbClr val="C00000"/>
                </a:solidFill>
              </a:rPr>
              <a:t>exercises</a:t>
            </a:r>
            <a:r>
              <a:rPr lang="en-US" dirty="0">
                <a:solidFill>
                  <a:srgbClr val="C00000"/>
                </a:solidFill>
              </a:rPr>
              <a:t> </a:t>
            </a:r>
            <a:r>
              <a:rPr lang="en-US" dirty="0"/>
              <a:t>the </a:t>
            </a:r>
            <a:r>
              <a:rPr lang="en-US" b="1" dirty="0">
                <a:solidFill>
                  <a:srgbClr val="C00000"/>
                </a:solidFill>
              </a:rPr>
              <a:t>software</a:t>
            </a:r>
            <a:r>
              <a:rPr lang="en-US" dirty="0">
                <a:solidFill>
                  <a:srgbClr val="C00000"/>
                </a:solidFill>
              </a:rPr>
              <a:t> </a:t>
            </a:r>
            <a:r>
              <a:rPr lang="en-US" dirty="0"/>
              <a:t>in </a:t>
            </a:r>
            <a:r>
              <a:rPr lang="en-US" b="1" dirty="0">
                <a:solidFill>
                  <a:srgbClr val="C00000"/>
                </a:solidFill>
              </a:rPr>
              <a:t>each environment</a:t>
            </a:r>
            <a:r>
              <a:rPr lang="en-US" dirty="0"/>
              <a:t> in which it is </a:t>
            </a:r>
            <a:r>
              <a:rPr lang="en-US" b="1" dirty="0">
                <a:solidFill>
                  <a:srgbClr val="C00000"/>
                </a:solidFill>
              </a:rPr>
              <a:t>to </a:t>
            </a:r>
            <a:r>
              <a:rPr lang="en-US" b="1" dirty="0" smtClean="0">
                <a:solidFill>
                  <a:srgbClr val="C00000"/>
                </a:solidFill>
              </a:rPr>
              <a:t>operate</a:t>
            </a:r>
            <a:r>
              <a:rPr lang="en-US" dirty="0" smtClean="0"/>
              <a:t>.</a:t>
            </a:r>
          </a:p>
          <a:p>
            <a:r>
              <a:rPr lang="en-US" dirty="0" smtClean="0"/>
              <a:t>In </a:t>
            </a:r>
            <a:r>
              <a:rPr lang="en-US" dirty="0"/>
              <a:t>addition, it </a:t>
            </a:r>
            <a:r>
              <a:rPr lang="en-US" b="1" dirty="0">
                <a:solidFill>
                  <a:srgbClr val="C00000"/>
                </a:solidFill>
              </a:rPr>
              <a:t>examines </a:t>
            </a:r>
            <a:endParaRPr lang="en-US" b="1" dirty="0" smtClean="0">
              <a:solidFill>
                <a:srgbClr val="C00000"/>
              </a:solidFill>
            </a:endParaRPr>
          </a:p>
          <a:p>
            <a:pPr lvl="1"/>
            <a:r>
              <a:rPr lang="en-US" sz="2100" dirty="0" smtClean="0"/>
              <a:t>All </a:t>
            </a:r>
            <a:r>
              <a:rPr lang="en-US" sz="2100" dirty="0">
                <a:solidFill>
                  <a:srgbClr val="C00000"/>
                </a:solidFill>
              </a:rPr>
              <a:t>installation </a:t>
            </a:r>
            <a:r>
              <a:rPr lang="en-US" sz="2100" dirty="0" smtClean="0">
                <a:solidFill>
                  <a:srgbClr val="C00000"/>
                </a:solidFill>
              </a:rPr>
              <a:t>procedures</a:t>
            </a:r>
          </a:p>
          <a:p>
            <a:pPr lvl="1"/>
            <a:r>
              <a:rPr lang="en-US" sz="2100" dirty="0">
                <a:solidFill>
                  <a:srgbClr val="C00000"/>
                </a:solidFill>
              </a:rPr>
              <a:t>S</a:t>
            </a:r>
            <a:r>
              <a:rPr lang="en-US" sz="2100" dirty="0" smtClean="0">
                <a:solidFill>
                  <a:srgbClr val="C00000"/>
                </a:solidFill>
              </a:rPr>
              <a:t>pecialized </a:t>
            </a:r>
            <a:r>
              <a:rPr lang="en-US" sz="2100" dirty="0">
                <a:solidFill>
                  <a:srgbClr val="C00000"/>
                </a:solidFill>
              </a:rPr>
              <a:t>installation software</a:t>
            </a:r>
            <a:r>
              <a:rPr lang="en-US" sz="2100" dirty="0"/>
              <a:t> that will be used by </a:t>
            </a:r>
            <a:r>
              <a:rPr lang="en-US" sz="2100" dirty="0" smtClean="0"/>
              <a:t>customers</a:t>
            </a:r>
          </a:p>
          <a:p>
            <a:pPr lvl="1"/>
            <a:r>
              <a:rPr lang="en-US" sz="2100" dirty="0" smtClean="0"/>
              <a:t>All </a:t>
            </a:r>
            <a:r>
              <a:rPr lang="en-US" sz="2100" dirty="0">
                <a:solidFill>
                  <a:srgbClr val="C00000"/>
                </a:solidFill>
              </a:rPr>
              <a:t>documentation</a:t>
            </a:r>
            <a:r>
              <a:rPr lang="en-US" sz="2100" dirty="0"/>
              <a:t> that will be used to introduce the software to end users</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4501" r="8219"/>
          <a:stretch/>
        </p:blipFill>
        <p:spPr>
          <a:xfrm>
            <a:off x="979329" y="1716092"/>
            <a:ext cx="1524000" cy="1491363"/>
          </a:xfrm>
          <a:prstGeom prst="rect">
            <a:avLst/>
          </a:prstGeom>
        </p:spPr>
      </p:pic>
    </p:spTree>
    <p:extLst>
      <p:ext uri="{BB962C8B-B14F-4D97-AF65-F5344CB8AC3E}">
        <p14:creationId xmlns:p14="http://schemas.microsoft.com/office/powerpoint/2010/main" val="299153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It is a </a:t>
            </a:r>
            <a:r>
              <a:rPr lang="en-US" b="1" dirty="0">
                <a:solidFill>
                  <a:srgbClr val="C00000"/>
                </a:solidFill>
              </a:rPr>
              <a:t>level</a:t>
            </a:r>
            <a:r>
              <a:rPr lang="en-US" dirty="0">
                <a:solidFill>
                  <a:srgbClr val="C00000"/>
                </a:solidFill>
              </a:rPr>
              <a:t> </a:t>
            </a:r>
            <a:r>
              <a:rPr lang="en-US" b="1" dirty="0">
                <a:solidFill>
                  <a:srgbClr val="C00000"/>
                </a:solidFill>
              </a:rPr>
              <a:t>of</a:t>
            </a:r>
            <a:r>
              <a:rPr lang="en-US" dirty="0"/>
              <a:t> the software </a:t>
            </a:r>
            <a:r>
              <a:rPr lang="en-US" b="1" dirty="0">
                <a:solidFill>
                  <a:srgbClr val="C00000"/>
                </a:solidFill>
              </a:rPr>
              <a:t>testing</a:t>
            </a:r>
            <a:r>
              <a:rPr lang="en-US" dirty="0">
                <a:solidFill>
                  <a:srgbClr val="C00000"/>
                </a:solidFill>
              </a:rPr>
              <a:t> </a:t>
            </a:r>
            <a:r>
              <a:rPr lang="en-US" dirty="0"/>
              <a:t>where a </a:t>
            </a:r>
            <a:r>
              <a:rPr lang="en-US" b="1" dirty="0">
                <a:solidFill>
                  <a:srgbClr val="C00000"/>
                </a:solidFill>
              </a:rPr>
              <a:t>system is tested for acceptability</a:t>
            </a:r>
            <a:r>
              <a:rPr lang="en-US" dirty="0"/>
              <a:t>.</a:t>
            </a:r>
          </a:p>
          <a:p>
            <a:r>
              <a:rPr lang="en-US" dirty="0"/>
              <a:t>The </a:t>
            </a:r>
            <a:r>
              <a:rPr lang="en-US" b="1" dirty="0">
                <a:solidFill>
                  <a:srgbClr val="C00000"/>
                </a:solidFill>
              </a:rPr>
              <a:t>purpose</a:t>
            </a:r>
            <a:r>
              <a:rPr lang="en-US" dirty="0">
                <a:solidFill>
                  <a:srgbClr val="C00000"/>
                </a:solidFill>
              </a:rPr>
              <a:t> </a:t>
            </a:r>
            <a:r>
              <a:rPr lang="en-US" dirty="0"/>
              <a:t>of this test is to </a:t>
            </a:r>
            <a:r>
              <a:rPr lang="en-US" dirty="0">
                <a:solidFill>
                  <a:srgbClr val="C00000"/>
                </a:solidFill>
              </a:rPr>
              <a:t>evaluate</a:t>
            </a:r>
            <a:r>
              <a:rPr lang="en-US" dirty="0"/>
              <a:t> the </a:t>
            </a:r>
            <a:r>
              <a:rPr lang="en-US" dirty="0">
                <a:solidFill>
                  <a:srgbClr val="C00000"/>
                </a:solidFill>
              </a:rPr>
              <a:t>system’s compliance</a:t>
            </a:r>
            <a:r>
              <a:rPr lang="en-US" dirty="0"/>
              <a:t> </a:t>
            </a:r>
            <a:r>
              <a:rPr lang="en-US" dirty="0">
                <a:solidFill>
                  <a:srgbClr val="C00000"/>
                </a:solidFill>
              </a:rPr>
              <a:t>with</a:t>
            </a:r>
            <a:r>
              <a:rPr lang="en-US" dirty="0"/>
              <a:t> the </a:t>
            </a:r>
            <a:r>
              <a:rPr lang="en-US" dirty="0">
                <a:solidFill>
                  <a:srgbClr val="C00000"/>
                </a:solidFill>
              </a:rPr>
              <a:t>business requirements</a:t>
            </a:r>
            <a:r>
              <a:rPr lang="en-US" dirty="0"/>
              <a:t>.</a:t>
            </a:r>
          </a:p>
          <a:p>
            <a:r>
              <a:rPr lang="en-US" dirty="0"/>
              <a:t>It is a formal </a:t>
            </a:r>
            <a:r>
              <a:rPr lang="en-US" dirty="0">
                <a:solidFill>
                  <a:srgbClr val="C00000"/>
                </a:solidFill>
              </a:rPr>
              <a:t>testing conducted </a:t>
            </a:r>
            <a:r>
              <a:rPr lang="en-US" dirty="0"/>
              <a:t>to </a:t>
            </a:r>
            <a:r>
              <a:rPr lang="en-US" b="1" dirty="0">
                <a:solidFill>
                  <a:srgbClr val="C00000"/>
                </a:solidFill>
              </a:rPr>
              <a:t>determine</a:t>
            </a:r>
            <a:r>
              <a:rPr lang="en-US" dirty="0">
                <a:solidFill>
                  <a:srgbClr val="C00000"/>
                </a:solidFill>
              </a:rPr>
              <a:t> </a:t>
            </a:r>
            <a:r>
              <a:rPr lang="en-US" dirty="0"/>
              <a:t>whether or not a </a:t>
            </a:r>
            <a:r>
              <a:rPr lang="en-US" b="1" dirty="0">
                <a:solidFill>
                  <a:srgbClr val="C00000"/>
                </a:solidFill>
              </a:rPr>
              <a:t>system satisfies the acceptance criteria </a:t>
            </a:r>
            <a:r>
              <a:rPr lang="en-US" dirty="0"/>
              <a:t>with respect to user </a:t>
            </a:r>
            <a:r>
              <a:rPr lang="en-US" dirty="0">
                <a:solidFill>
                  <a:srgbClr val="C00000"/>
                </a:solidFill>
              </a:rPr>
              <a:t>needs</a:t>
            </a:r>
            <a:r>
              <a:rPr lang="en-US" dirty="0"/>
              <a:t>, </a:t>
            </a:r>
            <a:r>
              <a:rPr lang="en-US" dirty="0">
                <a:solidFill>
                  <a:srgbClr val="C00000"/>
                </a:solidFill>
              </a:rPr>
              <a:t>requirements</a:t>
            </a:r>
            <a:r>
              <a:rPr lang="en-US" dirty="0"/>
              <a:t>, and business processes</a:t>
            </a:r>
          </a:p>
          <a:p>
            <a:r>
              <a:rPr lang="en-US" dirty="0"/>
              <a:t>It </a:t>
            </a:r>
            <a:r>
              <a:rPr lang="en-US" dirty="0">
                <a:solidFill>
                  <a:srgbClr val="C00000"/>
                </a:solidFill>
              </a:rPr>
              <a:t>enables the customer </a:t>
            </a:r>
            <a:r>
              <a:rPr lang="en-US" dirty="0"/>
              <a:t>to determine, </a:t>
            </a:r>
            <a:r>
              <a:rPr lang="en-US" dirty="0">
                <a:solidFill>
                  <a:srgbClr val="C00000"/>
                </a:solidFill>
              </a:rPr>
              <a:t>whether or not </a:t>
            </a:r>
            <a:r>
              <a:rPr lang="en-US" dirty="0"/>
              <a:t>to </a:t>
            </a:r>
            <a:r>
              <a:rPr lang="en-US" dirty="0">
                <a:solidFill>
                  <a:srgbClr val="C00000"/>
                </a:solidFill>
              </a:rPr>
              <a:t>accept</a:t>
            </a:r>
            <a:r>
              <a:rPr lang="en-US" dirty="0"/>
              <a:t> the </a:t>
            </a:r>
            <a:r>
              <a:rPr lang="en-US" dirty="0">
                <a:solidFill>
                  <a:srgbClr val="C00000"/>
                </a:solidFill>
              </a:rPr>
              <a:t>system</a:t>
            </a:r>
            <a:r>
              <a:rPr lang="en-US" dirty="0"/>
              <a:t>.</a:t>
            </a:r>
          </a:p>
          <a:p>
            <a:r>
              <a:rPr lang="en-US" dirty="0"/>
              <a:t>It is performed after System Testing and before making the system available for actual use.</a:t>
            </a:r>
          </a:p>
          <a:p>
            <a:endParaRPr lang="en-US" dirty="0"/>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019064" y="4622951"/>
            <a:ext cx="2157186" cy="1998049"/>
          </a:xfrm>
          <a:prstGeom prst="rect">
            <a:avLst/>
          </a:prstGeom>
        </p:spPr>
      </p:pic>
    </p:spTree>
    <p:extLst>
      <p:ext uri="{BB962C8B-B14F-4D97-AF65-F5344CB8AC3E}">
        <p14:creationId xmlns:p14="http://schemas.microsoft.com/office/powerpoint/2010/main" val="216247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of Test Objects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15" t="11111" r="2219"/>
          <a:stretch/>
        </p:blipFill>
        <p:spPr>
          <a:xfrm>
            <a:off x="3078009" y="2952131"/>
            <a:ext cx="5468773" cy="3417983"/>
          </a:xfrm>
          <a:prstGeom prst="rect">
            <a:avLst/>
          </a:prstGeom>
        </p:spPr>
      </p:pic>
      <p:sp>
        <p:nvSpPr>
          <p:cNvPr id="6" name="Rectangle 5"/>
          <p:cNvSpPr/>
          <p:nvPr/>
        </p:nvSpPr>
        <p:spPr>
          <a:xfrm>
            <a:off x="811165" y="1025015"/>
            <a:ext cx="323173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sz="2400" b="1" dirty="0"/>
              <a:t>Black </a:t>
            </a:r>
            <a:r>
              <a:rPr lang="en-US" sz="2400" b="1" dirty="0" smtClean="0"/>
              <a:t>Box Testing</a:t>
            </a:r>
            <a:endParaRPr lang="en-US" sz="2400" b="1" dirty="0"/>
          </a:p>
        </p:txBody>
      </p:sp>
      <p:sp>
        <p:nvSpPr>
          <p:cNvPr id="7" name="Rectangle 6"/>
          <p:cNvSpPr/>
          <p:nvPr/>
        </p:nvSpPr>
        <p:spPr>
          <a:xfrm>
            <a:off x="811165" y="1478055"/>
            <a:ext cx="323173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smtClean="0"/>
              <a:t>Close Box Testing</a:t>
            </a:r>
          </a:p>
          <a:p>
            <a:pPr algn="ctr"/>
            <a:r>
              <a:rPr lang="en-US" sz="2400" dirty="0" smtClean="0"/>
              <a:t>Testing </a:t>
            </a:r>
            <a:r>
              <a:rPr lang="en-US" sz="2400" dirty="0"/>
              <a:t>based only on </a:t>
            </a:r>
            <a:r>
              <a:rPr lang="en-US" sz="2400" dirty="0" smtClean="0"/>
              <a:t>specification</a:t>
            </a:r>
            <a:endParaRPr lang="en-US" sz="2400" dirty="0"/>
          </a:p>
        </p:txBody>
      </p:sp>
      <p:sp>
        <p:nvSpPr>
          <p:cNvPr id="8" name="Rectangle 7"/>
          <p:cNvSpPr/>
          <p:nvPr/>
        </p:nvSpPr>
        <p:spPr>
          <a:xfrm>
            <a:off x="4387020" y="1025015"/>
            <a:ext cx="335588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smtClean="0"/>
              <a:t>White Box Testing</a:t>
            </a:r>
            <a:endParaRPr lang="en-US" sz="2400" b="1" dirty="0"/>
          </a:p>
        </p:txBody>
      </p:sp>
      <p:sp>
        <p:nvSpPr>
          <p:cNvPr id="9" name="Rectangle 8"/>
          <p:cNvSpPr/>
          <p:nvPr/>
        </p:nvSpPr>
        <p:spPr>
          <a:xfrm>
            <a:off x="4387018" y="1478055"/>
            <a:ext cx="335588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smtClean="0"/>
              <a:t>Open </a:t>
            </a:r>
            <a:r>
              <a:rPr lang="en-US" sz="2400" dirty="0"/>
              <a:t>Box Testing</a:t>
            </a:r>
          </a:p>
          <a:p>
            <a:pPr algn="ctr"/>
            <a:r>
              <a:rPr lang="en-US" sz="2400" dirty="0" smtClean="0"/>
              <a:t>Testing </a:t>
            </a:r>
            <a:r>
              <a:rPr lang="en-US" sz="2400" dirty="0"/>
              <a:t>based on actual source code</a:t>
            </a:r>
          </a:p>
        </p:txBody>
      </p:sp>
      <p:sp>
        <p:nvSpPr>
          <p:cNvPr id="10" name="Rectangle 9"/>
          <p:cNvSpPr/>
          <p:nvPr/>
        </p:nvSpPr>
        <p:spPr>
          <a:xfrm>
            <a:off x="8112844" y="1025015"/>
            <a:ext cx="3390902" cy="46166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smtClean="0"/>
              <a:t>Grey Box Testing</a:t>
            </a:r>
            <a:endParaRPr lang="en-US" sz="2400" b="1" dirty="0"/>
          </a:p>
        </p:txBody>
      </p:sp>
      <p:sp>
        <p:nvSpPr>
          <p:cNvPr id="11" name="Rectangle 10"/>
          <p:cNvSpPr/>
          <p:nvPr/>
        </p:nvSpPr>
        <p:spPr>
          <a:xfrm>
            <a:off x="8112844" y="1478055"/>
            <a:ext cx="339090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Partial knowledge of source </a:t>
            </a:r>
            <a:r>
              <a:rPr lang="en-US" sz="2400" dirty="0" smtClean="0"/>
              <a:t>code</a:t>
            </a:r>
          </a:p>
          <a:p>
            <a:pPr algn="ctr"/>
            <a:endParaRPr lang="en-US" sz="2400" dirty="0"/>
          </a:p>
        </p:txBody>
      </p:sp>
    </p:spTree>
    <p:extLst>
      <p:ext uri="{BB962C8B-B14F-4D97-AF65-F5344CB8AC3E}">
        <p14:creationId xmlns:p14="http://schemas.microsoft.com/office/powerpoint/2010/main" val="354803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sp>
        <p:nvSpPr>
          <p:cNvPr id="3" name="Content Placeholder 2"/>
          <p:cNvSpPr>
            <a:spLocks noGrp="1"/>
          </p:cNvSpPr>
          <p:nvPr>
            <p:ph idx="1"/>
          </p:nvPr>
        </p:nvSpPr>
        <p:spPr>
          <a:xfrm>
            <a:off x="131180" y="863445"/>
            <a:ext cx="11929641" cy="2616260"/>
          </a:xfrm>
        </p:spPr>
        <p:txBody>
          <a:bodyPr/>
          <a:lstStyle/>
          <a:p>
            <a:r>
              <a:rPr lang="en-US" sz="2200" dirty="0"/>
              <a:t>Also known as </a:t>
            </a:r>
            <a:r>
              <a:rPr lang="en-US" sz="2200" b="1" dirty="0">
                <a:solidFill>
                  <a:srgbClr val="C00000"/>
                </a:solidFill>
              </a:rPr>
              <a:t>specification-based testing</a:t>
            </a:r>
          </a:p>
          <a:p>
            <a:r>
              <a:rPr lang="en-US" sz="2200" b="1" dirty="0">
                <a:solidFill>
                  <a:srgbClr val="C00000"/>
                </a:solidFill>
              </a:rPr>
              <a:t>Tester</a:t>
            </a:r>
            <a:r>
              <a:rPr lang="en-US" sz="2200" dirty="0">
                <a:solidFill>
                  <a:srgbClr val="C00000"/>
                </a:solidFill>
              </a:rPr>
              <a:t> </a:t>
            </a:r>
            <a:r>
              <a:rPr lang="en-US" sz="2200" dirty="0"/>
              <a:t>has </a:t>
            </a:r>
            <a:r>
              <a:rPr lang="en-US" sz="2200" b="1" dirty="0">
                <a:solidFill>
                  <a:srgbClr val="C00000"/>
                </a:solidFill>
              </a:rPr>
              <a:t>access</a:t>
            </a:r>
            <a:r>
              <a:rPr lang="en-US" sz="2200" dirty="0">
                <a:solidFill>
                  <a:srgbClr val="C00000"/>
                </a:solidFill>
              </a:rPr>
              <a:t> </a:t>
            </a:r>
            <a:r>
              <a:rPr lang="en-US" sz="2200" dirty="0"/>
              <a:t>only to </a:t>
            </a:r>
            <a:r>
              <a:rPr lang="en-US" sz="2200" b="1" dirty="0">
                <a:solidFill>
                  <a:srgbClr val="C00000"/>
                </a:solidFill>
              </a:rPr>
              <a:t>running code </a:t>
            </a:r>
            <a:r>
              <a:rPr lang="en-US" sz="2200" dirty="0"/>
              <a:t>and the </a:t>
            </a:r>
            <a:r>
              <a:rPr lang="en-US" sz="2200" b="1" dirty="0">
                <a:solidFill>
                  <a:srgbClr val="C00000"/>
                </a:solidFill>
              </a:rPr>
              <a:t>specification</a:t>
            </a:r>
            <a:r>
              <a:rPr lang="en-US" sz="2200" dirty="0">
                <a:solidFill>
                  <a:srgbClr val="C00000"/>
                </a:solidFill>
              </a:rPr>
              <a:t> </a:t>
            </a:r>
            <a:r>
              <a:rPr lang="en-US" sz="2200" dirty="0"/>
              <a:t>it is supposed to satisfy</a:t>
            </a:r>
          </a:p>
          <a:p>
            <a:r>
              <a:rPr lang="en-US" sz="2200" b="1" dirty="0">
                <a:solidFill>
                  <a:srgbClr val="C00000"/>
                </a:solidFill>
              </a:rPr>
              <a:t>Test cases </a:t>
            </a:r>
            <a:r>
              <a:rPr lang="en-US" sz="2200" dirty="0"/>
              <a:t>are </a:t>
            </a:r>
            <a:r>
              <a:rPr lang="en-US" sz="2200" b="1" dirty="0">
                <a:solidFill>
                  <a:srgbClr val="C00000"/>
                </a:solidFill>
              </a:rPr>
              <a:t>written</a:t>
            </a:r>
            <a:r>
              <a:rPr lang="en-US" sz="2200" dirty="0">
                <a:solidFill>
                  <a:srgbClr val="C00000"/>
                </a:solidFill>
              </a:rPr>
              <a:t> </a:t>
            </a:r>
            <a:r>
              <a:rPr lang="en-US" sz="2200" b="1" dirty="0">
                <a:solidFill>
                  <a:srgbClr val="C00000"/>
                </a:solidFill>
              </a:rPr>
              <a:t>with no knowledge of internal workings </a:t>
            </a:r>
            <a:r>
              <a:rPr lang="en-US" sz="2200" dirty="0"/>
              <a:t>of the code</a:t>
            </a:r>
          </a:p>
          <a:p>
            <a:r>
              <a:rPr lang="en-US" sz="2200" b="1" dirty="0">
                <a:solidFill>
                  <a:srgbClr val="C00000"/>
                </a:solidFill>
              </a:rPr>
              <a:t>No access </a:t>
            </a:r>
            <a:r>
              <a:rPr lang="en-US" sz="2200" dirty="0"/>
              <a:t>to </a:t>
            </a:r>
            <a:r>
              <a:rPr lang="en-US" sz="2200" b="1" dirty="0">
                <a:solidFill>
                  <a:srgbClr val="C00000"/>
                </a:solidFill>
              </a:rPr>
              <a:t>source code</a:t>
            </a:r>
          </a:p>
          <a:p>
            <a:r>
              <a:rPr lang="en-US" sz="2200" dirty="0"/>
              <a:t>So </a:t>
            </a:r>
            <a:r>
              <a:rPr lang="en-US" sz="2200" b="1" dirty="0">
                <a:solidFill>
                  <a:srgbClr val="C00000"/>
                </a:solidFill>
              </a:rPr>
              <a:t>test cases</a:t>
            </a:r>
            <a:r>
              <a:rPr lang="en-US" sz="2200" dirty="0"/>
              <a:t> </a:t>
            </a:r>
            <a:r>
              <a:rPr lang="en-US" sz="2200" b="1" dirty="0">
                <a:solidFill>
                  <a:srgbClr val="C00000"/>
                </a:solidFill>
              </a:rPr>
              <a:t>don’t worry </a:t>
            </a:r>
            <a:r>
              <a:rPr lang="en-US" sz="2200" dirty="0"/>
              <a:t>about </a:t>
            </a:r>
            <a:r>
              <a:rPr lang="en-US" sz="2200" b="1" dirty="0">
                <a:solidFill>
                  <a:srgbClr val="C00000"/>
                </a:solidFill>
              </a:rPr>
              <a:t>structure</a:t>
            </a:r>
          </a:p>
          <a:p>
            <a:r>
              <a:rPr lang="en-US" sz="2200" b="1" dirty="0">
                <a:solidFill>
                  <a:srgbClr val="C00000"/>
                </a:solidFill>
              </a:rPr>
              <a:t>Emphasis</a:t>
            </a:r>
            <a:r>
              <a:rPr lang="en-US" sz="2200" dirty="0">
                <a:solidFill>
                  <a:srgbClr val="C00000"/>
                </a:solidFill>
              </a:rPr>
              <a:t> </a:t>
            </a:r>
            <a:r>
              <a:rPr lang="en-US" sz="2200" dirty="0"/>
              <a:t>is only on </a:t>
            </a:r>
            <a:r>
              <a:rPr lang="en-US" sz="2200" b="1" dirty="0">
                <a:solidFill>
                  <a:srgbClr val="C00000"/>
                </a:solidFill>
              </a:rPr>
              <a:t>ensuring</a:t>
            </a:r>
            <a:r>
              <a:rPr lang="en-US" sz="2200" dirty="0">
                <a:solidFill>
                  <a:srgbClr val="C00000"/>
                </a:solidFill>
              </a:rPr>
              <a:t> </a:t>
            </a:r>
            <a:r>
              <a:rPr lang="en-US" sz="2200" dirty="0"/>
              <a:t>that the </a:t>
            </a:r>
            <a:r>
              <a:rPr lang="en-US" sz="2200" b="1" dirty="0">
                <a:solidFill>
                  <a:srgbClr val="C00000"/>
                </a:solidFill>
              </a:rPr>
              <a:t>contract is met</a:t>
            </a:r>
          </a:p>
          <a:p>
            <a:endParaRPr lang="en-US" sz="2200" dirty="0"/>
          </a:p>
        </p:txBody>
      </p:sp>
      <p:sp>
        <p:nvSpPr>
          <p:cNvPr id="4" name="Rectangle 3"/>
          <p:cNvSpPr/>
          <p:nvPr/>
        </p:nvSpPr>
        <p:spPr>
          <a:xfrm>
            <a:off x="131180" y="3481389"/>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Advantages</a:t>
            </a:r>
          </a:p>
        </p:txBody>
      </p:sp>
      <p:cxnSp>
        <p:nvCxnSpPr>
          <p:cNvPr id="5" name="Straight Connector 4"/>
          <p:cNvCxnSpPr/>
          <p:nvPr/>
        </p:nvCxnSpPr>
        <p:spPr>
          <a:xfrm>
            <a:off x="2022973" y="3941368"/>
            <a:ext cx="9935665"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Content Placeholder 2"/>
          <p:cNvSpPr txBox="1">
            <a:spLocks/>
          </p:cNvSpPr>
          <p:nvPr/>
        </p:nvSpPr>
        <p:spPr>
          <a:xfrm>
            <a:off x="131181" y="4038304"/>
            <a:ext cx="11929640" cy="251095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rgbClr val="C00000"/>
                </a:solidFill>
              </a:rPr>
              <a:t>Scalable;</a:t>
            </a:r>
            <a:r>
              <a:rPr lang="en-US" sz="2200" dirty="0"/>
              <a:t> not dependent on size of code</a:t>
            </a:r>
          </a:p>
          <a:p>
            <a:r>
              <a:rPr lang="en-US" sz="2200" dirty="0"/>
              <a:t>Testing </a:t>
            </a:r>
            <a:r>
              <a:rPr lang="en-US" sz="2200" b="1" dirty="0">
                <a:solidFill>
                  <a:srgbClr val="C00000"/>
                </a:solidFill>
              </a:rPr>
              <a:t>needs no knowledge </a:t>
            </a:r>
            <a:r>
              <a:rPr lang="en-US" sz="2200" dirty="0"/>
              <a:t>of </a:t>
            </a:r>
            <a:r>
              <a:rPr lang="en-US" sz="2200" b="1" dirty="0">
                <a:solidFill>
                  <a:srgbClr val="C00000"/>
                </a:solidFill>
              </a:rPr>
              <a:t>implementation</a:t>
            </a:r>
          </a:p>
          <a:p>
            <a:r>
              <a:rPr lang="en-US" sz="2200" b="1" dirty="0">
                <a:solidFill>
                  <a:srgbClr val="C00000"/>
                </a:solidFill>
              </a:rPr>
              <a:t>Tester</a:t>
            </a:r>
            <a:r>
              <a:rPr lang="en-US" sz="2200" dirty="0">
                <a:solidFill>
                  <a:srgbClr val="C00000"/>
                </a:solidFill>
              </a:rPr>
              <a:t> </a:t>
            </a:r>
            <a:r>
              <a:rPr lang="en-US" sz="2200" dirty="0"/>
              <a:t>and </a:t>
            </a:r>
            <a:r>
              <a:rPr lang="en-US" sz="2200" b="1" dirty="0">
                <a:solidFill>
                  <a:srgbClr val="C00000"/>
                </a:solidFill>
              </a:rPr>
              <a:t>developer</a:t>
            </a:r>
            <a:r>
              <a:rPr lang="en-US" sz="2200" dirty="0">
                <a:solidFill>
                  <a:srgbClr val="C00000"/>
                </a:solidFill>
              </a:rPr>
              <a:t> </a:t>
            </a:r>
            <a:r>
              <a:rPr lang="en-US" sz="2200" dirty="0"/>
              <a:t>can be </a:t>
            </a:r>
            <a:r>
              <a:rPr lang="en-US" sz="2200" b="1" dirty="0">
                <a:solidFill>
                  <a:srgbClr val="C00000"/>
                </a:solidFill>
              </a:rPr>
              <a:t>truly independent</a:t>
            </a:r>
            <a:r>
              <a:rPr lang="en-US" sz="2200" dirty="0"/>
              <a:t> of each other </a:t>
            </a:r>
          </a:p>
          <a:p>
            <a:r>
              <a:rPr lang="en-US" sz="2200" b="1" dirty="0">
                <a:solidFill>
                  <a:srgbClr val="C00000"/>
                </a:solidFill>
              </a:rPr>
              <a:t>Tests</a:t>
            </a:r>
            <a:r>
              <a:rPr lang="en-US" sz="2200" dirty="0">
                <a:solidFill>
                  <a:srgbClr val="C00000"/>
                </a:solidFill>
              </a:rPr>
              <a:t> </a:t>
            </a:r>
            <a:r>
              <a:rPr lang="en-US" sz="2200" dirty="0"/>
              <a:t>are </a:t>
            </a:r>
            <a:r>
              <a:rPr lang="en-US" sz="2200" b="1" dirty="0">
                <a:solidFill>
                  <a:srgbClr val="C00000"/>
                </a:solidFill>
              </a:rPr>
              <a:t>done</a:t>
            </a:r>
            <a:r>
              <a:rPr lang="en-US" sz="2200" dirty="0">
                <a:solidFill>
                  <a:srgbClr val="C00000"/>
                </a:solidFill>
              </a:rPr>
              <a:t> </a:t>
            </a:r>
            <a:r>
              <a:rPr lang="en-US" sz="2200" dirty="0"/>
              <a:t>with </a:t>
            </a:r>
            <a:r>
              <a:rPr lang="en-US" sz="2200" b="1" dirty="0">
                <a:solidFill>
                  <a:srgbClr val="C00000"/>
                </a:solidFill>
              </a:rPr>
              <a:t>requirements in mind</a:t>
            </a:r>
          </a:p>
          <a:p>
            <a:r>
              <a:rPr lang="en-US" sz="2200" dirty="0"/>
              <a:t>Does </a:t>
            </a:r>
            <a:r>
              <a:rPr lang="en-US" sz="2200" b="1" dirty="0">
                <a:solidFill>
                  <a:srgbClr val="C00000"/>
                </a:solidFill>
              </a:rPr>
              <a:t>not excuse inconsistencies</a:t>
            </a:r>
            <a:r>
              <a:rPr lang="en-US" sz="2200" dirty="0"/>
              <a:t> in the </a:t>
            </a:r>
            <a:r>
              <a:rPr lang="en-US" sz="2200" b="1" dirty="0">
                <a:solidFill>
                  <a:srgbClr val="C00000"/>
                </a:solidFill>
              </a:rPr>
              <a:t>specifications</a:t>
            </a:r>
          </a:p>
          <a:p>
            <a:r>
              <a:rPr lang="en-US" sz="2200" b="1" dirty="0">
                <a:solidFill>
                  <a:srgbClr val="C00000"/>
                </a:solidFill>
              </a:rPr>
              <a:t>Test cases</a:t>
            </a:r>
            <a:r>
              <a:rPr lang="en-US" sz="2200" dirty="0"/>
              <a:t> can be </a:t>
            </a:r>
            <a:r>
              <a:rPr lang="en-US" sz="2200" b="1" dirty="0">
                <a:solidFill>
                  <a:srgbClr val="C00000"/>
                </a:solidFill>
              </a:rPr>
              <a:t>developed</a:t>
            </a:r>
            <a:r>
              <a:rPr lang="en-US" sz="2200" dirty="0">
                <a:solidFill>
                  <a:srgbClr val="C00000"/>
                </a:solidFill>
              </a:rPr>
              <a:t> </a:t>
            </a:r>
            <a:r>
              <a:rPr lang="en-US" sz="2200" dirty="0"/>
              <a:t>in </a:t>
            </a:r>
            <a:r>
              <a:rPr lang="en-US" sz="2200" b="1" dirty="0">
                <a:solidFill>
                  <a:srgbClr val="C00000"/>
                </a:solidFill>
              </a:rPr>
              <a:t>parallel</a:t>
            </a:r>
            <a:r>
              <a:rPr lang="en-US" sz="2200" dirty="0">
                <a:solidFill>
                  <a:srgbClr val="C00000"/>
                </a:solidFill>
              </a:rPr>
              <a:t> </a:t>
            </a:r>
            <a:r>
              <a:rPr lang="en-US" sz="2200" dirty="0"/>
              <a:t>with </a:t>
            </a:r>
            <a:r>
              <a:rPr lang="en-US" sz="2200" b="1" dirty="0">
                <a:solidFill>
                  <a:srgbClr val="C00000"/>
                </a:solidFill>
              </a:rPr>
              <a:t>code</a:t>
            </a:r>
          </a:p>
        </p:txBody>
      </p:sp>
    </p:spTree>
    <p:extLst>
      <p:ext uri="{BB962C8B-B14F-4D97-AF65-F5344CB8AC3E}">
        <p14:creationId xmlns:p14="http://schemas.microsoft.com/office/powerpoint/2010/main" val="262451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Black Box </a:t>
            </a:r>
            <a:r>
              <a:rPr lang="en-US" dirty="0" smtClean="0"/>
              <a:t>Testing Cont.</a:t>
            </a:r>
            <a:endParaRPr lang="en-US" dirty="0"/>
          </a:p>
        </p:txBody>
      </p:sp>
      <p:sp>
        <p:nvSpPr>
          <p:cNvPr id="10" name="Content Placeholder 2"/>
          <p:cNvSpPr>
            <a:spLocks noGrp="1"/>
          </p:cNvSpPr>
          <p:nvPr>
            <p:ph idx="1"/>
          </p:nvPr>
        </p:nvSpPr>
        <p:spPr>
          <a:xfrm>
            <a:off x="197854" y="1420757"/>
            <a:ext cx="6610891" cy="2536981"/>
          </a:xfrm>
        </p:spPr>
        <p:txBody>
          <a:bodyPr>
            <a:normAutofit/>
          </a:bodyPr>
          <a:lstStyle/>
          <a:p>
            <a:r>
              <a:rPr lang="en-US" b="1" dirty="0" smtClean="0">
                <a:solidFill>
                  <a:srgbClr val="C00000"/>
                </a:solidFill>
              </a:rPr>
              <a:t>Examine </a:t>
            </a:r>
            <a:r>
              <a:rPr lang="en-US" b="1" dirty="0">
                <a:solidFill>
                  <a:srgbClr val="C00000"/>
                </a:solidFill>
              </a:rPr>
              <a:t>pre-condition</a:t>
            </a:r>
            <a:r>
              <a:rPr lang="en-US" dirty="0"/>
              <a:t>, and </a:t>
            </a:r>
            <a:r>
              <a:rPr lang="en-US" b="1" dirty="0">
                <a:solidFill>
                  <a:srgbClr val="C00000"/>
                </a:solidFill>
              </a:rPr>
              <a:t>identify</a:t>
            </a:r>
            <a:r>
              <a:rPr lang="en-US" dirty="0">
                <a:solidFill>
                  <a:srgbClr val="C00000"/>
                </a:solidFill>
              </a:rPr>
              <a:t> </a:t>
            </a:r>
            <a:r>
              <a:rPr lang="en-US" dirty="0" smtClean="0"/>
              <a:t>equivalence </a:t>
            </a:r>
            <a:r>
              <a:rPr lang="en-US" b="1" dirty="0" smtClean="0">
                <a:solidFill>
                  <a:srgbClr val="C00000"/>
                </a:solidFill>
              </a:rPr>
              <a:t>classes</a:t>
            </a:r>
            <a:endParaRPr lang="en-US" b="1" dirty="0">
              <a:solidFill>
                <a:srgbClr val="C00000"/>
              </a:solidFill>
            </a:endParaRPr>
          </a:p>
          <a:p>
            <a:r>
              <a:rPr lang="en-US" b="1" dirty="0" smtClean="0">
                <a:solidFill>
                  <a:srgbClr val="C00000"/>
                </a:solidFill>
              </a:rPr>
              <a:t>All possible </a:t>
            </a:r>
            <a:r>
              <a:rPr lang="en-US" b="1" dirty="0">
                <a:solidFill>
                  <a:srgbClr val="C00000"/>
                </a:solidFill>
              </a:rPr>
              <a:t>inputs</a:t>
            </a:r>
            <a:r>
              <a:rPr lang="en-US" dirty="0"/>
              <a:t> such that all </a:t>
            </a:r>
            <a:r>
              <a:rPr lang="en-US" dirty="0" smtClean="0"/>
              <a:t>classes</a:t>
            </a:r>
            <a:r>
              <a:rPr lang="en-US" b="1" dirty="0" smtClean="0">
                <a:solidFill>
                  <a:srgbClr val="C00000"/>
                </a:solidFill>
              </a:rPr>
              <a:t> are </a:t>
            </a:r>
            <a:r>
              <a:rPr lang="en-US" b="1" dirty="0">
                <a:solidFill>
                  <a:srgbClr val="C00000"/>
                </a:solidFill>
              </a:rPr>
              <a:t>covered</a:t>
            </a:r>
          </a:p>
          <a:p>
            <a:r>
              <a:rPr lang="en-US" b="1" dirty="0" smtClean="0">
                <a:solidFill>
                  <a:srgbClr val="C00000"/>
                </a:solidFill>
              </a:rPr>
              <a:t>Apply</a:t>
            </a:r>
            <a:r>
              <a:rPr lang="en-US" dirty="0" smtClean="0">
                <a:solidFill>
                  <a:srgbClr val="C00000"/>
                </a:solidFill>
              </a:rPr>
              <a:t> </a:t>
            </a:r>
            <a:r>
              <a:rPr lang="en-US" dirty="0"/>
              <a:t>the </a:t>
            </a:r>
            <a:r>
              <a:rPr lang="en-US" b="1" dirty="0">
                <a:solidFill>
                  <a:srgbClr val="C00000"/>
                </a:solidFill>
              </a:rPr>
              <a:t>specification</a:t>
            </a:r>
            <a:r>
              <a:rPr lang="en-US" dirty="0">
                <a:solidFill>
                  <a:srgbClr val="C00000"/>
                </a:solidFill>
              </a:rPr>
              <a:t> </a:t>
            </a:r>
            <a:r>
              <a:rPr lang="en-US" b="1" dirty="0">
                <a:solidFill>
                  <a:srgbClr val="C00000"/>
                </a:solidFill>
              </a:rPr>
              <a:t>to</a:t>
            </a:r>
            <a:r>
              <a:rPr lang="en-US" dirty="0">
                <a:solidFill>
                  <a:srgbClr val="C00000"/>
                </a:solidFill>
              </a:rPr>
              <a:t> </a:t>
            </a:r>
            <a:r>
              <a:rPr lang="en-US" b="1" dirty="0">
                <a:solidFill>
                  <a:srgbClr val="C00000"/>
                </a:solidFill>
              </a:rPr>
              <a:t>input</a:t>
            </a:r>
            <a:r>
              <a:rPr lang="en-US" dirty="0">
                <a:solidFill>
                  <a:srgbClr val="C00000"/>
                </a:solidFill>
              </a:rPr>
              <a:t> </a:t>
            </a:r>
            <a:r>
              <a:rPr lang="en-US" dirty="0"/>
              <a:t>to write </a:t>
            </a:r>
            <a:r>
              <a:rPr lang="en-US" dirty="0" smtClean="0"/>
              <a:t>down </a:t>
            </a:r>
            <a:r>
              <a:rPr lang="en-US" b="1" dirty="0" smtClean="0">
                <a:solidFill>
                  <a:srgbClr val="C00000"/>
                </a:solidFill>
              </a:rPr>
              <a:t>expected output</a:t>
            </a:r>
          </a:p>
        </p:txBody>
      </p:sp>
      <p:sp>
        <p:nvSpPr>
          <p:cNvPr id="6" name="Rectangle 5"/>
          <p:cNvSpPr/>
          <p:nvPr/>
        </p:nvSpPr>
        <p:spPr>
          <a:xfrm>
            <a:off x="197854" y="898572"/>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t>Disadvantages</a:t>
            </a:r>
            <a:endParaRPr lang="en-US" sz="2400" b="1" dirty="0"/>
          </a:p>
        </p:txBody>
      </p:sp>
      <p:cxnSp>
        <p:nvCxnSpPr>
          <p:cNvPr id="7" name="Straight Connector 6"/>
          <p:cNvCxnSpPr/>
          <p:nvPr/>
        </p:nvCxnSpPr>
        <p:spPr>
          <a:xfrm>
            <a:off x="2089647" y="1358551"/>
            <a:ext cx="4703040"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7005054" y="1420757"/>
            <a:ext cx="5059127" cy="251095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smtClean="0">
                <a:solidFill>
                  <a:srgbClr val="C00000"/>
                </a:solidFill>
              </a:rPr>
              <a:t>Test </a:t>
            </a:r>
            <a:r>
              <a:rPr lang="en-US" sz="2200" b="1" dirty="0">
                <a:solidFill>
                  <a:srgbClr val="C00000"/>
                </a:solidFill>
              </a:rPr>
              <a:t>size </a:t>
            </a:r>
            <a:r>
              <a:rPr lang="en-US" sz="2200" dirty="0"/>
              <a:t>will </a:t>
            </a:r>
            <a:r>
              <a:rPr lang="en-US" sz="2200" b="1" dirty="0">
                <a:solidFill>
                  <a:srgbClr val="C00000"/>
                </a:solidFill>
              </a:rPr>
              <a:t>have to be small</a:t>
            </a:r>
          </a:p>
          <a:p>
            <a:r>
              <a:rPr lang="en-US" sz="2200" b="1" dirty="0">
                <a:solidFill>
                  <a:srgbClr val="C00000"/>
                </a:solidFill>
              </a:rPr>
              <a:t>Specifications</a:t>
            </a:r>
            <a:r>
              <a:rPr lang="en-US" sz="2200" dirty="0">
                <a:solidFill>
                  <a:srgbClr val="C00000"/>
                </a:solidFill>
              </a:rPr>
              <a:t> </a:t>
            </a:r>
            <a:r>
              <a:rPr lang="en-US" sz="2200" dirty="0"/>
              <a:t>must be </a:t>
            </a:r>
            <a:r>
              <a:rPr lang="en-US" sz="2200" b="1" dirty="0">
                <a:solidFill>
                  <a:srgbClr val="C00000"/>
                </a:solidFill>
              </a:rPr>
              <a:t>clear</a:t>
            </a:r>
            <a:r>
              <a:rPr lang="en-US" sz="2200" dirty="0"/>
              <a:t>, </a:t>
            </a:r>
            <a:r>
              <a:rPr lang="en-US" sz="2200" b="1" dirty="0">
                <a:solidFill>
                  <a:srgbClr val="C00000"/>
                </a:solidFill>
              </a:rPr>
              <a:t>concise</a:t>
            </a:r>
            <a:r>
              <a:rPr lang="en-US" sz="2200" dirty="0"/>
              <a:t>, and </a:t>
            </a:r>
            <a:r>
              <a:rPr lang="en-US" sz="2200" b="1" dirty="0">
                <a:solidFill>
                  <a:srgbClr val="C00000"/>
                </a:solidFill>
              </a:rPr>
              <a:t>correct</a:t>
            </a:r>
          </a:p>
          <a:p>
            <a:r>
              <a:rPr lang="en-US" sz="2200" dirty="0"/>
              <a:t>May </a:t>
            </a:r>
            <a:r>
              <a:rPr lang="en-US" sz="2200" b="1" dirty="0">
                <a:solidFill>
                  <a:srgbClr val="C00000"/>
                </a:solidFill>
              </a:rPr>
              <a:t>leave</a:t>
            </a:r>
            <a:r>
              <a:rPr lang="en-US" sz="2200" dirty="0">
                <a:solidFill>
                  <a:srgbClr val="C00000"/>
                </a:solidFill>
              </a:rPr>
              <a:t> </a:t>
            </a:r>
            <a:r>
              <a:rPr lang="en-US" sz="2200" dirty="0"/>
              <a:t>many </a:t>
            </a:r>
            <a:r>
              <a:rPr lang="en-US" sz="2200" b="1" dirty="0">
                <a:solidFill>
                  <a:srgbClr val="C00000"/>
                </a:solidFill>
              </a:rPr>
              <a:t>program paths untested</a:t>
            </a:r>
          </a:p>
          <a:p>
            <a:r>
              <a:rPr lang="en-US" sz="2200" b="1" dirty="0">
                <a:solidFill>
                  <a:srgbClr val="C00000"/>
                </a:solidFill>
              </a:rPr>
              <a:t>Weighting</a:t>
            </a:r>
            <a:r>
              <a:rPr lang="en-US" sz="2200" dirty="0">
                <a:solidFill>
                  <a:srgbClr val="C00000"/>
                </a:solidFill>
              </a:rPr>
              <a:t> </a:t>
            </a:r>
            <a:r>
              <a:rPr lang="en-US" sz="2200" dirty="0"/>
              <a:t>of program </a:t>
            </a:r>
            <a:r>
              <a:rPr lang="en-US" sz="2200" b="1" dirty="0">
                <a:solidFill>
                  <a:srgbClr val="C00000"/>
                </a:solidFill>
              </a:rPr>
              <a:t>paths</a:t>
            </a:r>
            <a:r>
              <a:rPr lang="en-US" sz="2200" dirty="0">
                <a:solidFill>
                  <a:srgbClr val="C00000"/>
                </a:solidFill>
              </a:rPr>
              <a:t> </a:t>
            </a:r>
            <a:r>
              <a:rPr lang="en-US" sz="2200" dirty="0"/>
              <a:t>is</a:t>
            </a:r>
            <a:r>
              <a:rPr lang="en-US" sz="2200" b="1" dirty="0">
                <a:solidFill>
                  <a:srgbClr val="C00000"/>
                </a:solidFill>
              </a:rPr>
              <a:t> not possible</a:t>
            </a:r>
          </a:p>
        </p:txBody>
      </p:sp>
      <p:sp>
        <p:nvSpPr>
          <p:cNvPr id="11" name="Rectangle 10"/>
          <p:cNvSpPr/>
          <p:nvPr/>
        </p:nvSpPr>
        <p:spPr>
          <a:xfrm>
            <a:off x="7005054" y="896886"/>
            <a:ext cx="5059127"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Test Case Design</a:t>
            </a:r>
          </a:p>
        </p:txBody>
      </p:sp>
      <p:sp>
        <p:nvSpPr>
          <p:cNvPr id="12" name="Vertical Scroll 11"/>
          <p:cNvSpPr/>
          <p:nvPr/>
        </p:nvSpPr>
        <p:spPr>
          <a:xfrm>
            <a:off x="3005638" y="4300383"/>
            <a:ext cx="2293315" cy="190500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Specification</a:t>
            </a:r>
          </a:p>
          <a:p>
            <a:r>
              <a:rPr lang="en-US" dirty="0" smtClean="0"/>
              <a:t>Operation </a:t>
            </a:r>
            <a:r>
              <a:rPr lang="en-US" dirty="0"/>
              <a:t>op</a:t>
            </a:r>
          </a:p>
          <a:p>
            <a:r>
              <a:rPr lang="en-US" dirty="0"/>
              <a:t>Pre: X</a:t>
            </a:r>
          </a:p>
          <a:p>
            <a:r>
              <a:rPr lang="en-US" dirty="0"/>
              <a:t>Post: Y</a:t>
            </a:r>
          </a:p>
          <a:p>
            <a:endParaRPr lang="en-US" dirty="0"/>
          </a:p>
        </p:txBody>
      </p:sp>
      <p:sp>
        <p:nvSpPr>
          <p:cNvPr id="13" name="Vertical Scroll 12"/>
          <p:cNvSpPr/>
          <p:nvPr/>
        </p:nvSpPr>
        <p:spPr>
          <a:xfrm>
            <a:off x="9219536" y="3805084"/>
            <a:ext cx="2427368" cy="2666999"/>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Test Case 1</a:t>
            </a:r>
          </a:p>
          <a:p>
            <a:r>
              <a:rPr lang="en-US" dirty="0"/>
              <a:t>Input: x1 (sat. X)</a:t>
            </a:r>
          </a:p>
          <a:p>
            <a:r>
              <a:rPr lang="en-US" dirty="0"/>
              <a:t>Exp. Output: </a:t>
            </a:r>
            <a:r>
              <a:rPr lang="en-US" dirty="0" smtClean="0"/>
              <a:t>y2</a:t>
            </a:r>
          </a:p>
          <a:p>
            <a:endParaRPr lang="en-US" dirty="0"/>
          </a:p>
          <a:p>
            <a:r>
              <a:rPr lang="en-US" dirty="0"/>
              <a:t>Test Case 2</a:t>
            </a:r>
          </a:p>
          <a:p>
            <a:r>
              <a:rPr lang="en-US" dirty="0"/>
              <a:t>Input: x2 (sat. X)</a:t>
            </a:r>
          </a:p>
          <a:p>
            <a:r>
              <a:rPr lang="en-US" dirty="0"/>
              <a:t>Exp. Output: y2</a:t>
            </a:r>
          </a:p>
        </p:txBody>
      </p:sp>
      <p:sp>
        <p:nvSpPr>
          <p:cNvPr id="14" name="Rectangle 13"/>
          <p:cNvSpPr/>
          <p:nvPr/>
        </p:nvSpPr>
        <p:spPr>
          <a:xfrm>
            <a:off x="6244019" y="4686189"/>
            <a:ext cx="1981200" cy="11448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t>Specification-</a:t>
            </a:r>
          </a:p>
          <a:p>
            <a:pPr algn="ctr"/>
            <a:r>
              <a:rPr lang="en-US" sz="2100" b="1" dirty="0"/>
              <a:t>Based Test Case</a:t>
            </a:r>
          </a:p>
          <a:p>
            <a:pPr algn="ctr"/>
            <a:r>
              <a:rPr lang="en-US" sz="2100" b="1" dirty="0"/>
              <a:t>Design</a:t>
            </a:r>
          </a:p>
        </p:txBody>
      </p:sp>
      <p:sp>
        <p:nvSpPr>
          <p:cNvPr id="15" name="Right Arrow 14"/>
          <p:cNvSpPr/>
          <p:nvPr/>
        </p:nvSpPr>
        <p:spPr>
          <a:xfrm>
            <a:off x="5343823" y="5024283"/>
            <a:ext cx="720183"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ight Arrow 15"/>
          <p:cNvSpPr/>
          <p:nvPr/>
        </p:nvSpPr>
        <p:spPr>
          <a:xfrm>
            <a:off x="8491919" y="5024283"/>
            <a:ext cx="720183"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p:nvPr/>
        </p:nvCxnSpPr>
        <p:spPr>
          <a:xfrm>
            <a:off x="6908761" y="896886"/>
            <a:ext cx="0" cy="274642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44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6" grpId="0" animBg="1"/>
      <p:bldP spid="8" grpId="0" build="p"/>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p>
        </p:txBody>
      </p:sp>
      <p:sp>
        <p:nvSpPr>
          <p:cNvPr id="3" name="Content Placeholder 2"/>
          <p:cNvSpPr>
            <a:spLocks noGrp="1"/>
          </p:cNvSpPr>
          <p:nvPr>
            <p:ph idx="1"/>
          </p:nvPr>
        </p:nvSpPr>
        <p:spPr>
          <a:xfrm>
            <a:off x="131180" y="863445"/>
            <a:ext cx="11929641" cy="1658530"/>
          </a:xfrm>
        </p:spPr>
        <p:txBody>
          <a:bodyPr/>
          <a:lstStyle/>
          <a:p>
            <a:r>
              <a:rPr lang="en-US" b="1" dirty="0">
                <a:solidFill>
                  <a:srgbClr val="C00000"/>
                </a:solidFill>
              </a:rPr>
              <a:t>Exhausting testing </a:t>
            </a:r>
            <a:r>
              <a:rPr lang="en-US" dirty="0"/>
              <a:t>is </a:t>
            </a:r>
            <a:r>
              <a:rPr lang="en-US" dirty="0">
                <a:solidFill>
                  <a:srgbClr val="C00000"/>
                </a:solidFill>
              </a:rPr>
              <a:t>not always possible </a:t>
            </a:r>
            <a:r>
              <a:rPr lang="en-US" dirty="0"/>
              <a:t>when there is </a:t>
            </a:r>
            <a:r>
              <a:rPr lang="en-US" b="1" dirty="0">
                <a:solidFill>
                  <a:srgbClr val="C00000"/>
                </a:solidFill>
              </a:rPr>
              <a:t>a large set of input combinations</a:t>
            </a:r>
            <a:r>
              <a:rPr lang="en-US" dirty="0"/>
              <a:t>,  because of </a:t>
            </a:r>
            <a:r>
              <a:rPr lang="en-US" b="1" dirty="0">
                <a:solidFill>
                  <a:srgbClr val="C00000"/>
                </a:solidFill>
              </a:rPr>
              <a:t>budget</a:t>
            </a:r>
            <a:r>
              <a:rPr lang="en-US" dirty="0"/>
              <a:t> and </a:t>
            </a:r>
            <a:r>
              <a:rPr lang="en-US" b="1" dirty="0">
                <a:solidFill>
                  <a:srgbClr val="C00000"/>
                </a:solidFill>
              </a:rPr>
              <a:t>time</a:t>
            </a:r>
            <a:r>
              <a:rPr lang="en-US" dirty="0"/>
              <a:t> </a:t>
            </a:r>
            <a:r>
              <a:rPr lang="en-US" dirty="0">
                <a:solidFill>
                  <a:srgbClr val="C00000"/>
                </a:solidFill>
              </a:rPr>
              <a:t>constraint</a:t>
            </a:r>
            <a:r>
              <a:rPr lang="en-US" dirty="0"/>
              <a:t>.</a:t>
            </a:r>
          </a:p>
          <a:p>
            <a:r>
              <a:rPr lang="en-US" dirty="0"/>
              <a:t>The </a:t>
            </a:r>
            <a:r>
              <a:rPr lang="en-US" dirty="0">
                <a:solidFill>
                  <a:srgbClr val="C00000"/>
                </a:solidFill>
              </a:rPr>
              <a:t>special techniques </a:t>
            </a:r>
            <a:r>
              <a:rPr lang="en-US" dirty="0"/>
              <a:t>are needed which </a:t>
            </a:r>
            <a:r>
              <a:rPr lang="en-US" b="1" dirty="0">
                <a:solidFill>
                  <a:srgbClr val="C00000"/>
                </a:solidFill>
              </a:rPr>
              <a:t>select test-cases smartly </a:t>
            </a:r>
            <a:r>
              <a:rPr lang="en-US" dirty="0"/>
              <a:t>from the </a:t>
            </a:r>
            <a:r>
              <a:rPr lang="en-US" b="1" dirty="0">
                <a:solidFill>
                  <a:srgbClr val="C00000"/>
                </a:solidFill>
              </a:rPr>
              <a:t>all combination of test-cases </a:t>
            </a:r>
            <a:r>
              <a:rPr lang="en-US" dirty="0"/>
              <a:t>in such a way that </a:t>
            </a:r>
            <a:r>
              <a:rPr lang="en-US" dirty="0">
                <a:solidFill>
                  <a:srgbClr val="C00000"/>
                </a:solidFill>
              </a:rPr>
              <a:t>all scenarios are covered</a:t>
            </a:r>
            <a:endParaRPr lang="en-US" dirty="0"/>
          </a:p>
        </p:txBody>
      </p:sp>
      <p:pic>
        <p:nvPicPr>
          <p:cNvPr id="9" name="Picture 8"/>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11216" r="10272"/>
          <a:stretch/>
        </p:blipFill>
        <p:spPr>
          <a:xfrm rot="4966566">
            <a:off x="10149113" y="3384830"/>
            <a:ext cx="1600200" cy="2038172"/>
          </a:xfrm>
          <a:prstGeom prst="rect">
            <a:avLst/>
          </a:prstGeom>
        </p:spPr>
      </p:pic>
      <p:sp>
        <p:nvSpPr>
          <p:cNvPr id="10" name="Rectangle 9"/>
          <p:cNvSpPr/>
          <p:nvPr/>
        </p:nvSpPr>
        <p:spPr>
          <a:xfrm>
            <a:off x="131180" y="2592251"/>
            <a:ext cx="3254417" cy="461665"/>
          </a:xfrm>
          <a:prstGeom prst="rect">
            <a:avLst/>
          </a:prstGeom>
        </p:spPr>
        <p:txBody>
          <a:bodyPr wrap="square">
            <a:spAutoFit/>
          </a:bodyPr>
          <a:lstStyle/>
          <a:p>
            <a:r>
              <a:rPr lang="en-US" sz="2400" b="1" dirty="0"/>
              <a:t>Two techniques are used</a:t>
            </a:r>
            <a:endParaRPr lang="en-US" sz="2400" dirty="0"/>
          </a:p>
        </p:txBody>
      </p:sp>
      <p:cxnSp>
        <p:nvCxnSpPr>
          <p:cNvPr id="11" name="Straight Connector 10"/>
          <p:cNvCxnSpPr>
            <a:stCxn id="10" idx="3"/>
          </p:cNvCxnSpPr>
          <p:nvPr/>
        </p:nvCxnSpPr>
        <p:spPr>
          <a:xfrm>
            <a:off x="3385597" y="2823084"/>
            <a:ext cx="856059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73980" y="3121575"/>
            <a:ext cx="3744053" cy="461665"/>
            <a:chOff x="688300" y="4331466"/>
            <a:chExt cx="3744053" cy="461665"/>
          </a:xfrm>
        </p:grpSpPr>
        <p:sp>
          <p:nvSpPr>
            <p:cNvPr id="13" name="Rectangle 12"/>
            <p:cNvSpPr/>
            <p:nvPr/>
          </p:nvSpPr>
          <p:spPr>
            <a:xfrm>
              <a:off x="1109215" y="4331466"/>
              <a:ext cx="332313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Equivalence Partitioning</a:t>
              </a:r>
            </a:p>
          </p:txBody>
        </p:sp>
        <p:sp>
          <p:nvSpPr>
            <p:cNvPr id="14" name="Rectangle 13"/>
            <p:cNvSpPr/>
            <p:nvPr/>
          </p:nvSpPr>
          <p:spPr>
            <a:xfrm>
              <a:off x="688300" y="4331467"/>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grpSp>
      <p:grpSp>
        <p:nvGrpSpPr>
          <p:cNvPr id="15" name="Group 14"/>
          <p:cNvGrpSpPr/>
          <p:nvPr/>
        </p:nvGrpSpPr>
        <p:grpSpPr>
          <a:xfrm>
            <a:off x="4378234" y="3121575"/>
            <a:ext cx="5056658" cy="461665"/>
            <a:chOff x="688300" y="4863407"/>
            <a:chExt cx="5056658" cy="461665"/>
          </a:xfrm>
        </p:grpSpPr>
        <p:sp>
          <p:nvSpPr>
            <p:cNvPr id="16" name="Rectangle 15"/>
            <p:cNvSpPr/>
            <p:nvPr/>
          </p:nvSpPr>
          <p:spPr>
            <a:xfrm>
              <a:off x="1109214" y="4863407"/>
              <a:ext cx="46357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Boundary Value Analysis (BVA)</a:t>
              </a:r>
            </a:p>
          </p:txBody>
        </p:sp>
        <p:sp>
          <p:nvSpPr>
            <p:cNvPr id="17" name="Rectangle 16"/>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US" sz="2800" b="1" dirty="0"/>
            </a:p>
          </p:txBody>
        </p:sp>
      </p:grpSp>
      <p:sp>
        <p:nvSpPr>
          <p:cNvPr id="22" name="Content Placeholder 2"/>
          <p:cNvSpPr txBox="1">
            <a:spLocks/>
          </p:cNvSpPr>
          <p:nvPr/>
        </p:nvSpPr>
        <p:spPr>
          <a:xfrm>
            <a:off x="131181" y="4403916"/>
            <a:ext cx="9303711" cy="2114872"/>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Input data </a:t>
            </a:r>
            <a:r>
              <a:rPr lang="en-US" dirty="0"/>
              <a:t>for a program unit usually </a:t>
            </a:r>
            <a:r>
              <a:rPr lang="en-US" b="1" dirty="0">
                <a:solidFill>
                  <a:srgbClr val="C00000"/>
                </a:solidFill>
              </a:rPr>
              <a:t>falls into</a:t>
            </a:r>
            <a:r>
              <a:rPr lang="en-US" dirty="0"/>
              <a:t> a </a:t>
            </a:r>
            <a:r>
              <a:rPr lang="en-US" b="1" dirty="0">
                <a:solidFill>
                  <a:srgbClr val="C00000"/>
                </a:solidFill>
              </a:rPr>
              <a:t>number of partitions</a:t>
            </a:r>
            <a:r>
              <a:rPr lang="en-US" dirty="0"/>
              <a:t>, e.g. all negative integers, zero, all positive numbers</a:t>
            </a:r>
          </a:p>
          <a:p>
            <a:r>
              <a:rPr lang="en-US" b="1" dirty="0">
                <a:solidFill>
                  <a:srgbClr val="C00000"/>
                </a:solidFill>
              </a:rPr>
              <a:t>Each partition</a:t>
            </a:r>
            <a:r>
              <a:rPr lang="en-US" dirty="0"/>
              <a:t> of input data </a:t>
            </a:r>
            <a:r>
              <a:rPr lang="en-US" b="1" dirty="0">
                <a:solidFill>
                  <a:srgbClr val="C00000"/>
                </a:solidFill>
              </a:rPr>
              <a:t>makes the program</a:t>
            </a:r>
            <a:r>
              <a:rPr lang="en-US" dirty="0"/>
              <a:t> </a:t>
            </a:r>
            <a:r>
              <a:rPr lang="en-US" b="1" dirty="0">
                <a:solidFill>
                  <a:srgbClr val="C00000"/>
                </a:solidFill>
              </a:rPr>
              <a:t>behave</a:t>
            </a:r>
            <a:r>
              <a:rPr lang="en-US" dirty="0">
                <a:solidFill>
                  <a:srgbClr val="C00000"/>
                </a:solidFill>
              </a:rPr>
              <a:t> </a:t>
            </a:r>
            <a:r>
              <a:rPr lang="en-US" dirty="0"/>
              <a:t>in a </a:t>
            </a:r>
            <a:r>
              <a:rPr lang="en-US" b="1" dirty="0">
                <a:solidFill>
                  <a:srgbClr val="C00000"/>
                </a:solidFill>
              </a:rPr>
              <a:t>similar way</a:t>
            </a:r>
          </a:p>
          <a:p>
            <a:r>
              <a:rPr lang="en-US" b="1" dirty="0">
                <a:solidFill>
                  <a:srgbClr val="C00000"/>
                </a:solidFill>
              </a:rPr>
              <a:t>Two test cases</a:t>
            </a:r>
            <a:r>
              <a:rPr lang="en-US" dirty="0"/>
              <a:t> based on members from the </a:t>
            </a:r>
            <a:r>
              <a:rPr lang="en-US" b="1" dirty="0">
                <a:solidFill>
                  <a:srgbClr val="C00000"/>
                </a:solidFill>
              </a:rPr>
              <a:t>same partition</a:t>
            </a:r>
            <a:r>
              <a:rPr lang="en-US" dirty="0"/>
              <a:t> is likely to</a:t>
            </a:r>
            <a:r>
              <a:rPr lang="en-US" b="1" dirty="0">
                <a:solidFill>
                  <a:srgbClr val="C00000"/>
                </a:solidFill>
              </a:rPr>
              <a:t> reveal the same bugs</a:t>
            </a:r>
          </a:p>
        </p:txBody>
      </p:sp>
      <p:sp>
        <p:nvSpPr>
          <p:cNvPr id="23" name="Rectangle 22"/>
          <p:cNvSpPr/>
          <p:nvPr/>
        </p:nvSpPr>
        <p:spPr>
          <a:xfrm>
            <a:off x="131180" y="3881730"/>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Equivalence Partitioning</a:t>
            </a:r>
          </a:p>
        </p:txBody>
      </p:sp>
      <p:cxnSp>
        <p:nvCxnSpPr>
          <p:cNvPr id="24" name="Straight Connector 23"/>
          <p:cNvCxnSpPr/>
          <p:nvPr/>
        </p:nvCxnSpPr>
        <p:spPr>
          <a:xfrm>
            <a:off x="2022973" y="4341709"/>
            <a:ext cx="74119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6589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22" grpId="0" build="p"/>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Equivalence </a:t>
            </a:r>
            <a:r>
              <a:rPr lang="en-US" sz="3600" dirty="0" smtClean="0"/>
              <a:t>Partitioning (</a:t>
            </a:r>
            <a:r>
              <a:rPr lang="en-US" dirty="0"/>
              <a:t>Black Box </a:t>
            </a:r>
            <a:r>
              <a:rPr lang="en-US" dirty="0" smtClean="0"/>
              <a:t>Testing)</a:t>
            </a:r>
            <a:endParaRPr lang="en-US" dirty="0"/>
          </a:p>
        </p:txBody>
      </p:sp>
      <p:sp>
        <p:nvSpPr>
          <p:cNvPr id="4" name="Rectangle 3"/>
          <p:cNvSpPr/>
          <p:nvPr/>
        </p:nvSpPr>
        <p:spPr>
          <a:xfrm>
            <a:off x="125361" y="889820"/>
            <a:ext cx="11865078" cy="830997"/>
          </a:xfrm>
          <a:prstGeom prst="rect">
            <a:avLst/>
          </a:prstGeom>
          <a:ln>
            <a:solidFill>
              <a:schemeClr val="bg1">
                <a:lumMod val="85000"/>
              </a:schemeClr>
            </a:solidFill>
          </a:ln>
        </p:spPr>
        <p:txBody>
          <a:bodyPr wrap="square">
            <a:spAutoFit/>
          </a:bodyPr>
          <a:lstStyle/>
          <a:p>
            <a:pPr algn="ctr"/>
            <a:r>
              <a:rPr lang="en-US" sz="2400" dirty="0"/>
              <a:t>By </a:t>
            </a:r>
            <a:r>
              <a:rPr lang="en-US" sz="2400" b="1" dirty="0">
                <a:solidFill>
                  <a:srgbClr val="C00000"/>
                </a:solidFill>
              </a:rPr>
              <a:t>identifying</a:t>
            </a:r>
            <a:r>
              <a:rPr lang="en-US" sz="2400" dirty="0">
                <a:solidFill>
                  <a:srgbClr val="C00000"/>
                </a:solidFill>
              </a:rPr>
              <a:t> </a:t>
            </a:r>
            <a:r>
              <a:rPr lang="en-US" sz="2400" dirty="0"/>
              <a:t>and </a:t>
            </a:r>
            <a:r>
              <a:rPr lang="en-US" sz="2400" b="1" dirty="0">
                <a:solidFill>
                  <a:srgbClr val="C00000"/>
                </a:solidFill>
              </a:rPr>
              <a:t>testing</a:t>
            </a:r>
            <a:r>
              <a:rPr lang="en-US" sz="2400" dirty="0">
                <a:solidFill>
                  <a:srgbClr val="C00000"/>
                </a:solidFill>
              </a:rPr>
              <a:t> </a:t>
            </a:r>
            <a:r>
              <a:rPr lang="en-US" sz="2400" i="1" dirty="0">
                <a:solidFill>
                  <a:srgbClr val="C00000"/>
                </a:solidFill>
              </a:rPr>
              <a:t>one member of each partition</a:t>
            </a:r>
            <a:r>
              <a:rPr lang="en-US" sz="2400" dirty="0"/>
              <a:t> we </a:t>
            </a:r>
            <a:r>
              <a:rPr lang="en-US" sz="2400" dirty="0" smtClean="0"/>
              <a:t>gain </a:t>
            </a:r>
            <a:r>
              <a:rPr lang="en-US" sz="2400" b="1" i="1" dirty="0" smtClean="0">
                <a:solidFill>
                  <a:srgbClr val="C00000"/>
                </a:solidFill>
              </a:rPr>
              <a:t>'good</a:t>
            </a:r>
            <a:r>
              <a:rPr lang="en-US" sz="2400" b="1" i="1" dirty="0">
                <a:solidFill>
                  <a:srgbClr val="C00000"/>
                </a:solidFill>
              </a:rPr>
              <a:t>'</a:t>
            </a:r>
            <a:r>
              <a:rPr lang="en-US" sz="2400" dirty="0"/>
              <a:t> coverage with </a:t>
            </a:r>
            <a:r>
              <a:rPr lang="en-US" sz="2400" b="1" i="1" dirty="0">
                <a:solidFill>
                  <a:srgbClr val="C00000"/>
                </a:solidFill>
              </a:rPr>
              <a:t>'small'</a:t>
            </a:r>
            <a:r>
              <a:rPr lang="en-US" sz="2400" dirty="0"/>
              <a:t> number of test cases</a:t>
            </a:r>
          </a:p>
        </p:txBody>
      </p:sp>
      <p:sp>
        <p:nvSpPr>
          <p:cNvPr id="5" name="Rectangle 4"/>
          <p:cNvSpPr/>
          <p:nvPr/>
        </p:nvSpPr>
        <p:spPr>
          <a:xfrm>
            <a:off x="125361" y="1843689"/>
            <a:ext cx="11865078" cy="461665"/>
          </a:xfrm>
          <a:prstGeom prst="rect">
            <a:avLst/>
          </a:prstGeom>
          <a:ln>
            <a:solidFill>
              <a:schemeClr val="bg1">
                <a:lumMod val="85000"/>
              </a:schemeClr>
            </a:solidFill>
          </a:ln>
        </p:spPr>
        <p:txBody>
          <a:bodyPr wrap="square">
            <a:spAutoFit/>
          </a:bodyPr>
          <a:lstStyle/>
          <a:p>
            <a:pPr algn="ctr"/>
            <a:r>
              <a:rPr lang="en-US" sz="2400" b="1" dirty="0">
                <a:solidFill>
                  <a:srgbClr val="C00000"/>
                </a:solidFill>
              </a:rPr>
              <a:t>Testing one member </a:t>
            </a:r>
            <a:r>
              <a:rPr lang="en-US" sz="2400" dirty="0"/>
              <a:t>of a </a:t>
            </a:r>
            <a:r>
              <a:rPr lang="en-US" sz="2400" b="1" dirty="0">
                <a:solidFill>
                  <a:srgbClr val="C00000"/>
                </a:solidFill>
              </a:rPr>
              <a:t>partition</a:t>
            </a:r>
            <a:r>
              <a:rPr lang="en-US" sz="2400" dirty="0">
                <a:solidFill>
                  <a:srgbClr val="C00000"/>
                </a:solidFill>
              </a:rPr>
              <a:t> </a:t>
            </a:r>
            <a:r>
              <a:rPr lang="en-US" sz="2400" dirty="0"/>
              <a:t>should </a:t>
            </a:r>
            <a:r>
              <a:rPr lang="en-US" sz="2400" b="1" dirty="0">
                <a:solidFill>
                  <a:srgbClr val="C00000"/>
                </a:solidFill>
              </a:rPr>
              <a:t>be as good </a:t>
            </a:r>
            <a:r>
              <a:rPr lang="en-US" sz="2400" b="1" dirty="0" smtClean="0">
                <a:solidFill>
                  <a:srgbClr val="C00000"/>
                </a:solidFill>
              </a:rPr>
              <a:t>as testing </a:t>
            </a:r>
            <a:r>
              <a:rPr lang="en-US" sz="2400" b="1" dirty="0">
                <a:solidFill>
                  <a:srgbClr val="C00000"/>
                </a:solidFill>
              </a:rPr>
              <a:t>any member</a:t>
            </a:r>
            <a:r>
              <a:rPr lang="en-US" sz="2400" dirty="0"/>
              <a:t> of the partition</a:t>
            </a:r>
          </a:p>
        </p:txBody>
      </p:sp>
      <p:sp>
        <p:nvSpPr>
          <p:cNvPr id="6" name="Rectangle 5"/>
          <p:cNvSpPr/>
          <p:nvPr/>
        </p:nvSpPr>
        <p:spPr>
          <a:xfrm>
            <a:off x="131180" y="2828219"/>
            <a:ext cx="4485065" cy="461665"/>
          </a:xfrm>
          <a:prstGeom prst="rect">
            <a:avLst/>
          </a:prstGeom>
        </p:spPr>
        <p:txBody>
          <a:bodyPr wrap="square">
            <a:spAutoFit/>
          </a:bodyPr>
          <a:lstStyle/>
          <a:p>
            <a:r>
              <a:rPr lang="en-US" sz="2400" b="1" dirty="0"/>
              <a:t>Example - Equivalence Partitioning</a:t>
            </a:r>
          </a:p>
        </p:txBody>
      </p:sp>
      <p:cxnSp>
        <p:nvCxnSpPr>
          <p:cNvPr id="7" name="Straight Connector 6"/>
          <p:cNvCxnSpPr>
            <a:stCxn id="6" idx="3"/>
          </p:cNvCxnSpPr>
          <p:nvPr/>
        </p:nvCxnSpPr>
        <p:spPr>
          <a:xfrm>
            <a:off x="4616245" y="3059052"/>
            <a:ext cx="73299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5362" y="3478566"/>
            <a:ext cx="6776884" cy="1872051"/>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rgbClr val="C00000"/>
                </a:solidFill>
              </a:rPr>
              <a:t>For </a:t>
            </a:r>
            <a:r>
              <a:rPr lang="en-US" b="1" dirty="0">
                <a:solidFill>
                  <a:srgbClr val="C00000"/>
                </a:solidFill>
              </a:rPr>
              <a:t>binary search </a:t>
            </a:r>
            <a:r>
              <a:rPr lang="en-US" dirty="0"/>
              <a:t>the </a:t>
            </a:r>
            <a:r>
              <a:rPr lang="en-US" b="1" dirty="0">
                <a:solidFill>
                  <a:srgbClr val="C00000"/>
                </a:solidFill>
              </a:rPr>
              <a:t>following partitions </a:t>
            </a:r>
            <a:r>
              <a:rPr lang="en-US" dirty="0"/>
              <a:t>exist</a:t>
            </a:r>
          </a:p>
          <a:p>
            <a:pPr lvl="1"/>
            <a:r>
              <a:rPr lang="en-US" b="1" dirty="0">
                <a:solidFill>
                  <a:srgbClr val="C00000"/>
                </a:solidFill>
              </a:rPr>
              <a:t>Inputs </a:t>
            </a:r>
            <a:r>
              <a:rPr lang="en-US" dirty="0"/>
              <a:t>that </a:t>
            </a:r>
            <a:r>
              <a:rPr lang="en-US" i="1" dirty="0">
                <a:solidFill>
                  <a:srgbClr val="C00000"/>
                </a:solidFill>
              </a:rPr>
              <a:t>conform </a:t>
            </a:r>
            <a:r>
              <a:rPr lang="en-US" dirty="0"/>
              <a:t>to</a:t>
            </a:r>
            <a:r>
              <a:rPr lang="en-US" i="1" dirty="0">
                <a:solidFill>
                  <a:srgbClr val="C00000"/>
                </a:solidFill>
              </a:rPr>
              <a:t> pre-conditions</a:t>
            </a:r>
          </a:p>
          <a:p>
            <a:pPr lvl="1"/>
            <a:r>
              <a:rPr lang="en-US" b="1" dirty="0">
                <a:solidFill>
                  <a:srgbClr val="C00000"/>
                </a:solidFill>
              </a:rPr>
              <a:t>Inputs </a:t>
            </a:r>
            <a:r>
              <a:rPr lang="en-US" dirty="0"/>
              <a:t>where the</a:t>
            </a:r>
            <a:r>
              <a:rPr lang="en-US" i="1" dirty="0">
                <a:solidFill>
                  <a:srgbClr val="C00000"/>
                </a:solidFill>
              </a:rPr>
              <a:t> precondition </a:t>
            </a:r>
            <a:r>
              <a:rPr lang="en-US" dirty="0"/>
              <a:t>is</a:t>
            </a:r>
            <a:r>
              <a:rPr lang="en-US" i="1" dirty="0">
                <a:solidFill>
                  <a:srgbClr val="C00000"/>
                </a:solidFill>
              </a:rPr>
              <a:t> false</a:t>
            </a:r>
          </a:p>
          <a:p>
            <a:pPr lvl="1"/>
            <a:r>
              <a:rPr lang="en-US" b="1" dirty="0">
                <a:solidFill>
                  <a:srgbClr val="C00000"/>
                </a:solidFill>
              </a:rPr>
              <a:t>Inputs </a:t>
            </a:r>
            <a:r>
              <a:rPr lang="en-US" dirty="0"/>
              <a:t>where the </a:t>
            </a:r>
            <a:r>
              <a:rPr lang="en-US" i="1" dirty="0">
                <a:solidFill>
                  <a:srgbClr val="C00000"/>
                </a:solidFill>
              </a:rPr>
              <a:t>key element </a:t>
            </a:r>
            <a:r>
              <a:rPr lang="en-US" dirty="0"/>
              <a:t>is</a:t>
            </a:r>
            <a:r>
              <a:rPr lang="en-US" i="1" dirty="0">
                <a:solidFill>
                  <a:srgbClr val="C00000"/>
                </a:solidFill>
              </a:rPr>
              <a:t> a member </a:t>
            </a:r>
            <a:r>
              <a:rPr lang="en-US" dirty="0"/>
              <a:t>of the</a:t>
            </a:r>
            <a:r>
              <a:rPr lang="en-US" i="1" dirty="0">
                <a:solidFill>
                  <a:srgbClr val="C00000"/>
                </a:solidFill>
              </a:rPr>
              <a:t> array</a:t>
            </a:r>
          </a:p>
          <a:p>
            <a:pPr lvl="1"/>
            <a:r>
              <a:rPr lang="en-US" b="1" dirty="0">
                <a:solidFill>
                  <a:srgbClr val="C00000"/>
                </a:solidFill>
              </a:rPr>
              <a:t>Inputs </a:t>
            </a:r>
            <a:r>
              <a:rPr lang="en-US" dirty="0"/>
              <a:t>where the </a:t>
            </a:r>
            <a:r>
              <a:rPr lang="en-US" i="1" dirty="0">
                <a:solidFill>
                  <a:srgbClr val="C00000"/>
                </a:solidFill>
              </a:rPr>
              <a:t>key element </a:t>
            </a:r>
            <a:r>
              <a:rPr lang="en-US" dirty="0"/>
              <a:t>is </a:t>
            </a:r>
            <a:r>
              <a:rPr lang="en-US" i="1" dirty="0">
                <a:solidFill>
                  <a:srgbClr val="C00000"/>
                </a:solidFill>
              </a:rPr>
              <a:t>not a member </a:t>
            </a:r>
            <a:r>
              <a:rPr lang="en-US" dirty="0"/>
              <a:t>of the</a:t>
            </a:r>
            <a:r>
              <a:rPr lang="en-US" i="1" dirty="0">
                <a:solidFill>
                  <a:srgbClr val="C00000"/>
                </a:solidFill>
              </a:rPr>
              <a:t> </a:t>
            </a:r>
            <a:r>
              <a:rPr lang="en-US" i="1" dirty="0" smtClean="0">
                <a:solidFill>
                  <a:srgbClr val="C00000"/>
                </a:solidFill>
              </a:rPr>
              <a:t>array</a:t>
            </a:r>
          </a:p>
        </p:txBody>
      </p:sp>
      <p:sp>
        <p:nvSpPr>
          <p:cNvPr id="12" name="Content Placeholder 2"/>
          <p:cNvSpPr txBox="1">
            <a:spLocks/>
          </p:cNvSpPr>
          <p:nvPr/>
        </p:nvSpPr>
        <p:spPr>
          <a:xfrm>
            <a:off x="7113054" y="3478566"/>
            <a:ext cx="4991862" cy="148367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C00000"/>
                </a:solidFill>
              </a:rPr>
              <a:t>Pick specific conditions </a:t>
            </a:r>
            <a:r>
              <a:rPr lang="en-US" dirty="0" smtClean="0"/>
              <a:t>of the array</a:t>
            </a:r>
          </a:p>
          <a:p>
            <a:pPr lvl="1"/>
            <a:r>
              <a:rPr lang="en-US" dirty="0" smtClean="0"/>
              <a:t>The </a:t>
            </a:r>
            <a:r>
              <a:rPr lang="en-US" dirty="0" smtClean="0">
                <a:solidFill>
                  <a:srgbClr val="C00000"/>
                </a:solidFill>
              </a:rPr>
              <a:t>array</a:t>
            </a:r>
            <a:r>
              <a:rPr lang="en-US" dirty="0" smtClean="0"/>
              <a:t> has a </a:t>
            </a:r>
            <a:r>
              <a:rPr lang="en-US" dirty="0" smtClean="0">
                <a:solidFill>
                  <a:srgbClr val="C00000"/>
                </a:solidFill>
              </a:rPr>
              <a:t>single value</a:t>
            </a:r>
          </a:p>
          <a:p>
            <a:pPr lvl="1"/>
            <a:r>
              <a:rPr lang="en-US" dirty="0" smtClean="0"/>
              <a:t>Array </a:t>
            </a:r>
            <a:r>
              <a:rPr lang="en-US" dirty="0" smtClean="0">
                <a:solidFill>
                  <a:srgbClr val="C00000"/>
                </a:solidFill>
              </a:rPr>
              <a:t>length is even</a:t>
            </a:r>
          </a:p>
          <a:p>
            <a:pPr lvl="1"/>
            <a:r>
              <a:rPr lang="en-US" dirty="0" smtClean="0"/>
              <a:t>Array </a:t>
            </a:r>
            <a:r>
              <a:rPr lang="en-US" dirty="0" smtClean="0">
                <a:solidFill>
                  <a:srgbClr val="C00000"/>
                </a:solidFill>
              </a:rPr>
              <a:t>length is odd</a:t>
            </a:r>
            <a:endParaRPr lang="en-US" dirty="0">
              <a:solidFill>
                <a:srgbClr val="C00000"/>
              </a:solidFill>
            </a:endParaRPr>
          </a:p>
        </p:txBody>
      </p:sp>
      <p:cxnSp>
        <p:nvCxnSpPr>
          <p:cNvPr id="13" name="Straight Connector 12"/>
          <p:cNvCxnSpPr/>
          <p:nvPr/>
        </p:nvCxnSpPr>
        <p:spPr>
          <a:xfrm>
            <a:off x="7039389" y="3478566"/>
            <a:ext cx="0" cy="187205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0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0"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Equivalence Partitioning (</a:t>
            </a:r>
            <a:r>
              <a:rPr lang="en-US" dirty="0"/>
              <a:t>Black Box Testing</a:t>
            </a:r>
            <a:r>
              <a:rPr lang="en-US" dirty="0" smtClean="0"/>
              <a:t>) Cont.</a:t>
            </a:r>
            <a:endParaRPr lang="en-US" dirty="0"/>
          </a:p>
        </p:txBody>
      </p:sp>
      <p:sp>
        <p:nvSpPr>
          <p:cNvPr id="4" name="Rectangle 3"/>
          <p:cNvSpPr/>
          <p:nvPr/>
        </p:nvSpPr>
        <p:spPr>
          <a:xfrm>
            <a:off x="145694" y="1013933"/>
            <a:ext cx="4485065" cy="461665"/>
          </a:xfrm>
          <a:prstGeom prst="rect">
            <a:avLst/>
          </a:prstGeom>
        </p:spPr>
        <p:txBody>
          <a:bodyPr wrap="square">
            <a:spAutoFit/>
          </a:bodyPr>
          <a:lstStyle/>
          <a:p>
            <a:r>
              <a:rPr lang="en-US" sz="2400" b="1" dirty="0"/>
              <a:t>Example - Equivalence Partitioning</a:t>
            </a:r>
          </a:p>
        </p:txBody>
      </p:sp>
      <p:cxnSp>
        <p:nvCxnSpPr>
          <p:cNvPr id="5" name="Straight Connector 4"/>
          <p:cNvCxnSpPr>
            <a:stCxn id="4" idx="3"/>
          </p:cNvCxnSpPr>
          <p:nvPr/>
        </p:nvCxnSpPr>
        <p:spPr>
          <a:xfrm>
            <a:off x="4630759" y="1244766"/>
            <a:ext cx="73299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145694" y="1591710"/>
            <a:ext cx="11815014" cy="817662"/>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Example</a:t>
            </a:r>
            <a:r>
              <a:rPr lang="en-US" dirty="0"/>
              <a:t>: Assume that we have to test field which accepts SPI (Semester Performance Index) as input (SPI range is 0 to 10)</a:t>
            </a:r>
          </a:p>
        </p:txBody>
      </p:sp>
      <p:sp>
        <p:nvSpPr>
          <p:cNvPr id="7" name="Rectangle 6"/>
          <p:cNvSpPr/>
          <p:nvPr/>
        </p:nvSpPr>
        <p:spPr>
          <a:xfrm>
            <a:off x="4618841" y="2743112"/>
            <a:ext cx="2133600"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3780641" y="2697082"/>
            <a:ext cx="914400" cy="461665"/>
          </a:xfrm>
          <a:prstGeom prst="rect">
            <a:avLst/>
          </a:prstGeom>
          <a:noFill/>
        </p:spPr>
        <p:txBody>
          <a:bodyPr wrap="square" rtlCol="0">
            <a:spAutoFit/>
          </a:bodyPr>
          <a:lstStyle/>
          <a:p>
            <a:r>
              <a:rPr lang="en-US" sz="2400" b="1" dirty="0" smtClean="0"/>
              <a:t>SPI</a:t>
            </a:r>
            <a:endParaRPr lang="en-US" sz="2400" b="1" dirty="0"/>
          </a:p>
        </p:txBody>
      </p:sp>
      <p:sp>
        <p:nvSpPr>
          <p:cNvPr id="9" name="TextBox 8"/>
          <p:cNvSpPr txBox="1"/>
          <p:nvPr/>
        </p:nvSpPr>
        <p:spPr>
          <a:xfrm>
            <a:off x="6974114" y="2777748"/>
            <a:ext cx="2514600" cy="369332"/>
          </a:xfrm>
          <a:prstGeom prst="rect">
            <a:avLst/>
          </a:prstGeom>
          <a:noFill/>
        </p:spPr>
        <p:txBody>
          <a:bodyPr wrap="square" rtlCol="0">
            <a:spAutoFit/>
          </a:bodyPr>
          <a:lstStyle/>
          <a:p>
            <a:r>
              <a:rPr lang="en-US" dirty="0" smtClean="0">
                <a:solidFill>
                  <a:srgbClr val="FF0000"/>
                </a:solidFill>
              </a:rPr>
              <a:t>* Accepts value 0 to 10</a:t>
            </a:r>
            <a:endParaRPr lang="en-US"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889236868"/>
              </p:ext>
            </p:extLst>
          </p:nvPr>
        </p:nvGraphicFramePr>
        <p:xfrm>
          <a:off x="3164114" y="3319076"/>
          <a:ext cx="6188583" cy="137160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xmlns="" val="575679966"/>
                    </a:ext>
                  </a:extLst>
                </a:gridCol>
                <a:gridCol w="2124583">
                  <a:extLst>
                    <a:ext uri="{9D8B030D-6E8A-4147-A177-3AD203B41FA5}">
                      <a16:colId xmlns:a16="http://schemas.microsoft.com/office/drawing/2014/main" xmlns="" val="2517440082"/>
                    </a:ext>
                  </a:extLst>
                </a:gridCol>
                <a:gridCol w="2032000">
                  <a:extLst>
                    <a:ext uri="{9D8B030D-6E8A-4147-A177-3AD203B41FA5}">
                      <a16:colId xmlns:a16="http://schemas.microsoft.com/office/drawing/2014/main" xmlns="" val="1155478331"/>
                    </a:ext>
                  </a:extLst>
                </a:gridCol>
              </a:tblGrid>
              <a:tr h="370840">
                <a:tc gridSpan="3">
                  <a:txBody>
                    <a:bodyPr/>
                    <a:lstStyle/>
                    <a:p>
                      <a:pPr algn="ctr"/>
                      <a:r>
                        <a:rPr lang="en-US" sz="2400" dirty="0" smtClean="0"/>
                        <a:t>Equivalence Partitioning</a:t>
                      </a:r>
                      <a:endParaRPr lang="en-US" sz="24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884499746"/>
                  </a:ext>
                </a:extLst>
              </a:tr>
              <a:tr h="370840">
                <a:tc>
                  <a:txBody>
                    <a:bodyPr/>
                    <a:lstStyle/>
                    <a:p>
                      <a:pPr algn="ctr"/>
                      <a:r>
                        <a:rPr lang="en-US" sz="2400" dirty="0" smtClean="0"/>
                        <a:t>Invalid</a:t>
                      </a:r>
                      <a:endParaRPr lang="en-US" sz="2400" b="1" dirty="0"/>
                    </a:p>
                  </a:txBody>
                  <a:tcPr/>
                </a:tc>
                <a:tc>
                  <a:txBody>
                    <a:bodyPr/>
                    <a:lstStyle/>
                    <a:p>
                      <a:pPr algn="ctr"/>
                      <a:r>
                        <a:rPr lang="en-US" sz="2400" dirty="0" smtClean="0"/>
                        <a:t>Valid</a:t>
                      </a:r>
                      <a:endParaRPr lang="en-US" sz="2400" b="1" dirty="0"/>
                    </a:p>
                  </a:txBody>
                  <a:tcPr/>
                </a:tc>
                <a:tc>
                  <a:txBody>
                    <a:bodyPr/>
                    <a:lstStyle/>
                    <a:p>
                      <a:pPr algn="ctr"/>
                      <a:r>
                        <a:rPr lang="en-US" sz="2400" dirty="0" smtClean="0"/>
                        <a:t>Invalid</a:t>
                      </a:r>
                      <a:endParaRPr lang="en-US" sz="2400" b="1" dirty="0"/>
                    </a:p>
                  </a:txBody>
                  <a:tcPr/>
                </a:tc>
                <a:extLst>
                  <a:ext uri="{0D108BD9-81ED-4DB2-BD59-A6C34878D82A}">
                    <a16:rowId xmlns:a16="http://schemas.microsoft.com/office/drawing/2014/main" xmlns="" val="1687633245"/>
                  </a:ext>
                </a:extLst>
              </a:tr>
              <a:tr h="370840">
                <a:tc>
                  <a:txBody>
                    <a:bodyPr/>
                    <a:lstStyle/>
                    <a:p>
                      <a:pPr algn="ctr"/>
                      <a:r>
                        <a:rPr lang="en-US" sz="2400" dirty="0" smtClean="0"/>
                        <a:t>&lt;=-1</a:t>
                      </a:r>
                      <a:endParaRPr lang="en-US" sz="2400" dirty="0"/>
                    </a:p>
                  </a:txBody>
                  <a:tcPr/>
                </a:tc>
                <a:tc>
                  <a:txBody>
                    <a:bodyPr/>
                    <a:lstStyle/>
                    <a:p>
                      <a:pPr algn="ctr"/>
                      <a:r>
                        <a:rPr lang="en-US" sz="2400" dirty="0" smtClean="0"/>
                        <a:t>0 to 10</a:t>
                      </a:r>
                      <a:endParaRPr lang="en-US" sz="2400" dirty="0"/>
                    </a:p>
                  </a:txBody>
                  <a:tcPr/>
                </a:tc>
                <a:tc>
                  <a:txBody>
                    <a:bodyPr/>
                    <a:lstStyle/>
                    <a:p>
                      <a:pPr algn="ctr"/>
                      <a:r>
                        <a:rPr lang="en-US" sz="2400" dirty="0" smtClean="0"/>
                        <a:t>&gt;=11</a:t>
                      </a:r>
                      <a:endParaRPr lang="en-US" sz="2400" dirty="0"/>
                    </a:p>
                  </a:txBody>
                  <a:tcPr/>
                </a:tc>
                <a:extLst>
                  <a:ext uri="{0D108BD9-81ED-4DB2-BD59-A6C34878D82A}">
                    <a16:rowId xmlns:a16="http://schemas.microsoft.com/office/drawing/2014/main" xmlns="" val="2025107904"/>
                  </a:ext>
                </a:extLst>
              </a:tr>
            </a:tbl>
          </a:graphicData>
        </a:graphic>
      </p:graphicFrame>
      <p:sp>
        <p:nvSpPr>
          <p:cNvPr id="11" name="Content Placeholder 2"/>
          <p:cNvSpPr txBox="1">
            <a:spLocks/>
          </p:cNvSpPr>
          <p:nvPr/>
        </p:nvSpPr>
        <p:spPr>
          <a:xfrm>
            <a:off x="145694" y="5096911"/>
            <a:ext cx="11815014" cy="1420004"/>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C00000"/>
                </a:solidFill>
              </a:rPr>
              <a:t>Valid </a:t>
            </a:r>
            <a:r>
              <a:rPr lang="en-US" b="1" dirty="0">
                <a:solidFill>
                  <a:srgbClr val="C00000"/>
                </a:solidFill>
              </a:rPr>
              <a:t>Class:</a:t>
            </a:r>
            <a:r>
              <a:rPr lang="en-US" dirty="0">
                <a:solidFill>
                  <a:srgbClr val="C00000"/>
                </a:solidFill>
              </a:rPr>
              <a:t> 0 – 10</a:t>
            </a:r>
            <a:r>
              <a:rPr lang="en-US" dirty="0"/>
              <a:t>, pick any one input test data from 0 to 10</a:t>
            </a:r>
          </a:p>
          <a:p>
            <a:r>
              <a:rPr lang="en-US" b="1" dirty="0">
                <a:solidFill>
                  <a:srgbClr val="C00000"/>
                </a:solidFill>
              </a:rPr>
              <a:t>Invalid Class 1:</a:t>
            </a:r>
            <a:r>
              <a:rPr lang="en-US" dirty="0">
                <a:solidFill>
                  <a:srgbClr val="C00000"/>
                </a:solidFill>
              </a:rPr>
              <a:t> &lt;=-1</a:t>
            </a:r>
            <a:r>
              <a:rPr lang="en-US" dirty="0"/>
              <a:t>, pick any one input test data less than or equal to -1</a:t>
            </a:r>
          </a:p>
          <a:p>
            <a:r>
              <a:rPr lang="en-US" b="1" dirty="0">
                <a:solidFill>
                  <a:srgbClr val="C00000"/>
                </a:solidFill>
              </a:rPr>
              <a:t>Invalid Class 2:</a:t>
            </a:r>
            <a:r>
              <a:rPr lang="en-US" dirty="0">
                <a:solidFill>
                  <a:srgbClr val="C00000"/>
                </a:solidFill>
              </a:rPr>
              <a:t> &gt;=11</a:t>
            </a:r>
            <a:r>
              <a:rPr lang="en-US" dirty="0"/>
              <a:t>, pick any one input test data greater than or equal to 11</a:t>
            </a:r>
          </a:p>
          <a:p>
            <a:endParaRPr lang="en-US" dirty="0"/>
          </a:p>
        </p:txBody>
      </p:sp>
    </p:spTree>
    <p:extLst>
      <p:ext uri="{BB962C8B-B14F-4D97-AF65-F5344CB8AC3E}">
        <p14:creationId xmlns:p14="http://schemas.microsoft.com/office/powerpoint/2010/main" val="76883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Boundary Value Analysis (BVA</a:t>
            </a:r>
            <a:r>
              <a:rPr lang="en-US" sz="3600" dirty="0" smtClean="0"/>
              <a:t>) (Black Box Testing)</a:t>
            </a:r>
            <a:endParaRPr lang="en-US" dirty="0"/>
          </a:p>
        </p:txBody>
      </p:sp>
      <p:sp>
        <p:nvSpPr>
          <p:cNvPr id="3" name="Content Placeholder 2"/>
          <p:cNvSpPr>
            <a:spLocks noGrp="1"/>
          </p:cNvSpPr>
          <p:nvPr>
            <p:ph idx="1"/>
          </p:nvPr>
        </p:nvSpPr>
        <p:spPr>
          <a:xfrm>
            <a:off x="131180" y="863444"/>
            <a:ext cx="11929641" cy="2750613"/>
          </a:xfrm>
        </p:spPr>
        <p:txBody>
          <a:bodyPr/>
          <a:lstStyle/>
          <a:p>
            <a:r>
              <a:rPr lang="en-US" dirty="0"/>
              <a:t>It arises from the </a:t>
            </a:r>
            <a:r>
              <a:rPr lang="en-US" b="1" dirty="0">
                <a:solidFill>
                  <a:srgbClr val="C00000"/>
                </a:solidFill>
              </a:rPr>
              <a:t>fact that most program fail at input boundaries</a:t>
            </a:r>
          </a:p>
          <a:p>
            <a:r>
              <a:rPr lang="en-US" dirty="0"/>
              <a:t>Boundary testing is the </a:t>
            </a:r>
            <a:r>
              <a:rPr lang="en-US" b="1" dirty="0">
                <a:solidFill>
                  <a:srgbClr val="C00000"/>
                </a:solidFill>
              </a:rPr>
              <a:t>process</a:t>
            </a:r>
            <a:r>
              <a:rPr lang="en-US" dirty="0"/>
              <a:t> of </a:t>
            </a:r>
            <a:r>
              <a:rPr lang="en-US" b="1" dirty="0">
                <a:solidFill>
                  <a:srgbClr val="C00000"/>
                </a:solidFill>
              </a:rPr>
              <a:t>testing between extreme ends </a:t>
            </a:r>
            <a:r>
              <a:rPr lang="en-US" dirty="0"/>
              <a:t>or boundaries between partitions of the input values.</a:t>
            </a:r>
          </a:p>
          <a:p>
            <a:r>
              <a:rPr lang="en-US" dirty="0"/>
              <a:t>In Boundary Testing, Equivalence Class Partitioning plays a good role</a:t>
            </a:r>
          </a:p>
          <a:p>
            <a:r>
              <a:rPr lang="en-US" b="1" dirty="0">
                <a:solidFill>
                  <a:srgbClr val="C00000"/>
                </a:solidFill>
              </a:rPr>
              <a:t>Boundary Testing </a:t>
            </a:r>
            <a:r>
              <a:rPr lang="en-US" dirty="0"/>
              <a:t>comes after the </a:t>
            </a:r>
            <a:r>
              <a:rPr lang="en-US" b="1" dirty="0"/>
              <a:t>Equivalence Class Partitioning</a:t>
            </a:r>
          </a:p>
          <a:p>
            <a:r>
              <a:rPr lang="en-US" dirty="0"/>
              <a:t>The basic idea in boundary value testing is to </a:t>
            </a:r>
            <a:r>
              <a:rPr lang="en-US" b="1" dirty="0">
                <a:solidFill>
                  <a:srgbClr val="C00000"/>
                </a:solidFill>
              </a:rPr>
              <a:t>select input variable values at their</a:t>
            </a:r>
            <a:r>
              <a:rPr lang="en-US" dirty="0"/>
              <a:t>:</a:t>
            </a:r>
          </a:p>
          <a:p>
            <a:endParaRPr lang="en-US" dirty="0"/>
          </a:p>
        </p:txBody>
      </p:sp>
      <p:sp>
        <p:nvSpPr>
          <p:cNvPr id="4" name="Rectangle 3"/>
          <p:cNvSpPr/>
          <p:nvPr/>
        </p:nvSpPr>
        <p:spPr>
          <a:xfrm>
            <a:off x="4774884" y="3638569"/>
            <a:ext cx="1752600"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Minimum</a:t>
            </a:r>
          </a:p>
        </p:txBody>
      </p:sp>
      <p:sp>
        <p:nvSpPr>
          <p:cNvPr id="5" name="Rectangle 4"/>
          <p:cNvSpPr/>
          <p:nvPr/>
        </p:nvSpPr>
        <p:spPr>
          <a:xfrm>
            <a:off x="6723190" y="3614057"/>
            <a:ext cx="35197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above the minimum</a:t>
            </a:r>
          </a:p>
        </p:txBody>
      </p:sp>
      <p:sp>
        <p:nvSpPr>
          <p:cNvPr id="6" name="Rectangle 5"/>
          <p:cNvSpPr/>
          <p:nvPr/>
        </p:nvSpPr>
        <p:spPr>
          <a:xfrm>
            <a:off x="1357031" y="3638568"/>
            <a:ext cx="3222147"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t>
            </a:r>
            <a:r>
              <a:rPr lang="en-US" sz="2400" dirty="0" smtClean="0"/>
              <a:t>below </a:t>
            </a:r>
            <a:r>
              <a:rPr lang="en-US" sz="2400" dirty="0"/>
              <a:t>the minimum</a:t>
            </a:r>
          </a:p>
        </p:txBody>
      </p:sp>
      <p:sp>
        <p:nvSpPr>
          <p:cNvPr id="7" name="Rectangle 6"/>
          <p:cNvSpPr/>
          <p:nvPr/>
        </p:nvSpPr>
        <p:spPr>
          <a:xfrm>
            <a:off x="1353615" y="4257343"/>
            <a:ext cx="3225563" cy="461665"/>
          </a:xfrm>
          <a:prstGeom prst="rect">
            <a:avLst/>
          </a:prstGeom>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US" sz="2400" dirty="0"/>
              <a:t>Just below the maximum</a:t>
            </a:r>
          </a:p>
        </p:txBody>
      </p:sp>
      <p:sp>
        <p:nvSpPr>
          <p:cNvPr id="8" name="Rectangle 7"/>
          <p:cNvSpPr/>
          <p:nvPr/>
        </p:nvSpPr>
        <p:spPr>
          <a:xfrm>
            <a:off x="4774885" y="4245115"/>
            <a:ext cx="1752599"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Maximum</a:t>
            </a:r>
          </a:p>
        </p:txBody>
      </p:sp>
      <p:sp>
        <p:nvSpPr>
          <p:cNvPr id="9" name="Rectangle 8"/>
          <p:cNvSpPr/>
          <p:nvPr/>
        </p:nvSpPr>
        <p:spPr>
          <a:xfrm>
            <a:off x="6723190" y="4232468"/>
            <a:ext cx="35197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t>
            </a:r>
            <a:r>
              <a:rPr lang="en-US" sz="2400" dirty="0" smtClean="0"/>
              <a:t>above </a:t>
            </a:r>
            <a:r>
              <a:rPr lang="en-US" sz="2400" dirty="0"/>
              <a:t>the maximum</a:t>
            </a:r>
          </a:p>
        </p:txBody>
      </p:sp>
      <p:cxnSp>
        <p:nvCxnSpPr>
          <p:cNvPr id="10" name="Straight Arrow Connector 9"/>
          <p:cNvCxnSpPr/>
          <p:nvPr/>
        </p:nvCxnSpPr>
        <p:spPr>
          <a:xfrm>
            <a:off x="2286000" y="5487370"/>
            <a:ext cx="7239000" cy="0"/>
          </a:xfrm>
          <a:prstGeom prst="straightConnector1">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344524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800100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2941820" y="4908810"/>
            <a:ext cx="1143000" cy="369332"/>
          </a:xfrm>
          <a:prstGeom prst="rect">
            <a:avLst/>
          </a:prstGeom>
          <a:noFill/>
        </p:spPr>
        <p:txBody>
          <a:bodyPr wrap="square" rtlCol="0">
            <a:spAutoFit/>
          </a:bodyPr>
          <a:lstStyle/>
          <a:p>
            <a:pPr algn="ctr"/>
            <a:r>
              <a:rPr lang="en-US" b="1" dirty="0"/>
              <a:t>Boundary</a:t>
            </a:r>
          </a:p>
        </p:txBody>
      </p:sp>
      <p:cxnSp>
        <p:nvCxnSpPr>
          <p:cNvPr id="14" name="Straight Arrow Connector 13"/>
          <p:cNvCxnSpPr/>
          <p:nvPr/>
        </p:nvCxnSpPr>
        <p:spPr>
          <a:xfrm flipV="1">
            <a:off x="3276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3505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3733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7848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8077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8305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3932421" y="5716126"/>
            <a:ext cx="3717559" cy="461665"/>
          </a:xfrm>
          <a:prstGeom prst="rect">
            <a:avLst/>
          </a:prstGeom>
          <a:noFill/>
        </p:spPr>
        <p:txBody>
          <a:bodyPr wrap="square" rtlCol="0">
            <a:spAutoFit/>
          </a:bodyPr>
          <a:lstStyle/>
          <a:p>
            <a:pPr algn="ctr"/>
            <a:r>
              <a:rPr lang="en-US" sz="2400" b="1" dirty="0" smtClean="0">
                <a:solidFill>
                  <a:srgbClr val="C00000"/>
                </a:solidFill>
              </a:rPr>
              <a:t>Boundary Values</a:t>
            </a:r>
            <a:endParaRPr lang="en-US" sz="2400" b="1" dirty="0">
              <a:solidFill>
                <a:srgbClr val="C00000"/>
              </a:solidFill>
            </a:endParaRPr>
          </a:p>
        </p:txBody>
      </p:sp>
    </p:spTree>
    <p:extLst>
      <p:ext uri="{BB962C8B-B14F-4D97-AF65-F5344CB8AC3E}">
        <p14:creationId xmlns:p14="http://schemas.microsoft.com/office/powerpoint/2010/main" val="301949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1" grpId="0" animBg="1"/>
      <p:bldP spid="12" grpId="0" animBg="1"/>
      <p:bldP spid="13"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Boundary Value Analysis (BVA) (Black Box Testing)</a:t>
            </a:r>
            <a:endParaRPr lang="en-US" dirty="0"/>
          </a:p>
        </p:txBody>
      </p:sp>
      <p:sp>
        <p:nvSpPr>
          <p:cNvPr id="3" name="Content Placeholder 2"/>
          <p:cNvSpPr>
            <a:spLocks noGrp="1"/>
          </p:cNvSpPr>
          <p:nvPr>
            <p:ph idx="1"/>
          </p:nvPr>
        </p:nvSpPr>
        <p:spPr>
          <a:xfrm>
            <a:off x="131180" y="863445"/>
            <a:ext cx="8766077" cy="1487870"/>
          </a:xfrm>
        </p:spPr>
        <p:txBody>
          <a:bodyPr/>
          <a:lstStyle/>
          <a:p>
            <a:r>
              <a:rPr lang="en-US" dirty="0"/>
              <a:t>Suppose </a:t>
            </a:r>
            <a:r>
              <a:rPr lang="en-US" dirty="0">
                <a:solidFill>
                  <a:srgbClr val="C00000"/>
                </a:solidFill>
              </a:rPr>
              <a:t>system asks </a:t>
            </a:r>
            <a:r>
              <a:rPr lang="en-US" dirty="0"/>
              <a:t>for “a </a:t>
            </a:r>
            <a:r>
              <a:rPr lang="en-US" dirty="0">
                <a:solidFill>
                  <a:srgbClr val="C00000"/>
                </a:solidFill>
              </a:rPr>
              <a:t>number between </a:t>
            </a:r>
            <a:r>
              <a:rPr lang="en-US" b="1" dirty="0"/>
              <a:t>100</a:t>
            </a:r>
            <a:r>
              <a:rPr lang="en-US" dirty="0"/>
              <a:t> and </a:t>
            </a:r>
            <a:r>
              <a:rPr lang="en-US" b="1" dirty="0"/>
              <a:t>999</a:t>
            </a:r>
            <a:r>
              <a:rPr lang="en-US" dirty="0"/>
              <a:t> </a:t>
            </a:r>
            <a:r>
              <a:rPr lang="en-US" b="1" dirty="0">
                <a:solidFill>
                  <a:srgbClr val="C00000"/>
                </a:solidFill>
              </a:rPr>
              <a:t>inclusive</a:t>
            </a:r>
            <a:r>
              <a:rPr lang="en-US" dirty="0"/>
              <a:t>”</a:t>
            </a:r>
          </a:p>
          <a:p>
            <a:r>
              <a:rPr lang="en-US" dirty="0"/>
              <a:t>The </a:t>
            </a:r>
            <a:r>
              <a:rPr lang="en-US" b="1" dirty="0">
                <a:solidFill>
                  <a:srgbClr val="C00000"/>
                </a:solidFill>
              </a:rPr>
              <a:t>boundaries</a:t>
            </a:r>
            <a:r>
              <a:rPr lang="en-US" dirty="0">
                <a:solidFill>
                  <a:srgbClr val="C00000"/>
                </a:solidFill>
              </a:rPr>
              <a:t> </a:t>
            </a:r>
            <a:r>
              <a:rPr lang="en-US" dirty="0"/>
              <a:t>are </a:t>
            </a:r>
            <a:r>
              <a:rPr lang="en-US" b="1" dirty="0">
                <a:solidFill>
                  <a:srgbClr val="C00000"/>
                </a:solidFill>
              </a:rPr>
              <a:t>100</a:t>
            </a:r>
            <a:r>
              <a:rPr lang="en-US" dirty="0">
                <a:solidFill>
                  <a:srgbClr val="C00000"/>
                </a:solidFill>
              </a:rPr>
              <a:t> </a:t>
            </a:r>
            <a:r>
              <a:rPr lang="en-US" dirty="0"/>
              <a:t>and </a:t>
            </a:r>
            <a:r>
              <a:rPr lang="en-US" b="1" dirty="0">
                <a:solidFill>
                  <a:srgbClr val="C00000"/>
                </a:solidFill>
              </a:rPr>
              <a:t>999</a:t>
            </a:r>
          </a:p>
          <a:p>
            <a:r>
              <a:rPr lang="en-US" dirty="0"/>
              <a:t>We therefore </a:t>
            </a:r>
            <a:r>
              <a:rPr lang="en-US" b="1" dirty="0">
                <a:solidFill>
                  <a:srgbClr val="C00000"/>
                </a:solidFill>
              </a:rPr>
              <a:t>test for values</a:t>
            </a:r>
          </a:p>
          <a:p>
            <a:endParaRPr lang="en-US" dirty="0"/>
          </a:p>
        </p:txBody>
      </p:sp>
      <p:sp>
        <p:nvSpPr>
          <p:cNvPr id="4" name="Rectangle 3"/>
          <p:cNvSpPr/>
          <p:nvPr/>
        </p:nvSpPr>
        <p:spPr>
          <a:xfrm>
            <a:off x="7177314" y="1523484"/>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99    100    101</a:t>
            </a:r>
            <a:endParaRPr lang="en-US" sz="2400" b="1" dirty="0"/>
          </a:p>
        </p:txBody>
      </p:sp>
      <p:sp>
        <p:nvSpPr>
          <p:cNvPr id="5" name="Rectangle 4"/>
          <p:cNvSpPr/>
          <p:nvPr/>
        </p:nvSpPr>
        <p:spPr>
          <a:xfrm>
            <a:off x="9691914" y="1523484"/>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999    999    1000</a:t>
            </a:r>
            <a:endParaRPr lang="en-US" sz="2400" b="1" dirty="0"/>
          </a:p>
        </p:txBody>
      </p:sp>
      <p:sp>
        <p:nvSpPr>
          <p:cNvPr id="6" name="Rectangle 5"/>
          <p:cNvSpPr/>
          <p:nvPr/>
        </p:nvSpPr>
        <p:spPr>
          <a:xfrm>
            <a:off x="7248441" y="2041894"/>
            <a:ext cx="2117887" cy="461665"/>
          </a:xfrm>
          <a:prstGeom prst="rect">
            <a:avLst/>
          </a:prstGeom>
        </p:spPr>
        <p:txBody>
          <a:bodyPr wrap="none">
            <a:spAutoFit/>
          </a:bodyPr>
          <a:lstStyle/>
          <a:p>
            <a:pPr algn="ctr"/>
            <a:r>
              <a:rPr lang="en-US" sz="2400" dirty="0"/>
              <a:t>Lower boundary</a:t>
            </a:r>
          </a:p>
        </p:txBody>
      </p:sp>
      <p:sp>
        <p:nvSpPr>
          <p:cNvPr id="7" name="Rectangle 6"/>
          <p:cNvSpPr/>
          <p:nvPr/>
        </p:nvSpPr>
        <p:spPr>
          <a:xfrm>
            <a:off x="9787192" y="2041894"/>
            <a:ext cx="2095445" cy="461665"/>
          </a:xfrm>
          <a:prstGeom prst="rect">
            <a:avLst/>
          </a:prstGeom>
        </p:spPr>
        <p:txBody>
          <a:bodyPr wrap="none">
            <a:spAutoFit/>
          </a:bodyPr>
          <a:lstStyle/>
          <a:p>
            <a:pPr algn="ctr"/>
            <a:r>
              <a:rPr lang="en-US" sz="2400" dirty="0" smtClean="0"/>
              <a:t>Upper boundary</a:t>
            </a:r>
            <a:endParaRPr lang="en-US" sz="2400" dirty="0"/>
          </a:p>
        </p:txBody>
      </p:sp>
      <p:sp>
        <p:nvSpPr>
          <p:cNvPr id="8" name="Content Placeholder 2"/>
          <p:cNvSpPr txBox="1">
            <a:spLocks/>
          </p:cNvSpPr>
          <p:nvPr/>
        </p:nvSpPr>
        <p:spPr>
          <a:xfrm>
            <a:off x="159603" y="3025745"/>
            <a:ext cx="11795907" cy="3534712"/>
          </a:xfrm>
          <a:prstGeom prst="rect">
            <a:avLst/>
          </a:prstGeom>
        </p:spPr>
        <p:txBody>
          <a:bodyPr vert="horz" lIns="91440" tIns="45720" rIns="91440" bIns="45720" rtlCol="0">
            <a:normAutofit fontScale="92500"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BVA is </a:t>
            </a:r>
            <a:r>
              <a:rPr lang="en-US" b="1" dirty="0">
                <a:solidFill>
                  <a:srgbClr val="C00000"/>
                </a:solidFill>
              </a:rPr>
              <a:t>easy to use and remember </a:t>
            </a:r>
            <a:r>
              <a:rPr lang="en-US" dirty="0"/>
              <a:t>because of the </a:t>
            </a:r>
            <a:r>
              <a:rPr lang="en-US" dirty="0">
                <a:solidFill>
                  <a:srgbClr val="C00000"/>
                </a:solidFill>
              </a:rPr>
              <a:t>uniformity of identified tests </a:t>
            </a:r>
            <a:r>
              <a:rPr lang="en-US" dirty="0"/>
              <a:t>and the automated nature of this technique.</a:t>
            </a:r>
          </a:p>
          <a:p>
            <a:r>
              <a:rPr lang="en-US" dirty="0"/>
              <a:t>One can </a:t>
            </a:r>
            <a:r>
              <a:rPr lang="en-US" b="1" dirty="0">
                <a:solidFill>
                  <a:srgbClr val="C00000"/>
                </a:solidFill>
              </a:rPr>
              <a:t>easily control the expenses</a:t>
            </a:r>
            <a:r>
              <a:rPr lang="en-US" dirty="0"/>
              <a:t> made on the testing by controlling the number of identified test cases. </a:t>
            </a:r>
          </a:p>
          <a:p>
            <a:r>
              <a:rPr lang="en-US" dirty="0"/>
              <a:t>BVA is the </a:t>
            </a:r>
            <a:r>
              <a:rPr lang="en-US" b="1" dirty="0">
                <a:solidFill>
                  <a:srgbClr val="C00000"/>
                </a:solidFill>
              </a:rPr>
              <a:t>best approach </a:t>
            </a:r>
            <a:r>
              <a:rPr lang="en-US" dirty="0"/>
              <a:t>in cases where the </a:t>
            </a:r>
            <a:r>
              <a:rPr lang="en-US" b="1" dirty="0">
                <a:solidFill>
                  <a:srgbClr val="C00000"/>
                </a:solidFill>
              </a:rPr>
              <a:t>functionality</a:t>
            </a:r>
            <a:r>
              <a:rPr lang="en-US" dirty="0"/>
              <a:t> of a software is based on </a:t>
            </a:r>
            <a:r>
              <a:rPr lang="en-US" dirty="0">
                <a:solidFill>
                  <a:srgbClr val="C00000"/>
                </a:solidFill>
              </a:rPr>
              <a:t>numerous variables representing physical quantities</a:t>
            </a:r>
            <a:r>
              <a:rPr lang="en-US" dirty="0"/>
              <a:t>.</a:t>
            </a:r>
          </a:p>
          <a:p>
            <a:r>
              <a:rPr lang="en-US" dirty="0"/>
              <a:t>The technique </a:t>
            </a:r>
            <a:r>
              <a:rPr lang="en-US" b="1" dirty="0">
                <a:solidFill>
                  <a:srgbClr val="C00000"/>
                </a:solidFill>
              </a:rPr>
              <a:t>is best at user input troubles </a:t>
            </a:r>
            <a:r>
              <a:rPr lang="en-US" dirty="0"/>
              <a:t>in the software.</a:t>
            </a:r>
          </a:p>
          <a:p>
            <a:r>
              <a:rPr lang="en-US" dirty="0"/>
              <a:t>The </a:t>
            </a:r>
            <a:r>
              <a:rPr lang="en-US" b="1" dirty="0">
                <a:solidFill>
                  <a:srgbClr val="C00000"/>
                </a:solidFill>
              </a:rPr>
              <a:t>procedure and guidelines are crystal clear </a:t>
            </a:r>
            <a:r>
              <a:rPr lang="en-US" dirty="0"/>
              <a:t>and easy when it comes to determining the test cases through BVA.</a:t>
            </a:r>
          </a:p>
          <a:p>
            <a:r>
              <a:rPr lang="en-US" dirty="0"/>
              <a:t>The</a:t>
            </a:r>
            <a:r>
              <a:rPr lang="en-US" b="1" dirty="0">
                <a:solidFill>
                  <a:srgbClr val="C00000"/>
                </a:solidFill>
              </a:rPr>
              <a:t> test cases</a:t>
            </a:r>
            <a:r>
              <a:rPr lang="en-US" dirty="0"/>
              <a:t> generated through BVA are </a:t>
            </a:r>
            <a:r>
              <a:rPr lang="en-US" b="1" dirty="0">
                <a:solidFill>
                  <a:srgbClr val="C00000"/>
                </a:solidFill>
              </a:rPr>
              <a:t>very small</a:t>
            </a:r>
            <a:r>
              <a:rPr lang="en-US" dirty="0"/>
              <a:t>.</a:t>
            </a:r>
          </a:p>
        </p:txBody>
      </p:sp>
      <p:sp>
        <p:nvSpPr>
          <p:cNvPr id="9" name="Rectangle 8"/>
          <p:cNvSpPr/>
          <p:nvPr/>
        </p:nvSpPr>
        <p:spPr>
          <a:xfrm>
            <a:off x="159602" y="2445503"/>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Advantages</a:t>
            </a:r>
          </a:p>
        </p:txBody>
      </p:sp>
      <p:cxnSp>
        <p:nvCxnSpPr>
          <p:cNvPr id="10" name="Straight Connector 9"/>
          <p:cNvCxnSpPr/>
          <p:nvPr/>
        </p:nvCxnSpPr>
        <p:spPr>
          <a:xfrm>
            <a:off x="2051395" y="2905482"/>
            <a:ext cx="99265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970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22"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P spid="8" grpId="0" build="p"/>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Standards Cont.</a:t>
            </a:r>
          </a:p>
        </p:txBody>
      </p:sp>
      <p:sp>
        <p:nvSpPr>
          <p:cNvPr id="4" name="Rectangle 3"/>
          <p:cNvSpPr/>
          <p:nvPr/>
        </p:nvSpPr>
        <p:spPr>
          <a:xfrm>
            <a:off x="209834" y="787400"/>
            <a:ext cx="9221549" cy="858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dirty="0"/>
              <a:t>A coding standard lists </a:t>
            </a:r>
            <a:r>
              <a:rPr lang="en-US" sz="2100" b="1" dirty="0">
                <a:solidFill>
                  <a:srgbClr val="C00000"/>
                </a:solidFill>
              </a:rPr>
              <a:t>several rules</a:t>
            </a:r>
            <a:r>
              <a:rPr lang="en-US" sz="2100" b="1" dirty="0"/>
              <a:t> </a:t>
            </a:r>
            <a:r>
              <a:rPr lang="en-US" sz="2100" dirty="0"/>
              <a:t>to be </a:t>
            </a:r>
            <a:r>
              <a:rPr lang="en-US" sz="2100" b="1" dirty="0">
                <a:solidFill>
                  <a:srgbClr val="C00000"/>
                </a:solidFill>
              </a:rPr>
              <a:t>followed</a:t>
            </a:r>
            <a:r>
              <a:rPr lang="en-US" sz="2100" dirty="0">
                <a:solidFill>
                  <a:srgbClr val="C00000"/>
                </a:solidFill>
              </a:rPr>
              <a:t> </a:t>
            </a:r>
            <a:r>
              <a:rPr lang="en-US" sz="2100" dirty="0"/>
              <a:t>such as</a:t>
            </a:r>
            <a:r>
              <a:rPr lang="en-US" sz="2100" dirty="0" smtClean="0"/>
              <a:t>, the </a:t>
            </a:r>
            <a:r>
              <a:rPr lang="en-US" sz="2100" b="1" dirty="0">
                <a:solidFill>
                  <a:srgbClr val="C00000"/>
                </a:solidFill>
              </a:rPr>
              <a:t>way variables</a:t>
            </a:r>
            <a:r>
              <a:rPr lang="en-US" sz="2100" dirty="0"/>
              <a:t> are to be </a:t>
            </a:r>
            <a:r>
              <a:rPr lang="en-US" sz="2100" b="1" dirty="0" smtClean="0">
                <a:solidFill>
                  <a:srgbClr val="C00000"/>
                </a:solidFill>
              </a:rPr>
              <a:t>named</a:t>
            </a:r>
            <a:r>
              <a:rPr lang="en-US" sz="2100" dirty="0" smtClean="0"/>
              <a:t>,  the </a:t>
            </a:r>
            <a:r>
              <a:rPr lang="en-US" sz="2100" b="1" dirty="0">
                <a:solidFill>
                  <a:srgbClr val="C00000"/>
                </a:solidFill>
              </a:rPr>
              <a:t>way</a:t>
            </a:r>
            <a:r>
              <a:rPr lang="en-US" sz="2100" dirty="0">
                <a:solidFill>
                  <a:srgbClr val="C00000"/>
                </a:solidFill>
              </a:rPr>
              <a:t> </a:t>
            </a:r>
            <a:r>
              <a:rPr lang="en-US" sz="2100" dirty="0"/>
              <a:t>the </a:t>
            </a:r>
            <a:r>
              <a:rPr lang="en-US" sz="2100" b="1" dirty="0">
                <a:solidFill>
                  <a:srgbClr val="C00000"/>
                </a:solidFill>
              </a:rPr>
              <a:t>code</a:t>
            </a:r>
            <a:r>
              <a:rPr lang="en-US" sz="2100" dirty="0">
                <a:solidFill>
                  <a:srgbClr val="C00000"/>
                </a:solidFill>
              </a:rPr>
              <a:t> </a:t>
            </a:r>
            <a:r>
              <a:rPr lang="en-US" sz="2100" dirty="0"/>
              <a:t>is to </a:t>
            </a:r>
            <a:r>
              <a:rPr lang="en-US" sz="2100" b="1" dirty="0">
                <a:solidFill>
                  <a:srgbClr val="C00000"/>
                </a:solidFill>
              </a:rPr>
              <a:t>be laid </a:t>
            </a:r>
            <a:r>
              <a:rPr lang="en-US" sz="2100" b="1" dirty="0" smtClean="0">
                <a:solidFill>
                  <a:srgbClr val="C00000"/>
                </a:solidFill>
              </a:rPr>
              <a:t>out</a:t>
            </a:r>
            <a:r>
              <a:rPr lang="en-US" sz="2100" dirty="0" smtClean="0"/>
              <a:t>,  </a:t>
            </a:r>
            <a:r>
              <a:rPr lang="en-US" sz="2100" b="1" dirty="0" smtClean="0">
                <a:solidFill>
                  <a:srgbClr val="C00000"/>
                </a:solidFill>
              </a:rPr>
              <a:t>error</a:t>
            </a:r>
            <a:r>
              <a:rPr lang="en-US" sz="2100" dirty="0" smtClean="0">
                <a:solidFill>
                  <a:srgbClr val="C00000"/>
                </a:solidFill>
              </a:rPr>
              <a:t> </a:t>
            </a:r>
            <a:r>
              <a:rPr lang="en-US" sz="2100" dirty="0"/>
              <a:t>return </a:t>
            </a:r>
            <a:r>
              <a:rPr lang="en-US" sz="2100" b="1" dirty="0">
                <a:solidFill>
                  <a:srgbClr val="C00000"/>
                </a:solidFill>
              </a:rPr>
              <a:t>conventions</a:t>
            </a:r>
            <a:r>
              <a:rPr lang="en-US" sz="2100" dirty="0"/>
              <a:t>, etc</a:t>
            </a:r>
            <a:r>
              <a:rPr lang="en-US" sz="2100" dirty="0" smtClean="0"/>
              <a:t>.</a:t>
            </a:r>
            <a:endParaRPr lang="en-US" sz="2100" dirty="0"/>
          </a:p>
        </p:txBody>
      </p:sp>
      <p:sp>
        <p:nvSpPr>
          <p:cNvPr id="5" name="Rectangle 4"/>
          <p:cNvSpPr/>
          <p:nvPr/>
        </p:nvSpPr>
        <p:spPr>
          <a:xfrm>
            <a:off x="209834" y="1722119"/>
            <a:ext cx="11850987" cy="40011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000" b="1" dirty="0"/>
              <a:t>The following are some representative coding standards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6415" y="71847"/>
            <a:ext cx="1613766" cy="567507"/>
          </a:xfrm>
          <a:prstGeom prst="rect">
            <a:avLst/>
          </a:prstGeom>
        </p:spPr>
      </p:pic>
      <p:sp>
        <p:nvSpPr>
          <p:cNvPr id="7" name="Rectangle 6"/>
          <p:cNvSpPr/>
          <p:nvPr/>
        </p:nvSpPr>
        <p:spPr>
          <a:xfrm>
            <a:off x="501574" y="2128752"/>
            <a:ext cx="11559214" cy="800219"/>
          </a:xfrm>
          <a:prstGeom prst="rect">
            <a:avLst/>
          </a:prstGeom>
        </p:spPr>
        <p:txBody>
          <a:bodyPr wrap="square">
            <a:spAutoFit/>
          </a:bodyPr>
          <a:lstStyle/>
          <a:p>
            <a:r>
              <a:rPr lang="en-US" sz="2400" b="1" dirty="0" smtClean="0">
                <a:solidFill>
                  <a:srgbClr val="C00000"/>
                </a:solidFill>
              </a:rPr>
              <a:t>Rules </a:t>
            </a:r>
            <a:r>
              <a:rPr lang="en-US" sz="2400" b="1" dirty="0">
                <a:solidFill>
                  <a:srgbClr val="C00000"/>
                </a:solidFill>
              </a:rPr>
              <a:t>for limiting the use of </a:t>
            </a:r>
            <a:r>
              <a:rPr lang="en-US" sz="2400" b="1" dirty="0" smtClean="0">
                <a:solidFill>
                  <a:srgbClr val="C00000"/>
                </a:solidFill>
              </a:rPr>
              <a:t>global</a:t>
            </a:r>
            <a:r>
              <a:rPr lang="en-US" sz="2400" dirty="0" smtClean="0"/>
              <a:t> </a:t>
            </a:r>
          </a:p>
          <a:p>
            <a:r>
              <a:rPr lang="en-US" sz="2200" dirty="0" smtClean="0"/>
              <a:t>These </a:t>
            </a:r>
            <a:r>
              <a:rPr lang="en-US" sz="2200" dirty="0"/>
              <a:t>rules list what types of data can be declared global and what cannot.</a:t>
            </a:r>
          </a:p>
        </p:txBody>
      </p:sp>
      <p:sp>
        <p:nvSpPr>
          <p:cNvPr id="9" name="Rectangle 8"/>
          <p:cNvSpPr/>
          <p:nvPr/>
        </p:nvSpPr>
        <p:spPr>
          <a:xfrm>
            <a:off x="593225" y="3267384"/>
            <a:ext cx="11385417" cy="738664"/>
          </a:xfrm>
          <a:prstGeom prst="rect">
            <a:avLst/>
          </a:prstGeom>
        </p:spPr>
        <p:txBody>
          <a:bodyPr wrap="square">
            <a:spAutoFit/>
          </a:bodyPr>
          <a:lstStyle/>
          <a:p>
            <a:pPr algn="just"/>
            <a:r>
              <a:rPr lang="en-US" sz="2100" dirty="0" smtClean="0"/>
              <a:t>A </a:t>
            </a:r>
            <a:r>
              <a:rPr lang="en-US" sz="2100" dirty="0"/>
              <a:t>possible naming convention can be that </a:t>
            </a:r>
            <a:r>
              <a:rPr lang="en-US" sz="2100" b="1" dirty="0"/>
              <a:t>global variable </a:t>
            </a:r>
            <a:r>
              <a:rPr lang="en-US" sz="2100" dirty="0"/>
              <a:t>names always </a:t>
            </a:r>
            <a:r>
              <a:rPr lang="en-US" sz="2100" b="1" dirty="0"/>
              <a:t>start with a capital letter</a:t>
            </a:r>
            <a:r>
              <a:rPr lang="en-US" sz="2100" dirty="0"/>
              <a:t>, </a:t>
            </a:r>
            <a:r>
              <a:rPr lang="en-US" sz="2100" b="1" dirty="0"/>
              <a:t>local variable </a:t>
            </a:r>
            <a:r>
              <a:rPr lang="en-US" sz="2100" dirty="0"/>
              <a:t>names are made of </a:t>
            </a:r>
            <a:r>
              <a:rPr lang="en-US" sz="2100" b="1" dirty="0"/>
              <a:t>small letters</a:t>
            </a:r>
            <a:r>
              <a:rPr lang="en-US" sz="2100" dirty="0"/>
              <a:t>, and </a:t>
            </a:r>
            <a:r>
              <a:rPr lang="en-US" sz="2100" b="1" dirty="0"/>
              <a:t>constant names </a:t>
            </a:r>
            <a:r>
              <a:rPr lang="en-US" sz="2100" dirty="0"/>
              <a:t>are </a:t>
            </a:r>
            <a:r>
              <a:rPr lang="en-US" sz="2100" b="1" dirty="0"/>
              <a:t>always capital </a:t>
            </a:r>
            <a:r>
              <a:rPr lang="en-US" sz="2100" dirty="0"/>
              <a:t>letters.</a:t>
            </a:r>
          </a:p>
        </p:txBody>
      </p:sp>
      <p:sp>
        <p:nvSpPr>
          <p:cNvPr id="10" name="Rectangle 9"/>
          <p:cNvSpPr/>
          <p:nvPr/>
        </p:nvSpPr>
        <p:spPr>
          <a:xfrm>
            <a:off x="501574" y="2889475"/>
            <a:ext cx="11536356" cy="430887"/>
          </a:xfrm>
          <a:prstGeom prst="rect">
            <a:avLst/>
          </a:prstGeom>
        </p:spPr>
        <p:txBody>
          <a:bodyPr wrap="square">
            <a:spAutoFit/>
          </a:bodyPr>
          <a:lstStyle/>
          <a:p>
            <a:r>
              <a:rPr lang="en-US" sz="2200" b="1" dirty="0" smtClean="0">
                <a:solidFill>
                  <a:srgbClr val="C00000"/>
                </a:solidFill>
              </a:rPr>
              <a:t>Naming </a:t>
            </a:r>
            <a:r>
              <a:rPr lang="en-US" sz="2200" b="1" dirty="0">
                <a:solidFill>
                  <a:srgbClr val="C00000"/>
                </a:solidFill>
              </a:rPr>
              <a:t>conventions for </a:t>
            </a:r>
            <a:r>
              <a:rPr lang="en-US" sz="2200" b="1" dirty="0" smtClean="0">
                <a:solidFill>
                  <a:srgbClr val="C00000"/>
                </a:solidFill>
              </a:rPr>
              <a:t>global &amp; </a:t>
            </a:r>
            <a:r>
              <a:rPr lang="en-US" sz="2200" b="1" dirty="0">
                <a:solidFill>
                  <a:srgbClr val="C00000"/>
                </a:solidFill>
              </a:rPr>
              <a:t>local </a:t>
            </a:r>
            <a:r>
              <a:rPr lang="en-US" sz="2200" b="1" dirty="0" smtClean="0">
                <a:solidFill>
                  <a:srgbClr val="C00000"/>
                </a:solidFill>
              </a:rPr>
              <a:t>variables &amp; constant identifiers</a:t>
            </a:r>
            <a:r>
              <a:rPr lang="en-US" sz="2200" dirty="0" smtClean="0"/>
              <a:t> </a:t>
            </a:r>
            <a:endParaRPr lang="en-US" sz="2200" dirty="0"/>
          </a:p>
        </p:txBody>
      </p:sp>
      <p:sp>
        <p:nvSpPr>
          <p:cNvPr id="12" name="Oval 11"/>
          <p:cNvSpPr/>
          <p:nvPr/>
        </p:nvSpPr>
        <p:spPr>
          <a:xfrm>
            <a:off x="225421" y="2207843"/>
            <a:ext cx="268689" cy="2686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1</a:t>
            </a:r>
            <a:endParaRPr lang="en-US" sz="2000" b="1" dirty="0"/>
          </a:p>
        </p:txBody>
      </p:sp>
      <p:sp>
        <p:nvSpPr>
          <p:cNvPr id="13" name="Oval 12"/>
          <p:cNvSpPr/>
          <p:nvPr/>
        </p:nvSpPr>
        <p:spPr>
          <a:xfrm>
            <a:off x="225421" y="2982684"/>
            <a:ext cx="268689" cy="2686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2</a:t>
            </a:r>
            <a:endParaRPr lang="en-US" sz="2000" b="1" dirty="0"/>
          </a:p>
        </p:txBody>
      </p:sp>
      <p:sp>
        <p:nvSpPr>
          <p:cNvPr id="18" name="Rectangle 17"/>
          <p:cNvSpPr/>
          <p:nvPr/>
        </p:nvSpPr>
        <p:spPr>
          <a:xfrm>
            <a:off x="501574" y="3992398"/>
            <a:ext cx="11499119" cy="415498"/>
          </a:xfrm>
          <a:prstGeom prst="rect">
            <a:avLst/>
          </a:prstGeom>
        </p:spPr>
        <p:txBody>
          <a:bodyPr wrap="square">
            <a:spAutoFit/>
          </a:bodyPr>
          <a:lstStyle/>
          <a:p>
            <a:pPr algn="just"/>
            <a:r>
              <a:rPr lang="en-US" sz="2100" b="1" dirty="0" smtClean="0">
                <a:solidFill>
                  <a:srgbClr val="C00000"/>
                </a:solidFill>
              </a:rPr>
              <a:t>Contents </a:t>
            </a:r>
            <a:r>
              <a:rPr lang="en-US" sz="2100" b="1" dirty="0">
                <a:solidFill>
                  <a:srgbClr val="C00000"/>
                </a:solidFill>
              </a:rPr>
              <a:t>of the headers preceding codes for different </a:t>
            </a:r>
            <a:r>
              <a:rPr lang="en-US" sz="2100" b="1" dirty="0" smtClean="0">
                <a:solidFill>
                  <a:srgbClr val="C00000"/>
                </a:solidFill>
              </a:rPr>
              <a:t>modules</a:t>
            </a:r>
            <a:r>
              <a:rPr lang="en-US" sz="2000" dirty="0" smtClean="0"/>
              <a:t> </a:t>
            </a:r>
          </a:p>
        </p:txBody>
      </p:sp>
      <p:sp>
        <p:nvSpPr>
          <p:cNvPr id="19" name="Oval 18"/>
          <p:cNvSpPr/>
          <p:nvPr/>
        </p:nvSpPr>
        <p:spPr>
          <a:xfrm>
            <a:off x="225421" y="4065440"/>
            <a:ext cx="268689" cy="2686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3</a:t>
            </a:r>
            <a:endParaRPr lang="en-US" sz="2000" b="1" dirty="0"/>
          </a:p>
        </p:txBody>
      </p:sp>
      <p:sp>
        <p:nvSpPr>
          <p:cNvPr id="33" name="Rectangle 32"/>
          <p:cNvSpPr/>
          <p:nvPr/>
        </p:nvSpPr>
        <p:spPr>
          <a:xfrm>
            <a:off x="593225" y="4413395"/>
            <a:ext cx="5353251" cy="2031325"/>
          </a:xfrm>
          <a:prstGeom prst="rect">
            <a:avLst/>
          </a:prstGeom>
        </p:spPr>
        <p:txBody>
          <a:bodyPr wrap="square">
            <a:spAutoFit/>
          </a:bodyPr>
          <a:lstStyle/>
          <a:p>
            <a:pPr marL="285750" indent="-285750" algn="just">
              <a:buFont typeface="Arial" panose="020B0604020202020204" pitchFamily="34" charset="0"/>
              <a:buChar char="•"/>
            </a:pPr>
            <a:r>
              <a:rPr lang="en-US" sz="2100" dirty="0"/>
              <a:t>The </a:t>
            </a:r>
            <a:r>
              <a:rPr lang="en-US" sz="2100" b="1" dirty="0"/>
              <a:t>information contained in the headers </a:t>
            </a:r>
            <a:r>
              <a:rPr lang="en-US" sz="2100" dirty="0"/>
              <a:t>of different modules </a:t>
            </a:r>
            <a:r>
              <a:rPr lang="en-US" sz="2100" b="1" dirty="0"/>
              <a:t>should be standard</a:t>
            </a:r>
            <a:r>
              <a:rPr lang="en-US" sz="2100" dirty="0"/>
              <a:t> for an organization. </a:t>
            </a:r>
            <a:endParaRPr lang="en-US" sz="2100" dirty="0" smtClean="0"/>
          </a:p>
          <a:p>
            <a:pPr marL="285750" indent="-285750" algn="just">
              <a:buFont typeface="Arial" panose="020B0604020202020204" pitchFamily="34" charset="0"/>
              <a:buChar char="•"/>
            </a:pPr>
            <a:r>
              <a:rPr lang="en-US" sz="2100" dirty="0" smtClean="0"/>
              <a:t>The </a:t>
            </a:r>
            <a:r>
              <a:rPr lang="en-US" sz="2100" b="1" dirty="0"/>
              <a:t>exact format </a:t>
            </a:r>
            <a:r>
              <a:rPr lang="en-US" sz="2100" dirty="0"/>
              <a:t>in which the header information is organized in the header can </a:t>
            </a:r>
            <a:r>
              <a:rPr lang="en-US" sz="2100" b="1" dirty="0"/>
              <a:t>also be specified</a:t>
            </a:r>
            <a:endParaRPr lang="en-US" sz="2100" dirty="0"/>
          </a:p>
        </p:txBody>
      </p:sp>
      <p:sp>
        <p:nvSpPr>
          <p:cNvPr id="34" name="Rectangle 33"/>
          <p:cNvSpPr/>
          <p:nvPr/>
        </p:nvSpPr>
        <p:spPr>
          <a:xfrm>
            <a:off x="6152407" y="4893376"/>
            <a:ext cx="161797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smtClean="0"/>
              <a:t>Module Name</a:t>
            </a:r>
            <a:endParaRPr lang="en-US" b="1" dirty="0"/>
          </a:p>
        </p:txBody>
      </p:sp>
      <p:sp>
        <p:nvSpPr>
          <p:cNvPr id="35" name="Rectangle 34"/>
          <p:cNvSpPr/>
          <p:nvPr/>
        </p:nvSpPr>
        <p:spPr>
          <a:xfrm>
            <a:off x="7849046" y="4893376"/>
            <a:ext cx="221014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smtClean="0"/>
              <a:t>Creation Date</a:t>
            </a:r>
            <a:endParaRPr lang="en-US" b="1" dirty="0"/>
          </a:p>
        </p:txBody>
      </p:sp>
      <p:sp>
        <p:nvSpPr>
          <p:cNvPr id="36" name="Rectangle 35"/>
          <p:cNvSpPr/>
          <p:nvPr/>
        </p:nvSpPr>
        <p:spPr>
          <a:xfrm>
            <a:off x="10151118" y="4893376"/>
            <a:ext cx="1817747"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a:t>Author’s N</a:t>
            </a:r>
            <a:r>
              <a:rPr lang="en-US" b="1" dirty="0" smtClean="0"/>
              <a:t>ame</a:t>
            </a:r>
            <a:endParaRPr lang="en-US" b="1" dirty="0"/>
          </a:p>
        </p:txBody>
      </p:sp>
      <p:sp>
        <p:nvSpPr>
          <p:cNvPr id="37" name="Rectangle 36"/>
          <p:cNvSpPr/>
          <p:nvPr/>
        </p:nvSpPr>
        <p:spPr>
          <a:xfrm>
            <a:off x="6152407" y="5298933"/>
            <a:ext cx="274394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a:t>Modification </a:t>
            </a:r>
            <a:r>
              <a:rPr lang="en-US" b="1" dirty="0" smtClean="0"/>
              <a:t>history</a:t>
            </a:r>
            <a:endParaRPr lang="en-US" b="1" dirty="0"/>
          </a:p>
        </p:txBody>
      </p:sp>
      <p:sp>
        <p:nvSpPr>
          <p:cNvPr id="38" name="Rectangle 37"/>
          <p:cNvSpPr/>
          <p:nvPr/>
        </p:nvSpPr>
        <p:spPr>
          <a:xfrm>
            <a:off x="8978498" y="5298933"/>
            <a:ext cx="2990367"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a:t>Synopsis of the </a:t>
            </a:r>
            <a:r>
              <a:rPr lang="en-US" b="1" dirty="0" smtClean="0"/>
              <a:t>module</a:t>
            </a:r>
            <a:endParaRPr lang="en-US" b="1" dirty="0"/>
          </a:p>
        </p:txBody>
      </p:sp>
      <p:sp>
        <p:nvSpPr>
          <p:cNvPr id="39" name="Rectangle 38"/>
          <p:cNvSpPr/>
          <p:nvPr/>
        </p:nvSpPr>
        <p:spPr>
          <a:xfrm>
            <a:off x="6076950" y="6111959"/>
            <a:ext cx="5983837" cy="3385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dirty="0"/>
              <a:t>Different functions supported, along with their input/output </a:t>
            </a:r>
            <a:r>
              <a:rPr lang="en-US" sz="1600" b="1" dirty="0" smtClean="0"/>
              <a:t>parameters</a:t>
            </a:r>
            <a:endParaRPr lang="en-US" sz="1600" b="1" dirty="0"/>
          </a:p>
        </p:txBody>
      </p:sp>
      <p:sp>
        <p:nvSpPr>
          <p:cNvPr id="40" name="Rectangle 39"/>
          <p:cNvSpPr/>
          <p:nvPr/>
        </p:nvSpPr>
        <p:spPr>
          <a:xfrm>
            <a:off x="6152407" y="5705446"/>
            <a:ext cx="5816458"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a:t>Global variables accessed/modified by the </a:t>
            </a:r>
            <a:r>
              <a:rPr lang="en-US" b="1" dirty="0" smtClean="0"/>
              <a:t>module</a:t>
            </a:r>
            <a:endParaRPr lang="en-US" b="1" dirty="0"/>
          </a:p>
        </p:txBody>
      </p:sp>
      <p:sp>
        <p:nvSpPr>
          <p:cNvPr id="41" name="Rectangle 40"/>
          <p:cNvSpPr/>
          <p:nvPr/>
        </p:nvSpPr>
        <p:spPr>
          <a:xfrm>
            <a:off x="6076950" y="4452571"/>
            <a:ext cx="5983872" cy="400110"/>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dirty="0">
                <a:solidFill>
                  <a:srgbClr val="C00000"/>
                </a:solidFill>
              </a:rPr>
              <a:t>The following are some standard header data</a:t>
            </a:r>
          </a:p>
        </p:txBody>
      </p:sp>
      <p:cxnSp>
        <p:nvCxnSpPr>
          <p:cNvPr id="42" name="Straight Connector 41"/>
          <p:cNvCxnSpPr/>
          <p:nvPr/>
        </p:nvCxnSpPr>
        <p:spPr>
          <a:xfrm>
            <a:off x="6070261" y="4452571"/>
            <a:ext cx="1" cy="1997942"/>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12060788" y="4852681"/>
            <a:ext cx="0" cy="15978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418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P spid="10" grpId="0"/>
      <p:bldP spid="12" grpId="0" animBg="1"/>
      <p:bldP spid="13" grpId="0" animBg="1"/>
      <p:bldP spid="18" grpId="0"/>
      <p:bldP spid="19" grpId="0" animBg="1"/>
      <p:bldP spid="33" grpId="0"/>
      <p:bldP spid="34" grpId="0" animBg="1"/>
      <p:bldP spid="35" grpId="0" animBg="1"/>
      <p:bldP spid="36" grpId="0" animBg="1"/>
      <p:bldP spid="37" grpId="0" animBg="1"/>
      <p:bldP spid="38" grpId="0" animBg="1"/>
      <p:bldP spid="39" grpId="0" animBg="1"/>
      <p:bldP spid="40" grpId="0" animBg="1"/>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Boundary Value Analysis (BVA) (Black Box Testing</a:t>
            </a:r>
            <a:r>
              <a:rPr lang="en-US" sz="3600" dirty="0" smtClean="0"/>
              <a:t>) Cont.</a:t>
            </a:r>
            <a:endParaRPr lang="en-US" dirty="0"/>
          </a:p>
        </p:txBody>
      </p:sp>
      <p:sp>
        <p:nvSpPr>
          <p:cNvPr id="4" name="Content Placeholder 2"/>
          <p:cNvSpPr txBox="1">
            <a:spLocks/>
          </p:cNvSpPr>
          <p:nvPr/>
        </p:nvSpPr>
        <p:spPr>
          <a:xfrm>
            <a:off x="174117" y="1472716"/>
            <a:ext cx="11795907" cy="222842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technique </a:t>
            </a:r>
            <a:r>
              <a:rPr lang="en-US" b="1" dirty="0">
                <a:solidFill>
                  <a:srgbClr val="C00000"/>
                </a:solidFill>
              </a:rPr>
              <a:t>sometimes fails </a:t>
            </a:r>
            <a:r>
              <a:rPr lang="en-US" dirty="0"/>
              <a:t>to test </a:t>
            </a:r>
            <a:r>
              <a:rPr lang="en-US" b="1" dirty="0">
                <a:solidFill>
                  <a:srgbClr val="C00000"/>
                </a:solidFill>
              </a:rPr>
              <a:t>all the potential input </a:t>
            </a:r>
            <a:r>
              <a:rPr lang="en-US" dirty="0"/>
              <a:t>values. And so, the </a:t>
            </a:r>
            <a:r>
              <a:rPr lang="en-US" b="1" dirty="0">
                <a:solidFill>
                  <a:srgbClr val="C00000"/>
                </a:solidFill>
              </a:rPr>
              <a:t>results are unsure</a:t>
            </a:r>
            <a:r>
              <a:rPr lang="en-US" dirty="0"/>
              <a:t>.</a:t>
            </a:r>
          </a:p>
          <a:p>
            <a:r>
              <a:rPr lang="en-US" dirty="0"/>
              <a:t>The </a:t>
            </a:r>
            <a:r>
              <a:rPr lang="en-US" b="1" dirty="0">
                <a:solidFill>
                  <a:srgbClr val="C00000"/>
                </a:solidFill>
              </a:rPr>
              <a:t>dependencies</a:t>
            </a:r>
            <a:r>
              <a:rPr lang="en-US" dirty="0"/>
              <a:t> with </a:t>
            </a:r>
            <a:r>
              <a:rPr lang="en-US" b="1" dirty="0"/>
              <a:t>BVA</a:t>
            </a:r>
            <a:r>
              <a:rPr lang="en-US" b="1" dirty="0">
                <a:solidFill>
                  <a:srgbClr val="C00000"/>
                </a:solidFill>
              </a:rPr>
              <a:t> are not tested between two inputs</a:t>
            </a:r>
            <a:r>
              <a:rPr lang="en-US" dirty="0"/>
              <a:t>.</a:t>
            </a:r>
          </a:p>
          <a:p>
            <a:r>
              <a:rPr lang="en-US" dirty="0"/>
              <a:t>This technique </a:t>
            </a:r>
            <a:r>
              <a:rPr lang="en-US" b="1" dirty="0">
                <a:solidFill>
                  <a:srgbClr val="C00000"/>
                </a:solidFill>
              </a:rPr>
              <a:t>doesn’t fit </a:t>
            </a:r>
            <a:r>
              <a:rPr lang="en-US" dirty="0"/>
              <a:t>well when it comes to </a:t>
            </a:r>
            <a:r>
              <a:rPr lang="en-US" b="1" dirty="0">
                <a:solidFill>
                  <a:srgbClr val="C00000"/>
                </a:solidFill>
              </a:rPr>
              <a:t>Boolean Variables</a:t>
            </a:r>
            <a:r>
              <a:rPr lang="en-US" dirty="0"/>
              <a:t>.</a:t>
            </a:r>
          </a:p>
          <a:p>
            <a:r>
              <a:rPr lang="en-US" dirty="0"/>
              <a:t>It </a:t>
            </a:r>
            <a:r>
              <a:rPr lang="en-US" b="1" dirty="0">
                <a:solidFill>
                  <a:srgbClr val="C00000"/>
                </a:solidFill>
              </a:rPr>
              <a:t>only works </a:t>
            </a:r>
            <a:r>
              <a:rPr lang="en-US" dirty="0"/>
              <a:t>well with </a:t>
            </a:r>
            <a:r>
              <a:rPr lang="en-US" b="1" dirty="0">
                <a:solidFill>
                  <a:srgbClr val="C00000"/>
                </a:solidFill>
              </a:rPr>
              <a:t>independent variables </a:t>
            </a:r>
            <a:r>
              <a:rPr lang="en-US" dirty="0"/>
              <a:t>that depict quantity.</a:t>
            </a:r>
          </a:p>
        </p:txBody>
      </p:sp>
      <p:sp>
        <p:nvSpPr>
          <p:cNvPr id="5" name="Rectangle 4"/>
          <p:cNvSpPr/>
          <p:nvPr/>
        </p:nvSpPr>
        <p:spPr>
          <a:xfrm>
            <a:off x="174116" y="892474"/>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Disadvantages</a:t>
            </a:r>
          </a:p>
        </p:txBody>
      </p:sp>
      <p:cxnSp>
        <p:nvCxnSpPr>
          <p:cNvPr id="6" name="Straight Connector 5"/>
          <p:cNvCxnSpPr/>
          <p:nvPr/>
        </p:nvCxnSpPr>
        <p:spPr>
          <a:xfrm>
            <a:off x="2065909" y="1352453"/>
            <a:ext cx="99265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8874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3" name="Content Placeholder 2"/>
          <p:cNvSpPr>
            <a:spLocks noGrp="1"/>
          </p:cNvSpPr>
          <p:nvPr>
            <p:ph idx="1"/>
          </p:nvPr>
        </p:nvSpPr>
        <p:spPr>
          <a:xfrm>
            <a:off x="131180" y="863444"/>
            <a:ext cx="11929641" cy="3592799"/>
          </a:xfrm>
        </p:spPr>
        <p:txBody>
          <a:bodyPr/>
          <a:lstStyle/>
          <a:p>
            <a:r>
              <a:rPr lang="en-US" dirty="0"/>
              <a:t>Also known as </a:t>
            </a:r>
            <a:r>
              <a:rPr lang="en-US" b="1" dirty="0">
                <a:solidFill>
                  <a:srgbClr val="C00000"/>
                </a:solidFill>
              </a:rPr>
              <a:t>structural testing</a:t>
            </a:r>
          </a:p>
          <a:p>
            <a:r>
              <a:rPr lang="en-US" dirty="0"/>
              <a:t>White Box Testing is a software testing </a:t>
            </a:r>
            <a:r>
              <a:rPr lang="en-US" b="1" dirty="0">
                <a:solidFill>
                  <a:srgbClr val="C00000"/>
                </a:solidFill>
              </a:rPr>
              <a:t>method</a:t>
            </a:r>
            <a:r>
              <a:rPr lang="en-US" dirty="0">
                <a:solidFill>
                  <a:srgbClr val="C00000"/>
                </a:solidFill>
              </a:rPr>
              <a:t> </a:t>
            </a:r>
            <a:r>
              <a:rPr lang="en-US" dirty="0"/>
              <a:t>in which the </a:t>
            </a:r>
            <a:r>
              <a:rPr lang="en-US" b="1" dirty="0">
                <a:solidFill>
                  <a:srgbClr val="C00000"/>
                </a:solidFill>
              </a:rPr>
              <a:t>internal structure/design/implementation </a:t>
            </a:r>
            <a:r>
              <a:rPr lang="en-US" dirty="0"/>
              <a:t>of the module being tested </a:t>
            </a:r>
            <a:r>
              <a:rPr lang="en-US" b="1" dirty="0">
                <a:solidFill>
                  <a:srgbClr val="C00000"/>
                </a:solidFill>
              </a:rPr>
              <a:t>is known to the tester</a:t>
            </a:r>
            <a:endParaRPr lang="en-US" dirty="0"/>
          </a:p>
          <a:p>
            <a:r>
              <a:rPr lang="en-US" dirty="0"/>
              <a:t>Focus is on </a:t>
            </a:r>
            <a:r>
              <a:rPr lang="en-US" b="1" dirty="0">
                <a:solidFill>
                  <a:srgbClr val="C00000"/>
                </a:solidFill>
              </a:rPr>
              <a:t>ensuring </a:t>
            </a:r>
            <a:r>
              <a:rPr lang="en-US" dirty="0"/>
              <a:t>that even </a:t>
            </a:r>
            <a:r>
              <a:rPr lang="en-US" b="1" dirty="0">
                <a:solidFill>
                  <a:srgbClr val="C00000"/>
                </a:solidFill>
              </a:rPr>
              <a:t>abnormal invocations</a:t>
            </a:r>
            <a:r>
              <a:rPr lang="en-US" dirty="0"/>
              <a:t> are</a:t>
            </a:r>
            <a:r>
              <a:rPr lang="en-US" b="1" dirty="0">
                <a:solidFill>
                  <a:srgbClr val="C00000"/>
                </a:solidFill>
              </a:rPr>
              <a:t> handled gracefully</a:t>
            </a:r>
          </a:p>
          <a:p>
            <a:r>
              <a:rPr lang="en-US" dirty="0"/>
              <a:t>Using white-box testing methods, you can </a:t>
            </a:r>
            <a:r>
              <a:rPr lang="en-US" b="1" dirty="0">
                <a:solidFill>
                  <a:srgbClr val="C00000"/>
                </a:solidFill>
              </a:rPr>
              <a:t>derive test cases</a:t>
            </a:r>
            <a:r>
              <a:rPr lang="en-US" dirty="0"/>
              <a:t> that </a:t>
            </a:r>
          </a:p>
          <a:p>
            <a:pPr lvl="1"/>
            <a:r>
              <a:rPr lang="en-US" b="1" dirty="0">
                <a:solidFill>
                  <a:srgbClr val="C00000"/>
                </a:solidFill>
              </a:rPr>
              <a:t>Guarantee</a:t>
            </a:r>
            <a:r>
              <a:rPr lang="en-US" dirty="0">
                <a:solidFill>
                  <a:srgbClr val="C00000"/>
                </a:solidFill>
              </a:rPr>
              <a:t> </a:t>
            </a:r>
            <a:r>
              <a:rPr lang="en-US" dirty="0"/>
              <a:t>that all </a:t>
            </a:r>
            <a:r>
              <a:rPr lang="en-US" b="1" dirty="0">
                <a:solidFill>
                  <a:srgbClr val="C00000"/>
                </a:solidFill>
              </a:rPr>
              <a:t>independent paths</a:t>
            </a:r>
            <a:r>
              <a:rPr lang="en-US" dirty="0">
                <a:solidFill>
                  <a:srgbClr val="C00000"/>
                </a:solidFill>
              </a:rPr>
              <a:t> </a:t>
            </a:r>
            <a:r>
              <a:rPr lang="en-US" dirty="0"/>
              <a:t>within a module have been </a:t>
            </a:r>
            <a:r>
              <a:rPr lang="en-US" b="1" dirty="0">
                <a:solidFill>
                  <a:srgbClr val="C00000"/>
                </a:solidFill>
              </a:rPr>
              <a:t>exercised at least once</a:t>
            </a:r>
            <a:endParaRPr lang="en-US" b="1" dirty="0"/>
          </a:p>
          <a:p>
            <a:pPr lvl="1"/>
            <a:r>
              <a:rPr lang="en-US" b="1" dirty="0">
                <a:solidFill>
                  <a:srgbClr val="C00000"/>
                </a:solidFill>
              </a:rPr>
              <a:t>Exercise</a:t>
            </a:r>
            <a:r>
              <a:rPr lang="en-US" dirty="0">
                <a:solidFill>
                  <a:srgbClr val="C00000"/>
                </a:solidFill>
              </a:rPr>
              <a:t> </a:t>
            </a:r>
            <a:r>
              <a:rPr lang="en-US" dirty="0"/>
              <a:t>all </a:t>
            </a:r>
            <a:r>
              <a:rPr lang="en-US" b="1" dirty="0">
                <a:solidFill>
                  <a:srgbClr val="C00000"/>
                </a:solidFill>
              </a:rPr>
              <a:t>logical decisions</a:t>
            </a:r>
            <a:r>
              <a:rPr lang="en-US" dirty="0"/>
              <a:t> on their true and false sides</a:t>
            </a:r>
          </a:p>
          <a:p>
            <a:pPr lvl="1"/>
            <a:r>
              <a:rPr lang="en-US" b="1" dirty="0">
                <a:solidFill>
                  <a:srgbClr val="C00000"/>
                </a:solidFill>
              </a:rPr>
              <a:t>Execute</a:t>
            </a:r>
            <a:r>
              <a:rPr lang="en-US" dirty="0">
                <a:solidFill>
                  <a:srgbClr val="C00000"/>
                </a:solidFill>
              </a:rPr>
              <a:t> </a:t>
            </a:r>
            <a:r>
              <a:rPr lang="en-US" dirty="0"/>
              <a:t>all </a:t>
            </a:r>
            <a:r>
              <a:rPr lang="en-US" b="1" dirty="0">
                <a:solidFill>
                  <a:srgbClr val="C00000"/>
                </a:solidFill>
              </a:rPr>
              <a:t>loops</a:t>
            </a:r>
            <a:r>
              <a:rPr lang="en-US" dirty="0">
                <a:solidFill>
                  <a:srgbClr val="C00000"/>
                </a:solidFill>
              </a:rPr>
              <a:t> </a:t>
            </a:r>
            <a:r>
              <a:rPr lang="en-US" dirty="0"/>
              <a:t>at their boundaries</a:t>
            </a:r>
          </a:p>
          <a:p>
            <a:pPr lvl="1"/>
            <a:r>
              <a:rPr lang="en-US" b="1" dirty="0">
                <a:solidFill>
                  <a:srgbClr val="C00000"/>
                </a:solidFill>
              </a:rPr>
              <a:t>Exercise</a:t>
            </a:r>
            <a:r>
              <a:rPr lang="en-US" dirty="0">
                <a:solidFill>
                  <a:srgbClr val="C00000"/>
                </a:solidFill>
              </a:rPr>
              <a:t> </a:t>
            </a:r>
            <a:r>
              <a:rPr lang="en-US" b="1" dirty="0">
                <a:solidFill>
                  <a:srgbClr val="C00000"/>
                </a:solidFill>
              </a:rPr>
              <a:t>internal data structures </a:t>
            </a:r>
            <a:r>
              <a:rPr lang="en-US" dirty="0"/>
              <a:t>to </a:t>
            </a:r>
            <a:r>
              <a:rPr lang="en-US" dirty="0">
                <a:solidFill>
                  <a:srgbClr val="C00000"/>
                </a:solidFill>
              </a:rPr>
              <a:t>ensure</a:t>
            </a:r>
            <a:r>
              <a:rPr lang="en-US" dirty="0"/>
              <a:t> their </a:t>
            </a:r>
            <a:r>
              <a:rPr lang="en-US" dirty="0">
                <a:solidFill>
                  <a:srgbClr val="C00000"/>
                </a:solidFill>
              </a:rPr>
              <a:t>validity</a:t>
            </a:r>
          </a:p>
          <a:p>
            <a:endParaRPr lang="en-US" dirty="0"/>
          </a:p>
        </p:txBody>
      </p:sp>
      <p:pic>
        <p:nvPicPr>
          <p:cNvPr id="6" name="Picture 5"/>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88318" y="3570514"/>
            <a:ext cx="4472504" cy="2946837"/>
          </a:xfrm>
          <a:prstGeom prst="rect">
            <a:avLst/>
          </a:prstGeom>
        </p:spPr>
      </p:pic>
      <p:sp>
        <p:nvSpPr>
          <p:cNvPr id="7" name="Rounded Rectangular Callout 6"/>
          <p:cNvSpPr/>
          <p:nvPr/>
        </p:nvSpPr>
        <p:spPr>
          <a:xfrm>
            <a:off x="3091543" y="4647392"/>
            <a:ext cx="4162946" cy="1678809"/>
          </a:xfrm>
          <a:prstGeom prst="wedgeRoundRectCallout">
            <a:avLst>
              <a:gd name="adj1" fmla="val 66702"/>
              <a:gd name="adj2" fmla="val 143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...our goal is to </a:t>
            </a:r>
            <a:r>
              <a:rPr lang="en-US" sz="2400" b="1" dirty="0">
                <a:solidFill>
                  <a:srgbClr val="C00000"/>
                </a:solidFill>
              </a:rPr>
              <a:t>ensure</a:t>
            </a:r>
            <a:r>
              <a:rPr lang="en-US" sz="2400" b="1" dirty="0"/>
              <a:t> that </a:t>
            </a:r>
            <a:r>
              <a:rPr lang="en-US" sz="2400" b="1" dirty="0" smtClean="0">
                <a:solidFill>
                  <a:srgbClr val="C00000"/>
                </a:solidFill>
              </a:rPr>
              <a:t>all statements</a:t>
            </a:r>
            <a:r>
              <a:rPr lang="en-US" sz="2400" b="1" dirty="0" smtClean="0"/>
              <a:t> </a:t>
            </a:r>
            <a:r>
              <a:rPr lang="en-US" sz="2400" b="1" dirty="0"/>
              <a:t>and </a:t>
            </a:r>
            <a:r>
              <a:rPr lang="en-US" sz="2400" b="1" dirty="0">
                <a:solidFill>
                  <a:srgbClr val="C00000"/>
                </a:solidFill>
              </a:rPr>
              <a:t>conditions</a:t>
            </a:r>
            <a:r>
              <a:rPr lang="en-US" sz="2400" b="1" dirty="0"/>
              <a:t> </a:t>
            </a:r>
            <a:r>
              <a:rPr lang="en-US" sz="2400" b="1" dirty="0" smtClean="0"/>
              <a:t>have been </a:t>
            </a:r>
            <a:r>
              <a:rPr lang="en-US" sz="2400" b="1" dirty="0">
                <a:solidFill>
                  <a:srgbClr val="C00000"/>
                </a:solidFill>
              </a:rPr>
              <a:t>executed at least once </a:t>
            </a:r>
            <a:r>
              <a:rPr lang="en-US" sz="2400" b="1" dirty="0"/>
              <a:t>...</a:t>
            </a:r>
          </a:p>
        </p:txBody>
      </p:sp>
    </p:spTree>
    <p:extLst>
      <p:ext uri="{BB962C8B-B14F-4D97-AF65-F5344CB8AC3E}">
        <p14:creationId xmlns:p14="http://schemas.microsoft.com/office/powerpoint/2010/main" val="70475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 Box </a:t>
            </a:r>
            <a:r>
              <a:rPr lang="en-US" dirty="0" smtClean="0"/>
              <a:t>Testing Cont</a:t>
            </a:r>
            <a:r>
              <a:rPr lang="en-US" dirty="0"/>
              <a:t>.</a:t>
            </a:r>
          </a:p>
        </p:txBody>
      </p:sp>
      <p:sp>
        <p:nvSpPr>
          <p:cNvPr id="5" name="Content Placeholder 4"/>
          <p:cNvSpPr>
            <a:spLocks noGrp="1"/>
          </p:cNvSpPr>
          <p:nvPr>
            <p:ph idx="1"/>
          </p:nvPr>
        </p:nvSpPr>
        <p:spPr>
          <a:xfrm>
            <a:off x="131180" y="863444"/>
            <a:ext cx="11929641" cy="1589471"/>
          </a:xfrm>
        </p:spPr>
        <p:txBody>
          <a:bodyPr/>
          <a:lstStyle/>
          <a:p>
            <a:r>
              <a:rPr lang="en-US" b="1" dirty="0"/>
              <a:t>It is applicable to the following levels of software </a:t>
            </a:r>
            <a:r>
              <a:rPr lang="en-US" b="1" dirty="0" smtClean="0"/>
              <a:t>testing</a:t>
            </a:r>
          </a:p>
          <a:p>
            <a:pPr lvl="1"/>
            <a:r>
              <a:rPr lang="en-US" b="1" dirty="0" smtClean="0">
                <a:solidFill>
                  <a:srgbClr val="C00000"/>
                </a:solidFill>
              </a:rPr>
              <a:t>Unit </a:t>
            </a:r>
            <a:r>
              <a:rPr lang="en-US" b="1" dirty="0">
                <a:solidFill>
                  <a:srgbClr val="C00000"/>
                </a:solidFill>
              </a:rPr>
              <a:t>Testing:</a:t>
            </a:r>
            <a:r>
              <a:rPr lang="en-US" dirty="0"/>
              <a:t> For testing </a:t>
            </a:r>
            <a:r>
              <a:rPr lang="en-US" i="1" dirty="0">
                <a:solidFill>
                  <a:srgbClr val="C00000"/>
                </a:solidFill>
              </a:rPr>
              <a:t>paths within a </a:t>
            </a:r>
            <a:r>
              <a:rPr lang="en-US" i="1" dirty="0" smtClean="0">
                <a:solidFill>
                  <a:srgbClr val="C00000"/>
                </a:solidFill>
              </a:rPr>
              <a:t>unit</a:t>
            </a:r>
          </a:p>
          <a:p>
            <a:pPr lvl="1"/>
            <a:r>
              <a:rPr lang="en-US" b="1" dirty="0" smtClean="0">
                <a:solidFill>
                  <a:srgbClr val="C00000"/>
                </a:solidFill>
              </a:rPr>
              <a:t>Integration </a:t>
            </a:r>
            <a:r>
              <a:rPr lang="en-US" b="1" dirty="0">
                <a:solidFill>
                  <a:srgbClr val="C00000"/>
                </a:solidFill>
              </a:rPr>
              <a:t>Testing:</a:t>
            </a:r>
            <a:r>
              <a:rPr lang="en-US" dirty="0"/>
              <a:t> For testing </a:t>
            </a:r>
            <a:r>
              <a:rPr lang="en-US" i="1" dirty="0">
                <a:solidFill>
                  <a:srgbClr val="C00000"/>
                </a:solidFill>
              </a:rPr>
              <a:t>paths between </a:t>
            </a:r>
            <a:r>
              <a:rPr lang="en-US" i="1" dirty="0" smtClean="0">
                <a:solidFill>
                  <a:srgbClr val="C00000"/>
                </a:solidFill>
              </a:rPr>
              <a:t>units</a:t>
            </a:r>
          </a:p>
          <a:p>
            <a:pPr lvl="1"/>
            <a:r>
              <a:rPr lang="en-US" b="1" dirty="0" smtClean="0">
                <a:solidFill>
                  <a:srgbClr val="C00000"/>
                </a:solidFill>
              </a:rPr>
              <a:t>System </a:t>
            </a:r>
            <a:r>
              <a:rPr lang="en-US" b="1" dirty="0">
                <a:solidFill>
                  <a:srgbClr val="C00000"/>
                </a:solidFill>
              </a:rPr>
              <a:t>Testing:</a:t>
            </a:r>
            <a:r>
              <a:rPr lang="en-US" dirty="0"/>
              <a:t> For testing </a:t>
            </a:r>
            <a:r>
              <a:rPr lang="en-US" i="1" dirty="0">
                <a:solidFill>
                  <a:srgbClr val="C00000"/>
                </a:solidFill>
              </a:rPr>
              <a:t>paths between subsystems</a:t>
            </a:r>
          </a:p>
          <a:p>
            <a:endParaRPr lang="en-US" dirty="0"/>
          </a:p>
        </p:txBody>
      </p:sp>
      <p:sp>
        <p:nvSpPr>
          <p:cNvPr id="6" name="Content Placeholder 2"/>
          <p:cNvSpPr txBox="1">
            <a:spLocks/>
          </p:cNvSpPr>
          <p:nvPr/>
        </p:nvSpPr>
        <p:spPr>
          <a:xfrm>
            <a:off x="264915" y="3250868"/>
            <a:ext cx="4016800" cy="3193476"/>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Testing</a:t>
            </a:r>
            <a:r>
              <a:rPr lang="en-US" dirty="0">
                <a:solidFill>
                  <a:srgbClr val="C00000"/>
                </a:solidFill>
              </a:rPr>
              <a:t> </a:t>
            </a:r>
            <a:r>
              <a:rPr lang="en-US" dirty="0"/>
              <a:t>can be </a:t>
            </a:r>
            <a:r>
              <a:rPr lang="en-US" b="1" dirty="0">
                <a:solidFill>
                  <a:srgbClr val="C00000"/>
                </a:solidFill>
              </a:rPr>
              <a:t>commenced</a:t>
            </a:r>
            <a:r>
              <a:rPr lang="en-US" dirty="0">
                <a:solidFill>
                  <a:srgbClr val="C00000"/>
                </a:solidFill>
              </a:rPr>
              <a:t> </a:t>
            </a:r>
            <a:r>
              <a:rPr lang="en-US" dirty="0"/>
              <a:t>at an </a:t>
            </a:r>
            <a:r>
              <a:rPr lang="en-US" b="1" dirty="0">
                <a:solidFill>
                  <a:srgbClr val="C00000"/>
                </a:solidFill>
              </a:rPr>
              <a:t>earlier stage </a:t>
            </a:r>
            <a:r>
              <a:rPr lang="en-US" dirty="0"/>
              <a:t>as one need not wait for the GUI to be available.</a:t>
            </a:r>
          </a:p>
          <a:p>
            <a:r>
              <a:rPr lang="en-US" b="1" dirty="0">
                <a:solidFill>
                  <a:srgbClr val="C00000"/>
                </a:solidFill>
              </a:rPr>
              <a:t>Testing</a:t>
            </a:r>
            <a:r>
              <a:rPr lang="en-US" dirty="0">
                <a:solidFill>
                  <a:srgbClr val="C00000"/>
                </a:solidFill>
              </a:rPr>
              <a:t> </a:t>
            </a:r>
            <a:r>
              <a:rPr lang="en-US" dirty="0"/>
              <a:t>is </a:t>
            </a:r>
            <a:r>
              <a:rPr lang="en-US" b="1" dirty="0">
                <a:solidFill>
                  <a:srgbClr val="C00000"/>
                </a:solidFill>
              </a:rPr>
              <a:t>more thorough</a:t>
            </a:r>
            <a:r>
              <a:rPr lang="en-US" dirty="0"/>
              <a:t>, with the possibility of </a:t>
            </a:r>
            <a:r>
              <a:rPr lang="en-US" b="1" dirty="0">
                <a:solidFill>
                  <a:srgbClr val="C00000"/>
                </a:solidFill>
              </a:rPr>
              <a:t>covering most paths</a:t>
            </a:r>
          </a:p>
        </p:txBody>
      </p:sp>
      <p:sp>
        <p:nvSpPr>
          <p:cNvPr id="7" name="Rectangle 6"/>
          <p:cNvSpPr/>
          <p:nvPr/>
        </p:nvSpPr>
        <p:spPr>
          <a:xfrm>
            <a:off x="264913" y="2670625"/>
            <a:ext cx="208640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t>Advantages</a:t>
            </a:r>
            <a:endParaRPr lang="en-US" sz="2400" b="1" dirty="0"/>
          </a:p>
        </p:txBody>
      </p:sp>
      <p:cxnSp>
        <p:nvCxnSpPr>
          <p:cNvPr id="8" name="Straight Connector 7"/>
          <p:cNvCxnSpPr/>
          <p:nvPr/>
        </p:nvCxnSpPr>
        <p:spPr>
          <a:xfrm>
            <a:off x="2156706" y="3130604"/>
            <a:ext cx="2125009"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Content Placeholder 2"/>
          <p:cNvSpPr txBox="1">
            <a:spLocks/>
          </p:cNvSpPr>
          <p:nvPr/>
        </p:nvSpPr>
        <p:spPr>
          <a:xfrm>
            <a:off x="4612574" y="3250867"/>
            <a:ext cx="7303651" cy="319347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Since </a:t>
            </a:r>
            <a:r>
              <a:rPr lang="en-US" b="1" dirty="0">
                <a:solidFill>
                  <a:srgbClr val="C00000"/>
                </a:solidFill>
              </a:rPr>
              <a:t>tests</a:t>
            </a:r>
            <a:r>
              <a:rPr lang="en-US" dirty="0">
                <a:solidFill>
                  <a:srgbClr val="C00000"/>
                </a:solidFill>
              </a:rPr>
              <a:t> </a:t>
            </a:r>
            <a:r>
              <a:rPr lang="en-US" dirty="0"/>
              <a:t>can be very </a:t>
            </a:r>
            <a:r>
              <a:rPr lang="en-US" b="1" dirty="0">
                <a:solidFill>
                  <a:srgbClr val="C00000"/>
                </a:solidFill>
              </a:rPr>
              <a:t>complex</a:t>
            </a:r>
            <a:r>
              <a:rPr lang="en-US" dirty="0"/>
              <a:t>, </a:t>
            </a:r>
            <a:r>
              <a:rPr lang="en-US" b="1" dirty="0">
                <a:solidFill>
                  <a:srgbClr val="C00000"/>
                </a:solidFill>
              </a:rPr>
              <a:t>highly skilled resources</a:t>
            </a:r>
            <a:r>
              <a:rPr lang="en-US" dirty="0"/>
              <a:t> are </a:t>
            </a:r>
            <a:r>
              <a:rPr lang="en-US" b="1" dirty="0">
                <a:solidFill>
                  <a:srgbClr val="C00000"/>
                </a:solidFill>
              </a:rPr>
              <a:t>required</a:t>
            </a:r>
            <a:r>
              <a:rPr lang="en-US" dirty="0"/>
              <a:t>, with thorough </a:t>
            </a:r>
            <a:r>
              <a:rPr lang="en-US" b="1" dirty="0">
                <a:solidFill>
                  <a:srgbClr val="C00000"/>
                </a:solidFill>
              </a:rPr>
              <a:t>knowledge</a:t>
            </a:r>
            <a:r>
              <a:rPr lang="en-US" dirty="0">
                <a:solidFill>
                  <a:srgbClr val="C00000"/>
                </a:solidFill>
              </a:rPr>
              <a:t> </a:t>
            </a:r>
            <a:r>
              <a:rPr lang="en-US" dirty="0"/>
              <a:t>of </a:t>
            </a:r>
            <a:r>
              <a:rPr lang="en-US" dirty="0">
                <a:solidFill>
                  <a:srgbClr val="C00000"/>
                </a:solidFill>
              </a:rPr>
              <a:t>programming</a:t>
            </a:r>
            <a:r>
              <a:rPr lang="en-US" dirty="0"/>
              <a:t> and </a:t>
            </a:r>
            <a:r>
              <a:rPr lang="en-US" dirty="0">
                <a:solidFill>
                  <a:srgbClr val="C00000"/>
                </a:solidFill>
              </a:rPr>
              <a:t>implementation</a:t>
            </a:r>
            <a:endParaRPr lang="en-US" dirty="0"/>
          </a:p>
          <a:p>
            <a:r>
              <a:rPr lang="en-US" b="1" dirty="0">
                <a:solidFill>
                  <a:srgbClr val="C00000"/>
                </a:solidFill>
              </a:rPr>
              <a:t>Test</a:t>
            </a:r>
            <a:r>
              <a:rPr lang="en-US" dirty="0">
                <a:solidFill>
                  <a:srgbClr val="C00000"/>
                </a:solidFill>
              </a:rPr>
              <a:t> </a:t>
            </a:r>
            <a:r>
              <a:rPr lang="en-US" b="1" dirty="0">
                <a:solidFill>
                  <a:srgbClr val="C00000"/>
                </a:solidFill>
              </a:rPr>
              <a:t>script maintenance </a:t>
            </a:r>
            <a:r>
              <a:rPr lang="en-US" dirty="0"/>
              <a:t>can be a </a:t>
            </a:r>
            <a:r>
              <a:rPr lang="en-US" b="1" dirty="0">
                <a:solidFill>
                  <a:srgbClr val="C00000"/>
                </a:solidFill>
              </a:rPr>
              <a:t>burden</a:t>
            </a:r>
            <a:r>
              <a:rPr lang="en-US" dirty="0"/>
              <a:t>, if the </a:t>
            </a:r>
            <a:r>
              <a:rPr lang="en-US" dirty="0">
                <a:solidFill>
                  <a:srgbClr val="C00000"/>
                </a:solidFill>
              </a:rPr>
              <a:t>implementation</a:t>
            </a:r>
            <a:r>
              <a:rPr lang="en-US" dirty="0"/>
              <a:t> </a:t>
            </a:r>
            <a:r>
              <a:rPr lang="en-US" dirty="0">
                <a:solidFill>
                  <a:srgbClr val="C00000"/>
                </a:solidFill>
              </a:rPr>
              <a:t>changes</a:t>
            </a:r>
            <a:r>
              <a:rPr lang="en-US" dirty="0"/>
              <a:t> too </a:t>
            </a:r>
            <a:r>
              <a:rPr lang="en-US" dirty="0">
                <a:solidFill>
                  <a:srgbClr val="C00000"/>
                </a:solidFill>
              </a:rPr>
              <a:t>frequently</a:t>
            </a:r>
            <a:endParaRPr lang="en-US" dirty="0"/>
          </a:p>
          <a:p>
            <a:r>
              <a:rPr lang="en-US" dirty="0"/>
              <a:t>Since this method of testing is closely tied with the application being testing, </a:t>
            </a:r>
            <a:r>
              <a:rPr lang="en-US" dirty="0">
                <a:solidFill>
                  <a:srgbClr val="C00000"/>
                </a:solidFill>
              </a:rPr>
              <a:t>tools to cater to every kind of implementation/platform may not be readily available</a:t>
            </a:r>
            <a:endParaRPr lang="en-US" dirty="0"/>
          </a:p>
        </p:txBody>
      </p:sp>
      <p:sp>
        <p:nvSpPr>
          <p:cNvPr id="10" name="Rectangle 9"/>
          <p:cNvSpPr/>
          <p:nvPr/>
        </p:nvSpPr>
        <p:spPr>
          <a:xfrm>
            <a:off x="4612572" y="2670625"/>
            <a:ext cx="206399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Disadvantages</a:t>
            </a:r>
          </a:p>
        </p:txBody>
      </p:sp>
      <p:cxnSp>
        <p:nvCxnSpPr>
          <p:cNvPr id="11" name="Straight Connector 10"/>
          <p:cNvCxnSpPr/>
          <p:nvPr/>
        </p:nvCxnSpPr>
        <p:spPr>
          <a:xfrm>
            <a:off x="6504365" y="3130604"/>
            <a:ext cx="541186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p:nvCxnSpPr>
        <p:spPr>
          <a:xfrm>
            <a:off x="4499389" y="3130604"/>
            <a:ext cx="0" cy="344436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3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2" presetClass="entr" presetSubtype="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P spid="9" grpId="0" build="p"/>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White-box  testing strategies</a:t>
            </a:r>
          </a:p>
        </p:txBody>
      </p:sp>
      <p:sp>
        <p:nvSpPr>
          <p:cNvPr id="5" name="Content Placeholder 4"/>
          <p:cNvSpPr>
            <a:spLocks noGrp="1"/>
          </p:cNvSpPr>
          <p:nvPr>
            <p:ph idx="1"/>
          </p:nvPr>
        </p:nvSpPr>
        <p:spPr>
          <a:xfrm>
            <a:off x="131180" y="863444"/>
            <a:ext cx="11929641" cy="1212099"/>
          </a:xfrm>
        </p:spPr>
        <p:txBody>
          <a:bodyPr/>
          <a:lstStyle/>
          <a:p>
            <a:r>
              <a:rPr lang="en-US" dirty="0"/>
              <a:t>One white-box testing strategy is said to be stronger than another strategy, if all types of errors detected by the first testing strategy is also detected by the second testing strategy, and the second testing strategy additionally detects some more types of errors.</a:t>
            </a:r>
          </a:p>
          <a:p>
            <a:endParaRPr lang="en-US" dirty="0"/>
          </a:p>
        </p:txBody>
      </p:sp>
      <p:sp>
        <p:nvSpPr>
          <p:cNvPr id="6" name="Rectangle 5"/>
          <p:cNvSpPr/>
          <p:nvPr/>
        </p:nvSpPr>
        <p:spPr>
          <a:xfrm>
            <a:off x="131180" y="2075543"/>
            <a:ext cx="3802191" cy="461665"/>
          </a:xfrm>
          <a:prstGeom prst="rect">
            <a:avLst/>
          </a:prstGeom>
        </p:spPr>
        <p:txBody>
          <a:bodyPr wrap="square">
            <a:spAutoFit/>
          </a:bodyPr>
          <a:lstStyle/>
          <a:p>
            <a:r>
              <a:rPr lang="en-US" sz="2400" b="1" dirty="0"/>
              <a:t>White-box  testing strategies</a:t>
            </a:r>
            <a:endParaRPr lang="en-US" sz="2400" dirty="0"/>
          </a:p>
        </p:txBody>
      </p:sp>
      <p:cxnSp>
        <p:nvCxnSpPr>
          <p:cNvPr id="7" name="Straight Connector 6"/>
          <p:cNvCxnSpPr>
            <a:stCxn id="6" idx="3"/>
          </p:cNvCxnSpPr>
          <p:nvPr/>
        </p:nvCxnSpPr>
        <p:spPr>
          <a:xfrm>
            <a:off x="3933371" y="2306376"/>
            <a:ext cx="801282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70782" y="2604867"/>
            <a:ext cx="3880303" cy="461665"/>
            <a:chOff x="688300" y="4331466"/>
            <a:chExt cx="3880303" cy="461665"/>
          </a:xfrm>
        </p:grpSpPr>
        <p:sp>
          <p:nvSpPr>
            <p:cNvPr id="9" name="Rectangle 8"/>
            <p:cNvSpPr/>
            <p:nvPr/>
          </p:nvSpPr>
          <p:spPr>
            <a:xfrm>
              <a:off x="1244832" y="4331466"/>
              <a:ext cx="332377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Statement</a:t>
              </a:r>
              <a:r>
                <a:rPr lang="en-US" sz="2400" dirty="0"/>
                <a:t> coverage</a:t>
              </a:r>
            </a:p>
          </p:txBody>
        </p:sp>
        <p:sp>
          <p:nvSpPr>
            <p:cNvPr id="10" name="Rectangle 9"/>
            <p:cNvSpPr/>
            <p:nvPr/>
          </p:nvSpPr>
          <p:spPr>
            <a:xfrm>
              <a:off x="688300" y="4331467"/>
              <a:ext cx="556532"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grpSp>
      <p:grpSp>
        <p:nvGrpSpPr>
          <p:cNvPr id="11" name="Group 10"/>
          <p:cNvGrpSpPr/>
          <p:nvPr/>
        </p:nvGrpSpPr>
        <p:grpSpPr>
          <a:xfrm>
            <a:off x="4361540" y="2604866"/>
            <a:ext cx="3650345" cy="461665"/>
            <a:chOff x="688300" y="4863407"/>
            <a:chExt cx="3004458" cy="461665"/>
          </a:xfrm>
        </p:grpSpPr>
        <p:sp>
          <p:nvSpPr>
            <p:cNvPr id="12" name="Rectangle 11"/>
            <p:cNvSpPr/>
            <p:nvPr/>
          </p:nvSpPr>
          <p:spPr>
            <a:xfrm>
              <a:off x="1109214" y="4863407"/>
              <a:ext cx="25835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Branch</a:t>
              </a:r>
              <a:r>
                <a:rPr lang="en-US" sz="2400" dirty="0"/>
                <a:t> coverage</a:t>
              </a:r>
            </a:p>
          </p:txBody>
        </p:sp>
        <p:sp>
          <p:nvSpPr>
            <p:cNvPr id="13" name="Rectangle 12"/>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US" sz="2800" b="1" dirty="0"/>
            </a:p>
          </p:txBody>
        </p:sp>
      </p:grpSp>
      <p:grpSp>
        <p:nvGrpSpPr>
          <p:cNvPr id="15" name="Group 14"/>
          <p:cNvGrpSpPr/>
          <p:nvPr/>
        </p:nvGrpSpPr>
        <p:grpSpPr>
          <a:xfrm>
            <a:off x="8222342" y="2604866"/>
            <a:ext cx="3723851" cy="461665"/>
            <a:chOff x="688299" y="4863407"/>
            <a:chExt cx="3723851" cy="461665"/>
          </a:xfrm>
        </p:grpSpPr>
        <p:sp>
          <p:nvSpPr>
            <p:cNvPr id="16" name="Rectangle 15"/>
            <p:cNvSpPr/>
            <p:nvPr/>
          </p:nvSpPr>
          <p:spPr>
            <a:xfrm>
              <a:off x="1199696" y="4863407"/>
              <a:ext cx="321245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Path</a:t>
              </a:r>
              <a:r>
                <a:rPr lang="en-US" sz="2400" dirty="0"/>
                <a:t> coverage</a:t>
              </a:r>
            </a:p>
          </p:txBody>
        </p:sp>
        <p:sp>
          <p:nvSpPr>
            <p:cNvPr id="17" name="Rectangle 16"/>
            <p:cNvSpPr/>
            <p:nvPr/>
          </p:nvSpPr>
          <p:spPr>
            <a:xfrm>
              <a:off x="688299" y="4863408"/>
              <a:ext cx="511397"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a:t>
              </a:r>
              <a:endParaRPr lang="en-US" sz="2800" b="1" dirty="0"/>
            </a:p>
          </p:txBody>
        </p:sp>
      </p:grpSp>
      <p:sp>
        <p:nvSpPr>
          <p:cNvPr id="20" name="Content Placeholder 2"/>
          <p:cNvSpPr txBox="1">
            <a:spLocks/>
          </p:cNvSpPr>
          <p:nvPr/>
        </p:nvSpPr>
        <p:spPr>
          <a:xfrm>
            <a:off x="270783" y="3862196"/>
            <a:ext cx="11675409" cy="20741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aims to design test cases so that </a:t>
            </a:r>
            <a:r>
              <a:rPr lang="en-US" b="1" dirty="0">
                <a:solidFill>
                  <a:srgbClr val="C00000"/>
                </a:solidFill>
              </a:rPr>
              <a:t>every statement in a program is executed at least once</a:t>
            </a:r>
          </a:p>
          <a:p>
            <a:r>
              <a:rPr lang="en-US" dirty="0"/>
              <a:t>Principal idea is </a:t>
            </a:r>
            <a:r>
              <a:rPr lang="en-US" dirty="0">
                <a:solidFill>
                  <a:srgbClr val="C00000"/>
                </a:solidFill>
              </a:rPr>
              <a:t>unless a statement is executed</a:t>
            </a:r>
            <a:r>
              <a:rPr lang="en-US" dirty="0"/>
              <a:t>, it is very </a:t>
            </a:r>
            <a:r>
              <a:rPr lang="en-US" dirty="0">
                <a:solidFill>
                  <a:srgbClr val="C00000"/>
                </a:solidFill>
              </a:rPr>
              <a:t>hard to determine if an error exists</a:t>
            </a:r>
            <a:r>
              <a:rPr lang="en-US" dirty="0"/>
              <a:t> in that statement</a:t>
            </a:r>
          </a:p>
          <a:p>
            <a:r>
              <a:rPr lang="en-US" dirty="0"/>
              <a:t>Unless a statement is executed, it is very difficult to observe whether it causes failure due to some illegal memory access, wrong result computation, etc.</a:t>
            </a:r>
          </a:p>
        </p:txBody>
      </p:sp>
      <p:sp>
        <p:nvSpPr>
          <p:cNvPr id="21" name="Rectangle 20"/>
          <p:cNvSpPr/>
          <p:nvPr/>
        </p:nvSpPr>
        <p:spPr>
          <a:xfrm>
            <a:off x="270783" y="3281953"/>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Statement coverage</a:t>
            </a:r>
          </a:p>
        </p:txBody>
      </p:sp>
      <p:cxnSp>
        <p:nvCxnSpPr>
          <p:cNvPr id="22" name="Straight Connector 21"/>
          <p:cNvCxnSpPr/>
          <p:nvPr/>
        </p:nvCxnSpPr>
        <p:spPr>
          <a:xfrm>
            <a:off x="2162575" y="3741932"/>
            <a:ext cx="9783618"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458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20" grpId="0" build="p"/>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White-box  testing </a:t>
            </a:r>
            <a:r>
              <a:rPr lang="en-US" sz="3600" dirty="0" smtClean="0"/>
              <a:t>strategies Cont.</a:t>
            </a:r>
            <a:endParaRPr lang="en-US" dirty="0"/>
          </a:p>
        </p:txBody>
      </p:sp>
      <p:sp>
        <p:nvSpPr>
          <p:cNvPr id="4" name="Content Placeholder 2"/>
          <p:cNvSpPr>
            <a:spLocks noGrp="1"/>
          </p:cNvSpPr>
          <p:nvPr>
            <p:ph idx="1"/>
          </p:nvPr>
        </p:nvSpPr>
        <p:spPr>
          <a:xfrm>
            <a:off x="190500" y="1506305"/>
            <a:ext cx="7200900" cy="4618723"/>
          </a:xfrm>
          <a:ln/>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smtClean="0"/>
              <a:t>  </a:t>
            </a:r>
            <a:r>
              <a:rPr lang="en-US" dirty="0" err="1" smtClean="0"/>
              <a:t>int</a:t>
            </a:r>
            <a:r>
              <a:rPr lang="en-US" dirty="0" smtClean="0"/>
              <a:t> </a:t>
            </a:r>
            <a:r>
              <a:rPr lang="en-US" dirty="0" err="1"/>
              <a:t>compute_gcd</a:t>
            </a:r>
            <a:r>
              <a:rPr lang="en-US" dirty="0"/>
              <a:t>(x, y)</a:t>
            </a:r>
          </a:p>
          <a:p>
            <a:pPr marL="0" indent="0">
              <a:buNone/>
            </a:pPr>
            <a:r>
              <a:rPr lang="en-US" dirty="0" smtClean="0"/>
              <a:t>  </a:t>
            </a:r>
            <a:r>
              <a:rPr lang="en-US" dirty="0" err="1" smtClean="0"/>
              <a:t>int</a:t>
            </a:r>
            <a:r>
              <a:rPr lang="en-US" dirty="0" smtClean="0"/>
              <a:t> </a:t>
            </a:r>
            <a:r>
              <a:rPr lang="en-US" dirty="0"/>
              <a:t>x, y;</a:t>
            </a:r>
          </a:p>
          <a:p>
            <a:pPr marL="0" indent="0">
              <a:buNone/>
            </a:pPr>
            <a:r>
              <a:rPr lang="en-US" dirty="0" smtClean="0"/>
              <a:t>  {</a:t>
            </a:r>
            <a:endParaRPr lang="en-US" dirty="0"/>
          </a:p>
          <a:p>
            <a:pPr marL="0" indent="0">
              <a:buNone/>
            </a:pPr>
            <a:r>
              <a:rPr lang="en-US" dirty="0" smtClean="0"/>
              <a:t>1 	while </a:t>
            </a:r>
            <a:r>
              <a:rPr lang="en-US" dirty="0"/>
              <a:t>(x! = y){</a:t>
            </a:r>
          </a:p>
          <a:p>
            <a:pPr marL="0" indent="0">
              <a:buNone/>
            </a:pPr>
            <a:r>
              <a:rPr lang="en-US" dirty="0" smtClean="0"/>
              <a:t>2	if </a:t>
            </a:r>
            <a:r>
              <a:rPr lang="en-US" dirty="0"/>
              <a:t>(x&gt;y) then</a:t>
            </a:r>
          </a:p>
          <a:p>
            <a:pPr marL="0" indent="0">
              <a:buNone/>
            </a:pPr>
            <a:r>
              <a:rPr lang="en-US" dirty="0"/>
              <a:t>3 </a:t>
            </a:r>
            <a:r>
              <a:rPr lang="en-US" dirty="0" smtClean="0"/>
              <a:t>		x</a:t>
            </a:r>
            <a:r>
              <a:rPr lang="en-US" dirty="0"/>
              <a:t>= x – y;</a:t>
            </a:r>
          </a:p>
          <a:p>
            <a:pPr marL="0" indent="0">
              <a:buNone/>
            </a:pPr>
            <a:r>
              <a:rPr lang="en-US" dirty="0"/>
              <a:t>4 </a:t>
            </a:r>
            <a:r>
              <a:rPr lang="en-US" dirty="0" smtClean="0"/>
              <a:t>	else </a:t>
            </a:r>
            <a:r>
              <a:rPr lang="en-US" dirty="0"/>
              <a:t>y= y – x;</a:t>
            </a:r>
          </a:p>
          <a:p>
            <a:pPr marL="0" indent="0">
              <a:buNone/>
            </a:pPr>
            <a:r>
              <a:rPr lang="en-US" dirty="0"/>
              <a:t>5 </a:t>
            </a:r>
            <a:r>
              <a:rPr lang="en-US" dirty="0" smtClean="0"/>
              <a:t>	}</a:t>
            </a:r>
            <a:endParaRPr lang="en-US" dirty="0"/>
          </a:p>
          <a:p>
            <a:pPr marL="0" indent="0">
              <a:buNone/>
            </a:pPr>
            <a:r>
              <a:rPr lang="en-US" dirty="0"/>
              <a:t>6 </a:t>
            </a:r>
            <a:r>
              <a:rPr lang="en-US" dirty="0" smtClean="0"/>
              <a:t>	return </a:t>
            </a:r>
            <a:r>
              <a:rPr lang="en-US" dirty="0"/>
              <a:t>x;</a:t>
            </a:r>
          </a:p>
          <a:p>
            <a:pPr marL="0" indent="0">
              <a:buNone/>
            </a:pPr>
            <a:r>
              <a:rPr lang="en-US" dirty="0" smtClean="0"/>
              <a:t>  }</a:t>
            </a:r>
            <a:endParaRPr lang="en-US" dirty="0"/>
          </a:p>
        </p:txBody>
      </p:sp>
      <p:sp>
        <p:nvSpPr>
          <p:cNvPr id="5" name="Rectangle 4"/>
          <p:cNvSpPr/>
          <p:nvPr/>
        </p:nvSpPr>
        <p:spPr>
          <a:xfrm>
            <a:off x="7663543" y="1641678"/>
            <a:ext cx="4207328" cy="1708160"/>
          </a:xfrm>
          <a:prstGeom prst="rect">
            <a:avLst/>
          </a:prstGeom>
        </p:spPr>
        <p:txBody>
          <a:bodyPr wrap="square">
            <a:spAutoFit/>
          </a:bodyPr>
          <a:lstStyle/>
          <a:p>
            <a:pPr algn="just"/>
            <a:r>
              <a:rPr lang="en-US" sz="2100" dirty="0"/>
              <a:t>By choosing the test set </a:t>
            </a:r>
            <a:r>
              <a:rPr lang="en-US" sz="2100" b="1" dirty="0">
                <a:solidFill>
                  <a:srgbClr val="C00000"/>
                </a:solidFill>
              </a:rPr>
              <a:t>{(x=3, y=3), (x=4, y=3), (x=3, y=4)}</a:t>
            </a:r>
            <a:r>
              <a:rPr lang="en-US" sz="2100" dirty="0"/>
              <a:t>, we can exercise the program such that all statements are executed at least once.</a:t>
            </a:r>
          </a:p>
        </p:txBody>
      </p:sp>
      <p:sp>
        <p:nvSpPr>
          <p:cNvPr id="6" name="Rectangle 5"/>
          <p:cNvSpPr/>
          <p:nvPr/>
        </p:nvSpPr>
        <p:spPr>
          <a:xfrm>
            <a:off x="190500" y="819835"/>
            <a:ext cx="118128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Consider the Euclid’s </a:t>
            </a:r>
            <a:r>
              <a:rPr lang="en-US" sz="2400" b="1" dirty="0">
                <a:solidFill>
                  <a:srgbClr val="C00000"/>
                </a:solidFill>
              </a:rPr>
              <a:t>GCD computation </a:t>
            </a:r>
            <a:r>
              <a:rPr lang="en-US" sz="2400" dirty="0"/>
              <a:t>algorithm  </a:t>
            </a:r>
          </a:p>
        </p:txBody>
      </p:sp>
    </p:spTree>
    <p:extLst>
      <p:ext uri="{BB962C8B-B14F-4D97-AF65-F5344CB8AC3E}">
        <p14:creationId xmlns:p14="http://schemas.microsoft.com/office/powerpoint/2010/main" val="11619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 </a:t>
            </a:r>
            <a:r>
              <a:rPr lang="en-US" dirty="0" smtClean="0"/>
              <a:t>strategies Cont.</a:t>
            </a:r>
            <a:endParaRPr lang="en-US" dirty="0"/>
          </a:p>
        </p:txBody>
      </p:sp>
      <p:sp>
        <p:nvSpPr>
          <p:cNvPr id="5" name="Content Placeholder 2"/>
          <p:cNvSpPr txBox="1">
            <a:spLocks/>
          </p:cNvSpPr>
          <p:nvPr/>
        </p:nvSpPr>
        <p:spPr>
          <a:xfrm>
            <a:off x="183697" y="1386603"/>
            <a:ext cx="11675409" cy="2335404"/>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branch coverage based testing strategy, </a:t>
            </a:r>
            <a:r>
              <a:rPr lang="en-US" b="1" dirty="0">
                <a:solidFill>
                  <a:srgbClr val="C00000"/>
                </a:solidFill>
              </a:rPr>
              <a:t>test cases are designed to make each branch condition to assume true and false values in turn</a:t>
            </a:r>
          </a:p>
          <a:p>
            <a:r>
              <a:rPr lang="en-US" dirty="0"/>
              <a:t>It is also known as </a:t>
            </a:r>
            <a:r>
              <a:rPr lang="en-US" b="1" dirty="0">
                <a:solidFill>
                  <a:srgbClr val="C00000"/>
                </a:solidFill>
              </a:rPr>
              <a:t>edge Testing </a:t>
            </a:r>
            <a:r>
              <a:rPr lang="en-US" dirty="0"/>
              <a:t>as in this testing scheme, each edge of a program’s control flow graph is traversed at least once</a:t>
            </a:r>
          </a:p>
          <a:p>
            <a:r>
              <a:rPr lang="en-US" dirty="0"/>
              <a:t>Branch coverage </a:t>
            </a:r>
            <a:r>
              <a:rPr lang="en-US" b="1" dirty="0">
                <a:solidFill>
                  <a:srgbClr val="C00000"/>
                </a:solidFill>
              </a:rPr>
              <a:t>guarantees statement coverage</a:t>
            </a:r>
            <a:r>
              <a:rPr lang="en-US" dirty="0"/>
              <a:t>, so it is stronger strategy compared to Statement Coverage.</a:t>
            </a:r>
          </a:p>
        </p:txBody>
      </p:sp>
      <p:sp>
        <p:nvSpPr>
          <p:cNvPr id="6" name="Rectangle 5"/>
          <p:cNvSpPr/>
          <p:nvPr/>
        </p:nvSpPr>
        <p:spPr>
          <a:xfrm>
            <a:off x="183697" y="806360"/>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Branch coverage</a:t>
            </a:r>
          </a:p>
        </p:txBody>
      </p:sp>
      <p:cxnSp>
        <p:nvCxnSpPr>
          <p:cNvPr id="7" name="Straight Connector 6"/>
          <p:cNvCxnSpPr/>
          <p:nvPr/>
        </p:nvCxnSpPr>
        <p:spPr>
          <a:xfrm>
            <a:off x="2075489" y="1266339"/>
            <a:ext cx="9783618"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183697" y="4325578"/>
            <a:ext cx="11675409" cy="2335404"/>
          </a:xfrm>
          <a:prstGeom prst="rect">
            <a:avLst/>
          </a:prstGeom>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 this strategy test cases are executed in such a way that </a:t>
            </a:r>
            <a:r>
              <a:rPr lang="en-IN" b="1" dirty="0">
                <a:solidFill>
                  <a:srgbClr val="C00000"/>
                </a:solidFill>
              </a:rPr>
              <a:t>every path is executed at least once</a:t>
            </a:r>
          </a:p>
          <a:p>
            <a:r>
              <a:rPr lang="en-IN" dirty="0"/>
              <a:t>All possible control paths taken, including </a:t>
            </a:r>
          </a:p>
          <a:p>
            <a:pPr lvl="1"/>
            <a:r>
              <a:rPr lang="en-IN" b="1" dirty="0"/>
              <a:t>All loop paths</a:t>
            </a:r>
            <a:r>
              <a:rPr lang="en-IN" dirty="0"/>
              <a:t> taken </a:t>
            </a:r>
            <a:r>
              <a:rPr lang="en-IN" b="1" dirty="0">
                <a:solidFill>
                  <a:srgbClr val="C00000"/>
                </a:solidFill>
              </a:rPr>
              <a:t>zero</a:t>
            </a:r>
            <a:r>
              <a:rPr lang="en-IN" dirty="0"/>
              <a:t>, </a:t>
            </a:r>
            <a:r>
              <a:rPr lang="en-IN" b="1" dirty="0">
                <a:solidFill>
                  <a:srgbClr val="C00000"/>
                </a:solidFill>
              </a:rPr>
              <a:t>once</a:t>
            </a:r>
            <a:r>
              <a:rPr lang="en-IN" dirty="0"/>
              <a:t> and </a:t>
            </a:r>
            <a:r>
              <a:rPr lang="en-IN" b="1" dirty="0">
                <a:solidFill>
                  <a:srgbClr val="C00000"/>
                </a:solidFill>
              </a:rPr>
              <a:t>multiple items </a:t>
            </a:r>
            <a:r>
              <a:rPr lang="en-IN" dirty="0"/>
              <a:t>in technique</a:t>
            </a:r>
          </a:p>
          <a:p>
            <a:pPr lvl="1"/>
            <a:r>
              <a:rPr lang="en-IN" dirty="0"/>
              <a:t>The </a:t>
            </a:r>
            <a:r>
              <a:rPr lang="en-IN" b="1" dirty="0">
                <a:solidFill>
                  <a:srgbClr val="C00000"/>
                </a:solidFill>
              </a:rPr>
              <a:t>test case </a:t>
            </a:r>
            <a:r>
              <a:rPr lang="en-IN" dirty="0"/>
              <a:t>are </a:t>
            </a:r>
            <a:r>
              <a:rPr lang="en-IN" b="1" dirty="0">
                <a:solidFill>
                  <a:srgbClr val="C00000"/>
                </a:solidFill>
              </a:rPr>
              <a:t>prepared</a:t>
            </a:r>
            <a:r>
              <a:rPr lang="en-IN" dirty="0"/>
              <a:t> based on the </a:t>
            </a:r>
            <a:r>
              <a:rPr lang="en-IN" b="1" dirty="0">
                <a:solidFill>
                  <a:srgbClr val="C00000"/>
                </a:solidFill>
              </a:rPr>
              <a:t>logical complexity measure</a:t>
            </a:r>
            <a:r>
              <a:rPr lang="en-IN" dirty="0"/>
              <a:t> of the </a:t>
            </a:r>
            <a:r>
              <a:rPr lang="en-IN" dirty="0">
                <a:solidFill>
                  <a:srgbClr val="C00000"/>
                </a:solidFill>
              </a:rPr>
              <a:t>procedure design</a:t>
            </a:r>
          </a:p>
          <a:p>
            <a:r>
              <a:rPr lang="en-IN" b="1" dirty="0">
                <a:solidFill>
                  <a:srgbClr val="C00000"/>
                </a:solidFill>
              </a:rPr>
              <a:t>Flow graph</a:t>
            </a:r>
            <a:r>
              <a:rPr lang="en-IN" b="1" dirty="0"/>
              <a:t>, </a:t>
            </a:r>
            <a:r>
              <a:rPr lang="en-IN" b="1" dirty="0" err="1">
                <a:solidFill>
                  <a:srgbClr val="C00000"/>
                </a:solidFill>
              </a:rPr>
              <a:t>Cyclomatic</a:t>
            </a:r>
            <a:r>
              <a:rPr lang="en-IN" b="1" dirty="0">
                <a:solidFill>
                  <a:srgbClr val="C00000"/>
                </a:solidFill>
              </a:rPr>
              <a:t> Complexity</a:t>
            </a:r>
            <a:r>
              <a:rPr lang="en-IN" b="1" dirty="0"/>
              <a:t> </a:t>
            </a:r>
            <a:r>
              <a:rPr lang="en-IN" dirty="0"/>
              <a:t>and </a:t>
            </a:r>
            <a:r>
              <a:rPr lang="en-IN" b="1" dirty="0">
                <a:solidFill>
                  <a:srgbClr val="C00000"/>
                </a:solidFill>
              </a:rPr>
              <a:t>Graph </a:t>
            </a:r>
            <a:r>
              <a:rPr lang="en-IN" b="1" dirty="0" err="1">
                <a:solidFill>
                  <a:srgbClr val="C00000"/>
                </a:solidFill>
              </a:rPr>
              <a:t>Metrices</a:t>
            </a:r>
            <a:r>
              <a:rPr lang="en-IN" b="1" dirty="0">
                <a:solidFill>
                  <a:srgbClr val="C00000"/>
                </a:solidFill>
              </a:rPr>
              <a:t> </a:t>
            </a:r>
            <a:r>
              <a:rPr lang="en-IN" dirty="0"/>
              <a:t>are used to arrive at basis path.</a:t>
            </a:r>
          </a:p>
        </p:txBody>
      </p:sp>
      <p:sp>
        <p:nvSpPr>
          <p:cNvPr id="9" name="Rectangle 8"/>
          <p:cNvSpPr/>
          <p:nvPr/>
        </p:nvSpPr>
        <p:spPr>
          <a:xfrm>
            <a:off x="183697" y="3745335"/>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Path Coverage</a:t>
            </a:r>
          </a:p>
        </p:txBody>
      </p:sp>
      <p:cxnSp>
        <p:nvCxnSpPr>
          <p:cNvPr id="10" name="Straight Connector 9"/>
          <p:cNvCxnSpPr/>
          <p:nvPr/>
        </p:nvCxnSpPr>
        <p:spPr>
          <a:xfrm>
            <a:off x="2075489" y="4205314"/>
            <a:ext cx="9783618"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624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build="p"/>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 </a:t>
            </a:r>
            <a:r>
              <a:rPr lang="en-US" dirty="0" smtClean="0"/>
              <a:t>strategies Cont.</a:t>
            </a:r>
            <a:endParaRPr lang="en-US" dirty="0"/>
          </a:p>
        </p:txBody>
      </p:sp>
      <p:sp>
        <p:nvSpPr>
          <p:cNvPr id="5" name="Content Placeholder 2"/>
          <p:cNvSpPr txBox="1">
            <a:spLocks/>
          </p:cNvSpPr>
          <p:nvPr/>
        </p:nvSpPr>
        <p:spPr>
          <a:xfrm>
            <a:off x="183697" y="1386602"/>
            <a:ext cx="5505903" cy="47665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branch coverage based testing strategy, </a:t>
            </a:r>
            <a:r>
              <a:rPr lang="en-US" b="1" dirty="0">
                <a:solidFill>
                  <a:srgbClr val="C00000"/>
                </a:solidFill>
              </a:rPr>
              <a:t>test cases are designed to make each branch condition to assume true and false values in turn</a:t>
            </a:r>
          </a:p>
          <a:p>
            <a:r>
              <a:rPr lang="en-US" dirty="0"/>
              <a:t>It is also known as </a:t>
            </a:r>
            <a:r>
              <a:rPr lang="en-US" b="1" dirty="0">
                <a:solidFill>
                  <a:srgbClr val="C00000"/>
                </a:solidFill>
              </a:rPr>
              <a:t>edge Testing </a:t>
            </a:r>
            <a:r>
              <a:rPr lang="en-US" dirty="0"/>
              <a:t>as in this testing scheme, each edge of a program’s control flow graph is traversed at least once</a:t>
            </a:r>
          </a:p>
          <a:p>
            <a:r>
              <a:rPr lang="en-US" dirty="0"/>
              <a:t>Branch coverage </a:t>
            </a:r>
            <a:r>
              <a:rPr lang="en-US" b="1" dirty="0">
                <a:solidFill>
                  <a:srgbClr val="C00000"/>
                </a:solidFill>
              </a:rPr>
              <a:t>guarantees statement coverage</a:t>
            </a:r>
            <a:r>
              <a:rPr lang="en-US" dirty="0"/>
              <a:t>, so it is stronger strategy compared to Statement Coverage.</a:t>
            </a:r>
          </a:p>
        </p:txBody>
      </p:sp>
      <p:sp>
        <p:nvSpPr>
          <p:cNvPr id="6" name="Rectangle 5"/>
          <p:cNvSpPr/>
          <p:nvPr/>
        </p:nvSpPr>
        <p:spPr>
          <a:xfrm>
            <a:off x="183697" y="806360"/>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Branch coverage</a:t>
            </a:r>
          </a:p>
        </p:txBody>
      </p:sp>
      <p:cxnSp>
        <p:nvCxnSpPr>
          <p:cNvPr id="7" name="Straight Connector 6"/>
          <p:cNvCxnSpPr/>
          <p:nvPr/>
        </p:nvCxnSpPr>
        <p:spPr>
          <a:xfrm>
            <a:off x="2075489" y="1266339"/>
            <a:ext cx="3614111"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6076457" y="1392904"/>
            <a:ext cx="5859517" cy="4647969"/>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 this strategy test cases are executed in such a way that </a:t>
            </a:r>
            <a:r>
              <a:rPr lang="en-IN" b="1" dirty="0">
                <a:solidFill>
                  <a:srgbClr val="C00000"/>
                </a:solidFill>
              </a:rPr>
              <a:t>every path is executed at least once</a:t>
            </a:r>
          </a:p>
          <a:p>
            <a:r>
              <a:rPr lang="en-IN" dirty="0"/>
              <a:t>All possible control paths taken, including </a:t>
            </a:r>
          </a:p>
          <a:p>
            <a:pPr lvl="1"/>
            <a:r>
              <a:rPr lang="en-IN" b="1" dirty="0"/>
              <a:t>All loop paths</a:t>
            </a:r>
            <a:r>
              <a:rPr lang="en-IN" dirty="0"/>
              <a:t> taken </a:t>
            </a:r>
            <a:r>
              <a:rPr lang="en-IN" b="1" dirty="0">
                <a:solidFill>
                  <a:srgbClr val="C00000"/>
                </a:solidFill>
              </a:rPr>
              <a:t>zero</a:t>
            </a:r>
            <a:r>
              <a:rPr lang="en-IN" dirty="0"/>
              <a:t>, </a:t>
            </a:r>
            <a:r>
              <a:rPr lang="en-IN" b="1" dirty="0">
                <a:solidFill>
                  <a:srgbClr val="C00000"/>
                </a:solidFill>
              </a:rPr>
              <a:t>once</a:t>
            </a:r>
            <a:r>
              <a:rPr lang="en-IN" dirty="0"/>
              <a:t> and </a:t>
            </a:r>
            <a:r>
              <a:rPr lang="en-IN" b="1" dirty="0">
                <a:solidFill>
                  <a:srgbClr val="C00000"/>
                </a:solidFill>
              </a:rPr>
              <a:t>multiple items </a:t>
            </a:r>
            <a:r>
              <a:rPr lang="en-IN" dirty="0"/>
              <a:t>in technique</a:t>
            </a:r>
          </a:p>
          <a:p>
            <a:pPr lvl="1"/>
            <a:r>
              <a:rPr lang="en-IN" dirty="0"/>
              <a:t>The </a:t>
            </a:r>
            <a:r>
              <a:rPr lang="en-IN" b="1" dirty="0">
                <a:solidFill>
                  <a:srgbClr val="C00000"/>
                </a:solidFill>
              </a:rPr>
              <a:t>test case </a:t>
            </a:r>
            <a:r>
              <a:rPr lang="en-IN" dirty="0"/>
              <a:t>are </a:t>
            </a:r>
            <a:r>
              <a:rPr lang="en-IN" b="1" dirty="0">
                <a:solidFill>
                  <a:srgbClr val="C00000"/>
                </a:solidFill>
              </a:rPr>
              <a:t>prepared</a:t>
            </a:r>
            <a:r>
              <a:rPr lang="en-IN" dirty="0"/>
              <a:t> based on the </a:t>
            </a:r>
            <a:r>
              <a:rPr lang="en-IN" b="1" dirty="0">
                <a:solidFill>
                  <a:srgbClr val="C00000"/>
                </a:solidFill>
              </a:rPr>
              <a:t>logical complexity measure</a:t>
            </a:r>
            <a:r>
              <a:rPr lang="en-IN" dirty="0"/>
              <a:t> of the </a:t>
            </a:r>
            <a:r>
              <a:rPr lang="en-IN" dirty="0">
                <a:solidFill>
                  <a:srgbClr val="C00000"/>
                </a:solidFill>
              </a:rPr>
              <a:t>procedure design</a:t>
            </a:r>
          </a:p>
          <a:p>
            <a:r>
              <a:rPr lang="en-IN" b="1" dirty="0">
                <a:solidFill>
                  <a:srgbClr val="C00000"/>
                </a:solidFill>
              </a:rPr>
              <a:t>Flow graph</a:t>
            </a:r>
            <a:r>
              <a:rPr lang="en-IN" b="1" dirty="0"/>
              <a:t>, </a:t>
            </a:r>
            <a:r>
              <a:rPr lang="en-IN" b="1" dirty="0" err="1">
                <a:solidFill>
                  <a:srgbClr val="C00000"/>
                </a:solidFill>
              </a:rPr>
              <a:t>Cyclomatic</a:t>
            </a:r>
            <a:r>
              <a:rPr lang="en-IN" b="1" dirty="0">
                <a:solidFill>
                  <a:srgbClr val="C00000"/>
                </a:solidFill>
              </a:rPr>
              <a:t> Complexity</a:t>
            </a:r>
            <a:r>
              <a:rPr lang="en-IN" b="1" dirty="0"/>
              <a:t> </a:t>
            </a:r>
            <a:r>
              <a:rPr lang="en-IN" dirty="0"/>
              <a:t>and </a:t>
            </a:r>
            <a:r>
              <a:rPr lang="en-IN" b="1" dirty="0">
                <a:solidFill>
                  <a:srgbClr val="C00000"/>
                </a:solidFill>
              </a:rPr>
              <a:t>Graph </a:t>
            </a:r>
            <a:r>
              <a:rPr lang="en-IN" b="1" dirty="0" err="1">
                <a:solidFill>
                  <a:srgbClr val="C00000"/>
                </a:solidFill>
              </a:rPr>
              <a:t>Metrices</a:t>
            </a:r>
            <a:r>
              <a:rPr lang="en-IN" b="1" dirty="0">
                <a:solidFill>
                  <a:srgbClr val="C00000"/>
                </a:solidFill>
              </a:rPr>
              <a:t> </a:t>
            </a:r>
            <a:r>
              <a:rPr lang="en-IN" dirty="0"/>
              <a:t>are used to arrive at basis path.</a:t>
            </a:r>
          </a:p>
        </p:txBody>
      </p:sp>
      <p:sp>
        <p:nvSpPr>
          <p:cNvPr id="9" name="Rectangle 8"/>
          <p:cNvSpPr/>
          <p:nvPr/>
        </p:nvSpPr>
        <p:spPr>
          <a:xfrm>
            <a:off x="6076457" y="812662"/>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Path Coverage</a:t>
            </a:r>
          </a:p>
        </p:txBody>
      </p:sp>
      <p:cxnSp>
        <p:nvCxnSpPr>
          <p:cNvPr id="10" name="Straight Connector 9"/>
          <p:cNvCxnSpPr/>
          <p:nvPr/>
        </p:nvCxnSpPr>
        <p:spPr>
          <a:xfrm>
            <a:off x="7968249" y="1272641"/>
            <a:ext cx="39677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p:cNvCxnSpPr/>
          <p:nvPr/>
        </p:nvCxnSpPr>
        <p:spPr>
          <a:xfrm>
            <a:off x="5892760"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3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build="p"/>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Grey Box Testing</a:t>
            </a:r>
          </a:p>
        </p:txBody>
      </p:sp>
      <p:sp>
        <p:nvSpPr>
          <p:cNvPr id="3" name="Content Placeholder 2"/>
          <p:cNvSpPr>
            <a:spLocks noGrp="1"/>
          </p:cNvSpPr>
          <p:nvPr>
            <p:ph idx="1"/>
          </p:nvPr>
        </p:nvSpPr>
        <p:spPr/>
        <p:txBody>
          <a:bodyPr/>
          <a:lstStyle/>
          <a:p>
            <a:r>
              <a:rPr lang="en-US" b="1" dirty="0">
                <a:solidFill>
                  <a:srgbClr val="C00000"/>
                </a:solidFill>
              </a:rPr>
              <a:t>Combination</a:t>
            </a:r>
            <a:r>
              <a:rPr lang="en-US" dirty="0">
                <a:solidFill>
                  <a:srgbClr val="C00000"/>
                </a:solidFill>
              </a:rPr>
              <a:t> </a:t>
            </a:r>
            <a:r>
              <a:rPr lang="en-US" dirty="0"/>
              <a:t>of </a:t>
            </a:r>
            <a:r>
              <a:rPr lang="en-US" b="1" dirty="0">
                <a:solidFill>
                  <a:srgbClr val="C00000"/>
                </a:solidFill>
              </a:rPr>
              <a:t>white box </a:t>
            </a:r>
            <a:r>
              <a:rPr lang="en-US" dirty="0"/>
              <a:t>and </a:t>
            </a:r>
            <a:r>
              <a:rPr lang="en-US" b="1" dirty="0">
                <a:solidFill>
                  <a:srgbClr val="C00000"/>
                </a:solidFill>
              </a:rPr>
              <a:t>black box</a:t>
            </a:r>
            <a:r>
              <a:rPr lang="en-US" dirty="0"/>
              <a:t> testing</a:t>
            </a:r>
          </a:p>
          <a:p>
            <a:r>
              <a:rPr lang="en-US" b="1" dirty="0">
                <a:solidFill>
                  <a:srgbClr val="C00000"/>
                </a:solidFill>
              </a:rPr>
              <a:t>Tester</a:t>
            </a:r>
            <a:r>
              <a:rPr lang="en-US" dirty="0">
                <a:solidFill>
                  <a:srgbClr val="C00000"/>
                </a:solidFill>
              </a:rPr>
              <a:t> </a:t>
            </a:r>
            <a:r>
              <a:rPr lang="en-US" dirty="0"/>
              <a:t>has </a:t>
            </a:r>
            <a:r>
              <a:rPr lang="en-US" b="1" dirty="0">
                <a:solidFill>
                  <a:srgbClr val="C00000"/>
                </a:solidFill>
              </a:rPr>
              <a:t>access</a:t>
            </a:r>
            <a:r>
              <a:rPr lang="en-US" dirty="0">
                <a:solidFill>
                  <a:srgbClr val="C00000"/>
                </a:solidFill>
              </a:rPr>
              <a:t> </a:t>
            </a:r>
            <a:r>
              <a:rPr lang="en-US" dirty="0"/>
              <a:t>to </a:t>
            </a:r>
            <a:r>
              <a:rPr lang="en-US" b="1" dirty="0">
                <a:solidFill>
                  <a:srgbClr val="C00000"/>
                </a:solidFill>
              </a:rPr>
              <a:t>source code</a:t>
            </a:r>
            <a:r>
              <a:rPr lang="en-US" dirty="0"/>
              <a:t>, but uses it </a:t>
            </a:r>
            <a:r>
              <a:rPr lang="en-US" b="1" dirty="0">
                <a:solidFill>
                  <a:srgbClr val="C00000"/>
                </a:solidFill>
              </a:rPr>
              <a:t>in</a:t>
            </a:r>
            <a:r>
              <a:rPr lang="en-US" dirty="0">
                <a:solidFill>
                  <a:srgbClr val="C00000"/>
                </a:solidFill>
              </a:rPr>
              <a:t> </a:t>
            </a:r>
            <a:r>
              <a:rPr lang="en-US" dirty="0"/>
              <a:t>a </a:t>
            </a:r>
            <a:r>
              <a:rPr lang="en-US" b="1" dirty="0">
                <a:solidFill>
                  <a:srgbClr val="C00000"/>
                </a:solidFill>
              </a:rPr>
              <a:t>restricted manner</a:t>
            </a:r>
          </a:p>
          <a:p>
            <a:r>
              <a:rPr lang="en-US" b="1" dirty="0">
                <a:solidFill>
                  <a:srgbClr val="C00000"/>
                </a:solidFill>
              </a:rPr>
              <a:t>Test cases </a:t>
            </a:r>
            <a:r>
              <a:rPr lang="en-US" dirty="0"/>
              <a:t>are still </a:t>
            </a:r>
            <a:r>
              <a:rPr lang="en-US" b="1" dirty="0">
                <a:solidFill>
                  <a:srgbClr val="C00000"/>
                </a:solidFill>
              </a:rPr>
              <a:t>written using specifications </a:t>
            </a:r>
            <a:r>
              <a:rPr lang="en-US" dirty="0"/>
              <a:t>based on expected outputs for given input</a:t>
            </a:r>
          </a:p>
          <a:p>
            <a:r>
              <a:rPr lang="en-US" dirty="0"/>
              <a:t>These </a:t>
            </a:r>
            <a:r>
              <a:rPr lang="en-US" b="1" dirty="0">
                <a:solidFill>
                  <a:srgbClr val="C00000"/>
                </a:solidFill>
              </a:rPr>
              <a:t>test cases are informed </a:t>
            </a:r>
            <a:r>
              <a:rPr lang="en-US" dirty="0"/>
              <a:t>by </a:t>
            </a:r>
            <a:r>
              <a:rPr lang="en-US" b="1" dirty="0">
                <a:solidFill>
                  <a:srgbClr val="C00000"/>
                </a:solidFill>
              </a:rPr>
              <a:t>program code structure</a:t>
            </a:r>
          </a:p>
          <a:p>
            <a:endParaRPr lang="en-US" dirty="0"/>
          </a:p>
        </p:txBody>
      </p:sp>
    </p:spTree>
    <p:extLst>
      <p:ext uri="{BB962C8B-B14F-4D97-AF65-F5344CB8AC3E}">
        <p14:creationId xmlns:p14="http://schemas.microsoft.com/office/powerpoint/2010/main" val="48460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Object Oriented Applications</a:t>
            </a:r>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1818" y="857250"/>
            <a:ext cx="3386666" cy="1905000"/>
          </a:xfrm>
          <a:prstGeom prst="rect">
            <a:avLst/>
          </a:prstGeom>
        </p:spPr>
      </p:pic>
      <p:pic>
        <p:nvPicPr>
          <p:cNvPr id="5" name="Picture 4"/>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37406" y="2908299"/>
            <a:ext cx="3091078" cy="2819400"/>
          </a:xfrm>
          <a:prstGeom prst="rect">
            <a:avLst/>
          </a:prstGeom>
        </p:spPr>
      </p:pic>
      <p:cxnSp>
        <p:nvCxnSpPr>
          <p:cNvPr id="6" name="Straight Connector 5"/>
          <p:cNvCxnSpPr/>
          <p:nvPr/>
        </p:nvCxnSpPr>
        <p:spPr>
          <a:xfrm>
            <a:off x="3682960"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3856487" y="1371600"/>
            <a:ext cx="8202163" cy="47665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t>
            </a:r>
            <a:r>
              <a:rPr lang="en-US" dirty="0"/>
              <a:t>concept of the unit testing changes in object-oriented software</a:t>
            </a:r>
          </a:p>
          <a:p>
            <a:r>
              <a:rPr lang="en-US" b="1" dirty="0">
                <a:solidFill>
                  <a:srgbClr val="C00000"/>
                </a:solidFill>
              </a:rPr>
              <a:t>Encapsulation drives </a:t>
            </a:r>
            <a:r>
              <a:rPr lang="en-US" dirty="0"/>
              <a:t>the </a:t>
            </a:r>
            <a:r>
              <a:rPr lang="en-US" b="1" dirty="0">
                <a:solidFill>
                  <a:srgbClr val="C00000"/>
                </a:solidFill>
              </a:rPr>
              <a:t>definition</a:t>
            </a:r>
            <a:r>
              <a:rPr lang="en-US" dirty="0">
                <a:solidFill>
                  <a:srgbClr val="C00000"/>
                </a:solidFill>
              </a:rPr>
              <a:t> </a:t>
            </a:r>
            <a:r>
              <a:rPr lang="en-US" dirty="0"/>
              <a:t>of </a:t>
            </a:r>
            <a:r>
              <a:rPr lang="en-US" b="1" dirty="0">
                <a:solidFill>
                  <a:srgbClr val="C00000"/>
                </a:solidFill>
              </a:rPr>
              <a:t>classes</a:t>
            </a:r>
            <a:r>
              <a:rPr lang="en-US" dirty="0">
                <a:solidFill>
                  <a:srgbClr val="C00000"/>
                </a:solidFill>
              </a:rPr>
              <a:t> </a:t>
            </a:r>
            <a:r>
              <a:rPr lang="en-US" dirty="0"/>
              <a:t>and </a:t>
            </a:r>
            <a:r>
              <a:rPr lang="en-US" b="1" dirty="0">
                <a:solidFill>
                  <a:srgbClr val="C00000"/>
                </a:solidFill>
              </a:rPr>
              <a:t>objects</a:t>
            </a:r>
            <a:endParaRPr lang="en-US" dirty="0"/>
          </a:p>
          <a:p>
            <a:pPr lvl="1"/>
            <a:r>
              <a:rPr lang="en-US" dirty="0"/>
              <a:t>Means, each class and each instance of a class (object) packages attributes (data) and the operations (methods or services) that manipulate these data</a:t>
            </a:r>
          </a:p>
          <a:p>
            <a:pPr lvl="1"/>
            <a:r>
              <a:rPr lang="en-US" b="1" dirty="0">
                <a:solidFill>
                  <a:srgbClr val="C00000"/>
                </a:solidFill>
              </a:rPr>
              <a:t>Rather than testing an individual module</a:t>
            </a:r>
            <a:r>
              <a:rPr lang="en-US" dirty="0"/>
              <a:t>, the smallest </a:t>
            </a:r>
            <a:r>
              <a:rPr lang="en-US" b="1" dirty="0">
                <a:solidFill>
                  <a:srgbClr val="C00000"/>
                </a:solidFill>
              </a:rPr>
              <a:t>testable unit</a:t>
            </a:r>
            <a:r>
              <a:rPr lang="en-US" dirty="0"/>
              <a:t> is the </a:t>
            </a:r>
            <a:r>
              <a:rPr lang="en-US" b="1" dirty="0">
                <a:solidFill>
                  <a:srgbClr val="C00000"/>
                </a:solidFill>
              </a:rPr>
              <a:t>encapsulated class</a:t>
            </a:r>
            <a:endParaRPr lang="en-US" dirty="0"/>
          </a:p>
          <a:p>
            <a:r>
              <a:rPr lang="en-US" b="1" dirty="0">
                <a:solidFill>
                  <a:srgbClr val="C00000"/>
                </a:solidFill>
              </a:rPr>
              <a:t>Unlike</a:t>
            </a:r>
            <a:r>
              <a:rPr lang="en-US" dirty="0"/>
              <a:t> unit testing of </a:t>
            </a:r>
            <a:r>
              <a:rPr lang="en-US" b="1" dirty="0">
                <a:solidFill>
                  <a:srgbClr val="C00000"/>
                </a:solidFill>
              </a:rPr>
              <a:t>conventional software</a:t>
            </a:r>
            <a:r>
              <a:rPr lang="en-US" dirty="0"/>
              <a:t>, </a:t>
            </a:r>
          </a:p>
          <a:p>
            <a:pPr lvl="1"/>
            <a:r>
              <a:rPr lang="en-US" dirty="0"/>
              <a:t>which focuses on the algorithmic detail of a module and the data that flows across the module interface, </a:t>
            </a:r>
          </a:p>
          <a:p>
            <a:pPr lvl="1"/>
            <a:r>
              <a:rPr lang="en-US" b="1" dirty="0">
                <a:solidFill>
                  <a:srgbClr val="C00000"/>
                </a:solidFill>
              </a:rPr>
              <a:t>class testing </a:t>
            </a:r>
            <a:r>
              <a:rPr lang="en-US" dirty="0"/>
              <a:t>for OO software is </a:t>
            </a:r>
            <a:r>
              <a:rPr lang="en-US" b="1" dirty="0">
                <a:solidFill>
                  <a:srgbClr val="C00000"/>
                </a:solidFill>
              </a:rPr>
              <a:t>driven by </a:t>
            </a:r>
            <a:r>
              <a:rPr lang="en-US" dirty="0"/>
              <a:t>the </a:t>
            </a:r>
            <a:r>
              <a:rPr lang="en-US" b="1" dirty="0">
                <a:solidFill>
                  <a:srgbClr val="C00000"/>
                </a:solidFill>
              </a:rPr>
              <a:t>operations encapsulated</a:t>
            </a:r>
            <a:r>
              <a:rPr lang="en-US" dirty="0"/>
              <a:t> by the class and the </a:t>
            </a:r>
            <a:r>
              <a:rPr lang="en-US" b="1" dirty="0">
                <a:solidFill>
                  <a:srgbClr val="C00000"/>
                </a:solidFill>
              </a:rPr>
              <a:t>state behavior </a:t>
            </a:r>
            <a:r>
              <a:rPr lang="en-US" dirty="0"/>
              <a:t>of the class</a:t>
            </a:r>
          </a:p>
        </p:txBody>
      </p:sp>
      <p:sp>
        <p:nvSpPr>
          <p:cNvPr id="8" name="Rectangle 7"/>
          <p:cNvSpPr/>
          <p:nvPr/>
        </p:nvSpPr>
        <p:spPr>
          <a:xfrm>
            <a:off x="3682960" y="729218"/>
            <a:ext cx="850904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Unit Testing in the OO Context</a:t>
            </a:r>
          </a:p>
        </p:txBody>
      </p:sp>
    </p:spTree>
    <p:extLst>
      <p:ext uri="{BB962C8B-B14F-4D97-AF65-F5344CB8AC3E}">
        <p14:creationId xmlns:p14="http://schemas.microsoft.com/office/powerpoint/2010/main" val="92259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Testing in the OO Context</a:t>
            </a:r>
          </a:p>
        </p:txBody>
      </p:sp>
      <p:sp>
        <p:nvSpPr>
          <p:cNvPr id="5" name="Content Placeholder 4"/>
          <p:cNvSpPr>
            <a:spLocks noGrp="1"/>
          </p:cNvSpPr>
          <p:nvPr>
            <p:ph idx="1"/>
          </p:nvPr>
        </p:nvSpPr>
        <p:spPr/>
        <p:txBody>
          <a:bodyPr/>
          <a:lstStyle/>
          <a:p>
            <a:r>
              <a:rPr lang="en-US" b="1" dirty="0">
                <a:solidFill>
                  <a:srgbClr val="C00000"/>
                </a:solidFill>
              </a:rPr>
              <a:t>Object-oriented</a:t>
            </a:r>
            <a:r>
              <a:rPr lang="en-US" dirty="0"/>
              <a:t> software </a:t>
            </a:r>
            <a:r>
              <a:rPr lang="en-US" b="1" dirty="0">
                <a:solidFill>
                  <a:srgbClr val="C00000"/>
                </a:solidFill>
              </a:rPr>
              <a:t>does not have a hierarchical control </a:t>
            </a:r>
            <a:r>
              <a:rPr lang="en-US" dirty="0"/>
              <a:t>structure,</a:t>
            </a:r>
          </a:p>
          <a:p>
            <a:pPr lvl="1"/>
            <a:r>
              <a:rPr lang="en-US" dirty="0"/>
              <a:t>conventional </a:t>
            </a:r>
            <a:r>
              <a:rPr lang="en-US" b="1" dirty="0">
                <a:solidFill>
                  <a:srgbClr val="C00000"/>
                </a:solidFill>
              </a:rPr>
              <a:t>top-down</a:t>
            </a:r>
            <a:r>
              <a:rPr lang="en-US" dirty="0"/>
              <a:t> and </a:t>
            </a:r>
            <a:r>
              <a:rPr lang="en-US" b="1" dirty="0">
                <a:solidFill>
                  <a:srgbClr val="C00000"/>
                </a:solidFill>
              </a:rPr>
              <a:t>bottom-up integration </a:t>
            </a:r>
            <a:r>
              <a:rPr lang="en-US" dirty="0"/>
              <a:t>strategies have </a:t>
            </a:r>
            <a:r>
              <a:rPr lang="en-US" b="1" dirty="0">
                <a:solidFill>
                  <a:srgbClr val="C00000"/>
                </a:solidFill>
              </a:rPr>
              <a:t>little meaning</a:t>
            </a:r>
            <a:endParaRPr lang="en-US" dirty="0"/>
          </a:p>
          <a:p>
            <a:r>
              <a:rPr lang="en-US" dirty="0"/>
              <a:t>There are two different strategies for integration testing of OO systems.</a:t>
            </a:r>
          </a:p>
          <a:p>
            <a:pPr marL="819150" lvl="1" indent="-457200">
              <a:buFont typeface="+mj-lt"/>
              <a:buAutoNum type="arabicPeriod"/>
            </a:pPr>
            <a:r>
              <a:rPr lang="en-US" b="1" dirty="0"/>
              <a:t>Thread-based testing</a:t>
            </a:r>
          </a:p>
          <a:p>
            <a:pPr lvl="2">
              <a:buClr>
                <a:schemeClr val="tx1"/>
              </a:buClr>
            </a:pPr>
            <a:r>
              <a:rPr lang="en-US" b="1" dirty="0">
                <a:solidFill>
                  <a:srgbClr val="C00000"/>
                </a:solidFill>
              </a:rPr>
              <a:t>integrates the set of classes </a:t>
            </a:r>
            <a:r>
              <a:rPr lang="en-US" dirty="0"/>
              <a:t>required to respond </a:t>
            </a:r>
            <a:r>
              <a:rPr lang="en-US" b="1" dirty="0">
                <a:solidFill>
                  <a:srgbClr val="C00000"/>
                </a:solidFill>
              </a:rPr>
              <a:t>to one input or event</a:t>
            </a:r>
            <a:r>
              <a:rPr lang="en-US" dirty="0"/>
              <a:t> for the system</a:t>
            </a:r>
          </a:p>
          <a:p>
            <a:pPr lvl="2">
              <a:buClr>
                <a:schemeClr val="tx1"/>
              </a:buClr>
            </a:pPr>
            <a:r>
              <a:rPr lang="en-US" b="1" dirty="0">
                <a:solidFill>
                  <a:srgbClr val="C00000"/>
                </a:solidFill>
              </a:rPr>
              <a:t>Each thread </a:t>
            </a:r>
            <a:r>
              <a:rPr lang="en-US" dirty="0"/>
              <a:t>is integrated and </a:t>
            </a:r>
            <a:r>
              <a:rPr lang="en-US" b="1" dirty="0">
                <a:solidFill>
                  <a:srgbClr val="C00000"/>
                </a:solidFill>
              </a:rPr>
              <a:t>tested individually</a:t>
            </a:r>
            <a:endParaRPr lang="en-US" dirty="0"/>
          </a:p>
          <a:p>
            <a:pPr lvl="2">
              <a:buClr>
                <a:schemeClr val="tx1"/>
              </a:buClr>
            </a:pPr>
            <a:r>
              <a:rPr lang="en-US" dirty="0"/>
              <a:t>Regression testing is applied to ensure that no side effects occur</a:t>
            </a:r>
          </a:p>
          <a:p>
            <a:pPr marL="819150" lvl="1" indent="-457200">
              <a:buFont typeface="+mj-lt"/>
              <a:buAutoNum type="arabicPeriod" startAt="2"/>
            </a:pPr>
            <a:r>
              <a:rPr lang="en-US" b="1" dirty="0"/>
              <a:t>Use-based testing</a:t>
            </a:r>
          </a:p>
          <a:p>
            <a:pPr lvl="2"/>
            <a:r>
              <a:rPr lang="en-US" dirty="0"/>
              <a:t>begins the construction of the system by </a:t>
            </a:r>
            <a:r>
              <a:rPr lang="en-US" b="1" dirty="0">
                <a:solidFill>
                  <a:srgbClr val="C00000"/>
                </a:solidFill>
              </a:rPr>
              <a:t>testing those classes </a:t>
            </a:r>
            <a:r>
              <a:rPr lang="en-US" dirty="0"/>
              <a:t>(called independent classes) that </a:t>
            </a:r>
            <a:r>
              <a:rPr lang="en-US" b="1" dirty="0">
                <a:solidFill>
                  <a:srgbClr val="C00000"/>
                </a:solidFill>
              </a:rPr>
              <a:t>use very few</a:t>
            </a:r>
            <a:r>
              <a:rPr lang="en-US" dirty="0"/>
              <a:t> (if any) of </a:t>
            </a:r>
            <a:r>
              <a:rPr lang="en-US" b="1" dirty="0">
                <a:solidFill>
                  <a:srgbClr val="C00000"/>
                </a:solidFill>
              </a:rPr>
              <a:t>server classes</a:t>
            </a:r>
            <a:endParaRPr lang="en-US" dirty="0"/>
          </a:p>
          <a:p>
            <a:pPr lvl="2"/>
            <a:r>
              <a:rPr lang="en-US" dirty="0"/>
              <a:t>After the </a:t>
            </a:r>
            <a:r>
              <a:rPr lang="en-US" b="1" dirty="0">
                <a:solidFill>
                  <a:srgbClr val="C00000"/>
                </a:solidFill>
              </a:rPr>
              <a:t>independent classes are tested</a:t>
            </a:r>
            <a:r>
              <a:rPr lang="en-US" dirty="0"/>
              <a:t>, the next layer of classes, called </a:t>
            </a:r>
            <a:r>
              <a:rPr lang="en-US" b="1" dirty="0">
                <a:solidFill>
                  <a:srgbClr val="C00000"/>
                </a:solidFill>
              </a:rPr>
              <a:t>dependent classes</a:t>
            </a:r>
            <a:r>
              <a:rPr lang="en-US" dirty="0"/>
              <a:t>, that use the independent classes are tested</a:t>
            </a:r>
          </a:p>
          <a:p>
            <a:r>
              <a:rPr lang="en-US" b="1" dirty="0">
                <a:solidFill>
                  <a:srgbClr val="C00000"/>
                </a:solidFill>
              </a:rPr>
              <a:t>Cluster testing </a:t>
            </a:r>
            <a:r>
              <a:rPr lang="en-US" dirty="0"/>
              <a:t>is one step in the integration testing of OO software</a:t>
            </a:r>
          </a:p>
          <a:p>
            <a:r>
              <a:rPr lang="en-US" dirty="0"/>
              <a:t>Here, a </a:t>
            </a:r>
            <a:r>
              <a:rPr lang="en-US" b="1" dirty="0">
                <a:solidFill>
                  <a:srgbClr val="C00000"/>
                </a:solidFill>
              </a:rPr>
              <a:t>cluster of collaborating classes </a:t>
            </a:r>
            <a:r>
              <a:rPr lang="en-US" dirty="0"/>
              <a:t>is exercised by designing test cases that attempt to uncover</a:t>
            </a:r>
          </a:p>
          <a:p>
            <a:endParaRPr lang="en-US" dirty="0"/>
          </a:p>
        </p:txBody>
      </p:sp>
    </p:spTree>
    <p:extLst>
      <p:ext uri="{BB962C8B-B14F-4D97-AF65-F5344CB8AC3E}">
        <p14:creationId xmlns:p14="http://schemas.microsoft.com/office/powerpoint/2010/main" val="90687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Standards Cont.</a:t>
            </a:r>
          </a:p>
        </p:txBody>
      </p:sp>
      <p:sp>
        <p:nvSpPr>
          <p:cNvPr id="4" name="TextBox 3"/>
          <p:cNvSpPr txBox="1"/>
          <p:nvPr/>
        </p:nvSpPr>
        <p:spPr>
          <a:xfrm>
            <a:off x="228599" y="1409700"/>
            <a:ext cx="9153525" cy="267765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b="1" dirty="0" smtClean="0">
                <a:solidFill>
                  <a:schemeClr val="accent3">
                    <a:lumMod val="75000"/>
                  </a:schemeClr>
                </a:solidFill>
                <a:latin typeface="Courier New" panose="02070309020205020404" pitchFamily="49" charset="0"/>
                <a:cs typeface="Courier New" panose="02070309020205020404" pitchFamily="49" charset="0"/>
              </a:rPr>
              <a:t>/*</a:t>
            </a:r>
            <a:endParaRPr lang="en-US" sz="1400" b="1" dirty="0">
              <a:solidFill>
                <a:schemeClr val="accent3">
                  <a:lumMod val="75000"/>
                </a:schemeClr>
              </a:solidFill>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a:t>
            </a:r>
            <a:r>
              <a:rPr lang="en-GB" sz="1400" b="1" dirty="0" smtClean="0">
                <a:solidFill>
                  <a:schemeClr val="accent3">
                    <a:lumMod val="75000"/>
                  </a:schemeClr>
                </a:solidFill>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MyClass</a:t>
            </a:r>
            <a:r>
              <a:rPr lang="en-GB" sz="1400" dirty="0" smtClean="0">
                <a:latin typeface="Courier New" panose="02070309020205020404" pitchFamily="49" charset="0"/>
                <a:cs typeface="Courier New" panose="02070309020205020404" pitchFamily="49" charset="0"/>
              </a:rPr>
              <a:t> &lt;</a:t>
            </a:r>
            <a:r>
              <a:rPr lang="en-GB" sz="1400" dirty="0" err="1" smtClean="0">
                <a:latin typeface="Courier New" panose="02070309020205020404" pitchFamily="49" charset="0"/>
                <a:cs typeface="Courier New" panose="02070309020205020404" pitchFamily="49" charset="0"/>
              </a:rPr>
              <a:t>br</a:t>
            </a:r>
            <a:r>
              <a:rPr lang="en-GB" sz="1400" dirty="0" smtClean="0">
                <a:latin typeface="Courier New" panose="02070309020205020404" pitchFamily="49" charset="0"/>
                <a:cs typeface="Courier New" panose="02070309020205020404" pitchFamily="49" charset="0"/>
              </a:rPr>
              <a:t>&gt;</a:t>
            </a:r>
            <a:endParaRPr lang="en-US" sz="1400" dirty="0" smtClean="0">
              <a:latin typeface="Courier New" panose="02070309020205020404" pitchFamily="49" charset="0"/>
              <a:cs typeface="Courier New" panose="02070309020205020404" pitchFamily="49" charset="0"/>
            </a:endParaRPr>
          </a:p>
          <a:p>
            <a:r>
              <a:rPr lang="en-GB" sz="1400" b="1" dirty="0" smtClean="0">
                <a:solidFill>
                  <a:schemeClr val="accent3">
                    <a:lumMod val="75000"/>
                  </a:schemeClr>
                </a:solidFill>
                <a:latin typeface="Courier New" panose="02070309020205020404" pitchFamily="49" charset="0"/>
                <a:cs typeface="Courier New" panose="02070309020205020404" pitchFamily="49" charset="0"/>
              </a:rPr>
              <a:t> * </a:t>
            </a:r>
            <a:r>
              <a:rPr lang="en-GB" sz="1400" dirty="0" smtClean="0">
                <a:latin typeface="Courier New" panose="02070309020205020404" pitchFamily="49" charset="0"/>
                <a:cs typeface="Courier New" panose="02070309020205020404" pitchFamily="49" charset="0"/>
              </a:rPr>
              <a:t>This </a:t>
            </a:r>
            <a:r>
              <a:rPr lang="en-GB" sz="1400" dirty="0">
                <a:latin typeface="Courier New" panose="02070309020205020404" pitchFamily="49" charset="0"/>
                <a:cs typeface="Courier New" panose="02070309020205020404" pitchFamily="49" charset="0"/>
              </a:rPr>
              <a:t>class is merely for illustrative purposes. &lt;</a:t>
            </a:r>
            <a:r>
              <a:rPr lang="en-GB" sz="1400" dirty="0" err="1">
                <a:latin typeface="Courier New" panose="02070309020205020404" pitchFamily="49" charset="0"/>
                <a:cs typeface="Courier New" panose="02070309020205020404" pitchFamily="49" charset="0"/>
              </a:rPr>
              <a:t>br</a:t>
            </a:r>
            <a:r>
              <a:rPr lang="en-GB" sz="1400"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a:t>
            </a:r>
            <a:r>
              <a:rPr lang="en-GB" sz="1400" b="1" dirty="0" smtClean="0">
                <a:solidFill>
                  <a:schemeClr val="accent3">
                    <a:lumMod val="75000"/>
                  </a:schemeClr>
                </a:solidFill>
                <a:latin typeface="Courier New" panose="02070309020205020404" pitchFamily="49" charset="0"/>
                <a:cs typeface="Courier New" panose="02070309020205020404" pitchFamily="49" charset="0"/>
              </a:rPr>
              <a:t>*</a:t>
            </a:r>
            <a:r>
              <a:rPr lang="en-GB" sz="1400" dirty="0" smtClean="0">
                <a:latin typeface="Courier New" panose="02070309020205020404" pitchFamily="49" charset="0"/>
                <a:cs typeface="Courier New" panose="02070309020205020404" pitchFamily="49" charset="0"/>
              </a:rPr>
              <a:t>Revision </a:t>
            </a:r>
            <a:r>
              <a:rPr lang="en-GB" sz="1400" dirty="0">
                <a:latin typeface="Courier New" panose="02070309020205020404" pitchFamily="49" charset="0"/>
                <a:cs typeface="Courier New" panose="02070309020205020404" pitchFamily="49" charset="0"/>
              </a:rPr>
              <a:t>History:&lt;</a:t>
            </a:r>
            <a:r>
              <a:rPr lang="en-GB" sz="1400" dirty="0" err="1">
                <a:latin typeface="Courier New" panose="02070309020205020404" pitchFamily="49" charset="0"/>
                <a:cs typeface="Courier New" panose="02070309020205020404" pitchFamily="49" charset="0"/>
              </a:rPr>
              <a:t>br</a:t>
            </a:r>
            <a:r>
              <a:rPr lang="en-GB" sz="1400"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 </a:t>
            </a:r>
            <a:r>
              <a:rPr lang="en-GB" sz="1400" dirty="0">
                <a:latin typeface="Courier New" panose="02070309020205020404" pitchFamily="49" charset="0"/>
                <a:cs typeface="Courier New" panose="02070309020205020404" pitchFamily="49" charset="0"/>
              </a:rPr>
              <a:t>1.1 – Added </a:t>
            </a:r>
            <a:r>
              <a:rPr lang="en-GB" sz="1400" dirty="0" err="1">
                <a:latin typeface="Courier New" panose="02070309020205020404" pitchFamily="49" charset="0"/>
                <a:cs typeface="Courier New" panose="02070309020205020404" pitchFamily="49" charset="0"/>
              </a:rPr>
              <a:t>javadoc</a:t>
            </a:r>
            <a:r>
              <a:rPr lang="en-GB" sz="1400" dirty="0">
                <a:latin typeface="Courier New" panose="02070309020205020404" pitchFamily="49" charset="0"/>
                <a:cs typeface="Courier New" panose="02070309020205020404" pitchFamily="49" charset="0"/>
              </a:rPr>
              <a:t> headers &lt;</a:t>
            </a:r>
            <a:r>
              <a:rPr lang="en-GB" sz="1400" dirty="0" err="1">
                <a:latin typeface="Courier New" panose="02070309020205020404" pitchFamily="49" charset="0"/>
                <a:cs typeface="Courier New" panose="02070309020205020404" pitchFamily="49" charset="0"/>
              </a:rPr>
              <a:t>br</a:t>
            </a:r>
            <a:r>
              <a:rPr lang="en-GB" sz="1400"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 </a:t>
            </a:r>
            <a:r>
              <a:rPr lang="en-GB" sz="1400" dirty="0">
                <a:latin typeface="Courier New" panose="02070309020205020404" pitchFamily="49" charset="0"/>
                <a:cs typeface="Courier New" panose="02070309020205020404" pitchFamily="49" charset="0"/>
              </a:rPr>
              <a:t>1.0 - Original release&lt;</a:t>
            </a:r>
            <a:r>
              <a:rPr lang="en-GB" sz="1400" dirty="0" err="1">
                <a:latin typeface="Courier New" panose="02070309020205020404" pitchFamily="49" charset="0"/>
                <a:cs typeface="Courier New" panose="02070309020205020404" pitchFamily="49" charset="0"/>
              </a:rPr>
              <a:t>br</a:t>
            </a:r>
            <a:r>
              <a:rPr lang="en-GB" sz="1400"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 </a:t>
            </a:r>
            <a:r>
              <a:rPr lang="en-GB" sz="1400" dirty="0" smtClean="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author </a:t>
            </a:r>
            <a:r>
              <a:rPr lang="en-GB" sz="1400" dirty="0" smtClean="0">
                <a:latin typeface="Courier New" panose="02070309020205020404" pitchFamily="49" charset="0"/>
                <a:cs typeface="Courier New" panose="02070309020205020404" pitchFamily="49" charset="0"/>
              </a:rPr>
              <a:t>P.U. </a:t>
            </a:r>
            <a:r>
              <a:rPr lang="en-GB" sz="1400" dirty="0" err="1" smtClean="0">
                <a:latin typeface="Courier New" panose="02070309020205020404" pitchFamily="49" charset="0"/>
                <a:cs typeface="Courier New" panose="02070309020205020404" pitchFamily="49" charset="0"/>
              </a:rPr>
              <a:t>Jadeja</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 </a:t>
            </a:r>
            <a:r>
              <a:rPr lang="en-GB" sz="1400" dirty="0">
                <a:latin typeface="Courier New" panose="02070309020205020404" pitchFamily="49" charset="0"/>
                <a:cs typeface="Courier New" panose="02070309020205020404" pitchFamily="49" charset="0"/>
              </a:rPr>
              <a:t>@version 1.1, </a:t>
            </a:r>
            <a:r>
              <a:rPr lang="en-GB" sz="1400" dirty="0" smtClean="0">
                <a:latin typeface="Courier New" panose="02070309020205020404" pitchFamily="49" charset="0"/>
                <a:cs typeface="Courier New" panose="02070309020205020404" pitchFamily="49" charset="0"/>
              </a:rPr>
              <a:t>12/02/2018</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a:t>
            </a:r>
            <a:endParaRPr lang="en-US" sz="1400" b="1" dirty="0">
              <a:solidFill>
                <a:schemeClr val="accent3">
                  <a:lumMod val="75000"/>
                </a:schemeClr>
              </a:solidFill>
              <a:latin typeface="Courier New" panose="02070309020205020404" pitchFamily="49" charset="0"/>
              <a:cs typeface="Courier New" panose="02070309020205020404" pitchFamily="49" charset="0"/>
            </a:endParaRPr>
          </a:p>
          <a:p>
            <a:r>
              <a:rPr lang="en-GB" sz="1400" dirty="0">
                <a:solidFill>
                  <a:schemeClr val="accent1"/>
                </a:solidFill>
                <a:latin typeface="Courier New" panose="02070309020205020404" pitchFamily="49" charset="0"/>
                <a:cs typeface="Courier New" panose="02070309020205020404" pitchFamily="49" charset="0"/>
              </a:rPr>
              <a:t>public class </a:t>
            </a:r>
            <a:r>
              <a:rPr lang="en-GB" sz="1400" dirty="0" err="1">
                <a:solidFill>
                  <a:schemeClr val="accent1"/>
                </a:solidFill>
                <a:latin typeface="Courier New" panose="02070309020205020404" pitchFamily="49" charset="0"/>
                <a:cs typeface="Courier New" panose="02070309020205020404" pitchFamily="49" charset="0"/>
              </a:rPr>
              <a:t>MyClass</a:t>
            </a:r>
            <a:r>
              <a:rPr lang="en-GB" sz="1400" dirty="0">
                <a:solidFill>
                  <a:schemeClr val="accent1"/>
                </a:solidFill>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 . .</a:t>
            </a:r>
            <a:endParaRPr lang="en-US" sz="1400" dirty="0">
              <a:latin typeface="Courier New" panose="02070309020205020404" pitchFamily="49" charset="0"/>
              <a:cs typeface="Courier New" panose="02070309020205020404" pitchFamily="49" charset="0"/>
            </a:endParaRPr>
          </a:p>
          <a:p>
            <a:r>
              <a:rPr lang="en-GB"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228600" y="936010"/>
            <a:ext cx="9153525" cy="46166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smtClean="0"/>
              <a:t>Sample Header</a:t>
            </a:r>
            <a:endParaRPr lang="en-US" sz="2400" dirty="0"/>
          </a:p>
        </p:txBody>
      </p:sp>
      <p:sp>
        <p:nvSpPr>
          <p:cNvPr id="6" name="Rectangle 5"/>
          <p:cNvSpPr/>
          <p:nvPr/>
        </p:nvSpPr>
        <p:spPr>
          <a:xfrm>
            <a:off x="545107" y="4427764"/>
            <a:ext cx="11414662" cy="461665"/>
          </a:xfrm>
          <a:prstGeom prst="rect">
            <a:avLst/>
          </a:prstGeom>
        </p:spPr>
        <p:txBody>
          <a:bodyPr wrap="square">
            <a:spAutoFit/>
          </a:bodyPr>
          <a:lstStyle/>
          <a:p>
            <a:pPr algn="just"/>
            <a:r>
              <a:rPr lang="en-US" sz="2400" b="1" dirty="0" smtClean="0">
                <a:solidFill>
                  <a:srgbClr val="C00000"/>
                </a:solidFill>
              </a:rPr>
              <a:t>Error </a:t>
            </a:r>
            <a:r>
              <a:rPr lang="en-US" sz="2400" b="1" dirty="0">
                <a:solidFill>
                  <a:srgbClr val="C00000"/>
                </a:solidFill>
              </a:rPr>
              <a:t>return conventions and exception handling </a:t>
            </a:r>
            <a:r>
              <a:rPr lang="en-US" sz="2400" b="1" dirty="0" smtClean="0">
                <a:solidFill>
                  <a:srgbClr val="C00000"/>
                </a:solidFill>
              </a:rPr>
              <a:t>mechanisms</a:t>
            </a:r>
          </a:p>
        </p:txBody>
      </p:sp>
      <p:sp>
        <p:nvSpPr>
          <p:cNvPr id="7" name="Oval 6"/>
          <p:cNvSpPr/>
          <p:nvPr/>
        </p:nvSpPr>
        <p:spPr>
          <a:xfrm>
            <a:off x="265622" y="4517166"/>
            <a:ext cx="268689" cy="2686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4</a:t>
            </a:r>
            <a:endParaRPr lang="en-US" sz="2000" b="1" dirty="0"/>
          </a:p>
        </p:txBody>
      </p:sp>
      <p:sp>
        <p:nvSpPr>
          <p:cNvPr id="9" name="Rectangle 8"/>
          <p:cNvSpPr/>
          <p:nvPr/>
        </p:nvSpPr>
        <p:spPr>
          <a:xfrm>
            <a:off x="675736" y="4887453"/>
            <a:ext cx="11138893" cy="1569660"/>
          </a:xfrm>
          <a:prstGeom prst="rect">
            <a:avLst/>
          </a:prstGeom>
        </p:spPr>
        <p:txBody>
          <a:bodyPr wrap="square">
            <a:spAutoFit/>
          </a:bodyPr>
          <a:lstStyle/>
          <a:p>
            <a:pPr marL="342900" indent="-342900" algn="just">
              <a:buFont typeface="Arial" panose="020B0604020202020204" pitchFamily="34" charset="0"/>
              <a:buChar char="•"/>
            </a:pPr>
            <a:r>
              <a:rPr lang="en-US" sz="2400" dirty="0"/>
              <a:t>The </a:t>
            </a:r>
            <a:r>
              <a:rPr lang="en-US" sz="2400" b="1" dirty="0"/>
              <a:t>way</a:t>
            </a:r>
            <a:r>
              <a:rPr lang="en-US" sz="2400" dirty="0"/>
              <a:t> </a:t>
            </a:r>
            <a:r>
              <a:rPr lang="en-US" sz="2400" b="1" dirty="0"/>
              <a:t>error</a:t>
            </a:r>
            <a:r>
              <a:rPr lang="en-US" sz="2400" dirty="0"/>
              <a:t> conditions are </a:t>
            </a:r>
            <a:r>
              <a:rPr lang="en-US" sz="2400" b="1" dirty="0"/>
              <a:t>reported </a:t>
            </a:r>
            <a:r>
              <a:rPr lang="en-US" sz="2400" dirty="0"/>
              <a:t>by different functions in a program are handled should be standard within an organization.</a:t>
            </a:r>
          </a:p>
          <a:p>
            <a:pPr marL="342900" indent="-342900" algn="just">
              <a:buFont typeface="Arial" panose="020B0604020202020204" pitchFamily="34" charset="0"/>
              <a:buChar char="•"/>
            </a:pPr>
            <a:r>
              <a:rPr lang="en-US" sz="2400" dirty="0"/>
              <a:t>For </a:t>
            </a:r>
            <a:r>
              <a:rPr lang="en-US" sz="2400" b="1" dirty="0"/>
              <a:t>example</a:t>
            </a:r>
            <a:r>
              <a:rPr lang="en-US" sz="2400" dirty="0"/>
              <a:t>, different functions </a:t>
            </a:r>
            <a:r>
              <a:rPr lang="en-US" sz="2400" b="1" dirty="0"/>
              <a:t>while encountering an error </a:t>
            </a:r>
            <a:r>
              <a:rPr lang="en-US" sz="2400" dirty="0"/>
              <a:t>condition should </a:t>
            </a:r>
            <a:r>
              <a:rPr lang="en-US" sz="2400" b="1" dirty="0"/>
              <a:t>either return a 0 or 1 </a:t>
            </a:r>
            <a:r>
              <a:rPr lang="en-US" sz="2400" dirty="0"/>
              <a:t>consistently.</a:t>
            </a:r>
          </a:p>
        </p:txBody>
      </p:sp>
    </p:spTree>
    <p:extLst>
      <p:ext uri="{BB962C8B-B14F-4D97-AF65-F5344CB8AC3E}">
        <p14:creationId xmlns:p14="http://schemas.microsoft.com/office/powerpoint/2010/main" val="269565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 in an OO Context</a:t>
            </a:r>
          </a:p>
        </p:txBody>
      </p:sp>
      <p:sp>
        <p:nvSpPr>
          <p:cNvPr id="3" name="Content Placeholder 2"/>
          <p:cNvSpPr>
            <a:spLocks noGrp="1"/>
          </p:cNvSpPr>
          <p:nvPr>
            <p:ph idx="1"/>
          </p:nvPr>
        </p:nvSpPr>
        <p:spPr/>
        <p:txBody>
          <a:bodyPr/>
          <a:lstStyle/>
          <a:p>
            <a:r>
              <a:rPr lang="en-US" dirty="0"/>
              <a:t>At the validation or system level, the details of class connections disappear</a:t>
            </a:r>
          </a:p>
          <a:p>
            <a:r>
              <a:rPr lang="en-US" dirty="0"/>
              <a:t>Like conventional validation, the </a:t>
            </a:r>
            <a:r>
              <a:rPr lang="en-US" b="1" dirty="0">
                <a:solidFill>
                  <a:srgbClr val="C00000"/>
                </a:solidFill>
              </a:rPr>
              <a:t>validation of OO </a:t>
            </a:r>
            <a:r>
              <a:rPr lang="en-US" dirty="0"/>
              <a:t>software </a:t>
            </a:r>
            <a:r>
              <a:rPr lang="en-US" b="1" dirty="0">
                <a:solidFill>
                  <a:srgbClr val="C00000"/>
                </a:solidFill>
              </a:rPr>
              <a:t>focuses</a:t>
            </a:r>
            <a:r>
              <a:rPr lang="en-US" dirty="0">
                <a:solidFill>
                  <a:srgbClr val="C00000"/>
                </a:solidFill>
              </a:rPr>
              <a:t> </a:t>
            </a:r>
            <a:r>
              <a:rPr lang="en-US" dirty="0"/>
              <a:t>on </a:t>
            </a:r>
            <a:r>
              <a:rPr lang="en-US" b="1" dirty="0">
                <a:solidFill>
                  <a:srgbClr val="C00000"/>
                </a:solidFill>
              </a:rPr>
              <a:t>user-visible actions and user-recognizable outputs </a:t>
            </a:r>
            <a:r>
              <a:rPr lang="en-US" dirty="0"/>
              <a:t>from the system</a:t>
            </a:r>
          </a:p>
          <a:p>
            <a:r>
              <a:rPr lang="en-US" dirty="0"/>
              <a:t>To assist in the derivation of validation tests, the tester should draw upon use cases that are part of the requirements model</a:t>
            </a:r>
          </a:p>
          <a:p>
            <a:r>
              <a:rPr lang="en-US" b="1" dirty="0">
                <a:solidFill>
                  <a:srgbClr val="C00000"/>
                </a:solidFill>
              </a:rPr>
              <a:t>Conventional black-box testing </a:t>
            </a:r>
            <a:r>
              <a:rPr lang="en-US" dirty="0"/>
              <a:t>methods can be used to drive validation tests</a:t>
            </a:r>
          </a:p>
          <a:p>
            <a:endParaRPr lang="en-US" dirty="0"/>
          </a:p>
        </p:txBody>
      </p:sp>
    </p:spTree>
    <p:extLst>
      <p:ext uri="{BB962C8B-B14F-4D97-AF65-F5344CB8AC3E}">
        <p14:creationId xmlns:p14="http://schemas.microsoft.com/office/powerpoint/2010/main" val="6840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Web Applications</a:t>
            </a:r>
          </a:p>
        </p:txBody>
      </p:sp>
      <p:cxnSp>
        <p:nvCxnSpPr>
          <p:cNvPr id="6" name="Straight Connector 5"/>
          <p:cNvCxnSpPr/>
          <p:nvPr/>
        </p:nvCxnSpPr>
        <p:spPr>
          <a:xfrm>
            <a:off x="3682960"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3924181" y="804858"/>
            <a:ext cx="8202163" cy="2031653"/>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solidFill>
                  <a:srgbClr val="C00000"/>
                </a:solidFill>
              </a:rPr>
              <a:t>WebApp</a:t>
            </a:r>
            <a:r>
              <a:rPr lang="en-US" b="1" dirty="0">
                <a:solidFill>
                  <a:srgbClr val="C00000"/>
                </a:solidFill>
              </a:rPr>
              <a:t> testing </a:t>
            </a:r>
            <a:r>
              <a:rPr lang="en-US" dirty="0"/>
              <a:t>is a </a:t>
            </a:r>
            <a:r>
              <a:rPr lang="en-US" b="1" dirty="0">
                <a:solidFill>
                  <a:srgbClr val="C00000"/>
                </a:solidFill>
              </a:rPr>
              <a:t>collection</a:t>
            </a:r>
            <a:r>
              <a:rPr lang="en-US" dirty="0">
                <a:solidFill>
                  <a:srgbClr val="C00000"/>
                </a:solidFill>
              </a:rPr>
              <a:t> </a:t>
            </a:r>
            <a:r>
              <a:rPr lang="en-US" dirty="0"/>
              <a:t>of related </a:t>
            </a:r>
            <a:r>
              <a:rPr lang="en-US" b="1" dirty="0">
                <a:solidFill>
                  <a:srgbClr val="C00000"/>
                </a:solidFill>
              </a:rPr>
              <a:t>activities</a:t>
            </a:r>
            <a:r>
              <a:rPr lang="en-US" dirty="0">
                <a:solidFill>
                  <a:srgbClr val="C00000"/>
                </a:solidFill>
              </a:rPr>
              <a:t> </a:t>
            </a:r>
            <a:r>
              <a:rPr lang="en-US" dirty="0"/>
              <a:t>with a single goal to </a:t>
            </a:r>
            <a:r>
              <a:rPr lang="en-US" b="1" dirty="0">
                <a:solidFill>
                  <a:srgbClr val="C00000"/>
                </a:solidFill>
              </a:rPr>
              <a:t>uncover errors</a:t>
            </a:r>
            <a:r>
              <a:rPr lang="en-US" dirty="0"/>
              <a:t> in </a:t>
            </a:r>
            <a:r>
              <a:rPr lang="en-US" dirty="0" err="1"/>
              <a:t>WebApp</a:t>
            </a:r>
            <a:r>
              <a:rPr lang="en-US" dirty="0"/>
              <a:t> </a:t>
            </a:r>
            <a:r>
              <a:rPr lang="en-US" b="1" dirty="0">
                <a:solidFill>
                  <a:srgbClr val="C00000"/>
                </a:solidFill>
              </a:rPr>
              <a:t>content</a:t>
            </a:r>
            <a:r>
              <a:rPr lang="en-US" dirty="0"/>
              <a:t>, </a:t>
            </a:r>
            <a:r>
              <a:rPr lang="en-US" b="1" dirty="0">
                <a:solidFill>
                  <a:srgbClr val="C00000"/>
                </a:solidFill>
              </a:rPr>
              <a:t>function</a:t>
            </a:r>
            <a:r>
              <a:rPr lang="en-US" dirty="0"/>
              <a:t>, </a:t>
            </a:r>
            <a:r>
              <a:rPr lang="en-US" b="1" dirty="0">
                <a:solidFill>
                  <a:srgbClr val="C00000"/>
                </a:solidFill>
              </a:rPr>
              <a:t>usability</a:t>
            </a:r>
            <a:r>
              <a:rPr lang="en-US" dirty="0"/>
              <a:t>, </a:t>
            </a:r>
            <a:r>
              <a:rPr lang="en-US" b="1" dirty="0">
                <a:solidFill>
                  <a:srgbClr val="C00000"/>
                </a:solidFill>
              </a:rPr>
              <a:t>navigability</a:t>
            </a:r>
            <a:r>
              <a:rPr lang="en-US" dirty="0"/>
              <a:t>, </a:t>
            </a:r>
            <a:r>
              <a:rPr lang="en-US" b="1" dirty="0">
                <a:solidFill>
                  <a:srgbClr val="C00000"/>
                </a:solidFill>
              </a:rPr>
              <a:t>performance</a:t>
            </a:r>
            <a:r>
              <a:rPr lang="en-US" dirty="0"/>
              <a:t>, </a:t>
            </a:r>
            <a:r>
              <a:rPr lang="en-US" b="1" dirty="0">
                <a:solidFill>
                  <a:srgbClr val="C00000"/>
                </a:solidFill>
              </a:rPr>
              <a:t>capacity</a:t>
            </a:r>
            <a:r>
              <a:rPr lang="en-US" dirty="0"/>
              <a:t>, and </a:t>
            </a:r>
            <a:r>
              <a:rPr lang="en-US" b="1" dirty="0">
                <a:solidFill>
                  <a:srgbClr val="C00000"/>
                </a:solidFill>
              </a:rPr>
              <a:t>security</a:t>
            </a:r>
            <a:endParaRPr lang="en-US" dirty="0"/>
          </a:p>
          <a:p>
            <a:r>
              <a:rPr lang="en-US" dirty="0"/>
              <a:t>To accomplish this, a </a:t>
            </a:r>
            <a:r>
              <a:rPr lang="en-US" b="1" dirty="0">
                <a:solidFill>
                  <a:srgbClr val="C00000"/>
                </a:solidFill>
              </a:rPr>
              <a:t>testing strategy </a:t>
            </a:r>
            <a:r>
              <a:rPr lang="en-US" dirty="0"/>
              <a:t>that </a:t>
            </a:r>
            <a:r>
              <a:rPr lang="en-US" b="1" dirty="0">
                <a:solidFill>
                  <a:srgbClr val="C00000"/>
                </a:solidFill>
              </a:rPr>
              <a:t>encompasses</a:t>
            </a:r>
            <a:r>
              <a:rPr lang="en-US" dirty="0">
                <a:solidFill>
                  <a:srgbClr val="C00000"/>
                </a:solidFill>
              </a:rPr>
              <a:t> </a:t>
            </a:r>
            <a:r>
              <a:rPr lang="en-US" dirty="0"/>
              <a:t>both </a:t>
            </a:r>
            <a:r>
              <a:rPr lang="en-US" b="1" dirty="0">
                <a:solidFill>
                  <a:srgbClr val="C00000"/>
                </a:solidFill>
              </a:rPr>
              <a:t>reviews</a:t>
            </a:r>
            <a:r>
              <a:rPr lang="en-US" dirty="0">
                <a:solidFill>
                  <a:srgbClr val="C00000"/>
                </a:solidFill>
              </a:rPr>
              <a:t> </a:t>
            </a:r>
            <a:r>
              <a:rPr lang="en-US" dirty="0"/>
              <a:t>and </a:t>
            </a:r>
            <a:r>
              <a:rPr lang="en-US" b="1" dirty="0">
                <a:solidFill>
                  <a:srgbClr val="C00000"/>
                </a:solidFill>
              </a:rPr>
              <a:t>executable</a:t>
            </a:r>
            <a:r>
              <a:rPr lang="en-US" dirty="0"/>
              <a:t> testing is applied.</a:t>
            </a:r>
          </a:p>
          <a:p>
            <a:endParaRPr lang="en-US" dirty="0"/>
          </a:p>
        </p:txBody>
      </p:sp>
      <p:pic>
        <p:nvPicPr>
          <p:cNvPr id="9" name="Picture 8"/>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51909" y="933450"/>
            <a:ext cx="3057525" cy="2724150"/>
          </a:xfrm>
          <a:prstGeom prst="rect">
            <a:avLst/>
          </a:prstGeom>
        </p:spPr>
      </p:pic>
      <p:pic>
        <p:nvPicPr>
          <p:cNvPr id="10" name="Picture 9"/>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70832" y="3879849"/>
            <a:ext cx="2819677" cy="2572770"/>
          </a:xfrm>
          <a:prstGeom prst="rect">
            <a:avLst/>
          </a:prstGeom>
        </p:spPr>
      </p:pic>
      <p:sp>
        <p:nvSpPr>
          <p:cNvPr id="8" name="Rectangle 7"/>
          <p:cNvSpPr/>
          <p:nvPr/>
        </p:nvSpPr>
        <p:spPr>
          <a:xfrm>
            <a:off x="3924180" y="2807935"/>
            <a:ext cx="316241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Dimensions of Quality</a:t>
            </a:r>
          </a:p>
        </p:txBody>
      </p:sp>
      <p:cxnSp>
        <p:nvCxnSpPr>
          <p:cNvPr id="11" name="Straight Connector 10"/>
          <p:cNvCxnSpPr/>
          <p:nvPr/>
        </p:nvCxnSpPr>
        <p:spPr>
          <a:xfrm>
            <a:off x="5815973" y="3267914"/>
            <a:ext cx="617446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Content Placeholder 2"/>
          <p:cNvSpPr txBox="1">
            <a:spLocks/>
          </p:cNvSpPr>
          <p:nvPr/>
        </p:nvSpPr>
        <p:spPr>
          <a:xfrm>
            <a:off x="3924181" y="3406121"/>
            <a:ext cx="8202163" cy="2889330"/>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Content</a:t>
            </a:r>
            <a:r>
              <a:rPr lang="en-US" dirty="0"/>
              <a:t> is </a:t>
            </a:r>
            <a:r>
              <a:rPr lang="en-US" b="1" dirty="0">
                <a:solidFill>
                  <a:srgbClr val="C00000"/>
                </a:solidFill>
              </a:rPr>
              <a:t>evaluated</a:t>
            </a:r>
            <a:r>
              <a:rPr lang="en-US" dirty="0"/>
              <a:t> at both a </a:t>
            </a:r>
            <a:r>
              <a:rPr lang="en-US" b="1" dirty="0">
                <a:solidFill>
                  <a:srgbClr val="C00000"/>
                </a:solidFill>
              </a:rPr>
              <a:t>syntactic</a:t>
            </a:r>
            <a:r>
              <a:rPr lang="en-US" dirty="0"/>
              <a:t> and </a:t>
            </a:r>
            <a:r>
              <a:rPr lang="en-US" b="1" dirty="0">
                <a:solidFill>
                  <a:srgbClr val="C00000"/>
                </a:solidFill>
              </a:rPr>
              <a:t>semantic</a:t>
            </a:r>
            <a:r>
              <a:rPr lang="en-US" dirty="0"/>
              <a:t> level.</a:t>
            </a:r>
          </a:p>
          <a:p>
            <a:r>
              <a:rPr lang="en-US" dirty="0"/>
              <a:t>At the </a:t>
            </a:r>
            <a:r>
              <a:rPr lang="en-US" b="1" dirty="0">
                <a:solidFill>
                  <a:srgbClr val="C00000"/>
                </a:solidFill>
              </a:rPr>
              <a:t>syntactic</a:t>
            </a:r>
            <a:r>
              <a:rPr lang="en-US" dirty="0"/>
              <a:t> level </a:t>
            </a:r>
            <a:r>
              <a:rPr lang="en-US" b="1" dirty="0">
                <a:solidFill>
                  <a:srgbClr val="C00000"/>
                </a:solidFill>
              </a:rPr>
              <a:t>spelling</a:t>
            </a:r>
            <a:r>
              <a:rPr lang="en-US" dirty="0"/>
              <a:t>, </a:t>
            </a:r>
            <a:r>
              <a:rPr lang="en-US" b="1" dirty="0">
                <a:solidFill>
                  <a:srgbClr val="C00000"/>
                </a:solidFill>
              </a:rPr>
              <a:t>punctuation</a:t>
            </a:r>
            <a:r>
              <a:rPr lang="en-US" dirty="0"/>
              <a:t>, and </a:t>
            </a:r>
            <a:r>
              <a:rPr lang="en-US" b="1" dirty="0">
                <a:solidFill>
                  <a:srgbClr val="C00000"/>
                </a:solidFill>
              </a:rPr>
              <a:t>grammar</a:t>
            </a:r>
            <a:r>
              <a:rPr lang="en-US" dirty="0">
                <a:solidFill>
                  <a:srgbClr val="C00000"/>
                </a:solidFill>
              </a:rPr>
              <a:t> </a:t>
            </a:r>
            <a:r>
              <a:rPr lang="en-US" dirty="0"/>
              <a:t>are assessed for text-based documents. </a:t>
            </a:r>
            <a:endParaRPr lang="en-US" dirty="0" smtClean="0"/>
          </a:p>
          <a:p>
            <a:r>
              <a:rPr lang="en-US" dirty="0"/>
              <a:t>At a </a:t>
            </a:r>
            <a:r>
              <a:rPr lang="en-US" b="1" dirty="0">
                <a:solidFill>
                  <a:srgbClr val="C00000"/>
                </a:solidFill>
              </a:rPr>
              <a:t>semantic</a:t>
            </a:r>
            <a:r>
              <a:rPr lang="en-US" dirty="0">
                <a:solidFill>
                  <a:srgbClr val="C00000"/>
                </a:solidFill>
              </a:rPr>
              <a:t> </a:t>
            </a:r>
            <a:r>
              <a:rPr lang="en-US" dirty="0"/>
              <a:t>level </a:t>
            </a:r>
            <a:r>
              <a:rPr lang="en-US" b="1" dirty="0">
                <a:solidFill>
                  <a:srgbClr val="C00000"/>
                </a:solidFill>
              </a:rPr>
              <a:t>correctness of information</a:t>
            </a:r>
            <a:r>
              <a:rPr lang="en-US" dirty="0"/>
              <a:t> presented, </a:t>
            </a:r>
            <a:r>
              <a:rPr lang="en-US" b="1" dirty="0">
                <a:solidFill>
                  <a:srgbClr val="C00000"/>
                </a:solidFill>
              </a:rPr>
              <a:t>Consistency</a:t>
            </a:r>
            <a:r>
              <a:rPr lang="en-US" dirty="0"/>
              <a:t> across the entire content</a:t>
            </a:r>
            <a:r>
              <a:rPr lang="en-US" dirty="0">
                <a:solidFill>
                  <a:srgbClr val="C00000"/>
                </a:solidFill>
              </a:rPr>
              <a:t> </a:t>
            </a:r>
            <a:r>
              <a:rPr lang="en-US" dirty="0"/>
              <a:t>object and related objects, and </a:t>
            </a:r>
            <a:r>
              <a:rPr lang="en-US" b="1" dirty="0">
                <a:solidFill>
                  <a:srgbClr val="C00000"/>
                </a:solidFill>
              </a:rPr>
              <a:t>lack of ambiguity</a:t>
            </a:r>
            <a:r>
              <a:rPr lang="en-US" dirty="0"/>
              <a:t> are all assessed.</a:t>
            </a:r>
          </a:p>
          <a:p>
            <a:endParaRPr lang="en-US" dirty="0"/>
          </a:p>
        </p:txBody>
      </p:sp>
    </p:spTree>
    <p:extLst>
      <p:ext uri="{BB962C8B-B14F-4D97-AF65-F5344CB8AC3E}">
        <p14:creationId xmlns:p14="http://schemas.microsoft.com/office/powerpoint/2010/main" val="23947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 of </a:t>
            </a:r>
            <a:r>
              <a:rPr lang="en-US" dirty="0" smtClean="0"/>
              <a:t>Quality Cont.</a:t>
            </a:r>
            <a:endParaRPr lang="en-US" dirty="0"/>
          </a:p>
        </p:txBody>
      </p:sp>
      <p:sp>
        <p:nvSpPr>
          <p:cNvPr id="3" name="Content Placeholder 2"/>
          <p:cNvSpPr>
            <a:spLocks noGrp="1"/>
          </p:cNvSpPr>
          <p:nvPr>
            <p:ph idx="1"/>
          </p:nvPr>
        </p:nvSpPr>
        <p:spPr/>
        <p:txBody>
          <a:bodyPr/>
          <a:lstStyle/>
          <a:p>
            <a:r>
              <a:rPr lang="en-US" sz="2300" b="1" dirty="0" smtClean="0">
                <a:solidFill>
                  <a:srgbClr val="C00000"/>
                </a:solidFill>
              </a:rPr>
              <a:t>Function</a:t>
            </a:r>
            <a:r>
              <a:rPr lang="en-US" sz="2300" dirty="0" smtClean="0">
                <a:solidFill>
                  <a:srgbClr val="C00000"/>
                </a:solidFill>
              </a:rPr>
              <a:t> </a:t>
            </a:r>
            <a:r>
              <a:rPr lang="en-US" sz="2300" dirty="0"/>
              <a:t>is tested to uncover errors that indicate </a:t>
            </a:r>
            <a:r>
              <a:rPr lang="en-US" sz="2300" b="1" dirty="0">
                <a:solidFill>
                  <a:srgbClr val="C00000"/>
                </a:solidFill>
              </a:rPr>
              <a:t>lack of conformance</a:t>
            </a:r>
            <a:r>
              <a:rPr lang="en-US" sz="2300" dirty="0"/>
              <a:t> to </a:t>
            </a:r>
            <a:r>
              <a:rPr lang="en-US" sz="2300" b="1" dirty="0">
                <a:solidFill>
                  <a:srgbClr val="C00000"/>
                </a:solidFill>
              </a:rPr>
              <a:t>customer requirements</a:t>
            </a:r>
            <a:endParaRPr lang="en-US" sz="2300" dirty="0"/>
          </a:p>
          <a:p>
            <a:r>
              <a:rPr lang="en-US" sz="2300" b="1" dirty="0">
                <a:solidFill>
                  <a:srgbClr val="C00000"/>
                </a:solidFill>
              </a:rPr>
              <a:t>Structure</a:t>
            </a:r>
            <a:r>
              <a:rPr lang="en-US" sz="2300" dirty="0">
                <a:solidFill>
                  <a:srgbClr val="C00000"/>
                </a:solidFill>
              </a:rPr>
              <a:t> </a:t>
            </a:r>
            <a:r>
              <a:rPr lang="en-US" sz="2300" dirty="0"/>
              <a:t>is </a:t>
            </a:r>
            <a:r>
              <a:rPr lang="en-US" sz="2300" b="1" dirty="0">
                <a:solidFill>
                  <a:srgbClr val="C00000"/>
                </a:solidFill>
              </a:rPr>
              <a:t>assessed</a:t>
            </a:r>
            <a:r>
              <a:rPr lang="en-US" sz="2300" dirty="0">
                <a:solidFill>
                  <a:srgbClr val="C00000"/>
                </a:solidFill>
              </a:rPr>
              <a:t> </a:t>
            </a:r>
            <a:r>
              <a:rPr lang="en-US" sz="2300" dirty="0"/>
              <a:t>to ensure that </a:t>
            </a:r>
            <a:r>
              <a:rPr lang="en-US" sz="2300" b="1" dirty="0">
                <a:solidFill>
                  <a:srgbClr val="C00000"/>
                </a:solidFill>
              </a:rPr>
              <a:t>it properly delivers </a:t>
            </a:r>
            <a:r>
              <a:rPr lang="en-US" sz="2300" dirty="0" err="1"/>
              <a:t>WebApp</a:t>
            </a:r>
            <a:r>
              <a:rPr lang="en-US" sz="2300" dirty="0"/>
              <a:t> </a:t>
            </a:r>
            <a:r>
              <a:rPr lang="en-US" sz="2300" b="1" dirty="0">
                <a:solidFill>
                  <a:srgbClr val="C00000"/>
                </a:solidFill>
              </a:rPr>
              <a:t>content</a:t>
            </a:r>
            <a:endParaRPr lang="en-US" sz="2300" dirty="0"/>
          </a:p>
          <a:p>
            <a:r>
              <a:rPr lang="en-US" sz="2300" b="1" dirty="0">
                <a:solidFill>
                  <a:srgbClr val="C00000"/>
                </a:solidFill>
              </a:rPr>
              <a:t>Usability</a:t>
            </a:r>
            <a:r>
              <a:rPr lang="en-US" sz="2300" dirty="0">
                <a:solidFill>
                  <a:srgbClr val="C00000"/>
                </a:solidFill>
              </a:rPr>
              <a:t> </a:t>
            </a:r>
            <a:r>
              <a:rPr lang="en-US" sz="2300" dirty="0"/>
              <a:t>is </a:t>
            </a:r>
            <a:r>
              <a:rPr lang="en-US" sz="2300" b="1" dirty="0">
                <a:solidFill>
                  <a:srgbClr val="C00000"/>
                </a:solidFill>
              </a:rPr>
              <a:t>tested</a:t>
            </a:r>
            <a:r>
              <a:rPr lang="en-US" sz="2300" dirty="0">
                <a:solidFill>
                  <a:srgbClr val="C00000"/>
                </a:solidFill>
              </a:rPr>
              <a:t> </a:t>
            </a:r>
            <a:r>
              <a:rPr lang="en-US" sz="2300" dirty="0"/>
              <a:t>to ensure that </a:t>
            </a:r>
            <a:r>
              <a:rPr lang="en-US" sz="2300" b="1" dirty="0">
                <a:solidFill>
                  <a:srgbClr val="C00000"/>
                </a:solidFill>
              </a:rPr>
              <a:t>each category of user </a:t>
            </a:r>
            <a:r>
              <a:rPr lang="en-US" sz="2300" dirty="0"/>
              <a:t>is </a:t>
            </a:r>
            <a:r>
              <a:rPr lang="en-US" sz="2300" b="1" dirty="0">
                <a:solidFill>
                  <a:srgbClr val="C00000"/>
                </a:solidFill>
              </a:rPr>
              <a:t>supported</a:t>
            </a:r>
            <a:r>
              <a:rPr lang="en-US" sz="2300" dirty="0">
                <a:solidFill>
                  <a:srgbClr val="C00000"/>
                </a:solidFill>
              </a:rPr>
              <a:t> </a:t>
            </a:r>
            <a:r>
              <a:rPr lang="en-US" sz="2300" dirty="0"/>
              <a:t>by the interface and can learn and apply all required navigation.</a:t>
            </a:r>
          </a:p>
          <a:p>
            <a:r>
              <a:rPr lang="en-US" sz="2300" b="1" dirty="0">
                <a:solidFill>
                  <a:srgbClr val="C00000"/>
                </a:solidFill>
              </a:rPr>
              <a:t>Navigability</a:t>
            </a:r>
            <a:r>
              <a:rPr lang="en-US" sz="2300" dirty="0">
                <a:solidFill>
                  <a:srgbClr val="C00000"/>
                </a:solidFill>
              </a:rPr>
              <a:t> </a:t>
            </a:r>
            <a:r>
              <a:rPr lang="en-US" sz="2300" dirty="0"/>
              <a:t>is </a:t>
            </a:r>
            <a:r>
              <a:rPr lang="en-US" sz="2300" b="1" dirty="0">
                <a:solidFill>
                  <a:srgbClr val="C00000"/>
                </a:solidFill>
              </a:rPr>
              <a:t>tested</a:t>
            </a:r>
            <a:r>
              <a:rPr lang="en-US" sz="2300" dirty="0">
                <a:solidFill>
                  <a:srgbClr val="C00000"/>
                </a:solidFill>
              </a:rPr>
              <a:t> </a:t>
            </a:r>
            <a:r>
              <a:rPr lang="en-US" sz="2300" dirty="0"/>
              <a:t>to ensure that </a:t>
            </a:r>
            <a:r>
              <a:rPr lang="en-US" sz="2300" b="1" dirty="0">
                <a:solidFill>
                  <a:srgbClr val="C00000"/>
                </a:solidFill>
              </a:rPr>
              <a:t>all navigation syntax</a:t>
            </a:r>
            <a:r>
              <a:rPr lang="en-US" sz="2300" dirty="0"/>
              <a:t> and </a:t>
            </a:r>
            <a:r>
              <a:rPr lang="en-US" sz="2300" b="1" dirty="0">
                <a:solidFill>
                  <a:srgbClr val="C00000"/>
                </a:solidFill>
              </a:rPr>
              <a:t>semantics</a:t>
            </a:r>
            <a:r>
              <a:rPr lang="en-US" sz="2300" dirty="0">
                <a:solidFill>
                  <a:srgbClr val="C00000"/>
                </a:solidFill>
              </a:rPr>
              <a:t> </a:t>
            </a:r>
            <a:r>
              <a:rPr lang="en-US" sz="2300" dirty="0"/>
              <a:t>are </a:t>
            </a:r>
            <a:r>
              <a:rPr lang="en-US" sz="2300" b="1" dirty="0">
                <a:solidFill>
                  <a:srgbClr val="C00000"/>
                </a:solidFill>
              </a:rPr>
              <a:t>exercised</a:t>
            </a:r>
            <a:r>
              <a:rPr lang="en-US" sz="2300" dirty="0">
                <a:solidFill>
                  <a:srgbClr val="C00000"/>
                </a:solidFill>
              </a:rPr>
              <a:t> </a:t>
            </a:r>
            <a:r>
              <a:rPr lang="en-US" sz="2300" dirty="0"/>
              <a:t>to </a:t>
            </a:r>
            <a:r>
              <a:rPr lang="en-US" sz="2300" dirty="0">
                <a:solidFill>
                  <a:srgbClr val="C00000"/>
                </a:solidFill>
              </a:rPr>
              <a:t>uncover</a:t>
            </a:r>
            <a:r>
              <a:rPr lang="en-US" sz="2300" dirty="0"/>
              <a:t> any </a:t>
            </a:r>
            <a:r>
              <a:rPr lang="en-US" sz="2300" b="1" dirty="0">
                <a:solidFill>
                  <a:srgbClr val="C00000"/>
                </a:solidFill>
              </a:rPr>
              <a:t>navigation errors</a:t>
            </a:r>
            <a:r>
              <a:rPr lang="en-US" sz="2300" dirty="0"/>
              <a:t> </a:t>
            </a:r>
          </a:p>
          <a:p>
            <a:pPr lvl="1"/>
            <a:r>
              <a:rPr lang="en-US" dirty="0"/>
              <a:t>Ex., </a:t>
            </a:r>
            <a:r>
              <a:rPr lang="en-US" i="1" dirty="0">
                <a:solidFill>
                  <a:srgbClr val="C00000"/>
                </a:solidFill>
              </a:rPr>
              <a:t>dead links</a:t>
            </a:r>
            <a:r>
              <a:rPr lang="en-US" dirty="0"/>
              <a:t>, </a:t>
            </a:r>
            <a:r>
              <a:rPr lang="en-US" i="1" dirty="0">
                <a:solidFill>
                  <a:srgbClr val="C00000"/>
                </a:solidFill>
              </a:rPr>
              <a:t>improper links,</a:t>
            </a:r>
            <a:r>
              <a:rPr lang="en-US" dirty="0"/>
              <a:t> and </a:t>
            </a:r>
            <a:r>
              <a:rPr lang="en-US" i="1" dirty="0">
                <a:solidFill>
                  <a:srgbClr val="C00000"/>
                </a:solidFill>
              </a:rPr>
              <a:t>erroneous </a:t>
            </a:r>
            <a:r>
              <a:rPr lang="en-US" i="1" dirty="0" smtClean="0">
                <a:solidFill>
                  <a:srgbClr val="C00000"/>
                </a:solidFill>
              </a:rPr>
              <a:t>links</a:t>
            </a:r>
          </a:p>
          <a:p>
            <a:r>
              <a:rPr lang="en-US" sz="2300" b="1" dirty="0">
                <a:solidFill>
                  <a:srgbClr val="C00000"/>
                </a:solidFill>
              </a:rPr>
              <a:t>Performance</a:t>
            </a:r>
            <a:r>
              <a:rPr lang="en-US" sz="2300" dirty="0">
                <a:solidFill>
                  <a:srgbClr val="C00000"/>
                </a:solidFill>
              </a:rPr>
              <a:t> </a:t>
            </a:r>
            <a:r>
              <a:rPr lang="en-US" sz="2300" dirty="0"/>
              <a:t>is </a:t>
            </a:r>
            <a:r>
              <a:rPr lang="en-US" sz="2300" b="1" dirty="0">
                <a:solidFill>
                  <a:srgbClr val="C00000"/>
                </a:solidFill>
              </a:rPr>
              <a:t>tested</a:t>
            </a:r>
            <a:r>
              <a:rPr lang="en-US" sz="2300" dirty="0">
                <a:solidFill>
                  <a:srgbClr val="C00000"/>
                </a:solidFill>
              </a:rPr>
              <a:t> </a:t>
            </a:r>
            <a:r>
              <a:rPr lang="en-US" sz="2300" dirty="0"/>
              <a:t>under a variety of </a:t>
            </a:r>
            <a:r>
              <a:rPr lang="en-US" sz="2300" b="1" dirty="0">
                <a:solidFill>
                  <a:srgbClr val="C00000"/>
                </a:solidFill>
              </a:rPr>
              <a:t>operating conditions</a:t>
            </a:r>
            <a:r>
              <a:rPr lang="en-US" sz="2300" dirty="0"/>
              <a:t>, </a:t>
            </a:r>
            <a:r>
              <a:rPr lang="en-US" sz="2300" b="1" dirty="0">
                <a:solidFill>
                  <a:srgbClr val="C00000"/>
                </a:solidFill>
              </a:rPr>
              <a:t>configurations</a:t>
            </a:r>
            <a:r>
              <a:rPr lang="en-US" sz="2300" dirty="0"/>
              <a:t> and </a:t>
            </a:r>
            <a:r>
              <a:rPr lang="en-US" sz="2300" b="1" dirty="0">
                <a:solidFill>
                  <a:srgbClr val="C00000"/>
                </a:solidFill>
              </a:rPr>
              <a:t>loading </a:t>
            </a:r>
          </a:p>
          <a:p>
            <a:pPr lvl="1"/>
            <a:r>
              <a:rPr lang="en-US" dirty="0"/>
              <a:t>to </a:t>
            </a:r>
            <a:r>
              <a:rPr lang="en-US" b="1" dirty="0">
                <a:solidFill>
                  <a:srgbClr val="C00000"/>
                </a:solidFill>
              </a:rPr>
              <a:t>ensure</a:t>
            </a:r>
            <a:r>
              <a:rPr lang="en-US" dirty="0">
                <a:solidFill>
                  <a:srgbClr val="C00000"/>
                </a:solidFill>
              </a:rPr>
              <a:t> </a:t>
            </a:r>
            <a:r>
              <a:rPr lang="en-US" dirty="0"/>
              <a:t>that the </a:t>
            </a:r>
            <a:r>
              <a:rPr lang="en-US" b="1" dirty="0">
                <a:solidFill>
                  <a:srgbClr val="C00000"/>
                </a:solidFill>
              </a:rPr>
              <a:t>system</a:t>
            </a:r>
            <a:r>
              <a:rPr lang="en-US" dirty="0">
                <a:solidFill>
                  <a:srgbClr val="C00000"/>
                </a:solidFill>
              </a:rPr>
              <a:t> </a:t>
            </a:r>
            <a:r>
              <a:rPr lang="en-US" dirty="0"/>
              <a:t>is </a:t>
            </a:r>
            <a:r>
              <a:rPr lang="en-US" b="1" dirty="0">
                <a:solidFill>
                  <a:srgbClr val="C00000"/>
                </a:solidFill>
              </a:rPr>
              <a:t>responsive</a:t>
            </a:r>
            <a:r>
              <a:rPr lang="en-US" dirty="0">
                <a:solidFill>
                  <a:srgbClr val="C00000"/>
                </a:solidFill>
              </a:rPr>
              <a:t> </a:t>
            </a:r>
            <a:r>
              <a:rPr lang="en-US" dirty="0"/>
              <a:t>to </a:t>
            </a:r>
            <a:r>
              <a:rPr lang="en-US" b="1" dirty="0">
                <a:solidFill>
                  <a:srgbClr val="C00000"/>
                </a:solidFill>
              </a:rPr>
              <a:t>user interaction </a:t>
            </a:r>
            <a:r>
              <a:rPr lang="en-US" dirty="0"/>
              <a:t>and handles extreme loading</a:t>
            </a:r>
          </a:p>
          <a:p>
            <a:r>
              <a:rPr lang="en-US" sz="2300" b="1" dirty="0">
                <a:solidFill>
                  <a:srgbClr val="C00000"/>
                </a:solidFill>
              </a:rPr>
              <a:t>Compatibility</a:t>
            </a:r>
            <a:r>
              <a:rPr lang="en-US" sz="2300" dirty="0">
                <a:solidFill>
                  <a:srgbClr val="C00000"/>
                </a:solidFill>
              </a:rPr>
              <a:t> </a:t>
            </a:r>
            <a:r>
              <a:rPr lang="en-US" sz="2300" dirty="0"/>
              <a:t>is tested by </a:t>
            </a:r>
            <a:r>
              <a:rPr lang="en-US" sz="2300" b="1" dirty="0">
                <a:solidFill>
                  <a:srgbClr val="C00000"/>
                </a:solidFill>
              </a:rPr>
              <a:t>executing</a:t>
            </a:r>
            <a:r>
              <a:rPr lang="en-US" sz="2300" dirty="0">
                <a:solidFill>
                  <a:srgbClr val="C00000"/>
                </a:solidFill>
              </a:rPr>
              <a:t> </a:t>
            </a:r>
            <a:r>
              <a:rPr lang="en-US" sz="2300" dirty="0"/>
              <a:t>the </a:t>
            </a:r>
            <a:r>
              <a:rPr lang="en-US" sz="2300" dirty="0" err="1"/>
              <a:t>WebApp</a:t>
            </a:r>
            <a:r>
              <a:rPr lang="en-US" sz="2300" dirty="0"/>
              <a:t> in a </a:t>
            </a:r>
            <a:r>
              <a:rPr lang="en-US" sz="2300" b="1" dirty="0">
                <a:solidFill>
                  <a:srgbClr val="C00000"/>
                </a:solidFill>
              </a:rPr>
              <a:t>variety</a:t>
            </a:r>
            <a:r>
              <a:rPr lang="en-US" sz="2300" dirty="0">
                <a:solidFill>
                  <a:srgbClr val="C00000"/>
                </a:solidFill>
              </a:rPr>
              <a:t> </a:t>
            </a:r>
            <a:r>
              <a:rPr lang="en-US" sz="2300" dirty="0"/>
              <a:t>of different </a:t>
            </a:r>
            <a:r>
              <a:rPr lang="en-US" sz="2300" b="1" dirty="0">
                <a:solidFill>
                  <a:srgbClr val="C00000"/>
                </a:solidFill>
              </a:rPr>
              <a:t>host configurations</a:t>
            </a:r>
            <a:r>
              <a:rPr lang="en-US" sz="2300" dirty="0"/>
              <a:t> on both the </a:t>
            </a:r>
            <a:r>
              <a:rPr lang="en-US" sz="2300" dirty="0">
                <a:solidFill>
                  <a:srgbClr val="C00000"/>
                </a:solidFill>
              </a:rPr>
              <a:t>client and server sides</a:t>
            </a:r>
            <a:endParaRPr lang="en-US" sz="2300" dirty="0"/>
          </a:p>
          <a:p>
            <a:r>
              <a:rPr lang="en-US" sz="2300" b="1" dirty="0">
                <a:solidFill>
                  <a:srgbClr val="C00000"/>
                </a:solidFill>
              </a:rPr>
              <a:t>Interoperability</a:t>
            </a:r>
            <a:r>
              <a:rPr lang="en-US" sz="2300" dirty="0">
                <a:solidFill>
                  <a:srgbClr val="C00000"/>
                </a:solidFill>
              </a:rPr>
              <a:t> </a:t>
            </a:r>
            <a:r>
              <a:rPr lang="en-US" sz="2300" dirty="0"/>
              <a:t>is tested to ensure that the </a:t>
            </a:r>
            <a:r>
              <a:rPr lang="en-US" sz="2300" dirty="0" err="1"/>
              <a:t>WebApp</a:t>
            </a:r>
            <a:r>
              <a:rPr lang="en-US" sz="2300" dirty="0"/>
              <a:t> </a:t>
            </a:r>
            <a:r>
              <a:rPr lang="en-US" sz="2300" b="1" dirty="0">
                <a:solidFill>
                  <a:srgbClr val="C00000"/>
                </a:solidFill>
              </a:rPr>
              <a:t>properly interfaces</a:t>
            </a:r>
            <a:r>
              <a:rPr lang="en-US" sz="2300" dirty="0"/>
              <a:t> with </a:t>
            </a:r>
            <a:r>
              <a:rPr lang="en-US" sz="2300" dirty="0">
                <a:solidFill>
                  <a:srgbClr val="C00000"/>
                </a:solidFill>
              </a:rPr>
              <a:t>other applications</a:t>
            </a:r>
            <a:r>
              <a:rPr lang="en-US" sz="2300" dirty="0"/>
              <a:t> and/or </a:t>
            </a:r>
            <a:r>
              <a:rPr lang="en-US" sz="2300" dirty="0">
                <a:solidFill>
                  <a:srgbClr val="C00000"/>
                </a:solidFill>
              </a:rPr>
              <a:t>databases</a:t>
            </a:r>
            <a:endParaRPr lang="en-US" sz="2300" dirty="0"/>
          </a:p>
          <a:p>
            <a:r>
              <a:rPr lang="en-US" sz="2300" b="1" dirty="0">
                <a:solidFill>
                  <a:srgbClr val="C00000"/>
                </a:solidFill>
              </a:rPr>
              <a:t>Security</a:t>
            </a:r>
            <a:r>
              <a:rPr lang="en-US" sz="2300" dirty="0">
                <a:solidFill>
                  <a:srgbClr val="C00000"/>
                </a:solidFill>
              </a:rPr>
              <a:t> </a:t>
            </a:r>
            <a:r>
              <a:rPr lang="en-US" sz="2300" dirty="0"/>
              <a:t>is tested by </a:t>
            </a:r>
            <a:r>
              <a:rPr lang="en-US" sz="2300" dirty="0">
                <a:solidFill>
                  <a:srgbClr val="C00000"/>
                </a:solidFill>
              </a:rPr>
              <a:t>assessing</a:t>
            </a:r>
            <a:r>
              <a:rPr lang="en-US" sz="2300" dirty="0"/>
              <a:t> potential </a:t>
            </a:r>
            <a:r>
              <a:rPr lang="en-US" sz="2300" dirty="0">
                <a:solidFill>
                  <a:srgbClr val="C00000"/>
                </a:solidFill>
              </a:rPr>
              <a:t>vulnerabilities</a:t>
            </a:r>
            <a:endParaRPr lang="en-US" sz="2300" dirty="0"/>
          </a:p>
          <a:p>
            <a:pPr lvl="1"/>
            <a:endParaRPr lang="en-US" i="1" dirty="0">
              <a:solidFill>
                <a:srgbClr val="C00000"/>
              </a:solidFill>
            </a:endParaRPr>
          </a:p>
        </p:txBody>
      </p:sp>
    </p:spTree>
    <p:extLst>
      <p:ext uri="{BB962C8B-B14F-4D97-AF65-F5344CB8AC3E}">
        <p14:creationId xmlns:p14="http://schemas.microsoft.com/office/powerpoint/2010/main" val="1866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Testing</a:t>
            </a:r>
          </a:p>
        </p:txBody>
      </p:sp>
      <p:sp>
        <p:nvSpPr>
          <p:cNvPr id="3" name="Content Placeholder 2"/>
          <p:cNvSpPr>
            <a:spLocks noGrp="1"/>
          </p:cNvSpPr>
          <p:nvPr>
            <p:ph idx="1"/>
          </p:nvPr>
        </p:nvSpPr>
        <p:spPr>
          <a:xfrm>
            <a:off x="102605" y="792004"/>
            <a:ext cx="5983869" cy="5590565"/>
          </a:xfrm>
        </p:spPr>
        <p:txBody>
          <a:bodyPr/>
          <a:lstStyle/>
          <a:p>
            <a:r>
              <a:rPr lang="en-US" dirty="0"/>
              <a:t>Errors in </a:t>
            </a:r>
            <a:r>
              <a:rPr lang="en-US" dirty="0" err="1"/>
              <a:t>WebApp</a:t>
            </a:r>
            <a:r>
              <a:rPr lang="en-US" dirty="0"/>
              <a:t> content can be </a:t>
            </a:r>
          </a:p>
          <a:p>
            <a:pPr lvl="1"/>
            <a:r>
              <a:rPr lang="en-US" dirty="0"/>
              <a:t>as trivial as minor </a:t>
            </a:r>
            <a:r>
              <a:rPr lang="en-US" b="1" dirty="0">
                <a:solidFill>
                  <a:srgbClr val="C00000"/>
                </a:solidFill>
              </a:rPr>
              <a:t>typographical errors </a:t>
            </a:r>
            <a:r>
              <a:rPr lang="en-US" dirty="0"/>
              <a:t>or </a:t>
            </a:r>
          </a:p>
          <a:p>
            <a:pPr lvl="1"/>
            <a:r>
              <a:rPr lang="en-US" dirty="0"/>
              <a:t>as significant as </a:t>
            </a:r>
            <a:r>
              <a:rPr lang="en-US" b="1" dirty="0">
                <a:solidFill>
                  <a:srgbClr val="C00000"/>
                </a:solidFill>
              </a:rPr>
              <a:t>incorrect information</a:t>
            </a:r>
            <a:r>
              <a:rPr lang="en-US" dirty="0"/>
              <a:t>, </a:t>
            </a:r>
            <a:r>
              <a:rPr lang="en-US" b="1" dirty="0">
                <a:solidFill>
                  <a:srgbClr val="C00000"/>
                </a:solidFill>
              </a:rPr>
              <a:t>improper organization</a:t>
            </a:r>
            <a:r>
              <a:rPr lang="en-US" dirty="0"/>
              <a:t>, or </a:t>
            </a:r>
            <a:r>
              <a:rPr lang="en-US" b="1" dirty="0">
                <a:solidFill>
                  <a:srgbClr val="C00000"/>
                </a:solidFill>
              </a:rPr>
              <a:t>violation of intellectual property laws</a:t>
            </a:r>
          </a:p>
          <a:p>
            <a:r>
              <a:rPr lang="en-US" b="1" dirty="0">
                <a:solidFill>
                  <a:srgbClr val="C00000"/>
                </a:solidFill>
              </a:rPr>
              <a:t>Content testing </a:t>
            </a:r>
            <a:r>
              <a:rPr lang="en-US" dirty="0"/>
              <a:t>attempts to </a:t>
            </a:r>
            <a:r>
              <a:rPr lang="en-US" b="1" dirty="0">
                <a:solidFill>
                  <a:srgbClr val="C00000"/>
                </a:solidFill>
              </a:rPr>
              <a:t>uncover these </a:t>
            </a:r>
            <a:r>
              <a:rPr lang="en-US" dirty="0"/>
              <a:t>and many other problems before the user encounters them</a:t>
            </a:r>
          </a:p>
          <a:p>
            <a:r>
              <a:rPr lang="en-US" dirty="0"/>
              <a:t>Content testing </a:t>
            </a:r>
            <a:r>
              <a:rPr lang="en-US" b="1" dirty="0">
                <a:solidFill>
                  <a:srgbClr val="C00000"/>
                </a:solidFill>
              </a:rPr>
              <a:t>combines</a:t>
            </a:r>
            <a:r>
              <a:rPr lang="en-US" dirty="0"/>
              <a:t> both </a:t>
            </a:r>
            <a:r>
              <a:rPr lang="en-US" b="1" dirty="0">
                <a:solidFill>
                  <a:srgbClr val="C00000"/>
                </a:solidFill>
              </a:rPr>
              <a:t>reviews</a:t>
            </a:r>
            <a:r>
              <a:rPr lang="en-US" dirty="0">
                <a:solidFill>
                  <a:srgbClr val="C00000"/>
                </a:solidFill>
              </a:rPr>
              <a:t> </a:t>
            </a:r>
            <a:r>
              <a:rPr lang="en-US" dirty="0"/>
              <a:t>and the generation of </a:t>
            </a:r>
            <a:r>
              <a:rPr lang="en-US" b="1" dirty="0">
                <a:solidFill>
                  <a:srgbClr val="C00000"/>
                </a:solidFill>
              </a:rPr>
              <a:t>executable</a:t>
            </a:r>
            <a:r>
              <a:rPr lang="en-US" dirty="0">
                <a:solidFill>
                  <a:srgbClr val="C00000"/>
                </a:solidFill>
              </a:rPr>
              <a:t> </a:t>
            </a:r>
            <a:r>
              <a:rPr lang="en-US" dirty="0"/>
              <a:t>test cases</a:t>
            </a:r>
          </a:p>
          <a:p>
            <a:r>
              <a:rPr lang="en-US" b="1" dirty="0">
                <a:solidFill>
                  <a:srgbClr val="C00000"/>
                </a:solidFill>
              </a:rPr>
              <a:t>Reviews</a:t>
            </a:r>
            <a:r>
              <a:rPr lang="en-US" dirty="0">
                <a:solidFill>
                  <a:srgbClr val="C00000"/>
                </a:solidFill>
              </a:rPr>
              <a:t> </a:t>
            </a:r>
            <a:r>
              <a:rPr lang="en-US" dirty="0"/>
              <a:t>are applied to </a:t>
            </a:r>
            <a:r>
              <a:rPr lang="en-US" b="1" dirty="0">
                <a:solidFill>
                  <a:srgbClr val="C00000"/>
                </a:solidFill>
              </a:rPr>
              <a:t>uncover semantic errors</a:t>
            </a:r>
            <a:r>
              <a:rPr lang="en-US" dirty="0"/>
              <a:t> in </a:t>
            </a:r>
            <a:r>
              <a:rPr lang="en-US" b="1" dirty="0">
                <a:solidFill>
                  <a:srgbClr val="C00000"/>
                </a:solidFill>
              </a:rPr>
              <a:t>content</a:t>
            </a:r>
            <a:endParaRPr lang="en-US" dirty="0"/>
          </a:p>
          <a:p>
            <a:r>
              <a:rPr lang="en-US" b="1" dirty="0">
                <a:solidFill>
                  <a:srgbClr val="C00000"/>
                </a:solidFill>
              </a:rPr>
              <a:t>Executable testing</a:t>
            </a:r>
            <a:r>
              <a:rPr lang="en-US" dirty="0"/>
              <a:t> is used to </a:t>
            </a:r>
            <a:r>
              <a:rPr lang="en-US" b="1" dirty="0">
                <a:solidFill>
                  <a:srgbClr val="C00000"/>
                </a:solidFill>
              </a:rPr>
              <a:t>uncover content</a:t>
            </a:r>
            <a:r>
              <a:rPr lang="en-US" dirty="0"/>
              <a:t> errors that can be </a:t>
            </a:r>
            <a:r>
              <a:rPr lang="en-US" b="1" dirty="0">
                <a:solidFill>
                  <a:srgbClr val="C00000"/>
                </a:solidFill>
              </a:rPr>
              <a:t>traced to dynamically derived content </a:t>
            </a:r>
            <a:r>
              <a:rPr lang="en-US" dirty="0"/>
              <a:t>that is driven by data acquired from one or more databases.</a:t>
            </a:r>
          </a:p>
          <a:p>
            <a:endParaRPr lang="en-US" dirty="0"/>
          </a:p>
        </p:txBody>
      </p:sp>
      <p:sp>
        <p:nvSpPr>
          <p:cNvPr id="4" name="Content Placeholder 2"/>
          <p:cNvSpPr txBox="1">
            <a:spLocks/>
          </p:cNvSpPr>
          <p:nvPr/>
        </p:nvSpPr>
        <p:spPr>
          <a:xfrm>
            <a:off x="6268999" y="1610058"/>
            <a:ext cx="5789652" cy="446213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b="1" dirty="0" smtClean="0"/>
              <a:t>During requirements analysis</a:t>
            </a:r>
          </a:p>
          <a:p>
            <a:pPr lvl="1"/>
            <a:r>
              <a:rPr lang="en-US" dirty="0" smtClean="0"/>
              <a:t>the interface model is reviewed to </a:t>
            </a:r>
            <a:r>
              <a:rPr lang="en-US" dirty="0" smtClean="0">
                <a:solidFill>
                  <a:srgbClr val="C00000"/>
                </a:solidFill>
              </a:rPr>
              <a:t>ensure that it conforms to stakeholder requirements</a:t>
            </a:r>
            <a:endParaRPr lang="en-US" dirty="0" smtClean="0"/>
          </a:p>
          <a:p>
            <a:pPr marL="457200" indent="-457200">
              <a:buFont typeface="+mj-lt"/>
              <a:buAutoNum type="arabicPeriod"/>
            </a:pPr>
            <a:r>
              <a:rPr lang="en-US" b="1" dirty="0" smtClean="0"/>
              <a:t>During design </a:t>
            </a:r>
          </a:p>
          <a:p>
            <a:pPr lvl="1"/>
            <a:r>
              <a:rPr lang="en-US" dirty="0" smtClean="0"/>
              <a:t>the interface design model is reviewed to ensure that </a:t>
            </a:r>
            <a:r>
              <a:rPr lang="en-US" dirty="0" smtClean="0">
                <a:solidFill>
                  <a:srgbClr val="C00000"/>
                </a:solidFill>
              </a:rPr>
              <a:t>generic quality criteria established</a:t>
            </a:r>
            <a:r>
              <a:rPr lang="en-US" dirty="0" smtClean="0"/>
              <a:t> for </a:t>
            </a:r>
            <a:r>
              <a:rPr lang="en-US" dirty="0" smtClean="0">
                <a:solidFill>
                  <a:srgbClr val="C00000"/>
                </a:solidFill>
              </a:rPr>
              <a:t>all user interfaces </a:t>
            </a:r>
            <a:r>
              <a:rPr lang="en-US" dirty="0" smtClean="0"/>
              <a:t>have been </a:t>
            </a:r>
            <a:r>
              <a:rPr lang="en-US" dirty="0" smtClean="0">
                <a:solidFill>
                  <a:srgbClr val="C00000"/>
                </a:solidFill>
              </a:rPr>
              <a:t>achieved</a:t>
            </a:r>
            <a:endParaRPr lang="en-US" dirty="0" smtClean="0"/>
          </a:p>
          <a:p>
            <a:pPr marL="457200" indent="-457200">
              <a:buFont typeface="+mj-lt"/>
              <a:buAutoNum type="arabicPeriod"/>
            </a:pPr>
            <a:r>
              <a:rPr lang="en-US" b="1" dirty="0" smtClean="0"/>
              <a:t>During testing</a:t>
            </a:r>
          </a:p>
          <a:p>
            <a:pPr lvl="1"/>
            <a:r>
              <a:rPr lang="en-US" dirty="0" smtClean="0"/>
              <a:t>the focus shifts to the </a:t>
            </a:r>
            <a:r>
              <a:rPr lang="en-US" dirty="0" smtClean="0">
                <a:solidFill>
                  <a:srgbClr val="C00000"/>
                </a:solidFill>
              </a:rPr>
              <a:t>execution</a:t>
            </a:r>
            <a:r>
              <a:rPr lang="en-US" dirty="0" smtClean="0"/>
              <a:t> of </a:t>
            </a:r>
            <a:r>
              <a:rPr lang="en-US" dirty="0" smtClean="0">
                <a:solidFill>
                  <a:srgbClr val="C00000"/>
                </a:solidFill>
              </a:rPr>
              <a:t>application-specific aspects </a:t>
            </a:r>
            <a:r>
              <a:rPr lang="en-US" dirty="0" smtClean="0"/>
              <a:t>of user interaction as they are manifested by interface syntax and semantics.</a:t>
            </a:r>
          </a:p>
          <a:p>
            <a:r>
              <a:rPr lang="en-US" sz="2300" dirty="0" smtClean="0"/>
              <a:t>In addition, testing </a:t>
            </a:r>
            <a:r>
              <a:rPr lang="en-US" sz="2300" dirty="0" smtClean="0">
                <a:solidFill>
                  <a:srgbClr val="C00000"/>
                </a:solidFill>
              </a:rPr>
              <a:t>provides</a:t>
            </a:r>
            <a:r>
              <a:rPr lang="en-US" sz="2300" dirty="0" smtClean="0"/>
              <a:t> a </a:t>
            </a:r>
            <a:r>
              <a:rPr lang="en-US" sz="2300" b="1" dirty="0" smtClean="0">
                <a:solidFill>
                  <a:srgbClr val="C00000"/>
                </a:solidFill>
              </a:rPr>
              <a:t>final assessment of usability</a:t>
            </a:r>
            <a:endParaRPr lang="en-US" sz="2300" dirty="0" smtClean="0"/>
          </a:p>
          <a:p>
            <a:endParaRPr lang="en-US" dirty="0"/>
          </a:p>
        </p:txBody>
      </p:sp>
      <p:sp>
        <p:nvSpPr>
          <p:cNvPr id="5" name="Rectangle 4"/>
          <p:cNvSpPr/>
          <p:nvPr/>
        </p:nvSpPr>
        <p:spPr>
          <a:xfrm>
            <a:off x="6308642" y="728514"/>
            <a:ext cx="5883357" cy="830997"/>
          </a:xfrm>
          <a:prstGeom prst="rect">
            <a:avLst/>
          </a:prstGeom>
        </p:spPr>
        <p:txBody>
          <a:bodyPr wrap="square">
            <a:spAutoFit/>
          </a:bodyPr>
          <a:lstStyle/>
          <a:p>
            <a:r>
              <a:rPr lang="en-US" sz="2400" b="1" dirty="0">
                <a:solidFill>
                  <a:srgbClr val="C00000"/>
                </a:solidFill>
              </a:rPr>
              <a:t>Verification</a:t>
            </a:r>
            <a:r>
              <a:rPr lang="en-US" sz="2400" dirty="0">
                <a:solidFill>
                  <a:srgbClr val="C00000"/>
                </a:solidFill>
              </a:rPr>
              <a:t> </a:t>
            </a:r>
            <a:r>
              <a:rPr lang="en-US" sz="2400" dirty="0"/>
              <a:t>and </a:t>
            </a:r>
            <a:r>
              <a:rPr lang="en-US" sz="2400" b="1" dirty="0">
                <a:solidFill>
                  <a:srgbClr val="C00000"/>
                </a:solidFill>
              </a:rPr>
              <a:t>validation</a:t>
            </a:r>
            <a:r>
              <a:rPr lang="en-US" sz="2400" dirty="0">
                <a:solidFill>
                  <a:srgbClr val="C00000"/>
                </a:solidFill>
              </a:rPr>
              <a:t> </a:t>
            </a:r>
            <a:r>
              <a:rPr lang="en-US" sz="2400" dirty="0"/>
              <a:t>of a </a:t>
            </a:r>
            <a:r>
              <a:rPr lang="en-US" sz="2400" dirty="0" err="1"/>
              <a:t>WebApp</a:t>
            </a:r>
            <a:r>
              <a:rPr lang="en-US" sz="2400" dirty="0"/>
              <a:t> user interface occurs at </a:t>
            </a:r>
            <a:r>
              <a:rPr lang="en-US" sz="2400" b="1" dirty="0">
                <a:solidFill>
                  <a:srgbClr val="C00000"/>
                </a:solidFill>
              </a:rPr>
              <a:t>three distinct points</a:t>
            </a:r>
            <a:endParaRPr lang="en-US" sz="2400" dirty="0"/>
          </a:p>
        </p:txBody>
      </p:sp>
      <p:sp>
        <p:nvSpPr>
          <p:cNvPr id="6" name="Rectangle 5"/>
          <p:cNvSpPr/>
          <p:nvPr/>
        </p:nvSpPr>
        <p:spPr>
          <a:xfrm>
            <a:off x="6279593" y="97486"/>
            <a:ext cx="4087979" cy="563231"/>
          </a:xfrm>
          <a:prstGeom prst="rect">
            <a:avLst/>
          </a:prstGeom>
        </p:spPr>
        <p:txBody>
          <a:bodyPr wrap="none">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User Interface Testing</a:t>
            </a:r>
          </a:p>
        </p:txBody>
      </p:sp>
      <p:cxnSp>
        <p:nvCxnSpPr>
          <p:cNvPr id="7" name="Straight Connector 6"/>
          <p:cNvCxnSpPr/>
          <p:nvPr/>
        </p:nvCxnSpPr>
        <p:spPr>
          <a:xfrm>
            <a:off x="6197558" y="0"/>
            <a:ext cx="0" cy="661511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71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22" presetClass="entr" presetSubtype="1"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Component-Level Testing</a:t>
            </a:r>
          </a:p>
        </p:txBody>
      </p:sp>
      <p:sp>
        <p:nvSpPr>
          <p:cNvPr id="3" name="Content Placeholder 2"/>
          <p:cNvSpPr>
            <a:spLocks noGrp="1"/>
          </p:cNvSpPr>
          <p:nvPr>
            <p:ph idx="1"/>
          </p:nvPr>
        </p:nvSpPr>
        <p:spPr>
          <a:xfrm>
            <a:off x="131181" y="863444"/>
            <a:ext cx="5674622" cy="5590565"/>
          </a:xfrm>
        </p:spPr>
        <p:txBody>
          <a:bodyPr/>
          <a:lstStyle/>
          <a:p>
            <a:r>
              <a:rPr lang="en-US" b="1" dirty="0">
                <a:solidFill>
                  <a:srgbClr val="C00000"/>
                </a:solidFill>
              </a:rPr>
              <a:t>Component-level</a:t>
            </a:r>
            <a:r>
              <a:rPr lang="en-US" dirty="0"/>
              <a:t> testing (</a:t>
            </a:r>
            <a:r>
              <a:rPr lang="en-US" b="1" dirty="0">
                <a:solidFill>
                  <a:srgbClr val="C00000"/>
                </a:solidFill>
              </a:rPr>
              <a:t>function testing</a:t>
            </a:r>
            <a:r>
              <a:rPr lang="en-US" dirty="0"/>
              <a:t>), focuses on a set of tests that attempt to </a:t>
            </a:r>
            <a:r>
              <a:rPr lang="en-US" b="1" dirty="0">
                <a:solidFill>
                  <a:srgbClr val="C00000"/>
                </a:solidFill>
              </a:rPr>
              <a:t>uncover errors </a:t>
            </a:r>
            <a:r>
              <a:rPr lang="en-US" dirty="0"/>
              <a:t>in </a:t>
            </a:r>
            <a:r>
              <a:rPr lang="en-US" dirty="0" err="1"/>
              <a:t>WebApp</a:t>
            </a:r>
            <a:r>
              <a:rPr lang="en-US" dirty="0"/>
              <a:t> functions.</a:t>
            </a:r>
          </a:p>
          <a:p>
            <a:r>
              <a:rPr lang="en-US" dirty="0"/>
              <a:t>Each </a:t>
            </a:r>
            <a:r>
              <a:rPr lang="en-US" dirty="0" err="1"/>
              <a:t>WebApp</a:t>
            </a:r>
            <a:r>
              <a:rPr lang="en-US" dirty="0"/>
              <a:t> function is a software component (implemented in one of a variety of programming languages)</a:t>
            </a:r>
          </a:p>
          <a:p>
            <a:pPr lvl="1"/>
            <a:r>
              <a:rPr lang="en-US" dirty="0" err="1"/>
              <a:t>WebApp</a:t>
            </a:r>
            <a:r>
              <a:rPr lang="en-US" dirty="0"/>
              <a:t> function can be tested using black-box (and in some cases, white-box) techniques.</a:t>
            </a:r>
          </a:p>
          <a:p>
            <a:r>
              <a:rPr lang="en-US" dirty="0"/>
              <a:t>Component-level test cases are often driven by forms-level input.</a:t>
            </a:r>
          </a:p>
          <a:p>
            <a:pPr lvl="1"/>
            <a:r>
              <a:rPr lang="en-US" dirty="0"/>
              <a:t>Once forms data are defined, the user selects a button or other control mechanism to initiate execution.</a:t>
            </a:r>
          </a:p>
          <a:p>
            <a:endParaRPr lang="en-US" dirty="0"/>
          </a:p>
        </p:txBody>
      </p:sp>
      <p:cxnSp>
        <p:nvCxnSpPr>
          <p:cNvPr id="4" name="Straight Connector 3"/>
          <p:cNvCxnSpPr/>
          <p:nvPr/>
        </p:nvCxnSpPr>
        <p:spPr>
          <a:xfrm>
            <a:off x="5917337" y="0"/>
            <a:ext cx="0" cy="66151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028872" y="97486"/>
            <a:ext cx="3490058" cy="563231"/>
          </a:xfrm>
          <a:prstGeom prst="rect">
            <a:avLst/>
          </a:prstGeom>
        </p:spPr>
        <p:txBody>
          <a:bodyPr wrap="none">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Navigation Testing</a:t>
            </a:r>
          </a:p>
        </p:txBody>
      </p:sp>
      <p:sp>
        <p:nvSpPr>
          <p:cNvPr id="8" name="Content Placeholder 2"/>
          <p:cNvSpPr txBox="1">
            <a:spLocks/>
          </p:cNvSpPr>
          <p:nvPr/>
        </p:nvSpPr>
        <p:spPr>
          <a:xfrm>
            <a:off x="6135329" y="863444"/>
            <a:ext cx="5840360" cy="446213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job of </a:t>
            </a:r>
            <a:r>
              <a:rPr lang="en-US" b="1" dirty="0">
                <a:solidFill>
                  <a:srgbClr val="C00000"/>
                </a:solidFill>
              </a:rPr>
              <a:t>navigation testing </a:t>
            </a:r>
            <a:r>
              <a:rPr lang="en-US" dirty="0"/>
              <a:t>is to ensure that </a:t>
            </a:r>
          </a:p>
          <a:p>
            <a:pPr lvl="1"/>
            <a:r>
              <a:rPr lang="en-US" dirty="0"/>
              <a:t>the </a:t>
            </a:r>
            <a:r>
              <a:rPr lang="en-US" b="1" dirty="0">
                <a:solidFill>
                  <a:srgbClr val="C00000"/>
                </a:solidFill>
              </a:rPr>
              <a:t>mechanisms</a:t>
            </a:r>
            <a:r>
              <a:rPr lang="en-US" dirty="0"/>
              <a:t> that allow the </a:t>
            </a:r>
            <a:r>
              <a:rPr lang="en-US" dirty="0" err="1"/>
              <a:t>WebApp</a:t>
            </a:r>
            <a:r>
              <a:rPr lang="en-US" dirty="0"/>
              <a:t> user </a:t>
            </a:r>
            <a:r>
              <a:rPr lang="en-US" b="1" dirty="0">
                <a:solidFill>
                  <a:srgbClr val="C00000"/>
                </a:solidFill>
              </a:rPr>
              <a:t>to travel through </a:t>
            </a:r>
            <a:r>
              <a:rPr lang="en-US" dirty="0"/>
              <a:t>the </a:t>
            </a:r>
            <a:r>
              <a:rPr lang="en-US" dirty="0" err="1"/>
              <a:t>WebApp</a:t>
            </a:r>
            <a:r>
              <a:rPr lang="en-US" dirty="0"/>
              <a:t> are </a:t>
            </a:r>
            <a:r>
              <a:rPr lang="en-US" b="1" dirty="0">
                <a:solidFill>
                  <a:srgbClr val="C00000"/>
                </a:solidFill>
              </a:rPr>
              <a:t>all functional </a:t>
            </a:r>
            <a:r>
              <a:rPr lang="en-US" dirty="0"/>
              <a:t>and,</a:t>
            </a:r>
          </a:p>
          <a:p>
            <a:pPr lvl="1"/>
            <a:r>
              <a:rPr lang="en-US" dirty="0"/>
              <a:t>to </a:t>
            </a:r>
            <a:r>
              <a:rPr lang="en-US" b="1" dirty="0">
                <a:solidFill>
                  <a:srgbClr val="C00000"/>
                </a:solidFill>
              </a:rPr>
              <a:t>validate</a:t>
            </a:r>
            <a:r>
              <a:rPr lang="en-US" dirty="0">
                <a:solidFill>
                  <a:srgbClr val="C00000"/>
                </a:solidFill>
              </a:rPr>
              <a:t> </a:t>
            </a:r>
            <a:r>
              <a:rPr lang="en-US" dirty="0"/>
              <a:t>that each </a:t>
            </a:r>
            <a:r>
              <a:rPr lang="en-US" b="1" dirty="0">
                <a:solidFill>
                  <a:srgbClr val="C00000"/>
                </a:solidFill>
              </a:rPr>
              <a:t>Navigation Semantic Unit (NSU) </a:t>
            </a:r>
            <a:r>
              <a:rPr lang="en-US" dirty="0"/>
              <a:t>can be achieved by the appropriate user category</a:t>
            </a:r>
          </a:p>
          <a:p>
            <a:r>
              <a:rPr lang="en-US" b="1" dirty="0">
                <a:solidFill>
                  <a:srgbClr val="C00000"/>
                </a:solidFill>
              </a:rPr>
              <a:t>Navigation mechanisms </a:t>
            </a:r>
            <a:r>
              <a:rPr lang="en-US" dirty="0"/>
              <a:t>should be </a:t>
            </a:r>
            <a:r>
              <a:rPr lang="en-US" b="1" dirty="0">
                <a:solidFill>
                  <a:srgbClr val="C00000"/>
                </a:solidFill>
              </a:rPr>
              <a:t>tested</a:t>
            </a:r>
            <a:r>
              <a:rPr lang="en-US" dirty="0">
                <a:solidFill>
                  <a:srgbClr val="C00000"/>
                </a:solidFill>
              </a:rPr>
              <a:t> </a:t>
            </a:r>
            <a:r>
              <a:rPr lang="en-US" dirty="0"/>
              <a:t>are </a:t>
            </a:r>
          </a:p>
          <a:p>
            <a:pPr lvl="1"/>
            <a:r>
              <a:rPr lang="en-US" dirty="0"/>
              <a:t>Navigation links, </a:t>
            </a:r>
          </a:p>
          <a:p>
            <a:pPr lvl="1"/>
            <a:r>
              <a:rPr lang="en-US" dirty="0"/>
              <a:t>Redirects, </a:t>
            </a:r>
          </a:p>
          <a:p>
            <a:pPr lvl="1"/>
            <a:r>
              <a:rPr lang="en-US" dirty="0"/>
              <a:t>Bookmarks, </a:t>
            </a:r>
          </a:p>
          <a:p>
            <a:pPr lvl="1"/>
            <a:r>
              <a:rPr lang="en-US" dirty="0"/>
              <a:t>Frames and framesets, </a:t>
            </a:r>
          </a:p>
          <a:p>
            <a:pPr lvl="1"/>
            <a:r>
              <a:rPr lang="en-US" dirty="0"/>
              <a:t>Site maps, </a:t>
            </a:r>
          </a:p>
          <a:p>
            <a:pPr lvl="1"/>
            <a:r>
              <a:rPr lang="en-US" dirty="0"/>
              <a:t>Internal search engines.</a:t>
            </a:r>
          </a:p>
          <a:p>
            <a:endParaRPr lang="en-US" dirty="0"/>
          </a:p>
          <a:p>
            <a:endParaRPr lang="en-US" dirty="0"/>
          </a:p>
          <a:p>
            <a:endParaRPr lang="en-US" dirty="0"/>
          </a:p>
        </p:txBody>
      </p:sp>
    </p:spTree>
    <p:extLst>
      <p:ext uri="{BB962C8B-B14F-4D97-AF65-F5344CB8AC3E}">
        <p14:creationId xmlns:p14="http://schemas.microsoft.com/office/powerpoint/2010/main" val="220950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Testing</a:t>
            </a:r>
          </a:p>
        </p:txBody>
      </p:sp>
      <p:sp>
        <p:nvSpPr>
          <p:cNvPr id="3" name="Content Placeholder 2"/>
          <p:cNvSpPr>
            <a:spLocks noGrp="1"/>
          </p:cNvSpPr>
          <p:nvPr>
            <p:ph idx="1"/>
          </p:nvPr>
        </p:nvSpPr>
        <p:spPr>
          <a:xfrm>
            <a:off x="131180" y="863444"/>
            <a:ext cx="6328613" cy="5590565"/>
          </a:xfrm>
        </p:spPr>
        <p:txBody>
          <a:bodyPr/>
          <a:lstStyle/>
          <a:p>
            <a:r>
              <a:rPr lang="en-US" b="1" dirty="0">
                <a:solidFill>
                  <a:srgbClr val="C00000"/>
                </a:solidFill>
              </a:rPr>
              <a:t>Configuration</a:t>
            </a:r>
            <a:r>
              <a:rPr lang="en-US" dirty="0">
                <a:solidFill>
                  <a:srgbClr val="C00000"/>
                </a:solidFill>
              </a:rPr>
              <a:t> </a:t>
            </a:r>
            <a:r>
              <a:rPr lang="en-US" dirty="0"/>
              <a:t>variability and </a:t>
            </a:r>
            <a:r>
              <a:rPr lang="en-US" b="1" dirty="0">
                <a:solidFill>
                  <a:srgbClr val="C00000"/>
                </a:solidFill>
              </a:rPr>
              <a:t>instability</a:t>
            </a:r>
            <a:r>
              <a:rPr lang="en-US" dirty="0">
                <a:solidFill>
                  <a:srgbClr val="C00000"/>
                </a:solidFill>
              </a:rPr>
              <a:t> </a:t>
            </a:r>
            <a:r>
              <a:rPr lang="en-US" dirty="0"/>
              <a:t>are important factors that make </a:t>
            </a:r>
            <a:r>
              <a:rPr lang="en-US" dirty="0" err="1"/>
              <a:t>WebApp</a:t>
            </a:r>
            <a:r>
              <a:rPr lang="en-US" dirty="0"/>
              <a:t> testing a challenge. </a:t>
            </a:r>
          </a:p>
          <a:p>
            <a:r>
              <a:rPr lang="en-US" b="1" dirty="0">
                <a:solidFill>
                  <a:srgbClr val="C00000"/>
                </a:solidFill>
              </a:rPr>
              <a:t>Hardware</a:t>
            </a:r>
            <a:r>
              <a:rPr lang="en-US" dirty="0"/>
              <a:t>, </a:t>
            </a:r>
            <a:r>
              <a:rPr lang="en-US" b="1" dirty="0">
                <a:solidFill>
                  <a:srgbClr val="C00000"/>
                </a:solidFill>
              </a:rPr>
              <a:t>operating system</a:t>
            </a:r>
            <a:r>
              <a:rPr lang="en-US" dirty="0"/>
              <a:t>(s), </a:t>
            </a:r>
            <a:r>
              <a:rPr lang="en-US" b="1" dirty="0">
                <a:solidFill>
                  <a:srgbClr val="C00000"/>
                </a:solidFill>
              </a:rPr>
              <a:t>browsers</a:t>
            </a:r>
            <a:r>
              <a:rPr lang="en-US" dirty="0"/>
              <a:t>, </a:t>
            </a:r>
            <a:r>
              <a:rPr lang="en-US" b="1" dirty="0">
                <a:solidFill>
                  <a:srgbClr val="C00000"/>
                </a:solidFill>
              </a:rPr>
              <a:t>storage capacity</a:t>
            </a:r>
            <a:r>
              <a:rPr lang="en-US" dirty="0"/>
              <a:t>, </a:t>
            </a:r>
            <a:r>
              <a:rPr lang="en-US" b="1" dirty="0">
                <a:solidFill>
                  <a:srgbClr val="C00000"/>
                </a:solidFill>
              </a:rPr>
              <a:t>network</a:t>
            </a:r>
            <a:r>
              <a:rPr lang="en-US" dirty="0">
                <a:solidFill>
                  <a:srgbClr val="C00000"/>
                </a:solidFill>
              </a:rPr>
              <a:t> </a:t>
            </a:r>
            <a:r>
              <a:rPr lang="en-US" dirty="0"/>
              <a:t>communication </a:t>
            </a:r>
            <a:r>
              <a:rPr lang="en-US" b="1" dirty="0">
                <a:solidFill>
                  <a:srgbClr val="C00000"/>
                </a:solidFill>
              </a:rPr>
              <a:t>speeds</a:t>
            </a:r>
            <a:r>
              <a:rPr lang="en-US" dirty="0"/>
              <a:t>, and a variety of other client-side factors are </a:t>
            </a:r>
            <a:r>
              <a:rPr lang="en-US" b="1" dirty="0">
                <a:solidFill>
                  <a:srgbClr val="C00000"/>
                </a:solidFill>
              </a:rPr>
              <a:t>difficult to predict </a:t>
            </a:r>
            <a:r>
              <a:rPr lang="en-US" dirty="0"/>
              <a:t>for each user.</a:t>
            </a:r>
          </a:p>
          <a:p>
            <a:r>
              <a:rPr lang="en-US" dirty="0"/>
              <a:t>One user’s impression of the </a:t>
            </a:r>
            <a:r>
              <a:rPr lang="en-US" dirty="0" err="1"/>
              <a:t>WebApp</a:t>
            </a:r>
            <a:r>
              <a:rPr lang="en-US" dirty="0"/>
              <a:t> and the manner in which he/she interacts with it can differ significantly.</a:t>
            </a:r>
          </a:p>
          <a:p>
            <a:r>
              <a:rPr lang="en-US" b="1" dirty="0">
                <a:solidFill>
                  <a:srgbClr val="C00000"/>
                </a:solidFill>
              </a:rPr>
              <a:t>Configuration testing </a:t>
            </a:r>
            <a:r>
              <a:rPr lang="en-US" dirty="0"/>
              <a:t>is to test a set of probable client-side and server-side configurations </a:t>
            </a:r>
          </a:p>
          <a:p>
            <a:pPr lvl="1"/>
            <a:r>
              <a:rPr lang="en-US" dirty="0"/>
              <a:t>to </a:t>
            </a:r>
            <a:r>
              <a:rPr lang="en-US" b="1" dirty="0">
                <a:solidFill>
                  <a:srgbClr val="C00000"/>
                </a:solidFill>
              </a:rPr>
              <a:t>ensure</a:t>
            </a:r>
            <a:r>
              <a:rPr lang="en-US" dirty="0">
                <a:solidFill>
                  <a:srgbClr val="C00000"/>
                </a:solidFill>
              </a:rPr>
              <a:t> </a:t>
            </a:r>
            <a:r>
              <a:rPr lang="en-US" dirty="0"/>
              <a:t>that the </a:t>
            </a:r>
            <a:r>
              <a:rPr lang="en-US" b="1" dirty="0">
                <a:solidFill>
                  <a:srgbClr val="C00000"/>
                </a:solidFill>
              </a:rPr>
              <a:t>user experience will be the same </a:t>
            </a:r>
            <a:r>
              <a:rPr lang="en-US" dirty="0"/>
              <a:t>on </a:t>
            </a:r>
            <a:r>
              <a:rPr lang="en-US" dirty="0">
                <a:solidFill>
                  <a:srgbClr val="C00000"/>
                </a:solidFill>
              </a:rPr>
              <a:t>all of them</a:t>
            </a:r>
            <a:r>
              <a:rPr lang="en-US" dirty="0"/>
              <a:t> and,</a:t>
            </a:r>
          </a:p>
          <a:p>
            <a:pPr lvl="1"/>
            <a:r>
              <a:rPr lang="en-US" dirty="0"/>
              <a:t>to </a:t>
            </a:r>
            <a:r>
              <a:rPr lang="en-US" b="1" dirty="0">
                <a:solidFill>
                  <a:srgbClr val="C00000"/>
                </a:solidFill>
              </a:rPr>
              <a:t>isolate errors </a:t>
            </a:r>
            <a:r>
              <a:rPr lang="en-US" dirty="0"/>
              <a:t>that may be </a:t>
            </a:r>
            <a:r>
              <a:rPr lang="en-US" b="1" dirty="0">
                <a:solidFill>
                  <a:srgbClr val="C00000"/>
                </a:solidFill>
              </a:rPr>
              <a:t>specific to a particular configuration</a:t>
            </a:r>
          </a:p>
          <a:p>
            <a:endParaRPr lang="en-US" dirty="0"/>
          </a:p>
        </p:txBody>
      </p:sp>
      <p:cxnSp>
        <p:nvCxnSpPr>
          <p:cNvPr id="4" name="Straight Connector 3"/>
          <p:cNvCxnSpPr/>
          <p:nvPr/>
        </p:nvCxnSpPr>
        <p:spPr>
          <a:xfrm>
            <a:off x="6625259" y="0"/>
            <a:ext cx="0" cy="66151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54780" y="97486"/>
            <a:ext cx="3052439" cy="563231"/>
          </a:xfrm>
          <a:prstGeom prst="rect">
            <a:avLst/>
          </a:prstGeom>
        </p:spPr>
        <p:txBody>
          <a:bodyPr wrap="none">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Security Testing</a:t>
            </a:r>
          </a:p>
        </p:txBody>
      </p:sp>
      <p:sp>
        <p:nvSpPr>
          <p:cNvPr id="8" name="Content Placeholder 2"/>
          <p:cNvSpPr txBox="1">
            <a:spLocks/>
          </p:cNvSpPr>
          <p:nvPr/>
        </p:nvSpPr>
        <p:spPr>
          <a:xfrm>
            <a:off x="6790725" y="863444"/>
            <a:ext cx="5184963" cy="446213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Security tests </a:t>
            </a:r>
            <a:r>
              <a:rPr lang="en-US" dirty="0"/>
              <a:t>are designed to probe </a:t>
            </a:r>
          </a:p>
          <a:p>
            <a:pPr lvl="1"/>
            <a:r>
              <a:rPr lang="en-US" b="1" dirty="0">
                <a:solidFill>
                  <a:srgbClr val="C00000"/>
                </a:solidFill>
              </a:rPr>
              <a:t>vulnerabilities</a:t>
            </a:r>
            <a:r>
              <a:rPr lang="en-US" dirty="0">
                <a:solidFill>
                  <a:srgbClr val="C00000"/>
                </a:solidFill>
              </a:rPr>
              <a:t> </a:t>
            </a:r>
            <a:r>
              <a:rPr lang="en-US" dirty="0"/>
              <a:t>of the </a:t>
            </a:r>
            <a:r>
              <a:rPr lang="en-US" dirty="0">
                <a:solidFill>
                  <a:srgbClr val="C00000"/>
                </a:solidFill>
              </a:rPr>
              <a:t>client-side environment</a:t>
            </a:r>
            <a:r>
              <a:rPr lang="en-US" dirty="0"/>
              <a:t>, </a:t>
            </a:r>
          </a:p>
          <a:p>
            <a:pPr lvl="1"/>
            <a:r>
              <a:rPr lang="en-US" dirty="0"/>
              <a:t>the </a:t>
            </a:r>
            <a:r>
              <a:rPr lang="en-US" dirty="0">
                <a:solidFill>
                  <a:srgbClr val="C00000"/>
                </a:solidFill>
              </a:rPr>
              <a:t>network communications </a:t>
            </a:r>
            <a:r>
              <a:rPr lang="en-US" dirty="0"/>
              <a:t>that occur as data are passed from client to server and back again, and </a:t>
            </a:r>
          </a:p>
          <a:p>
            <a:pPr lvl="1"/>
            <a:r>
              <a:rPr lang="en-US" dirty="0"/>
              <a:t>the </a:t>
            </a:r>
            <a:r>
              <a:rPr lang="en-US" dirty="0">
                <a:solidFill>
                  <a:srgbClr val="C00000"/>
                </a:solidFill>
              </a:rPr>
              <a:t>server-side environment</a:t>
            </a:r>
            <a:r>
              <a:rPr lang="en-US" dirty="0"/>
              <a:t>.</a:t>
            </a:r>
          </a:p>
          <a:p>
            <a:r>
              <a:rPr lang="en-US" dirty="0"/>
              <a:t>Each of these </a:t>
            </a:r>
            <a:r>
              <a:rPr lang="en-US" b="1" dirty="0">
                <a:solidFill>
                  <a:srgbClr val="C00000"/>
                </a:solidFill>
              </a:rPr>
              <a:t>domains</a:t>
            </a:r>
            <a:r>
              <a:rPr lang="en-US" dirty="0">
                <a:solidFill>
                  <a:srgbClr val="C00000"/>
                </a:solidFill>
              </a:rPr>
              <a:t> </a:t>
            </a:r>
            <a:r>
              <a:rPr lang="en-US" dirty="0"/>
              <a:t>can be </a:t>
            </a:r>
            <a:r>
              <a:rPr lang="en-US" b="1" dirty="0">
                <a:solidFill>
                  <a:srgbClr val="C00000"/>
                </a:solidFill>
              </a:rPr>
              <a:t>attacked</a:t>
            </a:r>
            <a:r>
              <a:rPr lang="en-US" dirty="0"/>
              <a:t>, and it is the job of the security tester to </a:t>
            </a:r>
            <a:r>
              <a:rPr lang="en-US" b="1" dirty="0">
                <a:solidFill>
                  <a:srgbClr val="C00000"/>
                </a:solidFill>
              </a:rPr>
              <a:t>uncover weaknesses </a:t>
            </a:r>
          </a:p>
          <a:p>
            <a:pPr lvl="1"/>
            <a:r>
              <a:rPr lang="en-US" dirty="0"/>
              <a:t>that can </a:t>
            </a:r>
            <a:r>
              <a:rPr lang="en-US" dirty="0">
                <a:solidFill>
                  <a:srgbClr val="C00000"/>
                </a:solidFill>
              </a:rPr>
              <a:t>be exploited by those </a:t>
            </a:r>
            <a:r>
              <a:rPr lang="en-US" dirty="0"/>
              <a:t>with the intent to do so.</a:t>
            </a:r>
          </a:p>
          <a:p>
            <a:endParaRPr lang="en-US" dirty="0"/>
          </a:p>
          <a:p>
            <a:endParaRPr lang="en-US" dirty="0"/>
          </a:p>
          <a:p>
            <a:endParaRPr lang="en-US" dirty="0"/>
          </a:p>
        </p:txBody>
      </p:sp>
    </p:spTree>
    <p:extLst>
      <p:ext uri="{BB962C8B-B14F-4D97-AF65-F5344CB8AC3E}">
        <p14:creationId xmlns:p14="http://schemas.microsoft.com/office/powerpoint/2010/main" val="290903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Performance Testing</a:t>
            </a:r>
          </a:p>
        </p:txBody>
      </p:sp>
      <p:sp>
        <p:nvSpPr>
          <p:cNvPr id="3" name="Content Placeholder 2"/>
          <p:cNvSpPr>
            <a:spLocks noGrp="1"/>
          </p:cNvSpPr>
          <p:nvPr>
            <p:ph idx="1"/>
          </p:nvPr>
        </p:nvSpPr>
        <p:spPr/>
        <p:txBody>
          <a:bodyPr/>
          <a:lstStyle/>
          <a:p>
            <a:r>
              <a:rPr lang="en-US" b="1" dirty="0">
                <a:solidFill>
                  <a:srgbClr val="C00000"/>
                </a:solidFill>
              </a:rPr>
              <a:t>Performance testing </a:t>
            </a:r>
            <a:r>
              <a:rPr lang="en-US" dirty="0"/>
              <a:t>is used to uncover </a:t>
            </a:r>
          </a:p>
          <a:p>
            <a:pPr lvl="1"/>
            <a:r>
              <a:rPr lang="en-US" b="1" dirty="0">
                <a:solidFill>
                  <a:srgbClr val="C00000"/>
                </a:solidFill>
              </a:rPr>
              <a:t>performance problems </a:t>
            </a:r>
            <a:r>
              <a:rPr lang="en-US" dirty="0"/>
              <a:t>that can result from </a:t>
            </a:r>
            <a:r>
              <a:rPr lang="en-US" b="1" dirty="0">
                <a:solidFill>
                  <a:srgbClr val="C00000"/>
                </a:solidFill>
              </a:rPr>
              <a:t>lack of server-side resources</a:t>
            </a:r>
            <a:r>
              <a:rPr lang="en-US" dirty="0"/>
              <a:t>, </a:t>
            </a:r>
          </a:p>
          <a:p>
            <a:pPr lvl="1"/>
            <a:r>
              <a:rPr lang="en-US" b="1" dirty="0">
                <a:solidFill>
                  <a:srgbClr val="C00000"/>
                </a:solidFill>
              </a:rPr>
              <a:t>inappropriate</a:t>
            </a:r>
            <a:r>
              <a:rPr lang="en-US" dirty="0">
                <a:solidFill>
                  <a:srgbClr val="C00000"/>
                </a:solidFill>
              </a:rPr>
              <a:t> network bandwidth</a:t>
            </a:r>
            <a:r>
              <a:rPr lang="en-US" dirty="0"/>
              <a:t>, </a:t>
            </a:r>
          </a:p>
          <a:p>
            <a:pPr lvl="1"/>
            <a:r>
              <a:rPr lang="en-US" b="1" dirty="0">
                <a:solidFill>
                  <a:srgbClr val="C00000"/>
                </a:solidFill>
              </a:rPr>
              <a:t>inadequate database </a:t>
            </a:r>
            <a:r>
              <a:rPr lang="en-US" dirty="0"/>
              <a:t>capabilities, </a:t>
            </a:r>
          </a:p>
          <a:p>
            <a:pPr lvl="1"/>
            <a:r>
              <a:rPr lang="en-US" dirty="0"/>
              <a:t>faulty or </a:t>
            </a:r>
            <a:r>
              <a:rPr lang="en-US" b="1" dirty="0">
                <a:solidFill>
                  <a:srgbClr val="C00000"/>
                </a:solidFill>
              </a:rPr>
              <a:t>weak operating system </a:t>
            </a:r>
            <a:r>
              <a:rPr lang="en-US" dirty="0"/>
              <a:t>capabilities, </a:t>
            </a:r>
          </a:p>
          <a:p>
            <a:pPr lvl="1"/>
            <a:r>
              <a:rPr lang="en-US" b="1" dirty="0">
                <a:solidFill>
                  <a:srgbClr val="C00000"/>
                </a:solidFill>
              </a:rPr>
              <a:t>poorly designed </a:t>
            </a:r>
            <a:r>
              <a:rPr lang="en-US" dirty="0" err="1"/>
              <a:t>WebApp</a:t>
            </a:r>
            <a:r>
              <a:rPr lang="en-US" dirty="0"/>
              <a:t> functionality, and </a:t>
            </a:r>
          </a:p>
          <a:p>
            <a:pPr lvl="1"/>
            <a:r>
              <a:rPr lang="en-US" dirty="0"/>
              <a:t>other </a:t>
            </a:r>
            <a:r>
              <a:rPr lang="en-US" b="1" dirty="0">
                <a:solidFill>
                  <a:srgbClr val="C00000"/>
                </a:solidFill>
              </a:rPr>
              <a:t>hardware or software issues </a:t>
            </a:r>
            <a:r>
              <a:rPr lang="en-US" dirty="0"/>
              <a:t>that can </a:t>
            </a:r>
            <a:r>
              <a:rPr lang="en-US" b="1" dirty="0">
                <a:solidFill>
                  <a:srgbClr val="C00000"/>
                </a:solidFill>
              </a:rPr>
              <a:t>lead to degraded</a:t>
            </a:r>
            <a:r>
              <a:rPr lang="en-US" dirty="0"/>
              <a:t> client-server </a:t>
            </a:r>
            <a:r>
              <a:rPr lang="en-US" b="1" dirty="0">
                <a:solidFill>
                  <a:srgbClr val="C00000"/>
                </a:solidFill>
              </a:rPr>
              <a:t>performance</a:t>
            </a:r>
            <a:endParaRPr lang="en-US" dirty="0"/>
          </a:p>
          <a:p>
            <a:endParaRPr lang="en-US" dirty="0"/>
          </a:p>
        </p:txBody>
      </p:sp>
    </p:spTree>
    <p:extLst>
      <p:ext uri="{BB962C8B-B14F-4D97-AF65-F5344CB8AC3E}">
        <p14:creationId xmlns:p14="http://schemas.microsoft.com/office/powerpoint/2010/main" val="4051398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6"/>
          </p:nvPr>
        </p:nvSpPr>
        <p:spPr/>
        <p:txBody>
          <a:bodyPr/>
          <a:lstStyle/>
          <a:p>
            <a:r>
              <a:rPr lang="en-US" dirty="0"/>
              <a:t>Software Engineering (3150711</a:t>
            </a:r>
            <a:r>
              <a:rPr lang="en-US" dirty="0" smtClean="0"/>
              <a:t>)</a:t>
            </a:r>
            <a:endParaRPr lang="en-US" dirty="0"/>
          </a:p>
        </p:txBody>
      </p:sp>
      <p:sp>
        <p:nvSpPr>
          <p:cNvPr id="5" name="Text Placeholder 4"/>
          <p:cNvSpPr>
            <a:spLocks noGrp="1"/>
          </p:cNvSpPr>
          <p:nvPr>
            <p:ph type="body" sz="quarter" idx="11"/>
          </p:nvPr>
        </p:nvSpPr>
        <p:spPr/>
        <p:txBody>
          <a:bodyPr/>
          <a:lstStyle/>
          <a:p>
            <a:r>
              <a:rPr lang="en-US" dirty="0" smtClean="0"/>
              <a:t>pradyuman.jadeja@darshan.ac.in</a:t>
            </a:r>
            <a:endParaRPr lang="en-US" dirty="0"/>
          </a:p>
        </p:txBody>
      </p:sp>
      <p:sp>
        <p:nvSpPr>
          <p:cNvPr id="6" name="Text Placeholder 5"/>
          <p:cNvSpPr>
            <a:spLocks noGrp="1"/>
          </p:cNvSpPr>
          <p:nvPr>
            <p:ph type="body" sz="quarter" idx="12"/>
          </p:nvPr>
        </p:nvSpPr>
        <p:spPr/>
        <p:txBody>
          <a:bodyPr/>
          <a:lstStyle/>
          <a:p>
            <a:r>
              <a:rPr lang="en-US" dirty="0"/>
              <a:t>91-9879461848</a:t>
            </a:r>
          </a:p>
        </p:txBody>
      </p:sp>
      <p:sp>
        <p:nvSpPr>
          <p:cNvPr id="7" name="Text Placeholder 6"/>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8" name="Text Placeholder 7"/>
          <p:cNvSpPr>
            <a:spLocks noGrp="1"/>
          </p:cNvSpPr>
          <p:nvPr>
            <p:ph type="body" sz="quarter" idx="14"/>
          </p:nvPr>
        </p:nvSpPr>
        <p:spPr/>
        <p:txBody>
          <a:bodyPr/>
          <a:lstStyle/>
          <a:p>
            <a:r>
              <a:rPr lang="en-US" dirty="0"/>
              <a:t>Dr. </a:t>
            </a:r>
            <a:r>
              <a:rPr lang="en-US" dirty="0" err="1"/>
              <a:t>Pradyumansinh</a:t>
            </a:r>
            <a:r>
              <a:rPr lang="en-US" dirty="0"/>
              <a:t> U. </a:t>
            </a:r>
            <a:r>
              <a:rPr lang="en-US" dirty="0" err="1" smtClean="0"/>
              <a:t>Jadeja</a:t>
            </a:r>
            <a:endParaRPr lang="en-US" dirty="0"/>
          </a:p>
        </p:txBody>
      </p:sp>
      <p:pic>
        <p:nvPicPr>
          <p:cNvPr id="10" name="Picture Placeholder 9"/>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962959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guidelines</a:t>
            </a:r>
          </a:p>
        </p:txBody>
      </p:sp>
      <p:sp>
        <p:nvSpPr>
          <p:cNvPr id="6" name="Rectangle 5"/>
          <p:cNvSpPr/>
          <p:nvPr/>
        </p:nvSpPr>
        <p:spPr>
          <a:xfrm>
            <a:off x="124040" y="898746"/>
            <a:ext cx="1187927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Do not use a coding style</a:t>
            </a:r>
            <a:r>
              <a:rPr lang="en-US" sz="2400" dirty="0"/>
              <a:t> that is </a:t>
            </a:r>
            <a:r>
              <a:rPr lang="en-US" sz="2400" b="1" dirty="0">
                <a:solidFill>
                  <a:srgbClr val="C00000"/>
                </a:solidFill>
              </a:rPr>
              <a:t>too clever</a:t>
            </a:r>
            <a:r>
              <a:rPr lang="en-US" sz="2400" dirty="0"/>
              <a:t> or </a:t>
            </a:r>
            <a:r>
              <a:rPr lang="en-US" sz="2400" b="1" dirty="0">
                <a:solidFill>
                  <a:srgbClr val="C00000"/>
                </a:solidFill>
              </a:rPr>
              <a:t>too difficult</a:t>
            </a:r>
            <a:r>
              <a:rPr lang="en-US" sz="2400" dirty="0"/>
              <a:t> to </a:t>
            </a:r>
            <a:r>
              <a:rPr lang="en-US" sz="2400" b="1" dirty="0">
                <a:solidFill>
                  <a:srgbClr val="C00000"/>
                </a:solidFill>
              </a:rPr>
              <a:t>understand</a:t>
            </a:r>
          </a:p>
        </p:txBody>
      </p:sp>
      <p:sp>
        <p:nvSpPr>
          <p:cNvPr id="3" name="Rectangle 2"/>
          <p:cNvSpPr/>
          <p:nvPr/>
        </p:nvSpPr>
        <p:spPr>
          <a:xfrm>
            <a:off x="6784589" y="266453"/>
            <a:ext cx="5322291" cy="369332"/>
          </a:xfrm>
          <a:prstGeom prst="rect">
            <a:avLst/>
          </a:prstGeom>
        </p:spPr>
        <p:txBody>
          <a:bodyPr wrap="none">
            <a:spAutoFit/>
          </a:bodyPr>
          <a:lstStyle/>
          <a:p>
            <a:r>
              <a:rPr lang="en-US" dirty="0"/>
              <a:t>The following are some representative coding guidelines</a:t>
            </a:r>
          </a:p>
        </p:txBody>
      </p:sp>
      <p:sp>
        <p:nvSpPr>
          <p:cNvPr id="22" name="Rectangle 21"/>
          <p:cNvSpPr/>
          <p:nvPr/>
        </p:nvSpPr>
        <p:spPr>
          <a:xfrm>
            <a:off x="124039" y="1463227"/>
            <a:ext cx="6628845"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Do </a:t>
            </a:r>
            <a:r>
              <a:rPr lang="en-US" sz="2400" b="1" dirty="0">
                <a:solidFill>
                  <a:srgbClr val="C00000"/>
                </a:solidFill>
              </a:rPr>
              <a:t>not</a:t>
            </a:r>
            <a:r>
              <a:rPr lang="en-US" sz="2400" dirty="0">
                <a:solidFill>
                  <a:srgbClr val="C00000"/>
                </a:solidFill>
              </a:rPr>
              <a:t> </a:t>
            </a:r>
            <a:r>
              <a:rPr lang="en-US" sz="2400" b="1" dirty="0">
                <a:solidFill>
                  <a:srgbClr val="C00000"/>
                </a:solidFill>
              </a:rPr>
              <a:t>use</a:t>
            </a:r>
            <a:r>
              <a:rPr lang="en-US" sz="2400" dirty="0">
                <a:solidFill>
                  <a:srgbClr val="C00000"/>
                </a:solidFill>
              </a:rPr>
              <a:t> </a:t>
            </a:r>
            <a:r>
              <a:rPr lang="en-US" sz="2400" dirty="0"/>
              <a:t>an </a:t>
            </a:r>
            <a:r>
              <a:rPr lang="en-US" sz="2400" b="1" dirty="0">
                <a:solidFill>
                  <a:srgbClr val="C00000"/>
                </a:solidFill>
              </a:rPr>
              <a:t>identifier</a:t>
            </a:r>
            <a:r>
              <a:rPr lang="en-US" sz="2400" dirty="0">
                <a:solidFill>
                  <a:srgbClr val="C00000"/>
                </a:solidFill>
              </a:rPr>
              <a:t> </a:t>
            </a:r>
            <a:r>
              <a:rPr lang="en-US" sz="2400" dirty="0"/>
              <a:t>for </a:t>
            </a:r>
            <a:r>
              <a:rPr lang="en-US" sz="2400" b="1" dirty="0">
                <a:solidFill>
                  <a:srgbClr val="C00000"/>
                </a:solidFill>
              </a:rPr>
              <a:t>multiple purposes</a:t>
            </a:r>
          </a:p>
        </p:txBody>
      </p:sp>
      <p:sp>
        <p:nvSpPr>
          <p:cNvPr id="23" name="Rectangle 22"/>
          <p:cNvSpPr/>
          <p:nvPr/>
        </p:nvSpPr>
        <p:spPr>
          <a:xfrm>
            <a:off x="124041" y="2027708"/>
            <a:ext cx="66288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The </a:t>
            </a:r>
            <a:r>
              <a:rPr lang="en-US" sz="2400" b="1" dirty="0">
                <a:solidFill>
                  <a:srgbClr val="C00000"/>
                </a:solidFill>
              </a:rPr>
              <a:t>code</a:t>
            </a:r>
            <a:r>
              <a:rPr lang="en-US" sz="2400" dirty="0">
                <a:solidFill>
                  <a:srgbClr val="C00000"/>
                </a:solidFill>
              </a:rPr>
              <a:t> </a:t>
            </a:r>
            <a:r>
              <a:rPr lang="en-US" sz="2400" dirty="0"/>
              <a:t>should be </a:t>
            </a:r>
            <a:r>
              <a:rPr lang="en-US" sz="2400" b="1" dirty="0">
                <a:solidFill>
                  <a:srgbClr val="C00000"/>
                </a:solidFill>
              </a:rPr>
              <a:t>well-documented</a:t>
            </a:r>
          </a:p>
        </p:txBody>
      </p:sp>
      <p:sp>
        <p:nvSpPr>
          <p:cNvPr id="24" name="Rectangle 23"/>
          <p:cNvSpPr/>
          <p:nvPr/>
        </p:nvSpPr>
        <p:spPr>
          <a:xfrm>
            <a:off x="581240" y="4089400"/>
            <a:ext cx="3315649" cy="2423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r="4453"/>
          <a:stretch/>
        </p:blipFill>
        <p:spPr>
          <a:xfrm>
            <a:off x="668645" y="4265870"/>
            <a:ext cx="3179455" cy="2066925"/>
          </a:xfrm>
          <a:prstGeom prst="rect">
            <a:avLst/>
          </a:prstGeom>
        </p:spPr>
      </p:pic>
      <p:sp>
        <p:nvSpPr>
          <p:cNvPr id="31" name="Rectangle 30"/>
          <p:cNvSpPr/>
          <p:nvPr/>
        </p:nvSpPr>
        <p:spPr>
          <a:xfrm>
            <a:off x="124040" y="4089400"/>
            <a:ext cx="457200" cy="24239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100" b="1" dirty="0" smtClean="0"/>
              <a:t>Well Documented</a:t>
            </a:r>
            <a:endParaRPr lang="en-US" sz="2100" b="1" dirty="0"/>
          </a:p>
        </p:txBody>
      </p:sp>
      <p:sp>
        <p:nvSpPr>
          <p:cNvPr id="40" name="Rectangle 39"/>
          <p:cNvSpPr/>
          <p:nvPr/>
        </p:nvSpPr>
        <p:spPr>
          <a:xfrm>
            <a:off x="124041" y="2592189"/>
            <a:ext cx="662884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The </a:t>
            </a:r>
            <a:r>
              <a:rPr lang="en-US" sz="2400" b="1" dirty="0">
                <a:solidFill>
                  <a:srgbClr val="C00000"/>
                </a:solidFill>
              </a:rPr>
              <a:t>length of </a:t>
            </a:r>
            <a:r>
              <a:rPr lang="en-US" sz="2400" dirty="0"/>
              <a:t>any </a:t>
            </a:r>
            <a:r>
              <a:rPr lang="en-US" sz="2400" b="1" dirty="0">
                <a:solidFill>
                  <a:srgbClr val="C00000"/>
                </a:solidFill>
              </a:rPr>
              <a:t>function</a:t>
            </a:r>
            <a:r>
              <a:rPr lang="en-US" sz="2400" dirty="0">
                <a:solidFill>
                  <a:srgbClr val="C00000"/>
                </a:solidFill>
              </a:rPr>
              <a:t> </a:t>
            </a:r>
            <a:r>
              <a:rPr lang="en-US" sz="2400" dirty="0"/>
              <a:t>should </a:t>
            </a:r>
            <a:r>
              <a:rPr lang="en-US" sz="2400" b="1" dirty="0">
                <a:solidFill>
                  <a:srgbClr val="C00000"/>
                </a:solidFill>
              </a:rPr>
              <a:t>not exceed 10 </a:t>
            </a:r>
            <a:r>
              <a:rPr lang="en-US" sz="2400" dirty="0"/>
              <a:t>source </a:t>
            </a:r>
            <a:r>
              <a:rPr lang="en-US" sz="2400" b="1" dirty="0">
                <a:solidFill>
                  <a:srgbClr val="C00000"/>
                </a:solidFill>
              </a:rPr>
              <a:t>lines</a:t>
            </a:r>
          </a:p>
        </p:txBody>
      </p:sp>
      <p:sp>
        <p:nvSpPr>
          <p:cNvPr id="41" name="Rectangle 40"/>
          <p:cNvSpPr/>
          <p:nvPr/>
        </p:nvSpPr>
        <p:spPr>
          <a:xfrm>
            <a:off x="124040" y="3526001"/>
            <a:ext cx="662510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Do </a:t>
            </a:r>
            <a:r>
              <a:rPr lang="en-US" sz="2400" b="1" dirty="0">
                <a:solidFill>
                  <a:srgbClr val="C00000"/>
                </a:solidFill>
              </a:rPr>
              <a:t>not use </a:t>
            </a:r>
            <a:r>
              <a:rPr lang="en-US" sz="2400" b="1" dirty="0" err="1">
                <a:solidFill>
                  <a:srgbClr val="C00000"/>
                </a:solidFill>
              </a:rPr>
              <a:t>goto</a:t>
            </a:r>
            <a:r>
              <a:rPr lang="en-US" sz="2400" b="1" dirty="0">
                <a:solidFill>
                  <a:srgbClr val="C00000"/>
                </a:solidFill>
              </a:rPr>
              <a:t> </a:t>
            </a:r>
            <a:r>
              <a:rPr lang="en-US" sz="2400" dirty="0"/>
              <a:t>statements</a:t>
            </a:r>
            <a:endParaRPr lang="en-US" sz="2400" b="1" dirty="0">
              <a:solidFill>
                <a:srgbClr val="C00000"/>
              </a:solidFill>
            </a:endParaRPr>
          </a:p>
        </p:txBody>
      </p:sp>
      <p:sp>
        <p:nvSpPr>
          <p:cNvPr id="42" name="Rectangle 41"/>
          <p:cNvSpPr/>
          <p:nvPr/>
        </p:nvSpPr>
        <p:spPr>
          <a:xfrm>
            <a:off x="3896889" y="4089400"/>
            <a:ext cx="2418939" cy="2423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3" name="Picture 42"/>
          <p:cNvPicPr>
            <a:picLocks noChangeAspect="1"/>
          </p:cNvPicPr>
          <p:nvPr/>
        </p:nvPicPr>
        <p:blipFill rotWithShape="1">
          <a:blip r:embed="rId3">
            <a:extLst>
              <a:ext uri="{28A0092B-C50C-407E-A947-70E740481C1C}">
                <a14:useLocalDpi xmlns:a14="http://schemas.microsoft.com/office/drawing/2010/main" val="0"/>
              </a:ext>
            </a:extLst>
          </a:blip>
          <a:srcRect l="15736" r="18932"/>
          <a:stretch/>
        </p:blipFill>
        <p:spPr>
          <a:xfrm>
            <a:off x="3975561" y="4418270"/>
            <a:ext cx="1866900" cy="1914525"/>
          </a:xfrm>
          <a:prstGeom prst="rect">
            <a:avLst/>
          </a:prstGeom>
        </p:spPr>
      </p:pic>
      <p:sp>
        <p:nvSpPr>
          <p:cNvPr id="44" name="Multiply 43"/>
          <p:cNvSpPr/>
          <p:nvPr/>
        </p:nvSpPr>
        <p:spPr>
          <a:xfrm>
            <a:off x="5048182" y="4652799"/>
            <a:ext cx="1267646" cy="1157416"/>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44"/>
          <p:cNvSpPr/>
          <p:nvPr/>
        </p:nvSpPr>
        <p:spPr>
          <a:xfrm>
            <a:off x="6323911" y="4087340"/>
            <a:ext cx="457200" cy="24239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sz="2100" b="1" dirty="0" smtClean="0"/>
              <a:t>Do not use  </a:t>
            </a:r>
            <a:r>
              <a:rPr lang="en-US" sz="2100" b="1" dirty="0" err="1" smtClean="0"/>
              <a:t>goto</a:t>
            </a:r>
            <a:endParaRPr lang="en-US" sz="2100" b="1" dirty="0"/>
          </a:p>
        </p:txBody>
      </p:sp>
      <p:cxnSp>
        <p:nvCxnSpPr>
          <p:cNvPr id="46" name="Straight Connector 45"/>
          <p:cNvCxnSpPr/>
          <p:nvPr/>
        </p:nvCxnSpPr>
        <p:spPr>
          <a:xfrm>
            <a:off x="6894292" y="1425127"/>
            <a:ext cx="0" cy="5153473"/>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47" name="Rectangle 46"/>
          <p:cNvSpPr/>
          <p:nvPr/>
        </p:nvSpPr>
        <p:spPr>
          <a:xfrm>
            <a:off x="7035701" y="1487783"/>
            <a:ext cx="496761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Avoid obscure side effects</a:t>
            </a:r>
          </a:p>
        </p:txBody>
      </p:sp>
      <p:sp>
        <p:nvSpPr>
          <p:cNvPr id="12" name="Rectangle 11"/>
          <p:cNvSpPr/>
          <p:nvPr/>
        </p:nvSpPr>
        <p:spPr>
          <a:xfrm>
            <a:off x="7035701" y="2024566"/>
            <a:ext cx="4967613" cy="4478149"/>
          </a:xfrm>
          <a:prstGeom prst="rect">
            <a:avLst/>
          </a:prstGeom>
        </p:spPr>
        <p:txBody>
          <a:bodyPr wrap="square">
            <a:spAutoFit/>
          </a:bodyPr>
          <a:lstStyle/>
          <a:p>
            <a:pPr marL="285750" indent="-285750" algn="just">
              <a:buFont typeface="Arial" panose="020B0604020202020204" pitchFamily="34" charset="0"/>
              <a:buChar char="•"/>
            </a:pPr>
            <a:r>
              <a:rPr lang="en-US" sz="1900" dirty="0"/>
              <a:t>The side </a:t>
            </a:r>
            <a:r>
              <a:rPr lang="en-US" sz="1900" b="1" dirty="0"/>
              <a:t>effects of a function call</a:t>
            </a:r>
            <a:r>
              <a:rPr lang="en-US" sz="1900" dirty="0"/>
              <a:t> include </a:t>
            </a:r>
            <a:r>
              <a:rPr lang="en-US" sz="1900" b="1" i="1" dirty="0"/>
              <a:t>modification of parameters passed by reference</a:t>
            </a:r>
            <a:r>
              <a:rPr lang="en-US" sz="1900" dirty="0"/>
              <a:t>, </a:t>
            </a:r>
            <a:r>
              <a:rPr lang="en-US" sz="1900" b="1" i="1" dirty="0"/>
              <a:t>modification of global variables</a:t>
            </a:r>
            <a:r>
              <a:rPr lang="en-US" sz="1900" dirty="0"/>
              <a:t>, and I/O operations. </a:t>
            </a:r>
          </a:p>
          <a:p>
            <a:pPr marL="285750" indent="-285750" algn="just">
              <a:buFont typeface="Arial" panose="020B0604020202020204" pitchFamily="34" charset="0"/>
              <a:buChar char="•"/>
            </a:pPr>
            <a:r>
              <a:rPr lang="en-US" sz="1900" dirty="0"/>
              <a:t>An </a:t>
            </a:r>
            <a:r>
              <a:rPr lang="en-US" sz="1900" b="1" dirty="0"/>
              <a:t>obscure side effect </a:t>
            </a:r>
            <a:r>
              <a:rPr lang="en-US" sz="1900" dirty="0"/>
              <a:t>is one that </a:t>
            </a:r>
            <a:r>
              <a:rPr lang="en-US" sz="1900" b="1" dirty="0"/>
              <a:t>is not obvious from a casual examination</a:t>
            </a:r>
            <a:r>
              <a:rPr lang="en-US" sz="1900" dirty="0"/>
              <a:t> of the code. </a:t>
            </a:r>
          </a:p>
          <a:p>
            <a:pPr marL="285750" indent="-285750" algn="just">
              <a:buFont typeface="Arial" panose="020B0604020202020204" pitchFamily="34" charset="0"/>
              <a:buChar char="•"/>
            </a:pPr>
            <a:r>
              <a:rPr lang="en-US" sz="1900" dirty="0"/>
              <a:t>Obscure side effects </a:t>
            </a:r>
            <a:r>
              <a:rPr lang="en-US" sz="1900" b="1" dirty="0"/>
              <a:t>make it difficult to understand </a:t>
            </a:r>
            <a:r>
              <a:rPr lang="en-US" sz="1900" dirty="0"/>
              <a:t>a piece of code. </a:t>
            </a:r>
          </a:p>
          <a:p>
            <a:pPr marL="285750" indent="-285750" algn="just">
              <a:buFont typeface="Arial" panose="020B0604020202020204" pitchFamily="34" charset="0"/>
              <a:buChar char="•"/>
            </a:pPr>
            <a:r>
              <a:rPr lang="en-US" sz="1900" dirty="0"/>
              <a:t>For example, if a global variable is changed obscurely in a called module or some file I/O is performed which is difficult to infer from the function’s name and header information, it becomes difficult for anybody trying to understand the code.</a:t>
            </a:r>
          </a:p>
        </p:txBody>
      </p:sp>
    </p:spTree>
    <p:extLst>
      <p:ext uri="{BB962C8B-B14F-4D97-AF65-F5344CB8AC3E}">
        <p14:creationId xmlns:p14="http://schemas.microsoft.com/office/powerpoint/2010/main" val="190117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22" presetClass="entr" presetSubtype="1"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3" grpId="0" animBg="1"/>
      <p:bldP spid="24" grpId="0" animBg="1"/>
      <p:bldP spid="31" grpId="0" animBg="1"/>
      <p:bldP spid="40" grpId="0" animBg="1"/>
      <p:bldP spid="41" grpId="0" animBg="1"/>
      <p:bldP spid="42" grpId="0" animBg="1"/>
      <p:bldP spid="44" grpId="0" animBg="1"/>
      <p:bldP spid="45" grpId="0" animBg="1"/>
      <p:bldP spid="47"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Faults</a:t>
            </a:r>
          </a:p>
        </p:txBody>
      </p:sp>
      <p:sp>
        <p:nvSpPr>
          <p:cNvPr id="4" name="Content Placeholder 2"/>
          <p:cNvSpPr>
            <a:spLocks noGrp="1"/>
          </p:cNvSpPr>
          <p:nvPr>
            <p:ph idx="1"/>
          </p:nvPr>
        </p:nvSpPr>
        <p:spPr>
          <a:xfrm>
            <a:off x="131181" y="761846"/>
            <a:ext cx="3496965" cy="1012973"/>
          </a:xfrm>
        </p:spPr>
        <p:txBody>
          <a:bodyPr/>
          <a:lstStyle/>
          <a:p>
            <a:pPr algn="l"/>
            <a:r>
              <a:rPr lang="en-US" dirty="0"/>
              <a:t>Quite inevitable </a:t>
            </a:r>
            <a:r>
              <a:rPr lang="en-US" dirty="0" smtClean="0"/>
              <a:t>(unavoidable)</a:t>
            </a:r>
            <a:endParaRPr lang="en-US" dirty="0"/>
          </a:p>
          <a:p>
            <a:pPr algn="l"/>
            <a:r>
              <a:rPr lang="en-US" dirty="0" smtClean="0"/>
              <a:t>Many reasons</a:t>
            </a:r>
            <a:endParaRPr lang="en-US" dirty="0"/>
          </a:p>
        </p:txBody>
      </p:sp>
      <p:sp>
        <p:nvSpPr>
          <p:cNvPr id="7" name="Rectangle 6"/>
          <p:cNvSpPr/>
          <p:nvPr/>
        </p:nvSpPr>
        <p:spPr>
          <a:xfrm>
            <a:off x="203751" y="2030717"/>
            <a:ext cx="3424395"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Software systems with large number of states</a:t>
            </a:r>
          </a:p>
        </p:txBody>
      </p:sp>
      <p:sp>
        <p:nvSpPr>
          <p:cNvPr id="8" name="Rectangle 7"/>
          <p:cNvSpPr/>
          <p:nvPr/>
        </p:nvSpPr>
        <p:spPr>
          <a:xfrm>
            <a:off x="203751" y="2955820"/>
            <a:ext cx="3424395"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Complex formulas, activities, algorithms</a:t>
            </a:r>
          </a:p>
        </p:txBody>
      </p:sp>
      <p:sp>
        <p:nvSpPr>
          <p:cNvPr id="9" name="Rectangle 8"/>
          <p:cNvSpPr/>
          <p:nvPr/>
        </p:nvSpPr>
        <p:spPr>
          <a:xfrm>
            <a:off x="203751" y="3880923"/>
            <a:ext cx="3424395"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Customer is often unclear of needs</a:t>
            </a:r>
          </a:p>
        </p:txBody>
      </p:sp>
      <p:sp>
        <p:nvSpPr>
          <p:cNvPr id="10" name="Rectangle 9"/>
          <p:cNvSpPr/>
          <p:nvPr/>
        </p:nvSpPr>
        <p:spPr>
          <a:xfrm>
            <a:off x="203751" y="4806026"/>
            <a:ext cx="3424395"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Size of software</a:t>
            </a:r>
          </a:p>
        </p:txBody>
      </p:sp>
      <p:sp>
        <p:nvSpPr>
          <p:cNvPr id="11" name="Rectangle 10"/>
          <p:cNvSpPr/>
          <p:nvPr/>
        </p:nvSpPr>
        <p:spPr>
          <a:xfrm>
            <a:off x="203751" y="5361798"/>
            <a:ext cx="3424395"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Number of people involved</a:t>
            </a:r>
          </a:p>
        </p:txBody>
      </p:sp>
      <p:cxnSp>
        <p:nvCxnSpPr>
          <p:cNvPr id="12" name="Straight Connector 11"/>
          <p:cNvCxnSpPr/>
          <p:nvPr/>
        </p:nvCxnSpPr>
        <p:spPr>
          <a:xfrm>
            <a:off x="3751279" y="0"/>
            <a:ext cx="0" cy="6609347"/>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3874413" y="73985"/>
            <a:ext cx="2871299" cy="563231"/>
          </a:xfrm>
          <a:prstGeom prst="rect">
            <a:avLst/>
          </a:prstGeom>
        </p:spPr>
        <p:txBody>
          <a:bodyPr wrap="none">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Types of Faults</a:t>
            </a:r>
          </a:p>
        </p:txBody>
      </p:sp>
      <p:sp>
        <p:nvSpPr>
          <p:cNvPr id="15" name="TextBox 14"/>
          <p:cNvSpPr txBox="1"/>
          <p:nvPr/>
        </p:nvSpPr>
        <p:spPr>
          <a:xfrm>
            <a:off x="3874413" y="2408767"/>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Documentation</a:t>
            </a:r>
          </a:p>
        </p:txBody>
      </p:sp>
      <p:sp>
        <p:nvSpPr>
          <p:cNvPr id="16" name="TextBox 15"/>
          <p:cNvSpPr txBox="1"/>
          <p:nvPr/>
        </p:nvSpPr>
        <p:spPr>
          <a:xfrm>
            <a:off x="7440222" y="2408767"/>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Misleading documentation</a:t>
            </a:r>
          </a:p>
        </p:txBody>
      </p:sp>
      <p:sp>
        <p:nvSpPr>
          <p:cNvPr id="17" name="TextBox 16"/>
          <p:cNvSpPr txBox="1"/>
          <p:nvPr/>
        </p:nvSpPr>
        <p:spPr>
          <a:xfrm>
            <a:off x="3874413" y="959353"/>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Algorithmic</a:t>
            </a:r>
          </a:p>
        </p:txBody>
      </p:sp>
      <p:sp>
        <p:nvSpPr>
          <p:cNvPr id="18" name="TextBox 17"/>
          <p:cNvSpPr txBox="1"/>
          <p:nvPr/>
        </p:nvSpPr>
        <p:spPr>
          <a:xfrm>
            <a:off x="7440222" y="959353"/>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Logic is wrong Code reviews</a:t>
            </a:r>
          </a:p>
        </p:txBody>
      </p:sp>
      <p:sp>
        <p:nvSpPr>
          <p:cNvPr id="19" name="TextBox 18"/>
          <p:cNvSpPr txBox="1"/>
          <p:nvPr/>
        </p:nvSpPr>
        <p:spPr>
          <a:xfrm>
            <a:off x="3874413" y="1442491"/>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Syntax</a:t>
            </a:r>
          </a:p>
        </p:txBody>
      </p:sp>
      <p:sp>
        <p:nvSpPr>
          <p:cNvPr id="20" name="TextBox 19"/>
          <p:cNvSpPr txBox="1"/>
          <p:nvPr/>
        </p:nvSpPr>
        <p:spPr>
          <a:xfrm>
            <a:off x="7440222" y="1442491"/>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Wrong syntax; typos Compiler</a:t>
            </a:r>
          </a:p>
        </p:txBody>
      </p:sp>
      <p:sp>
        <p:nvSpPr>
          <p:cNvPr id="21" name="TextBox 20"/>
          <p:cNvSpPr txBox="1"/>
          <p:nvPr/>
        </p:nvSpPr>
        <p:spPr>
          <a:xfrm>
            <a:off x="3874413" y="1925629"/>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Computation/ Precision</a:t>
            </a:r>
          </a:p>
        </p:txBody>
      </p:sp>
      <p:sp>
        <p:nvSpPr>
          <p:cNvPr id="22" name="TextBox 21"/>
          <p:cNvSpPr txBox="1"/>
          <p:nvPr/>
        </p:nvSpPr>
        <p:spPr>
          <a:xfrm>
            <a:off x="7440222" y="1925629"/>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Not enough accuracy</a:t>
            </a:r>
          </a:p>
        </p:txBody>
      </p:sp>
      <p:sp>
        <p:nvSpPr>
          <p:cNvPr id="23" name="TextBox 22"/>
          <p:cNvSpPr txBox="1"/>
          <p:nvPr/>
        </p:nvSpPr>
        <p:spPr>
          <a:xfrm>
            <a:off x="3874413" y="2891905"/>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Stress/Overload</a:t>
            </a:r>
          </a:p>
        </p:txBody>
      </p:sp>
      <p:sp>
        <p:nvSpPr>
          <p:cNvPr id="24" name="TextBox 23"/>
          <p:cNvSpPr txBox="1"/>
          <p:nvPr/>
        </p:nvSpPr>
        <p:spPr>
          <a:xfrm>
            <a:off x="7440222" y="2891905"/>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Maximum load violated</a:t>
            </a:r>
          </a:p>
        </p:txBody>
      </p:sp>
      <p:sp>
        <p:nvSpPr>
          <p:cNvPr id="25" name="TextBox 24"/>
          <p:cNvSpPr txBox="1"/>
          <p:nvPr/>
        </p:nvSpPr>
        <p:spPr>
          <a:xfrm>
            <a:off x="3874413" y="3375043"/>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Capacity/Boundary</a:t>
            </a:r>
          </a:p>
        </p:txBody>
      </p:sp>
      <p:sp>
        <p:nvSpPr>
          <p:cNvPr id="26" name="TextBox 25"/>
          <p:cNvSpPr txBox="1"/>
          <p:nvPr/>
        </p:nvSpPr>
        <p:spPr>
          <a:xfrm>
            <a:off x="7440222" y="3375043"/>
            <a:ext cx="4597400" cy="4154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100" dirty="0"/>
              <a:t>Boundary cases are usually special cases</a:t>
            </a:r>
          </a:p>
        </p:txBody>
      </p:sp>
      <p:sp>
        <p:nvSpPr>
          <p:cNvPr id="27" name="TextBox 26"/>
          <p:cNvSpPr txBox="1"/>
          <p:nvPr/>
        </p:nvSpPr>
        <p:spPr>
          <a:xfrm>
            <a:off x="3874413" y="3858181"/>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Timing/Coordination</a:t>
            </a:r>
          </a:p>
        </p:txBody>
      </p:sp>
      <p:sp>
        <p:nvSpPr>
          <p:cNvPr id="28" name="TextBox 27"/>
          <p:cNvSpPr txBox="1"/>
          <p:nvPr/>
        </p:nvSpPr>
        <p:spPr>
          <a:xfrm>
            <a:off x="7440222" y="3858181"/>
            <a:ext cx="4597400" cy="3847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900" dirty="0"/>
              <a:t>Synchronization issues Very hard to replicate</a:t>
            </a:r>
          </a:p>
        </p:txBody>
      </p:sp>
      <p:sp>
        <p:nvSpPr>
          <p:cNvPr id="29" name="TextBox 28"/>
          <p:cNvSpPr txBox="1"/>
          <p:nvPr/>
        </p:nvSpPr>
        <p:spPr>
          <a:xfrm>
            <a:off x="3874413" y="4341319"/>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Throughput/Performance</a:t>
            </a:r>
          </a:p>
        </p:txBody>
      </p:sp>
      <p:sp>
        <p:nvSpPr>
          <p:cNvPr id="30" name="TextBox 29"/>
          <p:cNvSpPr txBox="1"/>
          <p:nvPr/>
        </p:nvSpPr>
        <p:spPr>
          <a:xfrm>
            <a:off x="7440222" y="4341319"/>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System performs below expectations</a:t>
            </a:r>
          </a:p>
        </p:txBody>
      </p:sp>
      <p:sp>
        <p:nvSpPr>
          <p:cNvPr id="31" name="TextBox 30"/>
          <p:cNvSpPr txBox="1"/>
          <p:nvPr/>
        </p:nvSpPr>
        <p:spPr>
          <a:xfrm>
            <a:off x="3874413" y="4824457"/>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Recovery</a:t>
            </a:r>
          </a:p>
        </p:txBody>
      </p:sp>
      <p:sp>
        <p:nvSpPr>
          <p:cNvPr id="32" name="TextBox 31"/>
          <p:cNvSpPr txBox="1"/>
          <p:nvPr/>
        </p:nvSpPr>
        <p:spPr>
          <a:xfrm>
            <a:off x="7440222" y="4824457"/>
            <a:ext cx="4597400" cy="4154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100" dirty="0"/>
              <a:t>System restarted from abnormal state</a:t>
            </a:r>
          </a:p>
        </p:txBody>
      </p:sp>
      <p:sp>
        <p:nvSpPr>
          <p:cNvPr id="33" name="TextBox 32"/>
          <p:cNvSpPr txBox="1"/>
          <p:nvPr/>
        </p:nvSpPr>
        <p:spPr>
          <a:xfrm>
            <a:off x="3874413" y="5307595"/>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Hardware </a:t>
            </a:r>
            <a:r>
              <a:rPr lang="en-US" sz="2200" dirty="0" smtClean="0"/>
              <a:t>&amp; related </a:t>
            </a:r>
            <a:r>
              <a:rPr lang="en-US" sz="2200" dirty="0"/>
              <a:t>software</a:t>
            </a:r>
          </a:p>
        </p:txBody>
      </p:sp>
      <p:sp>
        <p:nvSpPr>
          <p:cNvPr id="34" name="TextBox 33"/>
          <p:cNvSpPr txBox="1"/>
          <p:nvPr/>
        </p:nvSpPr>
        <p:spPr>
          <a:xfrm>
            <a:off x="7440222" y="5307595"/>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Compatibility issues</a:t>
            </a:r>
          </a:p>
        </p:txBody>
      </p:sp>
      <p:sp>
        <p:nvSpPr>
          <p:cNvPr id="35" name="TextBox 34"/>
          <p:cNvSpPr txBox="1"/>
          <p:nvPr/>
        </p:nvSpPr>
        <p:spPr>
          <a:xfrm>
            <a:off x="3874413" y="5790731"/>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Standards</a:t>
            </a:r>
          </a:p>
        </p:txBody>
      </p:sp>
      <p:sp>
        <p:nvSpPr>
          <p:cNvPr id="36" name="TextBox 35"/>
          <p:cNvSpPr txBox="1"/>
          <p:nvPr/>
        </p:nvSpPr>
        <p:spPr>
          <a:xfrm>
            <a:off x="7440222" y="5790731"/>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Makes for difficult maintenance</a:t>
            </a:r>
          </a:p>
        </p:txBody>
      </p:sp>
    </p:spTree>
    <p:extLst>
      <p:ext uri="{BB962C8B-B14F-4D97-AF65-F5344CB8AC3E}">
        <p14:creationId xmlns:p14="http://schemas.microsoft.com/office/powerpoint/2010/main" val="5068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22" presetClass="entr" presetSubtype="1"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P spid="8" grpId="0" animBg="1"/>
      <p:bldP spid="9" grpId="0" animBg="1"/>
      <p:bldP spid="10" grpId="0" animBg="1"/>
      <p:bldP spid="11"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a:t>
            </a:r>
          </a:p>
        </p:txBody>
      </p:sp>
      <p:sp>
        <p:nvSpPr>
          <p:cNvPr id="5" name="Rectangle 4"/>
          <p:cNvSpPr/>
          <p:nvPr/>
        </p:nvSpPr>
        <p:spPr>
          <a:xfrm>
            <a:off x="190500" y="1553865"/>
            <a:ext cx="7543800" cy="46166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Who is to blame?</a:t>
            </a:r>
          </a:p>
        </p:txBody>
      </p:sp>
      <p:sp>
        <p:nvSpPr>
          <p:cNvPr id="6" name="Rectangle 5"/>
          <p:cNvSpPr/>
          <p:nvPr/>
        </p:nvSpPr>
        <p:spPr>
          <a:xfrm>
            <a:off x="190500" y="2204726"/>
            <a:ext cx="7543800" cy="784830"/>
          </a:xfrm>
          <a:prstGeom prst="rect">
            <a:avLst/>
          </a:prstGeom>
          <a:ln>
            <a:solidFill>
              <a:schemeClr val="bg1">
                <a:lumMod val="75000"/>
              </a:schemeClr>
            </a:solidFill>
          </a:ln>
        </p:spPr>
        <p:txBody>
          <a:bodyPr wrap="square">
            <a:spAutoFit/>
          </a:bodyPr>
          <a:lstStyle/>
          <a:p>
            <a:pPr algn="ctr"/>
            <a:r>
              <a:rPr lang="en-US" sz="2400" b="1" dirty="0"/>
              <a:t>Customers blame </a:t>
            </a:r>
            <a:r>
              <a:rPr lang="en-US" sz="2400" b="1" dirty="0" smtClean="0"/>
              <a:t>developers</a:t>
            </a:r>
          </a:p>
          <a:p>
            <a:pPr algn="ctr"/>
            <a:r>
              <a:rPr lang="en-US" sz="2100" dirty="0" smtClean="0"/>
              <a:t>Arguing </a:t>
            </a:r>
            <a:r>
              <a:rPr lang="en-US" sz="2100" dirty="0"/>
              <a:t>that </a:t>
            </a:r>
            <a:r>
              <a:rPr lang="en-US" sz="2100" dirty="0">
                <a:solidFill>
                  <a:srgbClr val="C00000"/>
                </a:solidFill>
              </a:rPr>
              <a:t>careless practices lead to low-quality software</a:t>
            </a:r>
          </a:p>
        </p:txBody>
      </p:sp>
      <p:sp>
        <p:nvSpPr>
          <p:cNvPr id="7" name="Rectangle 6"/>
          <p:cNvSpPr/>
          <p:nvPr/>
        </p:nvSpPr>
        <p:spPr>
          <a:xfrm>
            <a:off x="190500" y="3273167"/>
            <a:ext cx="7543800" cy="1431161"/>
          </a:xfrm>
          <a:prstGeom prst="rect">
            <a:avLst/>
          </a:prstGeom>
          <a:ln>
            <a:solidFill>
              <a:schemeClr val="bg1">
                <a:lumMod val="75000"/>
              </a:schemeClr>
            </a:solidFill>
          </a:ln>
        </p:spPr>
        <p:txBody>
          <a:bodyPr wrap="square">
            <a:spAutoFit/>
          </a:bodyPr>
          <a:lstStyle/>
          <a:p>
            <a:pPr algn="ctr"/>
            <a:r>
              <a:rPr lang="en-US" sz="2400" b="1" dirty="0"/>
              <a:t>Developers blame Customers &amp; other </a:t>
            </a:r>
            <a:r>
              <a:rPr lang="en-US" sz="2400" b="1" dirty="0" smtClean="0"/>
              <a:t>stakeholders</a:t>
            </a:r>
          </a:p>
          <a:p>
            <a:pPr algn="ctr"/>
            <a:r>
              <a:rPr lang="en-US" sz="2100" dirty="0" smtClean="0"/>
              <a:t>Arguing </a:t>
            </a:r>
            <a:r>
              <a:rPr lang="en-US" sz="2100" dirty="0"/>
              <a:t>that </a:t>
            </a:r>
            <a:r>
              <a:rPr lang="en-US" sz="2100" dirty="0">
                <a:solidFill>
                  <a:srgbClr val="C00000"/>
                </a:solidFill>
              </a:rPr>
              <a:t>irrational delivery dates</a:t>
            </a:r>
            <a:r>
              <a:rPr lang="en-US" sz="2100" dirty="0"/>
              <a:t> and </a:t>
            </a:r>
            <a:r>
              <a:rPr lang="en-US" sz="2100" dirty="0">
                <a:solidFill>
                  <a:srgbClr val="C00000"/>
                </a:solidFill>
              </a:rPr>
              <a:t>continuous stream of changes</a:t>
            </a:r>
            <a:r>
              <a:rPr lang="en-US" sz="2100" dirty="0"/>
              <a:t> force the to deliver software before it has been fully validated</a:t>
            </a:r>
          </a:p>
        </p:txBody>
      </p:sp>
      <p:sp>
        <p:nvSpPr>
          <p:cNvPr id="8" name="Rounded Rectangular Callout 7"/>
          <p:cNvSpPr/>
          <p:nvPr/>
        </p:nvSpPr>
        <p:spPr>
          <a:xfrm>
            <a:off x="227323" y="4987939"/>
            <a:ext cx="7543800" cy="533400"/>
          </a:xfrm>
          <a:prstGeom prst="wedgeRoundRectCallout">
            <a:avLst>
              <a:gd name="adj1" fmla="val 175"/>
              <a:gd name="adj2" fmla="val -10274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Who is Right</a:t>
            </a:r>
            <a:r>
              <a:rPr lang="en-US" sz="2400" b="1" dirty="0" smtClean="0"/>
              <a:t>? </a:t>
            </a:r>
            <a:r>
              <a:rPr lang="en-US" sz="2400" dirty="0" smtClean="0"/>
              <a:t>Both </a:t>
            </a:r>
            <a:r>
              <a:rPr lang="en-US" sz="2400" dirty="0"/>
              <a:t>– and that’s the </a:t>
            </a:r>
            <a:r>
              <a:rPr lang="en-US" sz="2400" dirty="0" smtClean="0"/>
              <a:t>problem</a:t>
            </a:r>
            <a:endParaRPr lang="en-US" sz="2400" dirty="0"/>
          </a:p>
        </p:txBody>
      </p:sp>
      <p:sp>
        <p:nvSpPr>
          <p:cNvPr id="9" name="Rectangle 8"/>
          <p:cNvSpPr/>
          <p:nvPr/>
        </p:nvSpPr>
        <p:spPr>
          <a:xfrm>
            <a:off x="190500" y="1092200"/>
            <a:ext cx="75438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Software Quality </a:t>
            </a:r>
            <a:r>
              <a:rPr lang="en-US" sz="2400" b="1"/>
              <a:t>remains </a:t>
            </a:r>
            <a:r>
              <a:rPr lang="en-US" sz="2400" b="1" smtClean="0"/>
              <a:t>an </a:t>
            </a:r>
            <a:r>
              <a:rPr lang="en-US" sz="2400" b="1" dirty="0"/>
              <a:t>issue</a:t>
            </a:r>
          </a:p>
        </p:txBody>
      </p:sp>
      <p:cxnSp>
        <p:nvCxnSpPr>
          <p:cNvPr id="10" name="Straight Connector 9"/>
          <p:cNvCxnSpPr/>
          <p:nvPr/>
        </p:nvCxnSpPr>
        <p:spPr>
          <a:xfrm>
            <a:off x="800396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2" name="Title 4"/>
          <p:cNvSpPr txBox="1">
            <a:spLocks/>
          </p:cNvSpPr>
          <p:nvPr/>
        </p:nvSpPr>
        <p:spPr>
          <a:xfrm>
            <a:off x="8177952" y="1038706"/>
            <a:ext cx="3857960" cy="189606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smtClean="0"/>
              <a:t>Code Review</a:t>
            </a:r>
          </a:p>
          <a:p>
            <a:r>
              <a:rPr lang="en-IN" sz="3600" dirty="0" smtClean="0"/>
              <a:t>Code Walk Through</a:t>
            </a:r>
          </a:p>
          <a:p>
            <a:r>
              <a:rPr lang="en-IN" sz="3600" dirty="0" smtClean="0"/>
              <a:t>Code Inspection</a:t>
            </a:r>
            <a:endParaRPr lang="en-IN" sz="3600" dirty="0"/>
          </a:p>
        </p:txBody>
      </p:sp>
      <p:cxnSp>
        <p:nvCxnSpPr>
          <p:cNvPr id="13" name="Straight Connector 12"/>
          <p:cNvCxnSpPr/>
          <p:nvPr/>
        </p:nvCxnSpPr>
        <p:spPr>
          <a:xfrm>
            <a:off x="8216053" y="972430"/>
            <a:ext cx="3667906"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8306716" y="2948304"/>
            <a:ext cx="3628043" cy="0"/>
          </a:xfrm>
          <a:prstGeom prst="line">
            <a:avLst/>
          </a:prstGeom>
        </p:spPr>
        <p:style>
          <a:lnRef idx="2">
            <a:schemeClr val="dk1"/>
          </a:lnRef>
          <a:fillRef idx="0">
            <a:schemeClr val="dk1"/>
          </a:fillRef>
          <a:effectRef idx="1">
            <a:schemeClr val="dk1"/>
          </a:effectRef>
          <a:fontRef idx="minor">
            <a:schemeClr val="tx1"/>
          </a:fontRef>
        </p:style>
      </p:cxnSp>
      <p:pic>
        <p:nvPicPr>
          <p:cNvPr id="20" name="Picture 19"/>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t="6666" b="7778"/>
          <a:stretch/>
        </p:blipFill>
        <p:spPr>
          <a:xfrm>
            <a:off x="10336714" y="3164195"/>
            <a:ext cx="1794482" cy="1535279"/>
          </a:xfrm>
          <a:prstGeom prst="rect">
            <a:avLst/>
          </a:prstGeom>
        </p:spPr>
      </p:pic>
      <p:pic>
        <p:nvPicPr>
          <p:cNvPr id="21" name="Picture 20"/>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5271" b="3993"/>
          <a:stretch/>
        </p:blipFill>
        <p:spPr>
          <a:xfrm>
            <a:off x="8560605" y="3120767"/>
            <a:ext cx="1449259" cy="1314983"/>
          </a:xfrm>
          <a:prstGeom prst="rect">
            <a:avLst/>
          </a:prstGeom>
        </p:spPr>
      </p:pic>
      <p:pic>
        <p:nvPicPr>
          <p:cNvPr id="22" name="Picture 21"/>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245208" y="5021942"/>
            <a:ext cx="1967653" cy="1442946"/>
          </a:xfrm>
          <a:prstGeom prst="rect">
            <a:avLst/>
          </a:prstGeom>
        </p:spPr>
      </p:pic>
    </p:spTree>
    <p:extLst>
      <p:ext uri="{BB962C8B-B14F-4D97-AF65-F5344CB8AC3E}">
        <p14:creationId xmlns:p14="http://schemas.microsoft.com/office/powerpoint/2010/main" val="15434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2"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Review</a:t>
            </a:r>
          </a:p>
        </p:txBody>
      </p:sp>
      <p:sp>
        <p:nvSpPr>
          <p:cNvPr id="3" name="Content Placeholder 2"/>
          <p:cNvSpPr>
            <a:spLocks noGrp="1"/>
          </p:cNvSpPr>
          <p:nvPr>
            <p:ph idx="1"/>
          </p:nvPr>
        </p:nvSpPr>
        <p:spPr>
          <a:xfrm>
            <a:off x="131181" y="863445"/>
            <a:ext cx="5469520" cy="2616356"/>
          </a:xfrm>
        </p:spPr>
        <p:txBody>
          <a:bodyPr/>
          <a:lstStyle/>
          <a:p>
            <a:r>
              <a:rPr lang="en-US" dirty="0"/>
              <a:t>Code Review is carried out </a:t>
            </a:r>
            <a:r>
              <a:rPr lang="en-US" b="1" dirty="0">
                <a:solidFill>
                  <a:srgbClr val="C00000"/>
                </a:solidFill>
              </a:rPr>
              <a:t>after the module is successfully compiled</a:t>
            </a:r>
            <a:r>
              <a:rPr lang="en-US" dirty="0"/>
              <a:t> and all the syntax errors have been eliminated.</a:t>
            </a:r>
          </a:p>
          <a:p>
            <a:r>
              <a:rPr lang="en-US" dirty="0"/>
              <a:t>Code Reviews are extremely </a:t>
            </a:r>
            <a:r>
              <a:rPr lang="en-US" b="1" dirty="0">
                <a:solidFill>
                  <a:srgbClr val="C00000"/>
                </a:solidFill>
              </a:rPr>
              <a:t>cost-effective strategies</a:t>
            </a:r>
            <a:r>
              <a:rPr lang="en-US" dirty="0"/>
              <a:t> for </a:t>
            </a:r>
            <a:r>
              <a:rPr lang="en-US" b="1" dirty="0">
                <a:solidFill>
                  <a:srgbClr val="C00000"/>
                </a:solidFill>
              </a:rPr>
              <a:t>reduction in coding errors</a:t>
            </a:r>
            <a:r>
              <a:rPr lang="en-US" dirty="0"/>
              <a:t> and to produce high quality code. </a:t>
            </a:r>
          </a:p>
          <a:p>
            <a:endParaRPr lang="en-US" dirty="0"/>
          </a:p>
        </p:txBody>
      </p:sp>
      <p:pic>
        <p:nvPicPr>
          <p:cNvPr id="4" name="Picture 3"/>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t="6666" b="7778"/>
          <a:stretch/>
        </p:blipFill>
        <p:spPr>
          <a:xfrm>
            <a:off x="4709733" y="5608323"/>
            <a:ext cx="1008232" cy="862599"/>
          </a:xfrm>
          <a:prstGeom prst="rect">
            <a:avLst/>
          </a:prstGeom>
        </p:spPr>
      </p:pic>
      <p:sp>
        <p:nvSpPr>
          <p:cNvPr id="5" name="Rectangle 4"/>
          <p:cNvSpPr/>
          <p:nvPr/>
        </p:nvSpPr>
        <p:spPr>
          <a:xfrm>
            <a:off x="2095500" y="3390900"/>
            <a:ext cx="1600200" cy="674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smtClean="0"/>
              <a:t>Types </a:t>
            </a:r>
            <a:r>
              <a:rPr lang="en-US" sz="2100" b="1" dirty="0"/>
              <a:t>of </a:t>
            </a:r>
            <a:r>
              <a:rPr lang="en-US" sz="2100" b="1" dirty="0" smtClean="0"/>
              <a:t>Reviews</a:t>
            </a:r>
            <a:endParaRPr lang="en-US" sz="2100" b="1" dirty="0"/>
          </a:p>
        </p:txBody>
      </p:sp>
      <p:sp>
        <p:nvSpPr>
          <p:cNvPr id="6" name="Rectangle 5"/>
          <p:cNvSpPr/>
          <p:nvPr/>
        </p:nvSpPr>
        <p:spPr>
          <a:xfrm>
            <a:off x="952500" y="4549212"/>
            <a:ext cx="1600200" cy="6831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b="1" dirty="0"/>
              <a:t>Code Walk Through</a:t>
            </a:r>
          </a:p>
        </p:txBody>
      </p:sp>
      <p:sp>
        <p:nvSpPr>
          <p:cNvPr id="7" name="Rectangle 6"/>
          <p:cNvSpPr/>
          <p:nvPr/>
        </p:nvSpPr>
        <p:spPr>
          <a:xfrm>
            <a:off x="3274894" y="4549212"/>
            <a:ext cx="1600200" cy="6831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b="1" dirty="0"/>
              <a:t>Code Inspection</a:t>
            </a:r>
          </a:p>
        </p:txBody>
      </p:sp>
      <p:cxnSp>
        <p:nvCxnSpPr>
          <p:cNvPr id="8" name="Elbow Connector 7"/>
          <p:cNvCxnSpPr>
            <a:stCxn id="5" idx="2"/>
            <a:endCxn id="6" idx="0"/>
          </p:cNvCxnSpPr>
          <p:nvPr/>
        </p:nvCxnSpPr>
        <p:spPr>
          <a:xfrm rot="5400000">
            <a:off x="2082270" y="3735881"/>
            <a:ext cx="483661" cy="11430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9" name="Elbow Connector 8"/>
          <p:cNvCxnSpPr>
            <a:stCxn id="5" idx="2"/>
            <a:endCxn id="7" idx="0"/>
          </p:cNvCxnSpPr>
          <p:nvPr/>
        </p:nvCxnSpPr>
        <p:spPr>
          <a:xfrm rot="16200000" flipH="1">
            <a:off x="3243467" y="3717684"/>
            <a:ext cx="483661" cy="117939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71796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15" name="Content Placeholder 3"/>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101992" y="277873"/>
            <a:ext cx="1002924" cy="903048"/>
          </a:xfrm>
          <a:prstGeom prst="rect">
            <a:avLst/>
          </a:prstGeom>
        </p:spPr>
      </p:pic>
      <p:sp>
        <p:nvSpPr>
          <p:cNvPr id="20" name="Rectangle 19"/>
          <p:cNvSpPr/>
          <p:nvPr/>
        </p:nvSpPr>
        <p:spPr>
          <a:xfrm>
            <a:off x="5717966" y="719256"/>
            <a:ext cx="529974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Few classical programming errors </a:t>
            </a:r>
          </a:p>
        </p:txBody>
      </p:sp>
      <p:sp>
        <p:nvSpPr>
          <p:cNvPr id="23" name="Content Placeholder 2"/>
          <p:cNvSpPr txBox="1">
            <a:spLocks/>
          </p:cNvSpPr>
          <p:nvPr/>
        </p:nvSpPr>
        <p:spPr>
          <a:xfrm>
            <a:off x="5943601" y="1396617"/>
            <a:ext cx="6038849"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of </a:t>
            </a:r>
            <a:r>
              <a:rPr lang="en-US" dirty="0">
                <a:solidFill>
                  <a:srgbClr val="C00000"/>
                </a:solidFill>
              </a:rPr>
              <a:t>uninitialized variables</a:t>
            </a:r>
          </a:p>
          <a:p>
            <a:r>
              <a:rPr lang="en-US" dirty="0">
                <a:solidFill>
                  <a:srgbClr val="C00000"/>
                </a:solidFill>
              </a:rPr>
              <a:t>Jumps </a:t>
            </a:r>
            <a:r>
              <a:rPr lang="en-US" dirty="0"/>
              <a:t>into </a:t>
            </a:r>
            <a:r>
              <a:rPr lang="en-US" dirty="0">
                <a:solidFill>
                  <a:srgbClr val="C00000"/>
                </a:solidFill>
              </a:rPr>
              <a:t>loops</a:t>
            </a:r>
            <a:endParaRPr lang="en-US" dirty="0"/>
          </a:p>
          <a:p>
            <a:r>
              <a:rPr lang="en-US" dirty="0">
                <a:solidFill>
                  <a:srgbClr val="C00000"/>
                </a:solidFill>
              </a:rPr>
              <a:t>Nonterminating</a:t>
            </a:r>
            <a:r>
              <a:rPr lang="en-US" dirty="0"/>
              <a:t> loops</a:t>
            </a:r>
          </a:p>
          <a:p>
            <a:r>
              <a:rPr lang="en-US" dirty="0">
                <a:solidFill>
                  <a:srgbClr val="C00000"/>
                </a:solidFill>
              </a:rPr>
              <a:t>Incompatible</a:t>
            </a:r>
            <a:r>
              <a:rPr lang="en-US" dirty="0"/>
              <a:t> assignments</a:t>
            </a:r>
          </a:p>
          <a:p>
            <a:r>
              <a:rPr lang="en-US" dirty="0">
                <a:solidFill>
                  <a:srgbClr val="C00000"/>
                </a:solidFill>
              </a:rPr>
              <a:t>Array</a:t>
            </a:r>
            <a:r>
              <a:rPr lang="en-US" dirty="0"/>
              <a:t> indices </a:t>
            </a:r>
            <a:r>
              <a:rPr lang="en-US" dirty="0">
                <a:solidFill>
                  <a:srgbClr val="C00000"/>
                </a:solidFill>
              </a:rPr>
              <a:t>out of bounds</a:t>
            </a:r>
            <a:endParaRPr lang="en-US" dirty="0"/>
          </a:p>
          <a:p>
            <a:r>
              <a:rPr lang="en-US" dirty="0">
                <a:solidFill>
                  <a:srgbClr val="C00000"/>
                </a:solidFill>
              </a:rPr>
              <a:t>Improper storage</a:t>
            </a:r>
            <a:r>
              <a:rPr lang="en-US" dirty="0"/>
              <a:t> allocation and deallocation</a:t>
            </a:r>
          </a:p>
          <a:p>
            <a:r>
              <a:rPr lang="en-US" dirty="0">
                <a:solidFill>
                  <a:srgbClr val="C00000"/>
                </a:solidFill>
              </a:rPr>
              <a:t>Mismatches</a:t>
            </a:r>
            <a:r>
              <a:rPr lang="en-US" dirty="0"/>
              <a:t> between </a:t>
            </a:r>
            <a:r>
              <a:rPr lang="en-US" dirty="0">
                <a:solidFill>
                  <a:srgbClr val="C00000"/>
                </a:solidFill>
              </a:rPr>
              <a:t>actual</a:t>
            </a:r>
            <a:r>
              <a:rPr lang="en-US" dirty="0"/>
              <a:t> and </a:t>
            </a:r>
            <a:r>
              <a:rPr lang="en-US" dirty="0">
                <a:solidFill>
                  <a:srgbClr val="C00000"/>
                </a:solidFill>
              </a:rPr>
              <a:t>formal</a:t>
            </a:r>
            <a:r>
              <a:rPr lang="en-US" dirty="0"/>
              <a:t> </a:t>
            </a:r>
            <a:r>
              <a:rPr lang="en-US" dirty="0">
                <a:solidFill>
                  <a:srgbClr val="C00000"/>
                </a:solidFill>
              </a:rPr>
              <a:t>parameter</a:t>
            </a:r>
            <a:r>
              <a:rPr lang="en-US" dirty="0"/>
              <a:t> in procedure calls</a:t>
            </a:r>
          </a:p>
          <a:p>
            <a:r>
              <a:rPr lang="en-US" dirty="0"/>
              <a:t>Use of </a:t>
            </a:r>
            <a:r>
              <a:rPr lang="en-US" dirty="0">
                <a:solidFill>
                  <a:srgbClr val="C00000"/>
                </a:solidFill>
              </a:rPr>
              <a:t>incorrect logical operators </a:t>
            </a:r>
            <a:r>
              <a:rPr lang="en-US" dirty="0"/>
              <a:t>or </a:t>
            </a:r>
            <a:r>
              <a:rPr lang="en-US" dirty="0">
                <a:solidFill>
                  <a:srgbClr val="C00000"/>
                </a:solidFill>
              </a:rPr>
              <a:t>incorrect precedence </a:t>
            </a:r>
            <a:r>
              <a:rPr lang="en-US" dirty="0"/>
              <a:t>among operators</a:t>
            </a:r>
          </a:p>
          <a:p>
            <a:r>
              <a:rPr lang="en-US" dirty="0">
                <a:solidFill>
                  <a:srgbClr val="C00000"/>
                </a:solidFill>
              </a:rPr>
              <a:t>Improper modification </a:t>
            </a:r>
            <a:r>
              <a:rPr lang="en-US" dirty="0"/>
              <a:t>of </a:t>
            </a:r>
            <a:r>
              <a:rPr lang="en-US" dirty="0">
                <a:solidFill>
                  <a:srgbClr val="C00000"/>
                </a:solidFill>
              </a:rPr>
              <a:t>loop</a:t>
            </a:r>
            <a:r>
              <a:rPr lang="en-US" dirty="0"/>
              <a:t> </a:t>
            </a:r>
            <a:r>
              <a:rPr lang="en-US" dirty="0">
                <a:solidFill>
                  <a:srgbClr val="C00000"/>
                </a:solidFill>
              </a:rPr>
              <a:t>variables</a:t>
            </a:r>
            <a:endParaRPr lang="en-US" dirty="0"/>
          </a:p>
        </p:txBody>
      </p:sp>
      <p:pic>
        <p:nvPicPr>
          <p:cNvPr id="24" name="Picture 23"/>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t="28997" b="13995"/>
          <a:stretch/>
        </p:blipFill>
        <p:spPr>
          <a:xfrm>
            <a:off x="10978958" y="1396617"/>
            <a:ext cx="1169744" cy="666838"/>
          </a:xfrm>
          <a:prstGeom prst="rect">
            <a:avLst/>
          </a:prstGeom>
        </p:spPr>
      </p:pic>
      <p:pic>
        <p:nvPicPr>
          <p:cNvPr id="25" name="Picture 24"/>
          <p:cNvPicPr>
            <a:picLocks noChangeAspect="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l="8759" t="13750" r="8741" b="15000"/>
          <a:stretch/>
        </p:blipFill>
        <p:spPr>
          <a:xfrm>
            <a:off x="11315275" y="5845450"/>
            <a:ext cx="789641" cy="681962"/>
          </a:xfrm>
          <a:prstGeom prst="rect">
            <a:avLst/>
          </a:prstGeom>
        </p:spPr>
      </p:pic>
    </p:spTree>
    <p:extLst>
      <p:ext uri="{BB962C8B-B14F-4D97-AF65-F5344CB8AC3E}">
        <p14:creationId xmlns:p14="http://schemas.microsoft.com/office/powerpoint/2010/main" val="252506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2" presetClass="entr" presetSubtype="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20" grpId="0" animBg="1"/>
      <p:bldP spid="2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3790</TotalTime>
  <Words>6337</Words>
  <Application>Microsoft Office PowerPoint</Application>
  <PresentationFormat>Widescreen</PresentationFormat>
  <Paragraphs>727</Paragraphs>
  <Slides>57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Courier New</vt:lpstr>
      <vt:lpstr>Calibri</vt:lpstr>
      <vt:lpstr>Roboto Condensed Light</vt:lpstr>
      <vt:lpstr>Wingdings</vt:lpstr>
      <vt:lpstr>Wingdings 2</vt:lpstr>
      <vt:lpstr>Roboto Condensed</vt:lpstr>
      <vt:lpstr>Arial</vt:lpstr>
      <vt:lpstr>Segoe UI Black</vt:lpstr>
      <vt:lpstr>Wingdings 3</vt:lpstr>
      <vt:lpstr>Office Theme</vt:lpstr>
      <vt:lpstr>PowerPoint Presentation</vt:lpstr>
      <vt:lpstr>PowerPoint Presentation</vt:lpstr>
      <vt:lpstr>Coding Standards</vt:lpstr>
      <vt:lpstr>Coding Standards Cont.</vt:lpstr>
      <vt:lpstr>Coding Standards Cont.</vt:lpstr>
      <vt:lpstr>Coding guidelines</vt:lpstr>
      <vt:lpstr>Software Faults</vt:lpstr>
      <vt:lpstr>Software Quality</vt:lpstr>
      <vt:lpstr>Code Review</vt:lpstr>
      <vt:lpstr>Code Review</vt:lpstr>
      <vt:lpstr>Software Documentation</vt:lpstr>
      <vt:lpstr>Software Documentation Cont.</vt:lpstr>
      <vt:lpstr>Software Testing</vt:lpstr>
      <vt:lpstr>Who Test the Software</vt:lpstr>
      <vt:lpstr>When to Test the Software?</vt:lpstr>
      <vt:lpstr>Verification &amp; Validation</vt:lpstr>
      <vt:lpstr>Software Testing Strategy</vt:lpstr>
      <vt:lpstr>Software Testing Strategy Cont.</vt:lpstr>
      <vt:lpstr>Unit Testing</vt:lpstr>
      <vt:lpstr>Diver &amp; Stub (Unit Testing)</vt:lpstr>
      <vt:lpstr>Diver &amp; Stub (Unit Testing) Cont.</vt:lpstr>
      <vt:lpstr>Integration Testing</vt:lpstr>
      <vt:lpstr>Regression Testing</vt:lpstr>
      <vt:lpstr>Smoke Testing</vt:lpstr>
      <vt:lpstr>Validation Testing</vt:lpstr>
      <vt:lpstr>Validation Testing – Alpha &amp; Beta Test</vt:lpstr>
      <vt:lpstr>System Testing</vt:lpstr>
      <vt:lpstr>Types of System Testing</vt:lpstr>
      <vt:lpstr>Types of System Testing Cont.</vt:lpstr>
      <vt:lpstr>Types of System Testing Cont.</vt:lpstr>
      <vt:lpstr>Acceptance Testing</vt:lpstr>
      <vt:lpstr>Views of Test Objects</vt:lpstr>
      <vt:lpstr>Black Box Testing</vt:lpstr>
      <vt:lpstr>Black Box Testing Cont.</vt:lpstr>
      <vt:lpstr>Black Box Testing Cont.</vt:lpstr>
      <vt:lpstr>Equivalence Partitioning (Black Box Testing)</vt:lpstr>
      <vt:lpstr>Equivalence Partitioning (Black Box Testing) Cont.</vt:lpstr>
      <vt:lpstr>Boundary Value Analysis (BVA) (Black Box Testing)</vt:lpstr>
      <vt:lpstr>Boundary Value Analysis (BVA) (Black Box Testing)</vt:lpstr>
      <vt:lpstr>Boundary Value Analysis (BVA) (Black Box Testing) Cont.</vt:lpstr>
      <vt:lpstr>White Box Testing</vt:lpstr>
      <vt:lpstr>White Box Testing Cont.</vt:lpstr>
      <vt:lpstr>White-box  testing strategies</vt:lpstr>
      <vt:lpstr>White-box  testing strategies Cont.</vt:lpstr>
      <vt:lpstr>White-box  testing strategies Cont.</vt:lpstr>
      <vt:lpstr>White-box  testing strategies Cont.</vt:lpstr>
      <vt:lpstr>Grey Box Testing</vt:lpstr>
      <vt:lpstr>Testing Object Oriented Applications</vt:lpstr>
      <vt:lpstr>Integration Testing in the OO Context</vt:lpstr>
      <vt:lpstr>Validation Testing in an OO Context</vt:lpstr>
      <vt:lpstr>Testing Web Applications</vt:lpstr>
      <vt:lpstr>Dimensions of Quality Cont.</vt:lpstr>
      <vt:lpstr>Content Testing</vt:lpstr>
      <vt:lpstr>Component-Level Testing</vt:lpstr>
      <vt:lpstr>Configuration Testing</vt:lpstr>
      <vt:lpstr>Performance Testing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4206</cp:revision>
  <dcterms:created xsi:type="dcterms:W3CDTF">2020-05-01T05:09:15Z</dcterms:created>
  <dcterms:modified xsi:type="dcterms:W3CDTF">2020-08-11T06:58:06Z</dcterms:modified>
</cp:coreProperties>
</file>