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415" r:id="rId2"/>
    <p:sldId id="416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1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Wingdings 3" panose="05040102010807070707" pitchFamily="18" charset="2"/>
      <p:regular r:id="rId29"/>
    </p:embeddedFont>
    <p:embeddedFont>
      <p:font typeface="Segoe UI Black" panose="020B0A02040204020203" pitchFamily="34" charset="0"/>
      <p:bold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hAMszlaVQirNp30Xs8LUA==" hashData="gArJ+22Mm5EefZNLBRGs5zH2pvJ8H5JDLSq3S3jd41OyVZW8a4AVIo3tSRGLa5Afpb0v7Ao53QavglE2oqmkG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Relationship Id="rId14" Type="http://schemas.microsoft.com/office/2007/relationships/hdphoto" Target="../media/hdphoto4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8 - Software Maintenance &amp; Configuration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643" y="2098938"/>
            <a:ext cx="1491831" cy="14918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38" y="2188200"/>
            <a:ext cx="1823080" cy="13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8 - Software Maintenance &amp; Configuration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8 - Software Maintenance &amp; Configuration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509678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8 - Software Maintenance &amp; Configuration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5" y="6604000"/>
            <a:ext cx="499767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8 - Software Maintenance &amp; Configuration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501287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8 - Software Maintenance &amp; Configuration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Unit-8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Software Maintenance &amp;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7648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15400" y="5728448"/>
            <a:ext cx="3236259" cy="80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982314" cy="5590565"/>
          </a:xfrm>
        </p:spPr>
        <p:txBody>
          <a:bodyPr/>
          <a:lstStyle/>
          <a:p>
            <a:r>
              <a:rPr lang="en-US" dirty="0"/>
              <a:t>Referring to the figure, SCM tasks can viewed as concentric layers</a:t>
            </a:r>
          </a:p>
          <a:p>
            <a:r>
              <a:rPr lang="en-US" b="1" dirty="0">
                <a:solidFill>
                  <a:srgbClr val="C00000"/>
                </a:solidFill>
              </a:rPr>
              <a:t>SCIs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(Software Configuration Item) </a:t>
            </a:r>
            <a:r>
              <a:rPr lang="en-US" dirty="0"/>
              <a:t>flow outward through these layers throughout their useful life</a:t>
            </a:r>
          </a:p>
          <a:p>
            <a:r>
              <a:rPr lang="en-US" dirty="0"/>
              <a:t>As an </a:t>
            </a:r>
            <a:r>
              <a:rPr lang="en-US" b="1" dirty="0">
                <a:solidFill>
                  <a:srgbClr val="C00000"/>
                </a:solidFill>
              </a:rPr>
              <a:t>SCI </a:t>
            </a:r>
            <a:r>
              <a:rPr lang="en-US" b="1" dirty="0"/>
              <a:t>moves through a layer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actions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implied by each SCM task </a:t>
            </a:r>
            <a:r>
              <a:rPr lang="en-US" b="1" dirty="0"/>
              <a:t>may or may not be applicable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example, when a new SCI is created, it must be identified.</a:t>
            </a:r>
          </a:p>
          <a:p>
            <a:pPr lvl="1"/>
            <a:r>
              <a:rPr lang="en-US" dirty="0"/>
              <a:t>However</a:t>
            </a:r>
            <a:r>
              <a:rPr lang="en-US" b="1" dirty="0"/>
              <a:t>, if no changes are requested </a:t>
            </a:r>
            <a:r>
              <a:rPr lang="en-US" dirty="0"/>
              <a:t>for the SCI, the </a:t>
            </a:r>
            <a:r>
              <a:rPr lang="en-US" b="1" dirty="0"/>
              <a:t>change control layer does not apply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SCI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assigned to a specific version </a:t>
            </a:r>
            <a:r>
              <a:rPr lang="en-US" dirty="0"/>
              <a:t>of the software (version control mechanisms come into play)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record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SCI</a:t>
            </a:r>
            <a:r>
              <a:rPr lang="en-US" dirty="0"/>
              <a:t> (its name, creation date, version, etc.) is </a:t>
            </a:r>
            <a:r>
              <a:rPr lang="en-US" b="1" dirty="0">
                <a:solidFill>
                  <a:srgbClr val="C00000"/>
                </a:solidFill>
              </a:rPr>
              <a:t>maintained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configuration </a:t>
            </a:r>
            <a:r>
              <a:rPr lang="en-US" b="1" dirty="0">
                <a:solidFill>
                  <a:srgbClr val="C00000"/>
                </a:solidFill>
              </a:rPr>
              <a:t>auditing purposes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91731" y="0"/>
            <a:ext cx="0" cy="659336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7269968" y="823103"/>
            <a:ext cx="4922032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Identification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separately </a:t>
            </a:r>
            <a:r>
              <a:rPr lang="en-US" b="1" dirty="0" smtClean="0">
                <a:solidFill>
                  <a:srgbClr val="C00000"/>
                </a:solidFill>
              </a:rPr>
              <a:t>names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each </a:t>
            </a:r>
            <a:r>
              <a:rPr lang="en-US" b="1" dirty="0" smtClean="0">
                <a:solidFill>
                  <a:srgbClr val="C00000"/>
                </a:solidFill>
              </a:rPr>
              <a:t>SCI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then </a:t>
            </a:r>
            <a:r>
              <a:rPr lang="en-US" b="1" dirty="0" smtClean="0">
                <a:solidFill>
                  <a:srgbClr val="C00000"/>
                </a:solidFill>
              </a:rPr>
              <a:t>organizes it </a:t>
            </a:r>
            <a:r>
              <a:rPr lang="en-US" dirty="0" smtClean="0"/>
              <a:t>in the </a:t>
            </a:r>
            <a:r>
              <a:rPr lang="en-US" b="1" dirty="0" smtClean="0">
                <a:solidFill>
                  <a:srgbClr val="C00000"/>
                </a:solidFill>
              </a:rPr>
              <a:t>SCM repository </a:t>
            </a:r>
            <a:r>
              <a:rPr lang="en-US" dirty="0" smtClean="0"/>
              <a:t>using an object-oriented approach</a:t>
            </a:r>
          </a:p>
          <a:p>
            <a:r>
              <a:rPr lang="en-US" dirty="0" smtClean="0"/>
              <a:t>Objects start out as basic objects and are then grouped into aggregate objects.</a:t>
            </a:r>
          </a:p>
          <a:p>
            <a:r>
              <a:rPr lang="en-US" b="1" dirty="0" smtClean="0"/>
              <a:t>Each object </a:t>
            </a:r>
            <a:r>
              <a:rPr lang="en-US" dirty="0" smtClean="0"/>
              <a:t>has a set of distinct features that identify it.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is </a:t>
            </a:r>
            <a:r>
              <a:rPr lang="en-US" b="1" dirty="0" smtClean="0">
                <a:solidFill>
                  <a:srgbClr val="C00000"/>
                </a:solidFill>
              </a:rPr>
              <a:t>unambiguous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all </a:t>
            </a:r>
            <a:r>
              <a:rPr lang="en-US" b="1" dirty="0" smtClean="0">
                <a:solidFill>
                  <a:srgbClr val="C00000"/>
                </a:solidFill>
              </a:rPr>
              <a:t>other objects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description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contains </a:t>
            </a:r>
            <a:r>
              <a:rPr lang="en-US" b="1" dirty="0" smtClean="0">
                <a:solidFill>
                  <a:srgbClr val="C00000"/>
                </a:solidFill>
              </a:rPr>
              <a:t>the SCI type</a:t>
            </a:r>
            <a:r>
              <a:rPr lang="en-US" dirty="0" smtClean="0"/>
              <a:t>, a project </a:t>
            </a:r>
            <a:r>
              <a:rPr lang="en-US" b="1" dirty="0" smtClean="0">
                <a:solidFill>
                  <a:srgbClr val="C00000"/>
                </a:solidFill>
              </a:rPr>
              <a:t>identifier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C00000"/>
                </a:solidFill>
              </a:rPr>
              <a:t>change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and/or </a:t>
            </a:r>
            <a:r>
              <a:rPr lang="en-US" b="1" dirty="0" smtClean="0">
                <a:solidFill>
                  <a:srgbClr val="C00000"/>
                </a:solidFill>
              </a:rPr>
              <a:t>version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rgbClr val="C00000"/>
                </a:solidFill>
              </a:rPr>
              <a:t>resources needed </a:t>
            </a:r>
            <a:r>
              <a:rPr lang="en-US" dirty="0" smtClean="0"/>
              <a:t>by the object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object realization </a:t>
            </a:r>
            <a:r>
              <a:rPr lang="en-US" dirty="0" smtClean="0"/>
              <a:t>(i.e., the document, the file, the model, etc.)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08877" y="100879"/>
            <a:ext cx="34740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Identification Task</a:t>
            </a:r>
          </a:p>
        </p:txBody>
      </p:sp>
    </p:spTree>
    <p:extLst>
      <p:ext uri="{BB962C8B-B14F-4D97-AF65-F5344CB8AC3E}">
        <p14:creationId xmlns:p14="http://schemas.microsoft.com/office/powerpoint/2010/main" val="290147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Change control </a:t>
            </a:r>
            <a:r>
              <a:rPr lang="en-US" dirty="0"/>
              <a:t>is a procedural </a:t>
            </a:r>
            <a:r>
              <a:rPr lang="en-US" b="1" dirty="0">
                <a:solidFill>
                  <a:srgbClr val="C00000"/>
                </a:solidFill>
              </a:rPr>
              <a:t>activity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ensures quality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consistency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changes are made to a configuration object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change request </a:t>
            </a:r>
            <a:r>
              <a:rPr lang="en-US" dirty="0"/>
              <a:t>is submitted to a configuration control authority, which is usually a change control board (</a:t>
            </a:r>
            <a:r>
              <a:rPr lang="en-US" b="1" dirty="0">
                <a:solidFill>
                  <a:srgbClr val="C00000"/>
                </a:solidFill>
              </a:rPr>
              <a:t>CCB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request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evaluated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technical merit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potential side effects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overall impact </a:t>
            </a:r>
            <a:r>
              <a:rPr lang="en-US" dirty="0"/>
              <a:t>on other configuration objects and system functions, and </a:t>
            </a:r>
            <a:r>
              <a:rPr lang="en-US" b="1" dirty="0">
                <a:solidFill>
                  <a:srgbClr val="C00000"/>
                </a:solidFill>
              </a:rPr>
              <a:t>projected cost </a:t>
            </a:r>
            <a:r>
              <a:rPr lang="en-US" dirty="0"/>
              <a:t>in terms of </a:t>
            </a:r>
            <a:r>
              <a:rPr lang="en-US" b="1" dirty="0">
                <a:solidFill>
                  <a:srgbClr val="C00000"/>
                </a:solidFill>
              </a:rPr>
              <a:t>money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time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resources</a:t>
            </a:r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engineering change order</a:t>
            </a:r>
            <a:r>
              <a:rPr lang="en-US" dirty="0"/>
              <a:t> (ECO) is </a:t>
            </a:r>
            <a:r>
              <a:rPr lang="en-US" b="1" dirty="0">
                <a:solidFill>
                  <a:srgbClr val="C00000"/>
                </a:solidFill>
              </a:rPr>
              <a:t>issued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each approved change request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Describes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made, the </a:t>
            </a:r>
            <a:r>
              <a:rPr lang="en-US" b="1" dirty="0">
                <a:solidFill>
                  <a:srgbClr val="C00000"/>
                </a:solidFill>
              </a:rPr>
              <a:t>constraints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follow and the </a:t>
            </a:r>
            <a:r>
              <a:rPr lang="en-US" b="1" dirty="0">
                <a:solidFill>
                  <a:srgbClr val="C00000"/>
                </a:solidFill>
              </a:rPr>
              <a:t>criteria for review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audit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Base lined SCI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obtained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SCM </a:t>
            </a:r>
            <a:r>
              <a:rPr lang="en-US" b="1" dirty="0">
                <a:solidFill>
                  <a:srgbClr val="C00000"/>
                </a:solidFill>
              </a:rPr>
              <a:t>repository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Access control </a:t>
            </a:r>
            <a:r>
              <a:rPr lang="en-US" dirty="0"/>
              <a:t>governs </a:t>
            </a:r>
            <a:r>
              <a:rPr lang="en-US" b="1" dirty="0"/>
              <a:t>which</a:t>
            </a:r>
            <a:r>
              <a:rPr lang="en-US" dirty="0"/>
              <a:t> software </a:t>
            </a:r>
            <a:r>
              <a:rPr lang="en-US" b="1" dirty="0"/>
              <a:t>engineers</a:t>
            </a:r>
            <a:r>
              <a:rPr lang="en-US" dirty="0"/>
              <a:t> have the </a:t>
            </a:r>
            <a:r>
              <a:rPr lang="en-US" b="1" dirty="0">
                <a:solidFill>
                  <a:srgbClr val="C00000"/>
                </a:solidFill>
              </a:rPr>
              <a:t>authority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modify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particular configuration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Synchronization control</a:t>
            </a:r>
            <a:r>
              <a:rPr lang="en-US" dirty="0"/>
              <a:t> helps to ensure that </a:t>
            </a:r>
            <a:r>
              <a:rPr lang="en-US" b="1" dirty="0">
                <a:solidFill>
                  <a:srgbClr val="C00000"/>
                </a:solidFill>
              </a:rPr>
              <a:t>parallel changes</a:t>
            </a:r>
            <a:r>
              <a:rPr lang="en-US" dirty="0"/>
              <a:t> performed by two </a:t>
            </a:r>
            <a:r>
              <a:rPr lang="en-US" b="1" dirty="0">
                <a:solidFill>
                  <a:srgbClr val="C00000"/>
                </a:solidFill>
              </a:rPr>
              <a:t>different people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don't overwrite </a:t>
            </a:r>
            <a:r>
              <a:rPr lang="en-US" dirty="0"/>
              <a:t>one another.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58" y="90230"/>
            <a:ext cx="530742" cy="5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414771"/>
            <a:ext cx="11929641" cy="4206097"/>
          </a:xfrm>
        </p:spPr>
        <p:txBody>
          <a:bodyPr/>
          <a:lstStyle/>
          <a:p>
            <a:r>
              <a:rPr lang="en-US" b="1" dirty="0" smtClean="0"/>
              <a:t>Version </a:t>
            </a:r>
            <a:r>
              <a:rPr lang="en-US" b="1" dirty="0"/>
              <a:t>Control Capabilities</a:t>
            </a:r>
          </a:p>
          <a:p>
            <a:pPr lvl="1"/>
            <a:r>
              <a:rPr lang="en-US" dirty="0"/>
              <a:t>An SCM </a:t>
            </a:r>
            <a:r>
              <a:rPr lang="en-US" b="1" dirty="0">
                <a:solidFill>
                  <a:srgbClr val="C00000"/>
                </a:solidFill>
              </a:rPr>
              <a:t>repository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stores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all relevant configuration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version management capability </a:t>
            </a:r>
            <a:r>
              <a:rPr lang="en-US" dirty="0"/>
              <a:t>that stores </a:t>
            </a:r>
            <a:r>
              <a:rPr lang="en-US" b="1" dirty="0">
                <a:solidFill>
                  <a:srgbClr val="C00000"/>
                </a:solidFill>
              </a:rPr>
              <a:t>all versions </a:t>
            </a:r>
            <a:r>
              <a:rPr lang="en-US" dirty="0"/>
              <a:t>of a configuration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A make </a:t>
            </a:r>
            <a:r>
              <a:rPr lang="en-US" b="1" dirty="0">
                <a:solidFill>
                  <a:srgbClr val="C00000"/>
                </a:solidFill>
              </a:rPr>
              <a:t>facility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enables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software </a:t>
            </a:r>
            <a:r>
              <a:rPr lang="en-US" b="1" dirty="0">
                <a:solidFill>
                  <a:srgbClr val="C00000"/>
                </a:solidFill>
              </a:rPr>
              <a:t>engineer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collect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relevant configuration objects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construct a specific version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Issues or bug tracking </a:t>
            </a:r>
            <a:r>
              <a:rPr lang="en-US" dirty="0"/>
              <a:t>capability that </a:t>
            </a:r>
            <a:r>
              <a:rPr lang="en-US" b="1" dirty="0">
                <a:solidFill>
                  <a:srgbClr val="C00000"/>
                </a:solidFill>
              </a:rPr>
              <a:t>enables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team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record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track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status of all outstanding issues </a:t>
            </a:r>
            <a:r>
              <a:rPr lang="en-US" dirty="0"/>
              <a:t>associated with </a:t>
            </a:r>
            <a:r>
              <a:rPr lang="en-US" b="1" dirty="0">
                <a:solidFill>
                  <a:srgbClr val="C00000"/>
                </a:solidFill>
              </a:rPr>
              <a:t>each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configuration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SCM repository </a:t>
            </a:r>
            <a:r>
              <a:rPr lang="en-US" b="1" dirty="0"/>
              <a:t>maintains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change set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Serves as a </a:t>
            </a:r>
            <a:r>
              <a:rPr lang="en-US" b="1" dirty="0">
                <a:solidFill>
                  <a:srgbClr val="C00000"/>
                </a:solidFill>
              </a:rPr>
              <a:t>collection of all changes </a:t>
            </a:r>
            <a:r>
              <a:rPr lang="en-US" dirty="0"/>
              <a:t>made to a baseline configuration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create a specific version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Captures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all </a:t>
            </a:r>
            <a:r>
              <a:rPr lang="en-US" b="1" dirty="0">
                <a:solidFill>
                  <a:srgbClr val="C00000"/>
                </a:solidFill>
              </a:rPr>
              <a:t>files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configuration along </a:t>
            </a:r>
            <a:r>
              <a:rPr lang="en-US" b="1" dirty="0">
                <a:solidFill>
                  <a:srgbClr val="C00000"/>
                </a:solidFill>
              </a:rPr>
              <a:t>with the reason</a:t>
            </a:r>
            <a:r>
              <a:rPr lang="en-US" dirty="0"/>
              <a:t> for changes and details of </a:t>
            </a:r>
            <a:r>
              <a:rPr lang="en-US" b="1" dirty="0">
                <a:solidFill>
                  <a:srgbClr val="C00000"/>
                </a:solidFill>
              </a:rPr>
              <a:t>who made the changes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when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179" y="711201"/>
            <a:ext cx="9322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Version control </a:t>
            </a:r>
            <a:r>
              <a:rPr lang="en-US" dirty="0"/>
              <a:t>is a set of </a:t>
            </a:r>
            <a:r>
              <a:rPr lang="en-US" b="1" dirty="0">
                <a:solidFill>
                  <a:srgbClr val="C00000"/>
                </a:solidFill>
              </a:rPr>
              <a:t>procedures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tools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managing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creation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use of multiple occurrences </a:t>
            </a:r>
            <a:r>
              <a:rPr lang="en-US" dirty="0"/>
              <a:t>of </a:t>
            </a:r>
            <a:r>
              <a:rPr lang="en-US" b="1" dirty="0"/>
              <a:t>objects</a:t>
            </a:r>
            <a:r>
              <a:rPr lang="en-US" dirty="0"/>
              <a:t> in the </a:t>
            </a:r>
            <a:r>
              <a:rPr lang="en-US" b="1" dirty="0"/>
              <a:t>SCM 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544" y="5647762"/>
            <a:ext cx="2383421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Few version control systems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21" y="5667453"/>
            <a:ext cx="1190037" cy="838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1" b="15122"/>
          <a:stretch/>
        </p:blipFill>
        <p:spPr>
          <a:xfrm>
            <a:off x="5768788" y="5604700"/>
            <a:ext cx="1855304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88" y="5678277"/>
            <a:ext cx="1905000" cy="795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27" y="5727868"/>
            <a:ext cx="2130916" cy="74590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92544" y="5497124"/>
            <a:ext cx="116484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Audit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Configuration auditing </a:t>
            </a:r>
            <a:r>
              <a:rPr lang="en-US" dirty="0"/>
              <a:t>is an </a:t>
            </a:r>
            <a:r>
              <a:rPr lang="en-US" b="1" dirty="0">
                <a:solidFill>
                  <a:srgbClr val="C00000"/>
                </a:solidFill>
              </a:rPr>
              <a:t>SQA activity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helps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ensure that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maintained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made.</a:t>
            </a:r>
          </a:p>
          <a:p>
            <a:r>
              <a:rPr lang="en-US" dirty="0"/>
              <a:t>It complements the </a:t>
            </a:r>
            <a:r>
              <a:rPr lang="en-US" b="1" dirty="0">
                <a:solidFill>
                  <a:srgbClr val="C00000"/>
                </a:solidFill>
              </a:rPr>
              <a:t>formal technical review </a:t>
            </a:r>
            <a:r>
              <a:rPr lang="en-US" dirty="0"/>
              <a:t>and is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the </a:t>
            </a:r>
            <a:r>
              <a:rPr lang="en-US" b="1" dirty="0">
                <a:solidFill>
                  <a:srgbClr val="C00000"/>
                </a:solidFill>
              </a:rPr>
              <a:t>SQA group</a:t>
            </a:r>
            <a:endParaRPr lang="en-US" dirty="0"/>
          </a:p>
          <a:p>
            <a:r>
              <a:rPr lang="en-US" b="1" dirty="0"/>
              <a:t>It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addresses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the following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questions</a:t>
            </a:r>
          </a:p>
          <a:p>
            <a:pPr lvl="1"/>
            <a:r>
              <a:rPr lang="en-US" dirty="0"/>
              <a:t>Has a </a:t>
            </a:r>
            <a:r>
              <a:rPr lang="en-US" b="1" dirty="0">
                <a:solidFill>
                  <a:srgbClr val="C00000"/>
                </a:solidFill>
              </a:rPr>
              <a:t>formal technical review </a:t>
            </a:r>
            <a:r>
              <a:rPr lang="en-US" dirty="0"/>
              <a:t>been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assess technical </a:t>
            </a:r>
            <a:r>
              <a:rPr lang="en-US" b="1" dirty="0"/>
              <a:t>correctness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Has the </a:t>
            </a:r>
            <a:r>
              <a:rPr lang="en-US" b="1" dirty="0">
                <a:solidFill>
                  <a:srgbClr val="C00000"/>
                </a:solidFill>
              </a:rPr>
              <a:t>software process been followed </a:t>
            </a:r>
            <a:r>
              <a:rPr lang="en-US" dirty="0"/>
              <a:t>and have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engineering </a:t>
            </a:r>
            <a:r>
              <a:rPr lang="en-US" b="1" dirty="0">
                <a:solidFill>
                  <a:srgbClr val="C00000"/>
                </a:solidFill>
              </a:rPr>
              <a:t>standards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been properly </a:t>
            </a:r>
            <a:r>
              <a:rPr lang="en-US" b="1" dirty="0">
                <a:solidFill>
                  <a:srgbClr val="C00000"/>
                </a:solidFill>
              </a:rPr>
              <a:t>applied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Has the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been </a:t>
            </a:r>
            <a:r>
              <a:rPr lang="en-US" b="1" dirty="0">
                <a:solidFill>
                  <a:srgbClr val="C00000"/>
                </a:solidFill>
              </a:rPr>
              <a:t>"highlighted"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"documented"</a:t>
            </a:r>
            <a:r>
              <a:rPr lang="en-US" dirty="0"/>
              <a:t> in the </a:t>
            </a:r>
            <a:r>
              <a:rPr lang="en-US" b="1" dirty="0">
                <a:solidFill>
                  <a:srgbClr val="C00000"/>
                </a:solidFill>
              </a:rPr>
              <a:t>SCI</a:t>
            </a:r>
            <a:r>
              <a:rPr lang="en-US" dirty="0"/>
              <a:t>? Have the </a:t>
            </a:r>
            <a:r>
              <a:rPr lang="en-US" b="1" dirty="0">
                <a:solidFill>
                  <a:srgbClr val="C00000"/>
                </a:solidFill>
              </a:rPr>
              <a:t>change data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change author</a:t>
            </a:r>
            <a:r>
              <a:rPr lang="en-US" dirty="0"/>
              <a:t> been </a:t>
            </a:r>
            <a:r>
              <a:rPr lang="en-US" b="1" dirty="0">
                <a:solidFill>
                  <a:srgbClr val="C00000"/>
                </a:solidFill>
              </a:rPr>
              <a:t>specified</a:t>
            </a:r>
            <a:r>
              <a:rPr lang="en-US" dirty="0"/>
              <a:t>? Do the attributes of the configuration object reflect the change?</a:t>
            </a:r>
          </a:p>
          <a:p>
            <a:pPr lvl="1"/>
            <a:r>
              <a:rPr lang="en-US" dirty="0"/>
              <a:t>Have </a:t>
            </a:r>
            <a:r>
              <a:rPr lang="en-US" b="1" dirty="0">
                <a:solidFill>
                  <a:srgbClr val="C00000"/>
                </a:solidFill>
              </a:rPr>
              <a:t>SCM procedures </a:t>
            </a:r>
            <a:r>
              <a:rPr lang="en-US" dirty="0"/>
              <a:t>for noting the change, recording it and reporting it been </a:t>
            </a:r>
            <a:r>
              <a:rPr lang="en-US" b="1" dirty="0">
                <a:solidFill>
                  <a:srgbClr val="C00000"/>
                </a:solidFill>
              </a:rPr>
              <a:t>followed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Have all related </a:t>
            </a:r>
            <a:r>
              <a:rPr lang="en-US" b="1" dirty="0">
                <a:solidFill>
                  <a:srgbClr val="C00000"/>
                </a:solidFill>
              </a:rPr>
              <a:t>SCIs </a:t>
            </a:r>
            <a:r>
              <a:rPr lang="en-US" dirty="0"/>
              <a:t>been properly </a:t>
            </a:r>
            <a:r>
              <a:rPr lang="en-US" b="1" dirty="0">
                <a:solidFill>
                  <a:srgbClr val="C00000"/>
                </a:solidFill>
              </a:rPr>
              <a:t>updated</a:t>
            </a:r>
            <a:r>
              <a:rPr lang="en-US" dirty="0"/>
              <a:t>? </a:t>
            </a:r>
          </a:p>
          <a:p>
            <a:r>
              <a:rPr lang="en-US" dirty="0"/>
              <a:t>A configuration audit ensures that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correct SCIs </a:t>
            </a:r>
            <a:r>
              <a:rPr lang="en-US" dirty="0"/>
              <a:t>(by version) have been </a:t>
            </a:r>
            <a:r>
              <a:rPr lang="en-US" b="1" dirty="0">
                <a:solidFill>
                  <a:srgbClr val="C00000"/>
                </a:solidFill>
              </a:rPr>
              <a:t>incorporated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a </a:t>
            </a:r>
            <a:r>
              <a:rPr lang="en-US" b="1" dirty="0">
                <a:solidFill>
                  <a:srgbClr val="C00000"/>
                </a:solidFill>
              </a:rPr>
              <a:t>specific build</a:t>
            </a:r>
            <a:endParaRPr lang="en-US" dirty="0"/>
          </a:p>
          <a:p>
            <a:pPr lvl="1"/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all documentation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up-to-date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consistent with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version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has been </a:t>
            </a:r>
            <a:r>
              <a:rPr lang="en-US" b="1" dirty="0">
                <a:solidFill>
                  <a:srgbClr val="C00000"/>
                </a:solidFill>
              </a:rPr>
              <a:t>built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05" y="41088"/>
            <a:ext cx="764242" cy="7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Configuration status reporting (CSR)</a:t>
            </a:r>
            <a:r>
              <a:rPr lang="en-US" dirty="0"/>
              <a:t> is also called </a:t>
            </a:r>
            <a:r>
              <a:rPr lang="en-US" b="1" dirty="0"/>
              <a:t>status accounting</a:t>
            </a:r>
            <a:endParaRPr lang="en-US" dirty="0"/>
          </a:p>
          <a:p>
            <a:r>
              <a:rPr lang="en-US" dirty="0"/>
              <a:t>Provides </a:t>
            </a:r>
            <a:r>
              <a:rPr lang="en-US" b="1" dirty="0">
                <a:solidFill>
                  <a:srgbClr val="C00000"/>
                </a:solidFill>
              </a:rPr>
              <a:t>information about</a:t>
            </a:r>
            <a:r>
              <a:rPr lang="en-US" dirty="0"/>
              <a:t> each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those </a:t>
            </a:r>
            <a:r>
              <a:rPr lang="en-US" b="1" dirty="0">
                <a:solidFill>
                  <a:srgbClr val="C00000"/>
                </a:solidFill>
              </a:rPr>
              <a:t>personnel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an </a:t>
            </a:r>
            <a:r>
              <a:rPr lang="en-US" b="1" dirty="0">
                <a:solidFill>
                  <a:srgbClr val="C00000"/>
                </a:solidFill>
              </a:rPr>
              <a:t>organization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need to know</a:t>
            </a:r>
          </a:p>
          <a:p>
            <a:r>
              <a:rPr lang="en-US" b="1" dirty="0">
                <a:solidFill>
                  <a:srgbClr val="C00000"/>
                </a:solidFill>
              </a:rPr>
              <a:t>Answers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what happened,</a:t>
            </a:r>
            <a:r>
              <a:rPr lang="en-US" dirty="0"/>
              <a:t> </a:t>
            </a:r>
            <a:r>
              <a:rPr lang="en-US" b="1" dirty="0"/>
              <a:t>who did it</a:t>
            </a:r>
            <a:r>
              <a:rPr lang="en-US" dirty="0"/>
              <a:t>, </a:t>
            </a:r>
            <a:r>
              <a:rPr lang="en-US" b="1" dirty="0"/>
              <a:t>when did it</a:t>
            </a:r>
            <a:r>
              <a:rPr lang="en-US" dirty="0"/>
              <a:t> happen and </a:t>
            </a:r>
            <a:r>
              <a:rPr lang="en-US" b="1" dirty="0"/>
              <a:t>what else will be affected</a:t>
            </a:r>
            <a:r>
              <a:rPr lang="en-US" dirty="0"/>
              <a:t>?</a:t>
            </a:r>
          </a:p>
          <a:p>
            <a:r>
              <a:rPr lang="en-US" b="1" dirty="0"/>
              <a:t>Sources</a:t>
            </a:r>
            <a:r>
              <a:rPr lang="en-US" dirty="0"/>
              <a:t> of </a:t>
            </a:r>
            <a:r>
              <a:rPr lang="en-US" b="1" dirty="0"/>
              <a:t>entries</a:t>
            </a:r>
            <a:r>
              <a:rPr lang="en-US" dirty="0"/>
              <a:t> for configuration status reporting</a:t>
            </a:r>
          </a:p>
          <a:p>
            <a:pPr lvl="1"/>
            <a:r>
              <a:rPr lang="en-US" b="1" dirty="0"/>
              <a:t>Each time a SCI is assigned </a:t>
            </a:r>
            <a:r>
              <a:rPr lang="en-US" dirty="0"/>
              <a:t>new or updated information</a:t>
            </a:r>
          </a:p>
          <a:p>
            <a:pPr lvl="1"/>
            <a:r>
              <a:rPr lang="en-US" b="1" dirty="0"/>
              <a:t>Each time a configuration audit </a:t>
            </a:r>
            <a:r>
              <a:rPr lang="en-US" dirty="0"/>
              <a:t>is conducted</a:t>
            </a:r>
          </a:p>
          <a:p>
            <a:r>
              <a:rPr lang="en-US" b="1" dirty="0"/>
              <a:t>The configuration status report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Placed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an </a:t>
            </a:r>
            <a:r>
              <a:rPr lang="en-US" b="1" dirty="0">
                <a:solidFill>
                  <a:srgbClr val="C00000"/>
                </a:solidFill>
              </a:rPr>
              <a:t>on-line database </a:t>
            </a:r>
            <a:r>
              <a:rPr lang="en-US" dirty="0"/>
              <a:t>or on a </a:t>
            </a:r>
            <a:r>
              <a:rPr lang="en-US" b="1" dirty="0">
                <a:solidFill>
                  <a:srgbClr val="C00000"/>
                </a:solidFill>
              </a:rPr>
              <a:t>website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</a:t>
            </a:r>
            <a:r>
              <a:rPr lang="en-US" b="1" dirty="0"/>
              <a:t>oftware developers</a:t>
            </a:r>
            <a:r>
              <a:rPr lang="en-US" dirty="0"/>
              <a:t> and </a:t>
            </a:r>
            <a:r>
              <a:rPr lang="en-US" b="1" dirty="0"/>
              <a:t>maintainers</a:t>
            </a:r>
            <a:r>
              <a:rPr lang="en-US" dirty="0"/>
              <a:t> to read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Given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management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practitioners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keep them appraised of important changes to the project SCIs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2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Types of Software Maintenance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Re-Engineering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Reverse Engineering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Forward Engineering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SCM Process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Identification of Objects in the Software Configuration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Version Control and Change Control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4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be just a </a:t>
            </a:r>
            <a:r>
              <a:rPr lang="en-US" b="1" dirty="0" smtClean="0">
                <a:solidFill>
                  <a:srgbClr val="C00000"/>
                </a:solidFill>
              </a:rPr>
              <a:t>routine maintenance tasks </a:t>
            </a:r>
            <a:r>
              <a:rPr lang="en-US" dirty="0" smtClean="0"/>
              <a:t>as some </a:t>
            </a:r>
            <a:r>
              <a:rPr lang="en-US" b="1" dirty="0" smtClean="0">
                <a:solidFill>
                  <a:srgbClr val="C00000"/>
                </a:solidFill>
              </a:rPr>
              <a:t>bug discovered </a:t>
            </a:r>
            <a:r>
              <a:rPr lang="en-US" dirty="0" smtClean="0"/>
              <a:t>by some user </a:t>
            </a:r>
            <a:r>
              <a:rPr lang="en-US" b="1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it may be a </a:t>
            </a:r>
            <a:r>
              <a:rPr lang="en-US" b="1" dirty="0" smtClean="0">
                <a:solidFill>
                  <a:srgbClr val="C00000"/>
                </a:solidFill>
              </a:rPr>
              <a:t>large event</a:t>
            </a:r>
            <a:r>
              <a:rPr lang="en-US" dirty="0" smtClean="0"/>
              <a:t> in itself based on maintenance size or nature</a:t>
            </a:r>
          </a:p>
          <a:p>
            <a:r>
              <a:rPr lang="en-US" dirty="0" smtClean="0"/>
              <a:t>Following </a:t>
            </a:r>
            <a:r>
              <a:rPr lang="en-US" dirty="0"/>
              <a:t>are some </a:t>
            </a:r>
            <a:r>
              <a:rPr lang="en-US" b="1" dirty="0">
                <a:solidFill>
                  <a:srgbClr val="C00000"/>
                </a:solidFill>
              </a:rPr>
              <a:t>types of maintenance </a:t>
            </a:r>
            <a:r>
              <a:rPr lang="en-US" dirty="0"/>
              <a:t>based on their characteristics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76434" y="2135186"/>
            <a:ext cx="2839329" cy="41549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b="1" dirty="0" smtClean="0"/>
              <a:t>Preventive </a:t>
            </a:r>
            <a:r>
              <a:rPr lang="en-US" sz="2100" dirty="0"/>
              <a:t>Maintenance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595" y="2135186"/>
            <a:ext cx="2808668" cy="41549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b="1" dirty="0"/>
              <a:t>Corrective</a:t>
            </a:r>
            <a:r>
              <a:rPr lang="en-US" sz="2100" dirty="0"/>
              <a:t> Maintenance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159" y="2135186"/>
            <a:ext cx="2639304" cy="41549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b="1" dirty="0"/>
              <a:t>Adaptive</a:t>
            </a:r>
            <a:r>
              <a:rPr lang="en-US" sz="2100" dirty="0"/>
              <a:t> Maintenance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0359" y="2135186"/>
            <a:ext cx="2782179" cy="41549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b="1" dirty="0"/>
              <a:t>Perfective</a:t>
            </a:r>
            <a:r>
              <a:rPr lang="en-US" sz="2100" dirty="0"/>
              <a:t> Maintenance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5" y="3216393"/>
            <a:ext cx="646972" cy="8637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2543" y="2678479"/>
            <a:ext cx="311208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Corrective</a:t>
            </a:r>
            <a:r>
              <a:rPr lang="en-US" sz="2400" dirty="0"/>
              <a:t> Maintenance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113637" y="3140144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264025" y="3226234"/>
            <a:ext cx="10796798" cy="773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>This </a:t>
            </a:r>
            <a:r>
              <a:rPr lang="en-US" sz="2300" dirty="0"/>
              <a:t>includes </a:t>
            </a:r>
            <a:r>
              <a:rPr lang="en-US" sz="2300" b="1" dirty="0">
                <a:solidFill>
                  <a:srgbClr val="C00000"/>
                </a:solidFill>
              </a:rPr>
              <a:t>modifications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done in order to </a:t>
            </a:r>
            <a:r>
              <a:rPr lang="en-US" sz="2300" b="1" dirty="0">
                <a:solidFill>
                  <a:srgbClr val="C00000"/>
                </a:solidFill>
              </a:rPr>
              <a:t>fix </a:t>
            </a:r>
            <a:r>
              <a:rPr lang="en-US" sz="2300" b="1" dirty="0" smtClean="0">
                <a:solidFill>
                  <a:srgbClr val="C00000"/>
                </a:solidFill>
              </a:rPr>
              <a:t>problems</a:t>
            </a:r>
          </a:p>
          <a:p>
            <a:r>
              <a:rPr lang="en-US" sz="2300" dirty="0" smtClean="0"/>
              <a:t>Corrective </a:t>
            </a:r>
            <a:r>
              <a:rPr lang="en-US" sz="2300" dirty="0"/>
              <a:t>maintenance deals with the </a:t>
            </a:r>
            <a:r>
              <a:rPr lang="en-US" sz="2300" b="1" dirty="0">
                <a:solidFill>
                  <a:srgbClr val="C00000"/>
                </a:solidFill>
              </a:rPr>
              <a:t>repair of defects</a:t>
            </a:r>
            <a:r>
              <a:rPr lang="en-US" sz="2300" dirty="0"/>
              <a:t> found in day-to-day system functions</a:t>
            </a:r>
          </a:p>
          <a:p>
            <a:endParaRPr lang="en-US" sz="2300" b="1" dirty="0" smtClean="0">
              <a:solidFill>
                <a:srgbClr val="C00000"/>
              </a:solidFill>
            </a:endParaRPr>
          </a:p>
          <a:p>
            <a:endParaRPr lang="en-US" sz="2300" dirty="0"/>
          </a:p>
        </p:txBody>
      </p:sp>
      <p:sp>
        <p:nvSpPr>
          <p:cNvPr id="14" name="Rectangle 13"/>
          <p:cNvSpPr/>
          <p:nvPr/>
        </p:nvSpPr>
        <p:spPr>
          <a:xfrm>
            <a:off x="292543" y="4397192"/>
            <a:ext cx="311208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Adaptive</a:t>
            </a:r>
            <a:r>
              <a:rPr lang="en-US" sz="2400" dirty="0"/>
              <a:t> Maintenance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13637" y="4858857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605721" y="4958394"/>
            <a:ext cx="10455101" cy="1305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This </a:t>
            </a:r>
            <a:r>
              <a:rPr lang="en-US" sz="2200" dirty="0"/>
              <a:t>includes </a:t>
            </a:r>
            <a:r>
              <a:rPr lang="en-US" sz="2200" b="1" dirty="0">
                <a:solidFill>
                  <a:srgbClr val="C00000"/>
                </a:solidFill>
              </a:rPr>
              <a:t>modifications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applied to </a:t>
            </a:r>
            <a:r>
              <a:rPr lang="en-US" sz="2200" b="1" dirty="0">
                <a:solidFill>
                  <a:srgbClr val="C00000"/>
                </a:solidFill>
              </a:rPr>
              <a:t>keep the software product </a:t>
            </a:r>
            <a:r>
              <a:rPr lang="en-US" sz="2200" b="1" dirty="0" smtClean="0">
                <a:solidFill>
                  <a:srgbClr val="C00000"/>
                </a:solidFill>
              </a:rPr>
              <a:t>up-to-date</a:t>
            </a:r>
            <a:endParaRPr lang="en-US" sz="2200" dirty="0" smtClean="0"/>
          </a:p>
          <a:p>
            <a:r>
              <a:rPr lang="en-US" sz="2200" dirty="0" smtClean="0"/>
              <a:t>Adaptive </a:t>
            </a:r>
            <a:r>
              <a:rPr lang="en-US" sz="2200" dirty="0"/>
              <a:t>maintenance is the </a:t>
            </a:r>
            <a:r>
              <a:rPr lang="en-US" sz="2200" b="1" dirty="0">
                <a:solidFill>
                  <a:srgbClr val="C00000"/>
                </a:solidFill>
              </a:rPr>
              <a:t>implementation of changes</a:t>
            </a:r>
            <a:r>
              <a:rPr lang="en-US" sz="2200" dirty="0"/>
              <a:t> in a part of the system, which has been </a:t>
            </a:r>
            <a:r>
              <a:rPr lang="en-US" sz="2200" b="1" dirty="0">
                <a:solidFill>
                  <a:srgbClr val="C00000"/>
                </a:solidFill>
              </a:rPr>
              <a:t>affected by a change that occurred in some other part of the </a:t>
            </a:r>
            <a:r>
              <a:rPr lang="en-US" sz="2200" b="1" dirty="0" smtClean="0">
                <a:solidFill>
                  <a:srgbClr val="C00000"/>
                </a:solidFill>
              </a:rPr>
              <a:t>system</a:t>
            </a:r>
            <a:endParaRPr lang="en-US" sz="2200" dirty="0"/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5" y="4912159"/>
            <a:ext cx="971482" cy="85004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76888" y="397726"/>
            <a:ext cx="6915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In a </a:t>
            </a:r>
            <a:r>
              <a:rPr lang="en-US" sz="1600" b="1" dirty="0">
                <a:solidFill>
                  <a:srgbClr val="C00000"/>
                </a:solidFill>
              </a:rPr>
              <a:t>software lifetime</a:t>
            </a:r>
            <a:r>
              <a:rPr lang="en-US" sz="1600" dirty="0"/>
              <a:t>, type of </a:t>
            </a:r>
            <a:r>
              <a:rPr lang="en-US" sz="1600" b="1" dirty="0">
                <a:solidFill>
                  <a:srgbClr val="C00000"/>
                </a:solidFill>
              </a:rPr>
              <a:t>maintenance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may vary </a:t>
            </a:r>
            <a:r>
              <a:rPr lang="en-US" sz="1600" b="1" dirty="0">
                <a:solidFill>
                  <a:srgbClr val="C00000"/>
                </a:solidFill>
              </a:rPr>
              <a:t>based on </a:t>
            </a:r>
            <a:r>
              <a:rPr lang="en-US" sz="1600" dirty="0"/>
              <a:t>its </a:t>
            </a:r>
            <a:r>
              <a:rPr lang="en-US" sz="1600" b="1" dirty="0">
                <a:solidFill>
                  <a:srgbClr val="C00000"/>
                </a:solidFill>
              </a:rPr>
              <a:t>nature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341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 animBg="1"/>
      <p:bldP spid="13" grpId="0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</a:t>
            </a:r>
            <a:r>
              <a:rPr lang="en-US" dirty="0" smtClean="0"/>
              <a:t>Maintenance Cont.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624" y="878198"/>
            <a:ext cx="311208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Perfective</a:t>
            </a:r>
            <a:r>
              <a:rPr lang="en-US" sz="2400" dirty="0"/>
              <a:t> Maintenance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65718" y="1339863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457802" y="1506634"/>
            <a:ext cx="10455101" cy="2346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</a:t>
            </a:r>
            <a:r>
              <a:rPr lang="en-US" dirty="0"/>
              <a:t>includes </a:t>
            </a:r>
            <a:r>
              <a:rPr lang="en-US" b="1" dirty="0">
                <a:solidFill>
                  <a:srgbClr val="C00000"/>
                </a:solidFill>
              </a:rPr>
              <a:t>modifications</a:t>
            </a:r>
            <a:r>
              <a:rPr lang="en-US" dirty="0"/>
              <a:t> done in order to </a:t>
            </a:r>
            <a:r>
              <a:rPr lang="en-US" b="1" dirty="0">
                <a:solidFill>
                  <a:srgbClr val="C00000"/>
                </a:solidFill>
              </a:rPr>
              <a:t>keep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usable over long period of </a:t>
            </a:r>
            <a:r>
              <a:rPr lang="en-US" b="1" dirty="0" smtClean="0">
                <a:solidFill>
                  <a:srgbClr val="C00000"/>
                </a:solidFill>
              </a:rPr>
              <a:t>time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b="1" dirty="0">
                <a:solidFill>
                  <a:srgbClr val="C00000"/>
                </a:solidFill>
              </a:rPr>
              <a:t>includes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new features</a:t>
            </a:r>
            <a:r>
              <a:rPr lang="en-US" dirty="0"/>
              <a:t>,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for refining the software and </a:t>
            </a:r>
            <a:r>
              <a:rPr lang="en-US" b="1" dirty="0">
                <a:solidFill>
                  <a:srgbClr val="C00000"/>
                </a:solidFill>
              </a:rPr>
              <a:t>improve its reliability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performance</a:t>
            </a:r>
            <a:r>
              <a:rPr lang="en-US" dirty="0" smtClean="0"/>
              <a:t>.</a:t>
            </a:r>
          </a:p>
          <a:p>
            <a:r>
              <a:rPr lang="en-US" dirty="0"/>
              <a:t>This includes </a:t>
            </a:r>
            <a:r>
              <a:rPr lang="en-US" b="1" dirty="0">
                <a:solidFill>
                  <a:srgbClr val="C00000"/>
                </a:solidFill>
              </a:rPr>
              <a:t>changing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functionalities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as per the </a:t>
            </a:r>
            <a:r>
              <a:rPr lang="en-US" b="1" dirty="0">
                <a:solidFill>
                  <a:srgbClr val="C00000"/>
                </a:solidFill>
              </a:rPr>
              <a:t>user’s changing needs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" y="1506634"/>
            <a:ext cx="1006172" cy="7546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4624" y="3598986"/>
            <a:ext cx="311208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Preventive </a:t>
            </a:r>
            <a:r>
              <a:rPr lang="en-US" sz="2400" dirty="0"/>
              <a:t>Maintenance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5718" y="4060651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457802" y="4227422"/>
            <a:ext cx="10455101" cy="2346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Modifications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prevent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future problems</a:t>
            </a:r>
            <a:r>
              <a:rPr lang="en-US" dirty="0"/>
              <a:t> of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It </a:t>
            </a:r>
            <a:r>
              <a:rPr lang="en-US" dirty="0"/>
              <a:t>aims to </a:t>
            </a:r>
            <a:r>
              <a:rPr lang="en-US" b="1" dirty="0">
                <a:solidFill>
                  <a:srgbClr val="C00000"/>
                </a:solidFill>
              </a:rPr>
              <a:t>attend problems</a:t>
            </a:r>
            <a:r>
              <a:rPr lang="en-US" dirty="0"/>
              <a:t>, which are </a:t>
            </a:r>
            <a:r>
              <a:rPr lang="en-US" b="1" dirty="0">
                <a:solidFill>
                  <a:srgbClr val="C00000"/>
                </a:solidFill>
              </a:rPr>
              <a:t>not significant at this moment</a:t>
            </a:r>
            <a:r>
              <a:rPr lang="en-US" dirty="0"/>
              <a:t> but </a:t>
            </a:r>
            <a:r>
              <a:rPr lang="en-US" b="1" dirty="0"/>
              <a:t>may cause serious issues in </a:t>
            </a:r>
            <a:r>
              <a:rPr lang="en-US" b="1" dirty="0" smtClean="0"/>
              <a:t>future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comprises </a:t>
            </a:r>
            <a:r>
              <a:rPr lang="en-US" b="1" dirty="0">
                <a:solidFill>
                  <a:srgbClr val="C00000"/>
                </a:solidFill>
              </a:rPr>
              <a:t>documentation updating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code optimization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code restructuring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0" y="4227422"/>
            <a:ext cx="936250" cy="9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336855" cy="5590565"/>
          </a:xfrm>
        </p:spPr>
        <p:txBody>
          <a:bodyPr/>
          <a:lstStyle/>
          <a:p>
            <a:r>
              <a:rPr lang="en-US" dirty="0"/>
              <a:t>When we </a:t>
            </a:r>
            <a:r>
              <a:rPr lang="en-US" b="1" dirty="0">
                <a:solidFill>
                  <a:srgbClr val="C00000"/>
                </a:solidFill>
              </a:rPr>
              <a:t>need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update the software </a:t>
            </a:r>
            <a:r>
              <a:rPr lang="en-US" dirty="0"/>
              <a:t>to keep it to the current market, </a:t>
            </a:r>
            <a:r>
              <a:rPr lang="en-US" b="1" dirty="0">
                <a:solidFill>
                  <a:srgbClr val="C00000"/>
                </a:solidFill>
              </a:rPr>
              <a:t>without impacting</a:t>
            </a:r>
            <a:r>
              <a:rPr lang="en-US" dirty="0"/>
              <a:t> its </a:t>
            </a:r>
            <a:r>
              <a:rPr lang="en-US" b="1" dirty="0">
                <a:solidFill>
                  <a:srgbClr val="C00000"/>
                </a:solidFill>
              </a:rPr>
              <a:t>functionality</a:t>
            </a:r>
            <a:r>
              <a:rPr lang="en-US" dirty="0"/>
              <a:t>, it is called </a:t>
            </a:r>
            <a:r>
              <a:rPr lang="en-US" b="1" dirty="0">
                <a:solidFill>
                  <a:srgbClr val="C00000"/>
                </a:solidFill>
              </a:rPr>
              <a:t>software re-engineering</a:t>
            </a:r>
            <a:endParaRPr lang="en-US" dirty="0"/>
          </a:p>
          <a:p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rgbClr val="C00000"/>
                </a:solidFill>
              </a:rPr>
              <a:t>design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software is </a:t>
            </a:r>
            <a:r>
              <a:rPr lang="en-US" b="1" dirty="0">
                <a:solidFill>
                  <a:srgbClr val="C00000"/>
                </a:solidFill>
              </a:rPr>
              <a:t>changed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programs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re-written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Legacy software </a:t>
            </a:r>
            <a:r>
              <a:rPr lang="en-US" dirty="0"/>
              <a:t>cannot keep </a:t>
            </a:r>
            <a:r>
              <a:rPr lang="en-US" b="1" dirty="0">
                <a:solidFill>
                  <a:srgbClr val="C00000"/>
                </a:solidFill>
              </a:rPr>
              <a:t>tuning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the latest technology available in the market</a:t>
            </a:r>
          </a:p>
          <a:p>
            <a:pPr lvl="1"/>
            <a:r>
              <a:rPr lang="en-US" dirty="0"/>
              <a:t>For example, </a:t>
            </a:r>
            <a:r>
              <a:rPr lang="en-US" b="1" dirty="0">
                <a:solidFill>
                  <a:srgbClr val="C00000"/>
                </a:solidFill>
              </a:rPr>
              <a:t>initially UNIX </a:t>
            </a:r>
            <a:r>
              <a:rPr lang="en-US" dirty="0"/>
              <a:t>was developed in </a:t>
            </a:r>
            <a:r>
              <a:rPr lang="en-US" b="1" dirty="0">
                <a:solidFill>
                  <a:srgbClr val="C00000"/>
                </a:solidFill>
              </a:rPr>
              <a:t>assembly language</a:t>
            </a:r>
            <a:r>
              <a:rPr lang="en-US" dirty="0"/>
              <a:t>. </a:t>
            </a:r>
            <a:r>
              <a:rPr lang="en-US" b="1" dirty="0"/>
              <a:t>When</a:t>
            </a:r>
            <a:r>
              <a:rPr lang="en-US" dirty="0"/>
              <a:t> language </a:t>
            </a:r>
            <a:r>
              <a:rPr lang="en-US" b="1" dirty="0">
                <a:solidFill>
                  <a:srgbClr val="C00000"/>
                </a:solidFill>
              </a:rPr>
              <a:t>C came </a:t>
            </a:r>
            <a:r>
              <a:rPr lang="en-US" dirty="0"/>
              <a:t>into existence, </a:t>
            </a:r>
            <a:r>
              <a:rPr lang="en-US" b="1" dirty="0">
                <a:solidFill>
                  <a:srgbClr val="C00000"/>
                </a:solidFill>
              </a:rPr>
              <a:t>UNIX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was </a:t>
            </a:r>
            <a:r>
              <a:rPr lang="en-US" b="1" dirty="0">
                <a:solidFill>
                  <a:srgbClr val="C00000"/>
                </a:solidFill>
              </a:rPr>
              <a:t>re-engineered</a:t>
            </a:r>
            <a:r>
              <a:rPr lang="en-US" dirty="0"/>
              <a:t> in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, because working in assembly language was difficult.</a:t>
            </a:r>
          </a:p>
          <a:p>
            <a:r>
              <a:rPr lang="en-US" dirty="0"/>
              <a:t>Other than this, </a:t>
            </a:r>
            <a:r>
              <a:rPr lang="en-US" b="1" dirty="0">
                <a:solidFill>
                  <a:srgbClr val="C00000"/>
                </a:solidFill>
              </a:rPr>
              <a:t>sometimes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programmers notice</a:t>
            </a:r>
            <a:r>
              <a:rPr lang="en-US" dirty="0"/>
              <a:t> that few </a:t>
            </a:r>
            <a:r>
              <a:rPr lang="en-US" b="1" dirty="0">
                <a:solidFill>
                  <a:srgbClr val="C00000"/>
                </a:solidFill>
              </a:rPr>
              <a:t>parts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need </a:t>
            </a:r>
            <a:r>
              <a:rPr lang="en-US" b="1" dirty="0">
                <a:solidFill>
                  <a:srgbClr val="C00000"/>
                </a:solidFill>
              </a:rPr>
              <a:t>more maintenance</a:t>
            </a:r>
            <a:r>
              <a:rPr lang="en-US" dirty="0"/>
              <a:t> than others and they also </a:t>
            </a:r>
            <a:r>
              <a:rPr lang="en-US" b="1" dirty="0">
                <a:solidFill>
                  <a:srgbClr val="C00000"/>
                </a:solidFill>
              </a:rPr>
              <a:t>need re-engineering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49" y="2205510"/>
            <a:ext cx="4192379" cy="265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76029" y="5331768"/>
            <a:ext cx="276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Reverse Engineering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9144" y="855192"/>
            <a:ext cx="28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Forward Engineering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972848" y="2512368"/>
            <a:ext cx="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811548" y="1331268"/>
            <a:ext cx="0" cy="2819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99829" y="711201"/>
            <a:ext cx="0" cy="595629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Re-Engineering Cont.</a:t>
            </a:r>
          </a:p>
        </p:txBody>
      </p:sp>
      <p:sp>
        <p:nvSpPr>
          <p:cNvPr id="4" name="Freeform 3"/>
          <p:cNvSpPr/>
          <p:nvPr/>
        </p:nvSpPr>
        <p:spPr>
          <a:xfrm>
            <a:off x="8620062" y="351945"/>
            <a:ext cx="2367373" cy="1952587"/>
          </a:xfrm>
          <a:custGeom>
            <a:avLst/>
            <a:gdLst>
              <a:gd name="connsiteX0" fmla="*/ 0 w 2367373"/>
              <a:gd name="connsiteY0" fmla="*/ 195259 h 1952587"/>
              <a:gd name="connsiteX1" fmla="*/ 195259 w 2367373"/>
              <a:gd name="connsiteY1" fmla="*/ 0 h 1952587"/>
              <a:gd name="connsiteX2" fmla="*/ 2172114 w 2367373"/>
              <a:gd name="connsiteY2" fmla="*/ 0 h 1952587"/>
              <a:gd name="connsiteX3" fmla="*/ 2367373 w 2367373"/>
              <a:gd name="connsiteY3" fmla="*/ 195259 h 1952587"/>
              <a:gd name="connsiteX4" fmla="*/ 2367373 w 2367373"/>
              <a:gd name="connsiteY4" fmla="*/ 1757328 h 1952587"/>
              <a:gd name="connsiteX5" fmla="*/ 2172114 w 2367373"/>
              <a:gd name="connsiteY5" fmla="*/ 1952587 h 1952587"/>
              <a:gd name="connsiteX6" fmla="*/ 195259 w 2367373"/>
              <a:gd name="connsiteY6" fmla="*/ 1952587 h 1952587"/>
              <a:gd name="connsiteX7" fmla="*/ 0 w 2367373"/>
              <a:gd name="connsiteY7" fmla="*/ 1757328 h 1952587"/>
              <a:gd name="connsiteX8" fmla="*/ 0 w 2367373"/>
              <a:gd name="connsiteY8" fmla="*/ 195259 h 19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373" h="1952587">
                <a:moveTo>
                  <a:pt x="0" y="195259"/>
                </a:moveTo>
                <a:cubicBezTo>
                  <a:pt x="0" y="87420"/>
                  <a:pt x="87420" y="0"/>
                  <a:pt x="195259" y="0"/>
                </a:cubicBezTo>
                <a:lnTo>
                  <a:pt x="2172114" y="0"/>
                </a:lnTo>
                <a:cubicBezTo>
                  <a:pt x="2279953" y="0"/>
                  <a:pt x="2367373" y="87420"/>
                  <a:pt x="2367373" y="195259"/>
                </a:cubicBezTo>
                <a:lnTo>
                  <a:pt x="2367373" y="1757328"/>
                </a:lnTo>
                <a:cubicBezTo>
                  <a:pt x="2367373" y="1865167"/>
                  <a:pt x="2279953" y="1952587"/>
                  <a:pt x="2172114" y="1952587"/>
                </a:cubicBezTo>
                <a:lnTo>
                  <a:pt x="195259" y="1952587"/>
                </a:lnTo>
                <a:cubicBezTo>
                  <a:pt x="87420" y="1952587"/>
                  <a:pt x="0" y="1865167"/>
                  <a:pt x="0" y="1757328"/>
                </a:cubicBezTo>
                <a:lnTo>
                  <a:pt x="0" y="195259"/>
                </a:ln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54" tIns="90654" rIns="90654" bIns="509065" numCol="1" spcCol="1270" anchor="t" anchorCtr="0">
            <a:noAutofit/>
          </a:bodyPr>
          <a:lstStyle/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2400" kern="1200" dirty="0" smtClean="0"/>
          </a:p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kern="1200" dirty="0" smtClean="0"/>
              <a:t>Obtain specifications of existing software</a:t>
            </a:r>
            <a:endParaRPr lang="en-IN" sz="2400" kern="1200" dirty="0"/>
          </a:p>
        </p:txBody>
      </p:sp>
      <p:sp>
        <p:nvSpPr>
          <p:cNvPr id="5" name="Shape 4"/>
          <p:cNvSpPr/>
          <p:nvPr/>
        </p:nvSpPr>
        <p:spPr>
          <a:xfrm rot="3696495">
            <a:off x="7460226" y="948012"/>
            <a:ext cx="2493017" cy="2493017"/>
          </a:xfrm>
          <a:prstGeom prst="leftCircularArrow">
            <a:avLst>
              <a:gd name="adj1" fmla="val 2685"/>
              <a:gd name="adj2" fmla="val 326849"/>
              <a:gd name="adj3" fmla="val 2102360"/>
              <a:gd name="adj4" fmla="val 12161645"/>
              <a:gd name="adj5" fmla="val 313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10197131" y="57151"/>
            <a:ext cx="1842469" cy="836823"/>
          </a:xfrm>
          <a:custGeom>
            <a:avLst/>
            <a:gdLst>
              <a:gd name="connsiteX0" fmla="*/ 0 w 2104331"/>
              <a:gd name="connsiteY0" fmla="*/ 83682 h 836823"/>
              <a:gd name="connsiteX1" fmla="*/ 83682 w 2104331"/>
              <a:gd name="connsiteY1" fmla="*/ 0 h 836823"/>
              <a:gd name="connsiteX2" fmla="*/ 2020649 w 2104331"/>
              <a:gd name="connsiteY2" fmla="*/ 0 h 836823"/>
              <a:gd name="connsiteX3" fmla="*/ 2104331 w 2104331"/>
              <a:gd name="connsiteY3" fmla="*/ 83682 h 836823"/>
              <a:gd name="connsiteX4" fmla="*/ 2104331 w 2104331"/>
              <a:gd name="connsiteY4" fmla="*/ 753141 h 836823"/>
              <a:gd name="connsiteX5" fmla="*/ 2020649 w 2104331"/>
              <a:gd name="connsiteY5" fmla="*/ 836823 h 836823"/>
              <a:gd name="connsiteX6" fmla="*/ 83682 w 2104331"/>
              <a:gd name="connsiteY6" fmla="*/ 836823 h 836823"/>
              <a:gd name="connsiteX7" fmla="*/ 0 w 2104331"/>
              <a:gd name="connsiteY7" fmla="*/ 753141 h 836823"/>
              <a:gd name="connsiteX8" fmla="*/ 0 w 2104331"/>
              <a:gd name="connsiteY8" fmla="*/ 83682 h 83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331" h="836823">
                <a:moveTo>
                  <a:pt x="0" y="83682"/>
                </a:moveTo>
                <a:cubicBezTo>
                  <a:pt x="0" y="37466"/>
                  <a:pt x="37466" y="0"/>
                  <a:pt x="83682" y="0"/>
                </a:cubicBezTo>
                <a:lnTo>
                  <a:pt x="2020649" y="0"/>
                </a:lnTo>
                <a:cubicBezTo>
                  <a:pt x="2066865" y="0"/>
                  <a:pt x="2104331" y="37466"/>
                  <a:pt x="2104331" y="83682"/>
                </a:cubicBezTo>
                <a:lnTo>
                  <a:pt x="2104331" y="753141"/>
                </a:lnTo>
                <a:cubicBezTo>
                  <a:pt x="2104331" y="799357"/>
                  <a:pt x="2066865" y="836823"/>
                  <a:pt x="2020649" y="836823"/>
                </a:cubicBezTo>
                <a:lnTo>
                  <a:pt x="83682" y="836823"/>
                </a:lnTo>
                <a:cubicBezTo>
                  <a:pt x="37466" y="836823"/>
                  <a:pt x="0" y="799357"/>
                  <a:pt x="0" y="753141"/>
                </a:cubicBezTo>
                <a:lnTo>
                  <a:pt x="0" y="836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135" tIns="56260" rIns="72135" bIns="5626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500" kern="1200" dirty="0" smtClean="0">
                <a:solidFill>
                  <a:schemeClr val="tx1"/>
                </a:solidFill>
              </a:rPr>
              <a:t>Reverse Engineering</a:t>
            </a:r>
            <a:endParaRPr lang="en-IN" sz="2500" kern="12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688077" y="2476960"/>
            <a:ext cx="2367373" cy="1952587"/>
          </a:xfrm>
          <a:custGeom>
            <a:avLst/>
            <a:gdLst>
              <a:gd name="connsiteX0" fmla="*/ 0 w 2367373"/>
              <a:gd name="connsiteY0" fmla="*/ 195259 h 1952587"/>
              <a:gd name="connsiteX1" fmla="*/ 195259 w 2367373"/>
              <a:gd name="connsiteY1" fmla="*/ 0 h 1952587"/>
              <a:gd name="connsiteX2" fmla="*/ 2172114 w 2367373"/>
              <a:gd name="connsiteY2" fmla="*/ 0 h 1952587"/>
              <a:gd name="connsiteX3" fmla="*/ 2367373 w 2367373"/>
              <a:gd name="connsiteY3" fmla="*/ 195259 h 1952587"/>
              <a:gd name="connsiteX4" fmla="*/ 2367373 w 2367373"/>
              <a:gd name="connsiteY4" fmla="*/ 1757328 h 1952587"/>
              <a:gd name="connsiteX5" fmla="*/ 2172114 w 2367373"/>
              <a:gd name="connsiteY5" fmla="*/ 1952587 h 1952587"/>
              <a:gd name="connsiteX6" fmla="*/ 195259 w 2367373"/>
              <a:gd name="connsiteY6" fmla="*/ 1952587 h 1952587"/>
              <a:gd name="connsiteX7" fmla="*/ 0 w 2367373"/>
              <a:gd name="connsiteY7" fmla="*/ 1757328 h 1952587"/>
              <a:gd name="connsiteX8" fmla="*/ 0 w 2367373"/>
              <a:gd name="connsiteY8" fmla="*/ 195259 h 19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373" h="1952587">
                <a:moveTo>
                  <a:pt x="0" y="195259"/>
                </a:moveTo>
                <a:cubicBezTo>
                  <a:pt x="0" y="87420"/>
                  <a:pt x="87420" y="0"/>
                  <a:pt x="195259" y="0"/>
                </a:cubicBezTo>
                <a:lnTo>
                  <a:pt x="2172114" y="0"/>
                </a:lnTo>
                <a:cubicBezTo>
                  <a:pt x="2279953" y="0"/>
                  <a:pt x="2367373" y="87420"/>
                  <a:pt x="2367373" y="195259"/>
                </a:cubicBezTo>
                <a:lnTo>
                  <a:pt x="2367373" y="1757328"/>
                </a:lnTo>
                <a:cubicBezTo>
                  <a:pt x="2367373" y="1865167"/>
                  <a:pt x="2279953" y="1952587"/>
                  <a:pt x="2172114" y="1952587"/>
                </a:cubicBezTo>
                <a:lnTo>
                  <a:pt x="195259" y="1952587"/>
                </a:lnTo>
                <a:cubicBezTo>
                  <a:pt x="87420" y="1952587"/>
                  <a:pt x="0" y="1865167"/>
                  <a:pt x="0" y="1757328"/>
                </a:cubicBezTo>
                <a:lnTo>
                  <a:pt x="0" y="195259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90654" tIns="509065" rIns="90654" bIns="90654" numCol="1" spcCol="1270" anchor="t" anchorCtr="0">
            <a:noAutofit/>
          </a:bodyPr>
          <a:lstStyle/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kern="1200" dirty="0" smtClean="0"/>
              <a:t>Change program and/or data structure</a:t>
            </a:r>
            <a:endParaRPr lang="en-IN" sz="2400" kern="1200" dirty="0"/>
          </a:p>
        </p:txBody>
      </p:sp>
      <p:sp>
        <p:nvSpPr>
          <p:cNvPr id="8" name="Circular Arrow 7"/>
          <p:cNvSpPr/>
          <p:nvPr/>
        </p:nvSpPr>
        <p:spPr>
          <a:xfrm rot="4185204" flipV="1">
            <a:off x="7494862" y="3523984"/>
            <a:ext cx="2795515" cy="2876550"/>
          </a:xfrm>
          <a:prstGeom prst="circularArrow">
            <a:avLst>
              <a:gd name="adj1" fmla="val 2395"/>
              <a:gd name="adj2" fmla="val 289523"/>
              <a:gd name="adj3" fmla="val 19534967"/>
              <a:gd name="adj4" fmla="val 10199831"/>
              <a:gd name="adj5" fmla="val 279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10197131" y="2348965"/>
            <a:ext cx="1842469" cy="836823"/>
          </a:xfrm>
          <a:custGeom>
            <a:avLst/>
            <a:gdLst>
              <a:gd name="connsiteX0" fmla="*/ 0 w 2104331"/>
              <a:gd name="connsiteY0" fmla="*/ 83682 h 836823"/>
              <a:gd name="connsiteX1" fmla="*/ 83682 w 2104331"/>
              <a:gd name="connsiteY1" fmla="*/ 0 h 836823"/>
              <a:gd name="connsiteX2" fmla="*/ 2020649 w 2104331"/>
              <a:gd name="connsiteY2" fmla="*/ 0 h 836823"/>
              <a:gd name="connsiteX3" fmla="*/ 2104331 w 2104331"/>
              <a:gd name="connsiteY3" fmla="*/ 83682 h 836823"/>
              <a:gd name="connsiteX4" fmla="*/ 2104331 w 2104331"/>
              <a:gd name="connsiteY4" fmla="*/ 753141 h 836823"/>
              <a:gd name="connsiteX5" fmla="*/ 2020649 w 2104331"/>
              <a:gd name="connsiteY5" fmla="*/ 836823 h 836823"/>
              <a:gd name="connsiteX6" fmla="*/ 83682 w 2104331"/>
              <a:gd name="connsiteY6" fmla="*/ 836823 h 836823"/>
              <a:gd name="connsiteX7" fmla="*/ 0 w 2104331"/>
              <a:gd name="connsiteY7" fmla="*/ 753141 h 836823"/>
              <a:gd name="connsiteX8" fmla="*/ 0 w 2104331"/>
              <a:gd name="connsiteY8" fmla="*/ 83682 h 83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331" h="836823">
                <a:moveTo>
                  <a:pt x="0" y="83682"/>
                </a:moveTo>
                <a:cubicBezTo>
                  <a:pt x="0" y="37466"/>
                  <a:pt x="37466" y="0"/>
                  <a:pt x="83682" y="0"/>
                </a:cubicBezTo>
                <a:lnTo>
                  <a:pt x="2020649" y="0"/>
                </a:lnTo>
                <a:cubicBezTo>
                  <a:pt x="2066865" y="0"/>
                  <a:pt x="2104331" y="37466"/>
                  <a:pt x="2104331" y="83682"/>
                </a:cubicBezTo>
                <a:lnTo>
                  <a:pt x="2104331" y="753141"/>
                </a:lnTo>
                <a:cubicBezTo>
                  <a:pt x="2104331" y="799357"/>
                  <a:pt x="2066865" y="836823"/>
                  <a:pt x="2020649" y="836823"/>
                </a:cubicBezTo>
                <a:lnTo>
                  <a:pt x="83682" y="836823"/>
                </a:lnTo>
                <a:cubicBezTo>
                  <a:pt x="37466" y="836823"/>
                  <a:pt x="0" y="799357"/>
                  <a:pt x="0" y="753141"/>
                </a:cubicBezTo>
                <a:lnTo>
                  <a:pt x="0" y="83682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2135" tIns="56260" rIns="72135" bIns="5626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500" kern="1200" dirty="0" smtClean="0"/>
              <a:t>Program Restructuring</a:t>
            </a:r>
            <a:endParaRPr lang="en-IN" sz="2500" kern="1200" dirty="0"/>
          </a:p>
        </p:txBody>
      </p:sp>
      <p:sp>
        <p:nvSpPr>
          <p:cNvPr id="10" name="Freeform 9"/>
          <p:cNvSpPr/>
          <p:nvPr/>
        </p:nvSpPr>
        <p:spPr>
          <a:xfrm>
            <a:off x="8688077" y="4640779"/>
            <a:ext cx="2367373" cy="1952587"/>
          </a:xfrm>
          <a:custGeom>
            <a:avLst/>
            <a:gdLst>
              <a:gd name="connsiteX0" fmla="*/ 0 w 2367373"/>
              <a:gd name="connsiteY0" fmla="*/ 195259 h 1952587"/>
              <a:gd name="connsiteX1" fmla="*/ 195259 w 2367373"/>
              <a:gd name="connsiteY1" fmla="*/ 0 h 1952587"/>
              <a:gd name="connsiteX2" fmla="*/ 2172114 w 2367373"/>
              <a:gd name="connsiteY2" fmla="*/ 0 h 1952587"/>
              <a:gd name="connsiteX3" fmla="*/ 2367373 w 2367373"/>
              <a:gd name="connsiteY3" fmla="*/ 195259 h 1952587"/>
              <a:gd name="connsiteX4" fmla="*/ 2367373 w 2367373"/>
              <a:gd name="connsiteY4" fmla="*/ 1757328 h 1952587"/>
              <a:gd name="connsiteX5" fmla="*/ 2172114 w 2367373"/>
              <a:gd name="connsiteY5" fmla="*/ 1952587 h 1952587"/>
              <a:gd name="connsiteX6" fmla="*/ 195259 w 2367373"/>
              <a:gd name="connsiteY6" fmla="*/ 1952587 h 1952587"/>
              <a:gd name="connsiteX7" fmla="*/ 0 w 2367373"/>
              <a:gd name="connsiteY7" fmla="*/ 1757328 h 1952587"/>
              <a:gd name="connsiteX8" fmla="*/ 0 w 2367373"/>
              <a:gd name="connsiteY8" fmla="*/ 195259 h 19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373" h="1952587">
                <a:moveTo>
                  <a:pt x="0" y="195259"/>
                </a:moveTo>
                <a:cubicBezTo>
                  <a:pt x="0" y="87420"/>
                  <a:pt x="87420" y="0"/>
                  <a:pt x="195259" y="0"/>
                </a:cubicBezTo>
                <a:lnTo>
                  <a:pt x="2172114" y="0"/>
                </a:lnTo>
                <a:cubicBezTo>
                  <a:pt x="2279953" y="0"/>
                  <a:pt x="2367373" y="87420"/>
                  <a:pt x="2367373" y="195259"/>
                </a:cubicBezTo>
                <a:lnTo>
                  <a:pt x="2367373" y="1757328"/>
                </a:lnTo>
                <a:cubicBezTo>
                  <a:pt x="2367373" y="1865167"/>
                  <a:pt x="2279953" y="1952587"/>
                  <a:pt x="2172114" y="1952587"/>
                </a:cubicBezTo>
                <a:lnTo>
                  <a:pt x="195259" y="1952587"/>
                </a:lnTo>
                <a:cubicBezTo>
                  <a:pt x="87420" y="1952587"/>
                  <a:pt x="0" y="1865167"/>
                  <a:pt x="0" y="1757328"/>
                </a:cubicBezTo>
                <a:lnTo>
                  <a:pt x="0" y="195259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90654" tIns="90654" rIns="90654" bIns="509065" numCol="1" spcCol="1270" anchor="t" anchorCtr="0">
            <a:noAutofit/>
          </a:bodyPr>
          <a:lstStyle/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IN" sz="2400" kern="1200" dirty="0" smtClean="0"/>
          </a:p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kern="1200" dirty="0" smtClean="0"/>
              <a:t>Get re-engineered software developed</a:t>
            </a:r>
            <a:endParaRPr lang="en-I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0197131" y="4543847"/>
            <a:ext cx="1842469" cy="836823"/>
          </a:xfrm>
          <a:custGeom>
            <a:avLst/>
            <a:gdLst>
              <a:gd name="connsiteX0" fmla="*/ 0 w 2104331"/>
              <a:gd name="connsiteY0" fmla="*/ 83682 h 836823"/>
              <a:gd name="connsiteX1" fmla="*/ 83682 w 2104331"/>
              <a:gd name="connsiteY1" fmla="*/ 0 h 836823"/>
              <a:gd name="connsiteX2" fmla="*/ 2020649 w 2104331"/>
              <a:gd name="connsiteY2" fmla="*/ 0 h 836823"/>
              <a:gd name="connsiteX3" fmla="*/ 2104331 w 2104331"/>
              <a:gd name="connsiteY3" fmla="*/ 83682 h 836823"/>
              <a:gd name="connsiteX4" fmla="*/ 2104331 w 2104331"/>
              <a:gd name="connsiteY4" fmla="*/ 753141 h 836823"/>
              <a:gd name="connsiteX5" fmla="*/ 2020649 w 2104331"/>
              <a:gd name="connsiteY5" fmla="*/ 836823 h 836823"/>
              <a:gd name="connsiteX6" fmla="*/ 83682 w 2104331"/>
              <a:gd name="connsiteY6" fmla="*/ 836823 h 836823"/>
              <a:gd name="connsiteX7" fmla="*/ 0 w 2104331"/>
              <a:gd name="connsiteY7" fmla="*/ 753141 h 836823"/>
              <a:gd name="connsiteX8" fmla="*/ 0 w 2104331"/>
              <a:gd name="connsiteY8" fmla="*/ 83682 h 83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331" h="836823">
                <a:moveTo>
                  <a:pt x="0" y="83682"/>
                </a:moveTo>
                <a:cubicBezTo>
                  <a:pt x="0" y="37466"/>
                  <a:pt x="37466" y="0"/>
                  <a:pt x="83682" y="0"/>
                </a:cubicBezTo>
                <a:lnTo>
                  <a:pt x="2020649" y="0"/>
                </a:lnTo>
                <a:cubicBezTo>
                  <a:pt x="2066865" y="0"/>
                  <a:pt x="2104331" y="37466"/>
                  <a:pt x="2104331" y="83682"/>
                </a:cubicBezTo>
                <a:lnTo>
                  <a:pt x="2104331" y="753141"/>
                </a:lnTo>
                <a:cubicBezTo>
                  <a:pt x="2104331" y="799357"/>
                  <a:pt x="2066865" y="836823"/>
                  <a:pt x="2020649" y="836823"/>
                </a:cubicBezTo>
                <a:lnTo>
                  <a:pt x="83682" y="836823"/>
                </a:lnTo>
                <a:cubicBezTo>
                  <a:pt x="37466" y="836823"/>
                  <a:pt x="0" y="799357"/>
                  <a:pt x="0" y="753141"/>
                </a:cubicBezTo>
                <a:lnTo>
                  <a:pt x="0" y="83682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72135" tIns="56260" rIns="72135" bIns="5626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500" kern="1200" dirty="0" smtClean="0"/>
              <a:t>Forward Engineering</a:t>
            </a:r>
            <a:endParaRPr lang="en-IN" sz="2500" kern="1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6497232" cy="5334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Decide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what to re-engineer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</a:t>
            </a:r>
            <a:r>
              <a:rPr lang="en-US" b="1" dirty="0"/>
              <a:t>whole software </a:t>
            </a:r>
            <a:r>
              <a:rPr lang="en-US" dirty="0"/>
              <a:t>or </a:t>
            </a:r>
            <a:r>
              <a:rPr lang="en-US" b="1" dirty="0"/>
              <a:t>a part of it</a:t>
            </a:r>
            <a:r>
              <a:rPr lang="en-US" dirty="0"/>
              <a:t>?</a:t>
            </a:r>
          </a:p>
          <a:p>
            <a:r>
              <a:rPr lang="en-US" dirty="0"/>
              <a:t>Perform </a:t>
            </a:r>
            <a:r>
              <a:rPr lang="en-US" b="1" dirty="0">
                <a:solidFill>
                  <a:srgbClr val="C00000"/>
                </a:solidFill>
              </a:rPr>
              <a:t>Reverse Engineering</a:t>
            </a:r>
            <a:r>
              <a:rPr lang="en-US" dirty="0"/>
              <a:t>, in order </a:t>
            </a:r>
            <a:r>
              <a:rPr lang="en-US" b="1" dirty="0">
                <a:solidFill>
                  <a:srgbClr val="C00000"/>
                </a:solidFill>
              </a:rPr>
              <a:t>to obtain specifications </a:t>
            </a:r>
            <a:r>
              <a:rPr lang="en-US" dirty="0"/>
              <a:t>of existing </a:t>
            </a:r>
            <a:r>
              <a:rPr lang="en-US" b="1" dirty="0" smtClean="0">
                <a:solidFill>
                  <a:srgbClr val="C00000"/>
                </a:solidFill>
              </a:rPr>
              <a:t>software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Restructure Program </a:t>
            </a:r>
            <a:r>
              <a:rPr lang="en-US" dirty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required</a:t>
            </a:r>
            <a:endParaRPr lang="en-US" dirty="0"/>
          </a:p>
          <a:p>
            <a:pPr lvl="1"/>
            <a:r>
              <a:rPr lang="en-US" dirty="0"/>
              <a:t>For example, </a:t>
            </a:r>
            <a:r>
              <a:rPr lang="en-US" b="1" dirty="0"/>
              <a:t>changing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function-oriented programs</a:t>
            </a:r>
            <a:r>
              <a:rPr lang="en-US" dirty="0"/>
              <a:t> into </a:t>
            </a:r>
            <a:r>
              <a:rPr lang="en-US" b="1" dirty="0">
                <a:solidFill>
                  <a:srgbClr val="C00000"/>
                </a:solidFill>
              </a:rPr>
              <a:t>object-oriented programs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re-structure data </a:t>
            </a:r>
            <a:r>
              <a:rPr lang="en-US" dirty="0"/>
              <a:t>as </a:t>
            </a:r>
            <a:r>
              <a:rPr lang="en-US" b="1" dirty="0" smtClean="0">
                <a:solidFill>
                  <a:srgbClr val="C00000"/>
                </a:solidFill>
              </a:rPr>
              <a:t>required</a:t>
            </a:r>
            <a:endParaRPr lang="en-US" dirty="0"/>
          </a:p>
          <a:p>
            <a:r>
              <a:rPr lang="en-US" dirty="0"/>
              <a:t>Apply </a:t>
            </a:r>
            <a:r>
              <a:rPr lang="en-US" b="1" dirty="0">
                <a:solidFill>
                  <a:srgbClr val="C00000"/>
                </a:solidFill>
              </a:rPr>
              <a:t>Forward engineering </a:t>
            </a:r>
            <a:r>
              <a:rPr lang="en-US" dirty="0"/>
              <a:t>concepts in order to </a:t>
            </a:r>
            <a:r>
              <a:rPr lang="en-US" b="1" dirty="0">
                <a:solidFill>
                  <a:srgbClr val="C00000"/>
                </a:solidFill>
              </a:rPr>
              <a:t>get re-engineered </a:t>
            </a:r>
            <a:r>
              <a:rPr lang="en-US" b="1" dirty="0" smtClean="0">
                <a:solidFill>
                  <a:srgbClr val="C00000"/>
                </a:solidFill>
              </a:rPr>
              <a:t>software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97602" y="711201"/>
            <a:ext cx="0" cy="588216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62" y="5744935"/>
            <a:ext cx="699138" cy="6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983870" cy="559056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abstraction level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reverse engineering process </a:t>
            </a:r>
            <a:r>
              <a:rPr lang="en-US" dirty="0"/>
              <a:t>refers to the </a:t>
            </a:r>
            <a:r>
              <a:rPr lang="en-US" b="1" dirty="0">
                <a:solidFill>
                  <a:srgbClr val="C00000"/>
                </a:solidFill>
              </a:rPr>
              <a:t>sophistication of the design information </a:t>
            </a:r>
            <a:r>
              <a:rPr lang="en-US" dirty="0"/>
              <a:t>that can be extracted from source code</a:t>
            </a:r>
          </a:p>
          <a:p>
            <a:r>
              <a:rPr lang="en-US" dirty="0"/>
              <a:t>Ideally, the </a:t>
            </a:r>
            <a:r>
              <a:rPr lang="en-US" b="1" dirty="0">
                <a:solidFill>
                  <a:srgbClr val="C00000"/>
                </a:solidFill>
              </a:rPr>
              <a:t>abstraction level </a:t>
            </a:r>
            <a:r>
              <a:rPr lang="en-US" dirty="0"/>
              <a:t>should be </a:t>
            </a:r>
            <a:r>
              <a:rPr lang="en-US" b="1" dirty="0">
                <a:solidFill>
                  <a:srgbClr val="C00000"/>
                </a:solidFill>
              </a:rPr>
              <a:t>as high as possible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reverse engineering</a:t>
            </a:r>
            <a:r>
              <a:rPr lang="en-US" dirty="0"/>
              <a:t> process should be </a:t>
            </a:r>
            <a:r>
              <a:rPr lang="en-US" b="1" dirty="0">
                <a:solidFill>
                  <a:srgbClr val="C00000"/>
                </a:solidFill>
              </a:rPr>
              <a:t>capable of</a:t>
            </a:r>
          </a:p>
          <a:p>
            <a:pPr lvl="1"/>
            <a:r>
              <a:rPr lang="en-US" dirty="0"/>
              <a:t>Deriving </a:t>
            </a:r>
            <a:r>
              <a:rPr lang="en-US" b="1" dirty="0">
                <a:solidFill>
                  <a:srgbClr val="C00000"/>
                </a:solidFill>
              </a:rPr>
              <a:t>procedural design representations</a:t>
            </a:r>
            <a:r>
              <a:rPr lang="en-US" dirty="0"/>
              <a:t> (a low-level abstraction)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Program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data structure information </a:t>
            </a:r>
            <a:r>
              <a:rPr lang="en-US" dirty="0"/>
              <a:t>(a somewhat higher level of abstraction)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Object models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data flow models </a:t>
            </a:r>
            <a:r>
              <a:rPr lang="en-US" dirty="0"/>
              <a:t>(a relatively high level of abstraction)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Entity relationship models </a:t>
            </a:r>
            <a:r>
              <a:rPr lang="en-US" dirty="0"/>
              <a:t>(a high level of abstraction).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42629" y="711201"/>
            <a:ext cx="0" cy="590513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370209" y="1718113"/>
            <a:ext cx="5612241" cy="483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the </a:t>
            </a:r>
            <a:r>
              <a:rPr lang="en-US" b="1" dirty="0" smtClean="0">
                <a:solidFill>
                  <a:srgbClr val="C00000"/>
                </a:solidFill>
              </a:rPr>
              <a:t>abstraction level increases</a:t>
            </a:r>
            <a:r>
              <a:rPr lang="en-US" dirty="0" smtClean="0"/>
              <a:t>, information will allow </a:t>
            </a:r>
            <a:r>
              <a:rPr lang="en-US" b="1" dirty="0" smtClean="0">
                <a:solidFill>
                  <a:srgbClr val="C00000"/>
                </a:solidFill>
              </a:rPr>
              <a:t>easier understanding of the program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Interactivity refers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rgbClr val="C00000"/>
                </a:solidFill>
              </a:rPr>
              <a:t>degree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which the </a:t>
            </a:r>
            <a:r>
              <a:rPr lang="en-US" b="1" dirty="0" smtClean="0">
                <a:solidFill>
                  <a:srgbClr val="C00000"/>
                </a:solidFill>
              </a:rPr>
              <a:t>human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“integrated”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rgbClr val="C00000"/>
                </a:solidFill>
              </a:rPr>
              <a:t>automated tools </a:t>
            </a:r>
            <a:r>
              <a:rPr lang="en-US" dirty="0" smtClean="0"/>
              <a:t>to </a:t>
            </a:r>
            <a:r>
              <a:rPr lang="en-US" b="1" dirty="0" smtClean="0"/>
              <a:t>create an effective reverse engineering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In most cases, as </a:t>
            </a:r>
            <a:r>
              <a:rPr lang="en-US" b="1" dirty="0" smtClean="0">
                <a:solidFill>
                  <a:srgbClr val="C00000"/>
                </a:solidFill>
              </a:rPr>
              <a:t>the abstraction level increases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interactivity must increase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directionality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reverse engineering process is </a:t>
            </a:r>
            <a:r>
              <a:rPr lang="en-US" b="1" dirty="0" smtClean="0">
                <a:solidFill>
                  <a:srgbClr val="C00000"/>
                </a:solidFill>
              </a:rPr>
              <a:t>one-way</a:t>
            </a:r>
            <a:r>
              <a:rPr lang="en-US" dirty="0" smtClean="0"/>
              <a:t>, all </a:t>
            </a:r>
            <a:r>
              <a:rPr lang="en-US" b="1" dirty="0" smtClean="0">
                <a:solidFill>
                  <a:srgbClr val="C00000"/>
                </a:solidFill>
              </a:rPr>
              <a:t>information extracted </a:t>
            </a:r>
            <a:r>
              <a:rPr lang="en-US" dirty="0" smtClean="0"/>
              <a:t>from the source code is </a:t>
            </a:r>
            <a:r>
              <a:rPr lang="en-US" b="1" dirty="0" smtClean="0">
                <a:solidFill>
                  <a:srgbClr val="C00000"/>
                </a:solidFill>
              </a:rPr>
              <a:t>provided to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software engineer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568" y="67660"/>
            <a:ext cx="575882" cy="575882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115051" y="247650"/>
            <a:ext cx="3382359" cy="1403351"/>
          </a:xfrm>
          <a:prstGeom prst="wedgeRoundRectCallout">
            <a:avLst>
              <a:gd name="adj1" fmla="val -117434"/>
              <a:gd name="adj2" fmla="val -353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C00000"/>
                </a:solidFill>
              </a:rPr>
              <a:t>Reverse engineering </a:t>
            </a:r>
            <a:r>
              <a:rPr lang="en-US" sz="2300" dirty="0"/>
              <a:t>can </a:t>
            </a:r>
            <a:r>
              <a:rPr lang="en-US" sz="2300" b="1" dirty="0">
                <a:solidFill>
                  <a:srgbClr val="C00000"/>
                </a:solidFill>
              </a:rPr>
              <a:t>extract design information</a:t>
            </a:r>
            <a:r>
              <a:rPr lang="en-US" sz="2300" dirty="0"/>
              <a:t> from </a:t>
            </a:r>
            <a:r>
              <a:rPr lang="en-US" sz="2300" b="1" dirty="0">
                <a:solidFill>
                  <a:srgbClr val="C00000"/>
                </a:solidFill>
              </a:rPr>
              <a:t>source </a:t>
            </a:r>
            <a:r>
              <a:rPr lang="en-US" sz="2300" b="1" dirty="0" smtClean="0">
                <a:solidFill>
                  <a:srgbClr val="C00000"/>
                </a:solidFill>
              </a:rPr>
              <a:t>code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060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Forward engineering </a:t>
            </a:r>
            <a:r>
              <a:rPr lang="en-US" dirty="0"/>
              <a:t>is a process of </a:t>
            </a:r>
            <a:r>
              <a:rPr lang="en-US" b="1" dirty="0">
                <a:solidFill>
                  <a:srgbClr val="C00000"/>
                </a:solidFill>
              </a:rPr>
              <a:t>obtaining desired software from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specifications</a:t>
            </a:r>
            <a:r>
              <a:rPr lang="en-US" dirty="0"/>
              <a:t>, which were brought by reverse engineering</a:t>
            </a:r>
          </a:p>
          <a:p>
            <a:r>
              <a:rPr lang="en-US" dirty="0"/>
              <a:t>Forward engineering is </a:t>
            </a:r>
            <a:r>
              <a:rPr lang="en-US" b="1" dirty="0">
                <a:solidFill>
                  <a:srgbClr val="C00000"/>
                </a:solidFill>
              </a:rPr>
              <a:t>same as software engineering process </a:t>
            </a:r>
            <a:r>
              <a:rPr lang="en-US" dirty="0"/>
              <a:t>with only one difference </a:t>
            </a:r>
            <a:r>
              <a:rPr lang="en-US" b="1" dirty="0">
                <a:solidFill>
                  <a:srgbClr val="C00000"/>
                </a:solidFill>
              </a:rPr>
              <a:t>it is carried out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always after reverse engineering</a:t>
            </a:r>
            <a:endParaRPr lang="en-US" dirty="0"/>
          </a:p>
          <a:p>
            <a:r>
              <a:rPr lang="en-US" dirty="0"/>
              <a:t>In most cases, </a:t>
            </a:r>
            <a:r>
              <a:rPr lang="en-US" b="1" dirty="0">
                <a:solidFill>
                  <a:srgbClr val="C00000"/>
                </a:solidFill>
              </a:rPr>
              <a:t>forward engineering </a:t>
            </a:r>
            <a:r>
              <a:rPr lang="en-US" dirty="0"/>
              <a:t>does </a:t>
            </a:r>
            <a:r>
              <a:rPr lang="en-US" b="1" dirty="0">
                <a:solidFill>
                  <a:srgbClr val="C00000"/>
                </a:solidFill>
              </a:rPr>
              <a:t>not simply create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modern equivalent </a:t>
            </a:r>
            <a:r>
              <a:rPr lang="en-US" dirty="0"/>
              <a:t>of an </a:t>
            </a:r>
            <a:r>
              <a:rPr lang="en-US" b="1" dirty="0"/>
              <a:t>older program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Rather</a:t>
            </a:r>
            <a:r>
              <a:rPr lang="en-US" dirty="0"/>
              <a:t>, new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technology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integrated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the reengineering effort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redeveloped</a:t>
            </a:r>
            <a:r>
              <a:rPr lang="en-US" dirty="0"/>
              <a:t> program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capabilities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older 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615" y="797691"/>
            <a:ext cx="7477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SCM (</a:t>
            </a:r>
            <a:r>
              <a:rPr lang="en-US" sz="2400" b="1" dirty="0">
                <a:solidFill>
                  <a:srgbClr val="C00000"/>
                </a:solidFill>
              </a:rPr>
              <a:t>Software Configuration Management)</a:t>
            </a:r>
            <a:r>
              <a:rPr lang="en-US" sz="2400" dirty="0"/>
              <a:t> is a set of </a:t>
            </a:r>
            <a:r>
              <a:rPr lang="en-US" sz="2400" b="1" dirty="0">
                <a:solidFill>
                  <a:srgbClr val="C00000"/>
                </a:solidFill>
              </a:rPr>
              <a:t>activities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have been developed </a:t>
            </a:r>
            <a:r>
              <a:rPr lang="en-US" sz="2400" b="1" dirty="0">
                <a:solidFill>
                  <a:srgbClr val="C00000"/>
                </a:solidFill>
              </a:rPr>
              <a:t>to manage change </a:t>
            </a:r>
            <a:r>
              <a:rPr lang="en-US" sz="2400" dirty="0"/>
              <a:t>throughout the </a:t>
            </a:r>
            <a:r>
              <a:rPr lang="en-US" sz="2400" b="1" dirty="0">
                <a:solidFill>
                  <a:srgbClr val="C00000"/>
                </a:solidFill>
              </a:rPr>
              <a:t>software life </a:t>
            </a:r>
            <a:r>
              <a:rPr lang="en-US" sz="2400" b="1" dirty="0" smtClean="0">
                <a:solidFill>
                  <a:srgbClr val="C00000"/>
                </a:solidFill>
              </a:rPr>
              <a:t>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0500" y="2164977"/>
            <a:ext cx="745374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Purpose:</a:t>
            </a:r>
            <a:endParaRPr lang="en-US" sz="2400" b="1" dirty="0"/>
          </a:p>
          <a:p>
            <a:pPr algn="just"/>
            <a:r>
              <a:rPr lang="en-US" sz="2100" b="1" dirty="0">
                <a:solidFill>
                  <a:srgbClr val="C00000"/>
                </a:solidFill>
              </a:rPr>
              <a:t>Systematically control changes </a:t>
            </a:r>
            <a:r>
              <a:rPr lang="en-US" sz="2100" dirty="0"/>
              <a:t>to the configuration and </a:t>
            </a:r>
            <a:r>
              <a:rPr lang="en-US" sz="2100" b="1" dirty="0">
                <a:solidFill>
                  <a:srgbClr val="C00000"/>
                </a:solidFill>
              </a:rPr>
              <a:t>maintain</a:t>
            </a:r>
            <a:r>
              <a:rPr lang="en-US" sz="2100" dirty="0"/>
              <a:t> the </a:t>
            </a:r>
            <a:r>
              <a:rPr lang="en-US" sz="2100" b="1" dirty="0">
                <a:solidFill>
                  <a:srgbClr val="C00000"/>
                </a:solidFill>
              </a:rPr>
              <a:t>integrity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traceability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configuration throughout the system’s life cycle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3751730"/>
            <a:ext cx="3204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Four primary objectives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806" y="4226476"/>
            <a:ext cx="740443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all </a:t>
            </a:r>
            <a:r>
              <a:rPr lang="en-US" sz="2100" b="1" dirty="0">
                <a:solidFill>
                  <a:srgbClr val="C00000"/>
                </a:solidFill>
              </a:rPr>
              <a:t>items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that collectively </a:t>
            </a:r>
            <a:r>
              <a:rPr lang="en-US" sz="2100" b="1" dirty="0">
                <a:solidFill>
                  <a:srgbClr val="C00000"/>
                </a:solidFill>
              </a:rPr>
              <a:t>define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software </a:t>
            </a:r>
            <a:r>
              <a:rPr lang="en-US" sz="2100" b="1" dirty="0" smtClean="0">
                <a:solidFill>
                  <a:srgbClr val="C00000"/>
                </a:solidFill>
              </a:rPr>
              <a:t>configuration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manage changes </a:t>
            </a:r>
            <a:r>
              <a:rPr lang="en-US" sz="2100" dirty="0"/>
              <a:t>to one or more of these </a:t>
            </a:r>
            <a:r>
              <a:rPr lang="en-US" sz="2100" dirty="0" smtClean="0"/>
              <a:t>items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To facilitate the </a:t>
            </a:r>
            <a:r>
              <a:rPr lang="en-US" sz="2100" b="1" dirty="0">
                <a:solidFill>
                  <a:srgbClr val="C00000"/>
                </a:solidFill>
              </a:rPr>
              <a:t>construction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different </a:t>
            </a:r>
            <a:r>
              <a:rPr lang="en-US" sz="2100" b="1" dirty="0">
                <a:solidFill>
                  <a:srgbClr val="C00000"/>
                </a:solidFill>
              </a:rPr>
              <a:t>versions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an </a:t>
            </a:r>
            <a:r>
              <a:rPr lang="en-US" sz="2100" dirty="0" smtClean="0"/>
              <a:t>application</a:t>
            </a:r>
            <a:endParaRPr lang="en-US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ensure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that software </a:t>
            </a:r>
            <a:r>
              <a:rPr lang="en-US" sz="2100" b="1" dirty="0">
                <a:solidFill>
                  <a:srgbClr val="C00000"/>
                </a:solidFill>
              </a:rPr>
              <a:t>quality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maintained as the </a:t>
            </a:r>
            <a:r>
              <a:rPr lang="en-US" sz="2100" b="1" dirty="0" smtClean="0">
                <a:solidFill>
                  <a:srgbClr val="C00000"/>
                </a:solidFill>
              </a:rPr>
              <a:t>Configuration </a:t>
            </a:r>
            <a:r>
              <a:rPr lang="en-US" sz="2100" b="1" dirty="0">
                <a:solidFill>
                  <a:srgbClr val="C00000"/>
                </a:solidFill>
              </a:rPr>
              <a:t>evolves over </a:t>
            </a:r>
            <a:r>
              <a:rPr lang="en-US" sz="2100" b="1" dirty="0" smtClean="0">
                <a:solidFill>
                  <a:srgbClr val="C00000"/>
                </a:solidFill>
              </a:rPr>
              <a:t>time</a:t>
            </a:r>
            <a:endParaRPr lang="en-US" sz="2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9806" y="2050677"/>
            <a:ext cx="73775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7212" y="3653118"/>
            <a:ext cx="7263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971" y="66489"/>
            <a:ext cx="525806" cy="5924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56" y="1282512"/>
            <a:ext cx="4229227" cy="393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7850634" y="711201"/>
            <a:ext cx="0" cy="588216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64082" y="707883"/>
            <a:ext cx="432791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Layers of SCM Process</a:t>
            </a:r>
          </a:p>
        </p:txBody>
      </p:sp>
    </p:spTree>
    <p:extLst>
      <p:ext uri="{BB962C8B-B14F-4D97-AF65-F5344CB8AC3E}">
        <p14:creationId xmlns:p14="http://schemas.microsoft.com/office/powerpoint/2010/main" val="16641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1578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Wingdings 2</vt:lpstr>
      <vt:lpstr>Wingdings</vt:lpstr>
      <vt:lpstr>Arial</vt:lpstr>
      <vt:lpstr>Roboto Condensed</vt:lpstr>
      <vt:lpstr>Roboto Condensed Light</vt:lpstr>
      <vt:lpstr>Wingdings 3</vt:lpstr>
      <vt:lpstr>Segoe UI Black</vt:lpstr>
      <vt:lpstr>Office Theme</vt:lpstr>
      <vt:lpstr>PowerPoint Presentation</vt:lpstr>
      <vt:lpstr>PowerPoint Presentation</vt:lpstr>
      <vt:lpstr>Types of Software Maintenance</vt:lpstr>
      <vt:lpstr>Types of Software Maintenance Cont.</vt:lpstr>
      <vt:lpstr>Re-Engineering</vt:lpstr>
      <vt:lpstr>Re-Engineering Cont.</vt:lpstr>
      <vt:lpstr>Reverse Engineering</vt:lpstr>
      <vt:lpstr>Forward engineering</vt:lpstr>
      <vt:lpstr>Software Configuration Management</vt:lpstr>
      <vt:lpstr>The SCM Process</vt:lpstr>
      <vt:lpstr>Change Control Cont.</vt:lpstr>
      <vt:lpstr>Version Control</vt:lpstr>
      <vt:lpstr>Configuration Audit</vt:lpstr>
      <vt:lpstr>Status Reporting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Maintenance &amp; Configuration Management - Software Engineering</dc:title>
  <dc:creator>ADMIN</dc:creator>
  <cp:keywords>Software Engineering, GTU, Darshan Institute of Engineering &amp; Technology</cp:keywords>
  <cp:lastModifiedBy>Administrator</cp:lastModifiedBy>
  <cp:revision>1866</cp:revision>
  <dcterms:created xsi:type="dcterms:W3CDTF">2020-05-01T05:09:15Z</dcterms:created>
  <dcterms:modified xsi:type="dcterms:W3CDTF">2020-09-29T04:36:10Z</dcterms:modified>
</cp:coreProperties>
</file>