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415" r:id="rId2"/>
    <p:sldId id="416" r:id="rId3"/>
    <p:sldId id="456" r:id="rId4"/>
    <p:sldId id="452" r:id="rId5"/>
    <p:sldId id="453" r:id="rId6"/>
    <p:sldId id="459" r:id="rId7"/>
    <p:sldId id="458" r:id="rId8"/>
    <p:sldId id="463" r:id="rId9"/>
    <p:sldId id="464" r:id="rId10"/>
    <p:sldId id="465" r:id="rId11"/>
    <p:sldId id="467" r:id="rId12"/>
    <p:sldId id="461" r:id="rId13"/>
    <p:sldId id="466" r:id="rId14"/>
    <p:sldId id="470" r:id="rId15"/>
    <p:sldId id="471" r:id="rId16"/>
    <p:sldId id="473" r:id="rId17"/>
    <p:sldId id="474" r:id="rId18"/>
    <p:sldId id="475" r:id="rId19"/>
    <p:sldId id="417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TuvWqOdVoDL6eSc9Cls/g==" hashData="hM6eaY4t1/UpcEWgxf7RlZaMQl5KAtloSEfb/rQ1Iq7tshTU8u8pdh4iRWOqJPSNHHjGGI3mi9X/Z71yRPLg7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62" autoAdjust="0"/>
  </p:normalViewPr>
  <p:slideViewPr>
    <p:cSldViewPr snapToGrid="0">
      <p:cViewPr varScale="1">
        <p:scale>
          <a:sx n="59" d="100"/>
          <a:sy n="59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D8348-383C-47F9-AB2F-E3898298C1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73887A5-4267-4E25-B1E8-B9E3353D1238}">
      <dgm:prSet phldrT="[Text]"/>
      <dgm:spPr/>
      <dgm:t>
        <a:bodyPr/>
        <a:lstStyle/>
        <a:p>
          <a:r>
            <a:rPr lang="en-US" dirty="0"/>
            <a:t>Continuous Development</a:t>
          </a:r>
        </a:p>
      </dgm:t>
    </dgm:pt>
    <dgm:pt modelId="{1F61BBB0-98C1-421C-BD3D-2ACBD8909376}" type="parTrans" cxnId="{30401B4E-F24B-45E0-A58B-80B5A0247F1C}">
      <dgm:prSet/>
      <dgm:spPr/>
      <dgm:t>
        <a:bodyPr/>
        <a:lstStyle/>
        <a:p>
          <a:endParaRPr lang="en-US"/>
        </a:p>
      </dgm:t>
    </dgm:pt>
    <dgm:pt modelId="{97A027FD-4A41-4EE3-9E80-9C6C0CC5BD41}" type="sibTrans" cxnId="{30401B4E-F24B-45E0-A58B-80B5A0247F1C}">
      <dgm:prSet/>
      <dgm:spPr/>
      <dgm:t>
        <a:bodyPr/>
        <a:lstStyle/>
        <a:p>
          <a:endParaRPr lang="en-US"/>
        </a:p>
      </dgm:t>
    </dgm:pt>
    <dgm:pt modelId="{69575429-77A3-4B77-B13A-9C7638773B3F}">
      <dgm:prSet phldrT="[Text]"/>
      <dgm:spPr/>
      <dgm:t>
        <a:bodyPr/>
        <a:lstStyle/>
        <a:p>
          <a:r>
            <a:rPr lang="en-US" dirty="0"/>
            <a:t>Continuous Integration</a:t>
          </a:r>
        </a:p>
      </dgm:t>
    </dgm:pt>
    <dgm:pt modelId="{F92724BD-24E8-4021-AD72-7E260542CF60}" type="parTrans" cxnId="{262F20D1-01DA-41D4-BEDC-DAC831891229}">
      <dgm:prSet/>
      <dgm:spPr/>
      <dgm:t>
        <a:bodyPr/>
        <a:lstStyle/>
        <a:p>
          <a:endParaRPr lang="en-US"/>
        </a:p>
      </dgm:t>
    </dgm:pt>
    <dgm:pt modelId="{7840C91C-D83E-403E-9C12-AECBF2E92222}" type="sibTrans" cxnId="{262F20D1-01DA-41D4-BEDC-DAC831891229}">
      <dgm:prSet/>
      <dgm:spPr/>
      <dgm:t>
        <a:bodyPr/>
        <a:lstStyle/>
        <a:p>
          <a:endParaRPr lang="en-US"/>
        </a:p>
      </dgm:t>
    </dgm:pt>
    <dgm:pt modelId="{77094BF1-74FA-476C-A64A-55A4AB87BA0E}">
      <dgm:prSet phldrT="[Text]"/>
      <dgm:spPr/>
      <dgm:t>
        <a:bodyPr/>
        <a:lstStyle/>
        <a:p>
          <a:r>
            <a:rPr lang="en-US" dirty="0"/>
            <a:t>Continuous Testing</a:t>
          </a:r>
        </a:p>
      </dgm:t>
    </dgm:pt>
    <dgm:pt modelId="{77F7A0DD-1B15-49CF-8071-9FEEFA9FAA9B}" type="parTrans" cxnId="{6EA83CF0-4BD3-46FB-9E7A-3FAF168246C7}">
      <dgm:prSet/>
      <dgm:spPr/>
      <dgm:t>
        <a:bodyPr/>
        <a:lstStyle/>
        <a:p>
          <a:endParaRPr lang="en-US"/>
        </a:p>
      </dgm:t>
    </dgm:pt>
    <dgm:pt modelId="{558831FA-3420-45ED-9003-6007C9DC3C35}" type="sibTrans" cxnId="{6EA83CF0-4BD3-46FB-9E7A-3FAF168246C7}">
      <dgm:prSet/>
      <dgm:spPr/>
      <dgm:t>
        <a:bodyPr/>
        <a:lstStyle/>
        <a:p>
          <a:endParaRPr lang="en-US"/>
        </a:p>
      </dgm:t>
    </dgm:pt>
    <dgm:pt modelId="{073DD849-EE04-43C8-8734-A415B5A206AC}">
      <dgm:prSet phldrT="[Text]"/>
      <dgm:spPr/>
      <dgm:t>
        <a:bodyPr/>
        <a:lstStyle/>
        <a:p>
          <a:r>
            <a:rPr lang="en-US" dirty="0"/>
            <a:t>Continuous Monitoring</a:t>
          </a:r>
        </a:p>
      </dgm:t>
    </dgm:pt>
    <dgm:pt modelId="{1840ADC1-BA39-41D2-AE77-54B902EE635C}" type="parTrans" cxnId="{E30B6E1B-6B5D-4890-A7EF-CF28B0945F40}">
      <dgm:prSet/>
      <dgm:spPr/>
      <dgm:t>
        <a:bodyPr/>
        <a:lstStyle/>
        <a:p>
          <a:endParaRPr lang="en-US"/>
        </a:p>
      </dgm:t>
    </dgm:pt>
    <dgm:pt modelId="{744B22C7-378E-4EFF-A74D-B4A4706C3346}" type="sibTrans" cxnId="{E30B6E1B-6B5D-4890-A7EF-CF28B0945F40}">
      <dgm:prSet/>
      <dgm:spPr/>
      <dgm:t>
        <a:bodyPr/>
        <a:lstStyle/>
        <a:p>
          <a:endParaRPr lang="en-US"/>
        </a:p>
      </dgm:t>
    </dgm:pt>
    <dgm:pt modelId="{71EFFC9A-54DB-4454-B961-611079850FC1}">
      <dgm:prSet phldrT="[Text]"/>
      <dgm:spPr/>
      <dgm:t>
        <a:bodyPr/>
        <a:lstStyle/>
        <a:p>
          <a:r>
            <a:rPr lang="en-US" dirty="0"/>
            <a:t>Continuous Feedback</a:t>
          </a:r>
        </a:p>
      </dgm:t>
    </dgm:pt>
    <dgm:pt modelId="{2446C3E7-7401-4950-93AD-D119AEE00568}" type="parTrans" cxnId="{6336844B-A94F-4DFF-90A1-B95DFBA9B3DE}">
      <dgm:prSet/>
      <dgm:spPr/>
      <dgm:t>
        <a:bodyPr/>
        <a:lstStyle/>
        <a:p>
          <a:endParaRPr lang="en-US"/>
        </a:p>
      </dgm:t>
    </dgm:pt>
    <dgm:pt modelId="{F6750582-6FD4-42DA-86A3-C519DCE37FBF}" type="sibTrans" cxnId="{6336844B-A94F-4DFF-90A1-B95DFBA9B3DE}">
      <dgm:prSet/>
      <dgm:spPr/>
      <dgm:t>
        <a:bodyPr/>
        <a:lstStyle/>
        <a:p>
          <a:endParaRPr lang="en-US"/>
        </a:p>
      </dgm:t>
    </dgm:pt>
    <dgm:pt modelId="{B017A63A-C19D-4606-B29E-2D00BAE54544}">
      <dgm:prSet phldrT="[Text]"/>
      <dgm:spPr/>
      <dgm:t>
        <a:bodyPr/>
        <a:lstStyle/>
        <a:p>
          <a:r>
            <a:rPr lang="en-US" dirty="0"/>
            <a:t>Continuous Deployment</a:t>
          </a:r>
        </a:p>
      </dgm:t>
    </dgm:pt>
    <dgm:pt modelId="{00D2CE8F-7AAF-4199-B98C-ACD4D422261D}" type="parTrans" cxnId="{10708A42-587E-43C8-8199-B1A26B73AB3D}">
      <dgm:prSet/>
      <dgm:spPr/>
      <dgm:t>
        <a:bodyPr/>
        <a:lstStyle/>
        <a:p>
          <a:endParaRPr lang="en-US"/>
        </a:p>
      </dgm:t>
    </dgm:pt>
    <dgm:pt modelId="{5EDDFB33-01F4-4C63-82ED-7FBFFAF790B8}" type="sibTrans" cxnId="{10708A42-587E-43C8-8199-B1A26B73AB3D}">
      <dgm:prSet/>
      <dgm:spPr/>
      <dgm:t>
        <a:bodyPr/>
        <a:lstStyle/>
        <a:p>
          <a:endParaRPr lang="en-US"/>
        </a:p>
      </dgm:t>
    </dgm:pt>
    <dgm:pt modelId="{8BF2A4B8-2D3C-4516-B7DB-6865A3C776C5}">
      <dgm:prSet phldrT="[Text]"/>
      <dgm:spPr/>
      <dgm:t>
        <a:bodyPr/>
        <a:lstStyle/>
        <a:p>
          <a:r>
            <a:rPr lang="en-US" dirty="0"/>
            <a:t>Continuous Operations</a:t>
          </a:r>
        </a:p>
      </dgm:t>
    </dgm:pt>
    <dgm:pt modelId="{D3251DDD-4B32-4EE3-BE8F-9A1217F56108}" type="parTrans" cxnId="{002C505F-6FB2-415A-A64F-C4C64F49144B}">
      <dgm:prSet/>
      <dgm:spPr/>
      <dgm:t>
        <a:bodyPr/>
        <a:lstStyle/>
        <a:p>
          <a:endParaRPr lang="en-US"/>
        </a:p>
      </dgm:t>
    </dgm:pt>
    <dgm:pt modelId="{05DCBEF4-7763-421D-9316-8F44034BA6CA}" type="sibTrans" cxnId="{002C505F-6FB2-415A-A64F-C4C64F49144B}">
      <dgm:prSet/>
      <dgm:spPr/>
      <dgm:t>
        <a:bodyPr/>
        <a:lstStyle/>
        <a:p>
          <a:endParaRPr lang="en-US"/>
        </a:p>
      </dgm:t>
    </dgm:pt>
    <dgm:pt modelId="{CBAC18AD-D36E-4D74-BD9A-64253D2E41C0}" type="pres">
      <dgm:prSet presAssocID="{32BD8348-383C-47F9-AB2F-E3898298C1A1}" presName="Name0" presStyleCnt="0">
        <dgm:presLayoutVars>
          <dgm:chMax val="7"/>
          <dgm:chPref val="7"/>
          <dgm:dir/>
        </dgm:presLayoutVars>
      </dgm:prSet>
      <dgm:spPr/>
    </dgm:pt>
    <dgm:pt modelId="{5625F0E5-F73E-428C-84A1-77BD1A4A49A3}" type="pres">
      <dgm:prSet presAssocID="{32BD8348-383C-47F9-AB2F-E3898298C1A1}" presName="Name1" presStyleCnt="0"/>
      <dgm:spPr/>
    </dgm:pt>
    <dgm:pt modelId="{4B383093-8C22-403D-BFF1-5EF902F66E2E}" type="pres">
      <dgm:prSet presAssocID="{32BD8348-383C-47F9-AB2F-E3898298C1A1}" presName="cycle" presStyleCnt="0"/>
      <dgm:spPr/>
    </dgm:pt>
    <dgm:pt modelId="{9E330EE1-420C-40B1-AB6A-9E5A217A3817}" type="pres">
      <dgm:prSet presAssocID="{32BD8348-383C-47F9-AB2F-E3898298C1A1}" presName="srcNode" presStyleLbl="node1" presStyleIdx="0" presStyleCnt="7"/>
      <dgm:spPr/>
    </dgm:pt>
    <dgm:pt modelId="{87DA19E1-93C8-45A7-9B92-557ED0299C8F}" type="pres">
      <dgm:prSet presAssocID="{32BD8348-383C-47F9-AB2F-E3898298C1A1}" presName="conn" presStyleLbl="parChTrans1D2" presStyleIdx="0" presStyleCnt="1"/>
      <dgm:spPr/>
    </dgm:pt>
    <dgm:pt modelId="{0CC5E99F-BB26-42B7-B45C-1CBB6AEA9338}" type="pres">
      <dgm:prSet presAssocID="{32BD8348-383C-47F9-AB2F-E3898298C1A1}" presName="extraNode" presStyleLbl="node1" presStyleIdx="0" presStyleCnt="7"/>
      <dgm:spPr/>
    </dgm:pt>
    <dgm:pt modelId="{746A44EC-8699-4C54-885C-79B47A71B0B5}" type="pres">
      <dgm:prSet presAssocID="{32BD8348-383C-47F9-AB2F-E3898298C1A1}" presName="dstNode" presStyleLbl="node1" presStyleIdx="0" presStyleCnt="7"/>
      <dgm:spPr/>
    </dgm:pt>
    <dgm:pt modelId="{BBE9D1A1-C953-4E8C-9B16-CE7523461888}" type="pres">
      <dgm:prSet presAssocID="{173887A5-4267-4E25-B1E8-B9E3353D1238}" presName="text_1" presStyleLbl="node1" presStyleIdx="0" presStyleCnt="7">
        <dgm:presLayoutVars>
          <dgm:bulletEnabled val="1"/>
        </dgm:presLayoutVars>
      </dgm:prSet>
      <dgm:spPr/>
    </dgm:pt>
    <dgm:pt modelId="{83D17B31-9A43-40B3-AA5D-ADE3E05DB026}" type="pres">
      <dgm:prSet presAssocID="{173887A5-4267-4E25-B1E8-B9E3353D1238}" presName="accent_1" presStyleCnt="0"/>
      <dgm:spPr/>
    </dgm:pt>
    <dgm:pt modelId="{1B2E44C3-8D65-4D4B-9779-F083AA35FD92}" type="pres">
      <dgm:prSet presAssocID="{173887A5-4267-4E25-B1E8-B9E3353D1238}" presName="accentRepeatNode" presStyleLbl="solidFgAcc1" presStyleIdx="0" presStyleCnt="7"/>
      <dgm:spPr/>
    </dgm:pt>
    <dgm:pt modelId="{36F797D7-6D87-401B-976C-0FEA5ED5306B}" type="pres">
      <dgm:prSet presAssocID="{69575429-77A3-4B77-B13A-9C7638773B3F}" presName="text_2" presStyleLbl="node1" presStyleIdx="1" presStyleCnt="7">
        <dgm:presLayoutVars>
          <dgm:bulletEnabled val="1"/>
        </dgm:presLayoutVars>
      </dgm:prSet>
      <dgm:spPr/>
    </dgm:pt>
    <dgm:pt modelId="{2523A982-59FD-4F78-A10F-FC5A57DE0D35}" type="pres">
      <dgm:prSet presAssocID="{69575429-77A3-4B77-B13A-9C7638773B3F}" presName="accent_2" presStyleCnt="0"/>
      <dgm:spPr/>
    </dgm:pt>
    <dgm:pt modelId="{C346889A-89E1-4815-9D3B-F9C1BA6E7E28}" type="pres">
      <dgm:prSet presAssocID="{69575429-77A3-4B77-B13A-9C7638773B3F}" presName="accentRepeatNode" presStyleLbl="solidFgAcc1" presStyleIdx="1" presStyleCnt="7"/>
      <dgm:spPr/>
    </dgm:pt>
    <dgm:pt modelId="{98369055-A783-4C3C-8153-69834087786A}" type="pres">
      <dgm:prSet presAssocID="{77094BF1-74FA-476C-A64A-55A4AB87BA0E}" presName="text_3" presStyleLbl="node1" presStyleIdx="2" presStyleCnt="7">
        <dgm:presLayoutVars>
          <dgm:bulletEnabled val="1"/>
        </dgm:presLayoutVars>
      </dgm:prSet>
      <dgm:spPr/>
    </dgm:pt>
    <dgm:pt modelId="{796D3BFC-E325-4232-8646-E14677E0DF0D}" type="pres">
      <dgm:prSet presAssocID="{77094BF1-74FA-476C-A64A-55A4AB87BA0E}" presName="accent_3" presStyleCnt="0"/>
      <dgm:spPr/>
    </dgm:pt>
    <dgm:pt modelId="{303BA115-E63E-43F2-AC79-9476DBF2B6BC}" type="pres">
      <dgm:prSet presAssocID="{77094BF1-74FA-476C-A64A-55A4AB87BA0E}" presName="accentRepeatNode" presStyleLbl="solidFgAcc1" presStyleIdx="2" presStyleCnt="7"/>
      <dgm:spPr/>
    </dgm:pt>
    <dgm:pt modelId="{852ABBFC-C93C-4B6B-9BA3-4AA6AE9E501F}" type="pres">
      <dgm:prSet presAssocID="{073DD849-EE04-43C8-8734-A415B5A206AC}" presName="text_4" presStyleLbl="node1" presStyleIdx="3" presStyleCnt="7">
        <dgm:presLayoutVars>
          <dgm:bulletEnabled val="1"/>
        </dgm:presLayoutVars>
      </dgm:prSet>
      <dgm:spPr/>
    </dgm:pt>
    <dgm:pt modelId="{E8B09393-638A-4AE7-A2B1-76C04C179A0A}" type="pres">
      <dgm:prSet presAssocID="{073DD849-EE04-43C8-8734-A415B5A206AC}" presName="accent_4" presStyleCnt="0"/>
      <dgm:spPr/>
    </dgm:pt>
    <dgm:pt modelId="{F763CE15-0236-4B2D-9A87-2FC7980ACF66}" type="pres">
      <dgm:prSet presAssocID="{073DD849-EE04-43C8-8734-A415B5A206AC}" presName="accentRepeatNode" presStyleLbl="solidFgAcc1" presStyleIdx="3" presStyleCnt="7"/>
      <dgm:spPr/>
    </dgm:pt>
    <dgm:pt modelId="{30324A91-ED02-4940-AE82-EDCC2CC7F965}" type="pres">
      <dgm:prSet presAssocID="{71EFFC9A-54DB-4454-B961-611079850FC1}" presName="text_5" presStyleLbl="node1" presStyleIdx="4" presStyleCnt="7">
        <dgm:presLayoutVars>
          <dgm:bulletEnabled val="1"/>
        </dgm:presLayoutVars>
      </dgm:prSet>
      <dgm:spPr/>
    </dgm:pt>
    <dgm:pt modelId="{08FCB318-13B3-4577-9A72-20044E25AC0E}" type="pres">
      <dgm:prSet presAssocID="{71EFFC9A-54DB-4454-B961-611079850FC1}" presName="accent_5" presStyleCnt="0"/>
      <dgm:spPr/>
    </dgm:pt>
    <dgm:pt modelId="{01EA42E6-36A0-41EC-8353-67AC1AAD9B8E}" type="pres">
      <dgm:prSet presAssocID="{71EFFC9A-54DB-4454-B961-611079850FC1}" presName="accentRepeatNode" presStyleLbl="solidFgAcc1" presStyleIdx="4" presStyleCnt="7"/>
      <dgm:spPr/>
    </dgm:pt>
    <dgm:pt modelId="{F1F985AA-F38A-4A68-BE35-D48D5A4FCC62}" type="pres">
      <dgm:prSet presAssocID="{B017A63A-C19D-4606-B29E-2D00BAE54544}" presName="text_6" presStyleLbl="node1" presStyleIdx="5" presStyleCnt="7">
        <dgm:presLayoutVars>
          <dgm:bulletEnabled val="1"/>
        </dgm:presLayoutVars>
      </dgm:prSet>
      <dgm:spPr/>
    </dgm:pt>
    <dgm:pt modelId="{3CA00A73-9370-41E2-9BA9-D8BFCB1826FB}" type="pres">
      <dgm:prSet presAssocID="{B017A63A-C19D-4606-B29E-2D00BAE54544}" presName="accent_6" presStyleCnt="0"/>
      <dgm:spPr/>
    </dgm:pt>
    <dgm:pt modelId="{2B490B11-4452-437B-A3CB-7E1E20762432}" type="pres">
      <dgm:prSet presAssocID="{B017A63A-C19D-4606-B29E-2D00BAE54544}" presName="accentRepeatNode" presStyleLbl="solidFgAcc1" presStyleIdx="5" presStyleCnt="7"/>
      <dgm:spPr/>
    </dgm:pt>
    <dgm:pt modelId="{56F596FC-ADDB-4FD5-845B-B13F6662F6A2}" type="pres">
      <dgm:prSet presAssocID="{8BF2A4B8-2D3C-4516-B7DB-6865A3C776C5}" presName="text_7" presStyleLbl="node1" presStyleIdx="6" presStyleCnt="7">
        <dgm:presLayoutVars>
          <dgm:bulletEnabled val="1"/>
        </dgm:presLayoutVars>
      </dgm:prSet>
      <dgm:spPr/>
    </dgm:pt>
    <dgm:pt modelId="{2B805AF6-10DF-44AD-AEFE-0E91C9F0E760}" type="pres">
      <dgm:prSet presAssocID="{8BF2A4B8-2D3C-4516-B7DB-6865A3C776C5}" presName="accent_7" presStyleCnt="0"/>
      <dgm:spPr/>
    </dgm:pt>
    <dgm:pt modelId="{F7D980B9-DB42-4E5D-B9AC-F8A8D00F7678}" type="pres">
      <dgm:prSet presAssocID="{8BF2A4B8-2D3C-4516-B7DB-6865A3C776C5}" presName="accentRepeatNode" presStyleLbl="solidFgAcc1" presStyleIdx="6" presStyleCnt="7"/>
      <dgm:spPr/>
    </dgm:pt>
  </dgm:ptLst>
  <dgm:cxnLst>
    <dgm:cxn modelId="{E30B6E1B-6B5D-4890-A7EF-CF28B0945F40}" srcId="{32BD8348-383C-47F9-AB2F-E3898298C1A1}" destId="{073DD849-EE04-43C8-8734-A415B5A206AC}" srcOrd="3" destOrd="0" parTransId="{1840ADC1-BA39-41D2-AE77-54B902EE635C}" sibTransId="{744B22C7-378E-4EFF-A74D-B4A4706C3346}"/>
    <dgm:cxn modelId="{8DBAB924-1B5A-4A3C-B3E1-43F08E5B847E}" type="presOf" srcId="{32BD8348-383C-47F9-AB2F-E3898298C1A1}" destId="{CBAC18AD-D36E-4D74-BD9A-64253D2E41C0}" srcOrd="0" destOrd="0" presId="urn:microsoft.com/office/officeart/2008/layout/VerticalCurvedList"/>
    <dgm:cxn modelId="{04A3AA2F-84CB-45B5-B9C0-B20ACD40BFEF}" type="presOf" srcId="{B017A63A-C19D-4606-B29E-2D00BAE54544}" destId="{F1F985AA-F38A-4A68-BE35-D48D5A4FCC62}" srcOrd="0" destOrd="0" presId="urn:microsoft.com/office/officeart/2008/layout/VerticalCurvedList"/>
    <dgm:cxn modelId="{C5448136-25EC-45D3-87E2-275CB64DD189}" type="presOf" srcId="{69575429-77A3-4B77-B13A-9C7638773B3F}" destId="{36F797D7-6D87-401B-976C-0FEA5ED5306B}" srcOrd="0" destOrd="0" presId="urn:microsoft.com/office/officeart/2008/layout/VerticalCurvedList"/>
    <dgm:cxn modelId="{002C505F-6FB2-415A-A64F-C4C64F49144B}" srcId="{32BD8348-383C-47F9-AB2F-E3898298C1A1}" destId="{8BF2A4B8-2D3C-4516-B7DB-6865A3C776C5}" srcOrd="6" destOrd="0" parTransId="{D3251DDD-4B32-4EE3-BE8F-9A1217F56108}" sibTransId="{05DCBEF4-7763-421D-9316-8F44034BA6CA}"/>
    <dgm:cxn modelId="{10708A42-587E-43C8-8199-B1A26B73AB3D}" srcId="{32BD8348-383C-47F9-AB2F-E3898298C1A1}" destId="{B017A63A-C19D-4606-B29E-2D00BAE54544}" srcOrd="5" destOrd="0" parTransId="{00D2CE8F-7AAF-4199-B98C-ACD4D422261D}" sibTransId="{5EDDFB33-01F4-4C63-82ED-7FBFFAF790B8}"/>
    <dgm:cxn modelId="{6336844B-A94F-4DFF-90A1-B95DFBA9B3DE}" srcId="{32BD8348-383C-47F9-AB2F-E3898298C1A1}" destId="{71EFFC9A-54DB-4454-B961-611079850FC1}" srcOrd="4" destOrd="0" parTransId="{2446C3E7-7401-4950-93AD-D119AEE00568}" sibTransId="{F6750582-6FD4-42DA-86A3-C519DCE37FBF}"/>
    <dgm:cxn modelId="{30401B4E-F24B-45E0-A58B-80B5A0247F1C}" srcId="{32BD8348-383C-47F9-AB2F-E3898298C1A1}" destId="{173887A5-4267-4E25-B1E8-B9E3353D1238}" srcOrd="0" destOrd="0" parTransId="{1F61BBB0-98C1-421C-BD3D-2ACBD8909376}" sibTransId="{97A027FD-4A41-4EE3-9E80-9C6C0CC5BD41}"/>
    <dgm:cxn modelId="{FE6EDF52-2135-4183-BEF8-587A47D19596}" type="presOf" srcId="{77094BF1-74FA-476C-A64A-55A4AB87BA0E}" destId="{98369055-A783-4C3C-8153-69834087786A}" srcOrd="0" destOrd="0" presId="urn:microsoft.com/office/officeart/2008/layout/VerticalCurvedList"/>
    <dgm:cxn modelId="{64B09B7F-FF34-47C6-8317-E42160CEACF5}" type="presOf" srcId="{8BF2A4B8-2D3C-4516-B7DB-6865A3C776C5}" destId="{56F596FC-ADDB-4FD5-845B-B13F6662F6A2}" srcOrd="0" destOrd="0" presId="urn:microsoft.com/office/officeart/2008/layout/VerticalCurvedList"/>
    <dgm:cxn modelId="{EF361292-0B7B-439C-A40B-C260378D2541}" type="presOf" srcId="{97A027FD-4A41-4EE3-9E80-9C6C0CC5BD41}" destId="{87DA19E1-93C8-45A7-9B92-557ED0299C8F}" srcOrd="0" destOrd="0" presId="urn:microsoft.com/office/officeart/2008/layout/VerticalCurvedList"/>
    <dgm:cxn modelId="{7CBD01A3-4FBD-48FA-8404-3EEA2573A7DA}" type="presOf" srcId="{073DD849-EE04-43C8-8734-A415B5A206AC}" destId="{852ABBFC-C93C-4B6B-9BA3-4AA6AE9E501F}" srcOrd="0" destOrd="0" presId="urn:microsoft.com/office/officeart/2008/layout/VerticalCurvedList"/>
    <dgm:cxn modelId="{330D77C7-2EA4-4C22-93A0-551561774E91}" type="presOf" srcId="{71EFFC9A-54DB-4454-B961-611079850FC1}" destId="{30324A91-ED02-4940-AE82-EDCC2CC7F965}" srcOrd="0" destOrd="0" presId="urn:microsoft.com/office/officeart/2008/layout/VerticalCurvedList"/>
    <dgm:cxn modelId="{262F20D1-01DA-41D4-BEDC-DAC831891229}" srcId="{32BD8348-383C-47F9-AB2F-E3898298C1A1}" destId="{69575429-77A3-4B77-B13A-9C7638773B3F}" srcOrd="1" destOrd="0" parTransId="{F92724BD-24E8-4021-AD72-7E260542CF60}" sibTransId="{7840C91C-D83E-403E-9C12-AECBF2E92222}"/>
    <dgm:cxn modelId="{4FCC3BDA-F51D-4724-B295-CB592AA30893}" type="presOf" srcId="{173887A5-4267-4E25-B1E8-B9E3353D1238}" destId="{BBE9D1A1-C953-4E8C-9B16-CE7523461888}" srcOrd="0" destOrd="0" presId="urn:microsoft.com/office/officeart/2008/layout/VerticalCurvedList"/>
    <dgm:cxn modelId="{6EA83CF0-4BD3-46FB-9E7A-3FAF168246C7}" srcId="{32BD8348-383C-47F9-AB2F-E3898298C1A1}" destId="{77094BF1-74FA-476C-A64A-55A4AB87BA0E}" srcOrd="2" destOrd="0" parTransId="{77F7A0DD-1B15-49CF-8071-9FEEFA9FAA9B}" sibTransId="{558831FA-3420-45ED-9003-6007C9DC3C35}"/>
    <dgm:cxn modelId="{C93B6F73-1724-4260-97AA-ECE767E2FF96}" type="presParOf" srcId="{CBAC18AD-D36E-4D74-BD9A-64253D2E41C0}" destId="{5625F0E5-F73E-428C-84A1-77BD1A4A49A3}" srcOrd="0" destOrd="0" presId="urn:microsoft.com/office/officeart/2008/layout/VerticalCurvedList"/>
    <dgm:cxn modelId="{102A0AAD-DA51-4996-8AE5-C293884149A1}" type="presParOf" srcId="{5625F0E5-F73E-428C-84A1-77BD1A4A49A3}" destId="{4B383093-8C22-403D-BFF1-5EF902F66E2E}" srcOrd="0" destOrd="0" presId="urn:microsoft.com/office/officeart/2008/layout/VerticalCurvedList"/>
    <dgm:cxn modelId="{1746F0DB-9725-477C-9F81-0426541323AE}" type="presParOf" srcId="{4B383093-8C22-403D-BFF1-5EF902F66E2E}" destId="{9E330EE1-420C-40B1-AB6A-9E5A217A3817}" srcOrd="0" destOrd="0" presId="urn:microsoft.com/office/officeart/2008/layout/VerticalCurvedList"/>
    <dgm:cxn modelId="{16B63E0F-ECDE-4C73-A9BA-F57D1E79B652}" type="presParOf" srcId="{4B383093-8C22-403D-BFF1-5EF902F66E2E}" destId="{87DA19E1-93C8-45A7-9B92-557ED0299C8F}" srcOrd="1" destOrd="0" presId="urn:microsoft.com/office/officeart/2008/layout/VerticalCurvedList"/>
    <dgm:cxn modelId="{881730CC-6FA9-4E11-A80F-0028CE867FEA}" type="presParOf" srcId="{4B383093-8C22-403D-BFF1-5EF902F66E2E}" destId="{0CC5E99F-BB26-42B7-B45C-1CBB6AEA9338}" srcOrd="2" destOrd="0" presId="urn:microsoft.com/office/officeart/2008/layout/VerticalCurvedList"/>
    <dgm:cxn modelId="{E09B1762-7E5D-4F16-B907-440157147790}" type="presParOf" srcId="{4B383093-8C22-403D-BFF1-5EF902F66E2E}" destId="{746A44EC-8699-4C54-885C-79B47A71B0B5}" srcOrd="3" destOrd="0" presId="urn:microsoft.com/office/officeart/2008/layout/VerticalCurvedList"/>
    <dgm:cxn modelId="{847EB585-65BD-4475-85AE-EFD3C0F01275}" type="presParOf" srcId="{5625F0E5-F73E-428C-84A1-77BD1A4A49A3}" destId="{BBE9D1A1-C953-4E8C-9B16-CE7523461888}" srcOrd="1" destOrd="0" presId="urn:microsoft.com/office/officeart/2008/layout/VerticalCurvedList"/>
    <dgm:cxn modelId="{D77272CA-FD89-4740-82DE-6AA223E7EDDE}" type="presParOf" srcId="{5625F0E5-F73E-428C-84A1-77BD1A4A49A3}" destId="{83D17B31-9A43-40B3-AA5D-ADE3E05DB026}" srcOrd="2" destOrd="0" presId="urn:microsoft.com/office/officeart/2008/layout/VerticalCurvedList"/>
    <dgm:cxn modelId="{C85C2FED-C9AC-4F20-9FD5-B9E978933E39}" type="presParOf" srcId="{83D17B31-9A43-40B3-AA5D-ADE3E05DB026}" destId="{1B2E44C3-8D65-4D4B-9779-F083AA35FD92}" srcOrd="0" destOrd="0" presId="urn:microsoft.com/office/officeart/2008/layout/VerticalCurvedList"/>
    <dgm:cxn modelId="{2303FE4D-3F0D-42B0-8AAD-4F1F094669F5}" type="presParOf" srcId="{5625F0E5-F73E-428C-84A1-77BD1A4A49A3}" destId="{36F797D7-6D87-401B-976C-0FEA5ED5306B}" srcOrd="3" destOrd="0" presId="urn:microsoft.com/office/officeart/2008/layout/VerticalCurvedList"/>
    <dgm:cxn modelId="{92D47AED-C243-424A-AC8D-C9E5C7D928F6}" type="presParOf" srcId="{5625F0E5-F73E-428C-84A1-77BD1A4A49A3}" destId="{2523A982-59FD-4F78-A10F-FC5A57DE0D35}" srcOrd="4" destOrd="0" presId="urn:microsoft.com/office/officeart/2008/layout/VerticalCurvedList"/>
    <dgm:cxn modelId="{403C1DE5-8845-4210-AECA-0F72CBDEF1A4}" type="presParOf" srcId="{2523A982-59FD-4F78-A10F-FC5A57DE0D35}" destId="{C346889A-89E1-4815-9D3B-F9C1BA6E7E28}" srcOrd="0" destOrd="0" presId="urn:microsoft.com/office/officeart/2008/layout/VerticalCurvedList"/>
    <dgm:cxn modelId="{69992A46-675E-4AAE-A65D-2C349046F67A}" type="presParOf" srcId="{5625F0E5-F73E-428C-84A1-77BD1A4A49A3}" destId="{98369055-A783-4C3C-8153-69834087786A}" srcOrd="5" destOrd="0" presId="urn:microsoft.com/office/officeart/2008/layout/VerticalCurvedList"/>
    <dgm:cxn modelId="{E61AC4F5-34BD-4839-ABF2-1C3518CD4234}" type="presParOf" srcId="{5625F0E5-F73E-428C-84A1-77BD1A4A49A3}" destId="{796D3BFC-E325-4232-8646-E14677E0DF0D}" srcOrd="6" destOrd="0" presId="urn:microsoft.com/office/officeart/2008/layout/VerticalCurvedList"/>
    <dgm:cxn modelId="{AFFC4DE2-DC16-47B5-A568-6E46B5EAA37B}" type="presParOf" srcId="{796D3BFC-E325-4232-8646-E14677E0DF0D}" destId="{303BA115-E63E-43F2-AC79-9476DBF2B6BC}" srcOrd="0" destOrd="0" presId="urn:microsoft.com/office/officeart/2008/layout/VerticalCurvedList"/>
    <dgm:cxn modelId="{332F62BE-9B68-4674-86E5-69C05ED7B2F7}" type="presParOf" srcId="{5625F0E5-F73E-428C-84A1-77BD1A4A49A3}" destId="{852ABBFC-C93C-4B6B-9BA3-4AA6AE9E501F}" srcOrd="7" destOrd="0" presId="urn:microsoft.com/office/officeart/2008/layout/VerticalCurvedList"/>
    <dgm:cxn modelId="{9066AAA8-4CDE-4FB1-8014-384E05652DD3}" type="presParOf" srcId="{5625F0E5-F73E-428C-84A1-77BD1A4A49A3}" destId="{E8B09393-638A-4AE7-A2B1-76C04C179A0A}" srcOrd="8" destOrd="0" presId="urn:microsoft.com/office/officeart/2008/layout/VerticalCurvedList"/>
    <dgm:cxn modelId="{F2C549DD-C83A-49B6-9026-A925084A5E15}" type="presParOf" srcId="{E8B09393-638A-4AE7-A2B1-76C04C179A0A}" destId="{F763CE15-0236-4B2D-9A87-2FC7980ACF66}" srcOrd="0" destOrd="0" presId="urn:microsoft.com/office/officeart/2008/layout/VerticalCurvedList"/>
    <dgm:cxn modelId="{D2E57A5E-DE28-439E-A481-C1E9692C7A77}" type="presParOf" srcId="{5625F0E5-F73E-428C-84A1-77BD1A4A49A3}" destId="{30324A91-ED02-4940-AE82-EDCC2CC7F965}" srcOrd="9" destOrd="0" presId="urn:microsoft.com/office/officeart/2008/layout/VerticalCurvedList"/>
    <dgm:cxn modelId="{DED69FEA-FD98-4558-8B3D-9337DBB0141C}" type="presParOf" srcId="{5625F0E5-F73E-428C-84A1-77BD1A4A49A3}" destId="{08FCB318-13B3-4577-9A72-20044E25AC0E}" srcOrd="10" destOrd="0" presId="urn:microsoft.com/office/officeart/2008/layout/VerticalCurvedList"/>
    <dgm:cxn modelId="{B80CFB8A-FE1A-4687-8EB6-75C7132D1B6A}" type="presParOf" srcId="{08FCB318-13B3-4577-9A72-20044E25AC0E}" destId="{01EA42E6-36A0-41EC-8353-67AC1AAD9B8E}" srcOrd="0" destOrd="0" presId="urn:microsoft.com/office/officeart/2008/layout/VerticalCurvedList"/>
    <dgm:cxn modelId="{C54104DE-F6BC-40AD-939A-EC5DDA184B61}" type="presParOf" srcId="{5625F0E5-F73E-428C-84A1-77BD1A4A49A3}" destId="{F1F985AA-F38A-4A68-BE35-D48D5A4FCC62}" srcOrd="11" destOrd="0" presId="urn:microsoft.com/office/officeart/2008/layout/VerticalCurvedList"/>
    <dgm:cxn modelId="{53A41F77-DAF0-45C9-8ABF-0EE42F732C80}" type="presParOf" srcId="{5625F0E5-F73E-428C-84A1-77BD1A4A49A3}" destId="{3CA00A73-9370-41E2-9BA9-D8BFCB1826FB}" srcOrd="12" destOrd="0" presId="urn:microsoft.com/office/officeart/2008/layout/VerticalCurvedList"/>
    <dgm:cxn modelId="{2FDC657D-2E28-4409-A68A-DB992276E60A}" type="presParOf" srcId="{3CA00A73-9370-41E2-9BA9-D8BFCB1826FB}" destId="{2B490B11-4452-437B-A3CB-7E1E20762432}" srcOrd="0" destOrd="0" presId="urn:microsoft.com/office/officeart/2008/layout/VerticalCurvedList"/>
    <dgm:cxn modelId="{AC754E51-870A-4D6C-9A14-3743A5B95556}" type="presParOf" srcId="{5625F0E5-F73E-428C-84A1-77BD1A4A49A3}" destId="{56F596FC-ADDB-4FD5-845B-B13F6662F6A2}" srcOrd="13" destOrd="0" presId="urn:microsoft.com/office/officeart/2008/layout/VerticalCurvedList"/>
    <dgm:cxn modelId="{D6F5D79F-2594-4B64-B2AF-E6CC7B9CCCCA}" type="presParOf" srcId="{5625F0E5-F73E-428C-84A1-77BD1A4A49A3}" destId="{2B805AF6-10DF-44AD-AEFE-0E91C9F0E760}" srcOrd="14" destOrd="0" presId="urn:microsoft.com/office/officeart/2008/layout/VerticalCurvedList"/>
    <dgm:cxn modelId="{0C7E679A-B663-4BDC-AACB-854E147EAE27}" type="presParOf" srcId="{2B805AF6-10DF-44AD-AEFE-0E91C9F0E760}" destId="{F7D980B9-DB42-4E5D-B9AC-F8A8D00F76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A19E1-93C8-45A7-9B92-557ED0299C8F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9D1A1-C953-4E8C-9B16-CE7523461888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Development</a:t>
          </a:r>
        </a:p>
      </dsp:txBody>
      <dsp:txXfrm>
        <a:off x="380119" y="246332"/>
        <a:ext cx="7675541" cy="492448"/>
      </dsp:txXfrm>
    </dsp:sp>
    <dsp:sp modelId="{1B2E44C3-8D65-4D4B-9779-F083AA35FD92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797D7-6D87-401B-976C-0FEA5ED5306B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2">
            <a:shade val="80000"/>
            <a:hueOff val="48246"/>
            <a:satOff val="-7269"/>
            <a:lumOff val="59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Integration</a:t>
          </a:r>
        </a:p>
      </dsp:txBody>
      <dsp:txXfrm>
        <a:off x="826075" y="985438"/>
        <a:ext cx="7229585" cy="492448"/>
      </dsp:txXfrm>
    </dsp:sp>
    <dsp:sp modelId="{C346889A-89E1-4815-9D3B-F9C1BA6E7E28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48246"/>
              <a:satOff val="-7269"/>
              <a:lumOff val="5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69055-A783-4C3C-8153-69834087786A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2">
            <a:shade val="80000"/>
            <a:hueOff val="96491"/>
            <a:satOff val="-14538"/>
            <a:lumOff val="119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Testing</a:t>
          </a:r>
        </a:p>
      </dsp:txBody>
      <dsp:txXfrm>
        <a:off x="1070457" y="1724003"/>
        <a:ext cx="6985203" cy="492448"/>
      </dsp:txXfrm>
    </dsp:sp>
    <dsp:sp modelId="{303BA115-E63E-43F2-AC79-9476DBF2B6BC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96491"/>
              <a:satOff val="-14538"/>
              <a:lumOff val="119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ABBFC-C93C-4B6B-9BA3-4AA6AE9E501F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2">
            <a:shade val="80000"/>
            <a:hueOff val="144737"/>
            <a:satOff val="-21808"/>
            <a:lumOff val="179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Monitoring</a:t>
          </a:r>
        </a:p>
      </dsp:txBody>
      <dsp:txXfrm>
        <a:off x="1148486" y="2463109"/>
        <a:ext cx="6907174" cy="492448"/>
      </dsp:txXfrm>
    </dsp:sp>
    <dsp:sp modelId="{F763CE15-0236-4B2D-9A87-2FC7980ACF66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44737"/>
              <a:satOff val="-21808"/>
              <a:lumOff val="17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24A91-ED02-4940-AE82-EDCC2CC7F965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2">
            <a:shade val="80000"/>
            <a:hueOff val="192983"/>
            <a:satOff val="-29077"/>
            <a:lumOff val="239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Feedback</a:t>
          </a:r>
        </a:p>
      </dsp:txBody>
      <dsp:txXfrm>
        <a:off x="1070457" y="3202215"/>
        <a:ext cx="6985203" cy="492448"/>
      </dsp:txXfrm>
    </dsp:sp>
    <dsp:sp modelId="{01EA42E6-36A0-41EC-8353-67AC1AAD9B8E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92983"/>
              <a:satOff val="-29077"/>
              <a:lumOff val="23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985AA-F38A-4A68-BE35-D48D5A4FCC62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2">
            <a:shade val="80000"/>
            <a:hueOff val="241228"/>
            <a:satOff val="-36346"/>
            <a:lumOff val="299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Deployment</a:t>
          </a:r>
        </a:p>
      </dsp:txBody>
      <dsp:txXfrm>
        <a:off x="826075" y="3940779"/>
        <a:ext cx="7229585" cy="492448"/>
      </dsp:txXfrm>
    </dsp:sp>
    <dsp:sp modelId="{2B490B11-4452-437B-A3CB-7E1E20762432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41228"/>
              <a:satOff val="-36346"/>
              <a:lumOff val="29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596FC-ADDB-4FD5-845B-B13F6662F6A2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2">
            <a:shade val="80000"/>
            <a:hueOff val="289474"/>
            <a:satOff val="-43615"/>
            <a:lumOff val="359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Operations</a:t>
          </a:r>
        </a:p>
      </dsp:txBody>
      <dsp:txXfrm>
        <a:off x="380119" y="4679885"/>
        <a:ext cx="7675541" cy="492448"/>
      </dsp:txXfrm>
    </dsp:sp>
    <dsp:sp modelId="{F7D980B9-DB42-4E5D-B9AC-F8A8D00F7678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89474"/>
              <a:satOff val="-43615"/>
              <a:lumOff val="359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https://www.softwaretestinghelp.com/continuous-testing-in-devops/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https://dzone.com/articles/overcoming-the-challenges-of-devops-implementation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Unit-9 DevOps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6" y="1721699"/>
            <a:ext cx="4264513" cy="19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Unit-9 DevOps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Unit-9 DevOps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3999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509678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Unit-9 DevOps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5" y="6604000"/>
            <a:ext cx="499767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Unit-9 DevOps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501287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Unit-9 DevOps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+91-9879461848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Unit-9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76488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C’s of DevOps Lifecycle for Business Agility Cont.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760" y="844407"/>
            <a:ext cx="6580907" cy="461665"/>
            <a:chOff x="113760" y="844407"/>
            <a:chExt cx="6580907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609058" y="844407"/>
              <a:ext cx="6085609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Continuous Feedback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760" y="844407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5</a:t>
              </a:r>
              <a:endParaRPr lang="en-US" sz="2400" dirty="0"/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113759" y="1397713"/>
            <a:ext cx="6580907" cy="1594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By </a:t>
            </a:r>
            <a:r>
              <a:rPr lang="en-US" sz="2100" dirty="0">
                <a:solidFill>
                  <a:srgbClr val="C00000"/>
                </a:solidFill>
              </a:rPr>
              <a:t>analyzing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results</a:t>
            </a:r>
            <a:r>
              <a:rPr lang="en-US" sz="2100" dirty="0"/>
              <a:t> from the operations of the software, one can </a:t>
            </a:r>
            <a:r>
              <a:rPr lang="en-US" sz="2100" dirty="0">
                <a:solidFill>
                  <a:srgbClr val="C00000"/>
                </a:solidFill>
              </a:rPr>
              <a:t>improve the application development</a:t>
            </a:r>
            <a:r>
              <a:rPr lang="en-US" sz="2100" dirty="0"/>
              <a:t>. </a:t>
            </a:r>
          </a:p>
          <a:p>
            <a:r>
              <a:rPr lang="en-US" sz="2100" dirty="0"/>
              <a:t>This can be achieved by </a:t>
            </a:r>
            <a:r>
              <a:rPr lang="en-US" sz="2100" dirty="0">
                <a:solidFill>
                  <a:srgbClr val="C00000"/>
                </a:solidFill>
              </a:rPr>
              <a:t>constant feedback</a:t>
            </a:r>
            <a:r>
              <a:rPr lang="en-US" sz="2100" dirty="0"/>
              <a:t> among the </a:t>
            </a:r>
            <a:r>
              <a:rPr lang="en-US" sz="2100" dirty="0">
                <a:solidFill>
                  <a:srgbClr val="C00000"/>
                </a:solidFill>
              </a:rPr>
              <a:t>development and the operations</a:t>
            </a:r>
            <a:r>
              <a:rPr lang="en-US" sz="2100" dirty="0"/>
              <a:t> of the next version of the current software applications.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96989" y="844407"/>
            <a:ext cx="0" cy="55841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3759" y="3120459"/>
            <a:ext cx="6580910" cy="461665"/>
            <a:chOff x="113759" y="2991867"/>
            <a:chExt cx="658091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609059" y="2991867"/>
              <a:ext cx="608561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Continuous Deployment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59" y="2991867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</a:t>
              </a:r>
              <a:endParaRPr lang="en-US" sz="2400" dirty="0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113758" y="3656309"/>
            <a:ext cx="6688823" cy="2872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This phase </a:t>
            </a:r>
            <a:r>
              <a:rPr lang="en-US" sz="2100" dirty="0">
                <a:solidFill>
                  <a:srgbClr val="C00000"/>
                </a:solidFill>
              </a:rPr>
              <a:t>deploys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code</a:t>
            </a:r>
            <a:r>
              <a:rPr lang="en-US" sz="2100" dirty="0"/>
              <a:t> to the </a:t>
            </a:r>
            <a:r>
              <a:rPr lang="en-US" sz="2100" dirty="0">
                <a:solidFill>
                  <a:srgbClr val="C00000"/>
                </a:solidFill>
              </a:rPr>
              <a:t>production servers</a:t>
            </a:r>
            <a:r>
              <a:rPr lang="en-US" sz="2100" dirty="0"/>
              <a:t>. </a:t>
            </a:r>
          </a:p>
          <a:p>
            <a:r>
              <a:rPr lang="en-US" sz="2100" dirty="0"/>
              <a:t>This is essential to </a:t>
            </a:r>
            <a:r>
              <a:rPr lang="en-US" sz="2100" dirty="0">
                <a:solidFill>
                  <a:srgbClr val="C00000"/>
                </a:solidFill>
              </a:rPr>
              <a:t>ensure</a:t>
            </a:r>
            <a:r>
              <a:rPr lang="en-US" sz="2100" dirty="0"/>
              <a:t> that the </a:t>
            </a:r>
            <a:r>
              <a:rPr lang="en-US" sz="2100" dirty="0">
                <a:solidFill>
                  <a:srgbClr val="C00000"/>
                </a:solidFill>
              </a:rPr>
              <a:t>code</a:t>
            </a:r>
            <a:r>
              <a:rPr lang="en-US" sz="2100" dirty="0"/>
              <a:t> is </a:t>
            </a:r>
            <a:r>
              <a:rPr lang="en-US" sz="2100" dirty="0">
                <a:solidFill>
                  <a:srgbClr val="C00000"/>
                </a:solidFill>
              </a:rPr>
              <a:t>correctly working</a:t>
            </a:r>
            <a:r>
              <a:rPr lang="en-US" sz="2100" dirty="0"/>
              <a:t> on the </a:t>
            </a:r>
            <a:r>
              <a:rPr lang="en-US" sz="2100" dirty="0">
                <a:solidFill>
                  <a:srgbClr val="C00000"/>
                </a:solidFill>
              </a:rPr>
              <a:t>production</a:t>
            </a:r>
            <a:r>
              <a:rPr lang="en-US" sz="2100" dirty="0"/>
              <a:t> servers and </a:t>
            </a:r>
            <a:r>
              <a:rPr lang="en-US" sz="2100" dirty="0">
                <a:solidFill>
                  <a:srgbClr val="C00000"/>
                </a:solidFill>
              </a:rPr>
              <a:t>real environments</a:t>
            </a:r>
            <a:r>
              <a:rPr lang="en-US" sz="2100" dirty="0"/>
              <a:t>. The new code should be deployed continuously. </a:t>
            </a:r>
          </a:p>
          <a:p>
            <a:r>
              <a:rPr lang="en-US" sz="2100" dirty="0"/>
              <a:t>The new code is deployed continuously, and</a:t>
            </a:r>
            <a:r>
              <a:rPr lang="en-US" sz="2100" dirty="0">
                <a:solidFill>
                  <a:srgbClr val="C00000"/>
                </a:solidFill>
              </a:rPr>
              <a:t> configuration management tools</a:t>
            </a:r>
            <a:r>
              <a:rPr lang="en-US" sz="2100" dirty="0"/>
              <a:t> play an essential role in executing tasks frequently and quickly. Here are some popular </a:t>
            </a:r>
            <a:r>
              <a:rPr lang="en-US" sz="2100" dirty="0">
                <a:solidFill>
                  <a:srgbClr val="C00000"/>
                </a:solidFill>
              </a:rPr>
              <a:t>tools</a:t>
            </a:r>
            <a:r>
              <a:rPr lang="en-US" sz="2100" dirty="0"/>
              <a:t> which are used in this phase, such as </a:t>
            </a:r>
            <a:r>
              <a:rPr lang="en-US" sz="2100" dirty="0">
                <a:solidFill>
                  <a:srgbClr val="C00000"/>
                </a:solidFill>
              </a:rPr>
              <a:t>Chef</a:t>
            </a:r>
            <a:r>
              <a:rPr lang="en-US" sz="2100" dirty="0"/>
              <a:t>, </a:t>
            </a:r>
            <a:r>
              <a:rPr lang="en-US" sz="2100" dirty="0">
                <a:solidFill>
                  <a:srgbClr val="C00000"/>
                </a:solidFill>
              </a:rPr>
              <a:t>Puppet</a:t>
            </a:r>
            <a:r>
              <a:rPr lang="en-US" sz="2100" dirty="0"/>
              <a:t>, </a:t>
            </a:r>
            <a:r>
              <a:rPr lang="en-US" sz="2100" dirty="0" err="1">
                <a:solidFill>
                  <a:srgbClr val="C00000"/>
                </a:solidFill>
              </a:rPr>
              <a:t>Ansible</a:t>
            </a:r>
            <a:r>
              <a:rPr lang="en-US" sz="2100" dirty="0"/>
              <a:t>, and </a:t>
            </a:r>
            <a:r>
              <a:rPr lang="en-US" sz="2100" dirty="0" err="1">
                <a:solidFill>
                  <a:srgbClr val="C00000"/>
                </a:solidFill>
              </a:rPr>
              <a:t>SaltStack</a:t>
            </a:r>
            <a:r>
              <a:rPr lang="en-US" sz="2100" dirty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85619" y="868979"/>
            <a:ext cx="5007788" cy="461665"/>
            <a:chOff x="6985619" y="868979"/>
            <a:chExt cx="5007788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7480918" y="868979"/>
              <a:ext cx="4512489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Continuous Operations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5619" y="868979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7</a:t>
              </a:r>
              <a:endParaRPr lang="en-US" sz="2400" dirty="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7016180" y="1422285"/>
            <a:ext cx="4977228" cy="51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All the operations in DevOps are based on the </a:t>
            </a:r>
            <a:r>
              <a:rPr lang="en-US" sz="2100" dirty="0">
                <a:solidFill>
                  <a:srgbClr val="C00000"/>
                </a:solidFill>
              </a:rPr>
              <a:t>continuity with complete automation</a:t>
            </a:r>
            <a:r>
              <a:rPr lang="en-US" sz="2100" dirty="0"/>
              <a:t> of the release process. It allow the organization to </a:t>
            </a:r>
            <a:r>
              <a:rPr lang="en-US" sz="2100" dirty="0">
                <a:solidFill>
                  <a:srgbClr val="C00000"/>
                </a:solidFill>
              </a:rPr>
              <a:t>accelerate the overall time to market</a:t>
            </a:r>
            <a:r>
              <a:rPr lang="en-US" sz="2100" dirty="0"/>
              <a:t>.</a:t>
            </a:r>
          </a:p>
          <a:p>
            <a:r>
              <a:rPr lang="en-US" sz="2100" dirty="0"/>
              <a:t>It is clear that </a:t>
            </a:r>
            <a:r>
              <a:rPr lang="en-US" sz="2100" dirty="0">
                <a:solidFill>
                  <a:srgbClr val="C00000"/>
                </a:solidFill>
              </a:rPr>
              <a:t>continuity is the critical factor</a:t>
            </a:r>
            <a:r>
              <a:rPr lang="en-US" sz="2100" dirty="0"/>
              <a:t> in the </a:t>
            </a:r>
            <a:r>
              <a:rPr lang="en-US" sz="2100" dirty="0">
                <a:solidFill>
                  <a:srgbClr val="C00000"/>
                </a:solidFill>
              </a:rPr>
              <a:t>DevOps</a:t>
            </a:r>
            <a:r>
              <a:rPr lang="en-US" sz="2100" dirty="0"/>
              <a:t> in </a:t>
            </a:r>
            <a:r>
              <a:rPr lang="en-US" sz="2100" dirty="0">
                <a:solidFill>
                  <a:srgbClr val="C00000"/>
                </a:solidFill>
              </a:rPr>
              <a:t>removing steps that often distract the development</a:t>
            </a:r>
            <a:r>
              <a:rPr lang="en-US" sz="2100" dirty="0"/>
              <a:t>, take it longer to detect issues and produce a better version of the product after several months. With DevOps, we can make any software product more efficient and increase the overall count of interested customers in your product.</a:t>
            </a:r>
          </a:p>
        </p:txBody>
      </p:sp>
    </p:spTree>
    <p:extLst>
      <p:ext uri="{BB962C8B-B14F-4D97-AF65-F5344CB8AC3E}">
        <p14:creationId xmlns:p14="http://schemas.microsoft.com/office/powerpoint/2010/main" val="42162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uiExpand="1" build="p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and Continuous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DevOps C</a:t>
            </a:r>
            <a:r>
              <a:rPr lang="en-US" dirty="0">
                <a:solidFill>
                  <a:srgbClr val="C00000"/>
                </a:solidFill>
              </a:rPr>
              <a:t>ontinuous testing is the most important process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continuous delivery pipeline</a:t>
            </a:r>
            <a:r>
              <a:rPr lang="en-US" dirty="0"/>
              <a:t> along with Continuous Integration in the same pipeline.</a:t>
            </a:r>
          </a:p>
          <a:p>
            <a:r>
              <a:rPr lang="en-US" dirty="0"/>
              <a:t>The continuous testing in DevOps </a:t>
            </a:r>
            <a:r>
              <a:rPr lang="en-US" dirty="0">
                <a:solidFill>
                  <a:srgbClr val="C00000"/>
                </a:solidFill>
              </a:rPr>
              <a:t>contains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execution of automated tests repeatedly</a:t>
            </a:r>
            <a:r>
              <a:rPr lang="en-US" dirty="0"/>
              <a:t> &amp; </a:t>
            </a:r>
            <a:r>
              <a:rPr lang="en-US" dirty="0">
                <a:solidFill>
                  <a:srgbClr val="C00000"/>
                </a:solidFill>
              </a:rPr>
              <a:t>continuously</a:t>
            </a:r>
            <a:r>
              <a:rPr lang="en-US" dirty="0"/>
              <a:t> against the codebase </a:t>
            </a:r>
            <a:r>
              <a:rPr lang="en-US" dirty="0">
                <a:solidFill>
                  <a:srgbClr val="C00000"/>
                </a:solidFill>
              </a:rPr>
              <a:t>in</a:t>
            </a:r>
            <a:r>
              <a:rPr lang="en-US" dirty="0"/>
              <a:t> the various </a:t>
            </a:r>
            <a:r>
              <a:rPr lang="en-US" dirty="0">
                <a:solidFill>
                  <a:srgbClr val="C00000"/>
                </a:solidFill>
              </a:rPr>
              <a:t>deployment environments</a:t>
            </a:r>
            <a:r>
              <a:rPr lang="en-US" dirty="0"/>
              <a:t>.</a:t>
            </a:r>
          </a:p>
          <a:p>
            <a:r>
              <a:rPr lang="en-US" dirty="0"/>
              <a:t>Continuous testing contains </a:t>
            </a:r>
            <a:r>
              <a:rPr lang="en-US" dirty="0">
                <a:solidFill>
                  <a:srgbClr val="C00000"/>
                </a:solidFill>
              </a:rPr>
              <a:t>unit tests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static code analysis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security code analysis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integration tests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load and performance tests</a:t>
            </a:r>
            <a:r>
              <a:rPr lang="en-US" dirty="0"/>
              <a:t>. These sets of tests run in an automated continuous testing pipeline.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test every line of code, every time at different stages </a:t>
            </a:r>
            <a:r>
              <a:rPr lang="en-US" dirty="0"/>
              <a:t>is almost </a:t>
            </a:r>
            <a:r>
              <a:rPr lang="en-US" dirty="0">
                <a:solidFill>
                  <a:srgbClr val="C00000"/>
                </a:solidFill>
              </a:rPr>
              <a:t>impossible</a:t>
            </a:r>
            <a:r>
              <a:rPr lang="en-US" dirty="0"/>
              <a:t> to do each time </a:t>
            </a:r>
            <a:r>
              <a:rPr lang="en-US" dirty="0">
                <a:solidFill>
                  <a:srgbClr val="C00000"/>
                </a:solidFill>
              </a:rPr>
              <a:t>manually</a:t>
            </a:r>
            <a:r>
              <a:rPr lang="en-US" dirty="0"/>
              <a:t> when a line of code is </a:t>
            </a:r>
            <a:r>
              <a:rPr lang="en-US" dirty="0">
                <a:solidFill>
                  <a:srgbClr val="C00000"/>
                </a:solidFill>
              </a:rPr>
              <a:t>updated</a:t>
            </a:r>
            <a:r>
              <a:rPr lang="en-US" dirty="0"/>
              <a:t> into version control. That’s where continuous testing comes into the picture.</a:t>
            </a:r>
          </a:p>
        </p:txBody>
      </p:sp>
    </p:spTree>
    <p:extLst>
      <p:ext uri="{BB962C8B-B14F-4D97-AF65-F5344CB8AC3E}">
        <p14:creationId xmlns:p14="http://schemas.microsoft.com/office/powerpoint/2010/main" val="39167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and Continuous Testing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916" y="1871581"/>
            <a:ext cx="2069448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Code </a:t>
            </a:r>
          </a:p>
          <a:p>
            <a:pPr algn="ctr"/>
            <a:r>
              <a:rPr lang="en-US" sz="2400" b="1" dirty="0"/>
              <a:t>Check 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6615" y="1871581"/>
            <a:ext cx="2264511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Compile &amp; Build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9628909" y="1871581"/>
            <a:ext cx="2019089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Automated Unit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916" y="3369751"/>
            <a:ext cx="2069448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Acceptance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6615" y="3369751"/>
            <a:ext cx="2264511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Acceptance 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28909" y="3369751"/>
            <a:ext cx="2019089" cy="933061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Release to Production</a:t>
            </a:r>
          </a:p>
        </p:txBody>
      </p:sp>
      <p:cxnSp>
        <p:nvCxnSpPr>
          <p:cNvPr id="20" name="Straight Arrow Connector 19"/>
          <p:cNvCxnSpPr>
            <a:stCxn id="5" idx="3"/>
          </p:cNvCxnSpPr>
          <p:nvPr/>
        </p:nvCxnSpPr>
        <p:spPr>
          <a:xfrm flipV="1">
            <a:off x="2632364" y="2338111"/>
            <a:ext cx="2044251" cy="1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6941126" y="2338111"/>
            <a:ext cx="2687783" cy="1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>
            <a:off x="2632364" y="3836282"/>
            <a:ext cx="2044251" cy="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6941126" y="3836282"/>
            <a:ext cx="2687783" cy="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32509" y="1254810"/>
            <a:ext cx="11623964" cy="58324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Continuous Integration Build Pipeline 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32509" y="5207920"/>
            <a:ext cx="11623964" cy="58324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Continuous Testing – Test Pipeline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2837071" y="4275105"/>
            <a:ext cx="1634835" cy="989601"/>
          </a:xfrm>
          <a:prstGeom prst="wedgeRoundRectCallout">
            <a:avLst>
              <a:gd name="adj1" fmla="val -494"/>
              <a:gd name="adj2" fmla="val -957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Automatic Approval Quality Gate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7516795" y="4275105"/>
            <a:ext cx="1634835" cy="989601"/>
          </a:xfrm>
          <a:prstGeom prst="wedgeRoundRectCallout">
            <a:avLst>
              <a:gd name="adj1" fmla="val -494"/>
              <a:gd name="adj2" fmla="val -957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Manual Approval Quality Gate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" y="716065"/>
            <a:ext cx="1219200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Continuous Delivery (CD) | Automated Deployment Pipeline</a:t>
            </a:r>
            <a:endParaRPr lang="en-US" sz="2400" dirty="0"/>
          </a:p>
        </p:txBody>
      </p:sp>
      <p:cxnSp>
        <p:nvCxnSpPr>
          <p:cNvPr id="34" name="Elbow Connector 33"/>
          <p:cNvCxnSpPr>
            <a:stCxn id="7" idx="3"/>
            <a:endCxn id="8" idx="1"/>
          </p:cNvCxnSpPr>
          <p:nvPr/>
        </p:nvCxnSpPr>
        <p:spPr>
          <a:xfrm flipH="1">
            <a:off x="562916" y="2338112"/>
            <a:ext cx="11085082" cy="1498170"/>
          </a:xfrm>
          <a:prstGeom prst="bentConnector5">
            <a:avLst>
              <a:gd name="adj1" fmla="val -2062"/>
              <a:gd name="adj2" fmla="val 50000"/>
              <a:gd name="adj3" fmla="val 102062"/>
            </a:avLst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2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and Continuous Testing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4681" y="2188274"/>
            <a:ext cx="2069448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Unit Tests, Security Tests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2671" y="2188274"/>
            <a:ext cx="2264511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Integration Tests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502075" y="2188274"/>
            <a:ext cx="3044325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System Tests &amp; Non Functional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832" y="4446443"/>
            <a:ext cx="2069448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Performance &amp; Load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4800" y="4446443"/>
            <a:ext cx="2504562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Acceptance Test, Exploratory 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3814" y="4446443"/>
            <a:ext cx="2282325" cy="9330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dk1"/>
                </a:solidFill>
              </a:rPr>
              <a:t>End User Acceptance Test</a:t>
            </a:r>
          </a:p>
        </p:txBody>
      </p: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3924129" y="2654805"/>
            <a:ext cx="1318542" cy="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7507182" y="2654805"/>
            <a:ext cx="994893" cy="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>
            <a:off x="2545280" y="4912974"/>
            <a:ext cx="589520" cy="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5639362" y="4912974"/>
            <a:ext cx="854452" cy="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-1" y="716065"/>
            <a:ext cx="1219200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Continuous Testing (CT)</a:t>
            </a:r>
            <a:endParaRPr lang="en-US" sz="2400" dirty="0"/>
          </a:p>
        </p:txBody>
      </p:sp>
      <p:cxnSp>
        <p:nvCxnSpPr>
          <p:cNvPr id="34" name="Elbow Connector 33"/>
          <p:cNvCxnSpPr>
            <a:stCxn id="7" idx="3"/>
            <a:endCxn id="8" idx="1"/>
          </p:cNvCxnSpPr>
          <p:nvPr/>
        </p:nvCxnSpPr>
        <p:spPr>
          <a:xfrm flipH="1">
            <a:off x="475832" y="2654805"/>
            <a:ext cx="11070568" cy="2258169"/>
          </a:xfrm>
          <a:prstGeom prst="bentConnector5">
            <a:avLst>
              <a:gd name="adj1" fmla="val -2065"/>
              <a:gd name="adj2" fmla="val 50000"/>
              <a:gd name="adj3" fmla="val 102065"/>
            </a:avLst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25" idx="1"/>
          </p:cNvCxnSpPr>
          <p:nvPr/>
        </p:nvCxnSpPr>
        <p:spPr>
          <a:xfrm flipV="1">
            <a:off x="8776139" y="4911546"/>
            <a:ext cx="883580" cy="1428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59719" y="4445015"/>
            <a:ext cx="1901195" cy="9330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Release to Production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54681" y="1743712"/>
            <a:ext cx="206944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On CI 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42670" y="1494328"/>
            <a:ext cx="2264511" cy="6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Integration Environment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02074" y="1509494"/>
            <a:ext cx="3044325" cy="60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System Testing Environment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5833" y="5452635"/>
            <a:ext cx="2069448" cy="91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Performance Testing Environment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34799" y="5452635"/>
            <a:ext cx="2504563" cy="91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Production Like Environment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93814" y="5462138"/>
            <a:ext cx="2282325" cy="91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 Production Environment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1318" y="2188274"/>
            <a:ext cx="612739" cy="9330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Code</a:t>
            </a:r>
          </a:p>
        </p:txBody>
      </p:sp>
      <p:cxnSp>
        <p:nvCxnSpPr>
          <p:cNvPr id="38" name="Straight Arrow Connector 37"/>
          <p:cNvCxnSpPr>
            <a:stCxn id="18" idx="3"/>
            <a:endCxn id="5" idx="1"/>
          </p:cNvCxnSpPr>
          <p:nvPr/>
        </p:nvCxnSpPr>
        <p:spPr>
          <a:xfrm>
            <a:off x="1074057" y="2654805"/>
            <a:ext cx="780624" cy="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uble Bracket 38"/>
          <p:cNvSpPr/>
          <p:nvPr/>
        </p:nvSpPr>
        <p:spPr>
          <a:xfrm>
            <a:off x="4236616" y="2105641"/>
            <a:ext cx="682406" cy="4348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AAQG</a:t>
            </a:r>
          </a:p>
        </p:txBody>
      </p:sp>
      <p:sp>
        <p:nvSpPr>
          <p:cNvPr id="40" name="Double Bracket 39"/>
          <p:cNvSpPr/>
          <p:nvPr/>
        </p:nvSpPr>
        <p:spPr>
          <a:xfrm>
            <a:off x="7663425" y="2091678"/>
            <a:ext cx="682406" cy="4348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AAQG</a:t>
            </a:r>
          </a:p>
        </p:txBody>
      </p:sp>
      <p:sp>
        <p:nvSpPr>
          <p:cNvPr id="41" name="Double Bracket 40"/>
          <p:cNvSpPr/>
          <p:nvPr/>
        </p:nvSpPr>
        <p:spPr>
          <a:xfrm>
            <a:off x="2452393" y="3928931"/>
            <a:ext cx="682406" cy="4348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AAQG</a:t>
            </a:r>
          </a:p>
        </p:txBody>
      </p:sp>
      <p:sp>
        <p:nvSpPr>
          <p:cNvPr id="42" name="Double Bracket 41"/>
          <p:cNvSpPr/>
          <p:nvPr/>
        </p:nvSpPr>
        <p:spPr>
          <a:xfrm>
            <a:off x="5725385" y="3914439"/>
            <a:ext cx="682406" cy="4348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AAQG</a:t>
            </a:r>
          </a:p>
        </p:txBody>
      </p:sp>
      <p:sp>
        <p:nvSpPr>
          <p:cNvPr id="43" name="Double Bracket 42"/>
          <p:cNvSpPr/>
          <p:nvPr/>
        </p:nvSpPr>
        <p:spPr>
          <a:xfrm>
            <a:off x="8876726" y="3906548"/>
            <a:ext cx="978474" cy="4348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Manual Gate</a:t>
            </a:r>
          </a:p>
        </p:txBody>
      </p:sp>
      <p:sp>
        <p:nvSpPr>
          <p:cNvPr id="44" name="Double Bracket 43"/>
          <p:cNvSpPr/>
          <p:nvPr/>
        </p:nvSpPr>
        <p:spPr>
          <a:xfrm>
            <a:off x="8502074" y="283761"/>
            <a:ext cx="3549009" cy="35659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AAQG = Automated Approval Quality Gate</a:t>
            </a:r>
          </a:p>
        </p:txBody>
      </p:sp>
    </p:spTree>
    <p:extLst>
      <p:ext uri="{BB962C8B-B14F-4D97-AF65-F5344CB8AC3E}">
        <p14:creationId xmlns:p14="http://schemas.microsoft.com/office/powerpoint/2010/main" val="2553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1" grpId="0" animBg="1"/>
      <p:bldP spid="25" grpId="0" animBg="1"/>
      <p:bldP spid="16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1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and Continuous Testing (CT)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As per the continuous testing (CT) </a:t>
            </a:r>
            <a:r>
              <a:rPr lang="en-US" sz="2200" dirty="0">
                <a:solidFill>
                  <a:srgbClr val="C00000"/>
                </a:solidFill>
              </a:rPr>
              <a:t>diagram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unit tests</a:t>
            </a:r>
            <a:r>
              <a:rPr lang="en-US" sz="2200" dirty="0"/>
              <a:t> are carried out on the</a:t>
            </a:r>
            <a:r>
              <a:rPr lang="en-US" sz="2200" dirty="0">
                <a:solidFill>
                  <a:srgbClr val="C00000"/>
                </a:solidFill>
              </a:rPr>
              <a:t> CI server</a:t>
            </a:r>
            <a:r>
              <a:rPr lang="en-US" sz="2200" dirty="0"/>
              <a:t>. It </a:t>
            </a:r>
            <a:r>
              <a:rPr lang="en-US" sz="2200" dirty="0">
                <a:solidFill>
                  <a:srgbClr val="C00000"/>
                </a:solidFill>
              </a:rPr>
              <a:t>tests</a:t>
            </a:r>
            <a:r>
              <a:rPr lang="en-US" sz="2200" dirty="0"/>
              <a:t> each unit of the </a:t>
            </a:r>
            <a:r>
              <a:rPr lang="en-US" sz="2200" dirty="0">
                <a:solidFill>
                  <a:srgbClr val="C00000"/>
                </a:solidFill>
              </a:rPr>
              <a:t>system</a:t>
            </a:r>
            <a:r>
              <a:rPr lang="en-US" sz="2200" dirty="0"/>
              <a:t> in an </a:t>
            </a:r>
            <a:r>
              <a:rPr lang="en-US" sz="2200" dirty="0">
                <a:solidFill>
                  <a:srgbClr val="C00000"/>
                </a:solidFill>
              </a:rPr>
              <a:t>isolation</a:t>
            </a:r>
            <a:r>
              <a:rPr lang="en-US" sz="2200" dirty="0"/>
              <a:t>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Integration tests</a:t>
            </a:r>
            <a:r>
              <a:rPr lang="en-US" sz="2200" dirty="0"/>
              <a:t> are carried out on the </a:t>
            </a:r>
            <a:r>
              <a:rPr lang="en-US" sz="2200" dirty="0">
                <a:solidFill>
                  <a:srgbClr val="C00000"/>
                </a:solidFill>
              </a:rPr>
              <a:t>Integration environment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C00000"/>
                </a:solidFill>
              </a:rPr>
              <a:t>verify</a:t>
            </a:r>
            <a:r>
              <a:rPr lang="en-US" sz="2200" dirty="0"/>
              <a:t> the </a:t>
            </a:r>
            <a:r>
              <a:rPr lang="en-US" sz="2200" dirty="0">
                <a:solidFill>
                  <a:srgbClr val="C00000"/>
                </a:solidFill>
              </a:rPr>
              <a:t>components integrated</a:t>
            </a:r>
            <a:r>
              <a:rPr lang="en-US" sz="2200" dirty="0"/>
              <a:t>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System tests</a:t>
            </a:r>
            <a:r>
              <a:rPr lang="en-US" sz="2200" dirty="0"/>
              <a:t> are carried out in the </a:t>
            </a:r>
            <a:r>
              <a:rPr lang="en-US" sz="2200" dirty="0">
                <a:solidFill>
                  <a:srgbClr val="C00000"/>
                </a:solidFill>
              </a:rPr>
              <a:t>system testing environment</a:t>
            </a:r>
            <a:r>
              <a:rPr lang="en-US" sz="2200" dirty="0"/>
              <a:t> where the system the integrated </a:t>
            </a:r>
            <a:r>
              <a:rPr lang="en-US" sz="2200" dirty="0">
                <a:solidFill>
                  <a:srgbClr val="C00000"/>
                </a:solidFill>
              </a:rPr>
              <a:t>components and interfaces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C00000"/>
                </a:solidFill>
              </a:rPr>
              <a:t>tested</a:t>
            </a:r>
            <a:r>
              <a:rPr lang="en-US" sz="2200" dirty="0"/>
              <a:t> through </a:t>
            </a:r>
            <a:r>
              <a:rPr lang="en-US" sz="2200" dirty="0">
                <a:solidFill>
                  <a:srgbClr val="C00000"/>
                </a:solidFill>
              </a:rPr>
              <a:t>system-level scenarios</a:t>
            </a:r>
            <a:r>
              <a:rPr lang="en-US" sz="2200" dirty="0"/>
              <a:t> in a system testing environment.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CT</a:t>
            </a:r>
            <a:r>
              <a:rPr lang="en-US" sz="2200" dirty="0"/>
              <a:t> progressively </a:t>
            </a:r>
            <a:r>
              <a:rPr lang="en-US" sz="2200" dirty="0">
                <a:solidFill>
                  <a:srgbClr val="C00000"/>
                </a:solidFill>
              </a:rPr>
              <a:t>becomes harder and longer</a:t>
            </a:r>
            <a:r>
              <a:rPr lang="en-US" sz="2200" dirty="0"/>
              <a:t> with the progression </a:t>
            </a:r>
            <a:r>
              <a:rPr lang="en-US" sz="2200" dirty="0">
                <a:solidFill>
                  <a:srgbClr val="C00000"/>
                </a:solidFill>
              </a:rPr>
              <a:t>towards</a:t>
            </a:r>
            <a:r>
              <a:rPr lang="en-US" sz="2200" dirty="0"/>
              <a:t> the </a:t>
            </a:r>
            <a:r>
              <a:rPr lang="en-US" sz="2200" dirty="0">
                <a:solidFill>
                  <a:srgbClr val="C00000"/>
                </a:solidFill>
              </a:rPr>
              <a:t>production environment</a:t>
            </a:r>
            <a:r>
              <a:rPr lang="en-US" sz="2200" dirty="0"/>
              <a:t> as environment complexity advances.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C00000"/>
                </a:solidFill>
              </a:rPr>
              <a:t>test cases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C00000"/>
                </a:solidFill>
              </a:rPr>
              <a:t>required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C00000"/>
                </a:solidFill>
              </a:rPr>
              <a:t>update each time</a:t>
            </a:r>
            <a:r>
              <a:rPr lang="en-US" sz="2200" dirty="0"/>
              <a:t> at different phases. The </a:t>
            </a:r>
            <a:r>
              <a:rPr lang="en-US" sz="2200" dirty="0">
                <a:solidFill>
                  <a:srgbClr val="C00000"/>
                </a:solidFill>
              </a:rPr>
              <a:t>automated scripts</a:t>
            </a:r>
            <a:r>
              <a:rPr lang="en-US" sz="2200" dirty="0"/>
              <a:t> required to </a:t>
            </a:r>
            <a:r>
              <a:rPr lang="en-US" sz="2200" dirty="0">
                <a:solidFill>
                  <a:srgbClr val="C00000"/>
                </a:solidFill>
              </a:rPr>
              <a:t>update</a:t>
            </a:r>
            <a:r>
              <a:rPr lang="en-US" sz="2200" dirty="0"/>
              <a:t> because the code becomes more mature &amp; progresses to a higher level of environment ill it gets into production.</a:t>
            </a:r>
          </a:p>
          <a:p>
            <a:r>
              <a:rPr lang="en-US" sz="2200" dirty="0"/>
              <a:t>The</a:t>
            </a:r>
            <a:r>
              <a:rPr lang="en-US" sz="2200" dirty="0">
                <a:solidFill>
                  <a:srgbClr val="C00000"/>
                </a:solidFill>
              </a:rPr>
              <a:t> time to execute</a:t>
            </a:r>
            <a:r>
              <a:rPr lang="en-US" sz="2200" dirty="0"/>
              <a:t> the </a:t>
            </a:r>
            <a:r>
              <a:rPr lang="en-US" sz="2200" dirty="0">
                <a:solidFill>
                  <a:srgbClr val="C00000"/>
                </a:solidFill>
              </a:rPr>
              <a:t>tests increases</a:t>
            </a:r>
            <a:r>
              <a:rPr lang="en-US" sz="2200" dirty="0"/>
              <a:t> with the testing progress. E.g. the unit test may take very little time to execute, the integration tests, system tests or load tests may take a few hours to execute or may take a few days for execution.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C00000"/>
                </a:solidFill>
              </a:rPr>
              <a:t>CT mainly running the automated test cases</a:t>
            </a:r>
            <a:r>
              <a:rPr lang="en-US" sz="2200" dirty="0"/>
              <a:t>. It also involves </a:t>
            </a:r>
            <a:r>
              <a:rPr lang="en-US" sz="2200" dirty="0">
                <a:solidFill>
                  <a:srgbClr val="C00000"/>
                </a:solidFill>
              </a:rPr>
              <a:t>certain manual tests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C00000"/>
                </a:solidFill>
              </a:rPr>
              <a:t>approval gates</a:t>
            </a:r>
            <a:r>
              <a:rPr lang="en-US" sz="2200" dirty="0"/>
              <a:t>, where few tests are executed manually, before pushing into the production.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080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Continuous Testing in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Early identification</a:t>
            </a:r>
            <a:r>
              <a:rPr lang="en-US" dirty="0"/>
              <a:t> of critical </a:t>
            </a:r>
            <a:r>
              <a:rPr lang="en-US" dirty="0">
                <a:solidFill>
                  <a:srgbClr val="C00000"/>
                </a:solidFill>
              </a:rPr>
              <a:t>bugs</a:t>
            </a:r>
          </a:p>
          <a:p>
            <a:r>
              <a:rPr lang="en-US" dirty="0">
                <a:solidFill>
                  <a:srgbClr val="C00000"/>
                </a:solidFill>
              </a:rPr>
              <a:t>Smooth collaboration</a:t>
            </a:r>
            <a:r>
              <a:rPr lang="en-US" dirty="0"/>
              <a:t> among </a:t>
            </a:r>
            <a:r>
              <a:rPr lang="en-US" dirty="0">
                <a:solidFill>
                  <a:srgbClr val="C00000"/>
                </a:solidFill>
              </a:rPr>
              <a:t>developers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QA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  <a:r>
              <a:rPr lang="en-US" dirty="0"/>
              <a:t> team</a:t>
            </a:r>
          </a:p>
          <a:p>
            <a:r>
              <a:rPr lang="en-US" dirty="0"/>
              <a:t>At each stage of SDLC, it </a:t>
            </a:r>
            <a:r>
              <a:rPr lang="en-US" dirty="0">
                <a:solidFill>
                  <a:srgbClr val="C00000"/>
                </a:solidFill>
              </a:rPr>
              <a:t>helps to assess the quality </a:t>
            </a:r>
            <a:r>
              <a:rPr lang="en-US" dirty="0"/>
              <a:t>of software developed</a:t>
            </a:r>
          </a:p>
          <a:p>
            <a:r>
              <a:rPr lang="en-US" dirty="0"/>
              <a:t>Leads to </a:t>
            </a:r>
            <a:r>
              <a:rPr lang="en-US" dirty="0">
                <a:solidFill>
                  <a:srgbClr val="C00000"/>
                </a:solidFill>
              </a:rPr>
              <a:t>improvement in code quality</a:t>
            </a:r>
            <a:r>
              <a:rPr lang="en-US" dirty="0"/>
              <a:t> by driving faster test results which</a:t>
            </a:r>
          </a:p>
          <a:p>
            <a:r>
              <a:rPr lang="en-US" dirty="0"/>
              <a:t>Repeated testing ensures </a:t>
            </a:r>
            <a:r>
              <a:rPr lang="en-US" dirty="0">
                <a:solidFill>
                  <a:srgbClr val="C00000"/>
                </a:solidFill>
              </a:rPr>
              <a:t>minimal failure rate</a:t>
            </a:r>
            <a:r>
              <a:rPr lang="en-US" dirty="0"/>
              <a:t> for new releases</a:t>
            </a:r>
          </a:p>
          <a:p>
            <a:r>
              <a:rPr lang="en-US" dirty="0">
                <a:solidFill>
                  <a:srgbClr val="C00000"/>
                </a:solidFill>
              </a:rPr>
              <a:t>Faster time to market</a:t>
            </a:r>
            <a:r>
              <a:rPr lang="en-US" dirty="0"/>
              <a:t> with a viable product and continuous feedback mechanism</a:t>
            </a:r>
          </a:p>
        </p:txBody>
      </p:sp>
    </p:spTree>
    <p:extLst>
      <p:ext uri="{BB962C8B-B14F-4D97-AF65-F5344CB8AC3E}">
        <p14:creationId xmlns:p14="http://schemas.microsoft.com/office/powerpoint/2010/main" val="18502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Right DevOps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</a:t>
            </a:r>
            <a:r>
              <a:rPr lang="en-US" dirty="0">
                <a:solidFill>
                  <a:srgbClr val="C00000"/>
                </a:solidFill>
              </a:rPr>
              <a:t>time of adopting a DevOps approach</a:t>
            </a:r>
            <a:r>
              <a:rPr lang="en-US" dirty="0"/>
              <a:t> for building and operating software systems, one should </a:t>
            </a:r>
            <a:r>
              <a:rPr lang="en-US" dirty="0">
                <a:solidFill>
                  <a:srgbClr val="C00000"/>
                </a:solidFill>
              </a:rPr>
              <a:t>rely on modern tools </a:t>
            </a:r>
            <a:r>
              <a:rPr lang="en-US" dirty="0"/>
              <a:t>for each &amp; every aspect of build, release, and operations activities.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first step</a:t>
            </a:r>
            <a:r>
              <a:rPr lang="en-US" dirty="0"/>
              <a:t> to choose </a:t>
            </a:r>
            <a:r>
              <a:rPr lang="en-US" dirty="0">
                <a:solidFill>
                  <a:srgbClr val="C00000"/>
                </a:solidFill>
              </a:rPr>
              <a:t>Right DevOps Tools</a:t>
            </a:r>
            <a:r>
              <a:rPr lang="en-US" dirty="0"/>
              <a:t> is one need to </a:t>
            </a:r>
            <a:r>
              <a:rPr lang="en-US" dirty="0">
                <a:solidFill>
                  <a:srgbClr val="C00000"/>
                </a:solidFill>
              </a:rPr>
              <a:t>think more broadly</a:t>
            </a:r>
            <a:r>
              <a:rPr lang="en-US" dirty="0"/>
              <a:t> about what </a:t>
            </a:r>
            <a:r>
              <a:rPr lang="en-US" dirty="0">
                <a:solidFill>
                  <a:srgbClr val="C00000"/>
                </a:solidFill>
              </a:rPr>
              <a:t>company need</a:t>
            </a:r>
            <a:r>
              <a:rPr lang="en-US" dirty="0"/>
              <a:t>.</a:t>
            </a:r>
          </a:p>
          <a:p>
            <a:r>
              <a:rPr lang="en-US" dirty="0"/>
              <a:t>Following are the guideline for selecting the right DevOps tools for any organization</a:t>
            </a:r>
          </a:p>
          <a:p>
            <a:pPr lvl="0"/>
            <a:r>
              <a:rPr lang="en-US" dirty="0"/>
              <a:t>Select </a:t>
            </a:r>
            <a:r>
              <a:rPr lang="en-US" dirty="0">
                <a:solidFill>
                  <a:srgbClr val="C00000"/>
                </a:solidFill>
              </a:rPr>
              <a:t>tools</a:t>
            </a:r>
            <a:r>
              <a:rPr lang="en-US" dirty="0"/>
              <a:t> which </a:t>
            </a:r>
            <a:r>
              <a:rPr lang="en-US" dirty="0">
                <a:solidFill>
                  <a:srgbClr val="C00000"/>
                </a:solidFill>
              </a:rPr>
              <a:t>facilitate collaboration</a:t>
            </a:r>
          </a:p>
          <a:p>
            <a:pPr lvl="1"/>
            <a:r>
              <a:rPr lang="en-US" dirty="0"/>
              <a:t>One should </a:t>
            </a:r>
            <a:r>
              <a:rPr lang="en-US" dirty="0">
                <a:solidFill>
                  <a:srgbClr val="C00000"/>
                </a:solidFill>
              </a:rPr>
              <a:t>give</a:t>
            </a:r>
            <a:r>
              <a:rPr lang="en-US" dirty="0"/>
              <a:t> proper </a:t>
            </a:r>
            <a:r>
              <a:rPr lang="en-US" dirty="0">
                <a:solidFill>
                  <a:srgbClr val="C00000"/>
                </a:solidFill>
              </a:rPr>
              <a:t>importance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collaboration</a:t>
            </a:r>
            <a:r>
              <a:rPr lang="en-US" dirty="0"/>
              <a:t> as a key selection aspect of tools.</a:t>
            </a:r>
          </a:p>
          <a:p>
            <a:pPr lvl="1"/>
            <a:r>
              <a:rPr lang="en-US" dirty="0"/>
              <a:t>Verify the</a:t>
            </a:r>
            <a:r>
              <a:rPr lang="en-US" dirty="0">
                <a:solidFill>
                  <a:srgbClr val="C00000"/>
                </a:solidFill>
              </a:rPr>
              <a:t> main purpose of the tool</a:t>
            </a:r>
            <a:r>
              <a:rPr lang="en-US" dirty="0"/>
              <a:t> to find </a:t>
            </a:r>
            <a:r>
              <a:rPr lang="en-US" dirty="0">
                <a:solidFill>
                  <a:srgbClr val="C00000"/>
                </a:solidFill>
              </a:rPr>
              <a:t>collaboration opportunities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Check</a:t>
            </a:r>
            <a:r>
              <a:rPr lang="en-US" dirty="0"/>
              <a:t>, “How does the use of selected </a:t>
            </a:r>
            <a:r>
              <a:rPr lang="en-US" dirty="0">
                <a:solidFill>
                  <a:srgbClr val="C00000"/>
                </a:solidFill>
              </a:rPr>
              <a:t>tool helps in collaboration</a:t>
            </a:r>
            <a:r>
              <a:rPr lang="en-US" dirty="0"/>
              <a:t>?”</a:t>
            </a:r>
          </a:p>
          <a:p>
            <a:pPr lvl="0"/>
            <a:r>
              <a:rPr lang="en-US" dirty="0"/>
              <a:t>Select DevOps </a:t>
            </a:r>
            <a:r>
              <a:rPr lang="en-US" dirty="0">
                <a:solidFill>
                  <a:srgbClr val="C00000"/>
                </a:solidFill>
              </a:rPr>
              <a:t>tools</a:t>
            </a:r>
            <a:r>
              <a:rPr lang="en-US" dirty="0"/>
              <a:t> which provides</a:t>
            </a:r>
            <a:r>
              <a:rPr lang="en-US" dirty="0">
                <a:solidFill>
                  <a:srgbClr val="C00000"/>
                </a:solidFill>
              </a:rPr>
              <a:t> APIs</a:t>
            </a:r>
          </a:p>
          <a:p>
            <a:pPr lvl="1"/>
            <a:r>
              <a:rPr lang="en-US" dirty="0"/>
              <a:t>The company can get </a:t>
            </a:r>
            <a:r>
              <a:rPr lang="en-US" dirty="0">
                <a:solidFill>
                  <a:srgbClr val="C00000"/>
                </a:solidFill>
              </a:rPr>
              <a:t>mixture of new capabilities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multiple API-driven tools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Right DevOps Tools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Select the tools which can </a:t>
            </a:r>
            <a:r>
              <a:rPr lang="en-US" dirty="0">
                <a:solidFill>
                  <a:srgbClr val="C00000"/>
                </a:solidFill>
              </a:rPr>
              <a:t>store configuration in version control</a:t>
            </a:r>
          </a:p>
          <a:p>
            <a:pPr lvl="1"/>
            <a:r>
              <a:rPr lang="en-US" dirty="0"/>
              <a:t>Select tools that provides </a:t>
            </a:r>
            <a:r>
              <a:rPr lang="en-US" dirty="0">
                <a:solidFill>
                  <a:srgbClr val="C00000"/>
                </a:solidFill>
              </a:rPr>
              <a:t>configuration to version control system</a:t>
            </a:r>
            <a:r>
              <a:rPr lang="en-US" dirty="0"/>
              <a:t> available in market.</a:t>
            </a:r>
          </a:p>
          <a:p>
            <a:pPr lvl="0"/>
            <a:r>
              <a:rPr lang="en-US" dirty="0"/>
              <a:t>DevOps tools should </a:t>
            </a:r>
            <a:r>
              <a:rPr lang="en-US" dirty="0">
                <a:solidFill>
                  <a:srgbClr val="C00000"/>
                </a:solidFill>
              </a:rPr>
              <a:t>encourages learning</a:t>
            </a:r>
          </a:p>
          <a:p>
            <a:pPr lvl="1"/>
            <a:r>
              <a:rPr lang="en-US" dirty="0"/>
              <a:t>Few tools for </a:t>
            </a:r>
            <a:r>
              <a:rPr lang="en-US" dirty="0">
                <a:solidFill>
                  <a:srgbClr val="C00000"/>
                </a:solidFill>
              </a:rPr>
              <a:t>DevOps are so much involved and complicated for the people </a:t>
            </a:r>
            <a:r>
              <a:rPr lang="en-US" dirty="0"/>
              <a:t>new to them; one should not expect everyone to </a:t>
            </a:r>
            <a:r>
              <a:rPr lang="en-US" dirty="0">
                <a:solidFill>
                  <a:srgbClr val="C00000"/>
                </a:solidFill>
              </a:rPr>
              <a:t>understand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adopt complex new tools immediately</a:t>
            </a:r>
            <a:r>
              <a:rPr lang="en-US" dirty="0"/>
              <a:t>. If management selects a tool that is </a:t>
            </a:r>
            <a:r>
              <a:rPr lang="en-US" dirty="0">
                <a:solidFill>
                  <a:srgbClr val="C00000"/>
                </a:solidFill>
              </a:rPr>
              <a:t>too tricky to use</a:t>
            </a:r>
            <a:r>
              <a:rPr lang="en-US" dirty="0"/>
              <a:t>, some people may s</a:t>
            </a:r>
            <a:r>
              <a:rPr lang="en-US" dirty="0">
                <a:solidFill>
                  <a:srgbClr val="C00000"/>
                </a:solidFill>
              </a:rPr>
              <a:t>tart opposing</a:t>
            </a:r>
            <a:r>
              <a:rPr lang="en-US" dirty="0"/>
              <a:t>, especially if management don't provide training. </a:t>
            </a:r>
          </a:p>
          <a:p>
            <a:pPr lvl="1"/>
            <a:r>
              <a:rPr lang="en-US" dirty="0"/>
              <a:t>Company should </a:t>
            </a:r>
            <a:r>
              <a:rPr lang="en-US" dirty="0">
                <a:solidFill>
                  <a:srgbClr val="C00000"/>
                </a:solidFill>
              </a:rPr>
              <a:t>select tools which is easy to use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Bring people with company into the DevOps journey.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Avoid</a:t>
            </a:r>
            <a:r>
              <a:rPr lang="en-US" dirty="0"/>
              <a:t> special </a:t>
            </a:r>
            <a:r>
              <a:rPr lang="en-US" dirty="0">
                <a:solidFill>
                  <a:srgbClr val="C00000"/>
                </a:solidFill>
              </a:rPr>
              <a:t>production-only </a:t>
            </a:r>
            <a:r>
              <a:rPr lang="en-US" dirty="0"/>
              <a:t>tools</a:t>
            </a:r>
          </a:p>
          <a:p>
            <a:pPr lvl="1"/>
            <a:r>
              <a:rPr lang="en-US" dirty="0"/>
              <a:t>Select tool that enhance inter-team communications</a:t>
            </a:r>
          </a:p>
          <a:p>
            <a:pPr lvl="1"/>
            <a:r>
              <a:rPr lang="en-US" dirty="0"/>
              <a:t>Consider the entire organization as a system you are building.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Select separate tools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separate teams</a:t>
            </a:r>
            <a:r>
              <a:rPr lang="en-US" dirty="0"/>
              <a:t>.</a:t>
            </a:r>
          </a:p>
          <a:p>
            <a:r>
              <a:rPr lang="en-US" dirty="0"/>
              <a:t>One should deploy shared tools for the collaborative teams.</a:t>
            </a:r>
          </a:p>
        </p:txBody>
      </p:sp>
    </p:spTree>
    <p:extLst>
      <p:ext uri="{BB962C8B-B14F-4D97-AF65-F5344CB8AC3E}">
        <p14:creationId xmlns:p14="http://schemas.microsoft.com/office/powerpoint/2010/main" val="98662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DevOps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200645" cy="5590565"/>
          </a:xfrm>
        </p:spPr>
        <p:txBody>
          <a:bodyPr/>
          <a:lstStyle/>
          <a:p>
            <a:pPr lvl="0"/>
            <a:r>
              <a:rPr lang="en-US" dirty="0"/>
              <a:t>Lack of a </a:t>
            </a:r>
            <a:r>
              <a:rPr lang="en-US" dirty="0">
                <a:solidFill>
                  <a:srgbClr val="C00000"/>
                </a:solidFill>
              </a:rPr>
              <a:t>Standard Definition for DevOps</a:t>
            </a:r>
          </a:p>
          <a:p>
            <a:pPr lvl="1"/>
            <a:r>
              <a:rPr lang="en-US" dirty="0"/>
              <a:t>Many companies are still not have the </a:t>
            </a:r>
            <a:r>
              <a:rPr lang="en-US" dirty="0">
                <a:solidFill>
                  <a:srgbClr val="C00000"/>
                </a:solidFill>
              </a:rPr>
              <a:t>actual understanding of DevOps </a:t>
            </a:r>
            <a:r>
              <a:rPr lang="en-US" dirty="0"/>
              <a:t>e.g. the purpose behind it, or for that matter, the benefits of using it.</a:t>
            </a:r>
          </a:p>
          <a:p>
            <a:pPr lvl="1"/>
            <a:r>
              <a:rPr lang="en-US" dirty="0"/>
              <a:t>Many people believe that DevOps overrules existing methodologies like Scrum which are practiced in most industries. </a:t>
            </a:r>
          </a:p>
          <a:p>
            <a:pPr lvl="1"/>
            <a:r>
              <a:rPr lang="en-US" dirty="0"/>
              <a:t>Actually, DevOps helps to improve the execution of available methodologies. </a:t>
            </a:r>
          </a:p>
          <a:p>
            <a:pPr lvl="1"/>
            <a:r>
              <a:rPr lang="en-US" dirty="0"/>
              <a:t>The implementation of DevOps becomes risky because of the lack of proper understanding. </a:t>
            </a:r>
          </a:p>
          <a:p>
            <a:pPr lvl="0"/>
            <a:r>
              <a:rPr lang="en-US" dirty="0"/>
              <a:t>Lack of Vision</a:t>
            </a:r>
          </a:p>
          <a:p>
            <a:pPr lvl="1"/>
            <a:r>
              <a:rPr lang="en-US" dirty="0"/>
              <a:t>It is difficult to have a vision without proper understanding and definition of the problem or solution. Because of it analysts may stuck to ambiguous circle.</a:t>
            </a:r>
          </a:p>
          <a:p>
            <a:pPr lvl="1"/>
            <a:r>
              <a:rPr lang="en-US" dirty="0"/>
              <a:t>It is really more difficult to break this ambiguous circle &amp; to become more receptive to the newer methods like DevOps for betterment – all at the same time!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61773" y="946574"/>
            <a:ext cx="391257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Shortage of Tool Knowledge</a:t>
            </a:r>
          </a:p>
          <a:p>
            <a:r>
              <a:rPr lang="en-US" dirty="0"/>
              <a:t>Choice of Tools</a:t>
            </a:r>
          </a:p>
          <a:p>
            <a:r>
              <a:rPr lang="en-US" dirty="0"/>
              <a:t>Lack of Tool Integration</a:t>
            </a:r>
          </a:p>
          <a:p>
            <a:r>
              <a:rPr lang="en-US" dirty="0"/>
              <a:t>Cultural Challenges</a:t>
            </a:r>
          </a:p>
          <a:p>
            <a:r>
              <a:rPr lang="en-US" dirty="0"/>
              <a:t>Isolated Teams</a:t>
            </a:r>
          </a:p>
          <a:p>
            <a:r>
              <a:rPr lang="en-US" dirty="0"/>
              <a:t>Risk Analysis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53441" y="711201"/>
            <a:ext cx="0" cy="590549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219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DevOps?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DevOps Importance and Benefits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DevOps Principles and Practices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7 C’s of DevOps Lifecycle for Business Agility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DevOps and Continuous Testing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How to Choose Right DevOps Tools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Challenges with DevOps Implementation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Must Do Things for DevOps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Mapping My App to DevOps –Assessment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Definition, Implementation, Measure and Feedback</a:t>
            </a:r>
          </a:p>
        </p:txBody>
      </p:sp>
    </p:spTree>
    <p:extLst>
      <p:ext uri="{BB962C8B-B14F-4D97-AF65-F5344CB8AC3E}">
        <p14:creationId xmlns:p14="http://schemas.microsoft.com/office/powerpoint/2010/main" val="103974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DevOps?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537" y="2043639"/>
            <a:ext cx="247586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Development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3805513" y="3880207"/>
            <a:ext cx="533400" cy="2475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Operations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537" y="959774"/>
            <a:ext cx="1169126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2275" y="959774"/>
            <a:ext cx="1169126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5537" y="1508859"/>
            <a:ext cx="1169126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Build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2275" y="1508859"/>
            <a:ext cx="1169126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34280" y="5442111"/>
            <a:ext cx="1248500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Release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32082" y="5442110"/>
            <a:ext cx="1178062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Deploy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34280" y="5978943"/>
            <a:ext cx="1248500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Operate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1018" y="5978943"/>
            <a:ext cx="1169126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Monitor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0" y="2656565"/>
            <a:ext cx="3215802" cy="195185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44825" y="2577039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Dev</a:t>
            </a:r>
            <a:r>
              <a:rPr lang="en-US" sz="3600" b="1" dirty="0"/>
              <a:t>Ops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5518037" y="780089"/>
            <a:ext cx="6571230" cy="379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word </a:t>
            </a:r>
            <a:r>
              <a:rPr lang="en-US" sz="2800" b="1" dirty="0">
                <a:solidFill>
                  <a:srgbClr val="C00000"/>
                </a:solidFill>
              </a:rPr>
              <a:t>Dev</a:t>
            </a:r>
            <a:r>
              <a:rPr lang="en-US" sz="2800" b="1" dirty="0"/>
              <a:t>Ops</a:t>
            </a:r>
            <a:r>
              <a:rPr lang="en-US" dirty="0"/>
              <a:t> is the mixture of two words </a:t>
            </a:r>
            <a:r>
              <a:rPr lang="en-US" b="1" dirty="0">
                <a:solidFill>
                  <a:srgbClr val="C00000"/>
                </a:solidFill>
              </a:rPr>
              <a:t>Dev</a:t>
            </a:r>
            <a:r>
              <a:rPr lang="en-US" dirty="0"/>
              <a:t> (it represents </a:t>
            </a:r>
            <a:r>
              <a:rPr lang="en-US" b="1" dirty="0"/>
              <a:t>Software Development</a:t>
            </a:r>
            <a:r>
              <a:rPr lang="en-US" dirty="0"/>
              <a:t>) and </a:t>
            </a:r>
            <a:r>
              <a:rPr lang="en-US" b="1" dirty="0">
                <a:solidFill>
                  <a:srgbClr val="C00000"/>
                </a:solidFill>
              </a:rPr>
              <a:t>Ops</a:t>
            </a:r>
            <a:r>
              <a:rPr lang="en-US" dirty="0"/>
              <a:t> (It represents </a:t>
            </a:r>
            <a:r>
              <a:rPr lang="en-US" b="1" dirty="0"/>
              <a:t>IT Operations</a:t>
            </a:r>
            <a:r>
              <a:rPr lang="en-US" dirty="0"/>
              <a:t> e.g. Application and infrastructure planning, Automation implementation, incident response, and incident management, etc.)</a:t>
            </a:r>
          </a:p>
          <a:p>
            <a:r>
              <a:rPr lang="en-US" dirty="0"/>
              <a:t>DevOps is a </a:t>
            </a:r>
            <a:r>
              <a:rPr lang="en-US" b="1" dirty="0">
                <a:solidFill>
                  <a:srgbClr val="C00000"/>
                </a:solidFill>
              </a:rPr>
              <a:t>group of practices &amp; principals</a:t>
            </a:r>
            <a:r>
              <a:rPr lang="en-US" dirty="0"/>
              <a:t> that perfectly blends software development (Dev) and IT operations (Ops). </a:t>
            </a:r>
          </a:p>
          <a:p>
            <a:r>
              <a:rPr lang="en-US" dirty="0"/>
              <a:t>The main </a:t>
            </a:r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/>
              <a:t> of </a:t>
            </a:r>
            <a:r>
              <a:rPr lang="en-US" b="1" dirty="0"/>
              <a:t>DevOps</a:t>
            </a:r>
            <a:r>
              <a:rPr lang="en-US" dirty="0"/>
              <a:t> is to provide</a:t>
            </a:r>
            <a:r>
              <a:rPr lang="en-US" dirty="0">
                <a:solidFill>
                  <a:srgbClr val="C00000"/>
                </a:solidFill>
              </a:rPr>
              <a:t> continuous &amp; high-quality delivery</a:t>
            </a:r>
            <a:r>
              <a:rPr lang="en-US" dirty="0"/>
              <a:t> of the software by making </a:t>
            </a:r>
            <a:r>
              <a:rPr lang="en-US" dirty="0">
                <a:solidFill>
                  <a:srgbClr val="C00000"/>
                </a:solidFill>
              </a:rPr>
              <a:t>shortening SDLC</a:t>
            </a:r>
            <a:r>
              <a:rPr lang="en-US" dirty="0"/>
              <a:t> (Software Development Life Cycle)</a:t>
            </a:r>
          </a:p>
          <a:p>
            <a:r>
              <a:rPr lang="en-US" dirty="0"/>
              <a:t>DevOps </a:t>
            </a:r>
            <a:r>
              <a:rPr lang="en-US" b="1" dirty="0">
                <a:solidFill>
                  <a:srgbClr val="C00000"/>
                </a:solidFill>
              </a:rPr>
              <a:t>bridges the gap</a:t>
            </a:r>
            <a:r>
              <a:rPr lang="en-US" dirty="0"/>
              <a:t> between the </a:t>
            </a:r>
            <a:r>
              <a:rPr lang="en-US" b="1" dirty="0"/>
              <a:t>operation team &amp; development team</a:t>
            </a:r>
            <a:r>
              <a:rPr lang="en-US" dirty="0"/>
              <a:t>, which generally used to work in isolation with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21126" y="2577039"/>
            <a:ext cx="0" cy="7662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00388" y="4314825"/>
            <a:ext cx="0" cy="53661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42256" y="711201"/>
            <a:ext cx="0" cy="590549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5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8" grpId="0"/>
      <p:bldP spid="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Importance and Benefits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760" y="844407"/>
            <a:ext cx="4255040" cy="461665"/>
            <a:chOff x="113760" y="844407"/>
            <a:chExt cx="4255040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09059" y="844407"/>
              <a:ext cx="3759741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Technical benefits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760" y="844407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</a:t>
              </a:r>
              <a:endParaRPr lang="en-US" sz="2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13760" y="1395736"/>
            <a:ext cx="4255040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Continuous software delivery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760" y="1921313"/>
            <a:ext cx="4255040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Less complexity to manage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760" y="2446890"/>
            <a:ext cx="4255040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Faster resolution of problems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3760" y="2972467"/>
            <a:ext cx="4255040" cy="83099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Maximizes Efficiency with Automation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760" y="3965394"/>
            <a:ext cx="4255040" cy="461665"/>
            <a:chOff x="113760" y="3965394"/>
            <a:chExt cx="4255040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609059" y="3965394"/>
              <a:ext cx="3759741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Cultural benefits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760" y="3965394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2</a:t>
              </a:r>
              <a:endParaRPr lang="en-US" sz="24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13760" y="4516723"/>
            <a:ext cx="4255040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Happier, more productive teams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760" y="5035597"/>
            <a:ext cx="4255040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Higher employee engagement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3760" y="5554471"/>
            <a:ext cx="4255040" cy="83099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/>
              <a:t>Greater professional development opportunities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53924" y="844407"/>
            <a:ext cx="7320362" cy="461665"/>
            <a:chOff x="4653924" y="844407"/>
            <a:chExt cx="7320362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5149223" y="844407"/>
              <a:ext cx="682506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Business benefits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53924" y="844407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3</a:t>
              </a:r>
              <a:endParaRPr lang="en-US" sz="24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653924" y="1395736"/>
            <a:ext cx="7320362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Faster delivery of features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53924" y="1934961"/>
            <a:ext cx="7320362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More stable operating environments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53924" y="2474186"/>
            <a:ext cx="7320362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Improved communication and collaboration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53924" y="3013411"/>
            <a:ext cx="7320362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More time to innovate (rather than fix/maintain)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46669" y="3552636"/>
            <a:ext cx="7320362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Optimizes the Entire Business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46669" y="4091861"/>
            <a:ext cx="7320362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Gets the focus on What Matters Most: People</a:t>
            </a:r>
          </a:p>
        </p:txBody>
      </p:sp>
    </p:spTree>
    <p:extLst>
      <p:ext uri="{BB962C8B-B14F-4D97-AF65-F5344CB8AC3E}">
        <p14:creationId xmlns:p14="http://schemas.microsoft.com/office/powerpoint/2010/main" val="17821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DevOp</a:t>
            </a:r>
            <a:r>
              <a:rPr lang="en-US" dirty="0"/>
              <a:t>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142239" cy="5590565"/>
          </a:xfrm>
        </p:spPr>
        <p:txBody>
          <a:bodyPr/>
          <a:lstStyle/>
          <a:p>
            <a:pPr lvl="0"/>
            <a:r>
              <a:rPr lang="en-US" dirty="0"/>
              <a:t>Process automation</a:t>
            </a:r>
          </a:p>
          <a:p>
            <a:pPr lvl="0"/>
            <a:r>
              <a:rPr lang="en-US" dirty="0"/>
              <a:t>Continuous Integration (CI)</a:t>
            </a:r>
          </a:p>
          <a:p>
            <a:pPr lvl="0"/>
            <a:r>
              <a:rPr lang="en-US" dirty="0"/>
              <a:t>Continuous Delivery (CD)</a:t>
            </a:r>
          </a:p>
          <a:p>
            <a:pPr lvl="0"/>
            <a:r>
              <a:rPr lang="en-US" dirty="0"/>
              <a:t>Continuous Deployment</a:t>
            </a:r>
          </a:p>
          <a:p>
            <a:pPr lvl="0"/>
            <a:r>
              <a:rPr lang="en-US" dirty="0"/>
              <a:t>Infrastructure as code</a:t>
            </a:r>
          </a:p>
          <a:p>
            <a:pPr lvl="0"/>
            <a:r>
              <a:rPr lang="en-US" dirty="0" err="1"/>
              <a:t>Microservices</a:t>
            </a:r>
            <a:endParaRPr lang="en-US" dirty="0"/>
          </a:p>
          <a:p>
            <a:pPr lvl="0"/>
            <a:r>
              <a:rPr lang="en-US" dirty="0"/>
              <a:t>Configuration management and many more.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83839" y="0"/>
            <a:ext cx="0" cy="66167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9956" y="21647"/>
            <a:ext cx="337784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DevOps Principles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9956" y="770169"/>
            <a:ext cx="7296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DevOps principles guide how to organize a DevOps environment.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6226" y="1660134"/>
            <a:ext cx="6880974" cy="4114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Incremental Releases</a:t>
            </a:r>
          </a:p>
          <a:p>
            <a:r>
              <a:rPr lang="en-US"/>
              <a:t>Automation</a:t>
            </a:r>
          </a:p>
          <a:p>
            <a:r>
              <a:rPr lang="en-US"/>
              <a:t>DevOps Pipeline</a:t>
            </a:r>
          </a:p>
          <a:p>
            <a:r>
              <a:rPr lang="en-US"/>
              <a:t>Continuous Integration</a:t>
            </a:r>
          </a:p>
          <a:p>
            <a:r>
              <a:rPr lang="en-US"/>
              <a:t>Continuous Delivery</a:t>
            </a:r>
          </a:p>
          <a:p>
            <a:r>
              <a:rPr lang="en-US"/>
              <a:t>Continuous Monitoring</a:t>
            </a:r>
          </a:p>
          <a:p>
            <a:r>
              <a:rPr lang="en-US"/>
              <a:t>Feedback Sharing</a:t>
            </a:r>
          </a:p>
          <a:p>
            <a:r>
              <a:rPr lang="en-US"/>
              <a:t>Version Control</a:t>
            </a:r>
          </a:p>
          <a:p>
            <a:r>
              <a:rPr lang="en-US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C’s of DevOps Lifecycle for Business Agility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agile relationship between development &amp; operations</a:t>
            </a:r>
            <a:r>
              <a:rPr lang="en-US" dirty="0"/>
              <a:t> are defined by </a:t>
            </a:r>
            <a:r>
              <a:rPr lang="en-US" dirty="0">
                <a:solidFill>
                  <a:srgbClr val="C00000"/>
                </a:solidFill>
              </a:rPr>
              <a:t>DevOps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DevOps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set of rules and procedures</a:t>
            </a:r>
            <a:r>
              <a:rPr lang="en-US" dirty="0"/>
              <a:t> followed by the </a:t>
            </a:r>
            <a:r>
              <a:rPr lang="en-US" dirty="0">
                <a:solidFill>
                  <a:srgbClr val="C00000"/>
                </a:solidFill>
              </a:rPr>
              <a:t>development team and operational engineers together</a:t>
            </a:r>
            <a:r>
              <a:rPr lang="en-US" dirty="0"/>
              <a:t> from beginning to the final stage of the product.</a:t>
            </a:r>
          </a:p>
          <a:p>
            <a:r>
              <a:rPr lang="en-US" dirty="0"/>
              <a:t>To understand the DevOps lifecycle phases is essentials to Learn DevOps.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DevOps Life cycle</a:t>
            </a:r>
            <a:r>
              <a:rPr lang="en-US" dirty="0"/>
              <a:t> is described by </a:t>
            </a:r>
            <a:r>
              <a:rPr lang="en-US" dirty="0">
                <a:solidFill>
                  <a:srgbClr val="C00000"/>
                </a:solidFill>
              </a:rPr>
              <a:t>7’C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7’C approach to DevOps requires an </a:t>
            </a:r>
            <a:r>
              <a:rPr lang="en-US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efficient integration of processes and tools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to automate the seamless information exchange and execution.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7’C approach to DevOps also </a:t>
            </a:r>
            <a:r>
              <a:rPr lang="en-US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requires efficient collaboration between all stakeholders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empowering them to contribute more. 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7’C approach </a:t>
            </a:r>
            <a:r>
              <a:rPr lang="en-US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removes </a:t>
            </a:r>
            <a:r>
              <a:rPr lang="en-US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 deviation </a:t>
            </a:r>
            <a:r>
              <a:rPr lang="en-US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information and execution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C’s of DevOps Lifecycle for Business Agility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5008048"/>
              </p:ext>
            </p:extLst>
          </p:nvPr>
        </p:nvGraphicFramePr>
        <p:xfrm>
          <a:off x="1691451" y="7112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9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DA19E1-93C8-45A7-9B92-557ED0299C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2E44C3-8D65-4D4B-9779-F083AA35F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E9D1A1-C953-4E8C-9B16-CE75234618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46889A-89E1-4815-9D3B-F9C1BA6E7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F797D7-6D87-401B-976C-0FEA5ED53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3BA115-E63E-43F2-AC79-9476DBF2B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369055-A783-4C3C-8153-698340877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3CE15-0236-4B2D-9A87-2FC7980AC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2ABBFC-C93C-4B6B-9BA3-4AA6AE9E5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EA42E6-36A0-41EC-8353-67AC1AAD9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324A91-ED02-4940-AE82-EDCC2CC7F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490B11-4452-437B-A3CB-7E1E20762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F985AA-F38A-4A68-BE35-D48D5A4FC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D980B9-DB42-4E5D-B9AC-F8A8D00F7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F596FC-ADDB-4FD5-845B-B13F6662F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C’s of DevOps Lifecycle for Business Agility Cont.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760" y="844407"/>
            <a:ext cx="3876350" cy="461665"/>
            <a:chOff x="113760" y="844407"/>
            <a:chExt cx="3876350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609060" y="844407"/>
              <a:ext cx="338105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Continuous Development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760" y="844407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</a:t>
              </a:r>
              <a:endParaRPr lang="en-US" sz="2400" dirty="0"/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113760" y="1397713"/>
            <a:ext cx="3876349" cy="515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rgbClr val="C00000"/>
                </a:solidFill>
              </a:rPr>
              <a:t>Planning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C00000"/>
                </a:solidFill>
              </a:rPr>
              <a:t>Coding</a:t>
            </a:r>
            <a:r>
              <a:rPr lang="en-US" sz="2100" dirty="0"/>
              <a:t> of the software are involved in this initial phase.</a:t>
            </a:r>
          </a:p>
          <a:p>
            <a:r>
              <a:rPr lang="en-US" sz="2100" dirty="0"/>
              <a:t>During the planning phase, the </a:t>
            </a:r>
            <a:r>
              <a:rPr lang="en-US" sz="2100" dirty="0">
                <a:solidFill>
                  <a:srgbClr val="C00000"/>
                </a:solidFill>
              </a:rPr>
              <a:t>vision of the project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C00000"/>
                </a:solidFill>
              </a:rPr>
              <a:t>scope</a:t>
            </a:r>
            <a:r>
              <a:rPr lang="en-US" sz="2100" dirty="0"/>
              <a:t> is decided.</a:t>
            </a:r>
          </a:p>
          <a:p>
            <a:r>
              <a:rPr lang="en-US" sz="2100" dirty="0"/>
              <a:t>After the planning, developers used to </a:t>
            </a:r>
            <a:r>
              <a:rPr lang="en-US" sz="2100" dirty="0">
                <a:solidFill>
                  <a:srgbClr val="C00000"/>
                </a:solidFill>
              </a:rPr>
              <a:t>begin coding</a:t>
            </a:r>
            <a:r>
              <a:rPr lang="en-US" sz="2100" dirty="0"/>
              <a:t> the application.</a:t>
            </a:r>
          </a:p>
          <a:p>
            <a:r>
              <a:rPr lang="en-US" sz="2100" dirty="0"/>
              <a:t>For the planning no DevOps tools available, but many tools available to maintain the code.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114797" y="844407"/>
            <a:ext cx="0" cy="55841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262575" y="844407"/>
            <a:ext cx="7790880" cy="461665"/>
            <a:chOff x="4262575" y="844407"/>
            <a:chExt cx="779088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4757874" y="844407"/>
              <a:ext cx="7295581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Continuous Integration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62575" y="844407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2</a:t>
              </a:r>
              <a:endParaRPr lang="en-US" sz="2400" dirty="0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4239485" y="1397713"/>
            <a:ext cx="7813970" cy="515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This is the </a:t>
            </a:r>
            <a:r>
              <a:rPr lang="en-US" sz="2100" b="1" dirty="0">
                <a:solidFill>
                  <a:srgbClr val="C00000"/>
                </a:solidFill>
              </a:rPr>
              <a:t>main stage</a:t>
            </a:r>
            <a:r>
              <a:rPr lang="en-US" sz="2100" dirty="0"/>
              <a:t> of the </a:t>
            </a:r>
            <a:r>
              <a:rPr lang="en-US" sz="2100" dirty="0">
                <a:solidFill>
                  <a:srgbClr val="C00000"/>
                </a:solidFill>
              </a:rPr>
              <a:t>DevOps lifecycle</a:t>
            </a:r>
            <a:r>
              <a:rPr lang="en-US" sz="2100" dirty="0"/>
              <a:t>.</a:t>
            </a:r>
          </a:p>
          <a:p>
            <a:r>
              <a:rPr lang="en-US" sz="2100" dirty="0"/>
              <a:t>Developers should </a:t>
            </a:r>
            <a:r>
              <a:rPr lang="en-US" sz="2100" dirty="0">
                <a:solidFill>
                  <a:srgbClr val="C00000"/>
                </a:solidFill>
              </a:rPr>
              <a:t>commit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changes</a:t>
            </a:r>
            <a:r>
              <a:rPr lang="en-US" sz="2100" dirty="0"/>
              <a:t> to the </a:t>
            </a:r>
            <a:r>
              <a:rPr lang="en-US" sz="2100" dirty="0">
                <a:solidFill>
                  <a:srgbClr val="C00000"/>
                </a:solidFill>
              </a:rPr>
              <a:t>source code</a:t>
            </a:r>
            <a:r>
              <a:rPr lang="en-US" sz="2100" dirty="0"/>
              <a:t> more </a:t>
            </a:r>
            <a:r>
              <a:rPr lang="en-US" sz="2100" dirty="0">
                <a:solidFill>
                  <a:srgbClr val="C00000"/>
                </a:solidFill>
              </a:rPr>
              <a:t>frequently</a:t>
            </a:r>
            <a:r>
              <a:rPr lang="en-US" sz="2100" dirty="0"/>
              <a:t> as a software development practice. This should be on daily and weekly basis.</a:t>
            </a:r>
          </a:p>
          <a:p>
            <a:r>
              <a:rPr lang="en-US" sz="2100" dirty="0"/>
              <a:t>Next step is to</a:t>
            </a:r>
            <a:r>
              <a:rPr lang="en-US" sz="2100" dirty="0">
                <a:solidFill>
                  <a:srgbClr val="C00000"/>
                </a:solidFill>
              </a:rPr>
              <a:t> build the every commit</a:t>
            </a:r>
            <a:r>
              <a:rPr lang="en-US" sz="2100" dirty="0"/>
              <a:t>, this is </a:t>
            </a:r>
            <a:r>
              <a:rPr lang="en-US" sz="2100" dirty="0">
                <a:solidFill>
                  <a:srgbClr val="C00000"/>
                </a:solidFill>
              </a:rPr>
              <a:t>used</a:t>
            </a:r>
            <a:r>
              <a:rPr lang="en-US" sz="2100" dirty="0"/>
              <a:t> for </a:t>
            </a:r>
            <a:r>
              <a:rPr lang="en-US" sz="2100" dirty="0">
                <a:solidFill>
                  <a:srgbClr val="C00000"/>
                </a:solidFill>
              </a:rPr>
              <a:t>early detection of problems</a:t>
            </a:r>
            <a:r>
              <a:rPr lang="en-US" sz="2100" dirty="0"/>
              <a:t> if they are present. Building the code involves not the compilation, but also includes unit testing, integration testing, code review, and packaging.</a:t>
            </a:r>
          </a:p>
          <a:p>
            <a:r>
              <a:rPr lang="en-US" sz="2100" dirty="0"/>
              <a:t>The </a:t>
            </a:r>
            <a:r>
              <a:rPr lang="en-US" sz="2100" dirty="0">
                <a:solidFill>
                  <a:srgbClr val="C00000"/>
                </a:solidFill>
              </a:rPr>
              <a:t>new functionality</a:t>
            </a:r>
            <a:r>
              <a:rPr lang="en-US" sz="2100" dirty="0"/>
              <a:t> is </a:t>
            </a:r>
            <a:r>
              <a:rPr lang="en-US" sz="2100" dirty="0">
                <a:solidFill>
                  <a:srgbClr val="C00000"/>
                </a:solidFill>
              </a:rPr>
              <a:t>continuously integrated</a:t>
            </a:r>
            <a:r>
              <a:rPr lang="en-US" sz="2100" dirty="0"/>
              <a:t> with the </a:t>
            </a:r>
            <a:r>
              <a:rPr lang="en-US" sz="2100" dirty="0">
                <a:solidFill>
                  <a:srgbClr val="C00000"/>
                </a:solidFill>
              </a:rPr>
              <a:t>existing code</a:t>
            </a:r>
            <a:r>
              <a:rPr lang="en-US" sz="2100" dirty="0"/>
              <a:t>. So, there is continuous development of software. The newly written code needs to be integrated continuously and smoothly with the systems to reflect changes to the end-users.</a:t>
            </a:r>
          </a:p>
          <a:p>
            <a:r>
              <a:rPr lang="en-US" sz="2100" dirty="0">
                <a:solidFill>
                  <a:srgbClr val="C00000"/>
                </a:solidFill>
              </a:rPr>
              <a:t>Jenkins</a:t>
            </a:r>
            <a:r>
              <a:rPr lang="en-US" sz="2100" dirty="0"/>
              <a:t> is a famous </a:t>
            </a:r>
            <a:r>
              <a:rPr lang="en-US" sz="2100" dirty="0">
                <a:solidFill>
                  <a:srgbClr val="C00000"/>
                </a:solidFill>
              </a:rPr>
              <a:t>tool</a:t>
            </a:r>
            <a:r>
              <a:rPr lang="en-US" sz="2100" dirty="0"/>
              <a:t> used for </a:t>
            </a:r>
            <a:r>
              <a:rPr lang="en-US" sz="2100" dirty="0">
                <a:solidFill>
                  <a:srgbClr val="C00000"/>
                </a:solidFill>
              </a:rPr>
              <a:t>continuous integration</a:t>
            </a:r>
            <a:r>
              <a:rPr lang="en-US" sz="2100" dirty="0"/>
              <a:t>. Once the change in the </a:t>
            </a:r>
            <a:r>
              <a:rPr lang="en-US" sz="2100" dirty="0" err="1"/>
              <a:t>Git</a:t>
            </a:r>
            <a:r>
              <a:rPr lang="en-US" sz="2100" dirty="0"/>
              <a:t> repository is ready, then Jenkins fetches the committed code and prepares a build of that code. Then this </a:t>
            </a:r>
            <a:r>
              <a:rPr lang="en-US" sz="2100" dirty="0">
                <a:solidFill>
                  <a:srgbClr val="C00000"/>
                </a:solidFill>
              </a:rPr>
              <a:t>build</a:t>
            </a:r>
            <a:r>
              <a:rPr lang="en-US" sz="2100" dirty="0"/>
              <a:t> is </a:t>
            </a:r>
            <a:r>
              <a:rPr lang="en-US" sz="2100" dirty="0">
                <a:solidFill>
                  <a:srgbClr val="C00000"/>
                </a:solidFill>
              </a:rPr>
              <a:t>given to the test server</a:t>
            </a:r>
            <a:r>
              <a:rPr lang="en-US" sz="2100" dirty="0"/>
              <a:t> or the </a:t>
            </a:r>
            <a:r>
              <a:rPr lang="en-US" sz="2100" dirty="0">
                <a:solidFill>
                  <a:srgbClr val="C00000"/>
                </a:solidFill>
              </a:rPr>
              <a:t>production server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263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C’s of DevOps Lifecycle for Business Agility Cont.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760" y="844407"/>
            <a:ext cx="6715665" cy="461665"/>
            <a:chOff x="113760" y="844407"/>
            <a:chExt cx="6715665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609059" y="844407"/>
              <a:ext cx="6220366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Continuous Testing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760" y="844407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3</a:t>
              </a:r>
              <a:endParaRPr lang="en-US" sz="2400" dirty="0"/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113760" y="1397713"/>
            <a:ext cx="6818624" cy="515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In this phase, software continuously </a:t>
            </a:r>
            <a:r>
              <a:rPr lang="en-US" sz="2100" dirty="0">
                <a:solidFill>
                  <a:srgbClr val="C00000"/>
                </a:solidFill>
              </a:rPr>
              <a:t>testing for bugs</a:t>
            </a:r>
            <a:r>
              <a:rPr lang="en-US" sz="2100" dirty="0"/>
              <a:t>. The tools like </a:t>
            </a:r>
            <a:r>
              <a:rPr lang="en-US" sz="2100" dirty="0" err="1">
                <a:solidFill>
                  <a:srgbClr val="C00000"/>
                </a:solidFill>
              </a:rPr>
              <a:t>TestNG</a:t>
            </a:r>
            <a:r>
              <a:rPr lang="en-US" sz="2100" dirty="0"/>
              <a:t>, </a:t>
            </a:r>
            <a:r>
              <a:rPr lang="en-US" sz="2100" dirty="0">
                <a:solidFill>
                  <a:srgbClr val="C00000"/>
                </a:solidFill>
              </a:rPr>
              <a:t>JUnit</a:t>
            </a:r>
            <a:r>
              <a:rPr lang="en-US" sz="2100" dirty="0"/>
              <a:t>, </a:t>
            </a:r>
            <a:r>
              <a:rPr lang="en-US" sz="2100" dirty="0">
                <a:solidFill>
                  <a:srgbClr val="C00000"/>
                </a:solidFill>
              </a:rPr>
              <a:t>Selenium</a:t>
            </a:r>
            <a:r>
              <a:rPr lang="en-US" sz="2100" dirty="0"/>
              <a:t> </a:t>
            </a:r>
            <a:r>
              <a:rPr lang="en-US" sz="2100" dirty="0" err="1"/>
              <a:t>etc</a:t>
            </a:r>
            <a:r>
              <a:rPr lang="en-US" sz="2100" dirty="0"/>
              <a:t> are used for the constant testing.</a:t>
            </a:r>
          </a:p>
          <a:p>
            <a:r>
              <a:rPr lang="en-US" sz="2100" dirty="0"/>
              <a:t>This phase, where the developed software is continuously testing for bugs. For </a:t>
            </a:r>
            <a:r>
              <a:rPr lang="en-US" sz="2100" dirty="0">
                <a:solidFill>
                  <a:srgbClr val="C00000"/>
                </a:solidFill>
              </a:rPr>
              <a:t>constant testing, automation testing</a:t>
            </a:r>
            <a:r>
              <a:rPr lang="en-US" sz="2100" dirty="0"/>
              <a:t> tools such as </a:t>
            </a:r>
            <a:r>
              <a:rPr lang="en-US" sz="2100" dirty="0" err="1"/>
              <a:t>TestNG</a:t>
            </a:r>
            <a:r>
              <a:rPr lang="en-US" sz="2100" dirty="0"/>
              <a:t>, JUnit, Selenium, </a:t>
            </a:r>
            <a:r>
              <a:rPr lang="en-US" sz="2100" dirty="0" err="1"/>
              <a:t>etc</a:t>
            </a:r>
            <a:r>
              <a:rPr lang="en-US" sz="2100" dirty="0"/>
              <a:t> are used. </a:t>
            </a:r>
          </a:p>
          <a:p>
            <a:r>
              <a:rPr lang="en-US" sz="2100" dirty="0"/>
              <a:t>These testing tools allow QAs to test multiple code-bases in parallel to ensure that there is no flaw in the functionality. Docker Containers can be used for simulating the test environment.</a:t>
            </a:r>
          </a:p>
          <a:p>
            <a:r>
              <a:rPr lang="en-US" sz="2100" dirty="0">
                <a:solidFill>
                  <a:srgbClr val="C00000"/>
                </a:solidFill>
              </a:rPr>
              <a:t>Replacing manually testing </a:t>
            </a:r>
            <a:r>
              <a:rPr lang="en-US" sz="2100" dirty="0"/>
              <a:t>to </a:t>
            </a:r>
            <a:r>
              <a:rPr lang="en-US" sz="2100" dirty="0">
                <a:solidFill>
                  <a:srgbClr val="C00000"/>
                </a:solidFill>
              </a:rPr>
              <a:t>Automation testing</a:t>
            </a:r>
            <a:r>
              <a:rPr lang="en-US" sz="2100" dirty="0"/>
              <a:t> saves a lot of time and effort for executing the tests. The code is continuously integrated with the existing code, after the testing.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087057" y="844407"/>
            <a:ext cx="0" cy="55841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241731" y="844407"/>
            <a:ext cx="4745489" cy="461665"/>
            <a:chOff x="7241731" y="844407"/>
            <a:chExt cx="474548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7737031" y="844407"/>
              <a:ext cx="4250189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/>
                <a:t>Continuous Monitoring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41731" y="844407"/>
              <a:ext cx="4953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4</a:t>
              </a:r>
              <a:endParaRPr lang="en-US" sz="2400" dirty="0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7241731" y="1397713"/>
            <a:ext cx="4811723" cy="515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Monitoring is the phase where</a:t>
            </a:r>
            <a:r>
              <a:rPr lang="en-US" sz="2100" dirty="0">
                <a:solidFill>
                  <a:srgbClr val="C00000"/>
                </a:solidFill>
              </a:rPr>
              <a:t> important information</a:t>
            </a:r>
            <a:r>
              <a:rPr lang="en-US" sz="2100" dirty="0"/>
              <a:t> about the use of software is </a:t>
            </a:r>
            <a:r>
              <a:rPr lang="en-US" sz="2100" dirty="0">
                <a:solidFill>
                  <a:srgbClr val="C00000"/>
                </a:solidFill>
              </a:rPr>
              <a:t>recorded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C00000"/>
                </a:solidFill>
              </a:rPr>
              <a:t>processed</a:t>
            </a:r>
            <a:r>
              <a:rPr lang="en-US" sz="2100" dirty="0"/>
              <a:t> to </a:t>
            </a:r>
            <a:r>
              <a:rPr lang="en-US" sz="2100" dirty="0">
                <a:solidFill>
                  <a:srgbClr val="C00000"/>
                </a:solidFill>
              </a:rPr>
              <a:t>identify the problem areas</a:t>
            </a:r>
            <a:r>
              <a:rPr lang="en-US" sz="2100" dirty="0"/>
              <a:t>. Monitoring is integrated with the operational capabilities of the software application. The </a:t>
            </a:r>
            <a:r>
              <a:rPr lang="en-US" sz="2100" dirty="0">
                <a:solidFill>
                  <a:srgbClr val="C00000"/>
                </a:solidFill>
              </a:rPr>
              <a:t>system errors</a:t>
            </a:r>
            <a:r>
              <a:rPr lang="en-US" sz="2100" dirty="0"/>
              <a:t> such as </a:t>
            </a:r>
            <a:r>
              <a:rPr lang="en-US" sz="2100" dirty="0">
                <a:solidFill>
                  <a:srgbClr val="C00000"/>
                </a:solidFill>
              </a:rPr>
              <a:t>server not reachable</a:t>
            </a:r>
            <a:r>
              <a:rPr lang="en-US" sz="2100" dirty="0"/>
              <a:t>, </a:t>
            </a:r>
            <a:r>
              <a:rPr lang="en-US" sz="2100" dirty="0">
                <a:solidFill>
                  <a:srgbClr val="C00000"/>
                </a:solidFill>
              </a:rPr>
              <a:t>low memory</a:t>
            </a:r>
            <a:r>
              <a:rPr lang="en-US" sz="2100" dirty="0"/>
              <a:t>, </a:t>
            </a:r>
            <a:r>
              <a:rPr lang="en-US" sz="2100" dirty="0" err="1"/>
              <a:t>etc</a:t>
            </a:r>
            <a:r>
              <a:rPr lang="en-US" sz="2100" dirty="0"/>
              <a:t> are resolved in this phase. It </a:t>
            </a:r>
            <a:r>
              <a:rPr lang="en-US" sz="2100" dirty="0">
                <a:solidFill>
                  <a:srgbClr val="C00000"/>
                </a:solidFill>
              </a:rPr>
              <a:t>maintains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security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C00000"/>
                </a:solidFill>
              </a:rPr>
              <a:t>availability</a:t>
            </a:r>
            <a:r>
              <a:rPr lang="en-US" sz="2100" dirty="0"/>
              <a:t> of the </a:t>
            </a:r>
            <a:r>
              <a:rPr lang="en-US" sz="2100" dirty="0">
                <a:solidFill>
                  <a:srgbClr val="C00000"/>
                </a:solidFill>
              </a:rPr>
              <a:t>service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5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2190</Words>
  <Application>Microsoft Office PowerPoint</Application>
  <PresentationFormat>Widescreen</PresentationFormat>
  <Paragraphs>233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Wingdings 3</vt:lpstr>
      <vt:lpstr>Roboto Condensed Light</vt:lpstr>
      <vt:lpstr>Wingdings</vt:lpstr>
      <vt:lpstr>Arial</vt:lpstr>
      <vt:lpstr>Roboto Condensed</vt:lpstr>
      <vt:lpstr>Office Theme</vt:lpstr>
      <vt:lpstr>PowerPoint Presentation</vt:lpstr>
      <vt:lpstr>PowerPoint Presentation</vt:lpstr>
      <vt:lpstr>What is DevOps?</vt:lpstr>
      <vt:lpstr>DevOps Importance and Benefits</vt:lpstr>
      <vt:lpstr>DevOp Practices</vt:lpstr>
      <vt:lpstr>7 C’s of DevOps Lifecycle for Business Agility</vt:lpstr>
      <vt:lpstr>7 C’s of DevOps Lifecycle for Business Agility</vt:lpstr>
      <vt:lpstr>7 C’s of DevOps Lifecycle for Business Agility Cont.</vt:lpstr>
      <vt:lpstr>7 C’s of DevOps Lifecycle for Business Agility Cont.</vt:lpstr>
      <vt:lpstr>7 C’s of DevOps Lifecycle for Business Agility Cont.</vt:lpstr>
      <vt:lpstr>DevOps and Continuous Testing</vt:lpstr>
      <vt:lpstr>DevOps and Continuous Testing Cont.</vt:lpstr>
      <vt:lpstr>DevOps and Continuous Testing Cont.</vt:lpstr>
      <vt:lpstr>DevOps and Continuous Testing (CT) Cont.</vt:lpstr>
      <vt:lpstr>Benefits of Continuous Testing in DevOps</vt:lpstr>
      <vt:lpstr>Choose Right DevOps Tools</vt:lpstr>
      <vt:lpstr>Choose Right DevOps Tools Cont.</vt:lpstr>
      <vt:lpstr>Challenges with DevOps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ADMIN</dc:creator>
  <cp:keywords>Software Engineering, GTU, Darshan Institute of Engineering &amp; Technology</cp:keywords>
  <cp:lastModifiedBy>Naimish Vadodariya</cp:lastModifiedBy>
  <cp:revision>2695</cp:revision>
  <dcterms:created xsi:type="dcterms:W3CDTF">2020-05-01T05:09:15Z</dcterms:created>
  <dcterms:modified xsi:type="dcterms:W3CDTF">2021-01-15T11:52:06Z</dcterms:modified>
</cp:coreProperties>
</file>