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5" r:id="rId2"/>
    <p:sldId id="276" r:id="rId3"/>
    <p:sldId id="277" r:id="rId4"/>
    <p:sldId id="278" r:id="rId5"/>
    <p:sldId id="279" r:id="rId6"/>
    <p:sldId id="280" r:id="rId7"/>
    <p:sldId id="281" r:id="rId8"/>
    <p:sldId id="282" r:id="rId9"/>
    <p:sldId id="283" r:id="rId10"/>
    <p:sldId id="284"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2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C2D5CC-C0F9-4BF3-9FF2-733A6DF5E031}">
          <p14:sldIdLst>
            <p14:sldId id="275"/>
            <p14:sldId id="276"/>
            <p14:sldId id="277"/>
            <p14:sldId id="278"/>
            <p14:sldId id="279"/>
            <p14:sldId id="280"/>
            <p14:sldId id="281"/>
            <p14:sldId id="282"/>
            <p14:sldId id="283"/>
            <p14:sldId id="284"/>
            <p14:sldId id="286"/>
            <p14:sldId id="287"/>
            <p14:sldId id="288"/>
            <p14:sldId id="289"/>
            <p14:sldId id="290"/>
            <p14:sldId id="291"/>
            <p14:sldId id="292"/>
            <p14:sldId id="293"/>
            <p14:sldId id="294"/>
            <p14:sldId id="295"/>
            <p14:sldId id="296"/>
            <p14:sldId id="297"/>
            <p14:sldId id="298"/>
            <p14:sldId id="299"/>
            <p14:sldId id="300"/>
            <p14:sldId id="301"/>
            <p14:sldId id="302"/>
            <p14:sldId id="32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9" d="100"/>
          <a:sy n="39" d="100"/>
        </p:scale>
        <p:origin x="60"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970E6-3318-492A-B08E-0CDFB4BD499B}"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F2F61-5C71-43C3-980D-995036EC9772}" type="slidenum">
              <a:rPr lang="en-US" smtClean="0"/>
              <a:t>‹#›</a:t>
            </a:fld>
            <a:endParaRPr lang="en-US"/>
          </a:p>
        </p:txBody>
      </p:sp>
    </p:spTree>
    <p:extLst>
      <p:ext uri="{BB962C8B-B14F-4D97-AF65-F5344CB8AC3E}">
        <p14:creationId xmlns:p14="http://schemas.microsoft.com/office/powerpoint/2010/main" val="4050921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BB7511-6A2C-4FC7-AD62-5EB35A7B85DC}"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137329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BB7511-6A2C-4FC7-AD62-5EB35A7B85DC}"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412003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BB7511-6A2C-4FC7-AD62-5EB35A7B85DC}"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304387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54BB7511-6A2C-4FC7-AD62-5EB35A7B85DC}"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
        <p:nvSpPr>
          <p:cNvPr id="7" name="Rectangle 6">
            <a:extLst>
              <a:ext uri="{FF2B5EF4-FFF2-40B4-BE49-F238E27FC236}">
                <a16:creationId xmlns:a16="http://schemas.microsoft.com/office/drawing/2014/main" id="{F96C3307-7F0D-4BAE-9D7F-2575F222398B}"/>
              </a:ext>
            </a:extLst>
          </p:cNvPr>
          <p:cNvSpPr/>
          <p:nvPr userDrawn="1"/>
        </p:nvSpPr>
        <p:spPr>
          <a:xfrm>
            <a:off x="0" y="6469038"/>
            <a:ext cx="12192000" cy="3889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err="1">
                <a:solidFill>
                  <a:srgbClr val="002060"/>
                </a:solidFill>
              </a:rPr>
              <a:t>Chandubhai</a:t>
            </a:r>
            <a:r>
              <a:rPr lang="en-IN" dirty="0">
                <a:solidFill>
                  <a:srgbClr val="002060"/>
                </a:solidFill>
              </a:rPr>
              <a:t> S. Patel Institute of Technology (CSPIT), CHARUSAT</a:t>
            </a:r>
          </a:p>
        </p:txBody>
      </p:sp>
      <p:sp>
        <p:nvSpPr>
          <p:cNvPr id="8" name="Title 7">
            <a:extLst>
              <a:ext uri="{FF2B5EF4-FFF2-40B4-BE49-F238E27FC236}">
                <a16:creationId xmlns:a16="http://schemas.microsoft.com/office/drawing/2014/main" id="{5F9E75BD-027B-466F-AF02-7BD9D6D39D4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329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BB7511-6A2C-4FC7-AD62-5EB35A7B85DC}"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312928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BB7511-6A2C-4FC7-AD62-5EB35A7B85DC}"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13287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BB7511-6A2C-4FC7-AD62-5EB35A7B85DC}"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15063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BB7511-6A2C-4FC7-AD62-5EB35A7B85DC}"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220917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7511-6A2C-4FC7-AD62-5EB35A7B85DC}"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380017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BB7511-6A2C-4FC7-AD62-5EB35A7B85DC}"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126840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BB7511-6A2C-4FC7-AD62-5EB35A7B85DC}"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BC8CE-00A2-4570-A7C4-CF89774406DD}" type="slidenum">
              <a:rPr lang="en-IN" smtClean="0"/>
              <a:t>‹#›</a:t>
            </a:fld>
            <a:endParaRPr lang="en-IN"/>
          </a:p>
        </p:txBody>
      </p:sp>
    </p:spTree>
    <p:extLst>
      <p:ext uri="{BB962C8B-B14F-4D97-AF65-F5344CB8AC3E}">
        <p14:creationId xmlns:p14="http://schemas.microsoft.com/office/powerpoint/2010/main" val="73132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7511-6A2C-4FC7-AD62-5EB35A7B85DC}" type="datetimeFigureOut">
              <a:rPr lang="en-IN" smtClean="0"/>
              <a:t>18-04-2022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BC8CE-00A2-4570-A7C4-CF89774406DD}" type="slidenum">
              <a:rPr lang="en-IN" smtClean="0"/>
              <a:t>‹#›</a:t>
            </a:fld>
            <a:endParaRPr lang="en-IN"/>
          </a:p>
        </p:txBody>
      </p:sp>
    </p:spTree>
    <p:extLst>
      <p:ext uri="{BB962C8B-B14F-4D97-AF65-F5344CB8AC3E}">
        <p14:creationId xmlns:p14="http://schemas.microsoft.com/office/powerpoint/2010/main" val="4214646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javascript:popUp('/content/images/chap11_9780133387520/elementLinks/11fig01.jp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43896"/>
            <a:ext cx="11832609" cy="1446550"/>
          </a:xfrm>
          <a:prstGeom prst="rect">
            <a:avLst/>
          </a:prstGeom>
          <a:noFill/>
        </p:spPr>
        <p:txBody>
          <a:bodyPr wrap="square" rtlCol="0">
            <a:spAutoFit/>
          </a:bodyPr>
          <a:lstStyle/>
          <a:p>
            <a:endParaRPr lang="en-IN" sz="2200" dirty="0">
              <a:solidFill>
                <a:schemeClr val="bg1"/>
              </a:solidFill>
            </a:endParaRPr>
          </a:p>
          <a:p>
            <a:pPr algn="ctr"/>
            <a:r>
              <a:rPr lang="en-IN" sz="2200" cap="all" spc="500" dirty="0"/>
              <a:t>Ce443 : Cloud computing</a:t>
            </a:r>
          </a:p>
          <a:p>
            <a:pPr algn="ctr"/>
            <a:endParaRPr lang="en-IN" sz="2200" cap="all" spc="500" dirty="0"/>
          </a:p>
          <a:p>
            <a:pPr algn="ctr"/>
            <a:r>
              <a:rPr lang="en-IN" sz="2200" cap="all" spc="500" dirty="0"/>
              <a:t>Ch-5 Fundamental Cloud Architectures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70" y="189388"/>
            <a:ext cx="4804581" cy="9658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4589" y="189388"/>
            <a:ext cx="1438020" cy="1223657"/>
          </a:xfrm>
          <a:prstGeom prst="rect">
            <a:avLst/>
          </a:prstGeom>
        </p:spPr>
      </p:pic>
      <p:sp>
        <p:nvSpPr>
          <p:cNvPr id="8" name="TextBox 7"/>
          <p:cNvSpPr txBox="1"/>
          <p:nvPr/>
        </p:nvSpPr>
        <p:spPr>
          <a:xfrm>
            <a:off x="3021160" y="6175630"/>
            <a:ext cx="6455391" cy="523220"/>
          </a:xfrm>
          <a:prstGeom prst="rect">
            <a:avLst/>
          </a:prstGeom>
          <a:noFill/>
        </p:spPr>
        <p:txBody>
          <a:bodyPr wrap="square" rtlCol="0">
            <a:spAutoFit/>
          </a:bodyPr>
          <a:lstStyle/>
          <a:p>
            <a:r>
              <a:rPr lang="en-IN" sz="2800" dirty="0" err="1"/>
              <a:t>Chandubhai</a:t>
            </a:r>
            <a:r>
              <a:rPr lang="en-IN" sz="2800" dirty="0"/>
              <a:t> S. Patel Institute of Technology</a:t>
            </a:r>
            <a:endParaRPr lang="en-IN" sz="2800" cap="all" spc="500" dirty="0"/>
          </a:p>
        </p:txBody>
      </p:sp>
      <p:sp>
        <p:nvSpPr>
          <p:cNvPr id="9" name="TextBox 8"/>
          <p:cNvSpPr txBox="1"/>
          <p:nvPr/>
        </p:nvSpPr>
        <p:spPr>
          <a:xfrm>
            <a:off x="-202441" y="3659851"/>
            <a:ext cx="11832609" cy="769441"/>
          </a:xfrm>
          <a:prstGeom prst="rect">
            <a:avLst/>
          </a:prstGeom>
          <a:noFill/>
        </p:spPr>
        <p:txBody>
          <a:bodyPr wrap="square" rtlCol="0">
            <a:spAutoFit/>
          </a:bodyPr>
          <a:lstStyle/>
          <a:p>
            <a:endParaRPr lang="en-IN" sz="2200" dirty="0">
              <a:solidFill>
                <a:schemeClr val="bg1"/>
              </a:solidFill>
            </a:endParaRPr>
          </a:p>
          <a:p>
            <a:pPr algn="ctr"/>
            <a:endParaRPr lang="en-IN" sz="2200" cap="all" spc="500" dirty="0"/>
          </a:p>
        </p:txBody>
      </p:sp>
    </p:spTree>
    <p:extLst>
      <p:ext uri="{BB962C8B-B14F-4D97-AF65-F5344CB8AC3E}">
        <p14:creationId xmlns:p14="http://schemas.microsoft.com/office/powerpoint/2010/main" val="169413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BAD9D3F-9A72-40CF-8826-70BE5DFD546C}"/>
              </a:ext>
            </a:extLst>
          </p:cNvPr>
          <p:cNvSpPr>
            <a:spLocks noGrp="1"/>
          </p:cNvSpPr>
          <p:nvPr>
            <p:ph idx="1"/>
          </p:nvPr>
        </p:nvSpPr>
        <p:spPr/>
        <p:txBody>
          <a:bodyPr/>
          <a:lstStyle/>
          <a:p>
            <a:pPr algn="just"/>
            <a:r>
              <a:rPr lang="en-US" dirty="0"/>
              <a:t>This fundamental architectural model can be applied to any IT resource, with workload distribution commonly carried out in support of distributed virtual servers, cloud storage devices, and cloud services. </a:t>
            </a:r>
          </a:p>
          <a:p>
            <a:pPr algn="just"/>
            <a:r>
              <a:rPr lang="en-US" dirty="0"/>
              <a:t>Load balancing systems applied to specific IT resources usually produce specialized variations of this architecture that incorporate aspects of load balancing</a:t>
            </a:r>
          </a:p>
        </p:txBody>
      </p:sp>
      <p:sp>
        <p:nvSpPr>
          <p:cNvPr id="5" name="Title 4">
            <a:extLst>
              <a:ext uri="{FF2B5EF4-FFF2-40B4-BE49-F238E27FC236}">
                <a16:creationId xmlns:a16="http://schemas.microsoft.com/office/drawing/2014/main" id="{71CA5A07-5C2E-4553-AF82-A4A61CA5E2C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3310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4C5153-179D-4710-96A3-B19AB233A09C}"/>
              </a:ext>
            </a:extLst>
          </p:cNvPr>
          <p:cNvSpPr>
            <a:spLocks noGrp="1"/>
          </p:cNvSpPr>
          <p:nvPr>
            <p:ph idx="1"/>
          </p:nvPr>
        </p:nvSpPr>
        <p:spPr/>
        <p:txBody>
          <a:bodyPr/>
          <a:lstStyle/>
          <a:p>
            <a:pPr algn="just"/>
            <a:r>
              <a:rPr lang="en-US" dirty="0"/>
              <a:t>A resource pooling architecture is based on the use of one or more resource pools, in which identical IT resources are grouped and maintained by a system that automatically ensures that they remain synchronized. </a:t>
            </a:r>
          </a:p>
          <a:p>
            <a:pPr algn="just"/>
            <a:r>
              <a:rPr lang="en-US" dirty="0"/>
              <a:t>Provided here are common examples of resource pools:</a:t>
            </a:r>
          </a:p>
          <a:p>
            <a:pPr lvl="1" algn="just"/>
            <a:r>
              <a:rPr lang="en-US" dirty="0"/>
              <a:t>Physical server pools are composed of networked </a:t>
            </a:r>
          </a:p>
          <a:p>
            <a:pPr marL="457200" lvl="1" indent="0" algn="just">
              <a:buNone/>
            </a:pPr>
            <a:r>
              <a:rPr lang="en-US" dirty="0"/>
              <a:t>servers that have been installed with operating </a:t>
            </a:r>
          </a:p>
          <a:p>
            <a:pPr marL="457200" lvl="1" indent="0" algn="just">
              <a:buNone/>
            </a:pPr>
            <a:r>
              <a:rPr lang="en-US" dirty="0"/>
              <a:t>systems and other necessary programs and/or </a:t>
            </a:r>
          </a:p>
          <a:p>
            <a:pPr marL="457200" lvl="1" indent="0" algn="just">
              <a:buNone/>
            </a:pPr>
            <a:r>
              <a:rPr lang="en-US" dirty="0"/>
              <a:t>applications and are ready for immediate use.</a:t>
            </a:r>
          </a:p>
          <a:p>
            <a:pPr algn="just"/>
            <a:endParaRPr lang="en-US" dirty="0"/>
          </a:p>
        </p:txBody>
      </p:sp>
      <p:sp>
        <p:nvSpPr>
          <p:cNvPr id="3" name="Title 2">
            <a:extLst>
              <a:ext uri="{FF2B5EF4-FFF2-40B4-BE49-F238E27FC236}">
                <a16:creationId xmlns:a16="http://schemas.microsoft.com/office/drawing/2014/main" id="{E1E5CA16-992E-484E-A4C8-C6D1BBA48782}"/>
              </a:ext>
            </a:extLst>
          </p:cNvPr>
          <p:cNvSpPr>
            <a:spLocks noGrp="1"/>
          </p:cNvSpPr>
          <p:nvPr>
            <p:ph type="title"/>
          </p:nvPr>
        </p:nvSpPr>
        <p:spPr/>
        <p:txBody>
          <a:bodyPr/>
          <a:lstStyle/>
          <a:p>
            <a:r>
              <a:rPr lang="en-US" dirty="0"/>
              <a:t> Resource Pooling Architecture </a:t>
            </a:r>
          </a:p>
        </p:txBody>
      </p:sp>
      <p:pic>
        <p:nvPicPr>
          <p:cNvPr id="4" name="Picture 3">
            <a:extLst>
              <a:ext uri="{FF2B5EF4-FFF2-40B4-BE49-F238E27FC236}">
                <a16:creationId xmlns:a16="http://schemas.microsoft.com/office/drawing/2014/main" id="{7347FAC7-CDE4-471B-A74C-09315F16FF42}"/>
              </a:ext>
            </a:extLst>
          </p:cNvPr>
          <p:cNvPicPr>
            <a:picLocks noChangeAspect="1"/>
          </p:cNvPicPr>
          <p:nvPr/>
        </p:nvPicPr>
        <p:blipFill>
          <a:blip r:embed="rId2"/>
          <a:stretch>
            <a:fillRect/>
          </a:stretch>
        </p:blipFill>
        <p:spPr>
          <a:xfrm>
            <a:off x="8530423" y="4114835"/>
            <a:ext cx="2475933" cy="2062128"/>
          </a:xfrm>
          <a:prstGeom prst="rect">
            <a:avLst/>
          </a:prstGeom>
        </p:spPr>
      </p:pic>
    </p:spTree>
    <p:extLst>
      <p:ext uri="{BB962C8B-B14F-4D97-AF65-F5344CB8AC3E}">
        <p14:creationId xmlns:p14="http://schemas.microsoft.com/office/powerpoint/2010/main" val="195500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43DF22-2DA5-4DEA-8871-3C750D8E9CF2}"/>
              </a:ext>
            </a:extLst>
          </p:cNvPr>
          <p:cNvSpPr>
            <a:spLocks noGrp="1"/>
          </p:cNvSpPr>
          <p:nvPr>
            <p:ph idx="1"/>
          </p:nvPr>
        </p:nvSpPr>
        <p:spPr/>
        <p:txBody>
          <a:bodyPr/>
          <a:lstStyle/>
          <a:p>
            <a:pPr lvl="1"/>
            <a:r>
              <a:rPr lang="en-US" dirty="0"/>
              <a:t>Virtual server pools are usually configured using one of </a:t>
            </a:r>
          </a:p>
          <a:p>
            <a:pPr marL="457200" lvl="1" indent="0">
              <a:buNone/>
            </a:pPr>
            <a:r>
              <a:rPr lang="en-US" dirty="0"/>
              <a:t>several available templates chosen by the cloud consumer </a:t>
            </a:r>
          </a:p>
          <a:p>
            <a:pPr marL="457200" lvl="1" indent="0">
              <a:buNone/>
            </a:pPr>
            <a:r>
              <a:rPr lang="en-US" dirty="0"/>
              <a:t>during provisioning. For example, a cloud consumer can set up </a:t>
            </a:r>
          </a:p>
          <a:p>
            <a:pPr marL="457200" lvl="1" indent="0">
              <a:buNone/>
            </a:pPr>
            <a:r>
              <a:rPr lang="en-US" dirty="0"/>
              <a:t>a pool of mid-tier Windows servers with 4 GB of RAM or </a:t>
            </a:r>
          </a:p>
          <a:p>
            <a:pPr marL="457200" lvl="1" indent="0">
              <a:buNone/>
            </a:pPr>
            <a:r>
              <a:rPr lang="en-US" dirty="0"/>
              <a:t>a pool of low-tier Ubuntu servers with 2 GB of RAM</a:t>
            </a:r>
          </a:p>
          <a:p>
            <a:pPr lvl="1"/>
            <a:endParaRPr lang="en-US" dirty="0"/>
          </a:p>
          <a:p>
            <a:pPr lvl="1"/>
            <a:r>
              <a:rPr lang="en-US" dirty="0"/>
              <a:t>Storage pools, or cloud storage device pools, consist of</a:t>
            </a:r>
          </a:p>
          <a:p>
            <a:pPr marL="457200" lvl="1" indent="0">
              <a:buNone/>
            </a:pPr>
            <a:r>
              <a:rPr lang="en-US" dirty="0"/>
              <a:t>file-based or block-based storage structures that contain </a:t>
            </a:r>
          </a:p>
          <a:p>
            <a:pPr marL="457200" lvl="1" indent="0">
              <a:buNone/>
            </a:pPr>
            <a:r>
              <a:rPr lang="en-US" dirty="0"/>
              <a:t>empty and/or filled cloud storage devices.</a:t>
            </a:r>
          </a:p>
        </p:txBody>
      </p:sp>
      <p:sp>
        <p:nvSpPr>
          <p:cNvPr id="3" name="Title 2">
            <a:extLst>
              <a:ext uri="{FF2B5EF4-FFF2-40B4-BE49-F238E27FC236}">
                <a16:creationId xmlns:a16="http://schemas.microsoft.com/office/drawing/2014/main" id="{5FFF01D6-82DB-4E13-8A86-3FF898E80729}"/>
              </a:ext>
            </a:extLst>
          </p:cNvPr>
          <p:cNvSpPr>
            <a:spLocks noGrp="1"/>
          </p:cNvSpPr>
          <p:nvPr>
            <p:ph type="title"/>
          </p:nvPr>
        </p:nvSpPr>
        <p:spPr/>
        <p:txBody>
          <a:bodyPr/>
          <a:lstStyle/>
          <a:p>
            <a:endParaRPr lang="en-US"/>
          </a:p>
        </p:txBody>
      </p:sp>
      <p:pic>
        <p:nvPicPr>
          <p:cNvPr id="5122" name="Picture 2">
            <a:extLst>
              <a:ext uri="{FF2B5EF4-FFF2-40B4-BE49-F238E27FC236}">
                <a16:creationId xmlns:a16="http://schemas.microsoft.com/office/drawing/2014/main" id="{E76334BC-C7D9-43D3-A246-76B3BBCC7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237" y="1963062"/>
            <a:ext cx="1787729" cy="14659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488D42-7081-4C85-9AF7-DAD5E8EFE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238" y="3984516"/>
            <a:ext cx="1854842" cy="152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98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797D26-7C45-4F36-B891-59CF958021B4}"/>
              </a:ext>
            </a:extLst>
          </p:cNvPr>
          <p:cNvSpPr>
            <a:spLocks noGrp="1"/>
          </p:cNvSpPr>
          <p:nvPr>
            <p:ph idx="1"/>
          </p:nvPr>
        </p:nvSpPr>
        <p:spPr/>
        <p:txBody>
          <a:bodyPr/>
          <a:lstStyle/>
          <a:p>
            <a:pPr lvl="1"/>
            <a:r>
              <a:rPr lang="en-US" dirty="0"/>
              <a:t>Network pools (or interconnect pools) are composed of </a:t>
            </a:r>
          </a:p>
          <a:p>
            <a:pPr marL="457200" lvl="1" indent="0">
              <a:buNone/>
            </a:pPr>
            <a:r>
              <a:rPr lang="en-US" dirty="0"/>
              <a:t>different preconfigured network connectivity devices. </a:t>
            </a:r>
          </a:p>
          <a:p>
            <a:pPr marL="457200" lvl="1" indent="0">
              <a:buNone/>
            </a:pPr>
            <a:r>
              <a:rPr lang="en-US" dirty="0"/>
              <a:t>For example, a pool of virtual firewall devices or physical </a:t>
            </a:r>
          </a:p>
          <a:p>
            <a:pPr marL="457200" lvl="1" indent="0">
              <a:buNone/>
            </a:pPr>
            <a:r>
              <a:rPr lang="en-US" dirty="0"/>
              <a:t>network switches can be created for redundant connectivity, </a:t>
            </a:r>
          </a:p>
          <a:p>
            <a:pPr marL="457200" lvl="1" indent="0">
              <a:buNone/>
            </a:pPr>
            <a:r>
              <a:rPr lang="en-US" dirty="0"/>
              <a:t>load balancing, or link aggregation.</a:t>
            </a:r>
          </a:p>
          <a:p>
            <a:pPr marL="457200" lvl="1" indent="0">
              <a:buNone/>
            </a:pPr>
            <a:endParaRPr lang="en-US" dirty="0"/>
          </a:p>
          <a:p>
            <a:pPr lvl="1"/>
            <a:r>
              <a:rPr lang="en-US" dirty="0"/>
              <a:t>CPU pools are ready to be allocated to virtual servers, and are </a:t>
            </a:r>
          </a:p>
          <a:p>
            <a:pPr marL="457200" lvl="1" indent="0">
              <a:buNone/>
            </a:pPr>
            <a:r>
              <a:rPr lang="en-US" dirty="0"/>
              <a:t>typically broken down into individual processing cores.</a:t>
            </a:r>
          </a:p>
        </p:txBody>
      </p:sp>
      <p:sp>
        <p:nvSpPr>
          <p:cNvPr id="3" name="Title 2">
            <a:extLst>
              <a:ext uri="{FF2B5EF4-FFF2-40B4-BE49-F238E27FC236}">
                <a16:creationId xmlns:a16="http://schemas.microsoft.com/office/drawing/2014/main" id="{9D1EAC2D-6CAF-4981-986F-8FE7AEC8A65E}"/>
              </a:ext>
            </a:extLst>
          </p:cNvPr>
          <p:cNvSpPr>
            <a:spLocks noGrp="1"/>
          </p:cNvSpPr>
          <p:nvPr>
            <p:ph type="title"/>
          </p:nvPr>
        </p:nvSpPr>
        <p:spPr/>
        <p:txBody>
          <a:bodyPr/>
          <a:lstStyle/>
          <a:p>
            <a:endParaRPr lang="en-US"/>
          </a:p>
        </p:txBody>
      </p:sp>
      <p:pic>
        <p:nvPicPr>
          <p:cNvPr id="6146" name="Picture 2">
            <a:extLst>
              <a:ext uri="{FF2B5EF4-FFF2-40B4-BE49-F238E27FC236}">
                <a16:creationId xmlns:a16="http://schemas.microsoft.com/office/drawing/2014/main" id="{8675E8D8-3F09-48D3-B287-B69706A96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2850" y="2054691"/>
            <a:ext cx="1703839" cy="146530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E50F08F-4BFD-45AB-9BC7-2FD90CBE4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2850" y="4328544"/>
            <a:ext cx="1703839" cy="146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3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634042-E0BD-436B-ADC6-7DB096B1E49A}"/>
              </a:ext>
            </a:extLst>
          </p:cNvPr>
          <p:cNvSpPr>
            <a:spLocks noGrp="1"/>
          </p:cNvSpPr>
          <p:nvPr>
            <p:ph idx="1"/>
          </p:nvPr>
        </p:nvSpPr>
        <p:spPr/>
        <p:txBody>
          <a:bodyPr/>
          <a:lstStyle/>
          <a:p>
            <a:pPr lvl="1"/>
            <a:r>
              <a:rPr lang="en-US" dirty="0"/>
              <a:t>Pools of physical RAM can be used in newly provisioned </a:t>
            </a:r>
          </a:p>
          <a:p>
            <a:pPr marL="457200" lvl="1" indent="0">
              <a:buNone/>
            </a:pPr>
            <a:r>
              <a:rPr lang="en-US" dirty="0"/>
              <a:t>physical servers or to vertically scale physical servers.</a:t>
            </a:r>
          </a:p>
          <a:p>
            <a:pPr marL="457200" lvl="1" indent="0">
              <a:buNone/>
            </a:pPr>
            <a:endParaRPr lang="en-US" dirty="0"/>
          </a:p>
          <a:p>
            <a:pPr marL="457200" lvl="1" indent="0">
              <a:buNone/>
            </a:pPr>
            <a:endParaRPr lang="en-US" dirty="0"/>
          </a:p>
          <a:p>
            <a:r>
              <a:rPr lang="en-US" dirty="0"/>
              <a:t>Dedicated pools can be created for each type of IT resource and individual pools can be grouped into a larger pool, in which case each individual pool becomes a sub-pool</a:t>
            </a:r>
          </a:p>
          <a:p>
            <a:pPr marL="0" indent="0">
              <a:buNone/>
            </a:pPr>
            <a:endParaRPr lang="en-US" dirty="0"/>
          </a:p>
        </p:txBody>
      </p:sp>
      <p:sp>
        <p:nvSpPr>
          <p:cNvPr id="3" name="Title 2">
            <a:extLst>
              <a:ext uri="{FF2B5EF4-FFF2-40B4-BE49-F238E27FC236}">
                <a16:creationId xmlns:a16="http://schemas.microsoft.com/office/drawing/2014/main" id="{4F3D449C-4932-488A-93AA-5A7D99DB80CF}"/>
              </a:ext>
            </a:extLst>
          </p:cNvPr>
          <p:cNvSpPr>
            <a:spLocks noGrp="1"/>
          </p:cNvSpPr>
          <p:nvPr>
            <p:ph type="title"/>
          </p:nvPr>
        </p:nvSpPr>
        <p:spPr/>
        <p:txBody>
          <a:bodyPr/>
          <a:lstStyle/>
          <a:p>
            <a:endParaRPr lang="en-US"/>
          </a:p>
        </p:txBody>
      </p:sp>
      <p:pic>
        <p:nvPicPr>
          <p:cNvPr id="7170" name="Picture 2">
            <a:extLst>
              <a:ext uri="{FF2B5EF4-FFF2-40B4-BE49-F238E27FC236}">
                <a16:creationId xmlns:a16="http://schemas.microsoft.com/office/drawing/2014/main" id="{5B6CB5F2-D486-485B-9784-787F1F8D8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2123" y="1929774"/>
            <a:ext cx="2039399" cy="157033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FAC651C-D8CF-4900-A135-8B4FE5FB7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434" y="4764947"/>
            <a:ext cx="4940606" cy="119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25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E9A2D-5ADB-402C-A423-4FCAD57D4CCB}"/>
              </a:ext>
            </a:extLst>
          </p:cNvPr>
          <p:cNvSpPr>
            <a:spLocks noGrp="1"/>
          </p:cNvSpPr>
          <p:nvPr>
            <p:ph idx="1"/>
          </p:nvPr>
        </p:nvSpPr>
        <p:spPr/>
        <p:txBody>
          <a:bodyPr>
            <a:normAutofit fontScale="92500" lnSpcReduction="20000"/>
          </a:bodyPr>
          <a:lstStyle/>
          <a:p>
            <a:r>
              <a:rPr lang="en-US" dirty="0"/>
              <a:t>Resource pools can become highly complex, with multiple pools created for specific cloud consumers or applications. </a:t>
            </a:r>
          </a:p>
          <a:p>
            <a:r>
              <a:rPr lang="en-US" dirty="0"/>
              <a:t>A hierarchical structure can be established to form parent, sibling, and nested pools in order to facilitate the organization of diverse resource pooling requirements</a:t>
            </a:r>
          </a:p>
          <a:p>
            <a:r>
              <a:rPr lang="en-US" dirty="0"/>
              <a:t>Pools B and C are sibling pools that are taken </a:t>
            </a:r>
          </a:p>
          <a:p>
            <a:pPr marL="0" indent="0">
              <a:buNone/>
            </a:pPr>
            <a:r>
              <a:rPr lang="en-US" dirty="0"/>
              <a:t>from the larger Pool A, which has been allocated </a:t>
            </a:r>
          </a:p>
          <a:p>
            <a:pPr marL="0" indent="0">
              <a:buNone/>
            </a:pPr>
            <a:r>
              <a:rPr lang="en-US" dirty="0"/>
              <a:t>to a cloud consumer. This is an alternative to </a:t>
            </a:r>
          </a:p>
          <a:p>
            <a:pPr marL="0" indent="0">
              <a:buNone/>
            </a:pPr>
            <a:r>
              <a:rPr lang="en-US" dirty="0"/>
              <a:t>taking the IT resources for Pool B and Pool C from </a:t>
            </a:r>
          </a:p>
          <a:p>
            <a:pPr marL="0" indent="0">
              <a:buNone/>
            </a:pPr>
            <a:r>
              <a:rPr lang="en-US" dirty="0"/>
              <a:t>a general reserve of IT resources that is shared </a:t>
            </a:r>
          </a:p>
          <a:p>
            <a:pPr marL="0" indent="0">
              <a:buNone/>
            </a:pPr>
            <a:r>
              <a:rPr lang="en-US" dirty="0"/>
              <a:t>throughout the cloud</a:t>
            </a:r>
          </a:p>
        </p:txBody>
      </p:sp>
      <p:sp>
        <p:nvSpPr>
          <p:cNvPr id="3" name="Title 2">
            <a:extLst>
              <a:ext uri="{FF2B5EF4-FFF2-40B4-BE49-F238E27FC236}">
                <a16:creationId xmlns:a16="http://schemas.microsoft.com/office/drawing/2014/main" id="{5BF4CC8A-358F-4EDB-A673-6BC304836FD9}"/>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B80F025C-9B40-45E7-9C57-905BFE11B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645" y="3319463"/>
            <a:ext cx="32861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5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084F0-C64F-47C3-87E0-EF9BD3E2DD73}"/>
              </a:ext>
            </a:extLst>
          </p:cNvPr>
          <p:cNvSpPr>
            <a:spLocks noGrp="1"/>
          </p:cNvSpPr>
          <p:nvPr>
            <p:ph idx="1"/>
          </p:nvPr>
        </p:nvSpPr>
        <p:spPr/>
        <p:txBody>
          <a:bodyPr>
            <a:normAutofit/>
          </a:bodyPr>
          <a:lstStyle/>
          <a:p>
            <a:pPr algn="just"/>
            <a:r>
              <a:rPr lang="en-US" dirty="0"/>
              <a:t>Sibling resource pools are usually drawn from physically grouped IT resources, as opposed to IT resources that are spread out over different data centers. </a:t>
            </a:r>
          </a:p>
          <a:p>
            <a:pPr algn="just"/>
            <a:r>
              <a:rPr lang="en-US" dirty="0"/>
              <a:t>Sibling pools are isolated from one another so that each cloud consumer is only provided access to its respective pool.</a:t>
            </a:r>
          </a:p>
          <a:p>
            <a:pPr algn="just"/>
            <a:r>
              <a:rPr lang="en-US" dirty="0"/>
              <a:t>In the nested pool model, larger pools are divided into smaller pools that individually group the same type of IT resources together </a:t>
            </a:r>
          </a:p>
          <a:p>
            <a:pPr algn="just"/>
            <a:r>
              <a:rPr lang="en-US" dirty="0"/>
              <a:t>Nested pools can be used to assign resource pools to different departments or groups in the same cloud consumer organization.</a:t>
            </a:r>
          </a:p>
        </p:txBody>
      </p:sp>
      <p:sp>
        <p:nvSpPr>
          <p:cNvPr id="3" name="Title 2">
            <a:extLst>
              <a:ext uri="{FF2B5EF4-FFF2-40B4-BE49-F238E27FC236}">
                <a16:creationId xmlns:a16="http://schemas.microsoft.com/office/drawing/2014/main" id="{47BB33B1-1EBE-43FB-9526-4E73EA77556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9056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4B0A8-6F3E-4508-96B1-87104622B74F}"/>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ABD34D5-B6A8-4B86-B93D-E1B401B2FB49}"/>
              </a:ext>
            </a:extLst>
          </p:cNvPr>
          <p:cNvSpPr>
            <a:spLocks noGrp="1"/>
          </p:cNvSpPr>
          <p:nvPr>
            <p:ph sz="half" idx="1"/>
          </p:nvPr>
        </p:nvSpPr>
        <p:spPr/>
        <p:txBody>
          <a:bodyPr/>
          <a:lstStyle/>
          <a:p>
            <a:r>
              <a:rPr lang="en-US" dirty="0"/>
              <a:t>Nested Pools A.1 and Pool A.2 are comprised of the same IT resources as Pool A, but in different quantities. </a:t>
            </a:r>
          </a:p>
          <a:p>
            <a:r>
              <a:rPr lang="en-US" dirty="0"/>
              <a:t>Nested pools are typically used to provision cloud services that need to be rapidly instantiated using the same type of IT resources with the same configuration settings</a:t>
            </a:r>
          </a:p>
        </p:txBody>
      </p:sp>
      <p:sp>
        <p:nvSpPr>
          <p:cNvPr id="6" name="Content Placeholder 5">
            <a:extLst>
              <a:ext uri="{FF2B5EF4-FFF2-40B4-BE49-F238E27FC236}">
                <a16:creationId xmlns:a16="http://schemas.microsoft.com/office/drawing/2014/main" id="{4E14EBBA-4FCE-4EFB-893C-08C87160A7D7}"/>
              </a:ext>
            </a:extLst>
          </p:cNvPr>
          <p:cNvSpPr>
            <a:spLocks noGrp="1"/>
          </p:cNvSpPr>
          <p:nvPr>
            <p:ph sz="half" idx="2"/>
          </p:nvPr>
        </p:nvSpPr>
        <p:spPr/>
        <p:txBody>
          <a:bodyPr/>
          <a:lstStyle/>
          <a:p>
            <a:endParaRPr lang="en-US"/>
          </a:p>
        </p:txBody>
      </p:sp>
      <p:pic>
        <p:nvPicPr>
          <p:cNvPr id="2050" name="Picture 2">
            <a:extLst>
              <a:ext uri="{FF2B5EF4-FFF2-40B4-BE49-F238E27FC236}">
                <a16:creationId xmlns:a16="http://schemas.microsoft.com/office/drawing/2014/main" id="{F392008E-E48B-4477-8C96-05084651B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727" y="2169987"/>
            <a:ext cx="4126545" cy="366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43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6A7F0DE-1926-4634-A8F6-11892FD5DC51}"/>
              </a:ext>
            </a:extLst>
          </p:cNvPr>
          <p:cNvSpPr>
            <a:spLocks noGrp="1"/>
          </p:cNvSpPr>
          <p:nvPr>
            <p:ph idx="1"/>
          </p:nvPr>
        </p:nvSpPr>
        <p:spPr/>
        <p:txBody>
          <a:bodyPr/>
          <a:lstStyle/>
          <a:p>
            <a:pPr algn="just"/>
            <a:r>
              <a:rPr lang="en-US" dirty="0"/>
              <a:t>The dynamic scalability architecture is an architectural model based on a system of predefined scaling conditions that trigger the dynamic allocation of IT resources from resource pools.</a:t>
            </a:r>
          </a:p>
          <a:p>
            <a:pPr algn="just"/>
            <a:r>
              <a:rPr lang="en-US" dirty="0"/>
              <a:t>Dynamic allocation enables variable utilization as dictated by usage demand fluctuations, since unnecessary IT resources are efficiently reclaimed without requiring manual interaction</a:t>
            </a:r>
          </a:p>
        </p:txBody>
      </p:sp>
      <p:sp>
        <p:nvSpPr>
          <p:cNvPr id="2" name="Title 1">
            <a:extLst>
              <a:ext uri="{FF2B5EF4-FFF2-40B4-BE49-F238E27FC236}">
                <a16:creationId xmlns:a16="http://schemas.microsoft.com/office/drawing/2014/main" id="{7D4EAA3D-2521-44B3-AA2A-F403AB5B6203}"/>
              </a:ext>
            </a:extLst>
          </p:cNvPr>
          <p:cNvSpPr>
            <a:spLocks noGrp="1"/>
          </p:cNvSpPr>
          <p:nvPr>
            <p:ph type="title"/>
          </p:nvPr>
        </p:nvSpPr>
        <p:spPr/>
        <p:txBody>
          <a:bodyPr/>
          <a:lstStyle/>
          <a:p>
            <a:r>
              <a:rPr lang="en-US" dirty="0"/>
              <a:t>Dynamic Scalability Architecture</a:t>
            </a:r>
          </a:p>
        </p:txBody>
      </p:sp>
    </p:spTree>
    <p:extLst>
      <p:ext uri="{BB962C8B-B14F-4D97-AF65-F5344CB8AC3E}">
        <p14:creationId xmlns:p14="http://schemas.microsoft.com/office/powerpoint/2010/main" val="315163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9AD96E-EF2A-4F21-AEBF-BB75CF78FE53}"/>
              </a:ext>
            </a:extLst>
          </p:cNvPr>
          <p:cNvSpPr>
            <a:spLocks noGrp="1"/>
          </p:cNvSpPr>
          <p:nvPr>
            <p:ph idx="1"/>
          </p:nvPr>
        </p:nvSpPr>
        <p:spPr/>
        <p:txBody>
          <a:bodyPr>
            <a:normAutofit fontScale="92500" lnSpcReduction="10000"/>
          </a:bodyPr>
          <a:lstStyle/>
          <a:p>
            <a:pPr algn="just"/>
            <a:r>
              <a:rPr lang="en-US" dirty="0"/>
              <a:t>The following types of dynamic scaling are commonly used: </a:t>
            </a:r>
          </a:p>
          <a:p>
            <a:pPr lvl="1" algn="just"/>
            <a:r>
              <a:rPr lang="en-US" b="1" dirty="0"/>
              <a:t>Dynamic Horizontal Scaling </a:t>
            </a:r>
            <a:r>
              <a:rPr lang="en-US" dirty="0"/>
              <a:t>– IT resource instances are scaled out and in to handle fluctuating workloads. The automatic scaling listener monitors requests and signals resource replication to initiate IT resource duplication, as per requirements and permissions. </a:t>
            </a:r>
          </a:p>
          <a:p>
            <a:pPr lvl="1" algn="just"/>
            <a:r>
              <a:rPr lang="en-US" b="1" dirty="0"/>
              <a:t>Dynamic Vertical Scaling </a:t>
            </a:r>
            <a:r>
              <a:rPr lang="en-US" dirty="0"/>
              <a:t>– IT resource instances are scaled up and down when there is a need to adjust the processing capacity of a single IT resource. For example, a virtual server that is being overloaded can have its memory dynamically increased or it may have a processing core added. </a:t>
            </a:r>
          </a:p>
          <a:p>
            <a:pPr lvl="1" algn="just"/>
            <a:r>
              <a:rPr lang="en-US" b="1" dirty="0"/>
              <a:t>Dynamic Relocation </a:t>
            </a:r>
            <a:r>
              <a:rPr lang="en-US" dirty="0"/>
              <a:t>– The IT resource is relocated to a host with more capacity. For example, a database may need to be moved from a tape-based SAN storage device with 4 GB per second I/O capacity to another disk-based SAN storage device with 8 GB per second I/O capacity. Figures illustrate the process of dynamic horizontal scaling.</a:t>
            </a:r>
          </a:p>
        </p:txBody>
      </p:sp>
      <p:sp>
        <p:nvSpPr>
          <p:cNvPr id="3" name="Title 2">
            <a:extLst>
              <a:ext uri="{FF2B5EF4-FFF2-40B4-BE49-F238E27FC236}">
                <a16:creationId xmlns:a16="http://schemas.microsoft.com/office/drawing/2014/main" id="{4542C217-B101-4181-9EDA-90654727BB2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5704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8BCFB-E751-43BF-B82F-C90F2E1705CD}"/>
              </a:ext>
            </a:extLst>
          </p:cNvPr>
          <p:cNvSpPr>
            <a:spLocks noGrp="1"/>
          </p:cNvSpPr>
          <p:nvPr>
            <p:ph type="title"/>
          </p:nvPr>
        </p:nvSpPr>
        <p:spPr/>
        <p:txBody>
          <a:bodyPr/>
          <a:lstStyle/>
          <a:p>
            <a:r>
              <a:rPr lang="en-US" dirty="0"/>
              <a:t>Cloud Computing</a:t>
            </a:r>
          </a:p>
        </p:txBody>
      </p:sp>
      <p:sp>
        <p:nvSpPr>
          <p:cNvPr id="2" name="Content Placeholder 1">
            <a:extLst>
              <a:ext uri="{FF2B5EF4-FFF2-40B4-BE49-F238E27FC236}">
                <a16:creationId xmlns:a16="http://schemas.microsoft.com/office/drawing/2014/main" id="{205EB52A-30B8-42F8-870C-7329F3EBBD92}"/>
              </a:ext>
            </a:extLst>
          </p:cNvPr>
          <p:cNvSpPr>
            <a:spLocks noGrp="1"/>
          </p:cNvSpPr>
          <p:nvPr>
            <p:ph sz="half" idx="1"/>
          </p:nvPr>
        </p:nvSpPr>
        <p:spPr/>
        <p:txBody>
          <a:bodyPr>
            <a:normAutofit fontScale="92500" lnSpcReduction="10000"/>
          </a:bodyPr>
          <a:lstStyle/>
          <a:p>
            <a:pPr algn="just"/>
            <a:r>
              <a:rPr lang="en-US" b="1" dirty="0"/>
              <a:t>The cloud</a:t>
            </a:r>
            <a:r>
              <a:rPr lang="en-US" dirty="0"/>
              <a:t> refers to servers that are accessed over the Internet, and the software and databases that run on those servers. Cloud servers are located in data centers all over the world</a:t>
            </a:r>
          </a:p>
          <a:p>
            <a:pPr algn="just"/>
            <a:r>
              <a:rPr lang="en-US" b="1" dirty="0"/>
              <a:t>Cloud computing</a:t>
            </a:r>
            <a:r>
              <a:rPr lang="en-US" dirty="0"/>
              <a:t> is the on-demand availability of computer system resources, especially data storage (cloud storage) and computing power, without direct active management by the user</a:t>
            </a:r>
          </a:p>
        </p:txBody>
      </p:sp>
      <p:sp>
        <p:nvSpPr>
          <p:cNvPr id="4" name="Content Placeholder 3">
            <a:extLst>
              <a:ext uri="{FF2B5EF4-FFF2-40B4-BE49-F238E27FC236}">
                <a16:creationId xmlns:a16="http://schemas.microsoft.com/office/drawing/2014/main" id="{022CCDE7-AD9A-41D0-9C40-A7EBD9E576E3}"/>
              </a:ext>
            </a:extLst>
          </p:cNvPr>
          <p:cNvSpPr>
            <a:spLocks noGrp="1"/>
          </p:cNvSpPr>
          <p:nvPr>
            <p:ph sz="half" idx="2"/>
          </p:nvPr>
        </p:nvSpPr>
        <p:spPr/>
        <p:txBody>
          <a:bodyPr>
            <a:normAutofit fontScale="92500" lnSpcReduction="10000"/>
          </a:bodyPr>
          <a:lstStyle/>
          <a:p>
            <a:endParaRPr lang="en-US"/>
          </a:p>
        </p:txBody>
      </p:sp>
      <p:pic>
        <p:nvPicPr>
          <p:cNvPr id="1026" name="Picture 2" descr="Cloud Computing – Network Encyclopedia">
            <a:extLst>
              <a:ext uri="{FF2B5EF4-FFF2-40B4-BE49-F238E27FC236}">
                <a16:creationId xmlns:a16="http://schemas.microsoft.com/office/drawing/2014/main" id="{38C31604-37E4-4F73-911F-65E25BE5E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385" y="2184400"/>
            <a:ext cx="4506521" cy="345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77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17B777-262F-4A65-A93B-02C8422FC0C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EAE050AE-4BA5-4067-941F-7BFC4A985A89}"/>
              </a:ext>
            </a:extLst>
          </p:cNvPr>
          <p:cNvSpPr>
            <a:spLocks noGrp="1"/>
          </p:cNvSpPr>
          <p:nvPr>
            <p:ph sz="half" idx="1"/>
          </p:nvPr>
        </p:nvSpPr>
        <p:spPr/>
        <p:txBody>
          <a:bodyPr/>
          <a:lstStyle/>
          <a:p>
            <a:pPr algn="just"/>
            <a:r>
              <a:rPr lang="en-US" dirty="0"/>
              <a:t>Cloud service consumers are sending requests to a cloud service (1). </a:t>
            </a:r>
          </a:p>
          <a:p>
            <a:pPr algn="just"/>
            <a:r>
              <a:rPr lang="en-US" dirty="0"/>
              <a:t>The automated scaling listener monitors the cloud service to determine if predefined capacity thresholds are being exceeded (2).</a:t>
            </a:r>
          </a:p>
        </p:txBody>
      </p:sp>
      <p:sp>
        <p:nvSpPr>
          <p:cNvPr id="6" name="Content Placeholder 5">
            <a:extLst>
              <a:ext uri="{FF2B5EF4-FFF2-40B4-BE49-F238E27FC236}">
                <a16:creationId xmlns:a16="http://schemas.microsoft.com/office/drawing/2014/main" id="{6A3B496B-9DCA-4DE6-8879-C78B2FF37F22}"/>
              </a:ext>
            </a:extLst>
          </p:cNvPr>
          <p:cNvSpPr>
            <a:spLocks noGrp="1"/>
          </p:cNvSpPr>
          <p:nvPr>
            <p:ph sz="half" idx="2"/>
          </p:nvPr>
        </p:nvSpPr>
        <p:spPr/>
        <p:txBody>
          <a:bodyPr/>
          <a:lstStyle/>
          <a:p>
            <a:endParaRPr lang="en-US"/>
          </a:p>
        </p:txBody>
      </p:sp>
      <p:pic>
        <p:nvPicPr>
          <p:cNvPr id="3074" name="Picture 2">
            <a:extLst>
              <a:ext uri="{FF2B5EF4-FFF2-40B4-BE49-F238E27FC236}">
                <a16:creationId xmlns:a16="http://schemas.microsoft.com/office/drawing/2014/main" id="{15BF3FE4-119A-40D4-936D-1640570E4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938087"/>
            <a:ext cx="5354053" cy="3826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29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772D-6D6E-4EAD-A602-97B6B74119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4E2D84-4005-430B-A271-BD51AEF3ECE8}"/>
              </a:ext>
            </a:extLst>
          </p:cNvPr>
          <p:cNvSpPr>
            <a:spLocks noGrp="1"/>
          </p:cNvSpPr>
          <p:nvPr>
            <p:ph sz="half" idx="1"/>
          </p:nvPr>
        </p:nvSpPr>
        <p:spPr/>
        <p:txBody>
          <a:bodyPr>
            <a:normAutofit fontScale="92500" lnSpcReduction="20000"/>
          </a:bodyPr>
          <a:lstStyle/>
          <a:p>
            <a:pPr algn="just"/>
            <a:r>
              <a:rPr lang="en-US" dirty="0"/>
              <a:t>The number of requests coming from cloud service consumers increases (3). </a:t>
            </a:r>
          </a:p>
          <a:p>
            <a:pPr algn="just"/>
            <a:r>
              <a:rPr lang="en-US" dirty="0"/>
              <a:t>The workload exceeds the performance thresholds. The automated scaling listener determines the next course of action based on a predefined scaling policy (4). </a:t>
            </a:r>
          </a:p>
          <a:p>
            <a:pPr algn="just"/>
            <a:r>
              <a:rPr lang="en-US" dirty="0"/>
              <a:t>If the cloud service implementation is deemed eligible for additional scaling, the automated scaling listener initiates the scaling process (5).</a:t>
            </a:r>
          </a:p>
          <a:p>
            <a:pPr algn="just"/>
            <a:endParaRPr lang="en-US" dirty="0"/>
          </a:p>
          <a:p>
            <a:pPr algn="just"/>
            <a:endParaRPr lang="en-US" dirty="0"/>
          </a:p>
        </p:txBody>
      </p:sp>
      <p:sp>
        <p:nvSpPr>
          <p:cNvPr id="4" name="Content Placeholder 3">
            <a:extLst>
              <a:ext uri="{FF2B5EF4-FFF2-40B4-BE49-F238E27FC236}">
                <a16:creationId xmlns:a16="http://schemas.microsoft.com/office/drawing/2014/main" id="{2065F239-87D9-4036-A05A-3B8C52EB1298}"/>
              </a:ext>
            </a:extLst>
          </p:cNvPr>
          <p:cNvSpPr>
            <a:spLocks noGrp="1"/>
          </p:cNvSpPr>
          <p:nvPr>
            <p:ph sz="half" idx="2"/>
          </p:nvPr>
        </p:nvSpPr>
        <p:spPr/>
        <p:txBody>
          <a:bodyPr>
            <a:normAutofit fontScale="92500" lnSpcReduction="20000"/>
          </a:bodyPr>
          <a:lstStyle/>
          <a:p>
            <a:endParaRPr lang="en-US"/>
          </a:p>
        </p:txBody>
      </p:sp>
      <p:pic>
        <p:nvPicPr>
          <p:cNvPr id="4098" name="Picture 2">
            <a:extLst>
              <a:ext uri="{FF2B5EF4-FFF2-40B4-BE49-F238E27FC236}">
                <a16:creationId xmlns:a16="http://schemas.microsoft.com/office/drawing/2014/main" id="{D8A97922-9EE0-4C2A-A49C-ED322174E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98688"/>
            <a:ext cx="5525229" cy="360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810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B340-A9E6-4A4C-80BF-469BBC343B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C1FCCA-C5EB-4CC8-98DA-E2946555EA34}"/>
              </a:ext>
            </a:extLst>
          </p:cNvPr>
          <p:cNvSpPr>
            <a:spLocks noGrp="1"/>
          </p:cNvSpPr>
          <p:nvPr>
            <p:ph sz="half" idx="1"/>
          </p:nvPr>
        </p:nvSpPr>
        <p:spPr/>
        <p:txBody>
          <a:bodyPr>
            <a:normAutofit fontScale="92500"/>
          </a:bodyPr>
          <a:lstStyle/>
          <a:p>
            <a:pPr algn="just"/>
            <a:r>
              <a:rPr lang="en-US" dirty="0"/>
              <a:t>The automated scaling listener sends a signal to the resource replication mechanism (6),</a:t>
            </a:r>
          </a:p>
          <a:p>
            <a:pPr algn="just"/>
            <a:r>
              <a:rPr lang="en-US" dirty="0"/>
              <a:t> which creates more instances of the cloud service (7). </a:t>
            </a:r>
          </a:p>
          <a:p>
            <a:pPr algn="just"/>
            <a:r>
              <a:rPr lang="en-US" dirty="0"/>
              <a:t>Now that the increased workload has been accommodated, the automated scaling listener resumes monitoring and detracting and adding IT resources, as required (8).</a:t>
            </a:r>
          </a:p>
        </p:txBody>
      </p:sp>
      <p:sp>
        <p:nvSpPr>
          <p:cNvPr id="4" name="Content Placeholder 3">
            <a:extLst>
              <a:ext uri="{FF2B5EF4-FFF2-40B4-BE49-F238E27FC236}">
                <a16:creationId xmlns:a16="http://schemas.microsoft.com/office/drawing/2014/main" id="{BC633403-C1D8-47BF-89AF-E59ED8090ABA}"/>
              </a:ext>
            </a:extLst>
          </p:cNvPr>
          <p:cNvSpPr>
            <a:spLocks noGrp="1"/>
          </p:cNvSpPr>
          <p:nvPr>
            <p:ph sz="half" idx="2"/>
          </p:nvPr>
        </p:nvSpPr>
        <p:spPr/>
        <p:txBody>
          <a:bodyPr>
            <a:normAutofit fontScale="92500"/>
          </a:bodyPr>
          <a:lstStyle/>
          <a:p>
            <a:endParaRPr lang="en-US"/>
          </a:p>
        </p:txBody>
      </p:sp>
      <p:pic>
        <p:nvPicPr>
          <p:cNvPr id="5122" name="Picture 2">
            <a:extLst>
              <a:ext uri="{FF2B5EF4-FFF2-40B4-BE49-F238E27FC236}">
                <a16:creationId xmlns:a16="http://schemas.microsoft.com/office/drawing/2014/main" id="{1AD27A9D-770B-4A66-80F2-7A274F45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28097"/>
            <a:ext cx="5606423" cy="345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65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F9D9892-0374-48EF-A6A8-DAEF978088F4}"/>
              </a:ext>
            </a:extLst>
          </p:cNvPr>
          <p:cNvSpPr>
            <a:spLocks noGrp="1"/>
          </p:cNvSpPr>
          <p:nvPr>
            <p:ph idx="1"/>
          </p:nvPr>
        </p:nvSpPr>
        <p:spPr/>
        <p:txBody>
          <a:bodyPr/>
          <a:lstStyle/>
          <a:p>
            <a:pPr algn="just"/>
            <a:r>
              <a:rPr lang="en-US" dirty="0"/>
              <a:t>The elastic resource capacity architecture is primarily related to the dynamic provisioning of virtual servers, using a system that allocates and reclaims CPUs and RAM in immediate response to the fluctuating processing requirements of hosted IT resources </a:t>
            </a:r>
          </a:p>
        </p:txBody>
      </p:sp>
      <p:sp>
        <p:nvSpPr>
          <p:cNvPr id="2" name="Title 1">
            <a:extLst>
              <a:ext uri="{FF2B5EF4-FFF2-40B4-BE49-F238E27FC236}">
                <a16:creationId xmlns:a16="http://schemas.microsoft.com/office/drawing/2014/main" id="{8E0575C2-4417-4010-ABA8-D88E49BC64C7}"/>
              </a:ext>
            </a:extLst>
          </p:cNvPr>
          <p:cNvSpPr>
            <a:spLocks noGrp="1"/>
          </p:cNvSpPr>
          <p:nvPr>
            <p:ph type="title"/>
          </p:nvPr>
        </p:nvSpPr>
        <p:spPr/>
        <p:txBody>
          <a:bodyPr/>
          <a:lstStyle/>
          <a:p>
            <a:r>
              <a:rPr lang="en-US" dirty="0"/>
              <a:t>Elastic Resource Capacity Architecture</a:t>
            </a:r>
          </a:p>
        </p:txBody>
      </p:sp>
    </p:spTree>
    <p:extLst>
      <p:ext uri="{BB962C8B-B14F-4D97-AF65-F5344CB8AC3E}">
        <p14:creationId xmlns:p14="http://schemas.microsoft.com/office/powerpoint/2010/main" val="88019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F301787-C3F9-428F-AACA-FFB73F5B798F}"/>
              </a:ext>
            </a:extLst>
          </p:cNvPr>
          <p:cNvSpPr>
            <a:spLocks noGrp="1"/>
          </p:cNvSpPr>
          <p:nvPr>
            <p:ph type="title"/>
          </p:nvPr>
        </p:nvSpPr>
        <p:spPr/>
        <p:txBody>
          <a:bodyPr/>
          <a:lstStyle/>
          <a:p>
            <a:endParaRPr lang="en-US"/>
          </a:p>
        </p:txBody>
      </p:sp>
      <p:sp>
        <p:nvSpPr>
          <p:cNvPr id="10" name="Content Placeholder 9">
            <a:extLst>
              <a:ext uri="{FF2B5EF4-FFF2-40B4-BE49-F238E27FC236}">
                <a16:creationId xmlns:a16="http://schemas.microsoft.com/office/drawing/2014/main" id="{2DB5555E-9EC7-45AD-B14C-7E707E76EAF7}"/>
              </a:ext>
            </a:extLst>
          </p:cNvPr>
          <p:cNvSpPr>
            <a:spLocks noGrp="1"/>
          </p:cNvSpPr>
          <p:nvPr>
            <p:ph sz="half" idx="1"/>
          </p:nvPr>
        </p:nvSpPr>
        <p:spPr/>
        <p:txBody>
          <a:bodyPr>
            <a:normAutofit lnSpcReduction="10000"/>
          </a:bodyPr>
          <a:lstStyle/>
          <a:p>
            <a:r>
              <a:rPr lang="en-US" dirty="0"/>
              <a:t>Cloud service consumers are actively sending requests to a cloud service (1), </a:t>
            </a:r>
          </a:p>
          <a:p>
            <a:r>
              <a:rPr lang="en-US" dirty="0"/>
              <a:t>which are monitored by an automated scaling listener (2). </a:t>
            </a:r>
          </a:p>
          <a:p>
            <a:r>
              <a:rPr lang="en-US" dirty="0"/>
              <a:t>An intelligent automation engine script is deployed with workflow logic (3) </a:t>
            </a:r>
          </a:p>
          <a:p>
            <a:r>
              <a:rPr lang="en-US" dirty="0"/>
              <a:t>that is capable of notifying the resource pool using allocation requests (4).</a:t>
            </a:r>
          </a:p>
        </p:txBody>
      </p:sp>
      <p:sp>
        <p:nvSpPr>
          <p:cNvPr id="11" name="Content Placeholder 10">
            <a:extLst>
              <a:ext uri="{FF2B5EF4-FFF2-40B4-BE49-F238E27FC236}">
                <a16:creationId xmlns:a16="http://schemas.microsoft.com/office/drawing/2014/main" id="{5F7CCC17-43A8-4F32-867B-33C7105B05AD}"/>
              </a:ext>
            </a:extLst>
          </p:cNvPr>
          <p:cNvSpPr>
            <a:spLocks noGrp="1"/>
          </p:cNvSpPr>
          <p:nvPr>
            <p:ph sz="half" idx="2"/>
          </p:nvPr>
        </p:nvSpPr>
        <p:spPr/>
        <p:txBody>
          <a:bodyPr>
            <a:normAutofit lnSpcReduction="10000"/>
          </a:bodyPr>
          <a:lstStyle/>
          <a:p>
            <a:endParaRPr lang="en-US"/>
          </a:p>
        </p:txBody>
      </p:sp>
      <p:pic>
        <p:nvPicPr>
          <p:cNvPr id="6146" name="Picture 2">
            <a:extLst>
              <a:ext uri="{FF2B5EF4-FFF2-40B4-BE49-F238E27FC236}">
                <a16:creationId xmlns:a16="http://schemas.microsoft.com/office/drawing/2014/main" id="{683E1EA3-22A9-4E91-8FB8-8E2D3BE9A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07" y="1690688"/>
            <a:ext cx="4781786" cy="467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6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5D7E-4BCF-4B96-B0FF-12F160920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9D3AF4-CB67-4D65-BF1A-0C8DC735AF02}"/>
              </a:ext>
            </a:extLst>
          </p:cNvPr>
          <p:cNvSpPr>
            <a:spLocks noGrp="1"/>
          </p:cNvSpPr>
          <p:nvPr>
            <p:ph sz="half" idx="1"/>
          </p:nvPr>
        </p:nvSpPr>
        <p:spPr/>
        <p:txBody>
          <a:bodyPr>
            <a:normAutofit fontScale="85000" lnSpcReduction="10000"/>
          </a:bodyPr>
          <a:lstStyle/>
          <a:p>
            <a:r>
              <a:rPr lang="en-US" dirty="0"/>
              <a:t>Cloud service consumer requests increase (5), </a:t>
            </a:r>
          </a:p>
          <a:p>
            <a:r>
              <a:rPr lang="en-US" dirty="0"/>
              <a:t>causing the automated scaling listener to signal the intelligent automation engine to execute the script (6). </a:t>
            </a:r>
          </a:p>
          <a:p>
            <a:r>
              <a:rPr lang="en-US" dirty="0"/>
              <a:t>The script runs the workflow logic that signals the hypervisor to allocate more IT resources from the resource pools (7). </a:t>
            </a:r>
          </a:p>
          <a:p>
            <a:r>
              <a:rPr lang="en-US" dirty="0"/>
              <a:t>The hypervisor allocates additional CPU and RAM to the virtual server, enabling the increased workload to be handled (8).</a:t>
            </a:r>
          </a:p>
        </p:txBody>
      </p:sp>
      <p:sp>
        <p:nvSpPr>
          <p:cNvPr id="4" name="Content Placeholder 3">
            <a:extLst>
              <a:ext uri="{FF2B5EF4-FFF2-40B4-BE49-F238E27FC236}">
                <a16:creationId xmlns:a16="http://schemas.microsoft.com/office/drawing/2014/main" id="{847DC338-0E45-4055-8F51-C103A514D739}"/>
              </a:ext>
            </a:extLst>
          </p:cNvPr>
          <p:cNvSpPr>
            <a:spLocks noGrp="1"/>
          </p:cNvSpPr>
          <p:nvPr>
            <p:ph sz="half" idx="2"/>
          </p:nvPr>
        </p:nvSpPr>
        <p:spPr/>
        <p:txBody>
          <a:bodyPr>
            <a:normAutofit fontScale="85000" lnSpcReduction="10000"/>
          </a:bodyPr>
          <a:lstStyle/>
          <a:p>
            <a:endParaRPr lang="en-US"/>
          </a:p>
        </p:txBody>
      </p:sp>
      <p:pic>
        <p:nvPicPr>
          <p:cNvPr id="7170" name="Picture 2">
            <a:extLst>
              <a:ext uri="{FF2B5EF4-FFF2-40B4-BE49-F238E27FC236}">
                <a16:creationId xmlns:a16="http://schemas.microsoft.com/office/drawing/2014/main" id="{9067CF85-C4FF-42B9-AB17-CE56CCEE1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940" y="1636587"/>
            <a:ext cx="5218119" cy="472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11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B57E-7DC0-476D-89EC-D6EB83213F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7A1A48-B7A5-4C97-97F2-46A783409DDB}"/>
              </a:ext>
            </a:extLst>
          </p:cNvPr>
          <p:cNvSpPr>
            <a:spLocks noGrp="1"/>
          </p:cNvSpPr>
          <p:nvPr>
            <p:ph sz="half" idx="1"/>
          </p:nvPr>
        </p:nvSpPr>
        <p:spPr/>
        <p:txBody>
          <a:bodyPr/>
          <a:lstStyle/>
          <a:p>
            <a:pPr algn="just"/>
            <a:r>
              <a:rPr lang="en-US" dirty="0"/>
              <a:t>Virtual servers that participate in elastic resource allocation systems may require rebooting in order for the dynamic resource allocation to take effect.</a:t>
            </a:r>
          </a:p>
        </p:txBody>
      </p:sp>
      <p:sp>
        <p:nvSpPr>
          <p:cNvPr id="4" name="Content Placeholder 3">
            <a:extLst>
              <a:ext uri="{FF2B5EF4-FFF2-40B4-BE49-F238E27FC236}">
                <a16:creationId xmlns:a16="http://schemas.microsoft.com/office/drawing/2014/main" id="{DACB079F-3B1A-44CA-8DC2-E12DF25805EA}"/>
              </a:ext>
            </a:extLst>
          </p:cNvPr>
          <p:cNvSpPr>
            <a:spLocks noGrp="1"/>
          </p:cNvSpPr>
          <p:nvPr>
            <p:ph sz="half" idx="2"/>
          </p:nvPr>
        </p:nvSpPr>
        <p:spPr/>
        <p:txBody>
          <a:bodyPr/>
          <a:lstStyle/>
          <a:p>
            <a:endParaRPr lang="en-US"/>
          </a:p>
        </p:txBody>
      </p:sp>
      <p:pic>
        <p:nvPicPr>
          <p:cNvPr id="8194" name="Picture 2">
            <a:extLst>
              <a:ext uri="{FF2B5EF4-FFF2-40B4-BE49-F238E27FC236}">
                <a16:creationId xmlns:a16="http://schemas.microsoft.com/office/drawing/2014/main" id="{6DCD9FED-3E2D-45A7-9F33-44283F866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249" y="508956"/>
            <a:ext cx="1929814" cy="598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47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85F9DA-BADE-4106-AAD6-EC0D2A07D8DA}"/>
              </a:ext>
            </a:extLst>
          </p:cNvPr>
          <p:cNvSpPr>
            <a:spLocks noGrp="1"/>
          </p:cNvSpPr>
          <p:nvPr>
            <p:ph idx="1"/>
          </p:nvPr>
        </p:nvSpPr>
        <p:spPr/>
        <p:txBody>
          <a:bodyPr/>
          <a:lstStyle/>
          <a:p>
            <a:pPr algn="just"/>
            <a:r>
              <a:rPr lang="en-US" dirty="0"/>
              <a:t>The service load balancing architecture can be considered a specialized variation of the workload distribution architecture that is geared specifically for scaling cloud service implementations.</a:t>
            </a:r>
          </a:p>
          <a:p>
            <a:pPr algn="just"/>
            <a:r>
              <a:rPr lang="en-US" dirty="0"/>
              <a:t>Redundant deployments of cloud services are created, with a load balancing system added to dynamically distribute workloads. </a:t>
            </a:r>
          </a:p>
          <a:p>
            <a:pPr algn="just"/>
            <a:r>
              <a:rPr lang="en-US" dirty="0"/>
              <a:t>The duplicate cloud service implementations are organized into a resource pool, while the load balancer is positioned as either an external or built-in component to allow the host servers to balance the workloads themselves.</a:t>
            </a:r>
          </a:p>
        </p:txBody>
      </p:sp>
      <p:sp>
        <p:nvSpPr>
          <p:cNvPr id="2" name="Title 1">
            <a:extLst>
              <a:ext uri="{FF2B5EF4-FFF2-40B4-BE49-F238E27FC236}">
                <a16:creationId xmlns:a16="http://schemas.microsoft.com/office/drawing/2014/main" id="{22D83942-E7DE-4494-AE67-39E53DFC5470}"/>
              </a:ext>
            </a:extLst>
          </p:cNvPr>
          <p:cNvSpPr>
            <a:spLocks noGrp="1"/>
          </p:cNvSpPr>
          <p:nvPr>
            <p:ph type="title"/>
          </p:nvPr>
        </p:nvSpPr>
        <p:spPr/>
        <p:txBody>
          <a:bodyPr/>
          <a:lstStyle/>
          <a:p>
            <a:r>
              <a:rPr lang="en-US" dirty="0"/>
              <a:t>Service Load Balancing Architecture</a:t>
            </a:r>
          </a:p>
        </p:txBody>
      </p:sp>
    </p:spTree>
    <p:extLst>
      <p:ext uri="{BB962C8B-B14F-4D97-AF65-F5344CB8AC3E}">
        <p14:creationId xmlns:p14="http://schemas.microsoft.com/office/powerpoint/2010/main" val="347628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85F9DA-BADE-4106-AAD6-EC0D2A07D8DA}"/>
              </a:ext>
            </a:extLst>
          </p:cNvPr>
          <p:cNvSpPr>
            <a:spLocks noGrp="1"/>
          </p:cNvSpPr>
          <p:nvPr>
            <p:ph idx="1"/>
          </p:nvPr>
        </p:nvSpPr>
        <p:spPr/>
        <p:txBody>
          <a:bodyPr/>
          <a:lstStyle/>
          <a:p>
            <a:pPr algn="just"/>
            <a:r>
              <a:rPr lang="en-US" dirty="0"/>
              <a:t>Depending on the anticipated workload and processing capacity of host server environments, multiple instances of each cloud service implementation can be generated as part of a resource pool that responds to fluctuating request volumes more efficiently</a:t>
            </a:r>
          </a:p>
          <a:p>
            <a:pPr algn="just"/>
            <a:r>
              <a:rPr lang="en-US" dirty="0"/>
              <a:t>The load balancer can be positioned either independent of the cloud services and their host servers (Figure 1), or built-in as part of the application or server’s environment. </a:t>
            </a:r>
          </a:p>
          <a:p>
            <a:pPr algn="just"/>
            <a:r>
              <a:rPr lang="en-US" dirty="0"/>
              <a:t>In the latter case, a primary server with the load balancing logic can communicate with neighboring servers to balance the workload (Figure 2).</a:t>
            </a:r>
          </a:p>
        </p:txBody>
      </p:sp>
      <p:sp>
        <p:nvSpPr>
          <p:cNvPr id="2" name="Title 1">
            <a:extLst>
              <a:ext uri="{FF2B5EF4-FFF2-40B4-BE49-F238E27FC236}">
                <a16:creationId xmlns:a16="http://schemas.microsoft.com/office/drawing/2014/main" id="{22D83942-E7DE-4494-AE67-39E53DFC5470}"/>
              </a:ext>
            </a:extLst>
          </p:cNvPr>
          <p:cNvSpPr>
            <a:spLocks noGrp="1"/>
          </p:cNvSpPr>
          <p:nvPr>
            <p:ph type="title"/>
          </p:nvPr>
        </p:nvSpPr>
        <p:spPr/>
        <p:txBody>
          <a:bodyPr/>
          <a:lstStyle/>
          <a:p>
            <a:r>
              <a:rPr lang="en-US" dirty="0"/>
              <a:t>Service Load Balancing Architecture</a:t>
            </a:r>
          </a:p>
        </p:txBody>
      </p:sp>
    </p:spTree>
    <p:extLst>
      <p:ext uri="{BB962C8B-B14F-4D97-AF65-F5344CB8AC3E}">
        <p14:creationId xmlns:p14="http://schemas.microsoft.com/office/powerpoint/2010/main" val="242014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79D71-B33E-4AE6-859D-386E83870E5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02A889DE-5F2C-41F3-8BB8-916ADBFF3D8A}"/>
              </a:ext>
            </a:extLst>
          </p:cNvPr>
          <p:cNvSpPr>
            <a:spLocks noGrp="1"/>
          </p:cNvSpPr>
          <p:nvPr>
            <p:ph sz="half" idx="1"/>
          </p:nvPr>
        </p:nvSpPr>
        <p:spPr/>
        <p:txBody>
          <a:bodyPr/>
          <a:lstStyle/>
          <a:p>
            <a:r>
              <a:rPr lang="en-US" dirty="0"/>
              <a:t>The load balancer intercepts messages sent by cloud service consumers (1) </a:t>
            </a:r>
          </a:p>
          <a:p>
            <a:r>
              <a:rPr lang="en-US" dirty="0"/>
              <a:t>and forwards them to the virtual servers so that the workload processing is horizontally scaled (2).</a:t>
            </a:r>
          </a:p>
        </p:txBody>
      </p:sp>
      <p:sp>
        <p:nvSpPr>
          <p:cNvPr id="6" name="Content Placeholder 5">
            <a:extLst>
              <a:ext uri="{FF2B5EF4-FFF2-40B4-BE49-F238E27FC236}">
                <a16:creationId xmlns:a16="http://schemas.microsoft.com/office/drawing/2014/main" id="{4E275E00-9D70-474D-8559-11CA536960E7}"/>
              </a:ext>
            </a:extLst>
          </p:cNvPr>
          <p:cNvSpPr>
            <a:spLocks noGrp="1"/>
          </p:cNvSpPr>
          <p:nvPr>
            <p:ph sz="half" idx="2"/>
          </p:nvPr>
        </p:nvSpPr>
        <p:spPr/>
        <p:txBody>
          <a:bodyPr/>
          <a:lstStyle/>
          <a:p>
            <a:endParaRPr lang="en-US"/>
          </a:p>
        </p:txBody>
      </p:sp>
      <p:pic>
        <p:nvPicPr>
          <p:cNvPr id="9218" name="Picture 2">
            <a:extLst>
              <a:ext uri="{FF2B5EF4-FFF2-40B4-BE49-F238E27FC236}">
                <a16:creationId xmlns:a16="http://schemas.microsoft.com/office/drawing/2014/main" id="{1B857BDB-A4FB-4FD4-B44E-6D49087DF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751" y="1027906"/>
            <a:ext cx="5012497" cy="523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6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eatures of Cloud Computing - 10 Major Characteristics of Cloud ...">
            <a:extLst>
              <a:ext uri="{FF2B5EF4-FFF2-40B4-BE49-F238E27FC236}">
                <a16:creationId xmlns:a16="http://schemas.microsoft.com/office/drawing/2014/main" id="{E6D5517F-B3CA-4DA9-846B-9BE7B60AF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8150"/>
            <a:ext cx="11430000"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994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DFEF-650A-4D0C-9B46-258FEA6C5C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0FD60-A89D-476E-B053-290A0A69CA06}"/>
              </a:ext>
            </a:extLst>
          </p:cNvPr>
          <p:cNvSpPr>
            <a:spLocks noGrp="1"/>
          </p:cNvSpPr>
          <p:nvPr>
            <p:ph sz="half" idx="1"/>
          </p:nvPr>
        </p:nvSpPr>
        <p:spPr/>
        <p:txBody>
          <a:bodyPr/>
          <a:lstStyle/>
          <a:p>
            <a:pPr algn="just"/>
            <a:r>
              <a:rPr lang="en-US" dirty="0"/>
              <a:t>Cloud service consumer requests are sent to Cloud Service A on Virtual Server A (1). </a:t>
            </a:r>
          </a:p>
          <a:p>
            <a:pPr algn="just"/>
            <a:r>
              <a:rPr lang="en-US" dirty="0"/>
              <a:t>The cloud service implementation includes built-in load balancing logic that is capable of distributing requests to the neighboring Cloud Service A implementations on Virtual Servers B and C (2).</a:t>
            </a:r>
          </a:p>
        </p:txBody>
      </p:sp>
      <p:sp>
        <p:nvSpPr>
          <p:cNvPr id="4" name="Content Placeholder 3">
            <a:extLst>
              <a:ext uri="{FF2B5EF4-FFF2-40B4-BE49-F238E27FC236}">
                <a16:creationId xmlns:a16="http://schemas.microsoft.com/office/drawing/2014/main" id="{A5EA080A-F51F-4C52-B47E-FC9F911A5C3A}"/>
              </a:ext>
            </a:extLst>
          </p:cNvPr>
          <p:cNvSpPr>
            <a:spLocks noGrp="1"/>
          </p:cNvSpPr>
          <p:nvPr>
            <p:ph sz="half" idx="2"/>
          </p:nvPr>
        </p:nvSpPr>
        <p:spPr/>
        <p:txBody>
          <a:bodyPr/>
          <a:lstStyle/>
          <a:p>
            <a:endParaRPr lang="en-US"/>
          </a:p>
        </p:txBody>
      </p:sp>
      <p:pic>
        <p:nvPicPr>
          <p:cNvPr id="10242" name="Picture 2">
            <a:extLst>
              <a:ext uri="{FF2B5EF4-FFF2-40B4-BE49-F238E27FC236}">
                <a16:creationId xmlns:a16="http://schemas.microsoft.com/office/drawing/2014/main" id="{1CA5632A-485B-4A31-9E81-992E44199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149" y="1027906"/>
            <a:ext cx="4975702" cy="520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779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994454-20AC-4A0F-B7EA-490A92D7A10F}"/>
              </a:ext>
            </a:extLst>
          </p:cNvPr>
          <p:cNvSpPr>
            <a:spLocks noGrp="1"/>
          </p:cNvSpPr>
          <p:nvPr>
            <p:ph idx="1"/>
          </p:nvPr>
        </p:nvSpPr>
        <p:spPr/>
        <p:txBody>
          <a:bodyPr>
            <a:normAutofit fontScale="92500" lnSpcReduction="10000"/>
          </a:bodyPr>
          <a:lstStyle/>
          <a:p>
            <a:pPr algn="just"/>
            <a:r>
              <a:rPr lang="en-US" dirty="0"/>
              <a:t>The cloud bursting architecture establishes a form of dynamic scaling that scales or “bursts out” on-premise IT resources into a cloud whenever predefined capacity thresholds have been reached. </a:t>
            </a:r>
          </a:p>
          <a:p>
            <a:pPr algn="just"/>
            <a:r>
              <a:rPr lang="en-US" dirty="0"/>
              <a:t>The corresponding cloud-based IT resources are redundantly pre-deployed but remain inactive until cloud bursting occurs. After they are no longer required, the cloud-based IT resources are released and the architecture “bursts in” back to the on-premise environment.</a:t>
            </a:r>
          </a:p>
          <a:p>
            <a:pPr algn="just"/>
            <a:r>
              <a:rPr lang="en-US" dirty="0"/>
              <a:t>Cloud bursting is a flexible scaling architecture that provides cloud consumers with the option of using cloud-based IT resources only to meet higher usage demands. </a:t>
            </a:r>
          </a:p>
          <a:p>
            <a:pPr algn="just"/>
            <a:r>
              <a:rPr lang="en-US" dirty="0"/>
              <a:t>The foundation of this architectural model is based on the automated scaling listener and resource replication mechanisms.</a:t>
            </a:r>
          </a:p>
        </p:txBody>
      </p:sp>
      <p:sp>
        <p:nvSpPr>
          <p:cNvPr id="2" name="Title 1">
            <a:extLst>
              <a:ext uri="{FF2B5EF4-FFF2-40B4-BE49-F238E27FC236}">
                <a16:creationId xmlns:a16="http://schemas.microsoft.com/office/drawing/2014/main" id="{D592A3EC-30E8-431D-BC5C-29766F05284B}"/>
              </a:ext>
            </a:extLst>
          </p:cNvPr>
          <p:cNvSpPr>
            <a:spLocks noGrp="1"/>
          </p:cNvSpPr>
          <p:nvPr>
            <p:ph type="title"/>
          </p:nvPr>
        </p:nvSpPr>
        <p:spPr/>
        <p:txBody>
          <a:bodyPr/>
          <a:lstStyle/>
          <a:p>
            <a:r>
              <a:rPr lang="en-US" dirty="0" smtClean="0"/>
              <a:t>Cloud Bursting Architecture</a:t>
            </a:r>
            <a:endParaRPr lang="en-US" dirty="0"/>
          </a:p>
        </p:txBody>
      </p:sp>
    </p:spTree>
    <p:extLst>
      <p:ext uri="{BB962C8B-B14F-4D97-AF65-F5344CB8AC3E}">
        <p14:creationId xmlns:p14="http://schemas.microsoft.com/office/powerpoint/2010/main" val="489557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01976F-829F-4668-9A1C-10F8C5BD44AC}"/>
              </a:ext>
            </a:extLst>
          </p:cNvPr>
          <p:cNvSpPr>
            <a:spLocks noGrp="1"/>
          </p:cNvSpPr>
          <p:nvPr>
            <p:ph idx="1"/>
          </p:nvPr>
        </p:nvSpPr>
        <p:spPr/>
        <p:txBody>
          <a:bodyPr/>
          <a:lstStyle/>
          <a:p>
            <a:pPr algn="just"/>
            <a:r>
              <a:rPr lang="en-US" dirty="0"/>
              <a:t>The automated scaling listener determines when to redirect requests to cloud-based IT resources, and resource replication is used to maintain synchronicity between on-premise and cloud-based IT resources in relation to state information</a:t>
            </a:r>
          </a:p>
        </p:txBody>
      </p:sp>
      <p:sp>
        <p:nvSpPr>
          <p:cNvPr id="7" name="Title 6">
            <a:extLst>
              <a:ext uri="{FF2B5EF4-FFF2-40B4-BE49-F238E27FC236}">
                <a16:creationId xmlns:a16="http://schemas.microsoft.com/office/drawing/2014/main" id="{D71DD750-FEF4-4D3E-9353-52D91871605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21844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DC050-FBAE-492F-96EA-05852C2D579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648D816-D625-474D-B645-225DA0081D7D}"/>
              </a:ext>
            </a:extLst>
          </p:cNvPr>
          <p:cNvSpPr>
            <a:spLocks noGrp="1"/>
          </p:cNvSpPr>
          <p:nvPr>
            <p:ph sz="half" idx="1"/>
          </p:nvPr>
        </p:nvSpPr>
        <p:spPr/>
        <p:txBody>
          <a:bodyPr>
            <a:normAutofit lnSpcReduction="10000"/>
          </a:bodyPr>
          <a:lstStyle/>
          <a:p>
            <a:pPr algn="just"/>
            <a:r>
              <a:rPr lang="en-US" dirty="0"/>
              <a:t>An automated scaling listener monitors the usage of on-premise Service A, and redirects Service Consumer C’s request to Service A’s redundant implementation in the cloud (Cloud Service A) once Service A’s usage threshold has been exceeded. (1). </a:t>
            </a:r>
          </a:p>
          <a:p>
            <a:pPr algn="just"/>
            <a:r>
              <a:rPr lang="en-US" dirty="0"/>
              <a:t>A resource replication system is used to keep state management databases synchronized (2).</a:t>
            </a:r>
          </a:p>
        </p:txBody>
      </p:sp>
      <p:sp>
        <p:nvSpPr>
          <p:cNvPr id="6" name="Content Placeholder 5">
            <a:extLst>
              <a:ext uri="{FF2B5EF4-FFF2-40B4-BE49-F238E27FC236}">
                <a16:creationId xmlns:a16="http://schemas.microsoft.com/office/drawing/2014/main" id="{3D11C788-FFC5-4DB5-976C-015B1A8CED42}"/>
              </a:ext>
            </a:extLst>
          </p:cNvPr>
          <p:cNvSpPr>
            <a:spLocks noGrp="1"/>
          </p:cNvSpPr>
          <p:nvPr>
            <p:ph sz="half" idx="2"/>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03575701-88E8-4CC4-9432-5341C8EA52E6}"/>
              </a:ext>
            </a:extLst>
          </p:cNvPr>
          <p:cNvPicPr>
            <a:picLocks noChangeAspect="1"/>
          </p:cNvPicPr>
          <p:nvPr/>
        </p:nvPicPr>
        <p:blipFill>
          <a:blip r:embed="rId2"/>
          <a:stretch>
            <a:fillRect/>
          </a:stretch>
        </p:blipFill>
        <p:spPr>
          <a:xfrm>
            <a:off x="6096000" y="2160142"/>
            <a:ext cx="5834378" cy="3682303"/>
          </a:xfrm>
          <a:prstGeom prst="rect">
            <a:avLst/>
          </a:prstGeom>
        </p:spPr>
      </p:pic>
    </p:spTree>
    <p:extLst>
      <p:ext uri="{BB962C8B-B14F-4D97-AF65-F5344CB8AC3E}">
        <p14:creationId xmlns:p14="http://schemas.microsoft.com/office/powerpoint/2010/main" val="1440277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56D4564-AF22-4999-B8F9-C65A048740BB}"/>
              </a:ext>
            </a:extLst>
          </p:cNvPr>
          <p:cNvSpPr>
            <a:spLocks noGrp="1"/>
          </p:cNvSpPr>
          <p:nvPr>
            <p:ph idx="1"/>
          </p:nvPr>
        </p:nvSpPr>
        <p:spPr/>
        <p:txBody>
          <a:bodyPr/>
          <a:lstStyle/>
          <a:p>
            <a:pPr algn="just"/>
            <a:r>
              <a:rPr lang="en-US" dirty="0"/>
              <a:t>Cloud consumers are commonly charged for cloud-based storage space based on fixed-disk storage allocation, meaning the charges are predetermined by disk capacity and not aligned with actual data storage consumption. </a:t>
            </a:r>
          </a:p>
          <a:p>
            <a:pPr algn="just"/>
            <a:r>
              <a:rPr lang="en-US" dirty="0"/>
              <a:t>Figure demonstrates this by illustrating a scenario in which a cloud consumer provisions a virtual server with the Windows Server operating system and three 150 GB hard drives. </a:t>
            </a:r>
          </a:p>
          <a:p>
            <a:pPr algn="just"/>
            <a:r>
              <a:rPr lang="en-US" dirty="0"/>
              <a:t>The cloud consumer is billed for using 450 GB of storage space after installing the operating system, even though the operating system only requires 15 GB of storage space.</a:t>
            </a:r>
          </a:p>
        </p:txBody>
      </p:sp>
      <p:sp>
        <p:nvSpPr>
          <p:cNvPr id="2" name="Title 1">
            <a:extLst>
              <a:ext uri="{FF2B5EF4-FFF2-40B4-BE49-F238E27FC236}">
                <a16:creationId xmlns:a16="http://schemas.microsoft.com/office/drawing/2014/main" id="{0F77EC15-1934-4B6E-856B-763AD9A81670}"/>
              </a:ext>
            </a:extLst>
          </p:cNvPr>
          <p:cNvSpPr>
            <a:spLocks noGrp="1"/>
          </p:cNvSpPr>
          <p:nvPr>
            <p:ph type="title"/>
          </p:nvPr>
        </p:nvSpPr>
        <p:spPr/>
        <p:txBody>
          <a:bodyPr/>
          <a:lstStyle/>
          <a:p>
            <a:r>
              <a:rPr lang="en-US" dirty="0"/>
              <a:t>Elastic Disk Provisioning Architecture</a:t>
            </a:r>
          </a:p>
        </p:txBody>
      </p:sp>
    </p:spTree>
    <p:extLst>
      <p:ext uri="{BB962C8B-B14F-4D97-AF65-F5344CB8AC3E}">
        <p14:creationId xmlns:p14="http://schemas.microsoft.com/office/powerpoint/2010/main" val="1292178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6AE8A7-1210-4953-8012-E0BDFF30358A}"/>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4C06E3E-D437-41DD-8240-D46B2257B495}"/>
              </a:ext>
            </a:extLst>
          </p:cNvPr>
          <p:cNvSpPr>
            <a:spLocks noGrp="1"/>
          </p:cNvSpPr>
          <p:nvPr>
            <p:ph sz="half" idx="1"/>
          </p:nvPr>
        </p:nvSpPr>
        <p:spPr/>
        <p:txBody>
          <a:bodyPr>
            <a:normAutofit fontScale="77500" lnSpcReduction="20000"/>
          </a:bodyPr>
          <a:lstStyle/>
          <a:p>
            <a:pPr algn="just"/>
            <a:r>
              <a:rPr lang="en-US" dirty="0"/>
              <a:t>The cloud consumer requests a virtual server with three hard disks, each with a capacity of 150 GB. (1).</a:t>
            </a:r>
          </a:p>
          <a:p>
            <a:pPr algn="just"/>
            <a:r>
              <a:rPr lang="en-US" dirty="0"/>
              <a:t>The virtual server is provisioned according to the elastic disk provisioning architecture, with a total of 450 GB of disk space. (2). </a:t>
            </a:r>
          </a:p>
          <a:p>
            <a:pPr algn="just"/>
            <a:r>
              <a:rPr lang="en-US" dirty="0"/>
              <a:t>The 450 GB is allocated to the virtual server by the cloud provider. (3). The cloud consumer has not installed any software yet, meaning the actual used space is currently 0 GB. (4). </a:t>
            </a:r>
          </a:p>
          <a:p>
            <a:pPr algn="just"/>
            <a:r>
              <a:rPr lang="en-US" dirty="0"/>
              <a:t>Because the 450 GB are already allocated and reserved for the cloud consumer, it will be charged for 450 GB of disk usage as of the point of allocation (5).</a:t>
            </a:r>
          </a:p>
        </p:txBody>
      </p:sp>
      <p:sp>
        <p:nvSpPr>
          <p:cNvPr id="6" name="Content Placeholder 5">
            <a:extLst>
              <a:ext uri="{FF2B5EF4-FFF2-40B4-BE49-F238E27FC236}">
                <a16:creationId xmlns:a16="http://schemas.microsoft.com/office/drawing/2014/main" id="{5EB91378-7C75-4A3F-88EB-25A47A3A2BEC}"/>
              </a:ext>
            </a:extLst>
          </p:cNvPr>
          <p:cNvSpPr>
            <a:spLocks noGrp="1"/>
          </p:cNvSpPr>
          <p:nvPr>
            <p:ph sz="half" idx="2"/>
          </p:nvPr>
        </p:nvSpPr>
        <p:spPr/>
        <p:txBody>
          <a:bodyPr>
            <a:normAutofit fontScale="77500" lnSpcReduction="20000"/>
          </a:bodyPr>
          <a:lstStyle/>
          <a:p>
            <a:endParaRPr lang="en-US"/>
          </a:p>
        </p:txBody>
      </p:sp>
      <p:pic>
        <p:nvPicPr>
          <p:cNvPr id="12290" name="Picture 2">
            <a:extLst>
              <a:ext uri="{FF2B5EF4-FFF2-40B4-BE49-F238E27FC236}">
                <a16:creationId xmlns:a16="http://schemas.microsoft.com/office/drawing/2014/main" id="{6AEC45AC-CDF2-4775-9579-79220C90E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81037"/>
            <a:ext cx="6108032" cy="5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30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831D2D9-6DE9-44FC-B6D6-3F59D19200F4}"/>
              </a:ext>
            </a:extLst>
          </p:cNvPr>
          <p:cNvSpPr>
            <a:spLocks noGrp="1"/>
          </p:cNvSpPr>
          <p:nvPr>
            <p:ph idx="1"/>
          </p:nvPr>
        </p:nvSpPr>
        <p:spPr/>
        <p:txBody>
          <a:bodyPr/>
          <a:lstStyle/>
          <a:p>
            <a:pPr algn="just"/>
            <a:r>
              <a:rPr lang="en-US" dirty="0"/>
              <a:t>The elastic disk provisioning architecture establishes a dynamic storage provisioning system that ensures that the cloud consumer is granularly billed for the exact amount of storage that it actually uses.</a:t>
            </a:r>
          </a:p>
          <a:p>
            <a:pPr algn="just"/>
            <a:r>
              <a:rPr lang="en-US" dirty="0"/>
              <a:t>This system uses thin-provisioning technology for the dynamic allocation of storage space, and is further supported by runtime usage monitoring to collect accurate usage data for billing purposes</a:t>
            </a:r>
          </a:p>
        </p:txBody>
      </p:sp>
      <p:sp>
        <p:nvSpPr>
          <p:cNvPr id="5" name="Title 4">
            <a:extLst>
              <a:ext uri="{FF2B5EF4-FFF2-40B4-BE49-F238E27FC236}">
                <a16:creationId xmlns:a16="http://schemas.microsoft.com/office/drawing/2014/main" id="{B6C783CB-0791-4A59-A339-DCB9E53B68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03024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6999B-9BA3-4558-953A-BE7465DE264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6C34861-80FD-48D4-8EF5-D75912A8983C}"/>
              </a:ext>
            </a:extLst>
          </p:cNvPr>
          <p:cNvSpPr>
            <a:spLocks noGrp="1"/>
          </p:cNvSpPr>
          <p:nvPr>
            <p:ph sz="half" idx="1"/>
          </p:nvPr>
        </p:nvSpPr>
        <p:spPr/>
        <p:txBody>
          <a:bodyPr>
            <a:normAutofit fontScale="70000" lnSpcReduction="20000"/>
          </a:bodyPr>
          <a:lstStyle/>
          <a:p>
            <a:pPr algn="just"/>
            <a:r>
              <a:rPr lang="en-US" dirty="0"/>
              <a:t>The cloud consumer requests a virtual server with three hard disks, each with a capacity of 150 GB (1). </a:t>
            </a:r>
          </a:p>
          <a:p>
            <a:pPr algn="just"/>
            <a:r>
              <a:rPr lang="en-US" dirty="0"/>
              <a:t>The virtual server is provisioned by this architecture with a total of 450 GB of disk space. (2). </a:t>
            </a:r>
          </a:p>
          <a:p>
            <a:pPr algn="just"/>
            <a:r>
              <a:rPr lang="en-US" dirty="0"/>
              <a:t>The 450 GB are set as the maximum disk usage that is allowed for this virtual server, although no physical disk space has been reserved or allocated yet. (3).</a:t>
            </a:r>
          </a:p>
          <a:p>
            <a:pPr algn="just"/>
            <a:r>
              <a:rPr lang="en-US" dirty="0"/>
              <a:t>The cloud consumer has not installed any software, meaning the actual used space is currently at 0 GB. (4).</a:t>
            </a:r>
          </a:p>
          <a:p>
            <a:pPr algn="just"/>
            <a:r>
              <a:rPr lang="en-US" dirty="0"/>
              <a:t>Because the allocated disk space is equal to the actual used space (which is currently at zero), the cloud consumer is not charged for any disk space usage (5).</a:t>
            </a:r>
          </a:p>
        </p:txBody>
      </p:sp>
      <p:sp>
        <p:nvSpPr>
          <p:cNvPr id="6" name="Content Placeholder 5">
            <a:extLst>
              <a:ext uri="{FF2B5EF4-FFF2-40B4-BE49-F238E27FC236}">
                <a16:creationId xmlns:a16="http://schemas.microsoft.com/office/drawing/2014/main" id="{544783D5-AADA-4BB3-B9BD-14200FFC0287}"/>
              </a:ext>
            </a:extLst>
          </p:cNvPr>
          <p:cNvSpPr>
            <a:spLocks noGrp="1"/>
          </p:cNvSpPr>
          <p:nvPr>
            <p:ph sz="half" idx="2"/>
          </p:nvPr>
        </p:nvSpPr>
        <p:spPr/>
        <p:txBody>
          <a:bodyPr>
            <a:normAutofit fontScale="70000" lnSpcReduction="20000"/>
          </a:bodyPr>
          <a:lstStyle/>
          <a:p>
            <a:endParaRPr lang="en-US"/>
          </a:p>
        </p:txBody>
      </p:sp>
      <p:pic>
        <p:nvPicPr>
          <p:cNvPr id="13316" name="Picture 4">
            <a:extLst>
              <a:ext uri="{FF2B5EF4-FFF2-40B4-BE49-F238E27FC236}">
                <a16:creationId xmlns:a16="http://schemas.microsoft.com/office/drawing/2014/main" id="{D25B7997-5D02-4B19-A718-EE786FCA7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399172"/>
            <a:ext cx="5690937" cy="484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76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5475E61-814F-4DF0-81AE-6D388B6AFB8D}"/>
              </a:ext>
            </a:extLst>
          </p:cNvPr>
          <p:cNvSpPr>
            <a:spLocks noGrp="1"/>
          </p:cNvSpPr>
          <p:nvPr>
            <p:ph idx="1"/>
          </p:nvPr>
        </p:nvSpPr>
        <p:spPr/>
        <p:txBody>
          <a:bodyPr/>
          <a:lstStyle/>
          <a:p>
            <a:r>
              <a:rPr lang="en-US" dirty="0"/>
              <a:t>Thin-provisioning software is installed on virtual servers that process dynamic storage allocation via the hypervisor, while the pay-per-use monitor tracks and reports granular billing-related disk usage data</a:t>
            </a:r>
          </a:p>
        </p:txBody>
      </p:sp>
      <p:sp>
        <p:nvSpPr>
          <p:cNvPr id="5" name="Title 4">
            <a:extLst>
              <a:ext uri="{FF2B5EF4-FFF2-40B4-BE49-F238E27FC236}">
                <a16:creationId xmlns:a16="http://schemas.microsoft.com/office/drawing/2014/main" id="{5BF69F45-100D-4F71-BCE1-98349EF7764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76385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F05CB-38F1-41BC-BAE6-CDB088917469}"/>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C284426-DDDB-4D3C-B20C-09D0DC519DFC}"/>
              </a:ext>
            </a:extLst>
          </p:cNvPr>
          <p:cNvSpPr>
            <a:spLocks noGrp="1"/>
          </p:cNvSpPr>
          <p:nvPr>
            <p:ph sz="half" idx="1"/>
          </p:nvPr>
        </p:nvSpPr>
        <p:spPr/>
        <p:txBody>
          <a:bodyPr>
            <a:normAutofit fontScale="62500" lnSpcReduction="20000"/>
          </a:bodyPr>
          <a:lstStyle/>
          <a:p>
            <a:pPr algn="just"/>
            <a:r>
              <a:rPr lang="en-US" dirty="0"/>
              <a:t>A request is received from a cloud consumer, and the provisioning of a new virtual server instance begins (1).</a:t>
            </a:r>
          </a:p>
          <a:p>
            <a:pPr algn="just"/>
            <a:r>
              <a:rPr lang="en-US" dirty="0"/>
              <a:t> As part of the provisioning process, the hard disks are chosen as dynamic or thin-provisioned disks (2). </a:t>
            </a:r>
          </a:p>
          <a:p>
            <a:pPr algn="just"/>
            <a:r>
              <a:rPr lang="en-US" dirty="0"/>
              <a:t>The hypervisor calls a dynamic disk allocation component to create thin disks for the virtual server (3). </a:t>
            </a:r>
          </a:p>
          <a:p>
            <a:pPr algn="just"/>
            <a:r>
              <a:rPr lang="en-US" dirty="0"/>
              <a:t>Virtual server disks are created via the thin-provisioning program and saved in a folder of near-zero size. The size of this folder and its files grow as operating applications are installed and additional files are copied onto the virtual server (4). </a:t>
            </a:r>
          </a:p>
          <a:p>
            <a:pPr algn="just"/>
            <a:r>
              <a:rPr lang="en-US" dirty="0"/>
              <a:t>The pay-per-use monitor tracks the actual dynamically allocated storage for billing purposes (5).</a:t>
            </a:r>
          </a:p>
        </p:txBody>
      </p:sp>
      <p:sp>
        <p:nvSpPr>
          <p:cNvPr id="6" name="Content Placeholder 5">
            <a:extLst>
              <a:ext uri="{FF2B5EF4-FFF2-40B4-BE49-F238E27FC236}">
                <a16:creationId xmlns:a16="http://schemas.microsoft.com/office/drawing/2014/main" id="{4F0BE698-1439-4B08-A0FE-4DDD55AD5A7A}"/>
              </a:ext>
            </a:extLst>
          </p:cNvPr>
          <p:cNvSpPr>
            <a:spLocks noGrp="1"/>
          </p:cNvSpPr>
          <p:nvPr>
            <p:ph sz="half" idx="2"/>
          </p:nvPr>
        </p:nvSpPr>
        <p:spPr/>
        <p:txBody>
          <a:bodyPr>
            <a:normAutofit fontScale="62500" lnSpcReduction="20000"/>
          </a:bodyPr>
          <a:lstStyle/>
          <a:p>
            <a:endParaRPr lang="en-US"/>
          </a:p>
        </p:txBody>
      </p:sp>
      <p:pic>
        <p:nvPicPr>
          <p:cNvPr id="8" name="Picture 2">
            <a:extLst>
              <a:ext uri="{FF2B5EF4-FFF2-40B4-BE49-F238E27FC236}">
                <a16:creationId xmlns:a16="http://schemas.microsoft.com/office/drawing/2014/main" id="{8AF8291F-2D03-4959-ADD9-BB1674C27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959435"/>
            <a:ext cx="5987296" cy="521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27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6613B-8068-4820-AB3A-87315CDADB0F}"/>
              </a:ext>
            </a:extLst>
          </p:cNvPr>
          <p:cNvPicPr>
            <a:picLocks noChangeAspect="1"/>
          </p:cNvPicPr>
          <p:nvPr/>
        </p:nvPicPr>
        <p:blipFill>
          <a:blip r:embed="rId2"/>
          <a:stretch>
            <a:fillRect/>
          </a:stretch>
        </p:blipFill>
        <p:spPr>
          <a:xfrm>
            <a:off x="2925761" y="1821672"/>
            <a:ext cx="5930521" cy="4655328"/>
          </a:xfrm>
          <a:prstGeom prst="rect">
            <a:avLst/>
          </a:prstGeom>
        </p:spPr>
      </p:pic>
      <p:sp>
        <p:nvSpPr>
          <p:cNvPr id="5" name="Title 4">
            <a:extLst>
              <a:ext uri="{FF2B5EF4-FFF2-40B4-BE49-F238E27FC236}">
                <a16:creationId xmlns:a16="http://schemas.microsoft.com/office/drawing/2014/main" id="{EDD6DCF3-2247-4D94-9CF9-990B16CEE864}"/>
              </a:ext>
            </a:extLst>
          </p:cNvPr>
          <p:cNvSpPr>
            <a:spLocks noGrp="1"/>
          </p:cNvSpPr>
          <p:nvPr>
            <p:ph type="title"/>
          </p:nvPr>
        </p:nvSpPr>
        <p:spPr/>
        <p:txBody>
          <a:bodyPr/>
          <a:lstStyle/>
          <a:p>
            <a:r>
              <a:rPr lang="en-US" dirty="0"/>
              <a:t>Types of Cloud</a:t>
            </a:r>
          </a:p>
        </p:txBody>
      </p:sp>
    </p:spTree>
    <p:extLst>
      <p:ext uri="{BB962C8B-B14F-4D97-AF65-F5344CB8AC3E}">
        <p14:creationId xmlns:p14="http://schemas.microsoft.com/office/powerpoint/2010/main" val="4173245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EC2BC3F-66DA-4A7C-8168-73097E2A7C51}"/>
              </a:ext>
            </a:extLst>
          </p:cNvPr>
          <p:cNvSpPr>
            <a:spLocks noGrp="1"/>
          </p:cNvSpPr>
          <p:nvPr>
            <p:ph idx="1"/>
          </p:nvPr>
        </p:nvSpPr>
        <p:spPr/>
        <p:txBody>
          <a:bodyPr>
            <a:normAutofit/>
          </a:bodyPr>
          <a:lstStyle/>
          <a:p>
            <a:pPr algn="just"/>
            <a:r>
              <a:rPr lang="en-US" dirty="0"/>
              <a:t> Cloud storage devices are occasionally subject to failure and disruptions that are caused by network connectivity issues, controller or general hardware failure, or security breaches. </a:t>
            </a:r>
          </a:p>
          <a:p>
            <a:pPr algn="just"/>
            <a:r>
              <a:rPr lang="en-US" dirty="0"/>
              <a:t>A compromised cloud storage device’s reliability can have a ripple effect and cause impact failure across all of the services, applications, and infrastructure components in the cloud that are reliant on its availability. </a:t>
            </a:r>
          </a:p>
        </p:txBody>
      </p:sp>
      <p:sp>
        <p:nvSpPr>
          <p:cNvPr id="5" name="Title 4">
            <a:extLst>
              <a:ext uri="{FF2B5EF4-FFF2-40B4-BE49-F238E27FC236}">
                <a16:creationId xmlns:a16="http://schemas.microsoft.com/office/drawing/2014/main" id="{9398BCCF-8AF8-463E-9C03-F6CED5789A2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60914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BE6549-44E1-4C5E-8B04-3DD0B72A6ED4}"/>
              </a:ext>
            </a:extLst>
          </p:cNvPr>
          <p:cNvSpPr>
            <a:spLocks noGrp="1"/>
          </p:cNvSpPr>
          <p:nvPr>
            <p:ph type="title"/>
          </p:nvPr>
        </p:nvSpPr>
        <p:spPr/>
        <p:txBody>
          <a:bodyPr/>
          <a:lstStyle/>
          <a:p>
            <a:endParaRPr lang="en-US"/>
          </a:p>
        </p:txBody>
      </p:sp>
      <p:sp>
        <p:nvSpPr>
          <p:cNvPr id="2" name="Content Placeholder 1">
            <a:extLst>
              <a:ext uri="{FF2B5EF4-FFF2-40B4-BE49-F238E27FC236}">
                <a16:creationId xmlns:a16="http://schemas.microsoft.com/office/drawing/2014/main" id="{913DFA73-4133-4015-8659-70E8259F24A0}"/>
              </a:ext>
            </a:extLst>
          </p:cNvPr>
          <p:cNvSpPr>
            <a:spLocks noGrp="1"/>
          </p:cNvSpPr>
          <p:nvPr>
            <p:ph sz="half" idx="1"/>
          </p:nvPr>
        </p:nvSpPr>
        <p:spPr/>
        <p:txBody>
          <a:bodyPr>
            <a:normAutofit lnSpcReduction="10000"/>
          </a:bodyPr>
          <a:lstStyle/>
          <a:p>
            <a:pPr algn="just"/>
            <a:r>
              <a:rPr lang="en-US" dirty="0"/>
              <a:t>A logical unit number (LUN) is a logical drive that represents a partition of a physical drive. </a:t>
            </a:r>
          </a:p>
          <a:p>
            <a:pPr algn="just"/>
            <a:r>
              <a:rPr lang="en-US" dirty="0"/>
              <a:t>Storage </a:t>
            </a:r>
            <a:r>
              <a:rPr lang="en-US"/>
              <a:t>Service Gateway: </a:t>
            </a:r>
            <a:r>
              <a:rPr lang="en-US" dirty="0"/>
              <a:t>The storage service gateway is a component that acts as the external interface to cloud storage services, and is capable of automatically redirecting cloud consumer requests whenever the location of the requested data has changed.</a:t>
            </a:r>
          </a:p>
          <a:p>
            <a:pPr algn="just"/>
            <a:endParaRPr lang="en-US" dirty="0"/>
          </a:p>
        </p:txBody>
      </p:sp>
      <p:sp>
        <p:nvSpPr>
          <p:cNvPr id="5" name="Content Placeholder 4">
            <a:extLst>
              <a:ext uri="{FF2B5EF4-FFF2-40B4-BE49-F238E27FC236}">
                <a16:creationId xmlns:a16="http://schemas.microsoft.com/office/drawing/2014/main" id="{986F83C6-4E5D-4C64-BD45-F57CE1925C0D}"/>
              </a:ext>
            </a:extLst>
          </p:cNvPr>
          <p:cNvSpPr>
            <a:spLocks noGrp="1"/>
          </p:cNvSpPr>
          <p:nvPr>
            <p:ph sz="half" idx="2"/>
          </p:nvPr>
        </p:nvSpPr>
        <p:spPr/>
        <p:txBody>
          <a:bodyPr>
            <a:normAutofit lnSpcReduction="10000"/>
          </a:bodyPr>
          <a:lstStyle/>
          <a:p>
            <a:endParaRPr lang="en-US" dirty="0"/>
          </a:p>
        </p:txBody>
      </p:sp>
      <p:pic>
        <p:nvPicPr>
          <p:cNvPr id="6" name="Picture 5">
            <a:extLst>
              <a:ext uri="{FF2B5EF4-FFF2-40B4-BE49-F238E27FC236}">
                <a16:creationId xmlns:a16="http://schemas.microsoft.com/office/drawing/2014/main" id="{D4F6DFA7-DD87-42EA-A383-FF6A48DC889A}"/>
              </a:ext>
            </a:extLst>
          </p:cNvPr>
          <p:cNvPicPr>
            <a:picLocks noChangeAspect="1"/>
          </p:cNvPicPr>
          <p:nvPr/>
        </p:nvPicPr>
        <p:blipFill>
          <a:blip r:embed="rId2"/>
          <a:stretch>
            <a:fillRect/>
          </a:stretch>
        </p:blipFill>
        <p:spPr>
          <a:xfrm>
            <a:off x="7522243" y="1825625"/>
            <a:ext cx="2481514" cy="1935581"/>
          </a:xfrm>
          <a:prstGeom prst="rect">
            <a:avLst/>
          </a:prstGeom>
        </p:spPr>
      </p:pic>
      <p:pic>
        <p:nvPicPr>
          <p:cNvPr id="7" name="Picture 6">
            <a:extLst>
              <a:ext uri="{FF2B5EF4-FFF2-40B4-BE49-F238E27FC236}">
                <a16:creationId xmlns:a16="http://schemas.microsoft.com/office/drawing/2014/main" id="{41B6A43F-779D-4233-8774-820A6C516648}"/>
              </a:ext>
            </a:extLst>
          </p:cNvPr>
          <p:cNvPicPr>
            <a:picLocks noChangeAspect="1"/>
          </p:cNvPicPr>
          <p:nvPr/>
        </p:nvPicPr>
        <p:blipFill>
          <a:blip r:embed="rId3"/>
          <a:stretch>
            <a:fillRect/>
          </a:stretch>
        </p:blipFill>
        <p:spPr>
          <a:xfrm>
            <a:off x="7522243" y="3896143"/>
            <a:ext cx="2481514" cy="2481514"/>
          </a:xfrm>
          <a:prstGeom prst="rect">
            <a:avLst/>
          </a:prstGeom>
        </p:spPr>
      </p:pic>
    </p:spTree>
    <p:extLst>
      <p:ext uri="{BB962C8B-B14F-4D97-AF65-F5344CB8AC3E}">
        <p14:creationId xmlns:p14="http://schemas.microsoft.com/office/powerpoint/2010/main" val="3103974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F773BF6-EA72-48DB-B584-ACA97E98038A}"/>
              </a:ext>
            </a:extLst>
          </p:cNvPr>
          <p:cNvSpPr>
            <a:spLocks noGrp="1"/>
          </p:cNvSpPr>
          <p:nvPr>
            <p:ph idx="1"/>
          </p:nvPr>
        </p:nvSpPr>
        <p:spPr/>
        <p:txBody>
          <a:bodyPr/>
          <a:lstStyle/>
          <a:p>
            <a:pPr algn="just"/>
            <a:r>
              <a:rPr lang="en-US" dirty="0"/>
              <a:t>The redundant storage architecture introduces a secondary duplicate cloud storage device as part of a failover system that synchronizes its data with the data in the primary cloud storage device. </a:t>
            </a:r>
          </a:p>
          <a:p>
            <a:pPr algn="just"/>
            <a:r>
              <a:rPr lang="en-US" dirty="0"/>
              <a:t>A storage service gateway diverts cloud consumer requests to the secondary device whenever the primary device fails</a:t>
            </a:r>
          </a:p>
        </p:txBody>
      </p:sp>
      <p:sp>
        <p:nvSpPr>
          <p:cNvPr id="5" name="Title 4">
            <a:extLst>
              <a:ext uri="{FF2B5EF4-FFF2-40B4-BE49-F238E27FC236}">
                <a16:creationId xmlns:a16="http://schemas.microsoft.com/office/drawing/2014/main" id="{6CA269C5-2C35-4428-A20E-8DC5B0CBADA0}"/>
              </a:ext>
            </a:extLst>
          </p:cNvPr>
          <p:cNvSpPr>
            <a:spLocks noGrp="1"/>
          </p:cNvSpPr>
          <p:nvPr>
            <p:ph type="title"/>
          </p:nvPr>
        </p:nvSpPr>
        <p:spPr/>
        <p:txBody>
          <a:bodyPr/>
          <a:lstStyle/>
          <a:p>
            <a:r>
              <a:rPr lang="en-US" dirty="0"/>
              <a:t>Redundant Storage Architecture</a:t>
            </a:r>
          </a:p>
        </p:txBody>
      </p:sp>
    </p:spTree>
    <p:extLst>
      <p:ext uri="{BB962C8B-B14F-4D97-AF65-F5344CB8AC3E}">
        <p14:creationId xmlns:p14="http://schemas.microsoft.com/office/powerpoint/2010/main" val="678234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B01C6E-97E7-4851-8CED-3CA402C553D1}"/>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084E80E4-2097-4020-9D47-1D99EA0300AB}"/>
              </a:ext>
            </a:extLst>
          </p:cNvPr>
          <p:cNvSpPr>
            <a:spLocks noGrp="1"/>
          </p:cNvSpPr>
          <p:nvPr>
            <p:ph sz="half" idx="1"/>
          </p:nvPr>
        </p:nvSpPr>
        <p:spPr/>
        <p:txBody>
          <a:bodyPr/>
          <a:lstStyle/>
          <a:p>
            <a:pPr algn="just"/>
            <a:r>
              <a:rPr lang="en-US" dirty="0"/>
              <a:t>The primary cloud storage device is routinely replicated to the secondary cloud storage device (1).</a:t>
            </a:r>
          </a:p>
          <a:p>
            <a:pPr algn="just"/>
            <a:endParaRPr lang="en-US" dirty="0"/>
          </a:p>
          <a:p>
            <a:pPr algn="just"/>
            <a:endParaRPr lang="en-US" dirty="0"/>
          </a:p>
        </p:txBody>
      </p:sp>
      <p:sp>
        <p:nvSpPr>
          <p:cNvPr id="6" name="Content Placeholder 5">
            <a:extLst>
              <a:ext uri="{FF2B5EF4-FFF2-40B4-BE49-F238E27FC236}">
                <a16:creationId xmlns:a16="http://schemas.microsoft.com/office/drawing/2014/main" id="{D6683D3C-D76C-4A57-B0CD-6B2DA555FA0F}"/>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A9163759-4881-4403-9F68-A6BADBB08C2E}"/>
              </a:ext>
            </a:extLst>
          </p:cNvPr>
          <p:cNvPicPr>
            <a:picLocks noChangeAspect="1"/>
          </p:cNvPicPr>
          <p:nvPr/>
        </p:nvPicPr>
        <p:blipFill>
          <a:blip r:embed="rId2"/>
          <a:stretch>
            <a:fillRect/>
          </a:stretch>
        </p:blipFill>
        <p:spPr>
          <a:xfrm>
            <a:off x="6172200" y="1825625"/>
            <a:ext cx="5907505" cy="4351338"/>
          </a:xfrm>
          <a:prstGeom prst="rect">
            <a:avLst/>
          </a:prstGeom>
        </p:spPr>
      </p:pic>
    </p:spTree>
    <p:extLst>
      <p:ext uri="{BB962C8B-B14F-4D97-AF65-F5344CB8AC3E}">
        <p14:creationId xmlns:p14="http://schemas.microsoft.com/office/powerpoint/2010/main" val="4061227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DCAD-A4B6-41E2-8805-996FBC7639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7810DA-B434-44B9-8424-F62C74BD6A03}"/>
              </a:ext>
            </a:extLst>
          </p:cNvPr>
          <p:cNvSpPr>
            <a:spLocks noGrp="1"/>
          </p:cNvSpPr>
          <p:nvPr>
            <p:ph sz="half" idx="1"/>
          </p:nvPr>
        </p:nvSpPr>
        <p:spPr/>
        <p:txBody>
          <a:bodyPr/>
          <a:lstStyle/>
          <a:p>
            <a:pPr algn="just"/>
            <a:r>
              <a:rPr lang="en-US" dirty="0"/>
              <a:t>The primary storage becomes unavailable and the storage service gateway forwards the cloud consumer requests to the secondary storage device (2).</a:t>
            </a:r>
          </a:p>
          <a:p>
            <a:pPr algn="just"/>
            <a:r>
              <a:rPr lang="en-US" dirty="0"/>
              <a:t>The secondary storage device forwards the requests to the LUNs, allowing cloud consumers to continue to access their data (3).</a:t>
            </a:r>
          </a:p>
        </p:txBody>
      </p:sp>
      <p:sp>
        <p:nvSpPr>
          <p:cNvPr id="4" name="Content Placeholder 3">
            <a:extLst>
              <a:ext uri="{FF2B5EF4-FFF2-40B4-BE49-F238E27FC236}">
                <a16:creationId xmlns:a16="http://schemas.microsoft.com/office/drawing/2014/main" id="{EC3EA532-8F9F-4F83-AAF8-363B91C0B207}"/>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FD079E08-EB6B-4C86-ADF7-8ADE04A10317}"/>
              </a:ext>
            </a:extLst>
          </p:cNvPr>
          <p:cNvPicPr>
            <a:picLocks noChangeAspect="1"/>
          </p:cNvPicPr>
          <p:nvPr/>
        </p:nvPicPr>
        <p:blipFill>
          <a:blip r:embed="rId2"/>
          <a:stretch>
            <a:fillRect/>
          </a:stretch>
        </p:blipFill>
        <p:spPr>
          <a:xfrm>
            <a:off x="6172200" y="1953961"/>
            <a:ext cx="5943705" cy="3997659"/>
          </a:xfrm>
          <a:prstGeom prst="rect">
            <a:avLst/>
          </a:prstGeom>
        </p:spPr>
      </p:pic>
    </p:spTree>
    <p:extLst>
      <p:ext uri="{BB962C8B-B14F-4D97-AF65-F5344CB8AC3E}">
        <p14:creationId xmlns:p14="http://schemas.microsoft.com/office/powerpoint/2010/main" val="4163840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E6FB-9CF9-49F4-B313-DF54501075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AC9D35-BF6A-4D53-A712-B669F222104E}"/>
              </a:ext>
            </a:extLst>
          </p:cNvPr>
          <p:cNvSpPr>
            <a:spLocks noGrp="1"/>
          </p:cNvSpPr>
          <p:nvPr>
            <p:ph sz="half" idx="1"/>
          </p:nvPr>
        </p:nvSpPr>
        <p:spPr/>
        <p:txBody>
          <a:bodyPr/>
          <a:lstStyle/>
          <a:p>
            <a:pPr algn="just"/>
            <a:r>
              <a:rPr lang="en-US" dirty="0"/>
              <a:t>This cloud architecture primarily relies on a storage replication system that keeps the primary cloud storage device synchronized with its duplicate secondary cloud storage devices</a:t>
            </a:r>
          </a:p>
          <a:p>
            <a:pPr algn="just"/>
            <a:r>
              <a:rPr lang="en-US" dirty="0"/>
              <a:t>Storage replication is used to keep the redundant storage device synchronized with the primary storage device.</a:t>
            </a:r>
          </a:p>
        </p:txBody>
      </p:sp>
      <p:sp>
        <p:nvSpPr>
          <p:cNvPr id="4" name="Content Placeholder 3">
            <a:extLst>
              <a:ext uri="{FF2B5EF4-FFF2-40B4-BE49-F238E27FC236}">
                <a16:creationId xmlns:a16="http://schemas.microsoft.com/office/drawing/2014/main" id="{49AD0A59-02C7-4605-9A02-50744420161B}"/>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C878BD1E-E4D1-4368-A364-15254325A6FB}"/>
              </a:ext>
            </a:extLst>
          </p:cNvPr>
          <p:cNvPicPr>
            <a:picLocks noChangeAspect="1"/>
          </p:cNvPicPr>
          <p:nvPr/>
        </p:nvPicPr>
        <p:blipFill>
          <a:blip r:embed="rId2"/>
          <a:stretch>
            <a:fillRect/>
          </a:stretch>
        </p:blipFill>
        <p:spPr>
          <a:xfrm>
            <a:off x="6172200" y="1825625"/>
            <a:ext cx="5681449" cy="4222249"/>
          </a:xfrm>
          <a:prstGeom prst="rect">
            <a:avLst/>
          </a:prstGeom>
        </p:spPr>
      </p:pic>
    </p:spTree>
    <p:extLst>
      <p:ext uri="{BB962C8B-B14F-4D97-AF65-F5344CB8AC3E}">
        <p14:creationId xmlns:p14="http://schemas.microsoft.com/office/powerpoint/2010/main" val="4085830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520E2C7-6BFD-4353-919A-1C6336B5CBFC}"/>
              </a:ext>
            </a:extLst>
          </p:cNvPr>
          <p:cNvSpPr>
            <a:spLocks noGrp="1"/>
          </p:cNvSpPr>
          <p:nvPr>
            <p:ph idx="1"/>
          </p:nvPr>
        </p:nvSpPr>
        <p:spPr/>
        <p:txBody>
          <a:bodyPr/>
          <a:lstStyle/>
          <a:p>
            <a:pPr algn="just"/>
            <a:r>
              <a:rPr lang="en-US" dirty="0"/>
              <a:t>STORAGE REPLICATION</a:t>
            </a:r>
          </a:p>
          <a:p>
            <a:pPr lvl="1" algn="just"/>
            <a:r>
              <a:rPr lang="en-US" dirty="0"/>
              <a:t>Storage replication is a variation of the resource replication mechanisms used to synchronously or asynchronously replicate data from a primary storage device to a secondary storage device. </a:t>
            </a:r>
          </a:p>
          <a:p>
            <a:pPr lvl="1" algn="just"/>
            <a:r>
              <a:rPr lang="en-US" dirty="0"/>
              <a:t>It can be used to replicate partial and entire LUNs</a:t>
            </a:r>
          </a:p>
        </p:txBody>
      </p:sp>
      <p:sp>
        <p:nvSpPr>
          <p:cNvPr id="5" name="Title 4">
            <a:extLst>
              <a:ext uri="{FF2B5EF4-FFF2-40B4-BE49-F238E27FC236}">
                <a16:creationId xmlns:a16="http://schemas.microsoft.com/office/drawing/2014/main" id="{9480DCE7-98F8-4043-8EF5-4A1C6FA8C6DD}"/>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869587D5-867E-43F8-AD08-6FF7121BFC50}"/>
              </a:ext>
            </a:extLst>
          </p:cNvPr>
          <p:cNvPicPr>
            <a:picLocks noChangeAspect="1"/>
          </p:cNvPicPr>
          <p:nvPr/>
        </p:nvPicPr>
        <p:blipFill>
          <a:blip r:embed="rId2"/>
          <a:stretch>
            <a:fillRect/>
          </a:stretch>
        </p:blipFill>
        <p:spPr>
          <a:xfrm>
            <a:off x="3889710" y="3791201"/>
            <a:ext cx="3682164" cy="2209298"/>
          </a:xfrm>
          <a:prstGeom prst="rect">
            <a:avLst/>
          </a:prstGeom>
        </p:spPr>
      </p:pic>
    </p:spTree>
    <p:extLst>
      <p:ext uri="{BB962C8B-B14F-4D97-AF65-F5344CB8AC3E}">
        <p14:creationId xmlns:p14="http://schemas.microsoft.com/office/powerpoint/2010/main" val="3961952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3B328C-C2B0-4391-A7C6-58722ECB25FC}"/>
              </a:ext>
            </a:extLst>
          </p:cNvPr>
          <p:cNvSpPr>
            <a:spLocks noGrp="1"/>
          </p:cNvSpPr>
          <p:nvPr>
            <p:ph idx="1"/>
          </p:nvPr>
        </p:nvSpPr>
        <p:spPr/>
        <p:txBody>
          <a:bodyPr>
            <a:normAutofit/>
          </a:bodyPr>
          <a:lstStyle/>
          <a:p>
            <a:pPr algn="just"/>
            <a:r>
              <a:rPr lang="en-US" dirty="0"/>
              <a:t>Cloud providers may locate secondary cloud storage devices in a different geographical region than the primary cloud storage device, usually for economic reasons.</a:t>
            </a:r>
          </a:p>
          <a:p>
            <a:pPr algn="just"/>
            <a:r>
              <a:rPr lang="en-US" dirty="0"/>
              <a:t>The location of the secondary cloud storage devices can dictate the protocol and method used for synchronization, as some replication transport protocols have distance restrictions.</a:t>
            </a:r>
          </a:p>
          <a:p>
            <a:pPr algn="just"/>
            <a:r>
              <a:rPr lang="en-US" dirty="0"/>
              <a:t>Some cloud providers use storage devices with dual array and storage controllers to improve device redundancy, and place secondary storage devices in a different physical location for cloud balancing and disaster recovery purposes. </a:t>
            </a:r>
          </a:p>
        </p:txBody>
      </p:sp>
      <p:sp>
        <p:nvSpPr>
          <p:cNvPr id="3" name="Title 2">
            <a:extLst>
              <a:ext uri="{FF2B5EF4-FFF2-40B4-BE49-F238E27FC236}">
                <a16:creationId xmlns:a16="http://schemas.microsoft.com/office/drawing/2014/main" id="{D67E9944-7083-4BF1-AF44-6A8FA3FF36B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92965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D70C55-A568-4047-A6F1-2E17C574D889}"/>
              </a:ext>
            </a:extLst>
          </p:cNvPr>
          <p:cNvSpPr/>
          <p:nvPr/>
        </p:nvSpPr>
        <p:spPr>
          <a:xfrm>
            <a:off x="4521531" y="2967335"/>
            <a:ext cx="314893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4437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9A41-6C92-4A44-A053-6E417708441D}"/>
              </a:ext>
            </a:extLst>
          </p:cNvPr>
          <p:cNvSpPr>
            <a:spLocks noGrp="1"/>
          </p:cNvSpPr>
          <p:nvPr>
            <p:ph type="title"/>
          </p:nvPr>
        </p:nvSpPr>
        <p:spPr/>
        <p:txBody>
          <a:bodyPr/>
          <a:lstStyle/>
          <a:p>
            <a:r>
              <a:rPr lang="en-US" dirty="0"/>
              <a:t>Types of Cloud Services</a:t>
            </a:r>
          </a:p>
        </p:txBody>
      </p:sp>
      <p:pic>
        <p:nvPicPr>
          <p:cNvPr id="3" name="Picture 2">
            <a:extLst>
              <a:ext uri="{FF2B5EF4-FFF2-40B4-BE49-F238E27FC236}">
                <a16:creationId xmlns:a16="http://schemas.microsoft.com/office/drawing/2014/main" id="{9C5F0EEA-1709-468E-B13E-AE32F6457D0C}"/>
              </a:ext>
            </a:extLst>
          </p:cNvPr>
          <p:cNvPicPr>
            <a:picLocks noChangeAspect="1"/>
          </p:cNvPicPr>
          <p:nvPr/>
        </p:nvPicPr>
        <p:blipFill>
          <a:blip r:embed="rId2"/>
          <a:stretch>
            <a:fillRect/>
          </a:stretch>
        </p:blipFill>
        <p:spPr>
          <a:xfrm>
            <a:off x="1733550" y="1916112"/>
            <a:ext cx="9031058" cy="4167188"/>
          </a:xfrm>
          <a:prstGeom prst="rect">
            <a:avLst/>
          </a:prstGeom>
        </p:spPr>
      </p:pic>
    </p:spTree>
    <p:extLst>
      <p:ext uri="{BB962C8B-B14F-4D97-AF65-F5344CB8AC3E}">
        <p14:creationId xmlns:p14="http://schemas.microsoft.com/office/powerpoint/2010/main" val="153920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AFDE-7742-4632-9CE8-923B0E2F6537}"/>
              </a:ext>
            </a:extLst>
          </p:cNvPr>
          <p:cNvSpPr>
            <a:spLocks noGrp="1"/>
          </p:cNvSpPr>
          <p:nvPr>
            <p:ph type="title"/>
          </p:nvPr>
        </p:nvSpPr>
        <p:spPr/>
        <p:txBody>
          <a:bodyPr/>
          <a:lstStyle/>
          <a:p>
            <a:r>
              <a:rPr lang="en-US" dirty="0"/>
              <a:t>Types of Cloud Services</a:t>
            </a:r>
          </a:p>
        </p:txBody>
      </p:sp>
      <p:pic>
        <p:nvPicPr>
          <p:cNvPr id="3074" name="Picture 2" descr="Introduction to Cloud Computing">
            <a:extLst>
              <a:ext uri="{FF2B5EF4-FFF2-40B4-BE49-F238E27FC236}">
                <a16:creationId xmlns:a16="http://schemas.microsoft.com/office/drawing/2014/main" id="{0A19456C-B1E4-48DC-BCD2-034793BA0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0" y="1835150"/>
            <a:ext cx="6667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87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B0901-A582-42D7-AB9E-CA4A76740F6D}"/>
              </a:ext>
            </a:extLst>
          </p:cNvPr>
          <p:cNvSpPr>
            <a:spLocks noGrp="1"/>
          </p:cNvSpPr>
          <p:nvPr>
            <p:ph idx="1"/>
          </p:nvPr>
        </p:nvSpPr>
        <p:spPr/>
        <p:txBody>
          <a:bodyPr/>
          <a:lstStyle/>
          <a:p>
            <a:r>
              <a:rPr lang="en-US" dirty="0"/>
              <a:t>Workload Distribution Architecture</a:t>
            </a:r>
          </a:p>
          <a:p>
            <a:r>
              <a:rPr lang="en-US" dirty="0"/>
              <a:t>Resource Pooling Architecture</a:t>
            </a:r>
          </a:p>
          <a:p>
            <a:r>
              <a:rPr lang="en-US" dirty="0"/>
              <a:t>Dynamic Scalability Architecture</a:t>
            </a:r>
          </a:p>
          <a:p>
            <a:r>
              <a:rPr lang="en-US" dirty="0"/>
              <a:t>Elastic Resource Capacity Architecture</a:t>
            </a:r>
          </a:p>
          <a:p>
            <a:r>
              <a:rPr lang="en-US" dirty="0"/>
              <a:t>Service Load Balancing Architecture</a:t>
            </a:r>
          </a:p>
          <a:p>
            <a:r>
              <a:rPr lang="en-US" dirty="0"/>
              <a:t>Cloud Bursting Architecture</a:t>
            </a:r>
          </a:p>
          <a:p>
            <a:r>
              <a:rPr lang="en-US" dirty="0"/>
              <a:t>Elastic Disk Provisioning Architecture</a:t>
            </a:r>
          </a:p>
          <a:p>
            <a:r>
              <a:rPr lang="en-US" dirty="0"/>
              <a:t>Redundant Storage Architecture </a:t>
            </a:r>
          </a:p>
        </p:txBody>
      </p:sp>
      <p:sp>
        <p:nvSpPr>
          <p:cNvPr id="2" name="Title 1">
            <a:extLst>
              <a:ext uri="{FF2B5EF4-FFF2-40B4-BE49-F238E27FC236}">
                <a16:creationId xmlns:a16="http://schemas.microsoft.com/office/drawing/2014/main" id="{3765BEEC-576D-41BF-8EF2-F823CF643B75}"/>
              </a:ext>
            </a:extLst>
          </p:cNvPr>
          <p:cNvSpPr>
            <a:spLocks noGrp="1"/>
          </p:cNvSpPr>
          <p:nvPr>
            <p:ph type="title"/>
          </p:nvPr>
        </p:nvSpPr>
        <p:spPr/>
        <p:txBody>
          <a:bodyPr/>
          <a:lstStyle/>
          <a:p>
            <a:r>
              <a:rPr lang="en-US" dirty="0"/>
              <a:t>Types of Fundamental Cloud Architectures</a:t>
            </a:r>
          </a:p>
        </p:txBody>
      </p:sp>
    </p:spTree>
    <p:extLst>
      <p:ext uri="{BB962C8B-B14F-4D97-AF65-F5344CB8AC3E}">
        <p14:creationId xmlns:p14="http://schemas.microsoft.com/office/powerpoint/2010/main" val="1183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051727-EA3B-4F57-9BE9-7D947B731FF7}"/>
              </a:ext>
            </a:extLst>
          </p:cNvPr>
          <p:cNvSpPr>
            <a:spLocks noGrp="1"/>
          </p:cNvSpPr>
          <p:nvPr>
            <p:ph idx="1"/>
          </p:nvPr>
        </p:nvSpPr>
        <p:spPr/>
        <p:txBody>
          <a:bodyPr/>
          <a:lstStyle/>
          <a:p>
            <a:pPr algn="just"/>
            <a:r>
              <a:rPr lang="en-US" dirty="0"/>
              <a:t>IT resources can be horizontally scaled via the addition of one or more identical IT resources, and a load balancer that provides runtime logic capable of evenly distributing the workload among the available IT resources. </a:t>
            </a:r>
          </a:p>
          <a:p>
            <a:pPr algn="just"/>
            <a:r>
              <a:rPr lang="en-US" dirty="0"/>
              <a:t>The resulting workload distribution architecture reduces both IT resource over-utilization and under-utilization to an extent dependent upon the sophistication of the load balancing algorithms and runtime logic.</a:t>
            </a:r>
          </a:p>
        </p:txBody>
      </p:sp>
      <p:sp>
        <p:nvSpPr>
          <p:cNvPr id="3" name="Title 2">
            <a:extLst>
              <a:ext uri="{FF2B5EF4-FFF2-40B4-BE49-F238E27FC236}">
                <a16:creationId xmlns:a16="http://schemas.microsoft.com/office/drawing/2014/main" id="{12D80F03-5D8B-4A2D-A108-E6ED8A7B04A6}"/>
              </a:ext>
            </a:extLst>
          </p:cNvPr>
          <p:cNvSpPr>
            <a:spLocks noGrp="1"/>
          </p:cNvSpPr>
          <p:nvPr>
            <p:ph type="title"/>
          </p:nvPr>
        </p:nvSpPr>
        <p:spPr/>
        <p:txBody>
          <a:bodyPr/>
          <a:lstStyle/>
          <a:p>
            <a:r>
              <a:rPr lang="en-US" dirty="0"/>
              <a:t>Workload Distribution Architecture</a:t>
            </a:r>
          </a:p>
        </p:txBody>
      </p:sp>
    </p:spTree>
    <p:extLst>
      <p:ext uri="{BB962C8B-B14F-4D97-AF65-F5344CB8AC3E}">
        <p14:creationId xmlns:p14="http://schemas.microsoft.com/office/powerpoint/2010/main" val="420025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BD1360-687E-4F32-ACFF-63DC4C5CF48F}"/>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8045074-6815-4299-8140-0999FAAD84F5}"/>
              </a:ext>
            </a:extLst>
          </p:cNvPr>
          <p:cNvSpPr>
            <a:spLocks noGrp="1"/>
          </p:cNvSpPr>
          <p:nvPr>
            <p:ph sz="half" idx="1"/>
          </p:nvPr>
        </p:nvSpPr>
        <p:spPr/>
        <p:txBody>
          <a:bodyPr/>
          <a:lstStyle/>
          <a:p>
            <a:pPr algn="just"/>
            <a:r>
              <a:rPr lang="en-US" dirty="0"/>
              <a:t>A redundant copy of Cloud Service A is implemented on Virtual Server B. </a:t>
            </a:r>
          </a:p>
          <a:p>
            <a:pPr algn="just"/>
            <a:r>
              <a:rPr lang="en-US" dirty="0"/>
              <a:t>The load balancer intercepts cloud service consumer requests and directs them to both Virtual Servers A and B to ensure even workload distribution</a:t>
            </a:r>
          </a:p>
        </p:txBody>
      </p:sp>
      <p:sp>
        <p:nvSpPr>
          <p:cNvPr id="7" name="Content Placeholder 6">
            <a:extLst>
              <a:ext uri="{FF2B5EF4-FFF2-40B4-BE49-F238E27FC236}">
                <a16:creationId xmlns:a16="http://schemas.microsoft.com/office/drawing/2014/main" id="{D91069F6-7F5E-439C-B354-0E47CB9BAA75}"/>
              </a:ext>
            </a:extLst>
          </p:cNvPr>
          <p:cNvSpPr>
            <a:spLocks noGrp="1"/>
          </p:cNvSpPr>
          <p:nvPr>
            <p:ph sz="half" idx="2"/>
          </p:nvPr>
        </p:nvSpPr>
        <p:spPr/>
        <p:txBody>
          <a:bodyPr/>
          <a:lstStyle/>
          <a:p>
            <a:endParaRPr lang="en-US"/>
          </a:p>
        </p:txBody>
      </p:sp>
      <p:pic>
        <p:nvPicPr>
          <p:cNvPr id="4" name="Picture 3">
            <a:hlinkClick r:id="rId2"/>
            <a:extLst>
              <a:ext uri="{FF2B5EF4-FFF2-40B4-BE49-F238E27FC236}">
                <a16:creationId xmlns:a16="http://schemas.microsoft.com/office/drawing/2014/main" id="{C8BC5FD7-FF3B-4560-879C-E65CF572EA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825625"/>
            <a:ext cx="5057272" cy="3766009"/>
          </a:xfrm>
          <a:prstGeom prst="rect">
            <a:avLst/>
          </a:prstGeom>
          <a:noFill/>
          <a:ln>
            <a:noFill/>
          </a:ln>
        </p:spPr>
      </p:pic>
    </p:spTree>
    <p:extLst>
      <p:ext uri="{BB962C8B-B14F-4D97-AF65-F5344CB8AC3E}">
        <p14:creationId xmlns:p14="http://schemas.microsoft.com/office/powerpoint/2010/main" val="4055969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19A8D2623D574DB070066EAC07119C" ma:contentTypeVersion="13" ma:contentTypeDescription="Create a new document." ma:contentTypeScope="" ma:versionID="8a8432e528721fb15016a3755d38764c">
  <xsd:schema xmlns:xsd="http://www.w3.org/2001/XMLSchema" xmlns:xs="http://www.w3.org/2001/XMLSchema" xmlns:p="http://schemas.microsoft.com/office/2006/metadata/properties" xmlns:ns2="1be02e1d-55a3-47c1-8852-08b687a90336" xmlns:ns3="8e326e45-8c81-4648-a134-8a9291077e85" targetNamespace="http://schemas.microsoft.com/office/2006/metadata/properties" ma:root="true" ma:fieldsID="4df5e3c98f36cf04991364ba2876365b" ns2:_="" ns3:_="">
    <xsd:import namespace="1be02e1d-55a3-47c1-8852-08b687a90336"/>
    <xsd:import namespace="8e326e45-8c81-4648-a134-8a9291077e8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KeyPoints" minOccurs="0"/>
                <xsd:element ref="ns3:MediaServiceKeyPoints" minOccurs="0"/>
                <xsd:element ref="ns3:lcf76f155ced4ddcb4097134ff3c332f" minOccurs="0"/>
                <xsd:element ref="ns2:TaxCatchAll"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e02e1d-55a3-47c1-8852-08b687a903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3999c714-6be7-4503-9946-e0e46d1959de}" ma:internalName="TaxCatchAll" ma:showField="CatchAllData" ma:web="1be02e1d-55a3-47c1-8852-08b687a9033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e326e45-8c81-4648-a134-8a9291077e8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ffa586b3-da55-41c2-ae5c-bacd60f04a62" ma:termSetId="09814cd3-568e-fe90-9814-8d621ff8fb84" ma:anchorId="fba54fb3-c3e1-fe81-a776-ca4b69148c4d" ma:open="true" ma:isKeyword="false">
      <xsd:complexType>
        <xsd:sequence>
          <xsd:element ref="pc:Terms" minOccurs="0" maxOccurs="1"/>
        </xsd:sequence>
      </xsd:complex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e326e45-8c81-4648-a134-8a9291077e85">
      <Terms xmlns="http://schemas.microsoft.com/office/infopath/2007/PartnerControls"/>
    </lcf76f155ced4ddcb4097134ff3c332f>
    <TaxCatchAll xmlns="1be02e1d-55a3-47c1-8852-08b687a90336" xsi:nil="true"/>
  </documentManagement>
</p:properties>
</file>

<file path=customXml/itemProps1.xml><?xml version="1.0" encoding="utf-8"?>
<ds:datastoreItem xmlns:ds="http://schemas.openxmlformats.org/officeDocument/2006/customXml" ds:itemID="{2F417A60-BC68-4DBE-83B3-FE99DB0E454E}"/>
</file>

<file path=customXml/itemProps2.xml><?xml version="1.0" encoding="utf-8"?>
<ds:datastoreItem xmlns:ds="http://schemas.openxmlformats.org/officeDocument/2006/customXml" ds:itemID="{A1059152-F5C2-4C31-BB21-78B5D1F60A82}"/>
</file>

<file path=customXml/itemProps3.xml><?xml version="1.0" encoding="utf-8"?>
<ds:datastoreItem xmlns:ds="http://schemas.openxmlformats.org/officeDocument/2006/customXml" ds:itemID="{3A8FA647-1A71-4020-97E1-CBAF407553F2}"/>
</file>

<file path=docProps/app.xml><?xml version="1.0" encoding="utf-8"?>
<Properties xmlns="http://schemas.openxmlformats.org/officeDocument/2006/extended-properties" xmlns:vt="http://schemas.openxmlformats.org/officeDocument/2006/docPropsVTypes">
  <TotalTime>2847</TotalTime>
  <Words>2785</Words>
  <Application>Microsoft Office PowerPoint</Application>
  <PresentationFormat>Widescreen</PresentationFormat>
  <Paragraphs>156</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PowerPoint Presentation</vt:lpstr>
      <vt:lpstr>Cloud Computing</vt:lpstr>
      <vt:lpstr>PowerPoint Presentation</vt:lpstr>
      <vt:lpstr>Types of Cloud</vt:lpstr>
      <vt:lpstr>Types of Cloud Services</vt:lpstr>
      <vt:lpstr>Types of Cloud Services</vt:lpstr>
      <vt:lpstr>Types of Fundamental Cloud Architectures</vt:lpstr>
      <vt:lpstr>Workload Distribution Architecture</vt:lpstr>
      <vt:lpstr>PowerPoint Presentation</vt:lpstr>
      <vt:lpstr>PowerPoint Presentation</vt:lpstr>
      <vt:lpstr> Resource Pooling Architecture </vt:lpstr>
      <vt:lpstr>PowerPoint Presentation</vt:lpstr>
      <vt:lpstr>PowerPoint Presentation</vt:lpstr>
      <vt:lpstr>PowerPoint Presentation</vt:lpstr>
      <vt:lpstr>PowerPoint Presentation</vt:lpstr>
      <vt:lpstr>PowerPoint Presentation</vt:lpstr>
      <vt:lpstr>PowerPoint Presentation</vt:lpstr>
      <vt:lpstr>Dynamic Scalability Architecture</vt:lpstr>
      <vt:lpstr>PowerPoint Presentation</vt:lpstr>
      <vt:lpstr>PowerPoint Presentation</vt:lpstr>
      <vt:lpstr>PowerPoint Presentation</vt:lpstr>
      <vt:lpstr>PowerPoint Presentation</vt:lpstr>
      <vt:lpstr>Elastic Resource Capacity Architecture</vt:lpstr>
      <vt:lpstr>PowerPoint Presentation</vt:lpstr>
      <vt:lpstr>PowerPoint Presentation</vt:lpstr>
      <vt:lpstr>PowerPoint Presentation</vt:lpstr>
      <vt:lpstr>Service Load Balancing Architecture</vt:lpstr>
      <vt:lpstr>Service Load Balancing Architecture</vt:lpstr>
      <vt:lpstr>PowerPoint Presentation</vt:lpstr>
      <vt:lpstr>PowerPoint Presentation</vt:lpstr>
      <vt:lpstr>Cloud Bursting Architecture</vt:lpstr>
      <vt:lpstr>PowerPoint Presentation</vt:lpstr>
      <vt:lpstr>PowerPoint Presentation</vt:lpstr>
      <vt:lpstr>Elastic Disk Provisioning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Redundant Storage Architecture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Mrugendra</dc:creator>
  <cp:lastModifiedBy>resources</cp:lastModifiedBy>
  <cp:revision>295</cp:revision>
  <dcterms:created xsi:type="dcterms:W3CDTF">2017-07-29T08:12:59Z</dcterms:created>
  <dcterms:modified xsi:type="dcterms:W3CDTF">2022-04-18T05:13:56Z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0x0101001B19A8D2623D574DB070066EAC07119C</vt:lpwstr>
  </property>
</Properties>
</file>