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312" r:id="rId3"/>
    <p:sldId id="305" r:id="rId4"/>
    <p:sldId id="314" r:id="rId5"/>
    <p:sldId id="315" r:id="rId6"/>
    <p:sldId id="316" r:id="rId7"/>
    <p:sldId id="304" r:id="rId8"/>
    <p:sldId id="313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C2D5CC-C0F9-4BF3-9FF2-733A6DF5E031}">
          <p14:sldIdLst>
            <p14:sldId id="275"/>
            <p14:sldId id="312"/>
            <p14:sldId id="305"/>
            <p14:sldId id="314"/>
            <p14:sldId id="315"/>
            <p14:sldId id="316"/>
            <p14:sldId id="304"/>
            <p14:sldId id="31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C975E-1C9F-40B5-AF9A-164AD3D72FC2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F05BE-A968-47C7-8437-84EFA0DE7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8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45E6D-4291-44ED-8423-3413786B0C8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46A9E-ACA9-4F24-A258-BBB1C95C65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72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7DBB-8641-4B78-AA47-D8692A694DA8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1ADF-2CCE-47EC-9E40-74CF6E05F206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7271-5DC5-4159-8131-BC3AF56D2332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7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B318-DC7B-44DB-AAFD-CA762F6881C8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C3307-7F0D-4BAE-9D7F-2575F222398B}"/>
              </a:ext>
            </a:extLst>
          </p:cNvPr>
          <p:cNvSpPr/>
          <p:nvPr userDrawn="1"/>
        </p:nvSpPr>
        <p:spPr>
          <a:xfrm>
            <a:off x="0" y="6469038"/>
            <a:ext cx="12192000" cy="388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002060"/>
                </a:solidFill>
              </a:rPr>
              <a:t>Chandubhai</a:t>
            </a:r>
            <a:r>
              <a:rPr lang="en-IN" dirty="0">
                <a:solidFill>
                  <a:srgbClr val="002060"/>
                </a:solidFill>
              </a:rPr>
              <a:t> S. Patel Institute of Technology (CSPIT), CHARUSAT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9E75BD-027B-466F-AF02-7BD9D6D3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32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302F-D099-4920-A6BB-05E9553199A6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8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940A-BE36-47B3-A0B6-5243109EBDE6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404-A5A6-4D85-995D-5164D2B6DF39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3201-9AB5-4E58-AE88-8062C3DE18EE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917C-7D8F-4F64-AFA2-53AF4AAC3A1A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7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D154-3180-4A3B-B40E-E6A3214A7B41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784-3BC2-4737-BEF5-19C336472281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124B-FB10-448F-BF1D-BAFAADCDA708}" type="datetime1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C8CE-00A2-4570-A7C4-CF89774406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center.intel.com/download/28539?v=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43896"/>
            <a:ext cx="118326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dirty="0">
              <a:solidFill>
                <a:schemeClr val="bg1"/>
              </a:solidFill>
            </a:endParaRPr>
          </a:p>
          <a:p>
            <a:pPr algn="ctr"/>
            <a:r>
              <a:rPr lang="en-IN" sz="2200" cap="all" spc="500" dirty="0"/>
              <a:t>Ce443 : Cloud computing</a:t>
            </a:r>
          </a:p>
          <a:p>
            <a:pPr algn="ctr"/>
            <a:endParaRPr lang="en-IN" sz="2200" cap="all" spc="500" dirty="0"/>
          </a:p>
          <a:p>
            <a:pPr algn="ctr"/>
            <a:endParaRPr lang="en-IN" sz="2200" cap="all" spc="500" dirty="0"/>
          </a:p>
          <a:p>
            <a:pPr algn="ctr"/>
            <a:r>
              <a:rPr lang="en-IN" sz="2200" cap="all" spc="500" dirty="0"/>
              <a:t>Unit -2 virtualization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3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21D6D-12A4-4149-8148-C72CA2F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19748-328B-4935-8C4B-0C19F2BA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543" y="1493240"/>
            <a:ext cx="5910169" cy="35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7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8E7B7-ACB8-4FAC-A05A-61648640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E734A-E6D7-4F07-B94C-DFEA1FC8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046"/>
            <a:ext cx="12192000" cy="59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7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ED6B3-1AFF-463E-BECF-75385607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29857-B22C-4520-BA0F-3D238AB2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81" y="713064"/>
            <a:ext cx="9785319" cy="51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532D9F-72A3-4FFD-B25A-DA02826D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956346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hypervisor</a:t>
            </a:r>
            <a:r>
              <a:rPr lang="en-US" dirty="0"/>
              <a:t> is a function which abstract – isolate – operating system and applications from the underlaying hardware.</a:t>
            </a:r>
          </a:p>
          <a:p>
            <a:pPr marL="0" indent="0">
              <a:buNone/>
            </a:pPr>
            <a:r>
              <a:rPr lang="nb-NO" dirty="0"/>
              <a:t>Type 1: </a:t>
            </a:r>
            <a:r>
              <a:rPr lang="nb-NO" dirty="0">
                <a:solidFill>
                  <a:srgbClr val="FF0000"/>
                </a:solidFill>
              </a:rPr>
              <a:t>bare metal hypervisor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 2: </a:t>
            </a:r>
            <a:r>
              <a:rPr lang="en-US" dirty="0">
                <a:solidFill>
                  <a:srgbClr val="FF0000"/>
                </a:solidFill>
              </a:rPr>
              <a:t>hosted hypervisor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3E0A64-9AD5-4325-90F3-86FB06A7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EF714-729A-49A3-8EAF-38A1DC75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76251" cy="591220"/>
          </a:xfrm>
        </p:spPr>
        <p:txBody>
          <a:bodyPr>
            <a:normAutofit fontScale="90000"/>
          </a:bodyPr>
          <a:lstStyle/>
          <a:p>
            <a:r>
              <a:rPr lang="en-US" dirty="0"/>
              <a:t>Hyper – V </a:t>
            </a:r>
          </a:p>
        </p:txBody>
      </p:sp>
    </p:spTree>
    <p:extLst>
      <p:ext uri="{BB962C8B-B14F-4D97-AF65-F5344CB8AC3E}">
        <p14:creationId xmlns:p14="http://schemas.microsoft.com/office/powerpoint/2010/main" val="44455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588D56-5EF9-4EB3-AF61-09DFF1DD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1" y="1409350"/>
            <a:ext cx="10615569" cy="47676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Enable VT in BIOS</a:t>
            </a:r>
          </a:p>
          <a:p>
            <a:r>
              <a:rPr lang="en-US" dirty="0"/>
              <a:t>Install </a:t>
            </a:r>
            <a:r>
              <a:rPr lang="en-US" dirty="0" err="1"/>
              <a:t>hyper-v</a:t>
            </a:r>
            <a:r>
              <a:rPr lang="en-US" dirty="0"/>
              <a:t> features/roles</a:t>
            </a:r>
          </a:p>
          <a:p>
            <a:r>
              <a:rPr lang="en-US" dirty="0"/>
              <a:t>Setup folders</a:t>
            </a:r>
          </a:p>
          <a:p>
            <a:r>
              <a:rPr lang="en-US" dirty="0"/>
              <a:t>Setup shutdown and restart behavior</a:t>
            </a:r>
          </a:p>
          <a:p>
            <a:r>
              <a:rPr lang="en-US" dirty="0"/>
              <a:t>Setup networking</a:t>
            </a:r>
          </a:p>
          <a:p>
            <a:r>
              <a:rPr lang="en-US" dirty="0"/>
              <a:t>Setup NAT</a:t>
            </a:r>
          </a:p>
          <a:p>
            <a:r>
              <a:rPr lang="en-US" dirty="0"/>
              <a:t>Create a VM</a:t>
            </a:r>
          </a:p>
          <a:p>
            <a:r>
              <a:rPr lang="en-US" dirty="0"/>
              <a:t>Check communication between two VM’s</a:t>
            </a:r>
          </a:p>
          <a:p>
            <a:r>
              <a:rPr lang="en-US" dirty="0"/>
              <a:t>Create a master VM /Images/</a:t>
            </a:r>
            <a:r>
              <a:rPr lang="en-US" dirty="0" err="1"/>
              <a:t>Sysprep</a:t>
            </a:r>
            <a:endParaRPr lang="en-US" dirty="0"/>
          </a:p>
          <a:p>
            <a:r>
              <a:rPr lang="en-US" dirty="0"/>
              <a:t>Creating snapshots &amp; checkpoints</a:t>
            </a:r>
          </a:p>
          <a:p>
            <a:r>
              <a:rPr lang="en-US" dirty="0"/>
              <a:t>Add </a:t>
            </a:r>
            <a:r>
              <a:rPr lang="en-US" dirty="0" err="1"/>
              <a:t>harddisk</a:t>
            </a:r>
            <a:endParaRPr lang="en-US" dirty="0"/>
          </a:p>
          <a:p>
            <a:r>
              <a:rPr lang="en-US" dirty="0"/>
              <a:t>Expand existing </a:t>
            </a:r>
            <a:r>
              <a:rPr lang="en-US" dirty="0" err="1"/>
              <a:t>harddisk</a:t>
            </a:r>
            <a:endParaRPr lang="en-US" dirty="0"/>
          </a:p>
          <a:p>
            <a:r>
              <a:rPr lang="en-US" dirty="0"/>
              <a:t>Change resources for existing VM</a:t>
            </a:r>
          </a:p>
          <a:p>
            <a:r>
              <a:rPr lang="en-US" dirty="0"/>
              <a:t>Create domain controller , member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619B73-DF3B-41C9-A2B6-44DDAB8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10F28-1440-401A-B76F-C5FF02A8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Hyper - V</a:t>
            </a:r>
          </a:p>
        </p:txBody>
      </p:sp>
    </p:spTree>
    <p:extLst>
      <p:ext uri="{BB962C8B-B14F-4D97-AF65-F5344CB8AC3E}">
        <p14:creationId xmlns:p14="http://schemas.microsoft.com/office/powerpoint/2010/main" val="213566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2641D-65D1-424C-B6CA-2BEC585B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6C010-47C4-4AD9-825D-4FB9F236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614362"/>
            <a:ext cx="9191625" cy="5629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85388A-F890-4706-B721-69F10720E96D}"/>
              </a:ext>
            </a:extLst>
          </p:cNvPr>
          <p:cNvSpPr/>
          <p:nvPr/>
        </p:nvSpPr>
        <p:spPr>
          <a:xfrm>
            <a:off x="411911" y="132317"/>
            <a:ext cx="5462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https://downloadcenter.intel.com/download/28539?v=t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3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69571-154C-4114-B5AC-01119791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AF61-5546-4C92-AF77-A3304328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9050"/>
            <a:ext cx="121824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D783D-F7D4-4848-A190-33F2C254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A862A-D53A-4E4F-BF94-AC187957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50" y="673066"/>
            <a:ext cx="4819500" cy="55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A82FB-1B3F-4E01-97D2-86253D8C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3007F-1DC9-4891-B86A-9442504C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607"/>
            <a:ext cx="12192000" cy="51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7A83EB-6BEE-47FB-A52F-11919722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Xen hypervisor</a:t>
            </a:r>
          </a:p>
          <a:p>
            <a:r>
              <a:rPr lang="en-US" dirty="0"/>
              <a:t>Eucalyptus : An Open-Source OS for Setting Up and Managing Private Clouds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6A316-FC08-45B7-9410-538A20C3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C05E25-FF33-4896-9A7C-26D8C1D4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		</a:t>
            </a:r>
          </a:p>
        </p:txBody>
      </p:sp>
    </p:spTree>
    <p:extLst>
      <p:ext uri="{BB962C8B-B14F-4D97-AF65-F5344CB8AC3E}">
        <p14:creationId xmlns:p14="http://schemas.microsoft.com/office/powerpoint/2010/main" val="81117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48788"/>
            <a:ext cx="10515600" cy="4351338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In computing, virtualization means to create a virtual version of a device or resource, such as a server, storage device, network or even an operating system where the framework divides the resource into one or more execution environments.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Virtualization</a:t>
            </a:r>
            <a:r>
              <a:rPr lang="en-US" dirty="0"/>
              <a:t>	</a:t>
            </a:r>
            <a:endParaRPr lang="en-US" b="1" dirty="0"/>
          </a:p>
        </p:txBody>
      </p:sp>
      <p:pic>
        <p:nvPicPr>
          <p:cNvPr id="1026" name="Picture 2" descr="11 Points to Consider When Virtualizing Security">
            <a:extLst>
              <a:ext uri="{FF2B5EF4-FFF2-40B4-BE49-F238E27FC236}">
                <a16:creationId xmlns:a16="http://schemas.microsoft.com/office/drawing/2014/main" id="{51A4EF54-B04F-4820-92A6-667725C3F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77" y="3428999"/>
            <a:ext cx="7521244" cy="289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BE454-E9E6-4F47-A092-BA9A301E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BED49-9A4C-4F51-9091-681C83B8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Zones for VM Insulation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C1EE249-ED46-464F-AA07-4E9C3577D3FD}"/>
              </a:ext>
            </a:extLst>
          </p:cNvPr>
          <p:cNvGrpSpPr>
            <a:grpSpLocks/>
          </p:cNvGrpSpPr>
          <p:nvPr/>
        </p:nvGrpSpPr>
        <p:grpSpPr bwMode="auto">
          <a:xfrm>
            <a:off x="1404886" y="1247440"/>
            <a:ext cx="8341996" cy="5369801"/>
            <a:chOff x="113" y="528"/>
            <a:chExt cx="5415" cy="3455"/>
          </a:xfrm>
        </p:grpSpPr>
        <p:sp>
          <p:nvSpPr>
            <p:cNvPr id="75" name="AutoShape 44" descr="Wave">
              <a:extLst>
                <a:ext uri="{FF2B5EF4-FFF2-40B4-BE49-F238E27FC236}">
                  <a16:creationId xmlns:a16="http://schemas.microsoft.com/office/drawing/2014/main" id="{F848ADDE-6D40-4B42-9EBC-48C014A7A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145"/>
              <a:ext cx="3021" cy="2164"/>
            </a:xfrm>
            <a:prstGeom prst="flowChartAlternateProcess">
              <a:avLst/>
            </a:prstGeom>
            <a:pattFill prst="wave">
              <a:fgClr>
                <a:srgbClr val="389EBE">
                  <a:alpha val="49019"/>
                </a:srgbClr>
              </a:fgClr>
              <a:bgClr>
                <a:schemeClr val="bg1">
                  <a:alpha val="49019"/>
                </a:schemeClr>
              </a:bgClr>
            </a:pattFill>
            <a:ln w="50800">
              <a:solidFill>
                <a:srgbClr val="6FA1D5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76" name="AutoShape 45">
              <a:extLst>
                <a:ext uri="{FF2B5EF4-FFF2-40B4-BE49-F238E27FC236}">
                  <a16:creationId xmlns:a16="http://schemas.microsoft.com/office/drawing/2014/main" id="{665E0092-AD68-4B9C-BD13-5EFFAC1E9A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751">
              <a:off x="1584" y="528"/>
              <a:ext cx="2063" cy="484"/>
            </a:xfrm>
            <a:prstGeom prst="irregularSeal2">
              <a:avLst/>
            </a:prstGeom>
            <a:gradFill rotWithShape="1">
              <a:gsLst>
                <a:gs pos="0">
                  <a:srgbClr val="FF7D7D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225EEAC-AD0D-46B7-AE9E-B1B71911D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323"/>
              <a:ext cx="1362" cy="353"/>
            </a:xfrm>
            <a:prstGeom prst="rect">
              <a:avLst/>
            </a:prstGeom>
            <a:gradFill rotWithShape="1">
              <a:gsLst>
                <a:gs pos="0">
                  <a:srgbClr val="0E9E7C"/>
                </a:gs>
                <a:gs pos="50000">
                  <a:schemeClr val="bg1"/>
                </a:gs>
                <a:gs pos="100000">
                  <a:srgbClr val="0E9E7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78" name="Picture 77" descr="Tenant-2">
              <a:extLst>
                <a:ext uri="{FF2B5EF4-FFF2-40B4-BE49-F238E27FC236}">
                  <a16:creationId xmlns:a16="http://schemas.microsoft.com/office/drawing/2014/main" id="{E9F40309-DDF9-4199-995A-4CD9B766B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43" y="1311"/>
              <a:ext cx="661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TextBox 73">
              <a:extLst>
                <a:ext uri="{FF2B5EF4-FFF2-40B4-BE49-F238E27FC236}">
                  <a16:creationId xmlns:a16="http://schemas.microsoft.com/office/drawing/2014/main" id="{AA54FB74-3994-412D-B695-48C42BE27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410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600">
                  <a:cs typeface="Arial" charset="0"/>
                </a:rPr>
                <a:t>Tenant #2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D8FF49C-4EAE-461A-8D62-796048E60A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0" y="1371"/>
              <a:ext cx="649" cy="268"/>
              <a:chOff x="3072" y="2017"/>
              <a:chExt cx="424" cy="287"/>
            </a:xfrm>
          </p:grpSpPr>
          <p:sp>
            <p:nvSpPr>
              <p:cNvPr id="135" name="Rounded Rectangle 29">
                <a:extLst>
                  <a:ext uri="{FF2B5EF4-FFF2-40B4-BE49-F238E27FC236}">
                    <a16:creationId xmlns:a16="http://schemas.microsoft.com/office/drawing/2014/main" id="{AB7FE5C1-DC67-4B05-84A0-30E486044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017"/>
                <a:ext cx="175" cy="287"/>
              </a:xfrm>
              <a:prstGeom prst="roundRect">
                <a:avLst>
                  <a:gd name="adj" fmla="val 16667"/>
                </a:avLst>
              </a:prstGeom>
              <a:solidFill>
                <a:srgbClr val="BAF7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endParaRPr lang="en-US" sz="1400" b="0">
                  <a:ea typeface="宋体" pitchFamily="2" charset="-122"/>
                </a:endParaRPr>
              </a:p>
            </p:txBody>
          </p:sp>
          <p:sp>
            <p:nvSpPr>
              <p:cNvPr id="136" name="Rounded Rectangle 31">
                <a:extLst>
                  <a:ext uri="{FF2B5EF4-FFF2-40B4-BE49-F238E27FC236}">
                    <a16:creationId xmlns:a16="http://schemas.microsoft.com/office/drawing/2014/main" id="{E1016527-1510-46EF-83CF-90357976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2039"/>
                <a:ext cx="136" cy="11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APP</a:t>
                </a:r>
              </a:p>
            </p:txBody>
          </p:sp>
          <p:sp>
            <p:nvSpPr>
              <p:cNvPr id="137" name="Rounded Rectangle 32">
                <a:extLst>
                  <a:ext uri="{FF2B5EF4-FFF2-40B4-BE49-F238E27FC236}">
                    <a16:creationId xmlns:a16="http://schemas.microsoft.com/office/drawing/2014/main" id="{76A73596-CF0F-438C-AF67-EC7E26BD6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2166"/>
                <a:ext cx="136" cy="11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OS</a:t>
                </a:r>
              </a:p>
            </p:txBody>
          </p:sp>
          <p:sp>
            <p:nvSpPr>
              <p:cNvPr id="138" name="Rounded Rectangle 29">
                <a:extLst>
                  <a:ext uri="{FF2B5EF4-FFF2-40B4-BE49-F238E27FC236}">
                    <a16:creationId xmlns:a16="http://schemas.microsoft.com/office/drawing/2014/main" id="{DB963E96-DC84-42BB-A36E-095974FA4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017"/>
                <a:ext cx="175" cy="287"/>
              </a:xfrm>
              <a:prstGeom prst="roundRect">
                <a:avLst>
                  <a:gd name="adj" fmla="val 16667"/>
                </a:avLst>
              </a:prstGeom>
              <a:solidFill>
                <a:srgbClr val="BAF7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endParaRPr lang="en-US" sz="1400" b="0">
                  <a:ea typeface="宋体" pitchFamily="2" charset="-122"/>
                </a:endParaRPr>
              </a:p>
            </p:txBody>
          </p:sp>
          <p:sp>
            <p:nvSpPr>
              <p:cNvPr id="139" name="Rounded Rectangle 31">
                <a:extLst>
                  <a:ext uri="{FF2B5EF4-FFF2-40B4-BE49-F238E27FC236}">
                    <a16:creationId xmlns:a16="http://schemas.microsoft.com/office/drawing/2014/main" id="{5856A75E-6D8D-4D7F-BAA8-690981455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1" y="2039"/>
                <a:ext cx="135" cy="11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APP</a:t>
                </a:r>
              </a:p>
            </p:txBody>
          </p:sp>
          <p:sp>
            <p:nvSpPr>
              <p:cNvPr id="140" name="Rounded Rectangle 32">
                <a:extLst>
                  <a:ext uri="{FF2B5EF4-FFF2-40B4-BE49-F238E27FC236}">
                    <a16:creationId xmlns:a16="http://schemas.microsoft.com/office/drawing/2014/main" id="{9236ECDC-997D-4689-B47D-48D3C1CE0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1" y="2166"/>
                <a:ext cx="135" cy="11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OS</a:t>
                </a:r>
              </a:p>
            </p:txBody>
          </p:sp>
        </p:grpSp>
        <p:sp>
          <p:nvSpPr>
            <p:cNvPr id="81" name="Text Box 58">
              <a:extLst>
                <a:ext uri="{FF2B5EF4-FFF2-40B4-BE49-F238E27FC236}">
                  <a16:creationId xmlns:a16="http://schemas.microsoft.com/office/drawing/2014/main" id="{CEE9A2A2-52C1-487E-B1FE-858918A5A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1674"/>
              <a:ext cx="20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cs typeface="Arial" charset="0"/>
                </a:rPr>
                <a:t>Virtual Infrastructure</a:t>
              </a:r>
            </a:p>
          </p:txBody>
        </p:sp>
        <p:sp>
          <p:nvSpPr>
            <p:cNvPr id="82" name="AutoShape 59">
              <a:extLst>
                <a:ext uri="{FF2B5EF4-FFF2-40B4-BE49-F238E27FC236}">
                  <a16:creationId xmlns:a16="http://schemas.microsoft.com/office/drawing/2014/main" id="{65FAAA4B-111F-443B-8FC2-A79677421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226"/>
              <a:ext cx="2725" cy="584"/>
            </a:xfrm>
            <a:prstGeom prst="flowChartAlternateProcess">
              <a:avLst/>
            </a:prstGeom>
            <a:noFill/>
            <a:ln w="50800">
              <a:solidFill>
                <a:srgbClr val="8BF1A3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83" name="Picture 82" descr="IRM-infraBox">
              <a:extLst>
                <a:ext uri="{FF2B5EF4-FFF2-40B4-BE49-F238E27FC236}">
                  <a16:creationId xmlns:a16="http://schemas.microsoft.com/office/drawing/2014/main" id="{F8E5C5AE-3001-4306-B2B3-0DD81E9383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1489" y="2795"/>
              <a:ext cx="2216" cy="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EA13A729-E5AA-4E44-B802-E3BBE7650CD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55" y="3476"/>
              <a:ext cx="26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600">
                  <a:cs typeface="Arial" charset="0"/>
                </a:rPr>
                <a:t>Physical Infrastructure</a:t>
              </a:r>
            </a:p>
          </p:txBody>
        </p:sp>
        <p:pic>
          <p:nvPicPr>
            <p:cNvPr id="85" name="Picture 84" descr="disc blue">
              <a:extLst>
                <a:ext uri="{FF2B5EF4-FFF2-40B4-BE49-F238E27FC236}">
                  <a16:creationId xmlns:a16="http://schemas.microsoft.com/office/drawing/2014/main" id="{B9887B9C-174A-4AC3-9341-88ECEC2C6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93" y="2916"/>
              <a:ext cx="33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85" descr="server">
              <a:extLst>
                <a:ext uri="{FF2B5EF4-FFF2-40B4-BE49-F238E27FC236}">
                  <a16:creationId xmlns:a16="http://schemas.microsoft.com/office/drawing/2014/main" id="{15CB6429-28D8-4900-8E93-EF00785AC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53" y="2873"/>
              <a:ext cx="312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86" descr="Switch">
              <a:extLst>
                <a:ext uri="{FF2B5EF4-FFF2-40B4-BE49-F238E27FC236}">
                  <a16:creationId xmlns:a16="http://schemas.microsoft.com/office/drawing/2014/main" id="{E0C52856-14F1-4F3A-987A-F3D08C791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968" y="2976"/>
              <a:ext cx="54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Text Box 66">
              <a:extLst>
                <a:ext uri="{FF2B5EF4-FFF2-40B4-BE49-F238E27FC236}">
                  <a16:creationId xmlns:a16="http://schemas.microsoft.com/office/drawing/2014/main" id="{226DEAD8-EFA5-4841-83D5-6810C31D7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3087"/>
              <a:ext cx="22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cs typeface="Arial" charset="0"/>
                </a:rPr>
                <a:t>Cloud Provider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06F3AC-BD9B-4265-831A-15D8ED0D0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133"/>
              <a:ext cx="1446" cy="361"/>
            </a:xfrm>
            <a:prstGeom prst="rect">
              <a:avLst/>
            </a:prstGeom>
            <a:gradFill rotWithShape="1">
              <a:gsLst>
                <a:gs pos="0">
                  <a:srgbClr val="896DEF"/>
                </a:gs>
                <a:gs pos="50000">
                  <a:schemeClr val="bg1"/>
                </a:gs>
                <a:gs pos="100000">
                  <a:srgbClr val="896DE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>
                <a:defRPr/>
              </a:pPr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90" name="Picture 89" descr="Tenant-1">
              <a:extLst>
                <a:ext uri="{FF2B5EF4-FFF2-40B4-BE49-F238E27FC236}">
                  <a16:creationId xmlns:a16="http://schemas.microsoft.com/office/drawing/2014/main" id="{95A301FA-CECB-49EB-84AE-05A4AD3B6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942" y="2124"/>
              <a:ext cx="664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9798697-8912-4495-8455-68922F1D2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" y="2180"/>
              <a:ext cx="656" cy="270"/>
              <a:chOff x="594" y="2016"/>
              <a:chExt cx="426" cy="288"/>
            </a:xfrm>
          </p:grpSpPr>
          <p:sp>
            <p:nvSpPr>
              <p:cNvPr id="128" name="Rounded Rectangle 29">
                <a:extLst>
                  <a:ext uri="{FF2B5EF4-FFF2-40B4-BE49-F238E27FC236}">
                    <a16:creationId xmlns:a16="http://schemas.microsoft.com/office/drawing/2014/main" id="{22E123FA-E275-4C79-A795-B7683C88D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" y="2016"/>
                <a:ext cx="176" cy="288"/>
              </a:xfrm>
              <a:prstGeom prst="roundRect">
                <a:avLst>
                  <a:gd name="adj" fmla="val 16667"/>
                </a:avLst>
              </a:prstGeom>
              <a:solidFill>
                <a:srgbClr val="C9BD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endParaRPr lang="en-US" sz="1400" b="0" u="sng">
                  <a:ea typeface="宋体" pitchFamily="2" charset="-122"/>
                </a:endParaRPr>
              </a:p>
            </p:txBody>
          </p:sp>
          <p:sp>
            <p:nvSpPr>
              <p:cNvPr id="129" name="Rounded Rectangle 31">
                <a:extLst>
                  <a:ext uri="{FF2B5EF4-FFF2-40B4-BE49-F238E27FC236}">
                    <a16:creationId xmlns:a16="http://schemas.microsoft.com/office/drawing/2014/main" id="{9FBCDEA4-EA8D-4E62-A77F-C30D2E287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038"/>
                <a:ext cx="136" cy="11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APP</a:t>
                </a:r>
              </a:p>
            </p:txBody>
          </p:sp>
          <p:sp>
            <p:nvSpPr>
              <p:cNvPr id="130" name="Rounded Rectangle 32">
                <a:extLst>
                  <a:ext uri="{FF2B5EF4-FFF2-40B4-BE49-F238E27FC236}">
                    <a16:creationId xmlns:a16="http://schemas.microsoft.com/office/drawing/2014/main" id="{A39DB7A8-4391-4755-847C-E1348D4E9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166"/>
                <a:ext cx="136" cy="11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r>
                  <a:rPr lang="en-US" altLang="zh-CN" sz="1200" b="0">
                    <a:cs typeface="Arial" charset="0"/>
                  </a:rPr>
                  <a:t>OS</a:t>
                </a:r>
              </a:p>
            </p:txBody>
          </p:sp>
          <p:sp>
            <p:nvSpPr>
              <p:cNvPr id="131" name="Rounded Rectangle 29">
                <a:extLst>
                  <a:ext uri="{FF2B5EF4-FFF2-40B4-BE49-F238E27FC236}">
                    <a16:creationId xmlns:a16="http://schemas.microsoft.com/office/drawing/2014/main" id="{FE33A87D-18B5-4229-9CD4-932745C84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2016"/>
                <a:ext cx="176" cy="288"/>
              </a:xfrm>
              <a:prstGeom prst="roundRect">
                <a:avLst>
                  <a:gd name="adj" fmla="val 16667"/>
                </a:avLst>
              </a:prstGeom>
              <a:solidFill>
                <a:srgbClr val="C9BD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3200" b="1" kern="1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0" hangingPunct="0"/>
                <a:endParaRPr lang="en-US" sz="1400" b="0" u="sng">
                  <a:ea typeface="宋体" pitchFamily="2" charset="-122"/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2C81201-00CB-4A73-B245-AB3099DF69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028"/>
                <a:ext cx="136" cy="241"/>
                <a:chOff x="1068" y="2713"/>
                <a:chExt cx="157" cy="279"/>
              </a:xfrm>
            </p:grpSpPr>
            <p:sp>
              <p:nvSpPr>
                <p:cNvPr id="133" name="Rounded Rectangle 31">
                  <a:extLst>
                    <a:ext uri="{FF2B5EF4-FFF2-40B4-BE49-F238E27FC236}">
                      <a16:creationId xmlns:a16="http://schemas.microsoft.com/office/drawing/2014/main" id="{38075361-0F1A-4D49-9D04-87F24BCA1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" y="2713"/>
                  <a:ext cx="157" cy="13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fol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algn="ctr" eaLnBrk="0" hangingPunct="0"/>
                  <a:r>
                    <a:rPr lang="en-US" altLang="zh-CN" sz="1000" b="0">
                      <a:cs typeface="Arial" charset="0"/>
                    </a:rPr>
                    <a:t>APP</a:t>
                  </a:r>
                </a:p>
              </p:txBody>
            </p:sp>
            <p:sp>
              <p:nvSpPr>
                <p:cNvPr id="134" name="Rounded Rectangle 32">
                  <a:extLst>
                    <a:ext uri="{FF2B5EF4-FFF2-40B4-BE49-F238E27FC236}">
                      <a16:creationId xmlns:a16="http://schemas.microsoft.com/office/drawing/2014/main" id="{C63C5CE1-D0A1-4336-A31B-EDC13ADD7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" y="2860"/>
                  <a:ext cx="157" cy="13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3200" b="1" kern="1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algn="ctr" eaLnBrk="0" hangingPunct="0"/>
                  <a:r>
                    <a:rPr lang="en-US" altLang="zh-CN" sz="1000" b="0">
                      <a:cs typeface="Arial" charset="0"/>
                    </a:rPr>
                    <a:t>OS</a:t>
                  </a:r>
                </a:p>
              </p:txBody>
            </p:sp>
          </p:grpSp>
        </p:grpSp>
        <p:sp>
          <p:nvSpPr>
            <p:cNvPr id="92" name="AutoShape 78">
              <a:extLst>
                <a:ext uri="{FF2B5EF4-FFF2-40B4-BE49-F238E27FC236}">
                  <a16:creationId xmlns:a16="http://schemas.microsoft.com/office/drawing/2014/main" id="{2F63C969-45E0-40B9-A9C1-A80CF414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038"/>
              <a:ext cx="2723" cy="601"/>
            </a:xfrm>
            <a:prstGeom prst="flowChartAlternateProcess">
              <a:avLst/>
            </a:prstGeom>
            <a:noFill/>
            <a:ln w="50800">
              <a:solidFill>
                <a:srgbClr val="C9BDF8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93" name="Text Box 79">
              <a:extLst>
                <a:ext uri="{FF2B5EF4-FFF2-40B4-BE49-F238E27FC236}">
                  <a16:creationId xmlns:a16="http://schemas.microsoft.com/office/drawing/2014/main" id="{99D6E421-66F0-4A73-9FFE-E2E047BAF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2499"/>
              <a:ext cx="20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cs typeface="Arial" charset="0"/>
                </a:rPr>
                <a:t>Virtual Infrastructure</a:t>
              </a:r>
            </a:p>
          </p:txBody>
        </p:sp>
        <p:sp>
          <p:nvSpPr>
            <p:cNvPr id="94" name="TextBox 73">
              <a:extLst>
                <a:ext uri="{FF2B5EF4-FFF2-40B4-BE49-F238E27FC236}">
                  <a16:creationId xmlns:a16="http://schemas.microsoft.com/office/drawing/2014/main" id="{47F658AF-4E1D-418D-850D-B525705CF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2180"/>
              <a:ext cx="10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600">
                  <a:cs typeface="Arial" charset="0"/>
                </a:rPr>
                <a:t>Tenant #1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AAA9BE-D806-4E02-BEC8-A1A77F1CB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661"/>
              <a:ext cx="440" cy="176"/>
            </a:xfrm>
            <a:prstGeom prst="rect">
              <a:avLst/>
            </a:prstGeom>
            <a:gradFill rotWithShape="1">
              <a:gsLst>
                <a:gs pos="0">
                  <a:srgbClr val="C9BDF8"/>
                </a:gs>
                <a:gs pos="100000">
                  <a:srgbClr val="3F436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7CE574-3A28-43A5-BDB4-BE1B234746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528" y="1841"/>
              <a:ext cx="442" cy="185"/>
            </a:xfrm>
            <a:prstGeom prst="rect">
              <a:avLst/>
            </a:prstGeom>
            <a:gradFill rotWithShape="1">
              <a:gsLst>
                <a:gs pos="0">
                  <a:srgbClr val="C9BDF8"/>
                </a:gs>
                <a:gs pos="100000">
                  <a:srgbClr val="8BF1A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92616F-CE91-426E-B920-5A726460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845"/>
              <a:ext cx="442" cy="364"/>
            </a:xfrm>
            <a:prstGeom prst="rect">
              <a:avLst/>
            </a:prstGeom>
            <a:gradFill rotWithShape="1">
              <a:gsLst>
                <a:gs pos="0">
                  <a:srgbClr val="C9BDF8"/>
                </a:gs>
                <a:gs pos="100000">
                  <a:srgbClr val="8BF1A3">
                    <a:alpha val="39998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98" name="Picture 97" descr="globe_grid">
              <a:extLst>
                <a:ext uri="{FF2B5EF4-FFF2-40B4-BE49-F238E27FC236}">
                  <a16:creationId xmlns:a16="http://schemas.microsoft.com/office/drawing/2014/main" id="{9558E0D7-90CA-4DF7-BE8F-437BF3919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357" y="607"/>
              <a:ext cx="724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626E9A6-781D-4C48-BE2C-CF8A39445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2562"/>
              <a:ext cx="616" cy="375"/>
            </a:xfrm>
            <a:prstGeom prst="ellipse">
              <a:avLst/>
            </a:prstGeom>
            <a:solidFill>
              <a:srgbClr val="FF0000">
                <a:alpha val="21176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100" name="Picture 99" descr="3 docs skewed">
              <a:extLst>
                <a:ext uri="{FF2B5EF4-FFF2-40B4-BE49-F238E27FC236}">
                  <a16:creationId xmlns:a16="http://schemas.microsoft.com/office/drawing/2014/main" id="{DEB05DF9-3006-46DD-B9B4-462DC2BD7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gray">
            <a:xfrm>
              <a:off x="3523" y="1513"/>
              <a:ext cx="326" cy="2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01" name="Picture 100" descr="3 docs skewed">
              <a:extLst>
                <a:ext uri="{FF2B5EF4-FFF2-40B4-BE49-F238E27FC236}">
                  <a16:creationId xmlns:a16="http://schemas.microsoft.com/office/drawing/2014/main" id="{7D0DE815-F63C-404C-983B-0867313E9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gray">
            <a:xfrm>
              <a:off x="3523" y="2324"/>
              <a:ext cx="32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101" descr="_people1">
              <a:extLst>
                <a:ext uri="{FF2B5EF4-FFF2-40B4-BE49-F238E27FC236}">
                  <a16:creationId xmlns:a16="http://schemas.microsoft.com/office/drawing/2014/main" id="{1DB2E42C-3EF9-4195-87DD-71313101C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1571" y="2133"/>
              <a:ext cx="4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102" descr="_people3">
              <a:extLst>
                <a:ext uri="{FF2B5EF4-FFF2-40B4-BE49-F238E27FC236}">
                  <a16:creationId xmlns:a16="http://schemas.microsoft.com/office/drawing/2014/main" id="{1333F166-5843-4240-8E25-C07831DB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gray">
            <a:xfrm>
              <a:off x="1571" y="2355"/>
              <a:ext cx="4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" name="Picture 103" descr="_people4">
              <a:extLst>
                <a:ext uri="{FF2B5EF4-FFF2-40B4-BE49-F238E27FC236}">
                  <a16:creationId xmlns:a16="http://schemas.microsoft.com/office/drawing/2014/main" id="{E423ECB8-DD1F-4DB0-ABD6-95AC8AFDE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gray">
            <a:xfrm>
              <a:off x="1572" y="1322"/>
              <a:ext cx="41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104" descr="_people2">
              <a:extLst>
                <a:ext uri="{FF2B5EF4-FFF2-40B4-BE49-F238E27FC236}">
                  <a16:creationId xmlns:a16="http://schemas.microsoft.com/office/drawing/2014/main" id="{5B0A7E78-A3E1-48EE-9FD1-429EC1675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gray">
            <a:xfrm>
              <a:off x="1572" y="1513"/>
              <a:ext cx="41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105" descr="3 docs skewed">
              <a:extLst>
                <a:ext uri="{FF2B5EF4-FFF2-40B4-BE49-F238E27FC236}">
                  <a16:creationId xmlns:a16="http://schemas.microsoft.com/office/drawing/2014/main" id="{607CBC81-FCF3-435E-80A1-801166538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gray">
            <a:xfrm>
              <a:off x="3523" y="1322"/>
              <a:ext cx="326" cy="2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07" name="Picture 106" descr="3 docs skewed">
              <a:extLst>
                <a:ext uri="{FF2B5EF4-FFF2-40B4-BE49-F238E27FC236}">
                  <a16:creationId xmlns:a16="http://schemas.microsoft.com/office/drawing/2014/main" id="{641CC54E-BF30-4229-8DF1-48CDCD387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gray">
            <a:xfrm>
              <a:off x="3523" y="2133"/>
              <a:ext cx="326" cy="2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08" name="TextBox 56">
              <a:extLst>
                <a:ext uri="{FF2B5EF4-FFF2-40B4-BE49-F238E27FC236}">
                  <a16:creationId xmlns:a16="http://schemas.microsoft.com/office/drawing/2014/main" id="{A1195454-AD60-4CA1-9D14-7960A561F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494"/>
              <a:ext cx="97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Insulate information from cloud providers</a:t>
              </a:r>
              <a:r>
                <a:rPr lang="zh-CN" altLang="en-US" sz="1400">
                  <a:ea typeface="宋体" pitchFamily="2" charset="-122"/>
                </a:rPr>
                <a:t>’</a:t>
              </a:r>
              <a:r>
                <a:rPr lang="en-US" altLang="zh-CN" sz="1400">
                  <a:cs typeface="Arial" charset="0"/>
                </a:rPr>
                <a:t> employees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B479EA0-D06F-4C67-8A71-C4C4CE58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1751"/>
              <a:ext cx="616" cy="376"/>
            </a:xfrm>
            <a:prstGeom prst="ellipse">
              <a:avLst/>
            </a:prstGeom>
            <a:solidFill>
              <a:srgbClr val="FF0000">
                <a:alpha val="21176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D895E9F-3168-416F-BE6B-A73CA7EFF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941"/>
              <a:ext cx="616" cy="375"/>
            </a:xfrm>
            <a:prstGeom prst="ellipse">
              <a:avLst/>
            </a:prstGeom>
            <a:solidFill>
              <a:srgbClr val="FF0000">
                <a:alpha val="21176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111" name="TextBox 59">
              <a:extLst>
                <a:ext uri="{FF2B5EF4-FFF2-40B4-BE49-F238E27FC236}">
                  <a16:creationId xmlns:a16="http://schemas.microsoft.com/office/drawing/2014/main" id="{CB75A9DE-7B03-4E46-A6A4-48A9356B6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1636"/>
              <a:ext cx="100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Insulate information </a:t>
              </a:r>
            </a:p>
            <a:p>
              <a:pPr eaLnBrk="0" hangingPunct="0"/>
              <a:r>
                <a:rPr lang="en-US" altLang="zh-CN" sz="1400">
                  <a:cs typeface="Arial" charset="0"/>
                </a:rPr>
                <a:t>from other tenants</a:t>
              </a:r>
            </a:p>
          </p:txBody>
        </p:sp>
        <p:sp>
          <p:nvSpPr>
            <p:cNvPr id="112" name="TextBox 60">
              <a:extLst>
                <a:ext uri="{FF2B5EF4-FFF2-40B4-BE49-F238E27FC236}">
                  <a16:creationId xmlns:a16="http://schemas.microsoft.com/office/drawing/2014/main" id="{E5F37F3C-7E42-4FF1-9FEA-C0B2FC116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" y="586"/>
              <a:ext cx="125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 dirty="0">
                  <a:cs typeface="Arial" charset="0"/>
                </a:rPr>
                <a:t>Insulate infrastructure from Malware, Trojans and cybercriminals</a:t>
              </a:r>
            </a:p>
          </p:txBody>
        </p:sp>
        <p:sp>
          <p:nvSpPr>
            <p:cNvPr id="113" name="TextBox 61">
              <a:extLst>
                <a:ext uri="{FF2B5EF4-FFF2-40B4-BE49-F238E27FC236}">
                  <a16:creationId xmlns:a16="http://schemas.microsoft.com/office/drawing/2014/main" id="{EE537EF6-0136-4CD1-8F08-A1A3EDAF9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" y="2733"/>
              <a:ext cx="117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 dirty="0">
                  <a:cs typeface="Arial" charset="0"/>
                </a:rPr>
                <a:t>Segregate and control user access</a:t>
              </a:r>
            </a:p>
          </p:txBody>
        </p:sp>
        <p:sp>
          <p:nvSpPr>
            <p:cNvPr id="114" name="TextBox 62">
              <a:extLst>
                <a:ext uri="{FF2B5EF4-FFF2-40B4-BE49-F238E27FC236}">
                  <a16:creationId xmlns:a16="http://schemas.microsoft.com/office/drawing/2014/main" id="{72CD6F6B-0532-4795-98F5-D3BE0823E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723"/>
              <a:ext cx="97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Control and isolate VM in the virtual infrastructure</a:t>
              </a:r>
            </a:p>
          </p:txBody>
        </p:sp>
        <p:sp>
          <p:nvSpPr>
            <p:cNvPr id="115" name="TextBox 63">
              <a:extLst>
                <a:ext uri="{FF2B5EF4-FFF2-40B4-BE49-F238E27FC236}">
                  <a16:creationId xmlns:a16="http://schemas.microsoft.com/office/drawing/2014/main" id="{52D23D96-EEC2-4B78-B839-08ABFD822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718"/>
              <a:ext cx="1031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600">
                  <a:cs typeface="Arial" charset="0"/>
                </a:rPr>
                <a:t>Federate identities with public clouds</a:t>
              </a:r>
            </a:p>
          </p:txBody>
        </p:sp>
        <p:sp>
          <p:nvSpPr>
            <p:cNvPr id="116" name="TextBox 65">
              <a:extLst>
                <a:ext uri="{FF2B5EF4-FFF2-40B4-BE49-F238E27FC236}">
                  <a16:creationId xmlns:a16="http://schemas.microsoft.com/office/drawing/2014/main" id="{B7AD6E52-9F8E-41AA-8C4B-0FFCA1B2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" y="821"/>
              <a:ext cx="799" cy="332"/>
            </a:xfrm>
            <a:prstGeom prst="homePlate">
              <a:avLst>
                <a:gd name="adj" fmla="val 51709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0" hangingPunct="0"/>
              <a:r>
                <a:rPr lang="en-US" altLang="zh-CN" sz="1400">
                  <a:cs typeface="Arial" charset="0"/>
                </a:rPr>
                <a:t>Identity federation</a:t>
              </a:r>
            </a:p>
          </p:txBody>
        </p:sp>
        <p:sp>
          <p:nvSpPr>
            <p:cNvPr id="117" name="TextBox 66">
              <a:extLst>
                <a:ext uri="{FF2B5EF4-FFF2-40B4-BE49-F238E27FC236}">
                  <a16:creationId xmlns:a16="http://schemas.microsoft.com/office/drawing/2014/main" id="{7AF29E00-5191-4E89-A18C-54E2806A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" y="1827"/>
              <a:ext cx="731" cy="466"/>
            </a:xfrm>
            <a:prstGeom prst="homePlate">
              <a:avLst>
                <a:gd name="adj" fmla="val 47489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0" hangingPunct="0"/>
              <a:r>
                <a:rPr lang="en-US" altLang="zh-CN" sz="1400">
                  <a:cs typeface="Arial" charset="0"/>
                </a:rPr>
                <a:t>Virtual network security</a:t>
              </a:r>
            </a:p>
          </p:txBody>
        </p:sp>
        <p:sp>
          <p:nvSpPr>
            <p:cNvPr id="118" name="TextBox 67">
              <a:extLst>
                <a:ext uri="{FF2B5EF4-FFF2-40B4-BE49-F238E27FC236}">
                  <a16:creationId xmlns:a16="http://schemas.microsoft.com/office/drawing/2014/main" id="{A2ACD540-693B-4EA6-B931-36DF32EFD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685"/>
              <a:ext cx="591" cy="332"/>
            </a:xfrm>
            <a:prstGeom prst="homePlate">
              <a:avLst>
                <a:gd name="adj" fmla="val 38248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0" hangingPunct="0"/>
              <a:r>
                <a:rPr lang="en-US" altLang="zh-CN" sz="1400">
                  <a:cs typeface="Arial" charset="0"/>
                </a:rPr>
                <a:t>Access Mgmt</a:t>
              </a:r>
            </a:p>
          </p:txBody>
        </p:sp>
        <p:sp>
          <p:nvSpPr>
            <p:cNvPr id="119" name="TextBox 68">
              <a:extLst>
                <a:ext uri="{FF2B5EF4-FFF2-40B4-BE49-F238E27FC236}">
                  <a16:creationId xmlns:a16="http://schemas.microsoft.com/office/drawing/2014/main" id="{3D4FCD84-AE55-47BE-B1B8-19EFD3D6C9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4" y="873"/>
              <a:ext cx="886" cy="332"/>
            </a:xfrm>
            <a:prstGeom prst="homePlate">
              <a:avLst>
                <a:gd name="adj" fmla="val 43687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Cybercrime intelligence</a:t>
              </a:r>
            </a:p>
          </p:txBody>
        </p:sp>
        <p:sp>
          <p:nvSpPr>
            <p:cNvPr id="120" name="TextBox 69">
              <a:extLst>
                <a:ext uri="{FF2B5EF4-FFF2-40B4-BE49-F238E27FC236}">
                  <a16:creationId xmlns:a16="http://schemas.microsoft.com/office/drawing/2014/main" id="{0169D5F1-68AC-4158-8970-7F775B35C8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36" y="1255"/>
              <a:ext cx="1059" cy="332"/>
            </a:xfrm>
            <a:prstGeom prst="homePlate">
              <a:avLst>
                <a:gd name="adj" fmla="val 52218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Strong authentication</a:t>
              </a:r>
            </a:p>
          </p:txBody>
        </p:sp>
        <p:sp>
          <p:nvSpPr>
            <p:cNvPr id="121" name="TextBox 70">
              <a:extLst>
                <a:ext uri="{FF2B5EF4-FFF2-40B4-BE49-F238E27FC236}">
                  <a16:creationId xmlns:a16="http://schemas.microsoft.com/office/drawing/2014/main" id="{0D613BB6-94B8-44AF-816A-86EAAF9E33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63" y="1856"/>
              <a:ext cx="876" cy="332"/>
            </a:xfrm>
            <a:prstGeom prst="homePlate">
              <a:avLst>
                <a:gd name="adj" fmla="val 43194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Data loss prevention</a:t>
              </a:r>
            </a:p>
          </p:txBody>
        </p:sp>
        <p:sp>
          <p:nvSpPr>
            <p:cNvPr id="122" name="TextBox 71">
              <a:extLst>
                <a:ext uri="{FF2B5EF4-FFF2-40B4-BE49-F238E27FC236}">
                  <a16:creationId xmlns:a16="http://schemas.microsoft.com/office/drawing/2014/main" id="{CEEF163B-4FFD-4918-A227-4F211066AD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22" y="2494"/>
              <a:ext cx="895" cy="332"/>
            </a:xfrm>
            <a:prstGeom prst="homePlate">
              <a:avLst>
                <a:gd name="adj" fmla="val 44131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Encryption &amp; key mgmt</a:t>
              </a:r>
            </a:p>
          </p:txBody>
        </p:sp>
        <p:sp>
          <p:nvSpPr>
            <p:cNvPr id="123" name="TextBox 72">
              <a:extLst>
                <a:ext uri="{FF2B5EF4-FFF2-40B4-BE49-F238E27FC236}">
                  <a16:creationId xmlns:a16="http://schemas.microsoft.com/office/drawing/2014/main" id="{1ABB1D32-5DF4-4DC9-BFF0-C0C2C3B1C9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61" y="3019"/>
              <a:ext cx="967" cy="198"/>
            </a:xfrm>
            <a:prstGeom prst="homePlate">
              <a:avLst>
                <a:gd name="adj" fmla="val 47007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Tokenization</a:t>
              </a:r>
            </a:p>
          </p:txBody>
        </p:sp>
        <p:sp>
          <p:nvSpPr>
            <p:cNvPr id="124" name="TextBox 73">
              <a:extLst>
                <a:ext uri="{FF2B5EF4-FFF2-40B4-BE49-F238E27FC236}">
                  <a16:creationId xmlns:a16="http://schemas.microsoft.com/office/drawing/2014/main" id="{5F848C6F-DD02-40A8-997F-48500D30C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" y="3657"/>
              <a:ext cx="43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1400">
                  <a:cs typeface="Arial" charset="0"/>
                </a:rPr>
                <a:t>Enable end to end view of security events </a:t>
              </a:r>
              <a:br>
                <a:rPr lang="en-US" altLang="zh-CN" sz="1400">
                  <a:cs typeface="Arial" charset="0"/>
                </a:rPr>
              </a:br>
              <a:r>
                <a:rPr lang="en-US" altLang="zh-CN" sz="1400">
                  <a:cs typeface="Arial" charset="0"/>
                </a:rPr>
                <a:t>and compliance across infrastructures</a:t>
              </a:r>
            </a:p>
          </p:txBody>
        </p:sp>
        <p:sp>
          <p:nvSpPr>
            <p:cNvPr id="125" name="TextBox 74">
              <a:extLst>
                <a:ext uri="{FF2B5EF4-FFF2-40B4-BE49-F238E27FC236}">
                  <a16:creationId xmlns:a16="http://schemas.microsoft.com/office/drawing/2014/main" id="{ADE12414-E676-4119-9A96-5CD6B69DE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53"/>
              <a:ext cx="1069" cy="332"/>
            </a:xfrm>
            <a:prstGeom prst="homePlate">
              <a:avLst>
                <a:gd name="adj" fmla="val 50311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0" hangingPunct="0"/>
              <a:r>
                <a:rPr lang="en-US" altLang="zh-CN" sz="1400">
                  <a:cs typeface="Arial" charset="0"/>
                </a:rPr>
                <a:t>Security Info. &amp; Event Mgmt</a:t>
              </a:r>
            </a:p>
          </p:txBody>
        </p:sp>
        <p:sp>
          <p:nvSpPr>
            <p:cNvPr id="126" name="TextBox 75">
              <a:extLst>
                <a:ext uri="{FF2B5EF4-FFF2-40B4-BE49-F238E27FC236}">
                  <a16:creationId xmlns:a16="http://schemas.microsoft.com/office/drawing/2014/main" id="{57805725-85F9-4D7C-9C73-4D09E37D7D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18" y="3496"/>
              <a:ext cx="798" cy="198"/>
            </a:xfrm>
            <a:prstGeom prst="homePlate">
              <a:avLst>
                <a:gd name="adj" fmla="val 74038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GRC</a:t>
              </a:r>
            </a:p>
          </p:txBody>
        </p:sp>
        <p:sp>
          <p:nvSpPr>
            <p:cNvPr id="127" name="TextBox 76">
              <a:extLst>
                <a:ext uri="{FF2B5EF4-FFF2-40B4-BE49-F238E27FC236}">
                  <a16:creationId xmlns:a16="http://schemas.microsoft.com/office/drawing/2014/main" id="{A3677548-A7D3-4CA8-8EE9-E5B30D9113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35" y="586"/>
              <a:ext cx="992" cy="198"/>
            </a:xfrm>
            <a:prstGeom prst="homePlate">
              <a:avLst>
                <a:gd name="adj" fmla="val 82319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altLang="zh-CN" sz="1400">
                  <a:cs typeface="Arial" charset="0"/>
                </a:rPr>
                <a:t>Anti-malware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16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Difference between Traditional Computer and Virtual machines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5846A-0B0F-4FCC-8F84-947BA789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2" y="1684911"/>
            <a:ext cx="5724356" cy="3101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E70C8-9E0D-4053-AA2D-3A7FF975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6147"/>
            <a:ext cx="6009499" cy="31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145C6-0E2E-4414-9C25-FE94F765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1F1AB-6A96-426E-A4E1-708227C1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1" y="469784"/>
            <a:ext cx="4996003" cy="4570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DF3EF-A991-4D10-B902-41B3C836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08" y="1275125"/>
            <a:ext cx="5286206" cy="46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5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05794-39B1-4B05-B558-25D9BBFF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E04AC4-9128-4100-9676-65586E65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you want to create? Is it for Personal use or for Production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49D879-E39D-4018-97BE-D06FDFEE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15078"/>
              </p:ext>
            </p:extLst>
          </p:nvPr>
        </p:nvGraphicFramePr>
        <p:xfrm>
          <a:off x="5872294" y="3508966"/>
          <a:ext cx="4573864" cy="160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864">
                  <a:extLst>
                    <a:ext uri="{9D8B030D-6E8A-4147-A177-3AD203B41FA5}">
                      <a16:colId xmlns:a16="http://schemas.microsoft.com/office/drawing/2014/main" val="155540934"/>
                    </a:ext>
                  </a:extLst>
                </a:gridCol>
              </a:tblGrid>
              <a:tr h="535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Hyper-V on Windows Server 2008 R2 &amp; above OS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14548"/>
                  </a:ext>
                </a:extLst>
              </a:tr>
              <a:tr h="550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VMWare </a:t>
                      </a:r>
                      <a:r>
                        <a:rPr lang="en-US" sz="1600" dirty="0" err="1">
                          <a:effectLst/>
                        </a:rPr>
                        <a:t>ESXi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08595"/>
                  </a:ext>
                </a:extLst>
              </a:tr>
              <a:tr h="521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XenServer</a:t>
                      </a:r>
                      <a:r>
                        <a:rPr lang="en-US" sz="1600" dirty="0">
                          <a:effectLst/>
                        </a:rPr>
                        <a:t> from Citrix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6336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80AFEE7-1DF6-455D-9BAD-CE959FFAB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30828"/>
              </p:ext>
            </p:extLst>
          </p:nvPr>
        </p:nvGraphicFramePr>
        <p:xfrm>
          <a:off x="1015068" y="2085859"/>
          <a:ext cx="4522132" cy="177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132">
                  <a:extLst>
                    <a:ext uri="{9D8B030D-6E8A-4147-A177-3AD203B41FA5}">
                      <a16:colId xmlns:a16="http://schemas.microsoft.com/office/drawing/2014/main" val="3521097893"/>
                    </a:ext>
                  </a:extLst>
                </a:gridCol>
              </a:tblGrid>
              <a:tr h="3764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Hyper-V on Windows 10 / Server OS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98750"/>
                  </a:ext>
                </a:extLst>
              </a:tr>
              <a:tr h="38345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VirtualBox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46156"/>
                  </a:ext>
                </a:extLst>
              </a:tr>
              <a:tr h="37645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VMWare Workstation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81605"/>
                  </a:ext>
                </a:extLst>
              </a:tr>
              <a:tr h="6283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VMWare Player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7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7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06B9B-F931-4F54-8CF0-3ED139D9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26D87-240E-457B-BBAD-0CE943DB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590550"/>
            <a:ext cx="8191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DF16C9-BC9E-4826-938B-94D7D144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Virtualization for Data Center Automation </a:t>
            </a:r>
            <a:r>
              <a:rPr lang="en-US" b="1" dirty="0">
                <a:solidFill>
                  <a:srgbClr val="FF0000"/>
                </a:solidFill>
              </a:rPr>
              <a:t>- To serve millions of clients, simultaneously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CC1846-C3E4-4041-A2EA-FA0247097F4D}"/>
              </a:ext>
            </a:extLst>
          </p:cNvPr>
          <p:cNvSpPr/>
          <p:nvPr/>
        </p:nvSpPr>
        <p:spPr>
          <a:xfrm>
            <a:off x="1084976" y="1951672"/>
            <a:ext cx="668323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Server Consolidation in Virtualized Datacenter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Virtual Storage Provisioning and Deprovisioning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Cloud Operating Systems for Virtual Datacenters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Trust Management in virtualized Datacenters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6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9F046-EDCC-48E6-A260-29CA149F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877" y="1879627"/>
            <a:ext cx="4072385" cy="42433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67292-5B4D-4F05-A6DC-AB9CF1E2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18F351-C7AC-4E2F-8C4F-66BD9EDE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Virtualization Ranging from Hardware to Applications in Five Abstraction Levels      </a:t>
            </a:r>
          </a:p>
        </p:txBody>
      </p:sp>
    </p:spTree>
    <p:extLst>
      <p:ext uri="{BB962C8B-B14F-4D97-AF65-F5344CB8AC3E}">
        <p14:creationId xmlns:p14="http://schemas.microsoft.com/office/powerpoint/2010/main" val="94233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F37D0C-8F38-41C7-997E-EFC63975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of VM – Depends on</a:t>
            </a:r>
          </a:p>
          <a:p>
            <a:pPr lvl="1"/>
            <a:r>
              <a:rPr lang="en-US" dirty="0"/>
              <a:t>HDD or SSD (Solid State Disk)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Number of CPUs</a:t>
            </a:r>
          </a:p>
          <a:p>
            <a:r>
              <a:rPr lang="en-US" dirty="0"/>
              <a:t>Storage Assignment</a:t>
            </a:r>
          </a:p>
          <a:p>
            <a:pPr lvl="1"/>
            <a:r>
              <a:rPr lang="en-US" dirty="0"/>
              <a:t>For each machine</a:t>
            </a:r>
          </a:p>
          <a:p>
            <a:pPr lvl="1"/>
            <a:r>
              <a:rPr lang="en-US" dirty="0"/>
              <a:t>Optimize the existing storage with master images and master VMs</a:t>
            </a:r>
          </a:p>
          <a:p>
            <a:r>
              <a:rPr lang="en-US" dirty="0"/>
              <a:t>Networking </a:t>
            </a:r>
          </a:p>
          <a:p>
            <a:pPr lvl="1"/>
            <a:r>
              <a:rPr lang="en-US" dirty="0"/>
              <a:t>NAT (Network Address Translation)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3B39B-5637-40C5-B52C-53B0F7B4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639A7-E43D-41DC-82CC-69D57D40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</p:spTree>
    <p:extLst>
      <p:ext uri="{BB962C8B-B14F-4D97-AF65-F5344CB8AC3E}">
        <p14:creationId xmlns:p14="http://schemas.microsoft.com/office/powerpoint/2010/main" val="154041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9A8D2623D574DB070066EAC07119C" ma:contentTypeVersion="13" ma:contentTypeDescription="Create a new document." ma:contentTypeScope="" ma:versionID="8a8432e528721fb15016a3755d38764c">
  <xsd:schema xmlns:xsd="http://www.w3.org/2001/XMLSchema" xmlns:xs="http://www.w3.org/2001/XMLSchema" xmlns:p="http://schemas.microsoft.com/office/2006/metadata/properties" xmlns:ns2="1be02e1d-55a3-47c1-8852-08b687a90336" xmlns:ns3="8e326e45-8c81-4648-a134-8a9291077e85" targetNamespace="http://schemas.microsoft.com/office/2006/metadata/properties" ma:root="true" ma:fieldsID="4df5e3c98f36cf04991364ba2876365b" ns2:_="" ns3:_="">
    <xsd:import namespace="1be02e1d-55a3-47c1-8852-08b687a90336"/>
    <xsd:import namespace="8e326e45-8c81-4648-a134-8a9291077e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02e1d-55a3-47c1-8852-08b687a903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3999c714-6be7-4503-9946-e0e46d1959de}" ma:internalName="TaxCatchAll" ma:showField="CatchAllData" ma:web="1be02e1d-55a3-47c1-8852-08b687a903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26e45-8c81-4648-a134-8a9291077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fa586b3-da55-41c2-ae5c-bacd60f04a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326e45-8c81-4648-a134-8a9291077e85">
      <Terms xmlns="http://schemas.microsoft.com/office/infopath/2007/PartnerControls"/>
    </lcf76f155ced4ddcb4097134ff3c332f>
    <TaxCatchAll xmlns="1be02e1d-55a3-47c1-8852-08b687a90336" xsi:nil="true"/>
  </documentManagement>
</p:properties>
</file>

<file path=customXml/itemProps1.xml><?xml version="1.0" encoding="utf-8"?>
<ds:datastoreItem xmlns:ds="http://schemas.openxmlformats.org/officeDocument/2006/customXml" ds:itemID="{FED74FD5-0315-4F14-ACBC-B3573CDF8D0F}"/>
</file>

<file path=customXml/itemProps2.xml><?xml version="1.0" encoding="utf-8"?>
<ds:datastoreItem xmlns:ds="http://schemas.openxmlformats.org/officeDocument/2006/customXml" ds:itemID="{FE6E27AF-A787-4A8D-AE98-DEB402911FF9}"/>
</file>

<file path=customXml/itemProps3.xml><?xml version="1.0" encoding="utf-8"?>
<ds:datastoreItem xmlns:ds="http://schemas.openxmlformats.org/officeDocument/2006/customXml" ds:itemID="{47A71512-0AA1-4A98-9630-EBC5CF7BB6CD}"/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411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Virtualization </vt:lpstr>
      <vt:lpstr> Difference between Traditional Computer and Virtual machines </vt:lpstr>
      <vt:lpstr>PowerPoint Presentation</vt:lpstr>
      <vt:lpstr>Where you want to create? Is it for Personal use or for Production</vt:lpstr>
      <vt:lpstr>PowerPoint Presentation</vt:lpstr>
      <vt:lpstr> Virtualization for Data Center Automation - To serve millions of clients, simultaneously </vt:lpstr>
      <vt:lpstr>Virtualization Ranging from Hardware to Applications in Five Abstraction Levels      </vt:lpstr>
      <vt:lpstr>Core Components</vt:lpstr>
      <vt:lpstr>PowerPoint Presentation</vt:lpstr>
      <vt:lpstr>PowerPoint Presentation</vt:lpstr>
      <vt:lpstr>PowerPoint Presentation</vt:lpstr>
      <vt:lpstr>Hyper – V </vt:lpstr>
      <vt:lpstr>How to setup Hyper - V</vt:lpstr>
      <vt:lpstr>PowerPoint Presentation</vt:lpstr>
      <vt:lpstr>PowerPoint Presentation</vt:lpstr>
      <vt:lpstr>PowerPoint Presentation</vt:lpstr>
      <vt:lpstr>PowerPoint Presentation</vt:lpstr>
      <vt:lpstr>Case Study  </vt:lpstr>
      <vt:lpstr>Trusted Zones for VM Insulation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Mrugendra</dc:creator>
  <cp:lastModifiedBy>Administrator</cp:lastModifiedBy>
  <cp:revision>333</cp:revision>
  <dcterms:created xsi:type="dcterms:W3CDTF">2017-07-29T08:12:59Z</dcterms:created>
  <dcterms:modified xsi:type="dcterms:W3CDTF">2020-08-18T07:39:19Z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0x0101001B19A8D2623D574DB070066EAC07119C</vt:lpwstr>
  </property>
</Properties>
</file>