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9"/>
  </p:notes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14D"/>
    <a:srgbClr val="F3DBFD"/>
    <a:srgbClr val="EB63BE"/>
    <a:srgbClr val="E4A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3EC64-99C1-469A-93C9-BF283BE270CD}" v="1" dt="2022-08-17T11:12:51.490"/>
    <p1510:client id="{6EC33B59-DEE5-40CE-855E-E578C9C9BE7A}" v="2" dt="2022-08-17T09:38:44.632"/>
    <p1510:client id="{730A8344-32B8-4950-A3A8-07CF6CC0203B}" v="2" dt="2022-08-17T10:41:37.814"/>
    <p1510:client id="{94A20F3A-784B-4D5D-B731-9B3EAA34E22B}" v="1" dt="2022-08-28T18:49:11.811"/>
    <p1510:client id="{F7DE7CFA-79A1-4F4A-8344-B4B3E98A1E07}" v="2" dt="2022-08-17T09:28:03.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CE103 KRUP PATEL" userId="S::19ce103@edu.charusat.org::9434577d-e291-44ba-b7fa-027362ef8b9b" providerId="AD" clId="Web-{6EC33B59-DEE5-40CE-855E-E578C9C9BE7A}"/>
    <pc:docChg chg="delSld modSld">
      <pc:chgData name="19CE103 KRUP PATEL" userId="S::19ce103@edu.charusat.org::9434577d-e291-44ba-b7fa-027362ef8b9b" providerId="AD" clId="Web-{6EC33B59-DEE5-40CE-855E-E578C9C9BE7A}" dt="2022-08-17T09:38:44.632" v="4"/>
      <pc:docMkLst>
        <pc:docMk/>
      </pc:docMkLst>
      <pc:sldChg chg="del">
        <pc:chgData name="19CE103 KRUP PATEL" userId="S::19ce103@edu.charusat.org::9434577d-e291-44ba-b7fa-027362ef8b9b" providerId="AD" clId="Web-{6EC33B59-DEE5-40CE-855E-E578C9C9BE7A}" dt="2022-08-17T09:38:44.632" v="4"/>
        <pc:sldMkLst>
          <pc:docMk/>
          <pc:sldMk cId="664221583" sldId="261"/>
        </pc:sldMkLst>
      </pc:sldChg>
      <pc:sldChg chg="modSp">
        <pc:chgData name="19CE103 KRUP PATEL" userId="S::19ce103@edu.charusat.org::9434577d-e291-44ba-b7fa-027362ef8b9b" providerId="AD" clId="Web-{6EC33B59-DEE5-40CE-855E-E578C9C9BE7A}" dt="2022-08-17T09:35:13.382" v="3" actId="20577"/>
        <pc:sldMkLst>
          <pc:docMk/>
          <pc:sldMk cId="2231066118" sldId="262"/>
        </pc:sldMkLst>
        <pc:spChg chg="mod">
          <ac:chgData name="19CE103 KRUP PATEL" userId="S::19ce103@edu.charusat.org::9434577d-e291-44ba-b7fa-027362ef8b9b" providerId="AD" clId="Web-{6EC33B59-DEE5-40CE-855E-E578C9C9BE7A}" dt="2022-08-17T09:35:13.382" v="3" actId="20577"/>
          <ac:spMkLst>
            <pc:docMk/>
            <pc:sldMk cId="2231066118" sldId="262"/>
            <ac:spMk id="3" creationId="{00000000-0000-0000-0000-000000000000}"/>
          </ac:spMkLst>
        </pc:spChg>
      </pc:sldChg>
    </pc:docChg>
  </pc:docChgLst>
  <pc:docChgLst>
    <pc:chgData name="19CE151 SHUBHAM THAKKAR" userId="S::19ce151@edu.charusat.org::e47d9e7c-05f1-4834-9020-dbff10f54bb4" providerId="AD" clId="Web-{94A20F3A-784B-4D5D-B731-9B3EAA34E22B}"/>
    <pc:docChg chg="modSld">
      <pc:chgData name="19CE151 SHUBHAM THAKKAR" userId="S::19ce151@edu.charusat.org::e47d9e7c-05f1-4834-9020-dbff10f54bb4" providerId="AD" clId="Web-{94A20F3A-784B-4D5D-B731-9B3EAA34E22B}" dt="2022-08-28T18:49:11.811" v="0" actId="1076"/>
      <pc:docMkLst>
        <pc:docMk/>
      </pc:docMkLst>
      <pc:sldChg chg="modSp">
        <pc:chgData name="19CE151 SHUBHAM THAKKAR" userId="S::19ce151@edu.charusat.org::e47d9e7c-05f1-4834-9020-dbff10f54bb4" providerId="AD" clId="Web-{94A20F3A-784B-4D5D-B731-9B3EAA34E22B}" dt="2022-08-28T18:49:11.811" v="0" actId="1076"/>
        <pc:sldMkLst>
          <pc:docMk/>
          <pc:sldMk cId="1190989219" sldId="256"/>
        </pc:sldMkLst>
        <pc:picChg chg="mod">
          <ac:chgData name="19CE151 SHUBHAM THAKKAR" userId="S::19ce151@edu.charusat.org::e47d9e7c-05f1-4834-9020-dbff10f54bb4" providerId="AD" clId="Web-{94A20F3A-784B-4D5D-B731-9B3EAA34E22B}" dt="2022-08-28T18:49:11.811" v="0" actId="1076"/>
          <ac:picMkLst>
            <pc:docMk/>
            <pc:sldMk cId="1190989219" sldId="256"/>
            <ac:picMk id="2" creationId="{00000000-0000-0000-0000-000000000000}"/>
          </ac:picMkLst>
        </pc:picChg>
      </pc:sldChg>
    </pc:docChg>
  </pc:docChgLst>
  <pc:docChgLst>
    <pc:chgData name="19CE157 GOPIBEN VEKARIYA" userId="S::19ce157@edu.charusat.org::0d48df52-f571-480e-8b06-12c7aaaae6ba" providerId="AD" clId="Web-{730A8344-32B8-4950-A3A8-07CF6CC0203B}"/>
    <pc:docChg chg="modSld">
      <pc:chgData name="19CE157 GOPIBEN VEKARIYA" userId="S::19ce157@edu.charusat.org::0d48df52-f571-480e-8b06-12c7aaaae6ba" providerId="AD" clId="Web-{730A8344-32B8-4950-A3A8-07CF6CC0203B}" dt="2022-08-17T10:41:37.814" v="1" actId="1076"/>
      <pc:docMkLst>
        <pc:docMk/>
      </pc:docMkLst>
      <pc:sldChg chg="modSp">
        <pc:chgData name="19CE157 GOPIBEN VEKARIYA" userId="S::19ce157@edu.charusat.org::0d48df52-f571-480e-8b06-12c7aaaae6ba" providerId="AD" clId="Web-{730A8344-32B8-4950-A3A8-07CF6CC0203B}" dt="2022-08-17T10:41:37.814" v="1" actId="1076"/>
        <pc:sldMkLst>
          <pc:docMk/>
          <pc:sldMk cId="497589601" sldId="260"/>
        </pc:sldMkLst>
        <pc:picChg chg="mod">
          <ac:chgData name="19CE157 GOPIBEN VEKARIYA" userId="S::19ce157@edu.charusat.org::0d48df52-f571-480e-8b06-12c7aaaae6ba" providerId="AD" clId="Web-{730A8344-32B8-4950-A3A8-07CF6CC0203B}" dt="2022-08-17T10:41:37.814" v="1" actId="1076"/>
          <ac:picMkLst>
            <pc:docMk/>
            <pc:sldMk cId="497589601" sldId="260"/>
            <ac:picMk id="4" creationId="{00000000-0000-0000-0000-000000000000}"/>
          </ac:picMkLst>
        </pc:picChg>
      </pc:sldChg>
    </pc:docChg>
  </pc:docChgLst>
  <pc:docChgLst>
    <pc:chgData name="19CE153 PARAM TILVA" userId="S::19ce153@edu.charusat.org::0d491145-9825-4a9b-8c00-eff143c2d9f3" providerId="AD" clId="Web-{6213EC64-99C1-469A-93C9-BF283BE270CD}"/>
    <pc:docChg chg="modSld">
      <pc:chgData name="19CE153 PARAM TILVA" userId="S::19ce153@edu.charusat.org::0d491145-9825-4a9b-8c00-eff143c2d9f3" providerId="AD" clId="Web-{6213EC64-99C1-469A-93C9-BF283BE270CD}" dt="2022-08-17T11:12:51.490" v="0" actId="1076"/>
      <pc:docMkLst>
        <pc:docMk/>
      </pc:docMkLst>
      <pc:sldChg chg="modSp">
        <pc:chgData name="19CE153 PARAM TILVA" userId="S::19ce153@edu.charusat.org::0d491145-9825-4a9b-8c00-eff143c2d9f3" providerId="AD" clId="Web-{6213EC64-99C1-469A-93C9-BF283BE270CD}" dt="2022-08-17T11:12:51.490" v="0" actId="1076"/>
        <pc:sldMkLst>
          <pc:docMk/>
          <pc:sldMk cId="497589601" sldId="260"/>
        </pc:sldMkLst>
        <pc:picChg chg="mod">
          <ac:chgData name="19CE153 PARAM TILVA" userId="S::19ce153@edu.charusat.org::0d491145-9825-4a9b-8c00-eff143c2d9f3" providerId="AD" clId="Web-{6213EC64-99C1-469A-93C9-BF283BE270CD}" dt="2022-08-17T11:12:51.490" v="0" actId="1076"/>
          <ac:picMkLst>
            <pc:docMk/>
            <pc:sldMk cId="497589601" sldId="260"/>
            <ac:picMk id="4" creationId="{00000000-0000-0000-0000-000000000000}"/>
          </ac:picMkLst>
        </pc:picChg>
      </pc:sldChg>
    </pc:docChg>
  </pc:docChgLst>
  <pc:docChgLst>
    <pc:chgData name="D20CE168 TEJ PACHCHIGAR" userId="S::d20ce168@edu.charusat.org::73a0dcde-e3c3-4a61-8847-1e2ae3c58b83" providerId="AD" clId="Web-{F7DE7CFA-79A1-4F4A-8344-B4B3E98A1E07}"/>
    <pc:docChg chg="addSld delSld">
      <pc:chgData name="D20CE168 TEJ PACHCHIGAR" userId="S::d20ce168@edu.charusat.org::73a0dcde-e3c3-4a61-8847-1e2ae3c58b83" providerId="AD" clId="Web-{F7DE7CFA-79A1-4F4A-8344-B4B3E98A1E07}" dt="2022-08-17T09:28:03.621" v="1"/>
      <pc:docMkLst>
        <pc:docMk/>
      </pc:docMkLst>
      <pc:sldChg chg="new del">
        <pc:chgData name="D20CE168 TEJ PACHCHIGAR" userId="S::d20ce168@edu.charusat.org::73a0dcde-e3c3-4a61-8847-1e2ae3c58b83" providerId="AD" clId="Web-{F7DE7CFA-79A1-4F4A-8344-B4B3E98A1E07}" dt="2022-08-17T09:28:03.621" v="1"/>
        <pc:sldMkLst>
          <pc:docMk/>
          <pc:sldMk cId="160125271"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ECDBF-8529-4001-B095-01658C6CF7AE}" type="datetimeFigureOut">
              <a:rPr lang="en-US" smtClean="0"/>
              <a:t>8/28/2022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7A777-D1A5-4F96-9F77-C1F83C7584CC}" type="slidenum">
              <a:rPr lang="en-US" smtClean="0"/>
              <a:t>‹#›</a:t>
            </a:fld>
            <a:endParaRPr lang="en-US"/>
          </a:p>
        </p:txBody>
      </p:sp>
    </p:spTree>
    <p:extLst>
      <p:ext uri="{BB962C8B-B14F-4D97-AF65-F5344CB8AC3E}">
        <p14:creationId xmlns:p14="http://schemas.microsoft.com/office/powerpoint/2010/main" val="269357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27754F-885C-4DBE-BB90-90D641A78694}" type="datetime1">
              <a:rPr lang="en-US" smtClean="0"/>
              <a:t>8/28/2022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2190" y="103824"/>
            <a:ext cx="919918" cy="703484"/>
          </a:xfrm>
          <a:prstGeom prst="rect">
            <a:avLst/>
          </a:prstGeom>
          <a:noFill/>
          <a:ln>
            <a:noFill/>
          </a:ln>
        </p:spPr>
      </p:pic>
      <p:pic>
        <p:nvPicPr>
          <p:cNvPr id="8" name="Picture 7"/>
          <p:cNvPicPr/>
          <p:nvPr userDrawn="1"/>
        </p:nvPicPr>
        <p:blipFill>
          <a:blip r:embed="rId3" cstate="print">
            <a:extLst>
              <a:ext uri="{28A0092B-C50C-407E-A947-70E740481C1C}">
                <a14:useLocalDpi xmlns:a14="http://schemas.microsoft.com/office/drawing/2010/main" val="0"/>
              </a:ext>
            </a:extLst>
          </a:blip>
          <a:stretch>
            <a:fillRect/>
          </a:stretch>
        </p:blipFill>
        <p:spPr>
          <a:xfrm>
            <a:off x="9811265" y="103823"/>
            <a:ext cx="2249976" cy="538728"/>
          </a:xfrm>
          <a:prstGeom prst="rect">
            <a:avLst/>
          </a:prstGeom>
        </p:spPr>
      </p:pic>
    </p:spTree>
    <p:extLst>
      <p:ext uri="{BB962C8B-B14F-4D97-AF65-F5344CB8AC3E}">
        <p14:creationId xmlns:p14="http://schemas.microsoft.com/office/powerpoint/2010/main" val="222676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278C33-D563-43DC-9EC0-67A065E3E7C3}" type="datetime1">
              <a:rPr lang="en-US" smtClean="0"/>
              <a:t>8/28/2022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48595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396C0F-B7E3-44B5-BF46-63540187B22C}" type="datetime1">
              <a:rPr lang="en-US" smtClean="0"/>
              <a:t>8/28/2022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173878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531" y="734498"/>
            <a:ext cx="11234057" cy="868750"/>
          </a:xfrm>
          <a:solidFill>
            <a:schemeClr val="accent1">
              <a:alpha val="89000"/>
            </a:schemeClr>
          </a:solidFill>
        </p:spPr>
        <p:txBody>
          <a:bodyPr/>
          <a:lstStyle/>
          <a:p>
            <a:r>
              <a:rPr lang="en-US"/>
              <a:t>Click to edit Master title style</a:t>
            </a:r>
          </a:p>
        </p:txBody>
      </p:sp>
      <p:sp>
        <p:nvSpPr>
          <p:cNvPr id="3" name="Content Placeholder 2"/>
          <p:cNvSpPr>
            <a:spLocks noGrp="1"/>
          </p:cNvSpPr>
          <p:nvPr>
            <p:ph idx="1"/>
          </p:nvPr>
        </p:nvSpPr>
        <p:spPr>
          <a:xfrm>
            <a:off x="466531" y="1603248"/>
            <a:ext cx="11234057" cy="4573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759" y="103823"/>
            <a:ext cx="919918" cy="583178"/>
          </a:xfrm>
          <a:prstGeom prst="rect">
            <a:avLst/>
          </a:prstGeom>
          <a:noFill/>
          <a:ln>
            <a:noFill/>
          </a:ln>
        </p:spPr>
      </p:pic>
      <p:pic>
        <p:nvPicPr>
          <p:cNvPr id="8" name="Picture 7"/>
          <p:cNvPicPr/>
          <p:nvPr userDrawn="1"/>
        </p:nvPicPr>
        <p:blipFill>
          <a:blip r:embed="rId3" cstate="print">
            <a:extLst>
              <a:ext uri="{28A0092B-C50C-407E-A947-70E740481C1C}">
                <a14:useLocalDpi xmlns:a14="http://schemas.microsoft.com/office/drawing/2010/main" val="0"/>
              </a:ext>
            </a:extLst>
          </a:blip>
          <a:stretch>
            <a:fillRect/>
          </a:stretch>
        </p:blipFill>
        <p:spPr>
          <a:xfrm>
            <a:off x="9811265" y="103823"/>
            <a:ext cx="2249976" cy="538728"/>
          </a:xfrm>
          <a:prstGeom prst="rect">
            <a:avLst/>
          </a:prstGeom>
        </p:spPr>
      </p:pic>
      <p:sp>
        <p:nvSpPr>
          <p:cNvPr id="9" name="Footer Placeholder 4"/>
          <p:cNvSpPr txBox="1">
            <a:spLocks/>
          </p:cNvSpPr>
          <p:nvPr userDrawn="1"/>
        </p:nvSpPr>
        <p:spPr>
          <a:xfrm>
            <a:off x="466531" y="6356350"/>
            <a:ext cx="11234057" cy="365125"/>
          </a:xfrm>
          <a:prstGeom prst="rect">
            <a:avLst/>
          </a:prstGeom>
          <a:solidFill>
            <a:schemeClr val="accent1"/>
          </a:solidFill>
          <a:ln>
            <a:solidFill>
              <a:schemeClr val="accent1"/>
            </a:solid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solidFill>
              </a:rPr>
              <a:t>U &amp; P U Patel Department of Computer Engineering</a:t>
            </a:r>
          </a:p>
        </p:txBody>
      </p:sp>
    </p:spTree>
    <p:extLst>
      <p:ext uri="{BB962C8B-B14F-4D97-AF65-F5344CB8AC3E}">
        <p14:creationId xmlns:p14="http://schemas.microsoft.com/office/powerpoint/2010/main" val="259586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310508-A8C1-41DC-8764-0BF270979A78}" type="datetime1">
              <a:rPr lang="en-US" smtClean="0"/>
              <a:t>8/28/2022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223848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F2CE47-EB2E-4F89-83E5-B56691B1E183}" type="datetime1">
              <a:rPr lang="en-US" smtClean="0"/>
              <a:t>8/28/2022</a:t>
            </a:fld>
            <a:endParaRPr lang="en-US"/>
          </a:p>
        </p:txBody>
      </p:sp>
      <p:sp>
        <p:nvSpPr>
          <p:cNvPr id="6" name="Footer Placeholder 5"/>
          <p:cNvSpPr>
            <a:spLocks noGrp="1"/>
          </p:cNvSpPr>
          <p:nvPr>
            <p:ph type="ftr" sz="quarter" idx="11"/>
          </p:nvPr>
        </p:nvSpPr>
        <p:spPr/>
        <p:txBody>
          <a:bodyPr/>
          <a:lstStyle/>
          <a:p>
            <a:r>
              <a:rPr lang="en-US"/>
              <a:t>U &amp; PU Patel Department of Computer Engineering</a:t>
            </a:r>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420010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2EF353-0A2F-4EFE-86E0-8209D466B7CA}" type="datetime1">
              <a:rPr lang="en-US" smtClean="0"/>
              <a:t>8/28/2022</a:t>
            </a:fld>
            <a:endParaRPr lang="en-US"/>
          </a:p>
        </p:txBody>
      </p:sp>
      <p:sp>
        <p:nvSpPr>
          <p:cNvPr id="8" name="Footer Placeholder 7"/>
          <p:cNvSpPr>
            <a:spLocks noGrp="1"/>
          </p:cNvSpPr>
          <p:nvPr>
            <p:ph type="ftr" sz="quarter" idx="11"/>
          </p:nvPr>
        </p:nvSpPr>
        <p:spPr/>
        <p:txBody>
          <a:bodyPr/>
          <a:lstStyle/>
          <a:p>
            <a:r>
              <a:rPr lang="en-US"/>
              <a:t>U &amp; PU Patel Department of Computer Engineering</a:t>
            </a:r>
          </a:p>
        </p:txBody>
      </p:sp>
      <p:sp>
        <p:nvSpPr>
          <p:cNvPr id="9" name="Slide Number Placeholder 8"/>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26337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ED7C5C-4C9A-48BB-A989-CC25BE87E2E5}" type="datetime1">
              <a:rPr lang="en-US" smtClean="0"/>
              <a:t>8/28/2022</a:t>
            </a:fld>
            <a:endParaRPr lang="en-US"/>
          </a:p>
        </p:txBody>
      </p:sp>
      <p:sp>
        <p:nvSpPr>
          <p:cNvPr id="4" name="Footer Placeholder 3"/>
          <p:cNvSpPr>
            <a:spLocks noGrp="1"/>
          </p:cNvSpPr>
          <p:nvPr>
            <p:ph type="ftr" sz="quarter" idx="11"/>
          </p:nvPr>
        </p:nvSpPr>
        <p:spPr/>
        <p:txBody>
          <a:bodyPr/>
          <a:lstStyle/>
          <a:p>
            <a:r>
              <a:rPr lang="en-US"/>
              <a:t>U &amp; PU Patel Department of Computer Engineering</a:t>
            </a:r>
          </a:p>
        </p:txBody>
      </p:sp>
      <p:sp>
        <p:nvSpPr>
          <p:cNvPr id="5" name="Slide Number Placeholder 4"/>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69016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41F89-E518-42C7-8F2E-850D172D7C94}" type="datetime1">
              <a:rPr lang="en-US" smtClean="0"/>
              <a:t>8/28/2022</a:t>
            </a:fld>
            <a:endParaRPr lang="en-US"/>
          </a:p>
        </p:txBody>
      </p:sp>
      <p:sp>
        <p:nvSpPr>
          <p:cNvPr id="3" name="Footer Placeholder 2"/>
          <p:cNvSpPr>
            <a:spLocks noGrp="1"/>
          </p:cNvSpPr>
          <p:nvPr>
            <p:ph type="ftr" sz="quarter" idx="11"/>
          </p:nvPr>
        </p:nvSpPr>
        <p:spPr/>
        <p:txBody>
          <a:bodyPr/>
          <a:lstStyle/>
          <a:p>
            <a:r>
              <a:rPr lang="en-US"/>
              <a:t>U &amp; PU Patel Department of Computer Engineering</a:t>
            </a:r>
          </a:p>
        </p:txBody>
      </p:sp>
      <p:sp>
        <p:nvSpPr>
          <p:cNvPr id="4" name="Slide Number Placeholder 3"/>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92502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B6CDE2-2669-4BDE-BF97-0C60FE593F70}" type="datetime1">
              <a:rPr lang="en-US" smtClean="0"/>
              <a:t>8/28/2022</a:t>
            </a:fld>
            <a:endParaRPr lang="en-US"/>
          </a:p>
        </p:txBody>
      </p:sp>
      <p:sp>
        <p:nvSpPr>
          <p:cNvPr id="6" name="Footer Placeholder 5"/>
          <p:cNvSpPr>
            <a:spLocks noGrp="1"/>
          </p:cNvSpPr>
          <p:nvPr>
            <p:ph type="ftr" sz="quarter" idx="11"/>
          </p:nvPr>
        </p:nvSpPr>
        <p:spPr/>
        <p:txBody>
          <a:bodyPr/>
          <a:lstStyle/>
          <a:p>
            <a:r>
              <a:rPr lang="en-US"/>
              <a:t>U &amp; PU Patel Department of Computer Engineering</a:t>
            </a:r>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247859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30357D-6533-4A8D-8650-3BE580A848BD}" type="datetime1">
              <a:rPr lang="en-US" smtClean="0"/>
              <a:t>8/28/2022</a:t>
            </a:fld>
            <a:endParaRPr lang="en-US"/>
          </a:p>
        </p:txBody>
      </p:sp>
      <p:sp>
        <p:nvSpPr>
          <p:cNvPr id="6" name="Footer Placeholder 5"/>
          <p:cNvSpPr>
            <a:spLocks noGrp="1"/>
          </p:cNvSpPr>
          <p:nvPr>
            <p:ph type="ftr" sz="quarter" idx="11"/>
          </p:nvPr>
        </p:nvSpPr>
        <p:spPr/>
        <p:txBody>
          <a:bodyPr/>
          <a:lstStyle/>
          <a:p>
            <a:r>
              <a:rPr lang="en-US"/>
              <a:t>U &amp; PU Patel Department of Computer Engineering</a:t>
            </a:r>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111133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016EA-39BA-450A-A7AD-48150EF9691D}" type="datetime1">
              <a:rPr lang="en-US" smtClean="0"/>
              <a:t>8/28/2022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 &amp; PU Patel Department of Computer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2AEEA-9174-4531-AD53-E5B9EB5F46C0}" type="slidenum">
              <a:rPr lang="en-US" smtClean="0"/>
              <a:t>‹#›</a:t>
            </a:fld>
            <a:endParaRPr lang="en-US"/>
          </a:p>
        </p:txBody>
      </p:sp>
    </p:spTree>
    <p:extLst>
      <p:ext uri="{BB962C8B-B14F-4D97-AF65-F5344CB8AC3E}">
        <p14:creationId xmlns:p14="http://schemas.microsoft.com/office/powerpoint/2010/main" val="2535543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BqKZKvFgv1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8683" y="935942"/>
            <a:ext cx="9897249" cy="1281401"/>
          </a:xfrm>
          <a:solidFill>
            <a:schemeClr val="accent1"/>
          </a:solidFill>
        </p:spPr>
        <p:txBody>
          <a:bodyPr>
            <a:normAutofit/>
          </a:bodyPr>
          <a:lstStyle/>
          <a:p>
            <a:endParaRPr lang="en-US"/>
          </a:p>
          <a:p>
            <a:r>
              <a:rPr lang="en-US"/>
              <a:t>IOT &amp; M2M</a:t>
            </a:r>
          </a:p>
          <a:p>
            <a:endParaRPr lang="en-US" sz="4400"/>
          </a:p>
        </p:txBody>
      </p:sp>
      <p:pic>
        <p:nvPicPr>
          <p:cNvPr id="2" name="Picture 1"/>
          <p:cNvPicPr>
            <a:picLocks noChangeAspect="1"/>
          </p:cNvPicPr>
          <p:nvPr/>
        </p:nvPicPr>
        <p:blipFill>
          <a:blip r:embed="rId2"/>
          <a:stretch>
            <a:fillRect/>
          </a:stretch>
        </p:blipFill>
        <p:spPr>
          <a:xfrm>
            <a:off x="1168682" y="2225537"/>
            <a:ext cx="9897249" cy="3776133"/>
          </a:xfrm>
          <a:prstGeom prst="rect">
            <a:avLst/>
          </a:prstGeom>
        </p:spPr>
      </p:pic>
    </p:spTree>
    <p:extLst>
      <p:ext uri="{BB962C8B-B14F-4D97-AF65-F5344CB8AC3E}">
        <p14:creationId xmlns:p14="http://schemas.microsoft.com/office/powerpoint/2010/main" val="119098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Example:M2M vs IoT</a:t>
            </a:r>
          </a:p>
        </p:txBody>
      </p:sp>
      <p:sp>
        <p:nvSpPr>
          <p:cNvPr id="3" name="Content Placeholder 2"/>
          <p:cNvSpPr>
            <a:spLocks noGrp="1"/>
          </p:cNvSpPr>
          <p:nvPr>
            <p:ph idx="1"/>
          </p:nvPr>
        </p:nvSpPr>
        <p:spPr/>
        <p:txBody>
          <a:bodyPr/>
          <a:lstStyle/>
          <a:p>
            <a:r>
              <a:rPr lang="en-US" b="1"/>
              <a:t>Scenario 2: Basic connectivity (M2M)</a:t>
            </a:r>
          </a:p>
          <a:p>
            <a:r>
              <a:rPr lang="en-US"/>
              <a:t>Lets say the coffee machine has basic sensors so it can send some kind of notification (on your phone or email or message, etc.) whenever the coffee beans, chocolate powder, milk powder, etc., falls below a certain level.</a:t>
            </a:r>
          </a:p>
          <a:p>
            <a:r>
              <a:rPr lang="en-US"/>
              <a:t> In some cases you may also be able to check the levels using some kind of a app on your phone or computer. This is an example of M2M</a:t>
            </a:r>
            <a:br>
              <a:rPr lang="en-US"/>
            </a:br>
            <a:endParaRPr lang="en-US"/>
          </a:p>
        </p:txBody>
      </p:sp>
    </p:spTree>
    <p:extLst>
      <p:ext uri="{BB962C8B-B14F-4D97-AF65-F5344CB8AC3E}">
        <p14:creationId xmlns:p14="http://schemas.microsoft.com/office/powerpoint/2010/main" val="193763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Example:M2M vs IoT</a:t>
            </a:r>
          </a:p>
        </p:txBody>
      </p:sp>
      <p:sp>
        <p:nvSpPr>
          <p:cNvPr id="3" name="Content Placeholder 2"/>
          <p:cNvSpPr>
            <a:spLocks noGrp="1"/>
          </p:cNvSpPr>
          <p:nvPr>
            <p:ph idx="1"/>
          </p:nvPr>
        </p:nvSpPr>
        <p:spPr/>
        <p:txBody>
          <a:bodyPr/>
          <a:lstStyle/>
          <a:p>
            <a:r>
              <a:rPr lang="en-US" b="1"/>
              <a:t>Scenario 3: Advanced connectivity (IoT)</a:t>
            </a:r>
          </a:p>
          <a:p>
            <a:r>
              <a:rPr lang="en-US"/>
              <a:t>Lets say that the coffee machine is connected to the office system and database. </a:t>
            </a:r>
          </a:p>
          <a:p>
            <a:r>
              <a:rPr lang="en-US"/>
              <a:t>It knows which employees come when and what is their coffee/drinks consumption pattern. </a:t>
            </a:r>
          </a:p>
          <a:p>
            <a:r>
              <a:rPr lang="en-US"/>
              <a:t>This way the machine can optimize when it needs to be topped up. </a:t>
            </a:r>
          </a:p>
          <a:p>
            <a:r>
              <a:rPr lang="en-US"/>
              <a:t>If there is a large meeting/event going on, the coffee machine can even check before the breaks and indicate in advance that it needs topping up with beans/chocolate/milk/etc.</a:t>
            </a:r>
          </a:p>
        </p:txBody>
      </p:sp>
    </p:spTree>
    <p:extLst>
      <p:ext uri="{BB962C8B-B14F-4D97-AF65-F5344CB8AC3E}">
        <p14:creationId xmlns:p14="http://schemas.microsoft.com/office/powerpoint/2010/main" val="53439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Example:M2M vs IoT</a:t>
            </a:r>
          </a:p>
        </p:txBody>
      </p:sp>
      <p:sp>
        <p:nvSpPr>
          <p:cNvPr id="3" name="Content Placeholder 2"/>
          <p:cNvSpPr>
            <a:spLocks noGrp="1"/>
          </p:cNvSpPr>
          <p:nvPr>
            <p:ph idx="1"/>
          </p:nvPr>
        </p:nvSpPr>
        <p:spPr/>
        <p:txBody>
          <a:bodyPr/>
          <a:lstStyle/>
          <a:p>
            <a:r>
              <a:rPr lang="en-US" b="1"/>
              <a:t>Scenario 4: Intelligent Devices (Advanced IoT)</a:t>
            </a:r>
          </a:p>
          <a:p>
            <a:r>
              <a:rPr lang="en-US"/>
              <a:t>If we take the coffee machine from scenario 3 and add intelligence to it, it can even know about the inventory. </a:t>
            </a:r>
          </a:p>
          <a:p>
            <a:r>
              <a:rPr lang="en-US"/>
              <a:t>How much of coffee beans, chocolate powder, milk powder, </a:t>
            </a:r>
            <a:r>
              <a:rPr lang="en-US" err="1"/>
              <a:t>etc</a:t>
            </a:r>
            <a:r>
              <a:rPr lang="en-US"/>
              <a:t> is in stock and when would they need ordering again. </a:t>
            </a:r>
          </a:p>
          <a:p>
            <a:r>
              <a:rPr lang="en-US"/>
              <a:t>It can have an employee UI (User Interface) that can be used by employees to give feedback on which coffee beans are more/less popular or what drinks are popular. </a:t>
            </a:r>
          </a:p>
          <a:p>
            <a:r>
              <a:rPr lang="en-US"/>
              <a:t>This info can be used by the machines to order the supplies, taking into account the price, availability, etc.</a:t>
            </a:r>
          </a:p>
          <a:p>
            <a:endParaRPr lang="en-US"/>
          </a:p>
        </p:txBody>
      </p:sp>
    </p:spTree>
    <p:extLst>
      <p:ext uri="{BB962C8B-B14F-4D97-AF65-F5344CB8AC3E}">
        <p14:creationId xmlns:p14="http://schemas.microsoft.com/office/powerpoint/2010/main" val="260045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Example:M2M vs IoT</a:t>
            </a:r>
          </a:p>
        </p:txBody>
      </p:sp>
      <p:sp>
        <p:nvSpPr>
          <p:cNvPr id="3" name="Content Placeholder 2"/>
          <p:cNvSpPr>
            <a:spLocks noGrp="1"/>
          </p:cNvSpPr>
          <p:nvPr>
            <p:ph idx="1"/>
          </p:nvPr>
        </p:nvSpPr>
        <p:spPr/>
        <p:txBody>
          <a:bodyPr/>
          <a:lstStyle/>
          <a:p>
            <a:r>
              <a:rPr lang="en-US"/>
              <a:t>With the current M2M, we have:</a:t>
            </a:r>
          </a:p>
          <a:p>
            <a:pPr lvl="1"/>
            <a:r>
              <a:rPr lang="en-US" b="1"/>
              <a:t>Connectivity</a:t>
            </a:r>
            <a:r>
              <a:rPr lang="en-US"/>
              <a:t>: connection for machines;</a:t>
            </a:r>
          </a:p>
          <a:p>
            <a:pPr lvl="1"/>
            <a:r>
              <a:rPr lang="en-US" b="1"/>
              <a:t>Content</a:t>
            </a:r>
            <a:r>
              <a:rPr lang="en-US"/>
              <a:t>: massive raw data from things;</a:t>
            </a:r>
          </a:p>
          <a:p>
            <a:r>
              <a:rPr lang="en-US"/>
              <a:t>With evolution to IoT, we have:</a:t>
            </a:r>
          </a:p>
          <a:p>
            <a:pPr lvl="1"/>
            <a:r>
              <a:rPr lang="en-US" b="1"/>
              <a:t>Cloud</a:t>
            </a:r>
            <a:r>
              <a:rPr lang="en-US"/>
              <a:t>: cloud service and </a:t>
            </a:r>
            <a:r>
              <a:rPr lang="en-US" err="1"/>
              <a:t>XaaS</a:t>
            </a:r>
            <a:r>
              <a:rPr lang="en-US"/>
              <a:t> (Everything as a Service) for IoT;</a:t>
            </a:r>
          </a:p>
          <a:p>
            <a:pPr lvl="1"/>
            <a:r>
              <a:rPr lang="en-US" b="1"/>
              <a:t>Context</a:t>
            </a:r>
            <a:r>
              <a:rPr lang="en-US"/>
              <a:t>: context-aware design;</a:t>
            </a:r>
          </a:p>
          <a:p>
            <a:pPr lvl="1"/>
            <a:r>
              <a:rPr lang="en-US" b="1"/>
              <a:t>Collaboration</a:t>
            </a:r>
            <a:r>
              <a:rPr lang="en-US"/>
              <a:t>: collaborative services;</a:t>
            </a:r>
          </a:p>
          <a:p>
            <a:pPr lvl="1"/>
            <a:r>
              <a:rPr lang="en-US" b="1"/>
              <a:t>Cognition</a:t>
            </a:r>
            <a:r>
              <a:rPr lang="en-US"/>
              <a:t>: semantics and autonomous system adjustment</a:t>
            </a:r>
          </a:p>
          <a:p>
            <a:pPr lvl="1"/>
            <a:endParaRPr lang="en-US"/>
          </a:p>
        </p:txBody>
      </p:sp>
    </p:spTree>
    <p:extLst>
      <p:ext uri="{BB962C8B-B14F-4D97-AF65-F5344CB8AC3E}">
        <p14:creationId xmlns:p14="http://schemas.microsoft.com/office/powerpoint/2010/main" val="3777800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a:hlinkClick r:id="rId2"/>
              </a:rPr>
              <a:t>https://www.youtube.com/watch?v=BqKZKvFgv1U</a:t>
            </a:r>
            <a:endParaRPr lang="en-US"/>
          </a:p>
          <a:p>
            <a:endParaRPr lang="en-US"/>
          </a:p>
        </p:txBody>
      </p:sp>
    </p:spTree>
    <p:extLst>
      <p:ext uri="{BB962C8B-B14F-4D97-AF65-F5344CB8AC3E}">
        <p14:creationId xmlns:p14="http://schemas.microsoft.com/office/powerpoint/2010/main" val="260942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t>M2M</a:t>
            </a:r>
          </a:p>
          <a:p>
            <a:r>
              <a:rPr lang="en-US"/>
              <a:t>Differences and Similarities between M2M and IoT</a:t>
            </a:r>
          </a:p>
        </p:txBody>
      </p:sp>
    </p:spTree>
    <p:extLst>
      <p:ext uri="{BB962C8B-B14F-4D97-AF65-F5344CB8AC3E}">
        <p14:creationId xmlns:p14="http://schemas.microsoft.com/office/powerpoint/2010/main" val="76678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Machine-to-Machine (M2M)</a:t>
            </a:r>
          </a:p>
        </p:txBody>
      </p:sp>
      <p:sp>
        <p:nvSpPr>
          <p:cNvPr id="3" name="Content Placeholder 2"/>
          <p:cNvSpPr>
            <a:spLocks noGrp="1"/>
          </p:cNvSpPr>
          <p:nvPr>
            <p:ph idx="1"/>
          </p:nvPr>
        </p:nvSpPr>
        <p:spPr>
          <a:xfrm>
            <a:off x="466531" y="1603248"/>
            <a:ext cx="3360402" cy="2824819"/>
          </a:xfrm>
        </p:spPr>
        <p:txBody>
          <a:bodyPr>
            <a:normAutofit/>
          </a:bodyPr>
          <a:lstStyle/>
          <a:p>
            <a:r>
              <a:rPr lang="en-US" sz="2400"/>
              <a:t>Machine-to-Machine (M2M) refers to networking of machines (or devices) for the purpose of remote monitoring and control and data exchange.</a:t>
            </a:r>
          </a:p>
        </p:txBody>
      </p:sp>
      <p:pic>
        <p:nvPicPr>
          <p:cNvPr id="4" name="Picture 3"/>
          <p:cNvPicPr>
            <a:picLocks noChangeAspect="1"/>
          </p:cNvPicPr>
          <p:nvPr/>
        </p:nvPicPr>
        <p:blipFill>
          <a:blip r:embed="rId2"/>
          <a:stretch>
            <a:fillRect/>
          </a:stretch>
        </p:blipFill>
        <p:spPr>
          <a:xfrm>
            <a:off x="3909138" y="1718203"/>
            <a:ext cx="7791450" cy="4657725"/>
          </a:xfrm>
          <a:prstGeom prst="rect">
            <a:avLst/>
          </a:prstGeom>
        </p:spPr>
      </p:pic>
    </p:spTree>
    <p:extLst>
      <p:ext uri="{BB962C8B-B14F-4D97-AF65-F5344CB8AC3E}">
        <p14:creationId xmlns:p14="http://schemas.microsoft.com/office/powerpoint/2010/main" val="33957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Machine-to-Machine (M2M)</a:t>
            </a:r>
          </a:p>
        </p:txBody>
      </p:sp>
      <p:sp>
        <p:nvSpPr>
          <p:cNvPr id="3" name="Content Placeholder 2"/>
          <p:cNvSpPr>
            <a:spLocks noGrp="1"/>
          </p:cNvSpPr>
          <p:nvPr>
            <p:ph idx="1"/>
          </p:nvPr>
        </p:nvSpPr>
        <p:spPr/>
        <p:txBody>
          <a:bodyPr>
            <a:normAutofit fontScale="92500"/>
          </a:bodyPr>
          <a:lstStyle/>
          <a:p>
            <a:pPr algn="just"/>
            <a:r>
              <a:rPr lang="en-US"/>
              <a:t>An M2M area network comprises of machines (or M2M nodes) which have embedded hardware modules for sensing, actuation and communication.</a:t>
            </a:r>
          </a:p>
          <a:p>
            <a:pPr algn="just"/>
            <a:r>
              <a:rPr lang="en-US"/>
              <a:t>Various communication protocols can be used for M2M local area networks such as ZigBee, </a:t>
            </a:r>
            <a:r>
              <a:rPr lang="en-US" err="1"/>
              <a:t>Bluetooh</a:t>
            </a:r>
            <a:r>
              <a:rPr lang="en-US"/>
              <a:t>, </a:t>
            </a:r>
            <a:r>
              <a:rPr lang="en-US" err="1"/>
              <a:t>ModBus</a:t>
            </a:r>
            <a:r>
              <a:rPr lang="en-US"/>
              <a:t>, M-Bus, </a:t>
            </a:r>
            <a:r>
              <a:rPr lang="en-US" err="1"/>
              <a:t>Wirless</a:t>
            </a:r>
            <a:r>
              <a:rPr lang="en-US"/>
              <a:t> M-Bus, Power Line  communication (PLC), 6LoWPAN, IEEE 802.15.4, etc.</a:t>
            </a:r>
          </a:p>
          <a:p>
            <a:pPr algn="just"/>
            <a:r>
              <a:rPr lang="en-US"/>
              <a:t>The communication network provides connectivity to remote M2M area networks.</a:t>
            </a:r>
          </a:p>
          <a:p>
            <a:pPr algn="just"/>
            <a:r>
              <a:rPr lang="en-US"/>
              <a:t>The communication network can use either wired or wireless networks  (</a:t>
            </a:r>
            <a:r>
              <a:rPr lang="en-US" err="1"/>
              <a:t>IPbased</a:t>
            </a:r>
            <a:r>
              <a:rPr lang="en-US"/>
              <a:t>).</a:t>
            </a:r>
          </a:p>
          <a:p>
            <a:pPr algn="just"/>
            <a:r>
              <a:rPr lang="en-US"/>
              <a:t>While the M2M area networks use either proprietary or non-IP based communication protocols, the communication network uses IP-based networks.</a:t>
            </a:r>
          </a:p>
        </p:txBody>
      </p:sp>
    </p:spTree>
    <p:extLst>
      <p:ext uri="{BB962C8B-B14F-4D97-AF65-F5344CB8AC3E}">
        <p14:creationId xmlns:p14="http://schemas.microsoft.com/office/powerpoint/2010/main" val="14875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M2M gateway</a:t>
            </a:r>
          </a:p>
        </p:txBody>
      </p:sp>
      <p:sp>
        <p:nvSpPr>
          <p:cNvPr id="3" name="Content Placeholder 2"/>
          <p:cNvSpPr>
            <a:spLocks noGrp="1"/>
          </p:cNvSpPr>
          <p:nvPr>
            <p:ph idx="1"/>
          </p:nvPr>
        </p:nvSpPr>
        <p:spPr>
          <a:xfrm>
            <a:off x="466532" y="1603248"/>
            <a:ext cx="3885335" cy="4573715"/>
          </a:xfrm>
        </p:spPr>
        <p:txBody>
          <a:bodyPr>
            <a:normAutofit fontScale="92500"/>
          </a:bodyPr>
          <a:lstStyle/>
          <a:p>
            <a:pPr algn="just"/>
            <a:r>
              <a:rPr lang="en-US"/>
              <a:t>Since non-IP based protocols are used within M2M area networks, the M2M nodes within one network cannot communicate with nodes in an external network.</a:t>
            </a:r>
          </a:p>
          <a:p>
            <a:pPr algn="just"/>
            <a:r>
              <a:rPr lang="en-US"/>
              <a:t>To enable the communication between remote M2M area networks,M2M gateways are used.</a:t>
            </a:r>
          </a:p>
        </p:txBody>
      </p:sp>
      <p:pic>
        <p:nvPicPr>
          <p:cNvPr id="4" name="Picture 3"/>
          <p:cNvPicPr>
            <a:picLocks noChangeAspect="1"/>
          </p:cNvPicPr>
          <p:nvPr/>
        </p:nvPicPr>
        <p:blipFill>
          <a:blip r:embed="rId2"/>
          <a:stretch>
            <a:fillRect/>
          </a:stretch>
        </p:blipFill>
        <p:spPr>
          <a:xfrm>
            <a:off x="4643219" y="2121808"/>
            <a:ext cx="7179106" cy="2816894"/>
          </a:xfrm>
          <a:prstGeom prst="rect">
            <a:avLst/>
          </a:prstGeom>
        </p:spPr>
      </p:pic>
    </p:spTree>
    <p:extLst>
      <p:ext uri="{BB962C8B-B14F-4D97-AF65-F5344CB8AC3E}">
        <p14:creationId xmlns:p14="http://schemas.microsoft.com/office/powerpoint/2010/main" val="49758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Difference between IoT and M2M</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a:t>Hardware vs Software Emphasis</a:t>
            </a:r>
          </a:p>
          <a:p>
            <a:pPr lvl="1"/>
            <a:r>
              <a:rPr lang="en-US"/>
              <a:t>While the emphasis of M2M is more on hardware with embedded modules, the emphasis of IoT is more on software.</a:t>
            </a:r>
          </a:p>
          <a:p>
            <a:r>
              <a:rPr lang="en-US"/>
              <a:t>Data Collection &amp; Analysis</a:t>
            </a:r>
          </a:p>
          <a:p>
            <a:pPr lvl="1"/>
            <a:r>
              <a:rPr lang="en-US"/>
              <a:t>M2M data is collected in point solutions and often in on-premises storage infrastructure.</a:t>
            </a:r>
          </a:p>
          <a:p>
            <a:pPr lvl="1"/>
            <a:r>
              <a:rPr lang="en-US"/>
              <a:t>In contrast to M2M, the data in IoT is collected in the cloud (can be public, private or hybrid cloud).</a:t>
            </a:r>
          </a:p>
          <a:p>
            <a:r>
              <a:rPr lang="en-US"/>
              <a:t>Applications</a:t>
            </a:r>
          </a:p>
          <a:p>
            <a:pPr lvl="1"/>
            <a:r>
              <a:rPr lang="en-US"/>
              <a:t>M2M data is collected in point solutions and can be accessed by on-premises applications such as diagnosis applications, service management applications, and on premises enterprise applications.</a:t>
            </a:r>
          </a:p>
          <a:p>
            <a:pPr lvl="1"/>
            <a:r>
              <a:rPr lang="en-US"/>
              <a:t>IoT data is collected in the cloud and can be accessed by cloud applications such as analytics applications, enterprise applications, remote diagnosis and management applications, etc.</a:t>
            </a:r>
          </a:p>
        </p:txBody>
      </p:sp>
    </p:spTree>
    <p:extLst>
      <p:ext uri="{BB962C8B-B14F-4D97-AF65-F5344CB8AC3E}">
        <p14:creationId xmlns:p14="http://schemas.microsoft.com/office/powerpoint/2010/main" val="223106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Communication in IoT vs M2M</a:t>
            </a:r>
          </a:p>
        </p:txBody>
      </p:sp>
      <p:pic>
        <p:nvPicPr>
          <p:cNvPr id="4" name="Content Placeholder 3"/>
          <p:cNvPicPr>
            <a:picLocks noGrp="1" noChangeAspect="1"/>
          </p:cNvPicPr>
          <p:nvPr>
            <p:ph idx="1"/>
          </p:nvPr>
        </p:nvPicPr>
        <p:blipFill>
          <a:blip r:embed="rId2"/>
          <a:stretch>
            <a:fillRect/>
          </a:stretch>
        </p:blipFill>
        <p:spPr>
          <a:xfrm>
            <a:off x="466725" y="1712714"/>
            <a:ext cx="11233150" cy="4496893"/>
          </a:xfrm>
          <a:prstGeom prst="rect">
            <a:avLst/>
          </a:prstGeom>
        </p:spPr>
      </p:pic>
    </p:spTree>
    <p:extLst>
      <p:ext uri="{BB962C8B-B14F-4D97-AF65-F5344CB8AC3E}">
        <p14:creationId xmlns:p14="http://schemas.microsoft.com/office/powerpoint/2010/main" val="423708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Example:M2M vs IoT</a:t>
            </a:r>
          </a:p>
        </p:txBody>
      </p:sp>
      <p:sp>
        <p:nvSpPr>
          <p:cNvPr id="3" name="Content Placeholder 2"/>
          <p:cNvSpPr>
            <a:spLocks noGrp="1"/>
          </p:cNvSpPr>
          <p:nvPr>
            <p:ph idx="1"/>
          </p:nvPr>
        </p:nvSpPr>
        <p:spPr>
          <a:xfrm>
            <a:off x="466531" y="1603248"/>
            <a:ext cx="5044807" cy="4573715"/>
          </a:xfrm>
        </p:spPr>
        <p:txBody>
          <a:bodyPr/>
          <a:lstStyle/>
          <a:p>
            <a:r>
              <a:rPr lang="en-US"/>
              <a:t>Lets take an example of an office with 3 floors. Lets assume that each floor has a coffee machine like the one in this picture or something similar. </a:t>
            </a:r>
          </a:p>
          <a:p>
            <a:endParaRPr lang="en-US"/>
          </a:p>
          <a:p>
            <a:r>
              <a:rPr lang="en-US"/>
              <a:t>Lets assume different scenarios:</a:t>
            </a:r>
          </a:p>
        </p:txBody>
      </p:sp>
      <p:pic>
        <p:nvPicPr>
          <p:cNvPr id="4" name="Picture 3"/>
          <p:cNvPicPr>
            <a:picLocks noChangeAspect="1"/>
          </p:cNvPicPr>
          <p:nvPr/>
        </p:nvPicPr>
        <p:blipFill>
          <a:blip r:embed="rId2"/>
          <a:stretch>
            <a:fillRect/>
          </a:stretch>
        </p:blipFill>
        <p:spPr>
          <a:xfrm>
            <a:off x="6925888" y="1873134"/>
            <a:ext cx="3810000" cy="3810000"/>
          </a:xfrm>
          <a:prstGeom prst="rect">
            <a:avLst/>
          </a:prstGeom>
        </p:spPr>
      </p:pic>
    </p:spTree>
    <p:extLst>
      <p:ext uri="{BB962C8B-B14F-4D97-AF65-F5344CB8AC3E}">
        <p14:creationId xmlns:p14="http://schemas.microsoft.com/office/powerpoint/2010/main" val="249981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Example:M2M vs IoT</a:t>
            </a:r>
          </a:p>
        </p:txBody>
      </p:sp>
      <p:sp>
        <p:nvSpPr>
          <p:cNvPr id="3" name="Content Placeholder 2"/>
          <p:cNvSpPr>
            <a:spLocks noGrp="1"/>
          </p:cNvSpPr>
          <p:nvPr>
            <p:ph idx="1"/>
          </p:nvPr>
        </p:nvSpPr>
        <p:spPr>
          <a:xfrm>
            <a:off x="466532" y="1603248"/>
            <a:ext cx="5468756" cy="4573715"/>
          </a:xfrm>
        </p:spPr>
        <p:txBody>
          <a:bodyPr/>
          <a:lstStyle/>
          <a:p>
            <a:r>
              <a:rPr lang="en-US" b="1"/>
              <a:t>Scenario 1: No connectivity</a:t>
            </a:r>
          </a:p>
          <a:p>
            <a:r>
              <a:rPr lang="en-US"/>
              <a:t>In this case a facilities person has to manually go to each of the floor and check if there are enough coffee beans, chocolate powder, milk powder, etc. </a:t>
            </a:r>
            <a:r>
              <a:rPr lang="en-US" err="1"/>
              <a:t>He/She</a:t>
            </a:r>
            <a:r>
              <a:rPr lang="en-US"/>
              <a:t> may have to do this say 3-4 times a day.</a:t>
            </a:r>
          </a:p>
        </p:txBody>
      </p:sp>
      <p:pic>
        <p:nvPicPr>
          <p:cNvPr id="4" name="Picture 3"/>
          <p:cNvPicPr>
            <a:picLocks noChangeAspect="1"/>
          </p:cNvPicPr>
          <p:nvPr/>
        </p:nvPicPr>
        <p:blipFill>
          <a:blip r:embed="rId2"/>
          <a:stretch>
            <a:fillRect/>
          </a:stretch>
        </p:blipFill>
        <p:spPr>
          <a:xfrm>
            <a:off x="6912773" y="1839719"/>
            <a:ext cx="3810330" cy="3810330"/>
          </a:xfrm>
          <a:prstGeom prst="rect">
            <a:avLst/>
          </a:prstGeom>
        </p:spPr>
      </p:pic>
    </p:spTree>
    <p:extLst>
      <p:ext uri="{BB962C8B-B14F-4D97-AF65-F5344CB8AC3E}">
        <p14:creationId xmlns:p14="http://schemas.microsoft.com/office/powerpoint/2010/main" val="2241191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19A8D2623D574DB070066EAC07119C" ma:contentTypeVersion="4" ma:contentTypeDescription="Create a new document." ma:contentTypeScope="" ma:versionID="416d7b6a71ce6ad567601e3fbe392baf">
  <xsd:schema xmlns:xsd="http://www.w3.org/2001/XMLSchema" xmlns:xs="http://www.w3.org/2001/XMLSchema" xmlns:p="http://schemas.microsoft.com/office/2006/metadata/properties" xmlns:ns2="8e326e45-8c81-4648-a134-8a9291077e85" targetNamespace="http://schemas.microsoft.com/office/2006/metadata/properties" ma:root="true" ma:fieldsID="9ed554be1e55d5d7f445d35648fe92f4" ns2:_="">
    <xsd:import namespace="8e326e45-8c81-4648-a134-8a9291077e8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326e45-8c81-4648-a134-8a9291077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375D41-3886-40B1-A672-1D005A858526}">
  <ds:schemaRefs>
    <ds:schemaRef ds:uri="http://schemas.microsoft.com/sharepoint/v3/contenttype/forms"/>
  </ds:schemaRefs>
</ds:datastoreItem>
</file>

<file path=customXml/itemProps2.xml><?xml version="1.0" encoding="utf-8"?>
<ds:datastoreItem xmlns:ds="http://schemas.openxmlformats.org/officeDocument/2006/customXml" ds:itemID="{89991F5D-27A3-48E3-8506-A75B2EB3B1B8}">
  <ds:schemaRefs>
    <ds:schemaRef ds:uri="8e326e45-8c81-4648-a134-8a9291077e8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547211C-684F-4E80-8E3C-270D771C0B8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Outline</vt:lpstr>
      <vt:lpstr>Machine-to-Machine (M2M)</vt:lpstr>
      <vt:lpstr>Machine-to-Machine (M2M)</vt:lpstr>
      <vt:lpstr>M2M gateway</vt:lpstr>
      <vt:lpstr>Difference between IoT and M2M</vt:lpstr>
      <vt:lpstr>Communication in IoT vs M2M</vt:lpstr>
      <vt:lpstr>Example:M2M vs IoT</vt:lpstr>
      <vt:lpstr>Example:M2M vs IoT</vt:lpstr>
      <vt:lpstr>Example:M2M vs IoT</vt:lpstr>
      <vt:lpstr>Example:M2M vs IoT</vt:lpstr>
      <vt:lpstr>Example:M2M vs IoT</vt:lpstr>
      <vt:lpstr>Example:M2M vs IoT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and primary components of IoT systems</dc:title>
  <dc:creator>resources</dc:creator>
  <cp:revision>3</cp:revision>
  <dcterms:created xsi:type="dcterms:W3CDTF">2020-07-07T04:20:48Z</dcterms:created>
  <dcterms:modified xsi:type="dcterms:W3CDTF">2022-08-28T18:49:12Z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0x0101001B19A8D2623D574DB070066EAC07119C</vt:lpwstr>
  </property>
</Properties>
</file>