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71" r:id="rId4"/>
    <p:sldId id="272" r:id="rId5"/>
    <p:sldId id="273" r:id="rId6"/>
    <p:sldId id="274" r:id="rId7"/>
    <p:sldId id="275" r:id="rId8"/>
    <p:sldId id="276" r:id="rId9"/>
    <p:sldId id="277" r:id="rId10"/>
    <p:sldId id="279" r:id="rId11"/>
    <p:sldId id="281" r:id="rId12"/>
    <p:sldId id="282" r:id="rId13"/>
    <p:sldId id="283" r:id="rId14"/>
    <p:sldId id="284" r:id="rId15"/>
    <p:sldId id="285"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14D"/>
    <a:srgbClr val="F3DBFD"/>
    <a:srgbClr val="EB63BE"/>
    <a:srgbClr val="E4A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ECDBF-8529-4001-B095-01658C6CF7AE}" type="datetimeFigureOut">
              <a:rPr lang="en-US" smtClean="0"/>
              <a:t>07-Aug-21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7A777-D1A5-4F96-9F77-C1F83C7584CC}" type="slidenum">
              <a:rPr lang="en-US" smtClean="0"/>
              <a:t>‹#›</a:t>
            </a:fld>
            <a:endParaRPr lang="en-US"/>
          </a:p>
        </p:txBody>
      </p:sp>
    </p:spTree>
    <p:extLst>
      <p:ext uri="{BB962C8B-B14F-4D97-AF65-F5344CB8AC3E}">
        <p14:creationId xmlns:p14="http://schemas.microsoft.com/office/powerpoint/2010/main" val="269357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27754F-885C-4DBE-BB90-90D641A78694}" type="datetime1">
              <a:rPr lang="en-US" smtClean="0"/>
              <a:t>07-Aug-21</a:t>
            </a:fld>
            <a:endParaRPr lang="en-US"/>
          </a:p>
        </p:txBody>
      </p:sp>
      <p:sp>
        <p:nvSpPr>
          <p:cNvPr id="5" name="Footer Placeholder 4"/>
          <p:cNvSpPr>
            <a:spLocks noGrp="1"/>
          </p:cNvSpPr>
          <p:nvPr>
            <p:ph type="ftr" sz="quarter" idx="11"/>
          </p:nvPr>
        </p:nvSpPr>
        <p:spPr/>
        <p:txBody>
          <a:bodyPr/>
          <a:lstStyle/>
          <a:p>
            <a:r>
              <a:rPr lang="en-US" smtClean="0"/>
              <a:t>U &amp; PU Patel Department of Computer Engineering</a:t>
            </a:r>
            <a:endParaRPr lang="en-US" dirty="0"/>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dirty="0"/>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2190" y="103824"/>
            <a:ext cx="919918" cy="703484"/>
          </a:xfrm>
          <a:prstGeom prst="rect">
            <a:avLst/>
          </a:prstGeom>
          <a:noFill/>
          <a:ln>
            <a:noFill/>
          </a:ln>
        </p:spPr>
      </p:pic>
      <p:pic>
        <p:nvPicPr>
          <p:cNvPr id="8" name="Picture 7"/>
          <p:cNvPicPr/>
          <p:nvPr userDrawn="1"/>
        </p:nvPicPr>
        <p:blipFill>
          <a:blip r:embed="rId3" cstate="print">
            <a:extLst>
              <a:ext uri="{28A0092B-C50C-407E-A947-70E740481C1C}">
                <a14:useLocalDpi xmlns:a14="http://schemas.microsoft.com/office/drawing/2010/main" val="0"/>
              </a:ext>
            </a:extLst>
          </a:blip>
          <a:stretch>
            <a:fillRect/>
          </a:stretch>
        </p:blipFill>
        <p:spPr>
          <a:xfrm>
            <a:off x="9811265" y="103823"/>
            <a:ext cx="2249976" cy="538728"/>
          </a:xfrm>
          <a:prstGeom prst="rect">
            <a:avLst/>
          </a:prstGeom>
        </p:spPr>
      </p:pic>
    </p:spTree>
    <p:extLst>
      <p:ext uri="{BB962C8B-B14F-4D97-AF65-F5344CB8AC3E}">
        <p14:creationId xmlns:p14="http://schemas.microsoft.com/office/powerpoint/2010/main" val="222676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278C33-D563-43DC-9EC0-67A065E3E7C3}" type="datetime1">
              <a:rPr lang="en-US" smtClean="0"/>
              <a:t>07-Aug-21</a:t>
            </a:fld>
            <a:endParaRPr lang="en-US"/>
          </a:p>
        </p:txBody>
      </p:sp>
      <p:sp>
        <p:nvSpPr>
          <p:cNvPr id="5" name="Footer Placeholder 4"/>
          <p:cNvSpPr>
            <a:spLocks noGrp="1"/>
          </p:cNvSpPr>
          <p:nvPr>
            <p:ph type="ftr" sz="quarter" idx="11"/>
          </p:nvPr>
        </p:nvSpPr>
        <p:spPr/>
        <p:txBody>
          <a:bodyPr/>
          <a:lstStyle/>
          <a:p>
            <a:r>
              <a:rPr lang="en-US" smtClean="0"/>
              <a:t>U &amp; PU Patel Department of Computer Engineering</a:t>
            </a:r>
            <a:endParaRPr lang="en-US"/>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48595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96C0F-B7E3-44B5-BF46-63540187B22C}" type="datetime1">
              <a:rPr lang="en-US" smtClean="0"/>
              <a:t>07-Aug-21</a:t>
            </a:fld>
            <a:endParaRPr lang="en-US"/>
          </a:p>
        </p:txBody>
      </p:sp>
      <p:sp>
        <p:nvSpPr>
          <p:cNvPr id="5" name="Footer Placeholder 4"/>
          <p:cNvSpPr>
            <a:spLocks noGrp="1"/>
          </p:cNvSpPr>
          <p:nvPr>
            <p:ph type="ftr" sz="quarter" idx="11"/>
          </p:nvPr>
        </p:nvSpPr>
        <p:spPr/>
        <p:txBody>
          <a:bodyPr/>
          <a:lstStyle/>
          <a:p>
            <a:r>
              <a:rPr lang="en-US" smtClean="0"/>
              <a:t>U &amp; PU Patel Department of Computer Engineering</a:t>
            </a:r>
            <a:endParaRPr lang="en-US"/>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173878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6531" y="734498"/>
            <a:ext cx="11234057" cy="868750"/>
          </a:xfrm>
          <a:solidFill>
            <a:schemeClr val="accent1">
              <a:alpha val="89000"/>
            </a:schemeClr>
          </a:solidFill>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66531" y="1603248"/>
            <a:ext cx="11234057" cy="4573715"/>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759" y="103823"/>
            <a:ext cx="919918" cy="583178"/>
          </a:xfrm>
          <a:prstGeom prst="rect">
            <a:avLst/>
          </a:prstGeom>
          <a:noFill/>
          <a:ln>
            <a:noFill/>
          </a:ln>
        </p:spPr>
      </p:pic>
      <p:pic>
        <p:nvPicPr>
          <p:cNvPr id="8" name="Picture 7"/>
          <p:cNvPicPr/>
          <p:nvPr userDrawn="1"/>
        </p:nvPicPr>
        <p:blipFill>
          <a:blip r:embed="rId3" cstate="print">
            <a:extLst>
              <a:ext uri="{28A0092B-C50C-407E-A947-70E740481C1C}">
                <a14:useLocalDpi xmlns:a14="http://schemas.microsoft.com/office/drawing/2010/main" val="0"/>
              </a:ext>
            </a:extLst>
          </a:blip>
          <a:stretch>
            <a:fillRect/>
          </a:stretch>
        </p:blipFill>
        <p:spPr>
          <a:xfrm>
            <a:off x="9811265" y="103823"/>
            <a:ext cx="2249976" cy="538728"/>
          </a:xfrm>
          <a:prstGeom prst="rect">
            <a:avLst/>
          </a:prstGeom>
        </p:spPr>
      </p:pic>
      <p:sp>
        <p:nvSpPr>
          <p:cNvPr id="9" name="Footer Placeholder 4"/>
          <p:cNvSpPr txBox="1">
            <a:spLocks/>
          </p:cNvSpPr>
          <p:nvPr userDrawn="1"/>
        </p:nvSpPr>
        <p:spPr>
          <a:xfrm>
            <a:off x="466531" y="6356350"/>
            <a:ext cx="11234057" cy="365125"/>
          </a:xfrm>
          <a:prstGeom prst="rect">
            <a:avLst/>
          </a:prstGeom>
          <a:solidFill>
            <a:schemeClr val="accent1"/>
          </a:solidFill>
          <a:ln>
            <a:solidFill>
              <a:schemeClr val="accent1"/>
            </a:solidFill>
          </a:ln>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solidFill>
              </a:rPr>
              <a:t>U &amp; P U Patel Department of Computer Engineering</a:t>
            </a:r>
            <a:endParaRPr lang="en-US" dirty="0">
              <a:solidFill>
                <a:schemeClr val="tx1"/>
              </a:solidFill>
            </a:endParaRPr>
          </a:p>
        </p:txBody>
      </p:sp>
    </p:spTree>
    <p:extLst>
      <p:ext uri="{BB962C8B-B14F-4D97-AF65-F5344CB8AC3E}">
        <p14:creationId xmlns:p14="http://schemas.microsoft.com/office/powerpoint/2010/main" val="259586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310508-A8C1-41DC-8764-0BF270979A78}" type="datetime1">
              <a:rPr lang="en-US" smtClean="0"/>
              <a:t>07-Aug-21</a:t>
            </a:fld>
            <a:endParaRPr lang="en-US"/>
          </a:p>
        </p:txBody>
      </p:sp>
      <p:sp>
        <p:nvSpPr>
          <p:cNvPr id="5" name="Footer Placeholder 4"/>
          <p:cNvSpPr>
            <a:spLocks noGrp="1"/>
          </p:cNvSpPr>
          <p:nvPr>
            <p:ph type="ftr" sz="quarter" idx="11"/>
          </p:nvPr>
        </p:nvSpPr>
        <p:spPr/>
        <p:txBody>
          <a:bodyPr/>
          <a:lstStyle/>
          <a:p>
            <a:r>
              <a:rPr lang="en-US" smtClean="0"/>
              <a:t>U &amp; PU Patel Department of Computer Engineering</a:t>
            </a:r>
            <a:endParaRPr lang="en-US"/>
          </a:p>
        </p:txBody>
      </p:sp>
      <p:sp>
        <p:nvSpPr>
          <p:cNvPr id="6" name="Slide Number Placeholder 5"/>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223848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F2CE47-EB2E-4F89-83E5-B56691B1E183}" type="datetime1">
              <a:rPr lang="en-US" smtClean="0"/>
              <a:t>07-Aug-21</a:t>
            </a:fld>
            <a:endParaRPr lang="en-US"/>
          </a:p>
        </p:txBody>
      </p:sp>
      <p:sp>
        <p:nvSpPr>
          <p:cNvPr id="6" name="Footer Placeholder 5"/>
          <p:cNvSpPr>
            <a:spLocks noGrp="1"/>
          </p:cNvSpPr>
          <p:nvPr>
            <p:ph type="ftr" sz="quarter" idx="11"/>
          </p:nvPr>
        </p:nvSpPr>
        <p:spPr/>
        <p:txBody>
          <a:bodyPr/>
          <a:lstStyle/>
          <a:p>
            <a:r>
              <a:rPr lang="en-US" smtClean="0"/>
              <a:t>U &amp; PU Patel Department of Computer Engineering</a:t>
            </a:r>
            <a:endParaRPr lang="en-US"/>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420010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2EF353-0A2F-4EFE-86E0-8209D466B7CA}" type="datetime1">
              <a:rPr lang="en-US" smtClean="0"/>
              <a:t>07-Aug-21</a:t>
            </a:fld>
            <a:endParaRPr lang="en-US"/>
          </a:p>
        </p:txBody>
      </p:sp>
      <p:sp>
        <p:nvSpPr>
          <p:cNvPr id="8" name="Footer Placeholder 7"/>
          <p:cNvSpPr>
            <a:spLocks noGrp="1"/>
          </p:cNvSpPr>
          <p:nvPr>
            <p:ph type="ftr" sz="quarter" idx="11"/>
          </p:nvPr>
        </p:nvSpPr>
        <p:spPr/>
        <p:txBody>
          <a:bodyPr/>
          <a:lstStyle/>
          <a:p>
            <a:r>
              <a:rPr lang="en-US" smtClean="0"/>
              <a:t>U &amp; PU Patel Department of Computer Engineering</a:t>
            </a:r>
            <a:endParaRPr lang="en-US"/>
          </a:p>
        </p:txBody>
      </p:sp>
      <p:sp>
        <p:nvSpPr>
          <p:cNvPr id="9" name="Slide Number Placeholder 8"/>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26337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ED7C5C-4C9A-48BB-A989-CC25BE87E2E5}" type="datetime1">
              <a:rPr lang="en-US" smtClean="0"/>
              <a:t>07-Aug-21</a:t>
            </a:fld>
            <a:endParaRPr lang="en-US"/>
          </a:p>
        </p:txBody>
      </p:sp>
      <p:sp>
        <p:nvSpPr>
          <p:cNvPr id="4" name="Footer Placeholder 3"/>
          <p:cNvSpPr>
            <a:spLocks noGrp="1"/>
          </p:cNvSpPr>
          <p:nvPr>
            <p:ph type="ftr" sz="quarter" idx="11"/>
          </p:nvPr>
        </p:nvSpPr>
        <p:spPr/>
        <p:txBody>
          <a:bodyPr/>
          <a:lstStyle/>
          <a:p>
            <a:r>
              <a:rPr lang="en-US" smtClean="0"/>
              <a:t>U &amp; PU Patel Department of Computer Engineering</a:t>
            </a:r>
            <a:endParaRPr lang="en-US"/>
          </a:p>
        </p:txBody>
      </p:sp>
      <p:sp>
        <p:nvSpPr>
          <p:cNvPr id="5" name="Slide Number Placeholder 4"/>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369016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41F89-E518-42C7-8F2E-850D172D7C94}" type="datetime1">
              <a:rPr lang="en-US" smtClean="0"/>
              <a:t>07-Aug-21</a:t>
            </a:fld>
            <a:endParaRPr lang="en-US"/>
          </a:p>
        </p:txBody>
      </p:sp>
      <p:sp>
        <p:nvSpPr>
          <p:cNvPr id="3" name="Footer Placeholder 2"/>
          <p:cNvSpPr>
            <a:spLocks noGrp="1"/>
          </p:cNvSpPr>
          <p:nvPr>
            <p:ph type="ftr" sz="quarter" idx="11"/>
          </p:nvPr>
        </p:nvSpPr>
        <p:spPr/>
        <p:txBody>
          <a:bodyPr/>
          <a:lstStyle/>
          <a:p>
            <a:r>
              <a:rPr lang="en-US" smtClean="0"/>
              <a:t>U &amp; PU Patel Department of Computer Engineering</a:t>
            </a:r>
            <a:endParaRPr lang="en-US"/>
          </a:p>
        </p:txBody>
      </p:sp>
      <p:sp>
        <p:nvSpPr>
          <p:cNvPr id="4" name="Slide Number Placeholder 3"/>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92502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B6CDE2-2669-4BDE-BF97-0C60FE593F70}" type="datetime1">
              <a:rPr lang="en-US" smtClean="0"/>
              <a:t>07-Aug-21</a:t>
            </a:fld>
            <a:endParaRPr lang="en-US"/>
          </a:p>
        </p:txBody>
      </p:sp>
      <p:sp>
        <p:nvSpPr>
          <p:cNvPr id="6" name="Footer Placeholder 5"/>
          <p:cNvSpPr>
            <a:spLocks noGrp="1"/>
          </p:cNvSpPr>
          <p:nvPr>
            <p:ph type="ftr" sz="quarter" idx="11"/>
          </p:nvPr>
        </p:nvSpPr>
        <p:spPr/>
        <p:txBody>
          <a:bodyPr/>
          <a:lstStyle/>
          <a:p>
            <a:r>
              <a:rPr lang="en-US" smtClean="0"/>
              <a:t>U &amp; PU Patel Department of Computer Engineering</a:t>
            </a:r>
            <a:endParaRPr lang="en-US"/>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247859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30357D-6533-4A8D-8650-3BE580A848BD}" type="datetime1">
              <a:rPr lang="en-US" smtClean="0"/>
              <a:t>07-Aug-21</a:t>
            </a:fld>
            <a:endParaRPr lang="en-US"/>
          </a:p>
        </p:txBody>
      </p:sp>
      <p:sp>
        <p:nvSpPr>
          <p:cNvPr id="6" name="Footer Placeholder 5"/>
          <p:cNvSpPr>
            <a:spLocks noGrp="1"/>
          </p:cNvSpPr>
          <p:nvPr>
            <p:ph type="ftr" sz="quarter" idx="11"/>
          </p:nvPr>
        </p:nvSpPr>
        <p:spPr/>
        <p:txBody>
          <a:bodyPr/>
          <a:lstStyle/>
          <a:p>
            <a:r>
              <a:rPr lang="en-US" smtClean="0"/>
              <a:t>U &amp; PU Patel Department of Computer Engineering</a:t>
            </a:r>
            <a:endParaRPr lang="en-US"/>
          </a:p>
        </p:txBody>
      </p:sp>
      <p:sp>
        <p:nvSpPr>
          <p:cNvPr id="7" name="Slide Number Placeholder 6"/>
          <p:cNvSpPr>
            <a:spLocks noGrp="1"/>
          </p:cNvSpPr>
          <p:nvPr>
            <p:ph type="sldNum" sz="quarter" idx="12"/>
          </p:nvPr>
        </p:nvSpPr>
        <p:spPr/>
        <p:txBody>
          <a:bodyPr/>
          <a:lstStyle/>
          <a:p>
            <a:fld id="{EFD2AEEA-9174-4531-AD53-E5B9EB5F46C0}" type="slidenum">
              <a:rPr lang="en-US" smtClean="0"/>
              <a:t>‹#›</a:t>
            </a:fld>
            <a:endParaRPr lang="en-US"/>
          </a:p>
        </p:txBody>
      </p:sp>
    </p:spTree>
    <p:extLst>
      <p:ext uri="{BB962C8B-B14F-4D97-AF65-F5344CB8AC3E}">
        <p14:creationId xmlns:p14="http://schemas.microsoft.com/office/powerpoint/2010/main" val="111133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016EA-39BA-450A-A7AD-48150EF9691D}" type="datetime1">
              <a:rPr lang="en-US" smtClean="0"/>
              <a:t>07-Aug-21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 &amp; PU Patel Department of Computer Engineering</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2AEEA-9174-4531-AD53-E5B9EB5F46C0}" type="slidenum">
              <a:rPr lang="en-US" smtClean="0"/>
              <a:t>‹#›</a:t>
            </a:fld>
            <a:endParaRPr lang="en-US"/>
          </a:p>
        </p:txBody>
      </p:sp>
    </p:spTree>
    <p:extLst>
      <p:ext uri="{BB962C8B-B14F-4D97-AF65-F5344CB8AC3E}">
        <p14:creationId xmlns:p14="http://schemas.microsoft.com/office/powerpoint/2010/main" val="2535543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interact-lighting.com/global/iot-insights/technology-enablers-for-the-internet-of-things" TargetMode="External"/><Relationship Id="rId2" Type="http://schemas.openxmlformats.org/officeDocument/2006/relationships/hyperlink" Target="https://www.avsystem.com/blog/iot-technology/" TargetMode="External"/><Relationship Id="rId1" Type="http://schemas.openxmlformats.org/officeDocument/2006/relationships/slideLayout" Target="../slideLayouts/slideLayout2.xml"/><Relationship Id="rId4" Type="http://schemas.openxmlformats.org/officeDocument/2006/relationships/hyperlink" Target="https://www.softwaretestingmagazine.com/knowledge/testing-iot-devices-key-are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vsystem.com/blog/what-is-internet-of-things-platfo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8683" y="935941"/>
            <a:ext cx="9897249" cy="1527341"/>
          </a:xfrm>
          <a:solidFill>
            <a:schemeClr val="accent1"/>
          </a:solidFill>
        </p:spPr>
        <p:txBody>
          <a:bodyPr>
            <a:normAutofit/>
          </a:bodyPr>
          <a:lstStyle/>
          <a:p>
            <a:endParaRPr lang="en-US" dirty="0" smtClean="0"/>
          </a:p>
          <a:p>
            <a:r>
              <a:rPr lang="en-US" dirty="0"/>
              <a:t>Technological </a:t>
            </a:r>
            <a:r>
              <a:rPr lang="en-US" dirty="0" smtClean="0"/>
              <a:t>Enablers </a:t>
            </a:r>
            <a:r>
              <a:rPr lang="en-US" dirty="0"/>
              <a:t>of </a:t>
            </a:r>
            <a:r>
              <a:rPr lang="en-US" dirty="0" smtClean="0"/>
              <a:t>IoT</a:t>
            </a:r>
          </a:p>
          <a:p>
            <a:r>
              <a:rPr lang="en-US" dirty="0" smtClean="0"/>
              <a:t>– </a:t>
            </a:r>
            <a:r>
              <a:rPr lang="en-US" dirty="0"/>
              <a:t>Technology Behind Internet of Things</a:t>
            </a:r>
          </a:p>
          <a:p>
            <a:endParaRPr lang="en-US" sz="4400" dirty="0" smtClean="0"/>
          </a:p>
        </p:txBody>
      </p:sp>
      <p:pic>
        <p:nvPicPr>
          <p:cNvPr id="6" name="Picture 5"/>
          <p:cNvPicPr>
            <a:picLocks noChangeAspect="1"/>
          </p:cNvPicPr>
          <p:nvPr/>
        </p:nvPicPr>
        <p:blipFill>
          <a:blip r:embed="rId2"/>
          <a:stretch>
            <a:fillRect/>
          </a:stretch>
        </p:blipFill>
        <p:spPr>
          <a:xfrm>
            <a:off x="3630773" y="2528887"/>
            <a:ext cx="5270631" cy="3958380"/>
          </a:xfrm>
          <a:prstGeom prst="rect">
            <a:avLst/>
          </a:prstGeom>
        </p:spPr>
      </p:pic>
    </p:spTree>
    <p:extLst>
      <p:ext uri="{BB962C8B-B14F-4D97-AF65-F5344CB8AC3E}">
        <p14:creationId xmlns:p14="http://schemas.microsoft.com/office/powerpoint/2010/main" val="1190989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 </a:t>
            </a:r>
            <a:r>
              <a:rPr lang="en-US" dirty="0"/>
              <a:t>range IoT network solutions</a:t>
            </a:r>
          </a:p>
        </p:txBody>
      </p:sp>
      <p:sp>
        <p:nvSpPr>
          <p:cNvPr id="3" name="Content Placeholder 2"/>
          <p:cNvSpPr>
            <a:spLocks noGrp="1"/>
          </p:cNvSpPr>
          <p:nvPr>
            <p:ph idx="1"/>
          </p:nvPr>
        </p:nvSpPr>
        <p:spPr/>
        <p:txBody>
          <a:bodyPr>
            <a:normAutofit/>
          </a:bodyPr>
          <a:lstStyle/>
          <a:p>
            <a:pPr algn="just"/>
            <a:r>
              <a:rPr lang="en-US" b="1" u="sng" dirty="0" err="1" smtClean="0"/>
              <a:t>WiFi</a:t>
            </a:r>
            <a:endParaRPr lang="en-US" b="1" u="sng" dirty="0" smtClean="0"/>
          </a:p>
          <a:p>
            <a:pPr lvl="1" algn="just"/>
            <a:r>
              <a:rPr lang="en-US" dirty="0" smtClean="0"/>
              <a:t>Developed </a:t>
            </a:r>
            <a:r>
              <a:rPr lang="en-US" dirty="0"/>
              <a:t>based on IEEE 802.11, it </a:t>
            </a:r>
            <a:r>
              <a:rPr lang="en-US" dirty="0" smtClean="0"/>
              <a:t>is </a:t>
            </a:r>
            <a:r>
              <a:rPr lang="en-US" dirty="0"/>
              <a:t>the most widespread and generally known wireless communications protocol</a:t>
            </a:r>
            <a:r>
              <a:rPr lang="en-US" dirty="0" smtClean="0"/>
              <a:t>.</a:t>
            </a:r>
          </a:p>
          <a:p>
            <a:pPr lvl="1" algn="just"/>
            <a:r>
              <a:rPr lang="en-US" dirty="0" smtClean="0"/>
              <a:t>As </a:t>
            </a:r>
            <a:r>
              <a:rPr lang="en-US" dirty="0"/>
              <a:t>a key technology in the development of IoT, </a:t>
            </a:r>
            <a:r>
              <a:rPr lang="en-US" dirty="0" err="1"/>
              <a:t>WiFi</a:t>
            </a:r>
            <a:r>
              <a:rPr lang="en-US" dirty="0"/>
              <a:t> provides a wide-ranging ground to staggering number of IoT solutions, yet it also needs to be managed and used in terms of marketing to yield profits to service providers and users alike. </a:t>
            </a:r>
            <a:endParaRPr lang="en-US" dirty="0" smtClean="0"/>
          </a:p>
          <a:p>
            <a:r>
              <a:rPr lang="en-US" b="1" dirty="0" err="1"/>
              <a:t>Zigbee</a:t>
            </a:r>
            <a:endParaRPr lang="en-US" b="1" dirty="0"/>
          </a:p>
          <a:p>
            <a:pPr lvl="1"/>
            <a:r>
              <a:rPr lang="en-US" dirty="0"/>
              <a:t>This popular wireless mesh networking standard finds its most frequent applications in traffic management systems, household electronics, and machine industry.</a:t>
            </a:r>
          </a:p>
          <a:p>
            <a:pPr lvl="1"/>
            <a:r>
              <a:rPr lang="en-US" dirty="0"/>
              <a:t> Built on top of the IEEE 802.15.4 standard, </a:t>
            </a:r>
            <a:r>
              <a:rPr lang="en-US" dirty="0" err="1"/>
              <a:t>Zigbee</a:t>
            </a:r>
            <a:r>
              <a:rPr lang="en-US" dirty="0"/>
              <a:t> supports low data exchange rates, low power operation, security, and reliability.</a:t>
            </a:r>
          </a:p>
          <a:p>
            <a:pPr lvl="1" algn="just"/>
            <a:endParaRPr lang="en-US" dirty="0" smtClean="0"/>
          </a:p>
        </p:txBody>
      </p:sp>
    </p:spTree>
    <p:extLst>
      <p:ext uri="{BB962C8B-B14F-4D97-AF65-F5344CB8AC3E}">
        <p14:creationId xmlns:p14="http://schemas.microsoft.com/office/powerpoint/2010/main" val="103898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Medium range IoT network solutions</a:t>
            </a:r>
          </a:p>
        </p:txBody>
      </p:sp>
      <p:sp>
        <p:nvSpPr>
          <p:cNvPr id="3" name="Content Placeholder 2"/>
          <p:cNvSpPr>
            <a:spLocks noGrp="1"/>
          </p:cNvSpPr>
          <p:nvPr>
            <p:ph idx="1"/>
          </p:nvPr>
        </p:nvSpPr>
        <p:spPr/>
        <p:txBody>
          <a:bodyPr/>
          <a:lstStyle/>
          <a:p>
            <a:r>
              <a:rPr lang="en-US" b="1" u="sng" dirty="0" smtClean="0"/>
              <a:t>Thread</a:t>
            </a:r>
          </a:p>
          <a:p>
            <a:r>
              <a:rPr lang="en-US" dirty="0"/>
              <a:t>Designed specifically for smart home products, Thread employs IPv6 connectivity to enable connected devices to communicate between one another, access services in the cloud, or interact with the user via Thread mobile applications. </a:t>
            </a:r>
            <a:endParaRPr lang="en-US" dirty="0" smtClean="0"/>
          </a:p>
        </p:txBody>
      </p:sp>
    </p:spTree>
    <p:extLst>
      <p:ext uri="{BB962C8B-B14F-4D97-AF65-F5344CB8AC3E}">
        <p14:creationId xmlns:p14="http://schemas.microsoft.com/office/powerpoint/2010/main" val="99632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a:t>
            </a:r>
            <a:r>
              <a:rPr lang="en-US" dirty="0"/>
              <a:t>range IoT network solutions</a:t>
            </a:r>
          </a:p>
        </p:txBody>
      </p:sp>
      <p:sp>
        <p:nvSpPr>
          <p:cNvPr id="3" name="Content Placeholder 2"/>
          <p:cNvSpPr>
            <a:spLocks noGrp="1"/>
          </p:cNvSpPr>
          <p:nvPr>
            <p:ph idx="1"/>
          </p:nvPr>
        </p:nvSpPr>
        <p:spPr/>
        <p:txBody>
          <a:bodyPr/>
          <a:lstStyle/>
          <a:p>
            <a:r>
              <a:rPr lang="en-US" b="1" u="sng" dirty="0" smtClean="0"/>
              <a:t>NB-IOT</a:t>
            </a:r>
          </a:p>
          <a:p>
            <a:pPr lvl="1"/>
            <a:r>
              <a:rPr lang="en-US" dirty="0"/>
              <a:t>A product of existing 3GPP technologies, Narrowband IoT is a brand-new radio technology standard that ensures extremely low power consumption </a:t>
            </a:r>
            <a:r>
              <a:rPr lang="en-US" dirty="0" smtClean="0"/>
              <a:t>and </a:t>
            </a:r>
            <a:r>
              <a:rPr lang="en-US" dirty="0"/>
              <a:t>provides connectivity with signal strength approx. 23 dB lower than in the case of 2G. </a:t>
            </a:r>
            <a:endParaRPr lang="en-US" dirty="0" smtClean="0"/>
          </a:p>
          <a:p>
            <a:pPr lvl="1"/>
            <a:r>
              <a:rPr lang="en-US" dirty="0" smtClean="0"/>
              <a:t>It </a:t>
            </a:r>
            <a:r>
              <a:rPr lang="en-US" dirty="0"/>
              <a:t>uses existing network infrastructure, which ensures not only global coverage in LTE networks, but also guaranteed signal quality</a:t>
            </a:r>
            <a:r>
              <a:rPr lang="en-US" dirty="0" smtClean="0"/>
              <a:t>.</a:t>
            </a:r>
          </a:p>
        </p:txBody>
      </p:sp>
    </p:spTree>
    <p:extLst>
      <p:ext uri="{BB962C8B-B14F-4D97-AF65-F5344CB8AC3E}">
        <p14:creationId xmlns:p14="http://schemas.microsoft.com/office/powerpoint/2010/main" val="618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range IoT network solutions</a:t>
            </a:r>
          </a:p>
        </p:txBody>
      </p:sp>
      <p:sp>
        <p:nvSpPr>
          <p:cNvPr id="3" name="Content Placeholder 2"/>
          <p:cNvSpPr>
            <a:spLocks noGrp="1"/>
          </p:cNvSpPr>
          <p:nvPr>
            <p:ph idx="1"/>
          </p:nvPr>
        </p:nvSpPr>
        <p:spPr/>
        <p:txBody>
          <a:bodyPr>
            <a:normAutofit/>
          </a:bodyPr>
          <a:lstStyle/>
          <a:p>
            <a:r>
              <a:rPr lang="en-US" u="sng" dirty="0"/>
              <a:t>LTE-Cat M1</a:t>
            </a:r>
            <a:endParaRPr lang="en-US" u="sng" dirty="0" smtClean="0"/>
          </a:p>
          <a:p>
            <a:r>
              <a:rPr lang="en-US" dirty="0" smtClean="0"/>
              <a:t>LTE-Cat </a:t>
            </a:r>
            <a:r>
              <a:rPr lang="en-US" dirty="0"/>
              <a:t>M1 is a low‑power wide‑area (LPWA) connectivity standard that connects IoT and M2M devices with medium data rate requirements</a:t>
            </a:r>
            <a:r>
              <a:rPr lang="en-US" dirty="0" smtClean="0"/>
              <a:t>.</a:t>
            </a:r>
          </a:p>
          <a:p>
            <a:r>
              <a:rPr lang="en-US" dirty="0" smtClean="0"/>
              <a:t>It </a:t>
            </a:r>
            <a:r>
              <a:rPr lang="en-US" dirty="0"/>
              <a:t>supports longer battery lifecycles and offers enhanced in‑building range as compared to cellular technologies such as 2G, 3G, or LTE-Cat 1</a:t>
            </a:r>
            <a:r>
              <a:rPr lang="en-US" dirty="0" smtClean="0"/>
              <a:t>.</a:t>
            </a:r>
          </a:p>
          <a:p>
            <a:r>
              <a:rPr lang="en-US" dirty="0" smtClean="0"/>
              <a:t>Being </a:t>
            </a:r>
            <a:r>
              <a:rPr lang="en-US" dirty="0"/>
              <a:t>compatible with the existing LTE network, CAT M1 doesn’t require the carriers to build new infrastructure to implement it</a:t>
            </a:r>
            <a:r>
              <a:rPr lang="en-US" dirty="0" smtClean="0"/>
              <a:t>.</a:t>
            </a:r>
          </a:p>
          <a:p>
            <a:pPr marL="0" indent="0">
              <a:buNone/>
            </a:pPr>
            <a:endParaRPr lang="en-US" dirty="0"/>
          </a:p>
        </p:txBody>
      </p:sp>
    </p:spTree>
    <p:extLst>
      <p:ext uri="{BB962C8B-B14F-4D97-AF65-F5344CB8AC3E}">
        <p14:creationId xmlns:p14="http://schemas.microsoft.com/office/powerpoint/2010/main" val="165946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range IoT network solutions</a:t>
            </a:r>
          </a:p>
        </p:txBody>
      </p:sp>
      <p:sp>
        <p:nvSpPr>
          <p:cNvPr id="3" name="Content Placeholder 2"/>
          <p:cNvSpPr>
            <a:spLocks noGrp="1"/>
          </p:cNvSpPr>
          <p:nvPr>
            <p:ph idx="1"/>
          </p:nvPr>
        </p:nvSpPr>
        <p:spPr/>
        <p:txBody>
          <a:bodyPr/>
          <a:lstStyle/>
          <a:p>
            <a:r>
              <a:rPr lang="en-US" u="sng" dirty="0" err="1"/>
              <a:t>LoRaWAN</a:t>
            </a:r>
            <a:endParaRPr lang="en-US" u="sng" dirty="0" smtClean="0"/>
          </a:p>
          <a:p>
            <a:r>
              <a:rPr lang="en-US" dirty="0" err="1" smtClean="0"/>
              <a:t>LoRaWAN</a:t>
            </a:r>
            <a:r>
              <a:rPr lang="en-US" dirty="0" smtClean="0"/>
              <a:t> </a:t>
            </a:r>
            <a:r>
              <a:rPr lang="en-US" dirty="0"/>
              <a:t>is a low-power Long Range Wide-Area Networking protocol optimized for low-power consumption and supporting large networks with millions of devices. </a:t>
            </a:r>
            <a:endParaRPr lang="en-US" dirty="0" smtClean="0"/>
          </a:p>
          <a:p>
            <a:r>
              <a:rPr lang="en-US" dirty="0" smtClean="0"/>
              <a:t>Aiming </a:t>
            </a:r>
            <a:r>
              <a:rPr lang="en-US" dirty="0"/>
              <a:t>at wide-area network (WAN) applications, </a:t>
            </a:r>
            <a:r>
              <a:rPr lang="en-US" dirty="0" err="1"/>
              <a:t>LoRaWAN</a:t>
            </a:r>
            <a:r>
              <a:rPr lang="en-US" dirty="0"/>
              <a:t> is designed to furnish low-power WANs with features required to support low-cost, mobile and secure bi-directional communication within IoT, M2M, smart city, and industrial applications.</a:t>
            </a:r>
          </a:p>
        </p:txBody>
      </p:sp>
    </p:spTree>
    <p:extLst>
      <p:ext uri="{BB962C8B-B14F-4D97-AF65-F5344CB8AC3E}">
        <p14:creationId xmlns:p14="http://schemas.microsoft.com/office/powerpoint/2010/main" val="408295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range IoT network solutions</a:t>
            </a:r>
          </a:p>
        </p:txBody>
      </p:sp>
      <p:sp>
        <p:nvSpPr>
          <p:cNvPr id="3" name="Content Placeholder 2"/>
          <p:cNvSpPr>
            <a:spLocks noGrp="1"/>
          </p:cNvSpPr>
          <p:nvPr>
            <p:ph idx="1"/>
          </p:nvPr>
        </p:nvSpPr>
        <p:spPr/>
        <p:txBody>
          <a:bodyPr>
            <a:normAutofit/>
          </a:bodyPr>
          <a:lstStyle/>
          <a:p>
            <a:r>
              <a:rPr lang="en-US" b="1" u="sng" dirty="0" err="1"/>
              <a:t>Sigfox</a:t>
            </a:r>
            <a:endParaRPr lang="en-US" b="1" u="sng" dirty="0" smtClean="0"/>
          </a:p>
          <a:p>
            <a:pPr algn="just"/>
            <a:r>
              <a:rPr lang="en-US" dirty="0" smtClean="0"/>
              <a:t>The </a:t>
            </a:r>
            <a:r>
              <a:rPr lang="en-US" dirty="0"/>
              <a:t>concept behind </a:t>
            </a:r>
            <a:r>
              <a:rPr lang="en-US" dirty="0" err="1"/>
              <a:t>Sigfox</a:t>
            </a:r>
            <a:r>
              <a:rPr lang="en-US" dirty="0"/>
              <a:t> is to provide an effective connectivity solution for low-power M2M applications requiring low levels of data transfer for which the </a:t>
            </a:r>
            <a:r>
              <a:rPr lang="en-US" dirty="0" err="1"/>
              <a:t>WiFi</a:t>
            </a:r>
            <a:r>
              <a:rPr lang="en-US" dirty="0"/>
              <a:t> range is too short, and cellular range is too expensive and too power-hungry. </a:t>
            </a:r>
          </a:p>
          <a:p>
            <a:pPr algn="just"/>
            <a:r>
              <a:rPr lang="en-US" dirty="0" smtClean="0"/>
              <a:t>Offering a robust, energy-efficient and scalable network able to support communication between thousands of thousands of battery-operated devices across areas of several square </a:t>
            </a:r>
            <a:r>
              <a:rPr lang="en-US" dirty="0" err="1" smtClean="0"/>
              <a:t>kilometres</a:t>
            </a:r>
            <a:r>
              <a:rPr lang="en-US" dirty="0" smtClean="0"/>
              <a:t>, </a:t>
            </a:r>
            <a:r>
              <a:rPr lang="en-US" dirty="0" err="1" smtClean="0"/>
              <a:t>Sigfox</a:t>
            </a:r>
            <a:r>
              <a:rPr lang="en-US" dirty="0" smtClean="0"/>
              <a:t> proves suitable for various M2M applications, including smart street lighting, intelligent meters, patient monitors, security devices, and environmental sensors. </a:t>
            </a:r>
          </a:p>
        </p:txBody>
      </p:sp>
    </p:spTree>
    <p:extLst>
      <p:ext uri="{BB962C8B-B14F-4D97-AF65-F5344CB8AC3E}">
        <p14:creationId xmlns:p14="http://schemas.microsoft.com/office/powerpoint/2010/main" val="764191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https://www.avsystem.com/blog/iot-technology</a:t>
            </a:r>
            <a:r>
              <a:rPr lang="en-US" dirty="0" smtClean="0">
                <a:hlinkClick r:id="rId2"/>
              </a:rPr>
              <a:t>/</a:t>
            </a:r>
            <a:endParaRPr lang="en-US" dirty="0" smtClean="0"/>
          </a:p>
          <a:p>
            <a:r>
              <a:rPr lang="en-US" dirty="0">
                <a:hlinkClick r:id="rId3"/>
              </a:rPr>
              <a:t>https://</a:t>
            </a:r>
            <a:r>
              <a:rPr lang="en-US" dirty="0" smtClean="0">
                <a:hlinkClick r:id="rId3"/>
              </a:rPr>
              <a:t>www.interact-lighting.com/global/iot-insights/technology-enablers-for-the-internet-of-things</a:t>
            </a:r>
            <a:endParaRPr lang="en-US" dirty="0" smtClean="0"/>
          </a:p>
          <a:p>
            <a:r>
              <a:rPr lang="en-US" dirty="0">
                <a:hlinkClick r:id="rId4"/>
              </a:rPr>
              <a:t>https://www.softwaretestingmagazine.com/knowledge/testing-iot-devices-key-areas/</a:t>
            </a:r>
            <a:endParaRPr lang="en-US" dirty="0" smtClean="0"/>
          </a:p>
          <a:p>
            <a:endParaRPr lang="en-US" dirty="0"/>
          </a:p>
        </p:txBody>
      </p:sp>
    </p:spTree>
    <p:extLst>
      <p:ext uri="{BB962C8B-B14F-4D97-AF65-F5344CB8AC3E}">
        <p14:creationId xmlns:p14="http://schemas.microsoft.com/office/powerpoint/2010/main" val="260942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b="1" dirty="0"/>
              <a:t>The IoT technology stack</a:t>
            </a:r>
          </a:p>
          <a:p>
            <a:r>
              <a:rPr lang="en-US" b="1" dirty="0" smtClean="0"/>
              <a:t>Connectivity </a:t>
            </a:r>
            <a:r>
              <a:rPr lang="en-US" b="1" dirty="0"/>
              <a:t>solutions within the IoT technology stack</a:t>
            </a:r>
          </a:p>
          <a:p>
            <a:endParaRPr lang="en-US" dirty="0" smtClean="0"/>
          </a:p>
        </p:txBody>
      </p:sp>
    </p:spTree>
    <p:extLst>
      <p:ext uri="{BB962C8B-B14F-4D97-AF65-F5344CB8AC3E}">
        <p14:creationId xmlns:p14="http://schemas.microsoft.com/office/powerpoint/2010/main" val="76678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The </a:t>
            </a:r>
            <a:r>
              <a:rPr lang="en-US" dirty="0"/>
              <a:t>IoT technology stack</a:t>
            </a:r>
            <a:br>
              <a:rPr lang="en-US" dirty="0"/>
            </a:br>
            <a:endParaRPr lang="en-US" dirty="0"/>
          </a:p>
        </p:txBody>
      </p:sp>
      <p:sp>
        <p:nvSpPr>
          <p:cNvPr id="3" name="Content Placeholder 2"/>
          <p:cNvSpPr>
            <a:spLocks noGrp="1"/>
          </p:cNvSpPr>
          <p:nvPr>
            <p:ph idx="1"/>
          </p:nvPr>
        </p:nvSpPr>
        <p:spPr/>
        <p:txBody>
          <a:bodyPr/>
          <a:lstStyle/>
          <a:p>
            <a:r>
              <a:rPr lang="en-US" dirty="0"/>
              <a:t>IoT technology </a:t>
            </a:r>
            <a:r>
              <a:rPr lang="en-US" dirty="0" smtClean="0"/>
              <a:t>stack can be split  </a:t>
            </a:r>
            <a:r>
              <a:rPr lang="en-US" dirty="0"/>
              <a:t>into four basic technology layers involved in making the Internet of Things work. </a:t>
            </a:r>
          </a:p>
        </p:txBody>
      </p:sp>
      <p:pic>
        <p:nvPicPr>
          <p:cNvPr id="5" name="Picture 4"/>
          <p:cNvPicPr>
            <a:picLocks noChangeAspect="1"/>
          </p:cNvPicPr>
          <p:nvPr/>
        </p:nvPicPr>
        <p:blipFill>
          <a:blip r:embed="rId2"/>
          <a:stretch>
            <a:fillRect/>
          </a:stretch>
        </p:blipFill>
        <p:spPr>
          <a:xfrm>
            <a:off x="2021552" y="2785543"/>
            <a:ext cx="6419850" cy="1685925"/>
          </a:xfrm>
          <a:prstGeom prst="rect">
            <a:avLst/>
          </a:prstGeom>
          <a:ln>
            <a:solidFill>
              <a:schemeClr val="tx1"/>
            </a:solidFill>
          </a:ln>
        </p:spPr>
      </p:pic>
    </p:spTree>
    <p:extLst>
      <p:ext uri="{BB962C8B-B14F-4D97-AF65-F5344CB8AC3E}">
        <p14:creationId xmlns:p14="http://schemas.microsoft.com/office/powerpoint/2010/main" val="256579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Hardware</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20000"/>
              </a:lnSpc>
            </a:pPr>
            <a:r>
              <a:rPr lang="en-US" dirty="0"/>
              <a:t>Devices are objects which actually constitute the ‘things’ within the Internet of Things. </a:t>
            </a:r>
            <a:endParaRPr lang="en-US" dirty="0" smtClean="0"/>
          </a:p>
          <a:p>
            <a:pPr algn="just">
              <a:lnSpc>
                <a:spcPct val="120000"/>
              </a:lnSpc>
            </a:pPr>
            <a:r>
              <a:rPr lang="en-US" dirty="0" smtClean="0"/>
              <a:t>Acting </a:t>
            </a:r>
            <a:r>
              <a:rPr lang="en-US" dirty="0"/>
              <a:t>as an interface between the real and the digital worlds, they may take different sizes, shapes and levels of technological complexity depending on the task they are required to perform within the specific IoT deployment. </a:t>
            </a:r>
            <a:endParaRPr lang="en-US" dirty="0" smtClean="0"/>
          </a:p>
          <a:p>
            <a:pPr algn="just">
              <a:lnSpc>
                <a:spcPct val="120000"/>
              </a:lnSpc>
            </a:pPr>
            <a:r>
              <a:rPr lang="en-US" dirty="0" smtClean="0"/>
              <a:t>Whether </a:t>
            </a:r>
            <a:r>
              <a:rPr lang="en-US" dirty="0"/>
              <a:t>pinhead sized microphones or heavy construction machines, practically every material object </a:t>
            </a:r>
            <a:r>
              <a:rPr lang="en-US" dirty="0" smtClean="0"/>
              <a:t>can </a:t>
            </a:r>
            <a:r>
              <a:rPr lang="en-US" dirty="0"/>
              <a:t>be turned into a connected device by the addition of necessary instrumentation (by adding sensors or actuators along with the appropriate software) to measure and collect the necessary data. </a:t>
            </a:r>
            <a:endParaRPr lang="en-US" dirty="0" smtClean="0"/>
          </a:p>
          <a:p>
            <a:pPr algn="just">
              <a:lnSpc>
                <a:spcPct val="120000"/>
              </a:lnSpc>
            </a:pPr>
            <a:r>
              <a:rPr lang="en-US" dirty="0" smtClean="0"/>
              <a:t>Sensors</a:t>
            </a:r>
            <a:r>
              <a:rPr lang="en-US" dirty="0"/>
              <a:t>, actuators or other telemetry gear can also constitute standalone smart devices by themselves. </a:t>
            </a:r>
            <a:endParaRPr lang="en-US" dirty="0" smtClean="0"/>
          </a:p>
          <a:p>
            <a:pPr algn="just">
              <a:lnSpc>
                <a:spcPct val="120000"/>
              </a:lnSpc>
            </a:pPr>
            <a:r>
              <a:rPr lang="en-US" dirty="0" smtClean="0"/>
              <a:t>The </a:t>
            </a:r>
            <a:r>
              <a:rPr lang="en-US" dirty="0"/>
              <a:t>only limitation to be encountered here is the actual IoT use case and its hardware requirements (size, ease of deployment and management, reliability, useful lifetime, cost-effectiveness).</a:t>
            </a:r>
          </a:p>
        </p:txBody>
      </p:sp>
    </p:spTree>
    <p:extLst>
      <p:ext uri="{BB962C8B-B14F-4D97-AF65-F5344CB8AC3E}">
        <p14:creationId xmlns:p14="http://schemas.microsoft.com/office/powerpoint/2010/main" val="232184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Software</a:t>
            </a:r>
            <a:endParaRPr lang="en-US" dirty="0"/>
          </a:p>
        </p:txBody>
      </p:sp>
      <p:sp>
        <p:nvSpPr>
          <p:cNvPr id="3" name="Content Placeholder 2"/>
          <p:cNvSpPr>
            <a:spLocks noGrp="1"/>
          </p:cNvSpPr>
          <p:nvPr>
            <p:ph idx="1"/>
          </p:nvPr>
        </p:nvSpPr>
        <p:spPr/>
        <p:txBody>
          <a:bodyPr/>
          <a:lstStyle/>
          <a:p>
            <a:r>
              <a:rPr lang="en-US" dirty="0"/>
              <a:t>This is what actually makes the connected devices ‘smart’. Software is responsible for implementing the communication with the Cloud, collecting data, integrating devices as well as performing real-time data analysis within the IoT network. </a:t>
            </a:r>
            <a:endParaRPr lang="en-US" dirty="0" smtClean="0"/>
          </a:p>
          <a:p>
            <a:r>
              <a:rPr lang="en-US" dirty="0" smtClean="0"/>
              <a:t>It </a:t>
            </a:r>
            <a:r>
              <a:rPr lang="en-US" dirty="0"/>
              <a:t>is device software that also caters for application level capabilities for users to visualize data and interact with the IoT system.</a:t>
            </a:r>
          </a:p>
        </p:txBody>
      </p:sp>
    </p:spTree>
    <p:extLst>
      <p:ext uri="{BB962C8B-B14F-4D97-AF65-F5344CB8AC3E}">
        <p14:creationId xmlns:p14="http://schemas.microsoft.com/office/powerpoint/2010/main" val="295753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a:t>
            </a:r>
            <a:endParaRPr lang="en-US" dirty="0"/>
          </a:p>
        </p:txBody>
      </p:sp>
      <p:sp>
        <p:nvSpPr>
          <p:cNvPr id="3" name="Content Placeholder 2"/>
          <p:cNvSpPr>
            <a:spLocks noGrp="1"/>
          </p:cNvSpPr>
          <p:nvPr>
            <p:ph idx="1"/>
          </p:nvPr>
        </p:nvSpPr>
        <p:spPr/>
        <p:txBody>
          <a:bodyPr>
            <a:normAutofit/>
          </a:bodyPr>
          <a:lstStyle/>
          <a:p>
            <a:pPr algn="just"/>
            <a:r>
              <a:rPr lang="en-US" dirty="0"/>
              <a:t>Having the device hardware and software in place, there must be another layer which will provide the smart objects with ways and means of exchanging information with the rest of the IoT world. </a:t>
            </a:r>
            <a:endParaRPr lang="en-US" dirty="0" smtClean="0"/>
          </a:p>
          <a:p>
            <a:pPr algn="just"/>
            <a:r>
              <a:rPr lang="en-US" dirty="0" smtClean="0"/>
              <a:t>Communication </a:t>
            </a:r>
            <a:r>
              <a:rPr lang="en-US" dirty="0"/>
              <a:t>layer includes both physical connectivity solutions (cellular, satellite, LAN) and specific protocols used in varying IoT environments (ZigBee, Thread, Z-Wave, MQTT, </a:t>
            </a:r>
            <a:r>
              <a:rPr lang="en-US" dirty="0" smtClean="0"/>
              <a:t>). </a:t>
            </a:r>
          </a:p>
          <a:p>
            <a:pPr algn="just"/>
            <a:r>
              <a:rPr lang="en-US" dirty="0" smtClean="0"/>
              <a:t>The </a:t>
            </a:r>
            <a:r>
              <a:rPr lang="en-US" dirty="0"/>
              <a:t>technology chosen will determine not only the ways in which data is sent to/received from the Cloud, but also how the devices are managed and how they communicate with third party devices. </a:t>
            </a:r>
            <a:endParaRPr lang="en-US" dirty="0" smtClean="0"/>
          </a:p>
        </p:txBody>
      </p:sp>
    </p:spTree>
    <p:extLst>
      <p:ext uri="{BB962C8B-B14F-4D97-AF65-F5344CB8AC3E}">
        <p14:creationId xmlns:p14="http://schemas.microsoft.com/office/powerpoint/2010/main" val="397298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p:txBody>
          <a:bodyPr>
            <a:normAutofit/>
          </a:bodyPr>
          <a:lstStyle/>
          <a:p>
            <a:r>
              <a:rPr lang="en-US" dirty="0"/>
              <a:t> An </a:t>
            </a:r>
            <a:r>
              <a:rPr lang="en-US" dirty="0">
                <a:hlinkClick r:id="rId2"/>
              </a:rPr>
              <a:t>IoT platform</a:t>
            </a:r>
            <a:r>
              <a:rPr lang="en-US" dirty="0"/>
              <a:t> is the place where all of these data is gathered, managed, processed, </a:t>
            </a:r>
            <a:r>
              <a:rPr lang="en-US" dirty="0" err="1"/>
              <a:t>analysed</a:t>
            </a:r>
            <a:r>
              <a:rPr lang="en-US" dirty="0"/>
              <a:t> and presented in a user-friendly way. </a:t>
            </a:r>
            <a:endParaRPr lang="en-US" dirty="0" smtClean="0"/>
          </a:p>
          <a:p>
            <a:r>
              <a:rPr lang="en-US" dirty="0" smtClean="0"/>
              <a:t>Thus</a:t>
            </a:r>
            <a:r>
              <a:rPr lang="en-US" dirty="0"/>
              <a:t>, what makes such a solution especially valuable is not merely its data collection and management capabilities, but rather its ability to </a:t>
            </a:r>
            <a:r>
              <a:rPr lang="en-US" dirty="0" err="1"/>
              <a:t>analyse</a:t>
            </a:r>
            <a:r>
              <a:rPr lang="en-US" dirty="0"/>
              <a:t> and find useful insights from the portions of data provided by the devices via the communications layer. </a:t>
            </a:r>
            <a:endParaRPr lang="en-US" dirty="0" smtClean="0"/>
          </a:p>
          <a:p>
            <a:r>
              <a:rPr lang="en-US" dirty="0" smtClean="0"/>
              <a:t>Platforms </a:t>
            </a:r>
            <a:r>
              <a:rPr lang="en-US" dirty="0"/>
              <a:t>can be either installed </a:t>
            </a:r>
            <a:r>
              <a:rPr lang="en-US" dirty="0" err="1"/>
              <a:t>on-premise</a:t>
            </a:r>
            <a:r>
              <a:rPr lang="en-US" dirty="0"/>
              <a:t> or cloud-based. </a:t>
            </a:r>
          </a:p>
        </p:txBody>
      </p:sp>
    </p:spTree>
    <p:extLst>
      <p:ext uri="{BB962C8B-B14F-4D97-AF65-F5344CB8AC3E}">
        <p14:creationId xmlns:p14="http://schemas.microsoft.com/office/powerpoint/2010/main" val="2698444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Connectivity solutions within the IoT technology stack</a:t>
            </a:r>
          </a:p>
        </p:txBody>
      </p:sp>
      <p:sp>
        <p:nvSpPr>
          <p:cNvPr id="3" name="Content Placeholder 2"/>
          <p:cNvSpPr>
            <a:spLocks noGrp="1"/>
          </p:cNvSpPr>
          <p:nvPr>
            <p:ph idx="1"/>
          </p:nvPr>
        </p:nvSpPr>
        <p:spPr/>
        <p:txBody>
          <a:bodyPr/>
          <a:lstStyle/>
          <a:p>
            <a:r>
              <a:rPr lang="en-US" sz="2400" dirty="0"/>
              <a:t>Depending on the specifications of a given IoT use case, each communications option may offer different service enablement scenarios while having tradeoffs between power consumption, range and bandwidth. </a:t>
            </a:r>
            <a:endParaRPr lang="en-US" sz="2400" dirty="0" smtClean="0"/>
          </a:p>
          <a:p>
            <a:r>
              <a:rPr lang="en-US" sz="2400" dirty="0" smtClean="0"/>
              <a:t>Existing </a:t>
            </a:r>
            <a:r>
              <a:rPr lang="en-US" sz="2400" dirty="0"/>
              <a:t>Internet protocols, such as Transmission Control Protocol / Internet Protocol (TCP/IP), are often not effective enough and too power-consuming to be able to work efficiently within the emerging IoT technology applications</a:t>
            </a:r>
            <a:r>
              <a:rPr lang="en-US" sz="2400" dirty="0" smtClean="0"/>
              <a:t>.</a:t>
            </a:r>
          </a:p>
          <a:p>
            <a:endParaRPr lang="en-US" dirty="0"/>
          </a:p>
        </p:txBody>
      </p:sp>
      <p:pic>
        <p:nvPicPr>
          <p:cNvPr id="4" name="Picture 3"/>
          <p:cNvPicPr>
            <a:picLocks noChangeAspect="1"/>
          </p:cNvPicPr>
          <p:nvPr/>
        </p:nvPicPr>
        <p:blipFill>
          <a:blip r:embed="rId2"/>
          <a:stretch>
            <a:fillRect/>
          </a:stretch>
        </p:blipFill>
        <p:spPr>
          <a:xfrm>
            <a:off x="2203219" y="4116790"/>
            <a:ext cx="6438900" cy="1710432"/>
          </a:xfrm>
          <a:prstGeom prst="rect">
            <a:avLst/>
          </a:prstGeom>
          <a:ln>
            <a:solidFill>
              <a:schemeClr val="tx1"/>
            </a:solidFill>
          </a:ln>
        </p:spPr>
      </p:pic>
    </p:spTree>
    <p:extLst>
      <p:ext uri="{BB962C8B-B14F-4D97-AF65-F5344CB8AC3E}">
        <p14:creationId xmlns:p14="http://schemas.microsoft.com/office/powerpoint/2010/main" val="245692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range IoT network solutions</a:t>
            </a:r>
          </a:p>
        </p:txBody>
      </p:sp>
      <p:sp>
        <p:nvSpPr>
          <p:cNvPr id="5" name="Content Placeholder 4"/>
          <p:cNvSpPr>
            <a:spLocks noGrp="1"/>
          </p:cNvSpPr>
          <p:nvPr>
            <p:ph idx="1"/>
          </p:nvPr>
        </p:nvSpPr>
        <p:spPr/>
        <p:txBody>
          <a:bodyPr>
            <a:normAutofit/>
          </a:bodyPr>
          <a:lstStyle/>
          <a:p>
            <a:pPr algn="just"/>
            <a:r>
              <a:rPr lang="en-US" u="sng" dirty="0" smtClean="0"/>
              <a:t>Bluetooth</a:t>
            </a:r>
          </a:p>
          <a:p>
            <a:pPr lvl="1" algn="just"/>
            <a:r>
              <a:rPr lang="en-US" dirty="0" smtClean="0"/>
              <a:t>Bluetooth </a:t>
            </a:r>
            <a:r>
              <a:rPr lang="en-US" dirty="0"/>
              <a:t>is considered to be the key solution particularly for the future of the wearable electronics market such as wireless headphones or geolocation sensors, especially given its widespread integration with smartphones. </a:t>
            </a:r>
            <a:endParaRPr lang="en-US" dirty="0" smtClean="0"/>
          </a:p>
          <a:p>
            <a:pPr lvl="1" algn="just"/>
            <a:r>
              <a:rPr lang="en-US" dirty="0" smtClean="0"/>
              <a:t>Designed </a:t>
            </a:r>
            <a:r>
              <a:rPr lang="en-US" dirty="0"/>
              <a:t>with cost-effectiveness and reduced power consumption in mind, the Bluetooth Low-Energy (BLE) protocol requires very little power from the device. </a:t>
            </a:r>
            <a:endParaRPr lang="en-US" dirty="0" smtClean="0"/>
          </a:p>
          <a:p>
            <a:pPr lvl="1" algn="just"/>
            <a:r>
              <a:rPr lang="en-US" dirty="0" smtClean="0"/>
              <a:t>When </a:t>
            </a:r>
            <a:r>
              <a:rPr lang="en-US" dirty="0"/>
              <a:t>transferring frequently higher amounts of data, BLE may not be the most effective solution</a:t>
            </a:r>
            <a:r>
              <a:rPr lang="en-US" dirty="0" smtClean="0"/>
              <a:t>.</a:t>
            </a:r>
          </a:p>
          <a:p>
            <a:pPr algn="just"/>
            <a:r>
              <a:rPr lang="en-US" u="sng" dirty="0"/>
              <a:t>RFID</a:t>
            </a:r>
          </a:p>
          <a:p>
            <a:pPr lvl="1" algn="just"/>
            <a:r>
              <a:rPr lang="en-US" dirty="0"/>
              <a:t>Radio-frequency identification (RFID) offers positioning solutions for IoT applications, especially in supply chain management and logistics, which require the ability of determining the object position inside buildings.</a:t>
            </a:r>
          </a:p>
          <a:p>
            <a:pPr lvl="1" algn="just"/>
            <a:endParaRPr lang="en-US" dirty="0"/>
          </a:p>
        </p:txBody>
      </p:sp>
    </p:spTree>
    <p:extLst>
      <p:ext uri="{BB962C8B-B14F-4D97-AF65-F5344CB8AC3E}">
        <p14:creationId xmlns:p14="http://schemas.microsoft.com/office/powerpoint/2010/main" val="426266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19A8D2623D574DB070066EAC07119C" ma:contentTypeVersion="4" ma:contentTypeDescription="Create a new document." ma:contentTypeScope="" ma:versionID="416d7b6a71ce6ad567601e3fbe392baf">
  <xsd:schema xmlns:xsd="http://www.w3.org/2001/XMLSchema" xmlns:xs="http://www.w3.org/2001/XMLSchema" xmlns:p="http://schemas.microsoft.com/office/2006/metadata/properties" xmlns:ns2="8e326e45-8c81-4648-a134-8a9291077e85" targetNamespace="http://schemas.microsoft.com/office/2006/metadata/properties" ma:root="true" ma:fieldsID="9ed554be1e55d5d7f445d35648fe92f4" ns2:_="">
    <xsd:import namespace="8e326e45-8c81-4648-a134-8a9291077e8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326e45-8c81-4648-a134-8a9291077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2B2C0A-F5B4-4F20-AA32-B98D33E1116C}"/>
</file>

<file path=customXml/itemProps2.xml><?xml version="1.0" encoding="utf-8"?>
<ds:datastoreItem xmlns:ds="http://schemas.openxmlformats.org/officeDocument/2006/customXml" ds:itemID="{8ACBB3BA-3204-4C1E-A2D3-D094463FF2A3}"/>
</file>

<file path=customXml/itemProps3.xml><?xml version="1.0" encoding="utf-8"?>
<ds:datastoreItem xmlns:ds="http://schemas.openxmlformats.org/officeDocument/2006/customXml" ds:itemID="{4CF0A5D2-7056-48FF-8730-62075C0D42D0}"/>
</file>

<file path=docProps/app.xml><?xml version="1.0" encoding="utf-8"?>
<Properties xmlns="http://schemas.openxmlformats.org/officeDocument/2006/extended-properties" xmlns:vt="http://schemas.openxmlformats.org/officeDocument/2006/docPropsVTypes">
  <TotalTime>1742</TotalTime>
  <Words>962</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Outline</vt:lpstr>
      <vt:lpstr> The IoT technology stack </vt:lpstr>
      <vt:lpstr>Device Hardware</vt:lpstr>
      <vt:lpstr>Device Software</vt:lpstr>
      <vt:lpstr>Communications</vt:lpstr>
      <vt:lpstr>Platform</vt:lpstr>
      <vt:lpstr>Connectivity solutions within the IoT technology stack</vt:lpstr>
      <vt:lpstr>Short range IoT network solutions</vt:lpstr>
      <vt:lpstr>Medium range IoT network solutions</vt:lpstr>
      <vt:lpstr>Medium range IoT network solutions</vt:lpstr>
      <vt:lpstr>Long range IoT network solutions</vt:lpstr>
      <vt:lpstr>Long range IoT network solutions</vt:lpstr>
      <vt:lpstr>Long range IoT network solutions</vt:lpstr>
      <vt:lpstr>Long range IoT network solutions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and primary components of IoT systems</dc:title>
  <dc:creator>resources</dc:creator>
  <cp:lastModifiedBy>resources</cp:lastModifiedBy>
  <cp:revision>138</cp:revision>
  <dcterms:created xsi:type="dcterms:W3CDTF">2020-07-07T04:20:48Z</dcterms:created>
  <dcterms:modified xsi:type="dcterms:W3CDTF">2021-08-07T06:41:52Z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0x0101001B19A8D2623D574DB070066EAC07119C</vt:lpwstr>
  </property>
</Properties>
</file>