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sldIdLst>
    <p:sldId id="256" r:id="rId5"/>
    <p:sldId id="258" r:id="rId6"/>
    <p:sldId id="273" r:id="rId7"/>
    <p:sldId id="262" r:id="rId8"/>
    <p:sldId id="264" r:id="rId9"/>
    <p:sldId id="265" r:id="rId10"/>
    <p:sldId id="263" r:id="rId11"/>
    <p:sldId id="266" r:id="rId12"/>
    <p:sldId id="267" r:id="rId13"/>
    <p:sldId id="268" r:id="rId14"/>
    <p:sldId id="269" r:id="rId15"/>
    <p:sldId id="270" r:id="rId16"/>
    <p:sldId id="276" r:id="rId17"/>
    <p:sldId id="277" r:id="rId18"/>
    <p:sldId id="257" r:id="rId19"/>
    <p:sldId id="271" r:id="rId20"/>
    <p:sldId id="272" r:id="rId21"/>
    <p:sldId id="278" r:id="rId22"/>
    <p:sldId id="297" r:id="rId23"/>
    <p:sldId id="279" r:id="rId24"/>
    <p:sldId id="298" r:id="rId25"/>
    <p:sldId id="280" r:id="rId26"/>
    <p:sldId id="299" r:id="rId27"/>
    <p:sldId id="281" r:id="rId28"/>
    <p:sldId id="300" r:id="rId29"/>
    <p:sldId id="282" r:id="rId30"/>
    <p:sldId id="301" r:id="rId31"/>
    <p:sldId id="283" r:id="rId32"/>
    <p:sldId id="259" r:id="rId33"/>
    <p:sldId id="260" r:id="rId34"/>
    <p:sldId id="274" r:id="rId35"/>
    <p:sldId id="261" r:id="rId36"/>
    <p:sldId id="293" r:id="rId37"/>
    <p:sldId id="294" r:id="rId38"/>
    <p:sldId id="295" r:id="rId39"/>
    <p:sldId id="296" r:id="rId40"/>
    <p:sldId id="284" r:id="rId41"/>
    <p:sldId id="285" r:id="rId42"/>
    <p:sldId id="286" r:id="rId43"/>
    <p:sldId id="287" r:id="rId44"/>
    <p:sldId id="288" r:id="rId45"/>
    <p:sldId id="289" r:id="rId46"/>
    <p:sldId id="290" r:id="rId47"/>
    <p:sldId id="291" r:id="rId48"/>
    <p:sldId id="2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14D"/>
    <a:srgbClr val="F3DBFD"/>
    <a:srgbClr val="EB63BE"/>
    <a:srgbClr val="E4A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8A597-353A-4873-8F0B-0B0D00940FB9}" v="2" dt="2022-08-28T14:49:05.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CE151 SHUBHAM THAKKAR" userId="S::19ce151@edu.charusat.org::e47d9e7c-05f1-4834-9020-dbff10f54bb4" providerId="AD" clId="Web-{B478A597-353A-4873-8F0B-0B0D00940FB9}"/>
    <pc:docChg chg="modSld">
      <pc:chgData name="19CE151 SHUBHAM THAKKAR" userId="S::19ce151@edu.charusat.org::e47d9e7c-05f1-4834-9020-dbff10f54bb4" providerId="AD" clId="Web-{B478A597-353A-4873-8F0B-0B0D00940FB9}" dt="2022-08-28T14:49:05.400" v="1" actId="1076"/>
      <pc:docMkLst>
        <pc:docMk/>
      </pc:docMkLst>
      <pc:sldChg chg="modSp">
        <pc:chgData name="19CE151 SHUBHAM THAKKAR" userId="S::19ce151@edu.charusat.org::e47d9e7c-05f1-4834-9020-dbff10f54bb4" providerId="AD" clId="Web-{B478A597-353A-4873-8F0B-0B0D00940FB9}" dt="2022-08-28T14:49:05.400" v="1" actId="1076"/>
        <pc:sldMkLst>
          <pc:docMk/>
          <pc:sldMk cId="890868594" sldId="290"/>
        </pc:sldMkLst>
        <pc:picChg chg="mod">
          <ac:chgData name="19CE151 SHUBHAM THAKKAR" userId="S::19ce151@edu.charusat.org::e47d9e7c-05f1-4834-9020-dbff10f54bb4" providerId="AD" clId="Web-{B478A597-353A-4873-8F0B-0B0D00940FB9}" dt="2022-08-28T14:49:05.400" v="1" actId="1076"/>
          <ac:picMkLst>
            <pc:docMk/>
            <pc:sldMk cId="890868594" sldId="290"/>
            <ac:picMk id="4"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ABA82-F9A4-4A37-9555-7E872ED03E9B}"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5BE47F19-BB76-4B01-96E5-EF14FD8D370C}">
      <dgm:prSet phldrT="[Text]"/>
      <dgm:spPr/>
      <dgm:t>
        <a:bodyPr/>
        <a:lstStyle/>
        <a:p>
          <a:r>
            <a:rPr lang="en-US" dirty="0"/>
            <a:t>Request-Response communication model</a:t>
          </a:r>
        </a:p>
      </dgm:t>
    </dgm:pt>
    <dgm:pt modelId="{52BBA538-D88B-4F3C-A815-C72BE1A6FEA9}" type="parTrans" cxnId="{DE3909C4-1135-4D01-97C4-7B8193CB0E8A}">
      <dgm:prSet/>
      <dgm:spPr/>
      <dgm:t>
        <a:bodyPr/>
        <a:lstStyle/>
        <a:p>
          <a:endParaRPr lang="en-US"/>
        </a:p>
      </dgm:t>
    </dgm:pt>
    <dgm:pt modelId="{EC58D7BA-B7DE-4DFA-9880-C316BB5D48CC}" type="sibTrans" cxnId="{DE3909C4-1135-4D01-97C4-7B8193CB0E8A}">
      <dgm:prSet/>
      <dgm:spPr/>
      <dgm:t>
        <a:bodyPr/>
        <a:lstStyle/>
        <a:p>
          <a:endParaRPr lang="en-US"/>
        </a:p>
      </dgm:t>
    </dgm:pt>
    <dgm:pt modelId="{A708D2BB-4EA6-4667-91BA-90E028BB8C03}">
      <dgm:prSet phldrT="[Text]"/>
      <dgm:spPr/>
      <dgm:t>
        <a:bodyPr/>
        <a:lstStyle/>
        <a:p>
          <a:r>
            <a:rPr lang="en-US" dirty="0"/>
            <a:t>Publish-Subscribe communication model</a:t>
          </a:r>
        </a:p>
      </dgm:t>
    </dgm:pt>
    <dgm:pt modelId="{68A5D772-E697-48CF-B149-2A2A021F5913}" type="parTrans" cxnId="{42825BBA-446B-4C7C-89C4-E7E866CBE430}">
      <dgm:prSet/>
      <dgm:spPr/>
      <dgm:t>
        <a:bodyPr/>
        <a:lstStyle/>
        <a:p>
          <a:endParaRPr lang="en-US"/>
        </a:p>
      </dgm:t>
    </dgm:pt>
    <dgm:pt modelId="{486CC4B8-01C5-4B00-9CFE-89F747859891}" type="sibTrans" cxnId="{42825BBA-446B-4C7C-89C4-E7E866CBE430}">
      <dgm:prSet/>
      <dgm:spPr/>
      <dgm:t>
        <a:bodyPr/>
        <a:lstStyle/>
        <a:p>
          <a:endParaRPr lang="en-US"/>
        </a:p>
      </dgm:t>
    </dgm:pt>
    <dgm:pt modelId="{FA238122-9069-4187-803A-79B3FC92C8E3}">
      <dgm:prSet phldrT="[Text]"/>
      <dgm:spPr/>
      <dgm:t>
        <a:bodyPr/>
        <a:lstStyle/>
        <a:p>
          <a:r>
            <a:rPr lang="en-US" dirty="0"/>
            <a:t>Push-Pull communication model</a:t>
          </a:r>
        </a:p>
      </dgm:t>
    </dgm:pt>
    <dgm:pt modelId="{D267D1AA-7A8F-4F68-B625-768EA3D665CC}" type="parTrans" cxnId="{3B0C8550-4C1C-4C8E-9981-1EC3C9CB6294}">
      <dgm:prSet/>
      <dgm:spPr/>
      <dgm:t>
        <a:bodyPr/>
        <a:lstStyle/>
        <a:p>
          <a:endParaRPr lang="en-US"/>
        </a:p>
      </dgm:t>
    </dgm:pt>
    <dgm:pt modelId="{D0DAE95F-9DF9-4F1C-BD6C-847DCCAAA7FC}" type="sibTrans" cxnId="{3B0C8550-4C1C-4C8E-9981-1EC3C9CB6294}">
      <dgm:prSet/>
      <dgm:spPr/>
      <dgm:t>
        <a:bodyPr/>
        <a:lstStyle/>
        <a:p>
          <a:endParaRPr lang="en-US"/>
        </a:p>
      </dgm:t>
    </dgm:pt>
    <dgm:pt modelId="{977D4B70-4AF2-4830-AD46-10C22F20C8E4}">
      <dgm:prSet phldrT="[Text]"/>
      <dgm:spPr/>
      <dgm:t>
        <a:bodyPr/>
        <a:lstStyle/>
        <a:p>
          <a:r>
            <a:rPr lang="en-US" dirty="0"/>
            <a:t>Exclusive Pair communication model</a:t>
          </a:r>
        </a:p>
      </dgm:t>
    </dgm:pt>
    <dgm:pt modelId="{AEE58DD8-C014-4689-9249-C99608BB4070}" type="parTrans" cxnId="{C613A59A-18ED-47B6-B492-B0552200C527}">
      <dgm:prSet/>
      <dgm:spPr/>
      <dgm:t>
        <a:bodyPr/>
        <a:lstStyle/>
        <a:p>
          <a:endParaRPr lang="en-US"/>
        </a:p>
      </dgm:t>
    </dgm:pt>
    <dgm:pt modelId="{DE6921FB-69F3-4B23-944A-E5B986B53DB7}" type="sibTrans" cxnId="{C613A59A-18ED-47B6-B492-B0552200C527}">
      <dgm:prSet/>
      <dgm:spPr/>
      <dgm:t>
        <a:bodyPr/>
        <a:lstStyle/>
        <a:p>
          <a:endParaRPr lang="en-US"/>
        </a:p>
      </dgm:t>
    </dgm:pt>
    <dgm:pt modelId="{E75735BA-7F9F-4C84-90CE-B7456ECAAEC7}" type="pres">
      <dgm:prSet presAssocID="{418ABA82-F9A4-4A37-9555-7E872ED03E9B}" presName="Name0" presStyleCnt="0">
        <dgm:presLayoutVars>
          <dgm:chMax val="7"/>
          <dgm:chPref val="7"/>
          <dgm:dir/>
        </dgm:presLayoutVars>
      </dgm:prSet>
      <dgm:spPr/>
    </dgm:pt>
    <dgm:pt modelId="{456603EA-2DDE-49E6-BC7E-B8CBB82B9921}" type="pres">
      <dgm:prSet presAssocID="{418ABA82-F9A4-4A37-9555-7E872ED03E9B}" presName="Name1" presStyleCnt="0"/>
      <dgm:spPr/>
    </dgm:pt>
    <dgm:pt modelId="{035DE99F-6C90-481A-8B36-6C58321F8248}" type="pres">
      <dgm:prSet presAssocID="{418ABA82-F9A4-4A37-9555-7E872ED03E9B}" presName="cycle" presStyleCnt="0"/>
      <dgm:spPr/>
    </dgm:pt>
    <dgm:pt modelId="{02DBAA4D-D5A4-4C6B-84BD-315760A2487E}" type="pres">
      <dgm:prSet presAssocID="{418ABA82-F9A4-4A37-9555-7E872ED03E9B}" presName="srcNode" presStyleLbl="node1" presStyleIdx="0" presStyleCnt="4"/>
      <dgm:spPr/>
    </dgm:pt>
    <dgm:pt modelId="{86D94A5F-67B6-47CF-BE4E-1ADB4BA01EA2}" type="pres">
      <dgm:prSet presAssocID="{418ABA82-F9A4-4A37-9555-7E872ED03E9B}" presName="conn" presStyleLbl="parChTrans1D2" presStyleIdx="0" presStyleCnt="1"/>
      <dgm:spPr/>
    </dgm:pt>
    <dgm:pt modelId="{B7F374F6-366B-4711-A46A-E4BCFDDE1F9C}" type="pres">
      <dgm:prSet presAssocID="{418ABA82-F9A4-4A37-9555-7E872ED03E9B}" presName="extraNode" presStyleLbl="node1" presStyleIdx="0" presStyleCnt="4"/>
      <dgm:spPr/>
    </dgm:pt>
    <dgm:pt modelId="{9630CF84-E9E2-4385-9C10-C99A58BD4F92}" type="pres">
      <dgm:prSet presAssocID="{418ABA82-F9A4-4A37-9555-7E872ED03E9B}" presName="dstNode" presStyleLbl="node1" presStyleIdx="0" presStyleCnt="4"/>
      <dgm:spPr/>
    </dgm:pt>
    <dgm:pt modelId="{899CFB41-2BED-4366-975D-DBB58CF5FC0B}" type="pres">
      <dgm:prSet presAssocID="{5BE47F19-BB76-4B01-96E5-EF14FD8D370C}" presName="text_1" presStyleLbl="node1" presStyleIdx="0" presStyleCnt="4">
        <dgm:presLayoutVars>
          <dgm:bulletEnabled val="1"/>
        </dgm:presLayoutVars>
      </dgm:prSet>
      <dgm:spPr/>
    </dgm:pt>
    <dgm:pt modelId="{14C4B717-A393-40E3-AC66-FCE3D27D52A2}" type="pres">
      <dgm:prSet presAssocID="{5BE47F19-BB76-4B01-96E5-EF14FD8D370C}" presName="accent_1" presStyleCnt="0"/>
      <dgm:spPr/>
    </dgm:pt>
    <dgm:pt modelId="{35C97913-BE42-49F8-B693-D5DF4CA193B7}" type="pres">
      <dgm:prSet presAssocID="{5BE47F19-BB76-4B01-96E5-EF14FD8D370C}" presName="accentRepeatNode" presStyleLbl="solidFgAcc1" presStyleIdx="0" presStyleCnt="4"/>
      <dgm:spPr/>
    </dgm:pt>
    <dgm:pt modelId="{5FDDCA38-BD51-4D19-9231-607DD80AE45F}" type="pres">
      <dgm:prSet presAssocID="{A708D2BB-4EA6-4667-91BA-90E028BB8C03}" presName="text_2" presStyleLbl="node1" presStyleIdx="1" presStyleCnt="4">
        <dgm:presLayoutVars>
          <dgm:bulletEnabled val="1"/>
        </dgm:presLayoutVars>
      </dgm:prSet>
      <dgm:spPr/>
    </dgm:pt>
    <dgm:pt modelId="{261852E2-260F-4CD4-92A5-BF65322C5A66}" type="pres">
      <dgm:prSet presAssocID="{A708D2BB-4EA6-4667-91BA-90E028BB8C03}" presName="accent_2" presStyleCnt="0"/>
      <dgm:spPr/>
    </dgm:pt>
    <dgm:pt modelId="{D09FA5F8-5CB3-405E-93EA-533D028F6FB0}" type="pres">
      <dgm:prSet presAssocID="{A708D2BB-4EA6-4667-91BA-90E028BB8C03}" presName="accentRepeatNode" presStyleLbl="solidFgAcc1" presStyleIdx="1" presStyleCnt="4"/>
      <dgm:spPr/>
    </dgm:pt>
    <dgm:pt modelId="{A91CE257-6718-4C02-8D0B-89FDA43955C9}" type="pres">
      <dgm:prSet presAssocID="{FA238122-9069-4187-803A-79B3FC92C8E3}" presName="text_3" presStyleLbl="node1" presStyleIdx="2" presStyleCnt="4">
        <dgm:presLayoutVars>
          <dgm:bulletEnabled val="1"/>
        </dgm:presLayoutVars>
      </dgm:prSet>
      <dgm:spPr/>
    </dgm:pt>
    <dgm:pt modelId="{4353E512-1A22-402F-9DA1-1072A20E2B7F}" type="pres">
      <dgm:prSet presAssocID="{FA238122-9069-4187-803A-79B3FC92C8E3}" presName="accent_3" presStyleCnt="0"/>
      <dgm:spPr/>
    </dgm:pt>
    <dgm:pt modelId="{AF5078C6-1BEE-44F4-9692-CA40AD78FD1B}" type="pres">
      <dgm:prSet presAssocID="{FA238122-9069-4187-803A-79B3FC92C8E3}" presName="accentRepeatNode" presStyleLbl="solidFgAcc1" presStyleIdx="2" presStyleCnt="4"/>
      <dgm:spPr/>
    </dgm:pt>
    <dgm:pt modelId="{80FEE41F-637A-4E24-A61A-3D4CF6247922}" type="pres">
      <dgm:prSet presAssocID="{977D4B70-4AF2-4830-AD46-10C22F20C8E4}" presName="text_4" presStyleLbl="node1" presStyleIdx="3" presStyleCnt="4">
        <dgm:presLayoutVars>
          <dgm:bulletEnabled val="1"/>
        </dgm:presLayoutVars>
      </dgm:prSet>
      <dgm:spPr/>
    </dgm:pt>
    <dgm:pt modelId="{9006DEA1-822C-432D-875E-F6F369A1BB1E}" type="pres">
      <dgm:prSet presAssocID="{977D4B70-4AF2-4830-AD46-10C22F20C8E4}" presName="accent_4" presStyleCnt="0"/>
      <dgm:spPr/>
    </dgm:pt>
    <dgm:pt modelId="{CDB68317-2221-4AC8-8909-1FF360F11CC7}" type="pres">
      <dgm:prSet presAssocID="{977D4B70-4AF2-4830-AD46-10C22F20C8E4}" presName="accentRepeatNode" presStyleLbl="solidFgAcc1" presStyleIdx="3" presStyleCnt="4"/>
      <dgm:spPr/>
    </dgm:pt>
  </dgm:ptLst>
  <dgm:cxnLst>
    <dgm:cxn modelId="{A1FAA569-B2C8-4FA8-844F-DAE2EFE45D06}" type="presOf" srcId="{977D4B70-4AF2-4830-AD46-10C22F20C8E4}" destId="{80FEE41F-637A-4E24-A61A-3D4CF6247922}" srcOrd="0" destOrd="0" presId="urn:microsoft.com/office/officeart/2008/layout/VerticalCurvedList"/>
    <dgm:cxn modelId="{3B0C8550-4C1C-4C8E-9981-1EC3C9CB6294}" srcId="{418ABA82-F9A4-4A37-9555-7E872ED03E9B}" destId="{FA238122-9069-4187-803A-79B3FC92C8E3}" srcOrd="2" destOrd="0" parTransId="{D267D1AA-7A8F-4F68-B625-768EA3D665CC}" sibTransId="{D0DAE95F-9DF9-4F1C-BD6C-847DCCAAA7FC}"/>
    <dgm:cxn modelId="{C613A59A-18ED-47B6-B492-B0552200C527}" srcId="{418ABA82-F9A4-4A37-9555-7E872ED03E9B}" destId="{977D4B70-4AF2-4830-AD46-10C22F20C8E4}" srcOrd="3" destOrd="0" parTransId="{AEE58DD8-C014-4689-9249-C99608BB4070}" sibTransId="{DE6921FB-69F3-4B23-944A-E5B986B53DB7}"/>
    <dgm:cxn modelId="{A40D3BB9-14E0-44F9-971A-F48098C6BC22}" type="presOf" srcId="{FA238122-9069-4187-803A-79B3FC92C8E3}" destId="{A91CE257-6718-4C02-8D0B-89FDA43955C9}" srcOrd="0" destOrd="0" presId="urn:microsoft.com/office/officeart/2008/layout/VerticalCurvedList"/>
    <dgm:cxn modelId="{42825BBA-446B-4C7C-89C4-E7E866CBE430}" srcId="{418ABA82-F9A4-4A37-9555-7E872ED03E9B}" destId="{A708D2BB-4EA6-4667-91BA-90E028BB8C03}" srcOrd="1" destOrd="0" parTransId="{68A5D772-E697-48CF-B149-2A2A021F5913}" sibTransId="{486CC4B8-01C5-4B00-9CFE-89F747859891}"/>
    <dgm:cxn modelId="{EE53BEBD-0C45-45CD-95D8-CEFE2088DC2F}" type="presOf" srcId="{418ABA82-F9A4-4A37-9555-7E872ED03E9B}" destId="{E75735BA-7F9F-4C84-90CE-B7456ECAAEC7}" srcOrd="0" destOrd="0" presId="urn:microsoft.com/office/officeart/2008/layout/VerticalCurvedList"/>
    <dgm:cxn modelId="{DE3909C4-1135-4D01-97C4-7B8193CB0E8A}" srcId="{418ABA82-F9A4-4A37-9555-7E872ED03E9B}" destId="{5BE47F19-BB76-4B01-96E5-EF14FD8D370C}" srcOrd="0" destOrd="0" parTransId="{52BBA538-D88B-4F3C-A815-C72BE1A6FEA9}" sibTransId="{EC58D7BA-B7DE-4DFA-9880-C316BB5D48CC}"/>
    <dgm:cxn modelId="{FAA3D5D1-1AE4-40CD-889B-311D27DC0306}" type="presOf" srcId="{A708D2BB-4EA6-4667-91BA-90E028BB8C03}" destId="{5FDDCA38-BD51-4D19-9231-607DD80AE45F}" srcOrd="0" destOrd="0" presId="urn:microsoft.com/office/officeart/2008/layout/VerticalCurvedList"/>
    <dgm:cxn modelId="{C901B6E8-930B-407D-84DB-E0D963E2B395}" type="presOf" srcId="{5BE47F19-BB76-4B01-96E5-EF14FD8D370C}" destId="{899CFB41-2BED-4366-975D-DBB58CF5FC0B}" srcOrd="0" destOrd="0" presId="urn:microsoft.com/office/officeart/2008/layout/VerticalCurvedList"/>
    <dgm:cxn modelId="{D93DC5FF-2724-46BC-9478-12F3B4BBE601}" type="presOf" srcId="{EC58D7BA-B7DE-4DFA-9880-C316BB5D48CC}" destId="{86D94A5F-67B6-47CF-BE4E-1ADB4BA01EA2}" srcOrd="0" destOrd="0" presId="urn:microsoft.com/office/officeart/2008/layout/VerticalCurvedList"/>
    <dgm:cxn modelId="{C51DC18B-D95A-40E5-B8DA-3BC9788E0D5A}" type="presParOf" srcId="{E75735BA-7F9F-4C84-90CE-B7456ECAAEC7}" destId="{456603EA-2DDE-49E6-BC7E-B8CBB82B9921}" srcOrd="0" destOrd="0" presId="urn:microsoft.com/office/officeart/2008/layout/VerticalCurvedList"/>
    <dgm:cxn modelId="{F5F56174-E14B-47FD-A2A4-8EDC5CE1F5BB}" type="presParOf" srcId="{456603EA-2DDE-49E6-BC7E-B8CBB82B9921}" destId="{035DE99F-6C90-481A-8B36-6C58321F8248}" srcOrd="0" destOrd="0" presId="urn:microsoft.com/office/officeart/2008/layout/VerticalCurvedList"/>
    <dgm:cxn modelId="{259EDA1C-E3ED-4EBC-B0BE-EFE3F94AEC1C}" type="presParOf" srcId="{035DE99F-6C90-481A-8B36-6C58321F8248}" destId="{02DBAA4D-D5A4-4C6B-84BD-315760A2487E}" srcOrd="0" destOrd="0" presId="urn:microsoft.com/office/officeart/2008/layout/VerticalCurvedList"/>
    <dgm:cxn modelId="{EAADA9D3-2C9D-493C-810D-2CA8F2F381A0}" type="presParOf" srcId="{035DE99F-6C90-481A-8B36-6C58321F8248}" destId="{86D94A5F-67B6-47CF-BE4E-1ADB4BA01EA2}" srcOrd="1" destOrd="0" presId="urn:microsoft.com/office/officeart/2008/layout/VerticalCurvedList"/>
    <dgm:cxn modelId="{329A0D49-58C7-472B-9216-B4F9427ABB51}" type="presParOf" srcId="{035DE99F-6C90-481A-8B36-6C58321F8248}" destId="{B7F374F6-366B-4711-A46A-E4BCFDDE1F9C}" srcOrd="2" destOrd="0" presId="urn:microsoft.com/office/officeart/2008/layout/VerticalCurvedList"/>
    <dgm:cxn modelId="{BA0CF8B9-4F52-4A6D-8D9B-4A52C8C4F489}" type="presParOf" srcId="{035DE99F-6C90-481A-8B36-6C58321F8248}" destId="{9630CF84-E9E2-4385-9C10-C99A58BD4F92}" srcOrd="3" destOrd="0" presId="urn:microsoft.com/office/officeart/2008/layout/VerticalCurvedList"/>
    <dgm:cxn modelId="{FD8067BD-9C29-4C0D-9984-C8363A74760A}" type="presParOf" srcId="{456603EA-2DDE-49E6-BC7E-B8CBB82B9921}" destId="{899CFB41-2BED-4366-975D-DBB58CF5FC0B}" srcOrd="1" destOrd="0" presId="urn:microsoft.com/office/officeart/2008/layout/VerticalCurvedList"/>
    <dgm:cxn modelId="{36300D3C-B19B-4C9C-8D12-CD75F152F267}" type="presParOf" srcId="{456603EA-2DDE-49E6-BC7E-B8CBB82B9921}" destId="{14C4B717-A393-40E3-AC66-FCE3D27D52A2}" srcOrd="2" destOrd="0" presId="urn:microsoft.com/office/officeart/2008/layout/VerticalCurvedList"/>
    <dgm:cxn modelId="{DA37376B-17FD-402E-B41E-372D91D9D6AC}" type="presParOf" srcId="{14C4B717-A393-40E3-AC66-FCE3D27D52A2}" destId="{35C97913-BE42-49F8-B693-D5DF4CA193B7}" srcOrd="0" destOrd="0" presId="urn:microsoft.com/office/officeart/2008/layout/VerticalCurvedList"/>
    <dgm:cxn modelId="{F3F62935-4842-43F5-8693-83B3B1B0CE31}" type="presParOf" srcId="{456603EA-2DDE-49E6-BC7E-B8CBB82B9921}" destId="{5FDDCA38-BD51-4D19-9231-607DD80AE45F}" srcOrd="3" destOrd="0" presId="urn:microsoft.com/office/officeart/2008/layout/VerticalCurvedList"/>
    <dgm:cxn modelId="{ECC84E25-F8F7-4178-8D68-525A413A1715}" type="presParOf" srcId="{456603EA-2DDE-49E6-BC7E-B8CBB82B9921}" destId="{261852E2-260F-4CD4-92A5-BF65322C5A66}" srcOrd="4" destOrd="0" presId="urn:microsoft.com/office/officeart/2008/layout/VerticalCurvedList"/>
    <dgm:cxn modelId="{19942FB1-5EFB-42FC-A117-B0D509FA0F19}" type="presParOf" srcId="{261852E2-260F-4CD4-92A5-BF65322C5A66}" destId="{D09FA5F8-5CB3-405E-93EA-533D028F6FB0}" srcOrd="0" destOrd="0" presId="urn:microsoft.com/office/officeart/2008/layout/VerticalCurvedList"/>
    <dgm:cxn modelId="{681C9FBD-4191-4B09-A650-2395449317F5}" type="presParOf" srcId="{456603EA-2DDE-49E6-BC7E-B8CBB82B9921}" destId="{A91CE257-6718-4C02-8D0B-89FDA43955C9}" srcOrd="5" destOrd="0" presId="urn:microsoft.com/office/officeart/2008/layout/VerticalCurvedList"/>
    <dgm:cxn modelId="{52B8A672-B6CA-4632-9F4E-BDEBD98E7193}" type="presParOf" srcId="{456603EA-2DDE-49E6-BC7E-B8CBB82B9921}" destId="{4353E512-1A22-402F-9DA1-1072A20E2B7F}" srcOrd="6" destOrd="0" presId="urn:microsoft.com/office/officeart/2008/layout/VerticalCurvedList"/>
    <dgm:cxn modelId="{43CA1340-6B2E-465E-B3BE-C965E9E42023}" type="presParOf" srcId="{4353E512-1A22-402F-9DA1-1072A20E2B7F}" destId="{AF5078C6-1BEE-44F4-9692-CA40AD78FD1B}" srcOrd="0" destOrd="0" presId="urn:microsoft.com/office/officeart/2008/layout/VerticalCurvedList"/>
    <dgm:cxn modelId="{D59348E7-A13E-4DBF-BF14-57B0D3F54C78}" type="presParOf" srcId="{456603EA-2DDE-49E6-BC7E-B8CBB82B9921}" destId="{80FEE41F-637A-4E24-A61A-3D4CF6247922}" srcOrd="7" destOrd="0" presId="urn:microsoft.com/office/officeart/2008/layout/VerticalCurvedList"/>
    <dgm:cxn modelId="{37DDC449-F6FB-490B-86D7-5A7FB4129354}" type="presParOf" srcId="{456603EA-2DDE-49E6-BC7E-B8CBB82B9921}" destId="{9006DEA1-822C-432D-875E-F6F369A1BB1E}" srcOrd="8" destOrd="0" presId="urn:microsoft.com/office/officeart/2008/layout/VerticalCurvedList"/>
    <dgm:cxn modelId="{0468F8E9-ADB5-4B31-A5C1-29D9EFC5BF29}" type="presParOf" srcId="{9006DEA1-822C-432D-875E-F6F369A1BB1E}" destId="{CDB68317-2221-4AC8-8909-1FF360F11CC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F30DBC-6281-4F66-8F66-D0DF5ADBE329}" type="doc">
      <dgm:prSet loTypeId="urn:microsoft.com/office/officeart/2005/8/layout/target3" loCatId="list" qsTypeId="urn:microsoft.com/office/officeart/2005/8/quickstyle/simple2" qsCatId="simple" csTypeId="urn:microsoft.com/office/officeart/2005/8/colors/colorful4" csCatId="colorful" phldr="1"/>
      <dgm:spPr/>
      <dgm:t>
        <a:bodyPr/>
        <a:lstStyle/>
        <a:p>
          <a:endParaRPr lang="en-US"/>
        </a:p>
      </dgm:t>
    </dgm:pt>
    <dgm:pt modelId="{4B77BF1B-D944-428F-83B9-C69328528178}">
      <dgm:prSet phldrT="[Text]"/>
      <dgm:spPr/>
      <dgm:t>
        <a:bodyPr/>
        <a:lstStyle/>
        <a:p>
          <a:r>
            <a:rPr lang="en-US" b="1" dirty="0"/>
            <a:t>Applications That Require Autonomy</a:t>
          </a:r>
          <a:endParaRPr lang="en-US" dirty="0"/>
        </a:p>
      </dgm:t>
    </dgm:pt>
    <dgm:pt modelId="{CA024103-FCC0-4DD5-8F76-5D2DA86EAF56}" type="parTrans" cxnId="{8A3357AC-B8B3-4262-B7C0-0FCDFC89796A}">
      <dgm:prSet/>
      <dgm:spPr/>
      <dgm:t>
        <a:bodyPr/>
        <a:lstStyle/>
        <a:p>
          <a:endParaRPr lang="en-US"/>
        </a:p>
      </dgm:t>
    </dgm:pt>
    <dgm:pt modelId="{0BD92F28-2F8C-4A4C-AD36-FD2D3A0C389A}" type="sibTrans" cxnId="{8A3357AC-B8B3-4262-B7C0-0FCDFC89796A}">
      <dgm:prSet/>
      <dgm:spPr/>
      <dgm:t>
        <a:bodyPr/>
        <a:lstStyle/>
        <a:p>
          <a:endParaRPr lang="en-US"/>
        </a:p>
      </dgm:t>
    </dgm:pt>
    <dgm:pt modelId="{A2C7EEED-94C1-46C4-B891-7718FDA560FF}">
      <dgm:prSet phldrT="[Text]"/>
      <dgm:spPr/>
      <dgm:t>
        <a:bodyPr/>
        <a:lstStyle/>
        <a:p>
          <a:r>
            <a:rPr lang="en-US" dirty="0"/>
            <a:t>Self-driving cars</a:t>
          </a:r>
        </a:p>
      </dgm:t>
    </dgm:pt>
    <dgm:pt modelId="{574E19D2-84C4-4EAF-8CB3-DFC93C5EADCB}" type="parTrans" cxnId="{2815ED99-4FC4-4463-9EE3-B7B88051B734}">
      <dgm:prSet/>
      <dgm:spPr/>
      <dgm:t>
        <a:bodyPr/>
        <a:lstStyle/>
        <a:p>
          <a:endParaRPr lang="en-US"/>
        </a:p>
      </dgm:t>
    </dgm:pt>
    <dgm:pt modelId="{451479FC-D8B5-4FB7-B3BE-5C99160AA8EB}" type="sibTrans" cxnId="{2815ED99-4FC4-4463-9EE3-B7B88051B734}">
      <dgm:prSet/>
      <dgm:spPr/>
      <dgm:t>
        <a:bodyPr/>
        <a:lstStyle/>
        <a:p>
          <a:endParaRPr lang="en-US"/>
        </a:p>
      </dgm:t>
    </dgm:pt>
    <dgm:pt modelId="{528AEC0E-E87B-4A94-BF44-35C93709F9F1}">
      <dgm:prSet phldrT="[Text]"/>
      <dgm:spPr/>
      <dgm:t>
        <a:bodyPr/>
        <a:lstStyle/>
        <a:p>
          <a:r>
            <a:rPr lang="en-US" b="1" dirty="0"/>
            <a:t>Applications That Can’t Tolerate Latency</a:t>
          </a:r>
          <a:endParaRPr lang="en-US" dirty="0"/>
        </a:p>
      </dgm:t>
    </dgm:pt>
    <dgm:pt modelId="{9D78E583-43A9-4062-9A3F-0270D2453AD5}" type="parTrans" cxnId="{C2EB498D-1470-4E1D-98F1-D8D25DAEFB42}">
      <dgm:prSet/>
      <dgm:spPr/>
      <dgm:t>
        <a:bodyPr/>
        <a:lstStyle/>
        <a:p>
          <a:endParaRPr lang="en-US"/>
        </a:p>
      </dgm:t>
    </dgm:pt>
    <dgm:pt modelId="{EC0AE681-2882-46FA-A340-8BB2DF4DBC71}" type="sibTrans" cxnId="{C2EB498D-1470-4E1D-98F1-D8D25DAEFB42}">
      <dgm:prSet/>
      <dgm:spPr/>
      <dgm:t>
        <a:bodyPr/>
        <a:lstStyle/>
        <a:p>
          <a:endParaRPr lang="en-US"/>
        </a:p>
      </dgm:t>
    </dgm:pt>
    <dgm:pt modelId="{84E47A14-E449-45DE-B4DF-3D3632B7A2A1}">
      <dgm:prSet phldrT="[Text]"/>
      <dgm:spPr/>
      <dgm:t>
        <a:bodyPr/>
        <a:lstStyle/>
        <a:p>
          <a:r>
            <a:rPr lang="en-US" dirty="0"/>
            <a:t>Health Care services</a:t>
          </a:r>
        </a:p>
      </dgm:t>
    </dgm:pt>
    <dgm:pt modelId="{0AFAEC95-4F2A-41F3-8742-91EC467B42E7}" type="parTrans" cxnId="{A42F5DDC-05A9-44EA-BDEC-DCD8D80AB69A}">
      <dgm:prSet/>
      <dgm:spPr/>
      <dgm:t>
        <a:bodyPr/>
        <a:lstStyle/>
        <a:p>
          <a:endParaRPr lang="en-US"/>
        </a:p>
      </dgm:t>
    </dgm:pt>
    <dgm:pt modelId="{83BC70BB-C7F4-42A6-93AF-22F44102FC36}" type="sibTrans" cxnId="{A42F5DDC-05A9-44EA-BDEC-DCD8D80AB69A}">
      <dgm:prSet/>
      <dgm:spPr/>
      <dgm:t>
        <a:bodyPr/>
        <a:lstStyle/>
        <a:p>
          <a:endParaRPr lang="en-US"/>
        </a:p>
      </dgm:t>
    </dgm:pt>
    <dgm:pt modelId="{94C49EB3-EDB3-4CF7-AD68-66B6725B8F6F}">
      <dgm:prSet phldrT="[Text]"/>
      <dgm:spPr/>
      <dgm:t>
        <a:bodyPr/>
        <a:lstStyle/>
        <a:p>
          <a:r>
            <a:rPr lang="en-US" b="1" dirty="0"/>
            <a:t>Applications that need significant bandwidth</a:t>
          </a:r>
          <a:endParaRPr lang="en-US" dirty="0"/>
        </a:p>
      </dgm:t>
    </dgm:pt>
    <dgm:pt modelId="{0ECCDE04-BB12-4918-82E4-5B6B82F779AB}" type="parTrans" cxnId="{02F9F07E-8CAD-4BEA-B067-E4FFB82245FA}">
      <dgm:prSet/>
      <dgm:spPr/>
      <dgm:t>
        <a:bodyPr/>
        <a:lstStyle/>
        <a:p>
          <a:endParaRPr lang="en-US"/>
        </a:p>
      </dgm:t>
    </dgm:pt>
    <dgm:pt modelId="{81E62F78-01F9-4CE5-A133-7B30EAF69030}" type="sibTrans" cxnId="{02F9F07E-8CAD-4BEA-B067-E4FFB82245FA}">
      <dgm:prSet/>
      <dgm:spPr/>
      <dgm:t>
        <a:bodyPr/>
        <a:lstStyle/>
        <a:p>
          <a:endParaRPr lang="en-US"/>
        </a:p>
      </dgm:t>
    </dgm:pt>
    <dgm:pt modelId="{E6FCB84C-E9A3-4DDF-B5A9-2022FCC40A5D}">
      <dgm:prSet phldrT="[Text]"/>
      <dgm:spPr/>
      <dgm:t>
        <a:bodyPr/>
        <a:lstStyle/>
        <a:p>
          <a:r>
            <a:rPr lang="en-US" dirty="0"/>
            <a:t>Video streaming</a:t>
          </a:r>
        </a:p>
      </dgm:t>
    </dgm:pt>
    <dgm:pt modelId="{AEFB54AC-B4E1-407E-ABBD-47B799CE7A7E}" type="parTrans" cxnId="{BD07EBB1-B2AB-44EE-BCF6-A84E751CC95E}">
      <dgm:prSet/>
      <dgm:spPr/>
      <dgm:t>
        <a:bodyPr/>
        <a:lstStyle/>
        <a:p>
          <a:endParaRPr lang="en-US"/>
        </a:p>
      </dgm:t>
    </dgm:pt>
    <dgm:pt modelId="{ECA90DD7-4EF0-43DB-BB5C-3E6F4CCD730F}" type="sibTrans" cxnId="{BD07EBB1-B2AB-44EE-BCF6-A84E751CC95E}">
      <dgm:prSet/>
      <dgm:spPr/>
      <dgm:t>
        <a:bodyPr/>
        <a:lstStyle/>
        <a:p>
          <a:endParaRPr lang="en-US"/>
        </a:p>
      </dgm:t>
    </dgm:pt>
    <dgm:pt modelId="{19308FEC-EA19-4625-90D9-AB2BE574C535}" type="pres">
      <dgm:prSet presAssocID="{F4F30DBC-6281-4F66-8F66-D0DF5ADBE329}" presName="Name0" presStyleCnt="0">
        <dgm:presLayoutVars>
          <dgm:chMax val="7"/>
          <dgm:dir/>
          <dgm:animLvl val="lvl"/>
          <dgm:resizeHandles val="exact"/>
        </dgm:presLayoutVars>
      </dgm:prSet>
      <dgm:spPr/>
    </dgm:pt>
    <dgm:pt modelId="{F5EFB17E-8DAD-468B-BDBC-29B1BC4F4551}" type="pres">
      <dgm:prSet presAssocID="{4B77BF1B-D944-428F-83B9-C69328528178}" presName="circle1" presStyleLbl="node1" presStyleIdx="0" presStyleCnt="3"/>
      <dgm:spPr/>
    </dgm:pt>
    <dgm:pt modelId="{87466E2F-CE8C-4DBE-B06A-A43A444F6D34}" type="pres">
      <dgm:prSet presAssocID="{4B77BF1B-D944-428F-83B9-C69328528178}" presName="space" presStyleCnt="0"/>
      <dgm:spPr/>
    </dgm:pt>
    <dgm:pt modelId="{53AFFAFC-188A-41FE-8FD2-AAF5D1C4B387}" type="pres">
      <dgm:prSet presAssocID="{4B77BF1B-D944-428F-83B9-C69328528178}" presName="rect1" presStyleLbl="alignAcc1" presStyleIdx="0" presStyleCnt="3"/>
      <dgm:spPr/>
    </dgm:pt>
    <dgm:pt modelId="{AC3FB231-1F40-48AB-9A99-CEA0A31A9235}" type="pres">
      <dgm:prSet presAssocID="{528AEC0E-E87B-4A94-BF44-35C93709F9F1}" presName="vertSpace2" presStyleLbl="node1" presStyleIdx="0" presStyleCnt="3"/>
      <dgm:spPr/>
    </dgm:pt>
    <dgm:pt modelId="{CE1B39FF-C9BC-4568-9833-571FFBDAF181}" type="pres">
      <dgm:prSet presAssocID="{528AEC0E-E87B-4A94-BF44-35C93709F9F1}" presName="circle2" presStyleLbl="node1" presStyleIdx="1" presStyleCnt="3"/>
      <dgm:spPr/>
    </dgm:pt>
    <dgm:pt modelId="{AAAC3676-08B6-4BD2-8D87-23E6914FC2DA}" type="pres">
      <dgm:prSet presAssocID="{528AEC0E-E87B-4A94-BF44-35C93709F9F1}" presName="rect2" presStyleLbl="alignAcc1" presStyleIdx="1" presStyleCnt="3" custLinFactNeighborX="4762" custLinFactNeighborY="622"/>
      <dgm:spPr/>
    </dgm:pt>
    <dgm:pt modelId="{1B2D43A9-8DD8-40C0-A87D-EABC0D9409C4}" type="pres">
      <dgm:prSet presAssocID="{94C49EB3-EDB3-4CF7-AD68-66B6725B8F6F}" presName="vertSpace3" presStyleLbl="node1" presStyleIdx="1" presStyleCnt="3"/>
      <dgm:spPr/>
    </dgm:pt>
    <dgm:pt modelId="{1352D7B1-AB30-420B-9EAC-8965688836A3}" type="pres">
      <dgm:prSet presAssocID="{94C49EB3-EDB3-4CF7-AD68-66B6725B8F6F}" presName="circle3" presStyleLbl="node1" presStyleIdx="2" presStyleCnt="3"/>
      <dgm:spPr/>
    </dgm:pt>
    <dgm:pt modelId="{EFA9290D-11E8-4C76-BADF-045848D53411}" type="pres">
      <dgm:prSet presAssocID="{94C49EB3-EDB3-4CF7-AD68-66B6725B8F6F}" presName="rect3" presStyleLbl="alignAcc1" presStyleIdx="2" presStyleCnt="3"/>
      <dgm:spPr/>
    </dgm:pt>
    <dgm:pt modelId="{E365905D-9D99-428A-87F6-52665CB84EEB}" type="pres">
      <dgm:prSet presAssocID="{4B77BF1B-D944-428F-83B9-C69328528178}" presName="rect1ParTx" presStyleLbl="alignAcc1" presStyleIdx="2" presStyleCnt="3">
        <dgm:presLayoutVars>
          <dgm:chMax val="1"/>
          <dgm:bulletEnabled val="1"/>
        </dgm:presLayoutVars>
      </dgm:prSet>
      <dgm:spPr/>
    </dgm:pt>
    <dgm:pt modelId="{9B496351-B5E1-4B46-8760-BB670FC7DB65}" type="pres">
      <dgm:prSet presAssocID="{4B77BF1B-D944-428F-83B9-C69328528178}" presName="rect1ChTx" presStyleLbl="alignAcc1" presStyleIdx="2" presStyleCnt="3">
        <dgm:presLayoutVars>
          <dgm:bulletEnabled val="1"/>
        </dgm:presLayoutVars>
      </dgm:prSet>
      <dgm:spPr/>
    </dgm:pt>
    <dgm:pt modelId="{046D1C29-5995-428A-A844-AD5A10D7F65B}" type="pres">
      <dgm:prSet presAssocID="{528AEC0E-E87B-4A94-BF44-35C93709F9F1}" presName="rect2ParTx" presStyleLbl="alignAcc1" presStyleIdx="2" presStyleCnt="3">
        <dgm:presLayoutVars>
          <dgm:chMax val="1"/>
          <dgm:bulletEnabled val="1"/>
        </dgm:presLayoutVars>
      </dgm:prSet>
      <dgm:spPr/>
    </dgm:pt>
    <dgm:pt modelId="{D8D418A9-BA68-4E8E-9E0C-D245CA974BD8}" type="pres">
      <dgm:prSet presAssocID="{528AEC0E-E87B-4A94-BF44-35C93709F9F1}" presName="rect2ChTx" presStyleLbl="alignAcc1" presStyleIdx="2" presStyleCnt="3">
        <dgm:presLayoutVars>
          <dgm:bulletEnabled val="1"/>
        </dgm:presLayoutVars>
      </dgm:prSet>
      <dgm:spPr/>
    </dgm:pt>
    <dgm:pt modelId="{E4DA0885-478F-45CC-9CF9-2E085BEFE833}" type="pres">
      <dgm:prSet presAssocID="{94C49EB3-EDB3-4CF7-AD68-66B6725B8F6F}" presName="rect3ParTx" presStyleLbl="alignAcc1" presStyleIdx="2" presStyleCnt="3">
        <dgm:presLayoutVars>
          <dgm:chMax val="1"/>
          <dgm:bulletEnabled val="1"/>
        </dgm:presLayoutVars>
      </dgm:prSet>
      <dgm:spPr/>
    </dgm:pt>
    <dgm:pt modelId="{EBDF4287-62AC-4394-AF34-83494339391F}" type="pres">
      <dgm:prSet presAssocID="{94C49EB3-EDB3-4CF7-AD68-66B6725B8F6F}" presName="rect3ChTx" presStyleLbl="alignAcc1" presStyleIdx="2" presStyleCnt="3">
        <dgm:presLayoutVars>
          <dgm:bulletEnabled val="1"/>
        </dgm:presLayoutVars>
      </dgm:prSet>
      <dgm:spPr/>
    </dgm:pt>
  </dgm:ptLst>
  <dgm:cxnLst>
    <dgm:cxn modelId="{ED96A509-7D88-4FBF-B05B-2C5A1EA27EE5}" type="presOf" srcId="{528AEC0E-E87B-4A94-BF44-35C93709F9F1}" destId="{046D1C29-5995-428A-A844-AD5A10D7F65B}" srcOrd="1" destOrd="0" presId="urn:microsoft.com/office/officeart/2005/8/layout/target3"/>
    <dgm:cxn modelId="{2750AF11-A3DF-408C-9289-BF8E1CA79409}" type="presOf" srcId="{94C49EB3-EDB3-4CF7-AD68-66B6725B8F6F}" destId="{E4DA0885-478F-45CC-9CF9-2E085BEFE833}" srcOrd="1" destOrd="0" presId="urn:microsoft.com/office/officeart/2005/8/layout/target3"/>
    <dgm:cxn modelId="{BE97A014-8581-43D8-9CD6-1C4BB2519F9E}" type="presOf" srcId="{4B77BF1B-D944-428F-83B9-C69328528178}" destId="{53AFFAFC-188A-41FE-8FD2-AAF5D1C4B387}" srcOrd="0" destOrd="0" presId="urn:microsoft.com/office/officeart/2005/8/layout/target3"/>
    <dgm:cxn modelId="{7204111A-F6BC-4FD4-80E2-32360811BEE7}" type="presOf" srcId="{F4F30DBC-6281-4F66-8F66-D0DF5ADBE329}" destId="{19308FEC-EA19-4625-90D9-AB2BE574C535}" srcOrd="0" destOrd="0" presId="urn:microsoft.com/office/officeart/2005/8/layout/target3"/>
    <dgm:cxn modelId="{345A0736-15C5-450C-ABC4-719ABC5C6A27}" type="presOf" srcId="{A2C7EEED-94C1-46C4-B891-7718FDA560FF}" destId="{9B496351-B5E1-4B46-8760-BB670FC7DB65}" srcOrd="0" destOrd="0" presId="urn:microsoft.com/office/officeart/2005/8/layout/target3"/>
    <dgm:cxn modelId="{C7F72F5F-ABE7-425F-97EC-66FB37ADD1E2}" type="presOf" srcId="{E6FCB84C-E9A3-4DDF-B5A9-2022FCC40A5D}" destId="{EBDF4287-62AC-4394-AF34-83494339391F}" srcOrd="0" destOrd="0" presId="urn:microsoft.com/office/officeart/2005/8/layout/target3"/>
    <dgm:cxn modelId="{7CEB2E62-E359-4985-94CE-9E834CD2A715}" type="presOf" srcId="{4B77BF1B-D944-428F-83B9-C69328528178}" destId="{E365905D-9D99-428A-87F6-52665CB84EEB}" srcOrd="1" destOrd="0" presId="urn:microsoft.com/office/officeart/2005/8/layout/target3"/>
    <dgm:cxn modelId="{02F9F07E-8CAD-4BEA-B067-E4FFB82245FA}" srcId="{F4F30DBC-6281-4F66-8F66-D0DF5ADBE329}" destId="{94C49EB3-EDB3-4CF7-AD68-66B6725B8F6F}" srcOrd="2" destOrd="0" parTransId="{0ECCDE04-BB12-4918-82E4-5B6B82F779AB}" sibTransId="{81E62F78-01F9-4CE5-A133-7B30EAF69030}"/>
    <dgm:cxn modelId="{C2EB498D-1470-4E1D-98F1-D8D25DAEFB42}" srcId="{F4F30DBC-6281-4F66-8F66-D0DF5ADBE329}" destId="{528AEC0E-E87B-4A94-BF44-35C93709F9F1}" srcOrd="1" destOrd="0" parTransId="{9D78E583-43A9-4062-9A3F-0270D2453AD5}" sibTransId="{EC0AE681-2882-46FA-A340-8BB2DF4DBC71}"/>
    <dgm:cxn modelId="{2815ED99-4FC4-4463-9EE3-B7B88051B734}" srcId="{4B77BF1B-D944-428F-83B9-C69328528178}" destId="{A2C7EEED-94C1-46C4-B891-7718FDA560FF}" srcOrd="0" destOrd="0" parTransId="{574E19D2-84C4-4EAF-8CB3-DFC93C5EADCB}" sibTransId="{451479FC-D8B5-4FB7-B3BE-5C99160AA8EB}"/>
    <dgm:cxn modelId="{04106FAA-360D-4066-84E8-558539114057}" type="presOf" srcId="{528AEC0E-E87B-4A94-BF44-35C93709F9F1}" destId="{AAAC3676-08B6-4BD2-8D87-23E6914FC2DA}" srcOrd="0" destOrd="0" presId="urn:microsoft.com/office/officeart/2005/8/layout/target3"/>
    <dgm:cxn modelId="{8A3357AC-B8B3-4262-B7C0-0FCDFC89796A}" srcId="{F4F30DBC-6281-4F66-8F66-D0DF5ADBE329}" destId="{4B77BF1B-D944-428F-83B9-C69328528178}" srcOrd="0" destOrd="0" parTransId="{CA024103-FCC0-4DD5-8F76-5D2DA86EAF56}" sibTransId="{0BD92F28-2F8C-4A4C-AD36-FD2D3A0C389A}"/>
    <dgm:cxn modelId="{BD07EBB1-B2AB-44EE-BCF6-A84E751CC95E}" srcId="{94C49EB3-EDB3-4CF7-AD68-66B6725B8F6F}" destId="{E6FCB84C-E9A3-4DDF-B5A9-2022FCC40A5D}" srcOrd="0" destOrd="0" parTransId="{AEFB54AC-B4E1-407E-ABBD-47B799CE7A7E}" sibTransId="{ECA90DD7-4EF0-43DB-BB5C-3E6F4CCD730F}"/>
    <dgm:cxn modelId="{A42F5DDC-05A9-44EA-BDEC-DCD8D80AB69A}" srcId="{528AEC0E-E87B-4A94-BF44-35C93709F9F1}" destId="{84E47A14-E449-45DE-B4DF-3D3632B7A2A1}" srcOrd="0" destOrd="0" parTransId="{0AFAEC95-4F2A-41F3-8742-91EC467B42E7}" sibTransId="{83BC70BB-C7F4-42A6-93AF-22F44102FC36}"/>
    <dgm:cxn modelId="{B1E47FEF-05AA-4894-BB9B-A4D48BD76CE2}" type="presOf" srcId="{84E47A14-E449-45DE-B4DF-3D3632B7A2A1}" destId="{D8D418A9-BA68-4E8E-9E0C-D245CA974BD8}" srcOrd="0" destOrd="0" presId="urn:microsoft.com/office/officeart/2005/8/layout/target3"/>
    <dgm:cxn modelId="{266F39F3-C5BB-4A72-8AB7-9D71372497C6}" type="presOf" srcId="{94C49EB3-EDB3-4CF7-AD68-66B6725B8F6F}" destId="{EFA9290D-11E8-4C76-BADF-045848D53411}" srcOrd="0" destOrd="0" presId="urn:microsoft.com/office/officeart/2005/8/layout/target3"/>
    <dgm:cxn modelId="{9C6C07E6-226D-46D1-BDBB-E1B89E0B757B}" type="presParOf" srcId="{19308FEC-EA19-4625-90D9-AB2BE574C535}" destId="{F5EFB17E-8DAD-468B-BDBC-29B1BC4F4551}" srcOrd="0" destOrd="0" presId="urn:microsoft.com/office/officeart/2005/8/layout/target3"/>
    <dgm:cxn modelId="{68A9FBE6-3D16-4842-A095-CCDBDEDD8723}" type="presParOf" srcId="{19308FEC-EA19-4625-90D9-AB2BE574C535}" destId="{87466E2F-CE8C-4DBE-B06A-A43A444F6D34}" srcOrd="1" destOrd="0" presId="urn:microsoft.com/office/officeart/2005/8/layout/target3"/>
    <dgm:cxn modelId="{99945F1E-9296-4352-9405-4D68370DC043}" type="presParOf" srcId="{19308FEC-EA19-4625-90D9-AB2BE574C535}" destId="{53AFFAFC-188A-41FE-8FD2-AAF5D1C4B387}" srcOrd="2" destOrd="0" presId="urn:microsoft.com/office/officeart/2005/8/layout/target3"/>
    <dgm:cxn modelId="{AA210C0E-2C9D-45F6-A418-0E1C7A947713}" type="presParOf" srcId="{19308FEC-EA19-4625-90D9-AB2BE574C535}" destId="{AC3FB231-1F40-48AB-9A99-CEA0A31A9235}" srcOrd="3" destOrd="0" presId="urn:microsoft.com/office/officeart/2005/8/layout/target3"/>
    <dgm:cxn modelId="{B14B02E1-3EC6-4666-A6AE-B909538C9A63}" type="presParOf" srcId="{19308FEC-EA19-4625-90D9-AB2BE574C535}" destId="{CE1B39FF-C9BC-4568-9833-571FFBDAF181}" srcOrd="4" destOrd="0" presId="urn:microsoft.com/office/officeart/2005/8/layout/target3"/>
    <dgm:cxn modelId="{E04C6790-199D-42BC-B22E-8FFD1B668E31}" type="presParOf" srcId="{19308FEC-EA19-4625-90D9-AB2BE574C535}" destId="{AAAC3676-08B6-4BD2-8D87-23E6914FC2DA}" srcOrd="5" destOrd="0" presId="urn:microsoft.com/office/officeart/2005/8/layout/target3"/>
    <dgm:cxn modelId="{2213F7E8-9947-44C1-B592-167C6D3AA093}" type="presParOf" srcId="{19308FEC-EA19-4625-90D9-AB2BE574C535}" destId="{1B2D43A9-8DD8-40C0-A87D-EABC0D9409C4}" srcOrd="6" destOrd="0" presId="urn:microsoft.com/office/officeart/2005/8/layout/target3"/>
    <dgm:cxn modelId="{8371231B-1D96-49C3-AE33-1E7714C252B5}" type="presParOf" srcId="{19308FEC-EA19-4625-90D9-AB2BE574C535}" destId="{1352D7B1-AB30-420B-9EAC-8965688836A3}" srcOrd="7" destOrd="0" presId="urn:microsoft.com/office/officeart/2005/8/layout/target3"/>
    <dgm:cxn modelId="{2DF52F5A-63C8-4A88-BE02-7509C936DE14}" type="presParOf" srcId="{19308FEC-EA19-4625-90D9-AB2BE574C535}" destId="{EFA9290D-11E8-4C76-BADF-045848D53411}" srcOrd="8" destOrd="0" presId="urn:microsoft.com/office/officeart/2005/8/layout/target3"/>
    <dgm:cxn modelId="{A061BBF4-7ACF-4F67-9E82-5F27DBE39F91}" type="presParOf" srcId="{19308FEC-EA19-4625-90D9-AB2BE574C535}" destId="{E365905D-9D99-428A-87F6-52665CB84EEB}" srcOrd="9" destOrd="0" presId="urn:microsoft.com/office/officeart/2005/8/layout/target3"/>
    <dgm:cxn modelId="{2C43E3B7-2079-4FE4-B0CB-F8FA3FCB4FB3}" type="presParOf" srcId="{19308FEC-EA19-4625-90D9-AB2BE574C535}" destId="{9B496351-B5E1-4B46-8760-BB670FC7DB65}" srcOrd="10" destOrd="0" presId="urn:microsoft.com/office/officeart/2005/8/layout/target3"/>
    <dgm:cxn modelId="{91518A8F-AEAF-416A-BC6B-0A88ADBAC7A6}" type="presParOf" srcId="{19308FEC-EA19-4625-90D9-AB2BE574C535}" destId="{046D1C29-5995-428A-A844-AD5A10D7F65B}" srcOrd="11" destOrd="0" presId="urn:microsoft.com/office/officeart/2005/8/layout/target3"/>
    <dgm:cxn modelId="{FB7E3C83-18A3-4C32-B335-43FD49226F16}" type="presParOf" srcId="{19308FEC-EA19-4625-90D9-AB2BE574C535}" destId="{D8D418A9-BA68-4E8E-9E0C-D245CA974BD8}" srcOrd="12" destOrd="0" presId="urn:microsoft.com/office/officeart/2005/8/layout/target3"/>
    <dgm:cxn modelId="{6AD74465-15BF-4CD7-A7D4-59708C91B0A2}" type="presParOf" srcId="{19308FEC-EA19-4625-90D9-AB2BE574C535}" destId="{E4DA0885-478F-45CC-9CF9-2E085BEFE833}" srcOrd="13" destOrd="0" presId="urn:microsoft.com/office/officeart/2005/8/layout/target3"/>
    <dgm:cxn modelId="{3E18D883-CF87-4A27-942F-67641F926431}" type="presParOf" srcId="{19308FEC-EA19-4625-90D9-AB2BE574C535}" destId="{EBDF4287-62AC-4394-AF34-83494339391F}"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94A5F-67B6-47CF-BE4E-1ADB4BA01EA2}">
      <dsp:nvSpPr>
        <dsp:cNvPr id="0" name=""/>
        <dsp:cNvSpPr/>
      </dsp:nvSpPr>
      <dsp:spPr>
        <a:xfrm>
          <a:off x="-5170874" y="-792057"/>
          <a:ext cx="6157702" cy="6157702"/>
        </a:xfrm>
        <a:prstGeom prst="blockArc">
          <a:avLst>
            <a:gd name="adj1" fmla="val 18900000"/>
            <a:gd name="adj2" fmla="val 2700000"/>
            <a:gd name="adj3" fmla="val 351"/>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9CFB41-2BED-4366-975D-DBB58CF5FC0B}">
      <dsp:nvSpPr>
        <dsp:cNvPr id="0" name=""/>
        <dsp:cNvSpPr/>
      </dsp:nvSpPr>
      <dsp:spPr>
        <a:xfrm>
          <a:off x="516695" y="351617"/>
          <a:ext cx="10653219" cy="703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483"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Request-Response communication model</a:t>
          </a:r>
        </a:p>
      </dsp:txBody>
      <dsp:txXfrm>
        <a:off x="516695" y="351617"/>
        <a:ext cx="10653219" cy="703600"/>
      </dsp:txXfrm>
    </dsp:sp>
    <dsp:sp modelId="{35C97913-BE42-49F8-B693-D5DF4CA193B7}">
      <dsp:nvSpPr>
        <dsp:cNvPr id="0" name=""/>
        <dsp:cNvSpPr/>
      </dsp:nvSpPr>
      <dsp:spPr>
        <a:xfrm>
          <a:off x="76945" y="263667"/>
          <a:ext cx="879500" cy="87950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DDCA38-BD51-4D19-9231-607DD80AE45F}">
      <dsp:nvSpPr>
        <dsp:cNvPr id="0" name=""/>
        <dsp:cNvSpPr/>
      </dsp:nvSpPr>
      <dsp:spPr>
        <a:xfrm>
          <a:off x="920086" y="1407201"/>
          <a:ext cx="10249828" cy="703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483"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Publish-Subscribe communication model</a:t>
          </a:r>
        </a:p>
      </dsp:txBody>
      <dsp:txXfrm>
        <a:off x="920086" y="1407201"/>
        <a:ext cx="10249828" cy="703600"/>
      </dsp:txXfrm>
    </dsp:sp>
    <dsp:sp modelId="{D09FA5F8-5CB3-405E-93EA-533D028F6FB0}">
      <dsp:nvSpPr>
        <dsp:cNvPr id="0" name=""/>
        <dsp:cNvSpPr/>
      </dsp:nvSpPr>
      <dsp:spPr>
        <a:xfrm>
          <a:off x="480335" y="1319251"/>
          <a:ext cx="879500" cy="87950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CE257-6718-4C02-8D0B-89FDA43955C9}">
      <dsp:nvSpPr>
        <dsp:cNvPr id="0" name=""/>
        <dsp:cNvSpPr/>
      </dsp:nvSpPr>
      <dsp:spPr>
        <a:xfrm>
          <a:off x="920086" y="2462785"/>
          <a:ext cx="10249828" cy="703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483"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Push-Pull communication model</a:t>
          </a:r>
        </a:p>
      </dsp:txBody>
      <dsp:txXfrm>
        <a:off x="920086" y="2462785"/>
        <a:ext cx="10249828" cy="703600"/>
      </dsp:txXfrm>
    </dsp:sp>
    <dsp:sp modelId="{AF5078C6-1BEE-44F4-9692-CA40AD78FD1B}">
      <dsp:nvSpPr>
        <dsp:cNvPr id="0" name=""/>
        <dsp:cNvSpPr/>
      </dsp:nvSpPr>
      <dsp:spPr>
        <a:xfrm>
          <a:off x="480335" y="2374835"/>
          <a:ext cx="879500" cy="8795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FEE41F-637A-4E24-A61A-3D4CF6247922}">
      <dsp:nvSpPr>
        <dsp:cNvPr id="0" name=""/>
        <dsp:cNvSpPr/>
      </dsp:nvSpPr>
      <dsp:spPr>
        <a:xfrm>
          <a:off x="516695" y="3518369"/>
          <a:ext cx="10653219" cy="703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483"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Exclusive Pair communication model</a:t>
          </a:r>
        </a:p>
      </dsp:txBody>
      <dsp:txXfrm>
        <a:off x="516695" y="3518369"/>
        <a:ext cx="10653219" cy="703600"/>
      </dsp:txXfrm>
    </dsp:sp>
    <dsp:sp modelId="{CDB68317-2221-4AC8-8909-1FF360F11CC7}">
      <dsp:nvSpPr>
        <dsp:cNvPr id="0" name=""/>
        <dsp:cNvSpPr/>
      </dsp:nvSpPr>
      <dsp:spPr>
        <a:xfrm>
          <a:off x="76945" y="3430419"/>
          <a:ext cx="879500" cy="87950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FB17E-8DAD-468B-BDBC-29B1BC4F4551}">
      <dsp:nvSpPr>
        <dsp:cNvPr id="0" name=""/>
        <dsp:cNvSpPr/>
      </dsp:nvSpPr>
      <dsp:spPr>
        <a:xfrm>
          <a:off x="0" y="0"/>
          <a:ext cx="4573588" cy="4573588"/>
        </a:xfrm>
        <a:prstGeom prst="pie">
          <a:avLst>
            <a:gd name="adj1" fmla="val 5400000"/>
            <a:gd name="adj2" fmla="val 1620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3AFFAFC-188A-41FE-8FD2-AAF5D1C4B387}">
      <dsp:nvSpPr>
        <dsp:cNvPr id="0" name=""/>
        <dsp:cNvSpPr/>
      </dsp:nvSpPr>
      <dsp:spPr>
        <a:xfrm>
          <a:off x="2286794" y="0"/>
          <a:ext cx="8946356" cy="45735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dirty="0"/>
            <a:t>Applications That Require Autonomy</a:t>
          </a:r>
          <a:endParaRPr lang="en-US" sz="3500" kern="1200" dirty="0"/>
        </a:p>
      </dsp:txBody>
      <dsp:txXfrm>
        <a:off x="2286794" y="0"/>
        <a:ext cx="4473178" cy="1372079"/>
      </dsp:txXfrm>
    </dsp:sp>
    <dsp:sp modelId="{CE1B39FF-C9BC-4568-9833-571FFBDAF181}">
      <dsp:nvSpPr>
        <dsp:cNvPr id="0" name=""/>
        <dsp:cNvSpPr/>
      </dsp:nvSpPr>
      <dsp:spPr>
        <a:xfrm>
          <a:off x="800379" y="1372079"/>
          <a:ext cx="2972829" cy="2972829"/>
        </a:xfrm>
        <a:prstGeom prst="pie">
          <a:avLst>
            <a:gd name="adj1" fmla="val 5400000"/>
            <a:gd name="adj2" fmla="val 16200000"/>
          </a:avLst>
        </a:prstGeom>
        <a:solidFill>
          <a:schemeClr val="accent4">
            <a:hueOff val="5197846"/>
            <a:satOff val="-23984"/>
            <a:lumOff val="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AAC3676-08B6-4BD2-8D87-23E6914FC2DA}">
      <dsp:nvSpPr>
        <dsp:cNvPr id="0" name=""/>
        <dsp:cNvSpPr/>
      </dsp:nvSpPr>
      <dsp:spPr>
        <a:xfrm>
          <a:off x="2286794" y="1390570"/>
          <a:ext cx="8946356" cy="2972829"/>
        </a:xfrm>
        <a:prstGeom prst="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dirty="0"/>
            <a:t>Applications That Can’t Tolerate Latency</a:t>
          </a:r>
          <a:endParaRPr lang="en-US" sz="3500" kern="1200" dirty="0"/>
        </a:p>
      </dsp:txBody>
      <dsp:txXfrm>
        <a:off x="2286794" y="1390570"/>
        <a:ext cx="4473178" cy="1372074"/>
      </dsp:txXfrm>
    </dsp:sp>
    <dsp:sp modelId="{1352D7B1-AB30-420B-9EAC-8965688836A3}">
      <dsp:nvSpPr>
        <dsp:cNvPr id="0" name=""/>
        <dsp:cNvSpPr/>
      </dsp:nvSpPr>
      <dsp:spPr>
        <a:xfrm>
          <a:off x="1600756" y="2744154"/>
          <a:ext cx="1372075" cy="1372075"/>
        </a:xfrm>
        <a:prstGeom prst="pie">
          <a:avLst>
            <a:gd name="adj1" fmla="val 5400000"/>
            <a:gd name="adj2" fmla="val 16200000"/>
          </a:avLst>
        </a:prstGeom>
        <a:solidFill>
          <a:schemeClr val="accent4">
            <a:hueOff val="10395692"/>
            <a:satOff val="-47968"/>
            <a:lumOff val="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FA9290D-11E8-4C76-BADF-045848D53411}">
      <dsp:nvSpPr>
        <dsp:cNvPr id="0" name=""/>
        <dsp:cNvSpPr/>
      </dsp:nvSpPr>
      <dsp:spPr>
        <a:xfrm>
          <a:off x="2286794" y="2744154"/>
          <a:ext cx="8946356" cy="1372075"/>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dirty="0"/>
            <a:t>Applications that need significant bandwidth</a:t>
          </a:r>
          <a:endParaRPr lang="en-US" sz="3500" kern="1200" dirty="0"/>
        </a:p>
      </dsp:txBody>
      <dsp:txXfrm>
        <a:off x="2286794" y="2744154"/>
        <a:ext cx="4473178" cy="1372075"/>
      </dsp:txXfrm>
    </dsp:sp>
    <dsp:sp modelId="{9B496351-B5E1-4B46-8760-BB670FC7DB65}">
      <dsp:nvSpPr>
        <dsp:cNvPr id="0" name=""/>
        <dsp:cNvSpPr/>
      </dsp:nvSpPr>
      <dsp:spPr>
        <a:xfrm>
          <a:off x="6759972" y="0"/>
          <a:ext cx="4473178" cy="13720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Self-driving cars</a:t>
          </a:r>
        </a:p>
      </dsp:txBody>
      <dsp:txXfrm>
        <a:off x="6759972" y="0"/>
        <a:ext cx="4473178" cy="1372079"/>
      </dsp:txXfrm>
    </dsp:sp>
    <dsp:sp modelId="{D8D418A9-BA68-4E8E-9E0C-D245CA974BD8}">
      <dsp:nvSpPr>
        <dsp:cNvPr id="0" name=""/>
        <dsp:cNvSpPr/>
      </dsp:nvSpPr>
      <dsp:spPr>
        <a:xfrm>
          <a:off x="6759972" y="1372079"/>
          <a:ext cx="4473178" cy="13720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Health Care services</a:t>
          </a:r>
        </a:p>
      </dsp:txBody>
      <dsp:txXfrm>
        <a:off x="6759972" y="1372079"/>
        <a:ext cx="4473178" cy="1372074"/>
      </dsp:txXfrm>
    </dsp:sp>
    <dsp:sp modelId="{EBDF4287-62AC-4394-AF34-83494339391F}">
      <dsp:nvSpPr>
        <dsp:cNvPr id="0" name=""/>
        <dsp:cNvSpPr/>
      </dsp:nvSpPr>
      <dsp:spPr>
        <a:xfrm>
          <a:off x="6759972" y="2744154"/>
          <a:ext cx="4473178" cy="13720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Video streaming</a:t>
          </a:r>
        </a:p>
      </dsp:txBody>
      <dsp:txXfrm>
        <a:off x="6759972" y="2744154"/>
        <a:ext cx="4473178" cy="13720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ECDBF-8529-4001-B095-01658C6CF7AE}"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7A777-D1A5-4F96-9F77-C1F83C7584CC}" type="slidenum">
              <a:rPr lang="en-US" smtClean="0"/>
              <a:t>‹#›</a:t>
            </a:fld>
            <a:endParaRPr lang="en-US"/>
          </a:p>
        </p:txBody>
      </p:sp>
    </p:spTree>
    <p:extLst>
      <p:ext uri="{BB962C8B-B14F-4D97-AF65-F5344CB8AC3E}">
        <p14:creationId xmlns:p14="http://schemas.microsoft.com/office/powerpoint/2010/main" val="269357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27754F-885C-4DBE-BB90-90D641A78694}"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endParaRPr lang="en-US" dirty="0"/>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dirty="0"/>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190" y="103824"/>
            <a:ext cx="919918" cy="703484"/>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Tree>
    <p:extLst>
      <p:ext uri="{BB962C8B-B14F-4D97-AF65-F5344CB8AC3E}">
        <p14:creationId xmlns:p14="http://schemas.microsoft.com/office/powerpoint/2010/main" val="222676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278C33-D563-43DC-9EC0-67A065E3E7C3}"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485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6C0F-B7E3-44B5-BF46-63540187B22C}"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7387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531" y="734498"/>
            <a:ext cx="11234057" cy="868750"/>
          </a:xfrm>
          <a:solidFill>
            <a:schemeClr val="accent1">
              <a:alpha val="89000"/>
            </a:schemeClr>
          </a:solidFill>
        </p:spPr>
        <p:txBody>
          <a:bodyPr/>
          <a:lstStyle/>
          <a:p>
            <a:r>
              <a:rPr lang="en-US" dirty="0"/>
              <a:t>Click to edit Master title style</a:t>
            </a:r>
          </a:p>
        </p:txBody>
      </p:sp>
      <p:sp>
        <p:nvSpPr>
          <p:cNvPr id="3" name="Content Placeholder 2"/>
          <p:cNvSpPr>
            <a:spLocks noGrp="1"/>
          </p:cNvSpPr>
          <p:nvPr>
            <p:ph idx="1"/>
          </p:nvPr>
        </p:nvSpPr>
        <p:spPr>
          <a:xfrm>
            <a:off x="466531" y="1603248"/>
            <a:ext cx="11234057" cy="457371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759" y="103823"/>
            <a:ext cx="919918" cy="583178"/>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
        <p:nvSpPr>
          <p:cNvPr id="9" name="Footer Placeholder 4"/>
          <p:cNvSpPr txBox="1">
            <a:spLocks/>
          </p:cNvSpPr>
          <p:nvPr userDrawn="1"/>
        </p:nvSpPr>
        <p:spPr>
          <a:xfrm>
            <a:off x="466531" y="6356350"/>
            <a:ext cx="11234057" cy="365125"/>
          </a:xfrm>
          <a:prstGeom prst="rect">
            <a:avLst/>
          </a:prstGeom>
          <a:solidFill>
            <a:schemeClr val="accent1"/>
          </a:solidFill>
          <a:ln>
            <a:solidFill>
              <a:schemeClr val="accent1"/>
            </a:solid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U &amp; P U Patel Department of Computer Engineering</a:t>
            </a:r>
          </a:p>
        </p:txBody>
      </p:sp>
    </p:spTree>
    <p:extLst>
      <p:ext uri="{BB962C8B-B14F-4D97-AF65-F5344CB8AC3E}">
        <p14:creationId xmlns:p14="http://schemas.microsoft.com/office/powerpoint/2010/main" val="25958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10508-A8C1-41DC-8764-0BF270979A78}" type="datetime1">
              <a:rPr lang="en-US" smtClean="0"/>
              <a:t>8/28/2022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2384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F2CE47-EB2E-4F89-83E5-B56691B1E183}" type="datetime1">
              <a:rPr lang="en-US" smtClean="0"/>
              <a:t>8/28/2022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420010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2EF353-0A2F-4EFE-86E0-8209D466B7CA}" type="datetime1">
              <a:rPr lang="en-US" smtClean="0"/>
              <a:t>8/28/2022</a:t>
            </a:fld>
            <a:endParaRPr lang="en-US"/>
          </a:p>
        </p:txBody>
      </p:sp>
      <p:sp>
        <p:nvSpPr>
          <p:cNvPr id="8" name="Footer Placeholder 7"/>
          <p:cNvSpPr>
            <a:spLocks noGrp="1"/>
          </p:cNvSpPr>
          <p:nvPr>
            <p:ph type="ftr" sz="quarter" idx="11"/>
          </p:nvPr>
        </p:nvSpPr>
        <p:spPr/>
        <p:txBody>
          <a:bodyPr/>
          <a:lstStyle/>
          <a:p>
            <a:r>
              <a:rPr lang="en-US"/>
              <a:t>U &amp; PU Patel Department of Computer Engineering</a:t>
            </a:r>
          </a:p>
        </p:txBody>
      </p:sp>
      <p:sp>
        <p:nvSpPr>
          <p:cNvPr id="9" name="Slide Number Placeholder 8"/>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26337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ED7C5C-4C9A-48BB-A989-CC25BE87E2E5}" type="datetime1">
              <a:rPr lang="en-US" smtClean="0"/>
              <a:t>8/28/2022</a:t>
            </a:fld>
            <a:endParaRPr lang="en-US"/>
          </a:p>
        </p:txBody>
      </p:sp>
      <p:sp>
        <p:nvSpPr>
          <p:cNvPr id="4" name="Footer Placeholder 3"/>
          <p:cNvSpPr>
            <a:spLocks noGrp="1"/>
          </p:cNvSpPr>
          <p:nvPr>
            <p:ph type="ftr" sz="quarter" idx="11"/>
          </p:nvPr>
        </p:nvSpPr>
        <p:spPr/>
        <p:txBody>
          <a:bodyPr/>
          <a:lstStyle/>
          <a:p>
            <a:r>
              <a:rPr lang="en-US"/>
              <a:t>U &amp; PU Patel Department of Computer Engineering</a:t>
            </a:r>
          </a:p>
        </p:txBody>
      </p:sp>
      <p:sp>
        <p:nvSpPr>
          <p:cNvPr id="5" name="Slide Number Placeholder 4"/>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690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1F89-E518-42C7-8F2E-850D172D7C94}" type="datetime1">
              <a:rPr lang="en-US" smtClean="0"/>
              <a:t>8/28/2022</a:t>
            </a:fld>
            <a:endParaRPr lang="en-US"/>
          </a:p>
        </p:txBody>
      </p:sp>
      <p:sp>
        <p:nvSpPr>
          <p:cNvPr id="3" name="Footer Placeholder 2"/>
          <p:cNvSpPr>
            <a:spLocks noGrp="1"/>
          </p:cNvSpPr>
          <p:nvPr>
            <p:ph type="ftr" sz="quarter" idx="11"/>
          </p:nvPr>
        </p:nvSpPr>
        <p:spPr/>
        <p:txBody>
          <a:bodyPr/>
          <a:lstStyle/>
          <a:p>
            <a:r>
              <a:rPr lang="en-US"/>
              <a:t>U &amp; PU Patel Department of Computer Engineering</a:t>
            </a:r>
          </a:p>
        </p:txBody>
      </p:sp>
      <p:sp>
        <p:nvSpPr>
          <p:cNvPr id="4" name="Slide Number Placeholder 3"/>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9250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B6CDE2-2669-4BDE-BF97-0C60FE593F70}" type="datetime1">
              <a:rPr lang="en-US" smtClean="0"/>
              <a:t>8/28/2022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47859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30357D-6533-4A8D-8650-3BE580A848BD}" type="datetime1">
              <a:rPr lang="en-US" smtClean="0"/>
              <a:t>8/28/2022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1113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16EA-39BA-450A-A7AD-48150EF9691D}" type="datetime1">
              <a:rPr lang="en-US" smtClean="0"/>
              <a:t>8/28/2022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 &amp; PU Patel Department of Computer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2AEEA-9174-4531-AD53-E5B9EB5F46C0}" type="slidenum">
              <a:rPr lang="en-US" smtClean="0"/>
              <a:t>‹#›</a:t>
            </a:fld>
            <a:endParaRPr lang="en-US"/>
          </a:p>
        </p:txBody>
      </p:sp>
    </p:spTree>
    <p:extLst>
      <p:ext uri="{BB962C8B-B14F-4D97-AF65-F5344CB8AC3E}">
        <p14:creationId xmlns:p14="http://schemas.microsoft.com/office/powerpoint/2010/main" val="253554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lideshare.net/chetansk/edge-computing-109820603?qid=4b1c2bc7-46b5-4d29-b2fe-5b431903277e&amp;v=&amp;b=&amp;from_search=1" TargetMode="External"/><Relationship Id="rId2" Type="http://schemas.openxmlformats.org/officeDocument/2006/relationships/hyperlink" Target="https://www.iotforall.com/what-is-a-gateway/" TargetMode="External"/><Relationship Id="rId1" Type="http://schemas.openxmlformats.org/officeDocument/2006/relationships/slideLayout" Target="../slideLayouts/slideLayout2.xml"/><Relationship Id="rId4" Type="http://schemas.openxmlformats.org/officeDocument/2006/relationships/hyperlink" Target="https://www.codeproject.com/Articles/1261285/What-is-IoT-Edg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393" y="913159"/>
            <a:ext cx="5924938" cy="4517257"/>
          </a:xfrm>
          <a:solidFill>
            <a:schemeClr val="accent1"/>
          </a:solidFill>
        </p:spPr>
        <p:txBody>
          <a:bodyPr>
            <a:normAutofit/>
          </a:bodyPr>
          <a:lstStyle/>
          <a:p>
            <a:endParaRPr lang="en-US" dirty="0"/>
          </a:p>
          <a:p>
            <a:r>
              <a:rPr lang="en-US" sz="4400" dirty="0"/>
              <a:t>Unit 2</a:t>
            </a:r>
          </a:p>
          <a:p>
            <a:endParaRPr lang="en-US" sz="4400" dirty="0"/>
          </a:p>
          <a:p>
            <a:r>
              <a:rPr lang="en-US" sz="4400" dirty="0"/>
              <a:t>Organization and primary components of IoT systems</a:t>
            </a:r>
          </a:p>
        </p:txBody>
      </p:sp>
      <p:pic>
        <p:nvPicPr>
          <p:cNvPr id="8" name="Picture 7"/>
          <p:cNvPicPr>
            <a:picLocks noChangeAspect="1"/>
          </p:cNvPicPr>
          <p:nvPr/>
        </p:nvPicPr>
        <p:blipFill>
          <a:blip r:embed="rId2"/>
          <a:stretch>
            <a:fillRect/>
          </a:stretch>
        </p:blipFill>
        <p:spPr>
          <a:xfrm>
            <a:off x="7389846" y="913158"/>
            <a:ext cx="4301411" cy="4517257"/>
          </a:xfrm>
          <a:prstGeom prst="rect">
            <a:avLst/>
          </a:prstGeom>
        </p:spPr>
      </p:pic>
    </p:spTree>
    <p:extLst>
      <p:ext uri="{BB962C8B-B14F-4D97-AF65-F5344CB8AC3E}">
        <p14:creationId xmlns:p14="http://schemas.microsoft.com/office/powerpoint/2010/main" val="119098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Publish-Subscribe communication model</a:t>
            </a:r>
            <a:br>
              <a:rPr lang="en-US" dirty="0"/>
            </a:br>
            <a:endParaRPr lang="en-US" dirty="0"/>
          </a:p>
        </p:txBody>
      </p:sp>
      <p:sp>
        <p:nvSpPr>
          <p:cNvPr id="3" name="Content Placeholder 2"/>
          <p:cNvSpPr>
            <a:spLocks noGrp="1"/>
          </p:cNvSpPr>
          <p:nvPr>
            <p:ph idx="1"/>
          </p:nvPr>
        </p:nvSpPr>
        <p:spPr>
          <a:xfrm>
            <a:off x="466532" y="1603248"/>
            <a:ext cx="4895177" cy="4573715"/>
          </a:xfrm>
        </p:spPr>
        <p:txBody>
          <a:bodyPr>
            <a:normAutofit fontScale="85000" lnSpcReduction="10000"/>
          </a:bodyPr>
          <a:lstStyle/>
          <a:p>
            <a:r>
              <a:rPr lang="en-US" dirty="0"/>
              <a:t>Publish-Subscribe is a communication model that involves publishers, brokers and consumers.</a:t>
            </a:r>
          </a:p>
          <a:p>
            <a:r>
              <a:rPr lang="en-US" dirty="0"/>
              <a:t>Publishers are the source of data. Publishers send the data to the topics which are managed by the broker. Publishers are not aware of the consumers.</a:t>
            </a:r>
          </a:p>
          <a:p>
            <a:r>
              <a:rPr lang="en-US" dirty="0"/>
              <a:t>Consumers subscribe to the topics which are managed by the broker.</a:t>
            </a:r>
          </a:p>
          <a:p>
            <a:r>
              <a:rPr lang="en-US" dirty="0"/>
              <a:t>When the broker receives data for a topic from the publisher, it sends the data to all the subscribed consumers.</a:t>
            </a:r>
          </a:p>
        </p:txBody>
      </p:sp>
      <p:pic>
        <p:nvPicPr>
          <p:cNvPr id="5" name="Picture 4"/>
          <p:cNvPicPr>
            <a:picLocks noChangeAspect="1"/>
          </p:cNvPicPr>
          <p:nvPr/>
        </p:nvPicPr>
        <p:blipFill>
          <a:blip r:embed="rId2"/>
          <a:stretch>
            <a:fillRect/>
          </a:stretch>
        </p:blipFill>
        <p:spPr>
          <a:xfrm>
            <a:off x="5452178" y="1978429"/>
            <a:ext cx="6299258" cy="3541221"/>
          </a:xfrm>
          <a:prstGeom prst="rect">
            <a:avLst/>
          </a:prstGeom>
        </p:spPr>
      </p:pic>
    </p:spTree>
    <p:extLst>
      <p:ext uri="{BB962C8B-B14F-4D97-AF65-F5344CB8AC3E}">
        <p14:creationId xmlns:p14="http://schemas.microsoft.com/office/powerpoint/2010/main" val="392017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dirty="0"/>
            </a:br>
            <a:r>
              <a:rPr lang="en-US" dirty="0"/>
              <a:t>Push-Pull communication model</a:t>
            </a:r>
            <a:br>
              <a:rPr lang="en-US" dirty="0"/>
            </a:br>
            <a:endParaRPr lang="en-US" dirty="0"/>
          </a:p>
        </p:txBody>
      </p:sp>
      <p:sp>
        <p:nvSpPr>
          <p:cNvPr id="3" name="Content Placeholder 2"/>
          <p:cNvSpPr>
            <a:spLocks noGrp="1"/>
          </p:cNvSpPr>
          <p:nvPr>
            <p:ph idx="1"/>
          </p:nvPr>
        </p:nvSpPr>
        <p:spPr>
          <a:xfrm>
            <a:off x="466532" y="1603248"/>
            <a:ext cx="5028181" cy="4573715"/>
          </a:xfrm>
        </p:spPr>
        <p:txBody>
          <a:bodyPr>
            <a:normAutofit fontScale="92500" lnSpcReduction="10000"/>
          </a:bodyPr>
          <a:lstStyle/>
          <a:p>
            <a:r>
              <a:rPr lang="en-US" sz="2400" dirty="0"/>
              <a:t>Push-Pull is a communication model in which the data producers push the data to queues and the consumers pull the data from the queues.</a:t>
            </a:r>
          </a:p>
          <a:p>
            <a:r>
              <a:rPr lang="en-US" sz="2400" dirty="0"/>
              <a:t>Producers do not need to be aware of the consumers.</a:t>
            </a:r>
          </a:p>
          <a:p>
            <a:r>
              <a:rPr lang="en-US" sz="2400" dirty="0"/>
              <a:t>Queues help in decoupling the messaging between the producers and consumers.</a:t>
            </a:r>
          </a:p>
          <a:p>
            <a:r>
              <a:rPr lang="en-US" sz="2400" dirty="0"/>
              <a:t>Queues also act as a buffer which helps in situations when there is a mismatch between the rate at which the producers push data and the rate at which the consumers pull data.</a:t>
            </a:r>
          </a:p>
        </p:txBody>
      </p:sp>
      <p:pic>
        <p:nvPicPr>
          <p:cNvPr id="4" name="Picture 3"/>
          <p:cNvPicPr>
            <a:picLocks noChangeAspect="1"/>
          </p:cNvPicPr>
          <p:nvPr/>
        </p:nvPicPr>
        <p:blipFill>
          <a:blip r:embed="rId2"/>
          <a:stretch>
            <a:fillRect/>
          </a:stretch>
        </p:blipFill>
        <p:spPr>
          <a:xfrm>
            <a:off x="5762491" y="2019993"/>
            <a:ext cx="5979780" cy="3042457"/>
          </a:xfrm>
          <a:prstGeom prst="rect">
            <a:avLst/>
          </a:prstGeom>
        </p:spPr>
      </p:pic>
    </p:spTree>
    <p:extLst>
      <p:ext uri="{BB962C8B-B14F-4D97-AF65-F5344CB8AC3E}">
        <p14:creationId xmlns:p14="http://schemas.microsoft.com/office/powerpoint/2010/main" val="18776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dirty="0"/>
            </a:br>
            <a:r>
              <a:rPr lang="en-US" dirty="0"/>
              <a:t>Exclusive Pair communication model</a:t>
            </a:r>
            <a:br>
              <a:rPr lang="en-US" dirty="0"/>
            </a:br>
            <a:endParaRPr lang="en-US" dirty="0"/>
          </a:p>
        </p:txBody>
      </p:sp>
      <p:sp>
        <p:nvSpPr>
          <p:cNvPr id="3" name="Content Placeholder 2"/>
          <p:cNvSpPr>
            <a:spLocks noGrp="1"/>
          </p:cNvSpPr>
          <p:nvPr>
            <p:ph idx="1"/>
          </p:nvPr>
        </p:nvSpPr>
        <p:spPr>
          <a:xfrm>
            <a:off x="466532" y="1603248"/>
            <a:ext cx="4886864" cy="4573715"/>
          </a:xfrm>
        </p:spPr>
        <p:txBody>
          <a:bodyPr>
            <a:noAutofit/>
          </a:bodyPr>
          <a:lstStyle/>
          <a:p>
            <a:r>
              <a:rPr lang="en-US" sz="2400" dirty="0"/>
              <a:t>Exclusive Pair is a bidirectional, fully duplex communication model that uses a persistent connection between the client and server.</a:t>
            </a:r>
          </a:p>
          <a:p>
            <a:r>
              <a:rPr lang="en-US" sz="2400" dirty="0"/>
              <a:t>Once the connection is setup it remains open until the client sends a request to close the connection.</a:t>
            </a:r>
          </a:p>
          <a:p>
            <a:r>
              <a:rPr lang="en-US" sz="2400" dirty="0"/>
              <a:t>Client and server can send messages to each other after connection setup.</a:t>
            </a:r>
          </a:p>
        </p:txBody>
      </p:sp>
      <p:pic>
        <p:nvPicPr>
          <p:cNvPr id="5" name="Picture 4"/>
          <p:cNvPicPr>
            <a:picLocks noChangeAspect="1"/>
          </p:cNvPicPr>
          <p:nvPr/>
        </p:nvPicPr>
        <p:blipFill>
          <a:blip r:embed="rId2"/>
          <a:stretch>
            <a:fillRect/>
          </a:stretch>
        </p:blipFill>
        <p:spPr>
          <a:xfrm>
            <a:off x="5839619" y="1845424"/>
            <a:ext cx="5843188" cy="3940234"/>
          </a:xfrm>
          <a:prstGeom prst="rect">
            <a:avLst/>
          </a:prstGeom>
        </p:spPr>
      </p:pic>
    </p:spTree>
    <p:extLst>
      <p:ext uri="{BB962C8B-B14F-4D97-AF65-F5344CB8AC3E}">
        <p14:creationId xmlns:p14="http://schemas.microsoft.com/office/powerpoint/2010/main" val="271132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API’s</a:t>
            </a:r>
          </a:p>
        </p:txBody>
      </p:sp>
      <p:sp>
        <p:nvSpPr>
          <p:cNvPr id="3" name="Content Placeholder 2"/>
          <p:cNvSpPr>
            <a:spLocks noGrp="1"/>
          </p:cNvSpPr>
          <p:nvPr>
            <p:ph idx="1"/>
          </p:nvPr>
        </p:nvSpPr>
        <p:spPr>
          <a:xfrm>
            <a:off x="466531" y="1603248"/>
            <a:ext cx="5693199" cy="4573715"/>
          </a:xfrm>
        </p:spPr>
        <p:txBody>
          <a:bodyPr>
            <a:normAutofit fontScale="92500" lnSpcReduction="10000"/>
          </a:bodyPr>
          <a:lstStyle/>
          <a:p>
            <a:r>
              <a:rPr lang="en-US" b="1" dirty="0"/>
              <a:t>REST-based Communication APIs</a:t>
            </a:r>
          </a:p>
          <a:p>
            <a:r>
              <a:rPr lang="en-US" sz="2600" dirty="0"/>
              <a:t>Representational State Transfer (REST) is a set of architectural principles by which you can design web services and web APIs that focus on a system’s resources and how resource states are addressed and transferred.</a:t>
            </a:r>
          </a:p>
          <a:p>
            <a:r>
              <a:rPr lang="en-US" sz="2600" dirty="0"/>
              <a:t>REST APIs follow the request response communication model.</a:t>
            </a:r>
          </a:p>
          <a:p>
            <a:r>
              <a:rPr lang="en-US" sz="2600" dirty="0"/>
              <a:t>The REST architectural constraints apply to the components, connectors, and data elements, within a distributed hypermedia system.</a:t>
            </a:r>
          </a:p>
        </p:txBody>
      </p:sp>
      <p:pic>
        <p:nvPicPr>
          <p:cNvPr id="5" name="Picture 4"/>
          <p:cNvPicPr>
            <a:picLocks noChangeAspect="1"/>
          </p:cNvPicPr>
          <p:nvPr/>
        </p:nvPicPr>
        <p:blipFill>
          <a:blip r:embed="rId2"/>
          <a:stretch>
            <a:fillRect/>
          </a:stretch>
        </p:blipFill>
        <p:spPr>
          <a:xfrm>
            <a:off x="6266277" y="1729047"/>
            <a:ext cx="5434311" cy="3956857"/>
          </a:xfrm>
          <a:prstGeom prst="rect">
            <a:avLst/>
          </a:prstGeom>
        </p:spPr>
      </p:pic>
    </p:spTree>
    <p:extLst>
      <p:ext uri="{BB962C8B-B14F-4D97-AF65-F5344CB8AC3E}">
        <p14:creationId xmlns:p14="http://schemas.microsoft.com/office/powerpoint/2010/main" val="305064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API’s</a:t>
            </a:r>
          </a:p>
        </p:txBody>
      </p:sp>
      <p:sp>
        <p:nvSpPr>
          <p:cNvPr id="3" name="Content Placeholder 2"/>
          <p:cNvSpPr>
            <a:spLocks noGrp="1"/>
          </p:cNvSpPr>
          <p:nvPr>
            <p:ph idx="1"/>
          </p:nvPr>
        </p:nvSpPr>
        <p:spPr>
          <a:xfrm>
            <a:off x="466532" y="1603248"/>
            <a:ext cx="4554355" cy="4573715"/>
          </a:xfrm>
        </p:spPr>
        <p:txBody>
          <a:bodyPr/>
          <a:lstStyle/>
          <a:p>
            <a:r>
              <a:rPr lang="en-US" b="1" dirty="0"/>
              <a:t>WebSocket-based Communication APIs</a:t>
            </a:r>
          </a:p>
          <a:p>
            <a:r>
              <a:rPr lang="en-US" sz="2400" dirty="0"/>
              <a:t>WebSocket APIs allow bidirectional, full duplex communication between clients and servers.</a:t>
            </a:r>
          </a:p>
          <a:p>
            <a:r>
              <a:rPr lang="en-US" sz="2400" dirty="0"/>
              <a:t>WebSocket APIs follow the exclusive pair communication model</a:t>
            </a:r>
          </a:p>
        </p:txBody>
      </p:sp>
      <p:pic>
        <p:nvPicPr>
          <p:cNvPr id="5" name="Picture 4"/>
          <p:cNvPicPr>
            <a:picLocks noChangeAspect="1"/>
          </p:cNvPicPr>
          <p:nvPr/>
        </p:nvPicPr>
        <p:blipFill>
          <a:blip r:embed="rId2"/>
          <a:stretch>
            <a:fillRect/>
          </a:stretch>
        </p:blipFill>
        <p:spPr>
          <a:xfrm>
            <a:off x="4887883" y="1691085"/>
            <a:ext cx="6741621" cy="4485878"/>
          </a:xfrm>
          <a:prstGeom prst="rect">
            <a:avLst/>
          </a:prstGeom>
        </p:spPr>
      </p:pic>
    </p:spTree>
    <p:extLst>
      <p:ext uri="{BB962C8B-B14F-4D97-AF65-F5344CB8AC3E}">
        <p14:creationId xmlns:p14="http://schemas.microsoft.com/office/powerpoint/2010/main" val="16243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IoT systems</a:t>
            </a:r>
          </a:p>
        </p:txBody>
      </p:sp>
      <p:sp>
        <p:nvSpPr>
          <p:cNvPr id="3" name="Content Placeholder 2"/>
          <p:cNvSpPr>
            <a:spLocks noGrp="1"/>
          </p:cNvSpPr>
          <p:nvPr>
            <p:ph idx="1"/>
          </p:nvPr>
        </p:nvSpPr>
        <p:spPr>
          <a:xfrm>
            <a:off x="466532" y="1603248"/>
            <a:ext cx="4022342" cy="4573715"/>
          </a:xfrm>
        </p:spPr>
        <p:txBody>
          <a:bodyPr/>
          <a:lstStyle/>
          <a:p>
            <a:r>
              <a:rPr lang="en-US" dirty="0"/>
              <a:t>Device</a:t>
            </a:r>
          </a:p>
          <a:p>
            <a:r>
              <a:rPr lang="en-US" dirty="0"/>
              <a:t>Resource</a:t>
            </a:r>
          </a:p>
          <a:p>
            <a:r>
              <a:rPr lang="en-US" dirty="0"/>
              <a:t>Controller Service</a:t>
            </a:r>
          </a:p>
          <a:p>
            <a:r>
              <a:rPr lang="en-US" dirty="0"/>
              <a:t>Database</a:t>
            </a:r>
          </a:p>
          <a:p>
            <a:r>
              <a:rPr lang="en-US" dirty="0"/>
              <a:t>Web service</a:t>
            </a:r>
          </a:p>
          <a:p>
            <a:r>
              <a:rPr lang="en-US" dirty="0"/>
              <a:t>Analysis Component </a:t>
            </a:r>
          </a:p>
          <a:p>
            <a:r>
              <a:rPr lang="en-US" dirty="0"/>
              <a:t>Application</a:t>
            </a:r>
          </a:p>
          <a:p>
            <a:endParaRPr lang="en-US" dirty="0"/>
          </a:p>
        </p:txBody>
      </p:sp>
      <p:grpSp>
        <p:nvGrpSpPr>
          <p:cNvPr id="40" name="Group 39"/>
          <p:cNvGrpSpPr/>
          <p:nvPr/>
        </p:nvGrpSpPr>
        <p:grpSpPr>
          <a:xfrm>
            <a:off x="4987637" y="1751461"/>
            <a:ext cx="6434050" cy="3751563"/>
            <a:chOff x="5104013" y="1751461"/>
            <a:chExt cx="6317674" cy="3948851"/>
          </a:xfrm>
        </p:grpSpPr>
        <p:sp>
          <p:nvSpPr>
            <p:cNvPr id="4" name="Rectangle 3"/>
            <p:cNvSpPr/>
            <p:nvPr/>
          </p:nvSpPr>
          <p:spPr>
            <a:xfrm>
              <a:off x="6209607" y="5326240"/>
              <a:ext cx="3591098" cy="374072"/>
            </a:xfrm>
            <a:prstGeom prst="rect">
              <a:avLst/>
            </a:prstGeom>
            <a:solidFill>
              <a:srgbClr val="F3D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5" name="Rectangle 4"/>
            <p:cNvSpPr/>
            <p:nvPr/>
          </p:nvSpPr>
          <p:spPr>
            <a:xfrm>
              <a:off x="6475615" y="4952168"/>
              <a:ext cx="2975956" cy="374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7" name="Rectangle 6"/>
            <p:cNvSpPr/>
            <p:nvPr/>
          </p:nvSpPr>
          <p:spPr>
            <a:xfrm>
              <a:off x="6953596" y="4578096"/>
              <a:ext cx="2103120" cy="374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Controller Service</a:t>
              </a:r>
            </a:p>
          </p:txBody>
        </p:sp>
        <p:sp>
          <p:nvSpPr>
            <p:cNvPr id="8" name="Flowchart: Magnetic Disk 7"/>
            <p:cNvSpPr/>
            <p:nvPr/>
          </p:nvSpPr>
          <p:spPr>
            <a:xfrm>
              <a:off x="5176752" y="3201783"/>
              <a:ext cx="1072342" cy="8354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9" name="Rectangle 8"/>
            <p:cNvSpPr/>
            <p:nvPr/>
          </p:nvSpPr>
          <p:spPr>
            <a:xfrm>
              <a:off x="6966066" y="2806928"/>
              <a:ext cx="2086495" cy="4821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Service</a:t>
              </a:r>
            </a:p>
          </p:txBody>
        </p:sp>
        <p:sp>
          <p:nvSpPr>
            <p:cNvPr id="10" name="Oval 9"/>
            <p:cNvSpPr/>
            <p:nvPr/>
          </p:nvSpPr>
          <p:spPr>
            <a:xfrm>
              <a:off x="5104013" y="1754814"/>
              <a:ext cx="1105594" cy="995310"/>
            </a:xfrm>
            <a:prstGeom prst="ellipse">
              <a:avLst/>
            </a:prstGeom>
            <a:solidFill>
              <a:srgbClr val="F5B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11" name="Rectangle 10"/>
            <p:cNvSpPr/>
            <p:nvPr/>
          </p:nvSpPr>
          <p:spPr>
            <a:xfrm>
              <a:off x="6966066" y="1860381"/>
              <a:ext cx="2086495" cy="556953"/>
            </a:xfrm>
            <a:prstGeom prst="rect">
              <a:avLst/>
            </a:prstGeom>
            <a:solidFill>
              <a:srgbClr val="EB63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cxnSp>
          <p:nvCxnSpPr>
            <p:cNvPr id="13" name="Straight Arrow Connector 12"/>
            <p:cNvCxnSpPr>
              <a:stCxn id="11" idx="2"/>
              <a:endCxn id="9" idx="0"/>
            </p:cNvCxnSpPr>
            <p:nvPr/>
          </p:nvCxnSpPr>
          <p:spPr>
            <a:xfrm>
              <a:off x="8009314" y="2417334"/>
              <a:ext cx="0" cy="3895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4"/>
              <a:endCxn id="9" idx="2"/>
            </p:cNvCxnSpPr>
            <p:nvPr/>
          </p:nvCxnSpPr>
          <p:spPr>
            <a:xfrm flipV="1">
              <a:off x="6249094" y="3289066"/>
              <a:ext cx="1760220" cy="33043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7" idx="0"/>
            </p:cNvCxnSpPr>
            <p:nvPr/>
          </p:nvCxnSpPr>
          <p:spPr>
            <a:xfrm rot="16200000" flipH="1">
              <a:off x="6588598" y="3161537"/>
              <a:ext cx="540883" cy="229223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5707726" y="2719818"/>
              <a:ext cx="32215" cy="4819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p:cNvCxnSpPr>
            <p:nvPr/>
          </p:nvCxnSpPr>
          <p:spPr>
            <a:xfrm>
              <a:off x="6209607" y="2252469"/>
              <a:ext cx="7439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descr="File:&lt;strong&gt;User&lt;/strong&gt; icon 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2435" y="1751461"/>
              <a:ext cx="959252" cy="945249"/>
            </a:xfrm>
            <a:prstGeom prst="rect">
              <a:avLst/>
            </a:prstGeom>
            <a:ln w="9525">
              <a:solidFill>
                <a:schemeClr val="tx1"/>
              </a:solidFill>
            </a:ln>
          </p:spPr>
        </p:pic>
        <p:cxnSp>
          <p:nvCxnSpPr>
            <p:cNvPr id="37" name="Straight Arrow Connector 36"/>
            <p:cNvCxnSpPr/>
            <p:nvPr/>
          </p:nvCxnSpPr>
          <p:spPr>
            <a:xfrm>
              <a:off x="9094558" y="2138857"/>
              <a:ext cx="13711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34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IoT</a:t>
            </a:r>
          </a:p>
        </p:txBody>
      </p:sp>
      <p:sp>
        <p:nvSpPr>
          <p:cNvPr id="3" name="Content Placeholder 2"/>
          <p:cNvSpPr>
            <a:spLocks noGrp="1"/>
          </p:cNvSpPr>
          <p:nvPr>
            <p:ph idx="1"/>
          </p:nvPr>
        </p:nvSpPr>
        <p:spPr/>
        <p:txBody>
          <a:bodyPr>
            <a:normAutofit/>
          </a:bodyPr>
          <a:lstStyle/>
          <a:p>
            <a:r>
              <a:rPr lang="en-US" dirty="0"/>
              <a:t>An IoT system comprises of the following components:</a:t>
            </a:r>
          </a:p>
          <a:p>
            <a:pPr marL="0" indent="0">
              <a:buNone/>
            </a:pPr>
            <a:r>
              <a:rPr lang="en-US" dirty="0"/>
              <a:t>• </a:t>
            </a:r>
            <a:r>
              <a:rPr lang="en-US" b="1" dirty="0"/>
              <a:t>Device</a:t>
            </a:r>
            <a:r>
              <a:rPr lang="en-US" dirty="0"/>
              <a:t>: </a:t>
            </a:r>
            <a:r>
              <a:rPr lang="en-US" sz="2400" dirty="0"/>
              <a:t>An IoT device allows identification, remote sensing, actuating and remote monitoring capabilities. </a:t>
            </a:r>
          </a:p>
          <a:p>
            <a:pPr marL="0" indent="0">
              <a:buNone/>
            </a:pPr>
            <a:r>
              <a:rPr lang="en-US" dirty="0"/>
              <a:t>• </a:t>
            </a:r>
            <a:r>
              <a:rPr lang="en-US" b="1" dirty="0"/>
              <a:t>Resource</a:t>
            </a:r>
            <a:r>
              <a:rPr lang="en-US" dirty="0"/>
              <a:t>: </a:t>
            </a:r>
            <a:r>
              <a:rPr lang="en-US" sz="2400" dirty="0"/>
              <a:t>Resources are software components on the IoT device for accessing, processing, and storing sensor information, or controlling actuators connected to the device. Resources also include the software components that enable network access for the device.</a:t>
            </a:r>
          </a:p>
          <a:p>
            <a:pPr marL="0" indent="0">
              <a:buNone/>
            </a:pPr>
            <a:r>
              <a:rPr lang="en-US" dirty="0"/>
              <a:t>•</a:t>
            </a:r>
            <a:r>
              <a:rPr lang="en-US" b="1" dirty="0"/>
              <a:t>Controller Service</a:t>
            </a:r>
            <a:r>
              <a:rPr lang="en-US" dirty="0"/>
              <a:t>: </a:t>
            </a:r>
            <a:r>
              <a:rPr lang="en-US" sz="2400" dirty="0"/>
              <a:t>Controller service is a native service that runs on the device and interacts with the web services. Controller service sends data from the device to the web service and receives commands from the application (via web services) for controlling the device.</a:t>
            </a:r>
          </a:p>
        </p:txBody>
      </p:sp>
    </p:spTree>
    <p:extLst>
      <p:ext uri="{BB962C8B-B14F-4D97-AF65-F5344CB8AC3E}">
        <p14:creationId xmlns:p14="http://schemas.microsoft.com/office/powerpoint/2010/main" val="44910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IoT</a:t>
            </a:r>
          </a:p>
        </p:txBody>
      </p:sp>
      <p:sp>
        <p:nvSpPr>
          <p:cNvPr id="3" name="Content Placeholder 2"/>
          <p:cNvSpPr>
            <a:spLocks noGrp="1"/>
          </p:cNvSpPr>
          <p:nvPr>
            <p:ph idx="1"/>
          </p:nvPr>
        </p:nvSpPr>
        <p:spPr/>
        <p:txBody>
          <a:bodyPr>
            <a:normAutofit/>
          </a:bodyPr>
          <a:lstStyle/>
          <a:p>
            <a:r>
              <a:rPr lang="en-US" b="1" dirty="0"/>
              <a:t>Database</a:t>
            </a:r>
            <a:r>
              <a:rPr lang="en-US" dirty="0"/>
              <a:t>: </a:t>
            </a:r>
            <a:r>
              <a:rPr lang="en-US" sz="2600" dirty="0"/>
              <a:t>Database can be either local or in the cloud and stores the data generated by the IoT device.</a:t>
            </a:r>
          </a:p>
          <a:p>
            <a:r>
              <a:rPr lang="en-US" b="1" dirty="0"/>
              <a:t>Web Service</a:t>
            </a:r>
            <a:r>
              <a:rPr lang="en-US" dirty="0"/>
              <a:t>: </a:t>
            </a:r>
            <a:r>
              <a:rPr lang="en-US" sz="2400" dirty="0"/>
              <a:t>Web services serve as a link between the IoT device, application, database and analysis components. Web service can be either implemented using HTTP and REST principles (REST service) or using WebSocket protocol (WebSocket service).</a:t>
            </a:r>
          </a:p>
          <a:p>
            <a:r>
              <a:rPr lang="en-US" b="1" dirty="0"/>
              <a:t>Analysis Component</a:t>
            </a:r>
            <a:r>
              <a:rPr lang="en-US" dirty="0"/>
              <a:t>: </a:t>
            </a:r>
            <a:r>
              <a:rPr lang="en-US" sz="2400" dirty="0"/>
              <a:t>The Analysis Component is responsible for analyzing the IoT data and generate results in a form which are easy for the user to understand.</a:t>
            </a:r>
          </a:p>
          <a:p>
            <a:r>
              <a:rPr lang="en-US" b="1" dirty="0"/>
              <a:t>Application</a:t>
            </a:r>
            <a:r>
              <a:rPr lang="en-US" dirty="0"/>
              <a:t>: </a:t>
            </a:r>
            <a:r>
              <a:rPr lang="en-US" sz="2400" dirty="0"/>
              <a:t>IoT applications provide an interface that the users can use to control and monitor various aspects of the IoT system. Applications also allow users to view the system status and view the processed data.</a:t>
            </a:r>
          </a:p>
        </p:txBody>
      </p:sp>
    </p:spTree>
    <p:extLst>
      <p:ext uri="{BB962C8B-B14F-4D97-AF65-F5344CB8AC3E}">
        <p14:creationId xmlns:p14="http://schemas.microsoft.com/office/powerpoint/2010/main" val="92194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Levels &amp; Deployment Templates</a:t>
            </a:r>
          </a:p>
        </p:txBody>
      </p:sp>
      <p:sp>
        <p:nvSpPr>
          <p:cNvPr id="3" name="Content Placeholder 2"/>
          <p:cNvSpPr>
            <a:spLocks noGrp="1"/>
          </p:cNvSpPr>
          <p:nvPr>
            <p:ph idx="1"/>
          </p:nvPr>
        </p:nvSpPr>
        <p:spPr>
          <a:xfrm>
            <a:off x="466531" y="1603248"/>
            <a:ext cx="5352378" cy="4573715"/>
          </a:xfrm>
        </p:spPr>
        <p:txBody>
          <a:bodyPr>
            <a:normAutofit/>
          </a:bodyPr>
          <a:lstStyle/>
          <a:p>
            <a:pPr algn="just"/>
            <a:r>
              <a:rPr lang="en-US" u="sng" dirty="0"/>
              <a:t>IoT Level-1</a:t>
            </a:r>
          </a:p>
          <a:p>
            <a:pPr algn="just"/>
            <a:r>
              <a:rPr lang="en-US" sz="2000" dirty="0"/>
              <a:t>It has a single node/device that performs sensing and/or actuation, stores data, performs analysis and hosts the application</a:t>
            </a:r>
          </a:p>
          <a:p>
            <a:pPr algn="just"/>
            <a:r>
              <a:rPr lang="en-US" sz="2000" dirty="0"/>
              <a:t>suitable for modeling low-cost and low-complexity solutions where the data involved is not big and the analysis requirements are not computationally intensive.</a:t>
            </a:r>
          </a:p>
        </p:txBody>
      </p:sp>
      <p:pic>
        <p:nvPicPr>
          <p:cNvPr id="4" name="Picture 3"/>
          <p:cNvPicPr>
            <a:picLocks noChangeAspect="1"/>
          </p:cNvPicPr>
          <p:nvPr/>
        </p:nvPicPr>
        <p:blipFill>
          <a:blip r:embed="rId2"/>
          <a:stretch>
            <a:fillRect/>
          </a:stretch>
        </p:blipFill>
        <p:spPr>
          <a:xfrm>
            <a:off x="6508789" y="1679171"/>
            <a:ext cx="4746643" cy="4497792"/>
          </a:xfrm>
          <a:prstGeom prst="rect">
            <a:avLst/>
          </a:prstGeom>
        </p:spPr>
      </p:pic>
    </p:spTree>
    <p:extLst>
      <p:ext uri="{BB962C8B-B14F-4D97-AF65-F5344CB8AC3E}">
        <p14:creationId xmlns:p14="http://schemas.microsoft.com/office/powerpoint/2010/main" val="286847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Level-1 example</a:t>
            </a:r>
          </a:p>
        </p:txBody>
      </p:sp>
      <p:sp>
        <p:nvSpPr>
          <p:cNvPr id="5" name="Content Placeholder 4"/>
          <p:cNvSpPr>
            <a:spLocks noGrp="1"/>
          </p:cNvSpPr>
          <p:nvPr>
            <p:ph idx="1"/>
          </p:nvPr>
        </p:nvSpPr>
        <p:spPr/>
        <p:txBody>
          <a:bodyPr/>
          <a:lstStyle/>
          <a:p>
            <a:r>
              <a:rPr lang="en-US" dirty="0"/>
              <a:t>This level consists of air conditioner, temperature sensor, data collection and analysis and control &amp; monitoring app.</a:t>
            </a:r>
            <a:br>
              <a:rPr lang="en-US" dirty="0"/>
            </a:br>
            <a:r>
              <a:rPr lang="en-US" dirty="0"/>
              <a:t>• </a:t>
            </a:r>
            <a:r>
              <a:rPr lang="en-US" sz="2000" dirty="0"/>
              <a:t>The data sensed in stored locally.</a:t>
            </a:r>
            <a:br>
              <a:rPr lang="en-US" sz="2000" dirty="0"/>
            </a:br>
            <a:r>
              <a:rPr lang="en-US" sz="2000" dirty="0"/>
              <a:t>• The data analysis is done locally.</a:t>
            </a:r>
            <a:br>
              <a:rPr lang="en-US" sz="2000" dirty="0"/>
            </a:br>
            <a:r>
              <a:rPr lang="en-US" sz="2000" dirty="0"/>
              <a:t>• Monitoring &amp; Control is done using Mobile app or web app.</a:t>
            </a:r>
            <a:br>
              <a:rPr lang="en-US" sz="2000" dirty="0"/>
            </a:br>
            <a:r>
              <a:rPr lang="en-US" sz="2000" dirty="0"/>
              <a:t>• The data generated in this level application is not huge.</a:t>
            </a:r>
            <a:br>
              <a:rPr lang="en-US" sz="2000" dirty="0"/>
            </a:br>
            <a:r>
              <a:rPr lang="en-US" sz="2000" dirty="0"/>
              <a:t>• All the control actions are performed through internet.</a:t>
            </a:r>
          </a:p>
          <a:p>
            <a:pPr marL="0" indent="0">
              <a:buNone/>
            </a:pPr>
            <a:br>
              <a:rPr lang="en-US" sz="2000" dirty="0"/>
            </a:br>
            <a:r>
              <a:rPr lang="en-US" sz="2000" dirty="0"/>
              <a:t>• </a:t>
            </a:r>
            <a:r>
              <a:rPr lang="en-US" b="1" dirty="0"/>
              <a:t>Example:</a:t>
            </a:r>
            <a:r>
              <a:rPr lang="en-US" dirty="0"/>
              <a:t> Room temperature is monitored using temperature sensor and data is stored/</a:t>
            </a:r>
            <a:r>
              <a:rPr lang="en-US" dirty="0" err="1"/>
              <a:t>analysed</a:t>
            </a:r>
            <a:r>
              <a:rPr lang="en-US" dirty="0"/>
              <a:t> locally. Based on analysis made, control action is triggered using mobile app or it can just help in status monitoring</a:t>
            </a:r>
            <a:r>
              <a:rPr lang="en-US" sz="2000" dirty="0"/>
              <a:t>.</a:t>
            </a:r>
            <a:endParaRPr lang="en-IN" sz="2000" dirty="0"/>
          </a:p>
        </p:txBody>
      </p:sp>
    </p:spTree>
    <p:extLst>
      <p:ext uri="{BB962C8B-B14F-4D97-AF65-F5344CB8AC3E}">
        <p14:creationId xmlns:p14="http://schemas.microsoft.com/office/powerpoint/2010/main" val="214839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Structure of </a:t>
            </a:r>
            <a:r>
              <a:rPr lang="en-US" dirty="0" err="1"/>
              <a:t>IoT</a:t>
            </a:r>
            <a:r>
              <a:rPr lang="en-US" dirty="0"/>
              <a:t> systems</a:t>
            </a:r>
          </a:p>
          <a:p>
            <a:pPr marL="0" indent="0">
              <a:buNone/>
            </a:pPr>
            <a:endParaRPr lang="en-US" dirty="0"/>
          </a:p>
          <a:p>
            <a:pPr lvl="2"/>
            <a:r>
              <a:rPr lang="en-US" dirty="0"/>
              <a:t>IoT backend modules</a:t>
            </a:r>
          </a:p>
          <a:p>
            <a:pPr lvl="2"/>
            <a:r>
              <a:rPr lang="en-US" dirty="0"/>
              <a:t>IoT gateways</a:t>
            </a:r>
          </a:p>
          <a:p>
            <a:pPr lvl="2"/>
            <a:r>
              <a:rPr lang="en-US" dirty="0"/>
              <a:t>IoT edge</a:t>
            </a:r>
          </a:p>
        </p:txBody>
      </p:sp>
    </p:spTree>
    <p:extLst>
      <p:ext uri="{BB962C8B-B14F-4D97-AF65-F5344CB8AC3E}">
        <p14:creationId xmlns:p14="http://schemas.microsoft.com/office/powerpoint/2010/main" val="4031957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Level-2</a:t>
            </a:r>
          </a:p>
        </p:txBody>
      </p:sp>
      <p:sp>
        <p:nvSpPr>
          <p:cNvPr id="3" name="Content Placeholder 2"/>
          <p:cNvSpPr>
            <a:spLocks noGrp="1"/>
          </p:cNvSpPr>
          <p:nvPr>
            <p:ph idx="1"/>
          </p:nvPr>
        </p:nvSpPr>
        <p:spPr>
          <a:xfrm>
            <a:off x="466531" y="1603248"/>
            <a:ext cx="5543571" cy="4573715"/>
          </a:xfrm>
        </p:spPr>
        <p:txBody>
          <a:bodyPr>
            <a:normAutofit/>
          </a:bodyPr>
          <a:lstStyle/>
          <a:p>
            <a:pPr algn="just"/>
            <a:r>
              <a:rPr lang="en-US" sz="2000" dirty="0"/>
              <a:t>A level-2 IoT system has a single node that performs sensing and/or actuation and local analysis.</a:t>
            </a:r>
          </a:p>
          <a:p>
            <a:pPr algn="just"/>
            <a:r>
              <a:rPr lang="en-US" sz="2000" dirty="0"/>
              <a:t>Data is stored in the cloud and application is usually cloud based.</a:t>
            </a:r>
          </a:p>
          <a:p>
            <a:pPr algn="just"/>
            <a:r>
              <a:rPr lang="en-US" sz="2000" dirty="0"/>
              <a:t>Level-2 IoT systems are suitable for solutions where the data involved is big, however, the primary analysis requirement is not computationally intensive and can be done locally itself.</a:t>
            </a:r>
          </a:p>
        </p:txBody>
      </p:sp>
      <p:pic>
        <p:nvPicPr>
          <p:cNvPr id="4" name="Picture 3"/>
          <p:cNvPicPr>
            <a:picLocks noChangeAspect="1"/>
          </p:cNvPicPr>
          <p:nvPr/>
        </p:nvPicPr>
        <p:blipFill>
          <a:blip r:embed="rId2"/>
          <a:stretch>
            <a:fillRect/>
          </a:stretch>
        </p:blipFill>
        <p:spPr>
          <a:xfrm>
            <a:off x="6827480" y="1603248"/>
            <a:ext cx="4203510" cy="4731050"/>
          </a:xfrm>
          <a:prstGeom prst="rect">
            <a:avLst/>
          </a:prstGeom>
        </p:spPr>
      </p:pic>
    </p:spTree>
    <p:extLst>
      <p:ext uri="{BB962C8B-B14F-4D97-AF65-F5344CB8AC3E}">
        <p14:creationId xmlns:p14="http://schemas.microsoft.com/office/powerpoint/2010/main" val="192431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Level-2 example</a:t>
            </a:r>
          </a:p>
        </p:txBody>
      </p:sp>
      <p:sp>
        <p:nvSpPr>
          <p:cNvPr id="5" name="Content Placeholder 4"/>
          <p:cNvSpPr>
            <a:spLocks noGrp="1"/>
          </p:cNvSpPr>
          <p:nvPr>
            <p:ph idx="1"/>
          </p:nvPr>
        </p:nvSpPr>
        <p:spPr/>
        <p:txBody>
          <a:bodyPr>
            <a:normAutofit/>
          </a:bodyPr>
          <a:lstStyle/>
          <a:p>
            <a:r>
              <a:rPr lang="en-US" dirty="0"/>
              <a:t>This level consists of air conditioner, temperature sensor, Big data (Bigger than level -1, data analysis done here) , cloud and control &amp; monitoring app.</a:t>
            </a:r>
            <a:br>
              <a:rPr lang="en-US" dirty="0"/>
            </a:br>
            <a:r>
              <a:rPr lang="en-US" dirty="0"/>
              <a:t>•</a:t>
            </a:r>
            <a:r>
              <a:rPr lang="en-US" sz="2000" dirty="0"/>
              <a:t> This level-2 is complex compare to level-1. Moreover rate of sensing is faster compare to level-1.</a:t>
            </a:r>
            <a:br>
              <a:rPr lang="en-US" sz="2000" dirty="0"/>
            </a:br>
            <a:r>
              <a:rPr lang="en-US" sz="2000" dirty="0"/>
              <a:t>• This level has voluminous size of data. Hence cloud storage is used.</a:t>
            </a:r>
            <a:br>
              <a:rPr lang="en-US" sz="2000" dirty="0"/>
            </a:br>
            <a:r>
              <a:rPr lang="en-US" sz="2000" dirty="0"/>
              <a:t>• Data analysis is carried out locally. Cloud is used for only storage purpose.</a:t>
            </a:r>
            <a:br>
              <a:rPr lang="en-US" sz="2000" dirty="0"/>
            </a:br>
            <a:r>
              <a:rPr lang="en-US" sz="2000" dirty="0"/>
              <a:t>• Based on data analysis, control action is triggered using web app or mobile app</a:t>
            </a:r>
            <a:r>
              <a:rPr lang="en-US" dirty="0"/>
              <a:t>.</a:t>
            </a:r>
          </a:p>
          <a:p>
            <a:pPr marL="0" indent="0">
              <a:buNone/>
            </a:pPr>
            <a:br>
              <a:rPr lang="en-US" dirty="0"/>
            </a:br>
            <a:r>
              <a:rPr lang="en-US" dirty="0"/>
              <a:t>• </a:t>
            </a:r>
            <a:r>
              <a:rPr lang="en-US" b="1" dirty="0"/>
              <a:t>Examples:</a:t>
            </a:r>
            <a:r>
              <a:rPr lang="en-US" dirty="0"/>
              <a:t> Agriculture applications, room freshening solutions based on </a:t>
            </a:r>
            <a:r>
              <a:rPr lang="en-US" dirty="0" err="1"/>
              <a:t>odour</a:t>
            </a:r>
            <a:r>
              <a:rPr lang="en-US" dirty="0"/>
              <a:t> sensors etc.</a:t>
            </a:r>
            <a:endParaRPr lang="en-IN" dirty="0"/>
          </a:p>
        </p:txBody>
      </p:sp>
    </p:spTree>
    <p:extLst>
      <p:ext uri="{BB962C8B-B14F-4D97-AF65-F5344CB8AC3E}">
        <p14:creationId xmlns:p14="http://schemas.microsoft.com/office/powerpoint/2010/main" val="313706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Level-3</a:t>
            </a:r>
          </a:p>
        </p:txBody>
      </p:sp>
      <p:sp>
        <p:nvSpPr>
          <p:cNvPr id="3" name="Content Placeholder 2"/>
          <p:cNvSpPr>
            <a:spLocks noGrp="1"/>
          </p:cNvSpPr>
          <p:nvPr>
            <p:ph idx="1"/>
          </p:nvPr>
        </p:nvSpPr>
        <p:spPr>
          <a:xfrm>
            <a:off x="466532" y="1603248"/>
            <a:ext cx="4737236" cy="4573715"/>
          </a:xfrm>
        </p:spPr>
        <p:txBody>
          <a:bodyPr>
            <a:normAutofit/>
          </a:bodyPr>
          <a:lstStyle/>
          <a:p>
            <a:pPr algn="just"/>
            <a:r>
              <a:rPr lang="en-US" sz="2400" dirty="0"/>
              <a:t>A level-3 IoT system has a single node. Data is stored and analyzed in the cloud and application is cloud based.</a:t>
            </a:r>
          </a:p>
          <a:p>
            <a:pPr algn="just"/>
            <a:r>
              <a:rPr lang="en-US" sz="2400" dirty="0"/>
              <a:t>Level-3 IoT systems are suitable for solutions where the data involved is big and the analysis requirements are computationally intensive</a:t>
            </a:r>
            <a:r>
              <a:rPr lang="en-US" sz="2000" dirty="0"/>
              <a:t>.</a:t>
            </a:r>
          </a:p>
        </p:txBody>
      </p:sp>
      <p:pic>
        <p:nvPicPr>
          <p:cNvPr id="4" name="Picture 3"/>
          <p:cNvPicPr>
            <a:picLocks noChangeAspect="1"/>
          </p:cNvPicPr>
          <p:nvPr/>
        </p:nvPicPr>
        <p:blipFill>
          <a:blip r:embed="rId2"/>
          <a:stretch>
            <a:fillRect/>
          </a:stretch>
        </p:blipFill>
        <p:spPr>
          <a:xfrm>
            <a:off x="6143106" y="1592926"/>
            <a:ext cx="4352421" cy="4584037"/>
          </a:xfrm>
          <a:prstGeom prst="rect">
            <a:avLst/>
          </a:prstGeom>
        </p:spPr>
      </p:pic>
    </p:spTree>
    <p:extLst>
      <p:ext uri="{BB962C8B-B14F-4D97-AF65-F5344CB8AC3E}">
        <p14:creationId xmlns:p14="http://schemas.microsoft.com/office/powerpoint/2010/main" val="202861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Level-3 example</a:t>
            </a:r>
          </a:p>
        </p:txBody>
      </p:sp>
      <p:sp>
        <p:nvSpPr>
          <p:cNvPr id="5" name="Content Placeholder 4"/>
          <p:cNvSpPr>
            <a:spLocks noGrp="1"/>
          </p:cNvSpPr>
          <p:nvPr>
            <p:ph idx="1"/>
          </p:nvPr>
        </p:nvSpPr>
        <p:spPr>
          <a:xfrm>
            <a:off x="466530" y="1744564"/>
            <a:ext cx="11234057" cy="4573715"/>
          </a:xfrm>
        </p:spPr>
        <p:txBody>
          <a:bodyPr/>
          <a:lstStyle/>
          <a:p>
            <a:r>
              <a:rPr lang="en-US" dirty="0"/>
              <a:t>This level consists of air conditioner, temperature sensor, big data collection (Bigger than level-1) , cloud (for data analysis) and control &amp; monitoring app.</a:t>
            </a:r>
            <a:br>
              <a:rPr lang="en-US" dirty="0"/>
            </a:br>
            <a:r>
              <a:rPr lang="en-US" dirty="0"/>
              <a:t>• </a:t>
            </a:r>
            <a:r>
              <a:rPr lang="en-US" sz="2000" dirty="0"/>
              <a:t>Data here is voluminous i.e. big data. Frequency of data sensing is fast and collected sensed data is stored on cloud as it is big.</a:t>
            </a:r>
            <a:br>
              <a:rPr lang="en-US" sz="2000" dirty="0"/>
            </a:br>
            <a:r>
              <a:rPr lang="en-US" sz="2000" dirty="0"/>
              <a:t>• Data analysis is done on the cloud side and based on analysis control action is triggered using mobile app or web app.</a:t>
            </a:r>
          </a:p>
          <a:p>
            <a:pPr marL="0" indent="0">
              <a:buNone/>
            </a:pPr>
            <a:br>
              <a:rPr lang="en-US" dirty="0"/>
            </a:br>
            <a:r>
              <a:rPr lang="en-US" dirty="0"/>
              <a:t>• </a:t>
            </a:r>
            <a:r>
              <a:rPr lang="en-US" b="1" dirty="0"/>
              <a:t>Examples:</a:t>
            </a:r>
            <a:r>
              <a:rPr lang="en-US" dirty="0"/>
              <a:t> Agriculture applications, room freshening solutions based on </a:t>
            </a:r>
            <a:r>
              <a:rPr lang="en-US" dirty="0" err="1"/>
              <a:t>odour</a:t>
            </a:r>
            <a:r>
              <a:rPr lang="en-US" dirty="0"/>
              <a:t> sensors etc.</a:t>
            </a:r>
            <a:endParaRPr lang="en-IN" dirty="0"/>
          </a:p>
        </p:txBody>
      </p:sp>
    </p:spTree>
    <p:extLst>
      <p:ext uri="{BB962C8B-B14F-4D97-AF65-F5344CB8AC3E}">
        <p14:creationId xmlns:p14="http://schemas.microsoft.com/office/powerpoint/2010/main" val="115483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Level-4</a:t>
            </a:r>
          </a:p>
        </p:txBody>
      </p:sp>
      <p:sp>
        <p:nvSpPr>
          <p:cNvPr id="3" name="Content Placeholder 2"/>
          <p:cNvSpPr>
            <a:spLocks noGrp="1"/>
          </p:cNvSpPr>
          <p:nvPr>
            <p:ph idx="1"/>
          </p:nvPr>
        </p:nvSpPr>
        <p:spPr>
          <a:xfrm>
            <a:off x="466532" y="1603248"/>
            <a:ext cx="5377316" cy="4573715"/>
          </a:xfrm>
        </p:spPr>
        <p:txBody>
          <a:bodyPr>
            <a:normAutofit/>
          </a:bodyPr>
          <a:lstStyle/>
          <a:p>
            <a:pPr algn="just"/>
            <a:r>
              <a:rPr lang="en-US" sz="2000" dirty="0"/>
              <a:t>A level-4 IoT system has multiple nodes that perform local analysis. Data is stored in the cloud and application is cloud-based.</a:t>
            </a:r>
          </a:p>
          <a:p>
            <a:pPr algn="just"/>
            <a:r>
              <a:rPr lang="en-US" sz="2000" dirty="0"/>
              <a:t>Level-4 contains local and cloud based observer nodes which can subscribe to and receive information collected in the cloud from IoT devices.</a:t>
            </a:r>
          </a:p>
          <a:p>
            <a:pPr algn="just"/>
            <a:r>
              <a:rPr lang="en-US" sz="2000" dirty="0"/>
              <a:t>Level-4 IoT systems are suitable for solutions where multiple nodes are required, the data involved is big and the analysis requirements are  computationally intensive</a:t>
            </a:r>
            <a:r>
              <a:rPr lang="en-US" sz="1800" dirty="0"/>
              <a:t>.</a:t>
            </a:r>
          </a:p>
        </p:txBody>
      </p:sp>
      <p:pic>
        <p:nvPicPr>
          <p:cNvPr id="4" name="Picture 3"/>
          <p:cNvPicPr>
            <a:picLocks noChangeAspect="1"/>
          </p:cNvPicPr>
          <p:nvPr/>
        </p:nvPicPr>
        <p:blipFill>
          <a:blip r:embed="rId2"/>
          <a:stretch>
            <a:fillRect/>
          </a:stretch>
        </p:blipFill>
        <p:spPr>
          <a:xfrm>
            <a:off x="6342612" y="1603248"/>
            <a:ext cx="5223170" cy="4713412"/>
          </a:xfrm>
          <a:prstGeom prst="rect">
            <a:avLst/>
          </a:prstGeom>
        </p:spPr>
      </p:pic>
    </p:spTree>
    <p:extLst>
      <p:ext uri="{BB962C8B-B14F-4D97-AF65-F5344CB8AC3E}">
        <p14:creationId xmlns:p14="http://schemas.microsoft.com/office/powerpoint/2010/main" val="260861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Level-4 example</a:t>
            </a:r>
          </a:p>
        </p:txBody>
      </p:sp>
      <p:sp>
        <p:nvSpPr>
          <p:cNvPr id="5" name="Content Placeholder 4"/>
          <p:cNvSpPr>
            <a:spLocks noGrp="1"/>
          </p:cNvSpPr>
          <p:nvPr>
            <p:ph idx="1"/>
          </p:nvPr>
        </p:nvSpPr>
        <p:spPr>
          <a:xfrm>
            <a:off x="466531" y="1767884"/>
            <a:ext cx="11234057" cy="4573715"/>
          </a:xfrm>
        </p:spPr>
        <p:txBody>
          <a:bodyPr/>
          <a:lstStyle/>
          <a:p>
            <a:r>
              <a:rPr lang="en-US" dirty="0"/>
              <a:t>This level consists of multiple sensors, data collection and analysis and control &amp; monitoring app.</a:t>
            </a:r>
            <a:br>
              <a:rPr lang="en-US" dirty="0"/>
            </a:br>
            <a:r>
              <a:rPr lang="en-US" dirty="0"/>
              <a:t>• </a:t>
            </a:r>
            <a:r>
              <a:rPr lang="en-US" sz="2000" dirty="0"/>
              <a:t>At this level-4, multiple sensors are used which are independent of the others.</a:t>
            </a:r>
            <a:br>
              <a:rPr lang="en-US" sz="2000" dirty="0"/>
            </a:br>
            <a:r>
              <a:rPr lang="en-US" sz="2000" dirty="0"/>
              <a:t>• The data collected using these sensors are uploaded to the cloud separately. The cloud storage is used in this level due to requirement of huge data storage.</a:t>
            </a:r>
            <a:br>
              <a:rPr lang="en-US" sz="2000" dirty="0"/>
            </a:br>
            <a:r>
              <a:rPr lang="en-US" sz="2000" dirty="0"/>
              <a:t>• The data analysis is performed on the cloud and based on which control action is triggered either using web app or mobile app.</a:t>
            </a:r>
            <a:endParaRPr lang="en-IN" sz="2000" dirty="0"/>
          </a:p>
        </p:txBody>
      </p:sp>
    </p:spTree>
    <p:extLst>
      <p:ext uri="{BB962C8B-B14F-4D97-AF65-F5344CB8AC3E}">
        <p14:creationId xmlns:p14="http://schemas.microsoft.com/office/powerpoint/2010/main" val="3596706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Level-5</a:t>
            </a:r>
          </a:p>
        </p:txBody>
      </p:sp>
      <p:sp>
        <p:nvSpPr>
          <p:cNvPr id="3" name="Content Placeholder 2"/>
          <p:cNvSpPr>
            <a:spLocks noGrp="1"/>
          </p:cNvSpPr>
          <p:nvPr>
            <p:ph idx="1"/>
          </p:nvPr>
        </p:nvSpPr>
        <p:spPr>
          <a:xfrm>
            <a:off x="466532" y="1603248"/>
            <a:ext cx="5111308" cy="4573715"/>
          </a:xfrm>
        </p:spPr>
        <p:txBody>
          <a:bodyPr>
            <a:noAutofit/>
          </a:bodyPr>
          <a:lstStyle/>
          <a:p>
            <a:r>
              <a:rPr lang="en-US" sz="2000" dirty="0"/>
              <a:t>A level-5 IoT system has multiple end nodes and one coordinator node.</a:t>
            </a:r>
          </a:p>
          <a:p>
            <a:r>
              <a:rPr lang="en-US" sz="2000" dirty="0"/>
              <a:t>The end nodes that perform sensing and/or actuation.</a:t>
            </a:r>
          </a:p>
          <a:p>
            <a:r>
              <a:rPr lang="en-US" sz="2000" dirty="0"/>
              <a:t>Coordinator node collects data from the end nodes and sends to the cloud.</a:t>
            </a:r>
          </a:p>
          <a:p>
            <a:r>
              <a:rPr lang="en-US" sz="2000" dirty="0"/>
              <a:t>Data is stored and analyzed in the cloud and application is cloud-based.</a:t>
            </a:r>
          </a:p>
          <a:p>
            <a:r>
              <a:rPr lang="en-US" sz="2000" dirty="0"/>
              <a:t>Level-5 IoT systems are suitable for solutions based on wireless sensor networks, in which the data involved is big and the analysis requirements are computationally intensive.</a:t>
            </a:r>
          </a:p>
        </p:txBody>
      </p:sp>
      <p:pic>
        <p:nvPicPr>
          <p:cNvPr id="4" name="Picture 3"/>
          <p:cNvPicPr>
            <a:picLocks noChangeAspect="1"/>
          </p:cNvPicPr>
          <p:nvPr/>
        </p:nvPicPr>
        <p:blipFill>
          <a:blip r:embed="rId2"/>
          <a:stretch>
            <a:fillRect/>
          </a:stretch>
        </p:blipFill>
        <p:spPr>
          <a:xfrm>
            <a:off x="5636029" y="1603248"/>
            <a:ext cx="6184669" cy="4697799"/>
          </a:xfrm>
          <a:prstGeom prst="rect">
            <a:avLst/>
          </a:prstGeom>
        </p:spPr>
      </p:pic>
    </p:spTree>
    <p:extLst>
      <p:ext uri="{BB962C8B-B14F-4D97-AF65-F5344CB8AC3E}">
        <p14:creationId xmlns:p14="http://schemas.microsoft.com/office/powerpoint/2010/main" val="275942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Level-5 example</a:t>
            </a:r>
          </a:p>
        </p:txBody>
      </p:sp>
      <p:sp>
        <p:nvSpPr>
          <p:cNvPr id="5" name="Content Placeholder 4"/>
          <p:cNvSpPr>
            <a:spLocks noGrp="1"/>
          </p:cNvSpPr>
          <p:nvPr>
            <p:ph idx="1"/>
          </p:nvPr>
        </p:nvSpPr>
        <p:spPr>
          <a:xfrm>
            <a:off x="466530" y="1752877"/>
            <a:ext cx="11234057" cy="4573715"/>
          </a:xfrm>
        </p:spPr>
        <p:txBody>
          <a:bodyPr/>
          <a:lstStyle/>
          <a:p>
            <a:r>
              <a:rPr lang="en-US" dirty="0"/>
              <a:t>This level consists of multiple sensors, coordinator node, data collection and analysis and control &amp; monitoring app.</a:t>
            </a:r>
            <a:br>
              <a:rPr lang="en-US" dirty="0"/>
            </a:br>
            <a:r>
              <a:rPr lang="en-US" dirty="0"/>
              <a:t>•</a:t>
            </a:r>
            <a:r>
              <a:rPr lang="en-US" sz="2400" dirty="0"/>
              <a:t> This level is similar to level-4 which also has huge data and hence they are sensed using multiple sensors at much faster rate and simultaneously.</a:t>
            </a:r>
            <a:br>
              <a:rPr lang="en-US" sz="2400" dirty="0"/>
            </a:br>
            <a:r>
              <a:rPr lang="en-US" sz="2400" dirty="0"/>
              <a:t>• The data collection and data analysis is performed at the cloud level.</a:t>
            </a:r>
            <a:br>
              <a:rPr lang="en-US" sz="2400" dirty="0"/>
            </a:br>
            <a:r>
              <a:rPr lang="en-US" sz="2400" dirty="0"/>
              <a:t>• Based on analysis, control action is performed using mobile app or web app.</a:t>
            </a:r>
            <a:endParaRPr lang="en-IN" sz="2400" dirty="0"/>
          </a:p>
        </p:txBody>
      </p:sp>
    </p:spTree>
    <p:extLst>
      <p:ext uri="{BB962C8B-B14F-4D97-AF65-F5344CB8AC3E}">
        <p14:creationId xmlns:p14="http://schemas.microsoft.com/office/powerpoint/2010/main" val="47358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Level-6</a:t>
            </a:r>
          </a:p>
        </p:txBody>
      </p:sp>
      <p:sp>
        <p:nvSpPr>
          <p:cNvPr id="3" name="Content Placeholder 2"/>
          <p:cNvSpPr>
            <a:spLocks noGrp="1"/>
          </p:cNvSpPr>
          <p:nvPr>
            <p:ph idx="1"/>
          </p:nvPr>
        </p:nvSpPr>
        <p:spPr>
          <a:xfrm>
            <a:off x="466532" y="1603248"/>
            <a:ext cx="4471228" cy="4573715"/>
          </a:xfrm>
        </p:spPr>
        <p:txBody>
          <a:bodyPr>
            <a:normAutofit/>
          </a:bodyPr>
          <a:lstStyle/>
          <a:p>
            <a:pPr algn="just"/>
            <a:r>
              <a:rPr lang="en-US" sz="2000" dirty="0"/>
              <a:t>A level-6 IoT system has multiple independent end nodes that perform sensing and/or actuation and send data to the cloud.</a:t>
            </a:r>
          </a:p>
          <a:p>
            <a:pPr algn="just"/>
            <a:r>
              <a:rPr lang="en-US" sz="2000" dirty="0"/>
              <a:t>Data is stored in the cloud and application is cloud-based.</a:t>
            </a:r>
          </a:p>
          <a:p>
            <a:pPr algn="just"/>
            <a:r>
              <a:rPr lang="en-US" sz="2000" dirty="0"/>
              <a:t>The analytics component analyzes the data and stores the results in the cloud database.</a:t>
            </a:r>
          </a:p>
          <a:p>
            <a:pPr algn="just"/>
            <a:r>
              <a:rPr lang="en-US" sz="2000" dirty="0"/>
              <a:t>The results are visualized with the cloud-based application.</a:t>
            </a:r>
          </a:p>
          <a:p>
            <a:pPr algn="just"/>
            <a:r>
              <a:rPr lang="en-US" sz="2000" dirty="0"/>
              <a:t>The centralized controller is aware of the status of all the end nodes and sends control  commands to the nodes.</a:t>
            </a:r>
          </a:p>
        </p:txBody>
      </p:sp>
      <p:pic>
        <p:nvPicPr>
          <p:cNvPr id="4" name="Picture 3"/>
          <p:cNvPicPr>
            <a:picLocks noChangeAspect="1"/>
          </p:cNvPicPr>
          <p:nvPr/>
        </p:nvPicPr>
        <p:blipFill>
          <a:blip r:embed="rId2"/>
          <a:stretch>
            <a:fillRect/>
          </a:stretch>
        </p:blipFill>
        <p:spPr>
          <a:xfrm>
            <a:off x="5183157" y="1670858"/>
            <a:ext cx="6048550" cy="4685088"/>
          </a:xfrm>
          <a:prstGeom prst="rect">
            <a:avLst/>
          </a:prstGeom>
        </p:spPr>
      </p:pic>
    </p:spTree>
    <p:extLst>
      <p:ext uri="{BB962C8B-B14F-4D97-AF65-F5344CB8AC3E}">
        <p14:creationId xmlns:p14="http://schemas.microsoft.com/office/powerpoint/2010/main" val="882239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IoT backend modules</a:t>
            </a:r>
            <a:br>
              <a:rPr lang="en-US" dirty="0"/>
            </a:br>
            <a:endParaRPr lang="en-US" dirty="0"/>
          </a:p>
        </p:txBody>
      </p:sp>
      <p:sp>
        <p:nvSpPr>
          <p:cNvPr id="3" name="Content Placeholder 2"/>
          <p:cNvSpPr>
            <a:spLocks noGrp="1"/>
          </p:cNvSpPr>
          <p:nvPr>
            <p:ph idx="1"/>
          </p:nvPr>
        </p:nvSpPr>
        <p:spPr>
          <a:xfrm>
            <a:off x="466532" y="1603248"/>
            <a:ext cx="5127934" cy="4573715"/>
          </a:xfrm>
        </p:spPr>
        <p:txBody>
          <a:bodyPr>
            <a:normAutofit/>
          </a:bodyPr>
          <a:lstStyle/>
          <a:p>
            <a:r>
              <a:rPr lang="en-US" sz="2000" i="1" dirty="0"/>
              <a:t>The backend services </a:t>
            </a:r>
            <a:r>
              <a:rPr lang="en-US" sz="2000" dirty="0"/>
              <a:t>are predominantly </a:t>
            </a:r>
          </a:p>
          <a:p>
            <a:pPr marL="0" indent="0">
              <a:buNone/>
            </a:pPr>
            <a:r>
              <a:rPr lang="en-US" sz="2000" dirty="0"/>
              <a:t>       --- used to store the IoT device data</a:t>
            </a:r>
          </a:p>
          <a:p>
            <a:pPr marL="0" indent="0">
              <a:buNone/>
            </a:pPr>
            <a:r>
              <a:rPr lang="en-US" sz="2000" dirty="0"/>
              <a:t> but can include additional functionality such as </a:t>
            </a:r>
          </a:p>
          <a:p>
            <a:pPr marL="0" indent="0">
              <a:buNone/>
            </a:pPr>
            <a:r>
              <a:rPr lang="en-US" sz="2000" dirty="0"/>
              <a:t>---individual device configuration and </a:t>
            </a:r>
          </a:p>
          <a:p>
            <a:pPr marL="0" indent="0">
              <a:buNone/>
            </a:pPr>
            <a:r>
              <a:rPr lang="en-US" sz="2000" dirty="0"/>
              <a:t>     analysis algorithms.</a:t>
            </a:r>
          </a:p>
          <a:p>
            <a:r>
              <a:rPr lang="en-US" sz="2000" dirty="0"/>
              <a:t>IoT backend service will need to be able to scale and maintain a high level of availability.</a:t>
            </a:r>
          </a:p>
          <a:p>
            <a:r>
              <a:rPr lang="en-US" sz="2000" dirty="0"/>
              <a:t>To cloud/not to cloud?</a:t>
            </a:r>
          </a:p>
          <a:p>
            <a:r>
              <a:rPr lang="en-US" sz="2000" dirty="0"/>
              <a:t>File System?</a:t>
            </a:r>
          </a:p>
        </p:txBody>
      </p:sp>
      <p:pic>
        <p:nvPicPr>
          <p:cNvPr id="4" name="Picture 3"/>
          <p:cNvPicPr>
            <a:picLocks noChangeAspect="1"/>
          </p:cNvPicPr>
          <p:nvPr/>
        </p:nvPicPr>
        <p:blipFill>
          <a:blip r:embed="rId2"/>
          <a:stretch>
            <a:fillRect/>
          </a:stretch>
        </p:blipFill>
        <p:spPr>
          <a:xfrm>
            <a:off x="5390100" y="1603248"/>
            <a:ext cx="6514855" cy="3886390"/>
          </a:xfrm>
          <a:prstGeom prst="rect">
            <a:avLst/>
          </a:prstGeom>
        </p:spPr>
      </p:pic>
      <p:sp>
        <p:nvSpPr>
          <p:cNvPr id="5" name="TextBox 4"/>
          <p:cNvSpPr txBox="1"/>
          <p:nvPr/>
        </p:nvSpPr>
        <p:spPr>
          <a:xfrm>
            <a:off x="5419897" y="5627716"/>
            <a:ext cx="5993477" cy="523220"/>
          </a:xfrm>
          <a:prstGeom prst="rect">
            <a:avLst/>
          </a:prstGeom>
          <a:noFill/>
          <a:ln>
            <a:solidFill>
              <a:schemeClr val="tx1"/>
            </a:solidFill>
          </a:ln>
        </p:spPr>
        <p:txBody>
          <a:bodyPr wrap="square" rtlCol="0">
            <a:spAutoFit/>
          </a:bodyPr>
          <a:lstStyle/>
          <a:p>
            <a:pPr algn="just"/>
            <a:r>
              <a:rPr lang="en-US" sz="1400" dirty="0"/>
              <a:t>Example: Backend Processing for the Weather Station SHT15 Sensor, Showing a Variety of Services Supported</a:t>
            </a:r>
          </a:p>
        </p:txBody>
      </p:sp>
    </p:spTree>
    <p:extLst>
      <p:ext uri="{BB962C8B-B14F-4D97-AF65-F5344CB8AC3E}">
        <p14:creationId xmlns:p14="http://schemas.microsoft.com/office/powerpoint/2010/main" val="265488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IoT Architecture Key Components</a:t>
            </a:r>
            <a:endParaRPr lang="en-US" dirty="0"/>
          </a:p>
        </p:txBody>
      </p:sp>
      <p:pic>
        <p:nvPicPr>
          <p:cNvPr id="5" name="Content Placeholder 4"/>
          <p:cNvPicPr>
            <a:picLocks noGrp="1" noChangeAspect="1"/>
          </p:cNvPicPr>
          <p:nvPr>
            <p:ph idx="1"/>
          </p:nvPr>
        </p:nvPicPr>
        <p:blipFill>
          <a:blip r:embed="rId2"/>
          <a:stretch>
            <a:fillRect/>
          </a:stretch>
        </p:blipFill>
        <p:spPr>
          <a:xfrm>
            <a:off x="907058" y="2070627"/>
            <a:ext cx="10103101" cy="3323200"/>
          </a:xfrm>
          <a:prstGeom prst="rect">
            <a:avLst/>
          </a:prstGeom>
        </p:spPr>
      </p:pic>
    </p:spTree>
    <p:extLst>
      <p:ext uri="{BB962C8B-B14F-4D97-AF65-F5344CB8AC3E}">
        <p14:creationId xmlns:p14="http://schemas.microsoft.com/office/powerpoint/2010/main" val="3549769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IoT gateways</a:t>
            </a:r>
            <a:br>
              <a:rPr lang="en-US" dirty="0"/>
            </a:br>
            <a:endParaRPr lang="en-US" dirty="0"/>
          </a:p>
        </p:txBody>
      </p:sp>
      <p:sp>
        <p:nvSpPr>
          <p:cNvPr id="3" name="Content Placeholder 2"/>
          <p:cNvSpPr>
            <a:spLocks noGrp="1"/>
          </p:cNvSpPr>
          <p:nvPr>
            <p:ph idx="1"/>
          </p:nvPr>
        </p:nvSpPr>
        <p:spPr/>
        <p:txBody>
          <a:bodyPr>
            <a:normAutofit/>
          </a:bodyPr>
          <a:lstStyle/>
          <a:p>
            <a:r>
              <a:rPr lang="en-US" sz="2000" dirty="0"/>
              <a:t>Every IoT system needs some way to connect sensors/devices to the cloud so that data can be sent back-and-forth between them. </a:t>
            </a:r>
          </a:p>
          <a:p>
            <a:r>
              <a:rPr lang="en-US" sz="2000" dirty="0"/>
              <a:t>IoT gateways can be essential in making this connection possible because </a:t>
            </a:r>
            <a:r>
              <a:rPr lang="en-US" sz="2000" b="1" dirty="0"/>
              <a:t>gateways act as bridges between sensors/devices and the cloud.</a:t>
            </a:r>
            <a:r>
              <a:rPr lang="en-US" sz="2000" dirty="0"/>
              <a:t> </a:t>
            </a:r>
          </a:p>
          <a:p>
            <a:r>
              <a:rPr lang="en-US" sz="2000" dirty="0"/>
              <a:t>Many sensors/devices will “talk” to a gateway and the gateway will then take all that information and “talk” to the cloud.</a:t>
            </a:r>
          </a:p>
        </p:txBody>
      </p:sp>
    </p:spTree>
    <p:extLst>
      <p:ext uri="{BB962C8B-B14F-4D97-AF65-F5344CB8AC3E}">
        <p14:creationId xmlns:p14="http://schemas.microsoft.com/office/powerpoint/2010/main" val="1179365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gateways benefits</a:t>
            </a:r>
            <a:endParaRPr lang="en-US" b="1" dirty="0"/>
          </a:p>
        </p:txBody>
      </p:sp>
      <p:sp>
        <p:nvSpPr>
          <p:cNvPr id="3" name="Content Placeholder 2"/>
          <p:cNvSpPr>
            <a:spLocks noGrp="1"/>
          </p:cNvSpPr>
          <p:nvPr>
            <p:ph idx="1"/>
          </p:nvPr>
        </p:nvSpPr>
        <p:spPr/>
        <p:txBody>
          <a:bodyPr>
            <a:normAutofit/>
          </a:bodyPr>
          <a:lstStyle/>
          <a:p>
            <a:pPr algn="just"/>
            <a:r>
              <a:rPr lang="en-US" sz="2600" b="1" dirty="0"/>
              <a:t>Battery life: </a:t>
            </a:r>
            <a:r>
              <a:rPr lang="en-US" sz="2000" dirty="0"/>
              <a:t>Gateways allow sensors/devices to communicate over shorter distances, boosting battery life.</a:t>
            </a:r>
          </a:p>
          <a:p>
            <a:pPr algn="just"/>
            <a:r>
              <a:rPr lang="en-US" sz="2600" b="1" dirty="0"/>
              <a:t>Varying protocols :</a:t>
            </a:r>
            <a:r>
              <a:rPr lang="en-US" sz="2000" dirty="0"/>
              <a:t>Gateways can communicate with sensors/devices over varying connectivity types and then translate that data into a standard protocol such as MQTT to be sent to the cloud.</a:t>
            </a:r>
          </a:p>
          <a:p>
            <a:pPr algn="just"/>
            <a:r>
              <a:rPr lang="en-US" sz="2600" b="1" dirty="0"/>
              <a:t>Unfiltered data: </a:t>
            </a:r>
            <a:r>
              <a:rPr lang="en-US" sz="2000" dirty="0"/>
              <a:t>Gateways can pre-process and filter the data being generated by sensors/devices to decrease transmission, processing, and storage requirements.</a:t>
            </a:r>
          </a:p>
          <a:p>
            <a:pPr algn="just"/>
            <a:r>
              <a:rPr lang="en-US" sz="2600" b="1" dirty="0"/>
              <a:t>High latency: </a:t>
            </a:r>
            <a:r>
              <a:rPr lang="en-US" sz="2000" dirty="0"/>
              <a:t>Gateways can reduce latency in time-critical applications by performing processing on the gateway itself rather than in the cloud.</a:t>
            </a:r>
            <a:endParaRPr lang="en-US" sz="2400" dirty="0"/>
          </a:p>
          <a:p>
            <a:pPr algn="just"/>
            <a:r>
              <a:rPr lang="en-US" sz="2600" b="1" dirty="0"/>
              <a:t>Security: </a:t>
            </a:r>
            <a:r>
              <a:rPr lang="en-US" sz="2000" dirty="0"/>
              <a:t>Gateways reduce the number of sensors/devices connected to the internet because the sensors/devices are only connected to the gateway. However, this makes gateways themselves targets and also the first line of defense. This is why security needs to be a priority for any gateway.</a:t>
            </a:r>
          </a:p>
          <a:p>
            <a:endParaRPr lang="en-US" dirty="0"/>
          </a:p>
        </p:txBody>
      </p:sp>
    </p:spTree>
    <p:extLst>
      <p:ext uri="{BB962C8B-B14F-4D97-AF65-F5344CB8AC3E}">
        <p14:creationId xmlns:p14="http://schemas.microsoft.com/office/powerpoint/2010/main" val="244751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IoT edge</a:t>
            </a:r>
            <a:br>
              <a:rPr lang="en-US" dirty="0"/>
            </a:br>
            <a:endParaRPr lang="en-US" dirty="0"/>
          </a:p>
        </p:txBody>
      </p:sp>
      <p:sp>
        <p:nvSpPr>
          <p:cNvPr id="3" name="Content Placeholder 2"/>
          <p:cNvSpPr>
            <a:spLocks noGrp="1"/>
          </p:cNvSpPr>
          <p:nvPr>
            <p:ph idx="1"/>
          </p:nvPr>
        </p:nvSpPr>
        <p:spPr>
          <a:xfrm>
            <a:off x="466532" y="1603248"/>
            <a:ext cx="11171286" cy="4573715"/>
          </a:xfrm>
        </p:spPr>
        <p:txBody>
          <a:bodyPr>
            <a:normAutofit/>
          </a:bodyPr>
          <a:lstStyle/>
          <a:p>
            <a:r>
              <a:rPr lang="en-US" sz="2400" dirty="0"/>
              <a:t>IoT Edge is an Internet of Things (IoT) service that builds on top of the IoT Hub and enables users to carry out edge computing. </a:t>
            </a:r>
          </a:p>
          <a:p>
            <a:r>
              <a:rPr lang="en-US" sz="2400" dirty="0"/>
              <a:t>Edge computing is when data is analyzed on devices, that is, at the edge of the network, rather than in the cloud itself. </a:t>
            </a:r>
          </a:p>
          <a:p>
            <a:r>
              <a:rPr lang="en-US" sz="2400" dirty="0"/>
              <a:t>With edge computing, you can avoid transferring raw data by carrying out data cleaning, aggregation, and analysis on the device itself, and then send the insights gained to the cloud. </a:t>
            </a:r>
          </a:p>
          <a:p>
            <a:r>
              <a:rPr lang="en-US" sz="2400" dirty="0"/>
              <a:t>This will result in reduced bandwidth costs, quicker response times and reduced traffic.</a:t>
            </a:r>
          </a:p>
        </p:txBody>
      </p:sp>
    </p:spTree>
    <p:extLst>
      <p:ext uri="{BB962C8B-B14F-4D97-AF65-F5344CB8AC3E}">
        <p14:creationId xmlns:p14="http://schemas.microsoft.com/office/powerpoint/2010/main" val="2656099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pic>
        <p:nvPicPr>
          <p:cNvPr id="4" name="Picture 3"/>
          <p:cNvPicPr>
            <a:picLocks noChangeAspect="1"/>
          </p:cNvPicPr>
          <p:nvPr/>
        </p:nvPicPr>
        <p:blipFill>
          <a:blip r:embed="rId2"/>
          <a:stretch>
            <a:fillRect/>
          </a:stretch>
        </p:blipFill>
        <p:spPr>
          <a:xfrm>
            <a:off x="466531" y="1603248"/>
            <a:ext cx="11154662" cy="4747676"/>
          </a:xfrm>
          <a:prstGeom prst="rect">
            <a:avLst/>
          </a:prstGeom>
        </p:spPr>
      </p:pic>
    </p:spTree>
    <p:extLst>
      <p:ext uri="{BB962C8B-B14F-4D97-AF65-F5344CB8AC3E}">
        <p14:creationId xmlns:p14="http://schemas.microsoft.com/office/powerpoint/2010/main" val="3252617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 Characteristics</a:t>
            </a:r>
          </a:p>
        </p:txBody>
      </p:sp>
      <p:sp>
        <p:nvSpPr>
          <p:cNvPr id="3" name="Content Placeholder 2"/>
          <p:cNvSpPr>
            <a:spLocks noGrp="1"/>
          </p:cNvSpPr>
          <p:nvPr>
            <p:ph idx="1"/>
          </p:nvPr>
        </p:nvSpPr>
        <p:spPr/>
        <p:txBody>
          <a:bodyPr/>
          <a:lstStyle/>
          <a:p>
            <a:r>
              <a:rPr lang="en-US" dirty="0"/>
              <a:t>Geographically distributed</a:t>
            </a:r>
          </a:p>
          <a:p>
            <a:r>
              <a:rPr lang="en-US" dirty="0"/>
              <a:t>Scalable</a:t>
            </a:r>
          </a:p>
          <a:p>
            <a:r>
              <a:rPr lang="en-US" dirty="0"/>
              <a:t>Autonomous and distributed</a:t>
            </a:r>
          </a:p>
          <a:p>
            <a:r>
              <a:rPr lang="en-US" dirty="0"/>
              <a:t>Edge computing is contextual and low latency</a:t>
            </a:r>
          </a:p>
          <a:p>
            <a:r>
              <a:rPr lang="en-US" dirty="0"/>
              <a:t>Real-time interactions</a:t>
            </a:r>
          </a:p>
          <a:p>
            <a:r>
              <a:rPr lang="en-US" dirty="0"/>
              <a:t>Heterogeneous</a:t>
            </a:r>
          </a:p>
        </p:txBody>
      </p:sp>
    </p:spTree>
    <p:extLst>
      <p:ext uri="{BB962C8B-B14F-4D97-AF65-F5344CB8AC3E}">
        <p14:creationId xmlns:p14="http://schemas.microsoft.com/office/powerpoint/2010/main" val="2649438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Edge Computing</a:t>
            </a:r>
          </a:p>
        </p:txBody>
      </p:sp>
      <p:sp>
        <p:nvSpPr>
          <p:cNvPr id="3" name="Content Placeholder 2"/>
          <p:cNvSpPr>
            <a:spLocks noGrp="1"/>
          </p:cNvSpPr>
          <p:nvPr>
            <p:ph idx="1"/>
          </p:nvPr>
        </p:nvSpPr>
        <p:spPr>
          <a:xfrm>
            <a:off x="466531" y="1603248"/>
            <a:ext cx="5809578" cy="4573715"/>
          </a:xfrm>
        </p:spPr>
        <p:txBody>
          <a:bodyPr>
            <a:normAutofit fontScale="92500" lnSpcReduction="10000"/>
          </a:bodyPr>
          <a:lstStyle/>
          <a:p>
            <a:r>
              <a:rPr lang="en-US" dirty="0"/>
              <a:t>Faster Response</a:t>
            </a:r>
          </a:p>
          <a:p>
            <a:pPr lvl="1"/>
            <a:r>
              <a:rPr lang="en-US" dirty="0"/>
              <a:t>Operating at the source of data</a:t>
            </a:r>
          </a:p>
          <a:p>
            <a:pPr lvl="1"/>
            <a:r>
              <a:rPr lang="en-US" dirty="0"/>
              <a:t>Faster response time for triggers</a:t>
            </a:r>
          </a:p>
          <a:p>
            <a:r>
              <a:rPr lang="en-US" dirty="0"/>
              <a:t>Secure</a:t>
            </a:r>
          </a:p>
          <a:p>
            <a:pPr lvl="1"/>
            <a:r>
              <a:rPr lang="en-US" dirty="0"/>
              <a:t>Locally stored </a:t>
            </a:r>
          </a:p>
          <a:p>
            <a:pPr lvl="1"/>
            <a:r>
              <a:rPr lang="en-US" dirty="0"/>
              <a:t>No theft during transport</a:t>
            </a:r>
          </a:p>
          <a:p>
            <a:pPr lvl="1"/>
            <a:r>
              <a:rPr lang="en-US" dirty="0"/>
              <a:t>Compliance maintained</a:t>
            </a:r>
          </a:p>
          <a:p>
            <a:r>
              <a:rPr lang="en-US" dirty="0"/>
              <a:t>Reliable Operations</a:t>
            </a:r>
          </a:p>
          <a:p>
            <a:pPr lvl="1"/>
            <a:r>
              <a:rPr lang="en-US" dirty="0"/>
              <a:t>Can work without connectivity.</a:t>
            </a:r>
          </a:p>
          <a:p>
            <a:r>
              <a:rPr lang="en-US" dirty="0"/>
              <a:t>Cost Effective </a:t>
            </a:r>
          </a:p>
          <a:p>
            <a:pPr lvl="1"/>
            <a:r>
              <a:rPr lang="en-US" dirty="0"/>
              <a:t>No need to transport everything to cloud</a:t>
            </a:r>
          </a:p>
          <a:p>
            <a:pPr lvl="1"/>
            <a:r>
              <a:rPr lang="en-US" dirty="0"/>
              <a:t>No recurring cost</a:t>
            </a:r>
          </a:p>
          <a:p>
            <a:endParaRPr lang="en-US" dirty="0"/>
          </a:p>
        </p:txBody>
      </p:sp>
      <p:pic>
        <p:nvPicPr>
          <p:cNvPr id="4" name="Picture 3"/>
          <p:cNvPicPr>
            <a:picLocks noChangeAspect="1"/>
          </p:cNvPicPr>
          <p:nvPr/>
        </p:nvPicPr>
        <p:blipFill>
          <a:blip r:embed="rId2"/>
          <a:stretch>
            <a:fillRect/>
          </a:stretch>
        </p:blipFill>
        <p:spPr>
          <a:xfrm>
            <a:off x="6387373" y="1603248"/>
            <a:ext cx="5313215" cy="4755988"/>
          </a:xfrm>
          <a:prstGeom prst="rect">
            <a:avLst/>
          </a:prstGeom>
        </p:spPr>
      </p:pic>
    </p:spTree>
    <p:extLst>
      <p:ext uri="{BB962C8B-B14F-4D97-AF65-F5344CB8AC3E}">
        <p14:creationId xmlns:p14="http://schemas.microsoft.com/office/powerpoint/2010/main" val="1566993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Edge Computing</a:t>
            </a:r>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3552045108"/>
              </p:ext>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158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 on the edge</a:t>
            </a:r>
          </a:p>
        </p:txBody>
      </p:sp>
      <p:sp>
        <p:nvSpPr>
          <p:cNvPr id="3" name="Content Placeholder 2"/>
          <p:cNvSpPr>
            <a:spLocks noGrp="1"/>
          </p:cNvSpPr>
          <p:nvPr>
            <p:ph idx="1"/>
          </p:nvPr>
        </p:nvSpPr>
        <p:spPr/>
        <p:txBody>
          <a:bodyPr>
            <a:normAutofit/>
          </a:bodyPr>
          <a:lstStyle/>
          <a:p>
            <a:r>
              <a:rPr lang="en-US" dirty="0"/>
              <a:t>Azure also offers services such as Azure Functions, Azure Stream Analytics and Azure Machine Learning which can all be run via Azure IoT Edge. </a:t>
            </a:r>
          </a:p>
          <a:p>
            <a:r>
              <a:rPr lang="en-US" dirty="0"/>
              <a:t>This means that you can deploy AI, including image recognition, machine learning and complex event processing without having to write the code in-house.</a:t>
            </a:r>
          </a:p>
          <a:p>
            <a:r>
              <a:rPr lang="en-US" b="1" dirty="0"/>
              <a:t>Azure IoT Edge's components: </a:t>
            </a:r>
          </a:p>
          <a:p>
            <a:pPr lvl="1"/>
            <a:r>
              <a:rPr lang="en-US" dirty="0"/>
              <a:t>IoT Edge modules</a:t>
            </a:r>
          </a:p>
          <a:p>
            <a:pPr lvl="1"/>
            <a:r>
              <a:rPr lang="en-US" dirty="0"/>
              <a:t>The IoT Edge runtime</a:t>
            </a:r>
          </a:p>
          <a:p>
            <a:pPr lvl="1"/>
            <a:r>
              <a:rPr lang="en-US" dirty="0"/>
              <a:t>A cloud-based interface.</a:t>
            </a:r>
          </a:p>
          <a:p>
            <a:pPr marL="0" indent="0">
              <a:buNone/>
            </a:pPr>
            <a:r>
              <a:rPr lang="en-US" dirty="0"/>
              <a:t> </a:t>
            </a:r>
          </a:p>
          <a:p>
            <a:endParaRPr lang="en-US" dirty="0"/>
          </a:p>
        </p:txBody>
      </p:sp>
    </p:spTree>
    <p:extLst>
      <p:ext uri="{BB962C8B-B14F-4D97-AF65-F5344CB8AC3E}">
        <p14:creationId xmlns:p14="http://schemas.microsoft.com/office/powerpoint/2010/main" val="19819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Edge modules</a:t>
            </a:r>
          </a:p>
        </p:txBody>
      </p:sp>
      <p:sp>
        <p:nvSpPr>
          <p:cNvPr id="3" name="Content Placeholder 2"/>
          <p:cNvSpPr>
            <a:spLocks noGrp="1"/>
          </p:cNvSpPr>
          <p:nvPr>
            <p:ph idx="1"/>
          </p:nvPr>
        </p:nvSpPr>
        <p:spPr/>
        <p:txBody>
          <a:bodyPr>
            <a:normAutofit/>
          </a:bodyPr>
          <a:lstStyle/>
          <a:p>
            <a:r>
              <a:rPr lang="en-US" sz="2400" dirty="0"/>
              <a:t>These are containers that run Azure services, 3rd party services, or your own code. </a:t>
            </a:r>
          </a:p>
          <a:p>
            <a:r>
              <a:rPr lang="en-US" sz="2400" dirty="0"/>
              <a:t>IoT Edge modules are deployed and execute locally on IoT Edge devices. Multiple modules can be configured to communicate with each other. </a:t>
            </a:r>
          </a:p>
          <a:p>
            <a:r>
              <a:rPr lang="en-US" sz="2400" dirty="0"/>
              <a:t>You can also package Azure services into modules or develop custom modules. If you want to deploy your own code to your devices, Azure IoT Edge supports both Linux and Windows and Java, .NET Core 2.0, Node.js, C, and Python.</a:t>
            </a:r>
          </a:p>
        </p:txBody>
      </p:sp>
    </p:spTree>
    <p:extLst>
      <p:ext uri="{BB962C8B-B14F-4D97-AF65-F5344CB8AC3E}">
        <p14:creationId xmlns:p14="http://schemas.microsoft.com/office/powerpoint/2010/main" val="2997533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IoT Edge runtime</a:t>
            </a:r>
          </a:p>
        </p:txBody>
      </p:sp>
      <p:sp>
        <p:nvSpPr>
          <p:cNvPr id="3" name="Content Placeholder 2"/>
          <p:cNvSpPr>
            <a:spLocks noGrp="1"/>
          </p:cNvSpPr>
          <p:nvPr>
            <p:ph idx="1"/>
          </p:nvPr>
        </p:nvSpPr>
        <p:spPr>
          <a:xfrm>
            <a:off x="466532" y="1603248"/>
            <a:ext cx="5393942" cy="4573715"/>
          </a:xfrm>
        </p:spPr>
        <p:txBody>
          <a:bodyPr>
            <a:normAutofit/>
          </a:bodyPr>
          <a:lstStyle/>
          <a:p>
            <a:pPr algn="just"/>
            <a:r>
              <a:rPr lang="en-US" sz="2000" dirty="0"/>
              <a:t>This runs on each IoT Edge device and manages the modules deployed there. </a:t>
            </a:r>
          </a:p>
          <a:p>
            <a:pPr algn="just"/>
            <a:r>
              <a:rPr lang="en-US" sz="2000" dirty="0"/>
              <a:t>It performs a number of functions including monitoring and managing the device and facilitating communications between the modules, the device, other devices, and the cloud.</a:t>
            </a:r>
          </a:p>
          <a:p>
            <a:pPr algn="just"/>
            <a:r>
              <a:rPr lang="en-US" sz="2000" dirty="0"/>
              <a:t> The runtime supports both Linux and Windows operating systems.</a:t>
            </a:r>
          </a:p>
        </p:txBody>
      </p:sp>
      <p:pic>
        <p:nvPicPr>
          <p:cNvPr id="4" name="Picture 3"/>
          <p:cNvPicPr>
            <a:picLocks noChangeAspect="1"/>
          </p:cNvPicPr>
          <p:nvPr/>
        </p:nvPicPr>
        <p:blipFill>
          <a:blip r:embed="rId2"/>
          <a:stretch>
            <a:fillRect/>
          </a:stretch>
        </p:blipFill>
        <p:spPr>
          <a:xfrm>
            <a:off x="5809420" y="2568633"/>
            <a:ext cx="6212772" cy="2244436"/>
          </a:xfrm>
          <a:prstGeom prst="rect">
            <a:avLst/>
          </a:prstGeom>
        </p:spPr>
      </p:pic>
    </p:spTree>
    <p:extLst>
      <p:ext uri="{BB962C8B-B14F-4D97-AF65-F5344CB8AC3E}">
        <p14:creationId xmlns:p14="http://schemas.microsoft.com/office/powerpoint/2010/main" val="219685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 of IoT</a:t>
            </a:r>
          </a:p>
        </p:txBody>
      </p:sp>
      <p:sp>
        <p:nvSpPr>
          <p:cNvPr id="3" name="Content Placeholder 2"/>
          <p:cNvSpPr>
            <a:spLocks noGrp="1"/>
          </p:cNvSpPr>
          <p:nvPr>
            <p:ph idx="1"/>
          </p:nvPr>
        </p:nvSpPr>
        <p:spPr/>
        <p:txBody>
          <a:bodyPr>
            <a:normAutofit/>
          </a:bodyPr>
          <a:lstStyle/>
          <a:p>
            <a:pPr algn="just"/>
            <a:r>
              <a:rPr lang="en-US" dirty="0"/>
              <a:t>The "Things" in IoT usually refers to IoT devices which have unique identities and can perform remote sensing, actuating and monitoring capabilities.</a:t>
            </a:r>
          </a:p>
          <a:p>
            <a:pPr algn="just"/>
            <a:r>
              <a:rPr lang="en-US" dirty="0"/>
              <a:t>IoT devices can:</a:t>
            </a:r>
          </a:p>
          <a:p>
            <a:pPr lvl="1" algn="just"/>
            <a:r>
              <a:rPr lang="en-US" dirty="0"/>
              <a:t>Exchange data with other connected devices and applications (directly or indirectly), or </a:t>
            </a:r>
          </a:p>
          <a:p>
            <a:pPr lvl="1" algn="just"/>
            <a:r>
              <a:rPr lang="en-US" dirty="0"/>
              <a:t>Collect data from other devices and process the data locally or</a:t>
            </a:r>
          </a:p>
          <a:p>
            <a:pPr lvl="1" algn="just"/>
            <a:r>
              <a:rPr lang="en-US" dirty="0"/>
              <a:t> Send the data to centralized servers or cloud-based application back-ends for      processing the data, or</a:t>
            </a:r>
          </a:p>
          <a:p>
            <a:pPr lvl="1" algn="just"/>
            <a:r>
              <a:rPr lang="en-US" dirty="0"/>
              <a:t>Perform some tasks locally and other tasks within the IoT infrastructure, based on temporal and space constraints</a:t>
            </a:r>
          </a:p>
        </p:txBody>
      </p:sp>
    </p:spTree>
    <p:extLst>
      <p:ext uri="{BB962C8B-B14F-4D97-AF65-F5344CB8AC3E}">
        <p14:creationId xmlns:p14="http://schemas.microsoft.com/office/powerpoint/2010/main" val="501521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interface</a:t>
            </a:r>
          </a:p>
        </p:txBody>
      </p:sp>
      <p:sp>
        <p:nvSpPr>
          <p:cNvPr id="3" name="Content Placeholder 2"/>
          <p:cNvSpPr>
            <a:spLocks noGrp="1"/>
          </p:cNvSpPr>
          <p:nvPr>
            <p:ph idx="1"/>
          </p:nvPr>
        </p:nvSpPr>
        <p:spPr>
          <a:xfrm>
            <a:off x="466532" y="1603248"/>
            <a:ext cx="5236000" cy="4573715"/>
          </a:xfrm>
        </p:spPr>
        <p:txBody>
          <a:bodyPr>
            <a:normAutofit/>
          </a:bodyPr>
          <a:lstStyle/>
          <a:p>
            <a:r>
              <a:rPr lang="en-US" sz="2400" dirty="0"/>
              <a:t>This interface allows you to remotely monitor and manage IoT Edge devices. </a:t>
            </a:r>
          </a:p>
          <a:p>
            <a:r>
              <a:rPr lang="en-US" sz="2400" dirty="0"/>
              <a:t>Cloud services allow users to create and configure a workload to be run on a specific type of device, send a workload to a set of devices and monitor workloads running on devices in the field.</a:t>
            </a:r>
          </a:p>
        </p:txBody>
      </p:sp>
      <p:pic>
        <p:nvPicPr>
          <p:cNvPr id="4" name="Picture 3"/>
          <p:cNvPicPr>
            <a:picLocks noChangeAspect="1"/>
          </p:cNvPicPr>
          <p:nvPr/>
        </p:nvPicPr>
        <p:blipFill>
          <a:blip r:embed="rId2"/>
          <a:stretch>
            <a:fillRect/>
          </a:stretch>
        </p:blipFill>
        <p:spPr>
          <a:xfrm>
            <a:off x="5702532" y="2291455"/>
            <a:ext cx="5897436" cy="2737745"/>
          </a:xfrm>
          <a:prstGeom prst="rect">
            <a:avLst/>
          </a:prstGeom>
        </p:spPr>
      </p:pic>
    </p:spTree>
    <p:extLst>
      <p:ext uri="{BB962C8B-B14F-4D97-AF65-F5344CB8AC3E}">
        <p14:creationId xmlns:p14="http://schemas.microsoft.com/office/powerpoint/2010/main" val="272138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IoT edge device as a gateway</a:t>
            </a:r>
          </a:p>
        </p:txBody>
      </p:sp>
      <p:sp>
        <p:nvSpPr>
          <p:cNvPr id="3" name="Content Placeholder 2"/>
          <p:cNvSpPr>
            <a:spLocks noGrp="1"/>
          </p:cNvSpPr>
          <p:nvPr>
            <p:ph idx="1"/>
          </p:nvPr>
        </p:nvSpPr>
        <p:spPr/>
        <p:txBody>
          <a:bodyPr/>
          <a:lstStyle/>
          <a:p>
            <a:r>
              <a:rPr lang="en-US" dirty="0"/>
              <a:t>There are three patterns for using an IoT Edge device as a gateway:</a:t>
            </a:r>
          </a:p>
          <a:p>
            <a:pPr lvl="1"/>
            <a:r>
              <a:rPr lang="en-US" dirty="0"/>
              <a:t>transparent</a:t>
            </a:r>
          </a:p>
          <a:p>
            <a:pPr lvl="1"/>
            <a:r>
              <a:rPr lang="en-US" dirty="0"/>
              <a:t>protocol translation</a:t>
            </a:r>
          </a:p>
          <a:p>
            <a:pPr lvl="1"/>
            <a:r>
              <a:rPr lang="en-US" dirty="0"/>
              <a:t>identity translation</a:t>
            </a:r>
          </a:p>
          <a:p>
            <a:endParaRPr lang="en-US" dirty="0"/>
          </a:p>
        </p:txBody>
      </p:sp>
    </p:spTree>
    <p:extLst>
      <p:ext uri="{BB962C8B-B14F-4D97-AF65-F5344CB8AC3E}">
        <p14:creationId xmlns:p14="http://schemas.microsoft.com/office/powerpoint/2010/main" val="3136774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66531" y="1603248"/>
            <a:ext cx="5801265" cy="4573715"/>
          </a:xfrm>
        </p:spPr>
        <p:txBody>
          <a:bodyPr/>
          <a:lstStyle/>
          <a:p>
            <a:r>
              <a:rPr lang="en-US" sz="2400" b="1" dirty="0"/>
              <a:t>Transparent</a:t>
            </a:r>
          </a:p>
          <a:p>
            <a:r>
              <a:rPr lang="en-US" sz="2400" dirty="0"/>
              <a:t>Devices are connected to a gateway device instead of IoT Hub. </a:t>
            </a:r>
          </a:p>
          <a:p>
            <a:r>
              <a:rPr lang="en-US" sz="2400" dirty="0"/>
              <a:t>The gateway passes communications between the devices and IoT Hub.</a:t>
            </a:r>
          </a:p>
          <a:p>
            <a:r>
              <a:rPr lang="en-US" sz="2400" dirty="0"/>
              <a:t> Both the devices themselves and a user interacting with the devices do not know that they are communicating with the cloud via a gateway</a:t>
            </a:r>
            <a:r>
              <a:rPr lang="en-US" dirty="0"/>
              <a:t>.</a:t>
            </a:r>
          </a:p>
        </p:txBody>
      </p:sp>
      <p:pic>
        <p:nvPicPr>
          <p:cNvPr id="4" name="Picture 3"/>
          <p:cNvPicPr>
            <a:picLocks noChangeAspect="1"/>
          </p:cNvPicPr>
          <p:nvPr/>
        </p:nvPicPr>
        <p:blipFill>
          <a:blip r:embed="rId2"/>
          <a:stretch>
            <a:fillRect/>
          </a:stretch>
        </p:blipFill>
        <p:spPr>
          <a:xfrm>
            <a:off x="6147348" y="2261063"/>
            <a:ext cx="5357830" cy="2460566"/>
          </a:xfrm>
          <a:prstGeom prst="rect">
            <a:avLst/>
          </a:prstGeom>
        </p:spPr>
      </p:pic>
    </p:spTree>
    <p:extLst>
      <p:ext uri="{BB962C8B-B14F-4D97-AF65-F5344CB8AC3E}">
        <p14:creationId xmlns:p14="http://schemas.microsoft.com/office/powerpoint/2010/main" val="300928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49659" y="1603248"/>
            <a:ext cx="5593447" cy="4573715"/>
          </a:xfrm>
        </p:spPr>
        <p:txBody>
          <a:bodyPr>
            <a:normAutofit/>
          </a:bodyPr>
          <a:lstStyle/>
          <a:p>
            <a:r>
              <a:rPr lang="en-US" sz="2000" b="1" dirty="0"/>
              <a:t>Protocol translation</a:t>
            </a:r>
            <a:r>
              <a:rPr lang="en-US" sz="2000" dirty="0"/>
              <a:t> </a:t>
            </a:r>
          </a:p>
          <a:p>
            <a:r>
              <a:rPr lang="en-US" sz="2000" dirty="0"/>
              <a:t>If a device doesn't support MQTT, AMQP, or HTTP, then it uses a gateway device to send data to IoT Hub.</a:t>
            </a:r>
          </a:p>
          <a:p>
            <a:r>
              <a:rPr lang="en-US" sz="2000" dirty="0"/>
              <a:t> All the information will look like it's coming from one device, the gateway device. </a:t>
            </a:r>
          </a:p>
          <a:p>
            <a:r>
              <a:rPr lang="en-US" sz="2000" dirty="0"/>
              <a:t>If cloud applications want to analyze the data on a per device basis, then additional identifying information must be embedded in their messages...</a:t>
            </a:r>
          </a:p>
        </p:txBody>
      </p:sp>
      <p:pic>
        <p:nvPicPr>
          <p:cNvPr id="4" name="Picture 3"/>
          <p:cNvPicPr>
            <a:picLocks noChangeAspect="1"/>
          </p:cNvPicPr>
          <p:nvPr/>
        </p:nvPicPr>
        <p:blipFill>
          <a:blip r:embed="rId2"/>
          <a:stretch>
            <a:fillRect/>
          </a:stretch>
        </p:blipFill>
        <p:spPr>
          <a:xfrm>
            <a:off x="6885369" y="2489885"/>
            <a:ext cx="5765671" cy="2385753"/>
          </a:xfrm>
          <a:prstGeom prst="rect">
            <a:avLst/>
          </a:prstGeom>
        </p:spPr>
      </p:pic>
    </p:spTree>
    <p:extLst>
      <p:ext uri="{BB962C8B-B14F-4D97-AF65-F5344CB8AC3E}">
        <p14:creationId xmlns:p14="http://schemas.microsoft.com/office/powerpoint/2010/main" val="890868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66531" y="1603248"/>
            <a:ext cx="5709825" cy="4573715"/>
          </a:xfrm>
        </p:spPr>
        <p:txBody>
          <a:bodyPr>
            <a:normAutofit/>
          </a:bodyPr>
          <a:lstStyle/>
          <a:p>
            <a:r>
              <a:rPr lang="en-US" sz="2400" b="1" dirty="0"/>
              <a:t>Identity translation</a:t>
            </a:r>
          </a:p>
          <a:p>
            <a:r>
              <a:rPr lang="en-US" sz="2400" dirty="0"/>
              <a:t>If a device cannot connect to the IoT Hub, then it connects to a gateway device instead. </a:t>
            </a:r>
          </a:p>
          <a:p>
            <a:r>
              <a:rPr lang="en-US" sz="2400" dirty="0"/>
              <a:t>The gateway is able to understand the protocols used by downstream devices and provide the identity.</a:t>
            </a:r>
          </a:p>
        </p:txBody>
      </p:sp>
      <p:pic>
        <p:nvPicPr>
          <p:cNvPr id="4" name="Picture 3"/>
          <p:cNvPicPr>
            <a:picLocks noChangeAspect="1"/>
          </p:cNvPicPr>
          <p:nvPr/>
        </p:nvPicPr>
        <p:blipFill>
          <a:blip r:embed="rId2"/>
          <a:stretch>
            <a:fillRect/>
          </a:stretch>
        </p:blipFill>
        <p:spPr>
          <a:xfrm>
            <a:off x="6083559" y="2069869"/>
            <a:ext cx="5980550" cy="2601883"/>
          </a:xfrm>
          <a:prstGeom prst="rect">
            <a:avLst/>
          </a:prstGeom>
        </p:spPr>
      </p:pic>
    </p:spTree>
    <p:extLst>
      <p:ext uri="{BB962C8B-B14F-4D97-AF65-F5344CB8AC3E}">
        <p14:creationId xmlns:p14="http://schemas.microsoft.com/office/powerpoint/2010/main" val="331991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https://www.iotforall.com/what-is-a-gateway/</a:t>
            </a:r>
          </a:p>
          <a:p>
            <a:r>
              <a:rPr lang="en-US" dirty="0"/>
              <a:t>Adrian McEwen and Hakim </a:t>
            </a:r>
            <a:r>
              <a:rPr lang="en-US" dirty="0" err="1"/>
              <a:t>Cassimally</a:t>
            </a:r>
            <a:r>
              <a:rPr lang="en-US" dirty="0"/>
              <a:t>. 2013. Designing the Internet of Things (1st. ed.). Wiley Publishing.</a:t>
            </a:r>
          </a:p>
          <a:p>
            <a:r>
              <a:rPr lang="en-US" dirty="0">
                <a:hlinkClick r:id="rId3"/>
              </a:rPr>
              <a:t>https://www.slideshare.net/chetansk/edge-computing-109820603?qid=4b1c2bc7-46b5-4d29-b2fe-5b431903277e&amp;v=&amp;b=&amp;from_search=1</a:t>
            </a:r>
            <a:endParaRPr lang="en-US" dirty="0"/>
          </a:p>
          <a:p>
            <a:r>
              <a:rPr lang="en-US" dirty="0">
                <a:hlinkClick r:id="rId4"/>
              </a:rPr>
              <a:t>https://www.codeproject.com/Articles/1261285/What-is-IoT-Edge</a:t>
            </a:r>
            <a:endParaRPr lang="en-US" dirty="0"/>
          </a:p>
          <a:p>
            <a:endParaRPr lang="en-US" dirty="0"/>
          </a:p>
          <a:p>
            <a:endParaRPr lang="en-US" dirty="0"/>
          </a:p>
        </p:txBody>
      </p:sp>
    </p:spTree>
    <p:extLst>
      <p:ext uri="{BB962C8B-B14F-4D97-AF65-F5344CB8AC3E}">
        <p14:creationId xmlns:p14="http://schemas.microsoft.com/office/powerpoint/2010/main" val="197475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block diagram of an IoT Device</a:t>
            </a:r>
          </a:p>
        </p:txBody>
      </p:sp>
      <p:sp>
        <p:nvSpPr>
          <p:cNvPr id="3" name="Content Placeholder 2"/>
          <p:cNvSpPr>
            <a:spLocks noGrp="1"/>
          </p:cNvSpPr>
          <p:nvPr>
            <p:ph idx="1"/>
          </p:nvPr>
        </p:nvSpPr>
        <p:spPr>
          <a:xfrm>
            <a:off x="466532" y="1603248"/>
            <a:ext cx="4462916" cy="4573715"/>
          </a:xfrm>
        </p:spPr>
        <p:txBody>
          <a:bodyPr/>
          <a:lstStyle/>
          <a:p>
            <a:pPr algn="just"/>
            <a:r>
              <a:rPr lang="en-US" dirty="0"/>
              <a:t>An IoT device may consist of several interfaces for connections to other devices, both wired and wireless.</a:t>
            </a:r>
          </a:p>
          <a:p>
            <a:pPr lvl="1"/>
            <a:r>
              <a:rPr lang="en-US" dirty="0"/>
              <a:t>I/O interfaces for sensors</a:t>
            </a:r>
          </a:p>
          <a:p>
            <a:pPr lvl="1"/>
            <a:r>
              <a:rPr lang="en-US" dirty="0"/>
              <a:t>Interfaces for Internet connectivity</a:t>
            </a:r>
          </a:p>
          <a:p>
            <a:pPr lvl="1"/>
            <a:r>
              <a:rPr lang="en-US" dirty="0"/>
              <a:t>Memory and storage interfaces</a:t>
            </a:r>
          </a:p>
          <a:p>
            <a:pPr lvl="1"/>
            <a:r>
              <a:rPr lang="en-US" dirty="0"/>
              <a:t>Audio/video interfaces.</a:t>
            </a:r>
          </a:p>
        </p:txBody>
      </p:sp>
      <p:pic>
        <p:nvPicPr>
          <p:cNvPr id="4" name="Picture 3"/>
          <p:cNvPicPr>
            <a:picLocks noChangeAspect="1"/>
          </p:cNvPicPr>
          <p:nvPr/>
        </p:nvPicPr>
        <p:blipFill>
          <a:blip r:embed="rId2"/>
          <a:stretch>
            <a:fillRect/>
          </a:stretch>
        </p:blipFill>
        <p:spPr>
          <a:xfrm>
            <a:off x="5701434" y="1936866"/>
            <a:ext cx="5999154" cy="3441470"/>
          </a:xfrm>
          <a:prstGeom prst="rect">
            <a:avLst/>
          </a:prstGeom>
        </p:spPr>
      </p:pic>
    </p:spTree>
    <p:extLst>
      <p:ext uri="{BB962C8B-B14F-4D97-AF65-F5344CB8AC3E}">
        <p14:creationId xmlns:p14="http://schemas.microsoft.com/office/powerpoint/2010/main" val="339328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Protocols</a:t>
            </a:r>
          </a:p>
        </p:txBody>
      </p:sp>
      <p:pic>
        <p:nvPicPr>
          <p:cNvPr id="4" name="Picture 3"/>
          <p:cNvPicPr>
            <a:picLocks noChangeAspect="1"/>
          </p:cNvPicPr>
          <p:nvPr/>
        </p:nvPicPr>
        <p:blipFill>
          <a:blip r:embed="rId2"/>
          <a:stretch>
            <a:fillRect/>
          </a:stretch>
        </p:blipFill>
        <p:spPr>
          <a:xfrm>
            <a:off x="2094807" y="1661435"/>
            <a:ext cx="7373389" cy="4622985"/>
          </a:xfrm>
          <a:prstGeom prst="rect">
            <a:avLst/>
          </a:prstGeom>
        </p:spPr>
      </p:pic>
    </p:spTree>
    <p:extLst>
      <p:ext uri="{BB962C8B-B14F-4D97-AF65-F5344CB8AC3E}">
        <p14:creationId xmlns:p14="http://schemas.microsoft.com/office/powerpoint/2010/main" val="328024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 of IoT</a:t>
            </a:r>
          </a:p>
        </p:txBody>
      </p:sp>
      <p:sp>
        <p:nvSpPr>
          <p:cNvPr id="3" name="Content Placeholder 2"/>
          <p:cNvSpPr>
            <a:spLocks noGrp="1"/>
          </p:cNvSpPr>
          <p:nvPr>
            <p:ph idx="1"/>
          </p:nvPr>
        </p:nvSpPr>
        <p:spPr>
          <a:xfrm>
            <a:off x="466532" y="1603248"/>
            <a:ext cx="5252624" cy="4573715"/>
          </a:xfrm>
        </p:spPr>
        <p:txBody>
          <a:bodyPr>
            <a:noAutofit/>
          </a:bodyPr>
          <a:lstStyle/>
          <a:p>
            <a:pPr algn="just"/>
            <a:r>
              <a:rPr lang="en-US" sz="2400" dirty="0"/>
              <a:t>Logical design of an IoT system refers to an abstract representation of the entities and processes without going into the low-level specifics of the implementation. </a:t>
            </a:r>
          </a:p>
          <a:p>
            <a:pPr algn="just"/>
            <a:endParaRPr lang="en-US" sz="2400" dirty="0"/>
          </a:p>
          <a:p>
            <a:pPr algn="just"/>
            <a:r>
              <a:rPr lang="en-US" sz="2400" dirty="0"/>
              <a:t>An IoT system comprises of a number of functional blocks that provide the system the capabilities for identification, sensing, actuation, communication, and management.</a:t>
            </a:r>
          </a:p>
        </p:txBody>
      </p:sp>
      <p:pic>
        <p:nvPicPr>
          <p:cNvPr id="5" name="Picture 4"/>
          <p:cNvPicPr>
            <a:picLocks noChangeAspect="1"/>
          </p:cNvPicPr>
          <p:nvPr/>
        </p:nvPicPr>
        <p:blipFill>
          <a:blip r:embed="rId2"/>
          <a:stretch>
            <a:fillRect/>
          </a:stretch>
        </p:blipFill>
        <p:spPr>
          <a:xfrm>
            <a:off x="6083559" y="1719626"/>
            <a:ext cx="5373704" cy="3906982"/>
          </a:xfrm>
          <a:prstGeom prst="rect">
            <a:avLst/>
          </a:prstGeom>
        </p:spPr>
      </p:pic>
    </p:spTree>
    <p:extLst>
      <p:ext uri="{BB962C8B-B14F-4D97-AF65-F5344CB8AC3E}">
        <p14:creationId xmlns:p14="http://schemas.microsoft.com/office/powerpoint/2010/main" val="300110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models in IoT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1803533"/>
              </p:ext>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8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Request-Response communication model</a:t>
            </a:r>
            <a:br>
              <a:rPr lang="en-US" dirty="0"/>
            </a:br>
            <a:endParaRPr lang="en-US" dirty="0"/>
          </a:p>
        </p:txBody>
      </p:sp>
      <p:sp>
        <p:nvSpPr>
          <p:cNvPr id="3" name="Content Placeholder 2"/>
          <p:cNvSpPr>
            <a:spLocks noGrp="1"/>
          </p:cNvSpPr>
          <p:nvPr>
            <p:ph idx="1"/>
          </p:nvPr>
        </p:nvSpPr>
        <p:spPr>
          <a:xfrm>
            <a:off x="466531" y="1603248"/>
            <a:ext cx="5102996" cy="4573715"/>
          </a:xfrm>
        </p:spPr>
        <p:txBody>
          <a:bodyPr>
            <a:normAutofit/>
          </a:bodyPr>
          <a:lstStyle/>
          <a:p>
            <a:pPr algn="just"/>
            <a:r>
              <a:rPr lang="en-US" sz="2400" dirty="0"/>
              <a:t>Request-Response is a communication model in which the client sends requests to the server and the server responds to the requests.</a:t>
            </a:r>
          </a:p>
          <a:p>
            <a:pPr algn="just"/>
            <a:endParaRPr lang="en-US" sz="2400" dirty="0"/>
          </a:p>
          <a:p>
            <a:pPr algn="just"/>
            <a:r>
              <a:rPr lang="en-US" sz="2400" dirty="0"/>
              <a:t>When the server receives a request, it decides how to respond, fetches the data, retrieves resource representations, prepares the response, and then sends the response to the client.</a:t>
            </a:r>
          </a:p>
        </p:txBody>
      </p:sp>
      <p:pic>
        <p:nvPicPr>
          <p:cNvPr id="4" name="Picture 3"/>
          <p:cNvPicPr>
            <a:picLocks noChangeAspect="1"/>
          </p:cNvPicPr>
          <p:nvPr/>
        </p:nvPicPr>
        <p:blipFill>
          <a:blip r:embed="rId2"/>
          <a:stretch>
            <a:fillRect/>
          </a:stretch>
        </p:blipFill>
        <p:spPr>
          <a:xfrm>
            <a:off x="5698905" y="2410691"/>
            <a:ext cx="6134255" cy="2784764"/>
          </a:xfrm>
          <a:prstGeom prst="rect">
            <a:avLst/>
          </a:prstGeom>
        </p:spPr>
      </p:pic>
    </p:spTree>
    <p:extLst>
      <p:ext uri="{BB962C8B-B14F-4D97-AF65-F5344CB8AC3E}">
        <p14:creationId xmlns:p14="http://schemas.microsoft.com/office/powerpoint/2010/main" val="182355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551AC3-4642-47F5-ADEA-DEC940A03913}">
  <ds:schemaRefs>
    <ds:schemaRef ds:uri="http://schemas.microsoft.com/sharepoint/v3/contenttype/forms"/>
  </ds:schemaRefs>
</ds:datastoreItem>
</file>

<file path=customXml/itemProps2.xml><?xml version="1.0" encoding="utf-8"?>
<ds:datastoreItem xmlns:ds="http://schemas.openxmlformats.org/officeDocument/2006/customXml" ds:itemID="{451093A8-54A3-4EFE-9487-31D2CB8357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326e45-8c81-4648-a134-8a9291077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ED61B2-4DDD-4DE2-A460-1C35F2A5086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1652</TotalTime>
  <Words>2275</Words>
  <Application>Microsoft Office PowerPoint</Application>
  <PresentationFormat>Widescreen</PresentationFormat>
  <Paragraphs>219</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Contents</vt:lpstr>
      <vt:lpstr>IoT Architecture Key Components</vt:lpstr>
      <vt:lpstr>Physical Design of IoT</vt:lpstr>
      <vt:lpstr>Generic block diagram of an IoT Device</vt:lpstr>
      <vt:lpstr>IoT Protocols</vt:lpstr>
      <vt:lpstr>Logical Design of IoT</vt:lpstr>
      <vt:lpstr>Communication models in IoT</vt:lpstr>
      <vt:lpstr> Request-Response communication model </vt:lpstr>
      <vt:lpstr> Publish-Subscribe communication model </vt:lpstr>
      <vt:lpstr> Push-Pull communication model </vt:lpstr>
      <vt:lpstr> Exclusive Pair communication model </vt:lpstr>
      <vt:lpstr>Communication API’s</vt:lpstr>
      <vt:lpstr>Communication API’s</vt:lpstr>
      <vt:lpstr>Structure of IoT systems</vt:lpstr>
      <vt:lpstr>Structure of IoT</vt:lpstr>
      <vt:lpstr>Structure of IoT</vt:lpstr>
      <vt:lpstr>IoT Levels &amp; Deployment Templates</vt:lpstr>
      <vt:lpstr>IoT Level-1 example</vt:lpstr>
      <vt:lpstr>IoT Level-2</vt:lpstr>
      <vt:lpstr>IoT Level-2 example</vt:lpstr>
      <vt:lpstr>IoT Level-3</vt:lpstr>
      <vt:lpstr>IoT Level-3 example</vt:lpstr>
      <vt:lpstr>IoT Level-4</vt:lpstr>
      <vt:lpstr>IoT Level-4 example</vt:lpstr>
      <vt:lpstr>IoT Level-5</vt:lpstr>
      <vt:lpstr>IoT Level-5 example</vt:lpstr>
      <vt:lpstr>IoT Level-6</vt:lpstr>
      <vt:lpstr> IoT backend modules </vt:lpstr>
      <vt:lpstr> IoT gateways </vt:lpstr>
      <vt:lpstr>IoT gateways benefits</vt:lpstr>
      <vt:lpstr> IoT edge </vt:lpstr>
      <vt:lpstr>Edge Computing</vt:lpstr>
      <vt:lpstr>Edge Computing Characteristics</vt:lpstr>
      <vt:lpstr>Benefits of Edge Computing</vt:lpstr>
      <vt:lpstr>Applications of Edge Computing</vt:lpstr>
      <vt:lpstr>Artificial Intelligence on the edge</vt:lpstr>
      <vt:lpstr>IoT Edge modules</vt:lpstr>
      <vt:lpstr>The IoT Edge runtime</vt:lpstr>
      <vt:lpstr>Cloud-based interface</vt:lpstr>
      <vt:lpstr>Using an IoT edge device as a gateway</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and primary components of IoT systems</dc:title>
  <dc:creator>resources</dc:creator>
  <cp:lastModifiedBy>admin</cp:lastModifiedBy>
  <cp:revision>124</cp:revision>
  <dcterms:created xsi:type="dcterms:W3CDTF">2020-07-07T04:20:48Z</dcterms:created>
  <dcterms:modified xsi:type="dcterms:W3CDTF">2022-08-28T14:49:05Z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