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5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7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5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0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5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D78C-9641-4F46-BBDB-AB19154696C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B417-1073-471A-83D6-34B35116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CISCO Architecture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1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916" y="1690688"/>
            <a:ext cx="7020841" cy="49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8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034" y="1872456"/>
            <a:ext cx="9967248" cy="49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32311" y="2293134"/>
            <a:ext cx="103483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berationSerif"/>
              </a:rPr>
              <a:t>T</a:t>
            </a:r>
            <a:r>
              <a:rPr lang="en-US" dirty="0" smtClean="0">
                <a:latin typeface="LiberationSerif"/>
              </a:rPr>
              <a:t>here </a:t>
            </a:r>
            <a:r>
              <a:rPr lang="en-US" dirty="0">
                <a:latin typeface="LiberationSerif"/>
              </a:rPr>
              <a:t>are 7 distinct layers of different activities that are conducted in a vertical slice of a typical</a:t>
            </a:r>
          </a:p>
          <a:p>
            <a:r>
              <a:rPr lang="en-US" dirty="0" smtClean="0">
                <a:latin typeface="LiberationSerif"/>
              </a:rPr>
              <a:t>      Internet </a:t>
            </a:r>
            <a:r>
              <a:rPr lang="en-US" dirty="0">
                <a:latin typeface="LiberationSerif"/>
              </a:rPr>
              <a:t>of Things system. </a:t>
            </a:r>
            <a:endParaRPr lang="en-US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iberationSerif"/>
              </a:rPr>
              <a:t>The </a:t>
            </a:r>
            <a:r>
              <a:rPr lang="en-US" dirty="0">
                <a:latin typeface="LiberationSerif"/>
              </a:rPr>
              <a:t>vertical slice refers to the fact that the system incorporates all 3 tiers </a:t>
            </a:r>
            <a:r>
              <a:rPr lang="en-US" dirty="0" smtClean="0">
                <a:latin typeface="LiberationSerif"/>
              </a:rPr>
              <a:t>of the </a:t>
            </a:r>
            <a:r>
              <a:rPr lang="en-US" dirty="0">
                <a:latin typeface="LiberationSerif"/>
              </a:rPr>
              <a:t>systems (Constrained Devices or “Things”, Edge, Cloud). </a:t>
            </a:r>
            <a:r>
              <a:rPr lang="en-US" dirty="0">
                <a:latin typeface="LiberationSerif"/>
              </a:rPr>
              <a:t>“Constrained Devices”, </a:t>
            </a:r>
            <a:r>
              <a:rPr lang="en-US" dirty="0" smtClean="0">
                <a:latin typeface="LiberationSerif"/>
              </a:rPr>
              <a:t>are </a:t>
            </a:r>
            <a:r>
              <a:rPr lang="en-US" dirty="0" smtClean="0">
                <a:latin typeface="LiberationSerif"/>
              </a:rPr>
              <a:t>various </a:t>
            </a:r>
            <a:r>
              <a:rPr lang="en-US" dirty="0">
                <a:latin typeface="LiberationSerif"/>
              </a:rPr>
              <a:t>sensors, cameras, servos or even microcontrollers (like Arduino) and other arbitrary </a:t>
            </a:r>
            <a:r>
              <a:rPr lang="en-US" dirty="0" smtClean="0">
                <a:latin typeface="LiberationSerif"/>
              </a:rPr>
              <a:t>Internet of </a:t>
            </a:r>
            <a:r>
              <a:rPr lang="en-US" dirty="0">
                <a:latin typeface="LiberationSerif"/>
              </a:rPr>
              <a:t>Things (</a:t>
            </a:r>
            <a:r>
              <a:rPr lang="en-US" dirty="0" err="1">
                <a:latin typeface="LiberationSerif"/>
              </a:rPr>
              <a:t>IoT</a:t>
            </a:r>
            <a:r>
              <a:rPr lang="en-US" dirty="0">
                <a:latin typeface="LiberationSerif"/>
              </a:rPr>
              <a:t>) devices as </a:t>
            </a:r>
            <a:r>
              <a:rPr lang="en-US" dirty="0" smtClean="0">
                <a:latin typeface="LiberationSerif"/>
              </a:rPr>
              <a:t>in </a:t>
            </a:r>
            <a:r>
              <a:rPr lang="en-US" dirty="0">
                <a:latin typeface="LiberationSerif"/>
              </a:rPr>
              <a:t>the sense that they have a very narrowly </a:t>
            </a:r>
            <a:r>
              <a:rPr lang="en-US" dirty="0" smtClean="0">
                <a:latin typeface="LiberationSerif"/>
              </a:rPr>
              <a:t>focused function </a:t>
            </a:r>
            <a:r>
              <a:rPr lang="en-US" dirty="0">
                <a:latin typeface="LiberationSerif"/>
              </a:rPr>
              <a:t>and limited processing capability (if any</a:t>
            </a:r>
            <a:r>
              <a:rPr lang="en-US" dirty="0" smtClean="0">
                <a:latin typeface="LiberationSerif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iberationSerif"/>
              </a:rPr>
              <a:t> </a:t>
            </a:r>
            <a:r>
              <a:rPr lang="en-US" dirty="0">
                <a:latin typeface="LiberationSerif"/>
              </a:rPr>
              <a:t>While the typical architecture implies that </a:t>
            </a:r>
            <a:r>
              <a:rPr lang="en-US" dirty="0" smtClean="0">
                <a:latin typeface="LiberationSerif"/>
              </a:rPr>
              <a:t>layer 1 </a:t>
            </a:r>
            <a:r>
              <a:rPr lang="en-US" dirty="0">
                <a:latin typeface="LiberationSerif"/>
              </a:rPr>
              <a:t>is at the “Things” tier, layers 2 and 3 at the Edge tier and layer 4 to 7 at the Cloud tier, the </a:t>
            </a:r>
            <a:r>
              <a:rPr lang="en-US" dirty="0" smtClean="0">
                <a:latin typeface="LiberationSerif"/>
              </a:rPr>
              <a:t>Edge computing </a:t>
            </a:r>
            <a:r>
              <a:rPr lang="en-US" dirty="0">
                <a:latin typeface="LiberationSerif"/>
              </a:rPr>
              <a:t>paradigm pushes functionality from layer 4 to 7 down to layer 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0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005444" y="2016135"/>
            <a:ext cx="103483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iberationSerif"/>
              </a:rPr>
              <a:t>In terms of physical machines, a typical </a:t>
            </a:r>
            <a:r>
              <a:rPr lang="en-US" dirty="0" err="1" smtClean="0">
                <a:latin typeface="LiberationSerif"/>
              </a:rPr>
              <a:t>IoT</a:t>
            </a:r>
            <a:r>
              <a:rPr lang="en-US" dirty="0" smtClean="0">
                <a:latin typeface="LiberationSerif"/>
              </a:rPr>
              <a:t> hierarchical structure can be </a:t>
            </a:r>
            <a:r>
              <a:rPr lang="en-US" dirty="0" smtClean="0">
                <a:latin typeface="LiberationSerif"/>
              </a:rPr>
              <a:t>viewed, where </a:t>
            </a:r>
            <a:r>
              <a:rPr lang="en-US" dirty="0" smtClean="0">
                <a:latin typeface="LiberationSerif"/>
              </a:rPr>
              <a:t>the fog nodes communicate both with the cloud and with other fog nodes, either </a:t>
            </a:r>
            <a:r>
              <a:rPr lang="en-US" dirty="0" smtClean="0">
                <a:latin typeface="LiberationSerif"/>
              </a:rPr>
              <a:t>wirelessly or </a:t>
            </a:r>
            <a:r>
              <a:rPr lang="en-US" dirty="0" smtClean="0">
                <a:latin typeface="LiberationSerif"/>
              </a:rPr>
              <a:t>by wire</a:t>
            </a:r>
            <a:r>
              <a:rPr lang="en-US" dirty="0" smtClean="0">
                <a:latin typeface="LiberationSeri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iberationSerif"/>
              </a:rPr>
              <a:t> </a:t>
            </a:r>
            <a:r>
              <a:rPr lang="en-US" dirty="0" smtClean="0">
                <a:latin typeface="LiberationSerif"/>
              </a:rPr>
              <a:t>Fog nodes can also function in a layered fashion, performing a different </a:t>
            </a:r>
            <a:r>
              <a:rPr lang="en-US" dirty="0" smtClean="0">
                <a:latin typeface="LiberationSerif"/>
              </a:rPr>
              <a:t>functionality according </a:t>
            </a:r>
            <a:r>
              <a:rPr lang="en-US" dirty="0" smtClean="0">
                <a:latin typeface="LiberationSerif"/>
              </a:rPr>
              <a:t>to their proximity to the data generators, which is still much closer than the cloud. Near </a:t>
            </a:r>
            <a:r>
              <a:rPr lang="en-US" dirty="0" smtClean="0">
                <a:latin typeface="LiberationSerif"/>
              </a:rPr>
              <a:t>the data </a:t>
            </a:r>
            <a:r>
              <a:rPr lang="en-US" dirty="0" smtClean="0">
                <a:latin typeface="LiberationSerif"/>
              </a:rPr>
              <a:t>source, fog nodes are mainly positioned in order to aggregate data, perform semantic </a:t>
            </a:r>
            <a:r>
              <a:rPr lang="en-US" dirty="0" smtClean="0">
                <a:latin typeface="LiberationSerif"/>
              </a:rPr>
              <a:t>notation and </a:t>
            </a:r>
            <a:r>
              <a:rPr lang="en-US" dirty="0" smtClean="0">
                <a:latin typeface="LiberationSerif"/>
              </a:rPr>
              <a:t>control the various actuators. Actuators are simply constrained devices that can interact with </a:t>
            </a:r>
            <a:r>
              <a:rPr lang="en-US" dirty="0" smtClean="0">
                <a:latin typeface="LiberationSerif"/>
              </a:rPr>
              <a:t>the physical </a:t>
            </a:r>
            <a:r>
              <a:rPr lang="en-US" dirty="0" smtClean="0">
                <a:latin typeface="LiberationSerif"/>
              </a:rPr>
              <a:t>world (</a:t>
            </a:r>
            <a:r>
              <a:rPr lang="en-US" dirty="0" err="1" smtClean="0">
                <a:latin typeface="LiberationSerif"/>
              </a:rPr>
              <a:t>e.g</a:t>
            </a:r>
            <a:r>
              <a:rPr lang="en-US" dirty="0" smtClean="0">
                <a:latin typeface="LiberationSerif"/>
              </a:rPr>
              <a:t> servos). </a:t>
            </a:r>
            <a:endParaRPr lang="en-US" dirty="0" smtClean="0"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iberationSerif"/>
              </a:rPr>
              <a:t>Fog </a:t>
            </a:r>
            <a:r>
              <a:rPr lang="en-US" dirty="0" smtClean="0">
                <a:latin typeface="LiberationSerif"/>
              </a:rPr>
              <a:t>nodes that are upwards could perform more abstract functions, </a:t>
            </a:r>
            <a:r>
              <a:rPr lang="en-US" dirty="0" smtClean="0">
                <a:latin typeface="LiberationSerif"/>
              </a:rPr>
              <a:t>such as </a:t>
            </a:r>
            <a:r>
              <a:rPr lang="en-US" dirty="0" smtClean="0">
                <a:latin typeface="LiberationSerif"/>
              </a:rPr>
              <a:t>turning raw data into knowledge via processing. In this example, fog nodes can even be a </a:t>
            </a:r>
            <a:r>
              <a:rPr lang="en-US" dirty="0" err="1" smtClean="0">
                <a:latin typeface="LiberationSerif"/>
              </a:rPr>
              <a:t>nonhomogenous</a:t>
            </a:r>
            <a:r>
              <a:rPr lang="en-US" dirty="0" smtClean="0">
                <a:latin typeface="LiberationSerif"/>
              </a:rPr>
              <a:t> group</a:t>
            </a:r>
            <a:r>
              <a:rPr lang="en-US" dirty="0" smtClean="0">
                <a:latin typeface="LiberationSerif"/>
              </a:rPr>
              <a:t>, even for the same stakeholder and system, as nodes closer to the source could </a:t>
            </a:r>
            <a:r>
              <a:rPr lang="en-US" dirty="0" smtClean="0">
                <a:latin typeface="LiberationSerif"/>
              </a:rPr>
              <a:t>be lighter </a:t>
            </a:r>
            <a:r>
              <a:rPr lang="en-US" dirty="0" smtClean="0">
                <a:latin typeface="LiberationSerif"/>
              </a:rPr>
              <a:t>in terms of processing and power consumption, such as the Raspberry pi </a:t>
            </a:r>
            <a:r>
              <a:rPr lang="en-US" dirty="0">
                <a:latin typeface="LiberationSerif"/>
              </a:rPr>
              <a:t>,</a:t>
            </a:r>
            <a:r>
              <a:rPr lang="en-US" dirty="0" smtClean="0">
                <a:latin typeface="LiberationSerif"/>
              </a:rPr>
              <a:t> </a:t>
            </a:r>
            <a:r>
              <a:rPr lang="en-US" dirty="0" smtClean="0">
                <a:latin typeface="LiberationSerif"/>
              </a:rPr>
              <a:t>while fog </a:t>
            </a:r>
            <a:r>
              <a:rPr lang="en-US" dirty="0" smtClean="0">
                <a:latin typeface="LiberationSerif"/>
              </a:rPr>
              <a:t>nodes that </a:t>
            </a:r>
            <a:r>
              <a:rPr lang="en-US" dirty="0" smtClean="0">
                <a:latin typeface="LiberationSerif"/>
              </a:rPr>
              <a:t>perform the bulk of pre-processing would be akin to a Micro </a:t>
            </a:r>
            <a:r>
              <a:rPr lang="en-US" dirty="0" err="1" smtClean="0">
                <a:latin typeface="LiberationSerif"/>
              </a:rPr>
              <a:t>DataCenter</a:t>
            </a:r>
            <a:r>
              <a:rPr lang="en-US" dirty="0" smtClean="0">
                <a:latin typeface="LiberationSerif"/>
              </a:rPr>
              <a:t>(</a:t>
            </a:r>
            <a:r>
              <a:rPr lang="en-US" dirty="0" err="1" smtClean="0">
                <a:latin typeface="LiberationSerif"/>
              </a:rPr>
              <a:t>μDC</a:t>
            </a:r>
            <a:r>
              <a:rPr lang="en-US" dirty="0" smtClean="0">
                <a:latin typeface="LiberationSerif"/>
              </a:rPr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7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9A8D2623D574DB070066EAC07119C" ma:contentTypeVersion="4" ma:contentTypeDescription="Create a new document." ma:contentTypeScope="" ma:versionID="416d7b6a71ce6ad567601e3fbe392baf">
  <xsd:schema xmlns:xsd="http://www.w3.org/2001/XMLSchema" xmlns:xs="http://www.w3.org/2001/XMLSchema" xmlns:p="http://schemas.microsoft.com/office/2006/metadata/properties" xmlns:ns2="8e326e45-8c81-4648-a134-8a9291077e85" targetNamespace="http://schemas.microsoft.com/office/2006/metadata/properties" ma:root="true" ma:fieldsID="9ed554be1e55d5d7f445d35648fe92f4" ns2:_="">
    <xsd:import namespace="8e326e45-8c81-4648-a134-8a9291077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26e45-8c81-4648-a134-8a9291077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93EBA8-8FFD-4B2D-AB18-AD1DDED6DA32}"/>
</file>

<file path=customXml/itemProps2.xml><?xml version="1.0" encoding="utf-8"?>
<ds:datastoreItem xmlns:ds="http://schemas.openxmlformats.org/officeDocument/2006/customXml" ds:itemID="{B40E29F2-18AD-41D1-87A6-01E1C2510EC4}"/>
</file>

<file path=customXml/itemProps3.xml><?xml version="1.0" encoding="utf-8"?>
<ds:datastoreItem xmlns:ds="http://schemas.openxmlformats.org/officeDocument/2006/customXml" ds:itemID="{837DE8FE-54BA-47CB-844A-86CE0A54005A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LiberationSerif</vt:lpstr>
      <vt:lpstr>Office Theme</vt:lpstr>
      <vt:lpstr>CISCO 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2022-07-29T04:34:47Z</dcterms:created>
  <dcterms:modified xsi:type="dcterms:W3CDTF">2022-08-08T07:00:52Z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0x0101001B19A8D2623D574DB070066EAC07119C</vt:lpwstr>
  </property>
</Properties>
</file>