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7.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7" r:id="rId2"/>
    <p:sldId id="261"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14D"/>
    <a:srgbClr val="F3DBFD"/>
    <a:srgbClr val="EB63BE"/>
    <a:srgbClr val="E4A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30DBC-6281-4F66-8F66-D0DF5ADBE329}" type="doc">
      <dgm:prSet loTypeId="urn:microsoft.com/office/officeart/2005/8/layout/target3" loCatId="list" qsTypeId="urn:microsoft.com/office/officeart/2005/8/quickstyle/simple2" qsCatId="simple" csTypeId="urn:microsoft.com/office/officeart/2005/8/colors/colorful4" csCatId="colorful" phldr="1"/>
      <dgm:spPr/>
      <dgm:t>
        <a:bodyPr/>
        <a:lstStyle/>
        <a:p>
          <a:endParaRPr lang="en-US"/>
        </a:p>
      </dgm:t>
    </dgm:pt>
    <dgm:pt modelId="{4B77BF1B-D944-428F-83B9-C69328528178}">
      <dgm:prSet phldrT="[Text]"/>
      <dgm:spPr/>
      <dgm:t>
        <a:bodyPr/>
        <a:lstStyle/>
        <a:p>
          <a:r>
            <a:rPr lang="en-US" b="1" dirty="0" smtClean="0"/>
            <a:t>Applications That Require Autonomy</a:t>
          </a:r>
          <a:endParaRPr lang="en-US" dirty="0"/>
        </a:p>
      </dgm:t>
    </dgm:pt>
    <dgm:pt modelId="{CA024103-FCC0-4DD5-8F76-5D2DA86EAF56}" type="parTrans" cxnId="{8A3357AC-B8B3-4262-B7C0-0FCDFC89796A}">
      <dgm:prSet/>
      <dgm:spPr/>
      <dgm:t>
        <a:bodyPr/>
        <a:lstStyle/>
        <a:p>
          <a:endParaRPr lang="en-US"/>
        </a:p>
      </dgm:t>
    </dgm:pt>
    <dgm:pt modelId="{0BD92F28-2F8C-4A4C-AD36-FD2D3A0C389A}" type="sibTrans" cxnId="{8A3357AC-B8B3-4262-B7C0-0FCDFC89796A}">
      <dgm:prSet/>
      <dgm:spPr/>
      <dgm:t>
        <a:bodyPr/>
        <a:lstStyle/>
        <a:p>
          <a:endParaRPr lang="en-US"/>
        </a:p>
      </dgm:t>
    </dgm:pt>
    <dgm:pt modelId="{A2C7EEED-94C1-46C4-B891-7718FDA560FF}">
      <dgm:prSet phldrT="[Text]"/>
      <dgm:spPr/>
      <dgm:t>
        <a:bodyPr/>
        <a:lstStyle/>
        <a:p>
          <a:r>
            <a:rPr lang="en-US" dirty="0" smtClean="0"/>
            <a:t>Self-driving cars</a:t>
          </a:r>
          <a:endParaRPr lang="en-US" dirty="0"/>
        </a:p>
      </dgm:t>
    </dgm:pt>
    <dgm:pt modelId="{574E19D2-84C4-4EAF-8CB3-DFC93C5EADCB}" type="parTrans" cxnId="{2815ED99-4FC4-4463-9EE3-B7B88051B734}">
      <dgm:prSet/>
      <dgm:spPr/>
      <dgm:t>
        <a:bodyPr/>
        <a:lstStyle/>
        <a:p>
          <a:endParaRPr lang="en-US"/>
        </a:p>
      </dgm:t>
    </dgm:pt>
    <dgm:pt modelId="{451479FC-D8B5-4FB7-B3BE-5C99160AA8EB}" type="sibTrans" cxnId="{2815ED99-4FC4-4463-9EE3-B7B88051B734}">
      <dgm:prSet/>
      <dgm:spPr/>
      <dgm:t>
        <a:bodyPr/>
        <a:lstStyle/>
        <a:p>
          <a:endParaRPr lang="en-US"/>
        </a:p>
      </dgm:t>
    </dgm:pt>
    <dgm:pt modelId="{528AEC0E-E87B-4A94-BF44-35C93709F9F1}">
      <dgm:prSet phldrT="[Text]"/>
      <dgm:spPr/>
      <dgm:t>
        <a:bodyPr/>
        <a:lstStyle/>
        <a:p>
          <a:r>
            <a:rPr lang="en-US" b="1" dirty="0" smtClean="0"/>
            <a:t>Applications That Can’t Tolerate Latency</a:t>
          </a:r>
          <a:endParaRPr lang="en-US" dirty="0"/>
        </a:p>
      </dgm:t>
    </dgm:pt>
    <dgm:pt modelId="{9D78E583-43A9-4062-9A3F-0270D2453AD5}" type="parTrans" cxnId="{C2EB498D-1470-4E1D-98F1-D8D25DAEFB42}">
      <dgm:prSet/>
      <dgm:spPr/>
      <dgm:t>
        <a:bodyPr/>
        <a:lstStyle/>
        <a:p>
          <a:endParaRPr lang="en-US"/>
        </a:p>
      </dgm:t>
    </dgm:pt>
    <dgm:pt modelId="{EC0AE681-2882-46FA-A340-8BB2DF4DBC71}" type="sibTrans" cxnId="{C2EB498D-1470-4E1D-98F1-D8D25DAEFB42}">
      <dgm:prSet/>
      <dgm:spPr/>
      <dgm:t>
        <a:bodyPr/>
        <a:lstStyle/>
        <a:p>
          <a:endParaRPr lang="en-US"/>
        </a:p>
      </dgm:t>
    </dgm:pt>
    <dgm:pt modelId="{84E47A14-E449-45DE-B4DF-3D3632B7A2A1}">
      <dgm:prSet phldrT="[Text]"/>
      <dgm:spPr/>
      <dgm:t>
        <a:bodyPr/>
        <a:lstStyle/>
        <a:p>
          <a:r>
            <a:rPr lang="en-US" dirty="0" smtClean="0"/>
            <a:t>Health Care services</a:t>
          </a:r>
          <a:endParaRPr lang="en-US" dirty="0"/>
        </a:p>
      </dgm:t>
    </dgm:pt>
    <dgm:pt modelId="{0AFAEC95-4F2A-41F3-8742-91EC467B42E7}" type="parTrans" cxnId="{A42F5DDC-05A9-44EA-BDEC-DCD8D80AB69A}">
      <dgm:prSet/>
      <dgm:spPr/>
      <dgm:t>
        <a:bodyPr/>
        <a:lstStyle/>
        <a:p>
          <a:endParaRPr lang="en-US"/>
        </a:p>
      </dgm:t>
    </dgm:pt>
    <dgm:pt modelId="{83BC70BB-C7F4-42A6-93AF-22F44102FC36}" type="sibTrans" cxnId="{A42F5DDC-05A9-44EA-BDEC-DCD8D80AB69A}">
      <dgm:prSet/>
      <dgm:spPr/>
      <dgm:t>
        <a:bodyPr/>
        <a:lstStyle/>
        <a:p>
          <a:endParaRPr lang="en-US"/>
        </a:p>
      </dgm:t>
    </dgm:pt>
    <dgm:pt modelId="{94C49EB3-EDB3-4CF7-AD68-66B6725B8F6F}">
      <dgm:prSet phldrT="[Text]"/>
      <dgm:spPr/>
      <dgm:t>
        <a:bodyPr/>
        <a:lstStyle/>
        <a:p>
          <a:r>
            <a:rPr lang="en-US" b="1" dirty="0" smtClean="0"/>
            <a:t>Applications that need significant bandwidth</a:t>
          </a:r>
          <a:endParaRPr lang="en-US" dirty="0"/>
        </a:p>
      </dgm:t>
    </dgm:pt>
    <dgm:pt modelId="{0ECCDE04-BB12-4918-82E4-5B6B82F779AB}" type="parTrans" cxnId="{02F9F07E-8CAD-4BEA-B067-E4FFB82245FA}">
      <dgm:prSet/>
      <dgm:spPr/>
      <dgm:t>
        <a:bodyPr/>
        <a:lstStyle/>
        <a:p>
          <a:endParaRPr lang="en-US"/>
        </a:p>
      </dgm:t>
    </dgm:pt>
    <dgm:pt modelId="{81E62F78-01F9-4CE5-A133-7B30EAF69030}" type="sibTrans" cxnId="{02F9F07E-8CAD-4BEA-B067-E4FFB82245FA}">
      <dgm:prSet/>
      <dgm:spPr/>
      <dgm:t>
        <a:bodyPr/>
        <a:lstStyle/>
        <a:p>
          <a:endParaRPr lang="en-US"/>
        </a:p>
      </dgm:t>
    </dgm:pt>
    <dgm:pt modelId="{E6FCB84C-E9A3-4DDF-B5A9-2022FCC40A5D}">
      <dgm:prSet phldrT="[Text]"/>
      <dgm:spPr/>
      <dgm:t>
        <a:bodyPr/>
        <a:lstStyle/>
        <a:p>
          <a:r>
            <a:rPr lang="en-US" dirty="0" smtClean="0"/>
            <a:t>Video streaming</a:t>
          </a:r>
          <a:endParaRPr lang="en-US" dirty="0"/>
        </a:p>
      </dgm:t>
    </dgm:pt>
    <dgm:pt modelId="{AEFB54AC-B4E1-407E-ABBD-47B799CE7A7E}" type="parTrans" cxnId="{BD07EBB1-B2AB-44EE-BCF6-A84E751CC95E}">
      <dgm:prSet/>
      <dgm:spPr/>
      <dgm:t>
        <a:bodyPr/>
        <a:lstStyle/>
        <a:p>
          <a:endParaRPr lang="en-US"/>
        </a:p>
      </dgm:t>
    </dgm:pt>
    <dgm:pt modelId="{ECA90DD7-4EF0-43DB-BB5C-3E6F4CCD730F}" type="sibTrans" cxnId="{BD07EBB1-B2AB-44EE-BCF6-A84E751CC95E}">
      <dgm:prSet/>
      <dgm:spPr/>
      <dgm:t>
        <a:bodyPr/>
        <a:lstStyle/>
        <a:p>
          <a:endParaRPr lang="en-US"/>
        </a:p>
      </dgm:t>
    </dgm:pt>
    <dgm:pt modelId="{19308FEC-EA19-4625-90D9-AB2BE574C535}" type="pres">
      <dgm:prSet presAssocID="{F4F30DBC-6281-4F66-8F66-D0DF5ADBE329}" presName="Name0" presStyleCnt="0">
        <dgm:presLayoutVars>
          <dgm:chMax val="7"/>
          <dgm:dir/>
          <dgm:animLvl val="lvl"/>
          <dgm:resizeHandles val="exact"/>
        </dgm:presLayoutVars>
      </dgm:prSet>
      <dgm:spPr/>
      <dgm:t>
        <a:bodyPr/>
        <a:lstStyle/>
        <a:p>
          <a:endParaRPr lang="en-US"/>
        </a:p>
      </dgm:t>
    </dgm:pt>
    <dgm:pt modelId="{F5EFB17E-8DAD-468B-BDBC-29B1BC4F4551}" type="pres">
      <dgm:prSet presAssocID="{4B77BF1B-D944-428F-83B9-C69328528178}" presName="circle1" presStyleLbl="node1" presStyleIdx="0" presStyleCnt="3"/>
      <dgm:spPr/>
      <dgm:t>
        <a:bodyPr/>
        <a:lstStyle/>
        <a:p>
          <a:endParaRPr lang="en-US"/>
        </a:p>
      </dgm:t>
    </dgm:pt>
    <dgm:pt modelId="{87466E2F-CE8C-4DBE-B06A-A43A444F6D34}" type="pres">
      <dgm:prSet presAssocID="{4B77BF1B-D944-428F-83B9-C69328528178}" presName="space" presStyleCnt="0"/>
      <dgm:spPr/>
      <dgm:t>
        <a:bodyPr/>
        <a:lstStyle/>
        <a:p>
          <a:endParaRPr lang="en-US"/>
        </a:p>
      </dgm:t>
    </dgm:pt>
    <dgm:pt modelId="{53AFFAFC-188A-41FE-8FD2-AAF5D1C4B387}" type="pres">
      <dgm:prSet presAssocID="{4B77BF1B-D944-428F-83B9-C69328528178}" presName="rect1" presStyleLbl="alignAcc1" presStyleIdx="0" presStyleCnt="3"/>
      <dgm:spPr/>
      <dgm:t>
        <a:bodyPr/>
        <a:lstStyle/>
        <a:p>
          <a:endParaRPr lang="en-US"/>
        </a:p>
      </dgm:t>
    </dgm:pt>
    <dgm:pt modelId="{AC3FB231-1F40-48AB-9A99-CEA0A31A9235}" type="pres">
      <dgm:prSet presAssocID="{528AEC0E-E87B-4A94-BF44-35C93709F9F1}" presName="vertSpace2" presStyleLbl="node1" presStyleIdx="0" presStyleCnt="3"/>
      <dgm:spPr/>
      <dgm:t>
        <a:bodyPr/>
        <a:lstStyle/>
        <a:p>
          <a:endParaRPr lang="en-US"/>
        </a:p>
      </dgm:t>
    </dgm:pt>
    <dgm:pt modelId="{CE1B39FF-C9BC-4568-9833-571FFBDAF181}" type="pres">
      <dgm:prSet presAssocID="{528AEC0E-E87B-4A94-BF44-35C93709F9F1}" presName="circle2" presStyleLbl="node1" presStyleIdx="1" presStyleCnt="3"/>
      <dgm:spPr/>
      <dgm:t>
        <a:bodyPr/>
        <a:lstStyle/>
        <a:p>
          <a:endParaRPr lang="en-US"/>
        </a:p>
      </dgm:t>
    </dgm:pt>
    <dgm:pt modelId="{AAAC3676-08B6-4BD2-8D87-23E6914FC2DA}" type="pres">
      <dgm:prSet presAssocID="{528AEC0E-E87B-4A94-BF44-35C93709F9F1}" presName="rect2" presStyleLbl="alignAcc1" presStyleIdx="1" presStyleCnt="3" custLinFactNeighborX="4762" custLinFactNeighborY="622"/>
      <dgm:spPr/>
      <dgm:t>
        <a:bodyPr/>
        <a:lstStyle/>
        <a:p>
          <a:endParaRPr lang="en-US"/>
        </a:p>
      </dgm:t>
    </dgm:pt>
    <dgm:pt modelId="{1B2D43A9-8DD8-40C0-A87D-EABC0D9409C4}" type="pres">
      <dgm:prSet presAssocID="{94C49EB3-EDB3-4CF7-AD68-66B6725B8F6F}" presName="vertSpace3" presStyleLbl="node1" presStyleIdx="1" presStyleCnt="3"/>
      <dgm:spPr/>
      <dgm:t>
        <a:bodyPr/>
        <a:lstStyle/>
        <a:p>
          <a:endParaRPr lang="en-US"/>
        </a:p>
      </dgm:t>
    </dgm:pt>
    <dgm:pt modelId="{1352D7B1-AB30-420B-9EAC-8965688836A3}" type="pres">
      <dgm:prSet presAssocID="{94C49EB3-EDB3-4CF7-AD68-66B6725B8F6F}" presName="circle3" presStyleLbl="node1" presStyleIdx="2" presStyleCnt="3"/>
      <dgm:spPr/>
      <dgm:t>
        <a:bodyPr/>
        <a:lstStyle/>
        <a:p>
          <a:endParaRPr lang="en-US"/>
        </a:p>
      </dgm:t>
    </dgm:pt>
    <dgm:pt modelId="{EFA9290D-11E8-4C76-BADF-045848D53411}" type="pres">
      <dgm:prSet presAssocID="{94C49EB3-EDB3-4CF7-AD68-66B6725B8F6F}" presName="rect3" presStyleLbl="alignAcc1" presStyleIdx="2" presStyleCnt="3"/>
      <dgm:spPr/>
      <dgm:t>
        <a:bodyPr/>
        <a:lstStyle/>
        <a:p>
          <a:endParaRPr lang="en-US"/>
        </a:p>
      </dgm:t>
    </dgm:pt>
    <dgm:pt modelId="{E365905D-9D99-428A-87F6-52665CB84EEB}" type="pres">
      <dgm:prSet presAssocID="{4B77BF1B-D944-428F-83B9-C69328528178}" presName="rect1ParTx" presStyleLbl="alignAcc1" presStyleIdx="2" presStyleCnt="3">
        <dgm:presLayoutVars>
          <dgm:chMax val="1"/>
          <dgm:bulletEnabled val="1"/>
        </dgm:presLayoutVars>
      </dgm:prSet>
      <dgm:spPr/>
      <dgm:t>
        <a:bodyPr/>
        <a:lstStyle/>
        <a:p>
          <a:endParaRPr lang="en-US"/>
        </a:p>
      </dgm:t>
    </dgm:pt>
    <dgm:pt modelId="{9B496351-B5E1-4B46-8760-BB670FC7DB65}" type="pres">
      <dgm:prSet presAssocID="{4B77BF1B-D944-428F-83B9-C69328528178}" presName="rect1ChTx" presStyleLbl="alignAcc1" presStyleIdx="2" presStyleCnt="3">
        <dgm:presLayoutVars>
          <dgm:bulletEnabled val="1"/>
        </dgm:presLayoutVars>
      </dgm:prSet>
      <dgm:spPr/>
      <dgm:t>
        <a:bodyPr/>
        <a:lstStyle/>
        <a:p>
          <a:endParaRPr lang="en-US"/>
        </a:p>
      </dgm:t>
    </dgm:pt>
    <dgm:pt modelId="{046D1C29-5995-428A-A844-AD5A10D7F65B}" type="pres">
      <dgm:prSet presAssocID="{528AEC0E-E87B-4A94-BF44-35C93709F9F1}" presName="rect2ParTx" presStyleLbl="alignAcc1" presStyleIdx="2" presStyleCnt="3">
        <dgm:presLayoutVars>
          <dgm:chMax val="1"/>
          <dgm:bulletEnabled val="1"/>
        </dgm:presLayoutVars>
      </dgm:prSet>
      <dgm:spPr/>
      <dgm:t>
        <a:bodyPr/>
        <a:lstStyle/>
        <a:p>
          <a:endParaRPr lang="en-US"/>
        </a:p>
      </dgm:t>
    </dgm:pt>
    <dgm:pt modelId="{D8D418A9-BA68-4E8E-9E0C-D245CA974BD8}" type="pres">
      <dgm:prSet presAssocID="{528AEC0E-E87B-4A94-BF44-35C93709F9F1}" presName="rect2ChTx" presStyleLbl="alignAcc1" presStyleIdx="2" presStyleCnt="3">
        <dgm:presLayoutVars>
          <dgm:bulletEnabled val="1"/>
        </dgm:presLayoutVars>
      </dgm:prSet>
      <dgm:spPr/>
      <dgm:t>
        <a:bodyPr/>
        <a:lstStyle/>
        <a:p>
          <a:endParaRPr lang="en-US"/>
        </a:p>
      </dgm:t>
    </dgm:pt>
    <dgm:pt modelId="{E4DA0885-478F-45CC-9CF9-2E085BEFE833}" type="pres">
      <dgm:prSet presAssocID="{94C49EB3-EDB3-4CF7-AD68-66B6725B8F6F}" presName="rect3ParTx" presStyleLbl="alignAcc1" presStyleIdx="2" presStyleCnt="3">
        <dgm:presLayoutVars>
          <dgm:chMax val="1"/>
          <dgm:bulletEnabled val="1"/>
        </dgm:presLayoutVars>
      </dgm:prSet>
      <dgm:spPr/>
      <dgm:t>
        <a:bodyPr/>
        <a:lstStyle/>
        <a:p>
          <a:endParaRPr lang="en-US"/>
        </a:p>
      </dgm:t>
    </dgm:pt>
    <dgm:pt modelId="{EBDF4287-62AC-4394-AF34-83494339391F}" type="pres">
      <dgm:prSet presAssocID="{94C49EB3-EDB3-4CF7-AD68-66B6725B8F6F}" presName="rect3ChTx" presStyleLbl="alignAcc1" presStyleIdx="2" presStyleCnt="3">
        <dgm:presLayoutVars>
          <dgm:bulletEnabled val="1"/>
        </dgm:presLayoutVars>
      </dgm:prSet>
      <dgm:spPr/>
      <dgm:t>
        <a:bodyPr/>
        <a:lstStyle/>
        <a:p>
          <a:endParaRPr lang="en-US"/>
        </a:p>
      </dgm:t>
    </dgm:pt>
  </dgm:ptLst>
  <dgm:cxnLst>
    <dgm:cxn modelId="{8A3357AC-B8B3-4262-B7C0-0FCDFC89796A}" srcId="{F4F30DBC-6281-4F66-8F66-D0DF5ADBE329}" destId="{4B77BF1B-D944-428F-83B9-C69328528178}" srcOrd="0" destOrd="0" parTransId="{CA024103-FCC0-4DD5-8F76-5D2DA86EAF56}" sibTransId="{0BD92F28-2F8C-4A4C-AD36-FD2D3A0C389A}"/>
    <dgm:cxn modelId="{2815ED99-4FC4-4463-9EE3-B7B88051B734}" srcId="{4B77BF1B-D944-428F-83B9-C69328528178}" destId="{A2C7EEED-94C1-46C4-B891-7718FDA560FF}" srcOrd="0" destOrd="0" parTransId="{574E19D2-84C4-4EAF-8CB3-DFC93C5EADCB}" sibTransId="{451479FC-D8B5-4FB7-B3BE-5C99160AA8EB}"/>
    <dgm:cxn modelId="{266F39F3-C5BB-4A72-8AB7-9D71372497C6}" type="presOf" srcId="{94C49EB3-EDB3-4CF7-AD68-66B6725B8F6F}" destId="{EFA9290D-11E8-4C76-BADF-045848D53411}" srcOrd="0" destOrd="0" presId="urn:microsoft.com/office/officeart/2005/8/layout/target3"/>
    <dgm:cxn modelId="{ED96A509-7D88-4FBF-B05B-2C5A1EA27EE5}" type="presOf" srcId="{528AEC0E-E87B-4A94-BF44-35C93709F9F1}" destId="{046D1C29-5995-428A-A844-AD5A10D7F65B}" srcOrd="1" destOrd="0" presId="urn:microsoft.com/office/officeart/2005/8/layout/target3"/>
    <dgm:cxn modelId="{2750AF11-A3DF-408C-9289-BF8E1CA79409}" type="presOf" srcId="{94C49EB3-EDB3-4CF7-AD68-66B6725B8F6F}" destId="{E4DA0885-478F-45CC-9CF9-2E085BEFE833}" srcOrd="1" destOrd="0" presId="urn:microsoft.com/office/officeart/2005/8/layout/target3"/>
    <dgm:cxn modelId="{04106FAA-360D-4066-84E8-558539114057}" type="presOf" srcId="{528AEC0E-E87B-4A94-BF44-35C93709F9F1}" destId="{AAAC3676-08B6-4BD2-8D87-23E6914FC2DA}" srcOrd="0" destOrd="0" presId="urn:microsoft.com/office/officeart/2005/8/layout/target3"/>
    <dgm:cxn modelId="{02F9F07E-8CAD-4BEA-B067-E4FFB82245FA}" srcId="{F4F30DBC-6281-4F66-8F66-D0DF5ADBE329}" destId="{94C49EB3-EDB3-4CF7-AD68-66B6725B8F6F}" srcOrd="2" destOrd="0" parTransId="{0ECCDE04-BB12-4918-82E4-5B6B82F779AB}" sibTransId="{81E62F78-01F9-4CE5-A133-7B30EAF69030}"/>
    <dgm:cxn modelId="{345A0736-15C5-450C-ABC4-719ABC5C6A27}" type="presOf" srcId="{A2C7EEED-94C1-46C4-B891-7718FDA560FF}" destId="{9B496351-B5E1-4B46-8760-BB670FC7DB65}" srcOrd="0" destOrd="0" presId="urn:microsoft.com/office/officeart/2005/8/layout/target3"/>
    <dgm:cxn modelId="{A42F5DDC-05A9-44EA-BDEC-DCD8D80AB69A}" srcId="{528AEC0E-E87B-4A94-BF44-35C93709F9F1}" destId="{84E47A14-E449-45DE-B4DF-3D3632B7A2A1}" srcOrd="0" destOrd="0" parTransId="{0AFAEC95-4F2A-41F3-8742-91EC467B42E7}" sibTransId="{83BC70BB-C7F4-42A6-93AF-22F44102FC36}"/>
    <dgm:cxn modelId="{C2EB498D-1470-4E1D-98F1-D8D25DAEFB42}" srcId="{F4F30DBC-6281-4F66-8F66-D0DF5ADBE329}" destId="{528AEC0E-E87B-4A94-BF44-35C93709F9F1}" srcOrd="1" destOrd="0" parTransId="{9D78E583-43A9-4062-9A3F-0270D2453AD5}" sibTransId="{EC0AE681-2882-46FA-A340-8BB2DF4DBC71}"/>
    <dgm:cxn modelId="{BD07EBB1-B2AB-44EE-BCF6-A84E751CC95E}" srcId="{94C49EB3-EDB3-4CF7-AD68-66B6725B8F6F}" destId="{E6FCB84C-E9A3-4DDF-B5A9-2022FCC40A5D}" srcOrd="0" destOrd="0" parTransId="{AEFB54AC-B4E1-407E-ABBD-47B799CE7A7E}" sibTransId="{ECA90DD7-4EF0-43DB-BB5C-3E6F4CCD730F}"/>
    <dgm:cxn modelId="{BE97A014-8581-43D8-9CD6-1C4BB2519F9E}" type="presOf" srcId="{4B77BF1B-D944-428F-83B9-C69328528178}" destId="{53AFFAFC-188A-41FE-8FD2-AAF5D1C4B387}" srcOrd="0" destOrd="0" presId="urn:microsoft.com/office/officeart/2005/8/layout/target3"/>
    <dgm:cxn modelId="{7CEB2E62-E359-4985-94CE-9E834CD2A715}" type="presOf" srcId="{4B77BF1B-D944-428F-83B9-C69328528178}" destId="{E365905D-9D99-428A-87F6-52665CB84EEB}" srcOrd="1" destOrd="0" presId="urn:microsoft.com/office/officeart/2005/8/layout/target3"/>
    <dgm:cxn modelId="{B1E47FEF-05AA-4894-BB9B-A4D48BD76CE2}" type="presOf" srcId="{84E47A14-E449-45DE-B4DF-3D3632B7A2A1}" destId="{D8D418A9-BA68-4E8E-9E0C-D245CA974BD8}" srcOrd="0" destOrd="0" presId="urn:microsoft.com/office/officeart/2005/8/layout/target3"/>
    <dgm:cxn modelId="{7204111A-F6BC-4FD4-80E2-32360811BEE7}" type="presOf" srcId="{F4F30DBC-6281-4F66-8F66-D0DF5ADBE329}" destId="{19308FEC-EA19-4625-90D9-AB2BE574C535}" srcOrd="0" destOrd="0" presId="urn:microsoft.com/office/officeart/2005/8/layout/target3"/>
    <dgm:cxn modelId="{C7F72F5F-ABE7-425F-97EC-66FB37ADD1E2}" type="presOf" srcId="{E6FCB84C-E9A3-4DDF-B5A9-2022FCC40A5D}" destId="{EBDF4287-62AC-4394-AF34-83494339391F}" srcOrd="0" destOrd="0" presId="urn:microsoft.com/office/officeart/2005/8/layout/target3"/>
    <dgm:cxn modelId="{9C6C07E6-226D-46D1-BDBB-E1B89E0B757B}" type="presParOf" srcId="{19308FEC-EA19-4625-90D9-AB2BE574C535}" destId="{F5EFB17E-8DAD-468B-BDBC-29B1BC4F4551}" srcOrd="0" destOrd="0" presId="urn:microsoft.com/office/officeart/2005/8/layout/target3"/>
    <dgm:cxn modelId="{68A9FBE6-3D16-4842-A095-CCDBDEDD8723}" type="presParOf" srcId="{19308FEC-EA19-4625-90D9-AB2BE574C535}" destId="{87466E2F-CE8C-4DBE-B06A-A43A444F6D34}" srcOrd="1" destOrd="0" presId="urn:microsoft.com/office/officeart/2005/8/layout/target3"/>
    <dgm:cxn modelId="{99945F1E-9296-4352-9405-4D68370DC043}" type="presParOf" srcId="{19308FEC-EA19-4625-90D9-AB2BE574C535}" destId="{53AFFAFC-188A-41FE-8FD2-AAF5D1C4B387}" srcOrd="2" destOrd="0" presId="urn:microsoft.com/office/officeart/2005/8/layout/target3"/>
    <dgm:cxn modelId="{AA210C0E-2C9D-45F6-A418-0E1C7A947713}" type="presParOf" srcId="{19308FEC-EA19-4625-90D9-AB2BE574C535}" destId="{AC3FB231-1F40-48AB-9A99-CEA0A31A9235}" srcOrd="3" destOrd="0" presId="urn:microsoft.com/office/officeart/2005/8/layout/target3"/>
    <dgm:cxn modelId="{B14B02E1-3EC6-4666-A6AE-B909538C9A63}" type="presParOf" srcId="{19308FEC-EA19-4625-90D9-AB2BE574C535}" destId="{CE1B39FF-C9BC-4568-9833-571FFBDAF181}" srcOrd="4" destOrd="0" presId="urn:microsoft.com/office/officeart/2005/8/layout/target3"/>
    <dgm:cxn modelId="{E04C6790-199D-42BC-B22E-8FFD1B668E31}" type="presParOf" srcId="{19308FEC-EA19-4625-90D9-AB2BE574C535}" destId="{AAAC3676-08B6-4BD2-8D87-23E6914FC2DA}" srcOrd="5" destOrd="0" presId="urn:microsoft.com/office/officeart/2005/8/layout/target3"/>
    <dgm:cxn modelId="{2213F7E8-9947-44C1-B592-167C6D3AA093}" type="presParOf" srcId="{19308FEC-EA19-4625-90D9-AB2BE574C535}" destId="{1B2D43A9-8DD8-40C0-A87D-EABC0D9409C4}" srcOrd="6" destOrd="0" presId="urn:microsoft.com/office/officeart/2005/8/layout/target3"/>
    <dgm:cxn modelId="{8371231B-1D96-49C3-AE33-1E7714C252B5}" type="presParOf" srcId="{19308FEC-EA19-4625-90D9-AB2BE574C535}" destId="{1352D7B1-AB30-420B-9EAC-8965688836A3}" srcOrd="7" destOrd="0" presId="urn:microsoft.com/office/officeart/2005/8/layout/target3"/>
    <dgm:cxn modelId="{2DF52F5A-63C8-4A88-BE02-7509C936DE14}" type="presParOf" srcId="{19308FEC-EA19-4625-90D9-AB2BE574C535}" destId="{EFA9290D-11E8-4C76-BADF-045848D53411}" srcOrd="8" destOrd="0" presId="urn:microsoft.com/office/officeart/2005/8/layout/target3"/>
    <dgm:cxn modelId="{A061BBF4-7ACF-4F67-9E82-5F27DBE39F91}" type="presParOf" srcId="{19308FEC-EA19-4625-90D9-AB2BE574C535}" destId="{E365905D-9D99-428A-87F6-52665CB84EEB}" srcOrd="9" destOrd="0" presId="urn:microsoft.com/office/officeart/2005/8/layout/target3"/>
    <dgm:cxn modelId="{2C43E3B7-2079-4FE4-B0CB-F8FA3FCB4FB3}" type="presParOf" srcId="{19308FEC-EA19-4625-90D9-AB2BE574C535}" destId="{9B496351-B5E1-4B46-8760-BB670FC7DB65}" srcOrd="10" destOrd="0" presId="urn:microsoft.com/office/officeart/2005/8/layout/target3"/>
    <dgm:cxn modelId="{91518A8F-AEAF-416A-BC6B-0A88ADBAC7A6}" type="presParOf" srcId="{19308FEC-EA19-4625-90D9-AB2BE574C535}" destId="{046D1C29-5995-428A-A844-AD5A10D7F65B}" srcOrd="11" destOrd="0" presId="urn:microsoft.com/office/officeart/2005/8/layout/target3"/>
    <dgm:cxn modelId="{FB7E3C83-18A3-4C32-B335-43FD49226F16}" type="presParOf" srcId="{19308FEC-EA19-4625-90D9-AB2BE574C535}" destId="{D8D418A9-BA68-4E8E-9E0C-D245CA974BD8}" srcOrd="12" destOrd="0" presId="urn:microsoft.com/office/officeart/2005/8/layout/target3"/>
    <dgm:cxn modelId="{6AD74465-15BF-4CD7-A7D4-59708C91B0A2}" type="presParOf" srcId="{19308FEC-EA19-4625-90D9-AB2BE574C535}" destId="{E4DA0885-478F-45CC-9CF9-2E085BEFE833}" srcOrd="13" destOrd="0" presId="urn:microsoft.com/office/officeart/2005/8/layout/target3"/>
    <dgm:cxn modelId="{3E18D883-CF87-4A27-942F-67641F926431}" type="presParOf" srcId="{19308FEC-EA19-4625-90D9-AB2BE574C535}" destId="{EBDF4287-62AC-4394-AF34-83494339391F}"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FB17E-8DAD-468B-BDBC-29B1BC4F4551}">
      <dsp:nvSpPr>
        <dsp:cNvPr id="0" name=""/>
        <dsp:cNvSpPr/>
      </dsp:nvSpPr>
      <dsp:spPr>
        <a:xfrm>
          <a:off x="0" y="0"/>
          <a:ext cx="4573587" cy="4573587"/>
        </a:xfrm>
        <a:prstGeom prst="pie">
          <a:avLst>
            <a:gd name="adj1" fmla="val 5400000"/>
            <a:gd name="adj2" fmla="val 1620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3AFFAFC-188A-41FE-8FD2-AAF5D1C4B387}">
      <dsp:nvSpPr>
        <dsp:cNvPr id="0" name=""/>
        <dsp:cNvSpPr/>
      </dsp:nvSpPr>
      <dsp:spPr>
        <a:xfrm>
          <a:off x="2286793" y="0"/>
          <a:ext cx="8946356" cy="4573587"/>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kern="1200" dirty="0" smtClean="0"/>
            <a:t>Applications That Require Autonomy</a:t>
          </a:r>
          <a:endParaRPr lang="en-US" sz="3500" kern="1200" dirty="0"/>
        </a:p>
      </dsp:txBody>
      <dsp:txXfrm>
        <a:off x="2286793" y="0"/>
        <a:ext cx="4473178" cy="1372079"/>
      </dsp:txXfrm>
    </dsp:sp>
    <dsp:sp modelId="{CE1B39FF-C9BC-4568-9833-571FFBDAF181}">
      <dsp:nvSpPr>
        <dsp:cNvPr id="0" name=""/>
        <dsp:cNvSpPr/>
      </dsp:nvSpPr>
      <dsp:spPr>
        <a:xfrm>
          <a:off x="800379" y="1372079"/>
          <a:ext cx="2972829" cy="2972829"/>
        </a:xfrm>
        <a:prstGeom prst="pie">
          <a:avLst>
            <a:gd name="adj1" fmla="val 5400000"/>
            <a:gd name="adj2" fmla="val 16200000"/>
          </a:avLst>
        </a:prstGeom>
        <a:solidFill>
          <a:schemeClr val="accent4">
            <a:hueOff val="5197846"/>
            <a:satOff val="-23984"/>
            <a:lumOff val="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AAC3676-08B6-4BD2-8D87-23E6914FC2DA}">
      <dsp:nvSpPr>
        <dsp:cNvPr id="0" name=""/>
        <dsp:cNvSpPr/>
      </dsp:nvSpPr>
      <dsp:spPr>
        <a:xfrm>
          <a:off x="2286793" y="1390570"/>
          <a:ext cx="8946356" cy="2972829"/>
        </a:xfrm>
        <a:prstGeom prst="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kern="1200" dirty="0" smtClean="0"/>
            <a:t>Applications That Can’t Tolerate Latency</a:t>
          </a:r>
          <a:endParaRPr lang="en-US" sz="3500" kern="1200" dirty="0"/>
        </a:p>
      </dsp:txBody>
      <dsp:txXfrm>
        <a:off x="2286793" y="1390570"/>
        <a:ext cx="4473178" cy="1372074"/>
      </dsp:txXfrm>
    </dsp:sp>
    <dsp:sp modelId="{1352D7B1-AB30-420B-9EAC-8965688836A3}">
      <dsp:nvSpPr>
        <dsp:cNvPr id="0" name=""/>
        <dsp:cNvSpPr/>
      </dsp:nvSpPr>
      <dsp:spPr>
        <a:xfrm>
          <a:off x="1600756" y="2744154"/>
          <a:ext cx="1372075" cy="1372075"/>
        </a:xfrm>
        <a:prstGeom prst="pie">
          <a:avLst>
            <a:gd name="adj1" fmla="val 5400000"/>
            <a:gd name="adj2" fmla="val 16200000"/>
          </a:avLst>
        </a:prstGeom>
        <a:solidFill>
          <a:schemeClr val="accent4">
            <a:hueOff val="10395692"/>
            <a:satOff val="-47968"/>
            <a:lumOff val="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FA9290D-11E8-4C76-BADF-045848D53411}">
      <dsp:nvSpPr>
        <dsp:cNvPr id="0" name=""/>
        <dsp:cNvSpPr/>
      </dsp:nvSpPr>
      <dsp:spPr>
        <a:xfrm>
          <a:off x="2286793" y="2744154"/>
          <a:ext cx="8946356" cy="1372075"/>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kern="1200" dirty="0" smtClean="0"/>
            <a:t>Applications that need significant bandwidth</a:t>
          </a:r>
          <a:endParaRPr lang="en-US" sz="3500" kern="1200" dirty="0"/>
        </a:p>
      </dsp:txBody>
      <dsp:txXfrm>
        <a:off x="2286793" y="2744154"/>
        <a:ext cx="4473178" cy="1372075"/>
      </dsp:txXfrm>
    </dsp:sp>
    <dsp:sp modelId="{9B496351-B5E1-4B46-8760-BB670FC7DB65}">
      <dsp:nvSpPr>
        <dsp:cNvPr id="0" name=""/>
        <dsp:cNvSpPr/>
      </dsp:nvSpPr>
      <dsp:spPr>
        <a:xfrm>
          <a:off x="6759972" y="0"/>
          <a:ext cx="4473178" cy="137207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smtClean="0"/>
            <a:t>Self-driving cars</a:t>
          </a:r>
          <a:endParaRPr lang="en-US" sz="3800" kern="1200" dirty="0"/>
        </a:p>
      </dsp:txBody>
      <dsp:txXfrm>
        <a:off x="6759972" y="0"/>
        <a:ext cx="4473178" cy="1372079"/>
      </dsp:txXfrm>
    </dsp:sp>
    <dsp:sp modelId="{D8D418A9-BA68-4E8E-9E0C-D245CA974BD8}">
      <dsp:nvSpPr>
        <dsp:cNvPr id="0" name=""/>
        <dsp:cNvSpPr/>
      </dsp:nvSpPr>
      <dsp:spPr>
        <a:xfrm>
          <a:off x="6759972" y="1372079"/>
          <a:ext cx="4473178" cy="13720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smtClean="0"/>
            <a:t>Health Care services</a:t>
          </a:r>
          <a:endParaRPr lang="en-US" sz="3800" kern="1200" dirty="0"/>
        </a:p>
      </dsp:txBody>
      <dsp:txXfrm>
        <a:off x="6759972" y="1372079"/>
        <a:ext cx="4473178" cy="1372074"/>
      </dsp:txXfrm>
    </dsp:sp>
    <dsp:sp modelId="{EBDF4287-62AC-4394-AF34-83494339391F}">
      <dsp:nvSpPr>
        <dsp:cNvPr id="0" name=""/>
        <dsp:cNvSpPr/>
      </dsp:nvSpPr>
      <dsp:spPr>
        <a:xfrm>
          <a:off x="6759972" y="2744154"/>
          <a:ext cx="4473178" cy="13720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smtClean="0"/>
            <a:t>Video streaming</a:t>
          </a:r>
          <a:endParaRPr lang="en-US" sz="3800" kern="1200" dirty="0"/>
        </a:p>
      </dsp:txBody>
      <dsp:txXfrm>
        <a:off x="6759972" y="2744154"/>
        <a:ext cx="4473178" cy="137207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ECDBF-8529-4001-B095-01658C6CF7AE}" type="datetimeFigureOut">
              <a:rPr lang="en-US" smtClean="0"/>
              <a:t>16-Aug-21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7A777-D1A5-4F96-9F77-C1F83C7584CC}" type="slidenum">
              <a:rPr lang="en-US" smtClean="0"/>
              <a:t>‹#›</a:t>
            </a:fld>
            <a:endParaRPr lang="en-US"/>
          </a:p>
        </p:txBody>
      </p:sp>
    </p:spTree>
    <p:extLst>
      <p:ext uri="{BB962C8B-B14F-4D97-AF65-F5344CB8AC3E}">
        <p14:creationId xmlns:p14="http://schemas.microsoft.com/office/powerpoint/2010/main" val="269357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27754F-885C-4DBE-BB90-90D641A78694}" type="datetime1">
              <a:rPr lang="en-US" smtClean="0"/>
              <a:t>16-Aug-21</a:t>
            </a:fld>
            <a:endParaRPr lang="en-US"/>
          </a:p>
        </p:txBody>
      </p:sp>
      <p:sp>
        <p:nvSpPr>
          <p:cNvPr id="5" name="Footer Placeholder 4"/>
          <p:cNvSpPr>
            <a:spLocks noGrp="1"/>
          </p:cNvSpPr>
          <p:nvPr>
            <p:ph type="ftr" sz="quarter" idx="11"/>
          </p:nvPr>
        </p:nvSpPr>
        <p:spPr/>
        <p:txBody>
          <a:bodyPr/>
          <a:lstStyle/>
          <a:p>
            <a:r>
              <a:rPr lang="en-US" smtClean="0"/>
              <a:t>U &amp; PU Patel Department of Computer Engineering</a:t>
            </a:r>
            <a:endParaRPr lang="en-US" dirty="0"/>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dirty="0"/>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2190" y="103824"/>
            <a:ext cx="919918" cy="703484"/>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Tree>
    <p:extLst>
      <p:ext uri="{BB962C8B-B14F-4D97-AF65-F5344CB8AC3E}">
        <p14:creationId xmlns:p14="http://schemas.microsoft.com/office/powerpoint/2010/main" val="222676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78C33-D563-43DC-9EC0-67A065E3E7C3}" type="datetime1">
              <a:rPr lang="en-US" smtClean="0"/>
              <a:t>16-Aug-21</a:t>
            </a:fld>
            <a:endParaRPr lang="en-US"/>
          </a:p>
        </p:txBody>
      </p:sp>
      <p:sp>
        <p:nvSpPr>
          <p:cNvPr id="5" name="Footer Placeholder 4"/>
          <p:cNvSpPr>
            <a:spLocks noGrp="1"/>
          </p:cNvSpPr>
          <p:nvPr>
            <p:ph type="ftr" sz="quarter" idx="11"/>
          </p:nvPr>
        </p:nvSpPr>
        <p:spPr/>
        <p:txBody>
          <a:bodyPr/>
          <a:lstStyle/>
          <a:p>
            <a:r>
              <a:rPr lang="en-US" smtClean="0"/>
              <a:t>U &amp; PU Patel Department of Computer Engineering</a:t>
            </a:r>
            <a:endParaRPr lang="en-US"/>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48595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96C0F-B7E3-44B5-BF46-63540187B22C}" type="datetime1">
              <a:rPr lang="en-US" smtClean="0"/>
              <a:t>16-Aug-21</a:t>
            </a:fld>
            <a:endParaRPr lang="en-US"/>
          </a:p>
        </p:txBody>
      </p:sp>
      <p:sp>
        <p:nvSpPr>
          <p:cNvPr id="5" name="Footer Placeholder 4"/>
          <p:cNvSpPr>
            <a:spLocks noGrp="1"/>
          </p:cNvSpPr>
          <p:nvPr>
            <p:ph type="ftr" sz="quarter" idx="11"/>
          </p:nvPr>
        </p:nvSpPr>
        <p:spPr/>
        <p:txBody>
          <a:bodyPr/>
          <a:lstStyle/>
          <a:p>
            <a:r>
              <a:rPr lang="en-US" smtClean="0"/>
              <a:t>U &amp; PU Patel Department of Computer Engineering</a:t>
            </a:r>
            <a:endParaRPr lang="en-US"/>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73878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531" y="734498"/>
            <a:ext cx="11234057" cy="868750"/>
          </a:xfrm>
          <a:solidFill>
            <a:schemeClr val="accent1">
              <a:alpha val="89000"/>
            </a:schemeClr>
          </a:solidFill>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66531" y="1603248"/>
            <a:ext cx="11234057" cy="457371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759" y="103823"/>
            <a:ext cx="919918" cy="583178"/>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
        <p:nvSpPr>
          <p:cNvPr id="9" name="Footer Placeholder 4"/>
          <p:cNvSpPr txBox="1">
            <a:spLocks/>
          </p:cNvSpPr>
          <p:nvPr userDrawn="1"/>
        </p:nvSpPr>
        <p:spPr>
          <a:xfrm>
            <a:off x="466531" y="6356350"/>
            <a:ext cx="11234057" cy="365125"/>
          </a:xfrm>
          <a:prstGeom prst="rect">
            <a:avLst/>
          </a:prstGeom>
          <a:solidFill>
            <a:schemeClr val="accent1"/>
          </a:solidFill>
          <a:ln>
            <a:solidFill>
              <a:schemeClr val="accent1"/>
            </a:solid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U &amp; P U Patel Department of Computer Engineering</a:t>
            </a:r>
            <a:endParaRPr lang="en-US" dirty="0">
              <a:solidFill>
                <a:schemeClr val="tx1"/>
              </a:solidFill>
            </a:endParaRPr>
          </a:p>
        </p:txBody>
      </p:sp>
    </p:spTree>
    <p:extLst>
      <p:ext uri="{BB962C8B-B14F-4D97-AF65-F5344CB8AC3E}">
        <p14:creationId xmlns:p14="http://schemas.microsoft.com/office/powerpoint/2010/main" val="259586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310508-A8C1-41DC-8764-0BF270979A78}" type="datetime1">
              <a:rPr lang="en-US" smtClean="0"/>
              <a:t>16-Aug-21</a:t>
            </a:fld>
            <a:endParaRPr lang="en-US"/>
          </a:p>
        </p:txBody>
      </p:sp>
      <p:sp>
        <p:nvSpPr>
          <p:cNvPr id="5" name="Footer Placeholder 4"/>
          <p:cNvSpPr>
            <a:spLocks noGrp="1"/>
          </p:cNvSpPr>
          <p:nvPr>
            <p:ph type="ftr" sz="quarter" idx="11"/>
          </p:nvPr>
        </p:nvSpPr>
        <p:spPr/>
        <p:txBody>
          <a:bodyPr/>
          <a:lstStyle/>
          <a:p>
            <a:r>
              <a:rPr lang="en-US" smtClean="0"/>
              <a:t>U &amp; PU Patel Department of Computer Engineering</a:t>
            </a:r>
            <a:endParaRPr lang="en-US"/>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23848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F2CE47-EB2E-4F89-83E5-B56691B1E183}" type="datetime1">
              <a:rPr lang="en-US" smtClean="0"/>
              <a:t>16-Aug-21</a:t>
            </a:fld>
            <a:endParaRPr lang="en-US"/>
          </a:p>
        </p:txBody>
      </p:sp>
      <p:sp>
        <p:nvSpPr>
          <p:cNvPr id="6" name="Footer Placeholder 5"/>
          <p:cNvSpPr>
            <a:spLocks noGrp="1"/>
          </p:cNvSpPr>
          <p:nvPr>
            <p:ph type="ftr" sz="quarter" idx="11"/>
          </p:nvPr>
        </p:nvSpPr>
        <p:spPr/>
        <p:txBody>
          <a:bodyPr/>
          <a:lstStyle/>
          <a:p>
            <a:r>
              <a:rPr lang="en-US" smtClean="0"/>
              <a:t>U &amp; PU Patel Department of Computer Engineering</a:t>
            </a:r>
            <a:endParaRPr lang="en-US"/>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420010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2EF353-0A2F-4EFE-86E0-8209D466B7CA}" type="datetime1">
              <a:rPr lang="en-US" smtClean="0"/>
              <a:t>16-Aug-21</a:t>
            </a:fld>
            <a:endParaRPr lang="en-US"/>
          </a:p>
        </p:txBody>
      </p:sp>
      <p:sp>
        <p:nvSpPr>
          <p:cNvPr id="8" name="Footer Placeholder 7"/>
          <p:cNvSpPr>
            <a:spLocks noGrp="1"/>
          </p:cNvSpPr>
          <p:nvPr>
            <p:ph type="ftr" sz="quarter" idx="11"/>
          </p:nvPr>
        </p:nvSpPr>
        <p:spPr/>
        <p:txBody>
          <a:bodyPr/>
          <a:lstStyle/>
          <a:p>
            <a:r>
              <a:rPr lang="en-US" smtClean="0"/>
              <a:t>U &amp; PU Patel Department of Computer Engineering</a:t>
            </a:r>
            <a:endParaRPr lang="en-US"/>
          </a:p>
        </p:txBody>
      </p:sp>
      <p:sp>
        <p:nvSpPr>
          <p:cNvPr id="9" name="Slide Number Placeholder 8"/>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26337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ED7C5C-4C9A-48BB-A989-CC25BE87E2E5}" type="datetime1">
              <a:rPr lang="en-US" smtClean="0"/>
              <a:t>16-Aug-21</a:t>
            </a:fld>
            <a:endParaRPr lang="en-US"/>
          </a:p>
        </p:txBody>
      </p:sp>
      <p:sp>
        <p:nvSpPr>
          <p:cNvPr id="4" name="Footer Placeholder 3"/>
          <p:cNvSpPr>
            <a:spLocks noGrp="1"/>
          </p:cNvSpPr>
          <p:nvPr>
            <p:ph type="ftr" sz="quarter" idx="11"/>
          </p:nvPr>
        </p:nvSpPr>
        <p:spPr/>
        <p:txBody>
          <a:bodyPr/>
          <a:lstStyle/>
          <a:p>
            <a:r>
              <a:rPr lang="en-US" smtClean="0"/>
              <a:t>U &amp; PU Patel Department of Computer Engineering</a:t>
            </a:r>
            <a:endParaRPr lang="en-US"/>
          </a:p>
        </p:txBody>
      </p:sp>
      <p:sp>
        <p:nvSpPr>
          <p:cNvPr id="5" name="Slide Number Placeholder 4"/>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69016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41F89-E518-42C7-8F2E-850D172D7C94}" type="datetime1">
              <a:rPr lang="en-US" smtClean="0"/>
              <a:t>16-Aug-21</a:t>
            </a:fld>
            <a:endParaRPr lang="en-US"/>
          </a:p>
        </p:txBody>
      </p:sp>
      <p:sp>
        <p:nvSpPr>
          <p:cNvPr id="3" name="Footer Placeholder 2"/>
          <p:cNvSpPr>
            <a:spLocks noGrp="1"/>
          </p:cNvSpPr>
          <p:nvPr>
            <p:ph type="ftr" sz="quarter" idx="11"/>
          </p:nvPr>
        </p:nvSpPr>
        <p:spPr/>
        <p:txBody>
          <a:bodyPr/>
          <a:lstStyle/>
          <a:p>
            <a:r>
              <a:rPr lang="en-US" smtClean="0"/>
              <a:t>U &amp; PU Patel Department of Computer Engineering</a:t>
            </a:r>
            <a:endParaRPr lang="en-US"/>
          </a:p>
        </p:txBody>
      </p:sp>
      <p:sp>
        <p:nvSpPr>
          <p:cNvPr id="4" name="Slide Number Placeholder 3"/>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92502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B6CDE2-2669-4BDE-BF97-0C60FE593F70}" type="datetime1">
              <a:rPr lang="en-US" smtClean="0"/>
              <a:t>16-Aug-21</a:t>
            </a:fld>
            <a:endParaRPr lang="en-US"/>
          </a:p>
        </p:txBody>
      </p:sp>
      <p:sp>
        <p:nvSpPr>
          <p:cNvPr id="6" name="Footer Placeholder 5"/>
          <p:cNvSpPr>
            <a:spLocks noGrp="1"/>
          </p:cNvSpPr>
          <p:nvPr>
            <p:ph type="ftr" sz="quarter" idx="11"/>
          </p:nvPr>
        </p:nvSpPr>
        <p:spPr/>
        <p:txBody>
          <a:bodyPr/>
          <a:lstStyle/>
          <a:p>
            <a:r>
              <a:rPr lang="en-US" smtClean="0"/>
              <a:t>U &amp; PU Patel Department of Computer Engineering</a:t>
            </a:r>
            <a:endParaRPr lang="en-US"/>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47859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30357D-6533-4A8D-8650-3BE580A848BD}" type="datetime1">
              <a:rPr lang="en-US" smtClean="0"/>
              <a:t>16-Aug-21</a:t>
            </a:fld>
            <a:endParaRPr lang="en-US"/>
          </a:p>
        </p:txBody>
      </p:sp>
      <p:sp>
        <p:nvSpPr>
          <p:cNvPr id="6" name="Footer Placeholder 5"/>
          <p:cNvSpPr>
            <a:spLocks noGrp="1"/>
          </p:cNvSpPr>
          <p:nvPr>
            <p:ph type="ftr" sz="quarter" idx="11"/>
          </p:nvPr>
        </p:nvSpPr>
        <p:spPr/>
        <p:txBody>
          <a:bodyPr/>
          <a:lstStyle/>
          <a:p>
            <a:r>
              <a:rPr lang="en-US" smtClean="0"/>
              <a:t>U &amp; PU Patel Department of Computer Engineering</a:t>
            </a:r>
            <a:endParaRPr lang="en-US"/>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11133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016EA-39BA-450A-A7AD-48150EF9691D}" type="datetime1">
              <a:rPr lang="en-US" smtClean="0"/>
              <a:t>16-Aug-21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 &amp; PU Patel Department of Computer Engineering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2AEEA-9174-4531-AD53-E5B9EB5F46C0}" type="slidenum">
              <a:rPr lang="en-US" smtClean="0"/>
              <a:t>‹#›</a:t>
            </a:fld>
            <a:endParaRPr lang="en-US"/>
          </a:p>
        </p:txBody>
      </p:sp>
    </p:spTree>
    <p:extLst>
      <p:ext uri="{BB962C8B-B14F-4D97-AF65-F5344CB8AC3E}">
        <p14:creationId xmlns:p14="http://schemas.microsoft.com/office/powerpoint/2010/main" val="253554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lideshare.net/chetansk/edge-computing-109820603?qid=4b1c2bc7-46b5-4d29-b2fe-5b431903277e&amp;v=&amp;b=&amp;from_search=1" TargetMode="External"/><Relationship Id="rId2" Type="http://schemas.openxmlformats.org/officeDocument/2006/relationships/hyperlink" Target="https://www.iotforall.com/what-is-a-gateway/" TargetMode="External"/><Relationship Id="rId1" Type="http://schemas.openxmlformats.org/officeDocument/2006/relationships/slideLayout" Target="../slideLayouts/slideLayout2.xml"/><Relationship Id="rId4" Type="http://schemas.openxmlformats.org/officeDocument/2006/relationships/hyperlink" Target="https://www.codeproject.com/Articles/1261285/What-is-IoT-Edg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IoT Gateway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5346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Edge Computing</a:t>
            </a:r>
          </a:p>
        </p:txBody>
      </p:sp>
      <p:sp>
        <p:nvSpPr>
          <p:cNvPr id="3" name="Content Placeholder 2"/>
          <p:cNvSpPr>
            <a:spLocks noGrp="1"/>
          </p:cNvSpPr>
          <p:nvPr>
            <p:ph idx="1"/>
          </p:nvPr>
        </p:nvSpPr>
        <p:spPr>
          <a:xfrm>
            <a:off x="466531" y="1603248"/>
            <a:ext cx="5809578" cy="4573715"/>
          </a:xfrm>
        </p:spPr>
        <p:txBody>
          <a:bodyPr>
            <a:normAutofit fontScale="92500" lnSpcReduction="10000"/>
          </a:bodyPr>
          <a:lstStyle/>
          <a:p>
            <a:r>
              <a:rPr lang="en-US" dirty="0"/>
              <a:t>Faster </a:t>
            </a:r>
            <a:r>
              <a:rPr lang="en-US" dirty="0" smtClean="0"/>
              <a:t>Response</a:t>
            </a:r>
          </a:p>
          <a:p>
            <a:pPr lvl="1"/>
            <a:r>
              <a:rPr lang="en-US" dirty="0" smtClean="0"/>
              <a:t>Operating </a:t>
            </a:r>
            <a:r>
              <a:rPr lang="en-US" dirty="0"/>
              <a:t>at </a:t>
            </a:r>
            <a:r>
              <a:rPr lang="en-US" dirty="0" smtClean="0"/>
              <a:t>the source </a:t>
            </a:r>
            <a:r>
              <a:rPr lang="en-US" dirty="0"/>
              <a:t>of data</a:t>
            </a:r>
          </a:p>
          <a:p>
            <a:pPr lvl="1"/>
            <a:r>
              <a:rPr lang="en-US" dirty="0" smtClean="0"/>
              <a:t>Faster </a:t>
            </a:r>
            <a:r>
              <a:rPr lang="en-US" dirty="0"/>
              <a:t>response </a:t>
            </a:r>
            <a:r>
              <a:rPr lang="en-US" dirty="0" smtClean="0"/>
              <a:t>time for triggers</a:t>
            </a:r>
          </a:p>
          <a:p>
            <a:r>
              <a:rPr lang="en-US" dirty="0" smtClean="0"/>
              <a:t>Secure</a:t>
            </a:r>
          </a:p>
          <a:p>
            <a:pPr lvl="1"/>
            <a:r>
              <a:rPr lang="en-US" dirty="0"/>
              <a:t>Locally </a:t>
            </a:r>
            <a:r>
              <a:rPr lang="en-US" dirty="0" smtClean="0"/>
              <a:t>stored </a:t>
            </a:r>
          </a:p>
          <a:p>
            <a:pPr lvl="1"/>
            <a:r>
              <a:rPr lang="en-US" dirty="0" smtClean="0"/>
              <a:t>No </a:t>
            </a:r>
            <a:r>
              <a:rPr lang="en-US" dirty="0"/>
              <a:t>theft during transport</a:t>
            </a:r>
          </a:p>
          <a:p>
            <a:pPr lvl="1"/>
            <a:r>
              <a:rPr lang="en-US" dirty="0" smtClean="0"/>
              <a:t>Compliance </a:t>
            </a:r>
            <a:r>
              <a:rPr lang="en-US" dirty="0"/>
              <a:t>maintained</a:t>
            </a:r>
            <a:endParaRPr lang="en-US" dirty="0" smtClean="0"/>
          </a:p>
          <a:p>
            <a:r>
              <a:rPr lang="en-US" dirty="0" smtClean="0"/>
              <a:t>Reliable Operations</a:t>
            </a:r>
          </a:p>
          <a:p>
            <a:pPr lvl="1"/>
            <a:r>
              <a:rPr lang="en-US" dirty="0"/>
              <a:t>Can work </a:t>
            </a:r>
            <a:r>
              <a:rPr lang="en-US" dirty="0" smtClean="0"/>
              <a:t>without connectivity</a:t>
            </a:r>
            <a:r>
              <a:rPr lang="en-US" dirty="0"/>
              <a:t>.</a:t>
            </a:r>
            <a:endParaRPr lang="en-US" dirty="0" smtClean="0"/>
          </a:p>
          <a:p>
            <a:r>
              <a:rPr lang="en-US" dirty="0" smtClean="0"/>
              <a:t>Cost Effective </a:t>
            </a:r>
          </a:p>
          <a:p>
            <a:pPr lvl="1"/>
            <a:r>
              <a:rPr lang="en-US" dirty="0"/>
              <a:t>No need to </a:t>
            </a:r>
            <a:r>
              <a:rPr lang="en-US" dirty="0" smtClean="0"/>
              <a:t>transport everything </a:t>
            </a:r>
            <a:r>
              <a:rPr lang="en-US" dirty="0"/>
              <a:t>to cloud</a:t>
            </a:r>
          </a:p>
          <a:p>
            <a:pPr lvl="1"/>
            <a:r>
              <a:rPr lang="en-US" dirty="0" smtClean="0"/>
              <a:t>No </a:t>
            </a:r>
            <a:r>
              <a:rPr lang="en-US" dirty="0"/>
              <a:t>recurring cost</a:t>
            </a:r>
            <a:endParaRPr lang="en-US" dirty="0" smtClean="0"/>
          </a:p>
          <a:p>
            <a:endParaRPr lang="en-US" dirty="0"/>
          </a:p>
        </p:txBody>
      </p:sp>
      <p:pic>
        <p:nvPicPr>
          <p:cNvPr id="4" name="Picture 3"/>
          <p:cNvPicPr>
            <a:picLocks noChangeAspect="1"/>
          </p:cNvPicPr>
          <p:nvPr/>
        </p:nvPicPr>
        <p:blipFill>
          <a:blip r:embed="rId2"/>
          <a:stretch>
            <a:fillRect/>
          </a:stretch>
        </p:blipFill>
        <p:spPr>
          <a:xfrm>
            <a:off x="6387373" y="1603248"/>
            <a:ext cx="5313215" cy="4755988"/>
          </a:xfrm>
          <a:prstGeom prst="rect">
            <a:avLst/>
          </a:prstGeom>
        </p:spPr>
      </p:pic>
    </p:spTree>
    <p:extLst>
      <p:ext uri="{BB962C8B-B14F-4D97-AF65-F5344CB8AC3E}">
        <p14:creationId xmlns:p14="http://schemas.microsoft.com/office/powerpoint/2010/main" val="21392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Edge Computing</a:t>
            </a:r>
          </a:p>
        </p:txBody>
      </p:sp>
      <p:graphicFrame>
        <p:nvGraphicFramePr>
          <p:cNvPr id="6" name="Content Placeholder 6"/>
          <p:cNvGraphicFramePr>
            <a:graphicFrameLocks noGrp="1"/>
          </p:cNvGraphicFramePr>
          <p:nvPr>
            <p:ph idx="1"/>
            <p:extLst/>
          </p:nvPr>
        </p:nvGraphicFramePr>
        <p:xfrm>
          <a:off x="466725" y="1603375"/>
          <a:ext cx="11233150" cy="4573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793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 on the edge</a:t>
            </a:r>
          </a:p>
        </p:txBody>
      </p:sp>
      <p:sp>
        <p:nvSpPr>
          <p:cNvPr id="3" name="Content Placeholder 2"/>
          <p:cNvSpPr>
            <a:spLocks noGrp="1"/>
          </p:cNvSpPr>
          <p:nvPr>
            <p:ph idx="1"/>
          </p:nvPr>
        </p:nvSpPr>
        <p:spPr/>
        <p:txBody>
          <a:bodyPr>
            <a:normAutofit/>
          </a:bodyPr>
          <a:lstStyle/>
          <a:p>
            <a:r>
              <a:rPr lang="en-US" dirty="0"/>
              <a:t>Azure also offers services such as Azure Functions, Azure Stream Analytics and Azure Machine Learning which can all be run via Azure IoT Edge. </a:t>
            </a:r>
            <a:endParaRPr lang="en-US" dirty="0" smtClean="0"/>
          </a:p>
          <a:p>
            <a:r>
              <a:rPr lang="en-US" dirty="0" smtClean="0"/>
              <a:t>This </a:t>
            </a:r>
            <a:r>
              <a:rPr lang="en-US" dirty="0"/>
              <a:t>means that you can deploy AI, including image recognition, machine learning and complex event processing without having to write the code </a:t>
            </a:r>
            <a:r>
              <a:rPr lang="en-US" dirty="0" smtClean="0"/>
              <a:t>in-house.</a:t>
            </a:r>
          </a:p>
          <a:p>
            <a:r>
              <a:rPr lang="en-US" b="1" dirty="0"/>
              <a:t>Azure IoT Edge's </a:t>
            </a:r>
            <a:r>
              <a:rPr lang="en-US" b="1" dirty="0" smtClean="0"/>
              <a:t>components: </a:t>
            </a:r>
          </a:p>
          <a:p>
            <a:pPr lvl="1"/>
            <a:r>
              <a:rPr lang="en-US" dirty="0" smtClean="0"/>
              <a:t>IoT </a:t>
            </a:r>
            <a:r>
              <a:rPr lang="en-US" dirty="0"/>
              <a:t>Edge </a:t>
            </a:r>
            <a:r>
              <a:rPr lang="en-US" dirty="0" smtClean="0"/>
              <a:t>modules</a:t>
            </a:r>
          </a:p>
          <a:p>
            <a:pPr lvl="1"/>
            <a:r>
              <a:rPr lang="en-US" dirty="0"/>
              <a:t>T</a:t>
            </a:r>
            <a:r>
              <a:rPr lang="en-US" dirty="0" smtClean="0"/>
              <a:t>he </a:t>
            </a:r>
            <a:r>
              <a:rPr lang="en-US" dirty="0"/>
              <a:t>IoT Edge </a:t>
            </a:r>
            <a:r>
              <a:rPr lang="en-US" dirty="0" smtClean="0"/>
              <a:t>runtime</a:t>
            </a:r>
          </a:p>
          <a:p>
            <a:pPr lvl="1"/>
            <a:r>
              <a:rPr lang="en-US" dirty="0" smtClean="0"/>
              <a:t>A </a:t>
            </a:r>
            <a:r>
              <a:rPr lang="en-US" dirty="0"/>
              <a:t>cloud-based interface.</a:t>
            </a:r>
          </a:p>
          <a:p>
            <a:pPr marL="0" indent="0">
              <a:buNone/>
            </a:pPr>
            <a:r>
              <a:rPr lang="en-US" dirty="0"/>
              <a:t> </a:t>
            </a:r>
          </a:p>
          <a:p>
            <a:endParaRPr lang="en-US" dirty="0"/>
          </a:p>
        </p:txBody>
      </p:sp>
    </p:spTree>
    <p:extLst>
      <p:ext uri="{BB962C8B-B14F-4D97-AF65-F5344CB8AC3E}">
        <p14:creationId xmlns:p14="http://schemas.microsoft.com/office/powerpoint/2010/main" val="340085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Edge modules</a:t>
            </a:r>
          </a:p>
        </p:txBody>
      </p:sp>
      <p:sp>
        <p:nvSpPr>
          <p:cNvPr id="3" name="Content Placeholder 2"/>
          <p:cNvSpPr>
            <a:spLocks noGrp="1"/>
          </p:cNvSpPr>
          <p:nvPr>
            <p:ph idx="1"/>
          </p:nvPr>
        </p:nvSpPr>
        <p:spPr/>
        <p:txBody>
          <a:bodyPr/>
          <a:lstStyle/>
          <a:p>
            <a:r>
              <a:rPr lang="en-US" dirty="0"/>
              <a:t>These are containers that run Azure services, 3rd party services, or your own code. </a:t>
            </a:r>
            <a:endParaRPr lang="en-US" dirty="0" smtClean="0"/>
          </a:p>
          <a:p>
            <a:r>
              <a:rPr lang="en-US" dirty="0" smtClean="0"/>
              <a:t>IoT </a:t>
            </a:r>
            <a:r>
              <a:rPr lang="en-US" dirty="0"/>
              <a:t>Edge modules are deployed and execute locally on IoT Edge devices. Multiple modules can be configured to communicate with each other. </a:t>
            </a:r>
            <a:endParaRPr lang="en-US" dirty="0" smtClean="0"/>
          </a:p>
          <a:p>
            <a:r>
              <a:rPr lang="en-US" dirty="0" smtClean="0"/>
              <a:t>You </a:t>
            </a:r>
            <a:r>
              <a:rPr lang="en-US" dirty="0"/>
              <a:t>can also package Azure services into modules or develop custom modules. If you want to deploy your own code to your devices, Azure IoT Edge supports both Linux and Windows and Java, .NET Core 2.0, Node.js, C, and Python.</a:t>
            </a:r>
          </a:p>
        </p:txBody>
      </p:sp>
    </p:spTree>
    <p:extLst>
      <p:ext uri="{BB962C8B-B14F-4D97-AF65-F5344CB8AC3E}">
        <p14:creationId xmlns:p14="http://schemas.microsoft.com/office/powerpoint/2010/main" val="3934536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IoT Edge runtime</a:t>
            </a:r>
          </a:p>
        </p:txBody>
      </p:sp>
      <p:sp>
        <p:nvSpPr>
          <p:cNvPr id="3" name="Content Placeholder 2"/>
          <p:cNvSpPr>
            <a:spLocks noGrp="1"/>
          </p:cNvSpPr>
          <p:nvPr>
            <p:ph idx="1"/>
          </p:nvPr>
        </p:nvSpPr>
        <p:spPr>
          <a:xfrm>
            <a:off x="466532" y="1603248"/>
            <a:ext cx="5393942" cy="4573715"/>
          </a:xfrm>
        </p:spPr>
        <p:txBody>
          <a:bodyPr>
            <a:normAutofit/>
          </a:bodyPr>
          <a:lstStyle/>
          <a:p>
            <a:pPr algn="just"/>
            <a:r>
              <a:rPr lang="en-US" sz="2400" dirty="0"/>
              <a:t>This runs on each IoT Edge device and manages the modules deployed there. </a:t>
            </a:r>
            <a:endParaRPr lang="en-US" sz="2400" dirty="0" smtClean="0"/>
          </a:p>
          <a:p>
            <a:pPr algn="just"/>
            <a:r>
              <a:rPr lang="en-US" sz="2400" dirty="0" smtClean="0"/>
              <a:t>It </a:t>
            </a:r>
            <a:r>
              <a:rPr lang="en-US" sz="2400" dirty="0"/>
              <a:t>performs a number of functions including monitoring and managing the device and facilitating communications between the modules, the device, other devices, and the cloud</a:t>
            </a:r>
            <a:r>
              <a:rPr lang="en-US" sz="2400" dirty="0" smtClean="0"/>
              <a:t>.</a:t>
            </a:r>
          </a:p>
          <a:p>
            <a:pPr algn="just"/>
            <a:r>
              <a:rPr lang="en-US" sz="2400" dirty="0" smtClean="0"/>
              <a:t> </a:t>
            </a:r>
            <a:r>
              <a:rPr lang="en-US" sz="2400" dirty="0"/>
              <a:t>The runtime supports both Linux and Windows operating systems.</a:t>
            </a:r>
          </a:p>
        </p:txBody>
      </p:sp>
      <p:pic>
        <p:nvPicPr>
          <p:cNvPr id="4" name="Picture 3"/>
          <p:cNvPicPr>
            <a:picLocks noChangeAspect="1"/>
          </p:cNvPicPr>
          <p:nvPr/>
        </p:nvPicPr>
        <p:blipFill>
          <a:blip r:embed="rId2"/>
          <a:stretch>
            <a:fillRect/>
          </a:stretch>
        </p:blipFill>
        <p:spPr>
          <a:xfrm>
            <a:off x="5809420" y="2568633"/>
            <a:ext cx="6212772" cy="2244436"/>
          </a:xfrm>
          <a:prstGeom prst="rect">
            <a:avLst/>
          </a:prstGeom>
        </p:spPr>
      </p:pic>
    </p:spTree>
    <p:extLst>
      <p:ext uri="{BB962C8B-B14F-4D97-AF65-F5344CB8AC3E}">
        <p14:creationId xmlns:p14="http://schemas.microsoft.com/office/powerpoint/2010/main" val="2765349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interface</a:t>
            </a:r>
          </a:p>
        </p:txBody>
      </p:sp>
      <p:sp>
        <p:nvSpPr>
          <p:cNvPr id="3" name="Content Placeholder 2"/>
          <p:cNvSpPr>
            <a:spLocks noGrp="1"/>
          </p:cNvSpPr>
          <p:nvPr>
            <p:ph idx="1"/>
          </p:nvPr>
        </p:nvSpPr>
        <p:spPr>
          <a:xfrm>
            <a:off x="466532" y="1603248"/>
            <a:ext cx="5236000" cy="4573715"/>
          </a:xfrm>
        </p:spPr>
        <p:txBody>
          <a:bodyPr/>
          <a:lstStyle/>
          <a:p>
            <a:r>
              <a:rPr lang="en-US" dirty="0"/>
              <a:t>This interface allows you to remotely monitor and manage IoT Edge devices. </a:t>
            </a:r>
            <a:endParaRPr lang="en-US" dirty="0" smtClean="0"/>
          </a:p>
          <a:p>
            <a:r>
              <a:rPr lang="en-US" dirty="0" smtClean="0"/>
              <a:t>Cloud </a:t>
            </a:r>
            <a:r>
              <a:rPr lang="en-US" dirty="0"/>
              <a:t>services allow users to create and configure a workload to be run on a specific type of device, send a workload to a set of devices and monitor workloads running on devices in the field.</a:t>
            </a:r>
          </a:p>
        </p:txBody>
      </p:sp>
      <p:pic>
        <p:nvPicPr>
          <p:cNvPr id="4" name="Picture 3"/>
          <p:cNvPicPr>
            <a:picLocks noChangeAspect="1"/>
          </p:cNvPicPr>
          <p:nvPr/>
        </p:nvPicPr>
        <p:blipFill>
          <a:blip r:embed="rId2"/>
          <a:stretch>
            <a:fillRect/>
          </a:stretch>
        </p:blipFill>
        <p:spPr>
          <a:xfrm>
            <a:off x="5702532" y="2291455"/>
            <a:ext cx="5897436" cy="2737745"/>
          </a:xfrm>
          <a:prstGeom prst="rect">
            <a:avLst/>
          </a:prstGeom>
        </p:spPr>
      </p:pic>
    </p:spTree>
    <p:extLst>
      <p:ext uri="{BB962C8B-B14F-4D97-AF65-F5344CB8AC3E}">
        <p14:creationId xmlns:p14="http://schemas.microsoft.com/office/powerpoint/2010/main" val="1431637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IoT edge device as a gateway</a:t>
            </a:r>
          </a:p>
        </p:txBody>
      </p:sp>
      <p:sp>
        <p:nvSpPr>
          <p:cNvPr id="3" name="Content Placeholder 2"/>
          <p:cNvSpPr>
            <a:spLocks noGrp="1"/>
          </p:cNvSpPr>
          <p:nvPr>
            <p:ph idx="1"/>
          </p:nvPr>
        </p:nvSpPr>
        <p:spPr/>
        <p:txBody>
          <a:bodyPr/>
          <a:lstStyle/>
          <a:p>
            <a:r>
              <a:rPr lang="en-US" dirty="0"/>
              <a:t>There are three patterns for using an IoT Edge device as a gateway:</a:t>
            </a:r>
          </a:p>
          <a:p>
            <a:pPr lvl="1"/>
            <a:r>
              <a:rPr lang="en-US" dirty="0"/>
              <a:t>transparent</a:t>
            </a:r>
          </a:p>
          <a:p>
            <a:pPr lvl="1"/>
            <a:r>
              <a:rPr lang="en-US" dirty="0"/>
              <a:t>protocol translation</a:t>
            </a:r>
          </a:p>
          <a:p>
            <a:pPr lvl="1"/>
            <a:r>
              <a:rPr lang="en-US" dirty="0"/>
              <a:t>identity translation</a:t>
            </a:r>
          </a:p>
          <a:p>
            <a:endParaRPr lang="en-US" dirty="0"/>
          </a:p>
        </p:txBody>
      </p:sp>
    </p:spTree>
    <p:extLst>
      <p:ext uri="{BB962C8B-B14F-4D97-AF65-F5344CB8AC3E}">
        <p14:creationId xmlns:p14="http://schemas.microsoft.com/office/powerpoint/2010/main" val="4279942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www.iotforall.com/what-is-a-gateway/</a:t>
            </a:r>
            <a:endParaRPr lang="en-US" dirty="0">
              <a:hlinkClick r:id="rId2"/>
            </a:endParaRPr>
          </a:p>
          <a:p>
            <a:r>
              <a:rPr lang="en-US" dirty="0"/>
              <a:t>Adrian McEwen and Hakim </a:t>
            </a:r>
            <a:r>
              <a:rPr lang="en-US" dirty="0" err="1"/>
              <a:t>Cassimally</a:t>
            </a:r>
            <a:r>
              <a:rPr lang="en-US" dirty="0"/>
              <a:t>. 2013. Designing the Internet of Things (1st. ed.). Wiley </a:t>
            </a:r>
            <a:r>
              <a:rPr lang="en-US" dirty="0" smtClean="0"/>
              <a:t>Publishing.</a:t>
            </a:r>
          </a:p>
          <a:p>
            <a:r>
              <a:rPr lang="en-US" dirty="0">
                <a:hlinkClick r:id="rId3"/>
              </a:rPr>
              <a:t>https://www.slideshare.net/chetansk/edge-computing-109820603?qid=4b1c2bc7-46b5-4d29-b2fe-5b431903277e&amp;v=&amp;b=&amp;</a:t>
            </a:r>
            <a:r>
              <a:rPr lang="en-US" dirty="0" smtClean="0">
                <a:hlinkClick r:id="rId3"/>
              </a:rPr>
              <a:t>from_search=1</a:t>
            </a:r>
            <a:endParaRPr lang="en-US" dirty="0" smtClean="0"/>
          </a:p>
          <a:p>
            <a:r>
              <a:rPr lang="en-US" dirty="0">
                <a:hlinkClick r:id="rId4"/>
              </a:rPr>
              <a:t>https://www.codeproject.com/Articles/1261285/What-is-IoT-Edge</a:t>
            </a:r>
            <a:endParaRPr lang="en-US" dirty="0" smtClean="0"/>
          </a:p>
          <a:p>
            <a:endParaRPr lang="en-US" dirty="0" smtClean="0"/>
          </a:p>
          <a:p>
            <a:endParaRPr lang="en-US" dirty="0"/>
          </a:p>
        </p:txBody>
      </p:sp>
    </p:spTree>
    <p:extLst>
      <p:ext uri="{BB962C8B-B14F-4D97-AF65-F5344CB8AC3E}">
        <p14:creationId xmlns:p14="http://schemas.microsoft.com/office/powerpoint/2010/main" val="847965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IoT Architecture Key </a:t>
            </a:r>
            <a:r>
              <a:rPr lang="en-US" b="1" dirty="0" smtClean="0"/>
              <a:t>Components</a:t>
            </a:r>
            <a:endParaRPr lang="en-US" dirty="0"/>
          </a:p>
        </p:txBody>
      </p:sp>
      <p:pic>
        <p:nvPicPr>
          <p:cNvPr id="5" name="Content Placeholder 4"/>
          <p:cNvPicPr>
            <a:picLocks noGrp="1" noChangeAspect="1"/>
          </p:cNvPicPr>
          <p:nvPr>
            <p:ph idx="1"/>
          </p:nvPr>
        </p:nvPicPr>
        <p:blipFill>
          <a:blip r:embed="rId2"/>
          <a:stretch>
            <a:fillRect/>
          </a:stretch>
        </p:blipFill>
        <p:spPr>
          <a:xfrm>
            <a:off x="907058" y="2070627"/>
            <a:ext cx="10103101" cy="3323200"/>
          </a:xfrm>
          <a:prstGeom prst="rect">
            <a:avLst/>
          </a:prstGeom>
        </p:spPr>
      </p:pic>
    </p:spTree>
    <p:extLst>
      <p:ext uri="{BB962C8B-B14F-4D97-AF65-F5344CB8AC3E}">
        <p14:creationId xmlns:p14="http://schemas.microsoft.com/office/powerpoint/2010/main" val="1463751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IoT gateways</a:t>
            </a:r>
            <a:br>
              <a:rPr lang="en-US" dirty="0" smtClean="0"/>
            </a:br>
            <a:endParaRPr lang="en-US" dirty="0"/>
          </a:p>
        </p:txBody>
      </p:sp>
      <p:sp>
        <p:nvSpPr>
          <p:cNvPr id="3" name="Content Placeholder 2"/>
          <p:cNvSpPr>
            <a:spLocks noGrp="1"/>
          </p:cNvSpPr>
          <p:nvPr>
            <p:ph idx="1"/>
          </p:nvPr>
        </p:nvSpPr>
        <p:spPr>
          <a:xfrm>
            <a:off x="466531" y="1603248"/>
            <a:ext cx="6341593" cy="4573715"/>
          </a:xfrm>
        </p:spPr>
        <p:txBody>
          <a:bodyPr>
            <a:normAutofit fontScale="92500"/>
          </a:bodyPr>
          <a:lstStyle/>
          <a:p>
            <a:pPr algn="just"/>
            <a:r>
              <a:rPr lang="en-US" dirty="0"/>
              <a:t>E</a:t>
            </a:r>
            <a:r>
              <a:rPr lang="en-US" dirty="0" smtClean="0"/>
              <a:t>very </a:t>
            </a:r>
            <a:r>
              <a:rPr lang="en-US" dirty="0"/>
              <a:t>IoT system needs some way to connect sensors/devices </a:t>
            </a:r>
            <a:r>
              <a:rPr lang="en-US" dirty="0" smtClean="0"/>
              <a:t>to the cloud so </a:t>
            </a:r>
            <a:r>
              <a:rPr lang="en-US" dirty="0"/>
              <a:t>that data can be sent back-and-forth between them. </a:t>
            </a:r>
            <a:endParaRPr lang="en-US" dirty="0" smtClean="0"/>
          </a:p>
          <a:p>
            <a:pPr algn="just"/>
            <a:r>
              <a:rPr lang="en-US" dirty="0" smtClean="0"/>
              <a:t>IoT </a:t>
            </a:r>
            <a:r>
              <a:rPr lang="en-US" dirty="0"/>
              <a:t>gateways can be essential in making this connection possible because </a:t>
            </a:r>
            <a:r>
              <a:rPr lang="en-US" b="1" dirty="0"/>
              <a:t>gateways act as bridges between sensors/devices and the cloud.</a:t>
            </a:r>
            <a:r>
              <a:rPr lang="en-US" dirty="0"/>
              <a:t> </a:t>
            </a:r>
            <a:endParaRPr lang="en-US" dirty="0" smtClean="0"/>
          </a:p>
          <a:p>
            <a:pPr algn="just"/>
            <a:r>
              <a:rPr lang="en-US" dirty="0" smtClean="0"/>
              <a:t>Many </a:t>
            </a:r>
            <a:r>
              <a:rPr lang="en-US" dirty="0"/>
              <a:t>sensors/devices will “talk” to a gateway and the gateway will then take all that information and “talk” to the cloud.</a:t>
            </a:r>
          </a:p>
        </p:txBody>
      </p:sp>
      <p:pic>
        <p:nvPicPr>
          <p:cNvPr id="1026" name="Picture 2" descr="https://media.geeksforgeeks.org/wp-content/uploads/20200605164922/gate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751" y="2304306"/>
            <a:ext cx="4947703" cy="278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681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a:t>
            </a:r>
            <a:r>
              <a:rPr lang="en-US" dirty="0" smtClean="0"/>
              <a:t>gateways benefits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sz="2600" b="1" dirty="0"/>
              <a:t>Battery life :</a:t>
            </a:r>
            <a:r>
              <a:rPr lang="en-US" sz="2600" dirty="0"/>
              <a:t>Gateways allow sensors/devices to communicate over shorter distances, boosting </a:t>
            </a:r>
            <a:r>
              <a:rPr lang="en-US" sz="2600" dirty="0" smtClean="0"/>
              <a:t>battery </a:t>
            </a:r>
            <a:r>
              <a:rPr lang="en-US" sz="2600" dirty="0"/>
              <a:t>life</a:t>
            </a:r>
            <a:r>
              <a:rPr lang="en-US" sz="2600" dirty="0" smtClean="0"/>
              <a:t>.</a:t>
            </a:r>
          </a:p>
          <a:p>
            <a:pPr algn="just"/>
            <a:r>
              <a:rPr lang="en-US" sz="2600" b="1" dirty="0"/>
              <a:t>Varying protocols :</a:t>
            </a:r>
            <a:r>
              <a:rPr lang="en-US" sz="2600" dirty="0"/>
              <a:t>Gateways can communicate with sensors/devices over varying connectivity types and then translate that data into a standard protocol such as MQTT to be sent to the cloud</a:t>
            </a:r>
            <a:r>
              <a:rPr lang="en-US" sz="2600" dirty="0" smtClean="0"/>
              <a:t>.</a:t>
            </a:r>
          </a:p>
          <a:p>
            <a:pPr algn="just"/>
            <a:r>
              <a:rPr lang="en-US" sz="2600" b="1" dirty="0"/>
              <a:t>Unfiltered </a:t>
            </a:r>
            <a:r>
              <a:rPr lang="en-US" sz="2600" b="1" dirty="0" smtClean="0"/>
              <a:t>data: </a:t>
            </a:r>
            <a:r>
              <a:rPr lang="en-US" sz="2600" dirty="0" smtClean="0"/>
              <a:t>Gateways </a:t>
            </a:r>
            <a:r>
              <a:rPr lang="en-US" sz="2600" dirty="0"/>
              <a:t>can pre-process and filter the data being generated by sensors/devices to decrease transmission, processing, and storage </a:t>
            </a:r>
            <a:r>
              <a:rPr lang="en-US" sz="2600" dirty="0" smtClean="0"/>
              <a:t>requirements.</a:t>
            </a:r>
          </a:p>
          <a:p>
            <a:pPr algn="just"/>
            <a:r>
              <a:rPr lang="en-US" sz="2600" b="1" dirty="0"/>
              <a:t>High </a:t>
            </a:r>
            <a:r>
              <a:rPr lang="en-US" sz="2600" b="1" dirty="0" smtClean="0"/>
              <a:t>latency: </a:t>
            </a:r>
            <a:r>
              <a:rPr lang="en-US" sz="2600" dirty="0" smtClean="0"/>
              <a:t>Gateways </a:t>
            </a:r>
            <a:r>
              <a:rPr lang="en-US" sz="2600" dirty="0"/>
              <a:t>can reduce latency in time-critical applications by performing processing on the gateway itself rather than in the cloud</a:t>
            </a:r>
            <a:r>
              <a:rPr lang="en-US" sz="2600" dirty="0" smtClean="0"/>
              <a:t>.</a:t>
            </a:r>
          </a:p>
          <a:p>
            <a:pPr algn="just"/>
            <a:r>
              <a:rPr lang="en-US" sz="2600" b="1" dirty="0" smtClean="0"/>
              <a:t>Security: </a:t>
            </a:r>
            <a:r>
              <a:rPr lang="en-US" sz="2600" dirty="0" smtClean="0"/>
              <a:t>Gateways </a:t>
            </a:r>
            <a:r>
              <a:rPr lang="en-US" sz="2600" dirty="0"/>
              <a:t>reduce the number of sensors/devices connected to the internet because the sensors/devices are only connected to the gateway. However, this makes gateways themselves targets and also the first line of defense. This is why security needs to be a priority for any gateway.</a:t>
            </a:r>
          </a:p>
          <a:p>
            <a:endParaRPr lang="en-US" dirty="0"/>
          </a:p>
        </p:txBody>
      </p:sp>
    </p:spTree>
    <p:extLst>
      <p:ext uri="{BB962C8B-B14F-4D97-AF65-F5344CB8AC3E}">
        <p14:creationId xmlns:p14="http://schemas.microsoft.com/office/powerpoint/2010/main" val="2270774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a:t>OAS Platform : </a:t>
            </a:r>
            <a:endParaRPr lang="en-US" dirty="0" smtClean="0"/>
          </a:p>
          <a:p>
            <a:pPr lvl="1"/>
            <a:r>
              <a:rPr lang="en-US" dirty="0" smtClean="0"/>
              <a:t>https</a:t>
            </a:r>
            <a:r>
              <a:rPr lang="en-US" dirty="0"/>
              <a:t>://openautomationsoftware.com/open-automation-systems-blog/what-is-an-iot-gateway/</a:t>
            </a:r>
            <a:endParaRPr lang="en-US" dirty="0" smtClean="0"/>
          </a:p>
          <a:p>
            <a:r>
              <a:rPr lang="en-US" dirty="0" smtClean="0"/>
              <a:t>Cisco IoT Gateway </a:t>
            </a:r>
          </a:p>
          <a:p>
            <a:pPr lvl="1"/>
            <a:r>
              <a:rPr lang="en-US" dirty="0" smtClean="0"/>
              <a:t>https</a:t>
            </a:r>
            <a:r>
              <a:rPr lang="en-US" dirty="0"/>
              <a:t>://www.cisco.com/c/en/us/products/routers/iot-gateways/index.html</a:t>
            </a:r>
          </a:p>
          <a:p>
            <a:r>
              <a:rPr lang="en-US" dirty="0" err="1" smtClean="0"/>
              <a:t>LoRaWAN</a:t>
            </a:r>
            <a:r>
              <a:rPr lang="en-US" dirty="0" smtClean="0"/>
              <a:t> Gateway</a:t>
            </a:r>
          </a:p>
          <a:p>
            <a:pPr lvl="1"/>
            <a:r>
              <a:rPr lang="en-US" dirty="0"/>
              <a:t>https://www.lairdconnect.com/wireless-modules/lorawan-solutions</a:t>
            </a:r>
            <a:endParaRPr lang="en-US" dirty="0" smtClean="0"/>
          </a:p>
          <a:p>
            <a:r>
              <a:rPr lang="en-US" dirty="0" smtClean="0"/>
              <a:t>Intel </a:t>
            </a:r>
            <a:r>
              <a:rPr lang="en-US" dirty="0"/>
              <a:t>IoT Gateway. </a:t>
            </a:r>
            <a:endParaRPr lang="en-US" dirty="0" smtClean="0"/>
          </a:p>
          <a:p>
            <a:pPr lvl="1"/>
            <a:r>
              <a:rPr lang="en-US" dirty="0" smtClean="0"/>
              <a:t>https</a:t>
            </a:r>
            <a:r>
              <a:rPr lang="en-US" dirty="0"/>
              <a:t>://www.intel.com/content/dam/www/public/us/en/documents/product-briefs/gateway-solutions-iot-brief.pdf</a:t>
            </a:r>
            <a:endParaRPr lang="en-US" dirty="0" smtClean="0"/>
          </a:p>
        </p:txBody>
      </p:sp>
    </p:spTree>
    <p:extLst>
      <p:ext uri="{BB962C8B-B14F-4D97-AF65-F5344CB8AC3E}">
        <p14:creationId xmlns:p14="http://schemas.microsoft.com/office/powerpoint/2010/main" val="317237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Azure </a:t>
            </a:r>
            <a:r>
              <a:rPr lang="en-US" dirty="0"/>
              <a:t>IoT Gateway</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t>The Azure IoT protocol gateway is a framework for protocol adaptation that is designed for high-scale, bidirectional device communication with IoT Hub. </a:t>
            </a:r>
            <a:endParaRPr lang="en-US" dirty="0" smtClean="0"/>
          </a:p>
          <a:p>
            <a:pPr algn="just"/>
            <a:r>
              <a:rPr lang="en-US" dirty="0" smtClean="0"/>
              <a:t>The </a:t>
            </a:r>
            <a:r>
              <a:rPr lang="en-US" dirty="0"/>
              <a:t>protocol gateway is a pass-through component that accepts device connections over a specific protocol. </a:t>
            </a:r>
          </a:p>
          <a:p>
            <a:pPr algn="just"/>
            <a:r>
              <a:rPr lang="en-US" dirty="0" smtClean="0"/>
              <a:t>The </a:t>
            </a:r>
            <a:r>
              <a:rPr lang="en-US" dirty="0"/>
              <a:t>Azure IoT protocol gateway includes an MQTT protocol adapter that enables you to customize the MQTT protocol behavior if necessary. </a:t>
            </a:r>
            <a:endParaRPr lang="en-US" dirty="0" smtClean="0"/>
          </a:p>
          <a:p>
            <a:pPr algn="just"/>
            <a:r>
              <a:rPr lang="en-US" dirty="0" smtClean="0"/>
              <a:t>The </a:t>
            </a:r>
            <a:r>
              <a:rPr lang="en-US" dirty="0"/>
              <a:t>Azure IoT protocol gateway programming model allows you to plug in custom components for specialized processing such as custom authentication, message transformations, compression/decompression, or encryption/decryption of traffic between the devices and IoT Hub</a:t>
            </a:r>
            <a:r>
              <a:rPr lang="en-US" dirty="0" smtClean="0"/>
              <a:t>.</a:t>
            </a:r>
            <a:endParaRPr lang="en-US" dirty="0"/>
          </a:p>
        </p:txBody>
      </p:sp>
    </p:spTree>
    <p:extLst>
      <p:ext uri="{BB962C8B-B14F-4D97-AF65-F5344CB8AC3E}">
        <p14:creationId xmlns:p14="http://schemas.microsoft.com/office/powerpoint/2010/main" val="1619742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IoT gateway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u="sng" dirty="0" smtClean="0"/>
              <a:t>Module : Device </a:t>
            </a:r>
            <a:r>
              <a:rPr lang="en-US" u="sng" dirty="0"/>
              <a:t>Gateway</a:t>
            </a:r>
          </a:p>
          <a:p>
            <a:r>
              <a:rPr lang="en-US" dirty="0"/>
              <a:t>The Device Gateway serves as the entry point for IoT devices connecting to AWS</a:t>
            </a:r>
            <a:r>
              <a:rPr lang="en-US" dirty="0" smtClean="0"/>
              <a:t>.</a:t>
            </a:r>
          </a:p>
          <a:p>
            <a:r>
              <a:rPr lang="en-US" dirty="0" smtClean="0"/>
              <a:t>The </a:t>
            </a:r>
            <a:r>
              <a:rPr lang="en-US" dirty="0"/>
              <a:t>Device Gateway manages all active device connections and implements semantics for multiple protocols to ensure that devices are able to securely and efficiently communicate with AWS IoT Core. </a:t>
            </a:r>
            <a:endParaRPr lang="en-US" dirty="0" smtClean="0"/>
          </a:p>
          <a:p>
            <a:r>
              <a:rPr lang="en-US" dirty="0" smtClean="0"/>
              <a:t>Currently </a:t>
            </a:r>
            <a:r>
              <a:rPr lang="en-US" dirty="0"/>
              <a:t>the Device Gateway supports the MQTT, </a:t>
            </a:r>
            <a:r>
              <a:rPr lang="en-US" dirty="0" err="1"/>
              <a:t>WebSockets</a:t>
            </a:r>
            <a:r>
              <a:rPr lang="en-US" dirty="0"/>
              <a:t>, and HTTP 1.1 protocols. </a:t>
            </a:r>
            <a:endParaRPr lang="en-US" dirty="0" smtClean="0"/>
          </a:p>
          <a:p>
            <a:r>
              <a:rPr lang="en-US" dirty="0" smtClean="0"/>
              <a:t>For </a:t>
            </a:r>
            <a:r>
              <a:rPr lang="en-US" dirty="0"/>
              <a:t>devices that connect using MQTT or </a:t>
            </a:r>
            <a:r>
              <a:rPr lang="en-US" dirty="0" err="1"/>
              <a:t>WebSockets</a:t>
            </a:r>
            <a:r>
              <a:rPr lang="en-US" dirty="0"/>
              <a:t> the Device Gateway will maintain long lived, bidirectional connections, enabling these devices to send and receive messages at any time with low latency. </a:t>
            </a:r>
            <a:endParaRPr lang="en-US" dirty="0" smtClean="0"/>
          </a:p>
          <a:p>
            <a:r>
              <a:rPr lang="en-US" dirty="0" smtClean="0"/>
              <a:t>The </a:t>
            </a:r>
            <a:r>
              <a:rPr lang="en-US" dirty="0"/>
              <a:t>Device Gateway is fully managed and scales automatically to support over a billion devices without requiring you to manage any infrastructure. </a:t>
            </a:r>
            <a:endParaRPr lang="en-US" dirty="0" smtClean="0"/>
          </a:p>
          <a:p>
            <a:r>
              <a:rPr lang="en-US" dirty="0" smtClean="0"/>
              <a:t>For </a:t>
            </a:r>
            <a:r>
              <a:rPr lang="en-US" dirty="0"/>
              <a:t>customers migrating to AWS IoT, the Device Gateway offers capabilities to transition infrastructures with minimal impact to existing architectures and IoT devices</a:t>
            </a:r>
          </a:p>
        </p:txBody>
      </p:sp>
    </p:spTree>
    <p:extLst>
      <p:ext uri="{BB962C8B-B14F-4D97-AF65-F5344CB8AC3E}">
        <p14:creationId xmlns:p14="http://schemas.microsoft.com/office/powerpoint/2010/main" val="3292823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Computing</a:t>
            </a:r>
            <a:endParaRPr lang="en-US" dirty="0"/>
          </a:p>
        </p:txBody>
      </p:sp>
      <p:pic>
        <p:nvPicPr>
          <p:cNvPr id="4" name="Picture 3"/>
          <p:cNvPicPr>
            <a:picLocks noChangeAspect="1"/>
          </p:cNvPicPr>
          <p:nvPr/>
        </p:nvPicPr>
        <p:blipFill>
          <a:blip r:embed="rId2"/>
          <a:stretch>
            <a:fillRect/>
          </a:stretch>
        </p:blipFill>
        <p:spPr>
          <a:xfrm>
            <a:off x="466531" y="1603248"/>
            <a:ext cx="11154662" cy="4747676"/>
          </a:xfrm>
          <a:prstGeom prst="rect">
            <a:avLst/>
          </a:prstGeom>
        </p:spPr>
      </p:pic>
    </p:spTree>
    <p:extLst>
      <p:ext uri="{BB962C8B-B14F-4D97-AF65-F5344CB8AC3E}">
        <p14:creationId xmlns:p14="http://schemas.microsoft.com/office/powerpoint/2010/main" val="1268610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 Characteristics</a:t>
            </a:r>
          </a:p>
        </p:txBody>
      </p:sp>
      <p:sp>
        <p:nvSpPr>
          <p:cNvPr id="3" name="Content Placeholder 2"/>
          <p:cNvSpPr>
            <a:spLocks noGrp="1"/>
          </p:cNvSpPr>
          <p:nvPr>
            <p:ph idx="1"/>
          </p:nvPr>
        </p:nvSpPr>
        <p:spPr/>
        <p:txBody>
          <a:bodyPr/>
          <a:lstStyle/>
          <a:p>
            <a:r>
              <a:rPr lang="en-US" dirty="0"/>
              <a:t>Geographically distributed</a:t>
            </a:r>
          </a:p>
          <a:p>
            <a:r>
              <a:rPr lang="en-US" dirty="0" smtClean="0"/>
              <a:t>Scalable</a:t>
            </a:r>
            <a:endParaRPr lang="en-US" dirty="0"/>
          </a:p>
          <a:p>
            <a:r>
              <a:rPr lang="en-US" dirty="0" smtClean="0"/>
              <a:t>Autonomous </a:t>
            </a:r>
            <a:r>
              <a:rPr lang="en-US" dirty="0"/>
              <a:t>and distributed</a:t>
            </a:r>
          </a:p>
          <a:p>
            <a:r>
              <a:rPr lang="en-US" dirty="0" smtClean="0"/>
              <a:t>Edge </a:t>
            </a:r>
            <a:r>
              <a:rPr lang="en-US" dirty="0"/>
              <a:t>computing is contextual and low latency</a:t>
            </a:r>
          </a:p>
          <a:p>
            <a:r>
              <a:rPr lang="en-US" dirty="0" smtClean="0"/>
              <a:t>Real-time </a:t>
            </a:r>
            <a:r>
              <a:rPr lang="en-US" dirty="0"/>
              <a:t>interactions</a:t>
            </a:r>
          </a:p>
          <a:p>
            <a:r>
              <a:rPr lang="en-US" dirty="0" smtClean="0"/>
              <a:t>Heterogeneous</a:t>
            </a:r>
            <a:endParaRPr lang="en-US" dirty="0"/>
          </a:p>
        </p:txBody>
      </p:sp>
    </p:spTree>
    <p:extLst>
      <p:ext uri="{BB962C8B-B14F-4D97-AF65-F5344CB8AC3E}">
        <p14:creationId xmlns:p14="http://schemas.microsoft.com/office/powerpoint/2010/main" val="1084211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19A8D2623D574DB070066EAC07119C" ma:contentTypeVersion="4" ma:contentTypeDescription="Create a new document." ma:contentTypeScope="" ma:versionID="416d7b6a71ce6ad567601e3fbe392baf">
  <xsd:schema xmlns:xsd="http://www.w3.org/2001/XMLSchema" xmlns:xs="http://www.w3.org/2001/XMLSchema" xmlns:p="http://schemas.microsoft.com/office/2006/metadata/properties" xmlns:ns2="8e326e45-8c81-4648-a134-8a9291077e85" targetNamespace="http://schemas.microsoft.com/office/2006/metadata/properties" ma:root="true" ma:fieldsID="9ed554be1e55d5d7f445d35648fe92f4" ns2:_="">
    <xsd:import namespace="8e326e45-8c81-4648-a134-8a9291077e8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26e45-8c81-4648-a134-8a9291077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4C3071-8AAA-4AB3-A39B-49913853376E}"/>
</file>

<file path=customXml/itemProps2.xml><?xml version="1.0" encoding="utf-8"?>
<ds:datastoreItem xmlns:ds="http://schemas.openxmlformats.org/officeDocument/2006/customXml" ds:itemID="{1F336DC8-F5BD-43C3-A6F3-E66636842D34}"/>
</file>

<file path=customXml/itemProps3.xml><?xml version="1.0" encoding="utf-8"?>
<ds:datastoreItem xmlns:ds="http://schemas.openxmlformats.org/officeDocument/2006/customXml" ds:itemID="{72DA3614-66DF-471D-86CF-2A140F91BDAF}"/>
</file>

<file path=docProps/app.xml><?xml version="1.0" encoding="utf-8"?>
<Properties xmlns="http://schemas.openxmlformats.org/officeDocument/2006/extended-properties" xmlns:vt="http://schemas.openxmlformats.org/officeDocument/2006/docPropsVTypes">
  <TotalTime>1613</TotalTime>
  <Words>879</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IoT Gateway</vt:lpstr>
      <vt:lpstr>IoT Architecture Key Components</vt:lpstr>
      <vt:lpstr> IoT gateways </vt:lpstr>
      <vt:lpstr>IoT gateways benefits</vt:lpstr>
      <vt:lpstr>Examples</vt:lpstr>
      <vt:lpstr> Azure IoT Gateway </vt:lpstr>
      <vt:lpstr>AWS IoT gateway</vt:lpstr>
      <vt:lpstr>Edge Computing</vt:lpstr>
      <vt:lpstr>Edge Computing Characteristics</vt:lpstr>
      <vt:lpstr>Benefits of Edge Computing</vt:lpstr>
      <vt:lpstr>Applications of Edge Computing</vt:lpstr>
      <vt:lpstr>Artificial Intelligence on the edge</vt:lpstr>
      <vt:lpstr>IoT Edge modules</vt:lpstr>
      <vt:lpstr>The IoT Edge runtime</vt:lpstr>
      <vt:lpstr>Cloud-based interface</vt:lpstr>
      <vt:lpstr>Using an IoT edge device as a gateway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and primary components of IoT systems</dc:title>
  <dc:creator>resources</dc:creator>
  <cp:lastModifiedBy>resources</cp:lastModifiedBy>
  <cp:revision>105</cp:revision>
  <dcterms:created xsi:type="dcterms:W3CDTF">2020-07-07T04:20:48Z</dcterms:created>
  <dcterms:modified xsi:type="dcterms:W3CDTF">2021-08-16T04:25:11Z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0x0101001B19A8D2623D574DB070066EAC07119C</vt:lpwstr>
  </property>
</Properties>
</file>