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1" r:id="rId6"/>
    <p:sldId id="263" r:id="rId7"/>
    <p:sldId id="264" r:id="rId8"/>
    <p:sldId id="265" r:id="rId9"/>
    <p:sldId id="266" r:id="rId10"/>
    <p:sldId id="284" r:id="rId11"/>
    <p:sldId id="271" r:id="rId12"/>
    <p:sldId id="278" r:id="rId13"/>
    <p:sldId id="285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US" noProof="0" smtClean="0"/>
              <a:t>4/9/2021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36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68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161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252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418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670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580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33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707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597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6DFB56AF-75D4-4B38-B5A6-12AC8AD1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571A0042-84F7-4FAD-9DB9-A5B53E5F0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6662760C-CBD5-4072-A5AC-2AC3DFF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1E0F6676-ECF9-4320-A187-9C308A86D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Description</a:t>
            </a:r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  <p:cxnSp>
        <p:nvCxnSpPr>
          <p:cNvPr id="28" name="Straight Connector 27" descr="First divder line on slide">
            <a:extLst>
              <a:ext uri="{FF2B5EF4-FFF2-40B4-BE49-F238E27FC236}">
                <a16:creationId xmlns:a16="http://schemas.microsoft.com/office/drawing/2014/main" id="{CA251B6D-7A6C-4D1C-9EA2-6FB7576DB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285956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 descr="Second divder line on slide">
            <a:extLst>
              <a:ext uri="{FF2B5EF4-FFF2-40B4-BE49-F238E27FC236}">
                <a16:creationId xmlns:a16="http://schemas.microsoft.com/office/drawing/2014/main" id="{85886762-068D-483A-B5DB-17701376B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94268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 descr="Third divder line on slide">
            <a:extLst>
              <a:ext uri="{FF2B5EF4-FFF2-40B4-BE49-F238E27FC236}">
                <a16:creationId xmlns:a16="http://schemas.microsoft.com/office/drawing/2014/main" id="{42D88698-9E20-42D0-B1E7-638ABA8AA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2580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 descr="Fourth divder line on slide">
            <a:extLst>
              <a:ext uri="{FF2B5EF4-FFF2-40B4-BE49-F238E27FC236}">
                <a16:creationId xmlns:a16="http://schemas.microsoft.com/office/drawing/2014/main" id="{11540BBA-4645-443F-A379-4C6A8F096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10892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 descr="Fifth divder line on slide">
            <a:extLst>
              <a:ext uri="{FF2B5EF4-FFF2-40B4-BE49-F238E27FC236}">
                <a16:creationId xmlns:a16="http://schemas.microsoft.com/office/drawing/2014/main" id="{91920D82-94FF-45BE-B8F9-9DAB94874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19204" y="2166417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5A2F210-E29E-4509-86FF-5A92281F6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CF080BFA-0CFA-4DFF-8658-916C22E7C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udemy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bokeh.org/en/latest/index.html" TargetMode="External"/><Relationship Id="rId5" Type="http://schemas.openxmlformats.org/officeDocument/2006/relationships/hyperlink" Target="https://pandas.pydata.org/" TargetMode="External"/><Relationship Id="rId10" Type="http://schemas.openxmlformats.org/officeDocument/2006/relationships/hyperlink" Target="https://www.geeksforgeeks.org/" TargetMode="External"/><Relationship Id="rId4" Type="http://schemas.openxmlformats.org/officeDocument/2006/relationships/hyperlink" Target="https://opencv.org/" TargetMode="External"/><Relationship Id="rId9" Type="http://schemas.openxmlformats.org/officeDocument/2006/relationships/hyperlink" Target="https://stackoverflow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fif"/><Relationship Id="rId5" Type="http://schemas.openxmlformats.org/officeDocument/2006/relationships/image" Target="../media/image9.png"/><Relationship Id="rId4" Type="http://schemas.openxmlformats.org/officeDocument/2006/relationships/image" Target="../media/image8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g"/><Relationship Id="rId5" Type="http://schemas.openxmlformats.org/officeDocument/2006/relationships/image" Target="../media/image13.jfif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jf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86714" y="86714"/>
            <a:ext cx="12018572" cy="6684572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 Motion Detector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227BA-E7FE-418C-A9C9-21C49E9DF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07072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83DDF3D-91CE-40FB-BC3D-FFB1B5D89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69DC958-E67D-4928-A660-B3CD8633E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0" y="477346"/>
            <a:ext cx="1528497" cy="15284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11309D-D698-44F5-8EA6-8B3A9840A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99" y="611235"/>
            <a:ext cx="1897356" cy="1394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2C194-3318-4560-85CD-E98A64B7C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52" y="4986288"/>
            <a:ext cx="3609975" cy="447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CA11F6-595D-4115-9F5D-9FCE22EE4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0167" y="4986313"/>
            <a:ext cx="39243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artoon drawing of birds eating berries off the ground in a wintery wood area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/>
          <a:lstStyle/>
          <a:p>
            <a:r>
              <a:rPr lang="en-US" dirty="0">
                <a:hlinkClick r:id="rId4"/>
              </a:rPr>
              <a:t>https://opencv.org/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https://pandas.pydata.org/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https://docs.bokeh.org/en/latest/index.html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https://www.udemy.com/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https://code.visualstudio.com/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https://stackoverflow.com/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10"/>
              </a:rPr>
              <a:t>https://www.geeksforgeeks.org/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5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 descr="Divider line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C8BE7BB-5E5F-4B66-B38E-B64FDFAC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99" y="611235"/>
            <a:ext cx="1897356" cy="13946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06FF63C-816D-4D9E-A2BF-B94B0A0BF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0" y="477346"/>
            <a:ext cx="1528497" cy="15284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2D3A8E1-B408-4583-B4EE-DF74F8E60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138" y="4781525"/>
            <a:ext cx="36099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cartoon drawing of birds eating berries off the ground in a wintery wood area">
            <a:extLst>
              <a:ext uri="{FF2B5EF4-FFF2-40B4-BE49-F238E27FC236}">
                <a16:creationId xmlns:a16="http://schemas.microsoft.com/office/drawing/2014/main" id="{EE75983F-2708-4C39-B331-8F594511A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00" y="86714"/>
            <a:ext cx="6009285" cy="397728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1D87D-E475-451A-B36C-E4A4F6360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0" y="4063999"/>
            <a:ext cx="6012000" cy="863601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BE522-961D-4737-9715-127DB8A86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5A1B7-8B88-4D90-983D-BAA2E9AAFFD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/>
          <a:lstStyle/>
          <a:p>
            <a:r>
              <a:rPr lang="en-US" sz="2000" dirty="0"/>
              <a:t>Why this Project?</a:t>
            </a:r>
          </a:p>
          <a:p>
            <a:r>
              <a:rPr lang="en-US" sz="2000" dirty="0"/>
              <a:t>What is Does?</a:t>
            </a:r>
          </a:p>
          <a:p>
            <a:r>
              <a:rPr lang="en-US" sz="2000" dirty="0"/>
              <a:t>System requirements</a:t>
            </a:r>
          </a:p>
          <a:p>
            <a:r>
              <a:rPr lang="en-US" sz="2000" dirty="0"/>
              <a:t>Usage</a:t>
            </a:r>
          </a:p>
          <a:p>
            <a:r>
              <a:rPr lang="en-US" sz="2000" dirty="0"/>
              <a:t>Flow Chart</a:t>
            </a:r>
          </a:p>
          <a:p>
            <a:r>
              <a:rPr lang="en-US" sz="2000" dirty="0"/>
              <a:t>Future Scope</a:t>
            </a:r>
          </a:p>
          <a:p>
            <a:r>
              <a:rPr lang="en-US" sz="2000" dirty="0"/>
              <a:t>Summary</a:t>
            </a:r>
          </a:p>
          <a:p>
            <a:r>
              <a:rPr lang="en-US" sz="2000" dirty="0"/>
              <a:t>Bibliography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DF6AE8-6133-4C1E-91DD-755705ACF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2160" y="831132"/>
            <a:ext cx="1850209" cy="1915995"/>
            <a:chOff x="9862160" y="831132"/>
            <a:chExt cx="1850209" cy="1915995"/>
          </a:xfrm>
        </p:grpSpPr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156942E6-31A5-42F5-A00C-A90D409A08BC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055D27E0-4C92-4640-A2B8-86540741DCE6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760DC62-191E-4D60-AAAC-37DDF411BF9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B21F5D55-03CC-4A29-B8D0-2B1C7DE7C79D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6A692EA0-8FB5-4D6A-B1B1-20463392DEDE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46FB2BA9-5E08-4A8F-BC47-8EFA61E4E6CE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5B0A2587-D640-4AEE-9456-860CD02427C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373F2649-8DA3-441F-9BDD-77A942FA3DBE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95933F98-3B9B-4270-9281-570AD41C3F19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DAB5C84-F2AD-47FD-ABEC-6D6626D2B7F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A4E2ACF8-4066-4DB9-B5D5-E8AA3B152710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74FCCA2A-37FF-4031-AF2F-A894DBE6EE0E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5C7D7734-820D-40CE-BBBA-6E6D9452D30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5BCE508A-E107-4075-9976-73D3ED8272C2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F16E1-87DB-4920-A90B-23E1C72DDC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B0E616-411B-4401-BC87-821D72B9D6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Security is one of the main concerns of today’s world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26076" y="3926334"/>
            <a:ext cx="2160587" cy="504000"/>
          </a:xfrm>
        </p:spPr>
        <p:txBody>
          <a:bodyPr/>
          <a:lstStyle/>
          <a:p>
            <a:r>
              <a:rPr lang="en-US" dirty="0"/>
              <a:t>MOTION TRACKING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A89E-0B03-4727-AB47-73EA4E2DF9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Motion Tracking is one of the most important tool in terms of security and observation.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DIVERSIFIED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969E5-6F82-4658-A735-72D16DDDD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Motion Detection is used in almost all the major areas of the world </a:t>
            </a:r>
          </a:p>
        </p:txBody>
      </p:sp>
      <p:pic>
        <p:nvPicPr>
          <p:cNvPr id="179" name="Picture Placeholder 178" descr="Placeholder Picture">
            <a:extLst>
              <a:ext uri="{FF2B5EF4-FFF2-40B4-BE49-F238E27FC236}">
                <a16:creationId xmlns:a16="http://schemas.microsoft.com/office/drawing/2014/main" id="{9BB8F54F-F5BC-471B-9740-0BA6847A4574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" b="50"/>
          <a:stretch/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EAAD57C-EFE4-4853-9E08-ADFE69A5C50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/>
          <a:srcRect t="3648" b="3648"/>
          <a:stretch>
            <a:fillRect/>
          </a:stretch>
        </p:blipFill>
        <p:spPr/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25C2B8B-28E5-4485-AF9F-CD127B0EBD55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1AD50CEB-9254-43FB-ACB2-D3A68254465E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6"/>
          <a:srcRect l="3233" r="32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1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Placeholder 104" descr="Placeholder Picture">
            <a:extLst>
              <a:ext uri="{FF2B5EF4-FFF2-40B4-BE49-F238E27FC236}">
                <a16:creationId xmlns:a16="http://schemas.microsoft.com/office/drawing/2014/main" id="{9CF9A97B-8C9E-410A-A1D7-238293088B5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" r="13"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2D215A-7D9D-4B71-81A1-3220FCFE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Does?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971D8C-ECC5-4EDD-AC10-DDF4CA7E9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DETECTS MOTION</a:t>
            </a:r>
          </a:p>
        </p:txBody>
      </p:sp>
      <p:sp>
        <p:nvSpPr>
          <p:cNvPr id="78" name="Text Placeholder 12">
            <a:extLst>
              <a:ext uri="{FF2B5EF4-FFF2-40B4-BE49-F238E27FC236}">
                <a16:creationId xmlns:a16="http://schemas.microsoft.com/office/drawing/2014/main" id="{B9366D2C-DAC9-484E-BC91-EFDB13FDA0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768283" y="1694262"/>
            <a:ext cx="2001317" cy="720000"/>
          </a:xfrm>
        </p:spPr>
        <p:txBody>
          <a:bodyPr/>
          <a:lstStyle/>
          <a:p>
            <a:r>
              <a:rPr lang="en-US" dirty="0"/>
              <a:t>The application detects any sort of motion that happens within the frame limit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E9F776-E542-4D93-851A-A3A10F6D2A7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GIVES LOG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4BB1D872-AE86-6841-98FC-E66E618311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8283" y="3301993"/>
            <a:ext cx="2001317" cy="720000"/>
          </a:xfrm>
        </p:spPr>
        <p:txBody>
          <a:bodyPr/>
          <a:lstStyle/>
          <a:p>
            <a:r>
              <a:rPr lang="en-US" dirty="0"/>
              <a:t>The application maintains the log of motion that is detected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222CAE-9234-4B0E-90FC-584C469313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FLEXIBLE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428D8FC0-4DC8-7F4A-AA1F-F12F19656F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8283" y="4866629"/>
            <a:ext cx="2001317" cy="720000"/>
          </a:xfrm>
        </p:spPr>
        <p:txBody>
          <a:bodyPr/>
          <a:lstStyle/>
          <a:p>
            <a:r>
              <a:rPr lang="en-US" dirty="0"/>
              <a:t>The detection area is adjusted according to the size of object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7A116-BC28-4E39-B586-25212F9948F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5262E1D-1761-4F7D-883D-EF84820A6D87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BBDFD89-726A-42CC-9588-87A06713FA21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5"/>
          <a:srcRect t="3340" b="3340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FB70A61-0B74-4574-B69D-E5BE97F6BCC4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6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2086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35FE5-0290-47F2-B7E6-3CC40E48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1DD5B3-8651-4B9B-A7E5-6560B2F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00" y="1999725"/>
            <a:ext cx="2951603" cy="21962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Camera (integrated or external)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Battery Back-up</a:t>
            </a:r>
          </a:p>
        </p:txBody>
      </p:sp>
      <p:pic>
        <p:nvPicPr>
          <p:cNvPr id="24" name="Picture Placeholder 23" descr="cartoon drawing of flowers&#10;">
            <a:extLst>
              <a:ext uri="{FF2B5EF4-FFF2-40B4-BE49-F238E27FC236}">
                <a16:creationId xmlns:a16="http://schemas.microsoft.com/office/drawing/2014/main" id="{0ED97842-6676-4F84-821B-4640F5BEECC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96" y="1376357"/>
            <a:ext cx="6333545" cy="43796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B8A96-4ECB-445D-90F1-4C7E558D2A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7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66ED23-4FD1-4E82-A830-0FFC1B6F8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DDE25BB-92A4-43F5-9121-27E4398711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8450" y="1082804"/>
            <a:ext cx="11339513" cy="276561"/>
          </a:xfrm>
        </p:spPr>
        <p:txBody>
          <a:bodyPr/>
          <a:lstStyle/>
          <a:p>
            <a:r>
              <a:rPr lang="en-US" dirty="0"/>
              <a:t>This application can be used as supporting role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F1735BC-D84A-49D9-A1F5-98B0F92CC4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CCTV MOTION DETECTOR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7A0458-F32A-49CF-9495-28592AEBA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Integrating the application with </a:t>
            </a:r>
            <a:r>
              <a:rPr lang="en-US" dirty="0" err="1"/>
              <a:t>cctv</a:t>
            </a:r>
            <a:r>
              <a:rPr lang="en-US" dirty="0"/>
              <a:t>, one can detect  any kind of object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15436B2-77D6-4D3F-8744-02853C3A2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WILDLIFE DETECTION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EB8D05-C4DC-4D45-A8B0-4428698040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Integrating the application with app. Cameras, one can detect wildlife </a:t>
            </a:r>
            <a:r>
              <a:rPr lang="en-US" dirty="0" err="1"/>
              <a:t>behaviours</a:t>
            </a: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B02380-86E2-479F-BE93-7A7EA97E0C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Integrating the application with camera, one can setup a convenient system.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05422-1112-470B-99A8-5D6041CBE9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5C387C0-4D26-489A-9A2B-594015136380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FF117D9-1A55-4A90-9226-30AB47326F6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A40ABE1-586E-4DEA-9861-1024923665A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ATTENDENCE SYSTEM</a:t>
            </a:r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BA1BE987-57BD-4EEB-9B8A-58458149CCF2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5"/>
          <a:srcRect t="2391" b="23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815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15" grpId="0" build="p"/>
      <p:bldP spid="19" grpId="0" build="p"/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E0114A1-8ACB-48D1-9C73-F4DAD712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91278-79BC-49B2-A142-ECCD46299B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320239-F2CF-4E57-A45E-33F418AA8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066799"/>
            <a:ext cx="75628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2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E6C1-B1C5-40C3-9B90-EF2666FB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69ACF9-B7F9-4774-B207-2EF78971151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Phase 1</a:t>
            </a:r>
            <a:br>
              <a:rPr lang="en-US" dirty="0"/>
            </a:br>
            <a:r>
              <a:rPr lang="en-US" sz="1400" dirty="0">
                <a:latin typeface="+mn-lt"/>
              </a:rPr>
              <a:t>(Completed)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F641-F6F8-461C-9C2D-07E416875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the cam motion detector </a:t>
            </a:r>
          </a:p>
          <a:p>
            <a:r>
              <a:rPr lang="en-US" dirty="0"/>
              <a:t>Detection of motion of objects</a:t>
            </a:r>
          </a:p>
          <a:p>
            <a:r>
              <a:rPr lang="en-US" dirty="0"/>
              <a:t>Maintaining the time log of the motion </a:t>
            </a:r>
          </a:p>
          <a:p>
            <a:r>
              <a:rPr lang="en-US" dirty="0"/>
              <a:t>Depicting the graph of motion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2613D7-9904-47E7-A848-78E09B4F4A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Phase 2</a:t>
            </a:r>
            <a:br>
              <a:rPr lang="en-US" dirty="0"/>
            </a:br>
            <a:endParaRPr lang="en-US" dirty="0">
              <a:latin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D7DA5-9DA5-4EDA-AAC1-B5A593D730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Applying machine learning concepts so that the type of object can be identified</a:t>
            </a:r>
          </a:p>
          <a:p>
            <a:r>
              <a:rPr lang="en-US" dirty="0"/>
              <a:t>Training the application with different datasets.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AA0F0E-6B7F-4145-A8E2-90DC4D67578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Phase 3</a:t>
            </a:r>
            <a:br>
              <a:rPr lang="en-US" dirty="0"/>
            </a:br>
            <a:endParaRPr lang="en-US" sz="14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29415E-FF87-4959-B427-0EA155C16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Integrating the application with database to store the time log permanently</a:t>
            </a:r>
          </a:p>
          <a:p>
            <a:r>
              <a:rPr lang="en-US" dirty="0"/>
              <a:t>Plotting different graph for each individual object detected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23B52-8351-4A05-ABAB-5A128EE68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3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3" grpId="0" build="p" animBg="1"/>
      <p:bldP spid="5" grpId="0" build="p" animBg="1"/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ummary slide image, top left">
            <a:extLst>
              <a:ext uri="{FF2B5EF4-FFF2-40B4-BE49-F238E27FC236}">
                <a16:creationId xmlns:a16="http://schemas.microsoft.com/office/drawing/2014/main" id="{AD40D937-B3C8-43EA-A0D3-6CE4BF447EC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0" y="86714"/>
            <a:ext cx="6009285" cy="389057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33CBA-6B58-475A-BAF2-04998BA4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42706-50AC-4B17-A704-143D94A79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63A50-2819-40D9-A42F-D84F47928C9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2400" dirty="0"/>
              <a:t>We discussed regarding the python mini-project which is undertaken as an application of python concepts.</a:t>
            </a:r>
          </a:p>
          <a:p>
            <a:r>
              <a:rPr lang="en-US" sz="2400" dirty="0"/>
              <a:t>Cam Motion Detector is used for detecting the motion happening within the frame.</a:t>
            </a:r>
          </a:p>
          <a:p>
            <a:r>
              <a:rPr lang="en-US" sz="2400" dirty="0"/>
              <a:t>The application maintains and generates a time log graph which gives information about entry and exit of object from the frame.</a:t>
            </a:r>
          </a:p>
          <a:p>
            <a:r>
              <a:rPr lang="en-US" sz="2400" dirty="0"/>
              <a:t>We also discussed about how the application works.</a:t>
            </a:r>
          </a:p>
          <a:p>
            <a:r>
              <a:rPr lang="en-US" sz="2400" dirty="0"/>
              <a:t>We discussed about the Future Scope of the application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49B8-A654-41FD-9724-45A3A5EE13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4_Pitch deck_AAS_v5" id="{A82770BA-62BC-4528-9468-1207E61BFB64}" vid="{B7E69C18-93BB-4DCC-8C49-BE1813F33B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5C908-4F22-4D49-B2AD-A48F9AB511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332F27D-DD05-4984-A261-62350E39A0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DB9DAA-588F-4E7A-A8D1-E2EBF048F1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91</TotalTime>
  <Words>410</Words>
  <Application>Microsoft Office PowerPoint</Application>
  <PresentationFormat>Widescreen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Times New Roman</vt:lpstr>
      <vt:lpstr>Office Theme</vt:lpstr>
      <vt:lpstr>Cam Motion Detector</vt:lpstr>
      <vt:lpstr>Outline</vt:lpstr>
      <vt:lpstr>Why This Project?</vt:lpstr>
      <vt:lpstr>What It Does?</vt:lpstr>
      <vt:lpstr>System Requirements</vt:lpstr>
      <vt:lpstr>Usage:</vt:lpstr>
      <vt:lpstr>Flow Chart:</vt:lpstr>
      <vt:lpstr>Future Scope:</vt:lpstr>
      <vt:lpstr>Summary</vt:lpstr>
      <vt:lpstr>Bibliography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 Motion Detector</dc:title>
  <dc:creator>parth.642001@outlook.com</dc:creator>
  <cp:lastModifiedBy>parth.642001@outlook.com</cp:lastModifiedBy>
  <cp:revision>12</cp:revision>
  <dcterms:created xsi:type="dcterms:W3CDTF">2021-04-09T04:06:23Z</dcterms:created>
  <dcterms:modified xsi:type="dcterms:W3CDTF">2021-04-09T07:41:41Z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