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9.xml" ContentType="application/vnd.openxmlformats-officedocument.presentationml.tags+xml"/>
  <Override PartName="/ppt/tags/tag1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1" r:id="rId7"/>
    <p:sldId id="260" r:id="rId8"/>
    <p:sldId id="263" r:id="rId9"/>
    <p:sldId id="265" r:id="rId10"/>
    <p:sldId id="266" r:id="rId11"/>
    <p:sldId id="264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40-2E5E-441C-A036-7F1DD65B21D4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7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40-2E5E-441C-A036-7F1DD65B21D4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36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40-2E5E-441C-A036-7F1DD65B21D4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02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40-2E5E-441C-A036-7F1DD65B21D4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25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40-2E5E-441C-A036-7F1DD65B21D4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24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40-2E5E-441C-A036-7F1DD65B21D4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84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40-2E5E-441C-A036-7F1DD65B21D4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00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40-2E5E-441C-A036-7F1DD65B21D4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4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40-2E5E-441C-A036-7F1DD65B21D4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56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40-2E5E-441C-A036-7F1DD65B21D4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0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40-2E5E-441C-A036-7F1DD65B21D4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47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2AF40-2E5E-441C-A036-7F1DD65B21D4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3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620" y="124690"/>
            <a:ext cx="9144000" cy="3172691"/>
          </a:xfrm>
        </p:spPr>
        <p:txBody>
          <a:bodyPr>
            <a:normAutofit/>
          </a:bodyPr>
          <a:lstStyle/>
          <a:p>
            <a:r>
              <a:rPr lang="en-IN" sz="3200" b="1" dirty="0"/>
              <a:t>Apache HIVE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20" y="1274618"/>
            <a:ext cx="6858000" cy="3828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2836" y="5985164"/>
            <a:ext cx="1059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courtesy : https://en.wikipedia.org/wiki/Apache_Hive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977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RDBMS v/s HIVE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93600"/>
              </p:ext>
            </p:extLst>
          </p:nvPr>
        </p:nvGraphicFramePr>
        <p:xfrm>
          <a:off x="1295396" y="1827720"/>
          <a:ext cx="10058404" cy="48234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29202">
                  <a:extLst>
                    <a:ext uri="{9D8B030D-6E8A-4147-A177-3AD203B41FA5}">
                      <a16:colId xmlns:a16="http://schemas.microsoft.com/office/drawing/2014/main" val="156874325"/>
                    </a:ext>
                  </a:extLst>
                </a:gridCol>
                <a:gridCol w="5029202">
                  <a:extLst>
                    <a:ext uri="{9D8B030D-6E8A-4147-A177-3AD203B41FA5}">
                      <a16:colId xmlns:a16="http://schemas.microsoft.com/office/drawing/2014/main" val="2049703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>
                          <a:effectLst/>
                        </a:rPr>
                        <a:t>RDBMS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>
                          <a:effectLst/>
                        </a:rPr>
                        <a:t>Hive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41699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It is used to maintain database.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285750" indent="-2857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effectLst/>
                        </a:rPr>
                        <a:t>It is used to maintain data warehouse.</a:t>
                      </a:r>
                      <a:endParaRPr lang="en-US" sz="20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46045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It uses SQL (Structured Query Language).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285750" indent="-2857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It uses HQL (Hive Query Language).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86026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Schema is fixed in RDBMS.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285750" indent="-2857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Schema varies in it.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900587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Normalized data is stored.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285750" indent="-2857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Normalized and de-normalized both type of data is stored.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38905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Tables in </a:t>
                      </a:r>
                      <a:r>
                        <a:rPr lang="en-US" sz="2000" dirty="0" err="1">
                          <a:effectLst/>
                        </a:rPr>
                        <a:t>rdms</a:t>
                      </a:r>
                      <a:r>
                        <a:rPr lang="en-US" sz="2000" dirty="0">
                          <a:effectLst/>
                        </a:rPr>
                        <a:t> are sparse.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285750" indent="-2857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Table in hive are dense.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687065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effectLst/>
                        </a:rPr>
                        <a:t>Size</a:t>
                      </a:r>
                      <a:r>
                        <a:rPr lang="en-US" sz="2000" b="0" baseline="0" dirty="0" smtClean="0">
                          <a:effectLst/>
                        </a:rPr>
                        <a:t> of data 10TB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285750" indent="-2857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effectLst/>
                        </a:rPr>
                        <a:t>Large</a:t>
                      </a:r>
                      <a:r>
                        <a:rPr lang="en-US" sz="2000" b="0" baseline="0" dirty="0" smtClean="0">
                          <a:effectLst/>
                        </a:rPr>
                        <a:t> size of data 100TB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525095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It doesn’t support partitioning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285750" indent="-2857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It supports automation partition.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87816142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4131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327" y="2775816"/>
            <a:ext cx="10515600" cy="1325563"/>
          </a:xfrm>
        </p:spPr>
        <p:txBody>
          <a:bodyPr/>
          <a:lstStyle/>
          <a:p>
            <a:r>
              <a:rPr lang="en-IN" dirty="0"/>
              <a:t>                                </a:t>
            </a:r>
            <a:r>
              <a:rPr lang="en-IN" b="1" dirty="0"/>
              <a:t>DEMO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207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</a:t>
            </a:r>
            <a:r>
              <a:rPr lang="en-IN" b="1" dirty="0"/>
              <a:t>Agenda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4909" y="1690688"/>
            <a:ext cx="112914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What is Apache HIVE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Why HIVE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How does HIVE fit into the Hadoop technology landscape 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Limitations of HIVE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3812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      What is HIVE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5236" y="1510145"/>
            <a:ext cx="104463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HIVE is a query interface on top of Hadoop’s native Map-Reduce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HIVE is a data warehouse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HIVE allows users to write SQL style queries in a native language known as Hive Query Language (HQL)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HIVE execution engine converts the scripts written in HQL into JAR files (map reduce) to execute in the cluster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HIVE reads data from HDFS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Allows creation of tables to operate on structured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table’s schema information (table meta data) is saved in HIVE metastore which is borrowed from an RDBMS (Derby is default database)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HIVE is not an RDBMS </a:t>
            </a:r>
          </a:p>
        </p:txBody>
      </p:sp>
    </p:spTree>
    <p:extLst>
      <p:ext uri="{BB962C8B-B14F-4D97-AF65-F5344CB8AC3E}">
        <p14:creationId xmlns:p14="http://schemas.microsoft.com/office/powerpoint/2010/main" val="79142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        Why HIVE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Hadoop is known for its Map-Reduce engine for parallelizing data processing operations using HDFS as its native file storage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Map Reduce does not provide user friendly libraries or interfaces to deal with unstructured data handling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Very tight dependency of JAVA if one needs to use the Map-Reduce framework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An operation like left inner join would need around 200-300 lines of code in JAVA Map-Reduce whereas in SQL it would just be a couple of lines of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Analysts from SQL experience of having come from RDBMS world and DW/BI world cannot program in JAVA in order to 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To enable SQL developers to exploit the power of Hadoop,  an abstraction interface was developed on top of native Map-Reduce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This interface (engine) was called HIVE and was officially developed by Facebook and initial release was in the year 2010 </a:t>
            </a:r>
          </a:p>
        </p:txBody>
      </p:sp>
    </p:spTree>
    <p:extLst>
      <p:ext uri="{BB962C8B-B14F-4D97-AF65-F5344CB8AC3E}">
        <p14:creationId xmlns:p14="http://schemas.microsoft.com/office/powerpoint/2010/main" val="425906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1830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                 Architectural overview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30" y="1825626"/>
            <a:ext cx="9351025" cy="32035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14" y="1934455"/>
            <a:ext cx="9843655" cy="33715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724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</a:t>
            </a:r>
            <a:r>
              <a:rPr lang="en-IN" b="1" dirty="0"/>
              <a:t>Working of HIVE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1049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Hive allows a way to project a table structure on the data in HDFS (structured data in HDFS)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table meta data is saved separately from the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 reality, we do not actually load the data into the place where HIVE tables are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HIVE table information (table meta data is saved in meta store) </a:t>
            </a:r>
          </a:p>
          <a:p>
            <a:r>
              <a:rPr lang="en-IN" b="1" dirty="0"/>
              <a:t>                                                                                                                                     </a:t>
            </a:r>
            <a:r>
              <a:rPr lang="en-IN" dirty="0"/>
              <a:t>                            </a:t>
            </a:r>
          </a:p>
          <a:p>
            <a:r>
              <a:rPr lang="en-IN" dirty="0"/>
              <a:t>                                                                                                                                                       </a:t>
            </a:r>
            <a:r>
              <a:rPr lang="en-IN" b="1" dirty="0"/>
              <a:t>HIVE DATA </a:t>
            </a:r>
          </a:p>
          <a:p>
            <a:r>
              <a:rPr lang="en-IN" b="1" dirty="0"/>
              <a:t>                                                         HIVE TABLE                                                                                                                         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                                            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4" name="Can 3"/>
          <p:cNvSpPr/>
          <p:nvPr/>
        </p:nvSpPr>
        <p:spPr>
          <a:xfrm>
            <a:off x="9487763" y="4294910"/>
            <a:ext cx="1939636" cy="9421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HDFS </a:t>
            </a:r>
          </a:p>
        </p:txBody>
      </p:sp>
      <p:sp>
        <p:nvSpPr>
          <p:cNvPr id="8" name="Can 7"/>
          <p:cNvSpPr/>
          <p:nvPr/>
        </p:nvSpPr>
        <p:spPr>
          <a:xfrm>
            <a:off x="7229890" y="4294910"/>
            <a:ext cx="1939636" cy="9421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HDFS</a:t>
            </a:r>
          </a:p>
        </p:txBody>
      </p:sp>
      <p:sp>
        <p:nvSpPr>
          <p:cNvPr id="9" name="Can 8"/>
          <p:cNvSpPr/>
          <p:nvPr/>
        </p:nvSpPr>
        <p:spPr>
          <a:xfrm>
            <a:off x="7369752" y="5620473"/>
            <a:ext cx="1939636" cy="9421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HDFS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446766"/>
              </p:ext>
            </p:extLst>
          </p:nvPr>
        </p:nvGraphicFramePr>
        <p:xfrm>
          <a:off x="3505294" y="4505498"/>
          <a:ext cx="20273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830">
                  <a:extLst>
                    <a:ext uri="{9D8B030D-6E8A-4147-A177-3AD203B41FA5}">
                      <a16:colId xmlns:a16="http://schemas.microsoft.com/office/drawing/2014/main" val="2591462706"/>
                    </a:ext>
                  </a:extLst>
                </a:gridCol>
                <a:gridCol w="506830">
                  <a:extLst>
                    <a:ext uri="{9D8B030D-6E8A-4147-A177-3AD203B41FA5}">
                      <a16:colId xmlns:a16="http://schemas.microsoft.com/office/drawing/2014/main" val="1394361611"/>
                    </a:ext>
                  </a:extLst>
                </a:gridCol>
                <a:gridCol w="506830">
                  <a:extLst>
                    <a:ext uri="{9D8B030D-6E8A-4147-A177-3AD203B41FA5}">
                      <a16:colId xmlns:a16="http://schemas.microsoft.com/office/drawing/2014/main" val="3706563478"/>
                    </a:ext>
                  </a:extLst>
                </a:gridCol>
                <a:gridCol w="506830">
                  <a:extLst>
                    <a:ext uri="{9D8B030D-6E8A-4147-A177-3AD203B41FA5}">
                      <a16:colId xmlns:a16="http://schemas.microsoft.com/office/drawing/2014/main" val="1195339006"/>
                    </a:ext>
                  </a:extLst>
                </a:gridCol>
              </a:tblGrid>
              <a:tr h="18565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0731"/>
                  </a:ext>
                </a:extLst>
              </a:tr>
              <a:tr h="18565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69552"/>
                  </a:ext>
                </a:extLst>
              </a:tr>
              <a:tr h="18565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73202"/>
                  </a:ext>
                </a:extLst>
              </a:tr>
              <a:tr h="18565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7517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05295" y="5947389"/>
            <a:ext cx="2027320" cy="463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METASTORE</a:t>
            </a:r>
          </a:p>
        </p:txBody>
      </p:sp>
      <p:sp>
        <p:nvSpPr>
          <p:cNvPr id="11" name="Can 10"/>
          <p:cNvSpPr/>
          <p:nvPr/>
        </p:nvSpPr>
        <p:spPr>
          <a:xfrm>
            <a:off x="9628476" y="5620473"/>
            <a:ext cx="1939636" cy="9421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HDFS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602970" y="4765964"/>
            <a:ext cx="3884793" cy="651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5611186" y="5426510"/>
            <a:ext cx="1758566" cy="665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35431" y="5441824"/>
            <a:ext cx="3993045" cy="64970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 flipV="1">
            <a:off x="5635431" y="4765964"/>
            <a:ext cx="1594459" cy="6758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0897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does HIVE fit into the Hadoop ecosystem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77" y="2236054"/>
            <a:ext cx="9201845" cy="311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35" y="2061713"/>
            <a:ext cx="9737461" cy="32861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238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</a:t>
            </a:r>
            <a:r>
              <a:rPr lang="en-IN" b="1" dirty="0"/>
              <a:t>Things HIVE cannot do efficiently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Ad hoc real time queries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OLTP (Online Line Transaction Processing)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No ACID support (ACID support is limited)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Not suited for frequent updates and inserts (inserts and updates are allowed in recent releases of HIVE)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Not recommended for small data sets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Not meant for unstructured data analysis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200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</a:t>
            </a:r>
            <a:r>
              <a:rPr lang="en-IN" b="1" dirty="0"/>
              <a:t>Hive supports several file formats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515600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 smtClean="0"/>
              <a:t>Text</a:t>
            </a:r>
            <a:r>
              <a:rPr lang="fr-FR" sz="2000" b="1" dirty="0" smtClean="0"/>
              <a:t> </a:t>
            </a:r>
            <a:r>
              <a:rPr lang="fr-FR" sz="2000" b="1" dirty="0"/>
              <a:t>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/>
              <a:t>SequenceFile</a:t>
            </a:r>
            <a:r>
              <a:rPr lang="fr-F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/>
              <a:t>RCFile</a:t>
            </a:r>
            <a:r>
              <a:rPr lang="fr-F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/>
              <a:t>Avro</a:t>
            </a:r>
            <a:r>
              <a:rPr lang="fr-FR" sz="2000" b="1" dirty="0"/>
              <a:t> Files.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/>
              <a:t>ORC Files.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/>
              <a:t>Parquet</a:t>
            </a:r>
            <a:r>
              <a:rPr lang="fr-FR" sz="2000" b="1" dirty="0" smtClean="0"/>
              <a:t>.</a:t>
            </a:r>
            <a:endParaRPr lang="en-IN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61406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9A8D2623D574DB070066EAC07119C" ma:contentTypeVersion="4" ma:contentTypeDescription="Create a new document." ma:contentTypeScope="" ma:versionID="416d7b6a71ce6ad567601e3fbe392baf">
  <xsd:schema xmlns:xsd="http://www.w3.org/2001/XMLSchema" xmlns:xs="http://www.w3.org/2001/XMLSchema" xmlns:p="http://schemas.microsoft.com/office/2006/metadata/properties" xmlns:ns2="8e326e45-8c81-4648-a134-8a9291077e85" targetNamespace="http://schemas.microsoft.com/office/2006/metadata/properties" ma:root="true" ma:fieldsID="9ed554be1e55d5d7f445d35648fe92f4" ns2:_="">
    <xsd:import namespace="8e326e45-8c81-4648-a134-8a9291077e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26e45-8c81-4648-a134-8a9291077e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70133E-1B8E-48A9-B634-3003B72C7017}"/>
</file>

<file path=customXml/itemProps2.xml><?xml version="1.0" encoding="utf-8"?>
<ds:datastoreItem xmlns:ds="http://schemas.openxmlformats.org/officeDocument/2006/customXml" ds:itemID="{8C1BC76A-3581-43DA-8298-E7D747F225A6}"/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545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                                  Agenda </vt:lpstr>
      <vt:lpstr>                           What is HIVE ?</vt:lpstr>
      <vt:lpstr>                             Why HIVE ?</vt:lpstr>
      <vt:lpstr>PowerPoint Presentation</vt:lpstr>
      <vt:lpstr>                          Working of HIVE  </vt:lpstr>
      <vt:lpstr>How does HIVE fit into the Hadoop ecosystem</vt:lpstr>
      <vt:lpstr>       Things HIVE cannot do efficiently </vt:lpstr>
      <vt:lpstr>       Hive supports several file formats</vt:lpstr>
      <vt:lpstr>RDBMS v/s HIVE</vt:lpstr>
      <vt:lpstr>                                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Kumar_BGL</dc:creator>
  <cp:lastModifiedBy>resources</cp:lastModifiedBy>
  <cp:revision>65</cp:revision>
  <dcterms:created xsi:type="dcterms:W3CDTF">2018-07-13T09:14:44Z</dcterms:created>
  <dcterms:modified xsi:type="dcterms:W3CDTF">2021-08-09T04:30:28Z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908B74FB-88DA-4F02-8261-95F567339BFD</vt:lpwstr>
  </property>
  <property fmtid="{D5CDD505-2E9C-101B-9397-08002B2CF9AE}" pid="3" name="ArticulatePath">
    <vt:lpwstr>Apache HIVE</vt:lpwstr>
  </property>
</Properties>
</file>