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5"/>
  </p:notesMasterIdLst>
  <p:sldIdLst>
    <p:sldId id="256" r:id="rId2"/>
    <p:sldId id="257" r:id="rId3"/>
    <p:sldId id="258" r:id="rId4"/>
    <p:sldId id="266" r:id="rId5"/>
    <p:sldId id="259" r:id="rId6"/>
    <p:sldId id="268" r:id="rId7"/>
    <p:sldId id="260" r:id="rId8"/>
    <p:sldId id="261" r:id="rId9"/>
    <p:sldId id="262" r:id="rId10"/>
    <p:sldId id="263" r:id="rId11"/>
    <p:sldId id="264" r:id="rId12"/>
    <p:sldId id="265" r:id="rId13"/>
    <p:sldId id="267" r:id="rId14"/>
    <p:sldId id="270" r:id="rId15"/>
    <p:sldId id="269" r:id="rId16"/>
    <p:sldId id="288" r:id="rId17"/>
    <p:sldId id="324" r:id="rId18"/>
    <p:sldId id="386" r:id="rId19"/>
    <p:sldId id="1042" r:id="rId20"/>
    <p:sldId id="1041" r:id="rId21"/>
    <p:sldId id="1150" r:id="rId22"/>
    <p:sldId id="1154" r:id="rId23"/>
    <p:sldId id="1043" r:id="rId24"/>
    <p:sldId id="1044" r:id="rId25"/>
    <p:sldId id="1045" r:id="rId26"/>
    <p:sldId id="1140" r:id="rId27"/>
    <p:sldId id="1053" r:id="rId28"/>
    <p:sldId id="1151" r:id="rId29"/>
    <p:sldId id="1152" r:id="rId30"/>
    <p:sldId id="271" r:id="rId31"/>
    <p:sldId id="272" r:id="rId32"/>
    <p:sldId id="312" r:id="rId33"/>
    <p:sldId id="1054" r:id="rId34"/>
    <p:sldId id="1055" r:id="rId35"/>
    <p:sldId id="1056" r:id="rId36"/>
    <p:sldId id="1153" r:id="rId37"/>
    <p:sldId id="1124" r:id="rId38"/>
    <p:sldId id="1125" r:id="rId39"/>
    <p:sldId id="1070" r:id="rId40"/>
    <p:sldId id="1127" r:id="rId41"/>
    <p:sldId id="1071" r:id="rId42"/>
    <p:sldId id="1126" r:id="rId43"/>
    <p:sldId id="1138" r:id="rId44"/>
    <p:sldId id="749" r:id="rId45"/>
    <p:sldId id="1134" r:id="rId46"/>
    <p:sldId id="1108" r:id="rId47"/>
    <p:sldId id="1112" r:id="rId48"/>
    <p:sldId id="1109" r:id="rId49"/>
    <p:sldId id="1110" r:id="rId50"/>
    <p:sldId id="1111" r:id="rId51"/>
    <p:sldId id="1113" r:id="rId52"/>
    <p:sldId id="719" r:id="rId53"/>
    <p:sldId id="977" r:id="rId54"/>
    <p:sldId id="881" r:id="rId55"/>
    <p:sldId id="890" r:id="rId56"/>
    <p:sldId id="1147" r:id="rId57"/>
    <p:sldId id="1135" r:id="rId58"/>
    <p:sldId id="750" r:id="rId59"/>
    <p:sldId id="1007" r:id="rId60"/>
    <p:sldId id="751" r:id="rId61"/>
    <p:sldId id="755" r:id="rId62"/>
    <p:sldId id="721" r:id="rId63"/>
    <p:sldId id="722" r:id="rId64"/>
    <p:sldId id="797" r:id="rId65"/>
    <p:sldId id="723" r:id="rId66"/>
    <p:sldId id="724" r:id="rId67"/>
    <p:sldId id="1114" r:id="rId68"/>
    <p:sldId id="1136" r:id="rId69"/>
    <p:sldId id="1121" r:id="rId70"/>
    <p:sldId id="1119" r:id="rId71"/>
    <p:sldId id="1000" r:id="rId72"/>
    <p:sldId id="995" r:id="rId73"/>
    <p:sldId id="1142" r:id="rId74"/>
    <p:sldId id="991" r:id="rId75"/>
    <p:sldId id="992" r:id="rId76"/>
    <p:sldId id="1144" r:id="rId77"/>
    <p:sldId id="1145" r:id="rId78"/>
    <p:sldId id="1059" r:id="rId79"/>
    <p:sldId id="1061" r:id="rId80"/>
    <p:sldId id="390" r:id="rId81"/>
    <p:sldId id="360" r:id="rId82"/>
    <p:sldId id="361" r:id="rId83"/>
    <p:sldId id="362" r:id="rId84"/>
    <p:sldId id="363" r:id="rId85"/>
    <p:sldId id="364" r:id="rId86"/>
    <p:sldId id="367" r:id="rId87"/>
    <p:sldId id="368" r:id="rId88"/>
    <p:sldId id="366" r:id="rId89"/>
    <p:sldId id="369" r:id="rId90"/>
    <p:sldId id="391" r:id="rId91"/>
    <p:sldId id="380" r:id="rId92"/>
    <p:sldId id="319" r:id="rId93"/>
    <p:sldId id="387" r:id="rId94"/>
    <p:sldId id="410" r:id="rId95"/>
    <p:sldId id="411" r:id="rId96"/>
    <p:sldId id="389" r:id="rId97"/>
    <p:sldId id="371" r:id="rId98"/>
    <p:sldId id="392" r:id="rId99"/>
    <p:sldId id="373" r:id="rId100"/>
    <p:sldId id="393" r:id="rId101"/>
    <p:sldId id="395" r:id="rId102"/>
    <p:sldId id="394" r:id="rId103"/>
    <p:sldId id="398" r:id="rId104"/>
    <p:sldId id="399" r:id="rId105"/>
    <p:sldId id="401" r:id="rId106"/>
    <p:sldId id="400" r:id="rId107"/>
    <p:sldId id="406" r:id="rId108"/>
    <p:sldId id="408" r:id="rId109"/>
    <p:sldId id="407" r:id="rId110"/>
    <p:sldId id="403" r:id="rId111"/>
    <p:sldId id="405" r:id="rId112"/>
    <p:sldId id="404" r:id="rId113"/>
    <p:sldId id="412" r:id="rId114"/>
    <p:sldId id="414" r:id="rId115"/>
    <p:sldId id="415" r:id="rId116"/>
    <p:sldId id="420" r:id="rId117"/>
    <p:sldId id="421" r:id="rId118"/>
    <p:sldId id="422" r:id="rId119"/>
    <p:sldId id="423" r:id="rId120"/>
    <p:sldId id="424" r:id="rId121"/>
    <p:sldId id="417" r:id="rId122"/>
    <p:sldId id="413" r:id="rId123"/>
    <p:sldId id="416" r:id="rId124"/>
    <p:sldId id="425" r:id="rId125"/>
    <p:sldId id="426" r:id="rId126"/>
    <p:sldId id="427" r:id="rId127"/>
    <p:sldId id="428" r:id="rId128"/>
    <p:sldId id="434" r:id="rId129"/>
    <p:sldId id="429" r:id="rId130"/>
    <p:sldId id="431" r:id="rId131"/>
    <p:sldId id="432" r:id="rId132"/>
    <p:sldId id="430" r:id="rId133"/>
    <p:sldId id="433" r:id="rId1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C897C6-CCEA-483F-9232-A894CE4E7DAE}"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F9011A44-A485-4D98-8D7B-CF6FE5F9328E}">
      <dgm:prSet phldrT="[Text]" custT="1"/>
      <dgm:spPr>
        <a:xfrm>
          <a:off x="2732381" y="1335628"/>
          <a:ext cx="1697641" cy="1468528"/>
        </a:xfrm>
        <a:prstGeom prst="hexagon">
          <a:avLst>
            <a:gd name="adj" fmla="val 28570"/>
            <a:gd name="vf" fmla="val 115470"/>
          </a:avLst>
        </a:prstGeom>
        <a:solidFill>
          <a:srgbClr val="C0504D"/>
        </a:solidFill>
        <a:ln w="25400" cap="flat" cmpd="sng" algn="ctr">
          <a:solidFill>
            <a:sysClr val="window" lastClr="FFFFFF">
              <a:hueOff val="0"/>
              <a:satOff val="0"/>
              <a:lumOff val="0"/>
              <a:alphaOff val="0"/>
            </a:sysClr>
          </a:solidFill>
          <a:prstDash val="solid"/>
        </a:ln>
        <a:effectLst/>
      </dgm:spPr>
      <dgm:t>
        <a:bodyPr/>
        <a:lstStyle/>
        <a:p>
          <a:pPr>
            <a:buNone/>
          </a:pPr>
          <a:r>
            <a:rPr lang="en-US" sz="2100" dirty="0">
              <a:solidFill>
                <a:sysClr val="window" lastClr="FFFFFF"/>
              </a:solidFill>
              <a:latin typeface="+mj-lt"/>
              <a:ea typeface="+mn-ea"/>
              <a:cs typeface="+mn-cs"/>
            </a:rPr>
            <a:t>Definition</a:t>
          </a:r>
        </a:p>
      </dgm:t>
    </dgm:pt>
    <dgm:pt modelId="{39521505-9CE3-4172-A5ED-460950299501}" type="parTrans" cxnId="{66145A74-238C-4CE9-A597-B018123723A8}">
      <dgm:prSet/>
      <dgm:spPr/>
      <dgm:t>
        <a:bodyPr/>
        <a:lstStyle/>
        <a:p>
          <a:endParaRPr lang="en-US"/>
        </a:p>
      </dgm:t>
    </dgm:pt>
    <dgm:pt modelId="{BA88C9CF-093B-4B24-91C7-48C42550FDD3}" type="sibTrans" cxnId="{66145A74-238C-4CE9-A597-B018123723A8}">
      <dgm:prSet/>
      <dgm:spPr/>
      <dgm:t>
        <a:bodyPr/>
        <a:lstStyle/>
        <a:p>
          <a:endParaRPr lang="en-US"/>
        </a:p>
      </dgm:t>
    </dgm:pt>
    <dgm:pt modelId="{675A9E78-77AA-41E6-9C8D-B141CFE05193}">
      <dgm:prSet phldrT="[Text]"/>
      <dgm:spPr>
        <a:xfrm>
          <a:off x="1606938" y="2196376"/>
          <a:ext cx="1391205" cy="1203556"/>
        </a:xfrm>
        <a:solidFill>
          <a:sysClr val="windowText" lastClr="000000">
            <a:lumMod val="65000"/>
            <a:lumOff val="35000"/>
          </a:sysClr>
        </a:solidFill>
        <a:ln w="25400" cap="flat" cmpd="sng" algn="ctr">
          <a:solidFill>
            <a:sysClr val="window" lastClr="FFFFFF">
              <a:hueOff val="0"/>
              <a:satOff val="0"/>
              <a:lumOff val="0"/>
              <a:alphaOff val="0"/>
            </a:sysClr>
          </a:solidFill>
          <a:prstDash val="solid"/>
        </a:ln>
        <a:effectLst/>
      </dgm:spPr>
      <dgm:t>
        <a:bodyPr/>
        <a:lstStyle/>
        <a:p>
          <a:pPr>
            <a:buNone/>
          </a:pPr>
          <a:r>
            <a:rPr lang="en-US" dirty="0">
              <a:solidFill>
                <a:sysClr val="window" lastClr="FFFFFF"/>
              </a:solidFill>
              <a:latin typeface="+mj-lt"/>
              <a:ea typeface="+mn-ea"/>
              <a:cs typeface="+mn-cs"/>
            </a:rPr>
            <a:t>Mode</a:t>
          </a:r>
        </a:p>
      </dgm:t>
    </dgm:pt>
    <dgm:pt modelId="{255EEB29-DD95-4391-95E5-798496AAA8F3}" type="parTrans" cxnId="{1D5501A0-E243-4EAB-A34D-2E4836DF0BCE}">
      <dgm:prSet/>
      <dgm:spPr/>
      <dgm:t>
        <a:bodyPr/>
        <a:lstStyle/>
        <a:p>
          <a:endParaRPr lang="en-US"/>
        </a:p>
      </dgm:t>
    </dgm:pt>
    <dgm:pt modelId="{848E6EC6-36D0-4975-948A-31F70F725A68}" type="sibTrans" cxnId="{1D5501A0-E243-4EAB-A34D-2E4836DF0BCE}">
      <dgm:prSet/>
      <dgm:spPr/>
      <dgm:t>
        <a:bodyPr/>
        <a:lstStyle/>
        <a:p>
          <a:endParaRPr lang="en-US"/>
        </a:p>
      </dgm:t>
    </dgm:pt>
    <dgm:pt modelId="{70A89DE9-66DC-4185-9A8D-DCC3155099B2}">
      <dgm:prSet phldrT="[Text]"/>
      <dgm:spPr>
        <a:xfrm>
          <a:off x="4164655" y="2195548"/>
          <a:ext cx="1391205" cy="1203556"/>
        </a:xfrm>
        <a:solidFill>
          <a:sysClr val="windowText" lastClr="000000">
            <a:lumMod val="65000"/>
            <a:lumOff val="35000"/>
          </a:sysClr>
        </a:solidFill>
        <a:ln w="25400" cap="flat" cmpd="sng" algn="ctr">
          <a:solidFill>
            <a:sysClr val="window" lastClr="FFFFFF">
              <a:hueOff val="0"/>
              <a:satOff val="0"/>
              <a:lumOff val="0"/>
              <a:alphaOff val="0"/>
            </a:sysClr>
          </a:solidFill>
          <a:prstDash val="solid"/>
        </a:ln>
        <a:effectLst/>
      </dgm:spPr>
      <dgm:t>
        <a:bodyPr/>
        <a:lstStyle/>
        <a:p>
          <a:pPr>
            <a:buNone/>
          </a:pPr>
          <a:r>
            <a:rPr lang="en-US" dirty="0">
              <a:solidFill>
                <a:sysClr val="window" lastClr="FFFFFF"/>
              </a:solidFill>
              <a:latin typeface="+mj-lt"/>
              <a:ea typeface="+mn-ea"/>
              <a:cs typeface="+mn-cs"/>
            </a:rPr>
            <a:t>Range</a:t>
          </a:r>
        </a:p>
      </dgm:t>
    </dgm:pt>
    <dgm:pt modelId="{3590223F-AB24-4D3A-BEF1-58EDBC9BE37A}" type="parTrans" cxnId="{7F623C14-FD32-4D4C-9EF4-224515A6CCD5}">
      <dgm:prSet/>
      <dgm:spPr/>
      <dgm:t>
        <a:bodyPr/>
        <a:lstStyle/>
        <a:p>
          <a:endParaRPr lang="en-IN"/>
        </a:p>
      </dgm:t>
    </dgm:pt>
    <dgm:pt modelId="{4C9D0709-9D6B-4D80-8E2B-17C56E0CF7F6}" type="sibTrans" cxnId="{7F623C14-FD32-4D4C-9EF4-224515A6CCD5}">
      <dgm:prSet/>
      <dgm:spPr/>
      <dgm:t>
        <a:bodyPr/>
        <a:lstStyle/>
        <a:p>
          <a:endParaRPr lang="en-IN"/>
        </a:p>
      </dgm:t>
    </dgm:pt>
    <dgm:pt modelId="{17F1E4A8-E0DD-479B-B236-EBCCC5E0E931}">
      <dgm:prSet phldrT="[Text]"/>
      <dgm:spPr>
        <a:xfrm>
          <a:off x="2888758" y="2936643"/>
          <a:ext cx="1391205" cy="1203556"/>
        </a:xfrm>
        <a:solidFill>
          <a:sysClr val="windowText" lastClr="000000">
            <a:lumMod val="65000"/>
            <a:lumOff val="35000"/>
          </a:sysClr>
        </a:solidFill>
        <a:ln w="25400" cap="flat" cmpd="sng" algn="ctr">
          <a:solidFill>
            <a:sysClr val="window" lastClr="FFFFFF">
              <a:hueOff val="0"/>
              <a:satOff val="0"/>
              <a:lumOff val="0"/>
              <a:alphaOff val="0"/>
            </a:sysClr>
          </a:solidFill>
          <a:prstDash val="solid"/>
        </a:ln>
        <a:effectLst/>
      </dgm:spPr>
      <dgm:t>
        <a:bodyPr/>
        <a:lstStyle/>
        <a:p>
          <a:pPr>
            <a:buNone/>
          </a:pPr>
          <a:r>
            <a:rPr lang="en-US" dirty="0">
              <a:solidFill>
                <a:sysClr val="window" lastClr="FFFFFF"/>
              </a:solidFill>
              <a:latin typeface="+mj-lt"/>
              <a:ea typeface="+mn-ea"/>
              <a:cs typeface="+mn-cs"/>
            </a:rPr>
            <a:t>Median</a:t>
          </a:r>
        </a:p>
      </dgm:t>
    </dgm:pt>
    <dgm:pt modelId="{14F78060-B4AA-4FFB-94C4-54D4C7924FA8}" type="sibTrans" cxnId="{02076C09-8E65-4827-ABB3-E544F57921D9}">
      <dgm:prSet/>
      <dgm:spPr/>
      <dgm:t>
        <a:bodyPr/>
        <a:lstStyle/>
        <a:p>
          <a:endParaRPr lang="en-US"/>
        </a:p>
      </dgm:t>
    </dgm:pt>
    <dgm:pt modelId="{6A69FE84-DD39-4737-9300-93916CA39D41}" type="parTrans" cxnId="{02076C09-8E65-4827-ABB3-E544F57921D9}">
      <dgm:prSet/>
      <dgm:spPr/>
      <dgm:t>
        <a:bodyPr/>
        <a:lstStyle/>
        <a:p>
          <a:endParaRPr lang="en-US"/>
        </a:p>
      </dgm:t>
    </dgm:pt>
    <dgm:pt modelId="{036ACF96-2A24-4D6D-ACDE-E42394992ABF}">
      <dgm:prSet phldrT="[Text]"/>
      <dgm:spPr>
        <a:xfrm>
          <a:off x="4164655" y="2195548"/>
          <a:ext cx="1391205" cy="1203556"/>
        </a:xfrm>
        <a:solidFill>
          <a:sysClr val="windowText" lastClr="000000">
            <a:lumMod val="65000"/>
            <a:lumOff val="35000"/>
          </a:sysClr>
        </a:solidFill>
        <a:ln w="25400" cap="flat" cmpd="sng" algn="ctr">
          <a:solidFill>
            <a:sysClr val="window" lastClr="FFFFFF">
              <a:hueOff val="0"/>
              <a:satOff val="0"/>
              <a:lumOff val="0"/>
              <a:alphaOff val="0"/>
            </a:sysClr>
          </a:solidFill>
          <a:prstDash val="solid"/>
        </a:ln>
        <a:effectLst/>
      </dgm:spPr>
      <dgm:t>
        <a:bodyPr/>
        <a:lstStyle/>
        <a:p>
          <a:pPr>
            <a:buNone/>
          </a:pPr>
          <a:r>
            <a:rPr lang="en-US" dirty="0">
              <a:solidFill>
                <a:sysClr val="window" lastClr="FFFFFF"/>
              </a:solidFill>
              <a:latin typeface="+mj-lt"/>
              <a:ea typeface="+mn-ea"/>
              <a:cs typeface="+mn-cs"/>
            </a:rPr>
            <a:t>Mean</a:t>
          </a:r>
        </a:p>
      </dgm:t>
    </dgm:pt>
    <dgm:pt modelId="{A5D1E280-B3C7-4AA0-8BEB-3E7396A4E082}" type="sibTrans" cxnId="{5EAA1BBD-242A-452B-B80F-2A6E40934773}">
      <dgm:prSet/>
      <dgm:spPr/>
      <dgm:t>
        <a:bodyPr/>
        <a:lstStyle/>
        <a:p>
          <a:endParaRPr lang="en-US"/>
        </a:p>
      </dgm:t>
    </dgm:pt>
    <dgm:pt modelId="{4F5EA9BC-061B-49C8-913E-47F93D2A6112}" type="parTrans" cxnId="{5EAA1BBD-242A-452B-B80F-2A6E40934773}">
      <dgm:prSet/>
      <dgm:spPr/>
      <dgm:t>
        <a:bodyPr/>
        <a:lstStyle/>
        <a:p>
          <a:endParaRPr lang="en-US"/>
        </a:p>
      </dgm:t>
    </dgm:pt>
    <dgm:pt modelId="{1DFFABC1-0CC9-4D76-A788-B64EAC80BF89}">
      <dgm:prSet/>
      <dgm:spPr>
        <a:solidFill>
          <a:schemeClr val="tx1">
            <a:lumMod val="75000"/>
            <a:lumOff val="25000"/>
          </a:schemeClr>
        </a:solidFill>
      </dgm:spPr>
      <dgm:t>
        <a:bodyPr/>
        <a:lstStyle/>
        <a:p>
          <a:r>
            <a:rPr lang="en-US" dirty="0"/>
            <a:t>Standard Deviation</a:t>
          </a:r>
          <a:endParaRPr lang="en-IN" dirty="0"/>
        </a:p>
      </dgm:t>
    </dgm:pt>
    <dgm:pt modelId="{50F8C988-8523-4BDA-ABA7-EC638BDDCA49}" type="parTrans" cxnId="{0FBC7381-039C-4A86-997D-89C7FC7BC86C}">
      <dgm:prSet/>
      <dgm:spPr/>
      <dgm:t>
        <a:bodyPr/>
        <a:lstStyle/>
        <a:p>
          <a:endParaRPr lang="en-IN"/>
        </a:p>
      </dgm:t>
    </dgm:pt>
    <dgm:pt modelId="{29A9E1C3-E8B7-4882-8ABE-E3A8738559DE}" type="sibTrans" cxnId="{0FBC7381-039C-4A86-997D-89C7FC7BC86C}">
      <dgm:prSet/>
      <dgm:spPr/>
      <dgm:t>
        <a:bodyPr/>
        <a:lstStyle/>
        <a:p>
          <a:endParaRPr lang="en-IN"/>
        </a:p>
      </dgm:t>
    </dgm:pt>
    <dgm:pt modelId="{1372F3B9-AEBE-4236-BD09-652F1D4CD514}" type="pres">
      <dgm:prSet presAssocID="{16C897C6-CCEA-483F-9232-A894CE4E7DAE}" presName="Name0" presStyleCnt="0">
        <dgm:presLayoutVars>
          <dgm:chMax val="1"/>
          <dgm:chPref val="1"/>
          <dgm:dir/>
          <dgm:animOne val="branch"/>
          <dgm:animLvl val="lvl"/>
        </dgm:presLayoutVars>
      </dgm:prSet>
      <dgm:spPr/>
    </dgm:pt>
    <dgm:pt modelId="{CC54DFA4-9BFE-4029-AA9F-A944D1B2EA7F}" type="pres">
      <dgm:prSet presAssocID="{F9011A44-A485-4D98-8D7B-CF6FE5F9328E}" presName="Parent" presStyleLbl="node0" presStyleIdx="0" presStyleCnt="1">
        <dgm:presLayoutVars>
          <dgm:chMax val="6"/>
          <dgm:chPref val="6"/>
        </dgm:presLayoutVars>
      </dgm:prSet>
      <dgm:spPr/>
    </dgm:pt>
    <dgm:pt modelId="{5DA27798-C063-4FB6-B127-536E4F2A9B8C}" type="pres">
      <dgm:prSet presAssocID="{036ACF96-2A24-4D6D-ACDE-E42394992ABF}" presName="Accent1" presStyleCnt="0"/>
      <dgm:spPr/>
    </dgm:pt>
    <dgm:pt modelId="{E810F16B-332E-4669-827B-3DF40EF354A7}" type="pres">
      <dgm:prSet presAssocID="{036ACF96-2A24-4D6D-ACDE-E42394992ABF}" presName="Accent" presStyleLbl="bgShp" presStyleIdx="0" presStyleCnt="5"/>
      <dgm:spPr>
        <a:xfrm>
          <a:off x="4542962" y="1664774"/>
          <a:ext cx="640515" cy="551888"/>
        </a:xfrm>
        <a:prstGeom prst="hexagon">
          <a:avLst>
            <a:gd name="adj" fmla="val 28900"/>
            <a:gd name="vf" fmla="val 115470"/>
          </a:avLst>
        </a:prstGeom>
        <a:solidFill>
          <a:srgbClr val="4F81BD">
            <a:tint val="40000"/>
            <a:hueOff val="0"/>
            <a:satOff val="0"/>
            <a:lumOff val="0"/>
            <a:alphaOff val="0"/>
          </a:srgbClr>
        </a:solidFill>
        <a:ln>
          <a:noFill/>
        </a:ln>
        <a:effectLst/>
      </dgm:spPr>
    </dgm:pt>
    <dgm:pt modelId="{593DE633-4301-4980-85A3-6A11B96CA43B}" type="pres">
      <dgm:prSet presAssocID="{036ACF96-2A24-4D6D-ACDE-E42394992ABF}" presName="Child1" presStyleLbl="node1" presStyleIdx="0" presStyleCnt="5">
        <dgm:presLayoutVars>
          <dgm:chMax val="0"/>
          <dgm:chPref val="0"/>
          <dgm:bulletEnabled val="1"/>
        </dgm:presLayoutVars>
      </dgm:prSet>
      <dgm:spPr/>
    </dgm:pt>
    <dgm:pt modelId="{5E6A6F5A-AFEF-4988-A92E-05487F31F4A8}" type="pres">
      <dgm:prSet presAssocID="{17F1E4A8-E0DD-479B-B236-EBCCC5E0E931}" presName="Accent2" presStyleCnt="0"/>
      <dgm:spPr/>
    </dgm:pt>
    <dgm:pt modelId="{B27D0829-8EFB-4133-9E67-429A6D69827D}" type="pres">
      <dgm:prSet presAssocID="{17F1E4A8-E0DD-479B-B236-EBCCC5E0E931}" presName="Accent" presStyleLbl="bgShp" presStyleIdx="1" presStyleCnt="5"/>
      <dgm:spPr>
        <a:xfrm>
          <a:off x="4023679" y="2829412"/>
          <a:ext cx="640515" cy="551888"/>
        </a:xfrm>
        <a:prstGeom prst="hexagon">
          <a:avLst>
            <a:gd name="adj" fmla="val 28900"/>
            <a:gd name="vf" fmla="val 115470"/>
          </a:avLst>
        </a:prstGeom>
        <a:solidFill>
          <a:srgbClr val="4F81BD">
            <a:tint val="40000"/>
            <a:hueOff val="0"/>
            <a:satOff val="0"/>
            <a:lumOff val="0"/>
            <a:alphaOff val="0"/>
          </a:srgbClr>
        </a:solidFill>
        <a:ln>
          <a:noFill/>
        </a:ln>
        <a:effectLst/>
      </dgm:spPr>
    </dgm:pt>
    <dgm:pt modelId="{0CA4AFF9-5421-461C-B56C-BE3E649293D2}" type="pres">
      <dgm:prSet presAssocID="{17F1E4A8-E0DD-479B-B236-EBCCC5E0E931}" presName="Child2" presStyleLbl="node1" presStyleIdx="1" presStyleCnt="5">
        <dgm:presLayoutVars>
          <dgm:chMax val="0"/>
          <dgm:chPref val="0"/>
          <dgm:bulletEnabled val="1"/>
        </dgm:presLayoutVars>
      </dgm:prSet>
      <dgm:spPr/>
    </dgm:pt>
    <dgm:pt modelId="{F870A2E4-A3D9-481A-8AF1-8CD52B919FE0}" type="pres">
      <dgm:prSet presAssocID="{675A9E78-77AA-41E6-9C8D-B141CFE05193}" presName="Accent3" presStyleCnt="0"/>
      <dgm:spPr/>
    </dgm:pt>
    <dgm:pt modelId="{D0A3C89D-96B5-487A-8DE8-E32EC5D54229}" type="pres">
      <dgm:prSet presAssocID="{675A9E78-77AA-41E6-9C8D-B141CFE05193}" presName="Accent" presStyleLbl="bgShp" presStyleIdx="2" presStyleCnt="5"/>
      <dgm:spPr>
        <a:xfrm>
          <a:off x="2735540" y="2950306"/>
          <a:ext cx="640515" cy="551888"/>
        </a:xfrm>
        <a:prstGeom prst="hexagon">
          <a:avLst>
            <a:gd name="adj" fmla="val 28900"/>
            <a:gd name="vf" fmla="val 115470"/>
          </a:avLst>
        </a:prstGeom>
        <a:solidFill>
          <a:srgbClr val="4F81BD">
            <a:tint val="40000"/>
            <a:hueOff val="0"/>
            <a:satOff val="0"/>
            <a:lumOff val="0"/>
            <a:alphaOff val="0"/>
          </a:srgbClr>
        </a:solidFill>
        <a:ln>
          <a:noFill/>
        </a:ln>
        <a:effectLst/>
      </dgm:spPr>
    </dgm:pt>
    <dgm:pt modelId="{8052AF7A-4540-4C15-AA95-AE1CDE286CDC}" type="pres">
      <dgm:prSet presAssocID="{675A9E78-77AA-41E6-9C8D-B141CFE05193}" presName="Child3" presStyleLbl="node1" presStyleIdx="2" presStyleCnt="5">
        <dgm:presLayoutVars>
          <dgm:chMax val="0"/>
          <dgm:chPref val="0"/>
          <dgm:bulletEnabled val="1"/>
        </dgm:presLayoutVars>
      </dgm:prSet>
      <dgm:spPr/>
    </dgm:pt>
    <dgm:pt modelId="{7BAED2AD-4E79-4B74-A59A-7EE070A20DBE}" type="pres">
      <dgm:prSet presAssocID="{70A89DE9-66DC-4185-9A8D-DCC3155099B2}" presName="Accent4" presStyleCnt="0"/>
      <dgm:spPr/>
    </dgm:pt>
    <dgm:pt modelId="{A0337ADD-4416-45B8-841D-5EC61EC11176}" type="pres">
      <dgm:prSet presAssocID="{70A89DE9-66DC-4185-9A8D-DCC3155099B2}" presName="Accent" presStyleLbl="bgShp" presStyleIdx="3" presStyleCnt="5"/>
      <dgm:spPr/>
    </dgm:pt>
    <dgm:pt modelId="{F1805F84-4576-4A26-B33A-BFB96DA251BE}" type="pres">
      <dgm:prSet presAssocID="{70A89DE9-66DC-4185-9A8D-DCC3155099B2}" presName="Child4" presStyleLbl="node1" presStyleIdx="3" presStyleCnt="5">
        <dgm:presLayoutVars>
          <dgm:chMax val="0"/>
          <dgm:chPref val="0"/>
          <dgm:bulletEnabled val="1"/>
        </dgm:presLayoutVars>
      </dgm:prSet>
      <dgm:spPr/>
    </dgm:pt>
    <dgm:pt modelId="{2A3FDF40-F98D-4423-8180-9ABEECF0A7AA}" type="pres">
      <dgm:prSet presAssocID="{1DFFABC1-0CC9-4D76-A788-B64EAC80BF89}" presName="Accent5" presStyleCnt="0"/>
      <dgm:spPr/>
    </dgm:pt>
    <dgm:pt modelId="{9390899A-57BB-4075-8645-439773852928}" type="pres">
      <dgm:prSet presAssocID="{1DFFABC1-0CC9-4D76-A788-B64EAC80BF89}" presName="Accent" presStyleLbl="bgShp" presStyleIdx="4" presStyleCnt="5"/>
      <dgm:spPr/>
    </dgm:pt>
    <dgm:pt modelId="{9286C572-B844-4054-A634-FA948AC6A0CF}" type="pres">
      <dgm:prSet presAssocID="{1DFFABC1-0CC9-4D76-A788-B64EAC80BF89}" presName="Child5" presStyleLbl="node1" presStyleIdx="4" presStyleCnt="5">
        <dgm:presLayoutVars>
          <dgm:chMax val="0"/>
          <dgm:chPref val="0"/>
          <dgm:bulletEnabled val="1"/>
        </dgm:presLayoutVars>
      </dgm:prSet>
      <dgm:spPr/>
    </dgm:pt>
  </dgm:ptLst>
  <dgm:cxnLst>
    <dgm:cxn modelId="{61BD9B00-611D-432E-89E9-174A3E67A759}" type="presOf" srcId="{16C897C6-CCEA-483F-9232-A894CE4E7DAE}" destId="{1372F3B9-AEBE-4236-BD09-652F1D4CD514}" srcOrd="0" destOrd="0" presId="urn:microsoft.com/office/officeart/2011/layout/HexagonRadial"/>
    <dgm:cxn modelId="{02076C09-8E65-4827-ABB3-E544F57921D9}" srcId="{F9011A44-A485-4D98-8D7B-CF6FE5F9328E}" destId="{17F1E4A8-E0DD-479B-B236-EBCCC5E0E931}" srcOrd="1" destOrd="0" parTransId="{6A69FE84-DD39-4737-9300-93916CA39D41}" sibTransId="{14F78060-B4AA-4FFB-94C4-54D4C7924FA8}"/>
    <dgm:cxn modelId="{7F623C14-FD32-4D4C-9EF4-224515A6CCD5}" srcId="{F9011A44-A485-4D98-8D7B-CF6FE5F9328E}" destId="{70A89DE9-66DC-4185-9A8D-DCC3155099B2}" srcOrd="3" destOrd="0" parTransId="{3590223F-AB24-4D3A-BEF1-58EDBC9BE37A}" sibTransId="{4C9D0709-9D6B-4D80-8E2B-17C56E0CF7F6}"/>
    <dgm:cxn modelId="{F3A0071D-7D5A-4EB5-9344-8379E34EFDA5}" type="presOf" srcId="{1DFFABC1-0CC9-4D76-A788-B64EAC80BF89}" destId="{9286C572-B844-4054-A634-FA948AC6A0CF}" srcOrd="0" destOrd="0" presId="urn:microsoft.com/office/officeart/2011/layout/HexagonRadial"/>
    <dgm:cxn modelId="{B8D72F64-8B9C-4781-B996-8F1A03B16ED0}" type="presOf" srcId="{675A9E78-77AA-41E6-9C8D-B141CFE05193}" destId="{8052AF7A-4540-4C15-AA95-AE1CDE286CDC}" srcOrd="0" destOrd="0" presId="urn:microsoft.com/office/officeart/2011/layout/HexagonRadial"/>
    <dgm:cxn modelId="{8D0CA467-3DB4-4EF2-9850-584F97E6276E}" type="presOf" srcId="{70A89DE9-66DC-4185-9A8D-DCC3155099B2}" destId="{F1805F84-4576-4A26-B33A-BFB96DA251BE}" srcOrd="0" destOrd="0" presId="urn:microsoft.com/office/officeart/2011/layout/HexagonRadial"/>
    <dgm:cxn modelId="{66145A74-238C-4CE9-A597-B018123723A8}" srcId="{16C897C6-CCEA-483F-9232-A894CE4E7DAE}" destId="{F9011A44-A485-4D98-8D7B-CF6FE5F9328E}" srcOrd="0" destOrd="0" parTransId="{39521505-9CE3-4172-A5ED-460950299501}" sibTransId="{BA88C9CF-093B-4B24-91C7-48C42550FDD3}"/>
    <dgm:cxn modelId="{0FBC7381-039C-4A86-997D-89C7FC7BC86C}" srcId="{F9011A44-A485-4D98-8D7B-CF6FE5F9328E}" destId="{1DFFABC1-0CC9-4D76-A788-B64EAC80BF89}" srcOrd="4" destOrd="0" parTransId="{50F8C988-8523-4BDA-ABA7-EC638BDDCA49}" sibTransId="{29A9E1C3-E8B7-4882-8ABE-E3A8738559DE}"/>
    <dgm:cxn modelId="{F76B9487-95C2-4078-AF29-9663A99E7CE2}" type="presOf" srcId="{17F1E4A8-E0DD-479B-B236-EBCCC5E0E931}" destId="{0CA4AFF9-5421-461C-B56C-BE3E649293D2}" srcOrd="0" destOrd="0" presId="urn:microsoft.com/office/officeart/2011/layout/HexagonRadial"/>
    <dgm:cxn modelId="{1D5501A0-E243-4EAB-A34D-2E4836DF0BCE}" srcId="{F9011A44-A485-4D98-8D7B-CF6FE5F9328E}" destId="{675A9E78-77AA-41E6-9C8D-B141CFE05193}" srcOrd="2" destOrd="0" parTransId="{255EEB29-DD95-4391-95E5-798496AAA8F3}" sibTransId="{848E6EC6-36D0-4975-948A-31F70F725A68}"/>
    <dgm:cxn modelId="{5EAA1BBD-242A-452B-B80F-2A6E40934773}" srcId="{F9011A44-A485-4D98-8D7B-CF6FE5F9328E}" destId="{036ACF96-2A24-4D6D-ACDE-E42394992ABF}" srcOrd="0" destOrd="0" parTransId="{4F5EA9BC-061B-49C8-913E-47F93D2A6112}" sibTransId="{A5D1E280-B3C7-4AA0-8BEB-3E7396A4E082}"/>
    <dgm:cxn modelId="{72763FE2-8014-4108-B54F-35C29D70E1BA}" type="presOf" srcId="{036ACF96-2A24-4D6D-ACDE-E42394992ABF}" destId="{593DE633-4301-4980-85A3-6A11B96CA43B}" srcOrd="0" destOrd="0" presId="urn:microsoft.com/office/officeart/2011/layout/HexagonRadial"/>
    <dgm:cxn modelId="{C07C58F6-E54B-443D-AFA0-6E4E8699382C}" type="presOf" srcId="{F9011A44-A485-4D98-8D7B-CF6FE5F9328E}" destId="{CC54DFA4-9BFE-4029-AA9F-A944D1B2EA7F}" srcOrd="0" destOrd="0" presId="urn:microsoft.com/office/officeart/2011/layout/HexagonRadial"/>
    <dgm:cxn modelId="{889620DC-2939-4CEF-85AE-75D2079B48B5}" type="presParOf" srcId="{1372F3B9-AEBE-4236-BD09-652F1D4CD514}" destId="{CC54DFA4-9BFE-4029-AA9F-A944D1B2EA7F}" srcOrd="0" destOrd="0" presId="urn:microsoft.com/office/officeart/2011/layout/HexagonRadial"/>
    <dgm:cxn modelId="{A5A4144B-53EC-4034-85A3-1843D636DD21}" type="presParOf" srcId="{1372F3B9-AEBE-4236-BD09-652F1D4CD514}" destId="{5DA27798-C063-4FB6-B127-536E4F2A9B8C}" srcOrd="1" destOrd="0" presId="urn:microsoft.com/office/officeart/2011/layout/HexagonRadial"/>
    <dgm:cxn modelId="{A86EAA60-B779-44DC-ADD9-0C1837120F19}" type="presParOf" srcId="{5DA27798-C063-4FB6-B127-536E4F2A9B8C}" destId="{E810F16B-332E-4669-827B-3DF40EF354A7}" srcOrd="0" destOrd="0" presId="urn:microsoft.com/office/officeart/2011/layout/HexagonRadial"/>
    <dgm:cxn modelId="{55BCE70F-ADB8-475D-99CF-E09F45A87BCF}" type="presParOf" srcId="{1372F3B9-AEBE-4236-BD09-652F1D4CD514}" destId="{593DE633-4301-4980-85A3-6A11B96CA43B}" srcOrd="2" destOrd="0" presId="urn:microsoft.com/office/officeart/2011/layout/HexagonRadial"/>
    <dgm:cxn modelId="{AD8872D7-3EFE-4456-9A85-D62E647B3EE9}" type="presParOf" srcId="{1372F3B9-AEBE-4236-BD09-652F1D4CD514}" destId="{5E6A6F5A-AFEF-4988-A92E-05487F31F4A8}" srcOrd="3" destOrd="0" presId="urn:microsoft.com/office/officeart/2011/layout/HexagonRadial"/>
    <dgm:cxn modelId="{9934E843-5C59-4676-A957-856535F13CDD}" type="presParOf" srcId="{5E6A6F5A-AFEF-4988-A92E-05487F31F4A8}" destId="{B27D0829-8EFB-4133-9E67-429A6D69827D}" srcOrd="0" destOrd="0" presId="urn:microsoft.com/office/officeart/2011/layout/HexagonRadial"/>
    <dgm:cxn modelId="{07D27F2D-26F2-4FD5-AE18-6961DB2513F2}" type="presParOf" srcId="{1372F3B9-AEBE-4236-BD09-652F1D4CD514}" destId="{0CA4AFF9-5421-461C-B56C-BE3E649293D2}" srcOrd="4" destOrd="0" presId="urn:microsoft.com/office/officeart/2011/layout/HexagonRadial"/>
    <dgm:cxn modelId="{2865899C-5621-48D8-B7C9-61336F2EBB4F}" type="presParOf" srcId="{1372F3B9-AEBE-4236-BD09-652F1D4CD514}" destId="{F870A2E4-A3D9-481A-8AF1-8CD52B919FE0}" srcOrd="5" destOrd="0" presId="urn:microsoft.com/office/officeart/2011/layout/HexagonRadial"/>
    <dgm:cxn modelId="{D9A0E0A8-ED29-4CA7-A705-4BFB713A4F62}" type="presParOf" srcId="{F870A2E4-A3D9-481A-8AF1-8CD52B919FE0}" destId="{D0A3C89D-96B5-487A-8DE8-E32EC5D54229}" srcOrd="0" destOrd="0" presId="urn:microsoft.com/office/officeart/2011/layout/HexagonRadial"/>
    <dgm:cxn modelId="{E490CC35-402B-4BE5-B033-8AB6A3A43BC3}" type="presParOf" srcId="{1372F3B9-AEBE-4236-BD09-652F1D4CD514}" destId="{8052AF7A-4540-4C15-AA95-AE1CDE286CDC}" srcOrd="6" destOrd="0" presId="urn:microsoft.com/office/officeart/2011/layout/HexagonRadial"/>
    <dgm:cxn modelId="{345C07BE-7502-4C19-ABFB-E61BE45C99A4}" type="presParOf" srcId="{1372F3B9-AEBE-4236-BD09-652F1D4CD514}" destId="{7BAED2AD-4E79-4B74-A59A-7EE070A20DBE}" srcOrd="7" destOrd="0" presId="urn:microsoft.com/office/officeart/2011/layout/HexagonRadial"/>
    <dgm:cxn modelId="{715881FF-17B5-41DC-A864-79CDCBC2443E}" type="presParOf" srcId="{7BAED2AD-4E79-4B74-A59A-7EE070A20DBE}" destId="{A0337ADD-4416-45B8-841D-5EC61EC11176}" srcOrd="0" destOrd="0" presId="urn:microsoft.com/office/officeart/2011/layout/HexagonRadial"/>
    <dgm:cxn modelId="{676D4FD9-B82F-43FE-9981-99186BB29DAE}" type="presParOf" srcId="{1372F3B9-AEBE-4236-BD09-652F1D4CD514}" destId="{F1805F84-4576-4A26-B33A-BFB96DA251BE}" srcOrd="8" destOrd="0" presId="urn:microsoft.com/office/officeart/2011/layout/HexagonRadial"/>
    <dgm:cxn modelId="{2D449EC2-4733-48C1-868D-333C8429C8D5}" type="presParOf" srcId="{1372F3B9-AEBE-4236-BD09-652F1D4CD514}" destId="{2A3FDF40-F98D-4423-8180-9ABEECF0A7AA}" srcOrd="9" destOrd="0" presId="urn:microsoft.com/office/officeart/2011/layout/HexagonRadial"/>
    <dgm:cxn modelId="{556F8E46-0D77-4C9B-8566-04C708337681}" type="presParOf" srcId="{2A3FDF40-F98D-4423-8180-9ABEECF0A7AA}" destId="{9390899A-57BB-4075-8645-439773852928}" srcOrd="0" destOrd="0" presId="urn:microsoft.com/office/officeart/2011/layout/HexagonRadial"/>
    <dgm:cxn modelId="{4BC3C727-B766-49DE-8805-6F83974D7378}" type="presParOf" srcId="{1372F3B9-AEBE-4236-BD09-652F1D4CD514}" destId="{9286C572-B844-4054-A634-FA948AC6A0CF}" srcOrd="10"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1A45B1-945C-4655-9D76-60D13746EBD7}" type="doc">
      <dgm:prSet loTypeId="urn:microsoft.com/office/officeart/2005/8/layout/gear1" loCatId="relationship" qsTypeId="urn:microsoft.com/office/officeart/2005/8/quickstyle/simple1" qsCatId="simple" csTypeId="urn:microsoft.com/office/officeart/2005/8/colors/accent0_2" csCatId="mainScheme" phldr="1"/>
      <dgm:spPr/>
      <dgm:t>
        <a:bodyPr/>
        <a:lstStyle/>
        <a:p>
          <a:endParaRPr lang="en-IN"/>
        </a:p>
      </dgm:t>
    </dgm:pt>
    <dgm:pt modelId="{10AB910F-BBC7-40C2-8B28-40F025C48605}">
      <dgm:prSet phldrT="[Text]" custT="1"/>
      <dgm:spPr/>
      <dgm:t>
        <a:bodyPr/>
        <a:lstStyle/>
        <a:p>
          <a:r>
            <a:rPr lang="en-US" sz="2200" b="1" kern="1200" dirty="0">
              <a:latin typeface="Roboto Condensed"/>
              <a:ea typeface="+mn-ea"/>
              <a:cs typeface="+mn-cs"/>
            </a:rPr>
            <a:t>Quantitative</a:t>
          </a:r>
          <a:endParaRPr lang="en-IN" sz="2200" b="1" kern="1200" dirty="0">
            <a:latin typeface="Roboto Condensed"/>
            <a:ea typeface="+mn-ea"/>
            <a:cs typeface="+mn-cs"/>
          </a:endParaRPr>
        </a:p>
      </dgm:t>
    </dgm:pt>
    <dgm:pt modelId="{F49DE212-46FA-44EB-84FD-72495BF2DF80}" type="parTrans" cxnId="{082EA835-BB93-45F9-B5D1-FFA9612C5DB1}">
      <dgm:prSet/>
      <dgm:spPr/>
      <dgm:t>
        <a:bodyPr/>
        <a:lstStyle/>
        <a:p>
          <a:endParaRPr lang="en-IN" b="1"/>
        </a:p>
      </dgm:t>
    </dgm:pt>
    <dgm:pt modelId="{5C94BE89-9DE3-4654-B8F9-CCE8E5334F62}" type="sibTrans" cxnId="{082EA835-BB93-45F9-B5D1-FFA9612C5DB1}">
      <dgm:prSet/>
      <dgm:spPr/>
      <dgm:t>
        <a:bodyPr/>
        <a:lstStyle/>
        <a:p>
          <a:endParaRPr lang="en-IN" b="1"/>
        </a:p>
      </dgm:t>
    </dgm:pt>
    <dgm:pt modelId="{E7F2A004-F316-44C1-9D8D-A876EE5FE92A}">
      <dgm:prSet phldrT="[Text]" custT="1"/>
      <dgm:spPr/>
      <dgm:t>
        <a:bodyPr/>
        <a:lstStyle/>
        <a:p>
          <a:r>
            <a:rPr lang="en-US" sz="1600" b="0" dirty="0"/>
            <a:t>Discreate</a:t>
          </a:r>
          <a:endParaRPr lang="en-IN" sz="1600" b="0" dirty="0"/>
        </a:p>
      </dgm:t>
    </dgm:pt>
    <dgm:pt modelId="{7049971C-79B8-472B-AB82-8FE72273744A}" type="parTrans" cxnId="{88614C39-5C7C-47AD-9DF1-AF35938AB0D8}">
      <dgm:prSet/>
      <dgm:spPr/>
      <dgm:t>
        <a:bodyPr/>
        <a:lstStyle/>
        <a:p>
          <a:endParaRPr lang="en-IN"/>
        </a:p>
      </dgm:t>
    </dgm:pt>
    <dgm:pt modelId="{244A7356-E731-4456-852F-9587B1630273}" type="sibTrans" cxnId="{88614C39-5C7C-47AD-9DF1-AF35938AB0D8}">
      <dgm:prSet/>
      <dgm:spPr/>
      <dgm:t>
        <a:bodyPr/>
        <a:lstStyle/>
        <a:p>
          <a:endParaRPr lang="en-IN"/>
        </a:p>
      </dgm:t>
    </dgm:pt>
    <dgm:pt modelId="{87EC9498-04E5-455B-8CA2-815FFC36CE89}">
      <dgm:prSet phldrT="[Text]" custT="1"/>
      <dgm:spPr/>
      <dgm:t>
        <a:bodyPr/>
        <a:lstStyle/>
        <a:p>
          <a:r>
            <a:rPr lang="en-US" sz="1600" b="0" dirty="0"/>
            <a:t>Continuous</a:t>
          </a:r>
          <a:endParaRPr lang="en-IN" sz="1600" b="0" dirty="0"/>
        </a:p>
      </dgm:t>
    </dgm:pt>
    <dgm:pt modelId="{E17653F5-5106-426E-9E59-0D17D0708B62}" type="parTrans" cxnId="{5F4652E3-9E51-491D-9574-398E7BFC5D6F}">
      <dgm:prSet/>
      <dgm:spPr/>
      <dgm:t>
        <a:bodyPr/>
        <a:lstStyle/>
        <a:p>
          <a:endParaRPr lang="en-IN"/>
        </a:p>
      </dgm:t>
    </dgm:pt>
    <dgm:pt modelId="{5973C9AE-E470-4659-AB4B-B75050FCB09C}" type="sibTrans" cxnId="{5F4652E3-9E51-491D-9574-398E7BFC5D6F}">
      <dgm:prSet/>
      <dgm:spPr/>
      <dgm:t>
        <a:bodyPr/>
        <a:lstStyle/>
        <a:p>
          <a:endParaRPr lang="en-IN"/>
        </a:p>
      </dgm:t>
    </dgm:pt>
    <dgm:pt modelId="{54BA4268-30A5-4A23-A714-6791A5D00D4B}" type="pres">
      <dgm:prSet presAssocID="{281A45B1-945C-4655-9D76-60D13746EBD7}" presName="composite" presStyleCnt="0">
        <dgm:presLayoutVars>
          <dgm:chMax val="3"/>
          <dgm:animLvl val="lvl"/>
          <dgm:resizeHandles val="exact"/>
        </dgm:presLayoutVars>
      </dgm:prSet>
      <dgm:spPr/>
    </dgm:pt>
    <dgm:pt modelId="{D6115046-359A-4AA0-949B-8FF7B7F82721}" type="pres">
      <dgm:prSet presAssocID="{10AB910F-BBC7-40C2-8B28-40F025C48605}" presName="gear1" presStyleLbl="node1" presStyleIdx="0" presStyleCnt="1" custLinFactNeighborY="-7020">
        <dgm:presLayoutVars>
          <dgm:chMax val="1"/>
          <dgm:bulletEnabled val="1"/>
        </dgm:presLayoutVars>
      </dgm:prSet>
      <dgm:spPr/>
    </dgm:pt>
    <dgm:pt modelId="{E36AB594-5491-4D19-96F5-91BC65A2393B}" type="pres">
      <dgm:prSet presAssocID="{10AB910F-BBC7-40C2-8B28-40F025C48605}" presName="gear1srcNode" presStyleLbl="node1" presStyleIdx="0" presStyleCnt="1"/>
      <dgm:spPr/>
    </dgm:pt>
    <dgm:pt modelId="{075E39F3-5457-43FA-9644-721D400107C4}" type="pres">
      <dgm:prSet presAssocID="{10AB910F-BBC7-40C2-8B28-40F025C48605}" presName="gear1dstNode" presStyleLbl="node1" presStyleIdx="0" presStyleCnt="1"/>
      <dgm:spPr/>
    </dgm:pt>
    <dgm:pt modelId="{2C252ECD-E892-446B-8DDB-7B228E863A15}" type="pres">
      <dgm:prSet presAssocID="{10AB910F-BBC7-40C2-8B28-40F025C48605}" presName="gear1ch" presStyleLbl="fgAcc1" presStyleIdx="0" presStyleCnt="1" custScaleY="71431" custLinFactNeighborX="-2936" custLinFactNeighborY="896">
        <dgm:presLayoutVars>
          <dgm:chMax val="0"/>
          <dgm:bulletEnabled val="1"/>
        </dgm:presLayoutVars>
      </dgm:prSet>
      <dgm:spPr/>
    </dgm:pt>
    <dgm:pt modelId="{3AA10AF0-B644-4C02-AD9A-01B6AB381C95}" type="pres">
      <dgm:prSet presAssocID="{5C94BE89-9DE3-4654-B8F9-CCE8E5334F62}" presName="connector1" presStyleLbl="sibTrans2D1" presStyleIdx="0" presStyleCnt="1" custLinFactNeighborY="-5706"/>
      <dgm:spPr/>
    </dgm:pt>
  </dgm:ptLst>
  <dgm:cxnLst>
    <dgm:cxn modelId="{B895FC23-5E14-4EE8-AEE6-F2F22B562EA2}" type="presOf" srcId="{87EC9498-04E5-455B-8CA2-815FFC36CE89}" destId="{2C252ECD-E892-446B-8DDB-7B228E863A15}" srcOrd="0" destOrd="1" presId="urn:microsoft.com/office/officeart/2005/8/layout/gear1"/>
    <dgm:cxn modelId="{5D91AA26-F136-443B-88A5-EA1DE978F96B}" type="presOf" srcId="{281A45B1-945C-4655-9D76-60D13746EBD7}" destId="{54BA4268-30A5-4A23-A714-6791A5D00D4B}" srcOrd="0" destOrd="0" presId="urn:microsoft.com/office/officeart/2005/8/layout/gear1"/>
    <dgm:cxn modelId="{082EA835-BB93-45F9-B5D1-FFA9612C5DB1}" srcId="{281A45B1-945C-4655-9D76-60D13746EBD7}" destId="{10AB910F-BBC7-40C2-8B28-40F025C48605}" srcOrd="0" destOrd="0" parTransId="{F49DE212-46FA-44EB-84FD-72495BF2DF80}" sibTransId="{5C94BE89-9DE3-4654-B8F9-CCE8E5334F62}"/>
    <dgm:cxn modelId="{88614C39-5C7C-47AD-9DF1-AF35938AB0D8}" srcId="{10AB910F-BBC7-40C2-8B28-40F025C48605}" destId="{E7F2A004-F316-44C1-9D8D-A876EE5FE92A}" srcOrd="0" destOrd="0" parTransId="{7049971C-79B8-472B-AB82-8FE72273744A}" sibTransId="{244A7356-E731-4456-852F-9587B1630273}"/>
    <dgm:cxn modelId="{2D43E849-F4BC-43BA-9CDE-064705B7A4BB}" type="presOf" srcId="{10AB910F-BBC7-40C2-8B28-40F025C48605}" destId="{D6115046-359A-4AA0-949B-8FF7B7F82721}" srcOrd="0" destOrd="0" presId="urn:microsoft.com/office/officeart/2005/8/layout/gear1"/>
    <dgm:cxn modelId="{F127DD51-ABA6-4F57-8BCF-7B8EFE16FE1F}" type="presOf" srcId="{5C94BE89-9DE3-4654-B8F9-CCE8E5334F62}" destId="{3AA10AF0-B644-4C02-AD9A-01B6AB381C95}" srcOrd="0" destOrd="0" presId="urn:microsoft.com/office/officeart/2005/8/layout/gear1"/>
    <dgm:cxn modelId="{E2644256-79E7-4422-A2E5-C4FF849F1870}" type="presOf" srcId="{10AB910F-BBC7-40C2-8B28-40F025C48605}" destId="{075E39F3-5457-43FA-9644-721D400107C4}" srcOrd="2" destOrd="0" presId="urn:microsoft.com/office/officeart/2005/8/layout/gear1"/>
    <dgm:cxn modelId="{4D5C64A9-FB8A-4575-8BF4-C18C38CDB2D1}" type="presOf" srcId="{E7F2A004-F316-44C1-9D8D-A876EE5FE92A}" destId="{2C252ECD-E892-446B-8DDB-7B228E863A15}" srcOrd="0" destOrd="0" presId="urn:microsoft.com/office/officeart/2005/8/layout/gear1"/>
    <dgm:cxn modelId="{5F4652E3-9E51-491D-9574-398E7BFC5D6F}" srcId="{10AB910F-BBC7-40C2-8B28-40F025C48605}" destId="{87EC9498-04E5-455B-8CA2-815FFC36CE89}" srcOrd="1" destOrd="0" parTransId="{E17653F5-5106-426E-9E59-0D17D0708B62}" sibTransId="{5973C9AE-E470-4659-AB4B-B75050FCB09C}"/>
    <dgm:cxn modelId="{E9DBECEE-980B-4B78-93CC-BAE718988F67}" type="presOf" srcId="{10AB910F-BBC7-40C2-8B28-40F025C48605}" destId="{E36AB594-5491-4D19-96F5-91BC65A2393B}" srcOrd="1" destOrd="0" presId="urn:microsoft.com/office/officeart/2005/8/layout/gear1"/>
    <dgm:cxn modelId="{95A387CD-CDD1-47D5-A8F4-8F143850BA41}" type="presParOf" srcId="{54BA4268-30A5-4A23-A714-6791A5D00D4B}" destId="{D6115046-359A-4AA0-949B-8FF7B7F82721}" srcOrd="0" destOrd="0" presId="urn:microsoft.com/office/officeart/2005/8/layout/gear1"/>
    <dgm:cxn modelId="{B42838D0-1590-4B74-BB96-E9006EFBAEAB}" type="presParOf" srcId="{54BA4268-30A5-4A23-A714-6791A5D00D4B}" destId="{E36AB594-5491-4D19-96F5-91BC65A2393B}" srcOrd="1" destOrd="0" presId="urn:microsoft.com/office/officeart/2005/8/layout/gear1"/>
    <dgm:cxn modelId="{44DBC3E8-18F2-4937-94DB-E0A921D0EDE6}" type="presParOf" srcId="{54BA4268-30A5-4A23-A714-6791A5D00D4B}" destId="{075E39F3-5457-43FA-9644-721D400107C4}" srcOrd="2" destOrd="0" presId="urn:microsoft.com/office/officeart/2005/8/layout/gear1"/>
    <dgm:cxn modelId="{B2DFE72D-1419-45F8-9013-001C026E91D3}" type="presParOf" srcId="{54BA4268-30A5-4A23-A714-6791A5D00D4B}" destId="{2C252ECD-E892-446B-8DDB-7B228E863A15}" srcOrd="3" destOrd="0" presId="urn:microsoft.com/office/officeart/2005/8/layout/gear1"/>
    <dgm:cxn modelId="{1522F309-08F1-4077-BF42-68B30FE6F76F}" type="presParOf" srcId="{54BA4268-30A5-4A23-A714-6791A5D00D4B}" destId="{3AA10AF0-B644-4C02-AD9A-01B6AB381C95}" srcOrd="4"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1A45B1-945C-4655-9D76-60D13746EBD7}" type="doc">
      <dgm:prSet loTypeId="urn:microsoft.com/office/officeart/2005/8/layout/gear1" loCatId="relationship" qsTypeId="urn:microsoft.com/office/officeart/2005/8/quickstyle/simple1" qsCatId="simple" csTypeId="urn:microsoft.com/office/officeart/2005/8/colors/accent6_1" csCatId="accent6" phldr="1"/>
      <dgm:spPr/>
      <dgm:t>
        <a:bodyPr/>
        <a:lstStyle/>
        <a:p>
          <a:endParaRPr lang="en-IN"/>
        </a:p>
      </dgm:t>
    </dgm:pt>
    <dgm:pt modelId="{10AB910F-BBC7-40C2-8B28-40F025C48605}">
      <dgm:prSet phldrT="[Text]" custT="1"/>
      <dgm:spPr/>
      <dgm:t>
        <a:bodyPr/>
        <a:lstStyle/>
        <a:p>
          <a:r>
            <a:rPr lang="en-US" sz="2200" b="1" dirty="0">
              <a:solidFill>
                <a:schemeClr val="accent6"/>
              </a:solidFill>
            </a:rPr>
            <a:t>Qualitative</a:t>
          </a:r>
          <a:endParaRPr lang="en-IN" sz="2200" b="1" dirty="0">
            <a:solidFill>
              <a:schemeClr val="accent6"/>
            </a:solidFill>
          </a:endParaRPr>
        </a:p>
      </dgm:t>
    </dgm:pt>
    <dgm:pt modelId="{F49DE212-46FA-44EB-84FD-72495BF2DF80}" type="parTrans" cxnId="{082EA835-BB93-45F9-B5D1-FFA9612C5DB1}">
      <dgm:prSet/>
      <dgm:spPr/>
      <dgm:t>
        <a:bodyPr/>
        <a:lstStyle/>
        <a:p>
          <a:endParaRPr lang="en-IN"/>
        </a:p>
      </dgm:t>
    </dgm:pt>
    <dgm:pt modelId="{5C94BE89-9DE3-4654-B8F9-CCE8E5334F62}" type="sibTrans" cxnId="{082EA835-BB93-45F9-B5D1-FFA9612C5DB1}">
      <dgm:prSet/>
      <dgm:spPr/>
      <dgm:t>
        <a:bodyPr/>
        <a:lstStyle/>
        <a:p>
          <a:endParaRPr lang="en-IN"/>
        </a:p>
      </dgm:t>
    </dgm:pt>
    <dgm:pt modelId="{775ABA3C-E2CA-4F45-87AB-154FBC148F38}">
      <dgm:prSet phldrT="[Text]" custT="1"/>
      <dgm:spPr/>
      <dgm:t>
        <a:bodyPr/>
        <a:lstStyle/>
        <a:p>
          <a:r>
            <a:rPr lang="en-US" sz="1600" dirty="0"/>
            <a:t>Nominal</a:t>
          </a:r>
          <a:endParaRPr lang="en-IN" sz="1600" dirty="0"/>
        </a:p>
      </dgm:t>
    </dgm:pt>
    <dgm:pt modelId="{6BA93C38-9717-41AB-98E6-27D4A6359067}" type="parTrans" cxnId="{105E07F5-0C59-407F-9DCE-286E4B52BA57}">
      <dgm:prSet/>
      <dgm:spPr/>
      <dgm:t>
        <a:bodyPr/>
        <a:lstStyle/>
        <a:p>
          <a:endParaRPr lang="en-IN"/>
        </a:p>
      </dgm:t>
    </dgm:pt>
    <dgm:pt modelId="{4127D3D9-486A-4006-BD31-215F991BDE44}" type="sibTrans" cxnId="{105E07F5-0C59-407F-9DCE-286E4B52BA57}">
      <dgm:prSet/>
      <dgm:spPr/>
      <dgm:t>
        <a:bodyPr/>
        <a:lstStyle/>
        <a:p>
          <a:endParaRPr lang="en-IN"/>
        </a:p>
      </dgm:t>
    </dgm:pt>
    <dgm:pt modelId="{A5CD06E4-15DF-4822-877D-4F104DDB2283}">
      <dgm:prSet phldrT="[Text]" custT="1"/>
      <dgm:spPr/>
      <dgm:t>
        <a:bodyPr/>
        <a:lstStyle/>
        <a:p>
          <a:r>
            <a:rPr lang="en-US" sz="1600" dirty="0"/>
            <a:t>Ordinal</a:t>
          </a:r>
          <a:endParaRPr lang="en-IN" sz="1600" dirty="0"/>
        </a:p>
      </dgm:t>
    </dgm:pt>
    <dgm:pt modelId="{81E67B33-7EDA-41BD-AEA7-0397FF5D08C4}" type="parTrans" cxnId="{41747462-C55E-4719-AE32-6B4C589B16E6}">
      <dgm:prSet/>
      <dgm:spPr/>
      <dgm:t>
        <a:bodyPr/>
        <a:lstStyle/>
        <a:p>
          <a:endParaRPr lang="en-IN"/>
        </a:p>
      </dgm:t>
    </dgm:pt>
    <dgm:pt modelId="{E35AC247-40AC-4869-A5DC-C8C1498B8398}" type="sibTrans" cxnId="{41747462-C55E-4719-AE32-6B4C589B16E6}">
      <dgm:prSet/>
      <dgm:spPr/>
      <dgm:t>
        <a:bodyPr/>
        <a:lstStyle/>
        <a:p>
          <a:endParaRPr lang="en-IN"/>
        </a:p>
      </dgm:t>
    </dgm:pt>
    <dgm:pt modelId="{4CE083C2-DD16-45FC-B47A-7E2A4A649C5B}">
      <dgm:prSet phldrT="[Text]" custT="1"/>
      <dgm:spPr/>
      <dgm:t>
        <a:bodyPr/>
        <a:lstStyle/>
        <a:p>
          <a:r>
            <a:rPr lang="en-US" sz="1600" dirty="0"/>
            <a:t>Binary</a:t>
          </a:r>
          <a:endParaRPr lang="en-IN" sz="1400" dirty="0"/>
        </a:p>
      </dgm:t>
    </dgm:pt>
    <dgm:pt modelId="{AF4252E0-04E2-43FC-8BA2-6EB092729CDE}" type="parTrans" cxnId="{4CD2B7F9-1BC6-41E2-91AC-0904C5AE09AB}">
      <dgm:prSet/>
      <dgm:spPr/>
      <dgm:t>
        <a:bodyPr/>
        <a:lstStyle/>
        <a:p>
          <a:endParaRPr lang="en-IN"/>
        </a:p>
      </dgm:t>
    </dgm:pt>
    <dgm:pt modelId="{C8B25BD3-1C98-43EF-A88B-89AFEF824CAA}" type="sibTrans" cxnId="{4CD2B7F9-1BC6-41E2-91AC-0904C5AE09AB}">
      <dgm:prSet/>
      <dgm:spPr/>
      <dgm:t>
        <a:bodyPr/>
        <a:lstStyle/>
        <a:p>
          <a:endParaRPr lang="en-IN"/>
        </a:p>
      </dgm:t>
    </dgm:pt>
    <dgm:pt modelId="{36B2CC1B-75DD-49B6-902E-532E51789BCE}">
      <dgm:prSet phldrT="[Text]" custT="1"/>
      <dgm:spPr/>
      <dgm:t>
        <a:bodyPr/>
        <a:lstStyle/>
        <a:p>
          <a:r>
            <a:rPr lang="en-US" sz="1400" dirty="0"/>
            <a:t>Symmetric </a:t>
          </a:r>
          <a:endParaRPr lang="en-IN" sz="1400" dirty="0"/>
        </a:p>
      </dgm:t>
    </dgm:pt>
    <dgm:pt modelId="{36CC5D66-BFD6-4940-9819-3CB75A1BE98C}" type="parTrans" cxnId="{B1FB4B25-E429-4B3B-B838-6483979B2B99}">
      <dgm:prSet/>
      <dgm:spPr/>
      <dgm:t>
        <a:bodyPr/>
        <a:lstStyle/>
        <a:p>
          <a:endParaRPr lang="en-IN"/>
        </a:p>
      </dgm:t>
    </dgm:pt>
    <dgm:pt modelId="{BB0543A5-C18E-4DE5-B68B-A84AF01ED8D3}" type="sibTrans" cxnId="{B1FB4B25-E429-4B3B-B838-6483979B2B99}">
      <dgm:prSet/>
      <dgm:spPr/>
      <dgm:t>
        <a:bodyPr/>
        <a:lstStyle/>
        <a:p>
          <a:endParaRPr lang="en-IN"/>
        </a:p>
      </dgm:t>
    </dgm:pt>
    <dgm:pt modelId="{B0DA0570-86C9-43AC-9FE7-41567E33BF7A}">
      <dgm:prSet phldrT="[Text]" custT="1"/>
      <dgm:spPr/>
      <dgm:t>
        <a:bodyPr/>
        <a:lstStyle/>
        <a:p>
          <a:r>
            <a:rPr lang="en-US" sz="1400" dirty="0"/>
            <a:t>Asymmetric </a:t>
          </a:r>
          <a:endParaRPr lang="en-IN" sz="1400" dirty="0"/>
        </a:p>
      </dgm:t>
    </dgm:pt>
    <dgm:pt modelId="{573873DE-A83D-43B5-BBC5-7D21C661382A}" type="parTrans" cxnId="{D297C1DD-E441-4E71-B4B2-95BDE5108CDC}">
      <dgm:prSet/>
      <dgm:spPr/>
      <dgm:t>
        <a:bodyPr/>
        <a:lstStyle/>
        <a:p>
          <a:endParaRPr lang="en-IN"/>
        </a:p>
      </dgm:t>
    </dgm:pt>
    <dgm:pt modelId="{FAEF97C8-69C0-4C2C-9E8A-DEB9E9BA872D}" type="sibTrans" cxnId="{D297C1DD-E441-4E71-B4B2-95BDE5108CDC}">
      <dgm:prSet/>
      <dgm:spPr/>
      <dgm:t>
        <a:bodyPr/>
        <a:lstStyle/>
        <a:p>
          <a:endParaRPr lang="en-IN"/>
        </a:p>
      </dgm:t>
    </dgm:pt>
    <dgm:pt modelId="{54BA4268-30A5-4A23-A714-6791A5D00D4B}" type="pres">
      <dgm:prSet presAssocID="{281A45B1-945C-4655-9D76-60D13746EBD7}" presName="composite" presStyleCnt="0">
        <dgm:presLayoutVars>
          <dgm:chMax val="3"/>
          <dgm:animLvl val="lvl"/>
          <dgm:resizeHandles val="exact"/>
        </dgm:presLayoutVars>
      </dgm:prSet>
      <dgm:spPr/>
    </dgm:pt>
    <dgm:pt modelId="{D6115046-359A-4AA0-949B-8FF7B7F82721}" type="pres">
      <dgm:prSet presAssocID="{10AB910F-BBC7-40C2-8B28-40F025C48605}" presName="gear1" presStyleLbl="node1" presStyleIdx="0" presStyleCnt="1">
        <dgm:presLayoutVars>
          <dgm:chMax val="1"/>
          <dgm:bulletEnabled val="1"/>
        </dgm:presLayoutVars>
      </dgm:prSet>
      <dgm:spPr/>
    </dgm:pt>
    <dgm:pt modelId="{E36AB594-5491-4D19-96F5-91BC65A2393B}" type="pres">
      <dgm:prSet presAssocID="{10AB910F-BBC7-40C2-8B28-40F025C48605}" presName="gear1srcNode" presStyleLbl="node1" presStyleIdx="0" presStyleCnt="1"/>
      <dgm:spPr/>
    </dgm:pt>
    <dgm:pt modelId="{075E39F3-5457-43FA-9644-721D400107C4}" type="pres">
      <dgm:prSet presAssocID="{10AB910F-BBC7-40C2-8B28-40F025C48605}" presName="gear1dstNode" presStyleLbl="node1" presStyleIdx="0" presStyleCnt="1"/>
      <dgm:spPr/>
    </dgm:pt>
    <dgm:pt modelId="{2C252ECD-E892-446B-8DDB-7B228E863A15}" type="pres">
      <dgm:prSet presAssocID="{10AB910F-BBC7-40C2-8B28-40F025C48605}" presName="gear1ch" presStyleLbl="fgAcc1" presStyleIdx="0" presStyleCnt="1" custScaleY="159428" custLinFactNeighborX="-3247" custLinFactNeighborY="44766">
        <dgm:presLayoutVars>
          <dgm:chMax val="0"/>
          <dgm:bulletEnabled val="1"/>
        </dgm:presLayoutVars>
      </dgm:prSet>
      <dgm:spPr/>
    </dgm:pt>
    <dgm:pt modelId="{3AA10AF0-B644-4C02-AD9A-01B6AB381C95}" type="pres">
      <dgm:prSet presAssocID="{5C94BE89-9DE3-4654-B8F9-CCE8E5334F62}" presName="connector1" presStyleLbl="sibTrans2D1" presStyleIdx="0" presStyleCnt="1"/>
      <dgm:spPr/>
    </dgm:pt>
  </dgm:ptLst>
  <dgm:cxnLst>
    <dgm:cxn modelId="{4BF74300-9ECA-4140-80B7-A4A7C93BADF5}" type="presOf" srcId="{775ABA3C-E2CA-4F45-87AB-154FBC148F38}" destId="{2C252ECD-E892-446B-8DDB-7B228E863A15}" srcOrd="0" destOrd="0" presId="urn:microsoft.com/office/officeart/2005/8/layout/gear1"/>
    <dgm:cxn modelId="{B1FB4B25-E429-4B3B-B838-6483979B2B99}" srcId="{4CE083C2-DD16-45FC-B47A-7E2A4A649C5B}" destId="{36B2CC1B-75DD-49B6-902E-532E51789BCE}" srcOrd="0" destOrd="0" parTransId="{36CC5D66-BFD6-4940-9819-3CB75A1BE98C}" sibTransId="{BB0543A5-C18E-4DE5-B68B-A84AF01ED8D3}"/>
    <dgm:cxn modelId="{5D91AA26-F136-443B-88A5-EA1DE978F96B}" type="presOf" srcId="{281A45B1-945C-4655-9D76-60D13746EBD7}" destId="{54BA4268-30A5-4A23-A714-6791A5D00D4B}" srcOrd="0" destOrd="0" presId="urn:microsoft.com/office/officeart/2005/8/layout/gear1"/>
    <dgm:cxn modelId="{082EA835-BB93-45F9-B5D1-FFA9612C5DB1}" srcId="{281A45B1-945C-4655-9D76-60D13746EBD7}" destId="{10AB910F-BBC7-40C2-8B28-40F025C48605}" srcOrd="0" destOrd="0" parTransId="{F49DE212-46FA-44EB-84FD-72495BF2DF80}" sibTransId="{5C94BE89-9DE3-4654-B8F9-CCE8E5334F62}"/>
    <dgm:cxn modelId="{C069A05C-E337-4CDF-B2F9-55F0E447F29F}" type="presOf" srcId="{A5CD06E4-15DF-4822-877D-4F104DDB2283}" destId="{2C252ECD-E892-446B-8DDB-7B228E863A15}" srcOrd="0" destOrd="1" presId="urn:microsoft.com/office/officeart/2005/8/layout/gear1"/>
    <dgm:cxn modelId="{2E110D41-F093-4185-BF27-A7C8F698D7C0}" type="presOf" srcId="{B0DA0570-86C9-43AC-9FE7-41567E33BF7A}" destId="{2C252ECD-E892-446B-8DDB-7B228E863A15}" srcOrd="0" destOrd="4" presId="urn:microsoft.com/office/officeart/2005/8/layout/gear1"/>
    <dgm:cxn modelId="{0B11A541-FE84-4BA8-B66B-E1113CAB5861}" type="presOf" srcId="{4CE083C2-DD16-45FC-B47A-7E2A4A649C5B}" destId="{2C252ECD-E892-446B-8DDB-7B228E863A15}" srcOrd="0" destOrd="2" presId="urn:microsoft.com/office/officeart/2005/8/layout/gear1"/>
    <dgm:cxn modelId="{41747462-C55E-4719-AE32-6B4C589B16E6}" srcId="{10AB910F-BBC7-40C2-8B28-40F025C48605}" destId="{A5CD06E4-15DF-4822-877D-4F104DDB2283}" srcOrd="1" destOrd="0" parTransId="{81E67B33-7EDA-41BD-AEA7-0397FF5D08C4}" sibTransId="{E35AC247-40AC-4869-A5DC-C8C1498B8398}"/>
    <dgm:cxn modelId="{2D43E849-F4BC-43BA-9CDE-064705B7A4BB}" type="presOf" srcId="{10AB910F-BBC7-40C2-8B28-40F025C48605}" destId="{D6115046-359A-4AA0-949B-8FF7B7F82721}" srcOrd="0" destOrd="0" presId="urn:microsoft.com/office/officeart/2005/8/layout/gear1"/>
    <dgm:cxn modelId="{F127DD51-ABA6-4F57-8BCF-7B8EFE16FE1F}" type="presOf" srcId="{5C94BE89-9DE3-4654-B8F9-CCE8E5334F62}" destId="{3AA10AF0-B644-4C02-AD9A-01B6AB381C95}" srcOrd="0" destOrd="0" presId="urn:microsoft.com/office/officeart/2005/8/layout/gear1"/>
    <dgm:cxn modelId="{E2644256-79E7-4422-A2E5-C4FF849F1870}" type="presOf" srcId="{10AB910F-BBC7-40C2-8B28-40F025C48605}" destId="{075E39F3-5457-43FA-9644-721D400107C4}" srcOrd="2" destOrd="0" presId="urn:microsoft.com/office/officeart/2005/8/layout/gear1"/>
    <dgm:cxn modelId="{D297C1DD-E441-4E71-B4B2-95BDE5108CDC}" srcId="{4CE083C2-DD16-45FC-B47A-7E2A4A649C5B}" destId="{B0DA0570-86C9-43AC-9FE7-41567E33BF7A}" srcOrd="1" destOrd="0" parTransId="{573873DE-A83D-43B5-BBC5-7D21C661382A}" sibTransId="{FAEF97C8-69C0-4C2C-9E8A-DEB9E9BA872D}"/>
    <dgm:cxn modelId="{54B4D1E7-3CF5-42D5-A370-7E4933BBDF84}" type="presOf" srcId="{36B2CC1B-75DD-49B6-902E-532E51789BCE}" destId="{2C252ECD-E892-446B-8DDB-7B228E863A15}" srcOrd="0" destOrd="3" presId="urn:microsoft.com/office/officeart/2005/8/layout/gear1"/>
    <dgm:cxn modelId="{E9DBECEE-980B-4B78-93CC-BAE718988F67}" type="presOf" srcId="{10AB910F-BBC7-40C2-8B28-40F025C48605}" destId="{E36AB594-5491-4D19-96F5-91BC65A2393B}" srcOrd="1" destOrd="0" presId="urn:microsoft.com/office/officeart/2005/8/layout/gear1"/>
    <dgm:cxn modelId="{105E07F5-0C59-407F-9DCE-286E4B52BA57}" srcId="{10AB910F-BBC7-40C2-8B28-40F025C48605}" destId="{775ABA3C-E2CA-4F45-87AB-154FBC148F38}" srcOrd="0" destOrd="0" parTransId="{6BA93C38-9717-41AB-98E6-27D4A6359067}" sibTransId="{4127D3D9-486A-4006-BD31-215F991BDE44}"/>
    <dgm:cxn modelId="{4CD2B7F9-1BC6-41E2-91AC-0904C5AE09AB}" srcId="{10AB910F-BBC7-40C2-8B28-40F025C48605}" destId="{4CE083C2-DD16-45FC-B47A-7E2A4A649C5B}" srcOrd="2" destOrd="0" parTransId="{AF4252E0-04E2-43FC-8BA2-6EB092729CDE}" sibTransId="{C8B25BD3-1C98-43EF-A88B-89AFEF824CAA}"/>
    <dgm:cxn modelId="{95A387CD-CDD1-47D5-A8F4-8F143850BA41}" type="presParOf" srcId="{54BA4268-30A5-4A23-A714-6791A5D00D4B}" destId="{D6115046-359A-4AA0-949B-8FF7B7F82721}" srcOrd="0" destOrd="0" presId="urn:microsoft.com/office/officeart/2005/8/layout/gear1"/>
    <dgm:cxn modelId="{B42838D0-1590-4B74-BB96-E9006EFBAEAB}" type="presParOf" srcId="{54BA4268-30A5-4A23-A714-6791A5D00D4B}" destId="{E36AB594-5491-4D19-96F5-91BC65A2393B}" srcOrd="1" destOrd="0" presId="urn:microsoft.com/office/officeart/2005/8/layout/gear1"/>
    <dgm:cxn modelId="{44DBC3E8-18F2-4937-94DB-E0A921D0EDE6}" type="presParOf" srcId="{54BA4268-30A5-4A23-A714-6791A5D00D4B}" destId="{075E39F3-5457-43FA-9644-721D400107C4}" srcOrd="2" destOrd="0" presId="urn:microsoft.com/office/officeart/2005/8/layout/gear1"/>
    <dgm:cxn modelId="{B2DFE72D-1419-45F8-9013-001C026E91D3}" type="presParOf" srcId="{54BA4268-30A5-4A23-A714-6791A5D00D4B}" destId="{2C252ECD-E892-446B-8DDB-7B228E863A15}" srcOrd="3" destOrd="0" presId="urn:microsoft.com/office/officeart/2005/8/layout/gear1"/>
    <dgm:cxn modelId="{1522F309-08F1-4077-BF42-68B30FE6F76F}" type="presParOf" srcId="{54BA4268-30A5-4A23-A714-6791A5D00D4B}" destId="{3AA10AF0-B644-4C02-AD9A-01B6AB381C95}" srcOrd="4" destOrd="0" presId="urn:microsoft.com/office/officeart/2005/8/layout/gear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54DFA4-9BFE-4029-AA9F-A944D1B2EA7F}">
      <dsp:nvSpPr>
        <dsp:cNvPr id="0" name=""/>
        <dsp:cNvSpPr/>
      </dsp:nvSpPr>
      <dsp:spPr>
        <a:xfrm>
          <a:off x="1829011" y="1576466"/>
          <a:ext cx="2003757" cy="1733331"/>
        </a:xfrm>
        <a:prstGeom prst="hexagon">
          <a:avLst>
            <a:gd name="adj" fmla="val 28570"/>
            <a:gd name="vf" fmla="val 115470"/>
          </a:avLst>
        </a:prstGeom>
        <a:solidFill>
          <a:srgbClr val="C0504D"/>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ysClr val="window" lastClr="FFFFFF"/>
              </a:solidFill>
              <a:latin typeface="+mj-lt"/>
              <a:ea typeface="+mn-ea"/>
              <a:cs typeface="+mn-cs"/>
            </a:rPr>
            <a:t>Definition</a:t>
          </a:r>
        </a:p>
      </dsp:txBody>
      <dsp:txXfrm>
        <a:off x="2161062" y="1863703"/>
        <a:ext cx="1339655" cy="1158857"/>
      </dsp:txXfrm>
    </dsp:sp>
    <dsp:sp modelId="{B27D0829-8EFB-4133-9E67-429A6D69827D}">
      <dsp:nvSpPr>
        <dsp:cNvPr id="0" name=""/>
        <dsp:cNvSpPr/>
      </dsp:nvSpPr>
      <dsp:spPr>
        <a:xfrm>
          <a:off x="3083748" y="747184"/>
          <a:ext cx="756011" cy="651404"/>
        </a:xfrm>
        <a:prstGeom prst="hexagon">
          <a:avLst>
            <a:gd name="adj" fmla="val 28900"/>
            <a:gd name="vf" fmla="val 115470"/>
          </a:avLst>
        </a:prstGeom>
        <a:solidFill>
          <a:srgbClr val="4F81BD">
            <a:tint val="40000"/>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593DE633-4301-4980-85A3-6A11B96CA43B}">
      <dsp:nvSpPr>
        <dsp:cNvPr id="0" name=""/>
        <dsp:cNvSpPr/>
      </dsp:nvSpPr>
      <dsp:spPr>
        <a:xfrm>
          <a:off x="2013586" y="0"/>
          <a:ext cx="1642065" cy="1420579"/>
        </a:xfrm>
        <a:prstGeom prst="hexagon">
          <a:avLst>
            <a:gd name="adj" fmla="val 28570"/>
            <a:gd name="vf" fmla="val 115470"/>
          </a:avLst>
        </a:prstGeom>
        <a:solidFill>
          <a:sysClr val="windowText" lastClr="000000">
            <a:lumMod val="65000"/>
            <a:lumOff val="35000"/>
          </a:sys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ysClr val="window" lastClr="FFFFFF"/>
              </a:solidFill>
              <a:latin typeface="+mj-lt"/>
              <a:ea typeface="+mn-ea"/>
              <a:cs typeface="+mn-cs"/>
            </a:rPr>
            <a:t>Mean</a:t>
          </a:r>
        </a:p>
      </dsp:txBody>
      <dsp:txXfrm>
        <a:off x="2285711" y="235420"/>
        <a:ext cx="1097815" cy="949739"/>
      </dsp:txXfrm>
    </dsp:sp>
    <dsp:sp modelId="{D0A3C89D-96B5-487A-8DE8-E32EC5D54229}">
      <dsp:nvSpPr>
        <dsp:cNvPr id="0" name=""/>
        <dsp:cNvSpPr/>
      </dsp:nvSpPr>
      <dsp:spPr>
        <a:xfrm>
          <a:off x="3966072" y="1964963"/>
          <a:ext cx="756011" cy="651404"/>
        </a:xfrm>
        <a:prstGeom prst="hexagon">
          <a:avLst>
            <a:gd name="adj" fmla="val 28900"/>
            <a:gd name="vf" fmla="val 115470"/>
          </a:avLst>
        </a:prstGeom>
        <a:solidFill>
          <a:srgbClr val="4F81BD">
            <a:tint val="40000"/>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0CA4AFF9-5421-461C-B56C-BE3E649293D2}">
      <dsp:nvSpPr>
        <dsp:cNvPr id="0" name=""/>
        <dsp:cNvSpPr/>
      </dsp:nvSpPr>
      <dsp:spPr>
        <a:xfrm>
          <a:off x="3519550" y="873751"/>
          <a:ext cx="1642065" cy="1420579"/>
        </a:xfrm>
        <a:prstGeom prst="hexagon">
          <a:avLst>
            <a:gd name="adj" fmla="val 28570"/>
            <a:gd name="vf" fmla="val 115470"/>
          </a:avLst>
        </a:prstGeom>
        <a:solidFill>
          <a:sysClr val="windowText" lastClr="000000">
            <a:lumMod val="65000"/>
            <a:lumOff val="35000"/>
          </a:sys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ysClr val="window" lastClr="FFFFFF"/>
              </a:solidFill>
              <a:latin typeface="+mj-lt"/>
              <a:ea typeface="+mn-ea"/>
              <a:cs typeface="+mn-cs"/>
            </a:rPr>
            <a:t>Median</a:t>
          </a:r>
        </a:p>
      </dsp:txBody>
      <dsp:txXfrm>
        <a:off x="3791675" y="1109171"/>
        <a:ext cx="1097815" cy="949739"/>
      </dsp:txXfrm>
    </dsp:sp>
    <dsp:sp modelId="{A0337ADD-4416-45B8-841D-5EC61EC11176}">
      <dsp:nvSpPr>
        <dsp:cNvPr id="0" name=""/>
        <dsp:cNvSpPr/>
      </dsp:nvSpPr>
      <dsp:spPr>
        <a:xfrm>
          <a:off x="3353153" y="3339607"/>
          <a:ext cx="756011" cy="65140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52AF7A-4540-4C15-AA95-AE1CDE286CDC}">
      <dsp:nvSpPr>
        <dsp:cNvPr id="0" name=""/>
        <dsp:cNvSpPr/>
      </dsp:nvSpPr>
      <dsp:spPr>
        <a:xfrm>
          <a:off x="3519550" y="2591445"/>
          <a:ext cx="1642065" cy="1420579"/>
        </a:xfrm>
        <a:prstGeom prst="hexagon">
          <a:avLst>
            <a:gd name="adj" fmla="val 28570"/>
            <a:gd name="vf" fmla="val 115470"/>
          </a:avLst>
        </a:prstGeom>
        <a:solidFill>
          <a:sysClr val="windowText" lastClr="000000">
            <a:lumMod val="65000"/>
            <a:lumOff val="35000"/>
          </a:sys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ysClr val="window" lastClr="FFFFFF"/>
              </a:solidFill>
              <a:latin typeface="+mj-lt"/>
              <a:ea typeface="+mn-ea"/>
              <a:cs typeface="+mn-cs"/>
            </a:rPr>
            <a:t>Mode</a:t>
          </a:r>
        </a:p>
      </dsp:txBody>
      <dsp:txXfrm>
        <a:off x="3791675" y="2826865"/>
        <a:ext cx="1097815" cy="949739"/>
      </dsp:txXfrm>
    </dsp:sp>
    <dsp:sp modelId="{9390899A-57BB-4075-8645-439773852928}">
      <dsp:nvSpPr>
        <dsp:cNvPr id="0" name=""/>
        <dsp:cNvSpPr/>
      </dsp:nvSpPr>
      <dsp:spPr>
        <a:xfrm>
          <a:off x="1832740" y="3482300"/>
          <a:ext cx="756011" cy="65140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805F84-4576-4A26-B33A-BFB96DA251BE}">
      <dsp:nvSpPr>
        <dsp:cNvPr id="0" name=""/>
        <dsp:cNvSpPr/>
      </dsp:nvSpPr>
      <dsp:spPr>
        <a:xfrm>
          <a:off x="2013586" y="3466173"/>
          <a:ext cx="1642065" cy="1420579"/>
        </a:xfrm>
        <a:prstGeom prst="hexagon">
          <a:avLst>
            <a:gd name="adj" fmla="val 28570"/>
            <a:gd name="vf" fmla="val 115470"/>
          </a:avLst>
        </a:prstGeom>
        <a:solidFill>
          <a:sysClr val="windowText" lastClr="000000">
            <a:lumMod val="65000"/>
            <a:lumOff val="35000"/>
          </a:sys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ysClr val="window" lastClr="FFFFFF"/>
              </a:solidFill>
              <a:latin typeface="+mj-lt"/>
              <a:ea typeface="+mn-ea"/>
              <a:cs typeface="+mn-cs"/>
            </a:rPr>
            <a:t>Range</a:t>
          </a:r>
        </a:p>
      </dsp:txBody>
      <dsp:txXfrm>
        <a:off x="2285711" y="3701593"/>
        <a:ext cx="1097815" cy="949739"/>
      </dsp:txXfrm>
    </dsp:sp>
    <dsp:sp modelId="{9286C572-B844-4054-A634-FA948AC6A0CF}">
      <dsp:nvSpPr>
        <dsp:cNvPr id="0" name=""/>
        <dsp:cNvSpPr/>
      </dsp:nvSpPr>
      <dsp:spPr>
        <a:xfrm>
          <a:off x="500630" y="2592422"/>
          <a:ext cx="1642065" cy="1420579"/>
        </a:xfrm>
        <a:prstGeom prst="hexagon">
          <a:avLst>
            <a:gd name="adj" fmla="val 28570"/>
            <a:gd name="vf" fmla="val 115470"/>
          </a:avLst>
        </a:prstGeom>
        <a:solidFill>
          <a:schemeClr val="tx1">
            <a:lumMod val="75000"/>
            <a:lumOff val="2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Standard Deviation</a:t>
          </a:r>
          <a:endParaRPr lang="en-IN" sz="2100" kern="1200" dirty="0"/>
        </a:p>
      </dsp:txBody>
      <dsp:txXfrm>
        <a:off x="772755" y="2827842"/>
        <a:ext cx="1097815" cy="9497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115046-359A-4AA0-949B-8FF7B7F82721}">
      <dsp:nvSpPr>
        <dsp:cNvPr id="0" name=""/>
        <dsp:cNvSpPr/>
      </dsp:nvSpPr>
      <dsp:spPr>
        <a:xfrm>
          <a:off x="1559136" y="919583"/>
          <a:ext cx="2392595" cy="2392595"/>
        </a:xfrm>
        <a:prstGeom prst="gear9">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Roboto Condensed"/>
              <a:ea typeface="+mn-ea"/>
              <a:cs typeface="+mn-cs"/>
            </a:rPr>
            <a:t>Quantitative</a:t>
          </a:r>
          <a:endParaRPr lang="en-IN" sz="2200" b="1" kern="1200" dirty="0">
            <a:latin typeface="Roboto Condensed"/>
            <a:ea typeface="+mn-ea"/>
            <a:cs typeface="+mn-cs"/>
          </a:endParaRPr>
        </a:p>
      </dsp:txBody>
      <dsp:txXfrm>
        <a:off x="2040154" y="1480037"/>
        <a:ext cx="1430559" cy="1229843"/>
      </dsp:txXfrm>
    </dsp:sp>
    <dsp:sp modelId="{2C252ECD-E892-446B-8DDB-7B228E863A15}">
      <dsp:nvSpPr>
        <dsp:cNvPr id="0" name=""/>
        <dsp:cNvSpPr/>
      </dsp:nvSpPr>
      <dsp:spPr>
        <a:xfrm>
          <a:off x="1296925" y="2705281"/>
          <a:ext cx="1522560" cy="652548"/>
        </a:xfrm>
        <a:prstGeom prst="roundRect">
          <a:avLst>
            <a:gd name="adj" fmla="val 10000"/>
          </a:avLst>
        </a:prstGeom>
        <a:solidFill>
          <a:schemeClr val="dk2">
            <a:alpha val="90000"/>
            <a:tint val="4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b="0" kern="1200" dirty="0"/>
            <a:t>Discreate</a:t>
          </a:r>
          <a:endParaRPr lang="en-IN" sz="1600" b="0" kern="1200" dirty="0"/>
        </a:p>
        <a:p>
          <a:pPr marL="171450" lvl="1" indent="-171450" algn="l" defTabSz="711200">
            <a:lnSpc>
              <a:spcPct val="90000"/>
            </a:lnSpc>
            <a:spcBef>
              <a:spcPct val="0"/>
            </a:spcBef>
            <a:spcAft>
              <a:spcPct val="15000"/>
            </a:spcAft>
            <a:buChar char="•"/>
          </a:pPr>
          <a:r>
            <a:rPr lang="en-US" sz="1600" b="0" kern="1200" dirty="0"/>
            <a:t>Continuous</a:t>
          </a:r>
          <a:endParaRPr lang="en-IN" sz="1600" b="0" kern="1200" dirty="0"/>
        </a:p>
      </dsp:txBody>
      <dsp:txXfrm>
        <a:off x="1316037" y="2724393"/>
        <a:ext cx="1484336" cy="614324"/>
      </dsp:txXfrm>
    </dsp:sp>
    <dsp:sp modelId="{3AA10AF0-B644-4C02-AD9A-01B6AB381C95}">
      <dsp:nvSpPr>
        <dsp:cNvPr id="0" name=""/>
        <dsp:cNvSpPr/>
      </dsp:nvSpPr>
      <dsp:spPr>
        <a:xfrm>
          <a:off x="1673892" y="509836"/>
          <a:ext cx="2942892" cy="2942892"/>
        </a:xfrm>
        <a:prstGeom prst="circularArrow">
          <a:avLst>
            <a:gd name="adj1" fmla="val 4878"/>
            <a:gd name="adj2" fmla="val 312630"/>
            <a:gd name="adj3" fmla="val 3154866"/>
            <a:gd name="adj4" fmla="val 15204790"/>
            <a:gd name="adj5" fmla="val 5691"/>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115046-359A-4AA0-949B-8FF7B7F82721}">
      <dsp:nvSpPr>
        <dsp:cNvPr id="0" name=""/>
        <dsp:cNvSpPr/>
      </dsp:nvSpPr>
      <dsp:spPr>
        <a:xfrm>
          <a:off x="1559136" y="951819"/>
          <a:ext cx="2392595" cy="2392595"/>
        </a:xfrm>
        <a:prstGeom prst="gear9">
          <a:avLst/>
        </a:prstGeom>
        <a:solidFill>
          <a:schemeClr val="lt1">
            <a:hueOff val="0"/>
            <a:satOff val="0"/>
            <a:lumOff val="0"/>
            <a:alphaOff val="0"/>
          </a:schemeClr>
        </a:solidFill>
        <a:ln w="15875"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b="1" kern="1200" dirty="0">
              <a:solidFill>
                <a:schemeClr val="accent6"/>
              </a:solidFill>
            </a:rPr>
            <a:t>Qualitative</a:t>
          </a:r>
          <a:endParaRPr lang="en-IN" sz="2200" b="1" kern="1200" dirty="0">
            <a:solidFill>
              <a:schemeClr val="accent6"/>
            </a:solidFill>
          </a:endParaRPr>
        </a:p>
      </dsp:txBody>
      <dsp:txXfrm>
        <a:off x="2040154" y="1512273"/>
        <a:ext cx="1430559" cy="1229843"/>
      </dsp:txXfrm>
    </dsp:sp>
    <dsp:sp modelId="{2C252ECD-E892-446B-8DDB-7B228E863A15}">
      <dsp:nvSpPr>
        <dsp:cNvPr id="0" name=""/>
        <dsp:cNvSpPr/>
      </dsp:nvSpPr>
      <dsp:spPr>
        <a:xfrm>
          <a:off x="1292190" y="2568383"/>
          <a:ext cx="1522560" cy="1456432"/>
        </a:xfrm>
        <a:prstGeom prst="roundRect">
          <a:avLst>
            <a:gd name="adj" fmla="val 10000"/>
          </a:avLst>
        </a:prstGeom>
        <a:solidFill>
          <a:schemeClr val="accent6">
            <a:alpha val="90000"/>
            <a:tint val="4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Nominal</a:t>
          </a:r>
          <a:endParaRPr lang="en-IN" sz="1600" kern="1200" dirty="0"/>
        </a:p>
        <a:p>
          <a:pPr marL="171450" lvl="1" indent="-171450" algn="l" defTabSz="711200">
            <a:lnSpc>
              <a:spcPct val="90000"/>
            </a:lnSpc>
            <a:spcBef>
              <a:spcPct val="0"/>
            </a:spcBef>
            <a:spcAft>
              <a:spcPct val="15000"/>
            </a:spcAft>
            <a:buChar char="•"/>
          </a:pPr>
          <a:r>
            <a:rPr lang="en-US" sz="1600" kern="1200" dirty="0"/>
            <a:t>Ordinal</a:t>
          </a:r>
          <a:endParaRPr lang="en-IN" sz="1600" kern="1200" dirty="0"/>
        </a:p>
        <a:p>
          <a:pPr marL="171450" lvl="1" indent="-171450" algn="l" defTabSz="711200">
            <a:lnSpc>
              <a:spcPct val="90000"/>
            </a:lnSpc>
            <a:spcBef>
              <a:spcPct val="0"/>
            </a:spcBef>
            <a:spcAft>
              <a:spcPct val="15000"/>
            </a:spcAft>
            <a:buChar char="•"/>
          </a:pPr>
          <a:r>
            <a:rPr lang="en-US" sz="1600" kern="1200" dirty="0"/>
            <a:t>Binary</a:t>
          </a:r>
          <a:endParaRPr lang="en-IN" sz="1400" kern="1200" dirty="0"/>
        </a:p>
        <a:p>
          <a:pPr marL="228600" lvl="2" indent="-114300" algn="l" defTabSz="622300">
            <a:lnSpc>
              <a:spcPct val="90000"/>
            </a:lnSpc>
            <a:spcBef>
              <a:spcPct val="0"/>
            </a:spcBef>
            <a:spcAft>
              <a:spcPct val="15000"/>
            </a:spcAft>
            <a:buChar char="•"/>
          </a:pPr>
          <a:r>
            <a:rPr lang="en-US" sz="1400" kern="1200" dirty="0"/>
            <a:t>Symmetric </a:t>
          </a:r>
          <a:endParaRPr lang="en-IN" sz="1400" kern="1200" dirty="0"/>
        </a:p>
        <a:p>
          <a:pPr marL="228600" lvl="2" indent="-114300" algn="l" defTabSz="622300">
            <a:lnSpc>
              <a:spcPct val="90000"/>
            </a:lnSpc>
            <a:spcBef>
              <a:spcPct val="0"/>
            </a:spcBef>
            <a:spcAft>
              <a:spcPct val="15000"/>
            </a:spcAft>
            <a:buChar char="•"/>
          </a:pPr>
          <a:r>
            <a:rPr lang="en-US" sz="1400" kern="1200" dirty="0"/>
            <a:t>Asymmetric </a:t>
          </a:r>
          <a:endParaRPr lang="en-IN" sz="1400" kern="1200" dirty="0"/>
        </a:p>
      </dsp:txBody>
      <dsp:txXfrm>
        <a:off x="1334847" y="2611040"/>
        <a:ext cx="1437246" cy="1371118"/>
      </dsp:txXfrm>
    </dsp:sp>
    <dsp:sp modelId="{3AA10AF0-B644-4C02-AD9A-01B6AB381C95}">
      <dsp:nvSpPr>
        <dsp:cNvPr id="0" name=""/>
        <dsp:cNvSpPr/>
      </dsp:nvSpPr>
      <dsp:spPr>
        <a:xfrm>
          <a:off x="1673892" y="542033"/>
          <a:ext cx="2942892" cy="2942892"/>
        </a:xfrm>
        <a:prstGeom prst="circularArrow">
          <a:avLst>
            <a:gd name="adj1" fmla="val 4878"/>
            <a:gd name="adj2" fmla="val 312630"/>
            <a:gd name="adj3" fmla="val 3154866"/>
            <a:gd name="adj4" fmla="val 15204790"/>
            <a:gd name="adj5" fmla="val 5691"/>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ED5E68-094B-4199-BE9F-40A9A7D9D332}" type="datetimeFigureOut">
              <a:rPr lang="en-US" smtClean="0"/>
              <a:t>8/8/2022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7DDCBA-F139-448D-9946-6F74B78E6F2E}" type="slidenum">
              <a:rPr lang="en-US" smtClean="0"/>
              <a:t>‹#›</a:t>
            </a:fld>
            <a:endParaRPr lang="en-US"/>
          </a:p>
        </p:txBody>
      </p:sp>
    </p:spTree>
    <p:extLst>
      <p:ext uri="{BB962C8B-B14F-4D97-AF65-F5344CB8AC3E}">
        <p14:creationId xmlns:p14="http://schemas.microsoft.com/office/powerpoint/2010/main" val="693044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3B40C3AA-44EE-49F8-AB14-BC44DA4A9F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2D1FB201-5DDE-4238-B22B-693FAA75F51A}" type="slidenum">
              <a:rPr lang="en-US" altLang="en-US" sz="1200">
                <a:latin typeface="Times New Roman" panose="02020603050405020304" pitchFamily="18" charset="0"/>
              </a:rPr>
              <a:pPr/>
              <a:t>19</a:t>
            </a:fld>
            <a:endParaRPr lang="en-US" altLang="en-US" sz="1200">
              <a:latin typeface="Times New Roman" panose="02020603050405020304" pitchFamily="18" charset="0"/>
            </a:endParaRPr>
          </a:p>
        </p:txBody>
      </p:sp>
      <p:sp>
        <p:nvSpPr>
          <p:cNvPr id="72707" name="Rectangle 2">
            <a:extLst>
              <a:ext uri="{FF2B5EF4-FFF2-40B4-BE49-F238E27FC236}">
                <a16:creationId xmlns:a16="http://schemas.microsoft.com/office/drawing/2014/main" id="{A7B583AC-E77A-4B6D-8AB0-C33019329F52}"/>
              </a:ext>
            </a:extLst>
          </p:cNvPr>
          <p:cNvSpPr>
            <a:spLocks noGrp="1" noRot="1" noChangeAspect="1" noChangeArrowheads="1" noTextEdit="1"/>
          </p:cNvSpPr>
          <p:nvPr>
            <p:ph type="sldImg"/>
          </p:nvPr>
        </p:nvSpPr>
        <p:spPr>
          <a:xfrm>
            <a:off x="427038" y="692150"/>
            <a:ext cx="6157912" cy="3463925"/>
          </a:xfrm>
          <a:ln/>
        </p:spPr>
      </p:sp>
      <p:sp>
        <p:nvSpPr>
          <p:cNvPr id="72708" name="Rectangle 3">
            <a:extLst>
              <a:ext uri="{FF2B5EF4-FFF2-40B4-BE49-F238E27FC236}">
                <a16:creationId xmlns:a16="http://schemas.microsoft.com/office/drawing/2014/main" id="{D05AE0F7-D298-4F42-B427-B8D66F2B26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488" tIns="46744" rIns="93488" bIns="46744"/>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1F1F5F18-56BE-4B46-AF9C-8C2FE56E8E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827BB2B9-BF48-4BC2-9696-925F6631A7DE}" type="slidenum">
              <a:rPr lang="en-US" altLang="en-US" sz="1200">
                <a:latin typeface="Times New Roman" panose="02020603050405020304" pitchFamily="18" charset="0"/>
              </a:rPr>
              <a:pPr/>
              <a:t>35</a:t>
            </a:fld>
            <a:endParaRPr lang="en-US" altLang="en-US" sz="1200">
              <a:latin typeface="Times New Roman" panose="02020603050405020304" pitchFamily="18" charset="0"/>
            </a:endParaRPr>
          </a:p>
        </p:txBody>
      </p:sp>
      <p:sp>
        <p:nvSpPr>
          <p:cNvPr id="83971" name="Rectangle 2">
            <a:extLst>
              <a:ext uri="{FF2B5EF4-FFF2-40B4-BE49-F238E27FC236}">
                <a16:creationId xmlns:a16="http://schemas.microsoft.com/office/drawing/2014/main" id="{7D65A697-86FA-4B2B-85CB-343C9DFB4126}"/>
              </a:ext>
            </a:extLst>
          </p:cNvPr>
          <p:cNvSpPr>
            <a:spLocks noGrp="1" noRot="1" noChangeAspect="1" noChangeArrowheads="1" noTextEdit="1"/>
          </p:cNvSpPr>
          <p:nvPr>
            <p:ph type="sldImg"/>
          </p:nvPr>
        </p:nvSpPr>
        <p:spPr>
          <a:xfrm>
            <a:off x="427038" y="692150"/>
            <a:ext cx="6157912" cy="3463925"/>
          </a:xfrm>
          <a:ln/>
        </p:spPr>
      </p:sp>
      <p:sp>
        <p:nvSpPr>
          <p:cNvPr id="83972" name="Rectangle 3">
            <a:extLst>
              <a:ext uri="{FF2B5EF4-FFF2-40B4-BE49-F238E27FC236}">
                <a16:creationId xmlns:a16="http://schemas.microsoft.com/office/drawing/2014/main" id="{4511321E-444B-4AF9-9126-D6C91305CC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B4ACCE36-6B7A-4D95-9227-9F2E7254932B}"/>
              </a:ext>
            </a:extLst>
          </p:cNvPr>
          <p:cNvSpPr>
            <a:spLocks noGrp="1" noRot="1" noChangeAspect="1" noChangeArrowheads="1" noTextEdit="1"/>
          </p:cNvSpPr>
          <p:nvPr>
            <p:ph type="sldImg"/>
          </p:nvPr>
        </p:nvSpPr>
        <p:spPr>
          <a:ln/>
        </p:spPr>
      </p:sp>
      <p:sp>
        <p:nvSpPr>
          <p:cNvPr id="84995" name="Rectangle 3">
            <a:extLst>
              <a:ext uri="{FF2B5EF4-FFF2-40B4-BE49-F238E27FC236}">
                <a16:creationId xmlns:a16="http://schemas.microsoft.com/office/drawing/2014/main" id="{6BB6A98D-2654-4F79-A69E-F3C38F88F6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09E955E6-38F6-4E2D-9054-86FBC5A7303C}"/>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73607BD4-9C94-4261-9347-F4F3398687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38799457-74EF-4FC6-BDBE-0F5A1D9218BB}"/>
              </a:ext>
            </a:extLst>
          </p:cNvPr>
          <p:cNvSpPr>
            <a:spLocks noGrp="1" noRot="1" noChangeAspect="1" noChangeArrowheads="1" noTextEdit="1"/>
          </p:cNvSpPr>
          <p:nvPr>
            <p:ph type="sldImg"/>
          </p:nvPr>
        </p:nvSpPr>
        <p:spPr>
          <a:ln/>
        </p:spPr>
      </p:sp>
      <p:sp>
        <p:nvSpPr>
          <p:cNvPr id="87043" name="Rectangle 3">
            <a:extLst>
              <a:ext uri="{FF2B5EF4-FFF2-40B4-BE49-F238E27FC236}">
                <a16:creationId xmlns:a16="http://schemas.microsoft.com/office/drawing/2014/main" id="{AA0492B9-115D-4F86-8524-7BFB9F971B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A7941849-2F7A-4A55-AC8B-501462546A1D}"/>
              </a:ext>
            </a:extLst>
          </p:cNvPr>
          <p:cNvSpPr>
            <a:spLocks noGrp="1" noRot="1" noChangeAspect="1" noChangeArrowheads="1" noTextEdit="1"/>
          </p:cNvSpPr>
          <p:nvPr>
            <p:ph type="sldImg"/>
          </p:nvPr>
        </p:nvSpPr>
        <p:spPr>
          <a:xfrm>
            <a:off x="441325" y="700088"/>
            <a:ext cx="6132513" cy="3449637"/>
          </a:xfrm>
          <a:ln/>
        </p:spPr>
      </p:sp>
      <p:sp>
        <p:nvSpPr>
          <p:cNvPr id="88067" name="Rectangle 3">
            <a:extLst>
              <a:ext uri="{FF2B5EF4-FFF2-40B4-BE49-F238E27FC236}">
                <a16:creationId xmlns:a16="http://schemas.microsoft.com/office/drawing/2014/main" id="{0FE9CD9C-C459-4B10-9430-67378217DE9F}"/>
              </a:ext>
            </a:extLst>
          </p:cNvPr>
          <p:cNvSpPr>
            <a:spLocks noGrp="1" noChangeArrowheads="1"/>
          </p:cNvSpPr>
          <p:nvPr>
            <p:ph type="body" idx="1"/>
          </p:nvPr>
        </p:nvSpPr>
        <p:spPr>
          <a:xfrm>
            <a:off x="933450" y="4387850"/>
            <a:ext cx="5141913" cy="4152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108D990C-7741-4532-B69A-59E0FBFC655D}"/>
              </a:ext>
            </a:extLst>
          </p:cNvPr>
          <p:cNvSpPr>
            <a:spLocks noGrp="1" noRot="1" noChangeAspect="1" noChangeArrowheads="1" noTextEdit="1"/>
          </p:cNvSpPr>
          <p:nvPr>
            <p:ph type="sldImg"/>
          </p:nvPr>
        </p:nvSpPr>
        <p:spPr>
          <a:xfrm>
            <a:off x="441325" y="700088"/>
            <a:ext cx="6132513" cy="3449637"/>
          </a:xfrm>
          <a:ln/>
        </p:spPr>
      </p:sp>
      <p:sp>
        <p:nvSpPr>
          <p:cNvPr id="89091" name="Rectangle 3">
            <a:extLst>
              <a:ext uri="{FF2B5EF4-FFF2-40B4-BE49-F238E27FC236}">
                <a16:creationId xmlns:a16="http://schemas.microsoft.com/office/drawing/2014/main" id="{BE878528-D9FC-4836-B2BA-32F00243AF16}"/>
              </a:ext>
            </a:extLst>
          </p:cNvPr>
          <p:cNvSpPr>
            <a:spLocks noGrp="1" noChangeArrowheads="1"/>
          </p:cNvSpPr>
          <p:nvPr>
            <p:ph type="body" idx="1"/>
          </p:nvPr>
        </p:nvSpPr>
        <p:spPr>
          <a:xfrm>
            <a:off x="933450" y="4387850"/>
            <a:ext cx="5141913" cy="4152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727FD6A5-41CC-49B6-ABB7-A168933FED91}"/>
              </a:ext>
            </a:extLst>
          </p:cNvPr>
          <p:cNvSpPr>
            <a:spLocks noGrp="1" noRot="1" noChangeAspect="1" noChangeArrowheads="1" noTextEdit="1"/>
          </p:cNvSpPr>
          <p:nvPr>
            <p:ph type="sldImg"/>
          </p:nvPr>
        </p:nvSpPr>
        <p:spPr>
          <a:ln/>
        </p:spPr>
      </p:sp>
      <p:sp>
        <p:nvSpPr>
          <p:cNvPr id="90115" name="Rectangle 3">
            <a:extLst>
              <a:ext uri="{FF2B5EF4-FFF2-40B4-BE49-F238E27FC236}">
                <a16:creationId xmlns:a16="http://schemas.microsoft.com/office/drawing/2014/main" id="{21182A1B-A0AE-44F4-8557-B59E812BB5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0DB51E4A-C8D9-42EA-AC13-ABFBC0C26550}"/>
              </a:ext>
            </a:extLst>
          </p:cNvPr>
          <p:cNvSpPr>
            <a:spLocks noGrp="1" noRot="1" noChangeAspect="1" noTextEdit="1"/>
          </p:cNvSpPr>
          <p:nvPr>
            <p:ph type="sldImg"/>
          </p:nvPr>
        </p:nvSpPr>
        <p:spPr>
          <a:ln/>
        </p:spPr>
      </p:sp>
      <p:sp>
        <p:nvSpPr>
          <p:cNvPr id="91139" name="Notes Placeholder 2">
            <a:extLst>
              <a:ext uri="{FF2B5EF4-FFF2-40B4-BE49-F238E27FC236}">
                <a16:creationId xmlns:a16="http://schemas.microsoft.com/office/drawing/2014/main" id="{9B3A18E1-5BAA-4842-B1BD-AC8CBAA44A5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1140" name="Slide Number Placeholder 3">
            <a:extLst>
              <a:ext uri="{FF2B5EF4-FFF2-40B4-BE49-F238E27FC236}">
                <a16:creationId xmlns:a16="http://schemas.microsoft.com/office/drawing/2014/main" id="{3F9F587A-D973-4568-8B35-13B944F3315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C795902C-577C-452E-A626-79CAAB3AD262}" type="slidenum">
              <a:rPr lang="en-US" altLang="en-US" sz="1200">
                <a:latin typeface="Times New Roman" panose="02020603050405020304" pitchFamily="18" charset="0"/>
              </a:rPr>
              <a:pPr/>
              <a:t>43</a:t>
            </a:fld>
            <a:endParaRPr lang="en-US" altLang="en-US" sz="120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5C47A908-7404-4091-86A4-F76FA8CE68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EC04156E-38A0-4666-B9A3-0DFA86864DE0}" type="slidenum">
              <a:rPr lang="en-US" altLang="en-US" sz="1200">
                <a:latin typeface="Times New Roman" panose="02020603050405020304" pitchFamily="18" charset="0"/>
              </a:rPr>
              <a:pPr/>
              <a:t>44</a:t>
            </a:fld>
            <a:endParaRPr lang="en-US" altLang="en-US" sz="1200">
              <a:latin typeface="Times New Roman" panose="02020603050405020304" pitchFamily="18" charset="0"/>
            </a:endParaRPr>
          </a:p>
        </p:txBody>
      </p:sp>
      <p:sp>
        <p:nvSpPr>
          <p:cNvPr id="93187" name="Rectangle 2">
            <a:extLst>
              <a:ext uri="{FF2B5EF4-FFF2-40B4-BE49-F238E27FC236}">
                <a16:creationId xmlns:a16="http://schemas.microsoft.com/office/drawing/2014/main" id="{92FCE1E6-7D80-4D5D-A295-D79913F98F6D}"/>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CE31B688-FBB7-4086-8C34-C40A28832C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42AF26F2-FFB6-48D1-86D6-A4438F7275E1}"/>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C17EC220-8948-4B79-8C9C-B7A533BC0971}" type="slidenum">
              <a:rPr lang="en-US" altLang="en-US" sz="1200">
                <a:latin typeface="Times New Roman" panose="02020603050405020304" pitchFamily="18" charset="0"/>
              </a:rPr>
              <a:pPr algn="r"/>
              <a:t>45</a:t>
            </a:fld>
            <a:endParaRPr lang="en-US" altLang="en-US" sz="1200">
              <a:latin typeface="Times New Roman" panose="02020603050405020304" pitchFamily="18" charset="0"/>
            </a:endParaRPr>
          </a:p>
        </p:txBody>
      </p:sp>
      <p:sp>
        <p:nvSpPr>
          <p:cNvPr id="94211" name="Rectangle 2">
            <a:extLst>
              <a:ext uri="{FF2B5EF4-FFF2-40B4-BE49-F238E27FC236}">
                <a16:creationId xmlns:a16="http://schemas.microsoft.com/office/drawing/2014/main" id="{67729783-AD2E-4F03-B1ED-E26F88C66CF4}"/>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7F20CB25-C616-4636-807D-BCBB6DE1D3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1"/>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CC6D6A39-EABD-484F-9E68-2E77964412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85B4F3D5-7C95-4822-AD4D-CB7E0F12A1F6}"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73731" name="Rectangle 2">
            <a:extLst>
              <a:ext uri="{FF2B5EF4-FFF2-40B4-BE49-F238E27FC236}">
                <a16:creationId xmlns:a16="http://schemas.microsoft.com/office/drawing/2014/main" id="{042B1AFE-E26A-4931-8662-9B8C35A7189E}"/>
              </a:ext>
            </a:extLst>
          </p:cNvPr>
          <p:cNvSpPr>
            <a:spLocks noGrp="1" noRot="1" noChangeAspect="1" noChangeArrowheads="1" noTextEdit="1"/>
          </p:cNvSpPr>
          <p:nvPr>
            <p:ph type="sldImg"/>
          </p:nvPr>
        </p:nvSpPr>
        <p:spPr>
          <a:xfrm>
            <a:off x="427038" y="692150"/>
            <a:ext cx="6157912" cy="3463925"/>
          </a:xfrm>
          <a:ln/>
        </p:spPr>
      </p:sp>
      <p:sp>
        <p:nvSpPr>
          <p:cNvPr id="73732" name="Rectangle 3">
            <a:extLst>
              <a:ext uri="{FF2B5EF4-FFF2-40B4-BE49-F238E27FC236}">
                <a16:creationId xmlns:a16="http://schemas.microsoft.com/office/drawing/2014/main" id="{942DAF4B-F247-4165-A44A-2718B58BEB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F267A96C-1596-42AB-B016-DAE65311A443}"/>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73FF64BF-5AF4-44FE-B690-DC77F42CACF9}" type="slidenum">
              <a:rPr lang="en-US" altLang="en-US" sz="1200">
                <a:latin typeface="Times New Roman" panose="02020603050405020304" pitchFamily="18" charset="0"/>
              </a:rPr>
              <a:pPr algn="r"/>
              <a:t>46</a:t>
            </a:fld>
            <a:endParaRPr lang="en-US" altLang="en-US" sz="1200">
              <a:latin typeface="Times New Roman" panose="02020603050405020304" pitchFamily="18" charset="0"/>
            </a:endParaRPr>
          </a:p>
        </p:txBody>
      </p:sp>
      <p:sp>
        <p:nvSpPr>
          <p:cNvPr id="95235" name="Rectangle 2">
            <a:extLst>
              <a:ext uri="{FF2B5EF4-FFF2-40B4-BE49-F238E27FC236}">
                <a16:creationId xmlns:a16="http://schemas.microsoft.com/office/drawing/2014/main" id="{1DF21A6B-1DAE-40F1-9EA7-18B7F88506F8}"/>
              </a:ext>
            </a:extLst>
          </p:cNvPr>
          <p:cNvSpPr>
            <a:spLocks noGrp="1" noRot="1" noChangeAspect="1" noChangeArrowheads="1" noTextEdit="1"/>
          </p:cNvSpPr>
          <p:nvPr>
            <p:ph type="sldImg"/>
          </p:nvPr>
        </p:nvSpPr>
        <p:spPr>
          <a:xfrm>
            <a:off x="430213" y="693738"/>
            <a:ext cx="6153150" cy="3462337"/>
          </a:xfrm>
          <a:ln/>
        </p:spPr>
      </p:sp>
      <p:sp>
        <p:nvSpPr>
          <p:cNvPr id="95236" name="Rectangle 3">
            <a:extLst>
              <a:ext uri="{FF2B5EF4-FFF2-40B4-BE49-F238E27FC236}">
                <a16:creationId xmlns:a16="http://schemas.microsoft.com/office/drawing/2014/main" id="{464E4347-40E6-4F90-88B1-D555FA9A538F}"/>
              </a:ext>
            </a:extLst>
          </p:cNvPr>
          <p:cNvSpPr>
            <a:spLocks noGrp="1" noChangeArrowheads="1"/>
          </p:cNvSpPr>
          <p:nvPr>
            <p:ph type="body" idx="1"/>
          </p:nvPr>
        </p:nvSpPr>
        <p:spPr>
          <a:xfrm>
            <a:off x="935038" y="4386263"/>
            <a:ext cx="514032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051E56EB-4E83-4B9E-8E87-F196C1EF95EC}"/>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C98D5A61-1EDA-46A6-A84C-568E57896642}" type="slidenum">
              <a:rPr lang="en-US" altLang="en-US" sz="1200">
                <a:latin typeface="Times New Roman" panose="02020603050405020304" pitchFamily="18" charset="0"/>
              </a:rPr>
              <a:pPr algn="r"/>
              <a:t>47</a:t>
            </a:fld>
            <a:endParaRPr lang="en-US" altLang="en-US" sz="1200">
              <a:latin typeface="Times New Roman" panose="02020603050405020304" pitchFamily="18" charset="0"/>
            </a:endParaRPr>
          </a:p>
        </p:txBody>
      </p:sp>
      <p:sp>
        <p:nvSpPr>
          <p:cNvPr id="96259" name="Rectangle 2">
            <a:extLst>
              <a:ext uri="{FF2B5EF4-FFF2-40B4-BE49-F238E27FC236}">
                <a16:creationId xmlns:a16="http://schemas.microsoft.com/office/drawing/2014/main" id="{E92C3306-907B-4245-8750-B104F523B1B3}"/>
              </a:ext>
            </a:extLst>
          </p:cNvPr>
          <p:cNvSpPr>
            <a:spLocks noGrp="1" noRot="1" noChangeAspect="1" noChangeArrowheads="1" noTextEdit="1"/>
          </p:cNvSpPr>
          <p:nvPr>
            <p:ph type="sldImg"/>
          </p:nvPr>
        </p:nvSpPr>
        <p:spPr>
          <a:xfrm>
            <a:off x="428625" y="693738"/>
            <a:ext cx="6153150" cy="3462337"/>
          </a:xfrm>
          <a:ln/>
        </p:spPr>
      </p:sp>
      <p:sp>
        <p:nvSpPr>
          <p:cNvPr id="96260" name="Rectangle 3">
            <a:extLst>
              <a:ext uri="{FF2B5EF4-FFF2-40B4-BE49-F238E27FC236}">
                <a16:creationId xmlns:a16="http://schemas.microsoft.com/office/drawing/2014/main" id="{152792E2-CF28-49E2-B868-AEBE293CE315}"/>
              </a:ext>
            </a:extLst>
          </p:cNvPr>
          <p:cNvSpPr>
            <a:spLocks noGrp="1" noChangeArrowheads="1"/>
          </p:cNvSpPr>
          <p:nvPr>
            <p:ph type="body" idx="1"/>
          </p:nvPr>
        </p:nvSpPr>
        <p:spPr>
          <a:xfrm>
            <a:off x="701675" y="4387850"/>
            <a:ext cx="5607050" cy="415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09DA381A-2922-4747-A0D7-31793C4FAEFF}"/>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DACAE7F7-820B-43CB-805F-E1BAC8D33AA0}" type="slidenum">
              <a:rPr lang="en-US" altLang="en-US" sz="1200">
                <a:latin typeface="Times New Roman" panose="02020603050405020304" pitchFamily="18" charset="0"/>
              </a:rPr>
              <a:pPr algn="r"/>
              <a:t>48</a:t>
            </a:fld>
            <a:endParaRPr lang="en-US" altLang="en-US" sz="1200">
              <a:latin typeface="Times New Roman" panose="02020603050405020304" pitchFamily="18" charset="0"/>
            </a:endParaRPr>
          </a:p>
        </p:txBody>
      </p:sp>
      <p:sp>
        <p:nvSpPr>
          <p:cNvPr id="97283" name="Rectangle 2">
            <a:extLst>
              <a:ext uri="{FF2B5EF4-FFF2-40B4-BE49-F238E27FC236}">
                <a16:creationId xmlns:a16="http://schemas.microsoft.com/office/drawing/2014/main" id="{B9C48CB1-C79C-4ED0-BDE8-689DE83D3D32}"/>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83AEF250-D90E-4F4C-BC94-5D25F2714F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3CD45EC1-8AEF-481E-8B66-08E89F4B0C20}"/>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B9592ECB-C9DF-41DD-B4B5-E8F2F965FFCF}" type="slidenum">
              <a:rPr lang="en-US" altLang="en-US" sz="1200">
                <a:latin typeface="Times New Roman" panose="02020603050405020304" pitchFamily="18" charset="0"/>
              </a:rPr>
              <a:pPr algn="r"/>
              <a:t>49</a:t>
            </a:fld>
            <a:endParaRPr lang="en-US" altLang="en-US" sz="1200">
              <a:latin typeface="Times New Roman" panose="02020603050405020304" pitchFamily="18" charset="0"/>
            </a:endParaRPr>
          </a:p>
        </p:txBody>
      </p:sp>
      <p:sp>
        <p:nvSpPr>
          <p:cNvPr id="98307" name="Rectangle 2">
            <a:extLst>
              <a:ext uri="{FF2B5EF4-FFF2-40B4-BE49-F238E27FC236}">
                <a16:creationId xmlns:a16="http://schemas.microsoft.com/office/drawing/2014/main" id="{AE753EAD-E7F5-40DE-A98A-FC6B895932E7}"/>
              </a:ext>
            </a:extLst>
          </p:cNvPr>
          <p:cNvSpPr>
            <a:spLocks noGrp="1" noRot="1" noChangeAspect="1" noChangeArrowheads="1" noTextEdit="1"/>
          </p:cNvSpPr>
          <p:nvPr>
            <p:ph type="sldImg"/>
          </p:nvPr>
        </p:nvSpPr>
        <p:spPr>
          <a:xfrm>
            <a:off x="428625" y="693738"/>
            <a:ext cx="6153150" cy="3462337"/>
          </a:xfrm>
          <a:ln/>
        </p:spPr>
      </p:sp>
      <p:sp>
        <p:nvSpPr>
          <p:cNvPr id="98308" name="Rectangle 3">
            <a:extLst>
              <a:ext uri="{FF2B5EF4-FFF2-40B4-BE49-F238E27FC236}">
                <a16:creationId xmlns:a16="http://schemas.microsoft.com/office/drawing/2014/main" id="{E0A31CD3-2708-4554-93DC-1CF7CF27629D}"/>
              </a:ext>
            </a:extLst>
          </p:cNvPr>
          <p:cNvSpPr>
            <a:spLocks noGrp="1" noChangeArrowheads="1"/>
          </p:cNvSpPr>
          <p:nvPr>
            <p:ph type="body" idx="1"/>
          </p:nvPr>
        </p:nvSpPr>
        <p:spPr>
          <a:xfrm>
            <a:off x="701675" y="4387850"/>
            <a:ext cx="5607050" cy="415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FBBE51CA-C9A2-497A-BB86-2DB153697B83}"/>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1C3DBD2E-ED82-49B7-B4BE-2DBC14A0E66D}" type="slidenum">
              <a:rPr lang="en-US" altLang="en-US" sz="1200">
                <a:latin typeface="Times New Roman" panose="02020603050405020304" pitchFamily="18" charset="0"/>
              </a:rPr>
              <a:pPr algn="r"/>
              <a:t>50</a:t>
            </a:fld>
            <a:endParaRPr lang="en-US" altLang="en-US" sz="1200">
              <a:latin typeface="Times New Roman" panose="02020603050405020304" pitchFamily="18" charset="0"/>
            </a:endParaRPr>
          </a:p>
        </p:txBody>
      </p:sp>
      <p:sp>
        <p:nvSpPr>
          <p:cNvPr id="99331" name="Rectangle 2">
            <a:extLst>
              <a:ext uri="{FF2B5EF4-FFF2-40B4-BE49-F238E27FC236}">
                <a16:creationId xmlns:a16="http://schemas.microsoft.com/office/drawing/2014/main" id="{B821DC23-0DD5-42C9-82F0-82286E99D20B}"/>
              </a:ext>
            </a:extLst>
          </p:cNvPr>
          <p:cNvSpPr>
            <a:spLocks noGrp="1" noRot="1" noChangeAspect="1" noChangeArrowheads="1" noTextEdit="1"/>
          </p:cNvSpPr>
          <p:nvPr>
            <p:ph type="sldImg"/>
          </p:nvPr>
        </p:nvSpPr>
        <p:spPr>
          <a:xfrm>
            <a:off x="442913" y="701675"/>
            <a:ext cx="6126162" cy="3446463"/>
          </a:xfrm>
          <a:ln/>
        </p:spPr>
      </p:sp>
      <p:sp>
        <p:nvSpPr>
          <p:cNvPr id="99332" name="Rectangle 3">
            <a:extLst>
              <a:ext uri="{FF2B5EF4-FFF2-40B4-BE49-F238E27FC236}">
                <a16:creationId xmlns:a16="http://schemas.microsoft.com/office/drawing/2014/main" id="{DFC6B771-E9E2-4718-9DEC-79950FBF3665}"/>
              </a:ext>
            </a:extLst>
          </p:cNvPr>
          <p:cNvSpPr>
            <a:spLocks noGrp="1" noChangeArrowheads="1"/>
          </p:cNvSpPr>
          <p:nvPr>
            <p:ph type="body" idx="1"/>
          </p:nvPr>
        </p:nvSpPr>
        <p:spPr>
          <a:xfrm>
            <a:off x="936625" y="4386263"/>
            <a:ext cx="5137150" cy="4154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84AE50C7-59E5-4F2A-A4B4-CA0E492731D1}"/>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A9E1278C-97DE-4888-8BE9-EF6E7C4BD85C}" type="slidenum">
              <a:rPr lang="en-US" altLang="en-US" sz="1200">
                <a:latin typeface="Times New Roman" panose="02020603050405020304" pitchFamily="18" charset="0"/>
              </a:rPr>
              <a:pPr algn="r"/>
              <a:t>51</a:t>
            </a:fld>
            <a:endParaRPr lang="en-US" altLang="en-US" sz="1200">
              <a:latin typeface="Times New Roman" panose="02020603050405020304" pitchFamily="18" charset="0"/>
            </a:endParaRPr>
          </a:p>
        </p:txBody>
      </p:sp>
      <p:sp>
        <p:nvSpPr>
          <p:cNvPr id="100355" name="Rectangle 2">
            <a:extLst>
              <a:ext uri="{FF2B5EF4-FFF2-40B4-BE49-F238E27FC236}">
                <a16:creationId xmlns:a16="http://schemas.microsoft.com/office/drawing/2014/main" id="{A6EEBE88-6647-4797-A366-F844030CB9C4}"/>
              </a:ext>
            </a:extLst>
          </p:cNvPr>
          <p:cNvSpPr>
            <a:spLocks noGrp="1" noRot="1" noChangeAspect="1" noChangeArrowheads="1" noTextEdit="1"/>
          </p:cNvSpPr>
          <p:nvPr>
            <p:ph type="sldImg"/>
          </p:nvPr>
        </p:nvSpPr>
        <p:spPr>
          <a:xfrm>
            <a:off x="425450" y="692150"/>
            <a:ext cx="6157913" cy="3463925"/>
          </a:xfrm>
          <a:ln/>
        </p:spPr>
      </p:sp>
      <p:sp>
        <p:nvSpPr>
          <p:cNvPr id="100356" name="Rectangle 3">
            <a:extLst>
              <a:ext uri="{FF2B5EF4-FFF2-40B4-BE49-F238E27FC236}">
                <a16:creationId xmlns:a16="http://schemas.microsoft.com/office/drawing/2014/main" id="{15B65C7F-C1B7-4277-8EF9-7431B086B9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13" tIns="46406" rIns="92813" bIns="46406"/>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70240904-E782-4280-B584-6BC54FAC22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65298348-FA80-445F-8AC2-0F95F5D20C40}" type="slidenum">
              <a:rPr lang="en-US" altLang="en-US" sz="1200">
                <a:latin typeface="Times New Roman" panose="02020603050405020304" pitchFamily="18" charset="0"/>
              </a:rPr>
              <a:pPr/>
              <a:t>52</a:t>
            </a:fld>
            <a:endParaRPr lang="en-US" altLang="en-US" sz="1200">
              <a:latin typeface="Times New Roman" panose="02020603050405020304" pitchFamily="18" charset="0"/>
            </a:endParaRPr>
          </a:p>
        </p:txBody>
      </p:sp>
      <p:sp>
        <p:nvSpPr>
          <p:cNvPr id="101379" name="Rectangle 2">
            <a:extLst>
              <a:ext uri="{FF2B5EF4-FFF2-40B4-BE49-F238E27FC236}">
                <a16:creationId xmlns:a16="http://schemas.microsoft.com/office/drawing/2014/main" id="{427BB78D-BF74-43C4-98D9-1CBB6DC8FC37}"/>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AC22B038-7DBB-416A-876F-5121F1FFC4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8937E141-E567-46F6-8105-6B2546D9E2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8A7A0E1-5A0A-4741-8CB3-B840AEF7CAD4}"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102403" name="Rectangle 2">
            <a:extLst>
              <a:ext uri="{FF2B5EF4-FFF2-40B4-BE49-F238E27FC236}">
                <a16:creationId xmlns:a16="http://schemas.microsoft.com/office/drawing/2014/main" id="{6ABDCE59-E7AA-45A8-9120-14EC6265B136}"/>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94E3C521-2E71-40F2-A419-813A170477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CF7E60A3-8D81-4941-A6A9-A2981E7CF4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8D968BDE-0831-4DC5-BF85-CCE8367603A5}" type="slidenum">
              <a:rPr lang="en-US" altLang="en-US" sz="1200">
                <a:latin typeface="Times New Roman" panose="02020603050405020304" pitchFamily="18" charset="0"/>
              </a:rPr>
              <a:pPr/>
              <a:t>54</a:t>
            </a:fld>
            <a:endParaRPr lang="en-US" altLang="en-US" sz="1200">
              <a:latin typeface="Times New Roman" panose="02020603050405020304" pitchFamily="18" charset="0"/>
            </a:endParaRPr>
          </a:p>
        </p:txBody>
      </p:sp>
      <p:sp>
        <p:nvSpPr>
          <p:cNvPr id="103427" name="Rectangle 2">
            <a:extLst>
              <a:ext uri="{FF2B5EF4-FFF2-40B4-BE49-F238E27FC236}">
                <a16:creationId xmlns:a16="http://schemas.microsoft.com/office/drawing/2014/main" id="{D303A46E-2147-4641-AE49-10EAFC53F340}"/>
              </a:ext>
            </a:extLst>
          </p:cNvPr>
          <p:cNvSpPr>
            <a:spLocks noGrp="1" noRot="1" noChangeAspect="1" noChangeArrowheads="1" noTextEdit="1"/>
          </p:cNvSpPr>
          <p:nvPr>
            <p:ph type="sldImg"/>
          </p:nvPr>
        </p:nvSpPr>
        <p:spPr>
          <a:xfrm>
            <a:off x="430213" y="693738"/>
            <a:ext cx="6153150" cy="3462337"/>
          </a:xfrm>
          <a:ln/>
        </p:spPr>
      </p:sp>
      <p:sp>
        <p:nvSpPr>
          <p:cNvPr id="103428" name="Rectangle 3">
            <a:extLst>
              <a:ext uri="{FF2B5EF4-FFF2-40B4-BE49-F238E27FC236}">
                <a16:creationId xmlns:a16="http://schemas.microsoft.com/office/drawing/2014/main" id="{050C6CC0-7A2E-40BD-A280-E76C25DFB51C}"/>
              </a:ext>
            </a:extLst>
          </p:cNvPr>
          <p:cNvSpPr>
            <a:spLocks noGrp="1" noChangeArrowheads="1"/>
          </p:cNvSpPr>
          <p:nvPr>
            <p:ph type="body" idx="1"/>
          </p:nvPr>
        </p:nvSpPr>
        <p:spPr>
          <a:xfrm>
            <a:off x="935038" y="4386263"/>
            <a:ext cx="514032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8E5BF8A5-AD6D-409B-81C7-3A28CFF35D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9100C980-47A2-4CC7-B642-51DC5A7FEAB4}" type="slidenum">
              <a:rPr lang="en-US" altLang="en-US" sz="1200">
                <a:latin typeface="Times New Roman" panose="02020603050405020304" pitchFamily="18" charset="0"/>
              </a:rPr>
              <a:pPr/>
              <a:t>55</a:t>
            </a:fld>
            <a:endParaRPr lang="en-US" altLang="en-US" sz="1200">
              <a:latin typeface="Times New Roman" panose="02020603050405020304" pitchFamily="18" charset="0"/>
            </a:endParaRPr>
          </a:p>
        </p:txBody>
      </p:sp>
      <p:sp>
        <p:nvSpPr>
          <p:cNvPr id="104451" name="Rectangle 2">
            <a:extLst>
              <a:ext uri="{FF2B5EF4-FFF2-40B4-BE49-F238E27FC236}">
                <a16:creationId xmlns:a16="http://schemas.microsoft.com/office/drawing/2014/main" id="{AFAC1D44-0D1F-4D8A-900C-4D4F06957DE6}"/>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085505DD-768B-4130-B39D-410FB34234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58704709-43EE-4B84-92E4-BE49D92C88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8325B178-17C5-437A-82EA-630B460F5286}" type="slidenum">
              <a:rPr lang="en-US" altLang="en-US" sz="1200">
                <a:latin typeface="Times New Roman" panose="02020603050405020304" pitchFamily="18" charset="0"/>
              </a:rPr>
              <a:pPr/>
              <a:t>23</a:t>
            </a:fld>
            <a:endParaRPr lang="en-US" altLang="en-US" sz="1200">
              <a:latin typeface="Times New Roman" panose="02020603050405020304" pitchFamily="18" charset="0"/>
            </a:endParaRPr>
          </a:p>
        </p:txBody>
      </p:sp>
      <p:sp>
        <p:nvSpPr>
          <p:cNvPr id="75779" name="Rectangle 2">
            <a:extLst>
              <a:ext uri="{FF2B5EF4-FFF2-40B4-BE49-F238E27FC236}">
                <a16:creationId xmlns:a16="http://schemas.microsoft.com/office/drawing/2014/main" id="{64AF6069-7832-407A-B0D0-D330D41DFC0A}"/>
              </a:ext>
            </a:extLst>
          </p:cNvPr>
          <p:cNvSpPr>
            <a:spLocks noGrp="1" noRot="1" noChangeAspect="1" noChangeArrowheads="1" noTextEdit="1"/>
          </p:cNvSpPr>
          <p:nvPr>
            <p:ph type="sldImg"/>
          </p:nvPr>
        </p:nvSpPr>
        <p:spPr>
          <a:xfrm>
            <a:off x="427038" y="692150"/>
            <a:ext cx="6157912" cy="3463925"/>
          </a:xfrm>
          <a:ln/>
        </p:spPr>
      </p:sp>
      <p:sp>
        <p:nvSpPr>
          <p:cNvPr id="75780" name="Rectangle 3">
            <a:extLst>
              <a:ext uri="{FF2B5EF4-FFF2-40B4-BE49-F238E27FC236}">
                <a16:creationId xmlns:a16="http://schemas.microsoft.com/office/drawing/2014/main" id="{88A7EE3F-22A4-41FC-AF4C-176519E31C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28D1F2EC-FDB6-4A2B-9C84-3D913F118744}"/>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489F715B-6D69-4926-BDD9-042F03DB9324}" type="slidenum">
              <a:rPr lang="en-US" altLang="en-US" sz="1200">
                <a:latin typeface="Times New Roman" panose="02020603050405020304" pitchFamily="18" charset="0"/>
              </a:rPr>
              <a:pPr algn="r"/>
              <a:t>56</a:t>
            </a:fld>
            <a:endParaRPr lang="en-US" altLang="en-US" sz="1200">
              <a:latin typeface="Times New Roman" panose="02020603050405020304" pitchFamily="18" charset="0"/>
            </a:endParaRPr>
          </a:p>
        </p:txBody>
      </p:sp>
      <p:sp>
        <p:nvSpPr>
          <p:cNvPr id="105475" name="Rectangle 2">
            <a:extLst>
              <a:ext uri="{FF2B5EF4-FFF2-40B4-BE49-F238E27FC236}">
                <a16:creationId xmlns:a16="http://schemas.microsoft.com/office/drawing/2014/main" id="{CE7FC73D-F822-4E1C-AFC2-54A2E0A99EDD}"/>
              </a:ext>
            </a:extLst>
          </p:cNvPr>
          <p:cNvSpPr>
            <a:spLocks noGrp="1" noRot="1" noChangeAspect="1" noChangeArrowheads="1" noTextEdit="1"/>
          </p:cNvSpPr>
          <p:nvPr>
            <p:ph type="sldImg"/>
          </p:nvPr>
        </p:nvSpPr>
        <p:spPr>
          <a:xfrm>
            <a:off x="441325" y="700088"/>
            <a:ext cx="6132513" cy="3449637"/>
          </a:xfrm>
          <a:ln/>
        </p:spPr>
      </p:sp>
      <p:sp>
        <p:nvSpPr>
          <p:cNvPr id="105476" name="Rectangle 3">
            <a:extLst>
              <a:ext uri="{FF2B5EF4-FFF2-40B4-BE49-F238E27FC236}">
                <a16:creationId xmlns:a16="http://schemas.microsoft.com/office/drawing/2014/main" id="{D256D552-280E-476A-8E79-047800835488}"/>
              </a:ext>
            </a:extLst>
          </p:cNvPr>
          <p:cNvSpPr>
            <a:spLocks noGrp="1" noChangeArrowheads="1"/>
          </p:cNvSpPr>
          <p:nvPr>
            <p:ph type="body" idx="1"/>
          </p:nvPr>
        </p:nvSpPr>
        <p:spPr>
          <a:xfrm>
            <a:off x="933450" y="4387850"/>
            <a:ext cx="5141913" cy="4152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A3786B4B-825A-41E1-883F-2CF8DAF52C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F369DCBD-F072-40DC-BD79-4059CF5D3ACB}" type="slidenum">
              <a:rPr lang="en-US" altLang="en-US" sz="1200">
                <a:latin typeface="Times New Roman" panose="02020603050405020304" pitchFamily="18" charset="0"/>
              </a:rPr>
              <a:pPr/>
              <a:t>57</a:t>
            </a:fld>
            <a:endParaRPr lang="en-US" altLang="en-US" sz="1200">
              <a:latin typeface="Times New Roman" panose="02020603050405020304" pitchFamily="18" charset="0"/>
            </a:endParaRPr>
          </a:p>
        </p:txBody>
      </p:sp>
      <p:sp>
        <p:nvSpPr>
          <p:cNvPr id="106499" name="Rectangle 2">
            <a:extLst>
              <a:ext uri="{FF2B5EF4-FFF2-40B4-BE49-F238E27FC236}">
                <a16:creationId xmlns:a16="http://schemas.microsoft.com/office/drawing/2014/main" id="{9480335A-041C-4EB7-9F9B-1272D4809E80}"/>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D4983747-2509-43C4-BC27-476DC8EBA7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5370B24B-B9C3-4124-981E-ADECA3EB80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636B2319-7EB9-47A3-A3EB-DA3EE68A38A8}" type="slidenum">
              <a:rPr lang="en-US" altLang="en-US" sz="1200">
                <a:latin typeface="Times New Roman" panose="02020603050405020304" pitchFamily="18" charset="0"/>
              </a:rPr>
              <a:pPr/>
              <a:t>58</a:t>
            </a:fld>
            <a:endParaRPr lang="en-US" altLang="en-US" sz="1200">
              <a:latin typeface="Times New Roman" panose="02020603050405020304" pitchFamily="18" charset="0"/>
            </a:endParaRPr>
          </a:p>
        </p:txBody>
      </p:sp>
      <p:sp>
        <p:nvSpPr>
          <p:cNvPr id="107523" name="Rectangle 2">
            <a:extLst>
              <a:ext uri="{FF2B5EF4-FFF2-40B4-BE49-F238E27FC236}">
                <a16:creationId xmlns:a16="http://schemas.microsoft.com/office/drawing/2014/main" id="{5354DDA6-44C4-4A99-A678-B87281F69DA5}"/>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4E0A64EA-2048-47B2-826C-CB410BF50B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3D9D88BD-F502-4BB0-AF92-4FE451D108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3FFD75B0-5B51-4D50-8341-731DED7D731B}" type="slidenum">
              <a:rPr lang="en-US" altLang="en-US" sz="1200">
                <a:latin typeface="Times New Roman" panose="02020603050405020304" pitchFamily="18" charset="0"/>
              </a:rPr>
              <a:pPr/>
              <a:t>59</a:t>
            </a:fld>
            <a:endParaRPr lang="en-US" altLang="en-US" sz="1200">
              <a:latin typeface="Times New Roman" panose="02020603050405020304" pitchFamily="18" charset="0"/>
            </a:endParaRPr>
          </a:p>
        </p:txBody>
      </p:sp>
      <p:sp>
        <p:nvSpPr>
          <p:cNvPr id="108547" name="Rectangle 2">
            <a:extLst>
              <a:ext uri="{FF2B5EF4-FFF2-40B4-BE49-F238E27FC236}">
                <a16:creationId xmlns:a16="http://schemas.microsoft.com/office/drawing/2014/main" id="{2ECA1D71-85F8-496D-A55D-507C8DBC6E6D}"/>
              </a:ext>
            </a:extLst>
          </p:cNvPr>
          <p:cNvSpPr>
            <a:spLocks noGrp="1" noRot="1" noChangeAspect="1" noChangeArrowheads="1" noTextEdit="1"/>
          </p:cNvSpPr>
          <p:nvPr>
            <p:ph type="sldImg"/>
          </p:nvPr>
        </p:nvSpPr>
        <p:spPr>
          <a:xfrm>
            <a:off x="427038" y="692150"/>
            <a:ext cx="6157912" cy="3463925"/>
          </a:xfrm>
          <a:ln/>
        </p:spPr>
      </p:sp>
      <p:sp>
        <p:nvSpPr>
          <p:cNvPr id="108548" name="Rectangle 3">
            <a:extLst>
              <a:ext uri="{FF2B5EF4-FFF2-40B4-BE49-F238E27FC236}">
                <a16:creationId xmlns:a16="http://schemas.microsoft.com/office/drawing/2014/main" id="{F04D0D6B-D766-453E-8457-ECA8144E86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9067AA80-10ED-4032-950B-79512D3EF3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986F348-8F27-4E4F-A22B-5360B40A8194}" type="slidenum">
              <a:rPr lang="en-US" altLang="en-US" sz="1200">
                <a:latin typeface="Times New Roman" panose="02020603050405020304" pitchFamily="18" charset="0"/>
              </a:rPr>
              <a:pPr/>
              <a:t>60</a:t>
            </a:fld>
            <a:endParaRPr lang="en-US" altLang="en-US" sz="1200">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FC8FB49B-7FA0-46A0-9720-8E8BCBA5D6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CA129182-0DD8-4BD1-82FE-CD3321A4A05D}" type="slidenum">
              <a:rPr lang="en-US" altLang="en-US" sz="1200">
                <a:latin typeface="Times New Roman" panose="02020603050405020304" pitchFamily="18" charset="0"/>
              </a:rPr>
              <a:pPr/>
              <a:t>61</a:t>
            </a:fld>
            <a:endParaRPr lang="en-US" altLang="en-US" sz="1200">
              <a:latin typeface="Times New Roman" panose="02020603050405020304" pitchFamily="18" charset="0"/>
            </a:endParaRPr>
          </a:p>
        </p:txBody>
      </p:sp>
      <p:sp>
        <p:nvSpPr>
          <p:cNvPr id="110595" name="Rectangle 2">
            <a:extLst>
              <a:ext uri="{FF2B5EF4-FFF2-40B4-BE49-F238E27FC236}">
                <a16:creationId xmlns:a16="http://schemas.microsoft.com/office/drawing/2014/main" id="{6BC85A39-CE77-4D92-AA1E-1BE07B533137}"/>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735BBECC-786B-46B5-BCF2-9FB2170E04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0A942945-53FD-480E-9F54-E85D11BD33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99F94610-7D69-4D36-A1F1-0AFBBCFB3723}" type="slidenum">
              <a:rPr lang="en-US" altLang="en-US" sz="1200">
                <a:latin typeface="Times New Roman" panose="02020603050405020304" pitchFamily="18" charset="0"/>
              </a:rPr>
              <a:pPr/>
              <a:t>62</a:t>
            </a:fld>
            <a:endParaRPr lang="en-US" altLang="en-US" sz="1200">
              <a:latin typeface="Times New Roman" panose="02020603050405020304" pitchFamily="18" charset="0"/>
            </a:endParaRPr>
          </a:p>
        </p:txBody>
      </p:sp>
      <p:sp>
        <p:nvSpPr>
          <p:cNvPr id="111619" name="Rectangle 2">
            <a:extLst>
              <a:ext uri="{FF2B5EF4-FFF2-40B4-BE49-F238E27FC236}">
                <a16:creationId xmlns:a16="http://schemas.microsoft.com/office/drawing/2014/main" id="{F6F6FCBF-1B76-41FD-A73B-13F2706B4F60}"/>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85624D0F-EB22-4D34-BEBD-0E3B3F15CE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47045773-D6DE-41FF-9203-DD69A7D3F7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94EBF9AE-C4E3-4094-83BF-7143B862DF32}" type="slidenum">
              <a:rPr lang="en-US" altLang="en-US" sz="1200">
                <a:latin typeface="Times New Roman" panose="02020603050405020304" pitchFamily="18" charset="0"/>
              </a:rPr>
              <a:pPr/>
              <a:t>63</a:t>
            </a:fld>
            <a:endParaRPr lang="en-US" altLang="en-US" sz="1200">
              <a:latin typeface="Times New Roman" panose="02020603050405020304" pitchFamily="18" charset="0"/>
            </a:endParaRPr>
          </a:p>
        </p:txBody>
      </p:sp>
      <p:sp>
        <p:nvSpPr>
          <p:cNvPr id="112643" name="Rectangle 2">
            <a:extLst>
              <a:ext uri="{FF2B5EF4-FFF2-40B4-BE49-F238E27FC236}">
                <a16:creationId xmlns:a16="http://schemas.microsoft.com/office/drawing/2014/main" id="{FE77D76A-3243-42AC-82D6-14ECDB193979}"/>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AEEAC572-4A98-4283-A2EF-72F6621C5D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7EE8D98F-0D0D-4E32-95BA-110C4E8351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A56D2FC8-ABAB-4CEA-863E-0F65F3992FF4}" type="slidenum">
              <a:rPr lang="en-US" altLang="en-US" sz="1200">
                <a:latin typeface="Times New Roman" panose="02020603050405020304" pitchFamily="18" charset="0"/>
              </a:rPr>
              <a:pPr/>
              <a:t>64</a:t>
            </a:fld>
            <a:endParaRPr lang="en-US" altLang="en-US" sz="1200">
              <a:latin typeface="Times New Roman" panose="02020603050405020304" pitchFamily="18" charset="0"/>
            </a:endParaRPr>
          </a:p>
        </p:txBody>
      </p:sp>
      <p:sp>
        <p:nvSpPr>
          <p:cNvPr id="113667" name="Rectangle 2">
            <a:extLst>
              <a:ext uri="{FF2B5EF4-FFF2-40B4-BE49-F238E27FC236}">
                <a16:creationId xmlns:a16="http://schemas.microsoft.com/office/drawing/2014/main" id="{887B7B51-75B0-49DD-A00C-4828CC9C0523}"/>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729F8896-7CF5-4931-A62F-3C4E9B6C32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6F5BC720-C1F1-487B-8064-7D13B5E407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78C2378C-2DA4-4E89-84EC-EAAF51F839E6}" type="slidenum">
              <a:rPr lang="en-US" altLang="en-US" sz="1200">
                <a:latin typeface="Times New Roman" panose="02020603050405020304" pitchFamily="18" charset="0"/>
              </a:rPr>
              <a:pPr/>
              <a:t>65</a:t>
            </a:fld>
            <a:endParaRPr lang="en-US" altLang="en-US" sz="1200">
              <a:latin typeface="Times New Roman" panose="02020603050405020304" pitchFamily="18" charset="0"/>
            </a:endParaRPr>
          </a:p>
        </p:txBody>
      </p:sp>
      <p:sp>
        <p:nvSpPr>
          <p:cNvPr id="114691" name="Rectangle 2">
            <a:extLst>
              <a:ext uri="{FF2B5EF4-FFF2-40B4-BE49-F238E27FC236}">
                <a16:creationId xmlns:a16="http://schemas.microsoft.com/office/drawing/2014/main" id="{5E2DE1F9-3486-4ED4-B145-50BBA91D28CA}"/>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8030262E-D1B9-45AC-AFBD-5D21888F0E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3FAF37C2-B33B-4E90-9015-EFED913FD3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6D66635-DABF-4384-A603-1FF1FADC3204}" type="slidenum">
              <a:rPr lang="en-US" altLang="en-US" sz="1200">
                <a:latin typeface="Times New Roman" panose="02020603050405020304" pitchFamily="18" charset="0"/>
              </a:rPr>
              <a:pPr/>
              <a:t>24</a:t>
            </a:fld>
            <a:endParaRPr lang="en-US" altLang="en-US" sz="1200">
              <a:latin typeface="Times New Roman" panose="02020603050405020304" pitchFamily="18" charset="0"/>
            </a:endParaRPr>
          </a:p>
        </p:txBody>
      </p:sp>
      <p:sp>
        <p:nvSpPr>
          <p:cNvPr id="76803" name="Rectangle 2">
            <a:extLst>
              <a:ext uri="{FF2B5EF4-FFF2-40B4-BE49-F238E27FC236}">
                <a16:creationId xmlns:a16="http://schemas.microsoft.com/office/drawing/2014/main" id="{D47B3B36-356F-483D-A5D1-F20442BA7245}"/>
              </a:ext>
            </a:extLst>
          </p:cNvPr>
          <p:cNvSpPr>
            <a:spLocks noGrp="1" noRot="1" noChangeAspect="1" noChangeArrowheads="1" noTextEdit="1"/>
          </p:cNvSpPr>
          <p:nvPr>
            <p:ph type="sldImg"/>
          </p:nvPr>
        </p:nvSpPr>
        <p:spPr>
          <a:xfrm>
            <a:off x="427038" y="692150"/>
            <a:ext cx="6157912" cy="3463925"/>
          </a:xfrm>
          <a:ln/>
        </p:spPr>
      </p:sp>
      <p:sp>
        <p:nvSpPr>
          <p:cNvPr id="76804" name="Rectangle 3">
            <a:extLst>
              <a:ext uri="{FF2B5EF4-FFF2-40B4-BE49-F238E27FC236}">
                <a16:creationId xmlns:a16="http://schemas.microsoft.com/office/drawing/2014/main" id="{BA6E9173-26CB-495E-80E1-214391F08E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ACDD3699-336F-44E6-AE73-9F1362022C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F468F54F-43F8-4BAA-A33A-489263CE3A42}" type="slidenum">
              <a:rPr lang="en-US" altLang="en-US" sz="1200">
                <a:latin typeface="Times New Roman" panose="02020603050405020304" pitchFamily="18" charset="0"/>
              </a:rPr>
              <a:pPr/>
              <a:t>66</a:t>
            </a:fld>
            <a:endParaRPr lang="en-US" altLang="en-US" sz="1200">
              <a:latin typeface="Times New Roman" panose="02020603050405020304" pitchFamily="18" charset="0"/>
            </a:endParaRPr>
          </a:p>
        </p:txBody>
      </p:sp>
      <p:sp>
        <p:nvSpPr>
          <p:cNvPr id="115715" name="Rectangle 2">
            <a:extLst>
              <a:ext uri="{FF2B5EF4-FFF2-40B4-BE49-F238E27FC236}">
                <a16:creationId xmlns:a16="http://schemas.microsoft.com/office/drawing/2014/main" id="{9F6AD5C9-E0CD-49E3-A8A0-3F132B3F480E}"/>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27FBF68E-FFA4-480A-800E-4489F04676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3A259319-91B4-4567-AE5A-832406E88CBB}"/>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0AE8D634-2681-45D8-A2D3-9C6E24AA76CC}" type="slidenum">
              <a:rPr lang="en-US" altLang="en-US" sz="1200">
                <a:latin typeface="Times New Roman" panose="02020603050405020304" pitchFamily="18" charset="0"/>
              </a:rPr>
              <a:pPr algn="r"/>
              <a:t>67</a:t>
            </a:fld>
            <a:endParaRPr lang="en-US" altLang="en-US" sz="1200">
              <a:latin typeface="Times New Roman" panose="02020603050405020304" pitchFamily="18" charset="0"/>
            </a:endParaRPr>
          </a:p>
        </p:txBody>
      </p:sp>
      <p:sp>
        <p:nvSpPr>
          <p:cNvPr id="116739" name="Rectangle 2">
            <a:extLst>
              <a:ext uri="{FF2B5EF4-FFF2-40B4-BE49-F238E27FC236}">
                <a16:creationId xmlns:a16="http://schemas.microsoft.com/office/drawing/2014/main" id="{23F1D7CA-E2A5-4AA0-9FCE-E5A90EC22791}"/>
              </a:ext>
            </a:extLst>
          </p:cNvPr>
          <p:cNvSpPr>
            <a:spLocks noGrp="1" noRot="1" noChangeAspect="1" noChangeArrowheads="1" noTextEdit="1"/>
          </p:cNvSpPr>
          <p:nvPr>
            <p:ph type="sldImg"/>
          </p:nvPr>
        </p:nvSpPr>
        <p:spPr>
          <a:ln/>
        </p:spPr>
      </p:sp>
      <p:sp>
        <p:nvSpPr>
          <p:cNvPr id="116740" name="Rectangle 3">
            <a:extLst>
              <a:ext uri="{FF2B5EF4-FFF2-40B4-BE49-F238E27FC236}">
                <a16:creationId xmlns:a16="http://schemas.microsoft.com/office/drawing/2014/main" id="{F1872CDC-1BC4-4906-B57C-9080BA2F6C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7D82684C-2B67-47F0-B812-F4535DC43A63}"/>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ECB4D8B7-9B95-4CFB-A8C7-E444FA42938B}" type="slidenum">
              <a:rPr lang="en-US" altLang="en-US" sz="1200">
                <a:latin typeface="Times New Roman" panose="02020603050405020304" pitchFamily="18" charset="0"/>
              </a:rPr>
              <a:pPr algn="r"/>
              <a:t>68</a:t>
            </a:fld>
            <a:endParaRPr lang="en-US" altLang="en-US" sz="1200">
              <a:latin typeface="Times New Roman" panose="02020603050405020304" pitchFamily="18" charset="0"/>
            </a:endParaRPr>
          </a:p>
        </p:txBody>
      </p:sp>
      <p:sp>
        <p:nvSpPr>
          <p:cNvPr id="117763" name="Rectangle 2">
            <a:extLst>
              <a:ext uri="{FF2B5EF4-FFF2-40B4-BE49-F238E27FC236}">
                <a16:creationId xmlns:a16="http://schemas.microsoft.com/office/drawing/2014/main" id="{7847004B-C94B-4BCE-A311-F33C069AB351}"/>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BEA37927-0C75-4028-A7B6-0503B32225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22ECDDB3-5F1D-4C2E-862F-D25E8098D99F}"/>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3E276BBE-783F-410A-8A33-7440898F7781}" type="slidenum">
              <a:rPr lang="en-US" altLang="en-US" sz="1200">
                <a:latin typeface="Times New Roman" panose="02020603050405020304" pitchFamily="18" charset="0"/>
              </a:rPr>
              <a:pPr algn="r"/>
              <a:t>69</a:t>
            </a:fld>
            <a:endParaRPr lang="en-US" altLang="en-US" sz="1200">
              <a:latin typeface="Times New Roman" panose="02020603050405020304" pitchFamily="18" charset="0"/>
            </a:endParaRPr>
          </a:p>
        </p:txBody>
      </p:sp>
      <p:sp>
        <p:nvSpPr>
          <p:cNvPr id="118787" name="Rectangle 2">
            <a:extLst>
              <a:ext uri="{FF2B5EF4-FFF2-40B4-BE49-F238E27FC236}">
                <a16:creationId xmlns:a16="http://schemas.microsoft.com/office/drawing/2014/main" id="{30A55820-681A-4815-B727-85508D6ECC42}"/>
              </a:ext>
            </a:extLst>
          </p:cNvPr>
          <p:cNvSpPr>
            <a:spLocks noGrp="1" noRot="1" noChangeAspect="1" noChangeArrowheads="1" noTextEdit="1"/>
          </p:cNvSpPr>
          <p:nvPr>
            <p:ph type="sldImg"/>
          </p:nvPr>
        </p:nvSpPr>
        <p:spPr>
          <a:ln/>
        </p:spPr>
      </p:sp>
      <p:sp>
        <p:nvSpPr>
          <p:cNvPr id="118788" name="Rectangle 3">
            <a:extLst>
              <a:ext uri="{FF2B5EF4-FFF2-40B4-BE49-F238E27FC236}">
                <a16:creationId xmlns:a16="http://schemas.microsoft.com/office/drawing/2014/main" id="{00DC63B3-C590-4744-9183-4406D5A84C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BA4058AC-323B-4155-B782-38C7ADF5DBB5}"/>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5DE79788-6332-4EB6-ABD8-B072F6EDC7E3}" type="slidenum">
              <a:rPr lang="en-US" altLang="en-US" sz="1200">
                <a:latin typeface="Times New Roman" panose="02020603050405020304" pitchFamily="18" charset="0"/>
              </a:rPr>
              <a:pPr algn="r"/>
              <a:t>70</a:t>
            </a:fld>
            <a:endParaRPr lang="en-US" altLang="en-US" sz="1200">
              <a:latin typeface="Times New Roman" panose="02020603050405020304" pitchFamily="18" charset="0"/>
            </a:endParaRPr>
          </a:p>
        </p:txBody>
      </p:sp>
      <p:sp>
        <p:nvSpPr>
          <p:cNvPr id="120835" name="Rectangle 2">
            <a:extLst>
              <a:ext uri="{FF2B5EF4-FFF2-40B4-BE49-F238E27FC236}">
                <a16:creationId xmlns:a16="http://schemas.microsoft.com/office/drawing/2014/main" id="{768BA5FA-99CC-40DA-8535-2C8E94772413}"/>
              </a:ext>
            </a:extLst>
          </p:cNvPr>
          <p:cNvSpPr>
            <a:spLocks noGrp="1" noRot="1" noChangeAspect="1" noChangeArrowheads="1" noTextEdit="1"/>
          </p:cNvSpPr>
          <p:nvPr>
            <p:ph type="sldImg"/>
          </p:nvPr>
        </p:nvSpPr>
        <p:spPr>
          <a:xfrm>
            <a:off x="427038" y="692150"/>
            <a:ext cx="6157912" cy="3463925"/>
          </a:xfrm>
          <a:ln/>
        </p:spPr>
      </p:sp>
      <p:sp>
        <p:nvSpPr>
          <p:cNvPr id="120836" name="Rectangle 3">
            <a:extLst>
              <a:ext uri="{FF2B5EF4-FFF2-40B4-BE49-F238E27FC236}">
                <a16:creationId xmlns:a16="http://schemas.microsoft.com/office/drawing/2014/main" id="{B2AA8AA6-6041-4AE2-9E27-F179BCE77D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0F1CCD67-7200-4B5E-815E-4B485D1C92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7B2EE293-E3EB-4562-B731-F8EF44470E83}" type="slidenum">
              <a:rPr lang="en-US" altLang="en-US" sz="1200">
                <a:latin typeface="Times New Roman" panose="02020603050405020304" pitchFamily="18" charset="0"/>
              </a:rPr>
              <a:pPr/>
              <a:t>71</a:t>
            </a:fld>
            <a:endParaRPr lang="en-US" altLang="en-US" sz="1200">
              <a:latin typeface="Times New Roman" panose="02020603050405020304" pitchFamily="18" charset="0"/>
            </a:endParaRPr>
          </a:p>
        </p:txBody>
      </p:sp>
      <p:sp>
        <p:nvSpPr>
          <p:cNvPr id="121859" name="Rectangle 2">
            <a:extLst>
              <a:ext uri="{FF2B5EF4-FFF2-40B4-BE49-F238E27FC236}">
                <a16:creationId xmlns:a16="http://schemas.microsoft.com/office/drawing/2014/main" id="{43CBE49B-6465-4877-8456-CB85A052734D}"/>
              </a:ext>
            </a:extLst>
          </p:cNvPr>
          <p:cNvSpPr>
            <a:spLocks noGrp="1" noRot="1" noChangeAspect="1" noChangeArrowheads="1" noTextEdit="1"/>
          </p:cNvSpPr>
          <p:nvPr>
            <p:ph type="sldImg"/>
          </p:nvPr>
        </p:nvSpPr>
        <p:spPr>
          <a:xfrm>
            <a:off x="427038" y="692150"/>
            <a:ext cx="6157912" cy="3463925"/>
          </a:xfrm>
          <a:ln/>
        </p:spPr>
      </p:sp>
      <p:sp>
        <p:nvSpPr>
          <p:cNvPr id="121860" name="Rectangle 3">
            <a:extLst>
              <a:ext uri="{FF2B5EF4-FFF2-40B4-BE49-F238E27FC236}">
                <a16:creationId xmlns:a16="http://schemas.microsoft.com/office/drawing/2014/main" id="{0D8E21F1-94C7-4E65-AEE4-77D8537E3E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8976E9C4-326D-4EB8-AA65-D083F453D7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6A75E47D-6605-478A-B99C-4CCAF0BF5560}" type="slidenum">
              <a:rPr lang="en-US" altLang="en-US" sz="1200">
                <a:latin typeface="Times New Roman" panose="02020603050405020304" pitchFamily="18" charset="0"/>
              </a:rPr>
              <a:pPr/>
              <a:t>72</a:t>
            </a:fld>
            <a:endParaRPr lang="en-US" altLang="en-US" sz="1200">
              <a:latin typeface="Times New Roman" panose="02020603050405020304" pitchFamily="18" charset="0"/>
            </a:endParaRPr>
          </a:p>
        </p:txBody>
      </p:sp>
      <p:sp>
        <p:nvSpPr>
          <p:cNvPr id="122883" name="Rectangle 2">
            <a:extLst>
              <a:ext uri="{FF2B5EF4-FFF2-40B4-BE49-F238E27FC236}">
                <a16:creationId xmlns:a16="http://schemas.microsoft.com/office/drawing/2014/main" id="{EFF93134-1BD0-4F92-851D-D22DEB4FE33F}"/>
              </a:ext>
            </a:extLst>
          </p:cNvPr>
          <p:cNvSpPr>
            <a:spLocks noGrp="1" noRot="1" noChangeAspect="1" noChangeArrowheads="1" noTextEdit="1"/>
          </p:cNvSpPr>
          <p:nvPr>
            <p:ph type="sldImg"/>
          </p:nvPr>
        </p:nvSpPr>
        <p:spPr>
          <a:xfrm>
            <a:off x="427038" y="692150"/>
            <a:ext cx="6157912" cy="3463925"/>
          </a:xfrm>
          <a:ln/>
        </p:spPr>
      </p:sp>
      <p:sp>
        <p:nvSpPr>
          <p:cNvPr id="122884" name="Rectangle 3">
            <a:extLst>
              <a:ext uri="{FF2B5EF4-FFF2-40B4-BE49-F238E27FC236}">
                <a16:creationId xmlns:a16="http://schemas.microsoft.com/office/drawing/2014/main" id="{303642FF-34A8-4903-9F6F-66DF1B4A78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8359C70E-41BE-4605-A046-0365C6647105}"/>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596B303B-9B57-4D04-A7C9-F753882DE0B7}" type="slidenum">
              <a:rPr lang="en-US" altLang="en-US" sz="1200">
                <a:latin typeface="Times New Roman" panose="02020603050405020304" pitchFamily="18" charset="0"/>
              </a:rPr>
              <a:pPr algn="r"/>
              <a:t>73</a:t>
            </a:fld>
            <a:endParaRPr lang="en-US" altLang="en-US" sz="1200">
              <a:latin typeface="Times New Roman" panose="02020603050405020304" pitchFamily="18" charset="0"/>
            </a:endParaRPr>
          </a:p>
        </p:txBody>
      </p:sp>
      <p:sp>
        <p:nvSpPr>
          <p:cNvPr id="123907" name="Rectangle 2">
            <a:extLst>
              <a:ext uri="{FF2B5EF4-FFF2-40B4-BE49-F238E27FC236}">
                <a16:creationId xmlns:a16="http://schemas.microsoft.com/office/drawing/2014/main" id="{A6CD8AE7-D6F4-485D-9387-5E8AE1EE1A49}"/>
              </a:ext>
            </a:extLst>
          </p:cNvPr>
          <p:cNvSpPr>
            <a:spLocks noGrp="1" noRot="1" noChangeAspect="1" noChangeArrowheads="1" noTextEdit="1"/>
          </p:cNvSpPr>
          <p:nvPr>
            <p:ph type="sldImg"/>
          </p:nvPr>
        </p:nvSpPr>
        <p:spPr>
          <a:xfrm>
            <a:off x="427038" y="692150"/>
            <a:ext cx="6157912" cy="3463925"/>
          </a:xfrm>
          <a:ln/>
        </p:spPr>
      </p:sp>
      <p:sp>
        <p:nvSpPr>
          <p:cNvPr id="123908" name="Rectangle 3">
            <a:extLst>
              <a:ext uri="{FF2B5EF4-FFF2-40B4-BE49-F238E27FC236}">
                <a16:creationId xmlns:a16="http://schemas.microsoft.com/office/drawing/2014/main" id="{1D004983-F02A-4967-84AC-2FD48E483E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C31551FB-98BF-44A9-8306-B5C9B0E2E1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6639A74-D956-4D74-A7D9-208F07ADDF44}" type="slidenum">
              <a:rPr lang="en-US" altLang="en-US" sz="1200">
                <a:latin typeface="Times New Roman" panose="02020603050405020304" pitchFamily="18" charset="0"/>
              </a:rPr>
              <a:pPr/>
              <a:t>74</a:t>
            </a:fld>
            <a:endParaRPr lang="en-US" altLang="en-US" sz="1200">
              <a:latin typeface="Times New Roman" panose="02020603050405020304" pitchFamily="18" charset="0"/>
            </a:endParaRPr>
          </a:p>
        </p:txBody>
      </p:sp>
      <p:sp>
        <p:nvSpPr>
          <p:cNvPr id="124931" name="Rectangle 2">
            <a:extLst>
              <a:ext uri="{FF2B5EF4-FFF2-40B4-BE49-F238E27FC236}">
                <a16:creationId xmlns:a16="http://schemas.microsoft.com/office/drawing/2014/main" id="{FF7E026E-2C03-443E-8001-88545D034798}"/>
              </a:ext>
            </a:extLst>
          </p:cNvPr>
          <p:cNvSpPr>
            <a:spLocks noGrp="1" noRot="1" noChangeAspect="1" noChangeArrowheads="1" noTextEdit="1"/>
          </p:cNvSpPr>
          <p:nvPr>
            <p:ph type="sldImg"/>
          </p:nvPr>
        </p:nvSpPr>
        <p:spPr>
          <a:xfrm>
            <a:off x="427038" y="692150"/>
            <a:ext cx="6157912" cy="3463925"/>
          </a:xfrm>
          <a:ln/>
        </p:spPr>
      </p:sp>
      <p:sp>
        <p:nvSpPr>
          <p:cNvPr id="124932" name="Rectangle 3">
            <a:extLst>
              <a:ext uri="{FF2B5EF4-FFF2-40B4-BE49-F238E27FC236}">
                <a16:creationId xmlns:a16="http://schemas.microsoft.com/office/drawing/2014/main" id="{6796B113-EED1-443B-B2E8-CE48B39A95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5E866C09-0462-46B7-AA10-02D856A9C0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BBD7A346-763B-45A0-99CF-829CF818E207}" type="slidenum">
              <a:rPr lang="en-US" altLang="en-US" sz="1200">
                <a:latin typeface="Times New Roman" panose="02020603050405020304" pitchFamily="18" charset="0"/>
              </a:rPr>
              <a:pPr/>
              <a:t>75</a:t>
            </a:fld>
            <a:endParaRPr lang="en-US" altLang="en-US" sz="1200">
              <a:latin typeface="Times New Roman" panose="02020603050405020304" pitchFamily="18" charset="0"/>
            </a:endParaRPr>
          </a:p>
        </p:txBody>
      </p:sp>
      <p:sp>
        <p:nvSpPr>
          <p:cNvPr id="125955" name="Rectangle 2">
            <a:extLst>
              <a:ext uri="{FF2B5EF4-FFF2-40B4-BE49-F238E27FC236}">
                <a16:creationId xmlns:a16="http://schemas.microsoft.com/office/drawing/2014/main" id="{8E743C41-01D5-4D78-9717-53E5E9B1FC7E}"/>
              </a:ext>
            </a:extLst>
          </p:cNvPr>
          <p:cNvSpPr>
            <a:spLocks noGrp="1" noRot="1" noChangeAspect="1" noChangeArrowheads="1" noTextEdit="1"/>
          </p:cNvSpPr>
          <p:nvPr>
            <p:ph type="sldImg"/>
          </p:nvPr>
        </p:nvSpPr>
        <p:spPr>
          <a:xfrm>
            <a:off x="427038" y="692150"/>
            <a:ext cx="6157912" cy="3463925"/>
          </a:xfrm>
          <a:ln/>
        </p:spPr>
      </p:sp>
      <p:sp>
        <p:nvSpPr>
          <p:cNvPr id="125956" name="Rectangle 3">
            <a:extLst>
              <a:ext uri="{FF2B5EF4-FFF2-40B4-BE49-F238E27FC236}">
                <a16:creationId xmlns:a16="http://schemas.microsoft.com/office/drawing/2014/main" id="{3E968C0E-6E47-4B85-9CB4-A0DFA52635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C58038E2-EB04-4BFA-B88A-845B0288D6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1E1736D-BE7C-470C-A815-D8CDED29EDBC}" type="slidenum">
              <a:rPr lang="en-US" altLang="en-US" sz="1200">
                <a:latin typeface="Times New Roman" panose="02020603050405020304" pitchFamily="18" charset="0"/>
              </a:rPr>
              <a:pPr/>
              <a:t>25</a:t>
            </a:fld>
            <a:endParaRPr lang="en-US" altLang="en-US" sz="1200">
              <a:latin typeface="Times New Roman" panose="02020603050405020304" pitchFamily="18" charset="0"/>
            </a:endParaRPr>
          </a:p>
        </p:txBody>
      </p:sp>
      <p:sp>
        <p:nvSpPr>
          <p:cNvPr id="77827" name="Rectangle 2">
            <a:extLst>
              <a:ext uri="{FF2B5EF4-FFF2-40B4-BE49-F238E27FC236}">
                <a16:creationId xmlns:a16="http://schemas.microsoft.com/office/drawing/2014/main" id="{13CF8F38-664F-42E6-B3FC-DD243EA4B279}"/>
              </a:ext>
            </a:extLst>
          </p:cNvPr>
          <p:cNvSpPr>
            <a:spLocks noGrp="1" noRot="1" noChangeAspect="1" noChangeArrowheads="1" noTextEdit="1"/>
          </p:cNvSpPr>
          <p:nvPr>
            <p:ph type="sldImg"/>
          </p:nvPr>
        </p:nvSpPr>
        <p:spPr>
          <a:xfrm>
            <a:off x="427038" y="692150"/>
            <a:ext cx="6157912" cy="3463925"/>
          </a:xfrm>
          <a:ln/>
        </p:spPr>
      </p:sp>
      <p:sp>
        <p:nvSpPr>
          <p:cNvPr id="77828" name="Rectangle 3">
            <a:extLst>
              <a:ext uri="{FF2B5EF4-FFF2-40B4-BE49-F238E27FC236}">
                <a16:creationId xmlns:a16="http://schemas.microsoft.com/office/drawing/2014/main" id="{91D644F0-1039-4D8E-ADC5-56121E05B9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7562A4AE-84C6-4046-911F-BF612B09B6F8}"/>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C60799E6-03FE-47FD-88B6-279CFE4AB216}" type="slidenum">
              <a:rPr lang="en-US" altLang="en-US" sz="1200">
                <a:latin typeface="Times New Roman" panose="02020603050405020304" pitchFamily="18" charset="0"/>
              </a:rPr>
              <a:pPr algn="r"/>
              <a:t>76</a:t>
            </a:fld>
            <a:endParaRPr lang="en-US" altLang="en-US" sz="1200">
              <a:latin typeface="Times New Roman" panose="02020603050405020304" pitchFamily="18" charset="0"/>
            </a:endParaRPr>
          </a:p>
        </p:txBody>
      </p:sp>
      <p:sp>
        <p:nvSpPr>
          <p:cNvPr id="126979" name="Rectangle 2">
            <a:extLst>
              <a:ext uri="{FF2B5EF4-FFF2-40B4-BE49-F238E27FC236}">
                <a16:creationId xmlns:a16="http://schemas.microsoft.com/office/drawing/2014/main" id="{376A92C8-76E5-4F32-BA9E-ACF81DEFE7C4}"/>
              </a:ext>
            </a:extLst>
          </p:cNvPr>
          <p:cNvSpPr>
            <a:spLocks noGrp="1" noRot="1" noChangeAspect="1" noChangeArrowheads="1" noTextEdit="1"/>
          </p:cNvSpPr>
          <p:nvPr>
            <p:ph type="sldImg"/>
          </p:nvPr>
        </p:nvSpPr>
        <p:spPr>
          <a:xfrm>
            <a:off x="430213" y="693738"/>
            <a:ext cx="6153150" cy="3462337"/>
          </a:xfrm>
          <a:ln/>
        </p:spPr>
      </p:sp>
      <p:sp>
        <p:nvSpPr>
          <p:cNvPr id="126980" name="Rectangle 3">
            <a:extLst>
              <a:ext uri="{FF2B5EF4-FFF2-40B4-BE49-F238E27FC236}">
                <a16:creationId xmlns:a16="http://schemas.microsoft.com/office/drawing/2014/main" id="{453C954B-5543-44D1-AD53-9E63AFA498A2}"/>
              </a:ext>
            </a:extLst>
          </p:cNvPr>
          <p:cNvSpPr>
            <a:spLocks noGrp="1" noChangeArrowheads="1"/>
          </p:cNvSpPr>
          <p:nvPr>
            <p:ph type="body" idx="1"/>
          </p:nvPr>
        </p:nvSpPr>
        <p:spPr>
          <a:xfrm>
            <a:off x="935038" y="4386263"/>
            <a:ext cx="514032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9A581A1D-CD21-4EEA-8418-6382310F4F36}"/>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646403D7-0E8D-4582-9B84-2FDEB50280D4}" type="slidenum">
              <a:rPr lang="en-US" altLang="en-US" sz="1200">
                <a:latin typeface="Times New Roman" panose="02020603050405020304" pitchFamily="18" charset="0"/>
              </a:rPr>
              <a:pPr algn="r"/>
              <a:t>77</a:t>
            </a:fld>
            <a:endParaRPr lang="en-US" altLang="en-US" sz="1200">
              <a:latin typeface="Times New Roman" panose="02020603050405020304" pitchFamily="18" charset="0"/>
            </a:endParaRPr>
          </a:p>
        </p:txBody>
      </p:sp>
      <p:sp>
        <p:nvSpPr>
          <p:cNvPr id="128003" name="Rectangle 2">
            <a:extLst>
              <a:ext uri="{FF2B5EF4-FFF2-40B4-BE49-F238E27FC236}">
                <a16:creationId xmlns:a16="http://schemas.microsoft.com/office/drawing/2014/main" id="{180125D6-DDAC-4FEB-815F-FADF0E3B3C28}"/>
              </a:ext>
            </a:extLst>
          </p:cNvPr>
          <p:cNvSpPr>
            <a:spLocks noGrp="1" noRot="1" noChangeAspect="1" noChangeArrowheads="1" noTextEdit="1"/>
          </p:cNvSpPr>
          <p:nvPr>
            <p:ph type="sldImg"/>
          </p:nvPr>
        </p:nvSpPr>
        <p:spPr>
          <a:xfrm>
            <a:off x="430213" y="693738"/>
            <a:ext cx="6153150" cy="3462337"/>
          </a:xfrm>
          <a:ln/>
        </p:spPr>
      </p:sp>
      <p:sp>
        <p:nvSpPr>
          <p:cNvPr id="128004" name="Rectangle 3">
            <a:extLst>
              <a:ext uri="{FF2B5EF4-FFF2-40B4-BE49-F238E27FC236}">
                <a16:creationId xmlns:a16="http://schemas.microsoft.com/office/drawing/2014/main" id="{31161309-2B0C-459A-8DAD-E2A2D235F51D}"/>
              </a:ext>
            </a:extLst>
          </p:cNvPr>
          <p:cNvSpPr>
            <a:spLocks noGrp="1" noChangeArrowheads="1"/>
          </p:cNvSpPr>
          <p:nvPr>
            <p:ph type="body" idx="1"/>
          </p:nvPr>
        </p:nvSpPr>
        <p:spPr>
          <a:xfrm>
            <a:off x="935038" y="4386263"/>
            <a:ext cx="514032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9E1945B9-DE83-4A31-A985-E0789DEC71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A0EC51C8-FB2C-45B3-97D4-74A5E387565C}" type="slidenum">
              <a:rPr lang="en-US" altLang="en-US" sz="1200">
                <a:latin typeface="Times New Roman" panose="02020603050405020304" pitchFamily="18" charset="0"/>
              </a:rPr>
              <a:pPr/>
              <a:t>78</a:t>
            </a:fld>
            <a:endParaRPr lang="en-US" altLang="en-US" sz="1200">
              <a:latin typeface="Times New Roman" panose="02020603050405020304" pitchFamily="18" charset="0"/>
            </a:endParaRPr>
          </a:p>
        </p:txBody>
      </p:sp>
      <p:sp>
        <p:nvSpPr>
          <p:cNvPr id="129027" name="Rectangle 2">
            <a:extLst>
              <a:ext uri="{FF2B5EF4-FFF2-40B4-BE49-F238E27FC236}">
                <a16:creationId xmlns:a16="http://schemas.microsoft.com/office/drawing/2014/main" id="{2EA2654B-0027-4773-A4EF-C54D89CFE133}"/>
              </a:ext>
            </a:extLst>
          </p:cNvPr>
          <p:cNvSpPr>
            <a:spLocks noGrp="1" noRot="1" noChangeAspect="1" noChangeArrowheads="1" noTextEdit="1"/>
          </p:cNvSpPr>
          <p:nvPr>
            <p:ph type="sldImg"/>
          </p:nvPr>
        </p:nvSpPr>
        <p:spPr>
          <a:xfrm>
            <a:off x="427038" y="692150"/>
            <a:ext cx="6157912" cy="3463925"/>
          </a:xfrm>
          <a:ln/>
        </p:spPr>
      </p:sp>
      <p:sp>
        <p:nvSpPr>
          <p:cNvPr id="129028" name="Rectangle 3">
            <a:extLst>
              <a:ext uri="{FF2B5EF4-FFF2-40B4-BE49-F238E27FC236}">
                <a16:creationId xmlns:a16="http://schemas.microsoft.com/office/drawing/2014/main" id="{34DD19EC-5948-4BE1-9008-26A5C8D9B2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01EDE5EC-FB45-4049-91B9-E1418C31F8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B36A46AE-27B0-4287-86A3-44F3F609112B}" type="slidenum">
              <a:rPr lang="en-US" altLang="en-US" sz="1200">
                <a:latin typeface="Times New Roman" panose="02020603050405020304" pitchFamily="18" charset="0"/>
              </a:rPr>
              <a:pPr/>
              <a:t>79</a:t>
            </a:fld>
            <a:endParaRPr lang="en-US" altLang="en-US" sz="1200">
              <a:latin typeface="Times New Roman" panose="02020603050405020304" pitchFamily="18" charset="0"/>
            </a:endParaRPr>
          </a:p>
        </p:txBody>
      </p:sp>
      <p:sp>
        <p:nvSpPr>
          <p:cNvPr id="130051" name="Rectangle 2">
            <a:extLst>
              <a:ext uri="{FF2B5EF4-FFF2-40B4-BE49-F238E27FC236}">
                <a16:creationId xmlns:a16="http://schemas.microsoft.com/office/drawing/2014/main" id="{3F1AFED7-CA61-4744-B780-A2FB06C796B2}"/>
              </a:ext>
            </a:extLst>
          </p:cNvPr>
          <p:cNvSpPr>
            <a:spLocks noGrp="1" noRot="1" noChangeAspect="1" noChangeArrowheads="1" noTextEdit="1"/>
          </p:cNvSpPr>
          <p:nvPr>
            <p:ph type="sldImg"/>
          </p:nvPr>
        </p:nvSpPr>
        <p:spPr>
          <a:xfrm>
            <a:off x="427038" y="692150"/>
            <a:ext cx="6157912" cy="3463925"/>
          </a:xfrm>
          <a:ln/>
        </p:spPr>
      </p:sp>
      <p:sp>
        <p:nvSpPr>
          <p:cNvPr id="130052" name="Rectangle 3">
            <a:extLst>
              <a:ext uri="{FF2B5EF4-FFF2-40B4-BE49-F238E27FC236}">
                <a16:creationId xmlns:a16="http://schemas.microsoft.com/office/drawing/2014/main" id="{5640B954-9324-4B59-8472-881DE2985C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EC5499AB-103D-4276-B815-BFD5EECCBE58}"/>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E182BCDA-4B66-45AB-86F4-D27F0279FABE}" type="slidenum">
              <a:rPr lang="en-US" altLang="en-US" sz="1200">
                <a:latin typeface="Times New Roman" panose="02020603050405020304" pitchFamily="18" charset="0"/>
              </a:rPr>
              <a:pPr algn="r"/>
              <a:t>26</a:t>
            </a:fld>
            <a:endParaRPr lang="en-US" altLang="en-US" sz="1200">
              <a:latin typeface="Times New Roman" panose="02020603050405020304" pitchFamily="18" charset="0"/>
            </a:endParaRPr>
          </a:p>
        </p:txBody>
      </p:sp>
      <p:sp>
        <p:nvSpPr>
          <p:cNvPr id="78851" name="Rectangle 2">
            <a:extLst>
              <a:ext uri="{FF2B5EF4-FFF2-40B4-BE49-F238E27FC236}">
                <a16:creationId xmlns:a16="http://schemas.microsoft.com/office/drawing/2014/main" id="{38055408-13FF-45DE-A6D8-9863B450A2BE}"/>
              </a:ext>
            </a:extLst>
          </p:cNvPr>
          <p:cNvSpPr>
            <a:spLocks noGrp="1" noRot="1" noChangeAspect="1" noChangeArrowheads="1" noTextEdit="1"/>
          </p:cNvSpPr>
          <p:nvPr>
            <p:ph type="sldImg"/>
          </p:nvPr>
        </p:nvSpPr>
        <p:spPr>
          <a:xfrm>
            <a:off x="427038" y="692150"/>
            <a:ext cx="6157912" cy="3463925"/>
          </a:xfrm>
          <a:ln/>
        </p:spPr>
      </p:sp>
      <p:sp>
        <p:nvSpPr>
          <p:cNvPr id="78852" name="Rectangle 3">
            <a:extLst>
              <a:ext uri="{FF2B5EF4-FFF2-40B4-BE49-F238E27FC236}">
                <a16:creationId xmlns:a16="http://schemas.microsoft.com/office/drawing/2014/main" id="{E2772234-16AA-4943-A86D-6EADA306D3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66083FEC-90A7-40AF-A06A-8E1FBB8C43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CDDA9B3C-BCD3-4200-AE5D-DC5909E8EAAD}" type="slidenum">
              <a:rPr lang="en-US" altLang="en-US" sz="1200">
                <a:latin typeface="Times New Roman" panose="02020603050405020304" pitchFamily="18" charset="0"/>
              </a:rPr>
              <a:pPr/>
              <a:t>27</a:t>
            </a:fld>
            <a:endParaRPr lang="en-US" altLang="en-US" sz="1200">
              <a:latin typeface="Times New Roman" panose="02020603050405020304" pitchFamily="18" charset="0"/>
            </a:endParaRPr>
          </a:p>
        </p:txBody>
      </p:sp>
      <p:sp>
        <p:nvSpPr>
          <p:cNvPr id="79875" name="Rectangle 2">
            <a:extLst>
              <a:ext uri="{FF2B5EF4-FFF2-40B4-BE49-F238E27FC236}">
                <a16:creationId xmlns:a16="http://schemas.microsoft.com/office/drawing/2014/main" id="{5946B254-7228-48A8-B1F4-F4C361EA7649}"/>
              </a:ext>
            </a:extLst>
          </p:cNvPr>
          <p:cNvSpPr>
            <a:spLocks noGrp="1" noRot="1" noChangeAspect="1" noChangeArrowheads="1" noTextEdit="1"/>
          </p:cNvSpPr>
          <p:nvPr>
            <p:ph type="sldImg"/>
          </p:nvPr>
        </p:nvSpPr>
        <p:spPr>
          <a:xfrm>
            <a:off x="427038" y="692150"/>
            <a:ext cx="6157912" cy="3463925"/>
          </a:xfrm>
          <a:ln/>
        </p:spPr>
      </p:sp>
      <p:sp>
        <p:nvSpPr>
          <p:cNvPr id="79876" name="Rectangle 3">
            <a:extLst>
              <a:ext uri="{FF2B5EF4-FFF2-40B4-BE49-F238E27FC236}">
                <a16:creationId xmlns:a16="http://schemas.microsoft.com/office/drawing/2014/main" id="{22132845-D6E9-46B5-86E7-9477274716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CA3E4D04-2248-4A70-99A8-B923F2965B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EFD61AA4-B8F7-4B65-B964-361A15E8D3CF}" type="slidenum">
              <a:rPr lang="en-US" altLang="en-US" sz="1200">
                <a:latin typeface="Times New Roman" panose="02020603050405020304" pitchFamily="18" charset="0"/>
              </a:rPr>
              <a:pPr/>
              <a:t>33</a:t>
            </a:fld>
            <a:endParaRPr lang="en-US" altLang="en-US" sz="1200">
              <a:latin typeface="Times New Roman" panose="02020603050405020304" pitchFamily="18" charset="0"/>
            </a:endParaRPr>
          </a:p>
        </p:txBody>
      </p:sp>
      <p:sp>
        <p:nvSpPr>
          <p:cNvPr id="80899" name="Rectangle 2">
            <a:extLst>
              <a:ext uri="{FF2B5EF4-FFF2-40B4-BE49-F238E27FC236}">
                <a16:creationId xmlns:a16="http://schemas.microsoft.com/office/drawing/2014/main" id="{5A3AB1C0-2BDA-4ED6-83BA-29444237C83E}"/>
              </a:ext>
            </a:extLst>
          </p:cNvPr>
          <p:cNvSpPr>
            <a:spLocks noGrp="1" noRot="1" noChangeAspect="1" noChangeArrowheads="1" noTextEdit="1"/>
          </p:cNvSpPr>
          <p:nvPr>
            <p:ph type="sldImg"/>
          </p:nvPr>
        </p:nvSpPr>
        <p:spPr>
          <a:xfrm>
            <a:off x="427038" y="692150"/>
            <a:ext cx="6157912" cy="3463925"/>
          </a:xfrm>
          <a:ln/>
        </p:spPr>
      </p:sp>
      <p:sp>
        <p:nvSpPr>
          <p:cNvPr id="80900" name="Rectangle 3">
            <a:extLst>
              <a:ext uri="{FF2B5EF4-FFF2-40B4-BE49-F238E27FC236}">
                <a16:creationId xmlns:a16="http://schemas.microsoft.com/office/drawing/2014/main" id="{EF4C09B6-B1E5-4EBB-A7F1-4A0FC3E5B8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173E3E7E-842C-4F19-9F75-A0B1A5E94E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2AB635D5-2EAD-4FE6-92E0-A293FFBF8026}"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82947" name="Rectangle 2">
            <a:extLst>
              <a:ext uri="{FF2B5EF4-FFF2-40B4-BE49-F238E27FC236}">
                <a16:creationId xmlns:a16="http://schemas.microsoft.com/office/drawing/2014/main" id="{B58C9E7A-1B21-47E9-B9DC-A4A301457243}"/>
              </a:ext>
            </a:extLst>
          </p:cNvPr>
          <p:cNvSpPr>
            <a:spLocks noGrp="1" noRot="1" noChangeAspect="1" noChangeArrowheads="1" noTextEdit="1"/>
          </p:cNvSpPr>
          <p:nvPr>
            <p:ph type="sldImg"/>
          </p:nvPr>
        </p:nvSpPr>
        <p:spPr>
          <a:xfrm>
            <a:off x="427038" y="692150"/>
            <a:ext cx="6157912" cy="3463925"/>
          </a:xfrm>
          <a:ln/>
        </p:spPr>
      </p:sp>
      <p:sp>
        <p:nvSpPr>
          <p:cNvPr id="82948" name="Rectangle 3">
            <a:extLst>
              <a:ext uri="{FF2B5EF4-FFF2-40B4-BE49-F238E27FC236}">
                <a16:creationId xmlns:a16="http://schemas.microsoft.com/office/drawing/2014/main" id="{9D7669EC-98EC-486B-8DAC-026764446E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572C13-5873-4F23-9486-35879C0B8369}"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6767A6-D895-42DA-963D-AE7083B3932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2363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572C13-5873-4F23-9486-35879C0B8369}"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6767A6-D895-42DA-963D-AE7083B3932D}" type="slidenum">
              <a:rPr lang="en-US" smtClean="0"/>
              <a:t>‹#›</a:t>
            </a:fld>
            <a:endParaRPr lang="en-US"/>
          </a:p>
        </p:txBody>
      </p:sp>
    </p:spTree>
    <p:extLst>
      <p:ext uri="{BB962C8B-B14F-4D97-AF65-F5344CB8AC3E}">
        <p14:creationId xmlns:p14="http://schemas.microsoft.com/office/powerpoint/2010/main" val="3210263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572C13-5873-4F23-9486-35879C0B8369}"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6767A6-D895-42DA-963D-AE7083B3932D}" type="slidenum">
              <a:rPr lang="en-US" smtClean="0"/>
              <a:t>‹#›</a:t>
            </a:fld>
            <a:endParaRPr lang="en-US"/>
          </a:p>
        </p:txBody>
      </p:sp>
    </p:spTree>
    <p:extLst>
      <p:ext uri="{BB962C8B-B14F-4D97-AF65-F5344CB8AC3E}">
        <p14:creationId xmlns:p14="http://schemas.microsoft.com/office/powerpoint/2010/main" val="335306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304800"/>
            <a:ext cx="11684000" cy="609600"/>
          </a:xfrm>
        </p:spPr>
        <p:txBody>
          <a:bodyPr/>
          <a:lstStyle/>
          <a:p>
            <a:r>
              <a:rPr lang="en-US"/>
              <a:t>Click to edit Master title style</a:t>
            </a:r>
          </a:p>
        </p:txBody>
      </p:sp>
      <p:sp>
        <p:nvSpPr>
          <p:cNvPr id="3" name="Text Placeholder 2"/>
          <p:cNvSpPr>
            <a:spLocks noGrp="1"/>
          </p:cNvSpPr>
          <p:nvPr>
            <p:ph type="body" sz="half" idx="1"/>
          </p:nvPr>
        </p:nvSpPr>
        <p:spPr>
          <a:xfrm>
            <a:off x="406400" y="1295400"/>
            <a:ext cx="54864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96000" y="1295400"/>
            <a:ext cx="54864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0" y="3962400"/>
            <a:ext cx="54864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59">
            <a:extLst>
              <a:ext uri="{FF2B5EF4-FFF2-40B4-BE49-F238E27FC236}">
                <a16:creationId xmlns:a16="http://schemas.microsoft.com/office/drawing/2014/main" id="{89EC330A-DFCB-4611-853A-3E24EDD5576D}"/>
              </a:ext>
            </a:extLst>
          </p:cNvPr>
          <p:cNvSpPr>
            <a:spLocks noGrp="1" noChangeArrowheads="1"/>
          </p:cNvSpPr>
          <p:nvPr>
            <p:ph type="dt" sz="half" idx="10"/>
          </p:nvPr>
        </p:nvSpPr>
        <p:spPr>
          <a:ln/>
        </p:spPr>
        <p:txBody>
          <a:bodyPr/>
          <a:lstStyle>
            <a:lvl1pPr>
              <a:defRPr/>
            </a:lvl1pPr>
          </a:lstStyle>
          <a:p>
            <a:pPr>
              <a:defRPr/>
            </a:pPr>
            <a:fld id="{1BD9BDB1-D1C7-45E3-AF3D-9418A885D350}" type="datetime1">
              <a:rPr lang="en-US"/>
              <a:pPr>
                <a:defRPr/>
              </a:pPr>
              <a:t>8/8/2022</a:t>
            </a:fld>
            <a:endParaRPr lang="en-US"/>
          </a:p>
        </p:txBody>
      </p:sp>
      <p:sp>
        <p:nvSpPr>
          <p:cNvPr id="7" name="Rectangle 2060">
            <a:extLst>
              <a:ext uri="{FF2B5EF4-FFF2-40B4-BE49-F238E27FC236}">
                <a16:creationId xmlns:a16="http://schemas.microsoft.com/office/drawing/2014/main" id="{FDE2C28A-FBBF-480C-BDE3-43CC5B11DE18}"/>
              </a:ext>
            </a:extLst>
          </p:cNvPr>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8" name="Rectangle 2061">
            <a:extLst>
              <a:ext uri="{FF2B5EF4-FFF2-40B4-BE49-F238E27FC236}">
                <a16:creationId xmlns:a16="http://schemas.microsoft.com/office/drawing/2014/main" id="{A3BD9B54-D2A1-4890-A1C8-A08E82A4C87E}"/>
              </a:ext>
            </a:extLst>
          </p:cNvPr>
          <p:cNvSpPr>
            <a:spLocks noGrp="1" noChangeArrowheads="1"/>
          </p:cNvSpPr>
          <p:nvPr>
            <p:ph type="sldNum" sz="quarter" idx="12"/>
          </p:nvPr>
        </p:nvSpPr>
        <p:spPr>
          <a:ln/>
        </p:spPr>
        <p:txBody>
          <a:bodyPr/>
          <a:lstStyle>
            <a:lvl1pPr>
              <a:defRPr/>
            </a:lvl1pPr>
          </a:lstStyle>
          <a:p>
            <a:fld id="{3BBB61AB-588B-4259-BB55-BBD8003DC0C5}" type="slidenum">
              <a:rPr lang="en-US" altLang="en-US"/>
              <a:pPr/>
              <a:t>‹#›</a:t>
            </a:fld>
            <a:endParaRPr lang="en-US" altLang="en-US"/>
          </a:p>
        </p:txBody>
      </p:sp>
    </p:spTree>
    <p:extLst>
      <p:ext uri="{BB962C8B-B14F-4D97-AF65-F5344CB8AC3E}">
        <p14:creationId xmlns:p14="http://schemas.microsoft.com/office/powerpoint/2010/main" val="833838954"/>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Naimish R Vadodariya</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#3160714 (DM)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Data pre-processing</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ebdings" panose="05030102010509060703"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8055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Naimish R Vadodariya</a:t>
            </a: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#3160714 (DM)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Data pre-processing</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25216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Naimish R Vadodariya</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#3160714 (DM)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Introduction to Data Mining (DM)</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6705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572C13-5873-4F23-9486-35879C0B8369}"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6767A6-D895-42DA-963D-AE7083B3932D}" type="slidenum">
              <a:rPr lang="en-US" smtClean="0"/>
              <a:t>‹#›</a:t>
            </a:fld>
            <a:endParaRPr lang="en-US"/>
          </a:p>
        </p:txBody>
      </p:sp>
    </p:spTree>
    <p:extLst>
      <p:ext uri="{BB962C8B-B14F-4D97-AF65-F5344CB8AC3E}">
        <p14:creationId xmlns:p14="http://schemas.microsoft.com/office/powerpoint/2010/main" val="2482804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572C13-5873-4F23-9486-35879C0B8369}"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6767A6-D895-42DA-963D-AE7083B3932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8036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572C13-5873-4F23-9486-35879C0B8369}" type="datetimeFigureOut">
              <a:rPr lang="en-US" smtClean="0"/>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6767A6-D895-42DA-963D-AE7083B3932D}" type="slidenum">
              <a:rPr lang="en-US" smtClean="0"/>
              <a:t>‹#›</a:t>
            </a:fld>
            <a:endParaRPr lang="en-US"/>
          </a:p>
        </p:txBody>
      </p:sp>
    </p:spTree>
    <p:extLst>
      <p:ext uri="{BB962C8B-B14F-4D97-AF65-F5344CB8AC3E}">
        <p14:creationId xmlns:p14="http://schemas.microsoft.com/office/powerpoint/2010/main" val="1869442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572C13-5873-4F23-9486-35879C0B8369}" type="datetimeFigureOut">
              <a:rPr lang="en-US" smtClean="0"/>
              <a:t>8/8/2022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6767A6-D895-42DA-963D-AE7083B3932D}" type="slidenum">
              <a:rPr lang="en-US" smtClean="0"/>
              <a:t>‹#›</a:t>
            </a:fld>
            <a:endParaRPr lang="en-US"/>
          </a:p>
        </p:txBody>
      </p:sp>
    </p:spTree>
    <p:extLst>
      <p:ext uri="{BB962C8B-B14F-4D97-AF65-F5344CB8AC3E}">
        <p14:creationId xmlns:p14="http://schemas.microsoft.com/office/powerpoint/2010/main" val="1358666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572C13-5873-4F23-9486-35879C0B8369}" type="datetimeFigureOut">
              <a:rPr lang="en-US" smtClean="0"/>
              <a:t>8/8/2022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6767A6-D895-42DA-963D-AE7083B3932D}" type="slidenum">
              <a:rPr lang="en-US" smtClean="0"/>
              <a:t>‹#›</a:t>
            </a:fld>
            <a:endParaRPr lang="en-US"/>
          </a:p>
        </p:txBody>
      </p:sp>
    </p:spTree>
    <p:extLst>
      <p:ext uri="{BB962C8B-B14F-4D97-AF65-F5344CB8AC3E}">
        <p14:creationId xmlns:p14="http://schemas.microsoft.com/office/powerpoint/2010/main" val="1945715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9572C13-5873-4F23-9486-35879C0B8369}" type="datetimeFigureOut">
              <a:rPr lang="en-US" smtClean="0"/>
              <a:t>8/8/2022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66767A6-D895-42DA-963D-AE7083B3932D}" type="slidenum">
              <a:rPr lang="en-US" smtClean="0"/>
              <a:t>‹#›</a:t>
            </a:fld>
            <a:endParaRPr lang="en-US"/>
          </a:p>
        </p:txBody>
      </p:sp>
    </p:spTree>
    <p:extLst>
      <p:ext uri="{BB962C8B-B14F-4D97-AF65-F5344CB8AC3E}">
        <p14:creationId xmlns:p14="http://schemas.microsoft.com/office/powerpoint/2010/main" val="164665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9572C13-5873-4F23-9486-35879C0B8369}" type="datetimeFigureOut">
              <a:rPr lang="en-US" smtClean="0"/>
              <a:t>8/8/2022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66767A6-D895-42DA-963D-AE7083B3932D}" type="slidenum">
              <a:rPr lang="en-US" smtClean="0"/>
              <a:t>‹#›</a:t>
            </a:fld>
            <a:endParaRPr lang="en-US"/>
          </a:p>
        </p:txBody>
      </p:sp>
    </p:spTree>
    <p:extLst>
      <p:ext uri="{BB962C8B-B14F-4D97-AF65-F5344CB8AC3E}">
        <p14:creationId xmlns:p14="http://schemas.microsoft.com/office/powerpoint/2010/main" val="285946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572C13-5873-4F23-9486-35879C0B8369}" type="datetimeFigureOut">
              <a:rPr lang="en-US" smtClean="0"/>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6767A6-D895-42DA-963D-AE7083B3932D}" type="slidenum">
              <a:rPr lang="en-US" smtClean="0"/>
              <a:t>‹#›</a:t>
            </a:fld>
            <a:endParaRPr lang="en-US"/>
          </a:p>
        </p:txBody>
      </p:sp>
    </p:spTree>
    <p:extLst>
      <p:ext uri="{BB962C8B-B14F-4D97-AF65-F5344CB8AC3E}">
        <p14:creationId xmlns:p14="http://schemas.microsoft.com/office/powerpoint/2010/main" val="726005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9572C13-5873-4F23-9486-35879C0B8369}" type="datetimeFigureOut">
              <a:rPr lang="en-US" smtClean="0"/>
              <a:t>8/8/2022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66767A6-D895-42DA-963D-AE7083B3932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72761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0.png"/><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10.wmf"/><Relationship Id="rId4" Type="http://schemas.openxmlformats.org/officeDocument/2006/relationships/oleObject" Target="../embeddings/oleObject2.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11.wmf"/><Relationship Id="rId4" Type="http://schemas.openxmlformats.org/officeDocument/2006/relationships/oleObject" Target="../embeddings/oleObject3.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3.xml"/><Relationship Id="rId7" Type="http://schemas.openxmlformats.org/officeDocument/2006/relationships/image" Target="../media/image13.wmf"/><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12.wmf"/><Relationship Id="rId4" Type="http://schemas.openxmlformats.org/officeDocument/2006/relationships/oleObject" Target="../embeddings/oleObject4.bin"/><Relationship Id="rId9" Type="http://schemas.openxmlformats.org/officeDocument/2006/relationships/image" Target="../media/image1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5.png"/><Relationship Id="rId4" Type="http://schemas.openxmlformats.org/officeDocument/2006/relationships/oleObject" Target="../embeddings/oleObject7.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15.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16.wmf"/><Relationship Id="rId4" Type="http://schemas.openxmlformats.org/officeDocument/2006/relationships/oleObject" Target="../embeddings/oleObject8.bin"/><Relationship Id="rId9" Type="http://schemas.openxmlformats.org/officeDocument/2006/relationships/image" Target="../media/image18.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16.xml"/><Relationship Id="rId7" Type="http://schemas.openxmlformats.org/officeDocument/2006/relationships/image" Target="../media/image19.wmf"/><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0.wmf"/></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0.emf"/><Relationship Id="rId4" Type="http://schemas.openxmlformats.org/officeDocument/2006/relationships/oleObject" Target="../embeddings/oleObject13.bin"/></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35.wmf"/><Relationship Id="rId3" Type="http://schemas.openxmlformats.org/officeDocument/2006/relationships/notesSlide" Target="../notesSlides/notesSlide45.xml"/><Relationship Id="rId7" Type="http://schemas.openxmlformats.org/officeDocument/2006/relationships/image" Target="../media/image32.wmf"/><Relationship Id="rId12"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5.bin"/><Relationship Id="rId11" Type="http://schemas.openxmlformats.org/officeDocument/2006/relationships/image" Target="../media/image34.wmf"/><Relationship Id="rId5" Type="http://schemas.openxmlformats.org/officeDocument/2006/relationships/image" Target="../media/image31.wmf"/><Relationship Id="rId15" Type="http://schemas.openxmlformats.org/officeDocument/2006/relationships/image" Target="../media/image36.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33.wmf"/><Relationship Id="rId14" Type="http://schemas.openxmlformats.org/officeDocument/2006/relationships/oleObject" Target="../embeddings/oleObject19.bin"/></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png"/><Relationship Id="rId1" Type="http://schemas.openxmlformats.org/officeDocument/2006/relationships/slideLayout" Target="../slideLayouts/slideLayout13.xml"/><Relationship Id="rId4" Type="http://schemas.openxmlformats.org/officeDocument/2006/relationships/image" Target="../media/image180.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C8973-3033-4129-89A7-C455E8CDF50D}"/>
              </a:ext>
            </a:extLst>
          </p:cNvPr>
          <p:cNvSpPr>
            <a:spLocks noGrp="1"/>
          </p:cNvSpPr>
          <p:nvPr>
            <p:ph type="ctrTitle"/>
          </p:nvPr>
        </p:nvSpPr>
        <p:spPr/>
        <p:txBody>
          <a:bodyPr>
            <a:normAutofit/>
          </a:bodyPr>
          <a:lstStyle/>
          <a:p>
            <a:r>
              <a:rPr lang="en-US" sz="5400" dirty="0"/>
              <a:t>CH – 2 Data Collection and Preprocessing</a:t>
            </a:r>
          </a:p>
        </p:txBody>
      </p:sp>
      <p:sp>
        <p:nvSpPr>
          <p:cNvPr id="3" name="Subtitle 2">
            <a:extLst>
              <a:ext uri="{FF2B5EF4-FFF2-40B4-BE49-F238E27FC236}">
                <a16:creationId xmlns:a16="http://schemas.microsoft.com/office/drawing/2014/main" id="{9E014FCE-9602-4963-92BD-FAF5E943C96D}"/>
              </a:ext>
            </a:extLst>
          </p:cNvPr>
          <p:cNvSpPr>
            <a:spLocks noGrp="1"/>
          </p:cNvSpPr>
          <p:nvPr>
            <p:ph type="subTitle" idx="1"/>
          </p:nvPr>
        </p:nvSpPr>
        <p:spPr/>
        <p:txBody>
          <a:bodyPr/>
          <a:lstStyle/>
          <a:p>
            <a:r>
              <a:rPr lang="en-US" dirty="0"/>
              <a:t>-</a:t>
            </a:r>
            <a:r>
              <a:rPr lang="en-US" dirty="0" err="1"/>
              <a:t>RitIka</a:t>
            </a:r>
            <a:r>
              <a:rPr lang="en-US" dirty="0"/>
              <a:t> Jani. </a:t>
            </a:r>
          </a:p>
          <a:p>
            <a:r>
              <a:rPr lang="en-US" dirty="0"/>
              <a:t>IT, DEPSTAR</a:t>
            </a:r>
          </a:p>
        </p:txBody>
      </p:sp>
    </p:spTree>
    <p:extLst>
      <p:ext uri="{BB962C8B-B14F-4D97-AF65-F5344CB8AC3E}">
        <p14:creationId xmlns:p14="http://schemas.microsoft.com/office/powerpoint/2010/main" val="1210752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622CB-DAFE-4BA5-9A81-6BB9B7B8983D}"/>
              </a:ext>
            </a:extLst>
          </p:cNvPr>
          <p:cNvSpPr>
            <a:spLocks noGrp="1"/>
          </p:cNvSpPr>
          <p:nvPr>
            <p:ph type="title"/>
          </p:nvPr>
        </p:nvSpPr>
        <p:spPr/>
        <p:txBody>
          <a:bodyPr>
            <a:normAutofit/>
          </a:bodyPr>
          <a:lstStyle/>
          <a:p>
            <a:r>
              <a:rPr lang="en-US" sz="4400" dirty="0"/>
              <a:t>Primary Data Collection Strategies (Contd..)</a:t>
            </a:r>
          </a:p>
        </p:txBody>
      </p:sp>
      <p:sp>
        <p:nvSpPr>
          <p:cNvPr id="3" name="Content Placeholder 2">
            <a:extLst>
              <a:ext uri="{FF2B5EF4-FFF2-40B4-BE49-F238E27FC236}">
                <a16:creationId xmlns:a16="http://schemas.microsoft.com/office/drawing/2014/main" id="{ED356B12-7DC6-495D-8B69-85C50DA91DBF}"/>
              </a:ext>
            </a:extLst>
          </p:cNvPr>
          <p:cNvSpPr>
            <a:spLocks noGrp="1"/>
          </p:cNvSpPr>
          <p:nvPr>
            <p:ph idx="1"/>
          </p:nvPr>
        </p:nvSpPr>
        <p:spPr>
          <a:xfrm>
            <a:off x="668594" y="1845732"/>
            <a:ext cx="11366090" cy="4725665"/>
          </a:xfrm>
        </p:spPr>
        <p:txBody>
          <a:bodyPr>
            <a:normAutofit lnSpcReduction="10000"/>
          </a:bodyPr>
          <a:lstStyle/>
          <a:p>
            <a:pPr lvl="1" algn="just"/>
            <a:r>
              <a:rPr lang="en-US" b="1" dirty="0"/>
              <a:t>Oral Histories: </a:t>
            </a:r>
            <a:r>
              <a:rPr lang="en-US" dirty="0"/>
              <a:t>Oral histories also involve asking questions like interviews and focus groups. However, it is defined more precisely and the data collected is linked to a single phenomenon.</a:t>
            </a:r>
          </a:p>
          <a:p>
            <a:pPr lvl="2" algn="just"/>
            <a:r>
              <a:rPr lang="en-US" dirty="0"/>
              <a:t>It involves collecting the opinions and personal experiences of people in a particular event that they were involved in.</a:t>
            </a:r>
          </a:p>
          <a:p>
            <a:pPr lvl="2" algn="just"/>
            <a:r>
              <a:rPr lang="en-US" dirty="0"/>
              <a:t>For example, it can help in studying the effect of a new product in a particular community.</a:t>
            </a:r>
            <a:endParaRPr lang="en-US" b="1" dirty="0"/>
          </a:p>
          <a:p>
            <a:pPr lvl="1" algn="just"/>
            <a:r>
              <a:rPr lang="en-US" b="1" dirty="0"/>
              <a:t>Observations: </a:t>
            </a:r>
            <a:r>
              <a:rPr lang="en-US" dirty="0"/>
              <a:t>In this method, researchers observe a situation around them and record the findings. It can be used to evaluate the behavior of different people in controlled and uncontrolled situations.</a:t>
            </a:r>
          </a:p>
          <a:p>
            <a:pPr lvl="2" algn="just"/>
            <a:r>
              <a:rPr lang="en-US" dirty="0"/>
              <a:t>This method is highly effective because it is straightforward and not directly dependent on other participants. </a:t>
            </a:r>
            <a:endParaRPr lang="en-US" b="1" dirty="0"/>
          </a:p>
          <a:p>
            <a:pPr lvl="1" algn="just"/>
            <a:r>
              <a:rPr lang="en-US" b="1" dirty="0"/>
              <a:t>Experimental method: </a:t>
            </a:r>
            <a:r>
              <a:rPr lang="en-US" dirty="0"/>
              <a:t>The experimental method is the process of collecting data through performing experiments, research, and investigation. The most frequently used experiment methods are CRD, RBD, LSD, FD.</a:t>
            </a:r>
            <a:endParaRPr lang="en-US" b="1" dirty="0"/>
          </a:p>
          <a:p>
            <a:pPr lvl="2" fontAlgn="base"/>
            <a:r>
              <a:rPr lang="en-US" b="1" dirty="0"/>
              <a:t>CRD- Completely Randomized design</a:t>
            </a:r>
            <a:r>
              <a:rPr lang="en-US" dirty="0"/>
              <a:t> is a simple experimental design used in data analytics which is based on randomization and replication. It is mostly used for comparing the experiments.</a:t>
            </a:r>
          </a:p>
          <a:p>
            <a:pPr lvl="2" fontAlgn="base"/>
            <a:r>
              <a:rPr lang="en-US" b="1" dirty="0"/>
              <a:t>RBD- Randomized Block Design</a:t>
            </a:r>
            <a:r>
              <a:rPr lang="en-US" dirty="0"/>
              <a:t> is an experimental design in which the experiment is divided into small units called blocks. Random experiments are performed on each of the blocks and results are drawn using a technique known as analysis of variance (ANOVA). RBD was originated from the agriculture sector.</a:t>
            </a:r>
          </a:p>
          <a:p>
            <a:pPr lvl="2" fontAlgn="base"/>
            <a:r>
              <a:rPr lang="en-US" b="1" dirty="0"/>
              <a:t>LSD – Latin Square Design</a:t>
            </a:r>
            <a:r>
              <a:rPr lang="en-US" dirty="0"/>
              <a:t> is an experimental design that is similar to CRD and RBD blocks but contains rows and columns. It is an arrangement of </a:t>
            </a:r>
            <a:r>
              <a:rPr lang="en-US" dirty="0" err="1"/>
              <a:t>NxN</a:t>
            </a:r>
            <a:r>
              <a:rPr lang="en-US" dirty="0"/>
              <a:t> squares with an equal amount of rows and columns which contain letters that occurs only once in a row. Hence the differences can be easily found with fewer errors in the experiment. Sudoku puzzle is an example of a Latin square design.</a:t>
            </a:r>
          </a:p>
          <a:p>
            <a:pPr lvl="2" fontAlgn="base"/>
            <a:r>
              <a:rPr lang="en-US" b="1" dirty="0"/>
              <a:t>FD- Factorial design</a:t>
            </a:r>
            <a:r>
              <a:rPr lang="en-US" dirty="0"/>
              <a:t> is an experimental design where each experiment has two factors each with possible values and on performing trail other combinational factors are derived.	</a:t>
            </a:r>
            <a:endParaRPr lang="en-US" b="1" dirty="0"/>
          </a:p>
          <a:p>
            <a:endParaRPr lang="en-US" dirty="0"/>
          </a:p>
        </p:txBody>
      </p:sp>
    </p:spTree>
    <p:extLst>
      <p:ext uri="{BB962C8B-B14F-4D97-AF65-F5344CB8AC3E}">
        <p14:creationId xmlns:p14="http://schemas.microsoft.com/office/powerpoint/2010/main" val="13932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Data Summarization</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- 4</a:t>
            </a:r>
          </a:p>
        </p:txBody>
      </p:sp>
    </p:spTree>
    <p:extLst>
      <p:ext uri="{BB962C8B-B14F-4D97-AF65-F5344CB8AC3E}">
        <p14:creationId xmlns:p14="http://schemas.microsoft.com/office/powerpoint/2010/main" val="172804669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Why Data Summarization?</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marL="255588" indent="-342900">
              <a:lnSpc>
                <a:spcPct val="100000"/>
              </a:lnSpc>
            </a:pPr>
            <a:r>
              <a:rPr lang="en-US" dirty="0"/>
              <a:t>As we are living in a digital world where data transfers in a second and it is much faster than a human capability.</a:t>
            </a:r>
          </a:p>
          <a:p>
            <a:pPr marL="255588" indent="-342900">
              <a:lnSpc>
                <a:spcPct val="100000"/>
              </a:lnSpc>
            </a:pPr>
            <a:r>
              <a:rPr lang="en-US" dirty="0"/>
              <a:t>In the corporate field, employees work on a huge volume of data which is derived from different sources like Social Network, Media, Newspaper, Book, cloud media storage etc.</a:t>
            </a:r>
          </a:p>
          <a:p>
            <a:pPr marL="255588" indent="-342900">
              <a:lnSpc>
                <a:spcPct val="100000"/>
              </a:lnSpc>
            </a:pPr>
            <a:r>
              <a:rPr lang="en-US" dirty="0"/>
              <a:t>But sometimes it may create difficulties for you, to summarize the data. </a:t>
            </a:r>
          </a:p>
          <a:p>
            <a:pPr marL="255588" indent="-342900">
              <a:lnSpc>
                <a:spcPct val="100000"/>
              </a:lnSpc>
            </a:pPr>
            <a:r>
              <a:rPr lang="en-US" dirty="0"/>
              <a:t>Sometimes you do not expect data volume because when you retrieve data from relational sources you can not predict that how much data will be stored in the database.</a:t>
            </a:r>
          </a:p>
          <a:p>
            <a:pPr marL="255588" indent="-342900">
              <a:lnSpc>
                <a:spcPct val="100000"/>
              </a:lnSpc>
            </a:pPr>
            <a:r>
              <a:rPr lang="en-US" dirty="0"/>
              <a:t>As a result, data becomes more complex and takes time to summarize information.</a:t>
            </a:r>
          </a:p>
          <a:p>
            <a:pPr marL="0" indent="0">
              <a:buNone/>
            </a:pPr>
            <a:endParaRPr lang="en-US" dirty="0"/>
          </a:p>
        </p:txBody>
      </p:sp>
    </p:spTree>
    <p:extLst>
      <p:ext uri="{BB962C8B-B14F-4D97-AF65-F5344CB8AC3E}">
        <p14:creationId xmlns:p14="http://schemas.microsoft.com/office/powerpoint/2010/main" val="430785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What is Data Summarization?</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marL="255588" indent="-342900">
              <a:lnSpc>
                <a:spcPct val="100000"/>
              </a:lnSpc>
            </a:pPr>
            <a:r>
              <a:rPr lang="en-US" dirty="0">
                <a:sym typeface="Wingdings" panose="05000000000000000000" pitchFamily="2" charset="2"/>
              </a:rPr>
              <a:t>Summarization is a key data mining concept which involves techniques for finding a compact description of a dataset. </a:t>
            </a:r>
          </a:p>
          <a:p>
            <a:pPr marL="255588" indent="-342900">
              <a:lnSpc>
                <a:spcPct val="100000"/>
              </a:lnSpc>
            </a:pPr>
            <a:r>
              <a:rPr lang="en-US" dirty="0"/>
              <a:t> It is aimed at extracting useful information and general trends from the raw data.</a:t>
            </a:r>
            <a:endParaRPr lang="en-US" dirty="0">
              <a:sym typeface="Wingdings" panose="05000000000000000000" pitchFamily="2" charset="2"/>
            </a:endParaRPr>
          </a:p>
          <a:p>
            <a:pPr marL="255588" indent="-342900">
              <a:lnSpc>
                <a:spcPct val="100000"/>
              </a:lnSpc>
            </a:pPr>
            <a:r>
              <a:rPr lang="en-US" dirty="0"/>
              <a:t>Two methods for data summarization are through </a:t>
            </a:r>
            <a:r>
              <a:rPr lang="en-US" dirty="0">
                <a:solidFill>
                  <a:schemeClr val="accent6"/>
                </a:solidFill>
              </a:rPr>
              <a:t>tables</a:t>
            </a:r>
            <a:r>
              <a:rPr lang="en-US" dirty="0"/>
              <a:t> and </a:t>
            </a:r>
            <a:r>
              <a:rPr lang="en-US" dirty="0">
                <a:solidFill>
                  <a:schemeClr val="accent6"/>
                </a:solidFill>
              </a:rPr>
              <a:t>graphs</a:t>
            </a:r>
            <a:r>
              <a:rPr lang="en-US" dirty="0"/>
              <a:t>.</a:t>
            </a:r>
          </a:p>
          <a:p>
            <a:pPr marL="800100" lvl="1" indent="-342900">
              <a:lnSpc>
                <a:spcPct val="100000"/>
              </a:lnSpc>
            </a:pPr>
            <a:r>
              <a:rPr lang="en-US" dirty="0">
                <a:sym typeface="Wingdings" panose="05000000000000000000" pitchFamily="2" charset="2"/>
              </a:rPr>
              <a:t>Tables are row &amp; column representation of the dataset, you can apply aggregate functions on it.</a:t>
            </a:r>
          </a:p>
          <a:p>
            <a:pPr marL="800100" lvl="1" indent="-342900">
              <a:lnSpc>
                <a:spcPct val="100000"/>
              </a:lnSpc>
            </a:pPr>
            <a:r>
              <a:rPr lang="en-US" dirty="0">
                <a:sym typeface="Wingdings" panose="05000000000000000000" pitchFamily="2" charset="2"/>
              </a:rPr>
              <a:t>Graphs showing the relation between variable quantities, typically of two variables, each measured along one of a pair of axes at right angles.</a:t>
            </a:r>
            <a:endParaRPr lang="en-US" dirty="0"/>
          </a:p>
          <a:p>
            <a:pPr marL="0" indent="0">
              <a:buNone/>
            </a:pPr>
            <a:endParaRPr lang="en-US" dirty="0"/>
          </a:p>
        </p:txBody>
      </p:sp>
      <p:pic>
        <p:nvPicPr>
          <p:cNvPr id="5" name="Picture 4">
            <a:extLst>
              <a:ext uri="{FF2B5EF4-FFF2-40B4-BE49-F238E27FC236}">
                <a16:creationId xmlns:a16="http://schemas.microsoft.com/office/drawing/2014/main" id="{56B66FCA-A922-42EF-86E4-9A6A489522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9484" y="3804137"/>
            <a:ext cx="4613032" cy="2306516"/>
          </a:xfrm>
          <a:prstGeom prst="rect">
            <a:avLst/>
          </a:prstGeom>
        </p:spPr>
      </p:pic>
    </p:spTree>
    <p:extLst>
      <p:ext uri="{BB962C8B-B14F-4D97-AF65-F5344CB8AC3E}">
        <p14:creationId xmlns:p14="http://schemas.microsoft.com/office/powerpoint/2010/main" val="188907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Data Cleaning</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- 4</a:t>
            </a:r>
          </a:p>
        </p:txBody>
      </p:sp>
    </p:spTree>
    <p:extLst>
      <p:ext uri="{BB962C8B-B14F-4D97-AF65-F5344CB8AC3E}">
        <p14:creationId xmlns:p14="http://schemas.microsoft.com/office/powerpoint/2010/main" val="195408262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marL="514350" indent="-457200">
              <a:buFont typeface="+mj-lt"/>
              <a:buAutoNum type="arabicPeriod"/>
            </a:pPr>
            <a:r>
              <a:rPr lang="en-US" b="1" dirty="0"/>
              <a:t>Fill in missing values</a:t>
            </a:r>
          </a:p>
          <a:p>
            <a:pPr marL="914400" lvl="1" indent="-457200">
              <a:buFont typeface="+mj-lt"/>
              <a:buAutoNum type="arabicPeriod"/>
            </a:pPr>
            <a:r>
              <a:rPr lang="en-US" dirty="0"/>
              <a:t>Ignore the tuple</a:t>
            </a:r>
          </a:p>
          <a:p>
            <a:pPr marL="914400" lvl="1" indent="-457200">
              <a:buFont typeface="+mj-lt"/>
              <a:buAutoNum type="arabicPeriod"/>
            </a:pPr>
            <a:r>
              <a:rPr lang="en-US" dirty="0"/>
              <a:t>Fill missing value manually</a:t>
            </a:r>
          </a:p>
          <a:p>
            <a:pPr marL="914400" lvl="1" indent="-457200">
              <a:buFont typeface="+mj-lt"/>
              <a:buAutoNum type="arabicPeriod"/>
            </a:pPr>
            <a:r>
              <a:rPr lang="en-US" dirty="0"/>
              <a:t>Fill in the missing value automatically</a:t>
            </a:r>
          </a:p>
          <a:p>
            <a:pPr marL="914400" lvl="1" indent="-457200">
              <a:buFont typeface="+mj-lt"/>
              <a:buAutoNum type="arabicPeriod"/>
            </a:pPr>
            <a:r>
              <a:rPr lang="en-US" dirty="0"/>
              <a:t>Use a global constant to fill in the missing value</a:t>
            </a:r>
          </a:p>
          <a:p>
            <a:pPr marL="514350" indent="-457200">
              <a:buFont typeface="+mj-lt"/>
              <a:buAutoNum type="arabicPeriod"/>
            </a:pPr>
            <a:r>
              <a:rPr lang="en-US" b="1" dirty="0"/>
              <a:t>Identify outliers and smooth out noisy data</a:t>
            </a:r>
          </a:p>
          <a:p>
            <a:pPr marL="914400" lvl="1" indent="-457200">
              <a:buFont typeface="+mj-lt"/>
              <a:buAutoNum type="arabicPeriod"/>
            </a:pPr>
            <a:r>
              <a:rPr lang="en-US" dirty="0"/>
              <a:t>Binning Method</a:t>
            </a:r>
          </a:p>
          <a:p>
            <a:pPr marL="914400" lvl="1" indent="-457200">
              <a:buFont typeface="+mj-lt"/>
              <a:buAutoNum type="arabicPeriod"/>
            </a:pPr>
            <a:r>
              <a:rPr lang="en-US" dirty="0"/>
              <a:t>Regression</a:t>
            </a:r>
          </a:p>
          <a:p>
            <a:pPr marL="914400" lvl="1" indent="-457200">
              <a:buFont typeface="+mj-lt"/>
              <a:buAutoNum type="arabicPeriod"/>
            </a:pPr>
            <a:r>
              <a:rPr lang="en-US" dirty="0"/>
              <a:t>Clustering</a:t>
            </a:r>
          </a:p>
          <a:p>
            <a:pPr marL="514350" indent="-457200">
              <a:buFont typeface="+mj-lt"/>
              <a:buAutoNum type="arabicPeriod"/>
            </a:pPr>
            <a:r>
              <a:rPr lang="en-US" b="1" dirty="0"/>
              <a:t>Correct inconsistent data</a:t>
            </a:r>
          </a:p>
          <a:p>
            <a:pPr marL="514350" indent="-457200">
              <a:buFont typeface="+mj-lt"/>
              <a:buAutoNum type="arabicPeriod"/>
            </a:pPr>
            <a:r>
              <a:rPr lang="en-US" b="1" dirty="0"/>
              <a:t>Resolve redundancy caused by data integration</a:t>
            </a:r>
          </a:p>
          <a:p>
            <a:pPr marL="0" indent="0">
              <a:buNone/>
            </a:pPr>
            <a:endParaRPr lang="en-US" dirty="0"/>
          </a:p>
        </p:txBody>
      </p:sp>
      <p:pic>
        <p:nvPicPr>
          <p:cNvPr id="4" name="Picture 3">
            <a:extLst>
              <a:ext uri="{FF2B5EF4-FFF2-40B4-BE49-F238E27FC236}">
                <a16:creationId xmlns:a16="http://schemas.microsoft.com/office/drawing/2014/main" id="{7A4B2403-9AFE-4FA6-BA5B-B96FCEA10E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0" y="1741593"/>
            <a:ext cx="5580917" cy="3374813"/>
          </a:xfrm>
          <a:prstGeom prst="rect">
            <a:avLst/>
          </a:prstGeom>
        </p:spPr>
      </p:pic>
    </p:spTree>
    <p:extLst>
      <p:ext uri="{BB962C8B-B14F-4D97-AF65-F5344CB8AC3E}">
        <p14:creationId xmlns:p14="http://schemas.microsoft.com/office/powerpoint/2010/main" val="279579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fade">
                                      <p:cBhvr>
                                        <p:cTn id="6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33768-CB7B-4103-827F-C9A46195116F}"/>
              </a:ext>
            </a:extLst>
          </p:cNvPr>
          <p:cNvSpPr>
            <a:spLocks noGrp="1"/>
          </p:cNvSpPr>
          <p:nvPr>
            <p:ph type="title"/>
          </p:nvPr>
        </p:nvSpPr>
        <p:spPr/>
        <p:txBody>
          <a:bodyPr>
            <a:normAutofit/>
          </a:bodyPr>
          <a:lstStyle/>
          <a:p>
            <a:r>
              <a:rPr lang="en-US" sz="3600" b="1" dirty="0"/>
              <a:t>1) Fill in missing values</a:t>
            </a:r>
            <a:endParaRPr lang="en-IN" dirty="0"/>
          </a:p>
        </p:txBody>
      </p:sp>
      <p:sp>
        <p:nvSpPr>
          <p:cNvPr id="3" name="Content Placeholder 2">
            <a:extLst>
              <a:ext uri="{FF2B5EF4-FFF2-40B4-BE49-F238E27FC236}">
                <a16:creationId xmlns:a16="http://schemas.microsoft.com/office/drawing/2014/main" id="{DE4056D2-9EDB-4737-B589-93D179E994AD}"/>
              </a:ext>
            </a:extLst>
          </p:cNvPr>
          <p:cNvSpPr>
            <a:spLocks noGrp="1"/>
          </p:cNvSpPr>
          <p:nvPr>
            <p:ph idx="1"/>
          </p:nvPr>
        </p:nvSpPr>
        <p:spPr/>
        <p:txBody>
          <a:bodyPr/>
          <a:lstStyle/>
          <a:p>
            <a:pPr marL="457200" algn="just">
              <a:buFont typeface="Wingdings" panose="05000000000000000000" pitchFamily="2" charset="2"/>
              <a:buChar char="§"/>
            </a:pPr>
            <a:r>
              <a:rPr lang="en-US" b="1" dirty="0"/>
              <a:t>Ignore the tuple (record/row)</a:t>
            </a:r>
            <a:r>
              <a:rPr lang="en-US" dirty="0"/>
              <a:t>: </a:t>
            </a:r>
          </a:p>
          <a:p>
            <a:pPr marL="857250" lvl="1" indent="-342900" algn="just">
              <a:buFont typeface="Arial" panose="020B0604020202020204" pitchFamily="34" charset="0"/>
              <a:buChar char="•"/>
            </a:pPr>
            <a:r>
              <a:rPr lang="en-US" dirty="0"/>
              <a:t>Usually done when </a:t>
            </a:r>
            <a:r>
              <a:rPr lang="en-US" b="1" dirty="0">
                <a:solidFill>
                  <a:schemeClr val="accent6"/>
                </a:solidFill>
              </a:rPr>
              <a:t>class label is missing</a:t>
            </a:r>
            <a:r>
              <a:rPr lang="en-US" dirty="0"/>
              <a:t>.</a:t>
            </a:r>
          </a:p>
          <a:p>
            <a:pPr marL="857250" lvl="1" indent="-342900" algn="just">
              <a:buFont typeface="Arial" panose="020B0604020202020204" pitchFamily="34" charset="0"/>
              <a:buChar char="•"/>
            </a:pPr>
            <a:r>
              <a:rPr lang="en-US" b="1" u="sng" dirty="0"/>
              <a:t>Example</a:t>
            </a:r>
          </a:p>
          <a:p>
            <a:pPr lvl="2" algn="just">
              <a:buFont typeface="Courier New" panose="02070309020205020404" pitchFamily="49" charset="0"/>
              <a:buChar char="o"/>
            </a:pPr>
            <a:r>
              <a:rPr lang="en-US" dirty="0"/>
              <a:t>The task is to distinguish between two types of emails, “spam” and “non-spam” (Ham).</a:t>
            </a:r>
          </a:p>
          <a:p>
            <a:pPr lvl="2" algn="just">
              <a:buFont typeface="Courier New" panose="02070309020205020404" pitchFamily="49" charset="0"/>
              <a:buChar char="o"/>
            </a:pPr>
            <a:r>
              <a:rPr lang="en-US" dirty="0"/>
              <a:t>Spam &amp; non-spam are called as class label.</a:t>
            </a:r>
          </a:p>
          <a:p>
            <a:pPr lvl="2" algn="just">
              <a:buFont typeface="Courier New" panose="02070309020205020404" pitchFamily="49" charset="0"/>
              <a:buChar char="o"/>
            </a:pPr>
            <a:r>
              <a:rPr lang="en-US" dirty="0"/>
              <a:t>If an email comes to you, in which class label is missing then it is discarded.</a:t>
            </a:r>
          </a:p>
          <a:p>
            <a:pPr marL="457200" algn="just">
              <a:buFont typeface="Wingdings" panose="05000000000000000000" pitchFamily="2" charset="2"/>
              <a:buChar char="§"/>
            </a:pPr>
            <a:r>
              <a:rPr lang="en-US" b="1" dirty="0"/>
              <a:t>Fill missing value manually</a:t>
            </a:r>
            <a:r>
              <a:rPr lang="en-US" dirty="0"/>
              <a:t>:</a:t>
            </a:r>
          </a:p>
          <a:p>
            <a:pPr marL="857250" lvl="1" indent="-342900" algn="just">
              <a:buFont typeface="Arial" panose="020B0604020202020204" pitchFamily="34" charset="0"/>
              <a:buChar char="•"/>
            </a:pPr>
            <a:r>
              <a:rPr lang="en-US" dirty="0"/>
              <a:t>Use the </a:t>
            </a:r>
            <a:r>
              <a:rPr lang="en-US" b="1" dirty="0">
                <a:solidFill>
                  <a:schemeClr val="accent6"/>
                </a:solidFill>
              </a:rPr>
              <a:t>attribute mean (average)</a:t>
            </a:r>
            <a:r>
              <a:rPr lang="en-US" dirty="0"/>
              <a:t> to </a:t>
            </a:r>
            <a:r>
              <a:rPr lang="en-US" b="1" dirty="0">
                <a:solidFill>
                  <a:schemeClr val="accent6"/>
                </a:solidFill>
              </a:rPr>
              <a:t>fill in the missing value </a:t>
            </a:r>
            <a:r>
              <a:rPr lang="en-US" dirty="0"/>
              <a:t>and </a:t>
            </a:r>
            <a:r>
              <a:rPr lang="en-US" b="1" dirty="0">
                <a:solidFill>
                  <a:schemeClr val="accent6"/>
                </a:solidFill>
              </a:rPr>
              <a:t>also use the attribute mean</a:t>
            </a:r>
            <a:r>
              <a:rPr lang="en-US" dirty="0">
                <a:solidFill>
                  <a:schemeClr val="accent6"/>
                </a:solidFill>
              </a:rPr>
              <a:t> </a:t>
            </a:r>
            <a:r>
              <a:rPr lang="en-US" b="1" dirty="0">
                <a:solidFill>
                  <a:schemeClr val="accent6"/>
                </a:solidFill>
              </a:rPr>
              <a:t>(average)</a:t>
            </a:r>
            <a:r>
              <a:rPr lang="en-US" dirty="0"/>
              <a:t> for </a:t>
            </a:r>
            <a:r>
              <a:rPr lang="en-US" b="1" dirty="0">
                <a:solidFill>
                  <a:schemeClr val="accent6"/>
                </a:solidFill>
              </a:rPr>
              <a:t>all samples belonging to the same class</a:t>
            </a:r>
            <a:r>
              <a:rPr lang="en-US" dirty="0"/>
              <a:t>.</a:t>
            </a:r>
          </a:p>
          <a:p>
            <a:pPr marL="457200" algn="just">
              <a:buFont typeface="Wingdings" panose="05000000000000000000" pitchFamily="2" charset="2"/>
              <a:buChar char="§"/>
            </a:pPr>
            <a:r>
              <a:rPr lang="en-US" b="1" dirty="0"/>
              <a:t>Fill in the missing value automatically</a:t>
            </a:r>
            <a:r>
              <a:rPr lang="en-US" dirty="0"/>
              <a:t>:</a:t>
            </a:r>
          </a:p>
          <a:p>
            <a:pPr marL="857250" lvl="1" indent="-342900" algn="just">
              <a:buClr>
                <a:schemeClr val="tx1"/>
              </a:buClr>
              <a:buFont typeface="Arial" panose="020B0604020202020204" pitchFamily="34" charset="0"/>
              <a:buChar char="•"/>
            </a:pPr>
            <a:r>
              <a:rPr lang="en-US" b="1" dirty="0">
                <a:solidFill>
                  <a:schemeClr val="accent6"/>
                </a:solidFill>
              </a:rPr>
              <a:t>Predict</a:t>
            </a:r>
            <a:r>
              <a:rPr lang="en-US" dirty="0"/>
              <a:t> the </a:t>
            </a:r>
            <a:r>
              <a:rPr lang="en-US" b="1" dirty="0">
                <a:solidFill>
                  <a:schemeClr val="accent6"/>
                </a:solidFill>
              </a:rPr>
              <a:t>missing value </a:t>
            </a:r>
            <a:r>
              <a:rPr lang="en-US" dirty="0"/>
              <a:t>by using a </a:t>
            </a:r>
            <a:r>
              <a:rPr lang="en-US" b="1" dirty="0">
                <a:solidFill>
                  <a:schemeClr val="accent6"/>
                </a:solidFill>
              </a:rPr>
              <a:t>learning algorithm</a:t>
            </a:r>
            <a:r>
              <a:rPr lang="en-US" dirty="0"/>
              <a:t>: </a:t>
            </a:r>
          </a:p>
          <a:p>
            <a:pPr lvl="2" algn="just">
              <a:buClr>
                <a:schemeClr val="tx1"/>
              </a:buClr>
              <a:buFont typeface="Courier New" panose="02070309020205020404" pitchFamily="49" charset="0"/>
              <a:buChar char="o"/>
            </a:pPr>
            <a:r>
              <a:rPr lang="en-US" dirty="0"/>
              <a:t>Consider the attribute with the missing value as a dependent variable and run a learning algorithm (usually Naive Bayes or Decision tree) to predict the missing value.</a:t>
            </a:r>
            <a:endParaRPr lang="en-US" b="1" dirty="0"/>
          </a:p>
          <a:p>
            <a:pPr marL="457200" algn="just">
              <a:buFont typeface="Wingdings" panose="05000000000000000000" pitchFamily="2" charset="2"/>
              <a:buChar char="§"/>
            </a:pPr>
            <a:r>
              <a:rPr lang="en-US" b="1" dirty="0"/>
              <a:t>Use a global constant to fill in the missing value</a:t>
            </a:r>
          </a:p>
          <a:p>
            <a:pPr marL="914400" lvl="1" indent="-342900" algn="just">
              <a:buFont typeface="Arial" panose="020B0604020202020204" pitchFamily="34" charset="0"/>
              <a:buChar char="•"/>
            </a:pPr>
            <a:r>
              <a:rPr lang="en-US" dirty="0"/>
              <a:t>Replace </a:t>
            </a:r>
            <a:r>
              <a:rPr lang="en-US" b="1" dirty="0">
                <a:solidFill>
                  <a:schemeClr val="accent6"/>
                </a:solidFill>
              </a:rPr>
              <a:t>all missing attribute values</a:t>
            </a:r>
            <a:r>
              <a:rPr lang="en-US" dirty="0">
                <a:solidFill>
                  <a:schemeClr val="accent6"/>
                </a:solidFill>
              </a:rPr>
              <a:t> </a:t>
            </a:r>
            <a:r>
              <a:rPr lang="en-US" dirty="0"/>
              <a:t>by the same constant such as a label like </a:t>
            </a:r>
          </a:p>
          <a:p>
            <a:pPr marL="571500" lvl="1" indent="0" algn="just">
              <a:buNone/>
            </a:pPr>
            <a:r>
              <a:rPr lang="en-US" b="1" dirty="0">
                <a:solidFill>
                  <a:schemeClr val="accent6"/>
                </a:solidFill>
              </a:rPr>
              <a:t>      “Unknown”</a:t>
            </a:r>
            <a:r>
              <a:rPr lang="en-US" dirty="0"/>
              <a:t>.</a:t>
            </a:r>
            <a:r>
              <a:rPr lang="en-US" b="1" dirty="0"/>
              <a:t> </a:t>
            </a:r>
          </a:p>
          <a:p>
            <a:pPr marL="514350" lvl="1" indent="0" algn="just">
              <a:buNone/>
            </a:pPr>
            <a:endParaRPr lang="en-US" dirty="0"/>
          </a:p>
          <a:p>
            <a:endParaRPr lang="en-IN" dirty="0"/>
          </a:p>
        </p:txBody>
      </p:sp>
      <p:sp>
        <p:nvSpPr>
          <p:cNvPr id="5" name="TextBox 4">
            <a:extLst>
              <a:ext uri="{FF2B5EF4-FFF2-40B4-BE49-F238E27FC236}">
                <a16:creationId xmlns:a16="http://schemas.microsoft.com/office/drawing/2014/main" id="{7D1D891E-D06B-4AF1-9493-ACF23A4FC6AF}"/>
              </a:ext>
            </a:extLst>
          </p:cNvPr>
          <p:cNvSpPr txBox="1"/>
          <p:nvPr/>
        </p:nvSpPr>
        <p:spPr>
          <a:xfrm rot="5400000">
            <a:off x="10778215" y="-650005"/>
            <a:ext cx="553998" cy="2011213"/>
          </a:xfrm>
          <a:prstGeom prst="rect">
            <a:avLst/>
          </a:prstGeom>
        </p:spPr>
        <p:style>
          <a:lnRef idx="0">
            <a:schemeClr val="accent1"/>
          </a:lnRef>
          <a:fillRef idx="3">
            <a:schemeClr val="accent1"/>
          </a:fillRef>
          <a:effectRef idx="3">
            <a:schemeClr val="accent1"/>
          </a:effectRef>
          <a:fontRef idx="minor">
            <a:schemeClr val="lt1"/>
          </a:fontRef>
        </p:style>
        <p:txBody>
          <a:bodyPr vert="vert270" wrap="square" rtlCol="0">
            <a:spAutoFit/>
          </a:bodyPr>
          <a:lstStyle/>
          <a:p>
            <a:pPr algn="ctr"/>
            <a:r>
              <a:rPr lang="en-US" sz="2400" b="1" dirty="0"/>
              <a:t>Data Cleaning</a:t>
            </a:r>
          </a:p>
        </p:txBody>
      </p:sp>
    </p:spTree>
    <p:extLst>
      <p:ext uri="{BB962C8B-B14F-4D97-AF65-F5344CB8AC3E}">
        <p14:creationId xmlns:p14="http://schemas.microsoft.com/office/powerpoint/2010/main" val="315135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33768-CB7B-4103-827F-C9A46195116F}"/>
              </a:ext>
            </a:extLst>
          </p:cNvPr>
          <p:cNvSpPr>
            <a:spLocks noGrp="1"/>
          </p:cNvSpPr>
          <p:nvPr>
            <p:ph type="title"/>
          </p:nvPr>
        </p:nvSpPr>
        <p:spPr/>
        <p:txBody>
          <a:bodyPr>
            <a:normAutofit/>
          </a:bodyPr>
          <a:lstStyle/>
          <a:p>
            <a:r>
              <a:rPr lang="en-US" sz="3200" dirty="0"/>
              <a:t>2) Identify outliers and smooth out noisy data</a:t>
            </a:r>
            <a:endParaRPr lang="en-IN" dirty="0"/>
          </a:p>
        </p:txBody>
      </p:sp>
      <p:sp>
        <p:nvSpPr>
          <p:cNvPr id="3" name="Content Placeholder 2">
            <a:extLst>
              <a:ext uri="{FF2B5EF4-FFF2-40B4-BE49-F238E27FC236}">
                <a16:creationId xmlns:a16="http://schemas.microsoft.com/office/drawing/2014/main" id="{DE4056D2-9EDB-4737-B589-93D179E994AD}"/>
              </a:ext>
            </a:extLst>
          </p:cNvPr>
          <p:cNvSpPr>
            <a:spLocks noGrp="1"/>
          </p:cNvSpPr>
          <p:nvPr>
            <p:ph idx="1"/>
          </p:nvPr>
        </p:nvSpPr>
        <p:spPr/>
        <p:txBody>
          <a:bodyPr/>
          <a:lstStyle/>
          <a:p>
            <a:pPr marL="192087" indent="0">
              <a:lnSpc>
                <a:spcPct val="100000"/>
              </a:lnSpc>
              <a:buNone/>
            </a:pPr>
            <a:r>
              <a:rPr lang="en-US" dirty="0"/>
              <a:t>There are three data smoothing techniques as follows..</a:t>
            </a:r>
          </a:p>
          <a:p>
            <a:pPr marL="369888" indent="-457200" fontAlgn="base">
              <a:lnSpc>
                <a:spcPct val="100000"/>
              </a:lnSpc>
              <a:buFont typeface="+mj-lt"/>
              <a:buAutoNum type="arabicPeriod"/>
            </a:pPr>
            <a:r>
              <a:rPr lang="en-US" b="1" dirty="0"/>
              <a:t>Binning :</a:t>
            </a:r>
            <a:r>
              <a:rPr lang="en-US" dirty="0"/>
              <a:t> </a:t>
            </a:r>
          </a:p>
          <a:p>
            <a:pPr lvl="1" fontAlgn="base">
              <a:lnSpc>
                <a:spcPct val="100000"/>
              </a:lnSpc>
            </a:pPr>
            <a:r>
              <a:rPr lang="en-US" dirty="0"/>
              <a:t>Binning methods smooth a sorted data value by consulting its “neighborhood” that is, the values around it.</a:t>
            </a:r>
          </a:p>
          <a:p>
            <a:pPr marL="369888" indent="-457200" fontAlgn="base">
              <a:lnSpc>
                <a:spcPct val="100000"/>
              </a:lnSpc>
              <a:buFont typeface="+mj-lt"/>
              <a:buAutoNum type="arabicPeriod"/>
            </a:pPr>
            <a:r>
              <a:rPr lang="en-US" b="1" dirty="0"/>
              <a:t>Regression :</a:t>
            </a:r>
            <a:r>
              <a:rPr lang="en-US" dirty="0"/>
              <a:t> </a:t>
            </a:r>
          </a:p>
          <a:p>
            <a:pPr lvl="1" fontAlgn="base">
              <a:lnSpc>
                <a:spcPct val="100000"/>
              </a:lnSpc>
            </a:pPr>
            <a:r>
              <a:rPr lang="en-US" dirty="0"/>
              <a:t>It conforms data values to a function. </a:t>
            </a:r>
          </a:p>
          <a:p>
            <a:pPr lvl="1" fontAlgn="base">
              <a:lnSpc>
                <a:spcPct val="100000"/>
              </a:lnSpc>
            </a:pPr>
            <a:r>
              <a:rPr lang="en-US" dirty="0"/>
              <a:t>Linear regression involves finding the “best” line to fit two attributes (or variables) so that one attribute can be used to predict the other.</a:t>
            </a:r>
          </a:p>
          <a:p>
            <a:pPr marL="369888" indent="-457200" fontAlgn="base">
              <a:lnSpc>
                <a:spcPct val="100000"/>
              </a:lnSpc>
              <a:buFont typeface="+mj-lt"/>
              <a:buAutoNum type="arabicPeriod"/>
            </a:pPr>
            <a:r>
              <a:rPr lang="en-US" b="1" dirty="0"/>
              <a:t>Outlier analysis :</a:t>
            </a:r>
            <a:r>
              <a:rPr lang="en-US" dirty="0"/>
              <a:t> </a:t>
            </a:r>
          </a:p>
          <a:p>
            <a:pPr lvl="1" fontAlgn="base">
              <a:lnSpc>
                <a:spcPct val="100000"/>
              </a:lnSpc>
            </a:pPr>
            <a:r>
              <a:rPr lang="en-US" dirty="0"/>
              <a:t>Outliers may be detected by clustering for example, where similar values are organized into groups or “clusters”. </a:t>
            </a:r>
          </a:p>
          <a:p>
            <a:pPr lvl="1" fontAlgn="base">
              <a:lnSpc>
                <a:spcPct val="100000"/>
              </a:lnSpc>
            </a:pPr>
            <a:r>
              <a:rPr lang="en-US" dirty="0"/>
              <a:t>In this, values that fall outside of the set of clusters may be considered as outliers.</a:t>
            </a:r>
          </a:p>
        </p:txBody>
      </p:sp>
      <p:sp>
        <p:nvSpPr>
          <p:cNvPr id="5" name="TextBox 4">
            <a:extLst>
              <a:ext uri="{FF2B5EF4-FFF2-40B4-BE49-F238E27FC236}">
                <a16:creationId xmlns:a16="http://schemas.microsoft.com/office/drawing/2014/main" id="{04D655F5-A35D-4C02-A291-4B8364DA971D}"/>
              </a:ext>
            </a:extLst>
          </p:cNvPr>
          <p:cNvSpPr txBox="1"/>
          <p:nvPr/>
        </p:nvSpPr>
        <p:spPr>
          <a:xfrm rot="5400000">
            <a:off x="10778215" y="-650005"/>
            <a:ext cx="553998" cy="2011213"/>
          </a:xfrm>
          <a:prstGeom prst="rect">
            <a:avLst/>
          </a:prstGeom>
        </p:spPr>
        <p:style>
          <a:lnRef idx="0">
            <a:schemeClr val="accent1"/>
          </a:lnRef>
          <a:fillRef idx="3">
            <a:schemeClr val="accent1"/>
          </a:fillRef>
          <a:effectRef idx="3">
            <a:schemeClr val="accent1"/>
          </a:effectRef>
          <a:fontRef idx="minor">
            <a:schemeClr val="lt1"/>
          </a:fontRef>
        </p:style>
        <p:txBody>
          <a:bodyPr vert="vert270" wrap="square" rtlCol="0">
            <a:spAutoFit/>
          </a:bodyPr>
          <a:lstStyle/>
          <a:p>
            <a:pPr algn="ctr"/>
            <a:r>
              <a:rPr lang="en-US" sz="2400" b="1" dirty="0"/>
              <a:t>Data Cleaning</a:t>
            </a:r>
          </a:p>
        </p:txBody>
      </p:sp>
    </p:spTree>
    <p:extLst>
      <p:ext uri="{BB962C8B-B14F-4D97-AF65-F5344CB8AC3E}">
        <p14:creationId xmlns:p14="http://schemas.microsoft.com/office/powerpoint/2010/main" val="25251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9C6E143-ED93-4C8B-9471-954A90A8E6D1}"/>
              </a:ext>
            </a:extLst>
          </p:cNvPr>
          <p:cNvSpPr txBox="1"/>
          <p:nvPr/>
        </p:nvSpPr>
        <p:spPr>
          <a:xfrm>
            <a:off x="2981619" y="6040799"/>
            <a:ext cx="6228762" cy="523220"/>
          </a:xfrm>
          <a:prstGeom prst="rect">
            <a:avLst/>
          </a:prstGeom>
          <a:noFill/>
        </p:spPr>
        <p:txBody>
          <a:bodyPr wrap="square">
            <a:spAutoFit/>
          </a:bodyPr>
          <a:lstStyle/>
          <a:p>
            <a:r>
              <a:rPr lang="en-US" sz="2800" dirty="0">
                <a:solidFill>
                  <a:schemeClr val="bg1">
                    <a:lumMod val="85000"/>
                  </a:schemeClr>
                </a:solidFill>
              </a:rPr>
              <a:t>Identify outliers and smooth out noisy data</a:t>
            </a:r>
            <a:endParaRPr lang="en-IN" sz="2800" dirty="0">
              <a:solidFill>
                <a:schemeClr val="bg1">
                  <a:lumMod val="85000"/>
                </a:schemeClr>
              </a:solidFill>
            </a:endParaRPr>
          </a:p>
        </p:txBody>
      </p:sp>
      <p:sp>
        <p:nvSpPr>
          <p:cNvPr id="2" name="Title 1">
            <a:extLst>
              <a:ext uri="{FF2B5EF4-FFF2-40B4-BE49-F238E27FC236}">
                <a16:creationId xmlns:a16="http://schemas.microsoft.com/office/drawing/2014/main" id="{61733768-CB7B-4103-827F-C9A46195116F}"/>
              </a:ext>
            </a:extLst>
          </p:cNvPr>
          <p:cNvSpPr>
            <a:spLocks noGrp="1"/>
          </p:cNvSpPr>
          <p:nvPr>
            <p:ph type="title"/>
          </p:nvPr>
        </p:nvSpPr>
        <p:spPr/>
        <p:txBody>
          <a:bodyPr>
            <a:normAutofit/>
          </a:bodyPr>
          <a:lstStyle/>
          <a:p>
            <a:r>
              <a:rPr lang="en-US" dirty="0"/>
              <a:t>1. Binning Method </a:t>
            </a:r>
            <a:endParaRPr lang="en-IN" dirty="0"/>
          </a:p>
        </p:txBody>
      </p:sp>
      <p:sp>
        <p:nvSpPr>
          <p:cNvPr id="3" name="Content Placeholder 2">
            <a:extLst>
              <a:ext uri="{FF2B5EF4-FFF2-40B4-BE49-F238E27FC236}">
                <a16:creationId xmlns:a16="http://schemas.microsoft.com/office/drawing/2014/main" id="{DE4056D2-9EDB-4737-B589-93D179E994AD}"/>
              </a:ext>
            </a:extLst>
          </p:cNvPr>
          <p:cNvSpPr>
            <a:spLocks noGrp="1"/>
          </p:cNvSpPr>
          <p:nvPr>
            <p:ph idx="1"/>
          </p:nvPr>
        </p:nvSpPr>
        <p:spPr/>
        <p:txBody>
          <a:bodyPr/>
          <a:lstStyle/>
          <a:p>
            <a:r>
              <a:rPr lang="en-US" dirty="0"/>
              <a:t>Binning method is a </a:t>
            </a:r>
            <a:r>
              <a:rPr lang="en-US" dirty="0">
                <a:solidFill>
                  <a:schemeClr val="accent6"/>
                </a:solidFill>
              </a:rPr>
              <a:t>top-down splitting technique </a:t>
            </a:r>
            <a:r>
              <a:rPr lang="en-US" dirty="0"/>
              <a:t>based on a </a:t>
            </a:r>
            <a:r>
              <a:rPr lang="en-US" dirty="0">
                <a:solidFill>
                  <a:schemeClr val="accent6"/>
                </a:solidFill>
              </a:rPr>
              <a:t>specified number of bins</a:t>
            </a:r>
            <a:r>
              <a:rPr lang="en-US" dirty="0"/>
              <a:t>.</a:t>
            </a:r>
          </a:p>
          <a:p>
            <a:r>
              <a:rPr lang="en-US" dirty="0"/>
              <a:t>In this method the data is first sorted and then the sorted values are distributed into a number of </a:t>
            </a:r>
            <a:r>
              <a:rPr lang="en-US" dirty="0">
                <a:solidFill>
                  <a:schemeClr val="accent6"/>
                </a:solidFill>
              </a:rPr>
              <a:t>buckets</a:t>
            </a:r>
            <a:r>
              <a:rPr lang="en-US" i="1" dirty="0"/>
              <a:t> </a:t>
            </a:r>
            <a:r>
              <a:rPr lang="en-US" dirty="0"/>
              <a:t>or </a:t>
            </a:r>
            <a:r>
              <a:rPr lang="en-US" dirty="0">
                <a:solidFill>
                  <a:schemeClr val="accent6"/>
                </a:solidFill>
              </a:rPr>
              <a:t>bins</a:t>
            </a:r>
            <a:r>
              <a:rPr lang="en-US" dirty="0"/>
              <a:t>.</a:t>
            </a:r>
          </a:p>
          <a:p>
            <a:r>
              <a:rPr lang="en-US" dirty="0"/>
              <a:t>For example, attribute values can be discretized (separated) by applying </a:t>
            </a:r>
            <a:r>
              <a:rPr lang="en-US" dirty="0">
                <a:solidFill>
                  <a:schemeClr val="accent6"/>
                </a:solidFill>
              </a:rPr>
              <a:t>equal-width</a:t>
            </a:r>
            <a:r>
              <a:rPr lang="en-US" dirty="0"/>
              <a:t> or </a:t>
            </a:r>
            <a:r>
              <a:rPr lang="en-US" dirty="0">
                <a:solidFill>
                  <a:schemeClr val="accent6"/>
                </a:solidFill>
              </a:rPr>
              <a:t>equal-frequency</a:t>
            </a:r>
            <a:r>
              <a:rPr lang="en-US" dirty="0"/>
              <a:t> binning, and then replacing each value by the bin mean, median or boundaries.</a:t>
            </a:r>
          </a:p>
          <a:p>
            <a:r>
              <a:rPr lang="en-US" dirty="0"/>
              <a:t>It can be applied </a:t>
            </a:r>
            <a:r>
              <a:rPr lang="en-US" dirty="0">
                <a:solidFill>
                  <a:schemeClr val="accent6"/>
                </a:solidFill>
              </a:rPr>
              <a:t>recursively to the resulting partitions </a:t>
            </a:r>
            <a:r>
              <a:rPr lang="en-US" dirty="0"/>
              <a:t>to </a:t>
            </a:r>
            <a:r>
              <a:rPr lang="en-US" dirty="0">
                <a:solidFill>
                  <a:schemeClr val="accent6"/>
                </a:solidFill>
              </a:rPr>
              <a:t>generate concept hierarchies</a:t>
            </a:r>
            <a:r>
              <a:rPr lang="en-US" dirty="0"/>
              <a:t>.</a:t>
            </a:r>
          </a:p>
          <a:p>
            <a:r>
              <a:rPr lang="en-US" dirty="0"/>
              <a:t>It </a:t>
            </a:r>
            <a:r>
              <a:rPr lang="en-US" dirty="0">
                <a:solidFill>
                  <a:schemeClr val="accent6"/>
                </a:solidFill>
              </a:rPr>
              <a:t>does not use class information</a:t>
            </a:r>
            <a:r>
              <a:rPr lang="en-US" dirty="0"/>
              <a:t>, therefore it is called as </a:t>
            </a:r>
            <a:r>
              <a:rPr lang="en-US" dirty="0">
                <a:solidFill>
                  <a:schemeClr val="accent6"/>
                </a:solidFill>
              </a:rPr>
              <a:t>unsupervised discretization technique</a:t>
            </a:r>
            <a:r>
              <a:rPr lang="en-US" dirty="0"/>
              <a:t>.</a:t>
            </a:r>
          </a:p>
          <a:p>
            <a:r>
              <a:rPr lang="en-US" dirty="0"/>
              <a:t>It used to minimize the effects of small observation errors.</a:t>
            </a:r>
          </a:p>
          <a:p>
            <a:endParaRPr lang="en-IN" dirty="0"/>
          </a:p>
        </p:txBody>
      </p:sp>
      <p:pic>
        <p:nvPicPr>
          <p:cNvPr id="8" name="Picture 7">
            <a:extLst>
              <a:ext uri="{FF2B5EF4-FFF2-40B4-BE49-F238E27FC236}">
                <a16:creationId xmlns:a16="http://schemas.microsoft.com/office/drawing/2014/main" id="{6319BEB6-200F-4C70-8BDF-BD68714604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6082" y="4438542"/>
            <a:ext cx="2199835" cy="1526136"/>
          </a:xfrm>
          <a:prstGeom prst="rect">
            <a:avLst/>
          </a:prstGeom>
        </p:spPr>
      </p:pic>
      <p:sp>
        <p:nvSpPr>
          <p:cNvPr id="7" name="TextBox 6">
            <a:extLst>
              <a:ext uri="{FF2B5EF4-FFF2-40B4-BE49-F238E27FC236}">
                <a16:creationId xmlns:a16="http://schemas.microsoft.com/office/drawing/2014/main" id="{AE9E00AF-CE9C-4D5A-B7BF-2AE54E247CFD}"/>
              </a:ext>
            </a:extLst>
          </p:cNvPr>
          <p:cNvSpPr txBox="1"/>
          <p:nvPr/>
        </p:nvSpPr>
        <p:spPr>
          <a:xfrm rot="5400000">
            <a:off x="10778215" y="-650005"/>
            <a:ext cx="553998" cy="2011213"/>
          </a:xfrm>
          <a:prstGeom prst="rect">
            <a:avLst/>
          </a:prstGeom>
        </p:spPr>
        <p:style>
          <a:lnRef idx="0">
            <a:schemeClr val="accent1"/>
          </a:lnRef>
          <a:fillRef idx="3">
            <a:schemeClr val="accent1"/>
          </a:fillRef>
          <a:effectRef idx="3">
            <a:schemeClr val="accent1"/>
          </a:effectRef>
          <a:fontRef idx="minor">
            <a:schemeClr val="lt1"/>
          </a:fontRef>
        </p:style>
        <p:txBody>
          <a:bodyPr vert="vert270" wrap="square" rtlCol="0">
            <a:spAutoFit/>
          </a:bodyPr>
          <a:lstStyle/>
          <a:p>
            <a:pPr algn="ctr"/>
            <a:r>
              <a:rPr lang="en-US" sz="2400" b="1" dirty="0"/>
              <a:t>Data Cleaning</a:t>
            </a:r>
          </a:p>
        </p:txBody>
      </p:sp>
    </p:spTree>
    <p:extLst>
      <p:ext uri="{BB962C8B-B14F-4D97-AF65-F5344CB8AC3E}">
        <p14:creationId xmlns:p14="http://schemas.microsoft.com/office/powerpoint/2010/main" val="109236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6869B-15CE-42D6-9ACA-594A66928465}"/>
              </a:ext>
            </a:extLst>
          </p:cNvPr>
          <p:cNvSpPr>
            <a:spLocks noGrp="1"/>
          </p:cNvSpPr>
          <p:nvPr>
            <p:ph type="title"/>
          </p:nvPr>
        </p:nvSpPr>
        <p:spPr/>
        <p:txBody>
          <a:bodyPr/>
          <a:lstStyle/>
          <a:p>
            <a:r>
              <a:rPr lang="en-US" dirty="0"/>
              <a:t>1. Binning Method Cont..</a:t>
            </a:r>
            <a:endParaRPr lang="en-IN" dirty="0"/>
          </a:p>
        </p:txBody>
      </p:sp>
      <p:sp>
        <p:nvSpPr>
          <p:cNvPr id="3" name="Content Placeholder 2">
            <a:extLst>
              <a:ext uri="{FF2B5EF4-FFF2-40B4-BE49-F238E27FC236}">
                <a16:creationId xmlns:a16="http://schemas.microsoft.com/office/drawing/2014/main" id="{99723948-9F97-4DC9-A22D-A392A4667EC7}"/>
              </a:ext>
            </a:extLst>
          </p:cNvPr>
          <p:cNvSpPr>
            <a:spLocks noGrp="1"/>
          </p:cNvSpPr>
          <p:nvPr>
            <p:ph idx="1"/>
          </p:nvPr>
        </p:nvSpPr>
        <p:spPr/>
        <p:txBody>
          <a:bodyPr/>
          <a:lstStyle/>
          <a:p>
            <a:pPr marL="0" indent="0">
              <a:lnSpc>
                <a:spcPct val="100000"/>
              </a:lnSpc>
              <a:buNone/>
            </a:pPr>
            <a:r>
              <a:rPr lang="en-US" dirty="0"/>
              <a:t>There are basically two types of binning approaches..</a:t>
            </a:r>
          </a:p>
          <a:p>
            <a:pPr marL="457200" indent="-457200">
              <a:lnSpc>
                <a:spcPct val="100000"/>
              </a:lnSpc>
              <a:buFont typeface="+mj-lt"/>
              <a:buAutoNum type="arabicPeriod"/>
            </a:pPr>
            <a:r>
              <a:rPr lang="en-US" b="1" dirty="0"/>
              <a:t>Equal width (or distance) binning :</a:t>
            </a:r>
            <a:r>
              <a:rPr lang="en-US" dirty="0"/>
              <a:t> </a:t>
            </a:r>
          </a:p>
          <a:p>
            <a:pPr marL="887412" lvl="1" indent="-342900">
              <a:lnSpc>
                <a:spcPct val="100000"/>
              </a:lnSpc>
            </a:pPr>
            <a:r>
              <a:rPr lang="en-US" dirty="0"/>
              <a:t>The simplest binning approach is to partition the range of the variable into k equal-width intervals. </a:t>
            </a:r>
          </a:p>
          <a:p>
            <a:pPr marL="887412" lvl="1" indent="-342900">
              <a:lnSpc>
                <a:spcPct val="100000"/>
              </a:lnSpc>
            </a:pPr>
            <a:r>
              <a:rPr lang="en-US" dirty="0"/>
              <a:t>The interval width is simply the range [Min, Max] of the variable divided by N, </a:t>
            </a:r>
          </a:p>
          <a:p>
            <a:pPr marL="887412" lvl="1" indent="-342900">
              <a:lnSpc>
                <a:spcPct val="100000"/>
              </a:lnSpc>
            </a:pPr>
            <a:r>
              <a:rPr lang="en-US" dirty="0"/>
              <a:t>Width = Max – Min / N (Number of Bins)</a:t>
            </a:r>
          </a:p>
          <a:p>
            <a:pPr marL="342900" indent="-342900">
              <a:lnSpc>
                <a:spcPct val="100000"/>
              </a:lnSpc>
            </a:pPr>
            <a:r>
              <a:rPr lang="en-US" u="sng" dirty="0"/>
              <a:t>Example</a:t>
            </a:r>
          </a:p>
          <a:p>
            <a:pPr marL="887412" lvl="1" indent="-342900">
              <a:lnSpc>
                <a:spcPct val="100000"/>
              </a:lnSpc>
            </a:pPr>
            <a:r>
              <a:rPr lang="en-IN" b="1" dirty="0"/>
              <a:t>Data</a:t>
            </a:r>
            <a:r>
              <a:rPr lang="en-IN" dirty="0"/>
              <a:t>: 5,10,11,13,15, 35, 50, 55, 72, 92, 204, 215</a:t>
            </a:r>
          </a:p>
          <a:p>
            <a:pPr marL="887412" lvl="1" indent="-342900">
              <a:lnSpc>
                <a:spcPct val="100000"/>
              </a:lnSpc>
            </a:pPr>
            <a:r>
              <a:rPr lang="en-IN" dirty="0"/>
              <a:t>As per above formula we have Max=215, Min=5, Number of Bins=3</a:t>
            </a:r>
          </a:p>
          <a:p>
            <a:pPr marL="1220787" lvl="2" indent="-342900">
              <a:lnSpc>
                <a:spcPct val="100000"/>
              </a:lnSpc>
            </a:pPr>
            <a:r>
              <a:rPr lang="en-US" dirty="0"/>
              <a:t>70+5=75  (from 5 to 75) = </a:t>
            </a:r>
            <a:r>
              <a:rPr lang="en-US" b="1" dirty="0"/>
              <a:t>Bin 1</a:t>
            </a:r>
            <a:r>
              <a:rPr lang="en-US" dirty="0"/>
              <a:t>: 5,10,11,13,15, 35, 50, 55, 72</a:t>
            </a:r>
          </a:p>
          <a:p>
            <a:pPr marL="1220787" lvl="2" indent="-342900">
              <a:lnSpc>
                <a:spcPct val="100000"/>
              </a:lnSpc>
            </a:pPr>
            <a:r>
              <a:rPr lang="en-US" dirty="0"/>
              <a:t>70+75=145 (from 75 to 145) = </a:t>
            </a:r>
            <a:r>
              <a:rPr lang="en-US" b="1" dirty="0"/>
              <a:t>Bin 2</a:t>
            </a:r>
            <a:r>
              <a:rPr lang="en-US" dirty="0"/>
              <a:t>: 92</a:t>
            </a:r>
          </a:p>
          <a:p>
            <a:pPr marL="1220787" lvl="2" indent="-342900">
              <a:lnSpc>
                <a:spcPct val="100000"/>
              </a:lnSpc>
            </a:pPr>
            <a:r>
              <a:rPr lang="en-US" dirty="0"/>
              <a:t>70+145=215 (from 145 to 215) = </a:t>
            </a:r>
            <a:r>
              <a:rPr lang="en-US" b="1" dirty="0"/>
              <a:t>Bin 3</a:t>
            </a:r>
            <a:r>
              <a:rPr lang="en-US" dirty="0"/>
              <a:t>: 204, 215</a:t>
            </a:r>
            <a:endParaRPr lang="en-IN" dirty="0"/>
          </a:p>
          <a:p>
            <a:pPr marL="457200" indent="-457200">
              <a:lnSpc>
                <a:spcPct val="100000"/>
              </a:lnSpc>
              <a:buFont typeface="+mj-lt"/>
              <a:buAutoNum type="arabicPeriod" startAt="2"/>
            </a:pPr>
            <a:r>
              <a:rPr lang="en-US" b="1" dirty="0"/>
              <a:t>Equal depth (or frequency) binning :</a:t>
            </a:r>
            <a:r>
              <a:rPr lang="en-US" dirty="0"/>
              <a:t> </a:t>
            </a:r>
          </a:p>
          <a:p>
            <a:pPr marL="1001712" lvl="1" indent="-457200">
              <a:lnSpc>
                <a:spcPct val="100000"/>
              </a:lnSpc>
            </a:pPr>
            <a:r>
              <a:rPr lang="en-US" dirty="0"/>
              <a:t>In equal-frequency binning we divide the range [Max, Min] of the variable into intervals that contain (approximately) </a:t>
            </a:r>
            <a:r>
              <a:rPr lang="en-US" dirty="0">
                <a:solidFill>
                  <a:schemeClr val="accent6"/>
                </a:solidFill>
              </a:rPr>
              <a:t>equal number of points</a:t>
            </a:r>
            <a:r>
              <a:rPr lang="en-US" dirty="0"/>
              <a:t>; equal frequency may not be possible due to repeated values.</a:t>
            </a:r>
            <a:endParaRPr lang="en-US" b="1" dirty="0"/>
          </a:p>
          <a:p>
            <a:endParaRPr lang="en-IN" dirty="0"/>
          </a:p>
        </p:txBody>
      </p:sp>
      <p:sp>
        <p:nvSpPr>
          <p:cNvPr id="5" name="TextBox 4">
            <a:extLst>
              <a:ext uri="{FF2B5EF4-FFF2-40B4-BE49-F238E27FC236}">
                <a16:creationId xmlns:a16="http://schemas.microsoft.com/office/drawing/2014/main" id="{59070C2B-7D02-4BC1-B89C-4194D4FBD799}"/>
              </a:ext>
            </a:extLst>
          </p:cNvPr>
          <p:cNvSpPr txBox="1"/>
          <p:nvPr/>
        </p:nvSpPr>
        <p:spPr>
          <a:xfrm>
            <a:off x="3746550" y="6253954"/>
            <a:ext cx="6228762" cy="400110"/>
          </a:xfrm>
          <a:prstGeom prst="rect">
            <a:avLst/>
          </a:prstGeom>
          <a:noFill/>
        </p:spPr>
        <p:txBody>
          <a:bodyPr wrap="square">
            <a:spAutoFit/>
          </a:bodyPr>
          <a:lstStyle/>
          <a:p>
            <a:r>
              <a:rPr lang="en-US" sz="2000" dirty="0">
                <a:solidFill>
                  <a:schemeClr val="bg1">
                    <a:lumMod val="85000"/>
                  </a:schemeClr>
                </a:solidFill>
              </a:rPr>
              <a:t>Identify outliers and smooth out noisy data</a:t>
            </a:r>
            <a:endParaRPr lang="en-IN" sz="2000" dirty="0">
              <a:solidFill>
                <a:schemeClr val="bg1">
                  <a:lumMod val="85000"/>
                </a:schemeClr>
              </a:solidFill>
            </a:endParaRPr>
          </a:p>
        </p:txBody>
      </p:sp>
      <p:cxnSp>
        <p:nvCxnSpPr>
          <p:cNvPr id="7" name="Straight Connector 6">
            <a:extLst>
              <a:ext uri="{FF2B5EF4-FFF2-40B4-BE49-F238E27FC236}">
                <a16:creationId xmlns:a16="http://schemas.microsoft.com/office/drawing/2014/main" id="{6EA6474C-7519-40DE-B920-2640962598B7}"/>
              </a:ext>
            </a:extLst>
          </p:cNvPr>
          <p:cNvCxnSpPr/>
          <p:nvPr/>
        </p:nvCxnSpPr>
        <p:spPr>
          <a:xfrm>
            <a:off x="527538" y="5187461"/>
            <a:ext cx="1112227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6BAF94A-3128-4CB6-9022-8119F1B6483F}"/>
              </a:ext>
            </a:extLst>
          </p:cNvPr>
          <p:cNvSpPr txBox="1"/>
          <p:nvPr/>
        </p:nvSpPr>
        <p:spPr>
          <a:xfrm rot="5400000">
            <a:off x="10778215" y="-650005"/>
            <a:ext cx="553998" cy="2011213"/>
          </a:xfrm>
          <a:prstGeom prst="rect">
            <a:avLst/>
          </a:prstGeom>
        </p:spPr>
        <p:style>
          <a:lnRef idx="0">
            <a:schemeClr val="accent1"/>
          </a:lnRef>
          <a:fillRef idx="3">
            <a:schemeClr val="accent1"/>
          </a:fillRef>
          <a:effectRef idx="3">
            <a:schemeClr val="accent1"/>
          </a:effectRef>
          <a:fontRef idx="minor">
            <a:schemeClr val="lt1"/>
          </a:fontRef>
        </p:style>
        <p:txBody>
          <a:bodyPr vert="vert270" wrap="square" rtlCol="0">
            <a:spAutoFit/>
          </a:bodyPr>
          <a:lstStyle/>
          <a:p>
            <a:pPr algn="ctr"/>
            <a:r>
              <a:rPr lang="en-US" sz="2400" b="1" dirty="0"/>
              <a:t>Data Cleaning</a:t>
            </a:r>
          </a:p>
        </p:txBody>
      </p:sp>
    </p:spTree>
    <p:extLst>
      <p:ext uri="{BB962C8B-B14F-4D97-AF65-F5344CB8AC3E}">
        <p14:creationId xmlns:p14="http://schemas.microsoft.com/office/powerpoint/2010/main" val="153480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fade">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fade">
                                      <p:cBhvr>
                                        <p:cTn id="7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43B2C-17D5-4AFE-8084-F71464B4255E}"/>
              </a:ext>
            </a:extLst>
          </p:cNvPr>
          <p:cNvSpPr>
            <a:spLocks noGrp="1"/>
          </p:cNvSpPr>
          <p:nvPr>
            <p:ph type="title"/>
          </p:nvPr>
        </p:nvSpPr>
        <p:spPr/>
        <p:txBody>
          <a:bodyPr/>
          <a:lstStyle/>
          <a:p>
            <a:r>
              <a:rPr lang="en-US" dirty="0"/>
              <a:t>1. Binning Method Cont..</a:t>
            </a:r>
            <a:endParaRPr lang="en-IN" dirty="0"/>
          </a:p>
        </p:txBody>
      </p:sp>
      <p:sp>
        <p:nvSpPr>
          <p:cNvPr id="3" name="Content Placeholder 2">
            <a:extLst>
              <a:ext uri="{FF2B5EF4-FFF2-40B4-BE49-F238E27FC236}">
                <a16:creationId xmlns:a16="http://schemas.microsoft.com/office/drawing/2014/main" id="{0D86EE3B-5679-4EDF-A1A0-819F3F1D94B8}"/>
              </a:ext>
            </a:extLst>
          </p:cNvPr>
          <p:cNvSpPr>
            <a:spLocks noGrp="1"/>
          </p:cNvSpPr>
          <p:nvPr>
            <p:ph idx="1"/>
          </p:nvPr>
        </p:nvSpPr>
        <p:spPr/>
        <p:txBody>
          <a:bodyPr/>
          <a:lstStyle/>
          <a:p>
            <a:pPr>
              <a:lnSpc>
                <a:spcPct val="100000"/>
              </a:lnSpc>
            </a:pPr>
            <a:r>
              <a:rPr lang="en-US" b="1" dirty="0"/>
              <a:t>Bin Operations</a:t>
            </a:r>
          </a:p>
          <a:p>
            <a:pPr marL="1001712" lvl="1" indent="-457200">
              <a:lnSpc>
                <a:spcPct val="100000"/>
              </a:lnSpc>
              <a:buFont typeface="+mj-lt"/>
              <a:buAutoNum type="arabicPeriod"/>
            </a:pPr>
            <a:r>
              <a:rPr lang="en-US" b="1" dirty="0"/>
              <a:t>Smoothing by bin means</a:t>
            </a:r>
            <a:endParaRPr lang="en-US" dirty="0"/>
          </a:p>
          <a:p>
            <a:pPr lvl="2">
              <a:lnSpc>
                <a:spcPct val="100000"/>
              </a:lnSpc>
            </a:pPr>
            <a:r>
              <a:rPr lang="en-US" sz="2000" dirty="0"/>
              <a:t>In smoothing by bin means, each value in a bin is </a:t>
            </a:r>
            <a:r>
              <a:rPr lang="en-US" sz="2000" dirty="0">
                <a:solidFill>
                  <a:schemeClr val="accent6"/>
                </a:solidFill>
              </a:rPr>
              <a:t>replaced by the mean value of the bin</a:t>
            </a:r>
            <a:r>
              <a:rPr lang="en-US" sz="2000" dirty="0"/>
              <a:t>.</a:t>
            </a:r>
          </a:p>
          <a:p>
            <a:pPr marL="1001712" lvl="1" indent="-457200">
              <a:lnSpc>
                <a:spcPct val="100000"/>
              </a:lnSpc>
              <a:buFont typeface="+mj-lt"/>
              <a:buAutoNum type="arabicPeriod"/>
            </a:pPr>
            <a:r>
              <a:rPr lang="en-US" b="1" dirty="0"/>
              <a:t>Smoothing by bin median</a:t>
            </a:r>
            <a:endParaRPr lang="en-US" dirty="0"/>
          </a:p>
          <a:p>
            <a:pPr lvl="2">
              <a:lnSpc>
                <a:spcPct val="100000"/>
              </a:lnSpc>
            </a:pPr>
            <a:r>
              <a:rPr lang="en-US" sz="2000" dirty="0"/>
              <a:t>In this method each bin value is </a:t>
            </a:r>
            <a:r>
              <a:rPr lang="en-US" sz="2000" dirty="0">
                <a:solidFill>
                  <a:schemeClr val="accent6"/>
                </a:solidFill>
              </a:rPr>
              <a:t>replaced by its bin median value</a:t>
            </a:r>
            <a:r>
              <a:rPr lang="en-US" sz="2000" dirty="0"/>
              <a:t>.</a:t>
            </a:r>
          </a:p>
          <a:p>
            <a:pPr marL="1001712" lvl="1" indent="-457200">
              <a:lnSpc>
                <a:spcPct val="100000"/>
              </a:lnSpc>
              <a:buFont typeface="+mj-lt"/>
              <a:buAutoNum type="arabicPeriod"/>
            </a:pPr>
            <a:r>
              <a:rPr lang="en-US" b="1" dirty="0"/>
              <a:t>Smoothing by bin boundary</a:t>
            </a:r>
            <a:endParaRPr lang="en-US" dirty="0"/>
          </a:p>
          <a:p>
            <a:pPr lvl="2">
              <a:lnSpc>
                <a:spcPct val="100000"/>
              </a:lnSpc>
            </a:pPr>
            <a:r>
              <a:rPr lang="en-US" sz="2000" dirty="0"/>
              <a:t>In smoothing by bin boundaries, the minimum and maximum values in a given bin are identified as the bin boundaries. </a:t>
            </a:r>
          </a:p>
          <a:p>
            <a:pPr lvl="2">
              <a:lnSpc>
                <a:spcPct val="100000"/>
              </a:lnSpc>
            </a:pPr>
            <a:r>
              <a:rPr lang="en-US" sz="2000" dirty="0"/>
              <a:t>Each bin value is then </a:t>
            </a:r>
            <a:r>
              <a:rPr lang="en-US" sz="2000" dirty="0">
                <a:solidFill>
                  <a:schemeClr val="accent6"/>
                </a:solidFill>
              </a:rPr>
              <a:t>replaced by the closest boundary value</a:t>
            </a:r>
            <a:r>
              <a:rPr lang="en-US" sz="2000" dirty="0"/>
              <a:t>.</a:t>
            </a:r>
          </a:p>
          <a:p>
            <a:endParaRPr lang="en-IN" dirty="0"/>
          </a:p>
        </p:txBody>
      </p:sp>
      <p:sp>
        <p:nvSpPr>
          <p:cNvPr id="4" name="TextBox 3">
            <a:extLst>
              <a:ext uri="{FF2B5EF4-FFF2-40B4-BE49-F238E27FC236}">
                <a16:creationId xmlns:a16="http://schemas.microsoft.com/office/drawing/2014/main" id="{149E5737-BE68-4E6D-BE8A-2E9B7C6F9601}"/>
              </a:ext>
            </a:extLst>
          </p:cNvPr>
          <p:cNvSpPr txBox="1"/>
          <p:nvPr/>
        </p:nvSpPr>
        <p:spPr>
          <a:xfrm>
            <a:off x="2981619" y="6040799"/>
            <a:ext cx="6228762" cy="523220"/>
          </a:xfrm>
          <a:prstGeom prst="rect">
            <a:avLst/>
          </a:prstGeom>
          <a:noFill/>
        </p:spPr>
        <p:txBody>
          <a:bodyPr wrap="square">
            <a:spAutoFit/>
          </a:bodyPr>
          <a:lstStyle/>
          <a:p>
            <a:r>
              <a:rPr lang="en-US" sz="2800" dirty="0">
                <a:solidFill>
                  <a:schemeClr val="bg1">
                    <a:lumMod val="85000"/>
                  </a:schemeClr>
                </a:solidFill>
              </a:rPr>
              <a:t>Identify outliers and smooth out noisy data</a:t>
            </a:r>
            <a:endParaRPr lang="en-IN" sz="2800" dirty="0">
              <a:solidFill>
                <a:schemeClr val="bg1">
                  <a:lumMod val="85000"/>
                </a:schemeClr>
              </a:solidFill>
            </a:endParaRPr>
          </a:p>
        </p:txBody>
      </p:sp>
      <p:sp>
        <p:nvSpPr>
          <p:cNvPr id="6" name="TextBox 5">
            <a:extLst>
              <a:ext uri="{FF2B5EF4-FFF2-40B4-BE49-F238E27FC236}">
                <a16:creationId xmlns:a16="http://schemas.microsoft.com/office/drawing/2014/main" id="{4FF98458-E796-4CAA-B832-76876E0A252D}"/>
              </a:ext>
            </a:extLst>
          </p:cNvPr>
          <p:cNvSpPr txBox="1"/>
          <p:nvPr/>
        </p:nvSpPr>
        <p:spPr>
          <a:xfrm rot="5400000">
            <a:off x="10778215" y="-650005"/>
            <a:ext cx="553998" cy="2011213"/>
          </a:xfrm>
          <a:prstGeom prst="rect">
            <a:avLst/>
          </a:prstGeom>
        </p:spPr>
        <p:style>
          <a:lnRef idx="0">
            <a:schemeClr val="accent1"/>
          </a:lnRef>
          <a:fillRef idx="3">
            <a:schemeClr val="accent1"/>
          </a:fillRef>
          <a:effectRef idx="3">
            <a:schemeClr val="accent1"/>
          </a:effectRef>
          <a:fontRef idx="minor">
            <a:schemeClr val="lt1"/>
          </a:fontRef>
        </p:style>
        <p:txBody>
          <a:bodyPr vert="vert270" wrap="square" rtlCol="0">
            <a:spAutoFit/>
          </a:bodyPr>
          <a:lstStyle/>
          <a:p>
            <a:pPr algn="ctr"/>
            <a:r>
              <a:rPr lang="en-US" sz="2400" b="1" dirty="0"/>
              <a:t>Data Cleaning</a:t>
            </a:r>
          </a:p>
        </p:txBody>
      </p:sp>
    </p:spTree>
    <p:extLst>
      <p:ext uri="{BB962C8B-B14F-4D97-AF65-F5344CB8AC3E}">
        <p14:creationId xmlns:p14="http://schemas.microsoft.com/office/powerpoint/2010/main" val="399684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02836-B474-4EDC-848E-ABC74FEC2847}"/>
              </a:ext>
            </a:extLst>
          </p:cNvPr>
          <p:cNvSpPr>
            <a:spLocks noGrp="1"/>
          </p:cNvSpPr>
          <p:nvPr>
            <p:ph type="title"/>
          </p:nvPr>
        </p:nvSpPr>
        <p:spPr/>
        <p:txBody>
          <a:bodyPr>
            <a:normAutofit/>
          </a:bodyPr>
          <a:lstStyle/>
          <a:p>
            <a:r>
              <a:rPr lang="en-US" sz="4400" dirty="0"/>
              <a:t>Secondary Data Collection Strategies (Contd..)</a:t>
            </a:r>
          </a:p>
        </p:txBody>
      </p:sp>
      <p:sp>
        <p:nvSpPr>
          <p:cNvPr id="3" name="Content Placeholder 2">
            <a:extLst>
              <a:ext uri="{FF2B5EF4-FFF2-40B4-BE49-F238E27FC236}">
                <a16:creationId xmlns:a16="http://schemas.microsoft.com/office/drawing/2014/main" id="{1F487816-151E-470C-B423-8B0856FA158D}"/>
              </a:ext>
            </a:extLst>
          </p:cNvPr>
          <p:cNvSpPr>
            <a:spLocks noGrp="1"/>
          </p:cNvSpPr>
          <p:nvPr>
            <p:ph idx="1"/>
          </p:nvPr>
        </p:nvSpPr>
        <p:spPr/>
        <p:txBody>
          <a:bodyPr/>
          <a:lstStyle/>
          <a:p>
            <a:r>
              <a:rPr lang="en-US" dirty="0"/>
              <a:t>Secondary data refers to data that has already been collected by someone else. It is much more inexpensive and easier to collect than primary data. </a:t>
            </a:r>
          </a:p>
          <a:p>
            <a:r>
              <a:rPr lang="en-US" dirty="0"/>
              <a:t>While primary data collection provides more authentic and original data, there are numerous instances where secondary data collection provides great value to organizations.</a:t>
            </a:r>
          </a:p>
          <a:p>
            <a:endParaRPr lang="en-US" dirty="0"/>
          </a:p>
        </p:txBody>
      </p:sp>
    </p:spTree>
    <p:extLst>
      <p:ext uri="{BB962C8B-B14F-4D97-AF65-F5344CB8AC3E}">
        <p14:creationId xmlns:p14="http://schemas.microsoft.com/office/powerpoint/2010/main" val="418437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70B5D-F125-4DA2-A5E3-E8FCFCA3B24A}"/>
              </a:ext>
            </a:extLst>
          </p:cNvPr>
          <p:cNvSpPr>
            <a:spLocks noGrp="1"/>
          </p:cNvSpPr>
          <p:nvPr>
            <p:ph type="title"/>
          </p:nvPr>
        </p:nvSpPr>
        <p:spPr/>
        <p:txBody>
          <a:bodyPr/>
          <a:lstStyle/>
          <a:p>
            <a:r>
              <a:rPr lang="en-US" dirty="0"/>
              <a:t>Binning Method Example – {Bin Means}</a:t>
            </a:r>
            <a:endParaRPr lang="en-IN" dirty="0"/>
          </a:p>
        </p:txBody>
      </p:sp>
      <p:sp>
        <p:nvSpPr>
          <p:cNvPr id="4" name="Content Placeholder 2">
            <a:extLst>
              <a:ext uri="{FF2B5EF4-FFF2-40B4-BE49-F238E27FC236}">
                <a16:creationId xmlns:a16="http://schemas.microsoft.com/office/drawing/2014/main" id="{DC6B2D91-08C7-45DA-AC62-B2C9763F7C00}"/>
              </a:ext>
            </a:extLst>
          </p:cNvPr>
          <p:cNvSpPr>
            <a:spLocks noGrp="1"/>
          </p:cNvSpPr>
          <p:nvPr>
            <p:ph idx="1"/>
          </p:nvPr>
        </p:nvSpPr>
        <p:spPr>
          <a:xfrm>
            <a:off x="78740" y="858520"/>
            <a:ext cx="11828780" cy="5334000"/>
          </a:xfrm>
        </p:spPr>
        <p:txBody>
          <a:bodyPr>
            <a:normAutofit/>
          </a:bodyPr>
          <a:lstStyle/>
          <a:p>
            <a:pPr>
              <a:lnSpc>
                <a:spcPct val="100000"/>
              </a:lnSpc>
            </a:pPr>
            <a:r>
              <a:rPr lang="en-US" dirty="0"/>
              <a:t>Given data: </a:t>
            </a:r>
            <a:r>
              <a:rPr lang="en-US" b="1" dirty="0">
                <a:solidFill>
                  <a:srgbClr val="0070C0"/>
                </a:solidFill>
              </a:rPr>
              <a:t>4, 8, 9, 15, 21, 21, 24, 25, 26, 28, 29, 34</a:t>
            </a:r>
          </a:p>
          <a:p>
            <a:pPr>
              <a:lnSpc>
                <a:spcPct val="100000"/>
              </a:lnSpc>
            </a:pPr>
            <a:r>
              <a:rPr lang="en-US" u="sng" dirty="0">
                <a:solidFill>
                  <a:schemeClr val="accent6"/>
                </a:solidFill>
              </a:rPr>
              <a:t>Step: 1</a:t>
            </a:r>
            <a:endParaRPr lang="en-US" dirty="0">
              <a:solidFill>
                <a:schemeClr val="accent6"/>
              </a:solidFill>
            </a:endParaRPr>
          </a:p>
          <a:p>
            <a:pPr>
              <a:lnSpc>
                <a:spcPct val="100000"/>
              </a:lnSpc>
            </a:pPr>
            <a:r>
              <a:rPr lang="en-US" dirty="0"/>
              <a:t>Partition into </a:t>
            </a:r>
            <a:r>
              <a:rPr lang="en-US" b="1" dirty="0">
                <a:solidFill>
                  <a:schemeClr val="accent6"/>
                </a:solidFill>
              </a:rPr>
              <a:t>equal-depth [n=4]</a:t>
            </a:r>
            <a:r>
              <a:rPr lang="en-US" dirty="0"/>
              <a:t>:</a:t>
            </a:r>
          </a:p>
          <a:p>
            <a:pPr marL="457200" lvl="1" indent="0">
              <a:lnSpc>
                <a:spcPct val="100000"/>
              </a:lnSpc>
              <a:buNone/>
            </a:pPr>
            <a:r>
              <a:rPr lang="de-DE" b="1" dirty="0"/>
              <a:t>Bin 1</a:t>
            </a:r>
            <a:r>
              <a:rPr lang="de-DE" dirty="0"/>
              <a:t>: 4, 8, 9, 15</a:t>
            </a:r>
          </a:p>
          <a:p>
            <a:pPr marL="457200" lvl="1" indent="0">
              <a:lnSpc>
                <a:spcPct val="100000"/>
              </a:lnSpc>
              <a:buNone/>
            </a:pPr>
            <a:r>
              <a:rPr lang="de-DE" b="1" dirty="0"/>
              <a:t>Bin 2</a:t>
            </a:r>
            <a:r>
              <a:rPr lang="de-DE" dirty="0"/>
              <a:t>: 21, 21, 24, 25</a:t>
            </a:r>
          </a:p>
          <a:p>
            <a:pPr marL="457200" lvl="1" indent="0">
              <a:lnSpc>
                <a:spcPct val="100000"/>
              </a:lnSpc>
              <a:buNone/>
            </a:pPr>
            <a:r>
              <a:rPr lang="de-DE" b="1" dirty="0"/>
              <a:t>Bin 3</a:t>
            </a:r>
            <a:r>
              <a:rPr lang="de-DE" dirty="0"/>
              <a:t>: 26, 28, 29, 34</a:t>
            </a:r>
          </a:p>
          <a:p>
            <a:pPr>
              <a:lnSpc>
                <a:spcPct val="100000"/>
              </a:lnSpc>
              <a:buFont typeface="Wingdings" panose="05000000000000000000" pitchFamily="2" charset="2"/>
              <a:buChar char="§"/>
            </a:pPr>
            <a:r>
              <a:rPr lang="en-US" u="sng" dirty="0">
                <a:solidFill>
                  <a:schemeClr val="accent6"/>
                </a:solidFill>
              </a:rPr>
              <a:t>Step: 2 </a:t>
            </a:r>
          </a:p>
          <a:p>
            <a:pPr lvl="1">
              <a:lnSpc>
                <a:spcPct val="100000"/>
              </a:lnSpc>
              <a:buFont typeface="Arial" panose="020B0604020202020204" pitchFamily="34" charset="0"/>
              <a:buChar char="•"/>
            </a:pPr>
            <a:r>
              <a:rPr lang="en-US" dirty="0"/>
              <a:t>Smoothing by </a:t>
            </a:r>
            <a:r>
              <a:rPr lang="en-US" b="1" dirty="0">
                <a:solidFill>
                  <a:schemeClr val="accent6"/>
                </a:solidFill>
              </a:rPr>
              <a:t>bin means</a:t>
            </a:r>
            <a:r>
              <a:rPr lang="en-US" dirty="0"/>
              <a:t>:</a:t>
            </a:r>
          </a:p>
          <a:p>
            <a:pPr marL="457200" lvl="1" indent="0">
              <a:lnSpc>
                <a:spcPct val="100000"/>
              </a:lnSpc>
              <a:buNone/>
            </a:pPr>
            <a:r>
              <a:rPr lang="de-DE" sz="2400" b="1" dirty="0"/>
              <a:t>	Bin 1</a:t>
            </a:r>
            <a:r>
              <a:rPr lang="de-DE" sz="2400" dirty="0"/>
              <a:t>: 9, 9, 9, 9</a:t>
            </a:r>
          </a:p>
          <a:p>
            <a:pPr marL="457200" lvl="1" indent="0">
              <a:lnSpc>
                <a:spcPct val="100000"/>
              </a:lnSpc>
              <a:buNone/>
            </a:pPr>
            <a:r>
              <a:rPr lang="de-DE" sz="2400" b="1" dirty="0"/>
              <a:t>	Bin 2</a:t>
            </a:r>
            <a:r>
              <a:rPr lang="de-DE" sz="2400" dirty="0"/>
              <a:t>: 23, 23, 23, 23</a:t>
            </a:r>
          </a:p>
          <a:p>
            <a:pPr marL="457200" lvl="1" indent="0">
              <a:lnSpc>
                <a:spcPct val="100000"/>
              </a:lnSpc>
              <a:buNone/>
            </a:pPr>
            <a:r>
              <a:rPr lang="de-DE" sz="2400" b="1" dirty="0"/>
              <a:t>	Bin 3</a:t>
            </a:r>
            <a:r>
              <a:rPr lang="de-DE" sz="2400" dirty="0"/>
              <a:t>: 29, 29, 29, 29</a:t>
            </a:r>
          </a:p>
        </p:txBody>
      </p:sp>
      <p:sp>
        <p:nvSpPr>
          <p:cNvPr id="5" name="Rectangle 4">
            <a:extLst>
              <a:ext uri="{FF2B5EF4-FFF2-40B4-BE49-F238E27FC236}">
                <a16:creationId xmlns:a16="http://schemas.microsoft.com/office/drawing/2014/main" id="{F45CED17-81A3-4B8E-AAF5-EFD9AE2422F8}"/>
              </a:ext>
            </a:extLst>
          </p:cNvPr>
          <p:cNvSpPr/>
          <p:nvPr/>
        </p:nvSpPr>
        <p:spPr>
          <a:xfrm>
            <a:off x="4693389" y="3663211"/>
            <a:ext cx="3696782"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 + 8 + 9 + 15)/4 = </a:t>
            </a:r>
            <a:r>
              <a:rPr lang="en-US" sz="2000" b="1" dirty="0">
                <a:solidFill>
                  <a:schemeClr val="tx1"/>
                </a:solidFill>
              </a:rPr>
              <a:t>9</a:t>
            </a:r>
            <a:endParaRPr lang="en-US" b="1" dirty="0">
              <a:solidFill>
                <a:schemeClr val="tx1"/>
              </a:solidFill>
            </a:endParaRPr>
          </a:p>
        </p:txBody>
      </p:sp>
      <p:sp>
        <p:nvSpPr>
          <p:cNvPr id="6" name="Rectangle 5">
            <a:extLst>
              <a:ext uri="{FF2B5EF4-FFF2-40B4-BE49-F238E27FC236}">
                <a16:creationId xmlns:a16="http://schemas.microsoft.com/office/drawing/2014/main" id="{B4D8FCB1-C131-4564-A68B-5ADAF47CF2CF}"/>
              </a:ext>
            </a:extLst>
          </p:cNvPr>
          <p:cNvSpPr/>
          <p:nvPr/>
        </p:nvSpPr>
        <p:spPr>
          <a:xfrm>
            <a:off x="4693390" y="4065820"/>
            <a:ext cx="3696782" cy="301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(21 + 21 + 24 + 25)/4 = </a:t>
            </a:r>
            <a:r>
              <a:rPr lang="en-US" sz="2000" b="1" dirty="0">
                <a:solidFill>
                  <a:schemeClr val="tx1"/>
                </a:solidFill>
              </a:rPr>
              <a:t> 23</a:t>
            </a:r>
            <a:endParaRPr lang="en-US" b="1" dirty="0">
              <a:solidFill>
                <a:schemeClr val="tx1"/>
              </a:solidFill>
            </a:endParaRPr>
          </a:p>
        </p:txBody>
      </p:sp>
      <p:sp>
        <p:nvSpPr>
          <p:cNvPr id="7" name="Rectangle 6">
            <a:extLst>
              <a:ext uri="{FF2B5EF4-FFF2-40B4-BE49-F238E27FC236}">
                <a16:creationId xmlns:a16="http://schemas.microsoft.com/office/drawing/2014/main" id="{C6A1EFD3-62C5-452D-9A8D-20B70DCD7C9E}"/>
              </a:ext>
            </a:extLst>
          </p:cNvPr>
          <p:cNvSpPr/>
          <p:nvPr/>
        </p:nvSpPr>
        <p:spPr>
          <a:xfrm>
            <a:off x="4693390" y="4465017"/>
            <a:ext cx="3696782" cy="301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(26 + 28 + 29 + 34)/4 = </a:t>
            </a:r>
            <a:r>
              <a:rPr lang="en-US" sz="2000" b="1" dirty="0">
                <a:solidFill>
                  <a:schemeClr val="tx1"/>
                </a:solidFill>
              </a:rPr>
              <a:t> 29</a:t>
            </a:r>
            <a:endParaRPr lang="en-US" b="1" dirty="0">
              <a:solidFill>
                <a:schemeClr val="tx1"/>
              </a:solidFill>
            </a:endParaRPr>
          </a:p>
        </p:txBody>
      </p:sp>
      <p:sp>
        <p:nvSpPr>
          <p:cNvPr id="8" name="Rounded Rectangle 10">
            <a:extLst>
              <a:ext uri="{FF2B5EF4-FFF2-40B4-BE49-F238E27FC236}">
                <a16:creationId xmlns:a16="http://schemas.microsoft.com/office/drawing/2014/main" id="{4D0C8BB8-7FB7-4295-98AF-A032F2428F19}"/>
              </a:ext>
            </a:extLst>
          </p:cNvPr>
          <p:cNvSpPr/>
          <p:nvPr/>
        </p:nvSpPr>
        <p:spPr>
          <a:xfrm>
            <a:off x="4495213" y="3577912"/>
            <a:ext cx="4217217" cy="1295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ight Arrow 12">
            <a:extLst>
              <a:ext uri="{FF2B5EF4-FFF2-40B4-BE49-F238E27FC236}">
                <a16:creationId xmlns:a16="http://schemas.microsoft.com/office/drawing/2014/main" id="{59D606E9-3D59-442D-8D9B-F4D526B8426D}"/>
              </a:ext>
            </a:extLst>
          </p:cNvPr>
          <p:cNvSpPr/>
          <p:nvPr/>
        </p:nvSpPr>
        <p:spPr>
          <a:xfrm>
            <a:off x="3850640" y="4120411"/>
            <a:ext cx="617154" cy="30138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26E6DDC-8C44-4007-B1E8-0019759ADF8D}"/>
              </a:ext>
            </a:extLst>
          </p:cNvPr>
          <p:cNvSpPr/>
          <p:nvPr/>
        </p:nvSpPr>
        <p:spPr>
          <a:xfrm>
            <a:off x="1826903" y="899160"/>
            <a:ext cx="1302377" cy="365760"/>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C237FFA-FA6C-4A5B-9AAD-58C72464090E}"/>
              </a:ext>
            </a:extLst>
          </p:cNvPr>
          <p:cNvSpPr/>
          <p:nvPr/>
        </p:nvSpPr>
        <p:spPr>
          <a:xfrm>
            <a:off x="3173156" y="899160"/>
            <a:ext cx="1694127" cy="365760"/>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F8599A-8D00-47AB-8FFD-54626060D032}"/>
              </a:ext>
            </a:extLst>
          </p:cNvPr>
          <p:cNvSpPr/>
          <p:nvPr/>
        </p:nvSpPr>
        <p:spPr>
          <a:xfrm>
            <a:off x="4913122" y="899160"/>
            <a:ext cx="1694127" cy="365760"/>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67CA21-7A9F-43A6-88C6-061BA0411083}"/>
              </a:ext>
            </a:extLst>
          </p:cNvPr>
          <p:cNvSpPr/>
          <p:nvPr/>
        </p:nvSpPr>
        <p:spPr>
          <a:xfrm>
            <a:off x="574802" y="2311400"/>
            <a:ext cx="1694127" cy="294640"/>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6651166-D9B5-429E-8721-BF1281FE86DC}"/>
              </a:ext>
            </a:extLst>
          </p:cNvPr>
          <p:cNvSpPr/>
          <p:nvPr/>
        </p:nvSpPr>
        <p:spPr>
          <a:xfrm>
            <a:off x="574801" y="2692400"/>
            <a:ext cx="2046479" cy="294640"/>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98BDC0-3F95-4F2E-865E-C1FE2DC9C0C1}"/>
              </a:ext>
            </a:extLst>
          </p:cNvPr>
          <p:cNvSpPr/>
          <p:nvPr/>
        </p:nvSpPr>
        <p:spPr>
          <a:xfrm>
            <a:off x="574801" y="3073400"/>
            <a:ext cx="2046479" cy="294640"/>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3FE8AB-FFA6-40B0-B397-139FCE35F256}"/>
              </a:ext>
            </a:extLst>
          </p:cNvPr>
          <p:cNvSpPr/>
          <p:nvPr/>
        </p:nvSpPr>
        <p:spPr>
          <a:xfrm>
            <a:off x="5841719" y="3152330"/>
            <a:ext cx="1531060" cy="349155"/>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Bin Means</a:t>
            </a:r>
          </a:p>
        </p:txBody>
      </p:sp>
      <p:sp>
        <p:nvSpPr>
          <p:cNvPr id="17" name="TextBox 16">
            <a:extLst>
              <a:ext uri="{FF2B5EF4-FFF2-40B4-BE49-F238E27FC236}">
                <a16:creationId xmlns:a16="http://schemas.microsoft.com/office/drawing/2014/main" id="{062D304F-8019-48E3-91D8-6529767A886A}"/>
              </a:ext>
            </a:extLst>
          </p:cNvPr>
          <p:cNvSpPr txBox="1"/>
          <p:nvPr/>
        </p:nvSpPr>
        <p:spPr>
          <a:xfrm>
            <a:off x="2981619" y="6040799"/>
            <a:ext cx="6228762" cy="523220"/>
          </a:xfrm>
          <a:prstGeom prst="rect">
            <a:avLst/>
          </a:prstGeom>
          <a:noFill/>
        </p:spPr>
        <p:txBody>
          <a:bodyPr wrap="square">
            <a:spAutoFit/>
          </a:bodyPr>
          <a:lstStyle/>
          <a:p>
            <a:r>
              <a:rPr lang="en-US" sz="2800" dirty="0">
                <a:solidFill>
                  <a:schemeClr val="bg1">
                    <a:lumMod val="85000"/>
                  </a:schemeClr>
                </a:solidFill>
              </a:rPr>
              <a:t>Identify outliers and smooth out noisy data</a:t>
            </a:r>
            <a:endParaRPr lang="en-IN" sz="2800" dirty="0">
              <a:solidFill>
                <a:schemeClr val="bg1">
                  <a:lumMod val="85000"/>
                </a:schemeClr>
              </a:solidFill>
            </a:endParaRPr>
          </a:p>
        </p:txBody>
      </p:sp>
      <p:sp>
        <p:nvSpPr>
          <p:cNvPr id="19" name="TextBox 18">
            <a:extLst>
              <a:ext uri="{FF2B5EF4-FFF2-40B4-BE49-F238E27FC236}">
                <a16:creationId xmlns:a16="http://schemas.microsoft.com/office/drawing/2014/main" id="{A1114F69-7E95-49CE-8027-95605966923E}"/>
              </a:ext>
            </a:extLst>
          </p:cNvPr>
          <p:cNvSpPr txBox="1"/>
          <p:nvPr/>
        </p:nvSpPr>
        <p:spPr>
          <a:xfrm rot="5400000">
            <a:off x="10778215" y="-650005"/>
            <a:ext cx="553998" cy="2011213"/>
          </a:xfrm>
          <a:prstGeom prst="rect">
            <a:avLst/>
          </a:prstGeom>
        </p:spPr>
        <p:style>
          <a:lnRef idx="0">
            <a:schemeClr val="accent1"/>
          </a:lnRef>
          <a:fillRef idx="3">
            <a:schemeClr val="accent1"/>
          </a:fillRef>
          <a:effectRef idx="3">
            <a:schemeClr val="accent1"/>
          </a:effectRef>
          <a:fontRef idx="minor">
            <a:schemeClr val="lt1"/>
          </a:fontRef>
        </p:style>
        <p:txBody>
          <a:bodyPr vert="vert270" wrap="square" rtlCol="0">
            <a:spAutoFit/>
          </a:bodyPr>
          <a:lstStyle/>
          <a:p>
            <a:pPr algn="ctr"/>
            <a:r>
              <a:rPr lang="en-US" sz="2400" b="1" dirty="0"/>
              <a:t>Data Cleaning</a:t>
            </a:r>
          </a:p>
        </p:txBody>
      </p:sp>
    </p:spTree>
    <p:extLst>
      <p:ext uri="{BB962C8B-B14F-4D97-AF65-F5344CB8AC3E}">
        <p14:creationId xmlns:p14="http://schemas.microsoft.com/office/powerpoint/2010/main" val="43812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0" end="10"/>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70B5D-F125-4DA2-A5E3-E8FCFCA3B24A}"/>
              </a:ext>
            </a:extLst>
          </p:cNvPr>
          <p:cNvSpPr>
            <a:spLocks noGrp="1"/>
          </p:cNvSpPr>
          <p:nvPr>
            <p:ph type="title"/>
          </p:nvPr>
        </p:nvSpPr>
        <p:spPr/>
        <p:txBody>
          <a:bodyPr/>
          <a:lstStyle/>
          <a:p>
            <a:r>
              <a:rPr lang="en-US" dirty="0"/>
              <a:t>Binning Method Example – {Bin Boundaries}</a:t>
            </a:r>
            <a:endParaRPr lang="en-IN" dirty="0"/>
          </a:p>
        </p:txBody>
      </p:sp>
      <p:sp>
        <p:nvSpPr>
          <p:cNvPr id="4" name="Content Placeholder 2">
            <a:extLst>
              <a:ext uri="{FF2B5EF4-FFF2-40B4-BE49-F238E27FC236}">
                <a16:creationId xmlns:a16="http://schemas.microsoft.com/office/drawing/2014/main" id="{DC6B2D91-08C7-45DA-AC62-B2C9763F7C00}"/>
              </a:ext>
            </a:extLst>
          </p:cNvPr>
          <p:cNvSpPr>
            <a:spLocks noGrp="1"/>
          </p:cNvSpPr>
          <p:nvPr>
            <p:ph idx="1"/>
          </p:nvPr>
        </p:nvSpPr>
        <p:spPr>
          <a:xfrm>
            <a:off x="78740" y="858520"/>
            <a:ext cx="11828780" cy="5334000"/>
          </a:xfrm>
        </p:spPr>
        <p:txBody>
          <a:bodyPr>
            <a:normAutofit/>
          </a:bodyPr>
          <a:lstStyle/>
          <a:p>
            <a:pPr>
              <a:lnSpc>
                <a:spcPct val="100000"/>
              </a:lnSpc>
            </a:pPr>
            <a:r>
              <a:rPr lang="en-US" dirty="0"/>
              <a:t>Given data: </a:t>
            </a:r>
            <a:r>
              <a:rPr lang="en-US" b="1" dirty="0">
                <a:solidFill>
                  <a:srgbClr val="0070C0"/>
                </a:solidFill>
              </a:rPr>
              <a:t>4, 8, 9, 15, 21, 21, 24, 25, 26, 28, 29, 34</a:t>
            </a:r>
          </a:p>
          <a:p>
            <a:pPr>
              <a:lnSpc>
                <a:spcPct val="100000"/>
              </a:lnSpc>
            </a:pPr>
            <a:r>
              <a:rPr lang="en-US" u="sng" dirty="0">
                <a:solidFill>
                  <a:schemeClr val="accent6"/>
                </a:solidFill>
              </a:rPr>
              <a:t>Step: 1</a:t>
            </a:r>
            <a:endParaRPr lang="en-US" dirty="0">
              <a:solidFill>
                <a:schemeClr val="accent6"/>
              </a:solidFill>
            </a:endParaRPr>
          </a:p>
          <a:p>
            <a:pPr>
              <a:lnSpc>
                <a:spcPct val="100000"/>
              </a:lnSpc>
            </a:pPr>
            <a:r>
              <a:rPr lang="en-US" dirty="0"/>
              <a:t>Partition into </a:t>
            </a:r>
            <a:r>
              <a:rPr lang="en-US" b="1" dirty="0">
                <a:solidFill>
                  <a:schemeClr val="accent6"/>
                </a:solidFill>
              </a:rPr>
              <a:t>equal-depth [n=4]</a:t>
            </a:r>
            <a:r>
              <a:rPr lang="en-US" dirty="0"/>
              <a:t>:</a:t>
            </a:r>
          </a:p>
          <a:p>
            <a:pPr marL="457200" lvl="1" indent="0">
              <a:lnSpc>
                <a:spcPct val="100000"/>
              </a:lnSpc>
              <a:buNone/>
            </a:pPr>
            <a:r>
              <a:rPr lang="de-DE" b="1" dirty="0"/>
              <a:t>Bin 1</a:t>
            </a:r>
            <a:r>
              <a:rPr lang="de-DE" dirty="0"/>
              <a:t>: 4, 8, 9, 15</a:t>
            </a:r>
          </a:p>
          <a:p>
            <a:pPr marL="457200" lvl="1" indent="0">
              <a:lnSpc>
                <a:spcPct val="100000"/>
              </a:lnSpc>
              <a:buNone/>
            </a:pPr>
            <a:r>
              <a:rPr lang="de-DE" b="1" dirty="0"/>
              <a:t>Bin 2</a:t>
            </a:r>
            <a:r>
              <a:rPr lang="de-DE" dirty="0"/>
              <a:t>: 21, 21, 24, 25</a:t>
            </a:r>
          </a:p>
          <a:p>
            <a:pPr marL="457200" lvl="1" indent="0">
              <a:lnSpc>
                <a:spcPct val="100000"/>
              </a:lnSpc>
              <a:buNone/>
            </a:pPr>
            <a:r>
              <a:rPr lang="de-DE" b="1" dirty="0"/>
              <a:t>Bin 3</a:t>
            </a:r>
            <a:r>
              <a:rPr lang="de-DE" dirty="0"/>
              <a:t>: 26, 28, 29, 34</a:t>
            </a:r>
          </a:p>
          <a:p>
            <a:pPr>
              <a:lnSpc>
                <a:spcPct val="100000"/>
              </a:lnSpc>
              <a:buFont typeface="Wingdings" panose="05000000000000000000" pitchFamily="2" charset="2"/>
              <a:buChar char="§"/>
            </a:pPr>
            <a:r>
              <a:rPr lang="en-US" u="sng" dirty="0">
                <a:solidFill>
                  <a:schemeClr val="accent6"/>
                </a:solidFill>
              </a:rPr>
              <a:t>Step: 2 </a:t>
            </a:r>
          </a:p>
          <a:p>
            <a:pPr lvl="1">
              <a:lnSpc>
                <a:spcPct val="100000"/>
              </a:lnSpc>
              <a:buFont typeface="Arial" panose="020B0604020202020204" pitchFamily="34" charset="0"/>
              <a:buChar char="•"/>
            </a:pPr>
            <a:r>
              <a:rPr lang="en-US" dirty="0"/>
              <a:t>Smoothing by </a:t>
            </a:r>
            <a:r>
              <a:rPr lang="en-US" b="1" dirty="0">
                <a:solidFill>
                  <a:schemeClr val="accent6"/>
                </a:solidFill>
              </a:rPr>
              <a:t>bin boundaries</a:t>
            </a:r>
            <a:r>
              <a:rPr lang="en-US" dirty="0"/>
              <a:t>:</a:t>
            </a:r>
          </a:p>
          <a:p>
            <a:pPr marL="457200" lvl="1" indent="0">
              <a:lnSpc>
                <a:spcPct val="100000"/>
              </a:lnSpc>
              <a:buNone/>
            </a:pPr>
            <a:r>
              <a:rPr lang="de-DE" sz="2400" b="1" dirty="0"/>
              <a:t>	Bin 1</a:t>
            </a:r>
            <a:r>
              <a:rPr lang="de-DE" sz="2400" dirty="0"/>
              <a:t>: </a:t>
            </a:r>
            <a:r>
              <a:rPr lang="de-DE" sz="2400" b="1" dirty="0">
                <a:solidFill>
                  <a:srgbClr val="0070C0"/>
                </a:solidFill>
              </a:rPr>
              <a:t>4</a:t>
            </a:r>
            <a:r>
              <a:rPr lang="de-DE" sz="2400" dirty="0">
                <a:solidFill>
                  <a:prstClr val="black"/>
                </a:solidFill>
              </a:rPr>
              <a:t>, </a:t>
            </a:r>
            <a:r>
              <a:rPr lang="de-DE" sz="2400" b="1" dirty="0">
                <a:solidFill>
                  <a:srgbClr val="9BBB59">
                    <a:lumMod val="75000"/>
                  </a:srgbClr>
                </a:solidFill>
              </a:rPr>
              <a:t>4</a:t>
            </a:r>
            <a:r>
              <a:rPr lang="de-DE" sz="2400" dirty="0">
                <a:solidFill>
                  <a:prstClr val="black"/>
                </a:solidFill>
              </a:rPr>
              <a:t>, </a:t>
            </a:r>
            <a:r>
              <a:rPr lang="de-DE" sz="2400" b="1" dirty="0">
                <a:solidFill>
                  <a:srgbClr val="9BBB59">
                    <a:lumMod val="75000"/>
                  </a:srgbClr>
                </a:solidFill>
              </a:rPr>
              <a:t>4</a:t>
            </a:r>
            <a:r>
              <a:rPr lang="de-DE" sz="2400" dirty="0">
                <a:solidFill>
                  <a:prstClr val="black"/>
                </a:solidFill>
              </a:rPr>
              <a:t>, </a:t>
            </a:r>
            <a:r>
              <a:rPr lang="de-DE" sz="2400" b="1" dirty="0">
                <a:solidFill>
                  <a:srgbClr val="0070C0"/>
                </a:solidFill>
              </a:rPr>
              <a:t>15</a:t>
            </a:r>
            <a:endParaRPr lang="de-DE" sz="2400" dirty="0"/>
          </a:p>
          <a:p>
            <a:pPr marL="457200" lvl="1" indent="0">
              <a:lnSpc>
                <a:spcPct val="100000"/>
              </a:lnSpc>
              <a:buNone/>
            </a:pPr>
            <a:r>
              <a:rPr lang="de-DE" sz="2400" b="1" dirty="0"/>
              <a:t>	Bin 2</a:t>
            </a:r>
            <a:r>
              <a:rPr lang="de-DE" sz="2400" dirty="0"/>
              <a:t>: </a:t>
            </a:r>
            <a:r>
              <a:rPr lang="de-DE" sz="2400" b="1" dirty="0">
                <a:solidFill>
                  <a:srgbClr val="0070C0"/>
                </a:solidFill>
              </a:rPr>
              <a:t>21</a:t>
            </a:r>
            <a:r>
              <a:rPr lang="de-DE" sz="2400" dirty="0">
                <a:solidFill>
                  <a:prstClr val="black"/>
                </a:solidFill>
              </a:rPr>
              <a:t>, </a:t>
            </a:r>
            <a:r>
              <a:rPr lang="de-DE" sz="2400" b="1" dirty="0">
                <a:solidFill>
                  <a:srgbClr val="9BBB59">
                    <a:lumMod val="75000"/>
                  </a:srgbClr>
                </a:solidFill>
              </a:rPr>
              <a:t>21</a:t>
            </a:r>
            <a:r>
              <a:rPr lang="de-DE" sz="2400" dirty="0">
                <a:solidFill>
                  <a:prstClr val="black"/>
                </a:solidFill>
              </a:rPr>
              <a:t>, </a:t>
            </a:r>
            <a:r>
              <a:rPr lang="de-DE" sz="2400" b="1" dirty="0">
                <a:solidFill>
                  <a:srgbClr val="F79646">
                    <a:lumMod val="75000"/>
                  </a:srgbClr>
                </a:solidFill>
              </a:rPr>
              <a:t>25</a:t>
            </a:r>
            <a:r>
              <a:rPr lang="de-DE" sz="2400" dirty="0">
                <a:solidFill>
                  <a:prstClr val="black"/>
                </a:solidFill>
              </a:rPr>
              <a:t>, </a:t>
            </a:r>
            <a:r>
              <a:rPr lang="de-DE" sz="2400" b="1" dirty="0">
                <a:solidFill>
                  <a:srgbClr val="0070C0"/>
                </a:solidFill>
              </a:rPr>
              <a:t>25</a:t>
            </a:r>
          </a:p>
          <a:p>
            <a:pPr marL="457200" lvl="1" indent="0">
              <a:lnSpc>
                <a:spcPct val="100000"/>
              </a:lnSpc>
              <a:buNone/>
            </a:pPr>
            <a:r>
              <a:rPr lang="de-DE" sz="2400" b="1" dirty="0">
                <a:solidFill>
                  <a:srgbClr val="0070C0"/>
                </a:solidFill>
              </a:rPr>
              <a:t> </a:t>
            </a:r>
            <a:r>
              <a:rPr lang="de-DE" sz="2400" b="1" dirty="0"/>
              <a:t>	Bin 3</a:t>
            </a:r>
            <a:r>
              <a:rPr lang="de-DE" sz="2400" dirty="0"/>
              <a:t>: </a:t>
            </a:r>
            <a:r>
              <a:rPr lang="de-DE" sz="2400" b="1" dirty="0">
                <a:solidFill>
                  <a:srgbClr val="0070C0"/>
                </a:solidFill>
              </a:rPr>
              <a:t>26</a:t>
            </a:r>
            <a:r>
              <a:rPr lang="de-DE" sz="2400" dirty="0">
                <a:solidFill>
                  <a:prstClr val="black"/>
                </a:solidFill>
              </a:rPr>
              <a:t>, </a:t>
            </a:r>
            <a:r>
              <a:rPr lang="de-DE" sz="2400" b="1" dirty="0">
                <a:solidFill>
                  <a:srgbClr val="9BBB59">
                    <a:lumMod val="75000"/>
                  </a:srgbClr>
                </a:solidFill>
              </a:rPr>
              <a:t>26</a:t>
            </a:r>
            <a:r>
              <a:rPr lang="de-DE" sz="2400" dirty="0">
                <a:solidFill>
                  <a:prstClr val="black"/>
                </a:solidFill>
              </a:rPr>
              <a:t>, </a:t>
            </a:r>
            <a:r>
              <a:rPr lang="de-DE" sz="2400" b="1" dirty="0">
                <a:solidFill>
                  <a:srgbClr val="9BBB59">
                    <a:lumMod val="75000"/>
                  </a:srgbClr>
                </a:solidFill>
              </a:rPr>
              <a:t>26</a:t>
            </a:r>
            <a:r>
              <a:rPr lang="de-DE" sz="2400" dirty="0">
                <a:solidFill>
                  <a:prstClr val="black"/>
                </a:solidFill>
              </a:rPr>
              <a:t>, </a:t>
            </a:r>
            <a:r>
              <a:rPr lang="de-DE" sz="2400" b="1" dirty="0">
                <a:solidFill>
                  <a:srgbClr val="0070C0"/>
                </a:solidFill>
              </a:rPr>
              <a:t>34</a:t>
            </a:r>
            <a:endParaRPr lang="de-DE" sz="2400" dirty="0"/>
          </a:p>
        </p:txBody>
      </p:sp>
      <p:sp>
        <p:nvSpPr>
          <p:cNvPr id="10" name="Rectangle 9">
            <a:extLst>
              <a:ext uri="{FF2B5EF4-FFF2-40B4-BE49-F238E27FC236}">
                <a16:creationId xmlns:a16="http://schemas.microsoft.com/office/drawing/2014/main" id="{526E6DDC-8C44-4007-B1E8-0019759ADF8D}"/>
              </a:ext>
            </a:extLst>
          </p:cNvPr>
          <p:cNvSpPr/>
          <p:nvPr/>
        </p:nvSpPr>
        <p:spPr>
          <a:xfrm>
            <a:off x="1826903" y="899160"/>
            <a:ext cx="1302377" cy="365760"/>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C237FFA-FA6C-4A5B-9AAD-58C72464090E}"/>
              </a:ext>
            </a:extLst>
          </p:cNvPr>
          <p:cNvSpPr/>
          <p:nvPr/>
        </p:nvSpPr>
        <p:spPr>
          <a:xfrm>
            <a:off x="3173156" y="899160"/>
            <a:ext cx="1694127" cy="365760"/>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F8599A-8D00-47AB-8FFD-54626060D032}"/>
              </a:ext>
            </a:extLst>
          </p:cNvPr>
          <p:cNvSpPr/>
          <p:nvPr/>
        </p:nvSpPr>
        <p:spPr>
          <a:xfrm>
            <a:off x="4913122" y="899160"/>
            <a:ext cx="1694127" cy="365760"/>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7F027AC-0C11-4DDF-91B1-FBC946DCDF27}"/>
              </a:ext>
            </a:extLst>
          </p:cNvPr>
          <p:cNvSpPr txBox="1"/>
          <p:nvPr/>
        </p:nvSpPr>
        <p:spPr>
          <a:xfrm>
            <a:off x="2981619" y="6040799"/>
            <a:ext cx="6228762" cy="523220"/>
          </a:xfrm>
          <a:prstGeom prst="rect">
            <a:avLst/>
          </a:prstGeom>
          <a:noFill/>
        </p:spPr>
        <p:txBody>
          <a:bodyPr wrap="square">
            <a:spAutoFit/>
          </a:bodyPr>
          <a:lstStyle/>
          <a:p>
            <a:r>
              <a:rPr lang="en-US" sz="2800" dirty="0">
                <a:solidFill>
                  <a:schemeClr val="bg1">
                    <a:lumMod val="85000"/>
                  </a:schemeClr>
                </a:solidFill>
              </a:rPr>
              <a:t>Identify outliers and smooth out noisy data</a:t>
            </a:r>
            <a:endParaRPr lang="en-IN" sz="2800" dirty="0">
              <a:solidFill>
                <a:schemeClr val="bg1">
                  <a:lumMod val="85000"/>
                </a:schemeClr>
              </a:solidFill>
            </a:endParaRPr>
          </a:p>
        </p:txBody>
      </p:sp>
      <p:sp>
        <p:nvSpPr>
          <p:cNvPr id="9" name="TextBox 8">
            <a:extLst>
              <a:ext uri="{FF2B5EF4-FFF2-40B4-BE49-F238E27FC236}">
                <a16:creationId xmlns:a16="http://schemas.microsoft.com/office/drawing/2014/main" id="{6D897B08-01C1-4939-9191-62CC3CD0CEEE}"/>
              </a:ext>
            </a:extLst>
          </p:cNvPr>
          <p:cNvSpPr txBox="1"/>
          <p:nvPr/>
        </p:nvSpPr>
        <p:spPr>
          <a:xfrm rot="5400000">
            <a:off x="10778215" y="-650005"/>
            <a:ext cx="553998" cy="2011213"/>
          </a:xfrm>
          <a:prstGeom prst="rect">
            <a:avLst/>
          </a:prstGeom>
        </p:spPr>
        <p:style>
          <a:lnRef idx="0">
            <a:schemeClr val="accent1"/>
          </a:lnRef>
          <a:fillRef idx="3">
            <a:schemeClr val="accent1"/>
          </a:fillRef>
          <a:effectRef idx="3">
            <a:schemeClr val="accent1"/>
          </a:effectRef>
          <a:fontRef idx="minor">
            <a:schemeClr val="lt1"/>
          </a:fontRef>
        </p:style>
        <p:txBody>
          <a:bodyPr vert="vert270" wrap="square" rtlCol="0">
            <a:spAutoFit/>
          </a:bodyPr>
          <a:lstStyle/>
          <a:p>
            <a:pPr algn="ctr"/>
            <a:r>
              <a:rPr lang="en-US" sz="2400" b="1" dirty="0"/>
              <a:t>Data Cleaning</a:t>
            </a:r>
          </a:p>
        </p:txBody>
      </p:sp>
    </p:spTree>
    <p:extLst>
      <p:ext uri="{BB962C8B-B14F-4D97-AF65-F5344CB8AC3E}">
        <p14:creationId xmlns:p14="http://schemas.microsoft.com/office/powerpoint/2010/main" val="126564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3B8A-1661-45C0-B3D0-C4AE88C2C6FF}"/>
              </a:ext>
            </a:extLst>
          </p:cNvPr>
          <p:cNvSpPr>
            <a:spLocks noGrp="1"/>
          </p:cNvSpPr>
          <p:nvPr>
            <p:ph type="title"/>
          </p:nvPr>
        </p:nvSpPr>
        <p:spPr/>
        <p:txBody>
          <a:bodyPr/>
          <a:lstStyle/>
          <a:p>
            <a:r>
              <a:rPr lang="en-US" dirty="0"/>
              <a:t>2. Regression</a:t>
            </a:r>
            <a:endParaRPr lang="en-IN" dirty="0"/>
          </a:p>
        </p:txBody>
      </p:sp>
      <p:sp>
        <p:nvSpPr>
          <p:cNvPr id="3" name="Content Placeholder 2">
            <a:extLst>
              <a:ext uri="{FF2B5EF4-FFF2-40B4-BE49-F238E27FC236}">
                <a16:creationId xmlns:a16="http://schemas.microsoft.com/office/drawing/2014/main" id="{DEA61F4A-81C6-4819-BC88-C01FE7862072}"/>
              </a:ext>
            </a:extLst>
          </p:cNvPr>
          <p:cNvSpPr>
            <a:spLocks noGrp="1"/>
          </p:cNvSpPr>
          <p:nvPr>
            <p:ph idx="1"/>
          </p:nvPr>
        </p:nvSpPr>
        <p:spPr/>
        <p:txBody>
          <a:bodyPr/>
          <a:lstStyle/>
          <a:p>
            <a:r>
              <a:rPr lang="en-US" dirty="0"/>
              <a:t>Data smoothing can also be done by regression, a technique that conforms data values to a function.</a:t>
            </a:r>
          </a:p>
          <a:p>
            <a:r>
              <a:rPr lang="en-US" dirty="0"/>
              <a:t>Regression analysis is a way to </a:t>
            </a:r>
            <a:r>
              <a:rPr lang="en-US" dirty="0">
                <a:solidFill>
                  <a:schemeClr val="accent6"/>
                </a:solidFill>
              </a:rPr>
              <a:t>find trends in data</a:t>
            </a:r>
            <a:r>
              <a:rPr lang="en-US" dirty="0"/>
              <a:t> &amp; it is also called as mathematically describes the relationship between independent variables and the dependent variable.</a:t>
            </a:r>
          </a:p>
          <a:p>
            <a:r>
              <a:rPr lang="en-US" dirty="0"/>
              <a:t>It can be divided into two categories..</a:t>
            </a:r>
          </a:p>
          <a:p>
            <a:pPr marL="1001712" lvl="1" indent="-457200">
              <a:buFont typeface="+mj-lt"/>
              <a:buAutoNum type="arabicPeriod"/>
            </a:pPr>
            <a:r>
              <a:rPr lang="en-US" b="1" dirty="0"/>
              <a:t>Linear regression </a:t>
            </a:r>
            <a:r>
              <a:rPr lang="en-US" dirty="0"/>
              <a:t>: </a:t>
            </a:r>
          </a:p>
          <a:p>
            <a:pPr marL="1335087" lvl="2" indent="-457200"/>
            <a:r>
              <a:rPr lang="en-US" dirty="0"/>
              <a:t>It involves finding the “best” line to fit two attributes (or variables) so that one attribute can be used to predict the other.</a:t>
            </a:r>
          </a:p>
          <a:p>
            <a:pPr marL="1335087" lvl="2" indent="-457200"/>
            <a:r>
              <a:rPr lang="en-US" dirty="0"/>
              <a:t>In this, analysis on a single x variable for each dependent “y” variable. For example: (x</a:t>
            </a:r>
            <a:r>
              <a:rPr lang="en-US" baseline="-25000" dirty="0"/>
              <a:t>1</a:t>
            </a:r>
            <a:r>
              <a:rPr lang="en-US" dirty="0"/>
              <a:t>, Y</a:t>
            </a:r>
            <a:r>
              <a:rPr lang="en-US" baseline="-25000" dirty="0"/>
              <a:t>1</a:t>
            </a:r>
            <a:r>
              <a:rPr lang="en-US" dirty="0"/>
              <a:t>). </a:t>
            </a:r>
          </a:p>
          <a:p>
            <a:pPr marL="1001712" lvl="1" indent="-457200">
              <a:buFont typeface="+mj-lt"/>
              <a:buAutoNum type="arabicPeriod"/>
            </a:pPr>
            <a:r>
              <a:rPr lang="en-US" b="1" dirty="0"/>
              <a:t>Multiple linear regression </a:t>
            </a:r>
            <a:r>
              <a:rPr lang="en-US" dirty="0"/>
              <a:t>:</a:t>
            </a:r>
            <a:r>
              <a:rPr lang="en-US" b="1" dirty="0"/>
              <a:t> </a:t>
            </a:r>
          </a:p>
          <a:p>
            <a:pPr marL="1335087" lvl="2" indent="-457200"/>
            <a:r>
              <a:rPr lang="en-US" dirty="0"/>
              <a:t>An extension of linear regression, where more than two attributes are involved and the data are fit to a multidimensional surface.</a:t>
            </a:r>
          </a:p>
          <a:p>
            <a:pPr marL="1335087" lvl="2" indent="-457200"/>
            <a:r>
              <a:rPr lang="en-US" dirty="0"/>
              <a:t>It uses multiple “x” variables for each independent variable: (x1)</a:t>
            </a:r>
            <a:r>
              <a:rPr lang="en-US" baseline="-25000" dirty="0"/>
              <a:t>1</a:t>
            </a:r>
            <a:r>
              <a:rPr lang="en-US" dirty="0"/>
              <a:t>, (x2)</a:t>
            </a:r>
            <a:r>
              <a:rPr lang="en-US" baseline="-25000" dirty="0"/>
              <a:t>1</a:t>
            </a:r>
            <a:r>
              <a:rPr lang="en-US" dirty="0"/>
              <a:t>, (x3)</a:t>
            </a:r>
            <a:r>
              <a:rPr lang="en-US" baseline="-25000" dirty="0"/>
              <a:t>1</a:t>
            </a:r>
            <a:r>
              <a:rPr lang="en-US" dirty="0"/>
              <a:t>, Y</a:t>
            </a:r>
            <a:r>
              <a:rPr lang="en-US" baseline="-25000" dirty="0"/>
              <a:t>1</a:t>
            </a:r>
            <a:r>
              <a:rPr lang="en-US" dirty="0"/>
              <a:t>).</a:t>
            </a:r>
            <a:endParaRPr lang="en-US" b="1" dirty="0"/>
          </a:p>
        </p:txBody>
      </p:sp>
      <p:sp>
        <p:nvSpPr>
          <p:cNvPr id="4" name="TextBox 3">
            <a:extLst>
              <a:ext uri="{FF2B5EF4-FFF2-40B4-BE49-F238E27FC236}">
                <a16:creationId xmlns:a16="http://schemas.microsoft.com/office/drawing/2014/main" id="{3A16EA69-14BA-420C-869D-13C9CD868460}"/>
              </a:ext>
            </a:extLst>
          </p:cNvPr>
          <p:cNvSpPr txBox="1"/>
          <p:nvPr/>
        </p:nvSpPr>
        <p:spPr>
          <a:xfrm>
            <a:off x="2981619" y="6040799"/>
            <a:ext cx="6228762" cy="523220"/>
          </a:xfrm>
          <a:prstGeom prst="rect">
            <a:avLst/>
          </a:prstGeom>
          <a:noFill/>
        </p:spPr>
        <p:txBody>
          <a:bodyPr wrap="square">
            <a:spAutoFit/>
          </a:bodyPr>
          <a:lstStyle/>
          <a:p>
            <a:r>
              <a:rPr lang="en-US" sz="2800" dirty="0">
                <a:solidFill>
                  <a:schemeClr val="bg1">
                    <a:lumMod val="85000"/>
                  </a:schemeClr>
                </a:solidFill>
              </a:rPr>
              <a:t>Identify outliers and smooth out noisy data</a:t>
            </a:r>
            <a:endParaRPr lang="en-IN" sz="2800" dirty="0">
              <a:solidFill>
                <a:schemeClr val="bg1">
                  <a:lumMod val="85000"/>
                </a:schemeClr>
              </a:solidFill>
            </a:endParaRPr>
          </a:p>
        </p:txBody>
      </p:sp>
      <p:sp>
        <p:nvSpPr>
          <p:cNvPr id="6" name="TextBox 5">
            <a:extLst>
              <a:ext uri="{FF2B5EF4-FFF2-40B4-BE49-F238E27FC236}">
                <a16:creationId xmlns:a16="http://schemas.microsoft.com/office/drawing/2014/main" id="{A151BB80-46B8-43D5-9210-20B01AD52912}"/>
              </a:ext>
            </a:extLst>
          </p:cNvPr>
          <p:cNvSpPr txBox="1"/>
          <p:nvPr/>
        </p:nvSpPr>
        <p:spPr>
          <a:xfrm rot="5400000">
            <a:off x="10778215" y="-650005"/>
            <a:ext cx="553998" cy="2011213"/>
          </a:xfrm>
          <a:prstGeom prst="rect">
            <a:avLst/>
          </a:prstGeom>
        </p:spPr>
        <p:style>
          <a:lnRef idx="0">
            <a:schemeClr val="accent1"/>
          </a:lnRef>
          <a:fillRef idx="3">
            <a:schemeClr val="accent1"/>
          </a:fillRef>
          <a:effectRef idx="3">
            <a:schemeClr val="accent1"/>
          </a:effectRef>
          <a:fontRef idx="minor">
            <a:schemeClr val="lt1"/>
          </a:fontRef>
        </p:style>
        <p:txBody>
          <a:bodyPr vert="vert270" wrap="square" rtlCol="0">
            <a:spAutoFit/>
          </a:bodyPr>
          <a:lstStyle/>
          <a:p>
            <a:pPr algn="ctr"/>
            <a:r>
              <a:rPr lang="en-US" sz="2400" b="1" dirty="0"/>
              <a:t>Data Cleaning</a:t>
            </a:r>
          </a:p>
        </p:txBody>
      </p:sp>
    </p:spTree>
    <p:extLst>
      <p:ext uri="{BB962C8B-B14F-4D97-AF65-F5344CB8AC3E}">
        <p14:creationId xmlns:p14="http://schemas.microsoft.com/office/powerpoint/2010/main" val="4049790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3B8A-1661-45C0-B3D0-C4AE88C2C6FF}"/>
              </a:ext>
            </a:extLst>
          </p:cNvPr>
          <p:cNvSpPr>
            <a:spLocks noGrp="1"/>
          </p:cNvSpPr>
          <p:nvPr>
            <p:ph type="title"/>
          </p:nvPr>
        </p:nvSpPr>
        <p:spPr/>
        <p:txBody>
          <a:bodyPr/>
          <a:lstStyle/>
          <a:p>
            <a:r>
              <a:rPr lang="en-US" dirty="0"/>
              <a:t>3. Clustering</a:t>
            </a:r>
            <a:endParaRPr lang="en-IN" dirty="0"/>
          </a:p>
        </p:txBody>
      </p:sp>
      <p:sp>
        <p:nvSpPr>
          <p:cNvPr id="3" name="Content Placeholder 2">
            <a:extLst>
              <a:ext uri="{FF2B5EF4-FFF2-40B4-BE49-F238E27FC236}">
                <a16:creationId xmlns:a16="http://schemas.microsoft.com/office/drawing/2014/main" id="{DEA61F4A-81C6-4819-BC88-C01FE7862072}"/>
              </a:ext>
            </a:extLst>
          </p:cNvPr>
          <p:cNvSpPr>
            <a:spLocks noGrp="1"/>
          </p:cNvSpPr>
          <p:nvPr>
            <p:ph idx="1"/>
          </p:nvPr>
        </p:nvSpPr>
        <p:spPr/>
        <p:txBody>
          <a:bodyPr/>
          <a:lstStyle/>
          <a:p>
            <a:r>
              <a:rPr lang="en-US" b="1" dirty="0">
                <a:solidFill>
                  <a:schemeClr val="accent6"/>
                </a:solidFill>
              </a:rPr>
              <a:t>Cluster analysis</a:t>
            </a:r>
            <a:r>
              <a:rPr lang="en-US" dirty="0">
                <a:solidFill>
                  <a:schemeClr val="accent6"/>
                </a:solidFill>
              </a:rPr>
              <a:t> </a:t>
            </a:r>
            <a:r>
              <a:rPr lang="en-US" dirty="0"/>
              <a:t>or </a:t>
            </a:r>
            <a:r>
              <a:rPr lang="en-US" b="1" dirty="0">
                <a:solidFill>
                  <a:schemeClr val="accent6"/>
                </a:solidFill>
              </a:rPr>
              <a:t>clustering</a:t>
            </a:r>
            <a:r>
              <a:rPr lang="en-US" dirty="0"/>
              <a:t> is the task of grouping a set of objects in such a way that objects in the same group (called a </a:t>
            </a:r>
            <a:r>
              <a:rPr lang="en-US" b="1" dirty="0">
                <a:solidFill>
                  <a:schemeClr val="accent6"/>
                </a:solidFill>
              </a:rPr>
              <a:t>cluster</a:t>
            </a:r>
            <a:r>
              <a:rPr lang="en-US" dirty="0"/>
              <a:t>) are more similar (in some sense) to each other than to those in other groups (</a:t>
            </a:r>
            <a:r>
              <a:rPr lang="en-US" b="1" dirty="0">
                <a:solidFill>
                  <a:schemeClr val="accent6"/>
                </a:solidFill>
              </a:rPr>
              <a:t>clusters</a:t>
            </a:r>
            <a:r>
              <a:rPr lang="en-US" dirty="0"/>
              <a:t>).</a:t>
            </a:r>
          </a:p>
          <a:p>
            <a:r>
              <a:rPr lang="en-US" dirty="0"/>
              <a:t>Cluster analysis as such is not an automatic task, but an iterative process of knowledge discovery or interactive multi-objective optimization that involves trial and failure.</a:t>
            </a:r>
          </a:p>
          <a:p>
            <a:r>
              <a:rPr lang="en-US" dirty="0"/>
              <a:t>It is often necessary to modify data preprocessing and model parameters until the result achieves the desired properties.</a:t>
            </a:r>
          </a:p>
        </p:txBody>
      </p:sp>
      <p:sp>
        <p:nvSpPr>
          <p:cNvPr id="4" name="TextBox 3">
            <a:extLst>
              <a:ext uri="{FF2B5EF4-FFF2-40B4-BE49-F238E27FC236}">
                <a16:creationId xmlns:a16="http://schemas.microsoft.com/office/drawing/2014/main" id="{3A16EA69-14BA-420C-869D-13C9CD868460}"/>
              </a:ext>
            </a:extLst>
          </p:cNvPr>
          <p:cNvSpPr txBox="1"/>
          <p:nvPr/>
        </p:nvSpPr>
        <p:spPr>
          <a:xfrm>
            <a:off x="2981619" y="6040799"/>
            <a:ext cx="6228762" cy="523220"/>
          </a:xfrm>
          <a:prstGeom prst="rect">
            <a:avLst/>
          </a:prstGeom>
          <a:noFill/>
        </p:spPr>
        <p:txBody>
          <a:bodyPr wrap="square">
            <a:spAutoFit/>
          </a:bodyPr>
          <a:lstStyle/>
          <a:p>
            <a:r>
              <a:rPr lang="en-US" sz="2800" dirty="0">
                <a:solidFill>
                  <a:schemeClr val="bg1">
                    <a:lumMod val="85000"/>
                  </a:schemeClr>
                </a:solidFill>
              </a:rPr>
              <a:t>Identify outliers and smooth out noisy data</a:t>
            </a:r>
            <a:endParaRPr lang="en-IN" sz="2800" dirty="0">
              <a:solidFill>
                <a:schemeClr val="bg1">
                  <a:lumMod val="85000"/>
                </a:schemeClr>
              </a:solidFill>
            </a:endParaRPr>
          </a:p>
        </p:txBody>
      </p:sp>
      <p:sp>
        <p:nvSpPr>
          <p:cNvPr id="6" name="TextBox 5">
            <a:extLst>
              <a:ext uri="{FF2B5EF4-FFF2-40B4-BE49-F238E27FC236}">
                <a16:creationId xmlns:a16="http://schemas.microsoft.com/office/drawing/2014/main" id="{A151BB80-46B8-43D5-9210-20B01AD52912}"/>
              </a:ext>
            </a:extLst>
          </p:cNvPr>
          <p:cNvSpPr txBox="1"/>
          <p:nvPr/>
        </p:nvSpPr>
        <p:spPr>
          <a:xfrm rot="5400000">
            <a:off x="10778215" y="-650005"/>
            <a:ext cx="553998" cy="2011213"/>
          </a:xfrm>
          <a:prstGeom prst="rect">
            <a:avLst/>
          </a:prstGeom>
        </p:spPr>
        <p:style>
          <a:lnRef idx="0">
            <a:schemeClr val="accent1"/>
          </a:lnRef>
          <a:fillRef idx="3">
            <a:schemeClr val="accent1"/>
          </a:fillRef>
          <a:effectRef idx="3">
            <a:schemeClr val="accent1"/>
          </a:effectRef>
          <a:fontRef idx="minor">
            <a:schemeClr val="lt1"/>
          </a:fontRef>
        </p:style>
        <p:txBody>
          <a:bodyPr vert="vert270" wrap="square" rtlCol="0">
            <a:spAutoFit/>
          </a:bodyPr>
          <a:lstStyle/>
          <a:p>
            <a:pPr algn="ctr"/>
            <a:r>
              <a:rPr lang="en-US" sz="2400" b="1" dirty="0"/>
              <a:t>Data Cleaning</a:t>
            </a:r>
          </a:p>
        </p:txBody>
      </p:sp>
      <p:pic>
        <p:nvPicPr>
          <p:cNvPr id="7" name="Picture 6">
            <a:extLst>
              <a:ext uri="{FF2B5EF4-FFF2-40B4-BE49-F238E27FC236}">
                <a16:creationId xmlns:a16="http://schemas.microsoft.com/office/drawing/2014/main" id="{A41A10EF-5F0A-4A48-93AA-3855509886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8121" y="3545454"/>
            <a:ext cx="3495757" cy="2343102"/>
          </a:xfrm>
          <a:prstGeom prst="rect">
            <a:avLst/>
          </a:prstGeom>
        </p:spPr>
      </p:pic>
    </p:spTree>
    <p:extLst>
      <p:ext uri="{BB962C8B-B14F-4D97-AF65-F5344CB8AC3E}">
        <p14:creationId xmlns:p14="http://schemas.microsoft.com/office/powerpoint/2010/main" val="370209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3B8A-1661-45C0-B3D0-C4AE88C2C6FF}"/>
              </a:ext>
            </a:extLst>
          </p:cNvPr>
          <p:cNvSpPr>
            <a:spLocks noGrp="1"/>
          </p:cNvSpPr>
          <p:nvPr>
            <p:ph type="title"/>
          </p:nvPr>
        </p:nvSpPr>
        <p:spPr/>
        <p:txBody>
          <a:bodyPr/>
          <a:lstStyle/>
          <a:p>
            <a:r>
              <a:rPr lang="en-US" dirty="0"/>
              <a:t>Correct Inconsistent Data</a:t>
            </a:r>
            <a:endParaRPr lang="en-IN" dirty="0"/>
          </a:p>
        </p:txBody>
      </p:sp>
      <p:sp>
        <p:nvSpPr>
          <p:cNvPr id="3" name="Content Placeholder 2">
            <a:extLst>
              <a:ext uri="{FF2B5EF4-FFF2-40B4-BE49-F238E27FC236}">
                <a16:creationId xmlns:a16="http://schemas.microsoft.com/office/drawing/2014/main" id="{DEA61F4A-81C6-4819-BC88-C01FE7862072}"/>
              </a:ext>
            </a:extLst>
          </p:cNvPr>
          <p:cNvSpPr>
            <a:spLocks noGrp="1"/>
          </p:cNvSpPr>
          <p:nvPr>
            <p:ph idx="1"/>
          </p:nvPr>
        </p:nvSpPr>
        <p:spPr/>
        <p:txBody>
          <a:bodyPr/>
          <a:lstStyle/>
          <a:p>
            <a:pPr marL="400050">
              <a:buClr>
                <a:schemeClr val="tx1"/>
              </a:buClr>
              <a:buFont typeface="Wingdings" panose="05000000000000000000" pitchFamily="2" charset="2"/>
              <a:buChar char="§"/>
            </a:pPr>
            <a:r>
              <a:rPr lang="en-US" dirty="0"/>
              <a:t>With larger datasets, it can be difficult to find all of the inconsistencies.</a:t>
            </a:r>
          </a:p>
          <a:p>
            <a:pPr marL="400050">
              <a:buClr>
                <a:schemeClr val="tx1"/>
              </a:buClr>
              <a:buFont typeface="Wingdings" panose="05000000000000000000" pitchFamily="2" charset="2"/>
              <a:buChar char="§"/>
            </a:pPr>
            <a:r>
              <a:rPr lang="en-US" dirty="0">
                <a:solidFill>
                  <a:schemeClr val="accent6"/>
                </a:solidFill>
              </a:rPr>
              <a:t>It contains similarity in codes or names.</a:t>
            </a:r>
          </a:p>
          <a:p>
            <a:pPr marL="400050">
              <a:buClr>
                <a:schemeClr val="tx1"/>
              </a:buClr>
              <a:buFont typeface="Wingdings" panose="05000000000000000000" pitchFamily="2" charset="2"/>
              <a:buChar char="§"/>
            </a:pPr>
            <a:r>
              <a:rPr lang="en-US" dirty="0"/>
              <a:t>We can manually solve</a:t>
            </a:r>
            <a:r>
              <a:rPr lang="en-US" dirty="0">
                <a:solidFill>
                  <a:schemeClr val="accent2"/>
                </a:solidFill>
              </a:rPr>
              <a:t> </a:t>
            </a:r>
            <a:r>
              <a:rPr lang="en-US" dirty="0"/>
              <a:t>common mistakes like spelling, grammar, articles or use other tools for it.</a:t>
            </a:r>
          </a:p>
          <a:p>
            <a:pPr marL="400050">
              <a:buClr>
                <a:schemeClr val="tx1"/>
              </a:buClr>
              <a:buFont typeface="Wingdings" panose="05000000000000000000" pitchFamily="2" charset="2"/>
              <a:buChar char="§"/>
            </a:pPr>
            <a:endParaRPr lang="en-US" b="1" dirty="0">
              <a:solidFill>
                <a:schemeClr val="accent2"/>
              </a:solidFill>
            </a:endParaRPr>
          </a:p>
        </p:txBody>
      </p:sp>
      <p:sp>
        <p:nvSpPr>
          <p:cNvPr id="6" name="TextBox 5">
            <a:extLst>
              <a:ext uri="{FF2B5EF4-FFF2-40B4-BE49-F238E27FC236}">
                <a16:creationId xmlns:a16="http://schemas.microsoft.com/office/drawing/2014/main" id="{A151BB80-46B8-43D5-9210-20B01AD52912}"/>
              </a:ext>
            </a:extLst>
          </p:cNvPr>
          <p:cNvSpPr txBox="1"/>
          <p:nvPr/>
        </p:nvSpPr>
        <p:spPr>
          <a:xfrm rot="5400000">
            <a:off x="10778215" y="-650005"/>
            <a:ext cx="553998" cy="2011213"/>
          </a:xfrm>
          <a:prstGeom prst="rect">
            <a:avLst/>
          </a:prstGeom>
        </p:spPr>
        <p:style>
          <a:lnRef idx="0">
            <a:schemeClr val="accent1"/>
          </a:lnRef>
          <a:fillRef idx="3">
            <a:schemeClr val="accent1"/>
          </a:fillRef>
          <a:effectRef idx="3">
            <a:schemeClr val="accent1"/>
          </a:effectRef>
          <a:fontRef idx="minor">
            <a:schemeClr val="lt1"/>
          </a:fontRef>
        </p:style>
        <p:txBody>
          <a:bodyPr vert="vert270" wrap="square" rtlCol="0">
            <a:spAutoFit/>
          </a:bodyPr>
          <a:lstStyle/>
          <a:p>
            <a:pPr algn="ctr"/>
            <a:r>
              <a:rPr lang="en-US" sz="2400" b="1" dirty="0"/>
              <a:t>Data Cleaning</a:t>
            </a:r>
          </a:p>
        </p:txBody>
      </p:sp>
    </p:spTree>
    <p:extLst>
      <p:ext uri="{BB962C8B-B14F-4D97-AF65-F5344CB8AC3E}">
        <p14:creationId xmlns:p14="http://schemas.microsoft.com/office/powerpoint/2010/main" val="434550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3B8A-1661-45C0-B3D0-C4AE88C2C6FF}"/>
              </a:ext>
            </a:extLst>
          </p:cNvPr>
          <p:cNvSpPr>
            <a:spLocks noGrp="1"/>
          </p:cNvSpPr>
          <p:nvPr>
            <p:ph type="title"/>
          </p:nvPr>
        </p:nvSpPr>
        <p:spPr/>
        <p:txBody>
          <a:bodyPr/>
          <a:lstStyle/>
          <a:p>
            <a:r>
              <a:rPr lang="en-US" sz="3600" dirty="0"/>
              <a:t>Resolve redundancy caused by data integration</a:t>
            </a:r>
            <a:endParaRPr lang="en-IN" dirty="0"/>
          </a:p>
        </p:txBody>
      </p:sp>
      <p:sp>
        <p:nvSpPr>
          <p:cNvPr id="3" name="Content Placeholder 2">
            <a:extLst>
              <a:ext uri="{FF2B5EF4-FFF2-40B4-BE49-F238E27FC236}">
                <a16:creationId xmlns:a16="http://schemas.microsoft.com/office/drawing/2014/main" id="{DEA61F4A-81C6-4819-BC88-C01FE7862072}"/>
              </a:ext>
            </a:extLst>
          </p:cNvPr>
          <p:cNvSpPr>
            <a:spLocks noGrp="1"/>
          </p:cNvSpPr>
          <p:nvPr>
            <p:ph idx="1"/>
          </p:nvPr>
        </p:nvSpPr>
        <p:spPr/>
        <p:txBody>
          <a:bodyPr/>
          <a:lstStyle/>
          <a:p>
            <a:pPr marL="400050">
              <a:buClr>
                <a:schemeClr val="tx1"/>
              </a:buClr>
              <a:buFont typeface="Wingdings" panose="05000000000000000000" pitchFamily="2" charset="2"/>
              <a:buChar char="§"/>
            </a:pPr>
            <a:r>
              <a:rPr lang="en-US" dirty="0"/>
              <a:t>Data redundancy occurs in database systems </a:t>
            </a:r>
            <a:r>
              <a:rPr lang="en-US" b="1" dirty="0">
                <a:solidFill>
                  <a:schemeClr val="accent6"/>
                </a:solidFill>
              </a:rPr>
              <a:t>which have a field that is repeated in two or more tables</a:t>
            </a:r>
            <a:r>
              <a:rPr lang="en-US" dirty="0"/>
              <a:t>. </a:t>
            </a:r>
          </a:p>
          <a:p>
            <a:pPr marL="400050">
              <a:buClr>
                <a:schemeClr val="tx1"/>
              </a:buClr>
              <a:buFont typeface="Wingdings" panose="05000000000000000000" pitchFamily="2" charset="2"/>
              <a:buChar char="§"/>
            </a:pPr>
            <a:r>
              <a:rPr lang="en-US" dirty="0"/>
              <a:t>When customer data is duplicated and attached with each product bought, then redundancy of data is known as </a:t>
            </a:r>
            <a:r>
              <a:rPr lang="en-US" b="1" dirty="0">
                <a:solidFill>
                  <a:schemeClr val="accent6"/>
                </a:solidFill>
              </a:rPr>
              <a:t>inconsistency</a:t>
            </a:r>
            <a:r>
              <a:rPr lang="en-US" dirty="0"/>
              <a:t>. </a:t>
            </a:r>
          </a:p>
          <a:p>
            <a:pPr marL="400050">
              <a:buClr>
                <a:schemeClr val="tx1"/>
              </a:buClr>
              <a:buFont typeface="Wingdings" panose="05000000000000000000" pitchFamily="2" charset="2"/>
              <a:buChar char="§"/>
            </a:pPr>
            <a:r>
              <a:rPr lang="en-US" dirty="0"/>
              <a:t>So, the entity "customer" </a:t>
            </a:r>
            <a:r>
              <a:rPr lang="en-US" b="1" dirty="0">
                <a:solidFill>
                  <a:schemeClr val="accent6"/>
                </a:solidFill>
              </a:rPr>
              <a:t>might appear with different values</a:t>
            </a:r>
            <a:r>
              <a:rPr lang="en-US" dirty="0"/>
              <a:t>.</a:t>
            </a:r>
          </a:p>
          <a:p>
            <a:pPr marL="400050">
              <a:buClr>
                <a:schemeClr val="tx1"/>
              </a:buClr>
              <a:buFont typeface="Wingdings" panose="05000000000000000000" pitchFamily="2" charset="2"/>
              <a:buChar char="§"/>
            </a:pPr>
            <a:r>
              <a:rPr lang="en-US" dirty="0"/>
              <a:t>Database </a:t>
            </a:r>
            <a:r>
              <a:rPr lang="en-US" b="1" dirty="0"/>
              <a:t>normalization</a:t>
            </a:r>
            <a:r>
              <a:rPr lang="en-US" dirty="0"/>
              <a:t> prevents redundancy and makes the best possible usage of storage. </a:t>
            </a:r>
          </a:p>
          <a:p>
            <a:pPr marL="400050">
              <a:buClr>
                <a:schemeClr val="tx1"/>
              </a:buClr>
              <a:buFont typeface="Wingdings" panose="05000000000000000000" pitchFamily="2" charset="2"/>
              <a:buChar char="§"/>
            </a:pPr>
            <a:r>
              <a:rPr lang="en-US" dirty="0"/>
              <a:t>The proper use of </a:t>
            </a:r>
            <a:r>
              <a:rPr lang="en-US" b="1" dirty="0"/>
              <a:t>foreign keys </a:t>
            </a:r>
            <a:r>
              <a:rPr lang="en-US" dirty="0"/>
              <a:t>can minimize data redundancy and reduce the chance of destructive anomalies appearing. </a:t>
            </a:r>
          </a:p>
          <a:p>
            <a:pPr marL="400050">
              <a:buClr>
                <a:schemeClr val="tx1"/>
              </a:buClr>
              <a:buFont typeface="Wingdings" panose="05000000000000000000" pitchFamily="2" charset="2"/>
              <a:buChar char="§"/>
            </a:pPr>
            <a:endParaRPr lang="en-US" b="1" dirty="0">
              <a:solidFill>
                <a:schemeClr val="accent2"/>
              </a:solidFill>
            </a:endParaRPr>
          </a:p>
        </p:txBody>
      </p:sp>
      <p:sp>
        <p:nvSpPr>
          <p:cNvPr id="6" name="TextBox 5">
            <a:extLst>
              <a:ext uri="{FF2B5EF4-FFF2-40B4-BE49-F238E27FC236}">
                <a16:creationId xmlns:a16="http://schemas.microsoft.com/office/drawing/2014/main" id="{A151BB80-46B8-43D5-9210-20B01AD52912}"/>
              </a:ext>
            </a:extLst>
          </p:cNvPr>
          <p:cNvSpPr txBox="1"/>
          <p:nvPr/>
        </p:nvSpPr>
        <p:spPr>
          <a:xfrm rot="5400000">
            <a:off x="10778215" y="-650005"/>
            <a:ext cx="553998" cy="2011213"/>
          </a:xfrm>
          <a:prstGeom prst="rect">
            <a:avLst/>
          </a:prstGeom>
        </p:spPr>
        <p:style>
          <a:lnRef idx="0">
            <a:schemeClr val="accent1"/>
          </a:lnRef>
          <a:fillRef idx="3">
            <a:schemeClr val="accent1"/>
          </a:fillRef>
          <a:effectRef idx="3">
            <a:schemeClr val="accent1"/>
          </a:effectRef>
          <a:fontRef idx="minor">
            <a:schemeClr val="lt1"/>
          </a:fontRef>
        </p:style>
        <p:txBody>
          <a:bodyPr vert="vert270" wrap="square" rtlCol="0">
            <a:spAutoFit/>
          </a:bodyPr>
          <a:lstStyle/>
          <a:p>
            <a:pPr algn="ctr"/>
            <a:r>
              <a:rPr lang="en-US" sz="2400" b="1" dirty="0"/>
              <a:t>Data Cleaning</a:t>
            </a:r>
          </a:p>
        </p:txBody>
      </p:sp>
    </p:spTree>
    <p:extLst>
      <p:ext uri="{BB962C8B-B14F-4D97-AF65-F5344CB8AC3E}">
        <p14:creationId xmlns:p14="http://schemas.microsoft.com/office/powerpoint/2010/main" val="168435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Data Integration </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- 5</a:t>
            </a:r>
          </a:p>
        </p:txBody>
      </p:sp>
    </p:spTree>
    <p:extLst>
      <p:ext uri="{BB962C8B-B14F-4D97-AF65-F5344CB8AC3E}">
        <p14:creationId xmlns:p14="http://schemas.microsoft.com/office/powerpoint/2010/main" val="311708079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3B8A-1661-45C0-B3D0-C4AE88C2C6FF}"/>
              </a:ext>
            </a:extLst>
          </p:cNvPr>
          <p:cNvSpPr>
            <a:spLocks noGrp="1"/>
          </p:cNvSpPr>
          <p:nvPr>
            <p:ph type="title"/>
          </p:nvPr>
        </p:nvSpPr>
        <p:spPr/>
        <p:txBody>
          <a:bodyPr>
            <a:noAutofit/>
          </a:bodyPr>
          <a:lstStyle/>
          <a:p>
            <a:pPr>
              <a:lnSpc>
                <a:spcPct val="130000"/>
              </a:lnSpc>
            </a:pPr>
            <a:r>
              <a:rPr lang="en-US" altLang="en-US" b="1" dirty="0"/>
              <a:t>Data Integration</a:t>
            </a:r>
            <a:r>
              <a:rPr lang="en-US" altLang="en-US" dirty="0"/>
              <a:t> </a:t>
            </a:r>
          </a:p>
        </p:txBody>
      </p:sp>
      <p:sp>
        <p:nvSpPr>
          <p:cNvPr id="3" name="Content Placeholder 2">
            <a:extLst>
              <a:ext uri="{FF2B5EF4-FFF2-40B4-BE49-F238E27FC236}">
                <a16:creationId xmlns:a16="http://schemas.microsoft.com/office/drawing/2014/main" id="{DEA61F4A-81C6-4819-BC88-C01FE7862072}"/>
              </a:ext>
            </a:extLst>
          </p:cNvPr>
          <p:cNvSpPr>
            <a:spLocks noGrp="1"/>
          </p:cNvSpPr>
          <p:nvPr>
            <p:ph idx="1"/>
          </p:nvPr>
        </p:nvSpPr>
        <p:spPr/>
        <p:txBody>
          <a:bodyPr/>
          <a:lstStyle/>
          <a:p>
            <a:pPr>
              <a:lnSpc>
                <a:spcPct val="100000"/>
              </a:lnSpc>
            </a:pPr>
            <a:r>
              <a:rPr lang="en-US" altLang="en-US" dirty="0"/>
              <a:t>Combines data from multiple sources into a coherent store</a:t>
            </a:r>
          </a:p>
          <a:p>
            <a:pPr>
              <a:lnSpc>
                <a:spcPct val="100000"/>
              </a:lnSpc>
            </a:pPr>
            <a:r>
              <a:rPr lang="en-US" altLang="en-US" dirty="0"/>
              <a:t>Schema integration: e.g., </a:t>
            </a:r>
            <a:r>
              <a:rPr lang="en-US" altLang="en-US" dirty="0" err="1"/>
              <a:t>A.cust</a:t>
            </a:r>
            <a:r>
              <a:rPr lang="en-US" altLang="en-US" dirty="0"/>
              <a:t>-id </a:t>
            </a:r>
            <a:r>
              <a:rPr lang="en-US" altLang="en-US" dirty="0">
                <a:sym typeface="Symbol" panose="05050102010706020507" pitchFamily="18" charset="2"/>
              </a:rPr>
              <a:t> </a:t>
            </a:r>
            <a:r>
              <a:rPr lang="en-US" altLang="en-US" dirty="0" err="1">
                <a:sym typeface="Symbol" panose="05050102010706020507" pitchFamily="18" charset="2"/>
              </a:rPr>
              <a:t>B.</a:t>
            </a:r>
            <a:r>
              <a:rPr lang="en-US" altLang="en-US" dirty="0" err="1"/>
              <a:t>cust</a:t>
            </a:r>
            <a:r>
              <a:rPr lang="en-US" altLang="en-US" dirty="0"/>
              <a:t>-#</a:t>
            </a:r>
          </a:p>
          <a:p>
            <a:pPr lvl="1">
              <a:lnSpc>
                <a:spcPct val="100000"/>
              </a:lnSpc>
            </a:pPr>
            <a:r>
              <a:rPr lang="en-US" altLang="en-US" dirty="0"/>
              <a:t>Integrate metadata from different sources</a:t>
            </a:r>
          </a:p>
          <a:p>
            <a:pPr>
              <a:lnSpc>
                <a:spcPct val="100000"/>
              </a:lnSpc>
            </a:pPr>
            <a:r>
              <a:rPr lang="en-US" altLang="en-US" dirty="0"/>
              <a:t>Entity identification problem</a:t>
            </a:r>
          </a:p>
          <a:p>
            <a:pPr lvl="1">
              <a:lnSpc>
                <a:spcPct val="100000"/>
              </a:lnSpc>
            </a:pPr>
            <a:r>
              <a:rPr lang="en-US" altLang="en-US" dirty="0"/>
              <a:t>Identify real world entities from multiple data sources, e.g., Bill Clinton = William Clinton</a:t>
            </a:r>
          </a:p>
          <a:p>
            <a:pPr>
              <a:lnSpc>
                <a:spcPct val="100000"/>
              </a:lnSpc>
            </a:pPr>
            <a:r>
              <a:rPr lang="en-US" altLang="en-US" dirty="0"/>
              <a:t>Detecting and resolving data value conflicts</a:t>
            </a:r>
          </a:p>
          <a:p>
            <a:pPr lvl="1">
              <a:lnSpc>
                <a:spcPct val="100000"/>
              </a:lnSpc>
            </a:pPr>
            <a:r>
              <a:rPr lang="en-US" altLang="en-US" dirty="0"/>
              <a:t>For the same real world entity, attribute values from different sources are different</a:t>
            </a:r>
          </a:p>
          <a:p>
            <a:pPr lvl="1">
              <a:lnSpc>
                <a:spcPct val="100000"/>
              </a:lnSpc>
            </a:pPr>
            <a:r>
              <a:rPr lang="en-US" altLang="en-US" dirty="0"/>
              <a:t>Possible reasons: different representations, different scales, e.g., metric vs. British units</a:t>
            </a:r>
          </a:p>
          <a:p>
            <a:pPr marL="400050">
              <a:buClr>
                <a:schemeClr val="tx1"/>
              </a:buClr>
              <a:buFont typeface="Wingdings" panose="05000000000000000000" pitchFamily="2" charset="2"/>
              <a:buChar char="§"/>
            </a:pPr>
            <a:endParaRPr lang="en-US" b="1" dirty="0">
              <a:solidFill>
                <a:schemeClr val="accent2"/>
              </a:solidFill>
            </a:endParaRPr>
          </a:p>
        </p:txBody>
      </p:sp>
    </p:spTree>
    <p:extLst>
      <p:ext uri="{BB962C8B-B14F-4D97-AF65-F5344CB8AC3E}">
        <p14:creationId xmlns:p14="http://schemas.microsoft.com/office/powerpoint/2010/main" val="91655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3B8A-1661-45C0-B3D0-C4AE88C2C6FF}"/>
              </a:ext>
            </a:extLst>
          </p:cNvPr>
          <p:cNvSpPr>
            <a:spLocks noGrp="1"/>
          </p:cNvSpPr>
          <p:nvPr>
            <p:ph type="title"/>
          </p:nvPr>
        </p:nvSpPr>
        <p:spPr/>
        <p:txBody>
          <a:bodyPr>
            <a:noAutofit/>
          </a:bodyPr>
          <a:lstStyle/>
          <a:p>
            <a:pPr>
              <a:lnSpc>
                <a:spcPct val="130000"/>
              </a:lnSpc>
            </a:pPr>
            <a:r>
              <a:rPr lang="en-US" altLang="en-US" dirty="0"/>
              <a:t>Handling Redundancy in Data Integration</a:t>
            </a:r>
          </a:p>
        </p:txBody>
      </p:sp>
      <p:sp>
        <p:nvSpPr>
          <p:cNvPr id="3" name="Content Placeholder 2">
            <a:extLst>
              <a:ext uri="{FF2B5EF4-FFF2-40B4-BE49-F238E27FC236}">
                <a16:creationId xmlns:a16="http://schemas.microsoft.com/office/drawing/2014/main" id="{DEA61F4A-81C6-4819-BC88-C01FE7862072}"/>
              </a:ext>
            </a:extLst>
          </p:cNvPr>
          <p:cNvSpPr>
            <a:spLocks noGrp="1"/>
          </p:cNvSpPr>
          <p:nvPr>
            <p:ph idx="1"/>
          </p:nvPr>
        </p:nvSpPr>
        <p:spPr/>
        <p:txBody>
          <a:bodyPr/>
          <a:lstStyle/>
          <a:p>
            <a:pPr>
              <a:lnSpc>
                <a:spcPct val="100000"/>
              </a:lnSpc>
            </a:pPr>
            <a:r>
              <a:rPr lang="en-US" altLang="en-US" dirty="0"/>
              <a:t>Redundant data occur often when integration of multiple databases</a:t>
            </a:r>
          </a:p>
          <a:p>
            <a:pPr lvl="1">
              <a:lnSpc>
                <a:spcPct val="100000"/>
              </a:lnSpc>
            </a:pPr>
            <a:r>
              <a:rPr lang="en-US" altLang="en-US" dirty="0"/>
              <a:t>Object identification:  The same attribute or object may have different names in different databases</a:t>
            </a:r>
          </a:p>
          <a:p>
            <a:pPr lvl="1">
              <a:lnSpc>
                <a:spcPct val="100000"/>
              </a:lnSpc>
            </a:pPr>
            <a:r>
              <a:rPr lang="en-US" altLang="en-US" dirty="0"/>
              <a:t>Derivable data</a:t>
            </a:r>
            <a:r>
              <a:rPr lang="en-US" altLang="en-US" i="1" dirty="0"/>
              <a:t>: </a:t>
            </a:r>
            <a:r>
              <a:rPr lang="en-US" altLang="en-US" dirty="0"/>
              <a:t>One attribute may be a “derived” attribute in another table, e.g., annual revenue</a:t>
            </a:r>
          </a:p>
          <a:p>
            <a:pPr>
              <a:lnSpc>
                <a:spcPct val="100000"/>
              </a:lnSpc>
            </a:pPr>
            <a:r>
              <a:rPr lang="en-US" altLang="en-US" dirty="0"/>
              <a:t>Redundant attributes may be able to be detected by </a:t>
            </a:r>
            <a:r>
              <a:rPr lang="en-US" altLang="en-US" dirty="0">
                <a:solidFill>
                  <a:schemeClr val="accent6"/>
                </a:solidFill>
              </a:rPr>
              <a:t>correlation analysis </a:t>
            </a:r>
            <a:r>
              <a:rPr lang="en-US" altLang="en-US" dirty="0"/>
              <a:t>and </a:t>
            </a:r>
            <a:r>
              <a:rPr lang="en-US" altLang="en-US" dirty="0">
                <a:solidFill>
                  <a:schemeClr val="accent6"/>
                </a:solidFill>
              </a:rPr>
              <a:t>covariance analysis</a:t>
            </a:r>
            <a:r>
              <a:rPr lang="en-US" altLang="en-US" dirty="0"/>
              <a:t>.</a:t>
            </a:r>
          </a:p>
          <a:p>
            <a:pPr>
              <a:lnSpc>
                <a:spcPct val="100000"/>
              </a:lnSpc>
            </a:pPr>
            <a:r>
              <a:rPr lang="en-US" altLang="en-US" dirty="0"/>
              <a:t>Careful integration of the data from multiple sources may help reduce/avoid redundancies and inconsistencies and improve mining speed and quality.</a:t>
            </a:r>
          </a:p>
          <a:p>
            <a:pPr marL="400050">
              <a:buClr>
                <a:schemeClr val="tx1"/>
              </a:buClr>
              <a:buFont typeface="Wingdings" panose="05000000000000000000" pitchFamily="2" charset="2"/>
              <a:buChar char="§"/>
            </a:pPr>
            <a:endParaRPr lang="en-US" b="1" dirty="0">
              <a:solidFill>
                <a:schemeClr val="accent2"/>
              </a:solidFill>
            </a:endParaRPr>
          </a:p>
        </p:txBody>
      </p:sp>
    </p:spTree>
    <p:extLst>
      <p:ext uri="{BB962C8B-B14F-4D97-AF65-F5344CB8AC3E}">
        <p14:creationId xmlns:p14="http://schemas.microsoft.com/office/powerpoint/2010/main" val="120210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Data Transformation</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- 6</a:t>
            </a:r>
          </a:p>
        </p:txBody>
      </p:sp>
    </p:spTree>
    <p:extLst>
      <p:ext uri="{BB962C8B-B14F-4D97-AF65-F5344CB8AC3E}">
        <p14:creationId xmlns:p14="http://schemas.microsoft.com/office/powerpoint/2010/main" val="575931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B57B-8AE3-4854-B181-62E6635968BE}"/>
              </a:ext>
            </a:extLst>
          </p:cNvPr>
          <p:cNvSpPr>
            <a:spLocks noGrp="1"/>
          </p:cNvSpPr>
          <p:nvPr>
            <p:ph type="title"/>
          </p:nvPr>
        </p:nvSpPr>
        <p:spPr/>
        <p:txBody>
          <a:bodyPr/>
          <a:lstStyle/>
          <a:p>
            <a:r>
              <a:rPr lang="en-US" dirty="0"/>
              <a:t>Secondary Data Collection Strategies (Contd..)</a:t>
            </a:r>
          </a:p>
        </p:txBody>
      </p:sp>
      <p:sp>
        <p:nvSpPr>
          <p:cNvPr id="3" name="Content Placeholder 2">
            <a:extLst>
              <a:ext uri="{FF2B5EF4-FFF2-40B4-BE49-F238E27FC236}">
                <a16:creationId xmlns:a16="http://schemas.microsoft.com/office/drawing/2014/main" id="{690CB44B-99C2-42B1-B0E1-6543B6B68D6D}"/>
              </a:ext>
            </a:extLst>
          </p:cNvPr>
          <p:cNvSpPr>
            <a:spLocks noGrp="1"/>
          </p:cNvSpPr>
          <p:nvPr>
            <p:ph idx="1"/>
          </p:nvPr>
        </p:nvSpPr>
        <p:spPr/>
        <p:txBody>
          <a:bodyPr>
            <a:normAutofit lnSpcReduction="10000"/>
          </a:bodyPr>
          <a:lstStyle/>
          <a:p>
            <a:pPr>
              <a:buFont typeface="Arial" panose="020B0604020202020204" pitchFamily="34" charset="0"/>
              <a:buChar char="•"/>
            </a:pPr>
            <a:r>
              <a:rPr lang="en-US" b="1" dirty="0"/>
              <a:t>Internet: </a:t>
            </a:r>
            <a:r>
              <a:rPr lang="en-US" dirty="0"/>
              <a:t>The use of the Internet has become one of the most popular secondary data collection methods in recent times. There is a large pool of free and paid research resources that can be easily accessed on the Internet. </a:t>
            </a:r>
          </a:p>
          <a:p>
            <a:pPr lvl="1">
              <a:buFont typeface="Arial" panose="020B0604020202020204" pitchFamily="34" charset="0"/>
              <a:buChar char="•"/>
            </a:pPr>
            <a:r>
              <a:rPr lang="en-US" dirty="0"/>
              <a:t>While this method is a fast and easy way of data collection, you should only source from authentic sites while collecting information.</a:t>
            </a:r>
          </a:p>
          <a:p>
            <a:pPr>
              <a:buFont typeface="Arial" panose="020B0604020202020204" pitchFamily="34" charset="0"/>
              <a:buChar char="•"/>
            </a:pPr>
            <a:r>
              <a:rPr lang="en-US" b="1" dirty="0"/>
              <a:t>Government Archives: </a:t>
            </a:r>
            <a:r>
              <a:rPr lang="en-US" dirty="0"/>
              <a:t>There is lots of data available from government archives that you can make use of. The most important advantage is that the data in government archives are authentic and verifiable.</a:t>
            </a:r>
          </a:p>
          <a:p>
            <a:pPr lvl="1">
              <a:buFont typeface="Arial" panose="020B0604020202020204" pitchFamily="34" charset="0"/>
              <a:buChar char="•"/>
            </a:pPr>
            <a:r>
              <a:rPr lang="en-US" dirty="0"/>
              <a:t>For example, criminal records can come under classified information and are difficult for anyone to have access to them.</a:t>
            </a:r>
            <a:endParaRPr lang="en-US" b="1" dirty="0"/>
          </a:p>
          <a:p>
            <a:pPr>
              <a:buFont typeface="Arial" panose="020B0604020202020204" pitchFamily="34" charset="0"/>
              <a:buChar char="•"/>
            </a:pPr>
            <a:r>
              <a:rPr lang="en-US" b="1" dirty="0"/>
              <a:t>Libraries: </a:t>
            </a:r>
            <a:r>
              <a:rPr lang="en-US" dirty="0"/>
              <a:t>Most researchers donate several copies of their academic research to libraries. You can collect important and authentic information based on different research contexts.</a:t>
            </a:r>
          </a:p>
          <a:p>
            <a:pPr lvl="1">
              <a:buFont typeface="Arial" panose="020B0604020202020204" pitchFamily="34" charset="0"/>
              <a:buChar char="•"/>
            </a:pPr>
            <a:r>
              <a:rPr lang="en-US" dirty="0"/>
              <a:t>Libraries also serve as a storehouse for business directories, annual reports and other similar documents that help businesses in their research.</a:t>
            </a:r>
            <a:endParaRPr lang="en-US" b="1"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889409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3B8A-1661-45C0-B3D0-C4AE88C2C6FF}"/>
              </a:ext>
            </a:extLst>
          </p:cNvPr>
          <p:cNvSpPr>
            <a:spLocks noGrp="1"/>
          </p:cNvSpPr>
          <p:nvPr>
            <p:ph type="title"/>
          </p:nvPr>
        </p:nvSpPr>
        <p:spPr/>
        <p:txBody>
          <a:bodyPr>
            <a:noAutofit/>
          </a:bodyPr>
          <a:lstStyle/>
          <a:p>
            <a:pPr>
              <a:lnSpc>
                <a:spcPct val="130000"/>
              </a:lnSpc>
            </a:pPr>
            <a:r>
              <a:rPr lang="en-US" altLang="en-US" dirty="0"/>
              <a:t>Data Transformation</a:t>
            </a:r>
          </a:p>
        </p:txBody>
      </p:sp>
      <p:sp>
        <p:nvSpPr>
          <p:cNvPr id="3" name="Content Placeholder 2">
            <a:extLst>
              <a:ext uri="{FF2B5EF4-FFF2-40B4-BE49-F238E27FC236}">
                <a16:creationId xmlns:a16="http://schemas.microsoft.com/office/drawing/2014/main" id="{DEA61F4A-81C6-4819-BC88-C01FE7862072}"/>
              </a:ext>
            </a:extLst>
          </p:cNvPr>
          <p:cNvSpPr>
            <a:spLocks noGrp="1"/>
          </p:cNvSpPr>
          <p:nvPr>
            <p:ph idx="1"/>
          </p:nvPr>
        </p:nvSpPr>
        <p:spPr/>
        <p:txBody>
          <a:bodyPr/>
          <a:lstStyle/>
          <a:p>
            <a:pPr>
              <a:spcBef>
                <a:spcPts val="600"/>
              </a:spcBef>
              <a:spcAft>
                <a:spcPts val="600"/>
              </a:spcAft>
            </a:pPr>
            <a:r>
              <a:rPr lang="en-US" altLang="en-US" dirty="0"/>
              <a:t>A function that maps the entire set of values of a given attribute to a new set of replacement values that each old value can be identified with one of the new values</a:t>
            </a:r>
          </a:p>
          <a:p>
            <a:pPr>
              <a:spcBef>
                <a:spcPts val="600"/>
              </a:spcBef>
              <a:spcAft>
                <a:spcPts val="600"/>
              </a:spcAft>
            </a:pPr>
            <a:r>
              <a:rPr lang="en-US" altLang="en-US" sz="2000" b="1" u="sng" dirty="0"/>
              <a:t>Methods</a:t>
            </a:r>
          </a:p>
          <a:p>
            <a:pPr lvl="1">
              <a:spcBef>
                <a:spcPts val="600"/>
              </a:spcBef>
              <a:spcAft>
                <a:spcPts val="600"/>
              </a:spcAft>
            </a:pPr>
            <a:r>
              <a:rPr lang="en-US" altLang="en-US" dirty="0">
                <a:solidFill>
                  <a:schemeClr val="accent6"/>
                </a:solidFill>
              </a:rPr>
              <a:t>Smoothing</a:t>
            </a:r>
            <a:r>
              <a:rPr lang="en-US" altLang="en-US" dirty="0"/>
              <a:t>: Remove noise from data</a:t>
            </a:r>
          </a:p>
          <a:p>
            <a:pPr lvl="1">
              <a:spcBef>
                <a:spcPts val="600"/>
              </a:spcBef>
              <a:spcAft>
                <a:spcPts val="600"/>
              </a:spcAft>
            </a:pPr>
            <a:r>
              <a:rPr lang="en-US" altLang="en-US" dirty="0">
                <a:solidFill>
                  <a:schemeClr val="accent6"/>
                </a:solidFill>
              </a:rPr>
              <a:t>Attribute/feature construction</a:t>
            </a:r>
          </a:p>
          <a:p>
            <a:pPr lvl="2">
              <a:spcBef>
                <a:spcPts val="600"/>
              </a:spcBef>
              <a:spcAft>
                <a:spcPts val="600"/>
              </a:spcAft>
            </a:pPr>
            <a:r>
              <a:rPr lang="en-US" altLang="en-US" sz="2000" dirty="0"/>
              <a:t>New attributes constructed from the given ones</a:t>
            </a:r>
          </a:p>
          <a:p>
            <a:pPr lvl="1">
              <a:spcBef>
                <a:spcPts val="600"/>
              </a:spcBef>
              <a:spcAft>
                <a:spcPts val="600"/>
              </a:spcAft>
            </a:pPr>
            <a:r>
              <a:rPr lang="en-US" altLang="en-US" dirty="0">
                <a:solidFill>
                  <a:schemeClr val="accent6"/>
                </a:solidFill>
              </a:rPr>
              <a:t>Aggregation</a:t>
            </a:r>
            <a:r>
              <a:rPr lang="en-US" altLang="en-US" dirty="0"/>
              <a:t>: Summarization, data cube construction</a:t>
            </a:r>
          </a:p>
          <a:p>
            <a:pPr lvl="1">
              <a:spcBef>
                <a:spcPts val="600"/>
              </a:spcBef>
              <a:spcAft>
                <a:spcPts val="600"/>
              </a:spcAft>
            </a:pPr>
            <a:r>
              <a:rPr lang="en-US" altLang="en-US" dirty="0">
                <a:solidFill>
                  <a:schemeClr val="accent6"/>
                </a:solidFill>
              </a:rPr>
              <a:t>Normalization</a:t>
            </a:r>
            <a:r>
              <a:rPr lang="en-US" altLang="en-US" dirty="0"/>
              <a:t>: Scaled to fall within a smaller, specified range</a:t>
            </a:r>
          </a:p>
          <a:p>
            <a:pPr lvl="2">
              <a:spcBef>
                <a:spcPts val="600"/>
              </a:spcBef>
              <a:spcAft>
                <a:spcPts val="600"/>
              </a:spcAft>
            </a:pPr>
            <a:r>
              <a:rPr lang="en-US" altLang="en-US" sz="2000" dirty="0"/>
              <a:t>Min-max normalization</a:t>
            </a:r>
          </a:p>
          <a:p>
            <a:pPr lvl="2">
              <a:spcBef>
                <a:spcPts val="600"/>
              </a:spcBef>
              <a:spcAft>
                <a:spcPts val="600"/>
              </a:spcAft>
            </a:pPr>
            <a:r>
              <a:rPr lang="en-US" altLang="en-US" sz="2000" dirty="0"/>
              <a:t>Z-score normalization</a:t>
            </a:r>
          </a:p>
          <a:p>
            <a:pPr lvl="2">
              <a:spcBef>
                <a:spcPts val="600"/>
              </a:spcBef>
              <a:spcAft>
                <a:spcPts val="600"/>
              </a:spcAft>
            </a:pPr>
            <a:r>
              <a:rPr lang="en-US" altLang="en-US" sz="2000" dirty="0"/>
              <a:t>Normalization by decimal scaling</a:t>
            </a:r>
          </a:p>
          <a:p>
            <a:pPr lvl="1">
              <a:spcBef>
                <a:spcPts val="600"/>
              </a:spcBef>
              <a:spcAft>
                <a:spcPts val="600"/>
              </a:spcAft>
            </a:pPr>
            <a:r>
              <a:rPr lang="en-US" altLang="en-US" dirty="0">
                <a:solidFill>
                  <a:schemeClr val="accent6"/>
                </a:solidFill>
              </a:rPr>
              <a:t>Discretization</a:t>
            </a:r>
            <a:r>
              <a:rPr lang="en-US" altLang="en-US" dirty="0"/>
              <a:t>: Concept hierarchy climbing</a:t>
            </a:r>
          </a:p>
        </p:txBody>
      </p:sp>
    </p:spTree>
    <p:extLst>
      <p:ext uri="{BB962C8B-B14F-4D97-AF65-F5344CB8AC3E}">
        <p14:creationId xmlns:p14="http://schemas.microsoft.com/office/powerpoint/2010/main" val="64716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3B8A-1661-45C0-B3D0-C4AE88C2C6FF}"/>
              </a:ext>
            </a:extLst>
          </p:cNvPr>
          <p:cNvSpPr>
            <a:spLocks noGrp="1"/>
          </p:cNvSpPr>
          <p:nvPr>
            <p:ph type="title"/>
          </p:nvPr>
        </p:nvSpPr>
        <p:spPr/>
        <p:txBody>
          <a:bodyPr/>
          <a:lstStyle/>
          <a:p>
            <a:r>
              <a:rPr lang="en-US" dirty="0"/>
              <a:t>1. Min-Max Normalization</a:t>
            </a:r>
            <a:endParaRPr lang="en-IN" dirty="0"/>
          </a:p>
        </p:txBody>
      </p:sp>
      <p:sp>
        <p:nvSpPr>
          <p:cNvPr id="3" name="Content Placeholder 2">
            <a:extLst>
              <a:ext uri="{FF2B5EF4-FFF2-40B4-BE49-F238E27FC236}">
                <a16:creationId xmlns:a16="http://schemas.microsoft.com/office/drawing/2014/main" id="{DEA61F4A-81C6-4819-BC88-C01FE7862072}"/>
              </a:ext>
            </a:extLst>
          </p:cNvPr>
          <p:cNvSpPr>
            <a:spLocks noGrp="1"/>
          </p:cNvSpPr>
          <p:nvPr>
            <p:ph idx="1"/>
          </p:nvPr>
        </p:nvSpPr>
        <p:spPr>
          <a:xfrm>
            <a:off x="131181" y="863444"/>
            <a:ext cx="5065074" cy="5590565"/>
          </a:xfrm>
        </p:spPr>
        <p:txBody>
          <a:bodyPr/>
          <a:lstStyle/>
          <a:p>
            <a:r>
              <a:rPr lang="en-US" dirty="0"/>
              <a:t>Min max is a technique that helps to </a:t>
            </a:r>
            <a:r>
              <a:rPr lang="en-US" b="1" dirty="0">
                <a:solidFill>
                  <a:schemeClr val="accent6"/>
                </a:solidFill>
              </a:rPr>
              <a:t>normalizing the data</a:t>
            </a:r>
            <a:r>
              <a:rPr lang="en-US" dirty="0"/>
              <a:t>. </a:t>
            </a:r>
          </a:p>
          <a:p>
            <a:r>
              <a:rPr lang="en-US" dirty="0"/>
              <a:t>It will </a:t>
            </a:r>
            <a:r>
              <a:rPr lang="en-US" b="1" dirty="0">
                <a:solidFill>
                  <a:schemeClr val="accent6"/>
                </a:solidFill>
              </a:rPr>
              <a:t>scale the data between 0 and 1 or within specified range</a:t>
            </a:r>
            <a:r>
              <a:rPr lang="en-US" dirty="0"/>
              <a:t>.</a:t>
            </a:r>
          </a:p>
          <a:p>
            <a:r>
              <a:rPr lang="en-US" u="sng" dirty="0"/>
              <a:t>Example</a:t>
            </a:r>
            <a:r>
              <a:rPr lang="en-US" dirty="0"/>
              <a:t> </a:t>
            </a:r>
          </a:p>
          <a:p>
            <a:endParaRPr lang="en-US" dirty="0"/>
          </a:p>
        </p:txBody>
      </p:sp>
      <p:sp>
        <p:nvSpPr>
          <p:cNvPr id="6" name="TextBox 5">
            <a:extLst>
              <a:ext uri="{FF2B5EF4-FFF2-40B4-BE49-F238E27FC236}">
                <a16:creationId xmlns:a16="http://schemas.microsoft.com/office/drawing/2014/main" id="{A151BB80-46B8-43D5-9210-20B01AD52912}"/>
              </a:ext>
            </a:extLst>
          </p:cNvPr>
          <p:cNvSpPr txBox="1"/>
          <p:nvPr/>
        </p:nvSpPr>
        <p:spPr>
          <a:xfrm rot="5400000">
            <a:off x="10408938" y="-1019282"/>
            <a:ext cx="553998" cy="2749767"/>
          </a:xfrm>
          <a:prstGeom prst="rect">
            <a:avLst/>
          </a:prstGeom>
        </p:spPr>
        <p:style>
          <a:lnRef idx="0">
            <a:schemeClr val="accent1"/>
          </a:lnRef>
          <a:fillRef idx="3">
            <a:schemeClr val="accent1"/>
          </a:fillRef>
          <a:effectRef idx="3">
            <a:schemeClr val="accent1"/>
          </a:effectRef>
          <a:fontRef idx="minor">
            <a:schemeClr val="lt1"/>
          </a:fontRef>
        </p:style>
        <p:txBody>
          <a:bodyPr vert="vert270" wrap="square" rtlCol="0">
            <a:spAutoFit/>
          </a:bodyPr>
          <a:lstStyle/>
          <a:p>
            <a:pPr algn="ctr"/>
            <a:r>
              <a:rPr lang="en-US" sz="2400" b="1" dirty="0"/>
              <a:t>Data Transformation</a:t>
            </a:r>
          </a:p>
        </p:txBody>
      </p:sp>
      <p:pic>
        <p:nvPicPr>
          <p:cNvPr id="8" name="Picture 7">
            <a:extLst>
              <a:ext uri="{FF2B5EF4-FFF2-40B4-BE49-F238E27FC236}">
                <a16:creationId xmlns:a16="http://schemas.microsoft.com/office/drawing/2014/main" id="{A1D3150F-B93B-47A0-B735-26E4CFB27D0D}"/>
              </a:ext>
            </a:extLst>
          </p:cNvPr>
          <p:cNvPicPr>
            <a:picLocks noChangeAspect="1"/>
          </p:cNvPicPr>
          <p:nvPr/>
        </p:nvPicPr>
        <p:blipFill>
          <a:blip r:embed="rId2"/>
          <a:stretch>
            <a:fillRect/>
          </a:stretch>
        </p:blipFill>
        <p:spPr>
          <a:xfrm>
            <a:off x="1510005" y="2740301"/>
            <a:ext cx="1030313" cy="1975275"/>
          </a:xfrm>
          <a:prstGeom prst="rect">
            <a:avLst/>
          </a:prstGeom>
        </p:spPr>
      </p:pic>
      <p:sp>
        <p:nvSpPr>
          <p:cNvPr id="11" name="Content Placeholder 2">
            <a:extLst>
              <a:ext uri="{FF2B5EF4-FFF2-40B4-BE49-F238E27FC236}">
                <a16:creationId xmlns:a16="http://schemas.microsoft.com/office/drawing/2014/main" id="{04E1A5F8-C49C-4EA5-A001-7A0AE9D705A3}"/>
              </a:ext>
            </a:extLst>
          </p:cNvPr>
          <p:cNvSpPr txBox="1">
            <a:spLocks/>
          </p:cNvSpPr>
          <p:nvPr/>
        </p:nvSpPr>
        <p:spPr>
          <a:xfrm>
            <a:off x="5079157" y="1813179"/>
            <a:ext cx="5065074" cy="2477467"/>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Given data</a:t>
            </a:r>
          </a:p>
          <a:p>
            <a:pPr lvl="1"/>
            <a:r>
              <a:rPr lang="en-US" dirty="0"/>
              <a:t>Min : Minimum value = 16</a:t>
            </a:r>
          </a:p>
          <a:p>
            <a:pPr lvl="1"/>
            <a:r>
              <a:rPr lang="en-US" dirty="0"/>
              <a:t>Max : Maximum value = 40</a:t>
            </a:r>
          </a:p>
          <a:p>
            <a:pPr lvl="1"/>
            <a:r>
              <a:rPr lang="en-US" dirty="0"/>
              <a:t>V = Respective value of attributes. In our example V</a:t>
            </a:r>
            <a:r>
              <a:rPr lang="en-US" baseline="-25000" dirty="0"/>
              <a:t>1</a:t>
            </a:r>
            <a:r>
              <a:rPr lang="en-US" dirty="0"/>
              <a:t>= 16, V</a:t>
            </a:r>
            <a:r>
              <a:rPr lang="en-US" baseline="-25000" dirty="0"/>
              <a:t>2</a:t>
            </a:r>
            <a:r>
              <a:rPr lang="en-US" dirty="0"/>
              <a:t>=20, V</a:t>
            </a:r>
            <a:r>
              <a:rPr lang="en-US" baseline="-25000" dirty="0"/>
              <a:t>3</a:t>
            </a:r>
            <a:r>
              <a:rPr lang="en-US" dirty="0"/>
              <a:t>=30 &amp; V</a:t>
            </a:r>
            <a:r>
              <a:rPr lang="en-US" baseline="-25000" dirty="0"/>
              <a:t>4</a:t>
            </a:r>
            <a:r>
              <a:rPr lang="en-US" dirty="0"/>
              <a:t>=40.</a:t>
            </a:r>
          </a:p>
          <a:p>
            <a:pPr lvl="1"/>
            <a:r>
              <a:rPr lang="en-US" dirty="0" err="1"/>
              <a:t>NewMax</a:t>
            </a:r>
            <a:r>
              <a:rPr lang="en-US" dirty="0"/>
              <a:t> = </a:t>
            </a:r>
            <a:r>
              <a:rPr lang="en-US" b="1" dirty="0"/>
              <a:t>1</a:t>
            </a:r>
          </a:p>
          <a:p>
            <a:pPr lvl="1"/>
            <a:r>
              <a:rPr lang="en-US" dirty="0" err="1"/>
              <a:t>NewMin</a:t>
            </a:r>
            <a:r>
              <a:rPr lang="en-US" dirty="0"/>
              <a:t> = </a:t>
            </a:r>
            <a:r>
              <a:rPr lang="en-US" b="1" dirty="0"/>
              <a:t>0</a:t>
            </a:r>
          </a:p>
          <a:p>
            <a:endParaRPr lang="en-US" dirty="0"/>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2F89F7A7-BC3C-4120-8719-0E124B866638}"/>
                  </a:ext>
                </a:extLst>
              </p:cNvPr>
              <p:cNvSpPr/>
              <p:nvPr/>
            </p:nvSpPr>
            <p:spPr>
              <a:xfrm>
                <a:off x="5196255" y="1165608"/>
                <a:ext cx="6705600" cy="495328"/>
              </a:xfrm>
              <a:prstGeom prst="rect">
                <a:avLst/>
              </a:prstGeom>
              <a:ln>
                <a:solidFill>
                  <a:schemeClr val="tx1"/>
                </a:solidFill>
              </a:ln>
            </p:spPr>
            <p:txBody>
              <a:bodyPr wrap="square">
                <a:spAutoFit/>
              </a:bodyPr>
              <a:lstStyle/>
              <a:p>
                <a:r>
                  <a:rPr lang="en-US" b="1" dirty="0"/>
                  <a:t>Formula</a:t>
                </a:r>
                <a:r>
                  <a:rPr lang="en-US" dirty="0"/>
                  <a:t> : V’ </a:t>
                </a:r>
                <a14:m>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𝑣</m:t>
                        </m:r>
                        <m:r>
                          <a:rPr lang="en-US" i="1">
                            <a:latin typeface="Cambria Math" panose="02040503050406030204" pitchFamily="18" charset="0"/>
                          </a:rPr>
                          <m:t> −</m:t>
                        </m:r>
                        <m:r>
                          <a:rPr lang="en-US" b="0" i="1" smtClean="0">
                            <a:latin typeface="Cambria Math" panose="02040503050406030204" pitchFamily="18" charset="0"/>
                          </a:rPr>
                          <m:t>𝑀</m:t>
                        </m:r>
                        <m:r>
                          <a:rPr lang="en-US" i="1">
                            <a:latin typeface="Cambria Math" panose="02040503050406030204" pitchFamily="18" charset="0"/>
                          </a:rPr>
                          <m:t>𝑖𝑛</m:t>
                        </m:r>
                        <m:r>
                          <a:rPr lang="en-US" i="1" baseline="-25000">
                            <a:latin typeface="Cambria Math" panose="02040503050406030204" pitchFamily="18" charset="0"/>
                          </a:rPr>
                          <m:t>𝐴</m:t>
                        </m:r>
                      </m:num>
                      <m:den>
                        <m:r>
                          <a:rPr lang="en-US" i="1">
                            <a:latin typeface="Cambria Math" panose="02040503050406030204" pitchFamily="18" charset="0"/>
                          </a:rPr>
                          <m:t>𝑀𝑎𝑥</m:t>
                        </m:r>
                        <m:r>
                          <a:rPr lang="en-US" i="1" baseline="-25000">
                            <a:latin typeface="Cambria Math" panose="02040503050406030204" pitchFamily="18" charset="0"/>
                          </a:rPr>
                          <m:t>𝐴</m:t>
                        </m:r>
                        <m:r>
                          <a:rPr lang="en-US" i="1">
                            <a:latin typeface="Cambria Math" panose="02040503050406030204" pitchFamily="18" charset="0"/>
                          </a:rPr>
                          <m:t> −</m:t>
                        </m:r>
                        <m:r>
                          <a:rPr lang="en-US" i="1">
                            <a:latin typeface="Cambria Math" panose="02040503050406030204" pitchFamily="18" charset="0"/>
                          </a:rPr>
                          <m:t>𝑀𝑖𝑛𝐴</m:t>
                        </m:r>
                      </m:den>
                    </m:f>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0" i="1" smtClean="0">
                                <a:latin typeface="Cambria Math" panose="02040503050406030204" pitchFamily="18" charset="0"/>
                              </a:rPr>
                              <m:t>𝑁</m:t>
                            </m:r>
                            <m:r>
                              <a:rPr lang="en-US" i="1">
                                <a:latin typeface="Cambria Math" panose="02040503050406030204" pitchFamily="18" charset="0"/>
                              </a:rPr>
                              <m:t>𝑒𝑤</m:t>
                            </m:r>
                            <m:r>
                              <a:rPr lang="en-US" b="0" i="1" smtClean="0">
                                <a:latin typeface="Cambria Math" panose="02040503050406030204" pitchFamily="18" charset="0"/>
                              </a:rPr>
                              <m:t>𝑀</m:t>
                            </m:r>
                            <m:r>
                              <a:rPr lang="en-US" i="1">
                                <a:latin typeface="Cambria Math" panose="02040503050406030204" pitchFamily="18" charset="0"/>
                              </a:rPr>
                              <m:t>𝑎𝑥</m:t>
                            </m:r>
                            <m:r>
                              <a:rPr lang="en-US" i="1" baseline="-25000">
                                <a:latin typeface="Cambria Math" panose="02040503050406030204" pitchFamily="18" charset="0"/>
                              </a:rPr>
                              <m:t>𝐴</m:t>
                            </m:r>
                            <m:r>
                              <a:rPr lang="en-US" i="1">
                                <a:latin typeface="Cambria Math" panose="02040503050406030204" pitchFamily="18" charset="0"/>
                              </a:rPr>
                              <m:t> −</m:t>
                            </m:r>
                            <m:r>
                              <a:rPr lang="en-US" b="0" i="1" smtClean="0">
                                <a:latin typeface="Cambria Math" panose="02040503050406030204" pitchFamily="18" charset="0"/>
                              </a:rPr>
                              <m:t>𝑁</m:t>
                            </m:r>
                            <m:r>
                              <a:rPr lang="en-US" i="1">
                                <a:latin typeface="Cambria Math" panose="02040503050406030204" pitchFamily="18" charset="0"/>
                              </a:rPr>
                              <m:t>𝑒𝑤</m:t>
                            </m:r>
                            <m:r>
                              <a:rPr lang="en-US" b="0" i="1" smtClean="0">
                                <a:latin typeface="Cambria Math" panose="02040503050406030204" pitchFamily="18" charset="0"/>
                              </a:rPr>
                              <m:t>𝑀</m:t>
                            </m:r>
                            <m:r>
                              <a:rPr lang="en-US" i="1">
                                <a:latin typeface="Cambria Math" panose="02040503050406030204" pitchFamily="18" charset="0"/>
                              </a:rPr>
                              <m:t>𝑖𝑛</m:t>
                            </m:r>
                            <m:r>
                              <a:rPr lang="en-US" i="1" baseline="-28000">
                                <a:latin typeface="Cambria Math" panose="02040503050406030204" pitchFamily="18" charset="0"/>
                              </a:rPr>
                              <m:t>𝐴</m:t>
                            </m:r>
                          </m:e>
                        </m:d>
                      </m:e>
                      <m:sup/>
                    </m:sSup>
                    <m:r>
                      <a:rPr lang="en-US" i="1">
                        <a:latin typeface="Cambria Math" panose="02040503050406030204" pitchFamily="18" charset="0"/>
                      </a:rPr>
                      <m:t>+</m:t>
                    </m:r>
                    <m:r>
                      <a:rPr lang="en-US" b="0" i="1" smtClean="0">
                        <a:latin typeface="Cambria Math" panose="02040503050406030204" pitchFamily="18" charset="0"/>
                      </a:rPr>
                      <m:t>𝑁</m:t>
                    </m:r>
                    <m:r>
                      <a:rPr lang="en-US" i="1">
                        <a:latin typeface="Cambria Math" panose="02040503050406030204" pitchFamily="18" charset="0"/>
                      </a:rPr>
                      <m:t>𝑒𝑤</m:t>
                    </m:r>
                    <m:r>
                      <a:rPr lang="en-US" b="0" i="1" smtClean="0">
                        <a:latin typeface="Cambria Math" panose="02040503050406030204" pitchFamily="18" charset="0"/>
                      </a:rPr>
                      <m:t>𝑀</m:t>
                    </m:r>
                    <m:r>
                      <a:rPr lang="en-US" i="1">
                        <a:latin typeface="Cambria Math" panose="02040503050406030204" pitchFamily="18" charset="0"/>
                      </a:rPr>
                      <m:t>𝑖𝑛</m:t>
                    </m:r>
                    <m:r>
                      <a:rPr lang="en-US" i="1" baseline="-25000">
                        <a:latin typeface="Cambria Math" panose="02040503050406030204" pitchFamily="18" charset="0"/>
                      </a:rPr>
                      <m:t>𝐴</m:t>
                    </m:r>
                  </m:oMath>
                </a14:m>
                <a:endParaRPr lang="en-US" baseline="-25000" dirty="0"/>
              </a:p>
            </p:txBody>
          </p:sp>
        </mc:Choice>
        <mc:Fallback xmlns="">
          <p:sp>
            <p:nvSpPr>
              <p:cNvPr id="12" name="Rectangle 11">
                <a:extLst>
                  <a:ext uri="{FF2B5EF4-FFF2-40B4-BE49-F238E27FC236}">
                    <a16:creationId xmlns:a16="http://schemas.microsoft.com/office/drawing/2014/main" id="{2F89F7A7-BC3C-4120-8719-0E124B866638}"/>
                  </a:ext>
                </a:extLst>
              </p:cNvPr>
              <p:cNvSpPr>
                <a:spLocks noRot="1" noChangeAspect="1" noMove="1" noResize="1" noEditPoints="1" noAdjustHandles="1" noChangeArrowheads="1" noChangeShapeType="1" noTextEdit="1"/>
              </p:cNvSpPr>
              <p:nvPr/>
            </p:nvSpPr>
            <p:spPr>
              <a:xfrm>
                <a:off x="5196255" y="1165608"/>
                <a:ext cx="6705600" cy="495328"/>
              </a:xfrm>
              <a:prstGeom prst="rect">
                <a:avLst/>
              </a:prstGeom>
              <a:blipFill>
                <a:blip r:embed="rId3"/>
                <a:stretch>
                  <a:fillRect l="-635" b="-6024"/>
                </a:stretch>
              </a:blipFill>
              <a:ln>
                <a:solidFill>
                  <a:schemeClr val="tx1"/>
                </a:solidFill>
              </a:ln>
            </p:spPr>
            <p:txBody>
              <a:bodyPr/>
              <a:lstStyle/>
              <a:p>
                <a:r>
                  <a:rPr lang="en-IN">
                    <a:noFill/>
                  </a:rPr>
                  <a:t> </a:t>
                </a:r>
              </a:p>
            </p:txBody>
          </p:sp>
        </mc:Fallback>
      </mc:AlternateContent>
    </p:spTree>
    <p:extLst>
      <p:ext uri="{BB962C8B-B14F-4D97-AF65-F5344CB8AC3E}">
        <p14:creationId xmlns:p14="http://schemas.microsoft.com/office/powerpoint/2010/main" val="227786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fade">
                                      <p:cBhvr>
                                        <p:cTn id="32" dur="500"/>
                                        <p:tgtEl>
                                          <p:spTgt spid="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xEl>
                                              <p:pRg st="1" end="1"/>
                                            </p:txEl>
                                          </p:spTgt>
                                        </p:tgtEl>
                                        <p:attrNameLst>
                                          <p:attrName>style.visibility</p:attrName>
                                        </p:attrNameLst>
                                      </p:cBhvr>
                                      <p:to>
                                        <p:strVal val="visible"/>
                                      </p:to>
                                    </p:set>
                                    <p:animEffect transition="in" filter="fade">
                                      <p:cBhvr>
                                        <p:cTn id="37" dur="500"/>
                                        <p:tgtEl>
                                          <p:spTgt spid="11">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
                                            <p:txEl>
                                              <p:pRg st="2" end="2"/>
                                            </p:txEl>
                                          </p:spTgt>
                                        </p:tgtEl>
                                        <p:attrNameLst>
                                          <p:attrName>style.visibility</p:attrName>
                                        </p:attrNameLst>
                                      </p:cBhvr>
                                      <p:to>
                                        <p:strVal val="visible"/>
                                      </p:to>
                                    </p:set>
                                    <p:animEffect transition="in" filter="fade">
                                      <p:cBhvr>
                                        <p:cTn id="42" dur="500"/>
                                        <p:tgtEl>
                                          <p:spTgt spid="11">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
                                            <p:txEl>
                                              <p:pRg st="3" end="3"/>
                                            </p:txEl>
                                          </p:spTgt>
                                        </p:tgtEl>
                                        <p:attrNameLst>
                                          <p:attrName>style.visibility</p:attrName>
                                        </p:attrNameLst>
                                      </p:cBhvr>
                                      <p:to>
                                        <p:strVal val="visible"/>
                                      </p:to>
                                    </p:set>
                                    <p:animEffect transition="in" filter="fade">
                                      <p:cBhvr>
                                        <p:cTn id="47" dur="500"/>
                                        <p:tgtEl>
                                          <p:spTgt spid="11">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1">
                                            <p:txEl>
                                              <p:pRg st="4" end="4"/>
                                            </p:txEl>
                                          </p:spTgt>
                                        </p:tgtEl>
                                        <p:attrNameLst>
                                          <p:attrName>style.visibility</p:attrName>
                                        </p:attrNameLst>
                                      </p:cBhvr>
                                      <p:to>
                                        <p:strVal val="visible"/>
                                      </p:to>
                                    </p:set>
                                    <p:animEffect transition="in" filter="fade">
                                      <p:cBhvr>
                                        <p:cTn id="52" dur="500"/>
                                        <p:tgtEl>
                                          <p:spTgt spid="11">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1">
                                            <p:txEl>
                                              <p:pRg st="5" end="5"/>
                                            </p:txEl>
                                          </p:spTgt>
                                        </p:tgtEl>
                                        <p:attrNameLst>
                                          <p:attrName>style.visibility</p:attrName>
                                        </p:attrNameLst>
                                      </p:cBhvr>
                                      <p:to>
                                        <p:strVal val="visible"/>
                                      </p:to>
                                    </p:set>
                                    <p:animEffect transition="in" filter="fade">
                                      <p:cBhvr>
                                        <p:cTn id="57"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3B8A-1661-45C0-B3D0-C4AE88C2C6FF}"/>
              </a:ext>
            </a:extLst>
          </p:cNvPr>
          <p:cNvSpPr>
            <a:spLocks noGrp="1"/>
          </p:cNvSpPr>
          <p:nvPr>
            <p:ph type="title"/>
          </p:nvPr>
        </p:nvSpPr>
        <p:spPr/>
        <p:txBody>
          <a:bodyPr/>
          <a:lstStyle/>
          <a:p>
            <a:r>
              <a:rPr lang="en-US" dirty="0"/>
              <a:t>1. Min-Max Normalization Cont..</a:t>
            </a:r>
            <a:endParaRPr lang="en-IN" dirty="0"/>
          </a:p>
        </p:txBody>
      </p:sp>
      <p:sp>
        <p:nvSpPr>
          <p:cNvPr id="6" name="TextBox 5">
            <a:extLst>
              <a:ext uri="{FF2B5EF4-FFF2-40B4-BE49-F238E27FC236}">
                <a16:creationId xmlns:a16="http://schemas.microsoft.com/office/drawing/2014/main" id="{A151BB80-46B8-43D5-9210-20B01AD52912}"/>
              </a:ext>
            </a:extLst>
          </p:cNvPr>
          <p:cNvSpPr txBox="1"/>
          <p:nvPr/>
        </p:nvSpPr>
        <p:spPr>
          <a:xfrm rot="5400000">
            <a:off x="10408938" y="-1019282"/>
            <a:ext cx="553998" cy="2749767"/>
          </a:xfrm>
          <a:prstGeom prst="rect">
            <a:avLst/>
          </a:prstGeom>
        </p:spPr>
        <p:style>
          <a:lnRef idx="0">
            <a:schemeClr val="accent1"/>
          </a:lnRef>
          <a:fillRef idx="3">
            <a:schemeClr val="accent1"/>
          </a:fillRef>
          <a:effectRef idx="3">
            <a:schemeClr val="accent1"/>
          </a:effectRef>
          <a:fontRef idx="minor">
            <a:schemeClr val="lt1"/>
          </a:fontRef>
        </p:style>
        <p:txBody>
          <a:bodyPr vert="vert270" wrap="square" rtlCol="0">
            <a:spAutoFit/>
          </a:bodyPr>
          <a:lstStyle/>
          <a:p>
            <a:pPr algn="ctr"/>
            <a:r>
              <a:rPr lang="en-US" sz="2400" b="1" dirty="0"/>
              <a:t>Data Transformation</a:t>
            </a:r>
          </a:p>
        </p:txBody>
      </p:sp>
      <p:pic>
        <p:nvPicPr>
          <p:cNvPr id="8" name="Picture 7">
            <a:extLst>
              <a:ext uri="{FF2B5EF4-FFF2-40B4-BE49-F238E27FC236}">
                <a16:creationId xmlns:a16="http://schemas.microsoft.com/office/drawing/2014/main" id="{A1D3150F-B93B-47A0-B735-26E4CFB27D0D}"/>
              </a:ext>
            </a:extLst>
          </p:cNvPr>
          <p:cNvPicPr>
            <a:picLocks noChangeAspect="1"/>
          </p:cNvPicPr>
          <p:nvPr/>
        </p:nvPicPr>
        <p:blipFill>
          <a:blip r:embed="rId2"/>
          <a:stretch>
            <a:fillRect/>
          </a:stretch>
        </p:blipFill>
        <p:spPr>
          <a:xfrm>
            <a:off x="290145" y="1076637"/>
            <a:ext cx="1030313" cy="1975275"/>
          </a:xfrm>
          <a:prstGeom prst="rect">
            <a:avLst/>
          </a:prstGeom>
        </p:spPr>
      </p:pic>
      <p:sp>
        <p:nvSpPr>
          <p:cNvPr id="9" name="TextBox 8">
            <a:extLst>
              <a:ext uri="{FF2B5EF4-FFF2-40B4-BE49-F238E27FC236}">
                <a16:creationId xmlns:a16="http://schemas.microsoft.com/office/drawing/2014/main" id="{72A782EC-1BC9-4E59-9225-4FBB4B994202}"/>
              </a:ext>
            </a:extLst>
          </p:cNvPr>
          <p:cNvSpPr txBox="1"/>
          <p:nvPr/>
        </p:nvSpPr>
        <p:spPr>
          <a:xfrm>
            <a:off x="1963616" y="1408947"/>
            <a:ext cx="4533900" cy="1477328"/>
          </a:xfrm>
          <a:prstGeom prst="rect">
            <a:avLst/>
          </a:prstGeom>
          <a:noFill/>
          <a:ln>
            <a:solidFill>
              <a:schemeClr val="tx1"/>
            </a:solidFill>
          </a:ln>
        </p:spPr>
        <p:txBody>
          <a:bodyPr wrap="square" rtlCol="0">
            <a:spAutoFit/>
          </a:bodyPr>
          <a:lstStyle/>
          <a:p>
            <a:r>
              <a:rPr lang="en-US" b="1" dirty="0"/>
              <a:t>For Age 16 :</a:t>
            </a:r>
          </a:p>
          <a:p>
            <a:r>
              <a:rPr lang="en-US" dirty="0"/>
              <a:t>	</a:t>
            </a:r>
          </a:p>
          <a:p>
            <a:r>
              <a:rPr lang="en-US" dirty="0" err="1"/>
              <a:t>MinMax</a:t>
            </a:r>
            <a:r>
              <a:rPr lang="en-US" dirty="0"/>
              <a:t> (v’) = (</a:t>
            </a:r>
            <a:r>
              <a:rPr lang="en-US" dirty="0">
                <a:solidFill>
                  <a:schemeClr val="accent6"/>
                </a:solidFill>
              </a:rPr>
              <a:t>16</a:t>
            </a:r>
            <a:r>
              <a:rPr lang="en-US" dirty="0"/>
              <a:t> – 16)/(40-16) * (1 – 0) + 0</a:t>
            </a:r>
          </a:p>
          <a:p>
            <a:r>
              <a:rPr lang="en-US" dirty="0"/>
              <a:t>                      = 0 / 24 * 1</a:t>
            </a:r>
          </a:p>
          <a:p>
            <a:r>
              <a:rPr lang="en-US" dirty="0"/>
              <a:t>                      = </a:t>
            </a:r>
            <a:r>
              <a:rPr lang="en-US" b="1" dirty="0"/>
              <a:t>0</a:t>
            </a:r>
          </a:p>
        </p:txBody>
      </p:sp>
      <p:sp>
        <p:nvSpPr>
          <p:cNvPr id="10" name="TextBox 9">
            <a:extLst>
              <a:ext uri="{FF2B5EF4-FFF2-40B4-BE49-F238E27FC236}">
                <a16:creationId xmlns:a16="http://schemas.microsoft.com/office/drawing/2014/main" id="{4317B327-2C68-43F0-BCD4-39E4B6A17C80}"/>
              </a:ext>
            </a:extLst>
          </p:cNvPr>
          <p:cNvSpPr txBox="1"/>
          <p:nvPr/>
        </p:nvSpPr>
        <p:spPr>
          <a:xfrm>
            <a:off x="1963616" y="2962259"/>
            <a:ext cx="4533900" cy="1477328"/>
          </a:xfrm>
          <a:prstGeom prst="rect">
            <a:avLst/>
          </a:prstGeom>
          <a:noFill/>
          <a:ln>
            <a:solidFill>
              <a:schemeClr val="tx1"/>
            </a:solidFill>
          </a:ln>
        </p:spPr>
        <p:txBody>
          <a:bodyPr wrap="square" rtlCol="0">
            <a:spAutoFit/>
          </a:bodyPr>
          <a:lstStyle/>
          <a:p>
            <a:r>
              <a:rPr lang="en-US" b="1" dirty="0"/>
              <a:t>For Age 20 :</a:t>
            </a:r>
          </a:p>
          <a:p>
            <a:r>
              <a:rPr lang="en-US" dirty="0"/>
              <a:t>	</a:t>
            </a:r>
          </a:p>
          <a:p>
            <a:r>
              <a:rPr lang="en-US" dirty="0" err="1"/>
              <a:t>MinMax</a:t>
            </a:r>
            <a:r>
              <a:rPr lang="en-US" dirty="0"/>
              <a:t> (v’) = (</a:t>
            </a:r>
            <a:r>
              <a:rPr lang="en-US" dirty="0">
                <a:solidFill>
                  <a:schemeClr val="accent6"/>
                </a:solidFill>
              </a:rPr>
              <a:t>20 </a:t>
            </a:r>
            <a:r>
              <a:rPr lang="en-US" dirty="0"/>
              <a:t>– 16)/(40-16) * (1 – 0) + 0</a:t>
            </a:r>
          </a:p>
          <a:p>
            <a:r>
              <a:rPr lang="en-US" dirty="0"/>
              <a:t>                       = 4 / 24 * 1</a:t>
            </a:r>
          </a:p>
          <a:p>
            <a:r>
              <a:rPr lang="en-US" dirty="0"/>
              <a:t>                       = </a:t>
            </a:r>
            <a:r>
              <a:rPr lang="en-US" b="1" dirty="0"/>
              <a:t>0.16</a:t>
            </a:r>
          </a:p>
        </p:txBody>
      </p:sp>
      <p:sp>
        <p:nvSpPr>
          <p:cNvPr id="13" name="TextBox 12">
            <a:extLst>
              <a:ext uri="{FF2B5EF4-FFF2-40B4-BE49-F238E27FC236}">
                <a16:creationId xmlns:a16="http://schemas.microsoft.com/office/drawing/2014/main" id="{E8E3D200-3781-458A-AF14-ED260B87D915}"/>
              </a:ext>
            </a:extLst>
          </p:cNvPr>
          <p:cNvSpPr txBox="1"/>
          <p:nvPr/>
        </p:nvSpPr>
        <p:spPr>
          <a:xfrm>
            <a:off x="6579579" y="1408947"/>
            <a:ext cx="4533900" cy="1477328"/>
          </a:xfrm>
          <a:prstGeom prst="rect">
            <a:avLst/>
          </a:prstGeom>
          <a:noFill/>
          <a:ln>
            <a:solidFill>
              <a:schemeClr val="tx1"/>
            </a:solidFill>
          </a:ln>
        </p:spPr>
        <p:txBody>
          <a:bodyPr wrap="square" rtlCol="0">
            <a:spAutoFit/>
          </a:bodyPr>
          <a:lstStyle/>
          <a:p>
            <a:r>
              <a:rPr lang="en-US" b="1" dirty="0"/>
              <a:t>For Age 30 :</a:t>
            </a:r>
          </a:p>
          <a:p>
            <a:endParaRPr lang="en-US" dirty="0"/>
          </a:p>
          <a:p>
            <a:r>
              <a:rPr lang="en-US" dirty="0" err="1"/>
              <a:t>MinMax</a:t>
            </a:r>
            <a:r>
              <a:rPr lang="en-US" dirty="0"/>
              <a:t> (v’) = (</a:t>
            </a:r>
            <a:r>
              <a:rPr lang="en-US" dirty="0">
                <a:solidFill>
                  <a:schemeClr val="accent6"/>
                </a:solidFill>
              </a:rPr>
              <a:t>30</a:t>
            </a:r>
            <a:r>
              <a:rPr lang="en-US" dirty="0"/>
              <a:t> – 16)/(40-16) * (1 – 0) + 0</a:t>
            </a:r>
          </a:p>
          <a:p>
            <a:r>
              <a:rPr lang="en-US" dirty="0"/>
              <a:t>                      = 14 / 24 * 1</a:t>
            </a:r>
          </a:p>
          <a:p>
            <a:r>
              <a:rPr lang="en-US" dirty="0"/>
              <a:t>                      = </a:t>
            </a:r>
            <a:r>
              <a:rPr lang="en-US" b="1" dirty="0"/>
              <a:t>0.58</a:t>
            </a:r>
          </a:p>
        </p:txBody>
      </p:sp>
      <p:sp>
        <p:nvSpPr>
          <p:cNvPr id="14" name="TextBox 13">
            <a:extLst>
              <a:ext uri="{FF2B5EF4-FFF2-40B4-BE49-F238E27FC236}">
                <a16:creationId xmlns:a16="http://schemas.microsoft.com/office/drawing/2014/main" id="{715BC068-A717-4294-AB80-B0C99908AEF0}"/>
              </a:ext>
            </a:extLst>
          </p:cNvPr>
          <p:cNvSpPr txBox="1"/>
          <p:nvPr/>
        </p:nvSpPr>
        <p:spPr>
          <a:xfrm>
            <a:off x="6579579" y="2962259"/>
            <a:ext cx="4533900" cy="1477328"/>
          </a:xfrm>
          <a:prstGeom prst="rect">
            <a:avLst/>
          </a:prstGeom>
          <a:noFill/>
          <a:ln>
            <a:solidFill>
              <a:schemeClr val="tx1"/>
            </a:solidFill>
          </a:ln>
        </p:spPr>
        <p:txBody>
          <a:bodyPr wrap="square" rtlCol="0">
            <a:spAutoFit/>
          </a:bodyPr>
          <a:lstStyle/>
          <a:p>
            <a:r>
              <a:rPr lang="en-US" b="1" dirty="0"/>
              <a:t>For Age 40 :</a:t>
            </a:r>
          </a:p>
          <a:p>
            <a:endParaRPr lang="en-US" dirty="0"/>
          </a:p>
          <a:p>
            <a:r>
              <a:rPr lang="en-US" dirty="0" err="1"/>
              <a:t>MinMax</a:t>
            </a:r>
            <a:r>
              <a:rPr lang="en-US" dirty="0"/>
              <a:t> (v’) = (</a:t>
            </a:r>
            <a:r>
              <a:rPr lang="en-US" dirty="0">
                <a:solidFill>
                  <a:schemeClr val="accent6"/>
                </a:solidFill>
              </a:rPr>
              <a:t>40</a:t>
            </a:r>
            <a:r>
              <a:rPr lang="en-US" dirty="0"/>
              <a:t> – 16)/(40-16) * (1 – 0) + 0</a:t>
            </a:r>
          </a:p>
          <a:p>
            <a:r>
              <a:rPr lang="en-US" dirty="0"/>
              <a:t>                      = 24 / 24 * 1</a:t>
            </a:r>
          </a:p>
          <a:p>
            <a:r>
              <a:rPr lang="en-US" dirty="0"/>
              <a:t>                      = </a:t>
            </a:r>
            <a:r>
              <a:rPr lang="en-US" b="1" dirty="0"/>
              <a:t>1</a:t>
            </a:r>
          </a:p>
        </p:txBody>
      </p:sp>
      <p:graphicFrame>
        <p:nvGraphicFramePr>
          <p:cNvPr id="15" name="Content Placeholder 3">
            <a:extLst>
              <a:ext uri="{FF2B5EF4-FFF2-40B4-BE49-F238E27FC236}">
                <a16:creationId xmlns:a16="http://schemas.microsoft.com/office/drawing/2014/main" id="{5DF68543-6326-440C-866B-187474F7D730}"/>
              </a:ext>
            </a:extLst>
          </p:cNvPr>
          <p:cNvGraphicFramePr>
            <a:graphicFrameLocks noGrp="1"/>
          </p:cNvGraphicFramePr>
          <p:nvPr>
            <p:ph idx="1"/>
          </p:nvPr>
        </p:nvGraphicFramePr>
        <p:xfrm>
          <a:off x="4487741" y="4541420"/>
          <a:ext cx="3706690" cy="1854200"/>
        </p:xfrm>
        <a:graphic>
          <a:graphicData uri="http://schemas.openxmlformats.org/drawingml/2006/table">
            <a:tbl>
              <a:tblPr firstRow="1" bandRow="1">
                <a:tableStyleId>{073A0DAA-6AF3-43AB-8588-CEC1D06C72B9}</a:tableStyleId>
              </a:tblPr>
              <a:tblGrid>
                <a:gridCol w="901944">
                  <a:extLst>
                    <a:ext uri="{9D8B030D-6E8A-4147-A177-3AD203B41FA5}">
                      <a16:colId xmlns:a16="http://schemas.microsoft.com/office/drawing/2014/main" val="4254702801"/>
                    </a:ext>
                  </a:extLst>
                </a:gridCol>
                <a:gridCol w="2804746">
                  <a:extLst>
                    <a:ext uri="{9D8B030D-6E8A-4147-A177-3AD203B41FA5}">
                      <a16:colId xmlns:a16="http://schemas.microsoft.com/office/drawing/2014/main" val="2017270657"/>
                    </a:ext>
                  </a:extLst>
                </a:gridCol>
              </a:tblGrid>
              <a:tr h="370840">
                <a:tc>
                  <a:txBody>
                    <a:bodyPr/>
                    <a:lstStyle/>
                    <a:p>
                      <a:pPr algn="ctr"/>
                      <a:r>
                        <a:rPr lang="en-US" dirty="0"/>
                        <a:t>Age </a:t>
                      </a:r>
                    </a:p>
                  </a:txBody>
                  <a:tcPr/>
                </a:tc>
                <a:tc>
                  <a:txBody>
                    <a:bodyPr/>
                    <a:lstStyle/>
                    <a:p>
                      <a:r>
                        <a:rPr lang="en-US" dirty="0"/>
                        <a:t>After Min-max normalization</a:t>
                      </a:r>
                    </a:p>
                  </a:txBody>
                  <a:tcPr/>
                </a:tc>
                <a:extLst>
                  <a:ext uri="{0D108BD9-81ED-4DB2-BD59-A6C34878D82A}">
                    <a16:rowId xmlns:a16="http://schemas.microsoft.com/office/drawing/2014/main" val="2743513880"/>
                  </a:ext>
                </a:extLst>
              </a:tr>
              <a:tr h="370840">
                <a:tc>
                  <a:txBody>
                    <a:bodyPr/>
                    <a:lstStyle/>
                    <a:p>
                      <a:pPr algn="ctr"/>
                      <a:r>
                        <a:rPr lang="en-US" dirty="0"/>
                        <a:t>16</a:t>
                      </a:r>
                    </a:p>
                  </a:txBody>
                  <a:tcPr/>
                </a:tc>
                <a:tc>
                  <a:txBody>
                    <a:bodyPr/>
                    <a:lstStyle/>
                    <a:p>
                      <a:r>
                        <a:rPr lang="en-US" b="1" dirty="0"/>
                        <a:t>0</a:t>
                      </a:r>
                    </a:p>
                  </a:txBody>
                  <a:tcPr/>
                </a:tc>
                <a:extLst>
                  <a:ext uri="{0D108BD9-81ED-4DB2-BD59-A6C34878D82A}">
                    <a16:rowId xmlns:a16="http://schemas.microsoft.com/office/drawing/2014/main" val="1291284974"/>
                  </a:ext>
                </a:extLst>
              </a:tr>
              <a:tr h="370840">
                <a:tc>
                  <a:txBody>
                    <a:bodyPr/>
                    <a:lstStyle/>
                    <a:p>
                      <a:pPr algn="ctr"/>
                      <a:r>
                        <a:rPr lang="en-US" dirty="0"/>
                        <a:t>20</a:t>
                      </a:r>
                    </a:p>
                  </a:txBody>
                  <a:tcPr/>
                </a:tc>
                <a:tc>
                  <a:txBody>
                    <a:bodyPr/>
                    <a:lstStyle/>
                    <a:p>
                      <a:r>
                        <a:rPr lang="en-US" b="1" dirty="0"/>
                        <a:t>0.16</a:t>
                      </a:r>
                    </a:p>
                  </a:txBody>
                  <a:tcPr/>
                </a:tc>
                <a:extLst>
                  <a:ext uri="{0D108BD9-81ED-4DB2-BD59-A6C34878D82A}">
                    <a16:rowId xmlns:a16="http://schemas.microsoft.com/office/drawing/2014/main" val="924225012"/>
                  </a:ext>
                </a:extLst>
              </a:tr>
              <a:tr h="370840">
                <a:tc>
                  <a:txBody>
                    <a:bodyPr/>
                    <a:lstStyle/>
                    <a:p>
                      <a:pPr algn="ctr"/>
                      <a:r>
                        <a:rPr lang="en-US" dirty="0"/>
                        <a:t>30</a:t>
                      </a:r>
                    </a:p>
                  </a:txBody>
                  <a:tcPr/>
                </a:tc>
                <a:tc>
                  <a:txBody>
                    <a:bodyPr/>
                    <a:lstStyle/>
                    <a:p>
                      <a:r>
                        <a:rPr lang="en-US" b="1" dirty="0"/>
                        <a:t>0.58</a:t>
                      </a:r>
                    </a:p>
                  </a:txBody>
                  <a:tcPr/>
                </a:tc>
                <a:extLst>
                  <a:ext uri="{0D108BD9-81ED-4DB2-BD59-A6C34878D82A}">
                    <a16:rowId xmlns:a16="http://schemas.microsoft.com/office/drawing/2014/main" val="1244061354"/>
                  </a:ext>
                </a:extLst>
              </a:tr>
              <a:tr h="370840">
                <a:tc>
                  <a:txBody>
                    <a:bodyPr/>
                    <a:lstStyle/>
                    <a:p>
                      <a:pPr algn="ctr"/>
                      <a:r>
                        <a:rPr lang="en-US" dirty="0"/>
                        <a:t>40</a:t>
                      </a:r>
                    </a:p>
                  </a:txBody>
                  <a:tcPr/>
                </a:tc>
                <a:tc>
                  <a:txBody>
                    <a:bodyPr/>
                    <a:lstStyle/>
                    <a:p>
                      <a:r>
                        <a:rPr lang="en-US" b="1" dirty="0"/>
                        <a:t>1</a:t>
                      </a:r>
                    </a:p>
                  </a:txBody>
                  <a:tcPr/>
                </a:tc>
                <a:extLst>
                  <a:ext uri="{0D108BD9-81ED-4DB2-BD59-A6C34878D82A}">
                    <a16:rowId xmlns:a16="http://schemas.microsoft.com/office/drawing/2014/main" val="84092690"/>
                  </a:ext>
                </a:extLst>
              </a:tr>
            </a:tbl>
          </a:graphicData>
        </a:graphic>
      </p:graphicFrame>
      <p:sp>
        <p:nvSpPr>
          <p:cNvPr id="16" name="TextBox 15">
            <a:extLst>
              <a:ext uri="{FF2B5EF4-FFF2-40B4-BE49-F238E27FC236}">
                <a16:creationId xmlns:a16="http://schemas.microsoft.com/office/drawing/2014/main" id="{B19B1F09-2F7A-4E0F-81F1-C9FE471BB64F}"/>
              </a:ext>
            </a:extLst>
          </p:cNvPr>
          <p:cNvSpPr txBox="1"/>
          <p:nvPr/>
        </p:nvSpPr>
        <p:spPr>
          <a:xfrm>
            <a:off x="227345" y="736426"/>
            <a:ext cx="1030313" cy="369332"/>
          </a:xfrm>
          <a:prstGeom prst="rect">
            <a:avLst/>
          </a:prstGeom>
          <a:noFill/>
        </p:spPr>
        <p:txBody>
          <a:bodyPr wrap="square">
            <a:spAutoFit/>
          </a:bodyPr>
          <a:lstStyle/>
          <a:p>
            <a:r>
              <a:rPr lang="en-US" u="sng" dirty="0"/>
              <a:t>Example</a:t>
            </a:r>
            <a:r>
              <a:rPr lang="en-US" dirty="0"/>
              <a:t> </a:t>
            </a:r>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728ACC01-F98D-48F8-A54F-69803069C24D}"/>
                  </a:ext>
                </a:extLst>
              </p:cNvPr>
              <p:cNvSpPr/>
              <p:nvPr/>
            </p:nvSpPr>
            <p:spPr>
              <a:xfrm>
                <a:off x="3226779" y="812410"/>
                <a:ext cx="6705600" cy="495328"/>
              </a:xfrm>
              <a:prstGeom prst="rect">
                <a:avLst/>
              </a:prstGeom>
              <a:ln>
                <a:solidFill>
                  <a:schemeClr val="tx1"/>
                </a:solidFill>
              </a:ln>
            </p:spPr>
            <p:txBody>
              <a:bodyPr wrap="square">
                <a:spAutoFit/>
              </a:bodyPr>
              <a:lstStyle/>
              <a:p>
                <a:r>
                  <a:rPr lang="en-US" b="1" dirty="0"/>
                  <a:t>Formula</a:t>
                </a:r>
                <a:r>
                  <a:rPr lang="en-US" dirty="0"/>
                  <a:t> : V’ </a:t>
                </a:r>
                <a14:m>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𝑣</m:t>
                        </m:r>
                        <m:r>
                          <a:rPr lang="en-US" i="1">
                            <a:latin typeface="Cambria Math" panose="02040503050406030204" pitchFamily="18" charset="0"/>
                          </a:rPr>
                          <m:t> −</m:t>
                        </m:r>
                        <m:r>
                          <a:rPr lang="en-US" b="0" i="1" smtClean="0">
                            <a:latin typeface="Cambria Math" panose="02040503050406030204" pitchFamily="18" charset="0"/>
                          </a:rPr>
                          <m:t>𝑀</m:t>
                        </m:r>
                        <m:r>
                          <a:rPr lang="en-US" i="1">
                            <a:latin typeface="Cambria Math" panose="02040503050406030204" pitchFamily="18" charset="0"/>
                          </a:rPr>
                          <m:t>𝑖𝑛</m:t>
                        </m:r>
                        <m:r>
                          <a:rPr lang="en-US" i="1" baseline="-25000">
                            <a:latin typeface="Cambria Math" panose="02040503050406030204" pitchFamily="18" charset="0"/>
                          </a:rPr>
                          <m:t>𝐴</m:t>
                        </m:r>
                      </m:num>
                      <m:den>
                        <m:r>
                          <a:rPr lang="en-US" i="1">
                            <a:latin typeface="Cambria Math" panose="02040503050406030204" pitchFamily="18" charset="0"/>
                          </a:rPr>
                          <m:t>𝑀𝑎𝑥</m:t>
                        </m:r>
                        <m:r>
                          <a:rPr lang="en-US" i="1" baseline="-25000">
                            <a:latin typeface="Cambria Math" panose="02040503050406030204" pitchFamily="18" charset="0"/>
                          </a:rPr>
                          <m:t>𝐴</m:t>
                        </m:r>
                        <m:r>
                          <a:rPr lang="en-US" i="1">
                            <a:latin typeface="Cambria Math" panose="02040503050406030204" pitchFamily="18" charset="0"/>
                          </a:rPr>
                          <m:t> −</m:t>
                        </m:r>
                        <m:r>
                          <a:rPr lang="en-US" i="1">
                            <a:latin typeface="Cambria Math" panose="02040503050406030204" pitchFamily="18" charset="0"/>
                          </a:rPr>
                          <m:t>𝑀𝑖𝑛𝐴</m:t>
                        </m:r>
                      </m:den>
                    </m:f>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0" i="1" smtClean="0">
                                <a:latin typeface="Cambria Math" panose="02040503050406030204" pitchFamily="18" charset="0"/>
                              </a:rPr>
                              <m:t>𝑁</m:t>
                            </m:r>
                            <m:r>
                              <a:rPr lang="en-US" i="1">
                                <a:latin typeface="Cambria Math" panose="02040503050406030204" pitchFamily="18" charset="0"/>
                              </a:rPr>
                              <m:t>𝑒𝑤</m:t>
                            </m:r>
                            <m:r>
                              <a:rPr lang="en-US" b="0" i="1" smtClean="0">
                                <a:latin typeface="Cambria Math" panose="02040503050406030204" pitchFamily="18" charset="0"/>
                              </a:rPr>
                              <m:t>𝑀</m:t>
                            </m:r>
                            <m:r>
                              <a:rPr lang="en-US" i="1">
                                <a:latin typeface="Cambria Math" panose="02040503050406030204" pitchFamily="18" charset="0"/>
                              </a:rPr>
                              <m:t>𝑎𝑥</m:t>
                            </m:r>
                            <m:r>
                              <a:rPr lang="en-US" i="1" baseline="-25000">
                                <a:latin typeface="Cambria Math" panose="02040503050406030204" pitchFamily="18" charset="0"/>
                              </a:rPr>
                              <m:t>𝐴</m:t>
                            </m:r>
                            <m:r>
                              <a:rPr lang="en-US" i="1">
                                <a:latin typeface="Cambria Math" panose="02040503050406030204" pitchFamily="18" charset="0"/>
                              </a:rPr>
                              <m:t> −</m:t>
                            </m:r>
                            <m:r>
                              <a:rPr lang="en-US" b="0" i="1" smtClean="0">
                                <a:latin typeface="Cambria Math" panose="02040503050406030204" pitchFamily="18" charset="0"/>
                              </a:rPr>
                              <m:t>𝑁</m:t>
                            </m:r>
                            <m:r>
                              <a:rPr lang="en-US" i="1">
                                <a:latin typeface="Cambria Math" panose="02040503050406030204" pitchFamily="18" charset="0"/>
                              </a:rPr>
                              <m:t>𝑒𝑤</m:t>
                            </m:r>
                            <m:r>
                              <a:rPr lang="en-US" b="0" i="1" smtClean="0">
                                <a:latin typeface="Cambria Math" panose="02040503050406030204" pitchFamily="18" charset="0"/>
                              </a:rPr>
                              <m:t>𝑀</m:t>
                            </m:r>
                            <m:r>
                              <a:rPr lang="en-US" i="1">
                                <a:latin typeface="Cambria Math" panose="02040503050406030204" pitchFamily="18" charset="0"/>
                              </a:rPr>
                              <m:t>𝑖𝑛</m:t>
                            </m:r>
                            <m:r>
                              <a:rPr lang="en-US" i="1" baseline="-28000">
                                <a:latin typeface="Cambria Math" panose="02040503050406030204" pitchFamily="18" charset="0"/>
                              </a:rPr>
                              <m:t>𝐴</m:t>
                            </m:r>
                          </m:e>
                        </m:d>
                      </m:e>
                      <m:sup/>
                    </m:sSup>
                    <m:r>
                      <a:rPr lang="en-US" i="1">
                        <a:latin typeface="Cambria Math" panose="02040503050406030204" pitchFamily="18" charset="0"/>
                      </a:rPr>
                      <m:t>+</m:t>
                    </m:r>
                    <m:r>
                      <a:rPr lang="en-US" b="0" i="1" smtClean="0">
                        <a:latin typeface="Cambria Math" panose="02040503050406030204" pitchFamily="18" charset="0"/>
                      </a:rPr>
                      <m:t>𝑁</m:t>
                    </m:r>
                    <m:r>
                      <a:rPr lang="en-US" i="1">
                        <a:latin typeface="Cambria Math" panose="02040503050406030204" pitchFamily="18" charset="0"/>
                      </a:rPr>
                      <m:t>𝑒𝑤</m:t>
                    </m:r>
                    <m:r>
                      <a:rPr lang="en-US" b="0" i="1" smtClean="0">
                        <a:latin typeface="Cambria Math" panose="02040503050406030204" pitchFamily="18" charset="0"/>
                      </a:rPr>
                      <m:t>𝑀</m:t>
                    </m:r>
                    <m:r>
                      <a:rPr lang="en-US" i="1">
                        <a:latin typeface="Cambria Math" panose="02040503050406030204" pitchFamily="18" charset="0"/>
                      </a:rPr>
                      <m:t>𝑖𝑛</m:t>
                    </m:r>
                    <m:r>
                      <a:rPr lang="en-US" i="1" baseline="-25000">
                        <a:latin typeface="Cambria Math" panose="02040503050406030204" pitchFamily="18" charset="0"/>
                      </a:rPr>
                      <m:t>𝐴</m:t>
                    </m:r>
                  </m:oMath>
                </a14:m>
                <a:endParaRPr lang="en-US" baseline="-25000" dirty="0"/>
              </a:p>
            </p:txBody>
          </p:sp>
        </mc:Choice>
        <mc:Fallback xmlns="">
          <p:sp>
            <p:nvSpPr>
              <p:cNvPr id="17" name="Rectangle 16">
                <a:extLst>
                  <a:ext uri="{FF2B5EF4-FFF2-40B4-BE49-F238E27FC236}">
                    <a16:creationId xmlns:a16="http://schemas.microsoft.com/office/drawing/2014/main" id="{728ACC01-F98D-48F8-A54F-69803069C24D}"/>
                  </a:ext>
                </a:extLst>
              </p:cNvPr>
              <p:cNvSpPr>
                <a:spLocks noRot="1" noChangeAspect="1" noMove="1" noResize="1" noEditPoints="1" noAdjustHandles="1" noChangeArrowheads="1" noChangeShapeType="1" noTextEdit="1"/>
              </p:cNvSpPr>
              <p:nvPr/>
            </p:nvSpPr>
            <p:spPr>
              <a:xfrm>
                <a:off x="3226779" y="812410"/>
                <a:ext cx="6705600" cy="495328"/>
              </a:xfrm>
              <a:prstGeom prst="rect">
                <a:avLst/>
              </a:prstGeom>
              <a:blipFill>
                <a:blip r:embed="rId3"/>
                <a:stretch>
                  <a:fillRect l="-635" b="-4762"/>
                </a:stretch>
              </a:blipFill>
              <a:ln>
                <a:solidFill>
                  <a:schemeClr val="tx1"/>
                </a:solidFill>
              </a:ln>
            </p:spPr>
            <p:txBody>
              <a:bodyPr/>
              <a:lstStyle/>
              <a:p>
                <a:r>
                  <a:rPr lang="en-IN">
                    <a:noFill/>
                  </a:rPr>
                  <a:t> </a:t>
                </a:r>
              </a:p>
            </p:txBody>
          </p:sp>
        </mc:Fallback>
      </mc:AlternateContent>
    </p:spTree>
    <p:extLst>
      <p:ext uri="{BB962C8B-B14F-4D97-AF65-F5344CB8AC3E}">
        <p14:creationId xmlns:p14="http://schemas.microsoft.com/office/powerpoint/2010/main" val="402981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animBg="1"/>
      <p:bldP spid="14" grpId="0" animBg="1"/>
      <p:bldP spid="17"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3B8A-1661-45C0-B3D0-C4AE88C2C6FF}"/>
              </a:ext>
            </a:extLst>
          </p:cNvPr>
          <p:cNvSpPr>
            <a:spLocks noGrp="1"/>
          </p:cNvSpPr>
          <p:nvPr>
            <p:ph type="title"/>
          </p:nvPr>
        </p:nvSpPr>
        <p:spPr/>
        <p:txBody>
          <a:bodyPr/>
          <a:lstStyle/>
          <a:p>
            <a:r>
              <a:rPr lang="en-US" dirty="0"/>
              <a:t>2. Decimal Scaling</a:t>
            </a:r>
            <a:endParaRPr lang="en-IN" dirty="0"/>
          </a:p>
        </p:txBody>
      </p:sp>
      <p:sp>
        <p:nvSpPr>
          <p:cNvPr id="6" name="TextBox 5">
            <a:extLst>
              <a:ext uri="{FF2B5EF4-FFF2-40B4-BE49-F238E27FC236}">
                <a16:creationId xmlns:a16="http://schemas.microsoft.com/office/drawing/2014/main" id="{A151BB80-46B8-43D5-9210-20B01AD52912}"/>
              </a:ext>
            </a:extLst>
          </p:cNvPr>
          <p:cNvSpPr txBox="1"/>
          <p:nvPr/>
        </p:nvSpPr>
        <p:spPr>
          <a:xfrm rot="5400000">
            <a:off x="10408938" y="-1019282"/>
            <a:ext cx="553998" cy="2749767"/>
          </a:xfrm>
          <a:prstGeom prst="rect">
            <a:avLst/>
          </a:prstGeom>
        </p:spPr>
        <p:style>
          <a:lnRef idx="0">
            <a:schemeClr val="accent1"/>
          </a:lnRef>
          <a:fillRef idx="3">
            <a:schemeClr val="accent1"/>
          </a:fillRef>
          <a:effectRef idx="3">
            <a:schemeClr val="accent1"/>
          </a:effectRef>
          <a:fontRef idx="minor">
            <a:schemeClr val="lt1"/>
          </a:fontRef>
        </p:style>
        <p:txBody>
          <a:bodyPr vert="vert270" wrap="square" rtlCol="0">
            <a:spAutoFit/>
          </a:bodyPr>
          <a:lstStyle/>
          <a:p>
            <a:pPr algn="ctr"/>
            <a:r>
              <a:rPr lang="en-US" sz="2400" b="1" dirty="0"/>
              <a:t>Data Transformation</a:t>
            </a:r>
          </a:p>
        </p:txBody>
      </p:sp>
      <p:sp>
        <p:nvSpPr>
          <p:cNvPr id="9" name="Content Placeholder 8">
            <a:extLst>
              <a:ext uri="{FF2B5EF4-FFF2-40B4-BE49-F238E27FC236}">
                <a16:creationId xmlns:a16="http://schemas.microsoft.com/office/drawing/2014/main" id="{D6B558AA-5E50-4A33-BABE-9C9576C6D10D}"/>
              </a:ext>
            </a:extLst>
          </p:cNvPr>
          <p:cNvSpPr>
            <a:spLocks noGrp="1"/>
          </p:cNvSpPr>
          <p:nvPr>
            <p:ph idx="1"/>
          </p:nvPr>
        </p:nvSpPr>
        <p:spPr>
          <a:xfrm>
            <a:off x="131181" y="863445"/>
            <a:ext cx="5425558" cy="3206138"/>
          </a:xfrm>
        </p:spPr>
        <p:txBody>
          <a:bodyPr/>
          <a:lstStyle/>
          <a:p>
            <a:pPr algn="just"/>
            <a:r>
              <a:rPr lang="en-US" dirty="0"/>
              <a:t>In this technique we move the decimal point of values of the attribute.</a:t>
            </a:r>
          </a:p>
          <a:p>
            <a:pPr algn="just"/>
            <a:r>
              <a:rPr lang="en-US" dirty="0"/>
              <a:t>This movement of decimal points totally depends on the </a:t>
            </a:r>
            <a:r>
              <a:rPr lang="en-US" b="1" dirty="0">
                <a:solidFill>
                  <a:schemeClr val="accent6"/>
                </a:solidFill>
              </a:rPr>
              <a:t>maximum value among all values </a:t>
            </a:r>
            <a:r>
              <a:rPr lang="en-US" dirty="0"/>
              <a:t>in the attribute.</a:t>
            </a:r>
          </a:p>
          <a:p>
            <a:pPr algn="just"/>
            <a:r>
              <a:rPr lang="en-US" dirty="0"/>
              <a:t>Value V of attribute A can be normalized by the following formula</a:t>
            </a:r>
          </a:p>
          <a:p>
            <a:r>
              <a:rPr lang="en-US" dirty="0"/>
              <a:t>Normalized value of attribute </a:t>
            </a:r>
          </a:p>
          <a:p>
            <a:pPr lvl="1"/>
            <a:r>
              <a:rPr lang="en-US" dirty="0"/>
              <a:t>V’= </a:t>
            </a:r>
            <a:r>
              <a:rPr lang="en-US" b="1" dirty="0"/>
              <a:t>V / 10</a:t>
            </a:r>
            <a:r>
              <a:rPr lang="en-US" b="1" baseline="30000" dirty="0"/>
              <a:t>j</a:t>
            </a:r>
            <a:endParaRPr lang="en-US" b="1" dirty="0"/>
          </a:p>
          <a:p>
            <a:endParaRPr lang="en-IN" dirty="0"/>
          </a:p>
        </p:txBody>
      </p:sp>
      <p:graphicFrame>
        <p:nvGraphicFramePr>
          <p:cNvPr id="17" name="Table 16">
            <a:extLst>
              <a:ext uri="{FF2B5EF4-FFF2-40B4-BE49-F238E27FC236}">
                <a16:creationId xmlns:a16="http://schemas.microsoft.com/office/drawing/2014/main" id="{63EEADDB-1E37-4512-889E-422DB0283634}"/>
              </a:ext>
            </a:extLst>
          </p:cNvPr>
          <p:cNvGraphicFramePr>
            <a:graphicFrameLocks noGrp="1"/>
          </p:cNvGraphicFramePr>
          <p:nvPr/>
        </p:nvGraphicFramePr>
        <p:xfrm>
          <a:off x="6524729" y="1261323"/>
          <a:ext cx="4796412" cy="1381760"/>
        </p:xfrm>
        <a:graphic>
          <a:graphicData uri="http://schemas.openxmlformats.org/drawingml/2006/table">
            <a:tbl>
              <a:tblPr firstRow="1" bandRow="1">
                <a:tableStyleId>{073A0DAA-6AF3-43AB-8588-CEC1D06C72B9}</a:tableStyleId>
              </a:tblPr>
              <a:tblGrid>
                <a:gridCol w="1259058">
                  <a:extLst>
                    <a:ext uri="{9D8B030D-6E8A-4147-A177-3AD203B41FA5}">
                      <a16:colId xmlns:a16="http://schemas.microsoft.com/office/drawing/2014/main" val="3226895539"/>
                    </a:ext>
                  </a:extLst>
                </a:gridCol>
                <a:gridCol w="1618789">
                  <a:extLst>
                    <a:ext uri="{9D8B030D-6E8A-4147-A177-3AD203B41FA5}">
                      <a16:colId xmlns:a16="http://schemas.microsoft.com/office/drawing/2014/main" val="3123325334"/>
                    </a:ext>
                  </a:extLst>
                </a:gridCol>
                <a:gridCol w="1918565">
                  <a:extLst>
                    <a:ext uri="{9D8B030D-6E8A-4147-A177-3AD203B41FA5}">
                      <a16:colId xmlns:a16="http://schemas.microsoft.com/office/drawing/2014/main" val="675954527"/>
                    </a:ext>
                  </a:extLst>
                </a:gridCol>
              </a:tblGrid>
              <a:tr h="321353">
                <a:tc>
                  <a:txBody>
                    <a:bodyPr/>
                    <a:lstStyle/>
                    <a:p>
                      <a:pPr algn="ctr"/>
                      <a:r>
                        <a:rPr lang="en-US" dirty="0"/>
                        <a:t>CGPA</a:t>
                      </a:r>
                    </a:p>
                  </a:txBody>
                  <a:tcPr/>
                </a:tc>
                <a:tc>
                  <a:txBody>
                    <a:bodyPr/>
                    <a:lstStyle/>
                    <a:p>
                      <a:pPr algn="ctr"/>
                      <a:r>
                        <a:rPr lang="en-US" dirty="0"/>
                        <a:t>Formula</a:t>
                      </a:r>
                    </a:p>
                  </a:txBody>
                  <a:tcPr/>
                </a:tc>
                <a:tc>
                  <a:txBody>
                    <a:bodyPr/>
                    <a:lstStyle/>
                    <a:p>
                      <a:pPr algn="ctr"/>
                      <a:r>
                        <a:rPr lang="en-US" dirty="0"/>
                        <a:t>After Decimal</a:t>
                      </a:r>
                      <a:r>
                        <a:rPr lang="en-US" baseline="0" dirty="0"/>
                        <a:t> Scaling</a:t>
                      </a:r>
                      <a:endParaRPr lang="en-US" dirty="0"/>
                    </a:p>
                  </a:txBody>
                  <a:tcPr/>
                </a:tc>
                <a:extLst>
                  <a:ext uri="{0D108BD9-81ED-4DB2-BD59-A6C34878D82A}">
                    <a16:rowId xmlns:a16="http://schemas.microsoft.com/office/drawing/2014/main" val="2977789066"/>
                  </a:ext>
                </a:extLst>
              </a:tr>
              <a:tr h="370840">
                <a:tc>
                  <a:txBody>
                    <a:bodyPr/>
                    <a:lstStyle/>
                    <a:p>
                      <a:pPr algn="ctr"/>
                      <a:r>
                        <a:rPr lang="en-US" dirty="0"/>
                        <a:t>2</a:t>
                      </a:r>
                    </a:p>
                  </a:txBody>
                  <a:tcPr/>
                </a:tc>
                <a:tc>
                  <a:txBody>
                    <a:bodyPr/>
                    <a:lstStyle/>
                    <a:p>
                      <a:pPr algn="ctr"/>
                      <a:r>
                        <a:rPr lang="en-US" dirty="0"/>
                        <a:t>2 / 10 </a:t>
                      </a:r>
                    </a:p>
                  </a:txBody>
                  <a:tcPr/>
                </a:tc>
                <a:tc>
                  <a:txBody>
                    <a:bodyPr/>
                    <a:lstStyle/>
                    <a:p>
                      <a:pPr algn="ctr"/>
                      <a:r>
                        <a:rPr lang="en-US" b="1" dirty="0"/>
                        <a:t>0.2</a:t>
                      </a:r>
                    </a:p>
                  </a:txBody>
                  <a:tcPr/>
                </a:tc>
                <a:extLst>
                  <a:ext uri="{0D108BD9-81ED-4DB2-BD59-A6C34878D82A}">
                    <a16:rowId xmlns:a16="http://schemas.microsoft.com/office/drawing/2014/main" val="4161806477"/>
                  </a:ext>
                </a:extLst>
              </a:tr>
              <a:tr h="370840">
                <a:tc>
                  <a:txBody>
                    <a:bodyPr/>
                    <a:lstStyle/>
                    <a:p>
                      <a:pPr algn="ctr"/>
                      <a:r>
                        <a:rPr lang="en-US" dirty="0"/>
                        <a:t>3</a:t>
                      </a:r>
                    </a:p>
                  </a:txBody>
                  <a:tcPr/>
                </a:tc>
                <a:tc>
                  <a:txBody>
                    <a:bodyPr/>
                    <a:lstStyle/>
                    <a:p>
                      <a:pPr algn="ctr"/>
                      <a:r>
                        <a:rPr lang="en-US" dirty="0"/>
                        <a:t>3 / 10 </a:t>
                      </a:r>
                    </a:p>
                  </a:txBody>
                  <a:tcPr/>
                </a:tc>
                <a:tc>
                  <a:txBody>
                    <a:bodyPr/>
                    <a:lstStyle/>
                    <a:p>
                      <a:pPr algn="ctr"/>
                      <a:r>
                        <a:rPr lang="en-US" b="1" dirty="0"/>
                        <a:t>0.3</a:t>
                      </a:r>
                    </a:p>
                  </a:txBody>
                  <a:tcPr/>
                </a:tc>
                <a:extLst>
                  <a:ext uri="{0D108BD9-81ED-4DB2-BD59-A6C34878D82A}">
                    <a16:rowId xmlns:a16="http://schemas.microsoft.com/office/drawing/2014/main" val="3033311948"/>
                  </a:ext>
                </a:extLst>
              </a:tr>
            </a:tbl>
          </a:graphicData>
        </a:graphic>
      </p:graphicFrame>
      <p:sp>
        <p:nvSpPr>
          <p:cNvPr id="19" name="TextBox 18">
            <a:extLst>
              <a:ext uri="{FF2B5EF4-FFF2-40B4-BE49-F238E27FC236}">
                <a16:creationId xmlns:a16="http://schemas.microsoft.com/office/drawing/2014/main" id="{17D9B8C6-DE58-4969-A75A-2C99168AD8EF}"/>
              </a:ext>
            </a:extLst>
          </p:cNvPr>
          <p:cNvSpPr txBox="1"/>
          <p:nvPr/>
        </p:nvSpPr>
        <p:spPr>
          <a:xfrm>
            <a:off x="5966029" y="2729426"/>
            <a:ext cx="6129494" cy="2502480"/>
          </a:xfrm>
          <a:prstGeom prst="rect">
            <a:avLst/>
          </a:prstGeom>
          <a:noFill/>
        </p:spPr>
        <p:txBody>
          <a:bodyPr wrap="square">
            <a:spAutoFit/>
          </a:bodyPr>
          <a:lstStyle/>
          <a:p>
            <a:pPr marL="342900" indent="-342900" algn="just">
              <a:lnSpc>
                <a:spcPct val="114000"/>
              </a:lnSpc>
              <a:spcBef>
                <a:spcPct val="20000"/>
              </a:spcBef>
              <a:buFont typeface="Wingdings" charset="2"/>
              <a:buChar char="§"/>
            </a:pPr>
            <a:r>
              <a:rPr lang="en-US" dirty="0">
                <a:latin typeface="+mj-lt"/>
                <a:ea typeface="Times New Roman" panose="02020603050405020304" pitchFamily="18" charset="0"/>
                <a:cs typeface="Times New Roman" panose="02020603050405020304" pitchFamily="18" charset="0"/>
              </a:rPr>
              <a:t>We will check maximum value among our attribute CGPA. </a:t>
            </a:r>
          </a:p>
          <a:p>
            <a:pPr marL="342900" indent="-342900" algn="just">
              <a:lnSpc>
                <a:spcPct val="114000"/>
              </a:lnSpc>
              <a:spcBef>
                <a:spcPct val="20000"/>
              </a:spcBef>
              <a:buFont typeface="Wingdings" charset="2"/>
              <a:buChar char="§"/>
            </a:pPr>
            <a:r>
              <a:rPr lang="en-US" dirty="0">
                <a:latin typeface="+mj-lt"/>
                <a:ea typeface="Times New Roman" panose="02020603050405020304" pitchFamily="18" charset="0"/>
                <a:cs typeface="Times New Roman" panose="02020603050405020304" pitchFamily="18" charset="0"/>
              </a:rPr>
              <a:t>Maximum value is 3 so, we can convert it into decimal by dividing with 10. why 10?</a:t>
            </a:r>
          </a:p>
          <a:p>
            <a:pPr marL="342900" indent="-342900" algn="just">
              <a:lnSpc>
                <a:spcPct val="114000"/>
              </a:lnSpc>
              <a:spcBef>
                <a:spcPct val="20000"/>
              </a:spcBef>
              <a:buFont typeface="Wingdings" charset="2"/>
              <a:buChar char="§"/>
            </a:pPr>
            <a:r>
              <a:rPr lang="en-US" dirty="0">
                <a:latin typeface="+mj-lt"/>
                <a:ea typeface="Times New Roman" panose="02020603050405020304" pitchFamily="18" charset="0"/>
                <a:cs typeface="Times New Roman" panose="02020603050405020304" pitchFamily="18" charset="0"/>
              </a:rPr>
              <a:t>We will count total digits in our maximum value and then put 1.</a:t>
            </a:r>
          </a:p>
          <a:p>
            <a:pPr marL="342900" indent="-342900" algn="just">
              <a:lnSpc>
                <a:spcPct val="114000"/>
              </a:lnSpc>
              <a:spcBef>
                <a:spcPct val="20000"/>
              </a:spcBef>
              <a:buFont typeface="Wingdings" charset="2"/>
              <a:buChar char="§"/>
            </a:pPr>
            <a:r>
              <a:rPr lang="en-US" dirty="0">
                <a:latin typeface="+mj-lt"/>
                <a:ea typeface="Times New Roman" panose="02020603050405020304" pitchFamily="18" charset="0"/>
                <a:cs typeface="Times New Roman" panose="02020603050405020304" pitchFamily="18" charset="0"/>
              </a:rPr>
              <a:t>After 1 we can put zeros equal to the length of maximum value.</a:t>
            </a:r>
          </a:p>
          <a:p>
            <a:pPr marL="342900" indent="-342900" algn="just">
              <a:lnSpc>
                <a:spcPct val="114000"/>
              </a:lnSpc>
              <a:spcBef>
                <a:spcPct val="20000"/>
              </a:spcBef>
              <a:buFont typeface="Wingdings" charset="2"/>
              <a:buChar char="§"/>
            </a:pPr>
            <a:r>
              <a:rPr lang="en-US" dirty="0">
                <a:latin typeface="+mj-lt"/>
                <a:ea typeface="Times New Roman" panose="02020603050405020304" pitchFamily="18" charset="0"/>
                <a:cs typeface="Times New Roman" panose="02020603050405020304" pitchFamily="18" charset="0"/>
              </a:rPr>
              <a:t>Here 3 is maximum value and total digits in this value is only 1 so, we will put one zero after 1.</a:t>
            </a:r>
          </a:p>
        </p:txBody>
      </p:sp>
      <p:sp>
        <p:nvSpPr>
          <p:cNvPr id="7" name="Text Box 9">
            <a:extLst>
              <a:ext uri="{FF2B5EF4-FFF2-40B4-BE49-F238E27FC236}">
                <a16:creationId xmlns:a16="http://schemas.microsoft.com/office/drawing/2014/main" id="{9B944972-D869-4E0C-B25A-71B0E357D9BD}"/>
              </a:ext>
            </a:extLst>
          </p:cNvPr>
          <p:cNvSpPr txBox="1">
            <a:spLocks noChangeArrowheads="1"/>
          </p:cNvSpPr>
          <p:nvPr/>
        </p:nvSpPr>
        <p:spPr bwMode="auto">
          <a:xfrm>
            <a:off x="386434" y="4221826"/>
            <a:ext cx="4888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r>
              <a:rPr lang="en-US" altLang="en-US" sz="1800" dirty="0">
                <a:latin typeface="+mj-lt"/>
              </a:rPr>
              <a:t>Where </a:t>
            </a:r>
            <a:r>
              <a:rPr lang="en-US" altLang="en-US" sz="1800" i="1" dirty="0">
                <a:latin typeface="+mj-lt"/>
              </a:rPr>
              <a:t>j</a:t>
            </a:r>
            <a:r>
              <a:rPr lang="en-US" altLang="en-US" sz="1800" dirty="0">
                <a:latin typeface="+mj-lt"/>
              </a:rPr>
              <a:t> is the smallest integer such that Max(|</a:t>
            </a:r>
            <a:r>
              <a:rPr lang="el-GR" altLang="en-US" sz="1800" dirty="0">
                <a:latin typeface="+mj-lt"/>
                <a:cs typeface="Times New Roman" panose="02020603050405020304" pitchFamily="18" charset="0"/>
              </a:rPr>
              <a:t>ν</a:t>
            </a:r>
            <a:r>
              <a:rPr lang="en-US" altLang="en-US" sz="1800" dirty="0">
                <a:latin typeface="+mj-lt"/>
                <a:cs typeface="Times New Roman" panose="02020603050405020304" pitchFamily="18" charset="0"/>
              </a:rPr>
              <a:t>’</a:t>
            </a:r>
            <a:r>
              <a:rPr lang="en-US" altLang="en-US" sz="1800" dirty="0">
                <a:latin typeface="+mj-lt"/>
              </a:rPr>
              <a:t>|) &lt; 1</a:t>
            </a:r>
          </a:p>
        </p:txBody>
      </p:sp>
      <p:sp>
        <p:nvSpPr>
          <p:cNvPr id="8" name="TextBox 7">
            <a:extLst>
              <a:ext uri="{FF2B5EF4-FFF2-40B4-BE49-F238E27FC236}">
                <a16:creationId xmlns:a16="http://schemas.microsoft.com/office/drawing/2014/main" id="{7A5A0B28-EDC3-4EA7-BB61-C45BD30ACE11}"/>
              </a:ext>
            </a:extLst>
          </p:cNvPr>
          <p:cNvSpPr txBox="1"/>
          <p:nvPr/>
        </p:nvSpPr>
        <p:spPr>
          <a:xfrm>
            <a:off x="5966029" y="861213"/>
            <a:ext cx="1030313" cy="400110"/>
          </a:xfrm>
          <a:prstGeom prst="rect">
            <a:avLst/>
          </a:prstGeom>
          <a:noFill/>
        </p:spPr>
        <p:txBody>
          <a:bodyPr wrap="square">
            <a:spAutoFit/>
          </a:bodyPr>
          <a:lstStyle/>
          <a:p>
            <a:r>
              <a:rPr lang="en-US" sz="2000" b="1" u="sng" dirty="0"/>
              <a:t>Example</a:t>
            </a:r>
            <a:r>
              <a:rPr lang="en-US" dirty="0"/>
              <a:t> </a:t>
            </a:r>
          </a:p>
        </p:txBody>
      </p:sp>
    </p:spTree>
    <p:extLst>
      <p:ext uri="{BB962C8B-B14F-4D97-AF65-F5344CB8AC3E}">
        <p14:creationId xmlns:p14="http://schemas.microsoft.com/office/powerpoint/2010/main" val="72519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9">
                                            <p:txEl>
                                              <p:pRg st="0" end="0"/>
                                            </p:txEl>
                                          </p:spTgt>
                                        </p:tgtEl>
                                        <p:attrNameLst>
                                          <p:attrName>style.visibility</p:attrName>
                                        </p:attrNameLst>
                                      </p:cBhvr>
                                      <p:to>
                                        <p:strVal val="visible"/>
                                      </p:to>
                                    </p:set>
                                    <p:animEffect transition="in" filter="fade">
                                      <p:cBhvr>
                                        <p:cTn id="47" dur="500"/>
                                        <p:tgtEl>
                                          <p:spTgt spid="19">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9">
                                            <p:txEl>
                                              <p:pRg st="1" end="1"/>
                                            </p:txEl>
                                          </p:spTgt>
                                        </p:tgtEl>
                                        <p:attrNameLst>
                                          <p:attrName>style.visibility</p:attrName>
                                        </p:attrNameLst>
                                      </p:cBhvr>
                                      <p:to>
                                        <p:strVal val="visible"/>
                                      </p:to>
                                    </p:set>
                                    <p:animEffect transition="in" filter="fade">
                                      <p:cBhvr>
                                        <p:cTn id="52" dur="500"/>
                                        <p:tgtEl>
                                          <p:spTgt spid="19">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9">
                                            <p:txEl>
                                              <p:pRg st="2" end="2"/>
                                            </p:txEl>
                                          </p:spTgt>
                                        </p:tgtEl>
                                        <p:attrNameLst>
                                          <p:attrName>style.visibility</p:attrName>
                                        </p:attrNameLst>
                                      </p:cBhvr>
                                      <p:to>
                                        <p:strVal val="visible"/>
                                      </p:to>
                                    </p:set>
                                    <p:animEffect transition="in" filter="fade">
                                      <p:cBhvr>
                                        <p:cTn id="57" dur="500"/>
                                        <p:tgtEl>
                                          <p:spTgt spid="19">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9">
                                            <p:txEl>
                                              <p:pRg st="3" end="3"/>
                                            </p:txEl>
                                          </p:spTgt>
                                        </p:tgtEl>
                                        <p:attrNameLst>
                                          <p:attrName>style.visibility</p:attrName>
                                        </p:attrNameLst>
                                      </p:cBhvr>
                                      <p:to>
                                        <p:strVal val="visible"/>
                                      </p:to>
                                    </p:set>
                                    <p:animEffect transition="in" filter="fade">
                                      <p:cBhvr>
                                        <p:cTn id="62" dur="500"/>
                                        <p:tgtEl>
                                          <p:spTgt spid="19">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9">
                                            <p:txEl>
                                              <p:pRg st="4" end="4"/>
                                            </p:txEl>
                                          </p:spTgt>
                                        </p:tgtEl>
                                        <p:attrNameLst>
                                          <p:attrName>style.visibility</p:attrName>
                                        </p:attrNameLst>
                                      </p:cBhvr>
                                      <p:to>
                                        <p:strVal val="visible"/>
                                      </p:to>
                                    </p:set>
                                    <p:animEffect transition="in" filter="fade">
                                      <p:cBhvr>
                                        <p:cTn id="67" dur="500"/>
                                        <p:tgtEl>
                                          <p:spTgt spid="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3B8A-1661-45C0-B3D0-C4AE88C2C6FF}"/>
              </a:ext>
            </a:extLst>
          </p:cNvPr>
          <p:cNvSpPr>
            <a:spLocks noGrp="1"/>
          </p:cNvSpPr>
          <p:nvPr>
            <p:ph type="title"/>
          </p:nvPr>
        </p:nvSpPr>
        <p:spPr/>
        <p:txBody>
          <a:bodyPr/>
          <a:lstStyle/>
          <a:p>
            <a:r>
              <a:rPr lang="en-US" dirty="0"/>
              <a:t>3. Z-Score Normalization</a:t>
            </a:r>
            <a:endParaRPr lang="en-IN" dirty="0"/>
          </a:p>
        </p:txBody>
      </p:sp>
      <p:sp>
        <p:nvSpPr>
          <p:cNvPr id="6" name="TextBox 5">
            <a:extLst>
              <a:ext uri="{FF2B5EF4-FFF2-40B4-BE49-F238E27FC236}">
                <a16:creationId xmlns:a16="http://schemas.microsoft.com/office/drawing/2014/main" id="{A151BB80-46B8-43D5-9210-20B01AD52912}"/>
              </a:ext>
            </a:extLst>
          </p:cNvPr>
          <p:cNvSpPr txBox="1"/>
          <p:nvPr/>
        </p:nvSpPr>
        <p:spPr>
          <a:xfrm rot="5400000">
            <a:off x="10408938" y="-1019282"/>
            <a:ext cx="553998" cy="2749767"/>
          </a:xfrm>
          <a:prstGeom prst="rect">
            <a:avLst/>
          </a:prstGeom>
        </p:spPr>
        <p:style>
          <a:lnRef idx="0">
            <a:schemeClr val="accent1"/>
          </a:lnRef>
          <a:fillRef idx="3">
            <a:schemeClr val="accent1"/>
          </a:fillRef>
          <a:effectRef idx="3">
            <a:schemeClr val="accent1"/>
          </a:effectRef>
          <a:fontRef idx="minor">
            <a:schemeClr val="lt1"/>
          </a:fontRef>
        </p:style>
        <p:txBody>
          <a:bodyPr vert="vert270" wrap="square" rtlCol="0">
            <a:spAutoFit/>
          </a:bodyPr>
          <a:lstStyle/>
          <a:p>
            <a:pPr algn="ctr"/>
            <a:r>
              <a:rPr lang="en-US" sz="2400" b="1" dirty="0"/>
              <a:t>Data Transformation</a:t>
            </a:r>
          </a:p>
        </p:txBody>
      </p:sp>
      <p:sp>
        <p:nvSpPr>
          <p:cNvPr id="9" name="Content Placeholder 8">
            <a:extLst>
              <a:ext uri="{FF2B5EF4-FFF2-40B4-BE49-F238E27FC236}">
                <a16:creationId xmlns:a16="http://schemas.microsoft.com/office/drawing/2014/main" id="{D6B558AA-5E50-4A33-BABE-9C9576C6D10D}"/>
              </a:ext>
            </a:extLst>
          </p:cNvPr>
          <p:cNvSpPr>
            <a:spLocks noGrp="1"/>
          </p:cNvSpPr>
          <p:nvPr>
            <p:ph idx="1"/>
          </p:nvPr>
        </p:nvSpPr>
        <p:spPr>
          <a:xfrm>
            <a:off x="131181" y="863445"/>
            <a:ext cx="11929640" cy="2565555"/>
          </a:xfrm>
        </p:spPr>
        <p:txBody>
          <a:bodyPr/>
          <a:lstStyle/>
          <a:p>
            <a:r>
              <a:rPr lang="en-US" dirty="0"/>
              <a:t>It is also called zero-mean </a:t>
            </a:r>
            <a:r>
              <a:rPr lang="en-US" b="1" dirty="0"/>
              <a:t>normalization</a:t>
            </a:r>
            <a:r>
              <a:rPr lang="en-US" dirty="0"/>
              <a:t>.</a:t>
            </a:r>
          </a:p>
          <a:p>
            <a:r>
              <a:rPr lang="en-US" dirty="0"/>
              <a:t>The essence of this technique is the data transformation by the </a:t>
            </a:r>
            <a:r>
              <a:rPr lang="en-US" b="1" dirty="0"/>
              <a:t>values</a:t>
            </a:r>
            <a:r>
              <a:rPr lang="en-US" dirty="0"/>
              <a:t> conversation to a common scale where an average number equals zero and a standard deviation is one.</a:t>
            </a:r>
          </a:p>
          <a:p>
            <a:r>
              <a:rPr lang="en-US" dirty="0"/>
              <a:t>To find z-score values..</a:t>
            </a:r>
          </a:p>
          <a:p>
            <a:endParaRPr lang="en-US" dirty="0"/>
          </a:p>
        </p:txBody>
      </p:sp>
      <p:sp>
        <p:nvSpPr>
          <p:cNvPr id="19" name="TextBox 18">
            <a:extLst>
              <a:ext uri="{FF2B5EF4-FFF2-40B4-BE49-F238E27FC236}">
                <a16:creationId xmlns:a16="http://schemas.microsoft.com/office/drawing/2014/main" id="{17D9B8C6-DE58-4969-A75A-2C99168AD8EF}"/>
              </a:ext>
            </a:extLst>
          </p:cNvPr>
          <p:cNvSpPr txBox="1"/>
          <p:nvPr/>
        </p:nvSpPr>
        <p:spPr>
          <a:xfrm>
            <a:off x="371319" y="3632568"/>
            <a:ext cx="4484016" cy="1617238"/>
          </a:xfrm>
          <a:prstGeom prst="rect">
            <a:avLst/>
          </a:prstGeom>
          <a:noFill/>
        </p:spPr>
        <p:txBody>
          <a:bodyPr wrap="square">
            <a:spAutoFit/>
          </a:bodyPr>
          <a:lstStyle/>
          <a:p>
            <a:pPr algn="just">
              <a:lnSpc>
                <a:spcPct val="114000"/>
              </a:lnSpc>
              <a:spcBef>
                <a:spcPct val="20000"/>
              </a:spcBef>
            </a:pPr>
            <a:r>
              <a:rPr lang="en-US" altLang="en-US" sz="2000" b="1" u="sng" dirty="0"/>
              <a:t>Example</a:t>
            </a:r>
          </a:p>
          <a:p>
            <a:pPr marL="342900" indent="-342900" algn="just">
              <a:lnSpc>
                <a:spcPct val="114000"/>
              </a:lnSpc>
              <a:spcBef>
                <a:spcPct val="20000"/>
              </a:spcBef>
              <a:buFont typeface="Wingdings" charset="2"/>
              <a:buChar char="§"/>
            </a:pPr>
            <a:r>
              <a:rPr lang="en-US" altLang="en-US" sz="2000" dirty="0"/>
              <a:t>Let </a:t>
            </a:r>
            <a:r>
              <a:rPr lang="el-GR" altLang="en-US" sz="2000" dirty="0"/>
              <a:t>μ</a:t>
            </a:r>
            <a:r>
              <a:rPr lang="en-US" altLang="en-US" sz="2000" dirty="0"/>
              <a:t> = 54,000, </a:t>
            </a:r>
            <a:r>
              <a:rPr lang="el-GR" altLang="en-US" sz="2000" dirty="0"/>
              <a:t>σ</a:t>
            </a:r>
            <a:r>
              <a:rPr lang="en-US" altLang="en-US" sz="2000" dirty="0"/>
              <a:t> = 16,000  </a:t>
            </a:r>
          </a:p>
          <a:p>
            <a:pPr marL="342900" indent="-342900" algn="just">
              <a:lnSpc>
                <a:spcPct val="114000"/>
              </a:lnSpc>
              <a:spcBef>
                <a:spcPct val="20000"/>
              </a:spcBef>
              <a:buFont typeface="Wingdings" charset="2"/>
              <a:buChar char="§"/>
            </a:pPr>
            <a:r>
              <a:rPr lang="en-US" altLang="en-US" sz="2000"/>
              <a:t>Find </a:t>
            </a:r>
            <a:r>
              <a:rPr lang="en-US" altLang="en-US" sz="2000" dirty="0"/>
              <a:t>z-score </a:t>
            </a:r>
            <a:r>
              <a:rPr lang="en-US" altLang="en-US" sz="2000"/>
              <a:t>for 73,600,</a:t>
            </a:r>
            <a:endParaRPr lang="en-US" altLang="en-US" sz="2000" dirty="0"/>
          </a:p>
          <a:p>
            <a:pPr marL="342900" indent="-342900" algn="just">
              <a:lnSpc>
                <a:spcPct val="114000"/>
              </a:lnSpc>
              <a:spcBef>
                <a:spcPct val="20000"/>
              </a:spcBef>
              <a:buFont typeface="Wingdings" charset="2"/>
              <a:buChar char="§"/>
            </a:pPr>
            <a:endParaRPr lang="en-US" u="sng" dirty="0">
              <a:latin typeface="+mj-lt"/>
              <a:ea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Object 6">
                <a:extLst>
                  <a:ext uri="{FF2B5EF4-FFF2-40B4-BE49-F238E27FC236}">
                    <a16:creationId xmlns:a16="http://schemas.microsoft.com/office/drawing/2014/main" id="{2F6FF50E-5679-4350-BB9B-B75BAD2199BC}"/>
                  </a:ext>
                </a:extLst>
              </p:cNvPr>
              <p:cNvSpPr txBox="1"/>
              <p:nvPr/>
            </p:nvSpPr>
            <p:spPr bwMode="auto">
              <a:xfrm>
                <a:off x="2712166" y="2599209"/>
                <a:ext cx="1447800" cy="67945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IN" i="1" smtClean="0">
                          <a:solidFill>
                            <a:srgbClr val="000000"/>
                          </a:solidFill>
                          <a:latin typeface="Cambria Math" panose="02040503050406030204" pitchFamily="18" charset="0"/>
                        </a:rPr>
                        <m:t>𝑣</m:t>
                      </m:r>
                      <m:r>
                        <a:rPr lang="en-IN" i="1" smtClean="0">
                          <a:solidFill>
                            <a:srgbClr val="000000"/>
                          </a:solidFill>
                          <a:latin typeface="Cambria Math" panose="02040503050406030204" pitchFamily="18" charset="0"/>
                        </a:rPr>
                        <m:t>′=</m:t>
                      </m:r>
                      <m:f>
                        <m:fPr>
                          <m:ctrlPr>
                            <a:rPr lang="en-IN" i="1">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𝑣</m:t>
                          </m:r>
                          <m:r>
                            <a:rPr lang="en-IN" i="1">
                              <a:solidFill>
                                <a:srgbClr val="000000"/>
                              </a:solidFill>
                              <a:latin typeface="Cambria Math" panose="02040503050406030204" pitchFamily="18" charset="0"/>
                            </a:rPr>
                            <m:t>−</m:t>
                          </m:r>
                          <m:sSub>
                            <m:sSubPr>
                              <m:ctrlPr>
                                <a:rPr lang="en-IN" i="1" smtClean="0">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𝜇</m:t>
                              </m:r>
                            </m:e>
                            <m:sub>
                              <m:r>
                                <a:rPr lang="en-US" b="0" i="1" smtClean="0">
                                  <a:solidFill>
                                    <a:srgbClr val="000000"/>
                                  </a:solidFill>
                                  <a:latin typeface="Cambria Math" panose="02040503050406030204" pitchFamily="18" charset="0"/>
                                </a:rPr>
                                <m:t>𝐴</m:t>
                              </m:r>
                            </m:sub>
                          </m:sSub>
                        </m:num>
                        <m:den>
                          <m:sSub>
                            <m:sSubPr>
                              <m:ctrlPr>
                                <a:rPr lang="en-IN" i="1" smtClean="0">
                                  <a:latin typeface="Cambria Math" panose="02040503050406030204" pitchFamily="18" charset="0"/>
                                </a:rPr>
                              </m:ctrlPr>
                            </m:sSubPr>
                            <m:e>
                              <m:r>
                                <a:rPr lang="en-IN" i="1">
                                  <a:solidFill>
                                    <a:srgbClr val="000000"/>
                                  </a:solidFill>
                                  <a:latin typeface="Cambria Math" panose="02040503050406030204" pitchFamily="18" charset="0"/>
                                </a:rPr>
                                <m:t>𝜎</m:t>
                              </m:r>
                            </m:e>
                            <m:sub>
                              <m:r>
                                <a:rPr lang="en-US" b="0" i="1" smtClean="0">
                                  <a:latin typeface="Cambria Math" panose="02040503050406030204" pitchFamily="18" charset="0"/>
                                </a:rPr>
                                <m:t>𝐴</m:t>
                              </m:r>
                            </m:sub>
                          </m:sSub>
                        </m:den>
                      </m:f>
                    </m:oMath>
                  </m:oMathPara>
                </a14:m>
                <a:endParaRPr lang="en-IN" dirty="0"/>
              </a:p>
            </p:txBody>
          </p:sp>
        </mc:Choice>
        <mc:Fallback xmlns="">
          <p:sp>
            <p:nvSpPr>
              <p:cNvPr id="7" name="Object 6">
                <a:extLst>
                  <a:ext uri="{FF2B5EF4-FFF2-40B4-BE49-F238E27FC236}">
                    <a16:creationId xmlns:a16="http://schemas.microsoft.com/office/drawing/2014/main" id="{2F6FF50E-5679-4350-BB9B-B75BAD2199BC}"/>
                  </a:ext>
                </a:extLst>
              </p:cNvPr>
              <p:cNvSpPr txBox="1">
                <a:spLocks noRot="1" noChangeAspect="1" noMove="1" noResize="1" noEditPoints="1" noAdjustHandles="1" noChangeArrowheads="1" noChangeShapeType="1" noTextEdit="1"/>
              </p:cNvSpPr>
              <p:nvPr/>
            </p:nvSpPr>
            <p:spPr bwMode="auto">
              <a:xfrm>
                <a:off x="2712166" y="2599209"/>
                <a:ext cx="1447800" cy="679450"/>
              </a:xfrm>
              <a:prstGeom prst="rect">
                <a:avLst/>
              </a:prstGeom>
              <a:blipFill>
                <a:blip r:embed="rId2"/>
                <a:stretch>
                  <a:fillRect/>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bject 10">
                <a:extLst>
                  <a:ext uri="{FF2B5EF4-FFF2-40B4-BE49-F238E27FC236}">
                    <a16:creationId xmlns:a16="http://schemas.microsoft.com/office/drawing/2014/main" id="{537E22FC-6CFC-41F4-97AF-DA75EC24D6D4}"/>
                  </a:ext>
                </a:extLst>
              </p:cNvPr>
              <p:cNvSpPr txBox="1"/>
              <p:nvPr/>
            </p:nvSpPr>
            <p:spPr bwMode="auto">
              <a:xfrm>
                <a:off x="1670696" y="4998245"/>
                <a:ext cx="2790772" cy="563562"/>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f>
                        <m:fPr>
                          <m:ctrlPr>
                            <a:rPr lang="en-IN" i="1" smtClean="0">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73,600−54,000</m:t>
                          </m:r>
                        </m:num>
                        <m:den>
                          <m:r>
                            <a:rPr lang="en-IN" i="1">
                              <a:solidFill>
                                <a:srgbClr val="000000"/>
                              </a:solidFill>
                              <a:latin typeface="Cambria Math" panose="02040503050406030204" pitchFamily="18" charset="0"/>
                            </a:rPr>
                            <m:t>16,000</m:t>
                          </m:r>
                        </m:den>
                      </m:f>
                      <m:r>
                        <a:rPr lang="en-IN" i="1">
                          <a:solidFill>
                            <a:srgbClr val="000000"/>
                          </a:solidFill>
                          <a:latin typeface="Cambria Math" panose="02040503050406030204" pitchFamily="18" charset="0"/>
                        </a:rPr>
                        <m:t>=</m:t>
                      </m:r>
                      <m:r>
                        <a:rPr lang="en-IN" b="1" i="1">
                          <a:solidFill>
                            <a:srgbClr val="000000"/>
                          </a:solidFill>
                          <a:latin typeface="Cambria Math" panose="02040503050406030204" pitchFamily="18" charset="0"/>
                        </a:rPr>
                        <m:t>𝟏</m:t>
                      </m:r>
                      <m:r>
                        <a:rPr lang="en-IN" b="1" i="1">
                          <a:solidFill>
                            <a:srgbClr val="000000"/>
                          </a:solidFill>
                          <a:latin typeface="Cambria Math" panose="02040503050406030204" pitchFamily="18" charset="0"/>
                        </a:rPr>
                        <m:t>.</m:t>
                      </m:r>
                      <m:r>
                        <a:rPr lang="en-IN" b="1" i="1">
                          <a:solidFill>
                            <a:srgbClr val="000000"/>
                          </a:solidFill>
                          <a:latin typeface="Cambria Math" panose="02040503050406030204" pitchFamily="18" charset="0"/>
                        </a:rPr>
                        <m:t>𝟐𝟐𝟓</m:t>
                      </m:r>
                    </m:oMath>
                  </m:oMathPara>
                </a14:m>
                <a:endParaRPr lang="en-IN" b="1" dirty="0">
                  <a:latin typeface="+mj-lt"/>
                </a:endParaRPr>
              </a:p>
            </p:txBody>
          </p:sp>
        </mc:Choice>
        <mc:Fallback xmlns="">
          <p:sp>
            <p:nvSpPr>
              <p:cNvPr id="10" name="Object 10">
                <a:extLst>
                  <a:ext uri="{FF2B5EF4-FFF2-40B4-BE49-F238E27FC236}">
                    <a16:creationId xmlns:a16="http://schemas.microsoft.com/office/drawing/2014/main" id="{537E22FC-6CFC-41F4-97AF-DA75EC24D6D4}"/>
                  </a:ext>
                </a:extLst>
              </p:cNvPr>
              <p:cNvSpPr txBox="1">
                <a:spLocks noRot="1" noChangeAspect="1" noMove="1" noResize="1" noEditPoints="1" noAdjustHandles="1" noChangeArrowheads="1" noChangeShapeType="1" noTextEdit="1"/>
              </p:cNvSpPr>
              <p:nvPr/>
            </p:nvSpPr>
            <p:spPr bwMode="auto">
              <a:xfrm>
                <a:off x="1670696" y="4998245"/>
                <a:ext cx="2790772" cy="563562"/>
              </a:xfrm>
              <a:prstGeom prst="rect">
                <a:avLst/>
              </a:prstGeom>
              <a:blipFill>
                <a:blip r:embed="rId3"/>
                <a:stretch>
                  <a:fillRect b="-6522"/>
                </a:stretch>
              </a:blipFill>
              <a:ln>
                <a:noFill/>
              </a:ln>
              <a:effectLst/>
            </p:spPr>
            <p:txBody>
              <a:bodyPr/>
              <a:lstStyle/>
              <a:p>
                <a:r>
                  <a:rPr lang="en-IN">
                    <a:noFill/>
                  </a:rPr>
                  <a:t> </a:t>
                </a:r>
              </a:p>
            </p:txBody>
          </p:sp>
        </mc:Fallback>
      </mc:AlternateContent>
      <p:sp>
        <p:nvSpPr>
          <p:cNvPr id="14" name="TextBox 13">
            <a:extLst>
              <a:ext uri="{FF2B5EF4-FFF2-40B4-BE49-F238E27FC236}">
                <a16:creationId xmlns:a16="http://schemas.microsoft.com/office/drawing/2014/main" id="{42D850CA-B9B0-4403-BDAF-8CE887A7F380}"/>
              </a:ext>
            </a:extLst>
          </p:cNvPr>
          <p:cNvSpPr txBox="1"/>
          <p:nvPr/>
        </p:nvSpPr>
        <p:spPr>
          <a:xfrm>
            <a:off x="2703452" y="3244334"/>
            <a:ext cx="6219928" cy="369332"/>
          </a:xfrm>
          <a:prstGeom prst="rect">
            <a:avLst/>
          </a:prstGeom>
          <a:noFill/>
        </p:spPr>
        <p:txBody>
          <a:bodyPr wrap="square">
            <a:spAutoFit/>
          </a:bodyPr>
          <a:lstStyle/>
          <a:p>
            <a:r>
              <a:rPr lang="en-US" altLang="en-US" dirty="0"/>
              <a:t>Where </a:t>
            </a:r>
            <a:r>
              <a:rPr lang="el-GR" altLang="en-US" b="1" dirty="0"/>
              <a:t>μ</a:t>
            </a:r>
            <a:r>
              <a:rPr lang="en-US" altLang="en-US" dirty="0"/>
              <a:t>: Mean, </a:t>
            </a:r>
            <a:r>
              <a:rPr lang="el-GR" altLang="en-US" b="1" dirty="0"/>
              <a:t>σ</a:t>
            </a:r>
            <a:r>
              <a:rPr lang="en-US" altLang="en-US" dirty="0"/>
              <a:t>: Standard deviation</a:t>
            </a:r>
            <a:endParaRPr lang="en-US" sz="2400" u="sng" dirty="0">
              <a:ea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8E1DECC6-232D-4C28-BD99-240DB0CCF93D}"/>
              </a:ext>
            </a:extLst>
          </p:cNvPr>
          <p:cNvSpPr txBox="1"/>
          <p:nvPr/>
        </p:nvSpPr>
        <p:spPr>
          <a:xfrm>
            <a:off x="1670696" y="5809889"/>
            <a:ext cx="2547388" cy="369332"/>
          </a:xfrm>
          <a:prstGeom prst="rect">
            <a:avLst/>
          </a:prstGeom>
          <a:solidFill>
            <a:schemeClr val="bg2">
              <a:lumMod val="95000"/>
            </a:schemeClr>
          </a:solidFill>
        </p:spPr>
        <p:txBody>
          <a:bodyPr wrap="square">
            <a:spAutoFit/>
          </a:bodyPr>
          <a:lstStyle/>
          <a:p>
            <a:r>
              <a:rPr lang="en-US" altLang="en-US" dirty="0"/>
              <a:t> </a:t>
            </a:r>
            <a:r>
              <a:rPr lang="en-US" altLang="en-US" b="1" dirty="0"/>
              <a:t>Z-score for 73600</a:t>
            </a:r>
            <a:r>
              <a:rPr lang="en-US" altLang="en-US" dirty="0"/>
              <a:t>: 1.225 </a:t>
            </a:r>
            <a:endParaRPr lang="en-US" sz="2400" u="sng" dirty="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0866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xEl>
                                              <p:pRg st="0" end="0"/>
                                            </p:txEl>
                                          </p:spTgt>
                                        </p:tgtEl>
                                        <p:attrNameLst>
                                          <p:attrName>style.visibility</p:attrName>
                                        </p:attrNameLst>
                                      </p:cBhvr>
                                      <p:to>
                                        <p:strVal val="visible"/>
                                      </p:to>
                                    </p:set>
                                    <p:animEffect transition="in" filter="fade">
                                      <p:cBhvr>
                                        <p:cTn id="32" dur="500"/>
                                        <p:tgtEl>
                                          <p:spTgt spid="1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
                                            <p:txEl>
                                              <p:pRg st="1" end="1"/>
                                            </p:txEl>
                                          </p:spTgt>
                                        </p:tgtEl>
                                        <p:attrNameLst>
                                          <p:attrName>style.visibility</p:attrName>
                                        </p:attrNameLst>
                                      </p:cBhvr>
                                      <p:to>
                                        <p:strVal val="visible"/>
                                      </p:to>
                                    </p:set>
                                    <p:animEffect transition="in" filter="fade">
                                      <p:cBhvr>
                                        <p:cTn id="37" dur="500"/>
                                        <p:tgtEl>
                                          <p:spTgt spid="19">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
                                            <p:txEl>
                                              <p:pRg st="2" end="2"/>
                                            </p:txEl>
                                          </p:spTgt>
                                        </p:tgtEl>
                                        <p:attrNameLst>
                                          <p:attrName>style.visibility</p:attrName>
                                        </p:attrNameLst>
                                      </p:cBhvr>
                                      <p:to>
                                        <p:strVal val="visible"/>
                                      </p:to>
                                    </p:set>
                                    <p:animEffect transition="in" filter="fade">
                                      <p:cBhvr>
                                        <p:cTn id="42" dur="500"/>
                                        <p:tgtEl>
                                          <p:spTgt spid="19">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4" grpId="0"/>
      <p:bldP spid="15"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Data Reduction </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- 7</a:t>
            </a:r>
          </a:p>
        </p:txBody>
      </p:sp>
    </p:spTree>
    <p:extLst>
      <p:ext uri="{BB962C8B-B14F-4D97-AF65-F5344CB8AC3E}">
        <p14:creationId xmlns:p14="http://schemas.microsoft.com/office/powerpoint/2010/main" val="251076410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3B8A-1661-45C0-B3D0-C4AE88C2C6FF}"/>
              </a:ext>
            </a:extLst>
          </p:cNvPr>
          <p:cNvSpPr>
            <a:spLocks noGrp="1"/>
          </p:cNvSpPr>
          <p:nvPr>
            <p:ph type="title"/>
          </p:nvPr>
        </p:nvSpPr>
        <p:spPr/>
        <p:txBody>
          <a:bodyPr>
            <a:noAutofit/>
          </a:bodyPr>
          <a:lstStyle/>
          <a:p>
            <a:pPr>
              <a:lnSpc>
                <a:spcPct val="130000"/>
              </a:lnSpc>
            </a:pPr>
            <a:r>
              <a:rPr lang="en-US" altLang="en-US" dirty="0"/>
              <a:t>Data Reduction</a:t>
            </a:r>
          </a:p>
        </p:txBody>
      </p:sp>
      <p:sp>
        <p:nvSpPr>
          <p:cNvPr id="3" name="Content Placeholder 2">
            <a:extLst>
              <a:ext uri="{FF2B5EF4-FFF2-40B4-BE49-F238E27FC236}">
                <a16:creationId xmlns:a16="http://schemas.microsoft.com/office/drawing/2014/main" id="{DEA61F4A-81C6-4819-BC88-C01FE7862072}"/>
              </a:ext>
            </a:extLst>
          </p:cNvPr>
          <p:cNvSpPr>
            <a:spLocks noGrp="1"/>
          </p:cNvSpPr>
          <p:nvPr>
            <p:ph idx="1"/>
          </p:nvPr>
        </p:nvSpPr>
        <p:spPr/>
        <p:txBody>
          <a:bodyPr/>
          <a:lstStyle/>
          <a:p>
            <a:r>
              <a:rPr lang="en-US" altLang="en-US" dirty="0"/>
              <a:t>Why Data Reduction?</a:t>
            </a:r>
            <a:endParaRPr lang="en-US" altLang="en-US" dirty="0">
              <a:cs typeface="Tahoma" panose="020B0604030504040204" pitchFamily="34" charset="0"/>
            </a:endParaRPr>
          </a:p>
          <a:p>
            <a:pPr lvl="1"/>
            <a:r>
              <a:rPr lang="en-US" altLang="en-US" dirty="0"/>
              <a:t>A database/data warehouse may store terabytes of data.  </a:t>
            </a:r>
          </a:p>
          <a:p>
            <a:pPr lvl="1"/>
            <a:r>
              <a:rPr lang="en-US" altLang="en-US" dirty="0"/>
              <a:t>Complex data analysis may take a very long time to run on the complete data set.</a:t>
            </a:r>
          </a:p>
          <a:p>
            <a:pPr marL="255588" indent="-342900"/>
            <a:r>
              <a:rPr lang="en-US" altLang="en-US" dirty="0"/>
              <a:t>What is Data Reduction?</a:t>
            </a:r>
          </a:p>
          <a:p>
            <a:pPr lvl="1"/>
            <a:r>
              <a:rPr lang="en-US" dirty="0"/>
              <a:t>Data reduction process reduces the size of data and makes it suitable and feasible for analysis. </a:t>
            </a:r>
          </a:p>
          <a:p>
            <a:pPr lvl="1"/>
            <a:r>
              <a:rPr lang="en-US" dirty="0"/>
              <a:t>In the reduction process, integrity of the data must be preserved and data volume is reduced. </a:t>
            </a:r>
          </a:p>
          <a:p>
            <a:pPr lvl="1"/>
            <a:r>
              <a:rPr lang="en-US" dirty="0"/>
              <a:t>There are many techniques that can be used for data reduction like</a:t>
            </a:r>
            <a:endParaRPr lang="en-US" altLang="en-US" dirty="0"/>
          </a:p>
          <a:p>
            <a:pPr marL="1371600" lvl="2" indent="-457200">
              <a:buFont typeface="+mj-lt"/>
              <a:buAutoNum type="arabicPeriod"/>
            </a:pPr>
            <a:r>
              <a:rPr lang="en-US" altLang="en-US" sz="2000" dirty="0">
                <a:solidFill>
                  <a:schemeClr val="accent6"/>
                </a:solidFill>
              </a:rPr>
              <a:t>Dimensionality reduction</a:t>
            </a:r>
            <a:endParaRPr lang="en-US" altLang="en-US" sz="2000" dirty="0"/>
          </a:p>
          <a:p>
            <a:pPr marL="1371600" lvl="2" indent="-457200">
              <a:buFont typeface="+mj-lt"/>
              <a:buAutoNum type="arabicPeriod"/>
            </a:pPr>
            <a:r>
              <a:rPr lang="en-US" altLang="en-US" sz="2000" dirty="0">
                <a:solidFill>
                  <a:schemeClr val="accent6"/>
                </a:solidFill>
              </a:rPr>
              <a:t>Numerosity reduction</a:t>
            </a:r>
            <a:endParaRPr lang="en-US" altLang="en-US" sz="2000" dirty="0">
              <a:solidFill>
                <a:schemeClr val="folHlink"/>
              </a:solidFill>
            </a:endParaRPr>
          </a:p>
          <a:p>
            <a:pPr marL="1371600" lvl="2" indent="-457200">
              <a:buFont typeface="+mj-lt"/>
              <a:buAutoNum type="arabicPeriod"/>
            </a:pPr>
            <a:r>
              <a:rPr lang="en-US" altLang="en-US" sz="2000" dirty="0">
                <a:solidFill>
                  <a:schemeClr val="accent6"/>
                </a:solidFill>
              </a:rPr>
              <a:t>Data compression</a:t>
            </a:r>
          </a:p>
        </p:txBody>
      </p:sp>
    </p:spTree>
    <p:extLst>
      <p:ext uri="{BB962C8B-B14F-4D97-AF65-F5344CB8AC3E}">
        <p14:creationId xmlns:p14="http://schemas.microsoft.com/office/powerpoint/2010/main" val="10188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3B8A-1661-45C0-B3D0-C4AE88C2C6FF}"/>
              </a:ext>
            </a:extLst>
          </p:cNvPr>
          <p:cNvSpPr>
            <a:spLocks noGrp="1"/>
          </p:cNvSpPr>
          <p:nvPr>
            <p:ph type="title"/>
          </p:nvPr>
        </p:nvSpPr>
        <p:spPr/>
        <p:txBody>
          <a:bodyPr>
            <a:noAutofit/>
          </a:bodyPr>
          <a:lstStyle/>
          <a:p>
            <a:pPr>
              <a:lnSpc>
                <a:spcPct val="130000"/>
              </a:lnSpc>
            </a:pPr>
            <a:r>
              <a:rPr lang="en-US" altLang="en-US" dirty="0"/>
              <a:t>1. Dimensionality Reduction</a:t>
            </a:r>
          </a:p>
        </p:txBody>
      </p:sp>
      <p:sp>
        <p:nvSpPr>
          <p:cNvPr id="3" name="Content Placeholder 2">
            <a:extLst>
              <a:ext uri="{FF2B5EF4-FFF2-40B4-BE49-F238E27FC236}">
                <a16:creationId xmlns:a16="http://schemas.microsoft.com/office/drawing/2014/main" id="{DEA61F4A-81C6-4819-BC88-C01FE7862072}"/>
              </a:ext>
            </a:extLst>
          </p:cNvPr>
          <p:cNvSpPr>
            <a:spLocks noGrp="1"/>
          </p:cNvSpPr>
          <p:nvPr>
            <p:ph idx="1"/>
          </p:nvPr>
        </p:nvSpPr>
        <p:spPr/>
        <p:txBody>
          <a:bodyPr/>
          <a:lstStyle/>
          <a:p>
            <a:r>
              <a:rPr lang="en-US" b="1" dirty="0"/>
              <a:t>Dimensionality reduction</a:t>
            </a:r>
            <a:r>
              <a:rPr lang="en-US" dirty="0"/>
              <a:t>, or </a:t>
            </a:r>
            <a:r>
              <a:rPr lang="en-US" b="1" dirty="0"/>
              <a:t>dimension reduction</a:t>
            </a:r>
            <a:r>
              <a:rPr lang="en-US" dirty="0"/>
              <a:t>, is the transformation of data from a </a:t>
            </a:r>
            <a:r>
              <a:rPr lang="en-US" dirty="0">
                <a:solidFill>
                  <a:schemeClr val="accent6"/>
                </a:solidFill>
              </a:rPr>
              <a:t>high-dimensional space</a:t>
            </a:r>
            <a:r>
              <a:rPr lang="en-US" dirty="0"/>
              <a:t> into a </a:t>
            </a:r>
            <a:r>
              <a:rPr lang="en-US" dirty="0">
                <a:solidFill>
                  <a:schemeClr val="accent6"/>
                </a:solidFill>
              </a:rPr>
              <a:t>low-dimensional space </a:t>
            </a:r>
            <a:r>
              <a:rPr lang="en-US" dirty="0"/>
              <a:t>so that the low-dimensional representation retains some meaningful properties of the original data, ideally close to its intrinsic dimension.</a:t>
            </a:r>
          </a:p>
          <a:p>
            <a:r>
              <a:rPr lang="en-US" dirty="0"/>
              <a:t>The number of </a:t>
            </a:r>
            <a:r>
              <a:rPr lang="en-US" dirty="0">
                <a:solidFill>
                  <a:schemeClr val="accent6"/>
                </a:solidFill>
              </a:rPr>
              <a:t>input variables </a:t>
            </a:r>
            <a:r>
              <a:rPr lang="en-US" dirty="0"/>
              <a:t>or features for a dataset is referred to as its dimensionality.</a:t>
            </a:r>
          </a:p>
          <a:p>
            <a:r>
              <a:rPr lang="en-US" dirty="0"/>
              <a:t>Dimensionality reduction refers to techniques that reduce the number of input variables in a dataset.</a:t>
            </a:r>
          </a:p>
          <a:p>
            <a:r>
              <a:rPr lang="en-US" u="sng" dirty="0"/>
              <a:t>Example</a:t>
            </a:r>
          </a:p>
          <a:p>
            <a:pPr lvl="1"/>
            <a:r>
              <a:rPr lang="en-US" dirty="0"/>
              <a:t>Dimensional reduction can be discussed through a simple e-mail classification problem, where we need to classify whether the e-mail is spam or not. </a:t>
            </a:r>
          </a:p>
          <a:p>
            <a:pPr lvl="1"/>
            <a:r>
              <a:rPr lang="en-US" dirty="0"/>
              <a:t>This can involve a </a:t>
            </a:r>
            <a:r>
              <a:rPr lang="en-US" dirty="0">
                <a:solidFill>
                  <a:schemeClr val="accent6"/>
                </a:solidFill>
              </a:rPr>
              <a:t>large number of features</a:t>
            </a:r>
            <a:r>
              <a:rPr lang="en-US" dirty="0"/>
              <a:t>, such as whether or not the e-mail has a generic title, the content of the e-mail, whether the e-mail uses a template, etc.</a:t>
            </a:r>
          </a:p>
        </p:txBody>
      </p:sp>
      <p:sp>
        <p:nvSpPr>
          <p:cNvPr id="4" name="TextBox 3">
            <a:extLst>
              <a:ext uri="{FF2B5EF4-FFF2-40B4-BE49-F238E27FC236}">
                <a16:creationId xmlns:a16="http://schemas.microsoft.com/office/drawing/2014/main" id="{B42659E1-CBB5-4AD3-90DE-53FBDF047092}"/>
              </a:ext>
            </a:extLst>
          </p:cNvPr>
          <p:cNvSpPr txBox="1"/>
          <p:nvPr/>
        </p:nvSpPr>
        <p:spPr>
          <a:xfrm rot="5400000">
            <a:off x="10732369" y="-695851"/>
            <a:ext cx="553998" cy="2102905"/>
          </a:xfrm>
          <a:prstGeom prst="rect">
            <a:avLst/>
          </a:prstGeom>
        </p:spPr>
        <p:style>
          <a:lnRef idx="0">
            <a:schemeClr val="accent1"/>
          </a:lnRef>
          <a:fillRef idx="3">
            <a:schemeClr val="accent1"/>
          </a:fillRef>
          <a:effectRef idx="3">
            <a:schemeClr val="accent1"/>
          </a:effectRef>
          <a:fontRef idx="minor">
            <a:schemeClr val="lt1"/>
          </a:fontRef>
        </p:style>
        <p:txBody>
          <a:bodyPr vert="vert270" wrap="square" rtlCol="0">
            <a:spAutoFit/>
          </a:bodyPr>
          <a:lstStyle/>
          <a:p>
            <a:pPr algn="ctr"/>
            <a:r>
              <a:rPr lang="en-US" sz="2400" b="1" dirty="0"/>
              <a:t>Data Reduction</a:t>
            </a:r>
          </a:p>
        </p:txBody>
      </p:sp>
    </p:spTree>
    <p:extLst>
      <p:ext uri="{BB962C8B-B14F-4D97-AF65-F5344CB8AC3E}">
        <p14:creationId xmlns:p14="http://schemas.microsoft.com/office/powerpoint/2010/main" val="318810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3B8A-1661-45C0-B3D0-C4AE88C2C6FF}"/>
              </a:ext>
            </a:extLst>
          </p:cNvPr>
          <p:cNvSpPr>
            <a:spLocks noGrp="1"/>
          </p:cNvSpPr>
          <p:nvPr>
            <p:ph type="title"/>
          </p:nvPr>
        </p:nvSpPr>
        <p:spPr/>
        <p:txBody>
          <a:bodyPr>
            <a:noAutofit/>
          </a:bodyPr>
          <a:lstStyle/>
          <a:p>
            <a:pPr>
              <a:lnSpc>
                <a:spcPct val="130000"/>
              </a:lnSpc>
            </a:pPr>
            <a:r>
              <a:rPr lang="en-US" altLang="en-US" dirty="0"/>
              <a:t>1. Dimensionality Reduction Cont..</a:t>
            </a:r>
          </a:p>
        </p:txBody>
      </p:sp>
      <p:sp>
        <p:nvSpPr>
          <p:cNvPr id="4" name="TextBox 3">
            <a:extLst>
              <a:ext uri="{FF2B5EF4-FFF2-40B4-BE49-F238E27FC236}">
                <a16:creationId xmlns:a16="http://schemas.microsoft.com/office/drawing/2014/main" id="{B42659E1-CBB5-4AD3-90DE-53FBDF047092}"/>
              </a:ext>
            </a:extLst>
          </p:cNvPr>
          <p:cNvSpPr txBox="1"/>
          <p:nvPr/>
        </p:nvSpPr>
        <p:spPr>
          <a:xfrm rot="5400000">
            <a:off x="10732369" y="-695851"/>
            <a:ext cx="553998" cy="2102905"/>
          </a:xfrm>
          <a:prstGeom prst="rect">
            <a:avLst/>
          </a:prstGeom>
        </p:spPr>
        <p:style>
          <a:lnRef idx="0">
            <a:schemeClr val="accent1"/>
          </a:lnRef>
          <a:fillRef idx="3">
            <a:schemeClr val="accent1"/>
          </a:fillRef>
          <a:effectRef idx="3">
            <a:schemeClr val="accent1"/>
          </a:effectRef>
          <a:fontRef idx="minor">
            <a:schemeClr val="lt1"/>
          </a:fontRef>
        </p:style>
        <p:txBody>
          <a:bodyPr vert="vert270" wrap="square" rtlCol="0">
            <a:spAutoFit/>
          </a:bodyPr>
          <a:lstStyle/>
          <a:p>
            <a:pPr algn="ctr"/>
            <a:r>
              <a:rPr lang="en-US" sz="2400" b="1" dirty="0"/>
              <a:t>Data Reduction</a:t>
            </a:r>
          </a:p>
        </p:txBody>
      </p:sp>
      <p:pic>
        <p:nvPicPr>
          <p:cNvPr id="10" name="Content Placeholder 9">
            <a:extLst>
              <a:ext uri="{FF2B5EF4-FFF2-40B4-BE49-F238E27FC236}">
                <a16:creationId xmlns:a16="http://schemas.microsoft.com/office/drawing/2014/main" id="{9DEAE7D0-86A0-43D6-AD5E-F9C9251D3F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845" y="1225926"/>
            <a:ext cx="6424140" cy="4406148"/>
          </a:xfrm>
        </p:spPr>
      </p:pic>
      <p:sp>
        <p:nvSpPr>
          <p:cNvPr id="12" name="TextBox 11">
            <a:extLst>
              <a:ext uri="{FF2B5EF4-FFF2-40B4-BE49-F238E27FC236}">
                <a16:creationId xmlns:a16="http://schemas.microsoft.com/office/drawing/2014/main" id="{67014A89-4BC5-48CF-9B0B-6BE6028A0220}"/>
              </a:ext>
            </a:extLst>
          </p:cNvPr>
          <p:cNvSpPr txBox="1"/>
          <p:nvPr/>
        </p:nvSpPr>
        <p:spPr>
          <a:xfrm>
            <a:off x="7076670" y="2359267"/>
            <a:ext cx="4810529" cy="1938992"/>
          </a:xfrm>
          <a:prstGeom prst="rect">
            <a:avLst/>
          </a:prstGeom>
          <a:noFill/>
        </p:spPr>
        <p:txBody>
          <a:bodyPr wrap="square">
            <a:spAutoFit/>
          </a:bodyPr>
          <a:lstStyle/>
          <a:p>
            <a:pPr lvl="1" algn="ctr"/>
            <a:r>
              <a:rPr lang="en-US" sz="2400" dirty="0"/>
              <a:t>A 3-D classification problem can be hard to visualize, whereas a 2-D one can be mapped to a simple 2 dimensional space, and a 1-D problem to a simple line.</a:t>
            </a:r>
            <a:endParaRPr lang="en-US" altLang="en-US" sz="2800" dirty="0">
              <a:solidFill>
                <a:schemeClr val="accent6"/>
              </a:solidFill>
            </a:endParaRPr>
          </a:p>
        </p:txBody>
      </p:sp>
    </p:spTree>
    <p:extLst>
      <p:ext uri="{BB962C8B-B14F-4D97-AF65-F5344CB8AC3E}">
        <p14:creationId xmlns:p14="http://schemas.microsoft.com/office/powerpoint/2010/main" val="271241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3B8A-1661-45C0-B3D0-C4AE88C2C6FF}"/>
              </a:ext>
            </a:extLst>
          </p:cNvPr>
          <p:cNvSpPr>
            <a:spLocks noGrp="1"/>
          </p:cNvSpPr>
          <p:nvPr>
            <p:ph type="title"/>
          </p:nvPr>
        </p:nvSpPr>
        <p:spPr/>
        <p:txBody>
          <a:bodyPr>
            <a:noAutofit/>
          </a:bodyPr>
          <a:lstStyle/>
          <a:p>
            <a:pPr>
              <a:lnSpc>
                <a:spcPct val="130000"/>
              </a:lnSpc>
            </a:pPr>
            <a:r>
              <a:rPr lang="en-US" altLang="en-US" dirty="0"/>
              <a:t>2. Numerosity Reduction</a:t>
            </a:r>
          </a:p>
        </p:txBody>
      </p:sp>
      <p:sp>
        <p:nvSpPr>
          <p:cNvPr id="3" name="Content Placeholder 2">
            <a:extLst>
              <a:ext uri="{FF2B5EF4-FFF2-40B4-BE49-F238E27FC236}">
                <a16:creationId xmlns:a16="http://schemas.microsoft.com/office/drawing/2014/main" id="{DEA61F4A-81C6-4819-BC88-C01FE7862072}"/>
              </a:ext>
            </a:extLst>
          </p:cNvPr>
          <p:cNvSpPr>
            <a:spLocks noGrp="1"/>
          </p:cNvSpPr>
          <p:nvPr>
            <p:ph idx="1"/>
          </p:nvPr>
        </p:nvSpPr>
        <p:spPr/>
        <p:txBody>
          <a:bodyPr/>
          <a:lstStyle/>
          <a:p>
            <a:r>
              <a:rPr lang="en-US" altLang="en-US" sz="2600" dirty="0"/>
              <a:t>Numerosity Reduction is a data reduction technique which replaces the original data by smaller form of data representation. </a:t>
            </a:r>
          </a:p>
          <a:p>
            <a:r>
              <a:rPr lang="en-US" altLang="en-US" sz="2600" dirty="0"/>
              <a:t>There are two techniques for numerosity reduction- </a:t>
            </a:r>
            <a:r>
              <a:rPr lang="en-US" altLang="en-US" sz="2600" dirty="0">
                <a:solidFill>
                  <a:schemeClr val="accent6"/>
                </a:solidFill>
              </a:rPr>
              <a:t>Parametric</a:t>
            </a:r>
            <a:r>
              <a:rPr lang="en-US" altLang="en-US" sz="2600" dirty="0"/>
              <a:t> and </a:t>
            </a:r>
            <a:r>
              <a:rPr lang="en-US" altLang="en-US" sz="2600" dirty="0">
                <a:solidFill>
                  <a:schemeClr val="accent6"/>
                </a:solidFill>
              </a:rPr>
              <a:t>Non-Parametric</a:t>
            </a:r>
            <a:r>
              <a:rPr lang="en-US" altLang="en-US" sz="2600" dirty="0"/>
              <a:t> methods.</a:t>
            </a:r>
          </a:p>
          <a:p>
            <a:r>
              <a:rPr lang="en-US" altLang="en-US" sz="2600" b="1" dirty="0"/>
              <a:t>Parametric Methods</a:t>
            </a:r>
          </a:p>
          <a:p>
            <a:pPr lvl="1"/>
            <a:r>
              <a:rPr lang="en-US" altLang="en-US" sz="2200" dirty="0"/>
              <a:t>For parametric methods, data is represented using some model. </a:t>
            </a:r>
          </a:p>
          <a:p>
            <a:pPr lvl="1"/>
            <a:r>
              <a:rPr lang="en-US" altLang="en-US" sz="2200" dirty="0"/>
              <a:t>The model is used to estimate the data, so that only parameters of data are required to be stored, instead of actual data. </a:t>
            </a:r>
          </a:p>
          <a:p>
            <a:pPr lvl="1"/>
            <a:r>
              <a:rPr lang="en-US" altLang="en-US" sz="2200" dirty="0"/>
              <a:t>Regression and Log-Linear methods are used for creating such models.</a:t>
            </a:r>
          </a:p>
          <a:p>
            <a:pPr fontAlgn="base"/>
            <a:r>
              <a:rPr lang="en-US" sz="2600" b="1" dirty="0"/>
              <a:t>Non-Parametric Methods </a:t>
            </a:r>
            <a:endParaRPr lang="en-US" b="1" dirty="0"/>
          </a:p>
          <a:p>
            <a:pPr lvl="1" fontAlgn="base"/>
            <a:r>
              <a:rPr lang="en-US" sz="2200" dirty="0"/>
              <a:t>These methods are used for storing reduced representations of the data include </a:t>
            </a:r>
            <a:r>
              <a:rPr lang="en-US" sz="2200" b="1" dirty="0"/>
              <a:t>histograms</a:t>
            </a:r>
            <a:r>
              <a:rPr lang="en-US" sz="2200" dirty="0"/>
              <a:t>, </a:t>
            </a:r>
            <a:r>
              <a:rPr lang="en-US" sz="2200" b="1" dirty="0"/>
              <a:t>clustering</a:t>
            </a:r>
            <a:r>
              <a:rPr lang="en-US" sz="2200" dirty="0"/>
              <a:t>, </a:t>
            </a:r>
            <a:r>
              <a:rPr lang="en-US" sz="2200" b="1" dirty="0"/>
              <a:t>sampling</a:t>
            </a:r>
            <a:r>
              <a:rPr lang="en-US" sz="2200" dirty="0"/>
              <a:t> and </a:t>
            </a:r>
            <a:r>
              <a:rPr lang="en-US" sz="2200" b="1" dirty="0"/>
              <a:t>data cube aggregation</a:t>
            </a:r>
            <a:r>
              <a:rPr lang="en-US" sz="2200" dirty="0"/>
              <a:t>.</a:t>
            </a:r>
          </a:p>
          <a:p>
            <a:pPr lvl="1"/>
            <a:endParaRPr lang="en-US" altLang="en-US" sz="2200" dirty="0"/>
          </a:p>
        </p:txBody>
      </p:sp>
      <p:sp>
        <p:nvSpPr>
          <p:cNvPr id="4" name="TextBox 3">
            <a:extLst>
              <a:ext uri="{FF2B5EF4-FFF2-40B4-BE49-F238E27FC236}">
                <a16:creationId xmlns:a16="http://schemas.microsoft.com/office/drawing/2014/main" id="{B42659E1-CBB5-4AD3-90DE-53FBDF047092}"/>
              </a:ext>
            </a:extLst>
          </p:cNvPr>
          <p:cNvSpPr txBox="1"/>
          <p:nvPr/>
        </p:nvSpPr>
        <p:spPr>
          <a:xfrm rot="5400000">
            <a:off x="10732369" y="-695851"/>
            <a:ext cx="553998" cy="2102905"/>
          </a:xfrm>
          <a:prstGeom prst="rect">
            <a:avLst/>
          </a:prstGeom>
        </p:spPr>
        <p:style>
          <a:lnRef idx="0">
            <a:schemeClr val="accent1"/>
          </a:lnRef>
          <a:fillRef idx="3">
            <a:schemeClr val="accent1"/>
          </a:fillRef>
          <a:effectRef idx="3">
            <a:schemeClr val="accent1"/>
          </a:effectRef>
          <a:fontRef idx="minor">
            <a:schemeClr val="lt1"/>
          </a:fontRef>
        </p:style>
        <p:txBody>
          <a:bodyPr vert="vert270" wrap="square" rtlCol="0">
            <a:spAutoFit/>
          </a:bodyPr>
          <a:lstStyle/>
          <a:p>
            <a:pPr algn="ctr"/>
            <a:r>
              <a:rPr lang="en-US" sz="2400" b="1" dirty="0"/>
              <a:t>Data Reduction</a:t>
            </a:r>
          </a:p>
        </p:txBody>
      </p:sp>
    </p:spTree>
    <p:extLst>
      <p:ext uri="{BB962C8B-B14F-4D97-AF65-F5344CB8AC3E}">
        <p14:creationId xmlns:p14="http://schemas.microsoft.com/office/powerpoint/2010/main" val="375704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AE255-5278-4A14-B0DF-6D4C283BE233}"/>
              </a:ext>
            </a:extLst>
          </p:cNvPr>
          <p:cNvSpPr>
            <a:spLocks noGrp="1"/>
          </p:cNvSpPr>
          <p:nvPr>
            <p:ph type="title"/>
          </p:nvPr>
        </p:nvSpPr>
        <p:spPr/>
        <p:txBody>
          <a:bodyPr/>
          <a:lstStyle/>
          <a:p>
            <a:r>
              <a:rPr lang="en-US" dirty="0"/>
              <a:t>Data Labeling </a:t>
            </a:r>
          </a:p>
        </p:txBody>
      </p:sp>
      <p:sp>
        <p:nvSpPr>
          <p:cNvPr id="3" name="Content Placeholder 2">
            <a:extLst>
              <a:ext uri="{FF2B5EF4-FFF2-40B4-BE49-F238E27FC236}">
                <a16:creationId xmlns:a16="http://schemas.microsoft.com/office/drawing/2014/main" id="{5D70C9E2-9C7A-46A7-934C-D9B3A3337FA9}"/>
              </a:ext>
            </a:extLst>
          </p:cNvPr>
          <p:cNvSpPr>
            <a:spLocks noGrp="1"/>
          </p:cNvSpPr>
          <p:nvPr>
            <p:ph idx="1"/>
          </p:nvPr>
        </p:nvSpPr>
        <p:spPr/>
        <p:txBody>
          <a:bodyPr/>
          <a:lstStyle/>
          <a:p>
            <a:r>
              <a:rPr lang="en-US" dirty="0"/>
              <a:t>Data labeling is the process of identifying raw data (images, text files, videos, etc.) and adding one or more meaningful and informative labels to provide context so that a model can learn from it.</a:t>
            </a:r>
          </a:p>
          <a:p>
            <a:pPr lvl="1"/>
            <a:r>
              <a:rPr lang="en-US" dirty="0"/>
              <a:t>For example, labels might indicate whether a photo contains a bird or car, which words were uttered in an audio recording, or if an x-ray contains a tumor. </a:t>
            </a:r>
          </a:p>
          <a:p>
            <a:pPr lvl="1"/>
            <a:r>
              <a:rPr lang="en-US" dirty="0"/>
              <a:t>Data labeling is required for a variety of use cases including computer vision, natural language processing, and speech recognition.</a:t>
            </a:r>
          </a:p>
          <a:p>
            <a:endParaRPr lang="en-US" dirty="0"/>
          </a:p>
        </p:txBody>
      </p:sp>
    </p:spTree>
    <p:extLst>
      <p:ext uri="{BB962C8B-B14F-4D97-AF65-F5344CB8AC3E}">
        <p14:creationId xmlns:p14="http://schemas.microsoft.com/office/powerpoint/2010/main" val="165176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3B8A-1661-45C0-B3D0-C4AE88C2C6FF}"/>
              </a:ext>
            </a:extLst>
          </p:cNvPr>
          <p:cNvSpPr>
            <a:spLocks noGrp="1"/>
          </p:cNvSpPr>
          <p:nvPr>
            <p:ph type="title"/>
          </p:nvPr>
        </p:nvSpPr>
        <p:spPr/>
        <p:txBody>
          <a:bodyPr>
            <a:noAutofit/>
          </a:bodyPr>
          <a:lstStyle/>
          <a:p>
            <a:pPr>
              <a:lnSpc>
                <a:spcPct val="130000"/>
              </a:lnSpc>
            </a:pPr>
            <a:r>
              <a:rPr lang="en-US" altLang="en-US" dirty="0"/>
              <a:t>Regression</a:t>
            </a:r>
          </a:p>
        </p:txBody>
      </p:sp>
      <p:sp>
        <p:nvSpPr>
          <p:cNvPr id="3" name="Content Placeholder 2">
            <a:extLst>
              <a:ext uri="{FF2B5EF4-FFF2-40B4-BE49-F238E27FC236}">
                <a16:creationId xmlns:a16="http://schemas.microsoft.com/office/drawing/2014/main" id="{DEA61F4A-81C6-4819-BC88-C01FE7862072}"/>
              </a:ext>
            </a:extLst>
          </p:cNvPr>
          <p:cNvSpPr>
            <a:spLocks noGrp="1"/>
          </p:cNvSpPr>
          <p:nvPr>
            <p:ph idx="1"/>
          </p:nvPr>
        </p:nvSpPr>
        <p:spPr/>
        <p:txBody>
          <a:bodyPr/>
          <a:lstStyle/>
          <a:p>
            <a:r>
              <a:rPr lang="en-US" altLang="en-US" sz="2600" dirty="0"/>
              <a:t>Regression can be a simple linear regression or multiple linear regression. </a:t>
            </a:r>
          </a:p>
          <a:p>
            <a:r>
              <a:rPr lang="en-US" altLang="en-US" sz="2600" dirty="0"/>
              <a:t>When there is only single independent attribute, such regression model is called simple linear regression and if there are multiple independent attributes, then such regression models are called multiple linear regression.</a:t>
            </a:r>
          </a:p>
          <a:p>
            <a:r>
              <a:rPr lang="en-US" altLang="en-US" sz="2600" dirty="0"/>
              <a:t>In linear regression, the data are modeled to a fit straight line. </a:t>
            </a:r>
          </a:p>
          <a:p>
            <a:r>
              <a:rPr lang="en-US" altLang="en-US" sz="2600" dirty="0"/>
              <a:t>For example, a random variable y can be modeled as a linear function of another random variable x with the equation y = </a:t>
            </a:r>
            <a:r>
              <a:rPr lang="en-US" altLang="en-US" sz="2600" dirty="0" err="1"/>
              <a:t>ax+b</a:t>
            </a:r>
            <a:endParaRPr lang="en-US" altLang="en-US" sz="2600" dirty="0"/>
          </a:p>
          <a:p>
            <a:r>
              <a:rPr lang="en-US" altLang="en-US" sz="2600" dirty="0"/>
              <a:t>Where a and b (regression coefficients) specifies the slope and y-intercept of the line, respectively.</a:t>
            </a:r>
          </a:p>
          <a:p>
            <a:r>
              <a:rPr lang="en-US" altLang="en-US" sz="2600" dirty="0"/>
              <a:t>In multiple linear regression, y will be modeled as a linear function of two or more predictor (independent) variables.</a:t>
            </a:r>
          </a:p>
        </p:txBody>
      </p:sp>
      <p:sp>
        <p:nvSpPr>
          <p:cNvPr id="4" name="TextBox 3">
            <a:extLst>
              <a:ext uri="{FF2B5EF4-FFF2-40B4-BE49-F238E27FC236}">
                <a16:creationId xmlns:a16="http://schemas.microsoft.com/office/drawing/2014/main" id="{B42659E1-CBB5-4AD3-90DE-53FBDF047092}"/>
              </a:ext>
            </a:extLst>
          </p:cNvPr>
          <p:cNvSpPr txBox="1"/>
          <p:nvPr/>
        </p:nvSpPr>
        <p:spPr>
          <a:xfrm rot="5400000">
            <a:off x="10732369" y="-695851"/>
            <a:ext cx="553998" cy="2102905"/>
          </a:xfrm>
          <a:prstGeom prst="rect">
            <a:avLst/>
          </a:prstGeom>
        </p:spPr>
        <p:style>
          <a:lnRef idx="0">
            <a:schemeClr val="accent1"/>
          </a:lnRef>
          <a:fillRef idx="3">
            <a:schemeClr val="accent1"/>
          </a:fillRef>
          <a:effectRef idx="3">
            <a:schemeClr val="accent1"/>
          </a:effectRef>
          <a:fontRef idx="minor">
            <a:schemeClr val="lt1"/>
          </a:fontRef>
        </p:style>
        <p:txBody>
          <a:bodyPr vert="vert270" wrap="square" rtlCol="0">
            <a:spAutoFit/>
          </a:bodyPr>
          <a:lstStyle/>
          <a:p>
            <a:pPr algn="ctr"/>
            <a:r>
              <a:rPr lang="en-US" sz="2400" b="1" dirty="0"/>
              <a:t>Data Reduction</a:t>
            </a:r>
          </a:p>
        </p:txBody>
      </p:sp>
    </p:spTree>
    <p:extLst>
      <p:ext uri="{BB962C8B-B14F-4D97-AF65-F5344CB8AC3E}">
        <p14:creationId xmlns:p14="http://schemas.microsoft.com/office/powerpoint/2010/main" val="2746476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3B8A-1661-45C0-B3D0-C4AE88C2C6FF}"/>
              </a:ext>
            </a:extLst>
          </p:cNvPr>
          <p:cNvSpPr>
            <a:spLocks noGrp="1"/>
          </p:cNvSpPr>
          <p:nvPr>
            <p:ph type="title"/>
          </p:nvPr>
        </p:nvSpPr>
        <p:spPr/>
        <p:txBody>
          <a:bodyPr>
            <a:noAutofit/>
          </a:bodyPr>
          <a:lstStyle/>
          <a:p>
            <a:pPr>
              <a:lnSpc>
                <a:spcPct val="130000"/>
              </a:lnSpc>
            </a:pPr>
            <a:r>
              <a:rPr lang="en-US" altLang="en-US" dirty="0"/>
              <a:t>Log-Linear Model</a:t>
            </a:r>
          </a:p>
        </p:txBody>
      </p:sp>
      <p:sp>
        <p:nvSpPr>
          <p:cNvPr id="3" name="Content Placeholder 2">
            <a:extLst>
              <a:ext uri="{FF2B5EF4-FFF2-40B4-BE49-F238E27FC236}">
                <a16:creationId xmlns:a16="http://schemas.microsoft.com/office/drawing/2014/main" id="{DEA61F4A-81C6-4819-BC88-C01FE7862072}"/>
              </a:ext>
            </a:extLst>
          </p:cNvPr>
          <p:cNvSpPr>
            <a:spLocks noGrp="1"/>
          </p:cNvSpPr>
          <p:nvPr>
            <p:ph idx="1"/>
          </p:nvPr>
        </p:nvSpPr>
        <p:spPr/>
        <p:txBody>
          <a:bodyPr/>
          <a:lstStyle/>
          <a:p>
            <a:r>
              <a:rPr lang="en-US" altLang="en-US" sz="2600" dirty="0"/>
              <a:t>Log-linear model can be used to estimate the probability of each data point in a multidimensional space for a set of discretized attributes, based on a smaller subset of dimensional combinations. </a:t>
            </a:r>
          </a:p>
          <a:p>
            <a:r>
              <a:rPr lang="en-US" altLang="en-US" sz="2600" dirty="0"/>
              <a:t>This allows a higher-dimensional data space to be constructed from lower-dimensional attributes.</a:t>
            </a:r>
          </a:p>
          <a:p>
            <a:r>
              <a:rPr lang="en-US" altLang="en-US" sz="2600" dirty="0"/>
              <a:t>Regression and log-linear model can both be used on sparse data (most of the elements are zero), although their application may be limited.</a:t>
            </a:r>
          </a:p>
        </p:txBody>
      </p:sp>
      <p:sp>
        <p:nvSpPr>
          <p:cNvPr id="4" name="TextBox 3">
            <a:extLst>
              <a:ext uri="{FF2B5EF4-FFF2-40B4-BE49-F238E27FC236}">
                <a16:creationId xmlns:a16="http://schemas.microsoft.com/office/drawing/2014/main" id="{B42659E1-CBB5-4AD3-90DE-53FBDF047092}"/>
              </a:ext>
            </a:extLst>
          </p:cNvPr>
          <p:cNvSpPr txBox="1"/>
          <p:nvPr/>
        </p:nvSpPr>
        <p:spPr>
          <a:xfrm rot="5400000">
            <a:off x="10732369" y="-695851"/>
            <a:ext cx="553998" cy="2102905"/>
          </a:xfrm>
          <a:prstGeom prst="rect">
            <a:avLst/>
          </a:prstGeom>
        </p:spPr>
        <p:style>
          <a:lnRef idx="0">
            <a:schemeClr val="accent1"/>
          </a:lnRef>
          <a:fillRef idx="3">
            <a:schemeClr val="accent1"/>
          </a:fillRef>
          <a:effectRef idx="3">
            <a:schemeClr val="accent1"/>
          </a:effectRef>
          <a:fontRef idx="minor">
            <a:schemeClr val="lt1"/>
          </a:fontRef>
        </p:style>
        <p:txBody>
          <a:bodyPr vert="vert270" wrap="square" rtlCol="0">
            <a:spAutoFit/>
          </a:bodyPr>
          <a:lstStyle/>
          <a:p>
            <a:pPr algn="ctr"/>
            <a:r>
              <a:rPr lang="en-US" sz="2400" b="1" dirty="0"/>
              <a:t>Data Reduction</a:t>
            </a:r>
          </a:p>
        </p:txBody>
      </p:sp>
      <p:pic>
        <p:nvPicPr>
          <p:cNvPr id="6" name="Picture 5">
            <a:extLst>
              <a:ext uri="{FF2B5EF4-FFF2-40B4-BE49-F238E27FC236}">
                <a16:creationId xmlns:a16="http://schemas.microsoft.com/office/drawing/2014/main" id="{995F8F5A-AC1E-4BD5-A49E-121E4FD1AC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4998" y="3745367"/>
            <a:ext cx="3997465" cy="2638004"/>
          </a:xfrm>
          <a:prstGeom prst="rect">
            <a:avLst/>
          </a:prstGeom>
        </p:spPr>
      </p:pic>
    </p:spTree>
    <p:extLst>
      <p:ext uri="{BB962C8B-B14F-4D97-AF65-F5344CB8AC3E}">
        <p14:creationId xmlns:p14="http://schemas.microsoft.com/office/powerpoint/2010/main" val="3531094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3B8A-1661-45C0-B3D0-C4AE88C2C6FF}"/>
              </a:ext>
            </a:extLst>
          </p:cNvPr>
          <p:cNvSpPr>
            <a:spLocks noGrp="1"/>
          </p:cNvSpPr>
          <p:nvPr>
            <p:ph type="title"/>
          </p:nvPr>
        </p:nvSpPr>
        <p:spPr/>
        <p:txBody>
          <a:bodyPr>
            <a:noAutofit/>
          </a:bodyPr>
          <a:lstStyle/>
          <a:p>
            <a:pPr>
              <a:lnSpc>
                <a:spcPct val="130000"/>
              </a:lnSpc>
            </a:pPr>
            <a:r>
              <a:rPr lang="en-US" sz="3600" dirty="0"/>
              <a:t>Non-Parametric Methods </a:t>
            </a:r>
            <a:endParaRPr lang="en-US" altLang="en-US" dirty="0"/>
          </a:p>
        </p:txBody>
      </p:sp>
      <p:sp>
        <p:nvSpPr>
          <p:cNvPr id="3" name="Content Placeholder 2">
            <a:extLst>
              <a:ext uri="{FF2B5EF4-FFF2-40B4-BE49-F238E27FC236}">
                <a16:creationId xmlns:a16="http://schemas.microsoft.com/office/drawing/2014/main" id="{DEA61F4A-81C6-4819-BC88-C01FE7862072}"/>
              </a:ext>
            </a:extLst>
          </p:cNvPr>
          <p:cNvSpPr>
            <a:spLocks noGrp="1"/>
          </p:cNvSpPr>
          <p:nvPr>
            <p:ph idx="1"/>
          </p:nvPr>
        </p:nvSpPr>
        <p:spPr/>
        <p:txBody>
          <a:bodyPr/>
          <a:lstStyle/>
          <a:p>
            <a:r>
              <a:rPr lang="en-US" altLang="en-US" sz="2600" b="1" dirty="0"/>
              <a:t>Histograms</a:t>
            </a:r>
            <a:endParaRPr lang="en-US" altLang="en-US" sz="2600" dirty="0"/>
          </a:p>
          <a:p>
            <a:pPr lvl="1"/>
            <a:r>
              <a:rPr lang="en-US" altLang="en-US" sz="2200" dirty="0"/>
              <a:t>Histogram is the data representation in terms of frequency. </a:t>
            </a:r>
          </a:p>
          <a:p>
            <a:pPr lvl="1"/>
            <a:r>
              <a:rPr lang="en-US" altLang="en-US" sz="2200" dirty="0"/>
              <a:t>It uses binning to approximate data distribution and is a popular form of data reduction.</a:t>
            </a:r>
          </a:p>
          <a:p>
            <a:r>
              <a:rPr lang="en-US" altLang="en-US" sz="2600" b="1" dirty="0"/>
              <a:t>Clustering</a:t>
            </a:r>
            <a:endParaRPr lang="en-US" altLang="en-US" sz="2600" dirty="0"/>
          </a:p>
          <a:p>
            <a:pPr lvl="1"/>
            <a:r>
              <a:rPr lang="en-US" altLang="en-US" sz="2200" dirty="0"/>
              <a:t>Clustering divides the data into groups/clusters, it partitions the whole data into different clusters. </a:t>
            </a:r>
          </a:p>
          <a:p>
            <a:pPr lvl="1"/>
            <a:r>
              <a:rPr lang="en-US" altLang="en-US" sz="2200" dirty="0"/>
              <a:t>In data reduction, the cluster representation of the data are used to replace the actual data, It also helps to detect outliers in data.</a:t>
            </a:r>
          </a:p>
          <a:p>
            <a:r>
              <a:rPr lang="en-US" altLang="en-US" sz="2600" b="1" dirty="0"/>
              <a:t>Sampling</a:t>
            </a:r>
            <a:endParaRPr lang="en-US" altLang="en-US" sz="2600" dirty="0"/>
          </a:p>
          <a:p>
            <a:pPr lvl="1"/>
            <a:r>
              <a:rPr lang="en-US" altLang="en-US" sz="2200" dirty="0"/>
              <a:t>Sampling can be used for data reduction because it allows a large data set to be represented by a much smaller random data sample (or subset).</a:t>
            </a:r>
          </a:p>
          <a:p>
            <a:pPr algn="l"/>
            <a:r>
              <a:rPr lang="en-US" sz="2600" b="1" dirty="0"/>
              <a:t>Data Cube Aggregation</a:t>
            </a:r>
          </a:p>
          <a:p>
            <a:pPr lvl="1" algn="l"/>
            <a:r>
              <a:rPr lang="en-US" sz="2200" dirty="0"/>
              <a:t>Data cube aggregation involves moving the data from detailed level to a fewer number of dimensions.</a:t>
            </a:r>
          </a:p>
          <a:p>
            <a:pPr lvl="1" algn="l"/>
            <a:r>
              <a:rPr lang="en-US" sz="2200" dirty="0"/>
              <a:t>The resulting data set is smaller in volume, without loss of information </a:t>
            </a:r>
          </a:p>
          <a:p>
            <a:pPr marL="457200" lvl="1" indent="0" algn="l">
              <a:buNone/>
            </a:pPr>
            <a:r>
              <a:rPr lang="en-US" sz="2200" dirty="0"/>
              <a:t>      necessary for the analysis task.</a:t>
            </a:r>
            <a:endParaRPr lang="en-US" altLang="en-US" sz="2200" dirty="0"/>
          </a:p>
        </p:txBody>
      </p:sp>
      <p:sp>
        <p:nvSpPr>
          <p:cNvPr id="4" name="TextBox 3">
            <a:extLst>
              <a:ext uri="{FF2B5EF4-FFF2-40B4-BE49-F238E27FC236}">
                <a16:creationId xmlns:a16="http://schemas.microsoft.com/office/drawing/2014/main" id="{B42659E1-CBB5-4AD3-90DE-53FBDF047092}"/>
              </a:ext>
            </a:extLst>
          </p:cNvPr>
          <p:cNvSpPr txBox="1"/>
          <p:nvPr/>
        </p:nvSpPr>
        <p:spPr>
          <a:xfrm rot="5400000">
            <a:off x="10732369" y="-695851"/>
            <a:ext cx="553998" cy="2102905"/>
          </a:xfrm>
          <a:prstGeom prst="rect">
            <a:avLst/>
          </a:prstGeom>
        </p:spPr>
        <p:style>
          <a:lnRef idx="0">
            <a:schemeClr val="accent1"/>
          </a:lnRef>
          <a:fillRef idx="3">
            <a:schemeClr val="accent1"/>
          </a:fillRef>
          <a:effectRef idx="3">
            <a:schemeClr val="accent1"/>
          </a:effectRef>
          <a:fontRef idx="minor">
            <a:schemeClr val="lt1"/>
          </a:fontRef>
        </p:style>
        <p:txBody>
          <a:bodyPr vert="vert270" wrap="square" rtlCol="0">
            <a:spAutoFit/>
          </a:bodyPr>
          <a:lstStyle/>
          <a:p>
            <a:pPr algn="ctr"/>
            <a:r>
              <a:rPr lang="en-US" sz="2400" b="1" dirty="0"/>
              <a:t>Data Reduction</a:t>
            </a:r>
          </a:p>
        </p:txBody>
      </p:sp>
    </p:spTree>
    <p:extLst>
      <p:ext uri="{BB962C8B-B14F-4D97-AF65-F5344CB8AC3E}">
        <p14:creationId xmlns:p14="http://schemas.microsoft.com/office/powerpoint/2010/main" val="845689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500"/>
                                        <p:tgtEl>
                                          <p:spTgt spid="3">
                                            <p:txEl>
                                              <p:pRg st="10" end="1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3B8A-1661-45C0-B3D0-C4AE88C2C6FF}"/>
              </a:ext>
            </a:extLst>
          </p:cNvPr>
          <p:cNvSpPr>
            <a:spLocks noGrp="1"/>
          </p:cNvSpPr>
          <p:nvPr>
            <p:ph type="title"/>
          </p:nvPr>
        </p:nvSpPr>
        <p:spPr/>
        <p:txBody>
          <a:bodyPr>
            <a:noAutofit/>
          </a:bodyPr>
          <a:lstStyle/>
          <a:p>
            <a:pPr>
              <a:lnSpc>
                <a:spcPct val="130000"/>
              </a:lnSpc>
            </a:pPr>
            <a:r>
              <a:rPr lang="en-US" altLang="en-US" dirty="0"/>
              <a:t>3. Data Compression</a:t>
            </a:r>
          </a:p>
        </p:txBody>
      </p:sp>
      <p:sp>
        <p:nvSpPr>
          <p:cNvPr id="3" name="Content Placeholder 2">
            <a:extLst>
              <a:ext uri="{FF2B5EF4-FFF2-40B4-BE49-F238E27FC236}">
                <a16:creationId xmlns:a16="http://schemas.microsoft.com/office/drawing/2014/main" id="{DEA61F4A-81C6-4819-BC88-C01FE7862072}"/>
              </a:ext>
            </a:extLst>
          </p:cNvPr>
          <p:cNvSpPr>
            <a:spLocks noGrp="1"/>
          </p:cNvSpPr>
          <p:nvPr>
            <p:ph idx="1"/>
          </p:nvPr>
        </p:nvSpPr>
        <p:spPr/>
        <p:txBody>
          <a:bodyPr/>
          <a:lstStyle/>
          <a:p>
            <a:r>
              <a:rPr lang="en-US" dirty="0"/>
              <a:t>Data Compression is a reduction in the number of </a:t>
            </a:r>
            <a:r>
              <a:rPr lang="en-US" dirty="0">
                <a:solidFill>
                  <a:schemeClr val="accent6"/>
                </a:solidFill>
              </a:rPr>
              <a:t>bits</a:t>
            </a:r>
            <a:r>
              <a:rPr lang="en-US" dirty="0"/>
              <a:t> needed to represent data.</a:t>
            </a:r>
          </a:p>
          <a:p>
            <a:r>
              <a:rPr lang="en-US" dirty="0"/>
              <a:t>Compressing data can save storage capacity, speed up file transfer, and decrease costs for </a:t>
            </a:r>
            <a:r>
              <a:rPr lang="en-US" dirty="0">
                <a:solidFill>
                  <a:schemeClr val="accent6"/>
                </a:solidFill>
              </a:rPr>
              <a:t>storage hardware </a:t>
            </a:r>
            <a:r>
              <a:rPr lang="en-US" dirty="0"/>
              <a:t>and </a:t>
            </a:r>
            <a:r>
              <a:rPr lang="en-US" dirty="0">
                <a:solidFill>
                  <a:schemeClr val="accent6"/>
                </a:solidFill>
              </a:rPr>
              <a:t>network bandwidth</a:t>
            </a:r>
            <a:r>
              <a:rPr lang="en-US" dirty="0"/>
              <a:t>.</a:t>
            </a:r>
          </a:p>
          <a:p>
            <a:r>
              <a:rPr lang="en-US" dirty="0"/>
              <a:t>Compressing data can be a </a:t>
            </a:r>
            <a:r>
              <a:rPr lang="en-US" dirty="0">
                <a:solidFill>
                  <a:schemeClr val="accent6"/>
                </a:solidFill>
              </a:rPr>
              <a:t>lossless or lossy </a:t>
            </a:r>
            <a:r>
              <a:rPr lang="en-US" dirty="0"/>
              <a:t>process. </a:t>
            </a:r>
          </a:p>
          <a:p>
            <a:pPr lvl="1"/>
            <a:r>
              <a:rPr lang="en-US" dirty="0">
                <a:solidFill>
                  <a:schemeClr val="accent6"/>
                </a:solidFill>
              </a:rPr>
              <a:t>Lossless compression </a:t>
            </a:r>
          </a:p>
          <a:p>
            <a:pPr lvl="2"/>
            <a:r>
              <a:rPr lang="en-US" dirty="0"/>
              <a:t>It</a:t>
            </a:r>
            <a:r>
              <a:rPr lang="en-US" dirty="0">
                <a:solidFill>
                  <a:schemeClr val="accent6"/>
                </a:solidFill>
              </a:rPr>
              <a:t> </a:t>
            </a:r>
            <a:r>
              <a:rPr lang="en-US" dirty="0"/>
              <a:t>enables the restoration of a file to its original state, without the loss of a single bit of data, when the file is uncompressed. </a:t>
            </a:r>
          </a:p>
          <a:p>
            <a:pPr lvl="2"/>
            <a:r>
              <a:rPr lang="en-US" dirty="0"/>
              <a:t>Lossless compression is the typical approach with executables, as well as text and spreadsheet files, where the loss of words or numbers would change the information.</a:t>
            </a:r>
          </a:p>
          <a:p>
            <a:pPr lvl="1"/>
            <a:r>
              <a:rPr lang="en-US" dirty="0">
                <a:solidFill>
                  <a:schemeClr val="accent6"/>
                </a:solidFill>
              </a:rPr>
              <a:t>Lossy compression </a:t>
            </a:r>
          </a:p>
          <a:p>
            <a:pPr lvl="2"/>
            <a:r>
              <a:rPr lang="en-US" dirty="0"/>
              <a:t>It</a:t>
            </a:r>
            <a:r>
              <a:rPr lang="en-US" dirty="0">
                <a:solidFill>
                  <a:schemeClr val="accent6"/>
                </a:solidFill>
              </a:rPr>
              <a:t> </a:t>
            </a:r>
            <a:r>
              <a:rPr lang="en-US" dirty="0"/>
              <a:t>permanently eliminates bits of data that are redundant, unimportant or imperceptible.</a:t>
            </a:r>
          </a:p>
          <a:p>
            <a:pPr lvl="2"/>
            <a:r>
              <a:rPr lang="en-US" dirty="0"/>
              <a:t>Lossy compression is useful with graphics, audio, video and images, where the removal of some data bits has little or no discernible effect on the representation of the content.</a:t>
            </a:r>
          </a:p>
          <a:p>
            <a:endParaRPr lang="en-US" altLang="en-US" sz="2600" dirty="0"/>
          </a:p>
        </p:txBody>
      </p:sp>
      <p:sp>
        <p:nvSpPr>
          <p:cNvPr id="4" name="TextBox 3">
            <a:extLst>
              <a:ext uri="{FF2B5EF4-FFF2-40B4-BE49-F238E27FC236}">
                <a16:creationId xmlns:a16="http://schemas.microsoft.com/office/drawing/2014/main" id="{B42659E1-CBB5-4AD3-90DE-53FBDF047092}"/>
              </a:ext>
            </a:extLst>
          </p:cNvPr>
          <p:cNvSpPr txBox="1"/>
          <p:nvPr/>
        </p:nvSpPr>
        <p:spPr>
          <a:xfrm rot="5400000">
            <a:off x="10732369" y="-695851"/>
            <a:ext cx="553998" cy="2102905"/>
          </a:xfrm>
          <a:prstGeom prst="rect">
            <a:avLst/>
          </a:prstGeom>
        </p:spPr>
        <p:style>
          <a:lnRef idx="0">
            <a:schemeClr val="accent1"/>
          </a:lnRef>
          <a:fillRef idx="3">
            <a:schemeClr val="accent1"/>
          </a:fillRef>
          <a:effectRef idx="3">
            <a:schemeClr val="accent1"/>
          </a:effectRef>
          <a:fontRef idx="minor">
            <a:schemeClr val="lt1"/>
          </a:fontRef>
        </p:style>
        <p:txBody>
          <a:bodyPr vert="vert270" wrap="square" rtlCol="0">
            <a:spAutoFit/>
          </a:bodyPr>
          <a:lstStyle/>
          <a:p>
            <a:pPr algn="ctr"/>
            <a:r>
              <a:rPr lang="en-US" sz="2400" b="1" dirty="0"/>
              <a:t>Data Reduction</a:t>
            </a:r>
          </a:p>
        </p:txBody>
      </p:sp>
    </p:spTree>
    <p:extLst>
      <p:ext uri="{BB962C8B-B14F-4D97-AF65-F5344CB8AC3E}">
        <p14:creationId xmlns:p14="http://schemas.microsoft.com/office/powerpoint/2010/main" val="1454416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0820C-DB64-4690-8B84-8104278C2137}"/>
              </a:ext>
            </a:extLst>
          </p:cNvPr>
          <p:cNvSpPr>
            <a:spLocks noGrp="1"/>
          </p:cNvSpPr>
          <p:nvPr>
            <p:ph type="title"/>
          </p:nvPr>
        </p:nvSpPr>
        <p:spPr/>
        <p:txBody>
          <a:bodyPr/>
          <a:lstStyle/>
          <a:p>
            <a:r>
              <a:rPr lang="en-US" dirty="0"/>
              <a:t>Case study</a:t>
            </a:r>
          </a:p>
        </p:txBody>
      </p:sp>
      <p:sp>
        <p:nvSpPr>
          <p:cNvPr id="3" name="Content Placeholder 2">
            <a:extLst>
              <a:ext uri="{FF2B5EF4-FFF2-40B4-BE49-F238E27FC236}">
                <a16:creationId xmlns:a16="http://schemas.microsoft.com/office/drawing/2014/main" id="{8DDD0840-6732-47AF-826D-ADEDFE732371}"/>
              </a:ext>
            </a:extLst>
          </p:cNvPr>
          <p:cNvSpPr>
            <a:spLocks noGrp="1"/>
          </p:cNvSpPr>
          <p:nvPr>
            <p:ph idx="1"/>
          </p:nvPr>
        </p:nvSpPr>
        <p:spPr/>
        <p:txBody>
          <a:bodyPr/>
          <a:lstStyle/>
          <a:p>
            <a:r>
              <a:rPr lang="en-US" dirty="0"/>
              <a:t>Imagine you want to start an agribusiness and your goal is to maximize profits by growing abundant, good-quality crops.</a:t>
            </a:r>
          </a:p>
        </p:txBody>
      </p:sp>
    </p:spTree>
    <p:extLst>
      <p:ext uri="{BB962C8B-B14F-4D97-AF65-F5344CB8AC3E}">
        <p14:creationId xmlns:p14="http://schemas.microsoft.com/office/powerpoint/2010/main" val="2295625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6F616-D4BB-46F8-B55A-6B36D46E6D95}"/>
              </a:ext>
            </a:extLst>
          </p:cNvPr>
          <p:cNvSpPr>
            <a:spLocks noGrp="1"/>
          </p:cNvSpPr>
          <p:nvPr>
            <p:ph type="title"/>
          </p:nvPr>
        </p:nvSpPr>
        <p:spPr/>
        <p:txBody>
          <a:bodyPr/>
          <a:lstStyle/>
          <a:p>
            <a:r>
              <a:rPr lang="en-US" dirty="0"/>
              <a:t>How Data Labeling Works</a:t>
            </a:r>
          </a:p>
        </p:txBody>
      </p:sp>
      <p:sp>
        <p:nvSpPr>
          <p:cNvPr id="3" name="Content Placeholder 2">
            <a:extLst>
              <a:ext uri="{FF2B5EF4-FFF2-40B4-BE49-F238E27FC236}">
                <a16:creationId xmlns:a16="http://schemas.microsoft.com/office/drawing/2014/main" id="{BAA87EF3-1DC7-48DD-B2D8-E95F74511F9D}"/>
              </a:ext>
            </a:extLst>
          </p:cNvPr>
          <p:cNvSpPr>
            <a:spLocks noGrp="1"/>
          </p:cNvSpPr>
          <p:nvPr>
            <p:ph idx="1"/>
          </p:nvPr>
        </p:nvSpPr>
        <p:spPr/>
        <p:txBody>
          <a:bodyPr/>
          <a:lstStyle/>
          <a:p>
            <a:r>
              <a:rPr lang="en-US" dirty="0"/>
              <a:t>Companies integrate software, processes and data annotators to clean, structure and label data.</a:t>
            </a:r>
          </a:p>
          <a:p>
            <a:r>
              <a:rPr lang="en-US" dirty="0"/>
              <a:t>This training data becomes the foundation for machine learning models. </a:t>
            </a:r>
          </a:p>
          <a:p>
            <a:r>
              <a:rPr lang="en-US" dirty="0"/>
              <a:t>These labels allow analysts to isolate variables within datasets, and this enables the selection of optimal data predictors for ML models.</a:t>
            </a:r>
          </a:p>
          <a:p>
            <a:r>
              <a:rPr lang="en-US" dirty="0"/>
              <a:t>The labels identify the appropriate data vectors to be pulled in for model training, and then the model learns to make the best predictions.</a:t>
            </a:r>
          </a:p>
          <a:p>
            <a:endParaRPr lang="en-US" dirty="0"/>
          </a:p>
        </p:txBody>
      </p:sp>
    </p:spTree>
    <p:extLst>
      <p:ext uri="{BB962C8B-B14F-4D97-AF65-F5344CB8AC3E}">
        <p14:creationId xmlns:p14="http://schemas.microsoft.com/office/powerpoint/2010/main" val="287486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Why to pre-process data?</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- 1</a:t>
            </a:r>
          </a:p>
        </p:txBody>
      </p:sp>
    </p:spTree>
    <p:extLst>
      <p:ext uri="{BB962C8B-B14F-4D97-AF65-F5344CB8AC3E}">
        <p14:creationId xmlns:p14="http://schemas.microsoft.com/office/powerpoint/2010/main" val="2724533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22C3-740C-4073-8945-B3EE26F160A0}"/>
              </a:ext>
            </a:extLst>
          </p:cNvPr>
          <p:cNvSpPr>
            <a:spLocks noGrp="1"/>
          </p:cNvSpPr>
          <p:nvPr>
            <p:ph type="title"/>
          </p:nvPr>
        </p:nvSpPr>
        <p:spPr/>
        <p:txBody>
          <a:bodyPr/>
          <a:lstStyle/>
          <a:p>
            <a:r>
              <a:rPr lang="en-US" dirty="0"/>
              <a:t>Why to pre-process data?</a:t>
            </a:r>
            <a:endParaRPr lang="en-IN" dirty="0"/>
          </a:p>
        </p:txBody>
      </p:sp>
      <p:sp>
        <p:nvSpPr>
          <p:cNvPr id="3" name="Content Placeholder 2">
            <a:extLst>
              <a:ext uri="{FF2B5EF4-FFF2-40B4-BE49-F238E27FC236}">
                <a16:creationId xmlns:a16="http://schemas.microsoft.com/office/drawing/2014/main" id="{6284FF7A-BE5C-4E9D-9BA6-300516990509}"/>
              </a:ext>
            </a:extLst>
          </p:cNvPr>
          <p:cNvSpPr>
            <a:spLocks noGrp="1"/>
          </p:cNvSpPr>
          <p:nvPr>
            <p:ph idx="1"/>
          </p:nvPr>
        </p:nvSpPr>
        <p:spPr/>
        <p:txBody>
          <a:bodyPr/>
          <a:lstStyle/>
          <a:p>
            <a:r>
              <a:rPr lang="en-US" dirty="0"/>
              <a:t>Data </a:t>
            </a:r>
            <a:r>
              <a:rPr lang="en-IN" dirty="0"/>
              <a:t>pre-processing</a:t>
            </a:r>
            <a:r>
              <a:rPr lang="en-US" dirty="0"/>
              <a:t> is a data mining technique that involves </a:t>
            </a:r>
            <a:r>
              <a:rPr lang="en-US" dirty="0">
                <a:solidFill>
                  <a:schemeClr val="accent6"/>
                </a:solidFill>
              </a:rPr>
              <a:t>transforming raw data</a:t>
            </a:r>
            <a:r>
              <a:rPr lang="en-US" dirty="0"/>
              <a:t> (real world    data) </a:t>
            </a:r>
            <a:r>
              <a:rPr lang="en-US" dirty="0">
                <a:solidFill>
                  <a:schemeClr val="accent6"/>
                </a:solidFill>
              </a:rPr>
              <a:t>into an understandable format</a:t>
            </a:r>
            <a:r>
              <a:rPr lang="en-US" dirty="0"/>
              <a:t>.</a:t>
            </a:r>
          </a:p>
          <a:p>
            <a:r>
              <a:rPr lang="en-US" dirty="0"/>
              <a:t>Real-world data is often </a:t>
            </a:r>
            <a:r>
              <a:rPr lang="en-US" dirty="0">
                <a:solidFill>
                  <a:schemeClr val="accent6"/>
                </a:solidFill>
              </a:rPr>
              <a:t>incomplete</a:t>
            </a:r>
            <a:r>
              <a:rPr lang="en-US" dirty="0"/>
              <a:t>, </a:t>
            </a:r>
            <a:r>
              <a:rPr lang="en-US" dirty="0">
                <a:solidFill>
                  <a:schemeClr val="accent6"/>
                </a:solidFill>
              </a:rPr>
              <a:t>inconsistent</a:t>
            </a:r>
            <a:r>
              <a:rPr lang="en-US" dirty="0"/>
              <a:t>, </a:t>
            </a:r>
            <a:r>
              <a:rPr lang="en-US" dirty="0">
                <a:solidFill>
                  <a:schemeClr val="accent6"/>
                </a:solidFill>
              </a:rPr>
              <a:t>lacking in certain behaviors or trends</a:t>
            </a:r>
            <a:r>
              <a:rPr lang="en-US" dirty="0"/>
              <a:t> and likely to </a:t>
            </a:r>
            <a:r>
              <a:rPr lang="en-US" dirty="0">
                <a:solidFill>
                  <a:schemeClr val="accent6"/>
                </a:solidFill>
              </a:rPr>
              <a:t>contain many errors</a:t>
            </a:r>
            <a:r>
              <a:rPr lang="en-US" dirty="0"/>
              <a:t>.</a:t>
            </a:r>
          </a:p>
          <a:p>
            <a:pPr lvl="1"/>
            <a:r>
              <a:rPr lang="en-IN" b="1" dirty="0"/>
              <a:t>Incomplete</a:t>
            </a:r>
            <a:r>
              <a:rPr lang="en-IN" dirty="0"/>
              <a:t>: Missing attribute values, lack of certain attributes of interest, or containing only aggregate data.</a:t>
            </a:r>
          </a:p>
          <a:p>
            <a:pPr lvl="2"/>
            <a:r>
              <a:rPr lang="en-IN" dirty="0"/>
              <a:t>E.g. Occupation = “ ” </a:t>
            </a:r>
          </a:p>
          <a:p>
            <a:pPr lvl="1"/>
            <a:r>
              <a:rPr lang="en-IN" b="1" dirty="0"/>
              <a:t>Noisy</a:t>
            </a:r>
            <a:r>
              <a:rPr lang="en-IN" dirty="0"/>
              <a:t>: Containing errors or outliers.</a:t>
            </a:r>
          </a:p>
          <a:p>
            <a:pPr lvl="2"/>
            <a:r>
              <a:rPr lang="en-IN" dirty="0"/>
              <a:t>E.g. Salary = “</a:t>
            </a:r>
            <a:r>
              <a:rPr lang="en-IN" dirty="0" err="1"/>
              <a:t>abcxy</a:t>
            </a:r>
            <a:r>
              <a:rPr lang="en-IN" dirty="0"/>
              <a:t>”</a:t>
            </a:r>
          </a:p>
          <a:p>
            <a:pPr lvl="1"/>
            <a:r>
              <a:rPr lang="en-IN" b="1" dirty="0"/>
              <a:t>Inconsistent</a:t>
            </a:r>
            <a:r>
              <a:rPr lang="en-IN" dirty="0"/>
              <a:t>: Containing similarity in codes or names. </a:t>
            </a:r>
          </a:p>
          <a:p>
            <a:pPr lvl="2"/>
            <a:r>
              <a:rPr lang="en-IN" dirty="0"/>
              <a:t>E.g. “Gujarat” &amp; “Gujrat” (Common mistakes like spelling, grammar, articles)</a:t>
            </a:r>
            <a:endParaRPr lang="en-US" dirty="0"/>
          </a:p>
        </p:txBody>
      </p:sp>
    </p:spTree>
    <p:extLst>
      <p:ext uri="{BB962C8B-B14F-4D97-AF65-F5344CB8AC3E}">
        <p14:creationId xmlns:p14="http://schemas.microsoft.com/office/powerpoint/2010/main" val="4241879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22C3-740C-4073-8945-B3EE26F160A0}"/>
              </a:ext>
            </a:extLst>
          </p:cNvPr>
          <p:cNvSpPr>
            <a:spLocks noGrp="1"/>
          </p:cNvSpPr>
          <p:nvPr>
            <p:ph type="title"/>
          </p:nvPr>
        </p:nvSpPr>
        <p:spPr/>
        <p:txBody>
          <a:bodyPr/>
          <a:lstStyle/>
          <a:p>
            <a:r>
              <a:rPr lang="en-US" dirty="0"/>
              <a:t>Why to pre-process data? (Cont..)</a:t>
            </a:r>
            <a:endParaRPr lang="en-IN" dirty="0"/>
          </a:p>
        </p:txBody>
      </p:sp>
      <p:sp>
        <p:nvSpPr>
          <p:cNvPr id="3" name="Content Placeholder 2">
            <a:extLst>
              <a:ext uri="{FF2B5EF4-FFF2-40B4-BE49-F238E27FC236}">
                <a16:creationId xmlns:a16="http://schemas.microsoft.com/office/drawing/2014/main" id="{6284FF7A-BE5C-4E9D-9BA6-300516990509}"/>
              </a:ext>
            </a:extLst>
          </p:cNvPr>
          <p:cNvSpPr>
            <a:spLocks noGrp="1"/>
          </p:cNvSpPr>
          <p:nvPr>
            <p:ph idx="1"/>
          </p:nvPr>
        </p:nvSpPr>
        <p:spPr/>
        <p:txBody>
          <a:bodyPr wrap="square"/>
          <a:lstStyle/>
          <a:p>
            <a:r>
              <a:rPr lang="en-US" dirty="0"/>
              <a:t>It looks like </a:t>
            </a:r>
            <a:r>
              <a:rPr lang="en-US" dirty="0">
                <a:solidFill>
                  <a:schemeClr val="accent6"/>
                </a:solidFill>
              </a:rPr>
              <a:t>Garbage In Garbage Out (GIGO).</a:t>
            </a:r>
          </a:p>
          <a:p>
            <a:endParaRPr lang="en-IN" dirty="0"/>
          </a:p>
          <a:p>
            <a:pPr marL="0" indent="0">
              <a:buNone/>
            </a:pPr>
            <a:endParaRPr lang="en-IN" dirty="0"/>
          </a:p>
          <a:p>
            <a:pPr>
              <a:buFont typeface="Wingdings" panose="05000000000000000000" pitchFamily="2" charset="2"/>
              <a:buChar char="§"/>
            </a:pPr>
            <a:r>
              <a:rPr lang="en-US" dirty="0">
                <a:solidFill>
                  <a:schemeClr val="accent6"/>
                </a:solidFill>
              </a:rPr>
              <a:t>Quality decisions </a:t>
            </a:r>
            <a:r>
              <a:rPr lang="en-US" dirty="0"/>
              <a:t>must be </a:t>
            </a:r>
            <a:r>
              <a:rPr lang="en-US" dirty="0">
                <a:solidFill>
                  <a:schemeClr val="accent6"/>
                </a:solidFill>
              </a:rPr>
              <a:t>based on</a:t>
            </a:r>
            <a:r>
              <a:rPr lang="en-US" dirty="0"/>
              <a:t> </a:t>
            </a:r>
            <a:r>
              <a:rPr lang="en-US" dirty="0">
                <a:solidFill>
                  <a:schemeClr val="accent6"/>
                </a:solidFill>
              </a:rPr>
              <a:t>quality data</a:t>
            </a:r>
            <a:r>
              <a:rPr lang="en-US" b="1" dirty="0"/>
              <a:t>.</a:t>
            </a:r>
          </a:p>
          <a:p>
            <a:pPr>
              <a:buFont typeface="Wingdings" panose="05000000000000000000" pitchFamily="2" charset="2"/>
              <a:buChar char="§"/>
            </a:pPr>
            <a:r>
              <a:rPr lang="en-US" dirty="0"/>
              <a:t>Duplicate or missing data may cause incorrect or even misleading statistics.</a:t>
            </a:r>
          </a:p>
          <a:p>
            <a:pPr>
              <a:buFont typeface="Wingdings" panose="05000000000000000000" pitchFamily="2" charset="2"/>
              <a:buChar char="§"/>
            </a:pPr>
            <a:r>
              <a:rPr lang="en-US" dirty="0"/>
              <a:t>Data preprocessing </a:t>
            </a:r>
            <a:r>
              <a:rPr lang="en-US" b="1" dirty="0">
                <a:solidFill>
                  <a:schemeClr val="accent6"/>
                </a:solidFill>
              </a:rPr>
              <a:t>prepares</a:t>
            </a:r>
            <a:r>
              <a:rPr lang="en-US" dirty="0"/>
              <a:t> raw data for </a:t>
            </a:r>
            <a:r>
              <a:rPr lang="en-US" b="1" dirty="0">
                <a:solidFill>
                  <a:schemeClr val="accent6"/>
                </a:solidFill>
              </a:rPr>
              <a:t>further processing</a:t>
            </a:r>
            <a:r>
              <a:rPr lang="en-US" dirty="0"/>
              <a:t>.</a:t>
            </a:r>
          </a:p>
          <a:p>
            <a:pPr>
              <a:buFont typeface="Wingdings" panose="05000000000000000000" pitchFamily="2" charset="2"/>
              <a:buChar char="§"/>
            </a:pPr>
            <a:endParaRPr lang="en-US" dirty="0"/>
          </a:p>
        </p:txBody>
      </p:sp>
      <p:sp>
        <p:nvSpPr>
          <p:cNvPr id="4" name="Right Arrow 7">
            <a:extLst>
              <a:ext uri="{FF2B5EF4-FFF2-40B4-BE49-F238E27FC236}">
                <a16:creationId xmlns:a16="http://schemas.microsoft.com/office/drawing/2014/main" id="{17168001-E5AA-44A3-95BB-DFEC92534CA8}"/>
              </a:ext>
            </a:extLst>
          </p:cNvPr>
          <p:cNvSpPr/>
          <p:nvPr/>
        </p:nvSpPr>
        <p:spPr>
          <a:xfrm>
            <a:off x="4842157" y="2519036"/>
            <a:ext cx="533400" cy="381000"/>
          </a:xfrm>
          <a:prstGeom prst="righ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8">
            <a:extLst>
              <a:ext uri="{FF2B5EF4-FFF2-40B4-BE49-F238E27FC236}">
                <a16:creationId xmlns:a16="http://schemas.microsoft.com/office/drawing/2014/main" id="{889904DC-0656-470E-B66A-D870AA869B67}"/>
              </a:ext>
            </a:extLst>
          </p:cNvPr>
          <p:cNvSpPr/>
          <p:nvPr/>
        </p:nvSpPr>
        <p:spPr>
          <a:xfrm>
            <a:off x="6439354" y="2519036"/>
            <a:ext cx="533400" cy="381000"/>
          </a:xfrm>
          <a:prstGeom prst="righ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9D3E287-8E1D-4BD0-8254-F53AA601E677}"/>
              </a:ext>
            </a:extLst>
          </p:cNvPr>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471714" y="2291896"/>
            <a:ext cx="685801" cy="685801"/>
          </a:xfrm>
          <a:prstGeom prst="rect">
            <a:avLst/>
          </a:prstGeom>
        </p:spPr>
      </p:pic>
      <p:pic>
        <p:nvPicPr>
          <p:cNvPr id="7" name="Picture 6">
            <a:extLst>
              <a:ext uri="{FF2B5EF4-FFF2-40B4-BE49-F238E27FC236}">
                <a16:creationId xmlns:a16="http://schemas.microsoft.com/office/drawing/2014/main" id="{F858CC4C-8BEE-4A20-99DD-FE60CD656DA1}"/>
              </a:ext>
            </a:extLst>
          </p:cNvPr>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778360" y="2124151"/>
            <a:ext cx="1063797" cy="1170771"/>
          </a:xfrm>
          <a:prstGeom prst="rect">
            <a:avLst/>
          </a:prstGeom>
        </p:spPr>
      </p:pic>
      <p:pic>
        <p:nvPicPr>
          <p:cNvPr id="8" name="Picture 7">
            <a:extLst>
              <a:ext uri="{FF2B5EF4-FFF2-40B4-BE49-F238E27FC236}">
                <a16:creationId xmlns:a16="http://schemas.microsoft.com/office/drawing/2014/main" id="{7AB719E7-6785-4548-ADFA-28E57918FF58}"/>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287297" y="1913081"/>
            <a:ext cx="1484912" cy="1593361"/>
          </a:xfrm>
          <a:prstGeom prst="rect">
            <a:avLst/>
          </a:prstGeom>
        </p:spPr>
      </p:pic>
      <p:sp>
        <p:nvSpPr>
          <p:cNvPr id="9" name="Rectangle 8">
            <a:extLst>
              <a:ext uri="{FF2B5EF4-FFF2-40B4-BE49-F238E27FC236}">
                <a16:creationId xmlns:a16="http://schemas.microsoft.com/office/drawing/2014/main" id="{8B361F9E-C555-42E0-9141-0135F5E3C9DE}"/>
              </a:ext>
            </a:extLst>
          </p:cNvPr>
          <p:cNvSpPr/>
          <p:nvPr/>
        </p:nvSpPr>
        <p:spPr>
          <a:xfrm>
            <a:off x="8327313" y="1"/>
            <a:ext cx="3864687" cy="711200"/>
          </a:xfrm>
          <a:prstGeom prst="rect">
            <a:avLst/>
          </a:prstGeom>
          <a:gradFill flip="none" rotWithShape="1">
            <a:gsLst>
              <a:gs pos="0">
                <a:srgbClr val="1D3064"/>
              </a:gs>
              <a:gs pos="50000">
                <a:srgbClr val="1D3064"/>
              </a:gs>
              <a:gs pos="100000">
                <a:schemeClr val="tx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91440" rIns="180000" bIns="180000" rtlCol="0" anchor="t">
            <a:noAutofit/>
          </a:bodyPr>
          <a:lstStyle/>
          <a:p>
            <a:pPr algn="ctr">
              <a:lnSpc>
                <a:spcPct val="150000"/>
              </a:lnSpc>
            </a:pPr>
            <a:r>
              <a:rPr lang="en-US" sz="2000" dirty="0"/>
              <a:t>No quality data, No quality results</a:t>
            </a:r>
          </a:p>
        </p:txBody>
      </p:sp>
      <p:sp>
        <p:nvSpPr>
          <p:cNvPr id="10" name="Rectangle 9">
            <a:extLst>
              <a:ext uri="{FF2B5EF4-FFF2-40B4-BE49-F238E27FC236}">
                <a16:creationId xmlns:a16="http://schemas.microsoft.com/office/drawing/2014/main" id="{FAAB3518-EFE7-4701-83D4-D33662D558FE}"/>
              </a:ext>
            </a:extLst>
          </p:cNvPr>
          <p:cNvSpPr/>
          <p:nvPr/>
        </p:nvSpPr>
        <p:spPr>
          <a:xfrm>
            <a:off x="5546439" y="4808609"/>
            <a:ext cx="5980579" cy="1305588"/>
          </a:xfrm>
          <a:prstGeom prst="rect">
            <a:avLst/>
          </a:prstGeom>
          <a:gradFill flip="none" rotWithShape="1">
            <a:gsLst>
              <a:gs pos="0">
                <a:srgbClr val="1D3064"/>
              </a:gs>
              <a:gs pos="50000">
                <a:srgbClr val="1D3064"/>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pPr algn="ctr"/>
            <a:r>
              <a:rPr lang="en-US" sz="2400" b="1" dirty="0"/>
              <a:t>Data preparation, cleaning and transformation are the </a:t>
            </a:r>
            <a:r>
              <a:rPr lang="en-US" sz="2400" b="1" dirty="0">
                <a:solidFill>
                  <a:srgbClr val="00CC99"/>
                </a:solidFill>
              </a:rPr>
              <a:t>majority task (90%) </a:t>
            </a:r>
            <a:r>
              <a:rPr lang="en-US" sz="2400" b="1" dirty="0"/>
              <a:t>in data mining.</a:t>
            </a:r>
          </a:p>
        </p:txBody>
      </p:sp>
    </p:spTree>
    <p:extLst>
      <p:ext uri="{BB962C8B-B14F-4D97-AF65-F5344CB8AC3E}">
        <p14:creationId xmlns:p14="http://schemas.microsoft.com/office/powerpoint/2010/main" val="154162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5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500"/>
                                        <p:tgtEl>
                                          <p:spTgt spid="3">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061">
            <a:extLst>
              <a:ext uri="{FF2B5EF4-FFF2-40B4-BE49-F238E27FC236}">
                <a16:creationId xmlns:a16="http://schemas.microsoft.com/office/drawing/2014/main" id="{E027AD9F-7FB5-4982-92FB-C519522E124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EA7F25B-522D-448D-900C-C1D16E325FE8}" type="slidenum">
              <a:rPr lang="en-US" altLang="en-US" sz="1200"/>
              <a:pPr eaLnBrk="1" hangingPunct="1"/>
              <a:t>19</a:t>
            </a:fld>
            <a:endParaRPr lang="en-US" altLang="en-US" sz="1200"/>
          </a:p>
        </p:txBody>
      </p:sp>
      <p:sp>
        <p:nvSpPr>
          <p:cNvPr id="7171" name="Rectangle 2">
            <a:extLst>
              <a:ext uri="{FF2B5EF4-FFF2-40B4-BE49-F238E27FC236}">
                <a16:creationId xmlns:a16="http://schemas.microsoft.com/office/drawing/2014/main" id="{5D0681F1-DE0F-4B39-A789-F7FBC2CCADBB}"/>
              </a:ext>
            </a:extLst>
          </p:cNvPr>
          <p:cNvSpPr>
            <a:spLocks noGrp="1" noChangeArrowheads="1"/>
          </p:cNvSpPr>
          <p:nvPr>
            <p:ph type="title"/>
          </p:nvPr>
        </p:nvSpPr>
        <p:spPr>
          <a:xfrm>
            <a:off x="1213449" y="1020792"/>
            <a:ext cx="9144000" cy="685800"/>
          </a:xfrm>
        </p:spPr>
        <p:txBody>
          <a:bodyPr/>
          <a:lstStyle/>
          <a:p>
            <a:pPr eaLnBrk="1" hangingPunct="1"/>
            <a:r>
              <a:rPr lang="en-US" altLang="en-US" sz="3200" b="1" dirty="0"/>
              <a:t>Data Quality: Why Preprocess the Data?</a:t>
            </a:r>
            <a:endParaRPr lang="en-US" altLang="en-US" b="1" dirty="0"/>
          </a:p>
        </p:txBody>
      </p:sp>
      <p:sp>
        <p:nvSpPr>
          <p:cNvPr id="7172" name="Rectangle 3">
            <a:extLst>
              <a:ext uri="{FF2B5EF4-FFF2-40B4-BE49-F238E27FC236}">
                <a16:creationId xmlns:a16="http://schemas.microsoft.com/office/drawing/2014/main" id="{7A5E9DE1-5178-4C3A-827C-98B9CAAA17DB}"/>
              </a:ext>
            </a:extLst>
          </p:cNvPr>
          <p:cNvSpPr>
            <a:spLocks noGrp="1" noChangeArrowheads="1"/>
          </p:cNvSpPr>
          <p:nvPr>
            <p:ph type="body" idx="1"/>
          </p:nvPr>
        </p:nvSpPr>
        <p:spPr>
          <a:xfrm>
            <a:off x="1213449" y="1878260"/>
            <a:ext cx="8382000" cy="4946650"/>
          </a:xfrm>
        </p:spPr>
        <p:txBody>
          <a:bodyPr/>
          <a:lstStyle/>
          <a:p>
            <a:pPr eaLnBrk="1" hangingPunct="1">
              <a:lnSpc>
                <a:spcPct val="140000"/>
              </a:lnSpc>
            </a:pPr>
            <a:r>
              <a:rPr lang="en-US" altLang="en-US" sz="2400" dirty="0"/>
              <a:t>Measures for data quality: A multidimensional view</a:t>
            </a:r>
          </a:p>
          <a:p>
            <a:pPr lvl="1" eaLnBrk="1" hangingPunct="1">
              <a:lnSpc>
                <a:spcPct val="140000"/>
              </a:lnSpc>
            </a:pPr>
            <a:r>
              <a:rPr lang="en-US" altLang="en-US" sz="2400" dirty="0"/>
              <a:t>Accuracy: correct or wrong, accurate or not</a:t>
            </a:r>
          </a:p>
          <a:p>
            <a:pPr lvl="1" eaLnBrk="1" hangingPunct="1">
              <a:lnSpc>
                <a:spcPct val="140000"/>
              </a:lnSpc>
            </a:pPr>
            <a:r>
              <a:rPr lang="en-US" altLang="en-US" sz="2400" dirty="0"/>
              <a:t>Completeness: not recorded, unavailable, …</a:t>
            </a:r>
          </a:p>
          <a:p>
            <a:pPr lvl="1" eaLnBrk="1" hangingPunct="1">
              <a:lnSpc>
                <a:spcPct val="140000"/>
              </a:lnSpc>
            </a:pPr>
            <a:r>
              <a:rPr lang="en-US" altLang="en-US" sz="2400" dirty="0"/>
              <a:t>Consistency: some modified but some not, dangling, …</a:t>
            </a:r>
          </a:p>
          <a:p>
            <a:pPr lvl="1" eaLnBrk="1" hangingPunct="1">
              <a:lnSpc>
                <a:spcPct val="140000"/>
              </a:lnSpc>
            </a:pPr>
            <a:r>
              <a:rPr lang="en-US" altLang="en-US" sz="2400" dirty="0"/>
              <a:t>Timeliness: timely update? </a:t>
            </a:r>
          </a:p>
          <a:p>
            <a:pPr lvl="1" eaLnBrk="1" hangingPunct="1">
              <a:lnSpc>
                <a:spcPct val="140000"/>
              </a:lnSpc>
            </a:pPr>
            <a:r>
              <a:rPr lang="en-US" altLang="en-US" sz="2400" dirty="0"/>
              <a:t>Believability: how trustable the data are correct?</a:t>
            </a:r>
          </a:p>
          <a:p>
            <a:pPr lvl="1" eaLnBrk="1" hangingPunct="1">
              <a:lnSpc>
                <a:spcPct val="140000"/>
              </a:lnSpc>
            </a:pPr>
            <a:r>
              <a:rPr lang="en-US" altLang="en-US" sz="2400" dirty="0"/>
              <a:t>Interpretability: how easily the data can be understood?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7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0B1FA-B3D0-418D-A492-A38097E86C8F}"/>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6D27A757-7601-40B2-A378-49EE54146751}"/>
              </a:ext>
            </a:extLst>
          </p:cNvPr>
          <p:cNvSpPr>
            <a:spLocks noGrp="1"/>
          </p:cNvSpPr>
          <p:nvPr>
            <p:ph idx="1"/>
          </p:nvPr>
        </p:nvSpPr>
        <p:spPr/>
        <p:txBody>
          <a:bodyPr/>
          <a:lstStyle/>
          <a:p>
            <a:pPr>
              <a:buFont typeface="Arial" panose="020B0604020202020204" pitchFamily="34" charset="0"/>
              <a:buChar char="•"/>
            </a:pPr>
            <a:r>
              <a:rPr lang="en-US" dirty="0"/>
              <a:t>Data Collection Strategies</a:t>
            </a:r>
          </a:p>
          <a:p>
            <a:pPr>
              <a:buFont typeface="Arial" panose="020B0604020202020204" pitchFamily="34" charset="0"/>
              <a:buChar char="•"/>
            </a:pPr>
            <a:r>
              <a:rPr lang="en-US" dirty="0"/>
              <a:t>Labeling, and Validating data</a:t>
            </a:r>
          </a:p>
          <a:p>
            <a:pPr>
              <a:buFont typeface="Arial" panose="020B0604020202020204" pitchFamily="34" charset="0"/>
              <a:buChar char="•"/>
            </a:pPr>
            <a:r>
              <a:rPr lang="en-US" dirty="0"/>
              <a:t>Data Pre-Processing Overview</a:t>
            </a:r>
          </a:p>
          <a:p>
            <a:pPr>
              <a:buFont typeface="Arial" panose="020B0604020202020204" pitchFamily="34" charset="0"/>
              <a:buChar char="•"/>
            </a:pPr>
            <a:r>
              <a:rPr lang="en-US" dirty="0"/>
              <a:t>Feature Engineering</a:t>
            </a:r>
          </a:p>
          <a:p>
            <a:pPr>
              <a:buFont typeface="Arial" panose="020B0604020202020204" pitchFamily="34" charset="0"/>
              <a:buChar char="•"/>
            </a:pPr>
            <a:r>
              <a:rPr lang="en-US" dirty="0"/>
              <a:t>Transformation and Selection</a:t>
            </a:r>
          </a:p>
          <a:p>
            <a:pPr>
              <a:buFont typeface="Arial" panose="020B0604020202020204" pitchFamily="34" charset="0"/>
              <a:buChar char="•"/>
            </a:pPr>
            <a:r>
              <a:rPr lang="en-US" dirty="0"/>
              <a:t>Data Augmentation</a:t>
            </a:r>
          </a:p>
          <a:p>
            <a:pPr>
              <a:buFont typeface="Arial" panose="020B0604020202020204" pitchFamily="34" charset="0"/>
              <a:buChar char="•"/>
            </a:pPr>
            <a:r>
              <a:rPr lang="en-US" dirty="0"/>
              <a:t>Preprocessing Different Data Types 	</a:t>
            </a:r>
          </a:p>
          <a:p>
            <a:endParaRPr lang="en-US" dirty="0"/>
          </a:p>
        </p:txBody>
      </p:sp>
    </p:spTree>
    <p:extLst>
      <p:ext uri="{BB962C8B-B14F-4D97-AF65-F5344CB8AC3E}">
        <p14:creationId xmlns:p14="http://schemas.microsoft.com/office/powerpoint/2010/main" val="2554348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061">
            <a:extLst>
              <a:ext uri="{FF2B5EF4-FFF2-40B4-BE49-F238E27FC236}">
                <a16:creationId xmlns:a16="http://schemas.microsoft.com/office/drawing/2014/main" id="{0BF4DC7E-0E05-48E4-B0A2-83C4A1E82964}"/>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88A6ABD-83A8-432D-9C34-724F25B94357}" type="slidenum">
              <a:rPr lang="en-US" altLang="en-US" sz="1200"/>
              <a:pPr eaLnBrk="1" hangingPunct="1"/>
              <a:t>20</a:t>
            </a:fld>
            <a:endParaRPr lang="en-US" altLang="en-US" sz="1200"/>
          </a:p>
        </p:txBody>
      </p:sp>
      <p:sp>
        <p:nvSpPr>
          <p:cNvPr id="8195" name="Rectangle 2">
            <a:extLst>
              <a:ext uri="{FF2B5EF4-FFF2-40B4-BE49-F238E27FC236}">
                <a16:creationId xmlns:a16="http://schemas.microsoft.com/office/drawing/2014/main" id="{2DABC422-9B65-4FF0-80E4-35680620E814}"/>
              </a:ext>
            </a:extLst>
          </p:cNvPr>
          <p:cNvSpPr>
            <a:spLocks noGrp="1" noChangeArrowheads="1"/>
          </p:cNvSpPr>
          <p:nvPr>
            <p:ph type="title"/>
          </p:nvPr>
        </p:nvSpPr>
        <p:spPr>
          <a:xfrm>
            <a:off x="1213449" y="960407"/>
            <a:ext cx="9144000" cy="685800"/>
          </a:xfrm>
        </p:spPr>
        <p:txBody>
          <a:bodyPr/>
          <a:lstStyle/>
          <a:p>
            <a:pPr eaLnBrk="1" hangingPunct="1"/>
            <a:r>
              <a:rPr lang="en-US" altLang="en-US" sz="3200" b="1" dirty="0"/>
              <a:t>Major Tasks in Data Preprocessing</a:t>
            </a:r>
          </a:p>
        </p:txBody>
      </p:sp>
      <p:sp>
        <p:nvSpPr>
          <p:cNvPr id="8196" name="Rectangle 3">
            <a:extLst>
              <a:ext uri="{FF2B5EF4-FFF2-40B4-BE49-F238E27FC236}">
                <a16:creationId xmlns:a16="http://schemas.microsoft.com/office/drawing/2014/main" id="{A4357D02-F694-4F50-989F-3B5BB2403C25}"/>
              </a:ext>
            </a:extLst>
          </p:cNvPr>
          <p:cNvSpPr>
            <a:spLocks noGrp="1" noChangeArrowheads="1"/>
          </p:cNvSpPr>
          <p:nvPr>
            <p:ph type="body" idx="1"/>
          </p:nvPr>
        </p:nvSpPr>
        <p:spPr>
          <a:xfrm>
            <a:off x="1213449" y="1798097"/>
            <a:ext cx="8305800" cy="4364966"/>
          </a:xfrm>
        </p:spPr>
        <p:txBody>
          <a:bodyPr>
            <a:normAutofit fontScale="85000" lnSpcReduction="20000"/>
          </a:bodyPr>
          <a:lstStyle/>
          <a:p>
            <a:pPr eaLnBrk="1" hangingPunct="1">
              <a:lnSpc>
                <a:spcPct val="120000"/>
              </a:lnSpc>
            </a:pPr>
            <a:r>
              <a:rPr lang="en-US" altLang="en-US" b="1" dirty="0"/>
              <a:t>Data cleaning</a:t>
            </a:r>
          </a:p>
          <a:p>
            <a:pPr lvl="1" eaLnBrk="1" hangingPunct="1">
              <a:lnSpc>
                <a:spcPct val="120000"/>
              </a:lnSpc>
            </a:pPr>
            <a:r>
              <a:rPr lang="en-US" altLang="en-US" sz="2000" dirty="0"/>
              <a:t>Fill in missing values, smooth noisy data, identify or remove outliers, and resolve inconsistencies</a:t>
            </a:r>
          </a:p>
          <a:p>
            <a:pPr eaLnBrk="1" hangingPunct="1">
              <a:lnSpc>
                <a:spcPct val="120000"/>
              </a:lnSpc>
            </a:pPr>
            <a:r>
              <a:rPr lang="en-US" altLang="en-US" b="1" dirty="0"/>
              <a:t>Data integration</a:t>
            </a:r>
          </a:p>
          <a:p>
            <a:pPr lvl="1" eaLnBrk="1" hangingPunct="1">
              <a:lnSpc>
                <a:spcPct val="120000"/>
              </a:lnSpc>
            </a:pPr>
            <a:r>
              <a:rPr lang="en-US" altLang="en-US" sz="2000" dirty="0"/>
              <a:t>Integration of multiple databases, data cubes, or files</a:t>
            </a:r>
          </a:p>
          <a:p>
            <a:pPr eaLnBrk="1" hangingPunct="1">
              <a:lnSpc>
                <a:spcPct val="120000"/>
              </a:lnSpc>
            </a:pPr>
            <a:r>
              <a:rPr lang="en-US" altLang="en-US" b="1" dirty="0"/>
              <a:t>Data reduction</a:t>
            </a:r>
          </a:p>
          <a:p>
            <a:pPr lvl="1" eaLnBrk="1" hangingPunct="1">
              <a:lnSpc>
                <a:spcPct val="120000"/>
              </a:lnSpc>
            </a:pPr>
            <a:r>
              <a:rPr lang="en-US" altLang="en-US" sz="2000" dirty="0"/>
              <a:t>Dimensionality reduction</a:t>
            </a:r>
          </a:p>
          <a:p>
            <a:pPr lvl="1" eaLnBrk="1" hangingPunct="1">
              <a:lnSpc>
                <a:spcPct val="120000"/>
              </a:lnSpc>
            </a:pPr>
            <a:r>
              <a:rPr lang="en-US" altLang="en-US" sz="2000" dirty="0"/>
              <a:t>Numerosity reduction</a:t>
            </a:r>
          </a:p>
          <a:p>
            <a:pPr lvl="1" eaLnBrk="1" hangingPunct="1">
              <a:lnSpc>
                <a:spcPct val="120000"/>
              </a:lnSpc>
            </a:pPr>
            <a:r>
              <a:rPr lang="en-US" altLang="en-US" sz="2000" dirty="0"/>
              <a:t>Data compression</a:t>
            </a:r>
          </a:p>
          <a:p>
            <a:pPr eaLnBrk="1" hangingPunct="1">
              <a:lnSpc>
                <a:spcPct val="120000"/>
              </a:lnSpc>
            </a:pPr>
            <a:r>
              <a:rPr lang="en-US" altLang="en-US" b="1" dirty="0"/>
              <a:t>Data transformation and data discretization</a:t>
            </a:r>
          </a:p>
          <a:p>
            <a:pPr lvl="1" eaLnBrk="1" hangingPunct="1">
              <a:lnSpc>
                <a:spcPct val="120000"/>
              </a:lnSpc>
            </a:pPr>
            <a:r>
              <a:rPr lang="en-US" altLang="en-US" sz="2000" dirty="0"/>
              <a:t>Normalization </a:t>
            </a:r>
          </a:p>
          <a:p>
            <a:pPr lvl="1" eaLnBrk="1" hangingPunct="1">
              <a:lnSpc>
                <a:spcPct val="120000"/>
              </a:lnSpc>
            </a:pPr>
            <a:r>
              <a:rPr lang="en-US" altLang="en-US" sz="2000" dirty="0"/>
              <a:t>Concept hierarchy generation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9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19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19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19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19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29614C01-48C4-490F-8B1E-B52B6E0A1376}"/>
              </a:ext>
            </a:extLst>
          </p:cNvPr>
          <p:cNvSpPr>
            <a:spLocks noGrp="1" noChangeArrowheads="1"/>
          </p:cNvSpPr>
          <p:nvPr>
            <p:ph type="title" idx="4294967295"/>
          </p:nvPr>
        </p:nvSpPr>
        <p:spPr>
          <a:xfrm>
            <a:off x="855405" y="193676"/>
            <a:ext cx="6802437" cy="609600"/>
          </a:xfrm>
        </p:spPr>
        <p:txBody>
          <a:bodyPr>
            <a:normAutofit fontScale="90000"/>
          </a:bodyPr>
          <a:lstStyle/>
          <a:p>
            <a:r>
              <a:rPr lang="en-US" altLang="en-US" sz="4000" dirty="0">
                <a:solidFill>
                  <a:schemeClr val="tx1"/>
                </a:solidFill>
              </a:rPr>
              <a:t>Forms of data preprocessing</a:t>
            </a:r>
            <a:r>
              <a:rPr lang="en-US" altLang="en-US" dirty="0">
                <a:solidFill>
                  <a:schemeClr val="tx1"/>
                </a:solidFill>
              </a:rPr>
              <a:t> </a:t>
            </a:r>
          </a:p>
        </p:txBody>
      </p:sp>
      <p:pic>
        <p:nvPicPr>
          <p:cNvPr id="10243" name="Picture 3">
            <a:extLst>
              <a:ext uri="{FF2B5EF4-FFF2-40B4-BE49-F238E27FC236}">
                <a16:creationId xmlns:a16="http://schemas.microsoft.com/office/drawing/2014/main" id="{18FBCECB-89FF-4C3D-B602-13D9EF7008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737" t="2563" r="4099"/>
          <a:stretch>
            <a:fillRect/>
          </a:stretch>
        </p:blipFill>
        <p:spPr bwMode="auto">
          <a:xfrm>
            <a:off x="855405" y="803276"/>
            <a:ext cx="10294375" cy="605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checke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F81E32-7735-4F69-A4A5-AD5A01D6C577}"/>
              </a:ext>
            </a:extLst>
          </p:cNvPr>
          <p:cNvPicPr>
            <a:picLocks noChangeAspect="1"/>
          </p:cNvPicPr>
          <p:nvPr/>
        </p:nvPicPr>
        <p:blipFill>
          <a:blip r:embed="rId2"/>
          <a:stretch>
            <a:fillRect/>
          </a:stretch>
        </p:blipFill>
        <p:spPr>
          <a:xfrm>
            <a:off x="2323070" y="1972833"/>
            <a:ext cx="7426411" cy="4354994"/>
          </a:xfrm>
          <a:prstGeom prst="rect">
            <a:avLst/>
          </a:prstGeom>
        </p:spPr>
      </p:pic>
      <p:sp>
        <p:nvSpPr>
          <p:cNvPr id="6" name="Title 5">
            <a:extLst>
              <a:ext uri="{FF2B5EF4-FFF2-40B4-BE49-F238E27FC236}">
                <a16:creationId xmlns:a16="http://schemas.microsoft.com/office/drawing/2014/main" id="{EA7C493B-91C9-4646-8C2C-1B777D872C8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712354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061">
            <a:extLst>
              <a:ext uri="{FF2B5EF4-FFF2-40B4-BE49-F238E27FC236}">
                <a16:creationId xmlns:a16="http://schemas.microsoft.com/office/drawing/2014/main" id="{2A166A57-FAD8-4971-A03A-0D973A6F2E9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3C9A3679-A9FD-42F7-B935-1E4A3CD4098D}" type="slidenum">
              <a:rPr lang="en-US" altLang="en-US" sz="1200"/>
              <a:pPr eaLnBrk="1" hangingPunct="1"/>
              <a:t>23</a:t>
            </a:fld>
            <a:endParaRPr lang="en-US" altLang="en-US" sz="1200"/>
          </a:p>
        </p:txBody>
      </p:sp>
      <p:sp>
        <p:nvSpPr>
          <p:cNvPr id="10243" name="Rectangle 2">
            <a:extLst>
              <a:ext uri="{FF2B5EF4-FFF2-40B4-BE49-F238E27FC236}">
                <a16:creationId xmlns:a16="http://schemas.microsoft.com/office/drawing/2014/main" id="{7A67BEC3-BEB1-4F34-A811-0724ABDD4C19}"/>
              </a:ext>
            </a:extLst>
          </p:cNvPr>
          <p:cNvSpPr>
            <a:spLocks noGrp="1" noChangeArrowheads="1"/>
          </p:cNvSpPr>
          <p:nvPr>
            <p:ph type="title"/>
          </p:nvPr>
        </p:nvSpPr>
        <p:spPr/>
        <p:txBody>
          <a:bodyPr/>
          <a:lstStyle/>
          <a:p>
            <a:pPr eaLnBrk="1" hangingPunct="1"/>
            <a:r>
              <a:rPr lang="en-US" altLang="en-US" dirty="0">
                <a:solidFill>
                  <a:schemeClr val="tx1"/>
                </a:solidFill>
              </a:rPr>
              <a:t>Data Cleaning</a:t>
            </a:r>
          </a:p>
        </p:txBody>
      </p:sp>
      <p:sp>
        <p:nvSpPr>
          <p:cNvPr id="10244" name="Rectangle 3">
            <a:extLst>
              <a:ext uri="{FF2B5EF4-FFF2-40B4-BE49-F238E27FC236}">
                <a16:creationId xmlns:a16="http://schemas.microsoft.com/office/drawing/2014/main" id="{29CBAC4D-1F2B-4AE7-AECE-8D5DF2A434EE}"/>
              </a:ext>
            </a:extLst>
          </p:cNvPr>
          <p:cNvSpPr>
            <a:spLocks noGrp="1" noChangeArrowheads="1"/>
          </p:cNvSpPr>
          <p:nvPr>
            <p:ph type="body" idx="1"/>
          </p:nvPr>
        </p:nvSpPr>
        <p:spPr/>
        <p:txBody>
          <a:bodyPr>
            <a:normAutofit fontScale="85000" lnSpcReduction="10000"/>
          </a:bodyPr>
          <a:lstStyle/>
          <a:p>
            <a:pPr eaLnBrk="1" hangingPunct="1">
              <a:lnSpc>
                <a:spcPct val="110000"/>
              </a:lnSpc>
            </a:pPr>
            <a:r>
              <a:rPr lang="en-US" altLang="en-US" dirty="0"/>
              <a:t>Data in the Real World Is Dirty: Lots of potentially incorrect data, e.g., instrument faulty, human or computer error, transmission error</a:t>
            </a:r>
          </a:p>
          <a:p>
            <a:pPr lvl="1" eaLnBrk="1" hangingPunct="1">
              <a:lnSpc>
                <a:spcPct val="120000"/>
              </a:lnSpc>
            </a:pPr>
            <a:r>
              <a:rPr lang="en-US" altLang="en-US" sz="2000" u="sng" dirty="0"/>
              <a:t>incomplete</a:t>
            </a:r>
            <a:r>
              <a:rPr lang="en-US" altLang="en-US" sz="2000" dirty="0"/>
              <a:t>: lacking attribute values, lacking certain attributes of interest, or containing only aggregate data</a:t>
            </a:r>
          </a:p>
          <a:p>
            <a:pPr lvl="2" eaLnBrk="1" hangingPunct="1">
              <a:lnSpc>
                <a:spcPct val="110000"/>
              </a:lnSpc>
            </a:pPr>
            <a:r>
              <a:rPr lang="en-US" altLang="en-US" sz="2000" dirty="0"/>
              <a:t>e.g., </a:t>
            </a:r>
            <a:r>
              <a:rPr lang="en-US" altLang="en-US" sz="2000" i="1" dirty="0"/>
              <a:t>Occupation</a:t>
            </a:r>
            <a:r>
              <a:rPr lang="en-US" altLang="en-US" sz="2000" dirty="0"/>
              <a:t>=“ ” (missing data)</a:t>
            </a:r>
          </a:p>
          <a:p>
            <a:pPr lvl="1" eaLnBrk="1" hangingPunct="1">
              <a:lnSpc>
                <a:spcPct val="110000"/>
              </a:lnSpc>
            </a:pPr>
            <a:r>
              <a:rPr lang="en-US" altLang="en-US" sz="2000" u="sng" dirty="0"/>
              <a:t>noisy</a:t>
            </a:r>
            <a:r>
              <a:rPr lang="en-US" altLang="en-US" sz="2000" dirty="0"/>
              <a:t>: containing noise, errors, or outliers</a:t>
            </a:r>
          </a:p>
          <a:p>
            <a:pPr lvl="2" eaLnBrk="1" hangingPunct="1">
              <a:lnSpc>
                <a:spcPct val="110000"/>
              </a:lnSpc>
            </a:pPr>
            <a:r>
              <a:rPr lang="en-US" altLang="en-US" sz="2000" dirty="0"/>
              <a:t>e.g., </a:t>
            </a:r>
            <a:r>
              <a:rPr lang="en-US" altLang="en-US" sz="2000" i="1" dirty="0"/>
              <a:t>Salary</a:t>
            </a:r>
            <a:r>
              <a:rPr lang="en-US" altLang="en-US" sz="2000" dirty="0"/>
              <a:t>=“</a:t>
            </a:r>
            <a:r>
              <a:rPr lang="en-US" altLang="en-US" sz="2000" dirty="0">
                <a:cs typeface="Tahoma" panose="020B0604030504040204" pitchFamily="34" charset="0"/>
              </a:rPr>
              <a:t>−</a:t>
            </a:r>
            <a:r>
              <a:rPr lang="en-US" altLang="en-US" sz="2000" dirty="0"/>
              <a:t>10” (an error)</a:t>
            </a:r>
          </a:p>
          <a:p>
            <a:pPr lvl="1" eaLnBrk="1" hangingPunct="1">
              <a:lnSpc>
                <a:spcPct val="110000"/>
              </a:lnSpc>
            </a:pPr>
            <a:r>
              <a:rPr lang="en-US" altLang="en-US" sz="2000" u="sng" dirty="0"/>
              <a:t>inconsistent</a:t>
            </a:r>
            <a:r>
              <a:rPr lang="en-US" altLang="en-US" sz="2000" dirty="0"/>
              <a:t>: containing discrepancies in codes or names, e.g.,</a:t>
            </a:r>
          </a:p>
          <a:p>
            <a:pPr lvl="2" eaLnBrk="1" hangingPunct="1">
              <a:lnSpc>
                <a:spcPct val="110000"/>
              </a:lnSpc>
            </a:pPr>
            <a:r>
              <a:rPr lang="en-US" altLang="en-US" sz="2000" i="1" dirty="0"/>
              <a:t>Age</a:t>
            </a:r>
            <a:r>
              <a:rPr lang="en-US" altLang="en-US" sz="2000" dirty="0"/>
              <a:t>=“42”, </a:t>
            </a:r>
            <a:r>
              <a:rPr lang="en-US" altLang="en-US" sz="2000" i="1" dirty="0"/>
              <a:t>Birthday</a:t>
            </a:r>
            <a:r>
              <a:rPr lang="en-US" altLang="en-US" sz="2000" dirty="0"/>
              <a:t>=“03/07/2010”</a:t>
            </a:r>
          </a:p>
          <a:p>
            <a:pPr lvl="2" eaLnBrk="1" hangingPunct="1">
              <a:lnSpc>
                <a:spcPct val="110000"/>
              </a:lnSpc>
            </a:pPr>
            <a:r>
              <a:rPr lang="en-US" altLang="en-US" sz="2000" dirty="0"/>
              <a:t>Was rating “1, 2, 3”, now rating “A, B, C”</a:t>
            </a:r>
          </a:p>
          <a:p>
            <a:pPr lvl="2" eaLnBrk="1" hangingPunct="1">
              <a:lnSpc>
                <a:spcPct val="110000"/>
              </a:lnSpc>
            </a:pPr>
            <a:r>
              <a:rPr lang="en-US" altLang="en-US" sz="2000" dirty="0"/>
              <a:t>discrepancy between duplicate records</a:t>
            </a:r>
          </a:p>
          <a:p>
            <a:pPr lvl="1" eaLnBrk="1" hangingPunct="1">
              <a:lnSpc>
                <a:spcPct val="120000"/>
              </a:lnSpc>
            </a:pPr>
            <a:r>
              <a:rPr lang="en-US" altLang="en-US" sz="2000" u="sng" dirty="0"/>
              <a:t>Intentional</a:t>
            </a:r>
            <a:r>
              <a:rPr lang="en-US" altLang="en-US" sz="2000" b="1" u="sng" dirty="0"/>
              <a:t> </a:t>
            </a:r>
            <a:r>
              <a:rPr lang="en-US" altLang="en-US" sz="2000" dirty="0"/>
              <a:t>(e.g., </a:t>
            </a:r>
            <a:r>
              <a:rPr lang="en-US" altLang="en-US" sz="2000" i="1" dirty="0"/>
              <a:t>disguised missing</a:t>
            </a:r>
            <a:r>
              <a:rPr lang="en-US" altLang="en-US" sz="2000" dirty="0"/>
              <a:t> data)</a:t>
            </a:r>
          </a:p>
          <a:p>
            <a:pPr lvl="2" eaLnBrk="1" hangingPunct="1">
              <a:lnSpc>
                <a:spcPct val="120000"/>
              </a:lnSpc>
            </a:pPr>
            <a:r>
              <a:rPr lang="en-US" altLang="en-US" sz="2000" dirty="0"/>
              <a:t>Jan. 1 as everyone’s birthday?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4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4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4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4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24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24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061">
            <a:extLst>
              <a:ext uri="{FF2B5EF4-FFF2-40B4-BE49-F238E27FC236}">
                <a16:creationId xmlns:a16="http://schemas.microsoft.com/office/drawing/2014/main" id="{68283DB5-E752-49D3-ADD7-24243E972B2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3863FA4-6684-4D20-8A92-5A96FB479EE3}" type="slidenum">
              <a:rPr lang="en-US" altLang="en-US" sz="1200"/>
              <a:pPr eaLnBrk="1" hangingPunct="1"/>
              <a:t>24</a:t>
            </a:fld>
            <a:endParaRPr lang="en-US" altLang="en-US" sz="1200"/>
          </a:p>
        </p:txBody>
      </p:sp>
      <p:sp>
        <p:nvSpPr>
          <p:cNvPr id="11267" name="Rectangle 2">
            <a:extLst>
              <a:ext uri="{FF2B5EF4-FFF2-40B4-BE49-F238E27FC236}">
                <a16:creationId xmlns:a16="http://schemas.microsoft.com/office/drawing/2014/main" id="{5CB46C77-27C7-4125-A416-A70DD047D5D1}"/>
              </a:ext>
            </a:extLst>
          </p:cNvPr>
          <p:cNvSpPr>
            <a:spLocks noGrp="1" noChangeArrowheads="1"/>
          </p:cNvSpPr>
          <p:nvPr>
            <p:ph type="title"/>
          </p:nvPr>
        </p:nvSpPr>
        <p:spPr>
          <a:xfrm>
            <a:off x="1233744" y="1120887"/>
            <a:ext cx="7169150" cy="609600"/>
          </a:xfrm>
        </p:spPr>
        <p:txBody>
          <a:bodyPr>
            <a:normAutofit fontScale="90000"/>
          </a:bodyPr>
          <a:lstStyle/>
          <a:p>
            <a:pPr eaLnBrk="1" hangingPunct="1"/>
            <a:r>
              <a:rPr lang="en-US" altLang="en-US" dirty="0">
                <a:solidFill>
                  <a:schemeClr val="tx1"/>
                </a:solidFill>
              </a:rPr>
              <a:t>Incomplete (Missing) Data</a:t>
            </a:r>
          </a:p>
        </p:txBody>
      </p:sp>
      <p:sp>
        <p:nvSpPr>
          <p:cNvPr id="11268" name="Rectangle 3">
            <a:extLst>
              <a:ext uri="{FF2B5EF4-FFF2-40B4-BE49-F238E27FC236}">
                <a16:creationId xmlns:a16="http://schemas.microsoft.com/office/drawing/2014/main" id="{F32FA09F-B7B4-488C-9580-5EC925FA3190}"/>
              </a:ext>
            </a:extLst>
          </p:cNvPr>
          <p:cNvSpPr>
            <a:spLocks noGrp="1" noChangeArrowheads="1"/>
          </p:cNvSpPr>
          <p:nvPr>
            <p:ph type="body" idx="1"/>
          </p:nvPr>
        </p:nvSpPr>
        <p:spPr>
          <a:xfrm>
            <a:off x="1097280" y="1858297"/>
            <a:ext cx="9113520" cy="4473678"/>
          </a:xfrm>
        </p:spPr>
        <p:txBody>
          <a:bodyPr>
            <a:normAutofit fontScale="92500" lnSpcReduction="10000"/>
          </a:bodyPr>
          <a:lstStyle/>
          <a:p>
            <a:pPr eaLnBrk="1" hangingPunct="1">
              <a:lnSpc>
                <a:spcPct val="110000"/>
              </a:lnSpc>
            </a:pPr>
            <a:r>
              <a:rPr lang="en-US" altLang="en-US" sz="2400" dirty="0"/>
              <a:t>Data is not always available</a:t>
            </a:r>
          </a:p>
          <a:p>
            <a:pPr lvl="1" eaLnBrk="1" hangingPunct="1">
              <a:lnSpc>
                <a:spcPct val="110000"/>
              </a:lnSpc>
            </a:pPr>
            <a:r>
              <a:rPr lang="en-US" altLang="en-US" sz="2400" dirty="0"/>
              <a:t>E.g., many tuples have no recorded value for several attributes, such as customer income in sales data</a:t>
            </a:r>
          </a:p>
          <a:p>
            <a:pPr eaLnBrk="1" hangingPunct="1">
              <a:lnSpc>
                <a:spcPct val="110000"/>
              </a:lnSpc>
            </a:pPr>
            <a:r>
              <a:rPr lang="en-US" altLang="en-US" sz="2400" dirty="0"/>
              <a:t>Missing data may be due to </a:t>
            </a:r>
          </a:p>
          <a:p>
            <a:pPr lvl="1" eaLnBrk="1" hangingPunct="1">
              <a:lnSpc>
                <a:spcPct val="110000"/>
              </a:lnSpc>
            </a:pPr>
            <a:r>
              <a:rPr lang="en-US" altLang="en-US" sz="2400" dirty="0"/>
              <a:t>equipment malfunction</a:t>
            </a:r>
          </a:p>
          <a:p>
            <a:pPr lvl="1" eaLnBrk="1" hangingPunct="1">
              <a:lnSpc>
                <a:spcPct val="110000"/>
              </a:lnSpc>
            </a:pPr>
            <a:r>
              <a:rPr lang="en-US" altLang="en-US" sz="2400" dirty="0"/>
              <a:t>inconsistent with other recorded data and thus deleted</a:t>
            </a:r>
          </a:p>
          <a:p>
            <a:pPr lvl="1" eaLnBrk="1" hangingPunct="1">
              <a:lnSpc>
                <a:spcPct val="110000"/>
              </a:lnSpc>
            </a:pPr>
            <a:r>
              <a:rPr lang="en-US" altLang="en-US" sz="2400" dirty="0"/>
              <a:t>data not entered due to misunderstanding</a:t>
            </a:r>
          </a:p>
          <a:p>
            <a:pPr lvl="1" eaLnBrk="1" hangingPunct="1">
              <a:lnSpc>
                <a:spcPct val="110000"/>
              </a:lnSpc>
            </a:pPr>
            <a:r>
              <a:rPr lang="en-US" altLang="en-US" sz="2400" dirty="0"/>
              <a:t>certain data may not be considered important at the time of entry</a:t>
            </a:r>
          </a:p>
          <a:p>
            <a:pPr lvl="1" eaLnBrk="1" hangingPunct="1">
              <a:lnSpc>
                <a:spcPct val="110000"/>
              </a:lnSpc>
            </a:pPr>
            <a:r>
              <a:rPr lang="en-US" altLang="en-US" sz="2400" dirty="0"/>
              <a:t>not register history or changes of the data</a:t>
            </a:r>
          </a:p>
          <a:p>
            <a:pPr eaLnBrk="1" hangingPunct="1">
              <a:lnSpc>
                <a:spcPct val="110000"/>
              </a:lnSpc>
            </a:pPr>
            <a:r>
              <a:rPr lang="en-US" altLang="en-US" sz="2400" dirty="0"/>
              <a:t>Missing data may need to be inferred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6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26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26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061">
            <a:extLst>
              <a:ext uri="{FF2B5EF4-FFF2-40B4-BE49-F238E27FC236}">
                <a16:creationId xmlns:a16="http://schemas.microsoft.com/office/drawing/2014/main" id="{F3551F1E-4CED-4055-80C1-5781C79CB3B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0699AF8-8FCF-4328-924F-AE87799103AA}" type="slidenum">
              <a:rPr lang="en-US" altLang="en-US" sz="1200"/>
              <a:pPr eaLnBrk="1" hangingPunct="1"/>
              <a:t>25</a:t>
            </a:fld>
            <a:endParaRPr lang="en-US" altLang="en-US" sz="1200"/>
          </a:p>
        </p:txBody>
      </p:sp>
      <p:sp>
        <p:nvSpPr>
          <p:cNvPr id="12291" name="Rectangle 2">
            <a:extLst>
              <a:ext uri="{FF2B5EF4-FFF2-40B4-BE49-F238E27FC236}">
                <a16:creationId xmlns:a16="http://schemas.microsoft.com/office/drawing/2014/main" id="{2A06731D-9F23-47C0-9639-2DDF953B8C53}"/>
              </a:ext>
            </a:extLst>
          </p:cNvPr>
          <p:cNvSpPr>
            <a:spLocks noGrp="1" noChangeArrowheads="1"/>
          </p:cNvSpPr>
          <p:nvPr>
            <p:ph type="title"/>
          </p:nvPr>
        </p:nvSpPr>
        <p:spPr>
          <a:xfrm>
            <a:off x="1097280" y="854084"/>
            <a:ext cx="7543800" cy="762000"/>
          </a:xfrm>
        </p:spPr>
        <p:txBody>
          <a:bodyPr/>
          <a:lstStyle/>
          <a:p>
            <a:pPr eaLnBrk="1" hangingPunct="1"/>
            <a:r>
              <a:rPr lang="en-US" altLang="en-US" dirty="0"/>
              <a:t>How to Handle Missing Data?</a:t>
            </a:r>
          </a:p>
        </p:txBody>
      </p:sp>
      <p:sp>
        <p:nvSpPr>
          <p:cNvPr id="12292" name="Rectangle 3">
            <a:extLst>
              <a:ext uri="{FF2B5EF4-FFF2-40B4-BE49-F238E27FC236}">
                <a16:creationId xmlns:a16="http://schemas.microsoft.com/office/drawing/2014/main" id="{8C55BB6C-625B-43EF-B67A-E79E08AA7A88}"/>
              </a:ext>
            </a:extLst>
          </p:cNvPr>
          <p:cNvSpPr>
            <a:spLocks noGrp="1" noChangeArrowheads="1"/>
          </p:cNvSpPr>
          <p:nvPr>
            <p:ph type="body" idx="1"/>
          </p:nvPr>
        </p:nvSpPr>
        <p:spPr>
          <a:xfrm>
            <a:off x="1189703" y="1887794"/>
            <a:ext cx="9905017" cy="4665406"/>
          </a:xfrm>
        </p:spPr>
        <p:txBody>
          <a:bodyPr>
            <a:normAutofit fontScale="92500"/>
          </a:bodyPr>
          <a:lstStyle/>
          <a:p>
            <a:pPr eaLnBrk="1" hangingPunct="1">
              <a:lnSpc>
                <a:spcPct val="120000"/>
              </a:lnSpc>
            </a:pPr>
            <a:r>
              <a:rPr lang="en-US" altLang="en-US" sz="2400" b="1" dirty="0">
                <a:solidFill>
                  <a:schemeClr val="bg2">
                    <a:lumMod val="50000"/>
                  </a:schemeClr>
                </a:solidFill>
              </a:rPr>
              <a:t>Ignore the tuple</a:t>
            </a:r>
            <a:r>
              <a:rPr lang="en-US" altLang="en-US" sz="2400" dirty="0"/>
              <a:t>: usually done when class label is missing (when doing classification)—not effective when the % of missing values per attribute varies considerably</a:t>
            </a:r>
          </a:p>
          <a:p>
            <a:pPr eaLnBrk="1" hangingPunct="1">
              <a:lnSpc>
                <a:spcPct val="120000"/>
              </a:lnSpc>
            </a:pPr>
            <a:r>
              <a:rPr lang="en-US" altLang="en-US" sz="2400" dirty="0"/>
              <a:t>Fill in the missing value manually: tedious + infeasible?</a:t>
            </a:r>
          </a:p>
          <a:p>
            <a:pPr eaLnBrk="1" hangingPunct="1">
              <a:lnSpc>
                <a:spcPct val="120000"/>
              </a:lnSpc>
            </a:pPr>
            <a:r>
              <a:rPr lang="en-US" altLang="en-US" sz="2400" dirty="0"/>
              <a:t>Fill in it automatically with</a:t>
            </a:r>
          </a:p>
          <a:p>
            <a:pPr lvl="1" eaLnBrk="1" hangingPunct="1">
              <a:lnSpc>
                <a:spcPct val="120000"/>
              </a:lnSpc>
            </a:pPr>
            <a:r>
              <a:rPr lang="en-US" altLang="en-US" sz="2400" dirty="0"/>
              <a:t>a global constant : e.g., “unknown”, a new class?! </a:t>
            </a:r>
          </a:p>
          <a:p>
            <a:pPr lvl="1" eaLnBrk="1" hangingPunct="1">
              <a:lnSpc>
                <a:spcPct val="120000"/>
              </a:lnSpc>
            </a:pPr>
            <a:r>
              <a:rPr lang="en-US" altLang="en-US" sz="2400" dirty="0"/>
              <a:t>the attribute mean</a:t>
            </a:r>
          </a:p>
          <a:p>
            <a:pPr lvl="1" eaLnBrk="1" hangingPunct="1">
              <a:lnSpc>
                <a:spcPct val="120000"/>
              </a:lnSpc>
            </a:pPr>
            <a:r>
              <a:rPr lang="en-US" altLang="en-US" sz="2400" dirty="0"/>
              <a:t>the attribute mean for all samples belonging to the same class: smarter</a:t>
            </a:r>
          </a:p>
          <a:p>
            <a:pPr lvl="1" eaLnBrk="1" hangingPunct="1">
              <a:lnSpc>
                <a:spcPct val="120000"/>
              </a:lnSpc>
            </a:pPr>
            <a:r>
              <a:rPr lang="en-US" altLang="en-US" sz="2400" dirty="0">
                <a:solidFill>
                  <a:schemeClr val="hlink"/>
                </a:solidFill>
              </a:rPr>
              <a:t>the most probable value: inference-based such as Bayesian formula or decision tree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9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29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061">
            <a:extLst>
              <a:ext uri="{FF2B5EF4-FFF2-40B4-BE49-F238E27FC236}">
                <a16:creationId xmlns:a16="http://schemas.microsoft.com/office/drawing/2014/main" id="{460C67A8-00C2-44C6-8981-C642D5202254}"/>
              </a:ext>
            </a:extLst>
          </p:cNvPr>
          <p:cNvSpPr txBox="1">
            <a:spLocks noGrp="1" noChangeArrowheads="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0D7951E1-6497-46E2-934E-0BBF9F1A1230}" type="slidenum">
              <a:rPr lang="en-US" altLang="en-US" sz="1200"/>
              <a:pPr algn="r" eaLnBrk="1" hangingPunct="1"/>
              <a:t>26</a:t>
            </a:fld>
            <a:endParaRPr lang="en-US" altLang="en-US" sz="1200"/>
          </a:p>
        </p:txBody>
      </p:sp>
      <p:sp>
        <p:nvSpPr>
          <p:cNvPr id="13315" name="Rectangle 2">
            <a:extLst>
              <a:ext uri="{FF2B5EF4-FFF2-40B4-BE49-F238E27FC236}">
                <a16:creationId xmlns:a16="http://schemas.microsoft.com/office/drawing/2014/main" id="{A4299EFE-86D2-4270-8631-D029F1F52F01}"/>
              </a:ext>
            </a:extLst>
          </p:cNvPr>
          <p:cNvSpPr>
            <a:spLocks noGrp="1" noChangeArrowheads="1"/>
          </p:cNvSpPr>
          <p:nvPr>
            <p:ph type="title" idx="4294967295"/>
          </p:nvPr>
        </p:nvSpPr>
        <p:spPr>
          <a:xfrm>
            <a:off x="1150374" y="855406"/>
            <a:ext cx="5638800" cy="762000"/>
          </a:xfrm>
        </p:spPr>
        <p:txBody>
          <a:bodyPr/>
          <a:lstStyle/>
          <a:p>
            <a:pPr eaLnBrk="1" hangingPunct="1"/>
            <a:r>
              <a:rPr lang="en-US" altLang="en-US" dirty="0">
                <a:solidFill>
                  <a:schemeClr val="tx1"/>
                </a:solidFill>
              </a:rPr>
              <a:t>Noisy Data</a:t>
            </a:r>
          </a:p>
        </p:txBody>
      </p:sp>
      <p:sp>
        <p:nvSpPr>
          <p:cNvPr id="13316" name="Rectangle 3">
            <a:extLst>
              <a:ext uri="{FF2B5EF4-FFF2-40B4-BE49-F238E27FC236}">
                <a16:creationId xmlns:a16="http://schemas.microsoft.com/office/drawing/2014/main" id="{55EAC8A3-9B83-4331-9CBB-28FFB229A1C4}"/>
              </a:ext>
            </a:extLst>
          </p:cNvPr>
          <p:cNvSpPr>
            <a:spLocks noGrp="1" noChangeArrowheads="1"/>
          </p:cNvSpPr>
          <p:nvPr>
            <p:ph type="body" idx="4294967295"/>
          </p:nvPr>
        </p:nvSpPr>
        <p:spPr>
          <a:xfrm>
            <a:off x="1150374" y="1769806"/>
            <a:ext cx="9060426" cy="4554794"/>
          </a:xfrm>
        </p:spPr>
        <p:txBody>
          <a:bodyPr>
            <a:normAutofit fontScale="92500" lnSpcReduction="10000"/>
          </a:bodyPr>
          <a:lstStyle/>
          <a:p>
            <a:r>
              <a:rPr lang="en-US" altLang="en-US" sz="2400" dirty="0"/>
              <a:t>What is noise? </a:t>
            </a:r>
          </a:p>
          <a:p>
            <a:r>
              <a:rPr lang="en-US" altLang="en-US" sz="2400" dirty="0"/>
              <a:t>It is a random error or variance in a measured variable</a:t>
            </a:r>
          </a:p>
          <a:p>
            <a:pPr eaLnBrk="1" hangingPunct="1"/>
            <a:r>
              <a:rPr lang="en-US" altLang="en-US" sz="2400" dirty="0">
                <a:solidFill>
                  <a:schemeClr val="folHlink"/>
                </a:solidFill>
              </a:rPr>
              <a:t>Incorrect attribute values</a:t>
            </a:r>
            <a:r>
              <a:rPr lang="en-US" altLang="en-US" sz="2400" dirty="0"/>
              <a:t> may be due to</a:t>
            </a:r>
          </a:p>
          <a:p>
            <a:pPr lvl="1" eaLnBrk="1" hangingPunct="1"/>
            <a:r>
              <a:rPr lang="en-US" altLang="en-US" sz="2400" dirty="0"/>
              <a:t>faulty data collection instruments</a:t>
            </a:r>
          </a:p>
          <a:p>
            <a:pPr lvl="1" eaLnBrk="1" hangingPunct="1"/>
            <a:r>
              <a:rPr lang="en-US" altLang="en-US" sz="2400" dirty="0"/>
              <a:t>data entry problems</a:t>
            </a:r>
          </a:p>
          <a:p>
            <a:pPr lvl="1" eaLnBrk="1" hangingPunct="1"/>
            <a:r>
              <a:rPr lang="en-US" altLang="en-US" sz="2400" dirty="0"/>
              <a:t>data transmission problems</a:t>
            </a:r>
          </a:p>
          <a:p>
            <a:pPr lvl="1" eaLnBrk="1" hangingPunct="1"/>
            <a:r>
              <a:rPr lang="en-US" altLang="en-US" sz="2400" dirty="0"/>
              <a:t>technology limitation</a:t>
            </a:r>
          </a:p>
          <a:p>
            <a:pPr lvl="1" eaLnBrk="1" hangingPunct="1"/>
            <a:r>
              <a:rPr lang="en-US" altLang="en-US" sz="2400" dirty="0"/>
              <a:t>inconsistency in naming convention </a:t>
            </a:r>
          </a:p>
          <a:p>
            <a:pPr eaLnBrk="1" hangingPunct="1"/>
            <a:r>
              <a:rPr lang="en-US" altLang="en-US" sz="2400" dirty="0">
                <a:solidFill>
                  <a:schemeClr val="folHlink"/>
                </a:solidFill>
              </a:rPr>
              <a:t>Other data problems</a:t>
            </a:r>
            <a:r>
              <a:rPr lang="en-US" altLang="en-US" sz="2400" dirty="0"/>
              <a:t> which require data cleaning</a:t>
            </a:r>
          </a:p>
          <a:p>
            <a:pPr lvl="1" eaLnBrk="1" hangingPunct="1"/>
            <a:r>
              <a:rPr lang="en-US" altLang="en-US" sz="2400" dirty="0"/>
              <a:t>duplicate records</a:t>
            </a:r>
          </a:p>
          <a:p>
            <a:pPr lvl="1" eaLnBrk="1" hangingPunct="1"/>
            <a:r>
              <a:rPr lang="en-US" altLang="en-US" sz="2400" dirty="0"/>
              <a:t>incomplete data</a:t>
            </a:r>
          </a:p>
          <a:p>
            <a:pPr lvl="1" eaLnBrk="1" hangingPunct="1"/>
            <a:r>
              <a:rPr lang="en-US" altLang="en-US" sz="2400" dirty="0"/>
              <a:t>inconsistent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1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31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31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31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31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316">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31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061">
            <a:extLst>
              <a:ext uri="{FF2B5EF4-FFF2-40B4-BE49-F238E27FC236}">
                <a16:creationId xmlns:a16="http://schemas.microsoft.com/office/drawing/2014/main" id="{DB3E50BE-3419-40F1-A4D2-7C75CBD09D0F}"/>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E8CFF73-FC29-40F7-8D82-D248809C502E}" type="slidenum">
              <a:rPr lang="en-US" altLang="en-US" sz="1200"/>
              <a:pPr eaLnBrk="1" hangingPunct="1"/>
              <a:t>27</a:t>
            </a:fld>
            <a:endParaRPr lang="en-US" altLang="en-US" sz="1200"/>
          </a:p>
        </p:txBody>
      </p:sp>
      <p:sp>
        <p:nvSpPr>
          <p:cNvPr id="14339" name="Rectangle 2">
            <a:extLst>
              <a:ext uri="{FF2B5EF4-FFF2-40B4-BE49-F238E27FC236}">
                <a16:creationId xmlns:a16="http://schemas.microsoft.com/office/drawing/2014/main" id="{2F4500A0-4E8A-4054-BBDC-62D000D9E6EC}"/>
              </a:ext>
            </a:extLst>
          </p:cNvPr>
          <p:cNvSpPr>
            <a:spLocks noGrp="1" noChangeArrowheads="1"/>
          </p:cNvSpPr>
          <p:nvPr>
            <p:ph type="title"/>
          </p:nvPr>
        </p:nvSpPr>
        <p:spPr>
          <a:xfrm>
            <a:off x="1179256" y="1061883"/>
            <a:ext cx="8591550" cy="609600"/>
          </a:xfrm>
        </p:spPr>
        <p:txBody>
          <a:bodyPr>
            <a:normAutofit fontScale="90000"/>
          </a:bodyPr>
          <a:lstStyle/>
          <a:p>
            <a:pPr eaLnBrk="1" hangingPunct="1"/>
            <a:r>
              <a:rPr lang="en-US" altLang="en-US" dirty="0"/>
              <a:t>How to Handle Noisy Data?</a:t>
            </a:r>
          </a:p>
        </p:txBody>
      </p:sp>
      <p:sp>
        <p:nvSpPr>
          <p:cNvPr id="14340" name="Rectangle 3">
            <a:extLst>
              <a:ext uri="{FF2B5EF4-FFF2-40B4-BE49-F238E27FC236}">
                <a16:creationId xmlns:a16="http://schemas.microsoft.com/office/drawing/2014/main" id="{383CE194-3A46-4759-A8E0-CC1B93EB3C0C}"/>
              </a:ext>
            </a:extLst>
          </p:cNvPr>
          <p:cNvSpPr>
            <a:spLocks noGrp="1" noChangeArrowheads="1"/>
          </p:cNvSpPr>
          <p:nvPr>
            <p:ph type="body" idx="1"/>
          </p:nvPr>
        </p:nvSpPr>
        <p:spPr>
          <a:xfrm>
            <a:off x="1097280" y="1809134"/>
            <a:ext cx="9113520" cy="4591665"/>
          </a:xfrm>
        </p:spPr>
        <p:txBody>
          <a:bodyPr>
            <a:normAutofit lnSpcReduction="10000"/>
          </a:bodyPr>
          <a:lstStyle/>
          <a:p>
            <a:pPr eaLnBrk="1" hangingPunct="1"/>
            <a:r>
              <a:rPr lang="en-US" altLang="en-US" sz="2400" dirty="0">
                <a:solidFill>
                  <a:schemeClr val="folHlink"/>
                </a:solidFill>
              </a:rPr>
              <a:t>Binning</a:t>
            </a:r>
          </a:p>
          <a:p>
            <a:pPr lvl="1" eaLnBrk="1" hangingPunct="1"/>
            <a:r>
              <a:rPr lang="en-US" altLang="en-US" sz="2400" dirty="0"/>
              <a:t>first sort data and partition into (equal-frequency) bins</a:t>
            </a:r>
          </a:p>
          <a:p>
            <a:pPr lvl="1" eaLnBrk="1" hangingPunct="1"/>
            <a:r>
              <a:rPr lang="en-US" altLang="en-US" sz="2400" dirty="0"/>
              <a:t>then one can </a:t>
            </a:r>
            <a:r>
              <a:rPr lang="en-US" altLang="en-US" sz="2400" dirty="0">
                <a:solidFill>
                  <a:schemeClr val="hlink"/>
                </a:solidFill>
              </a:rPr>
              <a:t>smooth by bin means,  smooth by bin median, smooth by bin boundaries</a:t>
            </a:r>
            <a:r>
              <a:rPr lang="en-US" altLang="en-US" sz="2400" dirty="0"/>
              <a:t>, etc.</a:t>
            </a:r>
          </a:p>
          <a:p>
            <a:pPr eaLnBrk="1" hangingPunct="1"/>
            <a:r>
              <a:rPr lang="en-US" altLang="en-US" sz="2400" dirty="0">
                <a:solidFill>
                  <a:schemeClr val="folHlink"/>
                </a:solidFill>
              </a:rPr>
              <a:t>Regression</a:t>
            </a:r>
          </a:p>
          <a:p>
            <a:pPr lvl="1" eaLnBrk="1" hangingPunct="1"/>
            <a:r>
              <a:rPr lang="en-US" altLang="en-US" sz="2400" dirty="0"/>
              <a:t>smooth by fitting the data into regression functions</a:t>
            </a:r>
          </a:p>
          <a:p>
            <a:pPr eaLnBrk="1" hangingPunct="1"/>
            <a:r>
              <a:rPr lang="en-US" altLang="en-US" sz="2400" dirty="0">
                <a:solidFill>
                  <a:schemeClr val="folHlink"/>
                </a:solidFill>
              </a:rPr>
              <a:t>Clustering</a:t>
            </a:r>
          </a:p>
          <a:p>
            <a:pPr lvl="1" eaLnBrk="1" hangingPunct="1"/>
            <a:r>
              <a:rPr lang="en-US" altLang="en-US" sz="2400" dirty="0"/>
              <a:t>detect and remove outliers</a:t>
            </a:r>
          </a:p>
          <a:p>
            <a:pPr eaLnBrk="1" hangingPunct="1"/>
            <a:r>
              <a:rPr lang="en-US" altLang="en-US" sz="2400" dirty="0">
                <a:solidFill>
                  <a:schemeClr val="folHlink"/>
                </a:solidFill>
              </a:rPr>
              <a:t>Combined computer and human inspection</a:t>
            </a:r>
          </a:p>
          <a:p>
            <a:pPr lvl="1" eaLnBrk="1" hangingPunct="1"/>
            <a:r>
              <a:rPr lang="en-US" altLang="en-US" sz="2400" dirty="0"/>
              <a:t>detect suspicious values and check by human (e.g., deal with possible outliers)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4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4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4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34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4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34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34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E887BB6-03A1-43C4-8D3D-1463D623D1F0}"/>
              </a:ext>
            </a:extLst>
          </p:cNvPr>
          <p:cNvSpPr>
            <a:spLocks noGrp="1" noChangeArrowheads="1"/>
          </p:cNvSpPr>
          <p:nvPr>
            <p:ph type="title"/>
          </p:nvPr>
        </p:nvSpPr>
        <p:spPr>
          <a:xfrm>
            <a:off x="1140541" y="737419"/>
            <a:ext cx="8458200" cy="914400"/>
          </a:xfrm>
        </p:spPr>
        <p:txBody>
          <a:bodyPr/>
          <a:lstStyle/>
          <a:p>
            <a:r>
              <a:rPr lang="en-US" altLang="en-US" sz="4000" dirty="0">
                <a:solidFill>
                  <a:schemeClr val="tx1"/>
                </a:solidFill>
              </a:rPr>
              <a:t>Simple Discretization Methods: Binning</a:t>
            </a:r>
            <a:endParaRPr lang="en-US" altLang="en-US" dirty="0">
              <a:solidFill>
                <a:schemeClr val="tx1"/>
              </a:solidFill>
            </a:endParaRPr>
          </a:p>
        </p:txBody>
      </p:sp>
      <p:sp>
        <p:nvSpPr>
          <p:cNvPr id="17411" name="Rectangle 3">
            <a:extLst>
              <a:ext uri="{FF2B5EF4-FFF2-40B4-BE49-F238E27FC236}">
                <a16:creationId xmlns:a16="http://schemas.microsoft.com/office/drawing/2014/main" id="{D42A358A-E414-44E2-957C-EEFEB02F1746}"/>
              </a:ext>
            </a:extLst>
          </p:cNvPr>
          <p:cNvSpPr>
            <a:spLocks noGrp="1" noChangeArrowheads="1"/>
          </p:cNvSpPr>
          <p:nvPr>
            <p:ph type="body" idx="1"/>
          </p:nvPr>
        </p:nvSpPr>
        <p:spPr>
          <a:xfrm>
            <a:off x="1140541" y="1847850"/>
            <a:ext cx="10569678" cy="4705350"/>
          </a:xfrm>
        </p:spPr>
        <p:txBody>
          <a:bodyPr>
            <a:normAutofit lnSpcReduction="10000"/>
          </a:bodyPr>
          <a:lstStyle/>
          <a:p>
            <a:pPr>
              <a:lnSpc>
                <a:spcPct val="90000"/>
              </a:lnSpc>
            </a:pPr>
            <a:r>
              <a:rPr lang="en-US" altLang="en-US" sz="2800" dirty="0">
                <a:solidFill>
                  <a:schemeClr val="accent2"/>
                </a:solidFill>
              </a:rPr>
              <a:t>Equal-width</a:t>
            </a:r>
            <a:r>
              <a:rPr lang="en-US" altLang="en-US" sz="2800" dirty="0"/>
              <a:t> (distance) partitioning:</a:t>
            </a:r>
          </a:p>
          <a:p>
            <a:pPr lvl="1">
              <a:lnSpc>
                <a:spcPct val="90000"/>
              </a:lnSpc>
              <a:spcBef>
                <a:spcPct val="0"/>
              </a:spcBef>
            </a:pPr>
            <a:r>
              <a:rPr lang="en-US" altLang="en-US" sz="2400" dirty="0"/>
              <a:t>It divides the range into </a:t>
            </a:r>
            <a:r>
              <a:rPr lang="en-US" altLang="en-US" sz="2400" i="1" dirty="0"/>
              <a:t>N</a:t>
            </a:r>
            <a:r>
              <a:rPr lang="en-US" altLang="en-US" sz="2400" dirty="0"/>
              <a:t> intervals of equal size: </a:t>
            </a:r>
            <a:r>
              <a:rPr lang="en-US" altLang="en-US" sz="2400" dirty="0">
                <a:solidFill>
                  <a:srgbClr val="39513E"/>
                </a:solidFill>
              </a:rPr>
              <a:t>uniform grid</a:t>
            </a:r>
            <a:endParaRPr lang="en-US" altLang="en-US" sz="2400" dirty="0">
              <a:solidFill>
                <a:schemeClr val="hlink"/>
              </a:solidFill>
            </a:endParaRPr>
          </a:p>
          <a:p>
            <a:pPr lvl="1">
              <a:lnSpc>
                <a:spcPct val="90000"/>
              </a:lnSpc>
              <a:spcBef>
                <a:spcPct val="0"/>
              </a:spcBef>
            </a:pPr>
            <a:r>
              <a:rPr lang="en-US" altLang="en-US" sz="2400" dirty="0"/>
              <a:t>if </a:t>
            </a:r>
            <a:r>
              <a:rPr lang="en-US" altLang="en-US" sz="2400" i="1" dirty="0"/>
              <a:t>A</a:t>
            </a:r>
            <a:r>
              <a:rPr lang="en-US" altLang="en-US" sz="2400" dirty="0"/>
              <a:t> and </a:t>
            </a:r>
            <a:r>
              <a:rPr lang="en-US" altLang="en-US" sz="2400" i="1" dirty="0"/>
              <a:t>B</a:t>
            </a:r>
            <a:r>
              <a:rPr lang="en-US" altLang="en-US" sz="2400" dirty="0"/>
              <a:t> are the lowest and highest values of the attribute, the width of intervals will be: </a:t>
            </a:r>
            <a:r>
              <a:rPr lang="en-US" altLang="en-US" sz="2400" i="1" dirty="0"/>
              <a:t>W </a:t>
            </a:r>
            <a:r>
              <a:rPr lang="en-US" altLang="en-US" sz="2400" dirty="0"/>
              <a:t>= (</a:t>
            </a:r>
            <a:r>
              <a:rPr lang="en-US" altLang="en-US" sz="2400" i="1" dirty="0"/>
              <a:t>B</a:t>
            </a:r>
            <a:r>
              <a:rPr lang="en-US" altLang="en-US" sz="2400" dirty="0"/>
              <a:t>-</a:t>
            </a:r>
            <a:r>
              <a:rPr lang="en-US" altLang="en-US" sz="2400" i="1" dirty="0"/>
              <a:t>A</a:t>
            </a:r>
            <a:r>
              <a:rPr lang="en-US" altLang="en-US" sz="2400" dirty="0"/>
              <a:t>)/</a:t>
            </a:r>
            <a:r>
              <a:rPr lang="en-US" altLang="en-US" sz="2400" i="1" dirty="0"/>
              <a:t>N.</a:t>
            </a:r>
            <a:endParaRPr lang="en-US" altLang="en-US" sz="2400" dirty="0"/>
          </a:p>
          <a:p>
            <a:pPr lvl="1">
              <a:lnSpc>
                <a:spcPct val="90000"/>
              </a:lnSpc>
              <a:spcBef>
                <a:spcPct val="0"/>
              </a:spcBef>
            </a:pPr>
            <a:r>
              <a:rPr lang="en-US" altLang="en-US" sz="2400" dirty="0"/>
              <a:t>The most straightforward</a:t>
            </a:r>
          </a:p>
          <a:p>
            <a:pPr lvl="1">
              <a:lnSpc>
                <a:spcPct val="90000"/>
              </a:lnSpc>
              <a:spcBef>
                <a:spcPct val="0"/>
              </a:spcBef>
            </a:pPr>
            <a:r>
              <a:rPr lang="en-US" altLang="en-US" sz="2400" dirty="0"/>
              <a:t>But outliers may dominate presentation</a:t>
            </a:r>
          </a:p>
          <a:p>
            <a:pPr lvl="1">
              <a:lnSpc>
                <a:spcPct val="90000"/>
              </a:lnSpc>
              <a:spcBef>
                <a:spcPct val="0"/>
              </a:spcBef>
            </a:pPr>
            <a:r>
              <a:rPr lang="en-US" altLang="en-US" sz="2400" dirty="0"/>
              <a:t>Skewed data is not handled well.</a:t>
            </a:r>
            <a:endParaRPr lang="en-US" altLang="en-US" sz="2400" i="1" dirty="0"/>
          </a:p>
          <a:p>
            <a:pPr>
              <a:lnSpc>
                <a:spcPct val="90000"/>
              </a:lnSpc>
            </a:pPr>
            <a:r>
              <a:rPr lang="en-US" altLang="en-US" sz="2800" dirty="0">
                <a:solidFill>
                  <a:schemeClr val="accent2"/>
                </a:solidFill>
              </a:rPr>
              <a:t>Equal-depth</a:t>
            </a:r>
            <a:r>
              <a:rPr lang="en-US" altLang="en-US" sz="2800" dirty="0"/>
              <a:t> (frequency) partitioning:</a:t>
            </a:r>
          </a:p>
          <a:p>
            <a:pPr lvl="1">
              <a:lnSpc>
                <a:spcPct val="90000"/>
              </a:lnSpc>
              <a:spcBef>
                <a:spcPct val="0"/>
              </a:spcBef>
            </a:pPr>
            <a:r>
              <a:rPr lang="en-US" altLang="en-US" sz="2400" dirty="0"/>
              <a:t>It divides the range into </a:t>
            </a:r>
            <a:r>
              <a:rPr lang="en-US" altLang="en-US" sz="2400" i="1" dirty="0"/>
              <a:t>N</a:t>
            </a:r>
            <a:r>
              <a:rPr lang="en-US" altLang="en-US" sz="2400" dirty="0"/>
              <a:t> intervals, each containing approximately same number of samples</a:t>
            </a:r>
          </a:p>
          <a:p>
            <a:pPr lvl="1">
              <a:lnSpc>
                <a:spcPct val="90000"/>
              </a:lnSpc>
              <a:spcBef>
                <a:spcPct val="0"/>
              </a:spcBef>
            </a:pPr>
            <a:r>
              <a:rPr lang="en-US" altLang="en-US" sz="2400" dirty="0"/>
              <a:t>Good data scaling</a:t>
            </a:r>
          </a:p>
          <a:p>
            <a:pPr lvl="1">
              <a:lnSpc>
                <a:spcPct val="90000"/>
              </a:lnSpc>
              <a:spcBef>
                <a:spcPct val="0"/>
              </a:spcBef>
            </a:pPr>
            <a:r>
              <a:rPr lang="en-US" altLang="en-US" sz="2400" dirty="0"/>
              <a:t>Managing categorical attributes can be tricky.</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4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411">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41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411">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4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4663F44-801B-4506-BD53-815CD8FAE221}"/>
              </a:ext>
            </a:extLst>
          </p:cNvPr>
          <p:cNvSpPr>
            <a:spLocks noGrp="1" noChangeArrowheads="1"/>
          </p:cNvSpPr>
          <p:nvPr>
            <p:ph type="title"/>
          </p:nvPr>
        </p:nvSpPr>
        <p:spPr>
          <a:xfrm>
            <a:off x="1120877" y="838200"/>
            <a:ext cx="8458200" cy="838200"/>
          </a:xfrm>
        </p:spPr>
        <p:txBody>
          <a:bodyPr/>
          <a:lstStyle/>
          <a:p>
            <a:r>
              <a:rPr lang="en-US" altLang="en-US" sz="4000" dirty="0">
                <a:solidFill>
                  <a:schemeClr val="tx1"/>
                </a:solidFill>
              </a:rPr>
              <a:t>Binning Methods for Data Smoothing</a:t>
            </a:r>
          </a:p>
        </p:txBody>
      </p:sp>
      <p:sp>
        <p:nvSpPr>
          <p:cNvPr id="18435" name="Rectangle 3">
            <a:extLst>
              <a:ext uri="{FF2B5EF4-FFF2-40B4-BE49-F238E27FC236}">
                <a16:creationId xmlns:a16="http://schemas.microsoft.com/office/drawing/2014/main" id="{5AAFBA3B-19EF-40C2-B19D-AA74F695A986}"/>
              </a:ext>
            </a:extLst>
          </p:cNvPr>
          <p:cNvSpPr>
            <a:spLocks noGrp="1" noChangeArrowheads="1"/>
          </p:cNvSpPr>
          <p:nvPr>
            <p:ph type="body" idx="1"/>
          </p:nvPr>
        </p:nvSpPr>
        <p:spPr>
          <a:xfrm>
            <a:off x="1120877" y="1769806"/>
            <a:ext cx="10697497" cy="4859594"/>
          </a:xfrm>
        </p:spPr>
        <p:txBody>
          <a:bodyPr>
            <a:normAutofit fontScale="70000" lnSpcReduction="20000"/>
          </a:bodyPr>
          <a:lstStyle/>
          <a:p>
            <a:pPr>
              <a:lnSpc>
                <a:spcPct val="90000"/>
              </a:lnSpc>
              <a:buFontTx/>
              <a:buNone/>
            </a:pPr>
            <a:r>
              <a:rPr lang="en-US" altLang="en-US" sz="2400" dirty="0"/>
              <a:t>*  Sorted data for price (in dollars): 4, 8, 9, 15, 21, 21, 24, 25, 26, 28, 29, 34</a:t>
            </a:r>
          </a:p>
          <a:p>
            <a:pPr>
              <a:lnSpc>
                <a:spcPct val="90000"/>
              </a:lnSpc>
              <a:buFontTx/>
              <a:buNone/>
            </a:pPr>
            <a:r>
              <a:rPr lang="en-US" altLang="en-US" sz="2400" dirty="0"/>
              <a:t>*  Partition into (</a:t>
            </a:r>
            <a:r>
              <a:rPr lang="en-US" altLang="en-US" sz="2400" dirty="0" err="1"/>
              <a:t>equi</a:t>
            </a:r>
            <a:r>
              <a:rPr lang="en-US" altLang="en-US" sz="2400" dirty="0"/>
              <a:t>-depth) bins:</a:t>
            </a:r>
          </a:p>
          <a:p>
            <a:pPr>
              <a:lnSpc>
                <a:spcPct val="90000"/>
              </a:lnSpc>
              <a:buFontTx/>
              <a:buNone/>
            </a:pPr>
            <a:r>
              <a:rPr lang="en-US" altLang="en-US" sz="2400" dirty="0"/>
              <a:t>      - Bin 1: 4, 8, 9, 15</a:t>
            </a:r>
          </a:p>
          <a:p>
            <a:pPr>
              <a:lnSpc>
                <a:spcPct val="90000"/>
              </a:lnSpc>
              <a:buFontTx/>
              <a:buNone/>
            </a:pPr>
            <a:r>
              <a:rPr lang="en-US" altLang="en-US" sz="2400" dirty="0"/>
              <a:t>      - Bin 2: 21, 21, 24, 25</a:t>
            </a:r>
          </a:p>
          <a:p>
            <a:pPr>
              <a:lnSpc>
                <a:spcPct val="90000"/>
              </a:lnSpc>
              <a:buFontTx/>
              <a:buNone/>
            </a:pPr>
            <a:r>
              <a:rPr lang="en-US" altLang="en-US" sz="2400" dirty="0"/>
              <a:t>      - Bin 3: 26, 28, 29, 34</a:t>
            </a:r>
          </a:p>
          <a:p>
            <a:pPr>
              <a:lnSpc>
                <a:spcPct val="90000"/>
              </a:lnSpc>
              <a:buFontTx/>
              <a:buNone/>
            </a:pPr>
            <a:r>
              <a:rPr lang="en-US" altLang="en-US" sz="2400" dirty="0"/>
              <a:t>*  Smoothing by bin means:</a:t>
            </a:r>
          </a:p>
          <a:p>
            <a:pPr>
              <a:lnSpc>
                <a:spcPct val="90000"/>
              </a:lnSpc>
              <a:buFontTx/>
              <a:buNone/>
            </a:pPr>
            <a:r>
              <a:rPr lang="en-US" altLang="en-US" sz="2400" dirty="0"/>
              <a:t>      - Bin 1: 9, 9, 9, 9</a:t>
            </a:r>
          </a:p>
          <a:p>
            <a:pPr>
              <a:lnSpc>
                <a:spcPct val="90000"/>
              </a:lnSpc>
              <a:buFontTx/>
              <a:buNone/>
            </a:pPr>
            <a:r>
              <a:rPr lang="en-US" altLang="en-US" sz="2400" dirty="0"/>
              <a:t>      - Bin 2: 23, 23, 23, 23</a:t>
            </a:r>
          </a:p>
          <a:p>
            <a:pPr>
              <a:lnSpc>
                <a:spcPct val="90000"/>
              </a:lnSpc>
              <a:buFontTx/>
              <a:buNone/>
            </a:pPr>
            <a:r>
              <a:rPr lang="en-US" altLang="en-US" sz="2400" dirty="0"/>
              <a:t>      - Bin 3: 29, 29, 29, 29</a:t>
            </a:r>
          </a:p>
          <a:p>
            <a:pPr>
              <a:lnSpc>
                <a:spcPct val="90000"/>
              </a:lnSpc>
              <a:buFontTx/>
              <a:buNone/>
            </a:pPr>
            <a:r>
              <a:rPr lang="en-US" altLang="en-US" sz="2400" dirty="0"/>
              <a:t>*  Smoothing by bin boundaries:</a:t>
            </a:r>
          </a:p>
          <a:p>
            <a:pPr>
              <a:lnSpc>
                <a:spcPct val="90000"/>
              </a:lnSpc>
              <a:buFontTx/>
              <a:buNone/>
            </a:pPr>
            <a:r>
              <a:rPr lang="en-US" altLang="en-US" sz="2400" dirty="0"/>
              <a:t>      - Bin 1: 4, 4, 4, 15</a:t>
            </a:r>
          </a:p>
          <a:p>
            <a:pPr>
              <a:lnSpc>
                <a:spcPct val="90000"/>
              </a:lnSpc>
              <a:buFontTx/>
              <a:buNone/>
            </a:pPr>
            <a:r>
              <a:rPr lang="en-US" altLang="en-US" sz="2400" dirty="0"/>
              <a:t>      - Bin 2: 21, 21, 25, 25</a:t>
            </a:r>
          </a:p>
          <a:p>
            <a:pPr>
              <a:lnSpc>
                <a:spcPct val="90000"/>
              </a:lnSpc>
              <a:buFontTx/>
              <a:buNone/>
            </a:pPr>
            <a:r>
              <a:rPr lang="en-US" altLang="en-US" sz="2400" dirty="0"/>
              <a:t>      - Bin 3: 26, 26, 26, 34</a:t>
            </a:r>
          </a:p>
        </p:txBody>
      </p:sp>
    </p:spTree>
  </p:cSld>
  <p:clrMapOvr>
    <a:masterClrMapping/>
  </p:clrMapOvr>
  <p:transition>
    <p:checke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0038E-76FC-47C2-A51B-2918B39B808C}"/>
              </a:ext>
            </a:extLst>
          </p:cNvPr>
          <p:cNvSpPr>
            <a:spLocks noGrp="1"/>
          </p:cNvSpPr>
          <p:nvPr>
            <p:ph type="title"/>
          </p:nvPr>
        </p:nvSpPr>
        <p:spPr/>
        <p:txBody>
          <a:bodyPr/>
          <a:lstStyle/>
          <a:p>
            <a:r>
              <a:rPr lang="en-US" dirty="0"/>
              <a:t>Data Collection Strategies</a:t>
            </a:r>
          </a:p>
        </p:txBody>
      </p:sp>
      <p:sp>
        <p:nvSpPr>
          <p:cNvPr id="3" name="Content Placeholder 2">
            <a:extLst>
              <a:ext uri="{FF2B5EF4-FFF2-40B4-BE49-F238E27FC236}">
                <a16:creationId xmlns:a16="http://schemas.microsoft.com/office/drawing/2014/main" id="{036DAD0A-6821-42F2-A686-FB16243DB598}"/>
              </a:ext>
            </a:extLst>
          </p:cNvPr>
          <p:cNvSpPr>
            <a:spLocks noGrp="1"/>
          </p:cNvSpPr>
          <p:nvPr>
            <p:ph idx="1"/>
          </p:nvPr>
        </p:nvSpPr>
        <p:spPr>
          <a:xfrm>
            <a:off x="1293962" y="3498012"/>
            <a:ext cx="10058400" cy="888840"/>
          </a:xfrm>
        </p:spPr>
        <p:txBody>
          <a:bodyPr>
            <a:normAutofit/>
          </a:bodyPr>
          <a:lstStyle/>
          <a:p>
            <a:pPr algn="ctr"/>
            <a:r>
              <a:rPr lang="en-US" dirty="0"/>
              <a:t>Data collection is the process of collecting, measuring and analyzing different types of information using a set of standard validated techniques.</a:t>
            </a:r>
            <a:endParaRPr lang="en-US" sz="3600" dirty="0"/>
          </a:p>
        </p:txBody>
      </p:sp>
      <p:sp>
        <p:nvSpPr>
          <p:cNvPr id="4" name="Content Placeholder 2">
            <a:extLst>
              <a:ext uri="{FF2B5EF4-FFF2-40B4-BE49-F238E27FC236}">
                <a16:creationId xmlns:a16="http://schemas.microsoft.com/office/drawing/2014/main" id="{657B402C-5CAC-40C7-BEC0-9AC3F1823B04}"/>
              </a:ext>
            </a:extLst>
          </p:cNvPr>
          <p:cNvSpPr txBox="1">
            <a:spLocks/>
          </p:cNvSpPr>
          <p:nvPr/>
        </p:nvSpPr>
        <p:spPr>
          <a:xfrm>
            <a:off x="3456318" y="2800391"/>
            <a:ext cx="4899803" cy="88884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600" dirty="0"/>
              <a:t>What is Data Collection?</a:t>
            </a:r>
          </a:p>
        </p:txBody>
      </p:sp>
    </p:spTree>
    <p:extLst>
      <p:ext uri="{BB962C8B-B14F-4D97-AF65-F5344CB8AC3E}">
        <p14:creationId xmlns:p14="http://schemas.microsoft.com/office/powerpoint/2010/main" val="3251818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C94DBFF-4F7A-4003-B42B-4E6D07D1BD59}"/>
              </a:ext>
            </a:extLst>
          </p:cNvPr>
          <p:cNvSpPr>
            <a:spLocks noGrp="1" noChangeArrowheads="1"/>
          </p:cNvSpPr>
          <p:nvPr>
            <p:ph type="title"/>
          </p:nvPr>
        </p:nvSpPr>
        <p:spPr>
          <a:xfrm>
            <a:off x="3657600" y="457200"/>
            <a:ext cx="4343400" cy="609600"/>
          </a:xfrm>
        </p:spPr>
        <p:txBody>
          <a:bodyPr>
            <a:normAutofit fontScale="90000"/>
          </a:bodyPr>
          <a:lstStyle/>
          <a:p>
            <a:r>
              <a:rPr lang="en-US" altLang="en-US">
                <a:solidFill>
                  <a:schemeClr val="accent2"/>
                </a:solidFill>
              </a:rPr>
              <a:t>Cluster Analysis</a:t>
            </a:r>
          </a:p>
        </p:txBody>
      </p:sp>
      <p:sp>
        <p:nvSpPr>
          <p:cNvPr id="19459" name="AutoShape 3">
            <a:extLst>
              <a:ext uri="{FF2B5EF4-FFF2-40B4-BE49-F238E27FC236}">
                <a16:creationId xmlns:a16="http://schemas.microsoft.com/office/drawing/2014/main" id="{A91E6106-77F4-419F-9335-A30C178E119B}"/>
              </a:ext>
            </a:extLst>
          </p:cNvPr>
          <p:cNvSpPr>
            <a:spLocks noChangeArrowheads="1"/>
          </p:cNvSpPr>
          <p:nvPr/>
        </p:nvSpPr>
        <p:spPr bwMode="auto">
          <a:xfrm>
            <a:off x="8221664" y="5761038"/>
            <a:ext cx="142875" cy="14605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0" name="AutoShape 4">
            <a:extLst>
              <a:ext uri="{FF2B5EF4-FFF2-40B4-BE49-F238E27FC236}">
                <a16:creationId xmlns:a16="http://schemas.microsoft.com/office/drawing/2014/main" id="{9E406603-AC67-45D1-99D4-557DD3608A60}"/>
              </a:ext>
            </a:extLst>
          </p:cNvPr>
          <p:cNvSpPr>
            <a:spLocks noChangeArrowheads="1"/>
          </p:cNvSpPr>
          <p:nvPr/>
        </p:nvSpPr>
        <p:spPr bwMode="auto">
          <a:xfrm>
            <a:off x="5300664" y="5940425"/>
            <a:ext cx="142875" cy="14605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1" name="AutoShape 5">
            <a:extLst>
              <a:ext uri="{FF2B5EF4-FFF2-40B4-BE49-F238E27FC236}">
                <a16:creationId xmlns:a16="http://schemas.microsoft.com/office/drawing/2014/main" id="{EDA95580-4881-4A72-B590-2DA2456CAAA6}"/>
              </a:ext>
            </a:extLst>
          </p:cNvPr>
          <p:cNvSpPr>
            <a:spLocks noChangeArrowheads="1"/>
          </p:cNvSpPr>
          <p:nvPr/>
        </p:nvSpPr>
        <p:spPr bwMode="auto">
          <a:xfrm>
            <a:off x="8599489" y="2514600"/>
            <a:ext cx="142875" cy="14605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462" name="Group 6">
            <a:extLst>
              <a:ext uri="{FF2B5EF4-FFF2-40B4-BE49-F238E27FC236}">
                <a16:creationId xmlns:a16="http://schemas.microsoft.com/office/drawing/2014/main" id="{AF1C52BD-62A6-464D-AD4B-B7C3D46CE58A}"/>
              </a:ext>
            </a:extLst>
          </p:cNvPr>
          <p:cNvGrpSpPr>
            <a:grpSpLocks/>
          </p:cNvGrpSpPr>
          <p:nvPr/>
        </p:nvGrpSpPr>
        <p:grpSpPr bwMode="auto">
          <a:xfrm>
            <a:off x="5665789" y="4845050"/>
            <a:ext cx="173037" cy="173038"/>
            <a:chOff x="1900" y="3589"/>
            <a:chExt cx="109" cy="109"/>
          </a:xfrm>
        </p:grpSpPr>
        <p:sp>
          <p:nvSpPr>
            <p:cNvPr id="19463" name="Line 7">
              <a:extLst>
                <a:ext uri="{FF2B5EF4-FFF2-40B4-BE49-F238E27FC236}">
                  <a16:creationId xmlns:a16="http://schemas.microsoft.com/office/drawing/2014/main" id="{B83B660F-04EE-4234-9B37-A0550657A07C}"/>
                </a:ext>
              </a:extLst>
            </p:cNvPr>
            <p:cNvSpPr>
              <a:spLocks noChangeShapeType="1"/>
            </p:cNvSpPr>
            <p:nvPr/>
          </p:nvSpPr>
          <p:spPr bwMode="auto">
            <a:xfrm>
              <a:off x="1900" y="3637"/>
              <a:ext cx="1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4" name="Line 8">
              <a:extLst>
                <a:ext uri="{FF2B5EF4-FFF2-40B4-BE49-F238E27FC236}">
                  <a16:creationId xmlns:a16="http://schemas.microsoft.com/office/drawing/2014/main" id="{A2FEAAAC-2A1D-4643-A83B-E08190B3E874}"/>
                </a:ext>
              </a:extLst>
            </p:cNvPr>
            <p:cNvSpPr>
              <a:spLocks noChangeShapeType="1"/>
            </p:cNvSpPr>
            <p:nvPr/>
          </p:nvSpPr>
          <p:spPr bwMode="auto">
            <a:xfrm rot="-5400000">
              <a:off x="1896" y="3644"/>
              <a:ext cx="1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465" name="Group 9">
            <a:extLst>
              <a:ext uri="{FF2B5EF4-FFF2-40B4-BE49-F238E27FC236}">
                <a16:creationId xmlns:a16="http://schemas.microsoft.com/office/drawing/2014/main" id="{71CB00CC-13BF-4397-B11E-EEC8E45DB85A}"/>
              </a:ext>
            </a:extLst>
          </p:cNvPr>
          <p:cNvGrpSpPr>
            <a:grpSpLocks/>
          </p:cNvGrpSpPr>
          <p:nvPr/>
        </p:nvGrpSpPr>
        <p:grpSpPr bwMode="auto">
          <a:xfrm>
            <a:off x="6684964" y="3625850"/>
            <a:ext cx="173037" cy="173038"/>
            <a:chOff x="1900" y="3589"/>
            <a:chExt cx="109" cy="109"/>
          </a:xfrm>
        </p:grpSpPr>
        <p:sp>
          <p:nvSpPr>
            <p:cNvPr id="19466" name="Line 10">
              <a:extLst>
                <a:ext uri="{FF2B5EF4-FFF2-40B4-BE49-F238E27FC236}">
                  <a16:creationId xmlns:a16="http://schemas.microsoft.com/office/drawing/2014/main" id="{C0DE747F-4312-4ABB-898D-7252F544D37E}"/>
                </a:ext>
              </a:extLst>
            </p:cNvPr>
            <p:cNvSpPr>
              <a:spLocks noChangeShapeType="1"/>
            </p:cNvSpPr>
            <p:nvPr/>
          </p:nvSpPr>
          <p:spPr bwMode="auto">
            <a:xfrm>
              <a:off x="1900" y="3637"/>
              <a:ext cx="1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7" name="Line 11">
              <a:extLst>
                <a:ext uri="{FF2B5EF4-FFF2-40B4-BE49-F238E27FC236}">
                  <a16:creationId xmlns:a16="http://schemas.microsoft.com/office/drawing/2014/main" id="{A9CCDE06-1D44-4A4C-B082-A1E808379C81}"/>
                </a:ext>
              </a:extLst>
            </p:cNvPr>
            <p:cNvSpPr>
              <a:spLocks noChangeShapeType="1"/>
            </p:cNvSpPr>
            <p:nvPr/>
          </p:nvSpPr>
          <p:spPr bwMode="auto">
            <a:xfrm rot="-5400000">
              <a:off x="1896" y="3644"/>
              <a:ext cx="1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468" name="Group 12">
            <a:extLst>
              <a:ext uri="{FF2B5EF4-FFF2-40B4-BE49-F238E27FC236}">
                <a16:creationId xmlns:a16="http://schemas.microsoft.com/office/drawing/2014/main" id="{77E7C13F-5671-41D8-9684-29B2AB2F3542}"/>
              </a:ext>
            </a:extLst>
          </p:cNvPr>
          <p:cNvGrpSpPr>
            <a:grpSpLocks/>
          </p:cNvGrpSpPr>
          <p:nvPr/>
        </p:nvGrpSpPr>
        <p:grpSpPr bwMode="auto">
          <a:xfrm>
            <a:off x="4448175" y="3959225"/>
            <a:ext cx="173038" cy="173038"/>
            <a:chOff x="1900" y="3589"/>
            <a:chExt cx="109" cy="109"/>
          </a:xfrm>
        </p:grpSpPr>
        <p:sp>
          <p:nvSpPr>
            <p:cNvPr id="19469" name="Line 13">
              <a:extLst>
                <a:ext uri="{FF2B5EF4-FFF2-40B4-BE49-F238E27FC236}">
                  <a16:creationId xmlns:a16="http://schemas.microsoft.com/office/drawing/2014/main" id="{F7AB7745-C008-42DC-B66C-E550F73B484D}"/>
                </a:ext>
              </a:extLst>
            </p:cNvPr>
            <p:cNvSpPr>
              <a:spLocks noChangeShapeType="1"/>
            </p:cNvSpPr>
            <p:nvPr/>
          </p:nvSpPr>
          <p:spPr bwMode="auto">
            <a:xfrm>
              <a:off x="1900" y="3637"/>
              <a:ext cx="1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0" name="Line 14">
              <a:extLst>
                <a:ext uri="{FF2B5EF4-FFF2-40B4-BE49-F238E27FC236}">
                  <a16:creationId xmlns:a16="http://schemas.microsoft.com/office/drawing/2014/main" id="{19EAB1B2-62E9-426D-BA77-2AF7D174BEAC}"/>
                </a:ext>
              </a:extLst>
            </p:cNvPr>
            <p:cNvSpPr>
              <a:spLocks noChangeShapeType="1"/>
            </p:cNvSpPr>
            <p:nvPr/>
          </p:nvSpPr>
          <p:spPr bwMode="auto">
            <a:xfrm rot="-5400000">
              <a:off x="1896" y="3644"/>
              <a:ext cx="1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471" name="Group 15">
            <a:extLst>
              <a:ext uri="{FF2B5EF4-FFF2-40B4-BE49-F238E27FC236}">
                <a16:creationId xmlns:a16="http://schemas.microsoft.com/office/drawing/2014/main" id="{001D66A7-D875-4E46-8336-E2A839D5C548}"/>
              </a:ext>
            </a:extLst>
          </p:cNvPr>
          <p:cNvGrpSpPr>
            <a:grpSpLocks/>
          </p:cNvGrpSpPr>
          <p:nvPr/>
        </p:nvGrpSpPr>
        <p:grpSpPr bwMode="auto">
          <a:xfrm>
            <a:off x="3155951" y="2251076"/>
            <a:ext cx="6016625" cy="4113213"/>
            <a:chOff x="1028" y="1418"/>
            <a:chExt cx="3790" cy="2591"/>
          </a:xfrm>
        </p:grpSpPr>
        <p:sp>
          <p:nvSpPr>
            <p:cNvPr id="19472" name="AutoShape 16">
              <a:extLst>
                <a:ext uri="{FF2B5EF4-FFF2-40B4-BE49-F238E27FC236}">
                  <a16:creationId xmlns:a16="http://schemas.microsoft.com/office/drawing/2014/main" id="{891CE567-57FD-4951-9D89-38F2EE6AAB22}"/>
                </a:ext>
              </a:extLst>
            </p:cNvPr>
            <p:cNvSpPr>
              <a:spLocks noChangeArrowheads="1"/>
            </p:cNvSpPr>
            <p:nvPr/>
          </p:nvSpPr>
          <p:spPr bwMode="auto">
            <a:xfrm>
              <a:off x="1755" y="2737"/>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3" name="AutoShape 17">
              <a:extLst>
                <a:ext uri="{FF2B5EF4-FFF2-40B4-BE49-F238E27FC236}">
                  <a16:creationId xmlns:a16="http://schemas.microsoft.com/office/drawing/2014/main" id="{F219071B-2AA0-4BB2-BE10-CF8408C7E778}"/>
                </a:ext>
              </a:extLst>
            </p:cNvPr>
            <p:cNvSpPr>
              <a:spLocks noChangeArrowheads="1"/>
            </p:cNvSpPr>
            <p:nvPr/>
          </p:nvSpPr>
          <p:spPr bwMode="auto">
            <a:xfrm>
              <a:off x="1633" y="2615"/>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4" name="AutoShape 18">
              <a:extLst>
                <a:ext uri="{FF2B5EF4-FFF2-40B4-BE49-F238E27FC236}">
                  <a16:creationId xmlns:a16="http://schemas.microsoft.com/office/drawing/2014/main" id="{FAC86468-13F9-45DD-9F3A-21F6A437C032}"/>
                </a:ext>
              </a:extLst>
            </p:cNvPr>
            <p:cNvSpPr>
              <a:spLocks noChangeArrowheads="1"/>
            </p:cNvSpPr>
            <p:nvPr/>
          </p:nvSpPr>
          <p:spPr bwMode="auto">
            <a:xfrm>
              <a:off x="1948" y="2630"/>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5" name="AutoShape 19">
              <a:extLst>
                <a:ext uri="{FF2B5EF4-FFF2-40B4-BE49-F238E27FC236}">
                  <a16:creationId xmlns:a16="http://schemas.microsoft.com/office/drawing/2014/main" id="{2BB47536-9C1E-4EC9-A7D8-24CAC5F15E05}"/>
                </a:ext>
              </a:extLst>
            </p:cNvPr>
            <p:cNvSpPr>
              <a:spLocks noChangeArrowheads="1"/>
            </p:cNvSpPr>
            <p:nvPr/>
          </p:nvSpPr>
          <p:spPr bwMode="auto">
            <a:xfrm>
              <a:off x="1797" y="2416"/>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6" name="AutoShape 20">
              <a:extLst>
                <a:ext uri="{FF2B5EF4-FFF2-40B4-BE49-F238E27FC236}">
                  <a16:creationId xmlns:a16="http://schemas.microsoft.com/office/drawing/2014/main" id="{8EB568D8-944C-4B94-BD5A-933C918E8291}"/>
                </a:ext>
              </a:extLst>
            </p:cNvPr>
            <p:cNvSpPr>
              <a:spLocks noChangeArrowheads="1"/>
            </p:cNvSpPr>
            <p:nvPr/>
          </p:nvSpPr>
          <p:spPr bwMode="auto">
            <a:xfrm>
              <a:off x="1575" y="2757"/>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7" name="AutoShape 21">
              <a:extLst>
                <a:ext uri="{FF2B5EF4-FFF2-40B4-BE49-F238E27FC236}">
                  <a16:creationId xmlns:a16="http://schemas.microsoft.com/office/drawing/2014/main" id="{739C76E1-4393-4C6E-8886-C63C6A123F3E}"/>
                </a:ext>
              </a:extLst>
            </p:cNvPr>
            <p:cNvSpPr>
              <a:spLocks noChangeArrowheads="1"/>
            </p:cNvSpPr>
            <p:nvPr/>
          </p:nvSpPr>
          <p:spPr bwMode="auto">
            <a:xfrm>
              <a:off x="1662" y="2462"/>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8" name="AutoShape 22">
              <a:extLst>
                <a:ext uri="{FF2B5EF4-FFF2-40B4-BE49-F238E27FC236}">
                  <a16:creationId xmlns:a16="http://schemas.microsoft.com/office/drawing/2014/main" id="{B25DA5E3-643C-4EAE-AB95-FBE574B44E0C}"/>
                </a:ext>
              </a:extLst>
            </p:cNvPr>
            <p:cNvSpPr>
              <a:spLocks noChangeArrowheads="1"/>
            </p:cNvSpPr>
            <p:nvPr/>
          </p:nvSpPr>
          <p:spPr bwMode="auto">
            <a:xfrm>
              <a:off x="3169" y="2124"/>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9" name="AutoShape 23">
              <a:extLst>
                <a:ext uri="{FF2B5EF4-FFF2-40B4-BE49-F238E27FC236}">
                  <a16:creationId xmlns:a16="http://schemas.microsoft.com/office/drawing/2014/main" id="{D6158D13-0A4B-450C-8011-2DFDDBBC73CC}"/>
                </a:ext>
              </a:extLst>
            </p:cNvPr>
            <p:cNvSpPr>
              <a:spLocks noChangeArrowheads="1"/>
            </p:cNvSpPr>
            <p:nvPr/>
          </p:nvSpPr>
          <p:spPr bwMode="auto">
            <a:xfrm>
              <a:off x="3100" y="2521"/>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0" name="AutoShape 24">
              <a:extLst>
                <a:ext uri="{FF2B5EF4-FFF2-40B4-BE49-F238E27FC236}">
                  <a16:creationId xmlns:a16="http://schemas.microsoft.com/office/drawing/2014/main" id="{A841CC1C-34FE-49DB-9225-47CF5CB256EC}"/>
                </a:ext>
              </a:extLst>
            </p:cNvPr>
            <p:cNvSpPr>
              <a:spLocks noChangeArrowheads="1"/>
            </p:cNvSpPr>
            <p:nvPr/>
          </p:nvSpPr>
          <p:spPr bwMode="auto">
            <a:xfrm>
              <a:off x="3333" y="2298"/>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1" name="AutoShape 25">
              <a:extLst>
                <a:ext uri="{FF2B5EF4-FFF2-40B4-BE49-F238E27FC236}">
                  <a16:creationId xmlns:a16="http://schemas.microsoft.com/office/drawing/2014/main" id="{2DCFB3FD-9271-44ED-A7BC-8631B2B738ED}"/>
                </a:ext>
              </a:extLst>
            </p:cNvPr>
            <p:cNvSpPr>
              <a:spLocks noChangeArrowheads="1"/>
            </p:cNvSpPr>
            <p:nvPr/>
          </p:nvSpPr>
          <p:spPr bwMode="auto">
            <a:xfrm>
              <a:off x="3010" y="2339"/>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2" name="AutoShape 26">
              <a:extLst>
                <a:ext uri="{FF2B5EF4-FFF2-40B4-BE49-F238E27FC236}">
                  <a16:creationId xmlns:a16="http://schemas.microsoft.com/office/drawing/2014/main" id="{4589299F-2D50-462D-86FC-FA266AC3785B}"/>
                </a:ext>
              </a:extLst>
            </p:cNvPr>
            <p:cNvSpPr>
              <a:spLocks noChangeArrowheads="1"/>
            </p:cNvSpPr>
            <p:nvPr/>
          </p:nvSpPr>
          <p:spPr bwMode="auto">
            <a:xfrm>
              <a:off x="3706" y="2372"/>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3" name="AutoShape 27">
              <a:extLst>
                <a:ext uri="{FF2B5EF4-FFF2-40B4-BE49-F238E27FC236}">
                  <a16:creationId xmlns:a16="http://schemas.microsoft.com/office/drawing/2014/main" id="{1CC2CAB4-DA90-47FF-A2CB-F375AAC71E36}"/>
                </a:ext>
              </a:extLst>
            </p:cNvPr>
            <p:cNvSpPr>
              <a:spLocks noChangeArrowheads="1"/>
            </p:cNvSpPr>
            <p:nvPr/>
          </p:nvSpPr>
          <p:spPr bwMode="auto">
            <a:xfrm>
              <a:off x="3594" y="2568"/>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4" name="Rectangle 28">
              <a:extLst>
                <a:ext uri="{FF2B5EF4-FFF2-40B4-BE49-F238E27FC236}">
                  <a16:creationId xmlns:a16="http://schemas.microsoft.com/office/drawing/2014/main" id="{5E731B06-29AF-46A6-A31F-E5EC0BFC0387}"/>
                </a:ext>
              </a:extLst>
            </p:cNvPr>
            <p:cNvSpPr>
              <a:spLocks noChangeArrowheads="1"/>
            </p:cNvSpPr>
            <p:nvPr/>
          </p:nvSpPr>
          <p:spPr bwMode="auto">
            <a:xfrm>
              <a:off x="1028" y="1418"/>
              <a:ext cx="3790" cy="25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5" name="AutoShape 29">
              <a:extLst>
                <a:ext uri="{FF2B5EF4-FFF2-40B4-BE49-F238E27FC236}">
                  <a16:creationId xmlns:a16="http://schemas.microsoft.com/office/drawing/2014/main" id="{05392232-CF60-400D-8A88-CD9279419833}"/>
                </a:ext>
              </a:extLst>
            </p:cNvPr>
            <p:cNvSpPr>
              <a:spLocks noChangeArrowheads="1"/>
            </p:cNvSpPr>
            <p:nvPr/>
          </p:nvSpPr>
          <p:spPr bwMode="auto">
            <a:xfrm>
              <a:off x="1963" y="2828"/>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6" name="AutoShape 30">
              <a:extLst>
                <a:ext uri="{FF2B5EF4-FFF2-40B4-BE49-F238E27FC236}">
                  <a16:creationId xmlns:a16="http://schemas.microsoft.com/office/drawing/2014/main" id="{1174EDA2-A713-4108-A537-A963EBD008E1}"/>
                </a:ext>
              </a:extLst>
            </p:cNvPr>
            <p:cNvSpPr>
              <a:spLocks noChangeArrowheads="1"/>
            </p:cNvSpPr>
            <p:nvPr/>
          </p:nvSpPr>
          <p:spPr bwMode="auto">
            <a:xfrm>
              <a:off x="2359" y="2851"/>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7" name="AutoShape 31">
              <a:extLst>
                <a:ext uri="{FF2B5EF4-FFF2-40B4-BE49-F238E27FC236}">
                  <a16:creationId xmlns:a16="http://schemas.microsoft.com/office/drawing/2014/main" id="{CE8FEDB6-F9E7-4A54-8E53-7AB913EB05A1}"/>
                </a:ext>
              </a:extLst>
            </p:cNvPr>
            <p:cNvSpPr>
              <a:spLocks noChangeArrowheads="1"/>
            </p:cNvSpPr>
            <p:nvPr/>
          </p:nvSpPr>
          <p:spPr bwMode="auto">
            <a:xfrm>
              <a:off x="3380" y="2616"/>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8" name="AutoShape 32">
              <a:extLst>
                <a:ext uri="{FF2B5EF4-FFF2-40B4-BE49-F238E27FC236}">
                  <a16:creationId xmlns:a16="http://schemas.microsoft.com/office/drawing/2014/main" id="{F22454D8-BCDD-4FA6-8704-B0E2D0CA5082}"/>
                </a:ext>
              </a:extLst>
            </p:cNvPr>
            <p:cNvSpPr>
              <a:spLocks noChangeArrowheads="1"/>
            </p:cNvSpPr>
            <p:nvPr/>
          </p:nvSpPr>
          <p:spPr bwMode="auto">
            <a:xfrm>
              <a:off x="2819" y="2928"/>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9" name="AutoShape 33">
              <a:extLst>
                <a:ext uri="{FF2B5EF4-FFF2-40B4-BE49-F238E27FC236}">
                  <a16:creationId xmlns:a16="http://schemas.microsoft.com/office/drawing/2014/main" id="{8D832D37-FDE3-46EF-AE55-4AB3929F1D21}"/>
                </a:ext>
              </a:extLst>
            </p:cNvPr>
            <p:cNvSpPr>
              <a:spLocks noChangeArrowheads="1"/>
            </p:cNvSpPr>
            <p:nvPr/>
          </p:nvSpPr>
          <p:spPr bwMode="auto">
            <a:xfrm>
              <a:off x="2651" y="3242"/>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0" name="AutoShape 34">
              <a:extLst>
                <a:ext uri="{FF2B5EF4-FFF2-40B4-BE49-F238E27FC236}">
                  <a16:creationId xmlns:a16="http://schemas.microsoft.com/office/drawing/2014/main" id="{F3107246-65B4-4461-B48E-97A092D338BC}"/>
                </a:ext>
              </a:extLst>
            </p:cNvPr>
            <p:cNvSpPr>
              <a:spLocks noChangeArrowheads="1"/>
            </p:cNvSpPr>
            <p:nvPr/>
          </p:nvSpPr>
          <p:spPr bwMode="auto">
            <a:xfrm>
              <a:off x="2746" y="3110"/>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1" name="AutoShape 35">
              <a:extLst>
                <a:ext uri="{FF2B5EF4-FFF2-40B4-BE49-F238E27FC236}">
                  <a16:creationId xmlns:a16="http://schemas.microsoft.com/office/drawing/2014/main" id="{DDAB6167-9E64-479B-8E40-1448AB127B36}"/>
                </a:ext>
              </a:extLst>
            </p:cNvPr>
            <p:cNvSpPr>
              <a:spLocks noChangeArrowheads="1"/>
            </p:cNvSpPr>
            <p:nvPr/>
          </p:nvSpPr>
          <p:spPr bwMode="auto">
            <a:xfrm>
              <a:off x="2070" y="2452"/>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2" name="AutoShape 36">
              <a:extLst>
                <a:ext uri="{FF2B5EF4-FFF2-40B4-BE49-F238E27FC236}">
                  <a16:creationId xmlns:a16="http://schemas.microsoft.com/office/drawing/2014/main" id="{05FD90A6-BFC8-4280-967B-3388BDAF950C}"/>
                </a:ext>
              </a:extLst>
            </p:cNvPr>
            <p:cNvSpPr>
              <a:spLocks noChangeArrowheads="1"/>
            </p:cNvSpPr>
            <p:nvPr/>
          </p:nvSpPr>
          <p:spPr bwMode="auto">
            <a:xfrm>
              <a:off x="2466" y="3057"/>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3" name="AutoShape 37">
              <a:extLst>
                <a:ext uri="{FF2B5EF4-FFF2-40B4-BE49-F238E27FC236}">
                  <a16:creationId xmlns:a16="http://schemas.microsoft.com/office/drawing/2014/main" id="{06AEDCAD-436A-4A11-9DCD-118874695DB6}"/>
                </a:ext>
              </a:extLst>
            </p:cNvPr>
            <p:cNvSpPr>
              <a:spLocks noChangeArrowheads="1"/>
            </p:cNvSpPr>
            <p:nvPr/>
          </p:nvSpPr>
          <p:spPr bwMode="auto">
            <a:xfrm>
              <a:off x="2462" y="3208"/>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4" name="AutoShape 38">
              <a:extLst>
                <a:ext uri="{FF2B5EF4-FFF2-40B4-BE49-F238E27FC236}">
                  <a16:creationId xmlns:a16="http://schemas.microsoft.com/office/drawing/2014/main" id="{04034759-5A2A-4F40-A1E9-E8CC727BBE15}"/>
                </a:ext>
              </a:extLst>
            </p:cNvPr>
            <p:cNvSpPr>
              <a:spLocks noChangeArrowheads="1"/>
            </p:cNvSpPr>
            <p:nvPr/>
          </p:nvSpPr>
          <p:spPr bwMode="auto">
            <a:xfrm>
              <a:off x="2082" y="2246"/>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5" name="AutoShape 39">
              <a:extLst>
                <a:ext uri="{FF2B5EF4-FFF2-40B4-BE49-F238E27FC236}">
                  <a16:creationId xmlns:a16="http://schemas.microsoft.com/office/drawing/2014/main" id="{15817D73-EC15-4BFF-A78B-CECC578F20E6}"/>
                </a:ext>
              </a:extLst>
            </p:cNvPr>
            <p:cNvSpPr>
              <a:spLocks noChangeArrowheads="1"/>
            </p:cNvSpPr>
            <p:nvPr/>
          </p:nvSpPr>
          <p:spPr bwMode="auto">
            <a:xfrm>
              <a:off x="2887" y="1942"/>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6" name="AutoShape 40">
              <a:extLst>
                <a:ext uri="{FF2B5EF4-FFF2-40B4-BE49-F238E27FC236}">
                  <a16:creationId xmlns:a16="http://schemas.microsoft.com/office/drawing/2014/main" id="{4EE7E795-DE96-4D99-A17A-A3D096E8E9F8}"/>
                </a:ext>
              </a:extLst>
            </p:cNvPr>
            <p:cNvSpPr>
              <a:spLocks noChangeArrowheads="1"/>
            </p:cNvSpPr>
            <p:nvPr/>
          </p:nvSpPr>
          <p:spPr bwMode="auto">
            <a:xfrm>
              <a:off x="2001" y="2066"/>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7" name="AutoShape 41">
              <a:extLst>
                <a:ext uri="{FF2B5EF4-FFF2-40B4-BE49-F238E27FC236}">
                  <a16:creationId xmlns:a16="http://schemas.microsoft.com/office/drawing/2014/main" id="{4C12D6CB-56F9-4C4C-BF55-069B92B6A997}"/>
                </a:ext>
              </a:extLst>
            </p:cNvPr>
            <p:cNvSpPr>
              <a:spLocks noChangeArrowheads="1"/>
            </p:cNvSpPr>
            <p:nvPr/>
          </p:nvSpPr>
          <p:spPr bwMode="auto">
            <a:xfrm>
              <a:off x="2552" y="2752"/>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8" name="AutoShape 42">
              <a:extLst>
                <a:ext uri="{FF2B5EF4-FFF2-40B4-BE49-F238E27FC236}">
                  <a16:creationId xmlns:a16="http://schemas.microsoft.com/office/drawing/2014/main" id="{1DF920EA-0480-4176-B8E4-C4AD1AEF4BF4}"/>
                </a:ext>
              </a:extLst>
            </p:cNvPr>
            <p:cNvSpPr>
              <a:spLocks noChangeArrowheads="1"/>
            </p:cNvSpPr>
            <p:nvPr/>
          </p:nvSpPr>
          <p:spPr bwMode="auto">
            <a:xfrm>
              <a:off x="2656" y="2904"/>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9" name="AutoShape 43">
              <a:extLst>
                <a:ext uri="{FF2B5EF4-FFF2-40B4-BE49-F238E27FC236}">
                  <a16:creationId xmlns:a16="http://schemas.microsoft.com/office/drawing/2014/main" id="{560F67B3-9155-4BC2-84CA-0A493E93D572}"/>
                </a:ext>
              </a:extLst>
            </p:cNvPr>
            <p:cNvSpPr>
              <a:spLocks noChangeArrowheads="1"/>
            </p:cNvSpPr>
            <p:nvPr/>
          </p:nvSpPr>
          <p:spPr bwMode="auto">
            <a:xfrm>
              <a:off x="2880" y="3217"/>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0" name="Freeform 44">
              <a:extLst>
                <a:ext uri="{FF2B5EF4-FFF2-40B4-BE49-F238E27FC236}">
                  <a16:creationId xmlns:a16="http://schemas.microsoft.com/office/drawing/2014/main" id="{71023667-068E-4871-B9C3-5FEB60ED7E7B}"/>
                </a:ext>
              </a:extLst>
            </p:cNvPr>
            <p:cNvSpPr>
              <a:spLocks/>
            </p:cNvSpPr>
            <p:nvPr/>
          </p:nvSpPr>
          <p:spPr bwMode="auto">
            <a:xfrm>
              <a:off x="2795" y="1842"/>
              <a:ext cx="1101" cy="1077"/>
            </a:xfrm>
            <a:custGeom>
              <a:avLst/>
              <a:gdLst>
                <a:gd name="T0" fmla="*/ 1041 w 1101"/>
                <a:gd name="T1" fmla="*/ 294 h 1077"/>
                <a:gd name="T2" fmla="*/ 1077 w 1101"/>
                <a:gd name="T3" fmla="*/ 485 h 1077"/>
                <a:gd name="T4" fmla="*/ 1013 w 1101"/>
                <a:gd name="T5" fmla="*/ 930 h 1077"/>
                <a:gd name="T6" fmla="*/ 950 w 1101"/>
                <a:gd name="T7" fmla="*/ 1040 h 1077"/>
                <a:gd name="T8" fmla="*/ 850 w 1101"/>
                <a:gd name="T9" fmla="*/ 1076 h 1077"/>
                <a:gd name="T10" fmla="*/ 595 w 1101"/>
                <a:gd name="T11" fmla="*/ 1040 h 1077"/>
                <a:gd name="T12" fmla="*/ 486 w 1101"/>
                <a:gd name="T13" fmla="*/ 994 h 1077"/>
                <a:gd name="T14" fmla="*/ 459 w 1101"/>
                <a:gd name="T15" fmla="*/ 985 h 1077"/>
                <a:gd name="T16" fmla="*/ 322 w 1101"/>
                <a:gd name="T17" fmla="*/ 876 h 1077"/>
                <a:gd name="T18" fmla="*/ 232 w 1101"/>
                <a:gd name="T19" fmla="*/ 803 h 1077"/>
                <a:gd name="T20" fmla="*/ 104 w 1101"/>
                <a:gd name="T21" fmla="*/ 685 h 1077"/>
                <a:gd name="T22" fmla="*/ 4 w 1101"/>
                <a:gd name="T23" fmla="*/ 449 h 1077"/>
                <a:gd name="T24" fmla="*/ 13 w 1101"/>
                <a:gd name="T25" fmla="*/ 130 h 1077"/>
                <a:gd name="T26" fmla="*/ 186 w 1101"/>
                <a:gd name="T27" fmla="*/ 21 h 1077"/>
                <a:gd name="T28" fmla="*/ 222 w 1101"/>
                <a:gd name="T29" fmla="*/ 12 h 1077"/>
                <a:gd name="T30" fmla="*/ 422 w 1101"/>
                <a:gd name="T31" fmla="*/ 30 h 1077"/>
                <a:gd name="T32" fmla="*/ 577 w 1101"/>
                <a:gd name="T33" fmla="*/ 103 h 1077"/>
                <a:gd name="T34" fmla="*/ 695 w 1101"/>
                <a:gd name="T35" fmla="*/ 176 h 1077"/>
                <a:gd name="T36" fmla="*/ 768 w 1101"/>
                <a:gd name="T37" fmla="*/ 203 h 1077"/>
                <a:gd name="T38" fmla="*/ 1041 w 1101"/>
                <a:gd name="T39" fmla="*/ 294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1" name="Freeform 45">
              <a:extLst>
                <a:ext uri="{FF2B5EF4-FFF2-40B4-BE49-F238E27FC236}">
                  <a16:creationId xmlns:a16="http://schemas.microsoft.com/office/drawing/2014/main" id="{F0737736-5EC3-41FB-B88B-71507B00A5C8}"/>
                </a:ext>
              </a:extLst>
            </p:cNvPr>
            <p:cNvSpPr>
              <a:spLocks/>
            </p:cNvSpPr>
            <p:nvPr/>
          </p:nvSpPr>
          <p:spPr bwMode="auto">
            <a:xfrm>
              <a:off x="2291" y="2591"/>
              <a:ext cx="918" cy="965"/>
            </a:xfrm>
            <a:custGeom>
              <a:avLst/>
              <a:gdLst>
                <a:gd name="T0" fmla="*/ 227 w 918"/>
                <a:gd name="T1" fmla="*/ 818 h 965"/>
                <a:gd name="T2" fmla="*/ 191 w 918"/>
                <a:gd name="T3" fmla="*/ 782 h 965"/>
                <a:gd name="T4" fmla="*/ 118 w 918"/>
                <a:gd name="T5" fmla="*/ 737 h 965"/>
                <a:gd name="T6" fmla="*/ 81 w 918"/>
                <a:gd name="T7" fmla="*/ 700 h 965"/>
                <a:gd name="T8" fmla="*/ 45 w 918"/>
                <a:gd name="T9" fmla="*/ 646 h 965"/>
                <a:gd name="T10" fmla="*/ 0 w 918"/>
                <a:gd name="T11" fmla="*/ 464 h 965"/>
                <a:gd name="T12" fmla="*/ 9 w 918"/>
                <a:gd name="T13" fmla="*/ 200 h 965"/>
                <a:gd name="T14" fmla="*/ 81 w 918"/>
                <a:gd name="T15" fmla="*/ 136 h 965"/>
                <a:gd name="T16" fmla="*/ 291 w 918"/>
                <a:gd name="T17" fmla="*/ 0 h 965"/>
                <a:gd name="T18" fmla="*/ 391 w 918"/>
                <a:gd name="T19" fmla="*/ 18 h 965"/>
                <a:gd name="T20" fmla="*/ 491 w 918"/>
                <a:gd name="T21" fmla="*/ 55 h 965"/>
                <a:gd name="T22" fmla="*/ 691 w 918"/>
                <a:gd name="T23" fmla="*/ 164 h 965"/>
                <a:gd name="T24" fmla="*/ 718 w 918"/>
                <a:gd name="T25" fmla="*/ 218 h 965"/>
                <a:gd name="T26" fmla="*/ 745 w 918"/>
                <a:gd name="T27" fmla="*/ 246 h 965"/>
                <a:gd name="T28" fmla="*/ 809 w 918"/>
                <a:gd name="T29" fmla="*/ 346 h 965"/>
                <a:gd name="T30" fmla="*/ 845 w 918"/>
                <a:gd name="T31" fmla="*/ 427 h 965"/>
                <a:gd name="T32" fmla="*/ 863 w 918"/>
                <a:gd name="T33" fmla="*/ 518 h 965"/>
                <a:gd name="T34" fmla="*/ 890 w 918"/>
                <a:gd name="T35" fmla="*/ 609 h 965"/>
                <a:gd name="T36" fmla="*/ 918 w 918"/>
                <a:gd name="T37" fmla="*/ 773 h 965"/>
                <a:gd name="T38" fmla="*/ 827 w 918"/>
                <a:gd name="T39" fmla="*/ 927 h 965"/>
                <a:gd name="T40" fmla="*/ 754 w 918"/>
                <a:gd name="T41" fmla="*/ 946 h 965"/>
                <a:gd name="T42" fmla="*/ 718 w 918"/>
                <a:gd name="T43" fmla="*/ 955 h 965"/>
                <a:gd name="T44" fmla="*/ 354 w 918"/>
                <a:gd name="T45" fmla="*/ 937 h 965"/>
                <a:gd name="T46" fmla="*/ 245 w 918"/>
                <a:gd name="T47" fmla="*/ 864 h 965"/>
                <a:gd name="T48" fmla="*/ 227 w 918"/>
                <a:gd name="T49" fmla="*/ 818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2" name="Freeform 46">
              <a:extLst>
                <a:ext uri="{FF2B5EF4-FFF2-40B4-BE49-F238E27FC236}">
                  <a16:creationId xmlns:a16="http://schemas.microsoft.com/office/drawing/2014/main" id="{DAC4B6B2-BC6B-47D5-A612-8F0100D06434}"/>
                </a:ext>
              </a:extLst>
            </p:cNvPr>
            <p:cNvSpPr>
              <a:spLocks/>
            </p:cNvSpPr>
            <p:nvPr/>
          </p:nvSpPr>
          <p:spPr bwMode="auto">
            <a:xfrm>
              <a:off x="1473" y="1882"/>
              <a:ext cx="869" cy="1173"/>
            </a:xfrm>
            <a:custGeom>
              <a:avLst/>
              <a:gdLst>
                <a:gd name="T0" fmla="*/ 754 w 869"/>
                <a:gd name="T1" fmla="*/ 791 h 1173"/>
                <a:gd name="T2" fmla="*/ 699 w 869"/>
                <a:gd name="T3" fmla="*/ 945 h 1173"/>
                <a:gd name="T4" fmla="*/ 654 w 869"/>
                <a:gd name="T5" fmla="*/ 1082 h 1173"/>
                <a:gd name="T6" fmla="*/ 636 w 869"/>
                <a:gd name="T7" fmla="*/ 1136 h 1173"/>
                <a:gd name="T8" fmla="*/ 618 w 869"/>
                <a:gd name="T9" fmla="*/ 1155 h 1173"/>
                <a:gd name="T10" fmla="*/ 563 w 869"/>
                <a:gd name="T11" fmla="*/ 1173 h 1173"/>
                <a:gd name="T12" fmla="*/ 290 w 869"/>
                <a:gd name="T13" fmla="*/ 1145 h 1173"/>
                <a:gd name="T14" fmla="*/ 127 w 869"/>
                <a:gd name="T15" fmla="*/ 1073 h 1173"/>
                <a:gd name="T16" fmla="*/ 36 w 869"/>
                <a:gd name="T17" fmla="*/ 1009 h 1173"/>
                <a:gd name="T18" fmla="*/ 0 w 869"/>
                <a:gd name="T19" fmla="*/ 955 h 1173"/>
                <a:gd name="T20" fmla="*/ 81 w 869"/>
                <a:gd name="T21" fmla="*/ 500 h 1173"/>
                <a:gd name="T22" fmla="*/ 109 w 869"/>
                <a:gd name="T23" fmla="*/ 236 h 1173"/>
                <a:gd name="T24" fmla="*/ 154 w 869"/>
                <a:gd name="T25" fmla="*/ 164 h 1173"/>
                <a:gd name="T26" fmla="*/ 200 w 869"/>
                <a:gd name="T27" fmla="*/ 136 h 1173"/>
                <a:gd name="T28" fmla="*/ 309 w 869"/>
                <a:gd name="T29" fmla="*/ 73 h 1173"/>
                <a:gd name="T30" fmla="*/ 354 w 869"/>
                <a:gd name="T31" fmla="*/ 45 h 1173"/>
                <a:gd name="T32" fmla="*/ 427 w 869"/>
                <a:gd name="T33" fmla="*/ 0 h 1173"/>
                <a:gd name="T34" fmla="*/ 709 w 869"/>
                <a:gd name="T35" fmla="*/ 82 h 1173"/>
                <a:gd name="T36" fmla="*/ 809 w 869"/>
                <a:gd name="T37" fmla="*/ 200 h 1173"/>
                <a:gd name="T38" fmla="*/ 845 w 869"/>
                <a:gd name="T39" fmla="*/ 255 h 1173"/>
                <a:gd name="T40" fmla="*/ 863 w 869"/>
                <a:gd name="T41" fmla="*/ 309 h 1173"/>
                <a:gd name="T42" fmla="*/ 790 w 869"/>
                <a:gd name="T43" fmla="*/ 709 h 1173"/>
                <a:gd name="T44" fmla="*/ 754 w 869"/>
                <a:gd name="T45" fmla="*/ 791 h 1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p:checke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B8DC3AAB-C696-4EB2-8BD1-DBD239DEB76E}"/>
              </a:ext>
            </a:extLst>
          </p:cNvPr>
          <p:cNvSpPr>
            <a:spLocks noGrp="1" noChangeArrowheads="1"/>
          </p:cNvSpPr>
          <p:nvPr>
            <p:ph type="title"/>
          </p:nvPr>
        </p:nvSpPr>
        <p:spPr>
          <a:xfrm>
            <a:off x="1214244" y="614421"/>
            <a:ext cx="4787900" cy="1143000"/>
          </a:xfrm>
        </p:spPr>
        <p:txBody>
          <a:bodyPr/>
          <a:lstStyle/>
          <a:p>
            <a:r>
              <a:rPr lang="en-US" altLang="en-US" dirty="0">
                <a:solidFill>
                  <a:schemeClr val="tx1"/>
                </a:solidFill>
              </a:rPr>
              <a:t>Regression</a:t>
            </a:r>
          </a:p>
        </p:txBody>
      </p:sp>
      <p:sp>
        <p:nvSpPr>
          <p:cNvPr id="20483" name="Line 3">
            <a:extLst>
              <a:ext uri="{FF2B5EF4-FFF2-40B4-BE49-F238E27FC236}">
                <a16:creationId xmlns:a16="http://schemas.microsoft.com/office/drawing/2014/main" id="{988DF2EC-5791-4275-9911-971454776959}"/>
              </a:ext>
            </a:extLst>
          </p:cNvPr>
          <p:cNvSpPr>
            <a:spLocks noChangeShapeType="1"/>
          </p:cNvSpPr>
          <p:nvPr/>
        </p:nvSpPr>
        <p:spPr bwMode="auto">
          <a:xfrm>
            <a:off x="2830514" y="4392613"/>
            <a:ext cx="69230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4" name="Line 4">
            <a:extLst>
              <a:ext uri="{FF2B5EF4-FFF2-40B4-BE49-F238E27FC236}">
                <a16:creationId xmlns:a16="http://schemas.microsoft.com/office/drawing/2014/main" id="{C28DB2A5-9C23-4BAA-B603-6A0E8F18A127}"/>
              </a:ext>
            </a:extLst>
          </p:cNvPr>
          <p:cNvSpPr>
            <a:spLocks noChangeShapeType="1"/>
          </p:cNvSpPr>
          <p:nvPr/>
        </p:nvSpPr>
        <p:spPr bwMode="auto">
          <a:xfrm flipV="1">
            <a:off x="6080125" y="1633539"/>
            <a:ext cx="0" cy="47021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5" name="Oval 5">
            <a:extLst>
              <a:ext uri="{FF2B5EF4-FFF2-40B4-BE49-F238E27FC236}">
                <a16:creationId xmlns:a16="http://schemas.microsoft.com/office/drawing/2014/main" id="{6C2D05EA-3D12-4A92-A1D8-38CB6DBBB78A}"/>
              </a:ext>
            </a:extLst>
          </p:cNvPr>
          <p:cNvSpPr>
            <a:spLocks noChangeArrowheads="1"/>
          </p:cNvSpPr>
          <p:nvPr/>
        </p:nvSpPr>
        <p:spPr bwMode="auto">
          <a:xfrm flipV="1">
            <a:off x="7466013" y="3303588"/>
            <a:ext cx="42862"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6" name="Oval 6">
            <a:extLst>
              <a:ext uri="{FF2B5EF4-FFF2-40B4-BE49-F238E27FC236}">
                <a16:creationId xmlns:a16="http://schemas.microsoft.com/office/drawing/2014/main" id="{7CF9E8AB-D875-40CF-A1E7-74AB10E63E84}"/>
              </a:ext>
            </a:extLst>
          </p:cNvPr>
          <p:cNvSpPr>
            <a:spLocks noChangeArrowheads="1"/>
          </p:cNvSpPr>
          <p:nvPr/>
        </p:nvSpPr>
        <p:spPr bwMode="auto">
          <a:xfrm flipV="1">
            <a:off x="7048501" y="3408363"/>
            <a:ext cx="42863"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Oval 7">
            <a:extLst>
              <a:ext uri="{FF2B5EF4-FFF2-40B4-BE49-F238E27FC236}">
                <a16:creationId xmlns:a16="http://schemas.microsoft.com/office/drawing/2014/main" id="{D879FA1E-C7DD-424A-A6E5-F66E082C01BF}"/>
              </a:ext>
            </a:extLst>
          </p:cNvPr>
          <p:cNvSpPr>
            <a:spLocks noChangeArrowheads="1"/>
          </p:cNvSpPr>
          <p:nvPr/>
        </p:nvSpPr>
        <p:spPr bwMode="auto">
          <a:xfrm flipV="1">
            <a:off x="6873876" y="2484438"/>
            <a:ext cx="42863"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Oval 8">
            <a:extLst>
              <a:ext uri="{FF2B5EF4-FFF2-40B4-BE49-F238E27FC236}">
                <a16:creationId xmlns:a16="http://schemas.microsoft.com/office/drawing/2014/main" id="{BA6FBC97-EFC4-438D-81FE-66222A5833F5}"/>
              </a:ext>
            </a:extLst>
          </p:cNvPr>
          <p:cNvSpPr>
            <a:spLocks noChangeArrowheads="1"/>
          </p:cNvSpPr>
          <p:nvPr/>
        </p:nvSpPr>
        <p:spPr bwMode="auto">
          <a:xfrm flipV="1">
            <a:off x="6699251" y="3876676"/>
            <a:ext cx="42863" cy="428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9" name="Oval 9">
            <a:extLst>
              <a:ext uri="{FF2B5EF4-FFF2-40B4-BE49-F238E27FC236}">
                <a16:creationId xmlns:a16="http://schemas.microsoft.com/office/drawing/2014/main" id="{2CF32640-49A0-471C-A953-7AA766706879}"/>
              </a:ext>
            </a:extLst>
          </p:cNvPr>
          <p:cNvSpPr>
            <a:spLocks noChangeArrowheads="1"/>
          </p:cNvSpPr>
          <p:nvPr/>
        </p:nvSpPr>
        <p:spPr bwMode="auto">
          <a:xfrm flipV="1">
            <a:off x="7570788" y="2951163"/>
            <a:ext cx="42862"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0" name="Oval 10">
            <a:extLst>
              <a:ext uri="{FF2B5EF4-FFF2-40B4-BE49-F238E27FC236}">
                <a16:creationId xmlns:a16="http://schemas.microsoft.com/office/drawing/2014/main" id="{E37D07A0-3943-4119-A621-7088939EDA84}"/>
              </a:ext>
            </a:extLst>
          </p:cNvPr>
          <p:cNvSpPr>
            <a:spLocks noChangeArrowheads="1"/>
          </p:cNvSpPr>
          <p:nvPr/>
        </p:nvSpPr>
        <p:spPr bwMode="auto">
          <a:xfrm flipV="1">
            <a:off x="7772401" y="2678113"/>
            <a:ext cx="42863"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1" name="Oval 11">
            <a:extLst>
              <a:ext uri="{FF2B5EF4-FFF2-40B4-BE49-F238E27FC236}">
                <a16:creationId xmlns:a16="http://schemas.microsoft.com/office/drawing/2014/main" id="{F89D6A05-4C49-49B7-9D45-70533A309742}"/>
              </a:ext>
            </a:extLst>
          </p:cNvPr>
          <p:cNvSpPr>
            <a:spLocks noChangeArrowheads="1"/>
          </p:cNvSpPr>
          <p:nvPr/>
        </p:nvSpPr>
        <p:spPr bwMode="auto">
          <a:xfrm flipV="1">
            <a:off x="6340476" y="3973513"/>
            <a:ext cx="42863"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2" name="Oval 12">
            <a:extLst>
              <a:ext uri="{FF2B5EF4-FFF2-40B4-BE49-F238E27FC236}">
                <a16:creationId xmlns:a16="http://schemas.microsoft.com/office/drawing/2014/main" id="{2EAD9641-72C8-49BD-9F9F-D86638E6C77C}"/>
              </a:ext>
            </a:extLst>
          </p:cNvPr>
          <p:cNvSpPr>
            <a:spLocks noChangeArrowheads="1"/>
          </p:cNvSpPr>
          <p:nvPr/>
        </p:nvSpPr>
        <p:spPr bwMode="auto">
          <a:xfrm flipV="1">
            <a:off x="8093076" y="2673351"/>
            <a:ext cx="42863" cy="428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3" name="Oval 13">
            <a:extLst>
              <a:ext uri="{FF2B5EF4-FFF2-40B4-BE49-F238E27FC236}">
                <a16:creationId xmlns:a16="http://schemas.microsoft.com/office/drawing/2014/main" id="{B7704D30-0EDA-4BED-884D-1CA35CE5C1AE}"/>
              </a:ext>
            </a:extLst>
          </p:cNvPr>
          <p:cNvSpPr>
            <a:spLocks noChangeArrowheads="1"/>
          </p:cNvSpPr>
          <p:nvPr/>
        </p:nvSpPr>
        <p:spPr bwMode="auto">
          <a:xfrm flipV="1">
            <a:off x="8113713" y="2433638"/>
            <a:ext cx="42862"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4" name="Oval 14">
            <a:extLst>
              <a:ext uri="{FF2B5EF4-FFF2-40B4-BE49-F238E27FC236}">
                <a16:creationId xmlns:a16="http://schemas.microsoft.com/office/drawing/2014/main" id="{E009E13C-C5B9-4037-8212-9F930358CEAE}"/>
              </a:ext>
            </a:extLst>
          </p:cNvPr>
          <p:cNvSpPr>
            <a:spLocks noChangeArrowheads="1"/>
          </p:cNvSpPr>
          <p:nvPr/>
        </p:nvSpPr>
        <p:spPr bwMode="auto">
          <a:xfrm flipV="1">
            <a:off x="8528051" y="2406651"/>
            <a:ext cx="42863" cy="428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5" name="Oval 15">
            <a:extLst>
              <a:ext uri="{FF2B5EF4-FFF2-40B4-BE49-F238E27FC236}">
                <a16:creationId xmlns:a16="http://schemas.microsoft.com/office/drawing/2014/main" id="{A88F3F2B-4B09-4F54-A02E-C13BC1E96B0A}"/>
              </a:ext>
            </a:extLst>
          </p:cNvPr>
          <p:cNvSpPr>
            <a:spLocks noChangeArrowheads="1"/>
          </p:cNvSpPr>
          <p:nvPr/>
        </p:nvSpPr>
        <p:spPr bwMode="auto">
          <a:xfrm flipV="1">
            <a:off x="6296026" y="4240213"/>
            <a:ext cx="42863"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6" name="Oval 16">
            <a:extLst>
              <a:ext uri="{FF2B5EF4-FFF2-40B4-BE49-F238E27FC236}">
                <a16:creationId xmlns:a16="http://schemas.microsoft.com/office/drawing/2014/main" id="{01395742-BB5A-490B-8C6E-9296AD58217F}"/>
              </a:ext>
            </a:extLst>
          </p:cNvPr>
          <p:cNvSpPr>
            <a:spLocks noChangeArrowheads="1"/>
          </p:cNvSpPr>
          <p:nvPr/>
        </p:nvSpPr>
        <p:spPr bwMode="auto">
          <a:xfrm flipV="1">
            <a:off x="8507413" y="2155826"/>
            <a:ext cx="42862" cy="428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7" name="Oval 17">
            <a:extLst>
              <a:ext uri="{FF2B5EF4-FFF2-40B4-BE49-F238E27FC236}">
                <a16:creationId xmlns:a16="http://schemas.microsoft.com/office/drawing/2014/main" id="{04300E1D-C16C-427E-9B4B-775786413C73}"/>
              </a:ext>
            </a:extLst>
          </p:cNvPr>
          <p:cNvSpPr>
            <a:spLocks noChangeArrowheads="1"/>
          </p:cNvSpPr>
          <p:nvPr/>
        </p:nvSpPr>
        <p:spPr bwMode="auto">
          <a:xfrm flipV="1">
            <a:off x="8837613" y="2030413"/>
            <a:ext cx="42862"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8" name="Line 18">
            <a:extLst>
              <a:ext uri="{FF2B5EF4-FFF2-40B4-BE49-F238E27FC236}">
                <a16:creationId xmlns:a16="http://schemas.microsoft.com/office/drawing/2014/main" id="{9ADAE019-D8A9-4109-A2F0-A57C197E3CCD}"/>
              </a:ext>
            </a:extLst>
          </p:cNvPr>
          <p:cNvSpPr>
            <a:spLocks noChangeShapeType="1"/>
          </p:cNvSpPr>
          <p:nvPr/>
        </p:nvSpPr>
        <p:spPr bwMode="auto">
          <a:xfrm flipV="1">
            <a:off x="6062663" y="1943101"/>
            <a:ext cx="2906712" cy="227012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9" name="Text Box 19">
            <a:extLst>
              <a:ext uri="{FF2B5EF4-FFF2-40B4-BE49-F238E27FC236}">
                <a16:creationId xmlns:a16="http://schemas.microsoft.com/office/drawing/2014/main" id="{E78FFE49-25DC-4336-A599-B23AB7B224FD}"/>
              </a:ext>
            </a:extLst>
          </p:cNvPr>
          <p:cNvSpPr txBox="1">
            <a:spLocks noChangeArrowheads="1"/>
          </p:cNvSpPr>
          <p:nvPr/>
        </p:nvSpPr>
        <p:spPr bwMode="auto">
          <a:xfrm>
            <a:off x="9628188" y="4379913"/>
            <a:ext cx="2840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x</a:t>
            </a:r>
          </a:p>
        </p:txBody>
      </p:sp>
      <p:sp>
        <p:nvSpPr>
          <p:cNvPr id="20500" name="Text Box 20">
            <a:extLst>
              <a:ext uri="{FF2B5EF4-FFF2-40B4-BE49-F238E27FC236}">
                <a16:creationId xmlns:a16="http://schemas.microsoft.com/office/drawing/2014/main" id="{A4C0C6D0-BF2F-4899-A721-E5E638A6B003}"/>
              </a:ext>
            </a:extLst>
          </p:cNvPr>
          <p:cNvSpPr txBox="1">
            <a:spLocks noChangeArrowheads="1"/>
          </p:cNvSpPr>
          <p:nvPr/>
        </p:nvSpPr>
        <p:spPr bwMode="auto">
          <a:xfrm>
            <a:off x="6281738" y="1455738"/>
            <a:ext cx="2888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y</a:t>
            </a:r>
          </a:p>
        </p:txBody>
      </p:sp>
      <p:sp>
        <p:nvSpPr>
          <p:cNvPr id="20501" name="Text Box 21">
            <a:extLst>
              <a:ext uri="{FF2B5EF4-FFF2-40B4-BE49-F238E27FC236}">
                <a16:creationId xmlns:a16="http://schemas.microsoft.com/office/drawing/2014/main" id="{C4B66AF5-4803-4117-83AC-BC329B1B1457}"/>
              </a:ext>
            </a:extLst>
          </p:cNvPr>
          <p:cNvSpPr txBox="1">
            <a:spLocks noChangeArrowheads="1"/>
          </p:cNvSpPr>
          <p:nvPr/>
        </p:nvSpPr>
        <p:spPr bwMode="auto">
          <a:xfrm>
            <a:off x="7848601" y="3219450"/>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y = x + 1</a:t>
            </a:r>
          </a:p>
        </p:txBody>
      </p:sp>
      <p:sp>
        <p:nvSpPr>
          <p:cNvPr id="20502" name="Line 22">
            <a:extLst>
              <a:ext uri="{FF2B5EF4-FFF2-40B4-BE49-F238E27FC236}">
                <a16:creationId xmlns:a16="http://schemas.microsoft.com/office/drawing/2014/main" id="{5F169BBB-84D3-410C-832F-5A2BF33130E3}"/>
              </a:ext>
            </a:extLst>
          </p:cNvPr>
          <p:cNvSpPr>
            <a:spLocks noChangeShapeType="1"/>
          </p:cNvSpPr>
          <p:nvPr/>
        </p:nvSpPr>
        <p:spPr bwMode="auto">
          <a:xfrm>
            <a:off x="6896100" y="2498726"/>
            <a:ext cx="0" cy="1909763"/>
          </a:xfrm>
          <a:prstGeom prst="line">
            <a:avLst/>
          </a:prstGeom>
          <a:noFill/>
          <a:ln w="9525">
            <a:solidFill>
              <a:srgbClr val="0066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3" name="Line 23">
            <a:extLst>
              <a:ext uri="{FF2B5EF4-FFF2-40B4-BE49-F238E27FC236}">
                <a16:creationId xmlns:a16="http://schemas.microsoft.com/office/drawing/2014/main" id="{2687CB77-FD70-4394-8D33-426B87FCB56C}"/>
              </a:ext>
            </a:extLst>
          </p:cNvPr>
          <p:cNvSpPr>
            <a:spLocks noChangeShapeType="1"/>
          </p:cNvSpPr>
          <p:nvPr/>
        </p:nvSpPr>
        <p:spPr bwMode="auto">
          <a:xfrm flipH="1">
            <a:off x="6080125" y="2514600"/>
            <a:ext cx="800100" cy="0"/>
          </a:xfrm>
          <a:prstGeom prst="line">
            <a:avLst/>
          </a:prstGeom>
          <a:noFill/>
          <a:ln w="9525">
            <a:solidFill>
              <a:srgbClr val="0066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4" name="Line 24">
            <a:extLst>
              <a:ext uri="{FF2B5EF4-FFF2-40B4-BE49-F238E27FC236}">
                <a16:creationId xmlns:a16="http://schemas.microsoft.com/office/drawing/2014/main" id="{06AF8239-6335-4D76-8DF5-9B9FDBA54F2D}"/>
              </a:ext>
            </a:extLst>
          </p:cNvPr>
          <p:cNvSpPr>
            <a:spLocks noChangeShapeType="1"/>
          </p:cNvSpPr>
          <p:nvPr/>
        </p:nvSpPr>
        <p:spPr bwMode="auto">
          <a:xfrm flipH="1">
            <a:off x="6064251" y="3525838"/>
            <a:ext cx="815975" cy="0"/>
          </a:xfrm>
          <a:prstGeom prst="line">
            <a:avLst/>
          </a:prstGeom>
          <a:noFill/>
          <a:ln w="9525">
            <a:solidFill>
              <a:srgbClr val="0066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5" name="Text Box 25">
            <a:extLst>
              <a:ext uri="{FF2B5EF4-FFF2-40B4-BE49-F238E27FC236}">
                <a16:creationId xmlns:a16="http://schemas.microsoft.com/office/drawing/2014/main" id="{22F3457E-A5E6-4C03-B602-1F17AE8056FC}"/>
              </a:ext>
            </a:extLst>
          </p:cNvPr>
          <p:cNvSpPr txBox="1">
            <a:spLocks noChangeArrowheads="1"/>
          </p:cNvSpPr>
          <p:nvPr/>
        </p:nvSpPr>
        <p:spPr bwMode="auto">
          <a:xfrm>
            <a:off x="6819900" y="4411663"/>
            <a:ext cx="4475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t>X1</a:t>
            </a:r>
          </a:p>
        </p:txBody>
      </p:sp>
      <p:sp>
        <p:nvSpPr>
          <p:cNvPr id="20506" name="Text Box 26">
            <a:extLst>
              <a:ext uri="{FF2B5EF4-FFF2-40B4-BE49-F238E27FC236}">
                <a16:creationId xmlns:a16="http://schemas.microsoft.com/office/drawing/2014/main" id="{AA0D7ECB-5F88-4F12-80DE-6FF24C1C6CA4}"/>
              </a:ext>
            </a:extLst>
          </p:cNvPr>
          <p:cNvSpPr txBox="1">
            <a:spLocks noChangeArrowheads="1"/>
          </p:cNvSpPr>
          <p:nvPr/>
        </p:nvSpPr>
        <p:spPr bwMode="auto">
          <a:xfrm>
            <a:off x="5562600" y="2286000"/>
            <a:ext cx="43954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t>Y1</a:t>
            </a:r>
          </a:p>
        </p:txBody>
      </p:sp>
      <p:sp>
        <p:nvSpPr>
          <p:cNvPr id="20507" name="Text Box 27">
            <a:extLst>
              <a:ext uri="{FF2B5EF4-FFF2-40B4-BE49-F238E27FC236}">
                <a16:creationId xmlns:a16="http://schemas.microsoft.com/office/drawing/2014/main" id="{775BAD81-78E9-4A1C-A1D9-DA60AD66F0F2}"/>
              </a:ext>
            </a:extLst>
          </p:cNvPr>
          <p:cNvSpPr txBox="1">
            <a:spLocks noChangeArrowheads="1"/>
          </p:cNvSpPr>
          <p:nvPr/>
        </p:nvSpPr>
        <p:spPr bwMode="auto">
          <a:xfrm>
            <a:off x="5595938" y="3268663"/>
            <a:ext cx="5036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t>Y1’</a:t>
            </a:r>
          </a:p>
        </p:txBody>
      </p:sp>
      <p:sp>
        <p:nvSpPr>
          <p:cNvPr id="20508" name="Text Box 28">
            <a:extLst>
              <a:ext uri="{FF2B5EF4-FFF2-40B4-BE49-F238E27FC236}">
                <a16:creationId xmlns:a16="http://schemas.microsoft.com/office/drawing/2014/main" id="{40DEFE57-EE3A-4D1D-B34D-BC1680366B5A}"/>
              </a:ext>
            </a:extLst>
          </p:cNvPr>
          <p:cNvSpPr txBox="1">
            <a:spLocks noChangeArrowheads="1"/>
          </p:cNvSpPr>
          <p:nvPr/>
        </p:nvSpPr>
        <p:spPr bwMode="auto">
          <a:xfrm>
            <a:off x="1752600" y="4648200"/>
            <a:ext cx="337682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altLang="en-US"/>
              <a:t>Linear regression (best line to fit</a:t>
            </a:r>
          </a:p>
          <a:p>
            <a:r>
              <a:rPr lang="en-US" altLang="en-US"/>
              <a:t>		       two variables)</a:t>
            </a:r>
          </a:p>
          <a:p>
            <a:pPr>
              <a:buFontTx/>
              <a:buChar char="•"/>
            </a:pPr>
            <a:r>
              <a:rPr lang="en-US" altLang="en-US"/>
              <a:t>Multiple linear regression (more </a:t>
            </a:r>
          </a:p>
          <a:p>
            <a:r>
              <a:rPr lang="en-US" altLang="en-US"/>
              <a:t>           than two variables, fit to a </a:t>
            </a:r>
          </a:p>
          <a:p>
            <a:r>
              <a:rPr lang="en-US" altLang="en-US"/>
              <a:t>             multidimensional surface</a:t>
            </a:r>
          </a:p>
        </p:txBody>
      </p:sp>
    </p:spTree>
  </p:cSld>
  <p:clrMapOvr>
    <a:masterClrMapping/>
  </p:clrMapOvr>
  <p:transition>
    <p:checke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233406A1-6EB9-4E9C-8938-812936E44FA2}"/>
              </a:ext>
            </a:extLst>
          </p:cNvPr>
          <p:cNvSpPr>
            <a:spLocks noGrp="1" noChangeArrowheads="1"/>
          </p:cNvSpPr>
          <p:nvPr>
            <p:ph type="title"/>
          </p:nvPr>
        </p:nvSpPr>
        <p:spPr>
          <a:xfrm>
            <a:off x="1219200" y="843116"/>
            <a:ext cx="8001000" cy="914400"/>
          </a:xfrm>
        </p:spPr>
        <p:txBody>
          <a:bodyPr>
            <a:normAutofit fontScale="90000"/>
          </a:bodyPr>
          <a:lstStyle/>
          <a:p>
            <a:r>
              <a:rPr lang="en-US" altLang="en-US" dirty="0">
                <a:solidFill>
                  <a:schemeClr val="tx1"/>
                </a:solidFill>
              </a:rPr>
              <a:t>How to Handle Inconsistent Data?</a:t>
            </a:r>
          </a:p>
        </p:txBody>
      </p:sp>
      <p:sp>
        <p:nvSpPr>
          <p:cNvPr id="62467" name="Rectangle 3">
            <a:extLst>
              <a:ext uri="{FF2B5EF4-FFF2-40B4-BE49-F238E27FC236}">
                <a16:creationId xmlns:a16="http://schemas.microsoft.com/office/drawing/2014/main" id="{61824084-58EE-4E76-98AF-DCB36628264B}"/>
              </a:ext>
            </a:extLst>
          </p:cNvPr>
          <p:cNvSpPr>
            <a:spLocks noGrp="1" noChangeArrowheads="1"/>
          </p:cNvSpPr>
          <p:nvPr>
            <p:ph type="body" idx="1"/>
          </p:nvPr>
        </p:nvSpPr>
        <p:spPr>
          <a:xfrm>
            <a:off x="1219200" y="1779638"/>
            <a:ext cx="9010650" cy="4697361"/>
          </a:xfrm>
        </p:spPr>
        <p:txBody>
          <a:bodyPr/>
          <a:lstStyle/>
          <a:p>
            <a:r>
              <a:rPr lang="en-US" altLang="en-US" dirty="0"/>
              <a:t>Manual correction using external references</a:t>
            </a:r>
          </a:p>
          <a:p>
            <a:r>
              <a:rPr lang="en-US" altLang="en-US" dirty="0"/>
              <a:t>Semi-automatic using various tools</a:t>
            </a:r>
          </a:p>
          <a:p>
            <a:pPr lvl="1"/>
            <a:r>
              <a:rPr lang="en-US" altLang="en-US" dirty="0"/>
              <a:t>To detect violation of known functional dependencies and data constraints</a:t>
            </a:r>
          </a:p>
          <a:p>
            <a:pPr lvl="1"/>
            <a:r>
              <a:rPr lang="en-US" altLang="en-US" dirty="0"/>
              <a:t>To correct redundant data</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061">
            <a:extLst>
              <a:ext uri="{FF2B5EF4-FFF2-40B4-BE49-F238E27FC236}">
                <a16:creationId xmlns:a16="http://schemas.microsoft.com/office/drawing/2014/main" id="{D7A6252F-3071-471B-AACB-45E7B29BAD6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7EA86D5-E51D-4258-92C6-EF074AF9A5DF}" type="slidenum">
              <a:rPr lang="en-US" altLang="en-US" sz="1200"/>
              <a:pPr eaLnBrk="1" hangingPunct="1"/>
              <a:t>33</a:t>
            </a:fld>
            <a:endParaRPr lang="en-US" altLang="en-US" sz="1200"/>
          </a:p>
        </p:txBody>
      </p:sp>
      <p:sp>
        <p:nvSpPr>
          <p:cNvPr id="15363" name="Rectangle 2">
            <a:extLst>
              <a:ext uri="{FF2B5EF4-FFF2-40B4-BE49-F238E27FC236}">
                <a16:creationId xmlns:a16="http://schemas.microsoft.com/office/drawing/2014/main" id="{9D84F504-ED33-4B52-82D7-35ABFA438E13}"/>
              </a:ext>
            </a:extLst>
          </p:cNvPr>
          <p:cNvSpPr>
            <a:spLocks noGrp="1" noChangeArrowheads="1"/>
          </p:cNvSpPr>
          <p:nvPr>
            <p:ph type="title"/>
          </p:nvPr>
        </p:nvSpPr>
        <p:spPr>
          <a:xfrm>
            <a:off x="1189088" y="1107264"/>
            <a:ext cx="8591550" cy="609600"/>
          </a:xfrm>
        </p:spPr>
        <p:txBody>
          <a:bodyPr>
            <a:normAutofit fontScale="90000"/>
          </a:bodyPr>
          <a:lstStyle/>
          <a:p>
            <a:pPr eaLnBrk="1" hangingPunct="1"/>
            <a:r>
              <a:rPr lang="en-US" altLang="en-US" dirty="0">
                <a:solidFill>
                  <a:schemeClr val="tx1"/>
                </a:solidFill>
              </a:rPr>
              <a:t>Data Cleaning as a Process</a:t>
            </a:r>
          </a:p>
        </p:txBody>
      </p:sp>
      <p:sp>
        <p:nvSpPr>
          <p:cNvPr id="15364" name="Rectangle 3">
            <a:extLst>
              <a:ext uri="{FF2B5EF4-FFF2-40B4-BE49-F238E27FC236}">
                <a16:creationId xmlns:a16="http://schemas.microsoft.com/office/drawing/2014/main" id="{5164BD10-A31F-4EE2-ACE1-BB4426026409}"/>
              </a:ext>
            </a:extLst>
          </p:cNvPr>
          <p:cNvSpPr>
            <a:spLocks noGrp="1" noChangeArrowheads="1"/>
          </p:cNvSpPr>
          <p:nvPr>
            <p:ph type="body" idx="1"/>
          </p:nvPr>
        </p:nvSpPr>
        <p:spPr>
          <a:xfrm>
            <a:off x="1097279" y="1759974"/>
            <a:ext cx="10445792" cy="4717026"/>
          </a:xfrm>
        </p:spPr>
        <p:txBody>
          <a:bodyPr>
            <a:normAutofit fontScale="92500" lnSpcReduction="10000"/>
          </a:bodyPr>
          <a:lstStyle/>
          <a:p>
            <a:pPr eaLnBrk="1" hangingPunct="1">
              <a:lnSpc>
                <a:spcPct val="90000"/>
              </a:lnSpc>
            </a:pPr>
            <a:r>
              <a:rPr lang="en-US" altLang="en-US" dirty="0">
                <a:solidFill>
                  <a:schemeClr val="folHlink"/>
                </a:solidFill>
              </a:rPr>
              <a:t>Data discrepancy detection</a:t>
            </a:r>
          </a:p>
          <a:p>
            <a:pPr lvl="1" eaLnBrk="1" hangingPunct="1">
              <a:lnSpc>
                <a:spcPct val="90000"/>
              </a:lnSpc>
            </a:pPr>
            <a:r>
              <a:rPr lang="en-US" altLang="en-US" sz="2000" dirty="0"/>
              <a:t>Use metadata (e.g., domain, range, dependency, distribution)</a:t>
            </a:r>
          </a:p>
          <a:p>
            <a:pPr lvl="1" eaLnBrk="1" hangingPunct="1">
              <a:lnSpc>
                <a:spcPct val="90000"/>
              </a:lnSpc>
            </a:pPr>
            <a:r>
              <a:rPr lang="en-US" altLang="en-US" sz="2000" dirty="0"/>
              <a:t>Check field overloading </a:t>
            </a:r>
          </a:p>
          <a:p>
            <a:pPr lvl="1" eaLnBrk="1" hangingPunct="1">
              <a:lnSpc>
                <a:spcPct val="90000"/>
              </a:lnSpc>
            </a:pPr>
            <a:r>
              <a:rPr lang="en-US" altLang="en-US" sz="2000" dirty="0"/>
              <a:t>Check uniqueness rule, consecutive rule and null rule</a:t>
            </a:r>
          </a:p>
          <a:p>
            <a:pPr lvl="1" eaLnBrk="1" hangingPunct="1">
              <a:lnSpc>
                <a:spcPct val="90000"/>
              </a:lnSpc>
            </a:pPr>
            <a:r>
              <a:rPr lang="en-US" altLang="en-US" sz="2000" dirty="0"/>
              <a:t>Use commercial tools</a:t>
            </a:r>
          </a:p>
          <a:p>
            <a:pPr lvl="2" eaLnBrk="1" hangingPunct="1">
              <a:lnSpc>
                <a:spcPct val="90000"/>
              </a:lnSpc>
            </a:pPr>
            <a:r>
              <a:rPr lang="en-US" altLang="en-US" sz="2000" dirty="0"/>
              <a:t>Data scrubbing: use simple domain knowledge (e.g., postal code, spell-check) to detect errors and make corrections</a:t>
            </a:r>
          </a:p>
          <a:p>
            <a:pPr lvl="2" eaLnBrk="1" hangingPunct="1">
              <a:lnSpc>
                <a:spcPct val="90000"/>
              </a:lnSpc>
            </a:pPr>
            <a:r>
              <a:rPr lang="en-US" altLang="en-US" sz="2000" dirty="0"/>
              <a:t>Data auditing: by analyzing data to discover rules and relationship to detect violators (e.g., correlation and clustering to find outliers)</a:t>
            </a:r>
          </a:p>
          <a:p>
            <a:pPr eaLnBrk="1" hangingPunct="1">
              <a:lnSpc>
                <a:spcPct val="90000"/>
              </a:lnSpc>
            </a:pPr>
            <a:r>
              <a:rPr lang="en-US" altLang="en-US" dirty="0">
                <a:solidFill>
                  <a:schemeClr val="folHlink"/>
                </a:solidFill>
              </a:rPr>
              <a:t>Data migration and integration</a:t>
            </a:r>
          </a:p>
          <a:p>
            <a:pPr lvl="1" eaLnBrk="1" hangingPunct="1">
              <a:lnSpc>
                <a:spcPct val="90000"/>
              </a:lnSpc>
            </a:pPr>
            <a:r>
              <a:rPr lang="en-US" altLang="en-US" sz="2000" dirty="0"/>
              <a:t>Data migration tools: allow transformations to be specified</a:t>
            </a:r>
          </a:p>
          <a:p>
            <a:pPr lvl="1" eaLnBrk="1" hangingPunct="1">
              <a:lnSpc>
                <a:spcPct val="90000"/>
              </a:lnSpc>
            </a:pPr>
            <a:r>
              <a:rPr lang="en-US" altLang="en-US" sz="2000" dirty="0"/>
              <a:t>ETL (Extraction/Transformation/Loading) tools: allow users to specify transformations through a graphical user interface</a:t>
            </a:r>
          </a:p>
          <a:p>
            <a:pPr eaLnBrk="1" hangingPunct="1">
              <a:lnSpc>
                <a:spcPct val="90000"/>
              </a:lnSpc>
            </a:pPr>
            <a:r>
              <a:rPr lang="en-US" altLang="en-US" dirty="0"/>
              <a:t>Integration of the two processes</a:t>
            </a:r>
          </a:p>
          <a:p>
            <a:pPr lvl="1" eaLnBrk="1" hangingPunct="1">
              <a:lnSpc>
                <a:spcPct val="90000"/>
              </a:lnSpc>
            </a:pPr>
            <a:r>
              <a:rPr lang="en-US" altLang="en-US" sz="2000" dirty="0"/>
              <a:t>Iterative and interactive (e.g., Potter’s Wheels)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6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36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36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36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36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36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36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061">
            <a:extLst>
              <a:ext uri="{FF2B5EF4-FFF2-40B4-BE49-F238E27FC236}">
                <a16:creationId xmlns:a16="http://schemas.microsoft.com/office/drawing/2014/main" id="{1E2E245C-EEBD-4298-B0A9-4B5CE5F7EFA1}"/>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B61E45C-A0F9-4CAF-AF82-87B42BA7C330}" type="slidenum">
              <a:rPr lang="en-US" altLang="en-US" sz="1200"/>
              <a:pPr eaLnBrk="1" hangingPunct="1"/>
              <a:t>34</a:t>
            </a:fld>
            <a:endParaRPr lang="en-US" altLang="en-US" sz="1200"/>
          </a:p>
        </p:txBody>
      </p:sp>
      <p:sp>
        <p:nvSpPr>
          <p:cNvPr id="17411" name="Slide Number Placeholder 5">
            <a:extLst>
              <a:ext uri="{FF2B5EF4-FFF2-40B4-BE49-F238E27FC236}">
                <a16:creationId xmlns:a16="http://schemas.microsoft.com/office/drawing/2014/main" id="{A7D129B8-92CF-4A0C-9877-386B8E772A48}"/>
              </a:ext>
            </a:extLst>
          </p:cNvPr>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58134DA6-7294-4B46-9441-7A819D4A0169}" type="slidenum">
              <a:rPr lang="en-US" altLang="en-US" sz="1200"/>
              <a:pPr algn="r" eaLnBrk="1" hangingPunct="1"/>
              <a:t>34</a:t>
            </a:fld>
            <a:endParaRPr lang="en-US" altLang="en-US" sz="1200"/>
          </a:p>
        </p:txBody>
      </p:sp>
      <p:sp>
        <p:nvSpPr>
          <p:cNvPr id="17412" name="Rectangle 2">
            <a:extLst>
              <a:ext uri="{FF2B5EF4-FFF2-40B4-BE49-F238E27FC236}">
                <a16:creationId xmlns:a16="http://schemas.microsoft.com/office/drawing/2014/main" id="{5268B524-B66E-4C7F-B4FA-4FEE172FB784}"/>
              </a:ext>
            </a:extLst>
          </p:cNvPr>
          <p:cNvSpPr>
            <a:spLocks noGrp="1" noChangeArrowheads="1"/>
          </p:cNvSpPr>
          <p:nvPr>
            <p:ph type="title"/>
          </p:nvPr>
        </p:nvSpPr>
        <p:spPr>
          <a:xfrm>
            <a:off x="1179871" y="1022555"/>
            <a:ext cx="6683375" cy="609600"/>
          </a:xfrm>
        </p:spPr>
        <p:txBody>
          <a:bodyPr>
            <a:normAutofit fontScale="90000"/>
          </a:bodyPr>
          <a:lstStyle/>
          <a:p>
            <a:pPr eaLnBrk="1" hangingPunct="1"/>
            <a:r>
              <a:rPr lang="en-US" altLang="en-US" dirty="0">
                <a:solidFill>
                  <a:schemeClr val="tx1"/>
                </a:solidFill>
              </a:rPr>
              <a:t>Data Integration</a:t>
            </a:r>
          </a:p>
        </p:txBody>
      </p:sp>
      <p:sp>
        <p:nvSpPr>
          <p:cNvPr id="17413" name="Rectangle 3">
            <a:extLst>
              <a:ext uri="{FF2B5EF4-FFF2-40B4-BE49-F238E27FC236}">
                <a16:creationId xmlns:a16="http://schemas.microsoft.com/office/drawing/2014/main" id="{CD1A9F16-43CC-4294-A441-C0E75C104464}"/>
              </a:ext>
            </a:extLst>
          </p:cNvPr>
          <p:cNvSpPr>
            <a:spLocks noGrp="1" noChangeArrowheads="1"/>
          </p:cNvSpPr>
          <p:nvPr>
            <p:ph type="body" idx="1"/>
          </p:nvPr>
        </p:nvSpPr>
        <p:spPr>
          <a:xfrm>
            <a:off x="1179871" y="1799302"/>
            <a:ext cx="9989574" cy="4677697"/>
          </a:xfrm>
        </p:spPr>
        <p:txBody>
          <a:bodyPr>
            <a:normAutofit/>
          </a:bodyPr>
          <a:lstStyle/>
          <a:p>
            <a:pPr eaLnBrk="1" hangingPunct="1">
              <a:lnSpc>
                <a:spcPct val="130000"/>
              </a:lnSpc>
            </a:pPr>
            <a:r>
              <a:rPr lang="en-US" altLang="en-US" b="1" dirty="0"/>
              <a:t>Data integration</a:t>
            </a:r>
            <a:r>
              <a:rPr lang="en-US" altLang="en-US" dirty="0"/>
              <a:t>: </a:t>
            </a:r>
          </a:p>
          <a:p>
            <a:pPr lvl="1" eaLnBrk="1" hangingPunct="1">
              <a:lnSpc>
                <a:spcPct val="130000"/>
              </a:lnSpc>
            </a:pPr>
            <a:r>
              <a:rPr lang="en-US" altLang="en-US" sz="2000" dirty="0"/>
              <a:t>Combines data from multiple sources into a coherent store</a:t>
            </a:r>
          </a:p>
          <a:p>
            <a:pPr eaLnBrk="1" hangingPunct="1">
              <a:lnSpc>
                <a:spcPct val="130000"/>
              </a:lnSpc>
            </a:pPr>
            <a:r>
              <a:rPr lang="en-US" altLang="en-US" dirty="0"/>
              <a:t>Schema integration: e.g., </a:t>
            </a:r>
            <a:r>
              <a:rPr lang="en-US" altLang="en-US" dirty="0" err="1"/>
              <a:t>A.cust</a:t>
            </a:r>
            <a:r>
              <a:rPr lang="en-US" altLang="en-US" dirty="0"/>
              <a:t>-id </a:t>
            </a:r>
            <a:r>
              <a:rPr lang="en-US" altLang="en-US" dirty="0">
                <a:sym typeface="Symbol" panose="05050102010706020507" pitchFamily="18" charset="2"/>
              </a:rPr>
              <a:t> </a:t>
            </a:r>
            <a:r>
              <a:rPr lang="en-US" altLang="en-US" dirty="0" err="1">
                <a:sym typeface="Symbol" panose="05050102010706020507" pitchFamily="18" charset="2"/>
              </a:rPr>
              <a:t>B.</a:t>
            </a:r>
            <a:r>
              <a:rPr lang="en-US" altLang="en-US" dirty="0" err="1"/>
              <a:t>cust</a:t>
            </a:r>
            <a:r>
              <a:rPr lang="en-US" altLang="en-US" dirty="0"/>
              <a:t>-#</a:t>
            </a:r>
          </a:p>
          <a:p>
            <a:pPr lvl="1" eaLnBrk="1" hangingPunct="1">
              <a:lnSpc>
                <a:spcPct val="130000"/>
              </a:lnSpc>
            </a:pPr>
            <a:r>
              <a:rPr lang="en-US" altLang="en-US" sz="2000" dirty="0"/>
              <a:t>Integrate metadata from different sources</a:t>
            </a:r>
          </a:p>
          <a:p>
            <a:pPr eaLnBrk="1" hangingPunct="1">
              <a:lnSpc>
                <a:spcPct val="130000"/>
              </a:lnSpc>
            </a:pPr>
            <a:r>
              <a:rPr lang="en-US" altLang="en-US" dirty="0">
                <a:solidFill>
                  <a:schemeClr val="hlink"/>
                </a:solidFill>
              </a:rPr>
              <a:t>Entity identification problem</a:t>
            </a:r>
            <a:r>
              <a:rPr lang="en-US" altLang="en-US" dirty="0"/>
              <a:t>: </a:t>
            </a:r>
          </a:p>
          <a:p>
            <a:pPr lvl="1" eaLnBrk="1" hangingPunct="1">
              <a:lnSpc>
                <a:spcPct val="130000"/>
              </a:lnSpc>
            </a:pPr>
            <a:r>
              <a:rPr lang="en-US" altLang="en-US" sz="2000" dirty="0"/>
              <a:t>Identify real world entities from multiple data sources, e.g., Bill Clinton = William Clinton</a:t>
            </a:r>
          </a:p>
          <a:p>
            <a:pPr eaLnBrk="1" hangingPunct="1">
              <a:lnSpc>
                <a:spcPct val="130000"/>
              </a:lnSpc>
            </a:pPr>
            <a:r>
              <a:rPr lang="en-US" altLang="en-US" dirty="0"/>
              <a:t>Detecting and resolving data value conflicts</a:t>
            </a:r>
          </a:p>
          <a:p>
            <a:pPr lvl="1" eaLnBrk="1" hangingPunct="1">
              <a:lnSpc>
                <a:spcPct val="130000"/>
              </a:lnSpc>
            </a:pPr>
            <a:r>
              <a:rPr lang="en-US" altLang="en-US" sz="2000" dirty="0"/>
              <a:t>For the same real world entity, attribute values from different sources are different</a:t>
            </a:r>
          </a:p>
          <a:p>
            <a:pPr lvl="1" eaLnBrk="1" hangingPunct="1">
              <a:lnSpc>
                <a:spcPct val="130000"/>
              </a:lnSpc>
            </a:pPr>
            <a:r>
              <a:rPr lang="en-US" altLang="en-US" sz="2000" dirty="0"/>
              <a:t>Possible reasons: different representations, different scales, e.g., metric vs. British units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1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1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1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061">
            <a:extLst>
              <a:ext uri="{FF2B5EF4-FFF2-40B4-BE49-F238E27FC236}">
                <a16:creationId xmlns:a16="http://schemas.microsoft.com/office/drawing/2014/main" id="{D0F7F100-64D8-4F1D-8574-1ED94CB452C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720B05D-0D5D-4128-91ED-84B779627688}" type="slidenum">
              <a:rPr lang="en-US" altLang="en-US" sz="1200"/>
              <a:pPr eaLnBrk="1" hangingPunct="1"/>
              <a:t>35</a:t>
            </a:fld>
            <a:endParaRPr lang="en-US" altLang="en-US" sz="1200"/>
          </a:p>
        </p:txBody>
      </p:sp>
      <p:sp>
        <p:nvSpPr>
          <p:cNvPr id="18435" name="Slide Number Placeholder 5">
            <a:extLst>
              <a:ext uri="{FF2B5EF4-FFF2-40B4-BE49-F238E27FC236}">
                <a16:creationId xmlns:a16="http://schemas.microsoft.com/office/drawing/2014/main" id="{E81FB79D-2B67-4DFB-8669-E5217DCAF300}"/>
              </a:ext>
            </a:extLst>
          </p:cNvPr>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F58FA149-9918-4DAE-9712-F8245C60D52C}" type="slidenum">
              <a:rPr lang="en-US" altLang="en-US" sz="1200"/>
              <a:pPr algn="r" eaLnBrk="1" hangingPunct="1"/>
              <a:t>35</a:t>
            </a:fld>
            <a:endParaRPr lang="en-US" altLang="en-US" sz="1200"/>
          </a:p>
        </p:txBody>
      </p:sp>
      <p:sp>
        <p:nvSpPr>
          <p:cNvPr id="18436" name="Rectangle 2">
            <a:extLst>
              <a:ext uri="{FF2B5EF4-FFF2-40B4-BE49-F238E27FC236}">
                <a16:creationId xmlns:a16="http://schemas.microsoft.com/office/drawing/2014/main" id="{E180DE7B-2DC4-4AC5-8AF3-A16C243EB02E}"/>
              </a:ext>
            </a:extLst>
          </p:cNvPr>
          <p:cNvSpPr>
            <a:spLocks noGrp="1" noChangeArrowheads="1"/>
          </p:cNvSpPr>
          <p:nvPr>
            <p:ph type="title"/>
          </p:nvPr>
        </p:nvSpPr>
        <p:spPr>
          <a:xfrm>
            <a:off x="1199535" y="1025013"/>
            <a:ext cx="9067800" cy="685800"/>
          </a:xfrm>
        </p:spPr>
        <p:txBody>
          <a:bodyPr/>
          <a:lstStyle/>
          <a:p>
            <a:pPr eaLnBrk="1" hangingPunct="1"/>
            <a:r>
              <a:rPr lang="en-US" altLang="en-US" sz="3200" b="1" dirty="0"/>
              <a:t>Handling Redundancy in Data Integration</a:t>
            </a:r>
          </a:p>
        </p:txBody>
      </p:sp>
      <p:sp>
        <p:nvSpPr>
          <p:cNvPr id="18437" name="Rectangle 3">
            <a:extLst>
              <a:ext uri="{FF2B5EF4-FFF2-40B4-BE49-F238E27FC236}">
                <a16:creationId xmlns:a16="http://schemas.microsoft.com/office/drawing/2014/main" id="{33C943ED-0B56-488C-8733-1772332CF471}"/>
              </a:ext>
            </a:extLst>
          </p:cNvPr>
          <p:cNvSpPr>
            <a:spLocks noGrp="1" noChangeArrowheads="1"/>
          </p:cNvSpPr>
          <p:nvPr>
            <p:ph type="body" idx="1"/>
          </p:nvPr>
        </p:nvSpPr>
        <p:spPr>
          <a:xfrm>
            <a:off x="1097280" y="1818968"/>
            <a:ext cx="10494952" cy="4658032"/>
          </a:xfrm>
        </p:spPr>
        <p:txBody>
          <a:bodyPr>
            <a:normAutofit/>
          </a:bodyPr>
          <a:lstStyle/>
          <a:p>
            <a:pPr eaLnBrk="1" hangingPunct="1">
              <a:lnSpc>
                <a:spcPct val="120000"/>
              </a:lnSpc>
            </a:pPr>
            <a:r>
              <a:rPr lang="en-US" altLang="en-US" sz="2400" dirty="0"/>
              <a:t>Redundant data occur often when integration of multiple databases</a:t>
            </a:r>
          </a:p>
          <a:p>
            <a:pPr lvl="1" eaLnBrk="1" hangingPunct="1">
              <a:lnSpc>
                <a:spcPct val="120000"/>
              </a:lnSpc>
            </a:pPr>
            <a:r>
              <a:rPr lang="en-US" altLang="en-US" sz="2400" i="1" dirty="0"/>
              <a:t>Object identification</a:t>
            </a:r>
            <a:r>
              <a:rPr lang="en-US" altLang="en-US" sz="2400" dirty="0"/>
              <a:t>:  The same attribute or object may have different names in different databases</a:t>
            </a:r>
          </a:p>
          <a:p>
            <a:pPr lvl="1" eaLnBrk="1" hangingPunct="1">
              <a:lnSpc>
                <a:spcPct val="120000"/>
              </a:lnSpc>
            </a:pPr>
            <a:r>
              <a:rPr lang="en-US" altLang="en-US" sz="2400" i="1" dirty="0"/>
              <a:t>Derivable data:</a:t>
            </a:r>
            <a:r>
              <a:rPr lang="en-US" altLang="en-US" sz="2400" dirty="0"/>
              <a:t> One attribute may be a “derived” attribute in another table, e.g., annual revenue</a:t>
            </a:r>
          </a:p>
          <a:p>
            <a:pPr eaLnBrk="1" hangingPunct="1">
              <a:lnSpc>
                <a:spcPct val="120000"/>
              </a:lnSpc>
            </a:pPr>
            <a:r>
              <a:rPr lang="en-US" altLang="en-US" sz="2400" dirty="0">
                <a:solidFill>
                  <a:schemeClr val="folHlink"/>
                </a:solidFill>
              </a:rPr>
              <a:t>Redundant attributes may be able to be detected by </a:t>
            </a:r>
            <a:r>
              <a:rPr lang="en-US" altLang="en-US" sz="2400" i="1" dirty="0">
                <a:solidFill>
                  <a:schemeClr val="folHlink"/>
                </a:solidFill>
              </a:rPr>
              <a:t>correlation analysis </a:t>
            </a:r>
            <a:r>
              <a:rPr lang="en-US" altLang="en-US" sz="2400" dirty="0">
                <a:solidFill>
                  <a:schemeClr val="folHlink"/>
                </a:solidFill>
              </a:rPr>
              <a:t>and</a:t>
            </a:r>
            <a:r>
              <a:rPr lang="en-US" altLang="en-US" sz="2400" i="1" dirty="0">
                <a:solidFill>
                  <a:schemeClr val="folHlink"/>
                </a:solidFill>
              </a:rPr>
              <a:t> covariance analysis</a:t>
            </a:r>
            <a:endParaRPr lang="en-US" altLang="en-US" sz="2400" dirty="0"/>
          </a:p>
          <a:p>
            <a:pPr eaLnBrk="1" hangingPunct="1">
              <a:lnSpc>
                <a:spcPct val="120000"/>
              </a:lnSpc>
            </a:pPr>
            <a:r>
              <a:rPr lang="en-US" altLang="en-US" sz="2400" dirty="0"/>
              <a:t>Careful integration of the data from multiple sources may help reduce/avoid redundancies and inconsistencies and improve mining speed and quality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3DBFA-4968-47C2-88C5-3392772477B6}"/>
              </a:ext>
            </a:extLst>
          </p:cNvPr>
          <p:cNvSpPr>
            <a:spLocks noGrp="1"/>
          </p:cNvSpPr>
          <p:nvPr>
            <p:ph type="title"/>
          </p:nvPr>
        </p:nvSpPr>
        <p:spPr/>
        <p:txBody>
          <a:bodyPr>
            <a:normAutofit/>
          </a:bodyPr>
          <a:lstStyle/>
          <a:p>
            <a:r>
              <a:rPr lang="en-US" sz="4400" dirty="0"/>
              <a:t>Handling Redundancy in Data Integration</a:t>
            </a:r>
          </a:p>
        </p:txBody>
      </p:sp>
      <p:sp>
        <p:nvSpPr>
          <p:cNvPr id="3" name="Content Placeholder 2">
            <a:extLst>
              <a:ext uri="{FF2B5EF4-FFF2-40B4-BE49-F238E27FC236}">
                <a16:creationId xmlns:a16="http://schemas.microsoft.com/office/drawing/2014/main" id="{ADF5DC6B-38D9-447F-8965-CCDFF427930C}"/>
              </a:ext>
            </a:extLst>
          </p:cNvPr>
          <p:cNvSpPr>
            <a:spLocks noGrp="1"/>
          </p:cNvSpPr>
          <p:nvPr>
            <p:ph idx="1"/>
          </p:nvPr>
        </p:nvSpPr>
        <p:spPr/>
        <p:txBody>
          <a:bodyPr/>
          <a:lstStyle/>
          <a:p>
            <a:pPr>
              <a:lnSpc>
                <a:spcPct val="110000"/>
              </a:lnSpc>
            </a:pPr>
            <a:r>
              <a:rPr lang="en-US" altLang="en-US" sz="2800" dirty="0"/>
              <a:t>Redundant data occur often when integrating multiple DBs</a:t>
            </a:r>
          </a:p>
          <a:p>
            <a:pPr lvl="1">
              <a:lnSpc>
                <a:spcPct val="110000"/>
              </a:lnSpc>
            </a:pPr>
            <a:r>
              <a:rPr lang="en-US" altLang="en-US" sz="2400" dirty="0"/>
              <a:t>The same attribute may have different names in different databases</a:t>
            </a:r>
          </a:p>
          <a:p>
            <a:pPr lvl="1">
              <a:lnSpc>
                <a:spcPct val="110000"/>
              </a:lnSpc>
            </a:pPr>
            <a:r>
              <a:rPr lang="en-US" altLang="en-US" sz="2400" dirty="0"/>
              <a:t>One attribute may be a “derived” attribute in another table, e.g., annual revenue</a:t>
            </a:r>
          </a:p>
          <a:p>
            <a:pPr>
              <a:lnSpc>
                <a:spcPct val="110000"/>
              </a:lnSpc>
            </a:pPr>
            <a:r>
              <a:rPr lang="en-US" altLang="en-US" sz="2800" dirty="0"/>
              <a:t>Redundant data may be able to be detected by correlational analysis</a:t>
            </a:r>
          </a:p>
          <a:p>
            <a:endParaRPr lang="en-US" dirty="0"/>
          </a:p>
        </p:txBody>
      </p:sp>
      <p:graphicFrame>
        <p:nvGraphicFramePr>
          <p:cNvPr id="4" name="Object 6">
            <a:extLst>
              <a:ext uri="{FF2B5EF4-FFF2-40B4-BE49-F238E27FC236}">
                <a16:creationId xmlns:a16="http://schemas.microsoft.com/office/drawing/2014/main" id="{952F0348-8C39-4F86-A00D-3675F26CBE16}"/>
              </a:ext>
            </a:extLst>
          </p:cNvPr>
          <p:cNvGraphicFramePr>
            <a:graphicFrameLocks noChangeAspect="1"/>
          </p:cNvGraphicFramePr>
          <p:nvPr>
            <p:extLst>
              <p:ext uri="{D42A27DB-BD31-4B8C-83A1-F6EECF244321}">
                <p14:modId xmlns:p14="http://schemas.microsoft.com/office/powerpoint/2010/main" val="342237544"/>
              </p:ext>
            </p:extLst>
          </p:nvPr>
        </p:nvGraphicFramePr>
        <p:xfrm>
          <a:off x="3957484" y="4601497"/>
          <a:ext cx="3352800" cy="1077913"/>
        </p:xfrm>
        <a:graphic>
          <a:graphicData uri="http://schemas.openxmlformats.org/presentationml/2006/ole">
            <mc:AlternateContent xmlns:mc="http://schemas.openxmlformats.org/markup-compatibility/2006">
              <mc:Choice xmlns:v="urn:schemas-microsoft-com:vml" Requires="v">
                <p:oleObj spid="_x0000_s9231" name="Equation" r:id="rId3" imgW="1422360" imgH="457200" progId="Equation.3">
                  <p:embed/>
                </p:oleObj>
              </mc:Choice>
              <mc:Fallback>
                <p:oleObj name="Equation" r:id="rId3" imgW="1422360" imgH="457200" progId="Equation.3">
                  <p:embed/>
                  <p:pic>
                    <p:nvPicPr>
                      <p:cNvPr id="23558" name="Object 6">
                        <a:extLst>
                          <a:ext uri="{FF2B5EF4-FFF2-40B4-BE49-F238E27FC236}">
                            <a16:creationId xmlns:a16="http://schemas.microsoft.com/office/drawing/2014/main" id="{096F8B63-F0C9-4CB8-897F-EC993F9FCA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7484" y="4601497"/>
                        <a:ext cx="3352800"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43747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061">
            <a:extLst>
              <a:ext uri="{FF2B5EF4-FFF2-40B4-BE49-F238E27FC236}">
                <a16:creationId xmlns:a16="http://schemas.microsoft.com/office/drawing/2014/main" id="{40F1760C-E9E5-4E60-88D3-6CC35664E35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1021BEC-CA84-4729-BDB9-D2BAFF9F0B3E}" type="slidenum">
              <a:rPr lang="en-US" altLang="en-US" sz="1200"/>
              <a:pPr eaLnBrk="1" hangingPunct="1"/>
              <a:t>37</a:t>
            </a:fld>
            <a:endParaRPr lang="en-US" altLang="en-US" sz="1200"/>
          </a:p>
        </p:txBody>
      </p:sp>
      <p:sp>
        <p:nvSpPr>
          <p:cNvPr id="19459" name="Rectangle 2">
            <a:extLst>
              <a:ext uri="{FF2B5EF4-FFF2-40B4-BE49-F238E27FC236}">
                <a16:creationId xmlns:a16="http://schemas.microsoft.com/office/drawing/2014/main" id="{1407221C-A794-478F-9AFC-4769A9F6E824}"/>
              </a:ext>
            </a:extLst>
          </p:cNvPr>
          <p:cNvSpPr>
            <a:spLocks noGrp="1" noChangeArrowheads="1"/>
          </p:cNvSpPr>
          <p:nvPr>
            <p:ph type="title"/>
          </p:nvPr>
        </p:nvSpPr>
        <p:spPr>
          <a:xfrm>
            <a:off x="1189702" y="1097432"/>
            <a:ext cx="9144000" cy="609600"/>
          </a:xfrm>
        </p:spPr>
        <p:txBody>
          <a:bodyPr/>
          <a:lstStyle/>
          <a:p>
            <a:r>
              <a:rPr lang="en-US" altLang="en-US" sz="3200" b="1" dirty="0"/>
              <a:t>Correlation Analysis (Nominal Data)</a:t>
            </a:r>
          </a:p>
        </p:txBody>
      </p:sp>
      <p:sp>
        <p:nvSpPr>
          <p:cNvPr id="19460" name="Rectangle 3">
            <a:extLst>
              <a:ext uri="{FF2B5EF4-FFF2-40B4-BE49-F238E27FC236}">
                <a16:creationId xmlns:a16="http://schemas.microsoft.com/office/drawing/2014/main" id="{BDB03B46-CAD9-4E06-9B07-B5EA6C0EA1CC}"/>
              </a:ext>
            </a:extLst>
          </p:cNvPr>
          <p:cNvSpPr>
            <a:spLocks noGrp="1" noChangeArrowheads="1"/>
          </p:cNvSpPr>
          <p:nvPr>
            <p:ph type="body" sz="half" idx="1"/>
          </p:nvPr>
        </p:nvSpPr>
        <p:spPr>
          <a:xfrm>
            <a:off x="1189702" y="1750142"/>
            <a:ext cx="9409471" cy="4726858"/>
          </a:xfrm>
        </p:spPr>
        <p:txBody>
          <a:bodyPr/>
          <a:lstStyle/>
          <a:p>
            <a:pPr>
              <a:lnSpc>
                <a:spcPct val="110000"/>
              </a:lnSpc>
            </a:pPr>
            <a:r>
              <a:rPr lang="el-GR" altLang="en-US" sz="2400" b="1" dirty="0">
                <a:solidFill>
                  <a:schemeClr val="folHlink"/>
                </a:solidFill>
              </a:rPr>
              <a:t>Χ</a:t>
            </a:r>
            <a:r>
              <a:rPr lang="en-US" altLang="en-US" sz="2400" b="1" baseline="30000" dirty="0">
                <a:solidFill>
                  <a:schemeClr val="folHlink"/>
                </a:solidFill>
              </a:rPr>
              <a:t>2</a:t>
            </a:r>
            <a:r>
              <a:rPr lang="en-US" altLang="en-US" sz="2400" b="1" dirty="0">
                <a:solidFill>
                  <a:schemeClr val="folHlink"/>
                </a:solidFill>
              </a:rPr>
              <a:t> (chi-square) test</a:t>
            </a:r>
            <a:endParaRPr lang="el-GR" altLang="en-US" sz="2400" b="1" dirty="0">
              <a:solidFill>
                <a:schemeClr val="folHlink"/>
              </a:solidFill>
            </a:endParaRPr>
          </a:p>
          <a:p>
            <a:pPr>
              <a:lnSpc>
                <a:spcPct val="110000"/>
              </a:lnSpc>
            </a:pPr>
            <a:endParaRPr lang="en-US" altLang="en-US" sz="2400" dirty="0"/>
          </a:p>
          <a:p>
            <a:pPr>
              <a:lnSpc>
                <a:spcPct val="110000"/>
              </a:lnSpc>
            </a:pPr>
            <a:endParaRPr lang="en-US" altLang="en-US" sz="2400" dirty="0"/>
          </a:p>
          <a:p>
            <a:pPr>
              <a:lnSpc>
                <a:spcPct val="110000"/>
              </a:lnSpc>
            </a:pPr>
            <a:r>
              <a:rPr lang="en-US" altLang="en-US" sz="2400" dirty="0"/>
              <a:t>The larger the </a:t>
            </a:r>
            <a:r>
              <a:rPr lang="el-GR" altLang="en-US" sz="2400" dirty="0"/>
              <a:t>Χ</a:t>
            </a:r>
            <a:r>
              <a:rPr lang="en-US" altLang="en-US" sz="2400" baseline="30000" dirty="0"/>
              <a:t>2</a:t>
            </a:r>
            <a:r>
              <a:rPr lang="en-US" altLang="en-US" sz="2400" dirty="0"/>
              <a:t> value, the more likely the variables are related</a:t>
            </a:r>
          </a:p>
          <a:p>
            <a:pPr>
              <a:lnSpc>
                <a:spcPct val="110000"/>
              </a:lnSpc>
            </a:pPr>
            <a:r>
              <a:rPr lang="en-US" altLang="en-US" sz="2400" dirty="0"/>
              <a:t>The cells that contribute the most to the </a:t>
            </a:r>
            <a:r>
              <a:rPr lang="el-GR" altLang="en-US" sz="2400" dirty="0"/>
              <a:t>Χ</a:t>
            </a:r>
            <a:r>
              <a:rPr lang="en-US" altLang="en-US" sz="2400" baseline="30000" dirty="0"/>
              <a:t>2</a:t>
            </a:r>
            <a:r>
              <a:rPr lang="en-US" altLang="en-US" sz="2400" dirty="0"/>
              <a:t> value are those whose actual count is very different from the expected count</a:t>
            </a:r>
          </a:p>
          <a:p>
            <a:pPr>
              <a:lnSpc>
                <a:spcPct val="110000"/>
              </a:lnSpc>
            </a:pPr>
            <a:r>
              <a:rPr lang="en-US" altLang="en-US" sz="2400" dirty="0"/>
              <a:t>Correlation does not imply causality</a:t>
            </a:r>
          </a:p>
          <a:p>
            <a:pPr lvl="1">
              <a:lnSpc>
                <a:spcPct val="110000"/>
              </a:lnSpc>
            </a:pPr>
            <a:r>
              <a:rPr lang="en-US" altLang="en-US" sz="2000" dirty="0"/>
              <a:t># of hospitals and # of car-theft in a city are correlated</a:t>
            </a:r>
          </a:p>
          <a:p>
            <a:pPr lvl="1">
              <a:lnSpc>
                <a:spcPct val="110000"/>
              </a:lnSpc>
            </a:pPr>
            <a:r>
              <a:rPr lang="en-US" altLang="en-US" sz="2000" dirty="0"/>
              <a:t>Both are causally linked to the third variable: population</a:t>
            </a:r>
          </a:p>
        </p:txBody>
      </p:sp>
      <p:graphicFrame>
        <p:nvGraphicFramePr>
          <p:cNvPr id="19461" name="Object 4">
            <a:extLst>
              <a:ext uri="{FF2B5EF4-FFF2-40B4-BE49-F238E27FC236}">
                <a16:creationId xmlns:a16="http://schemas.microsoft.com/office/drawing/2014/main" id="{54F6ACF6-960D-4683-8355-3982207D90E5}"/>
              </a:ext>
            </a:extLst>
          </p:cNvPr>
          <p:cNvGraphicFramePr>
            <a:graphicFrameLocks noGrp="1" noChangeAspect="1"/>
          </p:cNvGraphicFramePr>
          <p:nvPr>
            <p:ph sz="quarter" idx="2"/>
            <p:extLst>
              <p:ext uri="{D42A27DB-BD31-4B8C-83A1-F6EECF244321}">
                <p14:modId xmlns:p14="http://schemas.microsoft.com/office/powerpoint/2010/main" val="807628289"/>
              </p:ext>
            </p:extLst>
          </p:nvPr>
        </p:nvGraphicFramePr>
        <p:xfrm>
          <a:off x="3749675" y="2306791"/>
          <a:ext cx="4540250" cy="1011238"/>
        </p:xfrm>
        <a:graphic>
          <a:graphicData uri="http://schemas.openxmlformats.org/presentationml/2006/ole">
            <mc:AlternateContent xmlns:mc="http://schemas.openxmlformats.org/markup-compatibility/2006">
              <mc:Choice xmlns:v="urn:schemas-microsoft-com:vml" Requires="v">
                <p:oleObj spid="_x0000_s1043" name="Equation" r:id="rId4" imgW="2057400" imgH="444500" progId="Equation.3">
                  <p:embed/>
                </p:oleObj>
              </mc:Choice>
              <mc:Fallback>
                <p:oleObj name="Equation" r:id="rId4" imgW="2057400" imgH="444500" progId="Equation.3">
                  <p:embed/>
                  <p:pic>
                    <p:nvPicPr>
                      <p:cNvPr id="19461" name="Object 4">
                        <a:extLst>
                          <a:ext uri="{FF2B5EF4-FFF2-40B4-BE49-F238E27FC236}">
                            <a16:creationId xmlns:a16="http://schemas.microsoft.com/office/drawing/2014/main" id="{54F6ACF6-960D-4683-8355-3982207D90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9675" y="2306791"/>
                        <a:ext cx="4540250" cy="1011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6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6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6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6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061">
            <a:extLst>
              <a:ext uri="{FF2B5EF4-FFF2-40B4-BE49-F238E27FC236}">
                <a16:creationId xmlns:a16="http://schemas.microsoft.com/office/drawing/2014/main" id="{F0221F79-F646-46C9-A2A3-B7D2B51FB16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18F01DD-8D01-4383-971F-F47C669AFD76}" type="slidenum">
              <a:rPr lang="en-US" altLang="en-US" sz="1200"/>
              <a:pPr eaLnBrk="1" hangingPunct="1"/>
              <a:t>38</a:t>
            </a:fld>
            <a:endParaRPr lang="en-US" altLang="en-US" sz="1200"/>
          </a:p>
        </p:txBody>
      </p:sp>
      <p:sp>
        <p:nvSpPr>
          <p:cNvPr id="20483" name="Rectangle 2">
            <a:extLst>
              <a:ext uri="{FF2B5EF4-FFF2-40B4-BE49-F238E27FC236}">
                <a16:creationId xmlns:a16="http://schemas.microsoft.com/office/drawing/2014/main" id="{F7C53DB8-82F0-4A61-92BC-959DF8F00B0A}"/>
              </a:ext>
            </a:extLst>
          </p:cNvPr>
          <p:cNvSpPr>
            <a:spLocks noGrp="1" noChangeArrowheads="1"/>
          </p:cNvSpPr>
          <p:nvPr>
            <p:ph type="title"/>
          </p:nvPr>
        </p:nvSpPr>
        <p:spPr>
          <a:xfrm>
            <a:off x="1208394" y="1074174"/>
            <a:ext cx="7793038" cy="609600"/>
          </a:xfrm>
        </p:spPr>
        <p:txBody>
          <a:bodyPr/>
          <a:lstStyle/>
          <a:p>
            <a:r>
              <a:rPr lang="en-US" altLang="en-US" sz="3200" dirty="0">
                <a:solidFill>
                  <a:schemeClr val="tx1"/>
                </a:solidFill>
              </a:rPr>
              <a:t>Chi-Square Calculation: An Example</a:t>
            </a:r>
          </a:p>
        </p:txBody>
      </p:sp>
      <p:sp>
        <p:nvSpPr>
          <p:cNvPr id="20484" name="Rectangle 3">
            <a:extLst>
              <a:ext uri="{FF2B5EF4-FFF2-40B4-BE49-F238E27FC236}">
                <a16:creationId xmlns:a16="http://schemas.microsoft.com/office/drawing/2014/main" id="{5E450D66-D37E-48EC-AE27-A0A20C834BCF}"/>
              </a:ext>
            </a:extLst>
          </p:cNvPr>
          <p:cNvSpPr>
            <a:spLocks noGrp="1" noChangeArrowheads="1"/>
          </p:cNvSpPr>
          <p:nvPr>
            <p:ph type="body" sz="half" idx="1"/>
          </p:nvPr>
        </p:nvSpPr>
        <p:spPr>
          <a:xfrm>
            <a:off x="1208394" y="1447799"/>
            <a:ext cx="10138032" cy="5149645"/>
          </a:xfrm>
        </p:spPr>
        <p:txBody>
          <a:bodyPr>
            <a:normAutofit/>
          </a:bodyPr>
          <a:lstStyle/>
          <a:p>
            <a:pPr>
              <a:lnSpc>
                <a:spcPct val="110000"/>
              </a:lnSpc>
            </a:pPr>
            <a:endParaRPr lang="en-US" altLang="en-US" sz="2400" dirty="0"/>
          </a:p>
          <a:p>
            <a:pPr>
              <a:lnSpc>
                <a:spcPct val="110000"/>
              </a:lnSpc>
            </a:pPr>
            <a:endParaRPr lang="en-US" altLang="en-US" sz="2400" dirty="0"/>
          </a:p>
          <a:p>
            <a:pPr>
              <a:lnSpc>
                <a:spcPct val="110000"/>
              </a:lnSpc>
            </a:pPr>
            <a:endParaRPr lang="en-US" altLang="en-US" sz="2400" dirty="0"/>
          </a:p>
          <a:p>
            <a:pPr>
              <a:lnSpc>
                <a:spcPct val="110000"/>
              </a:lnSpc>
            </a:pPr>
            <a:endParaRPr lang="en-US" altLang="en-US" sz="2400" dirty="0"/>
          </a:p>
          <a:p>
            <a:pPr>
              <a:lnSpc>
                <a:spcPct val="110000"/>
              </a:lnSpc>
            </a:pPr>
            <a:r>
              <a:rPr lang="el-GR" altLang="en-US" sz="2400" dirty="0"/>
              <a:t>Χ</a:t>
            </a:r>
            <a:r>
              <a:rPr lang="en-US" altLang="en-US" sz="2400" baseline="30000" dirty="0"/>
              <a:t>2</a:t>
            </a:r>
            <a:r>
              <a:rPr lang="en-US" altLang="en-US" sz="2400" dirty="0"/>
              <a:t> (chi-square) calculation (numbers in parenthesis are expected counts calculated based on the data distribution in the two categories)</a:t>
            </a:r>
            <a:endParaRPr lang="el-GR" altLang="en-US" sz="2400" dirty="0"/>
          </a:p>
          <a:p>
            <a:pPr>
              <a:lnSpc>
                <a:spcPct val="110000"/>
              </a:lnSpc>
            </a:pPr>
            <a:endParaRPr lang="en-US" altLang="en-US" sz="2400" dirty="0"/>
          </a:p>
          <a:p>
            <a:pPr marL="0" indent="0">
              <a:lnSpc>
                <a:spcPct val="110000"/>
              </a:lnSpc>
              <a:buNone/>
            </a:pPr>
            <a:endParaRPr lang="en-US" altLang="en-US" sz="2400" dirty="0"/>
          </a:p>
          <a:p>
            <a:pPr marL="0" indent="0">
              <a:lnSpc>
                <a:spcPct val="110000"/>
              </a:lnSpc>
              <a:buNone/>
            </a:pPr>
            <a:r>
              <a:rPr lang="en-US" altLang="en-US" sz="2400" dirty="0"/>
              <a:t>It shows that </a:t>
            </a:r>
            <a:r>
              <a:rPr lang="en-US" altLang="en-US" sz="2400" dirty="0" err="1"/>
              <a:t>like_science_fiction</a:t>
            </a:r>
            <a:r>
              <a:rPr lang="en-US" altLang="en-US" sz="2400" dirty="0"/>
              <a:t> and </a:t>
            </a:r>
            <a:r>
              <a:rPr lang="en-US" altLang="en-US" sz="2400" dirty="0" err="1"/>
              <a:t>play_chess</a:t>
            </a:r>
            <a:r>
              <a:rPr lang="en-US" altLang="en-US" sz="2400" dirty="0"/>
              <a:t> are correlated in the group</a:t>
            </a:r>
          </a:p>
        </p:txBody>
      </p:sp>
      <p:graphicFrame>
        <p:nvGraphicFramePr>
          <p:cNvPr id="20485" name="Object 4">
            <a:extLst>
              <a:ext uri="{FF2B5EF4-FFF2-40B4-BE49-F238E27FC236}">
                <a16:creationId xmlns:a16="http://schemas.microsoft.com/office/drawing/2014/main" id="{830CF557-081F-42DC-877E-FA5E6A8E87F0}"/>
              </a:ext>
            </a:extLst>
          </p:cNvPr>
          <p:cNvGraphicFramePr>
            <a:graphicFrameLocks noGrp="1" noChangeAspect="1"/>
          </p:cNvGraphicFramePr>
          <p:nvPr>
            <p:ph sz="quarter" idx="2"/>
            <p:extLst>
              <p:ext uri="{D42A27DB-BD31-4B8C-83A1-F6EECF244321}">
                <p14:modId xmlns:p14="http://schemas.microsoft.com/office/powerpoint/2010/main" val="2966645202"/>
              </p:ext>
            </p:extLst>
          </p:nvPr>
        </p:nvGraphicFramePr>
        <p:xfrm>
          <a:off x="2209800" y="4897284"/>
          <a:ext cx="7772400" cy="744538"/>
        </p:xfrm>
        <a:graphic>
          <a:graphicData uri="http://schemas.openxmlformats.org/presentationml/2006/ole">
            <mc:AlternateContent xmlns:mc="http://schemas.openxmlformats.org/markup-compatibility/2006">
              <mc:Choice xmlns:v="urn:schemas-microsoft-com:vml" Requires="v">
                <p:oleObj spid="_x0000_s2068" name="Equation" r:id="rId4" imgW="4381500" imgH="419100" progId="Equation.3">
                  <p:embed/>
                </p:oleObj>
              </mc:Choice>
              <mc:Fallback>
                <p:oleObj name="Equation" r:id="rId4" imgW="4381500" imgH="419100" progId="Equation.3">
                  <p:embed/>
                  <p:pic>
                    <p:nvPicPr>
                      <p:cNvPr id="20485" name="Object 4">
                        <a:extLst>
                          <a:ext uri="{FF2B5EF4-FFF2-40B4-BE49-F238E27FC236}">
                            <a16:creationId xmlns:a16="http://schemas.microsoft.com/office/drawing/2014/main" id="{830CF557-081F-42DC-877E-FA5E6A8E87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4897284"/>
                        <a:ext cx="7772400" cy="744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69" name="Group 5">
            <a:extLst>
              <a:ext uri="{FF2B5EF4-FFF2-40B4-BE49-F238E27FC236}">
                <a16:creationId xmlns:a16="http://schemas.microsoft.com/office/drawing/2014/main" id="{48EEE3EF-B444-4CF9-AB90-1E191B38A6D5}"/>
              </a:ext>
            </a:extLst>
          </p:cNvPr>
          <p:cNvGraphicFramePr>
            <a:graphicFrameLocks noGrp="1"/>
          </p:cNvGraphicFramePr>
          <p:nvPr>
            <p:extLst>
              <p:ext uri="{D42A27DB-BD31-4B8C-83A1-F6EECF244321}">
                <p14:modId xmlns:p14="http://schemas.microsoft.com/office/powerpoint/2010/main" val="830204913"/>
              </p:ext>
            </p:extLst>
          </p:nvPr>
        </p:nvGraphicFramePr>
        <p:xfrm>
          <a:off x="2905432" y="1919748"/>
          <a:ext cx="6096000" cy="1595439"/>
        </p:xfrm>
        <a:graphic>
          <a:graphicData uri="http://schemas.openxmlformats.org/drawingml/2006/table">
            <a:tbl>
              <a:tblPr/>
              <a:tblGrid>
                <a:gridCol w="2219325">
                  <a:extLst>
                    <a:ext uri="{9D8B030D-6E8A-4147-A177-3AD203B41FA5}">
                      <a16:colId xmlns:a16="http://schemas.microsoft.com/office/drawing/2014/main" val="20000"/>
                    </a:ext>
                  </a:extLst>
                </a:gridCol>
                <a:gridCol w="1136650">
                  <a:extLst>
                    <a:ext uri="{9D8B030D-6E8A-4147-A177-3AD203B41FA5}">
                      <a16:colId xmlns:a16="http://schemas.microsoft.com/office/drawing/2014/main" val="20001"/>
                    </a:ext>
                  </a:extLst>
                </a:gridCol>
                <a:gridCol w="1571625">
                  <a:extLst>
                    <a:ext uri="{9D8B030D-6E8A-4147-A177-3AD203B41FA5}">
                      <a16:colId xmlns:a16="http://schemas.microsoft.com/office/drawing/2014/main" val="20002"/>
                    </a:ext>
                  </a:extLst>
                </a:gridCol>
                <a:gridCol w="1168400">
                  <a:extLst>
                    <a:ext uri="{9D8B030D-6E8A-4147-A177-3AD203B41FA5}">
                      <a16:colId xmlns:a16="http://schemas.microsoft.com/office/drawing/2014/main" val="20003"/>
                    </a:ext>
                  </a:extLst>
                </a:gridCol>
              </a:tblGrid>
              <a:tr h="3429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Play chess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Not play chess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Sum (row)</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5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Like science fiction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250(90)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200(360)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450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75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Not like science fiction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50(210)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1000(840)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1050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75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Sum(col.)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300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1200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1500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061">
            <a:extLst>
              <a:ext uri="{FF2B5EF4-FFF2-40B4-BE49-F238E27FC236}">
                <a16:creationId xmlns:a16="http://schemas.microsoft.com/office/drawing/2014/main" id="{391D9883-A584-46CC-ABBA-5470A98EDEF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B40BD84-1642-41FE-A784-90629D50CCDE}" type="slidenum">
              <a:rPr lang="en-US" altLang="en-US" sz="1200"/>
              <a:pPr eaLnBrk="1" hangingPunct="1"/>
              <a:t>39</a:t>
            </a:fld>
            <a:endParaRPr lang="en-US" altLang="en-US" sz="1200"/>
          </a:p>
        </p:txBody>
      </p:sp>
      <p:sp>
        <p:nvSpPr>
          <p:cNvPr id="21507" name="Rectangle 2">
            <a:extLst>
              <a:ext uri="{FF2B5EF4-FFF2-40B4-BE49-F238E27FC236}">
                <a16:creationId xmlns:a16="http://schemas.microsoft.com/office/drawing/2014/main" id="{6990B8FA-4794-4796-8CAF-5BEF21863AA4}"/>
              </a:ext>
            </a:extLst>
          </p:cNvPr>
          <p:cNvSpPr>
            <a:spLocks noGrp="1" noChangeArrowheads="1"/>
          </p:cNvSpPr>
          <p:nvPr>
            <p:ph type="title"/>
          </p:nvPr>
        </p:nvSpPr>
        <p:spPr>
          <a:xfrm>
            <a:off x="1140541" y="1050003"/>
            <a:ext cx="9144000" cy="609600"/>
          </a:xfrm>
        </p:spPr>
        <p:txBody>
          <a:bodyPr/>
          <a:lstStyle/>
          <a:p>
            <a:r>
              <a:rPr lang="en-US" altLang="en-US" sz="3200" b="1" dirty="0"/>
              <a:t>Correlation Analysis (Numeric Data)</a:t>
            </a:r>
          </a:p>
        </p:txBody>
      </p:sp>
      <p:sp>
        <p:nvSpPr>
          <p:cNvPr id="21508" name="Rectangle 3">
            <a:extLst>
              <a:ext uri="{FF2B5EF4-FFF2-40B4-BE49-F238E27FC236}">
                <a16:creationId xmlns:a16="http://schemas.microsoft.com/office/drawing/2014/main" id="{3F80035E-C4B0-42ED-A506-4267CBFA4EC2}"/>
              </a:ext>
            </a:extLst>
          </p:cNvPr>
          <p:cNvSpPr>
            <a:spLocks noGrp="1" noChangeArrowheads="1"/>
          </p:cNvSpPr>
          <p:nvPr>
            <p:ph type="body" sz="half" idx="1"/>
          </p:nvPr>
        </p:nvSpPr>
        <p:spPr>
          <a:xfrm>
            <a:off x="1140541" y="1799302"/>
            <a:ext cx="10071941" cy="4677697"/>
          </a:xfrm>
        </p:spPr>
        <p:txBody>
          <a:bodyPr>
            <a:normAutofit/>
          </a:bodyPr>
          <a:lstStyle/>
          <a:p>
            <a:pPr>
              <a:lnSpc>
                <a:spcPct val="110000"/>
              </a:lnSpc>
            </a:pPr>
            <a:r>
              <a:rPr lang="en-US" altLang="en-US" sz="2400" dirty="0"/>
              <a:t>Correlation coefficient (also called </a:t>
            </a:r>
            <a:r>
              <a:rPr lang="en-US" altLang="en-US" sz="2400" dirty="0">
                <a:solidFill>
                  <a:schemeClr val="folHlink"/>
                </a:solidFill>
              </a:rPr>
              <a:t>Pearson’s product moment coefficient</a:t>
            </a:r>
            <a:r>
              <a:rPr lang="en-US" altLang="en-US" sz="2400" dirty="0"/>
              <a:t>)</a:t>
            </a:r>
          </a:p>
          <a:p>
            <a:pPr>
              <a:lnSpc>
                <a:spcPct val="110000"/>
              </a:lnSpc>
            </a:pPr>
            <a:endParaRPr lang="en-US" altLang="en-US" sz="2400" dirty="0"/>
          </a:p>
          <a:p>
            <a:pPr>
              <a:lnSpc>
                <a:spcPct val="110000"/>
              </a:lnSpc>
            </a:pPr>
            <a:endParaRPr lang="en-US" altLang="en-US" sz="2400" dirty="0"/>
          </a:p>
          <a:p>
            <a:pPr>
              <a:lnSpc>
                <a:spcPct val="110000"/>
              </a:lnSpc>
            </a:pPr>
            <a:endParaRPr lang="en-US" altLang="en-US" sz="2400" dirty="0"/>
          </a:p>
          <a:p>
            <a:pPr lvl="1">
              <a:lnSpc>
                <a:spcPct val="110000"/>
              </a:lnSpc>
              <a:buFont typeface="Wingdings" panose="05000000000000000000" pitchFamily="2" charset="2"/>
              <a:buNone/>
            </a:pPr>
            <a:r>
              <a:rPr lang="en-US" altLang="en-US" sz="2000" dirty="0"/>
              <a:t>where n is the number of tuples,       and      are the respective means of A and B, </a:t>
            </a:r>
            <a:r>
              <a:rPr lang="el-GR" altLang="en-US" sz="2000" dirty="0"/>
              <a:t>σ</a:t>
            </a:r>
            <a:r>
              <a:rPr lang="en-US" altLang="en-US" sz="2000" baseline="-25000" dirty="0"/>
              <a:t>A </a:t>
            </a:r>
            <a:r>
              <a:rPr lang="en-US" altLang="en-US" sz="2000" dirty="0"/>
              <a:t>and </a:t>
            </a:r>
            <a:r>
              <a:rPr lang="el-GR" altLang="en-US" sz="2000" dirty="0"/>
              <a:t>σ</a:t>
            </a:r>
            <a:r>
              <a:rPr lang="en-US" altLang="en-US" sz="2000" baseline="-25000" dirty="0"/>
              <a:t>B </a:t>
            </a:r>
            <a:r>
              <a:rPr lang="en-US" altLang="en-US" sz="2000" dirty="0"/>
              <a:t>are the respective standard deviation of A and B, and </a:t>
            </a:r>
            <a:r>
              <a:rPr lang="el-GR" altLang="en-US" sz="2000" dirty="0"/>
              <a:t>Σ</a:t>
            </a:r>
            <a:r>
              <a:rPr lang="en-US" altLang="en-US" sz="2000" dirty="0"/>
              <a:t>(</a:t>
            </a:r>
            <a:r>
              <a:rPr lang="en-US" altLang="en-US" sz="2000" dirty="0" err="1"/>
              <a:t>a</a:t>
            </a:r>
            <a:r>
              <a:rPr lang="en-US" altLang="en-US" sz="2000" baseline="-25000" dirty="0" err="1"/>
              <a:t>i</a:t>
            </a:r>
            <a:r>
              <a:rPr lang="en-US" altLang="en-US" sz="2000" dirty="0" err="1"/>
              <a:t>b</a:t>
            </a:r>
            <a:r>
              <a:rPr lang="en-US" altLang="en-US" sz="2000" baseline="-25000" dirty="0" err="1"/>
              <a:t>i</a:t>
            </a:r>
            <a:r>
              <a:rPr lang="en-US" altLang="en-US" sz="2000" dirty="0"/>
              <a:t>) is the sum of the AB cross-product.</a:t>
            </a:r>
          </a:p>
          <a:p>
            <a:pPr>
              <a:lnSpc>
                <a:spcPct val="110000"/>
              </a:lnSpc>
            </a:pPr>
            <a:r>
              <a:rPr lang="en-US" altLang="en-US" sz="2400" dirty="0"/>
              <a:t>If </a:t>
            </a:r>
            <a:r>
              <a:rPr lang="en-US" altLang="en-US" sz="2400" dirty="0" err="1"/>
              <a:t>r</a:t>
            </a:r>
            <a:r>
              <a:rPr lang="en-US" altLang="en-US" sz="2400" baseline="-25000" dirty="0" err="1"/>
              <a:t>A,B</a:t>
            </a:r>
            <a:r>
              <a:rPr lang="en-US" altLang="en-US" sz="2400" dirty="0"/>
              <a:t> &gt; 0, A and B are positively correlated (A’s values increase as B’s).  The higher, the stronger correlation.</a:t>
            </a:r>
          </a:p>
          <a:p>
            <a:pPr>
              <a:lnSpc>
                <a:spcPct val="110000"/>
              </a:lnSpc>
            </a:pPr>
            <a:r>
              <a:rPr lang="en-US" altLang="en-US" sz="2400" dirty="0" err="1"/>
              <a:t>r</a:t>
            </a:r>
            <a:r>
              <a:rPr lang="en-US" altLang="en-US" sz="2400" baseline="-25000" dirty="0" err="1"/>
              <a:t>A,B</a:t>
            </a:r>
            <a:r>
              <a:rPr lang="en-US" altLang="en-US" sz="2400" dirty="0"/>
              <a:t> = 0: independent;  </a:t>
            </a:r>
            <a:r>
              <a:rPr lang="en-US" altLang="en-US" sz="2400" dirty="0" err="1"/>
              <a:t>r</a:t>
            </a:r>
            <a:r>
              <a:rPr lang="en-US" altLang="en-US" sz="2400" baseline="-25000" dirty="0" err="1"/>
              <a:t>AB</a:t>
            </a:r>
            <a:r>
              <a:rPr lang="en-US" altLang="en-US" sz="2400" dirty="0"/>
              <a:t> &lt; 0: negatively correlated</a:t>
            </a:r>
          </a:p>
        </p:txBody>
      </p:sp>
      <p:graphicFrame>
        <p:nvGraphicFramePr>
          <p:cNvPr id="21509" name="Object 4">
            <a:extLst>
              <a:ext uri="{FF2B5EF4-FFF2-40B4-BE49-F238E27FC236}">
                <a16:creationId xmlns:a16="http://schemas.microsoft.com/office/drawing/2014/main" id="{1A0C957B-9DE2-45AD-BC3B-584B17224946}"/>
              </a:ext>
            </a:extLst>
          </p:cNvPr>
          <p:cNvGraphicFramePr>
            <a:graphicFrameLocks noGrp="1" noChangeAspect="1"/>
          </p:cNvGraphicFramePr>
          <p:nvPr>
            <p:ph sz="quarter" idx="2"/>
          </p:nvPr>
        </p:nvGraphicFramePr>
        <p:xfrm>
          <a:off x="3429000" y="2473326"/>
          <a:ext cx="5081588" cy="900113"/>
        </p:xfrm>
        <a:graphic>
          <a:graphicData uri="http://schemas.openxmlformats.org/presentationml/2006/ole">
            <mc:AlternateContent xmlns:mc="http://schemas.openxmlformats.org/markup-compatibility/2006">
              <mc:Choice xmlns:v="urn:schemas-microsoft-com:vml" Requires="v">
                <p:oleObj spid="_x0000_s3125" name="Equation" r:id="rId4" imgW="2870200" imgH="508000" progId="Equation.3">
                  <p:embed/>
                </p:oleObj>
              </mc:Choice>
              <mc:Fallback>
                <p:oleObj name="Equation" r:id="rId4" imgW="2870200" imgH="508000" progId="Equation.3">
                  <p:embed/>
                  <p:pic>
                    <p:nvPicPr>
                      <p:cNvPr id="21509" name="Object 4">
                        <a:extLst>
                          <a:ext uri="{FF2B5EF4-FFF2-40B4-BE49-F238E27FC236}">
                            <a16:creationId xmlns:a16="http://schemas.microsoft.com/office/drawing/2014/main" id="{1A0C957B-9DE2-45AD-BC3B-584B172249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2473326"/>
                        <a:ext cx="5081588"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0" name="Object 5">
            <a:extLst>
              <a:ext uri="{FF2B5EF4-FFF2-40B4-BE49-F238E27FC236}">
                <a16:creationId xmlns:a16="http://schemas.microsoft.com/office/drawing/2014/main" id="{013AA9BA-5334-42A6-A71B-E0D2E4AAB121}"/>
              </a:ext>
            </a:extLst>
          </p:cNvPr>
          <p:cNvGraphicFramePr>
            <a:graphicFrameLocks noGrp="1" noChangeAspect="1"/>
          </p:cNvGraphicFramePr>
          <p:nvPr>
            <p:ph sz="quarter" idx="3"/>
          </p:nvPr>
        </p:nvGraphicFramePr>
        <p:xfrm>
          <a:off x="6189664" y="3817938"/>
          <a:ext cx="255587" cy="341312"/>
        </p:xfrm>
        <a:graphic>
          <a:graphicData uri="http://schemas.openxmlformats.org/presentationml/2006/ole">
            <mc:AlternateContent xmlns:mc="http://schemas.openxmlformats.org/markup-compatibility/2006">
              <mc:Choice xmlns:v="urn:schemas-microsoft-com:vml" Requires="v">
                <p:oleObj spid="_x0000_s3126" name="Equation" r:id="rId6" imgW="152268" imgH="203024" progId="Equation.3">
                  <p:embed/>
                </p:oleObj>
              </mc:Choice>
              <mc:Fallback>
                <p:oleObj name="Equation" r:id="rId6" imgW="152268" imgH="203024" progId="Equation.3">
                  <p:embed/>
                  <p:pic>
                    <p:nvPicPr>
                      <p:cNvPr id="21510" name="Object 5">
                        <a:extLst>
                          <a:ext uri="{FF2B5EF4-FFF2-40B4-BE49-F238E27FC236}">
                            <a16:creationId xmlns:a16="http://schemas.microsoft.com/office/drawing/2014/main" id="{013AA9BA-5334-42A6-A71B-E0D2E4AAB1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89664" y="3817938"/>
                        <a:ext cx="255587"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1" name="Object 6">
            <a:extLst>
              <a:ext uri="{FF2B5EF4-FFF2-40B4-BE49-F238E27FC236}">
                <a16:creationId xmlns:a16="http://schemas.microsoft.com/office/drawing/2014/main" id="{C1372755-3898-4B2E-AA3E-A90A9F60629C}"/>
              </a:ext>
            </a:extLst>
          </p:cNvPr>
          <p:cNvGraphicFramePr>
            <a:graphicFrameLocks noChangeAspect="1"/>
          </p:cNvGraphicFramePr>
          <p:nvPr/>
        </p:nvGraphicFramePr>
        <p:xfrm>
          <a:off x="7086601" y="3760788"/>
          <a:ext cx="295275" cy="392112"/>
        </p:xfrm>
        <a:graphic>
          <a:graphicData uri="http://schemas.openxmlformats.org/presentationml/2006/ole">
            <mc:AlternateContent xmlns:mc="http://schemas.openxmlformats.org/markup-compatibility/2006">
              <mc:Choice xmlns:v="urn:schemas-microsoft-com:vml" Requires="v">
                <p:oleObj spid="_x0000_s3127" name="Equation" r:id="rId8" imgW="152268" imgH="203024" progId="Equation.3">
                  <p:embed/>
                </p:oleObj>
              </mc:Choice>
              <mc:Fallback>
                <p:oleObj name="Equation" r:id="rId8" imgW="152268" imgH="203024" progId="Equation.3">
                  <p:embed/>
                  <p:pic>
                    <p:nvPicPr>
                      <p:cNvPr id="21511" name="Object 6">
                        <a:extLst>
                          <a:ext uri="{FF2B5EF4-FFF2-40B4-BE49-F238E27FC236}">
                            <a16:creationId xmlns:a16="http://schemas.microsoft.com/office/drawing/2014/main" id="{C1372755-3898-4B2E-AA3E-A90A9F60629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86601" y="3760788"/>
                        <a:ext cx="295275"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CD3D5BA-0088-4FC0-835A-E97E6F2200C5}"/>
              </a:ext>
            </a:extLst>
          </p:cNvPr>
          <p:cNvSpPr>
            <a:spLocks noGrp="1"/>
          </p:cNvSpPr>
          <p:nvPr>
            <p:ph type="title"/>
          </p:nvPr>
        </p:nvSpPr>
        <p:spPr/>
        <p:txBody>
          <a:bodyPr/>
          <a:lstStyle/>
          <a:p>
            <a:r>
              <a:rPr lang="en-US" dirty="0"/>
              <a:t>Why do we need to collect data?</a:t>
            </a:r>
          </a:p>
        </p:txBody>
      </p:sp>
      <p:sp>
        <p:nvSpPr>
          <p:cNvPr id="12" name="Content Placeholder 11">
            <a:extLst>
              <a:ext uri="{FF2B5EF4-FFF2-40B4-BE49-F238E27FC236}">
                <a16:creationId xmlns:a16="http://schemas.microsoft.com/office/drawing/2014/main" id="{52D55411-0741-424B-86A5-68983198DD2E}"/>
              </a:ext>
            </a:extLst>
          </p:cNvPr>
          <p:cNvSpPr>
            <a:spLocks noGrp="1"/>
          </p:cNvSpPr>
          <p:nvPr>
            <p:ph idx="1"/>
          </p:nvPr>
        </p:nvSpPr>
        <p:spPr>
          <a:xfrm>
            <a:off x="1097280" y="1966452"/>
            <a:ext cx="10058400" cy="3873909"/>
          </a:xfrm>
        </p:spPr>
        <p:txBody>
          <a:bodyPr>
            <a:normAutofit fontScale="92500" lnSpcReduction="10000"/>
          </a:bodyPr>
          <a:lstStyle/>
          <a:p>
            <a:r>
              <a:rPr lang="en-US" dirty="0"/>
              <a:t>Collecting data allows you to store and analyze important information from data for future insights.</a:t>
            </a:r>
          </a:p>
          <a:p>
            <a:pPr>
              <a:buFont typeface="Arial" panose="020B0604020202020204" pitchFamily="34" charset="0"/>
              <a:buChar char="•"/>
            </a:pPr>
            <a:r>
              <a:rPr lang="en-US" dirty="0"/>
              <a:t>Data Empowers You To Make Informed Decisions.</a:t>
            </a:r>
          </a:p>
          <a:p>
            <a:pPr>
              <a:buFont typeface="Arial" panose="020B0604020202020204" pitchFamily="34" charset="0"/>
              <a:buChar char="•"/>
            </a:pPr>
            <a:r>
              <a:rPr lang="en-US" dirty="0"/>
              <a:t>Data Helps You Identify Problems</a:t>
            </a:r>
          </a:p>
          <a:p>
            <a:pPr>
              <a:buFont typeface="Arial" panose="020B0604020202020204" pitchFamily="34" charset="0"/>
              <a:buChar char="•"/>
            </a:pPr>
            <a:r>
              <a:rPr lang="en-US" dirty="0"/>
              <a:t>Data Will Back Up Your Arguments</a:t>
            </a:r>
          </a:p>
          <a:p>
            <a:pPr>
              <a:buFont typeface="Arial" panose="020B0604020202020204" pitchFamily="34" charset="0"/>
              <a:buChar char="•"/>
            </a:pPr>
            <a:r>
              <a:rPr lang="en-US" dirty="0"/>
              <a:t>Data Allows You To Develop Accurate Theories</a:t>
            </a:r>
          </a:p>
          <a:p>
            <a:pPr>
              <a:lnSpc>
                <a:spcPct val="100000"/>
              </a:lnSpc>
              <a:buFont typeface="Arial" panose="020B0604020202020204" pitchFamily="34" charset="0"/>
              <a:buChar char="•"/>
            </a:pPr>
            <a:r>
              <a:rPr lang="en-US" dirty="0"/>
              <a:t>Data Tells You What You’re Doing Well</a:t>
            </a:r>
          </a:p>
          <a:p>
            <a:pPr>
              <a:lnSpc>
                <a:spcPct val="100000"/>
              </a:lnSpc>
              <a:buFont typeface="Arial" panose="020B0604020202020204" pitchFamily="34" charset="0"/>
              <a:buChar char="•"/>
            </a:pPr>
            <a:r>
              <a:rPr lang="en-US" dirty="0"/>
              <a:t>Data Saves You Time</a:t>
            </a:r>
          </a:p>
          <a:p>
            <a:pPr>
              <a:lnSpc>
                <a:spcPct val="100000"/>
              </a:lnSpc>
              <a:buFont typeface="Arial" panose="020B0604020202020204" pitchFamily="34" charset="0"/>
              <a:buChar char="•"/>
            </a:pPr>
            <a:r>
              <a:rPr lang="en-US" dirty="0"/>
              <a:t>Data Increases Your Return On Assets</a:t>
            </a:r>
          </a:p>
          <a:p>
            <a:pPr>
              <a:lnSpc>
                <a:spcPct val="100000"/>
              </a:lnSpc>
              <a:buFont typeface="Arial" panose="020B0604020202020204" pitchFamily="34" charset="0"/>
              <a:buChar char="•"/>
            </a:pPr>
            <a:r>
              <a:rPr lang="en-US" dirty="0"/>
              <a:t>Data Improves Quality Of Life</a:t>
            </a:r>
          </a:p>
          <a:p>
            <a:pPr>
              <a:lnSpc>
                <a:spcPct val="100000"/>
              </a:lnSpc>
              <a:buFont typeface="Arial" panose="020B0604020202020204" pitchFamily="34" charset="0"/>
              <a:buChar char="•"/>
            </a:pPr>
            <a:endParaRPr lang="en-US" cap="all" dirty="0"/>
          </a:p>
          <a:p>
            <a:pPr>
              <a:lnSpc>
                <a:spcPct val="100000"/>
              </a:lnSpc>
              <a:buFont typeface="Arial" panose="020B0604020202020204" pitchFamily="34" charset="0"/>
              <a:buChar char="•"/>
            </a:pPr>
            <a:endParaRPr lang="en-US" dirty="0"/>
          </a:p>
          <a:p>
            <a:pPr>
              <a:buFont typeface="Arial" panose="020B0604020202020204" pitchFamily="34" charset="0"/>
              <a:buChar char="•"/>
            </a:pPr>
            <a:endParaRPr lang="en-US" dirty="0"/>
          </a:p>
          <a:p>
            <a:endParaRPr lang="en-US" cap="all" dirty="0"/>
          </a:p>
          <a:p>
            <a:endParaRPr lang="en-US" b="1" cap="all" dirty="0"/>
          </a:p>
          <a:p>
            <a:endParaRPr lang="en-US" cap="all" dirty="0"/>
          </a:p>
          <a:p>
            <a:endParaRPr lang="en-US" dirty="0"/>
          </a:p>
          <a:p>
            <a:endParaRPr lang="en-US" dirty="0"/>
          </a:p>
          <a:p>
            <a:endParaRPr lang="en-US" dirty="0"/>
          </a:p>
        </p:txBody>
      </p:sp>
    </p:spTree>
    <p:extLst>
      <p:ext uri="{BB962C8B-B14F-4D97-AF65-F5344CB8AC3E}">
        <p14:creationId xmlns:p14="http://schemas.microsoft.com/office/powerpoint/2010/main" val="53569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061">
            <a:extLst>
              <a:ext uri="{FF2B5EF4-FFF2-40B4-BE49-F238E27FC236}">
                <a16:creationId xmlns:a16="http://schemas.microsoft.com/office/drawing/2014/main" id="{1272D237-606A-4183-BBF8-55E4CEABA48B}"/>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551F1D0-3889-4FB0-9C08-E89C9CD53DFC}" type="slidenum">
              <a:rPr lang="en-US" altLang="en-US" sz="1200"/>
              <a:pPr eaLnBrk="1" hangingPunct="1"/>
              <a:t>40</a:t>
            </a:fld>
            <a:endParaRPr lang="en-US" altLang="en-US" sz="1200"/>
          </a:p>
        </p:txBody>
      </p:sp>
      <p:sp>
        <p:nvSpPr>
          <p:cNvPr id="22531" name="Rectangle 2">
            <a:extLst>
              <a:ext uri="{FF2B5EF4-FFF2-40B4-BE49-F238E27FC236}">
                <a16:creationId xmlns:a16="http://schemas.microsoft.com/office/drawing/2014/main" id="{7CADB9CF-5396-4762-9943-1CA6C188D545}"/>
              </a:ext>
            </a:extLst>
          </p:cNvPr>
          <p:cNvSpPr>
            <a:spLocks noGrp="1" noChangeArrowheads="1"/>
          </p:cNvSpPr>
          <p:nvPr>
            <p:ph type="title"/>
          </p:nvPr>
        </p:nvSpPr>
        <p:spPr>
          <a:xfrm>
            <a:off x="1256071" y="1159294"/>
            <a:ext cx="8280400" cy="552450"/>
          </a:xfrm>
        </p:spPr>
        <p:txBody>
          <a:bodyPr/>
          <a:lstStyle/>
          <a:p>
            <a:r>
              <a:rPr lang="en-US" altLang="en-US" sz="3200" b="1" dirty="0"/>
              <a:t>Visually Evaluating Correlation</a:t>
            </a:r>
          </a:p>
        </p:txBody>
      </p:sp>
      <p:graphicFrame>
        <p:nvGraphicFramePr>
          <p:cNvPr id="22532" name="Object 3">
            <a:extLst>
              <a:ext uri="{FF2B5EF4-FFF2-40B4-BE49-F238E27FC236}">
                <a16:creationId xmlns:a16="http://schemas.microsoft.com/office/drawing/2014/main" id="{0036CB8C-952B-4F4E-A706-8C5DE170AFF6}"/>
              </a:ext>
            </a:extLst>
          </p:cNvPr>
          <p:cNvGraphicFramePr>
            <a:graphicFrameLocks noChangeAspect="1"/>
          </p:cNvGraphicFramePr>
          <p:nvPr>
            <p:extLst>
              <p:ext uri="{D42A27DB-BD31-4B8C-83A1-F6EECF244321}">
                <p14:modId xmlns:p14="http://schemas.microsoft.com/office/powerpoint/2010/main" val="993604347"/>
              </p:ext>
            </p:extLst>
          </p:nvPr>
        </p:nvGraphicFramePr>
        <p:xfrm>
          <a:off x="1752600" y="1799303"/>
          <a:ext cx="6096000" cy="4572923"/>
        </p:xfrm>
        <a:graphic>
          <a:graphicData uri="http://schemas.openxmlformats.org/presentationml/2006/ole">
            <mc:AlternateContent xmlns:mc="http://schemas.openxmlformats.org/markup-compatibility/2006">
              <mc:Choice xmlns:v="urn:schemas-microsoft-com:vml" Requires="v">
                <p:oleObj spid="_x0000_s4115" name="Bitmap Image" r:id="rId4" imgW="6035563" imgH="5784081" progId="Paint.Picture">
                  <p:embed/>
                </p:oleObj>
              </mc:Choice>
              <mc:Fallback>
                <p:oleObj name="Bitmap Image" r:id="rId4" imgW="6035563" imgH="5784081" progId="Paint.Picture">
                  <p:embed/>
                  <p:pic>
                    <p:nvPicPr>
                      <p:cNvPr id="22532" name="Object 3">
                        <a:extLst>
                          <a:ext uri="{FF2B5EF4-FFF2-40B4-BE49-F238E27FC236}">
                            <a16:creationId xmlns:a16="http://schemas.microsoft.com/office/drawing/2014/main" id="{0036CB8C-952B-4F4E-A706-8C5DE170AF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b="7918"/>
                      <a:stretch>
                        <a:fillRect/>
                      </a:stretch>
                    </p:blipFill>
                    <p:spPr bwMode="auto">
                      <a:xfrm>
                        <a:off x="1752600" y="1799303"/>
                        <a:ext cx="6096000" cy="4572923"/>
                      </a:xfrm>
                      <a:prstGeom prst="rect">
                        <a:avLst/>
                      </a:prstGeom>
                      <a:noFill/>
                      <a:ln>
                        <a:noFill/>
                      </a:ln>
                      <a:effectLst/>
                    </p:spPr>
                  </p:pic>
                </p:oleObj>
              </mc:Fallback>
            </mc:AlternateContent>
          </a:graphicData>
        </a:graphic>
      </p:graphicFrame>
      <p:sp>
        <p:nvSpPr>
          <p:cNvPr id="22533" name="Text Box 4">
            <a:extLst>
              <a:ext uri="{FF2B5EF4-FFF2-40B4-BE49-F238E27FC236}">
                <a16:creationId xmlns:a16="http://schemas.microsoft.com/office/drawing/2014/main" id="{5F459079-4707-4A71-BEA2-E0DED2734C88}"/>
              </a:ext>
            </a:extLst>
          </p:cNvPr>
          <p:cNvSpPr txBox="1">
            <a:spLocks noChangeArrowheads="1"/>
          </p:cNvSpPr>
          <p:nvPr/>
        </p:nvSpPr>
        <p:spPr bwMode="auto">
          <a:xfrm>
            <a:off x="8382000" y="2971801"/>
            <a:ext cx="18288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1800" b="1" dirty="0">
                <a:latin typeface="Arial" panose="020B0604020202020204" pitchFamily="34" charset="0"/>
              </a:rPr>
              <a:t>Scatter plots showing the similarity from –1 to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2061">
            <a:extLst>
              <a:ext uri="{FF2B5EF4-FFF2-40B4-BE49-F238E27FC236}">
                <a16:creationId xmlns:a16="http://schemas.microsoft.com/office/drawing/2014/main" id="{8D16307D-891F-4125-8EDC-E694D8D0E860}"/>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7792D6F-DA23-45E1-8DDD-098B5CDB688C}" type="slidenum">
              <a:rPr lang="en-US" altLang="en-US" sz="1200"/>
              <a:pPr eaLnBrk="1" hangingPunct="1"/>
              <a:t>41</a:t>
            </a:fld>
            <a:endParaRPr lang="en-US" altLang="en-US" sz="1200"/>
          </a:p>
        </p:txBody>
      </p:sp>
      <p:sp>
        <p:nvSpPr>
          <p:cNvPr id="23555" name="Rectangle 2">
            <a:extLst>
              <a:ext uri="{FF2B5EF4-FFF2-40B4-BE49-F238E27FC236}">
                <a16:creationId xmlns:a16="http://schemas.microsoft.com/office/drawing/2014/main" id="{2D0D58EE-19B0-4D24-A9E3-6A76ACDB5FAD}"/>
              </a:ext>
            </a:extLst>
          </p:cNvPr>
          <p:cNvSpPr>
            <a:spLocks noGrp="1" noChangeArrowheads="1"/>
          </p:cNvSpPr>
          <p:nvPr>
            <p:ph type="title"/>
          </p:nvPr>
        </p:nvSpPr>
        <p:spPr>
          <a:xfrm>
            <a:off x="1231107" y="834908"/>
            <a:ext cx="9144000" cy="838200"/>
          </a:xfrm>
        </p:spPr>
        <p:txBody>
          <a:bodyPr>
            <a:normAutofit fontScale="90000"/>
          </a:bodyPr>
          <a:lstStyle/>
          <a:p>
            <a:r>
              <a:rPr lang="en-US" altLang="en-US" b="1" dirty="0"/>
              <a:t>Correlation (viewed as linear relationship)</a:t>
            </a:r>
          </a:p>
        </p:txBody>
      </p:sp>
      <p:sp>
        <p:nvSpPr>
          <p:cNvPr id="23556" name="Rectangle 3">
            <a:extLst>
              <a:ext uri="{FF2B5EF4-FFF2-40B4-BE49-F238E27FC236}">
                <a16:creationId xmlns:a16="http://schemas.microsoft.com/office/drawing/2014/main" id="{B06FE671-F3CE-44DF-8372-6A344FE614C6}"/>
              </a:ext>
            </a:extLst>
          </p:cNvPr>
          <p:cNvSpPr>
            <a:spLocks noGrp="1" noChangeArrowheads="1"/>
          </p:cNvSpPr>
          <p:nvPr>
            <p:ph type="body" idx="1"/>
          </p:nvPr>
        </p:nvSpPr>
        <p:spPr/>
        <p:txBody>
          <a:bodyPr/>
          <a:lstStyle/>
          <a:p>
            <a:r>
              <a:rPr lang="en-US" altLang="en-US" dirty="0"/>
              <a:t>Correlation measures the linear relationship between objects</a:t>
            </a:r>
          </a:p>
          <a:p>
            <a:r>
              <a:rPr lang="en-US" altLang="en-US" dirty="0"/>
              <a:t>To compute correlation, we standardize data objects, A and B, and then take their dot product</a:t>
            </a:r>
          </a:p>
        </p:txBody>
      </p:sp>
      <p:graphicFrame>
        <p:nvGraphicFramePr>
          <p:cNvPr id="23557" name="Object 4">
            <a:extLst>
              <a:ext uri="{FF2B5EF4-FFF2-40B4-BE49-F238E27FC236}">
                <a16:creationId xmlns:a16="http://schemas.microsoft.com/office/drawing/2014/main" id="{F6643BEC-4085-43CC-BC16-727B0C4F480F}"/>
              </a:ext>
            </a:extLst>
          </p:cNvPr>
          <p:cNvGraphicFramePr>
            <a:graphicFrameLocks noChangeAspect="1"/>
          </p:cNvGraphicFramePr>
          <p:nvPr>
            <p:extLst>
              <p:ext uri="{D42A27DB-BD31-4B8C-83A1-F6EECF244321}">
                <p14:modId xmlns:p14="http://schemas.microsoft.com/office/powerpoint/2010/main" val="4106064360"/>
              </p:ext>
            </p:extLst>
          </p:nvPr>
        </p:nvGraphicFramePr>
        <p:xfrm>
          <a:off x="3194050" y="3256480"/>
          <a:ext cx="5321300" cy="685800"/>
        </p:xfrm>
        <a:graphic>
          <a:graphicData uri="http://schemas.openxmlformats.org/presentationml/2006/ole">
            <mc:AlternateContent xmlns:mc="http://schemas.openxmlformats.org/markup-compatibility/2006">
              <mc:Choice xmlns:v="urn:schemas-microsoft-com:vml" Requires="v">
                <p:oleObj spid="_x0000_s5173" name="Equation" r:id="rId4" imgW="1778000" imgH="228600" progId="Equation.3">
                  <p:embed/>
                </p:oleObj>
              </mc:Choice>
              <mc:Fallback>
                <p:oleObj name="Equation" r:id="rId4" imgW="1778000" imgH="228600" progId="Equation.3">
                  <p:embed/>
                  <p:pic>
                    <p:nvPicPr>
                      <p:cNvPr id="23557" name="Object 4">
                        <a:extLst>
                          <a:ext uri="{FF2B5EF4-FFF2-40B4-BE49-F238E27FC236}">
                            <a16:creationId xmlns:a16="http://schemas.microsoft.com/office/drawing/2014/main" id="{F6643BEC-4085-43CC-BC16-727B0C4F48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4050" y="3256480"/>
                        <a:ext cx="5321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8" name="Object 5">
            <a:extLst>
              <a:ext uri="{FF2B5EF4-FFF2-40B4-BE49-F238E27FC236}">
                <a16:creationId xmlns:a16="http://schemas.microsoft.com/office/drawing/2014/main" id="{DB3E6719-2417-45CF-8E65-55C11FF51616}"/>
              </a:ext>
            </a:extLst>
          </p:cNvPr>
          <p:cNvGraphicFramePr>
            <a:graphicFrameLocks noChangeAspect="1"/>
          </p:cNvGraphicFramePr>
          <p:nvPr>
            <p:extLst>
              <p:ext uri="{D42A27DB-BD31-4B8C-83A1-F6EECF244321}">
                <p14:modId xmlns:p14="http://schemas.microsoft.com/office/powerpoint/2010/main" val="4097550180"/>
              </p:ext>
            </p:extLst>
          </p:nvPr>
        </p:nvGraphicFramePr>
        <p:xfrm>
          <a:off x="3175001" y="4170881"/>
          <a:ext cx="5256213" cy="687387"/>
        </p:xfrm>
        <a:graphic>
          <a:graphicData uri="http://schemas.openxmlformats.org/presentationml/2006/ole">
            <mc:AlternateContent xmlns:mc="http://schemas.openxmlformats.org/markup-compatibility/2006">
              <mc:Choice xmlns:v="urn:schemas-microsoft-com:vml" Requires="v">
                <p:oleObj spid="_x0000_s5174" name="Equation" r:id="rId6" imgW="1752600" imgH="228600" progId="Equation.3">
                  <p:embed/>
                </p:oleObj>
              </mc:Choice>
              <mc:Fallback>
                <p:oleObj name="Equation" r:id="rId6" imgW="1752600" imgH="228600" progId="Equation.3">
                  <p:embed/>
                  <p:pic>
                    <p:nvPicPr>
                      <p:cNvPr id="23558" name="Object 5">
                        <a:extLst>
                          <a:ext uri="{FF2B5EF4-FFF2-40B4-BE49-F238E27FC236}">
                            <a16:creationId xmlns:a16="http://schemas.microsoft.com/office/drawing/2014/main" id="{DB3E6719-2417-45CF-8E65-55C11FF5161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5001" y="4170881"/>
                        <a:ext cx="5256213" cy="687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9" name="Object 6">
            <a:extLst>
              <a:ext uri="{FF2B5EF4-FFF2-40B4-BE49-F238E27FC236}">
                <a16:creationId xmlns:a16="http://schemas.microsoft.com/office/drawing/2014/main" id="{6D22CF40-0868-44B6-8A0F-CBDE562466CF}"/>
              </a:ext>
            </a:extLst>
          </p:cNvPr>
          <p:cNvGraphicFramePr>
            <a:graphicFrameLocks noChangeAspect="1"/>
          </p:cNvGraphicFramePr>
          <p:nvPr>
            <p:extLst>
              <p:ext uri="{D42A27DB-BD31-4B8C-83A1-F6EECF244321}">
                <p14:modId xmlns:p14="http://schemas.microsoft.com/office/powerpoint/2010/main" val="2629399525"/>
              </p:ext>
            </p:extLst>
          </p:nvPr>
        </p:nvGraphicFramePr>
        <p:xfrm>
          <a:off x="3171825" y="5161480"/>
          <a:ext cx="4605338" cy="595312"/>
        </p:xfrm>
        <a:graphic>
          <a:graphicData uri="http://schemas.openxmlformats.org/presentationml/2006/ole">
            <mc:AlternateContent xmlns:mc="http://schemas.openxmlformats.org/markup-compatibility/2006">
              <mc:Choice xmlns:v="urn:schemas-microsoft-com:vml" Requires="v">
                <p:oleObj spid="_x0000_s5175" name="Equation" r:id="rId8" imgW="1574800" imgH="203200" progId="Equation.3">
                  <p:embed/>
                </p:oleObj>
              </mc:Choice>
              <mc:Fallback>
                <p:oleObj name="Equation" r:id="rId8" imgW="1574800" imgH="203200" progId="Equation.3">
                  <p:embed/>
                  <p:pic>
                    <p:nvPicPr>
                      <p:cNvPr id="23559" name="Object 6">
                        <a:extLst>
                          <a:ext uri="{FF2B5EF4-FFF2-40B4-BE49-F238E27FC236}">
                            <a16:creationId xmlns:a16="http://schemas.microsoft.com/office/drawing/2014/main" id="{6D22CF40-0868-44B6-8A0F-CBDE562466C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71825" y="5161480"/>
                        <a:ext cx="4605338" cy="595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4578" name="Picture 14">
            <a:extLst>
              <a:ext uri="{FF2B5EF4-FFF2-40B4-BE49-F238E27FC236}">
                <a16:creationId xmlns:a16="http://schemas.microsoft.com/office/drawing/2014/main" id="{86732210-8B9F-425C-813C-8A533DC47E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2813" y="2512629"/>
            <a:ext cx="1831260" cy="559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13">
            <a:extLst>
              <a:ext uri="{FF2B5EF4-FFF2-40B4-BE49-F238E27FC236}">
                <a16:creationId xmlns:a16="http://schemas.microsoft.com/office/drawing/2014/main" id="{B375BDDB-3F77-47F3-B711-4B0F1D7D94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0877" y="1872867"/>
            <a:ext cx="7961671" cy="609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0" name="Rectangle 2061">
            <a:extLst>
              <a:ext uri="{FF2B5EF4-FFF2-40B4-BE49-F238E27FC236}">
                <a16:creationId xmlns:a16="http://schemas.microsoft.com/office/drawing/2014/main" id="{C6F916FE-659C-45EE-A2D3-9618D276F6C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EA2048E-DF27-48A7-BB14-521F92B42E6B}" type="slidenum">
              <a:rPr lang="en-US" altLang="en-US" sz="1200"/>
              <a:pPr eaLnBrk="1" hangingPunct="1"/>
              <a:t>42</a:t>
            </a:fld>
            <a:endParaRPr lang="en-US" altLang="en-US" sz="1200"/>
          </a:p>
        </p:txBody>
      </p:sp>
      <p:sp>
        <p:nvSpPr>
          <p:cNvPr id="24581" name="Rectangle 2">
            <a:extLst>
              <a:ext uri="{FF2B5EF4-FFF2-40B4-BE49-F238E27FC236}">
                <a16:creationId xmlns:a16="http://schemas.microsoft.com/office/drawing/2014/main" id="{EAB037EE-544E-405A-85E9-DBE0595F381E}"/>
              </a:ext>
            </a:extLst>
          </p:cNvPr>
          <p:cNvSpPr>
            <a:spLocks noGrp="1" noChangeArrowheads="1"/>
          </p:cNvSpPr>
          <p:nvPr>
            <p:ph type="title"/>
          </p:nvPr>
        </p:nvSpPr>
        <p:spPr>
          <a:xfrm>
            <a:off x="1061884" y="1033079"/>
            <a:ext cx="9144000" cy="609600"/>
          </a:xfrm>
        </p:spPr>
        <p:txBody>
          <a:bodyPr/>
          <a:lstStyle/>
          <a:p>
            <a:r>
              <a:rPr lang="en-US" altLang="en-US" sz="3200" dirty="0"/>
              <a:t>Covariance (Numeric Data)</a:t>
            </a:r>
          </a:p>
        </p:txBody>
      </p:sp>
      <p:sp>
        <p:nvSpPr>
          <p:cNvPr id="24582" name="Rectangle 3">
            <a:extLst>
              <a:ext uri="{FF2B5EF4-FFF2-40B4-BE49-F238E27FC236}">
                <a16:creationId xmlns:a16="http://schemas.microsoft.com/office/drawing/2014/main" id="{E8D62413-DFDB-48F8-9AD5-6A0BF3041FD3}"/>
              </a:ext>
            </a:extLst>
          </p:cNvPr>
          <p:cNvSpPr>
            <a:spLocks noGrp="1" noChangeArrowheads="1"/>
          </p:cNvSpPr>
          <p:nvPr>
            <p:ph type="body" sz="half" idx="1"/>
          </p:nvPr>
        </p:nvSpPr>
        <p:spPr>
          <a:xfrm>
            <a:off x="884904" y="1799304"/>
            <a:ext cx="10864644" cy="4660482"/>
          </a:xfrm>
        </p:spPr>
        <p:txBody>
          <a:bodyPr>
            <a:normAutofit lnSpcReduction="10000"/>
          </a:bodyPr>
          <a:lstStyle/>
          <a:p>
            <a:pPr>
              <a:lnSpc>
                <a:spcPct val="110000"/>
              </a:lnSpc>
            </a:pPr>
            <a:r>
              <a:rPr lang="en-US" altLang="en-US" dirty="0"/>
              <a:t>Covariance is similar to correlation</a:t>
            </a:r>
          </a:p>
          <a:p>
            <a:pPr>
              <a:lnSpc>
                <a:spcPct val="110000"/>
              </a:lnSpc>
            </a:pPr>
            <a:endParaRPr lang="en-US" altLang="en-US" sz="1800" dirty="0"/>
          </a:p>
          <a:p>
            <a:pPr marL="0" indent="0">
              <a:lnSpc>
                <a:spcPct val="110000"/>
              </a:lnSpc>
              <a:buNone/>
            </a:pPr>
            <a:endParaRPr lang="en-US" altLang="en-US" sz="1800" dirty="0"/>
          </a:p>
          <a:p>
            <a:pPr lvl="1">
              <a:lnSpc>
                <a:spcPct val="110000"/>
              </a:lnSpc>
              <a:buFont typeface="Wingdings" panose="05000000000000000000" pitchFamily="2" charset="2"/>
              <a:buNone/>
            </a:pPr>
            <a:r>
              <a:rPr lang="en-US" altLang="en-US" sz="2000" dirty="0"/>
              <a:t>where n is the number of tuples,      and      are the respective mean or </a:t>
            </a:r>
            <a:r>
              <a:rPr lang="en-US" altLang="en-US" sz="2000" b="1" dirty="0"/>
              <a:t>expected values</a:t>
            </a:r>
            <a:r>
              <a:rPr lang="en-US" altLang="en-US" sz="2000" dirty="0"/>
              <a:t> of A and B, </a:t>
            </a:r>
            <a:r>
              <a:rPr lang="el-GR" altLang="en-US" sz="2000" dirty="0"/>
              <a:t>σ</a:t>
            </a:r>
            <a:r>
              <a:rPr lang="en-US" altLang="en-US" sz="2000" baseline="-25000" dirty="0"/>
              <a:t>A </a:t>
            </a:r>
            <a:r>
              <a:rPr lang="en-US" altLang="en-US" sz="2000" dirty="0"/>
              <a:t>and </a:t>
            </a:r>
            <a:r>
              <a:rPr lang="el-GR" altLang="en-US" sz="2000" dirty="0"/>
              <a:t>σ</a:t>
            </a:r>
            <a:r>
              <a:rPr lang="en-US" altLang="en-US" sz="2000" baseline="-25000" dirty="0"/>
              <a:t>B </a:t>
            </a:r>
            <a:r>
              <a:rPr lang="en-US" altLang="en-US" sz="2000" dirty="0"/>
              <a:t>are the respective standard deviation of A and B.</a:t>
            </a:r>
          </a:p>
          <a:p>
            <a:pPr>
              <a:lnSpc>
                <a:spcPct val="110000"/>
              </a:lnSpc>
            </a:pPr>
            <a:r>
              <a:rPr lang="en-US" altLang="en-US" b="1" dirty="0"/>
              <a:t>Positive covariance</a:t>
            </a:r>
            <a:r>
              <a:rPr lang="en-US" altLang="en-US" dirty="0"/>
              <a:t>: If </a:t>
            </a:r>
            <a:r>
              <a:rPr lang="en-US" altLang="en-US" dirty="0" err="1"/>
              <a:t>Cov</a:t>
            </a:r>
            <a:r>
              <a:rPr lang="en-US" altLang="en-US" baseline="-25000" dirty="0" err="1"/>
              <a:t>A,B</a:t>
            </a:r>
            <a:r>
              <a:rPr lang="en-US" altLang="en-US" baseline="-25000" dirty="0"/>
              <a:t> </a:t>
            </a:r>
            <a:r>
              <a:rPr lang="en-US" altLang="en-US" dirty="0"/>
              <a:t>&gt; 0, then A and B both tend to be larger than their expected values.</a:t>
            </a:r>
          </a:p>
          <a:p>
            <a:pPr>
              <a:lnSpc>
                <a:spcPct val="110000"/>
              </a:lnSpc>
            </a:pPr>
            <a:r>
              <a:rPr lang="en-US" altLang="en-US" b="1" dirty="0"/>
              <a:t>Negative covariance</a:t>
            </a:r>
            <a:r>
              <a:rPr lang="en-US" altLang="en-US" dirty="0"/>
              <a:t>: If </a:t>
            </a:r>
            <a:r>
              <a:rPr lang="en-US" altLang="en-US" dirty="0" err="1"/>
              <a:t>Cov</a:t>
            </a:r>
            <a:r>
              <a:rPr lang="en-US" altLang="en-US" baseline="-25000" dirty="0" err="1"/>
              <a:t>A,B</a:t>
            </a:r>
            <a:r>
              <a:rPr lang="en-US" altLang="en-US" baseline="-25000" dirty="0"/>
              <a:t> </a:t>
            </a:r>
            <a:r>
              <a:rPr lang="en-US" altLang="en-US" dirty="0"/>
              <a:t>&lt; 0 then if A is larger than its expected value, B is likely to be smaller than its expected value.</a:t>
            </a:r>
          </a:p>
          <a:p>
            <a:pPr>
              <a:lnSpc>
                <a:spcPct val="80000"/>
              </a:lnSpc>
            </a:pPr>
            <a:r>
              <a:rPr lang="en-US" altLang="en-US" b="1" dirty="0"/>
              <a:t>Independence</a:t>
            </a:r>
            <a:r>
              <a:rPr lang="en-US" altLang="en-US" dirty="0"/>
              <a:t>: </a:t>
            </a:r>
            <a:r>
              <a:rPr lang="en-US" altLang="en-US" dirty="0" err="1"/>
              <a:t>Cov</a:t>
            </a:r>
            <a:r>
              <a:rPr lang="en-US" altLang="en-US" baseline="-25000" dirty="0" err="1"/>
              <a:t>A,B</a:t>
            </a:r>
            <a:r>
              <a:rPr lang="en-US" altLang="en-US" dirty="0"/>
              <a:t> = 0 but the converse is not true:</a:t>
            </a:r>
          </a:p>
          <a:p>
            <a:pPr lvl="1"/>
            <a:r>
              <a:rPr lang="en-US" altLang="en-US" dirty="0"/>
              <a:t>Some pairs of random variables may have a covariance of 0 but are not independent. Only under some additional assumptions (e.g., the data follow multivariate normal distributions) does a covariance of 0 imply independence</a:t>
            </a:r>
          </a:p>
        </p:txBody>
      </p:sp>
      <p:graphicFrame>
        <p:nvGraphicFramePr>
          <p:cNvPr id="24583" name="Object 13">
            <a:extLst>
              <a:ext uri="{FF2B5EF4-FFF2-40B4-BE49-F238E27FC236}">
                <a16:creationId xmlns:a16="http://schemas.microsoft.com/office/drawing/2014/main" id="{B42F9959-A4E2-462B-A2D4-F8345B7A6B5D}"/>
              </a:ext>
            </a:extLst>
          </p:cNvPr>
          <p:cNvGraphicFramePr>
            <a:graphicFrameLocks noChangeAspect="1"/>
          </p:cNvGraphicFramePr>
          <p:nvPr>
            <p:extLst>
              <p:ext uri="{D42A27DB-BD31-4B8C-83A1-F6EECF244321}">
                <p14:modId xmlns:p14="http://schemas.microsoft.com/office/powerpoint/2010/main" val="622432788"/>
              </p:ext>
            </p:extLst>
          </p:nvPr>
        </p:nvGraphicFramePr>
        <p:xfrm>
          <a:off x="4466688" y="3086894"/>
          <a:ext cx="255588" cy="339725"/>
        </p:xfrm>
        <a:graphic>
          <a:graphicData uri="http://schemas.openxmlformats.org/presentationml/2006/ole">
            <mc:AlternateContent xmlns:mc="http://schemas.openxmlformats.org/markup-compatibility/2006">
              <mc:Choice xmlns:v="urn:schemas-microsoft-com:vml" Requires="v">
                <p:oleObj spid="_x0000_s6180" name="Equation" r:id="rId6" imgW="152268" imgH="203024" progId="Equation.3">
                  <p:embed/>
                </p:oleObj>
              </mc:Choice>
              <mc:Fallback>
                <p:oleObj name="Equation" r:id="rId6" imgW="152268" imgH="203024" progId="Equation.3">
                  <p:embed/>
                  <p:pic>
                    <p:nvPicPr>
                      <p:cNvPr id="24583" name="Object 13">
                        <a:extLst>
                          <a:ext uri="{FF2B5EF4-FFF2-40B4-BE49-F238E27FC236}">
                            <a16:creationId xmlns:a16="http://schemas.microsoft.com/office/drawing/2014/main" id="{B42F9959-A4E2-462B-A2D4-F8345B7A6B5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66688" y="3086894"/>
                        <a:ext cx="255588"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4" name="Object 14">
            <a:extLst>
              <a:ext uri="{FF2B5EF4-FFF2-40B4-BE49-F238E27FC236}">
                <a16:creationId xmlns:a16="http://schemas.microsoft.com/office/drawing/2014/main" id="{A48E2185-2DE7-424D-836D-63005B257E1C}"/>
              </a:ext>
            </a:extLst>
          </p:cNvPr>
          <p:cNvGraphicFramePr>
            <a:graphicFrameLocks noChangeAspect="1"/>
          </p:cNvGraphicFramePr>
          <p:nvPr>
            <p:extLst>
              <p:ext uri="{D42A27DB-BD31-4B8C-83A1-F6EECF244321}">
                <p14:modId xmlns:p14="http://schemas.microsoft.com/office/powerpoint/2010/main" val="183389813"/>
              </p:ext>
            </p:extLst>
          </p:nvPr>
        </p:nvGraphicFramePr>
        <p:xfrm>
          <a:off x="5230454" y="3060700"/>
          <a:ext cx="295275" cy="392112"/>
        </p:xfrm>
        <a:graphic>
          <a:graphicData uri="http://schemas.openxmlformats.org/presentationml/2006/ole">
            <mc:AlternateContent xmlns:mc="http://schemas.openxmlformats.org/markup-compatibility/2006">
              <mc:Choice xmlns:v="urn:schemas-microsoft-com:vml" Requires="v">
                <p:oleObj spid="_x0000_s6181" name="Equation" r:id="rId8" imgW="152268" imgH="203024" progId="Equation.3">
                  <p:embed/>
                </p:oleObj>
              </mc:Choice>
              <mc:Fallback>
                <p:oleObj name="Equation" r:id="rId8" imgW="152268" imgH="203024" progId="Equation.3">
                  <p:embed/>
                  <p:pic>
                    <p:nvPicPr>
                      <p:cNvPr id="24584" name="Object 14">
                        <a:extLst>
                          <a:ext uri="{FF2B5EF4-FFF2-40B4-BE49-F238E27FC236}">
                            <a16:creationId xmlns:a16="http://schemas.microsoft.com/office/drawing/2014/main" id="{A48E2185-2DE7-424D-836D-63005B257E1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30454" y="3060700"/>
                        <a:ext cx="295275"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5" name="TextBox 2">
            <a:extLst>
              <a:ext uri="{FF2B5EF4-FFF2-40B4-BE49-F238E27FC236}">
                <a16:creationId xmlns:a16="http://schemas.microsoft.com/office/drawing/2014/main" id="{9044B37A-0914-44A0-B850-5C9F5605D7B1}"/>
              </a:ext>
            </a:extLst>
          </p:cNvPr>
          <p:cNvSpPr txBox="1">
            <a:spLocks noChangeArrowheads="1"/>
          </p:cNvSpPr>
          <p:nvPr/>
        </p:nvSpPr>
        <p:spPr bwMode="auto">
          <a:xfrm>
            <a:off x="2093914" y="2439988"/>
            <a:ext cx="2746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2000"/>
              <a:t>Correlation coefficient:</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8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8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5602" name="Picture 2">
            <a:extLst>
              <a:ext uri="{FF2B5EF4-FFF2-40B4-BE49-F238E27FC236}">
                <a16:creationId xmlns:a16="http://schemas.microsoft.com/office/drawing/2014/main" id="{1CB7D634-8B6B-4131-BAE3-E287317D85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845" y="2131153"/>
            <a:ext cx="570434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itle 1">
            <a:extLst>
              <a:ext uri="{FF2B5EF4-FFF2-40B4-BE49-F238E27FC236}">
                <a16:creationId xmlns:a16="http://schemas.microsoft.com/office/drawing/2014/main" id="{2A8317E0-24EF-4A3B-BA81-A543BD3CBB2A}"/>
              </a:ext>
            </a:extLst>
          </p:cNvPr>
          <p:cNvSpPr>
            <a:spLocks noGrp="1"/>
          </p:cNvSpPr>
          <p:nvPr>
            <p:ph type="title"/>
          </p:nvPr>
        </p:nvSpPr>
        <p:spPr>
          <a:xfrm>
            <a:off x="1140541" y="1085797"/>
            <a:ext cx="8858865" cy="609600"/>
          </a:xfrm>
        </p:spPr>
        <p:txBody>
          <a:bodyPr>
            <a:normAutofit fontScale="90000"/>
          </a:bodyPr>
          <a:lstStyle/>
          <a:p>
            <a:r>
              <a:rPr lang="en-US" altLang="en-US" b="1" dirty="0"/>
              <a:t>Co-Variance: An Example</a:t>
            </a:r>
          </a:p>
        </p:txBody>
      </p:sp>
      <p:sp>
        <p:nvSpPr>
          <p:cNvPr id="3" name="Text Placeholder 2">
            <a:extLst>
              <a:ext uri="{FF2B5EF4-FFF2-40B4-BE49-F238E27FC236}">
                <a16:creationId xmlns:a16="http://schemas.microsoft.com/office/drawing/2014/main" id="{62CB2D40-18CF-4BDA-9203-AB59D7F146DC}"/>
              </a:ext>
            </a:extLst>
          </p:cNvPr>
          <p:cNvSpPr>
            <a:spLocks noGrp="1"/>
          </p:cNvSpPr>
          <p:nvPr>
            <p:ph type="body" sz="half" idx="1"/>
          </p:nvPr>
        </p:nvSpPr>
        <p:spPr>
          <a:xfrm>
            <a:off x="1002890" y="1769806"/>
            <a:ext cx="10589342" cy="4385188"/>
          </a:xfrm>
        </p:spPr>
        <p:txBody>
          <a:bodyPr>
            <a:normAutofit fontScale="92500" lnSpcReduction="10000"/>
          </a:bodyPr>
          <a:lstStyle/>
          <a:p>
            <a:pPr marL="0" indent="0">
              <a:lnSpc>
                <a:spcPct val="150000"/>
              </a:lnSpc>
              <a:buNone/>
              <a:defRPr/>
            </a:pPr>
            <a:r>
              <a:rPr lang="en-US" dirty="0"/>
              <a:t>It can be simplified in computation as</a:t>
            </a:r>
          </a:p>
          <a:p>
            <a:pPr>
              <a:lnSpc>
                <a:spcPct val="150000"/>
              </a:lnSpc>
              <a:defRPr/>
            </a:pPr>
            <a:endParaRPr lang="en-US" dirty="0"/>
          </a:p>
          <a:p>
            <a:pPr>
              <a:lnSpc>
                <a:spcPct val="150000"/>
              </a:lnSpc>
              <a:defRPr/>
            </a:pPr>
            <a:r>
              <a:rPr lang="en-US" dirty="0"/>
              <a:t>Suppose two stocks A and B have the following values in one week:  (2, 5), (3, 8), (5, 10), (4, 11), (6, 14). </a:t>
            </a:r>
          </a:p>
          <a:p>
            <a:pPr>
              <a:lnSpc>
                <a:spcPct val="150000"/>
              </a:lnSpc>
              <a:defRPr/>
            </a:pPr>
            <a:r>
              <a:rPr lang="en-US" dirty="0"/>
              <a:t>Question:  If the stocks are affected by the same industry trends, will their prices rise or fall together?</a:t>
            </a:r>
          </a:p>
          <a:p>
            <a:pPr lvl="1">
              <a:lnSpc>
                <a:spcPct val="150000"/>
              </a:lnSpc>
              <a:defRPr/>
            </a:pPr>
            <a:r>
              <a:rPr lang="en-US" sz="2000" dirty="0"/>
              <a:t>E(A) = (2 + 3 + 5 + 4 + 6)/ 5 = 20/5 = 4</a:t>
            </a:r>
          </a:p>
          <a:p>
            <a:pPr lvl="1">
              <a:lnSpc>
                <a:spcPct val="150000"/>
              </a:lnSpc>
              <a:defRPr/>
            </a:pPr>
            <a:r>
              <a:rPr lang="en-US" sz="2000" dirty="0"/>
              <a:t>E(B) = (5 + 8 + 10 + 11 + 14) /5 = 48/5 = 9.6</a:t>
            </a:r>
          </a:p>
          <a:p>
            <a:pPr lvl="1">
              <a:lnSpc>
                <a:spcPct val="150000"/>
              </a:lnSpc>
              <a:defRPr/>
            </a:pPr>
            <a:r>
              <a:rPr lang="en-US" sz="2000" dirty="0" err="1"/>
              <a:t>Cov</a:t>
            </a:r>
            <a:r>
              <a:rPr lang="en-US" sz="2000" dirty="0"/>
              <a:t>(A,B) = (2×5+3×8+5×10+4×11+6×14)/5 − 4 × 9.6 = 4</a:t>
            </a:r>
          </a:p>
          <a:p>
            <a:pPr>
              <a:lnSpc>
                <a:spcPct val="150000"/>
              </a:lnSpc>
              <a:defRPr/>
            </a:pPr>
            <a:r>
              <a:rPr lang="en-US" dirty="0"/>
              <a:t>Thus, A and B rise together since </a:t>
            </a:r>
            <a:r>
              <a:rPr lang="en-US" dirty="0" err="1"/>
              <a:t>Cov</a:t>
            </a:r>
            <a:r>
              <a:rPr lang="en-US" dirty="0"/>
              <a:t>(A, B) &gt; 0.</a:t>
            </a:r>
          </a:p>
        </p:txBody>
      </p:sp>
      <p:pic>
        <p:nvPicPr>
          <p:cNvPr id="25605" name="Picture 3">
            <a:extLst>
              <a:ext uri="{FF2B5EF4-FFF2-40B4-BE49-F238E27FC236}">
                <a16:creationId xmlns:a16="http://schemas.microsoft.com/office/drawing/2014/main" id="{2256E77E-EF05-405B-B888-CED84892F9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4351" y="2851854"/>
            <a:ext cx="3763297" cy="340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061">
            <a:extLst>
              <a:ext uri="{FF2B5EF4-FFF2-40B4-BE49-F238E27FC236}">
                <a16:creationId xmlns:a16="http://schemas.microsoft.com/office/drawing/2014/main" id="{70AE0BDA-7F8D-4B46-8A8F-27566DA6032D}"/>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DFE6E14-D344-4F03-B5F8-9600D8F53608}" type="slidenum">
              <a:rPr lang="en-US" altLang="en-US" sz="1200"/>
              <a:pPr eaLnBrk="1" hangingPunct="1"/>
              <a:t>44</a:t>
            </a:fld>
            <a:endParaRPr lang="en-US" altLang="en-US" sz="1200"/>
          </a:p>
        </p:txBody>
      </p:sp>
      <p:sp>
        <p:nvSpPr>
          <p:cNvPr id="27651" name="Rectangle 2">
            <a:extLst>
              <a:ext uri="{FF2B5EF4-FFF2-40B4-BE49-F238E27FC236}">
                <a16:creationId xmlns:a16="http://schemas.microsoft.com/office/drawing/2014/main" id="{5138513C-44DD-4994-BC12-FBEC95DB0375}"/>
              </a:ext>
            </a:extLst>
          </p:cNvPr>
          <p:cNvSpPr>
            <a:spLocks noGrp="1" noChangeArrowheads="1"/>
          </p:cNvSpPr>
          <p:nvPr>
            <p:ph type="title"/>
          </p:nvPr>
        </p:nvSpPr>
        <p:spPr>
          <a:xfrm>
            <a:off x="1028453" y="1054510"/>
            <a:ext cx="8902127" cy="685800"/>
          </a:xfrm>
        </p:spPr>
        <p:txBody>
          <a:bodyPr>
            <a:normAutofit/>
          </a:bodyPr>
          <a:lstStyle/>
          <a:p>
            <a:pPr eaLnBrk="1" hangingPunct="1"/>
            <a:r>
              <a:rPr lang="en-US" altLang="en-US" sz="4000" b="1" dirty="0"/>
              <a:t>Data Reduction Strategies</a:t>
            </a:r>
            <a:endParaRPr lang="en-US" altLang="en-US" sz="6000" b="1" dirty="0"/>
          </a:p>
        </p:txBody>
      </p:sp>
      <p:sp>
        <p:nvSpPr>
          <p:cNvPr id="27652" name="Rectangle 3">
            <a:extLst>
              <a:ext uri="{FF2B5EF4-FFF2-40B4-BE49-F238E27FC236}">
                <a16:creationId xmlns:a16="http://schemas.microsoft.com/office/drawing/2014/main" id="{A53B0215-5BA0-4299-A7AE-D5FA4CD5AC6A}"/>
              </a:ext>
            </a:extLst>
          </p:cNvPr>
          <p:cNvSpPr>
            <a:spLocks noGrp="1" noChangeArrowheads="1"/>
          </p:cNvSpPr>
          <p:nvPr>
            <p:ph type="body" idx="1"/>
          </p:nvPr>
        </p:nvSpPr>
        <p:spPr>
          <a:xfrm>
            <a:off x="914399" y="1740310"/>
            <a:ext cx="11002297" cy="4591664"/>
          </a:xfrm>
        </p:spPr>
        <p:txBody>
          <a:bodyPr>
            <a:normAutofit lnSpcReduction="10000"/>
          </a:bodyPr>
          <a:lstStyle/>
          <a:p>
            <a:pPr eaLnBrk="1" hangingPunct="1">
              <a:lnSpc>
                <a:spcPct val="90000"/>
              </a:lnSpc>
            </a:pPr>
            <a:r>
              <a:rPr lang="en-US" altLang="en-US" b="1" dirty="0"/>
              <a:t>Data reduction</a:t>
            </a:r>
            <a:r>
              <a:rPr lang="en-US" altLang="en-US" dirty="0"/>
              <a:t>: Obtain a reduced representation of the data set that is much smaller in volume but yet produces the same (or almost the same) analytical results</a:t>
            </a:r>
          </a:p>
          <a:p>
            <a:pPr eaLnBrk="1" hangingPunct="1">
              <a:lnSpc>
                <a:spcPct val="90000"/>
              </a:lnSpc>
            </a:pPr>
            <a:r>
              <a:rPr lang="en-US" altLang="en-US" dirty="0"/>
              <a:t>Why data reduction? </a:t>
            </a:r>
            <a:r>
              <a:rPr lang="en-US" altLang="en-US" dirty="0">
                <a:cs typeface="Tahoma" panose="020B0604030504040204" pitchFamily="34" charset="0"/>
              </a:rPr>
              <a:t>— </a:t>
            </a:r>
            <a:r>
              <a:rPr lang="en-US" altLang="en-US" dirty="0"/>
              <a:t>A database/data warehouse may store terabytes of data.  Complex data analysis may take a very long time to run on the complete data set.</a:t>
            </a:r>
          </a:p>
          <a:p>
            <a:pPr eaLnBrk="1" hangingPunct="1">
              <a:lnSpc>
                <a:spcPct val="90000"/>
              </a:lnSpc>
            </a:pPr>
            <a:r>
              <a:rPr lang="en-US" altLang="en-US" dirty="0"/>
              <a:t>Data reduction strategies</a:t>
            </a:r>
          </a:p>
          <a:p>
            <a:pPr lvl="1" eaLnBrk="1" hangingPunct="1">
              <a:lnSpc>
                <a:spcPct val="90000"/>
              </a:lnSpc>
            </a:pPr>
            <a:r>
              <a:rPr lang="en-US" altLang="en-US" sz="2000" dirty="0">
                <a:solidFill>
                  <a:schemeClr val="hlink"/>
                </a:solidFill>
              </a:rPr>
              <a:t>Dimensionality reduction</a:t>
            </a:r>
            <a:r>
              <a:rPr lang="en-US" altLang="en-US" sz="2000" dirty="0">
                <a:solidFill>
                  <a:schemeClr val="folHlink"/>
                </a:solidFill>
              </a:rPr>
              <a:t>, </a:t>
            </a:r>
            <a:r>
              <a:rPr lang="en-US" altLang="en-US" sz="2000" dirty="0"/>
              <a:t>e.g.,</a:t>
            </a:r>
            <a:r>
              <a:rPr lang="en-US" altLang="en-US" sz="2000" dirty="0">
                <a:solidFill>
                  <a:schemeClr val="folHlink"/>
                </a:solidFill>
              </a:rPr>
              <a:t> </a:t>
            </a:r>
            <a:r>
              <a:rPr lang="en-US" altLang="en-US" sz="2000" dirty="0"/>
              <a:t>remove unimportant attributes</a:t>
            </a:r>
          </a:p>
          <a:p>
            <a:pPr lvl="2" eaLnBrk="1" hangingPunct="1">
              <a:lnSpc>
                <a:spcPct val="90000"/>
              </a:lnSpc>
            </a:pPr>
            <a:r>
              <a:rPr lang="en-US" altLang="en-US" sz="2000" dirty="0">
                <a:solidFill>
                  <a:schemeClr val="folHlink"/>
                </a:solidFill>
              </a:rPr>
              <a:t>Wavelet transforms</a:t>
            </a:r>
          </a:p>
          <a:p>
            <a:pPr lvl="2" eaLnBrk="1" hangingPunct="1">
              <a:lnSpc>
                <a:spcPct val="90000"/>
              </a:lnSpc>
            </a:pPr>
            <a:r>
              <a:rPr lang="en-US" altLang="en-US" sz="2000" dirty="0">
                <a:solidFill>
                  <a:schemeClr val="folHlink"/>
                </a:solidFill>
              </a:rPr>
              <a:t>Principal Components Analysis (PCA)</a:t>
            </a:r>
          </a:p>
          <a:p>
            <a:pPr lvl="2" eaLnBrk="1" hangingPunct="1">
              <a:lnSpc>
                <a:spcPct val="90000"/>
              </a:lnSpc>
            </a:pPr>
            <a:r>
              <a:rPr lang="en-US" altLang="en-US" sz="2000" dirty="0">
                <a:solidFill>
                  <a:schemeClr val="folHlink"/>
                </a:solidFill>
              </a:rPr>
              <a:t>Feature subset selection, feature creation</a:t>
            </a:r>
          </a:p>
          <a:p>
            <a:pPr lvl="1" eaLnBrk="1" hangingPunct="1">
              <a:lnSpc>
                <a:spcPct val="90000"/>
              </a:lnSpc>
            </a:pPr>
            <a:r>
              <a:rPr lang="en-US" altLang="en-US" sz="2000" dirty="0">
                <a:solidFill>
                  <a:schemeClr val="hlink"/>
                </a:solidFill>
              </a:rPr>
              <a:t>Numerosity reduction</a:t>
            </a:r>
            <a:r>
              <a:rPr lang="en-US" altLang="en-US" sz="2000" dirty="0">
                <a:solidFill>
                  <a:schemeClr val="folHlink"/>
                </a:solidFill>
              </a:rPr>
              <a:t> (some simply call it: Data Reduction)</a:t>
            </a:r>
          </a:p>
          <a:p>
            <a:pPr lvl="2" eaLnBrk="1" hangingPunct="1">
              <a:lnSpc>
                <a:spcPct val="90000"/>
              </a:lnSpc>
            </a:pPr>
            <a:r>
              <a:rPr lang="en-US" altLang="en-US" sz="2000" dirty="0">
                <a:solidFill>
                  <a:schemeClr val="folHlink"/>
                </a:solidFill>
              </a:rPr>
              <a:t>Regression and Log-Linear Models</a:t>
            </a:r>
          </a:p>
          <a:p>
            <a:pPr lvl="2" eaLnBrk="1" hangingPunct="1">
              <a:lnSpc>
                <a:spcPct val="90000"/>
              </a:lnSpc>
            </a:pPr>
            <a:r>
              <a:rPr lang="en-US" altLang="en-US" sz="2000" dirty="0">
                <a:solidFill>
                  <a:schemeClr val="folHlink"/>
                </a:solidFill>
              </a:rPr>
              <a:t>Histograms, clustering, sampling</a:t>
            </a:r>
          </a:p>
          <a:p>
            <a:pPr lvl="2" eaLnBrk="1" hangingPunct="1">
              <a:lnSpc>
                <a:spcPct val="90000"/>
              </a:lnSpc>
            </a:pPr>
            <a:r>
              <a:rPr lang="en-US" altLang="en-US" sz="2000" dirty="0">
                <a:solidFill>
                  <a:schemeClr val="folHlink"/>
                </a:solidFill>
              </a:rPr>
              <a:t>Data cube aggregation</a:t>
            </a:r>
          </a:p>
          <a:p>
            <a:pPr lvl="1" eaLnBrk="1" hangingPunct="1">
              <a:lnSpc>
                <a:spcPct val="90000"/>
              </a:lnSpc>
            </a:pPr>
            <a:r>
              <a:rPr lang="en-US" altLang="en-US" sz="2000" dirty="0">
                <a:solidFill>
                  <a:schemeClr val="hlink"/>
                </a:solidFill>
              </a:rPr>
              <a:t>Data compression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65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65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65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65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65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B1BF2E9E-4AF0-42EA-955F-5DB168D6632B}"/>
              </a:ext>
            </a:extLst>
          </p:cNvPr>
          <p:cNvSpPr>
            <a:spLocks noGrp="1" noChangeArrowheads="1"/>
          </p:cNvSpPr>
          <p:nvPr>
            <p:ph type="title"/>
          </p:nvPr>
        </p:nvSpPr>
        <p:spPr>
          <a:xfrm>
            <a:off x="580103" y="286603"/>
            <a:ext cx="11611897" cy="1450757"/>
          </a:xfrm>
        </p:spPr>
        <p:txBody>
          <a:bodyPr>
            <a:normAutofit/>
          </a:bodyPr>
          <a:lstStyle/>
          <a:p>
            <a:pPr eaLnBrk="1" hangingPunct="1"/>
            <a:r>
              <a:rPr lang="en-US" altLang="en-US" sz="4400" b="1" dirty="0"/>
              <a:t>Data Reduction 1: Dimensionality Reduction</a:t>
            </a:r>
          </a:p>
        </p:txBody>
      </p:sp>
      <p:sp>
        <p:nvSpPr>
          <p:cNvPr id="28676" name="Rectangle 3">
            <a:extLst>
              <a:ext uri="{FF2B5EF4-FFF2-40B4-BE49-F238E27FC236}">
                <a16:creationId xmlns:a16="http://schemas.microsoft.com/office/drawing/2014/main" id="{832580E6-4F51-473A-BB6E-51AFA5753E8C}"/>
              </a:ext>
            </a:extLst>
          </p:cNvPr>
          <p:cNvSpPr>
            <a:spLocks noGrp="1" noChangeArrowheads="1"/>
          </p:cNvSpPr>
          <p:nvPr>
            <p:ph idx="1"/>
          </p:nvPr>
        </p:nvSpPr>
        <p:spPr/>
        <p:txBody>
          <a:bodyPr>
            <a:normAutofit fontScale="85000" lnSpcReduction="20000"/>
          </a:bodyPr>
          <a:lstStyle/>
          <a:p>
            <a:pPr eaLnBrk="1" hangingPunct="1">
              <a:lnSpc>
                <a:spcPct val="110000"/>
              </a:lnSpc>
            </a:pPr>
            <a:r>
              <a:rPr lang="en-US" altLang="en-US" sz="1800" b="1" dirty="0"/>
              <a:t>Curse of dimensionality</a:t>
            </a:r>
          </a:p>
          <a:p>
            <a:pPr lvl="1" eaLnBrk="1" hangingPunct="1">
              <a:lnSpc>
                <a:spcPct val="110000"/>
              </a:lnSpc>
            </a:pPr>
            <a:r>
              <a:rPr lang="en-US" altLang="en-US" dirty="0"/>
              <a:t>When dimensionality increases, data becomes increasingly sparse</a:t>
            </a:r>
          </a:p>
          <a:p>
            <a:pPr lvl="1" eaLnBrk="1" hangingPunct="1">
              <a:lnSpc>
                <a:spcPct val="110000"/>
              </a:lnSpc>
            </a:pPr>
            <a:r>
              <a:rPr lang="en-US" altLang="en-US" dirty="0"/>
              <a:t>Density and distance between points, which is critical to clustering, outlier analysis, becomes less meaningful</a:t>
            </a:r>
          </a:p>
          <a:p>
            <a:pPr lvl="1" eaLnBrk="1" hangingPunct="1">
              <a:lnSpc>
                <a:spcPct val="110000"/>
              </a:lnSpc>
            </a:pPr>
            <a:r>
              <a:rPr lang="en-US" altLang="en-US" dirty="0"/>
              <a:t>The possible combinations of subspaces will grow exponentially</a:t>
            </a:r>
          </a:p>
          <a:p>
            <a:pPr eaLnBrk="1" hangingPunct="1">
              <a:lnSpc>
                <a:spcPct val="110000"/>
              </a:lnSpc>
            </a:pPr>
            <a:r>
              <a:rPr lang="en-US" altLang="en-US" sz="1800" b="1" dirty="0"/>
              <a:t>Dimensionality reduction</a:t>
            </a:r>
          </a:p>
          <a:p>
            <a:pPr lvl="1" eaLnBrk="1" hangingPunct="1">
              <a:lnSpc>
                <a:spcPct val="110000"/>
              </a:lnSpc>
            </a:pPr>
            <a:r>
              <a:rPr lang="en-US" altLang="en-US" dirty="0"/>
              <a:t>Avoid the curse of dimensionality</a:t>
            </a:r>
          </a:p>
          <a:p>
            <a:pPr lvl="1" eaLnBrk="1" hangingPunct="1">
              <a:lnSpc>
                <a:spcPct val="110000"/>
              </a:lnSpc>
            </a:pPr>
            <a:r>
              <a:rPr lang="en-US" altLang="en-US" dirty="0"/>
              <a:t>Help eliminate irrelevant features and reduce noise</a:t>
            </a:r>
          </a:p>
          <a:p>
            <a:pPr lvl="1" eaLnBrk="1" hangingPunct="1">
              <a:lnSpc>
                <a:spcPct val="110000"/>
              </a:lnSpc>
            </a:pPr>
            <a:r>
              <a:rPr lang="en-US" altLang="en-US" dirty="0"/>
              <a:t>Reduce time and space required in data mining</a:t>
            </a:r>
          </a:p>
          <a:p>
            <a:pPr lvl="1" eaLnBrk="1" hangingPunct="1">
              <a:lnSpc>
                <a:spcPct val="110000"/>
              </a:lnSpc>
            </a:pPr>
            <a:r>
              <a:rPr lang="en-US" altLang="en-US" dirty="0"/>
              <a:t>Allow easier visualization</a:t>
            </a:r>
          </a:p>
          <a:p>
            <a:pPr eaLnBrk="1" hangingPunct="1">
              <a:lnSpc>
                <a:spcPct val="110000"/>
              </a:lnSpc>
            </a:pPr>
            <a:r>
              <a:rPr lang="en-US" altLang="en-US" sz="1800" b="1" dirty="0"/>
              <a:t>Dimensionality reduction techniques</a:t>
            </a:r>
          </a:p>
          <a:p>
            <a:pPr lvl="1" eaLnBrk="1" hangingPunct="1">
              <a:lnSpc>
                <a:spcPct val="110000"/>
              </a:lnSpc>
            </a:pPr>
            <a:r>
              <a:rPr lang="en-US" altLang="en-US" dirty="0"/>
              <a:t>Wavelet transforms</a:t>
            </a:r>
          </a:p>
          <a:p>
            <a:pPr lvl="1" eaLnBrk="1" hangingPunct="1">
              <a:lnSpc>
                <a:spcPct val="110000"/>
              </a:lnSpc>
            </a:pPr>
            <a:r>
              <a:rPr lang="en-US" altLang="en-US" dirty="0"/>
              <a:t>Principal Component Analysis</a:t>
            </a:r>
          </a:p>
          <a:p>
            <a:pPr lvl="1" eaLnBrk="1" hangingPunct="1">
              <a:lnSpc>
                <a:spcPct val="110000"/>
              </a:lnSpc>
            </a:pPr>
            <a:r>
              <a:rPr lang="en-US" altLang="en-US" dirty="0"/>
              <a:t>Supervised and nonlinear techniques (e.g., feature selection)</a:t>
            </a:r>
          </a:p>
        </p:txBody>
      </p:sp>
      <p:sp>
        <p:nvSpPr>
          <p:cNvPr id="28674" name="Rectangle 2061">
            <a:extLst>
              <a:ext uri="{FF2B5EF4-FFF2-40B4-BE49-F238E27FC236}">
                <a16:creationId xmlns:a16="http://schemas.microsoft.com/office/drawing/2014/main" id="{33EE65BA-B956-477A-8BC6-4AE0FD2FE886}"/>
              </a:ext>
            </a:extLst>
          </p:cNvPr>
          <p:cNvSpPr>
            <a:spLocks noGrp="1" noChangeArrowheads="1"/>
          </p:cNvSpPr>
          <p:nvPr>
            <p:ph type="sldNum" sz="quarter" idx="12"/>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C704D17-B908-455C-B77A-4C46E8C22D3F}" type="slidenum">
              <a:rPr lang="en-US" altLang="en-US" sz="1200"/>
              <a:pPr eaLnBrk="1" hangingPunct="1"/>
              <a:t>45</a:t>
            </a:fld>
            <a:endParaRPr lang="en-US" altLang="en-US"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7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7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67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67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67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676">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676">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67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061">
            <a:extLst>
              <a:ext uri="{FF2B5EF4-FFF2-40B4-BE49-F238E27FC236}">
                <a16:creationId xmlns:a16="http://schemas.microsoft.com/office/drawing/2014/main" id="{F77B2151-09FC-47C3-89BA-4EB90E4D6D1B}"/>
              </a:ext>
            </a:extLst>
          </p:cNvPr>
          <p:cNvSpPr>
            <a:spLocks noGrp="1" noChangeArrowheads="1"/>
          </p:cNvSpPr>
          <p:nvPr>
            <p:ph type="sldNum" sz="quarter" idx="4294967295"/>
          </p:nvPr>
        </p:nvSpPr>
        <p:spPr>
          <a:xfrm>
            <a:off x="8763000" y="6477000"/>
            <a:ext cx="19050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7DB6E46E-3147-451D-9F3E-2B1BFFBC6130}" type="slidenum">
              <a:rPr lang="en-US" altLang="en-US" sz="1200"/>
              <a:pPr eaLnBrk="1" hangingPunct="1"/>
              <a:t>46</a:t>
            </a:fld>
            <a:endParaRPr lang="en-US" altLang="en-US" sz="1200"/>
          </a:p>
        </p:txBody>
      </p:sp>
      <p:sp>
        <p:nvSpPr>
          <p:cNvPr id="29699" name="Rectangle 2">
            <a:extLst>
              <a:ext uri="{FF2B5EF4-FFF2-40B4-BE49-F238E27FC236}">
                <a16:creationId xmlns:a16="http://schemas.microsoft.com/office/drawing/2014/main" id="{9BB3FAFB-9EAC-40BC-9363-EC749ACF6D59}"/>
              </a:ext>
            </a:extLst>
          </p:cNvPr>
          <p:cNvSpPr>
            <a:spLocks noGrp="1" noChangeArrowheads="1"/>
          </p:cNvSpPr>
          <p:nvPr>
            <p:ph type="title" idx="4294967295"/>
          </p:nvPr>
        </p:nvSpPr>
        <p:spPr>
          <a:xfrm>
            <a:off x="1828800" y="304800"/>
            <a:ext cx="8585200" cy="685800"/>
          </a:xfrm>
        </p:spPr>
        <p:txBody>
          <a:bodyPr>
            <a:normAutofit fontScale="90000"/>
          </a:bodyPr>
          <a:lstStyle/>
          <a:p>
            <a:pPr eaLnBrk="1" hangingPunct="1"/>
            <a:r>
              <a:rPr lang="en-US" altLang="en-US"/>
              <a:t>Mapping Data to a New Space</a:t>
            </a:r>
          </a:p>
        </p:txBody>
      </p:sp>
      <p:sp>
        <p:nvSpPr>
          <p:cNvPr id="29700" name="Rectangle 3">
            <a:extLst>
              <a:ext uri="{FF2B5EF4-FFF2-40B4-BE49-F238E27FC236}">
                <a16:creationId xmlns:a16="http://schemas.microsoft.com/office/drawing/2014/main" id="{EB5895C0-0DFF-442F-B2D4-3616F5BE785D}"/>
              </a:ext>
            </a:extLst>
          </p:cNvPr>
          <p:cNvSpPr>
            <a:spLocks noGrp="1" noChangeArrowheads="1"/>
          </p:cNvSpPr>
          <p:nvPr>
            <p:ph type="body" idx="4294967295"/>
          </p:nvPr>
        </p:nvSpPr>
        <p:spPr>
          <a:xfrm>
            <a:off x="1670050" y="990600"/>
            <a:ext cx="8394700" cy="5029200"/>
          </a:xfrm>
          <a:noFill/>
        </p:spPr>
        <p:txBody>
          <a:bodyPr vert="horz" lIns="90488" tIns="44450" rIns="90488" bIns="44450" rtlCol="0">
            <a:normAutofit/>
          </a:bodyPr>
          <a:lstStyle/>
          <a:p>
            <a:pPr marL="285750" indent="-285750" algn="just">
              <a:lnSpc>
                <a:spcPct val="95000"/>
              </a:lnSpc>
              <a:tabLst>
                <a:tab pos="1198563" algn="l"/>
              </a:tabLst>
            </a:pPr>
            <a:endParaRPr lang="en-US" altLang="en-US" b="1">
              <a:latin typeface="Times New Roman" panose="02020603050405020304" pitchFamily="18" charset="0"/>
              <a:cs typeface="Times New Roman" panose="02020603050405020304" pitchFamily="18" charset="0"/>
            </a:endParaRPr>
          </a:p>
          <a:p>
            <a:pPr marL="285750" indent="-285750" algn="just">
              <a:lnSpc>
                <a:spcPct val="95000"/>
              </a:lnSpc>
              <a:tabLst>
                <a:tab pos="1198563" algn="l"/>
              </a:tabLst>
            </a:pPr>
            <a:endParaRPr lang="en-US" altLang="en-US" b="1">
              <a:latin typeface="Times New Roman" panose="02020603050405020304" pitchFamily="18" charset="0"/>
              <a:cs typeface="Times New Roman" panose="02020603050405020304" pitchFamily="18" charset="0"/>
            </a:endParaRPr>
          </a:p>
        </p:txBody>
      </p:sp>
      <p:sp>
        <p:nvSpPr>
          <p:cNvPr id="29701" name="Text Box 4">
            <a:extLst>
              <a:ext uri="{FF2B5EF4-FFF2-40B4-BE49-F238E27FC236}">
                <a16:creationId xmlns:a16="http://schemas.microsoft.com/office/drawing/2014/main" id="{8596F528-87F5-4C31-8D4F-32A4FC1D0AC0}"/>
              </a:ext>
            </a:extLst>
          </p:cNvPr>
          <p:cNvSpPr txBox="1">
            <a:spLocks noChangeArrowheads="1"/>
          </p:cNvSpPr>
          <p:nvPr/>
        </p:nvSpPr>
        <p:spPr bwMode="auto">
          <a:xfrm>
            <a:off x="3200400" y="36576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sp>
        <p:nvSpPr>
          <p:cNvPr id="29702" name="Rectangle 5">
            <a:extLst>
              <a:ext uri="{FF2B5EF4-FFF2-40B4-BE49-F238E27FC236}">
                <a16:creationId xmlns:a16="http://schemas.microsoft.com/office/drawing/2014/main" id="{F6B2D3E1-AD78-4BD2-9599-1E22CC97A02A}"/>
              </a:ext>
            </a:extLst>
          </p:cNvPr>
          <p:cNvSpPr>
            <a:spLocks noChangeArrowheads="1"/>
          </p:cNvSpPr>
          <p:nvPr/>
        </p:nvSpPr>
        <p:spPr bwMode="auto">
          <a:xfrm>
            <a:off x="3241675" y="5984875"/>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pic>
        <p:nvPicPr>
          <p:cNvPr id="29703" name="Picture 6">
            <a:extLst>
              <a:ext uri="{FF2B5EF4-FFF2-40B4-BE49-F238E27FC236}">
                <a16:creationId xmlns:a16="http://schemas.microsoft.com/office/drawing/2014/main" id="{85061608-6703-4E39-AD0D-B7F11FC2AA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8293"/>
          <a:stretch>
            <a:fillRect/>
          </a:stretch>
        </p:blipFill>
        <p:spPr bwMode="auto">
          <a:xfrm>
            <a:off x="7315200" y="2362201"/>
            <a:ext cx="3352800" cy="274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9704" name="Picture 7">
            <a:extLst>
              <a:ext uri="{FF2B5EF4-FFF2-40B4-BE49-F238E27FC236}">
                <a16:creationId xmlns:a16="http://schemas.microsoft.com/office/drawing/2014/main" id="{69977C6F-6D63-4E9D-99E6-0338F3BB0E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6253"/>
          <a:stretch>
            <a:fillRect/>
          </a:stretch>
        </p:blipFill>
        <p:spPr bwMode="auto">
          <a:xfrm>
            <a:off x="1524001" y="2362201"/>
            <a:ext cx="3427413" cy="274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9705" name="Picture 8">
            <a:extLst>
              <a:ext uri="{FF2B5EF4-FFF2-40B4-BE49-F238E27FC236}">
                <a16:creationId xmlns:a16="http://schemas.microsoft.com/office/drawing/2014/main" id="{7E6B4DDB-95CD-44FC-8D44-4BBAD7A8F9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8337" r="6209"/>
          <a:stretch>
            <a:fillRect/>
          </a:stretch>
        </p:blipFill>
        <p:spPr bwMode="auto">
          <a:xfrm>
            <a:off x="4572000" y="2362201"/>
            <a:ext cx="3124200" cy="274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9706" name="Text Box 9">
            <a:extLst>
              <a:ext uri="{FF2B5EF4-FFF2-40B4-BE49-F238E27FC236}">
                <a16:creationId xmlns:a16="http://schemas.microsoft.com/office/drawing/2014/main" id="{843C1BB6-27AA-458C-821B-B8C789D97DDE}"/>
              </a:ext>
            </a:extLst>
          </p:cNvPr>
          <p:cNvSpPr txBox="1">
            <a:spLocks noChangeArrowheads="1"/>
          </p:cNvSpPr>
          <p:nvPr/>
        </p:nvSpPr>
        <p:spPr bwMode="auto">
          <a:xfrm>
            <a:off x="2209800" y="5410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1400" b="1">
                <a:latin typeface="Arial" panose="020B0604020202020204" pitchFamily="34" charset="0"/>
              </a:rPr>
              <a:t>Two Sine Waves</a:t>
            </a:r>
          </a:p>
        </p:txBody>
      </p:sp>
      <p:sp>
        <p:nvSpPr>
          <p:cNvPr id="29707" name="Text Box 10">
            <a:extLst>
              <a:ext uri="{FF2B5EF4-FFF2-40B4-BE49-F238E27FC236}">
                <a16:creationId xmlns:a16="http://schemas.microsoft.com/office/drawing/2014/main" id="{44B88C56-6D10-41C3-A385-AB83E12088E0}"/>
              </a:ext>
            </a:extLst>
          </p:cNvPr>
          <p:cNvSpPr txBox="1">
            <a:spLocks noChangeArrowheads="1"/>
          </p:cNvSpPr>
          <p:nvPr/>
        </p:nvSpPr>
        <p:spPr bwMode="auto">
          <a:xfrm>
            <a:off x="4953000" y="5486400"/>
            <a:ext cx="2514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1400" b="1">
                <a:latin typeface="Arial" panose="020B0604020202020204" pitchFamily="34" charset="0"/>
              </a:rPr>
              <a:t>Two Sine Waves + Noise</a:t>
            </a:r>
          </a:p>
        </p:txBody>
      </p:sp>
      <p:sp>
        <p:nvSpPr>
          <p:cNvPr id="29708" name="Text Box 11">
            <a:extLst>
              <a:ext uri="{FF2B5EF4-FFF2-40B4-BE49-F238E27FC236}">
                <a16:creationId xmlns:a16="http://schemas.microsoft.com/office/drawing/2014/main" id="{47FD2968-C08B-4C55-87A6-557FF3C063EF}"/>
              </a:ext>
            </a:extLst>
          </p:cNvPr>
          <p:cNvSpPr txBox="1">
            <a:spLocks noChangeArrowheads="1"/>
          </p:cNvSpPr>
          <p:nvPr/>
        </p:nvSpPr>
        <p:spPr bwMode="auto">
          <a:xfrm>
            <a:off x="7848600" y="5486400"/>
            <a:ext cx="2514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1400" b="1">
                <a:latin typeface="Arial" panose="020B0604020202020204" pitchFamily="34" charset="0"/>
              </a:rPr>
              <a:t>Frequency</a:t>
            </a:r>
          </a:p>
        </p:txBody>
      </p:sp>
      <p:sp>
        <p:nvSpPr>
          <p:cNvPr id="29709" name="Rectangle 12">
            <a:extLst>
              <a:ext uri="{FF2B5EF4-FFF2-40B4-BE49-F238E27FC236}">
                <a16:creationId xmlns:a16="http://schemas.microsoft.com/office/drawing/2014/main" id="{F2260409-CE4D-441B-A4FA-18546C7E198E}"/>
              </a:ext>
            </a:extLst>
          </p:cNvPr>
          <p:cNvSpPr>
            <a:spLocks noChangeArrowheads="1"/>
          </p:cNvSpPr>
          <p:nvPr/>
        </p:nvSpPr>
        <p:spPr bwMode="auto">
          <a:xfrm>
            <a:off x="1822450" y="1143000"/>
            <a:ext cx="83947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285750" indent="-285750" eaLnBrk="0" hangingPunct="0">
              <a:tabLst>
                <a:tab pos="1198563" algn="l"/>
              </a:tabLst>
              <a:defRPr sz="2400">
                <a:solidFill>
                  <a:schemeClr val="tx1"/>
                </a:solidFill>
                <a:latin typeface="Tahoma" panose="020B0604030504040204" pitchFamily="34" charset="0"/>
              </a:defRPr>
            </a:lvl1pPr>
            <a:lvl2pPr marL="742950" indent="-285750" eaLnBrk="0" hangingPunct="0">
              <a:tabLst>
                <a:tab pos="1198563" algn="l"/>
              </a:tabLst>
              <a:defRPr sz="2400">
                <a:solidFill>
                  <a:schemeClr val="tx1"/>
                </a:solidFill>
                <a:latin typeface="Tahoma" panose="020B0604030504040204" pitchFamily="34" charset="0"/>
              </a:defRPr>
            </a:lvl2pPr>
            <a:lvl3pPr marL="1143000" indent="-228600" eaLnBrk="0" hangingPunct="0">
              <a:tabLst>
                <a:tab pos="1198563" algn="l"/>
              </a:tabLst>
              <a:defRPr sz="2400">
                <a:solidFill>
                  <a:schemeClr val="tx1"/>
                </a:solidFill>
                <a:latin typeface="Tahoma" panose="020B0604030504040204" pitchFamily="34" charset="0"/>
              </a:defRPr>
            </a:lvl3pPr>
            <a:lvl4pPr marL="1600200" indent="-228600" eaLnBrk="0" hangingPunct="0">
              <a:tabLst>
                <a:tab pos="1198563" algn="l"/>
              </a:tabLst>
              <a:defRPr sz="2400">
                <a:solidFill>
                  <a:schemeClr val="tx1"/>
                </a:solidFill>
                <a:latin typeface="Tahoma" panose="020B0604030504040204" pitchFamily="34" charset="0"/>
              </a:defRPr>
            </a:lvl4pPr>
            <a:lvl5pPr marL="2057400" indent="-228600" eaLnBrk="0" hangingPunct="0">
              <a:tabLst>
                <a:tab pos="1198563" algn="l"/>
              </a:tabLst>
              <a:defRPr sz="2400">
                <a:solidFill>
                  <a:schemeClr val="tx1"/>
                </a:solidFill>
                <a:latin typeface="Tahoma" panose="020B0604030504040204" pitchFamily="34" charset="0"/>
              </a:defRPr>
            </a:lvl5pPr>
            <a:lvl6pPr marL="2514600" indent="-228600" eaLnBrk="0" fontAlgn="base" hangingPunct="0">
              <a:spcBef>
                <a:spcPct val="0"/>
              </a:spcBef>
              <a:spcAft>
                <a:spcPct val="0"/>
              </a:spcAft>
              <a:tabLst>
                <a:tab pos="1198563" algn="l"/>
              </a:tabLst>
              <a:defRPr sz="2400">
                <a:solidFill>
                  <a:schemeClr val="tx1"/>
                </a:solidFill>
                <a:latin typeface="Tahoma" panose="020B0604030504040204" pitchFamily="34" charset="0"/>
              </a:defRPr>
            </a:lvl6pPr>
            <a:lvl7pPr marL="2971800" indent="-228600" eaLnBrk="0" fontAlgn="base" hangingPunct="0">
              <a:spcBef>
                <a:spcPct val="0"/>
              </a:spcBef>
              <a:spcAft>
                <a:spcPct val="0"/>
              </a:spcAft>
              <a:tabLst>
                <a:tab pos="1198563" algn="l"/>
              </a:tabLst>
              <a:defRPr sz="2400">
                <a:solidFill>
                  <a:schemeClr val="tx1"/>
                </a:solidFill>
                <a:latin typeface="Tahoma" panose="020B0604030504040204" pitchFamily="34" charset="0"/>
              </a:defRPr>
            </a:lvl7pPr>
            <a:lvl8pPr marL="3429000" indent="-228600" eaLnBrk="0" fontAlgn="base" hangingPunct="0">
              <a:spcBef>
                <a:spcPct val="0"/>
              </a:spcBef>
              <a:spcAft>
                <a:spcPct val="0"/>
              </a:spcAft>
              <a:tabLst>
                <a:tab pos="1198563" algn="l"/>
              </a:tabLst>
              <a:defRPr sz="2400">
                <a:solidFill>
                  <a:schemeClr val="tx1"/>
                </a:solidFill>
                <a:latin typeface="Tahoma" panose="020B0604030504040204" pitchFamily="34" charset="0"/>
              </a:defRPr>
            </a:lvl8pPr>
            <a:lvl9pPr marL="3886200" indent="-228600" eaLnBrk="0" fontAlgn="base" hangingPunct="0">
              <a:spcBef>
                <a:spcPct val="0"/>
              </a:spcBef>
              <a:spcAft>
                <a:spcPct val="0"/>
              </a:spcAft>
              <a:tabLst>
                <a:tab pos="1198563" algn="l"/>
              </a:tabLst>
              <a:defRPr sz="2400">
                <a:solidFill>
                  <a:schemeClr val="tx1"/>
                </a:solidFill>
                <a:latin typeface="Tahoma" panose="020B0604030504040204" pitchFamily="34" charset="0"/>
              </a:defRPr>
            </a:lvl9pPr>
          </a:lstStyle>
          <a:p>
            <a:pPr algn="just" eaLnBrk="1" hangingPunct="1">
              <a:lnSpc>
                <a:spcPct val="95000"/>
              </a:lnSpc>
              <a:spcBef>
                <a:spcPct val="20000"/>
              </a:spcBef>
              <a:buClr>
                <a:schemeClr val="folHlink"/>
              </a:buClr>
              <a:buSzPct val="60000"/>
              <a:buFont typeface="Wingdings" panose="05000000000000000000" pitchFamily="2" charset="2"/>
              <a:buChar char="n"/>
            </a:pPr>
            <a:r>
              <a:rPr lang="en-US" altLang="en-US" b="1" dirty="0">
                <a:cs typeface="Tahoma" panose="020B0604030504040204" pitchFamily="34" charset="0"/>
              </a:rPr>
              <a:t>Fourier transform</a:t>
            </a:r>
          </a:p>
          <a:p>
            <a:pPr algn="just" eaLnBrk="1" hangingPunct="1">
              <a:lnSpc>
                <a:spcPct val="95000"/>
              </a:lnSpc>
              <a:spcBef>
                <a:spcPct val="20000"/>
              </a:spcBef>
              <a:buClr>
                <a:schemeClr val="folHlink"/>
              </a:buClr>
              <a:buSzPct val="60000"/>
              <a:buFont typeface="Wingdings" panose="05000000000000000000" pitchFamily="2" charset="2"/>
              <a:buChar char="n"/>
            </a:pPr>
            <a:r>
              <a:rPr lang="en-US" altLang="en-US" b="1" dirty="0">
                <a:cs typeface="Tahoma" panose="020B0604030504040204" pitchFamily="34" charset="0"/>
              </a:rPr>
              <a:t>Wavelet transform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061">
            <a:extLst>
              <a:ext uri="{FF2B5EF4-FFF2-40B4-BE49-F238E27FC236}">
                <a16:creationId xmlns:a16="http://schemas.microsoft.com/office/drawing/2014/main" id="{89810EAE-BAB7-41E7-87C7-A4B0A41A79CB}"/>
              </a:ext>
            </a:extLst>
          </p:cNvPr>
          <p:cNvSpPr>
            <a:spLocks noGrp="1" noChangeArrowheads="1"/>
          </p:cNvSpPr>
          <p:nvPr>
            <p:ph type="sldNum" sz="quarter" idx="4294967295"/>
          </p:nvPr>
        </p:nvSpPr>
        <p:spPr>
          <a:xfrm>
            <a:off x="8763000" y="6477000"/>
            <a:ext cx="19050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701B015-9F97-4151-8681-DA1F3AC0D1B6}" type="slidenum">
              <a:rPr lang="en-US" altLang="en-US" sz="1200"/>
              <a:pPr eaLnBrk="1" hangingPunct="1"/>
              <a:t>47</a:t>
            </a:fld>
            <a:endParaRPr lang="en-US" altLang="en-US" sz="1200"/>
          </a:p>
        </p:txBody>
      </p:sp>
      <p:sp>
        <p:nvSpPr>
          <p:cNvPr id="30723" name="Rectangle 2">
            <a:extLst>
              <a:ext uri="{FF2B5EF4-FFF2-40B4-BE49-F238E27FC236}">
                <a16:creationId xmlns:a16="http://schemas.microsoft.com/office/drawing/2014/main" id="{59EED473-7824-41BE-B87B-0B57A7CA7339}"/>
              </a:ext>
            </a:extLst>
          </p:cNvPr>
          <p:cNvSpPr>
            <a:spLocks noGrp="1" noChangeArrowheads="1"/>
          </p:cNvSpPr>
          <p:nvPr>
            <p:ph type="title" idx="4294967295"/>
          </p:nvPr>
        </p:nvSpPr>
        <p:spPr>
          <a:xfrm>
            <a:off x="1284093" y="308733"/>
            <a:ext cx="10058400" cy="1058934"/>
          </a:xfrm>
        </p:spPr>
        <p:txBody>
          <a:bodyPr/>
          <a:lstStyle/>
          <a:p>
            <a:pPr eaLnBrk="1" hangingPunct="1"/>
            <a:r>
              <a:rPr lang="en-US" altLang="en-US" dirty="0"/>
              <a:t>What Is Wavelet Transform?</a:t>
            </a:r>
          </a:p>
        </p:txBody>
      </p:sp>
      <p:sp>
        <p:nvSpPr>
          <p:cNvPr id="30724" name="Rectangle 3">
            <a:extLst>
              <a:ext uri="{FF2B5EF4-FFF2-40B4-BE49-F238E27FC236}">
                <a16:creationId xmlns:a16="http://schemas.microsoft.com/office/drawing/2014/main" id="{9EC7EEDE-F073-4CBC-938A-E03531FED575}"/>
              </a:ext>
            </a:extLst>
          </p:cNvPr>
          <p:cNvSpPr>
            <a:spLocks noGrp="1" noChangeArrowheads="1"/>
          </p:cNvSpPr>
          <p:nvPr>
            <p:ph type="body" sz="half" idx="4294967295"/>
          </p:nvPr>
        </p:nvSpPr>
        <p:spPr>
          <a:xfrm>
            <a:off x="1828800" y="1295400"/>
            <a:ext cx="4572000" cy="5181600"/>
          </a:xfrm>
        </p:spPr>
        <p:txBody>
          <a:bodyPr/>
          <a:lstStyle/>
          <a:p>
            <a:pPr eaLnBrk="1" hangingPunct="1">
              <a:lnSpc>
                <a:spcPct val="110000"/>
              </a:lnSpc>
            </a:pPr>
            <a:r>
              <a:rPr lang="en-US" altLang="en-US" sz="2400" dirty="0"/>
              <a:t>Decomposes a signal into different frequency </a:t>
            </a:r>
            <a:r>
              <a:rPr lang="en-US" altLang="en-US" sz="2400" dirty="0" err="1"/>
              <a:t>subbands</a:t>
            </a:r>
            <a:endParaRPr lang="en-US" altLang="en-US" sz="2400" dirty="0"/>
          </a:p>
          <a:p>
            <a:pPr lvl="1" eaLnBrk="1" hangingPunct="1">
              <a:lnSpc>
                <a:spcPct val="110000"/>
              </a:lnSpc>
            </a:pPr>
            <a:r>
              <a:rPr lang="en-US" altLang="en-US" sz="2400" dirty="0"/>
              <a:t>Applicable to n-dimensional signals</a:t>
            </a:r>
          </a:p>
          <a:p>
            <a:pPr eaLnBrk="1" hangingPunct="1">
              <a:lnSpc>
                <a:spcPct val="110000"/>
              </a:lnSpc>
            </a:pPr>
            <a:r>
              <a:rPr lang="en-US" altLang="en-US" sz="2400" dirty="0"/>
              <a:t>Data are transformed to preserve relative distance between objects at different levels of resolution</a:t>
            </a:r>
          </a:p>
          <a:p>
            <a:pPr eaLnBrk="1" hangingPunct="1">
              <a:lnSpc>
                <a:spcPct val="110000"/>
              </a:lnSpc>
            </a:pPr>
            <a:r>
              <a:rPr lang="en-US" altLang="en-US" sz="2400" dirty="0"/>
              <a:t>Allow natural clusters to become more distinguishable</a:t>
            </a:r>
          </a:p>
          <a:p>
            <a:pPr eaLnBrk="1" hangingPunct="1">
              <a:lnSpc>
                <a:spcPct val="110000"/>
              </a:lnSpc>
            </a:pPr>
            <a:r>
              <a:rPr lang="en-US" altLang="en-US" sz="2400" dirty="0"/>
              <a:t>Used for image compression</a:t>
            </a:r>
          </a:p>
        </p:txBody>
      </p:sp>
      <p:pic>
        <p:nvPicPr>
          <p:cNvPr id="30725" name="Picture 4" descr="Lina">
            <a:extLst>
              <a:ext uri="{FF2B5EF4-FFF2-40B4-BE49-F238E27FC236}">
                <a16:creationId xmlns:a16="http://schemas.microsoft.com/office/drawing/2014/main" id="{705892D5-3384-47BE-85B7-0C64F0962C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1" y="1435100"/>
            <a:ext cx="4111625" cy="458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D0C456E4-7E3D-43A3-875A-E82964FCEAE9}"/>
              </a:ext>
            </a:extLst>
          </p:cNvPr>
          <p:cNvSpPr>
            <a:spLocks noGrp="1" noChangeArrowheads="1"/>
          </p:cNvSpPr>
          <p:nvPr>
            <p:ph type="title"/>
          </p:nvPr>
        </p:nvSpPr>
        <p:spPr/>
        <p:txBody>
          <a:bodyPr/>
          <a:lstStyle/>
          <a:p>
            <a:pPr eaLnBrk="1" hangingPunct="1"/>
            <a:r>
              <a:rPr lang="en-US" altLang="en-US" sz="4000" dirty="0"/>
              <a:t>Wavelet Transformation</a:t>
            </a:r>
            <a:r>
              <a:rPr lang="en-US" altLang="en-US" sz="3200" dirty="0"/>
              <a:t> </a:t>
            </a:r>
          </a:p>
        </p:txBody>
      </p:sp>
      <p:sp>
        <p:nvSpPr>
          <p:cNvPr id="31748" name="Rectangle 3">
            <a:extLst>
              <a:ext uri="{FF2B5EF4-FFF2-40B4-BE49-F238E27FC236}">
                <a16:creationId xmlns:a16="http://schemas.microsoft.com/office/drawing/2014/main" id="{58EE3177-E3D8-47A1-AC9E-0AD6E0DEA02B}"/>
              </a:ext>
            </a:extLst>
          </p:cNvPr>
          <p:cNvSpPr>
            <a:spLocks noGrp="1" noChangeArrowheads="1"/>
          </p:cNvSpPr>
          <p:nvPr>
            <p:ph idx="1"/>
          </p:nvPr>
        </p:nvSpPr>
        <p:spPr/>
        <p:txBody>
          <a:bodyPr>
            <a:normAutofit fontScale="92500" lnSpcReduction="20000"/>
          </a:bodyPr>
          <a:lstStyle/>
          <a:p>
            <a:pPr eaLnBrk="1" hangingPunct="1">
              <a:lnSpc>
                <a:spcPct val="110000"/>
              </a:lnSpc>
            </a:pPr>
            <a:r>
              <a:rPr lang="en-US" altLang="en-US" sz="2400" dirty="0"/>
              <a:t>Discrete wavelet transform (DWT) for linear signal processing, multi-resolution analysis</a:t>
            </a:r>
          </a:p>
          <a:p>
            <a:pPr eaLnBrk="1" hangingPunct="1">
              <a:lnSpc>
                <a:spcPct val="110000"/>
              </a:lnSpc>
            </a:pPr>
            <a:r>
              <a:rPr lang="en-US" altLang="en-US" sz="2400" dirty="0"/>
              <a:t>Compressed approximation: store only a small fraction of the strongest of the wavelet coefficients</a:t>
            </a:r>
          </a:p>
          <a:p>
            <a:pPr eaLnBrk="1" hangingPunct="1">
              <a:lnSpc>
                <a:spcPct val="110000"/>
              </a:lnSpc>
            </a:pPr>
            <a:r>
              <a:rPr lang="en-US" altLang="en-US" sz="2400" dirty="0"/>
              <a:t>Similar to discrete Fourier transform (DFT), but better lossy compression, localized in space</a:t>
            </a:r>
          </a:p>
          <a:p>
            <a:pPr eaLnBrk="1" hangingPunct="1">
              <a:lnSpc>
                <a:spcPct val="110000"/>
              </a:lnSpc>
            </a:pPr>
            <a:r>
              <a:rPr lang="en-US" altLang="en-US" sz="2400" dirty="0"/>
              <a:t>Method:</a:t>
            </a:r>
          </a:p>
          <a:p>
            <a:pPr lvl="1" eaLnBrk="1" hangingPunct="1">
              <a:lnSpc>
                <a:spcPct val="110000"/>
              </a:lnSpc>
            </a:pPr>
            <a:r>
              <a:rPr lang="en-US" altLang="en-US" sz="2000" dirty="0"/>
              <a:t>Length, L, must be an integer power of 2 (padding with 0’s, when necessary)</a:t>
            </a:r>
          </a:p>
          <a:p>
            <a:pPr lvl="1" eaLnBrk="1" hangingPunct="1">
              <a:lnSpc>
                <a:spcPct val="110000"/>
              </a:lnSpc>
            </a:pPr>
            <a:r>
              <a:rPr lang="en-US" altLang="en-US" sz="2000" dirty="0"/>
              <a:t>Each transform has 2 functions: smoothing, difference</a:t>
            </a:r>
          </a:p>
          <a:p>
            <a:pPr lvl="1" eaLnBrk="1" hangingPunct="1">
              <a:lnSpc>
                <a:spcPct val="110000"/>
              </a:lnSpc>
            </a:pPr>
            <a:r>
              <a:rPr lang="en-US" altLang="en-US" sz="2000" dirty="0"/>
              <a:t>Applies to pairs of data, resulting in two set of data of length L/2</a:t>
            </a:r>
          </a:p>
          <a:p>
            <a:pPr lvl="1" eaLnBrk="1" hangingPunct="1">
              <a:lnSpc>
                <a:spcPct val="110000"/>
              </a:lnSpc>
            </a:pPr>
            <a:r>
              <a:rPr lang="en-US" altLang="en-US" sz="2000" dirty="0"/>
              <a:t>Applies two functions recursively, until reaches the desired length</a:t>
            </a:r>
          </a:p>
        </p:txBody>
      </p:sp>
      <p:sp>
        <p:nvSpPr>
          <p:cNvPr id="31746" name="Rectangle 2061">
            <a:extLst>
              <a:ext uri="{FF2B5EF4-FFF2-40B4-BE49-F238E27FC236}">
                <a16:creationId xmlns:a16="http://schemas.microsoft.com/office/drawing/2014/main" id="{0C5E788B-EB32-456A-953C-ECE36A7601AE}"/>
              </a:ext>
            </a:extLst>
          </p:cNvPr>
          <p:cNvSpPr>
            <a:spLocks noGrp="1" noChangeArrowheads="1"/>
          </p:cNvSpPr>
          <p:nvPr>
            <p:ph type="sldNum" sz="quarter" idx="12"/>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66F1D7C9-810B-4C01-931C-6FD7BB08C453}" type="slidenum">
              <a:rPr lang="en-US" altLang="en-US" sz="1200"/>
              <a:pPr eaLnBrk="1" hangingPunct="1"/>
              <a:t>48</a:t>
            </a:fld>
            <a:endParaRPr lang="en-US" altLang="en-US" sz="1200"/>
          </a:p>
        </p:txBody>
      </p:sp>
      <p:grpSp>
        <p:nvGrpSpPr>
          <p:cNvPr id="31749" name="Group 4">
            <a:extLst>
              <a:ext uri="{FF2B5EF4-FFF2-40B4-BE49-F238E27FC236}">
                <a16:creationId xmlns:a16="http://schemas.microsoft.com/office/drawing/2014/main" id="{9827498E-554B-4B85-BBA6-D8AD1C1917B4}"/>
              </a:ext>
            </a:extLst>
          </p:cNvPr>
          <p:cNvGrpSpPr>
            <a:grpSpLocks/>
          </p:cNvGrpSpPr>
          <p:nvPr/>
        </p:nvGrpSpPr>
        <p:grpSpPr bwMode="auto">
          <a:xfrm>
            <a:off x="9080090" y="4159045"/>
            <a:ext cx="2590800" cy="1557338"/>
            <a:chOff x="3936" y="96"/>
            <a:chExt cx="1632" cy="981"/>
          </a:xfrm>
        </p:grpSpPr>
        <p:sp>
          <p:nvSpPr>
            <p:cNvPr id="31750" name="Rectangle 5">
              <a:extLst>
                <a:ext uri="{FF2B5EF4-FFF2-40B4-BE49-F238E27FC236}">
                  <a16:creationId xmlns:a16="http://schemas.microsoft.com/office/drawing/2014/main" id="{E9626D1B-596F-4CFF-A013-C00056F7FC62}"/>
                </a:ext>
              </a:extLst>
            </p:cNvPr>
            <p:cNvSpPr>
              <a:spLocks noChangeArrowheads="1"/>
            </p:cNvSpPr>
            <p:nvPr/>
          </p:nvSpPr>
          <p:spPr bwMode="auto">
            <a:xfrm>
              <a:off x="3936" y="96"/>
              <a:ext cx="1632" cy="96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r>
                <a:rPr lang="en-US" altLang="en-US"/>
                <a:t> </a:t>
              </a:r>
              <a:endParaRPr lang="en-US" altLang="en-US" sz="1600"/>
            </a:p>
            <a:p>
              <a:pPr algn="ctr" eaLnBrk="1" hangingPunct="1"/>
              <a:endParaRPr lang="en-US" altLang="en-US"/>
            </a:p>
          </p:txBody>
        </p:sp>
        <p:sp>
          <p:nvSpPr>
            <p:cNvPr id="31751" name="Line 6">
              <a:extLst>
                <a:ext uri="{FF2B5EF4-FFF2-40B4-BE49-F238E27FC236}">
                  <a16:creationId xmlns:a16="http://schemas.microsoft.com/office/drawing/2014/main" id="{3CA5CE63-7AAF-4883-885D-F8129324833E}"/>
                </a:ext>
              </a:extLst>
            </p:cNvPr>
            <p:cNvSpPr>
              <a:spLocks noChangeShapeType="1"/>
            </p:cNvSpPr>
            <p:nvPr/>
          </p:nvSpPr>
          <p:spPr bwMode="auto">
            <a:xfrm>
              <a:off x="3984" y="864"/>
              <a:ext cx="14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1752" name="Line 7">
              <a:extLst>
                <a:ext uri="{FF2B5EF4-FFF2-40B4-BE49-F238E27FC236}">
                  <a16:creationId xmlns:a16="http://schemas.microsoft.com/office/drawing/2014/main" id="{E095251C-4E36-4E9B-A73E-B5EF18A4FFE0}"/>
                </a:ext>
              </a:extLst>
            </p:cNvPr>
            <p:cNvSpPr>
              <a:spLocks noChangeShapeType="1"/>
            </p:cNvSpPr>
            <p:nvPr/>
          </p:nvSpPr>
          <p:spPr bwMode="auto">
            <a:xfrm flipH="1" flipV="1">
              <a:off x="4128" y="288"/>
              <a:ext cx="0" cy="57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1753" name="Line 8">
              <a:extLst>
                <a:ext uri="{FF2B5EF4-FFF2-40B4-BE49-F238E27FC236}">
                  <a16:creationId xmlns:a16="http://schemas.microsoft.com/office/drawing/2014/main" id="{8EAB2D5F-2987-4797-AC79-5C79B22C53C6}"/>
                </a:ext>
              </a:extLst>
            </p:cNvPr>
            <p:cNvSpPr>
              <a:spLocks noChangeShapeType="1"/>
            </p:cNvSpPr>
            <p:nvPr/>
          </p:nvSpPr>
          <p:spPr bwMode="auto">
            <a:xfrm>
              <a:off x="4128" y="288"/>
              <a:ext cx="2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1754" name="Line 9">
              <a:extLst>
                <a:ext uri="{FF2B5EF4-FFF2-40B4-BE49-F238E27FC236}">
                  <a16:creationId xmlns:a16="http://schemas.microsoft.com/office/drawing/2014/main" id="{7FF89083-EC3D-4091-B2A5-97F6137DE43A}"/>
                </a:ext>
              </a:extLst>
            </p:cNvPr>
            <p:cNvSpPr>
              <a:spLocks noChangeShapeType="1"/>
            </p:cNvSpPr>
            <p:nvPr/>
          </p:nvSpPr>
          <p:spPr bwMode="auto">
            <a:xfrm>
              <a:off x="4416" y="288"/>
              <a:ext cx="0" cy="57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1755" name="Line 10">
              <a:extLst>
                <a:ext uri="{FF2B5EF4-FFF2-40B4-BE49-F238E27FC236}">
                  <a16:creationId xmlns:a16="http://schemas.microsoft.com/office/drawing/2014/main" id="{FF0A8D9C-8821-4647-9AFA-1FA816CF681D}"/>
                </a:ext>
              </a:extLst>
            </p:cNvPr>
            <p:cNvSpPr>
              <a:spLocks noChangeShapeType="1"/>
            </p:cNvSpPr>
            <p:nvPr/>
          </p:nvSpPr>
          <p:spPr bwMode="auto">
            <a:xfrm>
              <a:off x="4416" y="864"/>
              <a:ext cx="19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1756" name="Line 11">
              <a:extLst>
                <a:ext uri="{FF2B5EF4-FFF2-40B4-BE49-F238E27FC236}">
                  <a16:creationId xmlns:a16="http://schemas.microsoft.com/office/drawing/2014/main" id="{EA2E3A18-B194-40C8-AF36-B9807C305A50}"/>
                </a:ext>
              </a:extLst>
            </p:cNvPr>
            <p:cNvSpPr>
              <a:spLocks noChangeShapeType="1"/>
            </p:cNvSpPr>
            <p:nvPr/>
          </p:nvSpPr>
          <p:spPr bwMode="auto">
            <a:xfrm>
              <a:off x="4848" y="864"/>
              <a:ext cx="9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1757" name="Line 12">
              <a:extLst>
                <a:ext uri="{FF2B5EF4-FFF2-40B4-BE49-F238E27FC236}">
                  <a16:creationId xmlns:a16="http://schemas.microsoft.com/office/drawing/2014/main" id="{3AA799AA-E78E-4018-B59E-9DFD5E09FE05}"/>
                </a:ext>
              </a:extLst>
            </p:cNvPr>
            <p:cNvSpPr>
              <a:spLocks noChangeShapeType="1"/>
            </p:cNvSpPr>
            <p:nvPr/>
          </p:nvSpPr>
          <p:spPr bwMode="auto">
            <a:xfrm flipV="1">
              <a:off x="4944" y="336"/>
              <a:ext cx="192" cy="52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1758" name="Line 13">
              <a:extLst>
                <a:ext uri="{FF2B5EF4-FFF2-40B4-BE49-F238E27FC236}">
                  <a16:creationId xmlns:a16="http://schemas.microsoft.com/office/drawing/2014/main" id="{C185DC55-6D13-4A3C-ACCB-5BA5B886E59A}"/>
                </a:ext>
              </a:extLst>
            </p:cNvPr>
            <p:cNvSpPr>
              <a:spLocks noChangeShapeType="1"/>
            </p:cNvSpPr>
            <p:nvPr/>
          </p:nvSpPr>
          <p:spPr bwMode="auto">
            <a:xfrm>
              <a:off x="5136" y="336"/>
              <a:ext cx="96"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1759" name="Line 14">
              <a:extLst>
                <a:ext uri="{FF2B5EF4-FFF2-40B4-BE49-F238E27FC236}">
                  <a16:creationId xmlns:a16="http://schemas.microsoft.com/office/drawing/2014/main" id="{8A5ADEA4-FCCA-49C9-A271-E13CDE0F0B61}"/>
                </a:ext>
              </a:extLst>
            </p:cNvPr>
            <p:cNvSpPr>
              <a:spLocks noChangeShapeType="1"/>
            </p:cNvSpPr>
            <p:nvPr/>
          </p:nvSpPr>
          <p:spPr bwMode="auto">
            <a:xfrm>
              <a:off x="5232" y="624"/>
              <a:ext cx="96"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1760" name="Line 15">
              <a:extLst>
                <a:ext uri="{FF2B5EF4-FFF2-40B4-BE49-F238E27FC236}">
                  <a16:creationId xmlns:a16="http://schemas.microsoft.com/office/drawing/2014/main" id="{E64BC0DF-63E9-4C7D-8628-083A3230A7F4}"/>
                </a:ext>
              </a:extLst>
            </p:cNvPr>
            <p:cNvSpPr>
              <a:spLocks noChangeShapeType="1"/>
            </p:cNvSpPr>
            <p:nvPr/>
          </p:nvSpPr>
          <p:spPr bwMode="auto">
            <a:xfrm flipV="1">
              <a:off x="5328" y="864"/>
              <a:ext cx="96" cy="4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1761" name="Line 16">
              <a:extLst>
                <a:ext uri="{FF2B5EF4-FFF2-40B4-BE49-F238E27FC236}">
                  <a16:creationId xmlns:a16="http://schemas.microsoft.com/office/drawing/2014/main" id="{4E080321-8600-4B83-B37B-20A09789C936}"/>
                </a:ext>
              </a:extLst>
            </p:cNvPr>
            <p:cNvSpPr>
              <a:spLocks noChangeShapeType="1"/>
            </p:cNvSpPr>
            <p:nvPr/>
          </p:nvSpPr>
          <p:spPr bwMode="auto">
            <a:xfrm>
              <a:off x="5424" y="864"/>
              <a:ext cx="9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1762" name="Rectangle 17">
              <a:extLst>
                <a:ext uri="{FF2B5EF4-FFF2-40B4-BE49-F238E27FC236}">
                  <a16:creationId xmlns:a16="http://schemas.microsoft.com/office/drawing/2014/main" id="{2FB436E2-6A7E-46CC-A2DD-5C9599318FA7}"/>
                </a:ext>
              </a:extLst>
            </p:cNvPr>
            <p:cNvSpPr>
              <a:spLocks noChangeArrowheads="1"/>
            </p:cNvSpPr>
            <p:nvPr/>
          </p:nvSpPr>
          <p:spPr bwMode="auto">
            <a:xfrm>
              <a:off x="4080" y="864"/>
              <a:ext cx="4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600"/>
                <a:t>Haar2</a:t>
              </a:r>
            </a:p>
          </p:txBody>
        </p:sp>
        <p:sp>
          <p:nvSpPr>
            <p:cNvPr id="31763" name="Rectangle 18">
              <a:extLst>
                <a:ext uri="{FF2B5EF4-FFF2-40B4-BE49-F238E27FC236}">
                  <a16:creationId xmlns:a16="http://schemas.microsoft.com/office/drawing/2014/main" id="{90D62AC1-DA56-4BD3-9B52-0A43416E5E44}"/>
                </a:ext>
              </a:extLst>
            </p:cNvPr>
            <p:cNvSpPr>
              <a:spLocks noChangeArrowheads="1"/>
            </p:cNvSpPr>
            <p:nvPr/>
          </p:nvSpPr>
          <p:spPr bwMode="auto">
            <a:xfrm>
              <a:off x="4752" y="864"/>
              <a:ext cx="78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lnSpc>
                  <a:spcPct val="110000"/>
                </a:lnSpc>
                <a:spcBef>
                  <a:spcPct val="20000"/>
                </a:spcBef>
                <a:buClr>
                  <a:schemeClr val="folHlink"/>
                </a:buClr>
                <a:buSzPct val="60000"/>
                <a:buFont typeface="Wingdings" panose="05000000000000000000" pitchFamily="2" charset="2"/>
                <a:buNone/>
              </a:pPr>
              <a:r>
                <a:rPr lang="en-US" altLang="en-US" sz="1600"/>
                <a:t>Daubechie4</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4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74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74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74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7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a:extLst>
              <a:ext uri="{FF2B5EF4-FFF2-40B4-BE49-F238E27FC236}">
                <a16:creationId xmlns:a16="http://schemas.microsoft.com/office/drawing/2014/main" id="{52758A97-38F5-41D0-94D7-7E47D1B7DEB7}"/>
              </a:ext>
            </a:extLst>
          </p:cNvPr>
          <p:cNvSpPr>
            <a:spLocks noGrp="1" noChangeArrowheads="1"/>
          </p:cNvSpPr>
          <p:nvPr>
            <p:ph type="title"/>
          </p:nvPr>
        </p:nvSpPr>
        <p:spPr/>
        <p:txBody>
          <a:bodyPr/>
          <a:lstStyle/>
          <a:p>
            <a:pPr eaLnBrk="1" hangingPunct="1"/>
            <a:r>
              <a:rPr lang="en-US" altLang="en-US"/>
              <a:t>Wavelet Decomposition</a:t>
            </a:r>
          </a:p>
        </p:txBody>
      </p:sp>
      <p:sp>
        <p:nvSpPr>
          <p:cNvPr id="32772" name="Rectangle 3">
            <a:extLst>
              <a:ext uri="{FF2B5EF4-FFF2-40B4-BE49-F238E27FC236}">
                <a16:creationId xmlns:a16="http://schemas.microsoft.com/office/drawing/2014/main" id="{1C61FBC8-E1B8-4E42-BEAE-4140D8E78BE6}"/>
              </a:ext>
            </a:extLst>
          </p:cNvPr>
          <p:cNvSpPr>
            <a:spLocks noGrp="1" noChangeArrowheads="1"/>
          </p:cNvSpPr>
          <p:nvPr>
            <p:ph idx="1"/>
          </p:nvPr>
        </p:nvSpPr>
        <p:spPr/>
        <p:txBody>
          <a:bodyPr/>
          <a:lstStyle/>
          <a:p>
            <a:pPr eaLnBrk="1" hangingPunct="1">
              <a:lnSpc>
                <a:spcPct val="110000"/>
              </a:lnSpc>
            </a:pPr>
            <a:r>
              <a:rPr lang="en-US" altLang="en-US" sz="2400" dirty="0"/>
              <a:t>Wavelets: A math tool for space-efficient hierarchical decomposition of functions </a:t>
            </a:r>
          </a:p>
          <a:p>
            <a:pPr eaLnBrk="1" hangingPunct="1">
              <a:lnSpc>
                <a:spcPct val="110000"/>
              </a:lnSpc>
            </a:pPr>
            <a:r>
              <a:rPr lang="en-US" altLang="en-US" sz="2400" dirty="0"/>
              <a:t>S = [2, 2, 0, 2, 3, 5, 4, 4] can be transformed to S</a:t>
            </a:r>
            <a:r>
              <a:rPr lang="en-US" altLang="en-US" sz="2400" baseline="-25000" dirty="0"/>
              <a:t>^ </a:t>
            </a:r>
            <a:r>
              <a:rPr lang="en-US" altLang="en-US" sz="2400" dirty="0"/>
              <a:t>= [2</a:t>
            </a:r>
            <a:r>
              <a:rPr lang="en-US" altLang="en-US" sz="2400" baseline="30000" dirty="0"/>
              <a:t>3</a:t>
            </a:r>
            <a:r>
              <a:rPr lang="en-US" altLang="en-US" sz="2400" dirty="0"/>
              <a:t>/</a:t>
            </a:r>
            <a:r>
              <a:rPr lang="en-US" altLang="en-US" sz="2400" baseline="-25000" dirty="0"/>
              <a:t>4</a:t>
            </a:r>
            <a:r>
              <a:rPr lang="en-US" altLang="en-US" sz="2400" dirty="0"/>
              <a:t>, -1</a:t>
            </a:r>
            <a:r>
              <a:rPr lang="en-US" altLang="en-US" sz="2400" baseline="30000" dirty="0"/>
              <a:t>1</a:t>
            </a:r>
            <a:r>
              <a:rPr lang="en-US" altLang="en-US" sz="2400" dirty="0"/>
              <a:t>/</a:t>
            </a:r>
            <a:r>
              <a:rPr lang="en-US" altLang="en-US" sz="2400" baseline="-25000" dirty="0"/>
              <a:t>4</a:t>
            </a:r>
            <a:r>
              <a:rPr lang="en-US" altLang="en-US" sz="2400" dirty="0"/>
              <a:t>, </a:t>
            </a:r>
            <a:r>
              <a:rPr lang="en-US" altLang="en-US" sz="2400" baseline="30000" dirty="0"/>
              <a:t>1</a:t>
            </a:r>
            <a:r>
              <a:rPr lang="en-US" altLang="en-US" sz="2400" dirty="0"/>
              <a:t>/</a:t>
            </a:r>
            <a:r>
              <a:rPr lang="en-US" altLang="en-US" sz="2400" baseline="-25000" dirty="0"/>
              <a:t>2</a:t>
            </a:r>
            <a:r>
              <a:rPr lang="en-US" altLang="en-US" sz="2400" dirty="0"/>
              <a:t>, 0, 0, -1, -1, 0]</a:t>
            </a:r>
          </a:p>
          <a:p>
            <a:pPr eaLnBrk="1" hangingPunct="1">
              <a:lnSpc>
                <a:spcPct val="110000"/>
              </a:lnSpc>
            </a:pPr>
            <a:r>
              <a:rPr lang="en-US" altLang="en-US" sz="2400" dirty="0"/>
              <a:t>Compression: many small detail coefficients can be replaced by 0’s, and only the significant coefficients are retained</a:t>
            </a:r>
          </a:p>
        </p:txBody>
      </p:sp>
      <p:sp>
        <p:nvSpPr>
          <p:cNvPr id="32770" name="Rectangle 2061">
            <a:extLst>
              <a:ext uri="{FF2B5EF4-FFF2-40B4-BE49-F238E27FC236}">
                <a16:creationId xmlns:a16="http://schemas.microsoft.com/office/drawing/2014/main" id="{3729443A-D032-4F5D-AE1C-940FDC4B1128}"/>
              </a:ext>
            </a:extLst>
          </p:cNvPr>
          <p:cNvSpPr>
            <a:spLocks noGrp="1" noChangeArrowheads="1"/>
          </p:cNvSpPr>
          <p:nvPr>
            <p:ph type="sldNum" sz="quarter" idx="12"/>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6382E882-CB9A-46DD-B294-DA421FD32431}" type="slidenum">
              <a:rPr lang="en-US" altLang="en-US" sz="1200"/>
              <a:pPr eaLnBrk="1" hangingPunct="1"/>
              <a:t>49</a:t>
            </a:fld>
            <a:endParaRPr lang="en-US" altLang="en-US" sz="1200"/>
          </a:p>
        </p:txBody>
      </p:sp>
      <p:pic>
        <p:nvPicPr>
          <p:cNvPr id="32773" name="Picture 4">
            <a:extLst>
              <a:ext uri="{FF2B5EF4-FFF2-40B4-BE49-F238E27FC236}">
                <a16:creationId xmlns:a16="http://schemas.microsoft.com/office/drawing/2014/main" id="{03329097-54ED-4AD5-953D-375A94F13C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419601"/>
            <a:ext cx="75438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B44854-7D6F-4C4E-9F30-D70F2B417D2A}"/>
              </a:ext>
            </a:extLst>
          </p:cNvPr>
          <p:cNvSpPr>
            <a:spLocks noGrp="1"/>
          </p:cNvSpPr>
          <p:nvPr>
            <p:ph type="title" idx="4294967295"/>
          </p:nvPr>
        </p:nvSpPr>
        <p:spPr>
          <a:xfrm>
            <a:off x="1066800" y="1932317"/>
            <a:ext cx="10058400" cy="875252"/>
          </a:xfrm>
        </p:spPr>
        <p:txBody>
          <a:bodyPr/>
          <a:lstStyle/>
          <a:p>
            <a:pPr algn="ctr"/>
            <a:r>
              <a:rPr lang="en-US" b="1" dirty="0"/>
              <a:t>Sources of Data Collections?</a:t>
            </a:r>
          </a:p>
        </p:txBody>
      </p:sp>
      <p:sp>
        <p:nvSpPr>
          <p:cNvPr id="5" name="Title 3">
            <a:extLst>
              <a:ext uri="{FF2B5EF4-FFF2-40B4-BE49-F238E27FC236}">
                <a16:creationId xmlns:a16="http://schemas.microsoft.com/office/drawing/2014/main" id="{0836497D-9E4F-4B32-98E6-8A65E6B12B4B}"/>
              </a:ext>
            </a:extLst>
          </p:cNvPr>
          <p:cNvSpPr txBox="1">
            <a:spLocks/>
          </p:cNvSpPr>
          <p:nvPr/>
        </p:nvSpPr>
        <p:spPr>
          <a:xfrm>
            <a:off x="1066800" y="3059503"/>
            <a:ext cx="10058400" cy="87525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dirty="0"/>
          </a:p>
        </p:txBody>
      </p:sp>
      <p:sp>
        <p:nvSpPr>
          <p:cNvPr id="6" name="Title 3">
            <a:extLst>
              <a:ext uri="{FF2B5EF4-FFF2-40B4-BE49-F238E27FC236}">
                <a16:creationId xmlns:a16="http://schemas.microsoft.com/office/drawing/2014/main" id="{65881A79-7A5E-4001-8F48-C99973139FDB}"/>
              </a:ext>
            </a:extLst>
          </p:cNvPr>
          <p:cNvSpPr txBox="1">
            <a:spLocks/>
          </p:cNvSpPr>
          <p:nvPr/>
        </p:nvSpPr>
        <p:spPr>
          <a:xfrm>
            <a:off x="1066800" y="3152626"/>
            <a:ext cx="10058400" cy="875252"/>
          </a:xfrm>
          <a:prstGeom prst="rect">
            <a:avLst/>
          </a:prstGeom>
        </p:spPr>
        <p:txBody>
          <a:bodyPr vert="horz" lIns="91440" tIns="45720" rIns="91440" bIns="45720" rtlCol="0" anchor="b">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200" dirty="0"/>
              <a:t>Sources of the data is classified into two categories – Statistical and non-statistical.</a:t>
            </a:r>
          </a:p>
        </p:txBody>
      </p:sp>
      <p:sp>
        <p:nvSpPr>
          <p:cNvPr id="7" name="Title 3">
            <a:extLst>
              <a:ext uri="{FF2B5EF4-FFF2-40B4-BE49-F238E27FC236}">
                <a16:creationId xmlns:a16="http://schemas.microsoft.com/office/drawing/2014/main" id="{19EF1207-5DD0-4EFD-8B84-A682094E7D71}"/>
              </a:ext>
            </a:extLst>
          </p:cNvPr>
          <p:cNvSpPr txBox="1">
            <a:spLocks/>
          </p:cNvSpPr>
          <p:nvPr/>
        </p:nvSpPr>
        <p:spPr>
          <a:xfrm>
            <a:off x="1176068" y="4027878"/>
            <a:ext cx="10058400" cy="87525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2000" dirty="0"/>
              <a:t>Statistical sources refer to data that is gathered for some official purpose, incorporate censuses, and officially administered surveys. Non-statistical sources refer to the collection of data for other administrative purposes or for the private sector.</a:t>
            </a:r>
          </a:p>
        </p:txBody>
      </p:sp>
    </p:spTree>
    <p:extLst>
      <p:ext uri="{BB962C8B-B14F-4D97-AF65-F5344CB8AC3E}">
        <p14:creationId xmlns:p14="http://schemas.microsoft.com/office/powerpoint/2010/main" val="162163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061">
            <a:extLst>
              <a:ext uri="{FF2B5EF4-FFF2-40B4-BE49-F238E27FC236}">
                <a16:creationId xmlns:a16="http://schemas.microsoft.com/office/drawing/2014/main" id="{D04ED768-BDF4-4502-AC59-E1791E3B617A}"/>
              </a:ext>
            </a:extLst>
          </p:cNvPr>
          <p:cNvSpPr>
            <a:spLocks noGrp="1" noChangeArrowheads="1"/>
          </p:cNvSpPr>
          <p:nvPr>
            <p:ph type="sldNum" sz="quarter" idx="12"/>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3DCF491-B911-4AC4-8882-49CDCCAA066B}" type="slidenum">
              <a:rPr lang="en-US" altLang="en-US" sz="1200"/>
              <a:pPr eaLnBrk="1" hangingPunct="1"/>
              <a:t>50</a:t>
            </a:fld>
            <a:endParaRPr lang="en-US" altLang="en-US" sz="1200"/>
          </a:p>
        </p:txBody>
      </p:sp>
      <p:sp>
        <p:nvSpPr>
          <p:cNvPr id="33795" name="Rectangle 2">
            <a:extLst>
              <a:ext uri="{FF2B5EF4-FFF2-40B4-BE49-F238E27FC236}">
                <a16:creationId xmlns:a16="http://schemas.microsoft.com/office/drawing/2014/main" id="{A96C9D34-99FA-41BF-9B64-14A4D4248091}"/>
              </a:ext>
            </a:extLst>
          </p:cNvPr>
          <p:cNvSpPr>
            <a:spLocks noGrp="1" noChangeArrowheads="1"/>
          </p:cNvSpPr>
          <p:nvPr>
            <p:ph type="title" idx="4294967295"/>
          </p:nvPr>
        </p:nvSpPr>
        <p:spPr>
          <a:xfrm>
            <a:off x="939800" y="90488"/>
            <a:ext cx="10058400" cy="1449387"/>
          </a:xfrm>
        </p:spPr>
        <p:txBody>
          <a:bodyPr/>
          <a:lstStyle/>
          <a:p>
            <a:pPr eaLnBrk="1" hangingPunct="1"/>
            <a:r>
              <a:rPr lang="en-US" altLang="en-US" b="1" dirty="0" err="1"/>
              <a:t>Haar</a:t>
            </a:r>
            <a:r>
              <a:rPr lang="en-US" altLang="en-US" b="1" dirty="0"/>
              <a:t> Wavelet Coefficients </a:t>
            </a:r>
          </a:p>
        </p:txBody>
      </p:sp>
      <p:sp>
        <p:nvSpPr>
          <p:cNvPr id="33796" name="Rectangle 3">
            <a:extLst>
              <a:ext uri="{FF2B5EF4-FFF2-40B4-BE49-F238E27FC236}">
                <a16:creationId xmlns:a16="http://schemas.microsoft.com/office/drawing/2014/main" id="{F0C49D15-DEDB-4FDC-A1F8-20579A21737D}"/>
              </a:ext>
            </a:extLst>
          </p:cNvPr>
          <p:cNvSpPr>
            <a:spLocks noChangeArrowheads="1"/>
          </p:cNvSpPr>
          <p:nvPr/>
        </p:nvSpPr>
        <p:spPr bwMode="auto">
          <a:xfrm>
            <a:off x="7656514" y="1066800"/>
            <a:ext cx="301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solidFill>
                  <a:schemeClr val="tx2"/>
                </a:solidFill>
                <a:latin typeface="Times New Roman" panose="02020603050405020304" pitchFamily="18" charset="0"/>
                <a:cs typeface="Arial" panose="020B0604020202020204" pitchFamily="34" charset="0"/>
              </a:rPr>
              <a:t> </a:t>
            </a:r>
            <a:r>
              <a:rPr lang="en-US" altLang="en-US" sz="2000" b="1">
                <a:solidFill>
                  <a:schemeClr val="tx2"/>
                </a:solidFill>
                <a:latin typeface="Arial" panose="020B0604020202020204" pitchFamily="34" charset="0"/>
                <a:cs typeface="Arial" panose="020B0604020202020204" pitchFamily="34" charset="0"/>
              </a:rPr>
              <a:t>Coefficient “Supports”</a:t>
            </a:r>
            <a:endParaRPr lang="en-US" altLang="en-US" sz="1400" b="1">
              <a:solidFill>
                <a:schemeClr val="tx2"/>
              </a:solidFill>
              <a:latin typeface="Times New Roman" panose="02020603050405020304" pitchFamily="18" charset="0"/>
              <a:cs typeface="Arial" panose="020B0604020202020204" pitchFamily="34" charset="0"/>
            </a:endParaRPr>
          </a:p>
        </p:txBody>
      </p:sp>
      <p:sp>
        <p:nvSpPr>
          <p:cNvPr id="33797" name="Text Box 4">
            <a:extLst>
              <a:ext uri="{FF2B5EF4-FFF2-40B4-BE49-F238E27FC236}">
                <a16:creationId xmlns:a16="http://schemas.microsoft.com/office/drawing/2014/main" id="{11370D43-B28B-46D6-8063-16B53BDD95D4}"/>
              </a:ext>
            </a:extLst>
          </p:cNvPr>
          <p:cNvSpPr txBox="1">
            <a:spLocks noChangeArrowheads="1"/>
          </p:cNvSpPr>
          <p:nvPr/>
        </p:nvSpPr>
        <p:spPr bwMode="auto">
          <a:xfrm>
            <a:off x="1905001" y="4953000"/>
            <a:ext cx="5641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2              2   0            2   3            5   4               4</a:t>
            </a:r>
          </a:p>
        </p:txBody>
      </p:sp>
      <p:grpSp>
        <p:nvGrpSpPr>
          <p:cNvPr id="33798" name="Group 5">
            <a:extLst>
              <a:ext uri="{FF2B5EF4-FFF2-40B4-BE49-F238E27FC236}">
                <a16:creationId xmlns:a16="http://schemas.microsoft.com/office/drawing/2014/main" id="{826C1F0B-20F6-4DD2-8A4A-2334E04BC6E7}"/>
              </a:ext>
            </a:extLst>
          </p:cNvPr>
          <p:cNvGrpSpPr>
            <a:grpSpLocks/>
          </p:cNvGrpSpPr>
          <p:nvPr/>
        </p:nvGrpSpPr>
        <p:grpSpPr bwMode="auto">
          <a:xfrm>
            <a:off x="4267200" y="2514600"/>
            <a:ext cx="762000" cy="457200"/>
            <a:chOff x="1392" y="1344"/>
            <a:chExt cx="480" cy="288"/>
          </a:xfrm>
        </p:grpSpPr>
        <p:sp>
          <p:nvSpPr>
            <p:cNvPr id="33903" name="Text Box 6">
              <a:extLst>
                <a:ext uri="{FF2B5EF4-FFF2-40B4-BE49-F238E27FC236}">
                  <a16:creationId xmlns:a16="http://schemas.microsoft.com/office/drawing/2014/main" id="{6BAD066A-7C5A-4C7A-BB70-488ECEF11DB6}"/>
                </a:ext>
              </a:extLst>
            </p:cNvPr>
            <p:cNvSpPr txBox="1">
              <a:spLocks noChangeArrowheads="1"/>
            </p:cNvSpPr>
            <p:nvPr/>
          </p:nvSpPr>
          <p:spPr bwMode="auto">
            <a:xfrm>
              <a:off x="1392" y="1392"/>
              <a:ext cx="4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-1.25</a:t>
              </a:r>
            </a:p>
          </p:txBody>
        </p:sp>
        <p:sp>
          <p:nvSpPr>
            <p:cNvPr id="33904" name="Oval 7">
              <a:extLst>
                <a:ext uri="{FF2B5EF4-FFF2-40B4-BE49-F238E27FC236}">
                  <a16:creationId xmlns:a16="http://schemas.microsoft.com/office/drawing/2014/main" id="{986667B1-8D25-40C0-913D-95F8D314179E}"/>
                </a:ext>
              </a:extLst>
            </p:cNvPr>
            <p:cNvSpPr>
              <a:spLocks noChangeArrowheads="1"/>
            </p:cNvSpPr>
            <p:nvPr/>
          </p:nvSpPr>
          <p:spPr bwMode="auto">
            <a:xfrm>
              <a:off x="1392" y="1344"/>
              <a:ext cx="432" cy="28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grpSp>
        <p:nvGrpSpPr>
          <p:cNvPr id="33799" name="Group 8">
            <a:extLst>
              <a:ext uri="{FF2B5EF4-FFF2-40B4-BE49-F238E27FC236}">
                <a16:creationId xmlns:a16="http://schemas.microsoft.com/office/drawing/2014/main" id="{13FD3795-6728-4FAE-95A7-3876F0103424}"/>
              </a:ext>
            </a:extLst>
          </p:cNvPr>
          <p:cNvGrpSpPr>
            <a:grpSpLocks/>
          </p:cNvGrpSpPr>
          <p:nvPr/>
        </p:nvGrpSpPr>
        <p:grpSpPr bwMode="auto">
          <a:xfrm>
            <a:off x="4267200" y="1752600"/>
            <a:ext cx="685800" cy="457200"/>
            <a:chOff x="1392" y="1008"/>
            <a:chExt cx="432" cy="288"/>
          </a:xfrm>
        </p:grpSpPr>
        <p:sp>
          <p:nvSpPr>
            <p:cNvPr id="33901" name="Text Box 9">
              <a:extLst>
                <a:ext uri="{FF2B5EF4-FFF2-40B4-BE49-F238E27FC236}">
                  <a16:creationId xmlns:a16="http://schemas.microsoft.com/office/drawing/2014/main" id="{5E7D5861-0877-407E-A56D-2AA658F243C5}"/>
                </a:ext>
              </a:extLst>
            </p:cNvPr>
            <p:cNvSpPr txBox="1">
              <a:spLocks noChangeArrowheads="1"/>
            </p:cNvSpPr>
            <p:nvPr/>
          </p:nvSpPr>
          <p:spPr bwMode="auto">
            <a:xfrm>
              <a:off x="1392" y="1056"/>
              <a:ext cx="40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2.75</a:t>
              </a:r>
            </a:p>
          </p:txBody>
        </p:sp>
        <p:sp>
          <p:nvSpPr>
            <p:cNvPr id="33902" name="Oval 10">
              <a:extLst>
                <a:ext uri="{FF2B5EF4-FFF2-40B4-BE49-F238E27FC236}">
                  <a16:creationId xmlns:a16="http://schemas.microsoft.com/office/drawing/2014/main" id="{166B719C-801A-4D44-B1C9-2AA5B4FDF09F}"/>
                </a:ext>
              </a:extLst>
            </p:cNvPr>
            <p:cNvSpPr>
              <a:spLocks noChangeArrowheads="1"/>
            </p:cNvSpPr>
            <p:nvPr/>
          </p:nvSpPr>
          <p:spPr bwMode="auto">
            <a:xfrm>
              <a:off x="1392" y="1008"/>
              <a:ext cx="432" cy="28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grpSp>
        <p:nvGrpSpPr>
          <p:cNvPr id="33800" name="Group 11">
            <a:extLst>
              <a:ext uri="{FF2B5EF4-FFF2-40B4-BE49-F238E27FC236}">
                <a16:creationId xmlns:a16="http://schemas.microsoft.com/office/drawing/2014/main" id="{68C1DCDD-78C9-4041-B52C-1E6C64CC9373}"/>
              </a:ext>
            </a:extLst>
          </p:cNvPr>
          <p:cNvGrpSpPr>
            <a:grpSpLocks/>
          </p:cNvGrpSpPr>
          <p:nvPr/>
        </p:nvGrpSpPr>
        <p:grpSpPr bwMode="auto">
          <a:xfrm>
            <a:off x="3048000" y="3276600"/>
            <a:ext cx="762000" cy="457200"/>
            <a:chOff x="816" y="1632"/>
            <a:chExt cx="480" cy="288"/>
          </a:xfrm>
        </p:grpSpPr>
        <p:sp>
          <p:nvSpPr>
            <p:cNvPr id="33899" name="Oval 12">
              <a:extLst>
                <a:ext uri="{FF2B5EF4-FFF2-40B4-BE49-F238E27FC236}">
                  <a16:creationId xmlns:a16="http://schemas.microsoft.com/office/drawing/2014/main" id="{1DE32EA1-2F0F-4CEE-AEE2-BB56FDBCA53E}"/>
                </a:ext>
              </a:extLst>
            </p:cNvPr>
            <p:cNvSpPr>
              <a:spLocks noChangeArrowheads="1"/>
            </p:cNvSpPr>
            <p:nvPr/>
          </p:nvSpPr>
          <p:spPr bwMode="auto">
            <a:xfrm>
              <a:off x="816" y="1632"/>
              <a:ext cx="432" cy="28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900" name="Text Box 13">
              <a:extLst>
                <a:ext uri="{FF2B5EF4-FFF2-40B4-BE49-F238E27FC236}">
                  <a16:creationId xmlns:a16="http://schemas.microsoft.com/office/drawing/2014/main" id="{A84015B2-4802-4055-9C30-B5F9462F0DEF}"/>
                </a:ext>
              </a:extLst>
            </p:cNvPr>
            <p:cNvSpPr txBox="1">
              <a:spLocks noChangeArrowheads="1"/>
            </p:cNvSpPr>
            <p:nvPr/>
          </p:nvSpPr>
          <p:spPr bwMode="auto">
            <a:xfrm>
              <a:off x="864" y="168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0.5</a:t>
              </a:r>
            </a:p>
          </p:txBody>
        </p:sp>
      </p:grpSp>
      <p:grpSp>
        <p:nvGrpSpPr>
          <p:cNvPr id="33801" name="Group 14">
            <a:extLst>
              <a:ext uri="{FF2B5EF4-FFF2-40B4-BE49-F238E27FC236}">
                <a16:creationId xmlns:a16="http://schemas.microsoft.com/office/drawing/2014/main" id="{3292075B-C334-4B97-B81F-FB375309FE72}"/>
              </a:ext>
            </a:extLst>
          </p:cNvPr>
          <p:cNvGrpSpPr>
            <a:grpSpLocks/>
          </p:cNvGrpSpPr>
          <p:nvPr/>
        </p:nvGrpSpPr>
        <p:grpSpPr bwMode="auto">
          <a:xfrm>
            <a:off x="5562600" y="3276600"/>
            <a:ext cx="762000" cy="457200"/>
            <a:chOff x="816" y="1632"/>
            <a:chExt cx="480" cy="288"/>
          </a:xfrm>
        </p:grpSpPr>
        <p:sp>
          <p:nvSpPr>
            <p:cNvPr id="33897" name="Oval 15">
              <a:extLst>
                <a:ext uri="{FF2B5EF4-FFF2-40B4-BE49-F238E27FC236}">
                  <a16:creationId xmlns:a16="http://schemas.microsoft.com/office/drawing/2014/main" id="{6CCA3467-5076-4BFE-B9CD-B45E2B2EA7E3}"/>
                </a:ext>
              </a:extLst>
            </p:cNvPr>
            <p:cNvSpPr>
              <a:spLocks noChangeArrowheads="1"/>
            </p:cNvSpPr>
            <p:nvPr/>
          </p:nvSpPr>
          <p:spPr bwMode="auto">
            <a:xfrm>
              <a:off x="816" y="1632"/>
              <a:ext cx="432" cy="28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98" name="Text Box 16">
              <a:extLst>
                <a:ext uri="{FF2B5EF4-FFF2-40B4-BE49-F238E27FC236}">
                  <a16:creationId xmlns:a16="http://schemas.microsoft.com/office/drawing/2014/main" id="{BDE8328B-42CF-4397-BCC2-23C05BAB6A29}"/>
                </a:ext>
              </a:extLst>
            </p:cNvPr>
            <p:cNvSpPr txBox="1">
              <a:spLocks noChangeArrowheads="1"/>
            </p:cNvSpPr>
            <p:nvPr/>
          </p:nvSpPr>
          <p:spPr bwMode="auto">
            <a:xfrm>
              <a:off x="864" y="168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 0</a:t>
              </a:r>
            </a:p>
          </p:txBody>
        </p:sp>
      </p:grpSp>
      <p:grpSp>
        <p:nvGrpSpPr>
          <p:cNvPr id="33802" name="Group 17">
            <a:extLst>
              <a:ext uri="{FF2B5EF4-FFF2-40B4-BE49-F238E27FC236}">
                <a16:creationId xmlns:a16="http://schemas.microsoft.com/office/drawing/2014/main" id="{B7B3DF9C-E3EB-4609-99E6-434327D0021E}"/>
              </a:ext>
            </a:extLst>
          </p:cNvPr>
          <p:cNvGrpSpPr>
            <a:grpSpLocks/>
          </p:cNvGrpSpPr>
          <p:nvPr/>
        </p:nvGrpSpPr>
        <p:grpSpPr bwMode="auto">
          <a:xfrm>
            <a:off x="2362200" y="4038600"/>
            <a:ext cx="762000" cy="457200"/>
            <a:chOff x="816" y="1632"/>
            <a:chExt cx="480" cy="288"/>
          </a:xfrm>
        </p:grpSpPr>
        <p:sp>
          <p:nvSpPr>
            <p:cNvPr id="33895" name="Oval 18">
              <a:extLst>
                <a:ext uri="{FF2B5EF4-FFF2-40B4-BE49-F238E27FC236}">
                  <a16:creationId xmlns:a16="http://schemas.microsoft.com/office/drawing/2014/main" id="{2BA92F48-F340-4F99-B41A-C28261DF8D6C}"/>
                </a:ext>
              </a:extLst>
            </p:cNvPr>
            <p:cNvSpPr>
              <a:spLocks noChangeArrowheads="1"/>
            </p:cNvSpPr>
            <p:nvPr/>
          </p:nvSpPr>
          <p:spPr bwMode="auto">
            <a:xfrm>
              <a:off x="816" y="1632"/>
              <a:ext cx="432" cy="28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96" name="Text Box 19">
              <a:extLst>
                <a:ext uri="{FF2B5EF4-FFF2-40B4-BE49-F238E27FC236}">
                  <a16:creationId xmlns:a16="http://schemas.microsoft.com/office/drawing/2014/main" id="{57BB45D1-9727-43C8-B272-4E8B036694B7}"/>
                </a:ext>
              </a:extLst>
            </p:cNvPr>
            <p:cNvSpPr txBox="1">
              <a:spLocks noChangeArrowheads="1"/>
            </p:cNvSpPr>
            <p:nvPr/>
          </p:nvSpPr>
          <p:spPr bwMode="auto">
            <a:xfrm>
              <a:off x="864" y="168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 0</a:t>
              </a:r>
            </a:p>
          </p:txBody>
        </p:sp>
      </p:grpSp>
      <p:grpSp>
        <p:nvGrpSpPr>
          <p:cNvPr id="33803" name="Group 20">
            <a:extLst>
              <a:ext uri="{FF2B5EF4-FFF2-40B4-BE49-F238E27FC236}">
                <a16:creationId xmlns:a16="http://schemas.microsoft.com/office/drawing/2014/main" id="{5A480B69-0975-414B-94CF-044DF0FA6293}"/>
              </a:ext>
            </a:extLst>
          </p:cNvPr>
          <p:cNvGrpSpPr>
            <a:grpSpLocks/>
          </p:cNvGrpSpPr>
          <p:nvPr/>
        </p:nvGrpSpPr>
        <p:grpSpPr bwMode="auto">
          <a:xfrm>
            <a:off x="3733800" y="4038600"/>
            <a:ext cx="762000" cy="457200"/>
            <a:chOff x="816" y="1632"/>
            <a:chExt cx="480" cy="288"/>
          </a:xfrm>
        </p:grpSpPr>
        <p:sp>
          <p:nvSpPr>
            <p:cNvPr id="33893" name="Oval 21">
              <a:extLst>
                <a:ext uri="{FF2B5EF4-FFF2-40B4-BE49-F238E27FC236}">
                  <a16:creationId xmlns:a16="http://schemas.microsoft.com/office/drawing/2014/main" id="{12D4564E-2F84-4B65-8D6F-8DB8608B3D44}"/>
                </a:ext>
              </a:extLst>
            </p:cNvPr>
            <p:cNvSpPr>
              <a:spLocks noChangeArrowheads="1"/>
            </p:cNvSpPr>
            <p:nvPr/>
          </p:nvSpPr>
          <p:spPr bwMode="auto">
            <a:xfrm>
              <a:off x="816" y="1632"/>
              <a:ext cx="432" cy="28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94" name="Text Box 22">
              <a:extLst>
                <a:ext uri="{FF2B5EF4-FFF2-40B4-BE49-F238E27FC236}">
                  <a16:creationId xmlns:a16="http://schemas.microsoft.com/office/drawing/2014/main" id="{F20818ED-FC3A-47C6-A5D0-7931A3370238}"/>
                </a:ext>
              </a:extLst>
            </p:cNvPr>
            <p:cNvSpPr txBox="1">
              <a:spLocks noChangeArrowheads="1"/>
            </p:cNvSpPr>
            <p:nvPr/>
          </p:nvSpPr>
          <p:spPr bwMode="auto">
            <a:xfrm>
              <a:off x="864" y="168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 -1</a:t>
              </a:r>
            </a:p>
          </p:txBody>
        </p:sp>
      </p:grpSp>
      <p:grpSp>
        <p:nvGrpSpPr>
          <p:cNvPr id="33804" name="Group 23">
            <a:extLst>
              <a:ext uri="{FF2B5EF4-FFF2-40B4-BE49-F238E27FC236}">
                <a16:creationId xmlns:a16="http://schemas.microsoft.com/office/drawing/2014/main" id="{CCD55803-7ED8-40CF-AB34-2FADAA57EE7C}"/>
              </a:ext>
            </a:extLst>
          </p:cNvPr>
          <p:cNvGrpSpPr>
            <a:grpSpLocks/>
          </p:cNvGrpSpPr>
          <p:nvPr/>
        </p:nvGrpSpPr>
        <p:grpSpPr bwMode="auto">
          <a:xfrm>
            <a:off x="6400800" y="4038600"/>
            <a:ext cx="762000" cy="457200"/>
            <a:chOff x="816" y="1632"/>
            <a:chExt cx="480" cy="288"/>
          </a:xfrm>
        </p:grpSpPr>
        <p:sp>
          <p:nvSpPr>
            <p:cNvPr id="33891" name="Oval 24">
              <a:extLst>
                <a:ext uri="{FF2B5EF4-FFF2-40B4-BE49-F238E27FC236}">
                  <a16:creationId xmlns:a16="http://schemas.microsoft.com/office/drawing/2014/main" id="{822B1447-EEE1-4C85-846E-8264B637FB9B}"/>
                </a:ext>
              </a:extLst>
            </p:cNvPr>
            <p:cNvSpPr>
              <a:spLocks noChangeArrowheads="1"/>
            </p:cNvSpPr>
            <p:nvPr/>
          </p:nvSpPr>
          <p:spPr bwMode="auto">
            <a:xfrm>
              <a:off x="816" y="1632"/>
              <a:ext cx="432" cy="28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92" name="Text Box 25">
              <a:extLst>
                <a:ext uri="{FF2B5EF4-FFF2-40B4-BE49-F238E27FC236}">
                  <a16:creationId xmlns:a16="http://schemas.microsoft.com/office/drawing/2014/main" id="{4A1245CE-F603-4C8A-B0B4-2367D3F6C645}"/>
                </a:ext>
              </a:extLst>
            </p:cNvPr>
            <p:cNvSpPr txBox="1">
              <a:spLocks noChangeArrowheads="1"/>
            </p:cNvSpPr>
            <p:nvPr/>
          </p:nvSpPr>
          <p:spPr bwMode="auto">
            <a:xfrm>
              <a:off x="864" y="168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 0</a:t>
              </a:r>
            </a:p>
          </p:txBody>
        </p:sp>
      </p:grpSp>
      <p:grpSp>
        <p:nvGrpSpPr>
          <p:cNvPr id="33805" name="Group 26">
            <a:extLst>
              <a:ext uri="{FF2B5EF4-FFF2-40B4-BE49-F238E27FC236}">
                <a16:creationId xmlns:a16="http://schemas.microsoft.com/office/drawing/2014/main" id="{BD596935-F5D8-4C49-9BBC-D9F29FC94EAD}"/>
              </a:ext>
            </a:extLst>
          </p:cNvPr>
          <p:cNvGrpSpPr>
            <a:grpSpLocks/>
          </p:cNvGrpSpPr>
          <p:nvPr/>
        </p:nvGrpSpPr>
        <p:grpSpPr bwMode="auto">
          <a:xfrm>
            <a:off x="4953000" y="4038600"/>
            <a:ext cx="762000" cy="457200"/>
            <a:chOff x="816" y="1632"/>
            <a:chExt cx="480" cy="288"/>
          </a:xfrm>
        </p:grpSpPr>
        <p:sp>
          <p:nvSpPr>
            <p:cNvPr id="33889" name="Oval 27">
              <a:extLst>
                <a:ext uri="{FF2B5EF4-FFF2-40B4-BE49-F238E27FC236}">
                  <a16:creationId xmlns:a16="http://schemas.microsoft.com/office/drawing/2014/main" id="{DB57D1C4-911C-4258-B0C9-687E1E73BF4B}"/>
                </a:ext>
              </a:extLst>
            </p:cNvPr>
            <p:cNvSpPr>
              <a:spLocks noChangeArrowheads="1"/>
            </p:cNvSpPr>
            <p:nvPr/>
          </p:nvSpPr>
          <p:spPr bwMode="auto">
            <a:xfrm>
              <a:off x="816" y="1632"/>
              <a:ext cx="432" cy="28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90" name="Text Box 28">
              <a:extLst>
                <a:ext uri="{FF2B5EF4-FFF2-40B4-BE49-F238E27FC236}">
                  <a16:creationId xmlns:a16="http://schemas.microsoft.com/office/drawing/2014/main" id="{36A18879-ED58-4E02-AB28-E3F4467EBD44}"/>
                </a:ext>
              </a:extLst>
            </p:cNvPr>
            <p:cNvSpPr txBox="1">
              <a:spLocks noChangeArrowheads="1"/>
            </p:cNvSpPr>
            <p:nvPr/>
          </p:nvSpPr>
          <p:spPr bwMode="auto">
            <a:xfrm>
              <a:off x="864" y="168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 -1</a:t>
              </a:r>
            </a:p>
          </p:txBody>
        </p:sp>
      </p:grpSp>
      <p:sp>
        <p:nvSpPr>
          <p:cNvPr id="33806" name="Line 29">
            <a:extLst>
              <a:ext uri="{FF2B5EF4-FFF2-40B4-BE49-F238E27FC236}">
                <a16:creationId xmlns:a16="http://schemas.microsoft.com/office/drawing/2014/main" id="{2918D694-69FF-4A44-9305-2E549140659F}"/>
              </a:ext>
            </a:extLst>
          </p:cNvPr>
          <p:cNvSpPr>
            <a:spLocks noChangeShapeType="1"/>
          </p:cNvSpPr>
          <p:nvPr/>
        </p:nvSpPr>
        <p:spPr bwMode="auto">
          <a:xfrm flipH="1">
            <a:off x="2133600" y="4419600"/>
            <a:ext cx="30480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807" name="Line 30">
            <a:extLst>
              <a:ext uri="{FF2B5EF4-FFF2-40B4-BE49-F238E27FC236}">
                <a16:creationId xmlns:a16="http://schemas.microsoft.com/office/drawing/2014/main" id="{72FBD1A1-0E17-4F8C-BB2F-280E0F15D8C7}"/>
              </a:ext>
            </a:extLst>
          </p:cNvPr>
          <p:cNvSpPr>
            <a:spLocks noChangeShapeType="1"/>
          </p:cNvSpPr>
          <p:nvPr/>
        </p:nvSpPr>
        <p:spPr bwMode="auto">
          <a:xfrm>
            <a:off x="2895600" y="4419600"/>
            <a:ext cx="30480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808" name="Line 31">
            <a:extLst>
              <a:ext uri="{FF2B5EF4-FFF2-40B4-BE49-F238E27FC236}">
                <a16:creationId xmlns:a16="http://schemas.microsoft.com/office/drawing/2014/main" id="{52EA6F5B-D3F2-42DB-AE2E-8F30C9904C72}"/>
              </a:ext>
            </a:extLst>
          </p:cNvPr>
          <p:cNvSpPr>
            <a:spLocks noChangeShapeType="1"/>
          </p:cNvSpPr>
          <p:nvPr/>
        </p:nvSpPr>
        <p:spPr bwMode="auto">
          <a:xfrm flipH="1">
            <a:off x="3581400" y="4419600"/>
            <a:ext cx="30480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809" name="Line 32">
            <a:extLst>
              <a:ext uri="{FF2B5EF4-FFF2-40B4-BE49-F238E27FC236}">
                <a16:creationId xmlns:a16="http://schemas.microsoft.com/office/drawing/2014/main" id="{4FA49D2A-6A88-4155-ACAD-CD01829EA138}"/>
              </a:ext>
            </a:extLst>
          </p:cNvPr>
          <p:cNvSpPr>
            <a:spLocks noChangeShapeType="1"/>
          </p:cNvSpPr>
          <p:nvPr/>
        </p:nvSpPr>
        <p:spPr bwMode="auto">
          <a:xfrm flipH="1">
            <a:off x="4800600" y="4419600"/>
            <a:ext cx="30480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810" name="Line 33">
            <a:extLst>
              <a:ext uri="{FF2B5EF4-FFF2-40B4-BE49-F238E27FC236}">
                <a16:creationId xmlns:a16="http://schemas.microsoft.com/office/drawing/2014/main" id="{3EB02CF9-AD78-4A72-9818-104CBA6617A0}"/>
              </a:ext>
            </a:extLst>
          </p:cNvPr>
          <p:cNvSpPr>
            <a:spLocks noChangeShapeType="1"/>
          </p:cNvSpPr>
          <p:nvPr/>
        </p:nvSpPr>
        <p:spPr bwMode="auto">
          <a:xfrm flipH="1">
            <a:off x="6172200" y="4419600"/>
            <a:ext cx="30480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811" name="Line 34">
            <a:extLst>
              <a:ext uri="{FF2B5EF4-FFF2-40B4-BE49-F238E27FC236}">
                <a16:creationId xmlns:a16="http://schemas.microsoft.com/office/drawing/2014/main" id="{4383BAFD-0040-4FC5-8C17-ECB52C062A2F}"/>
              </a:ext>
            </a:extLst>
          </p:cNvPr>
          <p:cNvSpPr>
            <a:spLocks noChangeShapeType="1"/>
          </p:cNvSpPr>
          <p:nvPr/>
        </p:nvSpPr>
        <p:spPr bwMode="auto">
          <a:xfrm>
            <a:off x="4267200" y="4495800"/>
            <a:ext cx="22860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812" name="Line 35">
            <a:extLst>
              <a:ext uri="{FF2B5EF4-FFF2-40B4-BE49-F238E27FC236}">
                <a16:creationId xmlns:a16="http://schemas.microsoft.com/office/drawing/2014/main" id="{1BE284F6-B624-4269-87B0-9441C17761B5}"/>
              </a:ext>
            </a:extLst>
          </p:cNvPr>
          <p:cNvSpPr>
            <a:spLocks noChangeShapeType="1"/>
          </p:cNvSpPr>
          <p:nvPr/>
        </p:nvSpPr>
        <p:spPr bwMode="auto">
          <a:xfrm>
            <a:off x="5486400" y="4419600"/>
            <a:ext cx="30480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813" name="Line 36">
            <a:extLst>
              <a:ext uri="{FF2B5EF4-FFF2-40B4-BE49-F238E27FC236}">
                <a16:creationId xmlns:a16="http://schemas.microsoft.com/office/drawing/2014/main" id="{397B0F2A-1ED5-4BD0-8684-EB45AF7286DF}"/>
              </a:ext>
            </a:extLst>
          </p:cNvPr>
          <p:cNvSpPr>
            <a:spLocks noChangeShapeType="1"/>
          </p:cNvSpPr>
          <p:nvPr/>
        </p:nvSpPr>
        <p:spPr bwMode="auto">
          <a:xfrm>
            <a:off x="7010400" y="4419600"/>
            <a:ext cx="30480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814" name="Line 37">
            <a:extLst>
              <a:ext uri="{FF2B5EF4-FFF2-40B4-BE49-F238E27FC236}">
                <a16:creationId xmlns:a16="http://schemas.microsoft.com/office/drawing/2014/main" id="{ACB8E41B-78C9-4F33-B4ED-386F9BF0CC84}"/>
              </a:ext>
            </a:extLst>
          </p:cNvPr>
          <p:cNvSpPr>
            <a:spLocks noChangeShapeType="1"/>
          </p:cNvSpPr>
          <p:nvPr/>
        </p:nvSpPr>
        <p:spPr bwMode="auto">
          <a:xfrm flipH="1">
            <a:off x="2743200" y="3657600"/>
            <a:ext cx="381000" cy="3810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815" name="Line 38">
            <a:extLst>
              <a:ext uri="{FF2B5EF4-FFF2-40B4-BE49-F238E27FC236}">
                <a16:creationId xmlns:a16="http://schemas.microsoft.com/office/drawing/2014/main" id="{F6DE7108-FF87-479F-8129-8C4D6F34DF94}"/>
              </a:ext>
            </a:extLst>
          </p:cNvPr>
          <p:cNvSpPr>
            <a:spLocks noChangeShapeType="1"/>
          </p:cNvSpPr>
          <p:nvPr/>
        </p:nvSpPr>
        <p:spPr bwMode="auto">
          <a:xfrm flipH="1">
            <a:off x="5257800" y="3657600"/>
            <a:ext cx="381000" cy="3810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816" name="Line 39">
            <a:extLst>
              <a:ext uri="{FF2B5EF4-FFF2-40B4-BE49-F238E27FC236}">
                <a16:creationId xmlns:a16="http://schemas.microsoft.com/office/drawing/2014/main" id="{9395D799-E062-44A9-8A7C-680308C5809E}"/>
              </a:ext>
            </a:extLst>
          </p:cNvPr>
          <p:cNvSpPr>
            <a:spLocks noChangeShapeType="1"/>
          </p:cNvSpPr>
          <p:nvPr/>
        </p:nvSpPr>
        <p:spPr bwMode="auto">
          <a:xfrm flipH="1">
            <a:off x="3505200" y="2819400"/>
            <a:ext cx="762000" cy="457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817" name="Line 40">
            <a:extLst>
              <a:ext uri="{FF2B5EF4-FFF2-40B4-BE49-F238E27FC236}">
                <a16:creationId xmlns:a16="http://schemas.microsoft.com/office/drawing/2014/main" id="{C5DEB4B7-D05F-4068-8F26-9A8667A3348E}"/>
              </a:ext>
            </a:extLst>
          </p:cNvPr>
          <p:cNvSpPr>
            <a:spLocks noChangeShapeType="1"/>
          </p:cNvSpPr>
          <p:nvPr/>
        </p:nvSpPr>
        <p:spPr bwMode="auto">
          <a:xfrm>
            <a:off x="3657600" y="3657600"/>
            <a:ext cx="457200" cy="3810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818" name="Line 41">
            <a:extLst>
              <a:ext uri="{FF2B5EF4-FFF2-40B4-BE49-F238E27FC236}">
                <a16:creationId xmlns:a16="http://schemas.microsoft.com/office/drawing/2014/main" id="{061EB9F6-923C-4B63-84D6-714AEF93CB92}"/>
              </a:ext>
            </a:extLst>
          </p:cNvPr>
          <p:cNvSpPr>
            <a:spLocks noChangeShapeType="1"/>
          </p:cNvSpPr>
          <p:nvPr/>
        </p:nvSpPr>
        <p:spPr bwMode="auto">
          <a:xfrm>
            <a:off x="6172200" y="3657600"/>
            <a:ext cx="457200" cy="3810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819" name="Line 42">
            <a:extLst>
              <a:ext uri="{FF2B5EF4-FFF2-40B4-BE49-F238E27FC236}">
                <a16:creationId xmlns:a16="http://schemas.microsoft.com/office/drawing/2014/main" id="{25950895-0467-406F-9C2D-97253E524898}"/>
              </a:ext>
            </a:extLst>
          </p:cNvPr>
          <p:cNvSpPr>
            <a:spLocks noChangeShapeType="1"/>
          </p:cNvSpPr>
          <p:nvPr/>
        </p:nvSpPr>
        <p:spPr bwMode="auto">
          <a:xfrm>
            <a:off x="4953000" y="2819400"/>
            <a:ext cx="914400" cy="457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820" name="Line 43">
            <a:extLst>
              <a:ext uri="{FF2B5EF4-FFF2-40B4-BE49-F238E27FC236}">
                <a16:creationId xmlns:a16="http://schemas.microsoft.com/office/drawing/2014/main" id="{8035B3A6-32BE-4A30-9ADF-E1F384446C0F}"/>
              </a:ext>
            </a:extLst>
          </p:cNvPr>
          <p:cNvSpPr>
            <a:spLocks noChangeShapeType="1"/>
          </p:cNvSpPr>
          <p:nvPr/>
        </p:nvSpPr>
        <p:spPr bwMode="auto">
          <a:xfrm flipH="1">
            <a:off x="4572000" y="2209800"/>
            <a:ext cx="0" cy="304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821" name="Text Box 44">
            <a:extLst>
              <a:ext uri="{FF2B5EF4-FFF2-40B4-BE49-F238E27FC236}">
                <a16:creationId xmlns:a16="http://schemas.microsoft.com/office/drawing/2014/main" id="{96AFA814-04D9-4D3E-9217-7BEA4E679414}"/>
              </a:ext>
            </a:extLst>
          </p:cNvPr>
          <p:cNvSpPr txBox="1">
            <a:spLocks noChangeArrowheads="1"/>
          </p:cNvSpPr>
          <p:nvPr/>
        </p:nvSpPr>
        <p:spPr bwMode="auto">
          <a:xfrm>
            <a:off x="4191001" y="2133601"/>
            <a:ext cx="449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solidFill>
                  <a:schemeClr val="tx2"/>
                </a:solidFill>
                <a:latin typeface="Verdana" panose="020B0604030504040204" pitchFamily="34" charset="0"/>
                <a:cs typeface="Arial" panose="020B0604020202020204" pitchFamily="34" charset="0"/>
              </a:rPr>
              <a:t>+</a:t>
            </a:r>
          </a:p>
        </p:txBody>
      </p:sp>
      <p:sp>
        <p:nvSpPr>
          <p:cNvPr id="33822" name="Text Box 45">
            <a:extLst>
              <a:ext uri="{FF2B5EF4-FFF2-40B4-BE49-F238E27FC236}">
                <a16:creationId xmlns:a16="http://schemas.microsoft.com/office/drawing/2014/main" id="{1FAACE4E-4735-4467-BC85-D6C2336A52B2}"/>
              </a:ext>
            </a:extLst>
          </p:cNvPr>
          <p:cNvSpPr txBox="1">
            <a:spLocks noChangeArrowheads="1"/>
          </p:cNvSpPr>
          <p:nvPr/>
        </p:nvSpPr>
        <p:spPr bwMode="auto">
          <a:xfrm>
            <a:off x="5334000" y="2743200"/>
            <a:ext cx="33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b="1">
                <a:solidFill>
                  <a:srgbClr val="FF5050"/>
                </a:solidFill>
                <a:latin typeface="Verdana" panose="020B0604030504040204" pitchFamily="34" charset="0"/>
                <a:cs typeface="Arial" panose="020B0604020202020204" pitchFamily="34" charset="0"/>
              </a:rPr>
              <a:t>-</a:t>
            </a:r>
          </a:p>
        </p:txBody>
      </p:sp>
      <p:sp>
        <p:nvSpPr>
          <p:cNvPr id="33823" name="Text Box 46">
            <a:extLst>
              <a:ext uri="{FF2B5EF4-FFF2-40B4-BE49-F238E27FC236}">
                <a16:creationId xmlns:a16="http://schemas.microsoft.com/office/drawing/2014/main" id="{2F12A216-9A1E-42D1-99A9-D8106A983EE2}"/>
              </a:ext>
            </a:extLst>
          </p:cNvPr>
          <p:cNvSpPr txBox="1">
            <a:spLocks noChangeArrowheads="1"/>
          </p:cNvSpPr>
          <p:nvPr/>
        </p:nvSpPr>
        <p:spPr bwMode="auto">
          <a:xfrm>
            <a:off x="3657601" y="2667001"/>
            <a:ext cx="449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solidFill>
                  <a:srgbClr val="FF5050"/>
                </a:solidFill>
                <a:latin typeface="Verdana" panose="020B0604030504040204" pitchFamily="34" charset="0"/>
                <a:cs typeface="Arial" panose="020B0604020202020204" pitchFamily="34" charset="0"/>
              </a:rPr>
              <a:t>+</a:t>
            </a:r>
          </a:p>
        </p:txBody>
      </p:sp>
      <p:sp>
        <p:nvSpPr>
          <p:cNvPr id="33824" name="Text Box 47">
            <a:extLst>
              <a:ext uri="{FF2B5EF4-FFF2-40B4-BE49-F238E27FC236}">
                <a16:creationId xmlns:a16="http://schemas.microsoft.com/office/drawing/2014/main" id="{23AE8F09-BBC5-405F-80A8-13FE7D3BB715}"/>
              </a:ext>
            </a:extLst>
          </p:cNvPr>
          <p:cNvSpPr txBox="1">
            <a:spLocks noChangeArrowheads="1"/>
          </p:cNvSpPr>
          <p:nvPr/>
        </p:nvSpPr>
        <p:spPr bwMode="auto">
          <a:xfrm>
            <a:off x="2514601" y="3505201"/>
            <a:ext cx="449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solidFill>
                  <a:srgbClr val="FF5050"/>
                </a:solidFill>
                <a:latin typeface="Verdana" panose="020B0604030504040204" pitchFamily="34" charset="0"/>
                <a:cs typeface="Arial" panose="020B0604020202020204" pitchFamily="34" charset="0"/>
              </a:rPr>
              <a:t>+</a:t>
            </a:r>
          </a:p>
        </p:txBody>
      </p:sp>
      <p:sp>
        <p:nvSpPr>
          <p:cNvPr id="33825" name="Text Box 48">
            <a:extLst>
              <a:ext uri="{FF2B5EF4-FFF2-40B4-BE49-F238E27FC236}">
                <a16:creationId xmlns:a16="http://schemas.microsoft.com/office/drawing/2014/main" id="{8B0CF6C1-786A-4989-8364-E9904BE27E27}"/>
              </a:ext>
            </a:extLst>
          </p:cNvPr>
          <p:cNvSpPr txBox="1">
            <a:spLocks noChangeArrowheads="1"/>
          </p:cNvSpPr>
          <p:nvPr/>
        </p:nvSpPr>
        <p:spPr bwMode="auto">
          <a:xfrm>
            <a:off x="1905000" y="4343401"/>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solidFill>
                  <a:srgbClr val="FF5050"/>
                </a:solidFill>
                <a:latin typeface="Verdana" panose="020B0604030504040204" pitchFamily="34" charset="0"/>
                <a:cs typeface="Arial" panose="020B0604020202020204" pitchFamily="34" charset="0"/>
              </a:rPr>
              <a:t>+</a:t>
            </a:r>
          </a:p>
        </p:txBody>
      </p:sp>
      <p:sp>
        <p:nvSpPr>
          <p:cNvPr id="33826" name="Text Box 49">
            <a:extLst>
              <a:ext uri="{FF2B5EF4-FFF2-40B4-BE49-F238E27FC236}">
                <a16:creationId xmlns:a16="http://schemas.microsoft.com/office/drawing/2014/main" id="{B7C8E59F-D1EB-46AE-AF33-CC4DC0F69F75}"/>
              </a:ext>
            </a:extLst>
          </p:cNvPr>
          <p:cNvSpPr txBox="1">
            <a:spLocks noChangeArrowheads="1"/>
          </p:cNvSpPr>
          <p:nvPr/>
        </p:nvSpPr>
        <p:spPr bwMode="auto">
          <a:xfrm>
            <a:off x="3429000" y="4419601"/>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solidFill>
                  <a:srgbClr val="FF5050"/>
                </a:solidFill>
                <a:latin typeface="Verdana" panose="020B0604030504040204" pitchFamily="34" charset="0"/>
                <a:cs typeface="Arial" panose="020B0604020202020204" pitchFamily="34" charset="0"/>
              </a:rPr>
              <a:t>+</a:t>
            </a:r>
          </a:p>
        </p:txBody>
      </p:sp>
      <p:sp>
        <p:nvSpPr>
          <p:cNvPr id="33827" name="Text Box 50">
            <a:extLst>
              <a:ext uri="{FF2B5EF4-FFF2-40B4-BE49-F238E27FC236}">
                <a16:creationId xmlns:a16="http://schemas.microsoft.com/office/drawing/2014/main" id="{BD1C87A5-4C3C-425F-8465-43512136501C}"/>
              </a:ext>
            </a:extLst>
          </p:cNvPr>
          <p:cNvSpPr txBox="1">
            <a:spLocks noChangeArrowheads="1"/>
          </p:cNvSpPr>
          <p:nvPr/>
        </p:nvSpPr>
        <p:spPr bwMode="auto">
          <a:xfrm>
            <a:off x="4572001" y="4419601"/>
            <a:ext cx="449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solidFill>
                  <a:srgbClr val="FF5050"/>
                </a:solidFill>
                <a:latin typeface="Verdana" panose="020B0604030504040204" pitchFamily="34" charset="0"/>
                <a:cs typeface="Arial" panose="020B0604020202020204" pitchFamily="34" charset="0"/>
              </a:rPr>
              <a:t>+</a:t>
            </a:r>
          </a:p>
        </p:txBody>
      </p:sp>
      <p:sp>
        <p:nvSpPr>
          <p:cNvPr id="33828" name="Text Box 51">
            <a:extLst>
              <a:ext uri="{FF2B5EF4-FFF2-40B4-BE49-F238E27FC236}">
                <a16:creationId xmlns:a16="http://schemas.microsoft.com/office/drawing/2014/main" id="{F00F6032-A900-4166-9C63-E79AD00741E8}"/>
              </a:ext>
            </a:extLst>
          </p:cNvPr>
          <p:cNvSpPr txBox="1">
            <a:spLocks noChangeArrowheads="1"/>
          </p:cNvSpPr>
          <p:nvPr/>
        </p:nvSpPr>
        <p:spPr bwMode="auto">
          <a:xfrm>
            <a:off x="5105401" y="3581401"/>
            <a:ext cx="449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solidFill>
                  <a:srgbClr val="FF5050"/>
                </a:solidFill>
                <a:latin typeface="Verdana" panose="020B0604030504040204" pitchFamily="34" charset="0"/>
                <a:cs typeface="Arial" panose="020B0604020202020204" pitchFamily="34" charset="0"/>
              </a:rPr>
              <a:t>+</a:t>
            </a:r>
          </a:p>
        </p:txBody>
      </p:sp>
      <p:sp>
        <p:nvSpPr>
          <p:cNvPr id="33829" name="Text Box 52">
            <a:extLst>
              <a:ext uri="{FF2B5EF4-FFF2-40B4-BE49-F238E27FC236}">
                <a16:creationId xmlns:a16="http://schemas.microsoft.com/office/drawing/2014/main" id="{79D00A68-E3FE-4F83-A166-8E35FDA87AC7}"/>
              </a:ext>
            </a:extLst>
          </p:cNvPr>
          <p:cNvSpPr txBox="1">
            <a:spLocks noChangeArrowheads="1"/>
          </p:cNvSpPr>
          <p:nvPr/>
        </p:nvSpPr>
        <p:spPr bwMode="auto">
          <a:xfrm>
            <a:off x="6019801" y="4419601"/>
            <a:ext cx="449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solidFill>
                  <a:srgbClr val="FF5050"/>
                </a:solidFill>
                <a:latin typeface="Verdana" panose="020B0604030504040204" pitchFamily="34" charset="0"/>
                <a:cs typeface="Arial" panose="020B0604020202020204" pitchFamily="34" charset="0"/>
              </a:rPr>
              <a:t>+</a:t>
            </a:r>
          </a:p>
        </p:txBody>
      </p:sp>
      <p:sp>
        <p:nvSpPr>
          <p:cNvPr id="33830" name="Text Box 53">
            <a:extLst>
              <a:ext uri="{FF2B5EF4-FFF2-40B4-BE49-F238E27FC236}">
                <a16:creationId xmlns:a16="http://schemas.microsoft.com/office/drawing/2014/main" id="{DB8DEA48-3684-4FED-858F-2CDB90EC78D7}"/>
              </a:ext>
            </a:extLst>
          </p:cNvPr>
          <p:cNvSpPr txBox="1">
            <a:spLocks noChangeArrowheads="1"/>
          </p:cNvSpPr>
          <p:nvPr/>
        </p:nvSpPr>
        <p:spPr bwMode="auto">
          <a:xfrm>
            <a:off x="3886200" y="3505200"/>
            <a:ext cx="33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b="1">
                <a:solidFill>
                  <a:srgbClr val="FF5050"/>
                </a:solidFill>
                <a:latin typeface="Verdana" panose="020B0604030504040204" pitchFamily="34" charset="0"/>
                <a:cs typeface="Arial" panose="020B0604020202020204" pitchFamily="34" charset="0"/>
              </a:rPr>
              <a:t>-</a:t>
            </a:r>
          </a:p>
        </p:txBody>
      </p:sp>
      <p:sp>
        <p:nvSpPr>
          <p:cNvPr id="33831" name="Text Box 54">
            <a:extLst>
              <a:ext uri="{FF2B5EF4-FFF2-40B4-BE49-F238E27FC236}">
                <a16:creationId xmlns:a16="http://schemas.microsoft.com/office/drawing/2014/main" id="{A96FDA45-58AE-415F-BE92-781E9FAC584A}"/>
              </a:ext>
            </a:extLst>
          </p:cNvPr>
          <p:cNvSpPr txBox="1">
            <a:spLocks noChangeArrowheads="1"/>
          </p:cNvSpPr>
          <p:nvPr/>
        </p:nvSpPr>
        <p:spPr bwMode="auto">
          <a:xfrm>
            <a:off x="6400800" y="3581400"/>
            <a:ext cx="33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b="1">
                <a:solidFill>
                  <a:srgbClr val="FF5050"/>
                </a:solidFill>
                <a:latin typeface="Verdana" panose="020B0604030504040204" pitchFamily="34" charset="0"/>
                <a:cs typeface="Arial" panose="020B0604020202020204" pitchFamily="34" charset="0"/>
              </a:rPr>
              <a:t>-</a:t>
            </a:r>
          </a:p>
        </p:txBody>
      </p:sp>
      <p:sp>
        <p:nvSpPr>
          <p:cNvPr id="33832" name="Text Box 55">
            <a:extLst>
              <a:ext uri="{FF2B5EF4-FFF2-40B4-BE49-F238E27FC236}">
                <a16:creationId xmlns:a16="http://schemas.microsoft.com/office/drawing/2014/main" id="{DC636D7F-FABC-4714-ADD3-BEC88C1A9214}"/>
              </a:ext>
            </a:extLst>
          </p:cNvPr>
          <p:cNvSpPr txBox="1">
            <a:spLocks noChangeArrowheads="1"/>
          </p:cNvSpPr>
          <p:nvPr/>
        </p:nvSpPr>
        <p:spPr bwMode="auto">
          <a:xfrm>
            <a:off x="2971800" y="4419600"/>
            <a:ext cx="33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b="1">
                <a:solidFill>
                  <a:srgbClr val="FF5050"/>
                </a:solidFill>
                <a:latin typeface="Verdana" panose="020B0604030504040204" pitchFamily="34" charset="0"/>
                <a:cs typeface="Arial" panose="020B0604020202020204" pitchFamily="34" charset="0"/>
              </a:rPr>
              <a:t>-</a:t>
            </a:r>
          </a:p>
        </p:txBody>
      </p:sp>
      <p:sp>
        <p:nvSpPr>
          <p:cNvPr id="33833" name="Text Box 56">
            <a:extLst>
              <a:ext uri="{FF2B5EF4-FFF2-40B4-BE49-F238E27FC236}">
                <a16:creationId xmlns:a16="http://schemas.microsoft.com/office/drawing/2014/main" id="{2A7C03DA-4776-4F88-BD59-822869CC9997}"/>
              </a:ext>
            </a:extLst>
          </p:cNvPr>
          <p:cNvSpPr txBox="1">
            <a:spLocks noChangeArrowheads="1"/>
          </p:cNvSpPr>
          <p:nvPr/>
        </p:nvSpPr>
        <p:spPr bwMode="auto">
          <a:xfrm>
            <a:off x="4267200" y="4419600"/>
            <a:ext cx="33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b="1">
                <a:solidFill>
                  <a:srgbClr val="FF5050"/>
                </a:solidFill>
                <a:latin typeface="Verdana" panose="020B0604030504040204" pitchFamily="34" charset="0"/>
                <a:cs typeface="Arial" panose="020B0604020202020204" pitchFamily="34" charset="0"/>
              </a:rPr>
              <a:t>-</a:t>
            </a:r>
          </a:p>
        </p:txBody>
      </p:sp>
      <p:sp>
        <p:nvSpPr>
          <p:cNvPr id="33834" name="Text Box 57">
            <a:extLst>
              <a:ext uri="{FF2B5EF4-FFF2-40B4-BE49-F238E27FC236}">
                <a16:creationId xmlns:a16="http://schemas.microsoft.com/office/drawing/2014/main" id="{887DB475-B633-4C57-AA8E-BFAE9B9312D6}"/>
              </a:ext>
            </a:extLst>
          </p:cNvPr>
          <p:cNvSpPr txBox="1">
            <a:spLocks noChangeArrowheads="1"/>
          </p:cNvSpPr>
          <p:nvPr/>
        </p:nvSpPr>
        <p:spPr bwMode="auto">
          <a:xfrm>
            <a:off x="5638800" y="4419600"/>
            <a:ext cx="33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b="1">
                <a:solidFill>
                  <a:srgbClr val="FF5050"/>
                </a:solidFill>
                <a:latin typeface="Verdana" panose="020B0604030504040204" pitchFamily="34" charset="0"/>
                <a:cs typeface="Arial" panose="020B0604020202020204" pitchFamily="34" charset="0"/>
              </a:rPr>
              <a:t>-</a:t>
            </a:r>
          </a:p>
        </p:txBody>
      </p:sp>
      <p:sp>
        <p:nvSpPr>
          <p:cNvPr id="33835" name="Text Box 58">
            <a:extLst>
              <a:ext uri="{FF2B5EF4-FFF2-40B4-BE49-F238E27FC236}">
                <a16:creationId xmlns:a16="http://schemas.microsoft.com/office/drawing/2014/main" id="{FA48B21A-9F3C-4170-8804-D0775CD9F538}"/>
              </a:ext>
            </a:extLst>
          </p:cNvPr>
          <p:cNvSpPr txBox="1">
            <a:spLocks noChangeArrowheads="1"/>
          </p:cNvSpPr>
          <p:nvPr/>
        </p:nvSpPr>
        <p:spPr bwMode="auto">
          <a:xfrm>
            <a:off x="7162800" y="4419600"/>
            <a:ext cx="33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b="1">
                <a:solidFill>
                  <a:srgbClr val="FF5050"/>
                </a:solidFill>
                <a:latin typeface="Verdana" panose="020B0604030504040204" pitchFamily="34" charset="0"/>
                <a:cs typeface="Arial" panose="020B0604020202020204" pitchFamily="34" charset="0"/>
              </a:rPr>
              <a:t>-</a:t>
            </a:r>
          </a:p>
        </p:txBody>
      </p:sp>
      <p:grpSp>
        <p:nvGrpSpPr>
          <p:cNvPr id="33836" name="Group 59">
            <a:extLst>
              <a:ext uri="{FF2B5EF4-FFF2-40B4-BE49-F238E27FC236}">
                <a16:creationId xmlns:a16="http://schemas.microsoft.com/office/drawing/2014/main" id="{917B07F1-436B-4DE6-B78E-D20F2F156B43}"/>
              </a:ext>
            </a:extLst>
          </p:cNvPr>
          <p:cNvGrpSpPr>
            <a:grpSpLocks/>
          </p:cNvGrpSpPr>
          <p:nvPr/>
        </p:nvGrpSpPr>
        <p:grpSpPr bwMode="auto">
          <a:xfrm>
            <a:off x="8493126" y="1295400"/>
            <a:ext cx="2174875" cy="611188"/>
            <a:chOff x="4368" y="2640"/>
            <a:chExt cx="1296" cy="384"/>
          </a:xfrm>
        </p:grpSpPr>
        <p:sp>
          <p:nvSpPr>
            <p:cNvPr id="33887" name="Rectangle 60">
              <a:extLst>
                <a:ext uri="{FF2B5EF4-FFF2-40B4-BE49-F238E27FC236}">
                  <a16:creationId xmlns:a16="http://schemas.microsoft.com/office/drawing/2014/main" id="{92F21279-9A77-478F-9407-6EE0F2997F1E}"/>
                </a:ext>
              </a:extLst>
            </p:cNvPr>
            <p:cNvSpPr>
              <a:spLocks noChangeArrowheads="1"/>
            </p:cNvSpPr>
            <p:nvPr/>
          </p:nvSpPr>
          <p:spPr bwMode="auto">
            <a:xfrm>
              <a:off x="4368" y="2832"/>
              <a:ext cx="1152" cy="192"/>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88" name="Text Box 61">
              <a:extLst>
                <a:ext uri="{FF2B5EF4-FFF2-40B4-BE49-F238E27FC236}">
                  <a16:creationId xmlns:a16="http://schemas.microsoft.com/office/drawing/2014/main" id="{0F945141-8046-4547-AA7B-F7A8DB36B2F8}"/>
                </a:ext>
              </a:extLst>
            </p:cNvPr>
            <p:cNvSpPr txBox="1">
              <a:spLocks noChangeArrowheads="1"/>
            </p:cNvSpPr>
            <p:nvPr/>
          </p:nvSpPr>
          <p:spPr bwMode="auto">
            <a:xfrm>
              <a:off x="4801" y="2640"/>
              <a:ext cx="863"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4800" b="1" baseline="-25000">
                  <a:latin typeface="Times New Roman" panose="02020603050405020304" pitchFamily="18" charset="0"/>
                  <a:cs typeface="Arial" panose="020B0604020202020204" pitchFamily="34" charset="0"/>
                </a:rPr>
                <a:t>+</a:t>
              </a:r>
            </a:p>
          </p:txBody>
        </p:sp>
      </p:grpSp>
      <p:grpSp>
        <p:nvGrpSpPr>
          <p:cNvPr id="33837" name="Group 62">
            <a:extLst>
              <a:ext uri="{FF2B5EF4-FFF2-40B4-BE49-F238E27FC236}">
                <a16:creationId xmlns:a16="http://schemas.microsoft.com/office/drawing/2014/main" id="{6FABB384-AB08-4F80-B6E2-5C015BB24966}"/>
              </a:ext>
            </a:extLst>
          </p:cNvPr>
          <p:cNvGrpSpPr>
            <a:grpSpLocks/>
          </p:cNvGrpSpPr>
          <p:nvPr/>
        </p:nvGrpSpPr>
        <p:grpSpPr bwMode="auto">
          <a:xfrm>
            <a:off x="7502526" y="1524000"/>
            <a:ext cx="2951163" cy="4572000"/>
            <a:chOff x="3766" y="960"/>
            <a:chExt cx="1859" cy="2880"/>
          </a:xfrm>
        </p:grpSpPr>
        <p:sp>
          <p:nvSpPr>
            <p:cNvPr id="33842" name="Rectangle 63">
              <a:extLst>
                <a:ext uri="{FF2B5EF4-FFF2-40B4-BE49-F238E27FC236}">
                  <a16:creationId xmlns:a16="http://schemas.microsoft.com/office/drawing/2014/main" id="{7ADF7ACA-78C5-44F5-BC38-477CCF5CAB40}"/>
                </a:ext>
              </a:extLst>
            </p:cNvPr>
            <p:cNvSpPr>
              <a:spLocks noChangeArrowheads="1"/>
            </p:cNvSpPr>
            <p:nvPr/>
          </p:nvSpPr>
          <p:spPr bwMode="auto">
            <a:xfrm>
              <a:off x="4390" y="1439"/>
              <a:ext cx="1230" cy="192"/>
            </a:xfrm>
            <a:prstGeom prst="rect">
              <a:avLst/>
            </a:prstGeom>
            <a:solidFill>
              <a:srgbClr val="66CCFF"/>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43" name="Text Box 64">
              <a:extLst>
                <a:ext uri="{FF2B5EF4-FFF2-40B4-BE49-F238E27FC236}">
                  <a16:creationId xmlns:a16="http://schemas.microsoft.com/office/drawing/2014/main" id="{C687C7EA-D1BE-48F4-9FD1-B8BCE9205958}"/>
                </a:ext>
              </a:extLst>
            </p:cNvPr>
            <p:cNvSpPr txBox="1">
              <a:spLocks noChangeArrowheads="1"/>
            </p:cNvSpPr>
            <p:nvPr/>
          </p:nvSpPr>
          <p:spPr bwMode="auto">
            <a:xfrm>
              <a:off x="5158" y="1008"/>
              <a:ext cx="443"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8000" b="1" baseline="-25000">
                  <a:solidFill>
                    <a:schemeClr val="bg1"/>
                  </a:solidFill>
                  <a:latin typeface="Times New Roman" panose="02020603050405020304" pitchFamily="18" charset="0"/>
                  <a:cs typeface="Arial" panose="020B0604020202020204" pitchFamily="34" charset="0"/>
                </a:rPr>
                <a:t>-</a:t>
              </a:r>
              <a:endParaRPr lang="en-US" altLang="en-US" sz="8000" b="1" baseline="-25000">
                <a:latin typeface="Times New Roman" panose="02020603050405020304" pitchFamily="18" charset="0"/>
                <a:cs typeface="Arial" panose="020B0604020202020204" pitchFamily="34" charset="0"/>
              </a:endParaRPr>
            </a:p>
          </p:txBody>
        </p:sp>
        <p:sp>
          <p:nvSpPr>
            <p:cNvPr id="33844" name="Rectangle 65">
              <a:extLst>
                <a:ext uri="{FF2B5EF4-FFF2-40B4-BE49-F238E27FC236}">
                  <a16:creationId xmlns:a16="http://schemas.microsoft.com/office/drawing/2014/main" id="{9E9937FC-9731-45BB-BF6E-72CF6C6339E5}"/>
                </a:ext>
              </a:extLst>
            </p:cNvPr>
            <p:cNvSpPr>
              <a:spLocks noChangeArrowheads="1"/>
            </p:cNvSpPr>
            <p:nvPr/>
          </p:nvSpPr>
          <p:spPr bwMode="auto">
            <a:xfrm>
              <a:off x="4390" y="1440"/>
              <a:ext cx="590" cy="192"/>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45" name="Text Box 66">
              <a:extLst>
                <a:ext uri="{FF2B5EF4-FFF2-40B4-BE49-F238E27FC236}">
                  <a16:creationId xmlns:a16="http://schemas.microsoft.com/office/drawing/2014/main" id="{7675DBB1-3205-4144-B6E5-3ACB31BC7A64}"/>
                </a:ext>
              </a:extLst>
            </p:cNvPr>
            <p:cNvSpPr txBox="1">
              <a:spLocks noChangeArrowheads="1"/>
            </p:cNvSpPr>
            <p:nvPr/>
          </p:nvSpPr>
          <p:spPr bwMode="auto">
            <a:xfrm>
              <a:off x="4539" y="1247"/>
              <a:ext cx="44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4800" b="1" baseline="-25000">
                  <a:latin typeface="Times New Roman" panose="02020603050405020304" pitchFamily="18" charset="0"/>
                  <a:cs typeface="Arial" panose="020B0604020202020204" pitchFamily="34" charset="0"/>
                </a:rPr>
                <a:t>+</a:t>
              </a:r>
            </a:p>
          </p:txBody>
        </p:sp>
        <p:sp>
          <p:nvSpPr>
            <p:cNvPr id="33846" name="Rectangle 67">
              <a:extLst>
                <a:ext uri="{FF2B5EF4-FFF2-40B4-BE49-F238E27FC236}">
                  <a16:creationId xmlns:a16="http://schemas.microsoft.com/office/drawing/2014/main" id="{1FFAE32B-7236-4779-9794-335B41A82262}"/>
                </a:ext>
              </a:extLst>
            </p:cNvPr>
            <p:cNvSpPr>
              <a:spLocks noChangeArrowheads="1"/>
            </p:cNvSpPr>
            <p:nvPr/>
          </p:nvSpPr>
          <p:spPr bwMode="auto">
            <a:xfrm>
              <a:off x="4390" y="2258"/>
              <a:ext cx="1231" cy="193"/>
            </a:xfrm>
            <a:prstGeom prst="rect">
              <a:avLst/>
            </a:prstGeom>
            <a:solidFill>
              <a:srgbClr val="B2B2B2"/>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47" name="Rectangle 68">
              <a:extLst>
                <a:ext uri="{FF2B5EF4-FFF2-40B4-BE49-F238E27FC236}">
                  <a16:creationId xmlns:a16="http://schemas.microsoft.com/office/drawing/2014/main" id="{DD155B4B-03B5-45DB-985A-9903CC4C7BA3}"/>
                </a:ext>
              </a:extLst>
            </p:cNvPr>
            <p:cNvSpPr>
              <a:spLocks noChangeArrowheads="1"/>
            </p:cNvSpPr>
            <p:nvPr/>
          </p:nvSpPr>
          <p:spPr bwMode="auto">
            <a:xfrm>
              <a:off x="5030" y="2260"/>
              <a:ext cx="295" cy="19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48" name="Text Box 69">
              <a:extLst>
                <a:ext uri="{FF2B5EF4-FFF2-40B4-BE49-F238E27FC236}">
                  <a16:creationId xmlns:a16="http://schemas.microsoft.com/office/drawing/2014/main" id="{0C7FA998-143A-4D30-8AAC-9C382820CE23}"/>
                </a:ext>
              </a:extLst>
            </p:cNvPr>
            <p:cNvSpPr txBox="1">
              <a:spLocks noChangeArrowheads="1"/>
            </p:cNvSpPr>
            <p:nvPr/>
          </p:nvSpPr>
          <p:spPr bwMode="auto">
            <a:xfrm>
              <a:off x="5030" y="2067"/>
              <a:ext cx="22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4800" b="1" baseline="-25000">
                  <a:latin typeface="Times New Roman" panose="02020603050405020304" pitchFamily="18" charset="0"/>
                  <a:cs typeface="Arial" panose="020B0604020202020204" pitchFamily="34" charset="0"/>
                </a:rPr>
                <a:t>+</a:t>
              </a:r>
            </a:p>
          </p:txBody>
        </p:sp>
        <p:sp>
          <p:nvSpPr>
            <p:cNvPr id="33849" name="Rectangle 70">
              <a:extLst>
                <a:ext uri="{FF2B5EF4-FFF2-40B4-BE49-F238E27FC236}">
                  <a16:creationId xmlns:a16="http://schemas.microsoft.com/office/drawing/2014/main" id="{F6986424-6D4E-4896-A87E-020D5FC8BFEC}"/>
                </a:ext>
              </a:extLst>
            </p:cNvPr>
            <p:cNvSpPr>
              <a:spLocks noChangeArrowheads="1"/>
            </p:cNvSpPr>
            <p:nvPr/>
          </p:nvSpPr>
          <p:spPr bwMode="auto">
            <a:xfrm>
              <a:off x="5325" y="2257"/>
              <a:ext cx="296" cy="193"/>
            </a:xfrm>
            <a:prstGeom prst="rect">
              <a:avLst/>
            </a:prstGeom>
            <a:solidFill>
              <a:srgbClr val="66CCFF"/>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50" name="Text Box 71">
              <a:extLst>
                <a:ext uri="{FF2B5EF4-FFF2-40B4-BE49-F238E27FC236}">
                  <a16:creationId xmlns:a16="http://schemas.microsoft.com/office/drawing/2014/main" id="{54CFCF27-7DA0-4E0C-A7B8-7FC5A7A6C0B9}"/>
                </a:ext>
              </a:extLst>
            </p:cNvPr>
            <p:cNvSpPr txBox="1">
              <a:spLocks noChangeArrowheads="1"/>
            </p:cNvSpPr>
            <p:nvPr/>
          </p:nvSpPr>
          <p:spPr bwMode="auto">
            <a:xfrm>
              <a:off x="5325" y="1872"/>
              <a:ext cx="222"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8000" b="1" baseline="-25000">
                  <a:solidFill>
                    <a:schemeClr val="bg1"/>
                  </a:solidFill>
                  <a:latin typeface="Times New Roman" panose="02020603050405020304" pitchFamily="18" charset="0"/>
                  <a:cs typeface="Arial" panose="020B0604020202020204" pitchFamily="34" charset="0"/>
                </a:rPr>
                <a:t>-</a:t>
              </a:r>
              <a:endParaRPr lang="en-US" altLang="en-US" sz="4800" b="1" baseline="-25000">
                <a:latin typeface="Times New Roman" panose="02020603050405020304" pitchFamily="18" charset="0"/>
                <a:cs typeface="Arial" panose="020B0604020202020204" pitchFamily="34" charset="0"/>
              </a:endParaRPr>
            </a:p>
          </p:txBody>
        </p:sp>
        <p:sp>
          <p:nvSpPr>
            <p:cNvPr id="33851" name="Rectangle 72">
              <a:extLst>
                <a:ext uri="{FF2B5EF4-FFF2-40B4-BE49-F238E27FC236}">
                  <a16:creationId xmlns:a16="http://schemas.microsoft.com/office/drawing/2014/main" id="{79F1191E-2095-4E3E-96B9-5A845C14F3A2}"/>
                </a:ext>
              </a:extLst>
            </p:cNvPr>
            <p:cNvSpPr>
              <a:spLocks noChangeArrowheads="1"/>
            </p:cNvSpPr>
            <p:nvPr/>
          </p:nvSpPr>
          <p:spPr bwMode="auto">
            <a:xfrm>
              <a:off x="4390" y="1874"/>
              <a:ext cx="5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52" name="Rectangle 73">
              <a:extLst>
                <a:ext uri="{FF2B5EF4-FFF2-40B4-BE49-F238E27FC236}">
                  <a16:creationId xmlns:a16="http://schemas.microsoft.com/office/drawing/2014/main" id="{AAD2A3DB-F278-436C-9332-23CFED924137}"/>
                </a:ext>
              </a:extLst>
            </p:cNvPr>
            <p:cNvSpPr>
              <a:spLocks noChangeArrowheads="1"/>
            </p:cNvSpPr>
            <p:nvPr/>
          </p:nvSpPr>
          <p:spPr bwMode="auto">
            <a:xfrm>
              <a:off x="4390" y="1922"/>
              <a:ext cx="1231" cy="193"/>
            </a:xfrm>
            <a:prstGeom prst="rect">
              <a:avLst/>
            </a:prstGeom>
            <a:solidFill>
              <a:srgbClr val="B2B2B2"/>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53" name="Rectangle 74">
              <a:extLst>
                <a:ext uri="{FF2B5EF4-FFF2-40B4-BE49-F238E27FC236}">
                  <a16:creationId xmlns:a16="http://schemas.microsoft.com/office/drawing/2014/main" id="{0A1CDF16-11DE-4694-9BE5-6F275EC55D33}"/>
                </a:ext>
              </a:extLst>
            </p:cNvPr>
            <p:cNvSpPr>
              <a:spLocks noChangeArrowheads="1"/>
            </p:cNvSpPr>
            <p:nvPr/>
          </p:nvSpPr>
          <p:spPr bwMode="auto">
            <a:xfrm>
              <a:off x="4390" y="1922"/>
              <a:ext cx="295" cy="19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54" name="Text Box 75">
              <a:extLst>
                <a:ext uri="{FF2B5EF4-FFF2-40B4-BE49-F238E27FC236}">
                  <a16:creationId xmlns:a16="http://schemas.microsoft.com/office/drawing/2014/main" id="{5E15718C-8B5D-4913-83BA-EDB0A28BABBF}"/>
                </a:ext>
              </a:extLst>
            </p:cNvPr>
            <p:cNvSpPr txBox="1">
              <a:spLocks noChangeArrowheads="1"/>
            </p:cNvSpPr>
            <p:nvPr/>
          </p:nvSpPr>
          <p:spPr bwMode="auto">
            <a:xfrm>
              <a:off x="4390" y="1729"/>
              <a:ext cx="22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4800" b="1" baseline="-25000">
                  <a:latin typeface="Times New Roman" panose="02020603050405020304" pitchFamily="18" charset="0"/>
                  <a:cs typeface="Arial" panose="020B0604020202020204" pitchFamily="34" charset="0"/>
                </a:rPr>
                <a:t>+</a:t>
              </a:r>
            </a:p>
          </p:txBody>
        </p:sp>
        <p:sp>
          <p:nvSpPr>
            <p:cNvPr id="33855" name="Rectangle 76">
              <a:extLst>
                <a:ext uri="{FF2B5EF4-FFF2-40B4-BE49-F238E27FC236}">
                  <a16:creationId xmlns:a16="http://schemas.microsoft.com/office/drawing/2014/main" id="{193A4C7D-555B-43AF-98EE-47EACA48F4E4}"/>
                </a:ext>
              </a:extLst>
            </p:cNvPr>
            <p:cNvSpPr>
              <a:spLocks noChangeArrowheads="1"/>
            </p:cNvSpPr>
            <p:nvPr/>
          </p:nvSpPr>
          <p:spPr bwMode="auto">
            <a:xfrm>
              <a:off x="4685" y="1922"/>
              <a:ext cx="296" cy="193"/>
            </a:xfrm>
            <a:prstGeom prst="rect">
              <a:avLst/>
            </a:prstGeom>
            <a:solidFill>
              <a:srgbClr val="66CCFF"/>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56" name="Text Box 77">
              <a:extLst>
                <a:ext uri="{FF2B5EF4-FFF2-40B4-BE49-F238E27FC236}">
                  <a16:creationId xmlns:a16="http://schemas.microsoft.com/office/drawing/2014/main" id="{049945FE-25A8-4843-9251-A03AFA1CA05A}"/>
                </a:ext>
              </a:extLst>
            </p:cNvPr>
            <p:cNvSpPr txBox="1">
              <a:spLocks noChangeArrowheads="1"/>
            </p:cNvSpPr>
            <p:nvPr/>
          </p:nvSpPr>
          <p:spPr bwMode="auto">
            <a:xfrm>
              <a:off x="4685" y="1536"/>
              <a:ext cx="222"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8000" b="1" baseline="-25000">
                  <a:solidFill>
                    <a:schemeClr val="bg1"/>
                  </a:solidFill>
                  <a:latin typeface="Times New Roman" panose="02020603050405020304" pitchFamily="18" charset="0"/>
                  <a:cs typeface="Arial" panose="020B0604020202020204" pitchFamily="34" charset="0"/>
                </a:rPr>
                <a:t>-</a:t>
              </a:r>
              <a:endParaRPr lang="en-US" altLang="en-US" sz="4800" b="1" baseline="-25000">
                <a:latin typeface="Times New Roman" panose="02020603050405020304" pitchFamily="18" charset="0"/>
                <a:cs typeface="Arial" panose="020B0604020202020204" pitchFamily="34" charset="0"/>
              </a:endParaRPr>
            </a:p>
          </p:txBody>
        </p:sp>
        <p:sp>
          <p:nvSpPr>
            <p:cNvPr id="33857" name="Rectangle 78">
              <a:extLst>
                <a:ext uri="{FF2B5EF4-FFF2-40B4-BE49-F238E27FC236}">
                  <a16:creationId xmlns:a16="http://schemas.microsoft.com/office/drawing/2014/main" id="{5738880B-1FC8-46D4-A45D-4FA1EF7305AF}"/>
                </a:ext>
              </a:extLst>
            </p:cNvPr>
            <p:cNvSpPr>
              <a:spLocks noChangeArrowheads="1"/>
            </p:cNvSpPr>
            <p:nvPr/>
          </p:nvSpPr>
          <p:spPr bwMode="auto">
            <a:xfrm>
              <a:off x="4394" y="2738"/>
              <a:ext cx="1231" cy="192"/>
            </a:xfrm>
            <a:prstGeom prst="rect">
              <a:avLst/>
            </a:prstGeom>
            <a:solidFill>
              <a:srgbClr val="B2B2B2"/>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58" name="Rectangle 79">
              <a:extLst>
                <a:ext uri="{FF2B5EF4-FFF2-40B4-BE49-F238E27FC236}">
                  <a16:creationId xmlns:a16="http://schemas.microsoft.com/office/drawing/2014/main" id="{8F3AA568-D3FF-4F85-9AD3-48C31031C24F}"/>
                </a:ext>
              </a:extLst>
            </p:cNvPr>
            <p:cNvSpPr>
              <a:spLocks noChangeArrowheads="1"/>
            </p:cNvSpPr>
            <p:nvPr/>
          </p:nvSpPr>
          <p:spPr bwMode="auto">
            <a:xfrm>
              <a:off x="4394" y="2738"/>
              <a:ext cx="5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59" name="Rectangle 80">
              <a:extLst>
                <a:ext uri="{FF2B5EF4-FFF2-40B4-BE49-F238E27FC236}">
                  <a16:creationId xmlns:a16="http://schemas.microsoft.com/office/drawing/2014/main" id="{60DCF189-360A-4E8D-A990-DBAE15E5FC59}"/>
                </a:ext>
              </a:extLst>
            </p:cNvPr>
            <p:cNvSpPr>
              <a:spLocks noChangeArrowheads="1"/>
            </p:cNvSpPr>
            <p:nvPr/>
          </p:nvSpPr>
          <p:spPr bwMode="auto">
            <a:xfrm>
              <a:off x="4393" y="2738"/>
              <a:ext cx="148" cy="192"/>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60" name="Text Box 81">
              <a:extLst>
                <a:ext uri="{FF2B5EF4-FFF2-40B4-BE49-F238E27FC236}">
                  <a16:creationId xmlns:a16="http://schemas.microsoft.com/office/drawing/2014/main" id="{ED939248-467F-40CC-A8CC-461F1FEF9602}"/>
                </a:ext>
              </a:extLst>
            </p:cNvPr>
            <p:cNvSpPr txBox="1">
              <a:spLocks noChangeArrowheads="1"/>
            </p:cNvSpPr>
            <p:nvPr/>
          </p:nvSpPr>
          <p:spPr bwMode="auto">
            <a:xfrm>
              <a:off x="4342" y="2545"/>
              <a:ext cx="1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4800" b="1" baseline="-25000">
                  <a:latin typeface="Times New Roman" panose="02020603050405020304" pitchFamily="18" charset="0"/>
                  <a:cs typeface="Arial" panose="020B0604020202020204" pitchFamily="34" charset="0"/>
                </a:rPr>
                <a:t>+</a:t>
              </a:r>
            </a:p>
          </p:txBody>
        </p:sp>
        <p:sp>
          <p:nvSpPr>
            <p:cNvPr id="33861" name="Rectangle 82">
              <a:extLst>
                <a:ext uri="{FF2B5EF4-FFF2-40B4-BE49-F238E27FC236}">
                  <a16:creationId xmlns:a16="http://schemas.microsoft.com/office/drawing/2014/main" id="{1875817C-40A9-4B54-A661-B9051A8BA9B8}"/>
                </a:ext>
              </a:extLst>
            </p:cNvPr>
            <p:cNvSpPr>
              <a:spLocks noChangeArrowheads="1"/>
            </p:cNvSpPr>
            <p:nvPr/>
          </p:nvSpPr>
          <p:spPr bwMode="auto">
            <a:xfrm>
              <a:off x="4541" y="2737"/>
              <a:ext cx="148" cy="193"/>
            </a:xfrm>
            <a:prstGeom prst="rect">
              <a:avLst/>
            </a:prstGeom>
            <a:solidFill>
              <a:srgbClr val="66CCFF"/>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62" name="Text Box 83">
              <a:extLst>
                <a:ext uri="{FF2B5EF4-FFF2-40B4-BE49-F238E27FC236}">
                  <a16:creationId xmlns:a16="http://schemas.microsoft.com/office/drawing/2014/main" id="{8E27D8ED-1D5F-4086-8884-225BFBE177C4}"/>
                </a:ext>
              </a:extLst>
            </p:cNvPr>
            <p:cNvSpPr txBox="1">
              <a:spLocks noChangeArrowheads="1"/>
            </p:cNvSpPr>
            <p:nvPr/>
          </p:nvSpPr>
          <p:spPr bwMode="auto">
            <a:xfrm>
              <a:off x="4489" y="2352"/>
              <a:ext cx="116"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8000" b="1" baseline="-25000">
                  <a:solidFill>
                    <a:schemeClr val="bg1"/>
                  </a:solidFill>
                  <a:latin typeface="Times New Roman" panose="02020603050405020304" pitchFamily="18" charset="0"/>
                  <a:cs typeface="Arial" panose="020B0604020202020204" pitchFamily="34" charset="0"/>
                </a:rPr>
                <a:t>-</a:t>
              </a:r>
              <a:endParaRPr lang="en-US" altLang="en-US" sz="4800" b="1" baseline="-25000">
                <a:latin typeface="Times New Roman" panose="02020603050405020304" pitchFamily="18" charset="0"/>
                <a:cs typeface="Arial" panose="020B0604020202020204" pitchFamily="34" charset="0"/>
              </a:endParaRPr>
            </a:p>
          </p:txBody>
        </p:sp>
        <p:sp>
          <p:nvSpPr>
            <p:cNvPr id="33863" name="Rectangle 84">
              <a:extLst>
                <a:ext uri="{FF2B5EF4-FFF2-40B4-BE49-F238E27FC236}">
                  <a16:creationId xmlns:a16="http://schemas.microsoft.com/office/drawing/2014/main" id="{E9FDA8DE-9F84-4372-9071-00473A48088E}"/>
                </a:ext>
              </a:extLst>
            </p:cNvPr>
            <p:cNvSpPr>
              <a:spLocks noChangeArrowheads="1"/>
            </p:cNvSpPr>
            <p:nvPr/>
          </p:nvSpPr>
          <p:spPr bwMode="auto">
            <a:xfrm>
              <a:off x="4390" y="3026"/>
              <a:ext cx="1231" cy="193"/>
            </a:xfrm>
            <a:prstGeom prst="rect">
              <a:avLst/>
            </a:prstGeom>
            <a:solidFill>
              <a:srgbClr val="B2B2B2"/>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64" name="Rectangle 85">
              <a:extLst>
                <a:ext uri="{FF2B5EF4-FFF2-40B4-BE49-F238E27FC236}">
                  <a16:creationId xmlns:a16="http://schemas.microsoft.com/office/drawing/2014/main" id="{172A4831-6788-4AC7-A340-5DF46483C9DB}"/>
                </a:ext>
              </a:extLst>
            </p:cNvPr>
            <p:cNvSpPr>
              <a:spLocks noChangeArrowheads="1"/>
            </p:cNvSpPr>
            <p:nvPr/>
          </p:nvSpPr>
          <p:spPr bwMode="auto">
            <a:xfrm>
              <a:off x="4677" y="3026"/>
              <a:ext cx="148" cy="19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65" name="Text Box 86">
              <a:extLst>
                <a:ext uri="{FF2B5EF4-FFF2-40B4-BE49-F238E27FC236}">
                  <a16:creationId xmlns:a16="http://schemas.microsoft.com/office/drawing/2014/main" id="{59DEEFAF-4AF9-4E66-BC55-F60EED4DC81D}"/>
                </a:ext>
              </a:extLst>
            </p:cNvPr>
            <p:cNvSpPr txBox="1">
              <a:spLocks noChangeArrowheads="1"/>
            </p:cNvSpPr>
            <p:nvPr/>
          </p:nvSpPr>
          <p:spPr bwMode="auto">
            <a:xfrm>
              <a:off x="4625" y="2833"/>
              <a:ext cx="1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4800" b="1" baseline="-25000">
                  <a:latin typeface="Times New Roman" panose="02020603050405020304" pitchFamily="18" charset="0"/>
                  <a:cs typeface="Arial" panose="020B0604020202020204" pitchFamily="34" charset="0"/>
                </a:rPr>
                <a:t>+</a:t>
              </a:r>
            </a:p>
          </p:txBody>
        </p:sp>
        <p:sp>
          <p:nvSpPr>
            <p:cNvPr id="33866" name="Rectangle 87">
              <a:extLst>
                <a:ext uri="{FF2B5EF4-FFF2-40B4-BE49-F238E27FC236}">
                  <a16:creationId xmlns:a16="http://schemas.microsoft.com/office/drawing/2014/main" id="{2A1A5CA3-6D0C-4358-86C0-EF3D0D7A6B15}"/>
                </a:ext>
              </a:extLst>
            </p:cNvPr>
            <p:cNvSpPr>
              <a:spLocks noChangeArrowheads="1"/>
            </p:cNvSpPr>
            <p:nvPr/>
          </p:nvSpPr>
          <p:spPr bwMode="auto">
            <a:xfrm>
              <a:off x="4824" y="3026"/>
              <a:ext cx="148" cy="193"/>
            </a:xfrm>
            <a:prstGeom prst="rect">
              <a:avLst/>
            </a:prstGeom>
            <a:solidFill>
              <a:srgbClr val="66CCFF"/>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67" name="Text Box 88">
              <a:extLst>
                <a:ext uri="{FF2B5EF4-FFF2-40B4-BE49-F238E27FC236}">
                  <a16:creationId xmlns:a16="http://schemas.microsoft.com/office/drawing/2014/main" id="{7F048233-8BA4-4629-951D-F6D3CD6E9E85}"/>
                </a:ext>
              </a:extLst>
            </p:cNvPr>
            <p:cNvSpPr txBox="1">
              <a:spLocks noChangeArrowheads="1"/>
            </p:cNvSpPr>
            <p:nvPr/>
          </p:nvSpPr>
          <p:spPr bwMode="auto">
            <a:xfrm>
              <a:off x="4772" y="2640"/>
              <a:ext cx="116"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8000" b="1" baseline="-25000">
                  <a:solidFill>
                    <a:schemeClr val="bg1"/>
                  </a:solidFill>
                  <a:latin typeface="Times New Roman" panose="02020603050405020304" pitchFamily="18" charset="0"/>
                  <a:cs typeface="Arial" panose="020B0604020202020204" pitchFamily="34" charset="0"/>
                </a:rPr>
                <a:t>-</a:t>
              </a:r>
              <a:endParaRPr lang="en-US" altLang="en-US" sz="4800" b="1" baseline="-25000">
                <a:latin typeface="Times New Roman" panose="02020603050405020304" pitchFamily="18" charset="0"/>
                <a:cs typeface="Arial" panose="020B0604020202020204" pitchFamily="34" charset="0"/>
              </a:endParaRPr>
            </a:p>
          </p:txBody>
        </p:sp>
        <p:sp>
          <p:nvSpPr>
            <p:cNvPr id="33868" name="Rectangle 89">
              <a:extLst>
                <a:ext uri="{FF2B5EF4-FFF2-40B4-BE49-F238E27FC236}">
                  <a16:creationId xmlns:a16="http://schemas.microsoft.com/office/drawing/2014/main" id="{F08E3609-2B15-4C75-B02A-B4E5A7E86625}"/>
                </a:ext>
              </a:extLst>
            </p:cNvPr>
            <p:cNvSpPr>
              <a:spLocks noChangeArrowheads="1"/>
            </p:cNvSpPr>
            <p:nvPr/>
          </p:nvSpPr>
          <p:spPr bwMode="auto">
            <a:xfrm>
              <a:off x="4390" y="3601"/>
              <a:ext cx="1229" cy="193"/>
            </a:xfrm>
            <a:prstGeom prst="rect">
              <a:avLst/>
            </a:prstGeom>
            <a:solidFill>
              <a:srgbClr val="B2B2B2"/>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69" name="Rectangle 90">
              <a:extLst>
                <a:ext uri="{FF2B5EF4-FFF2-40B4-BE49-F238E27FC236}">
                  <a16:creationId xmlns:a16="http://schemas.microsoft.com/office/drawing/2014/main" id="{A0D320D2-49F1-4F24-B5B1-4C9212B502AD}"/>
                </a:ext>
              </a:extLst>
            </p:cNvPr>
            <p:cNvSpPr>
              <a:spLocks noChangeArrowheads="1"/>
            </p:cNvSpPr>
            <p:nvPr/>
          </p:nvSpPr>
          <p:spPr bwMode="auto">
            <a:xfrm>
              <a:off x="5455" y="3601"/>
              <a:ext cx="164" cy="193"/>
            </a:xfrm>
            <a:prstGeom prst="rect">
              <a:avLst/>
            </a:prstGeom>
            <a:solidFill>
              <a:srgbClr val="66CCFF"/>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70" name="Text Box 91">
              <a:extLst>
                <a:ext uri="{FF2B5EF4-FFF2-40B4-BE49-F238E27FC236}">
                  <a16:creationId xmlns:a16="http://schemas.microsoft.com/office/drawing/2014/main" id="{317DD83B-A799-4BC0-8788-AF1CF8590FAD}"/>
                </a:ext>
              </a:extLst>
            </p:cNvPr>
            <p:cNvSpPr txBox="1">
              <a:spLocks noChangeArrowheads="1"/>
            </p:cNvSpPr>
            <p:nvPr/>
          </p:nvSpPr>
          <p:spPr bwMode="auto">
            <a:xfrm>
              <a:off x="5400" y="3216"/>
              <a:ext cx="123"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8000" b="1" baseline="-25000">
                  <a:solidFill>
                    <a:schemeClr val="bg1"/>
                  </a:solidFill>
                  <a:latin typeface="Times New Roman" panose="02020603050405020304" pitchFamily="18" charset="0"/>
                  <a:cs typeface="Arial" panose="020B0604020202020204" pitchFamily="34" charset="0"/>
                </a:rPr>
                <a:t>-</a:t>
              </a:r>
              <a:endParaRPr lang="en-US" altLang="en-US" sz="4800" b="1" baseline="-25000">
                <a:latin typeface="Times New Roman" panose="02020603050405020304" pitchFamily="18" charset="0"/>
                <a:cs typeface="Arial" panose="020B0604020202020204" pitchFamily="34" charset="0"/>
              </a:endParaRPr>
            </a:p>
          </p:txBody>
        </p:sp>
        <p:sp>
          <p:nvSpPr>
            <p:cNvPr id="33871" name="Rectangle 92">
              <a:extLst>
                <a:ext uri="{FF2B5EF4-FFF2-40B4-BE49-F238E27FC236}">
                  <a16:creationId xmlns:a16="http://schemas.microsoft.com/office/drawing/2014/main" id="{20C69954-BFB5-489E-9D63-A9B8BDE3FBD0}"/>
                </a:ext>
              </a:extLst>
            </p:cNvPr>
            <p:cNvSpPr>
              <a:spLocks noChangeArrowheads="1"/>
            </p:cNvSpPr>
            <p:nvPr/>
          </p:nvSpPr>
          <p:spPr bwMode="auto">
            <a:xfrm>
              <a:off x="5272" y="3601"/>
              <a:ext cx="184" cy="19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72" name="Text Box 93">
              <a:extLst>
                <a:ext uri="{FF2B5EF4-FFF2-40B4-BE49-F238E27FC236}">
                  <a16:creationId xmlns:a16="http://schemas.microsoft.com/office/drawing/2014/main" id="{9E8A1EC1-A656-4C6A-919B-B4EDEBD588DD}"/>
                </a:ext>
              </a:extLst>
            </p:cNvPr>
            <p:cNvSpPr txBox="1">
              <a:spLocks noChangeArrowheads="1"/>
            </p:cNvSpPr>
            <p:nvPr/>
          </p:nvSpPr>
          <p:spPr bwMode="auto">
            <a:xfrm>
              <a:off x="5210" y="3408"/>
              <a:ext cx="13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4800" b="1" baseline="-25000">
                  <a:latin typeface="Times New Roman" panose="02020603050405020304" pitchFamily="18" charset="0"/>
                  <a:cs typeface="Arial" panose="020B0604020202020204" pitchFamily="34" charset="0"/>
                </a:rPr>
                <a:t>+</a:t>
              </a:r>
            </a:p>
          </p:txBody>
        </p:sp>
        <p:sp>
          <p:nvSpPr>
            <p:cNvPr id="33873" name="Rectangle 94">
              <a:extLst>
                <a:ext uri="{FF2B5EF4-FFF2-40B4-BE49-F238E27FC236}">
                  <a16:creationId xmlns:a16="http://schemas.microsoft.com/office/drawing/2014/main" id="{8F97DCC4-DA69-4AAB-BD17-3BD9830DD445}"/>
                </a:ext>
              </a:extLst>
            </p:cNvPr>
            <p:cNvSpPr>
              <a:spLocks noChangeArrowheads="1"/>
            </p:cNvSpPr>
            <p:nvPr/>
          </p:nvSpPr>
          <p:spPr bwMode="auto">
            <a:xfrm>
              <a:off x="4390" y="3314"/>
              <a:ext cx="1231" cy="193"/>
            </a:xfrm>
            <a:prstGeom prst="rect">
              <a:avLst/>
            </a:prstGeom>
            <a:solidFill>
              <a:srgbClr val="B2B2B2"/>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74" name="Rectangle 95">
              <a:extLst>
                <a:ext uri="{FF2B5EF4-FFF2-40B4-BE49-F238E27FC236}">
                  <a16:creationId xmlns:a16="http://schemas.microsoft.com/office/drawing/2014/main" id="{2CB1281E-ABBB-4A07-ACD6-92C2A525F48E}"/>
                </a:ext>
              </a:extLst>
            </p:cNvPr>
            <p:cNvSpPr>
              <a:spLocks noChangeArrowheads="1"/>
            </p:cNvSpPr>
            <p:nvPr/>
          </p:nvSpPr>
          <p:spPr bwMode="auto">
            <a:xfrm>
              <a:off x="4974" y="3314"/>
              <a:ext cx="184" cy="19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75" name="Text Box 96">
              <a:extLst>
                <a:ext uri="{FF2B5EF4-FFF2-40B4-BE49-F238E27FC236}">
                  <a16:creationId xmlns:a16="http://schemas.microsoft.com/office/drawing/2014/main" id="{0FA71A0C-2B34-4B33-BDE1-5B6882FEAC77}"/>
                </a:ext>
              </a:extLst>
            </p:cNvPr>
            <p:cNvSpPr txBox="1">
              <a:spLocks noChangeArrowheads="1"/>
            </p:cNvSpPr>
            <p:nvPr/>
          </p:nvSpPr>
          <p:spPr bwMode="auto">
            <a:xfrm>
              <a:off x="4912" y="3121"/>
              <a:ext cx="13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4800" b="1" baseline="-25000">
                  <a:latin typeface="Times New Roman" panose="02020603050405020304" pitchFamily="18" charset="0"/>
                  <a:cs typeface="Arial" panose="020B0604020202020204" pitchFamily="34" charset="0"/>
                </a:rPr>
                <a:t>+</a:t>
              </a:r>
            </a:p>
          </p:txBody>
        </p:sp>
        <p:sp>
          <p:nvSpPr>
            <p:cNvPr id="33876" name="Rectangle 97">
              <a:extLst>
                <a:ext uri="{FF2B5EF4-FFF2-40B4-BE49-F238E27FC236}">
                  <a16:creationId xmlns:a16="http://schemas.microsoft.com/office/drawing/2014/main" id="{DC2CDF9E-0FD6-4C1E-B623-2C9199764A72}"/>
                </a:ext>
              </a:extLst>
            </p:cNvPr>
            <p:cNvSpPr>
              <a:spLocks noChangeArrowheads="1"/>
            </p:cNvSpPr>
            <p:nvPr/>
          </p:nvSpPr>
          <p:spPr bwMode="auto">
            <a:xfrm>
              <a:off x="5120" y="3314"/>
              <a:ext cx="148" cy="193"/>
            </a:xfrm>
            <a:prstGeom prst="rect">
              <a:avLst/>
            </a:prstGeom>
            <a:solidFill>
              <a:srgbClr val="66CCFF"/>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77" name="Text Box 98">
              <a:extLst>
                <a:ext uri="{FF2B5EF4-FFF2-40B4-BE49-F238E27FC236}">
                  <a16:creationId xmlns:a16="http://schemas.microsoft.com/office/drawing/2014/main" id="{42B51577-D0B9-411A-9F25-53775D5A552B}"/>
                </a:ext>
              </a:extLst>
            </p:cNvPr>
            <p:cNvSpPr txBox="1">
              <a:spLocks noChangeArrowheads="1"/>
            </p:cNvSpPr>
            <p:nvPr/>
          </p:nvSpPr>
          <p:spPr bwMode="auto">
            <a:xfrm>
              <a:off x="5068" y="2928"/>
              <a:ext cx="116"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8000" b="1" baseline="-25000">
                  <a:solidFill>
                    <a:schemeClr val="bg1"/>
                  </a:solidFill>
                  <a:latin typeface="Times New Roman" panose="02020603050405020304" pitchFamily="18" charset="0"/>
                  <a:cs typeface="Arial" panose="020B0604020202020204" pitchFamily="34" charset="0"/>
                </a:rPr>
                <a:t>-</a:t>
              </a:r>
              <a:endParaRPr lang="en-US" altLang="en-US" sz="4800" b="1" baseline="-25000">
                <a:latin typeface="Times New Roman" panose="02020603050405020304" pitchFamily="18" charset="0"/>
                <a:cs typeface="Arial" panose="020B0604020202020204" pitchFamily="34" charset="0"/>
              </a:endParaRPr>
            </a:p>
          </p:txBody>
        </p:sp>
        <p:sp>
          <p:nvSpPr>
            <p:cNvPr id="33878" name="Rectangle 99">
              <a:extLst>
                <a:ext uri="{FF2B5EF4-FFF2-40B4-BE49-F238E27FC236}">
                  <a16:creationId xmlns:a16="http://schemas.microsoft.com/office/drawing/2014/main" id="{73B2901A-7B48-47C0-B8D4-60C9FC8835BE}"/>
                </a:ext>
              </a:extLst>
            </p:cNvPr>
            <p:cNvSpPr>
              <a:spLocks noChangeArrowheads="1"/>
            </p:cNvSpPr>
            <p:nvPr/>
          </p:nvSpPr>
          <p:spPr bwMode="auto">
            <a:xfrm>
              <a:off x="4114" y="1250"/>
              <a:ext cx="1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endParaRPr lang="en-US" altLang="en-US" sz="1600" b="1">
                <a:solidFill>
                  <a:srgbClr val="FF0000"/>
                </a:solidFill>
                <a:latin typeface="Times New Roman" panose="02020603050405020304" pitchFamily="18" charset="0"/>
                <a:cs typeface="Arial" panose="020B0604020202020204" pitchFamily="34" charset="0"/>
              </a:endParaRPr>
            </a:p>
          </p:txBody>
        </p:sp>
        <p:sp>
          <p:nvSpPr>
            <p:cNvPr id="33879" name="Rectangle 100">
              <a:extLst>
                <a:ext uri="{FF2B5EF4-FFF2-40B4-BE49-F238E27FC236}">
                  <a16:creationId xmlns:a16="http://schemas.microsoft.com/office/drawing/2014/main" id="{83C37EE5-2283-44CB-A649-787AEBE201E4}"/>
                </a:ext>
              </a:extLst>
            </p:cNvPr>
            <p:cNvSpPr>
              <a:spLocks noChangeArrowheads="1"/>
            </p:cNvSpPr>
            <p:nvPr/>
          </p:nvSpPr>
          <p:spPr bwMode="auto">
            <a:xfrm>
              <a:off x="4006" y="3264"/>
              <a:ext cx="3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-1</a:t>
              </a:r>
              <a:endParaRPr lang="en-US" altLang="en-US" sz="2000" b="1">
                <a:latin typeface="Times New Roman" panose="02020603050405020304" pitchFamily="18" charset="0"/>
                <a:cs typeface="Arial" panose="020B0604020202020204" pitchFamily="34" charset="0"/>
              </a:endParaRPr>
            </a:p>
          </p:txBody>
        </p:sp>
        <p:sp>
          <p:nvSpPr>
            <p:cNvPr id="33880" name="Rectangle 101">
              <a:extLst>
                <a:ext uri="{FF2B5EF4-FFF2-40B4-BE49-F238E27FC236}">
                  <a16:creationId xmlns:a16="http://schemas.microsoft.com/office/drawing/2014/main" id="{F073C22A-1726-41F7-AB59-61BC2661AF9A}"/>
                </a:ext>
              </a:extLst>
            </p:cNvPr>
            <p:cNvSpPr>
              <a:spLocks noChangeArrowheads="1"/>
            </p:cNvSpPr>
            <p:nvPr/>
          </p:nvSpPr>
          <p:spPr bwMode="auto">
            <a:xfrm>
              <a:off x="4006" y="3024"/>
              <a:ext cx="3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-1</a:t>
              </a:r>
              <a:endParaRPr lang="en-US" altLang="en-US" b="1">
                <a:latin typeface="Arial" panose="020B0604020202020204" pitchFamily="34" charset="0"/>
                <a:cs typeface="Arial" panose="020B0604020202020204" pitchFamily="34" charset="0"/>
              </a:endParaRPr>
            </a:p>
          </p:txBody>
        </p:sp>
        <p:sp>
          <p:nvSpPr>
            <p:cNvPr id="33881" name="Rectangle 102">
              <a:extLst>
                <a:ext uri="{FF2B5EF4-FFF2-40B4-BE49-F238E27FC236}">
                  <a16:creationId xmlns:a16="http://schemas.microsoft.com/office/drawing/2014/main" id="{636C0ED2-AC2F-4601-9589-A3B259B5046E}"/>
                </a:ext>
              </a:extLst>
            </p:cNvPr>
            <p:cNvSpPr>
              <a:spLocks noChangeArrowheads="1"/>
            </p:cNvSpPr>
            <p:nvPr/>
          </p:nvSpPr>
          <p:spPr bwMode="auto">
            <a:xfrm>
              <a:off x="3862" y="1920"/>
              <a:ext cx="3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0.5</a:t>
              </a:r>
              <a:endParaRPr lang="en-US" altLang="en-US" sz="1600" b="1">
                <a:latin typeface="Times New Roman" panose="02020603050405020304" pitchFamily="18" charset="0"/>
                <a:cs typeface="Arial" panose="020B0604020202020204" pitchFamily="34" charset="0"/>
              </a:endParaRPr>
            </a:p>
          </p:txBody>
        </p:sp>
        <p:sp>
          <p:nvSpPr>
            <p:cNvPr id="33882" name="Rectangle 103">
              <a:extLst>
                <a:ext uri="{FF2B5EF4-FFF2-40B4-BE49-F238E27FC236}">
                  <a16:creationId xmlns:a16="http://schemas.microsoft.com/office/drawing/2014/main" id="{1EF8F383-C9CE-4736-8848-DBBC19606D5F}"/>
                </a:ext>
              </a:extLst>
            </p:cNvPr>
            <p:cNvSpPr>
              <a:spLocks noChangeArrowheads="1"/>
            </p:cNvSpPr>
            <p:nvPr/>
          </p:nvSpPr>
          <p:spPr bwMode="auto">
            <a:xfrm>
              <a:off x="4006" y="2208"/>
              <a:ext cx="2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0</a:t>
              </a:r>
              <a:endParaRPr lang="en-US" altLang="en-US" b="1">
                <a:latin typeface="Arial" panose="020B0604020202020204" pitchFamily="34" charset="0"/>
                <a:cs typeface="Arial" panose="020B0604020202020204" pitchFamily="34" charset="0"/>
              </a:endParaRPr>
            </a:p>
          </p:txBody>
        </p:sp>
        <p:sp>
          <p:nvSpPr>
            <p:cNvPr id="33883" name="Rectangle 104">
              <a:extLst>
                <a:ext uri="{FF2B5EF4-FFF2-40B4-BE49-F238E27FC236}">
                  <a16:creationId xmlns:a16="http://schemas.microsoft.com/office/drawing/2014/main" id="{3E42917F-85AE-4CAD-9A33-13CFEB0FA3BF}"/>
                </a:ext>
              </a:extLst>
            </p:cNvPr>
            <p:cNvSpPr>
              <a:spLocks noChangeArrowheads="1"/>
            </p:cNvSpPr>
            <p:nvPr/>
          </p:nvSpPr>
          <p:spPr bwMode="auto">
            <a:xfrm>
              <a:off x="3766" y="960"/>
              <a:ext cx="5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2.75 </a:t>
              </a:r>
              <a:endParaRPr lang="en-US" altLang="en-US" sz="1400" b="1">
                <a:latin typeface="Times New Roman" panose="02020603050405020304" pitchFamily="18" charset="0"/>
                <a:cs typeface="Arial" panose="020B0604020202020204" pitchFamily="34" charset="0"/>
              </a:endParaRPr>
            </a:p>
          </p:txBody>
        </p:sp>
        <p:sp>
          <p:nvSpPr>
            <p:cNvPr id="33884" name="Rectangle 105">
              <a:extLst>
                <a:ext uri="{FF2B5EF4-FFF2-40B4-BE49-F238E27FC236}">
                  <a16:creationId xmlns:a16="http://schemas.microsoft.com/office/drawing/2014/main" id="{083775AB-072C-4371-9CB5-C7E429A34DCD}"/>
                </a:ext>
              </a:extLst>
            </p:cNvPr>
            <p:cNvSpPr>
              <a:spLocks noChangeArrowheads="1"/>
            </p:cNvSpPr>
            <p:nvPr/>
          </p:nvSpPr>
          <p:spPr bwMode="auto">
            <a:xfrm>
              <a:off x="3766" y="144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-1.25</a:t>
              </a:r>
              <a:endParaRPr lang="en-US" altLang="en-US" sz="1800" b="1">
                <a:latin typeface="Arial" panose="020B0604020202020204" pitchFamily="34" charset="0"/>
                <a:cs typeface="Arial" panose="020B0604020202020204" pitchFamily="34" charset="0"/>
              </a:endParaRPr>
            </a:p>
          </p:txBody>
        </p:sp>
        <p:sp>
          <p:nvSpPr>
            <p:cNvPr id="33885" name="Rectangle 106">
              <a:extLst>
                <a:ext uri="{FF2B5EF4-FFF2-40B4-BE49-F238E27FC236}">
                  <a16:creationId xmlns:a16="http://schemas.microsoft.com/office/drawing/2014/main" id="{CC631566-1443-4A5A-8CDE-76E14B715245}"/>
                </a:ext>
              </a:extLst>
            </p:cNvPr>
            <p:cNvSpPr>
              <a:spLocks noChangeArrowheads="1"/>
            </p:cNvSpPr>
            <p:nvPr/>
          </p:nvSpPr>
          <p:spPr bwMode="auto">
            <a:xfrm>
              <a:off x="4054" y="2688"/>
              <a:ext cx="2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0</a:t>
              </a:r>
              <a:endParaRPr lang="en-US" altLang="en-US" b="1">
                <a:latin typeface="Arial" panose="020B0604020202020204" pitchFamily="34" charset="0"/>
                <a:cs typeface="Arial" panose="020B0604020202020204" pitchFamily="34" charset="0"/>
              </a:endParaRPr>
            </a:p>
          </p:txBody>
        </p:sp>
        <p:sp>
          <p:nvSpPr>
            <p:cNvPr id="33886" name="Rectangle 107">
              <a:extLst>
                <a:ext uri="{FF2B5EF4-FFF2-40B4-BE49-F238E27FC236}">
                  <a16:creationId xmlns:a16="http://schemas.microsoft.com/office/drawing/2014/main" id="{7EE968F6-834F-423B-A97B-AC62670CD148}"/>
                </a:ext>
              </a:extLst>
            </p:cNvPr>
            <p:cNvSpPr>
              <a:spLocks noChangeArrowheads="1"/>
            </p:cNvSpPr>
            <p:nvPr/>
          </p:nvSpPr>
          <p:spPr bwMode="auto">
            <a:xfrm>
              <a:off x="4054" y="3552"/>
              <a:ext cx="2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0</a:t>
              </a:r>
              <a:endParaRPr lang="en-US" altLang="en-US" b="1">
                <a:latin typeface="Arial" panose="020B0604020202020204" pitchFamily="34" charset="0"/>
                <a:cs typeface="Arial" panose="020B0604020202020204" pitchFamily="34" charset="0"/>
              </a:endParaRPr>
            </a:p>
          </p:txBody>
        </p:sp>
      </p:grpSp>
      <p:sp>
        <p:nvSpPr>
          <p:cNvPr id="33838" name="Text Box 108">
            <a:extLst>
              <a:ext uri="{FF2B5EF4-FFF2-40B4-BE49-F238E27FC236}">
                <a16:creationId xmlns:a16="http://schemas.microsoft.com/office/drawing/2014/main" id="{00A3090A-DA7C-49F2-BAAA-0CCB79556656}"/>
              </a:ext>
            </a:extLst>
          </p:cNvPr>
          <p:cNvSpPr txBox="1">
            <a:spLocks noChangeArrowheads="1"/>
          </p:cNvSpPr>
          <p:nvPr/>
        </p:nvSpPr>
        <p:spPr bwMode="auto">
          <a:xfrm>
            <a:off x="-701675" y="1428750"/>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endParaRPr lang="en-US" altLang="en-US" sz="1600">
              <a:solidFill>
                <a:srgbClr val="FF5050"/>
              </a:solidFill>
              <a:latin typeface="Verdana" panose="020B0604030504040204" pitchFamily="34" charset="0"/>
              <a:cs typeface="Arial" panose="020B0604020202020204" pitchFamily="34" charset="0"/>
            </a:endParaRPr>
          </a:p>
        </p:txBody>
      </p:sp>
      <p:sp>
        <p:nvSpPr>
          <p:cNvPr id="33839" name="AutoShape 109">
            <a:extLst>
              <a:ext uri="{FF2B5EF4-FFF2-40B4-BE49-F238E27FC236}">
                <a16:creationId xmlns:a16="http://schemas.microsoft.com/office/drawing/2014/main" id="{98723FE4-330F-4B75-98C8-3D9C59011EEE}"/>
              </a:ext>
            </a:extLst>
          </p:cNvPr>
          <p:cNvSpPr>
            <a:spLocks/>
          </p:cNvSpPr>
          <p:nvPr/>
        </p:nvSpPr>
        <p:spPr bwMode="auto">
          <a:xfrm rot="16200000">
            <a:off x="4648200" y="2743200"/>
            <a:ext cx="228600" cy="5562600"/>
          </a:xfrm>
          <a:prstGeom prst="leftBrace">
            <a:avLst>
              <a:gd name="adj1" fmla="val 202778"/>
              <a:gd name="adj2" fmla="val 50000"/>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40" name="Rectangle 110">
            <a:extLst>
              <a:ext uri="{FF2B5EF4-FFF2-40B4-BE49-F238E27FC236}">
                <a16:creationId xmlns:a16="http://schemas.microsoft.com/office/drawing/2014/main" id="{F9E91F9E-72D3-4FB7-A570-14FD4F439AF0}"/>
              </a:ext>
            </a:extLst>
          </p:cNvPr>
          <p:cNvSpPr>
            <a:spLocks noChangeArrowheads="1"/>
          </p:cNvSpPr>
          <p:nvPr/>
        </p:nvSpPr>
        <p:spPr bwMode="auto">
          <a:xfrm>
            <a:off x="3048000" y="56388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Original frequency distribution</a:t>
            </a:r>
            <a:endParaRPr lang="en-US" altLang="en-US" sz="1400" b="1">
              <a:latin typeface="Times New Roman" panose="02020603050405020304" pitchFamily="18" charset="0"/>
              <a:cs typeface="Arial" panose="020B0604020202020204" pitchFamily="34" charset="0"/>
            </a:endParaRPr>
          </a:p>
        </p:txBody>
      </p:sp>
      <p:sp>
        <p:nvSpPr>
          <p:cNvPr id="33841" name="Rectangle 111">
            <a:extLst>
              <a:ext uri="{FF2B5EF4-FFF2-40B4-BE49-F238E27FC236}">
                <a16:creationId xmlns:a16="http://schemas.microsoft.com/office/drawing/2014/main" id="{3C905362-EEC5-4848-B4B2-8070C68889CD}"/>
              </a:ext>
            </a:extLst>
          </p:cNvPr>
          <p:cNvSpPr>
            <a:spLocks noChangeArrowheads="1"/>
          </p:cNvSpPr>
          <p:nvPr/>
        </p:nvSpPr>
        <p:spPr bwMode="auto">
          <a:xfrm>
            <a:off x="1774825" y="1484313"/>
            <a:ext cx="23050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dirty="0">
                <a:latin typeface="Arial" panose="020B0604020202020204" pitchFamily="34" charset="0"/>
                <a:cs typeface="Arial" panose="020B0604020202020204" pitchFamily="34" charset="0"/>
              </a:rPr>
              <a:t>Hierarchical decomposition structure (a.k.a. “error tree”)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E2A5DB8D-2DA2-41CB-B01D-8A075B0E10C0}"/>
              </a:ext>
            </a:extLst>
          </p:cNvPr>
          <p:cNvSpPr>
            <a:spLocks noGrp="1" noChangeArrowheads="1"/>
          </p:cNvSpPr>
          <p:nvPr>
            <p:ph type="title"/>
          </p:nvPr>
        </p:nvSpPr>
        <p:spPr/>
        <p:txBody>
          <a:bodyPr/>
          <a:lstStyle/>
          <a:p>
            <a:pPr eaLnBrk="1" hangingPunct="1"/>
            <a:r>
              <a:rPr lang="en-US" altLang="en-US"/>
              <a:t>Why Wavelet Transform?</a:t>
            </a:r>
          </a:p>
        </p:txBody>
      </p:sp>
      <p:sp>
        <p:nvSpPr>
          <p:cNvPr id="34820" name="Rectangle 3">
            <a:extLst>
              <a:ext uri="{FF2B5EF4-FFF2-40B4-BE49-F238E27FC236}">
                <a16:creationId xmlns:a16="http://schemas.microsoft.com/office/drawing/2014/main" id="{4FDA4A31-037E-42D6-A01D-1174AA3E6D3D}"/>
              </a:ext>
            </a:extLst>
          </p:cNvPr>
          <p:cNvSpPr>
            <a:spLocks noGrp="1" noChangeArrowheads="1"/>
          </p:cNvSpPr>
          <p:nvPr>
            <p:ph idx="1"/>
          </p:nvPr>
        </p:nvSpPr>
        <p:spPr/>
        <p:txBody>
          <a:bodyPr>
            <a:normAutofit fontScale="92500" lnSpcReduction="10000"/>
          </a:bodyPr>
          <a:lstStyle/>
          <a:p>
            <a:pPr eaLnBrk="1" hangingPunct="1"/>
            <a:r>
              <a:rPr lang="en-US" altLang="en-US" sz="2400" dirty="0"/>
              <a:t>Use hat-shape filters</a:t>
            </a:r>
          </a:p>
          <a:p>
            <a:pPr lvl="1" eaLnBrk="1" hangingPunct="1"/>
            <a:r>
              <a:rPr lang="en-US" altLang="en-US" sz="2400" dirty="0"/>
              <a:t>Emphasize region where points cluster</a:t>
            </a:r>
          </a:p>
          <a:p>
            <a:pPr lvl="1" eaLnBrk="1" hangingPunct="1"/>
            <a:r>
              <a:rPr lang="en-US" altLang="en-US" sz="2400" dirty="0"/>
              <a:t>Suppress weaker information in their boundaries  </a:t>
            </a:r>
          </a:p>
          <a:p>
            <a:pPr eaLnBrk="1" hangingPunct="1"/>
            <a:r>
              <a:rPr lang="en-US" altLang="en-US" sz="2400" dirty="0"/>
              <a:t>Effective removal of outliers</a:t>
            </a:r>
          </a:p>
          <a:p>
            <a:pPr lvl="1" eaLnBrk="1" hangingPunct="1"/>
            <a:r>
              <a:rPr lang="en-US" altLang="en-US" sz="2400" dirty="0"/>
              <a:t>Insensitive to noise, insensitive to input order</a:t>
            </a:r>
          </a:p>
          <a:p>
            <a:pPr eaLnBrk="1" hangingPunct="1"/>
            <a:r>
              <a:rPr lang="en-US" altLang="en-US" sz="2400" dirty="0"/>
              <a:t>Multi-resolution</a:t>
            </a:r>
          </a:p>
          <a:p>
            <a:pPr lvl="1" eaLnBrk="1" hangingPunct="1"/>
            <a:r>
              <a:rPr lang="en-US" altLang="en-US" sz="2400" dirty="0"/>
              <a:t>Detect arbitrary shaped clusters at different scales</a:t>
            </a:r>
          </a:p>
          <a:p>
            <a:pPr eaLnBrk="1" hangingPunct="1"/>
            <a:r>
              <a:rPr lang="en-US" altLang="en-US" sz="2400" dirty="0"/>
              <a:t>Efficient</a:t>
            </a:r>
          </a:p>
          <a:p>
            <a:pPr lvl="1" eaLnBrk="1" hangingPunct="1"/>
            <a:r>
              <a:rPr lang="en-US" altLang="en-US" sz="2400" dirty="0"/>
              <a:t>Complexity O(N)</a:t>
            </a:r>
          </a:p>
          <a:p>
            <a:pPr eaLnBrk="1" hangingPunct="1"/>
            <a:r>
              <a:rPr lang="en-US" altLang="en-US" sz="2400" dirty="0"/>
              <a:t>Only applicable to low dimensional data</a:t>
            </a:r>
          </a:p>
        </p:txBody>
      </p:sp>
      <p:sp>
        <p:nvSpPr>
          <p:cNvPr id="34818" name="Rectangle 2061">
            <a:extLst>
              <a:ext uri="{FF2B5EF4-FFF2-40B4-BE49-F238E27FC236}">
                <a16:creationId xmlns:a16="http://schemas.microsoft.com/office/drawing/2014/main" id="{DFDDBFAF-8A8D-4958-8381-7879415BB6EA}"/>
              </a:ext>
            </a:extLst>
          </p:cNvPr>
          <p:cNvSpPr>
            <a:spLocks noGrp="1" noChangeArrowheads="1"/>
          </p:cNvSpPr>
          <p:nvPr>
            <p:ph type="sldNum" sz="quarter" idx="12"/>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2EF8009-AF5C-4816-979A-753A189CE836}" type="slidenum">
              <a:rPr lang="en-US" altLang="en-US" sz="1200"/>
              <a:pPr eaLnBrk="1" hangingPunct="1"/>
              <a:t>51</a:t>
            </a:fld>
            <a:endParaRPr lang="en-US" altLang="en-US"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2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2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2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2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82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82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820">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82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0">
            <a:extLst>
              <a:ext uri="{FF2B5EF4-FFF2-40B4-BE49-F238E27FC236}">
                <a16:creationId xmlns:a16="http://schemas.microsoft.com/office/drawing/2014/main" id="{9EE0F857-EF55-480D-B5E5-0300605E9776}"/>
              </a:ext>
            </a:extLst>
          </p:cNvPr>
          <p:cNvSpPr>
            <a:spLocks noGrp="1" noChangeArrowheads="1"/>
          </p:cNvSpPr>
          <p:nvPr>
            <p:ph type="title"/>
          </p:nvPr>
        </p:nvSpPr>
        <p:spPr/>
        <p:txBody>
          <a:bodyPr/>
          <a:lstStyle/>
          <a:p>
            <a:pPr eaLnBrk="1" hangingPunct="1"/>
            <a:r>
              <a:rPr lang="en-US" altLang="en-US" sz="3200"/>
              <a:t>Principal Component Analysis (PCA)</a:t>
            </a:r>
          </a:p>
        </p:txBody>
      </p:sp>
      <p:sp>
        <p:nvSpPr>
          <p:cNvPr id="35845" name="Rectangle 41">
            <a:extLst>
              <a:ext uri="{FF2B5EF4-FFF2-40B4-BE49-F238E27FC236}">
                <a16:creationId xmlns:a16="http://schemas.microsoft.com/office/drawing/2014/main" id="{8C570F23-5ADB-4068-96B3-5A38B6579759}"/>
              </a:ext>
            </a:extLst>
          </p:cNvPr>
          <p:cNvSpPr>
            <a:spLocks noGrp="1" noChangeArrowheads="1"/>
          </p:cNvSpPr>
          <p:nvPr>
            <p:ph idx="1"/>
          </p:nvPr>
        </p:nvSpPr>
        <p:spPr>
          <a:xfrm>
            <a:off x="1097280" y="1845734"/>
            <a:ext cx="9870844" cy="3593566"/>
          </a:xfrm>
        </p:spPr>
        <p:txBody>
          <a:bodyPr>
            <a:normAutofit/>
          </a:bodyPr>
          <a:lstStyle/>
          <a:p>
            <a:pPr eaLnBrk="1" hangingPunct="1">
              <a:lnSpc>
                <a:spcPct val="110000"/>
              </a:lnSpc>
            </a:pPr>
            <a:r>
              <a:rPr lang="en-US" altLang="en-US" dirty="0"/>
              <a:t>Find a projection that captures the largest amount of variation in data</a:t>
            </a:r>
          </a:p>
          <a:p>
            <a:pPr eaLnBrk="1" hangingPunct="1">
              <a:lnSpc>
                <a:spcPct val="110000"/>
              </a:lnSpc>
            </a:pPr>
            <a:r>
              <a:rPr lang="en-US" altLang="en-US" dirty="0"/>
              <a:t>The original data are projected onto a much smaller space, resulting in dimensionality reduction. We find the eigenvectors of the covariance matrix, and these eigenvectors define the new space</a:t>
            </a:r>
          </a:p>
          <a:p>
            <a:pPr eaLnBrk="1" hangingPunct="1">
              <a:lnSpc>
                <a:spcPct val="90000"/>
              </a:lnSpc>
            </a:pPr>
            <a:endParaRPr lang="en-US" altLang="en-US" dirty="0"/>
          </a:p>
        </p:txBody>
      </p:sp>
      <p:sp>
        <p:nvSpPr>
          <p:cNvPr id="35842" name="Rectangle 2061">
            <a:extLst>
              <a:ext uri="{FF2B5EF4-FFF2-40B4-BE49-F238E27FC236}">
                <a16:creationId xmlns:a16="http://schemas.microsoft.com/office/drawing/2014/main" id="{698FAAA0-1DE3-40D9-8908-6232483FF9CD}"/>
              </a:ext>
            </a:extLst>
          </p:cNvPr>
          <p:cNvSpPr>
            <a:spLocks noGrp="1" noChangeArrowheads="1"/>
          </p:cNvSpPr>
          <p:nvPr>
            <p:ph type="sldNum" sz="quarter" idx="4294967295"/>
          </p:nvPr>
        </p:nvSpPr>
        <p:spPr>
          <a:xfrm>
            <a:off x="1" y="6459538"/>
            <a:ext cx="776748"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900E38C-D4FF-4CEE-BCAD-D1D9A9395D7C}" type="slidenum">
              <a:rPr lang="en-US" altLang="en-US" sz="1200"/>
              <a:pPr eaLnBrk="1" hangingPunct="1"/>
              <a:t>52</a:t>
            </a:fld>
            <a:endParaRPr lang="en-US" altLang="en-US" sz="1200"/>
          </a:p>
        </p:txBody>
      </p:sp>
      <p:grpSp>
        <p:nvGrpSpPr>
          <p:cNvPr id="35843" name="Group 39">
            <a:extLst>
              <a:ext uri="{FF2B5EF4-FFF2-40B4-BE49-F238E27FC236}">
                <a16:creationId xmlns:a16="http://schemas.microsoft.com/office/drawing/2014/main" id="{694F1E6C-77B1-44D3-B6A6-5492C21A44F8}"/>
              </a:ext>
            </a:extLst>
          </p:cNvPr>
          <p:cNvGrpSpPr>
            <a:grpSpLocks/>
          </p:cNvGrpSpPr>
          <p:nvPr/>
        </p:nvGrpSpPr>
        <p:grpSpPr bwMode="auto">
          <a:xfrm>
            <a:off x="3600043" y="3126658"/>
            <a:ext cx="4347390" cy="3336449"/>
            <a:chOff x="1525" y="1935"/>
            <a:chExt cx="2179" cy="1986"/>
          </a:xfrm>
        </p:grpSpPr>
        <p:sp>
          <p:nvSpPr>
            <p:cNvPr id="35846" name="Text Box 13">
              <a:extLst>
                <a:ext uri="{FF2B5EF4-FFF2-40B4-BE49-F238E27FC236}">
                  <a16:creationId xmlns:a16="http://schemas.microsoft.com/office/drawing/2014/main" id="{F6E330F5-F8D4-4429-BBD9-619D0864E56C}"/>
                </a:ext>
              </a:extLst>
            </p:cNvPr>
            <p:cNvSpPr txBox="1">
              <a:spLocks noChangeArrowheads="1"/>
            </p:cNvSpPr>
            <p:nvPr/>
          </p:nvSpPr>
          <p:spPr bwMode="auto">
            <a:xfrm>
              <a:off x="1525" y="1935"/>
              <a:ext cx="221"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latin typeface="Times New Roman" panose="02020603050405020304" pitchFamily="18" charset="0"/>
                </a:rPr>
                <a:t>x</a:t>
              </a:r>
              <a:r>
                <a:rPr lang="en-US" altLang="en-US" baseline="-25000">
                  <a:latin typeface="Times New Roman" panose="02020603050405020304" pitchFamily="18" charset="0"/>
                </a:rPr>
                <a:t>2</a:t>
              </a:r>
            </a:p>
          </p:txBody>
        </p:sp>
        <p:sp>
          <p:nvSpPr>
            <p:cNvPr id="35847" name="Line 15">
              <a:extLst>
                <a:ext uri="{FF2B5EF4-FFF2-40B4-BE49-F238E27FC236}">
                  <a16:creationId xmlns:a16="http://schemas.microsoft.com/office/drawing/2014/main" id="{EC56FA6A-360D-4C9E-AB04-58A7F64C56E9}"/>
                </a:ext>
              </a:extLst>
            </p:cNvPr>
            <p:cNvSpPr>
              <a:spLocks noChangeShapeType="1"/>
            </p:cNvSpPr>
            <p:nvPr/>
          </p:nvSpPr>
          <p:spPr bwMode="auto">
            <a:xfrm flipV="1">
              <a:off x="1820" y="1952"/>
              <a:ext cx="0" cy="1656"/>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35848" name="Line 16">
              <a:extLst>
                <a:ext uri="{FF2B5EF4-FFF2-40B4-BE49-F238E27FC236}">
                  <a16:creationId xmlns:a16="http://schemas.microsoft.com/office/drawing/2014/main" id="{25415A52-E23A-491F-9D06-978D4420601F}"/>
                </a:ext>
              </a:extLst>
            </p:cNvPr>
            <p:cNvSpPr>
              <a:spLocks noChangeShapeType="1"/>
            </p:cNvSpPr>
            <p:nvPr/>
          </p:nvSpPr>
          <p:spPr bwMode="auto">
            <a:xfrm>
              <a:off x="1820" y="3608"/>
              <a:ext cx="1712"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35849" name="Line 17">
              <a:extLst>
                <a:ext uri="{FF2B5EF4-FFF2-40B4-BE49-F238E27FC236}">
                  <a16:creationId xmlns:a16="http://schemas.microsoft.com/office/drawing/2014/main" id="{91E975CA-784A-4E3C-91D8-4B68E989E7EF}"/>
                </a:ext>
              </a:extLst>
            </p:cNvPr>
            <p:cNvSpPr>
              <a:spLocks noChangeShapeType="1"/>
            </p:cNvSpPr>
            <p:nvPr/>
          </p:nvSpPr>
          <p:spPr bwMode="auto">
            <a:xfrm flipV="1">
              <a:off x="1828" y="2717"/>
              <a:ext cx="1632" cy="882"/>
            </a:xfrm>
            <a:prstGeom prst="line">
              <a:avLst/>
            </a:prstGeom>
            <a:noFill/>
            <a:ln w="28575">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35850" name="Oval 18">
              <a:extLst>
                <a:ext uri="{FF2B5EF4-FFF2-40B4-BE49-F238E27FC236}">
                  <a16:creationId xmlns:a16="http://schemas.microsoft.com/office/drawing/2014/main" id="{AC4A7FCA-B0FD-43A0-8691-190984A24950}"/>
                </a:ext>
              </a:extLst>
            </p:cNvPr>
            <p:cNvSpPr>
              <a:spLocks noChangeArrowheads="1"/>
            </p:cNvSpPr>
            <p:nvPr/>
          </p:nvSpPr>
          <p:spPr bwMode="auto">
            <a:xfrm>
              <a:off x="2164" y="3234"/>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51" name="Oval 19">
              <a:extLst>
                <a:ext uri="{FF2B5EF4-FFF2-40B4-BE49-F238E27FC236}">
                  <a16:creationId xmlns:a16="http://schemas.microsoft.com/office/drawing/2014/main" id="{584B502F-EBF0-4B39-A33C-B666DF9DD457}"/>
                </a:ext>
              </a:extLst>
            </p:cNvPr>
            <p:cNvSpPr>
              <a:spLocks noChangeArrowheads="1"/>
            </p:cNvSpPr>
            <p:nvPr/>
          </p:nvSpPr>
          <p:spPr bwMode="auto">
            <a:xfrm>
              <a:off x="2340" y="3093"/>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52" name="Oval 20">
              <a:extLst>
                <a:ext uri="{FF2B5EF4-FFF2-40B4-BE49-F238E27FC236}">
                  <a16:creationId xmlns:a16="http://schemas.microsoft.com/office/drawing/2014/main" id="{FD0EA914-A9E6-42FF-89FF-D1F1ECE09392}"/>
                </a:ext>
              </a:extLst>
            </p:cNvPr>
            <p:cNvSpPr>
              <a:spLocks noChangeArrowheads="1"/>
            </p:cNvSpPr>
            <p:nvPr/>
          </p:nvSpPr>
          <p:spPr bwMode="auto">
            <a:xfrm>
              <a:off x="2044" y="3417"/>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53" name="Oval 21">
              <a:extLst>
                <a:ext uri="{FF2B5EF4-FFF2-40B4-BE49-F238E27FC236}">
                  <a16:creationId xmlns:a16="http://schemas.microsoft.com/office/drawing/2014/main" id="{14352C8A-FAAB-4369-BA9F-727AE78A7D4B}"/>
                </a:ext>
              </a:extLst>
            </p:cNvPr>
            <p:cNvSpPr>
              <a:spLocks noChangeArrowheads="1"/>
            </p:cNvSpPr>
            <p:nvPr/>
          </p:nvSpPr>
          <p:spPr bwMode="auto">
            <a:xfrm>
              <a:off x="2428" y="3160"/>
              <a:ext cx="47" cy="4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54" name="Oval 22">
              <a:extLst>
                <a:ext uri="{FF2B5EF4-FFF2-40B4-BE49-F238E27FC236}">
                  <a16:creationId xmlns:a16="http://schemas.microsoft.com/office/drawing/2014/main" id="{79CD4943-7ABB-41FB-94A3-66B091C399DE}"/>
                </a:ext>
              </a:extLst>
            </p:cNvPr>
            <p:cNvSpPr>
              <a:spLocks noChangeArrowheads="1"/>
            </p:cNvSpPr>
            <p:nvPr/>
          </p:nvSpPr>
          <p:spPr bwMode="auto">
            <a:xfrm>
              <a:off x="2332" y="3226"/>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55" name="Oval 23">
              <a:extLst>
                <a:ext uri="{FF2B5EF4-FFF2-40B4-BE49-F238E27FC236}">
                  <a16:creationId xmlns:a16="http://schemas.microsoft.com/office/drawing/2014/main" id="{FA70E7DD-99C3-4D97-A692-4A1ACD19ADB8}"/>
                </a:ext>
              </a:extLst>
            </p:cNvPr>
            <p:cNvSpPr>
              <a:spLocks noChangeArrowheads="1"/>
            </p:cNvSpPr>
            <p:nvPr/>
          </p:nvSpPr>
          <p:spPr bwMode="auto">
            <a:xfrm>
              <a:off x="2692" y="3218"/>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56" name="Oval 24">
              <a:extLst>
                <a:ext uri="{FF2B5EF4-FFF2-40B4-BE49-F238E27FC236}">
                  <a16:creationId xmlns:a16="http://schemas.microsoft.com/office/drawing/2014/main" id="{D4D0023F-CE59-4E03-A874-6AE83DF2EF98}"/>
                </a:ext>
              </a:extLst>
            </p:cNvPr>
            <p:cNvSpPr>
              <a:spLocks noChangeArrowheads="1"/>
            </p:cNvSpPr>
            <p:nvPr/>
          </p:nvSpPr>
          <p:spPr bwMode="auto">
            <a:xfrm>
              <a:off x="2612" y="3426"/>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57" name="Oval 25">
              <a:extLst>
                <a:ext uri="{FF2B5EF4-FFF2-40B4-BE49-F238E27FC236}">
                  <a16:creationId xmlns:a16="http://schemas.microsoft.com/office/drawing/2014/main" id="{A9A0C4EE-3495-4EA4-9814-1CC386915B1A}"/>
                </a:ext>
              </a:extLst>
            </p:cNvPr>
            <p:cNvSpPr>
              <a:spLocks noChangeArrowheads="1"/>
            </p:cNvSpPr>
            <p:nvPr/>
          </p:nvSpPr>
          <p:spPr bwMode="auto">
            <a:xfrm>
              <a:off x="2468" y="3359"/>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58" name="Oval 26">
              <a:extLst>
                <a:ext uri="{FF2B5EF4-FFF2-40B4-BE49-F238E27FC236}">
                  <a16:creationId xmlns:a16="http://schemas.microsoft.com/office/drawing/2014/main" id="{7AC2EA92-2762-44E9-99C7-16AF45211A7F}"/>
                </a:ext>
              </a:extLst>
            </p:cNvPr>
            <p:cNvSpPr>
              <a:spLocks noChangeArrowheads="1"/>
            </p:cNvSpPr>
            <p:nvPr/>
          </p:nvSpPr>
          <p:spPr bwMode="auto">
            <a:xfrm>
              <a:off x="2588" y="3018"/>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59" name="Oval 27">
              <a:extLst>
                <a:ext uri="{FF2B5EF4-FFF2-40B4-BE49-F238E27FC236}">
                  <a16:creationId xmlns:a16="http://schemas.microsoft.com/office/drawing/2014/main" id="{BE4BB03C-715E-4778-9048-581060A88967}"/>
                </a:ext>
              </a:extLst>
            </p:cNvPr>
            <p:cNvSpPr>
              <a:spLocks noChangeArrowheads="1"/>
            </p:cNvSpPr>
            <p:nvPr/>
          </p:nvSpPr>
          <p:spPr bwMode="auto">
            <a:xfrm>
              <a:off x="2964" y="3093"/>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60" name="Oval 28">
              <a:extLst>
                <a:ext uri="{FF2B5EF4-FFF2-40B4-BE49-F238E27FC236}">
                  <a16:creationId xmlns:a16="http://schemas.microsoft.com/office/drawing/2014/main" id="{1E553E22-4852-4F86-AC52-47F0A9564CB1}"/>
                </a:ext>
              </a:extLst>
            </p:cNvPr>
            <p:cNvSpPr>
              <a:spLocks noChangeArrowheads="1"/>
            </p:cNvSpPr>
            <p:nvPr/>
          </p:nvSpPr>
          <p:spPr bwMode="auto">
            <a:xfrm>
              <a:off x="3204" y="2768"/>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61" name="Oval 29">
              <a:extLst>
                <a:ext uri="{FF2B5EF4-FFF2-40B4-BE49-F238E27FC236}">
                  <a16:creationId xmlns:a16="http://schemas.microsoft.com/office/drawing/2014/main" id="{FAED0339-404C-4BB1-A200-E2D3515714D4}"/>
                </a:ext>
              </a:extLst>
            </p:cNvPr>
            <p:cNvSpPr>
              <a:spLocks noChangeArrowheads="1"/>
            </p:cNvSpPr>
            <p:nvPr/>
          </p:nvSpPr>
          <p:spPr bwMode="auto">
            <a:xfrm>
              <a:off x="2236" y="3442"/>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62" name="Oval 30">
              <a:extLst>
                <a:ext uri="{FF2B5EF4-FFF2-40B4-BE49-F238E27FC236}">
                  <a16:creationId xmlns:a16="http://schemas.microsoft.com/office/drawing/2014/main" id="{CA4C6130-0780-4EF9-931F-81708F0B6698}"/>
                </a:ext>
              </a:extLst>
            </p:cNvPr>
            <p:cNvSpPr>
              <a:spLocks noChangeArrowheads="1"/>
            </p:cNvSpPr>
            <p:nvPr/>
          </p:nvSpPr>
          <p:spPr bwMode="auto">
            <a:xfrm>
              <a:off x="2756" y="3001"/>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63" name="Oval 31">
              <a:extLst>
                <a:ext uri="{FF2B5EF4-FFF2-40B4-BE49-F238E27FC236}">
                  <a16:creationId xmlns:a16="http://schemas.microsoft.com/office/drawing/2014/main" id="{FE66047B-69FD-4620-A2DB-5ACE3FB01781}"/>
                </a:ext>
              </a:extLst>
            </p:cNvPr>
            <p:cNvSpPr>
              <a:spLocks noChangeArrowheads="1"/>
            </p:cNvSpPr>
            <p:nvPr/>
          </p:nvSpPr>
          <p:spPr bwMode="auto">
            <a:xfrm>
              <a:off x="2932" y="2818"/>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64" name="Oval 32">
              <a:extLst>
                <a:ext uri="{FF2B5EF4-FFF2-40B4-BE49-F238E27FC236}">
                  <a16:creationId xmlns:a16="http://schemas.microsoft.com/office/drawing/2014/main" id="{5F845838-2CAF-4B24-86A2-4DDECC7D60E5}"/>
                </a:ext>
              </a:extLst>
            </p:cNvPr>
            <p:cNvSpPr>
              <a:spLocks noChangeArrowheads="1"/>
            </p:cNvSpPr>
            <p:nvPr/>
          </p:nvSpPr>
          <p:spPr bwMode="auto">
            <a:xfrm>
              <a:off x="2452" y="3026"/>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65" name="Oval 33">
              <a:extLst>
                <a:ext uri="{FF2B5EF4-FFF2-40B4-BE49-F238E27FC236}">
                  <a16:creationId xmlns:a16="http://schemas.microsoft.com/office/drawing/2014/main" id="{12289292-75D6-48A5-B611-80EEA37A119F}"/>
                </a:ext>
              </a:extLst>
            </p:cNvPr>
            <p:cNvSpPr>
              <a:spLocks noChangeArrowheads="1"/>
            </p:cNvSpPr>
            <p:nvPr/>
          </p:nvSpPr>
          <p:spPr bwMode="auto">
            <a:xfrm>
              <a:off x="2836" y="2902"/>
              <a:ext cx="47" cy="4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66" name="Oval 34">
              <a:extLst>
                <a:ext uri="{FF2B5EF4-FFF2-40B4-BE49-F238E27FC236}">
                  <a16:creationId xmlns:a16="http://schemas.microsoft.com/office/drawing/2014/main" id="{1DF45940-4097-4C5A-8D15-3E5B8DBA13E5}"/>
                </a:ext>
              </a:extLst>
            </p:cNvPr>
            <p:cNvSpPr>
              <a:spLocks noChangeArrowheads="1"/>
            </p:cNvSpPr>
            <p:nvPr/>
          </p:nvSpPr>
          <p:spPr bwMode="auto">
            <a:xfrm>
              <a:off x="2908" y="3243"/>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67" name="Freeform 35">
              <a:extLst>
                <a:ext uri="{FF2B5EF4-FFF2-40B4-BE49-F238E27FC236}">
                  <a16:creationId xmlns:a16="http://schemas.microsoft.com/office/drawing/2014/main" id="{A567E0C7-48FF-4C8F-8C10-F23B35036BCF}"/>
                </a:ext>
              </a:extLst>
            </p:cNvPr>
            <p:cNvSpPr>
              <a:spLocks/>
            </p:cNvSpPr>
            <p:nvPr/>
          </p:nvSpPr>
          <p:spPr bwMode="auto">
            <a:xfrm>
              <a:off x="1928" y="2697"/>
              <a:ext cx="1457" cy="1006"/>
            </a:xfrm>
            <a:custGeom>
              <a:avLst/>
              <a:gdLst>
                <a:gd name="T0" fmla="*/ 4 w 1457"/>
                <a:gd name="T1" fmla="*/ 1002 h 968"/>
                <a:gd name="T2" fmla="*/ 212 w 1457"/>
                <a:gd name="T3" fmla="*/ 488 h 968"/>
                <a:gd name="T4" fmla="*/ 716 w 1457"/>
                <a:gd name="T5" fmla="*/ 166 h 968"/>
                <a:gd name="T6" fmla="*/ 1356 w 1457"/>
                <a:gd name="T7" fmla="*/ 26 h 968"/>
                <a:gd name="T8" fmla="*/ 1324 w 1457"/>
                <a:gd name="T9" fmla="*/ 318 h 968"/>
                <a:gd name="T10" fmla="*/ 940 w 1457"/>
                <a:gd name="T11" fmla="*/ 882 h 968"/>
                <a:gd name="T12" fmla="*/ 188 w 1457"/>
                <a:gd name="T13" fmla="*/ 1194 h 968"/>
                <a:gd name="T14" fmla="*/ 4 w 1457"/>
                <a:gd name="T15" fmla="*/ 1002 h 968"/>
                <a:gd name="T16" fmla="*/ 0 60000 65536"/>
                <a:gd name="T17" fmla="*/ 0 60000 65536"/>
                <a:gd name="T18" fmla="*/ 0 60000 65536"/>
                <a:gd name="T19" fmla="*/ 0 60000 65536"/>
                <a:gd name="T20" fmla="*/ 0 60000 65536"/>
                <a:gd name="T21" fmla="*/ 0 60000 65536"/>
                <a:gd name="T22" fmla="*/ 0 60000 65536"/>
                <a:gd name="T23" fmla="*/ 0 60000 65536"/>
                <a:gd name="T24" fmla="*/ 0 w 1457"/>
                <a:gd name="T25" fmla="*/ 0 h 968"/>
                <a:gd name="T26" fmla="*/ 1457 w 1457"/>
                <a:gd name="T27" fmla="*/ 968 h 9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57" h="968">
                  <a:moveTo>
                    <a:pt x="4" y="796"/>
                  </a:moveTo>
                  <a:cubicBezTo>
                    <a:pt x="8" y="703"/>
                    <a:pt x="93" y="499"/>
                    <a:pt x="212" y="388"/>
                  </a:cubicBezTo>
                  <a:cubicBezTo>
                    <a:pt x="331" y="277"/>
                    <a:pt x="525" y="193"/>
                    <a:pt x="716" y="132"/>
                  </a:cubicBezTo>
                  <a:cubicBezTo>
                    <a:pt x="907" y="71"/>
                    <a:pt x="1255" y="0"/>
                    <a:pt x="1356" y="20"/>
                  </a:cubicBezTo>
                  <a:cubicBezTo>
                    <a:pt x="1457" y="40"/>
                    <a:pt x="1393" y="139"/>
                    <a:pt x="1324" y="252"/>
                  </a:cubicBezTo>
                  <a:cubicBezTo>
                    <a:pt x="1255" y="365"/>
                    <a:pt x="1129" y="584"/>
                    <a:pt x="940" y="700"/>
                  </a:cubicBezTo>
                  <a:cubicBezTo>
                    <a:pt x="751" y="816"/>
                    <a:pt x="344" y="928"/>
                    <a:pt x="188" y="948"/>
                  </a:cubicBezTo>
                  <a:cubicBezTo>
                    <a:pt x="32" y="968"/>
                    <a:pt x="0" y="889"/>
                    <a:pt x="4" y="796"/>
                  </a:cubicBezTo>
                  <a:close/>
                </a:path>
              </a:pathLst>
            </a:custGeom>
            <a:noFill/>
            <a:ln w="19050">
              <a:solidFill>
                <a:srgbClr val="FF00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68" name="Oval 36">
              <a:extLst>
                <a:ext uri="{FF2B5EF4-FFF2-40B4-BE49-F238E27FC236}">
                  <a16:creationId xmlns:a16="http://schemas.microsoft.com/office/drawing/2014/main" id="{C9D0BF4A-40CB-47D1-A260-3767D5A922D5}"/>
                </a:ext>
              </a:extLst>
            </p:cNvPr>
            <p:cNvSpPr>
              <a:spLocks noChangeArrowheads="1"/>
            </p:cNvSpPr>
            <p:nvPr/>
          </p:nvSpPr>
          <p:spPr bwMode="auto">
            <a:xfrm>
              <a:off x="2124" y="3559"/>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69" name="Text Box 37">
              <a:extLst>
                <a:ext uri="{FF2B5EF4-FFF2-40B4-BE49-F238E27FC236}">
                  <a16:creationId xmlns:a16="http://schemas.microsoft.com/office/drawing/2014/main" id="{8A04CAEF-66A4-452E-9A4A-623006D3B0F8}"/>
                </a:ext>
              </a:extLst>
            </p:cNvPr>
            <p:cNvSpPr txBox="1">
              <a:spLocks noChangeArrowheads="1"/>
            </p:cNvSpPr>
            <p:nvPr/>
          </p:nvSpPr>
          <p:spPr bwMode="auto">
            <a:xfrm>
              <a:off x="3483" y="3662"/>
              <a:ext cx="221"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latin typeface="Times New Roman" panose="02020603050405020304" pitchFamily="18" charset="0"/>
                </a:rPr>
                <a:t>x</a:t>
              </a:r>
              <a:r>
                <a:rPr lang="en-US" altLang="en-US" baseline="-25000">
                  <a:latin typeface="Times New Roman" panose="02020603050405020304" pitchFamily="18" charset="0"/>
                </a:rPr>
                <a:t>1</a:t>
              </a:r>
            </a:p>
          </p:txBody>
        </p:sp>
        <p:sp>
          <p:nvSpPr>
            <p:cNvPr id="35870" name="Text Box 38">
              <a:extLst>
                <a:ext uri="{FF2B5EF4-FFF2-40B4-BE49-F238E27FC236}">
                  <a16:creationId xmlns:a16="http://schemas.microsoft.com/office/drawing/2014/main" id="{AC1ECFF4-72EE-4348-BF01-EF4E0860AD44}"/>
                </a:ext>
              </a:extLst>
            </p:cNvPr>
            <p:cNvSpPr txBox="1">
              <a:spLocks noChangeArrowheads="1"/>
            </p:cNvSpPr>
            <p:nvPr/>
          </p:nvSpPr>
          <p:spPr bwMode="auto">
            <a:xfrm>
              <a:off x="3524" y="2510"/>
              <a:ext cx="161"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latin typeface="Times New Roman" panose="02020603050405020304" pitchFamily="18" charset="0"/>
                </a:rPr>
                <a:t>e</a:t>
              </a:r>
              <a:endParaRPr lang="en-US" altLang="en-US" baseline="-2500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3">
            <a:extLst>
              <a:ext uri="{FF2B5EF4-FFF2-40B4-BE49-F238E27FC236}">
                <a16:creationId xmlns:a16="http://schemas.microsoft.com/office/drawing/2014/main" id="{2873CD58-1A6A-4B35-948A-4FAD33504FB2}"/>
              </a:ext>
            </a:extLst>
          </p:cNvPr>
          <p:cNvSpPr>
            <a:spLocks noGrp="1" noChangeArrowheads="1"/>
          </p:cNvSpPr>
          <p:nvPr>
            <p:ph type="title"/>
          </p:nvPr>
        </p:nvSpPr>
        <p:spPr>
          <a:xfrm>
            <a:off x="1097280" y="719222"/>
            <a:ext cx="10058400" cy="1450757"/>
          </a:xfrm>
          <a:noFill/>
        </p:spPr>
        <p:txBody>
          <a:bodyPr anchor="ctr"/>
          <a:lstStyle/>
          <a:p>
            <a:r>
              <a:rPr lang="en-US" altLang="en-US" dirty="0"/>
              <a:t>Principal Component Analysis (Steps)</a:t>
            </a:r>
          </a:p>
        </p:txBody>
      </p:sp>
      <p:sp>
        <p:nvSpPr>
          <p:cNvPr id="36867" name="Rectangle 2">
            <a:extLst>
              <a:ext uri="{FF2B5EF4-FFF2-40B4-BE49-F238E27FC236}">
                <a16:creationId xmlns:a16="http://schemas.microsoft.com/office/drawing/2014/main" id="{8062B610-F65E-4EB2-90D4-C81CE487DC52}"/>
              </a:ext>
            </a:extLst>
          </p:cNvPr>
          <p:cNvSpPr>
            <a:spLocks noGrp="1" noChangeArrowheads="1"/>
          </p:cNvSpPr>
          <p:nvPr>
            <p:ph idx="1"/>
          </p:nvPr>
        </p:nvSpPr>
        <p:spPr/>
        <p:txBody>
          <a:bodyPr>
            <a:normAutofit lnSpcReduction="10000"/>
          </a:bodyPr>
          <a:lstStyle/>
          <a:p>
            <a:pPr eaLnBrk="1" hangingPunct="1">
              <a:lnSpc>
                <a:spcPct val="120000"/>
              </a:lnSpc>
            </a:pPr>
            <a:r>
              <a:rPr lang="en-US" altLang="en-US" dirty="0"/>
              <a:t>Given </a:t>
            </a:r>
            <a:r>
              <a:rPr lang="en-US" altLang="en-US" i="1" dirty="0"/>
              <a:t>N</a:t>
            </a:r>
            <a:r>
              <a:rPr lang="en-US" altLang="en-US" dirty="0"/>
              <a:t> data vectors from </a:t>
            </a:r>
            <a:r>
              <a:rPr lang="en-US" altLang="en-US" i="1" dirty="0"/>
              <a:t>n</a:t>
            </a:r>
            <a:r>
              <a:rPr lang="en-US" altLang="en-US" dirty="0"/>
              <a:t>-dimensions, find </a:t>
            </a:r>
            <a:r>
              <a:rPr lang="en-US" altLang="en-US" i="1" dirty="0"/>
              <a:t>k</a:t>
            </a:r>
            <a:r>
              <a:rPr lang="en-US" altLang="en-US" dirty="0"/>
              <a:t> ≤ </a:t>
            </a:r>
            <a:r>
              <a:rPr lang="en-US" altLang="en-US" i="1" dirty="0"/>
              <a:t>n </a:t>
            </a:r>
            <a:r>
              <a:rPr lang="en-US" altLang="en-US" dirty="0"/>
              <a:t>orthogonal vectors (</a:t>
            </a:r>
            <a:r>
              <a:rPr lang="en-US" altLang="en-US" i="1" dirty="0"/>
              <a:t>principal components</a:t>
            </a:r>
            <a:r>
              <a:rPr lang="en-US" altLang="en-US" dirty="0"/>
              <a:t>) that can be best used to represent data </a:t>
            </a:r>
          </a:p>
          <a:p>
            <a:pPr lvl="1" eaLnBrk="1" hangingPunct="1">
              <a:lnSpc>
                <a:spcPct val="120000"/>
              </a:lnSpc>
            </a:pPr>
            <a:r>
              <a:rPr lang="en-US" altLang="en-US" sz="2000" dirty="0"/>
              <a:t>Normalize input data: Each attribute falls within the same range</a:t>
            </a:r>
          </a:p>
          <a:p>
            <a:pPr lvl="1" eaLnBrk="1" hangingPunct="1">
              <a:lnSpc>
                <a:spcPct val="120000"/>
              </a:lnSpc>
            </a:pPr>
            <a:r>
              <a:rPr lang="en-US" altLang="en-US" sz="2000" dirty="0"/>
              <a:t>Compute </a:t>
            </a:r>
            <a:r>
              <a:rPr lang="en-US" altLang="en-US" sz="2000" i="1" dirty="0"/>
              <a:t>k</a:t>
            </a:r>
            <a:r>
              <a:rPr lang="en-US" altLang="en-US" sz="2000" dirty="0"/>
              <a:t> orthonormal (unit) vectors, i.e., </a:t>
            </a:r>
            <a:r>
              <a:rPr lang="en-US" altLang="en-US" sz="2000" i="1" dirty="0"/>
              <a:t>principal components</a:t>
            </a:r>
            <a:endParaRPr lang="en-US" altLang="en-US" sz="2000" dirty="0"/>
          </a:p>
          <a:p>
            <a:pPr lvl="1" eaLnBrk="1" hangingPunct="1">
              <a:lnSpc>
                <a:spcPct val="120000"/>
              </a:lnSpc>
            </a:pPr>
            <a:r>
              <a:rPr lang="en-US" altLang="en-US" sz="2000" dirty="0"/>
              <a:t>Each input data (vector) is a linear combination of the </a:t>
            </a:r>
            <a:r>
              <a:rPr lang="en-US" altLang="en-US" sz="2000" i="1" dirty="0"/>
              <a:t>k</a:t>
            </a:r>
            <a:r>
              <a:rPr lang="en-US" altLang="en-US" sz="2000" dirty="0"/>
              <a:t> principal component vectors</a:t>
            </a:r>
          </a:p>
          <a:p>
            <a:pPr lvl="1" eaLnBrk="1" hangingPunct="1">
              <a:lnSpc>
                <a:spcPct val="120000"/>
              </a:lnSpc>
            </a:pPr>
            <a:r>
              <a:rPr lang="en-US" altLang="en-US" sz="2000" dirty="0">
                <a:sym typeface="Symbol" panose="05050102010706020507" pitchFamily="18" charset="2"/>
              </a:rPr>
              <a:t>The principal components are sorted in order of decreasing “significance” or strength</a:t>
            </a:r>
          </a:p>
          <a:p>
            <a:pPr lvl="1" eaLnBrk="1" hangingPunct="1">
              <a:lnSpc>
                <a:spcPct val="120000"/>
              </a:lnSpc>
            </a:pPr>
            <a:r>
              <a:rPr lang="en-US" altLang="en-US" sz="2000" dirty="0">
                <a:sym typeface="Symbol" panose="05050102010706020507" pitchFamily="18" charset="2"/>
              </a:rPr>
              <a:t>Since the components are sorted, the size of the data can be reduced by eliminating the </a:t>
            </a:r>
            <a:r>
              <a:rPr lang="en-US" altLang="en-US" sz="2000" i="1" dirty="0">
                <a:sym typeface="Symbol" panose="05050102010706020507" pitchFamily="18" charset="2"/>
              </a:rPr>
              <a:t>weak components</a:t>
            </a:r>
            <a:r>
              <a:rPr lang="en-US" altLang="en-US" sz="2000" dirty="0">
                <a:sym typeface="Symbol" panose="05050102010706020507" pitchFamily="18" charset="2"/>
              </a:rPr>
              <a:t>, i.e., those with low variance (i.e., using the strongest principal components, it is possible to reconstruct a good approximation of the original data)</a:t>
            </a:r>
          </a:p>
          <a:p>
            <a:pPr eaLnBrk="1" hangingPunct="1">
              <a:lnSpc>
                <a:spcPct val="120000"/>
              </a:lnSpc>
            </a:pPr>
            <a:r>
              <a:rPr lang="en-US" altLang="en-US" dirty="0"/>
              <a:t>Works for numeric data only</a:t>
            </a:r>
          </a:p>
        </p:txBody>
      </p:sp>
      <p:sp>
        <p:nvSpPr>
          <p:cNvPr id="36866" name="Rectangle 2061">
            <a:extLst>
              <a:ext uri="{FF2B5EF4-FFF2-40B4-BE49-F238E27FC236}">
                <a16:creationId xmlns:a16="http://schemas.microsoft.com/office/drawing/2014/main" id="{1C4B5F46-EFC6-4DC5-8B67-A1DC490CC359}"/>
              </a:ext>
            </a:extLst>
          </p:cNvPr>
          <p:cNvSpPr>
            <a:spLocks noGrp="1" noChangeArrowheads="1"/>
          </p:cNvSpPr>
          <p:nvPr>
            <p:ph type="sldNum" sz="quarter" idx="4294967295"/>
          </p:nvPr>
        </p:nvSpPr>
        <p:spPr>
          <a:xfrm>
            <a:off x="0" y="6459538"/>
            <a:ext cx="796413"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C28AB28-3463-43F6-AEE5-7F875DAD60BE}" type="slidenum">
              <a:rPr lang="en-US" altLang="en-US" sz="1200"/>
              <a:pPr eaLnBrk="1" hangingPunct="1"/>
              <a:t>53</a:t>
            </a:fld>
            <a:endParaRPr lang="en-US"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8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a:extLst>
              <a:ext uri="{FF2B5EF4-FFF2-40B4-BE49-F238E27FC236}">
                <a16:creationId xmlns:a16="http://schemas.microsoft.com/office/drawing/2014/main" id="{7C2C11A2-82B1-424A-875F-95BFCD52A573}"/>
              </a:ext>
            </a:extLst>
          </p:cNvPr>
          <p:cNvSpPr>
            <a:spLocks noGrp="1" noChangeArrowheads="1"/>
          </p:cNvSpPr>
          <p:nvPr>
            <p:ph type="title"/>
          </p:nvPr>
        </p:nvSpPr>
        <p:spPr/>
        <p:txBody>
          <a:bodyPr/>
          <a:lstStyle/>
          <a:p>
            <a:pPr eaLnBrk="1" hangingPunct="1"/>
            <a:r>
              <a:rPr lang="en-US" altLang="en-US"/>
              <a:t>Attribute Subset Selection</a:t>
            </a:r>
          </a:p>
        </p:txBody>
      </p:sp>
      <p:sp>
        <p:nvSpPr>
          <p:cNvPr id="37892" name="Rectangle 3">
            <a:extLst>
              <a:ext uri="{FF2B5EF4-FFF2-40B4-BE49-F238E27FC236}">
                <a16:creationId xmlns:a16="http://schemas.microsoft.com/office/drawing/2014/main" id="{42172208-BD34-4CBE-A382-191DC9B9ACFC}"/>
              </a:ext>
            </a:extLst>
          </p:cNvPr>
          <p:cNvSpPr>
            <a:spLocks noGrp="1" noChangeArrowheads="1"/>
          </p:cNvSpPr>
          <p:nvPr>
            <p:ph idx="1"/>
          </p:nvPr>
        </p:nvSpPr>
        <p:spPr/>
        <p:txBody>
          <a:bodyPr/>
          <a:lstStyle/>
          <a:p>
            <a:pPr eaLnBrk="1" hangingPunct="1">
              <a:lnSpc>
                <a:spcPct val="110000"/>
              </a:lnSpc>
            </a:pPr>
            <a:r>
              <a:rPr lang="en-US" altLang="en-US" sz="2400" dirty="0"/>
              <a:t>Another way to reduce dimensionality of data</a:t>
            </a:r>
          </a:p>
          <a:p>
            <a:pPr eaLnBrk="1" hangingPunct="1">
              <a:lnSpc>
                <a:spcPct val="110000"/>
              </a:lnSpc>
            </a:pPr>
            <a:r>
              <a:rPr lang="en-US" altLang="en-US" sz="2400" dirty="0"/>
              <a:t>Redundant attributes </a:t>
            </a:r>
          </a:p>
          <a:p>
            <a:pPr lvl="1" eaLnBrk="1" hangingPunct="1">
              <a:lnSpc>
                <a:spcPct val="110000"/>
              </a:lnSpc>
            </a:pPr>
            <a:r>
              <a:rPr lang="en-US" altLang="en-US" sz="2400" dirty="0"/>
              <a:t>Duplicate much or all of the information contained in one or more other attributes</a:t>
            </a:r>
          </a:p>
          <a:p>
            <a:pPr lvl="1" eaLnBrk="1" hangingPunct="1">
              <a:lnSpc>
                <a:spcPct val="110000"/>
              </a:lnSpc>
            </a:pPr>
            <a:r>
              <a:rPr lang="en-US" altLang="en-US" sz="2400" dirty="0"/>
              <a:t>E.g., purchase price of a product and the amount of sales tax paid</a:t>
            </a:r>
          </a:p>
          <a:p>
            <a:pPr eaLnBrk="1" hangingPunct="1">
              <a:lnSpc>
                <a:spcPct val="110000"/>
              </a:lnSpc>
            </a:pPr>
            <a:r>
              <a:rPr lang="en-US" altLang="en-US" sz="2400" dirty="0"/>
              <a:t>Irrelevant attributes</a:t>
            </a:r>
          </a:p>
          <a:p>
            <a:pPr lvl="1" eaLnBrk="1" hangingPunct="1">
              <a:lnSpc>
                <a:spcPct val="110000"/>
              </a:lnSpc>
            </a:pPr>
            <a:r>
              <a:rPr lang="en-US" altLang="en-US" sz="2400" dirty="0"/>
              <a:t>Contain no information that is useful for the data mining task at hand</a:t>
            </a:r>
          </a:p>
          <a:p>
            <a:pPr lvl="1" eaLnBrk="1" hangingPunct="1">
              <a:lnSpc>
                <a:spcPct val="110000"/>
              </a:lnSpc>
            </a:pPr>
            <a:r>
              <a:rPr lang="en-US" altLang="en-US" sz="2400" dirty="0"/>
              <a:t>E.g., students' ID is often irrelevant to the task of predicting students' GPA</a:t>
            </a:r>
          </a:p>
        </p:txBody>
      </p:sp>
      <p:sp>
        <p:nvSpPr>
          <p:cNvPr id="37890" name="Rectangle 2061">
            <a:extLst>
              <a:ext uri="{FF2B5EF4-FFF2-40B4-BE49-F238E27FC236}">
                <a16:creationId xmlns:a16="http://schemas.microsoft.com/office/drawing/2014/main" id="{2ACBF7A8-4444-416F-A1A3-D857F69D8AC8}"/>
              </a:ext>
            </a:extLst>
          </p:cNvPr>
          <p:cNvSpPr>
            <a:spLocks noGrp="1" noChangeArrowheads="1"/>
          </p:cNvSpPr>
          <p:nvPr>
            <p:ph type="sldNum" sz="quarter" idx="4294967295"/>
          </p:nvPr>
        </p:nvSpPr>
        <p:spPr>
          <a:xfrm>
            <a:off x="0" y="6459538"/>
            <a:ext cx="501445"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9EE4381-FA04-4817-B78D-55474B9A1EAF}" type="slidenum">
              <a:rPr lang="en-US" altLang="en-US" sz="1200"/>
              <a:pPr eaLnBrk="1" hangingPunct="1"/>
              <a:t>54</a:t>
            </a:fld>
            <a:endParaRPr lang="en-US" altLang="en-US" sz="1200" dirty="0"/>
          </a:p>
        </p:txBody>
      </p:sp>
      <p:sp>
        <p:nvSpPr>
          <p:cNvPr id="37893" name="Text Box 4">
            <a:extLst>
              <a:ext uri="{FF2B5EF4-FFF2-40B4-BE49-F238E27FC236}">
                <a16:creationId xmlns:a16="http://schemas.microsoft.com/office/drawing/2014/main" id="{326634AF-A794-41FC-86D6-FDCFD58EBD99}"/>
              </a:ext>
            </a:extLst>
          </p:cNvPr>
          <p:cNvSpPr txBox="1">
            <a:spLocks noChangeArrowheads="1"/>
          </p:cNvSpPr>
          <p:nvPr/>
        </p:nvSpPr>
        <p:spPr bwMode="auto">
          <a:xfrm>
            <a:off x="3200400" y="36576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sp>
        <p:nvSpPr>
          <p:cNvPr id="37894" name="Rectangle 5">
            <a:extLst>
              <a:ext uri="{FF2B5EF4-FFF2-40B4-BE49-F238E27FC236}">
                <a16:creationId xmlns:a16="http://schemas.microsoft.com/office/drawing/2014/main" id="{19C4D9A6-E80B-471E-AA10-CA2FA78861C9}"/>
              </a:ext>
            </a:extLst>
          </p:cNvPr>
          <p:cNvSpPr>
            <a:spLocks noChangeArrowheads="1"/>
          </p:cNvSpPr>
          <p:nvPr/>
        </p:nvSpPr>
        <p:spPr bwMode="auto">
          <a:xfrm>
            <a:off x="3241675" y="5984875"/>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89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89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id="{C5320431-CEE6-4F50-8B9A-22F64530FE34}"/>
              </a:ext>
            </a:extLst>
          </p:cNvPr>
          <p:cNvSpPr>
            <a:spLocks noGrp="1" noChangeArrowheads="1"/>
          </p:cNvSpPr>
          <p:nvPr>
            <p:ph type="title"/>
          </p:nvPr>
        </p:nvSpPr>
        <p:spPr/>
        <p:txBody>
          <a:bodyPr/>
          <a:lstStyle/>
          <a:p>
            <a:pPr eaLnBrk="1" hangingPunct="1"/>
            <a:r>
              <a:rPr lang="en-US" altLang="en-US" sz="3200"/>
              <a:t>Heuristic Search in Attribute Selection</a:t>
            </a:r>
          </a:p>
        </p:txBody>
      </p:sp>
      <p:sp>
        <p:nvSpPr>
          <p:cNvPr id="38916" name="Rectangle 3">
            <a:extLst>
              <a:ext uri="{FF2B5EF4-FFF2-40B4-BE49-F238E27FC236}">
                <a16:creationId xmlns:a16="http://schemas.microsoft.com/office/drawing/2014/main" id="{5CBDB216-C5BF-4D5B-9AD2-E85615D241AC}"/>
              </a:ext>
            </a:extLst>
          </p:cNvPr>
          <p:cNvSpPr>
            <a:spLocks noGrp="1" noChangeArrowheads="1"/>
          </p:cNvSpPr>
          <p:nvPr>
            <p:ph idx="1"/>
          </p:nvPr>
        </p:nvSpPr>
        <p:spPr/>
        <p:txBody>
          <a:bodyPr>
            <a:normAutofit lnSpcReduction="10000"/>
          </a:bodyPr>
          <a:lstStyle/>
          <a:p>
            <a:pPr eaLnBrk="1" hangingPunct="1"/>
            <a:r>
              <a:rPr lang="en-US" altLang="en-US" sz="2400" dirty="0"/>
              <a:t>There are </a:t>
            </a:r>
            <a:r>
              <a:rPr lang="en-US" altLang="en-US" sz="2400" i="1" dirty="0"/>
              <a:t>2</a:t>
            </a:r>
            <a:r>
              <a:rPr lang="en-US" altLang="en-US" sz="2400" i="1" baseline="30000" dirty="0"/>
              <a:t>d</a:t>
            </a:r>
            <a:r>
              <a:rPr lang="en-US" altLang="en-US" sz="2400" dirty="0"/>
              <a:t> possible attribute combinations of </a:t>
            </a:r>
            <a:r>
              <a:rPr lang="en-US" altLang="en-US" sz="2400" i="1" dirty="0"/>
              <a:t>d</a:t>
            </a:r>
            <a:r>
              <a:rPr lang="en-US" altLang="en-US" sz="2400" dirty="0"/>
              <a:t>  attributes</a:t>
            </a:r>
          </a:p>
          <a:p>
            <a:pPr eaLnBrk="1" hangingPunct="1"/>
            <a:r>
              <a:rPr lang="en-US" altLang="en-US" sz="2400" dirty="0"/>
              <a:t>Typical heuristic attribute selection methods:</a:t>
            </a:r>
          </a:p>
          <a:p>
            <a:pPr lvl="1" eaLnBrk="1" hangingPunct="1"/>
            <a:r>
              <a:rPr lang="en-US" altLang="en-US" sz="2400" dirty="0"/>
              <a:t>Best single attribute under the attribute independence assumption: choose by significance tests</a:t>
            </a:r>
          </a:p>
          <a:p>
            <a:pPr lvl="1" eaLnBrk="1" hangingPunct="1"/>
            <a:r>
              <a:rPr lang="en-US" altLang="en-US" sz="2400" dirty="0"/>
              <a:t>Best step-wise feature selection:</a:t>
            </a:r>
          </a:p>
          <a:p>
            <a:pPr lvl="2" eaLnBrk="1" hangingPunct="1"/>
            <a:r>
              <a:rPr lang="en-US" altLang="en-US" dirty="0"/>
              <a:t>The best single-attribute is picked first</a:t>
            </a:r>
          </a:p>
          <a:p>
            <a:pPr lvl="2" eaLnBrk="1" hangingPunct="1"/>
            <a:r>
              <a:rPr lang="en-US" altLang="en-US" dirty="0"/>
              <a:t>Then next best attribute condition to the first, ...</a:t>
            </a:r>
          </a:p>
          <a:p>
            <a:pPr lvl="1" eaLnBrk="1" hangingPunct="1"/>
            <a:r>
              <a:rPr lang="en-US" altLang="en-US" sz="2400" dirty="0"/>
              <a:t>Step-wise attribute elimination:</a:t>
            </a:r>
          </a:p>
          <a:p>
            <a:pPr lvl="2" eaLnBrk="1" hangingPunct="1"/>
            <a:r>
              <a:rPr lang="en-US" altLang="en-US" dirty="0"/>
              <a:t>Repeatedly eliminate the worst attribute</a:t>
            </a:r>
          </a:p>
          <a:p>
            <a:pPr lvl="1" eaLnBrk="1" hangingPunct="1"/>
            <a:r>
              <a:rPr lang="en-US" altLang="en-US" sz="2400" dirty="0"/>
              <a:t>Best combined attribute selection and elimination</a:t>
            </a:r>
          </a:p>
          <a:p>
            <a:pPr lvl="1" eaLnBrk="1" hangingPunct="1"/>
            <a:r>
              <a:rPr lang="en-US" altLang="en-US" sz="2400" dirty="0"/>
              <a:t>Optimal branch and bound:</a:t>
            </a:r>
          </a:p>
          <a:p>
            <a:pPr lvl="2" eaLnBrk="1" hangingPunct="1"/>
            <a:r>
              <a:rPr lang="en-US" altLang="en-US" dirty="0">
                <a:sym typeface="Symbol" panose="05050102010706020507" pitchFamily="18" charset="2"/>
              </a:rPr>
              <a:t>Use attribute elimination and backtracking</a:t>
            </a:r>
            <a:endParaRPr lang="en-US" altLang="en-US" dirty="0"/>
          </a:p>
        </p:txBody>
      </p:sp>
      <p:sp>
        <p:nvSpPr>
          <p:cNvPr id="38914" name="Rectangle 2061">
            <a:extLst>
              <a:ext uri="{FF2B5EF4-FFF2-40B4-BE49-F238E27FC236}">
                <a16:creationId xmlns:a16="http://schemas.microsoft.com/office/drawing/2014/main" id="{A08227DE-CD9D-42B3-8629-EFFAC5C23710}"/>
              </a:ext>
            </a:extLst>
          </p:cNvPr>
          <p:cNvSpPr>
            <a:spLocks noGrp="1" noChangeArrowheads="1"/>
          </p:cNvSpPr>
          <p:nvPr>
            <p:ph type="sldNum" sz="quarter" idx="4294967295"/>
          </p:nvPr>
        </p:nvSpPr>
        <p:spPr>
          <a:xfrm>
            <a:off x="1" y="6459538"/>
            <a:ext cx="619432"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6AE11D62-7595-4DD2-AFFB-B89D57A7F668}" type="slidenum">
              <a:rPr lang="en-US" altLang="en-US" sz="1200"/>
              <a:pPr eaLnBrk="1" hangingPunct="1"/>
              <a:t>55</a:t>
            </a:fld>
            <a:endParaRPr lang="en-US"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1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91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91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91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91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91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891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891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061">
            <a:extLst>
              <a:ext uri="{FF2B5EF4-FFF2-40B4-BE49-F238E27FC236}">
                <a16:creationId xmlns:a16="http://schemas.microsoft.com/office/drawing/2014/main" id="{464B1354-A126-482F-9FFD-5DE6A65236FF}"/>
              </a:ext>
            </a:extLst>
          </p:cNvPr>
          <p:cNvSpPr txBox="1">
            <a:spLocks noGrp="1" noChangeArrowheads="1"/>
          </p:cNvSpPr>
          <p:nvPr/>
        </p:nvSpPr>
        <p:spPr bwMode="auto">
          <a:xfrm>
            <a:off x="-1315064"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48862739-E8F6-4782-BFC7-0906EC9016AC}" type="slidenum">
              <a:rPr lang="en-US" altLang="en-US" sz="1200"/>
              <a:pPr algn="r" eaLnBrk="1" hangingPunct="1"/>
              <a:t>56</a:t>
            </a:fld>
            <a:endParaRPr lang="en-US" altLang="en-US" sz="1200" dirty="0"/>
          </a:p>
        </p:txBody>
      </p:sp>
      <p:sp>
        <p:nvSpPr>
          <p:cNvPr id="39939" name="Rectangle 2">
            <a:extLst>
              <a:ext uri="{FF2B5EF4-FFF2-40B4-BE49-F238E27FC236}">
                <a16:creationId xmlns:a16="http://schemas.microsoft.com/office/drawing/2014/main" id="{748EB292-D4E5-4392-BFF7-66375E3425A1}"/>
              </a:ext>
            </a:extLst>
          </p:cNvPr>
          <p:cNvSpPr>
            <a:spLocks noGrp="1" noChangeArrowheads="1"/>
          </p:cNvSpPr>
          <p:nvPr>
            <p:ph type="title"/>
          </p:nvPr>
        </p:nvSpPr>
        <p:spPr/>
        <p:txBody>
          <a:bodyPr/>
          <a:lstStyle/>
          <a:p>
            <a:pPr eaLnBrk="1" hangingPunct="1"/>
            <a:r>
              <a:rPr lang="en-US" altLang="en-US"/>
              <a:t>Attribute Creation (Feature Generation)</a:t>
            </a:r>
          </a:p>
        </p:txBody>
      </p:sp>
      <p:sp>
        <p:nvSpPr>
          <p:cNvPr id="39940" name="Rectangle 3">
            <a:extLst>
              <a:ext uri="{FF2B5EF4-FFF2-40B4-BE49-F238E27FC236}">
                <a16:creationId xmlns:a16="http://schemas.microsoft.com/office/drawing/2014/main" id="{D80D04CF-337A-4557-B1FF-39D2912D22E9}"/>
              </a:ext>
            </a:extLst>
          </p:cNvPr>
          <p:cNvSpPr>
            <a:spLocks noGrp="1" noChangeArrowheads="1"/>
          </p:cNvSpPr>
          <p:nvPr>
            <p:ph idx="1"/>
          </p:nvPr>
        </p:nvSpPr>
        <p:spPr>
          <a:xfrm>
            <a:off x="1097280" y="1845733"/>
            <a:ext cx="10058400" cy="4299427"/>
          </a:xfrm>
        </p:spPr>
        <p:txBody>
          <a:bodyPr/>
          <a:lstStyle/>
          <a:p>
            <a:pPr eaLnBrk="1" hangingPunct="1"/>
            <a:r>
              <a:rPr lang="en-US" altLang="en-US" sz="2400" dirty="0"/>
              <a:t>Create new attributes (features) that can capture the important information in a data set more effectively than the original ones</a:t>
            </a:r>
          </a:p>
          <a:p>
            <a:pPr eaLnBrk="1" hangingPunct="1"/>
            <a:r>
              <a:rPr lang="en-US" altLang="en-US" sz="2400" dirty="0"/>
              <a:t>Three general methodologies</a:t>
            </a:r>
          </a:p>
          <a:p>
            <a:pPr lvl="1" eaLnBrk="1" hangingPunct="1"/>
            <a:r>
              <a:rPr lang="en-US" altLang="en-US" sz="2400" dirty="0"/>
              <a:t>Attribute extraction</a:t>
            </a:r>
          </a:p>
          <a:p>
            <a:pPr lvl="2" eaLnBrk="1" hangingPunct="1"/>
            <a:r>
              <a:rPr lang="en-US" altLang="en-US" dirty="0"/>
              <a:t> Domain-specific</a:t>
            </a:r>
          </a:p>
          <a:p>
            <a:pPr lvl="1" eaLnBrk="1" hangingPunct="1"/>
            <a:r>
              <a:rPr lang="en-US" altLang="en-US" sz="2400" dirty="0"/>
              <a:t>Mapping data to new space (see: data reduction)</a:t>
            </a:r>
          </a:p>
          <a:p>
            <a:pPr lvl="2" eaLnBrk="1" hangingPunct="1"/>
            <a:r>
              <a:rPr lang="en-US" altLang="en-US" dirty="0"/>
              <a:t>E.g., Fourier transformation, wavelet transformation, manifold approaches (not covered)</a:t>
            </a:r>
          </a:p>
          <a:p>
            <a:pPr lvl="1" eaLnBrk="1" hangingPunct="1"/>
            <a:r>
              <a:rPr lang="en-US" altLang="en-US" sz="2400" dirty="0"/>
              <a:t>Attribute construction </a:t>
            </a:r>
          </a:p>
          <a:p>
            <a:pPr lvl="2" eaLnBrk="1" hangingPunct="1"/>
            <a:r>
              <a:rPr lang="en-US" altLang="en-US" dirty="0"/>
              <a:t>Combining features (see: discriminative frequent patterns in Chapter 7)</a:t>
            </a:r>
          </a:p>
          <a:p>
            <a:pPr lvl="2" eaLnBrk="1" hangingPunct="1"/>
            <a:r>
              <a:rPr lang="en-US" altLang="en-US" dirty="0"/>
              <a:t>Data discretization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4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4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4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94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94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94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94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94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a:extLst>
              <a:ext uri="{FF2B5EF4-FFF2-40B4-BE49-F238E27FC236}">
                <a16:creationId xmlns:a16="http://schemas.microsoft.com/office/drawing/2014/main" id="{3CF3D816-CE2D-476C-8DAC-926772E2D65E}"/>
              </a:ext>
            </a:extLst>
          </p:cNvPr>
          <p:cNvSpPr>
            <a:spLocks noGrp="1" noChangeArrowheads="1"/>
          </p:cNvSpPr>
          <p:nvPr>
            <p:ph type="title"/>
          </p:nvPr>
        </p:nvSpPr>
        <p:spPr/>
        <p:txBody>
          <a:bodyPr>
            <a:normAutofit/>
          </a:bodyPr>
          <a:lstStyle/>
          <a:p>
            <a:pPr eaLnBrk="1" hangingPunct="1"/>
            <a:r>
              <a:rPr lang="en-US" altLang="en-US"/>
              <a:t>Data Reduction 2: Numerosity Reduction</a:t>
            </a:r>
          </a:p>
        </p:txBody>
      </p:sp>
      <p:sp>
        <p:nvSpPr>
          <p:cNvPr id="40964" name="Rectangle 3">
            <a:extLst>
              <a:ext uri="{FF2B5EF4-FFF2-40B4-BE49-F238E27FC236}">
                <a16:creationId xmlns:a16="http://schemas.microsoft.com/office/drawing/2014/main" id="{58E1DAC2-25AD-419A-8E5F-ACA406E4FAA0}"/>
              </a:ext>
            </a:extLst>
          </p:cNvPr>
          <p:cNvSpPr>
            <a:spLocks noGrp="1" noChangeArrowheads="1"/>
          </p:cNvSpPr>
          <p:nvPr>
            <p:ph idx="1"/>
          </p:nvPr>
        </p:nvSpPr>
        <p:spPr/>
        <p:txBody>
          <a:bodyPr/>
          <a:lstStyle/>
          <a:p>
            <a:pPr eaLnBrk="1" hangingPunct="1"/>
            <a:r>
              <a:rPr lang="en-US" altLang="en-US" sz="2400" dirty="0"/>
              <a:t>Reduce data volume by choosing alternative, </a:t>
            </a:r>
            <a:r>
              <a:rPr lang="en-US" altLang="en-US" sz="2400" i="1" dirty="0"/>
              <a:t>smaller forms</a:t>
            </a:r>
            <a:r>
              <a:rPr lang="en-US" altLang="en-US" sz="2400" dirty="0"/>
              <a:t> of data representation</a:t>
            </a:r>
          </a:p>
          <a:p>
            <a:pPr eaLnBrk="1" hangingPunct="1"/>
            <a:r>
              <a:rPr lang="en-US" altLang="en-US" sz="2400" b="1" dirty="0"/>
              <a:t>Parametric methods</a:t>
            </a:r>
            <a:r>
              <a:rPr lang="en-US" altLang="en-US" sz="2400" dirty="0"/>
              <a:t> (e.g., regression)</a:t>
            </a:r>
          </a:p>
          <a:p>
            <a:pPr lvl="1" eaLnBrk="1" hangingPunct="1"/>
            <a:r>
              <a:rPr lang="en-US" altLang="en-US" sz="2400" dirty="0"/>
              <a:t>Assume the data fits some model, estimate model parameters, store only the parameters, and discard the data (except possible outliers)</a:t>
            </a:r>
            <a:endParaRPr lang="en-US" altLang="en-US" sz="2400" dirty="0">
              <a:sym typeface="Symbol" panose="05050102010706020507" pitchFamily="18" charset="2"/>
            </a:endParaRPr>
          </a:p>
          <a:p>
            <a:pPr lvl="1" eaLnBrk="1" hangingPunct="1"/>
            <a:r>
              <a:rPr lang="en-US" altLang="en-US" sz="2400" dirty="0"/>
              <a:t>Ex.: Log-linear models—obtain value at a point in </a:t>
            </a:r>
            <a:r>
              <a:rPr lang="en-US" altLang="en-US" sz="2400" i="1" dirty="0"/>
              <a:t>m</a:t>
            </a:r>
            <a:r>
              <a:rPr lang="en-US" altLang="en-US" sz="2400" dirty="0"/>
              <a:t>-D space as the product on appropriate marginal subspaces </a:t>
            </a:r>
          </a:p>
          <a:p>
            <a:pPr eaLnBrk="1" hangingPunct="1"/>
            <a:r>
              <a:rPr lang="en-US" altLang="en-US" sz="2400" b="1" dirty="0"/>
              <a:t>Non-parametric</a:t>
            </a:r>
            <a:r>
              <a:rPr lang="en-US" altLang="en-US" sz="2400" dirty="0"/>
              <a:t> methods</a:t>
            </a:r>
            <a:r>
              <a:rPr lang="en-US" altLang="en-US" sz="2400" dirty="0">
                <a:sym typeface="Symbol" panose="05050102010706020507" pitchFamily="18" charset="2"/>
              </a:rPr>
              <a:t> </a:t>
            </a:r>
          </a:p>
          <a:p>
            <a:pPr lvl="1" eaLnBrk="1" hangingPunct="1"/>
            <a:r>
              <a:rPr lang="en-US" altLang="en-US" sz="2400" dirty="0">
                <a:sym typeface="Symbol" panose="05050102010706020507" pitchFamily="18" charset="2"/>
              </a:rPr>
              <a:t>Do not assume models</a:t>
            </a:r>
          </a:p>
          <a:p>
            <a:pPr lvl="1" eaLnBrk="1" hangingPunct="1"/>
            <a:r>
              <a:rPr lang="en-US" altLang="en-US" sz="2400" dirty="0">
                <a:sym typeface="Symbol" panose="05050102010706020507" pitchFamily="18" charset="2"/>
              </a:rPr>
              <a:t>Major families: histograms, clustering, sampling, … </a:t>
            </a:r>
          </a:p>
        </p:txBody>
      </p:sp>
      <p:sp>
        <p:nvSpPr>
          <p:cNvPr id="40962" name="Rectangle 2061">
            <a:extLst>
              <a:ext uri="{FF2B5EF4-FFF2-40B4-BE49-F238E27FC236}">
                <a16:creationId xmlns:a16="http://schemas.microsoft.com/office/drawing/2014/main" id="{F42CF4C2-65CD-41D9-89E4-1201BC0CE676}"/>
              </a:ext>
            </a:extLst>
          </p:cNvPr>
          <p:cNvSpPr>
            <a:spLocks noGrp="1" noChangeArrowheads="1"/>
          </p:cNvSpPr>
          <p:nvPr>
            <p:ph type="sldNum" sz="quarter" idx="4294967295"/>
          </p:nvPr>
        </p:nvSpPr>
        <p:spPr>
          <a:xfrm>
            <a:off x="-1956619" y="6492875"/>
            <a:ext cx="2473325"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6CEDEE5-945D-47F0-8D86-60641F4D5341}" type="slidenum">
              <a:rPr lang="en-US" altLang="en-US" sz="1200"/>
              <a:pPr eaLnBrk="1" hangingPunct="1"/>
              <a:t>57</a:t>
            </a:fld>
            <a:endParaRPr lang="en-US"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6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96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1026">
            <a:extLst>
              <a:ext uri="{FF2B5EF4-FFF2-40B4-BE49-F238E27FC236}">
                <a16:creationId xmlns:a16="http://schemas.microsoft.com/office/drawing/2014/main" id="{836CEB02-1F62-435A-AF72-FDA66BC02F30}"/>
              </a:ext>
            </a:extLst>
          </p:cNvPr>
          <p:cNvSpPr>
            <a:spLocks noGrp="1" noChangeArrowheads="1"/>
          </p:cNvSpPr>
          <p:nvPr>
            <p:ph type="title"/>
          </p:nvPr>
        </p:nvSpPr>
        <p:spPr/>
        <p:txBody>
          <a:bodyPr/>
          <a:lstStyle/>
          <a:p>
            <a:pPr eaLnBrk="1" hangingPunct="1"/>
            <a:r>
              <a:rPr lang="en-US" altLang="en-US" sz="3200" b="1" dirty="0">
                <a:solidFill>
                  <a:schemeClr val="tx1"/>
                </a:solidFill>
              </a:rPr>
              <a:t>Parametric Data Reduction: Regression and Log-Linear Models</a:t>
            </a:r>
          </a:p>
        </p:txBody>
      </p:sp>
      <p:sp>
        <p:nvSpPr>
          <p:cNvPr id="41988" name="Rectangle 1027">
            <a:extLst>
              <a:ext uri="{FF2B5EF4-FFF2-40B4-BE49-F238E27FC236}">
                <a16:creationId xmlns:a16="http://schemas.microsoft.com/office/drawing/2014/main" id="{09C781BB-9E7C-427C-BB46-EF2AFB33193F}"/>
              </a:ext>
            </a:extLst>
          </p:cNvPr>
          <p:cNvSpPr>
            <a:spLocks noGrp="1" noChangeArrowheads="1"/>
          </p:cNvSpPr>
          <p:nvPr>
            <p:ph idx="1"/>
          </p:nvPr>
        </p:nvSpPr>
        <p:spPr/>
        <p:txBody>
          <a:bodyPr/>
          <a:lstStyle/>
          <a:p>
            <a:pPr eaLnBrk="1" hangingPunct="1"/>
            <a:r>
              <a:rPr lang="en-US" altLang="en-US" sz="2400" b="1" dirty="0"/>
              <a:t>Linear regression</a:t>
            </a:r>
            <a:endParaRPr lang="en-US" altLang="en-US" sz="2400" dirty="0"/>
          </a:p>
          <a:p>
            <a:pPr lvl="1" eaLnBrk="1" hangingPunct="1"/>
            <a:r>
              <a:rPr lang="en-US" altLang="en-US" sz="2400" dirty="0"/>
              <a:t>Data modeled to fit a straight line</a:t>
            </a:r>
          </a:p>
          <a:p>
            <a:pPr lvl="1" eaLnBrk="1" hangingPunct="1"/>
            <a:r>
              <a:rPr lang="en-US" altLang="en-US" sz="2400" dirty="0"/>
              <a:t>Often uses the least-square method to fit the line</a:t>
            </a:r>
          </a:p>
          <a:p>
            <a:pPr eaLnBrk="1" hangingPunct="1"/>
            <a:r>
              <a:rPr lang="en-US" altLang="en-US" sz="2400" b="1" dirty="0">
                <a:sym typeface="Symbol" panose="05050102010706020507" pitchFamily="18" charset="2"/>
              </a:rPr>
              <a:t>Multiple regression</a:t>
            </a:r>
            <a:endParaRPr lang="en-US" altLang="en-US" sz="2400" dirty="0">
              <a:sym typeface="Symbol" panose="05050102010706020507" pitchFamily="18" charset="2"/>
            </a:endParaRPr>
          </a:p>
          <a:p>
            <a:pPr lvl="1" eaLnBrk="1" hangingPunct="1"/>
            <a:r>
              <a:rPr lang="en-US" altLang="en-US" sz="2400" dirty="0">
                <a:sym typeface="Symbol" panose="05050102010706020507" pitchFamily="18" charset="2"/>
              </a:rPr>
              <a:t>Allows a response variable Y to be modeled as a linear function of multidimensional feature vector</a:t>
            </a:r>
          </a:p>
          <a:p>
            <a:pPr eaLnBrk="1" hangingPunct="1"/>
            <a:r>
              <a:rPr lang="en-US" altLang="en-US" sz="2400" b="1" dirty="0">
                <a:sym typeface="Symbol" panose="05050102010706020507" pitchFamily="18" charset="2"/>
              </a:rPr>
              <a:t>Log-linear model</a:t>
            </a:r>
            <a:endParaRPr lang="en-US" altLang="en-US" sz="2400" dirty="0">
              <a:sym typeface="Symbol" panose="05050102010706020507" pitchFamily="18" charset="2"/>
            </a:endParaRPr>
          </a:p>
          <a:p>
            <a:pPr lvl="1" eaLnBrk="1" hangingPunct="1"/>
            <a:r>
              <a:rPr lang="en-US" altLang="en-US" sz="2400" dirty="0">
                <a:sym typeface="Symbol" panose="05050102010706020507" pitchFamily="18" charset="2"/>
              </a:rPr>
              <a:t>Approximates discrete multidimensional probability distributions</a:t>
            </a:r>
          </a:p>
        </p:txBody>
      </p:sp>
      <p:sp>
        <p:nvSpPr>
          <p:cNvPr id="41986" name="Rectangle 2061">
            <a:extLst>
              <a:ext uri="{FF2B5EF4-FFF2-40B4-BE49-F238E27FC236}">
                <a16:creationId xmlns:a16="http://schemas.microsoft.com/office/drawing/2014/main" id="{E5EFF3DC-1C7D-4A46-94FF-3AC92A121FB1}"/>
              </a:ext>
            </a:extLst>
          </p:cNvPr>
          <p:cNvSpPr>
            <a:spLocks noGrp="1" noChangeArrowheads="1"/>
          </p:cNvSpPr>
          <p:nvPr>
            <p:ph type="sldNum" sz="quarter" idx="4294967295"/>
          </p:nvPr>
        </p:nvSpPr>
        <p:spPr>
          <a:xfrm>
            <a:off x="-1809135" y="6492875"/>
            <a:ext cx="2473325"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79AD320-8902-4004-A6C3-5B4F09EE3E64}" type="slidenum">
              <a:rPr lang="en-US" altLang="en-US" sz="1200"/>
              <a:pPr eaLnBrk="1" hangingPunct="1"/>
              <a:t>58</a:t>
            </a:fld>
            <a:endParaRPr lang="en-US"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98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98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98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98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4304BCC7-23B9-4457-B347-C08C9E590C6D}"/>
              </a:ext>
            </a:extLst>
          </p:cNvPr>
          <p:cNvSpPr>
            <a:spLocks noGrp="1" noChangeArrowheads="1"/>
          </p:cNvSpPr>
          <p:nvPr>
            <p:ph type="title"/>
          </p:nvPr>
        </p:nvSpPr>
        <p:spPr/>
        <p:txBody>
          <a:bodyPr>
            <a:normAutofit/>
          </a:bodyPr>
          <a:lstStyle/>
          <a:p>
            <a:pPr eaLnBrk="1" hangingPunct="1"/>
            <a:r>
              <a:rPr lang="en-US" altLang="en-US" dirty="0"/>
              <a:t>Regression Analysis</a:t>
            </a:r>
          </a:p>
        </p:txBody>
      </p:sp>
      <p:sp>
        <p:nvSpPr>
          <p:cNvPr id="43012" name="Rectangle 28">
            <a:extLst>
              <a:ext uri="{FF2B5EF4-FFF2-40B4-BE49-F238E27FC236}">
                <a16:creationId xmlns:a16="http://schemas.microsoft.com/office/drawing/2014/main" id="{10220F86-88BD-4E6B-8968-535FF9C108C5}"/>
              </a:ext>
            </a:extLst>
          </p:cNvPr>
          <p:cNvSpPr>
            <a:spLocks noGrp="1" noChangeArrowheads="1"/>
          </p:cNvSpPr>
          <p:nvPr>
            <p:ph idx="1"/>
          </p:nvPr>
        </p:nvSpPr>
        <p:spPr>
          <a:xfrm>
            <a:off x="1097280" y="1845734"/>
            <a:ext cx="6010885" cy="4023360"/>
          </a:xfrm>
        </p:spPr>
        <p:txBody>
          <a:bodyPr>
            <a:normAutofit fontScale="92500"/>
          </a:bodyPr>
          <a:lstStyle/>
          <a:p>
            <a:pPr eaLnBrk="1" hangingPunct="1">
              <a:lnSpc>
                <a:spcPct val="130000"/>
              </a:lnSpc>
            </a:pPr>
            <a:r>
              <a:rPr lang="en-US" altLang="en-US" dirty="0"/>
              <a:t>Regression analysis:</a:t>
            </a:r>
            <a:r>
              <a:rPr lang="en-US" altLang="en-US" b="1" dirty="0"/>
              <a:t> </a:t>
            </a:r>
            <a:r>
              <a:rPr lang="en-US" altLang="en-US" dirty="0"/>
              <a:t>A collective name for techniques for the modeling and analysis of numerical data consisting of values of a </a:t>
            </a:r>
            <a:r>
              <a:rPr lang="en-US" altLang="en-US" b="1" i="1" dirty="0"/>
              <a:t>dependent variable</a:t>
            </a:r>
            <a:r>
              <a:rPr lang="en-US" altLang="en-US" b="1" dirty="0"/>
              <a:t> </a:t>
            </a:r>
            <a:r>
              <a:rPr lang="en-US" altLang="en-US" dirty="0"/>
              <a:t>(also called </a:t>
            </a:r>
            <a:r>
              <a:rPr lang="en-US" altLang="en-US" b="1" i="1" dirty="0"/>
              <a:t>response variable</a:t>
            </a:r>
            <a:r>
              <a:rPr lang="en-US" altLang="en-US" b="1" dirty="0"/>
              <a:t> </a:t>
            </a:r>
            <a:r>
              <a:rPr lang="en-US" altLang="en-US" dirty="0"/>
              <a:t>or </a:t>
            </a:r>
            <a:r>
              <a:rPr lang="en-US" altLang="en-US" i="1" dirty="0"/>
              <a:t>measurement</a:t>
            </a:r>
            <a:r>
              <a:rPr lang="en-US" altLang="en-US" dirty="0"/>
              <a:t>) and of one or more </a:t>
            </a:r>
            <a:r>
              <a:rPr lang="en-US" altLang="en-US" i="1" dirty="0"/>
              <a:t>independent variables</a:t>
            </a:r>
            <a:r>
              <a:rPr lang="en-US" altLang="en-US" dirty="0"/>
              <a:t> (aka. </a:t>
            </a:r>
            <a:r>
              <a:rPr lang="en-US" altLang="en-US" b="1" i="1" dirty="0"/>
              <a:t>explanatory variables</a:t>
            </a:r>
            <a:r>
              <a:rPr lang="en-US" altLang="en-US" b="1" dirty="0"/>
              <a:t> </a:t>
            </a:r>
            <a:r>
              <a:rPr lang="en-US" altLang="en-US" dirty="0"/>
              <a:t>or </a:t>
            </a:r>
            <a:r>
              <a:rPr lang="en-US" altLang="en-US" b="1" i="1" dirty="0"/>
              <a:t>predictors</a:t>
            </a:r>
            <a:r>
              <a:rPr lang="en-US" altLang="en-US" dirty="0"/>
              <a:t>)</a:t>
            </a:r>
          </a:p>
          <a:p>
            <a:pPr eaLnBrk="1" hangingPunct="1">
              <a:lnSpc>
                <a:spcPct val="130000"/>
              </a:lnSpc>
            </a:pPr>
            <a:r>
              <a:rPr lang="en-US" altLang="en-US" dirty="0"/>
              <a:t>The parameters are estimated so as to give a "</a:t>
            </a:r>
            <a:r>
              <a:rPr lang="en-US" altLang="en-US" b="1" dirty="0"/>
              <a:t>best fit</a:t>
            </a:r>
            <a:r>
              <a:rPr lang="en-US" altLang="en-US" dirty="0"/>
              <a:t>" of the data</a:t>
            </a:r>
          </a:p>
          <a:p>
            <a:pPr eaLnBrk="1" hangingPunct="1">
              <a:lnSpc>
                <a:spcPct val="130000"/>
              </a:lnSpc>
            </a:pPr>
            <a:r>
              <a:rPr lang="en-US" altLang="en-US" dirty="0"/>
              <a:t>Most commonly the best fit is evaluated by using the </a:t>
            </a:r>
            <a:r>
              <a:rPr lang="en-US" altLang="en-US" b="1" i="1" dirty="0"/>
              <a:t>least squares method</a:t>
            </a:r>
            <a:r>
              <a:rPr lang="en-US" altLang="en-US" dirty="0"/>
              <a:t>, but other criteria have also been used</a:t>
            </a:r>
          </a:p>
        </p:txBody>
      </p:sp>
      <p:sp>
        <p:nvSpPr>
          <p:cNvPr id="43010" name="Rectangle 2061">
            <a:extLst>
              <a:ext uri="{FF2B5EF4-FFF2-40B4-BE49-F238E27FC236}">
                <a16:creationId xmlns:a16="http://schemas.microsoft.com/office/drawing/2014/main" id="{CFAC93ED-8CDF-4711-847A-09A7D2417C4C}"/>
              </a:ext>
            </a:extLst>
          </p:cNvPr>
          <p:cNvSpPr>
            <a:spLocks noGrp="1" noChangeArrowheads="1"/>
          </p:cNvSpPr>
          <p:nvPr>
            <p:ph type="sldNum" sz="quarter" idx="12"/>
          </p:nvPr>
        </p:nvSpPr>
        <p:spPr>
          <a:xfrm>
            <a:off x="-738045" y="6492875"/>
            <a:ext cx="1312025"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61EB424-96A5-4D24-AA2C-0569D4680AEA}" type="slidenum">
              <a:rPr lang="en-US" altLang="en-US" sz="1200"/>
              <a:pPr eaLnBrk="1" hangingPunct="1"/>
              <a:t>59</a:t>
            </a:fld>
            <a:endParaRPr lang="en-US" altLang="en-US" sz="1200" dirty="0"/>
          </a:p>
        </p:txBody>
      </p:sp>
      <p:sp>
        <p:nvSpPr>
          <p:cNvPr id="43013" name="Rectangle 31">
            <a:extLst>
              <a:ext uri="{FF2B5EF4-FFF2-40B4-BE49-F238E27FC236}">
                <a16:creationId xmlns:a16="http://schemas.microsoft.com/office/drawing/2014/main" id="{F2160D6D-0C6F-4B43-BC41-7CD4E1D08A50}"/>
              </a:ext>
            </a:extLst>
          </p:cNvPr>
          <p:cNvSpPr>
            <a:spLocks noGrp="1" noChangeArrowheads="1"/>
          </p:cNvSpPr>
          <p:nvPr>
            <p:ph type="body" sz="half" idx="4294967295"/>
          </p:nvPr>
        </p:nvSpPr>
        <p:spPr>
          <a:xfrm>
            <a:off x="8098435" y="4577410"/>
            <a:ext cx="3810000" cy="1704534"/>
          </a:xfrm>
        </p:spPr>
        <p:txBody>
          <a:bodyPr/>
          <a:lstStyle/>
          <a:p>
            <a:pPr eaLnBrk="1" hangingPunct="1">
              <a:lnSpc>
                <a:spcPct val="110000"/>
              </a:lnSpc>
            </a:pPr>
            <a:r>
              <a:rPr lang="en-US" altLang="en-US" dirty="0"/>
              <a:t>Used for prediction (including forecasting of time-series data), inference, hypothesis testing, and modeling of causal relationships</a:t>
            </a:r>
            <a:endParaRPr lang="en-US" altLang="en-US" sz="2400" dirty="0"/>
          </a:p>
        </p:txBody>
      </p:sp>
      <p:sp>
        <p:nvSpPr>
          <p:cNvPr id="43014" name="Text Box 20">
            <a:extLst>
              <a:ext uri="{FF2B5EF4-FFF2-40B4-BE49-F238E27FC236}">
                <a16:creationId xmlns:a16="http://schemas.microsoft.com/office/drawing/2014/main" id="{9A99735D-EAF7-4D8A-8728-8D19087663DE}"/>
              </a:ext>
            </a:extLst>
          </p:cNvPr>
          <p:cNvSpPr txBox="1">
            <a:spLocks noChangeArrowheads="1"/>
          </p:cNvSpPr>
          <p:nvPr/>
        </p:nvSpPr>
        <p:spPr bwMode="auto">
          <a:xfrm>
            <a:off x="8141562" y="1709126"/>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dirty="0">
                <a:latin typeface="Times New Roman" panose="02020603050405020304" pitchFamily="18" charset="0"/>
              </a:rPr>
              <a:t>y</a:t>
            </a:r>
          </a:p>
        </p:txBody>
      </p:sp>
      <p:grpSp>
        <p:nvGrpSpPr>
          <p:cNvPr id="3" name="Group 2">
            <a:extLst>
              <a:ext uri="{FF2B5EF4-FFF2-40B4-BE49-F238E27FC236}">
                <a16:creationId xmlns:a16="http://schemas.microsoft.com/office/drawing/2014/main" id="{31C28161-C18E-401D-BB8D-8507FE1EDCE4}"/>
              </a:ext>
            </a:extLst>
          </p:cNvPr>
          <p:cNvGrpSpPr/>
          <p:nvPr/>
        </p:nvGrpSpPr>
        <p:grpSpPr>
          <a:xfrm>
            <a:off x="8212189" y="1915201"/>
            <a:ext cx="2722564" cy="2504768"/>
            <a:chOff x="8212189" y="1915201"/>
            <a:chExt cx="2722564" cy="2504768"/>
          </a:xfrm>
        </p:grpSpPr>
        <p:sp>
          <p:nvSpPr>
            <p:cNvPr id="43016" name="Line 3">
              <a:extLst>
                <a:ext uri="{FF2B5EF4-FFF2-40B4-BE49-F238E27FC236}">
                  <a16:creationId xmlns:a16="http://schemas.microsoft.com/office/drawing/2014/main" id="{D0998E67-9FD3-4837-8DBE-77C69BC4B6C9}"/>
                </a:ext>
              </a:extLst>
            </p:cNvPr>
            <p:cNvSpPr>
              <a:spLocks noChangeShapeType="1"/>
            </p:cNvSpPr>
            <p:nvPr/>
          </p:nvSpPr>
          <p:spPr bwMode="auto">
            <a:xfrm flipV="1">
              <a:off x="8212189" y="4059282"/>
              <a:ext cx="26518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17" name="Line 4">
              <a:extLst>
                <a:ext uri="{FF2B5EF4-FFF2-40B4-BE49-F238E27FC236}">
                  <a16:creationId xmlns:a16="http://schemas.microsoft.com/office/drawing/2014/main" id="{12DA4666-952B-4A40-91F5-3D905A6FC381}"/>
                </a:ext>
              </a:extLst>
            </p:cNvPr>
            <p:cNvSpPr>
              <a:spLocks noChangeShapeType="1"/>
            </p:cNvSpPr>
            <p:nvPr/>
          </p:nvSpPr>
          <p:spPr bwMode="auto">
            <a:xfrm flipV="1">
              <a:off x="8458877" y="1915201"/>
              <a:ext cx="1285" cy="250476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18" name="Oval 5">
              <a:extLst>
                <a:ext uri="{FF2B5EF4-FFF2-40B4-BE49-F238E27FC236}">
                  <a16:creationId xmlns:a16="http://schemas.microsoft.com/office/drawing/2014/main" id="{EB7A8855-EB81-4F36-89F2-20020BCB78C9}"/>
                </a:ext>
              </a:extLst>
            </p:cNvPr>
            <p:cNvSpPr>
              <a:spLocks noChangeArrowheads="1"/>
            </p:cNvSpPr>
            <p:nvPr/>
          </p:nvSpPr>
          <p:spPr bwMode="auto">
            <a:xfrm flipV="1">
              <a:off x="9581822" y="3232709"/>
              <a:ext cx="34691" cy="3381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19" name="Oval 6">
              <a:extLst>
                <a:ext uri="{FF2B5EF4-FFF2-40B4-BE49-F238E27FC236}">
                  <a16:creationId xmlns:a16="http://schemas.microsoft.com/office/drawing/2014/main" id="{77A4CC8C-2E07-4ACE-BD6C-CE8D7DC3F346}"/>
                </a:ext>
              </a:extLst>
            </p:cNvPr>
            <p:cNvSpPr>
              <a:spLocks noChangeArrowheads="1"/>
            </p:cNvSpPr>
            <p:nvPr/>
          </p:nvSpPr>
          <p:spPr bwMode="auto">
            <a:xfrm flipV="1">
              <a:off x="9243911" y="3315366"/>
              <a:ext cx="34691" cy="3381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20" name="Oval 7">
              <a:extLst>
                <a:ext uri="{FF2B5EF4-FFF2-40B4-BE49-F238E27FC236}">
                  <a16:creationId xmlns:a16="http://schemas.microsoft.com/office/drawing/2014/main" id="{45D3DF9C-C3D8-4275-BF7C-72A94CA4D997}"/>
                </a:ext>
              </a:extLst>
            </p:cNvPr>
            <p:cNvSpPr>
              <a:spLocks noChangeArrowheads="1"/>
            </p:cNvSpPr>
            <p:nvPr/>
          </p:nvSpPr>
          <p:spPr bwMode="auto">
            <a:xfrm flipV="1">
              <a:off x="9102579" y="2586479"/>
              <a:ext cx="34691" cy="3381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21" name="Oval 8">
              <a:extLst>
                <a:ext uri="{FF2B5EF4-FFF2-40B4-BE49-F238E27FC236}">
                  <a16:creationId xmlns:a16="http://schemas.microsoft.com/office/drawing/2014/main" id="{B5F0134C-2A84-4530-BFBC-38BE28B8C716}"/>
                </a:ext>
              </a:extLst>
            </p:cNvPr>
            <p:cNvSpPr>
              <a:spLocks noChangeArrowheads="1"/>
            </p:cNvSpPr>
            <p:nvPr/>
          </p:nvSpPr>
          <p:spPr bwMode="auto">
            <a:xfrm flipV="1">
              <a:off x="8961247" y="3684820"/>
              <a:ext cx="34691" cy="3381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22" name="Oval 9">
              <a:extLst>
                <a:ext uri="{FF2B5EF4-FFF2-40B4-BE49-F238E27FC236}">
                  <a16:creationId xmlns:a16="http://schemas.microsoft.com/office/drawing/2014/main" id="{F2317030-11F6-47BB-8D90-22AD1036B092}"/>
                </a:ext>
              </a:extLst>
            </p:cNvPr>
            <p:cNvSpPr>
              <a:spLocks noChangeArrowheads="1"/>
            </p:cNvSpPr>
            <p:nvPr/>
          </p:nvSpPr>
          <p:spPr bwMode="auto">
            <a:xfrm flipV="1">
              <a:off x="9666621" y="2954680"/>
              <a:ext cx="34691" cy="3381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23" name="Oval 10">
              <a:extLst>
                <a:ext uri="{FF2B5EF4-FFF2-40B4-BE49-F238E27FC236}">
                  <a16:creationId xmlns:a16="http://schemas.microsoft.com/office/drawing/2014/main" id="{2CD14172-5674-4023-8931-05F6019368B4}"/>
                </a:ext>
              </a:extLst>
            </p:cNvPr>
            <p:cNvSpPr>
              <a:spLocks noChangeArrowheads="1"/>
            </p:cNvSpPr>
            <p:nvPr/>
          </p:nvSpPr>
          <p:spPr bwMode="auto">
            <a:xfrm flipV="1">
              <a:off x="9829795" y="2739270"/>
              <a:ext cx="34691" cy="3381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24" name="Oval 11">
              <a:extLst>
                <a:ext uri="{FF2B5EF4-FFF2-40B4-BE49-F238E27FC236}">
                  <a16:creationId xmlns:a16="http://schemas.microsoft.com/office/drawing/2014/main" id="{BD2A64EB-4942-476D-9DD5-5D6F09362C4B}"/>
                </a:ext>
              </a:extLst>
            </p:cNvPr>
            <p:cNvSpPr>
              <a:spLocks noChangeArrowheads="1"/>
            </p:cNvSpPr>
            <p:nvPr/>
          </p:nvSpPr>
          <p:spPr bwMode="auto">
            <a:xfrm flipV="1">
              <a:off x="8670875" y="3761215"/>
              <a:ext cx="34691" cy="3381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25" name="Oval 12">
              <a:extLst>
                <a:ext uri="{FF2B5EF4-FFF2-40B4-BE49-F238E27FC236}">
                  <a16:creationId xmlns:a16="http://schemas.microsoft.com/office/drawing/2014/main" id="{66F7288B-5718-4FEB-97BE-E2CFD622201A}"/>
                </a:ext>
              </a:extLst>
            </p:cNvPr>
            <p:cNvSpPr>
              <a:spLocks noChangeArrowheads="1"/>
            </p:cNvSpPr>
            <p:nvPr/>
          </p:nvSpPr>
          <p:spPr bwMode="auto">
            <a:xfrm flipV="1">
              <a:off x="10089332" y="2735513"/>
              <a:ext cx="34691" cy="3381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26" name="Oval 13">
              <a:extLst>
                <a:ext uri="{FF2B5EF4-FFF2-40B4-BE49-F238E27FC236}">
                  <a16:creationId xmlns:a16="http://schemas.microsoft.com/office/drawing/2014/main" id="{9A205B6E-9ECE-46CF-A723-F63BABE58E6C}"/>
                </a:ext>
              </a:extLst>
            </p:cNvPr>
            <p:cNvSpPr>
              <a:spLocks noChangeArrowheads="1"/>
            </p:cNvSpPr>
            <p:nvPr/>
          </p:nvSpPr>
          <p:spPr bwMode="auto">
            <a:xfrm flipV="1">
              <a:off x="10106035" y="2546403"/>
              <a:ext cx="34691" cy="3381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27" name="Oval 14">
              <a:extLst>
                <a:ext uri="{FF2B5EF4-FFF2-40B4-BE49-F238E27FC236}">
                  <a16:creationId xmlns:a16="http://schemas.microsoft.com/office/drawing/2014/main" id="{30F3AC47-2E76-41D0-B297-A250229790B3}"/>
                </a:ext>
              </a:extLst>
            </p:cNvPr>
            <p:cNvSpPr>
              <a:spLocks noChangeArrowheads="1"/>
            </p:cNvSpPr>
            <p:nvPr/>
          </p:nvSpPr>
          <p:spPr bwMode="auto">
            <a:xfrm flipV="1">
              <a:off x="10441377" y="2525112"/>
              <a:ext cx="34691" cy="3381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28" name="Oval 15">
              <a:extLst>
                <a:ext uri="{FF2B5EF4-FFF2-40B4-BE49-F238E27FC236}">
                  <a16:creationId xmlns:a16="http://schemas.microsoft.com/office/drawing/2014/main" id="{D643DEDD-1DFC-4383-9D79-2EDFDEDA3397}"/>
                </a:ext>
              </a:extLst>
            </p:cNvPr>
            <p:cNvSpPr>
              <a:spLocks noChangeArrowheads="1"/>
            </p:cNvSpPr>
            <p:nvPr/>
          </p:nvSpPr>
          <p:spPr bwMode="auto">
            <a:xfrm flipV="1">
              <a:off x="8634900" y="3971616"/>
              <a:ext cx="34691" cy="3381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29" name="Oval 16">
              <a:extLst>
                <a:ext uri="{FF2B5EF4-FFF2-40B4-BE49-F238E27FC236}">
                  <a16:creationId xmlns:a16="http://schemas.microsoft.com/office/drawing/2014/main" id="{A8454D18-A8BB-4017-83D9-98EAD808AEE7}"/>
                </a:ext>
              </a:extLst>
            </p:cNvPr>
            <p:cNvSpPr>
              <a:spLocks noChangeArrowheads="1"/>
            </p:cNvSpPr>
            <p:nvPr/>
          </p:nvSpPr>
          <p:spPr bwMode="auto">
            <a:xfrm flipV="1">
              <a:off x="10424674" y="2327235"/>
              <a:ext cx="34691" cy="3381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30" name="Oval 17">
              <a:extLst>
                <a:ext uri="{FF2B5EF4-FFF2-40B4-BE49-F238E27FC236}">
                  <a16:creationId xmlns:a16="http://schemas.microsoft.com/office/drawing/2014/main" id="{2D39CB9C-9E45-4FC0-8D66-50076EEB9CFC}"/>
                </a:ext>
              </a:extLst>
            </p:cNvPr>
            <p:cNvSpPr>
              <a:spLocks noChangeArrowheads="1"/>
            </p:cNvSpPr>
            <p:nvPr/>
          </p:nvSpPr>
          <p:spPr bwMode="auto">
            <a:xfrm flipV="1">
              <a:off x="10691919" y="2228297"/>
              <a:ext cx="34691" cy="3381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31" name="Line 18">
              <a:extLst>
                <a:ext uri="{FF2B5EF4-FFF2-40B4-BE49-F238E27FC236}">
                  <a16:creationId xmlns:a16="http://schemas.microsoft.com/office/drawing/2014/main" id="{570BFEB9-8AC0-4047-85FD-41290DBB51B8}"/>
                </a:ext>
              </a:extLst>
            </p:cNvPr>
            <p:cNvSpPr>
              <a:spLocks noChangeShapeType="1"/>
            </p:cNvSpPr>
            <p:nvPr/>
          </p:nvSpPr>
          <p:spPr bwMode="auto">
            <a:xfrm flipV="1">
              <a:off x="8446029" y="2159416"/>
              <a:ext cx="2352532" cy="1790909"/>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2" name="Text Box 19">
              <a:extLst>
                <a:ext uri="{FF2B5EF4-FFF2-40B4-BE49-F238E27FC236}">
                  <a16:creationId xmlns:a16="http://schemas.microsoft.com/office/drawing/2014/main" id="{4F1E4614-D964-4F07-B427-0A7A2E3FA085}"/>
                </a:ext>
              </a:extLst>
            </p:cNvPr>
            <p:cNvSpPr txBox="1">
              <a:spLocks noChangeArrowheads="1"/>
            </p:cNvSpPr>
            <p:nvPr/>
          </p:nvSpPr>
          <p:spPr bwMode="auto">
            <a:xfrm>
              <a:off x="10617399" y="3999168"/>
              <a:ext cx="272385" cy="36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rPr>
                <a:t>x</a:t>
              </a:r>
            </a:p>
          </p:txBody>
        </p:sp>
        <p:sp>
          <p:nvSpPr>
            <p:cNvPr id="43033" name="Text Box 21">
              <a:extLst>
                <a:ext uri="{FF2B5EF4-FFF2-40B4-BE49-F238E27FC236}">
                  <a16:creationId xmlns:a16="http://schemas.microsoft.com/office/drawing/2014/main" id="{F05920CA-C384-4FFC-8744-18D3148ED5AB}"/>
                </a:ext>
              </a:extLst>
            </p:cNvPr>
            <p:cNvSpPr txBox="1">
              <a:spLocks noChangeArrowheads="1"/>
            </p:cNvSpPr>
            <p:nvPr/>
          </p:nvSpPr>
          <p:spPr bwMode="auto">
            <a:xfrm>
              <a:off x="9891468" y="3166333"/>
              <a:ext cx="1043285" cy="36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dirty="0">
                  <a:latin typeface="Times New Roman" panose="02020603050405020304" pitchFamily="18" charset="0"/>
                </a:rPr>
                <a:t>y = x + 1</a:t>
              </a:r>
            </a:p>
          </p:txBody>
        </p:sp>
        <p:sp>
          <p:nvSpPr>
            <p:cNvPr id="43034" name="Line 22">
              <a:extLst>
                <a:ext uri="{FF2B5EF4-FFF2-40B4-BE49-F238E27FC236}">
                  <a16:creationId xmlns:a16="http://schemas.microsoft.com/office/drawing/2014/main" id="{BBEDCF30-ECCA-4603-AF83-DFBBCB0E7FEB}"/>
                </a:ext>
              </a:extLst>
            </p:cNvPr>
            <p:cNvSpPr>
              <a:spLocks noChangeShapeType="1"/>
            </p:cNvSpPr>
            <p:nvPr/>
          </p:nvSpPr>
          <p:spPr bwMode="auto">
            <a:xfrm>
              <a:off x="9120567" y="2597750"/>
              <a:ext cx="0" cy="1506618"/>
            </a:xfrm>
            <a:prstGeom prst="line">
              <a:avLst/>
            </a:prstGeom>
            <a:noFill/>
            <a:ln w="9525">
              <a:solidFill>
                <a:srgbClr val="00666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3035" name="Line 23">
              <a:extLst>
                <a:ext uri="{FF2B5EF4-FFF2-40B4-BE49-F238E27FC236}">
                  <a16:creationId xmlns:a16="http://schemas.microsoft.com/office/drawing/2014/main" id="{73FCD909-5284-4AF8-9DA0-5046F72365BC}"/>
                </a:ext>
              </a:extLst>
            </p:cNvPr>
            <p:cNvSpPr>
              <a:spLocks noChangeShapeType="1"/>
            </p:cNvSpPr>
            <p:nvPr/>
          </p:nvSpPr>
          <p:spPr bwMode="auto">
            <a:xfrm flipH="1">
              <a:off x="8460162" y="2610274"/>
              <a:ext cx="647557" cy="0"/>
            </a:xfrm>
            <a:prstGeom prst="line">
              <a:avLst/>
            </a:prstGeom>
            <a:noFill/>
            <a:ln w="9525">
              <a:solidFill>
                <a:srgbClr val="00666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3036" name="Line 24">
              <a:extLst>
                <a:ext uri="{FF2B5EF4-FFF2-40B4-BE49-F238E27FC236}">
                  <a16:creationId xmlns:a16="http://schemas.microsoft.com/office/drawing/2014/main" id="{715D4BDE-7081-493A-AA80-A6F881DE5409}"/>
                </a:ext>
              </a:extLst>
            </p:cNvPr>
            <p:cNvSpPr>
              <a:spLocks noChangeShapeType="1"/>
            </p:cNvSpPr>
            <p:nvPr/>
          </p:nvSpPr>
          <p:spPr bwMode="auto">
            <a:xfrm flipH="1">
              <a:off x="8447314" y="3408043"/>
              <a:ext cx="660405" cy="0"/>
            </a:xfrm>
            <a:prstGeom prst="line">
              <a:avLst/>
            </a:prstGeom>
            <a:noFill/>
            <a:ln w="9525">
              <a:solidFill>
                <a:srgbClr val="00666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3037" name="Text Box 25">
              <a:extLst>
                <a:ext uri="{FF2B5EF4-FFF2-40B4-BE49-F238E27FC236}">
                  <a16:creationId xmlns:a16="http://schemas.microsoft.com/office/drawing/2014/main" id="{2AD4C116-393F-4515-B140-3DA80D2DF92C}"/>
                </a:ext>
              </a:extLst>
            </p:cNvPr>
            <p:cNvSpPr txBox="1">
              <a:spLocks noChangeArrowheads="1"/>
            </p:cNvSpPr>
            <p:nvPr/>
          </p:nvSpPr>
          <p:spPr bwMode="auto">
            <a:xfrm>
              <a:off x="9058895" y="4106873"/>
              <a:ext cx="400868" cy="313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a:latin typeface="Times New Roman" panose="02020603050405020304" pitchFamily="18" charset="0"/>
                </a:rPr>
                <a:t>X1</a:t>
              </a:r>
            </a:p>
          </p:txBody>
        </p:sp>
        <p:sp>
          <p:nvSpPr>
            <p:cNvPr id="43038" name="Text Box 26">
              <a:extLst>
                <a:ext uri="{FF2B5EF4-FFF2-40B4-BE49-F238E27FC236}">
                  <a16:creationId xmlns:a16="http://schemas.microsoft.com/office/drawing/2014/main" id="{D6E63877-0AFA-4667-8945-AEFDE5315A4B}"/>
                </a:ext>
              </a:extLst>
            </p:cNvPr>
            <p:cNvSpPr txBox="1">
              <a:spLocks noChangeArrowheads="1"/>
            </p:cNvSpPr>
            <p:nvPr/>
          </p:nvSpPr>
          <p:spPr bwMode="auto">
            <a:xfrm>
              <a:off x="8397205" y="2376078"/>
              <a:ext cx="400868" cy="313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dirty="0">
                  <a:latin typeface="Times New Roman" panose="02020603050405020304" pitchFamily="18" charset="0"/>
                </a:rPr>
                <a:t>Y1</a:t>
              </a:r>
            </a:p>
          </p:txBody>
        </p:sp>
        <p:sp>
          <p:nvSpPr>
            <p:cNvPr id="43039" name="Text Box 27">
              <a:extLst>
                <a:ext uri="{FF2B5EF4-FFF2-40B4-BE49-F238E27FC236}">
                  <a16:creationId xmlns:a16="http://schemas.microsoft.com/office/drawing/2014/main" id="{05D9552F-37C0-4A6E-9C1E-5A9F1D9A582D}"/>
                </a:ext>
              </a:extLst>
            </p:cNvPr>
            <p:cNvSpPr txBox="1">
              <a:spLocks noChangeArrowheads="1"/>
            </p:cNvSpPr>
            <p:nvPr/>
          </p:nvSpPr>
          <p:spPr bwMode="auto">
            <a:xfrm>
              <a:off x="8421617" y="3097451"/>
              <a:ext cx="468965" cy="313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dirty="0">
                  <a:latin typeface="Times New Roman" panose="02020603050405020304" pitchFamily="18" charset="0"/>
                </a:rPr>
                <a:t>Y1’</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0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58855-AE26-4B85-BDF3-FF4A926DE969}"/>
              </a:ext>
            </a:extLst>
          </p:cNvPr>
          <p:cNvSpPr>
            <a:spLocks noGrp="1"/>
          </p:cNvSpPr>
          <p:nvPr>
            <p:ph type="title"/>
          </p:nvPr>
        </p:nvSpPr>
        <p:spPr>
          <a:xfrm>
            <a:off x="1097279" y="286603"/>
            <a:ext cx="10937405" cy="1325887"/>
          </a:xfrm>
        </p:spPr>
        <p:txBody>
          <a:bodyPr>
            <a:normAutofit/>
          </a:bodyPr>
          <a:lstStyle/>
          <a:p>
            <a:r>
              <a:rPr lang="en-US" sz="4400" dirty="0"/>
              <a:t>What are common challenges in data collection?</a:t>
            </a:r>
          </a:p>
        </p:txBody>
      </p:sp>
      <p:sp>
        <p:nvSpPr>
          <p:cNvPr id="3" name="Content Placeholder 2">
            <a:extLst>
              <a:ext uri="{FF2B5EF4-FFF2-40B4-BE49-F238E27FC236}">
                <a16:creationId xmlns:a16="http://schemas.microsoft.com/office/drawing/2014/main" id="{B23A3D70-C4FE-4E44-A873-E0819989DE36}"/>
              </a:ext>
            </a:extLst>
          </p:cNvPr>
          <p:cNvSpPr>
            <a:spLocks noGrp="1"/>
          </p:cNvSpPr>
          <p:nvPr>
            <p:ph idx="1"/>
          </p:nvPr>
        </p:nvSpPr>
        <p:spPr>
          <a:xfrm>
            <a:off x="1097280" y="1845733"/>
            <a:ext cx="10632604" cy="4427247"/>
          </a:xfrm>
        </p:spPr>
        <p:txBody>
          <a:bodyPr>
            <a:normAutofit fontScale="85000" lnSpcReduction="10000"/>
          </a:bodyPr>
          <a:lstStyle/>
          <a:p>
            <a:pPr>
              <a:buFont typeface="Arial" panose="020B0604020202020204" pitchFamily="34" charset="0"/>
              <a:buChar char="•"/>
            </a:pPr>
            <a:r>
              <a:rPr lang="en-US" sz="2100" b="1" dirty="0"/>
              <a:t>Data quality issues: </a:t>
            </a:r>
            <a:r>
              <a:rPr lang="en-US" sz="2100" dirty="0"/>
              <a:t>Raw data typically includes errors, inconsistencies and other issues. Ideally, data collection measures are designed to avoid or minimize such problems. As a result, collected data usually needs to be put through data profiling to identify issues and data cleansing to fix them.</a:t>
            </a:r>
          </a:p>
          <a:p>
            <a:pPr>
              <a:buFont typeface="Arial" panose="020B0604020202020204" pitchFamily="34" charset="0"/>
              <a:buChar char="•"/>
            </a:pPr>
            <a:r>
              <a:rPr lang="en-US" sz="2100" b="1" dirty="0"/>
              <a:t>Finding relevant data. </a:t>
            </a:r>
            <a:r>
              <a:rPr lang="en-US" sz="2100" dirty="0"/>
              <a:t>With a wide range of systems to navigate, gathering data to analyze can be a complicated task for data scientists and other users in an organization. The use of data curation techniques helps make it easier to find and access data. For example, that might include creating a data catalog and searchable indexes.</a:t>
            </a:r>
          </a:p>
          <a:p>
            <a:pPr>
              <a:buFont typeface="Arial" panose="020B0604020202020204" pitchFamily="34" charset="0"/>
              <a:buChar char="•"/>
            </a:pPr>
            <a:r>
              <a:rPr lang="en-US" sz="2100" b="1" dirty="0"/>
              <a:t>Deciding what data to collect.</a:t>
            </a:r>
            <a:r>
              <a:rPr lang="en-US" sz="2100" dirty="0"/>
              <a:t> This is a fundamental issue both for upfront collection of raw data and when users gather data for analytics applications. Collecting data that isn't needed adds time, cost and complexity to the process. But leaving out useful data can limit a data set's business value and affect analytics results.</a:t>
            </a:r>
          </a:p>
          <a:p>
            <a:pPr>
              <a:buFont typeface="Arial" panose="020B0604020202020204" pitchFamily="34" charset="0"/>
              <a:buChar char="•"/>
            </a:pPr>
            <a:r>
              <a:rPr lang="en-US" sz="2100" b="1" dirty="0"/>
              <a:t>Dealing with big data. </a:t>
            </a:r>
            <a:r>
              <a:rPr lang="en-US" sz="2100" dirty="0"/>
              <a:t>Big data environments typically include a combination of structured, unstructured and semi structured data, in large volumes. That makes the initial data collection and processing stages more complex. In addition, data scientists often need to filter sets of raw data stored in a data lake for specific analytics applications.</a:t>
            </a:r>
          </a:p>
          <a:p>
            <a:pPr>
              <a:buFont typeface="Arial" panose="020B0604020202020204" pitchFamily="34" charset="0"/>
              <a:buChar char="•"/>
            </a:pPr>
            <a:r>
              <a:rPr lang="en-US" sz="2100" b="1" dirty="0"/>
              <a:t>Low response and other research issues. </a:t>
            </a:r>
            <a:r>
              <a:rPr lang="en-US" sz="2100" dirty="0"/>
              <a:t>In research studies, a lack of responses or willing participants raises questions about the validity of the data that's collected. Other research challenges include training people to collect the data and creating sufficient quality assurance procedures to ensure that the data is accurate.</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10723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a:extLst>
              <a:ext uri="{FF2B5EF4-FFF2-40B4-BE49-F238E27FC236}">
                <a16:creationId xmlns:a16="http://schemas.microsoft.com/office/drawing/2014/main" id="{2E167AA6-D134-423D-88CA-019978A80741}"/>
              </a:ext>
            </a:extLst>
          </p:cNvPr>
          <p:cNvSpPr>
            <a:spLocks noGrp="1" noChangeArrowheads="1"/>
          </p:cNvSpPr>
          <p:nvPr>
            <p:ph type="title"/>
          </p:nvPr>
        </p:nvSpPr>
        <p:spPr>
          <a:noFill/>
        </p:spPr>
        <p:txBody>
          <a:bodyPr vert="horz" lIns="92075" tIns="46038" rIns="92075" bIns="46038" rtlCol="0" anchor="ctr">
            <a:normAutofit/>
          </a:bodyPr>
          <a:lstStyle/>
          <a:p>
            <a:pPr eaLnBrk="1" hangingPunct="1"/>
            <a:r>
              <a:rPr lang="en-US" altLang="en-US"/>
              <a:t>Regress Analysis and Log-Linear Models</a:t>
            </a:r>
            <a:endParaRPr lang="en-US" altLang="en-US" sz="2400"/>
          </a:p>
        </p:txBody>
      </p:sp>
      <p:sp>
        <p:nvSpPr>
          <p:cNvPr id="44035" name="Rectangle 2">
            <a:extLst>
              <a:ext uri="{FF2B5EF4-FFF2-40B4-BE49-F238E27FC236}">
                <a16:creationId xmlns:a16="http://schemas.microsoft.com/office/drawing/2014/main" id="{62FB85BC-7FD7-406A-958B-2E6124BD19E0}"/>
              </a:ext>
            </a:extLst>
          </p:cNvPr>
          <p:cNvSpPr>
            <a:spLocks noGrp="1" noChangeArrowheads="1"/>
          </p:cNvSpPr>
          <p:nvPr>
            <p:ph idx="1"/>
          </p:nvPr>
        </p:nvSpPr>
        <p:spPr>
          <a:noFill/>
        </p:spPr>
        <p:txBody>
          <a:bodyPr vert="horz" lIns="92075" tIns="46038" rIns="92075" bIns="46038" rtlCol="0">
            <a:normAutofit fontScale="85000" lnSpcReduction="10000"/>
          </a:bodyPr>
          <a:lstStyle/>
          <a:p>
            <a:pPr eaLnBrk="1" hangingPunct="1">
              <a:lnSpc>
                <a:spcPct val="120000"/>
              </a:lnSpc>
            </a:pPr>
            <a:r>
              <a:rPr lang="en-US" altLang="en-US" u="sng" dirty="0"/>
              <a:t>Linear regression</a:t>
            </a:r>
            <a:r>
              <a:rPr lang="en-US" altLang="en-US" dirty="0"/>
              <a:t>: </a:t>
            </a:r>
            <a:r>
              <a:rPr lang="en-US" altLang="en-US" i="1" dirty="0"/>
              <a:t>Y = </a:t>
            </a:r>
            <a:r>
              <a:rPr lang="en-US" altLang="en-US" i="1" dirty="0">
                <a:sym typeface="Symbol" panose="05050102010706020507" pitchFamily="18" charset="2"/>
              </a:rPr>
              <a:t>w X + b</a:t>
            </a:r>
            <a:endParaRPr lang="en-US" altLang="en-US" i="1" dirty="0"/>
          </a:p>
          <a:p>
            <a:pPr lvl="1" eaLnBrk="1" hangingPunct="1">
              <a:lnSpc>
                <a:spcPct val="120000"/>
              </a:lnSpc>
            </a:pPr>
            <a:r>
              <a:rPr lang="en-US" altLang="en-US" sz="2000" dirty="0"/>
              <a:t>Two regression coefficients, </a:t>
            </a:r>
            <a:r>
              <a:rPr lang="en-US" altLang="en-US" sz="2000" i="1" dirty="0">
                <a:sym typeface="Symbol" panose="05050102010706020507" pitchFamily="18" charset="2"/>
              </a:rPr>
              <a:t>w</a:t>
            </a:r>
            <a:r>
              <a:rPr lang="en-US" altLang="en-US" sz="2000" dirty="0">
                <a:sym typeface="Symbol" panose="05050102010706020507" pitchFamily="18" charset="2"/>
              </a:rPr>
              <a:t> and </a:t>
            </a:r>
            <a:r>
              <a:rPr lang="en-US" altLang="en-US" sz="2000" i="1" dirty="0">
                <a:sym typeface="Symbol" panose="05050102010706020507" pitchFamily="18" charset="2"/>
              </a:rPr>
              <a:t>b,</a:t>
            </a:r>
            <a:r>
              <a:rPr lang="en-US" altLang="en-US" sz="2000" dirty="0"/>
              <a:t> specify the line and are to be estimated by using the data at hand</a:t>
            </a:r>
          </a:p>
          <a:p>
            <a:pPr lvl="1" eaLnBrk="1" hangingPunct="1">
              <a:lnSpc>
                <a:spcPct val="120000"/>
              </a:lnSpc>
            </a:pPr>
            <a:r>
              <a:rPr lang="en-US" altLang="en-US" sz="2000" dirty="0"/>
              <a:t>Using the least squares criterion to the known values of </a:t>
            </a:r>
            <a:r>
              <a:rPr lang="en-US" altLang="en-US" sz="2000" i="1" dirty="0"/>
              <a:t>Y</a:t>
            </a:r>
            <a:r>
              <a:rPr lang="en-US" altLang="en-US" sz="2000" i="1" baseline="-25000" dirty="0"/>
              <a:t>1</a:t>
            </a:r>
            <a:r>
              <a:rPr lang="en-US" altLang="en-US" sz="2000" i="1" dirty="0"/>
              <a:t>, Y</a:t>
            </a:r>
            <a:r>
              <a:rPr lang="en-US" altLang="en-US" sz="2000" i="1" baseline="-25000" dirty="0"/>
              <a:t>2</a:t>
            </a:r>
            <a:r>
              <a:rPr lang="en-US" altLang="en-US" sz="2000" i="1" dirty="0"/>
              <a:t>, …, X</a:t>
            </a:r>
            <a:r>
              <a:rPr lang="en-US" altLang="en-US" sz="2000" i="1" baseline="-25000" dirty="0"/>
              <a:t>1</a:t>
            </a:r>
            <a:r>
              <a:rPr lang="en-US" altLang="en-US" sz="2000" i="1" dirty="0"/>
              <a:t>, X</a:t>
            </a:r>
            <a:r>
              <a:rPr lang="en-US" altLang="en-US" sz="2000" i="1" baseline="-25000" dirty="0"/>
              <a:t>2</a:t>
            </a:r>
            <a:r>
              <a:rPr lang="en-US" altLang="en-US" sz="2000" i="1" dirty="0"/>
              <a:t>, ….</a:t>
            </a:r>
          </a:p>
          <a:p>
            <a:pPr eaLnBrk="1" hangingPunct="1">
              <a:lnSpc>
                <a:spcPct val="120000"/>
              </a:lnSpc>
            </a:pPr>
            <a:r>
              <a:rPr lang="en-US" altLang="en-US" u="sng" dirty="0"/>
              <a:t>Multiple regression</a:t>
            </a:r>
            <a:r>
              <a:rPr lang="en-US" altLang="en-US" dirty="0"/>
              <a:t>: </a:t>
            </a:r>
            <a:r>
              <a:rPr lang="en-US" altLang="en-US" i="1" dirty="0"/>
              <a:t>Y = b</a:t>
            </a:r>
            <a:r>
              <a:rPr lang="en-US" altLang="en-US" i="1" baseline="-25000" dirty="0"/>
              <a:t>0</a:t>
            </a:r>
            <a:r>
              <a:rPr lang="en-US" altLang="en-US" i="1" dirty="0"/>
              <a:t> + b</a:t>
            </a:r>
            <a:r>
              <a:rPr lang="en-US" altLang="en-US" i="1" baseline="-25000" dirty="0"/>
              <a:t>1</a:t>
            </a:r>
            <a:r>
              <a:rPr lang="en-US" altLang="en-US" i="1" dirty="0"/>
              <a:t> X</a:t>
            </a:r>
            <a:r>
              <a:rPr lang="en-US" altLang="en-US" i="1" baseline="-25000" dirty="0"/>
              <a:t>1</a:t>
            </a:r>
            <a:r>
              <a:rPr lang="en-US" altLang="en-US" i="1" dirty="0"/>
              <a:t> + b</a:t>
            </a:r>
            <a:r>
              <a:rPr lang="en-US" altLang="en-US" i="1" baseline="-25000" dirty="0"/>
              <a:t>2</a:t>
            </a:r>
            <a:r>
              <a:rPr lang="en-US" altLang="en-US" i="1" dirty="0"/>
              <a:t> X</a:t>
            </a:r>
            <a:r>
              <a:rPr lang="en-US" altLang="en-US" i="1" baseline="-25000" dirty="0"/>
              <a:t>2</a:t>
            </a:r>
            <a:endParaRPr lang="en-US" altLang="en-US" i="1" dirty="0"/>
          </a:p>
          <a:p>
            <a:pPr lvl="1" eaLnBrk="1" hangingPunct="1">
              <a:lnSpc>
                <a:spcPct val="120000"/>
              </a:lnSpc>
            </a:pPr>
            <a:r>
              <a:rPr lang="en-US" altLang="en-US" sz="2000" dirty="0"/>
              <a:t>Many nonlinear functions can be transformed into the above</a:t>
            </a:r>
          </a:p>
          <a:p>
            <a:pPr eaLnBrk="1" hangingPunct="1">
              <a:lnSpc>
                <a:spcPct val="120000"/>
              </a:lnSpc>
            </a:pPr>
            <a:r>
              <a:rPr lang="en-US" altLang="en-US" u="sng" dirty="0"/>
              <a:t>Log-linear models</a:t>
            </a:r>
            <a:r>
              <a:rPr lang="en-US" altLang="en-US" dirty="0"/>
              <a:t>:</a:t>
            </a:r>
          </a:p>
          <a:p>
            <a:pPr lvl="1" eaLnBrk="1" hangingPunct="1">
              <a:lnSpc>
                <a:spcPct val="120000"/>
              </a:lnSpc>
            </a:pPr>
            <a:r>
              <a:rPr lang="en-US" altLang="en-US" sz="2000" dirty="0"/>
              <a:t>Approximate discrete multidimensional probability distributions</a:t>
            </a:r>
          </a:p>
          <a:p>
            <a:pPr lvl="1" eaLnBrk="1" hangingPunct="1">
              <a:lnSpc>
                <a:spcPct val="120000"/>
              </a:lnSpc>
            </a:pPr>
            <a:r>
              <a:rPr lang="en-US" altLang="en-US" sz="2000" dirty="0"/>
              <a:t>Estimate the probability of each point (tuple) in a multi-dimensional space for a set of discretized attributes, based on a smaller subset of dimensional combinations</a:t>
            </a:r>
          </a:p>
          <a:p>
            <a:pPr lvl="1" eaLnBrk="1" hangingPunct="1">
              <a:lnSpc>
                <a:spcPct val="120000"/>
              </a:lnSpc>
            </a:pPr>
            <a:r>
              <a:rPr lang="en-US" altLang="en-US" sz="2000" dirty="0"/>
              <a:t>Useful for dimensionality reduction and data smoothing</a:t>
            </a:r>
            <a:endParaRPr lang="en-US" altLang="en-US" sz="2000" i="1" baseline="-25000" dirty="0"/>
          </a:p>
        </p:txBody>
      </p:sp>
      <p:sp>
        <p:nvSpPr>
          <p:cNvPr id="44034" name="Rectangle 2061">
            <a:extLst>
              <a:ext uri="{FF2B5EF4-FFF2-40B4-BE49-F238E27FC236}">
                <a16:creationId xmlns:a16="http://schemas.microsoft.com/office/drawing/2014/main" id="{4E6283BF-1DB4-46EC-A06E-B05D64CE32D6}"/>
              </a:ext>
            </a:extLst>
          </p:cNvPr>
          <p:cNvSpPr>
            <a:spLocks noGrp="1" noChangeArrowheads="1"/>
          </p:cNvSpPr>
          <p:nvPr>
            <p:ph type="sldNum" sz="quarter" idx="4294967295"/>
          </p:nvPr>
        </p:nvSpPr>
        <p:spPr>
          <a:xfrm>
            <a:off x="-1848465" y="6410376"/>
            <a:ext cx="2473325"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BEBD41C-B3B9-40CA-AA52-6D27BDF24982}" type="slidenum">
              <a:rPr lang="en-US" altLang="en-US" sz="1200"/>
              <a:pPr eaLnBrk="1" hangingPunct="1"/>
              <a:t>60</a:t>
            </a:fld>
            <a:endParaRPr lang="en-US" altLang="en-US"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03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03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03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0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a:extLst>
              <a:ext uri="{FF2B5EF4-FFF2-40B4-BE49-F238E27FC236}">
                <a16:creationId xmlns:a16="http://schemas.microsoft.com/office/drawing/2014/main" id="{5BF0847E-C6D0-42D5-9B43-F4B08D6C0355}"/>
              </a:ext>
            </a:extLst>
          </p:cNvPr>
          <p:cNvSpPr>
            <a:spLocks noGrp="1" noChangeArrowheads="1"/>
          </p:cNvSpPr>
          <p:nvPr>
            <p:ph type="title"/>
          </p:nvPr>
        </p:nvSpPr>
        <p:spPr/>
        <p:txBody>
          <a:bodyPr/>
          <a:lstStyle/>
          <a:p>
            <a:pPr eaLnBrk="1" hangingPunct="1"/>
            <a:r>
              <a:rPr lang="en-US" altLang="en-US">
                <a:solidFill>
                  <a:srgbClr val="170981"/>
                </a:solidFill>
              </a:rPr>
              <a:t>Histogram Analysis</a:t>
            </a:r>
          </a:p>
        </p:txBody>
      </p:sp>
      <p:sp>
        <p:nvSpPr>
          <p:cNvPr id="45060" name="Rectangle 3">
            <a:extLst>
              <a:ext uri="{FF2B5EF4-FFF2-40B4-BE49-F238E27FC236}">
                <a16:creationId xmlns:a16="http://schemas.microsoft.com/office/drawing/2014/main" id="{733D96CA-051C-4F7A-BDBE-150CCD3A55E1}"/>
              </a:ext>
            </a:extLst>
          </p:cNvPr>
          <p:cNvSpPr>
            <a:spLocks noGrp="1" noChangeArrowheads="1"/>
          </p:cNvSpPr>
          <p:nvPr>
            <p:ph idx="1"/>
          </p:nvPr>
        </p:nvSpPr>
        <p:spPr/>
        <p:txBody>
          <a:bodyPr/>
          <a:lstStyle/>
          <a:p>
            <a:pPr eaLnBrk="1" hangingPunct="1">
              <a:lnSpc>
                <a:spcPct val="120000"/>
              </a:lnSpc>
            </a:pPr>
            <a:r>
              <a:rPr lang="en-US" altLang="en-US" sz="2400" dirty="0"/>
              <a:t>Divide data into buckets and store average (sum) for each bucket</a:t>
            </a:r>
          </a:p>
          <a:p>
            <a:pPr eaLnBrk="1" hangingPunct="1">
              <a:lnSpc>
                <a:spcPct val="120000"/>
              </a:lnSpc>
            </a:pPr>
            <a:r>
              <a:rPr lang="en-US" altLang="en-US" sz="2400" dirty="0"/>
              <a:t>Partitioning rules:</a:t>
            </a:r>
          </a:p>
          <a:p>
            <a:pPr lvl="1" eaLnBrk="1" hangingPunct="1">
              <a:lnSpc>
                <a:spcPct val="120000"/>
              </a:lnSpc>
            </a:pPr>
            <a:r>
              <a:rPr lang="en-US" altLang="en-US" sz="2400" dirty="0"/>
              <a:t>Equal-width: equal bucket range</a:t>
            </a:r>
          </a:p>
          <a:p>
            <a:pPr lvl="1" eaLnBrk="1" hangingPunct="1">
              <a:lnSpc>
                <a:spcPct val="120000"/>
              </a:lnSpc>
            </a:pPr>
            <a:r>
              <a:rPr lang="en-US" altLang="en-US" sz="2400" dirty="0"/>
              <a:t>Equal-frequency (or equal-depth)</a:t>
            </a:r>
          </a:p>
          <a:p>
            <a:pPr lvl="1" eaLnBrk="1" hangingPunct="1">
              <a:lnSpc>
                <a:spcPct val="120000"/>
              </a:lnSpc>
            </a:pPr>
            <a:endParaRPr lang="en-US" altLang="en-US" sz="2400" dirty="0"/>
          </a:p>
        </p:txBody>
      </p:sp>
      <p:sp>
        <p:nvSpPr>
          <p:cNvPr id="45058" name="Rectangle 2061">
            <a:extLst>
              <a:ext uri="{FF2B5EF4-FFF2-40B4-BE49-F238E27FC236}">
                <a16:creationId xmlns:a16="http://schemas.microsoft.com/office/drawing/2014/main" id="{A91488E7-F439-4799-8DC9-C669F645ED7B}"/>
              </a:ext>
            </a:extLst>
          </p:cNvPr>
          <p:cNvSpPr>
            <a:spLocks noGrp="1" noChangeArrowheads="1"/>
          </p:cNvSpPr>
          <p:nvPr>
            <p:ph type="sldNum" sz="quarter" idx="4294967295"/>
          </p:nvPr>
        </p:nvSpPr>
        <p:spPr>
          <a:xfrm>
            <a:off x="-1946787" y="6459538"/>
            <a:ext cx="2473325"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5D9202F-B0D6-429E-BFE3-2D08B2800909}" type="slidenum">
              <a:rPr lang="en-US" altLang="en-US" sz="1200"/>
              <a:pPr eaLnBrk="1" hangingPunct="1"/>
              <a:t>61</a:t>
            </a:fld>
            <a:endParaRPr lang="en-US" altLang="en-US" sz="1200" dirty="0"/>
          </a:p>
        </p:txBody>
      </p:sp>
      <p:graphicFrame>
        <p:nvGraphicFramePr>
          <p:cNvPr id="45061" name="Object 4">
            <a:extLst>
              <a:ext uri="{FF2B5EF4-FFF2-40B4-BE49-F238E27FC236}">
                <a16:creationId xmlns:a16="http://schemas.microsoft.com/office/drawing/2014/main" id="{2AA45999-D0A2-4BD7-811F-61B14DD4FBD6}"/>
              </a:ext>
            </a:extLst>
          </p:cNvPr>
          <p:cNvGraphicFramePr>
            <a:graphicFrameLocks/>
          </p:cNvGraphicFramePr>
          <p:nvPr>
            <p:extLst>
              <p:ext uri="{D42A27DB-BD31-4B8C-83A1-F6EECF244321}">
                <p14:modId xmlns:p14="http://schemas.microsoft.com/office/powerpoint/2010/main" val="1070923670"/>
              </p:ext>
            </p:extLst>
          </p:nvPr>
        </p:nvGraphicFramePr>
        <p:xfrm>
          <a:off x="7151227" y="2329734"/>
          <a:ext cx="4962115" cy="4129804"/>
        </p:xfrm>
        <a:graphic>
          <a:graphicData uri="http://schemas.openxmlformats.org/presentationml/2006/ole">
            <mc:AlternateContent xmlns:mc="http://schemas.openxmlformats.org/markup-compatibility/2006">
              <mc:Choice xmlns:v="urn:schemas-microsoft-com:vml" Requires="v">
                <p:oleObj spid="_x0000_s7188" name="Chart" r:id="rId4" imgW="7915323" imgH="3848029" progId="MSGraph.Chart.8">
                  <p:embed followColorScheme="full"/>
                </p:oleObj>
              </mc:Choice>
              <mc:Fallback>
                <p:oleObj name="Chart" r:id="rId4" imgW="7915323" imgH="3848029" progId="MSGraph.Chart.8">
                  <p:embed followColorScheme="full"/>
                  <p:pic>
                    <p:nvPicPr>
                      <p:cNvPr id="45061" name="Object 4">
                        <a:extLst>
                          <a:ext uri="{FF2B5EF4-FFF2-40B4-BE49-F238E27FC236}">
                            <a16:creationId xmlns:a16="http://schemas.microsoft.com/office/drawing/2014/main" id="{2AA45999-D0A2-4BD7-811F-61B14DD4FBD6}"/>
                          </a:ext>
                        </a:extLst>
                      </p:cNvPr>
                      <p:cNvPicPr>
                        <a:picLocks noChangeArrowheads="1"/>
                      </p:cNvPicPr>
                      <p:nvPr/>
                    </p:nvPicPr>
                    <p:blipFill>
                      <a:blip r:embed="rId5"/>
                      <a:srcRect/>
                      <a:stretch>
                        <a:fillRect/>
                      </a:stretch>
                    </p:blipFill>
                    <p:spPr bwMode="auto">
                      <a:xfrm>
                        <a:off x="7151227" y="2329734"/>
                        <a:ext cx="4962115" cy="4129804"/>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6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6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06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506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a:extLst>
              <a:ext uri="{FF2B5EF4-FFF2-40B4-BE49-F238E27FC236}">
                <a16:creationId xmlns:a16="http://schemas.microsoft.com/office/drawing/2014/main" id="{2028BE30-B82C-44C8-B020-B08AA06A703E}"/>
              </a:ext>
            </a:extLst>
          </p:cNvPr>
          <p:cNvSpPr>
            <a:spLocks noGrp="1" noChangeArrowheads="1"/>
          </p:cNvSpPr>
          <p:nvPr>
            <p:ph type="title"/>
          </p:nvPr>
        </p:nvSpPr>
        <p:spPr/>
        <p:txBody>
          <a:bodyPr>
            <a:normAutofit/>
          </a:bodyPr>
          <a:lstStyle/>
          <a:p>
            <a:pPr eaLnBrk="1" hangingPunct="1"/>
            <a:r>
              <a:rPr lang="en-US" altLang="en-US">
                <a:solidFill>
                  <a:srgbClr val="170981"/>
                </a:solidFill>
              </a:rPr>
              <a:t>Clustering</a:t>
            </a:r>
          </a:p>
        </p:txBody>
      </p:sp>
      <p:sp>
        <p:nvSpPr>
          <p:cNvPr id="46084" name="Rectangle 3">
            <a:extLst>
              <a:ext uri="{FF2B5EF4-FFF2-40B4-BE49-F238E27FC236}">
                <a16:creationId xmlns:a16="http://schemas.microsoft.com/office/drawing/2014/main" id="{174C69D4-1403-46CC-8A7E-B4449FC20463}"/>
              </a:ext>
            </a:extLst>
          </p:cNvPr>
          <p:cNvSpPr>
            <a:spLocks noGrp="1" noChangeArrowheads="1"/>
          </p:cNvSpPr>
          <p:nvPr>
            <p:ph idx="1"/>
          </p:nvPr>
        </p:nvSpPr>
        <p:spPr>
          <a:xfrm>
            <a:off x="1097280" y="1845734"/>
            <a:ext cx="10701430" cy="4023360"/>
          </a:xfrm>
        </p:spPr>
        <p:txBody>
          <a:bodyPr/>
          <a:lstStyle/>
          <a:p>
            <a:pPr eaLnBrk="1" hangingPunct="1">
              <a:lnSpc>
                <a:spcPct val="120000"/>
              </a:lnSpc>
            </a:pPr>
            <a:r>
              <a:rPr lang="en-US" altLang="en-US" sz="2400" dirty="0"/>
              <a:t>Partition data set into clusters based on similarity, and store cluster representation (e.g., centroid and diameter) only</a:t>
            </a:r>
          </a:p>
          <a:p>
            <a:pPr eaLnBrk="1" hangingPunct="1">
              <a:lnSpc>
                <a:spcPct val="120000"/>
              </a:lnSpc>
            </a:pPr>
            <a:r>
              <a:rPr lang="en-US" altLang="en-US" sz="2400" dirty="0"/>
              <a:t>Can be very effective if data is clustered but not if data is “smeared”</a:t>
            </a:r>
          </a:p>
          <a:p>
            <a:pPr eaLnBrk="1" hangingPunct="1">
              <a:lnSpc>
                <a:spcPct val="120000"/>
              </a:lnSpc>
            </a:pPr>
            <a:r>
              <a:rPr lang="en-US" altLang="en-US" sz="2400" dirty="0"/>
              <a:t>Can have hierarchical clustering and be stored in multi-dimensional index tree structures</a:t>
            </a:r>
          </a:p>
          <a:p>
            <a:pPr eaLnBrk="1" hangingPunct="1">
              <a:lnSpc>
                <a:spcPct val="120000"/>
              </a:lnSpc>
            </a:pPr>
            <a:r>
              <a:rPr lang="en-US" altLang="en-US" sz="2400" dirty="0"/>
              <a:t>There are many choices of clustering definitions and clustering algorithms</a:t>
            </a:r>
          </a:p>
          <a:p>
            <a:pPr eaLnBrk="1" hangingPunct="1">
              <a:lnSpc>
                <a:spcPct val="120000"/>
              </a:lnSpc>
            </a:pPr>
            <a:r>
              <a:rPr lang="en-US" altLang="en-US" sz="2400" dirty="0"/>
              <a:t>Cluster analysis will be studied in depth in Chapter 10</a:t>
            </a:r>
            <a:endParaRPr lang="en-US" altLang="en-US" sz="2400" dirty="0">
              <a:sym typeface="Symbol" panose="05050102010706020507" pitchFamily="18" charset="2"/>
            </a:endParaRPr>
          </a:p>
        </p:txBody>
      </p:sp>
      <p:sp>
        <p:nvSpPr>
          <p:cNvPr id="46082" name="Rectangle 2061">
            <a:extLst>
              <a:ext uri="{FF2B5EF4-FFF2-40B4-BE49-F238E27FC236}">
                <a16:creationId xmlns:a16="http://schemas.microsoft.com/office/drawing/2014/main" id="{8E2CE88C-EB13-419B-A15E-7607F0E82748}"/>
              </a:ext>
            </a:extLst>
          </p:cNvPr>
          <p:cNvSpPr>
            <a:spLocks noGrp="1" noChangeArrowheads="1"/>
          </p:cNvSpPr>
          <p:nvPr>
            <p:ph type="sldNum" sz="quarter" idx="4294967295"/>
          </p:nvPr>
        </p:nvSpPr>
        <p:spPr>
          <a:xfrm>
            <a:off x="-1887794" y="6492875"/>
            <a:ext cx="2473325"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81C6727-AE50-4F9F-8AE3-AF583E9C050E}" type="slidenum">
              <a:rPr lang="en-US" altLang="en-US" sz="1200"/>
              <a:pPr eaLnBrk="1" hangingPunct="1"/>
              <a:t>62</a:t>
            </a:fld>
            <a:endParaRPr lang="en-US"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08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08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08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2ABBCE07-DFFC-4647-AE59-9FBB35A69F57}"/>
              </a:ext>
            </a:extLst>
          </p:cNvPr>
          <p:cNvSpPr>
            <a:spLocks noGrp="1" noChangeArrowheads="1"/>
          </p:cNvSpPr>
          <p:nvPr>
            <p:ph type="title"/>
          </p:nvPr>
        </p:nvSpPr>
        <p:spPr/>
        <p:txBody>
          <a:bodyPr/>
          <a:lstStyle/>
          <a:p>
            <a:pPr eaLnBrk="1" hangingPunct="1"/>
            <a:r>
              <a:rPr lang="en-US" altLang="en-US">
                <a:solidFill>
                  <a:srgbClr val="170981"/>
                </a:solidFill>
              </a:rPr>
              <a:t>Sampling</a:t>
            </a:r>
          </a:p>
        </p:txBody>
      </p:sp>
      <p:sp>
        <p:nvSpPr>
          <p:cNvPr id="47108" name="Rectangle 3">
            <a:extLst>
              <a:ext uri="{FF2B5EF4-FFF2-40B4-BE49-F238E27FC236}">
                <a16:creationId xmlns:a16="http://schemas.microsoft.com/office/drawing/2014/main" id="{0BDC5794-8F00-4D50-9F07-332098F1D68A}"/>
              </a:ext>
            </a:extLst>
          </p:cNvPr>
          <p:cNvSpPr>
            <a:spLocks noGrp="1" noChangeArrowheads="1"/>
          </p:cNvSpPr>
          <p:nvPr>
            <p:ph idx="1"/>
          </p:nvPr>
        </p:nvSpPr>
        <p:spPr/>
        <p:txBody>
          <a:bodyPr>
            <a:normAutofit lnSpcReduction="10000"/>
          </a:bodyPr>
          <a:lstStyle/>
          <a:p>
            <a:pPr eaLnBrk="1" hangingPunct="1">
              <a:lnSpc>
                <a:spcPct val="120000"/>
              </a:lnSpc>
            </a:pPr>
            <a:r>
              <a:rPr lang="en-US" altLang="en-US" sz="2400" dirty="0"/>
              <a:t>Sampling: obtaining a small sample </a:t>
            </a:r>
            <a:r>
              <a:rPr lang="en-US" altLang="en-US" sz="2400" i="1" dirty="0"/>
              <a:t>s</a:t>
            </a:r>
            <a:r>
              <a:rPr lang="en-US" altLang="en-US" sz="2400" dirty="0"/>
              <a:t> to represent the whole data set </a:t>
            </a:r>
            <a:r>
              <a:rPr lang="en-US" altLang="en-US" sz="2400" i="1" dirty="0"/>
              <a:t>N</a:t>
            </a:r>
          </a:p>
          <a:p>
            <a:pPr eaLnBrk="1" hangingPunct="1">
              <a:lnSpc>
                <a:spcPct val="120000"/>
              </a:lnSpc>
            </a:pPr>
            <a:r>
              <a:rPr lang="en-US" altLang="en-US" sz="2400" dirty="0"/>
              <a:t>Allow a mining algorithm to run in complexity that is potentially sub-linear to the size of the data</a:t>
            </a:r>
          </a:p>
          <a:p>
            <a:pPr eaLnBrk="1" hangingPunct="1">
              <a:lnSpc>
                <a:spcPct val="120000"/>
              </a:lnSpc>
            </a:pPr>
            <a:r>
              <a:rPr lang="en-US" altLang="en-US" sz="2400" dirty="0"/>
              <a:t>Key principle: Choose a </a:t>
            </a:r>
            <a:r>
              <a:rPr lang="en-US" altLang="en-US" sz="2400" dirty="0">
                <a:solidFill>
                  <a:schemeClr val="hlink"/>
                </a:solidFill>
              </a:rPr>
              <a:t>representative</a:t>
            </a:r>
            <a:r>
              <a:rPr lang="en-US" altLang="en-US" sz="2400" dirty="0"/>
              <a:t> subset of the data</a:t>
            </a:r>
          </a:p>
          <a:p>
            <a:pPr lvl="1" eaLnBrk="1" hangingPunct="1">
              <a:lnSpc>
                <a:spcPct val="120000"/>
              </a:lnSpc>
            </a:pPr>
            <a:r>
              <a:rPr lang="en-US" altLang="en-US" sz="2400" dirty="0"/>
              <a:t>Simple random sampling may have very poor performance in the presence of skew</a:t>
            </a:r>
          </a:p>
          <a:p>
            <a:pPr lvl="1" eaLnBrk="1" hangingPunct="1">
              <a:lnSpc>
                <a:spcPct val="120000"/>
              </a:lnSpc>
            </a:pPr>
            <a:r>
              <a:rPr lang="en-US" altLang="en-US" sz="2400" dirty="0"/>
              <a:t>Develop adaptive sampling methods, e.g., stratified sampling: </a:t>
            </a:r>
          </a:p>
          <a:p>
            <a:pPr eaLnBrk="1" hangingPunct="1">
              <a:lnSpc>
                <a:spcPct val="120000"/>
              </a:lnSpc>
            </a:pPr>
            <a:r>
              <a:rPr lang="en-US" altLang="en-US" sz="2400" dirty="0"/>
              <a:t>Note: Sampling may not reduce database I/</a:t>
            </a:r>
            <a:r>
              <a:rPr lang="en-US" altLang="en-US" sz="2400" dirty="0" err="1"/>
              <a:t>Os</a:t>
            </a:r>
            <a:r>
              <a:rPr lang="en-US" altLang="en-US" sz="2400" dirty="0"/>
              <a:t> (page at a time)</a:t>
            </a:r>
          </a:p>
        </p:txBody>
      </p:sp>
      <p:sp>
        <p:nvSpPr>
          <p:cNvPr id="47106" name="Rectangle 2061">
            <a:extLst>
              <a:ext uri="{FF2B5EF4-FFF2-40B4-BE49-F238E27FC236}">
                <a16:creationId xmlns:a16="http://schemas.microsoft.com/office/drawing/2014/main" id="{A9FD015F-2CE0-4E25-A213-ABA49398D78D}"/>
              </a:ext>
            </a:extLst>
          </p:cNvPr>
          <p:cNvSpPr>
            <a:spLocks noGrp="1" noChangeArrowheads="1"/>
          </p:cNvSpPr>
          <p:nvPr>
            <p:ph type="sldNum" sz="quarter" idx="4294967295"/>
          </p:nvPr>
        </p:nvSpPr>
        <p:spPr>
          <a:xfrm>
            <a:off x="0" y="6459538"/>
            <a:ext cx="2473325"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0ACDD63-6629-4074-A6A5-863DFB237C59}" type="slidenum">
              <a:rPr lang="en-US" altLang="en-US" sz="1200"/>
              <a:pPr eaLnBrk="1" hangingPunct="1"/>
              <a:t>63</a:t>
            </a:fld>
            <a:endParaRPr lang="en-US" altLang="en-US"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10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0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10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a:extLst>
              <a:ext uri="{FF2B5EF4-FFF2-40B4-BE49-F238E27FC236}">
                <a16:creationId xmlns:a16="http://schemas.microsoft.com/office/drawing/2014/main" id="{0C8377B1-A96F-465E-AC23-DBD55B3626CF}"/>
              </a:ext>
            </a:extLst>
          </p:cNvPr>
          <p:cNvSpPr>
            <a:spLocks noGrp="1" noChangeArrowheads="1"/>
          </p:cNvSpPr>
          <p:nvPr>
            <p:ph type="title"/>
          </p:nvPr>
        </p:nvSpPr>
        <p:spPr/>
        <p:txBody>
          <a:bodyPr/>
          <a:lstStyle/>
          <a:p>
            <a:pPr eaLnBrk="1" hangingPunct="1"/>
            <a:r>
              <a:rPr lang="en-US" altLang="en-US"/>
              <a:t>Types of Sampling</a:t>
            </a:r>
          </a:p>
        </p:txBody>
      </p:sp>
      <p:sp>
        <p:nvSpPr>
          <p:cNvPr id="48132" name="Rectangle 3">
            <a:extLst>
              <a:ext uri="{FF2B5EF4-FFF2-40B4-BE49-F238E27FC236}">
                <a16:creationId xmlns:a16="http://schemas.microsoft.com/office/drawing/2014/main" id="{E5E25101-9E20-4E6A-8063-22DE253C67B8}"/>
              </a:ext>
            </a:extLst>
          </p:cNvPr>
          <p:cNvSpPr>
            <a:spLocks noGrp="1" noChangeArrowheads="1"/>
          </p:cNvSpPr>
          <p:nvPr>
            <p:ph idx="1"/>
          </p:nvPr>
        </p:nvSpPr>
        <p:spPr/>
        <p:txBody>
          <a:bodyPr>
            <a:normAutofit lnSpcReduction="10000"/>
          </a:bodyPr>
          <a:lstStyle/>
          <a:p>
            <a:pPr eaLnBrk="1" hangingPunct="1">
              <a:lnSpc>
                <a:spcPct val="90000"/>
              </a:lnSpc>
            </a:pPr>
            <a:r>
              <a:rPr lang="en-US" altLang="en-US" sz="2400" b="1" dirty="0"/>
              <a:t>Simple random sampling</a:t>
            </a:r>
          </a:p>
          <a:p>
            <a:pPr lvl="1" eaLnBrk="1" hangingPunct="1">
              <a:lnSpc>
                <a:spcPct val="90000"/>
              </a:lnSpc>
            </a:pPr>
            <a:r>
              <a:rPr lang="en-US" altLang="en-US" sz="2400" dirty="0"/>
              <a:t>There is an equal probability of selecting any particular item</a:t>
            </a:r>
          </a:p>
          <a:p>
            <a:pPr eaLnBrk="1" hangingPunct="1">
              <a:lnSpc>
                <a:spcPct val="90000"/>
              </a:lnSpc>
            </a:pPr>
            <a:r>
              <a:rPr lang="en-US" altLang="en-US" sz="2400" b="1" dirty="0"/>
              <a:t>Sampling without replacement</a:t>
            </a:r>
          </a:p>
          <a:p>
            <a:pPr lvl="1" eaLnBrk="1" hangingPunct="1">
              <a:lnSpc>
                <a:spcPct val="90000"/>
              </a:lnSpc>
            </a:pPr>
            <a:r>
              <a:rPr lang="en-US" altLang="en-US" sz="2400" dirty="0"/>
              <a:t>Once an object is selected, it is removed from the population</a:t>
            </a:r>
          </a:p>
          <a:p>
            <a:pPr eaLnBrk="1" hangingPunct="1">
              <a:lnSpc>
                <a:spcPct val="90000"/>
              </a:lnSpc>
            </a:pPr>
            <a:r>
              <a:rPr lang="en-US" altLang="en-US" sz="2400" b="1" dirty="0"/>
              <a:t>Sampling with replacement</a:t>
            </a:r>
          </a:p>
          <a:p>
            <a:pPr lvl="1" eaLnBrk="1" hangingPunct="1">
              <a:lnSpc>
                <a:spcPct val="90000"/>
              </a:lnSpc>
            </a:pPr>
            <a:r>
              <a:rPr lang="en-US" altLang="en-US" sz="2400" dirty="0"/>
              <a:t>A selected object is not removed from the population</a:t>
            </a:r>
          </a:p>
          <a:p>
            <a:pPr eaLnBrk="1" hangingPunct="1">
              <a:lnSpc>
                <a:spcPct val="90000"/>
              </a:lnSpc>
            </a:pPr>
            <a:r>
              <a:rPr lang="en-US" altLang="en-US" sz="2400" b="1" dirty="0"/>
              <a:t>Stratified sampling: </a:t>
            </a:r>
          </a:p>
          <a:p>
            <a:pPr lvl="1" eaLnBrk="1" hangingPunct="1">
              <a:lnSpc>
                <a:spcPct val="90000"/>
              </a:lnSpc>
            </a:pPr>
            <a:r>
              <a:rPr lang="en-US" altLang="en-US" sz="2400" dirty="0"/>
              <a:t>Partition the data set, and draw samples from each partition (proportionally, i.e., approximately the same percentage of the data) </a:t>
            </a:r>
          </a:p>
          <a:p>
            <a:pPr lvl="1" eaLnBrk="1" hangingPunct="1">
              <a:lnSpc>
                <a:spcPct val="90000"/>
              </a:lnSpc>
            </a:pPr>
            <a:r>
              <a:rPr lang="en-US" altLang="en-US" sz="2400" dirty="0"/>
              <a:t>Used in conjunction with skewed data</a:t>
            </a:r>
          </a:p>
          <a:p>
            <a:pPr lvl="1" eaLnBrk="1" hangingPunct="1">
              <a:lnSpc>
                <a:spcPct val="90000"/>
              </a:lnSpc>
            </a:pPr>
            <a:endParaRPr lang="en-US" altLang="en-US" sz="2000" dirty="0"/>
          </a:p>
        </p:txBody>
      </p:sp>
      <p:sp>
        <p:nvSpPr>
          <p:cNvPr id="48130" name="Rectangle 2061">
            <a:extLst>
              <a:ext uri="{FF2B5EF4-FFF2-40B4-BE49-F238E27FC236}">
                <a16:creationId xmlns:a16="http://schemas.microsoft.com/office/drawing/2014/main" id="{E691A7DE-E7FC-47F9-974D-9281D2715EF4}"/>
              </a:ext>
            </a:extLst>
          </p:cNvPr>
          <p:cNvSpPr>
            <a:spLocks noGrp="1" noChangeArrowheads="1"/>
          </p:cNvSpPr>
          <p:nvPr>
            <p:ph type="sldNum" sz="quarter" idx="4294967295"/>
          </p:nvPr>
        </p:nvSpPr>
        <p:spPr>
          <a:xfrm>
            <a:off x="0" y="6459538"/>
            <a:ext cx="2473325"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7F198076-BFA1-44BF-88D5-EA1D588CEE46}" type="slidenum">
              <a:rPr lang="en-US" altLang="en-US" sz="1200"/>
              <a:pPr eaLnBrk="1" hangingPunct="1"/>
              <a:t>64</a:t>
            </a:fld>
            <a:endParaRPr lang="en-US" altLang="en-US"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3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13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13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13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13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13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5DB8-AD06-4A9E-BEC2-0FE2A5D2B0FE}"/>
              </a:ext>
            </a:extLst>
          </p:cNvPr>
          <p:cNvSpPr>
            <a:spLocks noGrp="1"/>
          </p:cNvSpPr>
          <p:nvPr>
            <p:ph type="title"/>
          </p:nvPr>
        </p:nvSpPr>
        <p:spPr/>
        <p:txBody>
          <a:bodyPr/>
          <a:lstStyle/>
          <a:p>
            <a:r>
              <a:rPr lang="en-US" altLang="en-US" b="1" dirty="0">
                <a:solidFill>
                  <a:schemeClr val="tx2"/>
                </a:solidFill>
              </a:rPr>
              <a:t>Sampling: With or without Replacement</a:t>
            </a:r>
            <a:endParaRPr lang="en-US" dirty="0"/>
          </a:p>
        </p:txBody>
      </p:sp>
      <p:sp>
        <p:nvSpPr>
          <p:cNvPr id="3" name="Content Placeholder 2">
            <a:extLst>
              <a:ext uri="{FF2B5EF4-FFF2-40B4-BE49-F238E27FC236}">
                <a16:creationId xmlns:a16="http://schemas.microsoft.com/office/drawing/2014/main" id="{15C87081-DE77-44A6-B226-FAE30CBDF5C5}"/>
              </a:ext>
            </a:extLst>
          </p:cNvPr>
          <p:cNvSpPr>
            <a:spLocks noGrp="1"/>
          </p:cNvSpPr>
          <p:nvPr>
            <p:ph idx="1"/>
          </p:nvPr>
        </p:nvSpPr>
        <p:spPr/>
        <p:txBody>
          <a:bodyPr/>
          <a:lstStyle/>
          <a:p>
            <a:endParaRPr lang="en-US" dirty="0"/>
          </a:p>
        </p:txBody>
      </p:sp>
      <p:sp>
        <p:nvSpPr>
          <p:cNvPr id="49154" name="Rectangle 2061">
            <a:extLst>
              <a:ext uri="{FF2B5EF4-FFF2-40B4-BE49-F238E27FC236}">
                <a16:creationId xmlns:a16="http://schemas.microsoft.com/office/drawing/2014/main" id="{35FD5E04-3C05-48BB-8FF1-4F9EF2FCA403}"/>
              </a:ext>
            </a:extLst>
          </p:cNvPr>
          <p:cNvSpPr>
            <a:spLocks noGrp="1" noChangeArrowheads="1"/>
          </p:cNvSpPr>
          <p:nvPr>
            <p:ph type="sldNum" sz="quarter" idx="12"/>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606D3C2-68F3-4309-BDBF-83904DCF4AC0}" type="slidenum">
              <a:rPr lang="en-US" altLang="en-US" sz="1200"/>
              <a:pPr eaLnBrk="1" hangingPunct="1"/>
              <a:t>65</a:t>
            </a:fld>
            <a:endParaRPr lang="en-US" altLang="en-US" sz="1200"/>
          </a:p>
        </p:txBody>
      </p:sp>
      <p:sp>
        <p:nvSpPr>
          <p:cNvPr id="49156" name="Text Box 3">
            <a:extLst>
              <a:ext uri="{FF2B5EF4-FFF2-40B4-BE49-F238E27FC236}">
                <a16:creationId xmlns:a16="http://schemas.microsoft.com/office/drawing/2014/main" id="{ECA8F8CC-FB62-45BA-B72A-68595AD2A815}"/>
              </a:ext>
            </a:extLst>
          </p:cNvPr>
          <p:cNvSpPr txBox="1">
            <a:spLocks noChangeArrowheads="1"/>
          </p:cNvSpPr>
          <p:nvPr/>
        </p:nvSpPr>
        <p:spPr bwMode="auto">
          <a:xfrm rot="20586437">
            <a:off x="5247676" y="2810858"/>
            <a:ext cx="222528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rPr>
              <a:t>SRSWOR</a:t>
            </a:r>
          </a:p>
          <a:p>
            <a:r>
              <a:rPr lang="en-US" altLang="en-US">
                <a:latin typeface="Times New Roman" panose="02020603050405020304" pitchFamily="18" charset="0"/>
              </a:rPr>
              <a:t>(simple random</a:t>
            </a:r>
          </a:p>
          <a:p>
            <a:r>
              <a:rPr lang="en-US" altLang="en-US">
                <a:latin typeface="Times New Roman" panose="02020603050405020304" pitchFamily="18" charset="0"/>
              </a:rPr>
              <a:t> sample without </a:t>
            </a:r>
          </a:p>
          <a:p>
            <a:r>
              <a:rPr lang="en-US" altLang="en-US">
                <a:latin typeface="Times New Roman" panose="02020603050405020304" pitchFamily="18" charset="0"/>
              </a:rPr>
              <a:t>replacement)</a:t>
            </a:r>
          </a:p>
        </p:txBody>
      </p:sp>
      <p:grpSp>
        <p:nvGrpSpPr>
          <p:cNvPr id="49157" name="Group 4">
            <a:extLst>
              <a:ext uri="{FF2B5EF4-FFF2-40B4-BE49-F238E27FC236}">
                <a16:creationId xmlns:a16="http://schemas.microsoft.com/office/drawing/2014/main" id="{6140C6F0-69CE-4AAD-B557-C25438193C3D}"/>
              </a:ext>
            </a:extLst>
          </p:cNvPr>
          <p:cNvGrpSpPr>
            <a:grpSpLocks/>
          </p:cNvGrpSpPr>
          <p:nvPr/>
        </p:nvGrpSpPr>
        <p:grpSpPr bwMode="auto">
          <a:xfrm>
            <a:off x="7219950" y="1771650"/>
            <a:ext cx="2438400" cy="1676400"/>
            <a:chOff x="3588" y="1116"/>
            <a:chExt cx="1536" cy="1056"/>
          </a:xfrm>
        </p:grpSpPr>
        <p:sp>
          <p:nvSpPr>
            <p:cNvPr id="49178" name="AutoShape 5">
              <a:extLst>
                <a:ext uri="{FF2B5EF4-FFF2-40B4-BE49-F238E27FC236}">
                  <a16:creationId xmlns:a16="http://schemas.microsoft.com/office/drawing/2014/main" id="{BAC5FE2A-C46E-445C-BF9B-4AB2645A8295}"/>
                </a:ext>
              </a:extLst>
            </p:cNvPr>
            <p:cNvSpPr>
              <a:spLocks noChangeArrowheads="1"/>
            </p:cNvSpPr>
            <p:nvPr/>
          </p:nvSpPr>
          <p:spPr bwMode="auto">
            <a:xfrm>
              <a:off x="3588" y="1116"/>
              <a:ext cx="1536" cy="1056"/>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79" name="Oval 6">
              <a:extLst>
                <a:ext uri="{FF2B5EF4-FFF2-40B4-BE49-F238E27FC236}">
                  <a16:creationId xmlns:a16="http://schemas.microsoft.com/office/drawing/2014/main" id="{02B73D6B-02DB-4817-BC78-746DCD9EB22F}"/>
                </a:ext>
              </a:extLst>
            </p:cNvPr>
            <p:cNvSpPr>
              <a:spLocks noChangeArrowheads="1"/>
            </p:cNvSpPr>
            <p:nvPr/>
          </p:nvSpPr>
          <p:spPr bwMode="auto">
            <a:xfrm>
              <a:off x="4092" y="1788"/>
              <a:ext cx="540" cy="360"/>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80" name="Oval 7">
              <a:extLst>
                <a:ext uri="{FF2B5EF4-FFF2-40B4-BE49-F238E27FC236}">
                  <a16:creationId xmlns:a16="http://schemas.microsoft.com/office/drawing/2014/main" id="{5C2E7DB7-8A4B-4341-9C01-373EA07CB0EB}"/>
                </a:ext>
              </a:extLst>
            </p:cNvPr>
            <p:cNvSpPr>
              <a:spLocks noChangeArrowheads="1"/>
            </p:cNvSpPr>
            <p:nvPr/>
          </p:nvSpPr>
          <p:spPr bwMode="auto">
            <a:xfrm>
              <a:off x="4632" y="1632"/>
              <a:ext cx="492" cy="396"/>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81" name="Oval 8">
              <a:extLst>
                <a:ext uri="{FF2B5EF4-FFF2-40B4-BE49-F238E27FC236}">
                  <a16:creationId xmlns:a16="http://schemas.microsoft.com/office/drawing/2014/main" id="{9318D8BE-B519-42FD-B491-E3EA9E71E0A8}"/>
                </a:ext>
              </a:extLst>
            </p:cNvPr>
            <p:cNvSpPr>
              <a:spLocks noChangeArrowheads="1"/>
            </p:cNvSpPr>
            <p:nvPr/>
          </p:nvSpPr>
          <p:spPr bwMode="auto">
            <a:xfrm>
              <a:off x="3588" y="1668"/>
              <a:ext cx="540" cy="360"/>
            </a:xfrm>
            <a:prstGeom prst="ellipse">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sp>
        <p:nvSpPr>
          <p:cNvPr id="49158" name="Text Box 9">
            <a:extLst>
              <a:ext uri="{FF2B5EF4-FFF2-40B4-BE49-F238E27FC236}">
                <a16:creationId xmlns:a16="http://schemas.microsoft.com/office/drawing/2014/main" id="{A320ECAB-C304-4704-B2CB-4941B78F1E2A}"/>
              </a:ext>
            </a:extLst>
          </p:cNvPr>
          <p:cNvSpPr txBox="1">
            <a:spLocks noChangeArrowheads="1"/>
          </p:cNvSpPr>
          <p:nvPr/>
        </p:nvSpPr>
        <p:spPr bwMode="auto">
          <a:xfrm rot="848056">
            <a:off x="5486401" y="5105400"/>
            <a:ext cx="1217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rPr>
              <a:t>SRSWR</a:t>
            </a:r>
          </a:p>
        </p:txBody>
      </p:sp>
      <p:grpSp>
        <p:nvGrpSpPr>
          <p:cNvPr id="49159" name="Group 10">
            <a:extLst>
              <a:ext uri="{FF2B5EF4-FFF2-40B4-BE49-F238E27FC236}">
                <a16:creationId xmlns:a16="http://schemas.microsoft.com/office/drawing/2014/main" id="{5039E5DD-097E-4384-ACE1-862E87A26181}"/>
              </a:ext>
            </a:extLst>
          </p:cNvPr>
          <p:cNvGrpSpPr>
            <a:grpSpLocks/>
          </p:cNvGrpSpPr>
          <p:nvPr/>
        </p:nvGrpSpPr>
        <p:grpSpPr bwMode="auto">
          <a:xfrm>
            <a:off x="7296150" y="4457700"/>
            <a:ext cx="2438400" cy="1676400"/>
            <a:chOff x="3636" y="2808"/>
            <a:chExt cx="1536" cy="1056"/>
          </a:xfrm>
        </p:grpSpPr>
        <p:sp>
          <p:nvSpPr>
            <p:cNvPr id="49174" name="AutoShape 11">
              <a:extLst>
                <a:ext uri="{FF2B5EF4-FFF2-40B4-BE49-F238E27FC236}">
                  <a16:creationId xmlns:a16="http://schemas.microsoft.com/office/drawing/2014/main" id="{4F428840-D05E-4277-BC1C-79426934B99B}"/>
                </a:ext>
              </a:extLst>
            </p:cNvPr>
            <p:cNvSpPr>
              <a:spLocks noChangeArrowheads="1"/>
            </p:cNvSpPr>
            <p:nvPr/>
          </p:nvSpPr>
          <p:spPr bwMode="auto">
            <a:xfrm>
              <a:off x="3636" y="2808"/>
              <a:ext cx="1536" cy="1056"/>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75" name="Oval 12">
              <a:extLst>
                <a:ext uri="{FF2B5EF4-FFF2-40B4-BE49-F238E27FC236}">
                  <a16:creationId xmlns:a16="http://schemas.microsoft.com/office/drawing/2014/main" id="{AB8A568B-98A3-4F46-A0C0-77D861D1724D}"/>
                </a:ext>
              </a:extLst>
            </p:cNvPr>
            <p:cNvSpPr>
              <a:spLocks noChangeArrowheads="1"/>
            </p:cNvSpPr>
            <p:nvPr/>
          </p:nvSpPr>
          <p:spPr bwMode="auto">
            <a:xfrm>
              <a:off x="3648" y="3372"/>
              <a:ext cx="540" cy="360"/>
            </a:xfrm>
            <a:prstGeom prst="ellipse">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76" name="Oval 13">
              <a:extLst>
                <a:ext uri="{FF2B5EF4-FFF2-40B4-BE49-F238E27FC236}">
                  <a16:creationId xmlns:a16="http://schemas.microsoft.com/office/drawing/2014/main" id="{0313CD92-9B38-4716-9FF7-9289DCB39EBD}"/>
                </a:ext>
              </a:extLst>
            </p:cNvPr>
            <p:cNvSpPr>
              <a:spLocks noChangeArrowheads="1"/>
            </p:cNvSpPr>
            <p:nvPr/>
          </p:nvSpPr>
          <p:spPr bwMode="auto">
            <a:xfrm>
              <a:off x="4188" y="3480"/>
              <a:ext cx="540" cy="360"/>
            </a:xfrm>
            <a:prstGeom prst="ellipse">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77" name="Oval 14">
              <a:extLst>
                <a:ext uri="{FF2B5EF4-FFF2-40B4-BE49-F238E27FC236}">
                  <a16:creationId xmlns:a16="http://schemas.microsoft.com/office/drawing/2014/main" id="{9785E98C-6C52-4F47-AAB0-C9C4FBB45E33}"/>
                </a:ext>
              </a:extLst>
            </p:cNvPr>
            <p:cNvSpPr>
              <a:spLocks noChangeArrowheads="1"/>
            </p:cNvSpPr>
            <p:nvPr/>
          </p:nvSpPr>
          <p:spPr bwMode="auto">
            <a:xfrm>
              <a:off x="4656" y="3288"/>
              <a:ext cx="516" cy="396"/>
            </a:xfrm>
            <a:prstGeom prst="ellipse">
              <a:avLst/>
            </a:prstGeom>
            <a:solidFill>
              <a:srgbClr val="FAE2F6"/>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grpSp>
        <p:nvGrpSpPr>
          <p:cNvPr id="49160" name="Group 15">
            <a:extLst>
              <a:ext uri="{FF2B5EF4-FFF2-40B4-BE49-F238E27FC236}">
                <a16:creationId xmlns:a16="http://schemas.microsoft.com/office/drawing/2014/main" id="{40432524-25B8-49B4-BD31-C557409C787A}"/>
              </a:ext>
            </a:extLst>
          </p:cNvPr>
          <p:cNvGrpSpPr>
            <a:grpSpLocks/>
          </p:cNvGrpSpPr>
          <p:nvPr/>
        </p:nvGrpSpPr>
        <p:grpSpPr bwMode="auto">
          <a:xfrm>
            <a:off x="2400300" y="1905001"/>
            <a:ext cx="2724150" cy="4556125"/>
            <a:chOff x="564" y="1284"/>
            <a:chExt cx="1716" cy="2870"/>
          </a:xfrm>
        </p:grpSpPr>
        <p:sp>
          <p:nvSpPr>
            <p:cNvPr id="49163" name="AutoShape 16">
              <a:extLst>
                <a:ext uri="{FF2B5EF4-FFF2-40B4-BE49-F238E27FC236}">
                  <a16:creationId xmlns:a16="http://schemas.microsoft.com/office/drawing/2014/main" id="{B174542F-C424-4315-A298-C1D3D56D5BA8}"/>
                </a:ext>
              </a:extLst>
            </p:cNvPr>
            <p:cNvSpPr>
              <a:spLocks noChangeArrowheads="1"/>
            </p:cNvSpPr>
            <p:nvPr/>
          </p:nvSpPr>
          <p:spPr bwMode="auto">
            <a:xfrm>
              <a:off x="564" y="1284"/>
              <a:ext cx="1716" cy="2616"/>
            </a:xfrm>
            <a:prstGeom prst="can">
              <a:avLst>
                <a:gd name="adj" fmla="val 3811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64" name="Oval 17">
              <a:extLst>
                <a:ext uri="{FF2B5EF4-FFF2-40B4-BE49-F238E27FC236}">
                  <a16:creationId xmlns:a16="http://schemas.microsoft.com/office/drawing/2014/main" id="{6EC6D514-64C4-40BA-BA24-F4F365308C18}"/>
                </a:ext>
              </a:extLst>
            </p:cNvPr>
            <p:cNvSpPr>
              <a:spLocks noChangeArrowheads="1"/>
            </p:cNvSpPr>
            <p:nvPr/>
          </p:nvSpPr>
          <p:spPr bwMode="auto">
            <a:xfrm>
              <a:off x="672" y="3336"/>
              <a:ext cx="516" cy="396"/>
            </a:xfrm>
            <a:prstGeom prst="ellipse">
              <a:avLst/>
            </a:prstGeom>
            <a:solidFill>
              <a:srgbClr val="FAE2F6"/>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65" name="Oval 18">
              <a:extLst>
                <a:ext uri="{FF2B5EF4-FFF2-40B4-BE49-F238E27FC236}">
                  <a16:creationId xmlns:a16="http://schemas.microsoft.com/office/drawing/2014/main" id="{DB29C0A0-8490-4F55-8825-A22BDB102270}"/>
                </a:ext>
              </a:extLst>
            </p:cNvPr>
            <p:cNvSpPr>
              <a:spLocks noChangeArrowheads="1"/>
            </p:cNvSpPr>
            <p:nvPr/>
          </p:nvSpPr>
          <p:spPr bwMode="auto">
            <a:xfrm>
              <a:off x="660" y="2916"/>
              <a:ext cx="540" cy="360"/>
            </a:xfrm>
            <a:prstGeom prst="ellipse">
              <a:avLst/>
            </a:prstGeom>
            <a:solidFill>
              <a:srgbClr val="006666"/>
            </a:solidFill>
            <a:ln w="9525">
              <a:solidFill>
                <a:schemeClr val="accent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66" name="Oval 19">
              <a:extLst>
                <a:ext uri="{FF2B5EF4-FFF2-40B4-BE49-F238E27FC236}">
                  <a16:creationId xmlns:a16="http://schemas.microsoft.com/office/drawing/2014/main" id="{3898A07F-4993-4BEE-8621-8593D5F245B4}"/>
                </a:ext>
              </a:extLst>
            </p:cNvPr>
            <p:cNvSpPr>
              <a:spLocks noChangeArrowheads="1"/>
            </p:cNvSpPr>
            <p:nvPr/>
          </p:nvSpPr>
          <p:spPr bwMode="auto">
            <a:xfrm>
              <a:off x="1236" y="3468"/>
              <a:ext cx="564" cy="396"/>
            </a:xfrm>
            <a:prstGeom prst="ellipse">
              <a:avLst/>
            </a:prstGeom>
            <a:solidFill>
              <a:srgbClr val="121328"/>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67" name="Oval 20">
              <a:extLst>
                <a:ext uri="{FF2B5EF4-FFF2-40B4-BE49-F238E27FC236}">
                  <a16:creationId xmlns:a16="http://schemas.microsoft.com/office/drawing/2014/main" id="{1CE7F4CB-ECDB-4D86-B54B-04EB7C61EA57}"/>
                </a:ext>
              </a:extLst>
            </p:cNvPr>
            <p:cNvSpPr>
              <a:spLocks noChangeArrowheads="1"/>
            </p:cNvSpPr>
            <p:nvPr/>
          </p:nvSpPr>
          <p:spPr bwMode="auto">
            <a:xfrm>
              <a:off x="1764" y="3240"/>
              <a:ext cx="492" cy="396"/>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68" name="Oval 21">
              <a:extLst>
                <a:ext uri="{FF2B5EF4-FFF2-40B4-BE49-F238E27FC236}">
                  <a16:creationId xmlns:a16="http://schemas.microsoft.com/office/drawing/2014/main" id="{56A0473F-51DA-40DC-96B1-D83EC2FBFD57}"/>
                </a:ext>
              </a:extLst>
            </p:cNvPr>
            <p:cNvSpPr>
              <a:spLocks noChangeArrowheads="1"/>
            </p:cNvSpPr>
            <p:nvPr/>
          </p:nvSpPr>
          <p:spPr bwMode="auto">
            <a:xfrm>
              <a:off x="1236" y="3084"/>
              <a:ext cx="468" cy="372"/>
            </a:xfrm>
            <a:prstGeom prst="ellipse">
              <a:avLst/>
            </a:prstGeom>
            <a:solidFill>
              <a:srgbClr val="CCFF99"/>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69" name="Oval 22">
              <a:extLst>
                <a:ext uri="{FF2B5EF4-FFF2-40B4-BE49-F238E27FC236}">
                  <a16:creationId xmlns:a16="http://schemas.microsoft.com/office/drawing/2014/main" id="{0A1C1572-99D3-4AD7-BD25-77A8E80E36A6}"/>
                </a:ext>
              </a:extLst>
            </p:cNvPr>
            <p:cNvSpPr>
              <a:spLocks noChangeArrowheads="1"/>
            </p:cNvSpPr>
            <p:nvPr/>
          </p:nvSpPr>
          <p:spPr bwMode="auto">
            <a:xfrm>
              <a:off x="1680" y="2808"/>
              <a:ext cx="540" cy="360"/>
            </a:xfrm>
            <a:prstGeom prst="ellipse">
              <a:avLst/>
            </a:prstGeom>
            <a:solidFill>
              <a:schemeClr val="hlink"/>
            </a:solidFill>
            <a:ln w="9525">
              <a:solidFill>
                <a:schemeClr val="hlink"/>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70" name="Oval 23">
              <a:extLst>
                <a:ext uri="{FF2B5EF4-FFF2-40B4-BE49-F238E27FC236}">
                  <a16:creationId xmlns:a16="http://schemas.microsoft.com/office/drawing/2014/main" id="{A1AC8731-354B-41D5-B2F2-C9AE719DD45A}"/>
                </a:ext>
              </a:extLst>
            </p:cNvPr>
            <p:cNvSpPr>
              <a:spLocks noChangeArrowheads="1"/>
            </p:cNvSpPr>
            <p:nvPr/>
          </p:nvSpPr>
          <p:spPr bwMode="auto">
            <a:xfrm>
              <a:off x="1092" y="2664"/>
              <a:ext cx="540" cy="360"/>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71" name="Oval 24">
              <a:extLst>
                <a:ext uri="{FF2B5EF4-FFF2-40B4-BE49-F238E27FC236}">
                  <a16:creationId xmlns:a16="http://schemas.microsoft.com/office/drawing/2014/main" id="{2B26DBE4-730E-4E91-BB23-322D4395D75E}"/>
                </a:ext>
              </a:extLst>
            </p:cNvPr>
            <p:cNvSpPr>
              <a:spLocks noChangeArrowheads="1"/>
            </p:cNvSpPr>
            <p:nvPr/>
          </p:nvSpPr>
          <p:spPr bwMode="auto">
            <a:xfrm>
              <a:off x="564" y="2556"/>
              <a:ext cx="540" cy="360"/>
            </a:xfrm>
            <a:prstGeom prst="ellipse">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72" name="Oval 25">
              <a:extLst>
                <a:ext uri="{FF2B5EF4-FFF2-40B4-BE49-F238E27FC236}">
                  <a16:creationId xmlns:a16="http://schemas.microsoft.com/office/drawing/2014/main" id="{8E7EA899-400A-4256-8ECD-81BF7D254FFF}"/>
                </a:ext>
              </a:extLst>
            </p:cNvPr>
            <p:cNvSpPr>
              <a:spLocks noChangeArrowheads="1"/>
            </p:cNvSpPr>
            <p:nvPr/>
          </p:nvSpPr>
          <p:spPr bwMode="auto">
            <a:xfrm>
              <a:off x="1620" y="2424"/>
              <a:ext cx="540" cy="360"/>
            </a:xfrm>
            <a:prstGeom prst="ellipse">
              <a:avLst/>
            </a:prstGeom>
            <a:solidFill>
              <a:srgbClr val="423E78"/>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73" name="Text Box 26">
              <a:extLst>
                <a:ext uri="{FF2B5EF4-FFF2-40B4-BE49-F238E27FC236}">
                  <a16:creationId xmlns:a16="http://schemas.microsoft.com/office/drawing/2014/main" id="{63C6B8D8-98B5-4270-8964-8493D64C81BB}"/>
                </a:ext>
              </a:extLst>
            </p:cNvPr>
            <p:cNvSpPr txBox="1">
              <a:spLocks noChangeArrowheads="1"/>
            </p:cNvSpPr>
            <p:nvPr/>
          </p:nvSpPr>
          <p:spPr bwMode="auto">
            <a:xfrm>
              <a:off x="974" y="3866"/>
              <a:ext cx="8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rPr>
                <a:t>Raw Data</a:t>
              </a:r>
            </a:p>
          </p:txBody>
        </p:sp>
      </p:grpSp>
      <p:sp>
        <p:nvSpPr>
          <p:cNvPr id="49161" name="Line 27">
            <a:extLst>
              <a:ext uri="{FF2B5EF4-FFF2-40B4-BE49-F238E27FC236}">
                <a16:creationId xmlns:a16="http://schemas.microsoft.com/office/drawing/2014/main" id="{2BE456C2-C274-4CB0-B43B-A4BC71A80C97}"/>
              </a:ext>
            </a:extLst>
          </p:cNvPr>
          <p:cNvSpPr>
            <a:spLocks noChangeShapeType="1"/>
          </p:cNvSpPr>
          <p:nvPr/>
        </p:nvSpPr>
        <p:spPr bwMode="auto">
          <a:xfrm flipV="1">
            <a:off x="5334000" y="2971800"/>
            <a:ext cx="1657350" cy="552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162" name="Line 28">
            <a:extLst>
              <a:ext uri="{FF2B5EF4-FFF2-40B4-BE49-F238E27FC236}">
                <a16:creationId xmlns:a16="http://schemas.microsoft.com/office/drawing/2014/main" id="{C17DCDE7-BFE4-423C-B59C-6408ED967E91}"/>
              </a:ext>
            </a:extLst>
          </p:cNvPr>
          <p:cNvSpPr>
            <a:spLocks noChangeShapeType="1"/>
          </p:cNvSpPr>
          <p:nvPr/>
        </p:nvSpPr>
        <p:spPr bwMode="auto">
          <a:xfrm>
            <a:off x="5353050" y="4895850"/>
            <a:ext cx="1790700" cy="495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a:extLst>
              <a:ext uri="{FF2B5EF4-FFF2-40B4-BE49-F238E27FC236}">
                <a16:creationId xmlns:a16="http://schemas.microsoft.com/office/drawing/2014/main" id="{478E8BFB-DDB4-417C-A8B4-D0B1EEFD161F}"/>
              </a:ext>
            </a:extLst>
          </p:cNvPr>
          <p:cNvSpPr>
            <a:spLocks noGrp="1" noChangeArrowheads="1"/>
          </p:cNvSpPr>
          <p:nvPr>
            <p:ph type="title"/>
          </p:nvPr>
        </p:nvSpPr>
        <p:spPr/>
        <p:txBody>
          <a:bodyPr>
            <a:normAutofit/>
          </a:bodyPr>
          <a:lstStyle/>
          <a:p>
            <a:pPr eaLnBrk="1" hangingPunct="1"/>
            <a:r>
              <a:rPr lang="en-US" altLang="en-US"/>
              <a:t>Sampling: Cluster or Stratified Sampling</a:t>
            </a:r>
          </a:p>
        </p:txBody>
      </p:sp>
      <p:sp>
        <p:nvSpPr>
          <p:cNvPr id="2" name="Content Placeholder 1">
            <a:extLst>
              <a:ext uri="{FF2B5EF4-FFF2-40B4-BE49-F238E27FC236}">
                <a16:creationId xmlns:a16="http://schemas.microsoft.com/office/drawing/2014/main" id="{5E804C2F-2332-430B-A4C2-BD2A69326393}"/>
              </a:ext>
            </a:extLst>
          </p:cNvPr>
          <p:cNvSpPr>
            <a:spLocks noGrp="1"/>
          </p:cNvSpPr>
          <p:nvPr>
            <p:ph idx="1"/>
          </p:nvPr>
        </p:nvSpPr>
        <p:spPr/>
        <p:txBody>
          <a:bodyPr/>
          <a:lstStyle/>
          <a:p>
            <a:endParaRPr lang="en-US"/>
          </a:p>
        </p:txBody>
      </p:sp>
      <p:sp>
        <p:nvSpPr>
          <p:cNvPr id="50178" name="Rectangle 2061">
            <a:extLst>
              <a:ext uri="{FF2B5EF4-FFF2-40B4-BE49-F238E27FC236}">
                <a16:creationId xmlns:a16="http://schemas.microsoft.com/office/drawing/2014/main" id="{619CC269-879D-4090-9FD3-58700A6AEA8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C31DDE1-48F0-4E67-BA64-7A2F595B8102}" type="slidenum">
              <a:rPr lang="en-US" altLang="en-US" sz="1200"/>
              <a:pPr eaLnBrk="1" hangingPunct="1"/>
              <a:t>66</a:t>
            </a:fld>
            <a:endParaRPr lang="en-US" altLang="en-US" sz="1200"/>
          </a:p>
        </p:txBody>
      </p:sp>
      <p:grpSp>
        <p:nvGrpSpPr>
          <p:cNvPr id="50180" name="Group 3">
            <a:extLst>
              <a:ext uri="{FF2B5EF4-FFF2-40B4-BE49-F238E27FC236}">
                <a16:creationId xmlns:a16="http://schemas.microsoft.com/office/drawing/2014/main" id="{2C0C5A8B-86B6-4AA6-B094-EA4CCF116937}"/>
              </a:ext>
            </a:extLst>
          </p:cNvPr>
          <p:cNvGrpSpPr>
            <a:grpSpLocks/>
          </p:cNvGrpSpPr>
          <p:nvPr/>
        </p:nvGrpSpPr>
        <p:grpSpPr bwMode="auto">
          <a:xfrm>
            <a:off x="2044701" y="2698750"/>
            <a:ext cx="3751263" cy="3348038"/>
            <a:chOff x="274" y="1418"/>
            <a:chExt cx="2363" cy="2109"/>
          </a:xfrm>
        </p:grpSpPr>
        <p:sp>
          <p:nvSpPr>
            <p:cNvPr id="50201" name="Rectangle 4">
              <a:extLst>
                <a:ext uri="{FF2B5EF4-FFF2-40B4-BE49-F238E27FC236}">
                  <a16:creationId xmlns:a16="http://schemas.microsoft.com/office/drawing/2014/main" id="{94CF3265-F213-4A89-93F4-0E934A4C89A3}"/>
                </a:ext>
              </a:extLst>
            </p:cNvPr>
            <p:cNvSpPr>
              <a:spLocks noChangeArrowheads="1"/>
            </p:cNvSpPr>
            <p:nvPr/>
          </p:nvSpPr>
          <p:spPr bwMode="auto">
            <a:xfrm>
              <a:off x="274" y="1418"/>
              <a:ext cx="2363" cy="210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02" name="AutoShape 5">
              <a:extLst>
                <a:ext uri="{FF2B5EF4-FFF2-40B4-BE49-F238E27FC236}">
                  <a16:creationId xmlns:a16="http://schemas.microsoft.com/office/drawing/2014/main" id="{8A4D7F64-A1CD-4932-BE46-A94D1082E31A}"/>
                </a:ext>
              </a:extLst>
            </p:cNvPr>
            <p:cNvSpPr>
              <a:spLocks noChangeArrowheads="1"/>
            </p:cNvSpPr>
            <p:nvPr/>
          </p:nvSpPr>
          <p:spPr bwMode="auto">
            <a:xfrm>
              <a:off x="1609" y="1993"/>
              <a:ext cx="56"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03" name="AutoShape 6">
              <a:extLst>
                <a:ext uri="{FF2B5EF4-FFF2-40B4-BE49-F238E27FC236}">
                  <a16:creationId xmlns:a16="http://schemas.microsoft.com/office/drawing/2014/main" id="{9823021E-59D4-4DF0-8498-4FAE1FE41041}"/>
                </a:ext>
              </a:extLst>
            </p:cNvPr>
            <p:cNvSpPr>
              <a:spLocks noChangeArrowheads="1"/>
            </p:cNvSpPr>
            <p:nvPr/>
          </p:nvSpPr>
          <p:spPr bwMode="auto">
            <a:xfrm>
              <a:off x="1566" y="2316"/>
              <a:ext cx="56"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04" name="AutoShape 7">
              <a:extLst>
                <a:ext uri="{FF2B5EF4-FFF2-40B4-BE49-F238E27FC236}">
                  <a16:creationId xmlns:a16="http://schemas.microsoft.com/office/drawing/2014/main" id="{F4926578-7D12-4E30-AE6F-598368623FC0}"/>
                </a:ext>
              </a:extLst>
            </p:cNvPr>
            <p:cNvSpPr>
              <a:spLocks noChangeArrowheads="1"/>
            </p:cNvSpPr>
            <p:nvPr/>
          </p:nvSpPr>
          <p:spPr bwMode="auto">
            <a:xfrm>
              <a:off x="1711" y="2134"/>
              <a:ext cx="56"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05" name="AutoShape 8">
              <a:extLst>
                <a:ext uri="{FF2B5EF4-FFF2-40B4-BE49-F238E27FC236}">
                  <a16:creationId xmlns:a16="http://schemas.microsoft.com/office/drawing/2014/main" id="{6BC3026B-5B32-40CB-9038-8E0A2AB88720}"/>
                </a:ext>
              </a:extLst>
            </p:cNvPr>
            <p:cNvSpPr>
              <a:spLocks noChangeArrowheads="1"/>
            </p:cNvSpPr>
            <p:nvPr/>
          </p:nvSpPr>
          <p:spPr bwMode="auto">
            <a:xfrm>
              <a:off x="1510" y="2168"/>
              <a:ext cx="56"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06" name="AutoShape 9">
              <a:extLst>
                <a:ext uri="{FF2B5EF4-FFF2-40B4-BE49-F238E27FC236}">
                  <a16:creationId xmlns:a16="http://schemas.microsoft.com/office/drawing/2014/main" id="{4CE25B1D-CE07-4EF4-9866-F1F5E68EC806}"/>
                </a:ext>
              </a:extLst>
            </p:cNvPr>
            <p:cNvSpPr>
              <a:spLocks noChangeArrowheads="1"/>
            </p:cNvSpPr>
            <p:nvPr/>
          </p:nvSpPr>
          <p:spPr bwMode="auto">
            <a:xfrm>
              <a:off x="1944" y="2195"/>
              <a:ext cx="56" cy="74"/>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07" name="AutoShape 10">
              <a:extLst>
                <a:ext uri="{FF2B5EF4-FFF2-40B4-BE49-F238E27FC236}">
                  <a16:creationId xmlns:a16="http://schemas.microsoft.com/office/drawing/2014/main" id="{E4FDC46A-27D2-480A-99A4-E24DC78FB8C7}"/>
                </a:ext>
              </a:extLst>
            </p:cNvPr>
            <p:cNvSpPr>
              <a:spLocks noChangeArrowheads="1"/>
            </p:cNvSpPr>
            <p:nvPr/>
          </p:nvSpPr>
          <p:spPr bwMode="auto">
            <a:xfrm>
              <a:off x="1874" y="2354"/>
              <a:ext cx="56"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08" name="AutoShape 11">
              <a:extLst>
                <a:ext uri="{FF2B5EF4-FFF2-40B4-BE49-F238E27FC236}">
                  <a16:creationId xmlns:a16="http://schemas.microsoft.com/office/drawing/2014/main" id="{1CD9B189-168F-4CA6-A260-79B9914594E5}"/>
                </a:ext>
              </a:extLst>
            </p:cNvPr>
            <p:cNvSpPr>
              <a:spLocks noChangeArrowheads="1"/>
            </p:cNvSpPr>
            <p:nvPr/>
          </p:nvSpPr>
          <p:spPr bwMode="auto">
            <a:xfrm>
              <a:off x="1740" y="2393"/>
              <a:ext cx="57"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09" name="AutoShape 12">
              <a:extLst>
                <a:ext uri="{FF2B5EF4-FFF2-40B4-BE49-F238E27FC236}">
                  <a16:creationId xmlns:a16="http://schemas.microsoft.com/office/drawing/2014/main" id="{1E24292F-8216-4629-9EB9-9B82C9C17005}"/>
                </a:ext>
              </a:extLst>
            </p:cNvPr>
            <p:cNvSpPr>
              <a:spLocks noChangeArrowheads="1"/>
            </p:cNvSpPr>
            <p:nvPr/>
          </p:nvSpPr>
          <p:spPr bwMode="auto">
            <a:xfrm>
              <a:off x="1433" y="1845"/>
              <a:ext cx="56" cy="74"/>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10" name="Freeform 13">
              <a:extLst>
                <a:ext uri="{FF2B5EF4-FFF2-40B4-BE49-F238E27FC236}">
                  <a16:creationId xmlns:a16="http://schemas.microsoft.com/office/drawing/2014/main" id="{33E5B878-FF04-4EDB-A863-EC355DCDD8BB}"/>
                </a:ext>
              </a:extLst>
            </p:cNvPr>
            <p:cNvSpPr>
              <a:spLocks/>
            </p:cNvSpPr>
            <p:nvPr/>
          </p:nvSpPr>
          <p:spPr bwMode="auto">
            <a:xfrm>
              <a:off x="1376" y="1763"/>
              <a:ext cx="686" cy="877"/>
            </a:xfrm>
            <a:custGeom>
              <a:avLst/>
              <a:gdLst>
                <a:gd name="T0" fmla="*/ 61 w 1101"/>
                <a:gd name="T1" fmla="*/ 86 h 1077"/>
                <a:gd name="T2" fmla="*/ 63 w 1101"/>
                <a:gd name="T3" fmla="*/ 141 h 1077"/>
                <a:gd name="T4" fmla="*/ 59 w 1101"/>
                <a:gd name="T5" fmla="*/ 271 h 1077"/>
                <a:gd name="T6" fmla="*/ 55 w 1101"/>
                <a:gd name="T7" fmla="*/ 304 h 1077"/>
                <a:gd name="T8" fmla="*/ 50 w 1101"/>
                <a:gd name="T9" fmla="*/ 314 h 1077"/>
                <a:gd name="T10" fmla="*/ 35 w 1101"/>
                <a:gd name="T11" fmla="*/ 304 h 1077"/>
                <a:gd name="T12" fmla="*/ 29 w 1101"/>
                <a:gd name="T13" fmla="*/ 290 h 1077"/>
                <a:gd name="T14" fmla="*/ 27 w 1101"/>
                <a:gd name="T15" fmla="*/ 287 h 1077"/>
                <a:gd name="T16" fmla="*/ 19 w 1101"/>
                <a:gd name="T17" fmla="*/ 256 h 1077"/>
                <a:gd name="T18" fmla="*/ 14 w 1101"/>
                <a:gd name="T19" fmla="*/ 234 h 1077"/>
                <a:gd name="T20" fmla="*/ 6 w 1101"/>
                <a:gd name="T21" fmla="*/ 200 h 1077"/>
                <a:gd name="T22" fmla="*/ 1 w 1101"/>
                <a:gd name="T23" fmla="*/ 131 h 1077"/>
                <a:gd name="T24" fmla="*/ 1 w 1101"/>
                <a:gd name="T25" fmla="*/ 37 h 1077"/>
                <a:gd name="T26" fmla="*/ 11 w 1101"/>
                <a:gd name="T27" fmla="*/ 6 h 1077"/>
                <a:gd name="T28" fmla="*/ 13 w 1101"/>
                <a:gd name="T29" fmla="*/ 4 h 1077"/>
                <a:gd name="T30" fmla="*/ 25 w 1101"/>
                <a:gd name="T31" fmla="*/ 9 h 1077"/>
                <a:gd name="T32" fmla="*/ 34 w 1101"/>
                <a:gd name="T33" fmla="*/ 30 h 1077"/>
                <a:gd name="T34" fmla="*/ 40 w 1101"/>
                <a:gd name="T35" fmla="*/ 51 h 1077"/>
                <a:gd name="T36" fmla="*/ 45 w 1101"/>
                <a:gd name="T37" fmla="*/ 59 h 1077"/>
                <a:gd name="T38" fmla="*/ 61 w 1101"/>
                <a:gd name="T39" fmla="*/ 86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0211" name="AutoShape 14">
              <a:extLst>
                <a:ext uri="{FF2B5EF4-FFF2-40B4-BE49-F238E27FC236}">
                  <a16:creationId xmlns:a16="http://schemas.microsoft.com/office/drawing/2014/main" id="{66020C73-39EB-4EB0-9CC6-0CC5A7327AD9}"/>
                </a:ext>
              </a:extLst>
            </p:cNvPr>
            <p:cNvSpPr>
              <a:spLocks noChangeArrowheads="1"/>
            </p:cNvSpPr>
            <p:nvPr/>
          </p:nvSpPr>
          <p:spPr bwMode="auto">
            <a:xfrm>
              <a:off x="1104" y="2584"/>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12" name="AutoShape 15">
              <a:extLst>
                <a:ext uri="{FF2B5EF4-FFF2-40B4-BE49-F238E27FC236}">
                  <a16:creationId xmlns:a16="http://schemas.microsoft.com/office/drawing/2014/main" id="{1633A63E-638B-4FAA-9C38-08EA24D3EAE6}"/>
                </a:ext>
              </a:extLst>
            </p:cNvPr>
            <p:cNvSpPr>
              <a:spLocks noChangeArrowheads="1"/>
            </p:cNvSpPr>
            <p:nvPr/>
          </p:nvSpPr>
          <p:spPr bwMode="auto">
            <a:xfrm>
              <a:off x="1391" y="2647"/>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13" name="AutoShape 16">
              <a:extLst>
                <a:ext uri="{FF2B5EF4-FFF2-40B4-BE49-F238E27FC236}">
                  <a16:creationId xmlns:a16="http://schemas.microsoft.com/office/drawing/2014/main" id="{6C7ACCC0-8356-4077-B8A7-E810405BEE9F}"/>
                </a:ext>
              </a:extLst>
            </p:cNvPr>
            <p:cNvSpPr>
              <a:spLocks noChangeArrowheads="1"/>
            </p:cNvSpPr>
            <p:nvPr/>
          </p:nvSpPr>
          <p:spPr bwMode="auto">
            <a:xfrm>
              <a:off x="1286" y="2903"/>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14" name="AutoShape 17">
              <a:extLst>
                <a:ext uri="{FF2B5EF4-FFF2-40B4-BE49-F238E27FC236}">
                  <a16:creationId xmlns:a16="http://schemas.microsoft.com/office/drawing/2014/main" id="{A326CE4A-A94E-4CD6-B919-A02CBC06BAA0}"/>
                </a:ext>
              </a:extLst>
            </p:cNvPr>
            <p:cNvSpPr>
              <a:spLocks noChangeArrowheads="1"/>
            </p:cNvSpPr>
            <p:nvPr/>
          </p:nvSpPr>
          <p:spPr bwMode="auto">
            <a:xfrm>
              <a:off x="1345" y="2795"/>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15" name="AutoShape 18">
              <a:extLst>
                <a:ext uri="{FF2B5EF4-FFF2-40B4-BE49-F238E27FC236}">
                  <a16:creationId xmlns:a16="http://schemas.microsoft.com/office/drawing/2014/main" id="{A13558FE-19FF-40EC-8783-21322DEC28E4}"/>
                </a:ext>
              </a:extLst>
            </p:cNvPr>
            <p:cNvSpPr>
              <a:spLocks noChangeArrowheads="1"/>
            </p:cNvSpPr>
            <p:nvPr/>
          </p:nvSpPr>
          <p:spPr bwMode="auto">
            <a:xfrm>
              <a:off x="1171" y="2752"/>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16" name="AutoShape 19">
              <a:extLst>
                <a:ext uri="{FF2B5EF4-FFF2-40B4-BE49-F238E27FC236}">
                  <a16:creationId xmlns:a16="http://schemas.microsoft.com/office/drawing/2014/main" id="{07B8EA35-B33C-46EE-BDA1-8DE43612A7F0}"/>
                </a:ext>
              </a:extLst>
            </p:cNvPr>
            <p:cNvSpPr>
              <a:spLocks noChangeArrowheads="1"/>
            </p:cNvSpPr>
            <p:nvPr/>
          </p:nvSpPr>
          <p:spPr bwMode="auto">
            <a:xfrm>
              <a:off x="1168" y="2875"/>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17" name="AutoShape 20">
              <a:extLst>
                <a:ext uri="{FF2B5EF4-FFF2-40B4-BE49-F238E27FC236}">
                  <a16:creationId xmlns:a16="http://schemas.microsoft.com/office/drawing/2014/main" id="{EF0E5186-CD25-48FD-8EC3-69CAD9C4D055}"/>
                </a:ext>
              </a:extLst>
            </p:cNvPr>
            <p:cNvSpPr>
              <a:spLocks noChangeArrowheads="1"/>
            </p:cNvSpPr>
            <p:nvPr/>
          </p:nvSpPr>
          <p:spPr bwMode="auto">
            <a:xfrm>
              <a:off x="1224" y="2504"/>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18" name="AutoShape 21">
              <a:extLst>
                <a:ext uri="{FF2B5EF4-FFF2-40B4-BE49-F238E27FC236}">
                  <a16:creationId xmlns:a16="http://schemas.microsoft.com/office/drawing/2014/main" id="{F0C1C206-B5C4-4664-B7FF-A67F0A79D85E}"/>
                </a:ext>
              </a:extLst>
            </p:cNvPr>
            <p:cNvSpPr>
              <a:spLocks noChangeArrowheads="1"/>
            </p:cNvSpPr>
            <p:nvPr/>
          </p:nvSpPr>
          <p:spPr bwMode="auto">
            <a:xfrm>
              <a:off x="1289" y="2628"/>
              <a:ext cx="56" cy="74"/>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19" name="AutoShape 22">
              <a:extLst>
                <a:ext uri="{FF2B5EF4-FFF2-40B4-BE49-F238E27FC236}">
                  <a16:creationId xmlns:a16="http://schemas.microsoft.com/office/drawing/2014/main" id="{B1981811-88E4-43EB-891F-D4325E09E9EB}"/>
                </a:ext>
              </a:extLst>
            </p:cNvPr>
            <p:cNvSpPr>
              <a:spLocks noChangeArrowheads="1"/>
            </p:cNvSpPr>
            <p:nvPr/>
          </p:nvSpPr>
          <p:spPr bwMode="auto">
            <a:xfrm>
              <a:off x="1429" y="2882"/>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20" name="Freeform 23">
              <a:extLst>
                <a:ext uri="{FF2B5EF4-FFF2-40B4-BE49-F238E27FC236}">
                  <a16:creationId xmlns:a16="http://schemas.microsoft.com/office/drawing/2014/main" id="{FD72A500-AB38-4312-BF15-66130E58E291}"/>
                </a:ext>
              </a:extLst>
            </p:cNvPr>
            <p:cNvSpPr>
              <a:spLocks/>
            </p:cNvSpPr>
            <p:nvPr/>
          </p:nvSpPr>
          <p:spPr bwMode="auto">
            <a:xfrm>
              <a:off x="1061" y="2373"/>
              <a:ext cx="573" cy="785"/>
            </a:xfrm>
            <a:custGeom>
              <a:avLst/>
              <a:gdLst>
                <a:gd name="T0" fmla="*/ 14 w 918"/>
                <a:gd name="T1" fmla="*/ 237 h 965"/>
                <a:gd name="T2" fmla="*/ 11 w 918"/>
                <a:gd name="T3" fmla="*/ 226 h 965"/>
                <a:gd name="T4" fmla="*/ 7 w 918"/>
                <a:gd name="T5" fmla="*/ 214 h 965"/>
                <a:gd name="T6" fmla="*/ 4 w 918"/>
                <a:gd name="T7" fmla="*/ 203 h 965"/>
                <a:gd name="T8" fmla="*/ 2 w 918"/>
                <a:gd name="T9" fmla="*/ 187 h 965"/>
                <a:gd name="T10" fmla="*/ 0 w 918"/>
                <a:gd name="T11" fmla="*/ 134 h 965"/>
                <a:gd name="T12" fmla="*/ 1 w 918"/>
                <a:gd name="T13" fmla="*/ 59 h 965"/>
                <a:gd name="T14" fmla="*/ 4 w 918"/>
                <a:gd name="T15" fmla="*/ 39 h 965"/>
                <a:gd name="T16" fmla="*/ 17 w 918"/>
                <a:gd name="T17" fmla="*/ 0 h 965"/>
                <a:gd name="T18" fmla="*/ 23 w 918"/>
                <a:gd name="T19" fmla="*/ 6 h 965"/>
                <a:gd name="T20" fmla="*/ 29 w 918"/>
                <a:gd name="T21" fmla="*/ 16 h 965"/>
                <a:gd name="T22" fmla="*/ 41 w 918"/>
                <a:gd name="T23" fmla="*/ 48 h 965"/>
                <a:gd name="T24" fmla="*/ 42 w 918"/>
                <a:gd name="T25" fmla="*/ 63 h 965"/>
                <a:gd name="T26" fmla="*/ 44 w 918"/>
                <a:gd name="T27" fmla="*/ 72 h 965"/>
                <a:gd name="T28" fmla="*/ 48 w 918"/>
                <a:gd name="T29" fmla="*/ 100 h 965"/>
                <a:gd name="T30" fmla="*/ 50 w 918"/>
                <a:gd name="T31" fmla="*/ 123 h 965"/>
                <a:gd name="T32" fmla="*/ 51 w 918"/>
                <a:gd name="T33" fmla="*/ 150 h 965"/>
                <a:gd name="T34" fmla="*/ 52 w 918"/>
                <a:gd name="T35" fmla="*/ 177 h 965"/>
                <a:gd name="T36" fmla="*/ 54 w 918"/>
                <a:gd name="T37" fmla="*/ 224 h 965"/>
                <a:gd name="T38" fmla="*/ 49 w 918"/>
                <a:gd name="T39" fmla="*/ 268 h 965"/>
                <a:gd name="T40" fmla="*/ 45 w 918"/>
                <a:gd name="T41" fmla="*/ 274 h 965"/>
                <a:gd name="T42" fmla="*/ 42 w 918"/>
                <a:gd name="T43" fmla="*/ 277 h 965"/>
                <a:gd name="T44" fmla="*/ 21 w 918"/>
                <a:gd name="T45" fmla="*/ 272 h 965"/>
                <a:gd name="T46" fmla="*/ 14 w 918"/>
                <a:gd name="T47" fmla="*/ 250 h 965"/>
                <a:gd name="T48" fmla="*/ 14 w 918"/>
                <a:gd name="T49" fmla="*/ 237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50221" name="Group 24">
              <a:extLst>
                <a:ext uri="{FF2B5EF4-FFF2-40B4-BE49-F238E27FC236}">
                  <a16:creationId xmlns:a16="http://schemas.microsoft.com/office/drawing/2014/main" id="{4E14AE67-D37E-49E1-9B6A-8A6DEBCE988E}"/>
                </a:ext>
              </a:extLst>
            </p:cNvPr>
            <p:cNvGrpSpPr>
              <a:grpSpLocks/>
            </p:cNvGrpSpPr>
            <p:nvPr/>
          </p:nvGrpSpPr>
          <p:grpSpPr bwMode="auto">
            <a:xfrm>
              <a:off x="551" y="1796"/>
              <a:ext cx="542" cy="954"/>
              <a:chOff x="551" y="1796"/>
              <a:chExt cx="542" cy="954"/>
            </a:xfrm>
          </p:grpSpPr>
          <p:sp>
            <p:nvSpPr>
              <p:cNvPr id="50222" name="AutoShape 25">
                <a:extLst>
                  <a:ext uri="{FF2B5EF4-FFF2-40B4-BE49-F238E27FC236}">
                    <a16:creationId xmlns:a16="http://schemas.microsoft.com/office/drawing/2014/main" id="{727C0735-8CEF-450E-B357-3FC88F042A38}"/>
                  </a:ext>
                </a:extLst>
              </p:cNvPr>
              <p:cNvSpPr>
                <a:spLocks noChangeArrowheads="1"/>
              </p:cNvSpPr>
              <p:nvPr/>
            </p:nvSpPr>
            <p:spPr bwMode="auto">
              <a:xfrm>
                <a:off x="727" y="2492"/>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23" name="AutoShape 26">
                <a:extLst>
                  <a:ext uri="{FF2B5EF4-FFF2-40B4-BE49-F238E27FC236}">
                    <a16:creationId xmlns:a16="http://schemas.microsoft.com/office/drawing/2014/main" id="{A47BA461-8659-4865-9028-355559C3EFBC}"/>
                  </a:ext>
                </a:extLst>
              </p:cNvPr>
              <p:cNvSpPr>
                <a:spLocks noChangeArrowheads="1"/>
              </p:cNvSpPr>
              <p:nvPr/>
            </p:nvSpPr>
            <p:spPr bwMode="auto">
              <a:xfrm>
                <a:off x="651" y="2392"/>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24" name="AutoShape 27">
                <a:extLst>
                  <a:ext uri="{FF2B5EF4-FFF2-40B4-BE49-F238E27FC236}">
                    <a16:creationId xmlns:a16="http://schemas.microsoft.com/office/drawing/2014/main" id="{EB3B909B-D254-4B9B-81DC-FF1EDFCA8210}"/>
                  </a:ext>
                </a:extLst>
              </p:cNvPr>
              <p:cNvSpPr>
                <a:spLocks noChangeArrowheads="1"/>
              </p:cNvSpPr>
              <p:nvPr/>
            </p:nvSpPr>
            <p:spPr bwMode="auto">
              <a:xfrm>
                <a:off x="848" y="2405"/>
                <a:ext cx="56" cy="74"/>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25" name="AutoShape 28">
                <a:extLst>
                  <a:ext uri="{FF2B5EF4-FFF2-40B4-BE49-F238E27FC236}">
                    <a16:creationId xmlns:a16="http://schemas.microsoft.com/office/drawing/2014/main" id="{32E48019-46A4-4136-992F-02227F2AE6D7}"/>
                  </a:ext>
                </a:extLst>
              </p:cNvPr>
              <p:cNvSpPr>
                <a:spLocks noChangeArrowheads="1"/>
              </p:cNvSpPr>
              <p:nvPr/>
            </p:nvSpPr>
            <p:spPr bwMode="auto">
              <a:xfrm>
                <a:off x="753" y="2230"/>
                <a:ext cx="57"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26" name="AutoShape 29">
                <a:extLst>
                  <a:ext uri="{FF2B5EF4-FFF2-40B4-BE49-F238E27FC236}">
                    <a16:creationId xmlns:a16="http://schemas.microsoft.com/office/drawing/2014/main" id="{5287AA9A-7CC6-452C-B568-4C2336CAB1C3}"/>
                  </a:ext>
                </a:extLst>
              </p:cNvPr>
              <p:cNvSpPr>
                <a:spLocks noChangeArrowheads="1"/>
              </p:cNvSpPr>
              <p:nvPr/>
            </p:nvSpPr>
            <p:spPr bwMode="auto">
              <a:xfrm>
                <a:off x="615" y="2508"/>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27" name="AutoShape 30">
                <a:extLst>
                  <a:ext uri="{FF2B5EF4-FFF2-40B4-BE49-F238E27FC236}">
                    <a16:creationId xmlns:a16="http://schemas.microsoft.com/office/drawing/2014/main" id="{707A50D8-CCC6-4C9B-8F75-0410F7DFAA5A}"/>
                  </a:ext>
                </a:extLst>
              </p:cNvPr>
              <p:cNvSpPr>
                <a:spLocks noChangeArrowheads="1"/>
              </p:cNvSpPr>
              <p:nvPr/>
            </p:nvSpPr>
            <p:spPr bwMode="auto">
              <a:xfrm>
                <a:off x="669" y="2268"/>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28" name="AutoShape 31">
                <a:extLst>
                  <a:ext uri="{FF2B5EF4-FFF2-40B4-BE49-F238E27FC236}">
                    <a16:creationId xmlns:a16="http://schemas.microsoft.com/office/drawing/2014/main" id="{8E48409C-9B20-4BC1-976C-DEBBEA3FE95A}"/>
                  </a:ext>
                </a:extLst>
              </p:cNvPr>
              <p:cNvSpPr>
                <a:spLocks noChangeArrowheads="1"/>
              </p:cNvSpPr>
              <p:nvPr/>
            </p:nvSpPr>
            <p:spPr bwMode="auto">
              <a:xfrm>
                <a:off x="857" y="2566"/>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29" name="AutoShape 32">
                <a:extLst>
                  <a:ext uri="{FF2B5EF4-FFF2-40B4-BE49-F238E27FC236}">
                    <a16:creationId xmlns:a16="http://schemas.microsoft.com/office/drawing/2014/main" id="{FAE71514-C811-460E-B02C-F6FFD4110D96}"/>
                  </a:ext>
                </a:extLst>
              </p:cNvPr>
              <p:cNvSpPr>
                <a:spLocks noChangeArrowheads="1"/>
              </p:cNvSpPr>
              <p:nvPr/>
            </p:nvSpPr>
            <p:spPr bwMode="auto">
              <a:xfrm>
                <a:off x="924" y="2260"/>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30" name="AutoShape 33">
                <a:extLst>
                  <a:ext uri="{FF2B5EF4-FFF2-40B4-BE49-F238E27FC236}">
                    <a16:creationId xmlns:a16="http://schemas.microsoft.com/office/drawing/2014/main" id="{C9C6CD49-5DED-484B-87B8-121050E78685}"/>
                  </a:ext>
                </a:extLst>
              </p:cNvPr>
              <p:cNvSpPr>
                <a:spLocks noChangeArrowheads="1"/>
              </p:cNvSpPr>
              <p:nvPr/>
            </p:nvSpPr>
            <p:spPr bwMode="auto">
              <a:xfrm>
                <a:off x="931" y="2092"/>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31" name="AutoShape 34">
                <a:extLst>
                  <a:ext uri="{FF2B5EF4-FFF2-40B4-BE49-F238E27FC236}">
                    <a16:creationId xmlns:a16="http://schemas.microsoft.com/office/drawing/2014/main" id="{3A37DEE6-06CF-46C1-86ED-18D784B3ABC6}"/>
                  </a:ext>
                </a:extLst>
              </p:cNvPr>
              <p:cNvSpPr>
                <a:spLocks noChangeArrowheads="1"/>
              </p:cNvSpPr>
              <p:nvPr/>
            </p:nvSpPr>
            <p:spPr bwMode="auto">
              <a:xfrm>
                <a:off x="881" y="1945"/>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32" name="Freeform 35">
                <a:extLst>
                  <a:ext uri="{FF2B5EF4-FFF2-40B4-BE49-F238E27FC236}">
                    <a16:creationId xmlns:a16="http://schemas.microsoft.com/office/drawing/2014/main" id="{0DE06A5F-0F87-4046-82C0-982108915674}"/>
                  </a:ext>
                </a:extLst>
              </p:cNvPr>
              <p:cNvSpPr>
                <a:spLocks/>
              </p:cNvSpPr>
              <p:nvPr/>
            </p:nvSpPr>
            <p:spPr bwMode="auto">
              <a:xfrm>
                <a:off x="551" y="1796"/>
                <a:ext cx="542" cy="954"/>
              </a:xfrm>
              <a:custGeom>
                <a:avLst/>
                <a:gdLst>
                  <a:gd name="T0" fmla="*/ 44 w 869"/>
                  <a:gd name="T1" fmla="*/ 229 h 1173"/>
                  <a:gd name="T2" fmla="*/ 41 w 869"/>
                  <a:gd name="T3" fmla="*/ 273 h 1173"/>
                  <a:gd name="T4" fmla="*/ 39 w 869"/>
                  <a:gd name="T5" fmla="*/ 313 h 1173"/>
                  <a:gd name="T6" fmla="*/ 37 w 869"/>
                  <a:gd name="T7" fmla="*/ 329 h 1173"/>
                  <a:gd name="T8" fmla="*/ 37 w 869"/>
                  <a:gd name="T9" fmla="*/ 334 h 1173"/>
                  <a:gd name="T10" fmla="*/ 33 w 869"/>
                  <a:gd name="T11" fmla="*/ 339 h 1173"/>
                  <a:gd name="T12" fmla="*/ 17 w 869"/>
                  <a:gd name="T13" fmla="*/ 331 h 1173"/>
                  <a:gd name="T14" fmla="*/ 7 w 869"/>
                  <a:gd name="T15" fmla="*/ 310 h 1173"/>
                  <a:gd name="T16" fmla="*/ 2 w 869"/>
                  <a:gd name="T17" fmla="*/ 292 h 1173"/>
                  <a:gd name="T18" fmla="*/ 0 w 869"/>
                  <a:gd name="T19" fmla="*/ 277 h 1173"/>
                  <a:gd name="T20" fmla="*/ 4 w 869"/>
                  <a:gd name="T21" fmla="*/ 145 h 1173"/>
                  <a:gd name="T22" fmla="*/ 6 w 869"/>
                  <a:gd name="T23" fmla="*/ 68 h 1173"/>
                  <a:gd name="T24" fmla="*/ 9 w 869"/>
                  <a:gd name="T25" fmla="*/ 48 h 1173"/>
                  <a:gd name="T26" fmla="*/ 12 w 869"/>
                  <a:gd name="T27" fmla="*/ 39 h 1173"/>
                  <a:gd name="T28" fmla="*/ 18 w 869"/>
                  <a:gd name="T29" fmla="*/ 21 h 1173"/>
                  <a:gd name="T30" fmla="*/ 21 w 869"/>
                  <a:gd name="T31" fmla="*/ 13 h 1173"/>
                  <a:gd name="T32" fmla="*/ 26 w 869"/>
                  <a:gd name="T33" fmla="*/ 0 h 1173"/>
                  <a:gd name="T34" fmla="*/ 42 w 869"/>
                  <a:gd name="T35" fmla="*/ 24 h 1173"/>
                  <a:gd name="T36" fmla="*/ 47 w 869"/>
                  <a:gd name="T37" fmla="*/ 59 h 1173"/>
                  <a:gd name="T38" fmla="*/ 50 w 869"/>
                  <a:gd name="T39" fmla="*/ 73 h 1173"/>
                  <a:gd name="T40" fmla="*/ 51 w 869"/>
                  <a:gd name="T41" fmla="*/ 89 h 1173"/>
                  <a:gd name="T42" fmla="*/ 46 w 869"/>
                  <a:gd name="T43" fmla="*/ 205 h 1173"/>
                  <a:gd name="T44" fmla="*/ 44 w 869"/>
                  <a:gd name="T45" fmla="*/ 229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50181" name="Rectangle 36">
            <a:extLst>
              <a:ext uri="{FF2B5EF4-FFF2-40B4-BE49-F238E27FC236}">
                <a16:creationId xmlns:a16="http://schemas.microsoft.com/office/drawing/2014/main" id="{33A69025-1AD7-4D05-8577-69A22ABD9370}"/>
              </a:ext>
            </a:extLst>
          </p:cNvPr>
          <p:cNvSpPr>
            <a:spLocks noChangeArrowheads="1"/>
          </p:cNvSpPr>
          <p:nvPr/>
        </p:nvSpPr>
        <p:spPr bwMode="auto">
          <a:xfrm>
            <a:off x="6326188" y="2678114"/>
            <a:ext cx="3751262" cy="3348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nvGrpSpPr>
          <p:cNvPr id="50182" name="Group 37">
            <a:extLst>
              <a:ext uri="{FF2B5EF4-FFF2-40B4-BE49-F238E27FC236}">
                <a16:creationId xmlns:a16="http://schemas.microsoft.com/office/drawing/2014/main" id="{96E9E6BF-192C-406E-96A6-28823FD084E3}"/>
              </a:ext>
            </a:extLst>
          </p:cNvPr>
          <p:cNvGrpSpPr>
            <a:grpSpLocks/>
          </p:cNvGrpSpPr>
          <p:nvPr/>
        </p:nvGrpSpPr>
        <p:grpSpPr bwMode="auto">
          <a:xfrm>
            <a:off x="6765926" y="3225801"/>
            <a:ext cx="2398713" cy="2214563"/>
            <a:chOff x="3302" y="2032"/>
            <a:chExt cx="1511" cy="1395"/>
          </a:xfrm>
        </p:grpSpPr>
        <p:sp>
          <p:nvSpPr>
            <p:cNvPr id="50185" name="AutoShape 38">
              <a:extLst>
                <a:ext uri="{FF2B5EF4-FFF2-40B4-BE49-F238E27FC236}">
                  <a16:creationId xmlns:a16="http://schemas.microsoft.com/office/drawing/2014/main" id="{5B9B4243-AC10-4C04-AF3F-89A10D21D5E7}"/>
                </a:ext>
              </a:extLst>
            </p:cNvPr>
            <p:cNvSpPr>
              <a:spLocks noChangeArrowheads="1"/>
            </p:cNvSpPr>
            <p:nvPr/>
          </p:nvSpPr>
          <p:spPr bwMode="auto">
            <a:xfrm>
              <a:off x="3366" y="2777"/>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186" name="AutoShape 39">
              <a:extLst>
                <a:ext uri="{FF2B5EF4-FFF2-40B4-BE49-F238E27FC236}">
                  <a16:creationId xmlns:a16="http://schemas.microsoft.com/office/drawing/2014/main" id="{15D12F82-52C6-44DE-84D1-1523E138DE86}"/>
                </a:ext>
              </a:extLst>
            </p:cNvPr>
            <p:cNvSpPr>
              <a:spLocks noChangeArrowheads="1"/>
            </p:cNvSpPr>
            <p:nvPr/>
          </p:nvSpPr>
          <p:spPr bwMode="auto">
            <a:xfrm>
              <a:off x="3420" y="2537"/>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187" name="AutoShape 40">
              <a:extLst>
                <a:ext uri="{FF2B5EF4-FFF2-40B4-BE49-F238E27FC236}">
                  <a16:creationId xmlns:a16="http://schemas.microsoft.com/office/drawing/2014/main" id="{BC5D49BE-4F78-4955-93ED-351052047A73}"/>
                </a:ext>
              </a:extLst>
            </p:cNvPr>
            <p:cNvSpPr>
              <a:spLocks noChangeArrowheads="1"/>
            </p:cNvSpPr>
            <p:nvPr/>
          </p:nvSpPr>
          <p:spPr bwMode="auto">
            <a:xfrm>
              <a:off x="4360" y="2262"/>
              <a:ext cx="56"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188" name="AutoShape 41">
              <a:extLst>
                <a:ext uri="{FF2B5EF4-FFF2-40B4-BE49-F238E27FC236}">
                  <a16:creationId xmlns:a16="http://schemas.microsoft.com/office/drawing/2014/main" id="{48AC3B7F-5380-4E98-8E67-7E3FF3266FD5}"/>
                </a:ext>
              </a:extLst>
            </p:cNvPr>
            <p:cNvSpPr>
              <a:spLocks noChangeArrowheads="1"/>
            </p:cNvSpPr>
            <p:nvPr/>
          </p:nvSpPr>
          <p:spPr bwMode="auto">
            <a:xfrm>
              <a:off x="4317" y="2585"/>
              <a:ext cx="56"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189" name="AutoShape 42">
              <a:extLst>
                <a:ext uri="{FF2B5EF4-FFF2-40B4-BE49-F238E27FC236}">
                  <a16:creationId xmlns:a16="http://schemas.microsoft.com/office/drawing/2014/main" id="{7AF4785C-06D3-4AC0-A1A8-01F8EAC05623}"/>
                </a:ext>
              </a:extLst>
            </p:cNvPr>
            <p:cNvSpPr>
              <a:spLocks noChangeArrowheads="1"/>
            </p:cNvSpPr>
            <p:nvPr/>
          </p:nvSpPr>
          <p:spPr bwMode="auto">
            <a:xfrm>
              <a:off x="4695" y="2464"/>
              <a:ext cx="56" cy="74"/>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190" name="AutoShape 43">
              <a:extLst>
                <a:ext uri="{FF2B5EF4-FFF2-40B4-BE49-F238E27FC236}">
                  <a16:creationId xmlns:a16="http://schemas.microsoft.com/office/drawing/2014/main" id="{7B373469-6B84-4335-9A2A-EC4F2428E0B9}"/>
                </a:ext>
              </a:extLst>
            </p:cNvPr>
            <p:cNvSpPr>
              <a:spLocks noChangeArrowheads="1"/>
            </p:cNvSpPr>
            <p:nvPr/>
          </p:nvSpPr>
          <p:spPr bwMode="auto">
            <a:xfrm>
              <a:off x="3608" y="2835"/>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191" name="AutoShape 44">
              <a:extLst>
                <a:ext uri="{FF2B5EF4-FFF2-40B4-BE49-F238E27FC236}">
                  <a16:creationId xmlns:a16="http://schemas.microsoft.com/office/drawing/2014/main" id="{E995E07D-F3F9-4175-800E-1D168ACF9D0B}"/>
                </a:ext>
              </a:extLst>
            </p:cNvPr>
            <p:cNvSpPr>
              <a:spLocks noChangeArrowheads="1"/>
            </p:cNvSpPr>
            <p:nvPr/>
          </p:nvSpPr>
          <p:spPr bwMode="auto">
            <a:xfrm>
              <a:off x="4037" y="3172"/>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192" name="AutoShape 45">
              <a:extLst>
                <a:ext uri="{FF2B5EF4-FFF2-40B4-BE49-F238E27FC236}">
                  <a16:creationId xmlns:a16="http://schemas.microsoft.com/office/drawing/2014/main" id="{2BD448B7-6FA9-47C0-A2D8-3FB9A3C5CE9C}"/>
                </a:ext>
              </a:extLst>
            </p:cNvPr>
            <p:cNvSpPr>
              <a:spLocks noChangeArrowheads="1"/>
            </p:cNvSpPr>
            <p:nvPr/>
          </p:nvSpPr>
          <p:spPr bwMode="auto">
            <a:xfrm>
              <a:off x="4096" y="3064"/>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193" name="AutoShape 46">
              <a:extLst>
                <a:ext uri="{FF2B5EF4-FFF2-40B4-BE49-F238E27FC236}">
                  <a16:creationId xmlns:a16="http://schemas.microsoft.com/office/drawing/2014/main" id="{03BA5DB5-DB05-45E5-87FA-5ACA72CB5B16}"/>
                </a:ext>
              </a:extLst>
            </p:cNvPr>
            <p:cNvSpPr>
              <a:spLocks noChangeArrowheads="1"/>
            </p:cNvSpPr>
            <p:nvPr/>
          </p:nvSpPr>
          <p:spPr bwMode="auto">
            <a:xfrm>
              <a:off x="3675" y="2529"/>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194" name="AutoShape 47">
              <a:extLst>
                <a:ext uri="{FF2B5EF4-FFF2-40B4-BE49-F238E27FC236}">
                  <a16:creationId xmlns:a16="http://schemas.microsoft.com/office/drawing/2014/main" id="{0C724266-0638-4A6E-B317-F78938FE74A1}"/>
                </a:ext>
              </a:extLst>
            </p:cNvPr>
            <p:cNvSpPr>
              <a:spLocks noChangeArrowheads="1"/>
            </p:cNvSpPr>
            <p:nvPr/>
          </p:nvSpPr>
          <p:spPr bwMode="auto">
            <a:xfrm>
              <a:off x="3922" y="3021"/>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195" name="AutoShape 48">
              <a:extLst>
                <a:ext uri="{FF2B5EF4-FFF2-40B4-BE49-F238E27FC236}">
                  <a16:creationId xmlns:a16="http://schemas.microsoft.com/office/drawing/2014/main" id="{0BB259F6-3113-47C8-B940-9E72893BB048}"/>
                </a:ext>
              </a:extLst>
            </p:cNvPr>
            <p:cNvSpPr>
              <a:spLocks noChangeArrowheads="1"/>
            </p:cNvSpPr>
            <p:nvPr/>
          </p:nvSpPr>
          <p:spPr bwMode="auto">
            <a:xfrm>
              <a:off x="3682" y="2361"/>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196" name="AutoShape 49">
              <a:extLst>
                <a:ext uri="{FF2B5EF4-FFF2-40B4-BE49-F238E27FC236}">
                  <a16:creationId xmlns:a16="http://schemas.microsoft.com/office/drawing/2014/main" id="{CE97B9E0-BC06-4E07-9B8A-033CC6374A7B}"/>
                </a:ext>
              </a:extLst>
            </p:cNvPr>
            <p:cNvSpPr>
              <a:spLocks noChangeArrowheads="1"/>
            </p:cNvSpPr>
            <p:nvPr/>
          </p:nvSpPr>
          <p:spPr bwMode="auto">
            <a:xfrm>
              <a:off x="4184" y="2114"/>
              <a:ext cx="56" cy="74"/>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197" name="AutoShape 50">
              <a:extLst>
                <a:ext uri="{FF2B5EF4-FFF2-40B4-BE49-F238E27FC236}">
                  <a16:creationId xmlns:a16="http://schemas.microsoft.com/office/drawing/2014/main" id="{482FC274-C109-4C25-9A45-1D3728BE8297}"/>
                </a:ext>
              </a:extLst>
            </p:cNvPr>
            <p:cNvSpPr>
              <a:spLocks noChangeArrowheads="1"/>
            </p:cNvSpPr>
            <p:nvPr/>
          </p:nvSpPr>
          <p:spPr bwMode="auto">
            <a:xfrm>
              <a:off x="3975" y="2773"/>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198" name="Freeform 51">
              <a:extLst>
                <a:ext uri="{FF2B5EF4-FFF2-40B4-BE49-F238E27FC236}">
                  <a16:creationId xmlns:a16="http://schemas.microsoft.com/office/drawing/2014/main" id="{56B2032F-FD9D-43B4-B8C4-D74B8061541B}"/>
                </a:ext>
              </a:extLst>
            </p:cNvPr>
            <p:cNvSpPr>
              <a:spLocks/>
            </p:cNvSpPr>
            <p:nvPr/>
          </p:nvSpPr>
          <p:spPr bwMode="auto">
            <a:xfrm>
              <a:off x="4127" y="2032"/>
              <a:ext cx="686" cy="877"/>
            </a:xfrm>
            <a:custGeom>
              <a:avLst/>
              <a:gdLst>
                <a:gd name="T0" fmla="*/ 61 w 1101"/>
                <a:gd name="T1" fmla="*/ 86 h 1077"/>
                <a:gd name="T2" fmla="*/ 63 w 1101"/>
                <a:gd name="T3" fmla="*/ 141 h 1077"/>
                <a:gd name="T4" fmla="*/ 59 w 1101"/>
                <a:gd name="T5" fmla="*/ 271 h 1077"/>
                <a:gd name="T6" fmla="*/ 55 w 1101"/>
                <a:gd name="T7" fmla="*/ 304 h 1077"/>
                <a:gd name="T8" fmla="*/ 50 w 1101"/>
                <a:gd name="T9" fmla="*/ 314 h 1077"/>
                <a:gd name="T10" fmla="*/ 35 w 1101"/>
                <a:gd name="T11" fmla="*/ 304 h 1077"/>
                <a:gd name="T12" fmla="*/ 29 w 1101"/>
                <a:gd name="T13" fmla="*/ 290 h 1077"/>
                <a:gd name="T14" fmla="*/ 27 w 1101"/>
                <a:gd name="T15" fmla="*/ 287 h 1077"/>
                <a:gd name="T16" fmla="*/ 19 w 1101"/>
                <a:gd name="T17" fmla="*/ 256 h 1077"/>
                <a:gd name="T18" fmla="*/ 14 w 1101"/>
                <a:gd name="T19" fmla="*/ 234 h 1077"/>
                <a:gd name="T20" fmla="*/ 6 w 1101"/>
                <a:gd name="T21" fmla="*/ 200 h 1077"/>
                <a:gd name="T22" fmla="*/ 1 w 1101"/>
                <a:gd name="T23" fmla="*/ 131 h 1077"/>
                <a:gd name="T24" fmla="*/ 1 w 1101"/>
                <a:gd name="T25" fmla="*/ 37 h 1077"/>
                <a:gd name="T26" fmla="*/ 11 w 1101"/>
                <a:gd name="T27" fmla="*/ 6 h 1077"/>
                <a:gd name="T28" fmla="*/ 13 w 1101"/>
                <a:gd name="T29" fmla="*/ 4 h 1077"/>
                <a:gd name="T30" fmla="*/ 25 w 1101"/>
                <a:gd name="T31" fmla="*/ 9 h 1077"/>
                <a:gd name="T32" fmla="*/ 34 w 1101"/>
                <a:gd name="T33" fmla="*/ 30 h 1077"/>
                <a:gd name="T34" fmla="*/ 40 w 1101"/>
                <a:gd name="T35" fmla="*/ 51 h 1077"/>
                <a:gd name="T36" fmla="*/ 45 w 1101"/>
                <a:gd name="T37" fmla="*/ 59 h 1077"/>
                <a:gd name="T38" fmla="*/ 61 w 1101"/>
                <a:gd name="T39" fmla="*/ 86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0199" name="Freeform 52">
              <a:extLst>
                <a:ext uri="{FF2B5EF4-FFF2-40B4-BE49-F238E27FC236}">
                  <a16:creationId xmlns:a16="http://schemas.microsoft.com/office/drawing/2014/main" id="{4C9147CD-9A6E-42E1-9025-29AF9A59061C}"/>
                </a:ext>
              </a:extLst>
            </p:cNvPr>
            <p:cNvSpPr>
              <a:spLocks/>
            </p:cNvSpPr>
            <p:nvPr/>
          </p:nvSpPr>
          <p:spPr bwMode="auto">
            <a:xfrm>
              <a:off x="3812" y="2642"/>
              <a:ext cx="573" cy="785"/>
            </a:xfrm>
            <a:custGeom>
              <a:avLst/>
              <a:gdLst>
                <a:gd name="T0" fmla="*/ 14 w 918"/>
                <a:gd name="T1" fmla="*/ 237 h 965"/>
                <a:gd name="T2" fmla="*/ 11 w 918"/>
                <a:gd name="T3" fmla="*/ 226 h 965"/>
                <a:gd name="T4" fmla="*/ 7 w 918"/>
                <a:gd name="T5" fmla="*/ 214 h 965"/>
                <a:gd name="T6" fmla="*/ 4 w 918"/>
                <a:gd name="T7" fmla="*/ 203 h 965"/>
                <a:gd name="T8" fmla="*/ 2 w 918"/>
                <a:gd name="T9" fmla="*/ 187 h 965"/>
                <a:gd name="T10" fmla="*/ 0 w 918"/>
                <a:gd name="T11" fmla="*/ 134 h 965"/>
                <a:gd name="T12" fmla="*/ 1 w 918"/>
                <a:gd name="T13" fmla="*/ 59 h 965"/>
                <a:gd name="T14" fmla="*/ 4 w 918"/>
                <a:gd name="T15" fmla="*/ 39 h 965"/>
                <a:gd name="T16" fmla="*/ 17 w 918"/>
                <a:gd name="T17" fmla="*/ 0 h 965"/>
                <a:gd name="T18" fmla="*/ 23 w 918"/>
                <a:gd name="T19" fmla="*/ 6 h 965"/>
                <a:gd name="T20" fmla="*/ 29 w 918"/>
                <a:gd name="T21" fmla="*/ 16 h 965"/>
                <a:gd name="T22" fmla="*/ 41 w 918"/>
                <a:gd name="T23" fmla="*/ 48 h 965"/>
                <a:gd name="T24" fmla="*/ 42 w 918"/>
                <a:gd name="T25" fmla="*/ 63 h 965"/>
                <a:gd name="T26" fmla="*/ 44 w 918"/>
                <a:gd name="T27" fmla="*/ 72 h 965"/>
                <a:gd name="T28" fmla="*/ 48 w 918"/>
                <a:gd name="T29" fmla="*/ 100 h 965"/>
                <a:gd name="T30" fmla="*/ 50 w 918"/>
                <a:gd name="T31" fmla="*/ 123 h 965"/>
                <a:gd name="T32" fmla="*/ 51 w 918"/>
                <a:gd name="T33" fmla="*/ 150 h 965"/>
                <a:gd name="T34" fmla="*/ 52 w 918"/>
                <a:gd name="T35" fmla="*/ 177 h 965"/>
                <a:gd name="T36" fmla="*/ 54 w 918"/>
                <a:gd name="T37" fmla="*/ 224 h 965"/>
                <a:gd name="T38" fmla="*/ 49 w 918"/>
                <a:gd name="T39" fmla="*/ 268 h 965"/>
                <a:gd name="T40" fmla="*/ 45 w 918"/>
                <a:gd name="T41" fmla="*/ 274 h 965"/>
                <a:gd name="T42" fmla="*/ 42 w 918"/>
                <a:gd name="T43" fmla="*/ 277 h 965"/>
                <a:gd name="T44" fmla="*/ 21 w 918"/>
                <a:gd name="T45" fmla="*/ 272 h 965"/>
                <a:gd name="T46" fmla="*/ 14 w 918"/>
                <a:gd name="T47" fmla="*/ 250 h 965"/>
                <a:gd name="T48" fmla="*/ 14 w 918"/>
                <a:gd name="T49" fmla="*/ 237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0200" name="Freeform 53">
              <a:extLst>
                <a:ext uri="{FF2B5EF4-FFF2-40B4-BE49-F238E27FC236}">
                  <a16:creationId xmlns:a16="http://schemas.microsoft.com/office/drawing/2014/main" id="{B9C82B26-120A-47E8-B79A-B79802BDE73A}"/>
                </a:ext>
              </a:extLst>
            </p:cNvPr>
            <p:cNvSpPr>
              <a:spLocks/>
            </p:cNvSpPr>
            <p:nvPr/>
          </p:nvSpPr>
          <p:spPr bwMode="auto">
            <a:xfrm>
              <a:off x="3302" y="2065"/>
              <a:ext cx="542" cy="954"/>
            </a:xfrm>
            <a:custGeom>
              <a:avLst/>
              <a:gdLst>
                <a:gd name="T0" fmla="*/ 44 w 869"/>
                <a:gd name="T1" fmla="*/ 229 h 1173"/>
                <a:gd name="T2" fmla="*/ 41 w 869"/>
                <a:gd name="T3" fmla="*/ 273 h 1173"/>
                <a:gd name="T4" fmla="*/ 39 w 869"/>
                <a:gd name="T5" fmla="*/ 313 h 1173"/>
                <a:gd name="T6" fmla="*/ 37 w 869"/>
                <a:gd name="T7" fmla="*/ 329 h 1173"/>
                <a:gd name="T8" fmla="*/ 37 w 869"/>
                <a:gd name="T9" fmla="*/ 334 h 1173"/>
                <a:gd name="T10" fmla="*/ 33 w 869"/>
                <a:gd name="T11" fmla="*/ 339 h 1173"/>
                <a:gd name="T12" fmla="*/ 17 w 869"/>
                <a:gd name="T13" fmla="*/ 331 h 1173"/>
                <a:gd name="T14" fmla="*/ 7 w 869"/>
                <a:gd name="T15" fmla="*/ 310 h 1173"/>
                <a:gd name="T16" fmla="*/ 2 w 869"/>
                <a:gd name="T17" fmla="*/ 292 h 1173"/>
                <a:gd name="T18" fmla="*/ 0 w 869"/>
                <a:gd name="T19" fmla="*/ 277 h 1173"/>
                <a:gd name="T20" fmla="*/ 4 w 869"/>
                <a:gd name="T21" fmla="*/ 145 h 1173"/>
                <a:gd name="T22" fmla="*/ 6 w 869"/>
                <a:gd name="T23" fmla="*/ 68 h 1173"/>
                <a:gd name="T24" fmla="*/ 9 w 869"/>
                <a:gd name="T25" fmla="*/ 48 h 1173"/>
                <a:gd name="T26" fmla="*/ 12 w 869"/>
                <a:gd name="T27" fmla="*/ 39 h 1173"/>
                <a:gd name="T28" fmla="*/ 18 w 869"/>
                <a:gd name="T29" fmla="*/ 21 h 1173"/>
                <a:gd name="T30" fmla="*/ 21 w 869"/>
                <a:gd name="T31" fmla="*/ 13 h 1173"/>
                <a:gd name="T32" fmla="*/ 26 w 869"/>
                <a:gd name="T33" fmla="*/ 0 h 1173"/>
                <a:gd name="T34" fmla="*/ 42 w 869"/>
                <a:gd name="T35" fmla="*/ 24 h 1173"/>
                <a:gd name="T36" fmla="*/ 47 w 869"/>
                <a:gd name="T37" fmla="*/ 59 h 1173"/>
                <a:gd name="T38" fmla="*/ 50 w 869"/>
                <a:gd name="T39" fmla="*/ 73 h 1173"/>
                <a:gd name="T40" fmla="*/ 51 w 869"/>
                <a:gd name="T41" fmla="*/ 89 h 1173"/>
                <a:gd name="T42" fmla="*/ 46 w 869"/>
                <a:gd name="T43" fmla="*/ 205 h 1173"/>
                <a:gd name="T44" fmla="*/ 44 w 869"/>
                <a:gd name="T45" fmla="*/ 229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50183" name="Text Box 54">
            <a:extLst>
              <a:ext uri="{FF2B5EF4-FFF2-40B4-BE49-F238E27FC236}">
                <a16:creationId xmlns:a16="http://schemas.microsoft.com/office/drawing/2014/main" id="{249C619C-017A-4B37-947B-581EAD111245}"/>
              </a:ext>
            </a:extLst>
          </p:cNvPr>
          <p:cNvSpPr txBox="1">
            <a:spLocks noChangeArrowheads="1"/>
          </p:cNvSpPr>
          <p:nvPr/>
        </p:nvSpPr>
        <p:spPr bwMode="auto">
          <a:xfrm>
            <a:off x="2987676" y="1897063"/>
            <a:ext cx="1470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rPr>
              <a:t>Raw Data </a:t>
            </a:r>
          </a:p>
        </p:txBody>
      </p:sp>
      <p:sp>
        <p:nvSpPr>
          <p:cNvPr id="50184" name="Text Box 55">
            <a:extLst>
              <a:ext uri="{FF2B5EF4-FFF2-40B4-BE49-F238E27FC236}">
                <a16:creationId xmlns:a16="http://schemas.microsoft.com/office/drawing/2014/main" id="{BF042C89-CA24-41D7-96BD-66A6AD84E08B}"/>
              </a:ext>
            </a:extLst>
          </p:cNvPr>
          <p:cNvSpPr txBox="1">
            <a:spLocks noChangeArrowheads="1"/>
          </p:cNvSpPr>
          <p:nvPr/>
        </p:nvSpPr>
        <p:spPr bwMode="auto">
          <a:xfrm>
            <a:off x="6567488" y="1839913"/>
            <a:ext cx="3268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rPr>
              <a:t>Cluster/Stratified Sample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a:extLst>
              <a:ext uri="{FF2B5EF4-FFF2-40B4-BE49-F238E27FC236}">
                <a16:creationId xmlns:a16="http://schemas.microsoft.com/office/drawing/2014/main" id="{36BD71E3-9F55-483B-84D4-7C189758EC28}"/>
              </a:ext>
            </a:extLst>
          </p:cNvPr>
          <p:cNvSpPr>
            <a:spLocks noGrp="1" noChangeArrowheads="1"/>
          </p:cNvSpPr>
          <p:nvPr>
            <p:ph type="title"/>
          </p:nvPr>
        </p:nvSpPr>
        <p:spPr/>
        <p:txBody>
          <a:bodyPr>
            <a:normAutofit/>
          </a:bodyPr>
          <a:lstStyle/>
          <a:p>
            <a:pPr eaLnBrk="1" hangingPunct="1"/>
            <a:r>
              <a:rPr lang="en-US" altLang="en-US" b="1" dirty="0">
                <a:solidFill>
                  <a:schemeClr val="tx1"/>
                </a:solidFill>
              </a:rPr>
              <a:t>Data Cube Aggregation</a:t>
            </a:r>
          </a:p>
        </p:txBody>
      </p:sp>
      <p:sp>
        <p:nvSpPr>
          <p:cNvPr id="51204" name="Rectangle 3">
            <a:extLst>
              <a:ext uri="{FF2B5EF4-FFF2-40B4-BE49-F238E27FC236}">
                <a16:creationId xmlns:a16="http://schemas.microsoft.com/office/drawing/2014/main" id="{9855F8B8-D67B-4368-94A8-97E235511A3B}"/>
              </a:ext>
            </a:extLst>
          </p:cNvPr>
          <p:cNvSpPr>
            <a:spLocks noGrp="1" noChangeArrowheads="1"/>
          </p:cNvSpPr>
          <p:nvPr>
            <p:ph idx="1"/>
          </p:nvPr>
        </p:nvSpPr>
        <p:spPr/>
        <p:txBody>
          <a:bodyPr>
            <a:normAutofit fontScale="92500" lnSpcReduction="20000"/>
          </a:bodyPr>
          <a:lstStyle/>
          <a:p>
            <a:pPr eaLnBrk="1" hangingPunct="1">
              <a:lnSpc>
                <a:spcPct val="120000"/>
              </a:lnSpc>
            </a:pPr>
            <a:r>
              <a:rPr lang="en-US" altLang="en-US" sz="2400" dirty="0"/>
              <a:t>The lowest level of a data cube (base cuboid)</a:t>
            </a:r>
          </a:p>
          <a:p>
            <a:pPr lvl="1" eaLnBrk="1" hangingPunct="1">
              <a:lnSpc>
                <a:spcPct val="120000"/>
              </a:lnSpc>
            </a:pPr>
            <a:r>
              <a:rPr lang="en-US" altLang="en-US" sz="2400" dirty="0"/>
              <a:t>The aggregated data for an </a:t>
            </a:r>
            <a:r>
              <a:rPr lang="en-US" altLang="en-US" sz="2400" dirty="0">
                <a:solidFill>
                  <a:schemeClr val="hlink"/>
                </a:solidFill>
              </a:rPr>
              <a:t>individual entity of interest</a:t>
            </a:r>
          </a:p>
          <a:p>
            <a:pPr lvl="1" eaLnBrk="1" hangingPunct="1">
              <a:lnSpc>
                <a:spcPct val="120000"/>
              </a:lnSpc>
            </a:pPr>
            <a:r>
              <a:rPr lang="en-US" altLang="en-US" sz="2400" dirty="0"/>
              <a:t>E.g., a customer in a phone calling data warehouse</a:t>
            </a:r>
          </a:p>
          <a:p>
            <a:pPr eaLnBrk="1" hangingPunct="1">
              <a:lnSpc>
                <a:spcPct val="120000"/>
              </a:lnSpc>
            </a:pPr>
            <a:r>
              <a:rPr lang="en-US" altLang="en-US" sz="2400" dirty="0"/>
              <a:t>Multiple levels of aggregation in data cubes</a:t>
            </a:r>
          </a:p>
          <a:p>
            <a:pPr lvl="1" eaLnBrk="1" hangingPunct="1">
              <a:lnSpc>
                <a:spcPct val="120000"/>
              </a:lnSpc>
            </a:pPr>
            <a:r>
              <a:rPr lang="en-US" altLang="en-US" sz="2400" dirty="0"/>
              <a:t>Further reduce the size of data to deal with</a:t>
            </a:r>
          </a:p>
          <a:p>
            <a:pPr eaLnBrk="1" hangingPunct="1">
              <a:lnSpc>
                <a:spcPct val="120000"/>
              </a:lnSpc>
            </a:pPr>
            <a:r>
              <a:rPr lang="en-US" altLang="en-US" sz="2400" dirty="0"/>
              <a:t>Reference appropriate levels</a:t>
            </a:r>
          </a:p>
          <a:p>
            <a:pPr lvl="1" eaLnBrk="1" hangingPunct="1">
              <a:lnSpc>
                <a:spcPct val="120000"/>
              </a:lnSpc>
            </a:pPr>
            <a:r>
              <a:rPr lang="en-US" altLang="en-US" sz="2400" dirty="0"/>
              <a:t>Use the smallest representation which is enough to solve the task</a:t>
            </a:r>
          </a:p>
          <a:p>
            <a:pPr eaLnBrk="1" hangingPunct="1">
              <a:lnSpc>
                <a:spcPct val="120000"/>
              </a:lnSpc>
            </a:pPr>
            <a:r>
              <a:rPr lang="en-US" altLang="en-US" sz="2400" dirty="0"/>
              <a:t>Queries regarding aggregated information should be answered using data cube, when possible</a:t>
            </a:r>
          </a:p>
        </p:txBody>
      </p:sp>
      <p:sp>
        <p:nvSpPr>
          <p:cNvPr id="51202" name="Rectangle 2061">
            <a:extLst>
              <a:ext uri="{FF2B5EF4-FFF2-40B4-BE49-F238E27FC236}">
                <a16:creationId xmlns:a16="http://schemas.microsoft.com/office/drawing/2014/main" id="{0C06E1C5-0BC9-4C83-AC77-ABC9C10BB1E1}"/>
              </a:ext>
            </a:extLst>
          </p:cNvPr>
          <p:cNvSpPr>
            <a:spLocks noGrp="1" noChangeArrowheads="1"/>
          </p:cNvSpPr>
          <p:nvPr>
            <p:ph type="sldNum" sz="quarter" idx="12"/>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4ADCC38-E223-479B-A8E0-7DB036886848}" type="slidenum">
              <a:rPr lang="en-US" altLang="en-US" sz="1200"/>
              <a:pPr eaLnBrk="1" hangingPunct="1"/>
              <a:t>67</a:t>
            </a:fld>
            <a:endParaRPr lang="en-US" altLang="en-US"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0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0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0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0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0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a:extLst>
              <a:ext uri="{FF2B5EF4-FFF2-40B4-BE49-F238E27FC236}">
                <a16:creationId xmlns:a16="http://schemas.microsoft.com/office/drawing/2014/main" id="{9602C910-4B68-43ED-81F3-D94818D826E9}"/>
              </a:ext>
            </a:extLst>
          </p:cNvPr>
          <p:cNvSpPr>
            <a:spLocks noGrp="1" noChangeArrowheads="1"/>
          </p:cNvSpPr>
          <p:nvPr>
            <p:ph type="title"/>
          </p:nvPr>
        </p:nvSpPr>
        <p:spPr/>
        <p:txBody>
          <a:bodyPr/>
          <a:lstStyle/>
          <a:p>
            <a:pPr eaLnBrk="1" hangingPunct="1"/>
            <a:r>
              <a:rPr lang="en-US" altLang="en-US"/>
              <a:t>Data Reduction 3: Data Compression</a:t>
            </a:r>
          </a:p>
        </p:txBody>
      </p:sp>
      <p:sp>
        <p:nvSpPr>
          <p:cNvPr id="52228" name="Rectangle 3">
            <a:extLst>
              <a:ext uri="{FF2B5EF4-FFF2-40B4-BE49-F238E27FC236}">
                <a16:creationId xmlns:a16="http://schemas.microsoft.com/office/drawing/2014/main" id="{D9F489D4-C57C-4DF0-A7F6-028019E4BA69}"/>
              </a:ext>
            </a:extLst>
          </p:cNvPr>
          <p:cNvSpPr>
            <a:spLocks noGrp="1" noChangeArrowheads="1"/>
          </p:cNvSpPr>
          <p:nvPr>
            <p:ph idx="1"/>
          </p:nvPr>
        </p:nvSpPr>
        <p:spPr/>
        <p:txBody>
          <a:bodyPr>
            <a:normAutofit fontScale="92500" lnSpcReduction="10000"/>
          </a:bodyPr>
          <a:lstStyle/>
          <a:p>
            <a:pPr eaLnBrk="1" hangingPunct="1"/>
            <a:r>
              <a:rPr lang="en-US" altLang="en-US" sz="2400" dirty="0"/>
              <a:t>String compression</a:t>
            </a:r>
          </a:p>
          <a:p>
            <a:pPr lvl="1" eaLnBrk="1" hangingPunct="1"/>
            <a:r>
              <a:rPr lang="en-US" altLang="en-US" sz="2400" dirty="0"/>
              <a:t>There are extensive theories and well-tuned algorithms</a:t>
            </a:r>
          </a:p>
          <a:p>
            <a:pPr lvl="1" eaLnBrk="1" hangingPunct="1"/>
            <a:r>
              <a:rPr lang="en-US" altLang="en-US" sz="2400" dirty="0"/>
              <a:t>Typically lossless, but only limited manipulation is possible without expansion</a:t>
            </a:r>
            <a:endParaRPr lang="en-US" altLang="en-US" sz="2400" dirty="0">
              <a:sym typeface="Symbol" panose="05050102010706020507" pitchFamily="18" charset="2"/>
            </a:endParaRPr>
          </a:p>
          <a:p>
            <a:pPr eaLnBrk="1" hangingPunct="1"/>
            <a:r>
              <a:rPr lang="en-US" altLang="en-US" sz="2400" dirty="0">
                <a:sym typeface="Symbol" panose="05050102010706020507" pitchFamily="18" charset="2"/>
              </a:rPr>
              <a:t>Audio/video compression</a:t>
            </a:r>
          </a:p>
          <a:p>
            <a:pPr lvl="1" eaLnBrk="1" hangingPunct="1"/>
            <a:r>
              <a:rPr lang="en-US" altLang="en-US" sz="2400" dirty="0">
                <a:sym typeface="Symbol" panose="05050102010706020507" pitchFamily="18" charset="2"/>
              </a:rPr>
              <a:t>Typically lossy compression, with progressive refinement</a:t>
            </a:r>
          </a:p>
          <a:p>
            <a:pPr lvl="1" eaLnBrk="1" hangingPunct="1"/>
            <a:r>
              <a:rPr lang="en-US" altLang="en-US" sz="2400" dirty="0">
                <a:sym typeface="Symbol" panose="05050102010706020507" pitchFamily="18" charset="2"/>
              </a:rPr>
              <a:t>Sometimes small fragments of signal can be reconstructed without reconstructing the whole</a:t>
            </a:r>
          </a:p>
          <a:p>
            <a:pPr eaLnBrk="1" hangingPunct="1"/>
            <a:r>
              <a:rPr lang="en-US" altLang="en-US" sz="2400" dirty="0">
                <a:sym typeface="Symbol" panose="05050102010706020507" pitchFamily="18" charset="2"/>
              </a:rPr>
              <a:t>Time sequence is not audio</a:t>
            </a:r>
          </a:p>
          <a:p>
            <a:pPr lvl="1" eaLnBrk="1" hangingPunct="1"/>
            <a:r>
              <a:rPr lang="en-US" altLang="en-US" sz="2400" dirty="0">
                <a:sym typeface="Symbol" panose="05050102010706020507" pitchFamily="18" charset="2"/>
              </a:rPr>
              <a:t>Typically short and vary slowly with time</a:t>
            </a:r>
          </a:p>
          <a:p>
            <a:pPr eaLnBrk="1" hangingPunct="1"/>
            <a:r>
              <a:rPr lang="en-US" altLang="en-US" sz="2400" dirty="0">
                <a:sym typeface="Symbol" panose="05050102010706020507" pitchFamily="18" charset="2"/>
              </a:rPr>
              <a:t>Dimensionality and numerosity reduction may also be considered as forms of data compression</a:t>
            </a:r>
          </a:p>
          <a:p>
            <a:pPr lvl="1" eaLnBrk="1" hangingPunct="1">
              <a:lnSpc>
                <a:spcPct val="80000"/>
              </a:lnSpc>
            </a:pPr>
            <a:endParaRPr lang="en-US" altLang="en-US" sz="2400" dirty="0">
              <a:sym typeface="Symbol" panose="05050102010706020507" pitchFamily="18" charset="2"/>
            </a:endParaRPr>
          </a:p>
        </p:txBody>
      </p:sp>
      <p:sp>
        <p:nvSpPr>
          <p:cNvPr id="52226" name="Rectangle 2061">
            <a:extLst>
              <a:ext uri="{FF2B5EF4-FFF2-40B4-BE49-F238E27FC236}">
                <a16:creationId xmlns:a16="http://schemas.microsoft.com/office/drawing/2014/main" id="{AC1A816D-176A-422F-9F3B-D987250A7BBE}"/>
              </a:ext>
            </a:extLst>
          </p:cNvPr>
          <p:cNvSpPr>
            <a:spLocks noGrp="1" noChangeArrowheads="1"/>
          </p:cNvSpPr>
          <p:nvPr>
            <p:ph type="sldNum" sz="quarter" idx="12"/>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D067B8D-0F97-4198-846C-2AF151A93181}" type="slidenum">
              <a:rPr lang="en-US" altLang="en-US" sz="1200"/>
              <a:pPr eaLnBrk="1" hangingPunct="1"/>
              <a:t>68</a:t>
            </a:fld>
            <a:endParaRPr lang="en-US" altLang="en-US"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22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22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22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222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222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222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a:extLst>
              <a:ext uri="{FF2B5EF4-FFF2-40B4-BE49-F238E27FC236}">
                <a16:creationId xmlns:a16="http://schemas.microsoft.com/office/drawing/2014/main" id="{FB750D46-3B74-4815-8156-10EC619D4A4A}"/>
              </a:ext>
            </a:extLst>
          </p:cNvPr>
          <p:cNvSpPr>
            <a:spLocks noGrp="1" noChangeArrowheads="1"/>
          </p:cNvSpPr>
          <p:nvPr>
            <p:ph type="title"/>
          </p:nvPr>
        </p:nvSpPr>
        <p:spPr/>
        <p:txBody>
          <a:bodyPr>
            <a:normAutofit/>
          </a:bodyPr>
          <a:lstStyle/>
          <a:p>
            <a:pPr eaLnBrk="1" hangingPunct="1"/>
            <a:r>
              <a:rPr lang="en-US" altLang="en-US"/>
              <a:t>Data Compression</a:t>
            </a:r>
          </a:p>
        </p:txBody>
      </p:sp>
      <p:sp>
        <p:nvSpPr>
          <p:cNvPr id="2" name="Content Placeholder 1">
            <a:extLst>
              <a:ext uri="{FF2B5EF4-FFF2-40B4-BE49-F238E27FC236}">
                <a16:creationId xmlns:a16="http://schemas.microsoft.com/office/drawing/2014/main" id="{44145BC8-F5A2-4DD6-9AC1-C10D4AD93CAC}"/>
              </a:ext>
            </a:extLst>
          </p:cNvPr>
          <p:cNvSpPr>
            <a:spLocks noGrp="1"/>
          </p:cNvSpPr>
          <p:nvPr>
            <p:ph idx="1"/>
          </p:nvPr>
        </p:nvSpPr>
        <p:spPr/>
        <p:txBody>
          <a:bodyPr/>
          <a:lstStyle/>
          <a:p>
            <a:endParaRPr lang="en-US"/>
          </a:p>
        </p:txBody>
      </p:sp>
      <p:sp>
        <p:nvSpPr>
          <p:cNvPr id="53250" name="Rectangle 2061">
            <a:extLst>
              <a:ext uri="{FF2B5EF4-FFF2-40B4-BE49-F238E27FC236}">
                <a16:creationId xmlns:a16="http://schemas.microsoft.com/office/drawing/2014/main" id="{092D457A-E61A-47C9-9D13-215424A2EFFA}"/>
              </a:ext>
            </a:extLst>
          </p:cNvPr>
          <p:cNvSpPr>
            <a:spLocks noGrp="1" noChangeArrowheads="1"/>
          </p:cNvSpPr>
          <p:nvPr>
            <p:ph type="sldNum" sz="quarter" idx="12"/>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57EBF38-EBCB-49E2-B9E8-26E07A1FF256}" type="slidenum">
              <a:rPr lang="en-US" altLang="en-US" sz="1200"/>
              <a:pPr eaLnBrk="1" hangingPunct="1"/>
              <a:t>69</a:t>
            </a:fld>
            <a:endParaRPr lang="en-US" altLang="en-US" sz="1200"/>
          </a:p>
        </p:txBody>
      </p:sp>
      <p:sp>
        <p:nvSpPr>
          <p:cNvPr id="53252" name="AutoShape 3">
            <a:extLst>
              <a:ext uri="{FF2B5EF4-FFF2-40B4-BE49-F238E27FC236}">
                <a16:creationId xmlns:a16="http://schemas.microsoft.com/office/drawing/2014/main" id="{7D437DB5-1363-4CAB-BBAE-B98933AE06BC}"/>
              </a:ext>
            </a:extLst>
          </p:cNvPr>
          <p:cNvSpPr>
            <a:spLocks noChangeArrowheads="1"/>
          </p:cNvSpPr>
          <p:nvPr/>
        </p:nvSpPr>
        <p:spPr bwMode="auto">
          <a:xfrm>
            <a:off x="2362201" y="1625601"/>
            <a:ext cx="3446463" cy="2595563"/>
          </a:xfrm>
          <a:prstGeom prst="can">
            <a:avLst>
              <a:gd name="adj" fmla="val 25000"/>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latin typeface="Times New Roman" panose="02020603050405020304" pitchFamily="18" charset="0"/>
              </a:rPr>
              <a:t>Original Data</a:t>
            </a:r>
          </a:p>
        </p:txBody>
      </p:sp>
      <p:sp>
        <p:nvSpPr>
          <p:cNvPr id="53253" name="AutoShape 4">
            <a:extLst>
              <a:ext uri="{FF2B5EF4-FFF2-40B4-BE49-F238E27FC236}">
                <a16:creationId xmlns:a16="http://schemas.microsoft.com/office/drawing/2014/main" id="{0B5ED44D-839D-47BA-AAB6-BF2D30B74177}"/>
              </a:ext>
            </a:extLst>
          </p:cNvPr>
          <p:cNvSpPr>
            <a:spLocks noChangeArrowheads="1"/>
          </p:cNvSpPr>
          <p:nvPr/>
        </p:nvSpPr>
        <p:spPr bwMode="auto">
          <a:xfrm>
            <a:off x="7699376" y="2249489"/>
            <a:ext cx="2182813" cy="1608137"/>
          </a:xfrm>
          <a:prstGeom prst="cube">
            <a:avLst>
              <a:gd name="adj" fmla="val 25000"/>
            </a:avLst>
          </a:prstGeom>
          <a:solidFill>
            <a:srgbClr val="F6E6EA"/>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latin typeface="Times New Roman" panose="02020603050405020304" pitchFamily="18" charset="0"/>
              </a:rPr>
              <a:t>Compressed </a:t>
            </a:r>
          </a:p>
          <a:p>
            <a:pPr algn="ctr"/>
            <a:r>
              <a:rPr lang="en-US" altLang="en-US">
                <a:latin typeface="Times New Roman" panose="02020603050405020304" pitchFamily="18" charset="0"/>
              </a:rPr>
              <a:t>Data</a:t>
            </a:r>
          </a:p>
        </p:txBody>
      </p:sp>
      <p:sp>
        <p:nvSpPr>
          <p:cNvPr id="53254" name="Line 5">
            <a:extLst>
              <a:ext uri="{FF2B5EF4-FFF2-40B4-BE49-F238E27FC236}">
                <a16:creationId xmlns:a16="http://schemas.microsoft.com/office/drawing/2014/main" id="{A19C3123-48B2-478B-A6CC-28EB8B9D793C}"/>
              </a:ext>
            </a:extLst>
          </p:cNvPr>
          <p:cNvSpPr>
            <a:spLocks noChangeShapeType="1"/>
          </p:cNvSpPr>
          <p:nvPr/>
        </p:nvSpPr>
        <p:spPr bwMode="auto">
          <a:xfrm>
            <a:off x="5843589" y="3005138"/>
            <a:ext cx="18383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55" name="Line 6">
            <a:extLst>
              <a:ext uri="{FF2B5EF4-FFF2-40B4-BE49-F238E27FC236}">
                <a16:creationId xmlns:a16="http://schemas.microsoft.com/office/drawing/2014/main" id="{3C56BCA5-588D-425B-907C-12A3806BDE44}"/>
              </a:ext>
            </a:extLst>
          </p:cNvPr>
          <p:cNvSpPr>
            <a:spLocks noChangeShapeType="1"/>
          </p:cNvSpPr>
          <p:nvPr/>
        </p:nvSpPr>
        <p:spPr bwMode="auto">
          <a:xfrm flipH="1">
            <a:off x="5843589" y="3579813"/>
            <a:ext cx="18383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56" name="Text Box 7">
            <a:extLst>
              <a:ext uri="{FF2B5EF4-FFF2-40B4-BE49-F238E27FC236}">
                <a16:creationId xmlns:a16="http://schemas.microsoft.com/office/drawing/2014/main" id="{09CA52D2-A071-4FC5-97C7-6A6FF16A79D8}"/>
              </a:ext>
            </a:extLst>
          </p:cNvPr>
          <p:cNvSpPr txBox="1">
            <a:spLocks noChangeArrowheads="1"/>
          </p:cNvSpPr>
          <p:nvPr/>
        </p:nvSpPr>
        <p:spPr bwMode="auto">
          <a:xfrm>
            <a:off x="6161088" y="3665538"/>
            <a:ext cx="1116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rPr>
              <a:t>lossless</a:t>
            </a:r>
          </a:p>
        </p:txBody>
      </p:sp>
      <p:sp>
        <p:nvSpPr>
          <p:cNvPr id="53257" name="AutoShape 8">
            <a:extLst>
              <a:ext uri="{FF2B5EF4-FFF2-40B4-BE49-F238E27FC236}">
                <a16:creationId xmlns:a16="http://schemas.microsoft.com/office/drawing/2014/main" id="{2C7D1273-5500-4956-A656-6CEDA612947E}"/>
              </a:ext>
            </a:extLst>
          </p:cNvPr>
          <p:cNvSpPr>
            <a:spLocks noChangeArrowheads="1"/>
          </p:cNvSpPr>
          <p:nvPr/>
        </p:nvSpPr>
        <p:spPr bwMode="auto">
          <a:xfrm>
            <a:off x="2474914" y="4367213"/>
            <a:ext cx="3286125" cy="2184400"/>
          </a:xfrm>
          <a:prstGeom prst="can">
            <a:avLst>
              <a:gd name="adj" fmla="val 25000"/>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latin typeface="Times New Roman" panose="02020603050405020304" pitchFamily="18" charset="0"/>
              </a:rPr>
              <a:t>Original Data</a:t>
            </a:r>
          </a:p>
          <a:p>
            <a:pPr algn="ctr"/>
            <a:r>
              <a:rPr lang="en-US" altLang="en-US">
                <a:latin typeface="Times New Roman" panose="02020603050405020304" pitchFamily="18" charset="0"/>
              </a:rPr>
              <a:t>Approximated </a:t>
            </a:r>
          </a:p>
        </p:txBody>
      </p:sp>
      <p:sp>
        <p:nvSpPr>
          <p:cNvPr id="53258" name="Line 9">
            <a:extLst>
              <a:ext uri="{FF2B5EF4-FFF2-40B4-BE49-F238E27FC236}">
                <a16:creationId xmlns:a16="http://schemas.microsoft.com/office/drawing/2014/main" id="{7CC89990-1AE4-49F9-B831-87E91D9E9F4B}"/>
              </a:ext>
            </a:extLst>
          </p:cNvPr>
          <p:cNvSpPr>
            <a:spLocks noChangeShapeType="1"/>
          </p:cNvSpPr>
          <p:nvPr/>
        </p:nvSpPr>
        <p:spPr bwMode="auto">
          <a:xfrm flipH="1">
            <a:off x="5776913" y="3875089"/>
            <a:ext cx="2743200" cy="18065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59" name="Text Box 10">
            <a:extLst>
              <a:ext uri="{FF2B5EF4-FFF2-40B4-BE49-F238E27FC236}">
                <a16:creationId xmlns:a16="http://schemas.microsoft.com/office/drawing/2014/main" id="{1FCC21E4-A8E9-4DBA-90B5-739A4EB7BC2A}"/>
              </a:ext>
            </a:extLst>
          </p:cNvPr>
          <p:cNvSpPr txBox="1">
            <a:spLocks noChangeArrowheads="1"/>
          </p:cNvSpPr>
          <p:nvPr/>
        </p:nvSpPr>
        <p:spPr bwMode="auto">
          <a:xfrm rot="19802972">
            <a:off x="6751638" y="4783138"/>
            <a:ext cx="811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rPr>
              <a:t>lossy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A3F7D-A58E-46EA-8D30-C6993DC01822}"/>
              </a:ext>
            </a:extLst>
          </p:cNvPr>
          <p:cNvSpPr>
            <a:spLocks noGrp="1"/>
          </p:cNvSpPr>
          <p:nvPr>
            <p:ph type="title"/>
          </p:nvPr>
        </p:nvSpPr>
        <p:spPr/>
        <p:txBody>
          <a:bodyPr/>
          <a:lstStyle/>
          <a:p>
            <a:r>
              <a:rPr lang="en-US" dirty="0"/>
              <a:t>Data Collection Strategies (Contd..)</a:t>
            </a:r>
          </a:p>
        </p:txBody>
      </p:sp>
      <p:sp>
        <p:nvSpPr>
          <p:cNvPr id="3" name="Content Placeholder 2">
            <a:extLst>
              <a:ext uri="{FF2B5EF4-FFF2-40B4-BE49-F238E27FC236}">
                <a16:creationId xmlns:a16="http://schemas.microsoft.com/office/drawing/2014/main" id="{25EAE0DE-3FCE-41B2-AA66-A6D392B57254}"/>
              </a:ext>
            </a:extLst>
          </p:cNvPr>
          <p:cNvSpPr>
            <a:spLocks noGrp="1"/>
          </p:cNvSpPr>
          <p:nvPr>
            <p:ph idx="1"/>
          </p:nvPr>
        </p:nvSpPr>
        <p:spPr/>
        <p:txBody>
          <a:bodyPr/>
          <a:lstStyle/>
          <a:p>
            <a:r>
              <a:rPr lang="en-US" dirty="0"/>
              <a:t>Based on nature there are two types of data collection.</a:t>
            </a:r>
          </a:p>
          <a:p>
            <a:pPr lvl="1"/>
            <a:r>
              <a:rPr lang="en-US" dirty="0"/>
              <a:t>Primary Data Source</a:t>
            </a:r>
          </a:p>
          <a:p>
            <a:pPr lvl="1"/>
            <a:r>
              <a:rPr lang="en-US" dirty="0"/>
              <a:t>Secondary Data Source</a:t>
            </a:r>
          </a:p>
        </p:txBody>
      </p:sp>
    </p:spTree>
    <p:extLst>
      <p:ext uri="{BB962C8B-B14F-4D97-AF65-F5344CB8AC3E}">
        <p14:creationId xmlns:p14="http://schemas.microsoft.com/office/powerpoint/2010/main" val="535412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a:extLst>
              <a:ext uri="{FF2B5EF4-FFF2-40B4-BE49-F238E27FC236}">
                <a16:creationId xmlns:a16="http://schemas.microsoft.com/office/drawing/2014/main" id="{528C4392-F83E-46F1-8B08-EFAC4F8E1D6D}"/>
              </a:ext>
            </a:extLst>
          </p:cNvPr>
          <p:cNvSpPr>
            <a:spLocks noGrp="1" noChangeArrowheads="1"/>
          </p:cNvSpPr>
          <p:nvPr>
            <p:ph type="title"/>
          </p:nvPr>
        </p:nvSpPr>
        <p:spPr/>
        <p:txBody>
          <a:bodyPr>
            <a:normAutofit/>
          </a:bodyPr>
          <a:lstStyle/>
          <a:p>
            <a:pPr eaLnBrk="1" hangingPunct="1"/>
            <a:r>
              <a:rPr lang="en-US" altLang="en-US" dirty="0">
                <a:solidFill>
                  <a:schemeClr val="tx1"/>
                </a:solidFill>
              </a:rPr>
              <a:t>Data Transformation</a:t>
            </a:r>
          </a:p>
        </p:txBody>
      </p:sp>
      <p:sp>
        <p:nvSpPr>
          <p:cNvPr id="55300" name="Rectangle 3">
            <a:extLst>
              <a:ext uri="{FF2B5EF4-FFF2-40B4-BE49-F238E27FC236}">
                <a16:creationId xmlns:a16="http://schemas.microsoft.com/office/drawing/2014/main" id="{59383AB1-AA5E-4B73-ABD1-D1FDD51212F8}"/>
              </a:ext>
            </a:extLst>
          </p:cNvPr>
          <p:cNvSpPr>
            <a:spLocks noGrp="1" noChangeArrowheads="1"/>
          </p:cNvSpPr>
          <p:nvPr>
            <p:ph idx="1"/>
          </p:nvPr>
        </p:nvSpPr>
        <p:spPr/>
        <p:txBody>
          <a:bodyPr>
            <a:normAutofit fontScale="85000" lnSpcReduction="20000"/>
          </a:bodyPr>
          <a:lstStyle/>
          <a:p>
            <a:pPr>
              <a:spcBef>
                <a:spcPts val="600"/>
              </a:spcBef>
              <a:spcAft>
                <a:spcPts val="600"/>
              </a:spcAft>
            </a:pPr>
            <a:r>
              <a:rPr lang="en-US" altLang="en-US" dirty="0"/>
              <a:t>A function that maps the entire set of values of a given attribute to a new set of replacement values </a:t>
            </a:r>
            <a:r>
              <a:rPr lang="en-US" altLang="en-US" dirty="0" err="1"/>
              <a:t>s.t.</a:t>
            </a:r>
            <a:r>
              <a:rPr lang="en-US" altLang="en-US" dirty="0"/>
              <a:t> each old value can be identified with one of the new values</a:t>
            </a:r>
          </a:p>
          <a:p>
            <a:pPr>
              <a:spcBef>
                <a:spcPts val="600"/>
              </a:spcBef>
              <a:spcAft>
                <a:spcPts val="600"/>
              </a:spcAft>
            </a:pPr>
            <a:r>
              <a:rPr lang="en-US" altLang="en-US" dirty="0"/>
              <a:t>Methods</a:t>
            </a:r>
          </a:p>
          <a:p>
            <a:pPr lvl="1">
              <a:spcBef>
                <a:spcPts val="600"/>
              </a:spcBef>
              <a:spcAft>
                <a:spcPts val="600"/>
              </a:spcAft>
            </a:pPr>
            <a:r>
              <a:rPr lang="en-US" altLang="en-US" sz="2000" dirty="0"/>
              <a:t>Smoothing: Remove noise from data</a:t>
            </a:r>
          </a:p>
          <a:p>
            <a:pPr lvl="1">
              <a:spcBef>
                <a:spcPts val="600"/>
              </a:spcBef>
              <a:spcAft>
                <a:spcPts val="600"/>
              </a:spcAft>
            </a:pPr>
            <a:r>
              <a:rPr lang="en-US" altLang="en-US" sz="2000" dirty="0"/>
              <a:t>Attribute/feature construction</a:t>
            </a:r>
          </a:p>
          <a:p>
            <a:pPr lvl="2">
              <a:spcBef>
                <a:spcPts val="600"/>
              </a:spcBef>
              <a:spcAft>
                <a:spcPts val="600"/>
              </a:spcAft>
            </a:pPr>
            <a:r>
              <a:rPr lang="en-US" altLang="en-US" sz="2000" dirty="0"/>
              <a:t>New attributes constructed from the given ones</a:t>
            </a:r>
          </a:p>
          <a:p>
            <a:pPr lvl="1">
              <a:spcBef>
                <a:spcPts val="600"/>
              </a:spcBef>
              <a:spcAft>
                <a:spcPts val="600"/>
              </a:spcAft>
            </a:pPr>
            <a:r>
              <a:rPr lang="en-US" altLang="en-US" sz="2000" dirty="0"/>
              <a:t>Aggregation: Summarization, data cube construction</a:t>
            </a:r>
          </a:p>
          <a:p>
            <a:pPr lvl="1">
              <a:spcBef>
                <a:spcPts val="600"/>
              </a:spcBef>
              <a:spcAft>
                <a:spcPts val="600"/>
              </a:spcAft>
            </a:pPr>
            <a:r>
              <a:rPr lang="en-US" altLang="en-US" sz="2000" dirty="0"/>
              <a:t>Normalization: Scaled to fall within a smaller, specified range</a:t>
            </a:r>
          </a:p>
          <a:p>
            <a:pPr lvl="2">
              <a:spcBef>
                <a:spcPts val="600"/>
              </a:spcBef>
              <a:spcAft>
                <a:spcPts val="600"/>
              </a:spcAft>
            </a:pPr>
            <a:r>
              <a:rPr lang="en-US" altLang="en-US" sz="2000" dirty="0"/>
              <a:t>min-max normalization</a:t>
            </a:r>
          </a:p>
          <a:p>
            <a:pPr lvl="2">
              <a:spcBef>
                <a:spcPts val="600"/>
              </a:spcBef>
              <a:spcAft>
                <a:spcPts val="600"/>
              </a:spcAft>
            </a:pPr>
            <a:r>
              <a:rPr lang="en-US" altLang="en-US" sz="2000" dirty="0"/>
              <a:t>z-score normalization</a:t>
            </a:r>
          </a:p>
          <a:p>
            <a:pPr lvl="2">
              <a:spcBef>
                <a:spcPts val="600"/>
              </a:spcBef>
              <a:spcAft>
                <a:spcPts val="600"/>
              </a:spcAft>
            </a:pPr>
            <a:r>
              <a:rPr lang="en-US" altLang="en-US" sz="2000" dirty="0"/>
              <a:t>normalization by decimal scaling</a:t>
            </a:r>
          </a:p>
          <a:p>
            <a:pPr lvl="1">
              <a:spcBef>
                <a:spcPts val="600"/>
              </a:spcBef>
              <a:spcAft>
                <a:spcPts val="600"/>
              </a:spcAft>
            </a:pPr>
            <a:r>
              <a:rPr lang="en-US" altLang="en-US" sz="2000" dirty="0"/>
              <a:t>Discretization: Concept hierarchy climbing</a:t>
            </a:r>
          </a:p>
        </p:txBody>
      </p:sp>
      <p:sp>
        <p:nvSpPr>
          <p:cNvPr id="55298" name="Rectangle 2061">
            <a:extLst>
              <a:ext uri="{FF2B5EF4-FFF2-40B4-BE49-F238E27FC236}">
                <a16:creationId xmlns:a16="http://schemas.microsoft.com/office/drawing/2014/main" id="{BABB2D39-A2FC-465D-B165-F6B0300F0335}"/>
              </a:ext>
            </a:extLst>
          </p:cNvPr>
          <p:cNvSpPr>
            <a:spLocks noGrp="1" noChangeArrowheads="1"/>
          </p:cNvSpPr>
          <p:nvPr>
            <p:ph type="sldNum" sz="quarter" idx="12"/>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C647D60-FD74-4659-8E11-01EC6D72B16D}" type="slidenum">
              <a:rPr lang="en-US" altLang="en-US" sz="1200"/>
              <a:pPr eaLnBrk="1" hangingPunct="1"/>
              <a:t>70</a:t>
            </a:fld>
            <a:endParaRPr lang="en-US" altLang="en-US"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30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30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30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30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300">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300">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300">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5300">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530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a:extLst>
              <a:ext uri="{FF2B5EF4-FFF2-40B4-BE49-F238E27FC236}">
                <a16:creationId xmlns:a16="http://schemas.microsoft.com/office/drawing/2014/main" id="{950680BF-7772-45C8-985E-C75B1FC8D650}"/>
              </a:ext>
            </a:extLst>
          </p:cNvPr>
          <p:cNvSpPr>
            <a:spLocks noGrp="1" noChangeArrowheads="1"/>
          </p:cNvSpPr>
          <p:nvPr>
            <p:ph type="title"/>
          </p:nvPr>
        </p:nvSpPr>
        <p:spPr/>
        <p:txBody>
          <a:bodyPr>
            <a:normAutofit/>
          </a:bodyPr>
          <a:lstStyle/>
          <a:p>
            <a:pPr eaLnBrk="1" hangingPunct="1"/>
            <a:r>
              <a:rPr lang="en-US" altLang="en-US"/>
              <a:t>Normalization</a:t>
            </a:r>
          </a:p>
        </p:txBody>
      </p:sp>
      <p:graphicFrame>
        <p:nvGraphicFramePr>
          <p:cNvPr id="56325" name="Object 4">
            <a:extLst>
              <a:ext uri="{FF2B5EF4-FFF2-40B4-BE49-F238E27FC236}">
                <a16:creationId xmlns:a16="http://schemas.microsoft.com/office/drawing/2014/main" id="{D6AA9180-9E77-43A0-B559-C22939986768}"/>
              </a:ext>
            </a:extLst>
          </p:cNvPr>
          <p:cNvGraphicFramePr>
            <a:graphicFrameLocks noGrp="1" noChangeAspect="1"/>
          </p:cNvGraphicFramePr>
          <p:nvPr>
            <p:ph idx="1"/>
            <p:extLst>
              <p:ext uri="{D42A27DB-BD31-4B8C-83A1-F6EECF244321}">
                <p14:modId xmlns:p14="http://schemas.microsoft.com/office/powerpoint/2010/main" val="3066442816"/>
              </p:ext>
            </p:extLst>
          </p:nvPr>
        </p:nvGraphicFramePr>
        <p:xfrm>
          <a:off x="7942264" y="3395697"/>
          <a:ext cx="2222500" cy="419100"/>
        </p:xfrm>
        <a:graphic>
          <a:graphicData uri="http://schemas.openxmlformats.org/presentationml/2006/ole">
            <mc:AlternateContent xmlns:mc="http://schemas.openxmlformats.org/markup-compatibility/2006">
              <mc:Choice xmlns:v="urn:schemas-microsoft-com:vml" Requires="v">
                <p:oleObj spid="_x0000_s8302" name="Equation" r:id="rId4" imgW="2222500" imgH="419100" progId="Equation.3">
                  <p:embed/>
                </p:oleObj>
              </mc:Choice>
              <mc:Fallback>
                <p:oleObj name="Equation" r:id="rId4" imgW="2222500" imgH="419100" progId="Equation.3">
                  <p:embed/>
                  <p:pic>
                    <p:nvPicPr>
                      <p:cNvPr id="56325" name="Object 4">
                        <a:extLst>
                          <a:ext uri="{FF2B5EF4-FFF2-40B4-BE49-F238E27FC236}">
                            <a16:creationId xmlns:a16="http://schemas.microsoft.com/office/drawing/2014/main" id="{D6AA9180-9E77-43A0-B559-C229399867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2264" y="3395697"/>
                        <a:ext cx="22225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2" name="Rectangle 2061">
            <a:extLst>
              <a:ext uri="{FF2B5EF4-FFF2-40B4-BE49-F238E27FC236}">
                <a16:creationId xmlns:a16="http://schemas.microsoft.com/office/drawing/2014/main" id="{A0BD41BE-471E-4518-9B0F-210E1DD1873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5C5FB4D-2BD4-4EE1-AE88-1355823C479B}" type="slidenum">
              <a:rPr lang="en-US" altLang="en-US" sz="1200"/>
              <a:pPr eaLnBrk="1" hangingPunct="1"/>
              <a:t>71</a:t>
            </a:fld>
            <a:endParaRPr lang="en-US" altLang="en-US" sz="1200"/>
          </a:p>
        </p:txBody>
      </p:sp>
      <p:sp>
        <p:nvSpPr>
          <p:cNvPr id="56324" name="Rectangle 3">
            <a:extLst>
              <a:ext uri="{FF2B5EF4-FFF2-40B4-BE49-F238E27FC236}">
                <a16:creationId xmlns:a16="http://schemas.microsoft.com/office/drawing/2014/main" id="{2AB960DF-DE35-4F80-B842-9C9AF5614BA6}"/>
              </a:ext>
            </a:extLst>
          </p:cNvPr>
          <p:cNvSpPr>
            <a:spLocks noGrp="1" noChangeArrowheads="1"/>
          </p:cNvSpPr>
          <p:nvPr>
            <p:ph type="body" sz="half" idx="4294967295"/>
          </p:nvPr>
        </p:nvSpPr>
        <p:spPr>
          <a:xfrm>
            <a:off x="800100" y="1737359"/>
            <a:ext cx="10294620" cy="4834037"/>
          </a:xfrm>
        </p:spPr>
        <p:txBody>
          <a:bodyPr>
            <a:normAutofit/>
          </a:bodyPr>
          <a:lstStyle/>
          <a:p>
            <a:pPr eaLnBrk="1" hangingPunct="1">
              <a:lnSpc>
                <a:spcPct val="120000"/>
              </a:lnSpc>
            </a:pPr>
            <a:r>
              <a:rPr lang="en-US" altLang="en-US" b="1" dirty="0"/>
              <a:t>Min-max normalization</a:t>
            </a:r>
            <a:r>
              <a:rPr lang="en-US" altLang="en-US" dirty="0"/>
              <a:t>: to [</a:t>
            </a:r>
            <a:r>
              <a:rPr lang="en-US" altLang="en-US" dirty="0" err="1"/>
              <a:t>new_min</a:t>
            </a:r>
            <a:r>
              <a:rPr lang="en-US" altLang="en-US" baseline="-25000" dirty="0" err="1"/>
              <a:t>A</a:t>
            </a:r>
            <a:r>
              <a:rPr lang="en-US" altLang="en-US" dirty="0"/>
              <a:t>, </a:t>
            </a:r>
            <a:r>
              <a:rPr lang="en-US" altLang="en-US" dirty="0" err="1"/>
              <a:t>new_max</a:t>
            </a:r>
            <a:r>
              <a:rPr lang="en-US" altLang="en-US" baseline="-25000" dirty="0" err="1"/>
              <a:t>A</a:t>
            </a:r>
            <a:r>
              <a:rPr lang="en-US" altLang="en-US" dirty="0"/>
              <a:t>]</a:t>
            </a:r>
          </a:p>
          <a:p>
            <a:pPr lvl="1" eaLnBrk="1" hangingPunct="1">
              <a:lnSpc>
                <a:spcPct val="120000"/>
              </a:lnSpc>
            </a:pPr>
            <a:endParaRPr lang="en-US" altLang="en-US" sz="2000" dirty="0"/>
          </a:p>
          <a:p>
            <a:pPr lvl="1" eaLnBrk="1" hangingPunct="1">
              <a:lnSpc>
                <a:spcPct val="120000"/>
              </a:lnSpc>
            </a:pPr>
            <a:endParaRPr lang="en-US" altLang="en-US" sz="2000" dirty="0"/>
          </a:p>
          <a:p>
            <a:pPr lvl="1" eaLnBrk="1" hangingPunct="1">
              <a:lnSpc>
                <a:spcPct val="120000"/>
              </a:lnSpc>
            </a:pPr>
            <a:r>
              <a:rPr lang="en-US" altLang="en-US" sz="2000" dirty="0"/>
              <a:t>Ex.  Let income range $12,000 to $98,000 normalized to [0.0, 1.0].  Then $73,000 is mapped to  </a:t>
            </a:r>
          </a:p>
          <a:p>
            <a:pPr eaLnBrk="1" hangingPunct="1">
              <a:lnSpc>
                <a:spcPct val="120000"/>
              </a:lnSpc>
            </a:pPr>
            <a:r>
              <a:rPr lang="en-US" altLang="en-US" b="1" dirty="0"/>
              <a:t>Z-score normalization</a:t>
            </a:r>
            <a:r>
              <a:rPr lang="en-US" altLang="en-US" dirty="0"/>
              <a:t> (</a:t>
            </a:r>
            <a:r>
              <a:rPr lang="el-GR" altLang="en-US" dirty="0"/>
              <a:t>μ</a:t>
            </a:r>
            <a:r>
              <a:rPr lang="en-US" altLang="en-US" dirty="0"/>
              <a:t>: mean, </a:t>
            </a:r>
            <a:r>
              <a:rPr lang="el-GR" altLang="en-US" dirty="0"/>
              <a:t>σ</a:t>
            </a:r>
            <a:r>
              <a:rPr lang="en-US" altLang="en-US" dirty="0"/>
              <a:t>: standard deviation):</a:t>
            </a:r>
          </a:p>
          <a:p>
            <a:pPr eaLnBrk="1" hangingPunct="1">
              <a:lnSpc>
                <a:spcPct val="120000"/>
              </a:lnSpc>
            </a:pPr>
            <a:endParaRPr lang="en-US" altLang="en-US" dirty="0"/>
          </a:p>
          <a:p>
            <a:pPr lvl="1" eaLnBrk="1" hangingPunct="1">
              <a:lnSpc>
                <a:spcPct val="120000"/>
              </a:lnSpc>
            </a:pPr>
            <a:endParaRPr lang="en-US" altLang="en-US" sz="2000" dirty="0"/>
          </a:p>
          <a:p>
            <a:pPr lvl="1" eaLnBrk="1" hangingPunct="1">
              <a:lnSpc>
                <a:spcPct val="120000"/>
              </a:lnSpc>
            </a:pPr>
            <a:r>
              <a:rPr lang="en-US" altLang="en-US" sz="2000" dirty="0"/>
              <a:t>Ex. Let </a:t>
            </a:r>
            <a:r>
              <a:rPr lang="el-GR" altLang="en-US" sz="2000" dirty="0"/>
              <a:t>μ</a:t>
            </a:r>
            <a:r>
              <a:rPr lang="en-US" altLang="en-US" sz="2000" dirty="0"/>
              <a:t> = 54,000, </a:t>
            </a:r>
            <a:r>
              <a:rPr lang="el-GR" altLang="en-US" sz="2000" dirty="0"/>
              <a:t>σ</a:t>
            </a:r>
            <a:r>
              <a:rPr lang="en-US" altLang="en-US" sz="2000" dirty="0"/>
              <a:t> = 16,000.  Then</a:t>
            </a:r>
            <a:endParaRPr lang="el-GR" altLang="en-US" sz="2000" dirty="0"/>
          </a:p>
          <a:p>
            <a:pPr eaLnBrk="1" hangingPunct="1">
              <a:lnSpc>
                <a:spcPct val="120000"/>
              </a:lnSpc>
            </a:pPr>
            <a:r>
              <a:rPr lang="en-US" altLang="en-US" b="1" dirty="0"/>
              <a:t>Normalization by decimal scaling</a:t>
            </a:r>
          </a:p>
        </p:txBody>
      </p:sp>
      <p:graphicFrame>
        <p:nvGraphicFramePr>
          <p:cNvPr id="56331" name="Object 10">
            <a:extLst>
              <a:ext uri="{FF2B5EF4-FFF2-40B4-BE49-F238E27FC236}">
                <a16:creationId xmlns:a16="http://schemas.microsoft.com/office/drawing/2014/main" id="{8A815846-1B9D-44EF-8CEC-7D890E2E05B3}"/>
              </a:ext>
            </a:extLst>
          </p:cNvPr>
          <p:cNvGraphicFramePr>
            <a:graphicFrameLocks noGrp="1" noChangeAspect="1"/>
          </p:cNvGraphicFramePr>
          <p:nvPr>
            <p:ph sz="quarter" idx="4294967295"/>
            <p:extLst>
              <p:ext uri="{D42A27DB-BD31-4B8C-83A1-F6EECF244321}">
                <p14:modId xmlns:p14="http://schemas.microsoft.com/office/powerpoint/2010/main" val="2926001075"/>
              </p:ext>
            </p:extLst>
          </p:nvPr>
        </p:nvGraphicFramePr>
        <p:xfrm>
          <a:off x="5899151" y="5055633"/>
          <a:ext cx="1952625" cy="563562"/>
        </p:xfrm>
        <a:graphic>
          <a:graphicData uri="http://schemas.openxmlformats.org/presentationml/2006/ole">
            <mc:AlternateContent xmlns:mc="http://schemas.openxmlformats.org/markup-compatibility/2006">
              <mc:Choice xmlns:v="urn:schemas-microsoft-com:vml" Requires="v">
                <p:oleObj spid="_x0000_s8303" name="Equation" r:id="rId6" imgW="1498600" imgH="419100" progId="Equation.3">
                  <p:embed/>
                </p:oleObj>
              </mc:Choice>
              <mc:Fallback>
                <p:oleObj name="Equation" r:id="rId6" imgW="1498600" imgH="419100" progId="Equation.3">
                  <p:embed/>
                  <p:pic>
                    <p:nvPicPr>
                      <p:cNvPr id="56331" name="Object 10">
                        <a:extLst>
                          <a:ext uri="{FF2B5EF4-FFF2-40B4-BE49-F238E27FC236}">
                            <a16:creationId xmlns:a16="http://schemas.microsoft.com/office/drawing/2014/main" id="{8A815846-1B9D-44EF-8CEC-7D890E2E05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99151" y="5055633"/>
                        <a:ext cx="1952625"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6" name="Object 5">
            <a:extLst>
              <a:ext uri="{FF2B5EF4-FFF2-40B4-BE49-F238E27FC236}">
                <a16:creationId xmlns:a16="http://schemas.microsoft.com/office/drawing/2014/main" id="{35309F03-3E18-415E-BBC1-550FB2431B1D}"/>
              </a:ext>
            </a:extLst>
          </p:cNvPr>
          <p:cNvGraphicFramePr>
            <a:graphicFrameLocks noChangeAspect="1"/>
          </p:cNvGraphicFramePr>
          <p:nvPr>
            <p:extLst>
              <p:ext uri="{D42A27DB-BD31-4B8C-83A1-F6EECF244321}">
                <p14:modId xmlns:p14="http://schemas.microsoft.com/office/powerpoint/2010/main" val="335920555"/>
              </p:ext>
            </p:extLst>
          </p:nvPr>
        </p:nvGraphicFramePr>
        <p:xfrm>
          <a:off x="4990486" y="2230190"/>
          <a:ext cx="5943600" cy="709613"/>
        </p:xfrm>
        <a:graphic>
          <a:graphicData uri="http://schemas.openxmlformats.org/presentationml/2006/ole">
            <mc:AlternateContent xmlns:mc="http://schemas.openxmlformats.org/markup-compatibility/2006">
              <mc:Choice xmlns:v="urn:schemas-microsoft-com:vml" Requires="v">
                <p:oleObj spid="_x0000_s8304" name="Equation" r:id="rId8" imgW="3340100" imgH="393700" progId="Equation.3">
                  <p:embed/>
                </p:oleObj>
              </mc:Choice>
              <mc:Fallback>
                <p:oleObj name="Equation" r:id="rId8" imgW="3340100" imgH="393700" progId="Equation.3">
                  <p:embed/>
                  <p:pic>
                    <p:nvPicPr>
                      <p:cNvPr id="56326" name="Object 5">
                        <a:extLst>
                          <a:ext uri="{FF2B5EF4-FFF2-40B4-BE49-F238E27FC236}">
                            <a16:creationId xmlns:a16="http://schemas.microsoft.com/office/drawing/2014/main" id="{35309F03-3E18-415E-BBC1-550FB2431B1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90486" y="2230190"/>
                        <a:ext cx="5943600" cy="709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7" name="Object 6">
            <a:extLst>
              <a:ext uri="{FF2B5EF4-FFF2-40B4-BE49-F238E27FC236}">
                <a16:creationId xmlns:a16="http://schemas.microsoft.com/office/drawing/2014/main" id="{6E090478-2735-497F-9EA3-7DE128CD32E8}"/>
              </a:ext>
            </a:extLst>
          </p:cNvPr>
          <p:cNvGraphicFramePr>
            <a:graphicFrameLocks noChangeAspect="1"/>
          </p:cNvGraphicFramePr>
          <p:nvPr>
            <p:extLst>
              <p:ext uri="{D42A27DB-BD31-4B8C-83A1-F6EECF244321}">
                <p14:modId xmlns:p14="http://schemas.microsoft.com/office/powerpoint/2010/main" val="2190820039"/>
              </p:ext>
            </p:extLst>
          </p:nvPr>
        </p:nvGraphicFramePr>
        <p:xfrm>
          <a:off x="5427664" y="4194969"/>
          <a:ext cx="1447800" cy="679450"/>
        </p:xfrm>
        <a:graphic>
          <a:graphicData uri="http://schemas.openxmlformats.org/presentationml/2006/ole">
            <mc:AlternateContent xmlns:mc="http://schemas.openxmlformats.org/markup-compatibility/2006">
              <mc:Choice xmlns:v="urn:schemas-microsoft-com:vml" Requires="v">
                <p:oleObj spid="_x0000_s8305" name="Equation" r:id="rId10" imgW="634725" imgH="393529" progId="Equation.3">
                  <p:embed/>
                </p:oleObj>
              </mc:Choice>
              <mc:Fallback>
                <p:oleObj name="Equation" r:id="rId10" imgW="634725" imgH="393529" progId="Equation.3">
                  <p:embed/>
                  <p:pic>
                    <p:nvPicPr>
                      <p:cNvPr id="56327" name="Object 6">
                        <a:extLst>
                          <a:ext uri="{FF2B5EF4-FFF2-40B4-BE49-F238E27FC236}">
                            <a16:creationId xmlns:a16="http://schemas.microsoft.com/office/drawing/2014/main" id="{6E090478-2735-497F-9EA3-7DE128CD32E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27664" y="4194969"/>
                        <a:ext cx="144780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8" name="Object 7">
            <a:extLst>
              <a:ext uri="{FF2B5EF4-FFF2-40B4-BE49-F238E27FC236}">
                <a16:creationId xmlns:a16="http://schemas.microsoft.com/office/drawing/2014/main" id="{608D626F-89DC-4851-9D9E-67CAB928957F}"/>
              </a:ext>
            </a:extLst>
          </p:cNvPr>
          <p:cNvGraphicFramePr>
            <a:graphicFrameLocks noChangeAspect="1"/>
          </p:cNvGraphicFramePr>
          <p:nvPr>
            <p:extLst>
              <p:ext uri="{D42A27DB-BD31-4B8C-83A1-F6EECF244321}">
                <p14:modId xmlns:p14="http://schemas.microsoft.com/office/powerpoint/2010/main" val="4084012499"/>
              </p:ext>
            </p:extLst>
          </p:nvPr>
        </p:nvGraphicFramePr>
        <p:xfrm>
          <a:off x="4457086" y="5409884"/>
          <a:ext cx="1066800" cy="847725"/>
        </p:xfrm>
        <a:graphic>
          <a:graphicData uri="http://schemas.openxmlformats.org/presentationml/2006/ole">
            <mc:AlternateContent xmlns:mc="http://schemas.openxmlformats.org/markup-compatibility/2006">
              <mc:Choice xmlns:v="urn:schemas-microsoft-com:vml" Requires="v">
                <p:oleObj spid="_x0000_s8306" name="Equation" r:id="rId12" imgW="495085" imgH="393529" progId="Equation.3">
                  <p:embed/>
                </p:oleObj>
              </mc:Choice>
              <mc:Fallback>
                <p:oleObj name="Equation" r:id="rId12" imgW="495085" imgH="393529" progId="Equation.3">
                  <p:embed/>
                  <p:pic>
                    <p:nvPicPr>
                      <p:cNvPr id="56328" name="Object 7">
                        <a:extLst>
                          <a:ext uri="{FF2B5EF4-FFF2-40B4-BE49-F238E27FC236}">
                            <a16:creationId xmlns:a16="http://schemas.microsoft.com/office/drawing/2014/main" id="{608D626F-89DC-4851-9D9E-67CAB928957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57086" y="5409884"/>
                        <a:ext cx="1066800"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9" name="Object 8">
            <a:extLst>
              <a:ext uri="{FF2B5EF4-FFF2-40B4-BE49-F238E27FC236}">
                <a16:creationId xmlns:a16="http://schemas.microsoft.com/office/drawing/2014/main" id="{ED60FC39-E97C-474C-A22F-6DF14CF63CD6}"/>
              </a:ext>
            </a:extLst>
          </p:cNvPr>
          <p:cNvGraphicFramePr>
            <a:graphicFrameLocks noChangeAspect="1"/>
          </p:cNvGraphicFramePr>
          <p:nvPr/>
        </p:nvGraphicFramePr>
        <p:xfrm>
          <a:off x="6038851" y="3321051"/>
          <a:ext cx="112713" cy="214313"/>
        </p:xfrm>
        <a:graphic>
          <a:graphicData uri="http://schemas.openxmlformats.org/presentationml/2006/ole">
            <mc:AlternateContent xmlns:mc="http://schemas.openxmlformats.org/markup-compatibility/2006">
              <mc:Choice xmlns:v="urn:schemas-microsoft-com:vml" Requires="v">
                <p:oleObj spid="_x0000_s8307" name="Equation" r:id="rId14" imgW="114151" imgH="215619" progId="Equation.3">
                  <p:embed/>
                </p:oleObj>
              </mc:Choice>
              <mc:Fallback>
                <p:oleObj name="Equation" r:id="rId14" imgW="114151" imgH="215619" progId="Equation.3">
                  <p:embed/>
                  <p:pic>
                    <p:nvPicPr>
                      <p:cNvPr id="56329" name="Object 8">
                        <a:extLst>
                          <a:ext uri="{FF2B5EF4-FFF2-40B4-BE49-F238E27FC236}">
                            <a16:creationId xmlns:a16="http://schemas.microsoft.com/office/drawing/2014/main" id="{ED60FC39-E97C-474C-A22F-6DF14CF63CD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38851" y="3321051"/>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30" name="Text Box 9">
            <a:extLst>
              <a:ext uri="{FF2B5EF4-FFF2-40B4-BE49-F238E27FC236}">
                <a16:creationId xmlns:a16="http://schemas.microsoft.com/office/drawing/2014/main" id="{3A2A6585-7F01-406E-9D9F-6E9C9AE3207D}"/>
              </a:ext>
            </a:extLst>
          </p:cNvPr>
          <p:cNvSpPr txBox="1">
            <a:spLocks noChangeArrowheads="1"/>
          </p:cNvSpPr>
          <p:nvPr/>
        </p:nvSpPr>
        <p:spPr bwMode="auto">
          <a:xfrm>
            <a:off x="5719918" y="5800409"/>
            <a:ext cx="6126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dirty="0">
                <a:latin typeface="Times New Roman" panose="02020603050405020304" pitchFamily="18" charset="0"/>
              </a:rPr>
              <a:t>Where </a:t>
            </a:r>
            <a:r>
              <a:rPr lang="en-US" altLang="en-US" i="1" dirty="0">
                <a:latin typeface="Times New Roman" panose="02020603050405020304" pitchFamily="18" charset="0"/>
              </a:rPr>
              <a:t>j</a:t>
            </a:r>
            <a:r>
              <a:rPr lang="en-US" altLang="en-US" sz="2000" dirty="0">
                <a:latin typeface="Times New Roman" panose="02020603050405020304" pitchFamily="18" charset="0"/>
              </a:rPr>
              <a:t> is the smallest integer such that Max(|</a:t>
            </a:r>
            <a:r>
              <a:rPr lang="el-GR" altLang="en-US" sz="2000" dirty="0">
                <a:latin typeface="Times New Roman" panose="02020603050405020304" pitchFamily="18" charset="0"/>
                <a:cs typeface="Times New Roman" panose="02020603050405020304" pitchFamily="18" charset="0"/>
              </a:rPr>
              <a:t>ν</a:t>
            </a:r>
            <a:r>
              <a:rPr lang="en-US" altLang="en-US" sz="2000" dirty="0">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rPr>
              <a:t>|) &lt; 1</a:t>
            </a:r>
            <a:endParaRPr lang="en-US" altLang="en-US" dirty="0">
              <a:latin typeface="Times New Roman" panose="02020603050405020304"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a:extLst>
              <a:ext uri="{FF2B5EF4-FFF2-40B4-BE49-F238E27FC236}">
                <a16:creationId xmlns:a16="http://schemas.microsoft.com/office/drawing/2014/main" id="{C7990E6F-BFC5-4C16-AF10-C8ED3D2E20F4}"/>
              </a:ext>
            </a:extLst>
          </p:cNvPr>
          <p:cNvSpPr>
            <a:spLocks noGrp="1" noChangeArrowheads="1"/>
          </p:cNvSpPr>
          <p:nvPr>
            <p:ph type="title"/>
          </p:nvPr>
        </p:nvSpPr>
        <p:spPr/>
        <p:txBody>
          <a:bodyPr/>
          <a:lstStyle/>
          <a:p>
            <a:pPr eaLnBrk="1" hangingPunct="1"/>
            <a:r>
              <a:rPr lang="en-US" altLang="en-US">
                <a:solidFill>
                  <a:srgbClr val="170981"/>
                </a:solidFill>
              </a:rPr>
              <a:t>Discretization</a:t>
            </a:r>
            <a:r>
              <a:rPr lang="en-US" altLang="en-US">
                <a:solidFill>
                  <a:schemeClr val="hlink"/>
                </a:solidFill>
              </a:rPr>
              <a:t> </a:t>
            </a:r>
          </a:p>
        </p:txBody>
      </p:sp>
      <p:sp>
        <p:nvSpPr>
          <p:cNvPr id="57348" name="Rectangle 3">
            <a:extLst>
              <a:ext uri="{FF2B5EF4-FFF2-40B4-BE49-F238E27FC236}">
                <a16:creationId xmlns:a16="http://schemas.microsoft.com/office/drawing/2014/main" id="{4387BB82-2980-4FE7-B7C6-C202B7229A43}"/>
              </a:ext>
            </a:extLst>
          </p:cNvPr>
          <p:cNvSpPr>
            <a:spLocks noGrp="1" noChangeArrowheads="1"/>
          </p:cNvSpPr>
          <p:nvPr>
            <p:ph idx="1"/>
          </p:nvPr>
        </p:nvSpPr>
        <p:spPr/>
        <p:txBody>
          <a:bodyPr>
            <a:normAutofit fontScale="85000" lnSpcReduction="20000"/>
          </a:bodyPr>
          <a:lstStyle/>
          <a:p>
            <a:pPr eaLnBrk="1" hangingPunct="1">
              <a:lnSpc>
                <a:spcPct val="120000"/>
              </a:lnSpc>
            </a:pPr>
            <a:r>
              <a:rPr lang="en-US" altLang="en-US" dirty="0"/>
              <a:t>Three types of attributes</a:t>
            </a:r>
          </a:p>
          <a:p>
            <a:pPr lvl="1" eaLnBrk="1" hangingPunct="1">
              <a:lnSpc>
                <a:spcPct val="120000"/>
              </a:lnSpc>
            </a:pPr>
            <a:r>
              <a:rPr lang="en-US" altLang="en-US" sz="2000" dirty="0"/>
              <a:t>Nominal—values from an unordered set, e.g., color, profession</a:t>
            </a:r>
          </a:p>
          <a:p>
            <a:pPr lvl="1" eaLnBrk="1" hangingPunct="1">
              <a:lnSpc>
                <a:spcPct val="120000"/>
              </a:lnSpc>
            </a:pPr>
            <a:r>
              <a:rPr lang="en-US" altLang="en-US" sz="2000" dirty="0"/>
              <a:t>Ordinal—values from an ordered set, e.g., military or academic rank </a:t>
            </a:r>
          </a:p>
          <a:p>
            <a:pPr lvl="1" eaLnBrk="1" hangingPunct="1">
              <a:lnSpc>
                <a:spcPct val="120000"/>
              </a:lnSpc>
            </a:pPr>
            <a:r>
              <a:rPr lang="en-US" altLang="en-US" sz="2000" dirty="0"/>
              <a:t>Numeric—real numbers, e.g., integer or real numbers</a:t>
            </a:r>
          </a:p>
          <a:p>
            <a:pPr eaLnBrk="1" hangingPunct="1">
              <a:lnSpc>
                <a:spcPct val="120000"/>
              </a:lnSpc>
            </a:pPr>
            <a:r>
              <a:rPr lang="en-US" altLang="en-US" dirty="0"/>
              <a:t>Discretization: Divide the range of a continuous attribute into intervals</a:t>
            </a:r>
          </a:p>
          <a:p>
            <a:pPr lvl="1" eaLnBrk="1" hangingPunct="1">
              <a:lnSpc>
                <a:spcPct val="120000"/>
              </a:lnSpc>
            </a:pPr>
            <a:r>
              <a:rPr lang="en-US" altLang="en-US" sz="2000" dirty="0"/>
              <a:t>Interval labels can then be used to replace actual data values </a:t>
            </a:r>
          </a:p>
          <a:p>
            <a:pPr lvl="1" eaLnBrk="1" hangingPunct="1">
              <a:lnSpc>
                <a:spcPct val="120000"/>
              </a:lnSpc>
            </a:pPr>
            <a:r>
              <a:rPr lang="en-US" altLang="en-US" sz="2000" dirty="0"/>
              <a:t>Reduce data size by discretization</a:t>
            </a:r>
          </a:p>
          <a:p>
            <a:pPr lvl="1" eaLnBrk="1" hangingPunct="1">
              <a:lnSpc>
                <a:spcPct val="120000"/>
              </a:lnSpc>
            </a:pPr>
            <a:r>
              <a:rPr lang="en-US" altLang="en-US" sz="2000" dirty="0"/>
              <a:t>Supervised vs. unsupervised</a:t>
            </a:r>
          </a:p>
          <a:p>
            <a:pPr lvl="1" eaLnBrk="1" hangingPunct="1">
              <a:lnSpc>
                <a:spcPct val="120000"/>
              </a:lnSpc>
            </a:pPr>
            <a:r>
              <a:rPr lang="en-US" altLang="en-US" sz="2000" dirty="0"/>
              <a:t>Split (top-down) vs. merge (bottom-up)</a:t>
            </a:r>
          </a:p>
          <a:p>
            <a:pPr lvl="1" eaLnBrk="1" hangingPunct="1">
              <a:lnSpc>
                <a:spcPct val="120000"/>
              </a:lnSpc>
            </a:pPr>
            <a:r>
              <a:rPr lang="en-US" altLang="en-US" sz="2000" dirty="0"/>
              <a:t>Discretization can be performed recursively on an attribute</a:t>
            </a:r>
          </a:p>
          <a:p>
            <a:pPr lvl="1" eaLnBrk="1" hangingPunct="1">
              <a:lnSpc>
                <a:spcPct val="120000"/>
              </a:lnSpc>
            </a:pPr>
            <a:r>
              <a:rPr lang="en-US" altLang="en-US" sz="2000" dirty="0"/>
              <a:t>Prepare for further analysis, e.g., classification</a:t>
            </a:r>
          </a:p>
        </p:txBody>
      </p:sp>
      <p:sp>
        <p:nvSpPr>
          <p:cNvPr id="57346" name="Rectangle 2061">
            <a:extLst>
              <a:ext uri="{FF2B5EF4-FFF2-40B4-BE49-F238E27FC236}">
                <a16:creationId xmlns:a16="http://schemas.microsoft.com/office/drawing/2014/main" id="{FDE8A022-6A8A-417C-A805-B3A72CA42E1B}"/>
              </a:ext>
            </a:extLst>
          </p:cNvPr>
          <p:cNvSpPr>
            <a:spLocks noGrp="1" noChangeArrowheads="1"/>
          </p:cNvSpPr>
          <p:nvPr>
            <p:ph type="sldNum" sz="quarter" idx="4294967295"/>
          </p:nvPr>
        </p:nvSpPr>
        <p:spPr>
          <a:xfrm>
            <a:off x="0" y="6459538"/>
            <a:ext cx="2473325"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5F48D5E-3F12-460F-AC28-A1780372EA92}" type="slidenum">
              <a:rPr lang="en-US" altLang="en-US" sz="1200"/>
              <a:pPr eaLnBrk="1" hangingPunct="1"/>
              <a:t>72</a:t>
            </a:fld>
            <a:endParaRPr lang="en-US" altLang="en-US"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34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34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34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34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34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34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7348">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7348">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734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061">
            <a:extLst>
              <a:ext uri="{FF2B5EF4-FFF2-40B4-BE49-F238E27FC236}">
                <a16:creationId xmlns:a16="http://schemas.microsoft.com/office/drawing/2014/main" id="{1F080318-F398-406D-83A2-0CE2F2EBC09D}"/>
              </a:ext>
            </a:extLst>
          </p:cNvPr>
          <p:cNvSpPr txBox="1">
            <a:spLocks noGrp="1" noChangeArrowheads="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64607667-F828-4A62-B5C7-138D8CB04051}" type="slidenum">
              <a:rPr lang="en-US" altLang="en-US" sz="1200"/>
              <a:pPr algn="r" eaLnBrk="1" hangingPunct="1"/>
              <a:t>73</a:t>
            </a:fld>
            <a:endParaRPr lang="en-US" altLang="en-US" sz="1200"/>
          </a:p>
        </p:txBody>
      </p:sp>
      <p:sp>
        <p:nvSpPr>
          <p:cNvPr id="58371" name="Rectangle 2">
            <a:extLst>
              <a:ext uri="{FF2B5EF4-FFF2-40B4-BE49-F238E27FC236}">
                <a16:creationId xmlns:a16="http://schemas.microsoft.com/office/drawing/2014/main" id="{BD3BD2A0-7D70-4654-A353-2C8B909F8D81}"/>
              </a:ext>
            </a:extLst>
          </p:cNvPr>
          <p:cNvSpPr>
            <a:spLocks noGrp="1" noChangeArrowheads="1"/>
          </p:cNvSpPr>
          <p:nvPr>
            <p:ph type="title"/>
          </p:nvPr>
        </p:nvSpPr>
        <p:spPr/>
        <p:txBody>
          <a:bodyPr/>
          <a:lstStyle/>
          <a:p>
            <a:pPr eaLnBrk="1" hangingPunct="1"/>
            <a:r>
              <a:rPr lang="en-US" altLang="en-US"/>
              <a:t>Data Discretization Methods</a:t>
            </a:r>
          </a:p>
        </p:txBody>
      </p:sp>
      <p:sp>
        <p:nvSpPr>
          <p:cNvPr id="58372" name="Rectangle 3">
            <a:extLst>
              <a:ext uri="{FF2B5EF4-FFF2-40B4-BE49-F238E27FC236}">
                <a16:creationId xmlns:a16="http://schemas.microsoft.com/office/drawing/2014/main" id="{5C18DFBA-A71A-408D-880A-68081149800B}"/>
              </a:ext>
            </a:extLst>
          </p:cNvPr>
          <p:cNvSpPr>
            <a:spLocks noGrp="1" noChangeArrowheads="1"/>
          </p:cNvSpPr>
          <p:nvPr>
            <p:ph idx="1"/>
          </p:nvPr>
        </p:nvSpPr>
        <p:spPr/>
        <p:txBody>
          <a:bodyPr/>
          <a:lstStyle/>
          <a:p>
            <a:pPr eaLnBrk="1" hangingPunct="1">
              <a:lnSpc>
                <a:spcPct val="120000"/>
              </a:lnSpc>
            </a:pPr>
            <a:r>
              <a:rPr lang="en-US" altLang="en-US" sz="2400" dirty="0"/>
              <a:t>Typical methods: All the methods can be applied recursively</a:t>
            </a:r>
          </a:p>
          <a:p>
            <a:pPr lvl="1" eaLnBrk="1" hangingPunct="1">
              <a:lnSpc>
                <a:spcPct val="120000"/>
              </a:lnSpc>
            </a:pPr>
            <a:r>
              <a:rPr lang="en-US" altLang="en-US" sz="2400" dirty="0">
                <a:solidFill>
                  <a:schemeClr val="hlink"/>
                </a:solidFill>
              </a:rPr>
              <a:t>Binning</a:t>
            </a:r>
            <a:r>
              <a:rPr lang="en-US" altLang="en-US" sz="2400" dirty="0"/>
              <a:t> </a:t>
            </a:r>
          </a:p>
          <a:p>
            <a:pPr lvl="2" eaLnBrk="1" hangingPunct="1">
              <a:lnSpc>
                <a:spcPct val="120000"/>
              </a:lnSpc>
            </a:pPr>
            <a:r>
              <a:rPr lang="en-US" altLang="en-US" dirty="0"/>
              <a:t>Top-down split, unsupervised</a:t>
            </a:r>
          </a:p>
          <a:p>
            <a:pPr lvl="1" eaLnBrk="1" hangingPunct="1">
              <a:lnSpc>
                <a:spcPct val="120000"/>
              </a:lnSpc>
            </a:pPr>
            <a:r>
              <a:rPr lang="en-US" altLang="en-US" sz="2400" dirty="0">
                <a:solidFill>
                  <a:schemeClr val="hlink"/>
                </a:solidFill>
              </a:rPr>
              <a:t>Histogram analysis</a:t>
            </a:r>
          </a:p>
          <a:p>
            <a:pPr lvl="2" eaLnBrk="1" hangingPunct="1">
              <a:lnSpc>
                <a:spcPct val="120000"/>
              </a:lnSpc>
            </a:pPr>
            <a:r>
              <a:rPr lang="en-US" altLang="en-US" dirty="0"/>
              <a:t>Top-down split, unsupervised</a:t>
            </a:r>
          </a:p>
          <a:p>
            <a:pPr lvl="1" eaLnBrk="1" hangingPunct="1">
              <a:lnSpc>
                <a:spcPct val="120000"/>
              </a:lnSpc>
            </a:pPr>
            <a:r>
              <a:rPr lang="en-US" altLang="en-US" sz="2400" dirty="0">
                <a:solidFill>
                  <a:schemeClr val="hlink"/>
                </a:solidFill>
              </a:rPr>
              <a:t>Clustering analysis</a:t>
            </a:r>
            <a:r>
              <a:rPr lang="en-US" altLang="en-US" sz="2400" dirty="0"/>
              <a:t> (unsupervised, top-down split or bottom-up merge)</a:t>
            </a:r>
          </a:p>
          <a:p>
            <a:pPr lvl="1" eaLnBrk="1" hangingPunct="1">
              <a:lnSpc>
                <a:spcPct val="120000"/>
              </a:lnSpc>
            </a:pPr>
            <a:r>
              <a:rPr lang="en-US" altLang="en-US" sz="2400" dirty="0">
                <a:solidFill>
                  <a:schemeClr val="hlink"/>
                </a:solidFill>
              </a:rPr>
              <a:t>Decision-tree analysis</a:t>
            </a:r>
            <a:r>
              <a:rPr lang="en-US" altLang="en-US" sz="2400" dirty="0"/>
              <a:t> (supervised, top-down split)</a:t>
            </a:r>
          </a:p>
          <a:p>
            <a:pPr lvl="1" eaLnBrk="1" hangingPunct="1">
              <a:lnSpc>
                <a:spcPct val="120000"/>
              </a:lnSpc>
            </a:pPr>
            <a:r>
              <a:rPr lang="en-US" altLang="en-US" sz="2400" dirty="0">
                <a:solidFill>
                  <a:schemeClr val="hlink"/>
                </a:solidFill>
                <a:sym typeface="Symbol" panose="05050102010706020507" pitchFamily="18" charset="2"/>
              </a:rPr>
              <a:t>Correlation (e.g., </a:t>
            </a:r>
            <a:r>
              <a:rPr lang="en-US" altLang="en-US" sz="2400" baseline="30000" dirty="0">
                <a:solidFill>
                  <a:schemeClr val="hlink"/>
                </a:solidFill>
              </a:rPr>
              <a:t>2</a:t>
            </a:r>
            <a:r>
              <a:rPr lang="en-US" altLang="en-US" sz="2400" dirty="0">
                <a:solidFill>
                  <a:schemeClr val="hlink"/>
                </a:solidFill>
              </a:rPr>
              <a:t>) analysis</a:t>
            </a:r>
            <a:r>
              <a:rPr lang="en-US" altLang="en-US" sz="2400" dirty="0"/>
              <a:t> (unsupervised, bottom-up merge)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37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37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37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37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37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837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a:extLst>
              <a:ext uri="{FF2B5EF4-FFF2-40B4-BE49-F238E27FC236}">
                <a16:creationId xmlns:a16="http://schemas.microsoft.com/office/drawing/2014/main" id="{90F405FF-D236-4DAC-B6C1-E429DF71B53C}"/>
              </a:ext>
            </a:extLst>
          </p:cNvPr>
          <p:cNvSpPr>
            <a:spLocks noGrp="1" noChangeArrowheads="1"/>
          </p:cNvSpPr>
          <p:nvPr>
            <p:ph type="title"/>
          </p:nvPr>
        </p:nvSpPr>
        <p:spPr/>
        <p:txBody>
          <a:bodyPr/>
          <a:lstStyle/>
          <a:p>
            <a:pPr eaLnBrk="1" hangingPunct="1"/>
            <a:r>
              <a:rPr lang="en-US" altLang="en-US" sz="3200"/>
              <a:t>Simple Discretization: Binning</a:t>
            </a:r>
            <a:endParaRPr lang="en-US" altLang="en-US"/>
          </a:p>
        </p:txBody>
      </p:sp>
      <p:sp>
        <p:nvSpPr>
          <p:cNvPr id="59396" name="Rectangle 3">
            <a:extLst>
              <a:ext uri="{FF2B5EF4-FFF2-40B4-BE49-F238E27FC236}">
                <a16:creationId xmlns:a16="http://schemas.microsoft.com/office/drawing/2014/main" id="{51EB6574-2215-4C63-90F4-2CF4ABF09837}"/>
              </a:ext>
            </a:extLst>
          </p:cNvPr>
          <p:cNvSpPr>
            <a:spLocks noGrp="1" noChangeArrowheads="1"/>
          </p:cNvSpPr>
          <p:nvPr>
            <p:ph idx="1"/>
          </p:nvPr>
        </p:nvSpPr>
        <p:spPr/>
        <p:txBody>
          <a:bodyPr>
            <a:normAutofit fontScale="85000" lnSpcReduction="10000"/>
          </a:bodyPr>
          <a:lstStyle/>
          <a:p>
            <a:pPr eaLnBrk="1" hangingPunct="1">
              <a:lnSpc>
                <a:spcPct val="150000"/>
              </a:lnSpc>
            </a:pPr>
            <a:r>
              <a:rPr lang="en-US" altLang="en-US" dirty="0">
                <a:solidFill>
                  <a:schemeClr val="hlink"/>
                </a:solidFill>
              </a:rPr>
              <a:t>Equal-width</a:t>
            </a:r>
            <a:r>
              <a:rPr lang="en-US" altLang="en-US" dirty="0"/>
              <a:t> (distance) partitioning</a:t>
            </a:r>
          </a:p>
          <a:p>
            <a:pPr lvl="1" eaLnBrk="1" hangingPunct="1">
              <a:lnSpc>
                <a:spcPct val="150000"/>
              </a:lnSpc>
              <a:spcBef>
                <a:spcPct val="0"/>
              </a:spcBef>
            </a:pPr>
            <a:r>
              <a:rPr lang="en-US" altLang="en-US" sz="2000" dirty="0"/>
              <a:t>Divides the range into </a:t>
            </a:r>
            <a:r>
              <a:rPr lang="en-US" altLang="en-US" sz="2000" i="1" dirty="0"/>
              <a:t>N</a:t>
            </a:r>
            <a:r>
              <a:rPr lang="en-US" altLang="en-US" sz="2000" dirty="0"/>
              <a:t> intervals of equal size: </a:t>
            </a:r>
            <a:r>
              <a:rPr lang="en-US" altLang="en-US" sz="2000" dirty="0">
                <a:solidFill>
                  <a:srgbClr val="39513E"/>
                </a:solidFill>
              </a:rPr>
              <a:t>uniform grid</a:t>
            </a:r>
            <a:endParaRPr lang="en-US" altLang="en-US" sz="2000" dirty="0">
              <a:solidFill>
                <a:schemeClr val="hlink"/>
              </a:solidFill>
            </a:endParaRPr>
          </a:p>
          <a:p>
            <a:pPr lvl="1" eaLnBrk="1" hangingPunct="1">
              <a:lnSpc>
                <a:spcPct val="150000"/>
              </a:lnSpc>
              <a:spcBef>
                <a:spcPct val="0"/>
              </a:spcBef>
            </a:pPr>
            <a:r>
              <a:rPr lang="en-US" altLang="en-US" sz="2000" dirty="0"/>
              <a:t>if </a:t>
            </a:r>
            <a:r>
              <a:rPr lang="en-US" altLang="en-US" sz="2000" i="1" dirty="0"/>
              <a:t>A</a:t>
            </a:r>
            <a:r>
              <a:rPr lang="en-US" altLang="en-US" sz="2000" dirty="0"/>
              <a:t> and </a:t>
            </a:r>
            <a:r>
              <a:rPr lang="en-US" altLang="en-US" sz="2000" i="1" dirty="0"/>
              <a:t>B</a:t>
            </a:r>
            <a:r>
              <a:rPr lang="en-US" altLang="en-US" sz="2000" dirty="0"/>
              <a:t> are the lowest and highest values of the attribute, the width of intervals will be: </a:t>
            </a:r>
            <a:r>
              <a:rPr lang="en-US" altLang="en-US" sz="2000" i="1" dirty="0"/>
              <a:t>W </a:t>
            </a:r>
            <a:r>
              <a:rPr lang="en-US" altLang="en-US" sz="2000" dirty="0"/>
              <a:t>= (</a:t>
            </a:r>
            <a:r>
              <a:rPr lang="en-US" altLang="en-US" sz="2000" i="1" dirty="0"/>
              <a:t>B </a:t>
            </a:r>
            <a:r>
              <a:rPr lang="en-US" altLang="en-US" sz="2000" dirty="0"/>
              <a:t>–</a:t>
            </a:r>
            <a:r>
              <a:rPr lang="en-US" altLang="en-US" sz="2000" i="1" dirty="0"/>
              <a:t>A</a:t>
            </a:r>
            <a:r>
              <a:rPr lang="en-US" altLang="en-US" sz="2000" dirty="0"/>
              <a:t>)/</a:t>
            </a:r>
            <a:r>
              <a:rPr lang="en-US" altLang="en-US" sz="2000" i="1" dirty="0"/>
              <a:t>N.</a:t>
            </a:r>
            <a:endParaRPr lang="en-US" altLang="en-US" sz="2000" dirty="0"/>
          </a:p>
          <a:p>
            <a:pPr lvl="1" eaLnBrk="1" hangingPunct="1">
              <a:lnSpc>
                <a:spcPct val="150000"/>
              </a:lnSpc>
              <a:spcBef>
                <a:spcPct val="0"/>
              </a:spcBef>
            </a:pPr>
            <a:r>
              <a:rPr lang="en-US" altLang="en-US" sz="2000" dirty="0"/>
              <a:t>The most straightforward, but outliers may dominate presentation</a:t>
            </a:r>
          </a:p>
          <a:p>
            <a:pPr lvl="1" eaLnBrk="1" hangingPunct="1">
              <a:lnSpc>
                <a:spcPct val="150000"/>
              </a:lnSpc>
              <a:spcBef>
                <a:spcPct val="0"/>
              </a:spcBef>
            </a:pPr>
            <a:r>
              <a:rPr lang="en-US" altLang="en-US" sz="2000" dirty="0"/>
              <a:t>Skewed data is not handled well</a:t>
            </a:r>
            <a:endParaRPr lang="en-US" altLang="en-US" sz="2000" i="1" dirty="0"/>
          </a:p>
          <a:p>
            <a:pPr eaLnBrk="1" hangingPunct="1">
              <a:lnSpc>
                <a:spcPct val="150000"/>
              </a:lnSpc>
            </a:pPr>
            <a:r>
              <a:rPr lang="en-US" altLang="en-US" dirty="0">
                <a:solidFill>
                  <a:schemeClr val="hlink"/>
                </a:solidFill>
              </a:rPr>
              <a:t>Equal-depth</a:t>
            </a:r>
            <a:r>
              <a:rPr lang="en-US" altLang="en-US" dirty="0"/>
              <a:t> (frequency) partitioning</a:t>
            </a:r>
          </a:p>
          <a:p>
            <a:pPr lvl="1" eaLnBrk="1" hangingPunct="1">
              <a:lnSpc>
                <a:spcPct val="150000"/>
              </a:lnSpc>
              <a:spcBef>
                <a:spcPct val="0"/>
              </a:spcBef>
            </a:pPr>
            <a:r>
              <a:rPr lang="en-US" altLang="en-US" sz="2000" dirty="0"/>
              <a:t>Divides the range into </a:t>
            </a:r>
            <a:r>
              <a:rPr lang="en-US" altLang="en-US" sz="2000" i="1" dirty="0"/>
              <a:t>N</a:t>
            </a:r>
            <a:r>
              <a:rPr lang="en-US" altLang="en-US" sz="2000" dirty="0"/>
              <a:t> intervals, each containing approximately same number of samples</a:t>
            </a:r>
          </a:p>
          <a:p>
            <a:pPr lvl="1" eaLnBrk="1" hangingPunct="1">
              <a:lnSpc>
                <a:spcPct val="150000"/>
              </a:lnSpc>
              <a:spcBef>
                <a:spcPct val="0"/>
              </a:spcBef>
            </a:pPr>
            <a:r>
              <a:rPr lang="en-US" altLang="en-US" sz="2000" dirty="0"/>
              <a:t>Good data scaling</a:t>
            </a:r>
          </a:p>
          <a:p>
            <a:pPr lvl="1" eaLnBrk="1" hangingPunct="1">
              <a:lnSpc>
                <a:spcPct val="150000"/>
              </a:lnSpc>
              <a:spcBef>
                <a:spcPct val="0"/>
              </a:spcBef>
            </a:pPr>
            <a:r>
              <a:rPr lang="en-US" altLang="en-US" sz="2000" dirty="0"/>
              <a:t>Managing categorical attributes can be tricky</a:t>
            </a:r>
          </a:p>
        </p:txBody>
      </p:sp>
      <p:sp>
        <p:nvSpPr>
          <p:cNvPr id="59394" name="Rectangle 2061">
            <a:extLst>
              <a:ext uri="{FF2B5EF4-FFF2-40B4-BE49-F238E27FC236}">
                <a16:creationId xmlns:a16="http://schemas.microsoft.com/office/drawing/2014/main" id="{B44B9DCF-4903-4EFF-AEF5-D30DDCFDAA86}"/>
              </a:ext>
            </a:extLst>
          </p:cNvPr>
          <p:cNvSpPr>
            <a:spLocks noGrp="1" noChangeArrowheads="1"/>
          </p:cNvSpPr>
          <p:nvPr>
            <p:ph type="sldNum" sz="quarter" idx="4294967295"/>
          </p:nvPr>
        </p:nvSpPr>
        <p:spPr>
          <a:xfrm>
            <a:off x="0" y="6459538"/>
            <a:ext cx="2473325"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DD3F578-8B6E-4B60-978A-57869A07BAC5}" type="slidenum">
              <a:rPr lang="en-US" altLang="en-US" sz="1200"/>
              <a:pPr eaLnBrk="1" hangingPunct="1"/>
              <a:t>74</a:t>
            </a:fld>
            <a:endParaRPr lang="en-US" altLang="en-US"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39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39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39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93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a:extLst>
              <a:ext uri="{FF2B5EF4-FFF2-40B4-BE49-F238E27FC236}">
                <a16:creationId xmlns:a16="http://schemas.microsoft.com/office/drawing/2014/main" id="{0FFD1DD7-0823-4E45-9545-C3B8BA0B4505}"/>
              </a:ext>
            </a:extLst>
          </p:cNvPr>
          <p:cNvSpPr>
            <a:spLocks noGrp="1" noChangeArrowheads="1"/>
          </p:cNvSpPr>
          <p:nvPr>
            <p:ph type="title"/>
          </p:nvPr>
        </p:nvSpPr>
        <p:spPr/>
        <p:txBody>
          <a:bodyPr>
            <a:normAutofit/>
          </a:bodyPr>
          <a:lstStyle/>
          <a:p>
            <a:pPr eaLnBrk="1" hangingPunct="1"/>
            <a:r>
              <a:rPr lang="en-US" altLang="en-US"/>
              <a:t>Binning Methods for Data Smoothing</a:t>
            </a:r>
          </a:p>
        </p:txBody>
      </p:sp>
      <p:sp>
        <p:nvSpPr>
          <p:cNvPr id="60420" name="Rectangle 3">
            <a:extLst>
              <a:ext uri="{FF2B5EF4-FFF2-40B4-BE49-F238E27FC236}">
                <a16:creationId xmlns:a16="http://schemas.microsoft.com/office/drawing/2014/main" id="{82F7AF4A-88F2-4AC9-A8EF-8CE85F78E3F6}"/>
              </a:ext>
            </a:extLst>
          </p:cNvPr>
          <p:cNvSpPr>
            <a:spLocks noGrp="1" noChangeArrowheads="1"/>
          </p:cNvSpPr>
          <p:nvPr>
            <p:ph idx="1"/>
          </p:nvPr>
        </p:nvSpPr>
        <p:spPr/>
        <p:txBody>
          <a:bodyPr>
            <a:normAutofit fontScale="55000" lnSpcReduction="20000"/>
          </a:bodyPr>
          <a:lstStyle/>
          <a:p>
            <a:pPr eaLnBrk="1" hangingPunct="1">
              <a:buFont typeface="Wingdings" panose="05000000000000000000" pitchFamily="2" charset="2"/>
              <a:buChar char="q"/>
            </a:pPr>
            <a:r>
              <a:rPr lang="en-US" altLang="en-US" dirty="0"/>
              <a:t>Sorted data for price (in dollars): 4, 8, 9, 15, 21, 21, 24, 25, 26, 28, 29, 34</a:t>
            </a:r>
          </a:p>
          <a:p>
            <a:pPr eaLnBrk="1" hangingPunct="1">
              <a:buFontTx/>
              <a:buNone/>
            </a:pPr>
            <a:r>
              <a:rPr lang="en-US" altLang="en-US" dirty="0"/>
              <a:t>*  Partition into equal-frequency (</a:t>
            </a:r>
            <a:r>
              <a:rPr lang="en-US" altLang="en-US" b="1" dirty="0" err="1"/>
              <a:t>equi</a:t>
            </a:r>
            <a:r>
              <a:rPr lang="en-US" altLang="en-US" b="1" dirty="0"/>
              <a:t>-depth</a:t>
            </a:r>
            <a:r>
              <a:rPr lang="en-US" altLang="en-US" dirty="0"/>
              <a:t>) bins:</a:t>
            </a:r>
          </a:p>
          <a:p>
            <a:pPr eaLnBrk="1" hangingPunct="1">
              <a:buFontTx/>
              <a:buNone/>
            </a:pPr>
            <a:r>
              <a:rPr lang="en-US" altLang="en-US" dirty="0"/>
              <a:t>      - Bin 1: 4, 8, 9, 15</a:t>
            </a:r>
          </a:p>
          <a:p>
            <a:pPr eaLnBrk="1" hangingPunct="1">
              <a:buFontTx/>
              <a:buNone/>
            </a:pPr>
            <a:r>
              <a:rPr lang="en-US" altLang="en-US" dirty="0"/>
              <a:t>      - Bin 2: 21, 21, 24, 25</a:t>
            </a:r>
          </a:p>
          <a:p>
            <a:pPr eaLnBrk="1" hangingPunct="1">
              <a:buFontTx/>
              <a:buNone/>
            </a:pPr>
            <a:r>
              <a:rPr lang="en-US" altLang="en-US" dirty="0"/>
              <a:t>      - Bin 3: 26, 28, 29, 34</a:t>
            </a:r>
          </a:p>
          <a:p>
            <a:pPr eaLnBrk="1" hangingPunct="1">
              <a:buFontTx/>
              <a:buNone/>
            </a:pPr>
            <a:r>
              <a:rPr lang="en-US" altLang="en-US" dirty="0"/>
              <a:t>*  Smoothing by </a:t>
            </a:r>
            <a:r>
              <a:rPr lang="en-US" altLang="en-US" b="1" dirty="0"/>
              <a:t>bin means</a:t>
            </a:r>
            <a:r>
              <a:rPr lang="en-US" altLang="en-US" dirty="0"/>
              <a:t>:</a:t>
            </a:r>
          </a:p>
          <a:p>
            <a:pPr eaLnBrk="1" hangingPunct="1">
              <a:buFontTx/>
              <a:buNone/>
            </a:pPr>
            <a:r>
              <a:rPr lang="en-US" altLang="en-US" dirty="0"/>
              <a:t>      - Bin 1: 9, 9, 9, 9</a:t>
            </a:r>
          </a:p>
          <a:p>
            <a:pPr eaLnBrk="1" hangingPunct="1">
              <a:buFontTx/>
              <a:buNone/>
            </a:pPr>
            <a:r>
              <a:rPr lang="en-US" altLang="en-US" dirty="0"/>
              <a:t>      - Bin 2: 23, 23, 23, 23</a:t>
            </a:r>
          </a:p>
          <a:p>
            <a:pPr eaLnBrk="1" hangingPunct="1">
              <a:buFontTx/>
              <a:buNone/>
            </a:pPr>
            <a:r>
              <a:rPr lang="en-US" altLang="en-US" dirty="0"/>
              <a:t>      - Bin 3: 29, 29, 29, 29</a:t>
            </a:r>
          </a:p>
          <a:p>
            <a:pPr eaLnBrk="1" hangingPunct="1">
              <a:buFontTx/>
              <a:buNone/>
            </a:pPr>
            <a:r>
              <a:rPr lang="en-US" altLang="en-US" dirty="0"/>
              <a:t>*  Smoothing by </a:t>
            </a:r>
            <a:r>
              <a:rPr lang="en-US" altLang="en-US" b="1" dirty="0"/>
              <a:t>bin boundaries</a:t>
            </a:r>
            <a:r>
              <a:rPr lang="en-US" altLang="en-US" dirty="0"/>
              <a:t>:</a:t>
            </a:r>
          </a:p>
          <a:p>
            <a:pPr eaLnBrk="1" hangingPunct="1">
              <a:buFontTx/>
              <a:buNone/>
            </a:pPr>
            <a:r>
              <a:rPr lang="en-US" altLang="en-US" dirty="0"/>
              <a:t>      - Bin 1: 4, 4, 4, 15</a:t>
            </a:r>
          </a:p>
          <a:p>
            <a:pPr eaLnBrk="1" hangingPunct="1">
              <a:buFontTx/>
              <a:buNone/>
            </a:pPr>
            <a:r>
              <a:rPr lang="en-US" altLang="en-US" dirty="0"/>
              <a:t>      - Bin 2: 21, 21, 25, 25</a:t>
            </a:r>
          </a:p>
          <a:p>
            <a:pPr eaLnBrk="1" hangingPunct="1">
              <a:buFontTx/>
              <a:buNone/>
            </a:pPr>
            <a:r>
              <a:rPr lang="en-US" altLang="en-US" dirty="0"/>
              <a:t>      - Bin 3: 26, 26, 26, 34</a:t>
            </a:r>
          </a:p>
        </p:txBody>
      </p:sp>
      <p:sp>
        <p:nvSpPr>
          <p:cNvPr id="60418" name="Rectangle 2061">
            <a:extLst>
              <a:ext uri="{FF2B5EF4-FFF2-40B4-BE49-F238E27FC236}">
                <a16:creationId xmlns:a16="http://schemas.microsoft.com/office/drawing/2014/main" id="{3028A335-2920-402D-A55F-3D7424BED194}"/>
              </a:ext>
            </a:extLst>
          </p:cNvPr>
          <p:cNvSpPr>
            <a:spLocks noGrp="1" noChangeArrowheads="1"/>
          </p:cNvSpPr>
          <p:nvPr>
            <p:ph type="sldNum" sz="quarter" idx="4294967295"/>
          </p:nvPr>
        </p:nvSpPr>
        <p:spPr>
          <a:xfrm>
            <a:off x="0" y="6459538"/>
            <a:ext cx="2473325"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F7A04FF-1E5C-4C63-B7C0-F3552217A24C}" type="slidenum">
              <a:rPr lang="en-US" altLang="en-US" sz="1200"/>
              <a:pPr eaLnBrk="1" hangingPunct="1"/>
              <a:t>75</a:t>
            </a:fld>
            <a:endParaRPr lang="en-US" altLang="en-US"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2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2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42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42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042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042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0420">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0420">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0420">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0420">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042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061">
            <a:extLst>
              <a:ext uri="{FF2B5EF4-FFF2-40B4-BE49-F238E27FC236}">
                <a16:creationId xmlns:a16="http://schemas.microsoft.com/office/drawing/2014/main" id="{B416F7EF-E9E3-4259-9F4E-1A16A3BEDDBA}"/>
              </a:ext>
            </a:extLst>
          </p:cNvPr>
          <p:cNvSpPr txBox="1">
            <a:spLocks noGrp="1" noChangeArrowheads="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77B70341-6F10-4CE9-B0FE-F9280117EF55}" type="slidenum">
              <a:rPr lang="en-US" altLang="en-US" sz="1200"/>
              <a:pPr algn="r" eaLnBrk="1" hangingPunct="1"/>
              <a:t>76</a:t>
            </a:fld>
            <a:endParaRPr lang="en-US" altLang="en-US" sz="1200"/>
          </a:p>
        </p:txBody>
      </p:sp>
      <p:sp>
        <p:nvSpPr>
          <p:cNvPr id="61443" name="Rectangle 2">
            <a:extLst>
              <a:ext uri="{FF2B5EF4-FFF2-40B4-BE49-F238E27FC236}">
                <a16:creationId xmlns:a16="http://schemas.microsoft.com/office/drawing/2014/main" id="{199E9E87-181A-485B-AF67-2FC1EB6F0C6E}"/>
              </a:ext>
            </a:extLst>
          </p:cNvPr>
          <p:cNvSpPr>
            <a:spLocks noGrp="1" noChangeArrowheads="1"/>
          </p:cNvSpPr>
          <p:nvPr>
            <p:ph type="title"/>
          </p:nvPr>
        </p:nvSpPr>
        <p:spPr>
          <a:xfrm>
            <a:off x="1097280" y="35143"/>
            <a:ext cx="10058400" cy="1450757"/>
          </a:xfrm>
        </p:spPr>
        <p:txBody>
          <a:bodyPr>
            <a:normAutofit/>
          </a:bodyPr>
          <a:lstStyle/>
          <a:p>
            <a:pPr eaLnBrk="1" hangingPunct="1"/>
            <a:r>
              <a:rPr lang="en-US" altLang="en-US" sz="4000" dirty="0"/>
              <a:t>Discretization Without Using Class Labels</a:t>
            </a:r>
            <a:br>
              <a:rPr lang="en-US" altLang="en-US" sz="4000" dirty="0"/>
            </a:br>
            <a:r>
              <a:rPr lang="en-US" altLang="en-US" sz="4000" dirty="0"/>
              <a:t>(Binning vs. Clustering) </a:t>
            </a:r>
          </a:p>
        </p:txBody>
      </p:sp>
      <p:sp>
        <p:nvSpPr>
          <p:cNvPr id="2" name="Content Placeholder 1">
            <a:extLst>
              <a:ext uri="{FF2B5EF4-FFF2-40B4-BE49-F238E27FC236}">
                <a16:creationId xmlns:a16="http://schemas.microsoft.com/office/drawing/2014/main" id="{E2917BB8-2D72-42E7-90EC-F4A5ED00598C}"/>
              </a:ext>
            </a:extLst>
          </p:cNvPr>
          <p:cNvSpPr>
            <a:spLocks noGrp="1"/>
          </p:cNvSpPr>
          <p:nvPr>
            <p:ph idx="1"/>
          </p:nvPr>
        </p:nvSpPr>
        <p:spPr/>
        <p:txBody>
          <a:bodyPr/>
          <a:lstStyle/>
          <a:p>
            <a:endParaRPr lang="en-US" dirty="0"/>
          </a:p>
        </p:txBody>
      </p:sp>
      <p:pic>
        <p:nvPicPr>
          <p:cNvPr id="61444" name="Picture 3">
            <a:extLst>
              <a:ext uri="{FF2B5EF4-FFF2-40B4-BE49-F238E27FC236}">
                <a16:creationId xmlns:a16="http://schemas.microsoft.com/office/drawing/2014/main" id="{5F63C546-3187-419B-874B-991E0851AD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524000"/>
            <a:ext cx="4114800" cy="205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1445" name="Picture 4">
            <a:extLst>
              <a:ext uri="{FF2B5EF4-FFF2-40B4-BE49-F238E27FC236}">
                <a16:creationId xmlns:a16="http://schemas.microsoft.com/office/drawing/2014/main" id="{8624DF10-D941-4CD9-880E-1B123FC41C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1447800"/>
            <a:ext cx="4495800"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1446" name="Picture 5">
            <a:extLst>
              <a:ext uri="{FF2B5EF4-FFF2-40B4-BE49-F238E27FC236}">
                <a16:creationId xmlns:a16="http://schemas.microsoft.com/office/drawing/2014/main" id="{F500B9EE-7D0E-4026-9E49-DC6D305BC8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810001"/>
            <a:ext cx="4191000"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1447" name="Text Box 6">
            <a:extLst>
              <a:ext uri="{FF2B5EF4-FFF2-40B4-BE49-F238E27FC236}">
                <a16:creationId xmlns:a16="http://schemas.microsoft.com/office/drawing/2014/main" id="{D087D903-C361-414D-87E1-EB3428155FA1}"/>
              </a:ext>
            </a:extLst>
          </p:cNvPr>
          <p:cNvSpPr txBox="1">
            <a:spLocks noChangeArrowheads="1"/>
          </p:cNvSpPr>
          <p:nvPr/>
        </p:nvSpPr>
        <p:spPr bwMode="auto">
          <a:xfrm>
            <a:off x="3200400" y="36576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sp>
        <p:nvSpPr>
          <p:cNvPr id="61448" name="Text Box 7">
            <a:extLst>
              <a:ext uri="{FF2B5EF4-FFF2-40B4-BE49-F238E27FC236}">
                <a16:creationId xmlns:a16="http://schemas.microsoft.com/office/drawing/2014/main" id="{A78AEBC9-B09E-4979-A1B7-6621D24C1424}"/>
              </a:ext>
            </a:extLst>
          </p:cNvPr>
          <p:cNvSpPr txBox="1">
            <a:spLocks noChangeArrowheads="1"/>
          </p:cNvSpPr>
          <p:nvPr/>
        </p:nvSpPr>
        <p:spPr bwMode="auto">
          <a:xfrm>
            <a:off x="2971800" y="38100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1400" b="1">
                <a:latin typeface="Arial" panose="020B0604020202020204" pitchFamily="34" charset="0"/>
              </a:rPr>
              <a:t>Data</a:t>
            </a:r>
          </a:p>
        </p:txBody>
      </p:sp>
      <p:sp>
        <p:nvSpPr>
          <p:cNvPr id="61449" name="Text Box 8">
            <a:extLst>
              <a:ext uri="{FF2B5EF4-FFF2-40B4-BE49-F238E27FC236}">
                <a16:creationId xmlns:a16="http://schemas.microsoft.com/office/drawing/2014/main" id="{D119F18C-82FC-45FB-BBE6-7960C80E36BA}"/>
              </a:ext>
            </a:extLst>
          </p:cNvPr>
          <p:cNvSpPr txBox="1">
            <a:spLocks noChangeArrowheads="1"/>
          </p:cNvSpPr>
          <p:nvPr/>
        </p:nvSpPr>
        <p:spPr bwMode="auto">
          <a:xfrm>
            <a:off x="6400800" y="3810000"/>
            <a:ext cx="266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1400" b="1">
                <a:latin typeface="Arial" panose="020B0604020202020204" pitchFamily="34" charset="0"/>
              </a:rPr>
              <a:t>Equal interval width (binning)</a:t>
            </a:r>
          </a:p>
        </p:txBody>
      </p:sp>
      <p:sp>
        <p:nvSpPr>
          <p:cNvPr id="61450" name="Text Box 9">
            <a:extLst>
              <a:ext uri="{FF2B5EF4-FFF2-40B4-BE49-F238E27FC236}">
                <a16:creationId xmlns:a16="http://schemas.microsoft.com/office/drawing/2014/main" id="{1062393B-18AB-4AD8-AD54-0CB6CDFB8303}"/>
              </a:ext>
            </a:extLst>
          </p:cNvPr>
          <p:cNvSpPr txBox="1">
            <a:spLocks noChangeArrowheads="1"/>
          </p:cNvSpPr>
          <p:nvPr/>
        </p:nvSpPr>
        <p:spPr bwMode="auto">
          <a:xfrm>
            <a:off x="2667000" y="5943707"/>
            <a:ext cx="2514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1400" b="1" dirty="0">
                <a:latin typeface="Arial" panose="020B0604020202020204" pitchFamily="34" charset="0"/>
              </a:rPr>
              <a:t>Equal frequency (binning)</a:t>
            </a:r>
          </a:p>
        </p:txBody>
      </p:sp>
      <p:sp>
        <p:nvSpPr>
          <p:cNvPr id="61451" name="Text Box 10">
            <a:extLst>
              <a:ext uri="{FF2B5EF4-FFF2-40B4-BE49-F238E27FC236}">
                <a16:creationId xmlns:a16="http://schemas.microsoft.com/office/drawing/2014/main" id="{25A2233D-BA7B-41ED-984F-BF2077500D8B}"/>
              </a:ext>
            </a:extLst>
          </p:cNvPr>
          <p:cNvSpPr txBox="1">
            <a:spLocks noChangeArrowheads="1"/>
          </p:cNvSpPr>
          <p:nvPr/>
        </p:nvSpPr>
        <p:spPr bwMode="auto">
          <a:xfrm>
            <a:off x="6126480" y="5943707"/>
            <a:ext cx="3733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1400" b="1" dirty="0">
                <a:latin typeface="Arial" panose="020B0604020202020204" pitchFamily="34" charset="0"/>
              </a:rPr>
              <a:t>K-means clustering leads to better results</a:t>
            </a:r>
          </a:p>
        </p:txBody>
      </p:sp>
      <p:pic>
        <p:nvPicPr>
          <p:cNvPr id="61452" name="Picture 11">
            <a:extLst>
              <a:ext uri="{FF2B5EF4-FFF2-40B4-BE49-F238E27FC236}">
                <a16:creationId xmlns:a16="http://schemas.microsoft.com/office/drawing/2014/main" id="{4979C0BE-FCD3-493A-AB07-F6D216DECA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3768726"/>
            <a:ext cx="4876800" cy="225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061">
            <a:extLst>
              <a:ext uri="{FF2B5EF4-FFF2-40B4-BE49-F238E27FC236}">
                <a16:creationId xmlns:a16="http://schemas.microsoft.com/office/drawing/2014/main" id="{37AC8DCA-6580-4490-BDBD-E7A7014C45DE}"/>
              </a:ext>
            </a:extLst>
          </p:cNvPr>
          <p:cNvSpPr txBox="1">
            <a:spLocks noGrp="1" noChangeArrowheads="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E49B9B82-642A-4B77-A31E-2666EA89A325}" type="slidenum">
              <a:rPr lang="en-US" altLang="en-US" sz="1200"/>
              <a:pPr algn="r" eaLnBrk="1" hangingPunct="1"/>
              <a:t>77</a:t>
            </a:fld>
            <a:endParaRPr lang="en-US" altLang="en-US" sz="1200"/>
          </a:p>
        </p:txBody>
      </p:sp>
      <p:sp>
        <p:nvSpPr>
          <p:cNvPr id="62467" name="Rectangle 2">
            <a:extLst>
              <a:ext uri="{FF2B5EF4-FFF2-40B4-BE49-F238E27FC236}">
                <a16:creationId xmlns:a16="http://schemas.microsoft.com/office/drawing/2014/main" id="{47443556-69E0-4459-A259-6618AA060624}"/>
              </a:ext>
            </a:extLst>
          </p:cNvPr>
          <p:cNvSpPr>
            <a:spLocks noGrp="1" noChangeArrowheads="1"/>
          </p:cNvSpPr>
          <p:nvPr>
            <p:ph type="title"/>
          </p:nvPr>
        </p:nvSpPr>
        <p:spPr/>
        <p:txBody>
          <a:bodyPr/>
          <a:lstStyle/>
          <a:p>
            <a:pPr eaLnBrk="1" hangingPunct="1"/>
            <a:r>
              <a:rPr lang="en-US" altLang="en-US" sz="4000">
                <a:cs typeface="Times New Roman" panose="02020603050405020304" pitchFamily="18" charset="0"/>
              </a:rPr>
              <a:t>Discretization by </a:t>
            </a:r>
            <a:r>
              <a:rPr lang="en-US" altLang="en-US" sz="4000"/>
              <a:t>Classification &amp; Correlation Analysis</a:t>
            </a:r>
          </a:p>
        </p:txBody>
      </p:sp>
      <p:sp>
        <p:nvSpPr>
          <p:cNvPr id="62468" name="Rectangle 3">
            <a:extLst>
              <a:ext uri="{FF2B5EF4-FFF2-40B4-BE49-F238E27FC236}">
                <a16:creationId xmlns:a16="http://schemas.microsoft.com/office/drawing/2014/main" id="{806BD5FC-26B7-4FE6-85ED-D76797056747}"/>
              </a:ext>
            </a:extLst>
          </p:cNvPr>
          <p:cNvSpPr>
            <a:spLocks noGrp="1" noChangeArrowheads="1"/>
          </p:cNvSpPr>
          <p:nvPr>
            <p:ph idx="1"/>
          </p:nvPr>
        </p:nvSpPr>
        <p:spPr>
          <a:noFill/>
        </p:spPr>
        <p:txBody>
          <a:bodyPr vert="horz" lIns="90488" tIns="44450" rIns="90488" bIns="44450" rtlCol="0">
            <a:normAutofit fontScale="85000" lnSpcReduction="20000"/>
          </a:bodyPr>
          <a:lstStyle/>
          <a:p>
            <a:pPr marL="285750" indent="-285750" algn="just">
              <a:lnSpc>
                <a:spcPct val="145000"/>
              </a:lnSpc>
              <a:tabLst>
                <a:tab pos="1198563" algn="l"/>
              </a:tabLst>
            </a:pPr>
            <a:r>
              <a:rPr lang="en-US" altLang="en-US" dirty="0">
                <a:cs typeface="Times New Roman" panose="02020603050405020304" pitchFamily="18" charset="0"/>
              </a:rPr>
              <a:t>Classification (e.g., decision tree analysis)</a:t>
            </a:r>
          </a:p>
          <a:p>
            <a:pPr lvl="1" algn="just">
              <a:lnSpc>
                <a:spcPct val="145000"/>
              </a:lnSpc>
              <a:tabLst>
                <a:tab pos="1198563" algn="l"/>
              </a:tabLst>
            </a:pPr>
            <a:r>
              <a:rPr lang="en-US" altLang="en-US" sz="2000" dirty="0"/>
              <a:t>Supervised: Given class labels, e.g., cancerous vs. benign</a:t>
            </a:r>
          </a:p>
          <a:p>
            <a:pPr lvl="1" algn="just">
              <a:lnSpc>
                <a:spcPct val="145000"/>
              </a:lnSpc>
              <a:tabLst>
                <a:tab pos="1198563" algn="l"/>
              </a:tabLst>
            </a:pPr>
            <a:r>
              <a:rPr lang="en-US" altLang="en-US" sz="2000" dirty="0">
                <a:cs typeface="Times New Roman" panose="02020603050405020304" pitchFamily="18" charset="0"/>
              </a:rPr>
              <a:t>Using </a:t>
            </a:r>
            <a:r>
              <a:rPr lang="en-US" altLang="en-US" sz="2000" i="1" dirty="0">
                <a:cs typeface="Times New Roman" panose="02020603050405020304" pitchFamily="18" charset="0"/>
              </a:rPr>
              <a:t>entropy</a:t>
            </a:r>
            <a:r>
              <a:rPr lang="en-US" altLang="en-US" sz="2000" dirty="0">
                <a:cs typeface="Times New Roman" panose="02020603050405020304" pitchFamily="18" charset="0"/>
              </a:rPr>
              <a:t> to determine split point (discretization point)</a:t>
            </a:r>
            <a:endParaRPr lang="en-US" altLang="en-US" sz="2000" dirty="0"/>
          </a:p>
          <a:p>
            <a:pPr lvl="1" algn="just">
              <a:lnSpc>
                <a:spcPct val="145000"/>
              </a:lnSpc>
              <a:tabLst>
                <a:tab pos="1198563" algn="l"/>
              </a:tabLst>
            </a:pPr>
            <a:r>
              <a:rPr lang="en-US" altLang="en-US" sz="2000" dirty="0"/>
              <a:t>Top-down, recursive split</a:t>
            </a:r>
          </a:p>
          <a:p>
            <a:pPr lvl="1" algn="just">
              <a:lnSpc>
                <a:spcPct val="145000"/>
              </a:lnSpc>
              <a:tabLst>
                <a:tab pos="1198563" algn="l"/>
              </a:tabLst>
            </a:pPr>
            <a:r>
              <a:rPr lang="en-US" altLang="en-US" sz="2000" dirty="0"/>
              <a:t>Details to be covered in Chapter 7</a:t>
            </a:r>
            <a:endParaRPr lang="en-US" altLang="en-US" sz="2000" dirty="0">
              <a:cs typeface="Times New Roman" panose="02020603050405020304" pitchFamily="18" charset="0"/>
            </a:endParaRPr>
          </a:p>
          <a:p>
            <a:pPr marL="285750" indent="-285750" algn="just">
              <a:lnSpc>
                <a:spcPct val="145000"/>
              </a:lnSpc>
              <a:tabLst>
                <a:tab pos="1198563" algn="l"/>
              </a:tabLst>
            </a:pPr>
            <a:r>
              <a:rPr lang="en-US" altLang="en-US" dirty="0">
                <a:cs typeface="Times New Roman" panose="02020603050405020304" pitchFamily="18" charset="0"/>
              </a:rPr>
              <a:t>Correlation analysis (e.g., Chi-merge: </a:t>
            </a:r>
            <a:r>
              <a:rPr lang="el-GR" altLang="en-US" dirty="0">
                <a:cs typeface="Tahoma" panose="020B0604030504040204" pitchFamily="34" charset="0"/>
              </a:rPr>
              <a:t>χ</a:t>
            </a:r>
            <a:r>
              <a:rPr lang="en-US" altLang="en-US" baseline="30000" dirty="0">
                <a:cs typeface="Tahoma" panose="020B0604030504040204" pitchFamily="34" charset="0"/>
              </a:rPr>
              <a:t>2</a:t>
            </a:r>
            <a:r>
              <a:rPr lang="en-US" altLang="en-US" dirty="0">
                <a:cs typeface="Tahoma" panose="020B0604030504040204" pitchFamily="34" charset="0"/>
              </a:rPr>
              <a:t>-based discretization</a:t>
            </a:r>
            <a:r>
              <a:rPr lang="en-US" altLang="en-US" dirty="0">
                <a:cs typeface="Times New Roman" panose="02020603050405020304" pitchFamily="18" charset="0"/>
              </a:rPr>
              <a:t>)</a:t>
            </a:r>
            <a:endParaRPr lang="en-US" altLang="en-US" dirty="0">
              <a:cs typeface="Tahoma" panose="020B0604030504040204" pitchFamily="34" charset="0"/>
            </a:endParaRPr>
          </a:p>
          <a:p>
            <a:pPr lvl="1" algn="just">
              <a:lnSpc>
                <a:spcPct val="145000"/>
              </a:lnSpc>
              <a:tabLst>
                <a:tab pos="1198563" algn="l"/>
              </a:tabLst>
            </a:pPr>
            <a:r>
              <a:rPr lang="en-US" altLang="en-US" sz="2000" dirty="0">
                <a:cs typeface="Tahoma" panose="020B0604030504040204" pitchFamily="34" charset="0"/>
              </a:rPr>
              <a:t>Supervised: use class information</a:t>
            </a:r>
          </a:p>
          <a:p>
            <a:pPr lvl="1" algn="just">
              <a:lnSpc>
                <a:spcPct val="145000"/>
              </a:lnSpc>
              <a:tabLst>
                <a:tab pos="1198563" algn="l"/>
              </a:tabLst>
            </a:pPr>
            <a:r>
              <a:rPr lang="en-US" altLang="en-US" sz="2000" dirty="0">
                <a:cs typeface="Tahoma" panose="020B0604030504040204" pitchFamily="34" charset="0"/>
              </a:rPr>
              <a:t>Bottom-up merge: find the best neighboring intervals (those having similar distributions of classes, i.e., low </a:t>
            </a:r>
            <a:r>
              <a:rPr lang="el-GR" altLang="en-US" sz="2000" dirty="0">
                <a:cs typeface="Tahoma" panose="020B0604030504040204" pitchFamily="34" charset="0"/>
              </a:rPr>
              <a:t>χ</a:t>
            </a:r>
            <a:r>
              <a:rPr lang="en-US" altLang="en-US" sz="2000" baseline="30000" dirty="0">
                <a:cs typeface="Tahoma" panose="020B0604030504040204" pitchFamily="34" charset="0"/>
              </a:rPr>
              <a:t>2</a:t>
            </a:r>
            <a:r>
              <a:rPr lang="en-US" altLang="en-US" sz="2000" dirty="0">
                <a:cs typeface="Tahoma" panose="020B0604030504040204" pitchFamily="34" charset="0"/>
              </a:rPr>
              <a:t> values) to merge</a:t>
            </a:r>
          </a:p>
          <a:p>
            <a:pPr lvl="1" algn="just">
              <a:lnSpc>
                <a:spcPct val="145000"/>
              </a:lnSpc>
              <a:tabLst>
                <a:tab pos="1198563" algn="l"/>
              </a:tabLst>
            </a:pPr>
            <a:r>
              <a:rPr lang="en-US" altLang="en-US" sz="2000" dirty="0">
                <a:cs typeface="Tahoma" panose="020B0604030504040204" pitchFamily="34" charset="0"/>
              </a:rPr>
              <a:t>Merge performed recursively, until a predefined stopping condition</a:t>
            </a:r>
          </a:p>
        </p:txBody>
      </p:sp>
      <p:sp>
        <p:nvSpPr>
          <p:cNvPr id="62469" name="Text Box 4">
            <a:extLst>
              <a:ext uri="{FF2B5EF4-FFF2-40B4-BE49-F238E27FC236}">
                <a16:creationId xmlns:a16="http://schemas.microsoft.com/office/drawing/2014/main" id="{988158F6-CDF0-4292-AEBA-54705006F909}"/>
              </a:ext>
            </a:extLst>
          </p:cNvPr>
          <p:cNvSpPr txBox="1">
            <a:spLocks noChangeArrowheads="1"/>
          </p:cNvSpPr>
          <p:nvPr/>
        </p:nvSpPr>
        <p:spPr bwMode="auto">
          <a:xfrm>
            <a:off x="3200400" y="36576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sp>
        <p:nvSpPr>
          <p:cNvPr id="62470" name="Rectangle 7">
            <a:extLst>
              <a:ext uri="{FF2B5EF4-FFF2-40B4-BE49-F238E27FC236}">
                <a16:creationId xmlns:a16="http://schemas.microsoft.com/office/drawing/2014/main" id="{A4D8CE41-89D6-4E0F-A138-ECF533013F41}"/>
              </a:ext>
            </a:extLst>
          </p:cNvPr>
          <p:cNvSpPr>
            <a:spLocks noChangeArrowheads="1"/>
          </p:cNvSpPr>
          <p:nvPr/>
        </p:nvSpPr>
        <p:spPr bwMode="auto">
          <a:xfrm>
            <a:off x="3241675" y="5984875"/>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46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46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46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46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246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246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a:extLst>
              <a:ext uri="{FF2B5EF4-FFF2-40B4-BE49-F238E27FC236}">
                <a16:creationId xmlns:a16="http://schemas.microsoft.com/office/drawing/2014/main" id="{68AE0286-53F9-4F06-95D2-F0C992114495}"/>
              </a:ext>
            </a:extLst>
          </p:cNvPr>
          <p:cNvSpPr>
            <a:spLocks noGrp="1" noChangeArrowheads="1"/>
          </p:cNvSpPr>
          <p:nvPr>
            <p:ph type="title"/>
          </p:nvPr>
        </p:nvSpPr>
        <p:spPr/>
        <p:txBody>
          <a:bodyPr/>
          <a:lstStyle/>
          <a:p>
            <a:pPr eaLnBrk="1" hangingPunct="1"/>
            <a:r>
              <a:rPr lang="en-US" altLang="en-US">
                <a:solidFill>
                  <a:srgbClr val="170981"/>
                </a:solidFill>
              </a:rPr>
              <a:t>Concept Hierarchy Generation</a:t>
            </a:r>
          </a:p>
        </p:txBody>
      </p:sp>
      <p:sp>
        <p:nvSpPr>
          <p:cNvPr id="63492" name="Rectangle 3">
            <a:extLst>
              <a:ext uri="{FF2B5EF4-FFF2-40B4-BE49-F238E27FC236}">
                <a16:creationId xmlns:a16="http://schemas.microsoft.com/office/drawing/2014/main" id="{1470AF8F-587B-4694-9589-4C87EE670EDE}"/>
              </a:ext>
            </a:extLst>
          </p:cNvPr>
          <p:cNvSpPr>
            <a:spLocks noGrp="1" noChangeArrowheads="1"/>
          </p:cNvSpPr>
          <p:nvPr>
            <p:ph idx="1"/>
          </p:nvPr>
        </p:nvSpPr>
        <p:spPr/>
        <p:txBody>
          <a:bodyPr>
            <a:normAutofit fontScale="92500"/>
          </a:bodyPr>
          <a:lstStyle/>
          <a:p>
            <a:pPr eaLnBrk="1" hangingPunct="1">
              <a:lnSpc>
                <a:spcPct val="120000"/>
              </a:lnSpc>
            </a:pPr>
            <a:r>
              <a:rPr lang="en-US" altLang="en-US" b="1" dirty="0"/>
              <a:t>Concept hierarchy</a:t>
            </a:r>
            <a:r>
              <a:rPr lang="en-US" altLang="en-US" dirty="0"/>
              <a:t> organizes concepts (i.e., attribute values) hierarchically and is usually associated with each dimension in a data warehouse</a:t>
            </a:r>
          </a:p>
          <a:p>
            <a:pPr eaLnBrk="1" hangingPunct="1">
              <a:lnSpc>
                <a:spcPct val="120000"/>
              </a:lnSpc>
            </a:pPr>
            <a:r>
              <a:rPr lang="en-US" altLang="en-US" dirty="0"/>
              <a:t>Concept hierarchies facilitate </a:t>
            </a:r>
            <a:r>
              <a:rPr lang="en-US" altLang="en-US" u="sng" dirty="0"/>
              <a:t>drilling and rolling</a:t>
            </a:r>
            <a:r>
              <a:rPr lang="en-US" altLang="en-US" dirty="0"/>
              <a:t> in data warehouses to view data in multiple granularity</a:t>
            </a:r>
          </a:p>
          <a:p>
            <a:pPr eaLnBrk="1" hangingPunct="1">
              <a:lnSpc>
                <a:spcPct val="120000"/>
              </a:lnSpc>
            </a:pPr>
            <a:r>
              <a:rPr lang="en-US" altLang="en-US" dirty="0"/>
              <a:t>Concept hierarchy formation: Recursively reduce the data by collecting and replacing low level concepts (such as numeric values for </a:t>
            </a:r>
            <a:r>
              <a:rPr lang="en-US" altLang="en-US" i="1" dirty="0"/>
              <a:t>age</a:t>
            </a:r>
            <a:r>
              <a:rPr lang="en-US" altLang="en-US" dirty="0"/>
              <a:t>) by higher level concepts (such as </a:t>
            </a:r>
            <a:r>
              <a:rPr lang="en-US" altLang="en-US" i="1" dirty="0"/>
              <a:t>youth, adult</a:t>
            </a:r>
            <a:r>
              <a:rPr lang="en-US" altLang="en-US" dirty="0"/>
              <a:t>, or </a:t>
            </a:r>
            <a:r>
              <a:rPr lang="en-US" altLang="en-US" i="1" dirty="0"/>
              <a:t>senior</a:t>
            </a:r>
            <a:r>
              <a:rPr lang="en-US" altLang="en-US" dirty="0"/>
              <a:t>)</a:t>
            </a:r>
          </a:p>
          <a:p>
            <a:pPr eaLnBrk="1" hangingPunct="1">
              <a:lnSpc>
                <a:spcPct val="120000"/>
              </a:lnSpc>
            </a:pPr>
            <a:r>
              <a:rPr lang="en-US" altLang="en-US" dirty="0"/>
              <a:t>Concept hierarchies can be explicitly specified by domain experts and/or data warehouse designers</a:t>
            </a:r>
          </a:p>
          <a:p>
            <a:pPr eaLnBrk="1" hangingPunct="1">
              <a:lnSpc>
                <a:spcPct val="120000"/>
              </a:lnSpc>
            </a:pPr>
            <a:r>
              <a:rPr lang="en-US" altLang="en-US" dirty="0"/>
              <a:t>Concept hierarchy can be automatically formed for both numeric and nominal data.  For numeric data, use discretization methods shown.</a:t>
            </a:r>
          </a:p>
          <a:p>
            <a:pPr eaLnBrk="1" hangingPunct="1">
              <a:lnSpc>
                <a:spcPct val="120000"/>
              </a:lnSpc>
            </a:pPr>
            <a:endParaRPr lang="en-US" altLang="en-US" dirty="0"/>
          </a:p>
        </p:txBody>
      </p:sp>
      <p:sp>
        <p:nvSpPr>
          <p:cNvPr id="63490" name="Rectangle 2061">
            <a:extLst>
              <a:ext uri="{FF2B5EF4-FFF2-40B4-BE49-F238E27FC236}">
                <a16:creationId xmlns:a16="http://schemas.microsoft.com/office/drawing/2014/main" id="{C9F2BD37-D3E3-4652-A848-F4D138A808DA}"/>
              </a:ext>
            </a:extLst>
          </p:cNvPr>
          <p:cNvSpPr>
            <a:spLocks noGrp="1" noChangeArrowheads="1"/>
          </p:cNvSpPr>
          <p:nvPr>
            <p:ph type="sldNum" sz="quarter" idx="4294967295"/>
          </p:nvPr>
        </p:nvSpPr>
        <p:spPr>
          <a:xfrm>
            <a:off x="0" y="6459538"/>
            <a:ext cx="2473325"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08C83C8-1D5E-43F9-8400-450D3F31ABD6}" type="slidenum">
              <a:rPr lang="en-US" altLang="en-US" sz="1200"/>
              <a:pPr eaLnBrk="1" hangingPunct="1"/>
              <a:t>78</a:t>
            </a:fld>
            <a:endParaRPr lang="en-US" altLang="en-US"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49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49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a:extLst>
              <a:ext uri="{FF2B5EF4-FFF2-40B4-BE49-F238E27FC236}">
                <a16:creationId xmlns:a16="http://schemas.microsoft.com/office/drawing/2014/main" id="{CC747412-1C16-4692-9B96-144B842DB351}"/>
              </a:ext>
            </a:extLst>
          </p:cNvPr>
          <p:cNvSpPr>
            <a:spLocks noGrp="1" noChangeArrowheads="1"/>
          </p:cNvSpPr>
          <p:nvPr>
            <p:ph type="title"/>
          </p:nvPr>
        </p:nvSpPr>
        <p:spPr/>
        <p:txBody>
          <a:bodyPr>
            <a:normAutofit/>
          </a:bodyPr>
          <a:lstStyle/>
          <a:p>
            <a:pPr eaLnBrk="1" hangingPunct="1"/>
            <a:r>
              <a:rPr lang="en-US" altLang="en-US" sz="3200" dirty="0"/>
              <a:t>Concept Hierarchy Generation for Nominal Data</a:t>
            </a:r>
          </a:p>
        </p:txBody>
      </p:sp>
      <p:sp>
        <p:nvSpPr>
          <p:cNvPr id="64516" name="Rectangle 3">
            <a:extLst>
              <a:ext uri="{FF2B5EF4-FFF2-40B4-BE49-F238E27FC236}">
                <a16:creationId xmlns:a16="http://schemas.microsoft.com/office/drawing/2014/main" id="{5FCF66E4-FF0D-4AD6-8F11-AE79FC5A1FED}"/>
              </a:ext>
            </a:extLst>
          </p:cNvPr>
          <p:cNvSpPr>
            <a:spLocks noGrp="1" noChangeArrowheads="1"/>
          </p:cNvSpPr>
          <p:nvPr>
            <p:ph idx="1"/>
          </p:nvPr>
        </p:nvSpPr>
        <p:spPr/>
        <p:txBody>
          <a:bodyPr>
            <a:normAutofit fontScale="92500" lnSpcReduction="20000"/>
          </a:bodyPr>
          <a:lstStyle/>
          <a:p>
            <a:pPr eaLnBrk="1" hangingPunct="1">
              <a:lnSpc>
                <a:spcPct val="110000"/>
              </a:lnSpc>
            </a:pPr>
            <a:r>
              <a:rPr lang="en-US" altLang="en-US" sz="2400" dirty="0"/>
              <a:t>Specification of a partial/total ordering of attributes explicitly at the schema level by users or experts</a:t>
            </a:r>
          </a:p>
          <a:p>
            <a:pPr lvl="1" eaLnBrk="1" hangingPunct="1">
              <a:lnSpc>
                <a:spcPct val="110000"/>
              </a:lnSpc>
            </a:pPr>
            <a:r>
              <a:rPr lang="en-US" altLang="en-US" sz="2400" i="1" dirty="0"/>
              <a:t>street</a:t>
            </a:r>
            <a:r>
              <a:rPr lang="en-US" altLang="en-US" sz="2400" dirty="0"/>
              <a:t> &lt; </a:t>
            </a:r>
            <a:r>
              <a:rPr lang="en-US" altLang="en-US" sz="2400" i="1" dirty="0"/>
              <a:t>city</a:t>
            </a:r>
            <a:r>
              <a:rPr lang="en-US" altLang="en-US" sz="2400" dirty="0"/>
              <a:t> &lt; </a:t>
            </a:r>
            <a:r>
              <a:rPr lang="en-US" altLang="en-US" sz="2400" i="1" dirty="0"/>
              <a:t>state</a:t>
            </a:r>
            <a:r>
              <a:rPr lang="en-US" altLang="en-US" sz="2400" dirty="0"/>
              <a:t> &lt; </a:t>
            </a:r>
            <a:r>
              <a:rPr lang="en-US" altLang="en-US" sz="2400" i="1" dirty="0"/>
              <a:t>country</a:t>
            </a:r>
          </a:p>
          <a:p>
            <a:pPr eaLnBrk="1" hangingPunct="1">
              <a:lnSpc>
                <a:spcPct val="110000"/>
              </a:lnSpc>
            </a:pPr>
            <a:r>
              <a:rPr lang="en-US" altLang="en-US" sz="2400" dirty="0"/>
              <a:t>Specification of a hierarchy for a set of values by explicit data grouping</a:t>
            </a:r>
          </a:p>
          <a:p>
            <a:pPr lvl="1" eaLnBrk="1" hangingPunct="1">
              <a:lnSpc>
                <a:spcPct val="110000"/>
              </a:lnSpc>
            </a:pPr>
            <a:r>
              <a:rPr lang="en-US" altLang="en-US" sz="2400" dirty="0"/>
              <a:t>{Urbana, Champaign, Chicago} &lt; Illinois</a:t>
            </a:r>
          </a:p>
          <a:p>
            <a:pPr eaLnBrk="1" hangingPunct="1">
              <a:lnSpc>
                <a:spcPct val="110000"/>
              </a:lnSpc>
            </a:pPr>
            <a:r>
              <a:rPr lang="en-US" altLang="en-US" sz="2400" dirty="0"/>
              <a:t>Specification of only a partial set of attributes</a:t>
            </a:r>
          </a:p>
          <a:p>
            <a:pPr lvl="1" eaLnBrk="1" hangingPunct="1">
              <a:lnSpc>
                <a:spcPct val="110000"/>
              </a:lnSpc>
            </a:pPr>
            <a:r>
              <a:rPr lang="en-US" altLang="en-US" sz="2400" dirty="0"/>
              <a:t>E.g., only </a:t>
            </a:r>
            <a:r>
              <a:rPr lang="en-US" altLang="en-US" sz="2400" i="1" dirty="0"/>
              <a:t>street</a:t>
            </a:r>
            <a:r>
              <a:rPr lang="en-US" altLang="en-US" sz="2400" dirty="0"/>
              <a:t> &lt; </a:t>
            </a:r>
            <a:r>
              <a:rPr lang="en-US" altLang="en-US" sz="2400" i="1" dirty="0"/>
              <a:t>city</a:t>
            </a:r>
            <a:r>
              <a:rPr lang="en-US" altLang="en-US" sz="2400" dirty="0"/>
              <a:t>, not others</a:t>
            </a:r>
          </a:p>
          <a:p>
            <a:pPr eaLnBrk="1" hangingPunct="1">
              <a:lnSpc>
                <a:spcPct val="110000"/>
              </a:lnSpc>
            </a:pPr>
            <a:r>
              <a:rPr lang="en-US" altLang="en-US" sz="2400" dirty="0"/>
              <a:t>Automatic generation of hierarchies (or attribute levels) by the analysis of the number of distinct values</a:t>
            </a:r>
          </a:p>
          <a:p>
            <a:pPr lvl="1" eaLnBrk="1" hangingPunct="1">
              <a:lnSpc>
                <a:spcPct val="110000"/>
              </a:lnSpc>
            </a:pPr>
            <a:r>
              <a:rPr lang="en-US" altLang="en-US" sz="2400" dirty="0"/>
              <a:t>E.g., for a set of attributes: {</a:t>
            </a:r>
            <a:r>
              <a:rPr lang="en-US" altLang="en-US" sz="2400" i="1" dirty="0"/>
              <a:t>street, city, state, country</a:t>
            </a:r>
            <a:r>
              <a:rPr lang="en-US" altLang="en-US" sz="2400" dirty="0"/>
              <a:t>}</a:t>
            </a:r>
          </a:p>
        </p:txBody>
      </p:sp>
      <p:sp>
        <p:nvSpPr>
          <p:cNvPr id="64514" name="Rectangle 2061">
            <a:extLst>
              <a:ext uri="{FF2B5EF4-FFF2-40B4-BE49-F238E27FC236}">
                <a16:creationId xmlns:a16="http://schemas.microsoft.com/office/drawing/2014/main" id="{DC2E5836-2AC3-442D-B15E-CB669CD5678B}"/>
              </a:ext>
            </a:extLst>
          </p:cNvPr>
          <p:cNvSpPr>
            <a:spLocks noGrp="1" noChangeArrowheads="1"/>
          </p:cNvSpPr>
          <p:nvPr>
            <p:ph type="sldNum" sz="quarter" idx="4294967295"/>
          </p:nvPr>
        </p:nvSpPr>
        <p:spPr>
          <a:xfrm>
            <a:off x="0" y="6459538"/>
            <a:ext cx="2473325"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373B9D03-4C4D-4DCC-8828-DB2F84BA47AE}" type="slidenum">
              <a:rPr lang="en-US" altLang="en-US" sz="1200"/>
              <a:pPr eaLnBrk="1" hangingPunct="1"/>
              <a:t>79</a:t>
            </a:fld>
            <a:endParaRPr lang="en-US" altLang="en-US"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5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51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51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451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451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451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CCAD3-FDD3-4FA9-9E3B-5E03C2473B36}"/>
              </a:ext>
            </a:extLst>
          </p:cNvPr>
          <p:cNvSpPr>
            <a:spLocks noGrp="1"/>
          </p:cNvSpPr>
          <p:nvPr>
            <p:ph type="title"/>
          </p:nvPr>
        </p:nvSpPr>
        <p:spPr/>
        <p:txBody>
          <a:bodyPr>
            <a:normAutofit/>
          </a:bodyPr>
          <a:lstStyle/>
          <a:p>
            <a:r>
              <a:rPr lang="en-US" sz="4000" dirty="0"/>
              <a:t>Primary Data Collection Strategies (Contd..)</a:t>
            </a:r>
          </a:p>
        </p:txBody>
      </p:sp>
      <p:sp>
        <p:nvSpPr>
          <p:cNvPr id="3" name="Content Placeholder 2">
            <a:extLst>
              <a:ext uri="{FF2B5EF4-FFF2-40B4-BE49-F238E27FC236}">
                <a16:creationId xmlns:a16="http://schemas.microsoft.com/office/drawing/2014/main" id="{493E4715-5D99-4972-803B-69822D449EFA}"/>
              </a:ext>
            </a:extLst>
          </p:cNvPr>
          <p:cNvSpPr>
            <a:spLocks noGrp="1"/>
          </p:cNvSpPr>
          <p:nvPr>
            <p:ph idx="1"/>
          </p:nvPr>
        </p:nvSpPr>
        <p:spPr/>
        <p:txBody>
          <a:bodyPr/>
          <a:lstStyle/>
          <a:p>
            <a:r>
              <a:rPr lang="en-US" dirty="0"/>
              <a:t>Primary Data Collection Methods: Primary data refers to data collected from first-hand experience directly from the main source.</a:t>
            </a:r>
          </a:p>
          <a:p>
            <a:r>
              <a:rPr lang="en-US" dirty="0"/>
              <a:t>It refers to data that has never been used in the past. The data gathered by primary data collection methods are generally regarded as the best kind of data in research.</a:t>
            </a:r>
          </a:p>
          <a:p>
            <a:r>
              <a:rPr lang="en-US" dirty="0"/>
              <a:t>The methods of collecting primary data can be further divided into quantitative data collection methods and qualitative data collection methods.</a:t>
            </a:r>
          </a:p>
          <a:p>
            <a:pPr lvl="1"/>
            <a:endParaRPr lang="en-US" dirty="0"/>
          </a:p>
        </p:txBody>
      </p:sp>
    </p:spTree>
    <p:extLst>
      <p:ext uri="{BB962C8B-B14F-4D97-AF65-F5344CB8AC3E}">
        <p14:creationId xmlns:p14="http://schemas.microsoft.com/office/powerpoint/2010/main" val="3297916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Mean, Median, Mode, Range &amp; </a:t>
            </a:r>
            <a:r>
              <a:rPr lang="en-IN" dirty="0"/>
              <a:t>Standard Deviation </a:t>
            </a:r>
            <a:endParaRPr lang="en-US" dirty="0"/>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- 2</a:t>
            </a:r>
          </a:p>
        </p:txBody>
      </p:sp>
    </p:spTree>
    <p:extLst>
      <p:ext uri="{BB962C8B-B14F-4D97-AF65-F5344CB8AC3E}">
        <p14:creationId xmlns:p14="http://schemas.microsoft.com/office/powerpoint/2010/main" val="23092014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2117E-F68B-4F55-9DA5-8F342F7EC47D}"/>
              </a:ext>
            </a:extLst>
          </p:cNvPr>
          <p:cNvSpPr>
            <a:spLocks noGrp="1"/>
          </p:cNvSpPr>
          <p:nvPr>
            <p:ph type="title"/>
          </p:nvPr>
        </p:nvSpPr>
        <p:spPr/>
        <p:txBody>
          <a:bodyPr/>
          <a:lstStyle/>
          <a:p>
            <a:r>
              <a:rPr lang="en-US" dirty="0"/>
              <a:t>Mean (Average)</a:t>
            </a:r>
            <a:endParaRPr lang="en-IN" dirty="0"/>
          </a:p>
        </p:txBody>
      </p:sp>
      <p:sp>
        <p:nvSpPr>
          <p:cNvPr id="3" name="Content Placeholder 2">
            <a:extLst>
              <a:ext uri="{FF2B5EF4-FFF2-40B4-BE49-F238E27FC236}">
                <a16:creationId xmlns:a16="http://schemas.microsoft.com/office/drawing/2014/main" id="{835901A0-9C75-4192-A9E1-14005CEC34CC}"/>
              </a:ext>
            </a:extLst>
          </p:cNvPr>
          <p:cNvSpPr>
            <a:spLocks noGrp="1"/>
          </p:cNvSpPr>
          <p:nvPr>
            <p:ph idx="1"/>
          </p:nvPr>
        </p:nvSpPr>
        <p:spPr/>
        <p:txBody>
          <a:bodyPr/>
          <a:lstStyle/>
          <a:p>
            <a:r>
              <a:rPr lang="en-US" dirty="0"/>
              <a:t>Mean is the </a:t>
            </a:r>
            <a:r>
              <a:rPr lang="en-US" b="1" dirty="0">
                <a:solidFill>
                  <a:schemeClr val="accent6"/>
                </a:solidFill>
              </a:rPr>
              <a:t>average</a:t>
            </a:r>
            <a:r>
              <a:rPr lang="en-US" dirty="0">
                <a:solidFill>
                  <a:schemeClr val="accent2"/>
                </a:solidFill>
              </a:rPr>
              <a:t> </a:t>
            </a:r>
            <a:r>
              <a:rPr lang="en-US" dirty="0"/>
              <a:t>of a dataset. </a:t>
            </a:r>
          </a:p>
          <a:p>
            <a:r>
              <a:rPr lang="en-US" dirty="0"/>
              <a:t>The mean is 	the total of all the values, divided by the number of values.</a:t>
            </a:r>
          </a:p>
          <a:p>
            <a:r>
              <a:rPr lang="en-US" dirty="0"/>
              <a:t>Formula to find mean </a:t>
            </a:r>
          </a:p>
          <a:p>
            <a:r>
              <a:rPr lang="en-US" u="sng" dirty="0"/>
              <a:t>Example </a:t>
            </a:r>
          </a:p>
          <a:p>
            <a:pPr lvl="1"/>
            <a:r>
              <a:rPr lang="en-US" dirty="0"/>
              <a:t>Find out mean for </a:t>
            </a:r>
            <a:r>
              <a:rPr lang="en-US" altLang="en-US" b="1" dirty="0">
                <a:solidFill>
                  <a:schemeClr val="accent6"/>
                </a:solidFill>
              </a:rPr>
              <a:t>12, 15, 11, 11, 7, 13</a:t>
            </a:r>
            <a:r>
              <a:rPr lang="en-US" altLang="en-US" b="1" dirty="0"/>
              <a:t> </a:t>
            </a:r>
            <a:r>
              <a:rPr lang="en-US" altLang="en-US" sz="1800" b="1" dirty="0"/>
              <a:t>(Here total data is = 6)</a:t>
            </a:r>
          </a:p>
          <a:p>
            <a:endParaRPr lang="en-IN" dirty="0"/>
          </a:p>
        </p:txBody>
      </p:sp>
      <p:sp>
        <p:nvSpPr>
          <p:cNvPr id="4" name="Text Box 5">
            <a:extLst>
              <a:ext uri="{FF2B5EF4-FFF2-40B4-BE49-F238E27FC236}">
                <a16:creationId xmlns:a16="http://schemas.microsoft.com/office/drawing/2014/main" id="{08827EB0-1A87-41C1-947E-0E9AF80F85FE}"/>
              </a:ext>
            </a:extLst>
          </p:cNvPr>
          <p:cNvSpPr txBox="1">
            <a:spLocks noChangeArrowheads="1"/>
          </p:cNvSpPr>
          <p:nvPr/>
        </p:nvSpPr>
        <p:spPr bwMode="auto">
          <a:xfrm>
            <a:off x="3549563" y="3099082"/>
            <a:ext cx="5092871" cy="1015663"/>
          </a:xfrm>
          <a:prstGeom prst="rect">
            <a:avLst/>
          </a:prstGeom>
          <a:noFill/>
          <a:ln w="9525">
            <a:solidFill>
              <a:srgbClr val="000000"/>
            </a:solidFill>
            <a:miter lim="800000"/>
            <a:headEnd/>
            <a:tailEnd/>
          </a:ln>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ts val="600"/>
              </a:spcBef>
            </a:pPr>
            <a:r>
              <a:rPr lang="en-US" altLang="en-US" sz="2500" dirty="0">
                <a:latin typeface="+mj-lt"/>
              </a:rPr>
              <a:t>First, find the </a:t>
            </a:r>
            <a:r>
              <a:rPr lang="en-US" altLang="en-US" sz="2500" b="1" dirty="0">
                <a:solidFill>
                  <a:schemeClr val="accent6"/>
                </a:solidFill>
                <a:latin typeface="+mj-lt"/>
              </a:rPr>
              <a:t>sum of the data</a:t>
            </a:r>
            <a:r>
              <a:rPr lang="en-US" altLang="en-US" sz="2500" dirty="0">
                <a:latin typeface="+mj-lt"/>
              </a:rPr>
              <a:t>.</a:t>
            </a:r>
          </a:p>
          <a:p>
            <a:pPr algn="ctr" eaLnBrk="1" hangingPunct="1">
              <a:spcBef>
                <a:spcPts val="600"/>
              </a:spcBef>
            </a:pPr>
            <a:r>
              <a:rPr lang="en-US" altLang="en-US" sz="3000" dirty="0">
                <a:latin typeface="+mj-lt"/>
              </a:rPr>
              <a:t>12 + 15 +11 + 11 + 7 + 13 = </a:t>
            </a:r>
            <a:r>
              <a:rPr lang="en-US" altLang="en-US" sz="3000" b="1" dirty="0">
                <a:solidFill>
                  <a:schemeClr val="tx2"/>
                </a:solidFill>
                <a:latin typeface="+mj-lt"/>
              </a:rPr>
              <a:t>69</a:t>
            </a:r>
          </a:p>
        </p:txBody>
      </p:sp>
      <p:sp>
        <p:nvSpPr>
          <p:cNvPr id="5" name="Text Box 6">
            <a:extLst>
              <a:ext uri="{FF2B5EF4-FFF2-40B4-BE49-F238E27FC236}">
                <a16:creationId xmlns:a16="http://schemas.microsoft.com/office/drawing/2014/main" id="{11DF08DF-7203-40CB-BE61-8DE7A30DC139}"/>
              </a:ext>
            </a:extLst>
          </p:cNvPr>
          <p:cNvSpPr txBox="1">
            <a:spLocks noChangeArrowheads="1"/>
          </p:cNvSpPr>
          <p:nvPr/>
        </p:nvSpPr>
        <p:spPr bwMode="auto">
          <a:xfrm>
            <a:off x="3320760" y="4254673"/>
            <a:ext cx="5550475" cy="1015663"/>
          </a:xfrm>
          <a:prstGeom prst="rect">
            <a:avLst/>
          </a:prstGeom>
          <a:noFill/>
          <a:ln w="9525">
            <a:solidFill>
              <a:srgbClr val="000000"/>
            </a:solidFill>
            <a:miter lim="800000"/>
            <a:headEnd/>
            <a:tailEnd/>
          </a:ln>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ts val="600"/>
              </a:spcBef>
            </a:pPr>
            <a:r>
              <a:rPr lang="en-US" altLang="en-US" sz="2500" dirty="0">
                <a:latin typeface="+mj-lt"/>
              </a:rPr>
              <a:t>Then </a:t>
            </a:r>
            <a:r>
              <a:rPr lang="en-US" altLang="en-US" sz="2500" b="1" dirty="0">
                <a:solidFill>
                  <a:schemeClr val="accent6"/>
                </a:solidFill>
                <a:latin typeface="+mj-lt"/>
              </a:rPr>
              <a:t>divide by the total number of data</a:t>
            </a:r>
            <a:r>
              <a:rPr lang="en-US" altLang="en-US" sz="2500" dirty="0">
                <a:latin typeface="+mj-lt"/>
              </a:rPr>
              <a:t>.</a:t>
            </a:r>
          </a:p>
          <a:p>
            <a:pPr eaLnBrk="1" hangingPunct="1">
              <a:spcBef>
                <a:spcPts val="600"/>
              </a:spcBef>
            </a:pPr>
            <a:r>
              <a:rPr lang="en-US" altLang="en-US" sz="3000" dirty="0">
                <a:latin typeface="+mj-lt"/>
              </a:rPr>
              <a:t>                      69 / 6 = </a:t>
            </a:r>
            <a:r>
              <a:rPr lang="en-US" altLang="en-US" sz="3000" b="1" dirty="0">
                <a:solidFill>
                  <a:schemeClr val="tx2"/>
                </a:solidFill>
                <a:latin typeface="+mj-lt"/>
              </a:rPr>
              <a:t>11.5</a:t>
            </a:r>
            <a:r>
              <a:rPr lang="en-US" altLang="en-US" sz="3000" dirty="0">
                <a:latin typeface="+mj-lt"/>
              </a:rPr>
              <a:t> </a:t>
            </a:r>
          </a:p>
        </p:txBody>
      </p:sp>
      <p:sp>
        <p:nvSpPr>
          <p:cNvPr id="7" name="TextBox 6">
            <a:extLst>
              <a:ext uri="{FF2B5EF4-FFF2-40B4-BE49-F238E27FC236}">
                <a16:creationId xmlns:a16="http://schemas.microsoft.com/office/drawing/2014/main" id="{52C64536-B48E-4F42-8605-F90D6C847EAE}"/>
              </a:ext>
            </a:extLst>
          </p:cNvPr>
          <p:cNvSpPr txBox="1"/>
          <p:nvPr/>
        </p:nvSpPr>
        <p:spPr>
          <a:xfrm>
            <a:off x="7108666" y="4762504"/>
            <a:ext cx="1085765" cy="461665"/>
          </a:xfrm>
          <a:prstGeom prst="rect">
            <a:avLst/>
          </a:prstGeom>
          <a:noFill/>
        </p:spPr>
        <p:txBody>
          <a:bodyPr wrap="square" rtlCol="0">
            <a:spAutoFit/>
          </a:bodyPr>
          <a:lstStyle/>
          <a:p>
            <a:r>
              <a:rPr lang="en-US" sz="2400" b="1" dirty="0">
                <a:solidFill>
                  <a:schemeClr val="tx2"/>
                </a:solidFill>
              </a:rPr>
              <a:t>(Mean)</a:t>
            </a:r>
          </a:p>
        </p:txBody>
      </p:sp>
      <p:sp>
        <p:nvSpPr>
          <p:cNvPr id="8" name="Rounded Rectangular Callout 5">
            <a:extLst>
              <a:ext uri="{FF2B5EF4-FFF2-40B4-BE49-F238E27FC236}">
                <a16:creationId xmlns:a16="http://schemas.microsoft.com/office/drawing/2014/main" id="{FBE4EDA3-EC01-4353-8616-79A9318B25AF}"/>
              </a:ext>
            </a:extLst>
          </p:cNvPr>
          <p:cNvSpPr/>
          <p:nvPr/>
        </p:nvSpPr>
        <p:spPr>
          <a:xfrm>
            <a:off x="7930662" y="90392"/>
            <a:ext cx="4089537" cy="549689"/>
          </a:xfrm>
          <a:prstGeom prst="wedgeRoundRectCallout">
            <a:avLst>
              <a:gd name="adj1" fmla="val -20833"/>
              <a:gd name="adj2" fmla="val 51172"/>
              <a:gd name="adj3" fmla="val 1666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1"/>
                </a:solidFill>
              </a:rPr>
              <a:t>Mean is the average of a dataset </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4CB6A044-6B1E-41B9-809F-BBCDF3E7FB75}"/>
                  </a:ext>
                </a:extLst>
              </p:cNvPr>
              <p:cNvSpPr/>
              <p:nvPr/>
            </p:nvSpPr>
            <p:spPr>
              <a:xfrm>
                <a:off x="2791729" y="1671928"/>
                <a:ext cx="1943100" cy="705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b="0" i="1" dirty="0" smtClean="0">
                              <a:solidFill>
                                <a:schemeClr val="tx1"/>
                              </a:solidFill>
                              <a:latin typeface="Cambria Math" panose="02040503050406030204" pitchFamily="18" charset="0"/>
                            </a:rPr>
                          </m:ctrlPr>
                        </m:accPr>
                        <m:e>
                          <m:r>
                            <a:rPr lang="en-US" b="0" i="1" dirty="0" smtClean="0">
                              <a:solidFill>
                                <a:schemeClr val="tx1"/>
                              </a:solidFill>
                              <a:latin typeface="Cambria Math" panose="02040503050406030204" pitchFamily="18" charset="0"/>
                            </a:rPr>
                            <m:t>𝑋</m:t>
                          </m:r>
                        </m:e>
                      </m:acc>
                      <m:r>
                        <a:rPr lang="en-US" b="0" i="0" smtClean="0">
                          <a:solidFill>
                            <a:schemeClr val="tx1"/>
                          </a:solidFill>
                          <a:latin typeface="Cambria Math" panose="02040503050406030204" pitchFamily="18" charset="0"/>
                        </a:rPr>
                        <m:t> </m:t>
                      </m:r>
                      <m:r>
                        <a:rPr lang="pt-BR"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𝑛</m:t>
                          </m:r>
                        </m:den>
                      </m:f>
                      <m:nary>
                        <m:naryPr>
                          <m:chr m:val="∑"/>
                          <m:ctrlPr>
                            <a:rPr lang="pt-BR" i="1" smtClean="0">
                              <a:solidFill>
                                <a:schemeClr val="tx1"/>
                              </a:solidFill>
                              <a:latin typeface="Cambria Math" panose="02040503050406030204" pitchFamily="18" charset="0"/>
                            </a:rPr>
                          </m:ctrlPr>
                        </m:naryPr>
                        <m:sub>
                          <m:r>
                            <m:rPr>
                              <m:brk m:alnAt="23"/>
                            </m:rPr>
                            <a:rPr lang="en-US" b="0" i="1" smtClean="0">
                              <a:solidFill>
                                <a:schemeClr val="tx1"/>
                              </a:solidFill>
                              <a:latin typeface="Cambria Math" panose="02040503050406030204" pitchFamily="18" charset="0"/>
                            </a:rPr>
                            <m:t>𝑖</m:t>
                          </m:r>
                          <m:r>
                            <a:rPr lang="pt-BR"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1</m:t>
                          </m:r>
                        </m:sub>
                        <m:sup>
                          <m:r>
                            <a:rPr lang="pt-BR" i="1" smtClean="0">
                              <a:solidFill>
                                <a:schemeClr val="tx1"/>
                              </a:solidFill>
                              <a:latin typeface="Cambria Math" panose="02040503050406030204" pitchFamily="18" charset="0"/>
                            </a:rPr>
                            <m:t>𝑛</m:t>
                          </m:r>
                        </m:sup>
                        <m:e>
                          <m:r>
                            <a:rPr lang="en-US" b="0" i="1" smtClean="0">
                              <a:solidFill>
                                <a:schemeClr val="tx1"/>
                              </a:solidFill>
                              <a:latin typeface="Cambria Math" panose="02040503050406030204" pitchFamily="18" charset="0"/>
                            </a:rPr>
                            <m:t>𝑥</m:t>
                          </m:r>
                        </m:e>
                      </m:nary>
                    </m:oMath>
                  </m:oMathPara>
                </a14:m>
                <a:endParaRPr lang="en-US" dirty="0">
                  <a:solidFill>
                    <a:schemeClr val="tx1"/>
                  </a:solidFill>
                  <a:latin typeface="+mj-lt"/>
                </a:endParaRPr>
              </a:p>
            </p:txBody>
          </p:sp>
        </mc:Choice>
        <mc:Fallback xmlns="">
          <p:sp>
            <p:nvSpPr>
              <p:cNvPr id="9" name="Rectangle 8">
                <a:extLst>
                  <a:ext uri="{FF2B5EF4-FFF2-40B4-BE49-F238E27FC236}">
                    <a16:creationId xmlns:a16="http://schemas.microsoft.com/office/drawing/2014/main" id="{4CB6A044-6B1E-41B9-809F-BBCDF3E7FB75}"/>
                  </a:ext>
                </a:extLst>
              </p:cNvPr>
              <p:cNvSpPr>
                <a:spLocks noRot="1" noChangeAspect="1" noMove="1" noResize="1" noEditPoints="1" noAdjustHandles="1" noChangeArrowheads="1" noChangeShapeType="1" noTextEdit="1"/>
              </p:cNvSpPr>
              <p:nvPr/>
            </p:nvSpPr>
            <p:spPr>
              <a:xfrm>
                <a:off x="2791729" y="1671928"/>
                <a:ext cx="1943100" cy="705135"/>
              </a:xfrm>
              <a:prstGeom prst="rect">
                <a:avLst/>
              </a:prstGeom>
              <a:blipFill>
                <a:blip r:embed="rId2"/>
                <a:stretch>
                  <a:fillRect b="-3448"/>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106226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500"/>
                                        <p:tgtEl>
                                          <p:spTgt spid="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7" grpId="0"/>
      <p:bldP spid="8" grpId="0" animBg="1"/>
      <p:bldP spid="9"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08F8-E878-475F-A55B-A52201E7B478}"/>
              </a:ext>
            </a:extLst>
          </p:cNvPr>
          <p:cNvSpPr>
            <a:spLocks noGrp="1"/>
          </p:cNvSpPr>
          <p:nvPr>
            <p:ph type="title"/>
          </p:nvPr>
        </p:nvSpPr>
        <p:spPr/>
        <p:txBody>
          <a:bodyPr/>
          <a:lstStyle/>
          <a:p>
            <a:r>
              <a:rPr lang="en-IN" dirty="0"/>
              <a:t>Median {Centre Or Middle Value}</a:t>
            </a:r>
          </a:p>
        </p:txBody>
      </p:sp>
      <p:sp>
        <p:nvSpPr>
          <p:cNvPr id="3" name="Content Placeholder 2">
            <a:extLst>
              <a:ext uri="{FF2B5EF4-FFF2-40B4-BE49-F238E27FC236}">
                <a16:creationId xmlns:a16="http://schemas.microsoft.com/office/drawing/2014/main" id="{1B2683F7-4BF5-4661-BC0C-17D86A795DFA}"/>
              </a:ext>
            </a:extLst>
          </p:cNvPr>
          <p:cNvSpPr>
            <a:spLocks noGrp="1"/>
          </p:cNvSpPr>
          <p:nvPr>
            <p:ph idx="1"/>
          </p:nvPr>
        </p:nvSpPr>
        <p:spPr/>
        <p:txBody>
          <a:bodyPr/>
          <a:lstStyle/>
          <a:p>
            <a:r>
              <a:rPr lang="en-IN" dirty="0"/>
              <a:t>The median is the </a:t>
            </a:r>
            <a:r>
              <a:rPr lang="en-IN" dirty="0">
                <a:solidFill>
                  <a:schemeClr val="accent6"/>
                </a:solidFill>
              </a:rPr>
              <a:t>middle number </a:t>
            </a:r>
            <a:r>
              <a:rPr lang="en-IN" dirty="0"/>
              <a:t>in a list of numbers </a:t>
            </a:r>
            <a:r>
              <a:rPr lang="en-IN" dirty="0">
                <a:solidFill>
                  <a:schemeClr val="accent6"/>
                </a:solidFill>
              </a:rPr>
              <a:t>ordered from lowest to highest</a:t>
            </a:r>
            <a:r>
              <a:rPr lang="en-IN" dirty="0"/>
              <a:t>.</a:t>
            </a:r>
          </a:p>
          <a:p>
            <a:endParaRPr lang="en-IN" dirty="0"/>
          </a:p>
          <a:p>
            <a:r>
              <a:rPr lang="en-IN" u="sng" dirty="0"/>
              <a:t>Example</a:t>
            </a:r>
          </a:p>
          <a:p>
            <a:pPr lvl="1"/>
            <a:r>
              <a:rPr lang="en-US" dirty="0"/>
              <a:t>Find out Median for </a:t>
            </a:r>
            <a:r>
              <a:rPr lang="en-US" altLang="en-US" dirty="0">
                <a:solidFill>
                  <a:schemeClr val="accent6"/>
                </a:solidFill>
              </a:rPr>
              <a:t>12, 15, 11, 11, 7, 13, 15 </a:t>
            </a:r>
            <a:r>
              <a:rPr lang="en-US" altLang="en-US" b="1" dirty="0"/>
              <a:t>(Here total data is = </a:t>
            </a:r>
            <a:r>
              <a:rPr lang="en-US" altLang="en-US" b="1" dirty="0">
                <a:solidFill>
                  <a:schemeClr val="accent6"/>
                </a:solidFill>
              </a:rPr>
              <a:t>7</a:t>
            </a:r>
            <a:r>
              <a:rPr lang="en-US" altLang="en-US" b="1" dirty="0"/>
              <a:t> {</a:t>
            </a:r>
            <a:r>
              <a:rPr lang="en-US" altLang="en-US" b="1" dirty="0">
                <a:solidFill>
                  <a:schemeClr val="accent6"/>
                </a:solidFill>
              </a:rPr>
              <a:t>odd</a:t>
            </a:r>
            <a:r>
              <a:rPr lang="en-US" altLang="en-US" b="1" dirty="0"/>
              <a:t>})</a:t>
            </a:r>
          </a:p>
          <a:p>
            <a:pPr lvl="1"/>
            <a:endParaRPr lang="en-US" altLang="en-US" dirty="0"/>
          </a:p>
          <a:p>
            <a:endParaRPr lang="en-IN" dirty="0"/>
          </a:p>
          <a:p>
            <a:endParaRPr lang="en-IN" dirty="0"/>
          </a:p>
          <a:p>
            <a:endParaRPr lang="en-IN" dirty="0"/>
          </a:p>
          <a:p>
            <a:endParaRPr lang="en-IN" dirty="0"/>
          </a:p>
        </p:txBody>
      </p:sp>
      <p:sp>
        <p:nvSpPr>
          <p:cNvPr id="4" name="Text Box 3">
            <a:extLst>
              <a:ext uri="{FF2B5EF4-FFF2-40B4-BE49-F238E27FC236}">
                <a16:creationId xmlns:a16="http://schemas.microsoft.com/office/drawing/2014/main" id="{88995013-7F50-47A7-89B6-FAA666608A99}"/>
              </a:ext>
            </a:extLst>
          </p:cNvPr>
          <p:cNvSpPr txBox="1">
            <a:spLocks noChangeArrowheads="1"/>
          </p:cNvSpPr>
          <p:nvPr/>
        </p:nvSpPr>
        <p:spPr bwMode="auto">
          <a:xfrm>
            <a:off x="3207727" y="1283601"/>
            <a:ext cx="5776545" cy="47705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2500" dirty="0">
                <a:latin typeface="+mj-lt"/>
              </a:rPr>
              <a:t>If count is </a:t>
            </a:r>
            <a:r>
              <a:rPr lang="en-US" altLang="en-US" sz="2500" b="1" dirty="0">
                <a:solidFill>
                  <a:schemeClr val="accent6"/>
                </a:solidFill>
                <a:latin typeface="+mj-lt"/>
              </a:rPr>
              <a:t>Odd</a:t>
            </a:r>
            <a:r>
              <a:rPr lang="en-US" altLang="en-US" sz="2500" b="1" dirty="0">
                <a:solidFill>
                  <a:schemeClr val="accent2"/>
                </a:solidFill>
                <a:latin typeface="+mj-lt"/>
              </a:rPr>
              <a:t> </a:t>
            </a:r>
            <a:r>
              <a:rPr lang="en-US" altLang="en-US" sz="2500" dirty="0">
                <a:latin typeface="+mj-lt"/>
              </a:rPr>
              <a:t>then</a:t>
            </a:r>
            <a:r>
              <a:rPr lang="en-US" altLang="en-US" sz="2500" b="1" dirty="0">
                <a:solidFill>
                  <a:schemeClr val="accent2"/>
                </a:solidFill>
                <a:latin typeface="+mj-lt"/>
              </a:rPr>
              <a:t> </a:t>
            </a:r>
            <a:r>
              <a:rPr lang="en-US" altLang="en-US" sz="2500" b="1" dirty="0">
                <a:solidFill>
                  <a:schemeClr val="accent6"/>
                </a:solidFill>
                <a:latin typeface="+mj-lt"/>
              </a:rPr>
              <a:t>middle number</a:t>
            </a:r>
            <a:r>
              <a:rPr lang="en-US" altLang="en-US" sz="2500" b="1" dirty="0">
                <a:solidFill>
                  <a:schemeClr val="accent2"/>
                </a:solidFill>
                <a:latin typeface="+mj-lt"/>
              </a:rPr>
              <a:t> </a:t>
            </a:r>
            <a:r>
              <a:rPr lang="en-US" altLang="en-US" sz="2500" dirty="0">
                <a:latin typeface="+mj-lt"/>
              </a:rPr>
              <a:t>is </a:t>
            </a:r>
            <a:r>
              <a:rPr lang="en-US" altLang="en-US" sz="2500" b="1" dirty="0">
                <a:latin typeface="+mj-lt"/>
              </a:rPr>
              <a:t>Median</a:t>
            </a:r>
            <a:endParaRPr lang="en-US" altLang="en-US" sz="2500" dirty="0">
              <a:latin typeface="+mj-lt"/>
            </a:endParaRPr>
          </a:p>
        </p:txBody>
      </p:sp>
      <p:sp>
        <p:nvSpPr>
          <p:cNvPr id="7" name="Text Box 3">
            <a:extLst>
              <a:ext uri="{FF2B5EF4-FFF2-40B4-BE49-F238E27FC236}">
                <a16:creationId xmlns:a16="http://schemas.microsoft.com/office/drawing/2014/main" id="{0959713B-78E5-4159-BD88-048DC7667F9F}"/>
              </a:ext>
            </a:extLst>
          </p:cNvPr>
          <p:cNvSpPr txBox="1">
            <a:spLocks noChangeArrowheads="1"/>
          </p:cNvSpPr>
          <p:nvPr/>
        </p:nvSpPr>
        <p:spPr bwMode="auto">
          <a:xfrm>
            <a:off x="3207726" y="2599623"/>
            <a:ext cx="5776545" cy="10156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ts val="600"/>
              </a:spcBef>
            </a:pPr>
            <a:r>
              <a:rPr lang="en-US" altLang="en-US" sz="2500" dirty="0">
                <a:latin typeface="+mj-lt"/>
              </a:rPr>
              <a:t>First, arrange the </a:t>
            </a:r>
            <a:r>
              <a:rPr lang="en-US" altLang="en-US" sz="2500" dirty="0">
                <a:solidFill>
                  <a:schemeClr val="accent6"/>
                </a:solidFill>
                <a:latin typeface="+mj-lt"/>
              </a:rPr>
              <a:t>data</a:t>
            </a:r>
            <a:r>
              <a:rPr lang="en-US" altLang="en-US" sz="2500" dirty="0">
                <a:latin typeface="+mj-lt"/>
              </a:rPr>
              <a:t> in </a:t>
            </a:r>
            <a:r>
              <a:rPr lang="en-US" altLang="en-US" sz="2500" dirty="0">
                <a:solidFill>
                  <a:schemeClr val="accent6"/>
                </a:solidFill>
                <a:latin typeface="+mj-lt"/>
              </a:rPr>
              <a:t>ascending order</a:t>
            </a:r>
            <a:r>
              <a:rPr lang="en-US" altLang="en-US" sz="2500" dirty="0">
                <a:latin typeface="+mj-lt"/>
              </a:rPr>
              <a:t>.</a:t>
            </a:r>
          </a:p>
          <a:p>
            <a:pPr algn="ctr" eaLnBrk="1" hangingPunct="1">
              <a:spcBef>
                <a:spcPts val="600"/>
              </a:spcBef>
            </a:pPr>
            <a:r>
              <a:rPr lang="en-US" altLang="en-US" sz="3000" dirty="0">
                <a:latin typeface="+mj-lt"/>
              </a:rPr>
              <a:t>7, 11, 11, 12, 13, 15, 15 </a:t>
            </a:r>
          </a:p>
        </p:txBody>
      </p:sp>
      <p:sp>
        <p:nvSpPr>
          <p:cNvPr id="8" name="Text Box 3">
            <a:extLst>
              <a:ext uri="{FF2B5EF4-FFF2-40B4-BE49-F238E27FC236}">
                <a16:creationId xmlns:a16="http://schemas.microsoft.com/office/drawing/2014/main" id="{5CC7791A-697A-47C6-AE67-137AEF809EB8}"/>
              </a:ext>
            </a:extLst>
          </p:cNvPr>
          <p:cNvSpPr txBox="1">
            <a:spLocks noChangeArrowheads="1"/>
          </p:cNvSpPr>
          <p:nvPr/>
        </p:nvSpPr>
        <p:spPr bwMode="auto">
          <a:xfrm>
            <a:off x="3207726" y="3703205"/>
            <a:ext cx="5776546" cy="10156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ts val="600"/>
              </a:spcBef>
            </a:pPr>
            <a:r>
              <a:rPr lang="en-US" altLang="en-US" sz="2500" dirty="0">
                <a:latin typeface="+mj-lt"/>
              </a:rPr>
              <a:t>Partitioning data into equal half's </a:t>
            </a:r>
          </a:p>
          <a:p>
            <a:pPr algn="ctr" eaLnBrk="1" hangingPunct="1">
              <a:spcBef>
                <a:spcPts val="600"/>
              </a:spcBef>
            </a:pPr>
            <a:r>
              <a:rPr lang="en-US" altLang="en-US" sz="3000" dirty="0">
                <a:latin typeface="+mj-lt"/>
              </a:rPr>
              <a:t>7, 11, 11, 12, 13, 15, 15 </a:t>
            </a:r>
          </a:p>
        </p:txBody>
      </p:sp>
      <p:sp>
        <p:nvSpPr>
          <p:cNvPr id="9" name="Rectangle 8">
            <a:extLst>
              <a:ext uri="{FF2B5EF4-FFF2-40B4-BE49-F238E27FC236}">
                <a16:creationId xmlns:a16="http://schemas.microsoft.com/office/drawing/2014/main" id="{7FFF2A41-08D2-4E0D-8FB4-7317AC15E123}"/>
              </a:ext>
            </a:extLst>
          </p:cNvPr>
          <p:cNvSpPr/>
          <p:nvPr/>
        </p:nvSpPr>
        <p:spPr>
          <a:xfrm>
            <a:off x="4378947" y="4176346"/>
            <a:ext cx="1371600" cy="49040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3">
            <a:extLst>
              <a:ext uri="{FF2B5EF4-FFF2-40B4-BE49-F238E27FC236}">
                <a16:creationId xmlns:a16="http://schemas.microsoft.com/office/drawing/2014/main" id="{AA95C055-1B47-4C6E-AD69-DCE30D669883}"/>
              </a:ext>
            </a:extLst>
          </p:cNvPr>
          <p:cNvSpPr txBox="1">
            <a:spLocks noChangeArrowheads="1"/>
          </p:cNvSpPr>
          <p:nvPr/>
        </p:nvSpPr>
        <p:spPr bwMode="auto">
          <a:xfrm>
            <a:off x="4876619" y="4800476"/>
            <a:ext cx="2438761" cy="55399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000" b="1" dirty="0">
                <a:solidFill>
                  <a:schemeClr val="tx2"/>
                </a:solidFill>
                <a:latin typeface="+mj-lt"/>
              </a:rPr>
              <a:t>12</a:t>
            </a:r>
            <a:r>
              <a:rPr lang="en-US" altLang="en-US" sz="3000" dirty="0">
                <a:latin typeface="+mj-lt"/>
              </a:rPr>
              <a:t>        </a:t>
            </a:r>
            <a:r>
              <a:rPr lang="en-US" altLang="en-US" sz="3000" b="1" dirty="0">
                <a:solidFill>
                  <a:schemeClr val="tx2"/>
                </a:solidFill>
                <a:latin typeface="+mj-lt"/>
              </a:rPr>
              <a:t>Median</a:t>
            </a:r>
            <a:r>
              <a:rPr lang="en-US" altLang="en-US" sz="3000" dirty="0">
                <a:solidFill>
                  <a:schemeClr val="accent1"/>
                </a:solidFill>
                <a:latin typeface="+mj-lt"/>
              </a:rPr>
              <a:t> </a:t>
            </a:r>
          </a:p>
        </p:txBody>
      </p:sp>
      <p:sp>
        <p:nvSpPr>
          <p:cNvPr id="11" name="Left Arrow 9">
            <a:extLst>
              <a:ext uri="{FF2B5EF4-FFF2-40B4-BE49-F238E27FC236}">
                <a16:creationId xmlns:a16="http://schemas.microsoft.com/office/drawing/2014/main" id="{E89CF8D9-4849-4E4D-9F25-0275952E05A4}"/>
              </a:ext>
            </a:extLst>
          </p:cNvPr>
          <p:cNvSpPr/>
          <p:nvPr/>
        </p:nvSpPr>
        <p:spPr>
          <a:xfrm>
            <a:off x="5521947" y="4963175"/>
            <a:ext cx="457200" cy="228600"/>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925D0A-5B73-4FC1-B9BF-66207C0A85AC}"/>
              </a:ext>
            </a:extLst>
          </p:cNvPr>
          <p:cNvSpPr/>
          <p:nvPr/>
        </p:nvSpPr>
        <p:spPr>
          <a:xfrm>
            <a:off x="5785715" y="4176346"/>
            <a:ext cx="505184" cy="490407"/>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96F5039-244B-477E-8EE0-CB2A189C5100}"/>
              </a:ext>
            </a:extLst>
          </p:cNvPr>
          <p:cNvSpPr/>
          <p:nvPr/>
        </p:nvSpPr>
        <p:spPr>
          <a:xfrm>
            <a:off x="6326067" y="4176346"/>
            <a:ext cx="1477110" cy="49040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315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7" grpId="0" animBg="1"/>
      <p:bldP spid="8" grpId="0" animBg="1"/>
      <p:bldP spid="9" grpId="0" animBg="1"/>
      <p:bldP spid="10" grpId="0" animBg="1"/>
      <p:bldP spid="11" grpId="0" animBg="1"/>
      <p:bldP spid="12" grpId="0" animBg="1"/>
      <p:bldP spid="13"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AC33A-3B0C-4B6A-8C81-11A67ECD56BE}"/>
              </a:ext>
            </a:extLst>
          </p:cNvPr>
          <p:cNvSpPr>
            <a:spLocks noGrp="1"/>
          </p:cNvSpPr>
          <p:nvPr>
            <p:ph type="title"/>
          </p:nvPr>
        </p:nvSpPr>
        <p:spPr/>
        <p:txBody>
          <a:bodyPr/>
          <a:lstStyle/>
          <a:p>
            <a:r>
              <a:rPr lang="en-IN" dirty="0"/>
              <a:t>Median {Centre Or Middle Value} (Cont..)</a:t>
            </a:r>
          </a:p>
        </p:txBody>
      </p:sp>
      <p:sp>
        <p:nvSpPr>
          <p:cNvPr id="3" name="Content Placeholder 2">
            <a:extLst>
              <a:ext uri="{FF2B5EF4-FFF2-40B4-BE49-F238E27FC236}">
                <a16:creationId xmlns:a16="http://schemas.microsoft.com/office/drawing/2014/main" id="{D41F0AE2-D69B-4B7F-ACDD-3AC03C3B1970}"/>
              </a:ext>
            </a:extLst>
          </p:cNvPr>
          <p:cNvSpPr>
            <a:spLocks noGrp="1"/>
          </p:cNvSpPr>
          <p:nvPr>
            <p:ph idx="1"/>
          </p:nvPr>
        </p:nvSpPr>
        <p:spPr>
          <a:xfrm>
            <a:off x="131180" y="1727329"/>
            <a:ext cx="11929641" cy="4726680"/>
          </a:xfrm>
        </p:spPr>
        <p:txBody>
          <a:bodyPr/>
          <a:lstStyle/>
          <a:p>
            <a:r>
              <a:rPr lang="en-IN" u="sng" dirty="0"/>
              <a:t>Example</a:t>
            </a:r>
          </a:p>
          <a:p>
            <a:pPr lvl="1"/>
            <a:r>
              <a:rPr lang="en-US" dirty="0"/>
              <a:t>Find out Median for </a:t>
            </a:r>
            <a:r>
              <a:rPr lang="en-US" altLang="en-US" dirty="0">
                <a:solidFill>
                  <a:schemeClr val="accent6"/>
                </a:solidFill>
              </a:rPr>
              <a:t>12, 15, 11, 11, 7, 13 </a:t>
            </a:r>
            <a:r>
              <a:rPr lang="en-US" altLang="en-US" b="1" dirty="0"/>
              <a:t>(Here total data is = </a:t>
            </a:r>
            <a:r>
              <a:rPr lang="en-US" altLang="en-US" b="1" dirty="0">
                <a:solidFill>
                  <a:schemeClr val="accent6"/>
                </a:solidFill>
              </a:rPr>
              <a:t>6</a:t>
            </a:r>
            <a:r>
              <a:rPr lang="en-US" altLang="en-US" b="1" dirty="0"/>
              <a:t> {</a:t>
            </a:r>
            <a:r>
              <a:rPr lang="en-US" altLang="en-US" b="1" dirty="0">
                <a:solidFill>
                  <a:schemeClr val="accent6"/>
                </a:solidFill>
              </a:rPr>
              <a:t>even</a:t>
            </a:r>
            <a:r>
              <a:rPr lang="en-US" altLang="en-US" b="1" dirty="0"/>
              <a:t>})</a:t>
            </a:r>
          </a:p>
          <a:p>
            <a:endParaRPr lang="en-IN" dirty="0"/>
          </a:p>
        </p:txBody>
      </p:sp>
      <p:sp>
        <p:nvSpPr>
          <p:cNvPr id="4" name="Text Box 3">
            <a:extLst>
              <a:ext uri="{FF2B5EF4-FFF2-40B4-BE49-F238E27FC236}">
                <a16:creationId xmlns:a16="http://schemas.microsoft.com/office/drawing/2014/main" id="{238A1023-3FDE-4040-A7E3-54CAA47069FB}"/>
              </a:ext>
            </a:extLst>
          </p:cNvPr>
          <p:cNvSpPr txBox="1">
            <a:spLocks noChangeArrowheads="1"/>
          </p:cNvSpPr>
          <p:nvPr/>
        </p:nvSpPr>
        <p:spPr bwMode="auto">
          <a:xfrm>
            <a:off x="2448654" y="825946"/>
            <a:ext cx="7294685" cy="86177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2500" dirty="0">
                <a:latin typeface="+mj-lt"/>
              </a:rPr>
              <a:t>If count is </a:t>
            </a:r>
            <a:r>
              <a:rPr lang="en-US" altLang="en-US" sz="2500" b="1" dirty="0">
                <a:solidFill>
                  <a:schemeClr val="accent6"/>
                </a:solidFill>
                <a:latin typeface="+mj-lt"/>
              </a:rPr>
              <a:t>Even</a:t>
            </a:r>
            <a:r>
              <a:rPr lang="en-US" altLang="en-US" sz="2500" b="1" dirty="0">
                <a:solidFill>
                  <a:schemeClr val="accent2"/>
                </a:solidFill>
                <a:latin typeface="+mj-lt"/>
              </a:rPr>
              <a:t> </a:t>
            </a:r>
            <a:r>
              <a:rPr lang="en-US" altLang="en-US" sz="2500" dirty="0">
                <a:latin typeface="+mj-lt"/>
              </a:rPr>
              <a:t>then</a:t>
            </a:r>
            <a:r>
              <a:rPr lang="en-US" altLang="en-US" sz="2500" b="1" dirty="0">
                <a:solidFill>
                  <a:schemeClr val="accent2"/>
                </a:solidFill>
                <a:latin typeface="+mj-lt"/>
              </a:rPr>
              <a:t> </a:t>
            </a:r>
            <a:r>
              <a:rPr lang="en-US" altLang="en-US" sz="2500" dirty="0">
                <a:latin typeface="+mj-lt"/>
              </a:rPr>
              <a:t>take</a:t>
            </a:r>
            <a:r>
              <a:rPr lang="en-US" altLang="en-US" sz="2500" b="1" dirty="0">
                <a:solidFill>
                  <a:schemeClr val="accent2"/>
                </a:solidFill>
                <a:latin typeface="+mj-lt"/>
              </a:rPr>
              <a:t> </a:t>
            </a:r>
            <a:r>
              <a:rPr lang="en-US" altLang="en-US" sz="2500" b="1" dirty="0">
                <a:solidFill>
                  <a:schemeClr val="accent6"/>
                </a:solidFill>
                <a:latin typeface="+mj-lt"/>
              </a:rPr>
              <a:t>average (mean) of middle two numbers </a:t>
            </a:r>
            <a:r>
              <a:rPr lang="en-US" altLang="en-US" sz="2500" dirty="0">
                <a:latin typeface="+mj-lt"/>
              </a:rPr>
              <a:t>that</a:t>
            </a:r>
            <a:r>
              <a:rPr lang="en-US" altLang="en-US" sz="2500" b="1" dirty="0">
                <a:solidFill>
                  <a:schemeClr val="accent2"/>
                </a:solidFill>
                <a:latin typeface="+mj-lt"/>
              </a:rPr>
              <a:t> </a:t>
            </a:r>
            <a:r>
              <a:rPr lang="en-US" altLang="en-US" sz="2500" dirty="0">
                <a:latin typeface="+mj-lt"/>
              </a:rPr>
              <a:t>is </a:t>
            </a:r>
            <a:r>
              <a:rPr lang="en-US" altLang="en-US" sz="2500" b="1" dirty="0">
                <a:latin typeface="+mj-lt"/>
              </a:rPr>
              <a:t>Median</a:t>
            </a:r>
            <a:endParaRPr lang="en-US" altLang="en-US" sz="2500" dirty="0">
              <a:latin typeface="+mj-lt"/>
            </a:endParaRPr>
          </a:p>
        </p:txBody>
      </p:sp>
      <p:sp>
        <p:nvSpPr>
          <p:cNvPr id="5" name="Text Box 3">
            <a:extLst>
              <a:ext uri="{FF2B5EF4-FFF2-40B4-BE49-F238E27FC236}">
                <a16:creationId xmlns:a16="http://schemas.microsoft.com/office/drawing/2014/main" id="{137F52AA-79BA-4B1A-BB74-B7B2508F5ECF}"/>
              </a:ext>
            </a:extLst>
          </p:cNvPr>
          <p:cNvSpPr txBox="1">
            <a:spLocks noChangeArrowheads="1"/>
          </p:cNvSpPr>
          <p:nvPr/>
        </p:nvSpPr>
        <p:spPr bwMode="auto">
          <a:xfrm>
            <a:off x="3207726" y="2599623"/>
            <a:ext cx="5776545" cy="10156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ts val="600"/>
              </a:spcBef>
            </a:pPr>
            <a:r>
              <a:rPr lang="en-US" altLang="en-US" sz="2500" dirty="0">
                <a:latin typeface="+mj-lt"/>
              </a:rPr>
              <a:t>First, arrange the </a:t>
            </a:r>
            <a:r>
              <a:rPr lang="en-US" altLang="en-US" sz="2500" dirty="0">
                <a:solidFill>
                  <a:schemeClr val="accent6"/>
                </a:solidFill>
                <a:latin typeface="+mj-lt"/>
              </a:rPr>
              <a:t>data</a:t>
            </a:r>
            <a:r>
              <a:rPr lang="en-US" altLang="en-US" sz="2500" dirty="0">
                <a:latin typeface="+mj-lt"/>
              </a:rPr>
              <a:t> in </a:t>
            </a:r>
            <a:r>
              <a:rPr lang="en-US" altLang="en-US" sz="2500" dirty="0">
                <a:solidFill>
                  <a:schemeClr val="accent6"/>
                </a:solidFill>
                <a:latin typeface="+mj-lt"/>
              </a:rPr>
              <a:t>ascending order</a:t>
            </a:r>
            <a:r>
              <a:rPr lang="en-US" altLang="en-US" sz="2500" dirty="0">
                <a:latin typeface="+mj-lt"/>
              </a:rPr>
              <a:t>.</a:t>
            </a:r>
          </a:p>
          <a:p>
            <a:pPr algn="ctr" eaLnBrk="1" hangingPunct="1">
              <a:spcBef>
                <a:spcPts val="600"/>
              </a:spcBef>
            </a:pPr>
            <a:r>
              <a:rPr lang="en-US" altLang="en-US" sz="3000" dirty="0">
                <a:latin typeface="+mj-lt"/>
              </a:rPr>
              <a:t>7, 11, 11, 12, 13, 15 </a:t>
            </a:r>
          </a:p>
        </p:txBody>
      </p:sp>
      <p:sp>
        <p:nvSpPr>
          <p:cNvPr id="6" name="Text Box 3">
            <a:extLst>
              <a:ext uri="{FF2B5EF4-FFF2-40B4-BE49-F238E27FC236}">
                <a16:creationId xmlns:a16="http://schemas.microsoft.com/office/drawing/2014/main" id="{6ABFE06C-FA32-4155-8478-DE5FDE2228E9}"/>
              </a:ext>
            </a:extLst>
          </p:cNvPr>
          <p:cNvSpPr txBox="1">
            <a:spLocks noChangeArrowheads="1"/>
          </p:cNvSpPr>
          <p:nvPr/>
        </p:nvSpPr>
        <p:spPr bwMode="auto">
          <a:xfrm>
            <a:off x="2147518" y="3721197"/>
            <a:ext cx="7896959" cy="10156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ts val="600"/>
              </a:spcBef>
            </a:pPr>
            <a:r>
              <a:rPr lang="en-US" altLang="en-US" sz="2500" dirty="0">
                <a:latin typeface="+mj-lt"/>
              </a:rPr>
              <a:t>Calculate an </a:t>
            </a:r>
            <a:r>
              <a:rPr lang="en-US" altLang="en-US" sz="2500" dirty="0">
                <a:solidFill>
                  <a:schemeClr val="accent6"/>
                </a:solidFill>
                <a:latin typeface="+mj-lt"/>
              </a:rPr>
              <a:t>average (mean) of the two numbers in the middle</a:t>
            </a:r>
            <a:r>
              <a:rPr lang="en-US" altLang="en-US" sz="2500" dirty="0">
                <a:latin typeface="+mj-lt"/>
              </a:rPr>
              <a:t>.</a:t>
            </a:r>
          </a:p>
          <a:p>
            <a:pPr algn="ctr" eaLnBrk="1" hangingPunct="1">
              <a:spcBef>
                <a:spcPts val="600"/>
              </a:spcBef>
            </a:pPr>
            <a:r>
              <a:rPr lang="en-US" altLang="en-US" sz="3000" dirty="0">
                <a:latin typeface="+mj-lt"/>
              </a:rPr>
              <a:t>7, 11, 11, 12, 13, 15 </a:t>
            </a:r>
          </a:p>
        </p:txBody>
      </p:sp>
      <p:sp>
        <p:nvSpPr>
          <p:cNvPr id="7" name="Rectangle 6">
            <a:extLst>
              <a:ext uri="{FF2B5EF4-FFF2-40B4-BE49-F238E27FC236}">
                <a16:creationId xmlns:a16="http://schemas.microsoft.com/office/drawing/2014/main" id="{9F2E7F10-AF38-4018-AD24-5491A7ACE20F}"/>
              </a:ext>
            </a:extLst>
          </p:cNvPr>
          <p:cNvSpPr/>
          <p:nvPr/>
        </p:nvSpPr>
        <p:spPr>
          <a:xfrm>
            <a:off x="5477608" y="4193933"/>
            <a:ext cx="1107831" cy="4700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Box 3">
            <a:extLst>
              <a:ext uri="{FF2B5EF4-FFF2-40B4-BE49-F238E27FC236}">
                <a16:creationId xmlns:a16="http://schemas.microsoft.com/office/drawing/2014/main" id="{83EE0D7E-F554-497F-AD89-C3173BD2AC81}"/>
              </a:ext>
            </a:extLst>
          </p:cNvPr>
          <p:cNvSpPr txBox="1">
            <a:spLocks noChangeArrowheads="1"/>
          </p:cNvSpPr>
          <p:nvPr/>
        </p:nvSpPr>
        <p:spPr bwMode="auto">
          <a:xfrm>
            <a:off x="3814394" y="4842771"/>
            <a:ext cx="4914900" cy="55399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000" dirty="0">
                <a:latin typeface="+mj-lt"/>
              </a:rPr>
              <a:t>(11 + 12)/2  =</a:t>
            </a:r>
            <a:r>
              <a:rPr lang="en-US" altLang="en-US" sz="3000" dirty="0">
                <a:solidFill>
                  <a:schemeClr val="accent1"/>
                </a:solidFill>
                <a:latin typeface="+mj-lt"/>
              </a:rPr>
              <a:t> </a:t>
            </a:r>
            <a:r>
              <a:rPr lang="en-US" altLang="en-US" sz="3000" b="1" dirty="0">
                <a:solidFill>
                  <a:schemeClr val="tx2"/>
                </a:solidFill>
                <a:latin typeface="+mj-lt"/>
              </a:rPr>
              <a:t>11.5       Median</a:t>
            </a:r>
            <a:r>
              <a:rPr lang="en-US" altLang="en-US" sz="3000" dirty="0">
                <a:solidFill>
                  <a:schemeClr val="accent1"/>
                </a:solidFill>
                <a:latin typeface="+mj-lt"/>
              </a:rPr>
              <a:t> </a:t>
            </a:r>
          </a:p>
        </p:txBody>
      </p:sp>
      <p:pic>
        <p:nvPicPr>
          <p:cNvPr id="12" name="Picture 11">
            <a:extLst>
              <a:ext uri="{FF2B5EF4-FFF2-40B4-BE49-F238E27FC236}">
                <a16:creationId xmlns:a16="http://schemas.microsoft.com/office/drawing/2014/main" id="{C567009C-DC7C-4524-A0A9-D24BCBD8B775}"/>
              </a:ext>
            </a:extLst>
          </p:cNvPr>
          <p:cNvPicPr>
            <a:picLocks noChangeAspect="1"/>
          </p:cNvPicPr>
          <p:nvPr/>
        </p:nvPicPr>
        <p:blipFill>
          <a:blip r:embed="rId2"/>
          <a:stretch>
            <a:fillRect/>
          </a:stretch>
        </p:blipFill>
        <p:spPr>
          <a:xfrm>
            <a:off x="6851764" y="4971222"/>
            <a:ext cx="475529" cy="268247"/>
          </a:xfrm>
          <a:prstGeom prst="rect">
            <a:avLst/>
          </a:prstGeom>
        </p:spPr>
      </p:pic>
    </p:spTree>
    <p:extLst>
      <p:ext uri="{BB962C8B-B14F-4D97-AF65-F5344CB8AC3E}">
        <p14:creationId xmlns:p14="http://schemas.microsoft.com/office/powerpoint/2010/main" val="2367403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C388-3969-451C-AECB-8EA13683E49D}"/>
              </a:ext>
            </a:extLst>
          </p:cNvPr>
          <p:cNvSpPr>
            <a:spLocks noGrp="1"/>
          </p:cNvSpPr>
          <p:nvPr>
            <p:ph type="title"/>
          </p:nvPr>
        </p:nvSpPr>
        <p:spPr/>
        <p:txBody>
          <a:bodyPr/>
          <a:lstStyle/>
          <a:p>
            <a:r>
              <a:rPr lang="en-IN" dirty="0"/>
              <a:t>Mode</a:t>
            </a:r>
          </a:p>
        </p:txBody>
      </p:sp>
      <p:sp>
        <p:nvSpPr>
          <p:cNvPr id="3" name="Content Placeholder 2">
            <a:extLst>
              <a:ext uri="{FF2B5EF4-FFF2-40B4-BE49-F238E27FC236}">
                <a16:creationId xmlns:a16="http://schemas.microsoft.com/office/drawing/2014/main" id="{B330FB12-133F-405B-A45E-2F04A9B5DDDD}"/>
              </a:ext>
            </a:extLst>
          </p:cNvPr>
          <p:cNvSpPr>
            <a:spLocks noGrp="1"/>
          </p:cNvSpPr>
          <p:nvPr>
            <p:ph idx="1"/>
          </p:nvPr>
        </p:nvSpPr>
        <p:spPr/>
        <p:txBody>
          <a:bodyPr/>
          <a:lstStyle/>
          <a:p>
            <a:r>
              <a:rPr lang="en-US" dirty="0"/>
              <a:t>The mode is the </a:t>
            </a:r>
            <a:r>
              <a:rPr lang="en-US" dirty="0">
                <a:solidFill>
                  <a:schemeClr val="accent6"/>
                </a:solidFill>
              </a:rPr>
              <a:t>number that occurs most often </a:t>
            </a:r>
            <a:r>
              <a:rPr lang="en-US" dirty="0"/>
              <a:t>within a set of numbers.</a:t>
            </a:r>
            <a:endParaRPr lang="en-IN" dirty="0"/>
          </a:p>
          <a:p>
            <a:r>
              <a:rPr lang="en-IN" u="sng" dirty="0"/>
              <a:t>Example</a:t>
            </a:r>
          </a:p>
          <a:p>
            <a:endParaRPr lang="en-IN" u="sng" dirty="0"/>
          </a:p>
          <a:p>
            <a:endParaRPr lang="en-IN" u="sng" dirty="0"/>
          </a:p>
          <a:p>
            <a:endParaRPr lang="en-IN" u="sng" dirty="0"/>
          </a:p>
          <a:p>
            <a:endParaRPr lang="en-IN" u="sng" dirty="0"/>
          </a:p>
          <a:p>
            <a:endParaRPr lang="en-IN" u="sng" dirty="0"/>
          </a:p>
          <a:p>
            <a:endParaRPr lang="en-IN" u="sng" dirty="0"/>
          </a:p>
          <a:p>
            <a:endParaRPr lang="en-IN" u="sng" dirty="0"/>
          </a:p>
          <a:p>
            <a:endParaRPr lang="en-US" dirty="0">
              <a:solidFill>
                <a:schemeClr val="accent6"/>
              </a:solidFill>
            </a:endParaRPr>
          </a:p>
          <a:p>
            <a:r>
              <a:rPr lang="en-US" dirty="0">
                <a:solidFill>
                  <a:schemeClr val="accent6"/>
                </a:solidFill>
              </a:rPr>
              <a:t>If more than three numbers repeats </a:t>
            </a:r>
            <a:r>
              <a:rPr lang="en-US" dirty="0"/>
              <a:t>within a set of numbers then it is called as </a:t>
            </a:r>
            <a:r>
              <a:rPr lang="en-US" b="1" dirty="0">
                <a:solidFill>
                  <a:schemeClr val="accent6"/>
                </a:solidFill>
              </a:rPr>
              <a:t>multimodal</a:t>
            </a:r>
            <a:r>
              <a:rPr lang="en-US" dirty="0"/>
              <a:t>.</a:t>
            </a:r>
            <a:endParaRPr lang="en-IN" dirty="0"/>
          </a:p>
          <a:p>
            <a:endParaRPr lang="en-IN" u="sng" dirty="0"/>
          </a:p>
          <a:p>
            <a:pPr marL="0" indent="0">
              <a:buNone/>
            </a:pPr>
            <a:endParaRPr lang="en-US" u="sng" dirty="0"/>
          </a:p>
        </p:txBody>
      </p:sp>
      <p:sp>
        <p:nvSpPr>
          <p:cNvPr id="4" name="Text Box 3">
            <a:extLst>
              <a:ext uri="{FF2B5EF4-FFF2-40B4-BE49-F238E27FC236}">
                <a16:creationId xmlns:a16="http://schemas.microsoft.com/office/drawing/2014/main" id="{521066CB-B784-47B6-A393-7A8E5C37E911}"/>
              </a:ext>
            </a:extLst>
          </p:cNvPr>
          <p:cNvSpPr txBox="1">
            <a:spLocks noChangeArrowheads="1"/>
          </p:cNvSpPr>
          <p:nvPr/>
        </p:nvSpPr>
        <p:spPr bwMode="auto">
          <a:xfrm>
            <a:off x="978878" y="1902648"/>
            <a:ext cx="3886200" cy="55399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000" dirty="0">
                <a:latin typeface="+mj-lt"/>
              </a:rPr>
              <a:t>12, 15, 11, 11, 7, 13</a:t>
            </a:r>
          </a:p>
        </p:txBody>
      </p:sp>
      <p:sp>
        <p:nvSpPr>
          <p:cNvPr id="5" name="Text Box 3">
            <a:extLst>
              <a:ext uri="{FF2B5EF4-FFF2-40B4-BE49-F238E27FC236}">
                <a16:creationId xmlns:a16="http://schemas.microsoft.com/office/drawing/2014/main" id="{9C402946-4341-4707-BF25-EFB1530A538F}"/>
              </a:ext>
            </a:extLst>
          </p:cNvPr>
          <p:cNvSpPr txBox="1">
            <a:spLocks noChangeArrowheads="1"/>
          </p:cNvSpPr>
          <p:nvPr/>
        </p:nvSpPr>
        <p:spPr bwMode="auto">
          <a:xfrm>
            <a:off x="966026" y="2563398"/>
            <a:ext cx="3886200" cy="55399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000" b="1" dirty="0">
                <a:solidFill>
                  <a:schemeClr val="tx2"/>
                </a:solidFill>
                <a:latin typeface="+mj-lt"/>
              </a:rPr>
              <a:t>11         Mode </a:t>
            </a:r>
            <a:r>
              <a:rPr lang="en-US" altLang="en-US" sz="1600" b="1" dirty="0">
                <a:solidFill>
                  <a:schemeClr val="tx2"/>
                </a:solidFill>
                <a:latin typeface="+mj-lt"/>
              </a:rPr>
              <a:t>(</a:t>
            </a:r>
            <a:r>
              <a:rPr lang="en-US" altLang="en-US" sz="1600" b="1" dirty="0">
                <a:solidFill>
                  <a:schemeClr val="accent6"/>
                </a:solidFill>
                <a:latin typeface="+mj-lt"/>
              </a:rPr>
              <a:t>Unimodal</a:t>
            </a:r>
            <a:r>
              <a:rPr lang="en-US" altLang="en-US" sz="1600" b="1" dirty="0">
                <a:solidFill>
                  <a:schemeClr val="tx2"/>
                </a:solidFill>
                <a:latin typeface="+mj-lt"/>
              </a:rPr>
              <a:t>) </a:t>
            </a:r>
            <a:r>
              <a:rPr lang="en-US" altLang="en-US" sz="1600" dirty="0">
                <a:solidFill>
                  <a:schemeClr val="accent1"/>
                </a:solidFill>
                <a:latin typeface="+mj-lt"/>
              </a:rPr>
              <a:t> </a:t>
            </a:r>
            <a:endParaRPr lang="en-US" altLang="en-US" sz="3000" dirty="0">
              <a:solidFill>
                <a:schemeClr val="accent1"/>
              </a:solidFill>
              <a:latin typeface="+mj-lt"/>
            </a:endParaRPr>
          </a:p>
        </p:txBody>
      </p:sp>
      <p:sp>
        <p:nvSpPr>
          <p:cNvPr id="6" name="Left Arrow 9">
            <a:extLst>
              <a:ext uri="{FF2B5EF4-FFF2-40B4-BE49-F238E27FC236}">
                <a16:creationId xmlns:a16="http://schemas.microsoft.com/office/drawing/2014/main" id="{2DB4B2A8-C68E-4B27-92DB-8D3A12A6ECD6}"/>
              </a:ext>
            </a:extLst>
          </p:cNvPr>
          <p:cNvSpPr/>
          <p:nvPr/>
        </p:nvSpPr>
        <p:spPr>
          <a:xfrm>
            <a:off x="1993302" y="2736441"/>
            <a:ext cx="457200" cy="228600"/>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02BD404-4970-4308-90D2-7780A72E208D}"/>
              </a:ext>
            </a:extLst>
          </p:cNvPr>
          <p:cNvSpPr/>
          <p:nvPr/>
        </p:nvSpPr>
        <p:spPr>
          <a:xfrm>
            <a:off x="2528125" y="1959839"/>
            <a:ext cx="1066800"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0" name="Text Box 3">
            <a:extLst>
              <a:ext uri="{FF2B5EF4-FFF2-40B4-BE49-F238E27FC236}">
                <a16:creationId xmlns:a16="http://schemas.microsoft.com/office/drawing/2014/main" id="{06A2656F-AB21-43FD-AF86-A9B48D343CB4}"/>
              </a:ext>
            </a:extLst>
          </p:cNvPr>
          <p:cNvSpPr txBox="1">
            <a:spLocks noChangeArrowheads="1"/>
          </p:cNvSpPr>
          <p:nvPr/>
        </p:nvSpPr>
        <p:spPr bwMode="auto">
          <a:xfrm>
            <a:off x="978878" y="3754841"/>
            <a:ext cx="3886200" cy="55399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000" dirty="0">
                <a:latin typeface="+mj-lt"/>
              </a:rPr>
              <a:t>12, 15, 11, 11, 7, 12, 13</a:t>
            </a:r>
          </a:p>
        </p:txBody>
      </p:sp>
      <p:sp>
        <p:nvSpPr>
          <p:cNvPr id="11" name="Text Box 3">
            <a:extLst>
              <a:ext uri="{FF2B5EF4-FFF2-40B4-BE49-F238E27FC236}">
                <a16:creationId xmlns:a16="http://schemas.microsoft.com/office/drawing/2014/main" id="{55A81BCE-CCB9-42DC-BD5F-D24D1DDB7BC3}"/>
              </a:ext>
            </a:extLst>
          </p:cNvPr>
          <p:cNvSpPr txBox="1">
            <a:spLocks noChangeArrowheads="1"/>
          </p:cNvSpPr>
          <p:nvPr/>
        </p:nvSpPr>
        <p:spPr bwMode="auto">
          <a:xfrm>
            <a:off x="974818" y="4415591"/>
            <a:ext cx="3886200" cy="55399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000" b="1" dirty="0">
                <a:solidFill>
                  <a:schemeClr val="tx2"/>
                </a:solidFill>
                <a:latin typeface="+mj-lt"/>
              </a:rPr>
              <a:t>11, 12         Mode </a:t>
            </a:r>
            <a:r>
              <a:rPr lang="en-US" altLang="en-US" sz="1600" b="1" dirty="0">
                <a:solidFill>
                  <a:schemeClr val="tx2"/>
                </a:solidFill>
                <a:latin typeface="+mj-lt"/>
              </a:rPr>
              <a:t>(</a:t>
            </a:r>
            <a:r>
              <a:rPr lang="en-US" altLang="en-US" sz="1600" b="1" dirty="0">
                <a:solidFill>
                  <a:schemeClr val="accent6"/>
                </a:solidFill>
                <a:latin typeface="+mj-lt"/>
              </a:rPr>
              <a:t>Bimodal</a:t>
            </a:r>
            <a:r>
              <a:rPr lang="en-US" altLang="en-US" sz="1600" b="1" dirty="0">
                <a:solidFill>
                  <a:schemeClr val="tx2"/>
                </a:solidFill>
                <a:latin typeface="+mj-lt"/>
              </a:rPr>
              <a:t>)</a:t>
            </a:r>
            <a:r>
              <a:rPr lang="en-US" altLang="en-US" sz="1600" dirty="0">
                <a:solidFill>
                  <a:schemeClr val="accent1"/>
                </a:solidFill>
                <a:latin typeface="+mj-lt"/>
              </a:rPr>
              <a:t> </a:t>
            </a:r>
          </a:p>
        </p:txBody>
      </p:sp>
      <p:sp>
        <p:nvSpPr>
          <p:cNvPr id="16" name="Left Arrow 9">
            <a:extLst>
              <a:ext uri="{FF2B5EF4-FFF2-40B4-BE49-F238E27FC236}">
                <a16:creationId xmlns:a16="http://schemas.microsoft.com/office/drawing/2014/main" id="{7E8984BA-8AC1-45A5-9AE6-D52A4A728967}"/>
              </a:ext>
            </a:extLst>
          </p:cNvPr>
          <p:cNvSpPr/>
          <p:nvPr/>
        </p:nvSpPr>
        <p:spPr>
          <a:xfrm>
            <a:off x="2299525" y="4619904"/>
            <a:ext cx="457200" cy="228600"/>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F7FBC3B-57C7-43AF-B93B-6931C64CEE5E}"/>
              </a:ext>
            </a:extLst>
          </p:cNvPr>
          <p:cNvSpPr/>
          <p:nvPr/>
        </p:nvSpPr>
        <p:spPr>
          <a:xfrm>
            <a:off x="2249701" y="3801270"/>
            <a:ext cx="1066800"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8" name="Rectangle 17">
            <a:extLst>
              <a:ext uri="{FF2B5EF4-FFF2-40B4-BE49-F238E27FC236}">
                <a16:creationId xmlns:a16="http://schemas.microsoft.com/office/drawing/2014/main" id="{5CB0E073-C633-4991-8E3D-915175434553}"/>
              </a:ext>
            </a:extLst>
          </p:cNvPr>
          <p:cNvSpPr/>
          <p:nvPr/>
        </p:nvSpPr>
        <p:spPr>
          <a:xfrm>
            <a:off x="1166448" y="3799711"/>
            <a:ext cx="571500"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9" name="Rectangle 18">
            <a:extLst>
              <a:ext uri="{FF2B5EF4-FFF2-40B4-BE49-F238E27FC236}">
                <a16:creationId xmlns:a16="http://schemas.microsoft.com/office/drawing/2014/main" id="{E81ED709-4028-47E7-AF36-1A4277CBA0C8}"/>
              </a:ext>
            </a:extLst>
          </p:cNvPr>
          <p:cNvSpPr/>
          <p:nvPr/>
        </p:nvSpPr>
        <p:spPr>
          <a:xfrm>
            <a:off x="3647677" y="3798093"/>
            <a:ext cx="571500"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1" name="Text Box 3">
            <a:extLst>
              <a:ext uri="{FF2B5EF4-FFF2-40B4-BE49-F238E27FC236}">
                <a16:creationId xmlns:a16="http://schemas.microsoft.com/office/drawing/2014/main" id="{633E00AD-78F1-421A-947D-8664C7650A70}"/>
              </a:ext>
            </a:extLst>
          </p:cNvPr>
          <p:cNvSpPr txBox="1">
            <a:spLocks noChangeArrowheads="1"/>
          </p:cNvSpPr>
          <p:nvPr/>
        </p:nvSpPr>
        <p:spPr bwMode="auto">
          <a:xfrm>
            <a:off x="6559063" y="1911440"/>
            <a:ext cx="4267200" cy="55399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000" dirty="0">
                <a:latin typeface="+mj-lt"/>
              </a:rPr>
              <a:t>12, 12 15, 11, 11, 7, 13, 7</a:t>
            </a:r>
          </a:p>
        </p:txBody>
      </p:sp>
      <p:sp>
        <p:nvSpPr>
          <p:cNvPr id="22" name="Text Box 3">
            <a:extLst>
              <a:ext uri="{FF2B5EF4-FFF2-40B4-BE49-F238E27FC236}">
                <a16:creationId xmlns:a16="http://schemas.microsoft.com/office/drawing/2014/main" id="{17B61C16-A2DB-462A-8C66-ABA99ACB1416}"/>
              </a:ext>
            </a:extLst>
          </p:cNvPr>
          <p:cNvSpPr txBox="1">
            <a:spLocks noChangeArrowheads="1"/>
          </p:cNvSpPr>
          <p:nvPr/>
        </p:nvSpPr>
        <p:spPr bwMode="auto">
          <a:xfrm>
            <a:off x="6559063" y="2570383"/>
            <a:ext cx="4267200" cy="55399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000" b="1" dirty="0">
                <a:solidFill>
                  <a:schemeClr val="tx2"/>
                </a:solidFill>
                <a:latin typeface="+mj-lt"/>
              </a:rPr>
              <a:t>7, 11, 12         Mode </a:t>
            </a:r>
            <a:r>
              <a:rPr lang="en-US" altLang="en-US" sz="1600" b="1" dirty="0">
                <a:solidFill>
                  <a:schemeClr val="tx2"/>
                </a:solidFill>
                <a:latin typeface="+mj-lt"/>
              </a:rPr>
              <a:t>(</a:t>
            </a:r>
            <a:r>
              <a:rPr lang="en-US" altLang="en-US" sz="1600" b="1" dirty="0" err="1">
                <a:solidFill>
                  <a:schemeClr val="accent6"/>
                </a:solidFill>
                <a:latin typeface="+mj-lt"/>
              </a:rPr>
              <a:t>Trimodal</a:t>
            </a:r>
            <a:r>
              <a:rPr lang="en-US" altLang="en-US" sz="1600" b="1" dirty="0">
                <a:solidFill>
                  <a:schemeClr val="tx2"/>
                </a:solidFill>
                <a:latin typeface="+mj-lt"/>
              </a:rPr>
              <a:t>) </a:t>
            </a:r>
            <a:r>
              <a:rPr lang="en-US" altLang="en-US" sz="1600" dirty="0">
                <a:solidFill>
                  <a:schemeClr val="accent1"/>
                </a:solidFill>
                <a:latin typeface="+mj-lt"/>
              </a:rPr>
              <a:t> </a:t>
            </a:r>
            <a:endParaRPr lang="en-US" altLang="en-US" sz="3000" dirty="0">
              <a:solidFill>
                <a:schemeClr val="accent1"/>
              </a:solidFill>
              <a:latin typeface="+mj-lt"/>
            </a:endParaRPr>
          </a:p>
        </p:txBody>
      </p:sp>
      <p:sp>
        <p:nvSpPr>
          <p:cNvPr id="23" name="Rectangle 22">
            <a:extLst>
              <a:ext uri="{FF2B5EF4-FFF2-40B4-BE49-F238E27FC236}">
                <a16:creationId xmlns:a16="http://schemas.microsoft.com/office/drawing/2014/main" id="{FB5B954C-FB20-4090-B189-DDD090F63A8A}"/>
              </a:ext>
            </a:extLst>
          </p:cNvPr>
          <p:cNvSpPr/>
          <p:nvPr/>
        </p:nvSpPr>
        <p:spPr>
          <a:xfrm>
            <a:off x="6773010" y="1951047"/>
            <a:ext cx="1066800"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78E88C4-577E-4489-AE8F-B8A834897FF4}"/>
              </a:ext>
            </a:extLst>
          </p:cNvPr>
          <p:cNvSpPr/>
          <p:nvPr/>
        </p:nvSpPr>
        <p:spPr>
          <a:xfrm>
            <a:off x="8317527" y="1940850"/>
            <a:ext cx="1066800" cy="457200"/>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857315F-A100-4798-9022-CF2BD084516D}"/>
              </a:ext>
            </a:extLst>
          </p:cNvPr>
          <p:cNvSpPr/>
          <p:nvPr/>
        </p:nvSpPr>
        <p:spPr>
          <a:xfrm>
            <a:off x="9407774" y="1951047"/>
            <a:ext cx="381000" cy="457200"/>
          </a:xfrm>
          <a:prstGeom prst="ellipse">
            <a:avLst/>
          </a:prstGeom>
          <a:noFill/>
          <a:ln w="28575">
            <a:solidFill>
              <a:srgbClr val="301B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B2FFDD1-6B3C-4017-8BB7-93AE9BE0142A}"/>
              </a:ext>
            </a:extLst>
          </p:cNvPr>
          <p:cNvSpPr/>
          <p:nvPr/>
        </p:nvSpPr>
        <p:spPr>
          <a:xfrm>
            <a:off x="10230442" y="1958647"/>
            <a:ext cx="381000" cy="449600"/>
          </a:xfrm>
          <a:prstGeom prst="ellipse">
            <a:avLst/>
          </a:prstGeom>
          <a:noFill/>
          <a:ln w="28575">
            <a:solidFill>
              <a:srgbClr val="301B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Left Arrow 9">
            <a:extLst>
              <a:ext uri="{FF2B5EF4-FFF2-40B4-BE49-F238E27FC236}">
                <a16:creationId xmlns:a16="http://schemas.microsoft.com/office/drawing/2014/main" id="{54CDE332-24D0-4682-96DD-FE01DDDB94DD}"/>
              </a:ext>
            </a:extLst>
          </p:cNvPr>
          <p:cNvSpPr/>
          <p:nvPr/>
        </p:nvSpPr>
        <p:spPr>
          <a:xfrm>
            <a:off x="8235463" y="2732491"/>
            <a:ext cx="457200" cy="228600"/>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Box 3">
            <a:extLst>
              <a:ext uri="{FF2B5EF4-FFF2-40B4-BE49-F238E27FC236}">
                <a16:creationId xmlns:a16="http://schemas.microsoft.com/office/drawing/2014/main" id="{8FD835A5-FABD-4C61-BEDA-5C18D19674D9}"/>
              </a:ext>
            </a:extLst>
          </p:cNvPr>
          <p:cNvSpPr txBox="1">
            <a:spLocks noChangeArrowheads="1"/>
          </p:cNvSpPr>
          <p:nvPr/>
        </p:nvSpPr>
        <p:spPr bwMode="auto">
          <a:xfrm>
            <a:off x="6559063" y="3754841"/>
            <a:ext cx="4267200" cy="55399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000" dirty="0">
                <a:latin typeface="+mj-lt"/>
              </a:rPr>
              <a:t>12, 15, 11, 10, 7, 14, 13</a:t>
            </a:r>
          </a:p>
        </p:txBody>
      </p:sp>
      <p:sp>
        <p:nvSpPr>
          <p:cNvPr id="30" name="Text Box 3">
            <a:extLst>
              <a:ext uri="{FF2B5EF4-FFF2-40B4-BE49-F238E27FC236}">
                <a16:creationId xmlns:a16="http://schemas.microsoft.com/office/drawing/2014/main" id="{4C39DE5F-E2A7-43AD-B237-4575CB45627D}"/>
              </a:ext>
            </a:extLst>
          </p:cNvPr>
          <p:cNvSpPr txBox="1">
            <a:spLocks noChangeArrowheads="1"/>
          </p:cNvSpPr>
          <p:nvPr/>
        </p:nvSpPr>
        <p:spPr bwMode="auto">
          <a:xfrm>
            <a:off x="6559063" y="4415591"/>
            <a:ext cx="4267200" cy="55399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000" b="1" dirty="0">
                <a:solidFill>
                  <a:schemeClr val="tx2"/>
                </a:solidFill>
                <a:latin typeface="+mj-lt"/>
              </a:rPr>
              <a:t>No Mode </a:t>
            </a:r>
            <a:r>
              <a:rPr lang="en-US" altLang="en-US" sz="1600" dirty="0">
                <a:solidFill>
                  <a:schemeClr val="accent1"/>
                </a:solidFill>
                <a:latin typeface="+mj-lt"/>
              </a:rPr>
              <a:t> </a:t>
            </a:r>
          </a:p>
        </p:txBody>
      </p:sp>
      <p:sp>
        <p:nvSpPr>
          <p:cNvPr id="39" name="Minus Sign 38">
            <a:extLst>
              <a:ext uri="{FF2B5EF4-FFF2-40B4-BE49-F238E27FC236}">
                <a16:creationId xmlns:a16="http://schemas.microsoft.com/office/drawing/2014/main" id="{2E0A3385-0506-4FDF-B234-A4A24494F8F2}"/>
              </a:ext>
            </a:extLst>
          </p:cNvPr>
          <p:cNvSpPr/>
          <p:nvPr/>
        </p:nvSpPr>
        <p:spPr>
          <a:xfrm flipV="1">
            <a:off x="590258" y="3405805"/>
            <a:ext cx="4663440" cy="45719"/>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Minus Sign 39">
            <a:extLst>
              <a:ext uri="{FF2B5EF4-FFF2-40B4-BE49-F238E27FC236}">
                <a16:creationId xmlns:a16="http://schemas.microsoft.com/office/drawing/2014/main" id="{DBF5B664-5900-493F-BF7B-8EA3672D4A4A}"/>
              </a:ext>
            </a:extLst>
          </p:cNvPr>
          <p:cNvSpPr/>
          <p:nvPr/>
        </p:nvSpPr>
        <p:spPr>
          <a:xfrm rot="5400000">
            <a:off x="3454573" y="3469455"/>
            <a:ext cx="4424317" cy="86376"/>
          </a:xfrm>
          <a:prstGeom prst="mathMinus">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Minus Sign 40">
            <a:extLst>
              <a:ext uri="{FF2B5EF4-FFF2-40B4-BE49-F238E27FC236}">
                <a16:creationId xmlns:a16="http://schemas.microsoft.com/office/drawing/2014/main" id="{F2DE3ECF-6280-4053-8377-4D66259A14F6}"/>
              </a:ext>
            </a:extLst>
          </p:cNvPr>
          <p:cNvSpPr/>
          <p:nvPr/>
        </p:nvSpPr>
        <p:spPr>
          <a:xfrm flipV="1">
            <a:off x="6360943" y="3416751"/>
            <a:ext cx="4663440" cy="45719"/>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94642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fade">
                                      <p:cBhvr>
                                        <p:cTn id="58" dur="500"/>
                                        <p:tgtEl>
                                          <p:spTgt spid="4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500"/>
                                        <p:tgtEl>
                                          <p:spTgt spid="24"/>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fade">
                                      <p:cBhvr>
                                        <p:cTn id="78" dur="500"/>
                                        <p:tgtEl>
                                          <p:spTgt spid="25"/>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fade">
                                      <p:cBhvr>
                                        <p:cTn id="86" dur="500"/>
                                        <p:tgtEl>
                                          <p:spTgt spid="22"/>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500"/>
                                        <p:tgtEl>
                                          <p:spTgt spid="27"/>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41"/>
                                        </p:tgtEl>
                                        <p:attrNameLst>
                                          <p:attrName>style.visibility</p:attrName>
                                        </p:attrNameLst>
                                      </p:cBhvr>
                                      <p:to>
                                        <p:strVal val="visible"/>
                                      </p:to>
                                    </p:set>
                                    <p:animEffect transition="in" filter="fade">
                                      <p:cBhvr>
                                        <p:cTn id="94" dur="500"/>
                                        <p:tgtEl>
                                          <p:spTgt spid="41"/>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29"/>
                                        </p:tgtEl>
                                        <p:attrNameLst>
                                          <p:attrName>style.visibility</p:attrName>
                                        </p:attrNameLst>
                                      </p:cBhvr>
                                      <p:to>
                                        <p:strVal val="visible"/>
                                      </p:to>
                                    </p:set>
                                    <p:animEffect transition="in" filter="fade">
                                      <p:cBhvr>
                                        <p:cTn id="99" dur="500"/>
                                        <p:tgtEl>
                                          <p:spTgt spid="29"/>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30"/>
                                        </p:tgtEl>
                                        <p:attrNameLst>
                                          <p:attrName>style.visibility</p:attrName>
                                        </p:attrNameLst>
                                      </p:cBhvr>
                                      <p:to>
                                        <p:strVal val="visible"/>
                                      </p:to>
                                    </p:set>
                                    <p:animEffect transition="in" filter="fade">
                                      <p:cBhvr>
                                        <p:cTn id="104" dur="500"/>
                                        <p:tgtEl>
                                          <p:spTgt spid="30"/>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3">
                                            <p:txEl>
                                              <p:pRg st="10" end="10"/>
                                            </p:txEl>
                                          </p:spTgt>
                                        </p:tgtEl>
                                        <p:attrNameLst>
                                          <p:attrName>style.visibility</p:attrName>
                                        </p:attrNameLst>
                                      </p:cBhvr>
                                      <p:to>
                                        <p:strVal val="visible"/>
                                      </p:to>
                                    </p:set>
                                    <p:animEffect transition="in" filter="fade">
                                      <p:cBhvr>
                                        <p:cTn id="10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10" grpId="0" animBg="1"/>
      <p:bldP spid="11" grpId="0" animBg="1"/>
      <p:bldP spid="16" grpId="0" animBg="1"/>
      <p:bldP spid="17" grpId="0" animBg="1"/>
      <p:bldP spid="18" grpId="0" animBg="1"/>
      <p:bldP spid="19" grpId="0" animBg="1"/>
      <p:bldP spid="21" grpId="0" animBg="1"/>
      <p:bldP spid="22" grpId="0" animBg="1"/>
      <p:bldP spid="23" grpId="0" animBg="1"/>
      <p:bldP spid="24" grpId="0" animBg="1"/>
      <p:bldP spid="25" grpId="0" animBg="1"/>
      <p:bldP spid="26" grpId="0" animBg="1"/>
      <p:bldP spid="27" grpId="0" animBg="1"/>
      <p:bldP spid="29" grpId="0" animBg="1"/>
      <p:bldP spid="30" grpId="0" animBg="1"/>
      <p:bldP spid="39" grpId="0" animBg="1"/>
      <p:bldP spid="40" grpId="0" animBg="1"/>
      <p:bldP spid="41"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F6D80-8089-4A4D-A831-B1B181AF613E}"/>
              </a:ext>
            </a:extLst>
          </p:cNvPr>
          <p:cNvSpPr>
            <a:spLocks noGrp="1"/>
          </p:cNvSpPr>
          <p:nvPr>
            <p:ph type="title"/>
          </p:nvPr>
        </p:nvSpPr>
        <p:spPr/>
        <p:txBody>
          <a:bodyPr/>
          <a:lstStyle/>
          <a:p>
            <a:r>
              <a:rPr lang="en-IN" dirty="0"/>
              <a:t>Range</a:t>
            </a:r>
          </a:p>
        </p:txBody>
      </p:sp>
      <p:sp>
        <p:nvSpPr>
          <p:cNvPr id="3" name="Content Placeholder 2">
            <a:extLst>
              <a:ext uri="{FF2B5EF4-FFF2-40B4-BE49-F238E27FC236}">
                <a16:creationId xmlns:a16="http://schemas.microsoft.com/office/drawing/2014/main" id="{3568E3BA-B861-4878-95B3-F9352C08C434}"/>
              </a:ext>
            </a:extLst>
          </p:cNvPr>
          <p:cNvSpPr>
            <a:spLocks noGrp="1"/>
          </p:cNvSpPr>
          <p:nvPr>
            <p:ph idx="1"/>
          </p:nvPr>
        </p:nvSpPr>
        <p:spPr/>
        <p:txBody>
          <a:bodyPr/>
          <a:lstStyle/>
          <a:p>
            <a:r>
              <a:rPr lang="en-US" dirty="0"/>
              <a:t>The range of a set of data is the </a:t>
            </a:r>
            <a:r>
              <a:rPr lang="en-US" dirty="0">
                <a:solidFill>
                  <a:schemeClr val="accent6"/>
                </a:solidFill>
              </a:rPr>
              <a:t>difference</a:t>
            </a:r>
            <a:r>
              <a:rPr lang="en-US" dirty="0"/>
              <a:t> between the </a:t>
            </a:r>
            <a:r>
              <a:rPr lang="en-US" dirty="0">
                <a:solidFill>
                  <a:schemeClr val="accent6"/>
                </a:solidFill>
              </a:rPr>
              <a:t>largest and the smallest number in the set</a:t>
            </a:r>
            <a:r>
              <a:rPr lang="en-US" dirty="0"/>
              <a:t>.</a:t>
            </a:r>
          </a:p>
          <a:p>
            <a:r>
              <a:rPr lang="en-US" altLang="en-US" u="sng" dirty="0"/>
              <a:t>Example</a:t>
            </a:r>
          </a:p>
          <a:p>
            <a:pPr lvl="1"/>
            <a:r>
              <a:rPr lang="en-US" altLang="en-US" dirty="0"/>
              <a:t>Find the range for given data </a:t>
            </a:r>
            <a:r>
              <a:rPr lang="en-US" altLang="en-US" dirty="0">
                <a:solidFill>
                  <a:schemeClr val="accent6"/>
                </a:solidFill>
              </a:rPr>
              <a:t>40, 30, 43, 48, 26, 50, 55, 40, 34, 42, 47, 50</a:t>
            </a:r>
          </a:p>
          <a:p>
            <a:pPr lvl="1"/>
            <a:endParaRPr lang="en-US" altLang="en-US" dirty="0">
              <a:solidFill>
                <a:schemeClr val="accent6"/>
              </a:solidFill>
            </a:endParaRPr>
          </a:p>
          <a:p>
            <a:pPr lvl="1"/>
            <a:endParaRPr lang="en-US" altLang="en-US" dirty="0">
              <a:solidFill>
                <a:schemeClr val="accent6"/>
              </a:solidFill>
            </a:endParaRPr>
          </a:p>
          <a:p>
            <a:pPr lvl="1"/>
            <a:endParaRPr lang="en-US" altLang="en-US" dirty="0">
              <a:solidFill>
                <a:schemeClr val="accent6"/>
              </a:solidFill>
            </a:endParaRPr>
          </a:p>
          <a:p>
            <a:pPr lvl="1"/>
            <a:endParaRPr lang="en-US" altLang="en-US" dirty="0">
              <a:solidFill>
                <a:schemeClr val="accent6"/>
              </a:solidFill>
            </a:endParaRPr>
          </a:p>
          <a:p>
            <a:pPr lvl="1"/>
            <a:r>
              <a:rPr lang="en-US" altLang="en-US" dirty="0"/>
              <a:t>In our example </a:t>
            </a:r>
            <a:r>
              <a:rPr lang="en-US" altLang="en-US" dirty="0">
                <a:solidFill>
                  <a:schemeClr val="accent6"/>
                </a:solidFill>
              </a:rPr>
              <a:t>largest number is 55</a:t>
            </a:r>
            <a:r>
              <a:rPr lang="en-US" altLang="en-US" dirty="0"/>
              <a:t>, and subtract the </a:t>
            </a:r>
            <a:r>
              <a:rPr lang="en-US" altLang="en-US" dirty="0">
                <a:solidFill>
                  <a:schemeClr val="accent6"/>
                </a:solidFill>
              </a:rPr>
              <a:t>smallest number is 26</a:t>
            </a:r>
            <a:r>
              <a:rPr lang="en-US" altLang="en-US" dirty="0"/>
              <a:t>.</a:t>
            </a:r>
          </a:p>
          <a:p>
            <a:pPr lvl="1"/>
            <a:endParaRPr lang="en-US" altLang="en-US" dirty="0">
              <a:solidFill>
                <a:schemeClr val="accent6"/>
              </a:solidFill>
            </a:endParaRPr>
          </a:p>
          <a:p>
            <a:pPr marL="0" indent="0">
              <a:buNone/>
            </a:pPr>
            <a:endParaRPr lang="en-US" dirty="0"/>
          </a:p>
          <a:p>
            <a:endParaRPr lang="en-IN" dirty="0"/>
          </a:p>
        </p:txBody>
      </p:sp>
      <p:sp>
        <p:nvSpPr>
          <p:cNvPr id="4" name="Text Box 3">
            <a:extLst>
              <a:ext uri="{FF2B5EF4-FFF2-40B4-BE49-F238E27FC236}">
                <a16:creationId xmlns:a16="http://schemas.microsoft.com/office/drawing/2014/main" id="{515460CD-B14A-4EB0-838B-AA884C157124}"/>
              </a:ext>
            </a:extLst>
          </p:cNvPr>
          <p:cNvSpPr txBox="1">
            <a:spLocks noChangeArrowheads="1"/>
          </p:cNvSpPr>
          <p:nvPr/>
        </p:nvSpPr>
        <p:spPr bwMode="auto">
          <a:xfrm>
            <a:off x="2839183" y="2529284"/>
            <a:ext cx="6513634" cy="10156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ts val="600"/>
              </a:spcBef>
            </a:pPr>
            <a:r>
              <a:rPr lang="en-US" altLang="en-US" sz="2500" dirty="0">
                <a:latin typeface="+mj-lt"/>
              </a:rPr>
              <a:t>First, arrange the </a:t>
            </a:r>
            <a:r>
              <a:rPr lang="en-US" altLang="en-US" sz="2500" dirty="0">
                <a:solidFill>
                  <a:schemeClr val="accent6"/>
                </a:solidFill>
                <a:latin typeface="+mj-lt"/>
              </a:rPr>
              <a:t>data</a:t>
            </a:r>
            <a:r>
              <a:rPr lang="en-US" altLang="en-US" sz="2500" dirty="0">
                <a:latin typeface="+mj-lt"/>
              </a:rPr>
              <a:t> in </a:t>
            </a:r>
            <a:r>
              <a:rPr lang="en-US" altLang="en-US" sz="2500" dirty="0">
                <a:solidFill>
                  <a:schemeClr val="accent6"/>
                </a:solidFill>
                <a:latin typeface="+mj-lt"/>
              </a:rPr>
              <a:t>ascending order</a:t>
            </a:r>
            <a:r>
              <a:rPr lang="en-US" altLang="en-US" sz="2500" dirty="0">
                <a:latin typeface="+mj-lt"/>
              </a:rPr>
              <a:t>.</a:t>
            </a:r>
          </a:p>
          <a:p>
            <a:pPr algn="ctr" eaLnBrk="1" hangingPunct="1">
              <a:spcBef>
                <a:spcPts val="600"/>
              </a:spcBef>
            </a:pPr>
            <a:r>
              <a:rPr lang="en-US" altLang="en-US" sz="3000" dirty="0">
                <a:latin typeface="+mj-lt"/>
              </a:rPr>
              <a:t>26, 30, 34, 40, 40, 42, 43, 47, 48, 50, 50, 55</a:t>
            </a:r>
          </a:p>
        </p:txBody>
      </p:sp>
      <p:sp>
        <p:nvSpPr>
          <p:cNvPr id="5" name="Rectangle 4">
            <a:extLst>
              <a:ext uri="{FF2B5EF4-FFF2-40B4-BE49-F238E27FC236}">
                <a16:creationId xmlns:a16="http://schemas.microsoft.com/office/drawing/2014/main" id="{B6595E14-BF0C-4177-BD4A-A065E5F40129}"/>
              </a:ext>
            </a:extLst>
          </p:cNvPr>
          <p:cNvSpPr/>
          <p:nvPr/>
        </p:nvSpPr>
        <p:spPr>
          <a:xfrm>
            <a:off x="8737357" y="3019531"/>
            <a:ext cx="571500"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6" name="Rectangle 5">
            <a:extLst>
              <a:ext uri="{FF2B5EF4-FFF2-40B4-BE49-F238E27FC236}">
                <a16:creationId xmlns:a16="http://schemas.microsoft.com/office/drawing/2014/main" id="{B1F517DE-5A61-46DF-BD5D-560C37FCE0AF}"/>
              </a:ext>
            </a:extLst>
          </p:cNvPr>
          <p:cNvSpPr/>
          <p:nvPr/>
        </p:nvSpPr>
        <p:spPr>
          <a:xfrm>
            <a:off x="2937366" y="3019531"/>
            <a:ext cx="571500"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7" name="Text Box 3">
            <a:extLst>
              <a:ext uri="{FF2B5EF4-FFF2-40B4-BE49-F238E27FC236}">
                <a16:creationId xmlns:a16="http://schemas.microsoft.com/office/drawing/2014/main" id="{BB581099-4D1F-4353-A259-985A7D798F45}"/>
              </a:ext>
            </a:extLst>
          </p:cNvPr>
          <p:cNvSpPr txBox="1">
            <a:spLocks noChangeArrowheads="1"/>
          </p:cNvSpPr>
          <p:nvPr/>
        </p:nvSpPr>
        <p:spPr bwMode="auto">
          <a:xfrm>
            <a:off x="3911112" y="4160616"/>
            <a:ext cx="3623896" cy="55399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000" dirty="0">
                <a:latin typeface="+mj-lt"/>
              </a:rPr>
              <a:t>55 – 26 =</a:t>
            </a:r>
            <a:r>
              <a:rPr lang="en-US" altLang="en-US" sz="3000" dirty="0">
                <a:solidFill>
                  <a:schemeClr val="accent1"/>
                </a:solidFill>
                <a:latin typeface="+mj-lt"/>
              </a:rPr>
              <a:t> </a:t>
            </a:r>
            <a:r>
              <a:rPr lang="en-US" altLang="en-US" sz="3000" b="1" dirty="0">
                <a:solidFill>
                  <a:schemeClr val="tx2"/>
                </a:solidFill>
                <a:latin typeface="+mj-lt"/>
              </a:rPr>
              <a:t>29       Range</a:t>
            </a:r>
            <a:endParaRPr lang="en-US" altLang="en-US" sz="3000" dirty="0">
              <a:solidFill>
                <a:schemeClr val="accent1"/>
              </a:solidFill>
              <a:latin typeface="+mj-lt"/>
            </a:endParaRPr>
          </a:p>
        </p:txBody>
      </p:sp>
      <p:sp>
        <p:nvSpPr>
          <p:cNvPr id="8" name="Left Arrow 9">
            <a:extLst>
              <a:ext uri="{FF2B5EF4-FFF2-40B4-BE49-F238E27FC236}">
                <a16:creationId xmlns:a16="http://schemas.microsoft.com/office/drawing/2014/main" id="{C635181D-9EE8-44C7-B949-514F8E58B006}"/>
              </a:ext>
            </a:extLst>
          </p:cNvPr>
          <p:cNvSpPr/>
          <p:nvPr/>
        </p:nvSpPr>
        <p:spPr>
          <a:xfrm>
            <a:off x="5958256" y="4309136"/>
            <a:ext cx="457200" cy="228600"/>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1279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1" presetClass="entr" presetSubtype="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58D38-83CD-407A-A317-88F380F92D62}"/>
              </a:ext>
            </a:extLst>
          </p:cNvPr>
          <p:cNvSpPr>
            <a:spLocks noGrp="1"/>
          </p:cNvSpPr>
          <p:nvPr>
            <p:ph type="title"/>
          </p:nvPr>
        </p:nvSpPr>
        <p:spPr/>
        <p:txBody>
          <a:bodyPr/>
          <a:lstStyle/>
          <a:p>
            <a:r>
              <a:rPr lang="en-IN" dirty="0"/>
              <a:t>Standard Deviation (</a:t>
            </a:r>
            <a:r>
              <a:rPr lang="el-GR" dirty="0"/>
              <a:t>σ</a:t>
            </a:r>
            <a:r>
              <a:rPr lang="en-IN" dirty="0"/>
              <a: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C83D60-2963-4D27-93FF-79233D9D13AE}"/>
                  </a:ext>
                </a:extLst>
              </p:cNvPr>
              <p:cNvSpPr>
                <a:spLocks noGrp="1"/>
              </p:cNvSpPr>
              <p:nvPr>
                <p:ph idx="1"/>
              </p:nvPr>
            </p:nvSpPr>
            <p:spPr/>
            <p:txBody>
              <a:bodyPr/>
              <a:lstStyle/>
              <a:p>
                <a:pPr>
                  <a:lnSpc>
                    <a:spcPct val="100000"/>
                  </a:lnSpc>
                </a:pPr>
                <a:r>
                  <a:rPr lang="en-US" dirty="0"/>
                  <a:t>The Standard Deviation is a </a:t>
                </a:r>
                <a:r>
                  <a:rPr lang="en-US" dirty="0">
                    <a:solidFill>
                      <a:schemeClr val="accent6"/>
                    </a:solidFill>
                  </a:rPr>
                  <a:t>measure of how numbers are spread out</a:t>
                </a:r>
                <a:r>
                  <a:rPr lang="en-US" dirty="0"/>
                  <a:t>.</a:t>
                </a:r>
              </a:p>
              <a:p>
                <a:pPr>
                  <a:lnSpc>
                    <a:spcPct val="100000"/>
                  </a:lnSpc>
                </a:pPr>
                <a:r>
                  <a:rPr lang="en-US" dirty="0"/>
                  <a:t>Its symbol is </a:t>
                </a:r>
                <a:r>
                  <a:rPr lang="en-US" b="1" dirty="0">
                    <a:solidFill>
                      <a:schemeClr val="accent6"/>
                    </a:solidFill>
                  </a:rPr>
                  <a:t>σ</a:t>
                </a:r>
                <a:r>
                  <a:rPr lang="en-US" dirty="0"/>
                  <a:t> (the Greek letter sigma)</a:t>
                </a:r>
              </a:p>
              <a:p>
                <a:pPr>
                  <a:lnSpc>
                    <a:spcPct val="100000"/>
                  </a:lnSpc>
                </a:pPr>
                <a:r>
                  <a:rPr lang="en-US" dirty="0"/>
                  <a:t>In statistics, the standard deviation is a measure of the amount of variation or dispersion of a set of values. </a:t>
                </a:r>
              </a:p>
              <a:p>
                <a:pPr>
                  <a:lnSpc>
                    <a:spcPct val="100000"/>
                  </a:lnSpc>
                </a:pPr>
                <a:r>
                  <a:rPr lang="en-US" dirty="0"/>
                  <a:t>A </a:t>
                </a:r>
                <a:r>
                  <a:rPr lang="en-US" dirty="0">
                    <a:solidFill>
                      <a:schemeClr val="accent6"/>
                    </a:solidFill>
                  </a:rPr>
                  <a:t>low standard deviation </a:t>
                </a:r>
                <a:r>
                  <a:rPr lang="en-US" dirty="0"/>
                  <a:t>indicates that </a:t>
                </a:r>
                <a:r>
                  <a:rPr lang="en-US" dirty="0">
                    <a:solidFill>
                      <a:schemeClr val="accent6"/>
                    </a:solidFill>
                  </a:rPr>
                  <a:t>the values tend to be close to the mean</a:t>
                </a:r>
                <a:r>
                  <a:rPr lang="en-US" dirty="0"/>
                  <a:t> of the set, while a </a:t>
                </a:r>
                <a:r>
                  <a:rPr lang="en-US" dirty="0">
                    <a:solidFill>
                      <a:schemeClr val="accent6"/>
                    </a:solidFill>
                  </a:rPr>
                  <a:t>high standard deviation </a:t>
                </a:r>
                <a:r>
                  <a:rPr lang="en-US" dirty="0"/>
                  <a:t>indicates that </a:t>
                </a:r>
                <a:r>
                  <a:rPr lang="en-US" dirty="0">
                    <a:solidFill>
                      <a:schemeClr val="accent6"/>
                    </a:solidFill>
                  </a:rPr>
                  <a:t>the values are spread out over a wider range</a:t>
                </a:r>
                <a:r>
                  <a:rPr lang="en-US" dirty="0"/>
                  <a:t>.</a:t>
                </a:r>
              </a:p>
              <a:p>
                <a:pPr>
                  <a:lnSpc>
                    <a:spcPct val="100000"/>
                  </a:lnSpc>
                </a:pPr>
                <a:r>
                  <a:rPr lang="en-US" dirty="0"/>
                  <a:t>Formula to find standard deviation </a:t>
                </a:r>
                <a:r>
                  <a:rPr lang="el-GR" b="1" dirty="0"/>
                  <a:t>σ</a:t>
                </a:r>
                <a:r>
                  <a:rPr lang="en-US" b="1" dirty="0"/>
                  <a:t> </a:t>
                </a:r>
                <a:r>
                  <a:rPr lang="en-US" dirty="0"/>
                  <a:t>=</a:t>
                </a:r>
                <a:r>
                  <a:rPr lang="en-US" b="1" dirty="0"/>
                  <a:t> </a:t>
                </a:r>
                <a14:m>
                  <m:oMath xmlns:m="http://schemas.openxmlformats.org/officeDocument/2006/math">
                    <m:rad>
                      <m:radPr>
                        <m:degHide m:val="on"/>
                        <m:ctrlPr>
                          <a:rPr lang="en-US" b="1" i="1" smtClean="0">
                            <a:latin typeface="Cambria Math" panose="02040503050406030204" pitchFamily="18" charset="0"/>
                          </a:rPr>
                        </m:ctrlPr>
                      </m:radPr>
                      <m:deg/>
                      <m:e>
                        <m:f>
                          <m:fPr>
                            <m:ctrlPr>
                              <a:rPr lang="en-US" i="1">
                                <a:latin typeface="Cambria Math" panose="02040503050406030204" pitchFamily="18" charset="0"/>
                              </a:rPr>
                            </m:ctrlPr>
                          </m:fPr>
                          <m:num>
                            <m:r>
                              <a:rPr lang="en-US" b="0" i="1">
                                <a:latin typeface="Cambria Math"/>
                              </a:rPr>
                              <m:t>1</m:t>
                            </m:r>
                          </m:num>
                          <m:den>
                            <m:r>
                              <a:rPr lang="en-US" b="0" i="1">
                                <a:latin typeface="Cambria Math"/>
                              </a:rPr>
                              <m:t>𝑛</m:t>
                            </m:r>
                            <m:r>
                              <a:rPr lang="en-US" b="0" i="1">
                                <a:latin typeface="Cambria Math"/>
                              </a:rPr>
                              <m:t>−1</m:t>
                            </m:r>
                          </m:den>
                        </m:f>
                        <m:nary>
                          <m:naryPr>
                            <m:chr m:val="∑"/>
                            <m:ctrlPr>
                              <a:rPr lang="en-US" i="1">
                                <a:latin typeface="Cambria Math" panose="02040503050406030204" pitchFamily="18" charset="0"/>
                              </a:rPr>
                            </m:ctrlPr>
                          </m:naryPr>
                          <m:sub>
                            <m:r>
                              <a:rPr lang="en-US" b="0" i="1">
                                <a:latin typeface="Cambria Math"/>
                              </a:rPr>
                              <m:t>𝑖</m:t>
                            </m:r>
                            <m:r>
                              <a:rPr lang="en-US" b="0" i="1">
                                <a:latin typeface="Cambria Math"/>
                              </a:rPr>
                              <m:t>=1</m:t>
                            </m:r>
                          </m:sub>
                          <m:sup>
                            <m:r>
                              <a:rPr lang="en-US" b="0" i="1">
                                <a:latin typeface="Cambria Math"/>
                              </a:rPr>
                              <m:t>𝑛</m:t>
                            </m:r>
                          </m:sup>
                          <m:e>
                            <m:d>
                              <m:dPr>
                                <m:ctrlPr>
                                  <a:rPr lang="en-US" i="1">
                                    <a:latin typeface="Cambria Math" panose="02040503050406030204" pitchFamily="18" charset="0"/>
                                  </a:rPr>
                                </m:ctrlPr>
                              </m:dPr>
                              <m:e>
                                <m:r>
                                  <a:rPr lang="en-US" b="0" i="1">
                                    <a:latin typeface="Cambria Math"/>
                                  </a:rPr>
                                  <m:t>𝑋</m:t>
                                </m:r>
                                <m:r>
                                  <a:rPr lang="en-US" b="0" i="1">
                                    <a:latin typeface="Cambria Math"/>
                                  </a:rPr>
                                  <m:t> −</m:t>
                                </m:r>
                                <m:r>
                                  <a:rPr lang="en-US" b="0" i="1">
                                    <a:latin typeface="Cambria Math"/>
                                  </a:rPr>
                                  <m:t>𝑀𝑒𝑎𝑛</m:t>
                                </m:r>
                              </m:e>
                            </m:d>
                          </m:e>
                        </m:nary>
                        <m:r>
                          <m:rPr>
                            <m:nor/>
                          </m:rPr>
                          <a:rPr lang="en-US" baseline="30000" dirty="0"/>
                          <m:t>2</m:t>
                        </m:r>
                      </m:e>
                    </m:rad>
                  </m:oMath>
                </a14:m>
                <a:endParaRPr lang="en-US" b="1" baseline="30000" dirty="0"/>
              </a:p>
            </p:txBody>
          </p:sp>
        </mc:Choice>
        <mc:Fallback xmlns="">
          <p:sp>
            <p:nvSpPr>
              <p:cNvPr id="3" name="Content Placeholder 2">
                <a:extLst>
                  <a:ext uri="{FF2B5EF4-FFF2-40B4-BE49-F238E27FC236}">
                    <a16:creationId xmlns:a16="http://schemas.microsoft.com/office/drawing/2014/main" id="{54C83D60-2963-4D27-93FF-79233D9D13AE}"/>
                  </a:ext>
                </a:extLst>
              </p:cNvPr>
              <p:cNvSpPr>
                <a:spLocks noGrp="1" noRot="1" noChangeAspect="1" noMove="1" noResize="1" noEditPoints="1" noAdjustHandles="1" noChangeArrowheads="1" noChangeShapeType="1" noTextEdit="1"/>
              </p:cNvSpPr>
              <p:nvPr>
                <p:ph idx="1"/>
              </p:nvPr>
            </p:nvSpPr>
            <p:spPr>
              <a:blipFill>
                <a:blip r:embed="rId2"/>
                <a:stretch>
                  <a:fillRect l="-562" t="-763" r="-818"/>
                </a:stretch>
              </a:blipFill>
            </p:spPr>
            <p:txBody>
              <a:bodyPr/>
              <a:lstStyle/>
              <a:p>
                <a:r>
                  <a:rPr lang="en-IN">
                    <a:noFill/>
                  </a:rPr>
                  <a:t> </a:t>
                </a:r>
              </a:p>
            </p:txBody>
          </p:sp>
        </mc:Fallback>
      </mc:AlternateContent>
    </p:spTree>
    <p:extLst>
      <p:ext uri="{BB962C8B-B14F-4D97-AF65-F5344CB8AC3E}">
        <p14:creationId xmlns:p14="http://schemas.microsoft.com/office/powerpoint/2010/main" val="87280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58D38-83CD-407A-A317-88F380F92D62}"/>
              </a:ext>
            </a:extLst>
          </p:cNvPr>
          <p:cNvSpPr>
            <a:spLocks noGrp="1"/>
          </p:cNvSpPr>
          <p:nvPr>
            <p:ph type="title"/>
          </p:nvPr>
        </p:nvSpPr>
        <p:spPr/>
        <p:txBody>
          <a:bodyPr/>
          <a:lstStyle/>
          <a:p>
            <a:r>
              <a:rPr lang="en-IN" dirty="0"/>
              <a:t>Standard Deviation (</a:t>
            </a:r>
            <a:r>
              <a:rPr lang="el-GR" dirty="0"/>
              <a:t>σ</a:t>
            </a:r>
            <a:r>
              <a:rPr lang="en-IN" dirty="0"/>
              <a:t>) Cont..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C83D60-2963-4D27-93FF-79233D9D13AE}"/>
                  </a:ext>
                </a:extLst>
              </p:cNvPr>
              <p:cNvSpPr>
                <a:spLocks noGrp="1"/>
              </p:cNvSpPr>
              <p:nvPr>
                <p:ph idx="1"/>
              </p:nvPr>
            </p:nvSpPr>
            <p:spPr/>
            <p:txBody>
              <a:bodyPr/>
              <a:lstStyle/>
              <a:p>
                <a:pPr>
                  <a:lnSpc>
                    <a:spcPct val="100000"/>
                  </a:lnSpc>
                </a:pPr>
                <a:r>
                  <a:rPr lang="en-US" dirty="0"/>
                  <a:t>Standard Deviation is </a:t>
                </a:r>
                <a:r>
                  <a:rPr lang="en-US" dirty="0">
                    <a:solidFill>
                      <a:schemeClr val="accent6"/>
                    </a:solidFill>
                  </a:rPr>
                  <a:t>Square root of sample variance</a:t>
                </a:r>
                <a:r>
                  <a:rPr lang="en-US" dirty="0"/>
                  <a:t>.</a:t>
                </a:r>
              </a:p>
              <a:p>
                <a:pPr>
                  <a:lnSpc>
                    <a:spcPct val="100000"/>
                  </a:lnSpc>
                </a:pPr>
                <a:r>
                  <a:rPr lang="en-US" dirty="0"/>
                  <a:t>The </a:t>
                </a:r>
                <a:r>
                  <a:rPr lang="en-US" dirty="0">
                    <a:solidFill>
                      <a:schemeClr val="accent6"/>
                    </a:solidFill>
                  </a:rPr>
                  <a:t>Variance </a:t>
                </a:r>
                <a:r>
                  <a:rPr lang="en-US" dirty="0"/>
                  <a:t>is defined as:</a:t>
                </a:r>
              </a:p>
              <a:p>
                <a:pPr lvl="1">
                  <a:lnSpc>
                    <a:spcPct val="100000"/>
                  </a:lnSpc>
                </a:pPr>
                <a:r>
                  <a:rPr lang="en-US" dirty="0"/>
                  <a:t>The average of the </a:t>
                </a:r>
                <a:r>
                  <a:rPr lang="en-US" b="1" dirty="0">
                    <a:solidFill>
                      <a:schemeClr val="accent6"/>
                    </a:solidFill>
                  </a:rPr>
                  <a:t>squared</a:t>
                </a:r>
                <a:r>
                  <a:rPr lang="en-US" dirty="0">
                    <a:solidFill>
                      <a:schemeClr val="accent6"/>
                    </a:solidFill>
                  </a:rPr>
                  <a:t> </a:t>
                </a:r>
                <a:r>
                  <a:rPr lang="en-US" dirty="0"/>
                  <a:t>differences from the Mean.</a:t>
                </a:r>
              </a:p>
              <a:p>
                <a:pPr>
                  <a:lnSpc>
                    <a:spcPct val="100000"/>
                  </a:lnSpc>
                </a:pPr>
                <a:r>
                  <a:rPr lang="en-US" dirty="0"/>
                  <a:t>To calculate the variance follow these steps:</a:t>
                </a:r>
              </a:p>
              <a:p>
                <a:pPr marL="914400" lvl="1" indent="-457200">
                  <a:lnSpc>
                    <a:spcPct val="100000"/>
                  </a:lnSpc>
                  <a:buFont typeface="+mj-lt"/>
                  <a:buAutoNum type="arabicPeriod"/>
                </a:pPr>
                <a:r>
                  <a:rPr lang="en-US" dirty="0"/>
                  <a:t>Calculate the </a:t>
                </a:r>
                <a:r>
                  <a:rPr lang="en-US" b="1" dirty="0">
                    <a:solidFill>
                      <a:schemeClr val="accent6"/>
                    </a:solidFill>
                  </a:rPr>
                  <a:t>mean</a:t>
                </a:r>
                <a:r>
                  <a:rPr lang="en-US" dirty="0"/>
                  <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𝑥</m:t>
                        </m:r>
                      </m:e>
                    </m:acc>
                  </m:oMath>
                </a14:m>
                <a:r>
                  <a:rPr lang="en-US" dirty="0"/>
                  <a:t>. </a:t>
                </a:r>
              </a:p>
              <a:p>
                <a:pPr marL="914400" lvl="1" indent="-457200">
                  <a:lnSpc>
                    <a:spcPct val="100000"/>
                  </a:lnSpc>
                  <a:buFont typeface="+mj-lt"/>
                  <a:buAutoNum type="arabicPeriod"/>
                </a:pPr>
                <a:r>
                  <a:rPr lang="en-US" dirty="0"/>
                  <a:t>Write a table that </a:t>
                </a:r>
                <a:r>
                  <a:rPr lang="en-US" b="1" dirty="0">
                    <a:solidFill>
                      <a:schemeClr val="accent6"/>
                    </a:solidFill>
                  </a:rPr>
                  <a:t>subtracts the mean from each observed value</a:t>
                </a:r>
                <a:r>
                  <a:rPr lang="en-US" dirty="0"/>
                  <a:t>. </a:t>
                </a:r>
              </a:p>
              <a:p>
                <a:pPr marL="914400" lvl="1" indent="-457200">
                  <a:lnSpc>
                    <a:spcPct val="100000"/>
                  </a:lnSpc>
                  <a:buFont typeface="+mj-lt"/>
                  <a:buAutoNum type="arabicPeriod"/>
                </a:pPr>
                <a:r>
                  <a:rPr lang="en-US" dirty="0"/>
                  <a:t>Square each of the differences, add this column in table. </a:t>
                </a:r>
              </a:p>
              <a:p>
                <a:pPr marL="914400" lvl="1" indent="-457200">
                  <a:lnSpc>
                    <a:spcPct val="100000"/>
                  </a:lnSpc>
                  <a:buFont typeface="+mj-lt"/>
                  <a:buAutoNum type="arabicPeriod"/>
                </a:pPr>
                <a:r>
                  <a:rPr lang="en-US" dirty="0"/>
                  <a:t>Divide by </a:t>
                </a:r>
                <a:r>
                  <a:rPr lang="en-US" b="1" dirty="0">
                    <a:solidFill>
                      <a:schemeClr val="accent6"/>
                    </a:solidFill>
                  </a:rPr>
                  <a:t>n -1</a:t>
                </a:r>
                <a:r>
                  <a:rPr lang="en-US" dirty="0"/>
                  <a:t> where </a:t>
                </a:r>
                <a:r>
                  <a:rPr lang="en-US" b="1" dirty="0">
                    <a:solidFill>
                      <a:schemeClr val="accent6"/>
                    </a:solidFill>
                  </a:rPr>
                  <a:t>n</a:t>
                </a:r>
                <a:r>
                  <a:rPr lang="en-US" dirty="0"/>
                  <a:t> is the number of items in the </a:t>
                </a:r>
                <a:r>
                  <a:rPr lang="en-US" b="1" dirty="0">
                    <a:solidFill>
                      <a:schemeClr val="accent6"/>
                    </a:solidFill>
                  </a:rPr>
                  <a:t>sample</a:t>
                </a:r>
                <a:r>
                  <a:rPr lang="en-US" dirty="0"/>
                  <a:t>, this is the </a:t>
                </a:r>
                <a:r>
                  <a:rPr lang="en-US" b="1" dirty="0">
                    <a:solidFill>
                      <a:schemeClr val="accent6"/>
                    </a:solidFill>
                  </a:rPr>
                  <a:t>variance</a:t>
                </a:r>
                <a:r>
                  <a:rPr lang="en-US" dirty="0"/>
                  <a:t> (In actual case take n). </a:t>
                </a:r>
              </a:p>
              <a:p>
                <a:pPr marL="914400" lvl="1" indent="-457200">
                  <a:lnSpc>
                    <a:spcPct val="100000"/>
                  </a:lnSpc>
                  <a:buFont typeface="+mj-lt"/>
                  <a:buAutoNum type="arabicPeriod"/>
                </a:pPr>
                <a:r>
                  <a:rPr lang="en-US" dirty="0"/>
                  <a:t>To get the </a:t>
                </a:r>
                <a:r>
                  <a:rPr lang="en-US" b="1" dirty="0">
                    <a:solidFill>
                      <a:schemeClr val="accent6"/>
                    </a:solidFill>
                  </a:rPr>
                  <a:t>standard deviation </a:t>
                </a:r>
                <a:r>
                  <a:rPr lang="en-US" dirty="0"/>
                  <a:t>we take the </a:t>
                </a:r>
                <a:r>
                  <a:rPr lang="en-US" dirty="0">
                    <a:solidFill>
                      <a:schemeClr val="accent6"/>
                    </a:solidFill>
                  </a:rPr>
                  <a:t>square root of the variance</a:t>
                </a:r>
                <a:r>
                  <a:rPr lang="en-US" dirty="0"/>
                  <a:t>.</a:t>
                </a:r>
              </a:p>
              <a:p>
                <a:pPr>
                  <a:lnSpc>
                    <a:spcPct val="100000"/>
                  </a:lnSpc>
                </a:pPr>
                <a:endParaRPr lang="en-IN" dirty="0"/>
              </a:p>
            </p:txBody>
          </p:sp>
        </mc:Choice>
        <mc:Fallback xmlns="">
          <p:sp>
            <p:nvSpPr>
              <p:cNvPr id="3" name="Content Placeholder 2">
                <a:extLst>
                  <a:ext uri="{FF2B5EF4-FFF2-40B4-BE49-F238E27FC236}">
                    <a16:creationId xmlns:a16="http://schemas.microsoft.com/office/drawing/2014/main" id="{54C83D60-2963-4D27-93FF-79233D9D13AE}"/>
                  </a:ext>
                </a:extLst>
              </p:cNvPr>
              <p:cNvSpPr>
                <a:spLocks noGrp="1" noRot="1" noChangeAspect="1" noMove="1" noResize="1" noEditPoints="1" noAdjustHandles="1" noChangeArrowheads="1" noChangeShapeType="1" noTextEdit="1"/>
              </p:cNvSpPr>
              <p:nvPr>
                <p:ph idx="1"/>
              </p:nvPr>
            </p:nvSpPr>
            <p:spPr>
              <a:blipFill>
                <a:blip r:embed="rId2"/>
                <a:stretch>
                  <a:fillRect l="-562" t="-763"/>
                </a:stretch>
              </a:blipFill>
            </p:spPr>
            <p:txBody>
              <a:bodyPr/>
              <a:lstStyle/>
              <a:p>
                <a:r>
                  <a:rPr lang="en-IN">
                    <a:noFill/>
                  </a:rPr>
                  <a:t> </a:t>
                </a:r>
              </a:p>
            </p:txBody>
          </p:sp>
        </mc:Fallback>
      </mc:AlternateContent>
    </p:spTree>
    <p:extLst>
      <p:ext uri="{BB962C8B-B14F-4D97-AF65-F5344CB8AC3E}">
        <p14:creationId xmlns:p14="http://schemas.microsoft.com/office/powerpoint/2010/main" val="1751988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F6D80-8089-4A4D-A831-B1B181AF613E}"/>
              </a:ext>
            </a:extLst>
          </p:cNvPr>
          <p:cNvSpPr>
            <a:spLocks noGrp="1"/>
          </p:cNvSpPr>
          <p:nvPr>
            <p:ph type="title"/>
          </p:nvPr>
        </p:nvSpPr>
        <p:spPr/>
        <p:txBody>
          <a:bodyPr/>
          <a:lstStyle/>
          <a:p>
            <a:r>
              <a:rPr lang="en-IN" dirty="0"/>
              <a:t>Standard Deviation (</a:t>
            </a:r>
            <a:r>
              <a:rPr lang="el-GR" dirty="0"/>
              <a:t>σ</a:t>
            </a:r>
            <a:r>
              <a:rPr lang="en-IN" dirty="0"/>
              <a:t>) Cont.. </a:t>
            </a:r>
          </a:p>
        </p:txBody>
      </p:sp>
      <p:sp>
        <p:nvSpPr>
          <p:cNvPr id="3" name="Content Placeholder 2">
            <a:extLst>
              <a:ext uri="{FF2B5EF4-FFF2-40B4-BE49-F238E27FC236}">
                <a16:creationId xmlns:a16="http://schemas.microsoft.com/office/drawing/2014/main" id="{3568E3BA-B861-4878-95B3-F9352C08C434}"/>
              </a:ext>
            </a:extLst>
          </p:cNvPr>
          <p:cNvSpPr>
            <a:spLocks noGrp="1"/>
          </p:cNvSpPr>
          <p:nvPr>
            <p:ph idx="1"/>
          </p:nvPr>
        </p:nvSpPr>
        <p:spPr/>
        <p:txBody>
          <a:bodyPr/>
          <a:lstStyle/>
          <a:p>
            <a:pPr>
              <a:lnSpc>
                <a:spcPct val="100000"/>
              </a:lnSpc>
            </a:pPr>
            <a:r>
              <a:rPr lang="en-US" sz="2000" dirty="0"/>
              <a:t>The owner of the Indian restaurant is interested in how much people spend at the restaurant. </a:t>
            </a:r>
          </a:p>
          <a:p>
            <a:pPr>
              <a:lnSpc>
                <a:spcPct val="100000"/>
              </a:lnSpc>
            </a:pPr>
            <a:r>
              <a:rPr lang="en-US" sz="2000" dirty="0"/>
              <a:t>He examines </a:t>
            </a:r>
            <a:r>
              <a:rPr lang="en-US" sz="2000" b="1" dirty="0"/>
              <a:t>8 </a:t>
            </a:r>
            <a:r>
              <a:rPr lang="en-US" sz="2000" dirty="0"/>
              <a:t>randomly selected receipts for parties and writes down the following data. </a:t>
            </a:r>
          </a:p>
          <a:p>
            <a:pPr marL="0" indent="0" algn="ctr">
              <a:lnSpc>
                <a:spcPct val="100000"/>
              </a:lnSpc>
              <a:buNone/>
            </a:pPr>
            <a:r>
              <a:rPr lang="en-US" b="1" dirty="0"/>
              <a:t>44, 50, 38, 96, 42, 47, 40, 39</a:t>
            </a:r>
            <a:r>
              <a:rPr lang="en-US" b="1" dirty="0">
                <a:solidFill>
                  <a:srgbClr val="FF0000"/>
                </a:solidFill>
              </a:rPr>
              <a:t> </a:t>
            </a:r>
          </a:p>
          <a:p>
            <a:pPr marL="857250" lvl="1" indent="-457200">
              <a:lnSpc>
                <a:spcPct val="100000"/>
              </a:lnSpc>
              <a:buFont typeface="+mj-lt"/>
              <a:buAutoNum type="arabicPeriod"/>
            </a:pPr>
            <a:r>
              <a:rPr lang="en-US" sz="1800" dirty="0"/>
              <a:t>Find out Mean (Mean is </a:t>
            </a:r>
            <a:r>
              <a:rPr lang="en-US" sz="1800" b="1" dirty="0">
                <a:solidFill>
                  <a:schemeClr val="accent6"/>
                </a:solidFill>
              </a:rPr>
              <a:t>49.5</a:t>
            </a:r>
            <a:r>
              <a:rPr lang="en-US" sz="1800" b="1" dirty="0"/>
              <a:t> </a:t>
            </a:r>
            <a:r>
              <a:rPr lang="en-US" sz="1800" dirty="0"/>
              <a:t>for given data</a:t>
            </a:r>
            <a:r>
              <a:rPr lang="en-US" sz="1800" b="1" dirty="0"/>
              <a:t>)</a:t>
            </a:r>
          </a:p>
          <a:p>
            <a:pPr marL="857250" lvl="1" indent="-457200">
              <a:lnSpc>
                <a:spcPct val="100000"/>
              </a:lnSpc>
              <a:buFont typeface="+mj-lt"/>
              <a:buAutoNum type="arabicPeriod"/>
            </a:pPr>
            <a:r>
              <a:rPr lang="en-US" sz="1800" dirty="0"/>
              <a:t>Write a table that </a:t>
            </a:r>
            <a:r>
              <a:rPr lang="en-US" sz="1800" b="1" dirty="0"/>
              <a:t>subtracts the mean from each observed value</a:t>
            </a:r>
            <a:r>
              <a:rPr lang="en-US" sz="1800" dirty="0"/>
              <a:t>. (2</a:t>
            </a:r>
            <a:r>
              <a:rPr lang="en-US" sz="1800" baseline="30000" dirty="0"/>
              <a:t>nd</a:t>
            </a:r>
            <a:r>
              <a:rPr lang="en-US" sz="1800" dirty="0"/>
              <a:t> step)</a:t>
            </a:r>
          </a:p>
          <a:p>
            <a:pPr marL="400050" lvl="1" indent="0">
              <a:buNone/>
            </a:pPr>
            <a:endParaRPr lang="en-US" dirty="0"/>
          </a:p>
          <a:p>
            <a:pPr marL="0" indent="0">
              <a:buNone/>
            </a:pPr>
            <a:endParaRPr lang="en-IN" dirty="0"/>
          </a:p>
        </p:txBody>
      </p:sp>
      <p:graphicFrame>
        <p:nvGraphicFramePr>
          <p:cNvPr id="4" name="Content Placeholder 4">
            <a:extLst>
              <a:ext uri="{FF2B5EF4-FFF2-40B4-BE49-F238E27FC236}">
                <a16:creationId xmlns:a16="http://schemas.microsoft.com/office/drawing/2014/main" id="{6B7C4D0D-581E-44B5-8E42-4CA0382D5931}"/>
              </a:ext>
            </a:extLst>
          </p:cNvPr>
          <p:cNvGraphicFramePr>
            <a:graphicFrameLocks/>
          </p:cNvGraphicFramePr>
          <p:nvPr/>
        </p:nvGraphicFramePr>
        <p:xfrm>
          <a:off x="2471057" y="2968306"/>
          <a:ext cx="4169229" cy="3352800"/>
        </p:xfrm>
        <a:graphic>
          <a:graphicData uri="http://schemas.openxmlformats.org/drawingml/2006/table">
            <a:tbl>
              <a:tblPr firstRow="1" bandRow="1">
                <a:tableStyleId>{8EC20E35-A176-4012-BC5E-935CFFF8708E}</a:tableStyleId>
              </a:tblPr>
              <a:tblGrid>
                <a:gridCol w="679231">
                  <a:extLst>
                    <a:ext uri="{9D8B030D-6E8A-4147-A177-3AD203B41FA5}">
                      <a16:colId xmlns:a16="http://schemas.microsoft.com/office/drawing/2014/main" val="20000"/>
                    </a:ext>
                  </a:extLst>
                </a:gridCol>
                <a:gridCol w="1225769">
                  <a:extLst>
                    <a:ext uri="{9D8B030D-6E8A-4147-A177-3AD203B41FA5}">
                      <a16:colId xmlns:a16="http://schemas.microsoft.com/office/drawing/2014/main" val="20002"/>
                    </a:ext>
                  </a:extLst>
                </a:gridCol>
                <a:gridCol w="919085">
                  <a:extLst>
                    <a:ext uri="{9D8B030D-6E8A-4147-A177-3AD203B41FA5}">
                      <a16:colId xmlns:a16="http://schemas.microsoft.com/office/drawing/2014/main" val="20001"/>
                    </a:ext>
                  </a:extLst>
                </a:gridCol>
                <a:gridCol w="1345144">
                  <a:extLst>
                    <a:ext uri="{9D8B030D-6E8A-4147-A177-3AD203B41FA5}">
                      <a16:colId xmlns:a16="http://schemas.microsoft.com/office/drawing/2014/main" val="20003"/>
                    </a:ext>
                  </a:extLst>
                </a:gridCol>
              </a:tblGrid>
              <a:tr h="327660">
                <a:tc>
                  <a:txBody>
                    <a:bodyPr/>
                    <a:lstStyle/>
                    <a:p>
                      <a:pPr algn="ctr"/>
                      <a:r>
                        <a:rPr lang="en-US" sz="1600" b="1" dirty="0">
                          <a:solidFill>
                            <a:schemeClr val="tx1"/>
                          </a:solidFill>
                        </a:rPr>
                        <a:t>X</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kern="1200" dirty="0">
                          <a:solidFill>
                            <a:schemeClr val="tx1"/>
                          </a:solidFill>
                        </a:rPr>
                        <a:t>X - Mean </a:t>
                      </a:r>
                      <a:endParaRPr lang="en-US" sz="16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1600" b="1" kern="1200" dirty="0">
                          <a:solidFill>
                            <a:schemeClr val="tx1"/>
                          </a:solidFill>
                          <a:latin typeface="+mn-lt"/>
                          <a:ea typeface="+mn-ea"/>
                          <a:cs typeface="+mn-cs"/>
                        </a:rPr>
                        <a:t>Value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1600" b="1" kern="1200" dirty="0">
                          <a:solidFill>
                            <a:schemeClr val="tx1"/>
                          </a:solidFill>
                          <a:latin typeface="+mn-lt"/>
                          <a:ea typeface="+mn-ea"/>
                          <a:cs typeface="+mn-cs"/>
                        </a:rPr>
                        <a:t>(X – Mean)</a:t>
                      </a:r>
                      <a:r>
                        <a:rPr lang="en-US" sz="1600" b="1" kern="1200" baseline="30000" dirty="0">
                          <a:solidFill>
                            <a:schemeClr val="tx1"/>
                          </a:solidFill>
                          <a:latin typeface="+mn-lt"/>
                          <a:ea typeface="+mn-ea"/>
                          <a:cs typeface="+mn-cs"/>
                        </a:rPr>
                        <a:t>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27660">
                <a:tc>
                  <a:txBody>
                    <a:bodyPr/>
                    <a:lstStyle/>
                    <a:p>
                      <a:pPr algn="ctr"/>
                      <a:r>
                        <a:rPr lang="en-US" sz="1600" b="0" dirty="0"/>
                        <a:t>44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b="0" dirty="0"/>
                        <a:t>44 - 49.5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t>-5.5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t>30.25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27660">
                <a:tc>
                  <a:txBody>
                    <a:bodyPr/>
                    <a:lstStyle/>
                    <a:p>
                      <a:pPr algn="ctr"/>
                      <a:r>
                        <a:rPr lang="en-US" sz="1600" b="0" dirty="0"/>
                        <a:t>50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b="0" dirty="0"/>
                        <a:t>50 - 49.5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t>0.5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t>0.25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27660">
                <a:tc>
                  <a:txBody>
                    <a:bodyPr/>
                    <a:lstStyle/>
                    <a:p>
                      <a:pPr algn="ctr"/>
                      <a:r>
                        <a:rPr lang="en-US" sz="1600" b="0" dirty="0"/>
                        <a:t>38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b="0" dirty="0"/>
                        <a:t>38 - 49.5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t>11.5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t>132.25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27660">
                <a:tc>
                  <a:txBody>
                    <a:bodyPr/>
                    <a:lstStyle/>
                    <a:p>
                      <a:pPr algn="ctr"/>
                      <a:r>
                        <a:rPr lang="en-US" sz="1600" b="0" dirty="0"/>
                        <a:t>96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b="0" dirty="0"/>
                        <a:t>96 - 49.5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t>46.5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t>2162.25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1600" b="0" dirty="0"/>
                        <a:t>42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1600" b="0" dirty="0"/>
                        <a:t>42 - 49.5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t>-7.5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t>56.25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27660">
                <a:tc>
                  <a:txBody>
                    <a:bodyPr/>
                    <a:lstStyle/>
                    <a:p>
                      <a:pPr algn="ctr"/>
                      <a:r>
                        <a:rPr lang="en-US" sz="1600" b="0" dirty="0"/>
                        <a:t>47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b="0" dirty="0"/>
                        <a:t>47 - 49.5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t>-2.5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t>6.25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27660">
                <a:tc>
                  <a:txBody>
                    <a:bodyPr/>
                    <a:lstStyle/>
                    <a:p>
                      <a:pPr algn="ctr"/>
                      <a:r>
                        <a:rPr lang="en-US" sz="1600" b="0" dirty="0"/>
                        <a:t>40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b="0" dirty="0"/>
                        <a:t>40 - 49.5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t>-9.5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t>90.25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27660">
                <a:tc>
                  <a:txBody>
                    <a:bodyPr/>
                    <a:lstStyle/>
                    <a:p>
                      <a:pPr algn="ctr"/>
                      <a:r>
                        <a:rPr lang="en-US" sz="1600" b="0" dirty="0"/>
                        <a:t>39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b="0" dirty="0"/>
                        <a:t>39 - 49.5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t>-10.5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t>110.25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327660">
                <a:tc gridSpan="3">
                  <a:txBody>
                    <a:bodyPr/>
                    <a:lstStyle/>
                    <a:p>
                      <a:pPr algn="r"/>
                      <a:r>
                        <a:rPr lang="en-US" sz="1600" b="1" kern="1200" dirty="0">
                          <a:solidFill>
                            <a:schemeClr val="tx1"/>
                          </a:solidFill>
                          <a:latin typeface="+mn-lt"/>
                          <a:ea typeface="+mn-ea"/>
                          <a:cs typeface="+mn-cs"/>
                        </a:rPr>
                        <a:t>Total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tx1">
                        <a:lumMod val="10000"/>
                        <a:lumOff val="90000"/>
                      </a:schemeClr>
                    </a:solidFill>
                  </a:tcPr>
                </a:tc>
                <a:tc hMerge="1">
                  <a:txBody>
                    <a:bodyPr/>
                    <a:lstStyle/>
                    <a:p>
                      <a:endParaRPr lang="en-US"/>
                    </a:p>
                  </a:txBody>
                  <a:tcPr/>
                </a:tc>
                <a:tc hMerge="1">
                  <a:txBody>
                    <a:bodyPr/>
                    <a:lstStyle/>
                    <a:p>
                      <a:pPr algn="ctr"/>
                      <a:endParaRPr lang="en-US" sz="16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b="1" kern="1200" dirty="0">
                          <a:solidFill>
                            <a:schemeClr val="tx1"/>
                          </a:solidFill>
                          <a:latin typeface="+mn-lt"/>
                          <a:ea typeface="+mn-ea"/>
                          <a:cs typeface="+mn-cs"/>
                        </a:rPr>
                        <a:t>2588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0011"/>
                  </a:ext>
                </a:extLst>
              </a:tr>
            </a:tbl>
          </a:graphicData>
        </a:graphic>
      </p:graphicFrame>
      <p:sp>
        <p:nvSpPr>
          <p:cNvPr id="5" name="TextBox 4"/>
          <p:cNvSpPr txBox="1"/>
          <p:nvPr/>
        </p:nvSpPr>
        <p:spPr>
          <a:xfrm>
            <a:off x="7500257" y="2968306"/>
            <a:ext cx="914400" cy="381000"/>
          </a:xfrm>
          <a:prstGeom prst="rect">
            <a:avLst/>
          </a:prstGeom>
          <a:noFill/>
          <a:ln>
            <a:solidFill>
              <a:schemeClr val="tx1"/>
            </a:solidFill>
          </a:ln>
        </p:spPr>
        <p:txBody>
          <a:bodyPr wrap="square" rtlCol="0">
            <a:spAutoFit/>
          </a:bodyPr>
          <a:lstStyle/>
          <a:p>
            <a:r>
              <a:rPr lang="en-US" b="1" dirty="0">
                <a:solidFill>
                  <a:schemeClr val="accent6"/>
                </a:solidFill>
                <a:latin typeface="+mj-lt"/>
              </a:rPr>
              <a:t>Step : 4 </a:t>
            </a:r>
          </a:p>
        </p:txBody>
      </p:sp>
      <mc:AlternateContent xmlns:mc="http://schemas.openxmlformats.org/markup-compatibility/2006" xmlns:a14="http://schemas.microsoft.com/office/drawing/2010/main">
        <mc:Choice Requires="a14">
          <p:sp>
            <p:nvSpPr>
              <p:cNvPr id="6" name="TextBox 5"/>
              <p:cNvSpPr txBox="1"/>
              <p:nvPr/>
            </p:nvSpPr>
            <p:spPr>
              <a:xfrm>
                <a:off x="7500257" y="3506255"/>
                <a:ext cx="2024743" cy="1172309"/>
              </a:xfrm>
              <a:prstGeom prst="rect">
                <a:avLst/>
              </a:prstGeom>
              <a:noFill/>
              <a:ln>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b="0" i="1" dirty="0" smtClean="0">
                              <a:latin typeface="Cambria Math"/>
                            </a:rPr>
                            <m:t>2588</m:t>
                          </m:r>
                        </m:num>
                        <m:den>
                          <m:r>
                            <a:rPr lang="en-US" b="0" i="1" dirty="0" smtClean="0">
                              <a:latin typeface="Cambria Math" panose="02040503050406030204" pitchFamily="18" charset="0"/>
                            </a:rPr>
                            <m:t>8−1</m:t>
                          </m:r>
                        </m:den>
                      </m:f>
                    </m:oMath>
                  </m:oMathPara>
                </a14:m>
                <a:endParaRPr lang="en-US" dirty="0">
                  <a:latin typeface="+mj-lt"/>
                </a:endParaRPr>
              </a:p>
              <a:p>
                <a:endParaRPr lang="en-US" dirty="0">
                  <a:latin typeface="+mj-lt"/>
                </a:endParaRPr>
              </a:p>
              <a:p>
                <a:r>
                  <a:rPr lang="en-US" b="1" dirty="0">
                    <a:latin typeface="+mj-lt"/>
                  </a:rPr>
                  <a:t>S</a:t>
                </a:r>
                <a:r>
                  <a:rPr lang="en-US" b="1" baseline="30000" dirty="0">
                    <a:latin typeface="+mj-lt"/>
                  </a:rPr>
                  <a:t>2</a:t>
                </a:r>
                <a:r>
                  <a:rPr lang="en-US" dirty="0">
                    <a:latin typeface="+mj-lt"/>
                  </a:rPr>
                  <a:t> </a:t>
                </a:r>
                <a14:m>
                  <m:oMath xmlns:m="http://schemas.openxmlformats.org/officeDocument/2006/math">
                    <m:r>
                      <a:rPr lang="en-US" i="1">
                        <a:latin typeface="Cambria Math" panose="02040503050406030204" pitchFamily="18" charset="0"/>
                      </a:rPr>
                      <m:t>= </m:t>
                    </m:r>
                  </m:oMath>
                </a14:m>
                <a:r>
                  <a:rPr lang="en-US" b="1" dirty="0">
                    <a:latin typeface="+mj-lt"/>
                  </a:rPr>
                  <a:t>69.71</a:t>
                </a:r>
                <a:endParaRPr lang="en-US" dirty="0">
                  <a:latin typeface="+mj-l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7500257" y="3506255"/>
                <a:ext cx="2024743" cy="1172309"/>
              </a:xfrm>
              <a:prstGeom prst="rect">
                <a:avLst/>
              </a:prstGeom>
              <a:blipFill>
                <a:blip r:embed="rId2"/>
                <a:stretch>
                  <a:fillRect l="-2090" b="-6701"/>
                </a:stretch>
              </a:blipFill>
              <a:ln>
                <a:solidFill>
                  <a:schemeClr val="tx1"/>
                </a:solidFill>
              </a:ln>
            </p:spPr>
            <p:txBody>
              <a:bodyPr/>
              <a:lstStyle/>
              <a:p>
                <a:r>
                  <a:rPr lang="en-IN">
                    <a:noFill/>
                  </a:rPr>
                  <a:t> </a:t>
                </a:r>
              </a:p>
            </p:txBody>
          </p:sp>
        </mc:Fallback>
      </mc:AlternateContent>
      <p:sp>
        <p:nvSpPr>
          <p:cNvPr id="7" name="TextBox 6"/>
          <p:cNvSpPr txBox="1"/>
          <p:nvPr/>
        </p:nvSpPr>
        <p:spPr>
          <a:xfrm>
            <a:off x="7500257" y="4986883"/>
            <a:ext cx="914400" cy="381000"/>
          </a:xfrm>
          <a:prstGeom prst="rect">
            <a:avLst/>
          </a:prstGeom>
          <a:noFill/>
          <a:ln>
            <a:solidFill>
              <a:schemeClr val="tx1"/>
            </a:solidFill>
          </a:ln>
        </p:spPr>
        <p:txBody>
          <a:bodyPr wrap="square" rtlCol="0">
            <a:spAutoFit/>
          </a:bodyPr>
          <a:lstStyle/>
          <a:p>
            <a:r>
              <a:rPr lang="en-US" b="1" dirty="0">
                <a:solidFill>
                  <a:schemeClr val="accent6"/>
                </a:solidFill>
                <a:latin typeface="+mj-lt"/>
              </a:rPr>
              <a:t>Step : 5 </a:t>
            </a:r>
          </a:p>
        </p:txBody>
      </p:sp>
      <mc:AlternateContent xmlns:mc="http://schemas.openxmlformats.org/markup-compatibility/2006" xmlns:a14="http://schemas.microsoft.com/office/drawing/2010/main">
        <mc:Choice Requires="a14">
          <p:sp>
            <p:nvSpPr>
              <p:cNvPr id="8" name="TextBox 7"/>
              <p:cNvSpPr txBox="1"/>
              <p:nvPr/>
            </p:nvSpPr>
            <p:spPr>
              <a:xfrm>
                <a:off x="7500257" y="5524832"/>
                <a:ext cx="2024744" cy="716030"/>
              </a:xfrm>
              <a:prstGeom prst="rect">
                <a:avLst/>
              </a:prstGeom>
              <a:noFill/>
              <a:ln>
                <a:solidFill>
                  <a:schemeClr val="tx1"/>
                </a:solidFill>
              </a:ln>
            </p:spPr>
            <p:txBody>
              <a:bodyPr wrap="square" rtlCol="0">
                <a:spAutoFit/>
              </a:bodyPr>
              <a:lstStyle/>
              <a:p>
                <a:r>
                  <a:rPr lang="el-GR" dirty="0"/>
                  <a:t>σ</a:t>
                </a:r>
                <a:r>
                  <a:rPr lang="en-US" baseline="30000" dirty="0">
                    <a:latin typeface="+mj-lt"/>
                  </a:rPr>
                  <a:t> </a:t>
                </a:r>
                <a:r>
                  <a:rPr lang="en-US" dirty="0">
                    <a:latin typeface="+mj-lt"/>
                  </a:rPr>
                  <a:t> </a:t>
                </a:r>
                <a14:m>
                  <m:oMath xmlns:m="http://schemas.openxmlformats.org/officeDocument/2006/math">
                    <m:r>
                      <a:rPr lang="en-US" i="1" smtClean="0">
                        <a:latin typeface="Cambria Math" panose="02040503050406030204" pitchFamily="18" charset="0"/>
                      </a:rPr>
                      <m:t>=</m:t>
                    </m:r>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69.71</m:t>
                        </m:r>
                      </m:e>
                    </m:rad>
                  </m:oMath>
                </a14:m>
                <a:endParaRPr lang="en-US" dirty="0">
                  <a:latin typeface="+mj-lt"/>
                </a:endParaRPr>
              </a:p>
              <a:p>
                <a:r>
                  <a:rPr lang="el-GR" sz="2000" b="1" dirty="0">
                    <a:solidFill>
                      <a:schemeClr val="accent6"/>
                    </a:solidFill>
                    <a:latin typeface="+mj-lt"/>
                  </a:rPr>
                  <a:t>σ</a:t>
                </a:r>
                <a:r>
                  <a:rPr lang="en-US" sz="2000" b="1" baseline="30000" dirty="0">
                    <a:solidFill>
                      <a:schemeClr val="accent6"/>
                    </a:solidFill>
                    <a:latin typeface="+mj-lt"/>
                  </a:rPr>
                  <a:t> </a:t>
                </a:r>
                <a:r>
                  <a:rPr lang="en-US" sz="2000" b="1" dirty="0">
                    <a:solidFill>
                      <a:schemeClr val="accent6"/>
                    </a:solidFill>
                    <a:latin typeface="+mj-lt"/>
                  </a:rPr>
                  <a:t> </a:t>
                </a:r>
                <a14:m>
                  <m:oMath xmlns:m="http://schemas.openxmlformats.org/officeDocument/2006/math">
                    <m:r>
                      <a:rPr lang="en-US" sz="2000" b="1" i="1">
                        <a:solidFill>
                          <a:schemeClr val="accent6"/>
                        </a:solidFill>
                        <a:latin typeface="Cambria Math" panose="02040503050406030204" pitchFamily="18" charset="0"/>
                      </a:rPr>
                      <m:t>=</m:t>
                    </m:r>
                  </m:oMath>
                </a14:m>
                <a:r>
                  <a:rPr lang="en-US" sz="2000" b="1" dirty="0">
                    <a:solidFill>
                      <a:schemeClr val="accent6"/>
                    </a:solidFill>
                    <a:latin typeface="+mj-lt"/>
                  </a:rPr>
                  <a:t> 8.34 ~ 8</a:t>
                </a:r>
              </a:p>
            </p:txBody>
          </p:sp>
        </mc:Choice>
        <mc:Fallback xmlns="">
          <p:sp>
            <p:nvSpPr>
              <p:cNvPr id="8" name="TextBox 7"/>
              <p:cNvSpPr txBox="1">
                <a:spLocks noRot="1" noChangeAspect="1" noMove="1" noResize="1" noEditPoints="1" noAdjustHandles="1" noChangeArrowheads="1" noChangeShapeType="1" noTextEdit="1"/>
              </p:cNvSpPr>
              <p:nvPr/>
            </p:nvSpPr>
            <p:spPr>
              <a:xfrm>
                <a:off x="7500257" y="5524832"/>
                <a:ext cx="2024744" cy="716030"/>
              </a:xfrm>
              <a:prstGeom prst="rect">
                <a:avLst/>
              </a:prstGeom>
              <a:blipFill>
                <a:blip r:embed="rId3"/>
                <a:stretch>
                  <a:fillRect l="-2687" b="-10833"/>
                </a:stretch>
              </a:blipFill>
              <a:ln>
                <a:solidFill>
                  <a:schemeClr val="tx1"/>
                </a:solidFill>
              </a:ln>
            </p:spPr>
            <p:txBody>
              <a:bodyPr/>
              <a:lstStyle/>
              <a:p>
                <a:r>
                  <a:rPr lang="en-IN">
                    <a:noFill/>
                  </a:rPr>
                  <a:t> </a:t>
                </a:r>
              </a:p>
            </p:txBody>
          </p:sp>
        </mc:Fallback>
      </mc:AlternateContent>
      <p:sp>
        <p:nvSpPr>
          <p:cNvPr id="9" name="TextBox 8"/>
          <p:cNvSpPr txBox="1"/>
          <p:nvPr/>
        </p:nvSpPr>
        <p:spPr>
          <a:xfrm>
            <a:off x="1436914" y="2961417"/>
            <a:ext cx="914400" cy="381000"/>
          </a:xfrm>
          <a:prstGeom prst="rect">
            <a:avLst/>
          </a:prstGeom>
          <a:noFill/>
          <a:ln>
            <a:solidFill>
              <a:schemeClr val="tx1"/>
            </a:solidFill>
          </a:ln>
        </p:spPr>
        <p:txBody>
          <a:bodyPr wrap="square" rtlCol="0">
            <a:spAutoFit/>
          </a:bodyPr>
          <a:lstStyle/>
          <a:p>
            <a:r>
              <a:rPr lang="en-US" b="1" dirty="0">
                <a:solidFill>
                  <a:schemeClr val="accent6"/>
                </a:solidFill>
                <a:latin typeface="+mj-lt"/>
              </a:rPr>
              <a:t>Step : 3 </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5CD27761-6394-4145-A4A4-E4D757087468}"/>
                  </a:ext>
                </a:extLst>
              </p:cNvPr>
              <p:cNvSpPr/>
              <p:nvPr/>
            </p:nvSpPr>
            <p:spPr>
              <a:xfrm>
                <a:off x="8793504" y="1663412"/>
                <a:ext cx="2869760" cy="656013"/>
              </a:xfrm>
              <a:prstGeom prst="rect">
                <a:avLst/>
              </a:prstGeom>
            </p:spPr>
            <p:txBody>
              <a:bodyPr wrap="none">
                <a:spAutoFit/>
              </a:bodyPr>
              <a:lstStyle/>
              <a:p>
                <a:r>
                  <a:rPr lang="el-GR" dirty="0"/>
                  <a:t>σ</a:t>
                </a:r>
                <a:r>
                  <a:rPr lang="en-US" dirty="0"/>
                  <a:t> = </a:t>
                </a:r>
                <a14:m>
                  <m:oMath xmlns:m="http://schemas.openxmlformats.org/officeDocument/2006/math">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b="0" i="1">
                                <a:latin typeface="Cambria Math"/>
                              </a:rPr>
                              <m:t>1</m:t>
                            </m:r>
                          </m:num>
                          <m:den>
                            <m:r>
                              <a:rPr lang="en-US" b="0" i="1">
                                <a:latin typeface="Cambria Math"/>
                              </a:rPr>
                              <m:t>𝑛</m:t>
                            </m:r>
                            <m:r>
                              <a:rPr lang="en-US" b="0" i="1">
                                <a:latin typeface="Cambria Math"/>
                              </a:rPr>
                              <m:t>−1</m:t>
                            </m:r>
                          </m:den>
                        </m:f>
                        <m:nary>
                          <m:naryPr>
                            <m:chr m:val="∑"/>
                            <m:ctrlPr>
                              <a:rPr lang="en-US" i="1">
                                <a:latin typeface="Cambria Math" panose="02040503050406030204" pitchFamily="18" charset="0"/>
                              </a:rPr>
                            </m:ctrlPr>
                          </m:naryPr>
                          <m:sub>
                            <m:r>
                              <a:rPr lang="en-US" b="0" i="1">
                                <a:latin typeface="Cambria Math"/>
                              </a:rPr>
                              <m:t>𝑖</m:t>
                            </m:r>
                            <m:r>
                              <a:rPr lang="en-US" b="0" i="1">
                                <a:latin typeface="Cambria Math"/>
                              </a:rPr>
                              <m:t>=1</m:t>
                            </m:r>
                          </m:sub>
                          <m:sup>
                            <m:r>
                              <a:rPr lang="en-US" b="0" i="1">
                                <a:latin typeface="Cambria Math"/>
                              </a:rPr>
                              <m:t>𝑛</m:t>
                            </m:r>
                          </m:sup>
                          <m:e>
                            <m:d>
                              <m:dPr>
                                <m:ctrlPr>
                                  <a:rPr lang="en-US" i="1">
                                    <a:latin typeface="Cambria Math" panose="02040503050406030204" pitchFamily="18" charset="0"/>
                                  </a:rPr>
                                </m:ctrlPr>
                              </m:dPr>
                              <m:e>
                                <m:r>
                                  <a:rPr lang="en-US" b="0" i="1">
                                    <a:latin typeface="Cambria Math"/>
                                  </a:rPr>
                                  <m:t>𝑋</m:t>
                                </m:r>
                                <m:r>
                                  <a:rPr lang="en-US" b="0" i="1">
                                    <a:latin typeface="Cambria Math"/>
                                  </a:rPr>
                                  <m:t> −</m:t>
                                </m:r>
                                <m:r>
                                  <a:rPr lang="en-US" b="0" i="1">
                                    <a:latin typeface="Cambria Math"/>
                                  </a:rPr>
                                  <m:t>𝑀𝑒𝑎𝑛</m:t>
                                </m:r>
                              </m:e>
                            </m:d>
                          </m:e>
                        </m:nary>
                        <m:r>
                          <m:rPr>
                            <m:nor/>
                          </m:rPr>
                          <a:rPr lang="en-US" baseline="30000" dirty="0"/>
                          <m:t>2</m:t>
                        </m:r>
                      </m:e>
                    </m:rad>
                  </m:oMath>
                </a14:m>
                <a:endParaRPr lang="en-IN" dirty="0"/>
              </a:p>
            </p:txBody>
          </p:sp>
        </mc:Choice>
        <mc:Fallback xmlns="">
          <p:sp>
            <p:nvSpPr>
              <p:cNvPr id="10" name="Rectangle 9">
                <a:extLst>
                  <a:ext uri="{FF2B5EF4-FFF2-40B4-BE49-F238E27FC236}">
                    <a16:creationId xmlns:a16="http://schemas.microsoft.com/office/drawing/2014/main" id="{5CD27761-6394-4145-A4A4-E4D757087468}"/>
                  </a:ext>
                </a:extLst>
              </p:cNvPr>
              <p:cNvSpPr>
                <a:spLocks noRot="1" noChangeAspect="1" noMove="1" noResize="1" noEditPoints="1" noAdjustHandles="1" noChangeArrowheads="1" noChangeShapeType="1" noTextEdit="1"/>
              </p:cNvSpPr>
              <p:nvPr/>
            </p:nvSpPr>
            <p:spPr>
              <a:xfrm>
                <a:off x="8793504" y="1663412"/>
                <a:ext cx="2869760" cy="656013"/>
              </a:xfrm>
              <a:prstGeom prst="rect">
                <a:avLst/>
              </a:prstGeom>
              <a:blipFill>
                <a:blip r:embed="rId4"/>
                <a:stretch>
                  <a:fillRect l="-1915"/>
                </a:stretch>
              </a:blipFill>
            </p:spPr>
            <p:txBody>
              <a:bodyPr/>
              <a:lstStyle/>
              <a:p>
                <a:r>
                  <a:rPr lang="en-IN">
                    <a:noFill/>
                  </a:rPr>
                  <a:t> </a:t>
                </a:r>
              </a:p>
            </p:txBody>
          </p:sp>
        </mc:Fallback>
      </mc:AlternateContent>
    </p:spTree>
    <p:extLst>
      <p:ext uri="{BB962C8B-B14F-4D97-AF65-F5344CB8AC3E}">
        <p14:creationId xmlns:p14="http://schemas.microsoft.com/office/powerpoint/2010/main" val="149626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5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P spid="9" grpId="0" animBg="1"/>
      <p:bldP spid="1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58D38-83CD-407A-A317-88F380F92D62}"/>
              </a:ext>
            </a:extLst>
          </p:cNvPr>
          <p:cNvSpPr>
            <a:spLocks noGrp="1"/>
          </p:cNvSpPr>
          <p:nvPr>
            <p:ph type="title"/>
          </p:nvPr>
        </p:nvSpPr>
        <p:spPr/>
        <p:txBody>
          <a:bodyPr/>
          <a:lstStyle/>
          <a:p>
            <a:r>
              <a:rPr lang="en-IN" dirty="0"/>
              <a:t>Standard Deviation (</a:t>
            </a:r>
            <a:r>
              <a:rPr lang="el-GR" dirty="0"/>
              <a:t>σ</a:t>
            </a:r>
            <a:r>
              <a:rPr lang="en-IN" dirty="0"/>
              <a:t>) Cont.. </a:t>
            </a:r>
          </a:p>
        </p:txBody>
      </p:sp>
      <p:sp>
        <p:nvSpPr>
          <p:cNvPr id="3" name="Content Placeholder 2">
            <a:extLst>
              <a:ext uri="{FF2B5EF4-FFF2-40B4-BE49-F238E27FC236}">
                <a16:creationId xmlns:a16="http://schemas.microsoft.com/office/drawing/2014/main" id="{54C83D60-2963-4D27-93FF-79233D9D13AE}"/>
              </a:ext>
            </a:extLst>
          </p:cNvPr>
          <p:cNvSpPr>
            <a:spLocks noGrp="1"/>
          </p:cNvSpPr>
          <p:nvPr>
            <p:ph idx="1"/>
          </p:nvPr>
        </p:nvSpPr>
        <p:spPr>
          <a:ln>
            <a:noFill/>
          </a:ln>
        </p:spPr>
        <p:txBody>
          <a:bodyPr/>
          <a:lstStyle/>
          <a:p>
            <a:pPr>
              <a:lnSpc>
                <a:spcPct val="100000"/>
              </a:lnSpc>
            </a:pPr>
            <a:r>
              <a:rPr lang="en-US" dirty="0"/>
              <a:t>Standard deviation can be thought of measuring how far the data values lie from the mean, we take the mean and move on standard deviation in either direction. </a:t>
            </a:r>
          </a:p>
          <a:p>
            <a:pPr>
              <a:lnSpc>
                <a:spcPct val="100000"/>
              </a:lnSpc>
            </a:pPr>
            <a:r>
              <a:rPr lang="en-US" dirty="0"/>
              <a:t>The mean for this example is </a:t>
            </a:r>
            <a:r>
              <a:rPr lang="en-US" b="1" dirty="0">
                <a:solidFill>
                  <a:schemeClr val="accent6"/>
                </a:solidFill>
              </a:rPr>
              <a:t>µ = 49.5 </a:t>
            </a:r>
            <a:r>
              <a:rPr lang="en-US" dirty="0"/>
              <a:t>and the standard deviation is </a:t>
            </a:r>
            <a:r>
              <a:rPr lang="el-GR" b="1" dirty="0">
                <a:solidFill>
                  <a:schemeClr val="accent6"/>
                </a:solidFill>
              </a:rPr>
              <a:t>σ</a:t>
            </a:r>
            <a:r>
              <a:rPr lang="en-US" b="1" dirty="0">
                <a:solidFill>
                  <a:schemeClr val="accent6"/>
                </a:solidFill>
              </a:rPr>
              <a:t> = 8</a:t>
            </a:r>
            <a:r>
              <a:rPr lang="en-US" dirty="0"/>
              <a:t>. </a:t>
            </a:r>
          </a:p>
          <a:p>
            <a:pPr>
              <a:lnSpc>
                <a:spcPct val="100000"/>
              </a:lnSpc>
            </a:pPr>
            <a:r>
              <a:rPr lang="en-US" dirty="0"/>
              <a:t>Now, we add &amp; subtract values with mean like 49.5 - 8 = 41.5 and 49.5 + 8 = 57.5 </a:t>
            </a:r>
          </a:p>
          <a:p>
            <a:pPr>
              <a:lnSpc>
                <a:spcPct val="100000"/>
              </a:lnSpc>
            </a:pPr>
            <a:r>
              <a:rPr lang="en-US" dirty="0"/>
              <a:t>This means that most of the data probably spend between </a:t>
            </a:r>
            <a:r>
              <a:rPr lang="en-US" b="1" dirty="0">
                <a:solidFill>
                  <a:schemeClr val="accent6"/>
                </a:solidFill>
              </a:rPr>
              <a:t>41.5</a:t>
            </a:r>
            <a:r>
              <a:rPr lang="en-US" dirty="0"/>
              <a:t> and </a:t>
            </a:r>
            <a:r>
              <a:rPr lang="en-US" b="1" dirty="0">
                <a:solidFill>
                  <a:schemeClr val="accent6"/>
                </a:solidFill>
              </a:rPr>
              <a:t>57.5</a:t>
            </a:r>
            <a:r>
              <a:rPr lang="en-US" dirty="0"/>
              <a:t>.</a:t>
            </a:r>
          </a:p>
          <a:p>
            <a:pPr lvl="1">
              <a:lnSpc>
                <a:spcPct val="100000"/>
              </a:lnSpc>
            </a:pPr>
            <a:r>
              <a:rPr lang="en-US" u="sng" dirty="0"/>
              <a:t>38, 39, 40</a:t>
            </a:r>
            <a:r>
              <a:rPr lang="en-US" dirty="0"/>
              <a:t>, </a:t>
            </a:r>
            <a:r>
              <a:rPr lang="en-US" b="1" dirty="0">
                <a:solidFill>
                  <a:schemeClr val="accent6"/>
                </a:solidFill>
              </a:rPr>
              <a:t>42, 44, 47, 50</a:t>
            </a:r>
            <a:r>
              <a:rPr lang="en-US" dirty="0"/>
              <a:t>, </a:t>
            </a:r>
            <a:r>
              <a:rPr lang="en-US" u="sng" dirty="0"/>
              <a:t>96</a:t>
            </a:r>
          </a:p>
          <a:p>
            <a:pPr>
              <a:lnSpc>
                <a:spcPct val="100000"/>
              </a:lnSpc>
            </a:pPr>
            <a:r>
              <a:rPr lang="en-US" b="1" dirty="0"/>
              <a:t>If all data are same then variance &amp; standard deviation is 0 (zero).</a:t>
            </a:r>
          </a:p>
        </p:txBody>
      </p:sp>
    </p:spTree>
    <p:extLst>
      <p:ext uri="{BB962C8B-B14F-4D97-AF65-F5344CB8AC3E}">
        <p14:creationId xmlns:p14="http://schemas.microsoft.com/office/powerpoint/2010/main" val="323948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F72E0-A923-4F41-92CD-682853285A14}"/>
              </a:ext>
            </a:extLst>
          </p:cNvPr>
          <p:cNvSpPr>
            <a:spLocks noGrp="1"/>
          </p:cNvSpPr>
          <p:nvPr>
            <p:ph type="title"/>
          </p:nvPr>
        </p:nvSpPr>
        <p:spPr/>
        <p:txBody>
          <a:bodyPr>
            <a:normAutofit/>
          </a:bodyPr>
          <a:lstStyle/>
          <a:p>
            <a:r>
              <a:rPr lang="en-US" sz="4400" dirty="0"/>
              <a:t>Primary Data Collection Strategies (Contd..)</a:t>
            </a:r>
          </a:p>
        </p:txBody>
      </p:sp>
      <p:sp>
        <p:nvSpPr>
          <p:cNvPr id="3" name="Content Placeholder 2">
            <a:extLst>
              <a:ext uri="{FF2B5EF4-FFF2-40B4-BE49-F238E27FC236}">
                <a16:creationId xmlns:a16="http://schemas.microsoft.com/office/drawing/2014/main" id="{9431B8E5-F5A8-4048-A525-1F7A87AE9B0C}"/>
              </a:ext>
            </a:extLst>
          </p:cNvPr>
          <p:cNvSpPr>
            <a:spLocks noGrp="1"/>
          </p:cNvSpPr>
          <p:nvPr>
            <p:ph idx="1"/>
          </p:nvPr>
        </p:nvSpPr>
        <p:spPr/>
        <p:txBody>
          <a:bodyPr>
            <a:normAutofit/>
          </a:bodyPr>
          <a:lstStyle/>
          <a:p>
            <a:pPr lvl="1"/>
            <a:r>
              <a:rPr lang="en-US" b="1" dirty="0"/>
              <a:t>Interviews: </a:t>
            </a:r>
            <a:r>
              <a:rPr lang="en-US" dirty="0"/>
              <a:t>Interviews are a direct method of data collection. It is simply a process in which the interviewer asks questions and the interviewee responds to them. </a:t>
            </a:r>
          </a:p>
          <a:p>
            <a:pPr lvl="2"/>
            <a:r>
              <a:rPr lang="en-US" dirty="0"/>
              <a:t>It provides a high degree of flexibility because questions can be adjusted and changed anytime according to the situation.</a:t>
            </a:r>
          </a:p>
          <a:p>
            <a:pPr lvl="1" algn="just"/>
            <a:r>
              <a:rPr lang="en-US" b="1" dirty="0"/>
              <a:t>Surveys and Questionnaires: </a:t>
            </a:r>
            <a:r>
              <a:rPr lang="en-US" dirty="0"/>
              <a:t>Surveys and questionnaires provide a broad perspective from large groups of people. They can be conducted face-to-face, mailed, or even posted on the Internet to get respondents from anywhere in the world.</a:t>
            </a:r>
          </a:p>
          <a:p>
            <a:pPr lvl="2" algn="just"/>
            <a:r>
              <a:rPr lang="en-US" dirty="0"/>
              <a:t>The answers can be yes or no, true or false, multiple choice, and even open-ended questions. However, a drawback of surveys and questionnaires is delayed response and the possibility of ambiguous answers.</a:t>
            </a:r>
            <a:endParaRPr lang="en-US" b="1" dirty="0"/>
          </a:p>
          <a:p>
            <a:pPr lvl="1" algn="just"/>
            <a:r>
              <a:rPr lang="en-US" b="1" dirty="0"/>
              <a:t>Focus Groups: </a:t>
            </a:r>
            <a:r>
              <a:rPr lang="en-US" dirty="0"/>
              <a:t>A focus group is similar to an interview, but it is conducted with a group of people who all have something in common. The data collected is similar to in-person interviews, but they offer a better understanding of why a certain group of people thinks in a particular way.</a:t>
            </a:r>
          </a:p>
          <a:p>
            <a:pPr lvl="2" algn="just"/>
            <a:r>
              <a:rPr lang="en-US" dirty="0"/>
              <a:t>However, some drawbacks of this method are lack of privacy and domination of the interview by one or two participants.</a:t>
            </a:r>
          </a:p>
          <a:p>
            <a:pPr lvl="2" algn="just"/>
            <a:r>
              <a:rPr lang="en-US" dirty="0"/>
              <a:t>Focus groups can also be time-consuming and challenging, but they help reveal some of the best information for complex situations.</a:t>
            </a:r>
            <a:endParaRPr lang="en-US" b="1" dirty="0"/>
          </a:p>
          <a:p>
            <a:endParaRPr lang="en-US" dirty="0"/>
          </a:p>
        </p:txBody>
      </p:sp>
    </p:spTree>
    <p:extLst>
      <p:ext uri="{BB962C8B-B14F-4D97-AF65-F5344CB8AC3E}">
        <p14:creationId xmlns:p14="http://schemas.microsoft.com/office/powerpoint/2010/main" val="3102715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B20E2A-F2D8-419C-9FD1-95D26342647C}"/>
              </a:ext>
            </a:extLst>
          </p:cNvPr>
          <p:cNvSpPr/>
          <p:nvPr/>
        </p:nvSpPr>
        <p:spPr>
          <a:xfrm>
            <a:off x="6096000" y="0"/>
            <a:ext cx="6096000" cy="6588000"/>
          </a:xfrm>
          <a:prstGeom prst="rect">
            <a:avLst/>
          </a:prstGeom>
          <a:gradFill>
            <a:gsLst>
              <a:gs pos="0">
                <a:srgbClr val="1D3064"/>
              </a:gs>
              <a:gs pos="50000">
                <a:srgbClr val="1D3064"/>
              </a:gs>
              <a:gs pos="100000">
                <a:schemeClr val="tx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pPr algn="l">
              <a:lnSpc>
                <a:spcPct val="120000"/>
              </a:lnSpc>
            </a:pPr>
            <a:r>
              <a:rPr lang="en-US" sz="3200" b="1" dirty="0"/>
              <a:t>Summary</a:t>
            </a:r>
          </a:p>
          <a:p>
            <a:pPr>
              <a:lnSpc>
                <a:spcPct val="120000"/>
              </a:lnSpc>
            </a:pPr>
            <a:endParaRPr lang="en-US" dirty="0"/>
          </a:p>
          <a:p>
            <a:pPr marL="342900" indent="-342900" algn="just">
              <a:lnSpc>
                <a:spcPct val="120000"/>
              </a:lnSpc>
              <a:buFont typeface="Arial" panose="020B0604020202020204" pitchFamily="34" charset="0"/>
              <a:buChar char="•"/>
            </a:pPr>
            <a:r>
              <a:rPr lang="en-US" sz="2000" b="1" dirty="0"/>
              <a:t>Mean</a:t>
            </a:r>
            <a:r>
              <a:rPr lang="en-US" sz="1900" dirty="0"/>
              <a:t>: Mean is the </a:t>
            </a:r>
            <a:r>
              <a:rPr lang="en-US" sz="1900" b="1" dirty="0"/>
              <a:t>average</a:t>
            </a:r>
            <a:r>
              <a:rPr lang="en-US" sz="1900" dirty="0"/>
              <a:t> of a dataset</a:t>
            </a:r>
          </a:p>
          <a:p>
            <a:pPr algn="just">
              <a:lnSpc>
                <a:spcPct val="120000"/>
              </a:lnSpc>
            </a:pPr>
            <a:endParaRPr lang="en-US" sz="1900" dirty="0"/>
          </a:p>
          <a:p>
            <a:pPr marL="342900" indent="-342900" algn="just">
              <a:lnSpc>
                <a:spcPct val="120000"/>
              </a:lnSpc>
              <a:buFont typeface="Arial" panose="020B0604020202020204" pitchFamily="34" charset="0"/>
              <a:buChar char="•"/>
            </a:pPr>
            <a:r>
              <a:rPr lang="en-US" sz="2000" b="1" dirty="0"/>
              <a:t>Median</a:t>
            </a:r>
            <a:r>
              <a:rPr lang="en-US" sz="1900" dirty="0"/>
              <a:t>: Median is the </a:t>
            </a:r>
            <a:r>
              <a:rPr lang="en-US" sz="1900" b="1" dirty="0"/>
              <a:t>middle number </a:t>
            </a:r>
            <a:r>
              <a:rPr lang="en-US" sz="1900" dirty="0"/>
              <a:t>in a dataset when the data is arranged in numerical order (Sorted Order).</a:t>
            </a:r>
          </a:p>
          <a:p>
            <a:pPr marL="342900" indent="-342900" algn="just">
              <a:lnSpc>
                <a:spcPct val="120000"/>
              </a:lnSpc>
              <a:buFont typeface="Arial" panose="020B0604020202020204" pitchFamily="34" charset="0"/>
              <a:buChar char="•"/>
            </a:pPr>
            <a:endParaRPr lang="en-US" sz="1900" dirty="0"/>
          </a:p>
          <a:p>
            <a:pPr marL="342900" indent="-342900" algn="just">
              <a:lnSpc>
                <a:spcPct val="120000"/>
              </a:lnSpc>
              <a:buFont typeface="Arial" panose="020B0604020202020204" pitchFamily="34" charset="0"/>
              <a:buChar char="•"/>
            </a:pPr>
            <a:r>
              <a:rPr lang="en-US" sz="2000" b="1" dirty="0"/>
              <a:t>Mode</a:t>
            </a:r>
            <a:r>
              <a:rPr lang="en-US" sz="1900" dirty="0"/>
              <a:t>: The mode is the </a:t>
            </a:r>
            <a:r>
              <a:rPr lang="en-US" sz="1900" b="1" dirty="0"/>
              <a:t>number that occurs most often </a:t>
            </a:r>
            <a:r>
              <a:rPr lang="en-US" sz="1900" dirty="0"/>
              <a:t>within a set of numbers.</a:t>
            </a:r>
          </a:p>
          <a:p>
            <a:pPr algn="just">
              <a:lnSpc>
                <a:spcPct val="120000"/>
              </a:lnSpc>
            </a:pPr>
            <a:endParaRPr lang="en-US" sz="1900" dirty="0"/>
          </a:p>
          <a:p>
            <a:pPr marL="342900" indent="-342900" algn="just">
              <a:lnSpc>
                <a:spcPct val="120000"/>
              </a:lnSpc>
              <a:buFont typeface="Arial" panose="020B0604020202020204" pitchFamily="34" charset="0"/>
              <a:buChar char="•"/>
            </a:pPr>
            <a:r>
              <a:rPr lang="en-US" sz="2000" b="1" dirty="0"/>
              <a:t>Range</a:t>
            </a:r>
            <a:r>
              <a:rPr lang="en-US" sz="1900" dirty="0"/>
              <a:t>: The range of a set of data is the </a:t>
            </a:r>
            <a:r>
              <a:rPr lang="en-US" sz="1900" b="1" dirty="0"/>
              <a:t>difference</a:t>
            </a:r>
            <a:r>
              <a:rPr lang="en-US" sz="1900" dirty="0"/>
              <a:t> between the </a:t>
            </a:r>
            <a:r>
              <a:rPr lang="en-US" sz="1900" b="1" dirty="0"/>
              <a:t>largest and the smallest number </a:t>
            </a:r>
            <a:r>
              <a:rPr lang="en-US" sz="1900" dirty="0"/>
              <a:t>in the set.</a:t>
            </a:r>
          </a:p>
          <a:p>
            <a:pPr marL="342900" indent="-342900" algn="just">
              <a:lnSpc>
                <a:spcPct val="120000"/>
              </a:lnSpc>
              <a:buFont typeface="Arial" panose="020B0604020202020204" pitchFamily="34" charset="0"/>
              <a:buChar char="•"/>
            </a:pPr>
            <a:endParaRPr lang="en-US" sz="1900" dirty="0"/>
          </a:p>
          <a:p>
            <a:pPr marL="342900" indent="-342900" algn="just">
              <a:lnSpc>
                <a:spcPct val="120000"/>
              </a:lnSpc>
              <a:buFont typeface="Arial" panose="020B0604020202020204" pitchFamily="34" charset="0"/>
              <a:buChar char="•"/>
            </a:pPr>
            <a:r>
              <a:rPr lang="en-US" sz="2000" b="1" dirty="0"/>
              <a:t>Standard Deviation</a:t>
            </a:r>
            <a:r>
              <a:rPr lang="en-US" sz="1900" dirty="0"/>
              <a:t>: </a:t>
            </a:r>
            <a:r>
              <a:rPr lang="en-US" sz="1900" dirty="0">
                <a:solidFill>
                  <a:schemeClr val="bg1"/>
                </a:solidFill>
              </a:rPr>
              <a:t>The Standard Deviation is a </a:t>
            </a:r>
            <a:r>
              <a:rPr lang="en-US" sz="1900" b="1" dirty="0">
                <a:solidFill>
                  <a:schemeClr val="bg1"/>
                </a:solidFill>
              </a:rPr>
              <a:t>measure of how numbers are spread out in dataset</a:t>
            </a:r>
            <a:r>
              <a:rPr lang="en-US" sz="1900" dirty="0">
                <a:solidFill>
                  <a:schemeClr val="bg1"/>
                </a:solidFill>
              </a:rPr>
              <a:t>.</a:t>
            </a:r>
          </a:p>
          <a:p>
            <a:pPr>
              <a:lnSpc>
                <a:spcPct val="120000"/>
              </a:lnSpc>
            </a:pPr>
            <a:endParaRPr lang="en-US" dirty="0"/>
          </a:p>
          <a:p>
            <a:pPr algn="l">
              <a:lnSpc>
                <a:spcPct val="120000"/>
              </a:lnSpc>
            </a:pPr>
            <a:endParaRPr lang="en-US" dirty="0"/>
          </a:p>
        </p:txBody>
      </p:sp>
      <p:cxnSp>
        <p:nvCxnSpPr>
          <p:cNvPr id="6" name="Straight Connector 5">
            <a:extLst>
              <a:ext uri="{FF2B5EF4-FFF2-40B4-BE49-F238E27FC236}">
                <a16:creationId xmlns:a16="http://schemas.microsoft.com/office/drawing/2014/main" id="{375A4F1C-913D-4E76-B819-AAF54D6FD058}"/>
              </a:ext>
            </a:extLst>
          </p:cNvPr>
          <p:cNvCxnSpPr/>
          <p:nvPr/>
        </p:nvCxnSpPr>
        <p:spPr>
          <a:xfrm>
            <a:off x="6180992" y="826477"/>
            <a:ext cx="5873262"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12" name="Diagram 11">
            <a:extLst>
              <a:ext uri="{FF2B5EF4-FFF2-40B4-BE49-F238E27FC236}">
                <a16:creationId xmlns:a16="http://schemas.microsoft.com/office/drawing/2014/main" id="{CAA03B88-FB1F-490F-8E59-A196EB007188}"/>
              </a:ext>
            </a:extLst>
          </p:cNvPr>
          <p:cNvGraphicFramePr/>
          <p:nvPr/>
        </p:nvGraphicFramePr>
        <p:xfrm>
          <a:off x="202224" y="835269"/>
          <a:ext cx="5662246" cy="48867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580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graphicEl>
                                              <a:dgm id="{CC54DFA4-9BFE-4029-AA9F-A944D1B2EA7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graphicEl>
                                              <a:dgm id="{E810F16B-332E-4669-827B-3DF40EF354A7}"/>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graphicEl>
                                              <a:dgm id="{593DE633-4301-4980-85A3-6A11B96CA43B}"/>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
                                            <p:graphicEl>
                                              <a:dgm id="{B27D0829-8EFB-4133-9E67-429A6D69827D}"/>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2">
                                            <p:graphicEl>
                                              <a:dgm id="{0CA4AFF9-5421-461C-B56C-BE3E649293D2}"/>
                                            </p:graphicEl>
                                          </p:spTgt>
                                        </p:tgtEl>
                                        <p:attrNameLst>
                                          <p:attrName>style.visibility</p:attrName>
                                        </p:attrNameLst>
                                      </p:cBhvr>
                                      <p:to>
                                        <p:strVal val="visible"/>
                                      </p:to>
                                    </p:se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graphicEl>
                                              <a:dgm id="{D0A3C89D-96B5-487A-8DE8-E32EC5D54229}"/>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graphicEl>
                                              <a:dgm id="{8052AF7A-4540-4C15-AA95-AE1CDE286CDC}"/>
                                            </p:graphicEl>
                                          </p:spTgt>
                                        </p:tgtEl>
                                        <p:attrNameLst>
                                          <p:attrName>style.visibility</p:attrName>
                                        </p:attrNameLst>
                                      </p:cBhvr>
                                      <p:to>
                                        <p:strVal val="visible"/>
                                      </p:to>
                                    </p:set>
                                  </p:childTnLst>
                                </p:cTn>
                              </p:par>
                              <p:par>
                                <p:cTn id="33" presetID="10" presetClass="entr" presetSubtype="0"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2">
                                            <p:graphicEl>
                                              <a:dgm id="{A0337ADD-4416-45B8-841D-5EC61EC11176}"/>
                                            </p:graphic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2">
                                            <p:graphicEl>
                                              <a:dgm id="{F1805F84-4576-4A26-B33A-BFB96DA251BE}"/>
                                            </p:graphicEl>
                                          </p:spTgt>
                                        </p:tgtEl>
                                        <p:attrNameLst>
                                          <p:attrName>style.visibility</p:attrName>
                                        </p:attrNameLst>
                                      </p:cBhvr>
                                      <p:to>
                                        <p:strVal val="visible"/>
                                      </p:to>
                                    </p:set>
                                  </p:childTnLst>
                                </p:cTn>
                              </p:par>
                              <p:par>
                                <p:cTn id="42" presetID="10" presetClass="entr" presetSubtype="0" fill="hold"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graphicEl>
                                              <a:dgm id="{9390899A-57BB-4075-8645-439773852928}"/>
                                            </p:graphic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
                                            <p:graphicEl>
                                              <a:dgm id="{9286C572-B844-4054-A634-FA948AC6A0CF}"/>
                                            </p:graphicEl>
                                          </p:spTgt>
                                        </p:tgtEl>
                                        <p:attrNameLst>
                                          <p:attrName>style.visibility</p:attrName>
                                        </p:attrNameLst>
                                      </p:cBhvr>
                                      <p:to>
                                        <p:strVal val="visible"/>
                                      </p:to>
                                    </p:set>
                                  </p:childTnLst>
                                </p:cTn>
                              </p:par>
                              <p:par>
                                <p:cTn id="51" presetID="10" presetClass="entr" presetSubtype="0"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uiExpand="1">
        <p:bldSub>
          <a:bldDgm bld="lvlOne"/>
        </p:bldSub>
      </p:bldGraphic>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Attribute Types</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- 3</a:t>
            </a:r>
          </a:p>
        </p:txBody>
      </p:sp>
    </p:spTree>
    <p:extLst>
      <p:ext uri="{BB962C8B-B14F-4D97-AF65-F5344CB8AC3E}">
        <p14:creationId xmlns:p14="http://schemas.microsoft.com/office/powerpoint/2010/main" val="83726282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What is an Attribute?</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buFont typeface="Wingdings" panose="05000000000000000000" pitchFamily="2" charset="2"/>
              <a:buChar char="§"/>
            </a:pPr>
            <a:r>
              <a:rPr lang="en-US" dirty="0"/>
              <a:t>The attribute can be defined as a </a:t>
            </a:r>
            <a:r>
              <a:rPr lang="en-US" dirty="0">
                <a:solidFill>
                  <a:schemeClr val="accent6"/>
                </a:solidFill>
              </a:rPr>
              <a:t>field</a:t>
            </a:r>
            <a:r>
              <a:rPr lang="en-US" b="1" dirty="0"/>
              <a:t> </a:t>
            </a:r>
            <a:r>
              <a:rPr lang="en-US" dirty="0"/>
              <a:t>for storing the data that represents the characteristics of a data object.</a:t>
            </a:r>
          </a:p>
          <a:p>
            <a:pPr>
              <a:buFont typeface="Wingdings" panose="05000000000000000000" pitchFamily="2" charset="2"/>
              <a:buChar char="§"/>
            </a:pPr>
            <a:r>
              <a:rPr lang="en-US" dirty="0"/>
              <a:t>It can also be viewed as a </a:t>
            </a:r>
            <a:r>
              <a:rPr lang="en-US" dirty="0">
                <a:solidFill>
                  <a:schemeClr val="accent6"/>
                </a:solidFill>
              </a:rPr>
              <a:t>property</a:t>
            </a:r>
            <a:r>
              <a:rPr lang="en-US" dirty="0"/>
              <a:t>, </a:t>
            </a:r>
            <a:r>
              <a:rPr lang="en-IN" dirty="0">
                <a:solidFill>
                  <a:schemeClr val="accent6"/>
                </a:solidFill>
              </a:rPr>
              <a:t>characteristics</a:t>
            </a:r>
            <a:r>
              <a:rPr lang="en-IN" dirty="0"/>
              <a:t>, </a:t>
            </a:r>
            <a:r>
              <a:rPr lang="en-US" dirty="0">
                <a:solidFill>
                  <a:schemeClr val="accent6"/>
                </a:solidFill>
              </a:rPr>
              <a:t>feature</a:t>
            </a:r>
            <a:r>
              <a:rPr lang="en-US" dirty="0"/>
              <a:t> or </a:t>
            </a:r>
            <a:r>
              <a:rPr lang="en-US" dirty="0">
                <a:solidFill>
                  <a:schemeClr val="accent6"/>
                </a:solidFill>
              </a:rPr>
              <a:t>column</a:t>
            </a:r>
            <a:r>
              <a:rPr lang="en-US" dirty="0"/>
              <a:t> of a data object.</a:t>
            </a:r>
          </a:p>
          <a:p>
            <a:pPr>
              <a:buFont typeface="Wingdings" panose="05000000000000000000" pitchFamily="2" charset="2"/>
              <a:buChar char="§"/>
            </a:pPr>
            <a:r>
              <a:rPr lang="en-US" dirty="0"/>
              <a:t>It represents the different </a:t>
            </a:r>
            <a:r>
              <a:rPr lang="en-US" dirty="0">
                <a:solidFill>
                  <a:schemeClr val="accent6"/>
                </a:solidFill>
              </a:rPr>
              <a:t>features of an object </a:t>
            </a:r>
            <a:r>
              <a:rPr lang="en-US" dirty="0"/>
              <a:t>(real world entity) like..</a:t>
            </a:r>
          </a:p>
          <a:p>
            <a:pPr marL="544512" lvl="1" indent="-87312">
              <a:buNone/>
            </a:pPr>
            <a:r>
              <a:rPr lang="en-US" b="1" dirty="0"/>
              <a:t>👨 Person </a:t>
            </a:r>
            <a:r>
              <a:rPr lang="en-US" dirty="0">
                <a:sym typeface="Wingdings" panose="05000000000000000000" pitchFamily="2" charset="2"/>
              </a:rPr>
              <a:t>  </a:t>
            </a:r>
            <a:r>
              <a:rPr lang="en-US" dirty="0">
                <a:solidFill>
                  <a:schemeClr val="tx2"/>
                </a:solidFill>
                <a:sym typeface="Wingdings" panose="05000000000000000000" pitchFamily="2" charset="2"/>
              </a:rPr>
              <a:t>Name</a:t>
            </a:r>
            <a:r>
              <a:rPr lang="en-US" dirty="0">
                <a:sym typeface="Wingdings" panose="05000000000000000000" pitchFamily="2" charset="2"/>
              </a:rPr>
              <a:t>, </a:t>
            </a:r>
            <a:r>
              <a:rPr lang="en-US" dirty="0">
                <a:solidFill>
                  <a:schemeClr val="accent1">
                    <a:lumMod val="50000"/>
                  </a:schemeClr>
                </a:solidFill>
                <a:sym typeface="Wingdings" panose="05000000000000000000" pitchFamily="2" charset="2"/>
              </a:rPr>
              <a:t>Age</a:t>
            </a:r>
            <a:r>
              <a:rPr lang="en-US" dirty="0">
                <a:sym typeface="Wingdings" panose="05000000000000000000" pitchFamily="2" charset="2"/>
              </a:rPr>
              <a:t>, </a:t>
            </a:r>
            <a:r>
              <a:rPr lang="en-US" dirty="0">
                <a:solidFill>
                  <a:schemeClr val="accent3">
                    <a:lumMod val="75000"/>
                  </a:schemeClr>
                </a:solidFill>
                <a:sym typeface="Wingdings" panose="05000000000000000000" pitchFamily="2" charset="2"/>
              </a:rPr>
              <a:t>Qualification</a:t>
            </a:r>
            <a:r>
              <a:rPr lang="en-US" dirty="0">
                <a:sym typeface="Wingdings" panose="05000000000000000000" pitchFamily="2" charset="2"/>
              </a:rPr>
              <a:t>,</a:t>
            </a:r>
            <a:r>
              <a:rPr lang="en-US" dirty="0">
                <a:solidFill>
                  <a:schemeClr val="accent3">
                    <a:lumMod val="75000"/>
                  </a:schemeClr>
                </a:solidFill>
                <a:sym typeface="Wingdings" panose="05000000000000000000" pitchFamily="2" charset="2"/>
              </a:rPr>
              <a:t> </a:t>
            </a:r>
            <a:r>
              <a:rPr lang="en-US" dirty="0">
                <a:solidFill>
                  <a:srgbClr val="7030A0"/>
                </a:solidFill>
                <a:sym typeface="Wingdings" panose="05000000000000000000" pitchFamily="2" charset="2"/>
              </a:rPr>
              <a:t>Birthdate</a:t>
            </a:r>
            <a:r>
              <a:rPr lang="en-US" dirty="0">
                <a:sym typeface="Wingdings" panose="05000000000000000000" pitchFamily="2" charset="2"/>
              </a:rPr>
              <a:t> etc.</a:t>
            </a:r>
          </a:p>
          <a:p>
            <a:pPr marL="544512" lvl="1" indent="-87312">
              <a:buNone/>
            </a:pPr>
            <a:r>
              <a:rPr lang="en-US" b="1" dirty="0">
                <a:sym typeface="Wingdings" panose="05000000000000000000" pitchFamily="2" charset="2"/>
              </a:rPr>
              <a:t>💻 Computer </a:t>
            </a:r>
            <a:r>
              <a:rPr lang="en-US" dirty="0">
                <a:sym typeface="Wingdings" panose="05000000000000000000" pitchFamily="2" charset="2"/>
              </a:rPr>
              <a:t>  </a:t>
            </a:r>
            <a:r>
              <a:rPr lang="en-US" dirty="0">
                <a:solidFill>
                  <a:schemeClr val="tx2"/>
                </a:solidFill>
                <a:sym typeface="Wingdings" panose="05000000000000000000" pitchFamily="2" charset="2"/>
              </a:rPr>
              <a:t>Brand</a:t>
            </a:r>
            <a:r>
              <a:rPr lang="en-US" dirty="0">
                <a:sym typeface="Wingdings" panose="05000000000000000000" pitchFamily="2" charset="2"/>
              </a:rPr>
              <a:t>, </a:t>
            </a:r>
            <a:r>
              <a:rPr lang="en-US" dirty="0">
                <a:solidFill>
                  <a:schemeClr val="accent1">
                    <a:lumMod val="50000"/>
                  </a:schemeClr>
                </a:solidFill>
                <a:sym typeface="Wingdings" panose="05000000000000000000" pitchFamily="2" charset="2"/>
              </a:rPr>
              <a:t>Model</a:t>
            </a:r>
            <a:r>
              <a:rPr lang="en-US" dirty="0">
                <a:sym typeface="Wingdings" panose="05000000000000000000" pitchFamily="2" charset="2"/>
              </a:rPr>
              <a:t>, </a:t>
            </a:r>
            <a:r>
              <a:rPr lang="en-US" dirty="0">
                <a:solidFill>
                  <a:schemeClr val="accent3">
                    <a:lumMod val="75000"/>
                  </a:schemeClr>
                </a:solidFill>
                <a:sym typeface="Wingdings" panose="05000000000000000000" pitchFamily="2" charset="2"/>
              </a:rPr>
              <a:t>Processor</a:t>
            </a:r>
            <a:r>
              <a:rPr lang="en-US" dirty="0">
                <a:sym typeface="Wingdings" panose="05000000000000000000" pitchFamily="2" charset="2"/>
              </a:rPr>
              <a:t>,</a:t>
            </a:r>
            <a:r>
              <a:rPr lang="en-US" dirty="0">
                <a:solidFill>
                  <a:schemeClr val="accent3">
                    <a:lumMod val="75000"/>
                  </a:schemeClr>
                </a:solidFill>
                <a:sym typeface="Wingdings" panose="05000000000000000000" pitchFamily="2" charset="2"/>
              </a:rPr>
              <a:t> </a:t>
            </a:r>
            <a:r>
              <a:rPr lang="en-US" dirty="0">
                <a:solidFill>
                  <a:srgbClr val="7030A0"/>
                </a:solidFill>
                <a:sym typeface="Wingdings" panose="05000000000000000000" pitchFamily="2" charset="2"/>
              </a:rPr>
              <a:t>RAM</a:t>
            </a:r>
            <a:r>
              <a:rPr lang="en-US" dirty="0">
                <a:sym typeface="Wingdings" panose="05000000000000000000" pitchFamily="2" charset="2"/>
              </a:rPr>
              <a:t> etc.</a:t>
            </a:r>
          </a:p>
          <a:p>
            <a:pPr marL="544512" lvl="1" indent="-87312">
              <a:buNone/>
            </a:pPr>
            <a:r>
              <a:rPr lang="en-US" dirty="0">
                <a:sym typeface="Wingdings" panose="05000000000000000000" pitchFamily="2" charset="2"/>
              </a:rPr>
              <a:t>📚 </a:t>
            </a:r>
            <a:r>
              <a:rPr lang="en-US" b="1" dirty="0">
                <a:sym typeface="Wingdings" panose="05000000000000000000" pitchFamily="2" charset="2"/>
              </a:rPr>
              <a:t>Book </a:t>
            </a:r>
            <a:r>
              <a:rPr lang="en-US" dirty="0">
                <a:sym typeface="Wingdings" panose="05000000000000000000" pitchFamily="2" charset="2"/>
              </a:rPr>
              <a:t>  </a:t>
            </a:r>
            <a:r>
              <a:rPr lang="en-US" dirty="0">
                <a:solidFill>
                  <a:schemeClr val="tx2"/>
                </a:solidFill>
                <a:sym typeface="Wingdings" panose="05000000000000000000" pitchFamily="2" charset="2"/>
              </a:rPr>
              <a:t>Book Name</a:t>
            </a:r>
            <a:r>
              <a:rPr lang="en-US" dirty="0">
                <a:sym typeface="Wingdings" panose="05000000000000000000" pitchFamily="2" charset="2"/>
              </a:rPr>
              <a:t>, </a:t>
            </a:r>
            <a:r>
              <a:rPr lang="en-US" dirty="0">
                <a:solidFill>
                  <a:schemeClr val="accent1">
                    <a:lumMod val="50000"/>
                  </a:schemeClr>
                </a:solidFill>
                <a:sym typeface="Wingdings" panose="05000000000000000000" pitchFamily="2" charset="2"/>
              </a:rPr>
              <a:t>Author</a:t>
            </a:r>
            <a:r>
              <a:rPr lang="en-US" dirty="0">
                <a:sym typeface="Wingdings" panose="05000000000000000000" pitchFamily="2" charset="2"/>
              </a:rPr>
              <a:t>, </a:t>
            </a:r>
            <a:r>
              <a:rPr lang="en-US" dirty="0">
                <a:solidFill>
                  <a:schemeClr val="accent3">
                    <a:lumMod val="75000"/>
                  </a:schemeClr>
                </a:solidFill>
                <a:sym typeface="Wingdings" panose="05000000000000000000" pitchFamily="2" charset="2"/>
              </a:rPr>
              <a:t>Price</a:t>
            </a:r>
            <a:r>
              <a:rPr lang="en-US" dirty="0">
                <a:sym typeface="Wingdings" panose="05000000000000000000" pitchFamily="2" charset="2"/>
              </a:rPr>
              <a:t>,</a:t>
            </a:r>
            <a:r>
              <a:rPr lang="en-US" dirty="0">
                <a:solidFill>
                  <a:schemeClr val="accent3">
                    <a:lumMod val="75000"/>
                  </a:schemeClr>
                </a:solidFill>
                <a:sym typeface="Wingdings" panose="05000000000000000000" pitchFamily="2" charset="2"/>
              </a:rPr>
              <a:t> </a:t>
            </a:r>
            <a:r>
              <a:rPr lang="en-US" dirty="0">
                <a:solidFill>
                  <a:srgbClr val="7030A0"/>
                </a:solidFill>
                <a:sym typeface="Wingdings" panose="05000000000000000000" pitchFamily="2" charset="2"/>
              </a:rPr>
              <a:t>ISBN</a:t>
            </a:r>
            <a:r>
              <a:rPr lang="en-US" dirty="0">
                <a:sym typeface="Wingdings" panose="05000000000000000000" pitchFamily="2" charset="2"/>
              </a:rPr>
              <a:t> etc.</a:t>
            </a:r>
          </a:p>
          <a:p>
            <a:r>
              <a:rPr lang="en-US" dirty="0"/>
              <a:t>An </a:t>
            </a:r>
            <a:r>
              <a:rPr lang="en-US" dirty="0">
                <a:solidFill>
                  <a:schemeClr val="accent6"/>
                </a:solidFill>
              </a:rPr>
              <a:t>attribute set </a:t>
            </a:r>
            <a:r>
              <a:rPr lang="en-US" dirty="0"/>
              <a:t>defines an </a:t>
            </a:r>
            <a:r>
              <a:rPr lang="en-US" dirty="0">
                <a:solidFill>
                  <a:schemeClr val="accent6"/>
                </a:solidFill>
              </a:rPr>
              <a:t>object</a:t>
            </a:r>
            <a:r>
              <a:rPr lang="en-US" dirty="0"/>
              <a:t>. </a:t>
            </a:r>
          </a:p>
          <a:p>
            <a:r>
              <a:rPr lang="en-US" dirty="0"/>
              <a:t>The </a:t>
            </a:r>
            <a:r>
              <a:rPr lang="en-US" dirty="0">
                <a:solidFill>
                  <a:schemeClr val="accent6"/>
                </a:solidFill>
              </a:rPr>
              <a:t>object</a:t>
            </a:r>
            <a:r>
              <a:rPr lang="en-US" dirty="0"/>
              <a:t> is also referred to </a:t>
            </a:r>
            <a:r>
              <a:rPr lang="en-US" dirty="0">
                <a:solidFill>
                  <a:schemeClr val="accent6"/>
                </a:solidFill>
              </a:rPr>
              <a:t>as a record of the instances or entity</a:t>
            </a:r>
            <a:r>
              <a:rPr lang="en-US" dirty="0"/>
              <a:t>.</a:t>
            </a:r>
          </a:p>
          <a:p>
            <a:pPr marL="544512" lvl="1" indent="-87312">
              <a:buNone/>
            </a:pPr>
            <a:endParaRPr lang="en-US" b="1" dirty="0">
              <a:sym typeface="Wingdings" panose="05000000000000000000" pitchFamily="2" charset="2"/>
            </a:endParaRPr>
          </a:p>
          <a:p>
            <a:pPr marL="790575" lvl="2" indent="0">
              <a:buNone/>
            </a:pPr>
            <a:endParaRPr lang="en-US" dirty="0"/>
          </a:p>
          <a:p>
            <a:pPr marL="0" indent="0">
              <a:buNone/>
            </a:pPr>
            <a:endParaRPr lang="en-US" dirty="0"/>
          </a:p>
        </p:txBody>
      </p:sp>
    </p:spTree>
    <p:extLst>
      <p:ext uri="{BB962C8B-B14F-4D97-AF65-F5344CB8AC3E}">
        <p14:creationId xmlns:p14="http://schemas.microsoft.com/office/powerpoint/2010/main" val="369323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2E76A-A216-4B07-8371-05CE0E70D4E3}"/>
              </a:ext>
            </a:extLst>
          </p:cNvPr>
          <p:cNvSpPr>
            <a:spLocks noGrp="1"/>
          </p:cNvSpPr>
          <p:nvPr>
            <p:ph type="title"/>
          </p:nvPr>
        </p:nvSpPr>
        <p:spPr/>
        <p:txBody>
          <a:bodyPr/>
          <a:lstStyle/>
          <a:p>
            <a:r>
              <a:rPr lang="en-US" dirty="0"/>
              <a:t>Attribute Types</a:t>
            </a:r>
            <a:endParaRPr lang="en-IN" dirty="0"/>
          </a:p>
        </p:txBody>
      </p:sp>
      <p:sp>
        <p:nvSpPr>
          <p:cNvPr id="3" name="Content Placeholder 2">
            <a:extLst>
              <a:ext uri="{FF2B5EF4-FFF2-40B4-BE49-F238E27FC236}">
                <a16:creationId xmlns:a16="http://schemas.microsoft.com/office/drawing/2014/main" id="{D326D184-98C0-441F-9C99-9999C27BC5F1}"/>
              </a:ext>
            </a:extLst>
          </p:cNvPr>
          <p:cNvSpPr>
            <a:spLocks noGrp="1"/>
          </p:cNvSpPr>
          <p:nvPr>
            <p:ph idx="1"/>
          </p:nvPr>
        </p:nvSpPr>
        <p:spPr/>
        <p:txBody>
          <a:bodyPr/>
          <a:lstStyle/>
          <a:p>
            <a:r>
              <a:rPr lang="en-US" dirty="0"/>
              <a:t>Attribute types can be divided into mainly two categories.</a:t>
            </a:r>
          </a:p>
          <a:p>
            <a:pPr marL="1001712" lvl="1" indent="-457200">
              <a:buFont typeface="+mj-lt"/>
              <a:buAutoNum type="arabicPeriod"/>
            </a:pPr>
            <a:r>
              <a:rPr lang="en-US" sz="2400" b="1" dirty="0"/>
              <a:t>Quantitative </a:t>
            </a:r>
          </a:p>
          <a:p>
            <a:pPr marL="1247775" lvl="2" indent="-457200">
              <a:buFont typeface="+mj-lt"/>
              <a:buAutoNum type="arabicPeriod"/>
            </a:pPr>
            <a:r>
              <a:rPr lang="en-US" sz="2000" dirty="0"/>
              <a:t>Discrete</a:t>
            </a:r>
          </a:p>
          <a:p>
            <a:pPr marL="1247775" lvl="2" indent="-457200">
              <a:buFont typeface="+mj-lt"/>
              <a:buAutoNum type="arabicPeriod"/>
            </a:pPr>
            <a:r>
              <a:rPr lang="en-US" sz="2000" dirty="0"/>
              <a:t>Continuous</a:t>
            </a:r>
          </a:p>
          <a:p>
            <a:pPr marL="790575" lvl="2" indent="0">
              <a:buNone/>
            </a:pPr>
            <a:r>
              <a:rPr lang="en-US" sz="2000" dirty="0"/>
              <a:t> </a:t>
            </a:r>
          </a:p>
          <a:p>
            <a:pPr marL="1001712" lvl="1" indent="-457200">
              <a:buFont typeface="+mj-lt"/>
              <a:buAutoNum type="arabicPeriod"/>
            </a:pPr>
            <a:r>
              <a:rPr lang="en-US" sz="2400" b="1" dirty="0"/>
              <a:t>Qualitative</a:t>
            </a:r>
          </a:p>
          <a:p>
            <a:pPr marL="1247775" lvl="2" indent="-457200">
              <a:buFont typeface="+mj-lt"/>
              <a:buAutoNum type="arabicPeriod"/>
            </a:pPr>
            <a:r>
              <a:rPr lang="en-US" sz="2000" dirty="0"/>
              <a:t>Nominal</a:t>
            </a:r>
          </a:p>
          <a:p>
            <a:pPr marL="1247775" lvl="2" indent="-457200">
              <a:buFont typeface="+mj-lt"/>
              <a:buAutoNum type="arabicPeriod"/>
            </a:pPr>
            <a:r>
              <a:rPr lang="en-US" sz="2000" dirty="0"/>
              <a:t>Ordinal</a:t>
            </a:r>
          </a:p>
          <a:p>
            <a:pPr marL="1247775" lvl="2" indent="-457200">
              <a:buFont typeface="+mj-lt"/>
              <a:buAutoNum type="arabicPeriod"/>
            </a:pPr>
            <a:r>
              <a:rPr lang="en-US" sz="2000" dirty="0"/>
              <a:t>Binary</a:t>
            </a:r>
          </a:p>
          <a:p>
            <a:pPr marL="1704975" lvl="3" indent="-457200">
              <a:buFont typeface="+mj-lt"/>
              <a:buAutoNum type="arabicPeriod"/>
            </a:pPr>
            <a:r>
              <a:rPr lang="en-US" sz="1800" dirty="0"/>
              <a:t>Symmetric</a:t>
            </a:r>
          </a:p>
          <a:p>
            <a:pPr marL="1704975" lvl="3" indent="-457200">
              <a:buFont typeface="+mj-lt"/>
              <a:buAutoNum type="arabicPeriod"/>
            </a:pPr>
            <a:r>
              <a:rPr lang="en-US" sz="1800" dirty="0"/>
              <a:t>Asymmetric </a:t>
            </a:r>
          </a:p>
          <a:p>
            <a:pPr marL="0" indent="0">
              <a:buNone/>
            </a:pPr>
            <a:endParaRPr lang="en-IN" dirty="0"/>
          </a:p>
        </p:txBody>
      </p:sp>
      <p:graphicFrame>
        <p:nvGraphicFramePr>
          <p:cNvPr id="4" name="Diagram 3">
            <a:extLst>
              <a:ext uri="{FF2B5EF4-FFF2-40B4-BE49-F238E27FC236}">
                <a16:creationId xmlns:a16="http://schemas.microsoft.com/office/drawing/2014/main" id="{BDCE0844-D9A5-4CFB-AF61-AC1D94DEBAE1}"/>
              </a:ext>
            </a:extLst>
          </p:cNvPr>
          <p:cNvGraphicFramePr/>
          <p:nvPr/>
        </p:nvGraphicFramePr>
        <p:xfrm>
          <a:off x="3449320" y="1090345"/>
          <a:ext cx="5293360" cy="43501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D143673F-0F57-419A-B88C-2C278266F9E8}"/>
              </a:ext>
            </a:extLst>
          </p:cNvPr>
          <p:cNvGraphicFramePr/>
          <p:nvPr/>
        </p:nvGraphicFramePr>
        <p:xfrm>
          <a:off x="7138767" y="1090345"/>
          <a:ext cx="5293360" cy="435017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8513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fade">
                                      <p:cBhvr>
                                        <p:cTn id="62" dur="500"/>
                                        <p:tgtEl>
                                          <p:spTgt spid="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fade">
                                      <p:cBhvr>
                                        <p:cTn id="6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5" grpId="0">
        <p:bldAsOne/>
      </p:bldGraphic>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1. </a:t>
            </a:r>
            <a:r>
              <a:rPr lang="en-US" sz="3600" b="1" dirty="0"/>
              <a:t>Quantitative </a:t>
            </a:r>
            <a:r>
              <a:rPr lang="en-US" dirty="0"/>
              <a:t>Attribute </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Quantitative is an adjective that simply means something </a:t>
            </a:r>
            <a:r>
              <a:rPr lang="en-US" b="1" dirty="0">
                <a:solidFill>
                  <a:schemeClr val="accent6"/>
                </a:solidFill>
              </a:rPr>
              <a:t>that can be measured</a:t>
            </a:r>
            <a:r>
              <a:rPr lang="en-US" dirty="0"/>
              <a:t>. </a:t>
            </a:r>
          </a:p>
          <a:p>
            <a:r>
              <a:rPr lang="en-US" dirty="0"/>
              <a:t>It</a:t>
            </a:r>
            <a:r>
              <a:rPr lang="en-US" b="1" dirty="0"/>
              <a:t> </a:t>
            </a:r>
            <a:r>
              <a:rPr lang="en-US" dirty="0"/>
              <a:t>is a special attribute that is used to compare two values, i.e., it is used to compare a user-defined value against an upper limit and a lower limit.</a:t>
            </a:r>
          </a:p>
          <a:p>
            <a:r>
              <a:rPr lang="en-US" u="sng" dirty="0"/>
              <a:t>Example</a:t>
            </a:r>
          </a:p>
          <a:p>
            <a:pPr lvl="1"/>
            <a:r>
              <a:rPr lang="en-US" dirty="0"/>
              <a:t>We can count the number of sheep on a farm or measure the liters of milk produced by a cow.</a:t>
            </a:r>
            <a:endParaRPr lang="en-US" b="1" dirty="0"/>
          </a:p>
          <a:p>
            <a:pPr lvl="1"/>
            <a:r>
              <a:rPr lang="en-US" dirty="0"/>
              <a:t>Consider a query to find all patients with low or high blood glucose levels. In database, for each patient a lower value and an upper value for blood glucose level is stored in the </a:t>
            </a:r>
            <a:r>
              <a:rPr lang="en-US" dirty="0">
                <a:solidFill>
                  <a:schemeClr val="accent6"/>
                </a:solidFill>
              </a:rPr>
              <a:t>Result</a:t>
            </a:r>
            <a:r>
              <a:rPr lang="en-US" dirty="0"/>
              <a:t> class.</a:t>
            </a:r>
          </a:p>
          <a:p>
            <a:pPr lvl="1"/>
            <a:r>
              <a:rPr lang="en-US" dirty="0"/>
              <a:t>To find patients with low/high level of blood glucose, without QA you would have to specify a limit on the Low attribute or the High attribute of the Result class.</a:t>
            </a:r>
          </a:p>
          <a:p>
            <a:pPr lvl="1"/>
            <a:r>
              <a:rPr lang="en-US" dirty="0"/>
              <a:t>While defining limit you can use Between, Equals, Less than, Less than or Equal to, Greater than, Greater than or Equal as relational operators.</a:t>
            </a:r>
          </a:p>
        </p:txBody>
      </p:sp>
      <p:sp>
        <p:nvSpPr>
          <p:cNvPr id="4" name="TextBox 3">
            <a:extLst>
              <a:ext uri="{FF2B5EF4-FFF2-40B4-BE49-F238E27FC236}">
                <a16:creationId xmlns:a16="http://schemas.microsoft.com/office/drawing/2014/main" id="{93CB4CED-2290-48E5-87B7-3BFE16254322}"/>
              </a:ext>
            </a:extLst>
          </p:cNvPr>
          <p:cNvSpPr txBox="1"/>
          <p:nvPr/>
        </p:nvSpPr>
        <p:spPr>
          <a:xfrm rot="5400000">
            <a:off x="10584784" y="-843436"/>
            <a:ext cx="553998" cy="2398076"/>
          </a:xfrm>
          <a:prstGeom prst="rect">
            <a:avLst/>
          </a:prstGeom>
        </p:spPr>
        <p:style>
          <a:lnRef idx="0">
            <a:schemeClr val="accent1"/>
          </a:lnRef>
          <a:fillRef idx="3">
            <a:schemeClr val="accent1"/>
          </a:fillRef>
          <a:effectRef idx="3">
            <a:schemeClr val="accent1"/>
          </a:effectRef>
          <a:fontRef idx="minor">
            <a:schemeClr val="lt1"/>
          </a:fontRef>
        </p:style>
        <p:txBody>
          <a:bodyPr vert="vert270" wrap="square" rtlCol="0">
            <a:spAutoFit/>
          </a:bodyPr>
          <a:lstStyle/>
          <a:p>
            <a:pPr algn="ctr"/>
            <a:r>
              <a:rPr lang="en-US" sz="2400" b="1" dirty="0"/>
              <a:t>Attribute Types</a:t>
            </a:r>
          </a:p>
        </p:txBody>
      </p:sp>
    </p:spTree>
    <p:extLst>
      <p:ext uri="{BB962C8B-B14F-4D97-AF65-F5344CB8AC3E}">
        <p14:creationId xmlns:p14="http://schemas.microsoft.com/office/powerpoint/2010/main" val="113348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05997-F384-480A-B4CD-83E372B56969}"/>
              </a:ext>
            </a:extLst>
          </p:cNvPr>
          <p:cNvSpPr>
            <a:spLocks noGrp="1"/>
          </p:cNvSpPr>
          <p:nvPr>
            <p:ph type="title"/>
          </p:nvPr>
        </p:nvSpPr>
        <p:spPr/>
        <p:txBody>
          <a:bodyPr/>
          <a:lstStyle/>
          <a:p>
            <a:r>
              <a:rPr lang="en-US" dirty="0"/>
              <a:t>1. </a:t>
            </a:r>
            <a:r>
              <a:rPr lang="en-US" b="1" dirty="0"/>
              <a:t>Quantitative </a:t>
            </a:r>
            <a:r>
              <a:rPr lang="en-US" dirty="0"/>
              <a:t>Attribute </a:t>
            </a:r>
            <a:endParaRPr lang="en-IN" dirty="0"/>
          </a:p>
        </p:txBody>
      </p:sp>
      <p:sp>
        <p:nvSpPr>
          <p:cNvPr id="3" name="Content Placeholder 2">
            <a:extLst>
              <a:ext uri="{FF2B5EF4-FFF2-40B4-BE49-F238E27FC236}">
                <a16:creationId xmlns:a16="http://schemas.microsoft.com/office/drawing/2014/main" id="{2D198C3B-B12E-4E5A-A563-C837E9CDBFC0}"/>
              </a:ext>
            </a:extLst>
          </p:cNvPr>
          <p:cNvSpPr>
            <a:spLocks noGrp="1"/>
          </p:cNvSpPr>
          <p:nvPr>
            <p:ph idx="1"/>
          </p:nvPr>
        </p:nvSpPr>
        <p:spPr/>
        <p:txBody>
          <a:bodyPr/>
          <a:lstStyle/>
          <a:p>
            <a:r>
              <a:rPr lang="en-US" b="1" dirty="0"/>
              <a:t>1) Discrete Attribute</a:t>
            </a:r>
          </a:p>
          <a:p>
            <a:pPr lvl="1"/>
            <a:r>
              <a:rPr lang="en-US" dirty="0"/>
              <a:t>A discrete attribute has a finite or countably infinite set of values, which may or may not be represented as integers. </a:t>
            </a:r>
          </a:p>
          <a:p>
            <a:pPr lvl="1"/>
            <a:r>
              <a:rPr lang="en-US" dirty="0"/>
              <a:t>The attributes </a:t>
            </a:r>
            <a:r>
              <a:rPr lang="en-US" dirty="0" err="1"/>
              <a:t>hair_color</a:t>
            </a:r>
            <a:r>
              <a:rPr lang="en-US" dirty="0"/>
              <a:t>, smoker, </a:t>
            </a:r>
            <a:r>
              <a:rPr lang="en-US" dirty="0" err="1"/>
              <a:t>medical_test</a:t>
            </a:r>
            <a:r>
              <a:rPr lang="en-US" dirty="0"/>
              <a:t>, and </a:t>
            </a:r>
            <a:r>
              <a:rPr lang="en-US" dirty="0" err="1"/>
              <a:t>drink_size</a:t>
            </a:r>
            <a:r>
              <a:rPr lang="en-US" dirty="0"/>
              <a:t> each have a finite number of values, and so are discrete.</a:t>
            </a:r>
          </a:p>
          <a:p>
            <a:pPr lvl="1"/>
            <a:r>
              <a:rPr lang="en-US" dirty="0" err="1"/>
              <a:t>CustomerID</a:t>
            </a:r>
            <a:r>
              <a:rPr lang="en-US" dirty="0"/>
              <a:t> in a table has countably infinite set of values because over a time period it grows.</a:t>
            </a:r>
          </a:p>
          <a:p>
            <a:pPr lvl="1"/>
            <a:endParaRPr lang="en-IN" dirty="0"/>
          </a:p>
          <a:p>
            <a:r>
              <a:rPr lang="en-US" b="1" dirty="0"/>
              <a:t>2) Continues Attribute</a:t>
            </a:r>
          </a:p>
          <a:p>
            <a:pPr lvl="1"/>
            <a:r>
              <a:rPr lang="en-US" dirty="0"/>
              <a:t>Real numbers as attribute values.</a:t>
            </a:r>
          </a:p>
          <a:p>
            <a:pPr lvl="1"/>
            <a:r>
              <a:rPr lang="en-US" dirty="0"/>
              <a:t>The attributes temperature, height, or weight are the examples of continuous attributes.</a:t>
            </a:r>
          </a:p>
          <a:p>
            <a:pPr lvl="1"/>
            <a:r>
              <a:rPr lang="en-US" dirty="0"/>
              <a:t>Practically, real values can only be measured and represented using a finite number of digits.</a:t>
            </a:r>
          </a:p>
          <a:p>
            <a:pPr lvl="1"/>
            <a:r>
              <a:rPr lang="en-US" dirty="0"/>
              <a:t>Continuous attributes are typically represented as </a:t>
            </a:r>
            <a:r>
              <a:rPr lang="en-US" b="1" dirty="0">
                <a:solidFill>
                  <a:schemeClr val="accent6"/>
                </a:solidFill>
              </a:rPr>
              <a:t>floating- point variables</a:t>
            </a:r>
            <a:r>
              <a:rPr lang="en-US" dirty="0"/>
              <a:t>.</a:t>
            </a:r>
          </a:p>
        </p:txBody>
      </p:sp>
      <p:sp>
        <p:nvSpPr>
          <p:cNvPr id="4" name="TextBox 3">
            <a:extLst>
              <a:ext uri="{FF2B5EF4-FFF2-40B4-BE49-F238E27FC236}">
                <a16:creationId xmlns:a16="http://schemas.microsoft.com/office/drawing/2014/main" id="{5624A284-B588-4B7F-A17E-FA5E03F1D4C8}"/>
              </a:ext>
            </a:extLst>
          </p:cNvPr>
          <p:cNvSpPr txBox="1"/>
          <p:nvPr/>
        </p:nvSpPr>
        <p:spPr>
          <a:xfrm rot="5400000">
            <a:off x="10584784" y="-843436"/>
            <a:ext cx="553998" cy="2398076"/>
          </a:xfrm>
          <a:prstGeom prst="rect">
            <a:avLst/>
          </a:prstGeom>
        </p:spPr>
        <p:style>
          <a:lnRef idx="0">
            <a:schemeClr val="accent1"/>
          </a:lnRef>
          <a:fillRef idx="3">
            <a:schemeClr val="accent1"/>
          </a:fillRef>
          <a:effectRef idx="3">
            <a:schemeClr val="accent1"/>
          </a:effectRef>
          <a:fontRef idx="minor">
            <a:schemeClr val="lt1"/>
          </a:fontRef>
        </p:style>
        <p:txBody>
          <a:bodyPr vert="vert270" wrap="square" rtlCol="0">
            <a:spAutoFit/>
          </a:bodyPr>
          <a:lstStyle/>
          <a:p>
            <a:pPr algn="ctr"/>
            <a:r>
              <a:rPr lang="en-US" sz="2400" b="1" dirty="0"/>
              <a:t>Attribute Types</a:t>
            </a:r>
          </a:p>
        </p:txBody>
      </p:sp>
    </p:spTree>
    <p:extLst>
      <p:ext uri="{BB962C8B-B14F-4D97-AF65-F5344CB8AC3E}">
        <p14:creationId xmlns:p14="http://schemas.microsoft.com/office/powerpoint/2010/main" val="80053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2. Qualitative Attribute </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Qualitative data deals with characteristics and descriptors that can't be easily measured, but can be observed subjectively—such as smells, tastes, textures, attractiveness, and color.</a:t>
            </a:r>
          </a:p>
          <a:p>
            <a:r>
              <a:rPr lang="en-US" dirty="0"/>
              <a:t>Simple arithmetic attributes that is named or described in words.</a:t>
            </a:r>
          </a:p>
          <a:p>
            <a:r>
              <a:rPr lang="en-US" dirty="0"/>
              <a:t>It is represented in integer or real values.</a:t>
            </a:r>
          </a:p>
          <a:p>
            <a:r>
              <a:rPr lang="en-US" dirty="0"/>
              <a:t>Results of qualitative attribute are often quoted on scales.</a:t>
            </a:r>
          </a:p>
          <a:p>
            <a:r>
              <a:rPr lang="en-US" dirty="0"/>
              <a:t>Below are the qualitative Attributes.</a:t>
            </a:r>
          </a:p>
          <a:p>
            <a:pPr lvl="1"/>
            <a:r>
              <a:rPr lang="en-US" dirty="0"/>
              <a:t>Nominal</a:t>
            </a:r>
          </a:p>
          <a:p>
            <a:pPr lvl="1"/>
            <a:r>
              <a:rPr lang="en-US" dirty="0"/>
              <a:t>Ordinal</a:t>
            </a:r>
          </a:p>
          <a:p>
            <a:pPr lvl="1"/>
            <a:r>
              <a:rPr lang="en-US" dirty="0"/>
              <a:t>Binary</a:t>
            </a:r>
          </a:p>
          <a:p>
            <a:pPr lvl="2"/>
            <a:r>
              <a:rPr lang="en-US" dirty="0"/>
              <a:t>Symmetric</a:t>
            </a:r>
          </a:p>
          <a:p>
            <a:pPr lvl="2"/>
            <a:r>
              <a:rPr lang="en-US" dirty="0"/>
              <a:t>Asymmetric </a:t>
            </a:r>
          </a:p>
        </p:txBody>
      </p:sp>
      <p:sp>
        <p:nvSpPr>
          <p:cNvPr id="4" name="TextBox 3">
            <a:extLst>
              <a:ext uri="{FF2B5EF4-FFF2-40B4-BE49-F238E27FC236}">
                <a16:creationId xmlns:a16="http://schemas.microsoft.com/office/drawing/2014/main" id="{93CB4CED-2290-48E5-87B7-3BFE16254322}"/>
              </a:ext>
            </a:extLst>
          </p:cNvPr>
          <p:cNvSpPr txBox="1"/>
          <p:nvPr/>
        </p:nvSpPr>
        <p:spPr>
          <a:xfrm rot="5400000">
            <a:off x="10584784" y="-843436"/>
            <a:ext cx="553998" cy="2398076"/>
          </a:xfrm>
          <a:prstGeom prst="rect">
            <a:avLst/>
          </a:prstGeom>
        </p:spPr>
        <p:style>
          <a:lnRef idx="0">
            <a:schemeClr val="accent1"/>
          </a:lnRef>
          <a:fillRef idx="3">
            <a:schemeClr val="accent1"/>
          </a:fillRef>
          <a:effectRef idx="3">
            <a:schemeClr val="accent1"/>
          </a:effectRef>
          <a:fontRef idx="minor">
            <a:schemeClr val="lt1"/>
          </a:fontRef>
        </p:style>
        <p:txBody>
          <a:bodyPr vert="vert270" wrap="square" rtlCol="0">
            <a:spAutoFit/>
          </a:bodyPr>
          <a:lstStyle/>
          <a:p>
            <a:pPr algn="ctr"/>
            <a:r>
              <a:rPr lang="en-US" sz="2400" b="1" dirty="0"/>
              <a:t>Attribute Types</a:t>
            </a:r>
          </a:p>
        </p:txBody>
      </p:sp>
    </p:spTree>
    <p:extLst>
      <p:ext uri="{BB962C8B-B14F-4D97-AF65-F5344CB8AC3E}">
        <p14:creationId xmlns:p14="http://schemas.microsoft.com/office/powerpoint/2010/main" val="206965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Qualitative Attribute Cont..</a:t>
            </a:r>
          </a:p>
        </p:txBody>
      </p:sp>
      <p:sp>
        <p:nvSpPr>
          <p:cNvPr id="3" name="Content Placeholder 2"/>
          <p:cNvSpPr>
            <a:spLocks noGrp="1"/>
          </p:cNvSpPr>
          <p:nvPr>
            <p:ph idx="1"/>
          </p:nvPr>
        </p:nvSpPr>
        <p:spPr/>
        <p:txBody>
          <a:bodyPr/>
          <a:lstStyle/>
          <a:p>
            <a:pPr marL="0" indent="0">
              <a:lnSpc>
                <a:spcPct val="100000"/>
              </a:lnSpc>
              <a:buNone/>
            </a:pPr>
            <a:r>
              <a:rPr lang="en-US" b="1" dirty="0"/>
              <a:t>1) Nominal Attribute</a:t>
            </a:r>
          </a:p>
          <a:p>
            <a:pPr lvl="1">
              <a:lnSpc>
                <a:spcPct val="100000"/>
              </a:lnSpc>
              <a:buFont typeface="Wingdings" panose="05000000000000000000" pitchFamily="2" charset="2"/>
              <a:buChar char="§"/>
            </a:pPr>
            <a:r>
              <a:rPr lang="en-US" dirty="0"/>
              <a:t>Nominal attributes are</a:t>
            </a:r>
            <a:r>
              <a:rPr lang="en-US" b="1" dirty="0"/>
              <a:t> </a:t>
            </a:r>
            <a:r>
              <a:rPr lang="en-US" b="1" dirty="0">
                <a:solidFill>
                  <a:schemeClr val="accent6"/>
                </a:solidFill>
              </a:rPr>
              <a:t>named </a:t>
            </a:r>
            <a:r>
              <a:rPr lang="en-US" dirty="0"/>
              <a:t>attributes which can be </a:t>
            </a:r>
            <a:r>
              <a:rPr lang="en-US" b="1" dirty="0">
                <a:solidFill>
                  <a:schemeClr val="accent6"/>
                </a:solidFill>
              </a:rPr>
              <a:t>separated into discrete (individual) categories</a:t>
            </a:r>
            <a:r>
              <a:rPr lang="en-US" dirty="0">
                <a:solidFill>
                  <a:schemeClr val="accent6"/>
                </a:solidFill>
              </a:rPr>
              <a:t> </a:t>
            </a:r>
            <a:r>
              <a:rPr lang="en-US" dirty="0"/>
              <a:t>which do not overlap.</a:t>
            </a:r>
          </a:p>
          <a:p>
            <a:pPr lvl="1">
              <a:lnSpc>
                <a:spcPct val="100000"/>
              </a:lnSpc>
              <a:buFont typeface="Wingdings" panose="05000000000000000000" pitchFamily="2" charset="2"/>
              <a:buChar char="§"/>
            </a:pPr>
            <a:r>
              <a:rPr lang="en-US" dirty="0"/>
              <a:t>Nominal attributes values also called as </a:t>
            </a:r>
            <a:r>
              <a:rPr lang="en-US" b="1" dirty="0">
                <a:solidFill>
                  <a:schemeClr val="accent6"/>
                </a:solidFill>
              </a:rPr>
              <a:t>distinct values</a:t>
            </a:r>
            <a:r>
              <a:rPr lang="en-US" dirty="0"/>
              <a:t>.</a:t>
            </a:r>
          </a:p>
          <a:p>
            <a:pPr lvl="1">
              <a:lnSpc>
                <a:spcPct val="100000"/>
              </a:lnSpc>
              <a:buFont typeface="Wingdings" panose="05000000000000000000" pitchFamily="2" charset="2"/>
              <a:buChar char="§"/>
            </a:pPr>
            <a:r>
              <a:rPr lang="en-US" u="sng" dirty="0"/>
              <a:t>Example</a:t>
            </a:r>
          </a:p>
          <a:p>
            <a:pPr>
              <a:buFont typeface="Wingdings" panose="05000000000000000000" pitchFamily="2" charset="2"/>
              <a:buChar char="§"/>
            </a:pPr>
            <a:endParaRPr lang="en-US" u="sn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257" y="2779626"/>
            <a:ext cx="2409524" cy="168571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3588" y="2779626"/>
            <a:ext cx="2580952" cy="2219048"/>
          </a:xfrm>
          <a:prstGeom prst="rect">
            <a:avLst/>
          </a:prstGeom>
        </p:spPr>
      </p:pic>
      <p:sp>
        <p:nvSpPr>
          <p:cNvPr id="7" name="TextBox 6">
            <a:extLst>
              <a:ext uri="{FF2B5EF4-FFF2-40B4-BE49-F238E27FC236}">
                <a16:creationId xmlns:a16="http://schemas.microsoft.com/office/drawing/2014/main" id="{51D779FD-4045-423E-9216-DC058A83D792}"/>
              </a:ext>
            </a:extLst>
          </p:cNvPr>
          <p:cNvSpPr txBox="1"/>
          <p:nvPr/>
        </p:nvSpPr>
        <p:spPr>
          <a:xfrm rot="5400000">
            <a:off x="10584784" y="-843436"/>
            <a:ext cx="553998" cy="2398076"/>
          </a:xfrm>
          <a:prstGeom prst="rect">
            <a:avLst/>
          </a:prstGeom>
        </p:spPr>
        <p:style>
          <a:lnRef idx="0">
            <a:schemeClr val="accent1"/>
          </a:lnRef>
          <a:fillRef idx="3">
            <a:schemeClr val="accent1"/>
          </a:fillRef>
          <a:effectRef idx="3">
            <a:schemeClr val="accent1"/>
          </a:effectRef>
          <a:fontRef idx="minor">
            <a:schemeClr val="lt1"/>
          </a:fontRef>
        </p:style>
        <p:txBody>
          <a:bodyPr vert="vert270" wrap="square" rtlCol="0">
            <a:spAutoFit/>
          </a:bodyPr>
          <a:lstStyle/>
          <a:p>
            <a:pPr algn="ctr"/>
            <a:r>
              <a:rPr lang="en-US" sz="2400" b="1" dirty="0"/>
              <a:t>Attribute Types</a:t>
            </a:r>
          </a:p>
        </p:txBody>
      </p:sp>
    </p:spTree>
    <p:extLst>
      <p:ext uri="{BB962C8B-B14F-4D97-AF65-F5344CB8AC3E}">
        <p14:creationId xmlns:p14="http://schemas.microsoft.com/office/powerpoint/2010/main" val="1270760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Qualitative Attribute Cont..</a:t>
            </a:r>
          </a:p>
        </p:txBody>
      </p:sp>
      <p:sp>
        <p:nvSpPr>
          <p:cNvPr id="3" name="Content Placeholder 2"/>
          <p:cNvSpPr>
            <a:spLocks noGrp="1"/>
          </p:cNvSpPr>
          <p:nvPr>
            <p:ph idx="1"/>
          </p:nvPr>
        </p:nvSpPr>
        <p:spPr>
          <a:xfrm>
            <a:off x="207380" y="825344"/>
            <a:ext cx="11929641" cy="5590565"/>
          </a:xfrm>
        </p:spPr>
        <p:txBody>
          <a:bodyPr/>
          <a:lstStyle/>
          <a:p>
            <a:pPr marL="0" indent="0">
              <a:lnSpc>
                <a:spcPct val="100000"/>
              </a:lnSpc>
              <a:buNone/>
            </a:pPr>
            <a:r>
              <a:rPr lang="en-US" b="1" dirty="0"/>
              <a:t>2) Ordinal Attribute</a:t>
            </a:r>
          </a:p>
          <a:p>
            <a:pPr lvl="1">
              <a:lnSpc>
                <a:spcPct val="100000"/>
              </a:lnSpc>
              <a:buFont typeface="Wingdings" panose="05000000000000000000" pitchFamily="2" charset="2"/>
              <a:buChar char="§"/>
            </a:pPr>
            <a:r>
              <a:rPr lang="en-US" dirty="0"/>
              <a:t>Ordinal attribute is the </a:t>
            </a:r>
            <a:r>
              <a:rPr lang="en-US" b="1" dirty="0">
                <a:solidFill>
                  <a:schemeClr val="accent6"/>
                </a:solidFill>
              </a:rPr>
              <a:t>order of the values, </a:t>
            </a:r>
            <a:r>
              <a:rPr lang="en-US" dirty="0"/>
              <a:t>that’s important and significant, but the differences between each one is not really known.</a:t>
            </a:r>
          </a:p>
          <a:p>
            <a:pPr lvl="1">
              <a:lnSpc>
                <a:spcPct val="100000"/>
              </a:lnSpc>
              <a:buFont typeface="Wingdings" panose="05000000000000000000" pitchFamily="2" charset="2"/>
              <a:buChar char="§"/>
            </a:pPr>
            <a:r>
              <a:rPr lang="en-US" u="sng" dirty="0"/>
              <a:t>Example</a:t>
            </a:r>
          </a:p>
          <a:p>
            <a:pPr lvl="2">
              <a:lnSpc>
                <a:spcPct val="100000"/>
              </a:lnSpc>
            </a:pPr>
            <a:r>
              <a:rPr lang="en-US" b="1" dirty="0"/>
              <a:t>Rankings</a:t>
            </a:r>
            <a:r>
              <a:rPr lang="en-US" dirty="0"/>
              <a:t> </a:t>
            </a:r>
            <a:r>
              <a:rPr lang="en-US" dirty="0">
                <a:sym typeface="Wingdings" panose="05000000000000000000" pitchFamily="2" charset="2"/>
              </a:rPr>
              <a:t> 1</a:t>
            </a:r>
            <a:r>
              <a:rPr lang="en-US" baseline="30000" dirty="0">
                <a:sym typeface="Wingdings" panose="05000000000000000000" pitchFamily="2" charset="2"/>
              </a:rPr>
              <a:t>st</a:t>
            </a:r>
            <a:r>
              <a:rPr lang="en-US" dirty="0">
                <a:sym typeface="Wingdings" panose="05000000000000000000" pitchFamily="2" charset="2"/>
              </a:rPr>
              <a:t>, 2</a:t>
            </a:r>
            <a:r>
              <a:rPr lang="en-US" baseline="30000" dirty="0">
                <a:sym typeface="Wingdings" panose="05000000000000000000" pitchFamily="2" charset="2"/>
              </a:rPr>
              <a:t>nd</a:t>
            </a:r>
            <a:r>
              <a:rPr lang="en-US" dirty="0">
                <a:sym typeface="Wingdings" panose="05000000000000000000" pitchFamily="2" charset="2"/>
              </a:rPr>
              <a:t>, 3</a:t>
            </a:r>
            <a:r>
              <a:rPr lang="en-US" baseline="30000" dirty="0">
                <a:sym typeface="Wingdings" panose="05000000000000000000" pitchFamily="2" charset="2"/>
              </a:rPr>
              <a:t>rd</a:t>
            </a:r>
            <a:r>
              <a:rPr lang="en-US" dirty="0">
                <a:sym typeface="Wingdings" panose="05000000000000000000" pitchFamily="2" charset="2"/>
              </a:rPr>
              <a:t> </a:t>
            </a:r>
          </a:p>
          <a:p>
            <a:pPr lvl="2">
              <a:lnSpc>
                <a:spcPct val="100000"/>
              </a:lnSpc>
            </a:pPr>
            <a:r>
              <a:rPr lang="en-US" b="1" dirty="0">
                <a:sym typeface="Wingdings" panose="05000000000000000000" pitchFamily="2" charset="2"/>
              </a:rPr>
              <a:t>Ratings</a:t>
            </a:r>
            <a:r>
              <a:rPr lang="en-US" dirty="0">
                <a:sym typeface="Wingdings" panose="05000000000000000000" pitchFamily="2" charset="2"/>
              </a:rPr>
              <a:t> </a:t>
            </a:r>
            <a:r>
              <a:rPr lang="en-US" u="sng" dirty="0">
                <a:sym typeface="Wingdings" panose="05000000000000000000" pitchFamily="2" charset="2"/>
              </a:rPr>
              <a:t> </a:t>
            </a:r>
          </a:p>
          <a:p>
            <a:pPr lvl="1">
              <a:lnSpc>
                <a:spcPct val="100000"/>
              </a:lnSpc>
              <a:buFont typeface="Wingdings" panose="05000000000000000000" pitchFamily="2" charset="2"/>
              <a:buChar char="§"/>
            </a:pPr>
            <a:r>
              <a:rPr lang="en-US" dirty="0"/>
              <a:t>We know that a 5 star is better than a 2</a:t>
            </a:r>
            <a:r>
              <a:rPr lang="en-US" baseline="30000" dirty="0"/>
              <a:t> </a:t>
            </a:r>
            <a:r>
              <a:rPr lang="en-US" dirty="0"/>
              <a:t>star or 3</a:t>
            </a:r>
            <a:r>
              <a:rPr lang="en-US" baseline="30000" dirty="0"/>
              <a:t> </a:t>
            </a:r>
            <a:r>
              <a:rPr lang="en-US" dirty="0"/>
              <a:t>star, but we don’t know and cannot quantify–how much better it is?</a:t>
            </a:r>
          </a:p>
          <a:p>
            <a:pPr marL="0" indent="0">
              <a:lnSpc>
                <a:spcPct val="100000"/>
              </a:lnSpc>
              <a:buNone/>
            </a:pPr>
            <a:r>
              <a:rPr lang="en-US" b="1" dirty="0"/>
              <a:t>3) Binary Attribute</a:t>
            </a:r>
          </a:p>
          <a:p>
            <a:pPr lvl="1">
              <a:lnSpc>
                <a:spcPct val="100000"/>
              </a:lnSpc>
              <a:buFont typeface="Wingdings" panose="05000000000000000000" pitchFamily="2" charset="2"/>
              <a:buChar char="§"/>
            </a:pPr>
            <a:r>
              <a:rPr lang="en-US" dirty="0"/>
              <a:t>Binary attributes are the categorical attributes with only two possible values (yes or no), (true or false), (0 or 1).</a:t>
            </a:r>
          </a:p>
          <a:p>
            <a:pPr lvl="1">
              <a:lnSpc>
                <a:spcPct val="100000"/>
              </a:lnSpc>
              <a:buFont typeface="Wingdings" panose="05000000000000000000" pitchFamily="2" charset="2"/>
              <a:buChar char="§"/>
            </a:pPr>
            <a:r>
              <a:rPr lang="en-US" dirty="0">
                <a:solidFill>
                  <a:schemeClr val="accent6"/>
                </a:solidFill>
              </a:rPr>
              <a:t>Symmetric</a:t>
            </a:r>
            <a:r>
              <a:rPr lang="en-US" dirty="0"/>
              <a:t> binary attribute is the attribute which each value is equally valuable (male or female). The male here is not more important than the female value.</a:t>
            </a:r>
          </a:p>
          <a:p>
            <a:pPr lvl="1">
              <a:lnSpc>
                <a:spcPct val="100000"/>
              </a:lnSpc>
              <a:buFont typeface="Wingdings" panose="05000000000000000000" pitchFamily="2" charset="2"/>
              <a:buChar char="§"/>
            </a:pPr>
            <a:r>
              <a:rPr lang="en-US" dirty="0">
                <a:solidFill>
                  <a:schemeClr val="accent6"/>
                </a:solidFill>
              </a:rPr>
              <a:t>Asymmetric</a:t>
            </a:r>
            <a:r>
              <a:rPr lang="en-US" dirty="0"/>
              <a:t> is the attribute which the two states is not equally important, for example, the medical test (positive or negative), here, the positive results is more significant than the negative one.</a:t>
            </a:r>
          </a:p>
        </p:txBody>
      </p:sp>
      <p:sp>
        <p:nvSpPr>
          <p:cNvPr id="7" name="5-Point Star 6"/>
          <p:cNvSpPr/>
          <p:nvPr/>
        </p:nvSpPr>
        <p:spPr>
          <a:xfrm>
            <a:off x="2469812" y="2720016"/>
            <a:ext cx="152400" cy="152400"/>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p:cNvSpPr/>
          <p:nvPr/>
        </p:nvSpPr>
        <p:spPr>
          <a:xfrm>
            <a:off x="2812712" y="2720016"/>
            <a:ext cx="152400" cy="152400"/>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 name="5-Point Star 8"/>
          <p:cNvSpPr/>
          <p:nvPr/>
        </p:nvSpPr>
        <p:spPr>
          <a:xfrm>
            <a:off x="3155612" y="2720016"/>
            <a:ext cx="152400" cy="152400"/>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 name="5-Point Star 9"/>
          <p:cNvSpPr/>
          <p:nvPr/>
        </p:nvSpPr>
        <p:spPr>
          <a:xfrm>
            <a:off x="3681052" y="2720016"/>
            <a:ext cx="152400" cy="152400"/>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p:cNvSpPr/>
          <p:nvPr/>
        </p:nvSpPr>
        <p:spPr>
          <a:xfrm>
            <a:off x="4023952" y="2720016"/>
            <a:ext cx="152400" cy="152400"/>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 name="5-Point Star 11"/>
          <p:cNvSpPr/>
          <p:nvPr/>
        </p:nvSpPr>
        <p:spPr>
          <a:xfrm>
            <a:off x="4366852" y="2720016"/>
            <a:ext cx="152400" cy="152400"/>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 name="5-Point Star 12"/>
          <p:cNvSpPr/>
          <p:nvPr/>
        </p:nvSpPr>
        <p:spPr>
          <a:xfrm>
            <a:off x="4709752" y="2715304"/>
            <a:ext cx="152400" cy="152400"/>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4" name="5-Point Star 13"/>
          <p:cNvSpPr/>
          <p:nvPr/>
        </p:nvSpPr>
        <p:spPr>
          <a:xfrm>
            <a:off x="5052652" y="2715304"/>
            <a:ext cx="152400" cy="152400"/>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5" name="Rectangle 14"/>
          <p:cNvSpPr/>
          <p:nvPr/>
        </p:nvSpPr>
        <p:spPr>
          <a:xfrm>
            <a:off x="3407571" y="2661553"/>
            <a:ext cx="1524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16" name="TextBox 15">
            <a:extLst>
              <a:ext uri="{FF2B5EF4-FFF2-40B4-BE49-F238E27FC236}">
                <a16:creationId xmlns:a16="http://schemas.microsoft.com/office/drawing/2014/main" id="{BC2259FF-00B2-4280-95AB-D625C878216C}"/>
              </a:ext>
            </a:extLst>
          </p:cNvPr>
          <p:cNvSpPr txBox="1"/>
          <p:nvPr/>
        </p:nvSpPr>
        <p:spPr>
          <a:xfrm rot="5400000">
            <a:off x="10584784" y="-843436"/>
            <a:ext cx="553998" cy="2398076"/>
          </a:xfrm>
          <a:prstGeom prst="rect">
            <a:avLst/>
          </a:prstGeom>
        </p:spPr>
        <p:style>
          <a:lnRef idx="0">
            <a:schemeClr val="accent1"/>
          </a:lnRef>
          <a:fillRef idx="3">
            <a:schemeClr val="accent1"/>
          </a:fillRef>
          <a:effectRef idx="3">
            <a:schemeClr val="accent1"/>
          </a:effectRef>
          <a:fontRef idx="minor">
            <a:schemeClr val="lt1"/>
          </a:fontRef>
        </p:style>
        <p:txBody>
          <a:bodyPr vert="vert270" wrap="square" rtlCol="0">
            <a:spAutoFit/>
          </a:bodyPr>
          <a:lstStyle/>
          <a:p>
            <a:pPr algn="ctr"/>
            <a:r>
              <a:rPr lang="en-US" sz="2400" b="1" dirty="0"/>
              <a:t>Attribute Types</a:t>
            </a:r>
          </a:p>
        </p:txBody>
      </p:sp>
    </p:spTree>
    <p:extLst>
      <p:ext uri="{BB962C8B-B14F-4D97-AF65-F5344CB8AC3E}">
        <p14:creationId xmlns:p14="http://schemas.microsoft.com/office/powerpoint/2010/main" val="2092457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animEffect transition="in" filter="fade">
                                      <p:cBhvr>
                                        <p:cTn id="63" dur="500"/>
                                        <p:tgtEl>
                                          <p:spTgt spid="3">
                                            <p:txEl>
                                              <p:pRg st="5" end="5"/>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
                                            <p:txEl>
                                              <p:pRg st="6" end="6"/>
                                            </p:txEl>
                                          </p:spTgt>
                                        </p:tgtEl>
                                        <p:attrNameLst>
                                          <p:attrName>style.visibility</p:attrName>
                                        </p:attrNameLst>
                                      </p:cBhvr>
                                      <p:to>
                                        <p:strVal val="visible"/>
                                      </p:to>
                                    </p:set>
                                    <p:animEffect transition="in" filter="fade">
                                      <p:cBhvr>
                                        <p:cTn id="68" dur="500"/>
                                        <p:tgtEl>
                                          <p:spTgt spid="3">
                                            <p:txEl>
                                              <p:pRg st="6" end="6"/>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
                                            <p:txEl>
                                              <p:pRg st="7" end="7"/>
                                            </p:txEl>
                                          </p:spTgt>
                                        </p:tgtEl>
                                        <p:attrNameLst>
                                          <p:attrName>style.visibility</p:attrName>
                                        </p:attrNameLst>
                                      </p:cBhvr>
                                      <p:to>
                                        <p:strVal val="visible"/>
                                      </p:to>
                                    </p:set>
                                    <p:animEffect transition="in" filter="fade">
                                      <p:cBhvr>
                                        <p:cTn id="73" dur="500"/>
                                        <p:tgtEl>
                                          <p:spTgt spid="3">
                                            <p:txEl>
                                              <p:pRg st="7" end="7"/>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
                                            <p:txEl>
                                              <p:pRg st="8" end="8"/>
                                            </p:txEl>
                                          </p:spTgt>
                                        </p:tgtEl>
                                        <p:attrNameLst>
                                          <p:attrName>style.visibility</p:attrName>
                                        </p:attrNameLst>
                                      </p:cBhvr>
                                      <p:to>
                                        <p:strVal val="visible"/>
                                      </p:to>
                                    </p:set>
                                    <p:animEffect transition="in" filter="fade">
                                      <p:cBhvr>
                                        <p:cTn id="78" dur="500"/>
                                        <p:tgtEl>
                                          <p:spTgt spid="3">
                                            <p:txEl>
                                              <p:pRg st="8" end="8"/>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3">
                                            <p:txEl>
                                              <p:pRg st="9" end="9"/>
                                            </p:txEl>
                                          </p:spTgt>
                                        </p:tgtEl>
                                        <p:attrNameLst>
                                          <p:attrName>style.visibility</p:attrName>
                                        </p:attrNameLst>
                                      </p:cBhvr>
                                      <p:to>
                                        <p:strVal val="visible"/>
                                      </p:to>
                                    </p:set>
                                    <p:animEffect transition="in" filter="fade">
                                      <p:cBhvr>
                                        <p:cTn id="8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rPr>
              <a:t>Extra</a:t>
            </a:r>
          </a:p>
        </p:txBody>
      </p:sp>
      <p:sp>
        <p:nvSpPr>
          <p:cNvPr id="3" name="Content Placeholder 2"/>
          <p:cNvSpPr>
            <a:spLocks noGrp="1"/>
          </p:cNvSpPr>
          <p:nvPr>
            <p:ph idx="1"/>
          </p:nvPr>
        </p:nvSpPr>
        <p:spPr/>
        <p:txBody>
          <a:bodyPr/>
          <a:lstStyle/>
          <a:p>
            <a:pPr marL="0" indent="0">
              <a:lnSpc>
                <a:spcPct val="100000"/>
              </a:lnSpc>
              <a:buNone/>
            </a:pPr>
            <a:r>
              <a:rPr lang="en-US" b="1" dirty="0"/>
              <a:t>Interval Attribute</a:t>
            </a:r>
          </a:p>
          <a:p>
            <a:pPr lvl="1">
              <a:lnSpc>
                <a:spcPct val="100000"/>
              </a:lnSpc>
              <a:buFont typeface="Wingdings" panose="05000000000000000000" pitchFamily="2" charset="2"/>
              <a:buChar char="§"/>
            </a:pPr>
            <a:r>
              <a:rPr lang="en-US" dirty="0"/>
              <a:t>Interval attribute comes in the form of a numerical value where the difference between points is meaningful.</a:t>
            </a:r>
          </a:p>
          <a:p>
            <a:pPr lvl="1">
              <a:lnSpc>
                <a:spcPct val="100000"/>
              </a:lnSpc>
              <a:buFont typeface="Wingdings" panose="05000000000000000000" pitchFamily="2" charset="2"/>
              <a:buChar char="§"/>
            </a:pPr>
            <a:r>
              <a:rPr lang="en-US" u="sng" dirty="0"/>
              <a:t>Example</a:t>
            </a:r>
          </a:p>
          <a:p>
            <a:pPr lvl="2">
              <a:lnSpc>
                <a:spcPct val="100000"/>
              </a:lnSpc>
            </a:pPr>
            <a:r>
              <a:rPr lang="en-US" b="1" dirty="0"/>
              <a:t>Temperature</a:t>
            </a:r>
            <a:r>
              <a:rPr lang="en-US" dirty="0"/>
              <a:t> </a:t>
            </a:r>
            <a:r>
              <a:rPr lang="en-US" dirty="0">
                <a:sym typeface="Wingdings" panose="05000000000000000000" pitchFamily="2" charset="2"/>
              </a:rPr>
              <a:t> 10°-20°, 30°-50°, 35°-45°</a:t>
            </a:r>
          </a:p>
          <a:p>
            <a:pPr lvl="2">
              <a:lnSpc>
                <a:spcPct val="100000"/>
              </a:lnSpc>
            </a:pPr>
            <a:r>
              <a:rPr lang="en-US" b="1" dirty="0">
                <a:sym typeface="Wingdings" panose="05000000000000000000" pitchFamily="2" charset="2"/>
              </a:rPr>
              <a:t>Calendar Dates </a:t>
            </a:r>
            <a:r>
              <a:rPr lang="en-US" dirty="0">
                <a:sym typeface="Wingdings" panose="05000000000000000000" pitchFamily="2" charset="2"/>
              </a:rPr>
              <a:t> 15</a:t>
            </a:r>
            <a:r>
              <a:rPr lang="en-US" baseline="30000" dirty="0">
                <a:sym typeface="Wingdings" panose="05000000000000000000" pitchFamily="2" charset="2"/>
              </a:rPr>
              <a:t>th</a:t>
            </a:r>
            <a:r>
              <a:rPr lang="en-US" dirty="0">
                <a:sym typeface="Wingdings" panose="05000000000000000000" pitchFamily="2" charset="2"/>
              </a:rPr>
              <a:t> – 22</a:t>
            </a:r>
            <a:r>
              <a:rPr lang="en-US" baseline="30000" dirty="0">
                <a:sym typeface="Wingdings" panose="05000000000000000000" pitchFamily="2" charset="2"/>
              </a:rPr>
              <a:t>nd</a:t>
            </a:r>
            <a:r>
              <a:rPr lang="en-US" dirty="0">
                <a:sym typeface="Wingdings" panose="05000000000000000000" pitchFamily="2" charset="2"/>
              </a:rPr>
              <a:t>, 10</a:t>
            </a:r>
            <a:r>
              <a:rPr lang="en-US" baseline="30000" dirty="0">
                <a:sym typeface="Wingdings" panose="05000000000000000000" pitchFamily="2" charset="2"/>
              </a:rPr>
              <a:t>th</a:t>
            </a:r>
            <a:r>
              <a:rPr lang="en-US" dirty="0">
                <a:sym typeface="Wingdings" panose="05000000000000000000" pitchFamily="2" charset="2"/>
              </a:rPr>
              <a:t> – 30</a:t>
            </a:r>
            <a:r>
              <a:rPr lang="en-US" baseline="30000" dirty="0">
                <a:sym typeface="Wingdings" panose="05000000000000000000" pitchFamily="2" charset="2"/>
              </a:rPr>
              <a:t>th</a:t>
            </a:r>
            <a:r>
              <a:rPr lang="en-US" dirty="0">
                <a:sym typeface="Wingdings" panose="05000000000000000000" pitchFamily="2" charset="2"/>
              </a:rPr>
              <a:t> </a:t>
            </a:r>
            <a:endParaRPr lang="en-US" u="sng" dirty="0"/>
          </a:p>
          <a:p>
            <a:pPr lvl="1">
              <a:lnSpc>
                <a:spcPct val="100000"/>
              </a:lnSpc>
              <a:buFont typeface="Wingdings" panose="05000000000000000000" pitchFamily="2" charset="2"/>
              <a:buChar char="§"/>
            </a:pPr>
            <a:r>
              <a:rPr lang="en-US" dirty="0"/>
              <a:t>We can not find true zero (absolute) value with interval attributes.</a:t>
            </a:r>
            <a:endParaRPr lang="en-US" b="1" dirty="0"/>
          </a:p>
          <a:p>
            <a:pPr marL="0" indent="0">
              <a:lnSpc>
                <a:spcPct val="100000"/>
              </a:lnSpc>
              <a:buNone/>
            </a:pPr>
            <a:r>
              <a:rPr lang="en-US" b="1" dirty="0"/>
              <a:t>Ratio Attribute</a:t>
            </a:r>
          </a:p>
          <a:p>
            <a:pPr lvl="1">
              <a:lnSpc>
                <a:spcPct val="100000"/>
              </a:lnSpc>
              <a:buFont typeface="Wingdings" pitchFamily="2" charset="2"/>
              <a:buChar char="§"/>
            </a:pPr>
            <a:r>
              <a:rPr lang="en-US" dirty="0"/>
              <a:t>Ratio attribute is looks </a:t>
            </a:r>
            <a:r>
              <a:rPr lang="en-US" b="1" dirty="0">
                <a:solidFill>
                  <a:schemeClr val="accent6"/>
                </a:solidFill>
              </a:rPr>
              <a:t>like interval attribute</a:t>
            </a:r>
            <a:r>
              <a:rPr lang="en-US" dirty="0"/>
              <a:t>, but it </a:t>
            </a:r>
            <a:r>
              <a:rPr lang="en-US" b="1" dirty="0">
                <a:solidFill>
                  <a:schemeClr val="accent6"/>
                </a:solidFill>
              </a:rPr>
              <a:t>must have </a:t>
            </a:r>
            <a:r>
              <a:rPr lang="en-US" dirty="0"/>
              <a:t>a </a:t>
            </a:r>
            <a:r>
              <a:rPr lang="en-US" b="1" dirty="0">
                <a:solidFill>
                  <a:schemeClr val="accent6"/>
                </a:solidFill>
              </a:rPr>
              <a:t>true zero (absolute) </a:t>
            </a:r>
            <a:r>
              <a:rPr lang="en-US" dirty="0"/>
              <a:t>value.</a:t>
            </a:r>
          </a:p>
          <a:p>
            <a:pPr lvl="1">
              <a:lnSpc>
                <a:spcPct val="100000"/>
              </a:lnSpc>
              <a:buFont typeface="Wingdings" pitchFamily="2" charset="2"/>
              <a:buChar char="§"/>
            </a:pPr>
            <a:r>
              <a:rPr lang="en-US" dirty="0"/>
              <a:t>It tells us about the order and the exact value between units or data.</a:t>
            </a:r>
          </a:p>
          <a:p>
            <a:pPr lvl="1">
              <a:lnSpc>
                <a:spcPct val="100000"/>
              </a:lnSpc>
              <a:buFont typeface="Wingdings" pitchFamily="2" charset="2"/>
              <a:buChar char="§"/>
            </a:pPr>
            <a:r>
              <a:rPr lang="en-US" u="sng" dirty="0"/>
              <a:t>Example</a:t>
            </a:r>
          </a:p>
          <a:p>
            <a:pPr lvl="2">
              <a:lnSpc>
                <a:spcPct val="100000"/>
              </a:lnSpc>
            </a:pPr>
            <a:r>
              <a:rPr lang="en-US" b="1" dirty="0"/>
              <a:t>Age Group </a:t>
            </a:r>
            <a:r>
              <a:rPr lang="en-US" dirty="0">
                <a:sym typeface="Wingdings" panose="05000000000000000000" pitchFamily="2" charset="2"/>
              </a:rPr>
              <a:t> 10-20, 30-50, 35-45 (In years)</a:t>
            </a:r>
          </a:p>
          <a:p>
            <a:pPr lvl="2">
              <a:lnSpc>
                <a:spcPct val="100000"/>
              </a:lnSpc>
            </a:pPr>
            <a:r>
              <a:rPr lang="en-US" b="1" dirty="0">
                <a:sym typeface="Wingdings" panose="05000000000000000000" pitchFamily="2" charset="2"/>
              </a:rPr>
              <a:t>Mass</a:t>
            </a:r>
            <a:r>
              <a:rPr lang="en-US" dirty="0">
                <a:sym typeface="Wingdings" panose="05000000000000000000" pitchFamily="2" charset="2"/>
              </a:rPr>
              <a:t>  20-30 kg, 10-15 kg</a:t>
            </a:r>
          </a:p>
          <a:p>
            <a:pPr lvl="1">
              <a:lnSpc>
                <a:spcPct val="100000"/>
              </a:lnSpc>
              <a:buFont typeface="Wingdings" pitchFamily="2" charset="2"/>
              <a:buChar char="§"/>
            </a:pPr>
            <a:r>
              <a:rPr lang="en-US" dirty="0"/>
              <a:t>It does have a true zero (absolute) so, it is possible to compute ratios.</a:t>
            </a:r>
          </a:p>
        </p:txBody>
      </p:sp>
      <p:sp>
        <p:nvSpPr>
          <p:cNvPr id="4" name="TextBox 3">
            <a:extLst>
              <a:ext uri="{FF2B5EF4-FFF2-40B4-BE49-F238E27FC236}">
                <a16:creationId xmlns:a16="http://schemas.microsoft.com/office/drawing/2014/main" id="{CD3FE040-59E9-4F8D-8CDD-105D37F4D395}"/>
              </a:ext>
            </a:extLst>
          </p:cNvPr>
          <p:cNvSpPr txBox="1"/>
          <p:nvPr/>
        </p:nvSpPr>
        <p:spPr>
          <a:xfrm rot="5400000">
            <a:off x="10584784" y="-843436"/>
            <a:ext cx="553998" cy="2398076"/>
          </a:xfrm>
          <a:prstGeom prst="rect">
            <a:avLst/>
          </a:prstGeom>
        </p:spPr>
        <p:style>
          <a:lnRef idx="0">
            <a:schemeClr val="accent1"/>
          </a:lnRef>
          <a:fillRef idx="3">
            <a:schemeClr val="accent1"/>
          </a:fillRef>
          <a:effectRef idx="3">
            <a:schemeClr val="accent1"/>
          </a:effectRef>
          <a:fontRef idx="minor">
            <a:schemeClr val="lt1"/>
          </a:fontRef>
        </p:style>
        <p:txBody>
          <a:bodyPr vert="vert270" wrap="square" rtlCol="0">
            <a:spAutoFit/>
          </a:bodyPr>
          <a:lstStyle/>
          <a:p>
            <a:pPr algn="ctr"/>
            <a:r>
              <a:rPr lang="en-US" sz="2400" b="1" dirty="0"/>
              <a:t>Attribute Types</a:t>
            </a:r>
          </a:p>
        </p:txBody>
      </p:sp>
    </p:spTree>
    <p:extLst>
      <p:ext uri="{BB962C8B-B14F-4D97-AF65-F5344CB8AC3E}">
        <p14:creationId xmlns:p14="http://schemas.microsoft.com/office/powerpoint/2010/main" val="298970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598</TotalTime>
  <Words>10062</Words>
  <Application>Microsoft Office PowerPoint</Application>
  <PresentationFormat>Widescreen</PresentationFormat>
  <Paragraphs>1388</Paragraphs>
  <Slides>133</Slides>
  <Notes>53</Notes>
  <HiddenSlides>4</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3</vt:i4>
      </vt:variant>
      <vt:variant>
        <vt:lpstr>Slide Titles</vt:lpstr>
      </vt:variant>
      <vt:variant>
        <vt:i4>133</vt:i4>
      </vt:variant>
    </vt:vector>
  </HeadingPairs>
  <TitlesOfParts>
    <vt:vector size="150" baseType="lpstr">
      <vt:lpstr>Arial</vt:lpstr>
      <vt:lpstr>Calibri</vt:lpstr>
      <vt:lpstr>Calibri Light</vt:lpstr>
      <vt:lpstr>Cambria Math</vt:lpstr>
      <vt:lpstr>Courier New</vt:lpstr>
      <vt:lpstr>Roboto Condensed</vt:lpstr>
      <vt:lpstr>Roboto Condensed Light</vt:lpstr>
      <vt:lpstr>Tahoma</vt:lpstr>
      <vt:lpstr>Times New Roman</vt:lpstr>
      <vt:lpstr>Verdana</vt:lpstr>
      <vt:lpstr>Webdings</vt:lpstr>
      <vt:lpstr>Wingdings</vt:lpstr>
      <vt:lpstr>Wingdings 3</vt:lpstr>
      <vt:lpstr>Retrospect</vt:lpstr>
      <vt:lpstr>Equation</vt:lpstr>
      <vt:lpstr>Bitmap Image</vt:lpstr>
      <vt:lpstr>Chart</vt:lpstr>
      <vt:lpstr>CH – 2 Data Collection and Preprocessing</vt:lpstr>
      <vt:lpstr>Contents</vt:lpstr>
      <vt:lpstr>Data Collection Strategies</vt:lpstr>
      <vt:lpstr>Why do we need to collect data?</vt:lpstr>
      <vt:lpstr>Sources of Data Collections?</vt:lpstr>
      <vt:lpstr>What are common challenges in data collection?</vt:lpstr>
      <vt:lpstr>Data Collection Strategies (Contd..)</vt:lpstr>
      <vt:lpstr>Primary Data Collection Strategies (Contd..)</vt:lpstr>
      <vt:lpstr>Primary Data Collection Strategies (Contd..)</vt:lpstr>
      <vt:lpstr>Primary Data Collection Strategies (Contd..)</vt:lpstr>
      <vt:lpstr>Secondary Data Collection Strategies (Contd..)</vt:lpstr>
      <vt:lpstr>Secondary Data Collection Strategies (Contd..)</vt:lpstr>
      <vt:lpstr>Data Labeling </vt:lpstr>
      <vt:lpstr>Case study</vt:lpstr>
      <vt:lpstr>How Data Labeling Works</vt:lpstr>
      <vt:lpstr>Why to pre-process data?</vt:lpstr>
      <vt:lpstr>Why to pre-process data?</vt:lpstr>
      <vt:lpstr>Why to pre-process data? (Cont..)</vt:lpstr>
      <vt:lpstr>Data Quality: Why Preprocess the Data?</vt:lpstr>
      <vt:lpstr>Major Tasks in Data Preprocessing</vt:lpstr>
      <vt:lpstr>Forms of data preprocessing </vt:lpstr>
      <vt:lpstr>PowerPoint Presentation</vt:lpstr>
      <vt:lpstr>Data Cleaning</vt:lpstr>
      <vt:lpstr>Incomplete (Missing) Data</vt:lpstr>
      <vt:lpstr>How to Handle Missing Data?</vt:lpstr>
      <vt:lpstr>Noisy Data</vt:lpstr>
      <vt:lpstr>How to Handle Noisy Data?</vt:lpstr>
      <vt:lpstr>Simple Discretization Methods: Binning</vt:lpstr>
      <vt:lpstr>Binning Methods for Data Smoothing</vt:lpstr>
      <vt:lpstr>Cluster Analysis</vt:lpstr>
      <vt:lpstr>Regression</vt:lpstr>
      <vt:lpstr>How to Handle Inconsistent Data?</vt:lpstr>
      <vt:lpstr>Data Cleaning as a Process</vt:lpstr>
      <vt:lpstr>Data Integration</vt:lpstr>
      <vt:lpstr>Handling Redundancy in Data Integration</vt:lpstr>
      <vt:lpstr>Handling Redundancy in Data Integration</vt:lpstr>
      <vt:lpstr>Correlation Analysis (Nominal Data)</vt:lpstr>
      <vt:lpstr>Chi-Square Calculation: An Example</vt:lpstr>
      <vt:lpstr>Correlation Analysis (Numeric Data)</vt:lpstr>
      <vt:lpstr>Visually Evaluating Correlation</vt:lpstr>
      <vt:lpstr>Correlation (viewed as linear relationship)</vt:lpstr>
      <vt:lpstr>Covariance (Numeric Data)</vt:lpstr>
      <vt:lpstr>Co-Variance: An Example</vt:lpstr>
      <vt:lpstr>Data Reduction Strategies</vt:lpstr>
      <vt:lpstr>Data Reduction 1: Dimensionality Reduction</vt:lpstr>
      <vt:lpstr>Mapping Data to a New Space</vt:lpstr>
      <vt:lpstr>What Is Wavelet Transform?</vt:lpstr>
      <vt:lpstr>Wavelet Transformation </vt:lpstr>
      <vt:lpstr>Wavelet Decomposition</vt:lpstr>
      <vt:lpstr>Haar Wavelet Coefficients </vt:lpstr>
      <vt:lpstr>Why Wavelet Transform?</vt:lpstr>
      <vt:lpstr>Principal Component Analysis (PCA)</vt:lpstr>
      <vt:lpstr>Principal Component Analysis (Steps)</vt:lpstr>
      <vt:lpstr>Attribute Subset Selection</vt:lpstr>
      <vt:lpstr>Heuristic Search in Attribute Selection</vt:lpstr>
      <vt:lpstr>Attribute Creation (Feature Generation)</vt:lpstr>
      <vt:lpstr>Data Reduction 2: Numerosity Reduction</vt:lpstr>
      <vt:lpstr>Parametric Data Reduction: Regression and Log-Linear Models</vt:lpstr>
      <vt:lpstr>Regression Analysis</vt:lpstr>
      <vt:lpstr>Regress Analysis and Log-Linear Models</vt:lpstr>
      <vt:lpstr>Histogram Analysis</vt:lpstr>
      <vt:lpstr>Clustering</vt:lpstr>
      <vt:lpstr>Sampling</vt:lpstr>
      <vt:lpstr>Types of Sampling</vt:lpstr>
      <vt:lpstr>Sampling: With or without Replacement</vt:lpstr>
      <vt:lpstr>Sampling: Cluster or Stratified Sampling</vt:lpstr>
      <vt:lpstr>Data Cube Aggregation</vt:lpstr>
      <vt:lpstr>Data Reduction 3: Data Compression</vt:lpstr>
      <vt:lpstr>Data Compression</vt:lpstr>
      <vt:lpstr>Data Transformation</vt:lpstr>
      <vt:lpstr>Normalization</vt:lpstr>
      <vt:lpstr>Discretization </vt:lpstr>
      <vt:lpstr>Data Discretization Methods</vt:lpstr>
      <vt:lpstr>Simple Discretization: Binning</vt:lpstr>
      <vt:lpstr>Binning Methods for Data Smoothing</vt:lpstr>
      <vt:lpstr>Discretization Without Using Class Labels (Binning vs. Clustering) </vt:lpstr>
      <vt:lpstr>Discretization by Classification &amp; Correlation Analysis</vt:lpstr>
      <vt:lpstr>Concept Hierarchy Generation</vt:lpstr>
      <vt:lpstr>Concept Hierarchy Generation for Nominal Data</vt:lpstr>
      <vt:lpstr>Mean, Median, Mode, Range &amp; Standard Deviation </vt:lpstr>
      <vt:lpstr>Mean (Average)</vt:lpstr>
      <vt:lpstr>Median {Centre Or Middle Value}</vt:lpstr>
      <vt:lpstr>Median {Centre Or Middle Value} (Cont..)</vt:lpstr>
      <vt:lpstr>Mode</vt:lpstr>
      <vt:lpstr>Range</vt:lpstr>
      <vt:lpstr>Standard Deviation (σ)</vt:lpstr>
      <vt:lpstr>Standard Deviation (σ) Cont.. </vt:lpstr>
      <vt:lpstr>Standard Deviation (σ) Cont.. </vt:lpstr>
      <vt:lpstr>Standard Deviation (σ) Cont.. </vt:lpstr>
      <vt:lpstr>PowerPoint Presentation</vt:lpstr>
      <vt:lpstr>Attribute Types</vt:lpstr>
      <vt:lpstr>What is an Attribute?</vt:lpstr>
      <vt:lpstr>Attribute Types</vt:lpstr>
      <vt:lpstr>1. Quantitative Attribute </vt:lpstr>
      <vt:lpstr>1. Quantitative Attribute </vt:lpstr>
      <vt:lpstr>2. Qualitative Attribute </vt:lpstr>
      <vt:lpstr>2. Qualitative Attribute Cont..</vt:lpstr>
      <vt:lpstr>2. Qualitative Attribute Cont..</vt:lpstr>
      <vt:lpstr>Extra</vt:lpstr>
      <vt:lpstr>Data Summarization</vt:lpstr>
      <vt:lpstr>Why Data Summarization?</vt:lpstr>
      <vt:lpstr>What is Data Summarization?</vt:lpstr>
      <vt:lpstr>Data Cleaning</vt:lpstr>
      <vt:lpstr>Data Cleaning</vt:lpstr>
      <vt:lpstr>1) Fill in missing values</vt:lpstr>
      <vt:lpstr>2) Identify outliers and smooth out noisy data</vt:lpstr>
      <vt:lpstr>1. Binning Method </vt:lpstr>
      <vt:lpstr>1. Binning Method Cont..</vt:lpstr>
      <vt:lpstr>1. Binning Method Cont..</vt:lpstr>
      <vt:lpstr>Binning Method Example – {Bin Means}</vt:lpstr>
      <vt:lpstr>Binning Method Example – {Bin Boundaries}</vt:lpstr>
      <vt:lpstr>2. Regression</vt:lpstr>
      <vt:lpstr>3. Clustering</vt:lpstr>
      <vt:lpstr>Correct Inconsistent Data</vt:lpstr>
      <vt:lpstr>Resolve redundancy caused by data integration</vt:lpstr>
      <vt:lpstr>Data Integration </vt:lpstr>
      <vt:lpstr>Data Integration </vt:lpstr>
      <vt:lpstr>Handling Redundancy in Data Integration</vt:lpstr>
      <vt:lpstr>Data Transformation</vt:lpstr>
      <vt:lpstr>Data Transformation</vt:lpstr>
      <vt:lpstr>1. Min-Max Normalization</vt:lpstr>
      <vt:lpstr>1. Min-Max Normalization Cont..</vt:lpstr>
      <vt:lpstr>2. Decimal Scaling</vt:lpstr>
      <vt:lpstr>3. Z-Score Normalization</vt:lpstr>
      <vt:lpstr>Data Reduction </vt:lpstr>
      <vt:lpstr>Data Reduction</vt:lpstr>
      <vt:lpstr>1. Dimensionality Reduction</vt:lpstr>
      <vt:lpstr>1. Dimensionality Reduction Cont..</vt:lpstr>
      <vt:lpstr>2. Numerosity Reduction</vt:lpstr>
      <vt:lpstr>Regression</vt:lpstr>
      <vt:lpstr>Log-Linear Model</vt:lpstr>
      <vt:lpstr>Non-Parametric Methods </vt:lpstr>
      <vt:lpstr>3. Data Compression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 2 Data Collection and Preprocessing</dc:title>
  <dc:creator>RITIKA JANI</dc:creator>
  <cp:lastModifiedBy>RITIKA JANI</cp:lastModifiedBy>
  <cp:revision>37</cp:revision>
  <dcterms:created xsi:type="dcterms:W3CDTF">2022-07-25T03:52:40Z</dcterms:created>
  <dcterms:modified xsi:type="dcterms:W3CDTF">2022-08-08T07:10:07Z</dcterms:modified>
</cp:coreProperties>
</file>