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1175-4856-4A13-9B82-B8B9A017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36C7E-2D80-4EC9-BD4C-EDB7119E6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9C2E-0D2A-472B-AC98-14FA1C33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BE55-7474-4170-B005-6B687F3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8C68-4A9D-4E9F-861A-2C4AB3C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6C3B-3C23-4D23-A405-952B9907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CEE1-E143-47FC-A877-F4D0A075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11D1-D51F-4CD2-851A-EFB788FF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27C-BB48-4340-BA5F-605CE586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3DA4-A745-47CD-B5BE-2454CB30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CA9C2-E615-41DC-BAB5-258EBC89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99E0-C60F-4DAB-8E50-C4D79AD2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E0EA-C89E-45F8-9200-DF788D72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37BF-28E2-4C93-BA7B-03A70BBF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42CB-ACC7-4E4B-8483-C98C204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DD7F-1B96-471F-96FC-5FFDD410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66B4-3085-4744-8A01-7104925B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3C5B-1A5D-4EE8-9581-FEC297F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FC9F-0122-4C73-BBAD-2CC00CFD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6758-2E79-4A86-8BEB-C0BC29B5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17F5-21BE-447E-9412-B1A89AAD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1D987-98F5-4D1C-B426-0A175493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72FD-AECA-42A4-AFD8-70C3978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D59A-07A1-4634-B0C1-E2F9BD0B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1C83-0239-4538-925F-991C0BDE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4881-35BB-40D0-BEE1-629F8AF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5C9C-4E73-4F51-9D6F-47570D78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CF2CB-A3D4-4838-9A9C-96FDB5AFD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4F4E-E553-41F7-A014-997B522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0DD9-5EBE-4F26-81A6-C76DF57D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B2D7-D186-4A67-A614-A47A8027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AD8A-53CE-4410-835C-0C27BDCF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5963-0350-4BAB-9D8A-20C8D51E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D6EF-1A00-419C-BEDA-3E25C558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FBD04-342E-48C4-900E-B058EC1A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3DE62-E9D9-4738-A1C6-A2C543CDC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E7F96-E324-435D-A46B-184AE5E0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FBA7F-C7C4-4D36-8C63-92388FEC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3CC3B-B214-4DE8-AE60-8C5B5B7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C55C-DB6F-466F-915D-C4AB90EC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5EA36-1BB1-4C7E-9587-F70F9E9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D45FD-7754-4836-9EB0-11DF29C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02440-E3FD-41F5-B1EF-5896A294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E51AB-9E2E-4D3A-B9CA-3BE5878D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D843D-3FA9-4FF0-896B-B0D8B9FA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D480C-A4B8-470A-8EF4-67460E1D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7779-B871-4258-9EC5-C24CE71E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FB2E-B2AB-4D11-9F2C-D0E3EFE3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89FB-C443-4E0E-A010-80CF5E5A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EB353-2F93-41D8-98A7-707776E5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62F3-F1C1-4497-AC2A-4EEF394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8266-29DE-4E2D-BBA5-1393A62B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4E71-C26A-476F-A91E-AC9673DE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8B11-DDAD-4097-88DE-5E4B25ED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7FF9-C19B-478C-AF01-799014FA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CB09-9636-40C6-A531-E88A2FF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960A-E6CE-4875-B5C1-76CD6FAB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CCD7-1D5B-480D-BD05-049A99C1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79F3D-BD48-462B-A224-E91DB8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B0E6-5820-4EF7-9415-CACC75A2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7C7E-6BAD-4976-A17C-84C49D5A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1382-97A5-4353-B9D2-5BFFEC7BCF5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734B-2E39-43B7-A4E0-96BE129D3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BF99-F1B4-4555-BEA5-59A4F040A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61B8-69BC-408C-A030-0185DB35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4A87-366A-4AA1-850D-E6D42ECC4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314322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99F3-886C-4D40-ACD0-F5861BD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err="1">
                <a:latin typeface="Tw Cen MT"/>
                <a:ea typeface="+mj-ea"/>
                <a:cs typeface="Tw Cen MT"/>
              </a:rPr>
              <a:t>Regionservers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503F-E825-4CB6-9B67-33B8708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w Cen MT"/>
                <a:ea typeface="+mn-ea"/>
                <a:cs typeface="Tw Cen MT"/>
              </a:rPr>
              <a:t>Responsible for serving and managing regions, its like a data node for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Hbase</a:t>
            </a:r>
            <a:r>
              <a:rPr lang="en-US" sz="2800" dirty="0">
                <a:latin typeface="Tw Cen MT"/>
                <a:ea typeface="+mn-ea"/>
                <a:cs typeface="Tw Cen MT"/>
              </a:rPr>
              <a:t>.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It handle the actual data storage and request.</a:t>
            </a:r>
          </a:p>
          <a:p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Send </a:t>
            </a:r>
            <a:r>
              <a:rPr lang="en-US" altLang="zh-TW" sz="2800" dirty="0" err="1">
                <a:latin typeface="Tw Cen MT"/>
                <a:ea typeface="宋体" charset="0"/>
                <a:cs typeface="Tw Cen MT"/>
              </a:rPr>
              <a:t>HeartBeat</a:t>
            </a:r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 to </a:t>
            </a:r>
            <a:r>
              <a:rPr lang="en-US" altLang="zh-TW" sz="2800" dirty="0" err="1">
                <a:latin typeface="Tw Cen MT"/>
                <a:ea typeface="宋体" charset="0"/>
                <a:cs typeface="Tw Cen MT"/>
              </a:rPr>
              <a:t>Hmaster</a:t>
            </a:r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 and Zookeeper</a:t>
            </a:r>
            <a:endParaRPr lang="en-US" sz="2800" dirty="0">
              <a:latin typeface="Tw Cen MT"/>
              <a:ea typeface="+mn-ea"/>
              <a:cs typeface="Tw Cen MT"/>
            </a:endParaRPr>
          </a:p>
          <a:p>
            <a:r>
              <a:rPr lang="en-US" sz="2800" dirty="0" err="1">
                <a:latin typeface="Tw Cen MT"/>
                <a:ea typeface="+mn-ea"/>
                <a:cs typeface="Tw Cen MT"/>
              </a:rPr>
              <a:t>RegionServers</a:t>
            </a:r>
            <a:r>
              <a:rPr lang="en-US" sz="2800" dirty="0">
                <a:latin typeface="Tw Cen MT"/>
                <a:ea typeface="+mn-ea"/>
                <a:cs typeface="Tw Cen MT"/>
              </a:rPr>
              <a:t> are usually configured to run on servers of HDFS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DataNode</a:t>
            </a:r>
            <a:r>
              <a:rPr lang="en-US" sz="2800" dirty="0">
                <a:latin typeface="Tw Cen MT"/>
                <a:ea typeface="+mn-ea"/>
                <a:cs typeface="Tw Cen MT"/>
              </a:rPr>
              <a:t>. 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Running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RegionServer</a:t>
            </a:r>
            <a:r>
              <a:rPr lang="en-US" sz="2800" dirty="0">
                <a:latin typeface="Tw Cen MT"/>
                <a:ea typeface="+mn-ea"/>
                <a:cs typeface="Tw Cen MT"/>
              </a:rPr>
              <a:t> on the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DataNode</a:t>
            </a:r>
            <a:r>
              <a:rPr lang="en-US" sz="2800" dirty="0">
                <a:latin typeface="Tw Cen MT"/>
                <a:ea typeface="+mn-ea"/>
                <a:cs typeface="Tw Cen MT"/>
              </a:rPr>
              <a:t> server has the advantage of data locality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C30-0DF3-4BB3-9826-EA5A1AC2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Tw Cen MT"/>
                <a:ea typeface="+mj-ea"/>
                <a:cs typeface="Tw Cen MT"/>
              </a:rPr>
              <a:t>Zookeeper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E7DD-9E3C-45C6-8155-D4E77C91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w Cen MT"/>
                <a:ea typeface="+mn-ea"/>
                <a:cs typeface="Tw Cen MT"/>
              </a:rPr>
              <a:t>Zookeeper is an open source software providing a highly reliable, distributed coordination service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Entry point for an HBase system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It includes tracking of region servers, where the root region is hosted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87AC-5B0B-4E6B-8C6B-9AB4B283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	</a:t>
            </a:r>
          </a:p>
        </p:txBody>
      </p:sp>
    </p:spTree>
    <p:extLst>
      <p:ext uri="{BB962C8B-B14F-4D97-AF65-F5344CB8AC3E}">
        <p14:creationId xmlns:p14="http://schemas.microsoft.com/office/powerpoint/2010/main" val="12585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701E-A8FA-4795-A9FB-9F2696CD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B7D-788C-4528-87A5-C31330B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2006: Google releases paper on Bigtable</a:t>
            </a:r>
          </a:p>
          <a:p>
            <a:r>
              <a:rPr lang="en-US" dirty="0"/>
              <a:t>2007: First usable </a:t>
            </a:r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2010: HBase becomes Apache </a:t>
            </a:r>
            <a:r>
              <a:rPr lang="en-US"/>
              <a:t>top level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EC47-54B0-4A5E-BDE3-EE1A9789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HBase?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6C32-C975-4233-9AD3-11F5BD8A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HBase is an open source, 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Column oriented,</a:t>
            </a:r>
          </a:p>
          <a:p>
            <a:r>
              <a:rPr lang="en-US" dirty="0"/>
              <a:t>scalable, consistent, low latency,</a:t>
            </a:r>
          </a:p>
          <a:p>
            <a:r>
              <a:rPr lang="en-US" dirty="0"/>
              <a:t>non-relational database</a:t>
            </a:r>
          </a:p>
          <a:p>
            <a:r>
              <a:rPr lang="en-US" dirty="0"/>
              <a:t>built on Apache Hadoop</a:t>
            </a:r>
          </a:p>
        </p:txBody>
      </p:sp>
    </p:spTree>
    <p:extLst>
      <p:ext uri="{BB962C8B-B14F-4D97-AF65-F5344CB8AC3E}">
        <p14:creationId xmlns:p14="http://schemas.microsoft.com/office/powerpoint/2010/main" val="122673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66D5-17FB-4530-9533-F0FF3274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8F08-C536-47A6-AF80-B099A07E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HBase is a Bigtable(Google) clone.</a:t>
            </a:r>
          </a:p>
          <a:p>
            <a:r>
              <a:rPr lang="en-US" dirty="0"/>
              <a:t>It is open source</a:t>
            </a:r>
          </a:p>
          <a:p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It is developed on top of and has good integration for the Hadoop platform.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Linear Scalability.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Automatic failover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Consistent reads and writes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Java API for client access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Shell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3B4-8A29-436A-B9E5-39A62C7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Tw Cen MT"/>
                <a:ea typeface="+mj-ea"/>
                <a:cs typeface="Tw Cen MT"/>
              </a:rPr>
              <a:t>Column oriented databases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0F51-8699-414C-AAC0-338D1C10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>
                <a:latin typeface="Tw Cen MT" panose="020B0602020104020603" pitchFamily="34" charset="0"/>
              </a:rPr>
              <a:t>Column-oriented DBMS is a database management system (DBMS) that stores data tables as sections of columns of data rather than as rows of data.</a:t>
            </a:r>
          </a:p>
          <a:p>
            <a:r>
              <a:rPr lang="en-IN" altLang="en-US" sz="2800" dirty="0">
                <a:latin typeface="Tw Cen MT" panose="020B0602020104020603" pitchFamily="34" charset="0"/>
              </a:rPr>
              <a:t>The goal of a columnar database is to efficiently write and read data to and from hard disk storage in order to speed up the time it takes to return a query</a:t>
            </a:r>
          </a:p>
          <a:p>
            <a:r>
              <a:rPr lang="en-US" altLang="en-US" sz="2800" dirty="0">
                <a:latin typeface="Tw Cen MT" panose="020B0602020104020603" pitchFamily="34" charset="0"/>
              </a:rPr>
              <a:t>A column-oriented architecture looks the same on the surface, but stores data differently than legacy/row-based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960-5B5D-489E-A74A-5752D705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Tw Cen MT"/>
                <a:ea typeface="+mj-ea"/>
                <a:cs typeface="Tw Cen MT"/>
              </a:rPr>
              <a:t>Column vs. row orientation </a:t>
            </a:r>
            <a:endParaRPr lang="en-US" dirty="0"/>
          </a:p>
        </p:txBody>
      </p:sp>
      <p:pic>
        <p:nvPicPr>
          <p:cNvPr id="4" name="Content Placeholder 3" descr="row-and-column-layouts">
            <a:extLst>
              <a:ext uri="{FF2B5EF4-FFF2-40B4-BE49-F238E27FC236}">
                <a16:creationId xmlns:a16="http://schemas.microsoft.com/office/drawing/2014/main" id="{CF9E128A-E5D9-40A7-A81F-60FD97194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8" y="1508760"/>
            <a:ext cx="7461504" cy="491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7A34-617A-4E10-95DB-DD6215ED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dirty="0">
                <a:latin typeface="Tw Cen MT"/>
                <a:ea typeface="+mj-ea"/>
                <a:cs typeface="Tw Cen MT"/>
              </a:rPr>
              <a:t>Advantages of Column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CAD-0382-4F2D-AB48-E924FCAE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800" dirty="0">
                <a:latin typeface="Tw Cen MT" panose="020B0602020104020603" pitchFamily="34" charset="0"/>
              </a:rPr>
              <a:t>Data can be highly compressed. The compression permits columnar operations — like MIN, MAX, SUM, COUNT and AVG— to be performed very rapidly.</a:t>
            </a:r>
          </a:p>
          <a:p>
            <a:r>
              <a:rPr lang="en-IN" altLang="en-US" sz="2800" dirty="0">
                <a:latin typeface="Tw Cen MT" panose="020B0602020104020603" pitchFamily="34" charset="0"/>
              </a:rPr>
              <a:t>Column-based DBMSs </a:t>
            </a:r>
            <a:r>
              <a:rPr lang="en-IN" altLang="en-US" dirty="0">
                <a:latin typeface="Tw Cen MT" panose="020B0602020104020603" pitchFamily="34" charset="0"/>
              </a:rPr>
              <a:t>are</a:t>
            </a:r>
            <a:r>
              <a:rPr lang="en-IN" altLang="en-US" sz="2800" dirty="0">
                <a:latin typeface="Tw Cen MT" panose="020B0602020104020603" pitchFamily="34" charset="0"/>
              </a:rPr>
              <a:t> self-indexing, </a:t>
            </a:r>
          </a:p>
          <a:p>
            <a:r>
              <a:rPr lang="en-IN" altLang="en-US" sz="2800" dirty="0">
                <a:latin typeface="Tw Cen MT" panose="020B0602020104020603" pitchFamily="34" charset="0"/>
              </a:rPr>
              <a:t>it uses less disk space than a RDBMS </a:t>
            </a:r>
            <a:r>
              <a:rPr lang="en-IN" altLang="en-US" dirty="0">
                <a:latin typeface="Tw Cen MT" panose="020B0602020104020603" pitchFamily="34" charset="0"/>
              </a:rPr>
              <a:t>for</a:t>
            </a:r>
            <a:r>
              <a:rPr lang="en-IN" altLang="en-US" sz="2800" dirty="0">
                <a:latin typeface="Tw Cen MT" panose="020B0602020104020603" pitchFamily="34" charset="0"/>
              </a:rPr>
              <a:t> containing the same data. </a:t>
            </a:r>
          </a:p>
          <a:p>
            <a:r>
              <a:rPr lang="en-US" altLang="en-US" sz="2800" dirty="0">
                <a:latin typeface="Tw Cen MT" panose="020B0602020104020603" pitchFamily="34" charset="0"/>
              </a:rPr>
              <a:t>Column architecture doesn’t read unnecessary columns.</a:t>
            </a:r>
            <a:endParaRPr lang="en-IN" altLang="en-US" sz="2800" dirty="0">
              <a:latin typeface="Tw Cen MT" panose="020B0602020104020603" pitchFamily="34" charset="0"/>
            </a:endParaRPr>
          </a:p>
          <a:p>
            <a:r>
              <a:rPr lang="en-US" altLang="en-US" sz="2800" dirty="0">
                <a:latin typeface="Tw Cen MT" panose="020B0602020104020603" pitchFamily="34" charset="0"/>
              </a:rPr>
              <a:t>Avoids decompression costs and perform operations faster.</a:t>
            </a:r>
            <a:endParaRPr lang="en-IN" altLang="en-US" sz="2800" dirty="0">
              <a:latin typeface="Tw Cen MT" panose="020B0602020104020603" pitchFamily="34" charset="0"/>
            </a:endParaRPr>
          </a:p>
          <a:p>
            <a:r>
              <a:rPr lang="en-US" altLang="en-US" sz="2800" dirty="0">
                <a:latin typeface="Tw Cen MT" panose="020B0602020104020603" pitchFamily="34" charset="0"/>
              </a:rPr>
              <a:t>Use compression schemes allow us to lower our disk space requirements.</a:t>
            </a:r>
            <a:endParaRPr lang="en-IN" altLang="en-US" sz="2800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903C-BEA9-4D0F-BB2E-FC4944B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>
                <a:latin typeface="Tw Cen MT"/>
                <a:ea typeface="宋体" charset="0"/>
                <a:cs typeface="Tw Cen MT"/>
              </a:rPr>
              <a:t>HBASE  Architecture</a:t>
            </a:r>
            <a:endParaRPr lang="en-US" dirty="0"/>
          </a:p>
        </p:txBody>
      </p:sp>
      <p:pic>
        <p:nvPicPr>
          <p:cNvPr id="4" name="Picture 4" descr="hbase-files">
            <a:extLst>
              <a:ext uri="{FF2B5EF4-FFF2-40B4-BE49-F238E27FC236}">
                <a16:creationId xmlns:a16="http://schemas.microsoft.com/office/drawing/2014/main" id="{4EEF9CAE-DA7E-478A-BBE4-F6FB2DBF8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070" y="1825625"/>
            <a:ext cx="8605860" cy="4351338"/>
          </a:xfrm>
        </p:spPr>
      </p:pic>
    </p:spTree>
    <p:extLst>
      <p:ext uri="{BB962C8B-B14F-4D97-AF65-F5344CB8AC3E}">
        <p14:creationId xmlns:p14="http://schemas.microsoft.com/office/powerpoint/2010/main" val="1672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5456-6915-4142-B4E3-1E21859C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err="1">
                <a:latin typeface="Tw Cen MT"/>
                <a:ea typeface="+mj-ea"/>
                <a:cs typeface="Tw Cen MT"/>
              </a:rPr>
              <a:t>HMaster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ED36-8FB5-4A28-A4F2-A50B7CFC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Responsible for monitoring region servers</a:t>
            </a:r>
          </a:p>
          <a:p>
            <a:r>
              <a:rPr lang="en-US" altLang="zh-TW" sz="2800" dirty="0">
                <a:latin typeface="Tw Cen MT"/>
                <a:ea typeface="宋体" charset="0"/>
                <a:cs typeface="Tw Cen MT"/>
              </a:rPr>
              <a:t>Redirect client to correct region servers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Master controls critical functions such as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RegionServer</a:t>
            </a:r>
            <a:r>
              <a:rPr lang="en-US" sz="2800" dirty="0">
                <a:latin typeface="Tw Cen MT"/>
                <a:ea typeface="+mn-ea"/>
                <a:cs typeface="Tw Cen MT"/>
              </a:rPr>
              <a:t> failover and completing region splits. So while the cluster can still run for a time without the Master, the Master should be restarted as soon as possible. </a:t>
            </a:r>
          </a:p>
          <a:p>
            <a:r>
              <a:rPr lang="en-US" sz="2800" dirty="0">
                <a:latin typeface="Tw Cen MT"/>
                <a:ea typeface="+mn-ea"/>
                <a:cs typeface="Tw Cen MT"/>
              </a:rPr>
              <a:t>the interface for all metadata changes, it runs on the server which hosts </a:t>
            </a:r>
            <a:r>
              <a:rPr lang="en-US" sz="2800" dirty="0" err="1">
                <a:latin typeface="Tw Cen MT"/>
                <a:ea typeface="+mn-ea"/>
                <a:cs typeface="Tw Cen MT"/>
              </a:rPr>
              <a:t>namenode</a:t>
            </a:r>
            <a:r>
              <a:rPr lang="en-US" sz="2800" dirty="0">
                <a:latin typeface="Tw Cen MT"/>
                <a:ea typeface="+mn-ea"/>
                <a:cs typeface="Tw Cen M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4" ma:contentTypeDescription="Create a new document." ma:contentTypeScope="" ma:versionID="416d7b6a71ce6ad567601e3fbe392baf">
  <xsd:schema xmlns:xsd="http://www.w3.org/2001/XMLSchema" xmlns:xs="http://www.w3.org/2001/XMLSchema" xmlns:p="http://schemas.microsoft.com/office/2006/metadata/properties" xmlns:ns2="8e326e45-8c81-4648-a134-8a9291077e85" targetNamespace="http://schemas.microsoft.com/office/2006/metadata/properties" ma:root="true" ma:fieldsID="9ed554be1e55d5d7f445d35648fe92f4" ns2:_=""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423B58-5A5B-4A92-8FC8-68DBB3DA4B81}"/>
</file>

<file path=customXml/itemProps2.xml><?xml version="1.0" encoding="utf-8"?>
<ds:datastoreItem xmlns:ds="http://schemas.openxmlformats.org/officeDocument/2006/customXml" ds:itemID="{3EC8791B-A987-491E-B8EB-6B3036B7D706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HBase</vt:lpstr>
      <vt:lpstr>HBase History</vt:lpstr>
      <vt:lpstr>What is Apache HBase?</vt:lpstr>
      <vt:lpstr>Why HBase ?</vt:lpstr>
      <vt:lpstr>Column oriented databases </vt:lpstr>
      <vt:lpstr>Column vs. row orientation </vt:lpstr>
      <vt:lpstr>Advantages of Column Database</vt:lpstr>
      <vt:lpstr>HBASE  Architecture</vt:lpstr>
      <vt:lpstr>HMaster</vt:lpstr>
      <vt:lpstr>Regionservers</vt:lpstr>
      <vt:lpstr>Zookeeper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DEEPKUMAR KOTHADIYA</dc:creator>
  <cp:lastModifiedBy>Deep</cp:lastModifiedBy>
  <cp:revision>14</cp:revision>
  <dcterms:created xsi:type="dcterms:W3CDTF">2021-08-13T03:07:36Z</dcterms:created>
  <dcterms:modified xsi:type="dcterms:W3CDTF">2022-08-02T03:52:06Z</dcterms:modified>
</cp:coreProperties>
</file>